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5" r:id="rId3"/>
    <p:sldId id="276" r:id="rId4"/>
    <p:sldId id="278" r:id="rId5"/>
    <p:sldId id="274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80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20" d="100"/>
          <a:sy n="120" d="100"/>
        </p:scale>
        <p:origin x="-8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" y="-21418"/>
            <a:ext cx="9143998" cy="3460107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85000"/>
                </a:schemeClr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9166" y="11706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latin typeface="Avenir Black"/>
                <a:cs typeface="Avenir Black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Times New Roman"/>
                <a:cs typeface="Times New Roman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lack"/>
                <a:cs typeface="Avenir Black"/>
              </a:defRPr>
            </a:lvl1pPr>
          </a:lstStyle>
          <a:p>
            <a:fld id="{C394EE7A-7643-0848-BCCA-246045005D3B}" type="datetimeFigureOut">
              <a:rPr lang="en-US" smtClean="0"/>
              <a:t>9/24/13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venir Black"/>
                <a:cs typeface="Avenir Black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venir Black"/>
                <a:cs typeface="Avenir Black"/>
              </a:defRPr>
            </a:lvl1pPr>
          </a:lstStyle>
          <a:p>
            <a:fld id="{939ED9B5-3FD4-FE4D-8470-D047149AF25E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cs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68"/>
            <a:ext cx="1502591" cy="17887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831440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4EE7A-7643-0848-BCCA-246045005D3B}" type="datetimeFigureOut">
              <a:rPr lang="en-US" smtClean="0"/>
              <a:t>9/24/13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D9B5-3FD4-FE4D-8470-D047149AF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35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4EE7A-7643-0848-BCCA-246045005D3B}" type="datetimeFigureOut">
              <a:rPr lang="en-US" smtClean="0"/>
              <a:t>9/24/13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D9B5-3FD4-FE4D-8470-D047149AF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49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" y="-2027"/>
            <a:ext cx="9143998" cy="115269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85000"/>
                </a:schemeClr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908" y="7668"/>
            <a:ext cx="7542891" cy="1143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latin typeface="Avenir Black"/>
                <a:cs typeface="Avenir Black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/>
                <a:cs typeface="Times New Roman"/>
              </a:defRPr>
            </a:lvl1pPr>
            <a:lvl2pPr>
              <a:defRPr>
                <a:solidFill>
                  <a:schemeClr val="bg1"/>
                </a:solidFill>
                <a:latin typeface="Times New Roman"/>
                <a:cs typeface="Times New Roman"/>
              </a:defRPr>
            </a:lvl2pPr>
            <a:lvl3pPr>
              <a:defRPr>
                <a:solidFill>
                  <a:schemeClr val="bg1"/>
                </a:solidFill>
                <a:latin typeface="Times New Roman"/>
                <a:cs typeface="Times New Roman"/>
              </a:defRPr>
            </a:lvl3pPr>
            <a:lvl4pPr>
              <a:defRPr>
                <a:solidFill>
                  <a:schemeClr val="bg1"/>
                </a:solidFill>
                <a:latin typeface="Times New Roman"/>
                <a:cs typeface="Times New Roman"/>
              </a:defRPr>
            </a:lvl4pPr>
            <a:lvl5pPr>
              <a:defRPr>
                <a:solidFill>
                  <a:schemeClr val="bg1"/>
                </a:solidFill>
                <a:latin typeface="Times New Roman"/>
                <a:cs typeface="Times New Roman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91045"/>
                </a:solidFill>
                <a:latin typeface="Avenir Black"/>
                <a:cs typeface="Avenir Black"/>
              </a:defRPr>
            </a:lvl1pPr>
          </a:lstStyle>
          <a:p>
            <a:fld id="{C394EE7A-7643-0848-BCCA-246045005D3B}" type="datetimeFigureOut">
              <a:rPr lang="en-US" smtClean="0"/>
              <a:t>9/24/13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venir Black"/>
                <a:cs typeface="Avenir Black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91045"/>
                </a:solidFill>
                <a:latin typeface="Avenir Black"/>
                <a:cs typeface="Avenir Black"/>
              </a:defRPr>
            </a:lvl1pPr>
          </a:lstStyle>
          <a:p>
            <a:fld id="{939ED9B5-3FD4-FE4D-8470-D047149AF25E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cs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5" y="36753"/>
            <a:ext cx="951976" cy="11333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93622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4EE7A-7643-0848-BCCA-246045005D3B}" type="datetimeFigureOut">
              <a:rPr lang="en-US" smtClean="0"/>
              <a:t>9/24/13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D9B5-3FD4-FE4D-8470-D047149AF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405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4EE7A-7643-0848-BCCA-246045005D3B}" type="datetimeFigureOut">
              <a:rPr lang="en-US" smtClean="0"/>
              <a:t>9/24/13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D9B5-3FD4-FE4D-8470-D047149AF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029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4EE7A-7643-0848-BCCA-246045005D3B}" type="datetimeFigureOut">
              <a:rPr lang="en-US" smtClean="0"/>
              <a:t>9/24/13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D9B5-3FD4-FE4D-8470-D047149AF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927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4EE7A-7643-0848-BCCA-246045005D3B}" type="datetimeFigureOut">
              <a:rPr lang="en-US" smtClean="0"/>
              <a:t>9/24/13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D9B5-3FD4-FE4D-8470-D047149AF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5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4EE7A-7643-0848-BCCA-246045005D3B}" type="datetimeFigureOut">
              <a:rPr lang="en-US" smtClean="0"/>
              <a:t>9/24/13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D9B5-3FD4-FE4D-8470-D047149AF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59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4EE7A-7643-0848-BCCA-246045005D3B}" type="datetimeFigureOut">
              <a:rPr lang="en-US" smtClean="0"/>
              <a:t>9/24/13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D9B5-3FD4-FE4D-8470-D047149AF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7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4EE7A-7643-0848-BCCA-246045005D3B}" type="datetimeFigureOut">
              <a:rPr lang="en-US" smtClean="0"/>
              <a:t>9/24/13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D9B5-3FD4-FE4D-8470-D047149AF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283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668"/>
            <a:ext cx="8229600" cy="4975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C394EE7A-7643-0848-BCCA-246045005D3B}" type="datetimeFigureOut">
              <a:rPr lang="en-US" smtClean="0"/>
              <a:t>9/24/13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BC01E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BC01E"/>
                </a:solidFill>
              </a:defRPr>
            </a:lvl1pPr>
          </a:lstStyle>
          <a:p>
            <a:fld id="{939ED9B5-3FD4-FE4D-8470-D047149AF25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48540"/>
            <a:ext cx="922186" cy="109784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48540"/>
            <a:ext cx="922186" cy="109784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48540"/>
            <a:ext cx="922186" cy="1097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205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Trebuchet MS"/>
          <a:ea typeface="+mj-ea"/>
          <a:cs typeface="Trebuchet M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bg1"/>
          </a:solidFill>
          <a:latin typeface="Trebuchet MS"/>
          <a:ea typeface="+mn-ea"/>
          <a:cs typeface="Trebuchet MS"/>
        </a:defRPr>
      </a:lvl1pPr>
      <a:lvl2pPr marL="914400" indent="-4572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Trebuchet MS"/>
          <a:ea typeface="+mn-ea"/>
          <a:cs typeface="Trebuchet MS"/>
        </a:defRPr>
      </a:lvl2pPr>
      <a:lvl3pPr marL="12573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/>
          </a:solidFill>
          <a:latin typeface="Trebuchet MS"/>
          <a:ea typeface="+mn-ea"/>
          <a:cs typeface="Trebuchet MS"/>
        </a:defRPr>
      </a:lvl3pPr>
      <a:lvl4pPr marL="17145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bg1"/>
          </a:solidFill>
          <a:latin typeface="Trebuchet MS"/>
          <a:ea typeface="+mn-ea"/>
          <a:cs typeface="Trebuchet MS"/>
        </a:defRPr>
      </a:lvl4pPr>
      <a:lvl5pPr marL="21717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bg1"/>
          </a:solidFill>
          <a:latin typeface="Trebuchet MS"/>
          <a:ea typeface="+mn-ea"/>
          <a:cs typeface="Trebuchet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200" y="0"/>
            <a:ext cx="72070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689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bbbabbabbbbaba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43711" y="1607040"/>
            <a:ext cx="1080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3-gram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365076" y="1684800"/>
            <a:ext cx="604777" cy="86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168929"/>
              </p:ext>
            </p:extLst>
          </p:nvPr>
        </p:nvGraphicFramePr>
        <p:xfrm>
          <a:off x="720511" y="3116360"/>
          <a:ext cx="6096000" cy="18542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bbb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bba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1595236" y="1750800"/>
            <a:ext cx="604777" cy="864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2F98-1351-F943-8787-B874DEE20029}" type="datetime1">
              <a:rPr lang="en-US" smtClean="0"/>
              <a:t>9/24/13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3E76-72DD-BB4F-9E28-92E7B1E0387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bbbabbabbbbaba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43711" y="1607040"/>
            <a:ext cx="1080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3-gram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606996" y="1684800"/>
            <a:ext cx="604777" cy="86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926297"/>
              </p:ext>
            </p:extLst>
          </p:nvPr>
        </p:nvGraphicFramePr>
        <p:xfrm>
          <a:off x="720511" y="3116360"/>
          <a:ext cx="6096000" cy="18542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bbb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bba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bab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1837156" y="1750800"/>
            <a:ext cx="604777" cy="864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1A3A-F7AD-434B-8D0A-E267E31CF335}" type="datetime1">
              <a:rPr lang="en-US" smtClean="0"/>
              <a:t>9/24/13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3E76-72DD-BB4F-9E28-92E7B1E0387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79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bbbabbabbbbaba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43711" y="1607040"/>
            <a:ext cx="1080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3-gram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840276" y="1684800"/>
            <a:ext cx="604777" cy="86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779640"/>
              </p:ext>
            </p:extLst>
          </p:nvPr>
        </p:nvGraphicFramePr>
        <p:xfrm>
          <a:off x="720511" y="3116360"/>
          <a:ext cx="6096000" cy="18542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bbb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bba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bab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abb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2070436" y="1750800"/>
            <a:ext cx="604777" cy="864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7BEEB-9CC2-2547-8A40-68D41351A105}" type="datetime1">
              <a:rPr lang="en-US" smtClean="0"/>
              <a:t>9/24/13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3E76-72DD-BB4F-9E28-92E7B1E0387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777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bbbabbabbbbaba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43711" y="1607040"/>
            <a:ext cx="1080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3-gram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030356" y="1684800"/>
            <a:ext cx="604777" cy="86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935895"/>
              </p:ext>
            </p:extLst>
          </p:nvPr>
        </p:nvGraphicFramePr>
        <p:xfrm>
          <a:off x="720511" y="3116360"/>
          <a:ext cx="6096000" cy="18542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bbb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bba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bab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abb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2260516" y="1750800"/>
            <a:ext cx="604777" cy="864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94001-1C69-624F-A01F-83EA5BD01A6C}" type="datetime1">
              <a:rPr lang="en-US" smtClean="0"/>
              <a:t>9/24/13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3E76-72DD-BB4F-9E28-92E7B1E0387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00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bbbabbabbbbaba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43711" y="1607040"/>
            <a:ext cx="1080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3-gram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263636" y="1684800"/>
            <a:ext cx="604777" cy="86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485193"/>
              </p:ext>
            </p:extLst>
          </p:nvPr>
        </p:nvGraphicFramePr>
        <p:xfrm>
          <a:off x="720511" y="3116360"/>
          <a:ext cx="6096000" cy="18542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bbb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bba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bab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abb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2493796" y="1750800"/>
            <a:ext cx="604777" cy="864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094A-4AAF-C04A-BF1B-560DD6EDAE55}" type="datetime1">
              <a:rPr lang="en-US" smtClean="0"/>
              <a:t>9/24/13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3E76-72DD-BB4F-9E28-92E7B1E0387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61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bbbabbabbbbaba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43711" y="1607040"/>
            <a:ext cx="1080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3-gram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496916" y="1684800"/>
            <a:ext cx="604777" cy="86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936950"/>
              </p:ext>
            </p:extLst>
          </p:nvPr>
        </p:nvGraphicFramePr>
        <p:xfrm>
          <a:off x="720511" y="3116360"/>
          <a:ext cx="6096000" cy="18542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bbb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bba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bab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abb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2727076" y="1750800"/>
            <a:ext cx="604777" cy="864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0C46-FA1A-2347-9234-E0DFC2F578B5}" type="datetime1">
              <a:rPr lang="en-US" smtClean="0"/>
              <a:t>9/24/13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3E76-72DD-BB4F-9E28-92E7B1E0387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194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bbbabbabbbbaba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43711" y="1607040"/>
            <a:ext cx="1080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3-gram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704276" y="1684800"/>
            <a:ext cx="604777" cy="86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322127"/>
              </p:ext>
            </p:extLst>
          </p:nvPr>
        </p:nvGraphicFramePr>
        <p:xfrm>
          <a:off x="720511" y="3116360"/>
          <a:ext cx="6096000" cy="18542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bbb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bba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bab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abb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2934436" y="1750800"/>
            <a:ext cx="604777" cy="864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011E-D7C5-C64E-B72F-3DDAF61A685B}" type="datetime1">
              <a:rPr lang="en-US" smtClean="0"/>
              <a:t>9/24/13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3E76-72DD-BB4F-9E28-92E7B1E0387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234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bbbabbabbbbaba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43711" y="1607040"/>
            <a:ext cx="1080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3-gram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937556" y="1684800"/>
            <a:ext cx="604777" cy="86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856164"/>
              </p:ext>
            </p:extLst>
          </p:nvPr>
        </p:nvGraphicFramePr>
        <p:xfrm>
          <a:off x="720511" y="3116360"/>
          <a:ext cx="6096000" cy="18542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bbb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bba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bab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abb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3167716" y="1750800"/>
            <a:ext cx="604777" cy="864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5DA1-7812-794B-9CCB-130B16B43CA6}" type="datetime1">
              <a:rPr lang="en-US" smtClean="0"/>
              <a:t>9/24/13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3E76-72DD-BB4F-9E28-92E7B1E0387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779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bbbabbabbbbaba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43711" y="1607040"/>
            <a:ext cx="1080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3-gram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170836" y="1684800"/>
            <a:ext cx="604777" cy="86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759192"/>
              </p:ext>
            </p:extLst>
          </p:nvPr>
        </p:nvGraphicFramePr>
        <p:xfrm>
          <a:off x="720511" y="3116360"/>
          <a:ext cx="6096000" cy="18542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bbb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bba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bab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abb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3400996" y="1750800"/>
            <a:ext cx="604777" cy="864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2940-8159-584E-A051-224380CE245B}" type="datetime1">
              <a:rPr lang="en-US" smtClean="0"/>
              <a:t>9/24/13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3E76-72DD-BB4F-9E28-92E7B1E0387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862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bbbabbabbbbaba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43711" y="1607040"/>
            <a:ext cx="1080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3-gram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378196" y="1684800"/>
            <a:ext cx="604777" cy="86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994346"/>
              </p:ext>
            </p:extLst>
          </p:nvPr>
        </p:nvGraphicFramePr>
        <p:xfrm>
          <a:off x="720511" y="3116360"/>
          <a:ext cx="6096000" cy="18542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bbb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bba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bab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aba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abb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3608356" y="1750800"/>
            <a:ext cx="604777" cy="864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CD22C-5E9F-354D-90CE-F34FA93FC7D5}" type="datetime1">
              <a:rPr lang="en-US" smtClean="0"/>
              <a:t>9/24/13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3E76-72DD-BB4F-9E28-92E7B1E0387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918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APT Set 3 – due tomorrow</a:t>
            </a:r>
          </a:p>
          <a:p>
            <a:endParaRPr lang="en-US" dirty="0"/>
          </a:p>
          <a:p>
            <a:r>
              <a:rPr lang="en-US" dirty="0" smtClean="0"/>
              <a:t>Exam review Monday</a:t>
            </a:r>
          </a:p>
          <a:p>
            <a:pPr lvl="1"/>
            <a:r>
              <a:rPr lang="en-US" dirty="0" smtClean="0"/>
              <a:t>Come with questions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Exam review 2</a:t>
            </a:r>
          </a:p>
          <a:p>
            <a:pPr lvl="1"/>
            <a:r>
              <a:rPr lang="en-US" dirty="0" smtClean="0"/>
              <a:t>Tuesday, 7:30pm, Here!</a:t>
            </a:r>
          </a:p>
          <a:p>
            <a:pPr lvl="1"/>
            <a:r>
              <a:rPr lang="en-US" dirty="0" smtClean="0"/>
              <a:t>Run by Jimmy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Exam Wednesday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459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bbbabbabbbbaba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43711" y="1607040"/>
            <a:ext cx="1080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3-gram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620116" y="1684800"/>
            <a:ext cx="604777" cy="86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567838"/>
              </p:ext>
            </p:extLst>
          </p:nvPr>
        </p:nvGraphicFramePr>
        <p:xfrm>
          <a:off x="720511" y="3116360"/>
          <a:ext cx="6096000" cy="18542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bbb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bba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bab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aba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abb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aba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3850276" y="1750800"/>
            <a:ext cx="374617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079957" y="1750800"/>
            <a:ext cx="238896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34A45-A90B-5A45-BDC7-E454C5C00BFF}" type="datetime1">
              <a:rPr lang="en-US" smtClean="0"/>
              <a:t>9/24/13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3E76-72DD-BB4F-9E28-92E7B1E0387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78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bbbabbabbbbaba</a:t>
            </a:r>
            <a:r>
              <a:rPr lang="en-US" dirty="0" smtClean="0"/>
              <a:t>”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2800" dirty="0" smtClean="0"/>
              <a:t>“</a:t>
            </a:r>
            <a:r>
              <a:rPr lang="en-US" sz="2800" dirty="0" err="1" smtClean="0"/>
              <a:t>bbb</a:t>
            </a:r>
            <a:r>
              <a:rPr lang="en-US" sz="2800" dirty="0" smtClean="0"/>
              <a:t>” followed by “</a:t>
            </a:r>
            <a:r>
              <a:rPr lang="en-US" sz="2800" dirty="0" err="1" smtClean="0"/>
              <a:t>bba</a:t>
            </a:r>
            <a:r>
              <a:rPr lang="en-US" sz="2800" dirty="0" smtClean="0"/>
              <a:t>” 66% and “</a:t>
            </a:r>
            <a:r>
              <a:rPr lang="en-US" sz="2800" dirty="0" err="1" smtClean="0"/>
              <a:t>bbb</a:t>
            </a:r>
            <a:r>
              <a:rPr lang="en-US" sz="2800" dirty="0" smtClean="0"/>
              <a:t>” 33%</a:t>
            </a:r>
          </a:p>
          <a:p>
            <a:r>
              <a:rPr lang="en-US" sz="2800" dirty="0" smtClean="0"/>
              <a:t>“</a:t>
            </a:r>
            <a:r>
              <a:rPr lang="en-US" sz="2800" dirty="0" err="1" smtClean="0"/>
              <a:t>bba</a:t>
            </a:r>
            <a:r>
              <a:rPr lang="en-US" sz="2800" dirty="0" smtClean="0"/>
              <a:t>” always followed by “</a:t>
            </a:r>
            <a:r>
              <a:rPr lang="en-US" sz="2800" dirty="0" err="1" smtClean="0"/>
              <a:t>bab</a:t>
            </a:r>
            <a:r>
              <a:rPr lang="en-US" sz="2800" dirty="0" smtClean="0"/>
              <a:t>”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43711" y="1607040"/>
            <a:ext cx="1080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3-gram</a:t>
            </a:r>
            <a:endParaRPr lang="en-US" sz="2400" dirty="0">
              <a:solidFill>
                <a:schemeClr val="bg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841467"/>
              </p:ext>
            </p:extLst>
          </p:nvPr>
        </p:nvGraphicFramePr>
        <p:xfrm>
          <a:off x="720511" y="1993160"/>
          <a:ext cx="6096000" cy="18542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bbb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bba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bab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aba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abb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aba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B06D-B9E9-2641-B1D7-4631C8343F53}" type="datetime1">
              <a:rPr lang="en-US" smtClean="0"/>
              <a:t>9/24/13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3E76-72DD-BB4F-9E28-92E7B1E0387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778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Training text</a:t>
            </a:r>
          </a:p>
          <a:p>
            <a:pPr lvl="1"/>
            <a:r>
              <a:rPr lang="en-US" dirty="0" smtClean="0"/>
              <a:t>ex. Huckleberry Finn </a:t>
            </a:r>
          </a:p>
          <a:p>
            <a:r>
              <a:rPr lang="en-US" dirty="0" smtClean="0"/>
              <a:t>Build a map from text</a:t>
            </a:r>
          </a:p>
          <a:p>
            <a:pPr lvl="1"/>
            <a:r>
              <a:rPr lang="en-US" dirty="0" smtClean="0"/>
              <a:t>‘e’ is followed by ‘a’ 30% of the time</a:t>
            </a:r>
          </a:p>
          <a:p>
            <a:pPr lvl="1"/>
            <a:r>
              <a:rPr lang="en-US" dirty="0" smtClean="0"/>
              <a:t>‘a’ is followed by ‘t’ 20% of the time </a:t>
            </a:r>
          </a:p>
          <a:p>
            <a:r>
              <a:rPr lang="en-US" dirty="0" smtClean="0"/>
              <a:t>Generate random text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85A3-880B-4341-808B-425503526D31}" type="datetime1">
              <a:rPr lang="en-US" smtClean="0"/>
              <a:t>9/24/13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3E76-72DD-BB4F-9E28-92E7B1E0387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277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Linked List from scratch</a:t>
            </a:r>
          </a:p>
          <a:p>
            <a:endParaRPr lang="en-US" dirty="0"/>
          </a:p>
          <a:p>
            <a:r>
              <a:rPr lang="en-US" dirty="0" smtClean="0"/>
              <a:t>Intro to next assignment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5481194"/>
            <a:ext cx="1072243" cy="98901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FFFFFF"/>
                </a:solidFill>
              </a:rPr>
              <a:t>h</a:t>
            </a:r>
            <a:endParaRPr lang="en-US" sz="3600" dirty="0">
              <a:solidFill>
                <a:srgbClr val="FFFFFF"/>
              </a:solidFill>
            </a:endParaRPr>
          </a:p>
        </p:txBody>
      </p:sp>
      <p:cxnSp>
        <p:nvCxnSpPr>
          <p:cNvPr id="5" name="Straight Arrow Connector 4"/>
          <p:cNvCxnSpPr>
            <a:stCxn id="4" idx="3"/>
          </p:cNvCxnSpPr>
          <p:nvPr/>
        </p:nvCxnSpPr>
        <p:spPr>
          <a:xfrm flipV="1">
            <a:off x="1529443" y="5960083"/>
            <a:ext cx="603788" cy="15616"/>
          </a:xfrm>
          <a:prstGeom prst="straightConnector1">
            <a:avLst/>
          </a:prstGeom>
          <a:ln w="57150" cmpd="sng"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133231" y="5481194"/>
            <a:ext cx="1072243" cy="98901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FFFFFF"/>
                </a:solidFill>
              </a:rPr>
              <a:t>e</a:t>
            </a:r>
            <a:endParaRPr lang="en-US" sz="3600" dirty="0">
              <a:solidFill>
                <a:srgbClr val="FFFFFF"/>
              </a:solidFill>
            </a:endParaRPr>
          </a:p>
        </p:txBody>
      </p:sp>
      <p:cxnSp>
        <p:nvCxnSpPr>
          <p:cNvPr id="7" name="Straight Arrow Connector 6"/>
          <p:cNvCxnSpPr>
            <a:stCxn id="6" idx="3"/>
          </p:cNvCxnSpPr>
          <p:nvPr/>
        </p:nvCxnSpPr>
        <p:spPr>
          <a:xfrm flipV="1">
            <a:off x="3205474" y="5960083"/>
            <a:ext cx="603788" cy="15616"/>
          </a:xfrm>
          <a:prstGeom prst="straightConnector1">
            <a:avLst/>
          </a:prstGeom>
          <a:ln w="57150" cmpd="sng"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809262" y="5465578"/>
            <a:ext cx="1072243" cy="98901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FFFFFF"/>
                </a:solidFill>
              </a:rPr>
              <a:t>l</a:t>
            </a:r>
            <a:endParaRPr lang="en-US" sz="3600" dirty="0">
              <a:solidFill>
                <a:srgbClr val="FFFFFF"/>
              </a:solidFill>
            </a:endParaRPr>
          </a:p>
        </p:txBody>
      </p:sp>
      <p:cxnSp>
        <p:nvCxnSpPr>
          <p:cNvPr id="9" name="Straight Arrow Connector 8"/>
          <p:cNvCxnSpPr>
            <a:stCxn id="8" idx="3"/>
          </p:cNvCxnSpPr>
          <p:nvPr/>
        </p:nvCxnSpPr>
        <p:spPr>
          <a:xfrm flipV="1">
            <a:off x="4881505" y="5944467"/>
            <a:ext cx="603788" cy="15616"/>
          </a:xfrm>
          <a:prstGeom prst="straightConnector1">
            <a:avLst/>
          </a:prstGeom>
          <a:ln w="57150" cmpd="sng"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485293" y="5481194"/>
            <a:ext cx="1072243" cy="98901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FFFFFF"/>
                </a:solidFill>
              </a:rPr>
              <a:t>o</a:t>
            </a:r>
            <a:endParaRPr lang="en-US" sz="3600" dirty="0">
              <a:solidFill>
                <a:srgbClr val="FFFFFF"/>
              </a:solidFill>
            </a:endParaRPr>
          </a:p>
        </p:txBody>
      </p:sp>
      <p:cxnSp>
        <p:nvCxnSpPr>
          <p:cNvPr id="11" name="Straight Arrow Connector 10"/>
          <p:cNvCxnSpPr>
            <a:stCxn id="10" idx="3"/>
          </p:cNvCxnSpPr>
          <p:nvPr/>
        </p:nvCxnSpPr>
        <p:spPr>
          <a:xfrm flipV="1">
            <a:off x="6557536" y="5960083"/>
            <a:ext cx="603788" cy="15616"/>
          </a:xfrm>
          <a:prstGeom prst="straightConnector1">
            <a:avLst/>
          </a:prstGeom>
          <a:ln w="57150" cmpd="sng">
            <a:solidFill>
              <a:schemeClr val="accent4"/>
            </a:solidFill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026003" y="4912007"/>
            <a:ext cx="0" cy="569187"/>
          </a:xfrm>
          <a:prstGeom prst="straightConnector1">
            <a:avLst/>
          </a:prstGeom>
          <a:ln w="57150" cmpd="sng"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029525" y="4912007"/>
            <a:ext cx="0" cy="569187"/>
          </a:xfrm>
          <a:prstGeom prst="straightConnector1">
            <a:avLst/>
          </a:prstGeom>
          <a:ln w="57150" cmpd="sng"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35256" y="4450342"/>
            <a:ext cx="1294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</a:rPr>
              <a:t>myHead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63349" y="4450342"/>
            <a:ext cx="1294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</a:rPr>
              <a:t>myTail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834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Linked List from scratch</a:t>
            </a:r>
          </a:p>
          <a:p>
            <a:endParaRPr lang="en-US" dirty="0"/>
          </a:p>
          <a:p>
            <a:r>
              <a:rPr lang="en-US" dirty="0" smtClean="0"/>
              <a:t>Intro to next assignment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5481194"/>
            <a:ext cx="1072243" cy="98901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FFFFFF"/>
                </a:solidFill>
              </a:rPr>
              <a:t>h</a:t>
            </a:r>
            <a:endParaRPr lang="en-US" sz="3600" dirty="0">
              <a:solidFill>
                <a:srgbClr val="FFFFFF"/>
              </a:solidFill>
            </a:endParaRPr>
          </a:p>
        </p:txBody>
      </p:sp>
      <p:cxnSp>
        <p:nvCxnSpPr>
          <p:cNvPr id="5" name="Straight Arrow Connector 4"/>
          <p:cNvCxnSpPr>
            <a:stCxn id="4" idx="3"/>
          </p:cNvCxnSpPr>
          <p:nvPr/>
        </p:nvCxnSpPr>
        <p:spPr>
          <a:xfrm flipV="1">
            <a:off x="1529443" y="5960083"/>
            <a:ext cx="603788" cy="15616"/>
          </a:xfrm>
          <a:prstGeom prst="straightConnector1">
            <a:avLst/>
          </a:prstGeom>
          <a:ln w="57150" cmpd="sng"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133231" y="5481194"/>
            <a:ext cx="1072243" cy="98901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FFFFFF"/>
                </a:solidFill>
              </a:rPr>
              <a:t>e</a:t>
            </a:r>
            <a:endParaRPr lang="en-US" sz="3600" dirty="0">
              <a:solidFill>
                <a:srgbClr val="FFFFFF"/>
              </a:solidFill>
            </a:endParaRPr>
          </a:p>
        </p:txBody>
      </p:sp>
      <p:cxnSp>
        <p:nvCxnSpPr>
          <p:cNvPr id="7" name="Straight Arrow Connector 6"/>
          <p:cNvCxnSpPr>
            <a:stCxn id="6" idx="3"/>
          </p:cNvCxnSpPr>
          <p:nvPr/>
        </p:nvCxnSpPr>
        <p:spPr>
          <a:xfrm flipV="1">
            <a:off x="3205474" y="5960083"/>
            <a:ext cx="603788" cy="15616"/>
          </a:xfrm>
          <a:prstGeom prst="straightConnector1">
            <a:avLst/>
          </a:prstGeom>
          <a:ln w="57150" cmpd="sng"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809262" y="5465578"/>
            <a:ext cx="1072243" cy="98901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FFFFFF"/>
                </a:solidFill>
              </a:rPr>
              <a:t>l</a:t>
            </a:r>
            <a:endParaRPr lang="en-US" sz="3600" dirty="0">
              <a:solidFill>
                <a:srgbClr val="FFFFFF"/>
              </a:solidFill>
            </a:endParaRPr>
          </a:p>
        </p:txBody>
      </p:sp>
      <p:cxnSp>
        <p:nvCxnSpPr>
          <p:cNvPr id="9" name="Straight Arrow Connector 8"/>
          <p:cNvCxnSpPr>
            <a:stCxn id="8" idx="3"/>
          </p:cNvCxnSpPr>
          <p:nvPr/>
        </p:nvCxnSpPr>
        <p:spPr>
          <a:xfrm flipV="1">
            <a:off x="4881505" y="5944467"/>
            <a:ext cx="603788" cy="15616"/>
          </a:xfrm>
          <a:prstGeom prst="straightConnector1">
            <a:avLst/>
          </a:prstGeom>
          <a:ln w="57150" cmpd="sng"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485293" y="5481194"/>
            <a:ext cx="1072243" cy="98901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FFFFFF"/>
                </a:solidFill>
              </a:rPr>
              <a:t>o</a:t>
            </a:r>
            <a:endParaRPr lang="en-US" sz="3600" dirty="0">
              <a:solidFill>
                <a:srgbClr val="FFFFFF"/>
              </a:solidFill>
            </a:endParaRPr>
          </a:p>
        </p:txBody>
      </p:sp>
      <p:cxnSp>
        <p:nvCxnSpPr>
          <p:cNvPr id="11" name="Straight Arrow Connector 10"/>
          <p:cNvCxnSpPr>
            <a:stCxn id="10" idx="3"/>
          </p:cNvCxnSpPr>
          <p:nvPr/>
        </p:nvCxnSpPr>
        <p:spPr>
          <a:xfrm flipV="1">
            <a:off x="6557536" y="5960083"/>
            <a:ext cx="603788" cy="15616"/>
          </a:xfrm>
          <a:prstGeom prst="straightConnector1">
            <a:avLst/>
          </a:prstGeom>
          <a:ln w="57150" cmpd="sng">
            <a:solidFill>
              <a:schemeClr val="accent4"/>
            </a:solidFill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026003" y="4912007"/>
            <a:ext cx="0" cy="569187"/>
          </a:xfrm>
          <a:prstGeom prst="straightConnector1">
            <a:avLst/>
          </a:prstGeom>
          <a:ln w="57150" cmpd="sng"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029525" y="4912007"/>
            <a:ext cx="0" cy="569187"/>
          </a:xfrm>
          <a:prstGeom prst="straightConnector1">
            <a:avLst/>
          </a:prstGeom>
          <a:ln w="57150" cmpd="sng"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35256" y="4450342"/>
            <a:ext cx="1294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</a:rPr>
              <a:t>myHead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63349" y="4450342"/>
            <a:ext cx="1294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</a:rPr>
              <a:t>myTail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176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endParaRPr lang="en-US" dirty="0" smtClean="0"/>
          </a:p>
          <a:p>
            <a:pPr lvl="1"/>
            <a:r>
              <a:rPr lang="en-US" sz="3200" dirty="0" smtClean="0">
                <a:solidFill>
                  <a:schemeClr val="accent1"/>
                </a:solidFill>
              </a:rPr>
              <a:t>Nodes</a:t>
            </a:r>
          </a:p>
          <a:p>
            <a:pPr lvl="2"/>
            <a:r>
              <a:rPr lang="en-US" dirty="0" smtClean="0"/>
              <a:t>data</a:t>
            </a:r>
          </a:p>
          <a:p>
            <a:pPr lvl="2"/>
            <a:r>
              <a:rPr lang="en-US" dirty="0" smtClean="0"/>
              <a:t>pointer to the next node</a:t>
            </a:r>
          </a:p>
          <a:p>
            <a:pPr lvl="1"/>
            <a:r>
              <a:rPr lang="en-US" dirty="0" smtClean="0"/>
              <a:t>Pointer to beginning and (sometimes) end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57200" y="5481194"/>
            <a:ext cx="1072243" cy="98901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FFFFFF"/>
                </a:solidFill>
              </a:rPr>
              <a:t>h</a:t>
            </a:r>
            <a:endParaRPr lang="en-US" sz="3600" dirty="0">
              <a:solidFill>
                <a:srgbClr val="FFFFFF"/>
              </a:solidFill>
            </a:endParaRPr>
          </a:p>
        </p:txBody>
      </p:sp>
      <p:cxnSp>
        <p:nvCxnSpPr>
          <p:cNvPr id="20" name="Straight Arrow Connector 19"/>
          <p:cNvCxnSpPr>
            <a:stCxn id="16" idx="3"/>
          </p:cNvCxnSpPr>
          <p:nvPr/>
        </p:nvCxnSpPr>
        <p:spPr>
          <a:xfrm flipV="1">
            <a:off x="1529443" y="5960083"/>
            <a:ext cx="603788" cy="15616"/>
          </a:xfrm>
          <a:prstGeom prst="straightConnector1">
            <a:avLst/>
          </a:prstGeom>
          <a:ln w="57150" cmpd="sng"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133231" y="5481194"/>
            <a:ext cx="1072243" cy="98901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FFFFFF"/>
                </a:solidFill>
              </a:rPr>
              <a:t>e</a:t>
            </a:r>
            <a:endParaRPr lang="en-US" sz="3600" dirty="0">
              <a:solidFill>
                <a:srgbClr val="FFFFFF"/>
              </a:solidFill>
            </a:endParaRPr>
          </a:p>
        </p:txBody>
      </p:sp>
      <p:cxnSp>
        <p:nvCxnSpPr>
          <p:cNvPr id="22" name="Straight Arrow Connector 21"/>
          <p:cNvCxnSpPr>
            <a:stCxn id="21" idx="3"/>
          </p:cNvCxnSpPr>
          <p:nvPr/>
        </p:nvCxnSpPr>
        <p:spPr>
          <a:xfrm flipV="1">
            <a:off x="3205474" y="5960083"/>
            <a:ext cx="603788" cy="15616"/>
          </a:xfrm>
          <a:prstGeom prst="straightConnector1">
            <a:avLst/>
          </a:prstGeom>
          <a:ln w="57150" cmpd="sng"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809262" y="5465578"/>
            <a:ext cx="1072243" cy="98901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FFFFFF"/>
                </a:solidFill>
              </a:rPr>
              <a:t>l</a:t>
            </a:r>
            <a:endParaRPr lang="en-US" sz="3600" dirty="0">
              <a:solidFill>
                <a:srgbClr val="FFFFFF"/>
              </a:solidFill>
            </a:endParaRPr>
          </a:p>
        </p:txBody>
      </p:sp>
      <p:cxnSp>
        <p:nvCxnSpPr>
          <p:cNvPr id="24" name="Straight Arrow Connector 23"/>
          <p:cNvCxnSpPr>
            <a:stCxn id="23" idx="3"/>
          </p:cNvCxnSpPr>
          <p:nvPr/>
        </p:nvCxnSpPr>
        <p:spPr>
          <a:xfrm flipV="1">
            <a:off x="4881505" y="5944467"/>
            <a:ext cx="603788" cy="15616"/>
          </a:xfrm>
          <a:prstGeom prst="straightConnector1">
            <a:avLst/>
          </a:prstGeom>
          <a:ln w="57150" cmpd="sng"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5485293" y="5481194"/>
            <a:ext cx="1072243" cy="98901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FFFFFF"/>
                </a:solidFill>
              </a:rPr>
              <a:t>o</a:t>
            </a:r>
            <a:endParaRPr lang="en-US" sz="3600" dirty="0">
              <a:solidFill>
                <a:srgbClr val="FFFFFF"/>
              </a:solidFill>
            </a:endParaRPr>
          </a:p>
        </p:txBody>
      </p:sp>
      <p:cxnSp>
        <p:nvCxnSpPr>
          <p:cNvPr id="26" name="Straight Arrow Connector 25"/>
          <p:cNvCxnSpPr>
            <a:stCxn id="25" idx="3"/>
          </p:cNvCxnSpPr>
          <p:nvPr/>
        </p:nvCxnSpPr>
        <p:spPr>
          <a:xfrm flipV="1">
            <a:off x="6557536" y="5960083"/>
            <a:ext cx="603788" cy="15616"/>
          </a:xfrm>
          <a:prstGeom prst="straightConnector1">
            <a:avLst/>
          </a:prstGeom>
          <a:ln w="57150" cmpd="sng">
            <a:solidFill>
              <a:schemeClr val="accent4"/>
            </a:solidFill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1026003" y="4912007"/>
            <a:ext cx="0" cy="569187"/>
          </a:xfrm>
          <a:prstGeom prst="straightConnector1">
            <a:avLst/>
          </a:prstGeom>
          <a:ln w="57150" cmpd="sng"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029525" y="4912007"/>
            <a:ext cx="0" cy="569187"/>
          </a:xfrm>
          <a:prstGeom prst="straightConnector1">
            <a:avLst/>
          </a:prstGeom>
          <a:ln w="57150" cmpd="sng"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35256" y="4450342"/>
            <a:ext cx="1294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</a:rPr>
              <a:t>myHead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63349" y="4450342"/>
            <a:ext cx="1294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</a:rPr>
              <a:t>myTail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098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LinkedList</a:t>
            </a:r>
            <a:r>
              <a:rPr lang="en-US" dirty="0" err="1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600" dirty="0" smtClean="0"/>
              <a:t>Code example</a:t>
            </a:r>
          </a:p>
          <a:p>
            <a:pPr lvl="1"/>
            <a:r>
              <a:rPr lang="en-US" sz="4100" dirty="0" smtClean="0"/>
              <a:t>Inner class</a:t>
            </a:r>
          </a:p>
          <a:p>
            <a:pPr lvl="1"/>
            <a:endParaRPr lang="en-US" dirty="0"/>
          </a:p>
          <a:p>
            <a:pPr marL="514350" indent="-514350">
              <a:buFont typeface="Wingdings" charset="2"/>
              <a:buAutoNum type="arabicPlain"/>
            </a:pPr>
            <a:r>
              <a:rPr lang="en-US" b="1" dirty="0">
                <a:latin typeface="Courier New"/>
                <a:cs typeface="Courier New"/>
              </a:rPr>
              <a:t>public class Node{</a:t>
            </a:r>
          </a:p>
          <a:p>
            <a:pPr marL="514350" indent="-514350">
              <a:buFont typeface="Wingdings" charset="2"/>
              <a:buAutoNum type="arabicPlain"/>
            </a:pPr>
            <a:r>
              <a:rPr lang="en-US" dirty="0">
                <a:latin typeface="Courier New"/>
                <a:cs typeface="Courier New"/>
              </a:rPr>
              <a:t>		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myData</a:t>
            </a:r>
            <a:r>
              <a:rPr lang="en-US" b="1" dirty="0">
                <a:latin typeface="Courier New"/>
                <a:cs typeface="Courier New"/>
              </a:rPr>
              <a:t>;</a:t>
            </a:r>
          </a:p>
          <a:p>
            <a:pPr marL="514350" indent="-514350">
              <a:buFont typeface="Wingdings" charset="2"/>
              <a:buAutoNum type="arabicPlain"/>
            </a:pPr>
            <a:r>
              <a:rPr lang="en-US" dirty="0">
                <a:latin typeface="Courier New"/>
                <a:cs typeface="Courier New"/>
              </a:rPr>
              <a:t>		Node </a:t>
            </a:r>
            <a:r>
              <a:rPr lang="en-US" dirty="0" err="1">
                <a:latin typeface="Courier New"/>
                <a:cs typeface="Courier New"/>
              </a:rPr>
              <a:t>myNext</a:t>
            </a:r>
            <a:r>
              <a:rPr lang="en-US" dirty="0">
                <a:latin typeface="Courier New"/>
                <a:cs typeface="Courier New"/>
              </a:rPr>
              <a:t>;</a:t>
            </a:r>
          </a:p>
          <a:p>
            <a:pPr marL="514350" indent="-514350">
              <a:buFont typeface="Wingdings" charset="2"/>
              <a:buAutoNum type="arabicPlain"/>
            </a:pPr>
            <a:r>
              <a:rPr lang="en-US" dirty="0">
                <a:latin typeface="Courier New"/>
                <a:cs typeface="Courier New"/>
              </a:rPr>
              <a:t>		</a:t>
            </a:r>
          </a:p>
          <a:p>
            <a:pPr marL="514350" indent="-514350">
              <a:buFont typeface="Wingdings" charset="2"/>
              <a:buAutoNum type="arabicPlain"/>
            </a:pPr>
            <a:r>
              <a:rPr lang="en-US" dirty="0">
                <a:latin typeface="Courier New"/>
                <a:cs typeface="Courier New"/>
              </a:rPr>
              <a:t>		</a:t>
            </a:r>
            <a:r>
              <a:rPr lang="en-US" b="1" dirty="0">
                <a:latin typeface="Courier New"/>
                <a:cs typeface="Courier New"/>
              </a:rPr>
              <a:t>public Node(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data, Node next){</a:t>
            </a:r>
          </a:p>
          <a:p>
            <a:pPr marL="514350" indent="-514350">
              <a:buFont typeface="Wingdings" charset="2"/>
              <a:buAutoNum type="arabicPlain"/>
            </a:pPr>
            <a:r>
              <a:rPr lang="en-US" dirty="0">
                <a:latin typeface="Courier New"/>
                <a:cs typeface="Courier New"/>
              </a:rPr>
              <a:t>			</a:t>
            </a:r>
            <a:r>
              <a:rPr lang="en-US" dirty="0" err="1">
                <a:latin typeface="Courier New"/>
                <a:cs typeface="Courier New"/>
              </a:rPr>
              <a:t>myData</a:t>
            </a:r>
            <a:r>
              <a:rPr lang="en-US" dirty="0">
                <a:latin typeface="Courier New"/>
                <a:cs typeface="Courier New"/>
              </a:rPr>
              <a:t> = data;</a:t>
            </a:r>
          </a:p>
          <a:p>
            <a:pPr marL="514350" indent="-514350">
              <a:buFont typeface="Wingdings" charset="2"/>
              <a:buAutoNum type="arabicPlain"/>
            </a:pPr>
            <a:r>
              <a:rPr lang="en-US" dirty="0">
                <a:latin typeface="Courier New"/>
                <a:cs typeface="Courier New"/>
              </a:rPr>
              <a:t>			</a:t>
            </a:r>
            <a:r>
              <a:rPr lang="en-US" dirty="0" err="1">
                <a:latin typeface="Courier New"/>
                <a:cs typeface="Courier New"/>
              </a:rPr>
              <a:t>myNext</a:t>
            </a:r>
            <a:r>
              <a:rPr lang="en-US" dirty="0">
                <a:latin typeface="Courier New"/>
                <a:cs typeface="Courier New"/>
              </a:rPr>
              <a:t> = next;</a:t>
            </a:r>
          </a:p>
          <a:p>
            <a:pPr marL="514350" indent="-514350">
              <a:buFont typeface="Wingdings" charset="2"/>
              <a:buAutoNum type="arabicPlain"/>
            </a:pPr>
            <a:r>
              <a:rPr lang="en-US" dirty="0">
                <a:latin typeface="Courier New"/>
                <a:cs typeface="Courier New"/>
              </a:rPr>
              <a:t>		}</a:t>
            </a:r>
          </a:p>
          <a:p>
            <a:pPr marL="514350" indent="-514350">
              <a:buFont typeface="Wingdings" charset="2"/>
              <a:buAutoNum type="arabicPlain"/>
            </a:pPr>
            <a:r>
              <a:rPr lang="en-US" dirty="0">
                <a:latin typeface="Courier New"/>
                <a:cs typeface="Courier New"/>
              </a:rPr>
              <a:t>	}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01981" y="1914610"/>
            <a:ext cx="1072243" cy="98901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FFFFFF"/>
                </a:solidFill>
              </a:rPr>
              <a:t>e</a:t>
            </a:r>
            <a:endParaRPr lang="en-US" sz="3600" dirty="0">
              <a:solidFill>
                <a:srgbClr val="FFFFFF"/>
              </a:solidFill>
            </a:endParaRPr>
          </a:p>
        </p:txBody>
      </p:sp>
      <p:cxnSp>
        <p:nvCxnSpPr>
          <p:cNvPr id="7" name="Straight Arrow Connector 6"/>
          <p:cNvCxnSpPr>
            <a:stCxn id="6" idx="3"/>
          </p:cNvCxnSpPr>
          <p:nvPr/>
        </p:nvCxnSpPr>
        <p:spPr>
          <a:xfrm flipV="1">
            <a:off x="7174224" y="2393499"/>
            <a:ext cx="603788" cy="15616"/>
          </a:xfrm>
          <a:prstGeom prst="straightConnector1">
            <a:avLst/>
          </a:prstGeom>
          <a:ln w="57150" cmpd="sng"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8561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infinite monkey theorem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596" y="2183732"/>
            <a:ext cx="3175000" cy="22733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5849" y="3179763"/>
            <a:ext cx="2755900" cy="2946400"/>
          </a:xfrm>
          <a:prstGeom prst="rect">
            <a:avLst/>
          </a:prstGeo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E4329-68CB-FF42-B78E-0154FA93FA5C}" type="datetime1">
              <a:rPr lang="en-US" smtClean="0"/>
              <a:t>9/24/13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3E76-72DD-BB4F-9E28-92E7B1E0387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788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Training text</a:t>
            </a:r>
          </a:p>
          <a:p>
            <a:pPr lvl="1"/>
            <a:r>
              <a:rPr lang="en-US" dirty="0" smtClean="0"/>
              <a:t>ex. Huckleberry Finn </a:t>
            </a:r>
          </a:p>
          <a:p>
            <a:r>
              <a:rPr lang="en-US" dirty="0" smtClean="0"/>
              <a:t>Build a map from text</a:t>
            </a:r>
          </a:p>
          <a:p>
            <a:pPr lvl="1"/>
            <a:r>
              <a:rPr lang="en-US" dirty="0" smtClean="0"/>
              <a:t>‘e’ is followed by ‘a’ 30% of the time</a:t>
            </a:r>
          </a:p>
          <a:p>
            <a:pPr lvl="1"/>
            <a:r>
              <a:rPr lang="en-US" dirty="0" smtClean="0"/>
              <a:t>‘a’ is followed by ‘t’ 20% of the time </a:t>
            </a:r>
          </a:p>
          <a:p>
            <a:r>
              <a:rPr lang="en-US" dirty="0" smtClean="0"/>
              <a:t>Generate random text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8CAA5-AC80-0943-9880-C7AC8C623E85}" type="datetime1">
              <a:rPr lang="en-US" smtClean="0"/>
              <a:t>9/24/13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3E76-72DD-BB4F-9E28-92E7B1E0387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212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bbbabbabbbbaba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43711" y="1607040"/>
            <a:ext cx="1080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3-gram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105876" y="1684800"/>
            <a:ext cx="604777" cy="86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361192"/>
              </p:ext>
            </p:extLst>
          </p:nvPr>
        </p:nvGraphicFramePr>
        <p:xfrm>
          <a:off x="720511" y="3116360"/>
          <a:ext cx="6096000" cy="18542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bbb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1370596" y="1750800"/>
            <a:ext cx="604777" cy="864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F5FDD-879D-6749-B4AD-8DEB49D7641B}" type="datetime1">
              <a:rPr lang="en-US" smtClean="0"/>
              <a:t>9/24/13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3E76-72DD-BB4F-9E28-92E7B1E0387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62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bbbabbabbbbaba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43711" y="1607040"/>
            <a:ext cx="1080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3-gram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105876" y="1684800"/>
            <a:ext cx="604777" cy="86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672756"/>
              </p:ext>
            </p:extLst>
          </p:nvPr>
        </p:nvGraphicFramePr>
        <p:xfrm>
          <a:off x="720511" y="3116360"/>
          <a:ext cx="6096000" cy="18542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FFFF"/>
                          </a:solidFill>
                        </a:rPr>
                        <a:t>bbb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bba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1370596" y="1750800"/>
            <a:ext cx="604777" cy="864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7456-0E20-C34C-A0E5-7AA9FB90E4BB}" type="datetime1">
              <a:rPr lang="en-US" smtClean="0"/>
              <a:t>9/24/13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3E76-72DD-BB4F-9E28-92E7B1E0387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905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ompSciLight">
  <a:themeElements>
    <a:clrScheme name="Custom 7">
      <a:dk1>
        <a:srgbClr val="0B2453"/>
      </a:dk1>
      <a:lt1>
        <a:srgbClr val="091045"/>
      </a:lt1>
      <a:dk2>
        <a:srgbClr val="FFFFFF"/>
      </a:dk2>
      <a:lt2>
        <a:srgbClr val="DFDFDF"/>
      </a:lt2>
      <a:accent1>
        <a:srgbClr val="0B2453"/>
      </a:accent1>
      <a:accent2>
        <a:srgbClr val="5F7216"/>
      </a:accent2>
      <a:accent3>
        <a:srgbClr val="BE1E12"/>
      </a:accent3>
      <a:accent4>
        <a:srgbClr val="3B004B"/>
      </a:accent4>
      <a:accent5>
        <a:srgbClr val="EB8721"/>
      </a:accent5>
      <a:accent6>
        <a:srgbClr val="3B004B"/>
      </a:accent6>
      <a:hlink>
        <a:srgbClr val="BE1E12"/>
      </a:hlink>
      <a:folHlink>
        <a:srgbClr val="1C6AC2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CompSciLight.thmx</Template>
  <TotalTime>324</TotalTime>
  <Words>468</Words>
  <Application>Microsoft Macintosh PowerPoint</Application>
  <PresentationFormat>On-screen Show (4:3)</PresentationFormat>
  <Paragraphs>294</Paragraphs>
  <Slides>23</Slides>
  <Notes>0</Notes>
  <HiddenSlides>5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CompSciLight</vt:lpstr>
      <vt:lpstr>PowerPoint Presentation</vt:lpstr>
      <vt:lpstr>Announcements</vt:lpstr>
      <vt:lpstr>Today</vt:lpstr>
      <vt:lpstr>Linked List</vt:lpstr>
      <vt:lpstr>LinkedLists</vt:lpstr>
      <vt:lpstr>Markov</vt:lpstr>
      <vt:lpstr>Markov</vt:lpstr>
      <vt:lpstr>Markov</vt:lpstr>
      <vt:lpstr>Markov</vt:lpstr>
      <vt:lpstr>Markov</vt:lpstr>
      <vt:lpstr>Markov</vt:lpstr>
      <vt:lpstr>Markov</vt:lpstr>
      <vt:lpstr>Markov</vt:lpstr>
      <vt:lpstr>Markov</vt:lpstr>
      <vt:lpstr>Markov</vt:lpstr>
      <vt:lpstr>Markov</vt:lpstr>
      <vt:lpstr>Markov</vt:lpstr>
      <vt:lpstr>Markov</vt:lpstr>
      <vt:lpstr>Markov</vt:lpstr>
      <vt:lpstr>Markov</vt:lpstr>
      <vt:lpstr>Markov</vt:lpstr>
      <vt:lpstr>Markov</vt:lpstr>
      <vt:lpstr>Today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Tabitha Peck</dc:creator>
  <cp:lastModifiedBy>Tabitha Peck</cp:lastModifiedBy>
  <cp:revision>4</cp:revision>
  <dcterms:created xsi:type="dcterms:W3CDTF">2013-09-24T12:53:57Z</dcterms:created>
  <dcterms:modified xsi:type="dcterms:W3CDTF">2013-09-24T18:18:21Z</dcterms:modified>
</cp:coreProperties>
</file>