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6" r:id="rId4"/>
    <p:sldId id="287" r:id="rId5"/>
    <p:sldId id="288" r:id="rId6"/>
    <p:sldId id="289" r:id="rId7"/>
    <p:sldId id="291" r:id="rId8"/>
    <p:sldId id="292" r:id="rId9"/>
    <p:sldId id="29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20" autoAdjust="0"/>
  </p:normalViewPr>
  <p:slideViewPr>
    <p:cSldViewPr>
      <p:cViewPr varScale="1">
        <p:scale>
          <a:sx n="94" d="100"/>
          <a:sy n="94" d="100"/>
        </p:scale>
        <p:origin x="20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C9141-8E4F-4250-A796-63A50EABB172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77731-BE32-4C86-AB6B-B991B76F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1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77731-BE32-4C86-AB6B-B991B76F6D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47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77731-BE32-4C86-AB6B-B991B76F6D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4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77731-BE32-4C86-AB6B-B991B76F6D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77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77731-BE32-4C86-AB6B-B991B76F6D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42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2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defTabSz="457200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53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44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5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6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6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5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tx2">
                <a:lumMod val="60000"/>
                <a:lumOff val="40000"/>
              </a:schemeClr>
            </a:gs>
            <a:gs pos="96000">
              <a:schemeClr val="tx2">
                <a:lumMod val="40000"/>
                <a:lumOff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7571"/>
            <a:ext cx="8229600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15447"/>
            <a:ext cx="8229600" cy="5540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7552-496A-43B2-B46E-8CA2EDA594E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0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Compsci</a:t>
            </a:r>
            <a:r>
              <a:rPr lang="en-US" dirty="0" smtClean="0">
                <a:solidFill>
                  <a:schemeClr val="bg1"/>
                </a:solidFill>
              </a:rPr>
              <a:t> 201 Recitation 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Professor Peck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Jimmy Wei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11/15/2013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4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Have a good weekend!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Don’t forget to submit!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63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this Recitation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Greedy algorithms</a:t>
            </a:r>
          </a:p>
          <a:p>
            <a:pPr lvl="1"/>
            <a:r>
              <a:rPr lang="en-US" dirty="0" smtClean="0"/>
              <a:t>Brief intro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Practice</a:t>
            </a:r>
          </a:p>
          <a:p>
            <a:r>
              <a:rPr lang="en-US" dirty="0" err="1" smtClean="0"/>
              <a:t>Memoization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Brief intro</a:t>
            </a:r>
          </a:p>
          <a:p>
            <a:pPr lvl="1"/>
            <a:r>
              <a:rPr lang="en-US" dirty="0" smtClean="0"/>
              <a:t>Practice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3600" dirty="0" smtClean="0"/>
              <a:t>Submit via form</a:t>
            </a:r>
            <a:r>
              <a:rPr lang="en-US" sz="3600" dirty="0"/>
              <a:t>: http://goo.gl/Z7jGk4</a:t>
            </a:r>
            <a:endParaRPr lang="en-US" sz="3600" dirty="0" smtClean="0"/>
          </a:p>
          <a:p>
            <a:r>
              <a:rPr lang="en-US" sz="3600" dirty="0" smtClean="0"/>
              <a:t>The problems we cover today are also APTs!</a:t>
            </a:r>
          </a:p>
          <a:p>
            <a:pPr lvl="1"/>
            <a:r>
              <a:rPr lang="en-US" dirty="0"/>
              <a:t>https://www.cs.duke.edu/courses/fall13/compsci201/Apt/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639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they?</a:t>
            </a:r>
          </a:p>
          <a:p>
            <a:pPr lvl="1"/>
            <a:r>
              <a:rPr lang="en-US" dirty="0" smtClean="0"/>
              <a:t>In short, an algorithm where continuously selecting local optima leads to a globally optimal solution</a:t>
            </a:r>
          </a:p>
          <a:p>
            <a:pPr lvl="1"/>
            <a:r>
              <a:rPr lang="en-US" dirty="0" smtClean="0"/>
              <a:t>This is called “greedy” because we select the best solution for every </a:t>
            </a:r>
            <a:r>
              <a:rPr lang="en-US" dirty="0" err="1" smtClean="0"/>
              <a:t>subproblem</a:t>
            </a:r>
            <a:endParaRPr lang="en-US" dirty="0" smtClean="0"/>
          </a:p>
          <a:p>
            <a:pPr lvl="1"/>
            <a:r>
              <a:rPr lang="en-US" dirty="0" smtClean="0"/>
              <a:t>Will learn about greedy algorithms in more detail in </a:t>
            </a:r>
            <a:r>
              <a:rPr lang="en-US" dirty="0" err="1" smtClean="0"/>
              <a:t>Compsci</a:t>
            </a:r>
            <a:r>
              <a:rPr lang="en-US" dirty="0" smtClean="0"/>
              <a:t> 330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7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 example, consider the problem of making change:</a:t>
            </a:r>
          </a:p>
          <a:p>
            <a:pPr lvl="1"/>
            <a:r>
              <a:rPr lang="en-US" dirty="0" smtClean="0"/>
              <a:t>We want to use as few coins as possible that amount to our total</a:t>
            </a:r>
          </a:p>
          <a:p>
            <a:r>
              <a:rPr lang="en-US" dirty="0" smtClean="0"/>
              <a:t>What coins would you give for $0.63?</a:t>
            </a:r>
          </a:p>
          <a:p>
            <a:pPr lvl="1"/>
            <a:r>
              <a:rPr lang="en-US" dirty="0" smtClean="0"/>
              <a:t>2 quarters, 1 dime, 3 pennies</a:t>
            </a:r>
          </a:p>
          <a:p>
            <a:r>
              <a:rPr lang="en-US" dirty="0" smtClean="0"/>
              <a:t>How did you determine that solution?</a:t>
            </a:r>
          </a:p>
          <a:p>
            <a:pPr lvl="1"/>
            <a:r>
              <a:rPr lang="en-US" dirty="0" smtClean="0"/>
              <a:t>Start by using as many quarters as possible, then dimes, then nickels, then pennies</a:t>
            </a:r>
          </a:p>
          <a:p>
            <a:pPr lvl="1"/>
            <a:r>
              <a:rPr lang="en-US" dirty="0" smtClean="0"/>
              <a:t>Can you see how this is “greedy”?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0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Algorithms – Answer 1-3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 for practice!</a:t>
            </a:r>
          </a:p>
          <a:p>
            <a:r>
              <a:rPr lang="en-US" dirty="0" smtClean="0"/>
              <a:t>Read over the </a:t>
            </a:r>
            <a:r>
              <a:rPr lang="en-US" dirty="0" err="1" smtClean="0"/>
              <a:t>VoteRigging</a:t>
            </a:r>
            <a:r>
              <a:rPr lang="en-US" dirty="0" smtClean="0"/>
              <a:t> APT and write the following method: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Answering the questions will help you write this code—think about what the greedy choice is here and how that leads to our solution</a:t>
            </a:r>
            <a:endParaRPr lang="en-US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300103" y="2286000"/>
            <a:ext cx="8543793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461963" algn="l"/>
              </a:tabLst>
            </a:pP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/**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 Returns the minimum number of votes to buy for candidate 0 to win 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 the election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 @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param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votes is an array where the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element represents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 how many individuals were originally plan to vote for the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candidate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*/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public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minimumVotes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[] votes);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048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Algorithms – Answer 4-6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 for practice!</a:t>
            </a:r>
          </a:p>
          <a:p>
            <a:r>
              <a:rPr lang="en-US" dirty="0" smtClean="0"/>
              <a:t>Read over the </a:t>
            </a:r>
            <a:r>
              <a:rPr lang="en-US" dirty="0" err="1" smtClean="0"/>
              <a:t>OlympicCandles</a:t>
            </a:r>
            <a:r>
              <a:rPr lang="en-US" dirty="0" smtClean="0"/>
              <a:t> APT and write the following method: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Answering the questions will help you write this code—think about what the greedy choice is here and how that leads to our solution</a:t>
            </a:r>
            <a:endParaRPr lang="en-US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300103" y="2286000"/>
            <a:ext cx="8543793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461963" algn="l"/>
              </a:tabLst>
            </a:pP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/**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 Returns the maximum number of nights you can light candles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 @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param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candles is an array where the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element represents the height of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 the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ith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candle you have available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*/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public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numberOfNights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[] candles);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72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No, it’s not “memorization”… no ‘r’</a:t>
            </a:r>
          </a:p>
          <a:p>
            <a:pPr lvl="1"/>
            <a:r>
              <a:rPr lang="en-US" dirty="0" smtClean="0"/>
              <a:t>Refers to the idea that as we solve problems we might sometimes need to reuse solutions to </a:t>
            </a:r>
            <a:r>
              <a:rPr lang="en-US" dirty="0" err="1" smtClean="0"/>
              <a:t>subproblems</a:t>
            </a:r>
            <a:r>
              <a:rPr lang="en-US" dirty="0" smtClean="0"/>
              <a:t>, so we store them instead of recalculating them</a:t>
            </a:r>
          </a:p>
          <a:p>
            <a:pPr lvl="1"/>
            <a:r>
              <a:rPr lang="en-US" dirty="0" smtClean="0"/>
              <a:t>Also will learn more about this and dynamic programming in CS330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7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 example, think of recursive </a:t>
            </a:r>
            <a:r>
              <a:rPr lang="en-US" dirty="0" err="1" smtClean="0"/>
              <a:t>fibonacci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What’s wrong with the recursive solution below?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recalculate </a:t>
            </a:r>
            <a:r>
              <a:rPr lang="en-US" dirty="0" err="1" smtClean="0"/>
              <a:t>fibonacci</a:t>
            </a:r>
            <a:r>
              <a:rPr lang="en-US" dirty="0" smtClean="0"/>
              <a:t> for low values of n</a:t>
            </a:r>
          </a:p>
          <a:p>
            <a:pPr lvl="1"/>
            <a:r>
              <a:rPr lang="en-US" dirty="0" smtClean="0"/>
              <a:t>Instead, we could store those values in a data structure (</a:t>
            </a:r>
            <a:r>
              <a:rPr lang="en-US" dirty="0" err="1" smtClean="0"/>
              <a:t>memoize</a:t>
            </a:r>
            <a:r>
              <a:rPr lang="en-US" dirty="0" smtClean="0"/>
              <a:t>) so that we don’t have to recalculate them!</a:t>
            </a:r>
            <a:endParaRPr lang="en-US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304800" y="1981200"/>
            <a:ext cx="8543793" cy="1828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461963" algn="l"/>
              </a:tabLst>
            </a:pP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public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fibonacci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n) {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return (n&lt;=2) ? 1 :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fibonacci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(n-1) +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fibonacci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(n-2);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251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 for practice!</a:t>
            </a:r>
          </a:p>
          <a:p>
            <a:r>
              <a:rPr lang="en-US" dirty="0" smtClean="0"/>
              <a:t>Read over the </a:t>
            </a:r>
            <a:r>
              <a:rPr lang="en-US" dirty="0" err="1" smtClean="0"/>
              <a:t>BSTCount</a:t>
            </a:r>
            <a:r>
              <a:rPr lang="en-US" dirty="0" smtClean="0"/>
              <a:t> APT and write the following method: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Think about the </a:t>
            </a:r>
            <a:r>
              <a:rPr lang="en-US" dirty="0" err="1" smtClean="0"/>
              <a:t>subproblems</a:t>
            </a:r>
            <a:r>
              <a:rPr lang="en-US" dirty="0" smtClean="0"/>
              <a:t> you need to solve here and how we can store the solutions to those </a:t>
            </a:r>
            <a:r>
              <a:rPr lang="en-US" dirty="0" err="1" smtClean="0"/>
              <a:t>subproblems</a:t>
            </a:r>
            <a:r>
              <a:rPr lang="en-US" dirty="0" smtClean="0"/>
              <a:t> to avoid having to recalculate them </a:t>
            </a:r>
            <a:endParaRPr lang="en-US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300103" y="2286000"/>
            <a:ext cx="8543793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461963" algn="l"/>
              </a:tabLst>
            </a:pP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/**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 Returns the total number of possible BSTs with the given values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 @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param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values is an array holding all values that need to be stored in 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 the BST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*/</a:t>
            </a:r>
          </a:p>
          <a:p>
            <a:pPr marL="0" indent="0">
              <a:buNone/>
              <a:tabLst>
                <a:tab pos="461963" algn="l"/>
              </a:tabLst>
            </a:pP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public long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howMany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[] values);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588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</TotalTime>
  <Words>575</Words>
  <Application>Microsoft Office PowerPoint</Application>
  <PresentationFormat>On-screen Show (4:3)</PresentationFormat>
  <Paragraphs>93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Compsci 201 Recitation 12</vt:lpstr>
      <vt:lpstr>In this Recitation</vt:lpstr>
      <vt:lpstr>Greedy Algorithms</vt:lpstr>
      <vt:lpstr>Greedy Algorithms</vt:lpstr>
      <vt:lpstr>Greedy Algorithms – Answer 1-3</vt:lpstr>
      <vt:lpstr>Greedy Algorithms – Answer 4-6</vt:lpstr>
      <vt:lpstr>Memoization</vt:lpstr>
      <vt:lpstr>Memoization</vt:lpstr>
      <vt:lpstr>Memoization</vt:lpstr>
      <vt:lpstr>Have a good weekend!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201 Midterm 2 Review</dc:title>
  <dc:creator>James Wei (jamwei)</dc:creator>
  <cp:lastModifiedBy>James Wei</cp:lastModifiedBy>
  <cp:revision>149</cp:revision>
  <dcterms:created xsi:type="dcterms:W3CDTF">2013-03-26T16:02:40Z</dcterms:created>
  <dcterms:modified xsi:type="dcterms:W3CDTF">2013-11-15T00:15:56Z</dcterms:modified>
</cp:coreProperties>
</file>