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0"/>
  </p:notesMasterIdLst>
  <p:sldIdLst>
    <p:sldId id="258" r:id="rId2"/>
    <p:sldId id="259" r:id="rId3"/>
    <p:sldId id="378" r:id="rId4"/>
    <p:sldId id="388" r:id="rId5"/>
    <p:sldId id="389" r:id="rId6"/>
    <p:sldId id="390" r:id="rId7"/>
    <p:sldId id="401" r:id="rId8"/>
    <p:sldId id="392" r:id="rId9"/>
    <p:sldId id="395" r:id="rId10"/>
    <p:sldId id="396" r:id="rId11"/>
    <p:sldId id="397" r:id="rId12"/>
    <p:sldId id="398" r:id="rId13"/>
    <p:sldId id="399" r:id="rId14"/>
    <p:sldId id="400" r:id="rId15"/>
    <p:sldId id="403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370" r:id="rId26"/>
    <p:sldId id="369" r:id="rId27"/>
    <p:sldId id="270" r:id="rId28"/>
    <p:sldId id="271" r:id="rId29"/>
    <p:sldId id="272" r:id="rId30"/>
    <p:sldId id="273" r:id="rId31"/>
    <p:sldId id="311" r:id="rId32"/>
    <p:sldId id="312" r:id="rId33"/>
    <p:sldId id="313" r:id="rId34"/>
    <p:sldId id="316" r:id="rId35"/>
    <p:sldId id="317" r:id="rId36"/>
    <p:sldId id="320" r:id="rId37"/>
    <p:sldId id="321" r:id="rId38"/>
    <p:sldId id="322" r:id="rId39"/>
    <p:sldId id="323" r:id="rId40"/>
    <p:sldId id="324" r:id="rId41"/>
    <p:sldId id="326" r:id="rId42"/>
    <p:sldId id="333" r:id="rId43"/>
    <p:sldId id="407" r:id="rId44"/>
    <p:sldId id="334" r:id="rId45"/>
    <p:sldId id="335" r:id="rId46"/>
    <p:sldId id="337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406" r:id="rId59"/>
    <p:sldId id="405" r:id="rId60"/>
    <p:sldId id="416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</p:sldIdLst>
  <p:sldSz cx="9144000" cy="6858000" type="screen4x3"/>
  <p:notesSz cx="6858000" cy="9144000"/>
  <p:custDataLst>
    <p:tags r:id="rId7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99" autoAdjust="0"/>
  </p:normalViewPr>
  <p:slideViewPr>
    <p:cSldViewPr>
      <p:cViewPr varScale="1">
        <p:scale>
          <a:sx n="78" d="100"/>
          <a:sy n="78" d="100"/>
        </p:scale>
        <p:origin x="-1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tags" Target="tags/tag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C1A69A-5844-4671-9482-DCD7444FC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3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C58C2-8B17-42D4-ACFB-59264593915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smtClean="0"/>
              <a:t>One uniform technology: too restrictive, cannot accommodate future technology development, too expensive to convert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Each host implements all other protocols: too expensive, does not scale</a:t>
            </a:r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E8E38-5FC7-4159-ACE8-F23C1BCFD72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smtClean="0"/>
              <a:t>Each host implements all other protocols: too expensive, does not scale</a:t>
            </a:r>
          </a:p>
          <a:p>
            <a:pPr marL="228600" indent="-228600">
              <a:buFontTx/>
              <a:buAutoNum type="arabicPeriod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BCDA3-D7B6-4201-8400-687B09E46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EA7E-625D-459C-A006-04F27037E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6694-C8E7-4804-A0A7-C4BB7EE34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B8EB-EF79-4556-9E5D-28D6B090D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AFD1-5133-4416-9EE3-131594FF2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D2845-4B5C-4119-8A4E-D117E8DE0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85D5-E1AD-41DD-B8FD-BA171F156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2133F-9238-4F0B-BB95-32A3E5DF3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5201-ACDA-4D9F-A288-DE4C42C24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3A29-63DC-47FF-9DE5-DC9B9AF86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C3C1-8528-4FB3-A796-A69F9E235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5CCE-0104-4875-B571-BB44E52AC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4E65C2-70E0-47EE-83B6-F38FE6099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image" Target="../media/image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295400"/>
            <a:ext cx="7772400" cy="230505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CS 356: Computer Network Architectures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Lecture 9:  Internetworking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44958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Xiaowei Yang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mtClean="0"/>
              <a:t>xwy@cs.duke.edu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ATM Cells</a:t>
            </a:r>
          </a:p>
        </p:txBody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Fixed-size packets</a:t>
            </a:r>
          </a:p>
          <a:p>
            <a:pPr lvl="1" eaLnBrk="1" hangingPunct="1"/>
            <a:r>
              <a:rPr lang="en-US" smtClean="0"/>
              <a:t>5 bytes header</a:t>
            </a:r>
          </a:p>
          <a:p>
            <a:pPr lvl="1" eaLnBrk="1" hangingPunct="1"/>
            <a:r>
              <a:rPr lang="en-US" smtClean="0"/>
              <a:t>48 bytes payload</a:t>
            </a:r>
          </a:p>
          <a:p>
            <a:pPr eaLnBrk="1" hangingPunct="1"/>
            <a:r>
              <a:rPr lang="en-US" smtClean="0"/>
              <a:t>If payload smaller than 48B, uses padding</a:t>
            </a:r>
          </a:p>
          <a:p>
            <a:pPr eaLnBrk="1" hangingPunct="1"/>
            <a:r>
              <a:rPr lang="en-US" smtClean="0"/>
              <a:t>If greater than 48B, breaks 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Why small, fixed-length packets?</a:t>
            </a:r>
          </a:p>
        </p:txBody>
      </p:sp>
      <p:sp>
        <p:nvSpPr>
          <p:cNvPr id="163842" name="Rectangle 3"/>
          <p:cNvSpPr>
            <a:spLocks noGrp="1"/>
          </p:cNvSpPr>
          <p:nvPr>
            <p:ph type="body"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Cons: maximum efficiency 48/53=90.6%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Pros:</a:t>
            </a:r>
          </a:p>
          <a:p>
            <a:pPr lvl="1" eaLnBrk="1" hangingPunct="1"/>
            <a:r>
              <a:rPr lang="en-US" dirty="0" smtClean="0"/>
              <a:t>Suitable for high-speed hardware implementation</a:t>
            </a:r>
          </a:p>
          <a:p>
            <a:pPr lvl="1" eaLnBrk="1" hangingPunct="1"/>
            <a:r>
              <a:rPr lang="en-US" dirty="0" smtClean="0"/>
              <a:t>Many switching elements doing the same thing in parallel</a:t>
            </a:r>
          </a:p>
          <a:p>
            <a:pPr lvl="1" eaLnBrk="1" hangingPunct="1"/>
            <a:r>
              <a:rPr lang="en-US" dirty="0" smtClean="0"/>
              <a:t>Reducing priority packet latency </a:t>
            </a:r>
          </a:p>
          <a:p>
            <a:pPr lvl="2" eaLnBrk="1" hangingPunct="1"/>
            <a:r>
              <a:rPr lang="en-US" dirty="0" smtClean="0"/>
              <a:t>Good for </a:t>
            </a:r>
            <a:r>
              <a:rPr lang="en-US" dirty="0" err="1" smtClean="0"/>
              <a:t>QoS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4865" name="Rectangle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pPr eaLnBrk="1" hangingPunct="1"/>
            <a:r>
              <a:rPr lang="en-US" dirty="0" smtClean="0"/>
              <a:t>Reducing preemption latency</a:t>
            </a:r>
          </a:p>
        </p:txBody>
      </p:sp>
      <p:sp>
        <p:nvSpPr>
          <p:cNvPr id="164867" name="Oval 4"/>
          <p:cNvSpPr>
            <a:spLocks noChangeArrowheads="1"/>
          </p:cNvSpPr>
          <p:nvPr/>
        </p:nvSpPr>
        <p:spPr bwMode="auto">
          <a:xfrm>
            <a:off x="5562600" y="609600"/>
            <a:ext cx="838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68" name="Line 5"/>
          <p:cNvSpPr>
            <a:spLocks noChangeShapeType="1"/>
          </p:cNvSpPr>
          <p:nvPr/>
        </p:nvSpPr>
        <p:spPr bwMode="auto">
          <a:xfrm>
            <a:off x="2362200" y="1066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4869" name="Rectangle 6"/>
          <p:cNvSpPr>
            <a:spLocks noChangeArrowheads="1"/>
          </p:cNvSpPr>
          <p:nvPr/>
        </p:nvSpPr>
        <p:spPr bwMode="auto">
          <a:xfrm>
            <a:off x="3352800" y="457200"/>
            <a:ext cx="2209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70" name="Line 7"/>
          <p:cNvSpPr>
            <a:spLocks noChangeShapeType="1"/>
          </p:cNvSpPr>
          <p:nvPr/>
        </p:nvSpPr>
        <p:spPr bwMode="auto">
          <a:xfrm flipV="1">
            <a:off x="2743200" y="1295400"/>
            <a:ext cx="2895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4871" name="Rectangle 8"/>
          <p:cNvSpPr>
            <a:spLocks noChangeArrowheads="1"/>
          </p:cNvSpPr>
          <p:nvPr/>
        </p:nvSpPr>
        <p:spPr bwMode="auto">
          <a:xfrm>
            <a:off x="3200400" y="1676400"/>
            <a:ext cx="3810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77" name="Oval 14"/>
          <p:cNvSpPr>
            <a:spLocks noChangeArrowheads="1"/>
          </p:cNvSpPr>
          <p:nvPr/>
        </p:nvSpPr>
        <p:spPr bwMode="auto">
          <a:xfrm>
            <a:off x="5638800" y="2895600"/>
            <a:ext cx="838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78" name="Line 15"/>
          <p:cNvSpPr>
            <a:spLocks noChangeShapeType="1"/>
          </p:cNvSpPr>
          <p:nvPr/>
        </p:nvSpPr>
        <p:spPr bwMode="auto">
          <a:xfrm>
            <a:off x="2438400" y="3352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4879" name="Line 16"/>
          <p:cNvSpPr>
            <a:spLocks noChangeShapeType="1"/>
          </p:cNvSpPr>
          <p:nvPr/>
        </p:nvSpPr>
        <p:spPr bwMode="auto">
          <a:xfrm flipV="1">
            <a:off x="2819400" y="3581400"/>
            <a:ext cx="2895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4880" name="Rectangle 17"/>
          <p:cNvSpPr>
            <a:spLocks noChangeArrowheads="1"/>
          </p:cNvSpPr>
          <p:nvPr/>
        </p:nvSpPr>
        <p:spPr bwMode="auto">
          <a:xfrm>
            <a:off x="3276600" y="3962400"/>
            <a:ext cx="381000" cy="3048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84" name="Rectangle 21"/>
          <p:cNvSpPr>
            <a:spLocks noChangeArrowheads="1"/>
          </p:cNvSpPr>
          <p:nvPr/>
        </p:nvSpPr>
        <p:spPr bwMode="auto">
          <a:xfrm>
            <a:off x="3352800" y="2971800"/>
            <a:ext cx="3810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85" name="Rectangle 22"/>
          <p:cNvSpPr>
            <a:spLocks noChangeArrowheads="1"/>
          </p:cNvSpPr>
          <p:nvPr/>
        </p:nvSpPr>
        <p:spPr bwMode="auto">
          <a:xfrm>
            <a:off x="3810000" y="2971800"/>
            <a:ext cx="3810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86" name="Rectangle 23"/>
          <p:cNvSpPr>
            <a:spLocks noChangeArrowheads="1"/>
          </p:cNvSpPr>
          <p:nvPr/>
        </p:nvSpPr>
        <p:spPr bwMode="auto">
          <a:xfrm>
            <a:off x="4267200" y="2971800"/>
            <a:ext cx="3810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87" name="Rectangle 24"/>
          <p:cNvSpPr>
            <a:spLocks noChangeArrowheads="1"/>
          </p:cNvSpPr>
          <p:nvPr/>
        </p:nvSpPr>
        <p:spPr bwMode="auto">
          <a:xfrm>
            <a:off x="4724400" y="2971800"/>
            <a:ext cx="3810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164888" name="Rectangle 25"/>
          <p:cNvSpPr>
            <a:spLocks noChangeArrowheads="1"/>
          </p:cNvSpPr>
          <p:nvPr/>
        </p:nvSpPr>
        <p:spPr bwMode="auto">
          <a:xfrm>
            <a:off x="5181600" y="2971800"/>
            <a:ext cx="381000" cy="3048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48 bytes</a:t>
            </a:r>
          </a:p>
        </p:txBody>
      </p:sp>
      <p:sp>
        <p:nvSpPr>
          <p:cNvPr id="165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It’s from the telephone technology</a:t>
            </a:r>
          </a:p>
          <a:p>
            <a:pPr eaLnBrk="1" hangingPunct="1"/>
            <a:r>
              <a:rPr lang="en-US" dirty="0" smtClean="0"/>
              <a:t>Thought data would be mostly voice</a:t>
            </a:r>
          </a:p>
          <a:p>
            <a:pPr eaLnBrk="1" hangingPunct="1"/>
            <a:r>
              <a:rPr lang="en-US" dirty="0" smtClean="0"/>
              <a:t>A compromise</a:t>
            </a:r>
          </a:p>
          <a:p>
            <a:pPr lvl="1" eaLnBrk="1" hangingPunct="1"/>
            <a:r>
              <a:rPr lang="en-US" dirty="0" smtClean="0"/>
              <a:t>US: 64 bytes</a:t>
            </a:r>
          </a:p>
          <a:p>
            <a:pPr lvl="1" eaLnBrk="1" hangingPunct="1"/>
            <a:r>
              <a:rPr lang="en-US" dirty="0" smtClean="0"/>
              <a:t>Europe: 32 bytes</a:t>
            </a:r>
          </a:p>
          <a:p>
            <a:pPr lvl="1" eaLnBrk="1" hangingPunct="1"/>
            <a:r>
              <a:rPr lang="en-US" dirty="0" smtClean="0"/>
              <a:t>(64</a:t>
            </a:r>
            <a:r>
              <a:rPr lang="en-US" dirty="0" smtClean="0"/>
              <a:t>+</a:t>
            </a:r>
            <a:r>
              <a:rPr lang="en-US" dirty="0" smtClean="0"/>
              <a:t>32) / 2 </a:t>
            </a:r>
            <a:r>
              <a:rPr lang="en-US" dirty="0" smtClean="0"/>
              <a:t>= 48 bytes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Virtual paths</a:t>
            </a:r>
          </a:p>
        </p:txBody>
      </p:sp>
      <p:sp>
        <p:nvSpPr>
          <p:cNvPr id="166914" name="Rectangle 3"/>
          <p:cNvSpPr>
            <a:spLocks noGrp="1"/>
          </p:cNvSpPr>
          <p:nvPr>
            <p:ph type="body" idx="1"/>
          </p:nvPr>
        </p:nvSpPr>
        <p:spPr>
          <a:xfrm>
            <a:off x="228600" y="4191000"/>
            <a:ext cx="8610600" cy="2362200"/>
          </a:xfrm>
        </p:spPr>
        <p:txBody>
          <a:bodyPr/>
          <a:lstStyle/>
          <a:p>
            <a:pPr eaLnBrk="1" hangingPunct="1"/>
            <a:r>
              <a:rPr lang="en-US" sz="2800" smtClean="0"/>
              <a:t>24-bit virtual circuit identifiers (VCIs)</a:t>
            </a:r>
          </a:p>
          <a:p>
            <a:pPr lvl="1" eaLnBrk="1" hangingPunct="1"/>
            <a:r>
              <a:rPr lang="en-US" sz="2400" smtClean="0"/>
              <a:t>Discussed in our previous lecture</a:t>
            </a:r>
          </a:p>
          <a:p>
            <a:pPr eaLnBrk="1" hangingPunct="1"/>
            <a:r>
              <a:rPr lang="en-US" sz="2800" smtClean="0"/>
              <a:t>Two-levels of VCIs</a:t>
            </a:r>
          </a:p>
          <a:p>
            <a:pPr lvl="1" eaLnBrk="1" hangingPunct="1"/>
            <a:r>
              <a:rPr lang="en-US" sz="2400" smtClean="0"/>
              <a:t>8-bit virtual path, 16-bit VCI</a:t>
            </a:r>
          </a:p>
          <a:p>
            <a:pPr lvl="1" eaLnBrk="1" hangingPunct="1"/>
            <a:r>
              <a:rPr lang="en-US" sz="2400" smtClean="0"/>
              <a:t>Virtual paths shared by multiple connections</a:t>
            </a:r>
          </a:p>
        </p:txBody>
      </p:sp>
      <p:pic>
        <p:nvPicPr>
          <p:cNvPr id="166915" name="Picture 4" descr="03f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1524000"/>
            <a:ext cx="9017000" cy="254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</a:t>
            </a:r>
          </a:p>
        </p:txBody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Wrapping up switching technologies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 dirty="0" smtClean="0"/>
              <a:t>Review learning bridges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Asynchronous Transfer Mode (ATM)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900" dirty="0" smtClean="0"/>
          </a:p>
          <a:p>
            <a:pPr eaLnBrk="1" hangingPunct="1">
              <a:lnSpc>
                <a:spcPct val="90000"/>
              </a:lnSpc>
            </a:pPr>
            <a:r>
              <a:rPr lang="en-US" sz="3300" dirty="0" smtClean="0">
                <a:solidFill>
                  <a:srgbClr val="33CC33"/>
                </a:solidFill>
              </a:rPr>
              <a:t>New topic:</a:t>
            </a:r>
            <a:r>
              <a:rPr lang="en-US" sz="3300" dirty="0" smtClean="0"/>
              <a:t> how to connect different types of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100" dirty="0" smtClean="0"/>
              <a:t>E.g., how to connect an Ethernet and an ATM network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History of the Internet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685800"/>
            <a:ext cx="3886200" cy="601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Original design goal: Interconnecting different networks 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Many different types of packet switch networks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ARPANET, packet satellite networks, ground-based packet radio networks, and other networks. 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Each has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Hosts, packet switches, processes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 protocol for communication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Q: what would you do differently given such a design task?</a:t>
            </a:r>
          </a:p>
          <a:p>
            <a:pPr lvl="1" eaLnBrk="1" hangingPunct="1">
              <a:lnSpc>
                <a:spcPct val="80000"/>
              </a:lnSpc>
            </a:pPr>
            <a:endParaRPr lang="en-US" sz="1800" smtClean="0"/>
          </a:p>
        </p:txBody>
      </p:sp>
      <p:pic>
        <p:nvPicPr>
          <p:cNvPr id="1771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1647825"/>
            <a:ext cx="5143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Challenges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990600"/>
            <a:ext cx="89916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Different addressing schemes and host communication protocols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Ethernet, FDDI, ATM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endParaRPr lang="en-US" sz="24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Different Maximum Transmission Units  (MTUs)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Different success or failure indicators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End-to-end reliability: failures may occur at each network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smtClean="0"/>
              <a:t>Different control protocols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Status information, routing, fault detection/isolation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Inter-networking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876800"/>
            <a:ext cx="86106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Routers interface different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Uniform addressing (IP)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Routers send packets to their destination IP addresses</a:t>
            </a:r>
          </a:p>
        </p:txBody>
      </p:sp>
      <p:pic>
        <p:nvPicPr>
          <p:cNvPr id="179203" name="Picture 4" descr="04f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685800"/>
            <a:ext cx="5270500" cy="403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Inter-networking design alternatives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alternative 1: one uniform technology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Design alternative 2: each host implements all other protocols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5715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500" smtClean="0"/>
              <a:t>Single-link networks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Point-to-point links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Shared media multiple access links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700" smtClean="0"/>
              <a:t>Ethernet, token ring, wireless networks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Encoding, framing, error detection, reliability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700" smtClean="0"/>
              <a:t>Delay-bandwidth product, sliding window, exponential backoff, carrier sense collision detection, hidden/exposed terminals</a:t>
            </a:r>
          </a:p>
          <a:p>
            <a:pPr lvl="2" eaLnBrk="1" hangingPunct="1">
              <a:lnSpc>
                <a:spcPct val="70000"/>
              </a:lnSpc>
            </a:pPr>
            <a:endParaRPr lang="en-US" sz="1700" smtClean="0"/>
          </a:p>
          <a:p>
            <a:pPr eaLnBrk="1" hangingPunct="1">
              <a:lnSpc>
                <a:spcPct val="70000"/>
              </a:lnSpc>
            </a:pPr>
            <a:r>
              <a:rPr lang="en-US" sz="2500" smtClean="0"/>
              <a:t>Packet switching: how to connect multiple links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Connectionless: Datagram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1900" smtClean="0"/>
              <a:t>Learning bridge algorithms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Connection-oriented: Virtual circuits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Source routing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200" smtClean="0"/>
              <a:t>Pros and cons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Inter-networking design alternatives</a:t>
            </a:r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Design alternative 1: one unified technology, a multi-media network</a:t>
            </a:r>
          </a:p>
          <a:p>
            <a:pPr lvl="1" eaLnBrk="1" hangingPunct="1"/>
            <a:r>
              <a:rPr lang="en-US" sz="2400" smtClean="0"/>
              <a:t>Restrictive</a:t>
            </a:r>
          </a:p>
          <a:p>
            <a:pPr lvl="1" eaLnBrk="1" hangingPunct="1"/>
            <a:r>
              <a:rPr lang="en-US" sz="2400" smtClean="0"/>
              <a:t>Not practical: existing networks can’t be connected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Design alternative 2: each host implements all other protocols</a:t>
            </a:r>
          </a:p>
          <a:p>
            <a:pPr lvl="1" eaLnBrk="1" hangingPunct="1"/>
            <a:r>
              <a:rPr lang="en-US" sz="2400" smtClean="0"/>
              <a:t>Expensive</a:t>
            </a:r>
          </a:p>
          <a:p>
            <a:pPr lvl="1" eaLnBrk="1" hangingPunct="1"/>
            <a:r>
              <a:rPr lang="en-US" sz="2400" smtClean="0"/>
              <a:t>Difficult to accommodate future development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8915400" cy="5135563"/>
          </a:xfrm>
        </p:spPr>
        <p:txBody>
          <a:bodyPr/>
          <a:lstStyle/>
          <a:p>
            <a:pPr eaLnBrk="1" hangingPunct="1"/>
            <a:r>
              <a:rPr lang="en-US" smtClean="0"/>
              <a:t>IP (Internet Protocol) is a Network Layer Protocol</a:t>
            </a:r>
          </a:p>
          <a:p>
            <a:pPr eaLnBrk="1" hangingPunct="1"/>
            <a:r>
              <a:rPr lang="en-US" smtClean="0"/>
              <a:t>IP’s current version is Version 4 (IPv4). It is specified in RFC 791.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286000" y="2971800"/>
          <a:ext cx="57912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Visio" r:id="rId3" imgW="7216445" imgH="4034942" progId="Visio.Drawing.11">
                  <p:embed/>
                </p:oleObj>
              </mc:Choice>
              <mc:Fallback>
                <p:oleObj name="Visio" r:id="rId3" imgW="7216445" imgH="403494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57912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Internet Protocol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IP: the thin waist of the hourglass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4724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2063750" algn="l"/>
                <a:tab pos="3651250" algn="l"/>
                <a:tab pos="5661025" algn="l"/>
              </a:tabLst>
            </a:pPr>
            <a:r>
              <a:rPr lang="en-US" sz="2500" b="1" smtClean="0"/>
              <a:t>IP is the waist of the hourglass of the Internet protocol architecture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tabLst>
                <a:tab pos="2063750" algn="l"/>
                <a:tab pos="3651250" algn="l"/>
                <a:tab pos="5661025" algn="l"/>
              </a:tabLst>
            </a:pPr>
            <a:endParaRPr lang="en-US" sz="2500" b="1" smtClean="0"/>
          </a:p>
          <a:p>
            <a:pPr eaLnBrk="1" hangingPunct="1">
              <a:lnSpc>
                <a:spcPct val="80000"/>
              </a:lnSpc>
              <a:tabLst>
                <a:tab pos="2063750" algn="l"/>
                <a:tab pos="3651250" algn="l"/>
                <a:tab pos="5661025" algn="l"/>
              </a:tabLst>
            </a:pPr>
            <a:r>
              <a:rPr lang="en-US" sz="2500" smtClean="0"/>
              <a:t>Multiple higher-layer protocols</a:t>
            </a:r>
          </a:p>
          <a:p>
            <a:pPr eaLnBrk="1" hangingPunct="1">
              <a:lnSpc>
                <a:spcPct val="80000"/>
              </a:lnSpc>
              <a:tabLst>
                <a:tab pos="2063750" algn="l"/>
                <a:tab pos="3651250" algn="l"/>
                <a:tab pos="5661025" algn="l"/>
              </a:tabLst>
            </a:pPr>
            <a:r>
              <a:rPr lang="en-US" sz="2500" smtClean="0"/>
              <a:t>Multiple lower-layer protocols</a:t>
            </a:r>
          </a:p>
          <a:p>
            <a:pPr eaLnBrk="1" hangingPunct="1">
              <a:lnSpc>
                <a:spcPct val="80000"/>
              </a:lnSpc>
              <a:tabLst>
                <a:tab pos="2063750" algn="l"/>
                <a:tab pos="3651250" algn="l"/>
                <a:tab pos="5661025" algn="l"/>
              </a:tabLst>
            </a:pPr>
            <a:r>
              <a:rPr lang="en-US" sz="2500" smtClean="0"/>
              <a:t>Only one protocol at the network layer.</a:t>
            </a:r>
          </a:p>
          <a:p>
            <a:pPr eaLnBrk="1" hangingPunct="1">
              <a:lnSpc>
                <a:spcPct val="80000"/>
              </a:lnSpc>
              <a:tabLst>
                <a:tab pos="2063750" algn="l"/>
                <a:tab pos="3651250" algn="l"/>
                <a:tab pos="5661025" algn="l"/>
              </a:tabLst>
            </a:pPr>
            <a:r>
              <a:rPr lang="en-US" sz="2500" smtClean="0"/>
              <a:t>What is the advantage of this architecture?</a:t>
            </a:r>
          </a:p>
          <a:p>
            <a:pPr lvl="1" eaLnBrk="1" hangingPunct="1">
              <a:lnSpc>
                <a:spcPct val="80000"/>
              </a:lnSpc>
              <a:tabLst>
                <a:tab pos="2063750" algn="l"/>
                <a:tab pos="3651250" algn="l"/>
                <a:tab pos="5661025" algn="l"/>
              </a:tabLst>
            </a:pPr>
            <a:r>
              <a:rPr lang="en-US" sz="2200" smtClean="0"/>
              <a:t>To avoid the N * M problem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881563" y="1447800"/>
          <a:ext cx="3957637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Picture" r:id="rId3" imgW="3067200" imgH="3666960" progId="Word.Picture.8">
                  <p:embed/>
                </p:oleObj>
              </mc:Choice>
              <mc:Fallback>
                <p:oleObj name="Picture" r:id="rId3" imgW="3067200" imgH="366696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1447800"/>
                        <a:ext cx="3957637" cy="474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Application protocol </a:t>
            </a:r>
          </a:p>
        </p:txBody>
      </p:sp>
      <p:sp>
        <p:nvSpPr>
          <p:cNvPr id="188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tabLst>
                <a:tab pos="2063750" algn="l"/>
                <a:tab pos="3651250" algn="l"/>
                <a:tab pos="5661025" algn="l"/>
              </a:tabLst>
            </a:pPr>
            <a:r>
              <a:rPr lang="en-US" smtClean="0">
                <a:solidFill>
                  <a:srgbClr val="0000FF"/>
                </a:solidFill>
              </a:rPr>
              <a:t>IP is the highest layer protocol which is implemented at both routers and hosts </a:t>
            </a:r>
          </a:p>
        </p:txBody>
      </p:sp>
      <p:sp>
        <p:nvSpPr>
          <p:cNvPr id="188419" name="AutoShape 5"/>
          <p:cNvSpPr>
            <a:spLocks noChangeAspect="1" noChangeArrowheads="1" noTextEdit="1"/>
          </p:cNvSpPr>
          <p:nvPr/>
        </p:nvSpPr>
        <p:spPr bwMode="auto">
          <a:xfrm>
            <a:off x="157163" y="2209800"/>
            <a:ext cx="8859837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0" name="Rectangle 7"/>
          <p:cNvSpPr>
            <a:spLocks noChangeArrowheads="1"/>
          </p:cNvSpPr>
          <p:nvPr/>
        </p:nvSpPr>
        <p:spPr bwMode="auto">
          <a:xfrm>
            <a:off x="228600" y="2522538"/>
            <a:ext cx="8794750" cy="288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1" name="Freeform 8"/>
          <p:cNvSpPr>
            <a:spLocks/>
          </p:cNvSpPr>
          <p:nvPr/>
        </p:nvSpPr>
        <p:spPr bwMode="auto">
          <a:xfrm>
            <a:off x="446088" y="3108325"/>
            <a:ext cx="965200" cy="114300"/>
          </a:xfrm>
          <a:custGeom>
            <a:avLst/>
            <a:gdLst>
              <a:gd name="T0" fmla="*/ 1350803604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0803604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6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2" name="Freeform 9"/>
          <p:cNvSpPr>
            <a:spLocks/>
          </p:cNvSpPr>
          <p:nvPr/>
        </p:nvSpPr>
        <p:spPr bwMode="auto">
          <a:xfrm>
            <a:off x="446088" y="3108325"/>
            <a:ext cx="965200" cy="114300"/>
          </a:xfrm>
          <a:custGeom>
            <a:avLst/>
            <a:gdLst>
              <a:gd name="T0" fmla="*/ 1350803604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0803604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6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6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3" name="Freeform 10"/>
          <p:cNvSpPr>
            <a:spLocks/>
          </p:cNvSpPr>
          <p:nvPr/>
        </p:nvSpPr>
        <p:spPr bwMode="auto">
          <a:xfrm>
            <a:off x="1296988" y="2681288"/>
            <a:ext cx="114300" cy="541337"/>
          </a:xfrm>
          <a:custGeom>
            <a:avLst/>
            <a:gdLst>
              <a:gd name="T0" fmla="*/ 181451223 w 72"/>
              <a:gd name="T1" fmla="*/ 859371783 h 341"/>
              <a:gd name="T2" fmla="*/ 0 w 72"/>
              <a:gd name="T3" fmla="*/ 677920567 h 341"/>
              <a:gd name="T4" fmla="*/ 0 w 72"/>
              <a:gd name="T5" fmla="*/ 0 h 341"/>
              <a:gd name="T6" fmla="*/ 181451223 w 72"/>
              <a:gd name="T7" fmla="*/ 183970426 h 341"/>
              <a:gd name="T8" fmla="*/ 181451223 w 72"/>
              <a:gd name="T9" fmla="*/ 859371783 h 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1"/>
              <a:gd name="T17" fmla="*/ 72 w 72"/>
              <a:gd name="T18" fmla="*/ 341 h 3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1">
                <a:moveTo>
                  <a:pt x="72" y="341"/>
                </a:moveTo>
                <a:lnTo>
                  <a:pt x="0" y="269"/>
                </a:lnTo>
                <a:lnTo>
                  <a:pt x="0" y="0"/>
                </a:lnTo>
                <a:lnTo>
                  <a:pt x="72" y="73"/>
                </a:lnTo>
                <a:lnTo>
                  <a:pt x="72" y="341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4" name="Freeform 11"/>
          <p:cNvSpPr>
            <a:spLocks/>
          </p:cNvSpPr>
          <p:nvPr/>
        </p:nvSpPr>
        <p:spPr bwMode="auto">
          <a:xfrm>
            <a:off x="1296988" y="2681288"/>
            <a:ext cx="114300" cy="541337"/>
          </a:xfrm>
          <a:custGeom>
            <a:avLst/>
            <a:gdLst>
              <a:gd name="T0" fmla="*/ 181451223 w 72"/>
              <a:gd name="T1" fmla="*/ 859371783 h 341"/>
              <a:gd name="T2" fmla="*/ 0 w 72"/>
              <a:gd name="T3" fmla="*/ 677920567 h 341"/>
              <a:gd name="T4" fmla="*/ 0 w 72"/>
              <a:gd name="T5" fmla="*/ 0 h 341"/>
              <a:gd name="T6" fmla="*/ 181451223 w 72"/>
              <a:gd name="T7" fmla="*/ 183970426 h 341"/>
              <a:gd name="T8" fmla="*/ 181451223 w 72"/>
              <a:gd name="T9" fmla="*/ 859371783 h 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1"/>
              <a:gd name="T17" fmla="*/ 72 w 72"/>
              <a:gd name="T18" fmla="*/ 341 h 3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1">
                <a:moveTo>
                  <a:pt x="72" y="341"/>
                </a:moveTo>
                <a:lnTo>
                  <a:pt x="0" y="269"/>
                </a:lnTo>
                <a:lnTo>
                  <a:pt x="0" y="0"/>
                </a:lnTo>
                <a:lnTo>
                  <a:pt x="72" y="73"/>
                </a:lnTo>
                <a:lnTo>
                  <a:pt x="72" y="341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5" name="Rectangle 12"/>
          <p:cNvSpPr>
            <a:spLocks noChangeArrowheads="1"/>
          </p:cNvSpPr>
          <p:nvPr/>
        </p:nvSpPr>
        <p:spPr bwMode="auto">
          <a:xfrm>
            <a:off x="446088" y="2681288"/>
            <a:ext cx="850900" cy="427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6" name="Rectangle 13"/>
          <p:cNvSpPr>
            <a:spLocks noChangeArrowheads="1"/>
          </p:cNvSpPr>
          <p:nvPr/>
        </p:nvSpPr>
        <p:spPr bwMode="auto">
          <a:xfrm>
            <a:off x="446088" y="2681288"/>
            <a:ext cx="850900" cy="42703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7" name="Rectangle 14"/>
          <p:cNvSpPr>
            <a:spLocks noChangeArrowheads="1"/>
          </p:cNvSpPr>
          <p:nvPr/>
        </p:nvSpPr>
        <p:spPr bwMode="auto">
          <a:xfrm>
            <a:off x="561975" y="2816225"/>
            <a:ext cx="617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Application</a:t>
            </a:r>
            <a:endParaRPr lang="en-US"/>
          </a:p>
        </p:txBody>
      </p:sp>
      <p:sp>
        <p:nvSpPr>
          <p:cNvPr id="188428" name="Freeform 15"/>
          <p:cNvSpPr>
            <a:spLocks/>
          </p:cNvSpPr>
          <p:nvPr/>
        </p:nvSpPr>
        <p:spPr bwMode="auto">
          <a:xfrm>
            <a:off x="446088" y="3698875"/>
            <a:ext cx="965200" cy="114300"/>
          </a:xfrm>
          <a:custGeom>
            <a:avLst/>
            <a:gdLst>
              <a:gd name="T0" fmla="*/ 1350803604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0803604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6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9" name="Freeform 16"/>
          <p:cNvSpPr>
            <a:spLocks/>
          </p:cNvSpPr>
          <p:nvPr/>
        </p:nvSpPr>
        <p:spPr bwMode="auto">
          <a:xfrm>
            <a:off x="446088" y="3698875"/>
            <a:ext cx="965200" cy="114300"/>
          </a:xfrm>
          <a:custGeom>
            <a:avLst/>
            <a:gdLst>
              <a:gd name="T0" fmla="*/ 1350803604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0803604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6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6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0" name="Freeform 17"/>
          <p:cNvSpPr>
            <a:spLocks/>
          </p:cNvSpPr>
          <p:nvPr/>
        </p:nvSpPr>
        <p:spPr bwMode="auto">
          <a:xfrm>
            <a:off x="1296988" y="3273425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1" name="Freeform 18"/>
          <p:cNvSpPr>
            <a:spLocks/>
          </p:cNvSpPr>
          <p:nvPr/>
        </p:nvSpPr>
        <p:spPr bwMode="auto">
          <a:xfrm>
            <a:off x="1296988" y="3273425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2" name="Rectangle 19"/>
          <p:cNvSpPr>
            <a:spLocks noChangeArrowheads="1"/>
          </p:cNvSpPr>
          <p:nvPr/>
        </p:nvSpPr>
        <p:spPr bwMode="auto">
          <a:xfrm>
            <a:off x="446088" y="3273425"/>
            <a:ext cx="850900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3" name="Rectangle 20"/>
          <p:cNvSpPr>
            <a:spLocks noChangeArrowheads="1"/>
          </p:cNvSpPr>
          <p:nvPr/>
        </p:nvSpPr>
        <p:spPr bwMode="auto">
          <a:xfrm>
            <a:off x="446088" y="3273425"/>
            <a:ext cx="850900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4" name="Rectangle 21"/>
          <p:cNvSpPr>
            <a:spLocks noChangeArrowheads="1"/>
          </p:cNvSpPr>
          <p:nvPr/>
        </p:nvSpPr>
        <p:spPr bwMode="auto">
          <a:xfrm>
            <a:off x="719138" y="3390900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TCP</a:t>
            </a:r>
            <a:endParaRPr lang="en-US"/>
          </a:p>
        </p:txBody>
      </p:sp>
      <p:sp>
        <p:nvSpPr>
          <p:cNvPr id="188435" name="Freeform 22"/>
          <p:cNvSpPr>
            <a:spLocks/>
          </p:cNvSpPr>
          <p:nvPr/>
        </p:nvSpPr>
        <p:spPr bwMode="auto">
          <a:xfrm>
            <a:off x="446088" y="4291013"/>
            <a:ext cx="965200" cy="114300"/>
          </a:xfrm>
          <a:custGeom>
            <a:avLst/>
            <a:gdLst>
              <a:gd name="T0" fmla="*/ 1350803604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0803604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6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6" y="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6" name="Freeform 23"/>
          <p:cNvSpPr>
            <a:spLocks/>
          </p:cNvSpPr>
          <p:nvPr/>
        </p:nvSpPr>
        <p:spPr bwMode="auto">
          <a:xfrm>
            <a:off x="446088" y="4291013"/>
            <a:ext cx="965200" cy="114300"/>
          </a:xfrm>
          <a:custGeom>
            <a:avLst/>
            <a:gdLst>
              <a:gd name="T0" fmla="*/ 1350803604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0803604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6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6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7" name="Freeform 24"/>
          <p:cNvSpPr>
            <a:spLocks/>
          </p:cNvSpPr>
          <p:nvPr/>
        </p:nvSpPr>
        <p:spPr bwMode="auto">
          <a:xfrm>
            <a:off x="1296988" y="3865563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78931873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1"/>
                </a:lnTo>
                <a:lnTo>
                  <a:pt x="72" y="34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8" name="Freeform 25"/>
          <p:cNvSpPr>
            <a:spLocks/>
          </p:cNvSpPr>
          <p:nvPr/>
        </p:nvSpPr>
        <p:spPr bwMode="auto">
          <a:xfrm>
            <a:off x="1296988" y="3865563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78931873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1"/>
                </a:lnTo>
                <a:lnTo>
                  <a:pt x="72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39" name="Rectangle 26"/>
          <p:cNvSpPr>
            <a:spLocks noChangeArrowheads="1"/>
          </p:cNvSpPr>
          <p:nvPr/>
        </p:nvSpPr>
        <p:spPr bwMode="auto">
          <a:xfrm>
            <a:off x="446088" y="3865563"/>
            <a:ext cx="850900" cy="4254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0" name="Rectangle 27"/>
          <p:cNvSpPr>
            <a:spLocks noChangeArrowheads="1"/>
          </p:cNvSpPr>
          <p:nvPr/>
        </p:nvSpPr>
        <p:spPr bwMode="auto">
          <a:xfrm>
            <a:off x="446088" y="3865563"/>
            <a:ext cx="850900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1" name="Rectangle 28"/>
          <p:cNvSpPr>
            <a:spLocks noChangeArrowheads="1"/>
          </p:cNvSpPr>
          <p:nvPr/>
        </p:nvSpPr>
        <p:spPr bwMode="auto">
          <a:xfrm>
            <a:off x="763588" y="3929063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IP</a:t>
            </a:r>
            <a:endParaRPr lang="en-US"/>
          </a:p>
        </p:txBody>
      </p:sp>
      <p:sp>
        <p:nvSpPr>
          <p:cNvPr id="188442" name="Freeform 29"/>
          <p:cNvSpPr>
            <a:spLocks/>
          </p:cNvSpPr>
          <p:nvPr/>
        </p:nvSpPr>
        <p:spPr bwMode="auto">
          <a:xfrm>
            <a:off x="446088" y="4881563"/>
            <a:ext cx="965200" cy="114300"/>
          </a:xfrm>
          <a:custGeom>
            <a:avLst/>
            <a:gdLst>
              <a:gd name="T0" fmla="*/ 1350803604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0803604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6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6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3" name="Freeform 30"/>
          <p:cNvSpPr>
            <a:spLocks/>
          </p:cNvSpPr>
          <p:nvPr/>
        </p:nvSpPr>
        <p:spPr bwMode="auto">
          <a:xfrm>
            <a:off x="446088" y="4881563"/>
            <a:ext cx="965200" cy="114300"/>
          </a:xfrm>
          <a:custGeom>
            <a:avLst/>
            <a:gdLst>
              <a:gd name="T0" fmla="*/ 1350803604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0803604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6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6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4" name="Freeform 31"/>
          <p:cNvSpPr>
            <a:spLocks/>
          </p:cNvSpPr>
          <p:nvPr/>
        </p:nvSpPr>
        <p:spPr bwMode="auto">
          <a:xfrm>
            <a:off x="1296988" y="4456113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5" name="Freeform 32"/>
          <p:cNvSpPr>
            <a:spLocks/>
          </p:cNvSpPr>
          <p:nvPr/>
        </p:nvSpPr>
        <p:spPr bwMode="auto">
          <a:xfrm>
            <a:off x="1296988" y="4456113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6" name="Rectangle 33"/>
          <p:cNvSpPr>
            <a:spLocks noChangeArrowheads="1"/>
          </p:cNvSpPr>
          <p:nvPr/>
        </p:nvSpPr>
        <p:spPr bwMode="auto">
          <a:xfrm>
            <a:off x="446088" y="4456113"/>
            <a:ext cx="850900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7" name="Rectangle 34"/>
          <p:cNvSpPr>
            <a:spLocks noChangeArrowheads="1"/>
          </p:cNvSpPr>
          <p:nvPr/>
        </p:nvSpPr>
        <p:spPr bwMode="auto">
          <a:xfrm>
            <a:off x="446088" y="4456113"/>
            <a:ext cx="850900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8" name="Rectangle 35"/>
          <p:cNvSpPr>
            <a:spLocks noChangeArrowheads="1"/>
          </p:cNvSpPr>
          <p:nvPr/>
        </p:nvSpPr>
        <p:spPr bwMode="auto">
          <a:xfrm>
            <a:off x="550863" y="4570413"/>
            <a:ext cx="641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 Link</a:t>
            </a:r>
            <a:endParaRPr lang="en-US"/>
          </a:p>
        </p:txBody>
      </p:sp>
      <p:sp>
        <p:nvSpPr>
          <p:cNvPr id="188449" name="Freeform 36"/>
          <p:cNvSpPr>
            <a:spLocks/>
          </p:cNvSpPr>
          <p:nvPr/>
        </p:nvSpPr>
        <p:spPr bwMode="auto">
          <a:xfrm>
            <a:off x="7138988" y="3095625"/>
            <a:ext cx="965200" cy="112713"/>
          </a:xfrm>
          <a:custGeom>
            <a:avLst/>
            <a:gdLst>
              <a:gd name="T0" fmla="*/ 1353324553 w 608"/>
              <a:gd name="T1" fmla="*/ 0 h 71"/>
              <a:gd name="T2" fmla="*/ 0 w 608"/>
              <a:gd name="T3" fmla="*/ 0 h 71"/>
              <a:gd name="T4" fmla="*/ 181451227 w 608"/>
              <a:gd name="T5" fmla="*/ 178932654 h 71"/>
              <a:gd name="T6" fmla="*/ 1532254782 w 608"/>
              <a:gd name="T7" fmla="*/ 178932654 h 71"/>
              <a:gd name="T8" fmla="*/ 1353324553 w 608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1"/>
              <a:gd name="T17" fmla="*/ 608 w 608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1">
                <a:moveTo>
                  <a:pt x="537" y="0"/>
                </a:moveTo>
                <a:lnTo>
                  <a:pt x="0" y="0"/>
                </a:lnTo>
                <a:lnTo>
                  <a:pt x="72" y="71"/>
                </a:lnTo>
                <a:lnTo>
                  <a:pt x="608" y="71"/>
                </a:lnTo>
                <a:lnTo>
                  <a:pt x="537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0" name="Freeform 37"/>
          <p:cNvSpPr>
            <a:spLocks/>
          </p:cNvSpPr>
          <p:nvPr/>
        </p:nvSpPr>
        <p:spPr bwMode="auto">
          <a:xfrm>
            <a:off x="7138988" y="3095625"/>
            <a:ext cx="965200" cy="112713"/>
          </a:xfrm>
          <a:custGeom>
            <a:avLst/>
            <a:gdLst>
              <a:gd name="T0" fmla="*/ 1353324553 w 608"/>
              <a:gd name="T1" fmla="*/ 0 h 71"/>
              <a:gd name="T2" fmla="*/ 0 w 608"/>
              <a:gd name="T3" fmla="*/ 0 h 71"/>
              <a:gd name="T4" fmla="*/ 181451227 w 608"/>
              <a:gd name="T5" fmla="*/ 178932654 h 71"/>
              <a:gd name="T6" fmla="*/ 1532254782 w 608"/>
              <a:gd name="T7" fmla="*/ 178932654 h 71"/>
              <a:gd name="T8" fmla="*/ 1353324553 w 608"/>
              <a:gd name="T9" fmla="*/ 0 h 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1"/>
              <a:gd name="T17" fmla="*/ 608 w 608"/>
              <a:gd name="T18" fmla="*/ 71 h 7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1">
                <a:moveTo>
                  <a:pt x="537" y="0"/>
                </a:moveTo>
                <a:lnTo>
                  <a:pt x="0" y="0"/>
                </a:lnTo>
                <a:lnTo>
                  <a:pt x="72" y="71"/>
                </a:lnTo>
                <a:lnTo>
                  <a:pt x="608" y="71"/>
                </a:lnTo>
                <a:lnTo>
                  <a:pt x="537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1" name="Freeform 38"/>
          <p:cNvSpPr>
            <a:spLocks/>
          </p:cNvSpPr>
          <p:nvPr/>
        </p:nvSpPr>
        <p:spPr bwMode="auto">
          <a:xfrm>
            <a:off x="7991475" y="2668588"/>
            <a:ext cx="112713" cy="539750"/>
          </a:xfrm>
          <a:custGeom>
            <a:avLst/>
            <a:gdLst>
              <a:gd name="T0" fmla="*/ 178932654 w 71"/>
              <a:gd name="T1" fmla="*/ 856853214 h 340"/>
              <a:gd name="T2" fmla="*/ 0 w 71"/>
              <a:gd name="T3" fmla="*/ 677922780 h 340"/>
              <a:gd name="T4" fmla="*/ 0 w 71"/>
              <a:gd name="T5" fmla="*/ 0 h 340"/>
              <a:gd name="T6" fmla="*/ 178932654 w 71"/>
              <a:gd name="T7" fmla="*/ 181451234 h 340"/>
              <a:gd name="T8" fmla="*/ 178932654 w 71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0"/>
              <a:gd name="T17" fmla="*/ 71 w 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0">
                <a:moveTo>
                  <a:pt x="71" y="340"/>
                </a:moveTo>
                <a:lnTo>
                  <a:pt x="0" y="269"/>
                </a:lnTo>
                <a:lnTo>
                  <a:pt x="0" y="0"/>
                </a:lnTo>
                <a:lnTo>
                  <a:pt x="71" y="72"/>
                </a:lnTo>
                <a:lnTo>
                  <a:pt x="71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2" name="Freeform 39"/>
          <p:cNvSpPr>
            <a:spLocks/>
          </p:cNvSpPr>
          <p:nvPr/>
        </p:nvSpPr>
        <p:spPr bwMode="auto">
          <a:xfrm>
            <a:off x="7991475" y="2668588"/>
            <a:ext cx="112713" cy="539750"/>
          </a:xfrm>
          <a:custGeom>
            <a:avLst/>
            <a:gdLst>
              <a:gd name="T0" fmla="*/ 178932654 w 71"/>
              <a:gd name="T1" fmla="*/ 856853214 h 340"/>
              <a:gd name="T2" fmla="*/ 0 w 71"/>
              <a:gd name="T3" fmla="*/ 677922780 h 340"/>
              <a:gd name="T4" fmla="*/ 0 w 71"/>
              <a:gd name="T5" fmla="*/ 0 h 340"/>
              <a:gd name="T6" fmla="*/ 178932654 w 71"/>
              <a:gd name="T7" fmla="*/ 181451234 h 340"/>
              <a:gd name="T8" fmla="*/ 178932654 w 71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0"/>
              <a:gd name="T17" fmla="*/ 71 w 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0">
                <a:moveTo>
                  <a:pt x="71" y="340"/>
                </a:moveTo>
                <a:lnTo>
                  <a:pt x="0" y="269"/>
                </a:lnTo>
                <a:lnTo>
                  <a:pt x="0" y="0"/>
                </a:lnTo>
                <a:lnTo>
                  <a:pt x="71" y="72"/>
                </a:lnTo>
                <a:lnTo>
                  <a:pt x="71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3" name="Rectangle 40"/>
          <p:cNvSpPr>
            <a:spLocks noChangeArrowheads="1"/>
          </p:cNvSpPr>
          <p:nvPr/>
        </p:nvSpPr>
        <p:spPr bwMode="auto">
          <a:xfrm>
            <a:off x="7138988" y="2668588"/>
            <a:ext cx="852487" cy="427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4" name="Rectangle 41"/>
          <p:cNvSpPr>
            <a:spLocks noChangeArrowheads="1"/>
          </p:cNvSpPr>
          <p:nvPr/>
        </p:nvSpPr>
        <p:spPr bwMode="auto">
          <a:xfrm>
            <a:off x="7138988" y="2668588"/>
            <a:ext cx="852487" cy="427037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5" name="Rectangle 42"/>
          <p:cNvSpPr>
            <a:spLocks noChangeArrowheads="1"/>
          </p:cNvSpPr>
          <p:nvPr/>
        </p:nvSpPr>
        <p:spPr bwMode="auto">
          <a:xfrm>
            <a:off x="7251700" y="2805113"/>
            <a:ext cx="617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Application</a:t>
            </a:r>
            <a:endParaRPr lang="en-US"/>
          </a:p>
        </p:txBody>
      </p:sp>
      <p:sp>
        <p:nvSpPr>
          <p:cNvPr id="188456" name="Freeform 43"/>
          <p:cNvSpPr>
            <a:spLocks/>
          </p:cNvSpPr>
          <p:nvPr/>
        </p:nvSpPr>
        <p:spPr bwMode="auto">
          <a:xfrm>
            <a:off x="7138988" y="3686175"/>
            <a:ext cx="965200" cy="114300"/>
          </a:xfrm>
          <a:custGeom>
            <a:avLst/>
            <a:gdLst>
              <a:gd name="T0" fmla="*/ 1353324553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3324553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7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7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7" name="Freeform 44"/>
          <p:cNvSpPr>
            <a:spLocks/>
          </p:cNvSpPr>
          <p:nvPr/>
        </p:nvSpPr>
        <p:spPr bwMode="auto">
          <a:xfrm>
            <a:off x="7138988" y="3686175"/>
            <a:ext cx="965200" cy="114300"/>
          </a:xfrm>
          <a:custGeom>
            <a:avLst/>
            <a:gdLst>
              <a:gd name="T0" fmla="*/ 1353324553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3324553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7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7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8" name="Freeform 45"/>
          <p:cNvSpPr>
            <a:spLocks/>
          </p:cNvSpPr>
          <p:nvPr/>
        </p:nvSpPr>
        <p:spPr bwMode="auto">
          <a:xfrm>
            <a:off x="7991475" y="3260725"/>
            <a:ext cx="112713" cy="539750"/>
          </a:xfrm>
          <a:custGeom>
            <a:avLst/>
            <a:gdLst>
              <a:gd name="T0" fmla="*/ 178932654 w 71"/>
              <a:gd name="T1" fmla="*/ 856853214 h 340"/>
              <a:gd name="T2" fmla="*/ 0 w 71"/>
              <a:gd name="T3" fmla="*/ 675401831 h 340"/>
              <a:gd name="T4" fmla="*/ 0 w 71"/>
              <a:gd name="T5" fmla="*/ 0 h 340"/>
              <a:gd name="T6" fmla="*/ 178932654 w 71"/>
              <a:gd name="T7" fmla="*/ 181451234 h 340"/>
              <a:gd name="T8" fmla="*/ 178932654 w 71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0"/>
              <a:gd name="T17" fmla="*/ 71 w 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0">
                <a:moveTo>
                  <a:pt x="71" y="340"/>
                </a:moveTo>
                <a:lnTo>
                  <a:pt x="0" y="268"/>
                </a:lnTo>
                <a:lnTo>
                  <a:pt x="0" y="0"/>
                </a:lnTo>
                <a:lnTo>
                  <a:pt x="71" y="72"/>
                </a:lnTo>
                <a:lnTo>
                  <a:pt x="71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59" name="Freeform 46"/>
          <p:cNvSpPr>
            <a:spLocks/>
          </p:cNvSpPr>
          <p:nvPr/>
        </p:nvSpPr>
        <p:spPr bwMode="auto">
          <a:xfrm>
            <a:off x="7991475" y="3260725"/>
            <a:ext cx="112713" cy="539750"/>
          </a:xfrm>
          <a:custGeom>
            <a:avLst/>
            <a:gdLst>
              <a:gd name="T0" fmla="*/ 178932654 w 71"/>
              <a:gd name="T1" fmla="*/ 856853214 h 340"/>
              <a:gd name="T2" fmla="*/ 0 w 71"/>
              <a:gd name="T3" fmla="*/ 675401831 h 340"/>
              <a:gd name="T4" fmla="*/ 0 w 71"/>
              <a:gd name="T5" fmla="*/ 0 h 340"/>
              <a:gd name="T6" fmla="*/ 178932654 w 71"/>
              <a:gd name="T7" fmla="*/ 181451234 h 340"/>
              <a:gd name="T8" fmla="*/ 178932654 w 71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0"/>
              <a:gd name="T17" fmla="*/ 71 w 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0">
                <a:moveTo>
                  <a:pt x="71" y="340"/>
                </a:moveTo>
                <a:lnTo>
                  <a:pt x="0" y="268"/>
                </a:lnTo>
                <a:lnTo>
                  <a:pt x="0" y="0"/>
                </a:lnTo>
                <a:lnTo>
                  <a:pt x="71" y="72"/>
                </a:lnTo>
                <a:lnTo>
                  <a:pt x="71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0" name="Rectangle 47"/>
          <p:cNvSpPr>
            <a:spLocks noChangeArrowheads="1"/>
          </p:cNvSpPr>
          <p:nvPr/>
        </p:nvSpPr>
        <p:spPr bwMode="auto">
          <a:xfrm>
            <a:off x="7138988" y="3260725"/>
            <a:ext cx="852487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1" name="Rectangle 48"/>
          <p:cNvSpPr>
            <a:spLocks noChangeArrowheads="1"/>
          </p:cNvSpPr>
          <p:nvPr/>
        </p:nvSpPr>
        <p:spPr bwMode="auto">
          <a:xfrm>
            <a:off x="7138988" y="3260725"/>
            <a:ext cx="852487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2" name="Rectangle 49"/>
          <p:cNvSpPr>
            <a:spLocks noChangeArrowheads="1"/>
          </p:cNvSpPr>
          <p:nvPr/>
        </p:nvSpPr>
        <p:spPr bwMode="auto">
          <a:xfrm>
            <a:off x="7408863" y="3367088"/>
            <a:ext cx="3048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TCP</a:t>
            </a:r>
            <a:endParaRPr lang="en-US"/>
          </a:p>
        </p:txBody>
      </p:sp>
      <p:sp>
        <p:nvSpPr>
          <p:cNvPr id="188463" name="Freeform 50"/>
          <p:cNvSpPr>
            <a:spLocks/>
          </p:cNvSpPr>
          <p:nvPr/>
        </p:nvSpPr>
        <p:spPr bwMode="auto">
          <a:xfrm>
            <a:off x="7138988" y="4278313"/>
            <a:ext cx="965200" cy="114300"/>
          </a:xfrm>
          <a:custGeom>
            <a:avLst/>
            <a:gdLst>
              <a:gd name="T0" fmla="*/ 1353324553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3324553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7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7" y="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4" name="Freeform 51"/>
          <p:cNvSpPr>
            <a:spLocks/>
          </p:cNvSpPr>
          <p:nvPr/>
        </p:nvSpPr>
        <p:spPr bwMode="auto">
          <a:xfrm>
            <a:off x="7138988" y="4278313"/>
            <a:ext cx="965200" cy="114300"/>
          </a:xfrm>
          <a:custGeom>
            <a:avLst/>
            <a:gdLst>
              <a:gd name="T0" fmla="*/ 1353324553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3324553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7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7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5" name="Freeform 52"/>
          <p:cNvSpPr>
            <a:spLocks/>
          </p:cNvSpPr>
          <p:nvPr/>
        </p:nvSpPr>
        <p:spPr bwMode="auto">
          <a:xfrm>
            <a:off x="7991475" y="3851275"/>
            <a:ext cx="112713" cy="541338"/>
          </a:xfrm>
          <a:custGeom>
            <a:avLst/>
            <a:gdLst>
              <a:gd name="T0" fmla="*/ 178932654 w 71"/>
              <a:gd name="T1" fmla="*/ 859374958 h 341"/>
              <a:gd name="T2" fmla="*/ 0 w 71"/>
              <a:gd name="T3" fmla="*/ 677923407 h 341"/>
              <a:gd name="T4" fmla="*/ 0 w 71"/>
              <a:gd name="T5" fmla="*/ 0 h 341"/>
              <a:gd name="T6" fmla="*/ 178932654 w 71"/>
              <a:gd name="T7" fmla="*/ 181451402 h 341"/>
              <a:gd name="T8" fmla="*/ 178932654 w 71"/>
              <a:gd name="T9" fmla="*/ 859374958 h 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1"/>
              <a:gd name="T17" fmla="*/ 71 w 71"/>
              <a:gd name="T18" fmla="*/ 341 h 3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1">
                <a:moveTo>
                  <a:pt x="71" y="341"/>
                </a:moveTo>
                <a:lnTo>
                  <a:pt x="0" y="269"/>
                </a:lnTo>
                <a:lnTo>
                  <a:pt x="0" y="0"/>
                </a:lnTo>
                <a:lnTo>
                  <a:pt x="71" y="72"/>
                </a:lnTo>
                <a:lnTo>
                  <a:pt x="71" y="341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6" name="Freeform 53"/>
          <p:cNvSpPr>
            <a:spLocks/>
          </p:cNvSpPr>
          <p:nvPr/>
        </p:nvSpPr>
        <p:spPr bwMode="auto">
          <a:xfrm>
            <a:off x="7991475" y="3851275"/>
            <a:ext cx="112713" cy="541338"/>
          </a:xfrm>
          <a:custGeom>
            <a:avLst/>
            <a:gdLst>
              <a:gd name="T0" fmla="*/ 178932654 w 71"/>
              <a:gd name="T1" fmla="*/ 859374958 h 341"/>
              <a:gd name="T2" fmla="*/ 0 w 71"/>
              <a:gd name="T3" fmla="*/ 677923407 h 341"/>
              <a:gd name="T4" fmla="*/ 0 w 71"/>
              <a:gd name="T5" fmla="*/ 0 h 341"/>
              <a:gd name="T6" fmla="*/ 178932654 w 71"/>
              <a:gd name="T7" fmla="*/ 181451402 h 341"/>
              <a:gd name="T8" fmla="*/ 178932654 w 71"/>
              <a:gd name="T9" fmla="*/ 859374958 h 3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1"/>
              <a:gd name="T17" fmla="*/ 71 w 71"/>
              <a:gd name="T18" fmla="*/ 341 h 3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1">
                <a:moveTo>
                  <a:pt x="71" y="341"/>
                </a:moveTo>
                <a:lnTo>
                  <a:pt x="0" y="269"/>
                </a:lnTo>
                <a:lnTo>
                  <a:pt x="0" y="0"/>
                </a:lnTo>
                <a:lnTo>
                  <a:pt x="71" y="72"/>
                </a:lnTo>
                <a:lnTo>
                  <a:pt x="71" y="341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7" name="Rectangle 54"/>
          <p:cNvSpPr>
            <a:spLocks noChangeArrowheads="1"/>
          </p:cNvSpPr>
          <p:nvPr/>
        </p:nvSpPr>
        <p:spPr bwMode="auto">
          <a:xfrm>
            <a:off x="7138988" y="3851275"/>
            <a:ext cx="852487" cy="427038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8" name="Rectangle 55"/>
          <p:cNvSpPr>
            <a:spLocks noChangeArrowheads="1"/>
          </p:cNvSpPr>
          <p:nvPr/>
        </p:nvSpPr>
        <p:spPr bwMode="auto">
          <a:xfrm>
            <a:off x="7138988" y="3851275"/>
            <a:ext cx="852487" cy="427038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9" name="Rectangle 56"/>
          <p:cNvSpPr>
            <a:spLocks noChangeArrowheads="1"/>
          </p:cNvSpPr>
          <p:nvPr/>
        </p:nvSpPr>
        <p:spPr bwMode="auto">
          <a:xfrm>
            <a:off x="7453313" y="3917950"/>
            <a:ext cx="21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IP</a:t>
            </a:r>
            <a:endParaRPr lang="en-US"/>
          </a:p>
        </p:txBody>
      </p:sp>
      <p:sp>
        <p:nvSpPr>
          <p:cNvPr id="188470" name="Freeform 57"/>
          <p:cNvSpPr>
            <a:spLocks/>
          </p:cNvSpPr>
          <p:nvPr/>
        </p:nvSpPr>
        <p:spPr bwMode="auto">
          <a:xfrm>
            <a:off x="7138988" y="4868863"/>
            <a:ext cx="965200" cy="114300"/>
          </a:xfrm>
          <a:custGeom>
            <a:avLst/>
            <a:gdLst>
              <a:gd name="T0" fmla="*/ 1353324553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3324553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7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7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1" name="Freeform 58"/>
          <p:cNvSpPr>
            <a:spLocks/>
          </p:cNvSpPr>
          <p:nvPr/>
        </p:nvSpPr>
        <p:spPr bwMode="auto">
          <a:xfrm>
            <a:off x="7138988" y="4868863"/>
            <a:ext cx="965200" cy="114300"/>
          </a:xfrm>
          <a:custGeom>
            <a:avLst/>
            <a:gdLst>
              <a:gd name="T0" fmla="*/ 1353324553 w 608"/>
              <a:gd name="T1" fmla="*/ 0 h 72"/>
              <a:gd name="T2" fmla="*/ 0 w 608"/>
              <a:gd name="T3" fmla="*/ 0 h 72"/>
              <a:gd name="T4" fmla="*/ 181451227 w 608"/>
              <a:gd name="T5" fmla="*/ 181451223 h 72"/>
              <a:gd name="T6" fmla="*/ 1532254782 w 608"/>
              <a:gd name="T7" fmla="*/ 181451223 h 72"/>
              <a:gd name="T8" fmla="*/ 1353324553 w 608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8"/>
              <a:gd name="T16" fmla="*/ 0 h 72"/>
              <a:gd name="T17" fmla="*/ 608 w 608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8" h="72">
                <a:moveTo>
                  <a:pt x="537" y="0"/>
                </a:moveTo>
                <a:lnTo>
                  <a:pt x="0" y="0"/>
                </a:lnTo>
                <a:lnTo>
                  <a:pt x="72" y="72"/>
                </a:lnTo>
                <a:lnTo>
                  <a:pt x="608" y="72"/>
                </a:lnTo>
                <a:lnTo>
                  <a:pt x="537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2" name="Freeform 59"/>
          <p:cNvSpPr>
            <a:spLocks/>
          </p:cNvSpPr>
          <p:nvPr/>
        </p:nvSpPr>
        <p:spPr bwMode="auto">
          <a:xfrm>
            <a:off x="7991475" y="4443413"/>
            <a:ext cx="112713" cy="539750"/>
          </a:xfrm>
          <a:custGeom>
            <a:avLst/>
            <a:gdLst>
              <a:gd name="T0" fmla="*/ 178932654 w 71"/>
              <a:gd name="T1" fmla="*/ 856853214 h 340"/>
              <a:gd name="T2" fmla="*/ 0 w 71"/>
              <a:gd name="T3" fmla="*/ 675401831 h 340"/>
              <a:gd name="T4" fmla="*/ 0 w 71"/>
              <a:gd name="T5" fmla="*/ 0 h 340"/>
              <a:gd name="T6" fmla="*/ 178932654 w 71"/>
              <a:gd name="T7" fmla="*/ 181451234 h 340"/>
              <a:gd name="T8" fmla="*/ 178932654 w 71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0"/>
              <a:gd name="T17" fmla="*/ 71 w 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0">
                <a:moveTo>
                  <a:pt x="71" y="340"/>
                </a:moveTo>
                <a:lnTo>
                  <a:pt x="0" y="268"/>
                </a:lnTo>
                <a:lnTo>
                  <a:pt x="0" y="0"/>
                </a:lnTo>
                <a:lnTo>
                  <a:pt x="71" y="72"/>
                </a:lnTo>
                <a:lnTo>
                  <a:pt x="71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3" name="Freeform 60"/>
          <p:cNvSpPr>
            <a:spLocks/>
          </p:cNvSpPr>
          <p:nvPr/>
        </p:nvSpPr>
        <p:spPr bwMode="auto">
          <a:xfrm>
            <a:off x="7991475" y="4443413"/>
            <a:ext cx="112713" cy="539750"/>
          </a:xfrm>
          <a:custGeom>
            <a:avLst/>
            <a:gdLst>
              <a:gd name="T0" fmla="*/ 178932654 w 71"/>
              <a:gd name="T1" fmla="*/ 856853214 h 340"/>
              <a:gd name="T2" fmla="*/ 0 w 71"/>
              <a:gd name="T3" fmla="*/ 675401831 h 340"/>
              <a:gd name="T4" fmla="*/ 0 w 71"/>
              <a:gd name="T5" fmla="*/ 0 h 340"/>
              <a:gd name="T6" fmla="*/ 178932654 w 71"/>
              <a:gd name="T7" fmla="*/ 181451234 h 340"/>
              <a:gd name="T8" fmla="*/ 178932654 w 71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0"/>
              <a:gd name="T17" fmla="*/ 71 w 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0">
                <a:moveTo>
                  <a:pt x="71" y="340"/>
                </a:moveTo>
                <a:lnTo>
                  <a:pt x="0" y="268"/>
                </a:lnTo>
                <a:lnTo>
                  <a:pt x="0" y="0"/>
                </a:lnTo>
                <a:lnTo>
                  <a:pt x="71" y="72"/>
                </a:lnTo>
                <a:lnTo>
                  <a:pt x="71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4" name="Rectangle 61"/>
          <p:cNvSpPr>
            <a:spLocks noChangeArrowheads="1"/>
          </p:cNvSpPr>
          <p:nvPr/>
        </p:nvSpPr>
        <p:spPr bwMode="auto">
          <a:xfrm>
            <a:off x="7138988" y="4443413"/>
            <a:ext cx="852487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5" name="Rectangle 62"/>
          <p:cNvSpPr>
            <a:spLocks noChangeArrowheads="1"/>
          </p:cNvSpPr>
          <p:nvPr/>
        </p:nvSpPr>
        <p:spPr bwMode="auto">
          <a:xfrm>
            <a:off x="7138988" y="4443413"/>
            <a:ext cx="852487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6" name="Line 65"/>
          <p:cNvSpPr>
            <a:spLocks noChangeShapeType="1"/>
          </p:cNvSpPr>
          <p:nvPr/>
        </p:nvSpPr>
        <p:spPr bwMode="auto">
          <a:xfrm flipV="1">
            <a:off x="871538" y="3170238"/>
            <a:ext cx="1587" cy="41275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7" name="Freeform 66"/>
          <p:cNvSpPr>
            <a:spLocks/>
          </p:cNvSpPr>
          <p:nvPr/>
        </p:nvSpPr>
        <p:spPr bwMode="auto">
          <a:xfrm>
            <a:off x="812800" y="3108325"/>
            <a:ext cx="119063" cy="117475"/>
          </a:xfrm>
          <a:custGeom>
            <a:avLst/>
            <a:gdLst>
              <a:gd name="T0" fmla="*/ 189013279 w 75"/>
              <a:gd name="T1" fmla="*/ 186491535 h 74"/>
              <a:gd name="T2" fmla="*/ 93246953 w 75"/>
              <a:gd name="T3" fmla="*/ 0 h 74"/>
              <a:gd name="T4" fmla="*/ 0 w 75"/>
              <a:gd name="T5" fmla="*/ 186491535 h 74"/>
              <a:gd name="T6" fmla="*/ 189013279 w 75"/>
              <a:gd name="T7" fmla="*/ 186491535 h 74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4"/>
              <a:gd name="T14" fmla="*/ 75 w 75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4">
                <a:moveTo>
                  <a:pt x="75" y="74"/>
                </a:moveTo>
                <a:lnTo>
                  <a:pt x="37" y="0"/>
                </a:lnTo>
                <a:lnTo>
                  <a:pt x="0" y="74"/>
                </a:lnTo>
                <a:lnTo>
                  <a:pt x="75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8" name="Freeform 67"/>
          <p:cNvSpPr>
            <a:spLocks/>
          </p:cNvSpPr>
          <p:nvPr/>
        </p:nvSpPr>
        <p:spPr bwMode="auto">
          <a:xfrm>
            <a:off x="812800" y="3154363"/>
            <a:ext cx="119063" cy="119062"/>
          </a:xfrm>
          <a:custGeom>
            <a:avLst/>
            <a:gdLst>
              <a:gd name="T0" fmla="*/ 0 w 75"/>
              <a:gd name="T1" fmla="*/ 0 h 75"/>
              <a:gd name="T2" fmla="*/ 93246953 w 75"/>
              <a:gd name="T3" fmla="*/ 189010104 h 75"/>
              <a:gd name="T4" fmla="*/ 189013279 w 75"/>
              <a:gd name="T5" fmla="*/ 0 h 75"/>
              <a:gd name="T6" fmla="*/ 0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5"/>
              <a:gd name="T14" fmla="*/ 75 w 75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5">
                <a:moveTo>
                  <a:pt x="0" y="0"/>
                </a:moveTo>
                <a:lnTo>
                  <a:pt x="37" y="75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79" name="Line 68"/>
          <p:cNvSpPr>
            <a:spLocks noChangeShapeType="1"/>
          </p:cNvSpPr>
          <p:nvPr/>
        </p:nvSpPr>
        <p:spPr bwMode="auto">
          <a:xfrm flipV="1">
            <a:off x="871538" y="3760788"/>
            <a:ext cx="1587" cy="42862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0" name="Freeform 69"/>
          <p:cNvSpPr>
            <a:spLocks/>
          </p:cNvSpPr>
          <p:nvPr/>
        </p:nvSpPr>
        <p:spPr bwMode="auto">
          <a:xfrm>
            <a:off x="812800" y="3698875"/>
            <a:ext cx="119063" cy="119063"/>
          </a:xfrm>
          <a:custGeom>
            <a:avLst/>
            <a:gdLst>
              <a:gd name="T0" fmla="*/ 189013279 w 75"/>
              <a:gd name="T1" fmla="*/ 189013279 h 75"/>
              <a:gd name="T2" fmla="*/ 93246953 w 75"/>
              <a:gd name="T3" fmla="*/ 0 h 75"/>
              <a:gd name="T4" fmla="*/ 0 w 75"/>
              <a:gd name="T5" fmla="*/ 189013279 h 75"/>
              <a:gd name="T6" fmla="*/ 189013279 w 75"/>
              <a:gd name="T7" fmla="*/ 189013279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5"/>
              <a:gd name="T14" fmla="*/ 75 w 75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5">
                <a:moveTo>
                  <a:pt x="75" y="75"/>
                </a:moveTo>
                <a:lnTo>
                  <a:pt x="37" y="0"/>
                </a:lnTo>
                <a:lnTo>
                  <a:pt x="0" y="75"/>
                </a:lnTo>
                <a:lnTo>
                  <a:pt x="75" y="7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1" name="Freeform 70"/>
          <p:cNvSpPr>
            <a:spLocks/>
          </p:cNvSpPr>
          <p:nvPr/>
        </p:nvSpPr>
        <p:spPr bwMode="auto">
          <a:xfrm>
            <a:off x="812800" y="3746500"/>
            <a:ext cx="119063" cy="119063"/>
          </a:xfrm>
          <a:custGeom>
            <a:avLst/>
            <a:gdLst>
              <a:gd name="T0" fmla="*/ 0 w 75"/>
              <a:gd name="T1" fmla="*/ 0 h 75"/>
              <a:gd name="T2" fmla="*/ 93246953 w 75"/>
              <a:gd name="T3" fmla="*/ 189013279 h 75"/>
              <a:gd name="T4" fmla="*/ 189013279 w 75"/>
              <a:gd name="T5" fmla="*/ 0 h 75"/>
              <a:gd name="T6" fmla="*/ 0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5"/>
              <a:gd name="T14" fmla="*/ 75 w 75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5">
                <a:moveTo>
                  <a:pt x="0" y="0"/>
                </a:moveTo>
                <a:lnTo>
                  <a:pt x="37" y="75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2" name="Line 71"/>
          <p:cNvSpPr>
            <a:spLocks noChangeShapeType="1"/>
          </p:cNvSpPr>
          <p:nvPr/>
        </p:nvSpPr>
        <p:spPr bwMode="auto">
          <a:xfrm flipV="1">
            <a:off x="871538" y="4351338"/>
            <a:ext cx="1587" cy="42862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3" name="Freeform 72"/>
          <p:cNvSpPr>
            <a:spLocks/>
          </p:cNvSpPr>
          <p:nvPr/>
        </p:nvSpPr>
        <p:spPr bwMode="auto">
          <a:xfrm>
            <a:off x="812800" y="4291013"/>
            <a:ext cx="119063" cy="119062"/>
          </a:xfrm>
          <a:custGeom>
            <a:avLst/>
            <a:gdLst>
              <a:gd name="T0" fmla="*/ 189013279 w 75"/>
              <a:gd name="T1" fmla="*/ 189010104 h 75"/>
              <a:gd name="T2" fmla="*/ 93246953 w 75"/>
              <a:gd name="T3" fmla="*/ 0 h 75"/>
              <a:gd name="T4" fmla="*/ 0 w 75"/>
              <a:gd name="T5" fmla="*/ 189010104 h 75"/>
              <a:gd name="T6" fmla="*/ 189013279 w 75"/>
              <a:gd name="T7" fmla="*/ 189010104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5"/>
              <a:gd name="T14" fmla="*/ 75 w 75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5">
                <a:moveTo>
                  <a:pt x="75" y="75"/>
                </a:moveTo>
                <a:lnTo>
                  <a:pt x="37" y="0"/>
                </a:lnTo>
                <a:lnTo>
                  <a:pt x="0" y="75"/>
                </a:lnTo>
                <a:lnTo>
                  <a:pt x="75" y="7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4" name="Freeform 73"/>
          <p:cNvSpPr>
            <a:spLocks/>
          </p:cNvSpPr>
          <p:nvPr/>
        </p:nvSpPr>
        <p:spPr bwMode="auto">
          <a:xfrm>
            <a:off x="812800" y="4337050"/>
            <a:ext cx="119063" cy="119063"/>
          </a:xfrm>
          <a:custGeom>
            <a:avLst/>
            <a:gdLst>
              <a:gd name="T0" fmla="*/ 0 w 75"/>
              <a:gd name="T1" fmla="*/ 0 h 75"/>
              <a:gd name="T2" fmla="*/ 93246953 w 75"/>
              <a:gd name="T3" fmla="*/ 189013279 h 75"/>
              <a:gd name="T4" fmla="*/ 189013279 w 75"/>
              <a:gd name="T5" fmla="*/ 0 h 75"/>
              <a:gd name="T6" fmla="*/ 0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5"/>
              <a:gd name="T14" fmla="*/ 75 w 75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5">
                <a:moveTo>
                  <a:pt x="0" y="0"/>
                </a:moveTo>
                <a:lnTo>
                  <a:pt x="37" y="75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5" name="Line 74"/>
          <p:cNvSpPr>
            <a:spLocks noChangeShapeType="1"/>
          </p:cNvSpPr>
          <p:nvPr/>
        </p:nvSpPr>
        <p:spPr bwMode="auto">
          <a:xfrm flipV="1">
            <a:off x="7564438" y="3155950"/>
            <a:ext cx="1587" cy="42863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6" name="Freeform 75"/>
          <p:cNvSpPr>
            <a:spLocks/>
          </p:cNvSpPr>
          <p:nvPr/>
        </p:nvSpPr>
        <p:spPr bwMode="auto">
          <a:xfrm>
            <a:off x="7505700" y="3095625"/>
            <a:ext cx="119063" cy="117475"/>
          </a:xfrm>
          <a:custGeom>
            <a:avLst/>
            <a:gdLst>
              <a:gd name="T0" fmla="*/ 189013279 w 75"/>
              <a:gd name="T1" fmla="*/ 186491535 h 74"/>
              <a:gd name="T2" fmla="*/ 93246953 w 75"/>
              <a:gd name="T3" fmla="*/ 0 h 74"/>
              <a:gd name="T4" fmla="*/ 0 w 75"/>
              <a:gd name="T5" fmla="*/ 186491535 h 74"/>
              <a:gd name="T6" fmla="*/ 189013279 w 75"/>
              <a:gd name="T7" fmla="*/ 186491535 h 74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4"/>
              <a:gd name="T14" fmla="*/ 75 w 75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4">
                <a:moveTo>
                  <a:pt x="75" y="74"/>
                </a:moveTo>
                <a:lnTo>
                  <a:pt x="37" y="0"/>
                </a:lnTo>
                <a:lnTo>
                  <a:pt x="0" y="74"/>
                </a:lnTo>
                <a:lnTo>
                  <a:pt x="75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7" name="Freeform 76"/>
          <p:cNvSpPr>
            <a:spLocks/>
          </p:cNvSpPr>
          <p:nvPr/>
        </p:nvSpPr>
        <p:spPr bwMode="auto">
          <a:xfrm>
            <a:off x="7505700" y="3141663"/>
            <a:ext cx="119063" cy="119062"/>
          </a:xfrm>
          <a:custGeom>
            <a:avLst/>
            <a:gdLst>
              <a:gd name="T0" fmla="*/ 0 w 75"/>
              <a:gd name="T1" fmla="*/ 0 h 75"/>
              <a:gd name="T2" fmla="*/ 93246953 w 75"/>
              <a:gd name="T3" fmla="*/ 189010104 h 75"/>
              <a:gd name="T4" fmla="*/ 189013279 w 75"/>
              <a:gd name="T5" fmla="*/ 0 h 75"/>
              <a:gd name="T6" fmla="*/ 0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5"/>
              <a:gd name="T14" fmla="*/ 75 w 75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5">
                <a:moveTo>
                  <a:pt x="0" y="0"/>
                </a:moveTo>
                <a:lnTo>
                  <a:pt x="37" y="75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8" name="Line 77"/>
          <p:cNvSpPr>
            <a:spLocks noChangeShapeType="1"/>
          </p:cNvSpPr>
          <p:nvPr/>
        </p:nvSpPr>
        <p:spPr bwMode="auto">
          <a:xfrm flipV="1">
            <a:off x="7564438" y="3748088"/>
            <a:ext cx="1587" cy="41275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9" name="Freeform 78"/>
          <p:cNvSpPr>
            <a:spLocks/>
          </p:cNvSpPr>
          <p:nvPr/>
        </p:nvSpPr>
        <p:spPr bwMode="auto">
          <a:xfrm>
            <a:off x="7505700" y="3686175"/>
            <a:ext cx="119063" cy="119063"/>
          </a:xfrm>
          <a:custGeom>
            <a:avLst/>
            <a:gdLst>
              <a:gd name="T0" fmla="*/ 189013279 w 75"/>
              <a:gd name="T1" fmla="*/ 189013279 h 75"/>
              <a:gd name="T2" fmla="*/ 93246953 w 75"/>
              <a:gd name="T3" fmla="*/ 0 h 75"/>
              <a:gd name="T4" fmla="*/ 0 w 75"/>
              <a:gd name="T5" fmla="*/ 189013279 h 75"/>
              <a:gd name="T6" fmla="*/ 189013279 w 75"/>
              <a:gd name="T7" fmla="*/ 189013279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5"/>
              <a:gd name="T14" fmla="*/ 75 w 75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5">
                <a:moveTo>
                  <a:pt x="75" y="75"/>
                </a:moveTo>
                <a:lnTo>
                  <a:pt x="37" y="0"/>
                </a:lnTo>
                <a:lnTo>
                  <a:pt x="0" y="75"/>
                </a:lnTo>
                <a:lnTo>
                  <a:pt x="75" y="7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0" name="Freeform 79"/>
          <p:cNvSpPr>
            <a:spLocks/>
          </p:cNvSpPr>
          <p:nvPr/>
        </p:nvSpPr>
        <p:spPr bwMode="auto">
          <a:xfrm>
            <a:off x="7505700" y="3733800"/>
            <a:ext cx="119063" cy="117475"/>
          </a:xfrm>
          <a:custGeom>
            <a:avLst/>
            <a:gdLst>
              <a:gd name="T0" fmla="*/ 0 w 75"/>
              <a:gd name="T1" fmla="*/ 0 h 74"/>
              <a:gd name="T2" fmla="*/ 93246953 w 75"/>
              <a:gd name="T3" fmla="*/ 186491535 h 74"/>
              <a:gd name="T4" fmla="*/ 189013279 w 75"/>
              <a:gd name="T5" fmla="*/ 0 h 74"/>
              <a:gd name="T6" fmla="*/ 0 w 75"/>
              <a:gd name="T7" fmla="*/ 0 h 74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4"/>
              <a:gd name="T14" fmla="*/ 75 w 75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4">
                <a:moveTo>
                  <a:pt x="0" y="0"/>
                </a:moveTo>
                <a:lnTo>
                  <a:pt x="37" y="74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1" name="Line 80"/>
          <p:cNvSpPr>
            <a:spLocks noChangeShapeType="1"/>
          </p:cNvSpPr>
          <p:nvPr/>
        </p:nvSpPr>
        <p:spPr bwMode="auto">
          <a:xfrm flipV="1">
            <a:off x="7564438" y="4338638"/>
            <a:ext cx="1587" cy="42862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2" name="Freeform 81"/>
          <p:cNvSpPr>
            <a:spLocks/>
          </p:cNvSpPr>
          <p:nvPr/>
        </p:nvSpPr>
        <p:spPr bwMode="auto">
          <a:xfrm>
            <a:off x="7505700" y="4278313"/>
            <a:ext cx="119063" cy="117475"/>
          </a:xfrm>
          <a:custGeom>
            <a:avLst/>
            <a:gdLst>
              <a:gd name="T0" fmla="*/ 189013279 w 75"/>
              <a:gd name="T1" fmla="*/ 186491535 h 74"/>
              <a:gd name="T2" fmla="*/ 93246953 w 75"/>
              <a:gd name="T3" fmla="*/ 0 h 74"/>
              <a:gd name="T4" fmla="*/ 0 w 75"/>
              <a:gd name="T5" fmla="*/ 186491535 h 74"/>
              <a:gd name="T6" fmla="*/ 189013279 w 75"/>
              <a:gd name="T7" fmla="*/ 186491535 h 74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4"/>
              <a:gd name="T14" fmla="*/ 75 w 75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4">
                <a:moveTo>
                  <a:pt x="75" y="74"/>
                </a:moveTo>
                <a:lnTo>
                  <a:pt x="37" y="0"/>
                </a:lnTo>
                <a:lnTo>
                  <a:pt x="0" y="74"/>
                </a:lnTo>
                <a:lnTo>
                  <a:pt x="75" y="7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3" name="Freeform 82"/>
          <p:cNvSpPr>
            <a:spLocks/>
          </p:cNvSpPr>
          <p:nvPr/>
        </p:nvSpPr>
        <p:spPr bwMode="auto">
          <a:xfrm>
            <a:off x="7505700" y="4324350"/>
            <a:ext cx="119063" cy="119063"/>
          </a:xfrm>
          <a:custGeom>
            <a:avLst/>
            <a:gdLst>
              <a:gd name="T0" fmla="*/ 0 w 75"/>
              <a:gd name="T1" fmla="*/ 0 h 75"/>
              <a:gd name="T2" fmla="*/ 93246953 w 75"/>
              <a:gd name="T3" fmla="*/ 189013279 h 75"/>
              <a:gd name="T4" fmla="*/ 189013279 w 75"/>
              <a:gd name="T5" fmla="*/ 0 h 75"/>
              <a:gd name="T6" fmla="*/ 0 w 75"/>
              <a:gd name="T7" fmla="*/ 0 h 7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75"/>
              <a:gd name="T14" fmla="*/ 75 w 75"/>
              <a:gd name="T15" fmla="*/ 75 h 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75">
                <a:moveTo>
                  <a:pt x="0" y="0"/>
                </a:moveTo>
                <a:lnTo>
                  <a:pt x="37" y="75"/>
                </a:lnTo>
                <a:lnTo>
                  <a:pt x="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4" name="Freeform 83"/>
          <p:cNvSpPr>
            <a:spLocks noEditPoints="1"/>
          </p:cNvSpPr>
          <p:nvPr/>
        </p:nvSpPr>
        <p:spPr bwMode="auto">
          <a:xfrm>
            <a:off x="1373188" y="2874963"/>
            <a:ext cx="5651500" cy="26987"/>
          </a:xfrm>
          <a:custGeom>
            <a:avLst/>
            <a:gdLst>
              <a:gd name="T0" fmla="*/ 58754387 w 8043"/>
              <a:gd name="T1" fmla="*/ 8193253 h 40"/>
              <a:gd name="T2" fmla="*/ 112571179 w 8043"/>
              <a:gd name="T3" fmla="*/ 17752047 h 40"/>
              <a:gd name="T4" fmla="*/ 160463115 w 8043"/>
              <a:gd name="T5" fmla="*/ 12745286 h 40"/>
              <a:gd name="T6" fmla="*/ 273033592 w 8043"/>
              <a:gd name="T7" fmla="*/ 7737847 h 40"/>
              <a:gd name="T8" fmla="*/ 331787957 w 8043"/>
              <a:gd name="T9" fmla="*/ 12745286 h 40"/>
              <a:gd name="T10" fmla="*/ 380173952 w 8043"/>
              <a:gd name="T11" fmla="*/ 17297316 h 40"/>
              <a:gd name="T12" fmla="*/ 433496751 w 8043"/>
              <a:gd name="T13" fmla="*/ 7283116 h 40"/>
              <a:gd name="T14" fmla="*/ 540637023 w 8043"/>
              <a:gd name="T15" fmla="*/ 7283116 h 40"/>
              <a:gd name="T16" fmla="*/ 593959823 w 8043"/>
              <a:gd name="T17" fmla="*/ 16841911 h 40"/>
              <a:gd name="T18" fmla="*/ 642345729 w 8043"/>
              <a:gd name="T19" fmla="*/ 11835150 h 40"/>
              <a:gd name="T20" fmla="*/ 754423070 w 8043"/>
              <a:gd name="T21" fmla="*/ 6827711 h 40"/>
              <a:gd name="T22" fmla="*/ 813670703 w 8043"/>
              <a:gd name="T23" fmla="*/ 11379744 h 40"/>
              <a:gd name="T24" fmla="*/ 861562639 w 8043"/>
              <a:gd name="T25" fmla="*/ 16386505 h 40"/>
              <a:gd name="T26" fmla="*/ 915379409 w 8043"/>
              <a:gd name="T27" fmla="*/ 6372306 h 40"/>
              <a:gd name="T28" fmla="*/ 1022025711 w 8043"/>
              <a:gd name="T29" fmla="*/ 6372306 h 40"/>
              <a:gd name="T30" fmla="*/ 1075842481 w 8043"/>
              <a:gd name="T31" fmla="*/ 15931775 h 40"/>
              <a:gd name="T32" fmla="*/ 1123734417 w 8043"/>
              <a:gd name="T33" fmla="*/ 10924336 h 40"/>
              <a:gd name="T34" fmla="*/ 1236305552 w 8043"/>
              <a:gd name="T35" fmla="*/ 5917575 h 40"/>
              <a:gd name="T36" fmla="*/ 1295059215 w 8043"/>
              <a:gd name="T37" fmla="*/ 10469605 h 40"/>
              <a:gd name="T38" fmla="*/ 1343445121 w 8043"/>
              <a:gd name="T39" fmla="*/ 15476369 h 40"/>
              <a:gd name="T40" fmla="*/ 1396767921 w 8043"/>
              <a:gd name="T41" fmla="*/ 5462168 h 40"/>
              <a:gd name="T42" fmla="*/ 1503907842 w 8043"/>
              <a:gd name="T43" fmla="*/ 5006763 h 40"/>
              <a:gd name="T44" fmla="*/ 1557231344 w 8043"/>
              <a:gd name="T45" fmla="*/ 15020964 h 40"/>
              <a:gd name="T46" fmla="*/ 1605616548 w 8043"/>
              <a:gd name="T47" fmla="*/ 10014200 h 40"/>
              <a:gd name="T48" fmla="*/ 1718186980 w 8043"/>
              <a:gd name="T49" fmla="*/ 4552032 h 40"/>
              <a:gd name="T50" fmla="*/ 1776942048 w 8043"/>
              <a:gd name="T51" fmla="*/ 9558794 h 40"/>
              <a:gd name="T52" fmla="*/ 1824833985 w 8043"/>
              <a:gd name="T53" fmla="*/ 14566233 h 40"/>
              <a:gd name="T54" fmla="*/ 1878650754 w 8043"/>
              <a:gd name="T55" fmla="*/ 4552032 h 40"/>
              <a:gd name="T56" fmla="*/ 1985789621 w 8043"/>
              <a:gd name="T57" fmla="*/ 4096626 h 40"/>
              <a:gd name="T58" fmla="*/ 2039113123 w 8043"/>
              <a:gd name="T59" fmla="*/ 14110828 h 40"/>
              <a:gd name="T60" fmla="*/ 2087005060 w 8043"/>
              <a:gd name="T61" fmla="*/ 9104064 h 40"/>
              <a:gd name="T62" fmla="*/ 2147483647 w 8043"/>
              <a:gd name="T63" fmla="*/ 3641221 h 40"/>
              <a:gd name="T64" fmla="*/ 2147483647 w 8043"/>
              <a:gd name="T65" fmla="*/ 8648658 h 40"/>
              <a:gd name="T66" fmla="*/ 2147483647 w 8043"/>
              <a:gd name="T67" fmla="*/ 13200691 h 40"/>
              <a:gd name="T68" fmla="*/ 2147483647 w 8043"/>
              <a:gd name="T69" fmla="*/ 3641221 h 40"/>
              <a:gd name="T70" fmla="*/ 2147483647 w 8043"/>
              <a:gd name="T71" fmla="*/ 3186490 h 40"/>
              <a:gd name="T72" fmla="*/ 2147483647 w 8043"/>
              <a:gd name="T73" fmla="*/ 12745286 h 40"/>
              <a:gd name="T74" fmla="*/ 2147483647 w 8043"/>
              <a:gd name="T75" fmla="*/ 7737847 h 40"/>
              <a:gd name="T76" fmla="*/ 2147483647 w 8043"/>
              <a:gd name="T77" fmla="*/ 2731084 h 40"/>
              <a:gd name="T78" fmla="*/ 2147483647 w 8043"/>
              <a:gd name="T79" fmla="*/ 7737847 h 40"/>
              <a:gd name="T80" fmla="*/ 2147483647 w 8043"/>
              <a:gd name="T81" fmla="*/ 12289880 h 40"/>
              <a:gd name="T82" fmla="*/ 2147483647 w 8043"/>
              <a:gd name="T83" fmla="*/ 2275679 h 40"/>
              <a:gd name="T84" fmla="*/ 2147483647 w 8043"/>
              <a:gd name="T85" fmla="*/ 2275679 h 40"/>
              <a:gd name="T86" fmla="*/ 2147483647 w 8043"/>
              <a:gd name="T87" fmla="*/ 11835150 h 40"/>
              <a:gd name="T88" fmla="*/ 2147483647 w 8043"/>
              <a:gd name="T89" fmla="*/ 6827711 h 40"/>
              <a:gd name="T90" fmla="*/ 2147483647 w 8043"/>
              <a:gd name="T91" fmla="*/ 1820948 h 40"/>
              <a:gd name="T92" fmla="*/ 2147483647 w 8043"/>
              <a:gd name="T93" fmla="*/ 6372306 h 40"/>
              <a:gd name="T94" fmla="*/ 2147483647 w 8043"/>
              <a:gd name="T95" fmla="*/ 11379744 h 40"/>
              <a:gd name="T96" fmla="*/ 2147483647 w 8043"/>
              <a:gd name="T97" fmla="*/ 1365542 h 40"/>
              <a:gd name="T98" fmla="*/ 2147483647 w 8043"/>
              <a:gd name="T99" fmla="*/ 1365542 h 40"/>
              <a:gd name="T100" fmla="*/ 2147483647 w 8043"/>
              <a:gd name="T101" fmla="*/ 10924336 h 40"/>
              <a:gd name="T102" fmla="*/ 2147483647 w 8043"/>
              <a:gd name="T103" fmla="*/ 5917575 h 40"/>
              <a:gd name="T104" fmla="*/ 2147483647 w 8043"/>
              <a:gd name="T105" fmla="*/ 910137 h 40"/>
              <a:gd name="T106" fmla="*/ 2147483647 w 8043"/>
              <a:gd name="T107" fmla="*/ 5462168 h 40"/>
              <a:gd name="T108" fmla="*/ 2147483647 w 8043"/>
              <a:gd name="T109" fmla="*/ 10469605 h 40"/>
              <a:gd name="T110" fmla="*/ 2147483647 w 8043"/>
              <a:gd name="T111" fmla="*/ 455406 h 40"/>
              <a:gd name="T112" fmla="*/ 2147483647 w 8043"/>
              <a:gd name="T113" fmla="*/ 0 h 40"/>
              <a:gd name="T114" fmla="*/ 2147483647 w 8043"/>
              <a:gd name="T115" fmla="*/ 10014200 h 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43"/>
              <a:gd name="T175" fmla="*/ 0 h 40"/>
              <a:gd name="T176" fmla="*/ 8043 w 8043"/>
              <a:gd name="T177" fmla="*/ 40 h 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43" h="40">
                <a:moveTo>
                  <a:pt x="11" y="18"/>
                </a:moveTo>
                <a:lnTo>
                  <a:pt x="11" y="18"/>
                </a:lnTo>
                <a:cubicBezTo>
                  <a:pt x="17" y="18"/>
                  <a:pt x="22" y="23"/>
                  <a:pt x="22" y="29"/>
                </a:cubicBezTo>
                <a:cubicBezTo>
                  <a:pt x="22" y="35"/>
                  <a:pt x="17" y="40"/>
                  <a:pt x="11" y="40"/>
                </a:cubicBezTo>
                <a:cubicBezTo>
                  <a:pt x="5" y="40"/>
                  <a:pt x="0" y="35"/>
                  <a:pt x="0" y="29"/>
                </a:cubicBezTo>
                <a:cubicBezTo>
                  <a:pt x="0" y="23"/>
                  <a:pt x="5" y="18"/>
                  <a:pt x="11" y="18"/>
                </a:cubicBezTo>
                <a:close/>
                <a:moveTo>
                  <a:pt x="119" y="18"/>
                </a:moveTo>
                <a:lnTo>
                  <a:pt x="119" y="18"/>
                </a:lnTo>
                <a:cubicBezTo>
                  <a:pt x="125" y="18"/>
                  <a:pt x="130" y="23"/>
                  <a:pt x="130" y="29"/>
                </a:cubicBezTo>
                <a:cubicBezTo>
                  <a:pt x="130" y="35"/>
                  <a:pt x="125" y="40"/>
                  <a:pt x="119" y="40"/>
                </a:cubicBezTo>
                <a:cubicBezTo>
                  <a:pt x="113" y="40"/>
                  <a:pt x="108" y="35"/>
                  <a:pt x="108" y="29"/>
                </a:cubicBezTo>
                <a:cubicBezTo>
                  <a:pt x="108" y="23"/>
                  <a:pt x="113" y="18"/>
                  <a:pt x="119" y="18"/>
                </a:cubicBezTo>
                <a:close/>
                <a:moveTo>
                  <a:pt x="228" y="18"/>
                </a:moveTo>
                <a:lnTo>
                  <a:pt x="228" y="18"/>
                </a:lnTo>
                <a:cubicBezTo>
                  <a:pt x="234" y="18"/>
                  <a:pt x="239" y="23"/>
                  <a:pt x="239" y="29"/>
                </a:cubicBezTo>
                <a:cubicBezTo>
                  <a:pt x="239" y="35"/>
                  <a:pt x="234" y="39"/>
                  <a:pt x="228" y="39"/>
                </a:cubicBezTo>
                <a:cubicBezTo>
                  <a:pt x="222" y="40"/>
                  <a:pt x="217" y="35"/>
                  <a:pt x="217" y="29"/>
                </a:cubicBezTo>
                <a:cubicBezTo>
                  <a:pt x="217" y="23"/>
                  <a:pt x="222" y="18"/>
                  <a:pt x="228" y="18"/>
                </a:cubicBezTo>
                <a:close/>
                <a:moveTo>
                  <a:pt x="336" y="18"/>
                </a:moveTo>
                <a:lnTo>
                  <a:pt x="336" y="18"/>
                </a:lnTo>
                <a:cubicBezTo>
                  <a:pt x="342" y="18"/>
                  <a:pt x="347" y="22"/>
                  <a:pt x="347" y="28"/>
                </a:cubicBezTo>
                <a:cubicBezTo>
                  <a:pt x="347" y="34"/>
                  <a:pt x="342" y="39"/>
                  <a:pt x="336" y="39"/>
                </a:cubicBezTo>
                <a:cubicBezTo>
                  <a:pt x="330" y="39"/>
                  <a:pt x="325" y="34"/>
                  <a:pt x="325" y="28"/>
                </a:cubicBezTo>
                <a:cubicBezTo>
                  <a:pt x="325" y="22"/>
                  <a:pt x="330" y="18"/>
                  <a:pt x="336" y="18"/>
                </a:cubicBezTo>
                <a:close/>
                <a:moveTo>
                  <a:pt x="444" y="17"/>
                </a:moveTo>
                <a:lnTo>
                  <a:pt x="444" y="17"/>
                </a:lnTo>
                <a:cubicBezTo>
                  <a:pt x="450" y="17"/>
                  <a:pt x="455" y="22"/>
                  <a:pt x="455" y="28"/>
                </a:cubicBezTo>
                <a:cubicBezTo>
                  <a:pt x="455" y="34"/>
                  <a:pt x="451" y="39"/>
                  <a:pt x="445" y="39"/>
                </a:cubicBezTo>
                <a:cubicBezTo>
                  <a:pt x="439" y="39"/>
                  <a:pt x="434" y="34"/>
                  <a:pt x="434" y="28"/>
                </a:cubicBezTo>
                <a:cubicBezTo>
                  <a:pt x="434" y="22"/>
                  <a:pt x="438" y="17"/>
                  <a:pt x="444" y="17"/>
                </a:cubicBezTo>
                <a:close/>
                <a:moveTo>
                  <a:pt x="553" y="17"/>
                </a:moveTo>
                <a:lnTo>
                  <a:pt x="553" y="17"/>
                </a:lnTo>
                <a:cubicBezTo>
                  <a:pt x="559" y="17"/>
                  <a:pt x="564" y="22"/>
                  <a:pt x="564" y="28"/>
                </a:cubicBezTo>
                <a:cubicBezTo>
                  <a:pt x="564" y="34"/>
                  <a:pt x="559" y="39"/>
                  <a:pt x="553" y="39"/>
                </a:cubicBezTo>
                <a:cubicBezTo>
                  <a:pt x="547" y="39"/>
                  <a:pt x="542" y="34"/>
                  <a:pt x="542" y="28"/>
                </a:cubicBezTo>
                <a:cubicBezTo>
                  <a:pt x="542" y="22"/>
                  <a:pt x="547" y="17"/>
                  <a:pt x="553" y="17"/>
                </a:cubicBezTo>
                <a:close/>
                <a:moveTo>
                  <a:pt x="661" y="17"/>
                </a:moveTo>
                <a:lnTo>
                  <a:pt x="661" y="17"/>
                </a:lnTo>
                <a:cubicBezTo>
                  <a:pt x="667" y="17"/>
                  <a:pt x="672" y="22"/>
                  <a:pt x="672" y="28"/>
                </a:cubicBezTo>
                <a:cubicBezTo>
                  <a:pt x="672" y="34"/>
                  <a:pt x="667" y="38"/>
                  <a:pt x="661" y="39"/>
                </a:cubicBezTo>
                <a:cubicBezTo>
                  <a:pt x="655" y="39"/>
                  <a:pt x="650" y="34"/>
                  <a:pt x="650" y="28"/>
                </a:cubicBezTo>
                <a:cubicBezTo>
                  <a:pt x="650" y="22"/>
                  <a:pt x="655" y="17"/>
                  <a:pt x="661" y="17"/>
                </a:cubicBezTo>
                <a:close/>
                <a:moveTo>
                  <a:pt x="770" y="17"/>
                </a:moveTo>
                <a:lnTo>
                  <a:pt x="770" y="17"/>
                </a:lnTo>
                <a:cubicBezTo>
                  <a:pt x="776" y="17"/>
                  <a:pt x="781" y="21"/>
                  <a:pt x="781" y="27"/>
                </a:cubicBezTo>
                <a:cubicBezTo>
                  <a:pt x="781" y="33"/>
                  <a:pt x="776" y="38"/>
                  <a:pt x="770" y="38"/>
                </a:cubicBezTo>
                <a:cubicBezTo>
                  <a:pt x="764" y="38"/>
                  <a:pt x="759" y="33"/>
                  <a:pt x="759" y="27"/>
                </a:cubicBezTo>
                <a:cubicBezTo>
                  <a:pt x="759" y="21"/>
                  <a:pt x="764" y="17"/>
                  <a:pt x="770" y="17"/>
                </a:cubicBezTo>
                <a:close/>
                <a:moveTo>
                  <a:pt x="878" y="16"/>
                </a:moveTo>
                <a:lnTo>
                  <a:pt x="878" y="16"/>
                </a:lnTo>
                <a:cubicBezTo>
                  <a:pt x="884" y="16"/>
                  <a:pt x="889" y="21"/>
                  <a:pt x="889" y="27"/>
                </a:cubicBezTo>
                <a:cubicBezTo>
                  <a:pt x="889" y="33"/>
                  <a:pt x="884" y="38"/>
                  <a:pt x="878" y="38"/>
                </a:cubicBezTo>
                <a:cubicBezTo>
                  <a:pt x="872" y="38"/>
                  <a:pt x="867" y="33"/>
                  <a:pt x="867" y="27"/>
                </a:cubicBezTo>
                <a:cubicBezTo>
                  <a:pt x="867" y="21"/>
                  <a:pt x="872" y="16"/>
                  <a:pt x="878" y="16"/>
                </a:cubicBezTo>
                <a:close/>
                <a:moveTo>
                  <a:pt x="986" y="16"/>
                </a:moveTo>
                <a:lnTo>
                  <a:pt x="986" y="16"/>
                </a:lnTo>
                <a:cubicBezTo>
                  <a:pt x="992" y="16"/>
                  <a:pt x="997" y="21"/>
                  <a:pt x="997" y="27"/>
                </a:cubicBezTo>
                <a:cubicBezTo>
                  <a:pt x="997" y="33"/>
                  <a:pt x="993" y="38"/>
                  <a:pt x="987" y="38"/>
                </a:cubicBezTo>
                <a:cubicBezTo>
                  <a:pt x="981" y="38"/>
                  <a:pt x="976" y="33"/>
                  <a:pt x="976" y="27"/>
                </a:cubicBezTo>
                <a:cubicBezTo>
                  <a:pt x="976" y="21"/>
                  <a:pt x="980" y="16"/>
                  <a:pt x="986" y="16"/>
                </a:cubicBezTo>
                <a:close/>
                <a:moveTo>
                  <a:pt x="1095" y="16"/>
                </a:moveTo>
                <a:lnTo>
                  <a:pt x="1095" y="16"/>
                </a:lnTo>
                <a:cubicBezTo>
                  <a:pt x="1101" y="16"/>
                  <a:pt x="1106" y="21"/>
                  <a:pt x="1106" y="27"/>
                </a:cubicBezTo>
                <a:cubicBezTo>
                  <a:pt x="1106" y="33"/>
                  <a:pt x="1101" y="38"/>
                  <a:pt x="1095" y="38"/>
                </a:cubicBezTo>
                <a:cubicBezTo>
                  <a:pt x="1089" y="38"/>
                  <a:pt x="1084" y="33"/>
                  <a:pt x="1084" y="27"/>
                </a:cubicBezTo>
                <a:cubicBezTo>
                  <a:pt x="1084" y="21"/>
                  <a:pt x="1089" y="16"/>
                  <a:pt x="1095" y="16"/>
                </a:cubicBezTo>
                <a:close/>
                <a:moveTo>
                  <a:pt x="1203" y="16"/>
                </a:moveTo>
                <a:lnTo>
                  <a:pt x="1203" y="16"/>
                </a:lnTo>
                <a:cubicBezTo>
                  <a:pt x="1209" y="16"/>
                  <a:pt x="1214" y="20"/>
                  <a:pt x="1214" y="26"/>
                </a:cubicBezTo>
                <a:cubicBezTo>
                  <a:pt x="1214" y="32"/>
                  <a:pt x="1209" y="37"/>
                  <a:pt x="1203" y="37"/>
                </a:cubicBezTo>
                <a:cubicBezTo>
                  <a:pt x="1197" y="37"/>
                  <a:pt x="1192" y="32"/>
                  <a:pt x="1192" y="26"/>
                </a:cubicBezTo>
                <a:cubicBezTo>
                  <a:pt x="1192" y="21"/>
                  <a:pt x="1197" y="16"/>
                  <a:pt x="1203" y="16"/>
                </a:cubicBezTo>
                <a:close/>
                <a:moveTo>
                  <a:pt x="1312" y="15"/>
                </a:moveTo>
                <a:lnTo>
                  <a:pt x="1312" y="15"/>
                </a:lnTo>
                <a:cubicBezTo>
                  <a:pt x="1318" y="15"/>
                  <a:pt x="1322" y="20"/>
                  <a:pt x="1323" y="26"/>
                </a:cubicBezTo>
                <a:cubicBezTo>
                  <a:pt x="1323" y="32"/>
                  <a:pt x="1318" y="37"/>
                  <a:pt x="1312" y="37"/>
                </a:cubicBezTo>
                <a:cubicBezTo>
                  <a:pt x="1306" y="37"/>
                  <a:pt x="1301" y="32"/>
                  <a:pt x="1301" y="26"/>
                </a:cubicBezTo>
                <a:cubicBezTo>
                  <a:pt x="1301" y="20"/>
                  <a:pt x="1306" y="15"/>
                  <a:pt x="1312" y="15"/>
                </a:cubicBezTo>
                <a:close/>
                <a:moveTo>
                  <a:pt x="1420" y="15"/>
                </a:moveTo>
                <a:lnTo>
                  <a:pt x="1420" y="15"/>
                </a:lnTo>
                <a:cubicBezTo>
                  <a:pt x="1426" y="15"/>
                  <a:pt x="1431" y="20"/>
                  <a:pt x="1431" y="26"/>
                </a:cubicBezTo>
                <a:cubicBezTo>
                  <a:pt x="1431" y="32"/>
                  <a:pt x="1426" y="37"/>
                  <a:pt x="1420" y="37"/>
                </a:cubicBezTo>
                <a:cubicBezTo>
                  <a:pt x="1414" y="37"/>
                  <a:pt x="1409" y="32"/>
                  <a:pt x="1409" y="26"/>
                </a:cubicBezTo>
                <a:cubicBezTo>
                  <a:pt x="1409" y="20"/>
                  <a:pt x="1414" y="15"/>
                  <a:pt x="1420" y="15"/>
                </a:cubicBezTo>
                <a:close/>
                <a:moveTo>
                  <a:pt x="1528" y="15"/>
                </a:moveTo>
                <a:lnTo>
                  <a:pt x="1528" y="15"/>
                </a:lnTo>
                <a:cubicBezTo>
                  <a:pt x="1534" y="15"/>
                  <a:pt x="1539" y="20"/>
                  <a:pt x="1539" y="26"/>
                </a:cubicBezTo>
                <a:cubicBezTo>
                  <a:pt x="1539" y="32"/>
                  <a:pt x="1534" y="37"/>
                  <a:pt x="1528" y="37"/>
                </a:cubicBezTo>
                <a:cubicBezTo>
                  <a:pt x="1522" y="37"/>
                  <a:pt x="1518" y="32"/>
                  <a:pt x="1518" y="26"/>
                </a:cubicBezTo>
                <a:cubicBezTo>
                  <a:pt x="1518" y="20"/>
                  <a:pt x="1522" y="15"/>
                  <a:pt x="1528" y="15"/>
                </a:cubicBezTo>
                <a:close/>
                <a:moveTo>
                  <a:pt x="1637" y="15"/>
                </a:moveTo>
                <a:lnTo>
                  <a:pt x="1637" y="15"/>
                </a:lnTo>
                <a:cubicBezTo>
                  <a:pt x="1643" y="15"/>
                  <a:pt x="1648" y="19"/>
                  <a:pt x="1648" y="25"/>
                </a:cubicBezTo>
                <a:cubicBezTo>
                  <a:pt x="1648" y="31"/>
                  <a:pt x="1643" y="36"/>
                  <a:pt x="1637" y="36"/>
                </a:cubicBezTo>
                <a:cubicBezTo>
                  <a:pt x="1631" y="36"/>
                  <a:pt x="1626" y="31"/>
                  <a:pt x="1626" y="26"/>
                </a:cubicBezTo>
                <a:cubicBezTo>
                  <a:pt x="1626" y="20"/>
                  <a:pt x="1631" y="15"/>
                  <a:pt x="1637" y="15"/>
                </a:cubicBezTo>
                <a:close/>
                <a:moveTo>
                  <a:pt x="1745" y="14"/>
                </a:moveTo>
                <a:lnTo>
                  <a:pt x="1745" y="14"/>
                </a:lnTo>
                <a:cubicBezTo>
                  <a:pt x="1751" y="14"/>
                  <a:pt x="1756" y="19"/>
                  <a:pt x="1756" y="25"/>
                </a:cubicBezTo>
                <a:cubicBezTo>
                  <a:pt x="1756" y="31"/>
                  <a:pt x="1751" y="36"/>
                  <a:pt x="1745" y="36"/>
                </a:cubicBezTo>
                <a:cubicBezTo>
                  <a:pt x="1739" y="36"/>
                  <a:pt x="1734" y="31"/>
                  <a:pt x="1734" y="25"/>
                </a:cubicBezTo>
                <a:cubicBezTo>
                  <a:pt x="1734" y="19"/>
                  <a:pt x="1739" y="14"/>
                  <a:pt x="1745" y="14"/>
                </a:cubicBezTo>
                <a:close/>
                <a:moveTo>
                  <a:pt x="1854" y="14"/>
                </a:moveTo>
                <a:lnTo>
                  <a:pt x="1854" y="14"/>
                </a:lnTo>
                <a:cubicBezTo>
                  <a:pt x="1860" y="14"/>
                  <a:pt x="1864" y="19"/>
                  <a:pt x="1864" y="25"/>
                </a:cubicBezTo>
                <a:cubicBezTo>
                  <a:pt x="1865" y="31"/>
                  <a:pt x="1860" y="36"/>
                  <a:pt x="1854" y="36"/>
                </a:cubicBezTo>
                <a:cubicBezTo>
                  <a:pt x="1848" y="36"/>
                  <a:pt x="1843" y="31"/>
                  <a:pt x="1843" y="25"/>
                </a:cubicBezTo>
                <a:cubicBezTo>
                  <a:pt x="1843" y="19"/>
                  <a:pt x="1848" y="14"/>
                  <a:pt x="1854" y="14"/>
                </a:cubicBezTo>
                <a:close/>
                <a:moveTo>
                  <a:pt x="1962" y="14"/>
                </a:moveTo>
                <a:lnTo>
                  <a:pt x="1962" y="14"/>
                </a:lnTo>
                <a:cubicBezTo>
                  <a:pt x="1968" y="14"/>
                  <a:pt x="1973" y="19"/>
                  <a:pt x="1973" y="25"/>
                </a:cubicBezTo>
                <a:cubicBezTo>
                  <a:pt x="1973" y="31"/>
                  <a:pt x="1968" y="36"/>
                  <a:pt x="1962" y="36"/>
                </a:cubicBezTo>
                <a:cubicBezTo>
                  <a:pt x="1956" y="36"/>
                  <a:pt x="1951" y="31"/>
                  <a:pt x="1951" y="25"/>
                </a:cubicBezTo>
                <a:cubicBezTo>
                  <a:pt x="1951" y="19"/>
                  <a:pt x="1956" y="14"/>
                  <a:pt x="1962" y="14"/>
                </a:cubicBezTo>
                <a:close/>
                <a:moveTo>
                  <a:pt x="2070" y="14"/>
                </a:moveTo>
                <a:lnTo>
                  <a:pt x="2070" y="14"/>
                </a:lnTo>
                <a:cubicBezTo>
                  <a:pt x="2076" y="14"/>
                  <a:pt x="2081" y="18"/>
                  <a:pt x="2081" y="24"/>
                </a:cubicBezTo>
                <a:cubicBezTo>
                  <a:pt x="2081" y="30"/>
                  <a:pt x="2076" y="35"/>
                  <a:pt x="2070" y="35"/>
                </a:cubicBezTo>
                <a:cubicBezTo>
                  <a:pt x="2064" y="35"/>
                  <a:pt x="2060" y="31"/>
                  <a:pt x="2060" y="25"/>
                </a:cubicBezTo>
                <a:cubicBezTo>
                  <a:pt x="2060" y="19"/>
                  <a:pt x="2064" y="14"/>
                  <a:pt x="2070" y="14"/>
                </a:cubicBezTo>
                <a:close/>
                <a:moveTo>
                  <a:pt x="2179" y="13"/>
                </a:moveTo>
                <a:lnTo>
                  <a:pt x="2179" y="13"/>
                </a:lnTo>
                <a:cubicBezTo>
                  <a:pt x="2185" y="13"/>
                  <a:pt x="2190" y="18"/>
                  <a:pt x="2190" y="24"/>
                </a:cubicBezTo>
                <a:cubicBezTo>
                  <a:pt x="2190" y="30"/>
                  <a:pt x="2185" y="35"/>
                  <a:pt x="2179" y="35"/>
                </a:cubicBezTo>
                <a:cubicBezTo>
                  <a:pt x="2173" y="35"/>
                  <a:pt x="2168" y="30"/>
                  <a:pt x="2168" y="24"/>
                </a:cubicBezTo>
                <a:cubicBezTo>
                  <a:pt x="2168" y="18"/>
                  <a:pt x="2173" y="13"/>
                  <a:pt x="2179" y="13"/>
                </a:cubicBezTo>
                <a:close/>
                <a:moveTo>
                  <a:pt x="2287" y="13"/>
                </a:moveTo>
                <a:lnTo>
                  <a:pt x="2287" y="13"/>
                </a:lnTo>
                <a:cubicBezTo>
                  <a:pt x="2293" y="13"/>
                  <a:pt x="2298" y="18"/>
                  <a:pt x="2298" y="24"/>
                </a:cubicBezTo>
                <a:cubicBezTo>
                  <a:pt x="2298" y="30"/>
                  <a:pt x="2293" y="35"/>
                  <a:pt x="2287" y="35"/>
                </a:cubicBezTo>
                <a:cubicBezTo>
                  <a:pt x="2281" y="35"/>
                  <a:pt x="2276" y="30"/>
                  <a:pt x="2276" y="24"/>
                </a:cubicBezTo>
                <a:cubicBezTo>
                  <a:pt x="2276" y="18"/>
                  <a:pt x="2281" y="13"/>
                  <a:pt x="2287" y="13"/>
                </a:cubicBezTo>
                <a:close/>
                <a:moveTo>
                  <a:pt x="2396" y="13"/>
                </a:moveTo>
                <a:lnTo>
                  <a:pt x="2396" y="13"/>
                </a:lnTo>
                <a:cubicBezTo>
                  <a:pt x="2402" y="13"/>
                  <a:pt x="2406" y="18"/>
                  <a:pt x="2406" y="24"/>
                </a:cubicBezTo>
                <a:cubicBezTo>
                  <a:pt x="2406" y="30"/>
                  <a:pt x="2402" y="35"/>
                  <a:pt x="2396" y="35"/>
                </a:cubicBezTo>
                <a:cubicBezTo>
                  <a:pt x="2390" y="35"/>
                  <a:pt x="2385" y="30"/>
                  <a:pt x="2385" y="24"/>
                </a:cubicBezTo>
                <a:cubicBezTo>
                  <a:pt x="2385" y="18"/>
                  <a:pt x="2390" y="13"/>
                  <a:pt x="2396" y="13"/>
                </a:cubicBezTo>
                <a:close/>
                <a:moveTo>
                  <a:pt x="2504" y="13"/>
                </a:moveTo>
                <a:lnTo>
                  <a:pt x="2504" y="13"/>
                </a:lnTo>
                <a:cubicBezTo>
                  <a:pt x="2510" y="13"/>
                  <a:pt x="2515" y="18"/>
                  <a:pt x="2515" y="23"/>
                </a:cubicBezTo>
                <a:cubicBezTo>
                  <a:pt x="2515" y="29"/>
                  <a:pt x="2510" y="34"/>
                  <a:pt x="2504" y="34"/>
                </a:cubicBezTo>
                <a:cubicBezTo>
                  <a:pt x="2498" y="34"/>
                  <a:pt x="2493" y="30"/>
                  <a:pt x="2493" y="24"/>
                </a:cubicBezTo>
                <a:cubicBezTo>
                  <a:pt x="2493" y="18"/>
                  <a:pt x="2498" y="13"/>
                  <a:pt x="2504" y="13"/>
                </a:cubicBezTo>
                <a:close/>
                <a:moveTo>
                  <a:pt x="2612" y="12"/>
                </a:moveTo>
                <a:lnTo>
                  <a:pt x="2612" y="12"/>
                </a:lnTo>
                <a:cubicBezTo>
                  <a:pt x="2618" y="12"/>
                  <a:pt x="2623" y="17"/>
                  <a:pt x="2623" y="23"/>
                </a:cubicBezTo>
                <a:cubicBezTo>
                  <a:pt x="2623" y="29"/>
                  <a:pt x="2618" y="34"/>
                  <a:pt x="2612" y="34"/>
                </a:cubicBezTo>
                <a:cubicBezTo>
                  <a:pt x="2606" y="34"/>
                  <a:pt x="2602" y="29"/>
                  <a:pt x="2602" y="23"/>
                </a:cubicBezTo>
                <a:cubicBezTo>
                  <a:pt x="2602" y="17"/>
                  <a:pt x="2606" y="12"/>
                  <a:pt x="2612" y="12"/>
                </a:cubicBezTo>
                <a:close/>
                <a:moveTo>
                  <a:pt x="2721" y="12"/>
                </a:moveTo>
                <a:lnTo>
                  <a:pt x="2721" y="12"/>
                </a:lnTo>
                <a:cubicBezTo>
                  <a:pt x="2727" y="12"/>
                  <a:pt x="2732" y="17"/>
                  <a:pt x="2732" y="23"/>
                </a:cubicBezTo>
                <a:cubicBezTo>
                  <a:pt x="2732" y="29"/>
                  <a:pt x="2727" y="34"/>
                  <a:pt x="2721" y="34"/>
                </a:cubicBezTo>
                <a:cubicBezTo>
                  <a:pt x="2715" y="34"/>
                  <a:pt x="2710" y="29"/>
                  <a:pt x="2710" y="23"/>
                </a:cubicBezTo>
                <a:cubicBezTo>
                  <a:pt x="2710" y="17"/>
                  <a:pt x="2715" y="12"/>
                  <a:pt x="2721" y="12"/>
                </a:cubicBezTo>
                <a:close/>
                <a:moveTo>
                  <a:pt x="2829" y="12"/>
                </a:moveTo>
                <a:lnTo>
                  <a:pt x="2829" y="12"/>
                </a:lnTo>
                <a:cubicBezTo>
                  <a:pt x="2835" y="12"/>
                  <a:pt x="2840" y="17"/>
                  <a:pt x="2840" y="23"/>
                </a:cubicBezTo>
                <a:cubicBezTo>
                  <a:pt x="2840" y="29"/>
                  <a:pt x="2835" y="34"/>
                  <a:pt x="2829" y="34"/>
                </a:cubicBezTo>
                <a:cubicBezTo>
                  <a:pt x="2823" y="34"/>
                  <a:pt x="2818" y="29"/>
                  <a:pt x="2818" y="23"/>
                </a:cubicBezTo>
                <a:cubicBezTo>
                  <a:pt x="2818" y="17"/>
                  <a:pt x="2823" y="12"/>
                  <a:pt x="2829" y="12"/>
                </a:cubicBezTo>
                <a:close/>
                <a:moveTo>
                  <a:pt x="2938" y="12"/>
                </a:moveTo>
                <a:lnTo>
                  <a:pt x="2938" y="12"/>
                </a:lnTo>
                <a:cubicBezTo>
                  <a:pt x="2944" y="12"/>
                  <a:pt x="2948" y="17"/>
                  <a:pt x="2948" y="23"/>
                </a:cubicBezTo>
                <a:cubicBezTo>
                  <a:pt x="2948" y="28"/>
                  <a:pt x="2944" y="33"/>
                  <a:pt x="2938" y="33"/>
                </a:cubicBezTo>
                <a:cubicBezTo>
                  <a:pt x="2932" y="33"/>
                  <a:pt x="2927" y="29"/>
                  <a:pt x="2927" y="23"/>
                </a:cubicBezTo>
                <a:cubicBezTo>
                  <a:pt x="2927" y="17"/>
                  <a:pt x="2932" y="12"/>
                  <a:pt x="2938" y="12"/>
                </a:cubicBezTo>
                <a:close/>
                <a:moveTo>
                  <a:pt x="3046" y="11"/>
                </a:moveTo>
                <a:lnTo>
                  <a:pt x="3046" y="11"/>
                </a:lnTo>
                <a:cubicBezTo>
                  <a:pt x="3052" y="11"/>
                  <a:pt x="3057" y="16"/>
                  <a:pt x="3057" y="22"/>
                </a:cubicBezTo>
                <a:cubicBezTo>
                  <a:pt x="3057" y="28"/>
                  <a:pt x="3052" y="33"/>
                  <a:pt x="3046" y="33"/>
                </a:cubicBezTo>
                <a:cubicBezTo>
                  <a:pt x="3040" y="33"/>
                  <a:pt x="3035" y="28"/>
                  <a:pt x="3035" y="22"/>
                </a:cubicBezTo>
                <a:cubicBezTo>
                  <a:pt x="3035" y="16"/>
                  <a:pt x="3040" y="11"/>
                  <a:pt x="3046" y="11"/>
                </a:cubicBezTo>
                <a:close/>
                <a:moveTo>
                  <a:pt x="3154" y="11"/>
                </a:moveTo>
                <a:lnTo>
                  <a:pt x="3154" y="11"/>
                </a:lnTo>
                <a:cubicBezTo>
                  <a:pt x="3160" y="11"/>
                  <a:pt x="3165" y="16"/>
                  <a:pt x="3165" y="22"/>
                </a:cubicBezTo>
                <a:cubicBezTo>
                  <a:pt x="3165" y="28"/>
                  <a:pt x="3160" y="33"/>
                  <a:pt x="3154" y="33"/>
                </a:cubicBezTo>
                <a:cubicBezTo>
                  <a:pt x="3148" y="33"/>
                  <a:pt x="3144" y="28"/>
                  <a:pt x="3144" y="22"/>
                </a:cubicBezTo>
                <a:cubicBezTo>
                  <a:pt x="3144" y="16"/>
                  <a:pt x="3148" y="11"/>
                  <a:pt x="3154" y="11"/>
                </a:cubicBezTo>
                <a:close/>
                <a:moveTo>
                  <a:pt x="3263" y="11"/>
                </a:moveTo>
                <a:lnTo>
                  <a:pt x="3263" y="11"/>
                </a:lnTo>
                <a:cubicBezTo>
                  <a:pt x="3269" y="11"/>
                  <a:pt x="3274" y="16"/>
                  <a:pt x="3274" y="22"/>
                </a:cubicBezTo>
                <a:cubicBezTo>
                  <a:pt x="3274" y="28"/>
                  <a:pt x="3269" y="33"/>
                  <a:pt x="3263" y="33"/>
                </a:cubicBezTo>
                <a:cubicBezTo>
                  <a:pt x="3257" y="33"/>
                  <a:pt x="3252" y="28"/>
                  <a:pt x="3252" y="22"/>
                </a:cubicBezTo>
                <a:cubicBezTo>
                  <a:pt x="3252" y="16"/>
                  <a:pt x="3257" y="11"/>
                  <a:pt x="3263" y="11"/>
                </a:cubicBezTo>
                <a:close/>
                <a:moveTo>
                  <a:pt x="3371" y="11"/>
                </a:moveTo>
                <a:lnTo>
                  <a:pt x="3371" y="11"/>
                </a:lnTo>
                <a:cubicBezTo>
                  <a:pt x="3377" y="11"/>
                  <a:pt x="3382" y="16"/>
                  <a:pt x="3382" y="22"/>
                </a:cubicBezTo>
                <a:cubicBezTo>
                  <a:pt x="3382" y="28"/>
                  <a:pt x="3377" y="32"/>
                  <a:pt x="3371" y="32"/>
                </a:cubicBezTo>
                <a:cubicBezTo>
                  <a:pt x="3365" y="32"/>
                  <a:pt x="3360" y="28"/>
                  <a:pt x="3360" y="22"/>
                </a:cubicBezTo>
                <a:cubicBezTo>
                  <a:pt x="3360" y="16"/>
                  <a:pt x="3365" y="11"/>
                  <a:pt x="3371" y="11"/>
                </a:cubicBezTo>
                <a:close/>
                <a:moveTo>
                  <a:pt x="3480" y="10"/>
                </a:moveTo>
                <a:lnTo>
                  <a:pt x="3480" y="10"/>
                </a:lnTo>
                <a:cubicBezTo>
                  <a:pt x="3486" y="10"/>
                  <a:pt x="3490" y="15"/>
                  <a:pt x="3490" y="21"/>
                </a:cubicBezTo>
                <a:cubicBezTo>
                  <a:pt x="3490" y="27"/>
                  <a:pt x="3486" y="32"/>
                  <a:pt x="3480" y="32"/>
                </a:cubicBezTo>
                <a:cubicBezTo>
                  <a:pt x="3474" y="32"/>
                  <a:pt x="3469" y="27"/>
                  <a:pt x="3469" y="21"/>
                </a:cubicBezTo>
                <a:cubicBezTo>
                  <a:pt x="3469" y="15"/>
                  <a:pt x="3474" y="11"/>
                  <a:pt x="3480" y="10"/>
                </a:cubicBezTo>
                <a:close/>
                <a:moveTo>
                  <a:pt x="3588" y="10"/>
                </a:moveTo>
                <a:lnTo>
                  <a:pt x="3588" y="10"/>
                </a:lnTo>
                <a:cubicBezTo>
                  <a:pt x="3594" y="10"/>
                  <a:pt x="3599" y="15"/>
                  <a:pt x="3599" y="21"/>
                </a:cubicBezTo>
                <a:cubicBezTo>
                  <a:pt x="3599" y="27"/>
                  <a:pt x="3594" y="32"/>
                  <a:pt x="3588" y="32"/>
                </a:cubicBezTo>
                <a:cubicBezTo>
                  <a:pt x="3582" y="32"/>
                  <a:pt x="3577" y="27"/>
                  <a:pt x="3577" y="21"/>
                </a:cubicBezTo>
                <a:cubicBezTo>
                  <a:pt x="3577" y="15"/>
                  <a:pt x="3582" y="10"/>
                  <a:pt x="3588" y="10"/>
                </a:cubicBezTo>
                <a:close/>
                <a:moveTo>
                  <a:pt x="3696" y="10"/>
                </a:moveTo>
                <a:lnTo>
                  <a:pt x="3696" y="10"/>
                </a:lnTo>
                <a:cubicBezTo>
                  <a:pt x="3702" y="10"/>
                  <a:pt x="3707" y="15"/>
                  <a:pt x="3707" y="21"/>
                </a:cubicBezTo>
                <a:cubicBezTo>
                  <a:pt x="3707" y="27"/>
                  <a:pt x="3702" y="32"/>
                  <a:pt x="3696" y="32"/>
                </a:cubicBezTo>
                <a:cubicBezTo>
                  <a:pt x="3690" y="32"/>
                  <a:pt x="3686" y="27"/>
                  <a:pt x="3685" y="21"/>
                </a:cubicBezTo>
                <a:cubicBezTo>
                  <a:pt x="3685" y="15"/>
                  <a:pt x="3690" y="10"/>
                  <a:pt x="3696" y="10"/>
                </a:cubicBezTo>
                <a:close/>
                <a:moveTo>
                  <a:pt x="3805" y="10"/>
                </a:moveTo>
                <a:lnTo>
                  <a:pt x="3805" y="10"/>
                </a:lnTo>
                <a:cubicBezTo>
                  <a:pt x="3811" y="10"/>
                  <a:pt x="3816" y="15"/>
                  <a:pt x="3816" y="21"/>
                </a:cubicBezTo>
                <a:cubicBezTo>
                  <a:pt x="3816" y="27"/>
                  <a:pt x="3811" y="31"/>
                  <a:pt x="3805" y="31"/>
                </a:cubicBezTo>
                <a:cubicBezTo>
                  <a:pt x="3799" y="31"/>
                  <a:pt x="3794" y="27"/>
                  <a:pt x="3794" y="21"/>
                </a:cubicBezTo>
                <a:cubicBezTo>
                  <a:pt x="3794" y="15"/>
                  <a:pt x="3799" y="10"/>
                  <a:pt x="3805" y="10"/>
                </a:cubicBezTo>
                <a:close/>
                <a:moveTo>
                  <a:pt x="3913" y="10"/>
                </a:moveTo>
                <a:lnTo>
                  <a:pt x="3913" y="10"/>
                </a:lnTo>
                <a:cubicBezTo>
                  <a:pt x="3919" y="9"/>
                  <a:pt x="3924" y="14"/>
                  <a:pt x="3924" y="20"/>
                </a:cubicBezTo>
                <a:cubicBezTo>
                  <a:pt x="3924" y="26"/>
                  <a:pt x="3919" y="31"/>
                  <a:pt x="3913" y="31"/>
                </a:cubicBezTo>
                <a:cubicBezTo>
                  <a:pt x="3907" y="31"/>
                  <a:pt x="3902" y="26"/>
                  <a:pt x="3902" y="20"/>
                </a:cubicBezTo>
                <a:cubicBezTo>
                  <a:pt x="3902" y="14"/>
                  <a:pt x="3907" y="10"/>
                  <a:pt x="3913" y="10"/>
                </a:cubicBezTo>
                <a:close/>
                <a:moveTo>
                  <a:pt x="4021" y="9"/>
                </a:moveTo>
                <a:lnTo>
                  <a:pt x="4022" y="9"/>
                </a:lnTo>
                <a:cubicBezTo>
                  <a:pt x="4027" y="9"/>
                  <a:pt x="4032" y="14"/>
                  <a:pt x="4032" y="20"/>
                </a:cubicBezTo>
                <a:cubicBezTo>
                  <a:pt x="4032" y="26"/>
                  <a:pt x="4028" y="31"/>
                  <a:pt x="4022" y="31"/>
                </a:cubicBezTo>
                <a:cubicBezTo>
                  <a:pt x="4016" y="31"/>
                  <a:pt x="4011" y="26"/>
                  <a:pt x="4011" y="20"/>
                </a:cubicBezTo>
                <a:cubicBezTo>
                  <a:pt x="4011" y="14"/>
                  <a:pt x="4016" y="9"/>
                  <a:pt x="4021" y="9"/>
                </a:cubicBezTo>
                <a:close/>
                <a:moveTo>
                  <a:pt x="4130" y="9"/>
                </a:moveTo>
                <a:lnTo>
                  <a:pt x="4130" y="9"/>
                </a:lnTo>
                <a:cubicBezTo>
                  <a:pt x="4136" y="9"/>
                  <a:pt x="4141" y="14"/>
                  <a:pt x="4141" y="20"/>
                </a:cubicBezTo>
                <a:cubicBezTo>
                  <a:pt x="4141" y="26"/>
                  <a:pt x="4136" y="31"/>
                  <a:pt x="4130" y="31"/>
                </a:cubicBezTo>
                <a:cubicBezTo>
                  <a:pt x="4124" y="31"/>
                  <a:pt x="4119" y="26"/>
                  <a:pt x="4119" y="20"/>
                </a:cubicBezTo>
                <a:cubicBezTo>
                  <a:pt x="4119" y="14"/>
                  <a:pt x="4124" y="9"/>
                  <a:pt x="4130" y="9"/>
                </a:cubicBezTo>
                <a:close/>
                <a:moveTo>
                  <a:pt x="4238" y="9"/>
                </a:moveTo>
                <a:lnTo>
                  <a:pt x="4238" y="9"/>
                </a:lnTo>
                <a:cubicBezTo>
                  <a:pt x="4244" y="9"/>
                  <a:pt x="4249" y="14"/>
                  <a:pt x="4249" y="20"/>
                </a:cubicBezTo>
                <a:cubicBezTo>
                  <a:pt x="4249" y="26"/>
                  <a:pt x="4244" y="30"/>
                  <a:pt x="4238" y="30"/>
                </a:cubicBezTo>
                <a:cubicBezTo>
                  <a:pt x="4232" y="30"/>
                  <a:pt x="4227" y="26"/>
                  <a:pt x="4227" y="20"/>
                </a:cubicBezTo>
                <a:cubicBezTo>
                  <a:pt x="4227" y="14"/>
                  <a:pt x="4232" y="9"/>
                  <a:pt x="4238" y="9"/>
                </a:cubicBezTo>
                <a:close/>
                <a:moveTo>
                  <a:pt x="4347" y="9"/>
                </a:moveTo>
                <a:lnTo>
                  <a:pt x="4347" y="9"/>
                </a:lnTo>
                <a:cubicBezTo>
                  <a:pt x="4353" y="9"/>
                  <a:pt x="4358" y="13"/>
                  <a:pt x="4358" y="19"/>
                </a:cubicBezTo>
                <a:cubicBezTo>
                  <a:pt x="4358" y="25"/>
                  <a:pt x="4353" y="30"/>
                  <a:pt x="4347" y="30"/>
                </a:cubicBezTo>
                <a:cubicBezTo>
                  <a:pt x="4341" y="30"/>
                  <a:pt x="4336" y="25"/>
                  <a:pt x="4336" y="19"/>
                </a:cubicBezTo>
                <a:cubicBezTo>
                  <a:pt x="4336" y="13"/>
                  <a:pt x="4341" y="9"/>
                  <a:pt x="4347" y="9"/>
                </a:cubicBezTo>
                <a:close/>
                <a:moveTo>
                  <a:pt x="4455" y="8"/>
                </a:moveTo>
                <a:lnTo>
                  <a:pt x="4455" y="8"/>
                </a:lnTo>
                <a:cubicBezTo>
                  <a:pt x="4461" y="8"/>
                  <a:pt x="4466" y="13"/>
                  <a:pt x="4466" y="19"/>
                </a:cubicBezTo>
                <a:cubicBezTo>
                  <a:pt x="4466" y="25"/>
                  <a:pt x="4461" y="30"/>
                  <a:pt x="4455" y="30"/>
                </a:cubicBezTo>
                <a:cubicBezTo>
                  <a:pt x="4449" y="30"/>
                  <a:pt x="4444" y="25"/>
                  <a:pt x="4444" y="19"/>
                </a:cubicBezTo>
                <a:cubicBezTo>
                  <a:pt x="4444" y="13"/>
                  <a:pt x="4449" y="8"/>
                  <a:pt x="4455" y="8"/>
                </a:cubicBezTo>
                <a:close/>
                <a:moveTo>
                  <a:pt x="4563" y="8"/>
                </a:moveTo>
                <a:lnTo>
                  <a:pt x="4563" y="8"/>
                </a:lnTo>
                <a:cubicBezTo>
                  <a:pt x="4569" y="8"/>
                  <a:pt x="4574" y="13"/>
                  <a:pt x="4574" y="19"/>
                </a:cubicBezTo>
                <a:cubicBezTo>
                  <a:pt x="4574" y="25"/>
                  <a:pt x="4570" y="30"/>
                  <a:pt x="4564" y="30"/>
                </a:cubicBezTo>
                <a:cubicBezTo>
                  <a:pt x="4558" y="30"/>
                  <a:pt x="4553" y="25"/>
                  <a:pt x="4553" y="19"/>
                </a:cubicBezTo>
                <a:cubicBezTo>
                  <a:pt x="4553" y="13"/>
                  <a:pt x="4557" y="8"/>
                  <a:pt x="4563" y="8"/>
                </a:cubicBezTo>
                <a:close/>
                <a:moveTo>
                  <a:pt x="4672" y="8"/>
                </a:moveTo>
                <a:lnTo>
                  <a:pt x="4672" y="8"/>
                </a:lnTo>
                <a:cubicBezTo>
                  <a:pt x="4678" y="8"/>
                  <a:pt x="4683" y="13"/>
                  <a:pt x="4683" y="19"/>
                </a:cubicBezTo>
                <a:cubicBezTo>
                  <a:pt x="4683" y="25"/>
                  <a:pt x="4678" y="29"/>
                  <a:pt x="4672" y="29"/>
                </a:cubicBezTo>
                <a:cubicBezTo>
                  <a:pt x="4666" y="29"/>
                  <a:pt x="4661" y="25"/>
                  <a:pt x="4661" y="19"/>
                </a:cubicBezTo>
                <a:cubicBezTo>
                  <a:pt x="4661" y="13"/>
                  <a:pt x="4666" y="8"/>
                  <a:pt x="4672" y="8"/>
                </a:cubicBezTo>
                <a:close/>
                <a:moveTo>
                  <a:pt x="4780" y="8"/>
                </a:moveTo>
                <a:lnTo>
                  <a:pt x="4780" y="8"/>
                </a:lnTo>
                <a:cubicBezTo>
                  <a:pt x="4786" y="8"/>
                  <a:pt x="4791" y="12"/>
                  <a:pt x="4791" y="18"/>
                </a:cubicBezTo>
                <a:cubicBezTo>
                  <a:pt x="4791" y="24"/>
                  <a:pt x="4786" y="29"/>
                  <a:pt x="4780" y="29"/>
                </a:cubicBezTo>
                <a:cubicBezTo>
                  <a:pt x="4774" y="29"/>
                  <a:pt x="4769" y="24"/>
                  <a:pt x="4769" y="18"/>
                </a:cubicBezTo>
                <a:cubicBezTo>
                  <a:pt x="4769" y="12"/>
                  <a:pt x="4774" y="8"/>
                  <a:pt x="4780" y="8"/>
                </a:cubicBezTo>
                <a:close/>
                <a:moveTo>
                  <a:pt x="4889" y="7"/>
                </a:moveTo>
                <a:lnTo>
                  <a:pt x="4889" y="7"/>
                </a:lnTo>
                <a:cubicBezTo>
                  <a:pt x="4895" y="7"/>
                  <a:pt x="4900" y="12"/>
                  <a:pt x="4900" y="18"/>
                </a:cubicBezTo>
                <a:cubicBezTo>
                  <a:pt x="4900" y="24"/>
                  <a:pt x="4895" y="29"/>
                  <a:pt x="4889" y="29"/>
                </a:cubicBezTo>
                <a:cubicBezTo>
                  <a:pt x="4883" y="29"/>
                  <a:pt x="4878" y="24"/>
                  <a:pt x="4878" y="18"/>
                </a:cubicBezTo>
                <a:cubicBezTo>
                  <a:pt x="4878" y="12"/>
                  <a:pt x="4883" y="7"/>
                  <a:pt x="4889" y="7"/>
                </a:cubicBezTo>
                <a:close/>
                <a:moveTo>
                  <a:pt x="4997" y="7"/>
                </a:moveTo>
                <a:lnTo>
                  <a:pt x="4997" y="7"/>
                </a:lnTo>
                <a:cubicBezTo>
                  <a:pt x="5003" y="7"/>
                  <a:pt x="5008" y="12"/>
                  <a:pt x="5008" y="18"/>
                </a:cubicBezTo>
                <a:cubicBezTo>
                  <a:pt x="5008" y="24"/>
                  <a:pt x="5003" y="29"/>
                  <a:pt x="4997" y="29"/>
                </a:cubicBezTo>
                <a:cubicBezTo>
                  <a:pt x="4991" y="29"/>
                  <a:pt x="4986" y="24"/>
                  <a:pt x="4986" y="18"/>
                </a:cubicBezTo>
                <a:cubicBezTo>
                  <a:pt x="4986" y="12"/>
                  <a:pt x="4991" y="7"/>
                  <a:pt x="4997" y="7"/>
                </a:cubicBezTo>
                <a:close/>
                <a:moveTo>
                  <a:pt x="5105" y="7"/>
                </a:moveTo>
                <a:lnTo>
                  <a:pt x="5105" y="7"/>
                </a:lnTo>
                <a:cubicBezTo>
                  <a:pt x="5111" y="7"/>
                  <a:pt x="5116" y="12"/>
                  <a:pt x="5116" y="18"/>
                </a:cubicBezTo>
                <a:cubicBezTo>
                  <a:pt x="5116" y="24"/>
                  <a:pt x="5112" y="28"/>
                  <a:pt x="5106" y="28"/>
                </a:cubicBezTo>
                <a:cubicBezTo>
                  <a:pt x="5100" y="29"/>
                  <a:pt x="5095" y="24"/>
                  <a:pt x="5095" y="18"/>
                </a:cubicBezTo>
                <a:cubicBezTo>
                  <a:pt x="5095" y="12"/>
                  <a:pt x="5099" y="7"/>
                  <a:pt x="5105" y="7"/>
                </a:cubicBezTo>
                <a:close/>
                <a:moveTo>
                  <a:pt x="5214" y="7"/>
                </a:moveTo>
                <a:lnTo>
                  <a:pt x="5214" y="7"/>
                </a:lnTo>
                <a:cubicBezTo>
                  <a:pt x="5220" y="7"/>
                  <a:pt x="5225" y="11"/>
                  <a:pt x="5225" y="17"/>
                </a:cubicBezTo>
                <a:cubicBezTo>
                  <a:pt x="5225" y="23"/>
                  <a:pt x="5220" y="28"/>
                  <a:pt x="5214" y="28"/>
                </a:cubicBezTo>
                <a:cubicBezTo>
                  <a:pt x="5208" y="28"/>
                  <a:pt x="5203" y="23"/>
                  <a:pt x="5203" y="17"/>
                </a:cubicBezTo>
                <a:cubicBezTo>
                  <a:pt x="5203" y="11"/>
                  <a:pt x="5208" y="7"/>
                  <a:pt x="5214" y="7"/>
                </a:cubicBezTo>
                <a:close/>
                <a:moveTo>
                  <a:pt x="5322" y="6"/>
                </a:moveTo>
                <a:lnTo>
                  <a:pt x="5322" y="6"/>
                </a:lnTo>
                <a:cubicBezTo>
                  <a:pt x="5328" y="6"/>
                  <a:pt x="5333" y="11"/>
                  <a:pt x="5333" y="17"/>
                </a:cubicBezTo>
                <a:cubicBezTo>
                  <a:pt x="5333" y="23"/>
                  <a:pt x="5328" y="28"/>
                  <a:pt x="5322" y="28"/>
                </a:cubicBezTo>
                <a:cubicBezTo>
                  <a:pt x="5316" y="28"/>
                  <a:pt x="5311" y="23"/>
                  <a:pt x="5311" y="17"/>
                </a:cubicBezTo>
                <a:cubicBezTo>
                  <a:pt x="5311" y="11"/>
                  <a:pt x="5316" y="6"/>
                  <a:pt x="5322" y="6"/>
                </a:cubicBezTo>
                <a:close/>
                <a:moveTo>
                  <a:pt x="5431" y="6"/>
                </a:moveTo>
                <a:lnTo>
                  <a:pt x="5431" y="6"/>
                </a:lnTo>
                <a:cubicBezTo>
                  <a:pt x="5437" y="6"/>
                  <a:pt x="5441" y="11"/>
                  <a:pt x="5442" y="17"/>
                </a:cubicBezTo>
                <a:cubicBezTo>
                  <a:pt x="5442" y="23"/>
                  <a:pt x="5437" y="28"/>
                  <a:pt x="5431" y="28"/>
                </a:cubicBezTo>
                <a:cubicBezTo>
                  <a:pt x="5425" y="28"/>
                  <a:pt x="5420" y="23"/>
                  <a:pt x="5420" y="17"/>
                </a:cubicBezTo>
                <a:cubicBezTo>
                  <a:pt x="5420" y="11"/>
                  <a:pt x="5425" y="6"/>
                  <a:pt x="5431" y="6"/>
                </a:cubicBezTo>
                <a:close/>
                <a:moveTo>
                  <a:pt x="5539" y="6"/>
                </a:moveTo>
                <a:lnTo>
                  <a:pt x="5539" y="6"/>
                </a:lnTo>
                <a:cubicBezTo>
                  <a:pt x="5545" y="6"/>
                  <a:pt x="5550" y="11"/>
                  <a:pt x="5550" y="17"/>
                </a:cubicBezTo>
                <a:cubicBezTo>
                  <a:pt x="5550" y="23"/>
                  <a:pt x="5545" y="27"/>
                  <a:pt x="5539" y="28"/>
                </a:cubicBezTo>
                <a:cubicBezTo>
                  <a:pt x="5533" y="28"/>
                  <a:pt x="5528" y="23"/>
                  <a:pt x="5528" y="17"/>
                </a:cubicBezTo>
                <a:cubicBezTo>
                  <a:pt x="5528" y="11"/>
                  <a:pt x="5533" y="6"/>
                  <a:pt x="5539" y="6"/>
                </a:cubicBezTo>
                <a:close/>
                <a:moveTo>
                  <a:pt x="5647" y="6"/>
                </a:moveTo>
                <a:lnTo>
                  <a:pt x="5647" y="6"/>
                </a:lnTo>
                <a:cubicBezTo>
                  <a:pt x="5653" y="6"/>
                  <a:pt x="5658" y="10"/>
                  <a:pt x="5658" y="16"/>
                </a:cubicBezTo>
                <a:cubicBezTo>
                  <a:pt x="5658" y="22"/>
                  <a:pt x="5653" y="27"/>
                  <a:pt x="5647" y="27"/>
                </a:cubicBezTo>
                <a:cubicBezTo>
                  <a:pt x="5641" y="27"/>
                  <a:pt x="5637" y="22"/>
                  <a:pt x="5637" y="16"/>
                </a:cubicBezTo>
                <a:cubicBezTo>
                  <a:pt x="5637" y="10"/>
                  <a:pt x="5641" y="6"/>
                  <a:pt x="5647" y="6"/>
                </a:cubicBezTo>
                <a:close/>
                <a:moveTo>
                  <a:pt x="5756" y="5"/>
                </a:moveTo>
                <a:lnTo>
                  <a:pt x="5756" y="5"/>
                </a:lnTo>
                <a:cubicBezTo>
                  <a:pt x="5762" y="5"/>
                  <a:pt x="5767" y="10"/>
                  <a:pt x="5767" y="16"/>
                </a:cubicBezTo>
                <a:cubicBezTo>
                  <a:pt x="5767" y="22"/>
                  <a:pt x="5762" y="27"/>
                  <a:pt x="5756" y="27"/>
                </a:cubicBezTo>
                <a:cubicBezTo>
                  <a:pt x="5750" y="27"/>
                  <a:pt x="5745" y="22"/>
                  <a:pt x="5745" y="16"/>
                </a:cubicBezTo>
                <a:cubicBezTo>
                  <a:pt x="5745" y="10"/>
                  <a:pt x="5750" y="5"/>
                  <a:pt x="5756" y="5"/>
                </a:cubicBezTo>
                <a:close/>
                <a:moveTo>
                  <a:pt x="5864" y="5"/>
                </a:moveTo>
                <a:lnTo>
                  <a:pt x="5864" y="5"/>
                </a:lnTo>
                <a:cubicBezTo>
                  <a:pt x="5870" y="5"/>
                  <a:pt x="5875" y="10"/>
                  <a:pt x="5875" y="16"/>
                </a:cubicBezTo>
                <a:cubicBezTo>
                  <a:pt x="5875" y="22"/>
                  <a:pt x="5870" y="27"/>
                  <a:pt x="5864" y="27"/>
                </a:cubicBezTo>
                <a:cubicBezTo>
                  <a:pt x="5858" y="27"/>
                  <a:pt x="5853" y="22"/>
                  <a:pt x="5853" y="16"/>
                </a:cubicBezTo>
                <a:cubicBezTo>
                  <a:pt x="5853" y="10"/>
                  <a:pt x="5858" y="5"/>
                  <a:pt x="5864" y="5"/>
                </a:cubicBezTo>
                <a:close/>
                <a:moveTo>
                  <a:pt x="5973" y="5"/>
                </a:moveTo>
                <a:lnTo>
                  <a:pt x="5973" y="5"/>
                </a:lnTo>
                <a:cubicBezTo>
                  <a:pt x="5979" y="5"/>
                  <a:pt x="5983" y="10"/>
                  <a:pt x="5983" y="16"/>
                </a:cubicBezTo>
                <a:cubicBezTo>
                  <a:pt x="5984" y="22"/>
                  <a:pt x="5979" y="27"/>
                  <a:pt x="5973" y="27"/>
                </a:cubicBezTo>
                <a:cubicBezTo>
                  <a:pt x="5967" y="27"/>
                  <a:pt x="5962" y="22"/>
                  <a:pt x="5962" y="16"/>
                </a:cubicBezTo>
                <a:cubicBezTo>
                  <a:pt x="5962" y="10"/>
                  <a:pt x="5967" y="5"/>
                  <a:pt x="5973" y="5"/>
                </a:cubicBezTo>
                <a:close/>
                <a:moveTo>
                  <a:pt x="6081" y="5"/>
                </a:moveTo>
                <a:lnTo>
                  <a:pt x="6081" y="5"/>
                </a:lnTo>
                <a:cubicBezTo>
                  <a:pt x="6087" y="5"/>
                  <a:pt x="6092" y="9"/>
                  <a:pt x="6092" y="15"/>
                </a:cubicBezTo>
                <a:cubicBezTo>
                  <a:pt x="6092" y="21"/>
                  <a:pt x="6087" y="26"/>
                  <a:pt x="6081" y="26"/>
                </a:cubicBezTo>
                <a:cubicBezTo>
                  <a:pt x="6075" y="26"/>
                  <a:pt x="6070" y="21"/>
                  <a:pt x="6070" y="15"/>
                </a:cubicBezTo>
                <a:cubicBezTo>
                  <a:pt x="6070" y="10"/>
                  <a:pt x="6075" y="5"/>
                  <a:pt x="6081" y="5"/>
                </a:cubicBezTo>
                <a:close/>
                <a:moveTo>
                  <a:pt x="6189" y="4"/>
                </a:moveTo>
                <a:lnTo>
                  <a:pt x="6189" y="4"/>
                </a:lnTo>
                <a:cubicBezTo>
                  <a:pt x="6195" y="4"/>
                  <a:pt x="6200" y="9"/>
                  <a:pt x="6200" y="15"/>
                </a:cubicBezTo>
                <a:cubicBezTo>
                  <a:pt x="6200" y="21"/>
                  <a:pt x="6195" y="26"/>
                  <a:pt x="6189" y="26"/>
                </a:cubicBezTo>
                <a:cubicBezTo>
                  <a:pt x="6183" y="26"/>
                  <a:pt x="6179" y="21"/>
                  <a:pt x="6179" y="15"/>
                </a:cubicBezTo>
                <a:cubicBezTo>
                  <a:pt x="6179" y="9"/>
                  <a:pt x="6183" y="4"/>
                  <a:pt x="6189" y="4"/>
                </a:cubicBezTo>
                <a:close/>
                <a:moveTo>
                  <a:pt x="6298" y="4"/>
                </a:moveTo>
                <a:lnTo>
                  <a:pt x="6298" y="4"/>
                </a:lnTo>
                <a:cubicBezTo>
                  <a:pt x="6304" y="4"/>
                  <a:pt x="6309" y="9"/>
                  <a:pt x="6309" y="15"/>
                </a:cubicBezTo>
                <a:cubicBezTo>
                  <a:pt x="6309" y="21"/>
                  <a:pt x="6304" y="26"/>
                  <a:pt x="6298" y="26"/>
                </a:cubicBezTo>
                <a:cubicBezTo>
                  <a:pt x="6292" y="26"/>
                  <a:pt x="6287" y="21"/>
                  <a:pt x="6287" y="15"/>
                </a:cubicBezTo>
                <a:cubicBezTo>
                  <a:pt x="6287" y="9"/>
                  <a:pt x="6292" y="4"/>
                  <a:pt x="6298" y="4"/>
                </a:cubicBezTo>
                <a:close/>
                <a:moveTo>
                  <a:pt x="6406" y="4"/>
                </a:moveTo>
                <a:lnTo>
                  <a:pt x="6406" y="4"/>
                </a:lnTo>
                <a:cubicBezTo>
                  <a:pt x="6412" y="4"/>
                  <a:pt x="6417" y="9"/>
                  <a:pt x="6417" y="15"/>
                </a:cubicBezTo>
                <a:cubicBezTo>
                  <a:pt x="6417" y="21"/>
                  <a:pt x="6412" y="26"/>
                  <a:pt x="6406" y="26"/>
                </a:cubicBezTo>
                <a:cubicBezTo>
                  <a:pt x="6400" y="26"/>
                  <a:pt x="6395" y="21"/>
                  <a:pt x="6395" y="15"/>
                </a:cubicBezTo>
                <a:cubicBezTo>
                  <a:pt x="6395" y="9"/>
                  <a:pt x="6400" y="4"/>
                  <a:pt x="6406" y="4"/>
                </a:cubicBezTo>
                <a:close/>
                <a:moveTo>
                  <a:pt x="6515" y="4"/>
                </a:moveTo>
                <a:lnTo>
                  <a:pt x="6515" y="4"/>
                </a:lnTo>
                <a:cubicBezTo>
                  <a:pt x="6521" y="4"/>
                  <a:pt x="6525" y="8"/>
                  <a:pt x="6525" y="14"/>
                </a:cubicBezTo>
                <a:cubicBezTo>
                  <a:pt x="6525" y="20"/>
                  <a:pt x="6521" y="25"/>
                  <a:pt x="6515" y="25"/>
                </a:cubicBezTo>
                <a:cubicBezTo>
                  <a:pt x="6509" y="25"/>
                  <a:pt x="6504" y="20"/>
                  <a:pt x="6504" y="15"/>
                </a:cubicBezTo>
                <a:cubicBezTo>
                  <a:pt x="6504" y="9"/>
                  <a:pt x="6509" y="4"/>
                  <a:pt x="6515" y="4"/>
                </a:cubicBezTo>
                <a:close/>
                <a:moveTo>
                  <a:pt x="6623" y="3"/>
                </a:moveTo>
                <a:lnTo>
                  <a:pt x="6623" y="3"/>
                </a:lnTo>
                <a:cubicBezTo>
                  <a:pt x="6629" y="3"/>
                  <a:pt x="6634" y="8"/>
                  <a:pt x="6634" y="14"/>
                </a:cubicBezTo>
                <a:cubicBezTo>
                  <a:pt x="6634" y="20"/>
                  <a:pt x="6629" y="25"/>
                  <a:pt x="6623" y="25"/>
                </a:cubicBezTo>
                <a:cubicBezTo>
                  <a:pt x="6617" y="25"/>
                  <a:pt x="6612" y="20"/>
                  <a:pt x="6612" y="14"/>
                </a:cubicBezTo>
                <a:cubicBezTo>
                  <a:pt x="6612" y="8"/>
                  <a:pt x="6617" y="3"/>
                  <a:pt x="6623" y="3"/>
                </a:cubicBezTo>
                <a:close/>
                <a:moveTo>
                  <a:pt x="6731" y="3"/>
                </a:moveTo>
                <a:lnTo>
                  <a:pt x="6731" y="3"/>
                </a:lnTo>
                <a:cubicBezTo>
                  <a:pt x="6737" y="3"/>
                  <a:pt x="6742" y="8"/>
                  <a:pt x="6742" y="14"/>
                </a:cubicBezTo>
                <a:cubicBezTo>
                  <a:pt x="6742" y="20"/>
                  <a:pt x="6737" y="25"/>
                  <a:pt x="6731" y="25"/>
                </a:cubicBezTo>
                <a:cubicBezTo>
                  <a:pt x="6725" y="25"/>
                  <a:pt x="6721" y="20"/>
                  <a:pt x="6721" y="14"/>
                </a:cubicBezTo>
                <a:cubicBezTo>
                  <a:pt x="6721" y="8"/>
                  <a:pt x="6725" y="3"/>
                  <a:pt x="6731" y="3"/>
                </a:cubicBezTo>
                <a:close/>
                <a:moveTo>
                  <a:pt x="6840" y="3"/>
                </a:moveTo>
                <a:lnTo>
                  <a:pt x="6840" y="3"/>
                </a:lnTo>
                <a:cubicBezTo>
                  <a:pt x="6846" y="3"/>
                  <a:pt x="6851" y="8"/>
                  <a:pt x="6851" y="14"/>
                </a:cubicBezTo>
                <a:cubicBezTo>
                  <a:pt x="6851" y="20"/>
                  <a:pt x="6846" y="25"/>
                  <a:pt x="6840" y="25"/>
                </a:cubicBezTo>
                <a:cubicBezTo>
                  <a:pt x="6834" y="25"/>
                  <a:pt x="6829" y="20"/>
                  <a:pt x="6829" y="14"/>
                </a:cubicBezTo>
                <a:cubicBezTo>
                  <a:pt x="6829" y="8"/>
                  <a:pt x="6834" y="3"/>
                  <a:pt x="6840" y="3"/>
                </a:cubicBezTo>
                <a:close/>
                <a:moveTo>
                  <a:pt x="6948" y="3"/>
                </a:moveTo>
                <a:lnTo>
                  <a:pt x="6948" y="3"/>
                </a:lnTo>
                <a:cubicBezTo>
                  <a:pt x="6954" y="3"/>
                  <a:pt x="6959" y="7"/>
                  <a:pt x="6959" y="13"/>
                </a:cubicBezTo>
                <a:cubicBezTo>
                  <a:pt x="6959" y="19"/>
                  <a:pt x="6954" y="24"/>
                  <a:pt x="6948" y="24"/>
                </a:cubicBezTo>
                <a:cubicBezTo>
                  <a:pt x="6942" y="24"/>
                  <a:pt x="6937" y="20"/>
                  <a:pt x="6937" y="14"/>
                </a:cubicBezTo>
                <a:cubicBezTo>
                  <a:pt x="6937" y="8"/>
                  <a:pt x="6942" y="3"/>
                  <a:pt x="6948" y="3"/>
                </a:cubicBezTo>
                <a:close/>
                <a:moveTo>
                  <a:pt x="7057" y="2"/>
                </a:moveTo>
                <a:lnTo>
                  <a:pt x="7057" y="2"/>
                </a:lnTo>
                <a:cubicBezTo>
                  <a:pt x="7063" y="2"/>
                  <a:pt x="7067" y="7"/>
                  <a:pt x="7067" y="13"/>
                </a:cubicBezTo>
                <a:cubicBezTo>
                  <a:pt x="7067" y="19"/>
                  <a:pt x="7063" y="24"/>
                  <a:pt x="7057" y="24"/>
                </a:cubicBezTo>
                <a:cubicBezTo>
                  <a:pt x="7051" y="24"/>
                  <a:pt x="7046" y="19"/>
                  <a:pt x="7046" y="13"/>
                </a:cubicBezTo>
                <a:cubicBezTo>
                  <a:pt x="7046" y="7"/>
                  <a:pt x="7051" y="2"/>
                  <a:pt x="7057" y="2"/>
                </a:cubicBezTo>
                <a:close/>
                <a:moveTo>
                  <a:pt x="7165" y="2"/>
                </a:moveTo>
                <a:lnTo>
                  <a:pt x="7165" y="2"/>
                </a:lnTo>
                <a:cubicBezTo>
                  <a:pt x="7171" y="2"/>
                  <a:pt x="7176" y="7"/>
                  <a:pt x="7176" y="13"/>
                </a:cubicBezTo>
                <a:cubicBezTo>
                  <a:pt x="7176" y="19"/>
                  <a:pt x="7171" y="24"/>
                  <a:pt x="7165" y="24"/>
                </a:cubicBezTo>
                <a:cubicBezTo>
                  <a:pt x="7159" y="24"/>
                  <a:pt x="7154" y="19"/>
                  <a:pt x="7154" y="13"/>
                </a:cubicBezTo>
                <a:cubicBezTo>
                  <a:pt x="7154" y="7"/>
                  <a:pt x="7159" y="2"/>
                  <a:pt x="7165" y="2"/>
                </a:cubicBezTo>
                <a:close/>
                <a:moveTo>
                  <a:pt x="7273" y="2"/>
                </a:moveTo>
                <a:lnTo>
                  <a:pt x="7273" y="2"/>
                </a:lnTo>
                <a:cubicBezTo>
                  <a:pt x="7279" y="2"/>
                  <a:pt x="7284" y="7"/>
                  <a:pt x="7284" y="13"/>
                </a:cubicBezTo>
                <a:cubicBezTo>
                  <a:pt x="7284" y="19"/>
                  <a:pt x="7279" y="24"/>
                  <a:pt x="7273" y="24"/>
                </a:cubicBezTo>
                <a:cubicBezTo>
                  <a:pt x="7267" y="24"/>
                  <a:pt x="7263" y="19"/>
                  <a:pt x="7263" y="13"/>
                </a:cubicBezTo>
                <a:cubicBezTo>
                  <a:pt x="7263" y="7"/>
                  <a:pt x="7267" y="2"/>
                  <a:pt x="7273" y="2"/>
                </a:cubicBezTo>
                <a:close/>
                <a:moveTo>
                  <a:pt x="7382" y="2"/>
                </a:moveTo>
                <a:lnTo>
                  <a:pt x="7382" y="2"/>
                </a:lnTo>
                <a:cubicBezTo>
                  <a:pt x="7388" y="2"/>
                  <a:pt x="7393" y="7"/>
                  <a:pt x="7393" y="12"/>
                </a:cubicBezTo>
                <a:cubicBezTo>
                  <a:pt x="7393" y="18"/>
                  <a:pt x="7388" y="23"/>
                  <a:pt x="7382" y="23"/>
                </a:cubicBezTo>
                <a:cubicBezTo>
                  <a:pt x="7376" y="23"/>
                  <a:pt x="7371" y="19"/>
                  <a:pt x="7371" y="13"/>
                </a:cubicBezTo>
                <a:cubicBezTo>
                  <a:pt x="7371" y="7"/>
                  <a:pt x="7376" y="2"/>
                  <a:pt x="7382" y="2"/>
                </a:cubicBezTo>
                <a:close/>
                <a:moveTo>
                  <a:pt x="7490" y="1"/>
                </a:moveTo>
                <a:lnTo>
                  <a:pt x="7490" y="1"/>
                </a:lnTo>
                <a:cubicBezTo>
                  <a:pt x="7496" y="1"/>
                  <a:pt x="7501" y="6"/>
                  <a:pt x="7501" y="12"/>
                </a:cubicBezTo>
                <a:cubicBezTo>
                  <a:pt x="7501" y="18"/>
                  <a:pt x="7496" y="23"/>
                  <a:pt x="7490" y="23"/>
                </a:cubicBezTo>
                <a:cubicBezTo>
                  <a:pt x="7484" y="23"/>
                  <a:pt x="7479" y="18"/>
                  <a:pt x="7479" y="12"/>
                </a:cubicBezTo>
                <a:cubicBezTo>
                  <a:pt x="7479" y="6"/>
                  <a:pt x="7484" y="1"/>
                  <a:pt x="7490" y="1"/>
                </a:cubicBezTo>
                <a:close/>
                <a:moveTo>
                  <a:pt x="7599" y="1"/>
                </a:moveTo>
                <a:lnTo>
                  <a:pt x="7599" y="1"/>
                </a:lnTo>
                <a:cubicBezTo>
                  <a:pt x="7605" y="1"/>
                  <a:pt x="7609" y="6"/>
                  <a:pt x="7609" y="12"/>
                </a:cubicBezTo>
                <a:cubicBezTo>
                  <a:pt x="7609" y="18"/>
                  <a:pt x="7605" y="23"/>
                  <a:pt x="7599" y="23"/>
                </a:cubicBezTo>
                <a:cubicBezTo>
                  <a:pt x="7593" y="23"/>
                  <a:pt x="7588" y="18"/>
                  <a:pt x="7588" y="12"/>
                </a:cubicBezTo>
                <a:cubicBezTo>
                  <a:pt x="7588" y="6"/>
                  <a:pt x="7593" y="1"/>
                  <a:pt x="7599" y="1"/>
                </a:cubicBezTo>
                <a:close/>
                <a:moveTo>
                  <a:pt x="7707" y="1"/>
                </a:moveTo>
                <a:lnTo>
                  <a:pt x="7707" y="1"/>
                </a:lnTo>
                <a:cubicBezTo>
                  <a:pt x="7713" y="1"/>
                  <a:pt x="7718" y="6"/>
                  <a:pt x="7718" y="12"/>
                </a:cubicBezTo>
                <a:cubicBezTo>
                  <a:pt x="7718" y="18"/>
                  <a:pt x="7713" y="23"/>
                  <a:pt x="7707" y="23"/>
                </a:cubicBezTo>
                <a:cubicBezTo>
                  <a:pt x="7701" y="23"/>
                  <a:pt x="7696" y="18"/>
                  <a:pt x="7696" y="12"/>
                </a:cubicBezTo>
                <a:cubicBezTo>
                  <a:pt x="7696" y="6"/>
                  <a:pt x="7701" y="1"/>
                  <a:pt x="7707" y="1"/>
                </a:cubicBezTo>
                <a:close/>
                <a:moveTo>
                  <a:pt x="7815" y="1"/>
                </a:moveTo>
                <a:lnTo>
                  <a:pt x="7815" y="1"/>
                </a:lnTo>
                <a:cubicBezTo>
                  <a:pt x="7821" y="1"/>
                  <a:pt x="7826" y="6"/>
                  <a:pt x="7826" y="12"/>
                </a:cubicBezTo>
                <a:cubicBezTo>
                  <a:pt x="7826" y="17"/>
                  <a:pt x="7821" y="22"/>
                  <a:pt x="7815" y="22"/>
                </a:cubicBezTo>
                <a:cubicBezTo>
                  <a:pt x="7809" y="22"/>
                  <a:pt x="7805" y="18"/>
                  <a:pt x="7805" y="12"/>
                </a:cubicBezTo>
                <a:cubicBezTo>
                  <a:pt x="7805" y="6"/>
                  <a:pt x="7809" y="1"/>
                  <a:pt x="7815" y="1"/>
                </a:cubicBezTo>
                <a:close/>
                <a:moveTo>
                  <a:pt x="7924" y="0"/>
                </a:moveTo>
                <a:lnTo>
                  <a:pt x="7924" y="0"/>
                </a:lnTo>
                <a:cubicBezTo>
                  <a:pt x="7930" y="0"/>
                  <a:pt x="7935" y="5"/>
                  <a:pt x="7935" y="11"/>
                </a:cubicBezTo>
                <a:cubicBezTo>
                  <a:pt x="7935" y="17"/>
                  <a:pt x="7930" y="22"/>
                  <a:pt x="7924" y="22"/>
                </a:cubicBezTo>
                <a:cubicBezTo>
                  <a:pt x="7918" y="22"/>
                  <a:pt x="7913" y="17"/>
                  <a:pt x="7913" y="11"/>
                </a:cubicBezTo>
                <a:cubicBezTo>
                  <a:pt x="7913" y="5"/>
                  <a:pt x="7918" y="0"/>
                  <a:pt x="7924" y="0"/>
                </a:cubicBezTo>
                <a:close/>
                <a:moveTo>
                  <a:pt x="8032" y="0"/>
                </a:moveTo>
                <a:lnTo>
                  <a:pt x="8032" y="0"/>
                </a:lnTo>
                <a:cubicBezTo>
                  <a:pt x="8038" y="0"/>
                  <a:pt x="8043" y="5"/>
                  <a:pt x="8043" y="11"/>
                </a:cubicBezTo>
                <a:cubicBezTo>
                  <a:pt x="8043" y="17"/>
                  <a:pt x="8038" y="22"/>
                  <a:pt x="8032" y="22"/>
                </a:cubicBezTo>
                <a:cubicBezTo>
                  <a:pt x="8026" y="22"/>
                  <a:pt x="8021" y="17"/>
                  <a:pt x="8021" y="11"/>
                </a:cubicBezTo>
                <a:cubicBezTo>
                  <a:pt x="8021" y="5"/>
                  <a:pt x="8026" y="0"/>
                  <a:pt x="8032" y="0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5" name="Freeform 84"/>
          <p:cNvSpPr>
            <a:spLocks/>
          </p:cNvSpPr>
          <p:nvPr/>
        </p:nvSpPr>
        <p:spPr bwMode="auto">
          <a:xfrm>
            <a:off x="1296988" y="2847975"/>
            <a:ext cx="95250" cy="93663"/>
          </a:xfrm>
          <a:custGeom>
            <a:avLst/>
            <a:gdLst>
              <a:gd name="T0" fmla="*/ 151209386 w 60"/>
              <a:gd name="T1" fmla="*/ 0 h 59"/>
              <a:gd name="T2" fmla="*/ 0 w 60"/>
              <a:gd name="T3" fmla="*/ 75605096 h 59"/>
              <a:gd name="T4" fmla="*/ 151209386 w 60"/>
              <a:gd name="T5" fmla="*/ 148690817 h 59"/>
              <a:gd name="T6" fmla="*/ 151209386 w 60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9"/>
              <a:gd name="T14" fmla="*/ 60 w 60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9">
                <a:moveTo>
                  <a:pt x="60" y="0"/>
                </a:moveTo>
                <a:lnTo>
                  <a:pt x="0" y="30"/>
                </a:lnTo>
                <a:lnTo>
                  <a:pt x="60" y="59"/>
                </a:lnTo>
                <a:lnTo>
                  <a:pt x="6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6" name="Freeform 85"/>
          <p:cNvSpPr>
            <a:spLocks/>
          </p:cNvSpPr>
          <p:nvPr/>
        </p:nvSpPr>
        <p:spPr bwMode="auto">
          <a:xfrm>
            <a:off x="7043738" y="2835275"/>
            <a:ext cx="95250" cy="93663"/>
          </a:xfrm>
          <a:custGeom>
            <a:avLst/>
            <a:gdLst>
              <a:gd name="T0" fmla="*/ 2520950 w 60"/>
              <a:gd name="T1" fmla="*/ 148690817 h 59"/>
              <a:gd name="T2" fmla="*/ 151209386 w 60"/>
              <a:gd name="T3" fmla="*/ 75605096 h 59"/>
              <a:gd name="T4" fmla="*/ 0 w 60"/>
              <a:gd name="T5" fmla="*/ 0 h 59"/>
              <a:gd name="T6" fmla="*/ 2520950 w 60"/>
              <a:gd name="T7" fmla="*/ 14869081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9"/>
              <a:gd name="T14" fmla="*/ 60 w 60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9">
                <a:moveTo>
                  <a:pt x="1" y="59"/>
                </a:moveTo>
                <a:lnTo>
                  <a:pt x="60" y="30"/>
                </a:lnTo>
                <a:lnTo>
                  <a:pt x="0" y="0"/>
                </a:lnTo>
                <a:lnTo>
                  <a:pt x="1" y="5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7" name="Rectangle 86"/>
          <p:cNvSpPr>
            <a:spLocks noChangeArrowheads="1"/>
          </p:cNvSpPr>
          <p:nvPr/>
        </p:nvSpPr>
        <p:spPr bwMode="auto">
          <a:xfrm>
            <a:off x="3541713" y="2773363"/>
            <a:ext cx="1354137" cy="207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98" name="Rectangle 87"/>
          <p:cNvSpPr>
            <a:spLocks noChangeArrowheads="1"/>
          </p:cNvSpPr>
          <p:nvPr/>
        </p:nvSpPr>
        <p:spPr bwMode="auto">
          <a:xfrm>
            <a:off x="3552825" y="2782888"/>
            <a:ext cx="13239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Application protocol</a:t>
            </a:r>
            <a:endParaRPr lang="en-US"/>
          </a:p>
        </p:txBody>
      </p:sp>
      <p:sp>
        <p:nvSpPr>
          <p:cNvPr id="188499" name="Freeform 88"/>
          <p:cNvSpPr>
            <a:spLocks noEditPoints="1"/>
          </p:cNvSpPr>
          <p:nvPr/>
        </p:nvSpPr>
        <p:spPr bwMode="auto">
          <a:xfrm>
            <a:off x="1373188" y="3465513"/>
            <a:ext cx="5651500" cy="28575"/>
          </a:xfrm>
          <a:custGeom>
            <a:avLst/>
            <a:gdLst>
              <a:gd name="T0" fmla="*/ 58754387 w 8043"/>
              <a:gd name="T1" fmla="*/ 9186147 h 40"/>
              <a:gd name="T2" fmla="*/ 112571179 w 8043"/>
              <a:gd name="T3" fmla="*/ 19903200 h 40"/>
              <a:gd name="T4" fmla="*/ 160463115 w 8043"/>
              <a:gd name="T5" fmla="*/ 14288929 h 40"/>
              <a:gd name="T6" fmla="*/ 273033592 w 8043"/>
              <a:gd name="T7" fmla="*/ 8675369 h 40"/>
              <a:gd name="T8" fmla="*/ 331787957 w 8043"/>
              <a:gd name="T9" fmla="*/ 13778865 h 40"/>
              <a:gd name="T10" fmla="*/ 380173952 w 8043"/>
              <a:gd name="T11" fmla="*/ 19392422 h 40"/>
              <a:gd name="T12" fmla="*/ 433496751 w 8043"/>
              <a:gd name="T13" fmla="*/ 8165306 h 40"/>
              <a:gd name="T14" fmla="*/ 540637023 w 8043"/>
              <a:gd name="T15" fmla="*/ 8165306 h 40"/>
              <a:gd name="T16" fmla="*/ 593959823 w 8043"/>
              <a:gd name="T17" fmla="*/ 18882358 h 40"/>
              <a:gd name="T18" fmla="*/ 642345729 w 8043"/>
              <a:gd name="T19" fmla="*/ 13268802 h 40"/>
              <a:gd name="T20" fmla="*/ 754423070 w 8043"/>
              <a:gd name="T21" fmla="*/ 7655242 h 40"/>
              <a:gd name="T22" fmla="*/ 813670703 w 8043"/>
              <a:gd name="T23" fmla="*/ 12758024 h 40"/>
              <a:gd name="T24" fmla="*/ 861562639 w 8043"/>
              <a:gd name="T25" fmla="*/ 18372295 h 40"/>
              <a:gd name="T26" fmla="*/ 915379409 w 8043"/>
              <a:gd name="T27" fmla="*/ 7144464 h 40"/>
              <a:gd name="T28" fmla="*/ 1022025711 w 8043"/>
              <a:gd name="T29" fmla="*/ 6634401 h 40"/>
              <a:gd name="T30" fmla="*/ 1075842481 w 8043"/>
              <a:gd name="T31" fmla="*/ 17861517 h 40"/>
              <a:gd name="T32" fmla="*/ 1123734417 w 8043"/>
              <a:gd name="T33" fmla="*/ 12247960 h 40"/>
              <a:gd name="T34" fmla="*/ 1236305552 w 8043"/>
              <a:gd name="T35" fmla="*/ 6123623 h 40"/>
              <a:gd name="T36" fmla="*/ 1295059215 w 8043"/>
              <a:gd name="T37" fmla="*/ 11737897 h 40"/>
              <a:gd name="T38" fmla="*/ 1343445121 w 8043"/>
              <a:gd name="T39" fmla="*/ 17351453 h 40"/>
              <a:gd name="T40" fmla="*/ 1396767921 w 8043"/>
              <a:gd name="T41" fmla="*/ 6123623 h 40"/>
              <a:gd name="T42" fmla="*/ 1503907842 w 8043"/>
              <a:gd name="T43" fmla="*/ 5613558 h 40"/>
              <a:gd name="T44" fmla="*/ 1557231344 w 8043"/>
              <a:gd name="T45" fmla="*/ 16840675 h 40"/>
              <a:gd name="T46" fmla="*/ 1605616548 w 8043"/>
              <a:gd name="T47" fmla="*/ 11227116 h 40"/>
              <a:gd name="T48" fmla="*/ 1717693713 w 8043"/>
              <a:gd name="T49" fmla="*/ 5103494 h 40"/>
              <a:gd name="T50" fmla="*/ 1776942048 w 8043"/>
              <a:gd name="T51" fmla="*/ 10717052 h 40"/>
              <a:gd name="T52" fmla="*/ 1824833985 w 8043"/>
              <a:gd name="T53" fmla="*/ 15820548 h 40"/>
              <a:gd name="T54" fmla="*/ 1878650754 w 8043"/>
              <a:gd name="T55" fmla="*/ 4592717 h 40"/>
              <a:gd name="T56" fmla="*/ 1985296353 w 8043"/>
              <a:gd name="T57" fmla="*/ 4592717 h 40"/>
              <a:gd name="T58" fmla="*/ 2039113123 w 8043"/>
              <a:gd name="T59" fmla="*/ 15309770 h 40"/>
              <a:gd name="T60" fmla="*/ 2087005060 w 8043"/>
              <a:gd name="T61" fmla="*/ 9696211 h 40"/>
              <a:gd name="T62" fmla="*/ 2147483647 w 8043"/>
              <a:gd name="T63" fmla="*/ 4082653 h 40"/>
              <a:gd name="T64" fmla="*/ 2147483647 w 8043"/>
              <a:gd name="T65" fmla="*/ 9186147 h 40"/>
              <a:gd name="T66" fmla="*/ 2147483647 w 8043"/>
              <a:gd name="T67" fmla="*/ 14799707 h 40"/>
              <a:gd name="T68" fmla="*/ 2147483647 w 8043"/>
              <a:gd name="T69" fmla="*/ 3572589 h 40"/>
              <a:gd name="T70" fmla="*/ 2147483647 w 8043"/>
              <a:gd name="T71" fmla="*/ 3572589 h 40"/>
              <a:gd name="T72" fmla="*/ 2147483647 w 8043"/>
              <a:gd name="T73" fmla="*/ 14288929 h 40"/>
              <a:gd name="T74" fmla="*/ 2147483647 w 8043"/>
              <a:gd name="T75" fmla="*/ 8675369 h 40"/>
              <a:gd name="T76" fmla="*/ 2147483647 w 8043"/>
              <a:gd name="T77" fmla="*/ 3061811 h 40"/>
              <a:gd name="T78" fmla="*/ 2147483647 w 8043"/>
              <a:gd name="T79" fmla="*/ 8165306 h 40"/>
              <a:gd name="T80" fmla="*/ 2147483647 w 8043"/>
              <a:gd name="T81" fmla="*/ 13778865 h 40"/>
              <a:gd name="T82" fmla="*/ 2147483647 w 8043"/>
              <a:gd name="T83" fmla="*/ 2551747 h 40"/>
              <a:gd name="T84" fmla="*/ 2147483647 w 8043"/>
              <a:gd name="T85" fmla="*/ 2551747 h 40"/>
              <a:gd name="T86" fmla="*/ 2147483647 w 8043"/>
              <a:gd name="T87" fmla="*/ 13268802 h 40"/>
              <a:gd name="T88" fmla="*/ 2147483647 w 8043"/>
              <a:gd name="T89" fmla="*/ 7655242 h 40"/>
              <a:gd name="T90" fmla="*/ 2147483647 w 8043"/>
              <a:gd name="T91" fmla="*/ 2041684 h 40"/>
              <a:gd name="T92" fmla="*/ 2147483647 w 8043"/>
              <a:gd name="T93" fmla="*/ 7144464 h 40"/>
              <a:gd name="T94" fmla="*/ 2147483647 w 8043"/>
              <a:gd name="T95" fmla="*/ 12758024 h 40"/>
              <a:gd name="T96" fmla="*/ 2147483647 w 8043"/>
              <a:gd name="T97" fmla="*/ 1530906 h 40"/>
              <a:gd name="T98" fmla="*/ 2147483647 w 8043"/>
              <a:gd name="T99" fmla="*/ 1020842 h 40"/>
              <a:gd name="T100" fmla="*/ 2147483647 w 8043"/>
              <a:gd name="T101" fmla="*/ 12247960 h 40"/>
              <a:gd name="T102" fmla="*/ 2147483647 w 8043"/>
              <a:gd name="T103" fmla="*/ 6634401 h 40"/>
              <a:gd name="T104" fmla="*/ 2147483647 w 8043"/>
              <a:gd name="T105" fmla="*/ 510064 h 40"/>
              <a:gd name="T106" fmla="*/ 2147483647 w 8043"/>
              <a:gd name="T107" fmla="*/ 6123623 h 40"/>
              <a:gd name="T108" fmla="*/ 2147483647 w 8043"/>
              <a:gd name="T109" fmla="*/ 11737897 h 40"/>
              <a:gd name="T110" fmla="*/ 2147483647 w 8043"/>
              <a:gd name="T111" fmla="*/ 510064 h 40"/>
              <a:gd name="T112" fmla="*/ 2147483647 w 8043"/>
              <a:gd name="T113" fmla="*/ 0 h 40"/>
              <a:gd name="T114" fmla="*/ 2147483647 w 8043"/>
              <a:gd name="T115" fmla="*/ 11227116 h 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043"/>
              <a:gd name="T175" fmla="*/ 0 h 40"/>
              <a:gd name="T176" fmla="*/ 8043 w 8043"/>
              <a:gd name="T177" fmla="*/ 40 h 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043" h="40">
                <a:moveTo>
                  <a:pt x="11" y="18"/>
                </a:moveTo>
                <a:lnTo>
                  <a:pt x="11" y="18"/>
                </a:lnTo>
                <a:cubicBezTo>
                  <a:pt x="17" y="18"/>
                  <a:pt x="22" y="23"/>
                  <a:pt x="22" y="29"/>
                </a:cubicBezTo>
                <a:cubicBezTo>
                  <a:pt x="22" y="35"/>
                  <a:pt x="17" y="40"/>
                  <a:pt x="11" y="40"/>
                </a:cubicBezTo>
                <a:cubicBezTo>
                  <a:pt x="5" y="40"/>
                  <a:pt x="0" y="35"/>
                  <a:pt x="0" y="29"/>
                </a:cubicBezTo>
                <a:cubicBezTo>
                  <a:pt x="0" y="23"/>
                  <a:pt x="5" y="18"/>
                  <a:pt x="11" y="18"/>
                </a:cubicBezTo>
                <a:close/>
                <a:moveTo>
                  <a:pt x="119" y="18"/>
                </a:moveTo>
                <a:lnTo>
                  <a:pt x="119" y="18"/>
                </a:lnTo>
                <a:cubicBezTo>
                  <a:pt x="125" y="18"/>
                  <a:pt x="130" y="23"/>
                  <a:pt x="130" y="28"/>
                </a:cubicBezTo>
                <a:cubicBezTo>
                  <a:pt x="130" y="34"/>
                  <a:pt x="125" y="39"/>
                  <a:pt x="119" y="39"/>
                </a:cubicBezTo>
                <a:cubicBezTo>
                  <a:pt x="113" y="39"/>
                  <a:pt x="109" y="35"/>
                  <a:pt x="108" y="29"/>
                </a:cubicBezTo>
                <a:cubicBezTo>
                  <a:pt x="108" y="23"/>
                  <a:pt x="113" y="18"/>
                  <a:pt x="119" y="18"/>
                </a:cubicBezTo>
                <a:close/>
                <a:moveTo>
                  <a:pt x="228" y="17"/>
                </a:moveTo>
                <a:lnTo>
                  <a:pt x="228" y="17"/>
                </a:lnTo>
                <a:cubicBezTo>
                  <a:pt x="234" y="17"/>
                  <a:pt x="239" y="22"/>
                  <a:pt x="239" y="28"/>
                </a:cubicBezTo>
                <a:cubicBezTo>
                  <a:pt x="239" y="34"/>
                  <a:pt x="234" y="39"/>
                  <a:pt x="228" y="39"/>
                </a:cubicBezTo>
                <a:cubicBezTo>
                  <a:pt x="222" y="39"/>
                  <a:pt x="217" y="34"/>
                  <a:pt x="217" y="28"/>
                </a:cubicBezTo>
                <a:cubicBezTo>
                  <a:pt x="217" y="22"/>
                  <a:pt x="222" y="18"/>
                  <a:pt x="228" y="17"/>
                </a:cubicBezTo>
                <a:close/>
                <a:moveTo>
                  <a:pt x="336" y="17"/>
                </a:moveTo>
                <a:lnTo>
                  <a:pt x="336" y="17"/>
                </a:lnTo>
                <a:cubicBezTo>
                  <a:pt x="342" y="17"/>
                  <a:pt x="347" y="22"/>
                  <a:pt x="347" y="28"/>
                </a:cubicBezTo>
                <a:cubicBezTo>
                  <a:pt x="347" y="34"/>
                  <a:pt x="342" y="39"/>
                  <a:pt x="336" y="39"/>
                </a:cubicBezTo>
                <a:cubicBezTo>
                  <a:pt x="330" y="39"/>
                  <a:pt x="325" y="34"/>
                  <a:pt x="325" y="28"/>
                </a:cubicBezTo>
                <a:cubicBezTo>
                  <a:pt x="325" y="22"/>
                  <a:pt x="330" y="17"/>
                  <a:pt x="336" y="17"/>
                </a:cubicBezTo>
                <a:close/>
                <a:moveTo>
                  <a:pt x="444" y="17"/>
                </a:moveTo>
                <a:lnTo>
                  <a:pt x="444" y="17"/>
                </a:lnTo>
                <a:cubicBezTo>
                  <a:pt x="450" y="17"/>
                  <a:pt x="455" y="22"/>
                  <a:pt x="455" y="28"/>
                </a:cubicBezTo>
                <a:cubicBezTo>
                  <a:pt x="455" y="34"/>
                  <a:pt x="451" y="39"/>
                  <a:pt x="445" y="39"/>
                </a:cubicBezTo>
                <a:cubicBezTo>
                  <a:pt x="439" y="39"/>
                  <a:pt x="434" y="34"/>
                  <a:pt x="434" y="28"/>
                </a:cubicBezTo>
                <a:cubicBezTo>
                  <a:pt x="434" y="22"/>
                  <a:pt x="438" y="17"/>
                  <a:pt x="444" y="17"/>
                </a:cubicBezTo>
                <a:close/>
                <a:moveTo>
                  <a:pt x="553" y="17"/>
                </a:moveTo>
                <a:lnTo>
                  <a:pt x="553" y="17"/>
                </a:lnTo>
                <a:cubicBezTo>
                  <a:pt x="559" y="17"/>
                  <a:pt x="564" y="22"/>
                  <a:pt x="564" y="28"/>
                </a:cubicBezTo>
                <a:cubicBezTo>
                  <a:pt x="564" y="33"/>
                  <a:pt x="559" y="38"/>
                  <a:pt x="553" y="38"/>
                </a:cubicBezTo>
                <a:cubicBezTo>
                  <a:pt x="547" y="38"/>
                  <a:pt x="542" y="34"/>
                  <a:pt x="542" y="28"/>
                </a:cubicBezTo>
                <a:cubicBezTo>
                  <a:pt x="542" y="22"/>
                  <a:pt x="547" y="17"/>
                  <a:pt x="553" y="17"/>
                </a:cubicBezTo>
                <a:close/>
                <a:moveTo>
                  <a:pt x="661" y="16"/>
                </a:moveTo>
                <a:lnTo>
                  <a:pt x="661" y="16"/>
                </a:lnTo>
                <a:cubicBezTo>
                  <a:pt x="667" y="16"/>
                  <a:pt x="672" y="21"/>
                  <a:pt x="672" y="27"/>
                </a:cubicBezTo>
                <a:cubicBezTo>
                  <a:pt x="672" y="33"/>
                  <a:pt x="667" y="38"/>
                  <a:pt x="661" y="38"/>
                </a:cubicBezTo>
                <a:cubicBezTo>
                  <a:pt x="655" y="38"/>
                  <a:pt x="650" y="33"/>
                  <a:pt x="650" y="27"/>
                </a:cubicBezTo>
                <a:cubicBezTo>
                  <a:pt x="650" y="21"/>
                  <a:pt x="655" y="17"/>
                  <a:pt x="661" y="16"/>
                </a:cubicBezTo>
                <a:close/>
                <a:moveTo>
                  <a:pt x="770" y="16"/>
                </a:moveTo>
                <a:lnTo>
                  <a:pt x="770" y="16"/>
                </a:lnTo>
                <a:cubicBezTo>
                  <a:pt x="776" y="16"/>
                  <a:pt x="781" y="21"/>
                  <a:pt x="781" y="27"/>
                </a:cubicBezTo>
                <a:cubicBezTo>
                  <a:pt x="781" y="33"/>
                  <a:pt x="776" y="38"/>
                  <a:pt x="770" y="38"/>
                </a:cubicBezTo>
                <a:cubicBezTo>
                  <a:pt x="764" y="38"/>
                  <a:pt x="759" y="33"/>
                  <a:pt x="759" y="27"/>
                </a:cubicBezTo>
                <a:cubicBezTo>
                  <a:pt x="759" y="21"/>
                  <a:pt x="764" y="16"/>
                  <a:pt x="770" y="16"/>
                </a:cubicBezTo>
                <a:close/>
                <a:moveTo>
                  <a:pt x="878" y="16"/>
                </a:moveTo>
                <a:lnTo>
                  <a:pt x="878" y="16"/>
                </a:lnTo>
                <a:cubicBezTo>
                  <a:pt x="884" y="16"/>
                  <a:pt x="889" y="21"/>
                  <a:pt x="889" y="27"/>
                </a:cubicBezTo>
                <a:cubicBezTo>
                  <a:pt x="889" y="33"/>
                  <a:pt x="884" y="38"/>
                  <a:pt x="878" y="38"/>
                </a:cubicBezTo>
                <a:cubicBezTo>
                  <a:pt x="872" y="38"/>
                  <a:pt x="867" y="33"/>
                  <a:pt x="867" y="27"/>
                </a:cubicBezTo>
                <a:cubicBezTo>
                  <a:pt x="867" y="21"/>
                  <a:pt x="872" y="16"/>
                  <a:pt x="878" y="16"/>
                </a:cubicBezTo>
                <a:close/>
                <a:moveTo>
                  <a:pt x="986" y="16"/>
                </a:moveTo>
                <a:lnTo>
                  <a:pt x="986" y="16"/>
                </a:lnTo>
                <a:cubicBezTo>
                  <a:pt x="992" y="16"/>
                  <a:pt x="997" y="21"/>
                  <a:pt x="997" y="27"/>
                </a:cubicBezTo>
                <a:cubicBezTo>
                  <a:pt x="997" y="33"/>
                  <a:pt x="993" y="37"/>
                  <a:pt x="987" y="37"/>
                </a:cubicBezTo>
                <a:cubicBezTo>
                  <a:pt x="981" y="37"/>
                  <a:pt x="976" y="33"/>
                  <a:pt x="976" y="27"/>
                </a:cubicBezTo>
                <a:cubicBezTo>
                  <a:pt x="976" y="21"/>
                  <a:pt x="980" y="16"/>
                  <a:pt x="986" y="16"/>
                </a:cubicBezTo>
                <a:close/>
                <a:moveTo>
                  <a:pt x="1095" y="16"/>
                </a:moveTo>
                <a:lnTo>
                  <a:pt x="1095" y="16"/>
                </a:lnTo>
                <a:cubicBezTo>
                  <a:pt x="1101" y="15"/>
                  <a:pt x="1106" y="20"/>
                  <a:pt x="1106" y="26"/>
                </a:cubicBezTo>
                <a:cubicBezTo>
                  <a:pt x="1106" y="32"/>
                  <a:pt x="1101" y="37"/>
                  <a:pt x="1095" y="37"/>
                </a:cubicBezTo>
                <a:cubicBezTo>
                  <a:pt x="1089" y="37"/>
                  <a:pt x="1084" y="32"/>
                  <a:pt x="1084" y="26"/>
                </a:cubicBezTo>
                <a:cubicBezTo>
                  <a:pt x="1084" y="20"/>
                  <a:pt x="1089" y="16"/>
                  <a:pt x="1095" y="16"/>
                </a:cubicBezTo>
                <a:close/>
                <a:moveTo>
                  <a:pt x="1203" y="15"/>
                </a:moveTo>
                <a:lnTo>
                  <a:pt x="1203" y="15"/>
                </a:lnTo>
                <a:cubicBezTo>
                  <a:pt x="1209" y="15"/>
                  <a:pt x="1214" y="20"/>
                  <a:pt x="1214" y="26"/>
                </a:cubicBezTo>
                <a:cubicBezTo>
                  <a:pt x="1214" y="32"/>
                  <a:pt x="1209" y="37"/>
                  <a:pt x="1203" y="37"/>
                </a:cubicBezTo>
                <a:cubicBezTo>
                  <a:pt x="1197" y="37"/>
                  <a:pt x="1192" y="32"/>
                  <a:pt x="1192" y="26"/>
                </a:cubicBezTo>
                <a:cubicBezTo>
                  <a:pt x="1192" y="20"/>
                  <a:pt x="1197" y="15"/>
                  <a:pt x="1203" y="15"/>
                </a:cubicBezTo>
                <a:close/>
                <a:moveTo>
                  <a:pt x="1312" y="15"/>
                </a:moveTo>
                <a:lnTo>
                  <a:pt x="1312" y="15"/>
                </a:lnTo>
                <a:cubicBezTo>
                  <a:pt x="1318" y="15"/>
                  <a:pt x="1322" y="20"/>
                  <a:pt x="1323" y="26"/>
                </a:cubicBezTo>
                <a:cubicBezTo>
                  <a:pt x="1323" y="32"/>
                  <a:pt x="1318" y="37"/>
                  <a:pt x="1312" y="37"/>
                </a:cubicBezTo>
                <a:cubicBezTo>
                  <a:pt x="1306" y="37"/>
                  <a:pt x="1301" y="32"/>
                  <a:pt x="1301" y="26"/>
                </a:cubicBezTo>
                <a:cubicBezTo>
                  <a:pt x="1301" y="20"/>
                  <a:pt x="1306" y="15"/>
                  <a:pt x="1312" y="15"/>
                </a:cubicBezTo>
                <a:close/>
                <a:moveTo>
                  <a:pt x="1420" y="15"/>
                </a:moveTo>
                <a:lnTo>
                  <a:pt x="1420" y="15"/>
                </a:lnTo>
                <a:cubicBezTo>
                  <a:pt x="1426" y="15"/>
                  <a:pt x="1431" y="20"/>
                  <a:pt x="1431" y="26"/>
                </a:cubicBezTo>
                <a:cubicBezTo>
                  <a:pt x="1431" y="32"/>
                  <a:pt x="1426" y="36"/>
                  <a:pt x="1420" y="36"/>
                </a:cubicBezTo>
                <a:cubicBezTo>
                  <a:pt x="1414" y="36"/>
                  <a:pt x="1409" y="32"/>
                  <a:pt x="1409" y="26"/>
                </a:cubicBezTo>
                <a:cubicBezTo>
                  <a:pt x="1409" y="20"/>
                  <a:pt x="1414" y="15"/>
                  <a:pt x="1420" y="15"/>
                </a:cubicBezTo>
                <a:close/>
                <a:moveTo>
                  <a:pt x="1528" y="15"/>
                </a:moveTo>
                <a:lnTo>
                  <a:pt x="1528" y="15"/>
                </a:lnTo>
                <a:cubicBezTo>
                  <a:pt x="1534" y="15"/>
                  <a:pt x="1539" y="19"/>
                  <a:pt x="1539" y="25"/>
                </a:cubicBezTo>
                <a:cubicBezTo>
                  <a:pt x="1539" y="31"/>
                  <a:pt x="1535" y="36"/>
                  <a:pt x="1529" y="36"/>
                </a:cubicBezTo>
                <a:cubicBezTo>
                  <a:pt x="1523" y="36"/>
                  <a:pt x="1518" y="31"/>
                  <a:pt x="1518" y="25"/>
                </a:cubicBezTo>
                <a:cubicBezTo>
                  <a:pt x="1518" y="19"/>
                  <a:pt x="1522" y="15"/>
                  <a:pt x="1528" y="15"/>
                </a:cubicBezTo>
                <a:close/>
                <a:moveTo>
                  <a:pt x="1637" y="14"/>
                </a:moveTo>
                <a:lnTo>
                  <a:pt x="1637" y="14"/>
                </a:lnTo>
                <a:cubicBezTo>
                  <a:pt x="1643" y="14"/>
                  <a:pt x="1648" y="19"/>
                  <a:pt x="1648" y="25"/>
                </a:cubicBezTo>
                <a:cubicBezTo>
                  <a:pt x="1648" y="31"/>
                  <a:pt x="1643" y="36"/>
                  <a:pt x="1637" y="36"/>
                </a:cubicBezTo>
                <a:cubicBezTo>
                  <a:pt x="1631" y="36"/>
                  <a:pt x="1626" y="31"/>
                  <a:pt x="1626" y="25"/>
                </a:cubicBezTo>
                <a:cubicBezTo>
                  <a:pt x="1626" y="19"/>
                  <a:pt x="1631" y="14"/>
                  <a:pt x="1637" y="14"/>
                </a:cubicBezTo>
                <a:close/>
                <a:moveTo>
                  <a:pt x="1745" y="14"/>
                </a:moveTo>
                <a:lnTo>
                  <a:pt x="1745" y="14"/>
                </a:lnTo>
                <a:cubicBezTo>
                  <a:pt x="1751" y="14"/>
                  <a:pt x="1756" y="19"/>
                  <a:pt x="1756" y="25"/>
                </a:cubicBezTo>
                <a:cubicBezTo>
                  <a:pt x="1756" y="31"/>
                  <a:pt x="1751" y="36"/>
                  <a:pt x="1745" y="36"/>
                </a:cubicBezTo>
                <a:cubicBezTo>
                  <a:pt x="1739" y="36"/>
                  <a:pt x="1734" y="31"/>
                  <a:pt x="1734" y="25"/>
                </a:cubicBezTo>
                <a:cubicBezTo>
                  <a:pt x="1734" y="19"/>
                  <a:pt x="1739" y="14"/>
                  <a:pt x="1745" y="14"/>
                </a:cubicBezTo>
                <a:close/>
                <a:moveTo>
                  <a:pt x="1854" y="14"/>
                </a:moveTo>
                <a:lnTo>
                  <a:pt x="1854" y="14"/>
                </a:lnTo>
                <a:cubicBezTo>
                  <a:pt x="1860" y="14"/>
                  <a:pt x="1864" y="19"/>
                  <a:pt x="1864" y="25"/>
                </a:cubicBezTo>
                <a:cubicBezTo>
                  <a:pt x="1865" y="31"/>
                  <a:pt x="1860" y="35"/>
                  <a:pt x="1854" y="35"/>
                </a:cubicBezTo>
                <a:cubicBezTo>
                  <a:pt x="1848" y="36"/>
                  <a:pt x="1843" y="31"/>
                  <a:pt x="1843" y="25"/>
                </a:cubicBezTo>
                <a:cubicBezTo>
                  <a:pt x="1843" y="19"/>
                  <a:pt x="1848" y="14"/>
                  <a:pt x="1854" y="14"/>
                </a:cubicBezTo>
                <a:close/>
                <a:moveTo>
                  <a:pt x="1962" y="14"/>
                </a:moveTo>
                <a:lnTo>
                  <a:pt x="1962" y="14"/>
                </a:lnTo>
                <a:cubicBezTo>
                  <a:pt x="1968" y="14"/>
                  <a:pt x="1973" y="18"/>
                  <a:pt x="1973" y="24"/>
                </a:cubicBezTo>
                <a:cubicBezTo>
                  <a:pt x="1973" y="30"/>
                  <a:pt x="1968" y="35"/>
                  <a:pt x="1962" y="35"/>
                </a:cubicBezTo>
                <a:cubicBezTo>
                  <a:pt x="1956" y="35"/>
                  <a:pt x="1951" y="30"/>
                  <a:pt x="1951" y="24"/>
                </a:cubicBezTo>
                <a:cubicBezTo>
                  <a:pt x="1951" y="18"/>
                  <a:pt x="1956" y="14"/>
                  <a:pt x="1962" y="14"/>
                </a:cubicBezTo>
                <a:close/>
                <a:moveTo>
                  <a:pt x="2070" y="13"/>
                </a:moveTo>
                <a:lnTo>
                  <a:pt x="2070" y="13"/>
                </a:lnTo>
                <a:cubicBezTo>
                  <a:pt x="2076" y="13"/>
                  <a:pt x="2081" y="18"/>
                  <a:pt x="2081" y="24"/>
                </a:cubicBezTo>
                <a:cubicBezTo>
                  <a:pt x="2081" y="30"/>
                  <a:pt x="2076" y="35"/>
                  <a:pt x="2070" y="35"/>
                </a:cubicBezTo>
                <a:cubicBezTo>
                  <a:pt x="2064" y="35"/>
                  <a:pt x="2060" y="30"/>
                  <a:pt x="2060" y="24"/>
                </a:cubicBezTo>
                <a:cubicBezTo>
                  <a:pt x="2060" y="18"/>
                  <a:pt x="2064" y="13"/>
                  <a:pt x="2070" y="13"/>
                </a:cubicBezTo>
                <a:close/>
                <a:moveTo>
                  <a:pt x="2179" y="13"/>
                </a:moveTo>
                <a:lnTo>
                  <a:pt x="2179" y="13"/>
                </a:lnTo>
                <a:cubicBezTo>
                  <a:pt x="2185" y="13"/>
                  <a:pt x="2190" y="18"/>
                  <a:pt x="2190" y="24"/>
                </a:cubicBezTo>
                <a:cubicBezTo>
                  <a:pt x="2190" y="30"/>
                  <a:pt x="2185" y="35"/>
                  <a:pt x="2179" y="35"/>
                </a:cubicBezTo>
                <a:cubicBezTo>
                  <a:pt x="2173" y="35"/>
                  <a:pt x="2168" y="30"/>
                  <a:pt x="2168" y="24"/>
                </a:cubicBezTo>
                <a:cubicBezTo>
                  <a:pt x="2168" y="18"/>
                  <a:pt x="2173" y="13"/>
                  <a:pt x="2179" y="13"/>
                </a:cubicBezTo>
                <a:close/>
                <a:moveTo>
                  <a:pt x="2287" y="13"/>
                </a:moveTo>
                <a:lnTo>
                  <a:pt x="2287" y="13"/>
                </a:lnTo>
                <a:cubicBezTo>
                  <a:pt x="2293" y="13"/>
                  <a:pt x="2298" y="18"/>
                  <a:pt x="2298" y="24"/>
                </a:cubicBezTo>
                <a:cubicBezTo>
                  <a:pt x="2298" y="30"/>
                  <a:pt x="2293" y="34"/>
                  <a:pt x="2287" y="34"/>
                </a:cubicBezTo>
                <a:cubicBezTo>
                  <a:pt x="2281" y="35"/>
                  <a:pt x="2276" y="30"/>
                  <a:pt x="2276" y="24"/>
                </a:cubicBezTo>
                <a:cubicBezTo>
                  <a:pt x="2276" y="18"/>
                  <a:pt x="2281" y="13"/>
                  <a:pt x="2287" y="13"/>
                </a:cubicBezTo>
                <a:close/>
                <a:moveTo>
                  <a:pt x="2396" y="13"/>
                </a:moveTo>
                <a:lnTo>
                  <a:pt x="2396" y="13"/>
                </a:lnTo>
                <a:cubicBezTo>
                  <a:pt x="2402" y="13"/>
                  <a:pt x="2406" y="17"/>
                  <a:pt x="2406" y="23"/>
                </a:cubicBezTo>
                <a:cubicBezTo>
                  <a:pt x="2406" y="29"/>
                  <a:pt x="2402" y="34"/>
                  <a:pt x="2396" y="34"/>
                </a:cubicBezTo>
                <a:cubicBezTo>
                  <a:pt x="2390" y="34"/>
                  <a:pt x="2385" y="29"/>
                  <a:pt x="2385" y="23"/>
                </a:cubicBezTo>
                <a:cubicBezTo>
                  <a:pt x="2385" y="17"/>
                  <a:pt x="2390" y="13"/>
                  <a:pt x="2396" y="13"/>
                </a:cubicBezTo>
                <a:close/>
                <a:moveTo>
                  <a:pt x="2504" y="12"/>
                </a:moveTo>
                <a:lnTo>
                  <a:pt x="2504" y="12"/>
                </a:lnTo>
                <a:cubicBezTo>
                  <a:pt x="2510" y="12"/>
                  <a:pt x="2515" y="17"/>
                  <a:pt x="2515" y="23"/>
                </a:cubicBezTo>
                <a:cubicBezTo>
                  <a:pt x="2515" y="29"/>
                  <a:pt x="2510" y="34"/>
                  <a:pt x="2504" y="34"/>
                </a:cubicBezTo>
                <a:cubicBezTo>
                  <a:pt x="2498" y="34"/>
                  <a:pt x="2493" y="29"/>
                  <a:pt x="2493" y="23"/>
                </a:cubicBezTo>
                <a:cubicBezTo>
                  <a:pt x="2493" y="17"/>
                  <a:pt x="2498" y="12"/>
                  <a:pt x="2504" y="12"/>
                </a:cubicBezTo>
                <a:close/>
                <a:moveTo>
                  <a:pt x="2612" y="12"/>
                </a:moveTo>
                <a:lnTo>
                  <a:pt x="2612" y="12"/>
                </a:lnTo>
                <a:cubicBezTo>
                  <a:pt x="2618" y="12"/>
                  <a:pt x="2623" y="17"/>
                  <a:pt x="2623" y="23"/>
                </a:cubicBezTo>
                <a:cubicBezTo>
                  <a:pt x="2623" y="29"/>
                  <a:pt x="2618" y="34"/>
                  <a:pt x="2612" y="34"/>
                </a:cubicBezTo>
                <a:cubicBezTo>
                  <a:pt x="2606" y="34"/>
                  <a:pt x="2602" y="29"/>
                  <a:pt x="2602" y="23"/>
                </a:cubicBezTo>
                <a:cubicBezTo>
                  <a:pt x="2602" y="17"/>
                  <a:pt x="2606" y="12"/>
                  <a:pt x="2612" y="12"/>
                </a:cubicBezTo>
                <a:close/>
                <a:moveTo>
                  <a:pt x="2721" y="12"/>
                </a:moveTo>
                <a:lnTo>
                  <a:pt x="2721" y="12"/>
                </a:lnTo>
                <a:cubicBezTo>
                  <a:pt x="2727" y="12"/>
                  <a:pt x="2732" y="17"/>
                  <a:pt x="2732" y="23"/>
                </a:cubicBezTo>
                <a:cubicBezTo>
                  <a:pt x="2732" y="29"/>
                  <a:pt x="2727" y="33"/>
                  <a:pt x="2721" y="34"/>
                </a:cubicBezTo>
                <a:cubicBezTo>
                  <a:pt x="2715" y="34"/>
                  <a:pt x="2710" y="29"/>
                  <a:pt x="2710" y="23"/>
                </a:cubicBezTo>
                <a:cubicBezTo>
                  <a:pt x="2710" y="17"/>
                  <a:pt x="2715" y="12"/>
                  <a:pt x="2721" y="12"/>
                </a:cubicBezTo>
                <a:close/>
                <a:moveTo>
                  <a:pt x="2829" y="12"/>
                </a:moveTo>
                <a:lnTo>
                  <a:pt x="2829" y="12"/>
                </a:lnTo>
                <a:cubicBezTo>
                  <a:pt x="2835" y="12"/>
                  <a:pt x="2840" y="16"/>
                  <a:pt x="2840" y="22"/>
                </a:cubicBezTo>
                <a:cubicBezTo>
                  <a:pt x="2840" y="28"/>
                  <a:pt x="2835" y="33"/>
                  <a:pt x="2829" y="33"/>
                </a:cubicBezTo>
                <a:cubicBezTo>
                  <a:pt x="2823" y="33"/>
                  <a:pt x="2818" y="28"/>
                  <a:pt x="2818" y="23"/>
                </a:cubicBezTo>
                <a:cubicBezTo>
                  <a:pt x="2818" y="17"/>
                  <a:pt x="2823" y="12"/>
                  <a:pt x="2829" y="12"/>
                </a:cubicBezTo>
                <a:close/>
                <a:moveTo>
                  <a:pt x="2938" y="11"/>
                </a:moveTo>
                <a:lnTo>
                  <a:pt x="2938" y="11"/>
                </a:lnTo>
                <a:cubicBezTo>
                  <a:pt x="2944" y="11"/>
                  <a:pt x="2948" y="16"/>
                  <a:pt x="2948" y="22"/>
                </a:cubicBezTo>
                <a:cubicBezTo>
                  <a:pt x="2948" y="28"/>
                  <a:pt x="2944" y="33"/>
                  <a:pt x="2938" y="33"/>
                </a:cubicBezTo>
                <a:cubicBezTo>
                  <a:pt x="2932" y="33"/>
                  <a:pt x="2927" y="28"/>
                  <a:pt x="2927" y="22"/>
                </a:cubicBezTo>
                <a:cubicBezTo>
                  <a:pt x="2927" y="16"/>
                  <a:pt x="2932" y="11"/>
                  <a:pt x="2938" y="11"/>
                </a:cubicBezTo>
                <a:close/>
                <a:moveTo>
                  <a:pt x="3046" y="11"/>
                </a:moveTo>
                <a:lnTo>
                  <a:pt x="3046" y="11"/>
                </a:lnTo>
                <a:cubicBezTo>
                  <a:pt x="3052" y="11"/>
                  <a:pt x="3057" y="16"/>
                  <a:pt x="3057" y="22"/>
                </a:cubicBezTo>
                <a:cubicBezTo>
                  <a:pt x="3057" y="28"/>
                  <a:pt x="3052" y="33"/>
                  <a:pt x="3046" y="33"/>
                </a:cubicBezTo>
                <a:cubicBezTo>
                  <a:pt x="3040" y="33"/>
                  <a:pt x="3035" y="28"/>
                  <a:pt x="3035" y="22"/>
                </a:cubicBezTo>
                <a:cubicBezTo>
                  <a:pt x="3035" y="16"/>
                  <a:pt x="3040" y="11"/>
                  <a:pt x="3046" y="11"/>
                </a:cubicBezTo>
                <a:close/>
                <a:moveTo>
                  <a:pt x="3154" y="11"/>
                </a:moveTo>
                <a:lnTo>
                  <a:pt x="3154" y="11"/>
                </a:lnTo>
                <a:cubicBezTo>
                  <a:pt x="3160" y="11"/>
                  <a:pt x="3165" y="16"/>
                  <a:pt x="3165" y="22"/>
                </a:cubicBezTo>
                <a:cubicBezTo>
                  <a:pt x="3165" y="28"/>
                  <a:pt x="3160" y="33"/>
                  <a:pt x="3154" y="33"/>
                </a:cubicBezTo>
                <a:cubicBezTo>
                  <a:pt x="3148" y="33"/>
                  <a:pt x="3144" y="28"/>
                  <a:pt x="3144" y="22"/>
                </a:cubicBezTo>
                <a:cubicBezTo>
                  <a:pt x="3143" y="16"/>
                  <a:pt x="3148" y="11"/>
                  <a:pt x="3154" y="11"/>
                </a:cubicBezTo>
                <a:close/>
                <a:moveTo>
                  <a:pt x="3263" y="11"/>
                </a:moveTo>
                <a:lnTo>
                  <a:pt x="3263" y="11"/>
                </a:lnTo>
                <a:cubicBezTo>
                  <a:pt x="3269" y="11"/>
                  <a:pt x="3274" y="15"/>
                  <a:pt x="3274" y="21"/>
                </a:cubicBezTo>
                <a:cubicBezTo>
                  <a:pt x="3274" y="27"/>
                  <a:pt x="3269" y="32"/>
                  <a:pt x="3263" y="32"/>
                </a:cubicBezTo>
                <a:cubicBezTo>
                  <a:pt x="3257" y="32"/>
                  <a:pt x="3252" y="28"/>
                  <a:pt x="3252" y="22"/>
                </a:cubicBezTo>
                <a:cubicBezTo>
                  <a:pt x="3252" y="16"/>
                  <a:pt x="3257" y="11"/>
                  <a:pt x="3263" y="11"/>
                </a:cubicBezTo>
                <a:close/>
                <a:moveTo>
                  <a:pt x="3371" y="10"/>
                </a:moveTo>
                <a:lnTo>
                  <a:pt x="3371" y="10"/>
                </a:lnTo>
                <a:cubicBezTo>
                  <a:pt x="3377" y="10"/>
                  <a:pt x="3382" y="15"/>
                  <a:pt x="3382" y="21"/>
                </a:cubicBezTo>
                <a:cubicBezTo>
                  <a:pt x="3382" y="27"/>
                  <a:pt x="3377" y="32"/>
                  <a:pt x="3371" y="32"/>
                </a:cubicBezTo>
                <a:cubicBezTo>
                  <a:pt x="3365" y="32"/>
                  <a:pt x="3360" y="27"/>
                  <a:pt x="3360" y="21"/>
                </a:cubicBezTo>
                <a:cubicBezTo>
                  <a:pt x="3360" y="15"/>
                  <a:pt x="3365" y="10"/>
                  <a:pt x="3371" y="10"/>
                </a:cubicBezTo>
                <a:close/>
                <a:moveTo>
                  <a:pt x="3479" y="10"/>
                </a:moveTo>
                <a:lnTo>
                  <a:pt x="3480" y="10"/>
                </a:lnTo>
                <a:cubicBezTo>
                  <a:pt x="3485" y="10"/>
                  <a:pt x="3490" y="15"/>
                  <a:pt x="3490" y="21"/>
                </a:cubicBezTo>
                <a:cubicBezTo>
                  <a:pt x="3490" y="27"/>
                  <a:pt x="3486" y="32"/>
                  <a:pt x="3480" y="32"/>
                </a:cubicBezTo>
                <a:cubicBezTo>
                  <a:pt x="3474" y="32"/>
                  <a:pt x="3469" y="27"/>
                  <a:pt x="3469" y="21"/>
                </a:cubicBezTo>
                <a:cubicBezTo>
                  <a:pt x="3469" y="15"/>
                  <a:pt x="3473" y="10"/>
                  <a:pt x="3479" y="10"/>
                </a:cubicBezTo>
                <a:close/>
                <a:moveTo>
                  <a:pt x="3588" y="10"/>
                </a:moveTo>
                <a:lnTo>
                  <a:pt x="3588" y="10"/>
                </a:lnTo>
                <a:cubicBezTo>
                  <a:pt x="3594" y="10"/>
                  <a:pt x="3599" y="15"/>
                  <a:pt x="3599" y="21"/>
                </a:cubicBezTo>
                <a:cubicBezTo>
                  <a:pt x="3599" y="27"/>
                  <a:pt x="3594" y="32"/>
                  <a:pt x="3588" y="32"/>
                </a:cubicBezTo>
                <a:cubicBezTo>
                  <a:pt x="3582" y="32"/>
                  <a:pt x="3577" y="27"/>
                  <a:pt x="3577" y="21"/>
                </a:cubicBezTo>
                <a:cubicBezTo>
                  <a:pt x="3577" y="15"/>
                  <a:pt x="3582" y="10"/>
                  <a:pt x="3588" y="10"/>
                </a:cubicBezTo>
                <a:close/>
                <a:moveTo>
                  <a:pt x="3696" y="10"/>
                </a:moveTo>
                <a:lnTo>
                  <a:pt x="3696" y="10"/>
                </a:lnTo>
                <a:cubicBezTo>
                  <a:pt x="3702" y="10"/>
                  <a:pt x="3707" y="14"/>
                  <a:pt x="3707" y="20"/>
                </a:cubicBezTo>
                <a:cubicBezTo>
                  <a:pt x="3707" y="26"/>
                  <a:pt x="3702" y="31"/>
                  <a:pt x="3696" y="31"/>
                </a:cubicBezTo>
                <a:cubicBezTo>
                  <a:pt x="3690" y="31"/>
                  <a:pt x="3686" y="27"/>
                  <a:pt x="3685" y="21"/>
                </a:cubicBezTo>
                <a:cubicBezTo>
                  <a:pt x="3685" y="15"/>
                  <a:pt x="3690" y="10"/>
                  <a:pt x="3696" y="10"/>
                </a:cubicBezTo>
                <a:close/>
                <a:moveTo>
                  <a:pt x="3805" y="9"/>
                </a:moveTo>
                <a:lnTo>
                  <a:pt x="3805" y="9"/>
                </a:lnTo>
                <a:cubicBezTo>
                  <a:pt x="3811" y="9"/>
                  <a:pt x="3816" y="14"/>
                  <a:pt x="3816" y="20"/>
                </a:cubicBezTo>
                <a:cubicBezTo>
                  <a:pt x="3816" y="26"/>
                  <a:pt x="3811" y="31"/>
                  <a:pt x="3805" y="31"/>
                </a:cubicBezTo>
                <a:cubicBezTo>
                  <a:pt x="3799" y="31"/>
                  <a:pt x="3794" y="26"/>
                  <a:pt x="3794" y="20"/>
                </a:cubicBezTo>
                <a:cubicBezTo>
                  <a:pt x="3794" y="14"/>
                  <a:pt x="3799" y="9"/>
                  <a:pt x="3805" y="9"/>
                </a:cubicBezTo>
                <a:close/>
                <a:moveTo>
                  <a:pt x="3913" y="9"/>
                </a:moveTo>
                <a:lnTo>
                  <a:pt x="3913" y="9"/>
                </a:lnTo>
                <a:cubicBezTo>
                  <a:pt x="3919" y="9"/>
                  <a:pt x="3924" y="14"/>
                  <a:pt x="3924" y="20"/>
                </a:cubicBezTo>
                <a:cubicBezTo>
                  <a:pt x="3924" y="26"/>
                  <a:pt x="3919" y="31"/>
                  <a:pt x="3913" y="31"/>
                </a:cubicBezTo>
                <a:cubicBezTo>
                  <a:pt x="3907" y="31"/>
                  <a:pt x="3902" y="26"/>
                  <a:pt x="3902" y="20"/>
                </a:cubicBezTo>
                <a:cubicBezTo>
                  <a:pt x="3902" y="14"/>
                  <a:pt x="3907" y="9"/>
                  <a:pt x="3913" y="9"/>
                </a:cubicBezTo>
                <a:close/>
                <a:moveTo>
                  <a:pt x="4021" y="9"/>
                </a:moveTo>
                <a:lnTo>
                  <a:pt x="4021" y="9"/>
                </a:lnTo>
                <a:cubicBezTo>
                  <a:pt x="4027" y="9"/>
                  <a:pt x="4032" y="14"/>
                  <a:pt x="4032" y="20"/>
                </a:cubicBezTo>
                <a:cubicBezTo>
                  <a:pt x="4032" y="26"/>
                  <a:pt x="4028" y="31"/>
                  <a:pt x="4022" y="31"/>
                </a:cubicBezTo>
                <a:cubicBezTo>
                  <a:pt x="4016" y="31"/>
                  <a:pt x="4011" y="26"/>
                  <a:pt x="4011" y="20"/>
                </a:cubicBezTo>
                <a:cubicBezTo>
                  <a:pt x="4011" y="14"/>
                  <a:pt x="4015" y="9"/>
                  <a:pt x="4021" y="9"/>
                </a:cubicBezTo>
                <a:close/>
                <a:moveTo>
                  <a:pt x="4130" y="9"/>
                </a:moveTo>
                <a:lnTo>
                  <a:pt x="4130" y="9"/>
                </a:lnTo>
                <a:cubicBezTo>
                  <a:pt x="4136" y="9"/>
                  <a:pt x="4141" y="13"/>
                  <a:pt x="4141" y="19"/>
                </a:cubicBezTo>
                <a:cubicBezTo>
                  <a:pt x="4141" y="25"/>
                  <a:pt x="4136" y="30"/>
                  <a:pt x="4130" y="30"/>
                </a:cubicBezTo>
                <a:cubicBezTo>
                  <a:pt x="4124" y="30"/>
                  <a:pt x="4119" y="26"/>
                  <a:pt x="4119" y="20"/>
                </a:cubicBezTo>
                <a:cubicBezTo>
                  <a:pt x="4119" y="14"/>
                  <a:pt x="4124" y="9"/>
                  <a:pt x="4130" y="9"/>
                </a:cubicBezTo>
                <a:close/>
                <a:moveTo>
                  <a:pt x="4238" y="8"/>
                </a:moveTo>
                <a:lnTo>
                  <a:pt x="4238" y="8"/>
                </a:lnTo>
                <a:cubicBezTo>
                  <a:pt x="4244" y="8"/>
                  <a:pt x="4249" y="13"/>
                  <a:pt x="4249" y="19"/>
                </a:cubicBezTo>
                <a:cubicBezTo>
                  <a:pt x="4249" y="25"/>
                  <a:pt x="4244" y="30"/>
                  <a:pt x="4238" y="30"/>
                </a:cubicBezTo>
                <a:cubicBezTo>
                  <a:pt x="4232" y="30"/>
                  <a:pt x="4228" y="25"/>
                  <a:pt x="4227" y="19"/>
                </a:cubicBezTo>
                <a:cubicBezTo>
                  <a:pt x="4227" y="13"/>
                  <a:pt x="4232" y="8"/>
                  <a:pt x="4238" y="8"/>
                </a:cubicBezTo>
                <a:close/>
                <a:moveTo>
                  <a:pt x="4347" y="8"/>
                </a:moveTo>
                <a:lnTo>
                  <a:pt x="4347" y="8"/>
                </a:lnTo>
                <a:cubicBezTo>
                  <a:pt x="4353" y="8"/>
                  <a:pt x="4358" y="13"/>
                  <a:pt x="4358" y="19"/>
                </a:cubicBezTo>
                <a:cubicBezTo>
                  <a:pt x="4358" y="25"/>
                  <a:pt x="4353" y="30"/>
                  <a:pt x="4347" y="30"/>
                </a:cubicBezTo>
                <a:cubicBezTo>
                  <a:pt x="4341" y="30"/>
                  <a:pt x="4336" y="25"/>
                  <a:pt x="4336" y="19"/>
                </a:cubicBezTo>
                <a:cubicBezTo>
                  <a:pt x="4336" y="13"/>
                  <a:pt x="4341" y="8"/>
                  <a:pt x="4347" y="8"/>
                </a:cubicBezTo>
                <a:close/>
                <a:moveTo>
                  <a:pt x="4455" y="8"/>
                </a:moveTo>
                <a:lnTo>
                  <a:pt x="4455" y="8"/>
                </a:lnTo>
                <a:cubicBezTo>
                  <a:pt x="4461" y="8"/>
                  <a:pt x="4466" y="13"/>
                  <a:pt x="4466" y="19"/>
                </a:cubicBezTo>
                <a:cubicBezTo>
                  <a:pt x="4466" y="25"/>
                  <a:pt x="4461" y="30"/>
                  <a:pt x="4455" y="30"/>
                </a:cubicBezTo>
                <a:cubicBezTo>
                  <a:pt x="4449" y="30"/>
                  <a:pt x="4444" y="25"/>
                  <a:pt x="4444" y="19"/>
                </a:cubicBezTo>
                <a:cubicBezTo>
                  <a:pt x="4444" y="13"/>
                  <a:pt x="4449" y="8"/>
                  <a:pt x="4455" y="8"/>
                </a:cubicBezTo>
                <a:close/>
                <a:moveTo>
                  <a:pt x="4563" y="8"/>
                </a:moveTo>
                <a:lnTo>
                  <a:pt x="4563" y="8"/>
                </a:lnTo>
                <a:cubicBezTo>
                  <a:pt x="4569" y="8"/>
                  <a:pt x="4574" y="12"/>
                  <a:pt x="4574" y="18"/>
                </a:cubicBezTo>
                <a:cubicBezTo>
                  <a:pt x="4574" y="24"/>
                  <a:pt x="4570" y="29"/>
                  <a:pt x="4564" y="29"/>
                </a:cubicBezTo>
                <a:cubicBezTo>
                  <a:pt x="4558" y="29"/>
                  <a:pt x="4553" y="25"/>
                  <a:pt x="4553" y="19"/>
                </a:cubicBezTo>
                <a:cubicBezTo>
                  <a:pt x="4553" y="13"/>
                  <a:pt x="4557" y="8"/>
                  <a:pt x="4563" y="8"/>
                </a:cubicBezTo>
                <a:close/>
                <a:moveTo>
                  <a:pt x="4672" y="7"/>
                </a:moveTo>
                <a:lnTo>
                  <a:pt x="4672" y="7"/>
                </a:lnTo>
                <a:cubicBezTo>
                  <a:pt x="4678" y="7"/>
                  <a:pt x="4683" y="12"/>
                  <a:pt x="4683" y="18"/>
                </a:cubicBezTo>
                <a:cubicBezTo>
                  <a:pt x="4683" y="24"/>
                  <a:pt x="4678" y="29"/>
                  <a:pt x="4672" y="29"/>
                </a:cubicBezTo>
                <a:cubicBezTo>
                  <a:pt x="4666" y="29"/>
                  <a:pt x="4661" y="24"/>
                  <a:pt x="4661" y="18"/>
                </a:cubicBezTo>
                <a:cubicBezTo>
                  <a:pt x="4661" y="12"/>
                  <a:pt x="4666" y="7"/>
                  <a:pt x="4672" y="7"/>
                </a:cubicBezTo>
                <a:close/>
                <a:moveTo>
                  <a:pt x="4780" y="7"/>
                </a:moveTo>
                <a:lnTo>
                  <a:pt x="4780" y="7"/>
                </a:lnTo>
                <a:cubicBezTo>
                  <a:pt x="4786" y="7"/>
                  <a:pt x="4791" y="12"/>
                  <a:pt x="4791" y="18"/>
                </a:cubicBezTo>
                <a:cubicBezTo>
                  <a:pt x="4791" y="24"/>
                  <a:pt x="4786" y="29"/>
                  <a:pt x="4780" y="29"/>
                </a:cubicBezTo>
                <a:cubicBezTo>
                  <a:pt x="4774" y="29"/>
                  <a:pt x="4769" y="24"/>
                  <a:pt x="4769" y="18"/>
                </a:cubicBezTo>
                <a:cubicBezTo>
                  <a:pt x="4769" y="12"/>
                  <a:pt x="4774" y="7"/>
                  <a:pt x="4780" y="7"/>
                </a:cubicBezTo>
                <a:close/>
                <a:moveTo>
                  <a:pt x="4889" y="7"/>
                </a:moveTo>
                <a:lnTo>
                  <a:pt x="4889" y="7"/>
                </a:lnTo>
                <a:cubicBezTo>
                  <a:pt x="4895" y="7"/>
                  <a:pt x="4900" y="12"/>
                  <a:pt x="4900" y="18"/>
                </a:cubicBezTo>
                <a:cubicBezTo>
                  <a:pt x="4900" y="24"/>
                  <a:pt x="4895" y="29"/>
                  <a:pt x="4889" y="29"/>
                </a:cubicBezTo>
                <a:cubicBezTo>
                  <a:pt x="4883" y="29"/>
                  <a:pt x="4878" y="24"/>
                  <a:pt x="4878" y="18"/>
                </a:cubicBezTo>
                <a:cubicBezTo>
                  <a:pt x="4878" y="12"/>
                  <a:pt x="4883" y="7"/>
                  <a:pt x="4889" y="7"/>
                </a:cubicBezTo>
                <a:close/>
                <a:moveTo>
                  <a:pt x="4997" y="7"/>
                </a:moveTo>
                <a:lnTo>
                  <a:pt x="4997" y="7"/>
                </a:lnTo>
                <a:cubicBezTo>
                  <a:pt x="5003" y="7"/>
                  <a:pt x="5008" y="12"/>
                  <a:pt x="5008" y="17"/>
                </a:cubicBezTo>
                <a:cubicBezTo>
                  <a:pt x="5008" y="23"/>
                  <a:pt x="5003" y="28"/>
                  <a:pt x="4997" y="28"/>
                </a:cubicBezTo>
                <a:cubicBezTo>
                  <a:pt x="4991" y="28"/>
                  <a:pt x="4986" y="24"/>
                  <a:pt x="4986" y="18"/>
                </a:cubicBezTo>
                <a:cubicBezTo>
                  <a:pt x="4986" y="12"/>
                  <a:pt x="4991" y="7"/>
                  <a:pt x="4997" y="7"/>
                </a:cubicBezTo>
                <a:close/>
                <a:moveTo>
                  <a:pt x="5105" y="6"/>
                </a:moveTo>
                <a:lnTo>
                  <a:pt x="5105" y="6"/>
                </a:lnTo>
                <a:cubicBezTo>
                  <a:pt x="5111" y="6"/>
                  <a:pt x="5116" y="11"/>
                  <a:pt x="5116" y="17"/>
                </a:cubicBezTo>
                <a:cubicBezTo>
                  <a:pt x="5116" y="23"/>
                  <a:pt x="5112" y="28"/>
                  <a:pt x="5106" y="28"/>
                </a:cubicBezTo>
                <a:cubicBezTo>
                  <a:pt x="5100" y="28"/>
                  <a:pt x="5095" y="23"/>
                  <a:pt x="5095" y="17"/>
                </a:cubicBezTo>
                <a:cubicBezTo>
                  <a:pt x="5095" y="11"/>
                  <a:pt x="5099" y="7"/>
                  <a:pt x="5105" y="6"/>
                </a:cubicBezTo>
                <a:close/>
                <a:moveTo>
                  <a:pt x="5214" y="6"/>
                </a:moveTo>
                <a:lnTo>
                  <a:pt x="5214" y="6"/>
                </a:lnTo>
                <a:cubicBezTo>
                  <a:pt x="5220" y="6"/>
                  <a:pt x="5225" y="11"/>
                  <a:pt x="5225" y="17"/>
                </a:cubicBezTo>
                <a:cubicBezTo>
                  <a:pt x="5225" y="23"/>
                  <a:pt x="5220" y="28"/>
                  <a:pt x="5214" y="28"/>
                </a:cubicBezTo>
                <a:cubicBezTo>
                  <a:pt x="5208" y="28"/>
                  <a:pt x="5203" y="23"/>
                  <a:pt x="5203" y="17"/>
                </a:cubicBezTo>
                <a:cubicBezTo>
                  <a:pt x="5203" y="11"/>
                  <a:pt x="5208" y="6"/>
                  <a:pt x="5214" y="6"/>
                </a:cubicBezTo>
                <a:close/>
                <a:moveTo>
                  <a:pt x="5322" y="6"/>
                </a:moveTo>
                <a:lnTo>
                  <a:pt x="5322" y="6"/>
                </a:lnTo>
                <a:cubicBezTo>
                  <a:pt x="5328" y="6"/>
                  <a:pt x="5333" y="11"/>
                  <a:pt x="5333" y="17"/>
                </a:cubicBezTo>
                <a:cubicBezTo>
                  <a:pt x="5333" y="23"/>
                  <a:pt x="5328" y="28"/>
                  <a:pt x="5322" y="28"/>
                </a:cubicBezTo>
                <a:cubicBezTo>
                  <a:pt x="5316" y="28"/>
                  <a:pt x="5311" y="23"/>
                  <a:pt x="5311" y="17"/>
                </a:cubicBezTo>
                <a:cubicBezTo>
                  <a:pt x="5311" y="11"/>
                  <a:pt x="5316" y="6"/>
                  <a:pt x="5322" y="6"/>
                </a:cubicBezTo>
                <a:close/>
                <a:moveTo>
                  <a:pt x="5431" y="6"/>
                </a:moveTo>
                <a:lnTo>
                  <a:pt x="5431" y="6"/>
                </a:lnTo>
                <a:cubicBezTo>
                  <a:pt x="5437" y="6"/>
                  <a:pt x="5441" y="11"/>
                  <a:pt x="5442" y="17"/>
                </a:cubicBezTo>
                <a:cubicBezTo>
                  <a:pt x="5442" y="22"/>
                  <a:pt x="5437" y="27"/>
                  <a:pt x="5431" y="27"/>
                </a:cubicBezTo>
                <a:cubicBezTo>
                  <a:pt x="5425" y="27"/>
                  <a:pt x="5420" y="23"/>
                  <a:pt x="5420" y="17"/>
                </a:cubicBezTo>
                <a:cubicBezTo>
                  <a:pt x="5420" y="11"/>
                  <a:pt x="5425" y="6"/>
                  <a:pt x="5431" y="6"/>
                </a:cubicBezTo>
                <a:close/>
                <a:moveTo>
                  <a:pt x="5539" y="5"/>
                </a:moveTo>
                <a:lnTo>
                  <a:pt x="5539" y="5"/>
                </a:lnTo>
                <a:cubicBezTo>
                  <a:pt x="5545" y="5"/>
                  <a:pt x="5550" y="10"/>
                  <a:pt x="5550" y="16"/>
                </a:cubicBezTo>
                <a:cubicBezTo>
                  <a:pt x="5550" y="22"/>
                  <a:pt x="5545" y="27"/>
                  <a:pt x="5539" y="27"/>
                </a:cubicBezTo>
                <a:cubicBezTo>
                  <a:pt x="5533" y="27"/>
                  <a:pt x="5528" y="22"/>
                  <a:pt x="5528" y="16"/>
                </a:cubicBezTo>
                <a:cubicBezTo>
                  <a:pt x="5528" y="10"/>
                  <a:pt x="5533" y="6"/>
                  <a:pt x="5539" y="5"/>
                </a:cubicBezTo>
                <a:close/>
                <a:moveTo>
                  <a:pt x="5647" y="5"/>
                </a:moveTo>
                <a:lnTo>
                  <a:pt x="5647" y="5"/>
                </a:lnTo>
                <a:cubicBezTo>
                  <a:pt x="5653" y="5"/>
                  <a:pt x="5658" y="10"/>
                  <a:pt x="5658" y="16"/>
                </a:cubicBezTo>
                <a:cubicBezTo>
                  <a:pt x="5658" y="22"/>
                  <a:pt x="5654" y="27"/>
                  <a:pt x="5648" y="27"/>
                </a:cubicBezTo>
                <a:cubicBezTo>
                  <a:pt x="5642" y="27"/>
                  <a:pt x="5637" y="22"/>
                  <a:pt x="5637" y="16"/>
                </a:cubicBezTo>
                <a:cubicBezTo>
                  <a:pt x="5637" y="10"/>
                  <a:pt x="5641" y="5"/>
                  <a:pt x="5647" y="5"/>
                </a:cubicBezTo>
                <a:close/>
                <a:moveTo>
                  <a:pt x="5756" y="5"/>
                </a:moveTo>
                <a:lnTo>
                  <a:pt x="5756" y="5"/>
                </a:lnTo>
                <a:cubicBezTo>
                  <a:pt x="5762" y="5"/>
                  <a:pt x="5767" y="10"/>
                  <a:pt x="5767" y="16"/>
                </a:cubicBezTo>
                <a:cubicBezTo>
                  <a:pt x="5767" y="22"/>
                  <a:pt x="5762" y="27"/>
                  <a:pt x="5756" y="27"/>
                </a:cubicBezTo>
                <a:cubicBezTo>
                  <a:pt x="5750" y="27"/>
                  <a:pt x="5745" y="22"/>
                  <a:pt x="5745" y="16"/>
                </a:cubicBezTo>
                <a:cubicBezTo>
                  <a:pt x="5745" y="10"/>
                  <a:pt x="5750" y="5"/>
                  <a:pt x="5756" y="5"/>
                </a:cubicBezTo>
                <a:close/>
                <a:moveTo>
                  <a:pt x="5864" y="5"/>
                </a:moveTo>
                <a:lnTo>
                  <a:pt x="5864" y="5"/>
                </a:lnTo>
                <a:cubicBezTo>
                  <a:pt x="5870" y="5"/>
                  <a:pt x="5875" y="10"/>
                  <a:pt x="5875" y="16"/>
                </a:cubicBezTo>
                <a:cubicBezTo>
                  <a:pt x="5875" y="22"/>
                  <a:pt x="5870" y="26"/>
                  <a:pt x="5864" y="26"/>
                </a:cubicBezTo>
                <a:cubicBezTo>
                  <a:pt x="5858" y="26"/>
                  <a:pt x="5853" y="22"/>
                  <a:pt x="5853" y="16"/>
                </a:cubicBezTo>
                <a:cubicBezTo>
                  <a:pt x="5853" y="10"/>
                  <a:pt x="5858" y="5"/>
                  <a:pt x="5864" y="5"/>
                </a:cubicBezTo>
                <a:close/>
                <a:moveTo>
                  <a:pt x="5973" y="5"/>
                </a:moveTo>
                <a:lnTo>
                  <a:pt x="5973" y="5"/>
                </a:lnTo>
                <a:cubicBezTo>
                  <a:pt x="5979" y="4"/>
                  <a:pt x="5983" y="9"/>
                  <a:pt x="5983" y="15"/>
                </a:cubicBezTo>
                <a:cubicBezTo>
                  <a:pt x="5984" y="21"/>
                  <a:pt x="5979" y="26"/>
                  <a:pt x="5973" y="26"/>
                </a:cubicBezTo>
                <a:cubicBezTo>
                  <a:pt x="5967" y="26"/>
                  <a:pt x="5962" y="21"/>
                  <a:pt x="5962" y="15"/>
                </a:cubicBezTo>
                <a:cubicBezTo>
                  <a:pt x="5962" y="9"/>
                  <a:pt x="5967" y="5"/>
                  <a:pt x="5973" y="5"/>
                </a:cubicBezTo>
                <a:close/>
                <a:moveTo>
                  <a:pt x="6081" y="4"/>
                </a:moveTo>
                <a:lnTo>
                  <a:pt x="6081" y="4"/>
                </a:lnTo>
                <a:cubicBezTo>
                  <a:pt x="6087" y="4"/>
                  <a:pt x="6092" y="9"/>
                  <a:pt x="6092" y="15"/>
                </a:cubicBezTo>
                <a:cubicBezTo>
                  <a:pt x="6092" y="21"/>
                  <a:pt x="6087" y="26"/>
                  <a:pt x="6081" y="26"/>
                </a:cubicBezTo>
                <a:cubicBezTo>
                  <a:pt x="6075" y="26"/>
                  <a:pt x="6070" y="21"/>
                  <a:pt x="6070" y="15"/>
                </a:cubicBezTo>
                <a:cubicBezTo>
                  <a:pt x="6070" y="9"/>
                  <a:pt x="6075" y="4"/>
                  <a:pt x="6081" y="4"/>
                </a:cubicBezTo>
                <a:close/>
                <a:moveTo>
                  <a:pt x="6189" y="4"/>
                </a:moveTo>
                <a:lnTo>
                  <a:pt x="6189" y="4"/>
                </a:lnTo>
                <a:cubicBezTo>
                  <a:pt x="6195" y="4"/>
                  <a:pt x="6200" y="9"/>
                  <a:pt x="6200" y="15"/>
                </a:cubicBezTo>
                <a:cubicBezTo>
                  <a:pt x="6200" y="21"/>
                  <a:pt x="6195" y="26"/>
                  <a:pt x="6190" y="26"/>
                </a:cubicBezTo>
                <a:lnTo>
                  <a:pt x="6189" y="26"/>
                </a:lnTo>
                <a:cubicBezTo>
                  <a:pt x="6184" y="26"/>
                  <a:pt x="6179" y="21"/>
                  <a:pt x="6179" y="15"/>
                </a:cubicBezTo>
                <a:cubicBezTo>
                  <a:pt x="6179" y="9"/>
                  <a:pt x="6183" y="4"/>
                  <a:pt x="6189" y="4"/>
                </a:cubicBezTo>
                <a:close/>
                <a:moveTo>
                  <a:pt x="6298" y="4"/>
                </a:moveTo>
                <a:lnTo>
                  <a:pt x="6298" y="4"/>
                </a:lnTo>
                <a:cubicBezTo>
                  <a:pt x="6304" y="4"/>
                  <a:pt x="6309" y="9"/>
                  <a:pt x="6309" y="15"/>
                </a:cubicBezTo>
                <a:cubicBezTo>
                  <a:pt x="6309" y="21"/>
                  <a:pt x="6304" y="25"/>
                  <a:pt x="6298" y="25"/>
                </a:cubicBezTo>
                <a:cubicBezTo>
                  <a:pt x="6292" y="25"/>
                  <a:pt x="6287" y="21"/>
                  <a:pt x="6287" y="15"/>
                </a:cubicBezTo>
                <a:cubicBezTo>
                  <a:pt x="6287" y="9"/>
                  <a:pt x="6292" y="4"/>
                  <a:pt x="6298" y="4"/>
                </a:cubicBezTo>
                <a:close/>
                <a:moveTo>
                  <a:pt x="6406" y="4"/>
                </a:moveTo>
                <a:lnTo>
                  <a:pt x="6406" y="4"/>
                </a:lnTo>
                <a:cubicBezTo>
                  <a:pt x="6412" y="4"/>
                  <a:pt x="6417" y="8"/>
                  <a:pt x="6417" y="14"/>
                </a:cubicBezTo>
                <a:cubicBezTo>
                  <a:pt x="6417" y="20"/>
                  <a:pt x="6412" y="25"/>
                  <a:pt x="6406" y="25"/>
                </a:cubicBezTo>
                <a:cubicBezTo>
                  <a:pt x="6400" y="25"/>
                  <a:pt x="6395" y="20"/>
                  <a:pt x="6395" y="14"/>
                </a:cubicBezTo>
                <a:cubicBezTo>
                  <a:pt x="6395" y="8"/>
                  <a:pt x="6400" y="4"/>
                  <a:pt x="6406" y="4"/>
                </a:cubicBezTo>
                <a:close/>
                <a:moveTo>
                  <a:pt x="6515" y="3"/>
                </a:moveTo>
                <a:lnTo>
                  <a:pt x="6515" y="3"/>
                </a:lnTo>
                <a:cubicBezTo>
                  <a:pt x="6521" y="3"/>
                  <a:pt x="6525" y="8"/>
                  <a:pt x="6525" y="14"/>
                </a:cubicBezTo>
                <a:cubicBezTo>
                  <a:pt x="6526" y="20"/>
                  <a:pt x="6521" y="25"/>
                  <a:pt x="6515" y="25"/>
                </a:cubicBezTo>
                <a:cubicBezTo>
                  <a:pt x="6509" y="25"/>
                  <a:pt x="6504" y="20"/>
                  <a:pt x="6504" y="14"/>
                </a:cubicBezTo>
                <a:cubicBezTo>
                  <a:pt x="6504" y="8"/>
                  <a:pt x="6509" y="3"/>
                  <a:pt x="6515" y="3"/>
                </a:cubicBezTo>
                <a:close/>
                <a:moveTo>
                  <a:pt x="6623" y="3"/>
                </a:moveTo>
                <a:lnTo>
                  <a:pt x="6623" y="3"/>
                </a:lnTo>
                <a:cubicBezTo>
                  <a:pt x="6629" y="3"/>
                  <a:pt x="6634" y="8"/>
                  <a:pt x="6634" y="14"/>
                </a:cubicBezTo>
                <a:cubicBezTo>
                  <a:pt x="6634" y="20"/>
                  <a:pt x="6629" y="25"/>
                  <a:pt x="6623" y="25"/>
                </a:cubicBezTo>
                <a:cubicBezTo>
                  <a:pt x="6617" y="25"/>
                  <a:pt x="6612" y="20"/>
                  <a:pt x="6612" y="14"/>
                </a:cubicBezTo>
                <a:cubicBezTo>
                  <a:pt x="6612" y="8"/>
                  <a:pt x="6617" y="3"/>
                  <a:pt x="6623" y="3"/>
                </a:cubicBezTo>
                <a:close/>
                <a:moveTo>
                  <a:pt x="6731" y="3"/>
                </a:moveTo>
                <a:lnTo>
                  <a:pt x="6731" y="3"/>
                </a:lnTo>
                <a:cubicBezTo>
                  <a:pt x="6737" y="3"/>
                  <a:pt x="6742" y="8"/>
                  <a:pt x="6742" y="14"/>
                </a:cubicBezTo>
                <a:cubicBezTo>
                  <a:pt x="6742" y="20"/>
                  <a:pt x="6737" y="24"/>
                  <a:pt x="6731" y="24"/>
                </a:cubicBezTo>
                <a:cubicBezTo>
                  <a:pt x="6725" y="25"/>
                  <a:pt x="6721" y="20"/>
                  <a:pt x="6721" y="14"/>
                </a:cubicBezTo>
                <a:cubicBezTo>
                  <a:pt x="6721" y="8"/>
                  <a:pt x="6725" y="3"/>
                  <a:pt x="6731" y="3"/>
                </a:cubicBezTo>
                <a:close/>
                <a:moveTo>
                  <a:pt x="6840" y="3"/>
                </a:moveTo>
                <a:lnTo>
                  <a:pt x="6840" y="3"/>
                </a:lnTo>
                <a:cubicBezTo>
                  <a:pt x="6846" y="3"/>
                  <a:pt x="6851" y="7"/>
                  <a:pt x="6851" y="13"/>
                </a:cubicBezTo>
                <a:cubicBezTo>
                  <a:pt x="6851" y="19"/>
                  <a:pt x="6846" y="24"/>
                  <a:pt x="6840" y="24"/>
                </a:cubicBezTo>
                <a:cubicBezTo>
                  <a:pt x="6834" y="24"/>
                  <a:pt x="6829" y="19"/>
                  <a:pt x="6829" y="13"/>
                </a:cubicBezTo>
                <a:cubicBezTo>
                  <a:pt x="6829" y="7"/>
                  <a:pt x="6834" y="3"/>
                  <a:pt x="6840" y="3"/>
                </a:cubicBezTo>
                <a:close/>
                <a:moveTo>
                  <a:pt x="6948" y="2"/>
                </a:moveTo>
                <a:lnTo>
                  <a:pt x="6948" y="2"/>
                </a:lnTo>
                <a:cubicBezTo>
                  <a:pt x="6954" y="2"/>
                  <a:pt x="6959" y="7"/>
                  <a:pt x="6959" y="13"/>
                </a:cubicBezTo>
                <a:cubicBezTo>
                  <a:pt x="6959" y="19"/>
                  <a:pt x="6954" y="24"/>
                  <a:pt x="6948" y="24"/>
                </a:cubicBezTo>
                <a:cubicBezTo>
                  <a:pt x="6942" y="24"/>
                  <a:pt x="6937" y="19"/>
                  <a:pt x="6937" y="13"/>
                </a:cubicBezTo>
                <a:cubicBezTo>
                  <a:pt x="6937" y="7"/>
                  <a:pt x="6942" y="2"/>
                  <a:pt x="6948" y="2"/>
                </a:cubicBezTo>
                <a:close/>
                <a:moveTo>
                  <a:pt x="7057" y="2"/>
                </a:moveTo>
                <a:lnTo>
                  <a:pt x="7057" y="2"/>
                </a:lnTo>
                <a:cubicBezTo>
                  <a:pt x="7063" y="2"/>
                  <a:pt x="7067" y="7"/>
                  <a:pt x="7067" y="13"/>
                </a:cubicBezTo>
                <a:cubicBezTo>
                  <a:pt x="7067" y="19"/>
                  <a:pt x="7063" y="24"/>
                  <a:pt x="7057" y="24"/>
                </a:cubicBezTo>
                <a:cubicBezTo>
                  <a:pt x="7051" y="24"/>
                  <a:pt x="7046" y="19"/>
                  <a:pt x="7046" y="13"/>
                </a:cubicBezTo>
                <a:cubicBezTo>
                  <a:pt x="7046" y="7"/>
                  <a:pt x="7051" y="2"/>
                  <a:pt x="7057" y="2"/>
                </a:cubicBezTo>
                <a:close/>
                <a:moveTo>
                  <a:pt x="7165" y="2"/>
                </a:moveTo>
                <a:lnTo>
                  <a:pt x="7165" y="2"/>
                </a:lnTo>
                <a:cubicBezTo>
                  <a:pt x="7171" y="2"/>
                  <a:pt x="7176" y="7"/>
                  <a:pt x="7176" y="13"/>
                </a:cubicBezTo>
                <a:cubicBezTo>
                  <a:pt x="7176" y="19"/>
                  <a:pt x="7171" y="23"/>
                  <a:pt x="7165" y="23"/>
                </a:cubicBezTo>
                <a:cubicBezTo>
                  <a:pt x="7159" y="24"/>
                  <a:pt x="7154" y="19"/>
                  <a:pt x="7154" y="13"/>
                </a:cubicBezTo>
                <a:cubicBezTo>
                  <a:pt x="7154" y="7"/>
                  <a:pt x="7159" y="2"/>
                  <a:pt x="7165" y="2"/>
                </a:cubicBezTo>
                <a:close/>
                <a:moveTo>
                  <a:pt x="7273" y="2"/>
                </a:moveTo>
                <a:lnTo>
                  <a:pt x="7273" y="2"/>
                </a:lnTo>
                <a:cubicBezTo>
                  <a:pt x="7279" y="2"/>
                  <a:pt x="7284" y="6"/>
                  <a:pt x="7284" y="12"/>
                </a:cubicBezTo>
                <a:cubicBezTo>
                  <a:pt x="7284" y="18"/>
                  <a:pt x="7279" y="23"/>
                  <a:pt x="7273" y="23"/>
                </a:cubicBezTo>
                <a:cubicBezTo>
                  <a:pt x="7267" y="23"/>
                  <a:pt x="7263" y="18"/>
                  <a:pt x="7263" y="12"/>
                </a:cubicBezTo>
                <a:cubicBezTo>
                  <a:pt x="7263" y="6"/>
                  <a:pt x="7267" y="2"/>
                  <a:pt x="7273" y="2"/>
                </a:cubicBezTo>
                <a:close/>
                <a:moveTo>
                  <a:pt x="7382" y="1"/>
                </a:moveTo>
                <a:lnTo>
                  <a:pt x="7382" y="1"/>
                </a:lnTo>
                <a:cubicBezTo>
                  <a:pt x="7388" y="1"/>
                  <a:pt x="7393" y="6"/>
                  <a:pt x="7393" y="12"/>
                </a:cubicBezTo>
                <a:cubicBezTo>
                  <a:pt x="7393" y="18"/>
                  <a:pt x="7388" y="23"/>
                  <a:pt x="7382" y="23"/>
                </a:cubicBezTo>
                <a:cubicBezTo>
                  <a:pt x="7376" y="23"/>
                  <a:pt x="7371" y="18"/>
                  <a:pt x="7371" y="12"/>
                </a:cubicBezTo>
                <a:cubicBezTo>
                  <a:pt x="7371" y="6"/>
                  <a:pt x="7376" y="1"/>
                  <a:pt x="7382" y="1"/>
                </a:cubicBezTo>
                <a:close/>
                <a:moveTo>
                  <a:pt x="7490" y="1"/>
                </a:moveTo>
                <a:lnTo>
                  <a:pt x="7490" y="1"/>
                </a:lnTo>
                <a:cubicBezTo>
                  <a:pt x="7496" y="1"/>
                  <a:pt x="7501" y="6"/>
                  <a:pt x="7501" y="12"/>
                </a:cubicBezTo>
                <a:cubicBezTo>
                  <a:pt x="7501" y="18"/>
                  <a:pt x="7496" y="23"/>
                  <a:pt x="7490" y="23"/>
                </a:cubicBezTo>
                <a:cubicBezTo>
                  <a:pt x="7484" y="23"/>
                  <a:pt x="7479" y="18"/>
                  <a:pt x="7479" y="12"/>
                </a:cubicBezTo>
                <a:cubicBezTo>
                  <a:pt x="7479" y="6"/>
                  <a:pt x="7484" y="1"/>
                  <a:pt x="7490" y="1"/>
                </a:cubicBezTo>
                <a:close/>
                <a:moveTo>
                  <a:pt x="7599" y="1"/>
                </a:moveTo>
                <a:lnTo>
                  <a:pt x="7599" y="1"/>
                </a:lnTo>
                <a:cubicBezTo>
                  <a:pt x="7605" y="1"/>
                  <a:pt x="7609" y="6"/>
                  <a:pt x="7609" y="12"/>
                </a:cubicBezTo>
                <a:cubicBezTo>
                  <a:pt x="7609" y="18"/>
                  <a:pt x="7605" y="22"/>
                  <a:pt x="7599" y="23"/>
                </a:cubicBezTo>
                <a:cubicBezTo>
                  <a:pt x="7593" y="23"/>
                  <a:pt x="7588" y="18"/>
                  <a:pt x="7588" y="12"/>
                </a:cubicBezTo>
                <a:cubicBezTo>
                  <a:pt x="7588" y="6"/>
                  <a:pt x="7593" y="1"/>
                  <a:pt x="7599" y="1"/>
                </a:cubicBezTo>
                <a:close/>
                <a:moveTo>
                  <a:pt x="7707" y="1"/>
                </a:moveTo>
                <a:lnTo>
                  <a:pt x="7707" y="1"/>
                </a:lnTo>
                <a:cubicBezTo>
                  <a:pt x="7713" y="1"/>
                  <a:pt x="7718" y="5"/>
                  <a:pt x="7718" y="11"/>
                </a:cubicBezTo>
                <a:cubicBezTo>
                  <a:pt x="7718" y="17"/>
                  <a:pt x="7713" y="22"/>
                  <a:pt x="7707" y="22"/>
                </a:cubicBezTo>
                <a:cubicBezTo>
                  <a:pt x="7701" y="22"/>
                  <a:pt x="7696" y="17"/>
                  <a:pt x="7696" y="12"/>
                </a:cubicBezTo>
                <a:cubicBezTo>
                  <a:pt x="7696" y="6"/>
                  <a:pt x="7701" y="1"/>
                  <a:pt x="7707" y="1"/>
                </a:cubicBezTo>
                <a:close/>
                <a:moveTo>
                  <a:pt x="7815" y="0"/>
                </a:moveTo>
                <a:lnTo>
                  <a:pt x="7815" y="0"/>
                </a:lnTo>
                <a:cubicBezTo>
                  <a:pt x="7821" y="0"/>
                  <a:pt x="7826" y="5"/>
                  <a:pt x="7826" y="11"/>
                </a:cubicBezTo>
                <a:cubicBezTo>
                  <a:pt x="7826" y="17"/>
                  <a:pt x="7821" y="22"/>
                  <a:pt x="7815" y="22"/>
                </a:cubicBezTo>
                <a:cubicBezTo>
                  <a:pt x="7809" y="22"/>
                  <a:pt x="7805" y="17"/>
                  <a:pt x="7805" y="11"/>
                </a:cubicBezTo>
                <a:cubicBezTo>
                  <a:pt x="7804" y="5"/>
                  <a:pt x="7809" y="0"/>
                  <a:pt x="7815" y="0"/>
                </a:cubicBezTo>
                <a:close/>
                <a:moveTo>
                  <a:pt x="7924" y="0"/>
                </a:moveTo>
                <a:lnTo>
                  <a:pt x="7924" y="0"/>
                </a:lnTo>
                <a:cubicBezTo>
                  <a:pt x="7930" y="0"/>
                  <a:pt x="7935" y="5"/>
                  <a:pt x="7935" y="11"/>
                </a:cubicBezTo>
                <a:cubicBezTo>
                  <a:pt x="7935" y="17"/>
                  <a:pt x="7930" y="22"/>
                  <a:pt x="7924" y="22"/>
                </a:cubicBezTo>
                <a:cubicBezTo>
                  <a:pt x="7918" y="22"/>
                  <a:pt x="7913" y="17"/>
                  <a:pt x="7913" y="11"/>
                </a:cubicBezTo>
                <a:cubicBezTo>
                  <a:pt x="7913" y="5"/>
                  <a:pt x="7918" y="0"/>
                  <a:pt x="7924" y="0"/>
                </a:cubicBezTo>
                <a:close/>
                <a:moveTo>
                  <a:pt x="8032" y="0"/>
                </a:moveTo>
                <a:lnTo>
                  <a:pt x="8032" y="0"/>
                </a:lnTo>
                <a:cubicBezTo>
                  <a:pt x="8038" y="0"/>
                  <a:pt x="8043" y="5"/>
                  <a:pt x="8043" y="11"/>
                </a:cubicBezTo>
                <a:cubicBezTo>
                  <a:pt x="8043" y="17"/>
                  <a:pt x="8038" y="22"/>
                  <a:pt x="8032" y="22"/>
                </a:cubicBezTo>
                <a:cubicBezTo>
                  <a:pt x="8026" y="22"/>
                  <a:pt x="8021" y="17"/>
                  <a:pt x="8021" y="11"/>
                </a:cubicBezTo>
                <a:cubicBezTo>
                  <a:pt x="8021" y="5"/>
                  <a:pt x="8026" y="0"/>
                  <a:pt x="8032" y="0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0" name="Freeform 89"/>
          <p:cNvSpPr>
            <a:spLocks/>
          </p:cNvSpPr>
          <p:nvPr/>
        </p:nvSpPr>
        <p:spPr bwMode="auto">
          <a:xfrm>
            <a:off x="1296988" y="3440113"/>
            <a:ext cx="95250" cy="93662"/>
          </a:xfrm>
          <a:custGeom>
            <a:avLst/>
            <a:gdLst>
              <a:gd name="T0" fmla="*/ 151209386 w 60"/>
              <a:gd name="T1" fmla="*/ 0 h 59"/>
              <a:gd name="T2" fmla="*/ 0 w 60"/>
              <a:gd name="T3" fmla="*/ 73083353 h 59"/>
              <a:gd name="T4" fmla="*/ 151209386 w 60"/>
              <a:gd name="T5" fmla="*/ 148687642 h 59"/>
              <a:gd name="T6" fmla="*/ 151209386 w 60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9"/>
              <a:gd name="T14" fmla="*/ 60 w 60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9">
                <a:moveTo>
                  <a:pt x="60" y="0"/>
                </a:moveTo>
                <a:lnTo>
                  <a:pt x="0" y="29"/>
                </a:lnTo>
                <a:lnTo>
                  <a:pt x="60" y="59"/>
                </a:lnTo>
                <a:lnTo>
                  <a:pt x="6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1" name="Freeform 90"/>
          <p:cNvSpPr>
            <a:spLocks/>
          </p:cNvSpPr>
          <p:nvPr/>
        </p:nvSpPr>
        <p:spPr bwMode="auto">
          <a:xfrm>
            <a:off x="7043738" y="3425825"/>
            <a:ext cx="95250" cy="95250"/>
          </a:xfrm>
          <a:custGeom>
            <a:avLst/>
            <a:gdLst>
              <a:gd name="T0" fmla="*/ 2520950 w 60"/>
              <a:gd name="T1" fmla="*/ 151209386 h 60"/>
              <a:gd name="T2" fmla="*/ 151209386 w 60"/>
              <a:gd name="T3" fmla="*/ 75604693 h 60"/>
              <a:gd name="T4" fmla="*/ 0 w 60"/>
              <a:gd name="T5" fmla="*/ 0 h 60"/>
              <a:gd name="T6" fmla="*/ 2520950 w 60"/>
              <a:gd name="T7" fmla="*/ 151209386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1" y="60"/>
                </a:moveTo>
                <a:lnTo>
                  <a:pt x="60" y="30"/>
                </a:lnTo>
                <a:lnTo>
                  <a:pt x="0" y="0"/>
                </a:lnTo>
                <a:lnTo>
                  <a:pt x="1" y="6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2" name="Rectangle 91"/>
          <p:cNvSpPr>
            <a:spLocks noChangeArrowheads="1"/>
          </p:cNvSpPr>
          <p:nvPr/>
        </p:nvSpPr>
        <p:spPr bwMode="auto">
          <a:xfrm>
            <a:off x="3762375" y="3365500"/>
            <a:ext cx="912813" cy="207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3" name="Rectangle 92"/>
          <p:cNvSpPr>
            <a:spLocks noChangeArrowheads="1"/>
          </p:cNvSpPr>
          <p:nvPr/>
        </p:nvSpPr>
        <p:spPr bwMode="auto">
          <a:xfrm>
            <a:off x="3776663" y="3379788"/>
            <a:ext cx="8874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TCP protocol</a:t>
            </a:r>
            <a:endParaRPr lang="en-US"/>
          </a:p>
        </p:txBody>
      </p:sp>
      <p:sp>
        <p:nvSpPr>
          <p:cNvPr id="188504" name="Freeform 93"/>
          <p:cNvSpPr>
            <a:spLocks noEditPoints="1"/>
          </p:cNvSpPr>
          <p:nvPr/>
        </p:nvSpPr>
        <p:spPr bwMode="auto">
          <a:xfrm>
            <a:off x="1373188" y="4070350"/>
            <a:ext cx="1004887" cy="17463"/>
          </a:xfrm>
          <a:custGeom>
            <a:avLst/>
            <a:gdLst>
              <a:gd name="T0" fmla="*/ 5424002 w 1431"/>
              <a:gd name="T1" fmla="*/ 0 h 26"/>
              <a:gd name="T2" fmla="*/ 5424002 w 1431"/>
              <a:gd name="T3" fmla="*/ 9924357 h 26"/>
              <a:gd name="T4" fmla="*/ 0 w 1431"/>
              <a:gd name="T5" fmla="*/ 4962178 h 26"/>
              <a:gd name="T6" fmla="*/ 58681611 w 1431"/>
              <a:gd name="T7" fmla="*/ 451351 h 26"/>
              <a:gd name="T8" fmla="*/ 64106313 w 1431"/>
              <a:gd name="T9" fmla="*/ 4962178 h 26"/>
              <a:gd name="T10" fmla="*/ 58681611 w 1431"/>
              <a:gd name="T11" fmla="*/ 9924357 h 26"/>
              <a:gd name="T12" fmla="*/ 58681611 w 1431"/>
              <a:gd name="T13" fmla="*/ 451351 h 26"/>
              <a:gd name="T14" fmla="*/ 112432184 w 1431"/>
              <a:gd name="T15" fmla="*/ 451351 h 26"/>
              <a:gd name="T16" fmla="*/ 112432184 w 1431"/>
              <a:gd name="T17" fmla="*/ 10375708 h 26"/>
              <a:gd name="T18" fmla="*/ 107007482 w 1431"/>
              <a:gd name="T19" fmla="*/ 5413530 h 26"/>
              <a:gd name="T20" fmla="*/ 165689070 w 1431"/>
              <a:gd name="T21" fmla="*/ 451351 h 26"/>
              <a:gd name="T22" fmla="*/ 171113773 w 1431"/>
              <a:gd name="T23" fmla="*/ 5413530 h 26"/>
              <a:gd name="T24" fmla="*/ 165689070 w 1431"/>
              <a:gd name="T25" fmla="*/ 10375708 h 26"/>
              <a:gd name="T26" fmla="*/ 165689070 w 1431"/>
              <a:gd name="T27" fmla="*/ 451351 h 26"/>
              <a:gd name="T28" fmla="*/ 219439666 w 1431"/>
              <a:gd name="T29" fmla="*/ 902031 h 26"/>
              <a:gd name="T30" fmla="*/ 219439666 w 1431"/>
              <a:gd name="T31" fmla="*/ 10375708 h 26"/>
              <a:gd name="T32" fmla="*/ 214015666 w 1431"/>
              <a:gd name="T33" fmla="*/ 5413530 h 26"/>
              <a:gd name="T34" fmla="*/ 272697254 w 1431"/>
              <a:gd name="T35" fmla="*/ 902031 h 26"/>
              <a:gd name="T36" fmla="*/ 278121255 w 1431"/>
              <a:gd name="T37" fmla="*/ 5864882 h 26"/>
              <a:gd name="T38" fmla="*/ 272697254 w 1431"/>
              <a:gd name="T39" fmla="*/ 10827059 h 26"/>
              <a:gd name="T40" fmla="*/ 272697254 w 1431"/>
              <a:gd name="T41" fmla="*/ 902031 h 26"/>
              <a:gd name="T42" fmla="*/ 325954140 w 1431"/>
              <a:gd name="T43" fmla="*/ 902031 h 26"/>
              <a:gd name="T44" fmla="*/ 325954140 w 1431"/>
              <a:gd name="T45" fmla="*/ 10827059 h 26"/>
              <a:gd name="T46" fmla="*/ 320530140 w 1431"/>
              <a:gd name="T47" fmla="*/ 5864882 h 26"/>
              <a:gd name="T48" fmla="*/ 379704780 w 1431"/>
              <a:gd name="T49" fmla="*/ 1353382 h 26"/>
              <a:gd name="T50" fmla="*/ 385128780 w 1431"/>
              <a:gd name="T51" fmla="*/ 5864882 h 26"/>
              <a:gd name="T52" fmla="*/ 379704780 w 1431"/>
              <a:gd name="T53" fmla="*/ 10827059 h 26"/>
              <a:gd name="T54" fmla="*/ 379704780 w 1431"/>
              <a:gd name="T55" fmla="*/ 1353382 h 26"/>
              <a:gd name="T56" fmla="*/ 432961666 w 1431"/>
              <a:gd name="T57" fmla="*/ 1353382 h 26"/>
              <a:gd name="T58" fmla="*/ 432961666 w 1431"/>
              <a:gd name="T59" fmla="*/ 11277742 h 26"/>
              <a:gd name="T60" fmla="*/ 427537666 w 1431"/>
              <a:gd name="T61" fmla="*/ 6315562 h 26"/>
              <a:gd name="T62" fmla="*/ 486219254 w 1431"/>
              <a:gd name="T63" fmla="*/ 1353382 h 26"/>
              <a:gd name="T64" fmla="*/ 491643255 w 1431"/>
              <a:gd name="T65" fmla="*/ 6315562 h 26"/>
              <a:gd name="T66" fmla="*/ 486219254 w 1431"/>
              <a:gd name="T67" fmla="*/ 11277742 h 26"/>
              <a:gd name="T68" fmla="*/ 486219254 w 1431"/>
              <a:gd name="T69" fmla="*/ 1353382 h 26"/>
              <a:gd name="T70" fmla="*/ 539969806 w 1431"/>
              <a:gd name="T71" fmla="*/ 1804734 h 26"/>
              <a:gd name="T72" fmla="*/ 539969806 w 1431"/>
              <a:gd name="T73" fmla="*/ 11277742 h 26"/>
              <a:gd name="T74" fmla="*/ 534545103 w 1431"/>
              <a:gd name="T75" fmla="*/ 6315562 h 26"/>
              <a:gd name="T76" fmla="*/ 593226692 w 1431"/>
              <a:gd name="T77" fmla="*/ 1804734 h 26"/>
              <a:gd name="T78" fmla="*/ 598651395 w 1431"/>
              <a:gd name="T79" fmla="*/ 6766913 h 26"/>
              <a:gd name="T80" fmla="*/ 593226692 w 1431"/>
              <a:gd name="T81" fmla="*/ 11729093 h 26"/>
              <a:gd name="T82" fmla="*/ 593226692 w 1431"/>
              <a:gd name="T83" fmla="*/ 1804734 h 26"/>
              <a:gd name="T84" fmla="*/ 646977244 w 1431"/>
              <a:gd name="T85" fmla="*/ 1804734 h 26"/>
              <a:gd name="T86" fmla="*/ 646977244 w 1431"/>
              <a:gd name="T87" fmla="*/ 11729093 h 26"/>
              <a:gd name="T88" fmla="*/ 641553243 w 1431"/>
              <a:gd name="T89" fmla="*/ 6766913 h 26"/>
              <a:gd name="T90" fmla="*/ 700234832 w 1431"/>
              <a:gd name="T91" fmla="*/ 2255414 h 26"/>
              <a:gd name="T92" fmla="*/ 705658833 w 1431"/>
              <a:gd name="T93" fmla="*/ 6766913 h 26"/>
              <a:gd name="T94" fmla="*/ 700234832 w 1431"/>
              <a:gd name="T95" fmla="*/ 11729093 h 26"/>
              <a:gd name="T96" fmla="*/ 700234832 w 1431"/>
              <a:gd name="T97" fmla="*/ 2255414 h 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431"/>
              <a:gd name="T148" fmla="*/ 0 h 26"/>
              <a:gd name="T149" fmla="*/ 1431 w 1431"/>
              <a:gd name="T150" fmla="*/ 26 h 2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431" h="26">
                <a:moveTo>
                  <a:pt x="11" y="0"/>
                </a:moveTo>
                <a:lnTo>
                  <a:pt x="11" y="0"/>
                </a:lnTo>
                <a:cubicBezTo>
                  <a:pt x="17" y="0"/>
                  <a:pt x="22" y="5"/>
                  <a:pt x="22" y="11"/>
                </a:cubicBezTo>
                <a:cubicBezTo>
                  <a:pt x="22" y="17"/>
                  <a:pt x="17" y="22"/>
                  <a:pt x="11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119" y="1"/>
                </a:moveTo>
                <a:lnTo>
                  <a:pt x="119" y="1"/>
                </a:lnTo>
                <a:cubicBezTo>
                  <a:pt x="125" y="1"/>
                  <a:pt x="130" y="5"/>
                  <a:pt x="130" y="11"/>
                </a:cubicBezTo>
                <a:cubicBezTo>
                  <a:pt x="130" y="17"/>
                  <a:pt x="125" y="22"/>
                  <a:pt x="119" y="22"/>
                </a:cubicBezTo>
                <a:cubicBezTo>
                  <a:pt x="113" y="22"/>
                  <a:pt x="108" y="17"/>
                  <a:pt x="108" y="11"/>
                </a:cubicBezTo>
                <a:cubicBezTo>
                  <a:pt x="108" y="5"/>
                  <a:pt x="113" y="1"/>
                  <a:pt x="119" y="1"/>
                </a:cubicBezTo>
                <a:close/>
                <a:moveTo>
                  <a:pt x="228" y="1"/>
                </a:moveTo>
                <a:lnTo>
                  <a:pt x="228" y="1"/>
                </a:lnTo>
                <a:cubicBezTo>
                  <a:pt x="234" y="1"/>
                  <a:pt x="239" y="6"/>
                  <a:pt x="239" y="12"/>
                </a:cubicBezTo>
                <a:cubicBezTo>
                  <a:pt x="239" y="18"/>
                  <a:pt x="234" y="23"/>
                  <a:pt x="228" y="23"/>
                </a:cubicBezTo>
                <a:cubicBezTo>
                  <a:pt x="222" y="23"/>
                  <a:pt x="217" y="18"/>
                  <a:pt x="217" y="12"/>
                </a:cubicBezTo>
                <a:cubicBezTo>
                  <a:pt x="217" y="6"/>
                  <a:pt x="222" y="1"/>
                  <a:pt x="228" y="1"/>
                </a:cubicBezTo>
                <a:close/>
                <a:moveTo>
                  <a:pt x="336" y="1"/>
                </a:moveTo>
                <a:lnTo>
                  <a:pt x="336" y="1"/>
                </a:lnTo>
                <a:cubicBezTo>
                  <a:pt x="342" y="1"/>
                  <a:pt x="347" y="6"/>
                  <a:pt x="347" y="12"/>
                </a:cubicBezTo>
                <a:cubicBezTo>
                  <a:pt x="347" y="18"/>
                  <a:pt x="342" y="23"/>
                  <a:pt x="336" y="23"/>
                </a:cubicBezTo>
                <a:cubicBezTo>
                  <a:pt x="330" y="23"/>
                  <a:pt x="325" y="18"/>
                  <a:pt x="325" y="12"/>
                </a:cubicBezTo>
                <a:cubicBezTo>
                  <a:pt x="325" y="6"/>
                  <a:pt x="330" y="1"/>
                  <a:pt x="336" y="1"/>
                </a:cubicBezTo>
                <a:close/>
                <a:moveTo>
                  <a:pt x="444" y="2"/>
                </a:moveTo>
                <a:lnTo>
                  <a:pt x="445" y="2"/>
                </a:lnTo>
                <a:cubicBezTo>
                  <a:pt x="451" y="2"/>
                  <a:pt x="455" y="6"/>
                  <a:pt x="455" y="12"/>
                </a:cubicBezTo>
                <a:cubicBezTo>
                  <a:pt x="455" y="18"/>
                  <a:pt x="451" y="23"/>
                  <a:pt x="445" y="23"/>
                </a:cubicBezTo>
                <a:lnTo>
                  <a:pt x="444" y="23"/>
                </a:lnTo>
                <a:cubicBezTo>
                  <a:pt x="439" y="23"/>
                  <a:pt x="434" y="18"/>
                  <a:pt x="434" y="12"/>
                </a:cubicBezTo>
                <a:cubicBezTo>
                  <a:pt x="434" y="6"/>
                  <a:pt x="439" y="2"/>
                  <a:pt x="444" y="2"/>
                </a:cubicBezTo>
                <a:close/>
                <a:moveTo>
                  <a:pt x="553" y="2"/>
                </a:moveTo>
                <a:lnTo>
                  <a:pt x="553" y="2"/>
                </a:lnTo>
                <a:cubicBezTo>
                  <a:pt x="559" y="2"/>
                  <a:pt x="564" y="7"/>
                  <a:pt x="564" y="13"/>
                </a:cubicBezTo>
                <a:cubicBezTo>
                  <a:pt x="564" y="19"/>
                  <a:pt x="559" y="24"/>
                  <a:pt x="553" y="24"/>
                </a:cubicBezTo>
                <a:cubicBezTo>
                  <a:pt x="547" y="24"/>
                  <a:pt x="542" y="19"/>
                  <a:pt x="542" y="13"/>
                </a:cubicBezTo>
                <a:cubicBezTo>
                  <a:pt x="542" y="7"/>
                  <a:pt x="547" y="2"/>
                  <a:pt x="553" y="2"/>
                </a:cubicBezTo>
                <a:close/>
                <a:moveTo>
                  <a:pt x="661" y="2"/>
                </a:moveTo>
                <a:lnTo>
                  <a:pt x="661" y="2"/>
                </a:lnTo>
                <a:cubicBezTo>
                  <a:pt x="667" y="2"/>
                  <a:pt x="672" y="7"/>
                  <a:pt x="672" y="13"/>
                </a:cubicBezTo>
                <a:cubicBezTo>
                  <a:pt x="672" y="19"/>
                  <a:pt x="667" y="24"/>
                  <a:pt x="661" y="24"/>
                </a:cubicBezTo>
                <a:cubicBezTo>
                  <a:pt x="655" y="24"/>
                  <a:pt x="650" y="19"/>
                  <a:pt x="650" y="13"/>
                </a:cubicBezTo>
                <a:cubicBezTo>
                  <a:pt x="650" y="7"/>
                  <a:pt x="655" y="2"/>
                  <a:pt x="661" y="2"/>
                </a:cubicBezTo>
                <a:close/>
                <a:moveTo>
                  <a:pt x="770" y="3"/>
                </a:moveTo>
                <a:lnTo>
                  <a:pt x="770" y="3"/>
                </a:lnTo>
                <a:cubicBezTo>
                  <a:pt x="776" y="3"/>
                  <a:pt x="781" y="7"/>
                  <a:pt x="781" y="13"/>
                </a:cubicBezTo>
                <a:cubicBezTo>
                  <a:pt x="781" y="19"/>
                  <a:pt x="776" y="24"/>
                  <a:pt x="770" y="24"/>
                </a:cubicBezTo>
                <a:cubicBezTo>
                  <a:pt x="764" y="24"/>
                  <a:pt x="759" y="19"/>
                  <a:pt x="759" y="13"/>
                </a:cubicBezTo>
                <a:cubicBezTo>
                  <a:pt x="759" y="7"/>
                  <a:pt x="764" y="3"/>
                  <a:pt x="770" y="3"/>
                </a:cubicBezTo>
                <a:close/>
                <a:moveTo>
                  <a:pt x="878" y="3"/>
                </a:moveTo>
                <a:lnTo>
                  <a:pt x="878" y="3"/>
                </a:lnTo>
                <a:cubicBezTo>
                  <a:pt x="884" y="3"/>
                  <a:pt x="889" y="8"/>
                  <a:pt x="889" y="14"/>
                </a:cubicBezTo>
                <a:cubicBezTo>
                  <a:pt x="889" y="20"/>
                  <a:pt x="884" y="25"/>
                  <a:pt x="878" y="25"/>
                </a:cubicBezTo>
                <a:cubicBezTo>
                  <a:pt x="872" y="25"/>
                  <a:pt x="867" y="20"/>
                  <a:pt x="867" y="14"/>
                </a:cubicBezTo>
                <a:cubicBezTo>
                  <a:pt x="867" y="8"/>
                  <a:pt x="872" y="3"/>
                  <a:pt x="878" y="3"/>
                </a:cubicBezTo>
                <a:close/>
                <a:moveTo>
                  <a:pt x="986" y="3"/>
                </a:moveTo>
                <a:lnTo>
                  <a:pt x="986" y="3"/>
                </a:lnTo>
                <a:cubicBezTo>
                  <a:pt x="992" y="3"/>
                  <a:pt x="997" y="8"/>
                  <a:pt x="997" y="14"/>
                </a:cubicBezTo>
                <a:cubicBezTo>
                  <a:pt x="997" y="20"/>
                  <a:pt x="992" y="25"/>
                  <a:pt x="986" y="25"/>
                </a:cubicBezTo>
                <a:cubicBezTo>
                  <a:pt x="980" y="25"/>
                  <a:pt x="976" y="20"/>
                  <a:pt x="976" y="14"/>
                </a:cubicBezTo>
                <a:cubicBezTo>
                  <a:pt x="976" y="8"/>
                  <a:pt x="980" y="3"/>
                  <a:pt x="986" y="3"/>
                </a:cubicBezTo>
                <a:close/>
                <a:moveTo>
                  <a:pt x="1095" y="4"/>
                </a:moveTo>
                <a:lnTo>
                  <a:pt x="1095" y="4"/>
                </a:lnTo>
                <a:cubicBezTo>
                  <a:pt x="1101" y="4"/>
                  <a:pt x="1106" y="8"/>
                  <a:pt x="1106" y="14"/>
                </a:cubicBezTo>
                <a:cubicBezTo>
                  <a:pt x="1106" y="20"/>
                  <a:pt x="1101" y="25"/>
                  <a:pt x="1095" y="25"/>
                </a:cubicBezTo>
                <a:cubicBezTo>
                  <a:pt x="1089" y="25"/>
                  <a:pt x="1084" y="20"/>
                  <a:pt x="1084" y="14"/>
                </a:cubicBezTo>
                <a:cubicBezTo>
                  <a:pt x="1084" y="8"/>
                  <a:pt x="1089" y="4"/>
                  <a:pt x="1095" y="4"/>
                </a:cubicBezTo>
                <a:close/>
                <a:moveTo>
                  <a:pt x="1203" y="4"/>
                </a:moveTo>
                <a:lnTo>
                  <a:pt x="1203" y="4"/>
                </a:lnTo>
                <a:cubicBezTo>
                  <a:pt x="1209" y="4"/>
                  <a:pt x="1214" y="9"/>
                  <a:pt x="1214" y="15"/>
                </a:cubicBezTo>
                <a:cubicBezTo>
                  <a:pt x="1214" y="21"/>
                  <a:pt x="1209" y="26"/>
                  <a:pt x="1203" y="26"/>
                </a:cubicBezTo>
                <a:cubicBezTo>
                  <a:pt x="1197" y="26"/>
                  <a:pt x="1192" y="21"/>
                  <a:pt x="1192" y="15"/>
                </a:cubicBezTo>
                <a:cubicBezTo>
                  <a:pt x="1192" y="9"/>
                  <a:pt x="1197" y="4"/>
                  <a:pt x="1203" y="4"/>
                </a:cubicBezTo>
                <a:close/>
                <a:moveTo>
                  <a:pt x="1312" y="4"/>
                </a:moveTo>
                <a:lnTo>
                  <a:pt x="1312" y="4"/>
                </a:lnTo>
                <a:cubicBezTo>
                  <a:pt x="1318" y="4"/>
                  <a:pt x="1323" y="9"/>
                  <a:pt x="1323" y="15"/>
                </a:cubicBezTo>
                <a:cubicBezTo>
                  <a:pt x="1323" y="21"/>
                  <a:pt x="1318" y="26"/>
                  <a:pt x="1312" y="26"/>
                </a:cubicBezTo>
                <a:cubicBezTo>
                  <a:pt x="1306" y="26"/>
                  <a:pt x="1301" y="21"/>
                  <a:pt x="1301" y="15"/>
                </a:cubicBezTo>
                <a:cubicBezTo>
                  <a:pt x="1301" y="9"/>
                  <a:pt x="1306" y="4"/>
                  <a:pt x="1312" y="4"/>
                </a:cubicBezTo>
                <a:close/>
                <a:moveTo>
                  <a:pt x="1420" y="5"/>
                </a:moveTo>
                <a:lnTo>
                  <a:pt x="1420" y="5"/>
                </a:lnTo>
                <a:cubicBezTo>
                  <a:pt x="1426" y="5"/>
                  <a:pt x="1431" y="9"/>
                  <a:pt x="1431" y="15"/>
                </a:cubicBezTo>
                <a:cubicBezTo>
                  <a:pt x="1431" y="21"/>
                  <a:pt x="1426" y="26"/>
                  <a:pt x="1420" y="26"/>
                </a:cubicBezTo>
                <a:cubicBezTo>
                  <a:pt x="1414" y="26"/>
                  <a:pt x="1409" y="21"/>
                  <a:pt x="1409" y="15"/>
                </a:cubicBezTo>
                <a:cubicBezTo>
                  <a:pt x="1409" y="9"/>
                  <a:pt x="1414" y="5"/>
                  <a:pt x="1420" y="5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5" name="Freeform 94"/>
          <p:cNvSpPr>
            <a:spLocks/>
          </p:cNvSpPr>
          <p:nvPr/>
        </p:nvSpPr>
        <p:spPr bwMode="auto">
          <a:xfrm>
            <a:off x="1296988" y="4030663"/>
            <a:ext cx="95250" cy="93662"/>
          </a:xfrm>
          <a:custGeom>
            <a:avLst/>
            <a:gdLst>
              <a:gd name="T0" fmla="*/ 151209386 w 60"/>
              <a:gd name="T1" fmla="*/ 148687642 h 59"/>
              <a:gd name="T2" fmla="*/ 0 w 60"/>
              <a:gd name="T3" fmla="*/ 75604289 h 59"/>
              <a:gd name="T4" fmla="*/ 151209386 w 60"/>
              <a:gd name="T5" fmla="*/ 0 h 59"/>
              <a:gd name="T6" fmla="*/ 151209386 w 60"/>
              <a:gd name="T7" fmla="*/ 148687642 h 5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9"/>
              <a:gd name="T14" fmla="*/ 60 w 60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9">
                <a:moveTo>
                  <a:pt x="60" y="59"/>
                </a:moveTo>
                <a:lnTo>
                  <a:pt x="0" y="30"/>
                </a:lnTo>
                <a:lnTo>
                  <a:pt x="60" y="0"/>
                </a:lnTo>
                <a:lnTo>
                  <a:pt x="60" y="5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6" name="Freeform 95"/>
          <p:cNvSpPr>
            <a:spLocks/>
          </p:cNvSpPr>
          <p:nvPr/>
        </p:nvSpPr>
        <p:spPr bwMode="auto">
          <a:xfrm>
            <a:off x="2409825" y="4033838"/>
            <a:ext cx="93663" cy="95250"/>
          </a:xfrm>
          <a:custGeom>
            <a:avLst/>
            <a:gdLst>
              <a:gd name="T0" fmla="*/ 0 w 59"/>
              <a:gd name="T1" fmla="*/ 0 h 60"/>
              <a:gd name="T2" fmla="*/ 148690817 w 59"/>
              <a:gd name="T3" fmla="*/ 75604693 h 60"/>
              <a:gd name="T4" fmla="*/ 0 w 59"/>
              <a:gd name="T5" fmla="*/ 151209386 h 60"/>
              <a:gd name="T6" fmla="*/ 0 w 59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60"/>
              <a:gd name="T14" fmla="*/ 59 w 59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60">
                <a:moveTo>
                  <a:pt x="0" y="0"/>
                </a:moveTo>
                <a:lnTo>
                  <a:pt x="59" y="30"/>
                </a:lnTo>
                <a:lnTo>
                  <a:pt x="0" y="6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7" name="Rectangle 96"/>
          <p:cNvSpPr>
            <a:spLocks noChangeArrowheads="1"/>
          </p:cNvSpPr>
          <p:nvPr/>
        </p:nvSpPr>
        <p:spPr bwMode="auto">
          <a:xfrm>
            <a:off x="1524000" y="3965575"/>
            <a:ext cx="754063" cy="207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8" name="Rectangle 97"/>
          <p:cNvSpPr>
            <a:spLocks noChangeArrowheads="1"/>
          </p:cNvSpPr>
          <p:nvPr/>
        </p:nvSpPr>
        <p:spPr bwMode="auto">
          <a:xfrm>
            <a:off x="1539875" y="3975100"/>
            <a:ext cx="727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IP protocol</a:t>
            </a:r>
            <a:endParaRPr lang="en-US"/>
          </a:p>
        </p:txBody>
      </p:sp>
      <p:sp>
        <p:nvSpPr>
          <p:cNvPr id="188509" name="Freeform 98"/>
          <p:cNvSpPr>
            <a:spLocks noEditPoints="1"/>
          </p:cNvSpPr>
          <p:nvPr/>
        </p:nvSpPr>
        <p:spPr bwMode="auto">
          <a:xfrm>
            <a:off x="3430588" y="4073525"/>
            <a:ext cx="1385887" cy="15875"/>
          </a:xfrm>
          <a:custGeom>
            <a:avLst/>
            <a:gdLst>
              <a:gd name="T0" fmla="*/ 10854593 w 1973"/>
              <a:gd name="T1" fmla="*/ 5727988 h 22"/>
              <a:gd name="T2" fmla="*/ 0 w 1973"/>
              <a:gd name="T3" fmla="*/ 5727988 h 22"/>
              <a:gd name="T4" fmla="*/ 58715116 w 1973"/>
              <a:gd name="T5" fmla="*/ 0 h 22"/>
              <a:gd name="T6" fmla="*/ 58715116 w 1973"/>
              <a:gd name="T7" fmla="*/ 11455255 h 22"/>
              <a:gd name="T8" fmla="*/ 112495688 w 1973"/>
              <a:gd name="T9" fmla="*/ 0 h 22"/>
              <a:gd name="T10" fmla="*/ 112495688 w 1973"/>
              <a:gd name="T11" fmla="*/ 11455255 h 22"/>
              <a:gd name="T12" fmla="*/ 112495688 w 1973"/>
              <a:gd name="T13" fmla="*/ 0 h 22"/>
              <a:gd name="T14" fmla="*/ 171210782 w 1973"/>
              <a:gd name="T15" fmla="*/ 5727988 h 22"/>
              <a:gd name="T16" fmla="*/ 160356191 w 1973"/>
              <a:gd name="T17" fmla="*/ 5727988 h 22"/>
              <a:gd name="T18" fmla="*/ 219070627 w 1973"/>
              <a:gd name="T19" fmla="*/ 0 h 22"/>
              <a:gd name="T20" fmla="*/ 219070627 w 1973"/>
              <a:gd name="T21" fmla="*/ 11455255 h 22"/>
              <a:gd name="T22" fmla="*/ 272851879 w 1973"/>
              <a:gd name="T23" fmla="*/ 0 h 22"/>
              <a:gd name="T24" fmla="*/ 272851879 w 1973"/>
              <a:gd name="T25" fmla="*/ 11455255 h 22"/>
              <a:gd name="T26" fmla="*/ 272851879 w 1973"/>
              <a:gd name="T27" fmla="*/ 0 h 22"/>
              <a:gd name="T28" fmla="*/ 331566271 w 1973"/>
              <a:gd name="T29" fmla="*/ 5727988 h 22"/>
              <a:gd name="T30" fmla="*/ 320711680 w 1973"/>
              <a:gd name="T31" fmla="*/ 5727988 h 22"/>
              <a:gd name="T32" fmla="*/ 379919965 w 1973"/>
              <a:gd name="T33" fmla="*/ 0 h 22"/>
              <a:gd name="T34" fmla="*/ 379919965 w 1973"/>
              <a:gd name="T35" fmla="*/ 11455255 h 22"/>
              <a:gd name="T36" fmla="*/ 433207412 w 1973"/>
              <a:gd name="T37" fmla="*/ 0 h 22"/>
              <a:gd name="T38" fmla="*/ 433207412 w 1973"/>
              <a:gd name="T39" fmla="*/ 11455255 h 22"/>
              <a:gd name="T40" fmla="*/ 433207412 w 1973"/>
              <a:gd name="T41" fmla="*/ 0 h 22"/>
              <a:gd name="T42" fmla="*/ 491922506 w 1973"/>
              <a:gd name="T43" fmla="*/ 5727988 h 22"/>
              <a:gd name="T44" fmla="*/ 481561019 w 1973"/>
              <a:gd name="T45" fmla="*/ 5727988 h 22"/>
              <a:gd name="T46" fmla="*/ 540276112 w 1973"/>
              <a:gd name="T47" fmla="*/ 0 h 22"/>
              <a:gd name="T48" fmla="*/ 540276112 w 1973"/>
              <a:gd name="T49" fmla="*/ 11455255 h 22"/>
              <a:gd name="T50" fmla="*/ 593563560 w 1973"/>
              <a:gd name="T51" fmla="*/ 0 h 22"/>
              <a:gd name="T52" fmla="*/ 593563560 w 1973"/>
              <a:gd name="T53" fmla="*/ 11455255 h 22"/>
              <a:gd name="T54" fmla="*/ 593563560 w 1973"/>
              <a:gd name="T55" fmla="*/ 0 h 22"/>
              <a:gd name="T56" fmla="*/ 652278653 w 1973"/>
              <a:gd name="T57" fmla="*/ 5727988 h 22"/>
              <a:gd name="T58" fmla="*/ 641917166 w 1973"/>
              <a:gd name="T59" fmla="*/ 5727988 h 22"/>
              <a:gd name="T60" fmla="*/ 700631558 w 1973"/>
              <a:gd name="T61" fmla="*/ 0 h 22"/>
              <a:gd name="T62" fmla="*/ 700631558 w 1973"/>
              <a:gd name="T63" fmla="*/ 11455255 h 22"/>
              <a:gd name="T64" fmla="*/ 753919181 w 1973"/>
              <a:gd name="T65" fmla="*/ 0 h 22"/>
              <a:gd name="T66" fmla="*/ 753919181 w 1973"/>
              <a:gd name="T67" fmla="*/ 11455255 h 22"/>
              <a:gd name="T68" fmla="*/ 753919181 w 1973"/>
              <a:gd name="T69" fmla="*/ 0 h 22"/>
              <a:gd name="T70" fmla="*/ 813128080 w 1973"/>
              <a:gd name="T71" fmla="*/ 5727988 h 22"/>
              <a:gd name="T72" fmla="*/ 802272787 w 1973"/>
              <a:gd name="T73" fmla="*/ 5727988 h 22"/>
              <a:gd name="T74" fmla="*/ 860987881 w 1973"/>
              <a:gd name="T75" fmla="*/ 0 h 22"/>
              <a:gd name="T76" fmla="*/ 860987881 w 1973"/>
              <a:gd name="T77" fmla="*/ 11455255 h 22"/>
              <a:gd name="T78" fmla="*/ 914768431 w 1973"/>
              <a:gd name="T79" fmla="*/ 0 h 22"/>
              <a:gd name="T80" fmla="*/ 914768431 w 1973"/>
              <a:gd name="T81" fmla="*/ 11455255 h 22"/>
              <a:gd name="T82" fmla="*/ 914768431 w 1973"/>
              <a:gd name="T83" fmla="*/ 0 h 22"/>
              <a:gd name="T84" fmla="*/ 973483525 w 1973"/>
              <a:gd name="T85" fmla="*/ 5727988 h 22"/>
              <a:gd name="T86" fmla="*/ 962628935 w 1973"/>
              <a:gd name="T87" fmla="*/ 5727988 h 2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73"/>
              <a:gd name="T133" fmla="*/ 0 h 22"/>
              <a:gd name="T134" fmla="*/ 1973 w 1973"/>
              <a:gd name="T135" fmla="*/ 22 h 2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73" h="22">
                <a:moveTo>
                  <a:pt x="11" y="0"/>
                </a:moveTo>
                <a:lnTo>
                  <a:pt x="11" y="0"/>
                </a:lnTo>
                <a:cubicBezTo>
                  <a:pt x="17" y="0"/>
                  <a:pt x="22" y="5"/>
                  <a:pt x="22" y="11"/>
                </a:cubicBezTo>
                <a:cubicBezTo>
                  <a:pt x="22" y="17"/>
                  <a:pt x="17" y="22"/>
                  <a:pt x="11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119" y="0"/>
                </a:moveTo>
                <a:lnTo>
                  <a:pt x="119" y="0"/>
                </a:lnTo>
                <a:cubicBezTo>
                  <a:pt x="125" y="0"/>
                  <a:pt x="130" y="5"/>
                  <a:pt x="130" y="11"/>
                </a:cubicBezTo>
                <a:cubicBezTo>
                  <a:pt x="130" y="17"/>
                  <a:pt x="125" y="22"/>
                  <a:pt x="119" y="22"/>
                </a:cubicBezTo>
                <a:cubicBezTo>
                  <a:pt x="113" y="22"/>
                  <a:pt x="108" y="17"/>
                  <a:pt x="108" y="11"/>
                </a:cubicBezTo>
                <a:cubicBezTo>
                  <a:pt x="108" y="5"/>
                  <a:pt x="113" y="0"/>
                  <a:pt x="119" y="0"/>
                </a:cubicBezTo>
                <a:close/>
                <a:moveTo>
                  <a:pt x="228" y="0"/>
                </a:moveTo>
                <a:lnTo>
                  <a:pt x="228" y="0"/>
                </a:lnTo>
                <a:cubicBezTo>
                  <a:pt x="234" y="0"/>
                  <a:pt x="239" y="5"/>
                  <a:pt x="239" y="11"/>
                </a:cubicBezTo>
                <a:cubicBezTo>
                  <a:pt x="239" y="17"/>
                  <a:pt x="234" y="22"/>
                  <a:pt x="228" y="22"/>
                </a:cubicBezTo>
                <a:cubicBezTo>
                  <a:pt x="222" y="22"/>
                  <a:pt x="217" y="17"/>
                  <a:pt x="217" y="11"/>
                </a:cubicBezTo>
                <a:cubicBezTo>
                  <a:pt x="217" y="5"/>
                  <a:pt x="222" y="0"/>
                  <a:pt x="228" y="0"/>
                </a:cubicBezTo>
                <a:close/>
                <a:moveTo>
                  <a:pt x="336" y="0"/>
                </a:moveTo>
                <a:lnTo>
                  <a:pt x="336" y="0"/>
                </a:lnTo>
                <a:cubicBezTo>
                  <a:pt x="342" y="0"/>
                  <a:pt x="347" y="5"/>
                  <a:pt x="347" y="11"/>
                </a:cubicBezTo>
                <a:cubicBezTo>
                  <a:pt x="347" y="17"/>
                  <a:pt x="342" y="22"/>
                  <a:pt x="336" y="22"/>
                </a:cubicBezTo>
                <a:cubicBezTo>
                  <a:pt x="330" y="22"/>
                  <a:pt x="325" y="17"/>
                  <a:pt x="325" y="11"/>
                </a:cubicBezTo>
                <a:cubicBezTo>
                  <a:pt x="325" y="5"/>
                  <a:pt x="330" y="0"/>
                  <a:pt x="336" y="0"/>
                </a:cubicBezTo>
                <a:close/>
                <a:moveTo>
                  <a:pt x="444" y="0"/>
                </a:moveTo>
                <a:lnTo>
                  <a:pt x="444" y="0"/>
                </a:lnTo>
                <a:cubicBezTo>
                  <a:pt x="450" y="0"/>
                  <a:pt x="455" y="5"/>
                  <a:pt x="455" y="11"/>
                </a:cubicBezTo>
                <a:cubicBezTo>
                  <a:pt x="455" y="17"/>
                  <a:pt x="450" y="22"/>
                  <a:pt x="444" y="22"/>
                </a:cubicBezTo>
                <a:cubicBezTo>
                  <a:pt x="438" y="22"/>
                  <a:pt x="434" y="17"/>
                  <a:pt x="434" y="11"/>
                </a:cubicBezTo>
                <a:cubicBezTo>
                  <a:pt x="434" y="5"/>
                  <a:pt x="438" y="0"/>
                  <a:pt x="444" y="0"/>
                </a:cubicBezTo>
                <a:close/>
                <a:moveTo>
                  <a:pt x="553" y="0"/>
                </a:moveTo>
                <a:lnTo>
                  <a:pt x="553" y="0"/>
                </a:lnTo>
                <a:cubicBezTo>
                  <a:pt x="559" y="0"/>
                  <a:pt x="564" y="5"/>
                  <a:pt x="564" y="11"/>
                </a:cubicBezTo>
                <a:cubicBezTo>
                  <a:pt x="564" y="17"/>
                  <a:pt x="559" y="22"/>
                  <a:pt x="553" y="22"/>
                </a:cubicBezTo>
                <a:cubicBezTo>
                  <a:pt x="547" y="22"/>
                  <a:pt x="542" y="17"/>
                  <a:pt x="542" y="11"/>
                </a:cubicBezTo>
                <a:cubicBezTo>
                  <a:pt x="542" y="5"/>
                  <a:pt x="547" y="0"/>
                  <a:pt x="553" y="0"/>
                </a:cubicBezTo>
                <a:close/>
                <a:moveTo>
                  <a:pt x="661" y="0"/>
                </a:moveTo>
                <a:lnTo>
                  <a:pt x="661" y="0"/>
                </a:lnTo>
                <a:cubicBezTo>
                  <a:pt x="667" y="0"/>
                  <a:pt x="672" y="5"/>
                  <a:pt x="672" y="11"/>
                </a:cubicBezTo>
                <a:cubicBezTo>
                  <a:pt x="672" y="17"/>
                  <a:pt x="667" y="22"/>
                  <a:pt x="661" y="22"/>
                </a:cubicBezTo>
                <a:cubicBezTo>
                  <a:pt x="655" y="22"/>
                  <a:pt x="650" y="17"/>
                  <a:pt x="650" y="11"/>
                </a:cubicBezTo>
                <a:cubicBezTo>
                  <a:pt x="650" y="5"/>
                  <a:pt x="655" y="0"/>
                  <a:pt x="661" y="0"/>
                </a:cubicBezTo>
                <a:close/>
                <a:moveTo>
                  <a:pt x="770" y="0"/>
                </a:moveTo>
                <a:lnTo>
                  <a:pt x="770" y="0"/>
                </a:lnTo>
                <a:cubicBezTo>
                  <a:pt x="776" y="0"/>
                  <a:pt x="780" y="5"/>
                  <a:pt x="780" y="11"/>
                </a:cubicBezTo>
                <a:cubicBezTo>
                  <a:pt x="780" y="17"/>
                  <a:pt x="776" y="22"/>
                  <a:pt x="770" y="22"/>
                </a:cubicBezTo>
                <a:cubicBezTo>
                  <a:pt x="764" y="22"/>
                  <a:pt x="759" y="17"/>
                  <a:pt x="759" y="11"/>
                </a:cubicBezTo>
                <a:cubicBezTo>
                  <a:pt x="759" y="5"/>
                  <a:pt x="764" y="0"/>
                  <a:pt x="770" y="0"/>
                </a:cubicBezTo>
                <a:close/>
                <a:moveTo>
                  <a:pt x="878" y="0"/>
                </a:moveTo>
                <a:lnTo>
                  <a:pt x="878" y="0"/>
                </a:lnTo>
                <a:cubicBezTo>
                  <a:pt x="884" y="0"/>
                  <a:pt x="889" y="5"/>
                  <a:pt x="889" y="11"/>
                </a:cubicBezTo>
                <a:cubicBezTo>
                  <a:pt x="889" y="17"/>
                  <a:pt x="884" y="22"/>
                  <a:pt x="878" y="22"/>
                </a:cubicBezTo>
                <a:cubicBezTo>
                  <a:pt x="872" y="22"/>
                  <a:pt x="867" y="17"/>
                  <a:pt x="867" y="11"/>
                </a:cubicBezTo>
                <a:cubicBezTo>
                  <a:pt x="867" y="5"/>
                  <a:pt x="872" y="0"/>
                  <a:pt x="878" y="0"/>
                </a:cubicBezTo>
                <a:close/>
                <a:moveTo>
                  <a:pt x="986" y="0"/>
                </a:moveTo>
                <a:lnTo>
                  <a:pt x="986" y="0"/>
                </a:lnTo>
                <a:cubicBezTo>
                  <a:pt x="992" y="0"/>
                  <a:pt x="997" y="5"/>
                  <a:pt x="997" y="11"/>
                </a:cubicBezTo>
                <a:cubicBezTo>
                  <a:pt x="997" y="17"/>
                  <a:pt x="992" y="22"/>
                  <a:pt x="986" y="22"/>
                </a:cubicBezTo>
                <a:cubicBezTo>
                  <a:pt x="980" y="22"/>
                  <a:pt x="976" y="17"/>
                  <a:pt x="976" y="11"/>
                </a:cubicBezTo>
                <a:cubicBezTo>
                  <a:pt x="976" y="5"/>
                  <a:pt x="980" y="0"/>
                  <a:pt x="986" y="0"/>
                </a:cubicBezTo>
                <a:close/>
                <a:moveTo>
                  <a:pt x="1095" y="0"/>
                </a:moveTo>
                <a:lnTo>
                  <a:pt x="1095" y="0"/>
                </a:lnTo>
                <a:cubicBezTo>
                  <a:pt x="1101" y="0"/>
                  <a:pt x="1106" y="5"/>
                  <a:pt x="1106" y="11"/>
                </a:cubicBezTo>
                <a:cubicBezTo>
                  <a:pt x="1106" y="17"/>
                  <a:pt x="1101" y="22"/>
                  <a:pt x="1095" y="22"/>
                </a:cubicBezTo>
                <a:cubicBezTo>
                  <a:pt x="1089" y="22"/>
                  <a:pt x="1084" y="17"/>
                  <a:pt x="1084" y="11"/>
                </a:cubicBezTo>
                <a:cubicBezTo>
                  <a:pt x="1084" y="5"/>
                  <a:pt x="1089" y="0"/>
                  <a:pt x="1095" y="0"/>
                </a:cubicBezTo>
                <a:close/>
                <a:moveTo>
                  <a:pt x="1203" y="0"/>
                </a:moveTo>
                <a:lnTo>
                  <a:pt x="1203" y="0"/>
                </a:lnTo>
                <a:cubicBezTo>
                  <a:pt x="1209" y="0"/>
                  <a:pt x="1214" y="5"/>
                  <a:pt x="1214" y="11"/>
                </a:cubicBezTo>
                <a:cubicBezTo>
                  <a:pt x="1214" y="17"/>
                  <a:pt x="1209" y="22"/>
                  <a:pt x="1203" y="22"/>
                </a:cubicBezTo>
                <a:cubicBezTo>
                  <a:pt x="1197" y="22"/>
                  <a:pt x="1192" y="17"/>
                  <a:pt x="1192" y="11"/>
                </a:cubicBezTo>
                <a:cubicBezTo>
                  <a:pt x="1192" y="5"/>
                  <a:pt x="1197" y="0"/>
                  <a:pt x="1203" y="0"/>
                </a:cubicBezTo>
                <a:close/>
                <a:moveTo>
                  <a:pt x="1312" y="0"/>
                </a:moveTo>
                <a:lnTo>
                  <a:pt x="1312" y="0"/>
                </a:lnTo>
                <a:cubicBezTo>
                  <a:pt x="1318" y="0"/>
                  <a:pt x="1322" y="5"/>
                  <a:pt x="1322" y="11"/>
                </a:cubicBezTo>
                <a:cubicBezTo>
                  <a:pt x="1322" y="17"/>
                  <a:pt x="1318" y="22"/>
                  <a:pt x="1312" y="22"/>
                </a:cubicBezTo>
                <a:cubicBezTo>
                  <a:pt x="1306" y="22"/>
                  <a:pt x="1301" y="17"/>
                  <a:pt x="1301" y="11"/>
                </a:cubicBezTo>
                <a:cubicBezTo>
                  <a:pt x="1301" y="5"/>
                  <a:pt x="1306" y="0"/>
                  <a:pt x="1312" y="0"/>
                </a:cubicBezTo>
                <a:close/>
                <a:moveTo>
                  <a:pt x="1420" y="0"/>
                </a:moveTo>
                <a:lnTo>
                  <a:pt x="1420" y="0"/>
                </a:lnTo>
                <a:cubicBezTo>
                  <a:pt x="1426" y="0"/>
                  <a:pt x="1431" y="5"/>
                  <a:pt x="1431" y="11"/>
                </a:cubicBezTo>
                <a:cubicBezTo>
                  <a:pt x="1431" y="17"/>
                  <a:pt x="1426" y="22"/>
                  <a:pt x="1420" y="22"/>
                </a:cubicBezTo>
                <a:cubicBezTo>
                  <a:pt x="1414" y="22"/>
                  <a:pt x="1409" y="17"/>
                  <a:pt x="1409" y="11"/>
                </a:cubicBezTo>
                <a:cubicBezTo>
                  <a:pt x="1409" y="5"/>
                  <a:pt x="1414" y="0"/>
                  <a:pt x="1420" y="0"/>
                </a:cubicBezTo>
                <a:close/>
                <a:moveTo>
                  <a:pt x="1528" y="0"/>
                </a:moveTo>
                <a:lnTo>
                  <a:pt x="1528" y="0"/>
                </a:lnTo>
                <a:cubicBezTo>
                  <a:pt x="1534" y="0"/>
                  <a:pt x="1539" y="5"/>
                  <a:pt x="1539" y="11"/>
                </a:cubicBezTo>
                <a:cubicBezTo>
                  <a:pt x="1539" y="17"/>
                  <a:pt x="1534" y="22"/>
                  <a:pt x="1528" y="22"/>
                </a:cubicBezTo>
                <a:cubicBezTo>
                  <a:pt x="1522" y="22"/>
                  <a:pt x="1518" y="17"/>
                  <a:pt x="1518" y="11"/>
                </a:cubicBezTo>
                <a:cubicBezTo>
                  <a:pt x="1518" y="5"/>
                  <a:pt x="1522" y="0"/>
                  <a:pt x="1528" y="0"/>
                </a:cubicBezTo>
                <a:close/>
                <a:moveTo>
                  <a:pt x="1637" y="0"/>
                </a:moveTo>
                <a:lnTo>
                  <a:pt x="1637" y="0"/>
                </a:lnTo>
                <a:cubicBezTo>
                  <a:pt x="1643" y="0"/>
                  <a:pt x="1648" y="5"/>
                  <a:pt x="1648" y="11"/>
                </a:cubicBezTo>
                <a:cubicBezTo>
                  <a:pt x="1648" y="17"/>
                  <a:pt x="1643" y="22"/>
                  <a:pt x="1637" y="22"/>
                </a:cubicBezTo>
                <a:cubicBezTo>
                  <a:pt x="1631" y="22"/>
                  <a:pt x="1626" y="17"/>
                  <a:pt x="1626" y="11"/>
                </a:cubicBezTo>
                <a:cubicBezTo>
                  <a:pt x="1626" y="5"/>
                  <a:pt x="1631" y="0"/>
                  <a:pt x="1637" y="0"/>
                </a:cubicBezTo>
                <a:close/>
                <a:moveTo>
                  <a:pt x="1745" y="0"/>
                </a:moveTo>
                <a:lnTo>
                  <a:pt x="1745" y="0"/>
                </a:lnTo>
                <a:cubicBezTo>
                  <a:pt x="1751" y="0"/>
                  <a:pt x="1756" y="5"/>
                  <a:pt x="1756" y="11"/>
                </a:cubicBezTo>
                <a:cubicBezTo>
                  <a:pt x="1756" y="17"/>
                  <a:pt x="1751" y="22"/>
                  <a:pt x="1745" y="22"/>
                </a:cubicBezTo>
                <a:cubicBezTo>
                  <a:pt x="1739" y="22"/>
                  <a:pt x="1734" y="17"/>
                  <a:pt x="1734" y="11"/>
                </a:cubicBezTo>
                <a:cubicBezTo>
                  <a:pt x="1734" y="5"/>
                  <a:pt x="1739" y="0"/>
                  <a:pt x="1745" y="0"/>
                </a:cubicBezTo>
                <a:close/>
                <a:moveTo>
                  <a:pt x="1854" y="0"/>
                </a:moveTo>
                <a:lnTo>
                  <a:pt x="1854" y="0"/>
                </a:lnTo>
                <a:cubicBezTo>
                  <a:pt x="1860" y="0"/>
                  <a:pt x="1864" y="5"/>
                  <a:pt x="1864" y="11"/>
                </a:cubicBezTo>
                <a:cubicBezTo>
                  <a:pt x="1864" y="17"/>
                  <a:pt x="1860" y="22"/>
                  <a:pt x="1854" y="22"/>
                </a:cubicBezTo>
                <a:cubicBezTo>
                  <a:pt x="1848" y="22"/>
                  <a:pt x="1843" y="17"/>
                  <a:pt x="1843" y="11"/>
                </a:cubicBezTo>
                <a:cubicBezTo>
                  <a:pt x="1843" y="5"/>
                  <a:pt x="1848" y="0"/>
                  <a:pt x="1854" y="0"/>
                </a:cubicBezTo>
                <a:close/>
                <a:moveTo>
                  <a:pt x="1962" y="0"/>
                </a:moveTo>
                <a:lnTo>
                  <a:pt x="1962" y="0"/>
                </a:lnTo>
                <a:cubicBezTo>
                  <a:pt x="1968" y="0"/>
                  <a:pt x="1973" y="5"/>
                  <a:pt x="1973" y="11"/>
                </a:cubicBezTo>
                <a:cubicBezTo>
                  <a:pt x="1973" y="17"/>
                  <a:pt x="1968" y="22"/>
                  <a:pt x="1962" y="22"/>
                </a:cubicBezTo>
                <a:cubicBezTo>
                  <a:pt x="1956" y="22"/>
                  <a:pt x="1951" y="17"/>
                  <a:pt x="1951" y="11"/>
                </a:cubicBezTo>
                <a:cubicBezTo>
                  <a:pt x="1951" y="5"/>
                  <a:pt x="1956" y="0"/>
                  <a:pt x="1962" y="0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10" name="Freeform 99"/>
          <p:cNvSpPr>
            <a:spLocks/>
          </p:cNvSpPr>
          <p:nvPr/>
        </p:nvSpPr>
        <p:spPr bwMode="auto">
          <a:xfrm>
            <a:off x="3355975" y="4033838"/>
            <a:ext cx="93663" cy="95250"/>
          </a:xfrm>
          <a:custGeom>
            <a:avLst/>
            <a:gdLst>
              <a:gd name="T0" fmla="*/ 148690817 w 59"/>
              <a:gd name="T1" fmla="*/ 151209386 h 60"/>
              <a:gd name="T2" fmla="*/ 0 w 59"/>
              <a:gd name="T3" fmla="*/ 75604693 h 60"/>
              <a:gd name="T4" fmla="*/ 148690817 w 59"/>
              <a:gd name="T5" fmla="*/ 0 h 60"/>
              <a:gd name="T6" fmla="*/ 148690817 w 59"/>
              <a:gd name="T7" fmla="*/ 151209386 h 60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60"/>
              <a:gd name="T14" fmla="*/ 59 w 59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60">
                <a:moveTo>
                  <a:pt x="59" y="60"/>
                </a:moveTo>
                <a:lnTo>
                  <a:pt x="0" y="30"/>
                </a:lnTo>
                <a:lnTo>
                  <a:pt x="59" y="0"/>
                </a:lnTo>
                <a:lnTo>
                  <a:pt x="59" y="6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11" name="Freeform 100"/>
          <p:cNvSpPr>
            <a:spLocks/>
          </p:cNvSpPr>
          <p:nvPr/>
        </p:nvSpPr>
        <p:spPr bwMode="auto">
          <a:xfrm>
            <a:off x="4862513" y="4033838"/>
            <a:ext cx="93662" cy="95250"/>
          </a:xfrm>
          <a:custGeom>
            <a:avLst/>
            <a:gdLst>
              <a:gd name="T0" fmla="*/ 0 w 59"/>
              <a:gd name="T1" fmla="*/ 0 h 60"/>
              <a:gd name="T2" fmla="*/ 148687642 w 59"/>
              <a:gd name="T3" fmla="*/ 75604693 h 60"/>
              <a:gd name="T4" fmla="*/ 0 w 59"/>
              <a:gd name="T5" fmla="*/ 151209386 h 60"/>
              <a:gd name="T6" fmla="*/ 0 w 59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60"/>
              <a:gd name="T14" fmla="*/ 59 w 59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60">
                <a:moveTo>
                  <a:pt x="0" y="0"/>
                </a:moveTo>
                <a:lnTo>
                  <a:pt x="59" y="30"/>
                </a:lnTo>
                <a:lnTo>
                  <a:pt x="0" y="6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12" name="Rectangle 101"/>
          <p:cNvSpPr>
            <a:spLocks noChangeArrowheads="1"/>
          </p:cNvSpPr>
          <p:nvPr/>
        </p:nvSpPr>
        <p:spPr bwMode="auto">
          <a:xfrm>
            <a:off x="3779838" y="3965575"/>
            <a:ext cx="754062" cy="207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13" name="Rectangle 102"/>
          <p:cNvSpPr>
            <a:spLocks noChangeArrowheads="1"/>
          </p:cNvSpPr>
          <p:nvPr/>
        </p:nvSpPr>
        <p:spPr bwMode="auto">
          <a:xfrm>
            <a:off x="3787775" y="3986213"/>
            <a:ext cx="7270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IP protocol</a:t>
            </a:r>
            <a:endParaRPr lang="en-US"/>
          </a:p>
        </p:txBody>
      </p:sp>
      <p:sp>
        <p:nvSpPr>
          <p:cNvPr id="188514" name="Freeform 103"/>
          <p:cNvSpPr>
            <a:spLocks noEditPoints="1"/>
          </p:cNvSpPr>
          <p:nvPr/>
        </p:nvSpPr>
        <p:spPr bwMode="auto">
          <a:xfrm>
            <a:off x="1373188" y="4662488"/>
            <a:ext cx="776287" cy="28575"/>
          </a:xfrm>
          <a:custGeom>
            <a:avLst/>
            <a:gdLst>
              <a:gd name="T0" fmla="*/ 5419268 w 1106"/>
              <a:gd name="T1" fmla="*/ 0 h 40"/>
              <a:gd name="T2" fmla="*/ 5419268 w 1106"/>
              <a:gd name="T3" fmla="*/ 11227116 h 40"/>
              <a:gd name="T4" fmla="*/ 0 w 1106"/>
              <a:gd name="T5" fmla="*/ 5613558 h 40"/>
              <a:gd name="T6" fmla="*/ 58625106 w 1106"/>
              <a:gd name="T7" fmla="*/ 1020842 h 40"/>
              <a:gd name="T8" fmla="*/ 64043671 w 1106"/>
              <a:gd name="T9" fmla="*/ 6634401 h 40"/>
              <a:gd name="T10" fmla="*/ 58625106 w 1106"/>
              <a:gd name="T11" fmla="*/ 12247960 h 40"/>
              <a:gd name="T12" fmla="*/ 58625106 w 1106"/>
              <a:gd name="T13" fmla="*/ 1020842 h 40"/>
              <a:gd name="T14" fmla="*/ 112322968 w 1106"/>
              <a:gd name="T15" fmla="*/ 2041684 h 40"/>
              <a:gd name="T16" fmla="*/ 112322968 w 1106"/>
              <a:gd name="T17" fmla="*/ 13268802 h 40"/>
              <a:gd name="T18" fmla="*/ 106903701 w 1106"/>
              <a:gd name="T19" fmla="*/ 7655242 h 40"/>
              <a:gd name="T20" fmla="*/ 165528785 w 1106"/>
              <a:gd name="T21" fmla="*/ 3061811 h 40"/>
              <a:gd name="T22" fmla="*/ 170948052 w 1106"/>
              <a:gd name="T23" fmla="*/ 8675369 h 40"/>
              <a:gd name="T24" fmla="*/ 165528785 w 1106"/>
              <a:gd name="T25" fmla="*/ 14288929 h 40"/>
              <a:gd name="T26" fmla="*/ 165528785 w 1106"/>
              <a:gd name="T27" fmla="*/ 3061811 h 40"/>
              <a:gd name="T28" fmla="*/ 219227370 w 1106"/>
              <a:gd name="T29" fmla="*/ 4082653 h 40"/>
              <a:gd name="T30" fmla="*/ 218734646 w 1106"/>
              <a:gd name="T31" fmla="*/ 14799707 h 40"/>
              <a:gd name="T32" fmla="*/ 213808103 w 1106"/>
              <a:gd name="T33" fmla="*/ 9186147 h 40"/>
              <a:gd name="T34" fmla="*/ 272433187 w 1106"/>
              <a:gd name="T35" fmla="*/ 5103494 h 40"/>
              <a:gd name="T36" fmla="*/ 277851753 w 1106"/>
              <a:gd name="T37" fmla="*/ 10717052 h 40"/>
              <a:gd name="T38" fmla="*/ 272433187 w 1106"/>
              <a:gd name="T39" fmla="*/ 15820548 h 40"/>
              <a:gd name="T40" fmla="*/ 272433187 w 1106"/>
              <a:gd name="T41" fmla="*/ 5103494 h 40"/>
              <a:gd name="T42" fmla="*/ 325638303 w 1106"/>
              <a:gd name="T43" fmla="*/ 5613558 h 40"/>
              <a:gd name="T44" fmla="*/ 325638303 w 1106"/>
              <a:gd name="T45" fmla="*/ 16840675 h 40"/>
              <a:gd name="T46" fmla="*/ 320219738 w 1106"/>
              <a:gd name="T47" fmla="*/ 11227116 h 40"/>
              <a:gd name="T48" fmla="*/ 379336932 w 1106"/>
              <a:gd name="T49" fmla="*/ 6634401 h 40"/>
              <a:gd name="T50" fmla="*/ 384263475 w 1106"/>
              <a:gd name="T51" fmla="*/ 12247960 h 40"/>
              <a:gd name="T52" fmla="*/ 378844208 w 1106"/>
              <a:gd name="T53" fmla="*/ 17861517 h 40"/>
              <a:gd name="T54" fmla="*/ 379336932 w 1106"/>
              <a:gd name="T55" fmla="*/ 6634401 h 40"/>
              <a:gd name="T56" fmla="*/ 432542749 w 1106"/>
              <a:gd name="T57" fmla="*/ 7655242 h 40"/>
              <a:gd name="T58" fmla="*/ 432542749 w 1106"/>
              <a:gd name="T59" fmla="*/ 18882358 h 40"/>
              <a:gd name="T60" fmla="*/ 427123482 w 1106"/>
              <a:gd name="T61" fmla="*/ 13268802 h 40"/>
              <a:gd name="T62" fmla="*/ 485747864 w 1106"/>
              <a:gd name="T63" fmla="*/ 8675369 h 40"/>
              <a:gd name="T64" fmla="*/ 491167131 w 1106"/>
              <a:gd name="T65" fmla="*/ 14288929 h 40"/>
              <a:gd name="T66" fmla="*/ 485747864 w 1106"/>
              <a:gd name="T67" fmla="*/ 19392422 h 40"/>
              <a:gd name="T68" fmla="*/ 485747864 w 1106"/>
              <a:gd name="T69" fmla="*/ 8675369 h 40"/>
              <a:gd name="T70" fmla="*/ 539446406 w 1106"/>
              <a:gd name="T71" fmla="*/ 9696211 h 40"/>
              <a:gd name="T72" fmla="*/ 539446406 w 1106"/>
              <a:gd name="T73" fmla="*/ 20413263 h 40"/>
              <a:gd name="T74" fmla="*/ 534027139 w 1106"/>
              <a:gd name="T75" fmla="*/ 14799707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06"/>
              <a:gd name="T115" fmla="*/ 0 h 40"/>
              <a:gd name="T116" fmla="*/ 1106 w 1106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06" h="40">
                <a:moveTo>
                  <a:pt x="11" y="0"/>
                </a:moveTo>
                <a:lnTo>
                  <a:pt x="11" y="0"/>
                </a:lnTo>
                <a:cubicBezTo>
                  <a:pt x="17" y="1"/>
                  <a:pt x="22" y="5"/>
                  <a:pt x="22" y="11"/>
                </a:cubicBezTo>
                <a:cubicBezTo>
                  <a:pt x="22" y="17"/>
                  <a:pt x="17" y="22"/>
                  <a:pt x="11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119" y="2"/>
                </a:moveTo>
                <a:lnTo>
                  <a:pt x="119" y="2"/>
                </a:lnTo>
                <a:cubicBezTo>
                  <a:pt x="125" y="2"/>
                  <a:pt x="130" y="7"/>
                  <a:pt x="130" y="13"/>
                </a:cubicBezTo>
                <a:cubicBezTo>
                  <a:pt x="130" y="19"/>
                  <a:pt x="125" y="24"/>
                  <a:pt x="119" y="24"/>
                </a:cubicBezTo>
                <a:cubicBezTo>
                  <a:pt x="113" y="24"/>
                  <a:pt x="108" y="19"/>
                  <a:pt x="108" y="13"/>
                </a:cubicBezTo>
                <a:cubicBezTo>
                  <a:pt x="109" y="7"/>
                  <a:pt x="113" y="2"/>
                  <a:pt x="119" y="2"/>
                </a:cubicBezTo>
                <a:close/>
                <a:moveTo>
                  <a:pt x="228" y="4"/>
                </a:moveTo>
                <a:lnTo>
                  <a:pt x="228" y="4"/>
                </a:lnTo>
                <a:cubicBezTo>
                  <a:pt x="234" y="4"/>
                  <a:pt x="239" y="9"/>
                  <a:pt x="239" y="15"/>
                </a:cubicBezTo>
                <a:cubicBezTo>
                  <a:pt x="238" y="21"/>
                  <a:pt x="234" y="26"/>
                  <a:pt x="228" y="26"/>
                </a:cubicBezTo>
                <a:cubicBezTo>
                  <a:pt x="222" y="26"/>
                  <a:pt x="217" y="21"/>
                  <a:pt x="217" y="15"/>
                </a:cubicBezTo>
                <a:cubicBezTo>
                  <a:pt x="217" y="9"/>
                  <a:pt x="222" y="4"/>
                  <a:pt x="228" y="4"/>
                </a:cubicBezTo>
                <a:close/>
                <a:moveTo>
                  <a:pt x="336" y="6"/>
                </a:moveTo>
                <a:lnTo>
                  <a:pt x="336" y="6"/>
                </a:lnTo>
                <a:cubicBezTo>
                  <a:pt x="342" y="6"/>
                  <a:pt x="347" y="11"/>
                  <a:pt x="347" y="17"/>
                </a:cubicBezTo>
                <a:cubicBezTo>
                  <a:pt x="347" y="23"/>
                  <a:pt x="342" y="28"/>
                  <a:pt x="336" y="28"/>
                </a:cubicBezTo>
                <a:cubicBezTo>
                  <a:pt x="330" y="28"/>
                  <a:pt x="325" y="23"/>
                  <a:pt x="325" y="17"/>
                </a:cubicBezTo>
                <a:cubicBezTo>
                  <a:pt x="325" y="11"/>
                  <a:pt x="330" y="6"/>
                  <a:pt x="336" y="6"/>
                </a:cubicBezTo>
                <a:close/>
                <a:moveTo>
                  <a:pt x="445" y="8"/>
                </a:moveTo>
                <a:lnTo>
                  <a:pt x="445" y="8"/>
                </a:lnTo>
                <a:cubicBezTo>
                  <a:pt x="451" y="8"/>
                  <a:pt x="455" y="13"/>
                  <a:pt x="455" y="19"/>
                </a:cubicBezTo>
                <a:cubicBezTo>
                  <a:pt x="455" y="25"/>
                  <a:pt x="450" y="29"/>
                  <a:pt x="444" y="29"/>
                </a:cubicBezTo>
                <a:cubicBezTo>
                  <a:pt x="438" y="29"/>
                  <a:pt x="434" y="24"/>
                  <a:pt x="434" y="18"/>
                </a:cubicBezTo>
                <a:cubicBezTo>
                  <a:pt x="434" y="12"/>
                  <a:pt x="439" y="8"/>
                  <a:pt x="445" y="8"/>
                </a:cubicBezTo>
                <a:close/>
                <a:moveTo>
                  <a:pt x="553" y="10"/>
                </a:moveTo>
                <a:lnTo>
                  <a:pt x="553" y="10"/>
                </a:lnTo>
                <a:cubicBezTo>
                  <a:pt x="559" y="10"/>
                  <a:pt x="564" y="15"/>
                  <a:pt x="564" y="21"/>
                </a:cubicBezTo>
                <a:cubicBezTo>
                  <a:pt x="564" y="26"/>
                  <a:pt x="559" y="31"/>
                  <a:pt x="553" y="31"/>
                </a:cubicBezTo>
                <a:cubicBezTo>
                  <a:pt x="547" y="31"/>
                  <a:pt x="542" y="26"/>
                  <a:pt x="542" y="20"/>
                </a:cubicBezTo>
                <a:cubicBezTo>
                  <a:pt x="542" y="14"/>
                  <a:pt x="547" y="9"/>
                  <a:pt x="553" y="10"/>
                </a:cubicBezTo>
                <a:close/>
                <a:moveTo>
                  <a:pt x="661" y="11"/>
                </a:moveTo>
                <a:lnTo>
                  <a:pt x="661" y="11"/>
                </a:lnTo>
                <a:cubicBezTo>
                  <a:pt x="667" y="11"/>
                  <a:pt x="672" y="16"/>
                  <a:pt x="672" y="22"/>
                </a:cubicBezTo>
                <a:cubicBezTo>
                  <a:pt x="672" y="28"/>
                  <a:pt x="667" y="33"/>
                  <a:pt x="661" y="33"/>
                </a:cubicBezTo>
                <a:cubicBezTo>
                  <a:pt x="655" y="33"/>
                  <a:pt x="650" y="28"/>
                  <a:pt x="650" y="22"/>
                </a:cubicBezTo>
                <a:cubicBezTo>
                  <a:pt x="650" y="16"/>
                  <a:pt x="655" y="11"/>
                  <a:pt x="661" y="11"/>
                </a:cubicBezTo>
                <a:close/>
                <a:moveTo>
                  <a:pt x="770" y="13"/>
                </a:moveTo>
                <a:lnTo>
                  <a:pt x="770" y="13"/>
                </a:lnTo>
                <a:cubicBezTo>
                  <a:pt x="776" y="13"/>
                  <a:pt x="780" y="18"/>
                  <a:pt x="780" y="24"/>
                </a:cubicBezTo>
                <a:cubicBezTo>
                  <a:pt x="780" y="30"/>
                  <a:pt x="775" y="35"/>
                  <a:pt x="769" y="35"/>
                </a:cubicBezTo>
                <a:cubicBezTo>
                  <a:pt x="763" y="35"/>
                  <a:pt x="759" y="30"/>
                  <a:pt x="759" y="24"/>
                </a:cubicBezTo>
                <a:cubicBezTo>
                  <a:pt x="759" y="18"/>
                  <a:pt x="764" y="13"/>
                  <a:pt x="770" y="13"/>
                </a:cubicBezTo>
                <a:close/>
                <a:moveTo>
                  <a:pt x="878" y="15"/>
                </a:moveTo>
                <a:lnTo>
                  <a:pt x="878" y="15"/>
                </a:lnTo>
                <a:cubicBezTo>
                  <a:pt x="884" y="15"/>
                  <a:pt x="889" y="20"/>
                  <a:pt x="889" y="26"/>
                </a:cubicBezTo>
                <a:cubicBezTo>
                  <a:pt x="889" y="32"/>
                  <a:pt x="884" y="37"/>
                  <a:pt x="878" y="37"/>
                </a:cubicBezTo>
                <a:cubicBezTo>
                  <a:pt x="872" y="37"/>
                  <a:pt x="867" y="32"/>
                  <a:pt x="867" y="26"/>
                </a:cubicBezTo>
                <a:cubicBezTo>
                  <a:pt x="867" y="20"/>
                  <a:pt x="872" y="15"/>
                  <a:pt x="878" y="15"/>
                </a:cubicBezTo>
                <a:close/>
                <a:moveTo>
                  <a:pt x="986" y="17"/>
                </a:moveTo>
                <a:lnTo>
                  <a:pt x="986" y="17"/>
                </a:lnTo>
                <a:cubicBezTo>
                  <a:pt x="992" y="17"/>
                  <a:pt x="997" y="22"/>
                  <a:pt x="997" y="28"/>
                </a:cubicBezTo>
                <a:cubicBezTo>
                  <a:pt x="997" y="34"/>
                  <a:pt x="992" y="39"/>
                  <a:pt x="986" y="38"/>
                </a:cubicBezTo>
                <a:cubicBezTo>
                  <a:pt x="980" y="38"/>
                  <a:pt x="975" y="34"/>
                  <a:pt x="975" y="28"/>
                </a:cubicBezTo>
                <a:cubicBezTo>
                  <a:pt x="976" y="22"/>
                  <a:pt x="980" y="17"/>
                  <a:pt x="986" y="17"/>
                </a:cubicBezTo>
                <a:close/>
                <a:moveTo>
                  <a:pt x="1095" y="19"/>
                </a:moveTo>
                <a:lnTo>
                  <a:pt x="1095" y="19"/>
                </a:lnTo>
                <a:cubicBezTo>
                  <a:pt x="1101" y="19"/>
                  <a:pt x="1106" y="24"/>
                  <a:pt x="1106" y="30"/>
                </a:cubicBezTo>
                <a:cubicBezTo>
                  <a:pt x="1105" y="36"/>
                  <a:pt x="1101" y="40"/>
                  <a:pt x="1095" y="40"/>
                </a:cubicBezTo>
                <a:cubicBezTo>
                  <a:pt x="1089" y="40"/>
                  <a:pt x="1084" y="35"/>
                  <a:pt x="1084" y="29"/>
                </a:cubicBezTo>
                <a:cubicBezTo>
                  <a:pt x="1084" y="23"/>
                  <a:pt x="1089" y="19"/>
                  <a:pt x="1095" y="19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15" name="Freeform 104"/>
          <p:cNvSpPr>
            <a:spLocks/>
          </p:cNvSpPr>
          <p:nvPr/>
        </p:nvSpPr>
        <p:spPr bwMode="auto">
          <a:xfrm>
            <a:off x="1296988" y="4622800"/>
            <a:ext cx="96837" cy="95250"/>
          </a:xfrm>
          <a:custGeom>
            <a:avLst/>
            <a:gdLst>
              <a:gd name="T0" fmla="*/ 151208606 w 61"/>
              <a:gd name="T1" fmla="*/ 151209386 h 60"/>
              <a:gd name="T2" fmla="*/ 0 w 61"/>
              <a:gd name="T3" fmla="*/ 73085331 h 60"/>
              <a:gd name="T4" fmla="*/ 153727955 w 61"/>
              <a:gd name="T5" fmla="*/ 0 h 60"/>
              <a:gd name="T6" fmla="*/ 151208606 w 61"/>
              <a:gd name="T7" fmla="*/ 151209386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60"/>
              <a:gd name="T14" fmla="*/ 61 w 61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60">
                <a:moveTo>
                  <a:pt x="60" y="60"/>
                </a:moveTo>
                <a:lnTo>
                  <a:pt x="0" y="29"/>
                </a:lnTo>
                <a:lnTo>
                  <a:pt x="61" y="0"/>
                </a:lnTo>
                <a:lnTo>
                  <a:pt x="60" y="6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16" name="Freeform 105"/>
          <p:cNvSpPr>
            <a:spLocks/>
          </p:cNvSpPr>
          <p:nvPr/>
        </p:nvSpPr>
        <p:spPr bwMode="auto">
          <a:xfrm>
            <a:off x="2132013" y="4635500"/>
            <a:ext cx="95250" cy="95250"/>
          </a:xfrm>
          <a:custGeom>
            <a:avLst/>
            <a:gdLst>
              <a:gd name="T0" fmla="*/ 2520950 w 60"/>
              <a:gd name="T1" fmla="*/ 0 h 60"/>
              <a:gd name="T2" fmla="*/ 151209386 w 60"/>
              <a:gd name="T3" fmla="*/ 78124055 h 60"/>
              <a:gd name="T4" fmla="*/ 0 w 60"/>
              <a:gd name="T5" fmla="*/ 151209386 h 60"/>
              <a:gd name="T6" fmla="*/ 2520950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1" y="0"/>
                </a:moveTo>
                <a:lnTo>
                  <a:pt x="60" y="31"/>
                </a:lnTo>
                <a:lnTo>
                  <a:pt x="0" y="60"/>
                </a:lnTo>
                <a:lnTo>
                  <a:pt x="1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17" name="Rectangle 106"/>
          <p:cNvSpPr>
            <a:spLocks noChangeArrowheads="1"/>
          </p:cNvSpPr>
          <p:nvPr/>
        </p:nvSpPr>
        <p:spPr bwMode="auto">
          <a:xfrm>
            <a:off x="1589088" y="4470400"/>
            <a:ext cx="347662" cy="390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18" name="Rectangle 107"/>
          <p:cNvSpPr>
            <a:spLocks noChangeArrowheads="1"/>
          </p:cNvSpPr>
          <p:nvPr/>
        </p:nvSpPr>
        <p:spPr bwMode="auto">
          <a:xfrm>
            <a:off x="1595438" y="4479925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188519" name="Rectangle 108"/>
          <p:cNvSpPr>
            <a:spLocks noChangeArrowheads="1"/>
          </p:cNvSpPr>
          <p:nvPr/>
        </p:nvSpPr>
        <p:spPr bwMode="auto">
          <a:xfrm>
            <a:off x="1619250" y="4672013"/>
            <a:ext cx="2778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Link</a:t>
            </a:r>
            <a:endParaRPr lang="en-US"/>
          </a:p>
        </p:txBody>
      </p:sp>
      <p:sp>
        <p:nvSpPr>
          <p:cNvPr id="188520" name="Freeform 109"/>
          <p:cNvSpPr>
            <a:spLocks/>
          </p:cNvSpPr>
          <p:nvPr/>
        </p:nvSpPr>
        <p:spPr bwMode="auto">
          <a:xfrm>
            <a:off x="2227263" y="4897438"/>
            <a:ext cx="746125" cy="114300"/>
          </a:xfrm>
          <a:custGeom>
            <a:avLst/>
            <a:gdLst>
              <a:gd name="T0" fmla="*/ 1003022324 w 470"/>
              <a:gd name="T1" fmla="*/ 0 h 72"/>
              <a:gd name="T2" fmla="*/ 0 w 470"/>
              <a:gd name="T3" fmla="*/ 0 h 72"/>
              <a:gd name="T4" fmla="*/ 181451252 w 470"/>
              <a:gd name="T5" fmla="*/ 181451223 h 72"/>
              <a:gd name="T6" fmla="*/ 1184473527 w 470"/>
              <a:gd name="T7" fmla="*/ 181451223 h 72"/>
              <a:gd name="T8" fmla="*/ 1003022324 w 470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72"/>
              <a:gd name="T17" fmla="*/ 470 w 470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72">
                <a:moveTo>
                  <a:pt x="398" y="0"/>
                </a:moveTo>
                <a:lnTo>
                  <a:pt x="0" y="0"/>
                </a:lnTo>
                <a:lnTo>
                  <a:pt x="72" y="72"/>
                </a:lnTo>
                <a:lnTo>
                  <a:pt x="470" y="72"/>
                </a:lnTo>
                <a:lnTo>
                  <a:pt x="398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21" name="Freeform 110"/>
          <p:cNvSpPr>
            <a:spLocks/>
          </p:cNvSpPr>
          <p:nvPr/>
        </p:nvSpPr>
        <p:spPr bwMode="auto">
          <a:xfrm>
            <a:off x="2227263" y="4897438"/>
            <a:ext cx="746125" cy="114300"/>
          </a:xfrm>
          <a:custGeom>
            <a:avLst/>
            <a:gdLst>
              <a:gd name="T0" fmla="*/ 1003022324 w 470"/>
              <a:gd name="T1" fmla="*/ 0 h 72"/>
              <a:gd name="T2" fmla="*/ 0 w 470"/>
              <a:gd name="T3" fmla="*/ 0 h 72"/>
              <a:gd name="T4" fmla="*/ 181451252 w 470"/>
              <a:gd name="T5" fmla="*/ 181451223 h 72"/>
              <a:gd name="T6" fmla="*/ 1184473527 w 470"/>
              <a:gd name="T7" fmla="*/ 181451223 h 72"/>
              <a:gd name="T8" fmla="*/ 1003022324 w 470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72"/>
              <a:gd name="T17" fmla="*/ 470 w 470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72">
                <a:moveTo>
                  <a:pt x="398" y="0"/>
                </a:moveTo>
                <a:lnTo>
                  <a:pt x="0" y="0"/>
                </a:lnTo>
                <a:lnTo>
                  <a:pt x="72" y="72"/>
                </a:lnTo>
                <a:lnTo>
                  <a:pt x="470" y="72"/>
                </a:lnTo>
                <a:lnTo>
                  <a:pt x="398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22" name="Freeform 111"/>
          <p:cNvSpPr>
            <a:spLocks/>
          </p:cNvSpPr>
          <p:nvPr/>
        </p:nvSpPr>
        <p:spPr bwMode="auto">
          <a:xfrm>
            <a:off x="2859088" y="4471988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23" name="Freeform 112"/>
          <p:cNvSpPr>
            <a:spLocks/>
          </p:cNvSpPr>
          <p:nvPr/>
        </p:nvSpPr>
        <p:spPr bwMode="auto">
          <a:xfrm>
            <a:off x="2859088" y="4471988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24" name="Rectangle 113"/>
          <p:cNvSpPr>
            <a:spLocks noChangeArrowheads="1"/>
          </p:cNvSpPr>
          <p:nvPr/>
        </p:nvSpPr>
        <p:spPr bwMode="auto">
          <a:xfrm>
            <a:off x="2227263" y="4471988"/>
            <a:ext cx="631825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25" name="Rectangle 114"/>
          <p:cNvSpPr>
            <a:spLocks noChangeArrowheads="1"/>
          </p:cNvSpPr>
          <p:nvPr/>
        </p:nvSpPr>
        <p:spPr bwMode="auto">
          <a:xfrm>
            <a:off x="2227263" y="4471988"/>
            <a:ext cx="631825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26" name="Rectangle 115"/>
          <p:cNvSpPr>
            <a:spLocks noChangeArrowheads="1"/>
          </p:cNvSpPr>
          <p:nvPr/>
        </p:nvSpPr>
        <p:spPr bwMode="auto">
          <a:xfrm>
            <a:off x="2382838" y="4492625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188527" name="Rectangle 116"/>
          <p:cNvSpPr>
            <a:spLocks noChangeArrowheads="1"/>
          </p:cNvSpPr>
          <p:nvPr/>
        </p:nvSpPr>
        <p:spPr bwMode="auto">
          <a:xfrm>
            <a:off x="2405063" y="4672013"/>
            <a:ext cx="2778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Link</a:t>
            </a:r>
            <a:endParaRPr lang="en-US"/>
          </a:p>
        </p:txBody>
      </p:sp>
      <p:sp>
        <p:nvSpPr>
          <p:cNvPr id="188528" name="Freeform 117"/>
          <p:cNvSpPr>
            <a:spLocks/>
          </p:cNvSpPr>
          <p:nvPr/>
        </p:nvSpPr>
        <p:spPr bwMode="auto">
          <a:xfrm>
            <a:off x="2503488" y="4294188"/>
            <a:ext cx="966787" cy="114300"/>
          </a:xfrm>
          <a:custGeom>
            <a:avLst/>
            <a:gdLst>
              <a:gd name="T0" fmla="*/ 1353322267 w 609"/>
              <a:gd name="T1" fmla="*/ 0 h 72"/>
              <a:gd name="T2" fmla="*/ 0 w 609"/>
              <a:gd name="T3" fmla="*/ 0 h 72"/>
              <a:gd name="T4" fmla="*/ 181451133 w 609"/>
              <a:gd name="T5" fmla="*/ 181451223 h 72"/>
              <a:gd name="T6" fmla="*/ 1534773350 w 609"/>
              <a:gd name="T7" fmla="*/ 181451223 h 72"/>
              <a:gd name="T8" fmla="*/ 1353322267 w 60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"/>
              <a:gd name="T16" fmla="*/ 0 h 72"/>
              <a:gd name="T17" fmla="*/ 609 w 60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" h="72">
                <a:moveTo>
                  <a:pt x="537" y="0"/>
                </a:moveTo>
                <a:lnTo>
                  <a:pt x="0" y="0"/>
                </a:lnTo>
                <a:lnTo>
                  <a:pt x="72" y="72"/>
                </a:lnTo>
                <a:lnTo>
                  <a:pt x="609" y="72"/>
                </a:lnTo>
                <a:lnTo>
                  <a:pt x="537" y="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29" name="Freeform 118"/>
          <p:cNvSpPr>
            <a:spLocks/>
          </p:cNvSpPr>
          <p:nvPr/>
        </p:nvSpPr>
        <p:spPr bwMode="auto">
          <a:xfrm>
            <a:off x="2503488" y="4294188"/>
            <a:ext cx="966787" cy="114300"/>
          </a:xfrm>
          <a:custGeom>
            <a:avLst/>
            <a:gdLst>
              <a:gd name="T0" fmla="*/ 1353322267 w 609"/>
              <a:gd name="T1" fmla="*/ 0 h 72"/>
              <a:gd name="T2" fmla="*/ 0 w 609"/>
              <a:gd name="T3" fmla="*/ 0 h 72"/>
              <a:gd name="T4" fmla="*/ 181451133 w 609"/>
              <a:gd name="T5" fmla="*/ 181451223 h 72"/>
              <a:gd name="T6" fmla="*/ 1534773350 w 609"/>
              <a:gd name="T7" fmla="*/ 181451223 h 72"/>
              <a:gd name="T8" fmla="*/ 1353322267 w 60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"/>
              <a:gd name="T16" fmla="*/ 0 h 72"/>
              <a:gd name="T17" fmla="*/ 609 w 60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" h="72">
                <a:moveTo>
                  <a:pt x="537" y="0"/>
                </a:moveTo>
                <a:lnTo>
                  <a:pt x="0" y="0"/>
                </a:lnTo>
                <a:lnTo>
                  <a:pt x="72" y="72"/>
                </a:lnTo>
                <a:lnTo>
                  <a:pt x="609" y="72"/>
                </a:lnTo>
                <a:lnTo>
                  <a:pt x="537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0" name="Freeform 119"/>
          <p:cNvSpPr>
            <a:spLocks/>
          </p:cNvSpPr>
          <p:nvPr/>
        </p:nvSpPr>
        <p:spPr bwMode="auto">
          <a:xfrm>
            <a:off x="3355975" y="3868738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1" name="Freeform 120"/>
          <p:cNvSpPr>
            <a:spLocks/>
          </p:cNvSpPr>
          <p:nvPr/>
        </p:nvSpPr>
        <p:spPr bwMode="auto">
          <a:xfrm>
            <a:off x="3355975" y="3868738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2" name="Rectangle 121"/>
          <p:cNvSpPr>
            <a:spLocks noChangeArrowheads="1"/>
          </p:cNvSpPr>
          <p:nvPr/>
        </p:nvSpPr>
        <p:spPr bwMode="auto">
          <a:xfrm>
            <a:off x="2503488" y="3868738"/>
            <a:ext cx="852487" cy="4254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3" name="Rectangle 122"/>
          <p:cNvSpPr>
            <a:spLocks noChangeArrowheads="1"/>
          </p:cNvSpPr>
          <p:nvPr/>
        </p:nvSpPr>
        <p:spPr bwMode="auto">
          <a:xfrm>
            <a:off x="2503488" y="3868738"/>
            <a:ext cx="852487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4" name="Rectangle 123"/>
          <p:cNvSpPr>
            <a:spLocks noChangeArrowheads="1"/>
          </p:cNvSpPr>
          <p:nvPr/>
        </p:nvSpPr>
        <p:spPr bwMode="auto">
          <a:xfrm>
            <a:off x="2820988" y="3940175"/>
            <a:ext cx="21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IP</a:t>
            </a:r>
            <a:endParaRPr lang="en-US"/>
          </a:p>
        </p:txBody>
      </p:sp>
      <p:sp>
        <p:nvSpPr>
          <p:cNvPr id="188535" name="Line 124"/>
          <p:cNvSpPr>
            <a:spLocks noChangeShapeType="1"/>
          </p:cNvSpPr>
          <p:nvPr/>
        </p:nvSpPr>
        <p:spPr bwMode="auto">
          <a:xfrm>
            <a:off x="3028950" y="4324350"/>
            <a:ext cx="328613" cy="100013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6" name="Freeform 125"/>
          <p:cNvSpPr>
            <a:spLocks/>
          </p:cNvSpPr>
          <p:nvPr/>
        </p:nvSpPr>
        <p:spPr bwMode="auto">
          <a:xfrm>
            <a:off x="2930525" y="4271963"/>
            <a:ext cx="130175" cy="114300"/>
          </a:xfrm>
          <a:custGeom>
            <a:avLst/>
            <a:gdLst>
              <a:gd name="T0" fmla="*/ 153728730 w 82"/>
              <a:gd name="T1" fmla="*/ 181451223 h 72"/>
              <a:gd name="T2" fmla="*/ 0 w 82"/>
              <a:gd name="T3" fmla="*/ 35282185 h 72"/>
              <a:gd name="T4" fmla="*/ 206652785 w 82"/>
              <a:gd name="T5" fmla="*/ 0 h 72"/>
              <a:gd name="T6" fmla="*/ 153728730 w 82"/>
              <a:gd name="T7" fmla="*/ 181451223 h 72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72"/>
              <a:gd name="T14" fmla="*/ 82 w 82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72">
                <a:moveTo>
                  <a:pt x="61" y="72"/>
                </a:moveTo>
                <a:lnTo>
                  <a:pt x="0" y="14"/>
                </a:lnTo>
                <a:lnTo>
                  <a:pt x="82" y="0"/>
                </a:lnTo>
                <a:lnTo>
                  <a:pt x="61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7" name="Freeform 126"/>
          <p:cNvSpPr>
            <a:spLocks/>
          </p:cNvSpPr>
          <p:nvPr/>
        </p:nvSpPr>
        <p:spPr bwMode="auto">
          <a:xfrm>
            <a:off x="3325813" y="4364038"/>
            <a:ext cx="131762" cy="112712"/>
          </a:xfrm>
          <a:custGeom>
            <a:avLst/>
            <a:gdLst>
              <a:gd name="T0" fmla="*/ 55443232 w 83"/>
              <a:gd name="T1" fmla="*/ 0 h 71"/>
              <a:gd name="T2" fmla="*/ 209171404 w 83"/>
              <a:gd name="T3" fmla="*/ 143647463 h 71"/>
              <a:gd name="T4" fmla="*/ 0 w 83"/>
              <a:gd name="T5" fmla="*/ 178929479 h 71"/>
              <a:gd name="T6" fmla="*/ 55443232 w 83"/>
              <a:gd name="T7" fmla="*/ 0 h 71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71"/>
              <a:gd name="T14" fmla="*/ 83 w 83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71">
                <a:moveTo>
                  <a:pt x="22" y="0"/>
                </a:moveTo>
                <a:lnTo>
                  <a:pt x="83" y="57"/>
                </a:lnTo>
                <a:lnTo>
                  <a:pt x="0" y="7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8" name="Line 127"/>
          <p:cNvSpPr>
            <a:spLocks noChangeShapeType="1"/>
          </p:cNvSpPr>
          <p:nvPr/>
        </p:nvSpPr>
        <p:spPr bwMode="auto">
          <a:xfrm flipH="1">
            <a:off x="2638425" y="4338638"/>
            <a:ext cx="196850" cy="90487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39" name="Freeform 128"/>
          <p:cNvSpPr>
            <a:spLocks/>
          </p:cNvSpPr>
          <p:nvPr/>
        </p:nvSpPr>
        <p:spPr bwMode="auto">
          <a:xfrm>
            <a:off x="2797175" y="4289425"/>
            <a:ext cx="133350" cy="107950"/>
          </a:xfrm>
          <a:custGeom>
            <a:avLst/>
            <a:gdLst>
              <a:gd name="T0" fmla="*/ 78124046 w 84"/>
              <a:gd name="T1" fmla="*/ 171370598 h 68"/>
              <a:gd name="T2" fmla="*/ 211693147 w 84"/>
              <a:gd name="T3" fmla="*/ 7559675 h 68"/>
              <a:gd name="T4" fmla="*/ 0 w 84"/>
              <a:gd name="T5" fmla="*/ 0 h 68"/>
              <a:gd name="T6" fmla="*/ 78124046 w 84"/>
              <a:gd name="T7" fmla="*/ 171370598 h 68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68"/>
              <a:gd name="T14" fmla="*/ 84 w 84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68">
                <a:moveTo>
                  <a:pt x="31" y="68"/>
                </a:moveTo>
                <a:lnTo>
                  <a:pt x="84" y="3"/>
                </a:lnTo>
                <a:lnTo>
                  <a:pt x="0" y="0"/>
                </a:lnTo>
                <a:lnTo>
                  <a:pt x="31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0" name="Freeform 129"/>
          <p:cNvSpPr>
            <a:spLocks/>
          </p:cNvSpPr>
          <p:nvPr/>
        </p:nvSpPr>
        <p:spPr bwMode="auto">
          <a:xfrm>
            <a:off x="2543175" y="4368800"/>
            <a:ext cx="133350" cy="107950"/>
          </a:xfrm>
          <a:custGeom>
            <a:avLst/>
            <a:gdLst>
              <a:gd name="T0" fmla="*/ 131048127 w 84"/>
              <a:gd name="T1" fmla="*/ 0 h 68"/>
              <a:gd name="T2" fmla="*/ 0 w 84"/>
              <a:gd name="T3" fmla="*/ 163810926 h 68"/>
              <a:gd name="T4" fmla="*/ 211693147 w 84"/>
              <a:gd name="T5" fmla="*/ 171370598 h 68"/>
              <a:gd name="T6" fmla="*/ 131048127 w 84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68"/>
              <a:gd name="T14" fmla="*/ 84 w 84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68">
                <a:moveTo>
                  <a:pt x="52" y="0"/>
                </a:moveTo>
                <a:lnTo>
                  <a:pt x="0" y="65"/>
                </a:lnTo>
                <a:lnTo>
                  <a:pt x="84" y="68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1" name="Freeform 130"/>
          <p:cNvSpPr>
            <a:spLocks/>
          </p:cNvSpPr>
          <p:nvPr/>
        </p:nvSpPr>
        <p:spPr bwMode="auto">
          <a:xfrm>
            <a:off x="3141663" y="4879975"/>
            <a:ext cx="744537" cy="114300"/>
          </a:xfrm>
          <a:custGeom>
            <a:avLst/>
            <a:gdLst>
              <a:gd name="T0" fmla="*/ 1003021650 w 469"/>
              <a:gd name="T1" fmla="*/ 0 h 72"/>
              <a:gd name="T2" fmla="*/ 0 w 469"/>
              <a:gd name="T3" fmla="*/ 0 h 72"/>
              <a:gd name="T4" fmla="*/ 181451131 w 469"/>
              <a:gd name="T5" fmla="*/ 181451223 h 72"/>
              <a:gd name="T6" fmla="*/ 1181951783 w 469"/>
              <a:gd name="T7" fmla="*/ 181451223 h 72"/>
              <a:gd name="T8" fmla="*/ 1003021650 w 46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72"/>
              <a:gd name="T17" fmla="*/ 469 w 46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72">
                <a:moveTo>
                  <a:pt x="398" y="0"/>
                </a:moveTo>
                <a:lnTo>
                  <a:pt x="0" y="0"/>
                </a:lnTo>
                <a:lnTo>
                  <a:pt x="72" y="72"/>
                </a:lnTo>
                <a:lnTo>
                  <a:pt x="469" y="72"/>
                </a:lnTo>
                <a:lnTo>
                  <a:pt x="398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2" name="Freeform 131"/>
          <p:cNvSpPr>
            <a:spLocks/>
          </p:cNvSpPr>
          <p:nvPr/>
        </p:nvSpPr>
        <p:spPr bwMode="auto">
          <a:xfrm>
            <a:off x="3141663" y="4879975"/>
            <a:ext cx="744537" cy="114300"/>
          </a:xfrm>
          <a:custGeom>
            <a:avLst/>
            <a:gdLst>
              <a:gd name="T0" fmla="*/ 1003021650 w 469"/>
              <a:gd name="T1" fmla="*/ 0 h 72"/>
              <a:gd name="T2" fmla="*/ 0 w 469"/>
              <a:gd name="T3" fmla="*/ 0 h 72"/>
              <a:gd name="T4" fmla="*/ 181451131 w 469"/>
              <a:gd name="T5" fmla="*/ 181451223 h 72"/>
              <a:gd name="T6" fmla="*/ 1181951783 w 469"/>
              <a:gd name="T7" fmla="*/ 181451223 h 72"/>
              <a:gd name="T8" fmla="*/ 1003021650 w 46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72"/>
              <a:gd name="T17" fmla="*/ 469 w 46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72">
                <a:moveTo>
                  <a:pt x="398" y="0"/>
                </a:moveTo>
                <a:lnTo>
                  <a:pt x="0" y="0"/>
                </a:lnTo>
                <a:lnTo>
                  <a:pt x="72" y="72"/>
                </a:lnTo>
                <a:lnTo>
                  <a:pt x="469" y="72"/>
                </a:lnTo>
                <a:lnTo>
                  <a:pt x="398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3" name="Freeform 132"/>
          <p:cNvSpPr>
            <a:spLocks/>
          </p:cNvSpPr>
          <p:nvPr/>
        </p:nvSpPr>
        <p:spPr bwMode="auto">
          <a:xfrm>
            <a:off x="3773488" y="4454525"/>
            <a:ext cx="112712" cy="539750"/>
          </a:xfrm>
          <a:custGeom>
            <a:avLst/>
            <a:gdLst>
              <a:gd name="T0" fmla="*/ 178929479 w 71"/>
              <a:gd name="T1" fmla="*/ 856853214 h 340"/>
              <a:gd name="T2" fmla="*/ 0 w 71"/>
              <a:gd name="T3" fmla="*/ 675401831 h 340"/>
              <a:gd name="T4" fmla="*/ 0 w 71"/>
              <a:gd name="T5" fmla="*/ 0 h 340"/>
              <a:gd name="T6" fmla="*/ 178929479 w 71"/>
              <a:gd name="T7" fmla="*/ 181451234 h 340"/>
              <a:gd name="T8" fmla="*/ 178929479 w 71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0"/>
              <a:gd name="T17" fmla="*/ 71 w 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0">
                <a:moveTo>
                  <a:pt x="71" y="340"/>
                </a:moveTo>
                <a:lnTo>
                  <a:pt x="0" y="268"/>
                </a:lnTo>
                <a:lnTo>
                  <a:pt x="0" y="0"/>
                </a:lnTo>
                <a:lnTo>
                  <a:pt x="71" y="72"/>
                </a:lnTo>
                <a:lnTo>
                  <a:pt x="71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4" name="Freeform 133"/>
          <p:cNvSpPr>
            <a:spLocks/>
          </p:cNvSpPr>
          <p:nvPr/>
        </p:nvSpPr>
        <p:spPr bwMode="auto">
          <a:xfrm>
            <a:off x="3773488" y="4454525"/>
            <a:ext cx="112712" cy="539750"/>
          </a:xfrm>
          <a:custGeom>
            <a:avLst/>
            <a:gdLst>
              <a:gd name="T0" fmla="*/ 178929479 w 71"/>
              <a:gd name="T1" fmla="*/ 856853214 h 340"/>
              <a:gd name="T2" fmla="*/ 0 w 71"/>
              <a:gd name="T3" fmla="*/ 675401831 h 340"/>
              <a:gd name="T4" fmla="*/ 0 w 71"/>
              <a:gd name="T5" fmla="*/ 0 h 340"/>
              <a:gd name="T6" fmla="*/ 178929479 w 71"/>
              <a:gd name="T7" fmla="*/ 181451234 h 340"/>
              <a:gd name="T8" fmla="*/ 178929479 w 71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340"/>
              <a:gd name="T17" fmla="*/ 71 w 71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340">
                <a:moveTo>
                  <a:pt x="71" y="340"/>
                </a:moveTo>
                <a:lnTo>
                  <a:pt x="0" y="268"/>
                </a:lnTo>
                <a:lnTo>
                  <a:pt x="0" y="0"/>
                </a:lnTo>
                <a:lnTo>
                  <a:pt x="71" y="72"/>
                </a:lnTo>
                <a:lnTo>
                  <a:pt x="71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5" name="Rectangle 134"/>
          <p:cNvSpPr>
            <a:spLocks noChangeArrowheads="1"/>
          </p:cNvSpPr>
          <p:nvPr/>
        </p:nvSpPr>
        <p:spPr bwMode="auto">
          <a:xfrm>
            <a:off x="3141663" y="4454525"/>
            <a:ext cx="631825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6" name="Rectangle 135"/>
          <p:cNvSpPr>
            <a:spLocks noChangeArrowheads="1"/>
          </p:cNvSpPr>
          <p:nvPr/>
        </p:nvSpPr>
        <p:spPr bwMode="auto">
          <a:xfrm>
            <a:off x="3141663" y="4454525"/>
            <a:ext cx="631825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7" name="Rectangle 136"/>
          <p:cNvSpPr>
            <a:spLocks noChangeArrowheads="1"/>
          </p:cNvSpPr>
          <p:nvPr/>
        </p:nvSpPr>
        <p:spPr bwMode="auto">
          <a:xfrm>
            <a:off x="3294063" y="4479925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188548" name="Rectangle 137"/>
          <p:cNvSpPr>
            <a:spLocks noChangeArrowheads="1"/>
          </p:cNvSpPr>
          <p:nvPr/>
        </p:nvSpPr>
        <p:spPr bwMode="auto">
          <a:xfrm>
            <a:off x="3316288" y="4660900"/>
            <a:ext cx="2778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Link</a:t>
            </a:r>
            <a:endParaRPr lang="en-US"/>
          </a:p>
        </p:txBody>
      </p:sp>
      <p:sp>
        <p:nvSpPr>
          <p:cNvPr id="188549" name="Freeform 138"/>
          <p:cNvSpPr>
            <a:spLocks/>
          </p:cNvSpPr>
          <p:nvPr/>
        </p:nvSpPr>
        <p:spPr bwMode="auto">
          <a:xfrm>
            <a:off x="4679950" y="4897438"/>
            <a:ext cx="746125" cy="114300"/>
          </a:xfrm>
          <a:custGeom>
            <a:avLst/>
            <a:gdLst>
              <a:gd name="T0" fmla="*/ 1003022324 w 470"/>
              <a:gd name="T1" fmla="*/ 0 h 72"/>
              <a:gd name="T2" fmla="*/ 0 w 470"/>
              <a:gd name="T3" fmla="*/ 0 h 72"/>
              <a:gd name="T4" fmla="*/ 181451252 w 470"/>
              <a:gd name="T5" fmla="*/ 181451223 h 72"/>
              <a:gd name="T6" fmla="*/ 1184473527 w 470"/>
              <a:gd name="T7" fmla="*/ 181451223 h 72"/>
              <a:gd name="T8" fmla="*/ 1003022324 w 470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72"/>
              <a:gd name="T17" fmla="*/ 470 w 470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72">
                <a:moveTo>
                  <a:pt x="398" y="0"/>
                </a:moveTo>
                <a:lnTo>
                  <a:pt x="0" y="0"/>
                </a:lnTo>
                <a:lnTo>
                  <a:pt x="72" y="72"/>
                </a:lnTo>
                <a:lnTo>
                  <a:pt x="470" y="72"/>
                </a:lnTo>
                <a:lnTo>
                  <a:pt x="398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0" name="Freeform 139"/>
          <p:cNvSpPr>
            <a:spLocks/>
          </p:cNvSpPr>
          <p:nvPr/>
        </p:nvSpPr>
        <p:spPr bwMode="auto">
          <a:xfrm>
            <a:off x="4679950" y="4897438"/>
            <a:ext cx="746125" cy="114300"/>
          </a:xfrm>
          <a:custGeom>
            <a:avLst/>
            <a:gdLst>
              <a:gd name="T0" fmla="*/ 1003022324 w 470"/>
              <a:gd name="T1" fmla="*/ 0 h 72"/>
              <a:gd name="T2" fmla="*/ 0 w 470"/>
              <a:gd name="T3" fmla="*/ 0 h 72"/>
              <a:gd name="T4" fmla="*/ 181451252 w 470"/>
              <a:gd name="T5" fmla="*/ 181451223 h 72"/>
              <a:gd name="T6" fmla="*/ 1184473527 w 470"/>
              <a:gd name="T7" fmla="*/ 181451223 h 72"/>
              <a:gd name="T8" fmla="*/ 1003022324 w 470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72"/>
              <a:gd name="T17" fmla="*/ 470 w 470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72">
                <a:moveTo>
                  <a:pt x="398" y="0"/>
                </a:moveTo>
                <a:lnTo>
                  <a:pt x="0" y="0"/>
                </a:lnTo>
                <a:lnTo>
                  <a:pt x="72" y="72"/>
                </a:lnTo>
                <a:lnTo>
                  <a:pt x="470" y="72"/>
                </a:lnTo>
                <a:lnTo>
                  <a:pt x="398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1" name="Freeform 140"/>
          <p:cNvSpPr>
            <a:spLocks/>
          </p:cNvSpPr>
          <p:nvPr/>
        </p:nvSpPr>
        <p:spPr bwMode="auto">
          <a:xfrm>
            <a:off x="5311775" y="4471988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2" name="Freeform 141"/>
          <p:cNvSpPr>
            <a:spLocks/>
          </p:cNvSpPr>
          <p:nvPr/>
        </p:nvSpPr>
        <p:spPr bwMode="auto">
          <a:xfrm>
            <a:off x="5311775" y="4471988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3" name="Rectangle 142"/>
          <p:cNvSpPr>
            <a:spLocks noChangeArrowheads="1"/>
          </p:cNvSpPr>
          <p:nvPr/>
        </p:nvSpPr>
        <p:spPr bwMode="auto">
          <a:xfrm>
            <a:off x="4679950" y="4471988"/>
            <a:ext cx="631825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4" name="Rectangle 143"/>
          <p:cNvSpPr>
            <a:spLocks noChangeArrowheads="1"/>
          </p:cNvSpPr>
          <p:nvPr/>
        </p:nvSpPr>
        <p:spPr bwMode="auto">
          <a:xfrm>
            <a:off x="4679950" y="4471988"/>
            <a:ext cx="631825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5" name="Rectangle 144"/>
          <p:cNvSpPr>
            <a:spLocks noChangeArrowheads="1"/>
          </p:cNvSpPr>
          <p:nvPr/>
        </p:nvSpPr>
        <p:spPr bwMode="auto">
          <a:xfrm>
            <a:off x="4833938" y="4492625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188556" name="Rectangle 145"/>
          <p:cNvSpPr>
            <a:spLocks noChangeArrowheads="1"/>
          </p:cNvSpPr>
          <p:nvPr/>
        </p:nvSpPr>
        <p:spPr bwMode="auto">
          <a:xfrm>
            <a:off x="4856163" y="4672013"/>
            <a:ext cx="2778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Link</a:t>
            </a:r>
            <a:endParaRPr lang="en-US"/>
          </a:p>
        </p:txBody>
      </p:sp>
      <p:sp>
        <p:nvSpPr>
          <p:cNvPr id="188557" name="Freeform 146"/>
          <p:cNvSpPr>
            <a:spLocks/>
          </p:cNvSpPr>
          <p:nvPr/>
        </p:nvSpPr>
        <p:spPr bwMode="auto">
          <a:xfrm>
            <a:off x="4956175" y="4294188"/>
            <a:ext cx="966788" cy="114300"/>
          </a:xfrm>
          <a:custGeom>
            <a:avLst/>
            <a:gdLst>
              <a:gd name="T0" fmla="*/ 1353325254 w 609"/>
              <a:gd name="T1" fmla="*/ 0 h 72"/>
              <a:gd name="T2" fmla="*/ 0 w 609"/>
              <a:gd name="T3" fmla="*/ 0 h 72"/>
              <a:gd name="T4" fmla="*/ 183972271 w 609"/>
              <a:gd name="T5" fmla="*/ 181451223 h 72"/>
              <a:gd name="T6" fmla="*/ 1534776525 w 609"/>
              <a:gd name="T7" fmla="*/ 181451223 h 72"/>
              <a:gd name="T8" fmla="*/ 1353325254 w 60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"/>
              <a:gd name="T16" fmla="*/ 0 h 72"/>
              <a:gd name="T17" fmla="*/ 609 w 60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" h="72">
                <a:moveTo>
                  <a:pt x="537" y="0"/>
                </a:moveTo>
                <a:lnTo>
                  <a:pt x="0" y="0"/>
                </a:lnTo>
                <a:lnTo>
                  <a:pt x="73" y="72"/>
                </a:lnTo>
                <a:lnTo>
                  <a:pt x="609" y="72"/>
                </a:lnTo>
                <a:lnTo>
                  <a:pt x="537" y="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8" name="Freeform 147"/>
          <p:cNvSpPr>
            <a:spLocks/>
          </p:cNvSpPr>
          <p:nvPr/>
        </p:nvSpPr>
        <p:spPr bwMode="auto">
          <a:xfrm>
            <a:off x="4956175" y="4294188"/>
            <a:ext cx="966788" cy="114300"/>
          </a:xfrm>
          <a:custGeom>
            <a:avLst/>
            <a:gdLst>
              <a:gd name="T0" fmla="*/ 1353325254 w 609"/>
              <a:gd name="T1" fmla="*/ 0 h 72"/>
              <a:gd name="T2" fmla="*/ 0 w 609"/>
              <a:gd name="T3" fmla="*/ 0 h 72"/>
              <a:gd name="T4" fmla="*/ 183972271 w 609"/>
              <a:gd name="T5" fmla="*/ 181451223 h 72"/>
              <a:gd name="T6" fmla="*/ 1534776525 w 609"/>
              <a:gd name="T7" fmla="*/ 181451223 h 72"/>
              <a:gd name="T8" fmla="*/ 1353325254 w 60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9"/>
              <a:gd name="T16" fmla="*/ 0 h 72"/>
              <a:gd name="T17" fmla="*/ 609 w 60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9" h="72">
                <a:moveTo>
                  <a:pt x="537" y="0"/>
                </a:moveTo>
                <a:lnTo>
                  <a:pt x="0" y="0"/>
                </a:lnTo>
                <a:lnTo>
                  <a:pt x="73" y="72"/>
                </a:lnTo>
                <a:lnTo>
                  <a:pt x="609" y="72"/>
                </a:lnTo>
                <a:lnTo>
                  <a:pt x="537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59" name="Freeform 148"/>
          <p:cNvSpPr>
            <a:spLocks/>
          </p:cNvSpPr>
          <p:nvPr/>
        </p:nvSpPr>
        <p:spPr bwMode="auto">
          <a:xfrm>
            <a:off x="5808663" y="3868738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solidFill>
            <a:srgbClr val="9A9A9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0" name="Freeform 149"/>
          <p:cNvSpPr>
            <a:spLocks/>
          </p:cNvSpPr>
          <p:nvPr/>
        </p:nvSpPr>
        <p:spPr bwMode="auto">
          <a:xfrm>
            <a:off x="5808663" y="3868738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1" name="Rectangle 150"/>
          <p:cNvSpPr>
            <a:spLocks noChangeArrowheads="1"/>
          </p:cNvSpPr>
          <p:nvPr/>
        </p:nvSpPr>
        <p:spPr bwMode="auto">
          <a:xfrm>
            <a:off x="4956175" y="3868738"/>
            <a:ext cx="852488" cy="425450"/>
          </a:xfrm>
          <a:prstGeom prst="rect">
            <a:avLst/>
          </a:prstGeom>
          <a:solidFill>
            <a:srgbClr val="9A9A9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2" name="Rectangle 151"/>
          <p:cNvSpPr>
            <a:spLocks noChangeArrowheads="1"/>
          </p:cNvSpPr>
          <p:nvPr/>
        </p:nvSpPr>
        <p:spPr bwMode="auto">
          <a:xfrm>
            <a:off x="4956175" y="3868738"/>
            <a:ext cx="852488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3" name="Rectangle 152"/>
          <p:cNvSpPr>
            <a:spLocks noChangeArrowheads="1"/>
          </p:cNvSpPr>
          <p:nvPr/>
        </p:nvSpPr>
        <p:spPr bwMode="auto">
          <a:xfrm>
            <a:off x="5272088" y="3940175"/>
            <a:ext cx="21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rgbClr val="FFFFFF"/>
                </a:solidFill>
              </a:rPr>
              <a:t>IP</a:t>
            </a:r>
            <a:endParaRPr lang="en-US"/>
          </a:p>
        </p:txBody>
      </p:sp>
      <p:sp>
        <p:nvSpPr>
          <p:cNvPr id="188564" name="Line 153"/>
          <p:cNvSpPr>
            <a:spLocks noChangeShapeType="1"/>
          </p:cNvSpPr>
          <p:nvPr/>
        </p:nvSpPr>
        <p:spPr bwMode="auto">
          <a:xfrm>
            <a:off x="5481638" y="4324350"/>
            <a:ext cx="328612" cy="100013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5" name="Freeform 154"/>
          <p:cNvSpPr>
            <a:spLocks/>
          </p:cNvSpPr>
          <p:nvPr/>
        </p:nvSpPr>
        <p:spPr bwMode="auto">
          <a:xfrm>
            <a:off x="5383213" y="4271963"/>
            <a:ext cx="130175" cy="114300"/>
          </a:xfrm>
          <a:custGeom>
            <a:avLst/>
            <a:gdLst>
              <a:gd name="T0" fmla="*/ 151209368 w 82"/>
              <a:gd name="T1" fmla="*/ 181451223 h 72"/>
              <a:gd name="T2" fmla="*/ 0 w 82"/>
              <a:gd name="T3" fmla="*/ 35282185 h 72"/>
              <a:gd name="T4" fmla="*/ 206652785 w 82"/>
              <a:gd name="T5" fmla="*/ 0 h 72"/>
              <a:gd name="T6" fmla="*/ 151209368 w 82"/>
              <a:gd name="T7" fmla="*/ 181451223 h 72"/>
              <a:gd name="T8" fmla="*/ 0 60000 65536"/>
              <a:gd name="T9" fmla="*/ 0 60000 65536"/>
              <a:gd name="T10" fmla="*/ 0 60000 65536"/>
              <a:gd name="T11" fmla="*/ 0 60000 65536"/>
              <a:gd name="T12" fmla="*/ 0 w 82"/>
              <a:gd name="T13" fmla="*/ 0 h 72"/>
              <a:gd name="T14" fmla="*/ 82 w 82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" h="72">
                <a:moveTo>
                  <a:pt x="60" y="72"/>
                </a:moveTo>
                <a:lnTo>
                  <a:pt x="0" y="14"/>
                </a:lnTo>
                <a:lnTo>
                  <a:pt x="82" y="0"/>
                </a:lnTo>
                <a:lnTo>
                  <a:pt x="60" y="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6" name="Freeform 155"/>
          <p:cNvSpPr>
            <a:spLocks/>
          </p:cNvSpPr>
          <p:nvPr/>
        </p:nvSpPr>
        <p:spPr bwMode="auto">
          <a:xfrm>
            <a:off x="5778500" y="4364038"/>
            <a:ext cx="131763" cy="112712"/>
          </a:xfrm>
          <a:custGeom>
            <a:avLst/>
            <a:gdLst>
              <a:gd name="T0" fmla="*/ 55443652 w 83"/>
              <a:gd name="T1" fmla="*/ 0 h 71"/>
              <a:gd name="T2" fmla="*/ 209174579 w 83"/>
              <a:gd name="T3" fmla="*/ 143647463 h 71"/>
              <a:gd name="T4" fmla="*/ 0 w 83"/>
              <a:gd name="T5" fmla="*/ 178929479 h 71"/>
              <a:gd name="T6" fmla="*/ 55443652 w 83"/>
              <a:gd name="T7" fmla="*/ 0 h 71"/>
              <a:gd name="T8" fmla="*/ 0 60000 65536"/>
              <a:gd name="T9" fmla="*/ 0 60000 65536"/>
              <a:gd name="T10" fmla="*/ 0 60000 65536"/>
              <a:gd name="T11" fmla="*/ 0 60000 65536"/>
              <a:gd name="T12" fmla="*/ 0 w 83"/>
              <a:gd name="T13" fmla="*/ 0 h 71"/>
              <a:gd name="T14" fmla="*/ 83 w 83"/>
              <a:gd name="T15" fmla="*/ 71 h 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" h="71">
                <a:moveTo>
                  <a:pt x="22" y="0"/>
                </a:moveTo>
                <a:lnTo>
                  <a:pt x="83" y="57"/>
                </a:lnTo>
                <a:lnTo>
                  <a:pt x="0" y="7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7" name="Line 156"/>
          <p:cNvSpPr>
            <a:spLocks noChangeShapeType="1"/>
          </p:cNvSpPr>
          <p:nvPr/>
        </p:nvSpPr>
        <p:spPr bwMode="auto">
          <a:xfrm flipH="1">
            <a:off x="5091113" y="4338638"/>
            <a:ext cx="196850" cy="90487"/>
          </a:xfrm>
          <a:prstGeom prst="line">
            <a:avLst/>
          </a:prstGeom>
          <a:noFill/>
          <a:ln w="2698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8" name="Freeform 157"/>
          <p:cNvSpPr>
            <a:spLocks/>
          </p:cNvSpPr>
          <p:nvPr/>
        </p:nvSpPr>
        <p:spPr bwMode="auto">
          <a:xfrm>
            <a:off x="5249863" y="4289425"/>
            <a:ext cx="133350" cy="107950"/>
          </a:xfrm>
          <a:custGeom>
            <a:avLst/>
            <a:gdLst>
              <a:gd name="T0" fmla="*/ 78124046 w 84"/>
              <a:gd name="T1" fmla="*/ 171370598 h 68"/>
              <a:gd name="T2" fmla="*/ 211693147 w 84"/>
              <a:gd name="T3" fmla="*/ 7559675 h 68"/>
              <a:gd name="T4" fmla="*/ 0 w 84"/>
              <a:gd name="T5" fmla="*/ 0 h 68"/>
              <a:gd name="T6" fmla="*/ 78124046 w 84"/>
              <a:gd name="T7" fmla="*/ 171370598 h 68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68"/>
              <a:gd name="T14" fmla="*/ 84 w 84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68">
                <a:moveTo>
                  <a:pt x="31" y="68"/>
                </a:moveTo>
                <a:lnTo>
                  <a:pt x="84" y="3"/>
                </a:lnTo>
                <a:lnTo>
                  <a:pt x="0" y="0"/>
                </a:lnTo>
                <a:lnTo>
                  <a:pt x="31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9" name="Freeform 158"/>
          <p:cNvSpPr>
            <a:spLocks/>
          </p:cNvSpPr>
          <p:nvPr/>
        </p:nvSpPr>
        <p:spPr bwMode="auto">
          <a:xfrm>
            <a:off x="4995863" y="4368800"/>
            <a:ext cx="133350" cy="107950"/>
          </a:xfrm>
          <a:custGeom>
            <a:avLst/>
            <a:gdLst>
              <a:gd name="T0" fmla="*/ 131048127 w 84"/>
              <a:gd name="T1" fmla="*/ 0 h 68"/>
              <a:gd name="T2" fmla="*/ 0 w 84"/>
              <a:gd name="T3" fmla="*/ 163810926 h 68"/>
              <a:gd name="T4" fmla="*/ 211693147 w 84"/>
              <a:gd name="T5" fmla="*/ 171370598 h 68"/>
              <a:gd name="T6" fmla="*/ 131048127 w 84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68"/>
              <a:gd name="T14" fmla="*/ 84 w 84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68">
                <a:moveTo>
                  <a:pt x="52" y="0"/>
                </a:moveTo>
                <a:lnTo>
                  <a:pt x="0" y="65"/>
                </a:lnTo>
                <a:lnTo>
                  <a:pt x="84" y="68"/>
                </a:lnTo>
                <a:lnTo>
                  <a:pt x="5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0" name="Freeform 159"/>
          <p:cNvSpPr>
            <a:spLocks/>
          </p:cNvSpPr>
          <p:nvPr/>
        </p:nvSpPr>
        <p:spPr bwMode="auto">
          <a:xfrm>
            <a:off x="5594350" y="4879975"/>
            <a:ext cx="744538" cy="114300"/>
          </a:xfrm>
          <a:custGeom>
            <a:avLst/>
            <a:gdLst>
              <a:gd name="T0" fmla="*/ 1000503633 w 469"/>
              <a:gd name="T1" fmla="*/ 0 h 72"/>
              <a:gd name="T2" fmla="*/ 0 w 469"/>
              <a:gd name="T3" fmla="*/ 0 h 72"/>
              <a:gd name="T4" fmla="*/ 181451374 w 469"/>
              <a:gd name="T5" fmla="*/ 181451223 h 72"/>
              <a:gd name="T6" fmla="*/ 1181954958 w 469"/>
              <a:gd name="T7" fmla="*/ 181451223 h 72"/>
              <a:gd name="T8" fmla="*/ 1000503633 w 46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72"/>
              <a:gd name="T17" fmla="*/ 469 w 46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72">
                <a:moveTo>
                  <a:pt x="397" y="0"/>
                </a:moveTo>
                <a:lnTo>
                  <a:pt x="0" y="0"/>
                </a:lnTo>
                <a:lnTo>
                  <a:pt x="72" y="72"/>
                </a:lnTo>
                <a:lnTo>
                  <a:pt x="469" y="72"/>
                </a:lnTo>
                <a:lnTo>
                  <a:pt x="397" y="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1" name="Freeform 160"/>
          <p:cNvSpPr>
            <a:spLocks/>
          </p:cNvSpPr>
          <p:nvPr/>
        </p:nvSpPr>
        <p:spPr bwMode="auto">
          <a:xfrm>
            <a:off x="5594350" y="4879975"/>
            <a:ext cx="744538" cy="114300"/>
          </a:xfrm>
          <a:custGeom>
            <a:avLst/>
            <a:gdLst>
              <a:gd name="T0" fmla="*/ 1000503633 w 469"/>
              <a:gd name="T1" fmla="*/ 0 h 72"/>
              <a:gd name="T2" fmla="*/ 0 w 469"/>
              <a:gd name="T3" fmla="*/ 0 h 72"/>
              <a:gd name="T4" fmla="*/ 181451374 w 469"/>
              <a:gd name="T5" fmla="*/ 181451223 h 72"/>
              <a:gd name="T6" fmla="*/ 1181954958 w 469"/>
              <a:gd name="T7" fmla="*/ 181451223 h 72"/>
              <a:gd name="T8" fmla="*/ 1000503633 w 46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9"/>
              <a:gd name="T16" fmla="*/ 0 h 72"/>
              <a:gd name="T17" fmla="*/ 469 w 469"/>
              <a:gd name="T18" fmla="*/ 72 h 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9" h="72">
                <a:moveTo>
                  <a:pt x="397" y="0"/>
                </a:moveTo>
                <a:lnTo>
                  <a:pt x="0" y="0"/>
                </a:lnTo>
                <a:lnTo>
                  <a:pt x="72" y="72"/>
                </a:lnTo>
                <a:lnTo>
                  <a:pt x="469" y="72"/>
                </a:lnTo>
                <a:lnTo>
                  <a:pt x="397" y="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2" name="Freeform 161"/>
          <p:cNvSpPr>
            <a:spLocks/>
          </p:cNvSpPr>
          <p:nvPr/>
        </p:nvSpPr>
        <p:spPr bwMode="auto">
          <a:xfrm>
            <a:off x="6224588" y="4454525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3" name="Freeform 162"/>
          <p:cNvSpPr>
            <a:spLocks/>
          </p:cNvSpPr>
          <p:nvPr/>
        </p:nvSpPr>
        <p:spPr bwMode="auto">
          <a:xfrm>
            <a:off x="6224588" y="4454525"/>
            <a:ext cx="114300" cy="539750"/>
          </a:xfrm>
          <a:custGeom>
            <a:avLst/>
            <a:gdLst>
              <a:gd name="T0" fmla="*/ 181451223 w 72"/>
              <a:gd name="T1" fmla="*/ 856853214 h 340"/>
              <a:gd name="T2" fmla="*/ 0 w 72"/>
              <a:gd name="T3" fmla="*/ 675401831 h 340"/>
              <a:gd name="T4" fmla="*/ 0 w 72"/>
              <a:gd name="T5" fmla="*/ 0 h 340"/>
              <a:gd name="T6" fmla="*/ 181451223 w 72"/>
              <a:gd name="T7" fmla="*/ 181451234 h 340"/>
              <a:gd name="T8" fmla="*/ 181451223 w 72"/>
              <a:gd name="T9" fmla="*/ 856853214 h 3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"/>
              <a:gd name="T16" fmla="*/ 0 h 340"/>
              <a:gd name="T17" fmla="*/ 72 w 72"/>
              <a:gd name="T18" fmla="*/ 340 h 3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" h="340">
                <a:moveTo>
                  <a:pt x="72" y="340"/>
                </a:moveTo>
                <a:lnTo>
                  <a:pt x="0" y="268"/>
                </a:lnTo>
                <a:lnTo>
                  <a:pt x="0" y="0"/>
                </a:lnTo>
                <a:lnTo>
                  <a:pt x="72" y="72"/>
                </a:lnTo>
                <a:lnTo>
                  <a:pt x="72" y="340"/>
                </a:lnTo>
                <a:close/>
              </a:path>
            </a:pathLst>
          </a:cu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4" name="Rectangle 163"/>
          <p:cNvSpPr>
            <a:spLocks noChangeArrowheads="1"/>
          </p:cNvSpPr>
          <p:nvPr/>
        </p:nvSpPr>
        <p:spPr bwMode="auto">
          <a:xfrm>
            <a:off x="5594350" y="4454525"/>
            <a:ext cx="630238" cy="4254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5" name="Rectangle 164"/>
          <p:cNvSpPr>
            <a:spLocks noChangeArrowheads="1"/>
          </p:cNvSpPr>
          <p:nvPr/>
        </p:nvSpPr>
        <p:spPr bwMode="auto">
          <a:xfrm>
            <a:off x="5594350" y="4454525"/>
            <a:ext cx="630238" cy="425450"/>
          </a:xfrm>
          <a:prstGeom prst="rect">
            <a:avLst/>
          </a:prstGeom>
          <a:noFill/>
          <a:ln w="31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6" name="Rectangle 165"/>
          <p:cNvSpPr>
            <a:spLocks noChangeArrowheads="1"/>
          </p:cNvSpPr>
          <p:nvPr/>
        </p:nvSpPr>
        <p:spPr bwMode="auto">
          <a:xfrm>
            <a:off x="5745163" y="4479925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188577" name="Rectangle 166"/>
          <p:cNvSpPr>
            <a:spLocks noChangeArrowheads="1"/>
          </p:cNvSpPr>
          <p:nvPr/>
        </p:nvSpPr>
        <p:spPr bwMode="auto">
          <a:xfrm>
            <a:off x="5767388" y="4660900"/>
            <a:ext cx="2778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Link</a:t>
            </a:r>
            <a:endParaRPr lang="en-US"/>
          </a:p>
        </p:txBody>
      </p:sp>
      <p:sp>
        <p:nvSpPr>
          <p:cNvPr id="188578" name="Freeform 167"/>
          <p:cNvSpPr>
            <a:spLocks noEditPoints="1"/>
          </p:cNvSpPr>
          <p:nvPr/>
        </p:nvSpPr>
        <p:spPr bwMode="auto">
          <a:xfrm>
            <a:off x="3848100" y="4660900"/>
            <a:ext cx="700088" cy="28575"/>
          </a:xfrm>
          <a:custGeom>
            <a:avLst/>
            <a:gdLst>
              <a:gd name="T0" fmla="*/ 5412704 w 998"/>
              <a:gd name="T1" fmla="*/ 0 h 41"/>
              <a:gd name="T2" fmla="*/ 5412704 w 998"/>
              <a:gd name="T3" fmla="*/ 10686352 h 41"/>
              <a:gd name="T4" fmla="*/ 491745 w 998"/>
              <a:gd name="T5" fmla="*/ 5342827 h 41"/>
              <a:gd name="T6" fmla="*/ 59050817 w 998"/>
              <a:gd name="T7" fmla="*/ 971550 h 41"/>
              <a:gd name="T8" fmla="*/ 64463520 w 998"/>
              <a:gd name="T9" fmla="*/ 6314378 h 41"/>
              <a:gd name="T10" fmla="*/ 59050817 w 998"/>
              <a:gd name="T11" fmla="*/ 11657904 h 41"/>
              <a:gd name="T12" fmla="*/ 59050817 w 998"/>
              <a:gd name="T13" fmla="*/ 971550 h 41"/>
              <a:gd name="T14" fmla="*/ 112196484 w 998"/>
              <a:gd name="T15" fmla="*/ 1943100 h 41"/>
              <a:gd name="T16" fmla="*/ 112196484 w 998"/>
              <a:gd name="T17" fmla="*/ 12629454 h 41"/>
              <a:gd name="T18" fmla="*/ 106783781 w 998"/>
              <a:gd name="T19" fmla="*/ 7285928 h 41"/>
              <a:gd name="T20" fmla="*/ 165833874 w 998"/>
              <a:gd name="T21" fmla="*/ 2914650 h 41"/>
              <a:gd name="T22" fmla="*/ 170754832 w 998"/>
              <a:gd name="T23" fmla="*/ 8257478 h 41"/>
              <a:gd name="T24" fmla="*/ 165342129 w 998"/>
              <a:gd name="T25" fmla="*/ 13601003 h 41"/>
              <a:gd name="T26" fmla="*/ 165833874 w 998"/>
              <a:gd name="T27" fmla="*/ 2914650 h 41"/>
              <a:gd name="T28" fmla="*/ 218979564 w 998"/>
              <a:gd name="T29" fmla="*/ 3886200 h 41"/>
              <a:gd name="T30" fmla="*/ 218979564 w 998"/>
              <a:gd name="T31" fmla="*/ 14572553 h 41"/>
              <a:gd name="T32" fmla="*/ 213566860 w 998"/>
              <a:gd name="T33" fmla="*/ 9229027 h 41"/>
              <a:gd name="T34" fmla="*/ 272125910 w 998"/>
              <a:gd name="T35" fmla="*/ 4857750 h 41"/>
              <a:gd name="T36" fmla="*/ 277538613 w 998"/>
              <a:gd name="T37" fmla="*/ 10200577 h 41"/>
              <a:gd name="T38" fmla="*/ 272125910 w 998"/>
              <a:gd name="T39" fmla="*/ 15543406 h 41"/>
              <a:gd name="T40" fmla="*/ 272125910 w 998"/>
              <a:gd name="T41" fmla="*/ 4857750 h 41"/>
              <a:gd name="T42" fmla="*/ 325763301 w 998"/>
              <a:gd name="T43" fmla="*/ 6314378 h 41"/>
              <a:gd name="T44" fmla="*/ 325271556 w 998"/>
              <a:gd name="T45" fmla="*/ 16514955 h 41"/>
              <a:gd name="T46" fmla="*/ 320350598 w 998"/>
              <a:gd name="T47" fmla="*/ 11172127 h 41"/>
              <a:gd name="T48" fmla="*/ 378909034 w 998"/>
              <a:gd name="T49" fmla="*/ 7285928 h 41"/>
              <a:gd name="T50" fmla="*/ 384321737 w 998"/>
              <a:gd name="T51" fmla="*/ 12629454 h 41"/>
              <a:gd name="T52" fmla="*/ 378909034 w 998"/>
              <a:gd name="T53" fmla="*/ 17486505 h 41"/>
              <a:gd name="T54" fmla="*/ 378909034 w 998"/>
              <a:gd name="T55" fmla="*/ 7285928 h 41"/>
              <a:gd name="T56" fmla="*/ 432054679 w 998"/>
              <a:gd name="T57" fmla="*/ 8257478 h 41"/>
              <a:gd name="T58" fmla="*/ 432054679 w 998"/>
              <a:gd name="T59" fmla="*/ 18458055 h 41"/>
              <a:gd name="T60" fmla="*/ 427133721 w 998"/>
              <a:gd name="T61" fmla="*/ 13115229 h 41"/>
              <a:gd name="T62" fmla="*/ 485692771 w 998"/>
              <a:gd name="T63" fmla="*/ 9229027 h 41"/>
              <a:gd name="T64" fmla="*/ 491105474 w 998"/>
              <a:gd name="T65" fmla="*/ 14572553 h 41"/>
              <a:gd name="T66" fmla="*/ 485692771 w 998"/>
              <a:gd name="T67" fmla="*/ 19429604 h 41"/>
              <a:gd name="T68" fmla="*/ 485692771 w 998"/>
              <a:gd name="T69" fmla="*/ 9229027 h 4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98"/>
              <a:gd name="T106" fmla="*/ 0 h 41"/>
              <a:gd name="T107" fmla="*/ 998 w 998"/>
              <a:gd name="T108" fmla="*/ 41 h 4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98" h="41">
                <a:moveTo>
                  <a:pt x="11" y="0"/>
                </a:moveTo>
                <a:lnTo>
                  <a:pt x="11" y="0"/>
                </a:lnTo>
                <a:cubicBezTo>
                  <a:pt x="17" y="0"/>
                  <a:pt x="22" y="5"/>
                  <a:pt x="22" y="11"/>
                </a:cubicBezTo>
                <a:cubicBezTo>
                  <a:pt x="22" y="17"/>
                  <a:pt x="17" y="22"/>
                  <a:pt x="11" y="22"/>
                </a:cubicBezTo>
                <a:cubicBezTo>
                  <a:pt x="5" y="22"/>
                  <a:pt x="0" y="17"/>
                  <a:pt x="1" y="11"/>
                </a:cubicBezTo>
                <a:cubicBezTo>
                  <a:pt x="1" y="5"/>
                  <a:pt x="5" y="0"/>
                  <a:pt x="11" y="0"/>
                </a:cubicBezTo>
                <a:close/>
                <a:moveTo>
                  <a:pt x="120" y="2"/>
                </a:moveTo>
                <a:lnTo>
                  <a:pt x="120" y="2"/>
                </a:lnTo>
                <a:cubicBezTo>
                  <a:pt x="126" y="2"/>
                  <a:pt x="131" y="7"/>
                  <a:pt x="131" y="13"/>
                </a:cubicBezTo>
                <a:cubicBezTo>
                  <a:pt x="131" y="19"/>
                  <a:pt x="126" y="24"/>
                  <a:pt x="120" y="24"/>
                </a:cubicBezTo>
                <a:cubicBezTo>
                  <a:pt x="114" y="24"/>
                  <a:pt x="109" y="19"/>
                  <a:pt x="109" y="13"/>
                </a:cubicBezTo>
                <a:cubicBezTo>
                  <a:pt x="109" y="7"/>
                  <a:pt x="114" y="2"/>
                  <a:pt x="120" y="2"/>
                </a:cubicBezTo>
                <a:close/>
                <a:moveTo>
                  <a:pt x="228" y="4"/>
                </a:moveTo>
                <a:lnTo>
                  <a:pt x="228" y="4"/>
                </a:lnTo>
                <a:cubicBezTo>
                  <a:pt x="234" y="4"/>
                  <a:pt x="239" y="9"/>
                  <a:pt x="239" y="15"/>
                </a:cubicBezTo>
                <a:cubicBezTo>
                  <a:pt x="239" y="21"/>
                  <a:pt x="234" y="26"/>
                  <a:pt x="228" y="26"/>
                </a:cubicBezTo>
                <a:cubicBezTo>
                  <a:pt x="222" y="26"/>
                  <a:pt x="217" y="21"/>
                  <a:pt x="217" y="15"/>
                </a:cubicBezTo>
                <a:cubicBezTo>
                  <a:pt x="217" y="9"/>
                  <a:pt x="222" y="4"/>
                  <a:pt x="228" y="4"/>
                </a:cubicBezTo>
                <a:close/>
                <a:moveTo>
                  <a:pt x="337" y="6"/>
                </a:moveTo>
                <a:lnTo>
                  <a:pt x="337" y="6"/>
                </a:lnTo>
                <a:cubicBezTo>
                  <a:pt x="343" y="6"/>
                  <a:pt x="347" y="11"/>
                  <a:pt x="347" y="17"/>
                </a:cubicBezTo>
                <a:cubicBezTo>
                  <a:pt x="347" y="23"/>
                  <a:pt x="342" y="28"/>
                  <a:pt x="336" y="28"/>
                </a:cubicBezTo>
                <a:cubicBezTo>
                  <a:pt x="330" y="28"/>
                  <a:pt x="326" y="23"/>
                  <a:pt x="326" y="17"/>
                </a:cubicBezTo>
                <a:cubicBezTo>
                  <a:pt x="326" y="11"/>
                  <a:pt x="331" y="6"/>
                  <a:pt x="337" y="6"/>
                </a:cubicBezTo>
                <a:close/>
                <a:moveTo>
                  <a:pt x="445" y="8"/>
                </a:moveTo>
                <a:lnTo>
                  <a:pt x="445" y="8"/>
                </a:lnTo>
                <a:cubicBezTo>
                  <a:pt x="451" y="8"/>
                  <a:pt x="456" y="13"/>
                  <a:pt x="456" y="19"/>
                </a:cubicBezTo>
                <a:cubicBezTo>
                  <a:pt x="456" y="25"/>
                  <a:pt x="451" y="30"/>
                  <a:pt x="445" y="30"/>
                </a:cubicBezTo>
                <a:cubicBezTo>
                  <a:pt x="439" y="30"/>
                  <a:pt x="434" y="25"/>
                  <a:pt x="434" y="19"/>
                </a:cubicBezTo>
                <a:cubicBezTo>
                  <a:pt x="434" y="13"/>
                  <a:pt x="439" y="8"/>
                  <a:pt x="445" y="8"/>
                </a:cubicBezTo>
                <a:close/>
                <a:moveTo>
                  <a:pt x="553" y="10"/>
                </a:moveTo>
                <a:lnTo>
                  <a:pt x="553" y="10"/>
                </a:lnTo>
                <a:cubicBezTo>
                  <a:pt x="559" y="10"/>
                  <a:pt x="564" y="15"/>
                  <a:pt x="564" y="21"/>
                </a:cubicBezTo>
                <a:cubicBezTo>
                  <a:pt x="564" y="27"/>
                  <a:pt x="559" y="32"/>
                  <a:pt x="553" y="32"/>
                </a:cubicBezTo>
                <a:cubicBezTo>
                  <a:pt x="547" y="32"/>
                  <a:pt x="542" y="27"/>
                  <a:pt x="542" y="21"/>
                </a:cubicBezTo>
                <a:cubicBezTo>
                  <a:pt x="542" y="15"/>
                  <a:pt x="547" y="10"/>
                  <a:pt x="553" y="10"/>
                </a:cubicBezTo>
                <a:close/>
                <a:moveTo>
                  <a:pt x="662" y="13"/>
                </a:moveTo>
                <a:lnTo>
                  <a:pt x="662" y="13"/>
                </a:lnTo>
                <a:cubicBezTo>
                  <a:pt x="668" y="13"/>
                  <a:pt x="673" y="17"/>
                  <a:pt x="672" y="23"/>
                </a:cubicBezTo>
                <a:cubicBezTo>
                  <a:pt x="672" y="29"/>
                  <a:pt x="667" y="34"/>
                  <a:pt x="661" y="34"/>
                </a:cubicBezTo>
                <a:cubicBezTo>
                  <a:pt x="655" y="34"/>
                  <a:pt x="651" y="29"/>
                  <a:pt x="651" y="23"/>
                </a:cubicBezTo>
                <a:cubicBezTo>
                  <a:pt x="651" y="17"/>
                  <a:pt x="656" y="12"/>
                  <a:pt x="662" y="13"/>
                </a:cubicBezTo>
                <a:close/>
                <a:moveTo>
                  <a:pt x="770" y="15"/>
                </a:moveTo>
                <a:lnTo>
                  <a:pt x="770" y="15"/>
                </a:lnTo>
                <a:cubicBezTo>
                  <a:pt x="776" y="15"/>
                  <a:pt x="781" y="20"/>
                  <a:pt x="781" y="26"/>
                </a:cubicBezTo>
                <a:cubicBezTo>
                  <a:pt x="781" y="32"/>
                  <a:pt x="776" y="36"/>
                  <a:pt x="770" y="36"/>
                </a:cubicBezTo>
                <a:cubicBezTo>
                  <a:pt x="764" y="36"/>
                  <a:pt x="759" y="31"/>
                  <a:pt x="759" y="25"/>
                </a:cubicBezTo>
                <a:cubicBezTo>
                  <a:pt x="759" y="19"/>
                  <a:pt x="764" y="15"/>
                  <a:pt x="770" y="15"/>
                </a:cubicBezTo>
                <a:close/>
                <a:moveTo>
                  <a:pt x="878" y="17"/>
                </a:moveTo>
                <a:lnTo>
                  <a:pt x="878" y="17"/>
                </a:lnTo>
                <a:cubicBezTo>
                  <a:pt x="884" y="17"/>
                  <a:pt x="889" y="22"/>
                  <a:pt x="889" y="28"/>
                </a:cubicBezTo>
                <a:cubicBezTo>
                  <a:pt x="889" y="34"/>
                  <a:pt x="884" y="38"/>
                  <a:pt x="878" y="38"/>
                </a:cubicBezTo>
                <a:cubicBezTo>
                  <a:pt x="872" y="38"/>
                  <a:pt x="867" y="33"/>
                  <a:pt x="868" y="27"/>
                </a:cubicBezTo>
                <a:cubicBezTo>
                  <a:pt x="868" y="21"/>
                  <a:pt x="872" y="17"/>
                  <a:pt x="878" y="17"/>
                </a:cubicBezTo>
                <a:close/>
                <a:moveTo>
                  <a:pt x="987" y="19"/>
                </a:moveTo>
                <a:lnTo>
                  <a:pt x="987" y="19"/>
                </a:lnTo>
                <a:cubicBezTo>
                  <a:pt x="993" y="19"/>
                  <a:pt x="998" y="24"/>
                  <a:pt x="998" y="30"/>
                </a:cubicBezTo>
                <a:cubicBezTo>
                  <a:pt x="998" y="36"/>
                  <a:pt x="993" y="41"/>
                  <a:pt x="987" y="40"/>
                </a:cubicBezTo>
                <a:cubicBezTo>
                  <a:pt x="981" y="40"/>
                  <a:pt x="976" y="36"/>
                  <a:pt x="976" y="30"/>
                </a:cubicBezTo>
                <a:cubicBezTo>
                  <a:pt x="976" y="24"/>
                  <a:pt x="981" y="19"/>
                  <a:pt x="987" y="19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79" name="Freeform 168"/>
          <p:cNvSpPr>
            <a:spLocks/>
          </p:cNvSpPr>
          <p:nvPr/>
        </p:nvSpPr>
        <p:spPr bwMode="auto">
          <a:xfrm>
            <a:off x="3773488" y="4621213"/>
            <a:ext cx="93662" cy="95250"/>
          </a:xfrm>
          <a:custGeom>
            <a:avLst/>
            <a:gdLst>
              <a:gd name="T0" fmla="*/ 146168294 w 59"/>
              <a:gd name="T1" fmla="*/ 151209386 h 60"/>
              <a:gd name="T2" fmla="*/ 0 w 59"/>
              <a:gd name="T3" fmla="*/ 73085331 h 60"/>
              <a:gd name="T4" fmla="*/ 148687642 w 59"/>
              <a:gd name="T5" fmla="*/ 0 h 60"/>
              <a:gd name="T6" fmla="*/ 146168294 w 59"/>
              <a:gd name="T7" fmla="*/ 151209386 h 60"/>
              <a:gd name="T8" fmla="*/ 0 60000 65536"/>
              <a:gd name="T9" fmla="*/ 0 60000 65536"/>
              <a:gd name="T10" fmla="*/ 0 60000 65536"/>
              <a:gd name="T11" fmla="*/ 0 60000 65536"/>
              <a:gd name="T12" fmla="*/ 0 w 59"/>
              <a:gd name="T13" fmla="*/ 0 h 60"/>
              <a:gd name="T14" fmla="*/ 59 w 59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" h="60">
                <a:moveTo>
                  <a:pt x="58" y="60"/>
                </a:moveTo>
                <a:lnTo>
                  <a:pt x="0" y="29"/>
                </a:lnTo>
                <a:lnTo>
                  <a:pt x="59" y="0"/>
                </a:lnTo>
                <a:lnTo>
                  <a:pt x="58" y="6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0" name="Freeform 169"/>
          <p:cNvSpPr>
            <a:spLocks/>
          </p:cNvSpPr>
          <p:nvPr/>
        </p:nvSpPr>
        <p:spPr bwMode="auto">
          <a:xfrm>
            <a:off x="4584700" y="4635500"/>
            <a:ext cx="95250" cy="95250"/>
          </a:xfrm>
          <a:custGeom>
            <a:avLst/>
            <a:gdLst>
              <a:gd name="T0" fmla="*/ 5040313 w 60"/>
              <a:gd name="T1" fmla="*/ 0 h 60"/>
              <a:gd name="T2" fmla="*/ 151209386 w 60"/>
              <a:gd name="T3" fmla="*/ 78124055 h 60"/>
              <a:gd name="T4" fmla="*/ 0 w 60"/>
              <a:gd name="T5" fmla="*/ 151209386 h 60"/>
              <a:gd name="T6" fmla="*/ 5040313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2" y="0"/>
                </a:moveTo>
                <a:lnTo>
                  <a:pt x="60" y="31"/>
                </a:lnTo>
                <a:lnTo>
                  <a:pt x="0" y="60"/>
                </a:lnTo>
                <a:lnTo>
                  <a:pt x="2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1" name="Rectangle 170"/>
          <p:cNvSpPr>
            <a:spLocks noChangeArrowheads="1"/>
          </p:cNvSpPr>
          <p:nvPr/>
        </p:nvSpPr>
        <p:spPr bwMode="auto">
          <a:xfrm>
            <a:off x="4052888" y="4468813"/>
            <a:ext cx="347662" cy="390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2" name="Rectangle 171"/>
          <p:cNvSpPr>
            <a:spLocks noChangeArrowheads="1"/>
          </p:cNvSpPr>
          <p:nvPr/>
        </p:nvSpPr>
        <p:spPr bwMode="auto">
          <a:xfrm>
            <a:off x="4068763" y="4479925"/>
            <a:ext cx="3206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188583" name="Rectangle 172"/>
          <p:cNvSpPr>
            <a:spLocks noChangeArrowheads="1"/>
          </p:cNvSpPr>
          <p:nvPr/>
        </p:nvSpPr>
        <p:spPr bwMode="auto">
          <a:xfrm>
            <a:off x="4092575" y="4672013"/>
            <a:ext cx="2778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Link</a:t>
            </a:r>
            <a:endParaRPr lang="en-US"/>
          </a:p>
        </p:txBody>
      </p:sp>
      <p:sp>
        <p:nvSpPr>
          <p:cNvPr id="188584" name="Freeform 173"/>
          <p:cNvSpPr>
            <a:spLocks noEditPoints="1"/>
          </p:cNvSpPr>
          <p:nvPr/>
        </p:nvSpPr>
        <p:spPr bwMode="auto">
          <a:xfrm>
            <a:off x="6300788" y="4649788"/>
            <a:ext cx="700087" cy="23812"/>
          </a:xfrm>
          <a:custGeom>
            <a:avLst/>
            <a:gdLst>
              <a:gd name="T0" fmla="*/ 5412697 w 998"/>
              <a:gd name="T1" fmla="*/ 5885766 h 34"/>
              <a:gd name="T2" fmla="*/ 5412697 w 998"/>
              <a:gd name="T3" fmla="*/ 16676802 h 34"/>
              <a:gd name="T4" fmla="*/ 0 w 998"/>
              <a:gd name="T5" fmla="*/ 11281283 h 34"/>
              <a:gd name="T6" fmla="*/ 58558287 w 998"/>
              <a:gd name="T7" fmla="*/ 5395518 h 34"/>
              <a:gd name="T8" fmla="*/ 63971684 w 998"/>
              <a:gd name="T9" fmla="*/ 10300089 h 34"/>
              <a:gd name="T10" fmla="*/ 59050732 w 998"/>
              <a:gd name="T11" fmla="*/ 16186555 h 34"/>
              <a:gd name="T12" fmla="*/ 58558287 w 998"/>
              <a:gd name="T13" fmla="*/ 5395518 h 34"/>
              <a:gd name="T14" fmla="*/ 112196324 w 998"/>
              <a:gd name="T15" fmla="*/ 4905271 h 34"/>
              <a:gd name="T16" fmla="*/ 112196324 w 998"/>
              <a:gd name="T17" fmla="*/ 15205361 h 34"/>
              <a:gd name="T18" fmla="*/ 106782927 w 998"/>
              <a:gd name="T19" fmla="*/ 10300089 h 34"/>
              <a:gd name="T20" fmla="*/ 165341893 w 998"/>
              <a:gd name="T21" fmla="*/ 3924077 h 34"/>
              <a:gd name="T22" fmla="*/ 170754589 w 998"/>
              <a:gd name="T23" fmla="*/ 9319595 h 34"/>
              <a:gd name="T24" fmla="*/ 165341893 w 998"/>
              <a:gd name="T25" fmla="*/ 14715115 h 34"/>
              <a:gd name="T26" fmla="*/ 165341893 w 998"/>
              <a:gd name="T27" fmla="*/ 3924077 h 34"/>
              <a:gd name="T28" fmla="*/ 218487506 w 998"/>
              <a:gd name="T29" fmla="*/ 3433130 h 34"/>
              <a:gd name="T30" fmla="*/ 218979251 w 998"/>
              <a:gd name="T31" fmla="*/ 14224167 h 34"/>
              <a:gd name="T32" fmla="*/ 213566555 w 998"/>
              <a:gd name="T33" fmla="*/ 8828648 h 34"/>
              <a:gd name="T34" fmla="*/ 272124820 w 998"/>
              <a:gd name="T35" fmla="*/ 2942883 h 34"/>
              <a:gd name="T36" fmla="*/ 277537515 w 998"/>
              <a:gd name="T37" fmla="*/ 7848154 h 34"/>
              <a:gd name="T38" fmla="*/ 272124820 w 998"/>
              <a:gd name="T39" fmla="*/ 13243674 h 34"/>
              <a:gd name="T40" fmla="*/ 272124820 w 998"/>
              <a:gd name="T41" fmla="*/ 2942883 h 34"/>
              <a:gd name="T42" fmla="*/ 325270389 w 998"/>
              <a:gd name="T43" fmla="*/ 1961688 h 34"/>
              <a:gd name="T44" fmla="*/ 325762134 w 998"/>
              <a:gd name="T45" fmla="*/ 12752726 h 34"/>
              <a:gd name="T46" fmla="*/ 320349438 w 998"/>
              <a:gd name="T47" fmla="*/ 7357207 h 34"/>
              <a:gd name="T48" fmla="*/ 378907791 w 998"/>
              <a:gd name="T49" fmla="*/ 1471442 h 34"/>
              <a:gd name="T50" fmla="*/ 384321188 w 998"/>
              <a:gd name="T51" fmla="*/ 6866960 h 34"/>
              <a:gd name="T52" fmla="*/ 378907791 w 998"/>
              <a:gd name="T53" fmla="*/ 12262480 h 34"/>
              <a:gd name="T54" fmla="*/ 378907791 w 998"/>
              <a:gd name="T55" fmla="*/ 1471442 h 34"/>
              <a:gd name="T56" fmla="*/ 432053360 w 998"/>
              <a:gd name="T57" fmla="*/ 981194 h 34"/>
              <a:gd name="T58" fmla="*/ 432053360 w 998"/>
              <a:gd name="T59" fmla="*/ 11281283 h 34"/>
              <a:gd name="T60" fmla="*/ 426640665 w 998"/>
              <a:gd name="T61" fmla="*/ 6376713 h 34"/>
              <a:gd name="T62" fmla="*/ 485198930 w 998"/>
              <a:gd name="T63" fmla="*/ 0 h 34"/>
              <a:gd name="T64" fmla="*/ 490612326 w 998"/>
              <a:gd name="T65" fmla="*/ 5395518 h 34"/>
              <a:gd name="T66" fmla="*/ 485691375 w 998"/>
              <a:gd name="T67" fmla="*/ 10791036 h 34"/>
              <a:gd name="T68" fmla="*/ 485198930 w 998"/>
              <a:gd name="T69" fmla="*/ 0 h 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98"/>
              <a:gd name="T106" fmla="*/ 0 h 34"/>
              <a:gd name="T107" fmla="*/ 998 w 998"/>
              <a:gd name="T108" fmla="*/ 34 h 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98" h="34">
                <a:moveTo>
                  <a:pt x="11" y="12"/>
                </a:moveTo>
                <a:lnTo>
                  <a:pt x="11" y="12"/>
                </a:lnTo>
                <a:cubicBezTo>
                  <a:pt x="17" y="12"/>
                  <a:pt x="22" y="17"/>
                  <a:pt x="22" y="23"/>
                </a:cubicBezTo>
                <a:cubicBezTo>
                  <a:pt x="22" y="29"/>
                  <a:pt x="17" y="34"/>
                  <a:pt x="11" y="34"/>
                </a:cubicBezTo>
                <a:cubicBezTo>
                  <a:pt x="5" y="34"/>
                  <a:pt x="0" y="29"/>
                  <a:pt x="0" y="23"/>
                </a:cubicBezTo>
                <a:cubicBezTo>
                  <a:pt x="0" y="17"/>
                  <a:pt x="5" y="12"/>
                  <a:pt x="11" y="12"/>
                </a:cubicBezTo>
                <a:close/>
                <a:moveTo>
                  <a:pt x="119" y="11"/>
                </a:moveTo>
                <a:lnTo>
                  <a:pt x="119" y="11"/>
                </a:lnTo>
                <a:cubicBezTo>
                  <a:pt x="125" y="11"/>
                  <a:pt x="130" y="16"/>
                  <a:pt x="130" y="21"/>
                </a:cubicBezTo>
                <a:cubicBezTo>
                  <a:pt x="130" y="27"/>
                  <a:pt x="126" y="32"/>
                  <a:pt x="120" y="33"/>
                </a:cubicBezTo>
                <a:cubicBezTo>
                  <a:pt x="114" y="33"/>
                  <a:pt x="109" y="28"/>
                  <a:pt x="109" y="22"/>
                </a:cubicBezTo>
                <a:cubicBezTo>
                  <a:pt x="108" y="16"/>
                  <a:pt x="113" y="11"/>
                  <a:pt x="119" y="11"/>
                </a:cubicBezTo>
                <a:close/>
                <a:moveTo>
                  <a:pt x="228" y="10"/>
                </a:moveTo>
                <a:lnTo>
                  <a:pt x="228" y="10"/>
                </a:lnTo>
                <a:cubicBezTo>
                  <a:pt x="234" y="9"/>
                  <a:pt x="239" y="14"/>
                  <a:pt x="239" y="20"/>
                </a:cubicBezTo>
                <a:cubicBezTo>
                  <a:pt x="239" y="26"/>
                  <a:pt x="234" y="31"/>
                  <a:pt x="228" y="31"/>
                </a:cubicBezTo>
                <a:cubicBezTo>
                  <a:pt x="222" y="31"/>
                  <a:pt x="217" y="27"/>
                  <a:pt x="217" y="21"/>
                </a:cubicBezTo>
                <a:cubicBezTo>
                  <a:pt x="217" y="15"/>
                  <a:pt x="222" y="10"/>
                  <a:pt x="228" y="10"/>
                </a:cubicBezTo>
                <a:close/>
                <a:moveTo>
                  <a:pt x="336" y="8"/>
                </a:moveTo>
                <a:lnTo>
                  <a:pt x="336" y="8"/>
                </a:lnTo>
                <a:cubicBezTo>
                  <a:pt x="342" y="8"/>
                  <a:pt x="347" y="13"/>
                  <a:pt x="347" y="19"/>
                </a:cubicBezTo>
                <a:cubicBezTo>
                  <a:pt x="347" y="25"/>
                  <a:pt x="342" y="30"/>
                  <a:pt x="336" y="30"/>
                </a:cubicBezTo>
                <a:cubicBezTo>
                  <a:pt x="330" y="30"/>
                  <a:pt x="326" y="25"/>
                  <a:pt x="325" y="19"/>
                </a:cubicBezTo>
                <a:cubicBezTo>
                  <a:pt x="325" y="13"/>
                  <a:pt x="330" y="8"/>
                  <a:pt x="336" y="8"/>
                </a:cubicBezTo>
                <a:close/>
                <a:moveTo>
                  <a:pt x="444" y="7"/>
                </a:moveTo>
                <a:lnTo>
                  <a:pt x="444" y="7"/>
                </a:lnTo>
                <a:cubicBezTo>
                  <a:pt x="450" y="7"/>
                  <a:pt x="455" y="12"/>
                  <a:pt x="455" y="18"/>
                </a:cubicBezTo>
                <a:cubicBezTo>
                  <a:pt x="456" y="24"/>
                  <a:pt x="451" y="28"/>
                  <a:pt x="445" y="29"/>
                </a:cubicBezTo>
                <a:cubicBezTo>
                  <a:pt x="439" y="29"/>
                  <a:pt x="434" y="24"/>
                  <a:pt x="434" y="18"/>
                </a:cubicBezTo>
                <a:cubicBezTo>
                  <a:pt x="434" y="12"/>
                  <a:pt x="438" y="7"/>
                  <a:pt x="444" y="7"/>
                </a:cubicBezTo>
                <a:close/>
                <a:moveTo>
                  <a:pt x="553" y="6"/>
                </a:moveTo>
                <a:lnTo>
                  <a:pt x="553" y="6"/>
                </a:lnTo>
                <a:cubicBezTo>
                  <a:pt x="559" y="5"/>
                  <a:pt x="564" y="10"/>
                  <a:pt x="564" y="16"/>
                </a:cubicBezTo>
                <a:cubicBezTo>
                  <a:pt x="564" y="22"/>
                  <a:pt x="559" y="27"/>
                  <a:pt x="553" y="27"/>
                </a:cubicBezTo>
                <a:cubicBezTo>
                  <a:pt x="547" y="27"/>
                  <a:pt x="542" y="23"/>
                  <a:pt x="542" y="17"/>
                </a:cubicBezTo>
                <a:cubicBezTo>
                  <a:pt x="542" y="11"/>
                  <a:pt x="547" y="6"/>
                  <a:pt x="553" y="6"/>
                </a:cubicBezTo>
                <a:close/>
                <a:moveTo>
                  <a:pt x="661" y="4"/>
                </a:moveTo>
                <a:lnTo>
                  <a:pt x="661" y="4"/>
                </a:lnTo>
                <a:cubicBezTo>
                  <a:pt x="667" y="4"/>
                  <a:pt x="672" y="9"/>
                  <a:pt x="672" y="15"/>
                </a:cubicBezTo>
                <a:cubicBezTo>
                  <a:pt x="672" y="21"/>
                  <a:pt x="668" y="26"/>
                  <a:pt x="662" y="26"/>
                </a:cubicBezTo>
                <a:cubicBezTo>
                  <a:pt x="656" y="26"/>
                  <a:pt x="651" y="21"/>
                  <a:pt x="651" y="15"/>
                </a:cubicBezTo>
                <a:cubicBezTo>
                  <a:pt x="650" y="9"/>
                  <a:pt x="655" y="4"/>
                  <a:pt x="661" y="4"/>
                </a:cubicBezTo>
                <a:close/>
                <a:moveTo>
                  <a:pt x="770" y="3"/>
                </a:moveTo>
                <a:lnTo>
                  <a:pt x="770" y="3"/>
                </a:lnTo>
                <a:cubicBezTo>
                  <a:pt x="776" y="3"/>
                  <a:pt x="780" y="8"/>
                  <a:pt x="781" y="14"/>
                </a:cubicBezTo>
                <a:cubicBezTo>
                  <a:pt x="781" y="20"/>
                  <a:pt x="776" y="24"/>
                  <a:pt x="770" y="25"/>
                </a:cubicBezTo>
                <a:cubicBezTo>
                  <a:pt x="764" y="25"/>
                  <a:pt x="759" y="20"/>
                  <a:pt x="759" y="14"/>
                </a:cubicBezTo>
                <a:cubicBezTo>
                  <a:pt x="759" y="8"/>
                  <a:pt x="764" y="3"/>
                  <a:pt x="770" y="3"/>
                </a:cubicBezTo>
                <a:close/>
                <a:moveTo>
                  <a:pt x="878" y="2"/>
                </a:moveTo>
                <a:lnTo>
                  <a:pt x="878" y="2"/>
                </a:lnTo>
                <a:cubicBezTo>
                  <a:pt x="884" y="2"/>
                  <a:pt x="889" y="6"/>
                  <a:pt x="889" y="12"/>
                </a:cubicBezTo>
                <a:cubicBezTo>
                  <a:pt x="889" y="18"/>
                  <a:pt x="884" y="23"/>
                  <a:pt x="878" y="23"/>
                </a:cubicBezTo>
                <a:cubicBezTo>
                  <a:pt x="872" y="23"/>
                  <a:pt x="867" y="19"/>
                  <a:pt x="867" y="13"/>
                </a:cubicBezTo>
                <a:cubicBezTo>
                  <a:pt x="867" y="7"/>
                  <a:pt x="872" y="2"/>
                  <a:pt x="878" y="2"/>
                </a:cubicBezTo>
                <a:close/>
                <a:moveTo>
                  <a:pt x="986" y="0"/>
                </a:moveTo>
                <a:lnTo>
                  <a:pt x="986" y="0"/>
                </a:lnTo>
                <a:cubicBezTo>
                  <a:pt x="992" y="0"/>
                  <a:pt x="997" y="5"/>
                  <a:pt x="997" y="11"/>
                </a:cubicBezTo>
                <a:cubicBezTo>
                  <a:pt x="998" y="17"/>
                  <a:pt x="993" y="22"/>
                  <a:pt x="987" y="22"/>
                </a:cubicBezTo>
                <a:cubicBezTo>
                  <a:pt x="981" y="22"/>
                  <a:pt x="976" y="17"/>
                  <a:pt x="976" y="11"/>
                </a:cubicBezTo>
                <a:cubicBezTo>
                  <a:pt x="976" y="5"/>
                  <a:pt x="980" y="0"/>
                  <a:pt x="986" y="0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5" name="Freeform 174"/>
          <p:cNvSpPr>
            <a:spLocks/>
          </p:cNvSpPr>
          <p:nvPr/>
        </p:nvSpPr>
        <p:spPr bwMode="auto">
          <a:xfrm>
            <a:off x="6224588" y="4619625"/>
            <a:ext cx="96837" cy="93663"/>
          </a:xfrm>
          <a:custGeom>
            <a:avLst/>
            <a:gdLst>
              <a:gd name="T0" fmla="*/ 151208606 w 61"/>
              <a:gd name="T1" fmla="*/ 0 h 59"/>
              <a:gd name="T2" fmla="*/ 0 w 61"/>
              <a:gd name="T3" fmla="*/ 75605096 h 59"/>
              <a:gd name="T4" fmla="*/ 153727955 w 61"/>
              <a:gd name="T5" fmla="*/ 148690817 h 59"/>
              <a:gd name="T6" fmla="*/ 151208606 w 61"/>
              <a:gd name="T7" fmla="*/ 0 h 59"/>
              <a:gd name="T8" fmla="*/ 0 60000 65536"/>
              <a:gd name="T9" fmla="*/ 0 60000 65536"/>
              <a:gd name="T10" fmla="*/ 0 60000 65536"/>
              <a:gd name="T11" fmla="*/ 0 60000 65536"/>
              <a:gd name="T12" fmla="*/ 0 w 61"/>
              <a:gd name="T13" fmla="*/ 0 h 59"/>
              <a:gd name="T14" fmla="*/ 61 w 61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" h="59">
                <a:moveTo>
                  <a:pt x="60" y="0"/>
                </a:moveTo>
                <a:lnTo>
                  <a:pt x="0" y="30"/>
                </a:lnTo>
                <a:lnTo>
                  <a:pt x="61" y="59"/>
                </a:lnTo>
                <a:lnTo>
                  <a:pt x="6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6" name="Freeform 175"/>
          <p:cNvSpPr>
            <a:spLocks/>
          </p:cNvSpPr>
          <p:nvPr/>
        </p:nvSpPr>
        <p:spPr bwMode="auto">
          <a:xfrm>
            <a:off x="7043738" y="4610100"/>
            <a:ext cx="95250" cy="93663"/>
          </a:xfrm>
          <a:custGeom>
            <a:avLst/>
            <a:gdLst>
              <a:gd name="T0" fmla="*/ 2520950 w 60"/>
              <a:gd name="T1" fmla="*/ 148690817 h 59"/>
              <a:gd name="T2" fmla="*/ 151209386 w 60"/>
              <a:gd name="T3" fmla="*/ 73085721 h 59"/>
              <a:gd name="T4" fmla="*/ 0 w 60"/>
              <a:gd name="T5" fmla="*/ 0 h 59"/>
              <a:gd name="T6" fmla="*/ 2520950 w 60"/>
              <a:gd name="T7" fmla="*/ 148690817 h 59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59"/>
              <a:gd name="T14" fmla="*/ 60 w 60"/>
              <a:gd name="T15" fmla="*/ 59 h 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59">
                <a:moveTo>
                  <a:pt x="1" y="59"/>
                </a:moveTo>
                <a:lnTo>
                  <a:pt x="60" y="29"/>
                </a:lnTo>
                <a:lnTo>
                  <a:pt x="0" y="0"/>
                </a:lnTo>
                <a:lnTo>
                  <a:pt x="1" y="59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7" name="Rectangle 176"/>
          <p:cNvSpPr>
            <a:spLocks noChangeArrowheads="1"/>
          </p:cNvSpPr>
          <p:nvPr/>
        </p:nvSpPr>
        <p:spPr bwMode="auto">
          <a:xfrm>
            <a:off x="6508750" y="4454525"/>
            <a:ext cx="347663" cy="392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8" name="Rectangle 177"/>
          <p:cNvSpPr>
            <a:spLocks noChangeArrowheads="1"/>
          </p:cNvSpPr>
          <p:nvPr/>
        </p:nvSpPr>
        <p:spPr bwMode="auto">
          <a:xfrm>
            <a:off x="6519863" y="4468813"/>
            <a:ext cx="320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</a:t>
            </a:r>
            <a:endParaRPr lang="en-US"/>
          </a:p>
        </p:txBody>
      </p:sp>
      <p:sp>
        <p:nvSpPr>
          <p:cNvPr id="188589" name="Rectangle 178"/>
          <p:cNvSpPr>
            <a:spLocks noChangeArrowheads="1"/>
          </p:cNvSpPr>
          <p:nvPr/>
        </p:nvSpPr>
        <p:spPr bwMode="auto">
          <a:xfrm>
            <a:off x="6542088" y="4649788"/>
            <a:ext cx="2778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Link</a:t>
            </a:r>
            <a:endParaRPr lang="en-US"/>
          </a:p>
        </p:txBody>
      </p:sp>
      <p:sp>
        <p:nvSpPr>
          <p:cNvPr id="188590" name="Freeform 179"/>
          <p:cNvSpPr>
            <a:spLocks noEditPoints="1"/>
          </p:cNvSpPr>
          <p:nvPr/>
        </p:nvSpPr>
        <p:spPr bwMode="auto">
          <a:xfrm>
            <a:off x="5883275" y="4057650"/>
            <a:ext cx="1157288" cy="30163"/>
          </a:xfrm>
          <a:custGeom>
            <a:avLst/>
            <a:gdLst>
              <a:gd name="T0" fmla="*/ 4937622 w 1647"/>
              <a:gd name="T1" fmla="*/ 10830670 h 42"/>
              <a:gd name="T2" fmla="*/ 5430892 w 1647"/>
              <a:gd name="T3" fmla="*/ 21662059 h 42"/>
              <a:gd name="T4" fmla="*/ 0 w 1647"/>
              <a:gd name="T5" fmla="*/ 16504188 h 42"/>
              <a:gd name="T6" fmla="*/ 58754680 w 1647"/>
              <a:gd name="T7" fmla="*/ 9799383 h 42"/>
              <a:gd name="T8" fmla="*/ 64185570 w 1647"/>
              <a:gd name="T9" fmla="*/ 15472901 h 42"/>
              <a:gd name="T10" fmla="*/ 58754680 w 1647"/>
              <a:gd name="T11" fmla="*/ 21146415 h 42"/>
              <a:gd name="T12" fmla="*/ 58754680 w 1647"/>
              <a:gd name="T13" fmla="*/ 9799383 h 42"/>
              <a:gd name="T14" fmla="*/ 112078470 w 1647"/>
              <a:gd name="T15" fmla="*/ 9283740 h 42"/>
              <a:gd name="T16" fmla="*/ 112571740 w 1647"/>
              <a:gd name="T17" fmla="*/ 20630772 h 42"/>
              <a:gd name="T18" fmla="*/ 106646877 w 1647"/>
              <a:gd name="T19" fmla="*/ 14957257 h 42"/>
              <a:gd name="T20" fmla="*/ 165402238 w 1647"/>
              <a:gd name="T21" fmla="*/ 8768096 h 42"/>
              <a:gd name="T22" fmla="*/ 171327101 w 1647"/>
              <a:gd name="T23" fmla="*/ 13925252 h 42"/>
              <a:gd name="T24" fmla="*/ 165895508 w 1647"/>
              <a:gd name="T25" fmla="*/ 19598767 h 42"/>
              <a:gd name="T26" fmla="*/ 165402238 w 1647"/>
              <a:gd name="T27" fmla="*/ 8768096 h 42"/>
              <a:gd name="T28" fmla="*/ 219219320 w 1647"/>
              <a:gd name="T29" fmla="*/ 7736091 h 42"/>
              <a:gd name="T30" fmla="*/ 219219320 w 1647"/>
              <a:gd name="T31" fmla="*/ 19083123 h 42"/>
              <a:gd name="T32" fmla="*/ 213788430 w 1647"/>
              <a:gd name="T33" fmla="*/ 13409609 h 42"/>
              <a:gd name="T34" fmla="*/ 272543088 w 1647"/>
              <a:gd name="T35" fmla="*/ 7220448 h 42"/>
              <a:gd name="T36" fmla="*/ 277973978 w 1647"/>
              <a:gd name="T37" fmla="*/ 12378322 h 42"/>
              <a:gd name="T38" fmla="*/ 273036358 w 1647"/>
              <a:gd name="T39" fmla="*/ 18051836 h 42"/>
              <a:gd name="T40" fmla="*/ 272543088 w 1647"/>
              <a:gd name="T41" fmla="*/ 7220448 h 42"/>
              <a:gd name="T42" fmla="*/ 326360126 w 1647"/>
              <a:gd name="T43" fmla="*/ 6189161 h 42"/>
              <a:gd name="T44" fmla="*/ 326360126 w 1647"/>
              <a:gd name="T45" fmla="*/ 17536193 h 42"/>
              <a:gd name="T46" fmla="*/ 320929235 w 1647"/>
              <a:gd name="T47" fmla="*/ 12378322 h 42"/>
              <a:gd name="T48" fmla="*/ 379683981 w 1647"/>
              <a:gd name="T49" fmla="*/ 5673516 h 42"/>
              <a:gd name="T50" fmla="*/ 385114872 w 1647"/>
              <a:gd name="T51" fmla="*/ 11347032 h 42"/>
              <a:gd name="T52" fmla="*/ 379683981 w 1647"/>
              <a:gd name="T53" fmla="*/ 17020549 h 42"/>
              <a:gd name="T54" fmla="*/ 379683981 w 1647"/>
              <a:gd name="T55" fmla="*/ 5673516 h 42"/>
              <a:gd name="T56" fmla="*/ 433007749 w 1647"/>
              <a:gd name="T57" fmla="*/ 5157873 h 42"/>
              <a:gd name="T58" fmla="*/ 433501019 w 1647"/>
              <a:gd name="T59" fmla="*/ 15988544 h 42"/>
              <a:gd name="T60" fmla="*/ 428070129 w 1647"/>
              <a:gd name="T61" fmla="*/ 10830670 h 42"/>
              <a:gd name="T62" fmla="*/ 486824787 w 1647"/>
              <a:gd name="T63" fmla="*/ 4125867 h 42"/>
              <a:gd name="T64" fmla="*/ 492255678 w 1647"/>
              <a:gd name="T65" fmla="*/ 9799383 h 42"/>
              <a:gd name="T66" fmla="*/ 486824787 w 1647"/>
              <a:gd name="T67" fmla="*/ 15472901 h 42"/>
              <a:gd name="T68" fmla="*/ 486824787 w 1647"/>
              <a:gd name="T69" fmla="*/ 4125867 h 42"/>
              <a:gd name="T70" fmla="*/ 540148555 w 1647"/>
              <a:gd name="T71" fmla="*/ 3610224 h 42"/>
              <a:gd name="T72" fmla="*/ 540641825 w 1647"/>
              <a:gd name="T73" fmla="*/ 14957257 h 42"/>
              <a:gd name="T74" fmla="*/ 535210935 w 1647"/>
              <a:gd name="T75" fmla="*/ 9283740 h 42"/>
              <a:gd name="T76" fmla="*/ 593965593 w 1647"/>
              <a:gd name="T77" fmla="*/ 3094580 h 42"/>
              <a:gd name="T78" fmla="*/ 599396484 w 1647"/>
              <a:gd name="T79" fmla="*/ 8252453 h 42"/>
              <a:gd name="T80" fmla="*/ 593965593 w 1647"/>
              <a:gd name="T81" fmla="*/ 13925252 h 42"/>
              <a:gd name="T82" fmla="*/ 593965593 w 1647"/>
              <a:gd name="T83" fmla="*/ 3094580 h 42"/>
              <a:gd name="T84" fmla="*/ 647289361 w 1647"/>
              <a:gd name="T85" fmla="*/ 2063293 h 42"/>
              <a:gd name="T86" fmla="*/ 647289361 w 1647"/>
              <a:gd name="T87" fmla="*/ 13409609 h 42"/>
              <a:gd name="T88" fmla="*/ 641858471 w 1647"/>
              <a:gd name="T89" fmla="*/ 7736091 h 42"/>
              <a:gd name="T90" fmla="*/ 700613129 w 1647"/>
              <a:gd name="T91" fmla="*/ 1546931 h 42"/>
              <a:gd name="T92" fmla="*/ 706044019 w 1647"/>
              <a:gd name="T93" fmla="*/ 6704804 h 42"/>
              <a:gd name="T94" fmla="*/ 701106399 w 1647"/>
              <a:gd name="T95" fmla="*/ 12378322 h 42"/>
              <a:gd name="T96" fmla="*/ 700613129 w 1647"/>
              <a:gd name="T97" fmla="*/ 1546931 h 42"/>
              <a:gd name="T98" fmla="*/ 754430343 w 1647"/>
              <a:gd name="T99" fmla="*/ 515644 h 42"/>
              <a:gd name="T100" fmla="*/ 754430343 w 1647"/>
              <a:gd name="T101" fmla="*/ 11862678 h 42"/>
              <a:gd name="T102" fmla="*/ 748999452 w 1647"/>
              <a:gd name="T103" fmla="*/ 6704804 h 42"/>
              <a:gd name="T104" fmla="*/ 807754111 w 1647"/>
              <a:gd name="T105" fmla="*/ 0 h 42"/>
              <a:gd name="T106" fmla="*/ 813185001 w 1647"/>
              <a:gd name="T107" fmla="*/ 5673516 h 42"/>
              <a:gd name="T108" fmla="*/ 808247381 w 1647"/>
              <a:gd name="T109" fmla="*/ 11347032 h 42"/>
              <a:gd name="T110" fmla="*/ 807754111 w 1647"/>
              <a:gd name="T111" fmla="*/ 0 h 4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647"/>
              <a:gd name="T169" fmla="*/ 0 h 42"/>
              <a:gd name="T170" fmla="*/ 1647 w 1647"/>
              <a:gd name="T171" fmla="*/ 42 h 4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647" h="42">
                <a:moveTo>
                  <a:pt x="10" y="21"/>
                </a:moveTo>
                <a:lnTo>
                  <a:pt x="10" y="21"/>
                </a:lnTo>
                <a:cubicBezTo>
                  <a:pt x="16" y="21"/>
                  <a:pt x="21" y="25"/>
                  <a:pt x="21" y="31"/>
                </a:cubicBezTo>
                <a:cubicBezTo>
                  <a:pt x="22" y="37"/>
                  <a:pt x="17" y="42"/>
                  <a:pt x="11" y="42"/>
                </a:cubicBezTo>
                <a:cubicBezTo>
                  <a:pt x="5" y="42"/>
                  <a:pt x="0" y="38"/>
                  <a:pt x="0" y="32"/>
                </a:cubicBezTo>
                <a:cubicBezTo>
                  <a:pt x="0" y="26"/>
                  <a:pt x="4" y="21"/>
                  <a:pt x="10" y="21"/>
                </a:cubicBezTo>
                <a:close/>
                <a:moveTo>
                  <a:pt x="119" y="19"/>
                </a:moveTo>
                <a:lnTo>
                  <a:pt x="119" y="19"/>
                </a:lnTo>
                <a:cubicBezTo>
                  <a:pt x="125" y="19"/>
                  <a:pt x="130" y="24"/>
                  <a:pt x="130" y="30"/>
                </a:cubicBezTo>
                <a:cubicBezTo>
                  <a:pt x="130" y="36"/>
                  <a:pt x="125" y="41"/>
                  <a:pt x="119" y="41"/>
                </a:cubicBezTo>
                <a:cubicBezTo>
                  <a:pt x="113" y="41"/>
                  <a:pt x="108" y="36"/>
                  <a:pt x="108" y="30"/>
                </a:cubicBezTo>
                <a:cubicBezTo>
                  <a:pt x="108" y="24"/>
                  <a:pt x="113" y="19"/>
                  <a:pt x="119" y="19"/>
                </a:cubicBezTo>
                <a:close/>
                <a:moveTo>
                  <a:pt x="227" y="18"/>
                </a:moveTo>
                <a:lnTo>
                  <a:pt x="227" y="18"/>
                </a:lnTo>
                <a:cubicBezTo>
                  <a:pt x="233" y="18"/>
                  <a:pt x="238" y="23"/>
                  <a:pt x="238" y="29"/>
                </a:cubicBezTo>
                <a:cubicBezTo>
                  <a:pt x="238" y="34"/>
                  <a:pt x="234" y="39"/>
                  <a:pt x="228" y="40"/>
                </a:cubicBezTo>
                <a:cubicBezTo>
                  <a:pt x="222" y="40"/>
                  <a:pt x="217" y="35"/>
                  <a:pt x="216" y="29"/>
                </a:cubicBezTo>
                <a:cubicBezTo>
                  <a:pt x="216" y="23"/>
                  <a:pt x="221" y="18"/>
                  <a:pt x="227" y="18"/>
                </a:cubicBezTo>
                <a:close/>
                <a:moveTo>
                  <a:pt x="335" y="17"/>
                </a:moveTo>
                <a:lnTo>
                  <a:pt x="335" y="17"/>
                </a:lnTo>
                <a:cubicBezTo>
                  <a:pt x="341" y="16"/>
                  <a:pt x="346" y="21"/>
                  <a:pt x="347" y="27"/>
                </a:cubicBezTo>
                <a:cubicBezTo>
                  <a:pt x="347" y="33"/>
                  <a:pt x="342" y="38"/>
                  <a:pt x="336" y="38"/>
                </a:cubicBezTo>
                <a:cubicBezTo>
                  <a:pt x="330" y="38"/>
                  <a:pt x="325" y="34"/>
                  <a:pt x="325" y="28"/>
                </a:cubicBezTo>
                <a:cubicBezTo>
                  <a:pt x="325" y="22"/>
                  <a:pt x="329" y="17"/>
                  <a:pt x="335" y="17"/>
                </a:cubicBezTo>
                <a:close/>
                <a:moveTo>
                  <a:pt x="444" y="15"/>
                </a:moveTo>
                <a:lnTo>
                  <a:pt x="444" y="15"/>
                </a:lnTo>
                <a:cubicBezTo>
                  <a:pt x="450" y="15"/>
                  <a:pt x="455" y="20"/>
                  <a:pt x="455" y="26"/>
                </a:cubicBezTo>
                <a:cubicBezTo>
                  <a:pt x="455" y="32"/>
                  <a:pt x="450" y="37"/>
                  <a:pt x="444" y="37"/>
                </a:cubicBezTo>
                <a:cubicBezTo>
                  <a:pt x="438" y="37"/>
                  <a:pt x="433" y="32"/>
                  <a:pt x="433" y="26"/>
                </a:cubicBezTo>
                <a:cubicBezTo>
                  <a:pt x="433" y="20"/>
                  <a:pt x="438" y="15"/>
                  <a:pt x="444" y="15"/>
                </a:cubicBezTo>
                <a:close/>
                <a:moveTo>
                  <a:pt x="552" y="14"/>
                </a:moveTo>
                <a:lnTo>
                  <a:pt x="552" y="14"/>
                </a:lnTo>
                <a:cubicBezTo>
                  <a:pt x="558" y="14"/>
                  <a:pt x="563" y="18"/>
                  <a:pt x="563" y="24"/>
                </a:cubicBezTo>
                <a:cubicBezTo>
                  <a:pt x="563" y="30"/>
                  <a:pt x="559" y="35"/>
                  <a:pt x="553" y="35"/>
                </a:cubicBezTo>
                <a:cubicBezTo>
                  <a:pt x="547" y="36"/>
                  <a:pt x="542" y="31"/>
                  <a:pt x="542" y="25"/>
                </a:cubicBezTo>
                <a:cubicBezTo>
                  <a:pt x="542" y="19"/>
                  <a:pt x="546" y="14"/>
                  <a:pt x="552" y="14"/>
                </a:cubicBezTo>
                <a:close/>
                <a:moveTo>
                  <a:pt x="661" y="12"/>
                </a:moveTo>
                <a:lnTo>
                  <a:pt x="661" y="12"/>
                </a:lnTo>
                <a:cubicBezTo>
                  <a:pt x="667" y="12"/>
                  <a:pt x="672" y="17"/>
                  <a:pt x="672" y="23"/>
                </a:cubicBezTo>
                <a:cubicBezTo>
                  <a:pt x="672" y="29"/>
                  <a:pt x="667" y="34"/>
                  <a:pt x="661" y="34"/>
                </a:cubicBezTo>
                <a:cubicBezTo>
                  <a:pt x="655" y="34"/>
                  <a:pt x="650" y="29"/>
                  <a:pt x="650" y="24"/>
                </a:cubicBezTo>
                <a:cubicBezTo>
                  <a:pt x="650" y="18"/>
                  <a:pt x="655" y="13"/>
                  <a:pt x="661" y="12"/>
                </a:cubicBezTo>
                <a:close/>
                <a:moveTo>
                  <a:pt x="769" y="11"/>
                </a:moveTo>
                <a:lnTo>
                  <a:pt x="769" y="11"/>
                </a:lnTo>
                <a:cubicBezTo>
                  <a:pt x="775" y="11"/>
                  <a:pt x="780" y="16"/>
                  <a:pt x="780" y="22"/>
                </a:cubicBezTo>
                <a:cubicBezTo>
                  <a:pt x="780" y="28"/>
                  <a:pt x="776" y="33"/>
                  <a:pt x="770" y="33"/>
                </a:cubicBezTo>
                <a:lnTo>
                  <a:pt x="769" y="33"/>
                </a:lnTo>
                <a:cubicBezTo>
                  <a:pt x="764" y="33"/>
                  <a:pt x="759" y="28"/>
                  <a:pt x="758" y="22"/>
                </a:cubicBezTo>
                <a:cubicBezTo>
                  <a:pt x="758" y="16"/>
                  <a:pt x="763" y="11"/>
                  <a:pt x="769" y="11"/>
                </a:cubicBezTo>
                <a:close/>
                <a:moveTo>
                  <a:pt x="877" y="10"/>
                </a:moveTo>
                <a:lnTo>
                  <a:pt x="877" y="10"/>
                </a:lnTo>
                <a:cubicBezTo>
                  <a:pt x="883" y="10"/>
                  <a:pt x="888" y="14"/>
                  <a:pt x="888" y="20"/>
                </a:cubicBezTo>
                <a:cubicBezTo>
                  <a:pt x="889" y="26"/>
                  <a:pt x="884" y="31"/>
                  <a:pt x="878" y="31"/>
                </a:cubicBezTo>
                <a:cubicBezTo>
                  <a:pt x="872" y="31"/>
                  <a:pt x="867" y="27"/>
                  <a:pt x="867" y="21"/>
                </a:cubicBezTo>
                <a:cubicBezTo>
                  <a:pt x="867" y="15"/>
                  <a:pt x="871" y="10"/>
                  <a:pt x="877" y="10"/>
                </a:cubicBezTo>
                <a:close/>
                <a:moveTo>
                  <a:pt x="986" y="8"/>
                </a:moveTo>
                <a:lnTo>
                  <a:pt x="986" y="8"/>
                </a:lnTo>
                <a:cubicBezTo>
                  <a:pt x="992" y="8"/>
                  <a:pt x="997" y="13"/>
                  <a:pt x="997" y="19"/>
                </a:cubicBezTo>
                <a:cubicBezTo>
                  <a:pt x="997" y="25"/>
                  <a:pt x="992" y="30"/>
                  <a:pt x="986" y="30"/>
                </a:cubicBezTo>
                <a:cubicBezTo>
                  <a:pt x="980" y="30"/>
                  <a:pt x="975" y="25"/>
                  <a:pt x="975" y="19"/>
                </a:cubicBezTo>
                <a:cubicBezTo>
                  <a:pt x="975" y="13"/>
                  <a:pt x="980" y="8"/>
                  <a:pt x="986" y="8"/>
                </a:cubicBezTo>
                <a:close/>
                <a:moveTo>
                  <a:pt x="1094" y="7"/>
                </a:moveTo>
                <a:lnTo>
                  <a:pt x="1094" y="7"/>
                </a:lnTo>
                <a:cubicBezTo>
                  <a:pt x="1100" y="7"/>
                  <a:pt x="1105" y="12"/>
                  <a:pt x="1105" y="18"/>
                </a:cubicBezTo>
                <a:cubicBezTo>
                  <a:pt x="1105" y="23"/>
                  <a:pt x="1101" y="28"/>
                  <a:pt x="1095" y="29"/>
                </a:cubicBezTo>
                <a:cubicBezTo>
                  <a:pt x="1089" y="29"/>
                  <a:pt x="1084" y="24"/>
                  <a:pt x="1084" y="18"/>
                </a:cubicBezTo>
                <a:cubicBezTo>
                  <a:pt x="1083" y="12"/>
                  <a:pt x="1088" y="7"/>
                  <a:pt x="1094" y="7"/>
                </a:cubicBezTo>
                <a:close/>
                <a:moveTo>
                  <a:pt x="1203" y="6"/>
                </a:moveTo>
                <a:lnTo>
                  <a:pt x="1203" y="6"/>
                </a:lnTo>
                <a:cubicBezTo>
                  <a:pt x="1209" y="5"/>
                  <a:pt x="1214" y="10"/>
                  <a:pt x="1214" y="16"/>
                </a:cubicBezTo>
                <a:cubicBezTo>
                  <a:pt x="1214" y="22"/>
                  <a:pt x="1209" y="27"/>
                  <a:pt x="1203" y="27"/>
                </a:cubicBezTo>
                <a:cubicBezTo>
                  <a:pt x="1197" y="27"/>
                  <a:pt x="1192" y="23"/>
                  <a:pt x="1192" y="17"/>
                </a:cubicBezTo>
                <a:cubicBezTo>
                  <a:pt x="1192" y="11"/>
                  <a:pt x="1197" y="6"/>
                  <a:pt x="1203" y="6"/>
                </a:cubicBezTo>
                <a:close/>
                <a:moveTo>
                  <a:pt x="1311" y="4"/>
                </a:moveTo>
                <a:lnTo>
                  <a:pt x="1311" y="4"/>
                </a:lnTo>
                <a:cubicBezTo>
                  <a:pt x="1317" y="4"/>
                  <a:pt x="1322" y="9"/>
                  <a:pt x="1322" y="15"/>
                </a:cubicBezTo>
                <a:cubicBezTo>
                  <a:pt x="1322" y="21"/>
                  <a:pt x="1317" y="26"/>
                  <a:pt x="1311" y="26"/>
                </a:cubicBezTo>
                <a:cubicBezTo>
                  <a:pt x="1305" y="26"/>
                  <a:pt x="1300" y="21"/>
                  <a:pt x="1300" y="15"/>
                </a:cubicBezTo>
                <a:cubicBezTo>
                  <a:pt x="1300" y="9"/>
                  <a:pt x="1305" y="4"/>
                  <a:pt x="1311" y="4"/>
                </a:cubicBezTo>
                <a:close/>
                <a:moveTo>
                  <a:pt x="1419" y="3"/>
                </a:moveTo>
                <a:lnTo>
                  <a:pt x="1419" y="3"/>
                </a:lnTo>
                <a:cubicBezTo>
                  <a:pt x="1425" y="3"/>
                  <a:pt x="1430" y="7"/>
                  <a:pt x="1430" y="13"/>
                </a:cubicBezTo>
                <a:cubicBezTo>
                  <a:pt x="1431" y="19"/>
                  <a:pt x="1426" y="24"/>
                  <a:pt x="1420" y="24"/>
                </a:cubicBezTo>
                <a:cubicBezTo>
                  <a:pt x="1414" y="25"/>
                  <a:pt x="1409" y="20"/>
                  <a:pt x="1409" y="14"/>
                </a:cubicBezTo>
                <a:cubicBezTo>
                  <a:pt x="1409" y="8"/>
                  <a:pt x="1413" y="3"/>
                  <a:pt x="1419" y="3"/>
                </a:cubicBezTo>
                <a:close/>
                <a:moveTo>
                  <a:pt x="1528" y="1"/>
                </a:moveTo>
                <a:lnTo>
                  <a:pt x="1528" y="1"/>
                </a:lnTo>
                <a:cubicBezTo>
                  <a:pt x="1534" y="1"/>
                  <a:pt x="1539" y="6"/>
                  <a:pt x="1539" y="12"/>
                </a:cubicBezTo>
                <a:cubicBezTo>
                  <a:pt x="1539" y="18"/>
                  <a:pt x="1534" y="23"/>
                  <a:pt x="1528" y="23"/>
                </a:cubicBezTo>
                <a:cubicBezTo>
                  <a:pt x="1522" y="23"/>
                  <a:pt x="1517" y="18"/>
                  <a:pt x="1517" y="13"/>
                </a:cubicBezTo>
                <a:cubicBezTo>
                  <a:pt x="1517" y="7"/>
                  <a:pt x="1522" y="2"/>
                  <a:pt x="1528" y="1"/>
                </a:cubicBezTo>
                <a:close/>
                <a:moveTo>
                  <a:pt x="1636" y="0"/>
                </a:moveTo>
                <a:lnTo>
                  <a:pt x="1636" y="0"/>
                </a:lnTo>
                <a:cubicBezTo>
                  <a:pt x="1642" y="0"/>
                  <a:pt x="1647" y="5"/>
                  <a:pt x="1647" y="11"/>
                </a:cubicBezTo>
                <a:cubicBezTo>
                  <a:pt x="1647" y="17"/>
                  <a:pt x="1643" y="22"/>
                  <a:pt x="1637" y="22"/>
                </a:cubicBezTo>
                <a:cubicBezTo>
                  <a:pt x="1631" y="22"/>
                  <a:pt x="1626" y="17"/>
                  <a:pt x="1626" y="11"/>
                </a:cubicBezTo>
                <a:cubicBezTo>
                  <a:pt x="1625" y="5"/>
                  <a:pt x="1630" y="0"/>
                  <a:pt x="1636" y="0"/>
                </a:cubicBezTo>
                <a:close/>
              </a:path>
            </a:pathLst>
          </a:custGeom>
          <a:solidFill>
            <a:srgbClr val="FF0000"/>
          </a:solidFill>
          <a:ln w="11113">
            <a:solidFill>
              <a:srgbClr val="FF0000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91" name="Freeform 180"/>
          <p:cNvSpPr>
            <a:spLocks/>
          </p:cNvSpPr>
          <p:nvPr/>
        </p:nvSpPr>
        <p:spPr bwMode="auto">
          <a:xfrm>
            <a:off x="5808663" y="4032250"/>
            <a:ext cx="95250" cy="95250"/>
          </a:xfrm>
          <a:custGeom>
            <a:avLst/>
            <a:gdLst>
              <a:gd name="T0" fmla="*/ 148690024 w 60"/>
              <a:gd name="T1" fmla="*/ 0 h 60"/>
              <a:gd name="T2" fmla="*/ 0 w 60"/>
              <a:gd name="T3" fmla="*/ 78124055 h 60"/>
              <a:gd name="T4" fmla="*/ 151209386 w 60"/>
              <a:gd name="T5" fmla="*/ 151209386 h 60"/>
              <a:gd name="T6" fmla="*/ 148690024 w 60"/>
              <a:gd name="T7" fmla="*/ 0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59" y="0"/>
                </a:moveTo>
                <a:lnTo>
                  <a:pt x="0" y="31"/>
                </a:lnTo>
                <a:lnTo>
                  <a:pt x="60" y="60"/>
                </a:lnTo>
                <a:lnTo>
                  <a:pt x="59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92" name="Freeform 181"/>
          <p:cNvSpPr>
            <a:spLocks/>
          </p:cNvSpPr>
          <p:nvPr/>
        </p:nvSpPr>
        <p:spPr bwMode="auto">
          <a:xfrm>
            <a:off x="7043738" y="4017963"/>
            <a:ext cx="95250" cy="95250"/>
          </a:xfrm>
          <a:custGeom>
            <a:avLst/>
            <a:gdLst>
              <a:gd name="T0" fmla="*/ 2520950 w 60"/>
              <a:gd name="T1" fmla="*/ 151209386 h 60"/>
              <a:gd name="T2" fmla="*/ 151209386 w 60"/>
              <a:gd name="T3" fmla="*/ 73085331 h 60"/>
              <a:gd name="T4" fmla="*/ 0 w 60"/>
              <a:gd name="T5" fmla="*/ 0 h 60"/>
              <a:gd name="T6" fmla="*/ 2520950 w 60"/>
              <a:gd name="T7" fmla="*/ 151209386 h 6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60"/>
              <a:gd name="T14" fmla="*/ 60 w 60"/>
              <a:gd name="T15" fmla="*/ 60 h 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60">
                <a:moveTo>
                  <a:pt x="1" y="60"/>
                </a:moveTo>
                <a:lnTo>
                  <a:pt x="60" y="29"/>
                </a:lnTo>
                <a:lnTo>
                  <a:pt x="0" y="0"/>
                </a:lnTo>
                <a:lnTo>
                  <a:pt x="1" y="6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93" name="Rectangle 182"/>
          <p:cNvSpPr>
            <a:spLocks noChangeArrowheads="1"/>
          </p:cNvSpPr>
          <p:nvPr/>
        </p:nvSpPr>
        <p:spPr bwMode="auto">
          <a:xfrm>
            <a:off x="6097588" y="3957638"/>
            <a:ext cx="752475" cy="207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94" name="Rectangle 183"/>
          <p:cNvSpPr>
            <a:spLocks noChangeArrowheads="1"/>
          </p:cNvSpPr>
          <p:nvPr/>
        </p:nvSpPr>
        <p:spPr bwMode="auto">
          <a:xfrm>
            <a:off x="6103938" y="3975100"/>
            <a:ext cx="727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IP protocol</a:t>
            </a:r>
            <a:endParaRPr lang="en-US"/>
          </a:p>
        </p:txBody>
      </p:sp>
      <p:sp>
        <p:nvSpPr>
          <p:cNvPr id="188595" name="Rectangle 184"/>
          <p:cNvSpPr>
            <a:spLocks noChangeArrowheads="1"/>
          </p:cNvSpPr>
          <p:nvPr/>
        </p:nvSpPr>
        <p:spPr bwMode="auto">
          <a:xfrm>
            <a:off x="5227638" y="5132388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Router</a:t>
            </a:r>
            <a:endParaRPr lang="en-US"/>
          </a:p>
        </p:txBody>
      </p:sp>
      <p:sp>
        <p:nvSpPr>
          <p:cNvPr id="188596" name="Rectangle 185"/>
          <p:cNvSpPr>
            <a:spLocks noChangeArrowheads="1"/>
          </p:cNvSpPr>
          <p:nvPr/>
        </p:nvSpPr>
        <p:spPr bwMode="auto">
          <a:xfrm>
            <a:off x="2743200" y="5132388"/>
            <a:ext cx="571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Router</a:t>
            </a:r>
            <a:endParaRPr lang="en-US"/>
          </a:p>
        </p:txBody>
      </p:sp>
      <p:sp>
        <p:nvSpPr>
          <p:cNvPr id="188597" name="Rectangle 186"/>
          <p:cNvSpPr>
            <a:spLocks noChangeArrowheads="1"/>
          </p:cNvSpPr>
          <p:nvPr/>
        </p:nvSpPr>
        <p:spPr bwMode="auto">
          <a:xfrm>
            <a:off x="7373938" y="5132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Host</a:t>
            </a:r>
            <a:endParaRPr lang="en-US"/>
          </a:p>
        </p:txBody>
      </p:sp>
      <p:sp>
        <p:nvSpPr>
          <p:cNvPr id="188598" name="Rectangle 187"/>
          <p:cNvSpPr>
            <a:spLocks noChangeArrowheads="1"/>
          </p:cNvSpPr>
          <p:nvPr/>
        </p:nvSpPr>
        <p:spPr bwMode="auto">
          <a:xfrm>
            <a:off x="741363" y="5132388"/>
            <a:ext cx="393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/>
              <a:t>Host</a:t>
            </a:r>
            <a:endParaRPr lang="en-US"/>
          </a:p>
        </p:txBody>
      </p:sp>
      <p:sp>
        <p:nvSpPr>
          <p:cNvPr id="188599" name="Text Box 188"/>
          <p:cNvSpPr txBox="1">
            <a:spLocks noChangeArrowheads="1"/>
          </p:cNvSpPr>
          <p:nvPr/>
        </p:nvSpPr>
        <p:spPr bwMode="auto">
          <a:xfrm>
            <a:off x="77565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8600" name="Rectangle 191"/>
          <p:cNvSpPr>
            <a:spLocks noChangeArrowheads="1"/>
          </p:cNvSpPr>
          <p:nvPr/>
        </p:nvSpPr>
        <p:spPr bwMode="auto">
          <a:xfrm>
            <a:off x="7239000" y="4541838"/>
            <a:ext cx="6413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Data Link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IP Service Model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915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r>
              <a:rPr lang="en-US" sz="2000" smtClean="0"/>
              <a:t>Delivery service of IP is minimal</a:t>
            </a:r>
          </a:p>
          <a:p>
            <a:pPr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endParaRPr lang="en-US" sz="2000" smtClean="0"/>
          </a:p>
          <a:p>
            <a:pPr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r>
              <a:rPr lang="en-US" sz="2000" smtClean="0"/>
              <a:t>IP provides an </a:t>
            </a:r>
            <a:r>
              <a:rPr lang="en-US" sz="2000" smtClean="0">
                <a:solidFill>
                  <a:srgbClr val="0000FF"/>
                </a:solidFill>
              </a:rPr>
              <a:t>unreliable connectionless</a:t>
            </a:r>
            <a:r>
              <a:rPr lang="en-US" sz="2000" smtClean="0"/>
              <a:t> best effort service (also called: “datagram service”).</a:t>
            </a:r>
          </a:p>
          <a:p>
            <a:pPr lvl="1"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r>
              <a:rPr lang="en-US" sz="2000" b="1" smtClean="0">
                <a:solidFill>
                  <a:schemeClr val="accent2"/>
                </a:solidFill>
              </a:rPr>
              <a:t>Unreliable:</a:t>
            </a:r>
            <a:r>
              <a:rPr lang="en-US" sz="2000" smtClean="0"/>
              <a:t> IP does not make an attempt to recover lost packets</a:t>
            </a:r>
          </a:p>
          <a:p>
            <a:pPr lvl="1"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r>
              <a:rPr lang="en-US" sz="2000" b="1" smtClean="0">
                <a:solidFill>
                  <a:schemeClr val="accent2"/>
                </a:solidFill>
              </a:rPr>
              <a:t>Connectionless:</a:t>
            </a:r>
            <a:r>
              <a:rPr lang="en-US" sz="2000" b="1" smtClean="0">
                <a:solidFill>
                  <a:srgbClr val="FF00FF"/>
                </a:solidFill>
              </a:rPr>
              <a:t> </a:t>
            </a:r>
            <a:r>
              <a:rPr lang="en-US" sz="2000" smtClean="0"/>
              <a:t>Each packet (“datagram”) is handled independently. IP is not aware that packets between hosts may be sent in a logical sequence</a:t>
            </a:r>
          </a:p>
          <a:p>
            <a:pPr lvl="1"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endParaRPr lang="en-US" sz="2000" smtClean="0"/>
          </a:p>
          <a:p>
            <a:pPr lvl="1"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r>
              <a:rPr lang="en-US" sz="2000" b="1" smtClean="0">
                <a:solidFill>
                  <a:schemeClr val="accent2"/>
                </a:solidFill>
              </a:rPr>
              <a:t>Best effort: </a:t>
            </a:r>
            <a:r>
              <a:rPr lang="en-US" sz="2000" smtClean="0"/>
              <a:t>IP does not make guarantees on the service (no throughput guarantee, no delay guarantee,…) </a:t>
            </a:r>
            <a:endParaRPr lang="en-US" sz="20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endParaRPr lang="en-US" sz="2000" smtClean="0"/>
          </a:p>
          <a:p>
            <a:pPr eaLnBrk="1" hangingPunct="1">
              <a:lnSpc>
                <a:spcPct val="80000"/>
              </a:lnSpc>
              <a:tabLst>
                <a:tab pos="1028700" algn="l"/>
                <a:tab pos="2457450" algn="l"/>
                <a:tab pos="5661025" algn="l"/>
              </a:tabLst>
            </a:pPr>
            <a:r>
              <a:rPr lang="en-US" sz="2000" smtClean="0"/>
              <a:t>Consequences: 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495300" y="5257800"/>
            <a:ext cx="81534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 marL="292100" indent="-292100">
              <a:lnSpc>
                <a:spcPct val="90000"/>
              </a:lnSpc>
              <a:spcBef>
                <a:spcPct val="50000"/>
              </a:spcBef>
              <a:spcAft>
                <a:spcPts val="1000"/>
              </a:spcAft>
              <a:buFontTx/>
              <a:buChar char="•"/>
            </a:pPr>
            <a:r>
              <a:rPr lang="en-US" sz="2000">
                <a:solidFill>
                  <a:srgbClr val="0000FF"/>
                </a:solidFill>
              </a:rPr>
              <a:t>Higher layer protocols have to deal with losses or with duplicate packets</a:t>
            </a:r>
          </a:p>
          <a:p>
            <a:pPr marL="292100" indent="-292100">
              <a:lnSpc>
                <a:spcPct val="90000"/>
              </a:lnSpc>
              <a:spcBef>
                <a:spcPct val="50000"/>
              </a:spcBef>
              <a:spcAft>
                <a:spcPts val="1000"/>
              </a:spcAft>
              <a:buFontTx/>
              <a:buChar char="•"/>
            </a:pPr>
            <a:r>
              <a:rPr lang="en-US" sz="2000">
                <a:solidFill>
                  <a:srgbClr val="0000FF"/>
                </a:solidFill>
              </a:rPr>
              <a:t> Packets may be delivered out-of-order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IP router functions</a:t>
            </a:r>
          </a:p>
        </p:txBody>
      </p:sp>
      <p:sp>
        <p:nvSpPr>
          <p:cNvPr id="19046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you need to understand to do lab2</a:t>
            </a:r>
          </a:p>
          <a:p>
            <a:pPr lvl="1" eaLnBrk="1" hangingPunct="1"/>
            <a:r>
              <a:rPr lang="en-US" smtClean="0"/>
              <a:t>Internet protocol</a:t>
            </a:r>
          </a:p>
          <a:p>
            <a:pPr lvl="2" eaLnBrk="1" hangingPunct="1"/>
            <a:r>
              <a:rPr lang="en-US" smtClean="0"/>
              <a:t>IP header</a:t>
            </a:r>
          </a:p>
          <a:p>
            <a:pPr lvl="2" eaLnBrk="1" hangingPunct="1"/>
            <a:r>
              <a:rPr lang="en-US" smtClean="0"/>
              <a:t>IP addressing</a:t>
            </a:r>
          </a:p>
          <a:p>
            <a:pPr lvl="2" eaLnBrk="1" hangingPunct="1"/>
            <a:r>
              <a:rPr lang="en-US" smtClean="0"/>
              <a:t>IP forwarding</a:t>
            </a:r>
          </a:p>
          <a:p>
            <a:pPr lvl="1" eaLnBrk="1" hangingPunct="1"/>
            <a:r>
              <a:rPr lang="en-US" smtClean="0"/>
              <a:t>Address resolution protocol</a:t>
            </a:r>
          </a:p>
          <a:p>
            <a:pPr lvl="1" eaLnBrk="1" hangingPunct="1"/>
            <a:r>
              <a:rPr lang="en-US" smtClean="0"/>
              <a:t>Error reporting and control</a:t>
            </a:r>
          </a:p>
          <a:p>
            <a:pPr lvl="2" eaLnBrk="1" hangingPunct="1"/>
            <a:r>
              <a:rPr lang="en-US" smtClean="0"/>
              <a:t>Internet Control Message Protocol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Fields of the IP header</a:t>
            </a:r>
          </a:p>
        </p:txBody>
      </p:sp>
      <p:sp>
        <p:nvSpPr>
          <p:cNvPr id="1925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19600" y="1219200"/>
            <a:ext cx="457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ToS (8-bit): specifies the type of differentiated services for a packet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HLen (4-bit): the length of header in 32-bit words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Length (16-bit): packet length in bytes, including the header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65535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Fragmentation and reassembly</a:t>
            </a:r>
          </a:p>
        </p:txBody>
      </p:sp>
      <p:pic>
        <p:nvPicPr>
          <p:cNvPr id="192515" name="Picture 4" descr="04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213" y="1462088"/>
            <a:ext cx="4316413" cy="3414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Fields of the IP Header</a:t>
            </a:r>
          </a:p>
        </p:txBody>
      </p:sp>
      <p:sp>
        <p:nvSpPr>
          <p:cNvPr id="19149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066800"/>
            <a:ext cx="3810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b="1" smtClean="0"/>
              <a:t>Identification (16 bits):</a:t>
            </a:r>
            <a:r>
              <a:rPr lang="en-US" sz="2000" smtClean="0"/>
              <a:t> Unique identification of a datagram from a host. Incremented whenever a datagram is transmitted (in some OS)</a:t>
            </a:r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000" smtClean="0"/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b="1" smtClean="0"/>
              <a:t>Flags (3 bits): 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smtClean="0"/>
              <a:t>First bit always set to 0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smtClean="0"/>
              <a:t>DF bit (Do not fragment)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smtClean="0"/>
              <a:t>MF bit (More fragments)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sz="2000" smtClean="0"/>
              <a:t>Will be explained later</a:t>
            </a:r>
            <a:r>
              <a:rPr lang="en-US" sz="2000" smtClean="0">
                <a:sym typeface="Wingdings" pitchFamily="2" charset="2"/>
              </a:rPr>
              <a:t> Fragmentation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tabLst>
                <a:tab pos="914400" algn="l"/>
                <a:tab pos="1828800" algn="l"/>
                <a:tab pos="5661025" algn="l"/>
              </a:tabLst>
            </a:pPr>
            <a:endParaRPr lang="en-US" sz="200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b="1" smtClean="0"/>
              <a:t>Fragment offset (13 bits)</a:t>
            </a:r>
          </a:p>
        </p:txBody>
      </p:sp>
      <p:sp>
        <p:nvSpPr>
          <p:cNvPr id="191491" name="Rectangle 4"/>
          <p:cNvSpPr>
            <a:spLocks noChangeArrowheads="1"/>
          </p:cNvSpPr>
          <p:nvPr/>
        </p:nvSpPr>
        <p:spPr bwMode="auto">
          <a:xfrm>
            <a:off x="914400" y="49530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91492" name="Rectangle 5"/>
          <p:cNvSpPr>
            <a:spLocks noChangeArrowheads="1"/>
          </p:cNvSpPr>
          <p:nvPr/>
        </p:nvSpPr>
        <p:spPr bwMode="auto">
          <a:xfrm>
            <a:off x="1600200" y="533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pic>
        <p:nvPicPr>
          <p:cNvPr id="191493" name="Picture 4" descr="04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62088"/>
            <a:ext cx="4316413" cy="3414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Fields of the IP Header</a:t>
            </a:r>
          </a:p>
        </p:txBody>
      </p:sp>
      <p:sp>
        <p:nvSpPr>
          <p:cNvPr id="193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3400" y="1143000"/>
            <a:ext cx="480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800" b="1" smtClean="0"/>
              <a:t>Time To Live (TTL) (1byte):</a:t>
            </a:r>
            <a:r>
              <a:rPr lang="en-US" sz="2800" smtClean="0"/>
              <a:t> 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400" smtClean="0"/>
              <a:t>Specifies longest paths before datagram is dropped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400" smtClean="0"/>
              <a:t>Role of TTL field: Ensure that a packet is eventually dropped when a routing loop occurs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 typeface="Arial" charset="0"/>
              <a:buNone/>
              <a:tabLst>
                <a:tab pos="914400" algn="l"/>
                <a:tab pos="1828800" algn="l"/>
                <a:tab pos="5661025" algn="l"/>
              </a:tabLst>
            </a:pPr>
            <a:r>
              <a:rPr lang="en-US" sz="2400" smtClean="0"/>
              <a:t>Used as follows: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400" smtClean="0"/>
              <a:t>Sender sets the value (e.g., 64)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400" smtClean="0"/>
              <a:t>Each router decrements the value by 1</a:t>
            </a:r>
          </a:p>
          <a:p>
            <a:pPr lvl="1" eaLnBrk="1" hangingPunct="1">
              <a:lnSpc>
                <a:spcPct val="9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400" smtClean="0"/>
              <a:t>When the value reaches 0, the datagram is dropped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914400" algn="l"/>
                <a:tab pos="1828800" algn="l"/>
                <a:tab pos="5661025" algn="l"/>
              </a:tabLst>
            </a:pPr>
            <a:endParaRPr lang="en-US" sz="2800" smtClean="0"/>
          </a:p>
        </p:txBody>
      </p:sp>
      <p:sp>
        <p:nvSpPr>
          <p:cNvPr id="193539" name="Rectangle 4"/>
          <p:cNvSpPr>
            <a:spLocks noChangeArrowheads="1"/>
          </p:cNvSpPr>
          <p:nvPr/>
        </p:nvSpPr>
        <p:spPr bwMode="auto">
          <a:xfrm>
            <a:off x="914400" y="49530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193540" name="Rectangle 5"/>
          <p:cNvSpPr>
            <a:spLocks noChangeArrowheads="1"/>
          </p:cNvSpPr>
          <p:nvPr/>
        </p:nvSpPr>
        <p:spPr bwMode="auto">
          <a:xfrm>
            <a:off x="1600200" y="533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pic>
        <p:nvPicPr>
          <p:cNvPr id="193541" name="Picture 4" descr="04f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2088"/>
            <a:ext cx="4316413" cy="3414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Fields of the IP Header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33800" y="838200"/>
            <a:ext cx="5257800" cy="579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600" b="1" smtClean="0"/>
              <a:t>Protocol (1 byte):</a:t>
            </a:r>
            <a:r>
              <a:rPr lang="en-US" sz="2600" smtClean="0"/>
              <a:t> </a:t>
            </a:r>
          </a:p>
          <a:p>
            <a:pPr lvl="2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smtClean="0"/>
              <a:t>Specifies the higher-layer protocol.</a:t>
            </a:r>
          </a:p>
          <a:p>
            <a:pPr lvl="2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smtClean="0"/>
              <a:t>Used for demultiplexing to higher layers.</a:t>
            </a:r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600" smtClean="0"/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600" smtClean="0"/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600" smtClean="0"/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600" smtClean="0"/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600" smtClean="0"/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600" smtClean="0"/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600" b="1" smtClean="0"/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600" b="1" smtClean="0"/>
              <a:t>Header checksum (2 bytes):</a:t>
            </a:r>
            <a:r>
              <a:rPr lang="en-US" sz="2600" smtClean="0"/>
              <a:t> A simple 16-bit long checksum which is computed for the header of the datagram</a:t>
            </a:r>
          </a:p>
          <a:p>
            <a:pPr lvl="1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200" smtClean="0"/>
              <a:t>Function?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14400" y="4953000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600200" y="533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581400" y="1971675"/>
          <a:ext cx="57912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Visio" r:id="rId3" imgW="7216445" imgH="3490570" progId="Visio.Drawing.11">
                  <p:embed/>
                </p:oleObj>
              </mc:Choice>
              <mc:Fallback>
                <p:oleObj name="Visio" r:id="rId3" imgW="7216445" imgH="349057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71675"/>
                        <a:ext cx="5791200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1" name="Picture 4" descr="04f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62088"/>
            <a:ext cx="4316413" cy="3414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Wrapping up switching technologies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Asynchronous </a:t>
            </a:r>
            <a:r>
              <a:rPr lang="en-US" dirty="0" smtClean="0"/>
              <a:t>Transfer Mode (ATM)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Switching hardware</a:t>
            </a:r>
          </a:p>
          <a:p>
            <a:pPr lvl="1" eaLnBrk="1" hangingPunct="1">
              <a:lnSpc>
                <a:spcPct val="90000"/>
              </a:lnSpc>
            </a:pPr>
            <a:endParaRPr lang="en-US" sz="2900" dirty="0" smtClean="0"/>
          </a:p>
          <a:p>
            <a:pPr eaLnBrk="1" hangingPunct="1">
              <a:lnSpc>
                <a:spcPct val="90000"/>
              </a:lnSpc>
            </a:pPr>
            <a:r>
              <a:rPr lang="en-US" sz="3300" dirty="0" smtClean="0">
                <a:solidFill>
                  <a:srgbClr val="33CC33"/>
                </a:solidFill>
              </a:rPr>
              <a:t>New topic:</a:t>
            </a:r>
            <a:r>
              <a:rPr lang="en-US" sz="3300" dirty="0" smtClean="0"/>
              <a:t> how to connect different types of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100" dirty="0" smtClean="0"/>
              <a:t>E.g., how to connect an Ethernet and an ATM network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Fields of the IP Header</a:t>
            </a:r>
          </a:p>
        </p:txBody>
      </p:sp>
      <p:sp>
        <p:nvSpPr>
          <p:cNvPr id="196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b="1" smtClean="0"/>
              <a:t>Options:</a:t>
            </a:r>
            <a:endParaRPr lang="en-US" smtClean="0"/>
          </a:p>
          <a:p>
            <a:pPr lvl="2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mtClean="0"/>
              <a:t>Record Route: </a:t>
            </a:r>
            <a:r>
              <a:rPr lang="en-US" sz="2000" smtClean="0"/>
              <a:t>each router that processes the packet adds its IP address to the header.</a:t>
            </a:r>
            <a:r>
              <a:rPr lang="en-US" smtClean="0"/>
              <a:t> </a:t>
            </a:r>
          </a:p>
          <a:p>
            <a:pPr lvl="2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mtClean="0"/>
              <a:t>Timestamp: </a:t>
            </a:r>
            <a:r>
              <a:rPr lang="en-US" sz="2000" smtClean="0"/>
              <a:t>each router that processes the packet adds its IP address and time to the header.</a:t>
            </a:r>
            <a:r>
              <a:rPr lang="en-US" smtClean="0"/>
              <a:t> </a:t>
            </a:r>
            <a:endParaRPr lang="en-US" sz="2000" smtClean="0"/>
          </a:p>
          <a:p>
            <a:pPr lvl="2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mtClean="0"/>
              <a:t>(loose) Source Routing: </a:t>
            </a:r>
            <a:r>
              <a:rPr lang="en-US" sz="2000" smtClean="0"/>
              <a:t>specifies a list of routers that must be traversed.</a:t>
            </a:r>
          </a:p>
          <a:p>
            <a:pPr lvl="2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mtClean="0"/>
              <a:t>(strict) Source Routing: </a:t>
            </a:r>
            <a:r>
              <a:rPr lang="en-US" sz="2000" smtClean="0"/>
              <a:t>specifies a list of the only routers that can  be traversed.</a:t>
            </a:r>
          </a:p>
          <a:p>
            <a:pPr lvl="2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sz="2000" smtClean="0"/>
              <a:t>IP options increase routers processing overhead. IPv6 does not have the option field. </a:t>
            </a:r>
          </a:p>
          <a:p>
            <a:pPr lvl="2"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endParaRPr lang="en-US" sz="2000" smtClean="0"/>
          </a:p>
          <a:p>
            <a:pPr eaLnBrk="1" hangingPunct="1">
              <a:lnSpc>
                <a:spcPct val="80000"/>
              </a:lnSpc>
              <a:tabLst>
                <a:tab pos="914400" algn="l"/>
                <a:tab pos="1828800" algn="l"/>
                <a:tab pos="5661025" algn="l"/>
              </a:tabLst>
            </a:pPr>
            <a:r>
              <a:rPr lang="en-US" b="1" smtClean="0"/>
              <a:t>Padding:</a:t>
            </a:r>
            <a:r>
              <a:rPr lang="en-US" smtClean="0"/>
              <a:t> Padding bytes are added to ensure that header ends on a 4-byte boundary</a:t>
            </a:r>
          </a:p>
        </p:txBody>
      </p:sp>
      <p:sp>
        <p:nvSpPr>
          <p:cNvPr id="196611" name="Rectangle 4"/>
          <p:cNvSpPr>
            <a:spLocks noChangeArrowheads="1"/>
          </p:cNvSpPr>
          <p:nvPr/>
        </p:nvSpPr>
        <p:spPr bwMode="auto">
          <a:xfrm>
            <a:off x="1600200" y="5334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Global IP addresses</a:t>
            </a:r>
          </a:p>
        </p:txBody>
      </p:sp>
      <p:sp>
        <p:nvSpPr>
          <p:cNvPr id="197634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IP Address? </a:t>
            </a:r>
          </a:p>
        </p:txBody>
      </p:sp>
      <p:sp>
        <p:nvSpPr>
          <p:cNvPr id="1986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52600"/>
            <a:ext cx="7999413" cy="4341813"/>
          </a:xfrm>
        </p:spPr>
        <p:txBody>
          <a:bodyPr/>
          <a:lstStyle/>
          <a:p>
            <a:pPr eaLnBrk="1" hangingPunct="1">
              <a:tabLst>
                <a:tab pos="1828800" algn="l"/>
                <a:tab pos="3543300" algn="l"/>
                <a:tab pos="5661025" algn="l"/>
              </a:tabLst>
            </a:pPr>
            <a:r>
              <a:rPr lang="en-US" sz="2800" smtClean="0"/>
              <a:t>An IP address is a unique global identifier for a network interface</a:t>
            </a:r>
          </a:p>
          <a:p>
            <a:pPr lvl="1" eaLnBrk="1" hangingPunct="1">
              <a:tabLst>
                <a:tab pos="1828800" algn="l"/>
                <a:tab pos="3543300" algn="l"/>
                <a:tab pos="5661025" algn="l"/>
              </a:tabLst>
            </a:pPr>
            <a:r>
              <a:rPr lang="en-US" sz="2400" smtClean="0"/>
              <a:t>An IP address uniquely identifies a network location</a:t>
            </a:r>
          </a:p>
          <a:p>
            <a:pPr eaLnBrk="1" hangingPunct="1">
              <a:tabLst>
                <a:tab pos="1828800" algn="l"/>
                <a:tab pos="3543300" algn="l"/>
                <a:tab pos="5661025" algn="l"/>
              </a:tabLst>
            </a:pPr>
            <a:endParaRPr lang="en-US" sz="2800" smtClean="0"/>
          </a:p>
          <a:p>
            <a:pPr eaLnBrk="1" hangingPunct="1">
              <a:tabLst>
                <a:tab pos="1828800" algn="l"/>
                <a:tab pos="3543300" algn="l"/>
                <a:tab pos="5661025" algn="l"/>
              </a:tabLst>
            </a:pPr>
            <a:r>
              <a:rPr lang="en-US" sz="2800" smtClean="0"/>
              <a:t>Routers forwards a packet based on the destination address of the packet</a:t>
            </a:r>
          </a:p>
          <a:p>
            <a:pPr eaLnBrk="1" hangingPunct="1">
              <a:tabLst>
                <a:tab pos="1828800" algn="l"/>
                <a:tab pos="3543300" algn="l"/>
                <a:tab pos="5661025" algn="l"/>
              </a:tabLst>
            </a:pPr>
            <a:endParaRPr lang="en-US" sz="2800" smtClean="0"/>
          </a:p>
          <a:p>
            <a:pPr eaLnBrk="1" hangingPunct="1">
              <a:tabLst>
                <a:tab pos="1828800" algn="l"/>
                <a:tab pos="3543300" algn="l"/>
                <a:tab pos="5661025" algn="l"/>
              </a:tabLst>
            </a:pPr>
            <a:r>
              <a:rPr lang="en-US" sz="2800" smtClean="0"/>
              <a:t>Uniqueness ensures global reachability</a:t>
            </a:r>
          </a:p>
        </p:txBody>
      </p:sp>
      <p:sp>
        <p:nvSpPr>
          <p:cNvPr id="198659" name="Rectangle 4"/>
          <p:cNvSpPr>
            <a:spLocks noChangeArrowheads="1"/>
          </p:cNvSpPr>
          <p:nvPr/>
        </p:nvSpPr>
        <p:spPr bwMode="auto">
          <a:xfrm>
            <a:off x="381000" y="4267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IP Addressing</a:t>
            </a:r>
          </a:p>
        </p:txBody>
      </p:sp>
      <p:sp>
        <p:nvSpPr>
          <p:cNvPr id="199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8074025" cy="5105400"/>
          </a:xfrm>
        </p:spPr>
        <p:txBody>
          <a:bodyPr/>
          <a:lstStyle/>
          <a:p>
            <a:pPr eaLnBrk="1" hangingPunct="1"/>
            <a:r>
              <a:rPr lang="en-US" smtClean="0"/>
              <a:t>Addressing defines how addresses are allocated and the structure of addresses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IPv4 (32-bit)</a:t>
            </a:r>
          </a:p>
          <a:p>
            <a:pPr lvl="1" eaLnBrk="1" hangingPunct="1"/>
            <a:r>
              <a:rPr lang="en-US" smtClean="0"/>
              <a:t>Classful IP addresses (obsolete) </a:t>
            </a:r>
          </a:p>
          <a:p>
            <a:pPr lvl="1" eaLnBrk="1" hangingPunct="1"/>
            <a:r>
              <a:rPr lang="en-US" smtClean="0"/>
              <a:t>Classless inter-domain routing (CIDR) (RFC 854, current standard)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IP Version 6 addresses (128-bit)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An </a:t>
            </a:r>
            <a:r>
              <a:rPr lang="en-US" sz="3200" dirty="0" smtClean="0"/>
              <a:t>IPv4 </a:t>
            </a:r>
            <a:r>
              <a:rPr lang="en-US" sz="3200" dirty="0" smtClean="0"/>
              <a:t>address is often written in dotted decimal notation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byte is identified by a decimal number in the range [0…255]:</a:t>
            </a:r>
          </a:p>
          <a:p>
            <a:pPr eaLnBrk="1" hangingPunct="1"/>
            <a:endParaRPr lang="en-US" smtClean="0"/>
          </a:p>
        </p:txBody>
      </p:sp>
      <p:sp>
        <p:nvSpPr>
          <p:cNvPr id="200707" name="Rectangle 4"/>
          <p:cNvSpPr>
            <a:spLocks noChangeArrowheads="1"/>
          </p:cNvSpPr>
          <p:nvPr/>
        </p:nvSpPr>
        <p:spPr bwMode="auto">
          <a:xfrm>
            <a:off x="2971800" y="33528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10001111</a:t>
            </a:r>
          </a:p>
        </p:txBody>
      </p:sp>
      <p:sp>
        <p:nvSpPr>
          <p:cNvPr id="200708" name="Rectangle 5"/>
          <p:cNvSpPr>
            <a:spLocks noChangeArrowheads="1"/>
          </p:cNvSpPr>
          <p:nvPr/>
        </p:nvSpPr>
        <p:spPr bwMode="auto">
          <a:xfrm>
            <a:off x="1143000" y="33528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10000000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0709" name="Rectangle 6"/>
          <p:cNvSpPr>
            <a:spLocks noChangeArrowheads="1"/>
          </p:cNvSpPr>
          <p:nvPr/>
        </p:nvSpPr>
        <p:spPr bwMode="auto">
          <a:xfrm>
            <a:off x="4800600" y="33528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10001001</a:t>
            </a:r>
            <a:endParaRPr lang="en-US" sz="24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00710" name="Rectangle 7"/>
          <p:cNvSpPr>
            <a:spLocks noChangeArrowheads="1"/>
          </p:cNvSpPr>
          <p:nvPr/>
        </p:nvSpPr>
        <p:spPr bwMode="auto">
          <a:xfrm>
            <a:off x="6629400" y="335280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10010000</a:t>
            </a:r>
          </a:p>
        </p:txBody>
      </p:sp>
      <p:sp>
        <p:nvSpPr>
          <p:cNvPr id="200711" name="Text Box 8"/>
          <p:cNvSpPr txBox="1">
            <a:spLocks noChangeArrowheads="1"/>
          </p:cNvSpPr>
          <p:nvPr/>
        </p:nvSpPr>
        <p:spPr bwMode="auto">
          <a:xfrm>
            <a:off x="1371600" y="4114800"/>
            <a:ext cx="1295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</a:t>
            </a:r>
            <a:r>
              <a:rPr lang="en-US" sz="2400" baseline="30000"/>
              <a:t>st</a:t>
            </a:r>
            <a:r>
              <a:rPr lang="en-US" sz="2400"/>
              <a:t> Byte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= 128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0712" name="Text Box 9"/>
          <p:cNvSpPr txBox="1">
            <a:spLocks noChangeArrowheads="1"/>
          </p:cNvSpPr>
          <p:nvPr/>
        </p:nvSpPr>
        <p:spPr bwMode="auto">
          <a:xfrm>
            <a:off x="3200400" y="4114800"/>
            <a:ext cx="1295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 Byte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= 143</a:t>
            </a:r>
          </a:p>
        </p:txBody>
      </p:sp>
      <p:sp>
        <p:nvSpPr>
          <p:cNvPr id="200713" name="Text Box 10"/>
          <p:cNvSpPr txBox="1">
            <a:spLocks noChangeArrowheads="1"/>
          </p:cNvSpPr>
          <p:nvPr/>
        </p:nvSpPr>
        <p:spPr bwMode="auto">
          <a:xfrm>
            <a:off x="5029200" y="4114800"/>
            <a:ext cx="1295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</a:t>
            </a:r>
            <a:r>
              <a:rPr lang="en-US" sz="2400" baseline="30000"/>
              <a:t>rd</a:t>
            </a:r>
            <a:r>
              <a:rPr lang="en-US" sz="2400"/>
              <a:t> Byte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= 137</a:t>
            </a:r>
          </a:p>
        </p:txBody>
      </p:sp>
      <p:sp>
        <p:nvSpPr>
          <p:cNvPr id="200714" name="Text Box 11"/>
          <p:cNvSpPr txBox="1">
            <a:spLocks noChangeArrowheads="1"/>
          </p:cNvSpPr>
          <p:nvPr/>
        </p:nvSpPr>
        <p:spPr bwMode="auto">
          <a:xfrm>
            <a:off x="6934200" y="4114800"/>
            <a:ext cx="1295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</a:t>
            </a:r>
            <a:r>
              <a:rPr lang="en-US" sz="2400" baseline="30000"/>
              <a:t>th</a:t>
            </a:r>
            <a:r>
              <a:rPr lang="en-US" sz="2400"/>
              <a:t> Byte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= 144</a:t>
            </a:r>
          </a:p>
        </p:txBody>
      </p:sp>
      <p:sp>
        <p:nvSpPr>
          <p:cNvPr id="200715" name="Text Box 12"/>
          <p:cNvSpPr txBox="1">
            <a:spLocks noChangeArrowheads="1"/>
          </p:cNvSpPr>
          <p:nvPr/>
        </p:nvSpPr>
        <p:spPr bwMode="auto">
          <a:xfrm>
            <a:off x="2971800" y="5791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128.143.137.144</a:t>
            </a:r>
            <a:endParaRPr lang="en-US" sz="2400"/>
          </a:p>
        </p:txBody>
      </p:sp>
      <p:sp>
        <p:nvSpPr>
          <p:cNvPr id="200716" name="Line 13"/>
          <p:cNvSpPr>
            <a:spLocks noChangeShapeType="1"/>
          </p:cNvSpPr>
          <p:nvPr/>
        </p:nvSpPr>
        <p:spPr bwMode="auto">
          <a:xfrm>
            <a:off x="2286000" y="5105400"/>
            <a:ext cx="1295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7" name="Line 14"/>
          <p:cNvSpPr>
            <a:spLocks noChangeShapeType="1"/>
          </p:cNvSpPr>
          <p:nvPr/>
        </p:nvSpPr>
        <p:spPr bwMode="auto">
          <a:xfrm>
            <a:off x="3962400" y="5105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8" name="Line 15"/>
          <p:cNvSpPr>
            <a:spLocks noChangeShapeType="1"/>
          </p:cNvSpPr>
          <p:nvPr/>
        </p:nvSpPr>
        <p:spPr bwMode="auto">
          <a:xfrm flipH="1">
            <a:off x="4953000" y="51054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9" name="Line 16"/>
          <p:cNvSpPr>
            <a:spLocks noChangeShapeType="1"/>
          </p:cNvSpPr>
          <p:nvPr/>
        </p:nvSpPr>
        <p:spPr bwMode="auto">
          <a:xfrm flipH="1">
            <a:off x="5638800" y="5105400"/>
            <a:ext cx="1752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an IP address</a:t>
            </a:r>
          </a:p>
        </p:txBody>
      </p:sp>
      <p:sp>
        <p:nvSpPr>
          <p:cNvPr id="201730" name="Rectangle 4"/>
          <p:cNvSpPr>
            <a:spLocks noChangeArrowheads="1"/>
          </p:cNvSpPr>
          <p:nvPr/>
        </p:nvSpPr>
        <p:spPr bwMode="auto">
          <a:xfrm>
            <a:off x="1295400" y="1492250"/>
            <a:ext cx="3048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1F1F5C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network prefix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1731" name="Rectangle 5"/>
          <p:cNvSpPr>
            <a:spLocks noChangeArrowheads="1"/>
          </p:cNvSpPr>
          <p:nvPr/>
        </p:nvSpPr>
        <p:spPr bwMode="auto">
          <a:xfrm>
            <a:off x="4343400" y="1492250"/>
            <a:ext cx="3048000" cy="5334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A3D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host number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1732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971800"/>
            <a:ext cx="8151813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An IP address encodes both a network number (</a:t>
            </a:r>
            <a:r>
              <a:rPr lang="en-US" sz="2800" smtClean="0">
                <a:solidFill>
                  <a:srgbClr val="0000FF"/>
                </a:solidFill>
              </a:rPr>
              <a:t>network prefix</a:t>
            </a:r>
            <a:r>
              <a:rPr lang="en-US" sz="2800" smtClean="0"/>
              <a:t>) and an interface number (</a:t>
            </a:r>
            <a:r>
              <a:rPr lang="en-US" sz="2800" smtClean="0">
                <a:solidFill>
                  <a:srgbClr val="0000FF"/>
                </a:solidFill>
              </a:rPr>
              <a:t>host number</a:t>
            </a:r>
            <a:r>
              <a:rPr lang="en-US" sz="2800" smtClean="0"/>
              <a:t>).</a:t>
            </a:r>
            <a:endParaRPr lang="en-US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network prefix identifies a network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host number identifies a specific host (actually, an interface on the network).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structure is designed to improve the scalability of routing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Scales better than flat addresses</a:t>
            </a:r>
          </a:p>
        </p:txBody>
      </p:sp>
      <p:sp>
        <p:nvSpPr>
          <p:cNvPr id="201733" name="Text Box 16"/>
          <p:cNvSpPr txBox="1">
            <a:spLocks noChangeArrowheads="1"/>
          </p:cNvSpPr>
          <p:nvPr/>
        </p:nvSpPr>
        <p:spPr bwMode="auto">
          <a:xfrm>
            <a:off x="1295400" y="1182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01734" name="Text Box 17"/>
          <p:cNvSpPr txBox="1">
            <a:spLocks noChangeArrowheads="1"/>
          </p:cNvSpPr>
          <p:nvPr/>
        </p:nvSpPr>
        <p:spPr bwMode="auto">
          <a:xfrm>
            <a:off x="7070725" y="1143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How long is a network prefix?</a:t>
            </a:r>
          </a:p>
        </p:txBody>
      </p:sp>
      <p:sp>
        <p:nvSpPr>
          <p:cNvPr id="2027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Before 1993: </a:t>
            </a:r>
            <a:r>
              <a:rPr lang="en-US" smtClean="0"/>
              <a:t>The network prefix is implicitly defined (</a:t>
            </a:r>
            <a:r>
              <a:rPr lang="en-US" b="1" smtClean="0">
                <a:solidFill>
                  <a:srgbClr val="0000FF"/>
                </a:solidFill>
              </a:rPr>
              <a:t>class-based addressing</a:t>
            </a:r>
            <a:r>
              <a:rPr lang="en-US" smtClean="0"/>
              <a:t>)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After 1993: </a:t>
            </a:r>
            <a:r>
              <a:rPr lang="en-US" smtClean="0"/>
              <a:t>The network prefix is indicated by a </a:t>
            </a:r>
            <a:r>
              <a:rPr lang="en-US" b="1" smtClean="0">
                <a:solidFill>
                  <a:srgbClr val="0000FF"/>
                </a:solidFill>
              </a:rPr>
              <a:t>netmask</a:t>
            </a:r>
            <a:endParaRPr lang="en-US" baseline="30000" smtClean="0">
              <a:solidFill>
                <a:srgbClr val="0000FF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Before 1993: Class-based addressing</a:t>
            </a: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Internet address space was divided up into classes: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Class A:</a:t>
            </a:r>
            <a:r>
              <a:rPr lang="en-US" smtClean="0"/>
              <a:t> </a:t>
            </a:r>
            <a:r>
              <a:rPr lang="en-US" sz="2100" smtClean="0"/>
              <a:t>Network prefix is 8 bits long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Class B:</a:t>
            </a:r>
            <a:r>
              <a:rPr lang="en-US" smtClean="0"/>
              <a:t> </a:t>
            </a:r>
            <a:r>
              <a:rPr lang="en-US" sz="2100" smtClean="0"/>
              <a:t>Network prefix is 16 bits long</a:t>
            </a:r>
          </a:p>
          <a:p>
            <a:pPr lvl="1" eaLnBrk="1" hangingPunct="1"/>
            <a:r>
              <a:rPr lang="en-US" b="1" smtClean="0">
                <a:solidFill>
                  <a:srgbClr val="0000FF"/>
                </a:solidFill>
              </a:rPr>
              <a:t>Class C:</a:t>
            </a:r>
            <a:r>
              <a:rPr lang="en-US" smtClean="0"/>
              <a:t> </a:t>
            </a:r>
            <a:r>
              <a:rPr lang="en-US" sz="2100" smtClean="0"/>
              <a:t>Network prefix is 24 bits long</a:t>
            </a:r>
          </a:p>
          <a:p>
            <a:pPr lvl="1" eaLnBrk="1" hangingPunct="1"/>
            <a:r>
              <a:rPr lang="en-US" sz="2100" smtClean="0"/>
              <a:t>Class D is multicast address</a:t>
            </a:r>
          </a:p>
          <a:p>
            <a:pPr lvl="1" eaLnBrk="1" hangingPunct="1"/>
            <a:r>
              <a:rPr lang="en-US" sz="2100" smtClean="0"/>
              <a:t>Class E is reserved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Classful IP Addresses (Until 1993)</a:t>
            </a:r>
          </a:p>
        </p:txBody>
      </p:sp>
      <p:sp>
        <p:nvSpPr>
          <p:cNvPr id="2048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IP address contained a key which identifies the class:</a:t>
            </a:r>
          </a:p>
          <a:p>
            <a:pPr lvl="1" eaLnBrk="1" hangingPunct="1"/>
            <a:r>
              <a:rPr lang="en-US" sz="2400" b="1" smtClean="0">
                <a:solidFill>
                  <a:srgbClr val="0000FF"/>
                </a:solidFill>
              </a:rPr>
              <a:t>Class A:</a:t>
            </a:r>
            <a:r>
              <a:rPr lang="en-US" smtClean="0"/>
              <a:t> </a:t>
            </a:r>
            <a:r>
              <a:rPr lang="en-US" sz="2100" smtClean="0"/>
              <a:t>IP address starts with “0”</a:t>
            </a:r>
          </a:p>
          <a:p>
            <a:pPr lvl="1" eaLnBrk="1" hangingPunct="1"/>
            <a:r>
              <a:rPr lang="en-US" sz="2400" b="1" smtClean="0">
                <a:solidFill>
                  <a:srgbClr val="0000FF"/>
                </a:solidFill>
              </a:rPr>
              <a:t>Class B:</a:t>
            </a:r>
            <a:r>
              <a:rPr lang="en-US" smtClean="0"/>
              <a:t> </a:t>
            </a:r>
            <a:r>
              <a:rPr lang="en-US" sz="2100" smtClean="0"/>
              <a:t>IP address starts with “10”</a:t>
            </a:r>
          </a:p>
          <a:p>
            <a:pPr lvl="1" eaLnBrk="1" hangingPunct="1"/>
            <a:r>
              <a:rPr lang="en-US" sz="2400" b="1" smtClean="0">
                <a:solidFill>
                  <a:srgbClr val="0000FF"/>
                </a:solidFill>
              </a:rPr>
              <a:t>Class C</a:t>
            </a:r>
            <a:r>
              <a:rPr lang="en-US" b="1" smtClean="0">
                <a:solidFill>
                  <a:srgbClr val="0000FF"/>
                </a:solidFill>
              </a:rPr>
              <a:t>:</a:t>
            </a:r>
            <a:r>
              <a:rPr lang="en-US" smtClean="0"/>
              <a:t> </a:t>
            </a:r>
            <a:r>
              <a:rPr lang="en-US" sz="2100" smtClean="0"/>
              <a:t>IP address starts with “110”</a:t>
            </a:r>
          </a:p>
          <a:p>
            <a:pPr lvl="1" eaLnBrk="1" hangingPunct="1"/>
            <a:r>
              <a:rPr lang="en-US" sz="2400" b="1" smtClean="0">
                <a:solidFill>
                  <a:srgbClr val="0000FF"/>
                </a:solidFill>
              </a:rPr>
              <a:t>Class D:</a:t>
            </a:r>
            <a:r>
              <a:rPr lang="en-US" sz="2100" smtClean="0">
                <a:solidFill>
                  <a:schemeClr val="accent2"/>
                </a:solidFill>
              </a:rPr>
              <a:t> </a:t>
            </a:r>
            <a:r>
              <a:rPr lang="en-US" sz="2100" smtClean="0"/>
              <a:t>IP address starts with “1110</a:t>
            </a:r>
            <a:r>
              <a:rPr lang="en-US" sz="2100" smtClean="0">
                <a:solidFill>
                  <a:schemeClr val="accent2"/>
                </a:solidFill>
              </a:rPr>
              <a:t>”</a:t>
            </a:r>
          </a:p>
          <a:p>
            <a:pPr lvl="1" eaLnBrk="1" hangingPunct="1"/>
            <a:r>
              <a:rPr lang="en-US" sz="2400" b="1" smtClean="0">
                <a:solidFill>
                  <a:srgbClr val="0000FF"/>
                </a:solidFill>
              </a:rPr>
              <a:t>Class E:</a:t>
            </a:r>
            <a:r>
              <a:rPr lang="en-US" sz="2100" smtClean="0">
                <a:solidFill>
                  <a:schemeClr val="accent2"/>
                </a:solidFill>
              </a:rPr>
              <a:t> </a:t>
            </a:r>
            <a:r>
              <a:rPr lang="en-US" sz="2100" smtClean="0"/>
              <a:t>IP address starts wit “11110</a:t>
            </a:r>
            <a:r>
              <a:rPr lang="en-US" sz="2100" smtClean="0">
                <a:solidFill>
                  <a:schemeClr val="accent2"/>
                </a:solidFill>
              </a:rPr>
              <a:t>”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old way: Internet Address Classes</a:t>
            </a: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381000" y="4267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52400" y="1752600"/>
          <a:ext cx="882015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VISIO" r:id="rId3" imgW="8758800" imgH="4284720" progId="Visio.Drawing.11">
                  <p:embed/>
                </p:oleObj>
              </mc:Choice>
              <mc:Fallback>
                <p:oleObj name="VISIO" r:id="rId3" imgW="8758800" imgH="428472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820150" cy="450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Review: Learning bridges</a:t>
            </a:r>
          </a:p>
        </p:txBody>
      </p:sp>
      <p:sp>
        <p:nvSpPr>
          <p:cNvPr id="1853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address learning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spanning tree protocol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1000" y="4267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1524000"/>
          <a:ext cx="8823325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VISIO" r:id="rId3" imgW="8758800" imgH="2330280" progId="Visio.Drawing.11">
                  <p:embed/>
                </p:oleObj>
              </mc:Choice>
              <mc:Fallback>
                <p:oleObj name="VISIO" r:id="rId3" imgW="8758800" imgH="233028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8823325" cy="26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old way: Internet Address Classes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Problems with Classful IP Addresses</a:t>
            </a:r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733800"/>
            <a:ext cx="8228013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Fast growing routing table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Each router must have an entry for every network prefix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~ 2</a:t>
            </a:r>
            <a:r>
              <a:rPr lang="en-US" sz="2100" baseline="30000" smtClean="0"/>
              <a:t>21</a:t>
            </a:r>
            <a:r>
              <a:rPr lang="en-US" sz="2100" smtClean="0"/>
              <a:t> = 2,097,152 class C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/>
              <a:t>In 1993, the size of routing tables started to outgrow the capacity of routers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Local admins must request another network number before installing  a new network at their site</a:t>
            </a:r>
          </a:p>
        </p:txBody>
      </p:sp>
      <p:pic>
        <p:nvPicPr>
          <p:cNvPr id="207875" name="Picture 4" descr="ipadf1"/>
          <p:cNvPicPr>
            <a:picLocks noChangeAspect="1" noChangeArrowheads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2209800" y="1103313"/>
            <a:ext cx="4876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Solution: Classless Inter-domain routing (CIDR)</a:t>
            </a:r>
          </a:p>
        </p:txBody>
      </p:sp>
      <p:sp>
        <p:nvSpPr>
          <p:cNvPr id="20889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Network prefix is of variable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 No rigid class boundary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Addresses are allocated hierarchically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Routers aggregate multiple address prefixes into one routing entry to minimize routing table size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1981200" y="1066800"/>
            <a:ext cx="4800600" cy="1143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22" name="Rectang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mtClean="0"/>
              <a:t>Hierarchical IP Address Allocation</a:t>
            </a:r>
          </a:p>
        </p:txBody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>
          <a:xfrm>
            <a:off x="457200" y="4876800"/>
            <a:ext cx="8229600" cy="1752600"/>
          </a:xfrm>
        </p:spPr>
        <p:txBody>
          <a:bodyPr/>
          <a:lstStyle/>
          <a:p>
            <a:r>
              <a:rPr lang="en-US" smtClean="0"/>
              <a:t>American Registry for Internet Numbers (ARIN)</a:t>
            </a:r>
          </a:p>
          <a:p>
            <a:r>
              <a:rPr lang="en-US" smtClean="0"/>
              <a:t>RIPE, APNIC, LACNIC, AfriNIC</a:t>
            </a:r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2057400" y="1143000"/>
            <a:ext cx="449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/>
              <a:t>Internet Assigned Numbers Authority</a:t>
            </a:r>
          </a:p>
        </p:txBody>
      </p:sp>
      <p:sp>
        <p:nvSpPr>
          <p:cNvPr id="235527" name="Line 7"/>
          <p:cNvSpPr>
            <a:spLocks noChangeShapeType="1"/>
          </p:cNvSpPr>
          <p:nvPr/>
        </p:nvSpPr>
        <p:spPr bwMode="auto">
          <a:xfrm>
            <a:off x="43434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1981200" y="2819400"/>
            <a:ext cx="4800600" cy="53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/>
              <a:t>Regional Internet Registries</a:t>
            </a:r>
          </a:p>
          <a:p>
            <a:pPr algn="ctr"/>
            <a:r>
              <a:rPr lang="en-US"/>
              <a:t>(Five of them)</a:t>
            </a:r>
          </a:p>
        </p:txBody>
      </p:sp>
      <p:sp>
        <p:nvSpPr>
          <p:cNvPr id="235533" name="Line 13"/>
          <p:cNvSpPr>
            <a:spLocks noChangeShapeType="1"/>
          </p:cNvSpPr>
          <p:nvPr/>
        </p:nvSpPr>
        <p:spPr bwMode="auto">
          <a:xfrm>
            <a:off x="43434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534" name="Rectangle 14"/>
          <p:cNvSpPr>
            <a:spLocks noChangeArrowheads="1"/>
          </p:cNvSpPr>
          <p:nvPr/>
        </p:nvSpPr>
        <p:spPr bwMode="auto">
          <a:xfrm>
            <a:off x="1981200" y="3810000"/>
            <a:ext cx="4800600" cy="762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/>
              <a:t>Internet Service Providers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CIDR network prefix has variable length</a:t>
            </a:r>
          </a:p>
        </p:txBody>
      </p:sp>
      <p:sp>
        <p:nvSpPr>
          <p:cNvPr id="209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429000"/>
            <a:ext cx="8380413" cy="3124200"/>
          </a:xfrm>
        </p:spPr>
        <p:txBody>
          <a:bodyPr/>
          <a:lstStyle/>
          <a:p>
            <a:pPr eaLnBrk="1" hangingPunct="1"/>
            <a:r>
              <a:rPr lang="en-US" smtClean="0"/>
              <a:t>A network mask specifies  the number of bits used to identify a network in an IP address.</a:t>
            </a:r>
          </a:p>
        </p:txBody>
      </p:sp>
      <p:sp>
        <p:nvSpPr>
          <p:cNvPr id="209923" name="Rectangle 4"/>
          <p:cNvSpPr>
            <a:spLocks noChangeArrowheads="1"/>
          </p:cNvSpPr>
          <p:nvPr/>
        </p:nvSpPr>
        <p:spPr bwMode="auto">
          <a:xfrm>
            <a:off x="3048000" y="172085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10001111</a:t>
            </a:r>
          </a:p>
        </p:txBody>
      </p:sp>
      <p:sp>
        <p:nvSpPr>
          <p:cNvPr id="209924" name="Rectangle 5"/>
          <p:cNvSpPr>
            <a:spLocks noChangeArrowheads="1"/>
          </p:cNvSpPr>
          <p:nvPr/>
        </p:nvSpPr>
        <p:spPr bwMode="auto">
          <a:xfrm>
            <a:off x="1219200" y="172085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10000000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25" name="Rectangle 6"/>
          <p:cNvSpPr>
            <a:spLocks noChangeArrowheads="1"/>
          </p:cNvSpPr>
          <p:nvPr/>
        </p:nvSpPr>
        <p:spPr bwMode="auto">
          <a:xfrm>
            <a:off x="4876800" y="172085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10001001</a:t>
            </a:r>
            <a:endParaRPr lang="en-US" sz="24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09926" name="Rectangle 7"/>
          <p:cNvSpPr>
            <a:spLocks noChangeArrowheads="1"/>
          </p:cNvSpPr>
          <p:nvPr/>
        </p:nvSpPr>
        <p:spPr bwMode="auto">
          <a:xfrm>
            <a:off x="6705600" y="172085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10010000</a:t>
            </a:r>
          </a:p>
        </p:txBody>
      </p:sp>
      <p:sp>
        <p:nvSpPr>
          <p:cNvPr id="209927" name="Rectangle 8"/>
          <p:cNvSpPr>
            <a:spLocks noChangeArrowheads="1"/>
          </p:cNvSpPr>
          <p:nvPr/>
        </p:nvSpPr>
        <p:spPr bwMode="auto">
          <a:xfrm>
            <a:off x="3048000" y="255905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11111111</a:t>
            </a:r>
          </a:p>
        </p:txBody>
      </p:sp>
      <p:sp>
        <p:nvSpPr>
          <p:cNvPr id="209928" name="Rectangle 9"/>
          <p:cNvSpPr>
            <a:spLocks noChangeArrowheads="1"/>
          </p:cNvSpPr>
          <p:nvPr/>
        </p:nvSpPr>
        <p:spPr bwMode="auto">
          <a:xfrm>
            <a:off x="1219200" y="255905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11111111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9929" name="Rectangle 10"/>
          <p:cNvSpPr>
            <a:spLocks noChangeArrowheads="1"/>
          </p:cNvSpPr>
          <p:nvPr/>
        </p:nvSpPr>
        <p:spPr bwMode="auto">
          <a:xfrm>
            <a:off x="4876800" y="255905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1111111</a:t>
            </a:r>
            <a:endParaRPr lang="en-US" sz="2400" b="1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09930" name="Rectangle 11"/>
          <p:cNvSpPr>
            <a:spLocks noChangeArrowheads="1"/>
          </p:cNvSpPr>
          <p:nvPr/>
        </p:nvSpPr>
        <p:spPr bwMode="auto">
          <a:xfrm>
            <a:off x="6705600" y="2559050"/>
            <a:ext cx="1828800" cy="381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ourier New" pitchFamily="49" charset="0"/>
              </a:rPr>
              <a:t>00000000</a:t>
            </a:r>
          </a:p>
        </p:txBody>
      </p:sp>
      <p:sp>
        <p:nvSpPr>
          <p:cNvPr id="209931" name="Text Box 12"/>
          <p:cNvSpPr txBox="1">
            <a:spLocks noChangeArrowheads="1"/>
          </p:cNvSpPr>
          <p:nvPr/>
        </p:nvSpPr>
        <p:spPr bwMode="auto">
          <a:xfrm>
            <a:off x="1752600" y="1354138"/>
            <a:ext cx="62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128</a:t>
            </a:r>
          </a:p>
        </p:txBody>
      </p:sp>
      <p:sp>
        <p:nvSpPr>
          <p:cNvPr id="209932" name="Text Box 13"/>
          <p:cNvSpPr txBox="1">
            <a:spLocks noChangeArrowheads="1"/>
          </p:cNvSpPr>
          <p:nvPr/>
        </p:nvSpPr>
        <p:spPr bwMode="auto">
          <a:xfrm>
            <a:off x="3581400" y="1354138"/>
            <a:ext cx="62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143</a:t>
            </a:r>
          </a:p>
        </p:txBody>
      </p:sp>
      <p:sp>
        <p:nvSpPr>
          <p:cNvPr id="209933" name="Text Box 14"/>
          <p:cNvSpPr txBox="1">
            <a:spLocks noChangeArrowheads="1"/>
          </p:cNvSpPr>
          <p:nvPr/>
        </p:nvSpPr>
        <p:spPr bwMode="auto">
          <a:xfrm>
            <a:off x="5486400" y="133985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137</a:t>
            </a:r>
          </a:p>
        </p:txBody>
      </p:sp>
      <p:sp>
        <p:nvSpPr>
          <p:cNvPr id="209934" name="Text Box 15"/>
          <p:cNvSpPr txBox="1">
            <a:spLocks noChangeArrowheads="1"/>
          </p:cNvSpPr>
          <p:nvPr/>
        </p:nvSpPr>
        <p:spPr bwMode="auto">
          <a:xfrm>
            <a:off x="7146925" y="12954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144</a:t>
            </a:r>
          </a:p>
        </p:txBody>
      </p:sp>
      <p:sp>
        <p:nvSpPr>
          <p:cNvPr id="209935" name="Text Box 16"/>
          <p:cNvSpPr txBox="1">
            <a:spLocks noChangeArrowheads="1"/>
          </p:cNvSpPr>
          <p:nvPr/>
        </p:nvSpPr>
        <p:spPr bwMode="auto">
          <a:xfrm>
            <a:off x="1812925" y="22098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255</a:t>
            </a:r>
          </a:p>
        </p:txBody>
      </p:sp>
      <p:sp>
        <p:nvSpPr>
          <p:cNvPr id="209936" name="Text Box 17"/>
          <p:cNvSpPr txBox="1">
            <a:spLocks noChangeArrowheads="1"/>
          </p:cNvSpPr>
          <p:nvPr/>
        </p:nvSpPr>
        <p:spPr bwMode="auto">
          <a:xfrm>
            <a:off x="3641725" y="2220913"/>
            <a:ext cx="622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255</a:t>
            </a:r>
          </a:p>
        </p:txBody>
      </p:sp>
      <p:sp>
        <p:nvSpPr>
          <p:cNvPr id="209937" name="Text Box 18"/>
          <p:cNvSpPr txBox="1">
            <a:spLocks noChangeArrowheads="1"/>
          </p:cNvSpPr>
          <p:nvPr/>
        </p:nvSpPr>
        <p:spPr bwMode="auto">
          <a:xfrm>
            <a:off x="5470525" y="22098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255</a:t>
            </a:r>
          </a:p>
        </p:txBody>
      </p:sp>
      <p:sp>
        <p:nvSpPr>
          <p:cNvPr id="209938" name="Text Box 19"/>
          <p:cNvSpPr txBox="1">
            <a:spLocks noChangeArrowheads="1"/>
          </p:cNvSpPr>
          <p:nvPr/>
        </p:nvSpPr>
        <p:spPr bwMode="auto">
          <a:xfrm>
            <a:off x="7375525" y="2214563"/>
            <a:ext cx="33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209939" name="Text Box 20"/>
          <p:cNvSpPr txBox="1">
            <a:spLocks noChangeArrowheads="1"/>
          </p:cNvSpPr>
          <p:nvPr/>
        </p:nvSpPr>
        <p:spPr bwMode="auto">
          <a:xfrm>
            <a:off x="457200" y="1720850"/>
            <a:ext cx="72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Addr</a:t>
            </a:r>
          </a:p>
        </p:txBody>
      </p:sp>
      <p:sp>
        <p:nvSpPr>
          <p:cNvPr id="209940" name="Text Box 21"/>
          <p:cNvSpPr txBox="1">
            <a:spLocks noChangeArrowheads="1"/>
          </p:cNvSpPr>
          <p:nvPr/>
        </p:nvSpPr>
        <p:spPr bwMode="auto">
          <a:xfrm>
            <a:off x="381000" y="2559050"/>
            <a:ext cx="766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CIDR notation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CIDR notation of an IP address: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128.143.137.144/24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/24 is the </a:t>
            </a:r>
            <a:r>
              <a:rPr lang="en-US" sz="2300" dirty="0" smtClean="0"/>
              <a:t>prefix length. It states that the first 24 bits are the network prefix of the address (and the remaining 8 bits are available for specific host addresses) </a:t>
            </a:r>
          </a:p>
          <a:p>
            <a:pPr lvl="1"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r>
              <a:rPr lang="en-US" sz="2500" dirty="0" smtClean="0"/>
              <a:t>CIDR notation can nicely express blocks of addresses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An address block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		</a:t>
            </a:r>
            <a:r>
              <a:rPr lang="en-US" sz="2100" dirty="0" smtClean="0">
                <a:solidFill>
                  <a:srgbClr val="0000FF"/>
                </a:solidFill>
              </a:rPr>
              <a:t>[128.195.0.0, 128.195.255.255]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dirty="0" smtClean="0"/>
              <a:t>	 can be represented by an address prefix 			</a:t>
            </a:r>
            <a:r>
              <a:rPr lang="en-US" sz="2100" dirty="0" smtClean="0">
                <a:solidFill>
                  <a:srgbClr val="0000FF"/>
                </a:solidFill>
              </a:rPr>
              <a:t>128.195.0.0/16</a:t>
            </a:r>
            <a:r>
              <a:rPr lang="en-US" sz="21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/>
              <a:t>How many </a:t>
            </a:r>
            <a:r>
              <a:rPr lang="en-US" sz="2100" dirty="0" smtClean="0"/>
              <a:t>IP addresses </a:t>
            </a:r>
            <a:r>
              <a:rPr lang="en-US" sz="2100" dirty="0" smtClean="0"/>
              <a:t>are there in a /x address block?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2 </a:t>
            </a:r>
            <a:r>
              <a:rPr lang="en-US" sz="2000" baseline="30000" dirty="0" smtClean="0"/>
              <a:t>(32-x)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3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IP Forwarding</a:t>
            </a:r>
          </a:p>
        </p:txBody>
      </p:sp>
      <p:sp>
        <p:nvSpPr>
          <p:cNvPr id="211970" name="Subtit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Delivery of an IP datagram</a:t>
            </a: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533400" y="2614613"/>
          <a:ext cx="86106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Visio" r:id="rId3" imgW="7656881" imgH="3836822" progId="Visio.Drawing.11">
                  <p:embed/>
                </p:oleObj>
              </mc:Choice>
              <mc:Fallback>
                <p:oleObj name="Visio" r:id="rId3" imgW="7656881" imgH="3836822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14613"/>
                        <a:ext cx="8610600" cy="431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1371600" y="5129213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IP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/>
              <a:t>View at the data link layer:</a:t>
            </a:r>
          </a:p>
          <a:p>
            <a:pPr lvl="1" eaLnBrk="1" hangingPunct="1"/>
            <a:r>
              <a:rPr lang="en-US" sz="2000" smtClean="0"/>
              <a:t>Internetwork is a collection of LANs or point-to-point links or switched networks that are connected by routers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3009 C -0.02552 0.08681 -0.02691 0.14375 -0.00417 0.16991 C 0.01858 0.19607 0.08056 0.21644 0.1125 0.18773 C 0.14444 0.15903 0.17188 0.03773 0.1875 -0.0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44 -0.00555 C 0.23767 -0.00555 0.4 -0.00555 0.4541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11 -0.0037 C 0.46163 -0.05625 0.46337 -0.25301 0.46389 -0.3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44 -0.31852 C 0.49028 -0.33403 0.54878 -0.39352 0.59444 -0.41111 C 0.6401 -0.4287 0.71215 -0.4213 0.74306 -0.4240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 animBg="1"/>
      <p:bldP spid="235525" grpId="1" animBg="1"/>
      <p:bldP spid="235525" grpId="2" animBg="1"/>
      <p:bldP spid="235525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457200" y="3048000"/>
          <a:ext cx="8501063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Visio" r:id="rId3" imgW="7522810" imgH="2648554" progId="Visio.Drawing.11">
                  <p:embed/>
                </p:oleObj>
              </mc:Choice>
              <mc:Fallback>
                <p:oleObj name="Visio" r:id="rId3" imgW="7522810" imgH="264855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8501063" cy="299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Delivery of an IP datagram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457200" y="44196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IP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236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8915400" cy="4876800"/>
          </a:xfrm>
        </p:spPr>
        <p:txBody>
          <a:bodyPr/>
          <a:lstStyle/>
          <a:p>
            <a:pPr eaLnBrk="1" hangingPunct="1"/>
            <a:r>
              <a:rPr lang="en-US" smtClean="0"/>
              <a:t>View at the IP layer:</a:t>
            </a:r>
          </a:p>
          <a:p>
            <a:pPr lvl="1" eaLnBrk="1" hangingPunct="1"/>
            <a:r>
              <a:rPr lang="en-US" sz="2000" smtClean="0"/>
              <a:t>An IP network is a logical entity with a network number</a:t>
            </a:r>
          </a:p>
          <a:p>
            <a:pPr lvl="1" eaLnBrk="1" hangingPunct="1"/>
            <a:r>
              <a:rPr lang="en-US" sz="2000" smtClean="0"/>
              <a:t>We represent an IP network as a “cloud” </a:t>
            </a:r>
          </a:p>
          <a:p>
            <a:pPr lvl="1" eaLnBrk="1" hangingPunct="1"/>
            <a:r>
              <a:rPr lang="en-US" sz="2000" smtClean="0"/>
              <a:t>The IP delivery service takes the view of clouds, and ignores the data link layer view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0556 C 0.05347 0.02246 0.09722 0.09074 0.13333 0.10741 C 0.16944 0.12408 0.22899 0.10602 0.25417 0.1055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0.10186 C 0.28003 0.10371 0.35972 0.11204 0.40972 0.11297 C 0.45972 0.11389 0.52413 0.10857 0.55417 0.10741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417 0.09815 C 0.55399 0.06181 0.55313 -0.07477 0.55278 -0.12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78 -0.12592 C 0.57778 -0.12569 0.66753 -0.10856 0.70278 -0.12407 C 0.73802 -0.13958 0.73941 -0.20115 0.76389 -0.21852 C 0.78837 -0.23588 0.83212 -0.22592 0.85 -0.22777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/>
      <p:bldP spid="236549" grpId="1" animBg="1"/>
      <p:bldP spid="236549" grpId="2" animBg="1"/>
      <p:bldP spid="236549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Delivery of IP datagrams</a:t>
            </a:r>
          </a:p>
        </p:txBody>
      </p:sp>
      <p:sp>
        <p:nvSpPr>
          <p:cNvPr id="215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906463" algn="l"/>
                <a:tab pos="5661025" algn="l"/>
              </a:tabLst>
            </a:pPr>
            <a:r>
              <a:rPr lang="en-US" sz="2000" smtClean="0"/>
              <a:t>There are two distinct processes to delivering IP datagrams: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906463" algn="l"/>
                <a:tab pos="5661025" algn="l"/>
              </a:tabLst>
            </a:pPr>
            <a:r>
              <a:rPr lang="en-US" sz="2000" smtClean="0">
                <a:solidFill>
                  <a:srgbClr val="FF0000"/>
                </a:solidFill>
              </a:rPr>
              <a:t>	1. 	</a:t>
            </a:r>
            <a:r>
              <a:rPr lang="en-US" sz="2000" b="1" smtClean="0"/>
              <a:t>Forwarding (data plane):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How to pass a packet from an input interface to the output interface?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906463" algn="l"/>
                <a:tab pos="5661025" algn="l"/>
              </a:tabLst>
            </a:pPr>
            <a:r>
              <a:rPr lang="en-US" sz="2000" smtClean="0">
                <a:solidFill>
                  <a:srgbClr val="FF0000"/>
                </a:solidFill>
              </a:rPr>
              <a:t>	2.	</a:t>
            </a:r>
            <a:r>
              <a:rPr lang="en-US" sz="2000" b="1" smtClean="0"/>
              <a:t>Routing (control plane):</a:t>
            </a:r>
            <a:r>
              <a:rPr lang="en-US" sz="2000" b="1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How to find and setup the forwarding tables?</a:t>
            </a:r>
          </a:p>
          <a:p>
            <a:pPr eaLnBrk="1" hangingPunct="1">
              <a:lnSpc>
                <a:spcPct val="90000"/>
              </a:lnSpc>
              <a:tabLst>
                <a:tab pos="906463" algn="l"/>
                <a:tab pos="5661025" algn="l"/>
              </a:tabLst>
            </a:pPr>
            <a:r>
              <a:rPr lang="en-US" sz="2000" smtClean="0">
                <a:solidFill>
                  <a:srgbClr val="0000FF"/>
                </a:solidFill>
              </a:rPr>
              <a:t>	Ethernet analogy: spanning tree protocol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906463" algn="l"/>
                <a:tab pos="5661025" algn="l"/>
              </a:tabLst>
            </a:pPr>
            <a:endParaRPr lang="en-US" sz="200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906463" algn="l"/>
                <a:tab pos="5661025" algn="l"/>
              </a:tabLst>
            </a:pP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906463" algn="l"/>
                <a:tab pos="5661025" algn="l"/>
              </a:tabLst>
            </a:pPr>
            <a:r>
              <a:rPr lang="en-US" sz="2000" smtClean="0"/>
              <a:t>Forwarding must be done as fast as possible:</a:t>
            </a:r>
          </a:p>
          <a:p>
            <a:pPr lvl="1" eaLnBrk="1" hangingPunct="1">
              <a:lnSpc>
                <a:spcPct val="90000"/>
              </a:lnSpc>
              <a:tabLst>
                <a:tab pos="906463" algn="l"/>
                <a:tab pos="5661025" algn="l"/>
              </a:tabLst>
            </a:pPr>
            <a:r>
              <a:rPr lang="en-US" sz="2000" smtClean="0"/>
              <a:t>On routers, is often done with support of hardware</a:t>
            </a:r>
          </a:p>
          <a:p>
            <a:pPr lvl="1" eaLnBrk="1" hangingPunct="1">
              <a:lnSpc>
                <a:spcPct val="90000"/>
              </a:lnSpc>
              <a:tabLst>
                <a:tab pos="906463" algn="l"/>
                <a:tab pos="5661025" algn="l"/>
              </a:tabLst>
            </a:pPr>
            <a:r>
              <a:rPr lang="en-US" sz="2000" smtClean="0"/>
              <a:t>On PCs, is done in the kernel of the operating system</a:t>
            </a:r>
          </a:p>
          <a:p>
            <a:pPr lvl="1" eaLnBrk="1" hangingPunct="1">
              <a:lnSpc>
                <a:spcPct val="90000"/>
              </a:lnSpc>
              <a:tabLst>
                <a:tab pos="906463" algn="l"/>
                <a:tab pos="5661025" algn="l"/>
              </a:tabLst>
            </a:pPr>
            <a:endParaRPr lang="en-US" sz="2000" smtClean="0"/>
          </a:p>
          <a:p>
            <a:pPr eaLnBrk="1" hangingPunct="1">
              <a:lnSpc>
                <a:spcPct val="90000"/>
              </a:lnSpc>
              <a:tabLst>
                <a:tab pos="906463" algn="l"/>
                <a:tab pos="5661025" algn="l"/>
              </a:tabLst>
            </a:pPr>
            <a:r>
              <a:rPr lang="en-US" sz="2000" smtClean="0"/>
              <a:t>Routing is less time-critical</a:t>
            </a:r>
          </a:p>
          <a:p>
            <a:pPr lvl="1" eaLnBrk="1" hangingPunct="1">
              <a:lnSpc>
                <a:spcPct val="90000"/>
              </a:lnSpc>
              <a:tabLst>
                <a:tab pos="906463" algn="l"/>
                <a:tab pos="5661025" algn="l"/>
              </a:tabLst>
            </a:pPr>
            <a:r>
              <a:rPr lang="en-US" sz="1800" smtClean="0"/>
              <a:t>Done in software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/>
          </p:cNvSpPr>
          <p:nvPr>
            <p:ph type="body" idx="1"/>
          </p:nvPr>
        </p:nvSpPr>
        <p:spPr>
          <a:xfrm>
            <a:off x="527050" y="1600200"/>
            <a:ext cx="7878763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b="1" u="sng" smtClean="0">
                <a:solidFill>
                  <a:srgbClr val="FF00FF"/>
                </a:solidFill>
              </a:rPr>
              <a:t>Algorithm: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smtClean="0"/>
              <a:t>For each frame received,  the bridge stores the source field in the forwarding table together with the port from which the frame was received</a:t>
            </a:r>
          </a:p>
          <a:p>
            <a:pPr eaLnBrk="1" hangingPunct="1">
              <a:lnSpc>
                <a:spcPct val="90000"/>
              </a:lnSpc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endParaRPr lang="en-US" smtClean="0"/>
          </a:p>
          <a:p>
            <a:pPr eaLnBrk="1" hangingPunct="1">
              <a:lnSpc>
                <a:spcPct val="90000"/>
              </a:lnSpc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smtClean="0"/>
              <a:t>All entries are deleted after some time  (default is 15 seconds).</a:t>
            </a:r>
          </a:p>
          <a:p>
            <a:pPr lvl="1" eaLnBrk="1" hangingPunct="1">
              <a:lnSpc>
                <a:spcPct val="90000"/>
              </a:lnSpc>
              <a:tabLst>
                <a:tab pos="1030288" algn="l"/>
                <a:tab pos="2282825" algn="l"/>
                <a:tab pos="4684713" algn="l"/>
                <a:tab pos="5661025" algn="l"/>
              </a:tabLst>
            </a:pPr>
            <a:r>
              <a:rPr lang="en-US" sz="2400" smtClean="0"/>
              <a:t>What if the host moved?</a:t>
            </a:r>
          </a:p>
        </p:txBody>
      </p:sp>
      <p:sp>
        <p:nvSpPr>
          <p:cNvPr id="18739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 Learning</a:t>
            </a:r>
          </a:p>
        </p:txBody>
      </p:sp>
      <p:sp>
        <p:nvSpPr>
          <p:cNvPr id="187395" name="Rectangle 4"/>
          <p:cNvSpPr>
            <a:spLocks noChangeArrowheads="1"/>
          </p:cNvSpPr>
          <p:nvPr/>
        </p:nvSpPr>
        <p:spPr bwMode="auto">
          <a:xfrm>
            <a:off x="685800" y="22098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Routing tables</a:t>
            </a:r>
          </a:p>
        </p:txBody>
      </p:sp>
      <p:sp>
        <p:nvSpPr>
          <p:cNvPr id="2160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" y="914400"/>
            <a:ext cx="8991600" cy="3048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Each router and each host keeps a </a:t>
            </a:r>
            <a:r>
              <a:rPr lang="en-US" sz="2000" b="1" smtClean="0"/>
              <a:t>routing table</a:t>
            </a:r>
            <a:r>
              <a:rPr lang="en-US" sz="2000" smtClean="0"/>
              <a:t> which tells the router where to forward an outgoing packet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Main columns:</a:t>
            </a:r>
          </a:p>
          <a:p>
            <a:pPr marL="131445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1" smtClean="0">
                <a:solidFill>
                  <a:srgbClr val="0000FF"/>
                </a:solidFill>
              </a:rPr>
              <a:t>Destination address:</a:t>
            </a:r>
            <a:r>
              <a:rPr lang="en-US" sz="1800" smtClean="0"/>
              <a:t> where is the IP datagram going to?</a:t>
            </a:r>
          </a:p>
          <a:p>
            <a:pPr marL="131445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1" smtClean="0">
                <a:solidFill>
                  <a:srgbClr val="0000FF"/>
                </a:solidFill>
              </a:rPr>
              <a:t>Next hop:</a:t>
            </a:r>
            <a:r>
              <a:rPr lang="en-US" sz="1800" smtClean="0"/>
              <a:t> how to send the IP datagram?</a:t>
            </a:r>
          </a:p>
          <a:p>
            <a:pPr marL="1314450" lvl="2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b="1" smtClean="0">
                <a:solidFill>
                  <a:srgbClr val="0000FF"/>
                </a:solidFill>
              </a:rPr>
              <a:t>Interface:</a:t>
            </a:r>
            <a:r>
              <a:rPr lang="en-US" sz="1800" smtClean="0"/>
              <a:t> what is the output port?</a:t>
            </a:r>
          </a:p>
          <a:p>
            <a:pPr marL="1314450" lvl="2" indent="-457200" eaLnBrk="1" hangingPunct="1">
              <a:lnSpc>
                <a:spcPct val="90000"/>
              </a:lnSpc>
              <a:buFontTx/>
              <a:buAutoNum type="arabicPeriod"/>
            </a:pPr>
            <a:endParaRPr lang="en-US" sz="180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Next hop and interface column can often be summarized as one column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000" smtClean="0"/>
              <a:t>Routing tables are set so that datagrams get closer to the its destination</a:t>
            </a:r>
          </a:p>
        </p:txBody>
      </p:sp>
      <p:graphicFrame>
        <p:nvGraphicFramePr>
          <p:cNvPr id="238596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5029200" y="3962400"/>
          <a:ext cx="3733800" cy="2377439"/>
        </p:xfrm>
        <a:graphic>
          <a:graphicData uri="http://schemas.openxmlformats.org/drawingml/2006/table">
            <a:tbl>
              <a:tblPr/>
              <a:tblGrid>
                <a:gridCol w="1714500"/>
                <a:gridCol w="952500"/>
                <a:gridCol w="1066800"/>
              </a:tblGrid>
              <a:tr h="555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Destination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</a:t>
                      </a:r>
                      <a:b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Hop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73200"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10.1.0.0/24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10.1.2.0/24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10.2.1.0/24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10.3.1.0/24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20.1.0.0/16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20.2.1.0/28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R4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R4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R4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eth0</a:t>
                      </a: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eth0</a:t>
                      </a:r>
                    </a:p>
                    <a:p>
                      <a:pPr marL="1778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661025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serial0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eth1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eth0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216081" name="Line 18"/>
          <p:cNvSpPr>
            <a:spLocks noChangeShapeType="1"/>
          </p:cNvSpPr>
          <p:nvPr/>
        </p:nvSpPr>
        <p:spPr bwMode="auto">
          <a:xfrm>
            <a:off x="4419600" y="52578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82" name="Text Box 19"/>
          <p:cNvSpPr txBox="1">
            <a:spLocks noChangeArrowheads="1"/>
          </p:cNvSpPr>
          <p:nvPr/>
        </p:nvSpPr>
        <p:spPr bwMode="auto">
          <a:xfrm>
            <a:off x="152400" y="4419600"/>
            <a:ext cx="4267200" cy="14462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Routing table of a host or router</a:t>
            </a:r>
          </a:p>
          <a:p>
            <a:pPr>
              <a:spcBef>
                <a:spcPct val="50000"/>
              </a:spcBef>
            </a:pPr>
            <a:r>
              <a:rPr lang="en-US" sz="2000"/>
              <a:t>IP datagrams can be directly delivered (“direct”) or is sent to a router (“R4”)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/>
            <a:fld id="{A167DA70-E70B-41FB-8498-3A27051B47C9}" type="slidenum">
              <a:rPr lang="en-US" sz="1400" smtClean="0">
                <a:solidFill>
                  <a:schemeClr val="tx1"/>
                </a:solidFill>
              </a:rPr>
              <a:pPr algn="ctr"/>
              <a:t>51</a:t>
            </a:fld>
            <a:endParaRPr lang="en-US" sz="1400" smtClean="0">
              <a:solidFill>
                <a:schemeClr val="tx1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Delivery with routing tables</a:t>
            </a:r>
          </a:p>
        </p:txBody>
      </p:sp>
      <p:sp>
        <p:nvSpPr>
          <p:cNvPr id="48133" name="Rectangle 3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57200" y="1676400"/>
          <a:ext cx="8153400" cy="48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Picture" r:id="rId3" imgW="11259312" imgH="6743700" progId="Word.Picture.8">
                  <p:embed/>
                </p:oleObj>
              </mc:Choice>
              <mc:Fallback>
                <p:oleObj name="Picture" r:id="rId3" imgW="11259312" imgH="674370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8153400" cy="485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1" name="Rectangle 5"/>
          <p:cNvSpPr>
            <a:spLocks noChangeArrowheads="1"/>
          </p:cNvSpPr>
          <p:nvPr/>
        </p:nvSpPr>
        <p:spPr bwMode="auto">
          <a:xfrm>
            <a:off x="381000" y="4267200"/>
            <a:ext cx="838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/>
              <a:t>to:</a:t>
            </a:r>
            <a:br>
              <a:rPr lang="en-US" sz="1400" b="1"/>
            </a:br>
            <a:r>
              <a:rPr lang="en-US" sz="1400" b="1"/>
              <a:t>20.2.1.2</a:t>
            </a:r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228600" y="62103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23" name="Line 7"/>
          <p:cNvSpPr>
            <a:spLocks noChangeShapeType="1"/>
          </p:cNvSpPr>
          <p:nvPr/>
        </p:nvSpPr>
        <p:spPr bwMode="auto">
          <a:xfrm>
            <a:off x="2425700" y="62484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24" name="Line 8"/>
          <p:cNvSpPr>
            <a:spLocks noChangeShapeType="1"/>
          </p:cNvSpPr>
          <p:nvPr/>
        </p:nvSpPr>
        <p:spPr bwMode="auto">
          <a:xfrm>
            <a:off x="4610100" y="62357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25" name="Line 9"/>
          <p:cNvSpPr>
            <a:spLocks noChangeShapeType="1"/>
          </p:cNvSpPr>
          <p:nvPr/>
        </p:nvSpPr>
        <p:spPr bwMode="auto">
          <a:xfrm>
            <a:off x="4178300" y="2705100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074 C 0.04444 0.01296 0.14115 0.03865 0.18472 0.04074 C 0.2283 0.04282 0.25833 0.02453 0.27778 0.0203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0.02037 C 0.30503 0.02222 0.39583 0.03055 0.43472 0.03148 C 0.47361 0.0324 0.49635 0.02708 0.5125 0.0259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0.02407 C 0.51302 -0.00463 0.51476 -0.11227 0.51528 -0.1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639 -0.15186 C 0.54861 -0.15093 0.61302 -0.14167 0.65972 -0.1463 C 0.70642 -0.15093 0.77622 -0.17269 0.80694 -0.17963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239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1" grpId="0" animBg="1"/>
      <p:bldP spid="239621" grpId="1" animBg="1"/>
      <p:bldP spid="239621" grpId="2" animBg="1"/>
      <p:bldP spid="239621" grpId="3" animBg="1"/>
      <p:bldP spid="239622" grpId="0" animBg="1"/>
      <p:bldP spid="239623" grpId="0" animBg="1"/>
      <p:bldP spid="239624" grpId="0" animBg="1"/>
      <p:bldP spid="2396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Processing of an IP datagram</a:t>
            </a: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-265113" y="954088"/>
          <a:ext cx="9180513" cy="544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4" name="Visio" r:id="rId3" imgW="11293450" imgH="6706514" progId="Visio.Drawing.11">
                  <p:embed/>
                </p:oleObj>
              </mc:Choice>
              <mc:Fallback>
                <p:oleObj name="Visio" r:id="rId3" imgW="11293450" imgH="6706514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5113" y="954088"/>
                        <a:ext cx="9180513" cy="544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Processing of an IP datagram in</a:t>
            </a:r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smtClean="0"/>
              <a:t>Processing of IP datagrams is very similar on an IP router and a host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b="1" smtClean="0"/>
              <a:t>Main difference: </a:t>
            </a:r>
            <a:br>
              <a:rPr lang="en-US" sz="2500" b="1" smtClean="0"/>
            </a:br>
            <a:r>
              <a:rPr lang="en-US" sz="2500" b="1" smtClean="0"/>
              <a:t>“IP forwarding” is enabled on router and disabled on host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0000FF"/>
                </a:solidFill>
              </a:rPr>
              <a:t>IP forwarding enabled </a:t>
            </a:r>
            <a:br>
              <a:rPr lang="en-US" sz="2500" b="1" smtClean="0">
                <a:solidFill>
                  <a:srgbClr val="0000FF"/>
                </a:solidFill>
              </a:rPr>
            </a:br>
            <a:r>
              <a:rPr lang="en-US" sz="2500" smtClean="0">
                <a:sym typeface="Wingdings" pitchFamily="2" charset="2"/>
              </a:rPr>
              <a:t> if a datagram is received, but it is not for the local system, the datagram will be sent to a different system</a:t>
            </a:r>
          </a:p>
          <a:p>
            <a:pPr eaLnBrk="1" hangingPunct="1">
              <a:lnSpc>
                <a:spcPct val="80000"/>
              </a:lnSpc>
            </a:pPr>
            <a:endParaRPr lang="en-US" sz="2500" smtClean="0"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b="1" smtClean="0">
                <a:solidFill>
                  <a:srgbClr val="0000FF"/>
                </a:solidFill>
                <a:sym typeface="Wingdings" pitchFamily="2" charset="2"/>
              </a:rPr>
              <a:t>IP forwarding disabled</a:t>
            </a:r>
            <a:r>
              <a:rPr lang="en-US" sz="2500" smtClean="0">
                <a:sym typeface="Wingdings" pitchFamily="2" charset="2"/>
              </a:rPr>
              <a:t> </a:t>
            </a:r>
            <a:br>
              <a:rPr lang="en-US" sz="2500" smtClean="0">
                <a:sym typeface="Wingdings" pitchFamily="2" charset="2"/>
              </a:rPr>
            </a:br>
            <a:r>
              <a:rPr lang="en-US" sz="2500" smtClean="0">
                <a:sym typeface="Wingdings" pitchFamily="2" charset="2"/>
              </a:rPr>
              <a:t> if a datagram is received, but it is not for the local system, the datagram will be dropped</a:t>
            </a:r>
          </a:p>
          <a:p>
            <a:pPr eaLnBrk="1" hangingPunct="1">
              <a:lnSpc>
                <a:spcPct val="80000"/>
              </a:lnSpc>
            </a:pPr>
            <a:endParaRPr lang="en-US" sz="25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Processing of an IP datagram at a router</a:t>
            </a:r>
          </a:p>
        </p:txBody>
      </p:sp>
      <p:sp>
        <p:nvSpPr>
          <p:cNvPr id="220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0" y="1600200"/>
            <a:ext cx="5715000" cy="4724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IP header validation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Process options in IP header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Char char="•"/>
            </a:pPr>
            <a:r>
              <a:rPr lang="en-US" sz="1900" smtClean="0"/>
              <a:t>not required for lab2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Parsing the destination IP address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Routing table lookup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Decrement TTL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Perform fragmentation (if necessary)</a:t>
            </a:r>
          </a:p>
          <a:p>
            <a:pPr marL="857250" lvl="1" indent="-457200" eaLnBrk="1" hangingPunct="1">
              <a:lnSpc>
                <a:spcPct val="80000"/>
              </a:lnSpc>
            </a:pPr>
            <a:r>
              <a:rPr lang="en-US" sz="2000" smtClean="0"/>
              <a:t>not required for Lab 2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Calculate checksum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Transmit to next hop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100" smtClean="0"/>
              <a:t>Send ICMP packet (if necessary)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1200" b="1" smtClean="0"/>
          </a:p>
          <a:p>
            <a:pPr marL="857250" lvl="1" indent="-457200" eaLnBrk="1" hangingPunct="1">
              <a:lnSpc>
                <a:spcPct val="80000"/>
              </a:lnSpc>
            </a:pPr>
            <a:endParaRPr lang="en-US" sz="1200" b="1" smtClean="0"/>
          </a:p>
        </p:txBody>
      </p:sp>
      <p:sp>
        <p:nvSpPr>
          <p:cNvPr id="220163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2209800" cy="8509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Receive</a:t>
            </a:r>
            <a:r>
              <a:rPr lang="en-US"/>
              <a:t> </a:t>
            </a:r>
            <a:r>
              <a:rPr lang="en-US" b="1"/>
              <a:t>an </a:t>
            </a:r>
            <a:br>
              <a:rPr lang="en-US" b="1"/>
            </a:br>
            <a:r>
              <a:rPr lang="en-US" b="1"/>
              <a:t>IP datagram</a:t>
            </a:r>
          </a:p>
        </p:txBody>
      </p:sp>
      <p:sp>
        <p:nvSpPr>
          <p:cNvPr id="220164" name="Line 5"/>
          <p:cNvSpPr>
            <a:spLocks noChangeShapeType="1"/>
          </p:cNvSpPr>
          <p:nvPr/>
        </p:nvSpPr>
        <p:spPr bwMode="auto">
          <a:xfrm>
            <a:off x="2438400" y="18288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Forwarding table lookup</a:t>
            </a:r>
          </a:p>
        </p:txBody>
      </p:sp>
      <p:sp>
        <p:nvSpPr>
          <p:cNvPr id="2211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When a router or host needs to transmit an IP datagram, it performs a routing table lookup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b="1" smtClean="0"/>
              <a:t>Forwarding table lookup:</a:t>
            </a:r>
            <a:r>
              <a:rPr lang="en-US" sz="2000" smtClean="0"/>
              <a:t> Use the IP destination address as a key to search the routing table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Result of the lookup is the IP address of a next hop router, and/or the name of a network interface</a:t>
            </a:r>
          </a:p>
        </p:txBody>
      </p:sp>
      <p:graphicFrame>
        <p:nvGraphicFramePr>
          <p:cNvPr id="244740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4800600" y="2209800"/>
          <a:ext cx="4076700" cy="3886200"/>
        </p:xfrm>
        <a:graphic>
          <a:graphicData uri="http://schemas.openxmlformats.org/drawingml/2006/table">
            <a:tbl>
              <a:tblPr/>
              <a:tblGrid>
                <a:gridCol w="2070100"/>
                <a:gridCol w="2006600"/>
              </a:tblGrid>
              <a:tr h="911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Destination address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Next hop/</a:t>
                      </a:r>
                      <a:b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interface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74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network prefix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host IP address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loopback address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default route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IP address of next hop router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of a network interface </a:t>
                      </a:r>
                      <a:endParaRPr kumimoji="0" lang="en-US" sz="4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forwarding table entries</a:t>
            </a:r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100" b="1" smtClean="0">
                <a:solidFill>
                  <a:srgbClr val="0000FF"/>
                </a:solidFill>
              </a:rPr>
              <a:t>Network route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100" smtClean="0"/>
              <a:t>Destination addresses is a network address (e.g., 10.0.2.0/24)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100" smtClean="0"/>
              <a:t>Most entries are network routes</a:t>
            </a:r>
          </a:p>
          <a:p>
            <a:pPr lvl="1" eaLnBrk="1" hangingPunct="1">
              <a:lnSpc>
                <a:spcPct val="70000"/>
              </a:lnSpc>
            </a:pPr>
            <a:endParaRPr lang="en-US" sz="2100" smtClean="0"/>
          </a:p>
          <a:p>
            <a:pPr eaLnBrk="1" hangingPunct="1">
              <a:lnSpc>
                <a:spcPct val="70000"/>
              </a:lnSpc>
            </a:pPr>
            <a:r>
              <a:rPr lang="en-US" sz="2100" b="1" smtClean="0">
                <a:solidFill>
                  <a:srgbClr val="0000FF"/>
                </a:solidFill>
              </a:rPr>
              <a:t>Host route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100" smtClean="0"/>
              <a:t>Destination address is an interface address (e.g., 10.0.1.2/32)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100" smtClean="0"/>
              <a:t>Used to specify a separate route for certain hosts</a:t>
            </a:r>
          </a:p>
          <a:p>
            <a:pPr lvl="1" eaLnBrk="1" hangingPunct="1">
              <a:lnSpc>
                <a:spcPct val="70000"/>
              </a:lnSpc>
            </a:pPr>
            <a:endParaRPr lang="en-US" sz="2100" smtClean="0"/>
          </a:p>
          <a:p>
            <a:pPr eaLnBrk="1" hangingPunct="1">
              <a:lnSpc>
                <a:spcPct val="70000"/>
              </a:lnSpc>
            </a:pPr>
            <a:r>
              <a:rPr lang="en-US" sz="2100" b="1" smtClean="0">
                <a:solidFill>
                  <a:srgbClr val="0000FF"/>
                </a:solidFill>
              </a:rPr>
              <a:t>Default route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100" smtClean="0"/>
              <a:t>Used when no network or host route matches </a:t>
            </a:r>
          </a:p>
          <a:p>
            <a:pPr lvl="1" eaLnBrk="1" hangingPunct="1">
              <a:lnSpc>
                <a:spcPct val="70000"/>
              </a:lnSpc>
            </a:pPr>
            <a:endParaRPr lang="en-US" sz="2100" smtClean="0"/>
          </a:p>
          <a:p>
            <a:pPr eaLnBrk="1" hangingPunct="1">
              <a:lnSpc>
                <a:spcPct val="70000"/>
              </a:lnSpc>
            </a:pPr>
            <a:r>
              <a:rPr lang="en-US" sz="2100" b="1" smtClean="0">
                <a:solidFill>
                  <a:srgbClr val="0000FF"/>
                </a:solidFill>
              </a:rPr>
              <a:t>Loopback address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100" smtClean="0"/>
              <a:t>Routing table for the loopback address (127.0.0.1)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100" smtClean="0"/>
              <a:t>The next hop lists the loopback (lo0) interface as outgoing interface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3"/>
          <p:cNvSpPr>
            <a:spLocks noChangeArrowheads="1"/>
          </p:cNvSpPr>
          <p:nvPr/>
        </p:nvSpPr>
        <p:spPr bwMode="auto">
          <a:xfrm>
            <a:off x="304800" y="1295400"/>
            <a:ext cx="4953000" cy="1371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=</a:t>
            </a:r>
          </a:p>
        </p:txBody>
      </p:sp>
      <p:sp>
        <p:nvSpPr>
          <p:cNvPr id="2232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Forwarding table lookup algorithm</a:t>
            </a:r>
          </a:p>
        </p:txBody>
      </p:sp>
      <p:sp>
        <p:nvSpPr>
          <p:cNvPr id="22323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5029200" cy="48768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sz="2000" b="1" smtClean="0">
                <a:solidFill>
                  <a:srgbClr val="0000FF"/>
                </a:solidFill>
              </a:rPr>
              <a:t>Longest Prefix Match:</a:t>
            </a:r>
            <a:r>
              <a:rPr lang="en-US" sz="2000" smtClean="0"/>
              <a:t> Search for the forwarding table entry that has the longest match with the prefix of the destination IP address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sz="20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20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Search for a match on all 32 bits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sz="2000" smtClean="0"/>
              <a:t>Search for a match for 31 bits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       …..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32.	Search for a match on 0 bits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20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2000" smtClean="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en-US" sz="2000" smtClean="0"/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Host route, loopback entry  </a:t>
            </a:r>
            <a:br>
              <a:rPr lang="en-US" sz="2000" smtClean="0"/>
            </a:br>
            <a:r>
              <a:rPr lang="en-US" sz="2000" smtClean="0">
                <a:sym typeface="Wingdings" pitchFamily="2" charset="2"/>
              </a:rPr>
              <a:t>  </a:t>
            </a:r>
            <a:r>
              <a:rPr lang="en-US" sz="2000" smtClean="0"/>
              <a:t>32-bit prefix match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Default route is represented as 0.0.0.0/0 </a:t>
            </a:r>
            <a:br>
              <a:rPr lang="en-US" sz="2000" smtClean="0"/>
            </a:br>
            <a:r>
              <a:rPr lang="en-US" sz="2000" smtClean="0">
                <a:sym typeface="Wingdings" pitchFamily="2" charset="2"/>
              </a:rPr>
              <a:t>  0-bit prefix match</a:t>
            </a:r>
          </a:p>
        </p:txBody>
      </p:sp>
      <p:sp>
        <p:nvSpPr>
          <p:cNvPr id="2232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37" name="Line 7"/>
          <p:cNvSpPr>
            <a:spLocks noChangeShapeType="1"/>
          </p:cNvSpPr>
          <p:nvPr/>
        </p:nvSpPr>
        <p:spPr bwMode="auto">
          <a:xfrm>
            <a:off x="7277100" y="1752600"/>
            <a:ext cx="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238" name="Text Box 8"/>
          <p:cNvSpPr txBox="1">
            <a:spLocks noChangeArrowheads="1"/>
          </p:cNvSpPr>
          <p:nvPr/>
        </p:nvSpPr>
        <p:spPr bwMode="auto">
          <a:xfrm>
            <a:off x="6477000" y="1371600"/>
            <a:ext cx="2057400" cy="161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900" b="1">
                <a:solidFill>
                  <a:srgbClr val="0000FF"/>
                </a:solidFill>
              </a:rPr>
              <a:t>128.143.71.21</a:t>
            </a:r>
            <a:endParaRPr lang="en-US" sz="4000" b="1"/>
          </a:p>
        </p:txBody>
      </p:sp>
      <p:sp>
        <p:nvSpPr>
          <p:cNvPr id="223239" name="Rectangle 9"/>
          <p:cNvSpPr>
            <a:spLocks noChangeArrowheads="1"/>
          </p:cNvSpPr>
          <p:nvPr/>
        </p:nvSpPr>
        <p:spPr bwMode="auto">
          <a:xfrm>
            <a:off x="5867400" y="3733800"/>
            <a:ext cx="3124200" cy="304800"/>
          </a:xfrm>
          <a:prstGeom prst="rect">
            <a:avLst/>
          </a:prstGeom>
          <a:solidFill>
            <a:srgbClr val="FFFF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Text Box 10"/>
          <p:cNvSpPr txBox="1">
            <a:spLocks noChangeArrowheads="1"/>
          </p:cNvSpPr>
          <p:nvPr/>
        </p:nvSpPr>
        <p:spPr bwMode="auto">
          <a:xfrm>
            <a:off x="5181600" y="4953000"/>
            <a:ext cx="36576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900" b="1">
                <a:solidFill>
                  <a:srgbClr val="0000FF"/>
                </a:solidFill>
              </a:rPr>
              <a:t>The longest prefix match for 128.143.71.21 is for 24 bits with entry 128.143.71.0/24</a:t>
            </a:r>
          </a:p>
          <a:p>
            <a:endParaRPr lang="en-US" sz="1900" b="1">
              <a:solidFill>
                <a:srgbClr val="0000FF"/>
              </a:solidFill>
            </a:endParaRPr>
          </a:p>
          <a:p>
            <a:r>
              <a:rPr lang="en-US" sz="1600" b="1">
                <a:solidFill>
                  <a:srgbClr val="0000FF"/>
                </a:solidFill>
              </a:rPr>
              <a:t>Datagram will be sent to R4</a:t>
            </a:r>
            <a:endParaRPr lang="en-US" sz="1600" b="1"/>
          </a:p>
        </p:txBody>
      </p:sp>
      <p:sp>
        <p:nvSpPr>
          <p:cNvPr id="223241" name="Line 11"/>
          <p:cNvSpPr>
            <a:spLocks noChangeShapeType="1"/>
          </p:cNvSpPr>
          <p:nvPr/>
        </p:nvSpPr>
        <p:spPr bwMode="auto">
          <a:xfrm>
            <a:off x="7277100" y="4572000"/>
            <a:ext cx="0" cy="381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242" name="AutoShape 12"/>
          <p:cNvSpPr>
            <a:spLocks noChangeAspect="1" noChangeArrowheads="1" noTextEdit="1"/>
          </p:cNvSpPr>
          <p:nvPr/>
        </p:nvSpPr>
        <p:spPr bwMode="auto">
          <a:xfrm>
            <a:off x="4191000" y="2286000"/>
            <a:ext cx="640080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43" name="Rectangle 14"/>
          <p:cNvSpPr>
            <a:spLocks noChangeArrowheads="1"/>
          </p:cNvSpPr>
          <p:nvPr/>
        </p:nvSpPr>
        <p:spPr bwMode="auto">
          <a:xfrm>
            <a:off x="5791200" y="2290763"/>
            <a:ext cx="3200400" cy="2293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44" name="Rectangle 15"/>
          <p:cNvSpPr>
            <a:spLocks noChangeArrowheads="1"/>
          </p:cNvSpPr>
          <p:nvPr/>
        </p:nvSpPr>
        <p:spPr bwMode="auto">
          <a:xfrm>
            <a:off x="4191000" y="2286000"/>
            <a:ext cx="60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45" name="Rectangle 16"/>
          <p:cNvSpPr>
            <a:spLocks noChangeArrowheads="1"/>
          </p:cNvSpPr>
          <p:nvPr/>
        </p:nvSpPr>
        <p:spPr bwMode="auto">
          <a:xfrm>
            <a:off x="5916613" y="2300288"/>
            <a:ext cx="181768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Destination address</a:t>
            </a:r>
            <a:endParaRPr lang="en-US"/>
          </a:p>
        </p:txBody>
      </p:sp>
      <p:sp>
        <p:nvSpPr>
          <p:cNvPr id="223246" name="Rectangle 17"/>
          <p:cNvSpPr>
            <a:spLocks noChangeArrowheads="1"/>
          </p:cNvSpPr>
          <p:nvPr/>
        </p:nvSpPr>
        <p:spPr bwMode="auto">
          <a:xfrm>
            <a:off x="7648575" y="2300288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47" name="Rectangle 18"/>
          <p:cNvSpPr>
            <a:spLocks noChangeArrowheads="1"/>
          </p:cNvSpPr>
          <p:nvPr/>
        </p:nvSpPr>
        <p:spPr bwMode="auto">
          <a:xfrm>
            <a:off x="7983538" y="2300288"/>
            <a:ext cx="8334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Next hop</a:t>
            </a:r>
            <a:endParaRPr lang="en-US"/>
          </a:p>
        </p:txBody>
      </p:sp>
      <p:sp>
        <p:nvSpPr>
          <p:cNvPr id="223248" name="Rectangle 19"/>
          <p:cNvSpPr>
            <a:spLocks noChangeArrowheads="1"/>
          </p:cNvSpPr>
          <p:nvPr/>
        </p:nvSpPr>
        <p:spPr bwMode="auto">
          <a:xfrm>
            <a:off x="8774113" y="2300288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49" name="Rectangle 20"/>
          <p:cNvSpPr>
            <a:spLocks noChangeArrowheads="1"/>
          </p:cNvSpPr>
          <p:nvPr/>
        </p:nvSpPr>
        <p:spPr bwMode="auto">
          <a:xfrm>
            <a:off x="5792788" y="22875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0" name="Line 21"/>
          <p:cNvSpPr>
            <a:spLocks noChangeShapeType="1"/>
          </p:cNvSpPr>
          <p:nvPr/>
        </p:nvSpPr>
        <p:spPr bwMode="auto">
          <a:xfrm>
            <a:off x="5792788" y="2287588"/>
            <a:ext cx="9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1" name="Line 22"/>
          <p:cNvSpPr>
            <a:spLocks noChangeShapeType="1"/>
          </p:cNvSpPr>
          <p:nvPr/>
        </p:nvSpPr>
        <p:spPr bwMode="auto">
          <a:xfrm>
            <a:off x="5792788" y="2287588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2" name="Rectangle 23"/>
          <p:cNvSpPr>
            <a:spLocks noChangeArrowheads="1"/>
          </p:cNvSpPr>
          <p:nvPr/>
        </p:nvSpPr>
        <p:spPr bwMode="auto">
          <a:xfrm>
            <a:off x="5792788" y="22875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3" name="Line 24"/>
          <p:cNvSpPr>
            <a:spLocks noChangeShapeType="1"/>
          </p:cNvSpPr>
          <p:nvPr/>
        </p:nvSpPr>
        <p:spPr bwMode="auto">
          <a:xfrm>
            <a:off x="5792788" y="2287588"/>
            <a:ext cx="9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4" name="Line 25"/>
          <p:cNvSpPr>
            <a:spLocks noChangeShapeType="1"/>
          </p:cNvSpPr>
          <p:nvPr/>
        </p:nvSpPr>
        <p:spPr bwMode="auto">
          <a:xfrm>
            <a:off x="5792788" y="2287588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5" name="Rectangle 26"/>
          <p:cNvSpPr>
            <a:spLocks noChangeArrowheads="1"/>
          </p:cNvSpPr>
          <p:nvPr/>
        </p:nvSpPr>
        <p:spPr bwMode="auto">
          <a:xfrm>
            <a:off x="5802313" y="2287588"/>
            <a:ext cx="19637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6" name="Line 27"/>
          <p:cNvSpPr>
            <a:spLocks noChangeShapeType="1"/>
          </p:cNvSpPr>
          <p:nvPr/>
        </p:nvSpPr>
        <p:spPr bwMode="auto">
          <a:xfrm>
            <a:off x="5802313" y="2287588"/>
            <a:ext cx="19637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7" name="Rectangle 28"/>
          <p:cNvSpPr>
            <a:spLocks noChangeArrowheads="1"/>
          </p:cNvSpPr>
          <p:nvPr/>
        </p:nvSpPr>
        <p:spPr bwMode="auto">
          <a:xfrm>
            <a:off x="7766050" y="22875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8" name="Line 29"/>
          <p:cNvSpPr>
            <a:spLocks noChangeShapeType="1"/>
          </p:cNvSpPr>
          <p:nvPr/>
        </p:nvSpPr>
        <p:spPr bwMode="auto">
          <a:xfrm>
            <a:off x="7766050" y="2287588"/>
            <a:ext cx="79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59" name="Line 30"/>
          <p:cNvSpPr>
            <a:spLocks noChangeShapeType="1"/>
          </p:cNvSpPr>
          <p:nvPr/>
        </p:nvSpPr>
        <p:spPr bwMode="auto">
          <a:xfrm>
            <a:off x="7766050" y="2287588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0" name="Rectangle 31"/>
          <p:cNvSpPr>
            <a:spLocks noChangeArrowheads="1"/>
          </p:cNvSpPr>
          <p:nvPr/>
        </p:nvSpPr>
        <p:spPr bwMode="auto">
          <a:xfrm>
            <a:off x="7773988" y="2287588"/>
            <a:ext cx="1211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1" name="Line 32"/>
          <p:cNvSpPr>
            <a:spLocks noChangeShapeType="1"/>
          </p:cNvSpPr>
          <p:nvPr/>
        </p:nvSpPr>
        <p:spPr bwMode="auto">
          <a:xfrm>
            <a:off x="7773988" y="2287588"/>
            <a:ext cx="12112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2" name="Rectangle 33"/>
          <p:cNvSpPr>
            <a:spLocks noChangeArrowheads="1"/>
          </p:cNvSpPr>
          <p:nvPr/>
        </p:nvSpPr>
        <p:spPr bwMode="auto">
          <a:xfrm>
            <a:off x="8985250" y="22875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3" name="Line 34"/>
          <p:cNvSpPr>
            <a:spLocks noChangeShapeType="1"/>
          </p:cNvSpPr>
          <p:nvPr/>
        </p:nvSpPr>
        <p:spPr bwMode="auto">
          <a:xfrm>
            <a:off x="8985250" y="2287588"/>
            <a:ext cx="9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4" name="Line 35"/>
          <p:cNvSpPr>
            <a:spLocks noChangeShapeType="1"/>
          </p:cNvSpPr>
          <p:nvPr/>
        </p:nvSpPr>
        <p:spPr bwMode="auto">
          <a:xfrm>
            <a:off x="8985250" y="2287588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5" name="Rectangle 36"/>
          <p:cNvSpPr>
            <a:spLocks noChangeArrowheads="1"/>
          </p:cNvSpPr>
          <p:nvPr/>
        </p:nvSpPr>
        <p:spPr bwMode="auto">
          <a:xfrm>
            <a:off x="8985250" y="22875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6" name="Line 37"/>
          <p:cNvSpPr>
            <a:spLocks noChangeShapeType="1"/>
          </p:cNvSpPr>
          <p:nvPr/>
        </p:nvSpPr>
        <p:spPr bwMode="auto">
          <a:xfrm>
            <a:off x="8985250" y="2287588"/>
            <a:ext cx="95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7" name="Line 38"/>
          <p:cNvSpPr>
            <a:spLocks noChangeShapeType="1"/>
          </p:cNvSpPr>
          <p:nvPr/>
        </p:nvSpPr>
        <p:spPr bwMode="auto">
          <a:xfrm>
            <a:off x="8985250" y="2287588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8" name="Rectangle 39"/>
          <p:cNvSpPr>
            <a:spLocks noChangeArrowheads="1"/>
          </p:cNvSpPr>
          <p:nvPr/>
        </p:nvSpPr>
        <p:spPr bwMode="auto">
          <a:xfrm>
            <a:off x="5792788" y="2297113"/>
            <a:ext cx="9525" cy="4651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69" name="Line 40"/>
          <p:cNvSpPr>
            <a:spLocks noChangeShapeType="1"/>
          </p:cNvSpPr>
          <p:nvPr/>
        </p:nvSpPr>
        <p:spPr bwMode="auto">
          <a:xfrm>
            <a:off x="5792788" y="2297113"/>
            <a:ext cx="1587" cy="465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0" name="Rectangle 41"/>
          <p:cNvSpPr>
            <a:spLocks noChangeArrowheads="1"/>
          </p:cNvSpPr>
          <p:nvPr/>
        </p:nvSpPr>
        <p:spPr bwMode="auto">
          <a:xfrm>
            <a:off x="7766050" y="2297113"/>
            <a:ext cx="7938" cy="4651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1" name="Line 42"/>
          <p:cNvSpPr>
            <a:spLocks noChangeShapeType="1"/>
          </p:cNvSpPr>
          <p:nvPr/>
        </p:nvSpPr>
        <p:spPr bwMode="auto">
          <a:xfrm>
            <a:off x="7766050" y="2297113"/>
            <a:ext cx="1588" cy="465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2" name="Rectangle 43"/>
          <p:cNvSpPr>
            <a:spLocks noChangeArrowheads="1"/>
          </p:cNvSpPr>
          <p:nvPr/>
        </p:nvSpPr>
        <p:spPr bwMode="auto">
          <a:xfrm>
            <a:off x="8985250" y="2297113"/>
            <a:ext cx="9525" cy="4651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3" name="Line 44"/>
          <p:cNvSpPr>
            <a:spLocks noChangeShapeType="1"/>
          </p:cNvSpPr>
          <p:nvPr/>
        </p:nvSpPr>
        <p:spPr bwMode="auto">
          <a:xfrm>
            <a:off x="8985250" y="2297113"/>
            <a:ext cx="1588" cy="465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74" name="Rectangle 45"/>
          <p:cNvSpPr>
            <a:spLocks noChangeArrowheads="1"/>
          </p:cNvSpPr>
          <p:nvPr/>
        </p:nvSpPr>
        <p:spPr bwMode="auto">
          <a:xfrm>
            <a:off x="6369050" y="2773363"/>
            <a:ext cx="8699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10.0.0.0/8</a:t>
            </a:r>
            <a:endParaRPr lang="en-US"/>
          </a:p>
        </p:txBody>
      </p:sp>
      <p:sp>
        <p:nvSpPr>
          <p:cNvPr id="223275" name="Rectangle 46"/>
          <p:cNvSpPr>
            <a:spLocks noChangeArrowheads="1"/>
          </p:cNvSpPr>
          <p:nvPr/>
        </p:nvSpPr>
        <p:spPr bwMode="auto">
          <a:xfrm>
            <a:off x="7196138" y="2773363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76" name="Rectangle 47"/>
          <p:cNvSpPr>
            <a:spLocks noChangeArrowheads="1"/>
          </p:cNvSpPr>
          <p:nvPr/>
        </p:nvSpPr>
        <p:spPr bwMode="auto">
          <a:xfrm>
            <a:off x="6164263" y="3024188"/>
            <a:ext cx="13017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128.143.0.0/16</a:t>
            </a:r>
            <a:endParaRPr lang="en-US"/>
          </a:p>
        </p:txBody>
      </p:sp>
      <p:sp>
        <p:nvSpPr>
          <p:cNvPr id="223277" name="Rectangle 48"/>
          <p:cNvSpPr>
            <a:spLocks noChangeArrowheads="1"/>
          </p:cNvSpPr>
          <p:nvPr/>
        </p:nvSpPr>
        <p:spPr bwMode="auto">
          <a:xfrm>
            <a:off x="7400925" y="3024188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78" name="Rectangle 49"/>
          <p:cNvSpPr>
            <a:spLocks noChangeArrowheads="1"/>
          </p:cNvSpPr>
          <p:nvPr/>
        </p:nvSpPr>
        <p:spPr bwMode="auto">
          <a:xfrm>
            <a:off x="6113463" y="3271838"/>
            <a:ext cx="14097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128.143.64.0/20</a:t>
            </a:r>
            <a:endParaRPr lang="en-US"/>
          </a:p>
        </p:txBody>
      </p:sp>
      <p:sp>
        <p:nvSpPr>
          <p:cNvPr id="223279" name="Rectangle 50"/>
          <p:cNvSpPr>
            <a:spLocks noChangeArrowheads="1"/>
          </p:cNvSpPr>
          <p:nvPr/>
        </p:nvSpPr>
        <p:spPr bwMode="auto">
          <a:xfrm>
            <a:off x="7454900" y="3271838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80" name="Rectangle 51"/>
          <p:cNvSpPr>
            <a:spLocks noChangeArrowheads="1"/>
          </p:cNvSpPr>
          <p:nvPr/>
        </p:nvSpPr>
        <p:spPr bwMode="auto">
          <a:xfrm>
            <a:off x="6061075" y="3521075"/>
            <a:ext cx="1517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128.143.192.0/20</a:t>
            </a:r>
            <a:endParaRPr lang="en-US"/>
          </a:p>
        </p:txBody>
      </p:sp>
      <p:sp>
        <p:nvSpPr>
          <p:cNvPr id="223281" name="Rectangle 52"/>
          <p:cNvSpPr>
            <a:spLocks noChangeArrowheads="1"/>
          </p:cNvSpPr>
          <p:nvPr/>
        </p:nvSpPr>
        <p:spPr bwMode="auto">
          <a:xfrm>
            <a:off x="7504113" y="3521075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82" name="Rectangle 53"/>
          <p:cNvSpPr>
            <a:spLocks noChangeArrowheads="1"/>
          </p:cNvSpPr>
          <p:nvPr/>
        </p:nvSpPr>
        <p:spPr bwMode="auto">
          <a:xfrm>
            <a:off x="6113463" y="3768725"/>
            <a:ext cx="14097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128.143.71.0/24</a:t>
            </a:r>
            <a:endParaRPr lang="en-US"/>
          </a:p>
        </p:txBody>
      </p:sp>
      <p:sp>
        <p:nvSpPr>
          <p:cNvPr id="223283" name="Rectangle 54"/>
          <p:cNvSpPr>
            <a:spLocks noChangeArrowheads="1"/>
          </p:cNvSpPr>
          <p:nvPr/>
        </p:nvSpPr>
        <p:spPr bwMode="auto">
          <a:xfrm>
            <a:off x="7454900" y="3768725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84" name="Rectangle 55"/>
          <p:cNvSpPr>
            <a:spLocks noChangeArrowheads="1"/>
          </p:cNvSpPr>
          <p:nvPr/>
        </p:nvSpPr>
        <p:spPr bwMode="auto">
          <a:xfrm>
            <a:off x="6061075" y="4016375"/>
            <a:ext cx="1517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128.143.71.55/32</a:t>
            </a:r>
            <a:endParaRPr lang="en-US"/>
          </a:p>
        </p:txBody>
      </p:sp>
      <p:sp>
        <p:nvSpPr>
          <p:cNvPr id="223285" name="Rectangle 56"/>
          <p:cNvSpPr>
            <a:spLocks noChangeArrowheads="1"/>
          </p:cNvSpPr>
          <p:nvPr/>
        </p:nvSpPr>
        <p:spPr bwMode="auto">
          <a:xfrm>
            <a:off x="7504113" y="4016375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86" name="Rectangle 57"/>
          <p:cNvSpPr>
            <a:spLocks noChangeArrowheads="1"/>
          </p:cNvSpPr>
          <p:nvPr/>
        </p:nvSpPr>
        <p:spPr bwMode="auto">
          <a:xfrm>
            <a:off x="6096000" y="4267200"/>
            <a:ext cx="15573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0.0.0.0/0 (default)</a:t>
            </a:r>
            <a:endParaRPr lang="en-US"/>
          </a:p>
        </p:txBody>
      </p:sp>
      <p:sp>
        <p:nvSpPr>
          <p:cNvPr id="223287" name="Rectangle 58"/>
          <p:cNvSpPr>
            <a:spLocks noChangeArrowheads="1"/>
          </p:cNvSpPr>
          <p:nvPr/>
        </p:nvSpPr>
        <p:spPr bwMode="auto">
          <a:xfrm>
            <a:off x="7069138" y="4267200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88" name="Rectangle 59"/>
          <p:cNvSpPr>
            <a:spLocks noChangeArrowheads="1"/>
          </p:cNvSpPr>
          <p:nvPr/>
        </p:nvSpPr>
        <p:spPr bwMode="auto">
          <a:xfrm>
            <a:off x="8259763" y="2773363"/>
            <a:ext cx="2524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R1</a:t>
            </a:r>
            <a:endParaRPr lang="en-US"/>
          </a:p>
        </p:txBody>
      </p:sp>
      <p:sp>
        <p:nvSpPr>
          <p:cNvPr id="223289" name="Rectangle 60"/>
          <p:cNvSpPr>
            <a:spLocks noChangeArrowheads="1"/>
          </p:cNvSpPr>
          <p:nvPr/>
        </p:nvSpPr>
        <p:spPr bwMode="auto">
          <a:xfrm>
            <a:off x="8499475" y="2773363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90" name="Rectangle 61"/>
          <p:cNvSpPr>
            <a:spLocks noChangeArrowheads="1"/>
          </p:cNvSpPr>
          <p:nvPr/>
        </p:nvSpPr>
        <p:spPr bwMode="auto">
          <a:xfrm>
            <a:off x="8259763" y="3024188"/>
            <a:ext cx="2524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R2</a:t>
            </a:r>
            <a:endParaRPr lang="en-US"/>
          </a:p>
        </p:txBody>
      </p:sp>
      <p:sp>
        <p:nvSpPr>
          <p:cNvPr id="223291" name="Rectangle 62"/>
          <p:cNvSpPr>
            <a:spLocks noChangeArrowheads="1"/>
          </p:cNvSpPr>
          <p:nvPr/>
        </p:nvSpPr>
        <p:spPr bwMode="auto">
          <a:xfrm>
            <a:off x="8499475" y="3024188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92" name="Rectangle 63"/>
          <p:cNvSpPr>
            <a:spLocks noChangeArrowheads="1"/>
          </p:cNvSpPr>
          <p:nvPr/>
        </p:nvSpPr>
        <p:spPr bwMode="auto">
          <a:xfrm>
            <a:off x="8259763" y="3271838"/>
            <a:ext cx="2524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R3</a:t>
            </a:r>
            <a:endParaRPr lang="en-US"/>
          </a:p>
        </p:txBody>
      </p:sp>
      <p:sp>
        <p:nvSpPr>
          <p:cNvPr id="223293" name="Rectangle 64"/>
          <p:cNvSpPr>
            <a:spLocks noChangeArrowheads="1"/>
          </p:cNvSpPr>
          <p:nvPr/>
        </p:nvSpPr>
        <p:spPr bwMode="auto">
          <a:xfrm>
            <a:off x="8499475" y="3271838"/>
            <a:ext cx="5397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94" name="Rectangle 65"/>
          <p:cNvSpPr>
            <a:spLocks noChangeArrowheads="1"/>
          </p:cNvSpPr>
          <p:nvPr/>
        </p:nvSpPr>
        <p:spPr bwMode="auto">
          <a:xfrm>
            <a:off x="8259763" y="3521075"/>
            <a:ext cx="2524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R3</a:t>
            </a:r>
            <a:endParaRPr lang="en-US"/>
          </a:p>
        </p:txBody>
      </p:sp>
      <p:sp>
        <p:nvSpPr>
          <p:cNvPr id="223295" name="Rectangle 66"/>
          <p:cNvSpPr>
            <a:spLocks noChangeArrowheads="1"/>
          </p:cNvSpPr>
          <p:nvPr/>
        </p:nvSpPr>
        <p:spPr bwMode="auto">
          <a:xfrm>
            <a:off x="8499475" y="3521075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96" name="Rectangle 67"/>
          <p:cNvSpPr>
            <a:spLocks noChangeArrowheads="1"/>
          </p:cNvSpPr>
          <p:nvPr/>
        </p:nvSpPr>
        <p:spPr bwMode="auto">
          <a:xfrm>
            <a:off x="8259763" y="3768725"/>
            <a:ext cx="2524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R4</a:t>
            </a:r>
            <a:endParaRPr lang="en-US"/>
          </a:p>
        </p:txBody>
      </p:sp>
      <p:sp>
        <p:nvSpPr>
          <p:cNvPr id="223297" name="Rectangle 68"/>
          <p:cNvSpPr>
            <a:spLocks noChangeArrowheads="1"/>
          </p:cNvSpPr>
          <p:nvPr/>
        </p:nvSpPr>
        <p:spPr bwMode="auto">
          <a:xfrm>
            <a:off x="8499475" y="3768725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298" name="Rectangle 69"/>
          <p:cNvSpPr>
            <a:spLocks noChangeArrowheads="1"/>
          </p:cNvSpPr>
          <p:nvPr/>
        </p:nvSpPr>
        <p:spPr bwMode="auto">
          <a:xfrm>
            <a:off x="8259763" y="4016375"/>
            <a:ext cx="2524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R3</a:t>
            </a:r>
            <a:endParaRPr lang="en-US"/>
          </a:p>
        </p:txBody>
      </p:sp>
      <p:sp>
        <p:nvSpPr>
          <p:cNvPr id="223299" name="Rectangle 70"/>
          <p:cNvSpPr>
            <a:spLocks noChangeArrowheads="1"/>
          </p:cNvSpPr>
          <p:nvPr/>
        </p:nvSpPr>
        <p:spPr bwMode="auto">
          <a:xfrm>
            <a:off x="8499475" y="4016375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300" name="Rectangle 71"/>
          <p:cNvSpPr>
            <a:spLocks noChangeArrowheads="1"/>
          </p:cNvSpPr>
          <p:nvPr/>
        </p:nvSpPr>
        <p:spPr bwMode="auto">
          <a:xfrm>
            <a:off x="8259763" y="4267200"/>
            <a:ext cx="2524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R5</a:t>
            </a:r>
            <a:endParaRPr lang="en-US"/>
          </a:p>
        </p:txBody>
      </p:sp>
      <p:sp>
        <p:nvSpPr>
          <p:cNvPr id="223301" name="Rectangle 72"/>
          <p:cNvSpPr>
            <a:spLocks noChangeArrowheads="1"/>
          </p:cNvSpPr>
          <p:nvPr/>
        </p:nvSpPr>
        <p:spPr bwMode="auto">
          <a:xfrm>
            <a:off x="8499475" y="4267200"/>
            <a:ext cx="539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302" name="Rectangle 73"/>
          <p:cNvSpPr>
            <a:spLocks noChangeArrowheads="1"/>
          </p:cNvSpPr>
          <p:nvPr/>
        </p:nvSpPr>
        <p:spPr bwMode="auto">
          <a:xfrm>
            <a:off x="5792788" y="2762250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03" name="Line 74"/>
          <p:cNvSpPr>
            <a:spLocks noChangeShapeType="1"/>
          </p:cNvSpPr>
          <p:nvPr/>
        </p:nvSpPr>
        <p:spPr bwMode="auto">
          <a:xfrm>
            <a:off x="5792788" y="2762250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04" name="Line 75"/>
          <p:cNvSpPr>
            <a:spLocks noChangeShapeType="1"/>
          </p:cNvSpPr>
          <p:nvPr/>
        </p:nvSpPr>
        <p:spPr bwMode="auto">
          <a:xfrm>
            <a:off x="5792788" y="2762250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05" name="Rectangle 76"/>
          <p:cNvSpPr>
            <a:spLocks noChangeArrowheads="1"/>
          </p:cNvSpPr>
          <p:nvPr/>
        </p:nvSpPr>
        <p:spPr bwMode="auto">
          <a:xfrm>
            <a:off x="5802313" y="2762250"/>
            <a:ext cx="19637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06" name="Line 77"/>
          <p:cNvSpPr>
            <a:spLocks noChangeShapeType="1"/>
          </p:cNvSpPr>
          <p:nvPr/>
        </p:nvSpPr>
        <p:spPr bwMode="auto">
          <a:xfrm>
            <a:off x="5802313" y="2762250"/>
            <a:ext cx="1963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07" name="Rectangle 78"/>
          <p:cNvSpPr>
            <a:spLocks noChangeArrowheads="1"/>
          </p:cNvSpPr>
          <p:nvPr/>
        </p:nvSpPr>
        <p:spPr bwMode="auto">
          <a:xfrm>
            <a:off x="7766050" y="2762250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08" name="Line 79"/>
          <p:cNvSpPr>
            <a:spLocks noChangeShapeType="1"/>
          </p:cNvSpPr>
          <p:nvPr/>
        </p:nvSpPr>
        <p:spPr bwMode="auto">
          <a:xfrm>
            <a:off x="7766050" y="2762250"/>
            <a:ext cx="79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09" name="Line 80"/>
          <p:cNvSpPr>
            <a:spLocks noChangeShapeType="1"/>
          </p:cNvSpPr>
          <p:nvPr/>
        </p:nvSpPr>
        <p:spPr bwMode="auto">
          <a:xfrm>
            <a:off x="7766050" y="2762250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0" name="Rectangle 81"/>
          <p:cNvSpPr>
            <a:spLocks noChangeArrowheads="1"/>
          </p:cNvSpPr>
          <p:nvPr/>
        </p:nvSpPr>
        <p:spPr bwMode="auto">
          <a:xfrm>
            <a:off x="7773988" y="2762250"/>
            <a:ext cx="1211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1" name="Line 82"/>
          <p:cNvSpPr>
            <a:spLocks noChangeShapeType="1"/>
          </p:cNvSpPr>
          <p:nvPr/>
        </p:nvSpPr>
        <p:spPr bwMode="auto">
          <a:xfrm>
            <a:off x="7773988" y="2762250"/>
            <a:ext cx="1211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2" name="Rectangle 83"/>
          <p:cNvSpPr>
            <a:spLocks noChangeArrowheads="1"/>
          </p:cNvSpPr>
          <p:nvPr/>
        </p:nvSpPr>
        <p:spPr bwMode="auto">
          <a:xfrm>
            <a:off x="8985250" y="2762250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3" name="Line 84"/>
          <p:cNvSpPr>
            <a:spLocks noChangeShapeType="1"/>
          </p:cNvSpPr>
          <p:nvPr/>
        </p:nvSpPr>
        <p:spPr bwMode="auto">
          <a:xfrm>
            <a:off x="8985250" y="2762250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4" name="Line 85"/>
          <p:cNvSpPr>
            <a:spLocks noChangeShapeType="1"/>
          </p:cNvSpPr>
          <p:nvPr/>
        </p:nvSpPr>
        <p:spPr bwMode="auto">
          <a:xfrm>
            <a:off x="8985250" y="2762250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5" name="Rectangle 86"/>
          <p:cNvSpPr>
            <a:spLocks noChangeArrowheads="1"/>
          </p:cNvSpPr>
          <p:nvPr/>
        </p:nvSpPr>
        <p:spPr bwMode="auto">
          <a:xfrm>
            <a:off x="5792788" y="2771775"/>
            <a:ext cx="9525" cy="1739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6" name="Line 87"/>
          <p:cNvSpPr>
            <a:spLocks noChangeShapeType="1"/>
          </p:cNvSpPr>
          <p:nvPr/>
        </p:nvSpPr>
        <p:spPr bwMode="auto">
          <a:xfrm>
            <a:off x="5792788" y="2771775"/>
            <a:ext cx="1587" cy="1739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7" name="Rectangle 88"/>
          <p:cNvSpPr>
            <a:spLocks noChangeArrowheads="1"/>
          </p:cNvSpPr>
          <p:nvPr/>
        </p:nvSpPr>
        <p:spPr bwMode="auto">
          <a:xfrm>
            <a:off x="5792788" y="4511675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8" name="Line 89"/>
          <p:cNvSpPr>
            <a:spLocks noChangeShapeType="1"/>
          </p:cNvSpPr>
          <p:nvPr/>
        </p:nvSpPr>
        <p:spPr bwMode="auto">
          <a:xfrm>
            <a:off x="5792788" y="45116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19" name="Line 90"/>
          <p:cNvSpPr>
            <a:spLocks noChangeShapeType="1"/>
          </p:cNvSpPr>
          <p:nvPr/>
        </p:nvSpPr>
        <p:spPr bwMode="auto">
          <a:xfrm>
            <a:off x="5792788" y="4511675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0" name="Rectangle 91"/>
          <p:cNvSpPr>
            <a:spLocks noChangeArrowheads="1"/>
          </p:cNvSpPr>
          <p:nvPr/>
        </p:nvSpPr>
        <p:spPr bwMode="auto">
          <a:xfrm>
            <a:off x="5792788" y="4511675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1" name="Line 92"/>
          <p:cNvSpPr>
            <a:spLocks noChangeShapeType="1"/>
          </p:cNvSpPr>
          <p:nvPr/>
        </p:nvSpPr>
        <p:spPr bwMode="auto">
          <a:xfrm>
            <a:off x="5792788" y="45116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2" name="Line 93"/>
          <p:cNvSpPr>
            <a:spLocks noChangeShapeType="1"/>
          </p:cNvSpPr>
          <p:nvPr/>
        </p:nvSpPr>
        <p:spPr bwMode="auto">
          <a:xfrm>
            <a:off x="5792788" y="4511675"/>
            <a:ext cx="1587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3" name="Rectangle 94"/>
          <p:cNvSpPr>
            <a:spLocks noChangeArrowheads="1"/>
          </p:cNvSpPr>
          <p:nvPr/>
        </p:nvSpPr>
        <p:spPr bwMode="auto">
          <a:xfrm>
            <a:off x="5802313" y="4511675"/>
            <a:ext cx="19637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4" name="Line 95"/>
          <p:cNvSpPr>
            <a:spLocks noChangeShapeType="1"/>
          </p:cNvSpPr>
          <p:nvPr/>
        </p:nvSpPr>
        <p:spPr bwMode="auto">
          <a:xfrm>
            <a:off x="5802313" y="4511675"/>
            <a:ext cx="19637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5" name="Rectangle 96"/>
          <p:cNvSpPr>
            <a:spLocks noChangeArrowheads="1"/>
          </p:cNvSpPr>
          <p:nvPr/>
        </p:nvSpPr>
        <p:spPr bwMode="auto">
          <a:xfrm>
            <a:off x="7766050" y="2771775"/>
            <a:ext cx="7938" cy="1739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6" name="Line 97"/>
          <p:cNvSpPr>
            <a:spLocks noChangeShapeType="1"/>
          </p:cNvSpPr>
          <p:nvPr/>
        </p:nvSpPr>
        <p:spPr bwMode="auto">
          <a:xfrm>
            <a:off x="7766050" y="2771775"/>
            <a:ext cx="1588" cy="1739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7" name="Rectangle 98"/>
          <p:cNvSpPr>
            <a:spLocks noChangeArrowheads="1"/>
          </p:cNvSpPr>
          <p:nvPr/>
        </p:nvSpPr>
        <p:spPr bwMode="auto">
          <a:xfrm>
            <a:off x="7766050" y="4511675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8" name="Line 99"/>
          <p:cNvSpPr>
            <a:spLocks noChangeShapeType="1"/>
          </p:cNvSpPr>
          <p:nvPr/>
        </p:nvSpPr>
        <p:spPr bwMode="auto">
          <a:xfrm>
            <a:off x="7766050" y="4511675"/>
            <a:ext cx="79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29" name="Line 100"/>
          <p:cNvSpPr>
            <a:spLocks noChangeShapeType="1"/>
          </p:cNvSpPr>
          <p:nvPr/>
        </p:nvSpPr>
        <p:spPr bwMode="auto">
          <a:xfrm>
            <a:off x="7766050" y="4511675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0" name="Rectangle 101"/>
          <p:cNvSpPr>
            <a:spLocks noChangeArrowheads="1"/>
          </p:cNvSpPr>
          <p:nvPr/>
        </p:nvSpPr>
        <p:spPr bwMode="auto">
          <a:xfrm>
            <a:off x="7773988" y="4511675"/>
            <a:ext cx="1211262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1" name="Line 102"/>
          <p:cNvSpPr>
            <a:spLocks noChangeShapeType="1"/>
          </p:cNvSpPr>
          <p:nvPr/>
        </p:nvSpPr>
        <p:spPr bwMode="auto">
          <a:xfrm>
            <a:off x="7773988" y="4511675"/>
            <a:ext cx="1211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2" name="Rectangle 103"/>
          <p:cNvSpPr>
            <a:spLocks noChangeArrowheads="1"/>
          </p:cNvSpPr>
          <p:nvPr/>
        </p:nvSpPr>
        <p:spPr bwMode="auto">
          <a:xfrm>
            <a:off x="8985250" y="2771775"/>
            <a:ext cx="9525" cy="1739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3" name="Line 104"/>
          <p:cNvSpPr>
            <a:spLocks noChangeShapeType="1"/>
          </p:cNvSpPr>
          <p:nvPr/>
        </p:nvSpPr>
        <p:spPr bwMode="auto">
          <a:xfrm>
            <a:off x="8985250" y="2771775"/>
            <a:ext cx="1588" cy="1739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4" name="Rectangle 105"/>
          <p:cNvSpPr>
            <a:spLocks noChangeArrowheads="1"/>
          </p:cNvSpPr>
          <p:nvPr/>
        </p:nvSpPr>
        <p:spPr bwMode="auto">
          <a:xfrm>
            <a:off x="8985250" y="4511675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5" name="Line 106"/>
          <p:cNvSpPr>
            <a:spLocks noChangeShapeType="1"/>
          </p:cNvSpPr>
          <p:nvPr/>
        </p:nvSpPr>
        <p:spPr bwMode="auto">
          <a:xfrm>
            <a:off x="8985250" y="45116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6" name="Line 107"/>
          <p:cNvSpPr>
            <a:spLocks noChangeShapeType="1"/>
          </p:cNvSpPr>
          <p:nvPr/>
        </p:nvSpPr>
        <p:spPr bwMode="auto">
          <a:xfrm>
            <a:off x="8985250" y="4511675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7" name="Rectangle 108"/>
          <p:cNvSpPr>
            <a:spLocks noChangeArrowheads="1"/>
          </p:cNvSpPr>
          <p:nvPr/>
        </p:nvSpPr>
        <p:spPr bwMode="auto">
          <a:xfrm>
            <a:off x="8985250" y="4511675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8" name="Line 109"/>
          <p:cNvSpPr>
            <a:spLocks noChangeShapeType="1"/>
          </p:cNvSpPr>
          <p:nvPr/>
        </p:nvSpPr>
        <p:spPr bwMode="auto">
          <a:xfrm>
            <a:off x="8985250" y="4511675"/>
            <a:ext cx="9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39" name="Line 110"/>
          <p:cNvSpPr>
            <a:spLocks noChangeShapeType="1"/>
          </p:cNvSpPr>
          <p:nvPr/>
        </p:nvSpPr>
        <p:spPr bwMode="auto">
          <a:xfrm>
            <a:off x="8985250" y="4511675"/>
            <a:ext cx="1588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Advantages of longest prefix lookup</a:t>
            </a:r>
          </a:p>
        </p:txBody>
      </p:sp>
      <p:sp>
        <p:nvSpPr>
          <p:cNvPr id="2242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Scalable</a:t>
            </a:r>
          </a:p>
          <a:p>
            <a:pPr lvl="1" eaLnBrk="1" hangingPunct="1"/>
            <a:r>
              <a:rPr lang="en-US" smtClean="0"/>
              <a:t>Multiple entries can be merged into one</a:t>
            </a:r>
          </a:p>
          <a:p>
            <a:pPr lvl="1" eaLnBrk="1" hangingPunct="1"/>
            <a:r>
              <a:rPr lang="en-US" smtClean="0"/>
              <a:t>One entry can summarize multiple networks</a:t>
            </a:r>
          </a:p>
          <a:p>
            <a:pPr lvl="2" eaLnBrk="1" hangingPunct="1"/>
            <a:r>
              <a:rPr lang="en-US" smtClean="0"/>
              <a:t>Default route: 0/0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Today</a:t>
            </a:r>
          </a:p>
        </p:txBody>
      </p:sp>
      <p:sp>
        <p:nvSpPr>
          <p:cNvPr id="225282" name="Rectangle 3"/>
          <p:cNvSpPr>
            <a:spLocks noGrp="1"/>
          </p:cNvSpPr>
          <p:nvPr>
            <p:ph type="body" idx="1"/>
          </p:nvPr>
        </p:nvSpPr>
        <p:spPr>
          <a:xfrm>
            <a:off x="457200" y="1165225"/>
            <a:ext cx="8229600" cy="5311775"/>
          </a:xfrm>
        </p:spPr>
        <p:txBody>
          <a:bodyPr/>
          <a:lstStyle/>
          <a:p>
            <a:pPr eaLnBrk="1" hangingPunct="1"/>
            <a:r>
              <a:rPr lang="en-US" sz="2900" dirty="0" smtClean="0"/>
              <a:t>Wrapping up switching technologies</a:t>
            </a:r>
          </a:p>
          <a:p>
            <a:pPr lvl="1" eaLnBrk="1" hangingPunct="1"/>
            <a:r>
              <a:rPr lang="en-US" sz="2500" dirty="0" smtClean="0"/>
              <a:t>Review learning bridges</a:t>
            </a:r>
          </a:p>
          <a:p>
            <a:pPr lvl="1" eaLnBrk="1" hangingPunct="1"/>
            <a:r>
              <a:rPr lang="en-US" sz="2400" dirty="0" smtClean="0"/>
              <a:t>Asynchronous Transfer Mode (ATM)</a:t>
            </a:r>
          </a:p>
          <a:p>
            <a:pPr marL="457200" lvl="1" indent="0" eaLnBrk="1" hangingPunct="1">
              <a:buNone/>
            </a:pPr>
            <a:endParaRPr lang="en-US" sz="2500" dirty="0" smtClean="0"/>
          </a:p>
          <a:p>
            <a:pPr eaLnBrk="1" hangingPunct="1"/>
            <a:r>
              <a:rPr lang="en-US" sz="2900" dirty="0" smtClean="0">
                <a:solidFill>
                  <a:srgbClr val="33CC33"/>
                </a:solidFill>
              </a:rPr>
              <a:t>New topic:</a:t>
            </a:r>
            <a:r>
              <a:rPr lang="en-US" sz="2900" dirty="0" smtClean="0"/>
              <a:t> how to connect different types of networks</a:t>
            </a:r>
          </a:p>
          <a:p>
            <a:pPr lvl="1" eaLnBrk="1" hangingPunct="1"/>
            <a:r>
              <a:rPr lang="en-US" sz="2700" dirty="0" smtClean="0"/>
              <a:t>E.g., how to connect an Ethernet and an ATM network</a:t>
            </a:r>
          </a:p>
          <a:p>
            <a:pPr lvl="1" eaLnBrk="1" hangingPunct="1"/>
            <a:endParaRPr lang="en-US" sz="27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685800" y="2362200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3429000" y="2070100"/>
            <a:ext cx="2362200" cy="2362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cxnSp>
        <p:nvCxnSpPr>
          <p:cNvPr id="20483" name="AutoShape 6"/>
          <p:cNvCxnSpPr>
            <a:cxnSpLocks noChangeShapeType="1"/>
          </p:cNvCxnSpPr>
          <p:nvPr/>
        </p:nvCxnSpPr>
        <p:spPr bwMode="auto">
          <a:xfrm>
            <a:off x="1219200" y="30607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84" name="AutoShape 7"/>
          <p:cNvCxnSpPr>
            <a:cxnSpLocks noChangeShapeType="1"/>
          </p:cNvCxnSpPr>
          <p:nvPr/>
        </p:nvCxnSpPr>
        <p:spPr bwMode="auto">
          <a:xfrm>
            <a:off x="1219200" y="22987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2209800" y="19573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>
                <a:solidFill>
                  <a:srgbClr val="000000"/>
                </a:solidFill>
              </a:rPr>
              <a:t>Port 1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2209800" y="269875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>
                <a:solidFill>
                  <a:srgbClr val="000000"/>
                </a:solidFill>
              </a:rPr>
              <a:t>Port 2</a:t>
            </a:r>
          </a:p>
        </p:txBody>
      </p:sp>
      <p:cxnSp>
        <p:nvCxnSpPr>
          <p:cNvPr id="20487" name="AutoShape 10"/>
          <p:cNvCxnSpPr>
            <a:cxnSpLocks noChangeShapeType="1"/>
          </p:cNvCxnSpPr>
          <p:nvPr/>
        </p:nvCxnSpPr>
        <p:spPr bwMode="auto">
          <a:xfrm>
            <a:off x="1219200" y="37465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209800" y="34417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>
                <a:solidFill>
                  <a:srgbClr val="000000"/>
                </a:solidFill>
              </a:rPr>
              <a:t>Port 3</a:t>
            </a:r>
          </a:p>
        </p:txBody>
      </p:sp>
      <p:cxnSp>
        <p:nvCxnSpPr>
          <p:cNvPr id="20489" name="AutoShape 12"/>
          <p:cNvCxnSpPr>
            <a:cxnSpLocks noChangeShapeType="1"/>
          </p:cNvCxnSpPr>
          <p:nvPr/>
        </p:nvCxnSpPr>
        <p:spPr bwMode="auto">
          <a:xfrm>
            <a:off x="5791200" y="30607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20490" name="AutoShape 13"/>
          <p:cNvCxnSpPr>
            <a:cxnSpLocks noChangeShapeType="1"/>
          </p:cNvCxnSpPr>
          <p:nvPr/>
        </p:nvCxnSpPr>
        <p:spPr bwMode="auto">
          <a:xfrm>
            <a:off x="5791200" y="22987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6019800" y="1957388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>
                <a:solidFill>
                  <a:srgbClr val="000000"/>
                </a:solidFill>
              </a:rPr>
              <a:t>Port 4</a:t>
            </a:r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6019800" y="269875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>
                <a:solidFill>
                  <a:srgbClr val="000000"/>
                </a:solidFill>
              </a:rPr>
              <a:t>Port 5</a:t>
            </a:r>
          </a:p>
        </p:txBody>
      </p:sp>
      <p:cxnSp>
        <p:nvCxnSpPr>
          <p:cNvPr id="20493" name="AutoShape 16"/>
          <p:cNvCxnSpPr>
            <a:cxnSpLocks noChangeShapeType="1"/>
          </p:cNvCxnSpPr>
          <p:nvPr/>
        </p:nvCxnSpPr>
        <p:spPr bwMode="auto">
          <a:xfrm>
            <a:off x="5791200" y="3746500"/>
            <a:ext cx="2209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6019800" y="34417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>
                <a:solidFill>
                  <a:srgbClr val="000000"/>
                </a:solidFill>
              </a:rPr>
              <a:t>Port 6</a:t>
            </a:r>
          </a:p>
        </p:txBody>
      </p:sp>
      <p:grpSp>
        <p:nvGrpSpPr>
          <p:cNvPr id="156690" name="Group 18"/>
          <p:cNvGrpSpPr>
            <a:grpSpLocks/>
          </p:cNvGrpSpPr>
          <p:nvPr/>
        </p:nvGrpSpPr>
        <p:grpSpPr bwMode="auto">
          <a:xfrm>
            <a:off x="76200" y="1905000"/>
            <a:ext cx="8915400" cy="1670050"/>
            <a:chOff x="96" y="2296"/>
            <a:chExt cx="5616" cy="1052"/>
          </a:xfrm>
        </p:grpSpPr>
        <p:grpSp>
          <p:nvGrpSpPr>
            <p:cNvPr id="20513" name="Group 19"/>
            <p:cNvGrpSpPr>
              <a:grpSpLocks/>
            </p:cNvGrpSpPr>
            <p:nvPr/>
          </p:nvGrpSpPr>
          <p:grpSpPr bwMode="auto">
            <a:xfrm>
              <a:off x="4368" y="2296"/>
              <a:ext cx="1344" cy="140"/>
              <a:chOff x="4368" y="2296"/>
              <a:chExt cx="1344" cy="140"/>
            </a:xfrm>
          </p:grpSpPr>
          <p:sp>
            <p:nvSpPr>
              <p:cNvPr id="20526" name="Rectangle 20"/>
              <p:cNvSpPr>
                <a:spLocks noChangeArrowheads="1"/>
              </p:cNvSpPr>
              <p:nvPr/>
            </p:nvSpPr>
            <p:spPr bwMode="auto">
              <a:xfrm>
                <a:off x="4368" y="2296"/>
                <a:ext cx="816" cy="140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0" hangingPunct="0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</a:rPr>
                  <a:t>Src=x, Dest=y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7" name="Line 21"/>
              <p:cNvSpPr>
                <a:spLocks noChangeShapeType="1"/>
              </p:cNvSpPr>
              <p:nvPr/>
            </p:nvSpPr>
            <p:spPr bwMode="auto">
              <a:xfrm>
                <a:off x="5184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14" name="Group 22"/>
            <p:cNvGrpSpPr>
              <a:grpSpLocks/>
            </p:cNvGrpSpPr>
            <p:nvPr/>
          </p:nvGrpSpPr>
          <p:grpSpPr bwMode="auto">
            <a:xfrm>
              <a:off x="96" y="2296"/>
              <a:ext cx="1344" cy="140"/>
              <a:chOff x="96" y="2296"/>
              <a:chExt cx="1344" cy="140"/>
            </a:xfrm>
          </p:grpSpPr>
          <p:sp>
            <p:nvSpPr>
              <p:cNvPr id="20524" name="Rectangle 23"/>
              <p:cNvSpPr>
                <a:spLocks noChangeArrowheads="1"/>
              </p:cNvSpPr>
              <p:nvPr/>
            </p:nvSpPr>
            <p:spPr bwMode="auto">
              <a:xfrm>
                <a:off x="624" y="2296"/>
                <a:ext cx="816" cy="140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0" hangingPunct="0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</a:rPr>
                  <a:t>Src=x, Dest=y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5" name="Line 24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15" name="Group 25"/>
            <p:cNvGrpSpPr>
              <a:grpSpLocks/>
            </p:cNvGrpSpPr>
            <p:nvPr/>
          </p:nvGrpSpPr>
          <p:grpSpPr bwMode="auto">
            <a:xfrm>
              <a:off x="4368" y="2776"/>
              <a:ext cx="1344" cy="140"/>
              <a:chOff x="4368" y="2296"/>
              <a:chExt cx="1344" cy="140"/>
            </a:xfrm>
          </p:grpSpPr>
          <p:sp>
            <p:nvSpPr>
              <p:cNvPr id="20522" name="Rectangle 26"/>
              <p:cNvSpPr>
                <a:spLocks noChangeArrowheads="1"/>
              </p:cNvSpPr>
              <p:nvPr/>
            </p:nvSpPr>
            <p:spPr bwMode="auto">
              <a:xfrm>
                <a:off x="4368" y="2296"/>
                <a:ext cx="816" cy="140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0" hangingPunct="0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</a:rPr>
                  <a:t>Src=x, Dest=y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3" name="Line 27"/>
              <p:cNvSpPr>
                <a:spLocks noChangeShapeType="1"/>
              </p:cNvSpPr>
              <p:nvPr/>
            </p:nvSpPr>
            <p:spPr bwMode="auto">
              <a:xfrm>
                <a:off x="5184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16" name="Group 28"/>
            <p:cNvGrpSpPr>
              <a:grpSpLocks/>
            </p:cNvGrpSpPr>
            <p:nvPr/>
          </p:nvGrpSpPr>
          <p:grpSpPr bwMode="auto">
            <a:xfrm>
              <a:off x="4368" y="3208"/>
              <a:ext cx="1344" cy="140"/>
              <a:chOff x="4368" y="2296"/>
              <a:chExt cx="1344" cy="140"/>
            </a:xfrm>
          </p:grpSpPr>
          <p:sp>
            <p:nvSpPr>
              <p:cNvPr id="20520" name="Rectangle 29"/>
              <p:cNvSpPr>
                <a:spLocks noChangeArrowheads="1"/>
              </p:cNvSpPr>
              <p:nvPr/>
            </p:nvSpPr>
            <p:spPr bwMode="auto">
              <a:xfrm>
                <a:off x="4368" y="2296"/>
                <a:ext cx="816" cy="140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0" hangingPunct="0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</a:rPr>
                  <a:t>Src=x, Dest=y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21" name="Line 30"/>
              <p:cNvSpPr>
                <a:spLocks noChangeShapeType="1"/>
              </p:cNvSpPr>
              <p:nvPr/>
            </p:nvSpPr>
            <p:spPr bwMode="auto">
              <a:xfrm>
                <a:off x="5184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517" name="Group 31"/>
            <p:cNvGrpSpPr>
              <a:grpSpLocks/>
            </p:cNvGrpSpPr>
            <p:nvPr/>
          </p:nvGrpSpPr>
          <p:grpSpPr bwMode="auto">
            <a:xfrm>
              <a:off x="96" y="2776"/>
              <a:ext cx="1344" cy="140"/>
              <a:chOff x="96" y="2296"/>
              <a:chExt cx="1344" cy="140"/>
            </a:xfrm>
          </p:grpSpPr>
          <p:sp>
            <p:nvSpPr>
              <p:cNvPr id="20518" name="Rectangle 32"/>
              <p:cNvSpPr>
                <a:spLocks noChangeArrowheads="1"/>
              </p:cNvSpPr>
              <p:nvPr/>
            </p:nvSpPr>
            <p:spPr bwMode="auto">
              <a:xfrm>
                <a:off x="624" y="2296"/>
                <a:ext cx="816" cy="140"/>
              </a:xfrm>
              <a:prstGeom prst="rect">
                <a:avLst/>
              </a:prstGeom>
              <a:solidFill>
                <a:srgbClr val="00FFCC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eaLnBrk="0" hangingPunct="0">
                  <a:spcBef>
                    <a:spcPts val="1000"/>
                  </a:spcBef>
                  <a:spcAft>
                    <a:spcPts val="1000"/>
                  </a:spcAft>
                </a:pPr>
                <a:r>
                  <a:rPr lang="en-US" sz="1400">
                    <a:solidFill>
                      <a:srgbClr val="000000"/>
                    </a:solidFill>
                  </a:rPr>
                  <a:t>Src=x, Dest=y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19" name="Line 33"/>
              <p:cNvSpPr>
                <a:spLocks noChangeShapeType="1"/>
              </p:cNvSpPr>
              <p:nvPr/>
            </p:nvSpPr>
            <p:spPr bwMode="auto">
              <a:xfrm>
                <a:off x="96" y="2352"/>
                <a:ext cx="528" cy="0"/>
              </a:xfrm>
              <a:prstGeom prst="line">
                <a:avLst/>
              </a:prstGeom>
              <a:noFill/>
              <a:ln w="38100">
                <a:solidFill>
                  <a:srgbClr val="00FFCC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6706" name="Group 34"/>
          <p:cNvGrpSpPr>
            <a:grpSpLocks/>
          </p:cNvGrpSpPr>
          <p:nvPr/>
        </p:nvGrpSpPr>
        <p:grpSpPr bwMode="auto">
          <a:xfrm>
            <a:off x="76200" y="3352800"/>
            <a:ext cx="2133600" cy="222250"/>
            <a:chOff x="96" y="3208"/>
            <a:chExt cx="1344" cy="140"/>
          </a:xfrm>
        </p:grpSpPr>
        <p:sp>
          <p:nvSpPr>
            <p:cNvPr id="20511" name="Rectangle 35"/>
            <p:cNvSpPr>
              <a:spLocks noChangeArrowheads="1"/>
            </p:cNvSpPr>
            <p:nvPr/>
          </p:nvSpPr>
          <p:spPr bwMode="auto">
            <a:xfrm>
              <a:off x="624" y="3208"/>
              <a:ext cx="816" cy="140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Src=x, Dest=y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12" name="Line 36"/>
            <p:cNvSpPr>
              <a:spLocks noChangeShapeType="1"/>
            </p:cNvSpPr>
            <p:nvPr/>
          </p:nvSpPr>
          <p:spPr bwMode="auto">
            <a:xfrm>
              <a:off x="96" y="3264"/>
              <a:ext cx="528" cy="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6709" name="Text Box 37"/>
          <p:cNvSpPr txBox="1">
            <a:spLocks noChangeArrowheads="1"/>
          </p:cNvSpPr>
          <p:nvPr/>
        </p:nvSpPr>
        <p:spPr bwMode="auto">
          <a:xfrm>
            <a:off x="3467100" y="21463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/>
              <a:t>x is at Port 3 </a:t>
            </a:r>
          </a:p>
        </p:txBody>
      </p:sp>
      <p:grpSp>
        <p:nvGrpSpPr>
          <p:cNvPr id="156710" name="Group 38"/>
          <p:cNvGrpSpPr>
            <a:grpSpLocks/>
          </p:cNvGrpSpPr>
          <p:nvPr/>
        </p:nvGrpSpPr>
        <p:grpSpPr bwMode="auto">
          <a:xfrm>
            <a:off x="76200" y="3352800"/>
            <a:ext cx="2133600" cy="222250"/>
            <a:chOff x="96" y="3208"/>
            <a:chExt cx="1344" cy="140"/>
          </a:xfrm>
        </p:grpSpPr>
        <p:sp>
          <p:nvSpPr>
            <p:cNvPr id="20509" name="Rectangle 39"/>
            <p:cNvSpPr>
              <a:spLocks noChangeArrowheads="1"/>
            </p:cNvSpPr>
            <p:nvPr/>
          </p:nvSpPr>
          <p:spPr bwMode="auto">
            <a:xfrm>
              <a:off x="624" y="3208"/>
              <a:ext cx="816" cy="1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Src=y, Dest=x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10" name="Line 40"/>
            <p:cNvSpPr>
              <a:spLocks noChangeShapeType="1"/>
            </p:cNvSpPr>
            <p:nvPr/>
          </p:nvSpPr>
          <p:spPr bwMode="auto">
            <a:xfrm>
              <a:off x="96" y="3264"/>
              <a:ext cx="528" cy="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 type="triangle" w="med" len="med"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6713" name="Group 41"/>
          <p:cNvGrpSpPr>
            <a:grpSpLocks/>
          </p:cNvGrpSpPr>
          <p:nvPr/>
        </p:nvGrpSpPr>
        <p:grpSpPr bwMode="auto">
          <a:xfrm>
            <a:off x="6858000" y="1905000"/>
            <a:ext cx="2133600" cy="222250"/>
            <a:chOff x="4368" y="2296"/>
            <a:chExt cx="1344" cy="140"/>
          </a:xfrm>
        </p:grpSpPr>
        <p:sp>
          <p:nvSpPr>
            <p:cNvPr id="20507" name="Rectangle 42"/>
            <p:cNvSpPr>
              <a:spLocks noChangeArrowheads="1"/>
            </p:cNvSpPr>
            <p:nvPr/>
          </p:nvSpPr>
          <p:spPr bwMode="auto">
            <a:xfrm>
              <a:off x="4368" y="2296"/>
              <a:ext cx="816" cy="14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Src=y, Dest=x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8" name="Line 43"/>
            <p:cNvSpPr>
              <a:spLocks noChangeShapeType="1"/>
            </p:cNvSpPr>
            <p:nvPr/>
          </p:nvSpPr>
          <p:spPr bwMode="auto">
            <a:xfrm>
              <a:off x="5184" y="2352"/>
              <a:ext cx="528" cy="0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 type="triangle" w="med" len="med"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6716" name="Group 44"/>
          <p:cNvGrpSpPr>
            <a:grpSpLocks/>
          </p:cNvGrpSpPr>
          <p:nvPr/>
        </p:nvGrpSpPr>
        <p:grpSpPr bwMode="auto">
          <a:xfrm>
            <a:off x="6858000" y="1905000"/>
            <a:ext cx="2133600" cy="222250"/>
            <a:chOff x="4368" y="2296"/>
            <a:chExt cx="1344" cy="140"/>
          </a:xfrm>
        </p:grpSpPr>
        <p:sp>
          <p:nvSpPr>
            <p:cNvPr id="20505" name="Rectangle 45"/>
            <p:cNvSpPr>
              <a:spLocks noChangeArrowheads="1"/>
            </p:cNvSpPr>
            <p:nvPr/>
          </p:nvSpPr>
          <p:spPr bwMode="auto">
            <a:xfrm>
              <a:off x="4368" y="2296"/>
              <a:ext cx="816" cy="140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Src=x, Dest=y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6" name="Line 46"/>
            <p:cNvSpPr>
              <a:spLocks noChangeShapeType="1"/>
            </p:cNvSpPr>
            <p:nvPr/>
          </p:nvSpPr>
          <p:spPr bwMode="auto">
            <a:xfrm>
              <a:off x="5184" y="2352"/>
              <a:ext cx="528" cy="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6719" name="Text Box 47"/>
          <p:cNvSpPr txBox="1">
            <a:spLocks noChangeArrowheads="1"/>
          </p:cNvSpPr>
          <p:nvPr/>
        </p:nvSpPr>
        <p:spPr bwMode="auto">
          <a:xfrm>
            <a:off x="3473450" y="24511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spcAft>
                <a:spcPts val="1000"/>
              </a:spcAft>
            </a:pPr>
            <a:r>
              <a:rPr lang="en-US"/>
              <a:t>y is at Port 4 </a:t>
            </a:r>
          </a:p>
        </p:txBody>
      </p:sp>
      <p:grpSp>
        <p:nvGrpSpPr>
          <p:cNvPr id="156720" name="Group 48"/>
          <p:cNvGrpSpPr>
            <a:grpSpLocks/>
          </p:cNvGrpSpPr>
          <p:nvPr/>
        </p:nvGrpSpPr>
        <p:grpSpPr bwMode="auto">
          <a:xfrm>
            <a:off x="76200" y="3352800"/>
            <a:ext cx="2133600" cy="222250"/>
            <a:chOff x="96" y="3208"/>
            <a:chExt cx="1344" cy="140"/>
          </a:xfrm>
        </p:grpSpPr>
        <p:sp>
          <p:nvSpPr>
            <p:cNvPr id="20503" name="Rectangle 49"/>
            <p:cNvSpPr>
              <a:spLocks noChangeArrowheads="1"/>
            </p:cNvSpPr>
            <p:nvPr/>
          </p:nvSpPr>
          <p:spPr bwMode="auto">
            <a:xfrm>
              <a:off x="624" y="3208"/>
              <a:ext cx="816" cy="140"/>
            </a:xfrm>
            <a:prstGeom prst="rect">
              <a:avLst/>
            </a:prstGeom>
            <a:solidFill>
              <a:srgbClr val="00FFCC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Src=x, Dest=y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04" name="Line 50"/>
            <p:cNvSpPr>
              <a:spLocks noChangeShapeType="1"/>
            </p:cNvSpPr>
            <p:nvPr/>
          </p:nvSpPr>
          <p:spPr bwMode="auto">
            <a:xfrm>
              <a:off x="96" y="3264"/>
              <a:ext cx="528" cy="0"/>
            </a:xfrm>
            <a:prstGeom prst="line">
              <a:avLst/>
            </a:prstGeom>
            <a:noFill/>
            <a:ln w="38100">
              <a:solidFill>
                <a:srgbClr val="00FFCC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9" grpId="0" autoUpdateAnimBg="0"/>
      <p:bldP spid="15671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/>
              <a:t>1 is out, Due in two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Midterm</a:t>
            </a:r>
          </a:p>
          <a:p>
            <a:pPr lvl="1"/>
            <a:r>
              <a:rPr lang="en-US" dirty="0" smtClean="0"/>
              <a:t>Thursday, March 6</a:t>
            </a:r>
          </a:p>
          <a:p>
            <a:pPr lvl="1"/>
            <a:r>
              <a:rPr lang="en-US" dirty="0" smtClean="0"/>
              <a:t>In class</a:t>
            </a:r>
          </a:p>
          <a:p>
            <a:pPr lvl="1"/>
            <a:r>
              <a:rPr lang="en-US" dirty="0" smtClean="0"/>
              <a:t>Closed notes, books, laptops, etc.</a:t>
            </a:r>
          </a:p>
          <a:p>
            <a:pPr lvl="1"/>
            <a:r>
              <a:rPr lang="en-US" dirty="0" smtClean="0"/>
              <a:t>One cheat sheet</a:t>
            </a:r>
          </a:p>
          <a:p>
            <a:pPr lvl="1"/>
            <a:r>
              <a:rPr lang="en-US" dirty="0" smtClean="0"/>
              <a:t>Covering up to lecture 13 (IP multicast)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856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CS 356  </a:t>
            </a:r>
            <a:r>
              <a:rPr lang="en-US" altLang="zh-CN" dirty="0" smtClean="0">
                <a:ea typeface="宋体" pitchFamily="2" charset="-122"/>
              </a:rPr>
              <a:t>Lab1 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b="1" dirty="0" smtClean="0"/>
              <a:t>Reliable Transport</a:t>
            </a:r>
            <a:endParaRPr lang="zh-CN" altLang="en-US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10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Objective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524000"/>
            <a:ext cx="7939142" cy="3900501"/>
          </a:xfrm>
        </p:spPr>
        <p:txBody>
          <a:bodyPr/>
          <a:lstStyle/>
          <a:p>
            <a:pPr>
              <a:defRPr/>
            </a:pPr>
            <a:r>
              <a:rPr lang="en-US" altLang="zh-CN" sz="2800" dirty="0" smtClean="0"/>
              <a:t>A </a:t>
            </a:r>
            <a:r>
              <a:rPr lang="en-US" sz="2800" dirty="0" smtClean="0"/>
              <a:t>reliable data connection between two processes on top of UDP which is unreliable</a:t>
            </a:r>
          </a:p>
          <a:p>
            <a:pPr lvl="1">
              <a:defRPr/>
            </a:pPr>
            <a:r>
              <a:rPr lang="en-US" sz="2400" dirty="0" smtClean="0"/>
              <a:t>Handle Packet drop, reordering, corruption</a:t>
            </a:r>
          </a:p>
          <a:p>
            <a:pPr lvl="1">
              <a:defRPr/>
            </a:pPr>
            <a:r>
              <a:rPr lang="en-US" sz="2400" dirty="0" smtClean="0"/>
              <a:t>Provide flow control</a:t>
            </a:r>
          </a:p>
          <a:p>
            <a:pPr marL="342900" lvl="8" indent="-342900" eaLnBrk="0" hangingPunct="0">
              <a:buFontTx/>
              <a:buChar char="•"/>
              <a:defRPr/>
            </a:pPr>
            <a:r>
              <a:rPr lang="en-US" altLang="zh-CN" sz="2800" dirty="0" smtClean="0">
                <a:ea typeface="+mn-ea"/>
                <a:cs typeface="+mn-cs"/>
              </a:rPr>
              <a:t>Sliding Window (Both sender and receiver)</a:t>
            </a:r>
          </a:p>
          <a:p>
            <a:pPr marL="342900" lvl="8" indent="-342900" eaLnBrk="0" hangingPunct="0">
              <a:buFontTx/>
              <a:buChar char="•"/>
              <a:defRPr/>
            </a:pPr>
            <a:r>
              <a:rPr lang="en-US" altLang="zh-CN" sz="2800" dirty="0" smtClean="0">
                <a:ea typeface="+mn-ea"/>
                <a:cs typeface="+mn-cs"/>
              </a:rPr>
              <a:t>Two independent data links each connection: </a:t>
            </a:r>
          </a:p>
        </p:txBody>
      </p:sp>
      <p:grpSp>
        <p:nvGrpSpPr>
          <p:cNvPr id="48131" name="组合 16"/>
          <p:cNvGrpSpPr>
            <a:grpSpLocks/>
          </p:cNvGrpSpPr>
          <p:nvPr/>
        </p:nvGrpSpPr>
        <p:grpSpPr bwMode="auto">
          <a:xfrm>
            <a:off x="2209800" y="4648200"/>
            <a:ext cx="4357688" cy="1012825"/>
            <a:chOff x="2214546" y="5345684"/>
            <a:chExt cx="4357718" cy="1012274"/>
          </a:xfrm>
        </p:grpSpPr>
        <p:sp>
          <p:nvSpPr>
            <p:cNvPr id="4" name="矩形 3"/>
            <p:cNvSpPr/>
            <p:nvPr/>
          </p:nvSpPr>
          <p:spPr>
            <a:xfrm>
              <a:off x="2214546" y="5417083"/>
              <a:ext cx="1214446" cy="856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ea typeface="宋体" pitchFamily="2" charset="-122"/>
                </a:rPr>
                <a:t>Process A</a:t>
              </a:r>
              <a:endParaRPr lang="zh-CN" altLang="en-US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357818" y="5417083"/>
              <a:ext cx="1214446" cy="85678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ea typeface="宋体" pitchFamily="2" charset="-122"/>
                </a:rPr>
                <a:t>Process B</a:t>
              </a:r>
              <a:endParaRPr lang="zh-CN" altLang="en-US">
                <a:solidFill>
                  <a:schemeClr val="tx1"/>
                </a:solidFill>
                <a:ea typeface="宋体" pitchFamily="2" charset="-122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3714744" y="5702678"/>
              <a:ext cx="1285884" cy="1586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rot="10800000">
              <a:off x="3714744" y="5988272"/>
              <a:ext cx="1287471" cy="1586"/>
            </a:xfrm>
            <a:prstGeom prst="straightConnector1">
              <a:avLst/>
            </a:prstGeom>
            <a:ln w="25400">
              <a:solidFill>
                <a:schemeClr val="accent2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36" name="TextBox 14"/>
            <p:cNvSpPr txBox="1">
              <a:spLocks noChangeArrowheads="1"/>
            </p:cNvSpPr>
            <p:nvPr/>
          </p:nvSpPr>
          <p:spPr bwMode="auto">
            <a:xfrm>
              <a:off x="4071934" y="5345684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Link 1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8137" name="TextBox 15"/>
            <p:cNvSpPr txBox="1">
              <a:spLocks noChangeArrowheads="1"/>
            </p:cNvSpPr>
            <p:nvPr/>
          </p:nvSpPr>
          <p:spPr bwMode="auto">
            <a:xfrm>
              <a:off x="4071934" y="5988626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Link 2</a:t>
              </a:r>
              <a:endParaRPr lang="zh-CN" altLang="en-US"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42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What can the program do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49154" name="内容占位符 2"/>
          <p:cNvSpPr>
            <a:spLocks noGrp="1"/>
          </p:cNvSpPr>
          <p:nvPr>
            <p:ph idx="1"/>
          </p:nvPr>
        </p:nvSpPr>
        <p:spPr>
          <a:xfrm>
            <a:off x="1676400" y="2133600"/>
            <a:ext cx="6210300" cy="1671638"/>
          </a:xfrm>
          <a:solidFill>
            <a:schemeClr val="tx1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xwy@linux21$./reliable 6666 </a:t>
            </a:r>
            <a:r>
              <a:rPr lang="en-US" sz="2400" dirty="0" smtClean="0">
                <a:solidFill>
                  <a:schemeClr val="bg1"/>
                </a:solidFill>
              </a:rPr>
              <a:t>linux22:</a:t>
            </a:r>
            <a:r>
              <a:rPr lang="en-US" sz="2400" dirty="0" smtClean="0">
                <a:solidFill>
                  <a:schemeClr val="bg1"/>
                </a:solidFill>
              </a:rPr>
              <a:t>5555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[listening on UDP port 6666]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Hello! 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071563" y="1571625"/>
            <a:ext cx="4110037" cy="4095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600">
                <a:latin typeface="Comic Sans MS" pitchFamily="66" charset="0"/>
              </a:rPr>
              <a:t>On machine linux</a:t>
            </a:r>
            <a:r>
              <a:rPr lang="en-US" sz="2600"/>
              <a:t>21, run: </a:t>
            </a:r>
            <a:endParaRPr lang="zh-CN" altLang="en-US" sz="260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143000" y="4038600"/>
            <a:ext cx="43434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600">
                <a:latin typeface="Comic Sans MS" pitchFamily="66" charset="0"/>
              </a:rPr>
              <a:t>On machine linux</a:t>
            </a:r>
            <a:r>
              <a:rPr lang="en-US" sz="2600"/>
              <a:t>22, run: </a:t>
            </a:r>
            <a:endParaRPr lang="zh-CN" altLang="en-US" sz="260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676400" y="4648200"/>
            <a:ext cx="6210300" cy="16764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xwy@linux22$./reliable 5555 linux21:6666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[listening on UDP port 5555]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Hello!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17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Implementation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50178" name="内容占位符 2"/>
          <p:cNvSpPr>
            <a:spLocks noGrp="1"/>
          </p:cNvSpPr>
          <p:nvPr>
            <p:ph idx="1"/>
          </p:nvPr>
        </p:nvSpPr>
        <p:spPr>
          <a:xfrm>
            <a:off x="428625" y="1500188"/>
            <a:ext cx="8286750" cy="4572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sz="2800" b="1" dirty="0" err="1" smtClean="0">
                <a:ea typeface="宋体" pitchFamily="2" charset="-122"/>
              </a:rPr>
              <a:t>reliable.c</a:t>
            </a:r>
            <a:r>
              <a:rPr lang="en-US" altLang="zh-CN" sz="2800" dirty="0" smtClean="0">
                <a:ea typeface="宋体" pitchFamily="2" charset="-122"/>
              </a:rPr>
              <a:t>: functions you need to fill in</a:t>
            </a:r>
          </a:p>
          <a:p>
            <a:r>
              <a:rPr lang="en-US" altLang="zh-CN" sz="2800" b="1" dirty="0" err="1" smtClean="0">
                <a:ea typeface="宋体" pitchFamily="2" charset="-122"/>
              </a:rPr>
              <a:t>rlib.c</a:t>
            </a:r>
            <a:r>
              <a:rPr lang="en-US" altLang="zh-CN" sz="2800" b="1" dirty="0" smtClean="0">
                <a:ea typeface="宋体" pitchFamily="2" charset="-122"/>
              </a:rPr>
              <a:t> &amp; </a:t>
            </a:r>
            <a:r>
              <a:rPr lang="en-US" altLang="zh-CN" sz="2800" b="1" dirty="0" err="1" smtClean="0">
                <a:ea typeface="宋体" pitchFamily="2" charset="-122"/>
              </a:rPr>
              <a:t>rlib.h</a:t>
            </a:r>
            <a:r>
              <a:rPr lang="en-US" sz="2800" dirty="0" smtClean="0"/>
              <a:t>: </a:t>
            </a:r>
          </a:p>
          <a:p>
            <a:pPr lvl="1"/>
            <a:r>
              <a:rPr lang="en-US" sz="2400" dirty="0" smtClean="0"/>
              <a:t>the library supporting code</a:t>
            </a:r>
          </a:p>
          <a:p>
            <a:pPr lvl="1"/>
            <a:r>
              <a:rPr lang="en-US" sz="2400" dirty="0" smtClean="0"/>
              <a:t>Just need to know which functions you should call</a:t>
            </a:r>
          </a:p>
          <a:p>
            <a:r>
              <a:rPr lang="en-US" altLang="zh-CN" sz="2800" b="1" dirty="0" smtClean="0">
                <a:ea typeface="宋体" pitchFamily="2" charset="-122"/>
              </a:rPr>
              <a:t>reference</a:t>
            </a:r>
            <a:r>
              <a:rPr lang="en-US" sz="2800" dirty="0" smtClean="0"/>
              <a:t>: a solution program for </a:t>
            </a:r>
            <a:r>
              <a:rPr lang="en-US" sz="2800" dirty="0" smtClean="0"/>
              <a:t>reliable</a:t>
            </a:r>
            <a:endParaRPr lang="en-US" sz="2800" dirty="0" smtClean="0"/>
          </a:p>
          <a:p>
            <a:r>
              <a:rPr lang="en-US" altLang="zh-CN" sz="2800" b="1" dirty="0" smtClean="0">
                <a:ea typeface="宋体" pitchFamily="2" charset="-122"/>
              </a:rPr>
              <a:t>tester</a:t>
            </a:r>
            <a:r>
              <a:rPr lang="en-US" sz="2800" dirty="0" smtClean="0"/>
              <a:t>: Use it to debug (-v option) and grade your program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600200" y="5105400"/>
            <a:ext cx="5105400" cy="4572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xwy@linux22&gt; ./tester ./reliable</a:t>
            </a:r>
          </a:p>
        </p:txBody>
      </p:sp>
    </p:spTree>
    <p:extLst>
      <p:ext uri="{BB962C8B-B14F-4D97-AF65-F5344CB8AC3E}">
        <p14:creationId xmlns:p14="http://schemas.microsoft.com/office/powerpoint/2010/main" val="397595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Data Flow</a:t>
            </a:r>
            <a:endParaRPr lang="zh-CN" altLang="en-US" smtClean="0">
              <a:ea typeface="宋体" pitchFamily="2" charset="-122"/>
            </a:endParaRPr>
          </a:p>
        </p:txBody>
      </p:sp>
      <p:grpSp>
        <p:nvGrpSpPr>
          <p:cNvPr id="51202" name="组合 27"/>
          <p:cNvGrpSpPr>
            <a:grpSpLocks/>
          </p:cNvGrpSpPr>
          <p:nvPr/>
        </p:nvGrpSpPr>
        <p:grpSpPr bwMode="auto">
          <a:xfrm>
            <a:off x="1571625" y="1371600"/>
            <a:ext cx="2643188" cy="3451225"/>
            <a:chOff x="1142976" y="1347789"/>
            <a:chExt cx="2286016" cy="4890474"/>
          </a:xfrm>
        </p:grpSpPr>
        <p:sp>
          <p:nvSpPr>
            <p:cNvPr id="4" name="矩形 3"/>
            <p:cNvSpPr/>
            <p:nvPr/>
          </p:nvSpPr>
          <p:spPr>
            <a:xfrm>
              <a:off x="1285766" y="2499547"/>
              <a:ext cx="1929041" cy="42966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ea typeface="宋体" pitchFamily="2" charset="-122"/>
                </a:rPr>
                <a:t>conn_input()</a:t>
              </a:r>
              <a:endParaRPr lang="zh-CN" altLang="en-US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6" name="下箭头 5"/>
            <p:cNvSpPr/>
            <p:nvPr/>
          </p:nvSpPr>
          <p:spPr>
            <a:xfrm>
              <a:off x="1999717" y="1928167"/>
              <a:ext cx="501139" cy="5016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2976" y="5714124"/>
              <a:ext cx="2286016" cy="524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>
                  <a:latin typeface="Comic Sans MS" pitchFamily="66" charset="0"/>
                  <a:ea typeface="宋体" pitchFamily="2" charset="-122"/>
                </a:rPr>
                <a:t>Sent out into network</a:t>
              </a:r>
              <a:endParaRPr lang="zh-CN" altLang="en-US">
                <a:latin typeface="Comic Sans MS" pitchFamily="66" charset="0"/>
                <a:ea typeface="宋体" pitchFamily="2" charset="-122"/>
              </a:endParaRPr>
            </a:p>
          </p:txBody>
        </p:sp>
        <p:sp>
          <p:nvSpPr>
            <p:cNvPr id="10" name="下箭头 9"/>
            <p:cNvSpPr/>
            <p:nvPr/>
          </p:nvSpPr>
          <p:spPr>
            <a:xfrm>
              <a:off x="1999717" y="3001193"/>
              <a:ext cx="501139" cy="4993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99951" y="3572573"/>
              <a:ext cx="1572065" cy="427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ea typeface="宋体" pitchFamily="2" charset="-122"/>
                </a:rPr>
                <a:t>Reliable</a:t>
              </a:r>
              <a:endParaRPr lang="zh-CN" altLang="en-US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15" name="下箭头 14"/>
            <p:cNvSpPr/>
            <p:nvPr/>
          </p:nvSpPr>
          <p:spPr>
            <a:xfrm>
              <a:off x="1999717" y="4071968"/>
              <a:ext cx="501139" cy="4993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6" name="下箭头 15"/>
            <p:cNvSpPr/>
            <p:nvPr/>
          </p:nvSpPr>
          <p:spPr>
            <a:xfrm>
              <a:off x="1999717" y="5142744"/>
              <a:ext cx="501139" cy="5016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51221" name="TextBox 18"/>
            <p:cNvSpPr txBox="1">
              <a:spLocks noChangeArrowheads="1"/>
            </p:cNvSpPr>
            <p:nvPr/>
          </p:nvSpPr>
          <p:spPr bwMode="auto">
            <a:xfrm>
              <a:off x="1826735" y="1347789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STDIN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85766" y="4643348"/>
              <a:ext cx="1929041" cy="4296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ea typeface="宋体" pitchFamily="2" charset="-122"/>
                </a:rPr>
                <a:t>Library Functions</a:t>
              </a:r>
              <a:endParaRPr lang="zh-CN" altLang="en-US">
                <a:solidFill>
                  <a:schemeClr val="tx1"/>
                </a:solidFill>
                <a:ea typeface="宋体" pitchFamily="2" charset="-122"/>
              </a:endParaRPr>
            </a:p>
          </p:txBody>
        </p:sp>
      </p:grpSp>
      <p:grpSp>
        <p:nvGrpSpPr>
          <p:cNvPr id="51203" name="组合 24"/>
          <p:cNvGrpSpPr>
            <a:grpSpLocks/>
          </p:cNvGrpSpPr>
          <p:nvPr/>
        </p:nvGrpSpPr>
        <p:grpSpPr bwMode="auto">
          <a:xfrm>
            <a:off x="4786313" y="1371600"/>
            <a:ext cx="2786062" cy="3386138"/>
            <a:chOff x="4714876" y="1345990"/>
            <a:chExt cx="2286016" cy="4903900"/>
          </a:xfrm>
        </p:grpSpPr>
        <p:sp>
          <p:nvSpPr>
            <p:cNvPr id="51205" name="TextBox 7"/>
            <p:cNvSpPr txBox="1">
              <a:spLocks noChangeArrowheads="1"/>
            </p:cNvSpPr>
            <p:nvPr/>
          </p:nvSpPr>
          <p:spPr bwMode="auto">
            <a:xfrm>
              <a:off x="5289306" y="1345990"/>
              <a:ext cx="1000132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ea typeface="宋体" pitchFamily="2" charset="-122"/>
                </a:rPr>
                <a:t>STDOUT</a:t>
              </a: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9" name="下箭头 8"/>
            <p:cNvSpPr/>
            <p:nvPr/>
          </p:nvSpPr>
          <p:spPr>
            <a:xfrm rot="10800000">
              <a:off x="5500327" y="1856382"/>
              <a:ext cx="500188" cy="501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14876" y="5714208"/>
              <a:ext cx="2286016" cy="5356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CN">
                  <a:latin typeface="Comic Sans MS" pitchFamily="66" charset="0"/>
                  <a:ea typeface="宋体" pitchFamily="2" charset="-122"/>
                </a:rPr>
                <a:t>Receive from network</a:t>
              </a:r>
              <a:endParaRPr lang="zh-CN" altLang="en-US">
                <a:latin typeface="Comic Sans MS" pitchFamily="66" charset="0"/>
                <a:ea typeface="宋体" pitchFamily="2" charset="-122"/>
              </a:endParaRPr>
            </a:p>
          </p:txBody>
        </p:sp>
        <p:sp>
          <p:nvSpPr>
            <p:cNvPr id="20" name="下箭头 19"/>
            <p:cNvSpPr/>
            <p:nvPr/>
          </p:nvSpPr>
          <p:spPr>
            <a:xfrm rot="10800000">
              <a:off x="5500327" y="3001315"/>
              <a:ext cx="500188" cy="4988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786517" y="2500119"/>
              <a:ext cx="1929112" cy="429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ea typeface="宋体" pitchFamily="2" charset="-122"/>
                </a:rPr>
                <a:t>conn_output()</a:t>
              </a:r>
              <a:endParaRPr lang="zh-CN" altLang="en-US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786517" y="4642845"/>
              <a:ext cx="1929112" cy="429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ea typeface="宋体" pitchFamily="2" charset="-122"/>
                </a:rPr>
                <a:t>Library Functions</a:t>
              </a:r>
              <a:endParaRPr lang="zh-CN" altLang="en-US">
                <a:solidFill>
                  <a:schemeClr val="tx1"/>
                </a:solidFill>
                <a:ea typeface="宋体" pitchFamily="2" charset="-122"/>
              </a:endParaRPr>
            </a:p>
          </p:txBody>
        </p:sp>
        <p:sp>
          <p:nvSpPr>
            <p:cNvPr id="24" name="下箭头 23"/>
            <p:cNvSpPr/>
            <p:nvPr/>
          </p:nvSpPr>
          <p:spPr>
            <a:xfrm rot="10800000">
              <a:off x="5500327" y="4001407"/>
              <a:ext cx="500188" cy="4988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26" name="下箭头 25"/>
            <p:cNvSpPr/>
            <p:nvPr/>
          </p:nvSpPr>
          <p:spPr>
            <a:xfrm rot="10800000">
              <a:off x="5500327" y="5144040"/>
              <a:ext cx="500188" cy="49889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929800" y="3571482"/>
              <a:ext cx="1570904" cy="4299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>
                  <a:solidFill>
                    <a:schemeClr val="tx1"/>
                  </a:solidFill>
                  <a:ea typeface="宋体" pitchFamily="2" charset="-122"/>
                </a:rPr>
                <a:t>Reliable</a:t>
              </a:r>
              <a:endParaRPr lang="zh-CN" altLang="en-US">
                <a:solidFill>
                  <a:schemeClr val="tx1"/>
                </a:solidFill>
                <a:ea typeface="宋体" pitchFamily="2" charset="-122"/>
              </a:endParaRPr>
            </a:p>
          </p:txBody>
        </p:sp>
      </p:grpSp>
      <p:sp>
        <p:nvSpPr>
          <p:cNvPr id="51204" name="TextBox 29"/>
          <p:cNvSpPr txBox="1">
            <a:spLocks noChangeArrowheads="1"/>
          </p:cNvSpPr>
          <p:nvPr/>
        </p:nvSpPr>
        <p:spPr bwMode="auto">
          <a:xfrm>
            <a:off x="1143000" y="5072063"/>
            <a:ext cx="7072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ea typeface="宋体" pitchFamily="2" charset="-122"/>
              </a:rPr>
              <a:t>You cannot use </a:t>
            </a:r>
            <a:r>
              <a:rPr lang="en-US" altLang="zh-CN" sz="2400" dirty="0" err="1">
                <a:ea typeface="宋体" pitchFamily="2" charset="-122"/>
              </a:rPr>
              <a:t>printf</a:t>
            </a:r>
            <a:r>
              <a:rPr lang="en-US" altLang="zh-CN" sz="2400" dirty="0">
                <a:ea typeface="宋体" pitchFamily="2" charset="-122"/>
              </a:rPr>
              <a:t>() in your program, because it would be considered as data </a:t>
            </a:r>
            <a:r>
              <a:rPr lang="en-US" altLang="zh-CN" sz="2400" dirty="0" smtClean="0">
                <a:ea typeface="宋体" pitchFamily="2" charset="-122"/>
              </a:rPr>
              <a:t>received </a:t>
            </a:r>
            <a:r>
              <a:rPr lang="en-US" altLang="zh-CN" sz="2400" dirty="0">
                <a:ea typeface="宋体" pitchFamily="2" charset="-122"/>
              </a:rPr>
              <a:t>from the sender. Use </a:t>
            </a:r>
            <a:r>
              <a:rPr lang="en-US" altLang="zh-CN" sz="2400" dirty="0" err="1">
                <a:ea typeface="宋体" pitchFamily="2" charset="-122"/>
              </a:rPr>
              <a:t>fprintf</a:t>
            </a:r>
            <a:r>
              <a:rPr lang="en-US" altLang="zh-CN" sz="2400" dirty="0">
                <a:ea typeface="宋体" pitchFamily="2" charset="-122"/>
              </a:rPr>
              <a:t>(</a:t>
            </a:r>
            <a:r>
              <a:rPr lang="en-US" altLang="zh-CN" sz="2400" dirty="0" err="1">
                <a:ea typeface="宋体" pitchFamily="2" charset="-122"/>
              </a:rPr>
              <a:t>stderr</a:t>
            </a:r>
            <a:r>
              <a:rPr lang="en-US" altLang="zh-CN" sz="2400" dirty="0">
                <a:ea typeface="宋体" pitchFamily="2" charset="-122"/>
              </a:rPr>
              <a:t>, “…”, …) instead</a:t>
            </a:r>
          </a:p>
        </p:txBody>
      </p:sp>
    </p:spTree>
    <p:extLst>
      <p:ext uri="{BB962C8B-B14F-4D97-AF65-F5344CB8AC3E}">
        <p14:creationId xmlns:p14="http://schemas.microsoft.com/office/powerpoint/2010/main" val="307229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reliable.c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215313" cy="49291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altLang="zh-CN" sz="3000" dirty="0" err="1" smtClean="0">
                <a:ea typeface="宋体" pitchFamily="2" charset="-122"/>
              </a:rPr>
              <a:t>reliable_state</a:t>
            </a:r>
            <a:r>
              <a:rPr lang="en-US" altLang="zh-CN" sz="3000" dirty="0" smtClean="0">
                <a:ea typeface="宋体" pitchFamily="2" charset="-122"/>
              </a:rPr>
              <a:t> (also defined as </a:t>
            </a:r>
            <a:r>
              <a:rPr lang="en-US" altLang="zh-CN" sz="3000" dirty="0" err="1" smtClean="0">
                <a:ea typeface="宋体" pitchFamily="2" charset="-122"/>
              </a:rPr>
              <a:t>rel_t</a:t>
            </a:r>
            <a:r>
              <a:rPr lang="en-US" altLang="zh-CN" sz="3000" dirty="0" smtClean="0">
                <a:ea typeface="宋体" pitchFamily="2" charset="-122"/>
              </a:rPr>
              <a:t>)</a:t>
            </a:r>
          </a:p>
          <a:p>
            <a:pPr lvl="1"/>
            <a:r>
              <a:rPr lang="en-US" sz="2200" dirty="0" smtClean="0"/>
              <a:t>A data structure to maintain the connection state for one reliable connection</a:t>
            </a:r>
          </a:p>
          <a:p>
            <a:pPr lvl="1"/>
            <a:r>
              <a:rPr lang="en-US" sz="2200" dirty="0" smtClean="0"/>
              <a:t>Should include two </a:t>
            </a:r>
            <a:r>
              <a:rPr lang="en-US" sz="2200" dirty="0" smtClean="0"/>
              <a:t>sliding windows </a:t>
            </a:r>
            <a:r>
              <a:rPr lang="en-US" sz="2200" dirty="0" smtClean="0"/>
              <a:t>(one for sending and one for receiving)</a:t>
            </a:r>
          </a:p>
          <a:p>
            <a:pPr lvl="1"/>
            <a:r>
              <a:rPr lang="en-US" sz="2200" dirty="0" smtClean="0"/>
              <a:t>Add as much things as you need for the connection</a:t>
            </a:r>
          </a:p>
          <a:p>
            <a:pPr lvl="1"/>
            <a:endParaRPr lang="en-US" sz="2200" dirty="0" smtClean="0"/>
          </a:p>
          <a:p>
            <a:r>
              <a:rPr lang="en-US" altLang="zh-CN" sz="3000" dirty="0" err="1" smtClean="0">
                <a:ea typeface="宋体" pitchFamily="2" charset="-122"/>
              </a:rPr>
              <a:t>rel_create</a:t>
            </a:r>
            <a:r>
              <a:rPr lang="en-US" altLang="zh-CN" sz="3000" dirty="0" smtClean="0">
                <a:ea typeface="宋体" pitchFamily="2" charset="-122"/>
              </a:rPr>
              <a:t>(), </a:t>
            </a:r>
            <a:r>
              <a:rPr lang="en-US" altLang="zh-CN" sz="3000" dirty="0" err="1" smtClean="0">
                <a:ea typeface="宋体" pitchFamily="2" charset="-122"/>
              </a:rPr>
              <a:t>rel_destroy</a:t>
            </a:r>
            <a:r>
              <a:rPr lang="en-US" altLang="zh-CN" sz="3000" dirty="0" smtClean="0">
                <a:ea typeface="宋体" pitchFamily="2" charset="-122"/>
              </a:rPr>
              <a:t>(), </a:t>
            </a:r>
            <a:r>
              <a:rPr lang="en-US" altLang="zh-CN" sz="3000" dirty="0" err="1" smtClean="0">
                <a:ea typeface="宋体" pitchFamily="2" charset="-122"/>
              </a:rPr>
              <a:t>rel_recvpkt</a:t>
            </a:r>
            <a:r>
              <a:rPr lang="en-US" altLang="zh-CN" sz="3000" dirty="0" smtClean="0">
                <a:ea typeface="宋体" pitchFamily="2" charset="-122"/>
              </a:rPr>
              <a:t>(), </a:t>
            </a:r>
            <a:r>
              <a:rPr lang="en-US" altLang="zh-CN" sz="3000" dirty="0" err="1" smtClean="0">
                <a:ea typeface="宋体" pitchFamily="2" charset="-122"/>
              </a:rPr>
              <a:t>rel_read</a:t>
            </a:r>
            <a:r>
              <a:rPr lang="en-US" altLang="zh-CN" sz="3000" dirty="0" smtClean="0">
                <a:ea typeface="宋体" pitchFamily="2" charset="-122"/>
              </a:rPr>
              <a:t>(), </a:t>
            </a:r>
            <a:r>
              <a:rPr lang="en-US" altLang="zh-CN" sz="3000" dirty="0" err="1" smtClean="0">
                <a:ea typeface="宋体" pitchFamily="2" charset="-122"/>
              </a:rPr>
              <a:t>rel_output</a:t>
            </a:r>
            <a:r>
              <a:rPr lang="en-US" altLang="zh-CN" sz="3000" dirty="0" smtClean="0">
                <a:ea typeface="宋体" pitchFamily="2" charset="-122"/>
              </a:rPr>
              <a:t>(), </a:t>
            </a:r>
            <a:r>
              <a:rPr lang="en-US" altLang="zh-CN" sz="3000" dirty="0" err="1" smtClean="0">
                <a:ea typeface="宋体" pitchFamily="2" charset="-122"/>
              </a:rPr>
              <a:t>rel_timer</a:t>
            </a:r>
            <a:r>
              <a:rPr lang="en-US" altLang="zh-CN" sz="3000" dirty="0" smtClean="0">
                <a:ea typeface="宋体" pitchFamily="2" charset="-122"/>
              </a:rPr>
              <a:t>()</a:t>
            </a:r>
          </a:p>
          <a:p>
            <a:pPr lvl="1"/>
            <a:r>
              <a:rPr lang="en-US" sz="2200" dirty="0" smtClean="0"/>
              <a:t>Six functions you need to implement</a:t>
            </a:r>
          </a:p>
          <a:p>
            <a:pPr lvl="1"/>
            <a:r>
              <a:rPr lang="en-US" sz="2200" dirty="0" smtClean="0"/>
              <a:t>Refer to the lab1 tutorial for details</a:t>
            </a:r>
          </a:p>
          <a:p>
            <a:endParaRPr lang="en-US" altLang="zh-CN" sz="3000" dirty="0" smtClean="0">
              <a:ea typeface="宋体" pitchFamily="2" charset="-122"/>
            </a:endParaRPr>
          </a:p>
          <a:p>
            <a:pPr>
              <a:buFontTx/>
              <a:buNone/>
            </a:pPr>
            <a:endParaRPr lang="en-US" altLang="zh-CN" sz="30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9221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Some Hints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53250" name="内容占位符 2"/>
          <p:cNvSpPr>
            <a:spLocks noGrp="1"/>
          </p:cNvSpPr>
          <p:nvPr>
            <p:ph idx="1"/>
          </p:nvPr>
        </p:nvSpPr>
        <p:spPr>
          <a:xfrm>
            <a:off x="533400" y="1524000"/>
            <a:ext cx="8358188" cy="4525963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The original code actually support two running mode: single connection mode and server/client mode. Only the first one is required</a:t>
            </a:r>
          </a:p>
          <a:p>
            <a:endParaRPr lang="en-US" altLang="zh-CN" sz="2400" dirty="0" smtClean="0"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Only when two data links both terminated with EOF from STDIN (</a:t>
            </a:r>
            <a:r>
              <a:rPr lang="en-US" altLang="zh-CN" sz="2400" dirty="0" err="1" smtClean="0">
                <a:ea typeface="宋体" pitchFamily="2" charset="-122"/>
                <a:cs typeface="Times New Roman" pitchFamily="18" charset="0"/>
              </a:rPr>
              <a:t>Ctrl+D</a:t>
            </a:r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 in Linux)</a:t>
            </a:r>
            <a:r>
              <a:rPr lang="zh-CN" altLang="en-US" sz="2400" dirty="0" smtClean="0"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should the connection be destroyed. Remember to report EOF to </a:t>
            </a:r>
            <a:r>
              <a:rPr lang="en-US" altLang="zh-CN" sz="2400" dirty="0" err="1" smtClean="0">
                <a:ea typeface="宋体" pitchFamily="2" charset="-122"/>
                <a:cs typeface="Times New Roman" pitchFamily="18" charset="0"/>
              </a:rPr>
              <a:t>conn_output</a:t>
            </a:r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. </a:t>
            </a:r>
          </a:p>
          <a:p>
            <a:endParaRPr lang="en-US" altLang="zh-CN" sz="2400" dirty="0" smtClean="0">
              <a:ea typeface="宋体" pitchFamily="2" charset="-122"/>
              <a:cs typeface="Times New Roman" pitchFamily="18" charset="0"/>
            </a:endParaRPr>
          </a:p>
          <a:p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Use </a:t>
            </a:r>
            <a:r>
              <a:rPr lang="en-US" altLang="zh-CN" sz="2400" dirty="0" err="1" smtClean="0">
                <a:ea typeface="宋体" pitchFamily="2" charset="-122"/>
                <a:cs typeface="Times New Roman" pitchFamily="18" charset="0"/>
              </a:rPr>
              <a:t>htonl</a:t>
            </a:r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()/</a:t>
            </a:r>
            <a:r>
              <a:rPr lang="en-US" altLang="zh-CN" sz="2400" dirty="0" err="1" smtClean="0">
                <a:ea typeface="宋体" pitchFamily="2" charset="-122"/>
                <a:cs typeface="Times New Roman" pitchFamily="18" charset="0"/>
              </a:rPr>
              <a:t>htons</a:t>
            </a:r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() to write a header and </a:t>
            </a:r>
            <a:r>
              <a:rPr lang="en-US" altLang="zh-CN" sz="2400" dirty="0" err="1" smtClean="0">
                <a:ea typeface="宋体" pitchFamily="2" charset="-122"/>
                <a:cs typeface="Times New Roman" pitchFamily="18" charset="0"/>
              </a:rPr>
              <a:t>ntohl</a:t>
            </a:r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()/</a:t>
            </a:r>
            <a:r>
              <a:rPr lang="en-US" altLang="zh-CN" sz="2400" dirty="0" err="1" smtClean="0">
                <a:ea typeface="宋体" pitchFamily="2" charset="-122"/>
                <a:cs typeface="Times New Roman" pitchFamily="18" charset="0"/>
              </a:rPr>
              <a:t>ntohs</a:t>
            </a:r>
            <a:r>
              <a:rPr lang="en-US" altLang="zh-CN" sz="2400" dirty="0" smtClean="0">
                <a:ea typeface="宋体" pitchFamily="2" charset="-122"/>
                <a:cs typeface="Times New Roman" pitchFamily="18" charset="0"/>
              </a:rPr>
              <a:t>() to read a header. </a:t>
            </a:r>
            <a:endParaRPr lang="zh-CN" altLang="en-US" sz="2400" dirty="0" smtClean="0">
              <a:ea typeface="宋体" pitchFamily="2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026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More Hints</a:t>
            </a:r>
            <a:endParaRPr lang="zh-CN" altLang="en-US" smtClean="0">
              <a:ea typeface="宋体" pitchFamily="2" charset="-122"/>
            </a:endParaRPr>
          </a:p>
        </p:txBody>
      </p:sp>
      <p:sp>
        <p:nvSpPr>
          <p:cNvPr id="54274" name="内容占位符 2"/>
          <p:cNvSpPr>
            <a:spLocks noGrp="1"/>
          </p:cNvSpPr>
          <p:nvPr>
            <p:ph idx="1"/>
          </p:nvPr>
        </p:nvSpPr>
        <p:spPr>
          <a:xfrm>
            <a:off x="457200" y="1447800"/>
            <a:ext cx="8215313" cy="49291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Use while loop in the </a:t>
            </a:r>
            <a:r>
              <a:rPr lang="en-US" altLang="zh-CN" sz="2400" dirty="0" err="1" smtClean="0">
                <a:ea typeface="宋体" pitchFamily="2" charset="-122"/>
              </a:rPr>
              <a:t>rel_read</a:t>
            </a:r>
            <a:r>
              <a:rPr lang="en-US" altLang="zh-CN" sz="2400" dirty="0" smtClean="0">
                <a:ea typeface="宋体" pitchFamily="2" charset="-122"/>
              </a:rPr>
              <a:t>(). If </a:t>
            </a:r>
            <a:r>
              <a:rPr lang="en-US" altLang="zh-CN" sz="2400" dirty="0" err="1" smtClean="0">
                <a:ea typeface="宋体" pitchFamily="2" charset="-122"/>
              </a:rPr>
              <a:t>conn_input</a:t>
            </a:r>
            <a:r>
              <a:rPr lang="en-US" altLang="zh-CN" sz="2400" dirty="0" smtClean="0">
                <a:ea typeface="宋体" pitchFamily="2" charset="-122"/>
              </a:rPr>
              <a:t>() returns -1, handle the EOF packet and break from the loop. If </a:t>
            </a:r>
            <a:r>
              <a:rPr lang="en-US" altLang="zh-CN" sz="2400" dirty="0" err="1" smtClean="0">
                <a:ea typeface="宋体" pitchFamily="2" charset="-122"/>
              </a:rPr>
              <a:t>conn_input</a:t>
            </a:r>
            <a:r>
              <a:rPr lang="en-US" altLang="zh-CN" sz="2400" dirty="0" smtClean="0">
                <a:ea typeface="宋体" pitchFamily="2" charset="-122"/>
              </a:rPr>
              <a:t>() returns 0, simply break from the loop. If the sender’s window is full, break from the loop even if there is still more data from </a:t>
            </a:r>
            <a:r>
              <a:rPr lang="en-US" altLang="zh-CN" sz="2400" dirty="0" err="1" smtClean="0">
                <a:ea typeface="宋体" pitchFamily="2" charset="-122"/>
              </a:rPr>
              <a:t>conn_input</a:t>
            </a:r>
            <a:r>
              <a:rPr lang="en-US" altLang="zh-CN" sz="2400" dirty="0" smtClean="0">
                <a:ea typeface="宋体" pitchFamily="2" charset="-122"/>
              </a:rPr>
              <a:t>(). 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r>
              <a:rPr lang="en-US" altLang="zh-CN" sz="2400" dirty="0" smtClean="0">
                <a:ea typeface="宋体" pitchFamily="2" charset="-122"/>
              </a:rPr>
              <a:t>Call </a:t>
            </a:r>
            <a:r>
              <a:rPr lang="en-US" altLang="zh-CN" sz="2400" dirty="0" err="1" smtClean="0">
                <a:ea typeface="宋体" pitchFamily="2" charset="-122"/>
              </a:rPr>
              <a:t>rel_read</a:t>
            </a:r>
            <a:r>
              <a:rPr lang="en-US" altLang="zh-CN" sz="2400" dirty="0" smtClean="0">
                <a:ea typeface="宋体" pitchFamily="2" charset="-122"/>
              </a:rPr>
              <a:t>() to ask for more data after you received some </a:t>
            </a:r>
            <a:r>
              <a:rPr lang="en-US" sz="2400" dirty="0" err="1" smtClean="0"/>
              <a:t>ack</a:t>
            </a:r>
            <a:r>
              <a:rPr lang="en-US" sz="2400" dirty="0" smtClean="0"/>
              <a:t> packets and some slots in </a:t>
            </a:r>
            <a:r>
              <a:rPr lang="en-US" sz="2400" dirty="0" smtClean="0"/>
              <a:t>the sender’s </a:t>
            </a:r>
            <a:r>
              <a:rPr lang="en-US" sz="2400" dirty="0" smtClean="0"/>
              <a:t>window become vacant again.  </a:t>
            </a:r>
            <a:endParaRPr lang="en-US" altLang="zh-CN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25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5" name="Group 2"/>
          <p:cNvGrpSpPr>
            <a:grpSpLocks noChangeAspect="1"/>
          </p:cNvGrpSpPr>
          <p:nvPr/>
        </p:nvGrpSpPr>
        <p:grpSpPr bwMode="auto">
          <a:xfrm>
            <a:off x="4724400" y="1219200"/>
            <a:ext cx="3965575" cy="4948238"/>
            <a:chOff x="3024" y="771"/>
            <a:chExt cx="2498" cy="3117"/>
          </a:xfrm>
        </p:grpSpPr>
        <p:sp>
          <p:nvSpPr>
            <p:cNvPr id="1955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24" y="771"/>
              <a:ext cx="2498" cy="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3" name="Freeform 4"/>
            <p:cNvSpPr>
              <a:spLocks/>
            </p:cNvSpPr>
            <p:nvPr/>
          </p:nvSpPr>
          <p:spPr bwMode="auto">
            <a:xfrm>
              <a:off x="3218" y="836"/>
              <a:ext cx="2031" cy="362"/>
            </a:xfrm>
            <a:custGeom>
              <a:avLst/>
              <a:gdLst>
                <a:gd name="T0" fmla="*/ 325 w 2031"/>
                <a:gd name="T1" fmla="*/ 284 h 362"/>
                <a:gd name="T2" fmla="*/ 388 w 2031"/>
                <a:gd name="T3" fmla="*/ 313 h 362"/>
                <a:gd name="T4" fmla="*/ 465 w 2031"/>
                <a:gd name="T5" fmla="*/ 335 h 362"/>
                <a:gd name="T6" fmla="*/ 553 w 2031"/>
                <a:gd name="T7" fmla="*/ 351 h 362"/>
                <a:gd name="T8" fmla="*/ 648 w 2031"/>
                <a:gd name="T9" fmla="*/ 360 h 362"/>
                <a:gd name="T10" fmla="*/ 746 w 2031"/>
                <a:gd name="T11" fmla="*/ 362 h 362"/>
                <a:gd name="T12" fmla="*/ 843 w 2031"/>
                <a:gd name="T13" fmla="*/ 355 h 362"/>
                <a:gd name="T14" fmla="*/ 933 w 2031"/>
                <a:gd name="T15" fmla="*/ 342 h 362"/>
                <a:gd name="T16" fmla="*/ 1016 w 2031"/>
                <a:gd name="T17" fmla="*/ 322 h 362"/>
                <a:gd name="T18" fmla="*/ 1097 w 2031"/>
                <a:gd name="T19" fmla="*/ 342 h 362"/>
                <a:gd name="T20" fmla="*/ 1188 w 2031"/>
                <a:gd name="T21" fmla="*/ 355 h 362"/>
                <a:gd name="T22" fmla="*/ 1285 w 2031"/>
                <a:gd name="T23" fmla="*/ 362 h 362"/>
                <a:gd name="T24" fmla="*/ 1383 w 2031"/>
                <a:gd name="T25" fmla="*/ 360 h 362"/>
                <a:gd name="T26" fmla="*/ 1477 w 2031"/>
                <a:gd name="T27" fmla="*/ 351 h 362"/>
                <a:gd name="T28" fmla="*/ 1565 w 2031"/>
                <a:gd name="T29" fmla="*/ 335 h 362"/>
                <a:gd name="T30" fmla="*/ 1642 w 2031"/>
                <a:gd name="T31" fmla="*/ 313 h 362"/>
                <a:gd name="T32" fmla="*/ 1706 w 2031"/>
                <a:gd name="T33" fmla="*/ 284 h 362"/>
                <a:gd name="T34" fmla="*/ 1765 w 2031"/>
                <a:gd name="T35" fmla="*/ 271 h 362"/>
                <a:gd name="T36" fmla="*/ 1831 w 2031"/>
                <a:gd name="T37" fmla="*/ 271 h 362"/>
                <a:gd name="T38" fmla="*/ 1895 w 2031"/>
                <a:gd name="T39" fmla="*/ 263 h 362"/>
                <a:gd name="T40" fmla="*/ 1951 w 2031"/>
                <a:gd name="T41" fmla="*/ 248 h 362"/>
                <a:gd name="T42" fmla="*/ 1993 w 2031"/>
                <a:gd name="T43" fmla="*/ 229 h 362"/>
                <a:gd name="T44" fmla="*/ 2021 w 2031"/>
                <a:gd name="T45" fmla="*/ 206 h 362"/>
                <a:gd name="T46" fmla="*/ 2031 w 2031"/>
                <a:gd name="T47" fmla="*/ 181 h 362"/>
                <a:gd name="T48" fmla="*/ 2021 w 2031"/>
                <a:gd name="T49" fmla="*/ 156 h 362"/>
                <a:gd name="T50" fmla="*/ 1993 w 2031"/>
                <a:gd name="T51" fmla="*/ 133 h 362"/>
                <a:gd name="T52" fmla="*/ 1951 w 2031"/>
                <a:gd name="T53" fmla="*/ 114 h 362"/>
                <a:gd name="T54" fmla="*/ 1895 w 2031"/>
                <a:gd name="T55" fmla="*/ 100 h 362"/>
                <a:gd name="T56" fmla="*/ 1831 w 2031"/>
                <a:gd name="T57" fmla="*/ 92 h 362"/>
                <a:gd name="T58" fmla="*/ 1765 w 2031"/>
                <a:gd name="T59" fmla="*/ 90 h 362"/>
                <a:gd name="T60" fmla="*/ 1706 w 2031"/>
                <a:gd name="T61" fmla="*/ 77 h 362"/>
                <a:gd name="T62" fmla="*/ 1642 w 2031"/>
                <a:gd name="T63" fmla="*/ 50 h 362"/>
                <a:gd name="T64" fmla="*/ 1565 w 2031"/>
                <a:gd name="T65" fmla="*/ 27 h 362"/>
                <a:gd name="T66" fmla="*/ 1477 w 2031"/>
                <a:gd name="T67" fmla="*/ 11 h 362"/>
                <a:gd name="T68" fmla="*/ 1383 w 2031"/>
                <a:gd name="T69" fmla="*/ 2 h 362"/>
                <a:gd name="T70" fmla="*/ 1285 w 2031"/>
                <a:gd name="T71" fmla="*/ 1 h 362"/>
                <a:gd name="T72" fmla="*/ 1188 w 2031"/>
                <a:gd name="T73" fmla="*/ 6 h 362"/>
                <a:gd name="T74" fmla="*/ 1097 w 2031"/>
                <a:gd name="T75" fmla="*/ 19 h 362"/>
                <a:gd name="T76" fmla="*/ 1016 w 2031"/>
                <a:gd name="T77" fmla="*/ 39 h 362"/>
                <a:gd name="T78" fmla="*/ 933 w 2031"/>
                <a:gd name="T79" fmla="*/ 19 h 362"/>
                <a:gd name="T80" fmla="*/ 843 w 2031"/>
                <a:gd name="T81" fmla="*/ 6 h 362"/>
                <a:gd name="T82" fmla="*/ 746 w 2031"/>
                <a:gd name="T83" fmla="*/ 1 h 362"/>
                <a:gd name="T84" fmla="*/ 648 w 2031"/>
                <a:gd name="T85" fmla="*/ 2 h 362"/>
                <a:gd name="T86" fmla="*/ 553 w 2031"/>
                <a:gd name="T87" fmla="*/ 11 h 362"/>
                <a:gd name="T88" fmla="*/ 465 w 2031"/>
                <a:gd name="T89" fmla="*/ 27 h 362"/>
                <a:gd name="T90" fmla="*/ 388 w 2031"/>
                <a:gd name="T91" fmla="*/ 50 h 362"/>
                <a:gd name="T92" fmla="*/ 325 w 2031"/>
                <a:gd name="T93" fmla="*/ 77 h 362"/>
                <a:gd name="T94" fmla="*/ 266 w 2031"/>
                <a:gd name="T95" fmla="*/ 90 h 362"/>
                <a:gd name="T96" fmla="*/ 198 w 2031"/>
                <a:gd name="T97" fmla="*/ 92 h 362"/>
                <a:gd name="T98" fmla="*/ 136 w 2031"/>
                <a:gd name="T99" fmla="*/ 100 h 362"/>
                <a:gd name="T100" fmla="*/ 79 w 2031"/>
                <a:gd name="T101" fmla="*/ 114 h 362"/>
                <a:gd name="T102" fmla="*/ 37 w 2031"/>
                <a:gd name="T103" fmla="*/ 133 h 362"/>
                <a:gd name="T104" fmla="*/ 9 w 2031"/>
                <a:gd name="T105" fmla="*/ 156 h 362"/>
                <a:gd name="T106" fmla="*/ 0 w 2031"/>
                <a:gd name="T107" fmla="*/ 181 h 362"/>
                <a:gd name="T108" fmla="*/ 9 w 2031"/>
                <a:gd name="T109" fmla="*/ 206 h 362"/>
                <a:gd name="T110" fmla="*/ 37 w 2031"/>
                <a:gd name="T111" fmla="*/ 229 h 362"/>
                <a:gd name="T112" fmla="*/ 79 w 2031"/>
                <a:gd name="T113" fmla="*/ 248 h 362"/>
                <a:gd name="T114" fmla="*/ 136 w 2031"/>
                <a:gd name="T115" fmla="*/ 263 h 362"/>
                <a:gd name="T116" fmla="*/ 198 w 2031"/>
                <a:gd name="T117" fmla="*/ 271 h 362"/>
                <a:gd name="T118" fmla="*/ 266 w 2031"/>
                <a:gd name="T119" fmla="*/ 271 h 3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31"/>
                <a:gd name="T181" fmla="*/ 0 h 362"/>
                <a:gd name="T182" fmla="*/ 2031 w 2031"/>
                <a:gd name="T183" fmla="*/ 362 h 3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31" h="362">
                  <a:moveTo>
                    <a:pt x="299" y="268"/>
                  </a:moveTo>
                  <a:lnTo>
                    <a:pt x="325" y="284"/>
                  </a:lnTo>
                  <a:lnTo>
                    <a:pt x="354" y="298"/>
                  </a:lnTo>
                  <a:lnTo>
                    <a:pt x="388" y="313"/>
                  </a:lnTo>
                  <a:lnTo>
                    <a:pt x="425" y="325"/>
                  </a:lnTo>
                  <a:lnTo>
                    <a:pt x="465" y="335"/>
                  </a:lnTo>
                  <a:lnTo>
                    <a:pt x="508" y="345"/>
                  </a:lnTo>
                  <a:lnTo>
                    <a:pt x="553" y="351"/>
                  </a:lnTo>
                  <a:lnTo>
                    <a:pt x="599" y="356"/>
                  </a:lnTo>
                  <a:lnTo>
                    <a:pt x="648" y="360"/>
                  </a:lnTo>
                  <a:lnTo>
                    <a:pt x="697" y="362"/>
                  </a:lnTo>
                  <a:lnTo>
                    <a:pt x="746" y="362"/>
                  </a:lnTo>
                  <a:lnTo>
                    <a:pt x="794" y="359"/>
                  </a:lnTo>
                  <a:lnTo>
                    <a:pt x="843" y="355"/>
                  </a:lnTo>
                  <a:lnTo>
                    <a:pt x="889" y="350"/>
                  </a:lnTo>
                  <a:lnTo>
                    <a:pt x="933" y="342"/>
                  </a:lnTo>
                  <a:lnTo>
                    <a:pt x="975" y="333"/>
                  </a:lnTo>
                  <a:lnTo>
                    <a:pt x="1016" y="322"/>
                  </a:lnTo>
                  <a:lnTo>
                    <a:pt x="1054" y="333"/>
                  </a:lnTo>
                  <a:lnTo>
                    <a:pt x="1097" y="342"/>
                  </a:lnTo>
                  <a:lnTo>
                    <a:pt x="1142" y="350"/>
                  </a:lnTo>
                  <a:lnTo>
                    <a:pt x="1188" y="355"/>
                  </a:lnTo>
                  <a:lnTo>
                    <a:pt x="1236" y="359"/>
                  </a:lnTo>
                  <a:lnTo>
                    <a:pt x="1285" y="362"/>
                  </a:lnTo>
                  <a:lnTo>
                    <a:pt x="1334" y="362"/>
                  </a:lnTo>
                  <a:lnTo>
                    <a:pt x="1383" y="360"/>
                  </a:lnTo>
                  <a:lnTo>
                    <a:pt x="1430" y="356"/>
                  </a:lnTo>
                  <a:lnTo>
                    <a:pt x="1477" y="351"/>
                  </a:lnTo>
                  <a:lnTo>
                    <a:pt x="1522" y="345"/>
                  </a:lnTo>
                  <a:lnTo>
                    <a:pt x="1565" y="335"/>
                  </a:lnTo>
                  <a:lnTo>
                    <a:pt x="1605" y="325"/>
                  </a:lnTo>
                  <a:lnTo>
                    <a:pt x="1642" y="313"/>
                  </a:lnTo>
                  <a:lnTo>
                    <a:pt x="1676" y="298"/>
                  </a:lnTo>
                  <a:lnTo>
                    <a:pt x="1706" y="284"/>
                  </a:lnTo>
                  <a:lnTo>
                    <a:pt x="1731" y="268"/>
                  </a:lnTo>
                  <a:lnTo>
                    <a:pt x="1765" y="271"/>
                  </a:lnTo>
                  <a:lnTo>
                    <a:pt x="1798" y="272"/>
                  </a:lnTo>
                  <a:lnTo>
                    <a:pt x="1831" y="271"/>
                  </a:lnTo>
                  <a:lnTo>
                    <a:pt x="1864" y="267"/>
                  </a:lnTo>
                  <a:lnTo>
                    <a:pt x="1895" y="263"/>
                  </a:lnTo>
                  <a:lnTo>
                    <a:pt x="1924" y="256"/>
                  </a:lnTo>
                  <a:lnTo>
                    <a:pt x="1951" y="248"/>
                  </a:lnTo>
                  <a:lnTo>
                    <a:pt x="1974" y="239"/>
                  </a:lnTo>
                  <a:lnTo>
                    <a:pt x="1993" y="229"/>
                  </a:lnTo>
                  <a:lnTo>
                    <a:pt x="2009" y="218"/>
                  </a:lnTo>
                  <a:lnTo>
                    <a:pt x="2021" y="206"/>
                  </a:lnTo>
                  <a:lnTo>
                    <a:pt x="2028" y="193"/>
                  </a:lnTo>
                  <a:lnTo>
                    <a:pt x="2031" y="181"/>
                  </a:lnTo>
                  <a:lnTo>
                    <a:pt x="2028" y="168"/>
                  </a:lnTo>
                  <a:lnTo>
                    <a:pt x="2021" y="156"/>
                  </a:lnTo>
                  <a:lnTo>
                    <a:pt x="2009" y="144"/>
                  </a:lnTo>
                  <a:lnTo>
                    <a:pt x="1993" y="133"/>
                  </a:lnTo>
                  <a:lnTo>
                    <a:pt x="1974" y="122"/>
                  </a:lnTo>
                  <a:lnTo>
                    <a:pt x="1951" y="114"/>
                  </a:lnTo>
                  <a:lnTo>
                    <a:pt x="1924" y="106"/>
                  </a:lnTo>
                  <a:lnTo>
                    <a:pt x="1895" y="100"/>
                  </a:lnTo>
                  <a:lnTo>
                    <a:pt x="1864" y="94"/>
                  </a:lnTo>
                  <a:lnTo>
                    <a:pt x="1831" y="92"/>
                  </a:lnTo>
                  <a:lnTo>
                    <a:pt x="1798" y="90"/>
                  </a:lnTo>
                  <a:lnTo>
                    <a:pt x="1765" y="90"/>
                  </a:lnTo>
                  <a:lnTo>
                    <a:pt x="1731" y="93"/>
                  </a:lnTo>
                  <a:lnTo>
                    <a:pt x="1706" y="77"/>
                  </a:lnTo>
                  <a:lnTo>
                    <a:pt x="1676" y="63"/>
                  </a:lnTo>
                  <a:lnTo>
                    <a:pt x="1642" y="50"/>
                  </a:lnTo>
                  <a:lnTo>
                    <a:pt x="1605" y="38"/>
                  </a:lnTo>
                  <a:lnTo>
                    <a:pt x="1565" y="27"/>
                  </a:lnTo>
                  <a:lnTo>
                    <a:pt x="1522" y="18"/>
                  </a:lnTo>
                  <a:lnTo>
                    <a:pt x="1477" y="11"/>
                  </a:lnTo>
                  <a:lnTo>
                    <a:pt x="1430" y="5"/>
                  </a:lnTo>
                  <a:lnTo>
                    <a:pt x="1383" y="2"/>
                  </a:lnTo>
                  <a:lnTo>
                    <a:pt x="1334" y="0"/>
                  </a:lnTo>
                  <a:lnTo>
                    <a:pt x="1285" y="1"/>
                  </a:lnTo>
                  <a:lnTo>
                    <a:pt x="1236" y="2"/>
                  </a:lnTo>
                  <a:lnTo>
                    <a:pt x="1188" y="6"/>
                  </a:lnTo>
                  <a:lnTo>
                    <a:pt x="1142" y="13"/>
                  </a:lnTo>
                  <a:lnTo>
                    <a:pt x="1097" y="19"/>
                  </a:lnTo>
                  <a:lnTo>
                    <a:pt x="1054" y="28"/>
                  </a:lnTo>
                  <a:lnTo>
                    <a:pt x="1016" y="39"/>
                  </a:lnTo>
                  <a:lnTo>
                    <a:pt x="975" y="28"/>
                  </a:lnTo>
                  <a:lnTo>
                    <a:pt x="933" y="19"/>
                  </a:lnTo>
                  <a:lnTo>
                    <a:pt x="889" y="13"/>
                  </a:lnTo>
                  <a:lnTo>
                    <a:pt x="843" y="6"/>
                  </a:lnTo>
                  <a:lnTo>
                    <a:pt x="794" y="2"/>
                  </a:lnTo>
                  <a:lnTo>
                    <a:pt x="746" y="1"/>
                  </a:lnTo>
                  <a:lnTo>
                    <a:pt x="697" y="0"/>
                  </a:lnTo>
                  <a:lnTo>
                    <a:pt x="648" y="2"/>
                  </a:lnTo>
                  <a:lnTo>
                    <a:pt x="599" y="5"/>
                  </a:lnTo>
                  <a:lnTo>
                    <a:pt x="553" y="11"/>
                  </a:lnTo>
                  <a:lnTo>
                    <a:pt x="508" y="18"/>
                  </a:lnTo>
                  <a:lnTo>
                    <a:pt x="465" y="27"/>
                  </a:lnTo>
                  <a:lnTo>
                    <a:pt x="425" y="38"/>
                  </a:lnTo>
                  <a:lnTo>
                    <a:pt x="388" y="50"/>
                  </a:lnTo>
                  <a:lnTo>
                    <a:pt x="354" y="63"/>
                  </a:lnTo>
                  <a:lnTo>
                    <a:pt x="325" y="77"/>
                  </a:lnTo>
                  <a:lnTo>
                    <a:pt x="299" y="93"/>
                  </a:lnTo>
                  <a:lnTo>
                    <a:pt x="266" y="90"/>
                  </a:lnTo>
                  <a:lnTo>
                    <a:pt x="232" y="90"/>
                  </a:lnTo>
                  <a:lnTo>
                    <a:pt x="198" y="92"/>
                  </a:lnTo>
                  <a:lnTo>
                    <a:pt x="166" y="94"/>
                  </a:lnTo>
                  <a:lnTo>
                    <a:pt x="136" y="100"/>
                  </a:lnTo>
                  <a:lnTo>
                    <a:pt x="106" y="106"/>
                  </a:lnTo>
                  <a:lnTo>
                    <a:pt x="79" y="114"/>
                  </a:lnTo>
                  <a:lnTo>
                    <a:pt x="57" y="122"/>
                  </a:lnTo>
                  <a:lnTo>
                    <a:pt x="37" y="133"/>
                  </a:lnTo>
                  <a:lnTo>
                    <a:pt x="20" y="144"/>
                  </a:lnTo>
                  <a:lnTo>
                    <a:pt x="9" y="156"/>
                  </a:lnTo>
                  <a:lnTo>
                    <a:pt x="3" y="168"/>
                  </a:lnTo>
                  <a:lnTo>
                    <a:pt x="0" y="181"/>
                  </a:lnTo>
                  <a:lnTo>
                    <a:pt x="3" y="193"/>
                  </a:lnTo>
                  <a:lnTo>
                    <a:pt x="9" y="206"/>
                  </a:lnTo>
                  <a:lnTo>
                    <a:pt x="20" y="218"/>
                  </a:lnTo>
                  <a:lnTo>
                    <a:pt x="37" y="229"/>
                  </a:lnTo>
                  <a:lnTo>
                    <a:pt x="57" y="239"/>
                  </a:lnTo>
                  <a:lnTo>
                    <a:pt x="79" y="248"/>
                  </a:lnTo>
                  <a:lnTo>
                    <a:pt x="106" y="256"/>
                  </a:lnTo>
                  <a:lnTo>
                    <a:pt x="136" y="263"/>
                  </a:lnTo>
                  <a:lnTo>
                    <a:pt x="166" y="267"/>
                  </a:lnTo>
                  <a:lnTo>
                    <a:pt x="198" y="271"/>
                  </a:lnTo>
                  <a:lnTo>
                    <a:pt x="232" y="272"/>
                  </a:lnTo>
                  <a:lnTo>
                    <a:pt x="266" y="271"/>
                  </a:lnTo>
                  <a:lnTo>
                    <a:pt x="299" y="268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4" name="Rectangle 5"/>
            <p:cNvSpPr>
              <a:spLocks noChangeArrowheads="1"/>
            </p:cNvSpPr>
            <p:nvPr/>
          </p:nvSpPr>
          <p:spPr bwMode="auto">
            <a:xfrm>
              <a:off x="3973" y="899"/>
              <a:ext cx="55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LAN 2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595" name="Freeform 6"/>
            <p:cNvSpPr>
              <a:spLocks/>
            </p:cNvSpPr>
            <p:nvPr/>
          </p:nvSpPr>
          <p:spPr bwMode="auto">
            <a:xfrm>
              <a:off x="3845" y="3157"/>
              <a:ext cx="689" cy="264"/>
            </a:xfrm>
            <a:custGeom>
              <a:avLst/>
              <a:gdLst>
                <a:gd name="T0" fmla="*/ 642 w 689"/>
                <a:gd name="T1" fmla="*/ 264 h 264"/>
                <a:gd name="T2" fmla="*/ 657 w 689"/>
                <a:gd name="T3" fmla="*/ 261 h 264"/>
                <a:gd name="T4" fmla="*/ 669 w 689"/>
                <a:gd name="T5" fmla="*/ 253 h 264"/>
                <a:gd name="T6" fmla="*/ 681 w 689"/>
                <a:gd name="T7" fmla="*/ 242 h 264"/>
                <a:gd name="T8" fmla="*/ 687 w 689"/>
                <a:gd name="T9" fmla="*/ 229 h 264"/>
                <a:gd name="T10" fmla="*/ 689 w 689"/>
                <a:gd name="T11" fmla="*/ 213 h 264"/>
                <a:gd name="T12" fmla="*/ 689 w 689"/>
                <a:gd name="T13" fmla="*/ 50 h 264"/>
                <a:gd name="T14" fmla="*/ 687 w 689"/>
                <a:gd name="T15" fmla="*/ 34 h 264"/>
                <a:gd name="T16" fmla="*/ 681 w 689"/>
                <a:gd name="T17" fmla="*/ 20 h 264"/>
                <a:gd name="T18" fmla="*/ 669 w 689"/>
                <a:gd name="T19" fmla="*/ 9 h 264"/>
                <a:gd name="T20" fmla="*/ 657 w 689"/>
                <a:gd name="T21" fmla="*/ 3 h 264"/>
                <a:gd name="T22" fmla="*/ 642 w 689"/>
                <a:gd name="T23" fmla="*/ 0 h 264"/>
                <a:gd name="T24" fmla="*/ 46 w 689"/>
                <a:gd name="T25" fmla="*/ 0 h 264"/>
                <a:gd name="T26" fmla="*/ 33 w 689"/>
                <a:gd name="T27" fmla="*/ 3 h 264"/>
                <a:gd name="T28" fmla="*/ 19 w 689"/>
                <a:gd name="T29" fmla="*/ 9 h 264"/>
                <a:gd name="T30" fmla="*/ 9 w 689"/>
                <a:gd name="T31" fmla="*/ 20 h 264"/>
                <a:gd name="T32" fmla="*/ 2 w 689"/>
                <a:gd name="T33" fmla="*/ 34 h 264"/>
                <a:gd name="T34" fmla="*/ 0 w 689"/>
                <a:gd name="T35" fmla="*/ 50 h 264"/>
                <a:gd name="T36" fmla="*/ 0 w 689"/>
                <a:gd name="T37" fmla="*/ 213 h 264"/>
                <a:gd name="T38" fmla="*/ 2 w 689"/>
                <a:gd name="T39" fmla="*/ 229 h 264"/>
                <a:gd name="T40" fmla="*/ 9 w 689"/>
                <a:gd name="T41" fmla="*/ 242 h 264"/>
                <a:gd name="T42" fmla="*/ 19 w 689"/>
                <a:gd name="T43" fmla="*/ 253 h 264"/>
                <a:gd name="T44" fmla="*/ 33 w 689"/>
                <a:gd name="T45" fmla="*/ 261 h 264"/>
                <a:gd name="T46" fmla="*/ 46 w 689"/>
                <a:gd name="T47" fmla="*/ 264 h 264"/>
                <a:gd name="T48" fmla="*/ 642 w 689"/>
                <a:gd name="T49" fmla="*/ 264 h 2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9"/>
                <a:gd name="T76" fmla="*/ 0 h 264"/>
                <a:gd name="T77" fmla="*/ 689 w 689"/>
                <a:gd name="T78" fmla="*/ 264 h 2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9" h="264">
                  <a:moveTo>
                    <a:pt x="642" y="264"/>
                  </a:moveTo>
                  <a:lnTo>
                    <a:pt x="657" y="261"/>
                  </a:lnTo>
                  <a:lnTo>
                    <a:pt x="669" y="253"/>
                  </a:lnTo>
                  <a:lnTo>
                    <a:pt x="681" y="242"/>
                  </a:lnTo>
                  <a:lnTo>
                    <a:pt x="687" y="229"/>
                  </a:lnTo>
                  <a:lnTo>
                    <a:pt x="689" y="213"/>
                  </a:lnTo>
                  <a:lnTo>
                    <a:pt x="689" y="50"/>
                  </a:lnTo>
                  <a:lnTo>
                    <a:pt x="687" y="34"/>
                  </a:lnTo>
                  <a:lnTo>
                    <a:pt x="681" y="20"/>
                  </a:lnTo>
                  <a:lnTo>
                    <a:pt x="669" y="9"/>
                  </a:lnTo>
                  <a:lnTo>
                    <a:pt x="657" y="3"/>
                  </a:lnTo>
                  <a:lnTo>
                    <a:pt x="642" y="0"/>
                  </a:lnTo>
                  <a:lnTo>
                    <a:pt x="46" y="0"/>
                  </a:lnTo>
                  <a:lnTo>
                    <a:pt x="33" y="3"/>
                  </a:lnTo>
                  <a:lnTo>
                    <a:pt x="19" y="9"/>
                  </a:lnTo>
                  <a:lnTo>
                    <a:pt x="9" y="20"/>
                  </a:lnTo>
                  <a:lnTo>
                    <a:pt x="2" y="34"/>
                  </a:lnTo>
                  <a:lnTo>
                    <a:pt x="0" y="50"/>
                  </a:lnTo>
                  <a:lnTo>
                    <a:pt x="0" y="213"/>
                  </a:lnTo>
                  <a:lnTo>
                    <a:pt x="2" y="229"/>
                  </a:lnTo>
                  <a:lnTo>
                    <a:pt x="9" y="242"/>
                  </a:lnTo>
                  <a:lnTo>
                    <a:pt x="19" y="253"/>
                  </a:lnTo>
                  <a:lnTo>
                    <a:pt x="33" y="261"/>
                  </a:lnTo>
                  <a:lnTo>
                    <a:pt x="46" y="264"/>
                  </a:lnTo>
                  <a:lnTo>
                    <a:pt x="642" y="264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6" name="Rectangle 7"/>
            <p:cNvSpPr>
              <a:spLocks noChangeArrowheads="1"/>
            </p:cNvSpPr>
            <p:nvPr/>
          </p:nvSpPr>
          <p:spPr bwMode="auto">
            <a:xfrm>
              <a:off x="3962" y="3191"/>
              <a:ext cx="5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Bridge1</a:t>
              </a:r>
              <a:endParaRPr lang="en-US" sz="20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597" name="Freeform 8"/>
            <p:cNvSpPr>
              <a:spLocks/>
            </p:cNvSpPr>
            <p:nvPr/>
          </p:nvSpPr>
          <p:spPr bwMode="auto">
            <a:xfrm>
              <a:off x="3876" y="1856"/>
              <a:ext cx="1504" cy="296"/>
            </a:xfrm>
            <a:custGeom>
              <a:avLst/>
              <a:gdLst>
                <a:gd name="T0" fmla="*/ 243 w 1504"/>
                <a:gd name="T1" fmla="*/ 234 h 296"/>
                <a:gd name="T2" fmla="*/ 299 w 1504"/>
                <a:gd name="T3" fmla="*/ 261 h 296"/>
                <a:gd name="T4" fmla="*/ 366 w 1504"/>
                <a:gd name="T5" fmla="*/ 279 h 296"/>
                <a:gd name="T6" fmla="*/ 441 w 1504"/>
                <a:gd name="T7" fmla="*/ 292 h 296"/>
                <a:gd name="T8" fmla="*/ 523 w 1504"/>
                <a:gd name="T9" fmla="*/ 296 h 296"/>
                <a:gd name="T10" fmla="*/ 604 w 1504"/>
                <a:gd name="T11" fmla="*/ 294 h 296"/>
                <a:gd name="T12" fmla="*/ 682 w 1504"/>
                <a:gd name="T13" fmla="*/ 282 h 296"/>
                <a:gd name="T14" fmla="*/ 752 w 1504"/>
                <a:gd name="T15" fmla="*/ 265 h 296"/>
                <a:gd name="T16" fmla="*/ 821 w 1504"/>
                <a:gd name="T17" fmla="*/ 282 h 296"/>
                <a:gd name="T18" fmla="*/ 899 w 1504"/>
                <a:gd name="T19" fmla="*/ 294 h 296"/>
                <a:gd name="T20" fmla="*/ 980 w 1504"/>
                <a:gd name="T21" fmla="*/ 296 h 296"/>
                <a:gd name="T22" fmla="*/ 1062 w 1504"/>
                <a:gd name="T23" fmla="*/ 292 h 296"/>
                <a:gd name="T24" fmla="*/ 1138 w 1504"/>
                <a:gd name="T25" fmla="*/ 279 h 296"/>
                <a:gd name="T26" fmla="*/ 1206 w 1504"/>
                <a:gd name="T27" fmla="*/ 261 h 296"/>
                <a:gd name="T28" fmla="*/ 1261 w 1504"/>
                <a:gd name="T29" fmla="*/ 234 h 296"/>
                <a:gd name="T30" fmla="*/ 1311 w 1504"/>
                <a:gd name="T31" fmla="*/ 223 h 296"/>
                <a:gd name="T32" fmla="*/ 1370 w 1504"/>
                <a:gd name="T33" fmla="*/ 220 h 296"/>
                <a:gd name="T34" fmla="*/ 1423 w 1504"/>
                <a:gd name="T35" fmla="*/ 211 h 296"/>
                <a:gd name="T36" fmla="*/ 1467 w 1504"/>
                <a:gd name="T37" fmla="*/ 194 h 296"/>
                <a:gd name="T38" fmla="*/ 1494 w 1504"/>
                <a:gd name="T39" fmla="*/ 173 h 296"/>
                <a:gd name="T40" fmla="*/ 1504 w 1504"/>
                <a:gd name="T41" fmla="*/ 149 h 296"/>
                <a:gd name="T42" fmla="*/ 1494 w 1504"/>
                <a:gd name="T43" fmla="*/ 125 h 296"/>
                <a:gd name="T44" fmla="*/ 1467 w 1504"/>
                <a:gd name="T45" fmla="*/ 103 h 296"/>
                <a:gd name="T46" fmla="*/ 1423 w 1504"/>
                <a:gd name="T47" fmla="*/ 87 h 296"/>
                <a:gd name="T48" fmla="*/ 1370 w 1504"/>
                <a:gd name="T49" fmla="*/ 76 h 296"/>
                <a:gd name="T50" fmla="*/ 1311 w 1504"/>
                <a:gd name="T51" fmla="*/ 75 h 296"/>
                <a:gd name="T52" fmla="*/ 1261 w 1504"/>
                <a:gd name="T53" fmla="*/ 62 h 296"/>
                <a:gd name="T54" fmla="*/ 1206 w 1504"/>
                <a:gd name="T55" fmla="*/ 37 h 296"/>
                <a:gd name="T56" fmla="*/ 1138 w 1504"/>
                <a:gd name="T57" fmla="*/ 17 h 296"/>
                <a:gd name="T58" fmla="*/ 1062 w 1504"/>
                <a:gd name="T59" fmla="*/ 5 h 296"/>
                <a:gd name="T60" fmla="*/ 980 w 1504"/>
                <a:gd name="T61" fmla="*/ 0 h 296"/>
                <a:gd name="T62" fmla="*/ 899 w 1504"/>
                <a:gd name="T63" fmla="*/ 4 h 296"/>
                <a:gd name="T64" fmla="*/ 821 w 1504"/>
                <a:gd name="T65" fmla="*/ 15 h 296"/>
                <a:gd name="T66" fmla="*/ 752 w 1504"/>
                <a:gd name="T67" fmla="*/ 33 h 296"/>
                <a:gd name="T68" fmla="*/ 682 w 1504"/>
                <a:gd name="T69" fmla="*/ 15 h 296"/>
                <a:gd name="T70" fmla="*/ 604 w 1504"/>
                <a:gd name="T71" fmla="*/ 4 h 296"/>
                <a:gd name="T72" fmla="*/ 523 w 1504"/>
                <a:gd name="T73" fmla="*/ 0 h 296"/>
                <a:gd name="T74" fmla="*/ 441 w 1504"/>
                <a:gd name="T75" fmla="*/ 5 h 296"/>
                <a:gd name="T76" fmla="*/ 366 w 1504"/>
                <a:gd name="T77" fmla="*/ 17 h 296"/>
                <a:gd name="T78" fmla="*/ 299 w 1504"/>
                <a:gd name="T79" fmla="*/ 37 h 296"/>
                <a:gd name="T80" fmla="*/ 243 w 1504"/>
                <a:gd name="T81" fmla="*/ 62 h 296"/>
                <a:gd name="T82" fmla="*/ 192 w 1504"/>
                <a:gd name="T83" fmla="*/ 75 h 296"/>
                <a:gd name="T84" fmla="*/ 134 w 1504"/>
                <a:gd name="T85" fmla="*/ 76 h 296"/>
                <a:gd name="T86" fmla="*/ 81 w 1504"/>
                <a:gd name="T87" fmla="*/ 87 h 296"/>
                <a:gd name="T88" fmla="*/ 38 w 1504"/>
                <a:gd name="T89" fmla="*/ 103 h 296"/>
                <a:gd name="T90" fmla="*/ 9 w 1504"/>
                <a:gd name="T91" fmla="*/ 125 h 296"/>
                <a:gd name="T92" fmla="*/ 0 w 1504"/>
                <a:gd name="T93" fmla="*/ 149 h 296"/>
                <a:gd name="T94" fmla="*/ 9 w 1504"/>
                <a:gd name="T95" fmla="*/ 173 h 296"/>
                <a:gd name="T96" fmla="*/ 38 w 1504"/>
                <a:gd name="T97" fmla="*/ 194 h 296"/>
                <a:gd name="T98" fmla="*/ 81 w 1504"/>
                <a:gd name="T99" fmla="*/ 211 h 296"/>
                <a:gd name="T100" fmla="*/ 134 w 1504"/>
                <a:gd name="T101" fmla="*/ 220 h 296"/>
                <a:gd name="T102" fmla="*/ 192 w 1504"/>
                <a:gd name="T103" fmla="*/ 223 h 2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04"/>
                <a:gd name="T157" fmla="*/ 0 h 296"/>
                <a:gd name="T158" fmla="*/ 1504 w 1504"/>
                <a:gd name="T159" fmla="*/ 296 h 2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04" h="296">
                  <a:moveTo>
                    <a:pt x="221" y="220"/>
                  </a:moveTo>
                  <a:lnTo>
                    <a:pt x="243" y="234"/>
                  </a:lnTo>
                  <a:lnTo>
                    <a:pt x="269" y="248"/>
                  </a:lnTo>
                  <a:lnTo>
                    <a:pt x="299" y="261"/>
                  </a:lnTo>
                  <a:lnTo>
                    <a:pt x="330" y="271"/>
                  </a:lnTo>
                  <a:lnTo>
                    <a:pt x="366" y="279"/>
                  </a:lnTo>
                  <a:lnTo>
                    <a:pt x="403" y="287"/>
                  </a:lnTo>
                  <a:lnTo>
                    <a:pt x="441" y="292"/>
                  </a:lnTo>
                  <a:lnTo>
                    <a:pt x="483" y="295"/>
                  </a:lnTo>
                  <a:lnTo>
                    <a:pt x="523" y="296"/>
                  </a:lnTo>
                  <a:lnTo>
                    <a:pt x="564" y="296"/>
                  </a:lnTo>
                  <a:lnTo>
                    <a:pt x="604" y="294"/>
                  </a:lnTo>
                  <a:lnTo>
                    <a:pt x="645" y="288"/>
                  </a:lnTo>
                  <a:lnTo>
                    <a:pt x="682" y="282"/>
                  </a:lnTo>
                  <a:lnTo>
                    <a:pt x="718" y="274"/>
                  </a:lnTo>
                  <a:lnTo>
                    <a:pt x="752" y="265"/>
                  </a:lnTo>
                  <a:lnTo>
                    <a:pt x="785" y="274"/>
                  </a:lnTo>
                  <a:lnTo>
                    <a:pt x="821" y="282"/>
                  </a:lnTo>
                  <a:lnTo>
                    <a:pt x="859" y="288"/>
                  </a:lnTo>
                  <a:lnTo>
                    <a:pt x="899" y="294"/>
                  </a:lnTo>
                  <a:lnTo>
                    <a:pt x="939" y="296"/>
                  </a:lnTo>
                  <a:lnTo>
                    <a:pt x="980" y="296"/>
                  </a:lnTo>
                  <a:lnTo>
                    <a:pt x="1022" y="295"/>
                  </a:lnTo>
                  <a:lnTo>
                    <a:pt x="1062" y="292"/>
                  </a:lnTo>
                  <a:lnTo>
                    <a:pt x="1101" y="287"/>
                  </a:lnTo>
                  <a:lnTo>
                    <a:pt x="1138" y="279"/>
                  </a:lnTo>
                  <a:lnTo>
                    <a:pt x="1173" y="271"/>
                  </a:lnTo>
                  <a:lnTo>
                    <a:pt x="1206" y="261"/>
                  </a:lnTo>
                  <a:lnTo>
                    <a:pt x="1235" y="248"/>
                  </a:lnTo>
                  <a:lnTo>
                    <a:pt x="1261" y="234"/>
                  </a:lnTo>
                  <a:lnTo>
                    <a:pt x="1283" y="220"/>
                  </a:lnTo>
                  <a:lnTo>
                    <a:pt x="1311" y="223"/>
                  </a:lnTo>
                  <a:lnTo>
                    <a:pt x="1341" y="223"/>
                  </a:lnTo>
                  <a:lnTo>
                    <a:pt x="1370" y="220"/>
                  </a:lnTo>
                  <a:lnTo>
                    <a:pt x="1398" y="216"/>
                  </a:lnTo>
                  <a:lnTo>
                    <a:pt x="1423" y="211"/>
                  </a:lnTo>
                  <a:lnTo>
                    <a:pt x="1447" y="203"/>
                  </a:lnTo>
                  <a:lnTo>
                    <a:pt x="1467" y="194"/>
                  </a:lnTo>
                  <a:lnTo>
                    <a:pt x="1483" y="184"/>
                  </a:lnTo>
                  <a:lnTo>
                    <a:pt x="1494" y="173"/>
                  </a:lnTo>
                  <a:lnTo>
                    <a:pt x="1502" y="161"/>
                  </a:lnTo>
                  <a:lnTo>
                    <a:pt x="1504" y="149"/>
                  </a:lnTo>
                  <a:lnTo>
                    <a:pt x="1502" y="137"/>
                  </a:lnTo>
                  <a:lnTo>
                    <a:pt x="1494" y="125"/>
                  </a:lnTo>
                  <a:lnTo>
                    <a:pt x="1483" y="113"/>
                  </a:lnTo>
                  <a:lnTo>
                    <a:pt x="1467" y="103"/>
                  </a:lnTo>
                  <a:lnTo>
                    <a:pt x="1447" y="94"/>
                  </a:lnTo>
                  <a:lnTo>
                    <a:pt x="1423" y="87"/>
                  </a:lnTo>
                  <a:lnTo>
                    <a:pt x="1398" y="80"/>
                  </a:lnTo>
                  <a:lnTo>
                    <a:pt x="1370" y="76"/>
                  </a:lnTo>
                  <a:lnTo>
                    <a:pt x="1341" y="75"/>
                  </a:lnTo>
                  <a:lnTo>
                    <a:pt x="1311" y="75"/>
                  </a:lnTo>
                  <a:lnTo>
                    <a:pt x="1283" y="76"/>
                  </a:lnTo>
                  <a:lnTo>
                    <a:pt x="1261" y="62"/>
                  </a:lnTo>
                  <a:lnTo>
                    <a:pt x="1235" y="49"/>
                  </a:lnTo>
                  <a:lnTo>
                    <a:pt x="1206" y="37"/>
                  </a:lnTo>
                  <a:lnTo>
                    <a:pt x="1173" y="26"/>
                  </a:lnTo>
                  <a:lnTo>
                    <a:pt x="1138" y="17"/>
                  </a:lnTo>
                  <a:lnTo>
                    <a:pt x="1101" y="11"/>
                  </a:lnTo>
                  <a:lnTo>
                    <a:pt x="1062" y="5"/>
                  </a:lnTo>
                  <a:lnTo>
                    <a:pt x="1022" y="1"/>
                  </a:lnTo>
                  <a:lnTo>
                    <a:pt x="980" y="0"/>
                  </a:lnTo>
                  <a:lnTo>
                    <a:pt x="939" y="1"/>
                  </a:lnTo>
                  <a:lnTo>
                    <a:pt x="899" y="4"/>
                  </a:lnTo>
                  <a:lnTo>
                    <a:pt x="859" y="8"/>
                  </a:lnTo>
                  <a:lnTo>
                    <a:pt x="821" y="15"/>
                  </a:lnTo>
                  <a:lnTo>
                    <a:pt x="785" y="22"/>
                  </a:lnTo>
                  <a:lnTo>
                    <a:pt x="752" y="33"/>
                  </a:lnTo>
                  <a:lnTo>
                    <a:pt x="718" y="22"/>
                  </a:lnTo>
                  <a:lnTo>
                    <a:pt x="682" y="15"/>
                  </a:lnTo>
                  <a:lnTo>
                    <a:pt x="645" y="8"/>
                  </a:lnTo>
                  <a:lnTo>
                    <a:pt x="604" y="4"/>
                  </a:lnTo>
                  <a:lnTo>
                    <a:pt x="564" y="1"/>
                  </a:lnTo>
                  <a:lnTo>
                    <a:pt x="523" y="0"/>
                  </a:lnTo>
                  <a:lnTo>
                    <a:pt x="483" y="1"/>
                  </a:lnTo>
                  <a:lnTo>
                    <a:pt x="441" y="5"/>
                  </a:lnTo>
                  <a:lnTo>
                    <a:pt x="403" y="11"/>
                  </a:lnTo>
                  <a:lnTo>
                    <a:pt x="366" y="17"/>
                  </a:lnTo>
                  <a:lnTo>
                    <a:pt x="330" y="26"/>
                  </a:lnTo>
                  <a:lnTo>
                    <a:pt x="299" y="37"/>
                  </a:lnTo>
                  <a:lnTo>
                    <a:pt x="269" y="49"/>
                  </a:lnTo>
                  <a:lnTo>
                    <a:pt x="243" y="62"/>
                  </a:lnTo>
                  <a:lnTo>
                    <a:pt x="221" y="76"/>
                  </a:lnTo>
                  <a:lnTo>
                    <a:pt x="192" y="75"/>
                  </a:lnTo>
                  <a:lnTo>
                    <a:pt x="163" y="75"/>
                  </a:lnTo>
                  <a:lnTo>
                    <a:pt x="134" y="76"/>
                  </a:lnTo>
                  <a:lnTo>
                    <a:pt x="107" y="80"/>
                  </a:lnTo>
                  <a:lnTo>
                    <a:pt x="81" y="87"/>
                  </a:lnTo>
                  <a:lnTo>
                    <a:pt x="57" y="94"/>
                  </a:lnTo>
                  <a:lnTo>
                    <a:pt x="38" y="103"/>
                  </a:lnTo>
                  <a:lnTo>
                    <a:pt x="22" y="113"/>
                  </a:lnTo>
                  <a:lnTo>
                    <a:pt x="9" y="125"/>
                  </a:lnTo>
                  <a:lnTo>
                    <a:pt x="3" y="137"/>
                  </a:lnTo>
                  <a:lnTo>
                    <a:pt x="0" y="149"/>
                  </a:lnTo>
                  <a:lnTo>
                    <a:pt x="3" y="161"/>
                  </a:lnTo>
                  <a:lnTo>
                    <a:pt x="9" y="173"/>
                  </a:lnTo>
                  <a:lnTo>
                    <a:pt x="22" y="184"/>
                  </a:lnTo>
                  <a:lnTo>
                    <a:pt x="38" y="194"/>
                  </a:lnTo>
                  <a:lnTo>
                    <a:pt x="57" y="203"/>
                  </a:lnTo>
                  <a:lnTo>
                    <a:pt x="81" y="211"/>
                  </a:lnTo>
                  <a:lnTo>
                    <a:pt x="107" y="216"/>
                  </a:lnTo>
                  <a:lnTo>
                    <a:pt x="134" y="220"/>
                  </a:lnTo>
                  <a:lnTo>
                    <a:pt x="163" y="223"/>
                  </a:lnTo>
                  <a:lnTo>
                    <a:pt x="192" y="223"/>
                  </a:lnTo>
                  <a:lnTo>
                    <a:pt x="221" y="22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8" name="Rectangle 9"/>
            <p:cNvSpPr>
              <a:spLocks noChangeArrowheads="1"/>
            </p:cNvSpPr>
            <p:nvPr/>
          </p:nvSpPr>
          <p:spPr bwMode="auto">
            <a:xfrm>
              <a:off x="4368" y="1886"/>
              <a:ext cx="55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LAN 5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599" name="Freeform 10"/>
            <p:cNvSpPr>
              <a:spLocks/>
            </p:cNvSpPr>
            <p:nvPr/>
          </p:nvSpPr>
          <p:spPr bwMode="auto">
            <a:xfrm>
              <a:off x="3156" y="3486"/>
              <a:ext cx="902" cy="381"/>
            </a:xfrm>
            <a:custGeom>
              <a:avLst/>
              <a:gdLst>
                <a:gd name="T0" fmla="*/ 149 w 902"/>
                <a:gd name="T1" fmla="*/ 306 h 381"/>
                <a:gd name="T2" fmla="*/ 193 w 902"/>
                <a:gd name="T3" fmla="*/ 344 h 381"/>
                <a:gd name="T4" fmla="*/ 247 w 902"/>
                <a:gd name="T5" fmla="*/ 370 h 381"/>
                <a:gd name="T6" fmla="*/ 307 w 902"/>
                <a:gd name="T7" fmla="*/ 381 h 381"/>
                <a:gd name="T8" fmla="*/ 368 w 902"/>
                <a:gd name="T9" fmla="*/ 376 h 381"/>
                <a:gd name="T10" fmla="*/ 425 w 902"/>
                <a:gd name="T11" fmla="*/ 355 h 381"/>
                <a:gd name="T12" fmla="*/ 476 w 902"/>
                <a:gd name="T13" fmla="*/ 355 h 381"/>
                <a:gd name="T14" fmla="*/ 532 w 902"/>
                <a:gd name="T15" fmla="*/ 376 h 381"/>
                <a:gd name="T16" fmla="*/ 594 w 902"/>
                <a:gd name="T17" fmla="*/ 381 h 381"/>
                <a:gd name="T18" fmla="*/ 654 w 902"/>
                <a:gd name="T19" fmla="*/ 370 h 381"/>
                <a:gd name="T20" fmla="*/ 708 w 902"/>
                <a:gd name="T21" fmla="*/ 344 h 381"/>
                <a:gd name="T22" fmla="*/ 752 w 902"/>
                <a:gd name="T23" fmla="*/ 306 h 381"/>
                <a:gd name="T24" fmla="*/ 790 w 902"/>
                <a:gd name="T25" fmla="*/ 286 h 381"/>
                <a:gd name="T26" fmla="*/ 832 w 902"/>
                <a:gd name="T27" fmla="*/ 280 h 381"/>
                <a:gd name="T28" fmla="*/ 868 w 902"/>
                <a:gd name="T29" fmla="*/ 260 h 381"/>
                <a:gd name="T30" fmla="*/ 893 w 902"/>
                <a:gd name="T31" fmla="*/ 228 h 381"/>
                <a:gd name="T32" fmla="*/ 902 w 902"/>
                <a:gd name="T33" fmla="*/ 190 h 381"/>
                <a:gd name="T34" fmla="*/ 893 w 902"/>
                <a:gd name="T35" fmla="*/ 153 h 381"/>
                <a:gd name="T36" fmla="*/ 868 w 902"/>
                <a:gd name="T37" fmla="*/ 122 h 381"/>
                <a:gd name="T38" fmla="*/ 832 w 902"/>
                <a:gd name="T39" fmla="*/ 102 h 381"/>
                <a:gd name="T40" fmla="*/ 790 w 902"/>
                <a:gd name="T41" fmla="*/ 95 h 381"/>
                <a:gd name="T42" fmla="*/ 752 w 902"/>
                <a:gd name="T43" fmla="*/ 75 h 381"/>
                <a:gd name="T44" fmla="*/ 708 w 902"/>
                <a:gd name="T45" fmla="*/ 37 h 381"/>
                <a:gd name="T46" fmla="*/ 654 w 902"/>
                <a:gd name="T47" fmla="*/ 11 h 381"/>
                <a:gd name="T48" fmla="*/ 594 w 902"/>
                <a:gd name="T49" fmla="*/ 0 h 381"/>
                <a:gd name="T50" fmla="*/ 532 w 902"/>
                <a:gd name="T51" fmla="*/ 6 h 381"/>
                <a:gd name="T52" fmla="*/ 476 w 902"/>
                <a:gd name="T53" fmla="*/ 27 h 381"/>
                <a:gd name="T54" fmla="*/ 425 w 902"/>
                <a:gd name="T55" fmla="*/ 27 h 381"/>
                <a:gd name="T56" fmla="*/ 368 w 902"/>
                <a:gd name="T57" fmla="*/ 6 h 381"/>
                <a:gd name="T58" fmla="*/ 307 w 902"/>
                <a:gd name="T59" fmla="*/ 0 h 381"/>
                <a:gd name="T60" fmla="*/ 247 w 902"/>
                <a:gd name="T61" fmla="*/ 11 h 381"/>
                <a:gd name="T62" fmla="*/ 193 w 902"/>
                <a:gd name="T63" fmla="*/ 37 h 381"/>
                <a:gd name="T64" fmla="*/ 149 w 902"/>
                <a:gd name="T65" fmla="*/ 75 h 381"/>
                <a:gd name="T66" fmla="*/ 111 w 902"/>
                <a:gd name="T67" fmla="*/ 95 h 381"/>
                <a:gd name="T68" fmla="*/ 69 w 902"/>
                <a:gd name="T69" fmla="*/ 102 h 381"/>
                <a:gd name="T70" fmla="*/ 32 w 902"/>
                <a:gd name="T71" fmla="*/ 122 h 381"/>
                <a:gd name="T72" fmla="*/ 8 w 902"/>
                <a:gd name="T73" fmla="*/ 153 h 381"/>
                <a:gd name="T74" fmla="*/ 0 w 902"/>
                <a:gd name="T75" fmla="*/ 190 h 381"/>
                <a:gd name="T76" fmla="*/ 8 w 902"/>
                <a:gd name="T77" fmla="*/ 228 h 381"/>
                <a:gd name="T78" fmla="*/ 32 w 902"/>
                <a:gd name="T79" fmla="*/ 260 h 381"/>
                <a:gd name="T80" fmla="*/ 69 w 902"/>
                <a:gd name="T81" fmla="*/ 280 h 381"/>
                <a:gd name="T82" fmla="*/ 111 w 902"/>
                <a:gd name="T83" fmla="*/ 286 h 3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2"/>
                <a:gd name="T127" fmla="*/ 0 h 381"/>
                <a:gd name="T128" fmla="*/ 902 w 902"/>
                <a:gd name="T129" fmla="*/ 381 h 3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2" h="381">
                  <a:moveTo>
                    <a:pt x="132" y="282"/>
                  </a:moveTo>
                  <a:lnTo>
                    <a:pt x="149" y="306"/>
                  </a:lnTo>
                  <a:lnTo>
                    <a:pt x="169" y="327"/>
                  </a:lnTo>
                  <a:lnTo>
                    <a:pt x="193" y="344"/>
                  </a:lnTo>
                  <a:lnTo>
                    <a:pt x="219" y="359"/>
                  </a:lnTo>
                  <a:lnTo>
                    <a:pt x="247" y="370"/>
                  </a:lnTo>
                  <a:lnTo>
                    <a:pt x="277" y="377"/>
                  </a:lnTo>
                  <a:lnTo>
                    <a:pt x="307" y="381"/>
                  </a:lnTo>
                  <a:lnTo>
                    <a:pt x="338" y="380"/>
                  </a:lnTo>
                  <a:lnTo>
                    <a:pt x="368" y="376"/>
                  </a:lnTo>
                  <a:lnTo>
                    <a:pt x="397" y="368"/>
                  </a:lnTo>
                  <a:lnTo>
                    <a:pt x="425" y="355"/>
                  </a:lnTo>
                  <a:lnTo>
                    <a:pt x="451" y="339"/>
                  </a:lnTo>
                  <a:lnTo>
                    <a:pt x="476" y="355"/>
                  </a:lnTo>
                  <a:lnTo>
                    <a:pt x="503" y="368"/>
                  </a:lnTo>
                  <a:lnTo>
                    <a:pt x="532" y="376"/>
                  </a:lnTo>
                  <a:lnTo>
                    <a:pt x="564" y="380"/>
                  </a:lnTo>
                  <a:lnTo>
                    <a:pt x="594" y="381"/>
                  </a:lnTo>
                  <a:lnTo>
                    <a:pt x="624" y="377"/>
                  </a:lnTo>
                  <a:lnTo>
                    <a:pt x="654" y="370"/>
                  </a:lnTo>
                  <a:lnTo>
                    <a:pt x="683" y="359"/>
                  </a:lnTo>
                  <a:lnTo>
                    <a:pt x="708" y="344"/>
                  </a:lnTo>
                  <a:lnTo>
                    <a:pt x="732" y="327"/>
                  </a:lnTo>
                  <a:lnTo>
                    <a:pt x="752" y="306"/>
                  </a:lnTo>
                  <a:lnTo>
                    <a:pt x="769" y="282"/>
                  </a:lnTo>
                  <a:lnTo>
                    <a:pt x="790" y="286"/>
                  </a:lnTo>
                  <a:lnTo>
                    <a:pt x="812" y="285"/>
                  </a:lnTo>
                  <a:lnTo>
                    <a:pt x="832" y="280"/>
                  </a:lnTo>
                  <a:lnTo>
                    <a:pt x="852" y="272"/>
                  </a:lnTo>
                  <a:lnTo>
                    <a:pt x="868" y="260"/>
                  </a:lnTo>
                  <a:lnTo>
                    <a:pt x="883" y="245"/>
                  </a:lnTo>
                  <a:lnTo>
                    <a:pt x="893" y="228"/>
                  </a:lnTo>
                  <a:lnTo>
                    <a:pt x="900" y="210"/>
                  </a:lnTo>
                  <a:lnTo>
                    <a:pt x="902" y="190"/>
                  </a:lnTo>
                  <a:lnTo>
                    <a:pt x="900" y="172"/>
                  </a:lnTo>
                  <a:lnTo>
                    <a:pt x="893" y="153"/>
                  </a:lnTo>
                  <a:lnTo>
                    <a:pt x="883" y="136"/>
                  </a:lnTo>
                  <a:lnTo>
                    <a:pt x="868" y="122"/>
                  </a:lnTo>
                  <a:lnTo>
                    <a:pt x="852" y="110"/>
                  </a:lnTo>
                  <a:lnTo>
                    <a:pt x="832" y="102"/>
                  </a:lnTo>
                  <a:lnTo>
                    <a:pt x="812" y="96"/>
                  </a:lnTo>
                  <a:lnTo>
                    <a:pt x="790" y="95"/>
                  </a:lnTo>
                  <a:lnTo>
                    <a:pt x="769" y="98"/>
                  </a:lnTo>
                  <a:lnTo>
                    <a:pt x="752" y="75"/>
                  </a:lnTo>
                  <a:lnTo>
                    <a:pt x="732" y="54"/>
                  </a:lnTo>
                  <a:lnTo>
                    <a:pt x="708" y="37"/>
                  </a:lnTo>
                  <a:lnTo>
                    <a:pt x="683" y="23"/>
                  </a:lnTo>
                  <a:lnTo>
                    <a:pt x="654" y="11"/>
                  </a:lnTo>
                  <a:lnTo>
                    <a:pt x="624" y="4"/>
                  </a:lnTo>
                  <a:lnTo>
                    <a:pt x="594" y="0"/>
                  </a:lnTo>
                  <a:lnTo>
                    <a:pt x="564" y="0"/>
                  </a:lnTo>
                  <a:lnTo>
                    <a:pt x="532" y="6"/>
                  </a:lnTo>
                  <a:lnTo>
                    <a:pt x="503" y="14"/>
                  </a:lnTo>
                  <a:lnTo>
                    <a:pt x="476" y="27"/>
                  </a:lnTo>
                  <a:lnTo>
                    <a:pt x="451" y="42"/>
                  </a:lnTo>
                  <a:lnTo>
                    <a:pt x="425" y="27"/>
                  </a:lnTo>
                  <a:lnTo>
                    <a:pt x="397" y="14"/>
                  </a:lnTo>
                  <a:lnTo>
                    <a:pt x="368" y="6"/>
                  </a:lnTo>
                  <a:lnTo>
                    <a:pt x="338" y="0"/>
                  </a:lnTo>
                  <a:lnTo>
                    <a:pt x="307" y="0"/>
                  </a:lnTo>
                  <a:lnTo>
                    <a:pt x="277" y="4"/>
                  </a:lnTo>
                  <a:lnTo>
                    <a:pt x="247" y="11"/>
                  </a:lnTo>
                  <a:lnTo>
                    <a:pt x="219" y="23"/>
                  </a:lnTo>
                  <a:lnTo>
                    <a:pt x="193" y="37"/>
                  </a:lnTo>
                  <a:lnTo>
                    <a:pt x="169" y="54"/>
                  </a:lnTo>
                  <a:lnTo>
                    <a:pt x="149" y="75"/>
                  </a:lnTo>
                  <a:lnTo>
                    <a:pt x="132" y="98"/>
                  </a:lnTo>
                  <a:lnTo>
                    <a:pt x="111" y="95"/>
                  </a:lnTo>
                  <a:lnTo>
                    <a:pt x="90" y="96"/>
                  </a:lnTo>
                  <a:lnTo>
                    <a:pt x="69" y="102"/>
                  </a:lnTo>
                  <a:lnTo>
                    <a:pt x="50" y="110"/>
                  </a:lnTo>
                  <a:lnTo>
                    <a:pt x="32" y="122"/>
                  </a:lnTo>
                  <a:lnTo>
                    <a:pt x="18" y="136"/>
                  </a:lnTo>
                  <a:lnTo>
                    <a:pt x="8" y="153"/>
                  </a:lnTo>
                  <a:lnTo>
                    <a:pt x="1" y="172"/>
                  </a:lnTo>
                  <a:lnTo>
                    <a:pt x="0" y="190"/>
                  </a:lnTo>
                  <a:lnTo>
                    <a:pt x="1" y="210"/>
                  </a:lnTo>
                  <a:lnTo>
                    <a:pt x="8" y="228"/>
                  </a:lnTo>
                  <a:lnTo>
                    <a:pt x="18" y="245"/>
                  </a:lnTo>
                  <a:lnTo>
                    <a:pt x="32" y="260"/>
                  </a:lnTo>
                  <a:lnTo>
                    <a:pt x="50" y="272"/>
                  </a:lnTo>
                  <a:lnTo>
                    <a:pt x="69" y="280"/>
                  </a:lnTo>
                  <a:lnTo>
                    <a:pt x="90" y="285"/>
                  </a:lnTo>
                  <a:lnTo>
                    <a:pt x="111" y="286"/>
                  </a:lnTo>
                  <a:lnTo>
                    <a:pt x="132" y="282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0" name="Rectangle 11"/>
            <p:cNvSpPr>
              <a:spLocks noChangeArrowheads="1"/>
            </p:cNvSpPr>
            <p:nvPr/>
          </p:nvSpPr>
          <p:spPr bwMode="auto">
            <a:xfrm>
              <a:off x="3346" y="3557"/>
              <a:ext cx="55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LAN 3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01" name="Freeform 12"/>
            <p:cNvSpPr>
              <a:spLocks/>
            </p:cNvSpPr>
            <p:nvPr/>
          </p:nvSpPr>
          <p:spPr bwMode="auto">
            <a:xfrm>
              <a:off x="3240" y="2671"/>
              <a:ext cx="1890" cy="322"/>
            </a:xfrm>
            <a:custGeom>
              <a:avLst/>
              <a:gdLst>
                <a:gd name="T0" fmla="*/ 302 w 1890"/>
                <a:gd name="T1" fmla="*/ 253 h 322"/>
                <a:gd name="T2" fmla="*/ 361 w 1890"/>
                <a:gd name="T3" fmla="*/ 277 h 322"/>
                <a:gd name="T4" fmla="*/ 433 w 1890"/>
                <a:gd name="T5" fmla="*/ 298 h 322"/>
                <a:gd name="T6" fmla="*/ 515 w 1890"/>
                <a:gd name="T7" fmla="*/ 311 h 322"/>
                <a:gd name="T8" fmla="*/ 602 w 1890"/>
                <a:gd name="T9" fmla="*/ 320 h 322"/>
                <a:gd name="T10" fmla="*/ 694 w 1890"/>
                <a:gd name="T11" fmla="*/ 322 h 322"/>
                <a:gd name="T12" fmla="*/ 783 w 1890"/>
                <a:gd name="T13" fmla="*/ 316 h 322"/>
                <a:gd name="T14" fmla="*/ 868 w 1890"/>
                <a:gd name="T15" fmla="*/ 304 h 322"/>
                <a:gd name="T16" fmla="*/ 945 w 1890"/>
                <a:gd name="T17" fmla="*/ 286 h 322"/>
                <a:gd name="T18" fmla="*/ 1021 w 1890"/>
                <a:gd name="T19" fmla="*/ 304 h 322"/>
                <a:gd name="T20" fmla="*/ 1106 w 1890"/>
                <a:gd name="T21" fmla="*/ 316 h 322"/>
                <a:gd name="T22" fmla="*/ 1195 w 1890"/>
                <a:gd name="T23" fmla="*/ 322 h 322"/>
                <a:gd name="T24" fmla="*/ 1287 w 1890"/>
                <a:gd name="T25" fmla="*/ 320 h 322"/>
                <a:gd name="T26" fmla="*/ 1375 w 1890"/>
                <a:gd name="T27" fmla="*/ 311 h 322"/>
                <a:gd name="T28" fmla="*/ 1456 w 1890"/>
                <a:gd name="T29" fmla="*/ 298 h 322"/>
                <a:gd name="T30" fmla="*/ 1529 w 1890"/>
                <a:gd name="T31" fmla="*/ 277 h 322"/>
                <a:gd name="T32" fmla="*/ 1588 w 1890"/>
                <a:gd name="T33" fmla="*/ 253 h 322"/>
                <a:gd name="T34" fmla="*/ 1642 w 1890"/>
                <a:gd name="T35" fmla="*/ 240 h 322"/>
                <a:gd name="T36" fmla="*/ 1704 w 1890"/>
                <a:gd name="T37" fmla="*/ 240 h 322"/>
                <a:gd name="T38" fmla="*/ 1763 w 1890"/>
                <a:gd name="T39" fmla="*/ 233 h 322"/>
                <a:gd name="T40" fmla="*/ 1814 w 1890"/>
                <a:gd name="T41" fmla="*/ 220 h 322"/>
                <a:gd name="T42" fmla="*/ 1855 w 1890"/>
                <a:gd name="T43" fmla="*/ 203 h 322"/>
                <a:gd name="T44" fmla="*/ 1881 w 1890"/>
                <a:gd name="T45" fmla="*/ 183 h 322"/>
                <a:gd name="T46" fmla="*/ 1890 w 1890"/>
                <a:gd name="T47" fmla="*/ 161 h 322"/>
                <a:gd name="T48" fmla="*/ 1881 w 1890"/>
                <a:gd name="T49" fmla="*/ 138 h 322"/>
                <a:gd name="T50" fmla="*/ 1855 w 1890"/>
                <a:gd name="T51" fmla="*/ 119 h 322"/>
                <a:gd name="T52" fmla="*/ 1814 w 1890"/>
                <a:gd name="T53" fmla="*/ 100 h 322"/>
                <a:gd name="T54" fmla="*/ 1763 w 1890"/>
                <a:gd name="T55" fmla="*/ 88 h 322"/>
                <a:gd name="T56" fmla="*/ 1704 w 1890"/>
                <a:gd name="T57" fmla="*/ 82 h 322"/>
                <a:gd name="T58" fmla="*/ 1642 w 1890"/>
                <a:gd name="T59" fmla="*/ 81 h 322"/>
                <a:gd name="T60" fmla="*/ 1588 w 1890"/>
                <a:gd name="T61" fmla="*/ 69 h 322"/>
                <a:gd name="T62" fmla="*/ 1529 w 1890"/>
                <a:gd name="T63" fmla="*/ 44 h 322"/>
                <a:gd name="T64" fmla="*/ 1456 w 1890"/>
                <a:gd name="T65" fmla="*/ 24 h 322"/>
                <a:gd name="T66" fmla="*/ 1375 w 1890"/>
                <a:gd name="T67" fmla="*/ 9 h 322"/>
                <a:gd name="T68" fmla="*/ 1287 w 1890"/>
                <a:gd name="T69" fmla="*/ 2 h 322"/>
                <a:gd name="T70" fmla="*/ 1195 w 1890"/>
                <a:gd name="T71" fmla="*/ 0 h 322"/>
                <a:gd name="T72" fmla="*/ 1106 w 1890"/>
                <a:gd name="T73" fmla="*/ 5 h 322"/>
                <a:gd name="T74" fmla="*/ 1021 w 1890"/>
                <a:gd name="T75" fmla="*/ 17 h 322"/>
                <a:gd name="T76" fmla="*/ 945 w 1890"/>
                <a:gd name="T77" fmla="*/ 36 h 322"/>
                <a:gd name="T78" fmla="*/ 868 w 1890"/>
                <a:gd name="T79" fmla="*/ 17 h 322"/>
                <a:gd name="T80" fmla="*/ 783 w 1890"/>
                <a:gd name="T81" fmla="*/ 5 h 322"/>
                <a:gd name="T82" fmla="*/ 694 w 1890"/>
                <a:gd name="T83" fmla="*/ 0 h 322"/>
                <a:gd name="T84" fmla="*/ 602 w 1890"/>
                <a:gd name="T85" fmla="*/ 2 h 322"/>
                <a:gd name="T86" fmla="*/ 515 w 1890"/>
                <a:gd name="T87" fmla="*/ 9 h 322"/>
                <a:gd name="T88" fmla="*/ 433 w 1890"/>
                <a:gd name="T89" fmla="*/ 24 h 322"/>
                <a:gd name="T90" fmla="*/ 361 w 1890"/>
                <a:gd name="T91" fmla="*/ 44 h 322"/>
                <a:gd name="T92" fmla="*/ 302 w 1890"/>
                <a:gd name="T93" fmla="*/ 69 h 322"/>
                <a:gd name="T94" fmla="*/ 246 w 1890"/>
                <a:gd name="T95" fmla="*/ 81 h 322"/>
                <a:gd name="T96" fmla="*/ 185 w 1890"/>
                <a:gd name="T97" fmla="*/ 82 h 322"/>
                <a:gd name="T98" fmla="*/ 126 w 1890"/>
                <a:gd name="T99" fmla="*/ 88 h 322"/>
                <a:gd name="T100" fmla="*/ 74 w 1890"/>
                <a:gd name="T101" fmla="*/ 100 h 322"/>
                <a:gd name="T102" fmla="*/ 33 w 1890"/>
                <a:gd name="T103" fmla="*/ 119 h 322"/>
                <a:gd name="T104" fmla="*/ 8 w 1890"/>
                <a:gd name="T105" fmla="*/ 138 h 322"/>
                <a:gd name="T106" fmla="*/ 0 w 1890"/>
                <a:gd name="T107" fmla="*/ 161 h 322"/>
                <a:gd name="T108" fmla="*/ 8 w 1890"/>
                <a:gd name="T109" fmla="*/ 183 h 322"/>
                <a:gd name="T110" fmla="*/ 33 w 1890"/>
                <a:gd name="T111" fmla="*/ 203 h 322"/>
                <a:gd name="T112" fmla="*/ 74 w 1890"/>
                <a:gd name="T113" fmla="*/ 220 h 322"/>
                <a:gd name="T114" fmla="*/ 126 w 1890"/>
                <a:gd name="T115" fmla="*/ 233 h 322"/>
                <a:gd name="T116" fmla="*/ 185 w 1890"/>
                <a:gd name="T117" fmla="*/ 240 h 322"/>
                <a:gd name="T118" fmla="*/ 246 w 1890"/>
                <a:gd name="T119" fmla="*/ 240 h 3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0"/>
                <a:gd name="T181" fmla="*/ 0 h 322"/>
                <a:gd name="T182" fmla="*/ 1890 w 1890"/>
                <a:gd name="T183" fmla="*/ 322 h 3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0" h="322">
                  <a:moveTo>
                    <a:pt x="278" y="239"/>
                  </a:moveTo>
                  <a:lnTo>
                    <a:pt x="302" y="253"/>
                  </a:lnTo>
                  <a:lnTo>
                    <a:pt x="329" y="265"/>
                  </a:lnTo>
                  <a:lnTo>
                    <a:pt x="361" y="277"/>
                  </a:lnTo>
                  <a:lnTo>
                    <a:pt x="396" y="289"/>
                  </a:lnTo>
                  <a:lnTo>
                    <a:pt x="433" y="298"/>
                  </a:lnTo>
                  <a:lnTo>
                    <a:pt x="473" y="306"/>
                  </a:lnTo>
                  <a:lnTo>
                    <a:pt x="515" y="311"/>
                  </a:lnTo>
                  <a:lnTo>
                    <a:pt x="559" y="316"/>
                  </a:lnTo>
                  <a:lnTo>
                    <a:pt x="602" y="320"/>
                  </a:lnTo>
                  <a:lnTo>
                    <a:pt x="649" y="322"/>
                  </a:lnTo>
                  <a:lnTo>
                    <a:pt x="694" y="322"/>
                  </a:lnTo>
                  <a:lnTo>
                    <a:pt x="739" y="319"/>
                  </a:lnTo>
                  <a:lnTo>
                    <a:pt x="783" y="316"/>
                  </a:lnTo>
                  <a:lnTo>
                    <a:pt x="827" y="311"/>
                  </a:lnTo>
                  <a:lnTo>
                    <a:pt x="868" y="304"/>
                  </a:lnTo>
                  <a:lnTo>
                    <a:pt x="907" y="295"/>
                  </a:lnTo>
                  <a:lnTo>
                    <a:pt x="945" y="286"/>
                  </a:lnTo>
                  <a:lnTo>
                    <a:pt x="981" y="295"/>
                  </a:lnTo>
                  <a:lnTo>
                    <a:pt x="1021" y="304"/>
                  </a:lnTo>
                  <a:lnTo>
                    <a:pt x="1062" y="311"/>
                  </a:lnTo>
                  <a:lnTo>
                    <a:pt x="1106" y="316"/>
                  </a:lnTo>
                  <a:lnTo>
                    <a:pt x="1150" y="319"/>
                  </a:lnTo>
                  <a:lnTo>
                    <a:pt x="1195" y="322"/>
                  </a:lnTo>
                  <a:lnTo>
                    <a:pt x="1240" y="322"/>
                  </a:lnTo>
                  <a:lnTo>
                    <a:pt x="1287" y="320"/>
                  </a:lnTo>
                  <a:lnTo>
                    <a:pt x="1331" y="316"/>
                  </a:lnTo>
                  <a:lnTo>
                    <a:pt x="1375" y="311"/>
                  </a:lnTo>
                  <a:lnTo>
                    <a:pt x="1416" y="306"/>
                  </a:lnTo>
                  <a:lnTo>
                    <a:pt x="1456" y="298"/>
                  </a:lnTo>
                  <a:lnTo>
                    <a:pt x="1494" y="289"/>
                  </a:lnTo>
                  <a:lnTo>
                    <a:pt x="1529" y="277"/>
                  </a:lnTo>
                  <a:lnTo>
                    <a:pt x="1560" y="265"/>
                  </a:lnTo>
                  <a:lnTo>
                    <a:pt x="1588" y="253"/>
                  </a:lnTo>
                  <a:lnTo>
                    <a:pt x="1611" y="239"/>
                  </a:lnTo>
                  <a:lnTo>
                    <a:pt x="1642" y="240"/>
                  </a:lnTo>
                  <a:lnTo>
                    <a:pt x="1673" y="241"/>
                  </a:lnTo>
                  <a:lnTo>
                    <a:pt x="1704" y="240"/>
                  </a:lnTo>
                  <a:lnTo>
                    <a:pt x="1734" y="237"/>
                  </a:lnTo>
                  <a:lnTo>
                    <a:pt x="1763" y="233"/>
                  </a:lnTo>
                  <a:lnTo>
                    <a:pt x="1791" y="228"/>
                  </a:lnTo>
                  <a:lnTo>
                    <a:pt x="1814" y="220"/>
                  </a:lnTo>
                  <a:lnTo>
                    <a:pt x="1837" y="212"/>
                  </a:lnTo>
                  <a:lnTo>
                    <a:pt x="1855" y="203"/>
                  </a:lnTo>
                  <a:lnTo>
                    <a:pt x="1870" y="194"/>
                  </a:lnTo>
                  <a:lnTo>
                    <a:pt x="1881" y="183"/>
                  </a:lnTo>
                  <a:lnTo>
                    <a:pt x="1887" y="171"/>
                  </a:lnTo>
                  <a:lnTo>
                    <a:pt x="1890" y="161"/>
                  </a:lnTo>
                  <a:lnTo>
                    <a:pt x="1887" y="149"/>
                  </a:lnTo>
                  <a:lnTo>
                    <a:pt x="1881" y="138"/>
                  </a:lnTo>
                  <a:lnTo>
                    <a:pt x="1870" y="128"/>
                  </a:lnTo>
                  <a:lnTo>
                    <a:pt x="1855" y="119"/>
                  </a:lnTo>
                  <a:lnTo>
                    <a:pt x="1837" y="110"/>
                  </a:lnTo>
                  <a:lnTo>
                    <a:pt x="1814" y="100"/>
                  </a:lnTo>
                  <a:lnTo>
                    <a:pt x="1791" y="94"/>
                  </a:lnTo>
                  <a:lnTo>
                    <a:pt x="1763" y="88"/>
                  </a:lnTo>
                  <a:lnTo>
                    <a:pt x="1734" y="85"/>
                  </a:lnTo>
                  <a:lnTo>
                    <a:pt x="1704" y="82"/>
                  </a:lnTo>
                  <a:lnTo>
                    <a:pt x="1673" y="81"/>
                  </a:lnTo>
                  <a:lnTo>
                    <a:pt x="1642" y="81"/>
                  </a:lnTo>
                  <a:lnTo>
                    <a:pt x="1611" y="83"/>
                  </a:lnTo>
                  <a:lnTo>
                    <a:pt x="1588" y="69"/>
                  </a:lnTo>
                  <a:lnTo>
                    <a:pt x="1560" y="56"/>
                  </a:lnTo>
                  <a:lnTo>
                    <a:pt x="1529" y="44"/>
                  </a:lnTo>
                  <a:lnTo>
                    <a:pt x="1494" y="33"/>
                  </a:lnTo>
                  <a:lnTo>
                    <a:pt x="1456" y="24"/>
                  </a:lnTo>
                  <a:lnTo>
                    <a:pt x="1416" y="16"/>
                  </a:lnTo>
                  <a:lnTo>
                    <a:pt x="1375" y="9"/>
                  </a:lnTo>
                  <a:lnTo>
                    <a:pt x="1331" y="5"/>
                  </a:lnTo>
                  <a:lnTo>
                    <a:pt x="1287" y="2"/>
                  </a:lnTo>
                  <a:lnTo>
                    <a:pt x="1240" y="0"/>
                  </a:lnTo>
                  <a:lnTo>
                    <a:pt x="1195" y="0"/>
                  </a:lnTo>
                  <a:lnTo>
                    <a:pt x="1150" y="3"/>
                  </a:lnTo>
                  <a:lnTo>
                    <a:pt x="1106" y="5"/>
                  </a:lnTo>
                  <a:lnTo>
                    <a:pt x="1062" y="11"/>
                  </a:lnTo>
                  <a:lnTo>
                    <a:pt x="1021" y="17"/>
                  </a:lnTo>
                  <a:lnTo>
                    <a:pt x="981" y="27"/>
                  </a:lnTo>
                  <a:lnTo>
                    <a:pt x="945" y="36"/>
                  </a:lnTo>
                  <a:lnTo>
                    <a:pt x="907" y="27"/>
                  </a:lnTo>
                  <a:lnTo>
                    <a:pt x="868" y="17"/>
                  </a:lnTo>
                  <a:lnTo>
                    <a:pt x="827" y="11"/>
                  </a:lnTo>
                  <a:lnTo>
                    <a:pt x="783" y="5"/>
                  </a:lnTo>
                  <a:lnTo>
                    <a:pt x="739" y="3"/>
                  </a:lnTo>
                  <a:lnTo>
                    <a:pt x="694" y="0"/>
                  </a:lnTo>
                  <a:lnTo>
                    <a:pt x="649" y="0"/>
                  </a:lnTo>
                  <a:lnTo>
                    <a:pt x="602" y="2"/>
                  </a:lnTo>
                  <a:lnTo>
                    <a:pt x="559" y="5"/>
                  </a:lnTo>
                  <a:lnTo>
                    <a:pt x="515" y="9"/>
                  </a:lnTo>
                  <a:lnTo>
                    <a:pt x="473" y="16"/>
                  </a:lnTo>
                  <a:lnTo>
                    <a:pt x="433" y="24"/>
                  </a:lnTo>
                  <a:lnTo>
                    <a:pt x="396" y="33"/>
                  </a:lnTo>
                  <a:lnTo>
                    <a:pt x="361" y="44"/>
                  </a:lnTo>
                  <a:lnTo>
                    <a:pt x="329" y="56"/>
                  </a:lnTo>
                  <a:lnTo>
                    <a:pt x="302" y="69"/>
                  </a:lnTo>
                  <a:lnTo>
                    <a:pt x="278" y="83"/>
                  </a:lnTo>
                  <a:lnTo>
                    <a:pt x="246" y="81"/>
                  </a:lnTo>
                  <a:lnTo>
                    <a:pt x="216" y="81"/>
                  </a:lnTo>
                  <a:lnTo>
                    <a:pt x="185" y="82"/>
                  </a:lnTo>
                  <a:lnTo>
                    <a:pt x="155" y="85"/>
                  </a:lnTo>
                  <a:lnTo>
                    <a:pt x="126" y="88"/>
                  </a:lnTo>
                  <a:lnTo>
                    <a:pt x="99" y="94"/>
                  </a:lnTo>
                  <a:lnTo>
                    <a:pt x="74" y="100"/>
                  </a:lnTo>
                  <a:lnTo>
                    <a:pt x="52" y="110"/>
                  </a:lnTo>
                  <a:lnTo>
                    <a:pt x="33" y="119"/>
                  </a:lnTo>
                  <a:lnTo>
                    <a:pt x="20" y="128"/>
                  </a:lnTo>
                  <a:lnTo>
                    <a:pt x="8" y="138"/>
                  </a:lnTo>
                  <a:lnTo>
                    <a:pt x="2" y="149"/>
                  </a:lnTo>
                  <a:lnTo>
                    <a:pt x="0" y="161"/>
                  </a:lnTo>
                  <a:lnTo>
                    <a:pt x="2" y="171"/>
                  </a:lnTo>
                  <a:lnTo>
                    <a:pt x="8" y="183"/>
                  </a:lnTo>
                  <a:lnTo>
                    <a:pt x="20" y="194"/>
                  </a:lnTo>
                  <a:lnTo>
                    <a:pt x="33" y="203"/>
                  </a:lnTo>
                  <a:lnTo>
                    <a:pt x="52" y="212"/>
                  </a:lnTo>
                  <a:lnTo>
                    <a:pt x="74" y="220"/>
                  </a:lnTo>
                  <a:lnTo>
                    <a:pt x="99" y="228"/>
                  </a:lnTo>
                  <a:lnTo>
                    <a:pt x="126" y="233"/>
                  </a:lnTo>
                  <a:lnTo>
                    <a:pt x="155" y="237"/>
                  </a:lnTo>
                  <a:lnTo>
                    <a:pt x="185" y="240"/>
                  </a:lnTo>
                  <a:lnTo>
                    <a:pt x="216" y="241"/>
                  </a:lnTo>
                  <a:lnTo>
                    <a:pt x="246" y="240"/>
                  </a:lnTo>
                  <a:lnTo>
                    <a:pt x="278" y="239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2" name="Rectangle 13"/>
            <p:cNvSpPr>
              <a:spLocks noChangeArrowheads="1"/>
            </p:cNvSpPr>
            <p:nvPr/>
          </p:nvSpPr>
          <p:spPr bwMode="auto">
            <a:xfrm>
              <a:off x="3924" y="2713"/>
              <a:ext cx="55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LAN 1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03" name="Freeform 14"/>
            <p:cNvSpPr>
              <a:spLocks/>
            </p:cNvSpPr>
            <p:nvPr/>
          </p:nvSpPr>
          <p:spPr bwMode="auto">
            <a:xfrm>
              <a:off x="4566" y="3513"/>
              <a:ext cx="808" cy="341"/>
            </a:xfrm>
            <a:custGeom>
              <a:avLst/>
              <a:gdLst>
                <a:gd name="T0" fmla="*/ 135 w 808"/>
                <a:gd name="T1" fmla="*/ 276 h 341"/>
                <a:gd name="T2" fmla="*/ 179 w 808"/>
                <a:gd name="T3" fmla="*/ 312 h 341"/>
                <a:gd name="T4" fmla="*/ 233 w 808"/>
                <a:gd name="T5" fmla="*/ 335 h 341"/>
                <a:gd name="T6" fmla="*/ 293 w 808"/>
                <a:gd name="T7" fmla="*/ 341 h 341"/>
                <a:gd name="T8" fmla="*/ 352 w 808"/>
                <a:gd name="T9" fmla="*/ 330 h 341"/>
                <a:gd name="T10" fmla="*/ 403 w 808"/>
                <a:gd name="T11" fmla="*/ 304 h 341"/>
                <a:gd name="T12" fmla="*/ 456 w 808"/>
                <a:gd name="T13" fmla="*/ 330 h 341"/>
                <a:gd name="T14" fmla="*/ 515 w 808"/>
                <a:gd name="T15" fmla="*/ 341 h 341"/>
                <a:gd name="T16" fmla="*/ 574 w 808"/>
                <a:gd name="T17" fmla="*/ 335 h 341"/>
                <a:gd name="T18" fmla="*/ 629 w 808"/>
                <a:gd name="T19" fmla="*/ 312 h 341"/>
                <a:gd name="T20" fmla="*/ 673 w 808"/>
                <a:gd name="T21" fmla="*/ 276 h 341"/>
                <a:gd name="T22" fmla="*/ 710 w 808"/>
                <a:gd name="T23" fmla="*/ 256 h 341"/>
                <a:gd name="T24" fmla="*/ 753 w 808"/>
                <a:gd name="T25" fmla="*/ 249 h 341"/>
                <a:gd name="T26" fmla="*/ 787 w 808"/>
                <a:gd name="T27" fmla="*/ 225 h 341"/>
                <a:gd name="T28" fmla="*/ 806 w 808"/>
                <a:gd name="T29" fmla="*/ 189 h 341"/>
                <a:gd name="T30" fmla="*/ 806 w 808"/>
                <a:gd name="T31" fmla="*/ 151 h 341"/>
                <a:gd name="T32" fmla="*/ 787 w 808"/>
                <a:gd name="T33" fmla="*/ 117 h 341"/>
                <a:gd name="T34" fmla="*/ 753 w 808"/>
                <a:gd name="T35" fmla="*/ 93 h 341"/>
                <a:gd name="T36" fmla="*/ 710 w 808"/>
                <a:gd name="T37" fmla="*/ 85 h 341"/>
                <a:gd name="T38" fmla="*/ 673 w 808"/>
                <a:gd name="T39" fmla="*/ 66 h 341"/>
                <a:gd name="T40" fmla="*/ 629 w 808"/>
                <a:gd name="T41" fmla="*/ 29 h 341"/>
                <a:gd name="T42" fmla="*/ 574 w 808"/>
                <a:gd name="T43" fmla="*/ 6 h 341"/>
                <a:gd name="T44" fmla="*/ 515 w 808"/>
                <a:gd name="T45" fmla="*/ 0 h 341"/>
                <a:gd name="T46" fmla="*/ 456 w 808"/>
                <a:gd name="T47" fmla="*/ 10 h 341"/>
                <a:gd name="T48" fmla="*/ 403 w 808"/>
                <a:gd name="T49" fmla="*/ 38 h 341"/>
                <a:gd name="T50" fmla="*/ 352 w 808"/>
                <a:gd name="T51" fmla="*/ 10 h 341"/>
                <a:gd name="T52" fmla="*/ 293 w 808"/>
                <a:gd name="T53" fmla="*/ 0 h 341"/>
                <a:gd name="T54" fmla="*/ 233 w 808"/>
                <a:gd name="T55" fmla="*/ 6 h 341"/>
                <a:gd name="T56" fmla="*/ 179 w 808"/>
                <a:gd name="T57" fmla="*/ 29 h 341"/>
                <a:gd name="T58" fmla="*/ 135 w 808"/>
                <a:gd name="T59" fmla="*/ 66 h 341"/>
                <a:gd name="T60" fmla="*/ 96 w 808"/>
                <a:gd name="T61" fmla="*/ 85 h 341"/>
                <a:gd name="T62" fmla="*/ 55 w 808"/>
                <a:gd name="T63" fmla="*/ 93 h 341"/>
                <a:gd name="T64" fmla="*/ 21 w 808"/>
                <a:gd name="T65" fmla="*/ 117 h 341"/>
                <a:gd name="T66" fmla="*/ 2 w 808"/>
                <a:gd name="T67" fmla="*/ 151 h 341"/>
                <a:gd name="T68" fmla="*/ 2 w 808"/>
                <a:gd name="T69" fmla="*/ 189 h 341"/>
                <a:gd name="T70" fmla="*/ 21 w 808"/>
                <a:gd name="T71" fmla="*/ 225 h 341"/>
                <a:gd name="T72" fmla="*/ 55 w 808"/>
                <a:gd name="T73" fmla="*/ 249 h 341"/>
                <a:gd name="T74" fmla="*/ 96 w 808"/>
                <a:gd name="T75" fmla="*/ 256 h 3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8"/>
                <a:gd name="T115" fmla="*/ 0 h 341"/>
                <a:gd name="T116" fmla="*/ 808 w 808"/>
                <a:gd name="T117" fmla="*/ 341 h 3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8" h="341">
                  <a:moveTo>
                    <a:pt x="119" y="254"/>
                  </a:moveTo>
                  <a:lnTo>
                    <a:pt x="135" y="276"/>
                  </a:lnTo>
                  <a:lnTo>
                    <a:pt x="155" y="296"/>
                  </a:lnTo>
                  <a:lnTo>
                    <a:pt x="179" y="312"/>
                  </a:lnTo>
                  <a:lnTo>
                    <a:pt x="205" y="325"/>
                  </a:lnTo>
                  <a:lnTo>
                    <a:pt x="233" y="335"/>
                  </a:lnTo>
                  <a:lnTo>
                    <a:pt x="263" y="341"/>
                  </a:lnTo>
                  <a:lnTo>
                    <a:pt x="293" y="341"/>
                  </a:lnTo>
                  <a:lnTo>
                    <a:pt x="323" y="338"/>
                  </a:lnTo>
                  <a:lnTo>
                    <a:pt x="352" y="330"/>
                  </a:lnTo>
                  <a:lnTo>
                    <a:pt x="378" y="318"/>
                  </a:lnTo>
                  <a:lnTo>
                    <a:pt x="403" y="304"/>
                  </a:lnTo>
                  <a:lnTo>
                    <a:pt x="428" y="318"/>
                  </a:lnTo>
                  <a:lnTo>
                    <a:pt x="456" y="330"/>
                  </a:lnTo>
                  <a:lnTo>
                    <a:pt x="485" y="338"/>
                  </a:lnTo>
                  <a:lnTo>
                    <a:pt x="515" y="341"/>
                  </a:lnTo>
                  <a:lnTo>
                    <a:pt x="545" y="341"/>
                  </a:lnTo>
                  <a:lnTo>
                    <a:pt x="574" y="335"/>
                  </a:lnTo>
                  <a:lnTo>
                    <a:pt x="603" y="325"/>
                  </a:lnTo>
                  <a:lnTo>
                    <a:pt x="629" y="312"/>
                  </a:lnTo>
                  <a:lnTo>
                    <a:pt x="651" y="296"/>
                  </a:lnTo>
                  <a:lnTo>
                    <a:pt x="673" y="276"/>
                  </a:lnTo>
                  <a:lnTo>
                    <a:pt x="689" y="254"/>
                  </a:lnTo>
                  <a:lnTo>
                    <a:pt x="710" y="256"/>
                  </a:lnTo>
                  <a:lnTo>
                    <a:pt x="732" y="254"/>
                  </a:lnTo>
                  <a:lnTo>
                    <a:pt x="753" y="249"/>
                  </a:lnTo>
                  <a:lnTo>
                    <a:pt x="770" y="238"/>
                  </a:lnTo>
                  <a:lnTo>
                    <a:pt x="787" y="225"/>
                  </a:lnTo>
                  <a:lnTo>
                    <a:pt x="798" y="208"/>
                  </a:lnTo>
                  <a:lnTo>
                    <a:pt x="806" y="189"/>
                  </a:lnTo>
                  <a:lnTo>
                    <a:pt x="808" y="171"/>
                  </a:lnTo>
                  <a:lnTo>
                    <a:pt x="806" y="151"/>
                  </a:lnTo>
                  <a:lnTo>
                    <a:pt x="798" y="133"/>
                  </a:lnTo>
                  <a:lnTo>
                    <a:pt x="787" y="117"/>
                  </a:lnTo>
                  <a:lnTo>
                    <a:pt x="770" y="104"/>
                  </a:lnTo>
                  <a:lnTo>
                    <a:pt x="753" y="93"/>
                  </a:lnTo>
                  <a:lnTo>
                    <a:pt x="732" y="87"/>
                  </a:lnTo>
                  <a:lnTo>
                    <a:pt x="710" y="85"/>
                  </a:lnTo>
                  <a:lnTo>
                    <a:pt x="689" y="88"/>
                  </a:lnTo>
                  <a:lnTo>
                    <a:pt x="673" y="66"/>
                  </a:lnTo>
                  <a:lnTo>
                    <a:pt x="651" y="46"/>
                  </a:lnTo>
                  <a:lnTo>
                    <a:pt x="629" y="29"/>
                  </a:lnTo>
                  <a:lnTo>
                    <a:pt x="603" y="15"/>
                  </a:lnTo>
                  <a:lnTo>
                    <a:pt x="574" y="6"/>
                  </a:lnTo>
                  <a:lnTo>
                    <a:pt x="545" y="1"/>
                  </a:lnTo>
                  <a:lnTo>
                    <a:pt x="515" y="0"/>
                  </a:lnTo>
                  <a:lnTo>
                    <a:pt x="485" y="4"/>
                  </a:lnTo>
                  <a:lnTo>
                    <a:pt x="456" y="10"/>
                  </a:lnTo>
                  <a:lnTo>
                    <a:pt x="428" y="22"/>
                  </a:lnTo>
                  <a:lnTo>
                    <a:pt x="403" y="38"/>
                  </a:lnTo>
                  <a:lnTo>
                    <a:pt x="378" y="22"/>
                  </a:lnTo>
                  <a:lnTo>
                    <a:pt x="352" y="10"/>
                  </a:lnTo>
                  <a:lnTo>
                    <a:pt x="323" y="4"/>
                  </a:lnTo>
                  <a:lnTo>
                    <a:pt x="293" y="0"/>
                  </a:lnTo>
                  <a:lnTo>
                    <a:pt x="263" y="1"/>
                  </a:lnTo>
                  <a:lnTo>
                    <a:pt x="233" y="6"/>
                  </a:lnTo>
                  <a:lnTo>
                    <a:pt x="205" y="15"/>
                  </a:lnTo>
                  <a:lnTo>
                    <a:pt x="179" y="29"/>
                  </a:lnTo>
                  <a:lnTo>
                    <a:pt x="155" y="46"/>
                  </a:lnTo>
                  <a:lnTo>
                    <a:pt x="135" y="66"/>
                  </a:lnTo>
                  <a:lnTo>
                    <a:pt x="119" y="88"/>
                  </a:lnTo>
                  <a:lnTo>
                    <a:pt x="96" y="85"/>
                  </a:lnTo>
                  <a:lnTo>
                    <a:pt x="75" y="87"/>
                  </a:lnTo>
                  <a:lnTo>
                    <a:pt x="55" y="93"/>
                  </a:lnTo>
                  <a:lnTo>
                    <a:pt x="36" y="104"/>
                  </a:lnTo>
                  <a:lnTo>
                    <a:pt x="21" y="117"/>
                  </a:lnTo>
                  <a:lnTo>
                    <a:pt x="8" y="133"/>
                  </a:lnTo>
                  <a:lnTo>
                    <a:pt x="2" y="151"/>
                  </a:lnTo>
                  <a:lnTo>
                    <a:pt x="0" y="171"/>
                  </a:lnTo>
                  <a:lnTo>
                    <a:pt x="2" y="189"/>
                  </a:lnTo>
                  <a:lnTo>
                    <a:pt x="8" y="208"/>
                  </a:lnTo>
                  <a:lnTo>
                    <a:pt x="21" y="225"/>
                  </a:lnTo>
                  <a:lnTo>
                    <a:pt x="36" y="238"/>
                  </a:lnTo>
                  <a:lnTo>
                    <a:pt x="55" y="249"/>
                  </a:lnTo>
                  <a:lnTo>
                    <a:pt x="75" y="254"/>
                  </a:lnTo>
                  <a:lnTo>
                    <a:pt x="96" y="256"/>
                  </a:lnTo>
                  <a:lnTo>
                    <a:pt x="119" y="254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4" name="Rectangle 15"/>
            <p:cNvSpPr>
              <a:spLocks noChangeArrowheads="1"/>
            </p:cNvSpPr>
            <p:nvPr/>
          </p:nvSpPr>
          <p:spPr bwMode="auto">
            <a:xfrm>
              <a:off x="4709" y="3565"/>
              <a:ext cx="55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500">
                  <a:solidFill>
                    <a:srgbClr val="000000"/>
                  </a:solidFill>
                </a:rPr>
                <a:t>LAN 4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05" name="Freeform 16"/>
            <p:cNvSpPr>
              <a:spLocks/>
            </p:cNvSpPr>
            <p:nvPr/>
          </p:nvSpPr>
          <p:spPr bwMode="auto">
            <a:xfrm>
              <a:off x="4680" y="2350"/>
              <a:ext cx="648" cy="247"/>
            </a:xfrm>
            <a:custGeom>
              <a:avLst/>
              <a:gdLst>
                <a:gd name="T0" fmla="*/ 601 w 648"/>
                <a:gd name="T1" fmla="*/ 247 h 247"/>
                <a:gd name="T2" fmla="*/ 615 w 648"/>
                <a:gd name="T3" fmla="*/ 245 h 247"/>
                <a:gd name="T4" fmla="*/ 629 w 648"/>
                <a:gd name="T5" fmla="*/ 238 h 247"/>
                <a:gd name="T6" fmla="*/ 639 w 648"/>
                <a:gd name="T7" fmla="*/ 226 h 247"/>
                <a:gd name="T8" fmla="*/ 645 w 648"/>
                <a:gd name="T9" fmla="*/ 213 h 247"/>
                <a:gd name="T10" fmla="*/ 648 w 648"/>
                <a:gd name="T11" fmla="*/ 197 h 247"/>
                <a:gd name="T12" fmla="*/ 648 w 648"/>
                <a:gd name="T13" fmla="*/ 50 h 247"/>
                <a:gd name="T14" fmla="*/ 645 w 648"/>
                <a:gd name="T15" fmla="*/ 34 h 247"/>
                <a:gd name="T16" fmla="*/ 639 w 648"/>
                <a:gd name="T17" fmla="*/ 21 h 247"/>
                <a:gd name="T18" fmla="*/ 629 w 648"/>
                <a:gd name="T19" fmla="*/ 9 h 247"/>
                <a:gd name="T20" fmla="*/ 615 w 648"/>
                <a:gd name="T21" fmla="*/ 3 h 247"/>
                <a:gd name="T22" fmla="*/ 601 w 648"/>
                <a:gd name="T23" fmla="*/ 0 h 247"/>
                <a:gd name="T24" fmla="*/ 47 w 648"/>
                <a:gd name="T25" fmla="*/ 0 h 247"/>
                <a:gd name="T26" fmla="*/ 32 w 648"/>
                <a:gd name="T27" fmla="*/ 3 h 247"/>
                <a:gd name="T28" fmla="*/ 20 w 648"/>
                <a:gd name="T29" fmla="*/ 9 h 247"/>
                <a:gd name="T30" fmla="*/ 8 w 648"/>
                <a:gd name="T31" fmla="*/ 21 h 247"/>
                <a:gd name="T32" fmla="*/ 2 w 648"/>
                <a:gd name="T33" fmla="*/ 34 h 247"/>
                <a:gd name="T34" fmla="*/ 0 w 648"/>
                <a:gd name="T35" fmla="*/ 50 h 247"/>
                <a:gd name="T36" fmla="*/ 0 w 648"/>
                <a:gd name="T37" fmla="*/ 197 h 247"/>
                <a:gd name="T38" fmla="*/ 2 w 648"/>
                <a:gd name="T39" fmla="*/ 213 h 247"/>
                <a:gd name="T40" fmla="*/ 8 w 648"/>
                <a:gd name="T41" fmla="*/ 226 h 247"/>
                <a:gd name="T42" fmla="*/ 20 w 648"/>
                <a:gd name="T43" fmla="*/ 238 h 247"/>
                <a:gd name="T44" fmla="*/ 32 w 648"/>
                <a:gd name="T45" fmla="*/ 245 h 247"/>
                <a:gd name="T46" fmla="*/ 47 w 648"/>
                <a:gd name="T47" fmla="*/ 247 h 247"/>
                <a:gd name="T48" fmla="*/ 601 w 648"/>
                <a:gd name="T49" fmla="*/ 247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8"/>
                <a:gd name="T76" fmla="*/ 0 h 247"/>
                <a:gd name="T77" fmla="*/ 648 w 648"/>
                <a:gd name="T78" fmla="*/ 247 h 2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8" h="247">
                  <a:moveTo>
                    <a:pt x="601" y="247"/>
                  </a:moveTo>
                  <a:lnTo>
                    <a:pt x="615" y="245"/>
                  </a:lnTo>
                  <a:lnTo>
                    <a:pt x="629" y="238"/>
                  </a:lnTo>
                  <a:lnTo>
                    <a:pt x="639" y="226"/>
                  </a:lnTo>
                  <a:lnTo>
                    <a:pt x="645" y="213"/>
                  </a:lnTo>
                  <a:lnTo>
                    <a:pt x="648" y="197"/>
                  </a:lnTo>
                  <a:lnTo>
                    <a:pt x="648" y="50"/>
                  </a:lnTo>
                  <a:lnTo>
                    <a:pt x="645" y="34"/>
                  </a:lnTo>
                  <a:lnTo>
                    <a:pt x="639" y="21"/>
                  </a:lnTo>
                  <a:lnTo>
                    <a:pt x="629" y="9"/>
                  </a:lnTo>
                  <a:lnTo>
                    <a:pt x="615" y="3"/>
                  </a:lnTo>
                  <a:lnTo>
                    <a:pt x="601" y="0"/>
                  </a:lnTo>
                  <a:lnTo>
                    <a:pt x="47" y="0"/>
                  </a:lnTo>
                  <a:lnTo>
                    <a:pt x="32" y="3"/>
                  </a:lnTo>
                  <a:lnTo>
                    <a:pt x="20" y="9"/>
                  </a:lnTo>
                  <a:lnTo>
                    <a:pt x="8" y="21"/>
                  </a:lnTo>
                  <a:lnTo>
                    <a:pt x="2" y="34"/>
                  </a:lnTo>
                  <a:lnTo>
                    <a:pt x="0" y="50"/>
                  </a:lnTo>
                  <a:lnTo>
                    <a:pt x="0" y="197"/>
                  </a:lnTo>
                  <a:lnTo>
                    <a:pt x="2" y="213"/>
                  </a:lnTo>
                  <a:lnTo>
                    <a:pt x="8" y="226"/>
                  </a:lnTo>
                  <a:lnTo>
                    <a:pt x="20" y="238"/>
                  </a:lnTo>
                  <a:lnTo>
                    <a:pt x="32" y="245"/>
                  </a:lnTo>
                  <a:lnTo>
                    <a:pt x="47" y="247"/>
                  </a:lnTo>
                  <a:lnTo>
                    <a:pt x="601" y="247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6" name="Rectangle 17"/>
            <p:cNvSpPr>
              <a:spLocks noChangeArrowheads="1"/>
            </p:cNvSpPr>
            <p:nvPr/>
          </p:nvSpPr>
          <p:spPr bwMode="auto">
            <a:xfrm>
              <a:off x="4776" y="2377"/>
              <a:ext cx="5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Bridge2</a:t>
              </a:r>
              <a:endParaRPr lang="en-US" sz="20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07" name="Freeform 18"/>
            <p:cNvSpPr>
              <a:spLocks/>
            </p:cNvSpPr>
            <p:nvPr/>
          </p:nvSpPr>
          <p:spPr bwMode="auto">
            <a:xfrm>
              <a:off x="4584" y="1387"/>
              <a:ext cx="651" cy="248"/>
            </a:xfrm>
            <a:custGeom>
              <a:avLst/>
              <a:gdLst>
                <a:gd name="T0" fmla="*/ 605 w 651"/>
                <a:gd name="T1" fmla="*/ 248 h 248"/>
                <a:gd name="T2" fmla="*/ 618 w 651"/>
                <a:gd name="T3" fmla="*/ 245 h 248"/>
                <a:gd name="T4" fmla="*/ 632 w 651"/>
                <a:gd name="T5" fmla="*/ 239 h 248"/>
                <a:gd name="T6" fmla="*/ 642 w 651"/>
                <a:gd name="T7" fmla="*/ 228 h 248"/>
                <a:gd name="T8" fmla="*/ 648 w 651"/>
                <a:gd name="T9" fmla="*/ 214 h 248"/>
                <a:gd name="T10" fmla="*/ 651 w 651"/>
                <a:gd name="T11" fmla="*/ 199 h 248"/>
                <a:gd name="T12" fmla="*/ 651 w 651"/>
                <a:gd name="T13" fmla="*/ 49 h 248"/>
                <a:gd name="T14" fmla="*/ 648 w 651"/>
                <a:gd name="T15" fmla="*/ 35 h 248"/>
                <a:gd name="T16" fmla="*/ 642 w 651"/>
                <a:gd name="T17" fmla="*/ 20 h 248"/>
                <a:gd name="T18" fmla="*/ 632 w 651"/>
                <a:gd name="T19" fmla="*/ 10 h 248"/>
                <a:gd name="T20" fmla="*/ 618 w 651"/>
                <a:gd name="T21" fmla="*/ 2 h 248"/>
                <a:gd name="T22" fmla="*/ 605 w 651"/>
                <a:gd name="T23" fmla="*/ 0 h 248"/>
                <a:gd name="T24" fmla="*/ 48 w 651"/>
                <a:gd name="T25" fmla="*/ 0 h 248"/>
                <a:gd name="T26" fmla="*/ 33 w 651"/>
                <a:gd name="T27" fmla="*/ 2 h 248"/>
                <a:gd name="T28" fmla="*/ 21 w 651"/>
                <a:gd name="T29" fmla="*/ 10 h 248"/>
                <a:gd name="T30" fmla="*/ 9 w 651"/>
                <a:gd name="T31" fmla="*/ 20 h 248"/>
                <a:gd name="T32" fmla="*/ 3 w 651"/>
                <a:gd name="T33" fmla="*/ 35 h 248"/>
                <a:gd name="T34" fmla="*/ 0 w 651"/>
                <a:gd name="T35" fmla="*/ 49 h 248"/>
                <a:gd name="T36" fmla="*/ 0 w 651"/>
                <a:gd name="T37" fmla="*/ 199 h 248"/>
                <a:gd name="T38" fmla="*/ 3 w 651"/>
                <a:gd name="T39" fmla="*/ 214 h 248"/>
                <a:gd name="T40" fmla="*/ 9 w 651"/>
                <a:gd name="T41" fmla="*/ 228 h 248"/>
                <a:gd name="T42" fmla="*/ 21 w 651"/>
                <a:gd name="T43" fmla="*/ 239 h 248"/>
                <a:gd name="T44" fmla="*/ 33 w 651"/>
                <a:gd name="T45" fmla="*/ 245 h 248"/>
                <a:gd name="T46" fmla="*/ 48 w 651"/>
                <a:gd name="T47" fmla="*/ 248 h 248"/>
                <a:gd name="T48" fmla="*/ 605 w 651"/>
                <a:gd name="T49" fmla="*/ 248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1"/>
                <a:gd name="T76" fmla="*/ 0 h 248"/>
                <a:gd name="T77" fmla="*/ 651 w 651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1" h="248">
                  <a:moveTo>
                    <a:pt x="605" y="248"/>
                  </a:moveTo>
                  <a:lnTo>
                    <a:pt x="618" y="245"/>
                  </a:lnTo>
                  <a:lnTo>
                    <a:pt x="632" y="239"/>
                  </a:lnTo>
                  <a:lnTo>
                    <a:pt x="642" y="228"/>
                  </a:lnTo>
                  <a:lnTo>
                    <a:pt x="648" y="214"/>
                  </a:lnTo>
                  <a:lnTo>
                    <a:pt x="651" y="199"/>
                  </a:lnTo>
                  <a:lnTo>
                    <a:pt x="651" y="49"/>
                  </a:lnTo>
                  <a:lnTo>
                    <a:pt x="648" y="35"/>
                  </a:lnTo>
                  <a:lnTo>
                    <a:pt x="642" y="20"/>
                  </a:lnTo>
                  <a:lnTo>
                    <a:pt x="632" y="10"/>
                  </a:lnTo>
                  <a:lnTo>
                    <a:pt x="618" y="2"/>
                  </a:lnTo>
                  <a:lnTo>
                    <a:pt x="605" y="0"/>
                  </a:lnTo>
                  <a:lnTo>
                    <a:pt x="48" y="0"/>
                  </a:lnTo>
                  <a:lnTo>
                    <a:pt x="33" y="2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0" y="199"/>
                  </a:lnTo>
                  <a:lnTo>
                    <a:pt x="3" y="214"/>
                  </a:lnTo>
                  <a:lnTo>
                    <a:pt x="9" y="228"/>
                  </a:lnTo>
                  <a:lnTo>
                    <a:pt x="21" y="239"/>
                  </a:lnTo>
                  <a:lnTo>
                    <a:pt x="33" y="245"/>
                  </a:lnTo>
                  <a:lnTo>
                    <a:pt x="48" y="248"/>
                  </a:lnTo>
                  <a:lnTo>
                    <a:pt x="605" y="24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8" name="Rectangle 19"/>
            <p:cNvSpPr>
              <a:spLocks noChangeArrowheads="1"/>
            </p:cNvSpPr>
            <p:nvPr/>
          </p:nvSpPr>
          <p:spPr bwMode="auto">
            <a:xfrm>
              <a:off x="4682" y="1413"/>
              <a:ext cx="5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Bridge5</a:t>
              </a:r>
              <a:endParaRPr lang="en-US" sz="20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09" name="Freeform 20"/>
            <p:cNvSpPr>
              <a:spLocks/>
            </p:cNvSpPr>
            <p:nvPr/>
          </p:nvSpPr>
          <p:spPr bwMode="auto">
            <a:xfrm>
              <a:off x="3594" y="1412"/>
              <a:ext cx="651" cy="248"/>
            </a:xfrm>
            <a:custGeom>
              <a:avLst/>
              <a:gdLst>
                <a:gd name="T0" fmla="*/ 603 w 651"/>
                <a:gd name="T1" fmla="*/ 248 h 248"/>
                <a:gd name="T2" fmla="*/ 618 w 651"/>
                <a:gd name="T3" fmla="*/ 245 h 248"/>
                <a:gd name="T4" fmla="*/ 631 w 651"/>
                <a:gd name="T5" fmla="*/ 239 h 248"/>
                <a:gd name="T6" fmla="*/ 642 w 651"/>
                <a:gd name="T7" fmla="*/ 228 h 248"/>
                <a:gd name="T8" fmla="*/ 648 w 651"/>
                <a:gd name="T9" fmla="*/ 214 h 248"/>
                <a:gd name="T10" fmla="*/ 651 w 651"/>
                <a:gd name="T11" fmla="*/ 199 h 248"/>
                <a:gd name="T12" fmla="*/ 651 w 651"/>
                <a:gd name="T13" fmla="*/ 49 h 248"/>
                <a:gd name="T14" fmla="*/ 648 w 651"/>
                <a:gd name="T15" fmla="*/ 35 h 248"/>
                <a:gd name="T16" fmla="*/ 642 w 651"/>
                <a:gd name="T17" fmla="*/ 20 h 248"/>
                <a:gd name="T18" fmla="*/ 631 w 651"/>
                <a:gd name="T19" fmla="*/ 10 h 248"/>
                <a:gd name="T20" fmla="*/ 618 w 651"/>
                <a:gd name="T21" fmla="*/ 3 h 248"/>
                <a:gd name="T22" fmla="*/ 603 w 651"/>
                <a:gd name="T23" fmla="*/ 0 h 248"/>
                <a:gd name="T24" fmla="*/ 47 w 651"/>
                <a:gd name="T25" fmla="*/ 0 h 248"/>
                <a:gd name="T26" fmla="*/ 33 w 651"/>
                <a:gd name="T27" fmla="*/ 3 h 248"/>
                <a:gd name="T28" fmla="*/ 19 w 651"/>
                <a:gd name="T29" fmla="*/ 10 h 248"/>
                <a:gd name="T30" fmla="*/ 9 w 651"/>
                <a:gd name="T31" fmla="*/ 20 h 248"/>
                <a:gd name="T32" fmla="*/ 3 w 651"/>
                <a:gd name="T33" fmla="*/ 35 h 248"/>
                <a:gd name="T34" fmla="*/ 0 w 651"/>
                <a:gd name="T35" fmla="*/ 49 h 248"/>
                <a:gd name="T36" fmla="*/ 0 w 651"/>
                <a:gd name="T37" fmla="*/ 199 h 248"/>
                <a:gd name="T38" fmla="*/ 3 w 651"/>
                <a:gd name="T39" fmla="*/ 214 h 248"/>
                <a:gd name="T40" fmla="*/ 9 w 651"/>
                <a:gd name="T41" fmla="*/ 228 h 248"/>
                <a:gd name="T42" fmla="*/ 19 w 651"/>
                <a:gd name="T43" fmla="*/ 239 h 248"/>
                <a:gd name="T44" fmla="*/ 33 w 651"/>
                <a:gd name="T45" fmla="*/ 245 h 248"/>
                <a:gd name="T46" fmla="*/ 47 w 651"/>
                <a:gd name="T47" fmla="*/ 248 h 248"/>
                <a:gd name="T48" fmla="*/ 603 w 651"/>
                <a:gd name="T49" fmla="*/ 248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1"/>
                <a:gd name="T76" fmla="*/ 0 h 248"/>
                <a:gd name="T77" fmla="*/ 651 w 651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1" h="248">
                  <a:moveTo>
                    <a:pt x="603" y="248"/>
                  </a:moveTo>
                  <a:lnTo>
                    <a:pt x="618" y="245"/>
                  </a:lnTo>
                  <a:lnTo>
                    <a:pt x="631" y="239"/>
                  </a:lnTo>
                  <a:lnTo>
                    <a:pt x="642" y="228"/>
                  </a:lnTo>
                  <a:lnTo>
                    <a:pt x="648" y="214"/>
                  </a:lnTo>
                  <a:lnTo>
                    <a:pt x="651" y="199"/>
                  </a:lnTo>
                  <a:lnTo>
                    <a:pt x="651" y="49"/>
                  </a:lnTo>
                  <a:lnTo>
                    <a:pt x="648" y="35"/>
                  </a:lnTo>
                  <a:lnTo>
                    <a:pt x="642" y="20"/>
                  </a:lnTo>
                  <a:lnTo>
                    <a:pt x="631" y="10"/>
                  </a:lnTo>
                  <a:lnTo>
                    <a:pt x="618" y="3"/>
                  </a:lnTo>
                  <a:lnTo>
                    <a:pt x="603" y="0"/>
                  </a:lnTo>
                  <a:lnTo>
                    <a:pt x="47" y="0"/>
                  </a:lnTo>
                  <a:lnTo>
                    <a:pt x="33" y="3"/>
                  </a:lnTo>
                  <a:lnTo>
                    <a:pt x="19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0" y="199"/>
                  </a:lnTo>
                  <a:lnTo>
                    <a:pt x="3" y="214"/>
                  </a:lnTo>
                  <a:lnTo>
                    <a:pt x="9" y="228"/>
                  </a:lnTo>
                  <a:lnTo>
                    <a:pt x="19" y="239"/>
                  </a:lnTo>
                  <a:lnTo>
                    <a:pt x="33" y="245"/>
                  </a:lnTo>
                  <a:lnTo>
                    <a:pt x="47" y="248"/>
                  </a:lnTo>
                  <a:lnTo>
                    <a:pt x="603" y="24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0" name="Rectangle 21"/>
            <p:cNvSpPr>
              <a:spLocks noChangeArrowheads="1"/>
            </p:cNvSpPr>
            <p:nvPr/>
          </p:nvSpPr>
          <p:spPr bwMode="auto">
            <a:xfrm>
              <a:off x="3692" y="1439"/>
              <a:ext cx="5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Bridge4</a:t>
              </a:r>
              <a:endParaRPr lang="en-US" sz="20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11" name="Freeform 22"/>
            <p:cNvSpPr>
              <a:spLocks/>
            </p:cNvSpPr>
            <p:nvPr/>
          </p:nvSpPr>
          <p:spPr bwMode="auto">
            <a:xfrm>
              <a:off x="3474" y="3289"/>
              <a:ext cx="371" cy="197"/>
            </a:xfrm>
            <a:custGeom>
              <a:avLst/>
              <a:gdLst>
                <a:gd name="T0" fmla="*/ 0 w 371"/>
                <a:gd name="T1" fmla="*/ 197 h 197"/>
                <a:gd name="T2" fmla="*/ 0 w 371"/>
                <a:gd name="T3" fmla="*/ 178 h 197"/>
                <a:gd name="T4" fmla="*/ 0 w 371"/>
                <a:gd name="T5" fmla="*/ 0 h 197"/>
                <a:gd name="T6" fmla="*/ 371 w 371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1"/>
                <a:gd name="T13" fmla="*/ 0 h 197"/>
                <a:gd name="T14" fmla="*/ 371 w 371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1" h="197">
                  <a:moveTo>
                    <a:pt x="0" y="197"/>
                  </a:moveTo>
                  <a:lnTo>
                    <a:pt x="0" y="178"/>
                  </a:lnTo>
                  <a:lnTo>
                    <a:pt x="0" y="0"/>
                  </a:lnTo>
                  <a:lnTo>
                    <a:pt x="37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2" name="Freeform 23"/>
            <p:cNvSpPr>
              <a:spLocks/>
            </p:cNvSpPr>
            <p:nvPr/>
          </p:nvSpPr>
          <p:spPr bwMode="auto">
            <a:xfrm>
              <a:off x="4534" y="3289"/>
              <a:ext cx="554" cy="224"/>
            </a:xfrm>
            <a:custGeom>
              <a:avLst/>
              <a:gdLst>
                <a:gd name="T0" fmla="*/ 0 w 554"/>
                <a:gd name="T1" fmla="*/ 0 h 224"/>
                <a:gd name="T2" fmla="*/ 55 w 554"/>
                <a:gd name="T3" fmla="*/ 0 h 224"/>
                <a:gd name="T4" fmla="*/ 554 w 554"/>
                <a:gd name="T5" fmla="*/ 0 h 224"/>
                <a:gd name="T6" fmla="*/ 554 w 554"/>
                <a:gd name="T7" fmla="*/ 224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4"/>
                <a:gd name="T13" fmla="*/ 0 h 224"/>
                <a:gd name="T14" fmla="*/ 554 w 554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4" h="224">
                  <a:moveTo>
                    <a:pt x="0" y="0"/>
                  </a:moveTo>
                  <a:lnTo>
                    <a:pt x="55" y="0"/>
                  </a:lnTo>
                  <a:lnTo>
                    <a:pt x="554" y="0"/>
                  </a:lnTo>
                  <a:lnTo>
                    <a:pt x="554" y="224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3" name="Freeform 24"/>
            <p:cNvSpPr>
              <a:spLocks/>
            </p:cNvSpPr>
            <p:nvPr/>
          </p:nvSpPr>
          <p:spPr bwMode="auto">
            <a:xfrm>
              <a:off x="4463" y="2597"/>
              <a:ext cx="541" cy="74"/>
            </a:xfrm>
            <a:custGeom>
              <a:avLst/>
              <a:gdLst>
                <a:gd name="T0" fmla="*/ 0 w 541"/>
                <a:gd name="T1" fmla="*/ 74 h 74"/>
                <a:gd name="T2" fmla="*/ 0 w 541"/>
                <a:gd name="T3" fmla="*/ 37 h 74"/>
                <a:gd name="T4" fmla="*/ 271 w 541"/>
                <a:gd name="T5" fmla="*/ 37 h 74"/>
                <a:gd name="T6" fmla="*/ 541 w 541"/>
                <a:gd name="T7" fmla="*/ 37 h 74"/>
                <a:gd name="T8" fmla="*/ 541 w 541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1"/>
                <a:gd name="T16" fmla="*/ 0 h 74"/>
                <a:gd name="T17" fmla="*/ 541 w 541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1" h="74">
                  <a:moveTo>
                    <a:pt x="0" y="74"/>
                  </a:moveTo>
                  <a:lnTo>
                    <a:pt x="0" y="37"/>
                  </a:lnTo>
                  <a:lnTo>
                    <a:pt x="271" y="37"/>
                  </a:lnTo>
                  <a:lnTo>
                    <a:pt x="541" y="37"/>
                  </a:lnTo>
                  <a:lnTo>
                    <a:pt x="54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4" name="Freeform 25"/>
            <p:cNvSpPr>
              <a:spLocks/>
            </p:cNvSpPr>
            <p:nvPr/>
          </p:nvSpPr>
          <p:spPr bwMode="auto">
            <a:xfrm>
              <a:off x="4849" y="2152"/>
              <a:ext cx="155" cy="198"/>
            </a:xfrm>
            <a:custGeom>
              <a:avLst/>
              <a:gdLst>
                <a:gd name="T0" fmla="*/ 155 w 155"/>
                <a:gd name="T1" fmla="*/ 198 h 198"/>
                <a:gd name="T2" fmla="*/ 155 w 155"/>
                <a:gd name="T3" fmla="*/ 99 h 198"/>
                <a:gd name="T4" fmla="*/ 78 w 155"/>
                <a:gd name="T5" fmla="*/ 99 h 198"/>
                <a:gd name="T6" fmla="*/ 0 w 155"/>
                <a:gd name="T7" fmla="*/ 99 h 198"/>
                <a:gd name="T8" fmla="*/ 0 w 155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98"/>
                <a:gd name="T17" fmla="*/ 155 w 155"/>
                <a:gd name="T18" fmla="*/ 198 h 1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98">
                  <a:moveTo>
                    <a:pt x="155" y="198"/>
                  </a:moveTo>
                  <a:lnTo>
                    <a:pt x="155" y="99"/>
                  </a:lnTo>
                  <a:lnTo>
                    <a:pt x="78" y="99"/>
                  </a:lnTo>
                  <a:lnTo>
                    <a:pt x="0" y="9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5" name="Freeform 26"/>
            <p:cNvSpPr>
              <a:spLocks/>
            </p:cNvSpPr>
            <p:nvPr/>
          </p:nvSpPr>
          <p:spPr bwMode="auto">
            <a:xfrm>
              <a:off x="4190" y="2993"/>
              <a:ext cx="273" cy="164"/>
            </a:xfrm>
            <a:custGeom>
              <a:avLst/>
              <a:gdLst>
                <a:gd name="T0" fmla="*/ 0 w 273"/>
                <a:gd name="T1" fmla="*/ 164 h 164"/>
                <a:gd name="T2" fmla="*/ 0 w 273"/>
                <a:gd name="T3" fmla="*/ 81 h 164"/>
                <a:gd name="T4" fmla="*/ 136 w 273"/>
                <a:gd name="T5" fmla="*/ 81 h 164"/>
                <a:gd name="T6" fmla="*/ 273 w 273"/>
                <a:gd name="T7" fmla="*/ 81 h 164"/>
                <a:gd name="T8" fmla="*/ 273 w 27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3"/>
                <a:gd name="T16" fmla="*/ 0 h 164"/>
                <a:gd name="T17" fmla="*/ 273 w 273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3" h="164">
                  <a:moveTo>
                    <a:pt x="0" y="164"/>
                  </a:moveTo>
                  <a:lnTo>
                    <a:pt x="0" y="81"/>
                  </a:lnTo>
                  <a:lnTo>
                    <a:pt x="136" y="81"/>
                  </a:lnTo>
                  <a:lnTo>
                    <a:pt x="273" y="81"/>
                  </a:lnTo>
                  <a:lnTo>
                    <a:pt x="273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6" name="Freeform 27"/>
            <p:cNvSpPr>
              <a:spLocks/>
            </p:cNvSpPr>
            <p:nvPr/>
          </p:nvSpPr>
          <p:spPr bwMode="auto">
            <a:xfrm>
              <a:off x="3919" y="1660"/>
              <a:ext cx="487" cy="196"/>
            </a:xfrm>
            <a:custGeom>
              <a:avLst/>
              <a:gdLst>
                <a:gd name="T0" fmla="*/ 487 w 487"/>
                <a:gd name="T1" fmla="*/ 196 h 196"/>
                <a:gd name="T2" fmla="*/ 487 w 487"/>
                <a:gd name="T3" fmla="*/ 99 h 196"/>
                <a:gd name="T4" fmla="*/ 244 w 487"/>
                <a:gd name="T5" fmla="*/ 99 h 196"/>
                <a:gd name="T6" fmla="*/ 0 w 487"/>
                <a:gd name="T7" fmla="*/ 99 h 196"/>
                <a:gd name="T8" fmla="*/ 0 w 487"/>
                <a:gd name="T9" fmla="*/ 0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7"/>
                <a:gd name="T16" fmla="*/ 0 h 196"/>
                <a:gd name="T17" fmla="*/ 487 w 487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7" h="196">
                  <a:moveTo>
                    <a:pt x="487" y="196"/>
                  </a:moveTo>
                  <a:lnTo>
                    <a:pt x="487" y="99"/>
                  </a:lnTo>
                  <a:lnTo>
                    <a:pt x="244" y="99"/>
                  </a:lnTo>
                  <a:lnTo>
                    <a:pt x="0" y="9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7" name="Freeform 28"/>
            <p:cNvSpPr>
              <a:spLocks/>
            </p:cNvSpPr>
            <p:nvPr/>
          </p:nvSpPr>
          <p:spPr bwMode="auto">
            <a:xfrm>
              <a:off x="4849" y="1635"/>
              <a:ext cx="61" cy="221"/>
            </a:xfrm>
            <a:custGeom>
              <a:avLst/>
              <a:gdLst>
                <a:gd name="T0" fmla="*/ 0 w 61"/>
                <a:gd name="T1" fmla="*/ 221 h 221"/>
                <a:gd name="T2" fmla="*/ 0 w 61"/>
                <a:gd name="T3" fmla="*/ 110 h 221"/>
                <a:gd name="T4" fmla="*/ 30 w 61"/>
                <a:gd name="T5" fmla="*/ 110 h 221"/>
                <a:gd name="T6" fmla="*/ 61 w 61"/>
                <a:gd name="T7" fmla="*/ 110 h 221"/>
                <a:gd name="T8" fmla="*/ 61 w 61"/>
                <a:gd name="T9" fmla="*/ 0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"/>
                <a:gd name="T16" fmla="*/ 0 h 221"/>
                <a:gd name="T17" fmla="*/ 61 w 61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" h="221">
                  <a:moveTo>
                    <a:pt x="0" y="221"/>
                  </a:moveTo>
                  <a:lnTo>
                    <a:pt x="0" y="110"/>
                  </a:lnTo>
                  <a:lnTo>
                    <a:pt x="30" y="110"/>
                  </a:lnTo>
                  <a:lnTo>
                    <a:pt x="61" y="110"/>
                  </a:lnTo>
                  <a:lnTo>
                    <a:pt x="6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8" name="Freeform 29"/>
            <p:cNvSpPr>
              <a:spLocks/>
            </p:cNvSpPr>
            <p:nvPr/>
          </p:nvSpPr>
          <p:spPr bwMode="auto">
            <a:xfrm>
              <a:off x="3919" y="1198"/>
              <a:ext cx="15" cy="214"/>
            </a:xfrm>
            <a:custGeom>
              <a:avLst/>
              <a:gdLst>
                <a:gd name="T0" fmla="*/ 0 w 15"/>
                <a:gd name="T1" fmla="*/ 214 h 214"/>
                <a:gd name="T2" fmla="*/ 0 w 15"/>
                <a:gd name="T3" fmla="*/ 108 h 214"/>
                <a:gd name="T4" fmla="*/ 7 w 15"/>
                <a:gd name="T5" fmla="*/ 108 h 214"/>
                <a:gd name="T6" fmla="*/ 15 w 15"/>
                <a:gd name="T7" fmla="*/ 108 h 214"/>
                <a:gd name="T8" fmla="*/ 15 w 15"/>
                <a:gd name="T9" fmla="*/ 0 h 2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14"/>
                <a:gd name="T17" fmla="*/ 15 w 15"/>
                <a:gd name="T18" fmla="*/ 214 h 2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14">
                  <a:moveTo>
                    <a:pt x="0" y="214"/>
                  </a:moveTo>
                  <a:lnTo>
                    <a:pt x="0" y="108"/>
                  </a:lnTo>
                  <a:lnTo>
                    <a:pt x="7" y="108"/>
                  </a:lnTo>
                  <a:lnTo>
                    <a:pt x="15" y="108"/>
                  </a:lnTo>
                  <a:lnTo>
                    <a:pt x="15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9" name="Freeform 30"/>
            <p:cNvSpPr>
              <a:spLocks/>
            </p:cNvSpPr>
            <p:nvPr/>
          </p:nvSpPr>
          <p:spPr bwMode="auto">
            <a:xfrm>
              <a:off x="4532" y="1198"/>
              <a:ext cx="378" cy="189"/>
            </a:xfrm>
            <a:custGeom>
              <a:avLst/>
              <a:gdLst>
                <a:gd name="T0" fmla="*/ 378 w 378"/>
                <a:gd name="T1" fmla="*/ 189 h 189"/>
                <a:gd name="T2" fmla="*/ 378 w 378"/>
                <a:gd name="T3" fmla="*/ 94 h 189"/>
                <a:gd name="T4" fmla="*/ 189 w 378"/>
                <a:gd name="T5" fmla="*/ 94 h 189"/>
                <a:gd name="T6" fmla="*/ 0 w 378"/>
                <a:gd name="T7" fmla="*/ 94 h 189"/>
                <a:gd name="T8" fmla="*/ 0 w 378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189"/>
                <a:gd name="T17" fmla="*/ 378 w 378"/>
                <a:gd name="T18" fmla="*/ 189 h 1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189">
                  <a:moveTo>
                    <a:pt x="378" y="189"/>
                  </a:moveTo>
                  <a:lnTo>
                    <a:pt x="378" y="94"/>
                  </a:lnTo>
                  <a:lnTo>
                    <a:pt x="189" y="94"/>
                  </a:lnTo>
                  <a:lnTo>
                    <a:pt x="0" y="9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0" name="Rectangle 31"/>
            <p:cNvSpPr>
              <a:spLocks noChangeArrowheads="1"/>
            </p:cNvSpPr>
            <p:nvPr/>
          </p:nvSpPr>
          <p:spPr bwMode="auto">
            <a:xfrm>
              <a:off x="4706" y="1262"/>
              <a:ext cx="30" cy="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1" name="Rectangle 32"/>
            <p:cNvSpPr>
              <a:spLocks noChangeArrowheads="1"/>
            </p:cNvSpPr>
            <p:nvPr/>
          </p:nvSpPr>
          <p:spPr bwMode="auto">
            <a:xfrm>
              <a:off x="4710" y="1265"/>
              <a:ext cx="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500">
                  <a:solidFill>
                    <a:srgbClr val="000000"/>
                  </a:solidFill>
                </a:rPr>
                <a:t>d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22" name="Freeform 33"/>
            <p:cNvSpPr>
              <a:spLocks/>
            </p:cNvSpPr>
            <p:nvPr/>
          </p:nvSpPr>
          <p:spPr bwMode="auto">
            <a:xfrm>
              <a:off x="3406" y="2154"/>
              <a:ext cx="78" cy="591"/>
            </a:xfrm>
            <a:custGeom>
              <a:avLst/>
              <a:gdLst>
                <a:gd name="T0" fmla="*/ 78 w 78"/>
                <a:gd name="T1" fmla="*/ 591 h 591"/>
                <a:gd name="T2" fmla="*/ 78 w 78"/>
                <a:gd name="T3" fmla="*/ 296 h 591"/>
                <a:gd name="T4" fmla="*/ 39 w 78"/>
                <a:gd name="T5" fmla="*/ 296 h 591"/>
                <a:gd name="T6" fmla="*/ 0 w 78"/>
                <a:gd name="T7" fmla="*/ 296 h 591"/>
                <a:gd name="T8" fmla="*/ 0 w 78"/>
                <a:gd name="T9" fmla="*/ 0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591"/>
                <a:gd name="T17" fmla="*/ 78 w 78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591">
                  <a:moveTo>
                    <a:pt x="78" y="591"/>
                  </a:moveTo>
                  <a:lnTo>
                    <a:pt x="78" y="296"/>
                  </a:lnTo>
                  <a:lnTo>
                    <a:pt x="39" y="296"/>
                  </a:lnTo>
                  <a:lnTo>
                    <a:pt x="0" y="296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3" name="Freeform 34"/>
            <p:cNvSpPr>
              <a:spLocks/>
            </p:cNvSpPr>
            <p:nvPr/>
          </p:nvSpPr>
          <p:spPr bwMode="auto">
            <a:xfrm>
              <a:off x="3080" y="1906"/>
              <a:ext cx="651" cy="248"/>
            </a:xfrm>
            <a:custGeom>
              <a:avLst/>
              <a:gdLst>
                <a:gd name="T0" fmla="*/ 605 w 651"/>
                <a:gd name="T1" fmla="*/ 248 h 248"/>
                <a:gd name="T2" fmla="*/ 618 w 651"/>
                <a:gd name="T3" fmla="*/ 245 h 248"/>
                <a:gd name="T4" fmla="*/ 632 w 651"/>
                <a:gd name="T5" fmla="*/ 238 h 248"/>
                <a:gd name="T6" fmla="*/ 642 w 651"/>
                <a:gd name="T7" fmla="*/ 228 h 248"/>
                <a:gd name="T8" fmla="*/ 648 w 651"/>
                <a:gd name="T9" fmla="*/ 213 h 248"/>
                <a:gd name="T10" fmla="*/ 651 w 651"/>
                <a:gd name="T11" fmla="*/ 199 h 248"/>
                <a:gd name="T12" fmla="*/ 651 w 651"/>
                <a:gd name="T13" fmla="*/ 49 h 248"/>
                <a:gd name="T14" fmla="*/ 648 w 651"/>
                <a:gd name="T15" fmla="*/ 34 h 248"/>
                <a:gd name="T16" fmla="*/ 642 w 651"/>
                <a:gd name="T17" fmla="*/ 20 h 248"/>
                <a:gd name="T18" fmla="*/ 632 w 651"/>
                <a:gd name="T19" fmla="*/ 9 h 248"/>
                <a:gd name="T20" fmla="*/ 618 w 651"/>
                <a:gd name="T21" fmla="*/ 3 h 248"/>
                <a:gd name="T22" fmla="*/ 605 w 651"/>
                <a:gd name="T23" fmla="*/ 0 h 248"/>
                <a:gd name="T24" fmla="*/ 48 w 651"/>
                <a:gd name="T25" fmla="*/ 0 h 248"/>
                <a:gd name="T26" fmla="*/ 33 w 651"/>
                <a:gd name="T27" fmla="*/ 3 h 248"/>
                <a:gd name="T28" fmla="*/ 20 w 651"/>
                <a:gd name="T29" fmla="*/ 9 h 248"/>
                <a:gd name="T30" fmla="*/ 9 w 651"/>
                <a:gd name="T31" fmla="*/ 20 h 248"/>
                <a:gd name="T32" fmla="*/ 3 w 651"/>
                <a:gd name="T33" fmla="*/ 34 h 248"/>
                <a:gd name="T34" fmla="*/ 0 w 651"/>
                <a:gd name="T35" fmla="*/ 49 h 248"/>
                <a:gd name="T36" fmla="*/ 0 w 651"/>
                <a:gd name="T37" fmla="*/ 199 h 248"/>
                <a:gd name="T38" fmla="*/ 3 w 651"/>
                <a:gd name="T39" fmla="*/ 213 h 248"/>
                <a:gd name="T40" fmla="*/ 9 w 651"/>
                <a:gd name="T41" fmla="*/ 228 h 248"/>
                <a:gd name="T42" fmla="*/ 20 w 651"/>
                <a:gd name="T43" fmla="*/ 238 h 248"/>
                <a:gd name="T44" fmla="*/ 33 w 651"/>
                <a:gd name="T45" fmla="*/ 245 h 248"/>
                <a:gd name="T46" fmla="*/ 48 w 651"/>
                <a:gd name="T47" fmla="*/ 248 h 248"/>
                <a:gd name="T48" fmla="*/ 605 w 651"/>
                <a:gd name="T49" fmla="*/ 248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51"/>
                <a:gd name="T76" fmla="*/ 0 h 248"/>
                <a:gd name="T77" fmla="*/ 651 w 651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51" h="248">
                  <a:moveTo>
                    <a:pt x="605" y="248"/>
                  </a:moveTo>
                  <a:lnTo>
                    <a:pt x="618" y="245"/>
                  </a:lnTo>
                  <a:lnTo>
                    <a:pt x="632" y="238"/>
                  </a:lnTo>
                  <a:lnTo>
                    <a:pt x="642" y="228"/>
                  </a:lnTo>
                  <a:lnTo>
                    <a:pt x="648" y="213"/>
                  </a:lnTo>
                  <a:lnTo>
                    <a:pt x="651" y="199"/>
                  </a:lnTo>
                  <a:lnTo>
                    <a:pt x="651" y="49"/>
                  </a:lnTo>
                  <a:lnTo>
                    <a:pt x="648" y="34"/>
                  </a:lnTo>
                  <a:lnTo>
                    <a:pt x="642" y="20"/>
                  </a:lnTo>
                  <a:lnTo>
                    <a:pt x="632" y="9"/>
                  </a:lnTo>
                  <a:lnTo>
                    <a:pt x="618" y="3"/>
                  </a:lnTo>
                  <a:lnTo>
                    <a:pt x="605" y="0"/>
                  </a:lnTo>
                  <a:lnTo>
                    <a:pt x="48" y="0"/>
                  </a:lnTo>
                  <a:lnTo>
                    <a:pt x="33" y="3"/>
                  </a:lnTo>
                  <a:lnTo>
                    <a:pt x="20" y="9"/>
                  </a:lnTo>
                  <a:lnTo>
                    <a:pt x="9" y="20"/>
                  </a:lnTo>
                  <a:lnTo>
                    <a:pt x="3" y="34"/>
                  </a:lnTo>
                  <a:lnTo>
                    <a:pt x="0" y="49"/>
                  </a:lnTo>
                  <a:lnTo>
                    <a:pt x="0" y="199"/>
                  </a:lnTo>
                  <a:lnTo>
                    <a:pt x="3" y="213"/>
                  </a:lnTo>
                  <a:lnTo>
                    <a:pt x="9" y="228"/>
                  </a:lnTo>
                  <a:lnTo>
                    <a:pt x="20" y="238"/>
                  </a:lnTo>
                  <a:lnTo>
                    <a:pt x="33" y="245"/>
                  </a:lnTo>
                  <a:lnTo>
                    <a:pt x="48" y="248"/>
                  </a:lnTo>
                  <a:lnTo>
                    <a:pt x="605" y="248"/>
                  </a:lnTo>
                  <a:close/>
                </a:path>
              </a:pathLst>
            </a:custGeom>
            <a:solidFill>
              <a:srgbClr val="E6E6E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4" name="Rectangle 35"/>
            <p:cNvSpPr>
              <a:spLocks noChangeArrowheads="1"/>
            </p:cNvSpPr>
            <p:nvPr/>
          </p:nvSpPr>
          <p:spPr bwMode="auto">
            <a:xfrm>
              <a:off x="3178" y="1933"/>
              <a:ext cx="5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Bridge3</a:t>
              </a:r>
              <a:endParaRPr lang="en-US" sz="20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25" name="Freeform 36"/>
            <p:cNvSpPr>
              <a:spLocks/>
            </p:cNvSpPr>
            <p:nvPr/>
          </p:nvSpPr>
          <p:spPr bwMode="auto">
            <a:xfrm>
              <a:off x="3406" y="1116"/>
              <a:ext cx="94" cy="790"/>
            </a:xfrm>
            <a:custGeom>
              <a:avLst/>
              <a:gdLst>
                <a:gd name="T0" fmla="*/ 0 w 94"/>
                <a:gd name="T1" fmla="*/ 790 h 790"/>
                <a:gd name="T2" fmla="*/ 0 w 94"/>
                <a:gd name="T3" fmla="*/ 395 h 790"/>
                <a:gd name="T4" fmla="*/ 47 w 94"/>
                <a:gd name="T5" fmla="*/ 395 h 790"/>
                <a:gd name="T6" fmla="*/ 94 w 94"/>
                <a:gd name="T7" fmla="*/ 395 h 790"/>
                <a:gd name="T8" fmla="*/ 94 w 94"/>
                <a:gd name="T9" fmla="*/ 0 h 7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790"/>
                <a:gd name="T17" fmla="*/ 94 w 94"/>
                <a:gd name="T18" fmla="*/ 790 h 7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790">
                  <a:moveTo>
                    <a:pt x="0" y="790"/>
                  </a:moveTo>
                  <a:lnTo>
                    <a:pt x="0" y="395"/>
                  </a:lnTo>
                  <a:lnTo>
                    <a:pt x="47" y="395"/>
                  </a:lnTo>
                  <a:lnTo>
                    <a:pt x="94" y="395"/>
                  </a:lnTo>
                  <a:lnTo>
                    <a:pt x="9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6" name="Rectangle 37"/>
            <p:cNvSpPr>
              <a:spLocks noChangeArrowheads="1"/>
            </p:cNvSpPr>
            <p:nvPr/>
          </p:nvSpPr>
          <p:spPr bwMode="auto">
            <a:xfrm>
              <a:off x="4653" y="3350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D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27" name="Rectangle 38"/>
            <p:cNvSpPr>
              <a:spLocks noChangeArrowheads="1"/>
            </p:cNvSpPr>
            <p:nvPr/>
          </p:nvSpPr>
          <p:spPr bwMode="auto">
            <a:xfrm>
              <a:off x="3701" y="3325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D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28" name="Rectangle 39"/>
            <p:cNvSpPr>
              <a:spLocks noChangeArrowheads="1"/>
            </p:cNvSpPr>
            <p:nvPr/>
          </p:nvSpPr>
          <p:spPr bwMode="auto">
            <a:xfrm>
              <a:off x="4018" y="1276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D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29" name="Rectangle 40"/>
            <p:cNvSpPr>
              <a:spLocks noChangeArrowheads="1"/>
            </p:cNvSpPr>
            <p:nvPr/>
          </p:nvSpPr>
          <p:spPr bwMode="auto">
            <a:xfrm>
              <a:off x="4582" y="3028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R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30" name="Rectangle 41"/>
            <p:cNvSpPr>
              <a:spLocks noChangeArrowheads="1"/>
            </p:cNvSpPr>
            <p:nvPr/>
          </p:nvSpPr>
          <p:spPr bwMode="auto">
            <a:xfrm>
              <a:off x="3795" y="1671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D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31" name="Rectangle 42"/>
            <p:cNvSpPr>
              <a:spLocks noChangeArrowheads="1"/>
            </p:cNvSpPr>
            <p:nvPr/>
          </p:nvSpPr>
          <p:spPr bwMode="auto">
            <a:xfrm>
              <a:off x="3478" y="1721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R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32" name="Rectangle 43"/>
            <p:cNvSpPr>
              <a:spLocks noChangeArrowheads="1"/>
            </p:cNvSpPr>
            <p:nvPr/>
          </p:nvSpPr>
          <p:spPr bwMode="auto">
            <a:xfrm>
              <a:off x="4982" y="1671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R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33" name="Rectangle 44"/>
            <p:cNvSpPr>
              <a:spLocks noChangeArrowheads="1"/>
            </p:cNvSpPr>
            <p:nvPr/>
          </p:nvSpPr>
          <p:spPr bwMode="auto">
            <a:xfrm>
              <a:off x="5076" y="2164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R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95634" name="Rectangle 45"/>
            <p:cNvSpPr>
              <a:spLocks noChangeArrowheads="1"/>
            </p:cNvSpPr>
            <p:nvPr/>
          </p:nvSpPr>
          <p:spPr bwMode="auto">
            <a:xfrm>
              <a:off x="5076" y="2633"/>
              <a:ext cx="10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ts val="1000"/>
                </a:spcBef>
                <a:spcAft>
                  <a:spcPts val="1000"/>
                </a:spcAft>
                <a:buFontTx/>
                <a:buChar char="•"/>
              </a:pPr>
              <a:r>
                <a:rPr lang="en-US" sz="1200" b="1">
                  <a:solidFill>
                    <a:srgbClr val="FF0000"/>
                  </a:solidFill>
                </a:rPr>
                <a:t>D</a:t>
              </a:r>
              <a:endParaRPr lang="en-US" sz="2400" i="1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sp>
        <p:nvSpPr>
          <p:cNvPr id="195586" name="Rectang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Building the  Spanning Tree</a:t>
            </a:r>
          </a:p>
        </p:txBody>
      </p:sp>
      <p:sp>
        <p:nvSpPr>
          <p:cNvPr id="195587" name="Rectangle 47"/>
          <p:cNvSpPr>
            <a:spLocks noGrp="1"/>
          </p:cNvSpPr>
          <p:nvPr>
            <p:ph type="body" sz="half" idx="1"/>
          </p:nvPr>
        </p:nvSpPr>
        <p:spPr>
          <a:xfrm>
            <a:off x="527050" y="1447800"/>
            <a:ext cx="4044950" cy="4906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Each bridges originally considers itself to be the root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Sends messages (root, root-cost, bridgeId, portID)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When it hears a better root or root-cost, updates its messages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When the protocol converges,  the bridges have calculated the designated ports (D) and the root ports (R) as indicated.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D: closest bridge to the root for a 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R: port closest to the root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167984" name="Freeform 48"/>
          <p:cNvSpPr>
            <a:spLocks/>
          </p:cNvSpPr>
          <p:nvPr/>
        </p:nvSpPr>
        <p:spPr bwMode="auto">
          <a:xfrm>
            <a:off x="6688138" y="3856038"/>
            <a:ext cx="1276350" cy="1266825"/>
          </a:xfrm>
          <a:custGeom>
            <a:avLst/>
            <a:gdLst>
              <a:gd name="T0" fmla="*/ 20 w 804"/>
              <a:gd name="T1" fmla="*/ 798 h 798"/>
              <a:gd name="T2" fmla="*/ 131 w 804"/>
              <a:gd name="T3" fmla="*/ 430 h 798"/>
              <a:gd name="T4" fmla="*/ 804 w 804"/>
              <a:gd name="T5" fmla="*/ 0 h 798"/>
              <a:gd name="T6" fmla="*/ 0 60000 65536"/>
              <a:gd name="T7" fmla="*/ 0 60000 65536"/>
              <a:gd name="T8" fmla="*/ 0 60000 65536"/>
              <a:gd name="T9" fmla="*/ 0 w 804"/>
              <a:gd name="T10" fmla="*/ 0 h 798"/>
              <a:gd name="T11" fmla="*/ 804 w 804"/>
              <a:gd name="T12" fmla="*/ 798 h 7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4" h="798">
                <a:moveTo>
                  <a:pt x="20" y="798"/>
                </a:moveTo>
                <a:cubicBezTo>
                  <a:pt x="39" y="735"/>
                  <a:pt x="0" y="563"/>
                  <a:pt x="131" y="430"/>
                </a:cubicBezTo>
                <a:cubicBezTo>
                  <a:pt x="262" y="297"/>
                  <a:pt x="664" y="90"/>
                  <a:pt x="80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85" name="Freeform 49"/>
          <p:cNvSpPr>
            <a:spLocks/>
          </p:cNvSpPr>
          <p:nvPr/>
        </p:nvSpPr>
        <p:spPr bwMode="auto">
          <a:xfrm>
            <a:off x="6467475" y="2555875"/>
            <a:ext cx="1476375" cy="1300163"/>
          </a:xfrm>
          <a:custGeom>
            <a:avLst/>
            <a:gdLst>
              <a:gd name="T0" fmla="*/ 930 w 930"/>
              <a:gd name="T1" fmla="*/ 819 h 819"/>
              <a:gd name="T2" fmla="*/ 195 w 930"/>
              <a:gd name="T3" fmla="*/ 486 h 819"/>
              <a:gd name="T4" fmla="*/ 0 w 930"/>
              <a:gd name="T5" fmla="*/ 0 h 819"/>
              <a:gd name="T6" fmla="*/ 0 60000 65536"/>
              <a:gd name="T7" fmla="*/ 0 60000 65536"/>
              <a:gd name="T8" fmla="*/ 0 60000 65536"/>
              <a:gd name="T9" fmla="*/ 0 w 930"/>
              <a:gd name="T10" fmla="*/ 0 h 819"/>
              <a:gd name="T11" fmla="*/ 930 w 930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0" h="819">
                <a:moveTo>
                  <a:pt x="930" y="819"/>
                </a:moveTo>
                <a:cubicBezTo>
                  <a:pt x="807" y="765"/>
                  <a:pt x="350" y="622"/>
                  <a:pt x="195" y="486"/>
                </a:cubicBezTo>
                <a:cubicBezTo>
                  <a:pt x="40" y="350"/>
                  <a:pt x="41" y="101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86" name="Freeform 50"/>
          <p:cNvSpPr>
            <a:spLocks/>
          </p:cNvSpPr>
          <p:nvPr/>
        </p:nvSpPr>
        <p:spPr bwMode="auto">
          <a:xfrm>
            <a:off x="5430838" y="1401763"/>
            <a:ext cx="1058862" cy="1825625"/>
          </a:xfrm>
          <a:custGeom>
            <a:avLst/>
            <a:gdLst>
              <a:gd name="T0" fmla="*/ 0 w 667"/>
              <a:gd name="T1" fmla="*/ 1150 h 1150"/>
              <a:gd name="T2" fmla="*/ 179 w 667"/>
              <a:gd name="T3" fmla="*/ 77 h 1150"/>
              <a:gd name="T4" fmla="*/ 667 w 667"/>
              <a:gd name="T5" fmla="*/ 685 h 1150"/>
              <a:gd name="T6" fmla="*/ 0 60000 65536"/>
              <a:gd name="T7" fmla="*/ 0 60000 65536"/>
              <a:gd name="T8" fmla="*/ 0 60000 65536"/>
              <a:gd name="T9" fmla="*/ 0 w 667"/>
              <a:gd name="T10" fmla="*/ 0 h 1150"/>
              <a:gd name="T11" fmla="*/ 667 w 667"/>
              <a:gd name="T12" fmla="*/ 1150 h 11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7" h="1150">
                <a:moveTo>
                  <a:pt x="0" y="1150"/>
                </a:moveTo>
                <a:cubicBezTo>
                  <a:pt x="29" y="972"/>
                  <a:pt x="68" y="154"/>
                  <a:pt x="179" y="77"/>
                </a:cubicBezTo>
                <a:cubicBezTo>
                  <a:pt x="290" y="0"/>
                  <a:pt x="565" y="558"/>
                  <a:pt x="667" y="685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7987" name="Freeform 51"/>
          <p:cNvSpPr>
            <a:spLocks/>
          </p:cNvSpPr>
          <p:nvPr/>
        </p:nvSpPr>
        <p:spPr bwMode="auto">
          <a:xfrm>
            <a:off x="6532563" y="2489200"/>
            <a:ext cx="1300162" cy="615950"/>
          </a:xfrm>
          <a:custGeom>
            <a:avLst/>
            <a:gdLst>
              <a:gd name="T0" fmla="*/ 819 w 819"/>
              <a:gd name="T1" fmla="*/ 0 h 388"/>
              <a:gd name="T2" fmla="*/ 515 w 819"/>
              <a:gd name="T3" fmla="*/ 381 h 388"/>
              <a:gd name="T4" fmla="*/ 0 w 819"/>
              <a:gd name="T5" fmla="*/ 42 h 388"/>
              <a:gd name="T6" fmla="*/ 0 60000 65536"/>
              <a:gd name="T7" fmla="*/ 0 60000 65536"/>
              <a:gd name="T8" fmla="*/ 0 60000 65536"/>
              <a:gd name="T9" fmla="*/ 0 w 819"/>
              <a:gd name="T10" fmla="*/ 0 h 388"/>
              <a:gd name="T11" fmla="*/ 819 w 819"/>
              <a:gd name="T12" fmla="*/ 388 h 3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9" h="388">
                <a:moveTo>
                  <a:pt x="819" y="0"/>
                </a:moveTo>
                <a:cubicBezTo>
                  <a:pt x="770" y="62"/>
                  <a:pt x="651" y="374"/>
                  <a:pt x="515" y="381"/>
                </a:cubicBezTo>
                <a:cubicBezTo>
                  <a:pt x="379" y="388"/>
                  <a:pt x="107" y="113"/>
                  <a:pt x="0" y="4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84" grpId="0" animBg="1"/>
      <p:bldP spid="167985" grpId="0" animBg="1"/>
      <p:bldP spid="167986" grpId="0" animBg="1"/>
      <p:bldP spid="1679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Limitations of bridges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Scalability</a:t>
            </a:r>
          </a:p>
          <a:p>
            <a:pPr lvl="1" eaLnBrk="1" hangingPunct="1"/>
            <a:r>
              <a:rPr lang="en-US" smtClean="0"/>
              <a:t>Broadcast packets reach every host!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Security</a:t>
            </a:r>
          </a:p>
          <a:p>
            <a:pPr lvl="1" eaLnBrk="1" hangingPunct="1"/>
            <a:r>
              <a:rPr lang="en-US" smtClean="0"/>
              <a:t>Every host can snoop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Non-heterogeneity</a:t>
            </a:r>
          </a:p>
          <a:p>
            <a:pPr lvl="1" eaLnBrk="1" hangingPunct="1"/>
            <a:r>
              <a:rPr lang="en-US" smtClean="0"/>
              <a:t>Can’t connect ATM networks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Asynchronous Transfer Mode (ATM)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61794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smtClean="0"/>
              <a:t>A fixed packet size network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Connection oriented</a:t>
            </a:r>
          </a:p>
          <a:p>
            <a:pPr lvl="1" eaLnBrk="1" hangingPunct="1"/>
            <a:r>
              <a:rPr lang="en-US" smtClean="0"/>
              <a:t>Using signaling to setup a virtual circuit</a:t>
            </a:r>
          </a:p>
          <a:p>
            <a:pPr lvl="2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IAOWEI20YANG@YOUDQGUFUVWXY5MI" val="2875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03Design</Template>
  <TotalTime>2043</TotalTime>
  <Words>3271</Words>
  <Application>Microsoft Macintosh PowerPoint</Application>
  <PresentationFormat>On-screen Show (4:3)</PresentationFormat>
  <Paragraphs>638</Paragraphs>
  <Slides>68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Office Theme</vt:lpstr>
      <vt:lpstr>Visio</vt:lpstr>
      <vt:lpstr>Picture</vt:lpstr>
      <vt:lpstr>VISIO</vt:lpstr>
      <vt:lpstr>CS 356: Computer Network Architectures   Lecture 9:  Internetworking</vt:lpstr>
      <vt:lpstr>Overview</vt:lpstr>
      <vt:lpstr>Today</vt:lpstr>
      <vt:lpstr>Review: Learning bridges</vt:lpstr>
      <vt:lpstr>Address Learning</vt:lpstr>
      <vt:lpstr>PowerPoint Presentation</vt:lpstr>
      <vt:lpstr>Building the  Spanning Tree</vt:lpstr>
      <vt:lpstr>Limitations of bridges</vt:lpstr>
      <vt:lpstr>Asynchronous Transfer Mode (ATM) </vt:lpstr>
      <vt:lpstr>ATM Cells</vt:lpstr>
      <vt:lpstr>Why small, fixed-length packets?</vt:lpstr>
      <vt:lpstr>PowerPoint Presentation</vt:lpstr>
      <vt:lpstr>Why 48 bytes</vt:lpstr>
      <vt:lpstr>Virtual paths</vt:lpstr>
      <vt:lpstr>Today</vt:lpstr>
      <vt:lpstr>History of the Internet</vt:lpstr>
      <vt:lpstr>Challenges</vt:lpstr>
      <vt:lpstr>Inter-networking</vt:lpstr>
      <vt:lpstr>Inter-networking design alternatives</vt:lpstr>
      <vt:lpstr>Inter-networking design alternatives</vt:lpstr>
      <vt:lpstr>Internet Protocol</vt:lpstr>
      <vt:lpstr>IP: the thin waist of the hourglass </vt:lpstr>
      <vt:lpstr>Application protocol </vt:lpstr>
      <vt:lpstr>IP Service Model</vt:lpstr>
      <vt:lpstr>Basic IP router functions</vt:lpstr>
      <vt:lpstr>Fields of the IP header</vt:lpstr>
      <vt:lpstr>Fields of the IP Header</vt:lpstr>
      <vt:lpstr>Fields of the IP Header</vt:lpstr>
      <vt:lpstr>Fields of the IP Header</vt:lpstr>
      <vt:lpstr>Fields of the IP Header</vt:lpstr>
      <vt:lpstr>Global IP addresses</vt:lpstr>
      <vt:lpstr>What is an IP Address? </vt:lpstr>
      <vt:lpstr>IP Addressing</vt:lpstr>
      <vt:lpstr>An IPv4 address is often written in dotted decimal notation</vt:lpstr>
      <vt:lpstr>Structure of an IP address</vt:lpstr>
      <vt:lpstr>How long is a network prefix?</vt:lpstr>
      <vt:lpstr>Before 1993: Class-based addressing</vt:lpstr>
      <vt:lpstr>Classful IP Addresses (Until 1993)</vt:lpstr>
      <vt:lpstr>The old way: Internet Address Classes</vt:lpstr>
      <vt:lpstr>The old way: Internet Address Classes</vt:lpstr>
      <vt:lpstr>Problems with Classful IP Addresses</vt:lpstr>
      <vt:lpstr>Solution: Classless Inter-domain routing (CIDR)</vt:lpstr>
      <vt:lpstr>Hierarchical IP Address Allocation</vt:lpstr>
      <vt:lpstr>CIDR network prefix has variable length</vt:lpstr>
      <vt:lpstr>CIDR notation</vt:lpstr>
      <vt:lpstr>IP Forwarding</vt:lpstr>
      <vt:lpstr>Delivery of an IP datagram</vt:lpstr>
      <vt:lpstr>Delivery of an IP datagram</vt:lpstr>
      <vt:lpstr>Delivery of IP datagrams</vt:lpstr>
      <vt:lpstr>Routing tables</vt:lpstr>
      <vt:lpstr>Delivery with routing tables</vt:lpstr>
      <vt:lpstr>Processing of an IP datagram</vt:lpstr>
      <vt:lpstr>Processing of an IP datagram in</vt:lpstr>
      <vt:lpstr>Processing of an IP datagram at a router</vt:lpstr>
      <vt:lpstr>Forwarding table lookup</vt:lpstr>
      <vt:lpstr>Type of forwarding table entries</vt:lpstr>
      <vt:lpstr>Forwarding table lookup algorithm</vt:lpstr>
      <vt:lpstr>Advantages of longest prefix lookup</vt:lpstr>
      <vt:lpstr>Today</vt:lpstr>
      <vt:lpstr>Admin</vt:lpstr>
      <vt:lpstr>CS 356  Lab1  Reliable Transport</vt:lpstr>
      <vt:lpstr>Objective</vt:lpstr>
      <vt:lpstr>What can the program do</vt:lpstr>
      <vt:lpstr>Implementation</vt:lpstr>
      <vt:lpstr>Data Flow</vt:lpstr>
      <vt:lpstr>reliable.c</vt:lpstr>
      <vt:lpstr>Some Hints</vt:lpstr>
      <vt:lpstr>More Hints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214: Networks and Distributed Systems   Lecture 4: Interconnecting Direct Link Networks</dc:title>
  <dc:creator>Xiaowei Yang</dc:creator>
  <cp:lastModifiedBy>Xiaowei</cp:lastModifiedBy>
  <cp:revision>360</cp:revision>
  <dcterms:created xsi:type="dcterms:W3CDTF">2009-09-02T13:41:44Z</dcterms:created>
  <dcterms:modified xsi:type="dcterms:W3CDTF">2014-02-11T20:08:09Z</dcterms:modified>
</cp:coreProperties>
</file>