
<file path=[Content_Types].xml><?xml version="1.0" encoding="utf-8"?>
<Types xmlns="http://schemas.openxmlformats.org/package/2006/content-types">
  <Default Extension="xml" ContentType="application/xml"/>
  <Default Extension="wmf" ContentType="image/x-wmf"/>
  <Default Extension="jpe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embeddings/oleObject1.bin" ContentType="application/vnd.openxmlformats-officedocument.oleObject"/>
  <Override PartName="/ppt/notesSlides/notesSlide2.xml" ContentType="application/vnd.openxmlformats-officedocument.presentationml.notesSlide+xml"/>
  <Override PartName="/ppt/embeddings/oleObject2.bin" ContentType="application/vnd.openxmlformats-officedocument.oleObject"/>
  <Override PartName="/ppt/embeddings/oleObject3.bin" ContentType="application/vnd.openxmlformats-officedocument.oleObject"/>
  <Override PartName="/ppt/embeddings/oleObject4.bin" ContentType="application/vnd.openxmlformats-officedocument.oleObject"/>
  <Override PartName="/ppt/notesSlides/notesSlide3.xml" ContentType="application/vnd.openxmlformats-officedocument.presentationml.notesSlide+xml"/>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notesSlides/notesSlide4.xml" ContentType="application/vnd.openxmlformats-officedocument.presentationml.notesSlide+xml"/>
  <Override PartName="/ppt/embeddings/oleObject10.bin" ContentType="application/vnd.openxmlformats-officedocument.oleObject"/>
  <Override PartName="/ppt/embeddings/oleObject11.bin" ContentType="application/vnd.openxmlformats-officedocument.oleObject"/>
  <Override PartName="/ppt/embeddings/oleObject12.bin" ContentType="application/vnd.openxmlformats-officedocument.oleObject"/>
  <Override PartName="/ppt/embeddings/oleObject13.bin" ContentType="application/vnd.openxmlformats-officedocument.oleObject"/>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notesSlides/notesSlide5.xml" ContentType="application/vnd.openxmlformats-officedocument.presentationml.notesSlide+xml"/>
  <Override PartName="/ppt/notesSlides/notesSlide6.xml" ContentType="application/vnd.openxmlformats-officedocument.presentationml.notesSlide+xml"/>
  <Override PartName="/ppt/embeddings/oleObject18.bin" ContentType="application/vnd.openxmlformats-officedocument.oleObject"/>
  <Override PartName="/ppt/notesSlides/notesSlide7.xml" ContentType="application/vnd.openxmlformats-officedocument.presentationml.notesSlide+xml"/>
  <Override PartName="/ppt/embeddings/oleObject19.bin" ContentType="application/vnd.openxmlformats-officedocument.oleObject"/>
  <Override PartName="/ppt/notesSlides/notesSlide8.xml" ContentType="application/vnd.openxmlformats-officedocument.presentationml.notesSlide+xml"/>
  <Override PartName="/ppt/embeddings/oleObject20.bin" ContentType="application/vnd.openxmlformats-officedocument.oleObject"/>
  <Override PartName="/ppt/embeddings/oleObject21.bin" ContentType="application/vnd.openxmlformats-officedocument.oleObject"/>
  <Override PartName="/ppt/embeddings/oleObject22.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44"/>
  </p:notesMasterIdLst>
  <p:sldIdLst>
    <p:sldId id="258" r:id="rId2"/>
    <p:sldId id="326" r:id="rId3"/>
    <p:sldId id="328" r:id="rId4"/>
    <p:sldId id="329" r:id="rId5"/>
    <p:sldId id="333" r:id="rId6"/>
    <p:sldId id="334" r:id="rId7"/>
    <p:sldId id="335" r:id="rId8"/>
    <p:sldId id="336" r:id="rId9"/>
    <p:sldId id="337" r:id="rId10"/>
    <p:sldId id="338" r:id="rId11"/>
    <p:sldId id="339" r:id="rId12"/>
    <p:sldId id="340" r:id="rId13"/>
    <p:sldId id="341" r:id="rId14"/>
    <p:sldId id="342" r:id="rId15"/>
    <p:sldId id="343" r:id="rId16"/>
    <p:sldId id="344" r:id="rId17"/>
    <p:sldId id="345" r:id="rId18"/>
    <p:sldId id="260" r:id="rId19"/>
    <p:sldId id="261" r:id="rId20"/>
    <p:sldId id="263" r:id="rId21"/>
    <p:sldId id="264" r:id="rId22"/>
    <p:sldId id="265" r:id="rId23"/>
    <p:sldId id="293" r:id="rId24"/>
    <p:sldId id="294" r:id="rId25"/>
    <p:sldId id="299" r:id="rId26"/>
    <p:sldId id="295" r:id="rId27"/>
    <p:sldId id="298" r:id="rId28"/>
    <p:sldId id="300" r:id="rId29"/>
    <p:sldId id="301" r:id="rId30"/>
    <p:sldId id="307" r:id="rId31"/>
    <p:sldId id="267" r:id="rId32"/>
    <p:sldId id="268" r:id="rId33"/>
    <p:sldId id="347" r:id="rId34"/>
    <p:sldId id="349" r:id="rId35"/>
    <p:sldId id="350" r:id="rId36"/>
    <p:sldId id="351" r:id="rId37"/>
    <p:sldId id="352" r:id="rId38"/>
    <p:sldId id="302" r:id="rId39"/>
    <p:sldId id="303" r:id="rId40"/>
    <p:sldId id="304" r:id="rId41"/>
    <p:sldId id="308" r:id="rId42"/>
    <p:sldId id="353" r:id="rId43"/>
  </p:sldIdLst>
  <p:sldSz cx="9144000" cy="6858000" type="screen4x3"/>
  <p:notesSz cx="6858000" cy="9144000"/>
  <p:custDataLst>
    <p:tags r:id="rId46"/>
  </p:custDataLst>
  <p:defaultTextStyle>
    <a:defPPr>
      <a:defRPr lang="en-US"/>
    </a:defPPr>
    <a:lvl1pPr algn="ctr" rtl="0" fontAlgn="base">
      <a:spcBef>
        <a:spcPct val="0"/>
      </a:spcBef>
      <a:spcAft>
        <a:spcPct val="0"/>
      </a:spcAft>
      <a:defRPr kern="1200">
        <a:solidFill>
          <a:schemeClr val="tx1"/>
        </a:solidFill>
        <a:latin typeface="Arial" charset="0"/>
        <a:ea typeface="+mn-ea"/>
        <a:cs typeface="+mn-cs"/>
      </a:defRPr>
    </a:lvl1pPr>
    <a:lvl2pPr marL="457200" algn="ctr" rtl="0" fontAlgn="base">
      <a:spcBef>
        <a:spcPct val="0"/>
      </a:spcBef>
      <a:spcAft>
        <a:spcPct val="0"/>
      </a:spcAft>
      <a:defRPr kern="1200">
        <a:solidFill>
          <a:schemeClr val="tx1"/>
        </a:solidFill>
        <a:latin typeface="Arial" charset="0"/>
        <a:ea typeface="+mn-ea"/>
        <a:cs typeface="+mn-cs"/>
      </a:defRPr>
    </a:lvl2pPr>
    <a:lvl3pPr marL="914400" algn="ctr" rtl="0" fontAlgn="base">
      <a:spcBef>
        <a:spcPct val="0"/>
      </a:spcBef>
      <a:spcAft>
        <a:spcPct val="0"/>
      </a:spcAft>
      <a:defRPr kern="1200">
        <a:solidFill>
          <a:schemeClr val="tx1"/>
        </a:solidFill>
        <a:latin typeface="Arial" charset="0"/>
        <a:ea typeface="+mn-ea"/>
        <a:cs typeface="+mn-cs"/>
      </a:defRPr>
    </a:lvl3pPr>
    <a:lvl4pPr marL="1371600" algn="ctr" rtl="0" fontAlgn="base">
      <a:spcBef>
        <a:spcPct val="0"/>
      </a:spcBef>
      <a:spcAft>
        <a:spcPct val="0"/>
      </a:spcAft>
      <a:defRPr kern="1200">
        <a:solidFill>
          <a:schemeClr val="tx1"/>
        </a:solidFill>
        <a:latin typeface="Arial" charset="0"/>
        <a:ea typeface="+mn-ea"/>
        <a:cs typeface="+mn-cs"/>
      </a:defRPr>
    </a:lvl4pPr>
    <a:lvl5pPr marL="1828800" algn="ctr"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321" autoAdjust="0"/>
    <p:restoredTop sz="81622" autoAdjust="0"/>
  </p:normalViewPr>
  <p:slideViewPr>
    <p:cSldViewPr>
      <p:cViewPr varScale="1">
        <p:scale>
          <a:sx n="64" d="100"/>
          <a:sy n="64" d="100"/>
        </p:scale>
        <p:origin x="-112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46" Type="http://schemas.openxmlformats.org/officeDocument/2006/relationships/tags" Target="tags/tag1.xml"/><Relationship Id="rId47" Type="http://schemas.openxmlformats.org/officeDocument/2006/relationships/presProps" Target="presProps.xml"/><Relationship Id="rId48" Type="http://schemas.openxmlformats.org/officeDocument/2006/relationships/viewProps" Target="viewProps.xml"/><Relationship Id="rId49" Type="http://schemas.openxmlformats.org/officeDocument/2006/relationships/theme" Target="theme/theme1.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5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notesMaster" Target="notesMasters/notesMaster1.xml"/><Relationship Id="rId45" Type="http://schemas.openxmlformats.org/officeDocument/2006/relationships/printerSettings" Target="printerSettings/printerSettings1.bin"/></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image" Target="../media/image6.png"/><Relationship Id="rId3"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wmf"/><Relationship Id="rId2" Type="http://schemas.openxmlformats.org/officeDocument/2006/relationships/image" Target="../media/image1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pPr>
              <a:defRPr/>
            </a:pPr>
            <a:endParaRPr lang="en-US"/>
          </a:p>
        </p:txBody>
      </p:sp>
      <p:sp>
        <p:nvSpPr>
          <p:cNvPr id="3891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3891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891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pPr>
              <a:defRPr/>
            </a:pPr>
            <a:endParaRPr lang="en-US"/>
          </a:p>
        </p:txBody>
      </p:sp>
      <p:sp>
        <p:nvSpPr>
          <p:cNvPr id="3891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9B17139-9F5A-43B6-9AC8-9473463F4E04}" type="slidenum">
              <a:rPr lang="en-US"/>
              <a:pPr>
                <a:defRPr/>
              </a:pPr>
              <a:t>‹#›</a:t>
            </a:fld>
            <a:endParaRPr lang="en-US"/>
          </a:p>
        </p:txBody>
      </p:sp>
    </p:spTree>
    <p:extLst>
      <p:ext uri="{BB962C8B-B14F-4D97-AF65-F5344CB8AC3E}">
        <p14:creationId xmlns:p14="http://schemas.microsoft.com/office/powerpoint/2010/main" val="37311307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B17139-9F5A-43B6-9AC8-9473463F4E04}" type="slidenum">
              <a:rPr lang="en-US" smtClean="0"/>
              <a:pPr>
                <a:defRPr/>
              </a:pPr>
              <a:t>8</a:t>
            </a:fld>
            <a:endParaRPr lang="en-US"/>
          </a:p>
        </p:txBody>
      </p:sp>
    </p:spTree>
    <p:extLst>
      <p:ext uri="{BB962C8B-B14F-4D97-AF65-F5344CB8AC3E}">
        <p14:creationId xmlns:p14="http://schemas.microsoft.com/office/powerpoint/2010/main" val="34918273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RFC 2453</a:t>
            </a:r>
            <a:r>
              <a:rPr lang="en-US" baseline="0" dirty="0" smtClean="0"/>
              <a:t> says the only type is plain password.</a:t>
            </a:r>
            <a:endParaRPr lang="en-US" dirty="0"/>
          </a:p>
        </p:txBody>
      </p:sp>
      <p:sp>
        <p:nvSpPr>
          <p:cNvPr id="4" name="Slide Number Placeholder 3"/>
          <p:cNvSpPr>
            <a:spLocks noGrp="1"/>
          </p:cNvSpPr>
          <p:nvPr>
            <p:ph type="sldNum" sz="quarter" idx="10"/>
          </p:nvPr>
        </p:nvSpPr>
        <p:spPr/>
        <p:txBody>
          <a:bodyPr/>
          <a:lstStyle/>
          <a:p>
            <a:pPr>
              <a:defRPr/>
            </a:pPr>
            <a:fld id="{19B17139-9F5A-43B6-9AC8-9473463F4E04}" type="slidenum">
              <a:rPr lang="en-US" smtClean="0"/>
              <a:pPr>
                <a:defRPr/>
              </a:pPr>
              <a:t>11</a:t>
            </a:fld>
            <a:endParaRPr lang="en-US"/>
          </a:p>
        </p:txBody>
      </p:sp>
    </p:spTree>
    <p:extLst>
      <p:ext uri="{BB962C8B-B14F-4D97-AF65-F5344CB8AC3E}">
        <p14:creationId xmlns:p14="http://schemas.microsoft.com/office/powerpoint/2010/main" val="36850919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p:spPr>
        <p:txBody>
          <a:bodyPr/>
          <a:lstStyle/>
          <a:p>
            <a:fld id="{2D4B2FA4-04FD-4E42-B27A-D193FE9D6911}" type="slidenum">
              <a:rPr lang="en-US" smtClean="0"/>
              <a:pPr/>
              <a:t>18</a:t>
            </a:fld>
            <a:endParaRPr lang="en-US" smtClean="0"/>
          </a:p>
        </p:txBody>
      </p:sp>
      <p:sp>
        <p:nvSpPr>
          <p:cNvPr id="49154" name="Rectangle 2"/>
          <p:cNvSpPr>
            <a:spLocks noGrp="1" noRot="1" noChangeAspect="1" noChangeArrowheads="1" noTextEdit="1"/>
          </p:cNvSpPr>
          <p:nvPr>
            <p:ph type="sldImg"/>
          </p:nvPr>
        </p:nvSpPr>
        <p:spPr>
          <a:xfrm>
            <a:off x="1109663" y="679450"/>
            <a:ext cx="4629150" cy="3471863"/>
          </a:xfrm>
          <a:ln/>
        </p:spPr>
      </p:sp>
      <p:sp>
        <p:nvSpPr>
          <p:cNvPr id="49155" name="Rectangle 3"/>
          <p:cNvSpPr>
            <a:spLocks noGrp="1" noChangeArrowheads="1"/>
          </p:cNvSpPr>
          <p:nvPr>
            <p:ph type="body" idx="1"/>
          </p:nvPr>
        </p:nvSpPr>
        <p:spPr>
          <a:xfrm>
            <a:off x="901700" y="4376738"/>
            <a:ext cx="5043488" cy="4075112"/>
          </a:xfrm>
          <a:noFill/>
          <a:ln/>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7"/>
          <p:cNvSpPr>
            <a:spLocks noGrp="1" noChangeArrowheads="1"/>
          </p:cNvSpPr>
          <p:nvPr>
            <p:ph type="sldNum" sz="quarter" idx="5"/>
          </p:nvPr>
        </p:nvSpPr>
        <p:spPr>
          <a:noFill/>
        </p:spPr>
        <p:txBody>
          <a:bodyPr/>
          <a:lstStyle/>
          <a:p>
            <a:fld id="{3AED922C-41BE-4DD2-857C-C2DFEFD935CD}" type="slidenum">
              <a:rPr lang="en-US" smtClean="0"/>
              <a:pPr/>
              <a:t>19</a:t>
            </a:fld>
            <a:endParaRPr lang="en-US" smtClean="0"/>
          </a:p>
        </p:txBody>
      </p:sp>
      <p:sp>
        <p:nvSpPr>
          <p:cNvPr id="25602" name="Rectangle 2"/>
          <p:cNvSpPr>
            <a:spLocks noGrp="1" noRot="1" noChangeAspect="1" noChangeArrowheads="1" noTextEdit="1"/>
          </p:cNvSpPr>
          <p:nvPr>
            <p:ph type="sldImg"/>
          </p:nvPr>
        </p:nvSpPr>
        <p:spPr>
          <a:xfrm>
            <a:off x="1109663" y="679450"/>
            <a:ext cx="4629150" cy="3471863"/>
          </a:xfrm>
          <a:ln/>
        </p:spPr>
      </p:sp>
      <p:sp>
        <p:nvSpPr>
          <p:cNvPr id="25603" name="Rectangle 3"/>
          <p:cNvSpPr>
            <a:spLocks noGrp="1" noChangeArrowheads="1"/>
          </p:cNvSpPr>
          <p:nvPr>
            <p:ph type="body" idx="1"/>
          </p:nvPr>
        </p:nvSpPr>
        <p:spPr>
          <a:xfrm>
            <a:off x="901700" y="4376738"/>
            <a:ext cx="5043488" cy="4075112"/>
          </a:xfrm>
          <a:noFill/>
          <a:ln/>
        </p:spPr>
        <p:txBody>
          <a:bodyPr/>
          <a:lstStyle/>
          <a:p>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sz="1200" kern="1200" dirty="0" smtClean="0">
                <a:solidFill>
                  <a:schemeClr val="tx1"/>
                </a:solidFill>
                <a:effectLst/>
                <a:latin typeface="Arial" charset="0"/>
                <a:ea typeface="+mn-ea"/>
                <a:cs typeface="+mn-cs"/>
              </a:rPr>
              <a:t>e start with M containing this node s and then initialize the table of costs (the C(n)s) to other nodes using the known costs to directly connected nodes. We then look for the node that is reachable at the lowest cost (w) and add it to M. Finally, we update the table of costs by considering the cost of reaching nodes through w. In the last line of the algorithm, we choose a new route to node n that goes through node w if the total cost of going from the source to w and then following the link from w to n is less than the old route we had to n. This procedure is repeated until all nodes are incorporated in M .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19B17139-9F5A-43B6-9AC8-9473463F4E04}" type="slidenum">
              <a:rPr lang="en-US" smtClean="0"/>
              <a:pPr>
                <a:defRPr/>
              </a:pPr>
              <a:t>27</a:t>
            </a:fld>
            <a:endParaRPr lang="en-US"/>
          </a:p>
        </p:txBody>
      </p:sp>
    </p:spTree>
    <p:extLst>
      <p:ext uri="{BB962C8B-B14F-4D97-AF65-F5344CB8AC3E}">
        <p14:creationId xmlns:p14="http://schemas.microsoft.com/office/powerpoint/2010/main" val="3434226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19B17139-9F5A-43B6-9AC8-9473463F4E04}" type="slidenum">
              <a:rPr lang="en-US" smtClean="0"/>
              <a:pPr>
                <a:defRPr/>
              </a:pPr>
              <a:t>28</a:t>
            </a:fld>
            <a:endParaRPr lang="en-US"/>
          </a:p>
        </p:txBody>
      </p:sp>
    </p:spTree>
    <p:extLst>
      <p:ext uri="{BB962C8B-B14F-4D97-AF65-F5344CB8AC3E}">
        <p14:creationId xmlns:p14="http://schemas.microsoft.com/office/powerpoint/2010/main" val="4256594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a:ln/>
        </p:spPr>
      </p:sp>
      <p:sp>
        <p:nvSpPr>
          <p:cNvPr id="130051" name="Notes Placeholder 2"/>
          <p:cNvSpPr>
            <a:spLocks noGrp="1"/>
          </p:cNvSpPr>
          <p:nvPr>
            <p:ph type="body" idx="1"/>
          </p:nvPr>
        </p:nvSpPr>
        <p:spPr>
          <a:noFill/>
          <a:ln/>
        </p:spPr>
        <p:txBody>
          <a:bodyPr/>
          <a:lstStyle/>
          <a:p>
            <a:r>
              <a:rPr lang="en-US" smtClean="0"/>
              <a:t>This field is the checksum of the complete contents of the</a:t>
            </a:r>
          </a:p>
          <a:p>
            <a:r>
              <a:rPr lang="en-US" smtClean="0"/>
              <a:t>            LSA, excepting the LS age field.  The LS age field is</a:t>
            </a:r>
          </a:p>
          <a:p>
            <a:r>
              <a:rPr lang="en-US" smtClean="0"/>
              <a:t>            excepted so that an LSA's age can be incremented without</a:t>
            </a:r>
          </a:p>
          <a:p>
            <a:r>
              <a:rPr lang="en-US" smtClean="0"/>
              <a:t>            updating the checksum. </a:t>
            </a:r>
          </a:p>
        </p:txBody>
      </p:sp>
      <p:sp>
        <p:nvSpPr>
          <p:cNvPr id="130052"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BA4A70CA-9418-4FE8-9F76-AC150C1677B6}" type="slidenum">
              <a:rPr lang="en-US" sz="1200"/>
              <a:pPr algn="r"/>
              <a:t>34</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a:ln/>
        </p:spPr>
      </p:sp>
      <p:sp>
        <p:nvSpPr>
          <p:cNvPr id="132099" name="Rectangle 3"/>
          <p:cNvSpPr>
            <a:spLocks noGrp="1" noChangeArrowheads="1"/>
          </p:cNvSpPr>
          <p:nvPr>
            <p:ph type="body" idx="1"/>
          </p:nvPr>
        </p:nvSpPr>
        <p:spPr>
          <a:noFill/>
          <a:ln/>
        </p:spPr>
        <p:txBody>
          <a:bodyPr/>
          <a:lstStyle/>
          <a:p>
            <a:r>
              <a:rPr lang="en-US" sz="1000" smtClean="0"/>
              <a:t>12.1.3. LS type The LS type field dictates the format and function of the LSA. LSAs of different types have different names (e.g., router-LSAs or network-LSAs). All LSA types defined by this memo, except the AS-external-LSAs (LS type = 5), are flooded throughout a single area only. AS-external-LSAs are flooded throughout the entire Autonomous System, excepting stub areas (see Section 3.6). Each separate LSA type is briefly described below in Table 15. </a:t>
            </a:r>
          </a:p>
          <a:p>
            <a:endParaRPr lang="en-US" sz="1000" smtClean="0"/>
          </a:p>
          <a:p>
            <a:r>
              <a:rPr lang="en-US" sz="1000" smtClean="0"/>
              <a:t>In addition, the Link Data field is specified for each link. This field gives 32 bits of extra information for the link. For links to transit networks, numbered point-to-point links and virtual links, this field specifies the IP interface address of the associated router interface (this is needed by the routing table calculation, see Section 16.1.1). For links to stub networks, this field specifies the stub network's IP address mask. </a:t>
            </a:r>
          </a:p>
          <a:p>
            <a:endParaRPr lang="en-US" sz="1000" smtClean="0"/>
          </a:p>
          <a:p>
            <a:r>
              <a:rPr lang="en-US" sz="1000" smtClean="0"/>
              <a:t>LS Type LSA description ________________________________________________ 1 These are the router-LSAs. They describe the collected states of the router's interfaces. For more information, consult Section 12.4.1. ________________________________________________ 2 These are the network-LSAs. They describe the set of routers attached to the network. For more information, consult Section 12.4.2. ________________________________________________ 3 or 4 These are the summary-LSAs. They describe inter-area routes, and enable the condensation of routing information at area borders. Originated by area border routers, the Type 3 summary-LSAs describe routes to networks while the Type 4 summary-LSAs describe routes to AS boundary routers. ________________________________________________ 5 These are the AS-external-LSAs. Originated by AS boundary routers, they describe routes to destinations external to the Autonomous System. A default route for the Autonomous System can also be described by an AS-external-LSA.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6809E6CC-E1F4-4537-BAAD-ECBC91950A0F}"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147F88-FFD5-41C8-BC66-E228B046D8AE}"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2874BC1-2B9E-4103-8F8E-8234C3F5B9C6}"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able Placeholder 2"/>
          <p:cNvSpPr>
            <a:spLocks noGrp="1"/>
          </p:cNvSpPr>
          <p:nvPr>
            <p:ph type="tbl" idx="1"/>
          </p:nvPr>
        </p:nvSpPr>
        <p:spPr>
          <a:xfrm>
            <a:off x="457200" y="1600200"/>
            <a:ext cx="8229600" cy="4525963"/>
          </a:xfrm>
        </p:spPr>
        <p:txBody>
          <a:bodyPr/>
          <a:lstStyle/>
          <a:p>
            <a:endParaRPr lang="en-US"/>
          </a:p>
        </p:txBody>
      </p:sp>
      <p:sp>
        <p:nvSpPr>
          <p:cNvPr id="4" name="Date Placeholder 3"/>
          <p:cNvSpPr>
            <a:spLocks noGrp="1"/>
          </p:cNvSpPr>
          <p:nvPr>
            <p:ph type="dt" sz="half" idx="10"/>
          </p:nvPr>
        </p:nvSpPr>
        <p:spPr>
          <a:xfrm>
            <a:off x="457200" y="6356350"/>
            <a:ext cx="2133600" cy="365125"/>
          </a:xfrm>
        </p:spPr>
        <p:txBody>
          <a:bodyPr/>
          <a:lstStyle>
            <a:lvl1pPr>
              <a:defRPr/>
            </a:lvl1pPr>
          </a:lstStyle>
          <a:p>
            <a:pPr>
              <a:defRPr/>
            </a:pPr>
            <a:endParaRPr lang="en-US"/>
          </a:p>
        </p:txBody>
      </p:sp>
      <p:sp>
        <p:nvSpPr>
          <p:cNvPr id="5" name="Footer Placeholder 4"/>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p:spPr>
        <p:txBody>
          <a:bodyPr/>
          <a:lstStyle>
            <a:lvl1pPr>
              <a:defRPr/>
            </a:lvl1pPr>
          </a:lstStyle>
          <a:p>
            <a:pPr>
              <a:defRPr/>
            </a:pPr>
            <a:fld id="{210E49C6-A761-4766-9BC2-25DCF39209D9}"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p:spPr>
        <p:txBody>
          <a:bodyPr/>
          <a:lstStyle>
            <a:lvl1pPr>
              <a:defRPr/>
            </a:lvl1pPr>
          </a:lstStyle>
          <a:p>
            <a:pPr>
              <a:defRPr/>
            </a:pPr>
            <a:endParaRPr lang="en-US"/>
          </a:p>
        </p:txBody>
      </p:sp>
      <p:sp>
        <p:nvSpPr>
          <p:cNvPr id="6" name="Footer Placeholder 5"/>
          <p:cNvSpPr>
            <a:spLocks noGrp="1"/>
          </p:cNvSpPr>
          <p:nvPr>
            <p:ph type="ftr" sz="quarter" idx="11"/>
          </p:nvPr>
        </p:nvSpPr>
        <p:spPr>
          <a:xfrm>
            <a:off x="3124200" y="6356350"/>
            <a:ext cx="2895600" cy="365125"/>
          </a:xfrm>
        </p:spPr>
        <p:txBody>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p:spPr>
        <p:txBody>
          <a:bodyPr/>
          <a:lstStyle>
            <a:lvl1pPr>
              <a:defRPr/>
            </a:lvl1pPr>
          </a:lstStyle>
          <a:p>
            <a:pPr>
              <a:defRPr/>
            </a:pPr>
            <a:fld id="{48CC2F36-A1C0-40BD-8CE6-7DD017E5A2E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371DE7-AD8F-4575-B5F7-C6B41B191294}"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AE8E36-6FF3-467A-8CAF-A436C3374B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A5EF23D1-6BA3-4B4C-BEF0-D1DD6198E30D}"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pPr>
              <a:defRPr/>
            </a:pPr>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9C17204B-36C0-4628-991D-2D5EA34380F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F2A5595A-9A83-42DD-B02E-FBADF9E0414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3"/>
          <p:cNvSpPr>
            <a:spLocks noGrp="1"/>
          </p:cNvSpPr>
          <p:nvPr>
            <p:ph type="sldNum" sz="quarter" idx="12"/>
          </p:nvPr>
        </p:nvSpPr>
        <p:spPr/>
        <p:txBody>
          <a:bodyPr/>
          <a:lstStyle>
            <a:lvl1pPr>
              <a:defRPr/>
            </a:lvl1pPr>
          </a:lstStyle>
          <a:p>
            <a:pPr>
              <a:defRPr/>
            </a:pPr>
            <a:fld id="{BD9D5CA5-9C00-45A1-8D7A-94A5DA31FA5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3B29920B-7838-4C50-9370-D624B7A7A0C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pPr>
              <a:defRPr/>
            </a:pPr>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9E324773-36D0-4158-9578-F6D9CD20A4F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403"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80DDF6D5-E5CC-49AE-B249-8187D77DCA6F}"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5"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Lst>
  <p:txStyles>
    <p:titleStyle>
      <a:lvl1pPr algn="ctr" rtl="0" fontAlgn="base">
        <a:spcBef>
          <a:spcPct val="0"/>
        </a:spcBef>
        <a:spcAft>
          <a:spcPct val="0"/>
        </a:spcAft>
        <a:defRPr sz="4400">
          <a:solidFill>
            <a:schemeClr val="tx1"/>
          </a:solidFill>
          <a:latin typeface="+mj-lt"/>
          <a:ea typeface="+mj-ea"/>
          <a:cs typeface="+mj-cs"/>
        </a:defRPr>
      </a:lvl1pPr>
      <a:lvl2pPr algn="ctr" rtl="0" fontAlgn="base">
        <a:spcBef>
          <a:spcPct val="0"/>
        </a:spcBef>
        <a:spcAft>
          <a:spcPct val="0"/>
        </a:spcAft>
        <a:defRPr sz="4400">
          <a:solidFill>
            <a:schemeClr val="tx1"/>
          </a:solidFill>
          <a:latin typeface="Times New Roman" pitchFamily="18" charset="0"/>
        </a:defRPr>
      </a:lvl2pPr>
      <a:lvl3pPr algn="ctr" rtl="0" fontAlgn="base">
        <a:spcBef>
          <a:spcPct val="0"/>
        </a:spcBef>
        <a:spcAft>
          <a:spcPct val="0"/>
        </a:spcAft>
        <a:defRPr sz="4400">
          <a:solidFill>
            <a:schemeClr val="tx1"/>
          </a:solidFill>
          <a:latin typeface="Times New Roman" pitchFamily="18" charset="0"/>
        </a:defRPr>
      </a:lvl3pPr>
      <a:lvl4pPr algn="ctr" rtl="0" fontAlgn="base">
        <a:spcBef>
          <a:spcPct val="0"/>
        </a:spcBef>
        <a:spcAft>
          <a:spcPct val="0"/>
        </a:spcAft>
        <a:defRPr sz="4400">
          <a:solidFill>
            <a:schemeClr val="tx1"/>
          </a:solidFill>
          <a:latin typeface="Times New Roman" pitchFamily="18" charset="0"/>
        </a:defRPr>
      </a:lvl4pPr>
      <a:lvl5pPr algn="ctr" rtl="0" fontAlgn="base">
        <a:spcBef>
          <a:spcPct val="0"/>
        </a:spcBef>
        <a:spcAft>
          <a:spcPct val="0"/>
        </a:spcAft>
        <a:defRPr sz="4400">
          <a:solidFill>
            <a:schemeClr val="tx1"/>
          </a:solidFill>
          <a:latin typeface="Times New Roman" pitchFamily="18" charset="0"/>
        </a:defRPr>
      </a:lvl5pPr>
      <a:lvl6pPr marL="457200" algn="ctr" rtl="0" fontAlgn="base">
        <a:spcBef>
          <a:spcPct val="0"/>
        </a:spcBef>
        <a:spcAft>
          <a:spcPct val="0"/>
        </a:spcAft>
        <a:defRPr sz="4400">
          <a:solidFill>
            <a:schemeClr val="tx1"/>
          </a:solidFill>
          <a:latin typeface="Times New Roman" pitchFamily="18" charset="0"/>
        </a:defRPr>
      </a:lvl6pPr>
      <a:lvl7pPr marL="914400" algn="ctr" rtl="0" fontAlgn="base">
        <a:spcBef>
          <a:spcPct val="0"/>
        </a:spcBef>
        <a:spcAft>
          <a:spcPct val="0"/>
        </a:spcAft>
        <a:defRPr sz="4400">
          <a:solidFill>
            <a:schemeClr val="tx1"/>
          </a:solidFill>
          <a:latin typeface="Times New Roman" pitchFamily="18" charset="0"/>
        </a:defRPr>
      </a:lvl7pPr>
      <a:lvl8pPr marL="1371600" algn="ctr" rtl="0" fontAlgn="base">
        <a:spcBef>
          <a:spcPct val="0"/>
        </a:spcBef>
        <a:spcAft>
          <a:spcPct val="0"/>
        </a:spcAft>
        <a:defRPr sz="4400">
          <a:solidFill>
            <a:schemeClr val="tx1"/>
          </a:solidFill>
          <a:latin typeface="Times New Roman" pitchFamily="18" charset="0"/>
        </a:defRPr>
      </a:lvl8pPr>
      <a:lvl9pPr marL="1828800" algn="ctr" rtl="0" fontAlgn="base">
        <a:spcBef>
          <a:spcPct val="0"/>
        </a:spcBef>
        <a:spcAft>
          <a:spcPct val="0"/>
        </a:spcAft>
        <a:defRPr sz="4400">
          <a:solidFill>
            <a:schemeClr val="tx1"/>
          </a:solidFill>
          <a:latin typeface="Times New Roman" pitchFamily="18" charset="0"/>
        </a:defRPr>
      </a:lvl9pPr>
    </p:titleStyle>
    <p:bodyStyle>
      <a:lvl1pPr marL="342900" indent="-342900" algn="l" rtl="0" fontAlgn="base">
        <a:spcBef>
          <a:spcPct val="20000"/>
        </a:spcBef>
        <a:spcAft>
          <a:spcPct val="0"/>
        </a:spcAft>
        <a:buFont typeface="Arial" charset="0"/>
        <a:buChar char="•"/>
        <a:defRPr sz="3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a:solidFill>
            <a:schemeClr val="tx1"/>
          </a:solidFill>
          <a:latin typeface="+mn-lt"/>
        </a:defRPr>
      </a:lvl2pPr>
      <a:lvl3pPr marL="1143000" indent="-228600" algn="l" rtl="0" fontAlgn="base">
        <a:spcBef>
          <a:spcPct val="20000"/>
        </a:spcBef>
        <a:spcAft>
          <a:spcPct val="0"/>
        </a:spcAft>
        <a:buFont typeface="Arial" charset="0"/>
        <a:buChar char="•"/>
        <a:defRPr sz="2400">
          <a:solidFill>
            <a:schemeClr val="tx1"/>
          </a:solidFill>
          <a:latin typeface="+mn-lt"/>
        </a:defRPr>
      </a:lvl3pPr>
      <a:lvl4pPr marL="1600200" indent="-228600" algn="l" rtl="0" fontAlgn="base">
        <a:spcBef>
          <a:spcPct val="20000"/>
        </a:spcBef>
        <a:spcAft>
          <a:spcPct val="0"/>
        </a:spcAft>
        <a:buFont typeface="Arial" charset="0"/>
        <a:buChar char="–"/>
        <a:defRPr sz="2000">
          <a:solidFill>
            <a:schemeClr val="tx1"/>
          </a:solidFill>
          <a:latin typeface="+mn-lt"/>
        </a:defRPr>
      </a:lvl4pPr>
      <a:lvl5pPr marL="2057400" indent="-228600" algn="l" rtl="0" fontAlgn="base">
        <a:spcBef>
          <a:spcPct val="20000"/>
        </a:spcBef>
        <a:spcAft>
          <a:spcPct val="0"/>
        </a:spcAft>
        <a:buFont typeface="Arial" charset="0"/>
        <a:buChar char="»"/>
        <a:defRPr sz="2000">
          <a:solidFill>
            <a:schemeClr val="tx1"/>
          </a:solidFill>
          <a:latin typeface="+mn-lt"/>
        </a:defRPr>
      </a:lvl5pPr>
      <a:lvl6pPr marL="2514600" indent="-228600" algn="l" rtl="0" fontAlgn="base">
        <a:spcBef>
          <a:spcPct val="20000"/>
        </a:spcBef>
        <a:spcAft>
          <a:spcPct val="0"/>
        </a:spcAft>
        <a:buFont typeface="Arial" charset="0"/>
        <a:buChar char="»"/>
        <a:defRPr sz="2000">
          <a:solidFill>
            <a:schemeClr val="tx1"/>
          </a:solidFill>
          <a:latin typeface="+mn-lt"/>
        </a:defRPr>
      </a:lvl6pPr>
      <a:lvl7pPr marL="2971800" indent="-228600" algn="l" rtl="0" fontAlgn="base">
        <a:spcBef>
          <a:spcPct val="20000"/>
        </a:spcBef>
        <a:spcAft>
          <a:spcPct val="0"/>
        </a:spcAft>
        <a:buFont typeface="Arial" charset="0"/>
        <a:buChar char="»"/>
        <a:defRPr sz="2000">
          <a:solidFill>
            <a:schemeClr val="tx1"/>
          </a:solidFill>
          <a:latin typeface="+mn-lt"/>
        </a:defRPr>
      </a:lvl7pPr>
      <a:lvl8pPr marL="3429000" indent="-228600" algn="l" rtl="0" fontAlgn="base">
        <a:spcBef>
          <a:spcPct val="20000"/>
        </a:spcBef>
        <a:spcAft>
          <a:spcPct val="0"/>
        </a:spcAft>
        <a:buFont typeface="Arial" charset="0"/>
        <a:buChar char="»"/>
        <a:defRPr sz="2000">
          <a:solidFill>
            <a:schemeClr val="tx1"/>
          </a:solidFill>
          <a:latin typeface="+mn-lt"/>
        </a:defRPr>
      </a:lvl8pPr>
      <a:lvl9pPr marL="3886200" indent="-228600" algn="l" rtl="0" fontAlgn="base">
        <a:spcBef>
          <a:spcPct val="20000"/>
        </a:spcBef>
        <a:spcAft>
          <a:spcPct val="0"/>
        </a:spcAft>
        <a:buFont typeface="Arial"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2.xml"/><Relationship Id="rId4" Type="http://schemas.openxmlformats.org/officeDocument/2006/relationships/oleObject" Target="../embeddings/oleObject2.bin"/><Relationship Id="rId5" Type="http://schemas.openxmlformats.org/officeDocument/2006/relationships/image" Target="../media/image2.wmf"/><Relationship Id="rId1" Type="http://schemas.openxmlformats.org/officeDocument/2006/relationships/vmlDrawing" Target="../drawings/vmlDrawing2.vml"/><Relationship Id="rId2"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3.bin"/><Relationship Id="rId4" Type="http://schemas.openxmlformats.org/officeDocument/2006/relationships/image" Target="../media/image3.wmf"/><Relationship Id="rId1" Type="http://schemas.openxmlformats.org/officeDocument/2006/relationships/vmlDrawing" Target="../drawings/vmlDrawing3.vml"/><Relationship Id="rId2"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4.bin"/><Relationship Id="rId4" Type="http://schemas.openxmlformats.org/officeDocument/2006/relationships/image" Target="../media/image4.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5.bin"/><Relationship Id="rId5" Type="http://schemas.openxmlformats.org/officeDocument/2006/relationships/image" Target="../media/image5.png"/><Relationship Id="rId6" Type="http://schemas.openxmlformats.org/officeDocument/2006/relationships/oleObject" Target="../embeddings/oleObject6.bin"/><Relationship Id="rId7" Type="http://schemas.openxmlformats.org/officeDocument/2006/relationships/image" Target="../media/image6.png"/><Relationship Id="rId8" Type="http://schemas.openxmlformats.org/officeDocument/2006/relationships/oleObject" Target="../embeddings/oleObject7.bin"/><Relationship Id="rId9" Type="http://schemas.openxmlformats.org/officeDocument/2006/relationships/oleObject" Target="../embeddings/oleObject8.bin"/><Relationship Id="rId10" Type="http://schemas.openxmlformats.org/officeDocument/2006/relationships/oleObject" Target="../embeddings/oleObject9.bin"/><Relationship Id="rId11" Type="http://schemas.openxmlformats.org/officeDocument/2006/relationships/image" Target="../media/image7.wmf"/><Relationship Id="rId1" Type="http://schemas.openxmlformats.org/officeDocument/2006/relationships/vmlDrawing" Target="../drawings/vmlDrawing5.vml"/><Relationship Id="rId2"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1" Type="http://schemas.openxmlformats.org/officeDocument/2006/relationships/image" Target="../media/image7.wmf"/><Relationship Id="rId12" Type="http://schemas.openxmlformats.org/officeDocument/2006/relationships/oleObject" Target="../embeddings/oleObject15.bin"/><Relationship Id="rId13" Type="http://schemas.openxmlformats.org/officeDocument/2006/relationships/oleObject" Target="../embeddings/oleObject16.bin"/><Relationship Id="rId14" Type="http://schemas.openxmlformats.org/officeDocument/2006/relationships/oleObject" Target="../embeddings/oleObject17.bin"/><Relationship Id="rId1" Type="http://schemas.openxmlformats.org/officeDocument/2006/relationships/vmlDrawing" Target="../drawings/vmlDrawing6.vml"/><Relationship Id="rId2" Type="http://schemas.openxmlformats.org/officeDocument/2006/relationships/slideLayout" Target="../slideLayouts/slideLayout7.xml"/><Relationship Id="rId3" Type="http://schemas.openxmlformats.org/officeDocument/2006/relationships/notesSlide" Target="../notesSlides/notesSlide4.xml"/><Relationship Id="rId4" Type="http://schemas.openxmlformats.org/officeDocument/2006/relationships/oleObject" Target="../embeddings/oleObject10.bin"/><Relationship Id="rId5" Type="http://schemas.openxmlformats.org/officeDocument/2006/relationships/image" Target="../media/image5.png"/><Relationship Id="rId6" Type="http://schemas.openxmlformats.org/officeDocument/2006/relationships/oleObject" Target="../embeddings/oleObject11.bin"/><Relationship Id="rId7" Type="http://schemas.openxmlformats.org/officeDocument/2006/relationships/image" Target="../media/image6.png"/><Relationship Id="rId8" Type="http://schemas.openxmlformats.org/officeDocument/2006/relationships/oleObject" Target="../embeddings/oleObject12.bin"/><Relationship Id="rId9" Type="http://schemas.openxmlformats.org/officeDocument/2006/relationships/oleObject" Target="../embeddings/oleObject13.bin"/><Relationship Id="rId10" Type="http://schemas.openxmlformats.org/officeDocument/2006/relationships/oleObject" Target="../embeddings/oleObject14.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8.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9.jpeg"/></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oleObject" Target="../embeddings/oleObject18.bin"/><Relationship Id="rId4" Type="http://schemas.openxmlformats.org/officeDocument/2006/relationships/image" Target="../media/image10.wmf"/><Relationship Id="rId1" Type="http://schemas.openxmlformats.org/officeDocument/2006/relationships/vmlDrawing" Target="../drawings/vmlDrawing7.vml"/><Relationship Id="rId2"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oleObject" Target="../embeddings/oleObject19.bin"/><Relationship Id="rId5" Type="http://schemas.openxmlformats.org/officeDocument/2006/relationships/image" Target="../media/image11.wmf"/><Relationship Id="rId1" Type="http://schemas.openxmlformats.org/officeDocument/2006/relationships/vmlDrawing" Target="../drawings/vmlDrawing8.vml"/><Relationship Id="rId2"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8.xml"/><Relationship Id="rId4" Type="http://schemas.openxmlformats.org/officeDocument/2006/relationships/oleObject" Target="../embeddings/oleObject20.bin"/><Relationship Id="rId5" Type="http://schemas.openxmlformats.org/officeDocument/2006/relationships/image" Target="../media/image12.wmf"/><Relationship Id="rId6" Type="http://schemas.openxmlformats.org/officeDocument/2006/relationships/oleObject" Target="../embeddings/oleObject21.bin"/><Relationship Id="rId7" Type="http://schemas.openxmlformats.org/officeDocument/2006/relationships/image" Target="../media/image13.wmf"/><Relationship Id="rId8" Type="http://schemas.openxmlformats.org/officeDocument/2006/relationships/oleObject" Target="../embeddings/oleObject22.bin"/><Relationship Id="rId1" Type="http://schemas.openxmlformats.org/officeDocument/2006/relationships/vmlDrawing" Target="../drawings/vmlDrawing9.vml"/><Relationship Id="rId2"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4.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5.jpeg"/></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bin"/><Relationship Id="rId4" Type="http://schemas.openxmlformats.org/officeDocument/2006/relationships/image" Target="../media/image1.w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ctrTitle" idx="4294967295"/>
          </p:nvPr>
        </p:nvSpPr>
        <p:spPr>
          <a:xfrm>
            <a:off x="685800" y="1295400"/>
            <a:ext cx="7772400" cy="2305050"/>
          </a:xfrm>
        </p:spPr>
        <p:txBody>
          <a:bodyPr/>
          <a:lstStyle/>
          <a:p>
            <a:r>
              <a:rPr lang="en-US" sz="4000" dirty="0" smtClean="0"/>
              <a:t>CS 356</a:t>
            </a:r>
            <a:r>
              <a:rPr lang="en-US" sz="4000" dirty="0" smtClean="0"/>
              <a:t>: Computer Network Architectures</a:t>
            </a:r>
            <a:r>
              <a:rPr lang="en-US" sz="4000" dirty="0"/>
              <a:t/>
            </a:r>
            <a:br>
              <a:rPr lang="en-US" sz="4000" dirty="0"/>
            </a:br>
            <a:r>
              <a:rPr lang="en-US" sz="4000" dirty="0"/>
              <a:t> </a:t>
            </a:r>
            <a:br>
              <a:rPr lang="en-US" sz="4000" dirty="0"/>
            </a:br>
            <a:r>
              <a:rPr lang="en-US" sz="4000" dirty="0"/>
              <a:t>Lecture 12: Dynamic routing protocols: Link </a:t>
            </a:r>
            <a:r>
              <a:rPr lang="en-US" sz="4000" dirty="0" smtClean="0"/>
              <a:t>State</a:t>
            </a:r>
            <a:br>
              <a:rPr lang="en-US" sz="4000" dirty="0" smtClean="0"/>
            </a:br>
            <a:r>
              <a:rPr lang="en-US" sz="4000" dirty="0" smtClean="0"/>
              <a:t>Chapter 3.3.3</a:t>
            </a:r>
            <a:endParaRPr lang="en-US" sz="4000" dirty="0"/>
          </a:p>
        </p:txBody>
      </p:sp>
      <p:sp>
        <p:nvSpPr>
          <p:cNvPr id="46082" name="Rectangle 3"/>
          <p:cNvSpPr>
            <a:spLocks noGrp="1" noChangeArrowheads="1"/>
          </p:cNvSpPr>
          <p:nvPr>
            <p:ph type="subTitle" idx="4294967295"/>
          </p:nvPr>
        </p:nvSpPr>
        <p:spPr>
          <a:xfrm>
            <a:off x="1295400" y="4495800"/>
            <a:ext cx="6400800" cy="1752600"/>
          </a:xfrm>
        </p:spPr>
        <p:txBody>
          <a:bodyPr/>
          <a:lstStyle/>
          <a:p>
            <a:pPr marL="0" indent="0" algn="ctr">
              <a:buFont typeface="Arial" charset="0"/>
              <a:buNone/>
            </a:pPr>
            <a:r>
              <a:rPr lang="en-US"/>
              <a:t>Xiaowei Yang</a:t>
            </a:r>
          </a:p>
          <a:p>
            <a:pPr marL="0" indent="0" algn="ctr">
              <a:buFont typeface="Arial" charset="0"/>
              <a:buNone/>
            </a:pPr>
            <a:r>
              <a:rPr lang="en-US"/>
              <a:t>xwy@cs.duke.edu</a:t>
            </a: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p:cNvSpPr>
          <p:nvPr>
            <p:ph type="title"/>
          </p:nvPr>
        </p:nvSpPr>
        <p:spPr/>
        <p:txBody>
          <a:bodyPr/>
          <a:lstStyle/>
          <a:p>
            <a:r>
              <a:rPr lang="en-US"/>
              <a:t>RIPv2</a:t>
            </a:r>
          </a:p>
        </p:txBody>
      </p:sp>
      <p:sp>
        <p:nvSpPr>
          <p:cNvPr id="116739" name="Rectangle 3"/>
          <p:cNvSpPr>
            <a:spLocks noGrp="1"/>
          </p:cNvSpPr>
          <p:nvPr>
            <p:ph type="body" idx="1"/>
          </p:nvPr>
        </p:nvSpPr>
        <p:spPr>
          <a:xfrm>
            <a:off x="457200" y="1600200"/>
            <a:ext cx="8229600" cy="4876800"/>
          </a:xfrm>
        </p:spPr>
        <p:txBody>
          <a:bodyPr/>
          <a:lstStyle/>
          <a:p>
            <a:pPr>
              <a:lnSpc>
                <a:spcPct val="90000"/>
              </a:lnSpc>
            </a:pPr>
            <a:r>
              <a:rPr lang="en-US"/>
              <a:t>RIPv2 is an extends RIPv1:</a:t>
            </a:r>
          </a:p>
          <a:p>
            <a:pPr lvl="1">
              <a:lnSpc>
                <a:spcPct val="90000"/>
              </a:lnSpc>
            </a:pPr>
            <a:r>
              <a:rPr lang="en-US"/>
              <a:t>Subnet masks are carried in the route information</a:t>
            </a:r>
          </a:p>
          <a:p>
            <a:pPr lvl="1">
              <a:lnSpc>
                <a:spcPct val="90000"/>
              </a:lnSpc>
            </a:pPr>
            <a:r>
              <a:rPr lang="en-US"/>
              <a:t>Authentication of routing messages</a:t>
            </a:r>
          </a:p>
          <a:p>
            <a:pPr lvl="1">
              <a:lnSpc>
                <a:spcPct val="90000"/>
              </a:lnSpc>
            </a:pPr>
            <a:r>
              <a:rPr lang="en-US"/>
              <a:t>Route information carries next-hop address</a:t>
            </a:r>
          </a:p>
          <a:p>
            <a:pPr lvl="1">
              <a:lnSpc>
                <a:spcPct val="90000"/>
              </a:lnSpc>
            </a:pPr>
            <a:r>
              <a:rPr lang="en-US"/>
              <a:t>Uses IP multicasting to send routing messages</a:t>
            </a:r>
          </a:p>
          <a:p>
            <a:pPr lvl="1">
              <a:lnSpc>
                <a:spcPct val="90000"/>
              </a:lnSpc>
            </a:pPr>
            <a:endParaRPr lang="en-US"/>
          </a:p>
          <a:p>
            <a:pPr>
              <a:lnSpc>
                <a:spcPct val="90000"/>
              </a:lnSpc>
            </a:pPr>
            <a:r>
              <a:rPr lang="en-US"/>
              <a:t>Extensions of RIPv2 are carried in unused fields of RIPv1 messages</a:t>
            </a:r>
          </a:p>
          <a:p>
            <a:pPr>
              <a:lnSpc>
                <a:spcPct val="90000"/>
              </a:lnSpc>
            </a:pPr>
            <a:endParaRPr lang="en-US" sz="280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p:cNvSpPr>
          <p:nvPr>
            <p:ph type="title"/>
          </p:nvPr>
        </p:nvSpPr>
        <p:spPr/>
        <p:txBody>
          <a:bodyPr/>
          <a:lstStyle/>
          <a:p>
            <a:r>
              <a:rPr lang="en-US"/>
              <a:t>RIPv2  Packet Format</a:t>
            </a:r>
          </a:p>
        </p:txBody>
      </p:sp>
      <p:graphicFrame>
        <p:nvGraphicFramePr>
          <p:cNvPr id="117763" name="Object 3"/>
          <p:cNvGraphicFramePr>
            <a:graphicFrameLocks noChangeAspect="1"/>
          </p:cNvGraphicFramePr>
          <p:nvPr/>
        </p:nvGraphicFramePr>
        <p:xfrm>
          <a:off x="495300" y="1295400"/>
          <a:ext cx="8267700" cy="5702300"/>
        </p:xfrm>
        <a:graphic>
          <a:graphicData uri="http://schemas.openxmlformats.org/presentationml/2006/ole">
            <mc:AlternateContent xmlns:mc="http://schemas.openxmlformats.org/markup-compatibility/2006">
              <mc:Choice xmlns:v="urn:schemas-microsoft-com:vml" Requires="v">
                <p:oleObj spid="_x0000_s117779" name="VISIO" r:id="rId4" imgW="9615960" imgH="5803560" progId="Visio.Drawing.4">
                  <p:embed/>
                </p:oleObj>
              </mc:Choice>
              <mc:Fallback>
                <p:oleObj name="VISIO" r:id="rId4" imgW="9615960" imgH="5803560" progId="Visio.Drawing.4">
                  <p:embed/>
                  <p:pic>
                    <p:nvPicPr>
                      <p:cNvPr id="0"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5300" y="1295400"/>
                        <a:ext cx="8267700" cy="570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7764" name="Text Box 4"/>
          <p:cNvSpPr txBox="1">
            <a:spLocks noChangeArrowheads="1"/>
          </p:cNvSpPr>
          <p:nvPr/>
        </p:nvSpPr>
        <p:spPr bwMode="auto">
          <a:xfrm>
            <a:off x="152400" y="5715000"/>
            <a:ext cx="3048000" cy="777875"/>
          </a:xfrm>
          <a:prstGeom prst="rect">
            <a:avLst/>
          </a:prstGeom>
          <a:solidFill>
            <a:srgbClr val="FFFF99"/>
          </a:solidFill>
          <a:ln w="9525">
            <a:solidFill>
              <a:schemeClr val="accent2"/>
            </a:solidFill>
            <a:miter lim="800000"/>
            <a:headEnd/>
            <a:tailEnd/>
          </a:ln>
          <a:effectLst/>
        </p:spPr>
        <p:txBody>
          <a:bodyPr lIns="91433" tIns="45717" rIns="91433" bIns="45717">
            <a:spAutoFit/>
          </a:bodyPr>
          <a:lstStyle/>
          <a:p>
            <a:pPr algn="l" eaLnBrk="0" hangingPunct="0">
              <a:spcBef>
                <a:spcPct val="50000"/>
              </a:spcBef>
              <a:spcAft>
                <a:spcPts val="1000"/>
              </a:spcAft>
            </a:pPr>
            <a:r>
              <a:rPr lang="en-US">
                <a:solidFill>
                  <a:srgbClr val="000000"/>
                </a:solidFill>
              </a:rPr>
              <a:t>One RIP message  can have up to 25 route entries</a:t>
            </a:r>
          </a:p>
        </p:txBody>
      </p:sp>
      <p:sp>
        <p:nvSpPr>
          <p:cNvPr id="117765" name="AutoShape 5"/>
          <p:cNvSpPr>
            <a:spLocks/>
          </p:cNvSpPr>
          <p:nvPr/>
        </p:nvSpPr>
        <p:spPr bwMode="auto">
          <a:xfrm>
            <a:off x="685800" y="2286000"/>
            <a:ext cx="1587500" cy="669925"/>
          </a:xfrm>
          <a:prstGeom prst="accentCallout1">
            <a:avLst>
              <a:gd name="adj1" fmla="val 5861"/>
              <a:gd name="adj2" fmla="val 104801"/>
              <a:gd name="adj3" fmla="val 96333"/>
              <a:gd name="adj4" fmla="val 175199"/>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1: request</a:t>
            </a:r>
            <a:br>
              <a:rPr lang="en-US"/>
            </a:br>
            <a:r>
              <a:rPr lang="en-US"/>
              <a:t>2: response</a:t>
            </a:r>
          </a:p>
        </p:txBody>
      </p:sp>
      <p:sp>
        <p:nvSpPr>
          <p:cNvPr id="117766" name="AutoShape 6"/>
          <p:cNvSpPr>
            <a:spLocks/>
          </p:cNvSpPr>
          <p:nvPr/>
        </p:nvSpPr>
        <p:spPr bwMode="auto">
          <a:xfrm>
            <a:off x="381000" y="3094038"/>
            <a:ext cx="2590800" cy="395287"/>
          </a:xfrm>
          <a:prstGeom prst="accentCallout1">
            <a:avLst>
              <a:gd name="adj1" fmla="val 12102"/>
              <a:gd name="adj2" fmla="val 102940"/>
              <a:gd name="adj3" fmla="val 36977"/>
              <a:gd name="adj4" fmla="val 118139"/>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2: for IP</a:t>
            </a:r>
            <a:endParaRPr lang="en-US" sz="2000"/>
          </a:p>
        </p:txBody>
      </p:sp>
      <p:sp>
        <p:nvSpPr>
          <p:cNvPr id="117767" name="AutoShape 7"/>
          <p:cNvSpPr>
            <a:spLocks/>
          </p:cNvSpPr>
          <p:nvPr/>
        </p:nvSpPr>
        <p:spPr bwMode="auto">
          <a:xfrm>
            <a:off x="304800" y="4414838"/>
            <a:ext cx="2590800" cy="395287"/>
          </a:xfrm>
          <a:prstGeom prst="accentCallout1">
            <a:avLst>
              <a:gd name="adj1" fmla="val 28917"/>
              <a:gd name="adj2" fmla="val 102940"/>
              <a:gd name="adj3" fmla="val -108833"/>
              <a:gd name="adj4" fmla="val 119116"/>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Address of destination</a:t>
            </a:r>
            <a:endParaRPr lang="en-US" sz="2000"/>
          </a:p>
        </p:txBody>
      </p:sp>
      <p:sp>
        <p:nvSpPr>
          <p:cNvPr id="117768" name="AutoShape 8"/>
          <p:cNvSpPr>
            <a:spLocks/>
          </p:cNvSpPr>
          <p:nvPr/>
        </p:nvSpPr>
        <p:spPr bwMode="auto">
          <a:xfrm>
            <a:off x="228600" y="5105400"/>
            <a:ext cx="2819400" cy="395288"/>
          </a:xfrm>
          <a:prstGeom prst="accentCallout1">
            <a:avLst>
              <a:gd name="adj1" fmla="val 28917"/>
              <a:gd name="adj2" fmla="val 102704"/>
              <a:gd name="adj3" fmla="val 34940"/>
              <a:gd name="adj4" fmla="val 113514"/>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Cost (measured in hops)</a:t>
            </a:r>
            <a:endParaRPr lang="en-US" sz="2000"/>
          </a:p>
        </p:txBody>
      </p:sp>
      <p:sp>
        <p:nvSpPr>
          <p:cNvPr id="117769" name="AutoShape 9"/>
          <p:cNvSpPr>
            <a:spLocks/>
          </p:cNvSpPr>
          <p:nvPr/>
        </p:nvSpPr>
        <p:spPr bwMode="auto">
          <a:xfrm>
            <a:off x="7759700" y="1566863"/>
            <a:ext cx="1231900" cy="395287"/>
          </a:xfrm>
          <a:prstGeom prst="accentCallout1">
            <a:avLst>
              <a:gd name="adj1" fmla="val 28917"/>
              <a:gd name="adj2" fmla="val -6185"/>
              <a:gd name="adj3" fmla="val 276708"/>
              <a:gd name="adj4" fmla="val -235051"/>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2: RIPv2</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776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776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776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77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77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5" grpId="0" animBg="1" autoUpdateAnimBg="0"/>
      <p:bldP spid="117766" grpId="0" animBg="1" autoUpdateAnimBg="0"/>
      <p:bldP spid="117767" grpId="0" animBg="1" autoUpdateAnimBg="0"/>
      <p:bldP spid="117768" grpId="0" animBg="1" autoUpdateAnimBg="0"/>
      <p:bldP spid="117769"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p:cNvSpPr>
          <p:nvPr>
            <p:ph type="title"/>
          </p:nvPr>
        </p:nvSpPr>
        <p:spPr/>
        <p:txBody>
          <a:bodyPr/>
          <a:lstStyle/>
          <a:p>
            <a:r>
              <a:rPr lang="en-US"/>
              <a:t>RIPv2  Packet Format</a:t>
            </a:r>
          </a:p>
        </p:txBody>
      </p:sp>
      <p:graphicFrame>
        <p:nvGraphicFramePr>
          <p:cNvPr id="118787" name="Object 3"/>
          <p:cNvGraphicFramePr>
            <a:graphicFrameLocks noChangeAspect="1"/>
          </p:cNvGraphicFramePr>
          <p:nvPr/>
        </p:nvGraphicFramePr>
        <p:xfrm>
          <a:off x="495300" y="1295400"/>
          <a:ext cx="8267700" cy="5702300"/>
        </p:xfrm>
        <a:graphic>
          <a:graphicData uri="http://schemas.openxmlformats.org/presentationml/2006/ole">
            <mc:AlternateContent xmlns:mc="http://schemas.openxmlformats.org/markup-compatibility/2006">
              <mc:Choice xmlns:v="urn:schemas-microsoft-com:vml" Requires="v">
                <p:oleObj spid="_x0000_s118803" name="VISIO" r:id="rId3" imgW="9615960" imgH="5803560" progId="Visio.Drawing.4">
                  <p:embed/>
                </p:oleObj>
              </mc:Choice>
              <mc:Fallback>
                <p:oleObj name="VISIO" r:id="rId3" imgW="9615960" imgH="5803560" progId="Visio.Drawing.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 y="1295400"/>
                        <a:ext cx="8267700" cy="570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8788" name="AutoShape 4"/>
          <p:cNvSpPr>
            <a:spLocks/>
          </p:cNvSpPr>
          <p:nvPr/>
        </p:nvSpPr>
        <p:spPr bwMode="auto">
          <a:xfrm>
            <a:off x="381000" y="1981200"/>
            <a:ext cx="2743200" cy="2043113"/>
          </a:xfrm>
          <a:prstGeom prst="accentCallout1">
            <a:avLst>
              <a:gd name="adj1" fmla="val 7653"/>
              <a:gd name="adj2" fmla="val 102778"/>
              <a:gd name="adj3" fmla="val 72051"/>
              <a:gd name="adj4" fmla="val 195370"/>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Used to provide a method of separating "internal" RIP routes (routes for networks within the RIP routing domain) from "external" RIP routes</a:t>
            </a:r>
          </a:p>
        </p:txBody>
      </p:sp>
      <p:sp>
        <p:nvSpPr>
          <p:cNvPr id="118789" name="AutoShape 5"/>
          <p:cNvSpPr>
            <a:spLocks/>
          </p:cNvSpPr>
          <p:nvPr/>
        </p:nvSpPr>
        <p:spPr bwMode="auto">
          <a:xfrm>
            <a:off x="152400" y="4879975"/>
            <a:ext cx="2971800" cy="1493838"/>
          </a:xfrm>
          <a:prstGeom prst="accentCallout1">
            <a:avLst>
              <a:gd name="adj1" fmla="val 7653"/>
              <a:gd name="adj2" fmla="val 102565"/>
              <a:gd name="adj3" fmla="val -7759"/>
              <a:gd name="adj4" fmla="val 109403"/>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Identifies a better next-hop address on the same subnet than the advertising router, if one exists  (otherwise 0….0)</a:t>
            </a:r>
            <a:endParaRPr lang="en-US" sz="2000"/>
          </a:p>
        </p:txBody>
      </p:sp>
      <p:sp>
        <p:nvSpPr>
          <p:cNvPr id="118790" name="AutoShape 6"/>
          <p:cNvSpPr>
            <a:spLocks/>
          </p:cNvSpPr>
          <p:nvPr/>
        </p:nvSpPr>
        <p:spPr bwMode="auto">
          <a:xfrm>
            <a:off x="7759700" y="1566863"/>
            <a:ext cx="1231900" cy="395287"/>
          </a:xfrm>
          <a:prstGeom prst="accentCallout1">
            <a:avLst>
              <a:gd name="adj1" fmla="val 28917"/>
              <a:gd name="adj2" fmla="val -6185"/>
              <a:gd name="adj3" fmla="val 276708"/>
              <a:gd name="adj4" fmla="val -235051"/>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2: RIPv2</a:t>
            </a:r>
          </a:p>
        </p:txBody>
      </p:sp>
      <p:sp>
        <p:nvSpPr>
          <p:cNvPr id="118791" name="AutoShape 7"/>
          <p:cNvSpPr>
            <a:spLocks/>
          </p:cNvSpPr>
          <p:nvPr/>
        </p:nvSpPr>
        <p:spPr bwMode="auto">
          <a:xfrm>
            <a:off x="304800" y="4130675"/>
            <a:ext cx="2819400" cy="669925"/>
          </a:xfrm>
          <a:prstGeom prst="accentCallout1">
            <a:avLst>
              <a:gd name="adj1" fmla="val 17060"/>
              <a:gd name="adj2" fmla="val 102704"/>
              <a:gd name="adj3" fmla="val 59718"/>
              <a:gd name="adj4" fmla="val 112611"/>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Subnet mask for IP address</a:t>
            </a:r>
            <a:endParaRPr lang="en-US" sz="200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879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878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879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878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8" grpId="0" animBg="1" autoUpdateAnimBg="0"/>
      <p:bldP spid="118789" grpId="0" animBg="1" autoUpdateAnimBg="0"/>
      <p:bldP spid="118790" grpId="0" animBg="1" autoUpdateAnimBg="0"/>
      <p:bldP spid="118791" grpId="0" animBg="1"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p:cNvSpPr>
          <p:nvPr>
            <p:ph type="title"/>
          </p:nvPr>
        </p:nvSpPr>
        <p:spPr/>
        <p:txBody>
          <a:bodyPr/>
          <a:lstStyle/>
          <a:p>
            <a:r>
              <a:rPr lang="en-US"/>
              <a:t>RIP Messages</a:t>
            </a:r>
          </a:p>
        </p:txBody>
      </p:sp>
      <p:sp>
        <p:nvSpPr>
          <p:cNvPr id="119811" name="Rectangle 3"/>
          <p:cNvSpPr>
            <a:spLocks noGrp="1"/>
          </p:cNvSpPr>
          <p:nvPr>
            <p:ph type="body" idx="1"/>
          </p:nvPr>
        </p:nvSpPr>
        <p:spPr/>
        <p:txBody>
          <a:bodyPr/>
          <a:lstStyle/>
          <a:p>
            <a:r>
              <a:rPr lang="en-US"/>
              <a:t>This is  the operation of RIP in </a:t>
            </a:r>
            <a:r>
              <a:rPr lang="en-US" b="1">
                <a:latin typeface="Courier New" pitchFamily="49" charset="0"/>
              </a:rPr>
              <a:t>routed</a:t>
            </a:r>
            <a:r>
              <a:rPr lang="en-US"/>
              <a:t>. Dedicated port for RIP is UDP port 520.</a:t>
            </a:r>
          </a:p>
          <a:p>
            <a:endParaRPr lang="en-US"/>
          </a:p>
          <a:p>
            <a:r>
              <a:rPr lang="en-US"/>
              <a:t>Two types of messages: </a:t>
            </a:r>
          </a:p>
          <a:p>
            <a:pPr lvl="1"/>
            <a:r>
              <a:rPr lang="en-US" b="1">
                <a:solidFill>
                  <a:srgbClr val="0000FF"/>
                </a:solidFill>
              </a:rPr>
              <a:t>Request messages</a:t>
            </a:r>
            <a:r>
              <a:rPr lang="en-US" b="1">
                <a:solidFill>
                  <a:schemeClr val="accent2"/>
                </a:solidFill>
              </a:rPr>
              <a:t> </a:t>
            </a:r>
          </a:p>
          <a:p>
            <a:pPr lvl="2"/>
            <a:r>
              <a:rPr lang="en-US"/>
              <a:t>used to ask neighboring nodes for an update</a:t>
            </a:r>
          </a:p>
          <a:p>
            <a:pPr lvl="1"/>
            <a:r>
              <a:rPr lang="en-US" b="1">
                <a:solidFill>
                  <a:srgbClr val="0000FF"/>
                </a:solidFill>
              </a:rPr>
              <a:t>Response messages</a:t>
            </a:r>
            <a:endParaRPr lang="en-US">
              <a:solidFill>
                <a:srgbClr val="0000FF"/>
              </a:solidFill>
            </a:endParaRPr>
          </a:p>
          <a:p>
            <a:pPr lvl="2"/>
            <a:r>
              <a:rPr lang="en-US"/>
              <a:t>contains an update</a:t>
            </a: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2"/>
          <p:cNvSpPr>
            <a:spLocks noGrp="1"/>
          </p:cNvSpPr>
          <p:nvPr>
            <p:ph type="title"/>
          </p:nvPr>
        </p:nvSpPr>
        <p:spPr>
          <a:xfrm>
            <a:off x="457200" y="0"/>
            <a:ext cx="8229600" cy="1143000"/>
          </a:xfrm>
        </p:spPr>
        <p:txBody>
          <a:bodyPr/>
          <a:lstStyle/>
          <a:p>
            <a:r>
              <a:rPr lang="en-US"/>
              <a:t>Routing with RIP</a:t>
            </a:r>
          </a:p>
        </p:txBody>
      </p:sp>
      <p:sp>
        <p:nvSpPr>
          <p:cNvPr id="120835" name="Rectangle 3"/>
          <p:cNvSpPr>
            <a:spLocks noGrp="1"/>
          </p:cNvSpPr>
          <p:nvPr>
            <p:ph type="body" idx="1"/>
          </p:nvPr>
        </p:nvSpPr>
        <p:spPr>
          <a:xfrm>
            <a:off x="457200" y="1143000"/>
            <a:ext cx="8229600" cy="5486400"/>
          </a:xfrm>
        </p:spPr>
        <p:txBody>
          <a:bodyPr/>
          <a:lstStyle/>
          <a:p>
            <a:pPr>
              <a:lnSpc>
                <a:spcPct val="80000"/>
              </a:lnSpc>
            </a:pPr>
            <a:r>
              <a:rPr lang="en-US" sz="2000" b="1" dirty="0"/>
              <a:t>Initialization: </a:t>
            </a:r>
            <a:r>
              <a:rPr lang="en-US" sz="2000" dirty="0"/>
              <a:t>Send a</a:t>
            </a:r>
            <a:r>
              <a:rPr lang="en-US" sz="2000" b="1" dirty="0"/>
              <a:t> request packet</a:t>
            </a:r>
            <a:r>
              <a:rPr lang="en-US" sz="2000" dirty="0"/>
              <a:t> (command = 1, address family=0..0) on all interfaces:</a:t>
            </a:r>
          </a:p>
          <a:p>
            <a:pPr lvl="2">
              <a:lnSpc>
                <a:spcPct val="80000"/>
              </a:lnSpc>
            </a:pPr>
            <a:r>
              <a:rPr lang="en-US" sz="1600" dirty="0"/>
              <a:t>RIPv1 uses broadcast if possible, </a:t>
            </a:r>
          </a:p>
          <a:p>
            <a:pPr lvl="2">
              <a:lnSpc>
                <a:spcPct val="80000"/>
              </a:lnSpc>
            </a:pPr>
            <a:r>
              <a:rPr lang="en-US" sz="1600" dirty="0"/>
              <a:t>RIPv2 uses multicast address 224.0.0.9, if possible  </a:t>
            </a:r>
          </a:p>
          <a:p>
            <a:pPr>
              <a:lnSpc>
                <a:spcPct val="80000"/>
              </a:lnSpc>
              <a:buFont typeface="Arial" charset="0"/>
              <a:buNone/>
            </a:pPr>
            <a:r>
              <a:rPr lang="en-US" sz="2000" dirty="0"/>
              <a:t>	requesting routing tables from neighboring routers </a:t>
            </a:r>
          </a:p>
          <a:p>
            <a:pPr>
              <a:lnSpc>
                <a:spcPct val="80000"/>
              </a:lnSpc>
              <a:buFont typeface="Arial" charset="0"/>
              <a:buNone/>
            </a:pPr>
            <a:endParaRPr lang="en-US" sz="2000" dirty="0"/>
          </a:p>
          <a:p>
            <a:pPr>
              <a:lnSpc>
                <a:spcPct val="80000"/>
              </a:lnSpc>
            </a:pPr>
            <a:r>
              <a:rPr lang="en-US" sz="2000" b="1" dirty="0"/>
              <a:t>Request received</a:t>
            </a:r>
            <a:r>
              <a:rPr lang="en-US" sz="2000" dirty="0"/>
              <a:t>: Routers that receive above request send their entire routing table</a:t>
            </a:r>
          </a:p>
          <a:p>
            <a:pPr>
              <a:lnSpc>
                <a:spcPct val="80000"/>
              </a:lnSpc>
            </a:pPr>
            <a:endParaRPr lang="en-US" sz="2000" dirty="0"/>
          </a:p>
          <a:p>
            <a:pPr>
              <a:lnSpc>
                <a:spcPct val="80000"/>
              </a:lnSpc>
            </a:pPr>
            <a:r>
              <a:rPr lang="en-US" sz="2000" b="1" dirty="0"/>
              <a:t>Response received</a:t>
            </a:r>
            <a:r>
              <a:rPr lang="en-US" sz="2000" dirty="0"/>
              <a:t>: Update the routing table</a:t>
            </a:r>
          </a:p>
          <a:p>
            <a:pPr>
              <a:lnSpc>
                <a:spcPct val="80000"/>
              </a:lnSpc>
            </a:pPr>
            <a:endParaRPr lang="en-US" sz="2000" dirty="0"/>
          </a:p>
          <a:p>
            <a:pPr>
              <a:lnSpc>
                <a:spcPct val="80000"/>
              </a:lnSpc>
            </a:pPr>
            <a:r>
              <a:rPr lang="en-US" sz="2000" b="1" dirty="0"/>
              <a:t>Regular routing updates</a:t>
            </a:r>
            <a:r>
              <a:rPr lang="en-US" sz="2000" dirty="0"/>
              <a:t>: Every 30 seconds, send all or part of the routing tables to every neighbor in an response message</a:t>
            </a:r>
          </a:p>
          <a:p>
            <a:pPr>
              <a:lnSpc>
                <a:spcPct val="80000"/>
              </a:lnSpc>
            </a:pPr>
            <a:endParaRPr lang="en-US" sz="2000" dirty="0"/>
          </a:p>
          <a:p>
            <a:pPr>
              <a:lnSpc>
                <a:spcPct val="80000"/>
              </a:lnSpc>
            </a:pPr>
            <a:r>
              <a:rPr lang="en-US" sz="2000" b="1" dirty="0"/>
              <a:t>Triggered Updates:</a:t>
            </a:r>
            <a:r>
              <a:rPr lang="en-US" sz="2000" dirty="0"/>
              <a:t> Whenever the metric for a route </a:t>
            </a:r>
            <a:r>
              <a:rPr lang="en-US" sz="2000" dirty="0" smtClean="0"/>
              <a:t>changes, </a:t>
            </a:r>
            <a:r>
              <a:rPr lang="en-US" sz="2000" dirty="0"/>
              <a:t>send entire routing table. </a:t>
            </a: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p:cNvSpPr>
          <p:nvPr>
            <p:ph type="title"/>
          </p:nvPr>
        </p:nvSpPr>
        <p:spPr>
          <a:xfrm>
            <a:off x="457200" y="-76200"/>
            <a:ext cx="8229600" cy="1143000"/>
          </a:xfrm>
        </p:spPr>
        <p:txBody>
          <a:bodyPr/>
          <a:lstStyle/>
          <a:p>
            <a:r>
              <a:rPr lang="en-US"/>
              <a:t>RIP Security</a:t>
            </a:r>
          </a:p>
        </p:txBody>
      </p:sp>
      <p:sp>
        <p:nvSpPr>
          <p:cNvPr id="121859" name="Rectangle 3"/>
          <p:cNvSpPr>
            <a:spLocks noGrp="1"/>
          </p:cNvSpPr>
          <p:nvPr>
            <p:ph type="body" idx="1"/>
          </p:nvPr>
        </p:nvSpPr>
        <p:spPr>
          <a:xfrm>
            <a:off x="457200" y="762000"/>
            <a:ext cx="8229600" cy="6096000"/>
          </a:xfrm>
        </p:spPr>
        <p:txBody>
          <a:bodyPr/>
          <a:lstStyle/>
          <a:p>
            <a:r>
              <a:rPr lang="en-US"/>
              <a:t>Issue: Sending bogus routing updates to a router</a:t>
            </a:r>
          </a:p>
          <a:p>
            <a:r>
              <a:rPr lang="en-US"/>
              <a:t>RIPv1: No protection</a:t>
            </a:r>
          </a:p>
          <a:p>
            <a:r>
              <a:rPr lang="en-US"/>
              <a:t>RIPv2: Simple authentication scheme</a:t>
            </a:r>
          </a:p>
          <a:p>
            <a:endParaRPr lang="en-US"/>
          </a:p>
          <a:p>
            <a:endParaRPr lang="en-US"/>
          </a:p>
        </p:txBody>
      </p:sp>
      <p:graphicFrame>
        <p:nvGraphicFramePr>
          <p:cNvPr id="121860" name="Object 4"/>
          <p:cNvGraphicFramePr>
            <a:graphicFrameLocks noChangeAspect="1"/>
          </p:cNvGraphicFramePr>
          <p:nvPr/>
        </p:nvGraphicFramePr>
        <p:xfrm>
          <a:off x="914400" y="3073400"/>
          <a:ext cx="5829300" cy="3937000"/>
        </p:xfrm>
        <a:graphic>
          <a:graphicData uri="http://schemas.openxmlformats.org/presentationml/2006/ole">
            <mc:AlternateContent xmlns:mc="http://schemas.openxmlformats.org/markup-compatibility/2006">
              <mc:Choice xmlns:v="urn:schemas-microsoft-com:vml" Requires="v">
                <p:oleObj spid="_x0000_s121876" name="VISIO" r:id="rId3" imgW="9821880" imgH="5803560" progId="Visio.Drawing.4">
                  <p:embed/>
                </p:oleObj>
              </mc:Choice>
              <mc:Fallback>
                <p:oleObj name="VISIO" r:id="rId3" imgW="9821880" imgH="5803560" progId="Visio.Drawing.4">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4400" y="3073400"/>
                        <a:ext cx="5829300" cy="393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1861" name="AutoShape 5"/>
          <p:cNvSpPr>
            <a:spLocks/>
          </p:cNvSpPr>
          <p:nvPr/>
        </p:nvSpPr>
        <p:spPr bwMode="auto">
          <a:xfrm>
            <a:off x="6172200" y="3276600"/>
            <a:ext cx="1905000" cy="669925"/>
          </a:xfrm>
          <a:prstGeom prst="accentCallout1">
            <a:avLst>
              <a:gd name="adj1" fmla="val 16440"/>
              <a:gd name="adj2" fmla="val -4000"/>
              <a:gd name="adj3" fmla="val 174884"/>
              <a:gd name="adj4" fmla="val -20000"/>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dirty="0"/>
              <a:t>2: plaintext</a:t>
            </a:r>
            <a:br>
              <a:rPr lang="en-US" dirty="0"/>
            </a:br>
            <a:r>
              <a:rPr lang="en-US" dirty="0"/>
              <a:t> password</a:t>
            </a:r>
            <a:endParaRPr lang="en-US" sz="2000" dirty="0"/>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2186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1861"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2"/>
          <p:cNvSpPr>
            <a:spLocks noGrp="1"/>
          </p:cNvSpPr>
          <p:nvPr>
            <p:ph type="title"/>
          </p:nvPr>
        </p:nvSpPr>
        <p:spPr/>
        <p:txBody>
          <a:bodyPr/>
          <a:lstStyle/>
          <a:p>
            <a:r>
              <a:rPr lang="en-US"/>
              <a:t>RIP Problems</a:t>
            </a:r>
          </a:p>
        </p:txBody>
      </p:sp>
      <p:sp>
        <p:nvSpPr>
          <p:cNvPr id="122883" name="Rectangle 3"/>
          <p:cNvSpPr>
            <a:spLocks noGrp="1"/>
          </p:cNvSpPr>
          <p:nvPr>
            <p:ph type="body" idx="1"/>
          </p:nvPr>
        </p:nvSpPr>
        <p:spPr/>
        <p:txBody>
          <a:bodyPr/>
          <a:lstStyle/>
          <a:p>
            <a:r>
              <a:rPr lang="en-US"/>
              <a:t>RIP takes a long time to stabilize</a:t>
            </a:r>
          </a:p>
          <a:p>
            <a:pPr lvl="1"/>
            <a:r>
              <a:rPr lang="en-US"/>
              <a:t>Even for a small network, it takes several minutes until the routing tables have settled after a change</a:t>
            </a:r>
          </a:p>
          <a:p>
            <a:r>
              <a:rPr lang="en-US"/>
              <a:t>RIP has all the problems of distance vector algorithms, e.g., count-to-Infinity </a:t>
            </a:r>
          </a:p>
          <a:p>
            <a:pPr lvl="4"/>
            <a:r>
              <a:rPr lang="en-US"/>
              <a:t>RIP uses split horizon to avoid count-to-infinity</a:t>
            </a:r>
          </a:p>
          <a:p>
            <a:r>
              <a:rPr lang="en-US"/>
              <a:t>The maximum path in RIP is 15 hops</a:t>
            </a:r>
          </a:p>
          <a:p>
            <a:endParaRPr lang="en-US" sz="280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8" name="Rectangle 4"/>
          <p:cNvSpPr>
            <a:spLocks noGrp="1"/>
          </p:cNvSpPr>
          <p:nvPr>
            <p:ph type="ctrTitle"/>
          </p:nvPr>
        </p:nvSpPr>
        <p:spPr/>
        <p:txBody>
          <a:bodyPr/>
          <a:lstStyle/>
          <a:p>
            <a:r>
              <a:rPr lang="en-US"/>
              <a:t>Link-state routing aims to address those problems</a:t>
            </a:r>
          </a:p>
        </p:txBody>
      </p:sp>
      <p:sp>
        <p:nvSpPr>
          <p:cNvPr id="123909" name="Rectangle 5"/>
          <p:cNvSpPr>
            <a:spLocks noGrp="1"/>
          </p:cNvSpPr>
          <p:nvPr>
            <p:ph type="subTitle" idx="1"/>
          </p:nvPr>
        </p:nvSpPr>
        <p:spPr/>
        <p:txBody>
          <a:bodyPr/>
          <a:lstStyle/>
          <a:p>
            <a:endParaRPr lang="en-US"/>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1826" name="Rectangle 2"/>
          <p:cNvSpPr>
            <a:spLocks noGrp="1" noChangeArrowheads="1"/>
          </p:cNvSpPr>
          <p:nvPr>
            <p:ph type="title" idx="4294967295"/>
          </p:nvPr>
        </p:nvSpPr>
        <p:spPr>
          <a:xfrm>
            <a:off x="457200" y="76200"/>
            <a:ext cx="8229600" cy="1143000"/>
          </a:xfrm>
        </p:spPr>
        <p:txBody>
          <a:bodyPr>
            <a:normAutofit/>
          </a:bodyPr>
          <a:lstStyle/>
          <a:p>
            <a:r>
              <a:rPr lang="en-US" sz="4000"/>
              <a:t>Distance Vector vs. Link State Routing</a:t>
            </a:r>
          </a:p>
        </p:txBody>
      </p:sp>
      <p:sp>
        <p:nvSpPr>
          <p:cNvPr id="461827" name="Rectangle 3"/>
          <p:cNvSpPr>
            <a:spLocks noGrp="1" noChangeArrowheads="1"/>
          </p:cNvSpPr>
          <p:nvPr>
            <p:ph type="body" idx="4294967295"/>
          </p:nvPr>
        </p:nvSpPr>
        <p:spPr>
          <a:xfrm>
            <a:off x="152400" y="1371600"/>
            <a:ext cx="8229600" cy="5257800"/>
          </a:xfrm>
        </p:spPr>
        <p:txBody>
          <a:bodyPr>
            <a:normAutofit/>
          </a:bodyPr>
          <a:lstStyle/>
          <a:p>
            <a:pPr>
              <a:lnSpc>
                <a:spcPct val="80000"/>
              </a:lnSpc>
              <a:tabLst>
                <a:tab pos="1771650" algn="l"/>
                <a:tab pos="5661025" algn="l"/>
                <a:tab pos="8629650" algn="r"/>
              </a:tabLst>
            </a:pPr>
            <a:r>
              <a:rPr lang="en-US" sz="3400"/>
              <a:t>With distance vector routing, each node has information only about the next hop to a destination</a:t>
            </a:r>
          </a:p>
          <a:p>
            <a:pPr lvl="2">
              <a:lnSpc>
                <a:spcPct val="80000"/>
              </a:lnSpc>
              <a:tabLst>
                <a:tab pos="1771650" algn="l"/>
                <a:tab pos="5661025" algn="l"/>
                <a:tab pos="8629650" algn="r"/>
              </a:tabLst>
            </a:pPr>
            <a:r>
              <a:rPr lang="en-US" sz="1700"/>
              <a:t>Node A:  to reach F go to B</a:t>
            </a:r>
          </a:p>
          <a:p>
            <a:pPr lvl="2">
              <a:lnSpc>
                <a:spcPct val="80000"/>
              </a:lnSpc>
              <a:tabLst>
                <a:tab pos="1771650" algn="l"/>
                <a:tab pos="5661025" algn="l"/>
                <a:tab pos="8629650" algn="r"/>
              </a:tabLst>
            </a:pPr>
            <a:r>
              <a:rPr lang="en-US" sz="1700"/>
              <a:t>Node B: to reach F go to D</a:t>
            </a:r>
          </a:p>
          <a:p>
            <a:pPr lvl="2">
              <a:lnSpc>
                <a:spcPct val="80000"/>
              </a:lnSpc>
              <a:tabLst>
                <a:tab pos="1771650" algn="l"/>
                <a:tab pos="5661025" algn="l"/>
                <a:tab pos="8629650" algn="r"/>
              </a:tabLst>
            </a:pPr>
            <a:r>
              <a:rPr lang="en-US" sz="1700"/>
              <a:t>Node D: to reach F go to E</a:t>
            </a:r>
          </a:p>
          <a:p>
            <a:pPr lvl="2">
              <a:lnSpc>
                <a:spcPct val="80000"/>
              </a:lnSpc>
              <a:tabLst>
                <a:tab pos="1771650" algn="l"/>
                <a:tab pos="5661025" algn="l"/>
                <a:tab pos="8629650" algn="r"/>
              </a:tabLst>
            </a:pPr>
            <a:r>
              <a:rPr lang="en-US" sz="1700"/>
              <a:t>Node E: go directly to F</a:t>
            </a:r>
          </a:p>
          <a:p>
            <a:pPr>
              <a:lnSpc>
                <a:spcPct val="80000"/>
              </a:lnSpc>
              <a:tabLst>
                <a:tab pos="1771650" algn="l"/>
                <a:tab pos="5661025" algn="l"/>
                <a:tab pos="8629650" algn="r"/>
              </a:tabLst>
            </a:pPr>
            <a:endParaRPr lang="en-US" sz="2100"/>
          </a:p>
          <a:p>
            <a:pPr>
              <a:lnSpc>
                <a:spcPct val="80000"/>
              </a:lnSpc>
              <a:tabLst>
                <a:tab pos="1771650" algn="l"/>
                <a:tab pos="5661025" algn="l"/>
                <a:tab pos="8629650" algn="r"/>
              </a:tabLst>
            </a:pPr>
            <a:r>
              <a:rPr lang="en-US" sz="2100"/>
              <a:t>Distance vector routing makes</a:t>
            </a:r>
            <a:br>
              <a:rPr lang="en-US" sz="2100"/>
            </a:br>
            <a:r>
              <a:rPr lang="en-US" sz="2100"/>
              <a:t>poor routing decisions if </a:t>
            </a:r>
            <a:br>
              <a:rPr lang="en-US" sz="2100"/>
            </a:br>
            <a:r>
              <a:rPr lang="en-US" sz="2100"/>
              <a:t>directions are not completely</a:t>
            </a:r>
            <a:br>
              <a:rPr lang="en-US" sz="2100"/>
            </a:br>
            <a:r>
              <a:rPr lang="en-US" sz="2100"/>
              <a:t>correct </a:t>
            </a:r>
            <a:br>
              <a:rPr lang="en-US" sz="2100"/>
            </a:br>
            <a:r>
              <a:rPr lang="en-US" sz="2100"/>
              <a:t>(e.g., because a node is down).</a:t>
            </a:r>
          </a:p>
          <a:p>
            <a:pPr lvl="1">
              <a:lnSpc>
                <a:spcPct val="80000"/>
              </a:lnSpc>
              <a:tabLst>
                <a:tab pos="1771650" algn="l"/>
                <a:tab pos="5661025" algn="l"/>
                <a:tab pos="8629650" algn="r"/>
              </a:tabLst>
            </a:pPr>
            <a:r>
              <a:rPr lang="en-US" sz="1900"/>
              <a:t>Count to infinity</a:t>
            </a:r>
          </a:p>
          <a:p>
            <a:pPr>
              <a:lnSpc>
                <a:spcPct val="80000"/>
              </a:lnSpc>
              <a:tabLst>
                <a:tab pos="1771650" algn="l"/>
                <a:tab pos="5661025" algn="l"/>
                <a:tab pos="8629650" algn="r"/>
              </a:tabLst>
            </a:pPr>
            <a:endParaRPr lang="en-US" sz="2100"/>
          </a:p>
          <a:p>
            <a:pPr>
              <a:lnSpc>
                <a:spcPct val="80000"/>
              </a:lnSpc>
              <a:tabLst>
                <a:tab pos="1771650" algn="l"/>
                <a:tab pos="5661025" algn="l"/>
                <a:tab pos="8629650" algn="r"/>
              </a:tabLst>
            </a:pPr>
            <a:r>
              <a:rPr lang="en-US" sz="2100"/>
              <a:t>If parts of the directions incorrect, the routing may be incorrect until the routing algorithms has re-converged.</a:t>
            </a:r>
          </a:p>
        </p:txBody>
      </p:sp>
      <p:graphicFrame>
        <p:nvGraphicFramePr>
          <p:cNvPr id="461828" name="Object 2"/>
          <p:cNvGraphicFramePr>
            <a:graphicFrameLocks noChangeAspect="1"/>
          </p:cNvGraphicFramePr>
          <p:nvPr/>
        </p:nvGraphicFramePr>
        <p:xfrm>
          <a:off x="4592638" y="3427413"/>
          <a:ext cx="376237" cy="176212"/>
        </p:xfrm>
        <a:graphic>
          <a:graphicData uri="http://schemas.openxmlformats.org/presentationml/2006/ole">
            <mc:AlternateContent xmlns:mc="http://schemas.openxmlformats.org/markup-compatibility/2006">
              <mc:Choice xmlns:v="urn:schemas-microsoft-com:vml" Requires="v">
                <p:oleObj spid="_x0000_s18506" name="Clip" r:id="rId4" imgW="466543" imgH="218874" progId="">
                  <p:embed/>
                </p:oleObj>
              </mc:Choice>
              <mc:Fallback>
                <p:oleObj name="Clip" r:id="rId4" imgW="466543" imgH="218874"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2638" y="3427413"/>
                        <a:ext cx="376237" cy="176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1829" name="Oval 5"/>
          <p:cNvSpPr>
            <a:spLocks noChangeAspect="1" noChangeArrowheads="1"/>
          </p:cNvSpPr>
          <p:nvPr/>
        </p:nvSpPr>
        <p:spPr bwMode="auto">
          <a:xfrm>
            <a:off x="3975100" y="3048000"/>
            <a:ext cx="520700" cy="501650"/>
          </a:xfrm>
          <a:prstGeom prst="ellipse">
            <a:avLst/>
          </a:prstGeom>
          <a:solidFill>
            <a:srgbClr val="FFCC66"/>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A</a:t>
            </a:r>
            <a:endParaRPr lang="en-US" sz="2000"/>
          </a:p>
        </p:txBody>
      </p:sp>
      <p:sp>
        <p:nvSpPr>
          <p:cNvPr id="461830" name="Oval 6"/>
          <p:cNvSpPr>
            <a:spLocks noChangeAspect="1" noChangeArrowheads="1"/>
          </p:cNvSpPr>
          <p:nvPr/>
        </p:nvSpPr>
        <p:spPr bwMode="auto">
          <a:xfrm>
            <a:off x="5524500" y="3048000"/>
            <a:ext cx="520700"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B</a:t>
            </a:r>
            <a:endParaRPr lang="en-US" sz="2000"/>
          </a:p>
        </p:txBody>
      </p:sp>
      <p:sp>
        <p:nvSpPr>
          <p:cNvPr id="461831" name="Oval 7"/>
          <p:cNvSpPr>
            <a:spLocks noChangeAspect="1" noChangeArrowheads="1"/>
          </p:cNvSpPr>
          <p:nvPr/>
        </p:nvSpPr>
        <p:spPr bwMode="auto">
          <a:xfrm>
            <a:off x="7086600" y="3048000"/>
            <a:ext cx="522288"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C</a:t>
            </a:r>
            <a:endParaRPr lang="en-US" sz="2000"/>
          </a:p>
        </p:txBody>
      </p:sp>
      <p:sp>
        <p:nvSpPr>
          <p:cNvPr id="461832" name="Oval 8"/>
          <p:cNvSpPr>
            <a:spLocks noChangeAspect="1" noChangeArrowheads="1"/>
          </p:cNvSpPr>
          <p:nvPr/>
        </p:nvSpPr>
        <p:spPr bwMode="auto">
          <a:xfrm>
            <a:off x="5524500" y="4702175"/>
            <a:ext cx="520700"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D</a:t>
            </a:r>
            <a:endParaRPr lang="en-US" sz="2000"/>
          </a:p>
        </p:txBody>
      </p:sp>
      <p:sp>
        <p:nvSpPr>
          <p:cNvPr id="461833" name="Oval 9"/>
          <p:cNvSpPr>
            <a:spLocks noChangeAspect="1" noChangeArrowheads="1"/>
          </p:cNvSpPr>
          <p:nvPr/>
        </p:nvSpPr>
        <p:spPr bwMode="auto">
          <a:xfrm>
            <a:off x="7086600" y="4702175"/>
            <a:ext cx="522288"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E</a:t>
            </a:r>
          </a:p>
        </p:txBody>
      </p:sp>
      <p:sp>
        <p:nvSpPr>
          <p:cNvPr id="461834" name="Oval 10"/>
          <p:cNvSpPr>
            <a:spLocks noChangeAspect="1" noChangeArrowheads="1"/>
          </p:cNvSpPr>
          <p:nvPr/>
        </p:nvSpPr>
        <p:spPr bwMode="auto">
          <a:xfrm>
            <a:off x="8470900" y="4670425"/>
            <a:ext cx="520700" cy="501650"/>
          </a:xfrm>
          <a:prstGeom prst="ellipse">
            <a:avLst/>
          </a:prstGeom>
          <a:solidFill>
            <a:srgbClr val="FFCC66"/>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F</a:t>
            </a:r>
            <a:endParaRPr lang="en-US" sz="2000"/>
          </a:p>
        </p:txBody>
      </p:sp>
      <p:cxnSp>
        <p:nvCxnSpPr>
          <p:cNvPr id="18448" name="AutoShape 11"/>
          <p:cNvCxnSpPr>
            <a:cxnSpLocks noChangeAspect="1" noChangeShapeType="1"/>
            <a:stCxn id="461829" idx="6"/>
            <a:endCxn id="461830" idx="2"/>
          </p:cNvCxnSpPr>
          <p:nvPr/>
        </p:nvCxnSpPr>
        <p:spPr bwMode="auto">
          <a:xfrm>
            <a:off x="4495800" y="3298825"/>
            <a:ext cx="1028700" cy="0"/>
          </a:xfrm>
          <a:prstGeom prst="straightConnector1">
            <a:avLst/>
          </a:prstGeom>
          <a:noFill/>
          <a:ln w="38100">
            <a:solidFill>
              <a:srgbClr val="FFFF00"/>
            </a:solidFill>
            <a:round/>
            <a:headEnd/>
            <a:tailEnd/>
          </a:ln>
        </p:spPr>
      </p:cxnSp>
      <p:cxnSp>
        <p:nvCxnSpPr>
          <p:cNvPr id="18449" name="AutoShape 12"/>
          <p:cNvCxnSpPr>
            <a:cxnSpLocks noChangeAspect="1" noChangeShapeType="1"/>
            <a:stCxn id="461829" idx="5"/>
            <a:endCxn id="461832" idx="2"/>
          </p:cNvCxnSpPr>
          <p:nvPr/>
        </p:nvCxnSpPr>
        <p:spPr bwMode="auto">
          <a:xfrm>
            <a:off x="4419600" y="3476625"/>
            <a:ext cx="1104900" cy="1476375"/>
          </a:xfrm>
          <a:prstGeom prst="straightConnector1">
            <a:avLst/>
          </a:prstGeom>
          <a:noFill/>
          <a:ln w="38100">
            <a:solidFill>
              <a:srgbClr val="FFFF00"/>
            </a:solidFill>
            <a:round/>
            <a:headEnd/>
            <a:tailEnd/>
          </a:ln>
        </p:spPr>
      </p:cxnSp>
      <p:cxnSp>
        <p:nvCxnSpPr>
          <p:cNvPr id="18450" name="AutoShape 13"/>
          <p:cNvCxnSpPr>
            <a:cxnSpLocks noChangeAspect="1" noChangeShapeType="1"/>
            <a:stCxn id="461831" idx="2"/>
            <a:endCxn id="461830" idx="6"/>
          </p:cNvCxnSpPr>
          <p:nvPr/>
        </p:nvCxnSpPr>
        <p:spPr bwMode="auto">
          <a:xfrm flipH="1">
            <a:off x="6045200" y="3298825"/>
            <a:ext cx="1041400" cy="0"/>
          </a:xfrm>
          <a:prstGeom prst="straightConnector1">
            <a:avLst/>
          </a:prstGeom>
          <a:noFill/>
          <a:ln w="38100">
            <a:solidFill>
              <a:srgbClr val="FFFF00"/>
            </a:solidFill>
            <a:round/>
            <a:headEnd/>
            <a:tailEnd/>
          </a:ln>
        </p:spPr>
      </p:cxnSp>
      <p:cxnSp>
        <p:nvCxnSpPr>
          <p:cNvPr id="18451" name="AutoShape 14"/>
          <p:cNvCxnSpPr>
            <a:cxnSpLocks noChangeAspect="1" noChangeShapeType="1"/>
            <a:stCxn id="461833" idx="2"/>
            <a:endCxn id="461832" idx="6"/>
          </p:cNvCxnSpPr>
          <p:nvPr/>
        </p:nvCxnSpPr>
        <p:spPr bwMode="auto">
          <a:xfrm flipH="1">
            <a:off x="6045200" y="4953000"/>
            <a:ext cx="1041400" cy="0"/>
          </a:xfrm>
          <a:prstGeom prst="straightConnector1">
            <a:avLst/>
          </a:prstGeom>
          <a:noFill/>
          <a:ln w="38100">
            <a:solidFill>
              <a:srgbClr val="FFFF00"/>
            </a:solidFill>
            <a:round/>
            <a:headEnd/>
            <a:tailEnd/>
          </a:ln>
        </p:spPr>
      </p:cxnSp>
      <p:cxnSp>
        <p:nvCxnSpPr>
          <p:cNvPr id="18452" name="AutoShape 15"/>
          <p:cNvCxnSpPr>
            <a:cxnSpLocks noChangeAspect="1" noChangeShapeType="1"/>
            <a:stCxn id="461834" idx="2"/>
            <a:endCxn id="461833" idx="6"/>
          </p:cNvCxnSpPr>
          <p:nvPr/>
        </p:nvCxnSpPr>
        <p:spPr bwMode="auto">
          <a:xfrm flipH="1">
            <a:off x="7608888" y="4921250"/>
            <a:ext cx="862012" cy="31750"/>
          </a:xfrm>
          <a:prstGeom prst="straightConnector1">
            <a:avLst/>
          </a:prstGeom>
          <a:noFill/>
          <a:ln w="38100">
            <a:solidFill>
              <a:srgbClr val="FFFF00"/>
            </a:solidFill>
            <a:round/>
            <a:headEnd/>
            <a:tailEnd/>
          </a:ln>
        </p:spPr>
      </p:cxnSp>
      <p:cxnSp>
        <p:nvCxnSpPr>
          <p:cNvPr id="18453" name="AutoShape 16"/>
          <p:cNvCxnSpPr>
            <a:cxnSpLocks noChangeAspect="1" noChangeShapeType="1"/>
            <a:stCxn id="461831" idx="6"/>
            <a:endCxn id="461834" idx="1"/>
          </p:cNvCxnSpPr>
          <p:nvPr/>
        </p:nvCxnSpPr>
        <p:spPr bwMode="auto">
          <a:xfrm>
            <a:off x="7608888" y="3298825"/>
            <a:ext cx="938212" cy="1444625"/>
          </a:xfrm>
          <a:prstGeom prst="straightConnector1">
            <a:avLst/>
          </a:prstGeom>
          <a:noFill/>
          <a:ln w="38100">
            <a:solidFill>
              <a:srgbClr val="FFFF00"/>
            </a:solidFill>
            <a:round/>
            <a:headEnd/>
            <a:tailEnd/>
          </a:ln>
        </p:spPr>
      </p:cxnSp>
      <p:cxnSp>
        <p:nvCxnSpPr>
          <p:cNvPr id="18454" name="AutoShape 17"/>
          <p:cNvCxnSpPr>
            <a:cxnSpLocks noChangeAspect="1" noChangeShapeType="1"/>
            <a:stCxn id="461831" idx="3"/>
            <a:endCxn id="461832" idx="7"/>
          </p:cNvCxnSpPr>
          <p:nvPr/>
        </p:nvCxnSpPr>
        <p:spPr bwMode="auto">
          <a:xfrm flipH="1">
            <a:off x="5970588" y="3476625"/>
            <a:ext cx="1192212" cy="1298575"/>
          </a:xfrm>
          <a:prstGeom prst="straightConnector1">
            <a:avLst/>
          </a:prstGeom>
          <a:noFill/>
          <a:ln w="38100">
            <a:solidFill>
              <a:srgbClr val="FFFF00"/>
            </a:solidFill>
            <a:round/>
            <a:headEnd/>
            <a:tailEnd/>
          </a:ln>
        </p:spPr>
      </p:cxnSp>
      <p:cxnSp>
        <p:nvCxnSpPr>
          <p:cNvPr id="18455" name="AutoShape 18"/>
          <p:cNvCxnSpPr>
            <a:cxnSpLocks noChangeAspect="1" noChangeShapeType="1"/>
            <a:stCxn id="461830" idx="4"/>
            <a:endCxn id="461832" idx="0"/>
          </p:cNvCxnSpPr>
          <p:nvPr/>
        </p:nvCxnSpPr>
        <p:spPr bwMode="auto">
          <a:xfrm>
            <a:off x="5784850" y="3549650"/>
            <a:ext cx="0" cy="1152525"/>
          </a:xfrm>
          <a:prstGeom prst="straightConnector1">
            <a:avLst/>
          </a:prstGeom>
          <a:noFill/>
          <a:ln w="38100">
            <a:solidFill>
              <a:srgbClr val="FFFF00"/>
            </a:solidFill>
            <a:round/>
            <a:headEnd/>
            <a:tailEnd/>
          </a:ln>
        </p:spPr>
      </p:cxnSp>
      <p:cxnSp>
        <p:nvCxnSpPr>
          <p:cNvPr id="18456" name="AutoShape 19"/>
          <p:cNvCxnSpPr>
            <a:cxnSpLocks noChangeAspect="1" noChangeShapeType="1"/>
            <a:stCxn id="461831" idx="4"/>
            <a:endCxn id="461833" idx="0"/>
          </p:cNvCxnSpPr>
          <p:nvPr/>
        </p:nvCxnSpPr>
        <p:spPr bwMode="auto">
          <a:xfrm>
            <a:off x="7348538" y="3549650"/>
            <a:ext cx="0" cy="1152525"/>
          </a:xfrm>
          <a:prstGeom prst="straightConnector1">
            <a:avLst/>
          </a:prstGeom>
          <a:noFill/>
          <a:ln w="38100">
            <a:solidFill>
              <a:srgbClr val="FFFF00"/>
            </a:solidFill>
            <a:round/>
            <a:headEnd/>
            <a:tailEnd/>
          </a:ln>
        </p:spPr>
      </p:cxnSp>
      <p:graphicFrame>
        <p:nvGraphicFramePr>
          <p:cNvPr id="461844" name="Object 3"/>
          <p:cNvGraphicFramePr>
            <a:graphicFrameLocks noChangeAspect="1"/>
          </p:cNvGraphicFramePr>
          <p:nvPr/>
        </p:nvGraphicFramePr>
        <p:xfrm>
          <a:off x="5826125" y="3725863"/>
          <a:ext cx="176213" cy="377825"/>
        </p:xfrm>
        <a:graphic>
          <a:graphicData uri="http://schemas.openxmlformats.org/presentationml/2006/ole">
            <mc:AlternateContent xmlns:mc="http://schemas.openxmlformats.org/markup-compatibility/2006">
              <mc:Choice xmlns:v="urn:schemas-microsoft-com:vml" Requires="v">
                <p:oleObj spid="_x0000_s18507" name="Clip" r:id="rId6" imgW="218874" imgH="466543" progId="">
                  <p:embed/>
                </p:oleObj>
              </mc:Choice>
              <mc:Fallback>
                <p:oleObj name="Clip" r:id="rId6" imgW="218874" imgH="466543"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26125" y="3725863"/>
                        <a:ext cx="176213"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1845" name="Object 4"/>
          <p:cNvGraphicFramePr>
            <a:graphicFrameLocks noChangeAspect="1"/>
          </p:cNvGraphicFramePr>
          <p:nvPr/>
        </p:nvGraphicFramePr>
        <p:xfrm>
          <a:off x="6134100" y="4713288"/>
          <a:ext cx="376238" cy="176212"/>
        </p:xfrm>
        <a:graphic>
          <a:graphicData uri="http://schemas.openxmlformats.org/presentationml/2006/ole">
            <mc:AlternateContent xmlns:mc="http://schemas.openxmlformats.org/markup-compatibility/2006">
              <mc:Choice xmlns:v="urn:schemas-microsoft-com:vml" Requires="v">
                <p:oleObj spid="_x0000_s18508" name="Clip" r:id="rId8" imgW="466543" imgH="218874" progId="">
                  <p:embed/>
                </p:oleObj>
              </mc:Choice>
              <mc:Fallback>
                <p:oleObj name="Clip" r:id="rId8" imgW="466543" imgH="218874" progId="">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4713288"/>
                        <a:ext cx="376238" cy="176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1846" name="Object 5"/>
          <p:cNvGraphicFramePr>
            <a:graphicFrameLocks noChangeAspect="1"/>
          </p:cNvGraphicFramePr>
          <p:nvPr/>
        </p:nvGraphicFramePr>
        <p:xfrm>
          <a:off x="7785100" y="4670425"/>
          <a:ext cx="376238" cy="176213"/>
        </p:xfrm>
        <a:graphic>
          <a:graphicData uri="http://schemas.openxmlformats.org/presentationml/2006/ole">
            <mc:AlternateContent xmlns:mc="http://schemas.openxmlformats.org/markup-compatibility/2006">
              <mc:Choice xmlns:v="urn:schemas-microsoft-com:vml" Requires="v">
                <p:oleObj spid="_x0000_s18509" name="Clip" r:id="rId9" imgW="466543" imgH="218874" progId="">
                  <p:embed/>
                </p:oleObj>
              </mc:Choice>
              <mc:Fallback>
                <p:oleObj name="Clip" r:id="rId9" imgW="466543" imgH="218874"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85100" y="4670425"/>
                        <a:ext cx="376238" cy="176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1847" name="Object 6"/>
          <p:cNvGraphicFramePr>
            <a:graphicFrameLocks noChangeAspect="1"/>
          </p:cNvGraphicFramePr>
          <p:nvPr/>
        </p:nvGraphicFramePr>
        <p:xfrm>
          <a:off x="5562600" y="4648200"/>
          <a:ext cx="495300" cy="609600"/>
        </p:xfrm>
        <a:graphic>
          <a:graphicData uri="http://schemas.openxmlformats.org/presentationml/2006/ole">
            <mc:AlternateContent xmlns:mc="http://schemas.openxmlformats.org/markup-compatibility/2006">
              <mc:Choice xmlns:v="urn:schemas-microsoft-com:vml" Requires="v">
                <p:oleObj spid="_x0000_s18510" name="Clip" r:id="rId10" imgW="1576440" imgH="1942200" progId="">
                  <p:embed/>
                </p:oleObj>
              </mc:Choice>
              <mc:Fallback>
                <p:oleObj name="Clip" r:id="rId10" imgW="1576440" imgH="194220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62600" y="4648200"/>
                        <a:ext cx="4953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6182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46184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6184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499"/>
                                          </p:stCondLst>
                                        </p:cTn>
                                        <p:tgtEl>
                                          <p:spTgt spid="46184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499"/>
                                          </p:stCondLst>
                                        </p:cTn>
                                        <p:tgtEl>
                                          <p:spTgt spid="4618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6" name="Slide Number Placeholder 4"/>
          <p:cNvSpPr>
            <a:spLocks noGrp="1"/>
          </p:cNvSpPr>
          <p:nvPr>
            <p:ph type="sldNum" sz="quarter" idx="12"/>
          </p:nvPr>
        </p:nvSpPr>
        <p:spPr bwMode="auto">
          <a:xfrm>
            <a:off x="3124200" y="6245225"/>
            <a:ext cx="2895600" cy="476250"/>
          </a:xfrm>
          <a:noFill/>
          <a:ln>
            <a:miter lim="800000"/>
            <a:headEnd/>
            <a:tailEnd/>
          </a:ln>
        </p:spPr>
        <p:txBody>
          <a:bodyPr wrap="square" numCol="1" anchor="t" anchorCtr="0" compatLnSpc="1">
            <a:prstTxWarp prst="textNoShape">
              <a:avLst/>
            </a:prstTxWarp>
          </a:bodyPr>
          <a:lstStyle/>
          <a:p>
            <a:fld id="{4D30D76B-20F8-4D8A-8923-35C6F009418A}" type="slidenum">
              <a:rPr lang="en-US" sz="1400">
                <a:solidFill>
                  <a:schemeClr val="tx1"/>
                </a:solidFill>
              </a:rPr>
              <a:pPr/>
              <a:t>19</a:t>
            </a:fld>
            <a:endParaRPr lang="en-US" sz="1400">
              <a:solidFill>
                <a:schemeClr val="tx1"/>
              </a:solidFill>
            </a:endParaRPr>
          </a:p>
        </p:txBody>
      </p:sp>
      <p:sp>
        <p:nvSpPr>
          <p:cNvPr id="463874" name="Rectangle 2"/>
          <p:cNvSpPr>
            <a:spLocks noGrp="1" noChangeArrowheads="1"/>
          </p:cNvSpPr>
          <p:nvPr>
            <p:ph type="title" idx="4294967295"/>
          </p:nvPr>
        </p:nvSpPr>
        <p:spPr/>
        <p:txBody>
          <a:bodyPr>
            <a:normAutofit/>
          </a:bodyPr>
          <a:lstStyle/>
          <a:p>
            <a:r>
              <a:rPr lang="en-US" sz="4000"/>
              <a:t>Distance Vector vs. Link State Routing</a:t>
            </a:r>
          </a:p>
        </p:txBody>
      </p:sp>
      <p:sp>
        <p:nvSpPr>
          <p:cNvPr id="463875" name="Rectangle 3"/>
          <p:cNvSpPr>
            <a:spLocks noGrp="1" noChangeArrowheads="1"/>
          </p:cNvSpPr>
          <p:nvPr>
            <p:ph type="body" idx="4294967295"/>
          </p:nvPr>
        </p:nvSpPr>
        <p:spPr>
          <a:xfrm>
            <a:off x="0" y="1600200"/>
            <a:ext cx="3962400" cy="4525963"/>
          </a:xfrm>
        </p:spPr>
        <p:txBody>
          <a:bodyPr>
            <a:normAutofit/>
          </a:bodyPr>
          <a:lstStyle/>
          <a:p>
            <a:pPr>
              <a:lnSpc>
                <a:spcPct val="90000"/>
              </a:lnSpc>
              <a:tabLst>
                <a:tab pos="1771650" algn="l"/>
                <a:tab pos="5661025" algn="l"/>
                <a:tab pos="8629650" algn="r"/>
              </a:tabLst>
            </a:pPr>
            <a:r>
              <a:rPr lang="en-US" sz="2500"/>
              <a:t>In link state routing, each node has a complete map of the topology</a:t>
            </a:r>
          </a:p>
          <a:p>
            <a:pPr>
              <a:lnSpc>
                <a:spcPct val="90000"/>
              </a:lnSpc>
              <a:tabLst>
                <a:tab pos="1771650" algn="l"/>
                <a:tab pos="5661025" algn="l"/>
                <a:tab pos="8629650" algn="r"/>
              </a:tabLst>
            </a:pPr>
            <a:endParaRPr lang="en-US" sz="1600"/>
          </a:p>
          <a:p>
            <a:pPr>
              <a:lnSpc>
                <a:spcPct val="90000"/>
              </a:lnSpc>
              <a:tabLst>
                <a:tab pos="1771650" algn="l"/>
                <a:tab pos="5661025" algn="l"/>
                <a:tab pos="8629650" algn="r"/>
              </a:tabLst>
            </a:pPr>
            <a:endParaRPr lang="en-US" sz="1600"/>
          </a:p>
          <a:p>
            <a:pPr>
              <a:lnSpc>
                <a:spcPct val="90000"/>
              </a:lnSpc>
              <a:tabLst>
                <a:tab pos="1771650" algn="l"/>
                <a:tab pos="5661025" algn="l"/>
                <a:tab pos="8629650" algn="r"/>
              </a:tabLst>
            </a:pPr>
            <a:r>
              <a:rPr lang="en-US" sz="2500"/>
              <a:t>If a node fails, each </a:t>
            </a:r>
            <a:br>
              <a:rPr lang="en-US" sz="2500"/>
            </a:br>
            <a:r>
              <a:rPr lang="en-US" sz="2500"/>
              <a:t>node can calculate </a:t>
            </a:r>
            <a:br>
              <a:rPr lang="en-US" sz="2500"/>
            </a:br>
            <a:r>
              <a:rPr lang="en-US" sz="2500"/>
              <a:t>the new route  </a:t>
            </a:r>
            <a:br>
              <a:rPr lang="en-US" sz="2500"/>
            </a:br>
            <a:endParaRPr lang="en-US" sz="1600"/>
          </a:p>
          <a:p>
            <a:pPr>
              <a:lnSpc>
                <a:spcPct val="90000"/>
              </a:lnSpc>
              <a:tabLst>
                <a:tab pos="1771650" algn="l"/>
                <a:tab pos="5661025" algn="l"/>
                <a:tab pos="8629650" algn="r"/>
              </a:tabLst>
            </a:pPr>
            <a:endParaRPr lang="en-US" sz="1600">
              <a:solidFill>
                <a:srgbClr val="0000FF"/>
              </a:solidFill>
            </a:endParaRPr>
          </a:p>
          <a:p>
            <a:pPr>
              <a:lnSpc>
                <a:spcPct val="90000"/>
              </a:lnSpc>
              <a:tabLst>
                <a:tab pos="1771650" algn="l"/>
                <a:tab pos="5661025" algn="l"/>
                <a:tab pos="8629650" algn="r"/>
              </a:tabLst>
            </a:pPr>
            <a:r>
              <a:rPr lang="en-US" sz="2500">
                <a:solidFill>
                  <a:srgbClr val="0000FF"/>
                </a:solidFill>
              </a:rPr>
              <a:t>Challenge: </a:t>
            </a:r>
            <a:r>
              <a:rPr lang="en-US" sz="2500"/>
              <a:t>All nodes need to have a consistent view of the network</a:t>
            </a:r>
          </a:p>
        </p:txBody>
      </p:sp>
      <p:graphicFrame>
        <p:nvGraphicFramePr>
          <p:cNvPr id="19458" name="Object 2"/>
          <p:cNvGraphicFramePr>
            <a:graphicFrameLocks noChangeAspect="1"/>
          </p:cNvGraphicFramePr>
          <p:nvPr/>
        </p:nvGraphicFramePr>
        <p:xfrm>
          <a:off x="4592638" y="3427413"/>
          <a:ext cx="376237" cy="176212"/>
        </p:xfrm>
        <a:graphic>
          <a:graphicData uri="http://schemas.openxmlformats.org/presentationml/2006/ole">
            <mc:AlternateContent xmlns:mc="http://schemas.openxmlformats.org/markup-compatibility/2006">
              <mc:Choice xmlns:v="urn:schemas-microsoft-com:vml" Requires="v">
                <p:oleObj spid="_x0000_s19572" name="Clip" r:id="rId4" imgW="466543" imgH="218874" progId="">
                  <p:embed/>
                </p:oleObj>
              </mc:Choice>
              <mc:Fallback>
                <p:oleObj name="Clip" r:id="rId4" imgW="466543" imgH="218874" progId="">
                  <p:embed/>
                  <p:pic>
                    <p:nvPicPr>
                      <p:cNvPr id="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92638" y="3427413"/>
                        <a:ext cx="376237" cy="176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63877" name="Oval 5"/>
          <p:cNvSpPr>
            <a:spLocks noChangeAspect="1" noChangeArrowheads="1"/>
          </p:cNvSpPr>
          <p:nvPr/>
        </p:nvSpPr>
        <p:spPr bwMode="auto">
          <a:xfrm>
            <a:off x="3975100" y="3048000"/>
            <a:ext cx="520700" cy="501650"/>
          </a:xfrm>
          <a:prstGeom prst="ellipse">
            <a:avLst/>
          </a:prstGeom>
          <a:solidFill>
            <a:srgbClr val="FFCC66"/>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A</a:t>
            </a:r>
            <a:endParaRPr lang="en-US" sz="2000"/>
          </a:p>
        </p:txBody>
      </p:sp>
      <p:sp>
        <p:nvSpPr>
          <p:cNvPr id="463878" name="Oval 6"/>
          <p:cNvSpPr>
            <a:spLocks noChangeAspect="1" noChangeArrowheads="1"/>
          </p:cNvSpPr>
          <p:nvPr/>
        </p:nvSpPr>
        <p:spPr bwMode="auto">
          <a:xfrm>
            <a:off x="5524500" y="3048000"/>
            <a:ext cx="520700"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B</a:t>
            </a:r>
            <a:endParaRPr lang="en-US" sz="2000"/>
          </a:p>
        </p:txBody>
      </p:sp>
      <p:sp>
        <p:nvSpPr>
          <p:cNvPr id="463879" name="Oval 7"/>
          <p:cNvSpPr>
            <a:spLocks noChangeAspect="1" noChangeArrowheads="1"/>
          </p:cNvSpPr>
          <p:nvPr/>
        </p:nvSpPr>
        <p:spPr bwMode="auto">
          <a:xfrm>
            <a:off x="7086600" y="3048000"/>
            <a:ext cx="522288"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C</a:t>
            </a:r>
            <a:endParaRPr lang="en-US" sz="2000"/>
          </a:p>
        </p:txBody>
      </p:sp>
      <p:sp>
        <p:nvSpPr>
          <p:cNvPr id="463880" name="Oval 8"/>
          <p:cNvSpPr>
            <a:spLocks noChangeAspect="1" noChangeArrowheads="1"/>
          </p:cNvSpPr>
          <p:nvPr/>
        </p:nvSpPr>
        <p:spPr bwMode="auto">
          <a:xfrm>
            <a:off x="5524500" y="4702175"/>
            <a:ext cx="520700"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D</a:t>
            </a:r>
            <a:endParaRPr lang="en-US" sz="2000"/>
          </a:p>
        </p:txBody>
      </p:sp>
      <p:sp>
        <p:nvSpPr>
          <p:cNvPr id="463881" name="Oval 9"/>
          <p:cNvSpPr>
            <a:spLocks noChangeAspect="1" noChangeArrowheads="1"/>
          </p:cNvSpPr>
          <p:nvPr/>
        </p:nvSpPr>
        <p:spPr bwMode="auto">
          <a:xfrm>
            <a:off x="7086600" y="4702175"/>
            <a:ext cx="522288" cy="501650"/>
          </a:xfrm>
          <a:prstGeom prst="ellipse">
            <a:avLst/>
          </a:prstGeom>
          <a:solidFill>
            <a:srgbClr val="FFFF00"/>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E</a:t>
            </a:r>
          </a:p>
        </p:txBody>
      </p:sp>
      <p:sp>
        <p:nvSpPr>
          <p:cNvPr id="463882" name="Oval 10"/>
          <p:cNvSpPr>
            <a:spLocks noChangeAspect="1" noChangeArrowheads="1"/>
          </p:cNvSpPr>
          <p:nvPr/>
        </p:nvSpPr>
        <p:spPr bwMode="auto">
          <a:xfrm>
            <a:off x="8470900" y="4670425"/>
            <a:ext cx="520700" cy="501650"/>
          </a:xfrm>
          <a:prstGeom prst="ellipse">
            <a:avLst/>
          </a:prstGeom>
          <a:solidFill>
            <a:srgbClr val="FFCC66"/>
          </a:solidFill>
          <a:ln w="12700">
            <a:solidFill>
              <a:schemeClr val="tx1"/>
            </a:solidFill>
            <a:round/>
            <a:headEnd/>
            <a:tailEnd/>
          </a:ln>
          <a:effectLst>
            <a:outerShdw dist="107763" dir="2700000" algn="ctr" rotWithShape="0">
              <a:schemeClr val="bg2"/>
            </a:outerShdw>
          </a:effectLst>
        </p:spPr>
        <p:txBody>
          <a:bodyPr wrap="none" lIns="91433" tIns="137160" rIns="91433" bIns="228600" anchor="ctr" anchorCtr="1"/>
          <a:lstStyle/>
          <a:p>
            <a:pPr algn="l">
              <a:defRPr/>
            </a:pPr>
            <a:r>
              <a:rPr lang="en-US" sz="2000" b="1"/>
              <a:t>F</a:t>
            </a:r>
            <a:endParaRPr lang="en-US" sz="2000"/>
          </a:p>
        </p:txBody>
      </p:sp>
      <p:cxnSp>
        <p:nvCxnSpPr>
          <p:cNvPr id="19475" name="AutoShape 11"/>
          <p:cNvCxnSpPr>
            <a:cxnSpLocks noChangeAspect="1" noChangeShapeType="1"/>
            <a:stCxn id="463877" idx="6"/>
            <a:endCxn id="463878" idx="2"/>
          </p:cNvCxnSpPr>
          <p:nvPr/>
        </p:nvCxnSpPr>
        <p:spPr bwMode="auto">
          <a:xfrm>
            <a:off x="4495800" y="3298825"/>
            <a:ext cx="1028700" cy="0"/>
          </a:xfrm>
          <a:prstGeom prst="straightConnector1">
            <a:avLst/>
          </a:prstGeom>
          <a:noFill/>
          <a:ln w="38100">
            <a:solidFill>
              <a:srgbClr val="FFFF00"/>
            </a:solidFill>
            <a:round/>
            <a:headEnd/>
            <a:tailEnd/>
          </a:ln>
        </p:spPr>
      </p:cxnSp>
      <p:cxnSp>
        <p:nvCxnSpPr>
          <p:cNvPr id="19476" name="AutoShape 12"/>
          <p:cNvCxnSpPr>
            <a:cxnSpLocks noChangeAspect="1" noChangeShapeType="1"/>
            <a:stCxn id="463877" idx="5"/>
            <a:endCxn id="463880" idx="2"/>
          </p:cNvCxnSpPr>
          <p:nvPr/>
        </p:nvCxnSpPr>
        <p:spPr bwMode="auto">
          <a:xfrm>
            <a:off x="4419600" y="3476625"/>
            <a:ext cx="1104900" cy="1476375"/>
          </a:xfrm>
          <a:prstGeom prst="straightConnector1">
            <a:avLst/>
          </a:prstGeom>
          <a:noFill/>
          <a:ln w="38100">
            <a:solidFill>
              <a:srgbClr val="FFFF00"/>
            </a:solidFill>
            <a:round/>
            <a:headEnd/>
            <a:tailEnd/>
          </a:ln>
        </p:spPr>
      </p:cxnSp>
      <p:cxnSp>
        <p:nvCxnSpPr>
          <p:cNvPr id="19477" name="AutoShape 13"/>
          <p:cNvCxnSpPr>
            <a:cxnSpLocks noChangeAspect="1" noChangeShapeType="1"/>
            <a:stCxn id="463879" idx="2"/>
            <a:endCxn id="463878" idx="6"/>
          </p:cNvCxnSpPr>
          <p:nvPr/>
        </p:nvCxnSpPr>
        <p:spPr bwMode="auto">
          <a:xfrm flipH="1">
            <a:off x="6045200" y="3298825"/>
            <a:ext cx="1041400" cy="0"/>
          </a:xfrm>
          <a:prstGeom prst="straightConnector1">
            <a:avLst/>
          </a:prstGeom>
          <a:noFill/>
          <a:ln w="38100">
            <a:solidFill>
              <a:srgbClr val="FFFF00"/>
            </a:solidFill>
            <a:round/>
            <a:headEnd/>
            <a:tailEnd/>
          </a:ln>
        </p:spPr>
      </p:cxnSp>
      <p:cxnSp>
        <p:nvCxnSpPr>
          <p:cNvPr id="19478" name="AutoShape 14"/>
          <p:cNvCxnSpPr>
            <a:cxnSpLocks noChangeAspect="1" noChangeShapeType="1"/>
            <a:stCxn id="463881" idx="2"/>
            <a:endCxn id="463880" idx="6"/>
          </p:cNvCxnSpPr>
          <p:nvPr/>
        </p:nvCxnSpPr>
        <p:spPr bwMode="auto">
          <a:xfrm flipH="1">
            <a:off x="6045200" y="4953000"/>
            <a:ext cx="1041400" cy="0"/>
          </a:xfrm>
          <a:prstGeom prst="straightConnector1">
            <a:avLst/>
          </a:prstGeom>
          <a:noFill/>
          <a:ln w="38100">
            <a:solidFill>
              <a:srgbClr val="FFFF00"/>
            </a:solidFill>
            <a:round/>
            <a:headEnd/>
            <a:tailEnd/>
          </a:ln>
        </p:spPr>
      </p:cxnSp>
      <p:cxnSp>
        <p:nvCxnSpPr>
          <p:cNvPr id="19479" name="AutoShape 15"/>
          <p:cNvCxnSpPr>
            <a:cxnSpLocks noChangeAspect="1" noChangeShapeType="1"/>
            <a:stCxn id="463882" idx="2"/>
            <a:endCxn id="463881" idx="6"/>
          </p:cNvCxnSpPr>
          <p:nvPr/>
        </p:nvCxnSpPr>
        <p:spPr bwMode="auto">
          <a:xfrm flipH="1">
            <a:off x="7608888" y="4921250"/>
            <a:ext cx="862012" cy="31750"/>
          </a:xfrm>
          <a:prstGeom prst="straightConnector1">
            <a:avLst/>
          </a:prstGeom>
          <a:noFill/>
          <a:ln w="38100">
            <a:solidFill>
              <a:srgbClr val="FFFF00"/>
            </a:solidFill>
            <a:round/>
            <a:headEnd/>
            <a:tailEnd/>
          </a:ln>
        </p:spPr>
      </p:cxnSp>
      <p:cxnSp>
        <p:nvCxnSpPr>
          <p:cNvPr id="19480" name="AutoShape 16"/>
          <p:cNvCxnSpPr>
            <a:cxnSpLocks noChangeAspect="1" noChangeShapeType="1"/>
            <a:stCxn id="463879" idx="6"/>
            <a:endCxn id="463882" idx="1"/>
          </p:cNvCxnSpPr>
          <p:nvPr/>
        </p:nvCxnSpPr>
        <p:spPr bwMode="auto">
          <a:xfrm>
            <a:off x="7608888" y="3298825"/>
            <a:ext cx="938212" cy="1444625"/>
          </a:xfrm>
          <a:prstGeom prst="straightConnector1">
            <a:avLst/>
          </a:prstGeom>
          <a:noFill/>
          <a:ln w="38100">
            <a:solidFill>
              <a:srgbClr val="FFFF00"/>
            </a:solidFill>
            <a:round/>
            <a:headEnd/>
            <a:tailEnd/>
          </a:ln>
        </p:spPr>
      </p:cxnSp>
      <p:cxnSp>
        <p:nvCxnSpPr>
          <p:cNvPr id="19481" name="AutoShape 17"/>
          <p:cNvCxnSpPr>
            <a:cxnSpLocks noChangeAspect="1" noChangeShapeType="1"/>
            <a:stCxn id="463879" idx="3"/>
            <a:endCxn id="463880" idx="7"/>
          </p:cNvCxnSpPr>
          <p:nvPr/>
        </p:nvCxnSpPr>
        <p:spPr bwMode="auto">
          <a:xfrm flipH="1">
            <a:off x="5970588" y="3476625"/>
            <a:ext cx="1192212" cy="1298575"/>
          </a:xfrm>
          <a:prstGeom prst="straightConnector1">
            <a:avLst/>
          </a:prstGeom>
          <a:noFill/>
          <a:ln w="38100">
            <a:solidFill>
              <a:srgbClr val="FFFF00"/>
            </a:solidFill>
            <a:round/>
            <a:headEnd/>
            <a:tailEnd/>
          </a:ln>
        </p:spPr>
      </p:cxnSp>
      <p:cxnSp>
        <p:nvCxnSpPr>
          <p:cNvPr id="19482" name="AutoShape 18"/>
          <p:cNvCxnSpPr>
            <a:cxnSpLocks noChangeAspect="1" noChangeShapeType="1"/>
            <a:stCxn id="463878" idx="4"/>
            <a:endCxn id="463880" idx="0"/>
          </p:cNvCxnSpPr>
          <p:nvPr/>
        </p:nvCxnSpPr>
        <p:spPr bwMode="auto">
          <a:xfrm>
            <a:off x="5784850" y="3549650"/>
            <a:ext cx="0" cy="1152525"/>
          </a:xfrm>
          <a:prstGeom prst="straightConnector1">
            <a:avLst/>
          </a:prstGeom>
          <a:noFill/>
          <a:ln w="38100">
            <a:solidFill>
              <a:srgbClr val="FFFF00"/>
            </a:solidFill>
            <a:round/>
            <a:headEnd/>
            <a:tailEnd/>
          </a:ln>
        </p:spPr>
      </p:cxnSp>
      <p:cxnSp>
        <p:nvCxnSpPr>
          <p:cNvPr id="19483" name="AutoShape 19"/>
          <p:cNvCxnSpPr>
            <a:cxnSpLocks noChangeAspect="1" noChangeShapeType="1"/>
            <a:stCxn id="463879" idx="4"/>
            <a:endCxn id="463881" idx="0"/>
          </p:cNvCxnSpPr>
          <p:nvPr/>
        </p:nvCxnSpPr>
        <p:spPr bwMode="auto">
          <a:xfrm>
            <a:off x="7348538" y="3549650"/>
            <a:ext cx="0" cy="1152525"/>
          </a:xfrm>
          <a:prstGeom prst="straightConnector1">
            <a:avLst/>
          </a:prstGeom>
          <a:noFill/>
          <a:ln w="38100">
            <a:solidFill>
              <a:srgbClr val="FFFF00"/>
            </a:solidFill>
            <a:round/>
            <a:headEnd/>
            <a:tailEnd/>
          </a:ln>
        </p:spPr>
      </p:cxnSp>
      <p:graphicFrame>
        <p:nvGraphicFramePr>
          <p:cNvPr id="19459" name="Object 3"/>
          <p:cNvGraphicFramePr>
            <a:graphicFrameLocks noChangeAspect="1"/>
          </p:cNvGraphicFramePr>
          <p:nvPr/>
        </p:nvGraphicFramePr>
        <p:xfrm>
          <a:off x="5826125" y="3725863"/>
          <a:ext cx="176213" cy="377825"/>
        </p:xfrm>
        <a:graphic>
          <a:graphicData uri="http://schemas.openxmlformats.org/presentationml/2006/ole">
            <mc:AlternateContent xmlns:mc="http://schemas.openxmlformats.org/markup-compatibility/2006">
              <mc:Choice xmlns:v="urn:schemas-microsoft-com:vml" Requires="v">
                <p:oleObj spid="_x0000_s19573" name="Clip" r:id="rId6" imgW="218874" imgH="466543" progId="">
                  <p:embed/>
                </p:oleObj>
              </mc:Choice>
              <mc:Fallback>
                <p:oleObj name="Clip" r:id="rId6" imgW="218874" imgH="466543" progId="">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826125" y="3725863"/>
                        <a:ext cx="176213"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0" name="Object 4"/>
          <p:cNvGraphicFramePr>
            <a:graphicFrameLocks noChangeAspect="1"/>
          </p:cNvGraphicFramePr>
          <p:nvPr/>
        </p:nvGraphicFramePr>
        <p:xfrm>
          <a:off x="6134100" y="4713288"/>
          <a:ext cx="376238" cy="176212"/>
        </p:xfrm>
        <a:graphic>
          <a:graphicData uri="http://schemas.openxmlformats.org/presentationml/2006/ole">
            <mc:AlternateContent xmlns:mc="http://schemas.openxmlformats.org/markup-compatibility/2006">
              <mc:Choice xmlns:v="urn:schemas-microsoft-com:vml" Requires="v">
                <p:oleObj spid="_x0000_s19574" name="Clip" r:id="rId8" imgW="466543" imgH="218874" progId="">
                  <p:embed/>
                </p:oleObj>
              </mc:Choice>
              <mc:Fallback>
                <p:oleObj name="Clip" r:id="rId8" imgW="466543" imgH="218874" progId="">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34100" y="4713288"/>
                        <a:ext cx="376238" cy="1762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1" name="Object 5"/>
          <p:cNvGraphicFramePr>
            <a:graphicFrameLocks noChangeAspect="1"/>
          </p:cNvGraphicFramePr>
          <p:nvPr/>
        </p:nvGraphicFramePr>
        <p:xfrm>
          <a:off x="7785100" y="4670425"/>
          <a:ext cx="376238" cy="176213"/>
        </p:xfrm>
        <a:graphic>
          <a:graphicData uri="http://schemas.openxmlformats.org/presentationml/2006/ole">
            <mc:AlternateContent xmlns:mc="http://schemas.openxmlformats.org/markup-compatibility/2006">
              <mc:Choice xmlns:v="urn:schemas-microsoft-com:vml" Requires="v">
                <p:oleObj spid="_x0000_s19575" name="Clip" r:id="rId9" imgW="466543" imgH="218874" progId="">
                  <p:embed/>
                </p:oleObj>
              </mc:Choice>
              <mc:Fallback>
                <p:oleObj name="Clip" r:id="rId9" imgW="466543" imgH="218874" progId="">
                  <p:embed/>
                  <p:pic>
                    <p:nvPicPr>
                      <p:cNvPr id="0"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785100" y="4670425"/>
                        <a:ext cx="376238" cy="1762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19484" name="Group 23"/>
          <p:cNvGrpSpPr>
            <a:grpSpLocks noChangeAspect="1"/>
          </p:cNvGrpSpPr>
          <p:nvPr/>
        </p:nvGrpSpPr>
        <p:grpSpPr bwMode="auto">
          <a:xfrm>
            <a:off x="3429000" y="2438400"/>
            <a:ext cx="1306513" cy="561975"/>
            <a:chOff x="0" y="432"/>
            <a:chExt cx="3160" cy="1358"/>
          </a:xfrm>
        </p:grpSpPr>
        <p:sp>
          <p:nvSpPr>
            <p:cNvPr id="19566" name="Oval 24"/>
            <p:cNvSpPr>
              <a:spLocks noChangeAspect="1" noChangeArrowheads="1"/>
            </p:cNvSpPr>
            <p:nvPr/>
          </p:nvSpPr>
          <p:spPr bwMode="auto">
            <a:xfrm>
              <a:off x="0"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A</a:t>
              </a:r>
            </a:p>
          </p:txBody>
        </p:sp>
        <p:sp>
          <p:nvSpPr>
            <p:cNvPr id="19567" name="Oval 25"/>
            <p:cNvSpPr>
              <a:spLocks noChangeAspect="1" noChangeArrowheads="1"/>
            </p:cNvSpPr>
            <p:nvPr/>
          </p:nvSpPr>
          <p:spPr bwMode="auto">
            <a:xfrm>
              <a:off x="976"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B</a:t>
              </a:r>
              <a:endParaRPr lang="en-US" sz="900"/>
            </a:p>
          </p:txBody>
        </p:sp>
        <p:sp>
          <p:nvSpPr>
            <p:cNvPr id="19568" name="Oval 26"/>
            <p:cNvSpPr>
              <a:spLocks noChangeAspect="1" noChangeArrowheads="1"/>
            </p:cNvSpPr>
            <p:nvPr/>
          </p:nvSpPr>
          <p:spPr bwMode="auto">
            <a:xfrm>
              <a:off x="1960" y="432"/>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C</a:t>
              </a:r>
              <a:endParaRPr lang="en-US" sz="900"/>
            </a:p>
          </p:txBody>
        </p:sp>
        <p:sp>
          <p:nvSpPr>
            <p:cNvPr id="19569" name="Oval 27"/>
            <p:cNvSpPr>
              <a:spLocks noChangeAspect="1" noChangeArrowheads="1"/>
            </p:cNvSpPr>
            <p:nvPr/>
          </p:nvSpPr>
          <p:spPr bwMode="auto">
            <a:xfrm>
              <a:off x="976" y="147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D</a:t>
              </a:r>
              <a:endParaRPr lang="en-US" sz="900"/>
            </a:p>
          </p:txBody>
        </p:sp>
        <p:sp>
          <p:nvSpPr>
            <p:cNvPr id="19570" name="Oval 28"/>
            <p:cNvSpPr>
              <a:spLocks noChangeAspect="1" noChangeArrowheads="1"/>
            </p:cNvSpPr>
            <p:nvPr/>
          </p:nvSpPr>
          <p:spPr bwMode="auto">
            <a:xfrm>
              <a:off x="1960" y="1474"/>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E</a:t>
              </a:r>
            </a:p>
          </p:txBody>
        </p:sp>
        <p:sp>
          <p:nvSpPr>
            <p:cNvPr id="19571" name="Oval 29"/>
            <p:cNvSpPr>
              <a:spLocks noChangeAspect="1" noChangeArrowheads="1"/>
            </p:cNvSpPr>
            <p:nvPr/>
          </p:nvSpPr>
          <p:spPr bwMode="auto">
            <a:xfrm>
              <a:off x="2832" y="145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F</a:t>
              </a:r>
            </a:p>
          </p:txBody>
        </p:sp>
        <p:cxnSp>
          <p:nvCxnSpPr>
            <p:cNvPr id="19572" name="AutoShape 30"/>
            <p:cNvCxnSpPr>
              <a:cxnSpLocks noChangeAspect="1" noChangeShapeType="1"/>
              <a:stCxn id="19566" idx="6"/>
              <a:endCxn id="19567" idx="2"/>
            </p:cNvCxnSpPr>
            <p:nvPr/>
          </p:nvCxnSpPr>
          <p:spPr bwMode="auto">
            <a:xfrm>
              <a:off x="328" y="590"/>
              <a:ext cx="648" cy="0"/>
            </a:xfrm>
            <a:prstGeom prst="straightConnector1">
              <a:avLst/>
            </a:prstGeom>
            <a:noFill/>
            <a:ln w="38100">
              <a:solidFill>
                <a:schemeClr val="hlink"/>
              </a:solidFill>
              <a:round/>
              <a:headEnd/>
              <a:tailEnd/>
            </a:ln>
          </p:spPr>
        </p:cxnSp>
        <p:cxnSp>
          <p:nvCxnSpPr>
            <p:cNvPr id="19573" name="AutoShape 31"/>
            <p:cNvCxnSpPr>
              <a:cxnSpLocks noChangeAspect="1" noChangeShapeType="1"/>
              <a:stCxn id="19566" idx="5"/>
              <a:endCxn id="19569" idx="2"/>
            </p:cNvCxnSpPr>
            <p:nvPr/>
          </p:nvCxnSpPr>
          <p:spPr bwMode="auto">
            <a:xfrm>
              <a:off x="280" y="702"/>
              <a:ext cx="696" cy="930"/>
            </a:xfrm>
            <a:prstGeom prst="straightConnector1">
              <a:avLst/>
            </a:prstGeom>
            <a:noFill/>
            <a:ln w="38100">
              <a:solidFill>
                <a:schemeClr val="hlink"/>
              </a:solidFill>
              <a:round/>
              <a:headEnd/>
              <a:tailEnd/>
            </a:ln>
          </p:spPr>
        </p:cxnSp>
        <p:cxnSp>
          <p:nvCxnSpPr>
            <p:cNvPr id="19574" name="AutoShape 32"/>
            <p:cNvCxnSpPr>
              <a:cxnSpLocks noChangeAspect="1" noChangeShapeType="1"/>
              <a:stCxn id="19568" idx="2"/>
              <a:endCxn id="19567" idx="6"/>
            </p:cNvCxnSpPr>
            <p:nvPr/>
          </p:nvCxnSpPr>
          <p:spPr bwMode="auto">
            <a:xfrm flipH="1">
              <a:off x="1304" y="590"/>
              <a:ext cx="656" cy="0"/>
            </a:xfrm>
            <a:prstGeom prst="straightConnector1">
              <a:avLst/>
            </a:prstGeom>
            <a:noFill/>
            <a:ln w="38100">
              <a:solidFill>
                <a:schemeClr val="hlink"/>
              </a:solidFill>
              <a:round/>
              <a:headEnd/>
              <a:tailEnd/>
            </a:ln>
          </p:spPr>
        </p:cxnSp>
        <p:cxnSp>
          <p:nvCxnSpPr>
            <p:cNvPr id="19575" name="AutoShape 33"/>
            <p:cNvCxnSpPr>
              <a:cxnSpLocks noChangeAspect="1" noChangeShapeType="1"/>
              <a:stCxn id="19570" idx="2"/>
              <a:endCxn id="19569" idx="6"/>
            </p:cNvCxnSpPr>
            <p:nvPr/>
          </p:nvCxnSpPr>
          <p:spPr bwMode="auto">
            <a:xfrm flipH="1">
              <a:off x="1304" y="1632"/>
              <a:ext cx="656" cy="0"/>
            </a:xfrm>
            <a:prstGeom prst="straightConnector1">
              <a:avLst/>
            </a:prstGeom>
            <a:noFill/>
            <a:ln w="38100">
              <a:solidFill>
                <a:schemeClr val="hlink"/>
              </a:solidFill>
              <a:round/>
              <a:headEnd/>
              <a:tailEnd/>
            </a:ln>
          </p:spPr>
        </p:cxnSp>
        <p:cxnSp>
          <p:nvCxnSpPr>
            <p:cNvPr id="19576" name="AutoShape 34"/>
            <p:cNvCxnSpPr>
              <a:cxnSpLocks noChangeAspect="1" noChangeShapeType="1"/>
              <a:stCxn id="19571" idx="2"/>
              <a:endCxn id="19570" idx="6"/>
            </p:cNvCxnSpPr>
            <p:nvPr/>
          </p:nvCxnSpPr>
          <p:spPr bwMode="auto">
            <a:xfrm flipH="1">
              <a:off x="2289" y="1612"/>
              <a:ext cx="543" cy="20"/>
            </a:xfrm>
            <a:prstGeom prst="straightConnector1">
              <a:avLst/>
            </a:prstGeom>
            <a:noFill/>
            <a:ln w="38100">
              <a:solidFill>
                <a:schemeClr val="hlink"/>
              </a:solidFill>
              <a:round/>
              <a:headEnd/>
              <a:tailEnd/>
            </a:ln>
          </p:spPr>
        </p:cxnSp>
        <p:cxnSp>
          <p:nvCxnSpPr>
            <p:cNvPr id="19577" name="AutoShape 35"/>
            <p:cNvCxnSpPr>
              <a:cxnSpLocks noChangeAspect="1" noChangeShapeType="1"/>
              <a:stCxn id="19568" idx="6"/>
              <a:endCxn id="19571" idx="1"/>
            </p:cNvCxnSpPr>
            <p:nvPr/>
          </p:nvCxnSpPr>
          <p:spPr bwMode="auto">
            <a:xfrm>
              <a:off x="2289" y="590"/>
              <a:ext cx="591" cy="910"/>
            </a:xfrm>
            <a:prstGeom prst="straightConnector1">
              <a:avLst/>
            </a:prstGeom>
            <a:noFill/>
            <a:ln w="38100">
              <a:solidFill>
                <a:schemeClr val="hlink"/>
              </a:solidFill>
              <a:round/>
              <a:headEnd/>
              <a:tailEnd/>
            </a:ln>
          </p:spPr>
        </p:cxnSp>
        <p:cxnSp>
          <p:nvCxnSpPr>
            <p:cNvPr id="19578" name="AutoShape 36"/>
            <p:cNvCxnSpPr>
              <a:cxnSpLocks noChangeAspect="1" noChangeShapeType="1"/>
              <a:stCxn id="19568" idx="3"/>
              <a:endCxn id="19569" idx="7"/>
            </p:cNvCxnSpPr>
            <p:nvPr/>
          </p:nvCxnSpPr>
          <p:spPr bwMode="auto">
            <a:xfrm flipH="1">
              <a:off x="1256" y="702"/>
              <a:ext cx="752" cy="818"/>
            </a:xfrm>
            <a:prstGeom prst="straightConnector1">
              <a:avLst/>
            </a:prstGeom>
            <a:noFill/>
            <a:ln w="38100">
              <a:solidFill>
                <a:schemeClr val="hlink"/>
              </a:solidFill>
              <a:round/>
              <a:headEnd/>
              <a:tailEnd/>
            </a:ln>
          </p:spPr>
        </p:cxnSp>
        <p:cxnSp>
          <p:nvCxnSpPr>
            <p:cNvPr id="19579" name="AutoShape 37"/>
            <p:cNvCxnSpPr>
              <a:cxnSpLocks noChangeAspect="1" noChangeShapeType="1"/>
              <a:stCxn id="19567" idx="4"/>
              <a:endCxn id="19569" idx="0"/>
            </p:cNvCxnSpPr>
            <p:nvPr/>
          </p:nvCxnSpPr>
          <p:spPr bwMode="auto">
            <a:xfrm>
              <a:off x="1140" y="748"/>
              <a:ext cx="0" cy="726"/>
            </a:xfrm>
            <a:prstGeom prst="straightConnector1">
              <a:avLst/>
            </a:prstGeom>
            <a:noFill/>
            <a:ln w="38100">
              <a:solidFill>
                <a:schemeClr val="hlink"/>
              </a:solidFill>
              <a:round/>
              <a:headEnd/>
              <a:tailEnd/>
            </a:ln>
          </p:spPr>
        </p:cxnSp>
        <p:cxnSp>
          <p:nvCxnSpPr>
            <p:cNvPr id="19580" name="AutoShape 38"/>
            <p:cNvCxnSpPr>
              <a:cxnSpLocks noChangeAspect="1" noChangeShapeType="1"/>
              <a:stCxn id="19568" idx="4"/>
              <a:endCxn id="19570" idx="0"/>
            </p:cNvCxnSpPr>
            <p:nvPr/>
          </p:nvCxnSpPr>
          <p:spPr bwMode="auto">
            <a:xfrm>
              <a:off x="2125" y="748"/>
              <a:ext cx="0" cy="726"/>
            </a:xfrm>
            <a:prstGeom prst="straightConnector1">
              <a:avLst/>
            </a:prstGeom>
            <a:noFill/>
            <a:ln w="38100">
              <a:solidFill>
                <a:schemeClr val="hlink"/>
              </a:solidFill>
              <a:round/>
              <a:headEnd/>
              <a:tailEnd/>
            </a:ln>
          </p:spPr>
        </p:cxnSp>
      </p:grpSp>
      <p:grpSp>
        <p:nvGrpSpPr>
          <p:cNvPr id="19485" name="Group 39"/>
          <p:cNvGrpSpPr>
            <a:grpSpLocks noChangeAspect="1"/>
          </p:cNvGrpSpPr>
          <p:nvPr/>
        </p:nvGrpSpPr>
        <p:grpSpPr bwMode="auto">
          <a:xfrm>
            <a:off x="5181600" y="2438400"/>
            <a:ext cx="1306513" cy="561975"/>
            <a:chOff x="0" y="432"/>
            <a:chExt cx="3160" cy="1358"/>
          </a:xfrm>
        </p:grpSpPr>
        <p:sp>
          <p:nvSpPr>
            <p:cNvPr id="19551" name="Oval 40"/>
            <p:cNvSpPr>
              <a:spLocks noChangeAspect="1" noChangeArrowheads="1"/>
            </p:cNvSpPr>
            <p:nvPr/>
          </p:nvSpPr>
          <p:spPr bwMode="auto">
            <a:xfrm>
              <a:off x="0"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A</a:t>
              </a:r>
            </a:p>
          </p:txBody>
        </p:sp>
        <p:sp>
          <p:nvSpPr>
            <p:cNvPr id="19552" name="Oval 41"/>
            <p:cNvSpPr>
              <a:spLocks noChangeAspect="1" noChangeArrowheads="1"/>
            </p:cNvSpPr>
            <p:nvPr/>
          </p:nvSpPr>
          <p:spPr bwMode="auto">
            <a:xfrm>
              <a:off x="976"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B</a:t>
              </a:r>
              <a:endParaRPr lang="en-US" sz="900"/>
            </a:p>
          </p:txBody>
        </p:sp>
        <p:sp>
          <p:nvSpPr>
            <p:cNvPr id="19553" name="Oval 42"/>
            <p:cNvSpPr>
              <a:spLocks noChangeAspect="1" noChangeArrowheads="1"/>
            </p:cNvSpPr>
            <p:nvPr/>
          </p:nvSpPr>
          <p:spPr bwMode="auto">
            <a:xfrm>
              <a:off x="1960" y="432"/>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C</a:t>
              </a:r>
              <a:endParaRPr lang="en-US" sz="900"/>
            </a:p>
          </p:txBody>
        </p:sp>
        <p:sp>
          <p:nvSpPr>
            <p:cNvPr id="19554" name="Oval 43"/>
            <p:cNvSpPr>
              <a:spLocks noChangeAspect="1" noChangeArrowheads="1"/>
            </p:cNvSpPr>
            <p:nvPr/>
          </p:nvSpPr>
          <p:spPr bwMode="auto">
            <a:xfrm>
              <a:off x="976" y="147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D</a:t>
              </a:r>
              <a:endParaRPr lang="en-US" sz="900"/>
            </a:p>
          </p:txBody>
        </p:sp>
        <p:sp>
          <p:nvSpPr>
            <p:cNvPr id="19555" name="Oval 44"/>
            <p:cNvSpPr>
              <a:spLocks noChangeAspect="1" noChangeArrowheads="1"/>
            </p:cNvSpPr>
            <p:nvPr/>
          </p:nvSpPr>
          <p:spPr bwMode="auto">
            <a:xfrm>
              <a:off x="1960" y="1474"/>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E</a:t>
              </a:r>
            </a:p>
          </p:txBody>
        </p:sp>
        <p:sp>
          <p:nvSpPr>
            <p:cNvPr id="19556" name="Oval 45"/>
            <p:cNvSpPr>
              <a:spLocks noChangeAspect="1" noChangeArrowheads="1"/>
            </p:cNvSpPr>
            <p:nvPr/>
          </p:nvSpPr>
          <p:spPr bwMode="auto">
            <a:xfrm>
              <a:off x="2832" y="145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F</a:t>
              </a:r>
            </a:p>
          </p:txBody>
        </p:sp>
        <p:cxnSp>
          <p:nvCxnSpPr>
            <p:cNvPr id="19557" name="AutoShape 46"/>
            <p:cNvCxnSpPr>
              <a:cxnSpLocks noChangeAspect="1" noChangeShapeType="1"/>
              <a:stCxn id="19551" idx="6"/>
              <a:endCxn id="19552" idx="2"/>
            </p:cNvCxnSpPr>
            <p:nvPr/>
          </p:nvCxnSpPr>
          <p:spPr bwMode="auto">
            <a:xfrm>
              <a:off x="328" y="590"/>
              <a:ext cx="648" cy="0"/>
            </a:xfrm>
            <a:prstGeom prst="straightConnector1">
              <a:avLst/>
            </a:prstGeom>
            <a:noFill/>
            <a:ln w="38100">
              <a:solidFill>
                <a:schemeClr val="hlink"/>
              </a:solidFill>
              <a:round/>
              <a:headEnd/>
              <a:tailEnd/>
            </a:ln>
          </p:spPr>
        </p:cxnSp>
        <p:cxnSp>
          <p:nvCxnSpPr>
            <p:cNvPr id="19558" name="AutoShape 47"/>
            <p:cNvCxnSpPr>
              <a:cxnSpLocks noChangeAspect="1" noChangeShapeType="1"/>
              <a:stCxn id="19551" idx="5"/>
              <a:endCxn id="19554" idx="2"/>
            </p:cNvCxnSpPr>
            <p:nvPr/>
          </p:nvCxnSpPr>
          <p:spPr bwMode="auto">
            <a:xfrm>
              <a:off x="280" y="702"/>
              <a:ext cx="696" cy="930"/>
            </a:xfrm>
            <a:prstGeom prst="straightConnector1">
              <a:avLst/>
            </a:prstGeom>
            <a:noFill/>
            <a:ln w="38100">
              <a:solidFill>
                <a:schemeClr val="hlink"/>
              </a:solidFill>
              <a:round/>
              <a:headEnd/>
              <a:tailEnd/>
            </a:ln>
          </p:spPr>
        </p:cxnSp>
        <p:cxnSp>
          <p:nvCxnSpPr>
            <p:cNvPr id="19559" name="AutoShape 48"/>
            <p:cNvCxnSpPr>
              <a:cxnSpLocks noChangeAspect="1" noChangeShapeType="1"/>
              <a:stCxn id="19553" idx="2"/>
              <a:endCxn id="19552" idx="6"/>
            </p:cNvCxnSpPr>
            <p:nvPr/>
          </p:nvCxnSpPr>
          <p:spPr bwMode="auto">
            <a:xfrm flipH="1">
              <a:off x="1304" y="590"/>
              <a:ext cx="656" cy="0"/>
            </a:xfrm>
            <a:prstGeom prst="straightConnector1">
              <a:avLst/>
            </a:prstGeom>
            <a:noFill/>
            <a:ln w="38100">
              <a:solidFill>
                <a:schemeClr val="hlink"/>
              </a:solidFill>
              <a:round/>
              <a:headEnd/>
              <a:tailEnd/>
            </a:ln>
          </p:spPr>
        </p:cxnSp>
        <p:cxnSp>
          <p:nvCxnSpPr>
            <p:cNvPr id="19560" name="AutoShape 49"/>
            <p:cNvCxnSpPr>
              <a:cxnSpLocks noChangeAspect="1" noChangeShapeType="1"/>
              <a:stCxn id="19555" idx="2"/>
              <a:endCxn id="19554" idx="6"/>
            </p:cNvCxnSpPr>
            <p:nvPr/>
          </p:nvCxnSpPr>
          <p:spPr bwMode="auto">
            <a:xfrm flipH="1">
              <a:off x="1304" y="1632"/>
              <a:ext cx="656" cy="0"/>
            </a:xfrm>
            <a:prstGeom prst="straightConnector1">
              <a:avLst/>
            </a:prstGeom>
            <a:noFill/>
            <a:ln w="38100">
              <a:solidFill>
                <a:schemeClr val="hlink"/>
              </a:solidFill>
              <a:round/>
              <a:headEnd/>
              <a:tailEnd/>
            </a:ln>
          </p:spPr>
        </p:cxnSp>
        <p:cxnSp>
          <p:nvCxnSpPr>
            <p:cNvPr id="19561" name="AutoShape 50"/>
            <p:cNvCxnSpPr>
              <a:cxnSpLocks noChangeAspect="1" noChangeShapeType="1"/>
              <a:stCxn id="19556" idx="2"/>
              <a:endCxn id="19555" idx="6"/>
            </p:cNvCxnSpPr>
            <p:nvPr/>
          </p:nvCxnSpPr>
          <p:spPr bwMode="auto">
            <a:xfrm flipH="1">
              <a:off x="2289" y="1612"/>
              <a:ext cx="543" cy="20"/>
            </a:xfrm>
            <a:prstGeom prst="straightConnector1">
              <a:avLst/>
            </a:prstGeom>
            <a:noFill/>
            <a:ln w="38100">
              <a:solidFill>
                <a:schemeClr val="hlink"/>
              </a:solidFill>
              <a:round/>
              <a:headEnd/>
              <a:tailEnd/>
            </a:ln>
          </p:spPr>
        </p:cxnSp>
        <p:cxnSp>
          <p:nvCxnSpPr>
            <p:cNvPr id="19562" name="AutoShape 51"/>
            <p:cNvCxnSpPr>
              <a:cxnSpLocks noChangeAspect="1" noChangeShapeType="1"/>
              <a:stCxn id="19553" idx="6"/>
              <a:endCxn id="19556" idx="1"/>
            </p:cNvCxnSpPr>
            <p:nvPr/>
          </p:nvCxnSpPr>
          <p:spPr bwMode="auto">
            <a:xfrm>
              <a:off x="2289" y="590"/>
              <a:ext cx="591" cy="910"/>
            </a:xfrm>
            <a:prstGeom prst="straightConnector1">
              <a:avLst/>
            </a:prstGeom>
            <a:noFill/>
            <a:ln w="38100">
              <a:solidFill>
                <a:schemeClr val="hlink"/>
              </a:solidFill>
              <a:round/>
              <a:headEnd/>
              <a:tailEnd/>
            </a:ln>
          </p:spPr>
        </p:cxnSp>
        <p:cxnSp>
          <p:nvCxnSpPr>
            <p:cNvPr id="19563" name="AutoShape 52"/>
            <p:cNvCxnSpPr>
              <a:cxnSpLocks noChangeAspect="1" noChangeShapeType="1"/>
              <a:stCxn id="19553" idx="3"/>
              <a:endCxn id="19554" idx="7"/>
            </p:cNvCxnSpPr>
            <p:nvPr/>
          </p:nvCxnSpPr>
          <p:spPr bwMode="auto">
            <a:xfrm flipH="1">
              <a:off x="1256" y="702"/>
              <a:ext cx="752" cy="818"/>
            </a:xfrm>
            <a:prstGeom prst="straightConnector1">
              <a:avLst/>
            </a:prstGeom>
            <a:noFill/>
            <a:ln w="38100">
              <a:solidFill>
                <a:schemeClr val="hlink"/>
              </a:solidFill>
              <a:round/>
              <a:headEnd/>
              <a:tailEnd/>
            </a:ln>
          </p:spPr>
        </p:cxnSp>
        <p:cxnSp>
          <p:nvCxnSpPr>
            <p:cNvPr id="19564" name="AutoShape 53"/>
            <p:cNvCxnSpPr>
              <a:cxnSpLocks noChangeAspect="1" noChangeShapeType="1"/>
              <a:stCxn id="19552" idx="4"/>
              <a:endCxn id="19554" idx="0"/>
            </p:cNvCxnSpPr>
            <p:nvPr/>
          </p:nvCxnSpPr>
          <p:spPr bwMode="auto">
            <a:xfrm>
              <a:off x="1140" y="748"/>
              <a:ext cx="0" cy="726"/>
            </a:xfrm>
            <a:prstGeom prst="straightConnector1">
              <a:avLst/>
            </a:prstGeom>
            <a:noFill/>
            <a:ln w="38100">
              <a:solidFill>
                <a:schemeClr val="hlink"/>
              </a:solidFill>
              <a:round/>
              <a:headEnd/>
              <a:tailEnd/>
            </a:ln>
          </p:spPr>
        </p:cxnSp>
        <p:cxnSp>
          <p:nvCxnSpPr>
            <p:cNvPr id="19565" name="AutoShape 54"/>
            <p:cNvCxnSpPr>
              <a:cxnSpLocks noChangeAspect="1" noChangeShapeType="1"/>
              <a:stCxn id="19553" idx="4"/>
              <a:endCxn id="19555" idx="0"/>
            </p:cNvCxnSpPr>
            <p:nvPr/>
          </p:nvCxnSpPr>
          <p:spPr bwMode="auto">
            <a:xfrm>
              <a:off x="2125" y="748"/>
              <a:ext cx="0" cy="726"/>
            </a:xfrm>
            <a:prstGeom prst="straightConnector1">
              <a:avLst/>
            </a:prstGeom>
            <a:noFill/>
            <a:ln w="38100">
              <a:solidFill>
                <a:schemeClr val="hlink"/>
              </a:solidFill>
              <a:round/>
              <a:headEnd/>
              <a:tailEnd/>
            </a:ln>
          </p:spPr>
        </p:cxnSp>
      </p:grpSp>
      <p:grpSp>
        <p:nvGrpSpPr>
          <p:cNvPr id="19486" name="Group 55"/>
          <p:cNvGrpSpPr>
            <a:grpSpLocks noChangeAspect="1"/>
          </p:cNvGrpSpPr>
          <p:nvPr/>
        </p:nvGrpSpPr>
        <p:grpSpPr bwMode="auto">
          <a:xfrm>
            <a:off x="6934200" y="2438400"/>
            <a:ext cx="1306513" cy="561975"/>
            <a:chOff x="0" y="432"/>
            <a:chExt cx="3160" cy="1358"/>
          </a:xfrm>
        </p:grpSpPr>
        <p:sp>
          <p:nvSpPr>
            <p:cNvPr id="19536" name="Oval 56"/>
            <p:cNvSpPr>
              <a:spLocks noChangeAspect="1" noChangeArrowheads="1"/>
            </p:cNvSpPr>
            <p:nvPr/>
          </p:nvSpPr>
          <p:spPr bwMode="auto">
            <a:xfrm>
              <a:off x="0"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A</a:t>
              </a:r>
            </a:p>
          </p:txBody>
        </p:sp>
        <p:sp>
          <p:nvSpPr>
            <p:cNvPr id="19537" name="Oval 57"/>
            <p:cNvSpPr>
              <a:spLocks noChangeAspect="1" noChangeArrowheads="1"/>
            </p:cNvSpPr>
            <p:nvPr/>
          </p:nvSpPr>
          <p:spPr bwMode="auto">
            <a:xfrm>
              <a:off x="976"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B</a:t>
              </a:r>
              <a:endParaRPr lang="en-US" sz="900"/>
            </a:p>
          </p:txBody>
        </p:sp>
        <p:sp>
          <p:nvSpPr>
            <p:cNvPr id="19538" name="Oval 58"/>
            <p:cNvSpPr>
              <a:spLocks noChangeAspect="1" noChangeArrowheads="1"/>
            </p:cNvSpPr>
            <p:nvPr/>
          </p:nvSpPr>
          <p:spPr bwMode="auto">
            <a:xfrm>
              <a:off x="1960" y="432"/>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C</a:t>
              </a:r>
              <a:endParaRPr lang="en-US" sz="900"/>
            </a:p>
          </p:txBody>
        </p:sp>
        <p:sp>
          <p:nvSpPr>
            <p:cNvPr id="19539" name="Oval 59"/>
            <p:cNvSpPr>
              <a:spLocks noChangeAspect="1" noChangeArrowheads="1"/>
            </p:cNvSpPr>
            <p:nvPr/>
          </p:nvSpPr>
          <p:spPr bwMode="auto">
            <a:xfrm>
              <a:off x="976" y="147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D</a:t>
              </a:r>
              <a:endParaRPr lang="en-US" sz="900"/>
            </a:p>
          </p:txBody>
        </p:sp>
        <p:sp>
          <p:nvSpPr>
            <p:cNvPr id="19540" name="Oval 60"/>
            <p:cNvSpPr>
              <a:spLocks noChangeAspect="1" noChangeArrowheads="1"/>
            </p:cNvSpPr>
            <p:nvPr/>
          </p:nvSpPr>
          <p:spPr bwMode="auto">
            <a:xfrm>
              <a:off x="1960" y="1474"/>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E</a:t>
              </a:r>
            </a:p>
          </p:txBody>
        </p:sp>
        <p:sp>
          <p:nvSpPr>
            <p:cNvPr id="19541" name="Oval 61"/>
            <p:cNvSpPr>
              <a:spLocks noChangeAspect="1" noChangeArrowheads="1"/>
            </p:cNvSpPr>
            <p:nvPr/>
          </p:nvSpPr>
          <p:spPr bwMode="auto">
            <a:xfrm>
              <a:off x="2832" y="145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F</a:t>
              </a:r>
            </a:p>
          </p:txBody>
        </p:sp>
        <p:cxnSp>
          <p:nvCxnSpPr>
            <p:cNvPr id="19542" name="AutoShape 62"/>
            <p:cNvCxnSpPr>
              <a:cxnSpLocks noChangeAspect="1" noChangeShapeType="1"/>
              <a:stCxn id="19536" idx="6"/>
              <a:endCxn id="19537" idx="2"/>
            </p:cNvCxnSpPr>
            <p:nvPr/>
          </p:nvCxnSpPr>
          <p:spPr bwMode="auto">
            <a:xfrm>
              <a:off x="328" y="590"/>
              <a:ext cx="648" cy="0"/>
            </a:xfrm>
            <a:prstGeom prst="straightConnector1">
              <a:avLst/>
            </a:prstGeom>
            <a:noFill/>
            <a:ln w="38100">
              <a:solidFill>
                <a:schemeClr val="hlink"/>
              </a:solidFill>
              <a:round/>
              <a:headEnd/>
              <a:tailEnd/>
            </a:ln>
          </p:spPr>
        </p:cxnSp>
        <p:cxnSp>
          <p:nvCxnSpPr>
            <p:cNvPr id="19543" name="AutoShape 63"/>
            <p:cNvCxnSpPr>
              <a:cxnSpLocks noChangeAspect="1" noChangeShapeType="1"/>
              <a:stCxn id="19536" idx="5"/>
              <a:endCxn id="19539" idx="2"/>
            </p:cNvCxnSpPr>
            <p:nvPr/>
          </p:nvCxnSpPr>
          <p:spPr bwMode="auto">
            <a:xfrm>
              <a:off x="280" y="702"/>
              <a:ext cx="696" cy="930"/>
            </a:xfrm>
            <a:prstGeom prst="straightConnector1">
              <a:avLst/>
            </a:prstGeom>
            <a:noFill/>
            <a:ln w="38100">
              <a:solidFill>
                <a:schemeClr val="hlink"/>
              </a:solidFill>
              <a:round/>
              <a:headEnd/>
              <a:tailEnd/>
            </a:ln>
          </p:spPr>
        </p:cxnSp>
        <p:cxnSp>
          <p:nvCxnSpPr>
            <p:cNvPr id="19544" name="AutoShape 64"/>
            <p:cNvCxnSpPr>
              <a:cxnSpLocks noChangeAspect="1" noChangeShapeType="1"/>
              <a:stCxn id="19538" idx="2"/>
              <a:endCxn id="19537" idx="6"/>
            </p:cNvCxnSpPr>
            <p:nvPr/>
          </p:nvCxnSpPr>
          <p:spPr bwMode="auto">
            <a:xfrm flipH="1">
              <a:off x="1304" y="590"/>
              <a:ext cx="656" cy="0"/>
            </a:xfrm>
            <a:prstGeom prst="straightConnector1">
              <a:avLst/>
            </a:prstGeom>
            <a:noFill/>
            <a:ln w="38100">
              <a:solidFill>
                <a:schemeClr val="hlink"/>
              </a:solidFill>
              <a:round/>
              <a:headEnd/>
              <a:tailEnd/>
            </a:ln>
          </p:spPr>
        </p:cxnSp>
        <p:cxnSp>
          <p:nvCxnSpPr>
            <p:cNvPr id="19545" name="AutoShape 65"/>
            <p:cNvCxnSpPr>
              <a:cxnSpLocks noChangeAspect="1" noChangeShapeType="1"/>
              <a:stCxn id="19540" idx="2"/>
              <a:endCxn id="19539" idx="6"/>
            </p:cNvCxnSpPr>
            <p:nvPr/>
          </p:nvCxnSpPr>
          <p:spPr bwMode="auto">
            <a:xfrm flipH="1">
              <a:off x="1304" y="1632"/>
              <a:ext cx="656" cy="0"/>
            </a:xfrm>
            <a:prstGeom prst="straightConnector1">
              <a:avLst/>
            </a:prstGeom>
            <a:noFill/>
            <a:ln w="38100">
              <a:solidFill>
                <a:schemeClr val="hlink"/>
              </a:solidFill>
              <a:round/>
              <a:headEnd/>
              <a:tailEnd/>
            </a:ln>
          </p:spPr>
        </p:cxnSp>
        <p:cxnSp>
          <p:nvCxnSpPr>
            <p:cNvPr id="19546" name="AutoShape 66"/>
            <p:cNvCxnSpPr>
              <a:cxnSpLocks noChangeAspect="1" noChangeShapeType="1"/>
              <a:stCxn id="19541" idx="2"/>
              <a:endCxn id="19540" idx="6"/>
            </p:cNvCxnSpPr>
            <p:nvPr/>
          </p:nvCxnSpPr>
          <p:spPr bwMode="auto">
            <a:xfrm flipH="1">
              <a:off x="2289" y="1612"/>
              <a:ext cx="543" cy="20"/>
            </a:xfrm>
            <a:prstGeom prst="straightConnector1">
              <a:avLst/>
            </a:prstGeom>
            <a:noFill/>
            <a:ln w="38100">
              <a:solidFill>
                <a:schemeClr val="hlink"/>
              </a:solidFill>
              <a:round/>
              <a:headEnd/>
              <a:tailEnd/>
            </a:ln>
          </p:spPr>
        </p:cxnSp>
        <p:cxnSp>
          <p:nvCxnSpPr>
            <p:cNvPr id="19547" name="AutoShape 67"/>
            <p:cNvCxnSpPr>
              <a:cxnSpLocks noChangeAspect="1" noChangeShapeType="1"/>
              <a:stCxn id="19538" idx="6"/>
              <a:endCxn id="19541" idx="1"/>
            </p:cNvCxnSpPr>
            <p:nvPr/>
          </p:nvCxnSpPr>
          <p:spPr bwMode="auto">
            <a:xfrm>
              <a:off x="2289" y="590"/>
              <a:ext cx="591" cy="910"/>
            </a:xfrm>
            <a:prstGeom prst="straightConnector1">
              <a:avLst/>
            </a:prstGeom>
            <a:noFill/>
            <a:ln w="38100">
              <a:solidFill>
                <a:schemeClr val="hlink"/>
              </a:solidFill>
              <a:round/>
              <a:headEnd/>
              <a:tailEnd/>
            </a:ln>
          </p:spPr>
        </p:cxnSp>
        <p:cxnSp>
          <p:nvCxnSpPr>
            <p:cNvPr id="19548" name="AutoShape 68"/>
            <p:cNvCxnSpPr>
              <a:cxnSpLocks noChangeAspect="1" noChangeShapeType="1"/>
              <a:stCxn id="19538" idx="3"/>
              <a:endCxn id="19539" idx="7"/>
            </p:cNvCxnSpPr>
            <p:nvPr/>
          </p:nvCxnSpPr>
          <p:spPr bwMode="auto">
            <a:xfrm flipH="1">
              <a:off x="1256" y="702"/>
              <a:ext cx="752" cy="818"/>
            </a:xfrm>
            <a:prstGeom prst="straightConnector1">
              <a:avLst/>
            </a:prstGeom>
            <a:noFill/>
            <a:ln w="38100">
              <a:solidFill>
                <a:schemeClr val="hlink"/>
              </a:solidFill>
              <a:round/>
              <a:headEnd/>
              <a:tailEnd/>
            </a:ln>
          </p:spPr>
        </p:cxnSp>
        <p:cxnSp>
          <p:nvCxnSpPr>
            <p:cNvPr id="19549" name="AutoShape 69"/>
            <p:cNvCxnSpPr>
              <a:cxnSpLocks noChangeAspect="1" noChangeShapeType="1"/>
              <a:stCxn id="19537" idx="4"/>
              <a:endCxn id="19539" idx="0"/>
            </p:cNvCxnSpPr>
            <p:nvPr/>
          </p:nvCxnSpPr>
          <p:spPr bwMode="auto">
            <a:xfrm>
              <a:off x="1140" y="748"/>
              <a:ext cx="0" cy="726"/>
            </a:xfrm>
            <a:prstGeom prst="straightConnector1">
              <a:avLst/>
            </a:prstGeom>
            <a:noFill/>
            <a:ln w="38100">
              <a:solidFill>
                <a:schemeClr val="hlink"/>
              </a:solidFill>
              <a:round/>
              <a:headEnd/>
              <a:tailEnd/>
            </a:ln>
          </p:spPr>
        </p:cxnSp>
        <p:cxnSp>
          <p:nvCxnSpPr>
            <p:cNvPr id="19550" name="AutoShape 70"/>
            <p:cNvCxnSpPr>
              <a:cxnSpLocks noChangeAspect="1" noChangeShapeType="1"/>
              <a:stCxn id="19538" idx="4"/>
              <a:endCxn id="19540" idx="0"/>
            </p:cNvCxnSpPr>
            <p:nvPr/>
          </p:nvCxnSpPr>
          <p:spPr bwMode="auto">
            <a:xfrm>
              <a:off x="2125" y="748"/>
              <a:ext cx="0" cy="726"/>
            </a:xfrm>
            <a:prstGeom prst="straightConnector1">
              <a:avLst/>
            </a:prstGeom>
            <a:noFill/>
            <a:ln w="38100">
              <a:solidFill>
                <a:schemeClr val="hlink"/>
              </a:solidFill>
              <a:round/>
              <a:headEnd/>
              <a:tailEnd/>
            </a:ln>
          </p:spPr>
        </p:cxnSp>
      </p:grpSp>
      <p:grpSp>
        <p:nvGrpSpPr>
          <p:cNvPr id="19487" name="Group 71"/>
          <p:cNvGrpSpPr>
            <a:grpSpLocks noChangeAspect="1"/>
          </p:cNvGrpSpPr>
          <p:nvPr/>
        </p:nvGrpSpPr>
        <p:grpSpPr bwMode="auto">
          <a:xfrm>
            <a:off x="4648200" y="5257800"/>
            <a:ext cx="1306513" cy="561975"/>
            <a:chOff x="0" y="432"/>
            <a:chExt cx="3160" cy="1358"/>
          </a:xfrm>
        </p:grpSpPr>
        <p:sp>
          <p:nvSpPr>
            <p:cNvPr id="19521" name="Oval 72"/>
            <p:cNvSpPr>
              <a:spLocks noChangeAspect="1" noChangeArrowheads="1"/>
            </p:cNvSpPr>
            <p:nvPr/>
          </p:nvSpPr>
          <p:spPr bwMode="auto">
            <a:xfrm>
              <a:off x="0"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A</a:t>
              </a:r>
            </a:p>
          </p:txBody>
        </p:sp>
        <p:sp>
          <p:nvSpPr>
            <p:cNvPr id="19522" name="Oval 73"/>
            <p:cNvSpPr>
              <a:spLocks noChangeAspect="1" noChangeArrowheads="1"/>
            </p:cNvSpPr>
            <p:nvPr/>
          </p:nvSpPr>
          <p:spPr bwMode="auto">
            <a:xfrm>
              <a:off x="976"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B</a:t>
              </a:r>
              <a:endParaRPr lang="en-US" sz="900"/>
            </a:p>
          </p:txBody>
        </p:sp>
        <p:sp>
          <p:nvSpPr>
            <p:cNvPr id="19523" name="Oval 74"/>
            <p:cNvSpPr>
              <a:spLocks noChangeAspect="1" noChangeArrowheads="1"/>
            </p:cNvSpPr>
            <p:nvPr/>
          </p:nvSpPr>
          <p:spPr bwMode="auto">
            <a:xfrm>
              <a:off x="1960" y="432"/>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C</a:t>
              </a:r>
              <a:endParaRPr lang="en-US" sz="900"/>
            </a:p>
          </p:txBody>
        </p:sp>
        <p:sp>
          <p:nvSpPr>
            <p:cNvPr id="19524" name="Oval 75"/>
            <p:cNvSpPr>
              <a:spLocks noChangeAspect="1" noChangeArrowheads="1"/>
            </p:cNvSpPr>
            <p:nvPr/>
          </p:nvSpPr>
          <p:spPr bwMode="auto">
            <a:xfrm>
              <a:off x="976" y="147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D</a:t>
              </a:r>
              <a:endParaRPr lang="en-US" sz="900"/>
            </a:p>
          </p:txBody>
        </p:sp>
        <p:sp>
          <p:nvSpPr>
            <p:cNvPr id="19525" name="Oval 76"/>
            <p:cNvSpPr>
              <a:spLocks noChangeAspect="1" noChangeArrowheads="1"/>
            </p:cNvSpPr>
            <p:nvPr/>
          </p:nvSpPr>
          <p:spPr bwMode="auto">
            <a:xfrm>
              <a:off x="1960" y="1474"/>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E</a:t>
              </a:r>
            </a:p>
          </p:txBody>
        </p:sp>
        <p:sp>
          <p:nvSpPr>
            <p:cNvPr id="19526" name="Oval 77"/>
            <p:cNvSpPr>
              <a:spLocks noChangeAspect="1" noChangeArrowheads="1"/>
            </p:cNvSpPr>
            <p:nvPr/>
          </p:nvSpPr>
          <p:spPr bwMode="auto">
            <a:xfrm>
              <a:off x="2832" y="145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F</a:t>
              </a:r>
            </a:p>
          </p:txBody>
        </p:sp>
        <p:cxnSp>
          <p:nvCxnSpPr>
            <p:cNvPr id="19527" name="AutoShape 78"/>
            <p:cNvCxnSpPr>
              <a:cxnSpLocks noChangeAspect="1" noChangeShapeType="1"/>
              <a:stCxn id="19521" idx="6"/>
              <a:endCxn id="19522" idx="2"/>
            </p:cNvCxnSpPr>
            <p:nvPr/>
          </p:nvCxnSpPr>
          <p:spPr bwMode="auto">
            <a:xfrm>
              <a:off x="328" y="590"/>
              <a:ext cx="648" cy="0"/>
            </a:xfrm>
            <a:prstGeom prst="straightConnector1">
              <a:avLst/>
            </a:prstGeom>
            <a:noFill/>
            <a:ln w="38100">
              <a:solidFill>
                <a:schemeClr val="hlink"/>
              </a:solidFill>
              <a:round/>
              <a:headEnd/>
              <a:tailEnd/>
            </a:ln>
          </p:spPr>
        </p:cxnSp>
        <p:cxnSp>
          <p:nvCxnSpPr>
            <p:cNvPr id="19528" name="AutoShape 79"/>
            <p:cNvCxnSpPr>
              <a:cxnSpLocks noChangeAspect="1" noChangeShapeType="1"/>
              <a:stCxn id="19521" idx="5"/>
              <a:endCxn id="19524" idx="2"/>
            </p:cNvCxnSpPr>
            <p:nvPr/>
          </p:nvCxnSpPr>
          <p:spPr bwMode="auto">
            <a:xfrm>
              <a:off x="280" y="702"/>
              <a:ext cx="696" cy="930"/>
            </a:xfrm>
            <a:prstGeom prst="straightConnector1">
              <a:avLst/>
            </a:prstGeom>
            <a:noFill/>
            <a:ln w="38100">
              <a:solidFill>
                <a:schemeClr val="hlink"/>
              </a:solidFill>
              <a:round/>
              <a:headEnd/>
              <a:tailEnd/>
            </a:ln>
          </p:spPr>
        </p:cxnSp>
        <p:cxnSp>
          <p:nvCxnSpPr>
            <p:cNvPr id="19529" name="AutoShape 80"/>
            <p:cNvCxnSpPr>
              <a:cxnSpLocks noChangeAspect="1" noChangeShapeType="1"/>
              <a:stCxn id="19523" idx="2"/>
              <a:endCxn id="19522" idx="6"/>
            </p:cNvCxnSpPr>
            <p:nvPr/>
          </p:nvCxnSpPr>
          <p:spPr bwMode="auto">
            <a:xfrm flipH="1">
              <a:off x="1304" y="590"/>
              <a:ext cx="656" cy="0"/>
            </a:xfrm>
            <a:prstGeom prst="straightConnector1">
              <a:avLst/>
            </a:prstGeom>
            <a:noFill/>
            <a:ln w="38100">
              <a:solidFill>
                <a:schemeClr val="hlink"/>
              </a:solidFill>
              <a:round/>
              <a:headEnd/>
              <a:tailEnd/>
            </a:ln>
          </p:spPr>
        </p:cxnSp>
        <p:cxnSp>
          <p:nvCxnSpPr>
            <p:cNvPr id="19530" name="AutoShape 81"/>
            <p:cNvCxnSpPr>
              <a:cxnSpLocks noChangeAspect="1" noChangeShapeType="1"/>
              <a:stCxn id="19525" idx="2"/>
              <a:endCxn id="19524" idx="6"/>
            </p:cNvCxnSpPr>
            <p:nvPr/>
          </p:nvCxnSpPr>
          <p:spPr bwMode="auto">
            <a:xfrm flipH="1">
              <a:off x="1304" y="1632"/>
              <a:ext cx="656" cy="0"/>
            </a:xfrm>
            <a:prstGeom prst="straightConnector1">
              <a:avLst/>
            </a:prstGeom>
            <a:noFill/>
            <a:ln w="38100">
              <a:solidFill>
                <a:schemeClr val="hlink"/>
              </a:solidFill>
              <a:round/>
              <a:headEnd/>
              <a:tailEnd/>
            </a:ln>
          </p:spPr>
        </p:cxnSp>
        <p:cxnSp>
          <p:nvCxnSpPr>
            <p:cNvPr id="19531" name="AutoShape 82"/>
            <p:cNvCxnSpPr>
              <a:cxnSpLocks noChangeAspect="1" noChangeShapeType="1"/>
              <a:stCxn id="19526" idx="2"/>
              <a:endCxn id="19525" idx="6"/>
            </p:cNvCxnSpPr>
            <p:nvPr/>
          </p:nvCxnSpPr>
          <p:spPr bwMode="auto">
            <a:xfrm flipH="1">
              <a:off x="2289" y="1612"/>
              <a:ext cx="543" cy="20"/>
            </a:xfrm>
            <a:prstGeom prst="straightConnector1">
              <a:avLst/>
            </a:prstGeom>
            <a:noFill/>
            <a:ln w="38100">
              <a:solidFill>
                <a:schemeClr val="hlink"/>
              </a:solidFill>
              <a:round/>
              <a:headEnd/>
              <a:tailEnd/>
            </a:ln>
          </p:spPr>
        </p:cxnSp>
        <p:cxnSp>
          <p:nvCxnSpPr>
            <p:cNvPr id="19532" name="AutoShape 83"/>
            <p:cNvCxnSpPr>
              <a:cxnSpLocks noChangeAspect="1" noChangeShapeType="1"/>
              <a:stCxn id="19523" idx="6"/>
              <a:endCxn id="19526" idx="1"/>
            </p:cNvCxnSpPr>
            <p:nvPr/>
          </p:nvCxnSpPr>
          <p:spPr bwMode="auto">
            <a:xfrm>
              <a:off x="2289" y="590"/>
              <a:ext cx="591" cy="910"/>
            </a:xfrm>
            <a:prstGeom prst="straightConnector1">
              <a:avLst/>
            </a:prstGeom>
            <a:noFill/>
            <a:ln w="38100">
              <a:solidFill>
                <a:schemeClr val="hlink"/>
              </a:solidFill>
              <a:round/>
              <a:headEnd/>
              <a:tailEnd/>
            </a:ln>
          </p:spPr>
        </p:cxnSp>
        <p:cxnSp>
          <p:nvCxnSpPr>
            <p:cNvPr id="19533" name="AutoShape 84"/>
            <p:cNvCxnSpPr>
              <a:cxnSpLocks noChangeAspect="1" noChangeShapeType="1"/>
              <a:stCxn id="19523" idx="3"/>
              <a:endCxn id="19524" idx="7"/>
            </p:cNvCxnSpPr>
            <p:nvPr/>
          </p:nvCxnSpPr>
          <p:spPr bwMode="auto">
            <a:xfrm flipH="1">
              <a:off x="1256" y="702"/>
              <a:ext cx="752" cy="818"/>
            </a:xfrm>
            <a:prstGeom prst="straightConnector1">
              <a:avLst/>
            </a:prstGeom>
            <a:noFill/>
            <a:ln w="38100">
              <a:solidFill>
                <a:schemeClr val="hlink"/>
              </a:solidFill>
              <a:round/>
              <a:headEnd/>
              <a:tailEnd/>
            </a:ln>
          </p:spPr>
        </p:cxnSp>
        <p:cxnSp>
          <p:nvCxnSpPr>
            <p:cNvPr id="19534" name="AutoShape 85"/>
            <p:cNvCxnSpPr>
              <a:cxnSpLocks noChangeAspect="1" noChangeShapeType="1"/>
              <a:stCxn id="19522" idx="4"/>
              <a:endCxn id="19524" idx="0"/>
            </p:cNvCxnSpPr>
            <p:nvPr/>
          </p:nvCxnSpPr>
          <p:spPr bwMode="auto">
            <a:xfrm>
              <a:off x="1140" y="748"/>
              <a:ext cx="0" cy="726"/>
            </a:xfrm>
            <a:prstGeom prst="straightConnector1">
              <a:avLst/>
            </a:prstGeom>
            <a:noFill/>
            <a:ln w="38100">
              <a:solidFill>
                <a:schemeClr val="hlink"/>
              </a:solidFill>
              <a:round/>
              <a:headEnd/>
              <a:tailEnd/>
            </a:ln>
          </p:spPr>
        </p:cxnSp>
        <p:cxnSp>
          <p:nvCxnSpPr>
            <p:cNvPr id="19535" name="AutoShape 86"/>
            <p:cNvCxnSpPr>
              <a:cxnSpLocks noChangeAspect="1" noChangeShapeType="1"/>
              <a:stCxn id="19523" idx="4"/>
              <a:endCxn id="19525" idx="0"/>
            </p:cNvCxnSpPr>
            <p:nvPr/>
          </p:nvCxnSpPr>
          <p:spPr bwMode="auto">
            <a:xfrm>
              <a:off x="2125" y="748"/>
              <a:ext cx="0" cy="726"/>
            </a:xfrm>
            <a:prstGeom prst="straightConnector1">
              <a:avLst/>
            </a:prstGeom>
            <a:noFill/>
            <a:ln w="38100">
              <a:solidFill>
                <a:schemeClr val="hlink"/>
              </a:solidFill>
              <a:round/>
              <a:headEnd/>
              <a:tailEnd/>
            </a:ln>
          </p:spPr>
        </p:cxnSp>
      </p:grpSp>
      <p:grpSp>
        <p:nvGrpSpPr>
          <p:cNvPr id="19488" name="Group 87"/>
          <p:cNvGrpSpPr>
            <a:grpSpLocks noChangeAspect="1"/>
          </p:cNvGrpSpPr>
          <p:nvPr/>
        </p:nvGrpSpPr>
        <p:grpSpPr bwMode="auto">
          <a:xfrm>
            <a:off x="6248400" y="5105400"/>
            <a:ext cx="1306513" cy="561975"/>
            <a:chOff x="0" y="432"/>
            <a:chExt cx="3160" cy="1358"/>
          </a:xfrm>
        </p:grpSpPr>
        <p:sp>
          <p:nvSpPr>
            <p:cNvPr id="19506" name="Oval 88"/>
            <p:cNvSpPr>
              <a:spLocks noChangeAspect="1" noChangeArrowheads="1"/>
            </p:cNvSpPr>
            <p:nvPr/>
          </p:nvSpPr>
          <p:spPr bwMode="auto">
            <a:xfrm>
              <a:off x="0"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A</a:t>
              </a:r>
            </a:p>
          </p:txBody>
        </p:sp>
        <p:sp>
          <p:nvSpPr>
            <p:cNvPr id="19507" name="Oval 89"/>
            <p:cNvSpPr>
              <a:spLocks noChangeAspect="1" noChangeArrowheads="1"/>
            </p:cNvSpPr>
            <p:nvPr/>
          </p:nvSpPr>
          <p:spPr bwMode="auto">
            <a:xfrm>
              <a:off x="976"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B</a:t>
              </a:r>
              <a:endParaRPr lang="en-US" sz="900"/>
            </a:p>
          </p:txBody>
        </p:sp>
        <p:sp>
          <p:nvSpPr>
            <p:cNvPr id="19508" name="Oval 90"/>
            <p:cNvSpPr>
              <a:spLocks noChangeAspect="1" noChangeArrowheads="1"/>
            </p:cNvSpPr>
            <p:nvPr/>
          </p:nvSpPr>
          <p:spPr bwMode="auto">
            <a:xfrm>
              <a:off x="1960" y="432"/>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C</a:t>
              </a:r>
              <a:endParaRPr lang="en-US" sz="900"/>
            </a:p>
          </p:txBody>
        </p:sp>
        <p:sp>
          <p:nvSpPr>
            <p:cNvPr id="19509" name="Oval 91"/>
            <p:cNvSpPr>
              <a:spLocks noChangeAspect="1" noChangeArrowheads="1"/>
            </p:cNvSpPr>
            <p:nvPr/>
          </p:nvSpPr>
          <p:spPr bwMode="auto">
            <a:xfrm>
              <a:off x="976" y="147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D</a:t>
              </a:r>
              <a:endParaRPr lang="en-US" sz="900"/>
            </a:p>
          </p:txBody>
        </p:sp>
        <p:sp>
          <p:nvSpPr>
            <p:cNvPr id="19510" name="Oval 92"/>
            <p:cNvSpPr>
              <a:spLocks noChangeAspect="1" noChangeArrowheads="1"/>
            </p:cNvSpPr>
            <p:nvPr/>
          </p:nvSpPr>
          <p:spPr bwMode="auto">
            <a:xfrm>
              <a:off x="1960" y="1474"/>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E</a:t>
              </a:r>
            </a:p>
          </p:txBody>
        </p:sp>
        <p:sp>
          <p:nvSpPr>
            <p:cNvPr id="19511" name="Oval 93"/>
            <p:cNvSpPr>
              <a:spLocks noChangeAspect="1" noChangeArrowheads="1"/>
            </p:cNvSpPr>
            <p:nvPr/>
          </p:nvSpPr>
          <p:spPr bwMode="auto">
            <a:xfrm>
              <a:off x="2832" y="145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F</a:t>
              </a:r>
            </a:p>
          </p:txBody>
        </p:sp>
        <p:cxnSp>
          <p:nvCxnSpPr>
            <p:cNvPr id="19512" name="AutoShape 94"/>
            <p:cNvCxnSpPr>
              <a:cxnSpLocks noChangeAspect="1" noChangeShapeType="1"/>
              <a:stCxn id="19506" idx="6"/>
              <a:endCxn id="19507" idx="2"/>
            </p:cNvCxnSpPr>
            <p:nvPr/>
          </p:nvCxnSpPr>
          <p:spPr bwMode="auto">
            <a:xfrm>
              <a:off x="328" y="590"/>
              <a:ext cx="648" cy="0"/>
            </a:xfrm>
            <a:prstGeom prst="straightConnector1">
              <a:avLst/>
            </a:prstGeom>
            <a:noFill/>
            <a:ln w="38100">
              <a:solidFill>
                <a:schemeClr val="hlink"/>
              </a:solidFill>
              <a:round/>
              <a:headEnd/>
              <a:tailEnd/>
            </a:ln>
          </p:spPr>
        </p:cxnSp>
        <p:cxnSp>
          <p:nvCxnSpPr>
            <p:cNvPr id="19513" name="AutoShape 95"/>
            <p:cNvCxnSpPr>
              <a:cxnSpLocks noChangeAspect="1" noChangeShapeType="1"/>
              <a:stCxn id="19506" idx="5"/>
              <a:endCxn id="19509" idx="2"/>
            </p:cNvCxnSpPr>
            <p:nvPr/>
          </p:nvCxnSpPr>
          <p:spPr bwMode="auto">
            <a:xfrm>
              <a:off x="280" y="702"/>
              <a:ext cx="696" cy="930"/>
            </a:xfrm>
            <a:prstGeom prst="straightConnector1">
              <a:avLst/>
            </a:prstGeom>
            <a:noFill/>
            <a:ln w="38100">
              <a:solidFill>
                <a:schemeClr val="hlink"/>
              </a:solidFill>
              <a:round/>
              <a:headEnd/>
              <a:tailEnd/>
            </a:ln>
          </p:spPr>
        </p:cxnSp>
        <p:cxnSp>
          <p:nvCxnSpPr>
            <p:cNvPr id="19514" name="AutoShape 96"/>
            <p:cNvCxnSpPr>
              <a:cxnSpLocks noChangeAspect="1" noChangeShapeType="1"/>
              <a:stCxn id="19508" idx="2"/>
              <a:endCxn id="19507" idx="6"/>
            </p:cNvCxnSpPr>
            <p:nvPr/>
          </p:nvCxnSpPr>
          <p:spPr bwMode="auto">
            <a:xfrm flipH="1">
              <a:off x="1304" y="590"/>
              <a:ext cx="656" cy="0"/>
            </a:xfrm>
            <a:prstGeom prst="straightConnector1">
              <a:avLst/>
            </a:prstGeom>
            <a:noFill/>
            <a:ln w="38100">
              <a:solidFill>
                <a:schemeClr val="hlink"/>
              </a:solidFill>
              <a:round/>
              <a:headEnd/>
              <a:tailEnd/>
            </a:ln>
          </p:spPr>
        </p:cxnSp>
        <p:cxnSp>
          <p:nvCxnSpPr>
            <p:cNvPr id="19515" name="AutoShape 97"/>
            <p:cNvCxnSpPr>
              <a:cxnSpLocks noChangeAspect="1" noChangeShapeType="1"/>
              <a:stCxn id="19510" idx="2"/>
              <a:endCxn id="19509" idx="6"/>
            </p:cNvCxnSpPr>
            <p:nvPr/>
          </p:nvCxnSpPr>
          <p:spPr bwMode="auto">
            <a:xfrm flipH="1">
              <a:off x="1304" y="1632"/>
              <a:ext cx="656" cy="0"/>
            </a:xfrm>
            <a:prstGeom prst="straightConnector1">
              <a:avLst/>
            </a:prstGeom>
            <a:noFill/>
            <a:ln w="38100">
              <a:solidFill>
                <a:schemeClr val="hlink"/>
              </a:solidFill>
              <a:round/>
              <a:headEnd/>
              <a:tailEnd/>
            </a:ln>
          </p:spPr>
        </p:cxnSp>
        <p:cxnSp>
          <p:nvCxnSpPr>
            <p:cNvPr id="19516" name="AutoShape 98"/>
            <p:cNvCxnSpPr>
              <a:cxnSpLocks noChangeAspect="1" noChangeShapeType="1"/>
              <a:stCxn id="19511" idx="2"/>
              <a:endCxn id="19510" idx="6"/>
            </p:cNvCxnSpPr>
            <p:nvPr/>
          </p:nvCxnSpPr>
          <p:spPr bwMode="auto">
            <a:xfrm flipH="1">
              <a:off x="2289" y="1612"/>
              <a:ext cx="543" cy="20"/>
            </a:xfrm>
            <a:prstGeom prst="straightConnector1">
              <a:avLst/>
            </a:prstGeom>
            <a:noFill/>
            <a:ln w="38100">
              <a:solidFill>
                <a:schemeClr val="hlink"/>
              </a:solidFill>
              <a:round/>
              <a:headEnd/>
              <a:tailEnd/>
            </a:ln>
          </p:spPr>
        </p:cxnSp>
        <p:cxnSp>
          <p:nvCxnSpPr>
            <p:cNvPr id="19517" name="AutoShape 99"/>
            <p:cNvCxnSpPr>
              <a:cxnSpLocks noChangeAspect="1" noChangeShapeType="1"/>
              <a:stCxn id="19508" idx="6"/>
              <a:endCxn id="19511" idx="1"/>
            </p:cNvCxnSpPr>
            <p:nvPr/>
          </p:nvCxnSpPr>
          <p:spPr bwMode="auto">
            <a:xfrm>
              <a:off x="2289" y="590"/>
              <a:ext cx="591" cy="910"/>
            </a:xfrm>
            <a:prstGeom prst="straightConnector1">
              <a:avLst/>
            </a:prstGeom>
            <a:noFill/>
            <a:ln w="38100">
              <a:solidFill>
                <a:schemeClr val="hlink"/>
              </a:solidFill>
              <a:round/>
              <a:headEnd/>
              <a:tailEnd/>
            </a:ln>
          </p:spPr>
        </p:cxnSp>
        <p:cxnSp>
          <p:nvCxnSpPr>
            <p:cNvPr id="19518" name="AutoShape 100"/>
            <p:cNvCxnSpPr>
              <a:cxnSpLocks noChangeAspect="1" noChangeShapeType="1"/>
              <a:stCxn id="19508" idx="3"/>
              <a:endCxn id="19509" idx="7"/>
            </p:cNvCxnSpPr>
            <p:nvPr/>
          </p:nvCxnSpPr>
          <p:spPr bwMode="auto">
            <a:xfrm flipH="1">
              <a:off x="1256" y="702"/>
              <a:ext cx="752" cy="818"/>
            </a:xfrm>
            <a:prstGeom prst="straightConnector1">
              <a:avLst/>
            </a:prstGeom>
            <a:noFill/>
            <a:ln w="38100">
              <a:solidFill>
                <a:schemeClr val="hlink"/>
              </a:solidFill>
              <a:round/>
              <a:headEnd/>
              <a:tailEnd/>
            </a:ln>
          </p:spPr>
        </p:cxnSp>
        <p:cxnSp>
          <p:nvCxnSpPr>
            <p:cNvPr id="19519" name="AutoShape 101"/>
            <p:cNvCxnSpPr>
              <a:cxnSpLocks noChangeAspect="1" noChangeShapeType="1"/>
              <a:stCxn id="19507" idx="4"/>
              <a:endCxn id="19509" idx="0"/>
            </p:cNvCxnSpPr>
            <p:nvPr/>
          </p:nvCxnSpPr>
          <p:spPr bwMode="auto">
            <a:xfrm>
              <a:off x="1140" y="748"/>
              <a:ext cx="0" cy="726"/>
            </a:xfrm>
            <a:prstGeom prst="straightConnector1">
              <a:avLst/>
            </a:prstGeom>
            <a:noFill/>
            <a:ln w="38100">
              <a:solidFill>
                <a:schemeClr val="hlink"/>
              </a:solidFill>
              <a:round/>
              <a:headEnd/>
              <a:tailEnd/>
            </a:ln>
          </p:spPr>
        </p:cxnSp>
        <p:cxnSp>
          <p:nvCxnSpPr>
            <p:cNvPr id="19520" name="AutoShape 102"/>
            <p:cNvCxnSpPr>
              <a:cxnSpLocks noChangeAspect="1" noChangeShapeType="1"/>
              <a:stCxn id="19508" idx="4"/>
              <a:endCxn id="19510" idx="0"/>
            </p:cNvCxnSpPr>
            <p:nvPr/>
          </p:nvCxnSpPr>
          <p:spPr bwMode="auto">
            <a:xfrm>
              <a:off x="2125" y="748"/>
              <a:ext cx="0" cy="726"/>
            </a:xfrm>
            <a:prstGeom prst="straightConnector1">
              <a:avLst/>
            </a:prstGeom>
            <a:noFill/>
            <a:ln w="38100">
              <a:solidFill>
                <a:schemeClr val="hlink"/>
              </a:solidFill>
              <a:round/>
              <a:headEnd/>
              <a:tailEnd/>
            </a:ln>
          </p:spPr>
        </p:cxnSp>
      </p:grpSp>
      <p:grpSp>
        <p:nvGrpSpPr>
          <p:cNvPr id="19489" name="Group 103"/>
          <p:cNvGrpSpPr>
            <a:grpSpLocks noChangeAspect="1"/>
          </p:cNvGrpSpPr>
          <p:nvPr/>
        </p:nvGrpSpPr>
        <p:grpSpPr bwMode="auto">
          <a:xfrm>
            <a:off x="7696200" y="5257800"/>
            <a:ext cx="1306513" cy="561975"/>
            <a:chOff x="0" y="432"/>
            <a:chExt cx="3160" cy="1358"/>
          </a:xfrm>
        </p:grpSpPr>
        <p:sp>
          <p:nvSpPr>
            <p:cNvPr id="19491" name="Oval 104"/>
            <p:cNvSpPr>
              <a:spLocks noChangeAspect="1" noChangeArrowheads="1"/>
            </p:cNvSpPr>
            <p:nvPr/>
          </p:nvSpPr>
          <p:spPr bwMode="auto">
            <a:xfrm>
              <a:off x="0"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A</a:t>
              </a:r>
            </a:p>
          </p:txBody>
        </p:sp>
        <p:sp>
          <p:nvSpPr>
            <p:cNvPr id="19492" name="Oval 105"/>
            <p:cNvSpPr>
              <a:spLocks noChangeAspect="1" noChangeArrowheads="1"/>
            </p:cNvSpPr>
            <p:nvPr/>
          </p:nvSpPr>
          <p:spPr bwMode="auto">
            <a:xfrm>
              <a:off x="976" y="432"/>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B</a:t>
              </a:r>
              <a:endParaRPr lang="en-US" sz="900"/>
            </a:p>
          </p:txBody>
        </p:sp>
        <p:sp>
          <p:nvSpPr>
            <p:cNvPr id="19493" name="Oval 106"/>
            <p:cNvSpPr>
              <a:spLocks noChangeAspect="1" noChangeArrowheads="1"/>
            </p:cNvSpPr>
            <p:nvPr/>
          </p:nvSpPr>
          <p:spPr bwMode="auto">
            <a:xfrm>
              <a:off x="1960" y="432"/>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C</a:t>
              </a:r>
              <a:endParaRPr lang="en-US" sz="900"/>
            </a:p>
          </p:txBody>
        </p:sp>
        <p:sp>
          <p:nvSpPr>
            <p:cNvPr id="19494" name="Oval 107"/>
            <p:cNvSpPr>
              <a:spLocks noChangeAspect="1" noChangeArrowheads="1"/>
            </p:cNvSpPr>
            <p:nvPr/>
          </p:nvSpPr>
          <p:spPr bwMode="auto">
            <a:xfrm>
              <a:off x="976" y="147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D</a:t>
              </a:r>
              <a:endParaRPr lang="en-US" sz="900"/>
            </a:p>
          </p:txBody>
        </p:sp>
        <p:sp>
          <p:nvSpPr>
            <p:cNvPr id="19495" name="Oval 108"/>
            <p:cNvSpPr>
              <a:spLocks noChangeAspect="1" noChangeArrowheads="1"/>
            </p:cNvSpPr>
            <p:nvPr/>
          </p:nvSpPr>
          <p:spPr bwMode="auto">
            <a:xfrm>
              <a:off x="1960" y="1474"/>
              <a:ext cx="329"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E</a:t>
              </a:r>
            </a:p>
          </p:txBody>
        </p:sp>
        <p:sp>
          <p:nvSpPr>
            <p:cNvPr id="19496" name="Oval 109"/>
            <p:cNvSpPr>
              <a:spLocks noChangeAspect="1" noChangeArrowheads="1"/>
            </p:cNvSpPr>
            <p:nvPr/>
          </p:nvSpPr>
          <p:spPr bwMode="auto">
            <a:xfrm>
              <a:off x="2832" y="1454"/>
              <a:ext cx="328" cy="316"/>
            </a:xfrm>
            <a:prstGeom prst="ellipse">
              <a:avLst/>
            </a:prstGeom>
            <a:solidFill>
              <a:schemeClr val="hlink"/>
            </a:solidFill>
            <a:ln w="12700">
              <a:solidFill>
                <a:schemeClr val="hlink"/>
              </a:solidFill>
              <a:round/>
              <a:headEnd/>
              <a:tailEnd/>
            </a:ln>
          </p:spPr>
          <p:txBody>
            <a:bodyPr wrap="none" lIns="91433" tIns="137160" rIns="91433" bIns="91440" anchor="ctr"/>
            <a:lstStyle/>
            <a:p>
              <a:pPr algn="l"/>
              <a:r>
                <a:rPr lang="en-US" sz="900" b="1"/>
                <a:t>F</a:t>
              </a:r>
            </a:p>
          </p:txBody>
        </p:sp>
        <p:cxnSp>
          <p:nvCxnSpPr>
            <p:cNvPr id="19497" name="AutoShape 110"/>
            <p:cNvCxnSpPr>
              <a:cxnSpLocks noChangeAspect="1" noChangeShapeType="1"/>
              <a:stCxn id="19491" idx="6"/>
              <a:endCxn id="19492" idx="2"/>
            </p:cNvCxnSpPr>
            <p:nvPr/>
          </p:nvCxnSpPr>
          <p:spPr bwMode="auto">
            <a:xfrm>
              <a:off x="328" y="590"/>
              <a:ext cx="648" cy="0"/>
            </a:xfrm>
            <a:prstGeom prst="straightConnector1">
              <a:avLst/>
            </a:prstGeom>
            <a:noFill/>
            <a:ln w="38100">
              <a:solidFill>
                <a:schemeClr val="hlink"/>
              </a:solidFill>
              <a:round/>
              <a:headEnd/>
              <a:tailEnd/>
            </a:ln>
          </p:spPr>
        </p:cxnSp>
        <p:cxnSp>
          <p:nvCxnSpPr>
            <p:cNvPr id="19498" name="AutoShape 111"/>
            <p:cNvCxnSpPr>
              <a:cxnSpLocks noChangeAspect="1" noChangeShapeType="1"/>
              <a:stCxn id="19491" idx="5"/>
              <a:endCxn id="19494" idx="2"/>
            </p:cNvCxnSpPr>
            <p:nvPr/>
          </p:nvCxnSpPr>
          <p:spPr bwMode="auto">
            <a:xfrm>
              <a:off x="280" y="702"/>
              <a:ext cx="696" cy="930"/>
            </a:xfrm>
            <a:prstGeom prst="straightConnector1">
              <a:avLst/>
            </a:prstGeom>
            <a:noFill/>
            <a:ln w="38100">
              <a:solidFill>
                <a:schemeClr val="hlink"/>
              </a:solidFill>
              <a:round/>
              <a:headEnd/>
              <a:tailEnd/>
            </a:ln>
          </p:spPr>
        </p:cxnSp>
        <p:cxnSp>
          <p:nvCxnSpPr>
            <p:cNvPr id="19499" name="AutoShape 112"/>
            <p:cNvCxnSpPr>
              <a:cxnSpLocks noChangeAspect="1" noChangeShapeType="1"/>
              <a:stCxn id="19493" idx="2"/>
              <a:endCxn id="19492" idx="6"/>
            </p:cNvCxnSpPr>
            <p:nvPr/>
          </p:nvCxnSpPr>
          <p:spPr bwMode="auto">
            <a:xfrm flipH="1">
              <a:off x="1304" y="590"/>
              <a:ext cx="656" cy="0"/>
            </a:xfrm>
            <a:prstGeom prst="straightConnector1">
              <a:avLst/>
            </a:prstGeom>
            <a:noFill/>
            <a:ln w="38100">
              <a:solidFill>
                <a:schemeClr val="hlink"/>
              </a:solidFill>
              <a:round/>
              <a:headEnd/>
              <a:tailEnd/>
            </a:ln>
          </p:spPr>
        </p:cxnSp>
        <p:cxnSp>
          <p:nvCxnSpPr>
            <p:cNvPr id="19500" name="AutoShape 113"/>
            <p:cNvCxnSpPr>
              <a:cxnSpLocks noChangeAspect="1" noChangeShapeType="1"/>
              <a:stCxn id="19495" idx="2"/>
              <a:endCxn id="19494" idx="6"/>
            </p:cNvCxnSpPr>
            <p:nvPr/>
          </p:nvCxnSpPr>
          <p:spPr bwMode="auto">
            <a:xfrm flipH="1">
              <a:off x="1304" y="1632"/>
              <a:ext cx="656" cy="0"/>
            </a:xfrm>
            <a:prstGeom prst="straightConnector1">
              <a:avLst/>
            </a:prstGeom>
            <a:noFill/>
            <a:ln w="38100">
              <a:solidFill>
                <a:schemeClr val="hlink"/>
              </a:solidFill>
              <a:round/>
              <a:headEnd/>
              <a:tailEnd/>
            </a:ln>
          </p:spPr>
        </p:cxnSp>
        <p:cxnSp>
          <p:nvCxnSpPr>
            <p:cNvPr id="19501" name="AutoShape 114"/>
            <p:cNvCxnSpPr>
              <a:cxnSpLocks noChangeAspect="1" noChangeShapeType="1"/>
              <a:stCxn id="19496" idx="2"/>
              <a:endCxn id="19495" idx="6"/>
            </p:cNvCxnSpPr>
            <p:nvPr/>
          </p:nvCxnSpPr>
          <p:spPr bwMode="auto">
            <a:xfrm flipH="1">
              <a:off x="2289" y="1612"/>
              <a:ext cx="543" cy="20"/>
            </a:xfrm>
            <a:prstGeom prst="straightConnector1">
              <a:avLst/>
            </a:prstGeom>
            <a:noFill/>
            <a:ln w="38100">
              <a:solidFill>
                <a:schemeClr val="hlink"/>
              </a:solidFill>
              <a:round/>
              <a:headEnd/>
              <a:tailEnd/>
            </a:ln>
          </p:spPr>
        </p:cxnSp>
        <p:cxnSp>
          <p:nvCxnSpPr>
            <p:cNvPr id="19502" name="AutoShape 115"/>
            <p:cNvCxnSpPr>
              <a:cxnSpLocks noChangeAspect="1" noChangeShapeType="1"/>
              <a:stCxn id="19493" idx="6"/>
              <a:endCxn id="19496" idx="1"/>
            </p:cNvCxnSpPr>
            <p:nvPr/>
          </p:nvCxnSpPr>
          <p:spPr bwMode="auto">
            <a:xfrm>
              <a:off x="2289" y="590"/>
              <a:ext cx="591" cy="910"/>
            </a:xfrm>
            <a:prstGeom prst="straightConnector1">
              <a:avLst/>
            </a:prstGeom>
            <a:noFill/>
            <a:ln w="38100">
              <a:solidFill>
                <a:schemeClr val="hlink"/>
              </a:solidFill>
              <a:round/>
              <a:headEnd/>
              <a:tailEnd/>
            </a:ln>
          </p:spPr>
        </p:cxnSp>
        <p:cxnSp>
          <p:nvCxnSpPr>
            <p:cNvPr id="19503" name="AutoShape 116"/>
            <p:cNvCxnSpPr>
              <a:cxnSpLocks noChangeAspect="1" noChangeShapeType="1"/>
              <a:stCxn id="19493" idx="3"/>
              <a:endCxn id="19494" idx="7"/>
            </p:cNvCxnSpPr>
            <p:nvPr/>
          </p:nvCxnSpPr>
          <p:spPr bwMode="auto">
            <a:xfrm flipH="1">
              <a:off x="1256" y="702"/>
              <a:ext cx="752" cy="818"/>
            </a:xfrm>
            <a:prstGeom prst="straightConnector1">
              <a:avLst/>
            </a:prstGeom>
            <a:noFill/>
            <a:ln w="38100">
              <a:solidFill>
                <a:schemeClr val="hlink"/>
              </a:solidFill>
              <a:round/>
              <a:headEnd/>
              <a:tailEnd/>
            </a:ln>
          </p:spPr>
        </p:cxnSp>
        <p:cxnSp>
          <p:nvCxnSpPr>
            <p:cNvPr id="19504" name="AutoShape 117"/>
            <p:cNvCxnSpPr>
              <a:cxnSpLocks noChangeAspect="1" noChangeShapeType="1"/>
              <a:stCxn id="19492" idx="4"/>
              <a:endCxn id="19494" idx="0"/>
            </p:cNvCxnSpPr>
            <p:nvPr/>
          </p:nvCxnSpPr>
          <p:spPr bwMode="auto">
            <a:xfrm>
              <a:off x="1140" y="748"/>
              <a:ext cx="0" cy="726"/>
            </a:xfrm>
            <a:prstGeom prst="straightConnector1">
              <a:avLst/>
            </a:prstGeom>
            <a:noFill/>
            <a:ln w="38100">
              <a:solidFill>
                <a:schemeClr val="hlink"/>
              </a:solidFill>
              <a:round/>
              <a:headEnd/>
              <a:tailEnd/>
            </a:ln>
          </p:spPr>
        </p:cxnSp>
        <p:cxnSp>
          <p:nvCxnSpPr>
            <p:cNvPr id="19505" name="AutoShape 118"/>
            <p:cNvCxnSpPr>
              <a:cxnSpLocks noChangeAspect="1" noChangeShapeType="1"/>
              <a:stCxn id="19493" idx="4"/>
              <a:endCxn id="19495" idx="0"/>
            </p:cNvCxnSpPr>
            <p:nvPr/>
          </p:nvCxnSpPr>
          <p:spPr bwMode="auto">
            <a:xfrm>
              <a:off x="2125" y="748"/>
              <a:ext cx="0" cy="726"/>
            </a:xfrm>
            <a:prstGeom prst="straightConnector1">
              <a:avLst/>
            </a:prstGeom>
            <a:noFill/>
            <a:ln w="38100">
              <a:solidFill>
                <a:schemeClr val="hlink"/>
              </a:solidFill>
              <a:round/>
              <a:headEnd/>
              <a:tailEnd/>
            </a:ln>
          </p:spPr>
        </p:cxnSp>
      </p:grpSp>
      <p:graphicFrame>
        <p:nvGraphicFramePr>
          <p:cNvPr id="463991" name="Object 6"/>
          <p:cNvGraphicFramePr>
            <a:graphicFrameLocks noChangeAspect="1"/>
          </p:cNvGraphicFramePr>
          <p:nvPr/>
        </p:nvGraphicFramePr>
        <p:xfrm>
          <a:off x="5562600" y="4648200"/>
          <a:ext cx="495300" cy="609600"/>
        </p:xfrm>
        <a:graphic>
          <a:graphicData uri="http://schemas.openxmlformats.org/presentationml/2006/ole">
            <mc:AlternateContent xmlns:mc="http://schemas.openxmlformats.org/markup-compatibility/2006">
              <mc:Choice xmlns:v="urn:schemas-microsoft-com:vml" Requires="v">
                <p:oleObj spid="_x0000_s19576" name="Clip" r:id="rId10" imgW="1576440" imgH="1942200" progId="">
                  <p:embed/>
                </p:oleObj>
              </mc:Choice>
              <mc:Fallback>
                <p:oleObj name="Clip" r:id="rId10" imgW="1576440" imgH="1942200" progId="">
                  <p:embed/>
                  <p:pic>
                    <p:nvPicPr>
                      <p:cNvPr id="0" name="Picture 6"/>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62600" y="4648200"/>
                        <a:ext cx="495300" cy="609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63992" name="Object 7"/>
          <p:cNvGraphicFramePr>
            <a:graphicFrameLocks noChangeAspect="1"/>
          </p:cNvGraphicFramePr>
          <p:nvPr/>
        </p:nvGraphicFramePr>
        <p:xfrm>
          <a:off x="7467600" y="3810000"/>
          <a:ext cx="176213" cy="377825"/>
        </p:xfrm>
        <a:graphic>
          <a:graphicData uri="http://schemas.openxmlformats.org/presentationml/2006/ole">
            <mc:AlternateContent xmlns:mc="http://schemas.openxmlformats.org/markup-compatibility/2006">
              <mc:Choice xmlns:v="urn:schemas-microsoft-com:vml" Requires="v">
                <p:oleObj spid="_x0000_s19577" name="Clip" r:id="rId12" imgW="218874" imgH="466543" progId="">
                  <p:embed/>
                </p:oleObj>
              </mc:Choice>
              <mc:Fallback>
                <p:oleObj name="Clip" r:id="rId12" imgW="218874" imgH="466543" progId="">
                  <p:embed/>
                  <p:pic>
                    <p:nvPicPr>
                      <p:cNvPr id="0" name="Picture 7"/>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7600" y="3810000"/>
                        <a:ext cx="176213" cy="377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nvGrpSpPr>
          <p:cNvPr id="8" name="Group 121"/>
          <p:cNvGrpSpPr>
            <a:grpSpLocks/>
          </p:cNvGrpSpPr>
          <p:nvPr/>
        </p:nvGrpSpPr>
        <p:grpSpPr bwMode="auto">
          <a:xfrm>
            <a:off x="5638800" y="3429000"/>
            <a:ext cx="985838" cy="838200"/>
            <a:chOff x="3552" y="2160"/>
            <a:chExt cx="621" cy="528"/>
          </a:xfrm>
        </p:grpSpPr>
        <p:graphicFrame>
          <p:nvGraphicFramePr>
            <p:cNvPr id="19464" name="Object 8"/>
            <p:cNvGraphicFramePr>
              <a:graphicFrameLocks noChangeAspect="1"/>
            </p:cNvGraphicFramePr>
            <p:nvPr/>
          </p:nvGraphicFramePr>
          <p:xfrm>
            <a:off x="3936" y="2160"/>
            <a:ext cx="237" cy="111"/>
          </p:xfrm>
          <a:graphic>
            <a:graphicData uri="http://schemas.openxmlformats.org/presentationml/2006/ole">
              <mc:AlternateContent xmlns:mc="http://schemas.openxmlformats.org/markup-compatibility/2006">
                <mc:Choice xmlns:v="urn:schemas-microsoft-com:vml" Requires="v">
                  <p:oleObj spid="_x0000_s19578" name="Clip" r:id="rId13" imgW="466543" imgH="218874" progId="">
                    <p:embed/>
                  </p:oleObj>
                </mc:Choice>
                <mc:Fallback>
                  <p:oleObj name="Clip" r:id="rId13" imgW="466543" imgH="218874" progId="">
                    <p:embed/>
                    <p:pic>
                      <p:nvPicPr>
                        <p:cNvPr id="0" name="Picture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36" y="2160"/>
                          <a:ext cx="237" cy="11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9465" name="Object 9"/>
            <p:cNvGraphicFramePr>
              <a:graphicFrameLocks noChangeAspect="1"/>
            </p:cNvGraphicFramePr>
            <p:nvPr/>
          </p:nvGraphicFramePr>
          <p:xfrm>
            <a:off x="3552" y="2304"/>
            <a:ext cx="312" cy="384"/>
          </p:xfrm>
          <a:graphic>
            <a:graphicData uri="http://schemas.openxmlformats.org/presentationml/2006/ole">
              <mc:AlternateContent xmlns:mc="http://schemas.openxmlformats.org/markup-compatibility/2006">
                <mc:Choice xmlns:v="urn:schemas-microsoft-com:vml" Requires="v">
                  <p:oleObj spid="_x0000_s19579" name="Clip" r:id="rId14" imgW="1576440" imgH="1942200" progId="">
                    <p:embed/>
                  </p:oleObj>
                </mc:Choice>
                <mc:Fallback>
                  <p:oleObj name="Clip" r:id="rId14" imgW="1576440" imgH="1942200" progId="">
                    <p:embed/>
                    <p:pic>
                      <p:nvPicPr>
                        <p:cNvPr id="0" name="Picture 9"/>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3552" y="2304"/>
                          <a:ext cx="312" cy="384"/>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639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499"/>
                                          </p:stCondLst>
                                        </p:cTn>
                                        <p:tgtEl>
                                          <p:spTgt spid="46399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Grp="1"/>
          </p:cNvSpPr>
          <p:nvPr>
            <p:ph type="title"/>
          </p:nvPr>
        </p:nvSpPr>
        <p:spPr/>
        <p:txBody>
          <a:bodyPr/>
          <a:lstStyle/>
          <a:p>
            <a:r>
              <a:rPr lang="en-US"/>
              <a:t>Today</a:t>
            </a:r>
          </a:p>
        </p:txBody>
      </p:sp>
      <p:sp>
        <p:nvSpPr>
          <p:cNvPr id="104451" name="Rectangle 3"/>
          <p:cNvSpPr>
            <a:spLocks noGrp="1"/>
          </p:cNvSpPr>
          <p:nvPr>
            <p:ph type="body" idx="1"/>
          </p:nvPr>
        </p:nvSpPr>
        <p:spPr/>
        <p:txBody>
          <a:bodyPr/>
          <a:lstStyle/>
          <a:p>
            <a:r>
              <a:rPr lang="en-US" dirty="0" smtClean="0"/>
              <a:t>Routing </a:t>
            </a:r>
            <a:r>
              <a:rPr lang="en-US" dirty="0"/>
              <a:t>information protocol (RIP)</a:t>
            </a:r>
          </a:p>
          <a:p>
            <a:r>
              <a:rPr lang="en-US" dirty="0"/>
              <a:t>Link-state routing</a:t>
            </a:r>
          </a:p>
          <a:p>
            <a:pPr lvl="1"/>
            <a:r>
              <a:rPr lang="en-US" dirty="0"/>
              <a:t>Algorithm</a:t>
            </a:r>
          </a:p>
          <a:p>
            <a:pPr lvl="1"/>
            <a:r>
              <a:rPr lang="en-US" dirty="0"/>
              <a:t>Protocol: Open shortest path first (OSPF)</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6946" name="Rectangle 2"/>
          <p:cNvSpPr>
            <a:spLocks noGrp="1" noChangeArrowheads="1"/>
          </p:cNvSpPr>
          <p:nvPr>
            <p:ph type="title" idx="4294967295"/>
          </p:nvPr>
        </p:nvSpPr>
        <p:spPr>
          <a:xfrm>
            <a:off x="0" y="-76200"/>
            <a:ext cx="9144000" cy="1143000"/>
          </a:xfrm>
        </p:spPr>
        <p:txBody>
          <a:bodyPr>
            <a:normAutofit/>
          </a:bodyPr>
          <a:lstStyle/>
          <a:p>
            <a:r>
              <a:rPr lang="en-US" sz="4000"/>
              <a:t>Link State Routing: Basic operations</a:t>
            </a:r>
          </a:p>
        </p:txBody>
      </p:sp>
      <p:sp>
        <p:nvSpPr>
          <p:cNvPr id="466947" name="Rectangle 3"/>
          <p:cNvSpPr>
            <a:spLocks noGrp="1" noChangeArrowheads="1"/>
          </p:cNvSpPr>
          <p:nvPr>
            <p:ph idx="4294967295"/>
          </p:nvPr>
        </p:nvSpPr>
        <p:spPr>
          <a:xfrm>
            <a:off x="457200" y="990600"/>
            <a:ext cx="8229600" cy="5638800"/>
          </a:xfrm>
        </p:spPr>
        <p:txBody>
          <a:bodyPr/>
          <a:lstStyle/>
          <a:p>
            <a:pPr marL="914400" lvl="1" indent="-457200">
              <a:buFontTx/>
              <a:buAutoNum type="arabicPeriod"/>
            </a:pPr>
            <a:r>
              <a:rPr lang="en-US" sz="2000" dirty="0"/>
              <a:t>Each router establishes a relationship </a:t>
            </a:r>
            <a:r>
              <a:rPr lang="en-US" sz="2000" i="1" dirty="0">
                <a:solidFill>
                  <a:schemeClr val="accent2"/>
                </a:solidFill>
              </a:rPr>
              <a:t>(“adjacency”)</a:t>
            </a:r>
            <a:r>
              <a:rPr lang="en-US" sz="2000" dirty="0"/>
              <a:t> with its neighbors</a:t>
            </a:r>
          </a:p>
          <a:p>
            <a:pPr marL="914400" lvl="1" indent="-457200">
              <a:buFont typeface="Arial" charset="0"/>
              <a:buNone/>
            </a:pPr>
            <a:endParaRPr lang="en-US" sz="2000" dirty="0"/>
          </a:p>
          <a:p>
            <a:pPr marL="914400" lvl="1" indent="-457200">
              <a:buFont typeface="Arial" charset="0"/>
              <a:buNone/>
            </a:pPr>
            <a:r>
              <a:rPr lang="en-US" sz="2000" dirty="0"/>
              <a:t>2. Each router generates a </a:t>
            </a:r>
            <a:r>
              <a:rPr lang="en-US" sz="2000" i="1" dirty="0">
                <a:solidFill>
                  <a:schemeClr val="accent2"/>
                </a:solidFill>
              </a:rPr>
              <a:t>link state advertisement (LSA) </a:t>
            </a:r>
            <a:r>
              <a:rPr lang="en-US" sz="2000" dirty="0"/>
              <a:t>which is  reliably flooded to all routers</a:t>
            </a:r>
          </a:p>
          <a:p>
            <a:pPr lvl="2"/>
            <a:r>
              <a:rPr lang="en-US" sz="1600"/>
              <a:t>ID of the node that creates the </a:t>
            </a:r>
            <a:r>
              <a:rPr lang="en-US" sz="1600" smtClean="0"/>
              <a:t>LSP</a:t>
            </a:r>
            <a:endParaRPr lang="en-US" sz="1600"/>
          </a:p>
          <a:p>
            <a:pPr lvl="2"/>
            <a:r>
              <a:rPr lang="en-US" sz="1600" dirty="0"/>
              <a:t>List of neighbors and costs of the links</a:t>
            </a:r>
          </a:p>
          <a:p>
            <a:pPr lvl="2"/>
            <a:r>
              <a:rPr lang="en-US" sz="1600" dirty="0"/>
              <a:t>A sequence number</a:t>
            </a:r>
          </a:p>
          <a:p>
            <a:pPr lvl="2"/>
            <a:r>
              <a:rPr lang="en-US" sz="1600" dirty="0"/>
              <a:t>TTL</a:t>
            </a:r>
          </a:p>
          <a:p>
            <a:pPr lvl="2"/>
            <a:endParaRPr lang="en-US" sz="1600" dirty="0"/>
          </a:p>
          <a:p>
            <a:pPr marL="914400" lvl="1" indent="-457200">
              <a:buFont typeface="Arial" charset="0"/>
              <a:buNone/>
            </a:pPr>
            <a:r>
              <a:rPr lang="en-US" sz="2000" dirty="0"/>
              <a:t>3. Each router maintains a database of all received LSAs (</a:t>
            </a:r>
            <a:r>
              <a:rPr lang="en-US" sz="2000" i="1" dirty="0">
                <a:solidFill>
                  <a:schemeClr val="accent2"/>
                </a:solidFill>
              </a:rPr>
              <a:t>topological database</a:t>
            </a:r>
            <a:r>
              <a:rPr lang="en-US" sz="2000" dirty="0"/>
              <a:t> or </a:t>
            </a:r>
            <a:r>
              <a:rPr lang="en-US" sz="2000" i="1" dirty="0">
                <a:solidFill>
                  <a:schemeClr val="accent2"/>
                </a:solidFill>
              </a:rPr>
              <a:t>link state database</a:t>
            </a:r>
            <a:r>
              <a:rPr lang="en-US" sz="2000" dirty="0"/>
              <a:t>), which describes the network has a graph with weighted edges</a:t>
            </a:r>
          </a:p>
          <a:p>
            <a:pPr marL="914400" lvl="1" indent="-457200">
              <a:buFont typeface="Arial" charset="0"/>
              <a:buNone/>
            </a:pPr>
            <a:endParaRPr lang="en-US" sz="2000" dirty="0"/>
          </a:p>
          <a:p>
            <a:pPr marL="914400" lvl="1" indent="-457200">
              <a:buFont typeface="Arial" charset="0"/>
              <a:buNone/>
            </a:pPr>
            <a:r>
              <a:rPr lang="en-US" sz="2000" dirty="0"/>
              <a:t>4. Each router uses its link state database to run a shortest path algorithm (</a:t>
            </a:r>
            <a:r>
              <a:rPr lang="en-US" sz="2000" dirty="0" err="1"/>
              <a:t>Dijkstra’s</a:t>
            </a:r>
            <a:r>
              <a:rPr lang="en-US" sz="2000" dirty="0"/>
              <a:t> algorithm) to produce the shortest path to each network</a:t>
            </a:r>
          </a:p>
        </p:txBody>
      </p:sp>
      <p:sp>
        <p:nvSpPr>
          <p:cNvPr id="26627" name="Slide Number Placeholder 4"/>
          <p:cNvSpPr>
            <a:spLocks noGrp="1"/>
          </p:cNvSpPr>
          <p:nvPr>
            <p:ph type="sldNum" sz="quarter" idx="12"/>
          </p:nvPr>
        </p:nvSpPr>
        <p:spPr bwMode="auto">
          <a:xfrm>
            <a:off x="6553200" y="6245225"/>
            <a:ext cx="2133600" cy="476250"/>
          </a:xfrm>
          <a:noFill/>
          <a:ln>
            <a:miter lim="800000"/>
            <a:headEnd/>
            <a:tailEnd/>
          </a:ln>
        </p:spPr>
        <p:txBody>
          <a:bodyPr wrap="square" numCol="1" anchor="t" anchorCtr="0" compatLnSpc="1">
            <a:prstTxWarp prst="textNoShape">
              <a:avLst/>
            </a:prstTxWarp>
          </a:bodyPr>
          <a:lstStyle/>
          <a:p>
            <a:fld id="{E5BC210F-6455-4EAF-B160-2211841F012D}" type="slidenum">
              <a:rPr lang="en-US" sz="1400">
                <a:solidFill>
                  <a:schemeClr val="tx1"/>
                </a:solidFill>
              </a:rPr>
              <a:pPr/>
              <a:t>20</a:t>
            </a:fld>
            <a:endParaRPr lang="en-US" sz="1400">
              <a:solidFill>
                <a:schemeClr val="tx1"/>
              </a:solidFill>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4"/>
          <p:cNvSpPr>
            <a:spLocks noGrp="1"/>
          </p:cNvSpPr>
          <p:nvPr>
            <p:ph type="sldNum" sz="quarter" idx="12"/>
          </p:nvPr>
        </p:nvSpPr>
        <p:spPr bwMode="auto">
          <a:xfrm>
            <a:off x="3124200" y="6245225"/>
            <a:ext cx="2895600" cy="476250"/>
          </a:xfrm>
          <a:noFill/>
          <a:ln>
            <a:miter lim="800000"/>
            <a:headEnd/>
            <a:tailEnd/>
          </a:ln>
        </p:spPr>
        <p:txBody>
          <a:bodyPr wrap="square" numCol="1" anchor="t" anchorCtr="0" compatLnSpc="1">
            <a:prstTxWarp prst="textNoShape">
              <a:avLst/>
            </a:prstTxWarp>
          </a:bodyPr>
          <a:lstStyle/>
          <a:p>
            <a:fld id="{9B152794-867F-47E7-A630-2CAADA9328B3}" type="slidenum">
              <a:rPr lang="en-US" sz="1400">
                <a:solidFill>
                  <a:schemeClr val="tx1"/>
                </a:solidFill>
              </a:rPr>
              <a:pPr/>
              <a:t>21</a:t>
            </a:fld>
            <a:endParaRPr lang="en-US" sz="1400">
              <a:solidFill>
                <a:schemeClr val="tx1"/>
              </a:solidFill>
            </a:endParaRPr>
          </a:p>
        </p:txBody>
      </p:sp>
      <p:sp>
        <p:nvSpPr>
          <p:cNvPr id="699394" name="Rectangle 2"/>
          <p:cNvSpPr>
            <a:spLocks noGrp="1" noChangeArrowheads="1"/>
          </p:cNvSpPr>
          <p:nvPr>
            <p:ph type="title" idx="4294967295"/>
          </p:nvPr>
        </p:nvSpPr>
        <p:spPr>
          <a:xfrm>
            <a:off x="457200" y="152400"/>
            <a:ext cx="8229600" cy="1143000"/>
          </a:xfrm>
        </p:spPr>
        <p:txBody>
          <a:bodyPr>
            <a:normAutofit fontScale="90000"/>
          </a:bodyPr>
          <a:lstStyle/>
          <a:p>
            <a:r>
              <a:rPr lang="en-US" sz="4000"/>
              <a:t>Link state routing: graphical illustration</a:t>
            </a:r>
          </a:p>
        </p:txBody>
      </p:sp>
      <p:sp>
        <p:nvSpPr>
          <p:cNvPr id="27651" name="Oval 4"/>
          <p:cNvSpPr>
            <a:spLocks noChangeArrowheads="1"/>
          </p:cNvSpPr>
          <p:nvPr/>
        </p:nvSpPr>
        <p:spPr bwMode="auto">
          <a:xfrm>
            <a:off x="1524000" y="1905000"/>
            <a:ext cx="609600" cy="533400"/>
          </a:xfrm>
          <a:prstGeom prst="ellipse">
            <a:avLst/>
          </a:prstGeom>
          <a:solidFill>
            <a:schemeClr val="accent1"/>
          </a:solidFill>
          <a:ln w="9525">
            <a:solidFill>
              <a:schemeClr val="tx1"/>
            </a:solidFill>
            <a:round/>
            <a:headEnd/>
            <a:tailEnd/>
          </a:ln>
        </p:spPr>
        <p:txBody>
          <a:bodyPr wrap="none" anchor="ctr"/>
          <a:lstStyle/>
          <a:p>
            <a:pPr algn="l"/>
            <a:r>
              <a:rPr lang="en-US"/>
              <a:t>a</a:t>
            </a:r>
          </a:p>
        </p:txBody>
      </p:sp>
      <p:sp>
        <p:nvSpPr>
          <p:cNvPr id="27652" name="Oval 5"/>
          <p:cNvSpPr>
            <a:spLocks noChangeArrowheads="1"/>
          </p:cNvSpPr>
          <p:nvPr/>
        </p:nvSpPr>
        <p:spPr bwMode="auto">
          <a:xfrm>
            <a:off x="3276600" y="1371600"/>
            <a:ext cx="609600" cy="533400"/>
          </a:xfrm>
          <a:prstGeom prst="ellipse">
            <a:avLst/>
          </a:prstGeom>
          <a:solidFill>
            <a:schemeClr val="accent1"/>
          </a:solidFill>
          <a:ln w="9525">
            <a:solidFill>
              <a:schemeClr val="tx1"/>
            </a:solidFill>
            <a:round/>
            <a:headEnd/>
            <a:tailEnd/>
          </a:ln>
        </p:spPr>
        <p:txBody>
          <a:bodyPr wrap="none" anchor="ctr"/>
          <a:lstStyle/>
          <a:p>
            <a:pPr algn="l"/>
            <a:r>
              <a:rPr lang="en-US"/>
              <a:t>b</a:t>
            </a:r>
          </a:p>
        </p:txBody>
      </p:sp>
      <p:sp>
        <p:nvSpPr>
          <p:cNvPr id="27653" name="Oval 6"/>
          <p:cNvSpPr>
            <a:spLocks noChangeArrowheads="1"/>
          </p:cNvSpPr>
          <p:nvPr/>
        </p:nvSpPr>
        <p:spPr bwMode="auto">
          <a:xfrm>
            <a:off x="5105400" y="1905000"/>
            <a:ext cx="609600" cy="533400"/>
          </a:xfrm>
          <a:prstGeom prst="ellipse">
            <a:avLst/>
          </a:prstGeom>
          <a:solidFill>
            <a:schemeClr val="accent1"/>
          </a:solidFill>
          <a:ln w="9525">
            <a:solidFill>
              <a:schemeClr val="tx1"/>
            </a:solidFill>
            <a:round/>
            <a:headEnd/>
            <a:tailEnd/>
          </a:ln>
        </p:spPr>
        <p:txBody>
          <a:bodyPr wrap="none" anchor="ctr"/>
          <a:lstStyle/>
          <a:p>
            <a:pPr algn="l"/>
            <a:r>
              <a:rPr lang="en-US"/>
              <a:t>c</a:t>
            </a:r>
          </a:p>
        </p:txBody>
      </p:sp>
      <p:sp>
        <p:nvSpPr>
          <p:cNvPr id="27654" name="Oval 7"/>
          <p:cNvSpPr>
            <a:spLocks noChangeArrowheads="1"/>
          </p:cNvSpPr>
          <p:nvPr/>
        </p:nvSpPr>
        <p:spPr bwMode="auto">
          <a:xfrm>
            <a:off x="6705600" y="1905000"/>
            <a:ext cx="609600" cy="533400"/>
          </a:xfrm>
          <a:prstGeom prst="ellipse">
            <a:avLst/>
          </a:prstGeom>
          <a:solidFill>
            <a:schemeClr val="accent1"/>
          </a:solidFill>
          <a:ln w="9525">
            <a:solidFill>
              <a:schemeClr val="tx1"/>
            </a:solidFill>
            <a:round/>
            <a:headEnd/>
            <a:tailEnd/>
          </a:ln>
        </p:spPr>
        <p:txBody>
          <a:bodyPr wrap="none" anchor="ctr"/>
          <a:lstStyle/>
          <a:p>
            <a:pPr algn="l"/>
            <a:r>
              <a:rPr lang="en-US"/>
              <a:t>d</a:t>
            </a:r>
          </a:p>
        </p:txBody>
      </p:sp>
      <p:cxnSp>
        <p:nvCxnSpPr>
          <p:cNvPr id="27655" name="AutoShape 8"/>
          <p:cNvCxnSpPr>
            <a:cxnSpLocks noChangeShapeType="1"/>
            <a:stCxn id="27651" idx="6"/>
            <a:endCxn id="27652" idx="2"/>
          </p:cNvCxnSpPr>
          <p:nvPr/>
        </p:nvCxnSpPr>
        <p:spPr bwMode="auto">
          <a:xfrm flipV="1">
            <a:off x="2133600" y="1638300"/>
            <a:ext cx="1143000" cy="533400"/>
          </a:xfrm>
          <a:prstGeom prst="straightConnector1">
            <a:avLst/>
          </a:prstGeom>
          <a:noFill/>
          <a:ln w="9525">
            <a:solidFill>
              <a:schemeClr val="tx1"/>
            </a:solidFill>
            <a:round/>
            <a:headEnd/>
            <a:tailEnd/>
          </a:ln>
        </p:spPr>
      </p:cxnSp>
      <p:cxnSp>
        <p:nvCxnSpPr>
          <p:cNvPr id="27656" name="AutoShape 9"/>
          <p:cNvCxnSpPr>
            <a:cxnSpLocks noChangeShapeType="1"/>
            <a:stCxn id="27652" idx="6"/>
            <a:endCxn id="27653" idx="2"/>
          </p:cNvCxnSpPr>
          <p:nvPr/>
        </p:nvCxnSpPr>
        <p:spPr bwMode="auto">
          <a:xfrm>
            <a:off x="3886200" y="1638300"/>
            <a:ext cx="1219200" cy="533400"/>
          </a:xfrm>
          <a:prstGeom prst="straightConnector1">
            <a:avLst/>
          </a:prstGeom>
          <a:noFill/>
          <a:ln w="9525">
            <a:solidFill>
              <a:schemeClr val="tx1"/>
            </a:solidFill>
            <a:round/>
            <a:headEnd/>
            <a:tailEnd/>
          </a:ln>
        </p:spPr>
      </p:cxnSp>
      <p:cxnSp>
        <p:nvCxnSpPr>
          <p:cNvPr id="27657" name="AutoShape 10"/>
          <p:cNvCxnSpPr>
            <a:cxnSpLocks noChangeShapeType="1"/>
            <a:stCxn id="27653" idx="6"/>
            <a:endCxn id="27654" idx="2"/>
          </p:cNvCxnSpPr>
          <p:nvPr/>
        </p:nvCxnSpPr>
        <p:spPr bwMode="auto">
          <a:xfrm>
            <a:off x="5715000" y="2171700"/>
            <a:ext cx="990600" cy="0"/>
          </a:xfrm>
          <a:prstGeom prst="straightConnector1">
            <a:avLst/>
          </a:prstGeom>
          <a:noFill/>
          <a:ln w="9525">
            <a:solidFill>
              <a:schemeClr val="tx1"/>
            </a:solidFill>
            <a:round/>
            <a:headEnd/>
            <a:tailEnd/>
          </a:ln>
        </p:spPr>
      </p:cxnSp>
      <p:sp>
        <p:nvSpPr>
          <p:cNvPr id="27658" name="Text Box 11"/>
          <p:cNvSpPr txBox="1">
            <a:spLocks noChangeArrowheads="1"/>
          </p:cNvSpPr>
          <p:nvPr/>
        </p:nvSpPr>
        <p:spPr bwMode="auto">
          <a:xfrm>
            <a:off x="2270125" y="1489075"/>
            <a:ext cx="336550" cy="457200"/>
          </a:xfrm>
          <a:prstGeom prst="rect">
            <a:avLst/>
          </a:prstGeom>
          <a:noFill/>
          <a:ln w="9525">
            <a:noFill/>
            <a:miter lim="800000"/>
            <a:headEnd/>
            <a:tailEnd/>
          </a:ln>
        </p:spPr>
        <p:txBody>
          <a:bodyPr wrap="none">
            <a:spAutoFit/>
          </a:bodyPr>
          <a:lstStyle/>
          <a:p>
            <a:pPr algn="l"/>
            <a:r>
              <a:rPr lang="en-US"/>
              <a:t>3</a:t>
            </a:r>
          </a:p>
        </p:txBody>
      </p:sp>
      <p:sp>
        <p:nvSpPr>
          <p:cNvPr id="27659" name="Text Box 12"/>
          <p:cNvSpPr txBox="1">
            <a:spLocks noChangeArrowheads="1"/>
          </p:cNvSpPr>
          <p:nvPr/>
        </p:nvSpPr>
        <p:spPr bwMode="auto">
          <a:xfrm>
            <a:off x="4403725" y="1412875"/>
            <a:ext cx="336550" cy="457200"/>
          </a:xfrm>
          <a:prstGeom prst="rect">
            <a:avLst/>
          </a:prstGeom>
          <a:noFill/>
          <a:ln w="9525">
            <a:noFill/>
            <a:miter lim="800000"/>
            <a:headEnd/>
            <a:tailEnd/>
          </a:ln>
        </p:spPr>
        <p:txBody>
          <a:bodyPr wrap="none">
            <a:spAutoFit/>
          </a:bodyPr>
          <a:lstStyle/>
          <a:p>
            <a:pPr algn="l"/>
            <a:r>
              <a:rPr lang="en-US"/>
              <a:t>1</a:t>
            </a:r>
          </a:p>
        </p:txBody>
      </p:sp>
      <p:sp>
        <p:nvSpPr>
          <p:cNvPr id="27660" name="Text Box 13"/>
          <p:cNvSpPr txBox="1">
            <a:spLocks noChangeArrowheads="1"/>
          </p:cNvSpPr>
          <p:nvPr/>
        </p:nvSpPr>
        <p:spPr bwMode="auto">
          <a:xfrm>
            <a:off x="3352800" y="2362200"/>
            <a:ext cx="336550" cy="457200"/>
          </a:xfrm>
          <a:prstGeom prst="rect">
            <a:avLst/>
          </a:prstGeom>
          <a:noFill/>
          <a:ln w="9525">
            <a:noFill/>
            <a:miter lim="800000"/>
            <a:headEnd/>
            <a:tailEnd/>
          </a:ln>
        </p:spPr>
        <p:txBody>
          <a:bodyPr wrap="none">
            <a:spAutoFit/>
          </a:bodyPr>
          <a:lstStyle/>
          <a:p>
            <a:pPr algn="l"/>
            <a:r>
              <a:rPr lang="en-US"/>
              <a:t>6</a:t>
            </a:r>
          </a:p>
        </p:txBody>
      </p:sp>
      <p:sp>
        <p:nvSpPr>
          <p:cNvPr id="27661" name="Text Box 14"/>
          <p:cNvSpPr txBox="1">
            <a:spLocks noChangeArrowheads="1"/>
          </p:cNvSpPr>
          <p:nvPr/>
        </p:nvSpPr>
        <p:spPr bwMode="auto">
          <a:xfrm>
            <a:off x="6080125" y="1489075"/>
            <a:ext cx="336550" cy="457200"/>
          </a:xfrm>
          <a:prstGeom prst="rect">
            <a:avLst/>
          </a:prstGeom>
          <a:noFill/>
          <a:ln w="9525">
            <a:noFill/>
            <a:miter lim="800000"/>
            <a:headEnd/>
            <a:tailEnd/>
          </a:ln>
        </p:spPr>
        <p:txBody>
          <a:bodyPr wrap="none">
            <a:spAutoFit/>
          </a:bodyPr>
          <a:lstStyle/>
          <a:p>
            <a:pPr algn="l"/>
            <a:r>
              <a:rPr lang="en-US"/>
              <a:t>2</a:t>
            </a:r>
          </a:p>
        </p:txBody>
      </p:sp>
      <p:cxnSp>
        <p:nvCxnSpPr>
          <p:cNvPr id="27662" name="AutoShape 15"/>
          <p:cNvCxnSpPr>
            <a:cxnSpLocks noChangeShapeType="1"/>
            <a:stCxn id="27651" idx="6"/>
            <a:endCxn id="27653" idx="2"/>
          </p:cNvCxnSpPr>
          <p:nvPr/>
        </p:nvCxnSpPr>
        <p:spPr bwMode="auto">
          <a:xfrm>
            <a:off x="2133600" y="2171700"/>
            <a:ext cx="2971800" cy="0"/>
          </a:xfrm>
          <a:prstGeom prst="straightConnector1">
            <a:avLst/>
          </a:prstGeom>
          <a:noFill/>
          <a:ln w="9525">
            <a:solidFill>
              <a:schemeClr val="tx1"/>
            </a:solidFill>
            <a:round/>
            <a:headEnd/>
            <a:tailEnd/>
          </a:ln>
        </p:spPr>
      </p:cxnSp>
      <p:sp>
        <p:nvSpPr>
          <p:cNvPr id="27663" name="Oval 16"/>
          <p:cNvSpPr>
            <a:spLocks noChangeArrowheads="1"/>
          </p:cNvSpPr>
          <p:nvPr/>
        </p:nvSpPr>
        <p:spPr bwMode="auto">
          <a:xfrm>
            <a:off x="304800" y="3429000"/>
            <a:ext cx="609600" cy="533400"/>
          </a:xfrm>
          <a:prstGeom prst="ellipse">
            <a:avLst/>
          </a:prstGeom>
          <a:solidFill>
            <a:schemeClr val="accent1"/>
          </a:solidFill>
          <a:ln w="9525">
            <a:solidFill>
              <a:schemeClr val="tx1"/>
            </a:solidFill>
            <a:round/>
            <a:headEnd/>
            <a:tailEnd/>
          </a:ln>
        </p:spPr>
        <p:txBody>
          <a:bodyPr wrap="none" anchor="ctr"/>
          <a:lstStyle/>
          <a:p>
            <a:pPr algn="l"/>
            <a:r>
              <a:rPr lang="en-US"/>
              <a:t>a</a:t>
            </a:r>
          </a:p>
        </p:txBody>
      </p:sp>
      <p:cxnSp>
        <p:nvCxnSpPr>
          <p:cNvPr id="27664" name="AutoShape 17"/>
          <p:cNvCxnSpPr>
            <a:cxnSpLocks noChangeShapeType="1"/>
            <a:stCxn id="27663" idx="6"/>
          </p:cNvCxnSpPr>
          <p:nvPr/>
        </p:nvCxnSpPr>
        <p:spPr bwMode="auto">
          <a:xfrm flipV="1">
            <a:off x="914400" y="3162300"/>
            <a:ext cx="1143000" cy="533400"/>
          </a:xfrm>
          <a:prstGeom prst="straightConnector1">
            <a:avLst/>
          </a:prstGeom>
          <a:noFill/>
          <a:ln w="9525">
            <a:solidFill>
              <a:schemeClr val="tx1"/>
            </a:solidFill>
            <a:round/>
            <a:headEnd/>
            <a:tailEnd/>
          </a:ln>
        </p:spPr>
      </p:cxnSp>
      <p:cxnSp>
        <p:nvCxnSpPr>
          <p:cNvPr id="27665" name="AutoShape 18"/>
          <p:cNvCxnSpPr>
            <a:cxnSpLocks noChangeShapeType="1"/>
            <a:stCxn id="27663" idx="6"/>
          </p:cNvCxnSpPr>
          <p:nvPr/>
        </p:nvCxnSpPr>
        <p:spPr bwMode="auto">
          <a:xfrm>
            <a:off x="914400" y="3695700"/>
            <a:ext cx="2971800" cy="0"/>
          </a:xfrm>
          <a:prstGeom prst="straightConnector1">
            <a:avLst/>
          </a:prstGeom>
          <a:noFill/>
          <a:ln w="9525">
            <a:solidFill>
              <a:schemeClr val="tx1"/>
            </a:solidFill>
            <a:round/>
            <a:headEnd/>
            <a:tailEnd/>
          </a:ln>
        </p:spPr>
      </p:cxnSp>
      <p:sp>
        <p:nvSpPr>
          <p:cNvPr id="27666" name="Text Box 19"/>
          <p:cNvSpPr txBox="1">
            <a:spLocks noChangeArrowheads="1"/>
          </p:cNvSpPr>
          <p:nvPr/>
        </p:nvSpPr>
        <p:spPr bwMode="auto">
          <a:xfrm>
            <a:off x="1508125" y="2936875"/>
            <a:ext cx="336550" cy="457200"/>
          </a:xfrm>
          <a:prstGeom prst="rect">
            <a:avLst/>
          </a:prstGeom>
          <a:noFill/>
          <a:ln w="9525">
            <a:noFill/>
            <a:miter lim="800000"/>
            <a:headEnd/>
            <a:tailEnd/>
          </a:ln>
        </p:spPr>
        <p:txBody>
          <a:bodyPr wrap="none">
            <a:spAutoFit/>
          </a:bodyPr>
          <a:lstStyle/>
          <a:p>
            <a:pPr algn="l"/>
            <a:r>
              <a:rPr lang="en-US"/>
              <a:t>3</a:t>
            </a:r>
          </a:p>
        </p:txBody>
      </p:sp>
      <p:sp>
        <p:nvSpPr>
          <p:cNvPr id="27667" name="Text Box 20"/>
          <p:cNvSpPr txBox="1">
            <a:spLocks noChangeArrowheads="1"/>
          </p:cNvSpPr>
          <p:nvPr/>
        </p:nvSpPr>
        <p:spPr bwMode="auto">
          <a:xfrm>
            <a:off x="1981200" y="3429000"/>
            <a:ext cx="336550" cy="457200"/>
          </a:xfrm>
          <a:prstGeom prst="rect">
            <a:avLst/>
          </a:prstGeom>
          <a:noFill/>
          <a:ln w="9525">
            <a:noFill/>
            <a:miter lim="800000"/>
            <a:headEnd/>
            <a:tailEnd/>
          </a:ln>
        </p:spPr>
        <p:txBody>
          <a:bodyPr wrap="none">
            <a:spAutoFit/>
          </a:bodyPr>
          <a:lstStyle/>
          <a:p>
            <a:pPr algn="l"/>
            <a:r>
              <a:rPr lang="en-US"/>
              <a:t>6</a:t>
            </a:r>
          </a:p>
        </p:txBody>
      </p:sp>
      <p:sp>
        <p:nvSpPr>
          <p:cNvPr id="27668" name="Oval 21"/>
          <p:cNvSpPr>
            <a:spLocks noChangeArrowheads="1"/>
          </p:cNvSpPr>
          <p:nvPr/>
        </p:nvSpPr>
        <p:spPr bwMode="auto">
          <a:xfrm>
            <a:off x="2057400" y="2819400"/>
            <a:ext cx="609600" cy="533400"/>
          </a:xfrm>
          <a:prstGeom prst="ellipse">
            <a:avLst/>
          </a:prstGeom>
          <a:solidFill>
            <a:schemeClr val="accent1"/>
          </a:solidFill>
          <a:ln w="9525">
            <a:solidFill>
              <a:schemeClr val="tx1"/>
            </a:solidFill>
            <a:round/>
            <a:headEnd/>
            <a:tailEnd/>
          </a:ln>
        </p:spPr>
        <p:txBody>
          <a:bodyPr wrap="none" anchor="ctr"/>
          <a:lstStyle/>
          <a:p>
            <a:pPr algn="l"/>
            <a:r>
              <a:rPr lang="en-US"/>
              <a:t>b</a:t>
            </a:r>
          </a:p>
        </p:txBody>
      </p:sp>
      <p:sp>
        <p:nvSpPr>
          <p:cNvPr id="27669" name="Oval 22"/>
          <p:cNvSpPr>
            <a:spLocks noChangeArrowheads="1"/>
          </p:cNvSpPr>
          <p:nvPr/>
        </p:nvSpPr>
        <p:spPr bwMode="auto">
          <a:xfrm>
            <a:off x="3886200" y="3429000"/>
            <a:ext cx="609600" cy="533400"/>
          </a:xfrm>
          <a:prstGeom prst="ellipse">
            <a:avLst/>
          </a:prstGeom>
          <a:solidFill>
            <a:schemeClr val="accent1"/>
          </a:solidFill>
          <a:ln w="9525">
            <a:solidFill>
              <a:schemeClr val="tx1"/>
            </a:solidFill>
            <a:round/>
            <a:headEnd/>
            <a:tailEnd/>
          </a:ln>
        </p:spPr>
        <p:txBody>
          <a:bodyPr wrap="none" anchor="ctr"/>
          <a:lstStyle/>
          <a:p>
            <a:pPr algn="l"/>
            <a:r>
              <a:rPr lang="en-US"/>
              <a:t>c</a:t>
            </a:r>
          </a:p>
        </p:txBody>
      </p:sp>
      <p:sp>
        <p:nvSpPr>
          <p:cNvPr id="27670" name="Oval 28"/>
          <p:cNvSpPr>
            <a:spLocks noChangeArrowheads="1"/>
          </p:cNvSpPr>
          <p:nvPr/>
        </p:nvSpPr>
        <p:spPr bwMode="auto">
          <a:xfrm>
            <a:off x="228600" y="4648200"/>
            <a:ext cx="609600" cy="533400"/>
          </a:xfrm>
          <a:prstGeom prst="ellipse">
            <a:avLst/>
          </a:prstGeom>
          <a:solidFill>
            <a:schemeClr val="accent1"/>
          </a:solidFill>
          <a:ln w="9525">
            <a:solidFill>
              <a:schemeClr val="tx1"/>
            </a:solidFill>
            <a:round/>
            <a:headEnd/>
            <a:tailEnd/>
          </a:ln>
        </p:spPr>
        <p:txBody>
          <a:bodyPr wrap="none" anchor="ctr"/>
          <a:lstStyle/>
          <a:p>
            <a:pPr algn="l"/>
            <a:r>
              <a:rPr lang="en-US"/>
              <a:t>a</a:t>
            </a:r>
          </a:p>
        </p:txBody>
      </p:sp>
      <p:sp>
        <p:nvSpPr>
          <p:cNvPr id="27671" name="Oval 29"/>
          <p:cNvSpPr>
            <a:spLocks noChangeArrowheads="1"/>
          </p:cNvSpPr>
          <p:nvPr/>
        </p:nvSpPr>
        <p:spPr bwMode="auto">
          <a:xfrm>
            <a:off x="1981200" y="4114800"/>
            <a:ext cx="609600" cy="533400"/>
          </a:xfrm>
          <a:prstGeom prst="ellipse">
            <a:avLst/>
          </a:prstGeom>
          <a:solidFill>
            <a:schemeClr val="accent1"/>
          </a:solidFill>
          <a:ln w="9525">
            <a:solidFill>
              <a:schemeClr val="tx1"/>
            </a:solidFill>
            <a:round/>
            <a:headEnd/>
            <a:tailEnd/>
          </a:ln>
        </p:spPr>
        <p:txBody>
          <a:bodyPr wrap="none" anchor="ctr"/>
          <a:lstStyle/>
          <a:p>
            <a:pPr algn="l"/>
            <a:r>
              <a:rPr lang="en-US"/>
              <a:t>b</a:t>
            </a:r>
          </a:p>
        </p:txBody>
      </p:sp>
      <p:sp>
        <p:nvSpPr>
          <p:cNvPr id="27672" name="Oval 30"/>
          <p:cNvSpPr>
            <a:spLocks noChangeArrowheads="1"/>
          </p:cNvSpPr>
          <p:nvPr/>
        </p:nvSpPr>
        <p:spPr bwMode="auto">
          <a:xfrm>
            <a:off x="3810000" y="4648200"/>
            <a:ext cx="609600" cy="533400"/>
          </a:xfrm>
          <a:prstGeom prst="ellipse">
            <a:avLst/>
          </a:prstGeom>
          <a:solidFill>
            <a:schemeClr val="accent1"/>
          </a:solidFill>
          <a:ln w="9525">
            <a:solidFill>
              <a:schemeClr val="tx1"/>
            </a:solidFill>
            <a:round/>
            <a:headEnd/>
            <a:tailEnd/>
          </a:ln>
        </p:spPr>
        <p:txBody>
          <a:bodyPr wrap="none" anchor="ctr"/>
          <a:lstStyle/>
          <a:p>
            <a:pPr algn="l"/>
            <a:r>
              <a:rPr lang="en-US"/>
              <a:t>c</a:t>
            </a:r>
          </a:p>
        </p:txBody>
      </p:sp>
      <p:cxnSp>
        <p:nvCxnSpPr>
          <p:cNvPr id="27673" name="AutoShape 31"/>
          <p:cNvCxnSpPr>
            <a:cxnSpLocks noChangeShapeType="1"/>
            <a:stCxn id="27670" idx="6"/>
            <a:endCxn id="27671" idx="2"/>
          </p:cNvCxnSpPr>
          <p:nvPr/>
        </p:nvCxnSpPr>
        <p:spPr bwMode="auto">
          <a:xfrm flipV="1">
            <a:off x="838200" y="4381500"/>
            <a:ext cx="1143000" cy="533400"/>
          </a:xfrm>
          <a:prstGeom prst="straightConnector1">
            <a:avLst/>
          </a:prstGeom>
          <a:noFill/>
          <a:ln w="9525">
            <a:solidFill>
              <a:schemeClr val="tx1"/>
            </a:solidFill>
            <a:round/>
            <a:headEnd/>
            <a:tailEnd/>
          </a:ln>
        </p:spPr>
      </p:cxnSp>
      <p:cxnSp>
        <p:nvCxnSpPr>
          <p:cNvPr id="27674" name="AutoShape 32"/>
          <p:cNvCxnSpPr>
            <a:cxnSpLocks noChangeShapeType="1"/>
            <a:stCxn id="27671" idx="6"/>
            <a:endCxn id="27672" idx="2"/>
          </p:cNvCxnSpPr>
          <p:nvPr/>
        </p:nvCxnSpPr>
        <p:spPr bwMode="auto">
          <a:xfrm>
            <a:off x="2590800" y="4381500"/>
            <a:ext cx="1219200" cy="533400"/>
          </a:xfrm>
          <a:prstGeom prst="straightConnector1">
            <a:avLst/>
          </a:prstGeom>
          <a:noFill/>
          <a:ln w="9525">
            <a:solidFill>
              <a:schemeClr val="tx1"/>
            </a:solidFill>
            <a:round/>
            <a:headEnd/>
            <a:tailEnd/>
          </a:ln>
        </p:spPr>
      </p:cxnSp>
      <p:sp>
        <p:nvSpPr>
          <p:cNvPr id="27675" name="Text Box 33"/>
          <p:cNvSpPr txBox="1">
            <a:spLocks noChangeArrowheads="1"/>
          </p:cNvSpPr>
          <p:nvPr/>
        </p:nvSpPr>
        <p:spPr bwMode="auto">
          <a:xfrm>
            <a:off x="1447800" y="4114800"/>
            <a:ext cx="336550" cy="457200"/>
          </a:xfrm>
          <a:prstGeom prst="rect">
            <a:avLst/>
          </a:prstGeom>
          <a:noFill/>
          <a:ln w="9525">
            <a:noFill/>
            <a:miter lim="800000"/>
            <a:headEnd/>
            <a:tailEnd/>
          </a:ln>
        </p:spPr>
        <p:txBody>
          <a:bodyPr wrap="none">
            <a:spAutoFit/>
          </a:bodyPr>
          <a:lstStyle/>
          <a:p>
            <a:pPr algn="l"/>
            <a:r>
              <a:rPr lang="en-US"/>
              <a:t>3</a:t>
            </a:r>
          </a:p>
        </p:txBody>
      </p:sp>
      <p:sp>
        <p:nvSpPr>
          <p:cNvPr id="27676" name="Text Box 34"/>
          <p:cNvSpPr txBox="1">
            <a:spLocks noChangeArrowheads="1"/>
          </p:cNvSpPr>
          <p:nvPr/>
        </p:nvSpPr>
        <p:spPr bwMode="auto">
          <a:xfrm>
            <a:off x="3108325" y="4156075"/>
            <a:ext cx="336550" cy="457200"/>
          </a:xfrm>
          <a:prstGeom prst="rect">
            <a:avLst/>
          </a:prstGeom>
          <a:noFill/>
          <a:ln w="9525">
            <a:noFill/>
            <a:miter lim="800000"/>
            <a:headEnd/>
            <a:tailEnd/>
          </a:ln>
        </p:spPr>
        <p:txBody>
          <a:bodyPr wrap="none">
            <a:spAutoFit/>
          </a:bodyPr>
          <a:lstStyle/>
          <a:p>
            <a:pPr algn="l"/>
            <a:r>
              <a:rPr lang="en-US"/>
              <a:t>1</a:t>
            </a:r>
          </a:p>
        </p:txBody>
      </p:sp>
      <p:sp>
        <p:nvSpPr>
          <p:cNvPr id="27677" name="Oval 35"/>
          <p:cNvSpPr>
            <a:spLocks noChangeArrowheads="1"/>
          </p:cNvSpPr>
          <p:nvPr/>
        </p:nvSpPr>
        <p:spPr bwMode="auto">
          <a:xfrm>
            <a:off x="228600" y="5791200"/>
            <a:ext cx="609600" cy="533400"/>
          </a:xfrm>
          <a:prstGeom prst="ellipse">
            <a:avLst/>
          </a:prstGeom>
          <a:solidFill>
            <a:schemeClr val="accent1"/>
          </a:solidFill>
          <a:ln w="9525">
            <a:solidFill>
              <a:schemeClr val="tx1"/>
            </a:solidFill>
            <a:round/>
            <a:headEnd/>
            <a:tailEnd/>
          </a:ln>
        </p:spPr>
        <p:txBody>
          <a:bodyPr wrap="none" anchor="ctr"/>
          <a:lstStyle/>
          <a:p>
            <a:pPr algn="l"/>
            <a:r>
              <a:rPr lang="en-US"/>
              <a:t>a</a:t>
            </a:r>
          </a:p>
        </p:txBody>
      </p:sp>
      <p:sp>
        <p:nvSpPr>
          <p:cNvPr id="27678" name="Oval 36"/>
          <p:cNvSpPr>
            <a:spLocks noChangeArrowheads="1"/>
          </p:cNvSpPr>
          <p:nvPr/>
        </p:nvSpPr>
        <p:spPr bwMode="auto">
          <a:xfrm>
            <a:off x="1981200" y="5257800"/>
            <a:ext cx="609600" cy="533400"/>
          </a:xfrm>
          <a:prstGeom prst="ellipse">
            <a:avLst/>
          </a:prstGeom>
          <a:solidFill>
            <a:schemeClr val="accent1"/>
          </a:solidFill>
          <a:ln w="9525">
            <a:solidFill>
              <a:schemeClr val="tx1"/>
            </a:solidFill>
            <a:round/>
            <a:headEnd/>
            <a:tailEnd/>
          </a:ln>
        </p:spPr>
        <p:txBody>
          <a:bodyPr wrap="none" anchor="ctr"/>
          <a:lstStyle/>
          <a:p>
            <a:pPr algn="l"/>
            <a:r>
              <a:rPr lang="en-US"/>
              <a:t>b</a:t>
            </a:r>
          </a:p>
        </p:txBody>
      </p:sp>
      <p:sp>
        <p:nvSpPr>
          <p:cNvPr id="27679" name="Oval 37"/>
          <p:cNvSpPr>
            <a:spLocks noChangeArrowheads="1"/>
          </p:cNvSpPr>
          <p:nvPr/>
        </p:nvSpPr>
        <p:spPr bwMode="auto">
          <a:xfrm>
            <a:off x="3810000" y="5791200"/>
            <a:ext cx="609600" cy="533400"/>
          </a:xfrm>
          <a:prstGeom prst="ellipse">
            <a:avLst/>
          </a:prstGeom>
          <a:solidFill>
            <a:schemeClr val="accent1"/>
          </a:solidFill>
          <a:ln w="9525">
            <a:solidFill>
              <a:schemeClr val="tx1"/>
            </a:solidFill>
            <a:round/>
            <a:headEnd/>
            <a:tailEnd/>
          </a:ln>
        </p:spPr>
        <p:txBody>
          <a:bodyPr wrap="none" anchor="ctr"/>
          <a:lstStyle/>
          <a:p>
            <a:pPr algn="l"/>
            <a:r>
              <a:rPr lang="en-US"/>
              <a:t>c</a:t>
            </a:r>
          </a:p>
        </p:txBody>
      </p:sp>
      <p:sp>
        <p:nvSpPr>
          <p:cNvPr id="27680" name="Oval 38"/>
          <p:cNvSpPr>
            <a:spLocks noChangeArrowheads="1"/>
          </p:cNvSpPr>
          <p:nvPr/>
        </p:nvSpPr>
        <p:spPr bwMode="auto">
          <a:xfrm>
            <a:off x="5410200" y="5791200"/>
            <a:ext cx="609600" cy="533400"/>
          </a:xfrm>
          <a:prstGeom prst="ellipse">
            <a:avLst/>
          </a:prstGeom>
          <a:solidFill>
            <a:schemeClr val="accent1"/>
          </a:solidFill>
          <a:ln w="9525">
            <a:solidFill>
              <a:schemeClr val="tx1"/>
            </a:solidFill>
            <a:round/>
            <a:headEnd/>
            <a:tailEnd/>
          </a:ln>
        </p:spPr>
        <p:txBody>
          <a:bodyPr wrap="none" anchor="ctr"/>
          <a:lstStyle/>
          <a:p>
            <a:pPr algn="l"/>
            <a:r>
              <a:rPr lang="en-US"/>
              <a:t>d</a:t>
            </a:r>
          </a:p>
        </p:txBody>
      </p:sp>
      <p:cxnSp>
        <p:nvCxnSpPr>
          <p:cNvPr id="27681" name="AutoShape 39"/>
          <p:cNvCxnSpPr>
            <a:cxnSpLocks noChangeShapeType="1"/>
            <a:stCxn id="27678" idx="6"/>
            <a:endCxn id="27679" idx="2"/>
          </p:cNvCxnSpPr>
          <p:nvPr/>
        </p:nvCxnSpPr>
        <p:spPr bwMode="auto">
          <a:xfrm>
            <a:off x="2590800" y="5524500"/>
            <a:ext cx="1219200" cy="533400"/>
          </a:xfrm>
          <a:prstGeom prst="straightConnector1">
            <a:avLst/>
          </a:prstGeom>
          <a:noFill/>
          <a:ln w="9525">
            <a:solidFill>
              <a:schemeClr val="tx1"/>
            </a:solidFill>
            <a:round/>
            <a:headEnd/>
            <a:tailEnd/>
          </a:ln>
        </p:spPr>
      </p:cxnSp>
      <p:cxnSp>
        <p:nvCxnSpPr>
          <p:cNvPr id="27682" name="AutoShape 40"/>
          <p:cNvCxnSpPr>
            <a:cxnSpLocks noChangeShapeType="1"/>
            <a:stCxn id="27679" idx="6"/>
            <a:endCxn id="27680" idx="2"/>
          </p:cNvCxnSpPr>
          <p:nvPr/>
        </p:nvCxnSpPr>
        <p:spPr bwMode="auto">
          <a:xfrm>
            <a:off x="4419600" y="6057900"/>
            <a:ext cx="990600" cy="0"/>
          </a:xfrm>
          <a:prstGeom prst="straightConnector1">
            <a:avLst/>
          </a:prstGeom>
          <a:noFill/>
          <a:ln w="9525">
            <a:solidFill>
              <a:schemeClr val="tx1"/>
            </a:solidFill>
            <a:round/>
            <a:headEnd/>
            <a:tailEnd/>
          </a:ln>
        </p:spPr>
      </p:cxnSp>
      <p:sp>
        <p:nvSpPr>
          <p:cNvPr id="27683" name="Text Box 41"/>
          <p:cNvSpPr txBox="1">
            <a:spLocks noChangeArrowheads="1"/>
          </p:cNvSpPr>
          <p:nvPr/>
        </p:nvSpPr>
        <p:spPr bwMode="auto">
          <a:xfrm>
            <a:off x="3108325" y="5299075"/>
            <a:ext cx="336550" cy="457200"/>
          </a:xfrm>
          <a:prstGeom prst="rect">
            <a:avLst/>
          </a:prstGeom>
          <a:noFill/>
          <a:ln w="9525">
            <a:noFill/>
            <a:miter lim="800000"/>
            <a:headEnd/>
            <a:tailEnd/>
          </a:ln>
        </p:spPr>
        <p:txBody>
          <a:bodyPr wrap="none">
            <a:spAutoFit/>
          </a:bodyPr>
          <a:lstStyle/>
          <a:p>
            <a:pPr algn="l"/>
            <a:r>
              <a:rPr lang="en-US"/>
              <a:t>1</a:t>
            </a:r>
          </a:p>
        </p:txBody>
      </p:sp>
      <p:sp>
        <p:nvSpPr>
          <p:cNvPr id="27684" name="Text Box 42"/>
          <p:cNvSpPr txBox="1">
            <a:spLocks noChangeArrowheads="1"/>
          </p:cNvSpPr>
          <p:nvPr/>
        </p:nvSpPr>
        <p:spPr bwMode="auto">
          <a:xfrm>
            <a:off x="2057400" y="6248400"/>
            <a:ext cx="336550" cy="457200"/>
          </a:xfrm>
          <a:prstGeom prst="rect">
            <a:avLst/>
          </a:prstGeom>
          <a:noFill/>
          <a:ln w="9525">
            <a:noFill/>
            <a:miter lim="800000"/>
            <a:headEnd/>
            <a:tailEnd/>
          </a:ln>
        </p:spPr>
        <p:txBody>
          <a:bodyPr wrap="none">
            <a:spAutoFit/>
          </a:bodyPr>
          <a:lstStyle/>
          <a:p>
            <a:pPr algn="l"/>
            <a:r>
              <a:rPr lang="en-US"/>
              <a:t>6</a:t>
            </a:r>
          </a:p>
        </p:txBody>
      </p:sp>
      <p:cxnSp>
        <p:nvCxnSpPr>
          <p:cNvPr id="27685" name="AutoShape 43"/>
          <p:cNvCxnSpPr>
            <a:cxnSpLocks noChangeShapeType="1"/>
            <a:stCxn id="27677" idx="6"/>
            <a:endCxn id="27679" idx="2"/>
          </p:cNvCxnSpPr>
          <p:nvPr/>
        </p:nvCxnSpPr>
        <p:spPr bwMode="auto">
          <a:xfrm>
            <a:off x="838200" y="6057900"/>
            <a:ext cx="2971800" cy="0"/>
          </a:xfrm>
          <a:prstGeom prst="straightConnector1">
            <a:avLst/>
          </a:prstGeom>
          <a:noFill/>
          <a:ln w="9525">
            <a:solidFill>
              <a:schemeClr val="tx1"/>
            </a:solidFill>
            <a:round/>
            <a:headEnd/>
            <a:tailEnd/>
          </a:ln>
        </p:spPr>
      </p:cxnSp>
      <p:sp>
        <p:nvSpPr>
          <p:cNvPr id="27686" name="Oval 44"/>
          <p:cNvSpPr>
            <a:spLocks noChangeArrowheads="1"/>
          </p:cNvSpPr>
          <p:nvPr/>
        </p:nvSpPr>
        <p:spPr bwMode="auto">
          <a:xfrm>
            <a:off x="5943600" y="4572000"/>
            <a:ext cx="609600" cy="533400"/>
          </a:xfrm>
          <a:prstGeom prst="ellipse">
            <a:avLst/>
          </a:prstGeom>
          <a:solidFill>
            <a:schemeClr val="accent1"/>
          </a:solidFill>
          <a:ln w="9525">
            <a:solidFill>
              <a:schemeClr val="tx1"/>
            </a:solidFill>
            <a:round/>
            <a:headEnd/>
            <a:tailEnd/>
          </a:ln>
        </p:spPr>
        <p:txBody>
          <a:bodyPr wrap="none" anchor="ctr"/>
          <a:lstStyle/>
          <a:p>
            <a:pPr algn="l"/>
            <a:r>
              <a:rPr lang="en-US"/>
              <a:t>c</a:t>
            </a:r>
          </a:p>
        </p:txBody>
      </p:sp>
      <p:sp>
        <p:nvSpPr>
          <p:cNvPr id="27687" name="Oval 45"/>
          <p:cNvSpPr>
            <a:spLocks noChangeArrowheads="1"/>
          </p:cNvSpPr>
          <p:nvPr/>
        </p:nvSpPr>
        <p:spPr bwMode="auto">
          <a:xfrm>
            <a:off x="7543800" y="4572000"/>
            <a:ext cx="609600" cy="533400"/>
          </a:xfrm>
          <a:prstGeom prst="ellipse">
            <a:avLst/>
          </a:prstGeom>
          <a:solidFill>
            <a:schemeClr val="accent1"/>
          </a:solidFill>
          <a:ln w="9525">
            <a:solidFill>
              <a:schemeClr val="tx1"/>
            </a:solidFill>
            <a:round/>
            <a:headEnd/>
            <a:tailEnd/>
          </a:ln>
        </p:spPr>
        <p:txBody>
          <a:bodyPr wrap="none" anchor="ctr"/>
          <a:lstStyle/>
          <a:p>
            <a:pPr algn="l"/>
            <a:r>
              <a:rPr lang="en-US"/>
              <a:t>d</a:t>
            </a:r>
          </a:p>
        </p:txBody>
      </p:sp>
      <p:cxnSp>
        <p:nvCxnSpPr>
          <p:cNvPr id="27688" name="AutoShape 46"/>
          <p:cNvCxnSpPr>
            <a:cxnSpLocks noChangeShapeType="1"/>
            <a:stCxn id="27686" idx="6"/>
            <a:endCxn id="27687" idx="2"/>
          </p:cNvCxnSpPr>
          <p:nvPr/>
        </p:nvCxnSpPr>
        <p:spPr bwMode="auto">
          <a:xfrm>
            <a:off x="6553200" y="4838700"/>
            <a:ext cx="990600" cy="0"/>
          </a:xfrm>
          <a:prstGeom prst="straightConnector1">
            <a:avLst/>
          </a:prstGeom>
          <a:noFill/>
          <a:ln w="9525">
            <a:solidFill>
              <a:schemeClr val="tx1"/>
            </a:solidFill>
            <a:round/>
            <a:headEnd/>
            <a:tailEnd/>
          </a:ln>
        </p:spPr>
      </p:cxnSp>
      <p:sp>
        <p:nvSpPr>
          <p:cNvPr id="27689" name="Text Box 47"/>
          <p:cNvSpPr txBox="1">
            <a:spLocks noChangeArrowheads="1"/>
          </p:cNvSpPr>
          <p:nvPr/>
        </p:nvSpPr>
        <p:spPr bwMode="auto">
          <a:xfrm>
            <a:off x="6918325" y="4156075"/>
            <a:ext cx="336550" cy="457200"/>
          </a:xfrm>
          <a:prstGeom prst="rect">
            <a:avLst/>
          </a:prstGeom>
          <a:noFill/>
          <a:ln w="9525">
            <a:noFill/>
            <a:miter lim="800000"/>
            <a:headEnd/>
            <a:tailEnd/>
          </a:ln>
        </p:spPr>
        <p:txBody>
          <a:bodyPr wrap="none">
            <a:spAutoFit/>
          </a:bodyPr>
          <a:lstStyle/>
          <a:p>
            <a:pPr algn="l"/>
            <a:r>
              <a:rPr lang="en-US"/>
              <a:t>2</a:t>
            </a:r>
          </a:p>
        </p:txBody>
      </p:sp>
      <p:sp>
        <p:nvSpPr>
          <p:cNvPr id="27690" name="Text Box 48"/>
          <p:cNvSpPr txBox="1">
            <a:spLocks noChangeArrowheads="1"/>
          </p:cNvSpPr>
          <p:nvPr/>
        </p:nvSpPr>
        <p:spPr bwMode="auto">
          <a:xfrm>
            <a:off x="304800" y="2590800"/>
            <a:ext cx="1208088" cy="457200"/>
          </a:xfrm>
          <a:prstGeom prst="rect">
            <a:avLst/>
          </a:prstGeom>
          <a:noFill/>
          <a:ln w="9525">
            <a:noFill/>
            <a:miter lim="800000"/>
            <a:headEnd/>
            <a:tailEnd/>
          </a:ln>
        </p:spPr>
        <p:txBody>
          <a:bodyPr wrap="none">
            <a:spAutoFit/>
          </a:bodyPr>
          <a:lstStyle/>
          <a:p>
            <a:pPr algn="l"/>
            <a:r>
              <a:rPr lang="en-US"/>
              <a:t>a’s view</a:t>
            </a:r>
          </a:p>
        </p:txBody>
      </p:sp>
      <p:sp>
        <p:nvSpPr>
          <p:cNvPr id="27691" name="Text Box 49"/>
          <p:cNvSpPr txBox="1">
            <a:spLocks noChangeArrowheads="1"/>
          </p:cNvSpPr>
          <p:nvPr/>
        </p:nvSpPr>
        <p:spPr bwMode="auto">
          <a:xfrm>
            <a:off x="228600" y="4038600"/>
            <a:ext cx="1225550" cy="457200"/>
          </a:xfrm>
          <a:prstGeom prst="rect">
            <a:avLst/>
          </a:prstGeom>
          <a:noFill/>
          <a:ln w="9525">
            <a:noFill/>
            <a:miter lim="800000"/>
            <a:headEnd/>
            <a:tailEnd/>
          </a:ln>
        </p:spPr>
        <p:txBody>
          <a:bodyPr wrap="none">
            <a:spAutoFit/>
          </a:bodyPr>
          <a:lstStyle/>
          <a:p>
            <a:pPr algn="l"/>
            <a:r>
              <a:rPr lang="en-US"/>
              <a:t>b’s view</a:t>
            </a:r>
          </a:p>
        </p:txBody>
      </p:sp>
      <p:sp>
        <p:nvSpPr>
          <p:cNvPr id="27692" name="Text Box 50"/>
          <p:cNvSpPr txBox="1">
            <a:spLocks noChangeArrowheads="1"/>
          </p:cNvSpPr>
          <p:nvPr/>
        </p:nvSpPr>
        <p:spPr bwMode="auto">
          <a:xfrm>
            <a:off x="304800" y="5334000"/>
            <a:ext cx="1208088" cy="457200"/>
          </a:xfrm>
          <a:prstGeom prst="rect">
            <a:avLst/>
          </a:prstGeom>
          <a:noFill/>
          <a:ln w="9525">
            <a:noFill/>
            <a:miter lim="800000"/>
            <a:headEnd/>
            <a:tailEnd/>
          </a:ln>
        </p:spPr>
        <p:txBody>
          <a:bodyPr wrap="none">
            <a:spAutoFit/>
          </a:bodyPr>
          <a:lstStyle/>
          <a:p>
            <a:pPr algn="l"/>
            <a:r>
              <a:rPr lang="en-US"/>
              <a:t>c’s view</a:t>
            </a:r>
          </a:p>
        </p:txBody>
      </p:sp>
      <p:sp>
        <p:nvSpPr>
          <p:cNvPr id="27693" name="Text Box 51"/>
          <p:cNvSpPr txBox="1">
            <a:spLocks noChangeArrowheads="1"/>
          </p:cNvSpPr>
          <p:nvPr/>
        </p:nvSpPr>
        <p:spPr bwMode="auto">
          <a:xfrm>
            <a:off x="6613525" y="3622675"/>
            <a:ext cx="1225550" cy="457200"/>
          </a:xfrm>
          <a:prstGeom prst="rect">
            <a:avLst/>
          </a:prstGeom>
          <a:noFill/>
          <a:ln w="9525">
            <a:noFill/>
            <a:miter lim="800000"/>
            <a:headEnd/>
            <a:tailEnd/>
          </a:ln>
        </p:spPr>
        <p:txBody>
          <a:bodyPr wrap="none">
            <a:spAutoFit/>
          </a:bodyPr>
          <a:lstStyle/>
          <a:p>
            <a:pPr algn="l"/>
            <a:r>
              <a:rPr lang="en-US"/>
              <a:t>d’s view</a:t>
            </a:r>
          </a:p>
        </p:txBody>
      </p:sp>
      <p:sp>
        <p:nvSpPr>
          <p:cNvPr id="27694" name="Text Box 53"/>
          <p:cNvSpPr txBox="1">
            <a:spLocks noChangeArrowheads="1"/>
          </p:cNvSpPr>
          <p:nvPr/>
        </p:nvSpPr>
        <p:spPr bwMode="auto">
          <a:xfrm>
            <a:off x="4572000" y="2590800"/>
            <a:ext cx="4132263" cy="822325"/>
          </a:xfrm>
          <a:prstGeom prst="rect">
            <a:avLst/>
          </a:prstGeom>
          <a:noFill/>
          <a:ln w="9525">
            <a:noFill/>
            <a:miter lim="800000"/>
            <a:headEnd/>
            <a:tailEnd/>
          </a:ln>
        </p:spPr>
        <p:txBody>
          <a:bodyPr wrap="none">
            <a:spAutoFit/>
          </a:bodyPr>
          <a:lstStyle/>
          <a:p>
            <a:pPr algn="l"/>
            <a:r>
              <a:rPr lang="en-US"/>
              <a:t>Collecting all pieces yield</a:t>
            </a:r>
          </a:p>
          <a:p>
            <a:pPr algn="l"/>
            <a:r>
              <a:rPr lang="en-US"/>
              <a:t>a complete view of the network!</a:t>
            </a:r>
          </a:p>
        </p:txBody>
      </p:sp>
      <p:sp>
        <p:nvSpPr>
          <p:cNvPr id="27695" name="Rectangle 54"/>
          <p:cNvSpPr>
            <a:spLocks noChangeArrowheads="1"/>
          </p:cNvSpPr>
          <p:nvPr/>
        </p:nvSpPr>
        <p:spPr bwMode="auto">
          <a:xfrm>
            <a:off x="4495800" y="2590800"/>
            <a:ext cx="4343400" cy="990600"/>
          </a:xfrm>
          <a:prstGeom prst="rect">
            <a:avLst/>
          </a:prstGeom>
          <a:noFill/>
          <a:ln w="9525">
            <a:solidFill>
              <a:schemeClr val="tx1"/>
            </a:solidFill>
            <a:miter lim="800000"/>
            <a:headEnd/>
            <a:tailEnd/>
          </a:ln>
        </p:spPr>
        <p:txBody>
          <a:bodyPr wrap="none" anchor="ctr"/>
          <a:lstStyle/>
          <a:p>
            <a:pPr algn="l"/>
            <a:endParaRPr lang="en-US"/>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Number Placeholder 3"/>
          <p:cNvSpPr>
            <a:spLocks noGrp="1"/>
          </p:cNvSpPr>
          <p:nvPr>
            <p:ph type="sldNum" sz="quarter" idx="12"/>
          </p:nvPr>
        </p:nvSpPr>
        <p:spPr bwMode="auto">
          <a:xfrm>
            <a:off x="3124200" y="6245225"/>
            <a:ext cx="2895600" cy="476250"/>
          </a:xfrm>
          <a:noFill/>
          <a:ln>
            <a:miter lim="800000"/>
            <a:headEnd/>
            <a:tailEnd/>
          </a:ln>
        </p:spPr>
        <p:txBody>
          <a:bodyPr wrap="square" numCol="1" anchor="t" anchorCtr="0" compatLnSpc="1">
            <a:prstTxWarp prst="textNoShape">
              <a:avLst/>
            </a:prstTxWarp>
          </a:bodyPr>
          <a:lstStyle/>
          <a:p>
            <a:pPr algn="ctr"/>
            <a:fld id="{A6BC9DCF-BD4A-4CF6-9FFA-B1AE4793C1A8}" type="slidenum">
              <a:rPr lang="en-US" sz="1400">
                <a:solidFill>
                  <a:schemeClr val="tx1"/>
                </a:solidFill>
              </a:rPr>
              <a:pPr algn="ctr"/>
              <a:t>22</a:t>
            </a:fld>
            <a:endParaRPr lang="en-US" sz="1400">
              <a:solidFill>
                <a:schemeClr val="tx1"/>
              </a:solidFill>
            </a:endParaRPr>
          </a:p>
        </p:txBody>
      </p:sp>
      <p:sp>
        <p:nvSpPr>
          <p:cNvPr id="28674" name="Rectangle 2"/>
          <p:cNvSpPr>
            <a:spLocks noGrp="1" noChangeArrowheads="1"/>
          </p:cNvSpPr>
          <p:nvPr>
            <p:ph type="title" idx="4294967295"/>
          </p:nvPr>
        </p:nvSpPr>
        <p:spPr/>
        <p:txBody>
          <a:bodyPr/>
          <a:lstStyle/>
          <a:p>
            <a:r>
              <a:rPr lang="en-US"/>
              <a:t>Operation of a Link State Routing protocol</a:t>
            </a:r>
          </a:p>
        </p:txBody>
      </p:sp>
      <p:sp>
        <p:nvSpPr>
          <p:cNvPr id="28675" name="Line 3"/>
          <p:cNvSpPr>
            <a:spLocks noChangeShapeType="1"/>
          </p:cNvSpPr>
          <p:nvPr/>
        </p:nvSpPr>
        <p:spPr bwMode="auto">
          <a:xfrm>
            <a:off x="1752600" y="3581400"/>
            <a:ext cx="1219200" cy="0"/>
          </a:xfrm>
          <a:prstGeom prst="line">
            <a:avLst/>
          </a:prstGeom>
          <a:noFill/>
          <a:ln w="28575">
            <a:solidFill>
              <a:schemeClr val="tx1"/>
            </a:solidFill>
            <a:round/>
            <a:headEnd/>
            <a:tailEnd type="triangle" w="med" len="med"/>
          </a:ln>
        </p:spPr>
        <p:txBody>
          <a:bodyPr anchor="ctr">
            <a:spAutoFit/>
          </a:bodyPr>
          <a:lstStyle/>
          <a:p>
            <a:endParaRPr lang="en-US"/>
          </a:p>
        </p:txBody>
      </p:sp>
      <p:sp>
        <p:nvSpPr>
          <p:cNvPr id="28676" name="Text Box 4"/>
          <p:cNvSpPr txBox="1">
            <a:spLocks noChangeArrowheads="1"/>
          </p:cNvSpPr>
          <p:nvPr/>
        </p:nvSpPr>
        <p:spPr bwMode="auto">
          <a:xfrm>
            <a:off x="304800" y="3124200"/>
            <a:ext cx="1146175" cy="646113"/>
          </a:xfrm>
          <a:prstGeom prst="rect">
            <a:avLst/>
          </a:prstGeom>
          <a:noFill/>
          <a:ln w="28575">
            <a:noFill/>
            <a:miter lim="800000"/>
            <a:headEnd/>
            <a:tailEnd/>
          </a:ln>
        </p:spPr>
        <p:txBody>
          <a:bodyPr wrap="none">
            <a:spAutoFit/>
          </a:bodyPr>
          <a:lstStyle/>
          <a:p>
            <a:pPr algn="l">
              <a:spcBef>
                <a:spcPts val="1000"/>
              </a:spcBef>
              <a:spcAft>
                <a:spcPts val="1000"/>
              </a:spcAft>
            </a:pPr>
            <a:r>
              <a:rPr lang="en-US">
                <a:solidFill>
                  <a:srgbClr val="000000"/>
                </a:solidFill>
              </a:rPr>
              <a:t>Received</a:t>
            </a:r>
            <a:br>
              <a:rPr lang="en-US">
                <a:solidFill>
                  <a:srgbClr val="000000"/>
                </a:solidFill>
              </a:rPr>
            </a:br>
            <a:r>
              <a:rPr lang="en-US">
                <a:solidFill>
                  <a:srgbClr val="000000"/>
                </a:solidFill>
              </a:rPr>
              <a:t>LSPs</a:t>
            </a:r>
            <a:endParaRPr lang="en-US" i="1">
              <a:solidFill>
                <a:srgbClr val="000000"/>
              </a:solidFill>
              <a:latin typeface="Courier New" pitchFamily="49" charset="0"/>
            </a:endParaRPr>
          </a:p>
        </p:txBody>
      </p:sp>
      <p:sp>
        <p:nvSpPr>
          <p:cNvPr id="28677" name="Rectangle 5"/>
          <p:cNvSpPr>
            <a:spLocks noChangeArrowheads="1"/>
          </p:cNvSpPr>
          <p:nvPr/>
        </p:nvSpPr>
        <p:spPr bwMode="auto">
          <a:xfrm>
            <a:off x="6553200" y="2743200"/>
            <a:ext cx="2325688" cy="1639888"/>
          </a:xfrm>
          <a:prstGeom prst="rect">
            <a:avLst/>
          </a:prstGeom>
          <a:solidFill>
            <a:srgbClr val="FF6699"/>
          </a:solidFill>
          <a:ln w="28575">
            <a:solidFill>
              <a:schemeClr val="tx1"/>
            </a:solidFill>
            <a:miter lim="800000"/>
            <a:headEnd/>
            <a:tailEnd/>
          </a:ln>
        </p:spPr>
        <p:txBody>
          <a:bodyPr wrap="none" anchor="ctr"/>
          <a:lstStyle/>
          <a:p>
            <a:pPr algn="l">
              <a:spcBef>
                <a:spcPts val="1000"/>
              </a:spcBef>
              <a:spcAft>
                <a:spcPts val="1000"/>
              </a:spcAft>
            </a:pPr>
            <a:r>
              <a:rPr lang="en-US">
                <a:solidFill>
                  <a:srgbClr val="000000"/>
                </a:solidFill>
              </a:rPr>
              <a:t>IP Routing </a:t>
            </a:r>
            <a:br>
              <a:rPr lang="en-US">
                <a:solidFill>
                  <a:srgbClr val="000000"/>
                </a:solidFill>
              </a:rPr>
            </a:br>
            <a:r>
              <a:rPr lang="en-US">
                <a:solidFill>
                  <a:srgbClr val="000000"/>
                </a:solidFill>
              </a:rPr>
              <a:t>Table</a:t>
            </a:r>
            <a:endParaRPr lang="en-US" i="1">
              <a:solidFill>
                <a:srgbClr val="000000"/>
              </a:solidFill>
              <a:latin typeface="Courier New" pitchFamily="49" charset="0"/>
            </a:endParaRPr>
          </a:p>
        </p:txBody>
      </p:sp>
      <p:sp>
        <p:nvSpPr>
          <p:cNvPr id="28678" name="Line 6"/>
          <p:cNvSpPr>
            <a:spLocks noChangeShapeType="1"/>
          </p:cNvSpPr>
          <p:nvPr/>
        </p:nvSpPr>
        <p:spPr bwMode="auto">
          <a:xfrm>
            <a:off x="4648200" y="3581400"/>
            <a:ext cx="1905000" cy="0"/>
          </a:xfrm>
          <a:prstGeom prst="line">
            <a:avLst/>
          </a:prstGeom>
          <a:noFill/>
          <a:ln w="28575">
            <a:solidFill>
              <a:schemeClr val="tx1"/>
            </a:solidFill>
            <a:round/>
            <a:headEnd/>
            <a:tailEnd type="triangle" w="med" len="med"/>
          </a:ln>
        </p:spPr>
        <p:txBody>
          <a:bodyPr anchor="ctr">
            <a:spAutoFit/>
          </a:bodyPr>
          <a:lstStyle/>
          <a:p>
            <a:endParaRPr lang="en-US"/>
          </a:p>
        </p:txBody>
      </p:sp>
      <p:sp>
        <p:nvSpPr>
          <p:cNvPr id="28679" name="Text Box 7"/>
          <p:cNvSpPr txBox="1">
            <a:spLocks noChangeArrowheads="1"/>
          </p:cNvSpPr>
          <p:nvPr/>
        </p:nvSpPr>
        <p:spPr bwMode="auto">
          <a:xfrm>
            <a:off x="4794250" y="3048000"/>
            <a:ext cx="1473200" cy="1203325"/>
          </a:xfrm>
          <a:prstGeom prst="rect">
            <a:avLst/>
          </a:prstGeom>
          <a:noFill/>
          <a:ln w="28575">
            <a:noFill/>
            <a:miter lim="800000"/>
            <a:headEnd/>
            <a:tailEnd/>
          </a:ln>
        </p:spPr>
        <p:txBody>
          <a:bodyPr wrap="none">
            <a:spAutoFit/>
          </a:bodyPr>
          <a:lstStyle/>
          <a:p>
            <a:pPr algn="l">
              <a:spcBef>
                <a:spcPts val="1000"/>
              </a:spcBef>
              <a:spcAft>
                <a:spcPts val="1000"/>
              </a:spcAft>
            </a:pPr>
            <a:r>
              <a:rPr lang="en-US">
                <a:solidFill>
                  <a:srgbClr val="000000"/>
                </a:solidFill>
              </a:rPr>
              <a:t>Dijkstra’s</a:t>
            </a:r>
          </a:p>
          <a:p>
            <a:pPr algn="l">
              <a:spcBef>
                <a:spcPts val="1000"/>
              </a:spcBef>
              <a:spcAft>
                <a:spcPts val="1000"/>
              </a:spcAft>
            </a:pPr>
            <a:r>
              <a:rPr lang="en-US">
                <a:solidFill>
                  <a:srgbClr val="000000"/>
                </a:solidFill>
              </a:rPr>
              <a:t>Algorithm</a:t>
            </a:r>
            <a:endParaRPr lang="en-US" i="1">
              <a:solidFill>
                <a:srgbClr val="000000"/>
              </a:solidFill>
              <a:latin typeface="Courier New" pitchFamily="49" charset="0"/>
            </a:endParaRPr>
          </a:p>
        </p:txBody>
      </p:sp>
      <p:sp>
        <p:nvSpPr>
          <p:cNvPr id="28680" name="Line 8"/>
          <p:cNvSpPr>
            <a:spLocks noChangeShapeType="1"/>
          </p:cNvSpPr>
          <p:nvPr/>
        </p:nvSpPr>
        <p:spPr bwMode="auto">
          <a:xfrm>
            <a:off x="4114800" y="4038600"/>
            <a:ext cx="1143000" cy="990600"/>
          </a:xfrm>
          <a:prstGeom prst="line">
            <a:avLst/>
          </a:prstGeom>
          <a:noFill/>
          <a:ln w="28575">
            <a:solidFill>
              <a:schemeClr val="tx1"/>
            </a:solidFill>
            <a:round/>
            <a:headEnd/>
            <a:tailEnd type="triangle" w="med" len="med"/>
          </a:ln>
        </p:spPr>
        <p:txBody>
          <a:bodyPr anchor="ctr">
            <a:spAutoFit/>
          </a:bodyPr>
          <a:lstStyle/>
          <a:p>
            <a:endParaRPr lang="en-US"/>
          </a:p>
        </p:txBody>
      </p:sp>
      <p:sp>
        <p:nvSpPr>
          <p:cNvPr id="28681" name="Line 9"/>
          <p:cNvSpPr>
            <a:spLocks noChangeShapeType="1"/>
          </p:cNvSpPr>
          <p:nvPr/>
        </p:nvSpPr>
        <p:spPr bwMode="auto">
          <a:xfrm flipH="1">
            <a:off x="2438400" y="4038600"/>
            <a:ext cx="1143000" cy="990600"/>
          </a:xfrm>
          <a:prstGeom prst="line">
            <a:avLst/>
          </a:prstGeom>
          <a:noFill/>
          <a:ln w="28575">
            <a:solidFill>
              <a:schemeClr val="tx1"/>
            </a:solidFill>
            <a:round/>
            <a:headEnd/>
            <a:tailEnd type="triangle" w="med" len="med"/>
          </a:ln>
        </p:spPr>
        <p:txBody>
          <a:bodyPr anchor="ctr">
            <a:spAutoFit/>
          </a:bodyPr>
          <a:lstStyle/>
          <a:p>
            <a:endParaRPr lang="en-US"/>
          </a:p>
        </p:txBody>
      </p:sp>
      <p:sp>
        <p:nvSpPr>
          <p:cNvPr id="28682" name="AutoShape 10"/>
          <p:cNvSpPr>
            <a:spLocks noChangeArrowheads="1"/>
          </p:cNvSpPr>
          <p:nvPr/>
        </p:nvSpPr>
        <p:spPr bwMode="auto">
          <a:xfrm>
            <a:off x="2987675" y="3006725"/>
            <a:ext cx="1660525" cy="1073150"/>
          </a:xfrm>
          <a:prstGeom prst="roundRect">
            <a:avLst>
              <a:gd name="adj" fmla="val 16667"/>
            </a:avLst>
          </a:prstGeom>
          <a:solidFill>
            <a:srgbClr val="FFFF99"/>
          </a:solidFill>
          <a:ln w="28575">
            <a:solidFill>
              <a:schemeClr val="tx1"/>
            </a:solidFill>
            <a:round/>
            <a:headEnd/>
            <a:tailEnd/>
          </a:ln>
        </p:spPr>
        <p:txBody>
          <a:bodyPr wrap="none" anchor="ctr">
            <a:spAutoFit/>
          </a:bodyPr>
          <a:lstStyle/>
          <a:p>
            <a:pPr algn="l">
              <a:spcBef>
                <a:spcPts val="1000"/>
              </a:spcBef>
              <a:spcAft>
                <a:spcPts val="1000"/>
              </a:spcAft>
            </a:pPr>
            <a:r>
              <a:rPr lang="en-US">
                <a:solidFill>
                  <a:srgbClr val="000000"/>
                </a:solidFill>
              </a:rPr>
              <a:t>Link State</a:t>
            </a:r>
            <a:br>
              <a:rPr lang="en-US">
                <a:solidFill>
                  <a:srgbClr val="000000"/>
                </a:solidFill>
              </a:rPr>
            </a:br>
            <a:r>
              <a:rPr lang="en-US">
                <a:solidFill>
                  <a:srgbClr val="000000"/>
                </a:solidFill>
              </a:rPr>
              <a:t>Database</a:t>
            </a:r>
          </a:p>
        </p:txBody>
      </p:sp>
      <p:sp>
        <p:nvSpPr>
          <p:cNvPr id="28683" name="Line 11"/>
          <p:cNvSpPr>
            <a:spLocks noChangeShapeType="1"/>
          </p:cNvSpPr>
          <p:nvPr/>
        </p:nvSpPr>
        <p:spPr bwMode="auto">
          <a:xfrm flipH="1">
            <a:off x="3810000" y="4038600"/>
            <a:ext cx="0" cy="990600"/>
          </a:xfrm>
          <a:prstGeom prst="line">
            <a:avLst/>
          </a:prstGeom>
          <a:noFill/>
          <a:ln w="28575">
            <a:solidFill>
              <a:schemeClr val="tx1"/>
            </a:solidFill>
            <a:round/>
            <a:headEnd/>
            <a:tailEnd type="triangle" w="med" len="med"/>
          </a:ln>
        </p:spPr>
        <p:txBody>
          <a:bodyPr anchor="ctr">
            <a:spAutoFit/>
          </a:bodyPr>
          <a:lstStyle/>
          <a:p>
            <a:endParaRPr lang="en-US"/>
          </a:p>
        </p:txBody>
      </p:sp>
      <p:sp>
        <p:nvSpPr>
          <p:cNvPr id="28684" name="Text Box 12"/>
          <p:cNvSpPr txBox="1">
            <a:spLocks noChangeArrowheads="1"/>
          </p:cNvSpPr>
          <p:nvPr/>
        </p:nvSpPr>
        <p:spPr bwMode="auto">
          <a:xfrm>
            <a:off x="2538413" y="5029200"/>
            <a:ext cx="2032000" cy="646113"/>
          </a:xfrm>
          <a:prstGeom prst="rect">
            <a:avLst/>
          </a:prstGeom>
          <a:noFill/>
          <a:ln w="28575">
            <a:noFill/>
            <a:miter lim="800000"/>
            <a:headEnd/>
            <a:tailEnd/>
          </a:ln>
        </p:spPr>
        <p:txBody>
          <a:bodyPr wrap="none">
            <a:spAutoFit/>
          </a:bodyPr>
          <a:lstStyle/>
          <a:p>
            <a:pPr algn="l">
              <a:spcBef>
                <a:spcPts val="1000"/>
              </a:spcBef>
              <a:spcAft>
                <a:spcPts val="1000"/>
              </a:spcAft>
            </a:pPr>
            <a:r>
              <a:rPr lang="en-US">
                <a:solidFill>
                  <a:srgbClr val="000000"/>
                </a:solidFill>
              </a:rPr>
              <a:t>LSPs are flooded </a:t>
            </a:r>
            <a:br>
              <a:rPr lang="en-US">
                <a:solidFill>
                  <a:srgbClr val="000000"/>
                </a:solidFill>
              </a:rPr>
            </a:br>
            <a:r>
              <a:rPr lang="en-US">
                <a:solidFill>
                  <a:srgbClr val="000000"/>
                </a:solidFill>
              </a:rPr>
              <a:t>to other interfaces</a:t>
            </a:r>
            <a:endParaRPr lang="en-US" i="1">
              <a:solidFill>
                <a:srgbClr val="000000"/>
              </a:solidFill>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2"/>
          <p:cNvSpPr>
            <a:spLocks noGrp="1"/>
          </p:cNvSpPr>
          <p:nvPr>
            <p:ph type="title" idx="4294967295"/>
          </p:nvPr>
        </p:nvSpPr>
        <p:spPr/>
        <p:txBody>
          <a:bodyPr/>
          <a:lstStyle/>
          <a:p>
            <a:r>
              <a:rPr lang="en-US"/>
              <a:t>Reliable flooding</a:t>
            </a:r>
          </a:p>
        </p:txBody>
      </p:sp>
      <p:sp>
        <p:nvSpPr>
          <p:cNvPr id="4" name="Content Placeholder 3"/>
          <p:cNvSpPr>
            <a:spLocks noGrp="1"/>
          </p:cNvSpPr>
          <p:nvPr>
            <p:ph idx="4294967295"/>
          </p:nvPr>
        </p:nvSpPr>
        <p:spPr/>
        <p:txBody>
          <a:bodyPr/>
          <a:lstStyle/>
          <a:p>
            <a:r>
              <a:rPr lang="en-US"/>
              <a:t>We’ve learned a flooding algorithm used by Ethernet switches</a:t>
            </a:r>
          </a:p>
          <a:p>
            <a:r>
              <a:rPr lang="en-US"/>
              <a:t>Question: why is it insufficient for link-state routing?</a:t>
            </a:r>
          </a:p>
          <a:p>
            <a:pPr lvl="1"/>
            <a:r>
              <a:rPr lang="en-US"/>
              <a:t>Lost LSAs may result in inconsistent topologies at different routers</a:t>
            </a:r>
          </a:p>
          <a:p>
            <a:pPr lvl="1"/>
            <a:r>
              <a:rPr lang="en-US"/>
              <a:t>Inconsistent topologies may lead to routing loops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idx="4294967295"/>
          </p:nvPr>
        </p:nvSpPr>
        <p:spPr>
          <a:xfrm>
            <a:off x="304800" y="-152400"/>
            <a:ext cx="8229600" cy="1143000"/>
          </a:xfrm>
        </p:spPr>
        <p:txBody>
          <a:bodyPr/>
          <a:lstStyle/>
          <a:p>
            <a:r>
              <a:rPr lang="en-US"/>
              <a:t>Reliable flooding</a:t>
            </a:r>
          </a:p>
        </p:txBody>
      </p:sp>
      <p:sp>
        <p:nvSpPr>
          <p:cNvPr id="3" name="Content Placeholder 2"/>
          <p:cNvSpPr>
            <a:spLocks noGrp="1"/>
          </p:cNvSpPr>
          <p:nvPr>
            <p:ph idx="4294967295"/>
          </p:nvPr>
        </p:nvSpPr>
        <p:spPr>
          <a:xfrm>
            <a:off x="0" y="1066800"/>
            <a:ext cx="9144000" cy="5562600"/>
          </a:xfrm>
        </p:spPr>
        <p:txBody>
          <a:bodyPr/>
          <a:lstStyle/>
          <a:p>
            <a:r>
              <a:rPr lang="en-US"/>
              <a:t>LSPs are transmitted reliably between adjacent routers </a:t>
            </a:r>
          </a:p>
          <a:p>
            <a:pPr lvl="1"/>
            <a:r>
              <a:rPr lang="en-US"/>
              <a:t>ACK and retransmission</a:t>
            </a:r>
          </a:p>
          <a:p>
            <a:pPr lvl="1"/>
            <a:endParaRPr lang="en-US"/>
          </a:p>
          <a:p>
            <a:r>
              <a:rPr lang="en-US"/>
              <a:t>For a node x, if it receives an LSA sent by y</a:t>
            </a:r>
          </a:p>
          <a:p>
            <a:pPr lvl="1"/>
            <a:r>
              <a:rPr lang="en-US"/>
              <a:t>Stores LSA(y) if it does not have a copy</a:t>
            </a:r>
          </a:p>
          <a:p>
            <a:pPr lvl="1"/>
            <a:r>
              <a:rPr lang="en-US"/>
              <a:t>Otherwise, compares SeqNo. If newer, store; otherwise discard</a:t>
            </a:r>
          </a:p>
          <a:p>
            <a:pPr lvl="1"/>
            <a:r>
              <a:rPr lang="en-US"/>
              <a:t>If a new LSA(y), floods LSA(y)  to all neighbors except the incoming neighbor</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idx="4294967295"/>
          </p:nvPr>
        </p:nvSpPr>
        <p:spPr/>
        <p:txBody>
          <a:bodyPr/>
          <a:lstStyle/>
          <a:p>
            <a:r>
              <a:rPr lang="en-US"/>
              <a:t>An example of reliable flooding</a:t>
            </a:r>
          </a:p>
        </p:txBody>
      </p:sp>
      <p:pic>
        <p:nvPicPr>
          <p:cNvPr id="31746" name="Picture 4" descr="04f17"/>
          <p:cNvPicPr>
            <a:picLocks noGrp="1" noChangeAspect="1" noChangeArrowheads="1"/>
          </p:cNvPicPr>
          <p:nvPr>
            <p:ph idx="4294967295"/>
          </p:nvPr>
        </p:nvPicPr>
        <p:blipFill>
          <a:blip r:embed="rId2"/>
          <a:srcRect/>
          <a:stretch>
            <a:fillRect/>
          </a:stretch>
        </p:blipFill>
        <p:spPr>
          <a:xfrm>
            <a:off x="2597150" y="2357438"/>
            <a:ext cx="3949700" cy="3009900"/>
          </a:xfrm>
        </p:spPr>
      </p:pic>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idx="4294967295"/>
          </p:nvPr>
        </p:nvSpPr>
        <p:spPr/>
        <p:txBody>
          <a:bodyPr/>
          <a:lstStyle/>
          <a:p>
            <a:r>
              <a:rPr lang="en-US"/>
              <a:t>When to flood an LSP</a:t>
            </a:r>
          </a:p>
        </p:txBody>
      </p:sp>
      <p:sp>
        <p:nvSpPr>
          <p:cNvPr id="32770" name="Content Placeholder 2"/>
          <p:cNvSpPr>
            <a:spLocks noGrp="1"/>
          </p:cNvSpPr>
          <p:nvPr>
            <p:ph idx="4294967295"/>
          </p:nvPr>
        </p:nvSpPr>
        <p:spPr/>
        <p:txBody>
          <a:bodyPr/>
          <a:lstStyle/>
          <a:p>
            <a:r>
              <a:rPr lang="en-US"/>
              <a:t>Triggered if a link’s state has changed</a:t>
            </a:r>
          </a:p>
          <a:p>
            <a:pPr lvl="1"/>
            <a:r>
              <a:rPr lang="en-US"/>
              <a:t>Detecting failure</a:t>
            </a:r>
          </a:p>
          <a:p>
            <a:pPr lvl="2"/>
            <a:r>
              <a:rPr lang="en-US"/>
              <a:t>Neighbors exchange hello messages</a:t>
            </a:r>
          </a:p>
          <a:p>
            <a:pPr lvl="2"/>
            <a:r>
              <a:rPr lang="en-US"/>
              <a:t>If not receiving hello, assume dead</a:t>
            </a:r>
          </a:p>
          <a:p>
            <a:pPr lvl="1"/>
            <a:endParaRPr lang="en-US"/>
          </a:p>
          <a:p>
            <a:r>
              <a:rPr lang="en-US"/>
              <a:t>Periodic generating a new LSA</a:t>
            </a:r>
          </a:p>
          <a:p>
            <a:pPr lvl="1"/>
            <a:r>
              <a:rPr lang="en-US"/>
              <a:t>Fault tolerance (what if LSA in memory is corrupted?</a:t>
            </a:r>
          </a:p>
          <a:p>
            <a:pPr lvl="1"/>
            <a:endParaRPr lang="en-US"/>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idx="4294967295"/>
          </p:nvPr>
        </p:nvSpPr>
        <p:spPr>
          <a:xfrm>
            <a:off x="304800" y="76200"/>
            <a:ext cx="8229600" cy="1143000"/>
          </a:xfrm>
        </p:spPr>
        <p:txBody>
          <a:bodyPr/>
          <a:lstStyle/>
          <a:p>
            <a:r>
              <a:rPr lang="en-US"/>
              <a:t>Path computation</a:t>
            </a:r>
          </a:p>
        </p:txBody>
      </p:sp>
      <p:sp>
        <p:nvSpPr>
          <p:cNvPr id="33795" name="Text Box 3"/>
          <p:cNvSpPr txBox="1">
            <a:spLocks noChangeArrowheads="1"/>
          </p:cNvSpPr>
          <p:nvPr/>
        </p:nvSpPr>
        <p:spPr bwMode="auto">
          <a:xfrm>
            <a:off x="381000" y="1382713"/>
            <a:ext cx="8382000" cy="5246687"/>
          </a:xfrm>
          <a:prstGeom prst="rect">
            <a:avLst/>
          </a:prstGeom>
          <a:noFill/>
          <a:ln w="9525">
            <a:noFill/>
            <a:miter lim="800000"/>
            <a:headEnd/>
            <a:tailEnd/>
          </a:ln>
        </p:spPr>
        <p:txBody>
          <a:bodyPr lIns="91433" tIns="45717" rIns="91433" bIns="45717">
            <a:spAutoFit/>
          </a:bodyPr>
          <a:lstStyle/>
          <a:p>
            <a:pPr algn="l"/>
            <a:r>
              <a:rPr lang="en-US" sz="2000" dirty="0" err="1">
                <a:solidFill>
                  <a:schemeClr val="hlink"/>
                </a:solidFill>
              </a:rPr>
              <a:t>Dijkstra’s</a:t>
            </a:r>
            <a:r>
              <a:rPr lang="en-US" sz="2000" dirty="0">
                <a:solidFill>
                  <a:schemeClr val="hlink"/>
                </a:solidFill>
              </a:rPr>
              <a:t> Shortest Path Algorithm for a Graph</a:t>
            </a:r>
          </a:p>
          <a:p>
            <a:pPr algn="l"/>
            <a:endParaRPr lang="en-US" sz="2000" dirty="0">
              <a:solidFill>
                <a:schemeClr val="hlink"/>
              </a:solidFill>
            </a:endParaRPr>
          </a:p>
          <a:p>
            <a:pPr algn="l"/>
            <a:r>
              <a:rPr lang="en-US" sz="2000" b="1" dirty="0"/>
              <a:t>Input:</a:t>
            </a:r>
            <a:r>
              <a:rPr lang="en-US" b="1" dirty="0">
                <a:solidFill>
                  <a:schemeClr val="accent2"/>
                </a:solidFill>
                <a:latin typeface="Courier New" pitchFamily="49" charset="0"/>
              </a:rPr>
              <a:t> </a:t>
            </a:r>
            <a:r>
              <a:rPr lang="en-US" sz="2000" dirty="0"/>
              <a:t>Graph</a:t>
            </a:r>
            <a:r>
              <a:rPr lang="en-US" dirty="0"/>
              <a:t> </a:t>
            </a:r>
            <a:r>
              <a:rPr lang="en-US" b="1" dirty="0">
                <a:solidFill>
                  <a:schemeClr val="hlink"/>
                </a:solidFill>
                <a:latin typeface="Courier New" pitchFamily="49" charset="0"/>
              </a:rPr>
              <a:t>(N,E)</a:t>
            </a:r>
            <a:r>
              <a:rPr lang="en-US" b="1" dirty="0">
                <a:solidFill>
                  <a:schemeClr val="accent2"/>
                </a:solidFill>
                <a:latin typeface="Courier New" pitchFamily="49" charset="0"/>
              </a:rPr>
              <a:t> </a:t>
            </a:r>
            <a:r>
              <a:rPr lang="en-US" sz="2000" dirty="0"/>
              <a:t>with</a:t>
            </a:r>
            <a:r>
              <a:rPr lang="en-US" b="1" dirty="0">
                <a:solidFill>
                  <a:schemeClr val="accent2"/>
                </a:solidFill>
                <a:latin typeface="Courier New" pitchFamily="49" charset="0"/>
              </a:rPr>
              <a:t> </a:t>
            </a:r>
            <a:br>
              <a:rPr lang="en-US" b="1" dirty="0">
                <a:solidFill>
                  <a:schemeClr val="accent2"/>
                </a:solidFill>
                <a:latin typeface="Courier New" pitchFamily="49" charset="0"/>
              </a:rPr>
            </a:br>
            <a:r>
              <a:rPr lang="en-US" b="1" dirty="0">
                <a:solidFill>
                  <a:schemeClr val="accent2"/>
                </a:solidFill>
                <a:latin typeface="Courier New" pitchFamily="49" charset="0"/>
              </a:rPr>
              <a:t>		</a:t>
            </a:r>
            <a:r>
              <a:rPr lang="en-US" b="1" dirty="0">
                <a:solidFill>
                  <a:schemeClr val="hlink"/>
                </a:solidFill>
                <a:latin typeface="Courier New" pitchFamily="49" charset="0"/>
              </a:rPr>
              <a:t>N</a:t>
            </a:r>
            <a:r>
              <a:rPr lang="en-US" b="1" dirty="0">
                <a:solidFill>
                  <a:schemeClr val="accent2"/>
                </a:solidFill>
                <a:latin typeface="Courier New" pitchFamily="49" charset="0"/>
              </a:rPr>
              <a:t> </a:t>
            </a:r>
            <a:r>
              <a:rPr lang="en-US" sz="2000" dirty="0"/>
              <a:t> the set of nodes and</a:t>
            </a:r>
            <a:r>
              <a:rPr lang="en-US" b="1" dirty="0">
                <a:solidFill>
                  <a:schemeClr val="accent2"/>
                </a:solidFill>
                <a:latin typeface="Courier New" pitchFamily="49" charset="0"/>
              </a:rPr>
              <a:t> </a:t>
            </a:r>
            <a:r>
              <a:rPr lang="en-US" b="1" dirty="0">
                <a:solidFill>
                  <a:schemeClr val="hlink"/>
                </a:solidFill>
                <a:latin typeface="Courier New" pitchFamily="49" charset="0"/>
              </a:rPr>
              <a:t>E</a:t>
            </a:r>
            <a:r>
              <a:rPr lang="en-US" b="1" dirty="0">
                <a:solidFill>
                  <a:schemeClr val="hlink"/>
                </a:solidFill>
                <a:latin typeface="Courier New" pitchFamily="49" charset="0"/>
                <a:sym typeface="Math B"/>
              </a:rPr>
              <a:t> </a:t>
            </a:r>
            <a:r>
              <a:rPr lang="en-US" sz="2000" dirty="0">
                <a:sym typeface="Math B"/>
              </a:rPr>
              <a:t>the set of edges</a:t>
            </a:r>
          </a:p>
          <a:p>
            <a:pPr algn="l"/>
            <a:r>
              <a:rPr lang="en-US" b="1" dirty="0">
                <a:solidFill>
                  <a:schemeClr val="accent2"/>
                </a:solidFill>
                <a:latin typeface="Courier New" pitchFamily="49" charset="0"/>
                <a:sym typeface="Math B"/>
              </a:rPr>
              <a:t>	</a:t>
            </a:r>
            <a:r>
              <a:rPr lang="en-US" b="1" dirty="0" err="1">
                <a:solidFill>
                  <a:schemeClr val="hlink"/>
                </a:solidFill>
                <a:latin typeface="Courier New" pitchFamily="49" charset="0"/>
                <a:sym typeface="Math B"/>
              </a:rPr>
              <a:t>c</a:t>
            </a:r>
            <a:r>
              <a:rPr lang="en-US" b="1" baseline="-25000" dirty="0" err="1">
                <a:solidFill>
                  <a:schemeClr val="hlink"/>
                </a:solidFill>
                <a:latin typeface="Courier New" pitchFamily="49" charset="0"/>
                <a:sym typeface="Math B"/>
              </a:rPr>
              <a:t>vw</a:t>
            </a:r>
            <a:r>
              <a:rPr lang="en-US" b="1" dirty="0">
                <a:solidFill>
                  <a:schemeClr val="accent2"/>
                </a:solidFill>
                <a:latin typeface="Courier New" pitchFamily="49" charset="0"/>
                <a:sym typeface="Math B"/>
              </a:rPr>
              <a:t> 	</a:t>
            </a:r>
            <a:r>
              <a:rPr lang="en-US" sz="2000" dirty="0">
                <a:sym typeface="Math B"/>
              </a:rPr>
              <a:t>link cost</a:t>
            </a:r>
            <a:r>
              <a:rPr lang="en-US" b="1" dirty="0">
                <a:solidFill>
                  <a:schemeClr val="accent2"/>
                </a:solidFill>
                <a:latin typeface="Courier New" pitchFamily="49" charset="0"/>
                <a:sym typeface="Math B"/>
              </a:rPr>
              <a:t> </a:t>
            </a:r>
            <a:r>
              <a:rPr lang="en-US" b="1" dirty="0">
                <a:solidFill>
                  <a:schemeClr val="hlink"/>
                </a:solidFill>
                <a:latin typeface="Courier New" pitchFamily="49" charset="0"/>
                <a:sym typeface="Math B"/>
              </a:rPr>
              <a:t>(</a:t>
            </a:r>
            <a:r>
              <a:rPr lang="en-US" b="1" dirty="0" err="1">
                <a:solidFill>
                  <a:schemeClr val="hlink"/>
                </a:solidFill>
                <a:latin typeface="Courier New" pitchFamily="49" charset="0"/>
                <a:sym typeface="Math B"/>
              </a:rPr>
              <a:t>c</a:t>
            </a:r>
            <a:r>
              <a:rPr lang="en-US" b="1" baseline="-25000" dirty="0" err="1">
                <a:solidFill>
                  <a:schemeClr val="hlink"/>
                </a:solidFill>
                <a:latin typeface="Courier New" pitchFamily="49" charset="0"/>
                <a:sym typeface="Math B"/>
              </a:rPr>
              <a:t>vw</a:t>
            </a:r>
            <a:r>
              <a:rPr lang="en-US" b="1" dirty="0">
                <a:solidFill>
                  <a:schemeClr val="hlink"/>
                </a:solidFill>
                <a:latin typeface="Courier New" pitchFamily="49" charset="0"/>
                <a:sym typeface="Math B"/>
              </a:rPr>
              <a:t> = </a:t>
            </a:r>
            <a:r>
              <a:rPr lang="en-US" b="1" dirty="0">
                <a:solidFill>
                  <a:schemeClr val="hlink"/>
                </a:solidFill>
                <a:latin typeface="cmsy10" pitchFamily="34" charset="0"/>
                <a:sym typeface="Math B"/>
              </a:rPr>
              <a:t>∞</a:t>
            </a:r>
            <a:r>
              <a:rPr lang="en-US" b="1" dirty="0" smtClean="0">
                <a:solidFill>
                  <a:schemeClr val="hlink"/>
                </a:solidFill>
                <a:latin typeface="Courier New" pitchFamily="49" charset="0"/>
                <a:sym typeface="Math B"/>
              </a:rPr>
              <a:t> </a:t>
            </a:r>
            <a:r>
              <a:rPr lang="en-US" sz="2000" dirty="0">
                <a:solidFill>
                  <a:schemeClr val="hlink"/>
                </a:solidFill>
                <a:sym typeface="Math B"/>
              </a:rPr>
              <a:t>if</a:t>
            </a:r>
            <a:r>
              <a:rPr lang="en-US" b="1" dirty="0">
                <a:solidFill>
                  <a:schemeClr val="hlink"/>
                </a:solidFill>
                <a:latin typeface="Courier New" pitchFamily="49" charset="0"/>
                <a:sym typeface="Math B"/>
              </a:rPr>
              <a:t> (</a:t>
            </a:r>
            <a:r>
              <a:rPr lang="en-US" b="1" dirty="0" err="1">
                <a:solidFill>
                  <a:schemeClr val="hlink"/>
                </a:solidFill>
                <a:latin typeface="Courier New" pitchFamily="49" charset="0"/>
                <a:sym typeface="Math B"/>
              </a:rPr>
              <a:t>v,w</a:t>
            </a:r>
            <a:r>
              <a:rPr lang="en-US" b="1" dirty="0">
                <a:solidFill>
                  <a:schemeClr val="hlink"/>
                </a:solidFill>
                <a:latin typeface="Courier New" pitchFamily="49" charset="0"/>
                <a:sym typeface="Math B"/>
              </a:rPr>
              <a:t>) </a:t>
            </a:r>
            <a:r>
              <a:rPr lang="en-US" b="1" dirty="0">
                <a:solidFill>
                  <a:schemeClr val="hlink"/>
                </a:solidFill>
                <a:latin typeface="Courier New" pitchFamily="49" charset="0"/>
                <a:sym typeface="Symbol" pitchFamily="18" charset="2"/>
              </a:rPr>
              <a:t></a:t>
            </a:r>
            <a:r>
              <a:rPr lang="en-US" b="1" dirty="0">
                <a:solidFill>
                  <a:schemeClr val="hlink"/>
                </a:solidFill>
                <a:latin typeface="Courier New" pitchFamily="49" charset="0"/>
              </a:rPr>
              <a:t> E, </a:t>
            </a:r>
            <a:r>
              <a:rPr lang="en-US" b="1" dirty="0" err="1">
                <a:solidFill>
                  <a:schemeClr val="hlink"/>
                </a:solidFill>
                <a:latin typeface="Courier New" pitchFamily="49" charset="0"/>
              </a:rPr>
              <a:t>c</a:t>
            </a:r>
            <a:r>
              <a:rPr lang="en-US" b="1" baseline="-25000" dirty="0" err="1">
                <a:solidFill>
                  <a:schemeClr val="hlink"/>
                </a:solidFill>
                <a:latin typeface="Courier New" pitchFamily="49" charset="0"/>
              </a:rPr>
              <a:t>vv</a:t>
            </a:r>
            <a:r>
              <a:rPr lang="en-US" b="1" dirty="0">
                <a:solidFill>
                  <a:schemeClr val="hlink"/>
                </a:solidFill>
                <a:latin typeface="Courier New" pitchFamily="49" charset="0"/>
              </a:rPr>
              <a:t> = 0)</a:t>
            </a:r>
            <a:endParaRPr lang="en-US" b="1" dirty="0">
              <a:solidFill>
                <a:schemeClr val="hlink"/>
              </a:solidFill>
              <a:latin typeface="Courier New" pitchFamily="49" charset="0"/>
              <a:sym typeface="Math B"/>
            </a:endParaRPr>
          </a:p>
          <a:p>
            <a:pPr algn="l"/>
            <a:r>
              <a:rPr lang="en-US" b="1" dirty="0">
                <a:solidFill>
                  <a:schemeClr val="accent2"/>
                </a:solidFill>
                <a:latin typeface="Courier New" pitchFamily="49" charset="0"/>
              </a:rPr>
              <a:t>	</a:t>
            </a:r>
            <a:r>
              <a:rPr lang="en-US" b="1" dirty="0">
                <a:solidFill>
                  <a:schemeClr val="hlink"/>
                </a:solidFill>
                <a:latin typeface="Courier New" pitchFamily="49" charset="0"/>
              </a:rPr>
              <a:t>s</a:t>
            </a:r>
            <a:r>
              <a:rPr lang="en-US" b="1" dirty="0">
                <a:solidFill>
                  <a:schemeClr val="accent2"/>
                </a:solidFill>
                <a:latin typeface="Courier New" pitchFamily="49" charset="0"/>
              </a:rPr>
              <a:t> </a:t>
            </a:r>
            <a:r>
              <a:rPr lang="en-US" b="1" dirty="0"/>
              <a:t>	</a:t>
            </a:r>
            <a:r>
              <a:rPr lang="en-US" sz="2000" dirty="0"/>
              <a:t>source node.</a:t>
            </a:r>
            <a:endParaRPr lang="en-US" dirty="0"/>
          </a:p>
          <a:p>
            <a:pPr algn="l"/>
            <a:r>
              <a:rPr lang="en-US" sz="2000" b="1" dirty="0"/>
              <a:t>Output</a:t>
            </a:r>
            <a:r>
              <a:rPr lang="en-US" dirty="0"/>
              <a:t>: </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n</a:t>
            </a:r>
            <a:r>
              <a:rPr lang="en-US" b="1" dirty="0">
                <a:solidFill>
                  <a:schemeClr val="accent2"/>
                </a:solidFill>
              </a:rPr>
              <a:t> </a:t>
            </a:r>
            <a:r>
              <a:rPr lang="en-US" b="1" dirty="0"/>
              <a:t>  	</a:t>
            </a:r>
            <a:r>
              <a:rPr lang="en-US" sz="2000" dirty="0"/>
              <a:t>cost of the least-cost path from node s to node n</a:t>
            </a:r>
          </a:p>
          <a:p>
            <a:pPr algn="l"/>
            <a:endParaRPr lang="en-US" b="1" dirty="0"/>
          </a:p>
          <a:p>
            <a:pPr algn="l"/>
            <a:r>
              <a:rPr lang="en-US" b="1" dirty="0"/>
              <a:t>	</a:t>
            </a:r>
            <a:r>
              <a:rPr lang="en-US" b="1" dirty="0">
                <a:solidFill>
                  <a:schemeClr val="hlink"/>
                </a:solidFill>
                <a:latin typeface="Courier New" pitchFamily="49" charset="0"/>
              </a:rPr>
              <a:t>M = {s};</a:t>
            </a:r>
            <a:endParaRPr lang="en-US" b="1" dirty="0">
              <a:solidFill>
                <a:schemeClr val="hlink"/>
              </a:solidFill>
            </a:endParaRPr>
          </a:p>
          <a:p>
            <a:pPr algn="l"/>
            <a:r>
              <a:rPr lang="en-US" b="1" dirty="0">
                <a:solidFill>
                  <a:schemeClr val="hlink"/>
                </a:solidFill>
              </a:rPr>
              <a:t>	</a:t>
            </a:r>
            <a:r>
              <a:rPr lang="en-US" b="1" dirty="0">
                <a:solidFill>
                  <a:schemeClr val="hlink"/>
                </a:solidFill>
                <a:latin typeface="Courier New" pitchFamily="49" charset="0"/>
              </a:rPr>
              <a:t>for each  n </a:t>
            </a:r>
            <a:r>
              <a:rPr lang="en-US" b="1" dirty="0">
                <a:solidFill>
                  <a:schemeClr val="hlink"/>
                </a:solidFill>
                <a:latin typeface="Courier New" pitchFamily="49" charset="0"/>
                <a:sym typeface="Symbol" pitchFamily="18" charset="2"/>
              </a:rPr>
              <a:t></a:t>
            </a:r>
            <a:r>
              <a:rPr lang="en-US" b="1" dirty="0">
                <a:solidFill>
                  <a:schemeClr val="hlink"/>
                </a:solidFill>
                <a:latin typeface="Courier New" pitchFamily="49" charset="0"/>
              </a:rPr>
              <a:t> M </a:t>
            </a:r>
          </a:p>
          <a:p>
            <a:pPr algn="l"/>
            <a:r>
              <a:rPr lang="en-US" b="1" dirty="0">
                <a:solidFill>
                  <a:schemeClr val="hlink"/>
                </a:solidFill>
                <a:latin typeface="Courier New" pitchFamily="49" charset="0"/>
              </a:rPr>
              <a:t>		</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n</a:t>
            </a:r>
            <a:r>
              <a:rPr lang="en-US" b="1" dirty="0">
                <a:solidFill>
                  <a:schemeClr val="hlink"/>
                </a:solidFill>
                <a:latin typeface="Courier New" pitchFamily="49" charset="0"/>
              </a:rPr>
              <a:t>  = </a:t>
            </a:r>
            <a:r>
              <a:rPr lang="en-US" b="1" dirty="0" err="1">
                <a:solidFill>
                  <a:schemeClr val="hlink"/>
                </a:solidFill>
                <a:latin typeface="Courier New" pitchFamily="49" charset="0"/>
              </a:rPr>
              <a:t>c</a:t>
            </a:r>
            <a:r>
              <a:rPr lang="en-US" b="1" baseline="-25000" dirty="0" err="1">
                <a:solidFill>
                  <a:schemeClr val="hlink"/>
                </a:solidFill>
                <a:latin typeface="Courier New" pitchFamily="49" charset="0"/>
              </a:rPr>
              <a:t>sn</a:t>
            </a:r>
            <a:r>
              <a:rPr lang="en-US" b="1" dirty="0">
                <a:solidFill>
                  <a:schemeClr val="hlink"/>
                </a:solidFill>
                <a:latin typeface="Courier New" pitchFamily="49" charset="0"/>
              </a:rPr>
              <a:t>;</a:t>
            </a:r>
          </a:p>
          <a:p>
            <a:pPr algn="l"/>
            <a:r>
              <a:rPr lang="en-US" b="1" dirty="0">
                <a:solidFill>
                  <a:schemeClr val="hlink"/>
                </a:solidFill>
                <a:latin typeface="Courier New" pitchFamily="49" charset="0"/>
              </a:rPr>
              <a:t>	while (M </a:t>
            </a:r>
            <a:r>
              <a:rPr lang="en-US" b="1" dirty="0">
                <a:solidFill>
                  <a:schemeClr val="hlink"/>
                </a:solidFill>
                <a:latin typeface="Courier New" pitchFamily="49" charset="0"/>
                <a:sym typeface="Symbol" pitchFamily="18" charset="2"/>
              </a:rPr>
              <a:t></a:t>
            </a:r>
            <a:r>
              <a:rPr lang="en-US" b="1" dirty="0">
                <a:solidFill>
                  <a:schemeClr val="hlink"/>
                </a:solidFill>
                <a:latin typeface="Courier New" pitchFamily="49" charset="0"/>
              </a:rPr>
              <a:t> all nodes) do </a:t>
            </a:r>
          </a:p>
          <a:p>
            <a:pPr algn="l"/>
            <a:r>
              <a:rPr lang="en-US" b="1" dirty="0">
                <a:solidFill>
                  <a:schemeClr val="hlink"/>
                </a:solidFill>
                <a:latin typeface="Courier New" pitchFamily="49" charset="0"/>
              </a:rPr>
              <a:t>		Find w </a:t>
            </a:r>
            <a:r>
              <a:rPr lang="en-US" b="1" dirty="0">
                <a:solidFill>
                  <a:schemeClr val="hlink"/>
                </a:solidFill>
                <a:latin typeface="Courier New" pitchFamily="49" charset="0"/>
                <a:sym typeface="Symbol" pitchFamily="18" charset="2"/>
              </a:rPr>
              <a:t></a:t>
            </a:r>
            <a:r>
              <a:rPr lang="en-US" b="1" dirty="0">
                <a:solidFill>
                  <a:schemeClr val="hlink"/>
                </a:solidFill>
                <a:latin typeface="Courier New" pitchFamily="49" charset="0"/>
              </a:rPr>
              <a:t> M for which </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w</a:t>
            </a:r>
            <a:r>
              <a:rPr lang="en-US" b="1" dirty="0">
                <a:solidFill>
                  <a:schemeClr val="hlink"/>
                </a:solidFill>
                <a:latin typeface="Courier New" pitchFamily="49" charset="0"/>
              </a:rPr>
              <a:t> = min{</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j</a:t>
            </a:r>
            <a:r>
              <a:rPr lang="en-US" b="1" dirty="0">
                <a:solidFill>
                  <a:schemeClr val="hlink"/>
                </a:solidFill>
                <a:latin typeface="Courier New" pitchFamily="49" charset="0"/>
              </a:rPr>
              <a:t> ; j </a:t>
            </a:r>
            <a:r>
              <a:rPr lang="en-US" b="1" dirty="0">
                <a:solidFill>
                  <a:schemeClr val="hlink"/>
                </a:solidFill>
                <a:latin typeface="Courier New" pitchFamily="49" charset="0"/>
                <a:sym typeface="Symbol" pitchFamily="18" charset="2"/>
              </a:rPr>
              <a:t></a:t>
            </a:r>
            <a:r>
              <a:rPr lang="en-US" b="1" dirty="0">
                <a:solidFill>
                  <a:schemeClr val="hlink"/>
                </a:solidFill>
                <a:latin typeface="Courier New" pitchFamily="49" charset="0"/>
              </a:rPr>
              <a:t> M};</a:t>
            </a:r>
          </a:p>
          <a:p>
            <a:pPr algn="l"/>
            <a:r>
              <a:rPr lang="en-US" b="1" dirty="0">
                <a:solidFill>
                  <a:schemeClr val="hlink"/>
                </a:solidFill>
                <a:latin typeface="Courier New" pitchFamily="49" charset="0"/>
              </a:rPr>
              <a:t>		Add w to M;</a:t>
            </a:r>
          </a:p>
          <a:p>
            <a:pPr algn="l"/>
            <a:r>
              <a:rPr lang="en-US" b="1" dirty="0">
                <a:solidFill>
                  <a:schemeClr val="hlink"/>
                </a:solidFill>
                <a:latin typeface="Courier New" pitchFamily="49" charset="0"/>
              </a:rPr>
              <a:t>		for each neighbor n of w and n </a:t>
            </a:r>
            <a:r>
              <a:rPr lang="en-US" b="1" dirty="0">
                <a:solidFill>
                  <a:schemeClr val="hlink"/>
                </a:solidFill>
                <a:latin typeface="Courier New" pitchFamily="49" charset="0"/>
                <a:sym typeface="Symbol" pitchFamily="18" charset="2"/>
              </a:rPr>
              <a:t></a:t>
            </a:r>
            <a:r>
              <a:rPr lang="en-US" b="1" dirty="0">
                <a:solidFill>
                  <a:schemeClr val="hlink"/>
                </a:solidFill>
                <a:latin typeface="Courier New" pitchFamily="49" charset="0"/>
              </a:rPr>
              <a:t> M</a:t>
            </a:r>
          </a:p>
          <a:p>
            <a:pPr algn="l"/>
            <a:r>
              <a:rPr lang="en-US" b="1" dirty="0">
                <a:solidFill>
                  <a:schemeClr val="hlink"/>
                </a:solidFill>
                <a:latin typeface="Courier New" pitchFamily="49" charset="0"/>
              </a:rPr>
              <a:t>			</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n</a:t>
            </a:r>
            <a:r>
              <a:rPr lang="en-US" b="1" dirty="0">
                <a:solidFill>
                  <a:schemeClr val="hlink"/>
                </a:solidFill>
                <a:latin typeface="Courier New" pitchFamily="49" charset="0"/>
              </a:rPr>
              <a:t> = min[ </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n</a:t>
            </a:r>
            <a:r>
              <a:rPr lang="en-US" b="1" dirty="0">
                <a:solidFill>
                  <a:schemeClr val="hlink"/>
                </a:solidFill>
                <a:latin typeface="Courier New" pitchFamily="49" charset="0"/>
              </a:rPr>
              <a:t>, </a:t>
            </a:r>
            <a:r>
              <a:rPr lang="en-US" b="1" dirty="0" err="1">
                <a:solidFill>
                  <a:schemeClr val="hlink"/>
                </a:solidFill>
                <a:latin typeface="Courier New" pitchFamily="49" charset="0"/>
              </a:rPr>
              <a:t>D</a:t>
            </a:r>
            <a:r>
              <a:rPr lang="en-US" b="1" baseline="-25000" dirty="0" err="1">
                <a:solidFill>
                  <a:schemeClr val="hlink"/>
                </a:solidFill>
                <a:latin typeface="Courier New" pitchFamily="49" charset="0"/>
              </a:rPr>
              <a:t>w</a:t>
            </a:r>
            <a:r>
              <a:rPr lang="en-US" b="1" dirty="0">
                <a:solidFill>
                  <a:schemeClr val="hlink"/>
                </a:solidFill>
                <a:latin typeface="Courier New" pitchFamily="49" charset="0"/>
              </a:rPr>
              <a:t> + </a:t>
            </a:r>
            <a:r>
              <a:rPr lang="en-US" b="1" dirty="0" err="1">
                <a:solidFill>
                  <a:schemeClr val="hlink"/>
                </a:solidFill>
                <a:latin typeface="Courier New" pitchFamily="49" charset="0"/>
              </a:rPr>
              <a:t>c</a:t>
            </a:r>
            <a:r>
              <a:rPr lang="en-US" b="1" baseline="-25000" dirty="0" err="1">
                <a:solidFill>
                  <a:schemeClr val="hlink"/>
                </a:solidFill>
                <a:latin typeface="Courier New" pitchFamily="49" charset="0"/>
              </a:rPr>
              <a:t>wn</a:t>
            </a:r>
            <a:r>
              <a:rPr lang="en-US" b="1" dirty="0">
                <a:solidFill>
                  <a:schemeClr val="hlink"/>
                </a:solidFill>
                <a:latin typeface="Courier New" pitchFamily="49" charset="0"/>
              </a:rPr>
              <a:t> ];</a:t>
            </a:r>
          </a:p>
          <a:p>
            <a:pPr algn="l"/>
            <a:r>
              <a:rPr lang="en-US" b="1" dirty="0">
                <a:solidFill>
                  <a:schemeClr val="hlink"/>
                </a:solidFill>
                <a:latin typeface="Courier New" pitchFamily="49" charset="0"/>
              </a:rPr>
              <a:t>			Update route;</a:t>
            </a:r>
          </a:p>
          <a:p>
            <a:pPr algn="l"/>
            <a:r>
              <a:rPr lang="en-US" b="1" dirty="0">
                <a:solidFill>
                  <a:schemeClr val="hlink"/>
                </a:solidFill>
                <a:latin typeface="Courier New" pitchFamily="49" charset="0"/>
              </a:rPr>
              <a:t>	</a:t>
            </a:r>
            <a:r>
              <a:rPr lang="en-US" b="1" dirty="0" err="1">
                <a:solidFill>
                  <a:schemeClr val="hlink"/>
                </a:solidFill>
                <a:latin typeface="Courier New" pitchFamily="49" charset="0"/>
              </a:rPr>
              <a:t>enddo</a:t>
            </a:r>
            <a:endParaRPr lang="en-US" b="1" dirty="0">
              <a:solidFill>
                <a:schemeClr val="hlink"/>
              </a:solidFill>
              <a:latin typeface="Courier New" pitchFamily="49"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2"/>
          <p:cNvSpPr>
            <a:spLocks noGrp="1"/>
          </p:cNvSpPr>
          <p:nvPr>
            <p:ph type="title" idx="4294967295"/>
          </p:nvPr>
        </p:nvSpPr>
        <p:spPr>
          <a:xfrm>
            <a:off x="0" y="0"/>
            <a:ext cx="8991600" cy="1143000"/>
          </a:xfrm>
        </p:spPr>
        <p:txBody>
          <a:bodyPr/>
          <a:lstStyle/>
          <a:p>
            <a:r>
              <a:rPr lang="en-US" sz="4000"/>
              <a:t>Practical Implementation: forward search algorithm</a:t>
            </a:r>
          </a:p>
        </p:txBody>
      </p:sp>
      <p:sp>
        <p:nvSpPr>
          <p:cNvPr id="34818" name="Content Placeholder 3"/>
          <p:cNvSpPr>
            <a:spLocks noGrp="1"/>
          </p:cNvSpPr>
          <p:nvPr>
            <p:ph idx="4294967295"/>
          </p:nvPr>
        </p:nvSpPr>
        <p:spPr>
          <a:xfrm>
            <a:off x="457200" y="1219200"/>
            <a:ext cx="8229600" cy="5562600"/>
          </a:xfrm>
        </p:spPr>
        <p:txBody>
          <a:bodyPr/>
          <a:lstStyle/>
          <a:p>
            <a:pPr>
              <a:lnSpc>
                <a:spcPct val="80000"/>
              </a:lnSpc>
            </a:pPr>
            <a:r>
              <a:rPr lang="en-US" sz="2200"/>
              <a:t>More efficient: extracting min from a smaller set rather than the entire graph</a:t>
            </a:r>
          </a:p>
          <a:p>
            <a:pPr>
              <a:lnSpc>
                <a:spcPct val="80000"/>
              </a:lnSpc>
            </a:pPr>
            <a:endParaRPr lang="en-US" sz="2200"/>
          </a:p>
          <a:p>
            <a:pPr>
              <a:lnSpc>
                <a:spcPct val="80000"/>
              </a:lnSpc>
            </a:pPr>
            <a:r>
              <a:rPr lang="en-US" sz="2200"/>
              <a:t>Two lists: Tentative and Confirmed</a:t>
            </a:r>
          </a:p>
          <a:p>
            <a:pPr>
              <a:lnSpc>
                <a:spcPct val="80000"/>
              </a:lnSpc>
            </a:pPr>
            <a:r>
              <a:rPr lang="en-US" sz="2200"/>
              <a:t>Each entry: (destination, cost, nextHop)</a:t>
            </a:r>
          </a:p>
          <a:p>
            <a:pPr>
              <a:lnSpc>
                <a:spcPct val="80000"/>
              </a:lnSpc>
              <a:buFont typeface="Comic Sans MS" pitchFamily="66" charset="0"/>
              <a:buAutoNum type="arabicPeriod"/>
            </a:pPr>
            <a:r>
              <a:rPr lang="en-US" sz="2200"/>
              <a:t>Confirmed = {(s,0,s)}</a:t>
            </a:r>
          </a:p>
          <a:p>
            <a:pPr>
              <a:lnSpc>
                <a:spcPct val="80000"/>
              </a:lnSpc>
              <a:buFont typeface="Comic Sans MS" pitchFamily="66" charset="0"/>
              <a:buAutoNum type="arabicPeriod"/>
            </a:pPr>
            <a:r>
              <a:rPr lang="en-US" sz="2200"/>
              <a:t>Let Next = Confirmed.last</a:t>
            </a:r>
          </a:p>
          <a:p>
            <a:pPr>
              <a:lnSpc>
                <a:spcPct val="80000"/>
              </a:lnSpc>
              <a:buFont typeface="Comic Sans MS" pitchFamily="66" charset="0"/>
              <a:buAutoNum type="arabicPeriod"/>
            </a:pPr>
            <a:r>
              <a:rPr lang="en-US" sz="2200"/>
              <a:t>For each Nbr of Next</a:t>
            </a:r>
          </a:p>
          <a:p>
            <a:pPr marL="971550" lvl="1" indent="-514350">
              <a:lnSpc>
                <a:spcPct val="80000"/>
              </a:lnSpc>
            </a:pPr>
            <a:r>
              <a:rPr lang="en-US" sz="2000"/>
              <a:t>Cost = my</a:t>
            </a:r>
            <a:r>
              <a:rPr lang="en-US" sz="2000">
                <a:sym typeface="Wingdings" pitchFamily="2" charset="2"/>
              </a:rPr>
              <a:t>Next + Next  Nbr</a:t>
            </a:r>
          </a:p>
          <a:p>
            <a:pPr marL="1371600" lvl="2" indent="-457200">
              <a:lnSpc>
                <a:spcPct val="80000"/>
              </a:lnSpc>
            </a:pPr>
            <a:r>
              <a:rPr lang="en-US" sz="1700">
                <a:sym typeface="Wingdings" pitchFamily="2" charset="2"/>
              </a:rPr>
              <a:t>If Neighbor not in Confirmed or Tentative</a:t>
            </a:r>
          </a:p>
          <a:p>
            <a:pPr marL="1828800" lvl="3" indent="-457200">
              <a:lnSpc>
                <a:spcPct val="80000"/>
              </a:lnSpc>
            </a:pPr>
            <a:r>
              <a:rPr lang="en-US" sz="1400">
                <a:sym typeface="Wingdings" pitchFamily="2" charset="2"/>
              </a:rPr>
              <a:t>Add (Nbr, Cost, my.Nexthop(Next)) to Tentative</a:t>
            </a:r>
          </a:p>
          <a:p>
            <a:pPr marL="971550" lvl="1" indent="-514350">
              <a:lnSpc>
                <a:spcPct val="80000"/>
              </a:lnSpc>
            </a:pPr>
            <a:r>
              <a:rPr lang="en-US" sz="2000">
                <a:sym typeface="Wingdings" pitchFamily="2" charset="2"/>
              </a:rPr>
              <a:t>If Nbr is in Tentative, and Cost is less than Nbr.Cost, update Nbr.Cost to Cost</a:t>
            </a:r>
          </a:p>
          <a:p>
            <a:pPr>
              <a:lnSpc>
                <a:spcPct val="80000"/>
              </a:lnSpc>
              <a:buFont typeface="Comic Sans MS" pitchFamily="66" charset="0"/>
              <a:buAutoNum type="arabicPeriod"/>
            </a:pPr>
            <a:r>
              <a:rPr lang="en-US" sz="2200">
                <a:sym typeface="Wingdings" pitchFamily="2" charset="2"/>
              </a:rPr>
              <a:t>If Tentative not empty, pick the entry with smallest cost in Tentative and move it to Confirmed, and return to Step 2</a:t>
            </a:r>
          </a:p>
          <a:p>
            <a:pPr marL="971550" lvl="1" indent="-514350">
              <a:lnSpc>
                <a:spcPct val="80000"/>
              </a:lnSpc>
            </a:pPr>
            <a:r>
              <a:rPr lang="en-US" sz="2000">
                <a:sym typeface="Wingdings" pitchFamily="2" charset="2"/>
              </a:rPr>
              <a:t>Pick the smallest cost from a smaller list Tentative, rather than the rest of the graph</a:t>
            </a:r>
            <a:endParaRPr lang="en-US" sz="2000"/>
          </a:p>
        </p:txBody>
      </p:sp>
    </p:spTree>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le 3"/>
          <p:cNvSpPr>
            <a:spLocks noGrp="1"/>
          </p:cNvSpPr>
          <p:nvPr>
            <p:ph type="title" idx="4294967295"/>
          </p:nvPr>
        </p:nvSpPr>
        <p:spPr/>
        <p:txBody>
          <a:bodyPr/>
          <a:lstStyle/>
          <a:p>
            <a:endParaRPr lang="en-US"/>
          </a:p>
        </p:txBody>
      </p:sp>
      <p:graphicFrame>
        <p:nvGraphicFramePr>
          <p:cNvPr id="8" name="Content Placeholder 7"/>
          <p:cNvGraphicFramePr>
            <a:graphicFrameLocks noGrp="1"/>
          </p:cNvGraphicFramePr>
          <p:nvPr>
            <p:ph sz="half" idx="4294967295"/>
          </p:nvPr>
        </p:nvGraphicFramePr>
        <p:xfrm>
          <a:off x="381000" y="1981200"/>
          <a:ext cx="8305800" cy="4572000"/>
        </p:xfrm>
        <a:graphic>
          <a:graphicData uri="http://schemas.openxmlformats.org/drawingml/2006/table">
            <a:tbl>
              <a:tblPr/>
              <a:tblGrid>
                <a:gridCol w="2768600"/>
                <a:gridCol w="2768600"/>
                <a:gridCol w="2768600"/>
              </a:tblGrid>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smtClean="0">
                          <a:ln>
                            <a:noFill/>
                          </a:ln>
                          <a:solidFill>
                            <a:srgbClr val="FFFFFF"/>
                          </a:solidFill>
                          <a:effectLst/>
                          <a:latin typeface="Times New Roman" pitchFamily="18" charset="0"/>
                        </a:rPr>
                        <a:t>Step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smtClean="0">
                          <a:ln>
                            <a:noFill/>
                          </a:ln>
                          <a:solidFill>
                            <a:srgbClr val="FFFFFF"/>
                          </a:solidFill>
                          <a:effectLst/>
                          <a:latin typeface="Times New Roman" pitchFamily="18" charset="0"/>
                        </a:rPr>
                        <a:t>Confirmed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smtClean="0">
                          <a:ln>
                            <a:noFill/>
                          </a:ln>
                          <a:solidFill>
                            <a:srgbClr val="FFFFFF"/>
                          </a:solidFill>
                          <a:effectLst/>
                          <a:latin typeface="Times New Roman" pitchFamily="18" charset="0"/>
                        </a:rPr>
                        <a:t>Tentative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pic>
        <p:nvPicPr>
          <p:cNvPr id="35880" name="Picture 4" descr="04f18"/>
          <p:cNvPicPr>
            <a:picLocks noGrp="1" noChangeAspect="1" noChangeArrowheads="1"/>
          </p:cNvPicPr>
          <p:nvPr>
            <p:ph sz="half" idx="4294967295"/>
          </p:nvPr>
        </p:nvPicPr>
        <p:blipFill>
          <a:blip r:embed="rId2"/>
          <a:srcRect/>
          <a:stretch>
            <a:fillRect/>
          </a:stretch>
        </p:blipFill>
        <p:spPr>
          <a:xfrm>
            <a:off x="2459038" y="0"/>
            <a:ext cx="3319462" cy="1739900"/>
          </a:xfrm>
        </p:spPr>
      </p:pic>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p:cNvSpPr>
          <p:nvPr>
            <p:ph type="title"/>
          </p:nvPr>
        </p:nvSpPr>
        <p:spPr>
          <a:xfrm>
            <a:off x="304800" y="-152400"/>
            <a:ext cx="8229600" cy="1143000"/>
          </a:xfrm>
        </p:spPr>
        <p:txBody>
          <a:bodyPr/>
          <a:lstStyle/>
          <a:p>
            <a:r>
              <a:rPr lang="en-US"/>
              <a:t>Dynamic Routing</a:t>
            </a:r>
          </a:p>
        </p:txBody>
      </p:sp>
      <p:sp>
        <p:nvSpPr>
          <p:cNvPr id="106499" name="Rectangle 3"/>
          <p:cNvSpPr>
            <a:spLocks noGrp="1"/>
          </p:cNvSpPr>
          <p:nvPr>
            <p:ph type="body" idx="1"/>
          </p:nvPr>
        </p:nvSpPr>
        <p:spPr>
          <a:xfrm>
            <a:off x="304800" y="914400"/>
            <a:ext cx="8839200" cy="5943600"/>
          </a:xfrm>
        </p:spPr>
        <p:txBody>
          <a:bodyPr/>
          <a:lstStyle/>
          <a:p>
            <a:pPr marL="533400" indent="-533400">
              <a:tabLst>
                <a:tab pos="906463" algn="l"/>
                <a:tab pos="5661025" algn="l"/>
              </a:tabLst>
            </a:pPr>
            <a:r>
              <a:rPr lang="en-US"/>
              <a:t>There are two parts related to  IP packet handling:</a:t>
            </a:r>
          </a:p>
          <a:p>
            <a:pPr marL="914400" lvl="1" indent="-457200">
              <a:buFontTx/>
              <a:buAutoNum type="arabicPeriod"/>
              <a:tabLst>
                <a:tab pos="906463" algn="l"/>
                <a:tab pos="5661025" algn="l"/>
              </a:tabLst>
            </a:pPr>
            <a:r>
              <a:rPr lang="en-US">
                <a:solidFill>
                  <a:srgbClr val="0000FF"/>
                </a:solidFill>
              </a:rPr>
              <a:t>Forwarding (per-node operation): how to pass a packet from an input interface to the output interface of a router </a:t>
            </a:r>
          </a:p>
          <a:p>
            <a:pPr marL="914400" lvl="1" indent="-457200">
              <a:buFontTx/>
              <a:buAutoNum type="arabicPeriod"/>
              <a:tabLst>
                <a:tab pos="906463" algn="l"/>
                <a:tab pos="5661025" algn="l"/>
              </a:tabLst>
            </a:pPr>
            <a:r>
              <a:rPr lang="en-US">
                <a:solidFill>
                  <a:srgbClr val="0000FF"/>
                </a:solidFill>
              </a:rPr>
              <a:t>Routing (distributed algorithm):  how to find and setup a route ?</a:t>
            </a:r>
          </a:p>
          <a:p>
            <a:pPr marL="1238250" lvl="2" indent="-381000">
              <a:buFontTx/>
              <a:buChar char="–"/>
              <a:tabLst>
                <a:tab pos="906463" algn="l"/>
                <a:tab pos="5661025" algn="l"/>
              </a:tabLst>
            </a:pPr>
            <a:r>
              <a:rPr lang="en-US"/>
              <a:t>Implemented by dynamic routing protocols</a:t>
            </a:r>
          </a:p>
          <a:p>
            <a:pPr marL="533400" indent="-533400">
              <a:tabLst>
                <a:tab pos="906463" algn="l"/>
                <a:tab pos="5661025" algn="l"/>
              </a:tabLst>
            </a:pPr>
            <a:endParaRPr lang="en-US"/>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le 3"/>
          <p:cNvSpPr>
            <a:spLocks noGrp="1"/>
          </p:cNvSpPr>
          <p:nvPr>
            <p:ph type="title" idx="4294967295"/>
          </p:nvPr>
        </p:nvSpPr>
        <p:spPr/>
        <p:txBody>
          <a:bodyPr/>
          <a:lstStyle/>
          <a:p>
            <a:endParaRPr lang="en-US"/>
          </a:p>
        </p:txBody>
      </p:sp>
      <p:graphicFrame>
        <p:nvGraphicFramePr>
          <p:cNvPr id="8" name="Content Placeholder 7"/>
          <p:cNvGraphicFramePr>
            <a:graphicFrameLocks noGrp="1"/>
          </p:cNvGraphicFramePr>
          <p:nvPr>
            <p:ph sz="half" idx="4294967295"/>
          </p:nvPr>
        </p:nvGraphicFramePr>
        <p:xfrm>
          <a:off x="381000" y="1828800"/>
          <a:ext cx="8305800" cy="4709160"/>
        </p:xfrm>
        <a:graphic>
          <a:graphicData uri="http://schemas.openxmlformats.org/drawingml/2006/table">
            <a:tbl>
              <a:tblPr/>
              <a:tblGrid>
                <a:gridCol w="2768600"/>
                <a:gridCol w="2768600"/>
                <a:gridCol w="2768600"/>
              </a:tblGrid>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smtClean="0">
                          <a:ln>
                            <a:noFill/>
                          </a:ln>
                          <a:solidFill>
                            <a:srgbClr val="FFFFFF"/>
                          </a:solidFill>
                          <a:effectLst/>
                          <a:latin typeface="Times New Roman" pitchFamily="18" charset="0"/>
                        </a:rPr>
                        <a:t>Step</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smtClean="0">
                          <a:ln>
                            <a:noFill/>
                          </a:ln>
                          <a:solidFill>
                            <a:srgbClr val="FFFFFF"/>
                          </a:solidFill>
                          <a:effectLst/>
                          <a:latin typeface="Times New Roman" pitchFamily="18" charset="0"/>
                        </a:rPr>
                        <a:t>Confirmed</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1" i="0" u="none" strike="noStrike" cap="none" normalizeH="0" baseline="0" smtClean="0">
                          <a:ln>
                            <a:noFill/>
                          </a:ln>
                          <a:solidFill>
                            <a:srgbClr val="FFFFFF"/>
                          </a:solidFill>
                          <a:effectLst/>
                          <a:latin typeface="Times New Roman" pitchFamily="18" charset="0"/>
                        </a:rPr>
                        <a:t>Tentative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tx1"/>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2</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(B,11,B), (C,2,C)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3</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 (C,2,C)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(B,11,B)</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4</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 (C,2,C)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(B,5,C)</a:t>
                      </a:r>
                    </a:p>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(A,12,C)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5</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 (C,2,C), (B,5,C)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(A,12,C)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6</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(D,0,-),(C,2,C),(B,5,C)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(A,10,C)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E7E7"/>
                    </a:solidFill>
                  </a:tcPr>
                </a:tc>
              </a:tr>
              <a:tr h="571500">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7</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r>
                        <a:rPr kumimoji="0" lang="en-US" sz="1800" b="0" i="0" u="none" strike="noStrike" cap="none" normalizeH="0" baseline="0" smtClean="0">
                          <a:ln>
                            <a:noFill/>
                          </a:ln>
                          <a:solidFill>
                            <a:srgbClr val="000000"/>
                          </a:solidFill>
                          <a:effectLst/>
                          <a:latin typeface="Times New Roman" pitchFamily="18" charset="0"/>
                        </a:rPr>
                        <a:t>(D,0,-),(C,2,C),(B,5,C), (A,10,C)</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 typeface="Arial" charset="0"/>
                        <a:buNone/>
                        <a:tabLst/>
                      </a:pPr>
                      <a:endParaRPr kumimoji="0" lang="en-US" sz="1800" b="0" i="0" u="none" strike="noStrike" cap="none" normalizeH="0" baseline="0" smtClean="0">
                        <a:ln>
                          <a:noFill/>
                        </a:ln>
                        <a:solidFill>
                          <a:srgbClr val="000000"/>
                        </a:solidFill>
                        <a:effectLst/>
                        <a:latin typeface="Times New Roman" pitchFamily="18"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CBCB"/>
                    </a:solidFill>
                  </a:tcPr>
                </a:tc>
              </a:tr>
            </a:tbl>
          </a:graphicData>
        </a:graphic>
      </p:graphicFrame>
      <p:pic>
        <p:nvPicPr>
          <p:cNvPr id="36904" name="Picture 4" descr="04f18"/>
          <p:cNvPicPr>
            <a:picLocks noGrp="1" noChangeAspect="1" noChangeArrowheads="1"/>
          </p:cNvPicPr>
          <p:nvPr>
            <p:ph sz="half" idx="4294967295"/>
          </p:nvPr>
        </p:nvPicPr>
        <p:blipFill>
          <a:blip r:embed="rId2"/>
          <a:srcRect/>
          <a:stretch>
            <a:fillRect/>
          </a:stretch>
        </p:blipFill>
        <p:spPr>
          <a:xfrm>
            <a:off x="2459038" y="0"/>
            <a:ext cx="3319462" cy="1739900"/>
          </a:xfrm>
        </p:spPr>
      </p:pic>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idx="4294967295"/>
          </p:nvPr>
        </p:nvSpPr>
        <p:spPr>
          <a:xfrm>
            <a:off x="457200" y="0"/>
            <a:ext cx="8229600" cy="1143000"/>
          </a:xfrm>
        </p:spPr>
        <p:txBody>
          <a:bodyPr/>
          <a:lstStyle/>
          <a:p>
            <a:r>
              <a:rPr lang="en-US"/>
              <a:t>OSPF</a:t>
            </a:r>
          </a:p>
        </p:txBody>
      </p:sp>
      <p:sp>
        <p:nvSpPr>
          <p:cNvPr id="470019" name="Rectangle 3"/>
          <p:cNvSpPr>
            <a:spLocks noGrp="1" noChangeArrowheads="1"/>
          </p:cNvSpPr>
          <p:nvPr>
            <p:ph type="body" idx="4294967295"/>
          </p:nvPr>
        </p:nvSpPr>
        <p:spPr>
          <a:xfrm>
            <a:off x="457200" y="1371600"/>
            <a:ext cx="8229600" cy="5029200"/>
          </a:xfrm>
        </p:spPr>
        <p:txBody>
          <a:bodyPr>
            <a:normAutofit/>
          </a:bodyPr>
          <a:lstStyle/>
          <a:p>
            <a:pPr>
              <a:lnSpc>
                <a:spcPct val="90000"/>
              </a:lnSpc>
            </a:pPr>
            <a:r>
              <a:rPr lang="en-US" sz="2800"/>
              <a:t>OSPF = Open Shortest Path First</a:t>
            </a:r>
          </a:p>
          <a:p>
            <a:pPr lvl="1">
              <a:lnSpc>
                <a:spcPct val="90000"/>
              </a:lnSpc>
            </a:pPr>
            <a:r>
              <a:rPr lang="en-US" sz="2400"/>
              <a:t>Open stands for open, non-proprietary</a:t>
            </a:r>
          </a:p>
          <a:p>
            <a:pPr lvl="1">
              <a:lnSpc>
                <a:spcPct val="90000"/>
              </a:lnSpc>
              <a:buFont typeface="Arial" charset="0"/>
              <a:buNone/>
            </a:pPr>
            <a:endParaRPr lang="en-US" sz="2400">
              <a:solidFill>
                <a:srgbClr val="FF0000"/>
              </a:solidFill>
            </a:endParaRPr>
          </a:p>
          <a:p>
            <a:pPr>
              <a:lnSpc>
                <a:spcPct val="90000"/>
              </a:lnSpc>
            </a:pPr>
            <a:r>
              <a:rPr lang="en-US" sz="2800"/>
              <a:t>A link state routing protocol</a:t>
            </a:r>
          </a:p>
          <a:p>
            <a:pPr>
              <a:lnSpc>
                <a:spcPct val="90000"/>
              </a:lnSpc>
            </a:pPr>
            <a:r>
              <a:rPr lang="en-US" sz="2800"/>
              <a:t>The complexity of OSPF is significant</a:t>
            </a:r>
          </a:p>
          <a:p>
            <a:pPr lvl="1">
              <a:lnSpc>
                <a:spcPct val="90000"/>
              </a:lnSpc>
            </a:pPr>
            <a:r>
              <a:rPr lang="en-US" sz="2400"/>
              <a:t>RIP (RFC 2453 ~ 40 pages)</a:t>
            </a:r>
          </a:p>
          <a:p>
            <a:pPr lvl="1">
              <a:lnSpc>
                <a:spcPct val="90000"/>
              </a:lnSpc>
            </a:pPr>
            <a:r>
              <a:rPr lang="en-US" sz="2400"/>
              <a:t>OSPF (RFC 2328 ~ 250 pages)</a:t>
            </a:r>
          </a:p>
          <a:p>
            <a:pPr>
              <a:lnSpc>
                <a:spcPct val="90000"/>
              </a:lnSpc>
            </a:pPr>
            <a:r>
              <a:rPr lang="en-US" sz="2800"/>
              <a:t>History:</a:t>
            </a:r>
            <a:endParaRPr lang="en-US" sz="1800"/>
          </a:p>
          <a:p>
            <a:pPr lvl="1">
              <a:lnSpc>
                <a:spcPct val="90000"/>
              </a:lnSpc>
            </a:pPr>
            <a:r>
              <a:rPr lang="en-US" sz="1800"/>
              <a:t>1989: RFC 1131  OSPF Version 1 </a:t>
            </a:r>
          </a:p>
          <a:p>
            <a:pPr lvl="1">
              <a:lnSpc>
                <a:spcPct val="90000"/>
              </a:lnSpc>
            </a:pPr>
            <a:r>
              <a:rPr lang="en-US" sz="1800"/>
              <a:t>1991: RFC1247   OSPF Version 2</a:t>
            </a:r>
          </a:p>
          <a:p>
            <a:pPr lvl="1">
              <a:lnSpc>
                <a:spcPct val="90000"/>
              </a:lnSpc>
            </a:pPr>
            <a:r>
              <a:rPr lang="en-US" sz="1800"/>
              <a:t>1994: RFC 1583 OSPF Version 2 (revised)</a:t>
            </a:r>
          </a:p>
          <a:p>
            <a:pPr lvl="1">
              <a:lnSpc>
                <a:spcPct val="90000"/>
              </a:lnSpc>
            </a:pPr>
            <a:r>
              <a:rPr lang="en-US" sz="1800"/>
              <a:t>1997: RFC 2178 OSPF Version 2 (revised)</a:t>
            </a:r>
          </a:p>
          <a:p>
            <a:pPr lvl="1">
              <a:lnSpc>
                <a:spcPct val="90000"/>
              </a:lnSpc>
            </a:pPr>
            <a:r>
              <a:rPr lang="en-US" sz="1800"/>
              <a:t>1998: RFC 2328 OSPF Version 2 (current version)</a:t>
            </a:r>
            <a:endParaRPr lang="en-US" sz="2400"/>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idx="4294967295"/>
          </p:nvPr>
        </p:nvSpPr>
        <p:spPr>
          <a:xfrm>
            <a:off x="457200" y="-76200"/>
            <a:ext cx="8229600" cy="1143000"/>
          </a:xfrm>
        </p:spPr>
        <p:txBody>
          <a:bodyPr/>
          <a:lstStyle/>
          <a:p>
            <a:r>
              <a:rPr lang="en-US"/>
              <a:t>Features of OSPF	</a:t>
            </a:r>
          </a:p>
        </p:txBody>
      </p:sp>
      <p:sp>
        <p:nvSpPr>
          <p:cNvPr id="471043" name="Rectangle 3"/>
          <p:cNvSpPr>
            <a:spLocks noGrp="1" noChangeArrowheads="1"/>
          </p:cNvSpPr>
          <p:nvPr>
            <p:ph type="body" idx="4294967295"/>
          </p:nvPr>
        </p:nvSpPr>
        <p:spPr>
          <a:xfrm>
            <a:off x="457200" y="990600"/>
            <a:ext cx="8229600" cy="5135563"/>
          </a:xfrm>
        </p:spPr>
        <p:txBody>
          <a:bodyPr>
            <a:normAutofit/>
          </a:bodyPr>
          <a:lstStyle/>
          <a:p>
            <a:r>
              <a:rPr lang="en-US"/>
              <a:t>Provides authentication of routing messages</a:t>
            </a:r>
          </a:p>
          <a:p>
            <a:pPr lvl="1"/>
            <a:r>
              <a:rPr lang="en-US" sz="3200"/>
              <a:t>Similar to RIP 2</a:t>
            </a:r>
          </a:p>
          <a:p>
            <a:endParaRPr lang="en-US"/>
          </a:p>
          <a:p>
            <a:r>
              <a:rPr lang="en-US"/>
              <a:t>Allows hierarchical routing</a:t>
            </a:r>
          </a:p>
          <a:p>
            <a:pPr lvl="1"/>
            <a:r>
              <a:rPr lang="en-US"/>
              <a:t>Divide a domain into sub-areas</a:t>
            </a:r>
          </a:p>
          <a:p>
            <a:endParaRPr lang="en-US"/>
          </a:p>
          <a:p>
            <a:r>
              <a:rPr lang="en-US"/>
              <a:t>Enables load balancing by allowing traffic to be split evenly across routes with equal cost</a:t>
            </a: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9" name="Rectangle 2"/>
          <p:cNvSpPr>
            <a:spLocks noGrp="1" noChangeArrowheads="1"/>
          </p:cNvSpPr>
          <p:nvPr>
            <p:ph type="title" idx="4294967295"/>
          </p:nvPr>
        </p:nvSpPr>
        <p:spPr>
          <a:xfrm>
            <a:off x="76200" y="152400"/>
            <a:ext cx="8991600" cy="914400"/>
          </a:xfrm>
        </p:spPr>
        <p:txBody>
          <a:bodyPr/>
          <a:lstStyle/>
          <a:p>
            <a:r>
              <a:rPr lang="en-US"/>
              <a:t>OSPF Packet Format</a:t>
            </a:r>
          </a:p>
        </p:txBody>
      </p:sp>
      <p:graphicFrame>
        <p:nvGraphicFramePr>
          <p:cNvPr id="126980" name="Object 4"/>
          <p:cNvGraphicFramePr>
            <a:graphicFrameLocks noChangeAspect="1"/>
          </p:cNvGraphicFramePr>
          <p:nvPr/>
        </p:nvGraphicFramePr>
        <p:xfrm>
          <a:off x="1600200" y="1219200"/>
          <a:ext cx="7543800" cy="4610100"/>
        </p:xfrm>
        <a:graphic>
          <a:graphicData uri="http://schemas.openxmlformats.org/presentationml/2006/ole">
            <mc:AlternateContent xmlns:mc="http://schemas.openxmlformats.org/markup-compatibility/2006">
              <mc:Choice xmlns:v="urn:schemas-microsoft-com:vml" Requires="v">
                <p:oleObj spid="_x0000_s126996" name="VISIO" r:id="rId3" imgW="10416240" imgH="5928840" progId="Visio.Drawing.11">
                  <p:embed/>
                </p:oleObj>
              </mc:Choice>
              <mc:Fallback>
                <p:oleObj name="VISIO" r:id="rId3" imgW="10416240" imgH="5928840" progId="Visio.Drawing.11">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1219200"/>
                        <a:ext cx="7543800" cy="461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26981" name="Rectangle 4"/>
          <p:cNvSpPr>
            <a:spLocks noChangeArrowheads="1"/>
          </p:cNvSpPr>
          <p:nvPr/>
        </p:nvSpPr>
        <p:spPr bwMode="auto">
          <a:xfrm>
            <a:off x="228600" y="5530850"/>
            <a:ext cx="5410200" cy="768350"/>
          </a:xfrm>
          <a:prstGeom prst="rect">
            <a:avLst/>
          </a:prstGeom>
          <a:solidFill>
            <a:srgbClr val="FFFF99"/>
          </a:solidFill>
          <a:ln w="28575">
            <a:noFill/>
            <a:miter lim="800000"/>
            <a:headEnd/>
            <a:tailEnd/>
          </a:ln>
        </p:spPr>
        <p:txBody>
          <a:bodyPr anchor="ctr">
            <a:spAutoFit/>
          </a:bodyPr>
          <a:lstStyle/>
          <a:p>
            <a:pPr algn="l">
              <a:spcBef>
                <a:spcPts val="1000"/>
              </a:spcBef>
              <a:spcAft>
                <a:spcPts val="1000"/>
              </a:spcAft>
            </a:pPr>
            <a:r>
              <a:rPr lang="en-US">
                <a:solidFill>
                  <a:srgbClr val="FF0000"/>
                </a:solidFill>
              </a:rPr>
              <a:t>Destination IP:</a:t>
            </a:r>
            <a:r>
              <a:rPr lang="en-US">
                <a:solidFill>
                  <a:srgbClr val="000000"/>
                </a:solidFill>
              </a:rPr>
              <a:t> neighbor’s IP address or 224.0.0.5 (ALLSPFRouters) or 224.0.0.6 (AllDRouters)</a:t>
            </a:r>
          </a:p>
        </p:txBody>
      </p:sp>
      <p:sp>
        <p:nvSpPr>
          <p:cNvPr id="126982" name="Rectangle 5"/>
          <p:cNvSpPr>
            <a:spLocks noChangeArrowheads="1"/>
          </p:cNvSpPr>
          <p:nvPr/>
        </p:nvSpPr>
        <p:spPr bwMode="auto">
          <a:xfrm>
            <a:off x="228600" y="4495800"/>
            <a:ext cx="3387725" cy="493713"/>
          </a:xfrm>
          <a:prstGeom prst="rect">
            <a:avLst/>
          </a:prstGeom>
          <a:solidFill>
            <a:srgbClr val="FFFF99"/>
          </a:solidFill>
          <a:ln w="28575">
            <a:noFill/>
            <a:miter lim="800000"/>
            <a:headEnd/>
            <a:tailEnd/>
          </a:ln>
        </p:spPr>
        <p:txBody>
          <a:bodyPr anchor="ctr">
            <a:spAutoFit/>
          </a:bodyPr>
          <a:lstStyle/>
          <a:p>
            <a:pPr algn="l">
              <a:spcBef>
                <a:spcPts val="1000"/>
              </a:spcBef>
              <a:spcAft>
                <a:spcPts val="1000"/>
              </a:spcAft>
            </a:pPr>
            <a:r>
              <a:rPr lang="en-US">
                <a:solidFill>
                  <a:srgbClr val="FF0000"/>
                </a:solidFill>
              </a:rPr>
              <a:t>TTL:</a:t>
            </a:r>
            <a:r>
              <a:rPr lang="en-US">
                <a:solidFill>
                  <a:srgbClr val="000000"/>
                </a:solidFill>
              </a:rPr>
              <a:t> set to 1 (in most cases)</a:t>
            </a:r>
          </a:p>
        </p:txBody>
      </p:sp>
      <p:sp>
        <p:nvSpPr>
          <p:cNvPr id="126983" name="Rectangle 6"/>
          <p:cNvSpPr>
            <a:spLocks noChangeArrowheads="1"/>
          </p:cNvSpPr>
          <p:nvPr/>
        </p:nvSpPr>
        <p:spPr bwMode="auto">
          <a:xfrm>
            <a:off x="228600" y="2971800"/>
            <a:ext cx="2667000" cy="1190625"/>
          </a:xfrm>
          <a:prstGeom prst="rect">
            <a:avLst/>
          </a:prstGeom>
          <a:solidFill>
            <a:srgbClr val="FFFF99"/>
          </a:solidFill>
          <a:ln w="28575">
            <a:noFill/>
            <a:miter lim="800000"/>
            <a:headEnd/>
            <a:tailEnd/>
          </a:ln>
        </p:spPr>
        <p:txBody>
          <a:bodyPr anchor="ctr">
            <a:spAutoFit/>
          </a:bodyPr>
          <a:lstStyle/>
          <a:p>
            <a:pPr algn="l"/>
            <a:r>
              <a:rPr lang="en-US">
                <a:solidFill>
                  <a:srgbClr val="FF0000"/>
                </a:solidFill>
              </a:rPr>
              <a:t>OSPF packets are not carried as UDP payload!</a:t>
            </a:r>
            <a:endParaRPr lang="en-US"/>
          </a:p>
          <a:p>
            <a:pPr algn="l"/>
            <a:r>
              <a:rPr lang="en-US"/>
              <a:t>OSPF has its own IP protocol number:</a:t>
            </a:r>
            <a:r>
              <a:rPr lang="en-US" b="1"/>
              <a:t> 89</a:t>
            </a:r>
          </a:p>
        </p:txBody>
      </p:sp>
      <p:sp>
        <p:nvSpPr>
          <p:cNvPr id="126985" name="AutoShape 9"/>
          <p:cNvSpPr>
            <a:spLocks noChangeArrowheads="1"/>
          </p:cNvSpPr>
          <p:nvPr/>
        </p:nvSpPr>
        <p:spPr bwMode="auto">
          <a:xfrm>
            <a:off x="6019800" y="6019800"/>
            <a:ext cx="1981200" cy="838200"/>
          </a:xfrm>
          <a:prstGeom prst="wedgeRectCallout">
            <a:avLst>
              <a:gd name="adj1" fmla="val -14505"/>
              <a:gd name="adj2" fmla="val -100949"/>
            </a:avLst>
          </a:prstGeom>
          <a:solidFill>
            <a:srgbClr val="FFFF00"/>
          </a:solidFill>
          <a:ln w="9525" algn="ctr">
            <a:solidFill>
              <a:schemeClr val="tx1"/>
            </a:solidFill>
            <a:miter lim="800000"/>
            <a:headEnd/>
            <a:tailEnd/>
          </a:ln>
          <a:effectLst/>
        </p:spPr>
        <p:txBody>
          <a:bodyPr/>
          <a:lstStyle/>
          <a:p>
            <a:r>
              <a:rPr lang="en-US"/>
              <a:t>Link state advertisement</a:t>
            </a:r>
          </a:p>
        </p:txBody>
      </p:sp>
    </p:spTree>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7" name="Rectangle 2"/>
          <p:cNvSpPr>
            <a:spLocks noGrp="1" noChangeArrowheads="1"/>
          </p:cNvSpPr>
          <p:nvPr>
            <p:ph type="title" idx="4294967295"/>
          </p:nvPr>
        </p:nvSpPr>
        <p:spPr>
          <a:xfrm>
            <a:off x="76200" y="152400"/>
            <a:ext cx="8991600" cy="914400"/>
          </a:xfrm>
        </p:spPr>
        <p:txBody>
          <a:bodyPr/>
          <a:lstStyle/>
          <a:p>
            <a:r>
              <a:rPr lang="en-US"/>
              <a:t>OSPF Common header</a:t>
            </a:r>
          </a:p>
        </p:txBody>
      </p:sp>
      <p:graphicFrame>
        <p:nvGraphicFramePr>
          <p:cNvPr id="129028" name="Object 4"/>
          <p:cNvGraphicFramePr>
            <a:graphicFrameLocks noChangeAspect="1"/>
          </p:cNvGraphicFramePr>
          <p:nvPr/>
        </p:nvGraphicFramePr>
        <p:xfrm>
          <a:off x="1447800" y="1447800"/>
          <a:ext cx="7543800" cy="5124450"/>
        </p:xfrm>
        <a:graphic>
          <a:graphicData uri="http://schemas.openxmlformats.org/presentationml/2006/ole">
            <mc:AlternateContent xmlns:mc="http://schemas.openxmlformats.org/markup-compatibility/2006">
              <mc:Choice xmlns:v="urn:schemas-microsoft-com:vml" Requires="v">
                <p:oleObj spid="_x0000_s129044" name="VISIO" r:id="rId4" imgW="10416240" imgH="6238440" progId="Visio.Drawing.11">
                  <p:embed/>
                </p:oleObj>
              </mc:Choice>
              <mc:Fallback>
                <p:oleObj name="VISIO" r:id="rId4" imgW="10416240" imgH="6238440" progId="Visio.Drawing.11">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47800" y="1447800"/>
                        <a:ext cx="7543800" cy="512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477188" name="AutoShape 4"/>
          <p:cNvSpPr>
            <a:spLocks/>
          </p:cNvSpPr>
          <p:nvPr/>
        </p:nvSpPr>
        <p:spPr bwMode="auto">
          <a:xfrm>
            <a:off x="228600" y="2328863"/>
            <a:ext cx="2057400" cy="669925"/>
          </a:xfrm>
          <a:prstGeom prst="accentCallout1">
            <a:avLst>
              <a:gd name="adj1" fmla="val 17060"/>
              <a:gd name="adj2" fmla="val 103704"/>
              <a:gd name="adj3" fmla="val 76306"/>
              <a:gd name="adj4" fmla="val 150310"/>
            </a:avLst>
          </a:prstGeom>
          <a:solidFill>
            <a:srgbClr val="FFFF99"/>
          </a:solidFill>
          <a:ln w="28575">
            <a:solidFill>
              <a:schemeClr val="tx1"/>
            </a:solidFill>
            <a:miter lim="800000"/>
            <a:headEnd/>
            <a:tailEnd type="triangle" w="med" len="med"/>
          </a:ln>
        </p:spPr>
        <p:txBody>
          <a:bodyPr lIns="91433" tIns="45717" rIns="91433" bIns="45717">
            <a:spAutoFit/>
          </a:bodyPr>
          <a:lstStyle/>
          <a:p>
            <a:pPr algn="l"/>
            <a:r>
              <a:rPr lang="en-US"/>
              <a:t>2: current version is OSPF V2</a:t>
            </a:r>
          </a:p>
        </p:txBody>
      </p:sp>
      <p:sp>
        <p:nvSpPr>
          <p:cNvPr id="477189" name="AutoShape 5"/>
          <p:cNvSpPr>
            <a:spLocks/>
          </p:cNvSpPr>
          <p:nvPr/>
        </p:nvSpPr>
        <p:spPr bwMode="auto">
          <a:xfrm>
            <a:off x="152400" y="3124200"/>
            <a:ext cx="3200400" cy="1587500"/>
          </a:xfrm>
          <a:prstGeom prst="accentCallout1">
            <a:avLst>
              <a:gd name="adj1" fmla="val 7199"/>
              <a:gd name="adj2" fmla="val 102380"/>
              <a:gd name="adj3" fmla="val 2000"/>
              <a:gd name="adj4" fmla="val 134722"/>
            </a:avLst>
          </a:prstGeom>
          <a:solidFill>
            <a:srgbClr val="FFFF99"/>
          </a:solidFill>
          <a:ln w="28575">
            <a:solidFill>
              <a:schemeClr val="tx1"/>
            </a:solidFill>
            <a:miter lim="800000"/>
            <a:headEnd/>
            <a:tailEnd type="triangle" w="med" len="med"/>
          </a:ln>
        </p:spPr>
        <p:txBody>
          <a:bodyPr lIns="91433" tIns="45717" rIns="91433" bIns="45717">
            <a:spAutoFit/>
          </a:bodyPr>
          <a:lstStyle/>
          <a:p>
            <a:pPr algn="l"/>
            <a:r>
              <a:rPr lang="en-US" sz="1600"/>
              <a:t>Message types:</a:t>
            </a:r>
          </a:p>
          <a:p>
            <a:pPr algn="l"/>
            <a:r>
              <a:rPr lang="en-US" sz="1600">
                <a:solidFill>
                  <a:schemeClr val="accent2"/>
                </a:solidFill>
              </a:rPr>
              <a:t>1: Hello (tests reachability)</a:t>
            </a:r>
          </a:p>
          <a:p>
            <a:pPr algn="l"/>
            <a:r>
              <a:rPr lang="en-US" sz="1600">
                <a:solidFill>
                  <a:schemeClr val="accent2"/>
                </a:solidFill>
              </a:rPr>
              <a:t>2: Database description</a:t>
            </a:r>
          </a:p>
          <a:p>
            <a:pPr algn="l"/>
            <a:r>
              <a:rPr lang="en-US" sz="1600">
                <a:solidFill>
                  <a:schemeClr val="accent2"/>
                </a:solidFill>
              </a:rPr>
              <a:t>3: Link Status request</a:t>
            </a:r>
          </a:p>
          <a:p>
            <a:pPr algn="l"/>
            <a:r>
              <a:rPr lang="en-US" sz="1600">
                <a:solidFill>
                  <a:schemeClr val="accent2"/>
                </a:solidFill>
              </a:rPr>
              <a:t>4: Link state update</a:t>
            </a:r>
          </a:p>
          <a:p>
            <a:pPr algn="l"/>
            <a:r>
              <a:rPr lang="en-US" sz="1600">
                <a:solidFill>
                  <a:schemeClr val="accent2"/>
                </a:solidFill>
              </a:rPr>
              <a:t>5: Link state acknowledgement</a:t>
            </a:r>
            <a:endParaRPr lang="en-US"/>
          </a:p>
        </p:txBody>
      </p:sp>
      <p:sp>
        <p:nvSpPr>
          <p:cNvPr id="477190" name="AutoShape 6"/>
          <p:cNvSpPr>
            <a:spLocks/>
          </p:cNvSpPr>
          <p:nvPr/>
        </p:nvSpPr>
        <p:spPr bwMode="auto">
          <a:xfrm>
            <a:off x="7267575" y="2879725"/>
            <a:ext cx="1876425" cy="854075"/>
          </a:xfrm>
          <a:prstGeom prst="accentCallout1">
            <a:avLst>
              <a:gd name="adj1" fmla="val 13384"/>
              <a:gd name="adj2" fmla="val -4060"/>
              <a:gd name="adj3" fmla="val 102972"/>
              <a:gd name="adj4" fmla="val -25551"/>
            </a:avLst>
          </a:prstGeom>
          <a:solidFill>
            <a:srgbClr val="FFFF99"/>
          </a:solidFill>
          <a:ln w="28575">
            <a:solidFill>
              <a:schemeClr val="tx1"/>
            </a:solidFill>
            <a:miter lim="800000"/>
            <a:headEnd/>
            <a:tailEnd type="triangle" w="med" len="med"/>
          </a:ln>
        </p:spPr>
        <p:txBody>
          <a:bodyPr lIns="91433" tIns="45717" rIns="91433" bIns="45717">
            <a:spAutoFit/>
          </a:bodyPr>
          <a:lstStyle/>
          <a:p>
            <a:pPr algn="l"/>
            <a:r>
              <a:rPr lang="en-US" sz="1600"/>
              <a:t>ID of the Area from which the packet originated</a:t>
            </a:r>
            <a:endParaRPr lang="en-US"/>
          </a:p>
        </p:txBody>
      </p:sp>
      <p:sp>
        <p:nvSpPr>
          <p:cNvPr id="477191" name="AutoShape 7"/>
          <p:cNvSpPr>
            <a:spLocks/>
          </p:cNvSpPr>
          <p:nvPr/>
        </p:nvSpPr>
        <p:spPr bwMode="auto">
          <a:xfrm>
            <a:off x="228600" y="4759325"/>
            <a:ext cx="2971800" cy="609600"/>
          </a:xfrm>
          <a:prstGeom prst="accentCallout1">
            <a:avLst>
              <a:gd name="adj1" fmla="val 18750"/>
              <a:gd name="adj2" fmla="val 102565"/>
              <a:gd name="adj3" fmla="val -61199"/>
              <a:gd name="adj4" fmla="val 113676"/>
            </a:avLst>
          </a:prstGeom>
          <a:solidFill>
            <a:srgbClr val="FFFF99"/>
          </a:solidFill>
          <a:ln w="28575">
            <a:solidFill>
              <a:schemeClr val="tx1"/>
            </a:solidFill>
            <a:miter lim="800000"/>
            <a:headEnd/>
            <a:tailEnd type="triangle" w="med" len="med"/>
          </a:ln>
        </p:spPr>
        <p:txBody>
          <a:bodyPr lIns="91433" tIns="45717" rIns="91433" bIns="45717">
            <a:spAutoFit/>
          </a:bodyPr>
          <a:lstStyle/>
          <a:p>
            <a:pPr algn="l"/>
            <a:r>
              <a:rPr lang="en-US" sz="1600"/>
              <a:t>Standard IP checksum taken over entire packet</a:t>
            </a:r>
          </a:p>
        </p:txBody>
      </p:sp>
      <p:sp>
        <p:nvSpPr>
          <p:cNvPr id="477192" name="AutoShape 8"/>
          <p:cNvSpPr>
            <a:spLocks/>
          </p:cNvSpPr>
          <p:nvPr/>
        </p:nvSpPr>
        <p:spPr bwMode="auto">
          <a:xfrm>
            <a:off x="7277100" y="3943350"/>
            <a:ext cx="1876425" cy="1397000"/>
          </a:xfrm>
          <a:prstGeom prst="accentCallout1">
            <a:avLst>
              <a:gd name="adj1" fmla="val 13384"/>
              <a:gd name="adj2" fmla="val -4060"/>
              <a:gd name="adj3" fmla="val 11708"/>
              <a:gd name="adj4" fmla="val -15398"/>
            </a:avLst>
          </a:prstGeom>
          <a:solidFill>
            <a:srgbClr val="FFFF99"/>
          </a:solidFill>
          <a:ln w="28575">
            <a:solidFill>
              <a:schemeClr val="tx1"/>
            </a:solidFill>
            <a:miter lim="800000"/>
            <a:headEnd/>
            <a:tailEnd type="triangle" w="med" len="med"/>
          </a:ln>
        </p:spPr>
        <p:txBody>
          <a:bodyPr lIns="91433" tIns="45717" rIns="91433" bIns="45717">
            <a:spAutoFit/>
          </a:bodyPr>
          <a:lstStyle/>
          <a:p>
            <a:pPr algn="l"/>
            <a:r>
              <a:rPr lang="en-US" sz="1400"/>
              <a:t>0: no authentication</a:t>
            </a:r>
          </a:p>
          <a:p>
            <a:pPr algn="l"/>
            <a:r>
              <a:rPr lang="en-US" sz="1400"/>
              <a:t>1: Cleartext password</a:t>
            </a:r>
          </a:p>
          <a:p>
            <a:pPr algn="l"/>
            <a:r>
              <a:rPr lang="en-US" sz="1400"/>
              <a:t>2: MD5 checksum</a:t>
            </a:r>
          </a:p>
          <a:p>
            <a:pPr algn="l"/>
            <a:r>
              <a:rPr lang="en-US" sz="1400"/>
              <a:t>(added to end packet)</a:t>
            </a:r>
            <a:endParaRPr lang="en-US"/>
          </a:p>
        </p:txBody>
      </p:sp>
      <p:sp>
        <p:nvSpPr>
          <p:cNvPr id="477193" name="AutoShape 9"/>
          <p:cNvSpPr>
            <a:spLocks/>
          </p:cNvSpPr>
          <p:nvPr/>
        </p:nvSpPr>
        <p:spPr bwMode="auto">
          <a:xfrm>
            <a:off x="282575" y="5545138"/>
            <a:ext cx="6194425" cy="1184275"/>
          </a:xfrm>
          <a:prstGeom prst="accentCallout1">
            <a:avLst>
              <a:gd name="adj1" fmla="val 9653"/>
              <a:gd name="adj2" fmla="val 101231"/>
              <a:gd name="adj3" fmla="val -27884"/>
              <a:gd name="adj4" fmla="val 102102"/>
            </a:avLst>
          </a:prstGeom>
          <a:solidFill>
            <a:srgbClr val="FFFF99"/>
          </a:solidFill>
          <a:ln w="28575">
            <a:solidFill>
              <a:schemeClr val="tx1"/>
            </a:solidFill>
            <a:miter lim="800000"/>
            <a:headEnd/>
            <a:tailEnd type="triangle" w="med" len="med"/>
          </a:ln>
        </p:spPr>
        <p:txBody>
          <a:bodyPr lIns="91433" tIns="45717" rIns="91433" bIns="45717">
            <a:spAutoFit/>
          </a:bodyPr>
          <a:lstStyle/>
          <a:p>
            <a:pPr algn="l"/>
            <a:r>
              <a:rPr lang="en-US" sz="1400"/>
              <a:t>Authentication passwd = 1:    64 cleartext password </a:t>
            </a:r>
          </a:p>
          <a:p>
            <a:pPr algn="l"/>
            <a:r>
              <a:rPr lang="en-US" sz="1400"/>
              <a:t>Authentication passwd = 2:    0x0000 (16 bits)</a:t>
            </a:r>
          </a:p>
          <a:p>
            <a:pPr algn="l"/>
            <a:r>
              <a:rPr lang="en-US" sz="1400"/>
              <a:t>		          KeyID (8 bits)</a:t>
            </a:r>
          </a:p>
          <a:p>
            <a:pPr algn="l"/>
            <a:r>
              <a:rPr lang="en-US" sz="1400"/>
              <a:t>		          Length of MD5 checksum (8 bits)</a:t>
            </a:r>
            <a:br>
              <a:rPr lang="en-US" sz="1400"/>
            </a:br>
            <a:r>
              <a:rPr lang="en-US" sz="1400"/>
              <a:t>		          Nondecreasing sequence number (32 bits)</a:t>
            </a:r>
          </a:p>
        </p:txBody>
      </p:sp>
      <p:sp>
        <p:nvSpPr>
          <p:cNvPr id="477194" name="AutoShape 10"/>
          <p:cNvSpPr>
            <a:spLocks/>
          </p:cNvSpPr>
          <p:nvPr/>
        </p:nvSpPr>
        <p:spPr bwMode="auto">
          <a:xfrm>
            <a:off x="7086600" y="5884863"/>
            <a:ext cx="1876425" cy="669925"/>
          </a:xfrm>
          <a:prstGeom prst="accentCallout1">
            <a:avLst>
              <a:gd name="adj1" fmla="val 17060"/>
              <a:gd name="adj2" fmla="val -4060"/>
              <a:gd name="adj3" fmla="val 96921"/>
              <a:gd name="adj4" fmla="val -45856"/>
            </a:avLst>
          </a:prstGeom>
          <a:solidFill>
            <a:srgbClr val="FFCC66"/>
          </a:solidFill>
          <a:ln w="28575">
            <a:solidFill>
              <a:schemeClr val="tx1"/>
            </a:solidFill>
            <a:miter lim="800000"/>
            <a:headEnd/>
            <a:tailEnd type="triangle" w="med" len="med"/>
          </a:ln>
        </p:spPr>
        <p:txBody>
          <a:bodyPr lIns="91433" tIns="45717" rIns="91433" bIns="45717">
            <a:spAutoFit/>
          </a:bodyPr>
          <a:lstStyle/>
          <a:p>
            <a:pPr algn="l"/>
            <a:r>
              <a:rPr lang="en-US"/>
              <a:t>Prevents replay attacks</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7718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77189"/>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7719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47719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47719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47719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47719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7188" grpId="0" animBg="1" autoUpdateAnimBg="0"/>
      <p:bldP spid="477189" grpId="0" animBg="1" autoUpdateAnimBg="0"/>
      <p:bldP spid="477190" grpId="0" animBg="1" autoUpdateAnimBg="0"/>
      <p:bldP spid="477191" grpId="0" animBg="1" autoUpdateAnimBg="0"/>
      <p:bldP spid="477192" grpId="0" animBg="1" autoUpdateAnimBg="0"/>
      <p:bldP spid="477193" grpId="0" animBg="1" autoUpdateAnimBg="0"/>
      <p:bldP spid="477194" grpId="0" animBg="1"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5" name="Rectangle 2"/>
          <p:cNvSpPr>
            <a:spLocks noGrp="1" noChangeArrowheads="1"/>
          </p:cNvSpPr>
          <p:nvPr>
            <p:ph type="title"/>
          </p:nvPr>
        </p:nvSpPr>
        <p:spPr/>
        <p:txBody>
          <a:bodyPr/>
          <a:lstStyle/>
          <a:p>
            <a:r>
              <a:rPr lang="en-US"/>
              <a:t>OSPF LSA Format</a:t>
            </a:r>
          </a:p>
        </p:txBody>
      </p:sp>
      <p:sp>
        <p:nvSpPr>
          <p:cNvPr id="131101" name="Rectangle 29"/>
          <p:cNvSpPr>
            <a:spLocks noGrp="1"/>
          </p:cNvSpPr>
          <p:nvPr>
            <p:ph type="body" sz="half" idx="1"/>
          </p:nvPr>
        </p:nvSpPr>
        <p:spPr>
          <a:xfrm>
            <a:off x="-76200" y="3810000"/>
            <a:ext cx="4191000" cy="3048000"/>
          </a:xfrm>
        </p:spPr>
        <p:txBody>
          <a:bodyPr/>
          <a:lstStyle/>
          <a:p>
            <a:r>
              <a:rPr lang="en-US"/>
              <a:t>LSAs </a:t>
            </a:r>
          </a:p>
          <a:p>
            <a:pPr lvl="1"/>
            <a:r>
              <a:rPr lang="en-US"/>
              <a:t>Type 1: cost of links between routers</a:t>
            </a:r>
          </a:p>
          <a:p>
            <a:pPr lvl="1"/>
            <a:r>
              <a:rPr lang="en-US"/>
              <a:t>Type 2: networks to which the router connects</a:t>
            </a:r>
          </a:p>
          <a:p>
            <a:pPr lvl="1"/>
            <a:r>
              <a:rPr lang="en-US"/>
              <a:t>Others: hierarchical routing</a:t>
            </a:r>
          </a:p>
        </p:txBody>
      </p:sp>
      <p:sp>
        <p:nvSpPr>
          <p:cNvPr id="131102" name="Rectangle 30"/>
          <p:cNvSpPr>
            <a:spLocks noGrp="1"/>
          </p:cNvSpPr>
          <p:nvPr>
            <p:ph type="body" sz="half" idx="2"/>
          </p:nvPr>
        </p:nvSpPr>
        <p:spPr/>
        <p:txBody>
          <a:bodyPr/>
          <a:lstStyle/>
          <a:p>
            <a:endParaRPr lang="en-US"/>
          </a:p>
        </p:txBody>
      </p:sp>
      <p:graphicFrame>
        <p:nvGraphicFramePr>
          <p:cNvPr id="131076" name="Object 4"/>
          <p:cNvGraphicFramePr>
            <a:graphicFrameLocks noChangeAspect="1"/>
          </p:cNvGraphicFramePr>
          <p:nvPr/>
        </p:nvGraphicFramePr>
        <p:xfrm>
          <a:off x="4572000" y="3594100"/>
          <a:ext cx="4038600" cy="1676400"/>
        </p:xfrm>
        <a:graphic>
          <a:graphicData uri="http://schemas.openxmlformats.org/presentationml/2006/ole">
            <mc:AlternateContent xmlns:mc="http://schemas.openxmlformats.org/markup-compatibility/2006">
              <mc:Choice xmlns:v="urn:schemas-microsoft-com:vml" Requires="v">
                <p:oleObj spid="_x0000_s131120" name="VISIO" r:id="rId4" imgW="5201280" imgH="1923480" progId="Visio.Drawing.11">
                  <p:embed/>
                </p:oleObj>
              </mc:Choice>
              <mc:Fallback>
                <p:oleObj name="VISIO" r:id="rId4" imgW="5201280" imgH="1923480" progId="Visio.Drawing.11">
                  <p:embed/>
                  <p:pic>
                    <p:nvPicPr>
                      <p:cNvPr id="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3594100"/>
                        <a:ext cx="40386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31077" name="Object 5"/>
          <p:cNvGraphicFramePr>
            <a:graphicFrameLocks noChangeAspect="1"/>
          </p:cNvGraphicFramePr>
          <p:nvPr/>
        </p:nvGraphicFramePr>
        <p:xfrm>
          <a:off x="685800" y="1295400"/>
          <a:ext cx="2413000" cy="2501900"/>
        </p:xfrm>
        <a:graphic>
          <a:graphicData uri="http://schemas.openxmlformats.org/presentationml/2006/ole">
            <mc:AlternateContent xmlns:mc="http://schemas.openxmlformats.org/markup-compatibility/2006">
              <mc:Choice xmlns:v="urn:schemas-microsoft-com:vml" Requires="v">
                <p:oleObj spid="_x0000_s131121" name="VISIO" r:id="rId6" imgW="2719800" imgH="2766600" progId="Visio.Drawing.11">
                  <p:embed/>
                </p:oleObj>
              </mc:Choice>
              <mc:Fallback>
                <p:oleObj name="VISIO" r:id="rId6" imgW="2719800" imgH="2766600" progId="Visio.Drawing.11">
                  <p:embed/>
                  <p:pic>
                    <p:nvPicPr>
                      <p:cNvPr id="0" name="Picture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85800" y="1295400"/>
                        <a:ext cx="2413000" cy="250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graphicFrame>
        <p:nvGraphicFramePr>
          <p:cNvPr id="131078" name="Object 6"/>
          <p:cNvGraphicFramePr>
            <a:graphicFrameLocks noChangeAspect="1"/>
          </p:cNvGraphicFramePr>
          <p:nvPr/>
        </p:nvGraphicFramePr>
        <p:xfrm>
          <a:off x="4572000" y="4889500"/>
          <a:ext cx="4038600" cy="1676400"/>
        </p:xfrm>
        <a:graphic>
          <a:graphicData uri="http://schemas.openxmlformats.org/presentationml/2006/ole">
            <mc:AlternateContent xmlns:mc="http://schemas.openxmlformats.org/markup-compatibility/2006">
              <mc:Choice xmlns:v="urn:schemas-microsoft-com:vml" Requires="v">
                <p:oleObj spid="_x0000_s131122" name="VISIO" r:id="rId8" imgW="5201280" imgH="1923480" progId="Visio.Drawing.11">
                  <p:embed/>
                </p:oleObj>
              </mc:Choice>
              <mc:Fallback>
                <p:oleObj name="VISIO" r:id="rId8" imgW="5201280" imgH="1923480" progId="Visio.Drawing.11">
                  <p:embed/>
                  <p:pic>
                    <p:nvPicPr>
                      <p:cNvPr id="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72000" y="4889500"/>
                        <a:ext cx="40386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31079" name="Line 7"/>
          <p:cNvSpPr>
            <a:spLocks noChangeShapeType="1"/>
          </p:cNvSpPr>
          <p:nvPr/>
        </p:nvSpPr>
        <p:spPr bwMode="auto">
          <a:xfrm>
            <a:off x="4572000" y="1828800"/>
            <a:ext cx="0" cy="1828800"/>
          </a:xfrm>
          <a:prstGeom prst="line">
            <a:avLst/>
          </a:prstGeom>
          <a:noFill/>
          <a:ln w="28575">
            <a:solidFill>
              <a:srgbClr val="FF0000"/>
            </a:solidFill>
            <a:round/>
            <a:headEnd type="triangle" w="med" len="med"/>
            <a:tailEnd type="triangle" w="med" len="med"/>
          </a:ln>
        </p:spPr>
        <p:txBody>
          <a:bodyPr wrap="none" anchor="ctr">
            <a:spAutoFit/>
          </a:bodyPr>
          <a:lstStyle/>
          <a:p>
            <a:endParaRPr lang="en-US"/>
          </a:p>
        </p:txBody>
      </p:sp>
      <p:sp>
        <p:nvSpPr>
          <p:cNvPr id="131080" name="Rectangle 8"/>
          <p:cNvSpPr>
            <a:spLocks noChangeArrowheads="1"/>
          </p:cNvSpPr>
          <p:nvPr/>
        </p:nvSpPr>
        <p:spPr bwMode="auto">
          <a:xfrm>
            <a:off x="3276600" y="2168525"/>
            <a:ext cx="1066800" cy="768350"/>
          </a:xfrm>
          <a:prstGeom prst="rect">
            <a:avLst/>
          </a:prstGeom>
          <a:solidFill>
            <a:srgbClr val="FFFF99"/>
          </a:solidFill>
          <a:ln w="28575">
            <a:noFill/>
            <a:miter lim="800000"/>
            <a:headEnd/>
            <a:tailEnd/>
          </a:ln>
        </p:spPr>
        <p:txBody>
          <a:bodyPr anchor="ctr">
            <a:spAutoFit/>
          </a:bodyPr>
          <a:lstStyle/>
          <a:p>
            <a:pPr algn="r">
              <a:spcBef>
                <a:spcPts val="1000"/>
              </a:spcBef>
              <a:spcAft>
                <a:spcPts val="1000"/>
              </a:spcAft>
            </a:pPr>
            <a:r>
              <a:rPr lang="en-US" dirty="0">
                <a:solidFill>
                  <a:srgbClr val="FF0000"/>
                </a:solidFill>
              </a:rPr>
              <a:t>LSA Header</a:t>
            </a:r>
            <a:endParaRPr lang="en-US" dirty="0">
              <a:solidFill>
                <a:srgbClr val="000000"/>
              </a:solidFill>
            </a:endParaRPr>
          </a:p>
        </p:txBody>
      </p:sp>
      <p:sp>
        <p:nvSpPr>
          <p:cNvPr id="131081" name="Line 9"/>
          <p:cNvSpPr>
            <a:spLocks noChangeShapeType="1"/>
          </p:cNvSpPr>
          <p:nvPr/>
        </p:nvSpPr>
        <p:spPr bwMode="auto">
          <a:xfrm>
            <a:off x="4572000" y="3733800"/>
            <a:ext cx="0" cy="1143000"/>
          </a:xfrm>
          <a:prstGeom prst="line">
            <a:avLst/>
          </a:prstGeom>
          <a:noFill/>
          <a:ln w="28575">
            <a:solidFill>
              <a:srgbClr val="FF0000"/>
            </a:solidFill>
            <a:round/>
            <a:headEnd type="triangle" w="med" len="med"/>
            <a:tailEnd type="triangle" w="med" len="med"/>
          </a:ln>
        </p:spPr>
        <p:txBody>
          <a:bodyPr anchor="ctr">
            <a:spAutoFit/>
          </a:bodyPr>
          <a:lstStyle/>
          <a:p>
            <a:endParaRPr lang="en-US"/>
          </a:p>
        </p:txBody>
      </p:sp>
      <p:sp>
        <p:nvSpPr>
          <p:cNvPr id="131082" name="Rectangle 10"/>
          <p:cNvSpPr>
            <a:spLocks noChangeArrowheads="1"/>
          </p:cNvSpPr>
          <p:nvPr/>
        </p:nvSpPr>
        <p:spPr bwMode="auto">
          <a:xfrm>
            <a:off x="3276600" y="3733800"/>
            <a:ext cx="1066800" cy="493713"/>
          </a:xfrm>
          <a:prstGeom prst="rect">
            <a:avLst/>
          </a:prstGeom>
          <a:solidFill>
            <a:srgbClr val="FFFF99"/>
          </a:solidFill>
          <a:ln w="28575">
            <a:noFill/>
            <a:miter lim="800000"/>
            <a:headEnd/>
            <a:tailEnd/>
          </a:ln>
        </p:spPr>
        <p:txBody>
          <a:bodyPr anchor="ctr">
            <a:spAutoFit/>
          </a:bodyPr>
          <a:lstStyle/>
          <a:p>
            <a:pPr algn="r">
              <a:spcBef>
                <a:spcPts val="1000"/>
              </a:spcBef>
              <a:spcAft>
                <a:spcPts val="1000"/>
              </a:spcAft>
            </a:pPr>
            <a:r>
              <a:rPr lang="en-US" dirty="0">
                <a:solidFill>
                  <a:srgbClr val="FF0000"/>
                </a:solidFill>
              </a:rPr>
              <a:t>Link 1</a:t>
            </a:r>
            <a:endParaRPr lang="en-US" dirty="0">
              <a:solidFill>
                <a:srgbClr val="000000"/>
              </a:solidFill>
            </a:endParaRPr>
          </a:p>
        </p:txBody>
      </p:sp>
      <p:sp>
        <p:nvSpPr>
          <p:cNvPr id="131083" name="Line 11"/>
          <p:cNvSpPr>
            <a:spLocks noChangeShapeType="1"/>
          </p:cNvSpPr>
          <p:nvPr/>
        </p:nvSpPr>
        <p:spPr bwMode="auto">
          <a:xfrm>
            <a:off x="4572000" y="5029200"/>
            <a:ext cx="0" cy="1143000"/>
          </a:xfrm>
          <a:prstGeom prst="line">
            <a:avLst/>
          </a:prstGeom>
          <a:noFill/>
          <a:ln w="28575">
            <a:solidFill>
              <a:srgbClr val="FF0000"/>
            </a:solidFill>
            <a:round/>
            <a:headEnd type="triangle" w="med" len="med"/>
            <a:tailEnd type="triangle" w="med" len="med"/>
          </a:ln>
        </p:spPr>
        <p:txBody>
          <a:bodyPr anchor="ctr">
            <a:spAutoFit/>
          </a:bodyPr>
          <a:lstStyle/>
          <a:p>
            <a:endParaRPr lang="en-US"/>
          </a:p>
        </p:txBody>
      </p:sp>
      <p:sp>
        <p:nvSpPr>
          <p:cNvPr id="131084" name="Rectangle 12"/>
          <p:cNvSpPr>
            <a:spLocks noChangeArrowheads="1"/>
          </p:cNvSpPr>
          <p:nvPr/>
        </p:nvSpPr>
        <p:spPr bwMode="auto">
          <a:xfrm>
            <a:off x="3276600" y="5602288"/>
            <a:ext cx="1066800" cy="493712"/>
          </a:xfrm>
          <a:prstGeom prst="rect">
            <a:avLst/>
          </a:prstGeom>
          <a:solidFill>
            <a:srgbClr val="FFFF99"/>
          </a:solidFill>
          <a:ln w="28575">
            <a:noFill/>
            <a:miter lim="800000"/>
            <a:headEnd/>
            <a:tailEnd/>
          </a:ln>
        </p:spPr>
        <p:txBody>
          <a:bodyPr anchor="ctr">
            <a:spAutoFit/>
          </a:bodyPr>
          <a:lstStyle/>
          <a:p>
            <a:pPr algn="r">
              <a:spcBef>
                <a:spcPts val="1000"/>
              </a:spcBef>
              <a:spcAft>
                <a:spcPts val="1000"/>
              </a:spcAft>
            </a:pPr>
            <a:r>
              <a:rPr lang="en-US" dirty="0">
                <a:solidFill>
                  <a:srgbClr val="FF0000"/>
                </a:solidFill>
              </a:rPr>
              <a:t>Link 2</a:t>
            </a:r>
            <a:endParaRPr lang="en-US" dirty="0">
              <a:solidFill>
                <a:srgbClr val="000000"/>
              </a:solidFill>
            </a:endParaRPr>
          </a:p>
        </p:txBody>
      </p:sp>
      <p:grpSp>
        <p:nvGrpSpPr>
          <p:cNvPr id="131085" name="Group 14"/>
          <p:cNvGrpSpPr>
            <a:grpSpLocks noChangeAspect="1"/>
          </p:cNvGrpSpPr>
          <p:nvPr/>
        </p:nvGrpSpPr>
        <p:grpSpPr bwMode="auto">
          <a:xfrm>
            <a:off x="4533900" y="1585913"/>
            <a:ext cx="4038600" cy="2427287"/>
            <a:chOff x="2856" y="999"/>
            <a:chExt cx="2544" cy="1529"/>
          </a:xfrm>
        </p:grpSpPr>
        <p:sp>
          <p:nvSpPr>
            <p:cNvPr id="131086" name="AutoShape 13"/>
            <p:cNvSpPr>
              <a:spLocks noChangeAspect="1" noChangeArrowheads="1" noTextEdit="1"/>
            </p:cNvSpPr>
            <p:nvPr/>
          </p:nvSpPr>
          <p:spPr bwMode="auto">
            <a:xfrm>
              <a:off x="2856" y="999"/>
              <a:ext cx="2544" cy="1529"/>
            </a:xfrm>
            <a:prstGeom prst="rect">
              <a:avLst/>
            </a:prstGeom>
            <a:noFill/>
            <a:ln w="9525">
              <a:noFill/>
              <a:miter lim="800000"/>
              <a:headEnd/>
              <a:tailEnd/>
            </a:ln>
          </p:spPr>
          <p:txBody>
            <a:bodyPr/>
            <a:lstStyle/>
            <a:p>
              <a:endParaRPr lang="en-US"/>
            </a:p>
          </p:txBody>
        </p:sp>
        <p:sp>
          <p:nvSpPr>
            <p:cNvPr id="131087" name="Rectangle 15"/>
            <p:cNvSpPr>
              <a:spLocks noChangeArrowheads="1"/>
            </p:cNvSpPr>
            <p:nvPr/>
          </p:nvSpPr>
          <p:spPr bwMode="auto">
            <a:xfrm>
              <a:off x="3025" y="1375"/>
              <a:ext cx="2321"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088" name="Rectangle 16"/>
            <p:cNvSpPr>
              <a:spLocks noChangeArrowheads="1"/>
            </p:cNvSpPr>
            <p:nvPr/>
          </p:nvSpPr>
          <p:spPr bwMode="auto">
            <a:xfrm>
              <a:off x="3847" y="1418"/>
              <a:ext cx="734" cy="165"/>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Link State ID</a:t>
              </a:r>
              <a:endParaRPr lang="en-US"/>
            </a:p>
          </p:txBody>
        </p:sp>
        <p:sp>
          <p:nvSpPr>
            <p:cNvPr id="131089" name="Rectangle 17"/>
            <p:cNvSpPr>
              <a:spLocks noChangeArrowheads="1"/>
            </p:cNvSpPr>
            <p:nvPr/>
          </p:nvSpPr>
          <p:spPr bwMode="auto">
            <a:xfrm>
              <a:off x="3025" y="1833"/>
              <a:ext cx="2321"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090" name="Rectangle 18"/>
            <p:cNvSpPr>
              <a:spLocks noChangeArrowheads="1"/>
            </p:cNvSpPr>
            <p:nvPr/>
          </p:nvSpPr>
          <p:spPr bwMode="auto">
            <a:xfrm>
              <a:off x="3482" y="1876"/>
              <a:ext cx="1469" cy="134"/>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link state sequence number</a:t>
              </a:r>
              <a:endParaRPr lang="en-US"/>
            </a:p>
          </p:txBody>
        </p:sp>
        <p:sp>
          <p:nvSpPr>
            <p:cNvPr id="131091" name="Rectangle 19"/>
            <p:cNvSpPr>
              <a:spLocks noChangeArrowheads="1"/>
            </p:cNvSpPr>
            <p:nvPr/>
          </p:nvSpPr>
          <p:spPr bwMode="auto">
            <a:xfrm>
              <a:off x="3025" y="1604"/>
              <a:ext cx="2321"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092" name="Rectangle 20"/>
            <p:cNvSpPr>
              <a:spLocks noChangeArrowheads="1"/>
            </p:cNvSpPr>
            <p:nvPr/>
          </p:nvSpPr>
          <p:spPr bwMode="auto">
            <a:xfrm>
              <a:off x="3711" y="1647"/>
              <a:ext cx="1010" cy="165"/>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advertising router</a:t>
              </a:r>
              <a:endParaRPr lang="en-US"/>
            </a:p>
          </p:txBody>
        </p:sp>
        <p:sp>
          <p:nvSpPr>
            <p:cNvPr id="131093" name="Rectangle 21"/>
            <p:cNvSpPr>
              <a:spLocks noChangeArrowheads="1"/>
            </p:cNvSpPr>
            <p:nvPr/>
          </p:nvSpPr>
          <p:spPr bwMode="auto">
            <a:xfrm>
              <a:off x="3025" y="1146"/>
              <a:ext cx="1160"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094" name="Rectangle 22"/>
            <p:cNvSpPr>
              <a:spLocks noChangeArrowheads="1"/>
            </p:cNvSpPr>
            <p:nvPr/>
          </p:nvSpPr>
          <p:spPr bwMode="auto">
            <a:xfrm>
              <a:off x="3370" y="1189"/>
              <a:ext cx="528" cy="165"/>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Link Age</a:t>
              </a:r>
              <a:endParaRPr lang="en-US"/>
            </a:p>
          </p:txBody>
        </p:sp>
        <p:sp>
          <p:nvSpPr>
            <p:cNvPr id="131095" name="Rectangle 23"/>
            <p:cNvSpPr>
              <a:spLocks noChangeArrowheads="1"/>
            </p:cNvSpPr>
            <p:nvPr/>
          </p:nvSpPr>
          <p:spPr bwMode="auto">
            <a:xfrm>
              <a:off x="4185" y="1146"/>
              <a:ext cx="1161"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096" name="Rectangle 24"/>
            <p:cNvSpPr>
              <a:spLocks noChangeArrowheads="1"/>
            </p:cNvSpPr>
            <p:nvPr/>
          </p:nvSpPr>
          <p:spPr bwMode="auto">
            <a:xfrm>
              <a:off x="4504" y="1189"/>
              <a:ext cx="578" cy="165"/>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Link Type</a:t>
              </a:r>
              <a:endParaRPr lang="en-US"/>
            </a:p>
          </p:txBody>
        </p:sp>
        <p:sp>
          <p:nvSpPr>
            <p:cNvPr id="131097" name="Rectangle 25"/>
            <p:cNvSpPr>
              <a:spLocks noChangeArrowheads="1"/>
            </p:cNvSpPr>
            <p:nvPr/>
          </p:nvSpPr>
          <p:spPr bwMode="auto">
            <a:xfrm>
              <a:off x="3025" y="2062"/>
              <a:ext cx="1160"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098" name="Rectangle 26"/>
            <p:cNvSpPr>
              <a:spLocks noChangeArrowheads="1"/>
            </p:cNvSpPr>
            <p:nvPr/>
          </p:nvSpPr>
          <p:spPr bwMode="auto">
            <a:xfrm>
              <a:off x="3332" y="2105"/>
              <a:ext cx="604" cy="165"/>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checksum</a:t>
              </a:r>
              <a:endParaRPr lang="en-US"/>
            </a:p>
          </p:txBody>
        </p:sp>
        <p:sp>
          <p:nvSpPr>
            <p:cNvPr id="131099" name="Rectangle 27"/>
            <p:cNvSpPr>
              <a:spLocks noChangeArrowheads="1"/>
            </p:cNvSpPr>
            <p:nvPr/>
          </p:nvSpPr>
          <p:spPr bwMode="auto">
            <a:xfrm>
              <a:off x="4185" y="2062"/>
              <a:ext cx="1161" cy="229"/>
            </a:xfrm>
            <a:prstGeom prst="rect">
              <a:avLst/>
            </a:prstGeom>
            <a:solidFill>
              <a:srgbClr val="FFFFFF"/>
            </a:solidFill>
            <a:ln w="12700">
              <a:solidFill>
                <a:srgbClr val="000000"/>
              </a:solidFill>
              <a:miter lim="800000"/>
              <a:headEnd/>
              <a:tailEnd/>
            </a:ln>
          </p:spPr>
          <p:txBody>
            <a:bodyPr/>
            <a:lstStyle/>
            <a:p>
              <a:pPr algn="l"/>
              <a:endParaRPr lang="en-US"/>
            </a:p>
          </p:txBody>
        </p:sp>
        <p:sp>
          <p:nvSpPr>
            <p:cNvPr id="131100" name="Rectangle 28"/>
            <p:cNvSpPr>
              <a:spLocks noChangeArrowheads="1"/>
            </p:cNvSpPr>
            <p:nvPr/>
          </p:nvSpPr>
          <p:spPr bwMode="auto">
            <a:xfrm>
              <a:off x="4597" y="2105"/>
              <a:ext cx="391" cy="165"/>
            </a:xfrm>
            <a:prstGeom prst="rect">
              <a:avLst/>
            </a:prstGeom>
            <a:noFill/>
            <a:ln w="9525">
              <a:noFill/>
              <a:miter lim="800000"/>
              <a:headEnd/>
              <a:tailEnd/>
            </a:ln>
          </p:spPr>
          <p:txBody>
            <a:bodyPr wrap="none" lIns="0" tIns="0" rIns="0" bIns="0">
              <a:spAutoFit/>
            </a:bodyPr>
            <a:lstStyle/>
            <a:p>
              <a:pPr algn="l"/>
              <a:r>
                <a:rPr lang="en-US" sz="1400" b="1">
                  <a:solidFill>
                    <a:srgbClr val="000000"/>
                  </a:solidFill>
                </a:rPr>
                <a:t>length</a:t>
              </a:r>
              <a:endParaRPr lang="en-US"/>
            </a:p>
          </p:txBody>
        </p:sp>
      </p:gr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p:cNvSpPr>
          <p:nvPr>
            <p:ph type="title"/>
          </p:nvPr>
        </p:nvSpPr>
        <p:spPr/>
        <p:txBody>
          <a:bodyPr/>
          <a:lstStyle/>
          <a:p>
            <a:r>
              <a:rPr lang="en-US"/>
              <a:t>Type 1 LSA</a:t>
            </a:r>
          </a:p>
        </p:txBody>
      </p:sp>
      <p:sp>
        <p:nvSpPr>
          <p:cNvPr id="134147" name="Rectangle 3"/>
          <p:cNvSpPr>
            <a:spLocks noGrp="1"/>
          </p:cNvSpPr>
          <p:nvPr>
            <p:ph type="body" idx="1"/>
          </p:nvPr>
        </p:nvSpPr>
        <p:spPr/>
        <p:txBody>
          <a:bodyPr/>
          <a:lstStyle/>
          <a:p>
            <a:r>
              <a:rPr lang="en-US"/>
              <a:t>Link state ID and Advertising router are the same, 32-bit router ID</a:t>
            </a:r>
          </a:p>
          <a:p>
            <a:endParaRPr lang="en-US"/>
          </a:p>
          <a:p>
            <a:r>
              <a:rPr lang="en-US"/>
              <a:t>Link ID: router ID at the other end of the link</a:t>
            </a:r>
          </a:p>
          <a:p>
            <a:r>
              <a:rPr lang="en-US"/>
              <a:t>Link Data: identify parallel links</a:t>
            </a:r>
          </a:p>
          <a:p>
            <a:r>
              <a:rPr lang="en-US"/>
              <a:t>Metric: cost of the link</a:t>
            </a:r>
          </a:p>
          <a:p>
            <a:r>
              <a:rPr lang="en-US"/>
              <a:t>Type: types of the link e.g., point-to-point</a:t>
            </a: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p:cNvSpPr>
          <p:nvPr>
            <p:ph type="title"/>
          </p:nvPr>
        </p:nvSpPr>
        <p:spPr/>
        <p:txBody>
          <a:bodyPr/>
          <a:lstStyle/>
          <a:p>
            <a:r>
              <a:rPr lang="en-US"/>
              <a:t>Open question</a:t>
            </a:r>
          </a:p>
        </p:txBody>
      </p:sp>
      <p:sp>
        <p:nvSpPr>
          <p:cNvPr id="135171" name="Rectangle 3"/>
          <p:cNvSpPr>
            <a:spLocks noGrp="1"/>
          </p:cNvSpPr>
          <p:nvPr>
            <p:ph type="body" idx="1"/>
          </p:nvPr>
        </p:nvSpPr>
        <p:spPr>
          <a:xfrm>
            <a:off x="457200" y="1600200"/>
            <a:ext cx="8229600" cy="4876800"/>
          </a:xfrm>
        </p:spPr>
        <p:txBody>
          <a:bodyPr/>
          <a:lstStyle/>
          <a:p>
            <a:r>
              <a:rPr lang="en-US"/>
              <a:t>How to set link metrics?</a:t>
            </a:r>
          </a:p>
          <a:p>
            <a:endParaRPr lang="en-US"/>
          </a:p>
          <a:p>
            <a:r>
              <a:rPr lang="en-US"/>
              <a:t>Design choice 1: all to 1</a:t>
            </a:r>
          </a:p>
          <a:p>
            <a:endParaRPr lang="en-US"/>
          </a:p>
          <a:p>
            <a:r>
              <a:rPr lang="en-US"/>
              <a:t>Design choice 2: based on load</a:t>
            </a:r>
          </a:p>
          <a:p>
            <a:pPr lvl="1"/>
            <a:r>
              <a:rPr lang="en-US"/>
              <a:t>Problems?</a:t>
            </a:r>
          </a:p>
          <a:p>
            <a:pPr lvl="1"/>
            <a:endParaRPr lang="en-US"/>
          </a:p>
          <a:p>
            <a:r>
              <a:rPr lang="en-US"/>
              <a:t>In practice: static</a:t>
            </a: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idx="4294967295"/>
          </p:nvPr>
        </p:nvSpPr>
        <p:spPr>
          <a:xfrm>
            <a:off x="762000" y="76200"/>
            <a:ext cx="7772400" cy="1143000"/>
          </a:xfrm>
        </p:spPr>
        <p:txBody>
          <a:bodyPr/>
          <a:lstStyle/>
          <a:p>
            <a:r>
              <a:rPr lang="en-US" sz="4000"/>
              <a:t>Hierarchical OSPF</a:t>
            </a:r>
          </a:p>
        </p:txBody>
      </p:sp>
      <p:pic>
        <p:nvPicPr>
          <p:cNvPr id="59395" name="Picture 3" descr="04-33"/>
          <p:cNvPicPr>
            <a:picLocks noChangeAspect="1" noChangeArrowheads="1"/>
          </p:cNvPicPr>
          <p:nvPr/>
        </p:nvPicPr>
        <p:blipFill>
          <a:blip r:embed="rId2"/>
          <a:srcRect/>
          <a:stretch>
            <a:fillRect/>
          </a:stretch>
        </p:blipFill>
        <p:spPr bwMode="auto">
          <a:xfrm>
            <a:off x="1084263" y="1341438"/>
            <a:ext cx="7315200" cy="4733925"/>
          </a:xfrm>
          <a:prstGeom prst="rect">
            <a:avLst/>
          </a:prstGeom>
          <a:noFill/>
          <a:ln w="9525">
            <a:noFill/>
            <a:miter lim="800000"/>
            <a:headEnd/>
            <a:tailEnd/>
          </a:ln>
        </p:spPr>
      </p:pic>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Number Placeholder 4"/>
          <p:cNvSpPr>
            <a:spLocks noGrp="1"/>
          </p:cNvSpPr>
          <p:nvPr>
            <p:ph type="sldNum" sz="quarter" idx="12"/>
          </p:nvPr>
        </p:nvSpPr>
        <p:spPr bwMode="auto">
          <a:xfrm>
            <a:off x="3124200" y="6245225"/>
            <a:ext cx="2895600" cy="476250"/>
          </a:xfrm>
          <a:noFill/>
          <a:ln>
            <a:miter lim="800000"/>
            <a:headEnd/>
            <a:tailEnd/>
          </a:ln>
        </p:spPr>
        <p:txBody>
          <a:bodyPr wrap="square" numCol="1" anchor="t" anchorCtr="0" compatLnSpc="1">
            <a:prstTxWarp prst="textNoShape">
              <a:avLst/>
            </a:prstTxWarp>
          </a:bodyPr>
          <a:lstStyle/>
          <a:p>
            <a:fld id="{98DF7ADF-FBDF-47AA-9AEA-5B44E292042F}" type="slidenum">
              <a:rPr lang="en-US" sz="1400">
                <a:solidFill>
                  <a:schemeClr val="tx1"/>
                </a:solidFill>
              </a:rPr>
              <a:pPr/>
              <a:t>39</a:t>
            </a:fld>
            <a:endParaRPr lang="en-US" sz="1400">
              <a:solidFill>
                <a:schemeClr val="tx1"/>
              </a:solidFill>
            </a:endParaRPr>
          </a:p>
        </p:txBody>
      </p:sp>
      <p:sp>
        <p:nvSpPr>
          <p:cNvPr id="60418" name="Rectangle 2"/>
          <p:cNvSpPr>
            <a:spLocks noGrp="1" noChangeArrowheads="1"/>
          </p:cNvSpPr>
          <p:nvPr>
            <p:ph type="title" idx="4294967295"/>
          </p:nvPr>
        </p:nvSpPr>
        <p:spPr>
          <a:xfrm>
            <a:off x="457200" y="-152400"/>
            <a:ext cx="8229600" cy="1143000"/>
          </a:xfrm>
        </p:spPr>
        <p:txBody>
          <a:bodyPr/>
          <a:lstStyle/>
          <a:p>
            <a:r>
              <a:rPr lang="en-US" sz="4000"/>
              <a:t>Hierarchical OSPF</a:t>
            </a:r>
          </a:p>
        </p:txBody>
      </p:sp>
      <p:sp>
        <p:nvSpPr>
          <p:cNvPr id="60419" name="Rectangle 3"/>
          <p:cNvSpPr>
            <a:spLocks noGrp="1" noChangeArrowheads="1"/>
          </p:cNvSpPr>
          <p:nvPr>
            <p:ph type="body" idx="4294967295"/>
          </p:nvPr>
        </p:nvSpPr>
        <p:spPr>
          <a:xfrm>
            <a:off x="520700" y="1447800"/>
            <a:ext cx="8229600" cy="4800600"/>
          </a:xfrm>
        </p:spPr>
        <p:txBody>
          <a:bodyPr/>
          <a:lstStyle/>
          <a:p>
            <a:r>
              <a:rPr lang="en-US" sz="2400">
                <a:solidFill>
                  <a:schemeClr val="hlink"/>
                </a:solidFill>
              </a:rPr>
              <a:t>Two-level hierarchy:</a:t>
            </a:r>
            <a:r>
              <a:rPr lang="en-US" sz="2400"/>
              <a:t> local area, backbone.</a:t>
            </a:r>
          </a:p>
          <a:p>
            <a:pPr lvl="1"/>
            <a:r>
              <a:rPr lang="en-US" sz="3200"/>
              <a:t>Link-state advertisements only in area </a:t>
            </a:r>
          </a:p>
          <a:p>
            <a:pPr lvl="1"/>
            <a:r>
              <a:rPr lang="en-US" sz="3200"/>
              <a:t>Each nodes has detailed area topology; only know direction (shortest path) to nets in other areas.</a:t>
            </a:r>
            <a:endParaRPr lang="en-US" sz="2400"/>
          </a:p>
          <a:p>
            <a:r>
              <a:rPr lang="en-US" sz="2400" b="1">
                <a:solidFill>
                  <a:schemeClr val="hlink"/>
                </a:solidFill>
              </a:rPr>
              <a:t>Area border routers</a:t>
            </a:r>
            <a:r>
              <a:rPr lang="en-US" sz="2400" b="1">
                <a:solidFill>
                  <a:srgbClr val="33CC33"/>
                </a:solidFill>
              </a:rPr>
              <a:t>:</a:t>
            </a:r>
            <a:r>
              <a:rPr lang="en-US" sz="2400" b="1">
                <a:solidFill>
                  <a:schemeClr val="accent2"/>
                </a:solidFill>
              </a:rPr>
              <a:t> </a:t>
            </a:r>
            <a:r>
              <a:rPr lang="en-US" sz="2400"/>
              <a:t>“summarize” distances  to nets in own area, advertise to other Area Border routers.</a:t>
            </a:r>
          </a:p>
          <a:p>
            <a:r>
              <a:rPr lang="en-US" sz="2400" b="1">
                <a:solidFill>
                  <a:schemeClr val="hlink"/>
                </a:solidFill>
              </a:rPr>
              <a:t>Backbone routers:</a:t>
            </a:r>
            <a:r>
              <a:rPr lang="en-US" sz="2400"/>
              <a:t> run OSPF routing limited to backbone.</a:t>
            </a: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p:cNvSpPr>
          <p:nvPr>
            <p:ph type="title"/>
          </p:nvPr>
        </p:nvSpPr>
        <p:spPr>
          <a:xfrm>
            <a:off x="228600" y="76200"/>
            <a:ext cx="8458200" cy="1143000"/>
          </a:xfrm>
        </p:spPr>
        <p:txBody>
          <a:bodyPr/>
          <a:lstStyle/>
          <a:p>
            <a:r>
              <a:rPr lang="en-US" sz="3200"/>
              <a:t>What distributed routing algorithms common routing protocols use</a:t>
            </a:r>
          </a:p>
        </p:txBody>
      </p:sp>
      <p:graphicFrame>
        <p:nvGraphicFramePr>
          <p:cNvPr id="107523" name="Group 3"/>
          <p:cNvGraphicFramePr>
            <a:graphicFrameLocks noGrp="1"/>
          </p:cNvGraphicFramePr>
          <p:nvPr>
            <p:ph idx="1"/>
          </p:nvPr>
        </p:nvGraphicFramePr>
        <p:xfrm>
          <a:off x="228600" y="1828800"/>
          <a:ext cx="8545513" cy="3322320"/>
        </p:xfrm>
        <a:graphic>
          <a:graphicData uri="http://schemas.openxmlformats.org/drawingml/2006/table">
            <a:tbl>
              <a:tblPr/>
              <a:tblGrid>
                <a:gridCol w="4721225"/>
                <a:gridCol w="3824288"/>
              </a:tblGrid>
              <a:tr h="76200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Routing information protocol (RIP)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Distance vector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62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Interior Gateway routing protocol (IGRP, cisco proprietary)</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Distance vector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74625">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Open shortest path first (OSPF)</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Link state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Intermediate System-to-Intermediate System</a:t>
                      </a:r>
                      <a:r>
                        <a:rPr kumimoji="0" lang="en-US" sz="2400" b="0" i="1" u="none" strike="noStrike" cap="none" normalizeH="0" baseline="0" smtClean="0">
                          <a:ln>
                            <a:noFill/>
                          </a:ln>
                          <a:solidFill>
                            <a:schemeClr val="tx1"/>
                          </a:solidFill>
                          <a:effectLst/>
                          <a:latin typeface="Times New Roman" pitchFamily="18" charset="0"/>
                        </a:rPr>
                        <a:t> </a:t>
                      </a:r>
                      <a:r>
                        <a:rPr kumimoji="0" lang="en-US" sz="2400" b="0" i="0" u="none" strike="noStrike" cap="none" normalizeH="0" baseline="0" smtClean="0">
                          <a:ln>
                            <a:noFill/>
                          </a:ln>
                          <a:solidFill>
                            <a:schemeClr val="tx1"/>
                          </a:solidFill>
                          <a:effectLst/>
                          <a:latin typeface="Times New Roman" pitchFamily="18" charset="0"/>
                        </a:rPr>
                        <a:t>(IS-IS)</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Link state</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12750">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Border gateway protocol (BGP)</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tab pos="5661025" algn="l"/>
                        </a:tabLst>
                      </a:pPr>
                      <a:r>
                        <a:rPr kumimoji="0" lang="en-US" sz="2400" b="0" i="0" u="none" strike="noStrike" cap="none" normalizeH="0" baseline="0" smtClean="0">
                          <a:ln>
                            <a:noFill/>
                          </a:ln>
                          <a:solidFill>
                            <a:schemeClr val="tx1"/>
                          </a:solidFill>
                          <a:effectLst/>
                          <a:latin typeface="Times New Roman" pitchFamily="18" charset="0"/>
                        </a:rPr>
                        <a:t>Path vector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07543" name="Text Box 23"/>
          <p:cNvSpPr txBox="1">
            <a:spLocks noChangeArrowheads="1"/>
          </p:cNvSpPr>
          <p:nvPr/>
        </p:nvSpPr>
        <p:spPr bwMode="auto">
          <a:xfrm>
            <a:off x="1371600" y="1295400"/>
            <a:ext cx="2255838" cy="457200"/>
          </a:xfrm>
          <a:prstGeom prst="rect">
            <a:avLst/>
          </a:prstGeom>
          <a:noFill/>
          <a:ln w="9525">
            <a:noFill/>
            <a:miter lim="800000"/>
            <a:headEnd/>
            <a:tailEnd/>
          </a:ln>
          <a:effectLst/>
        </p:spPr>
        <p:txBody>
          <a:bodyPr wrap="none">
            <a:spAutoFit/>
          </a:bodyPr>
          <a:lstStyle/>
          <a:p>
            <a:pPr algn="l" eaLnBrk="0" hangingPunct="0"/>
            <a:r>
              <a:rPr lang="en-US" sz="2400">
                <a:latin typeface="Times New Roman" pitchFamily="18" charset="0"/>
              </a:rPr>
              <a:t>Routing protocol</a:t>
            </a:r>
          </a:p>
        </p:txBody>
      </p:sp>
      <p:sp>
        <p:nvSpPr>
          <p:cNvPr id="107544" name="Text Box 24"/>
          <p:cNvSpPr txBox="1">
            <a:spLocks noChangeArrowheads="1"/>
          </p:cNvSpPr>
          <p:nvPr/>
        </p:nvSpPr>
        <p:spPr bwMode="auto">
          <a:xfrm>
            <a:off x="5013325" y="1295400"/>
            <a:ext cx="2813050" cy="457200"/>
          </a:xfrm>
          <a:prstGeom prst="rect">
            <a:avLst/>
          </a:prstGeom>
          <a:noFill/>
          <a:ln w="9525">
            <a:noFill/>
            <a:miter lim="800000"/>
            <a:headEnd/>
            <a:tailEnd/>
          </a:ln>
          <a:effectLst/>
        </p:spPr>
        <p:txBody>
          <a:bodyPr wrap="none">
            <a:spAutoFit/>
          </a:bodyPr>
          <a:lstStyle/>
          <a:p>
            <a:pPr algn="l" eaLnBrk="0" hangingPunct="0"/>
            <a:r>
              <a:rPr lang="en-US" sz="2400">
                <a:latin typeface="Times New Roman" pitchFamily="18" charset="0"/>
              </a:rPr>
              <a:t>Distributed algorithm</a:t>
            </a:r>
          </a:p>
        </p:txBody>
      </p:sp>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le 1"/>
          <p:cNvSpPr>
            <a:spLocks noGrp="1"/>
          </p:cNvSpPr>
          <p:nvPr>
            <p:ph type="title" idx="4294967295"/>
          </p:nvPr>
        </p:nvSpPr>
        <p:spPr/>
        <p:txBody>
          <a:bodyPr/>
          <a:lstStyle/>
          <a:p>
            <a:r>
              <a:rPr lang="en-US" sz="4000"/>
              <a:t>Scalability and Optimal Routing</a:t>
            </a:r>
          </a:p>
        </p:txBody>
      </p:sp>
      <p:sp>
        <p:nvSpPr>
          <p:cNvPr id="61442" name="Content Placeholder 2"/>
          <p:cNvSpPr>
            <a:spLocks noGrp="1"/>
          </p:cNvSpPr>
          <p:nvPr>
            <p:ph idx="4294967295"/>
          </p:nvPr>
        </p:nvSpPr>
        <p:spPr/>
        <p:txBody>
          <a:bodyPr/>
          <a:lstStyle/>
          <a:p>
            <a:r>
              <a:rPr lang="en-US"/>
              <a:t>A frequent tradeoff in network design</a:t>
            </a:r>
          </a:p>
          <a:p>
            <a:r>
              <a:rPr lang="en-US"/>
              <a:t>Hierarchy introduces information hiding</a:t>
            </a:r>
          </a:p>
        </p:txBody>
      </p:sp>
      <p:pic>
        <p:nvPicPr>
          <p:cNvPr id="61443" name="Picture 4" descr="04f34"/>
          <p:cNvPicPr>
            <a:picLocks noChangeAspect="1" noChangeArrowheads="1"/>
          </p:cNvPicPr>
          <p:nvPr/>
        </p:nvPicPr>
        <p:blipFill>
          <a:blip r:embed="rId2"/>
          <a:srcRect/>
          <a:stretch>
            <a:fillRect/>
          </a:stretch>
        </p:blipFill>
        <p:spPr bwMode="auto">
          <a:xfrm>
            <a:off x="1524000" y="2971800"/>
            <a:ext cx="5510213" cy="3363913"/>
          </a:xfrm>
          <a:prstGeom prst="rect">
            <a:avLst/>
          </a:prstGeom>
          <a:noFill/>
          <a:ln w="12700" cap="sq">
            <a:noFill/>
            <a:miter lim="800000"/>
            <a:headEnd type="none" w="sm" len="sm"/>
            <a:tailEnd type="none" w="sm" len="sm"/>
          </a:ln>
        </p:spPr>
      </p:pic>
      <p:sp>
        <p:nvSpPr>
          <p:cNvPr id="61444" name="Line 5"/>
          <p:cNvSpPr>
            <a:spLocks noChangeShapeType="1"/>
          </p:cNvSpPr>
          <p:nvPr/>
        </p:nvSpPr>
        <p:spPr bwMode="auto">
          <a:xfrm flipV="1">
            <a:off x="5410200" y="4495800"/>
            <a:ext cx="914400" cy="1143000"/>
          </a:xfrm>
          <a:prstGeom prst="line">
            <a:avLst/>
          </a:prstGeom>
          <a:noFill/>
          <a:ln w="9525">
            <a:solidFill>
              <a:schemeClr val="tx1"/>
            </a:solidFill>
            <a:round/>
            <a:headEnd/>
            <a:tailEnd/>
          </a:ln>
        </p:spPr>
        <p:txBody>
          <a:bodyPr/>
          <a:lstStyle/>
          <a:p>
            <a:endParaRPr lang="en-US"/>
          </a:p>
        </p:txBody>
      </p:sp>
      <p:sp>
        <p:nvSpPr>
          <p:cNvPr id="61445" name="Text Box 6"/>
          <p:cNvSpPr txBox="1">
            <a:spLocks noChangeArrowheads="1"/>
          </p:cNvSpPr>
          <p:nvPr/>
        </p:nvSpPr>
        <p:spPr bwMode="auto">
          <a:xfrm>
            <a:off x="3917950" y="3429000"/>
            <a:ext cx="654050" cy="366713"/>
          </a:xfrm>
          <a:prstGeom prst="rect">
            <a:avLst/>
          </a:prstGeom>
          <a:noFill/>
          <a:ln w="9525">
            <a:noFill/>
            <a:miter lim="800000"/>
            <a:headEnd/>
            <a:tailEnd/>
          </a:ln>
        </p:spPr>
        <p:txBody>
          <a:bodyPr wrap="none">
            <a:spAutoFit/>
          </a:bodyPr>
          <a:lstStyle/>
          <a:p>
            <a:pPr algn="l"/>
            <a:r>
              <a:rPr lang="en-US"/>
              <a:t>ABR</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idx="4294967295"/>
          </p:nvPr>
        </p:nvSpPr>
        <p:spPr/>
        <p:txBody>
          <a:bodyPr/>
          <a:lstStyle/>
          <a:p>
            <a:r>
              <a:rPr lang="en-US"/>
              <a:t>OSPF summary</a:t>
            </a:r>
          </a:p>
        </p:txBody>
      </p:sp>
      <p:sp>
        <p:nvSpPr>
          <p:cNvPr id="62466" name="Rectangle 3"/>
          <p:cNvSpPr>
            <a:spLocks noGrp="1" noChangeArrowheads="1"/>
          </p:cNvSpPr>
          <p:nvPr>
            <p:ph type="body" idx="4294967295"/>
          </p:nvPr>
        </p:nvSpPr>
        <p:spPr/>
        <p:txBody>
          <a:bodyPr/>
          <a:lstStyle/>
          <a:p>
            <a:r>
              <a:rPr lang="en-US"/>
              <a:t>A link-state routing protocol</a:t>
            </a:r>
          </a:p>
          <a:p>
            <a:r>
              <a:rPr lang="en-US"/>
              <a:t>Each node has a map of the network and uses Dijkstra to compute shortest paths</a:t>
            </a:r>
          </a:p>
          <a:p>
            <a:r>
              <a:rPr lang="en-US"/>
              <a:t>Nodes use reliable flooding to keep an identical copy of the network map</a:t>
            </a: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p:cNvSpPr>
          <p:nvPr>
            <p:ph type="title"/>
          </p:nvPr>
        </p:nvSpPr>
        <p:spPr>
          <a:xfrm>
            <a:off x="457200" y="-76200"/>
            <a:ext cx="8229600" cy="1143000"/>
          </a:xfrm>
        </p:spPr>
        <p:txBody>
          <a:bodyPr/>
          <a:lstStyle/>
          <a:p>
            <a:r>
              <a:rPr lang="en-US"/>
              <a:t>Summary</a:t>
            </a:r>
          </a:p>
        </p:txBody>
      </p:sp>
      <p:sp>
        <p:nvSpPr>
          <p:cNvPr id="136195" name="Rectangle 3"/>
          <p:cNvSpPr>
            <a:spLocks noGrp="1"/>
          </p:cNvSpPr>
          <p:nvPr>
            <p:ph type="body" idx="1"/>
          </p:nvPr>
        </p:nvSpPr>
        <p:spPr>
          <a:xfrm>
            <a:off x="457200" y="914400"/>
            <a:ext cx="8229600" cy="5943600"/>
          </a:xfrm>
        </p:spPr>
        <p:txBody>
          <a:bodyPr/>
          <a:lstStyle/>
          <a:p>
            <a:pPr>
              <a:lnSpc>
                <a:spcPct val="90000"/>
              </a:lnSpc>
            </a:pPr>
            <a:r>
              <a:rPr lang="en-US" dirty="0" smtClean="0"/>
              <a:t>Routing </a:t>
            </a:r>
            <a:r>
              <a:rPr lang="en-US" dirty="0"/>
              <a:t>information protocol (RIP)</a:t>
            </a:r>
          </a:p>
          <a:p>
            <a:pPr>
              <a:lnSpc>
                <a:spcPct val="90000"/>
              </a:lnSpc>
            </a:pPr>
            <a:r>
              <a:rPr lang="en-US" dirty="0"/>
              <a:t>Link-state routing</a:t>
            </a:r>
          </a:p>
          <a:p>
            <a:pPr lvl="1">
              <a:lnSpc>
                <a:spcPct val="90000"/>
              </a:lnSpc>
            </a:pPr>
            <a:r>
              <a:rPr lang="en-US" dirty="0"/>
              <a:t>Algorithm</a:t>
            </a:r>
          </a:p>
          <a:p>
            <a:pPr lvl="1">
              <a:lnSpc>
                <a:spcPct val="90000"/>
              </a:lnSpc>
            </a:pPr>
            <a:r>
              <a:rPr lang="en-US" dirty="0"/>
              <a:t>Protocol: Open shortest path first (OSPF)</a:t>
            </a:r>
          </a:p>
          <a:p>
            <a:pPr>
              <a:lnSpc>
                <a:spcPct val="9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p:cNvSpPr>
          <p:nvPr>
            <p:ph type="title"/>
          </p:nvPr>
        </p:nvSpPr>
        <p:spPr/>
        <p:txBody>
          <a:bodyPr/>
          <a:lstStyle/>
          <a:p>
            <a:r>
              <a:rPr lang="en-US" sz="4000"/>
              <a:t>Distance vector algorithm: initialization</a:t>
            </a:r>
          </a:p>
        </p:txBody>
      </p:sp>
      <p:sp>
        <p:nvSpPr>
          <p:cNvPr id="111619" name="Rectangle 3"/>
          <p:cNvSpPr>
            <a:spLocks noGrp="1"/>
          </p:cNvSpPr>
          <p:nvPr>
            <p:ph type="body" idx="1"/>
          </p:nvPr>
        </p:nvSpPr>
        <p:spPr>
          <a:xfrm>
            <a:off x="457200" y="1600200"/>
            <a:ext cx="8229600" cy="4876800"/>
          </a:xfrm>
        </p:spPr>
        <p:txBody>
          <a:bodyPr/>
          <a:lstStyle/>
          <a:p>
            <a:r>
              <a:rPr lang="en-US" sz="2800" dirty="0"/>
              <a:t>Let </a:t>
            </a:r>
            <a:r>
              <a:rPr lang="en-US" sz="2800" dirty="0" err="1"/>
              <a:t>D</a:t>
            </a:r>
            <a:r>
              <a:rPr lang="en-US" sz="2800" baseline="-25000" dirty="0" err="1"/>
              <a:t>x</a:t>
            </a:r>
            <a:r>
              <a:rPr lang="en-US" sz="2800" dirty="0"/>
              <a:t>(y) be the estimate of least cost from x to y</a:t>
            </a:r>
          </a:p>
          <a:p>
            <a:endParaRPr lang="en-US" sz="2800" dirty="0"/>
          </a:p>
          <a:p>
            <a:r>
              <a:rPr lang="en-US" sz="2800" dirty="0"/>
              <a:t>Initialization:</a:t>
            </a:r>
          </a:p>
          <a:p>
            <a:pPr lvl="1"/>
            <a:r>
              <a:rPr lang="en-US" sz="2400" dirty="0"/>
              <a:t>Each node x knows the cost to each neighbor: c(</a:t>
            </a:r>
            <a:r>
              <a:rPr lang="en-US" sz="2400" dirty="0" err="1"/>
              <a:t>x,v</a:t>
            </a:r>
            <a:r>
              <a:rPr lang="en-US" sz="2400" dirty="0"/>
              <a:t>). For each neighbor v of x, </a:t>
            </a:r>
            <a:r>
              <a:rPr lang="en-US" sz="2400" dirty="0" err="1"/>
              <a:t>D</a:t>
            </a:r>
            <a:r>
              <a:rPr lang="en-US" sz="2400" baseline="-25000" dirty="0" err="1"/>
              <a:t>x</a:t>
            </a:r>
            <a:r>
              <a:rPr lang="en-US" sz="2400" dirty="0"/>
              <a:t>(v) = c(</a:t>
            </a:r>
            <a:r>
              <a:rPr lang="en-US" sz="2400" dirty="0" err="1"/>
              <a:t>x,v</a:t>
            </a:r>
            <a:r>
              <a:rPr lang="en-US" sz="2400" dirty="0"/>
              <a:t>)</a:t>
            </a:r>
          </a:p>
          <a:p>
            <a:pPr lvl="1"/>
            <a:r>
              <a:rPr lang="en-US" sz="2400" dirty="0" err="1"/>
              <a:t>D</a:t>
            </a:r>
            <a:r>
              <a:rPr lang="en-US" sz="2400" baseline="-25000" dirty="0" err="1"/>
              <a:t>x</a:t>
            </a:r>
            <a:r>
              <a:rPr lang="en-US" sz="2400" dirty="0"/>
              <a:t>(y) to other nodes are initialized as infinity</a:t>
            </a:r>
          </a:p>
          <a:p>
            <a:pPr lvl="1"/>
            <a:endParaRPr lang="en-US" sz="2400" dirty="0"/>
          </a:p>
          <a:p>
            <a:r>
              <a:rPr lang="en-US" sz="2800" dirty="0"/>
              <a:t>Each node x maintains a distance vector (DV): </a:t>
            </a:r>
          </a:p>
          <a:p>
            <a:pPr lvl="1"/>
            <a:r>
              <a:rPr lang="en-US" sz="2400" b="1" dirty="0" err="1">
                <a:solidFill>
                  <a:srgbClr val="0000FF"/>
                </a:solidFill>
              </a:rPr>
              <a:t>D</a:t>
            </a:r>
            <a:r>
              <a:rPr lang="en-US" sz="2400" baseline="-25000" dirty="0" err="1">
                <a:solidFill>
                  <a:srgbClr val="0000FF"/>
                </a:solidFill>
              </a:rPr>
              <a:t>x</a:t>
            </a:r>
            <a:r>
              <a:rPr lang="en-US" sz="2400" dirty="0">
                <a:solidFill>
                  <a:srgbClr val="0000FF"/>
                </a:solidFill>
              </a:rPr>
              <a:t> = [</a:t>
            </a:r>
            <a:r>
              <a:rPr lang="en-US" sz="2400" dirty="0" err="1">
                <a:solidFill>
                  <a:srgbClr val="0000FF"/>
                </a:solidFill>
              </a:rPr>
              <a:t>D</a:t>
            </a:r>
            <a:r>
              <a:rPr lang="en-US" sz="2400" baseline="-25000" dirty="0" err="1">
                <a:solidFill>
                  <a:srgbClr val="0000FF"/>
                </a:solidFill>
              </a:rPr>
              <a:t>x</a:t>
            </a:r>
            <a:r>
              <a:rPr lang="en-US" sz="2400" dirty="0">
                <a:solidFill>
                  <a:srgbClr val="0000FF"/>
                </a:solidFill>
              </a:rPr>
              <a:t>(y): y </a:t>
            </a:r>
            <a:r>
              <a:rPr lang="en-US" sz="2400" dirty="0">
                <a:solidFill>
                  <a:srgbClr val="0000FF"/>
                </a:solidFill>
                <a:latin typeface="cmsy10" pitchFamily="34" charset="0"/>
              </a:rPr>
              <a:t>∈</a:t>
            </a:r>
            <a:r>
              <a:rPr lang="en-US" sz="2400" dirty="0" smtClean="0">
                <a:solidFill>
                  <a:srgbClr val="0000FF"/>
                </a:solidFill>
              </a:rPr>
              <a:t> </a:t>
            </a:r>
            <a:r>
              <a:rPr lang="en-US" sz="2400" dirty="0">
                <a:solidFill>
                  <a:srgbClr val="0000FF"/>
                </a:solidFill>
              </a:rPr>
              <a:t>N ]</a:t>
            </a:r>
            <a:endParaRPr lang="ru-RU" sz="2400" dirty="0">
              <a:solidFill>
                <a:srgbClr val="0000FF"/>
              </a:solidFill>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p:cNvSpPr>
          <p:nvPr>
            <p:ph type="title"/>
          </p:nvPr>
        </p:nvSpPr>
        <p:spPr>
          <a:xfrm>
            <a:off x="457200" y="0"/>
            <a:ext cx="8229600" cy="1143000"/>
          </a:xfrm>
        </p:spPr>
        <p:txBody>
          <a:bodyPr/>
          <a:lstStyle/>
          <a:p>
            <a:r>
              <a:rPr lang="en-US" sz="4000"/>
              <a:t>Distance vector algorithm: updates</a:t>
            </a:r>
          </a:p>
        </p:txBody>
      </p:sp>
      <p:sp>
        <p:nvSpPr>
          <p:cNvPr id="112643" name="Rectangle 3"/>
          <p:cNvSpPr>
            <a:spLocks noGrp="1"/>
          </p:cNvSpPr>
          <p:nvPr>
            <p:ph type="body" idx="1"/>
          </p:nvPr>
        </p:nvSpPr>
        <p:spPr>
          <a:xfrm>
            <a:off x="457200" y="1295400"/>
            <a:ext cx="8018463" cy="5334000"/>
          </a:xfrm>
        </p:spPr>
        <p:txBody>
          <a:bodyPr/>
          <a:lstStyle/>
          <a:p>
            <a:pPr>
              <a:lnSpc>
                <a:spcPct val="80000"/>
              </a:lnSpc>
            </a:pPr>
            <a:r>
              <a:rPr lang="en-US" sz="2800"/>
              <a:t>Each node x sends its distance vector to its neighbors, either </a:t>
            </a:r>
            <a:r>
              <a:rPr lang="en-US" sz="2800">
                <a:solidFill>
                  <a:srgbClr val="0000FF"/>
                </a:solidFill>
              </a:rPr>
              <a:t>periodically</a:t>
            </a:r>
            <a:r>
              <a:rPr lang="en-US" sz="2800"/>
              <a:t>, or </a:t>
            </a:r>
            <a:r>
              <a:rPr lang="en-US" sz="2800">
                <a:solidFill>
                  <a:srgbClr val="0000FF"/>
                </a:solidFill>
              </a:rPr>
              <a:t>triggered</a:t>
            </a:r>
            <a:r>
              <a:rPr lang="en-US" sz="2800"/>
              <a:t> by a change in its DV</a:t>
            </a:r>
          </a:p>
          <a:p>
            <a:pPr>
              <a:lnSpc>
                <a:spcPct val="80000"/>
              </a:lnSpc>
            </a:pPr>
            <a:endParaRPr lang="en-US" sz="2800"/>
          </a:p>
          <a:p>
            <a:pPr>
              <a:lnSpc>
                <a:spcPct val="80000"/>
              </a:lnSpc>
            </a:pPr>
            <a:r>
              <a:rPr lang="en-US" sz="2800"/>
              <a:t>When a node x receives a new DV estimate from a neighbor v, it updates its own DV using the B-F equation:</a:t>
            </a:r>
          </a:p>
          <a:p>
            <a:pPr lvl="1">
              <a:lnSpc>
                <a:spcPct val="80000"/>
              </a:lnSpc>
            </a:pPr>
            <a:r>
              <a:rPr lang="en-US" sz="2400"/>
              <a:t>If c(x,v) + D</a:t>
            </a:r>
            <a:r>
              <a:rPr lang="en-US" sz="2400" baseline="-25000"/>
              <a:t>v</a:t>
            </a:r>
            <a:r>
              <a:rPr lang="en-US" sz="2400"/>
              <a:t>(y) &lt; D</a:t>
            </a:r>
            <a:r>
              <a:rPr lang="en-US" sz="2400" baseline="-25000"/>
              <a:t>x</a:t>
            </a:r>
            <a:r>
              <a:rPr lang="en-US" sz="2400"/>
              <a:t>(y) then</a:t>
            </a:r>
          </a:p>
          <a:p>
            <a:pPr lvl="2">
              <a:lnSpc>
                <a:spcPct val="80000"/>
              </a:lnSpc>
            </a:pPr>
            <a:r>
              <a:rPr lang="en-US" sz="2000"/>
              <a:t>D</a:t>
            </a:r>
            <a:r>
              <a:rPr lang="en-US" sz="2000" baseline="-25000"/>
              <a:t>x</a:t>
            </a:r>
            <a:r>
              <a:rPr lang="en-US" sz="2000"/>
              <a:t>(y) = c(x,v) + D</a:t>
            </a:r>
            <a:r>
              <a:rPr lang="en-US" sz="2000" baseline="-25000"/>
              <a:t>v</a:t>
            </a:r>
            <a:r>
              <a:rPr lang="en-US" sz="2000"/>
              <a:t>(y)</a:t>
            </a:r>
          </a:p>
          <a:p>
            <a:pPr lvl="2">
              <a:lnSpc>
                <a:spcPct val="80000"/>
              </a:lnSpc>
            </a:pPr>
            <a:r>
              <a:rPr lang="en-US" sz="2000"/>
              <a:t>Sets the next hop to reach the destination y to the neighbor v</a:t>
            </a:r>
          </a:p>
          <a:p>
            <a:pPr lvl="2">
              <a:lnSpc>
                <a:spcPct val="80000"/>
              </a:lnSpc>
            </a:pPr>
            <a:r>
              <a:rPr lang="en-US" sz="2000"/>
              <a:t>Notify neighbors of the change</a:t>
            </a:r>
          </a:p>
          <a:p>
            <a:pPr lvl="2">
              <a:lnSpc>
                <a:spcPct val="80000"/>
              </a:lnSpc>
            </a:pPr>
            <a:endParaRPr lang="en-US" sz="2000"/>
          </a:p>
          <a:p>
            <a:pPr>
              <a:lnSpc>
                <a:spcPct val="80000"/>
              </a:lnSpc>
            </a:pPr>
            <a:r>
              <a:rPr lang="en-US" sz="2800"/>
              <a:t>The estimate </a:t>
            </a:r>
            <a:r>
              <a:rPr lang="en-US" sz="2800" i="1">
                <a:latin typeface="Times" pitchFamily="18" charset="0"/>
                <a:cs typeface="Times New Roman" pitchFamily="18" charset="0"/>
              </a:rPr>
              <a:t>D</a:t>
            </a:r>
            <a:r>
              <a:rPr lang="en-US" sz="2800" i="1" baseline="-30000">
                <a:latin typeface="Times" pitchFamily="18" charset="0"/>
                <a:cs typeface="Times New Roman" pitchFamily="18" charset="0"/>
              </a:rPr>
              <a:t>x</a:t>
            </a:r>
            <a:r>
              <a:rPr lang="en-US" sz="2800" i="1">
                <a:latin typeface="Times" pitchFamily="18" charset="0"/>
                <a:cs typeface="Times New Roman" pitchFamily="18" charset="0"/>
              </a:rPr>
              <a:t>(y) will converge to  the actual least cost </a:t>
            </a:r>
            <a:r>
              <a:rPr lang="en-US" sz="2800"/>
              <a:t>d</a:t>
            </a:r>
            <a:r>
              <a:rPr lang="en-US" sz="2800" baseline="-25000"/>
              <a:t>x</a:t>
            </a:r>
            <a:r>
              <a:rPr lang="en-US" sz="2800"/>
              <a:t>(y)</a:t>
            </a: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p:cNvSpPr>
          <p:nvPr>
            <p:ph type="title"/>
          </p:nvPr>
        </p:nvSpPr>
        <p:spPr>
          <a:xfrm>
            <a:off x="457200" y="76200"/>
            <a:ext cx="8229600" cy="1143000"/>
          </a:xfrm>
        </p:spPr>
        <p:txBody>
          <a:bodyPr/>
          <a:lstStyle/>
          <a:p>
            <a:r>
              <a:rPr lang="en-US" sz="4000"/>
              <a:t>RIP - Routing Information Protocol</a:t>
            </a:r>
          </a:p>
        </p:txBody>
      </p:sp>
      <p:sp>
        <p:nvSpPr>
          <p:cNvPr id="113667" name="Rectangle 3"/>
          <p:cNvSpPr>
            <a:spLocks noGrp="1"/>
          </p:cNvSpPr>
          <p:nvPr>
            <p:ph type="body" idx="1"/>
          </p:nvPr>
        </p:nvSpPr>
        <p:spPr>
          <a:xfrm>
            <a:off x="457200" y="1295400"/>
            <a:ext cx="8229600" cy="5257800"/>
          </a:xfrm>
        </p:spPr>
        <p:txBody>
          <a:bodyPr/>
          <a:lstStyle/>
          <a:p>
            <a:pPr>
              <a:lnSpc>
                <a:spcPct val="80000"/>
              </a:lnSpc>
            </a:pPr>
            <a:r>
              <a:rPr lang="en-US" sz="2400"/>
              <a:t>A simple intradomain protocol</a:t>
            </a:r>
          </a:p>
          <a:p>
            <a:pPr>
              <a:lnSpc>
                <a:spcPct val="80000"/>
              </a:lnSpc>
            </a:pPr>
            <a:endParaRPr lang="en-US" sz="2400"/>
          </a:p>
          <a:p>
            <a:pPr>
              <a:lnSpc>
                <a:spcPct val="80000"/>
              </a:lnSpc>
            </a:pPr>
            <a:r>
              <a:rPr lang="en-US" sz="2400"/>
              <a:t>Straightforward implementation of Distance Vector Routing</a:t>
            </a:r>
          </a:p>
          <a:p>
            <a:pPr>
              <a:lnSpc>
                <a:spcPct val="80000"/>
              </a:lnSpc>
            </a:pPr>
            <a:endParaRPr lang="en-US" sz="2400"/>
          </a:p>
          <a:p>
            <a:pPr>
              <a:lnSpc>
                <a:spcPct val="80000"/>
              </a:lnSpc>
            </a:pPr>
            <a:r>
              <a:rPr lang="en-US" sz="2400"/>
              <a:t>Each router advertises its distance vector every 30 seconds (or whenever its routing table changes) to all of its neighbors</a:t>
            </a:r>
          </a:p>
          <a:p>
            <a:pPr>
              <a:lnSpc>
                <a:spcPct val="80000"/>
              </a:lnSpc>
            </a:pPr>
            <a:endParaRPr lang="en-US" sz="2400"/>
          </a:p>
          <a:p>
            <a:pPr>
              <a:lnSpc>
                <a:spcPct val="80000"/>
              </a:lnSpc>
            </a:pPr>
            <a:r>
              <a:rPr lang="en-US" sz="2400"/>
              <a:t>RIP always uses 1 as link metric</a:t>
            </a:r>
          </a:p>
          <a:p>
            <a:pPr>
              <a:lnSpc>
                <a:spcPct val="80000"/>
              </a:lnSpc>
            </a:pPr>
            <a:endParaRPr lang="en-US" sz="2400"/>
          </a:p>
          <a:p>
            <a:pPr>
              <a:lnSpc>
                <a:spcPct val="80000"/>
              </a:lnSpc>
            </a:pPr>
            <a:r>
              <a:rPr lang="en-US" sz="2400"/>
              <a:t>Maximum hop count is 15, with “16” equal to “</a:t>
            </a:r>
            <a:r>
              <a:rPr lang="en-US" sz="2400">
                <a:solidFill>
                  <a:srgbClr val="000000"/>
                </a:solidFill>
                <a:sym typeface="Symbol" pitchFamily="18" charset="2"/>
              </a:rPr>
              <a:t>”</a:t>
            </a:r>
          </a:p>
          <a:p>
            <a:pPr>
              <a:lnSpc>
                <a:spcPct val="80000"/>
              </a:lnSpc>
            </a:pPr>
            <a:endParaRPr lang="en-US" sz="2400"/>
          </a:p>
          <a:p>
            <a:pPr>
              <a:lnSpc>
                <a:spcPct val="80000"/>
              </a:lnSpc>
            </a:pPr>
            <a:r>
              <a:rPr lang="en-US" sz="2400"/>
              <a:t>Routes are timeout (set to 16) after 3 minutes if they are not updated</a:t>
            </a:r>
          </a:p>
          <a:p>
            <a:pPr>
              <a:lnSpc>
                <a:spcPct val="80000"/>
              </a:lnSpc>
            </a:pPr>
            <a:endParaRPr lang="en-US" sz="240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2"/>
          <p:cNvSpPr>
            <a:spLocks noGrp="1"/>
          </p:cNvSpPr>
          <p:nvPr>
            <p:ph type="title"/>
          </p:nvPr>
        </p:nvSpPr>
        <p:spPr>
          <a:xfrm>
            <a:off x="457200" y="0"/>
            <a:ext cx="8229600" cy="1143000"/>
          </a:xfrm>
        </p:spPr>
        <p:txBody>
          <a:bodyPr/>
          <a:lstStyle/>
          <a:p>
            <a:r>
              <a:rPr lang="en-US"/>
              <a:t>RIP - History</a:t>
            </a:r>
          </a:p>
        </p:txBody>
      </p:sp>
      <p:sp>
        <p:nvSpPr>
          <p:cNvPr id="114691" name="Rectangle 3"/>
          <p:cNvSpPr>
            <a:spLocks noGrp="1"/>
          </p:cNvSpPr>
          <p:nvPr>
            <p:ph type="body" idx="1"/>
          </p:nvPr>
        </p:nvSpPr>
        <p:spPr>
          <a:xfrm>
            <a:off x="457200" y="990600"/>
            <a:ext cx="8229600" cy="5486400"/>
          </a:xfrm>
        </p:spPr>
        <p:txBody>
          <a:bodyPr/>
          <a:lstStyle/>
          <a:p>
            <a:pPr>
              <a:lnSpc>
                <a:spcPct val="90000"/>
              </a:lnSpc>
              <a:tabLst>
                <a:tab pos="2171700" algn="l"/>
                <a:tab pos="5661025" algn="l"/>
              </a:tabLst>
            </a:pPr>
            <a:r>
              <a:rPr lang="en-US" sz="2400"/>
              <a:t>Late 1960s : Distance Vector protocols were used in the ARPANET  </a:t>
            </a:r>
          </a:p>
          <a:p>
            <a:pPr>
              <a:lnSpc>
                <a:spcPct val="90000"/>
              </a:lnSpc>
              <a:tabLst>
                <a:tab pos="2171700" algn="l"/>
                <a:tab pos="5661025" algn="l"/>
              </a:tabLst>
            </a:pPr>
            <a:r>
              <a:rPr lang="en-US" sz="2400"/>
              <a:t>Mid-1970s: 	XNS (Xerox Network system) routing protocol is 	the ancestor of RIP in IP (and Novell’s IPX RIP 	and Apple’s routing protocol) </a:t>
            </a:r>
          </a:p>
          <a:p>
            <a:pPr>
              <a:lnSpc>
                <a:spcPct val="90000"/>
              </a:lnSpc>
              <a:tabLst>
                <a:tab pos="2171700" algn="l"/>
                <a:tab pos="5661025" algn="l"/>
              </a:tabLst>
            </a:pPr>
            <a:r>
              <a:rPr lang="en-US" sz="2400"/>
              <a:t>1982	Release of </a:t>
            </a:r>
            <a:r>
              <a:rPr lang="en-US" sz="2400" b="1"/>
              <a:t>routed</a:t>
            </a:r>
            <a:r>
              <a:rPr lang="en-US" sz="2400"/>
              <a:t> for  BSD Unix</a:t>
            </a:r>
          </a:p>
          <a:p>
            <a:pPr>
              <a:lnSpc>
                <a:spcPct val="90000"/>
              </a:lnSpc>
              <a:tabLst>
                <a:tab pos="2171700" algn="l"/>
                <a:tab pos="5661025" algn="l"/>
              </a:tabLst>
            </a:pPr>
            <a:r>
              <a:rPr lang="en-US" sz="2400"/>
              <a:t>1988	RIPv1 (RFC 1058)</a:t>
            </a:r>
            <a:br>
              <a:rPr lang="en-US" sz="2400"/>
            </a:br>
            <a:r>
              <a:rPr lang="en-US" sz="2400"/>
              <a:t>	   - classful routing</a:t>
            </a:r>
          </a:p>
          <a:p>
            <a:pPr>
              <a:lnSpc>
                <a:spcPct val="90000"/>
              </a:lnSpc>
              <a:tabLst>
                <a:tab pos="2171700" algn="l"/>
                <a:tab pos="5661025" algn="l"/>
              </a:tabLst>
            </a:pPr>
            <a:r>
              <a:rPr lang="en-US" sz="2400"/>
              <a:t>1993	RIPv2 (RFC 1388)</a:t>
            </a:r>
            <a:br>
              <a:rPr lang="en-US" sz="2400"/>
            </a:br>
            <a:r>
              <a:rPr lang="en-US" sz="2400"/>
              <a:t>	   - adds subnet masks with each route entry</a:t>
            </a:r>
            <a:br>
              <a:rPr lang="en-US" sz="2400"/>
            </a:br>
            <a:r>
              <a:rPr lang="en-US" sz="2400"/>
              <a:t>	   - allows classless routing</a:t>
            </a:r>
          </a:p>
          <a:p>
            <a:pPr>
              <a:lnSpc>
                <a:spcPct val="90000"/>
              </a:lnSpc>
              <a:tabLst>
                <a:tab pos="2171700" algn="l"/>
                <a:tab pos="5661025" algn="l"/>
              </a:tabLst>
            </a:pPr>
            <a:r>
              <a:rPr lang="en-US" sz="2400"/>
              <a:t>1998	Current version of RIPv2 (RFC 2453)</a:t>
            </a: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p:cNvSpPr>
          <p:nvPr>
            <p:ph type="title"/>
          </p:nvPr>
        </p:nvSpPr>
        <p:spPr/>
        <p:txBody>
          <a:bodyPr/>
          <a:lstStyle/>
          <a:p>
            <a:r>
              <a:rPr lang="en-US"/>
              <a:t>RIPv1  Packet Format</a:t>
            </a:r>
          </a:p>
        </p:txBody>
      </p:sp>
      <p:graphicFrame>
        <p:nvGraphicFramePr>
          <p:cNvPr id="115715" name="Object 3"/>
          <p:cNvGraphicFramePr>
            <a:graphicFrameLocks noChangeAspect="1"/>
          </p:cNvGraphicFramePr>
          <p:nvPr/>
        </p:nvGraphicFramePr>
        <p:xfrm>
          <a:off x="495300" y="1295400"/>
          <a:ext cx="8267700" cy="5702300"/>
        </p:xfrm>
        <a:graphic>
          <a:graphicData uri="http://schemas.openxmlformats.org/presentationml/2006/ole">
            <mc:AlternateContent xmlns:mc="http://schemas.openxmlformats.org/markup-compatibility/2006">
              <mc:Choice xmlns:v="urn:schemas-microsoft-com:vml" Requires="v">
                <p:oleObj spid="_x0000_s115731" name="VISIO" r:id="rId3" imgW="9615960" imgH="5803560" progId="Visio.Drawing.4">
                  <p:embed/>
                </p:oleObj>
              </mc:Choice>
              <mc:Fallback>
                <p:oleObj name="VISIO" r:id="rId3" imgW="9615960" imgH="5803560" progId="Visio.Drawing.4">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300" y="1295400"/>
                        <a:ext cx="8267700" cy="5702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oleObj>
              </mc:Fallback>
            </mc:AlternateContent>
          </a:graphicData>
        </a:graphic>
      </p:graphicFrame>
      <p:sp>
        <p:nvSpPr>
          <p:cNvPr id="115716" name="Text Box 4"/>
          <p:cNvSpPr txBox="1">
            <a:spLocks noChangeArrowheads="1"/>
          </p:cNvSpPr>
          <p:nvPr/>
        </p:nvSpPr>
        <p:spPr bwMode="auto">
          <a:xfrm>
            <a:off x="152400" y="5715000"/>
            <a:ext cx="3048000" cy="777875"/>
          </a:xfrm>
          <a:prstGeom prst="rect">
            <a:avLst/>
          </a:prstGeom>
          <a:solidFill>
            <a:srgbClr val="FFFF99"/>
          </a:solidFill>
          <a:ln w="9525">
            <a:solidFill>
              <a:schemeClr val="accent2"/>
            </a:solidFill>
            <a:miter lim="800000"/>
            <a:headEnd/>
            <a:tailEnd/>
          </a:ln>
          <a:effectLst/>
        </p:spPr>
        <p:txBody>
          <a:bodyPr lIns="91433" tIns="45717" rIns="91433" bIns="45717">
            <a:spAutoFit/>
          </a:bodyPr>
          <a:lstStyle/>
          <a:p>
            <a:pPr algn="l" eaLnBrk="0" hangingPunct="0">
              <a:spcBef>
                <a:spcPct val="50000"/>
              </a:spcBef>
              <a:spcAft>
                <a:spcPts val="1000"/>
              </a:spcAft>
            </a:pPr>
            <a:r>
              <a:rPr lang="en-US">
                <a:solidFill>
                  <a:srgbClr val="000000"/>
                </a:solidFill>
              </a:rPr>
              <a:t>One RIP message  can have up to 25 route entries</a:t>
            </a:r>
          </a:p>
        </p:txBody>
      </p:sp>
      <p:sp>
        <p:nvSpPr>
          <p:cNvPr id="115717" name="AutoShape 5"/>
          <p:cNvSpPr>
            <a:spLocks/>
          </p:cNvSpPr>
          <p:nvPr/>
        </p:nvSpPr>
        <p:spPr bwMode="auto">
          <a:xfrm>
            <a:off x="685800" y="2286000"/>
            <a:ext cx="1587500" cy="669925"/>
          </a:xfrm>
          <a:prstGeom prst="accentCallout1">
            <a:avLst>
              <a:gd name="adj1" fmla="val 5861"/>
              <a:gd name="adj2" fmla="val 104801"/>
              <a:gd name="adj3" fmla="val 96333"/>
              <a:gd name="adj4" fmla="val 175199"/>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1: request</a:t>
            </a:r>
            <a:br>
              <a:rPr lang="en-US"/>
            </a:br>
            <a:r>
              <a:rPr lang="en-US"/>
              <a:t>2: response</a:t>
            </a:r>
          </a:p>
        </p:txBody>
      </p:sp>
      <p:sp>
        <p:nvSpPr>
          <p:cNvPr id="115718" name="AutoShape 6"/>
          <p:cNvSpPr>
            <a:spLocks/>
          </p:cNvSpPr>
          <p:nvPr/>
        </p:nvSpPr>
        <p:spPr bwMode="auto">
          <a:xfrm>
            <a:off x="381000" y="3094038"/>
            <a:ext cx="2590800" cy="395287"/>
          </a:xfrm>
          <a:prstGeom prst="accentCallout1">
            <a:avLst>
              <a:gd name="adj1" fmla="val 12102"/>
              <a:gd name="adj2" fmla="val 102940"/>
              <a:gd name="adj3" fmla="val 36977"/>
              <a:gd name="adj4" fmla="val 118139"/>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2: for IP</a:t>
            </a:r>
            <a:endParaRPr lang="en-US" sz="2000"/>
          </a:p>
        </p:txBody>
      </p:sp>
      <p:sp>
        <p:nvSpPr>
          <p:cNvPr id="115719" name="AutoShape 7"/>
          <p:cNvSpPr>
            <a:spLocks/>
          </p:cNvSpPr>
          <p:nvPr/>
        </p:nvSpPr>
        <p:spPr bwMode="auto">
          <a:xfrm>
            <a:off x="304800" y="4414838"/>
            <a:ext cx="2590800" cy="395287"/>
          </a:xfrm>
          <a:prstGeom prst="accentCallout1">
            <a:avLst>
              <a:gd name="adj1" fmla="val 28917"/>
              <a:gd name="adj2" fmla="val 102940"/>
              <a:gd name="adj3" fmla="val -108833"/>
              <a:gd name="adj4" fmla="val 119116"/>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Address of destination</a:t>
            </a:r>
            <a:endParaRPr lang="en-US" sz="2000"/>
          </a:p>
        </p:txBody>
      </p:sp>
      <p:sp>
        <p:nvSpPr>
          <p:cNvPr id="115720" name="AutoShape 8"/>
          <p:cNvSpPr>
            <a:spLocks/>
          </p:cNvSpPr>
          <p:nvPr/>
        </p:nvSpPr>
        <p:spPr bwMode="auto">
          <a:xfrm>
            <a:off x="228600" y="5105400"/>
            <a:ext cx="2819400" cy="395288"/>
          </a:xfrm>
          <a:prstGeom prst="accentCallout1">
            <a:avLst>
              <a:gd name="adj1" fmla="val 28917"/>
              <a:gd name="adj2" fmla="val 102704"/>
              <a:gd name="adj3" fmla="val 34940"/>
              <a:gd name="adj4" fmla="val 113514"/>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Cost (measured in hops)</a:t>
            </a:r>
            <a:endParaRPr lang="en-US" sz="2000"/>
          </a:p>
        </p:txBody>
      </p:sp>
      <p:sp>
        <p:nvSpPr>
          <p:cNvPr id="115721" name="AutoShape 9"/>
          <p:cNvSpPr>
            <a:spLocks/>
          </p:cNvSpPr>
          <p:nvPr/>
        </p:nvSpPr>
        <p:spPr bwMode="auto">
          <a:xfrm>
            <a:off x="7759700" y="1566863"/>
            <a:ext cx="1231900" cy="395287"/>
          </a:xfrm>
          <a:prstGeom prst="accentCallout1">
            <a:avLst>
              <a:gd name="adj1" fmla="val 28917"/>
              <a:gd name="adj2" fmla="val -6185"/>
              <a:gd name="adj3" fmla="val 276708"/>
              <a:gd name="adj4" fmla="val -235051"/>
            </a:avLst>
          </a:prstGeom>
          <a:solidFill>
            <a:srgbClr val="FFFF99"/>
          </a:solidFill>
          <a:ln w="28575">
            <a:solidFill>
              <a:schemeClr val="tx1"/>
            </a:solidFill>
            <a:miter lim="800000"/>
            <a:headEnd/>
            <a:tailEnd type="triangle" w="med" len="med"/>
          </a:ln>
          <a:effectLst/>
        </p:spPr>
        <p:txBody>
          <a:bodyPr lIns="91433" tIns="45717" rIns="91433" bIns="45717">
            <a:spAutoFit/>
          </a:bodyPr>
          <a:lstStyle/>
          <a:p>
            <a:pPr algn="l" eaLnBrk="0" hangingPunct="0"/>
            <a:r>
              <a:rPr lang="en-US"/>
              <a:t>1: RIPv1</a:t>
            </a:r>
          </a:p>
        </p:txBody>
      </p:sp>
    </p:spTree>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1571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157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157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157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157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7" grpId="0" animBg="1" autoUpdateAnimBg="0"/>
      <p:bldP spid="115718" grpId="0" animBg="1" autoUpdateAnimBg="0"/>
      <p:bldP spid="115719" grpId="0" animBg="1" autoUpdateAnimBg="0"/>
      <p:bldP spid="115720" grpId="0" animBg="1" autoUpdateAnimBg="0"/>
      <p:bldP spid="115721" grpId="0" animBg="1" autoUpdateAnimBg="0"/>
    </p:bldLst>
  </p:timing>
</p:sld>
</file>

<file path=ppt/tags/tag1.xml><?xml version="1.0" encoding="utf-8"?>
<p:tagLst xmlns:a="http://schemas.openxmlformats.org/drawingml/2006/main" xmlns:r="http://schemas.openxmlformats.org/officeDocument/2006/relationships" xmlns:p="http://schemas.openxmlformats.org/presentationml/2006/main">
  <p:tag name="FIRSTXIAOWEI20YANG@YOUDQGUFUVWXY5MI" val="2875"/>
</p:tagLst>
</file>

<file path=ppt/theme/theme1.xml><?xml version="1.0" encoding="utf-8"?>
<a:theme xmlns:a="http://schemas.openxmlformats.org/drawingml/2006/main" name="Office Theme">
  <a:themeElements>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bg2"/>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2009</TotalTime>
  <Words>2737</Words>
  <Application>Microsoft Macintosh PowerPoint</Application>
  <PresentationFormat>On-screen Show (4:3)</PresentationFormat>
  <Paragraphs>452</Paragraphs>
  <Slides>42</Slides>
  <Notes>8</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42</vt:i4>
      </vt:variant>
    </vt:vector>
  </HeadingPairs>
  <TitlesOfParts>
    <vt:vector size="45" baseType="lpstr">
      <vt:lpstr>Office Theme</vt:lpstr>
      <vt:lpstr>VISIO</vt:lpstr>
      <vt:lpstr>Clip</vt:lpstr>
      <vt:lpstr>CS 356: Computer Network Architectures   Lecture 12: Dynamic routing protocols: Link State Chapter 3.3.3</vt:lpstr>
      <vt:lpstr>Today</vt:lpstr>
      <vt:lpstr>Dynamic Routing</vt:lpstr>
      <vt:lpstr>What distributed routing algorithms common routing protocols use</vt:lpstr>
      <vt:lpstr>Distance vector algorithm: initialization</vt:lpstr>
      <vt:lpstr>Distance vector algorithm: updates</vt:lpstr>
      <vt:lpstr>RIP - Routing Information Protocol</vt:lpstr>
      <vt:lpstr>RIP - History</vt:lpstr>
      <vt:lpstr>RIPv1  Packet Format</vt:lpstr>
      <vt:lpstr>RIPv2</vt:lpstr>
      <vt:lpstr>RIPv2  Packet Format</vt:lpstr>
      <vt:lpstr>RIPv2  Packet Format</vt:lpstr>
      <vt:lpstr>RIP Messages</vt:lpstr>
      <vt:lpstr>Routing with RIP</vt:lpstr>
      <vt:lpstr>RIP Security</vt:lpstr>
      <vt:lpstr>RIP Problems</vt:lpstr>
      <vt:lpstr>Link-state routing aims to address those problems</vt:lpstr>
      <vt:lpstr>Distance Vector vs. Link State Routing</vt:lpstr>
      <vt:lpstr>Distance Vector vs. Link State Routing</vt:lpstr>
      <vt:lpstr>Link State Routing: Basic operations</vt:lpstr>
      <vt:lpstr>Link state routing: graphical illustration</vt:lpstr>
      <vt:lpstr>Operation of a Link State Routing protocol</vt:lpstr>
      <vt:lpstr>Reliable flooding</vt:lpstr>
      <vt:lpstr>Reliable flooding</vt:lpstr>
      <vt:lpstr>An example of reliable flooding</vt:lpstr>
      <vt:lpstr>When to flood an LSP</vt:lpstr>
      <vt:lpstr>Path computation</vt:lpstr>
      <vt:lpstr>Practical Implementation: forward search algorithm</vt:lpstr>
      <vt:lpstr>PowerPoint Presentation</vt:lpstr>
      <vt:lpstr>PowerPoint Presentation</vt:lpstr>
      <vt:lpstr>OSPF</vt:lpstr>
      <vt:lpstr>Features of OSPF </vt:lpstr>
      <vt:lpstr>OSPF Packet Format</vt:lpstr>
      <vt:lpstr>OSPF Common header</vt:lpstr>
      <vt:lpstr>OSPF LSA Format</vt:lpstr>
      <vt:lpstr>Type 1 LSA</vt:lpstr>
      <vt:lpstr>Open question</vt:lpstr>
      <vt:lpstr>Hierarchical OSPF</vt:lpstr>
      <vt:lpstr>Hierarchical OSPF</vt:lpstr>
      <vt:lpstr>Scalability and Optimal Routing</vt:lpstr>
      <vt:lpstr>OSPF summary</vt:lpstr>
      <vt:lpstr>Summary</vt:lpstr>
    </vt:vector>
  </TitlesOfParts>
  <Company>Duke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CPS 214: Networks and Distributed Systems   Lecture 4: Interconnecting Direct Link Networks</dc:title>
  <dc:creator>Xiaowei Yang</dc:creator>
  <cp:lastModifiedBy>Xiaowei</cp:lastModifiedBy>
  <cp:revision>309</cp:revision>
  <dcterms:created xsi:type="dcterms:W3CDTF">2009-09-02T13:41:44Z</dcterms:created>
  <dcterms:modified xsi:type="dcterms:W3CDTF">2014-02-26T15:26:43Z</dcterms:modified>
</cp:coreProperties>
</file>