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8"/>
  </p:notesMasterIdLst>
  <p:sldIdLst>
    <p:sldId id="258" r:id="rId2"/>
    <p:sldId id="323" r:id="rId3"/>
    <p:sldId id="324" r:id="rId4"/>
    <p:sldId id="325" r:id="rId5"/>
    <p:sldId id="336" r:id="rId6"/>
    <p:sldId id="337" r:id="rId7"/>
    <p:sldId id="338" r:id="rId8"/>
    <p:sldId id="341" r:id="rId9"/>
    <p:sldId id="352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85" r:id="rId25"/>
    <p:sldId id="286" r:id="rId26"/>
    <p:sldId id="353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345" r:id="rId37"/>
    <p:sldId id="346" r:id="rId38"/>
    <p:sldId id="347" r:id="rId39"/>
    <p:sldId id="348" r:id="rId40"/>
    <p:sldId id="349" r:id="rId41"/>
    <p:sldId id="350" r:id="rId42"/>
    <p:sldId id="354" r:id="rId43"/>
    <p:sldId id="284" r:id="rId44"/>
    <p:sldId id="342" r:id="rId45"/>
    <p:sldId id="343" r:id="rId46"/>
    <p:sldId id="344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699" autoAdjust="0"/>
  </p:normalViewPr>
  <p:slideViewPr>
    <p:cSldViewPr>
      <p:cViewPr varScale="1">
        <p:scale>
          <a:sx n="52" d="100"/>
          <a:sy n="52" d="100"/>
        </p:scale>
        <p:origin x="-10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29807F-E07C-407F-A65D-1B217EF05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qs.org/rfcs/rfc1771.html#ixzz0gHbwpVui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When a BGP speaker advertises the route to a BGP speaker located in its own autonomous system, the advertising speaker shall not modify the NEXT_HOP attribute associated with the route. When a BGP speaker receives the route via an internal link, it may forward packets to the NEXT_HOP address if the address contained in the attribute is on a common subnet with the local and remote BGP speakers. </a:t>
            </a:r>
            <a:br>
              <a:rPr lang="en-US" smtClean="0">
                <a:latin typeface="Arial" pitchFamily="34" charset="0"/>
              </a:rPr>
            </a:br>
            <a:r>
              <a:rPr lang="en-US" smtClean="0">
                <a:latin typeface="Arial" pitchFamily="34" charset="0"/>
              </a:rPr>
              <a:t>Read more: </a:t>
            </a:r>
            <a:r>
              <a:rPr lang="en-US" smtClean="0">
                <a:latin typeface="Arial" pitchFamily="34" charset="0"/>
                <a:hlinkClick r:id="rId3"/>
              </a:rPr>
              <a:t>http://www.faqs.org/rfcs/rfc1771.html#ixzz0gHbwpVui</a:t>
            </a:r>
            <a:r>
              <a:rPr lang="en-US" smtClean="0">
                <a:latin typeface="Arial" pitchFamily="34" charset="0"/>
              </a:rPr>
              <a:t/>
            </a:r>
            <a:br>
              <a:rPr lang="en-US" smtClean="0">
                <a:latin typeface="Arial" pitchFamily="34" charset="0"/>
              </a:rPr>
            </a:br>
            <a:endParaRPr lang="en-US" smtClean="0">
              <a:latin typeface="Arial" pitchFamily="34" charset="0"/>
            </a:endParaRPr>
          </a:p>
          <a:p>
            <a:endParaRPr lang="en-US" smtClean="0">
              <a:latin typeface="Arial" pitchFamily="34" charset="0"/>
            </a:endParaRPr>
          </a:p>
          <a:p>
            <a:r>
              <a:rPr lang="en-US" smtClean="0">
                <a:latin typeface="Arial" pitchFamily="34" charset="0"/>
              </a:rPr>
              <a:t>Page 164, chapter 6 of Internet Routing architectures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4800"/>
          </a:xfrm>
          <a:noFill/>
          <a:ln/>
        </p:spPr>
        <p:txBody>
          <a:bodyPr lIns="90216" tIns="45108" rIns="90216" bIns="45108"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1. can’t aggregate even at ISP2, coz IP forwarding uses longest prefix match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29D17-C2D9-4404-BC15-B06107695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307ED5-43DF-4692-889D-6A4E2376B6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979D2-BDB3-482E-8497-52624581C5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18226-6BE3-41CF-B814-9905269F49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D0CF-4239-4436-AE9F-B7AC6166E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B8D10-4725-44A3-984D-021D74B9F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62610-7410-49D4-B334-84FC6D418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F6334-288E-481E-A949-92930E56F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76DA0-7332-4AF4-A287-C2C93CADE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36E86-C94A-4F39-87DC-3878738CE2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8A737-CE75-4E19-97D4-C4107CB0A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03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1C4E047-B46A-4CFF-94B7-F0B1ACCF16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295400"/>
            <a:ext cx="7772400" cy="2305050"/>
          </a:xfrm>
        </p:spPr>
        <p:txBody>
          <a:bodyPr/>
          <a:lstStyle/>
          <a:p>
            <a:r>
              <a:rPr lang="en-US" sz="4000" dirty="0" smtClean="0"/>
              <a:t>CS 356: Computer Network Architectures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dirty="0"/>
              <a:t>Lecture 13: Dynamic Routing Protocols: Border Gateway </a:t>
            </a:r>
            <a:r>
              <a:rPr lang="en-US" sz="4000" dirty="0" smtClean="0"/>
              <a:t>Protocol</a:t>
            </a:r>
            <a:br>
              <a:rPr lang="en-US" sz="4000" dirty="0" smtClean="0"/>
            </a:br>
            <a:r>
              <a:rPr lang="en-US" sz="4000" dirty="0" smtClean="0"/>
              <a:t>[PD] chapter 4.1.2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en-US"/>
              <a:t>Xiaowei Yang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/>
              <a:t>xwy@cs.duke.edu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The Internet:  Zooming In 2x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endParaRPr lang="en-US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7138988" y="4343400"/>
            <a:ext cx="930275" cy="482600"/>
            <a:chOff x="4866" y="1872"/>
            <a:chExt cx="1385" cy="898"/>
          </a:xfrm>
        </p:grpSpPr>
        <p:sp>
          <p:nvSpPr>
            <p:cNvPr id="78853" name="Cloud"/>
            <p:cNvSpPr>
              <a:spLocks noChangeAspect="1" noEditPoints="1" noChangeArrowheads="1"/>
            </p:cNvSpPr>
            <p:nvPr/>
          </p:nvSpPr>
          <p:spPr bwMode="auto">
            <a:xfrm>
              <a:off x="4944" y="1872"/>
              <a:ext cx="1248" cy="653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 sz="1800">
                <a:solidFill>
                  <a:srgbClr val="FF0000"/>
                </a:solidFill>
                <a:ea typeface="MS PGothic" pitchFamily="34" charset="-128"/>
              </a:endParaRPr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4866" y="1919"/>
              <a:ext cx="1385" cy="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  <a:ea typeface="MS PGothic" pitchFamily="34" charset="-128"/>
                </a:rPr>
                <a:t>Duke</a:t>
              </a:r>
            </a:p>
          </p:txBody>
        </p:sp>
      </p:grp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572000" y="3657600"/>
            <a:ext cx="833438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Cloud"/>
          <p:cNvSpPr>
            <a:spLocks noChangeAspect="1" noEditPoints="1" noChangeArrowheads="1"/>
          </p:cNvSpPr>
          <p:nvPr/>
        </p:nvSpPr>
        <p:spPr bwMode="auto">
          <a:xfrm>
            <a:off x="4343400" y="4419600"/>
            <a:ext cx="2667000" cy="13954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78857" name="Cloud"/>
          <p:cNvSpPr>
            <a:spLocks noChangeAspect="1" noEditPoints="1" noChangeArrowheads="1"/>
          </p:cNvSpPr>
          <p:nvPr/>
        </p:nvSpPr>
        <p:spPr bwMode="auto">
          <a:xfrm>
            <a:off x="228600" y="3810000"/>
            <a:ext cx="2286000" cy="11953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78858" name="Cloud"/>
          <p:cNvSpPr>
            <a:spLocks noChangeAspect="1" noEditPoints="1" noChangeArrowheads="1"/>
          </p:cNvSpPr>
          <p:nvPr/>
        </p:nvSpPr>
        <p:spPr bwMode="auto">
          <a:xfrm>
            <a:off x="5181600" y="3352800"/>
            <a:ext cx="1295400" cy="6778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78859" name="Cloud"/>
          <p:cNvSpPr>
            <a:spLocks noChangeAspect="1" noEditPoints="1" noChangeArrowheads="1"/>
          </p:cNvSpPr>
          <p:nvPr/>
        </p:nvSpPr>
        <p:spPr bwMode="auto">
          <a:xfrm>
            <a:off x="1905000" y="1828800"/>
            <a:ext cx="3886200" cy="20335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757238" y="3886200"/>
            <a:ext cx="147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ea typeface="MS PGothic" pitchFamily="34" charset="-128"/>
              </a:rPr>
              <a:t>Comcast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181600" y="34290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ea typeface="MS PGothic" pitchFamily="34" charset="-128"/>
              </a:rPr>
              <a:t>Abilene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3276600" y="25146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ea typeface="MS PGothic" pitchFamily="34" charset="-128"/>
              </a:rPr>
              <a:t>AT&amp;T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238750" y="4876800"/>
            <a:ext cx="123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ea typeface="MS PGothic" pitchFamily="34" charset="-128"/>
              </a:rPr>
              <a:t>Cogent</a:t>
            </a: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6324600" y="38100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6858000" y="4648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819400" y="41910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ea typeface="MS PGothic" pitchFamily="34" charset="-128"/>
              </a:rPr>
              <a:t>BGP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914400" y="52578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ea typeface="MS PGothic" pitchFamily="34" charset="-128"/>
              </a:rPr>
              <a:t>All ASes are not equal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715000" y="30480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2438400" y="3733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AS relationships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Very complex economic landscape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Simplifying a bit: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Transit:  “I pay you to carry my packets to everywhere”    (provider-customer)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Peering:  “For free, I carry your packets to my customers only.”   (peer-peer)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Technical definition of tier-1 ISP:  In the “default-free” zone.  No transit.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Note that other “tiers” are marketing, but convenient.  “Tier 3” may connect to tier-1.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Zooming in 4x</a:t>
            </a:r>
          </a:p>
        </p:txBody>
      </p:sp>
      <p:sp>
        <p:nvSpPr>
          <p:cNvPr id="80899" name="Cloud"/>
          <p:cNvSpPr>
            <a:spLocks noChangeAspect="1" noEditPoints="1" noChangeArrowheads="1"/>
          </p:cNvSpPr>
          <p:nvPr/>
        </p:nvSpPr>
        <p:spPr bwMode="auto">
          <a:xfrm>
            <a:off x="838200" y="1371600"/>
            <a:ext cx="4495800" cy="23510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  <a:p>
            <a:endParaRPr lang="en-US" sz="1800">
              <a:ea typeface="MS PGothic" pitchFamily="34" charset="-128"/>
            </a:endParaRPr>
          </a:p>
          <a:p>
            <a:r>
              <a:rPr lang="en-US" sz="1800">
                <a:ea typeface="MS PGothic" pitchFamily="34" charset="-128"/>
              </a:rPr>
              <a:t>            Tier 1 ISP</a:t>
            </a:r>
          </a:p>
        </p:txBody>
      </p:sp>
      <p:sp>
        <p:nvSpPr>
          <p:cNvPr id="80900" name="Cloud"/>
          <p:cNvSpPr>
            <a:spLocks noChangeAspect="1" noEditPoints="1" noChangeArrowheads="1"/>
          </p:cNvSpPr>
          <p:nvPr/>
        </p:nvSpPr>
        <p:spPr bwMode="auto">
          <a:xfrm>
            <a:off x="762000" y="4114800"/>
            <a:ext cx="1676400" cy="877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Tier 2</a:t>
            </a:r>
          </a:p>
          <a:p>
            <a:pPr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Regional 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2286000" y="3429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2" name="Cloud"/>
          <p:cNvSpPr>
            <a:spLocks noChangeAspect="1" noEditPoints="1" noChangeArrowheads="1"/>
          </p:cNvSpPr>
          <p:nvPr/>
        </p:nvSpPr>
        <p:spPr bwMode="auto">
          <a:xfrm>
            <a:off x="3505200" y="4191000"/>
            <a:ext cx="1676400" cy="877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Tier 2</a:t>
            </a:r>
          </a:p>
        </p:txBody>
      </p:sp>
      <p:sp>
        <p:nvSpPr>
          <p:cNvPr id="80903" name="Cloud"/>
          <p:cNvSpPr>
            <a:spLocks noChangeAspect="1" noEditPoints="1" noChangeArrowheads="1"/>
          </p:cNvSpPr>
          <p:nvPr/>
        </p:nvSpPr>
        <p:spPr bwMode="auto">
          <a:xfrm>
            <a:off x="5715000" y="1295400"/>
            <a:ext cx="2971800" cy="17414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  <a:p>
            <a:endParaRPr lang="en-US" sz="1800">
              <a:ea typeface="MS PGothic" pitchFamily="34" charset="-128"/>
            </a:endParaRPr>
          </a:p>
          <a:p>
            <a:r>
              <a:rPr lang="en-US" sz="1800">
                <a:ea typeface="MS PGothic" pitchFamily="34" charset="-128"/>
              </a:rPr>
              <a:t>            Tier 1 ISP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5029200" y="28956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362200" y="4572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6" name="Cloud"/>
          <p:cNvSpPr>
            <a:spLocks noChangeAspect="1" noEditPoints="1" noChangeArrowheads="1"/>
          </p:cNvSpPr>
          <p:nvPr/>
        </p:nvSpPr>
        <p:spPr bwMode="auto">
          <a:xfrm>
            <a:off x="6172200" y="3733800"/>
            <a:ext cx="1676400" cy="877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Tier 2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 flipV="1">
            <a:off x="7086600" y="2971800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0908" name="Cloud"/>
          <p:cNvSpPr>
            <a:spLocks noChangeAspect="1" noEditPoints="1" noChangeArrowheads="1"/>
          </p:cNvSpPr>
          <p:nvPr/>
        </p:nvSpPr>
        <p:spPr bwMode="auto">
          <a:xfrm>
            <a:off x="7162800" y="4876800"/>
            <a:ext cx="1219200" cy="762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Tier 3 (local)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4953000" y="29718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 flipV="1">
            <a:off x="7391400" y="44958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81000" y="5410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ea typeface="MS PGothic" pitchFamily="34" charset="-128"/>
              </a:rPr>
              <a:t>Tier 2:  Regional/National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5334000" y="5486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ea typeface="MS PGothic" pitchFamily="34" charset="-128"/>
              </a:rPr>
              <a:t>Tier 3: Local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2498725" y="377348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$$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5105400" y="35814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$$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7629525" y="44958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$$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133600" y="2590800"/>
            <a:ext cx="2225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ea typeface="MS PGothic" pitchFamily="34" charset="-128"/>
              </a:rPr>
              <a:t>Default free,</a:t>
            </a:r>
          </a:p>
          <a:p>
            <a:pPr eaLnBrk="0" hangingPunct="0"/>
            <a:r>
              <a:rPr lang="en-US" sz="1600">
                <a:ea typeface="MS PGothic" pitchFamily="34" charset="-128"/>
              </a:rPr>
              <a:t>Has information on every prefix</a:t>
            </a:r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51816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669925" y="3733800"/>
            <a:ext cx="1674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ea typeface="MS PGothic" pitchFamily="34" charset="-128"/>
              </a:rPr>
              <a:t>Default: provider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animBg="1"/>
      <p:bldP spid="80900" grpId="0" animBg="1"/>
      <p:bldP spid="80902" grpId="0" animBg="1"/>
      <p:bldP spid="80903" grpId="0" animBg="1"/>
      <p:bldP spid="80906" grpId="0" animBg="1"/>
      <p:bldP spid="809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r>
              <a:rPr lang="en-US"/>
              <a:t>Who pays whom?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Transit:  Customer pays the provider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Who is who?  Usually, the one who can “live without” the other.  AT&amp;T does not need Duke, but Duke needs </a:t>
            </a:r>
            <a:r>
              <a:rPr lang="en-US" sz="2400" i="1"/>
              <a:t>some</a:t>
            </a:r>
            <a:r>
              <a:rPr lang="en-US" sz="2400"/>
              <a:t> ISP.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What if both need each other?  Free Peering.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Instead of sending packets over $$ transit, set up a direct connection and exchange traffic for free! 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http://vijaygill.wordpress.com/2009/09/08/peering-policy-analysis/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/>
              <a:t>Tier 1s must all peer with each other by definition</a:t>
            </a:r>
          </a:p>
          <a:p>
            <a:pPr lvl="1"/>
            <a:r>
              <a:rPr lang="en-US" sz="2400"/>
              <a:t>Tier 1s form a full mesh Internet core</a:t>
            </a:r>
          </a:p>
          <a:p>
            <a:r>
              <a:rPr lang="en-US" sz="2800"/>
              <a:t>Peering </a:t>
            </a:r>
            <a:r>
              <a:rPr lang="en-US" sz="2800" i="1"/>
              <a:t>can</a:t>
            </a:r>
            <a:r>
              <a:rPr lang="en-US" sz="2800"/>
              <a:t> give:</a:t>
            </a:r>
          </a:p>
          <a:p>
            <a:pPr lvl="1"/>
            <a:r>
              <a:rPr lang="en-US" sz="2400"/>
              <a:t>Better performance</a:t>
            </a:r>
          </a:p>
          <a:p>
            <a:pPr lvl="1"/>
            <a:r>
              <a:rPr lang="en-US" sz="2400"/>
              <a:t>Lower cost</a:t>
            </a:r>
          </a:p>
          <a:p>
            <a:pPr lvl="1"/>
            <a:r>
              <a:rPr lang="en-US" sz="2400"/>
              <a:t>More “efficient” routing (keeps packets local)</a:t>
            </a:r>
          </a:p>
          <a:p>
            <a:r>
              <a:rPr lang="en-US" sz="2800"/>
              <a:t>But negotiating can be very tricky!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Business and peering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914400"/>
            <a:ext cx="8382000" cy="182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Cooperative competition  (coopetition)</a:t>
            </a:r>
          </a:p>
          <a:p>
            <a:pPr>
              <a:lnSpc>
                <a:spcPct val="90000"/>
              </a:lnSpc>
            </a:pPr>
            <a:r>
              <a:rPr lang="en-US" sz="2400"/>
              <a:t>Much more desirable to have your peer’s customers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Much nicer to get paid for transit</a:t>
            </a:r>
          </a:p>
          <a:p>
            <a:pPr>
              <a:lnSpc>
                <a:spcPct val="90000"/>
              </a:lnSpc>
            </a:pPr>
            <a:r>
              <a:rPr lang="en-US" sz="2400"/>
              <a:t>Peering “tiffs” are relatively common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43000" y="2667000"/>
            <a:ext cx="66294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ea typeface="MS PGothic" pitchFamily="34" charset="-128"/>
              </a:rPr>
              <a:t>31 Jul 2005: </a:t>
            </a:r>
            <a:r>
              <a:rPr lang="en-US" sz="1800">
                <a:ea typeface="MS PGothic" pitchFamily="34" charset="-128"/>
              </a:rPr>
              <a:t>Level 3 Notifies Cogent of intent to disconnect.</a:t>
            </a:r>
          </a:p>
          <a:p>
            <a:r>
              <a:rPr lang="en-US" sz="1800" b="1">
                <a:ea typeface="MS PGothic" pitchFamily="34" charset="-128"/>
              </a:rPr>
              <a:t>16 Aug 2005: </a:t>
            </a:r>
            <a:r>
              <a:rPr lang="en-US" sz="1800">
                <a:ea typeface="MS PGothic" pitchFamily="34" charset="-128"/>
              </a:rPr>
              <a:t>Cogent begins massive sales effort and</a:t>
            </a:r>
          </a:p>
          <a:p>
            <a:r>
              <a:rPr lang="en-US" sz="1800">
                <a:ea typeface="MS PGothic" pitchFamily="34" charset="-128"/>
              </a:rPr>
              <a:t>mentions a 15 Sept. expected depeering date.</a:t>
            </a:r>
          </a:p>
          <a:p>
            <a:r>
              <a:rPr lang="en-US" sz="1800" b="1">
                <a:ea typeface="MS PGothic" pitchFamily="34" charset="-128"/>
              </a:rPr>
              <a:t>31 Aug 2005: </a:t>
            </a:r>
            <a:r>
              <a:rPr lang="en-US" sz="1800">
                <a:ea typeface="MS PGothic" pitchFamily="34" charset="-128"/>
              </a:rPr>
              <a:t>Level 3 Notifies Cogent again of intent to</a:t>
            </a:r>
          </a:p>
          <a:p>
            <a:r>
              <a:rPr lang="en-US" sz="1800">
                <a:ea typeface="MS PGothic" pitchFamily="34" charset="-128"/>
              </a:rPr>
              <a:t>disconnect (according to Level 3)</a:t>
            </a:r>
          </a:p>
          <a:p>
            <a:r>
              <a:rPr lang="en-US" sz="1800" b="1">
                <a:ea typeface="MS PGothic" pitchFamily="34" charset="-128"/>
              </a:rPr>
              <a:t>5 Oct 2005 9:50 UTC: </a:t>
            </a:r>
            <a:r>
              <a:rPr lang="en-US" sz="1800">
                <a:ea typeface="MS PGothic" pitchFamily="34" charset="-128"/>
              </a:rPr>
              <a:t>Level 3 disconnects Cogent. Mass</a:t>
            </a:r>
          </a:p>
          <a:p>
            <a:r>
              <a:rPr lang="en-US" sz="1800">
                <a:ea typeface="MS PGothic" pitchFamily="34" charset="-128"/>
              </a:rPr>
              <a:t>hysteria ensues up to, and including policymakers in</a:t>
            </a:r>
          </a:p>
          <a:p>
            <a:r>
              <a:rPr lang="en-US" sz="1800">
                <a:ea typeface="MS PGothic" pitchFamily="34" charset="-128"/>
              </a:rPr>
              <a:t>Washington, D.C.</a:t>
            </a:r>
          </a:p>
          <a:p>
            <a:r>
              <a:rPr lang="en-US" sz="1800" b="1">
                <a:ea typeface="MS PGothic" pitchFamily="34" charset="-128"/>
              </a:rPr>
              <a:t>7 Oct 2005: </a:t>
            </a:r>
            <a:r>
              <a:rPr lang="en-US" sz="1800">
                <a:ea typeface="MS PGothic" pitchFamily="34" charset="-128"/>
              </a:rPr>
              <a:t>Level 3 reconnects Cogent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09600" y="5486400"/>
            <a:ext cx="8229600" cy="581025"/>
          </a:xfrm>
          <a:prstGeom prst="rect">
            <a:avLst/>
          </a:prstGeom>
          <a:solidFill>
            <a:srgbClr val="FAF77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ea typeface="MS PGothic" pitchFamily="34" charset="-128"/>
              </a:rPr>
              <a:t>During the “outage”, Level 3 and Cogent’s singly homed customers could not reach each other. (~ 4% of the Internet’s prefixes were isolated from each other)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" y="762000"/>
            <a:ext cx="9067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Route: a network prefix plus path attributes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Customer/provider/peer routes: route advertisements heard from customers/providers/peers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Transit service: If A advertises a route to B, it implies that A will forward packets coming from B to any destination in the advertised prefix </a:t>
            </a:r>
          </a:p>
        </p:txBody>
      </p:sp>
      <p:sp>
        <p:nvSpPr>
          <p:cNvPr id="86020" name="Cloud"/>
          <p:cNvSpPr>
            <a:spLocks noChangeAspect="1" noEditPoints="1" noChangeArrowheads="1"/>
          </p:cNvSpPr>
          <p:nvPr/>
        </p:nvSpPr>
        <p:spPr bwMode="auto">
          <a:xfrm>
            <a:off x="762000" y="5065713"/>
            <a:ext cx="1676400" cy="8778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Duke</a:t>
            </a:r>
          </a:p>
        </p:txBody>
      </p:sp>
      <p:sp>
        <p:nvSpPr>
          <p:cNvPr id="86021" name="Cloud"/>
          <p:cNvSpPr>
            <a:spLocks noChangeAspect="1" noEditPoints="1" noChangeArrowheads="1"/>
          </p:cNvSpPr>
          <p:nvPr/>
        </p:nvSpPr>
        <p:spPr bwMode="auto">
          <a:xfrm>
            <a:off x="3657600" y="5065713"/>
            <a:ext cx="1676400" cy="8778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NC RegNet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438400" y="5562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6023" name="Cloud"/>
          <p:cNvSpPr>
            <a:spLocks noChangeAspect="1" noEditPoints="1" noChangeArrowheads="1"/>
          </p:cNvSpPr>
          <p:nvPr/>
        </p:nvSpPr>
        <p:spPr bwMode="auto">
          <a:xfrm>
            <a:off x="6248400" y="5029200"/>
            <a:ext cx="1676400" cy="8778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sz="1800">
                <a:latin typeface="Arial" charset="0"/>
                <a:ea typeface="MS PGothic" pitchFamily="34" charset="-128"/>
              </a:rPr>
              <a:t>UNC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52578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209800" y="491648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152.3/16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181600" y="4800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152.3/16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105400" y="6172200"/>
            <a:ext cx="1447800" cy="304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ea typeface="MS PGothic" pitchFamily="34" charset="-128"/>
              </a:rPr>
              <a:t>152.3.137.179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657600" y="6172200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ea typeface="MS PGothic" pitchFamily="34" charset="-128"/>
              </a:rPr>
              <a:t>152.2.3.4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6553200" y="6172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2819400" y="6324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  <p:bldP spid="86021" grpId="0" animBg="1"/>
      <p:bldP spid="860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BGP</a:t>
            </a:r>
          </a:p>
        </p:txBody>
      </p:sp>
      <p:sp>
        <p:nvSpPr>
          <p:cNvPr id="97283" name="Cloud"/>
          <p:cNvSpPr>
            <a:spLocks noChangeAspect="1" noEditPoints="1" noChangeArrowheads="1"/>
          </p:cNvSpPr>
          <p:nvPr/>
        </p:nvSpPr>
        <p:spPr bwMode="auto">
          <a:xfrm>
            <a:off x="5118100" y="2565400"/>
            <a:ext cx="2819400" cy="14732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97284" name="Cloud"/>
          <p:cNvSpPr>
            <a:spLocks noChangeAspect="1" noEditPoints="1" noChangeArrowheads="1"/>
          </p:cNvSpPr>
          <p:nvPr/>
        </p:nvSpPr>
        <p:spPr bwMode="auto">
          <a:xfrm>
            <a:off x="469900" y="2640013"/>
            <a:ext cx="2819400" cy="14747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pic>
        <p:nvPicPr>
          <p:cNvPr id="28677" name="Picture 5" descr="MCBS00369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2300" y="2925763"/>
            <a:ext cx="9017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7861300" y="3154363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2628900" y="2209800"/>
            <a:ext cx="3251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8000"/>
                </a:solidFill>
                <a:ea typeface="MS PGothic" pitchFamily="34" charset="-128"/>
              </a:rPr>
              <a:t>Route Advertisement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146300" y="1371600"/>
            <a:ext cx="4559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ea typeface="MS PGothic" pitchFamily="34" charset="-128"/>
              </a:rPr>
              <a:t>Autonomous Systems (ASes)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 flipH="1">
            <a:off x="2146300" y="1828800"/>
            <a:ext cx="685800" cy="7620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5270500" y="1752600"/>
            <a:ext cx="1066800" cy="7620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1" name="Oval 11"/>
          <p:cNvSpPr>
            <a:spLocks noChangeArrowheads="1"/>
          </p:cNvSpPr>
          <p:nvPr/>
        </p:nvSpPr>
        <p:spPr bwMode="auto">
          <a:xfrm>
            <a:off x="2227263" y="3095625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292" name="Oval 12"/>
          <p:cNvSpPr>
            <a:spLocks noChangeArrowheads="1"/>
          </p:cNvSpPr>
          <p:nvPr/>
        </p:nvSpPr>
        <p:spPr bwMode="auto">
          <a:xfrm>
            <a:off x="5727700" y="31242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97293" name="Group 13"/>
          <p:cNvGrpSpPr>
            <a:grpSpLocks/>
          </p:cNvGrpSpPr>
          <p:nvPr/>
        </p:nvGrpSpPr>
        <p:grpSpPr bwMode="auto">
          <a:xfrm>
            <a:off x="3733800" y="3200400"/>
            <a:ext cx="1524000" cy="2178050"/>
            <a:chOff x="2544" y="2112"/>
            <a:chExt cx="960" cy="1372"/>
          </a:xfrm>
        </p:grpSpPr>
        <p:sp>
          <p:nvSpPr>
            <p:cNvPr id="28686" name="Text Box 14"/>
            <p:cNvSpPr txBox="1">
              <a:spLocks noChangeArrowheads="1"/>
            </p:cNvSpPr>
            <p:nvPr/>
          </p:nvSpPr>
          <p:spPr bwMode="auto">
            <a:xfrm>
              <a:off x="2544" y="2736"/>
              <a:ext cx="960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ea typeface="MS PGothic" pitchFamily="34" charset="-128"/>
                </a:rPr>
                <a:t>Session (over TCP)</a:t>
              </a:r>
            </a:p>
          </p:txBody>
        </p:sp>
        <p:sp>
          <p:nvSpPr>
            <p:cNvPr id="28687" name="Line 15"/>
            <p:cNvSpPr>
              <a:spLocks noChangeShapeType="1"/>
            </p:cNvSpPr>
            <p:nvPr/>
          </p:nvSpPr>
          <p:spPr bwMode="auto">
            <a:xfrm flipH="1" flipV="1">
              <a:off x="2832" y="2112"/>
              <a:ext cx="192" cy="672"/>
            </a:xfrm>
            <a:prstGeom prst="line">
              <a:avLst/>
            </a:prstGeom>
            <a:noFill/>
            <a:ln w="1905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7296" name="Line 16"/>
          <p:cNvSpPr>
            <a:spLocks noChangeShapeType="1"/>
          </p:cNvSpPr>
          <p:nvPr/>
        </p:nvSpPr>
        <p:spPr bwMode="auto">
          <a:xfrm flipH="1">
            <a:off x="3276600" y="2971800"/>
            <a:ext cx="18288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297" name="Oval 17"/>
          <p:cNvSpPr>
            <a:spLocks noChangeArrowheads="1"/>
          </p:cNvSpPr>
          <p:nvPr/>
        </p:nvSpPr>
        <p:spPr bwMode="auto">
          <a:xfrm>
            <a:off x="1524000" y="28194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298" name="Oval 18"/>
          <p:cNvSpPr>
            <a:spLocks noChangeArrowheads="1"/>
          </p:cNvSpPr>
          <p:nvPr/>
        </p:nvSpPr>
        <p:spPr bwMode="auto">
          <a:xfrm>
            <a:off x="838200" y="31242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299" name="Oval 19"/>
          <p:cNvSpPr>
            <a:spLocks noChangeArrowheads="1"/>
          </p:cNvSpPr>
          <p:nvPr/>
        </p:nvSpPr>
        <p:spPr bwMode="auto">
          <a:xfrm>
            <a:off x="1524000" y="35052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300" name="Line 20"/>
          <p:cNvSpPr>
            <a:spLocks noChangeShapeType="1"/>
          </p:cNvSpPr>
          <p:nvPr/>
        </p:nvSpPr>
        <p:spPr bwMode="auto">
          <a:xfrm flipV="1">
            <a:off x="1143000" y="3048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1" name="Line 21"/>
          <p:cNvSpPr>
            <a:spLocks noChangeShapeType="1"/>
          </p:cNvSpPr>
          <p:nvPr/>
        </p:nvSpPr>
        <p:spPr bwMode="auto">
          <a:xfrm flipV="1">
            <a:off x="1905000" y="3429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>
            <a:off x="1171575" y="33861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>
            <a:off x="1905000" y="2971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4" name="Oval 24"/>
          <p:cNvSpPr>
            <a:spLocks noChangeArrowheads="1"/>
          </p:cNvSpPr>
          <p:nvPr/>
        </p:nvSpPr>
        <p:spPr bwMode="auto">
          <a:xfrm>
            <a:off x="6477000" y="28194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305" name="Oval 25"/>
          <p:cNvSpPr>
            <a:spLocks noChangeArrowheads="1"/>
          </p:cNvSpPr>
          <p:nvPr/>
        </p:nvSpPr>
        <p:spPr bwMode="auto">
          <a:xfrm>
            <a:off x="6477000" y="3505200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306" name="Line 26"/>
          <p:cNvSpPr>
            <a:spLocks noChangeShapeType="1"/>
          </p:cNvSpPr>
          <p:nvPr/>
        </p:nvSpPr>
        <p:spPr bwMode="auto">
          <a:xfrm flipV="1">
            <a:off x="6096000" y="3048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7" name="Line 27"/>
          <p:cNvSpPr>
            <a:spLocks noChangeShapeType="1"/>
          </p:cNvSpPr>
          <p:nvPr/>
        </p:nvSpPr>
        <p:spPr bwMode="auto">
          <a:xfrm flipV="1">
            <a:off x="6858000" y="3429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8" name="Line 28"/>
          <p:cNvSpPr>
            <a:spLocks noChangeShapeType="1"/>
          </p:cNvSpPr>
          <p:nvPr/>
        </p:nvSpPr>
        <p:spPr bwMode="auto">
          <a:xfrm>
            <a:off x="6124575" y="338613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09" name="Line 29"/>
          <p:cNvSpPr>
            <a:spLocks noChangeShapeType="1"/>
          </p:cNvSpPr>
          <p:nvPr/>
        </p:nvSpPr>
        <p:spPr bwMode="auto">
          <a:xfrm>
            <a:off x="6858000" y="29718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10" name="Oval 30"/>
          <p:cNvSpPr>
            <a:spLocks noChangeArrowheads="1"/>
          </p:cNvSpPr>
          <p:nvPr/>
        </p:nvSpPr>
        <p:spPr bwMode="auto">
          <a:xfrm>
            <a:off x="7196138" y="3109913"/>
            <a:ext cx="381000" cy="381000"/>
          </a:xfrm>
          <a:prstGeom prst="ellipse">
            <a:avLst/>
          </a:prstGeom>
          <a:solidFill>
            <a:srgbClr val="F9F7A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311" name="Cloud"/>
          <p:cNvSpPr>
            <a:spLocks noChangeAspect="1" noEditPoints="1" noChangeArrowheads="1"/>
          </p:cNvSpPr>
          <p:nvPr/>
        </p:nvSpPr>
        <p:spPr bwMode="auto">
          <a:xfrm>
            <a:off x="5257800" y="4724400"/>
            <a:ext cx="2819400" cy="14747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grpSp>
        <p:nvGrpSpPr>
          <p:cNvPr id="97312" name="Group 32"/>
          <p:cNvGrpSpPr>
            <a:grpSpLocks/>
          </p:cNvGrpSpPr>
          <p:nvPr/>
        </p:nvGrpSpPr>
        <p:grpSpPr bwMode="auto">
          <a:xfrm>
            <a:off x="5743575" y="4953000"/>
            <a:ext cx="1757363" cy="1066800"/>
            <a:chOff x="3618" y="3120"/>
            <a:chExt cx="1107" cy="672"/>
          </a:xfrm>
        </p:grpSpPr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4032" y="3120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4032" y="3552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07" name="Line 35"/>
            <p:cNvSpPr>
              <a:spLocks noChangeShapeType="1"/>
            </p:cNvSpPr>
            <p:nvPr/>
          </p:nvSpPr>
          <p:spPr bwMode="auto">
            <a:xfrm flipV="1">
              <a:off x="3792" y="32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Line 36"/>
            <p:cNvSpPr>
              <a:spLocks noChangeShapeType="1"/>
            </p:cNvSpPr>
            <p:nvPr/>
          </p:nvSpPr>
          <p:spPr bwMode="auto">
            <a:xfrm flipV="1">
              <a:off x="4272" y="350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Line 37"/>
            <p:cNvSpPr>
              <a:spLocks noChangeShapeType="1"/>
            </p:cNvSpPr>
            <p:nvPr/>
          </p:nvSpPr>
          <p:spPr bwMode="auto">
            <a:xfrm>
              <a:off x="3810" y="3477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0" name="Line 38"/>
            <p:cNvSpPr>
              <a:spLocks noChangeShapeType="1"/>
            </p:cNvSpPr>
            <p:nvPr/>
          </p:nvSpPr>
          <p:spPr bwMode="auto">
            <a:xfrm>
              <a:off x="4272" y="321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4485" y="3303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12" name="Oval 40"/>
            <p:cNvSpPr>
              <a:spLocks noChangeArrowheads="1"/>
            </p:cNvSpPr>
            <p:nvPr/>
          </p:nvSpPr>
          <p:spPr bwMode="auto">
            <a:xfrm>
              <a:off x="3618" y="3291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7321" name="Cloud"/>
          <p:cNvSpPr>
            <a:spLocks noChangeAspect="1" noEditPoints="1" noChangeArrowheads="1"/>
          </p:cNvSpPr>
          <p:nvPr/>
        </p:nvSpPr>
        <p:spPr bwMode="auto">
          <a:xfrm>
            <a:off x="457200" y="4849813"/>
            <a:ext cx="2819400" cy="147478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grpSp>
        <p:nvGrpSpPr>
          <p:cNvPr id="97322" name="Group 42"/>
          <p:cNvGrpSpPr>
            <a:grpSpLocks/>
          </p:cNvGrpSpPr>
          <p:nvPr/>
        </p:nvGrpSpPr>
        <p:grpSpPr bwMode="auto">
          <a:xfrm>
            <a:off x="909638" y="5029200"/>
            <a:ext cx="1757362" cy="1066800"/>
            <a:chOff x="3618" y="3120"/>
            <a:chExt cx="1107" cy="672"/>
          </a:xfrm>
        </p:grpSpPr>
        <p:sp>
          <p:nvSpPr>
            <p:cNvPr id="28715" name="Oval 43"/>
            <p:cNvSpPr>
              <a:spLocks noChangeArrowheads="1"/>
            </p:cNvSpPr>
            <p:nvPr/>
          </p:nvSpPr>
          <p:spPr bwMode="auto">
            <a:xfrm>
              <a:off x="4032" y="3120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16" name="Oval 44"/>
            <p:cNvSpPr>
              <a:spLocks noChangeArrowheads="1"/>
            </p:cNvSpPr>
            <p:nvPr/>
          </p:nvSpPr>
          <p:spPr bwMode="auto">
            <a:xfrm>
              <a:off x="4032" y="3552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17" name="Line 45"/>
            <p:cNvSpPr>
              <a:spLocks noChangeShapeType="1"/>
            </p:cNvSpPr>
            <p:nvPr/>
          </p:nvSpPr>
          <p:spPr bwMode="auto">
            <a:xfrm flipV="1">
              <a:off x="3792" y="32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 flipV="1">
              <a:off x="4272" y="350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Line 47"/>
            <p:cNvSpPr>
              <a:spLocks noChangeShapeType="1"/>
            </p:cNvSpPr>
            <p:nvPr/>
          </p:nvSpPr>
          <p:spPr bwMode="auto">
            <a:xfrm>
              <a:off x="3810" y="3477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0" name="Line 48"/>
            <p:cNvSpPr>
              <a:spLocks noChangeShapeType="1"/>
            </p:cNvSpPr>
            <p:nvPr/>
          </p:nvSpPr>
          <p:spPr bwMode="auto">
            <a:xfrm>
              <a:off x="4272" y="321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1" name="Oval 49"/>
            <p:cNvSpPr>
              <a:spLocks noChangeArrowheads="1"/>
            </p:cNvSpPr>
            <p:nvPr/>
          </p:nvSpPr>
          <p:spPr bwMode="auto">
            <a:xfrm>
              <a:off x="4485" y="3303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28722" name="Oval 50"/>
            <p:cNvSpPr>
              <a:spLocks noChangeArrowheads="1"/>
            </p:cNvSpPr>
            <p:nvPr/>
          </p:nvSpPr>
          <p:spPr bwMode="auto">
            <a:xfrm>
              <a:off x="3618" y="3291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97331" name="Line 51"/>
          <p:cNvSpPr>
            <a:spLocks noChangeShapeType="1"/>
          </p:cNvSpPr>
          <p:nvPr/>
        </p:nvSpPr>
        <p:spPr bwMode="auto">
          <a:xfrm flipH="1">
            <a:off x="2590800" y="3276600"/>
            <a:ext cx="312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2" name="Line 52"/>
          <p:cNvSpPr>
            <a:spLocks noChangeShapeType="1"/>
          </p:cNvSpPr>
          <p:nvPr/>
        </p:nvSpPr>
        <p:spPr bwMode="auto">
          <a:xfrm>
            <a:off x="2667000" y="5486400"/>
            <a:ext cx="3048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3" name="Line 53"/>
          <p:cNvSpPr>
            <a:spLocks noChangeShapeType="1"/>
          </p:cNvSpPr>
          <p:nvPr/>
        </p:nvSpPr>
        <p:spPr bwMode="auto">
          <a:xfrm>
            <a:off x="1733550" y="3886200"/>
            <a:ext cx="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 flipH="1" flipV="1">
            <a:off x="3276600" y="5334000"/>
            <a:ext cx="1752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5" name="Freeform 55"/>
          <p:cNvSpPr>
            <a:spLocks/>
          </p:cNvSpPr>
          <p:nvPr/>
        </p:nvSpPr>
        <p:spPr bwMode="auto">
          <a:xfrm>
            <a:off x="1676400" y="3370263"/>
            <a:ext cx="4178300" cy="1887537"/>
          </a:xfrm>
          <a:custGeom>
            <a:avLst/>
            <a:gdLst>
              <a:gd name="T0" fmla="*/ 328 w 2632"/>
              <a:gd name="T1" fmla="*/ 1168 h 1192"/>
              <a:gd name="T2" fmla="*/ 376 w 2632"/>
              <a:gd name="T3" fmla="*/ 1024 h 1192"/>
              <a:gd name="T4" fmla="*/ 376 w 2632"/>
              <a:gd name="T5" fmla="*/ 160 h 1192"/>
              <a:gd name="T6" fmla="*/ 2632 w 2632"/>
              <a:gd name="T7" fmla="*/ 64 h 1192"/>
              <a:gd name="T8" fmla="*/ 0 60000 65536"/>
              <a:gd name="T9" fmla="*/ 0 60000 65536"/>
              <a:gd name="T10" fmla="*/ 0 60000 65536"/>
              <a:gd name="T11" fmla="*/ 0 60000 65536"/>
              <a:gd name="T12" fmla="*/ 0 w 2632"/>
              <a:gd name="T13" fmla="*/ 0 h 1192"/>
              <a:gd name="T14" fmla="*/ 2632 w 2632"/>
              <a:gd name="T15" fmla="*/ 1192 h 1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632" h="1192">
                <a:moveTo>
                  <a:pt x="328" y="1168"/>
                </a:moveTo>
                <a:cubicBezTo>
                  <a:pt x="348" y="1180"/>
                  <a:pt x="368" y="1192"/>
                  <a:pt x="376" y="1024"/>
                </a:cubicBezTo>
                <a:cubicBezTo>
                  <a:pt x="384" y="856"/>
                  <a:pt x="0" y="320"/>
                  <a:pt x="376" y="160"/>
                </a:cubicBezTo>
                <a:cubicBezTo>
                  <a:pt x="752" y="0"/>
                  <a:pt x="1692" y="32"/>
                  <a:pt x="2632" y="64"/>
                </a:cubicBezTo>
              </a:path>
            </a:pathLst>
          </a:custGeom>
          <a:noFill/>
          <a:ln w="38100">
            <a:solidFill>
              <a:srgbClr val="000080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97336" name="Text Box 56"/>
          <p:cNvSpPr txBox="1">
            <a:spLocks noChangeArrowheads="1"/>
          </p:cNvSpPr>
          <p:nvPr/>
        </p:nvSpPr>
        <p:spPr bwMode="auto">
          <a:xfrm>
            <a:off x="3276600" y="3581400"/>
            <a:ext cx="1752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ea typeface="MS PGothic" pitchFamily="34" charset="-128"/>
              </a:rPr>
              <a:t>Traffic</a:t>
            </a:r>
          </a:p>
        </p:txBody>
      </p:sp>
      <p:sp>
        <p:nvSpPr>
          <p:cNvPr id="97337" name="Line 57"/>
          <p:cNvSpPr>
            <a:spLocks noChangeShapeType="1"/>
          </p:cNvSpPr>
          <p:nvPr/>
        </p:nvSpPr>
        <p:spPr bwMode="auto">
          <a:xfrm>
            <a:off x="6629400" y="38862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8" name="Line 58"/>
          <p:cNvSpPr>
            <a:spLocks noChangeShapeType="1"/>
          </p:cNvSpPr>
          <p:nvPr/>
        </p:nvSpPr>
        <p:spPr bwMode="auto">
          <a:xfrm>
            <a:off x="1905000" y="3810000"/>
            <a:ext cx="0" cy="1066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339" name="Line 59"/>
          <p:cNvSpPr>
            <a:spLocks noChangeShapeType="1"/>
          </p:cNvSpPr>
          <p:nvPr/>
        </p:nvSpPr>
        <p:spPr bwMode="auto">
          <a:xfrm>
            <a:off x="6400800" y="3810000"/>
            <a:ext cx="0" cy="1066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32" name="Text Box 60"/>
          <p:cNvSpPr txBox="1">
            <a:spLocks noChangeArrowheads="1"/>
          </p:cNvSpPr>
          <p:nvPr/>
        </p:nvSpPr>
        <p:spPr bwMode="auto">
          <a:xfrm>
            <a:off x="6172200" y="16271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>
              <a:ea typeface="MS PGothic" pitchFamily="34" charset="-128"/>
            </a:endParaRPr>
          </a:p>
        </p:txBody>
      </p:sp>
      <p:sp>
        <p:nvSpPr>
          <p:cNvPr id="97341" name="Line 61"/>
          <p:cNvSpPr>
            <a:spLocks noChangeShapeType="1"/>
          </p:cNvSpPr>
          <p:nvPr/>
        </p:nvSpPr>
        <p:spPr bwMode="auto">
          <a:xfrm>
            <a:off x="2590800" y="55626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342" name="Line 62"/>
          <p:cNvSpPr>
            <a:spLocks noChangeShapeType="1"/>
          </p:cNvSpPr>
          <p:nvPr/>
        </p:nvSpPr>
        <p:spPr bwMode="auto">
          <a:xfrm flipH="1">
            <a:off x="4572000" y="5562600"/>
            <a:ext cx="1219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343" name="Text Box 63"/>
          <p:cNvSpPr txBox="1">
            <a:spLocks noChangeArrowheads="1"/>
          </p:cNvSpPr>
          <p:nvPr/>
        </p:nvSpPr>
        <p:spPr bwMode="auto">
          <a:xfrm>
            <a:off x="3657600" y="5830888"/>
            <a:ext cx="167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BGP peers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7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9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9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97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8" presetClass="entr" presetSubtype="12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500"/>
                                        <p:tgtEl>
                                          <p:spTgt spid="9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9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5" dur="500"/>
                                        <p:tgtEl>
                                          <p:spTgt spid="9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8" dur="500"/>
                                        <p:tgtEl>
                                          <p:spTgt spid="9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animBg="1"/>
      <p:bldP spid="97284" grpId="0" animBg="1"/>
      <p:bldP spid="97287" grpId="0"/>
      <p:bldP spid="97288" grpId="0"/>
      <p:bldP spid="97289" grpId="0" animBg="1"/>
      <p:bldP spid="97290" grpId="0" animBg="1"/>
      <p:bldP spid="97291" grpId="0" animBg="1"/>
      <p:bldP spid="97292" grpId="0" animBg="1"/>
      <p:bldP spid="97296" grpId="0" animBg="1"/>
      <p:bldP spid="97297" grpId="0" animBg="1"/>
      <p:bldP spid="97298" grpId="0" animBg="1"/>
      <p:bldP spid="97299" grpId="0" animBg="1"/>
      <p:bldP spid="97300" grpId="0" animBg="1"/>
      <p:bldP spid="97301" grpId="0" animBg="1"/>
      <p:bldP spid="97302" grpId="0" animBg="1"/>
      <p:bldP spid="97303" grpId="0" animBg="1"/>
      <p:bldP spid="97304" grpId="0" animBg="1"/>
      <p:bldP spid="97305" grpId="0" animBg="1"/>
      <p:bldP spid="97306" grpId="0" animBg="1"/>
      <p:bldP spid="97307" grpId="0" animBg="1"/>
      <p:bldP spid="97308" grpId="0" animBg="1"/>
      <p:bldP spid="97309" grpId="0" animBg="1"/>
      <p:bldP spid="97310" grpId="0" animBg="1"/>
      <p:bldP spid="97311" grpId="0" animBg="1"/>
      <p:bldP spid="97321" grpId="0" animBg="1"/>
      <p:bldP spid="97331" grpId="0" animBg="1"/>
      <p:bldP spid="97332" grpId="0" animBg="1"/>
      <p:bldP spid="97333" grpId="0" animBg="1"/>
      <p:bldP spid="97334" grpId="0" animBg="1"/>
      <p:bldP spid="97335" grpId="0" animBg="1"/>
      <p:bldP spid="97336" grpId="0"/>
      <p:bldP spid="97337" grpId="0" animBg="1"/>
      <p:bldP spid="97338" grpId="0" animBg="1"/>
      <p:bldP spid="97339" grpId="0" animBg="1"/>
      <p:bldP spid="97341" grpId="0" animBg="1"/>
      <p:bldP spid="97342" grpId="0" animBg="1"/>
      <p:bldP spid="973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b="1"/>
              <a:t>Enforcing relationships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/>
              <a:t>Two mechanisms</a:t>
            </a:r>
          </a:p>
          <a:p>
            <a:pPr lvl="1"/>
            <a:r>
              <a:rPr lang="en-US"/>
              <a:t>Route export filters</a:t>
            </a:r>
          </a:p>
          <a:p>
            <a:pPr lvl="2"/>
            <a:r>
              <a:rPr lang="en-US"/>
              <a:t>Control what routes you send to neighbors</a:t>
            </a:r>
          </a:p>
          <a:p>
            <a:pPr lvl="1"/>
            <a:r>
              <a:rPr lang="en-US"/>
              <a:t>Route import ranking</a:t>
            </a:r>
          </a:p>
          <a:p>
            <a:pPr lvl="2"/>
            <a:r>
              <a:rPr lang="en-US"/>
              <a:t>Controls which route you prefer of those you hear.</a:t>
            </a:r>
          </a:p>
          <a:p>
            <a:pPr lvl="2"/>
            <a:r>
              <a:rPr lang="en-US"/>
              <a:t>“LOCALPREF” – Local Preference.  More later.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Export Policies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47800"/>
            <a:ext cx="8458200" cy="4648200"/>
          </a:xfrm>
        </p:spPr>
        <p:txBody>
          <a:bodyPr/>
          <a:lstStyle/>
          <a:p>
            <a:r>
              <a:rPr lang="en-US"/>
              <a:t>Provider </a:t>
            </a:r>
            <a:r>
              <a:rPr lang="en-US">
                <a:sym typeface="Wingdings" pitchFamily="2" charset="2"/>
              </a:rPr>
              <a:t> Customer</a:t>
            </a:r>
          </a:p>
          <a:p>
            <a:pPr lvl="1"/>
            <a:r>
              <a:rPr lang="en-US"/>
              <a:t>All routes so as to provide transit service</a:t>
            </a:r>
          </a:p>
          <a:p>
            <a:r>
              <a:rPr lang="en-US"/>
              <a:t>Customer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Provider</a:t>
            </a:r>
          </a:p>
          <a:p>
            <a:pPr lvl="1"/>
            <a:r>
              <a:rPr lang="en-US"/>
              <a:t>Only customer routes</a:t>
            </a:r>
          </a:p>
          <a:p>
            <a:pPr lvl="1"/>
            <a:r>
              <a:rPr lang="en-US"/>
              <a:t>Why?</a:t>
            </a:r>
          </a:p>
          <a:p>
            <a:pPr lvl="1"/>
            <a:r>
              <a:rPr lang="en-US">
                <a:solidFill>
                  <a:srgbClr val="0000FF"/>
                </a:solidFill>
              </a:rPr>
              <a:t>Only transit for those that pay</a:t>
            </a:r>
          </a:p>
          <a:p>
            <a:r>
              <a:rPr lang="en-US"/>
              <a:t>Peer </a:t>
            </a:r>
            <a:r>
              <a:rPr lang="en-US">
                <a:sym typeface="Wingdings" pitchFamily="2" charset="2"/>
              </a:rPr>
              <a:t> Peer</a:t>
            </a:r>
          </a:p>
          <a:p>
            <a:pPr lvl="1"/>
            <a:r>
              <a:rPr lang="en-US"/>
              <a:t>Only customer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/>
              <a:t>OSPF example</a:t>
            </a:r>
            <a:endParaRPr lang="en-US" dirty="0"/>
          </a:p>
          <a:p>
            <a:endParaRPr lang="en-US" dirty="0"/>
          </a:p>
          <a:p>
            <a:r>
              <a:rPr lang="en-US" dirty="0"/>
              <a:t>Border Gateway Protocol (BGP)</a:t>
            </a:r>
          </a:p>
          <a:p>
            <a:r>
              <a:rPr lang="en-US" dirty="0"/>
              <a:t>Midterm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Import policies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Same routes heard from providers, customers, and peers, whom to choose?</a:t>
            </a:r>
          </a:p>
          <a:p>
            <a:pPr lvl="1">
              <a:lnSpc>
                <a:spcPct val="90000"/>
              </a:lnSpc>
            </a:pPr>
            <a:r>
              <a:rPr lang="en-US"/>
              <a:t>customer &gt; peer &gt; provider</a:t>
            </a:r>
          </a:p>
          <a:p>
            <a:pPr lvl="1">
              <a:lnSpc>
                <a:spcPct val="90000"/>
              </a:lnSpc>
            </a:pPr>
            <a:r>
              <a:rPr lang="en-US"/>
              <a:t>Why?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Choose the most economic routes!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Customer route: charge $$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</a:t>
            </a:r>
            <a:endParaRPr lang="en-US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Peer route: free</a:t>
            </a:r>
          </a:p>
          <a:p>
            <a:pPr lvl="2">
              <a:lnSpc>
                <a:spcPct val="90000"/>
              </a:lnSpc>
            </a:pPr>
            <a:r>
              <a:rPr lang="en-US">
                <a:solidFill>
                  <a:srgbClr val="0000FF"/>
                </a:solidFill>
              </a:rPr>
              <a:t>Provider route: pay $$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</a:t>
            </a:r>
            <a:endParaRPr 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Now the nitty-gritty details!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/>
              <a:t>BGP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906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400">
                <a:solidFill>
                  <a:srgbClr val="33CC33"/>
                </a:solidFill>
              </a:rPr>
              <a:t>BGP = Border Gateway Protocol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000"/>
              <a:t>Currently in version 4, specified in RFC 1771. (~ 60 pages)</a:t>
            </a:r>
          </a:p>
          <a:p>
            <a:pPr lvl="1">
              <a:lnSpc>
                <a:spcPct val="90000"/>
              </a:lnSpc>
              <a:tabLst>
                <a:tab pos="3143250" algn="l"/>
                <a:tab pos="3486150" algn="l"/>
              </a:tabLst>
            </a:pPr>
            <a:endParaRPr lang="en-US" sz="2000"/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400"/>
              <a:t>Inter-domain routing protocol for routing between autonomous systems</a:t>
            </a:r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endParaRPr lang="en-US" sz="2400"/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400"/>
              <a:t>Uses TCP to establish a BGP session and to send routing messages over the BGP session</a:t>
            </a:r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endParaRPr lang="en-US" sz="2400"/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400"/>
              <a:t>BGP is a path vector protocol</a:t>
            </a:r>
          </a:p>
          <a:p>
            <a:pPr lvl="1"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000"/>
              <a:t>Similar to distance vector routing, but routing messages in BGP contain complete paths</a:t>
            </a:r>
          </a:p>
          <a:p>
            <a:pPr lvl="1">
              <a:lnSpc>
                <a:spcPct val="90000"/>
              </a:lnSpc>
              <a:tabLst>
                <a:tab pos="3143250" algn="l"/>
                <a:tab pos="3486150" algn="l"/>
              </a:tabLst>
            </a:pPr>
            <a:endParaRPr lang="en-US" sz="2000"/>
          </a:p>
          <a:p>
            <a:pPr>
              <a:lnSpc>
                <a:spcPct val="90000"/>
              </a:lnSpc>
              <a:tabLst>
                <a:tab pos="3143250" algn="l"/>
                <a:tab pos="3486150" algn="l"/>
              </a:tabLst>
            </a:pPr>
            <a:r>
              <a:rPr lang="en-US" sz="2400"/>
              <a:t>Network administrators can specify routing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BGP policy routing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3143250" algn="l"/>
                <a:tab pos="3486150" algn="l"/>
              </a:tabLst>
            </a:pPr>
            <a:r>
              <a:rPr lang="en-US"/>
              <a:t>BGP’s goal is to find any path (not an optimal one)</a:t>
            </a:r>
          </a:p>
          <a:p>
            <a:pPr lvl="1">
              <a:tabLst>
                <a:tab pos="3143250" algn="l"/>
                <a:tab pos="3486150" algn="l"/>
              </a:tabLst>
            </a:pPr>
            <a:r>
              <a:rPr lang="en-US"/>
              <a:t>Since the internals of the AS are never revealed, finding an optimal path is not feasible</a:t>
            </a:r>
          </a:p>
          <a:p>
            <a:pPr lvl="1">
              <a:tabLst>
                <a:tab pos="3143250" algn="l"/>
                <a:tab pos="3486150" algn="l"/>
              </a:tabLst>
            </a:pPr>
            <a:endParaRPr lang="en-US"/>
          </a:p>
          <a:p>
            <a:pPr>
              <a:tabLst>
                <a:tab pos="3143250" algn="l"/>
                <a:tab pos="3486150" algn="l"/>
              </a:tabLst>
            </a:pPr>
            <a:r>
              <a:rPr lang="en-US"/>
              <a:t>Network administrator sets BGP’s policies to determine the best path to reach a destination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messages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400"/>
              <a:t>OPEN</a:t>
            </a:r>
          </a:p>
          <a:p>
            <a:pPr lvl="1"/>
            <a:r>
              <a:rPr lang="en-US" sz="2400"/>
              <a:t>UPDATE</a:t>
            </a:r>
          </a:p>
          <a:p>
            <a:pPr lvl="2"/>
            <a:r>
              <a:rPr lang="en-US" sz="2000"/>
              <a:t>Announcements</a:t>
            </a:r>
          </a:p>
          <a:p>
            <a:pPr lvl="3"/>
            <a:r>
              <a:rPr lang="en-US" sz="1800"/>
              <a:t>Dest   Next-hop   AS Path … other attributes …</a:t>
            </a:r>
          </a:p>
          <a:p>
            <a:pPr lvl="3"/>
            <a:r>
              <a:rPr lang="en-US" sz="1800"/>
              <a:t>128.2.0.0/16   196.7.106.245  2905 701 1239 5050 9</a:t>
            </a:r>
          </a:p>
          <a:p>
            <a:pPr lvl="2"/>
            <a:r>
              <a:rPr lang="en-US" sz="2000"/>
              <a:t>Withdrawals</a:t>
            </a:r>
          </a:p>
          <a:p>
            <a:pPr lvl="1"/>
            <a:r>
              <a:rPr lang="en-US" sz="2400"/>
              <a:t>KEEPALIVE</a:t>
            </a:r>
          </a:p>
          <a:p>
            <a:pPr lvl="2"/>
            <a:r>
              <a:rPr lang="en-US" sz="2000"/>
              <a:t>Keepalive timer / hold timer</a:t>
            </a:r>
          </a:p>
          <a:p>
            <a:r>
              <a:rPr lang="en-US" sz="2800"/>
              <a:t>Key thing:  The Next Hop attribute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Vector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ASPATH Attribute</a:t>
            </a:r>
          </a:p>
          <a:p>
            <a:pPr lvl="1"/>
            <a:r>
              <a:rPr lang="en-US"/>
              <a:t>Records what ASes a route goes through</a:t>
            </a:r>
          </a:p>
          <a:p>
            <a:pPr lvl="1"/>
            <a:r>
              <a:rPr lang="en-US"/>
              <a:t>Loop avoidance:  Immediately discard</a:t>
            </a:r>
          </a:p>
          <a:p>
            <a:pPr lvl="1"/>
            <a:r>
              <a:rPr lang="en-US"/>
              <a:t>Shortest path heuristics</a:t>
            </a:r>
          </a:p>
          <a:p>
            <a:pPr lvl="1"/>
            <a:endParaRPr lang="en-US"/>
          </a:p>
          <a:p>
            <a:r>
              <a:rPr lang="en-US"/>
              <a:t>Like distance vector, but fixes the count-to-infinity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3" name="Oval 7"/>
          <p:cNvSpPr>
            <a:spLocks noChangeArrowheads="1"/>
          </p:cNvSpPr>
          <p:nvPr/>
        </p:nvSpPr>
        <p:spPr bwMode="auto">
          <a:xfrm>
            <a:off x="2566988" y="1711325"/>
            <a:ext cx="1219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173064" name="Oval 8"/>
          <p:cNvSpPr>
            <a:spLocks noChangeArrowheads="1"/>
          </p:cNvSpPr>
          <p:nvPr/>
        </p:nvSpPr>
        <p:spPr bwMode="auto">
          <a:xfrm>
            <a:off x="5462588" y="1711325"/>
            <a:ext cx="1219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173065" name="Oval 9"/>
          <p:cNvSpPr>
            <a:spLocks noChangeArrowheads="1"/>
          </p:cNvSpPr>
          <p:nvPr/>
        </p:nvSpPr>
        <p:spPr bwMode="auto">
          <a:xfrm>
            <a:off x="4167188" y="4759325"/>
            <a:ext cx="12192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173067" name="Oval 11"/>
          <p:cNvSpPr>
            <a:spLocks noChangeArrowheads="1"/>
          </p:cNvSpPr>
          <p:nvPr/>
        </p:nvSpPr>
        <p:spPr bwMode="auto">
          <a:xfrm>
            <a:off x="4319588" y="3311525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3786188" y="2244725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3176588" y="2854325"/>
            <a:ext cx="990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 flipH="1">
            <a:off x="5386388" y="2854325"/>
            <a:ext cx="6858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>
            <a:off x="3709988" y="2549525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3" name="Line 17"/>
          <p:cNvSpPr>
            <a:spLocks noChangeShapeType="1"/>
          </p:cNvSpPr>
          <p:nvPr/>
        </p:nvSpPr>
        <p:spPr bwMode="auto">
          <a:xfrm flipH="1">
            <a:off x="5081588" y="2854325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4" name="Line 18"/>
          <p:cNvSpPr>
            <a:spLocks noChangeShapeType="1"/>
          </p:cNvSpPr>
          <p:nvPr/>
        </p:nvSpPr>
        <p:spPr bwMode="auto">
          <a:xfrm>
            <a:off x="4700588" y="3997325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5" name="Text Box 19"/>
          <p:cNvSpPr txBox="1">
            <a:spLocks noChangeArrowheads="1"/>
          </p:cNvSpPr>
          <p:nvPr/>
        </p:nvSpPr>
        <p:spPr bwMode="auto">
          <a:xfrm>
            <a:off x="4991100" y="3886200"/>
            <a:ext cx="3508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73076" name="Line 20"/>
          <p:cNvSpPr>
            <a:spLocks noChangeShapeType="1"/>
          </p:cNvSpPr>
          <p:nvPr/>
        </p:nvSpPr>
        <p:spPr bwMode="auto">
          <a:xfrm flipH="1">
            <a:off x="3938588" y="16351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7" name="Text Box 21"/>
          <p:cNvSpPr txBox="1">
            <a:spLocks noChangeArrowheads="1"/>
          </p:cNvSpPr>
          <p:nvPr/>
        </p:nvSpPr>
        <p:spPr bwMode="auto">
          <a:xfrm>
            <a:off x="4152900" y="685800"/>
            <a:ext cx="30099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I can reach d via B,D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>
            <a:off x="2643188" y="3387725"/>
            <a:ext cx="685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79" name="Text Box 23"/>
          <p:cNvSpPr txBox="1">
            <a:spLocks noChangeArrowheads="1"/>
          </p:cNvSpPr>
          <p:nvPr/>
        </p:nvSpPr>
        <p:spPr bwMode="auto">
          <a:xfrm>
            <a:off x="661988" y="3810000"/>
            <a:ext cx="19431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I can reach d</a:t>
            </a:r>
          </a:p>
          <a:p>
            <a:r>
              <a:rPr lang="en-US"/>
              <a:t>Via A,B,D</a:t>
            </a:r>
          </a:p>
        </p:txBody>
      </p:sp>
      <p:sp>
        <p:nvSpPr>
          <p:cNvPr id="173080" name="Line 24"/>
          <p:cNvSpPr>
            <a:spLocks noChangeShapeType="1"/>
          </p:cNvSpPr>
          <p:nvPr/>
        </p:nvSpPr>
        <p:spPr bwMode="auto">
          <a:xfrm flipV="1">
            <a:off x="5919788" y="3387725"/>
            <a:ext cx="5334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>
            <a:off x="6515100" y="3810000"/>
            <a:ext cx="19431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I can reach d</a:t>
            </a:r>
          </a:p>
          <a:p>
            <a:r>
              <a:rPr lang="en-US"/>
              <a:t>Via C,A,B,D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76" grpId="0" animBg="1"/>
      <p:bldP spid="173077" grpId="0"/>
      <p:bldP spid="173078" grpId="0" animBg="1"/>
      <p:bldP spid="173078" grpId="1" animBg="1"/>
      <p:bldP spid="173079" grpId="0"/>
      <p:bldP spid="173079" grpId="1"/>
      <p:bldP spid="173080" grpId="0" animBg="1"/>
      <p:bldP spid="17308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/>
              <a:t>Two types of BGP sessions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38600"/>
            <a:ext cx="8229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eBGP session is a BGP session between two routers in different ASes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iBGP session is a BGP session between internal routers of an AS.</a:t>
            </a:r>
          </a:p>
        </p:txBody>
      </p:sp>
      <p:sp>
        <p:nvSpPr>
          <p:cNvPr id="64517" name="Cloud"/>
          <p:cNvSpPr>
            <a:spLocks noChangeAspect="1" noEditPoints="1" noChangeArrowheads="1"/>
          </p:cNvSpPr>
          <p:nvPr/>
        </p:nvSpPr>
        <p:spPr bwMode="auto">
          <a:xfrm>
            <a:off x="609600" y="1905000"/>
            <a:ext cx="3276600" cy="17145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grpSp>
        <p:nvGrpSpPr>
          <p:cNvPr id="36870" name="Group 6"/>
          <p:cNvGrpSpPr>
            <a:grpSpLocks/>
          </p:cNvGrpSpPr>
          <p:nvPr/>
        </p:nvGrpSpPr>
        <p:grpSpPr bwMode="auto">
          <a:xfrm>
            <a:off x="1066800" y="2084388"/>
            <a:ext cx="2286000" cy="1344612"/>
            <a:chOff x="3618" y="3120"/>
            <a:chExt cx="1107" cy="672"/>
          </a:xfrm>
        </p:grpSpPr>
        <p:sp>
          <p:nvSpPr>
            <p:cNvPr id="36871" name="Oval 7"/>
            <p:cNvSpPr>
              <a:spLocks noChangeArrowheads="1"/>
            </p:cNvSpPr>
            <p:nvPr/>
          </p:nvSpPr>
          <p:spPr bwMode="auto">
            <a:xfrm>
              <a:off x="4032" y="3120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72" name="Oval 8"/>
            <p:cNvSpPr>
              <a:spLocks noChangeArrowheads="1"/>
            </p:cNvSpPr>
            <p:nvPr/>
          </p:nvSpPr>
          <p:spPr bwMode="auto">
            <a:xfrm>
              <a:off x="4032" y="3552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73" name="Line 9"/>
            <p:cNvSpPr>
              <a:spLocks noChangeShapeType="1"/>
            </p:cNvSpPr>
            <p:nvPr/>
          </p:nvSpPr>
          <p:spPr bwMode="auto">
            <a:xfrm flipV="1">
              <a:off x="3792" y="32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 flipV="1">
              <a:off x="4272" y="350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5" name="Line 11"/>
            <p:cNvSpPr>
              <a:spLocks noChangeShapeType="1"/>
            </p:cNvSpPr>
            <p:nvPr/>
          </p:nvSpPr>
          <p:spPr bwMode="auto">
            <a:xfrm>
              <a:off x="3810" y="3477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Line 12"/>
            <p:cNvSpPr>
              <a:spLocks noChangeShapeType="1"/>
            </p:cNvSpPr>
            <p:nvPr/>
          </p:nvSpPr>
          <p:spPr bwMode="auto">
            <a:xfrm>
              <a:off x="4272" y="321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4485" y="3303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78" name="Oval 14"/>
            <p:cNvSpPr>
              <a:spLocks noChangeArrowheads="1"/>
            </p:cNvSpPr>
            <p:nvPr/>
          </p:nvSpPr>
          <p:spPr bwMode="auto">
            <a:xfrm>
              <a:off x="3618" y="3291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64527" name="Cloud"/>
          <p:cNvSpPr>
            <a:spLocks noChangeAspect="1" noEditPoints="1" noChangeArrowheads="1"/>
          </p:cNvSpPr>
          <p:nvPr/>
        </p:nvSpPr>
        <p:spPr bwMode="auto">
          <a:xfrm>
            <a:off x="4800600" y="1981200"/>
            <a:ext cx="3352800" cy="175418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grpSp>
        <p:nvGrpSpPr>
          <p:cNvPr id="36880" name="Group 16"/>
          <p:cNvGrpSpPr>
            <a:grpSpLocks/>
          </p:cNvGrpSpPr>
          <p:nvPr/>
        </p:nvGrpSpPr>
        <p:grpSpPr bwMode="auto">
          <a:xfrm>
            <a:off x="5253038" y="2160588"/>
            <a:ext cx="2214562" cy="1344612"/>
            <a:chOff x="3618" y="3120"/>
            <a:chExt cx="1107" cy="672"/>
          </a:xfrm>
        </p:grpSpPr>
        <p:sp>
          <p:nvSpPr>
            <p:cNvPr id="36881" name="Oval 17"/>
            <p:cNvSpPr>
              <a:spLocks noChangeArrowheads="1"/>
            </p:cNvSpPr>
            <p:nvPr/>
          </p:nvSpPr>
          <p:spPr bwMode="auto">
            <a:xfrm>
              <a:off x="4032" y="3120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82" name="Oval 18"/>
            <p:cNvSpPr>
              <a:spLocks noChangeArrowheads="1"/>
            </p:cNvSpPr>
            <p:nvPr/>
          </p:nvSpPr>
          <p:spPr bwMode="auto">
            <a:xfrm>
              <a:off x="4032" y="3552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83" name="Line 19"/>
            <p:cNvSpPr>
              <a:spLocks noChangeShapeType="1"/>
            </p:cNvSpPr>
            <p:nvPr/>
          </p:nvSpPr>
          <p:spPr bwMode="auto">
            <a:xfrm flipV="1">
              <a:off x="3792" y="32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20"/>
            <p:cNvSpPr>
              <a:spLocks noChangeShapeType="1"/>
            </p:cNvSpPr>
            <p:nvPr/>
          </p:nvSpPr>
          <p:spPr bwMode="auto">
            <a:xfrm flipV="1">
              <a:off x="4272" y="350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>
              <a:off x="3810" y="3477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>
              <a:off x="4272" y="321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7" name="Oval 23"/>
            <p:cNvSpPr>
              <a:spLocks noChangeArrowheads="1"/>
            </p:cNvSpPr>
            <p:nvPr/>
          </p:nvSpPr>
          <p:spPr bwMode="auto">
            <a:xfrm>
              <a:off x="4485" y="3303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6888" name="Oval 24"/>
            <p:cNvSpPr>
              <a:spLocks noChangeArrowheads="1"/>
            </p:cNvSpPr>
            <p:nvPr/>
          </p:nvSpPr>
          <p:spPr bwMode="auto">
            <a:xfrm>
              <a:off x="3618" y="3291"/>
              <a:ext cx="240" cy="240"/>
            </a:xfrm>
            <a:prstGeom prst="ellipse">
              <a:avLst/>
            </a:prstGeom>
            <a:solidFill>
              <a:srgbClr val="F9F7A5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32766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4538" name="Group 26"/>
          <p:cNvGrpSpPr>
            <a:grpSpLocks/>
          </p:cNvGrpSpPr>
          <p:nvPr/>
        </p:nvGrpSpPr>
        <p:grpSpPr bwMode="auto">
          <a:xfrm>
            <a:off x="3124200" y="1676400"/>
            <a:ext cx="2286000" cy="762000"/>
            <a:chOff x="1968" y="1056"/>
            <a:chExt cx="1440" cy="480"/>
          </a:xfrm>
        </p:grpSpPr>
        <p:sp>
          <p:nvSpPr>
            <p:cNvPr id="36891" name="Freeform 27"/>
            <p:cNvSpPr>
              <a:spLocks/>
            </p:cNvSpPr>
            <p:nvPr/>
          </p:nvSpPr>
          <p:spPr bwMode="auto">
            <a:xfrm>
              <a:off x="1968" y="1344"/>
              <a:ext cx="1440" cy="192"/>
            </a:xfrm>
            <a:custGeom>
              <a:avLst/>
              <a:gdLst>
                <a:gd name="T0" fmla="*/ 1440 w 1440"/>
                <a:gd name="T1" fmla="*/ 248 h 296"/>
                <a:gd name="T2" fmla="*/ 720 w 1440"/>
                <a:gd name="T3" fmla="*/ 8 h 296"/>
                <a:gd name="T4" fmla="*/ 0 w 1440"/>
                <a:gd name="T5" fmla="*/ 296 h 296"/>
                <a:gd name="T6" fmla="*/ 0 60000 65536"/>
                <a:gd name="T7" fmla="*/ 0 60000 65536"/>
                <a:gd name="T8" fmla="*/ 0 60000 65536"/>
                <a:gd name="T9" fmla="*/ 0 w 1440"/>
                <a:gd name="T10" fmla="*/ 0 h 296"/>
                <a:gd name="T11" fmla="*/ 1440 w 1440"/>
                <a:gd name="T12" fmla="*/ 296 h 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0" h="296">
                  <a:moveTo>
                    <a:pt x="1440" y="248"/>
                  </a:moveTo>
                  <a:cubicBezTo>
                    <a:pt x="1200" y="124"/>
                    <a:pt x="960" y="0"/>
                    <a:pt x="720" y="8"/>
                  </a:cubicBezTo>
                  <a:cubicBezTo>
                    <a:pt x="480" y="16"/>
                    <a:pt x="240" y="156"/>
                    <a:pt x="0" y="296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892" name="Text Box 28"/>
            <p:cNvSpPr txBox="1">
              <a:spLocks noChangeArrowheads="1"/>
            </p:cNvSpPr>
            <p:nvPr/>
          </p:nvSpPr>
          <p:spPr bwMode="auto">
            <a:xfrm>
              <a:off x="2400" y="1056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  <a:ea typeface="MS PGothic" pitchFamily="34" charset="-128"/>
                </a:rPr>
                <a:t>eBGP</a:t>
              </a:r>
            </a:p>
          </p:txBody>
        </p:sp>
      </p:grpSp>
      <p:grpSp>
        <p:nvGrpSpPr>
          <p:cNvPr id="64541" name="Group 29"/>
          <p:cNvGrpSpPr>
            <a:grpSpLocks/>
          </p:cNvGrpSpPr>
          <p:nvPr/>
        </p:nvGrpSpPr>
        <p:grpSpPr bwMode="auto">
          <a:xfrm>
            <a:off x="1752600" y="1524000"/>
            <a:ext cx="1447800" cy="914400"/>
            <a:chOff x="1104" y="960"/>
            <a:chExt cx="912" cy="576"/>
          </a:xfrm>
        </p:grpSpPr>
        <p:sp>
          <p:nvSpPr>
            <p:cNvPr id="36894" name="Freeform 30"/>
            <p:cNvSpPr>
              <a:spLocks/>
            </p:cNvSpPr>
            <p:nvPr/>
          </p:nvSpPr>
          <p:spPr bwMode="auto">
            <a:xfrm>
              <a:off x="1488" y="1312"/>
              <a:ext cx="432" cy="224"/>
            </a:xfrm>
            <a:custGeom>
              <a:avLst/>
              <a:gdLst>
                <a:gd name="T0" fmla="*/ 432 w 432"/>
                <a:gd name="T1" fmla="*/ 224 h 224"/>
                <a:gd name="T2" fmla="*/ 288 w 432"/>
                <a:gd name="T3" fmla="*/ 32 h 224"/>
                <a:gd name="T4" fmla="*/ 0 w 432"/>
                <a:gd name="T5" fmla="*/ 32 h 224"/>
                <a:gd name="T6" fmla="*/ 0 60000 65536"/>
                <a:gd name="T7" fmla="*/ 0 60000 65536"/>
                <a:gd name="T8" fmla="*/ 0 60000 65536"/>
                <a:gd name="T9" fmla="*/ 0 w 432"/>
                <a:gd name="T10" fmla="*/ 0 h 224"/>
                <a:gd name="T11" fmla="*/ 432 w 432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224">
                  <a:moveTo>
                    <a:pt x="432" y="224"/>
                  </a:moveTo>
                  <a:cubicBezTo>
                    <a:pt x="396" y="144"/>
                    <a:pt x="360" y="64"/>
                    <a:pt x="288" y="32"/>
                  </a:cubicBezTo>
                  <a:cubicBezTo>
                    <a:pt x="216" y="0"/>
                    <a:pt x="108" y="16"/>
                    <a:pt x="0" y="32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895" name="Text Box 31"/>
            <p:cNvSpPr txBox="1">
              <a:spLocks noChangeArrowheads="1"/>
            </p:cNvSpPr>
            <p:nvPr/>
          </p:nvSpPr>
          <p:spPr bwMode="auto">
            <a:xfrm>
              <a:off x="1104" y="960"/>
              <a:ext cx="9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accent2"/>
                  </a:solidFill>
                  <a:ea typeface="MS PGothic" pitchFamily="34" charset="-128"/>
                </a:rPr>
                <a:t>iBGP</a:t>
              </a:r>
            </a:p>
          </p:txBody>
        </p:sp>
      </p:grp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3033713" y="3390900"/>
            <a:ext cx="7651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/>
              <a:t>AT&amp;T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7772400" y="3429000"/>
            <a:ext cx="7778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/>
              <a:t>Sprint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sz="4000"/>
              <a:t>Route propagation via eBGP and iBGP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562600"/>
            <a:ext cx="7999413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iBGP is organized into a full mesh topology, or iBGP sessions are relayed using a route reflector</a:t>
            </a:r>
            <a:r>
              <a:rPr lang="en-US" sz="1800"/>
              <a:t>.</a:t>
            </a:r>
          </a:p>
        </p:txBody>
      </p:sp>
      <p:grpSp>
        <p:nvGrpSpPr>
          <p:cNvPr id="37893" name="Group 4"/>
          <p:cNvGrpSpPr>
            <a:grpSpLocks/>
          </p:cNvGrpSpPr>
          <p:nvPr/>
        </p:nvGrpSpPr>
        <p:grpSpPr bwMode="auto">
          <a:xfrm>
            <a:off x="6248400" y="2057400"/>
            <a:ext cx="500063" cy="233363"/>
            <a:chOff x="3600" y="219"/>
            <a:chExt cx="360" cy="175"/>
          </a:xfrm>
        </p:grpSpPr>
        <p:sp>
          <p:nvSpPr>
            <p:cNvPr id="37894" name="Oval 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895" name="Line 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6" name="Line 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898" name="Oval 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899" name="Group 1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00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1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2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03" name="Group 1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04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5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7907" name="Group 18"/>
          <p:cNvGrpSpPr>
            <a:grpSpLocks/>
          </p:cNvGrpSpPr>
          <p:nvPr/>
        </p:nvGrpSpPr>
        <p:grpSpPr bwMode="auto">
          <a:xfrm>
            <a:off x="4648200" y="2514600"/>
            <a:ext cx="500063" cy="233363"/>
            <a:chOff x="3600" y="219"/>
            <a:chExt cx="360" cy="175"/>
          </a:xfrm>
        </p:grpSpPr>
        <p:sp>
          <p:nvSpPr>
            <p:cNvPr id="37908" name="Oval 1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09" name="Line 2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Line 2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Rectangle 2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12" name="Oval 2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913" name="Group 2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14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17" name="Group 2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18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9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0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7921" name="Group 32"/>
          <p:cNvGrpSpPr>
            <a:grpSpLocks/>
          </p:cNvGrpSpPr>
          <p:nvPr/>
        </p:nvGrpSpPr>
        <p:grpSpPr bwMode="auto">
          <a:xfrm>
            <a:off x="6224588" y="3743325"/>
            <a:ext cx="500062" cy="233363"/>
            <a:chOff x="3600" y="219"/>
            <a:chExt cx="360" cy="175"/>
          </a:xfrm>
        </p:grpSpPr>
        <p:sp>
          <p:nvSpPr>
            <p:cNvPr id="37922" name="Oval 3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23" name="Line 3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Line 3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Rectangle 3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26" name="Oval 3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927" name="Group 3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28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9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0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31" name="Group 4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32" name="Line 4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3" name="Line 4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34" name="Line 4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7935" name="AutoShape 46"/>
          <p:cNvCxnSpPr>
            <a:cxnSpLocks noChangeShapeType="1"/>
            <a:stCxn id="37967" idx="6"/>
            <a:endCxn id="37898" idx="2"/>
          </p:cNvCxnSpPr>
          <p:nvPr/>
        </p:nvCxnSpPr>
        <p:spPr bwMode="auto">
          <a:xfrm>
            <a:off x="3467100" y="2133600"/>
            <a:ext cx="27813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936" name="AutoShape 47"/>
          <p:cNvCxnSpPr>
            <a:cxnSpLocks noChangeShapeType="1"/>
            <a:stCxn id="37967" idx="6"/>
            <a:endCxn id="37912" idx="2"/>
          </p:cNvCxnSpPr>
          <p:nvPr/>
        </p:nvCxnSpPr>
        <p:spPr bwMode="auto">
          <a:xfrm>
            <a:off x="3467100" y="2133600"/>
            <a:ext cx="11811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937" name="AutoShape 48"/>
          <p:cNvCxnSpPr>
            <a:cxnSpLocks noChangeShapeType="1"/>
            <a:stCxn id="37912" idx="6"/>
            <a:endCxn id="37894" idx="2"/>
          </p:cNvCxnSpPr>
          <p:nvPr/>
        </p:nvCxnSpPr>
        <p:spPr bwMode="auto">
          <a:xfrm flipV="1">
            <a:off x="5143500" y="2227263"/>
            <a:ext cx="1109663" cy="363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938" name="AutoShape 49"/>
          <p:cNvCxnSpPr>
            <a:cxnSpLocks noChangeShapeType="1"/>
            <a:stCxn id="38006" idx="6"/>
            <a:endCxn id="38029" idx="1"/>
          </p:cNvCxnSpPr>
          <p:nvPr/>
        </p:nvCxnSpPr>
        <p:spPr bwMode="auto">
          <a:xfrm>
            <a:off x="3443288" y="3895725"/>
            <a:ext cx="1335087" cy="425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939" name="AutoShape 50"/>
          <p:cNvCxnSpPr>
            <a:cxnSpLocks noChangeShapeType="1"/>
            <a:stCxn id="38023" idx="6"/>
            <a:endCxn id="37926" idx="3"/>
          </p:cNvCxnSpPr>
          <p:nvPr/>
        </p:nvCxnSpPr>
        <p:spPr bwMode="auto">
          <a:xfrm flipV="1">
            <a:off x="5067300" y="3871913"/>
            <a:ext cx="1230313" cy="390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940" name="AutoShape 51"/>
          <p:cNvCxnSpPr>
            <a:cxnSpLocks noChangeShapeType="1"/>
            <a:stCxn id="38006" idx="6"/>
            <a:endCxn id="37926" idx="3"/>
          </p:cNvCxnSpPr>
          <p:nvPr/>
        </p:nvCxnSpPr>
        <p:spPr bwMode="auto">
          <a:xfrm flipV="1">
            <a:off x="3443288" y="3871913"/>
            <a:ext cx="2854325" cy="23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82036" name="Text Box 52"/>
          <p:cNvSpPr txBox="1">
            <a:spLocks noChangeArrowheads="1"/>
          </p:cNvSpPr>
          <p:nvPr/>
        </p:nvSpPr>
        <p:spPr bwMode="auto">
          <a:xfrm>
            <a:off x="457200" y="15240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Verdana" pitchFamily="34" charset="0"/>
              </a:rPr>
              <a:t>128.195.0.0/16  0 nhop 1.1.1.1</a:t>
            </a:r>
          </a:p>
        </p:txBody>
      </p:sp>
      <p:cxnSp>
        <p:nvCxnSpPr>
          <p:cNvPr id="37942" name="AutoShape 53"/>
          <p:cNvCxnSpPr>
            <a:cxnSpLocks noChangeShapeType="1"/>
            <a:stCxn id="37894" idx="4"/>
            <a:endCxn id="37934" idx="1"/>
          </p:cNvCxnSpPr>
          <p:nvPr/>
        </p:nvCxnSpPr>
        <p:spPr bwMode="auto">
          <a:xfrm>
            <a:off x="6500813" y="2290763"/>
            <a:ext cx="15875" cy="14716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682038" name="Text Box 54"/>
          <p:cNvSpPr txBox="1">
            <a:spLocks noChangeArrowheads="1"/>
          </p:cNvSpPr>
          <p:nvPr/>
        </p:nvSpPr>
        <p:spPr bwMode="auto">
          <a:xfrm>
            <a:off x="4038600" y="1295400"/>
            <a:ext cx="3786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128.195.0.0/16 0 nhop 1.1.1.1</a:t>
            </a:r>
          </a:p>
        </p:txBody>
      </p:sp>
      <p:sp>
        <p:nvSpPr>
          <p:cNvPr id="37944" name="Oval 55"/>
          <p:cNvSpPr>
            <a:spLocks noChangeArrowheads="1"/>
          </p:cNvSpPr>
          <p:nvPr/>
        </p:nvSpPr>
        <p:spPr bwMode="auto">
          <a:xfrm>
            <a:off x="2628900" y="1809750"/>
            <a:ext cx="4648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945" name="Oval 56"/>
          <p:cNvSpPr>
            <a:spLocks noChangeArrowheads="1"/>
          </p:cNvSpPr>
          <p:nvPr/>
        </p:nvSpPr>
        <p:spPr bwMode="auto">
          <a:xfrm>
            <a:off x="2667000" y="3505200"/>
            <a:ext cx="4648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82041" name="Text Box 57"/>
          <p:cNvSpPr txBox="1">
            <a:spLocks noChangeArrowheads="1"/>
          </p:cNvSpPr>
          <p:nvPr/>
        </p:nvSpPr>
        <p:spPr bwMode="auto">
          <a:xfrm>
            <a:off x="6629400" y="2819400"/>
            <a:ext cx="2449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128.195.0.0/16 1 0</a:t>
            </a:r>
          </a:p>
          <a:p>
            <a:r>
              <a:rPr lang="en-US" sz="1800">
                <a:latin typeface="Verdana" pitchFamily="34" charset="0"/>
              </a:rPr>
              <a:t>nhop 3.3.3.3</a:t>
            </a:r>
          </a:p>
        </p:txBody>
      </p:sp>
      <p:sp>
        <p:nvSpPr>
          <p:cNvPr id="37947" name="Oval 58"/>
          <p:cNvSpPr>
            <a:spLocks noChangeArrowheads="1"/>
          </p:cNvSpPr>
          <p:nvPr/>
        </p:nvSpPr>
        <p:spPr bwMode="auto">
          <a:xfrm>
            <a:off x="1219200" y="1981200"/>
            <a:ext cx="914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37948" name="Group 59"/>
          <p:cNvGrpSpPr>
            <a:grpSpLocks/>
          </p:cNvGrpSpPr>
          <p:nvPr/>
        </p:nvGrpSpPr>
        <p:grpSpPr bwMode="auto">
          <a:xfrm>
            <a:off x="1447800" y="2057400"/>
            <a:ext cx="500063" cy="233363"/>
            <a:chOff x="3600" y="219"/>
            <a:chExt cx="360" cy="175"/>
          </a:xfrm>
        </p:grpSpPr>
        <p:sp>
          <p:nvSpPr>
            <p:cNvPr id="37949" name="Oval 6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50" name="Line 6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1" name="Line 6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2" name="Rectangle 6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53" name="Oval 6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954" name="Group 6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55" name="Line 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6" name="Line 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7" name="Line 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58" name="Group 6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59" name="Line 7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0" name="Line 7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1" name="Line 7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7962" name="Group 73"/>
          <p:cNvGrpSpPr>
            <a:grpSpLocks/>
          </p:cNvGrpSpPr>
          <p:nvPr/>
        </p:nvGrpSpPr>
        <p:grpSpPr bwMode="auto">
          <a:xfrm>
            <a:off x="2971800" y="2057400"/>
            <a:ext cx="500063" cy="233363"/>
            <a:chOff x="3600" y="219"/>
            <a:chExt cx="360" cy="175"/>
          </a:xfrm>
        </p:grpSpPr>
        <p:sp>
          <p:nvSpPr>
            <p:cNvPr id="37963" name="Oval 74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64" name="Line 75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5" name="Line 76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6" name="Rectangle 77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7967" name="Oval 78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968" name="Group 79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7969" name="Line 8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0" name="Line 8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1" name="Line 8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72" name="Group 83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7973" name="Line 8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4" name="Line 8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5" name="Line 8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7976" name="AutoShape 87"/>
          <p:cNvCxnSpPr>
            <a:cxnSpLocks noChangeShapeType="1"/>
            <a:stCxn id="37953" idx="6"/>
            <a:endCxn id="37967" idx="2"/>
          </p:cNvCxnSpPr>
          <p:nvPr/>
        </p:nvCxnSpPr>
        <p:spPr bwMode="auto">
          <a:xfrm>
            <a:off x="1943100" y="2133600"/>
            <a:ext cx="1028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7977" name="Text Box 88"/>
          <p:cNvSpPr txBox="1">
            <a:spLocks noChangeArrowheads="1"/>
          </p:cNvSpPr>
          <p:nvPr/>
        </p:nvSpPr>
        <p:spPr bwMode="auto">
          <a:xfrm>
            <a:off x="1279525" y="2546350"/>
            <a:ext cx="722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AS 0</a:t>
            </a:r>
          </a:p>
        </p:txBody>
      </p:sp>
      <p:sp>
        <p:nvSpPr>
          <p:cNvPr id="37978" name="Text Box 89"/>
          <p:cNvSpPr txBox="1">
            <a:spLocks noChangeArrowheads="1"/>
          </p:cNvSpPr>
          <p:nvPr/>
        </p:nvSpPr>
        <p:spPr bwMode="auto">
          <a:xfrm>
            <a:off x="7299325" y="1708150"/>
            <a:ext cx="722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AS 1</a:t>
            </a:r>
          </a:p>
        </p:txBody>
      </p:sp>
      <p:sp>
        <p:nvSpPr>
          <p:cNvPr id="37979" name="Text Box 90"/>
          <p:cNvSpPr txBox="1">
            <a:spLocks noChangeArrowheads="1"/>
          </p:cNvSpPr>
          <p:nvPr/>
        </p:nvSpPr>
        <p:spPr bwMode="auto">
          <a:xfrm>
            <a:off x="7543800" y="4038600"/>
            <a:ext cx="722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AS 2</a:t>
            </a:r>
          </a:p>
        </p:txBody>
      </p:sp>
      <p:grpSp>
        <p:nvGrpSpPr>
          <p:cNvPr id="37980" name="Group 91"/>
          <p:cNvGrpSpPr>
            <a:grpSpLocks/>
          </p:cNvGrpSpPr>
          <p:nvPr/>
        </p:nvGrpSpPr>
        <p:grpSpPr bwMode="auto">
          <a:xfrm>
            <a:off x="4400550" y="4800600"/>
            <a:ext cx="914400" cy="457200"/>
            <a:chOff x="1680" y="2928"/>
            <a:chExt cx="576" cy="288"/>
          </a:xfrm>
        </p:grpSpPr>
        <p:sp>
          <p:nvSpPr>
            <p:cNvPr id="37981" name="Oval 92"/>
            <p:cNvSpPr>
              <a:spLocks noChangeArrowheads="1"/>
            </p:cNvSpPr>
            <p:nvPr/>
          </p:nvSpPr>
          <p:spPr bwMode="auto">
            <a:xfrm>
              <a:off x="1680" y="2928"/>
              <a:ext cx="576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7982" name="Group 93"/>
            <p:cNvGrpSpPr>
              <a:grpSpLocks/>
            </p:cNvGrpSpPr>
            <p:nvPr/>
          </p:nvGrpSpPr>
          <p:grpSpPr bwMode="auto">
            <a:xfrm>
              <a:off x="1824" y="2976"/>
              <a:ext cx="315" cy="147"/>
              <a:chOff x="3600" y="219"/>
              <a:chExt cx="360" cy="175"/>
            </a:xfrm>
          </p:grpSpPr>
          <p:sp>
            <p:nvSpPr>
              <p:cNvPr id="37983" name="Oval 94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7984" name="Line 95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5" name="Line 96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6" name="Rectangle 97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7987" name="Oval 98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800"/>
              </a:p>
            </p:txBody>
          </p:sp>
          <p:grpSp>
            <p:nvGrpSpPr>
              <p:cNvPr id="37988" name="Group 99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7989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0" name="Line 101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1" name="Line 102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7992" name="Group 103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7993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4" name="Line 105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95" name="Line 106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82091" name="Line 107"/>
          <p:cNvSpPr>
            <a:spLocks noChangeShapeType="1"/>
          </p:cNvSpPr>
          <p:nvPr/>
        </p:nvSpPr>
        <p:spPr bwMode="auto">
          <a:xfrm>
            <a:off x="4419600" y="1981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2092" name="Line 108"/>
          <p:cNvSpPr>
            <a:spLocks noChangeShapeType="1"/>
          </p:cNvSpPr>
          <p:nvPr/>
        </p:nvSpPr>
        <p:spPr bwMode="auto">
          <a:xfrm>
            <a:off x="6705600" y="26670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2093" name="Line 109"/>
          <p:cNvSpPr>
            <a:spLocks noChangeShapeType="1"/>
          </p:cNvSpPr>
          <p:nvPr/>
        </p:nvSpPr>
        <p:spPr bwMode="auto">
          <a:xfrm>
            <a:off x="3505200" y="2438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2094" name="Line 110"/>
          <p:cNvSpPr>
            <a:spLocks noChangeShapeType="1"/>
          </p:cNvSpPr>
          <p:nvPr/>
        </p:nvSpPr>
        <p:spPr bwMode="auto">
          <a:xfrm flipH="1">
            <a:off x="4343400" y="3657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2095" name="Line 111"/>
          <p:cNvSpPr>
            <a:spLocks noChangeShapeType="1"/>
          </p:cNvSpPr>
          <p:nvPr/>
        </p:nvSpPr>
        <p:spPr bwMode="auto">
          <a:xfrm flipH="1">
            <a:off x="5486400" y="41148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8001" name="Group 112"/>
          <p:cNvGrpSpPr>
            <a:grpSpLocks/>
          </p:cNvGrpSpPr>
          <p:nvPr/>
        </p:nvGrpSpPr>
        <p:grpSpPr bwMode="auto">
          <a:xfrm>
            <a:off x="2947988" y="3819525"/>
            <a:ext cx="500062" cy="233363"/>
            <a:chOff x="3600" y="219"/>
            <a:chExt cx="360" cy="175"/>
          </a:xfrm>
        </p:grpSpPr>
        <p:sp>
          <p:nvSpPr>
            <p:cNvPr id="38002" name="Oval 1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8003" name="Line 1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4" name="Line 1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5" name="Rectangle 1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8006" name="Oval 1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8007" name="Group 1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008" name="Line 1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09" name="Line 1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0" name="Line 1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11" name="Group 1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012" name="Line 1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3" name="Line 1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4" name="Line 1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cxnSp>
        <p:nvCxnSpPr>
          <p:cNvPr id="38015" name="AutoShape 126"/>
          <p:cNvCxnSpPr>
            <a:cxnSpLocks noChangeShapeType="1"/>
            <a:stCxn id="37989" idx="1"/>
            <a:endCxn id="38023" idx="4"/>
          </p:cNvCxnSpPr>
          <p:nvPr/>
        </p:nvCxnSpPr>
        <p:spPr bwMode="auto">
          <a:xfrm flipH="1" flipV="1">
            <a:off x="4819650" y="4337050"/>
            <a:ext cx="15875" cy="560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8016" name="Text Box 127"/>
          <p:cNvSpPr txBox="1">
            <a:spLocks noChangeArrowheads="1"/>
          </p:cNvSpPr>
          <p:nvPr/>
        </p:nvSpPr>
        <p:spPr bwMode="auto">
          <a:xfrm>
            <a:off x="5410200" y="4953000"/>
            <a:ext cx="722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AS 3</a:t>
            </a:r>
          </a:p>
        </p:txBody>
      </p:sp>
      <p:sp>
        <p:nvSpPr>
          <p:cNvPr id="682112" name="Text Box 128"/>
          <p:cNvSpPr txBox="1">
            <a:spLocks noChangeArrowheads="1"/>
          </p:cNvSpPr>
          <p:nvPr/>
        </p:nvSpPr>
        <p:spPr bwMode="auto">
          <a:xfrm>
            <a:off x="1524000" y="44958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Verdana" pitchFamily="34" charset="0"/>
              </a:rPr>
              <a:t>128.195.0.0/16 2 1 0</a:t>
            </a:r>
          </a:p>
          <a:p>
            <a:r>
              <a:rPr lang="en-US" sz="1800">
                <a:latin typeface="Verdana" pitchFamily="34" charset="0"/>
              </a:rPr>
              <a:t>nhop 7.7.7.7</a:t>
            </a:r>
          </a:p>
        </p:txBody>
      </p:sp>
      <p:grpSp>
        <p:nvGrpSpPr>
          <p:cNvPr id="38018" name="Group 129"/>
          <p:cNvGrpSpPr>
            <a:grpSpLocks/>
          </p:cNvGrpSpPr>
          <p:nvPr/>
        </p:nvGrpSpPr>
        <p:grpSpPr bwMode="auto">
          <a:xfrm>
            <a:off x="4572000" y="4186238"/>
            <a:ext cx="500063" cy="233362"/>
            <a:chOff x="3600" y="219"/>
            <a:chExt cx="360" cy="175"/>
          </a:xfrm>
        </p:grpSpPr>
        <p:sp>
          <p:nvSpPr>
            <p:cNvPr id="38019" name="Oval 130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8020" name="Line 131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1" name="Line 132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2" name="Rectangle 133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8023" name="Oval 134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38024" name="Group 135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8025" name="Line 13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26" name="Line 13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27" name="Line 13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28" name="Group 139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8029" name="Line 1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0" name="Line 1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1" name="Line 1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82127" name="Line 143"/>
          <p:cNvSpPr>
            <a:spLocks noChangeShapeType="1"/>
          </p:cNvSpPr>
          <p:nvPr/>
        </p:nvSpPr>
        <p:spPr bwMode="auto">
          <a:xfrm>
            <a:off x="4648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033" name="Text Box 145"/>
          <p:cNvSpPr txBox="1">
            <a:spLocks noChangeArrowheads="1"/>
          </p:cNvSpPr>
          <p:nvPr/>
        </p:nvSpPr>
        <p:spPr bwMode="auto">
          <a:xfrm>
            <a:off x="762000" y="1981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R1</a:t>
            </a:r>
          </a:p>
        </p:txBody>
      </p:sp>
      <p:sp>
        <p:nvSpPr>
          <p:cNvPr id="38034" name="Text Box 146"/>
          <p:cNvSpPr txBox="1">
            <a:spLocks noChangeArrowheads="1"/>
          </p:cNvSpPr>
          <p:nvPr/>
        </p:nvSpPr>
        <p:spPr bwMode="auto">
          <a:xfrm>
            <a:off x="2895600" y="2300288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R2</a:t>
            </a:r>
          </a:p>
        </p:txBody>
      </p:sp>
      <p:sp>
        <p:nvSpPr>
          <p:cNvPr id="38035" name="Text Box 147"/>
          <p:cNvSpPr txBox="1">
            <a:spLocks noChangeArrowheads="1"/>
          </p:cNvSpPr>
          <p:nvPr/>
        </p:nvSpPr>
        <p:spPr bwMode="auto">
          <a:xfrm>
            <a:off x="6477000" y="16764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R3</a:t>
            </a:r>
          </a:p>
        </p:txBody>
      </p:sp>
      <p:sp>
        <p:nvSpPr>
          <p:cNvPr id="38036" name="Text Box 148"/>
          <p:cNvSpPr txBox="1">
            <a:spLocks noChangeArrowheads="1"/>
          </p:cNvSpPr>
          <p:nvPr/>
        </p:nvSpPr>
        <p:spPr bwMode="auto">
          <a:xfrm>
            <a:off x="4876800" y="28194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R4</a:t>
            </a:r>
          </a:p>
        </p:txBody>
      </p: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6781800" y="33528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R5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743200" y="31242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R6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5181600" y="4419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R7</a:t>
            </a:r>
          </a:p>
        </p:txBody>
      </p:sp>
      <p:sp>
        <p:nvSpPr>
          <p:cNvPr id="38040" name="Text Box 152"/>
          <p:cNvSpPr txBox="1">
            <a:spLocks noChangeArrowheads="1"/>
          </p:cNvSpPr>
          <p:nvPr/>
        </p:nvSpPr>
        <p:spPr bwMode="auto">
          <a:xfrm>
            <a:off x="3962400" y="49530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R8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1890713" y="2400300"/>
            <a:ext cx="8794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/>
              <a:t>1.1.1.1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6615113" y="2171700"/>
            <a:ext cx="8794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800"/>
              <a:t>3.3.3.3</a:t>
            </a:r>
          </a:p>
        </p:txBody>
      </p:sp>
      <p:sp>
        <p:nvSpPr>
          <p:cNvPr id="38043" name="Text Box 155"/>
          <p:cNvSpPr txBox="1">
            <a:spLocks noChangeArrowheads="1"/>
          </p:cNvSpPr>
          <p:nvPr/>
        </p:nvSpPr>
        <p:spPr bwMode="auto">
          <a:xfrm>
            <a:off x="5791200" y="4343400"/>
            <a:ext cx="11128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7.7.7.7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2036" grpId="0"/>
      <p:bldP spid="682038" grpId="0"/>
      <p:bldP spid="682041" grpId="0"/>
      <p:bldP spid="682091" grpId="0" animBg="1"/>
      <p:bldP spid="682092" grpId="0" animBg="1"/>
      <p:bldP spid="682093" grpId="0" animBg="1"/>
      <p:bldP spid="682094" grpId="0" animBg="1"/>
      <p:bldP spid="682095" grpId="0" animBg="1"/>
      <p:bldP spid="682112" grpId="0"/>
      <p:bldP spid="6821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/>
              <a:t>Common BGP path attributes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u="sng"/>
              <a:t>Origin</a:t>
            </a:r>
            <a:r>
              <a:rPr lang="en-US" sz="2000"/>
              <a:t>: indicates how BGP learned about a particular route</a:t>
            </a:r>
            <a:r>
              <a:rPr lang="en-US"/>
              <a:t>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IGP (internal gateway protocol)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EGP (external gateway protocol)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Incomplete</a:t>
            </a:r>
          </a:p>
          <a:p>
            <a:pPr>
              <a:lnSpc>
                <a:spcPct val="80000"/>
              </a:lnSpc>
            </a:pPr>
            <a:r>
              <a:rPr lang="en-US" sz="2000" b="1" u="sng"/>
              <a:t>AS path</a:t>
            </a:r>
            <a:r>
              <a:rPr lang="en-US" sz="2000"/>
              <a:t> : 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When a route advertisement passes through an autonomous system, the AS number is added to an ordered list of AS numbers that the route advertisement has traversed</a:t>
            </a:r>
            <a:r>
              <a:rPr lang="en-US"/>
              <a:t> </a:t>
            </a:r>
            <a:endParaRPr lang="en-US" sz="2000"/>
          </a:p>
          <a:p>
            <a:pPr>
              <a:lnSpc>
                <a:spcPct val="80000"/>
              </a:lnSpc>
            </a:pPr>
            <a:r>
              <a:rPr lang="en-US" sz="2000" b="1" u="sng"/>
              <a:t>Next hop</a:t>
            </a:r>
          </a:p>
          <a:p>
            <a:pPr>
              <a:lnSpc>
                <a:spcPct val="80000"/>
              </a:lnSpc>
            </a:pPr>
            <a:r>
              <a:rPr lang="en-US" sz="2000" b="1" u="sng"/>
              <a:t>Multi_Exit_Disc</a:t>
            </a:r>
            <a:r>
              <a:rPr lang="en-US" sz="2000"/>
              <a:t> (MED, multiple exit discriminator):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US" sz="2000"/>
              <a:t>  -</a:t>
            </a:r>
            <a:r>
              <a:rPr lang="en-US" sz="1800"/>
              <a:t>used as a suggestion to an external AS regarding the preferred route into the AS</a:t>
            </a:r>
            <a:r>
              <a:rPr lang="en-US" sz="2000"/>
              <a:t> </a:t>
            </a:r>
          </a:p>
          <a:p>
            <a:pPr>
              <a:lnSpc>
                <a:spcPct val="80000"/>
              </a:lnSpc>
            </a:pPr>
            <a:r>
              <a:rPr lang="en-US" sz="2000" b="1" u="sng"/>
              <a:t>Local_pref</a:t>
            </a:r>
            <a:r>
              <a:rPr lang="en-US" sz="2000"/>
              <a:t>:  is used to prefer an exit point from the local autonomous system </a:t>
            </a:r>
          </a:p>
          <a:p>
            <a:pPr>
              <a:lnSpc>
                <a:spcPct val="80000"/>
              </a:lnSpc>
            </a:pPr>
            <a:r>
              <a:rPr lang="en-US" sz="2000" b="1" u="sng"/>
              <a:t>Community</a:t>
            </a:r>
            <a:r>
              <a:rPr lang="en-US" sz="2000"/>
              <a:t>: apply routing decisions to a group of destinations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7B43772-ABFA-41B7-8539-34E2ACF0245C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Link state routing: graphical illustration</a:t>
            </a:r>
          </a:p>
        </p:txBody>
      </p:sp>
      <p:sp>
        <p:nvSpPr>
          <p:cNvPr id="103428" name="Oval 4"/>
          <p:cNvSpPr>
            <a:spLocks noChangeArrowheads="1"/>
          </p:cNvSpPr>
          <p:nvPr/>
        </p:nvSpPr>
        <p:spPr bwMode="auto">
          <a:xfrm>
            <a:off x="1524000" y="1905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a</a:t>
            </a:r>
          </a:p>
        </p:txBody>
      </p:sp>
      <p:sp>
        <p:nvSpPr>
          <p:cNvPr id="103429" name="Oval 5"/>
          <p:cNvSpPr>
            <a:spLocks noChangeArrowheads="1"/>
          </p:cNvSpPr>
          <p:nvPr/>
        </p:nvSpPr>
        <p:spPr bwMode="auto">
          <a:xfrm>
            <a:off x="3276600" y="13716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b</a:t>
            </a:r>
          </a:p>
        </p:txBody>
      </p:sp>
      <p:sp>
        <p:nvSpPr>
          <p:cNvPr id="103430" name="Oval 6"/>
          <p:cNvSpPr>
            <a:spLocks noChangeArrowheads="1"/>
          </p:cNvSpPr>
          <p:nvPr/>
        </p:nvSpPr>
        <p:spPr bwMode="auto">
          <a:xfrm>
            <a:off x="5105400" y="1905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c</a:t>
            </a:r>
          </a:p>
        </p:txBody>
      </p:sp>
      <p:sp>
        <p:nvSpPr>
          <p:cNvPr id="103431" name="Oval 7"/>
          <p:cNvSpPr>
            <a:spLocks noChangeArrowheads="1"/>
          </p:cNvSpPr>
          <p:nvPr/>
        </p:nvSpPr>
        <p:spPr bwMode="auto">
          <a:xfrm>
            <a:off x="6705600" y="1905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d</a:t>
            </a:r>
          </a:p>
        </p:txBody>
      </p:sp>
      <p:cxnSp>
        <p:nvCxnSpPr>
          <p:cNvPr id="103432" name="AutoShape 8"/>
          <p:cNvCxnSpPr>
            <a:cxnSpLocks noChangeShapeType="1"/>
            <a:stCxn id="103428" idx="6"/>
            <a:endCxn id="103429" idx="2"/>
          </p:cNvCxnSpPr>
          <p:nvPr/>
        </p:nvCxnSpPr>
        <p:spPr bwMode="auto">
          <a:xfrm flipV="1">
            <a:off x="2133600" y="16383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433" name="AutoShape 9"/>
          <p:cNvCxnSpPr>
            <a:cxnSpLocks noChangeShapeType="1"/>
            <a:stCxn id="103429" idx="6"/>
            <a:endCxn id="103430" idx="2"/>
          </p:cNvCxnSpPr>
          <p:nvPr/>
        </p:nvCxnSpPr>
        <p:spPr bwMode="auto">
          <a:xfrm>
            <a:off x="3886200" y="1638300"/>
            <a:ext cx="1219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434" name="AutoShape 10"/>
          <p:cNvCxnSpPr>
            <a:cxnSpLocks noChangeShapeType="1"/>
            <a:stCxn id="103430" idx="6"/>
            <a:endCxn id="103431" idx="2"/>
          </p:cNvCxnSpPr>
          <p:nvPr/>
        </p:nvCxnSpPr>
        <p:spPr bwMode="auto">
          <a:xfrm>
            <a:off x="5715000" y="21717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35" name="Text Box 11"/>
          <p:cNvSpPr txBox="1">
            <a:spLocks noChangeArrowheads="1"/>
          </p:cNvSpPr>
          <p:nvPr/>
        </p:nvSpPr>
        <p:spPr bwMode="auto">
          <a:xfrm>
            <a:off x="2270125" y="1489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3</a:t>
            </a: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4403725" y="1412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33528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6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6080125" y="1489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2</a:t>
            </a:r>
          </a:p>
        </p:txBody>
      </p:sp>
      <p:cxnSp>
        <p:nvCxnSpPr>
          <p:cNvPr id="103439" name="AutoShape 15"/>
          <p:cNvCxnSpPr>
            <a:cxnSpLocks noChangeShapeType="1"/>
            <a:stCxn id="103428" idx="6"/>
            <a:endCxn id="103430" idx="2"/>
          </p:cNvCxnSpPr>
          <p:nvPr/>
        </p:nvCxnSpPr>
        <p:spPr bwMode="auto">
          <a:xfrm>
            <a:off x="2133600" y="2171700"/>
            <a:ext cx="297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40" name="Oval 16"/>
          <p:cNvSpPr>
            <a:spLocks noChangeArrowheads="1"/>
          </p:cNvSpPr>
          <p:nvPr/>
        </p:nvSpPr>
        <p:spPr bwMode="auto">
          <a:xfrm>
            <a:off x="304800" y="3429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a</a:t>
            </a:r>
          </a:p>
        </p:txBody>
      </p:sp>
      <p:cxnSp>
        <p:nvCxnSpPr>
          <p:cNvPr id="103441" name="AutoShape 17"/>
          <p:cNvCxnSpPr>
            <a:cxnSpLocks noChangeShapeType="1"/>
            <a:stCxn id="103440" idx="6"/>
          </p:cNvCxnSpPr>
          <p:nvPr/>
        </p:nvCxnSpPr>
        <p:spPr bwMode="auto">
          <a:xfrm flipV="1">
            <a:off x="914400" y="31623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442" name="AutoShape 18"/>
          <p:cNvCxnSpPr>
            <a:cxnSpLocks noChangeShapeType="1"/>
            <a:stCxn id="103440" idx="6"/>
          </p:cNvCxnSpPr>
          <p:nvPr/>
        </p:nvCxnSpPr>
        <p:spPr bwMode="auto">
          <a:xfrm>
            <a:off x="914400" y="3695700"/>
            <a:ext cx="297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43" name="Text Box 19"/>
          <p:cNvSpPr txBox="1">
            <a:spLocks noChangeArrowheads="1"/>
          </p:cNvSpPr>
          <p:nvPr/>
        </p:nvSpPr>
        <p:spPr bwMode="auto">
          <a:xfrm>
            <a:off x="1508125" y="2936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3</a:t>
            </a: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1981200" y="3429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6</a:t>
            </a:r>
          </a:p>
        </p:txBody>
      </p:sp>
      <p:sp>
        <p:nvSpPr>
          <p:cNvPr id="103445" name="Oval 21"/>
          <p:cNvSpPr>
            <a:spLocks noChangeArrowheads="1"/>
          </p:cNvSpPr>
          <p:nvPr/>
        </p:nvSpPr>
        <p:spPr bwMode="auto">
          <a:xfrm>
            <a:off x="2057400" y="2819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b</a:t>
            </a:r>
          </a:p>
        </p:txBody>
      </p:sp>
      <p:sp>
        <p:nvSpPr>
          <p:cNvPr id="103446" name="Oval 22"/>
          <p:cNvSpPr>
            <a:spLocks noChangeArrowheads="1"/>
          </p:cNvSpPr>
          <p:nvPr/>
        </p:nvSpPr>
        <p:spPr bwMode="auto">
          <a:xfrm>
            <a:off x="3886200" y="3429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c</a:t>
            </a:r>
          </a:p>
        </p:txBody>
      </p:sp>
      <p:sp>
        <p:nvSpPr>
          <p:cNvPr id="103447" name="Oval 28"/>
          <p:cNvSpPr>
            <a:spLocks noChangeArrowheads="1"/>
          </p:cNvSpPr>
          <p:nvPr/>
        </p:nvSpPr>
        <p:spPr bwMode="auto">
          <a:xfrm>
            <a:off x="228600" y="4648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a</a:t>
            </a:r>
          </a:p>
        </p:txBody>
      </p:sp>
      <p:sp>
        <p:nvSpPr>
          <p:cNvPr id="103448" name="Oval 29"/>
          <p:cNvSpPr>
            <a:spLocks noChangeArrowheads="1"/>
          </p:cNvSpPr>
          <p:nvPr/>
        </p:nvSpPr>
        <p:spPr bwMode="auto">
          <a:xfrm>
            <a:off x="1981200" y="4114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b</a:t>
            </a:r>
          </a:p>
        </p:txBody>
      </p:sp>
      <p:sp>
        <p:nvSpPr>
          <p:cNvPr id="103449" name="Oval 30"/>
          <p:cNvSpPr>
            <a:spLocks noChangeArrowheads="1"/>
          </p:cNvSpPr>
          <p:nvPr/>
        </p:nvSpPr>
        <p:spPr bwMode="auto">
          <a:xfrm>
            <a:off x="3810000" y="4648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c</a:t>
            </a:r>
          </a:p>
        </p:txBody>
      </p:sp>
      <p:cxnSp>
        <p:nvCxnSpPr>
          <p:cNvPr id="103450" name="AutoShape 31"/>
          <p:cNvCxnSpPr>
            <a:cxnSpLocks noChangeShapeType="1"/>
            <a:stCxn id="103447" idx="6"/>
            <a:endCxn id="103448" idx="2"/>
          </p:cNvCxnSpPr>
          <p:nvPr/>
        </p:nvCxnSpPr>
        <p:spPr bwMode="auto">
          <a:xfrm flipV="1">
            <a:off x="838200" y="4381500"/>
            <a:ext cx="1143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451" name="AutoShape 32"/>
          <p:cNvCxnSpPr>
            <a:cxnSpLocks noChangeShapeType="1"/>
            <a:stCxn id="103448" idx="6"/>
            <a:endCxn id="103449" idx="2"/>
          </p:cNvCxnSpPr>
          <p:nvPr/>
        </p:nvCxnSpPr>
        <p:spPr bwMode="auto">
          <a:xfrm>
            <a:off x="2590800" y="4381500"/>
            <a:ext cx="1219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52" name="Text Box 33"/>
          <p:cNvSpPr txBox="1">
            <a:spLocks noChangeArrowheads="1"/>
          </p:cNvSpPr>
          <p:nvPr/>
        </p:nvSpPr>
        <p:spPr bwMode="auto">
          <a:xfrm>
            <a:off x="14478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3</a:t>
            </a:r>
          </a:p>
        </p:txBody>
      </p:sp>
      <p:sp>
        <p:nvSpPr>
          <p:cNvPr id="103453" name="Text Box 34"/>
          <p:cNvSpPr txBox="1">
            <a:spLocks noChangeArrowheads="1"/>
          </p:cNvSpPr>
          <p:nvPr/>
        </p:nvSpPr>
        <p:spPr bwMode="auto">
          <a:xfrm>
            <a:off x="3108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sp>
        <p:nvSpPr>
          <p:cNvPr id="103454" name="Oval 35"/>
          <p:cNvSpPr>
            <a:spLocks noChangeArrowheads="1"/>
          </p:cNvSpPr>
          <p:nvPr/>
        </p:nvSpPr>
        <p:spPr bwMode="auto">
          <a:xfrm>
            <a:off x="228600" y="5791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a</a:t>
            </a:r>
          </a:p>
        </p:txBody>
      </p:sp>
      <p:sp>
        <p:nvSpPr>
          <p:cNvPr id="103455" name="Oval 36"/>
          <p:cNvSpPr>
            <a:spLocks noChangeArrowheads="1"/>
          </p:cNvSpPr>
          <p:nvPr/>
        </p:nvSpPr>
        <p:spPr bwMode="auto">
          <a:xfrm>
            <a:off x="1981200" y="5257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b</a:t>
            </a:r>
          </a:p>
        </p:txBody>
      </p:sp>
      <p:sp>
        <p:nvSpPr>
          <p:cNvPr id="103456" name="Oval 37"/>
          <p:cNvSpPr>
            <a:spLocks noChangeArrowheads="1"/>
          </p:cNvSpPr>
          <p:nvPr/>
        </p:nvSpPr>
        <p:spPr bwMode="auto">
          <a:xfrm>
            <a:off x="3810000" y="5791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c</a:t>
            </a:r>
          </a:p>
        </p:txBody>
      </p:sp>
      <p:sp>
        <p:nvSpPr>
          <p:cNvPr id="103457" name="Oval 38"/>
          <p:cNvSpPr>
            <a:spLocks noChangeArrowheads="1"/>
          </p:cNvSpPr>
          <p:nvPr/>
        </p:nvSpPr>
        <p:spPr bwMode="auto">
          <a:xfrm>
            <a:off x="5410200" y="57912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d</a:t>
            </a:r>
          </a:p>
        </p:txBody>
      </p:sp>
      <p:cxnSp>
        <p:nvCxnSpPr>
          <p:cNvPr id="103458" name="AutoShape 39"/>
          <p:cNvCxnSpPr>
            <a:cxnSpLocks noChangeShapeType="1"/>
            <a:stCxn id="103455" idx="6"/>
            <a:endCxn id="103456" idx="2"/>
          </p:cNvCxnSpPr>
          <p:nvPr/>
        </p:nvCxnSpPr>
        <p:spPr bwMode="auto">
          <a:xfrm>
            <a:off x="2590800" y="5524500"/>
            <a:ext cx="12192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3459" name="AutoShape 40"/>
          <p:cNvCxnSpPr>
            <a:cxnSpLocks noChangeShapeType="1"/>
            <a:stCxn id="103456" idx="6"/>
            <a:endCxn id="103457" idx="2"/>
          </p:cNvCxnSpPr>
          <p:nvPr/>
        </p:nvCxnSpPr>
        <p:spPr bwMode="auto">
          <a:xfrm>
            <a:off x="4419600" y="60579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60" name="Text Box 41"/>
          <p:cNvSpPr txBox="1">
            <a:spLocks noChangeArrowheads="1"/>
          </p:cNvSpPr>
          <p:nvPr/>
        </p:nvSpPr>
        <p:spPr bwMode="auto">
          <a:xfrm>
            <a:off x="3108325" y="5299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</a:t>
            </a:r>
          </a:p>
        </p:txBody>
      </p:sp>
      <p:sp>
        <p:nvSpPr>
          <p:cNvPr id="103461" name="Text Box 42"/>
          <p:cNvSpPr txBox="1">
            <a:spLocks noChangeArrowheads="1"/>
          </p:cNvSpPr>
          <p:nvPr/>
        </p:nvSpPr>
        <p:spPr bwMode="auto">
          <a:xfrm>
            <a:off x="2057400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6</a:t>
            </a:r>
          </a:p>
        </p:txBody>
      </p:sp>
      <p:cxnSp>
        <p:nvCxnSpPr>
          <p:cNvPr id="103462" name="AutoShape 43"/>
          <p:cNvCxnSpPr>
            <a:cxnSpLocks noChangeShapeType="1"/>
            <a:stCxn id="103454" idx="6"/>
            <a:endCxn id="103456" idx="2"/>
          </p:cNvCxnSpPr>
          <p:nvPr/>
        </p:nvCxnSpPr>
        <p:spPr bwMode="auto">
          <a:xfrm>
            <a:off x="838200" y="6057900"/>
            <a:ext cx="2971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63" name="Oval 44"/>
          <p:cNvSpPr>
            <a:spLocks noChangeArrowheads="1"/>
          </p:cNvSpPr>
          <p:nvPr/>
        </p:nvSpPr>
        <p:spPr bwMode="auto">
          <a:xfrm>
            <a:off x="5943600" y="4572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c</a:t>
            </a:r>
          </a:p>
        </p:txBody>
      </p:sp>
      <p:sp>
        <p:nvSpPr>
          <p:cNvPr id="103464" name="Oval 45"/>
          <p:cNvSpPr>
            <a:spLocks noChangeArrowheads="1"/>
          </p:cNvSpPr>
          <p:nvPr/>
        </p:nvSpPr>
        <p:spPr bwMode="auto">
          <a:xfrm>
            <a:off x="7543800" y="4572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/>
              <a:t>d</a:t>
            </a:r>
          </a:p>
        </p:txBody>
      </p:sp>
      <p:cxnSp>
        <p:nvCxnSpPr>
          <p:cNvPr id="103465" name="AutoShape 46"/>
          <p:cNvCxnSpPr>
            <a:cxnSpLocks noChangeShapeType="1"/>
            <a:stCxn id="103463" idx="6"/>
            <a:endCxn id="103464" idx="2"/>
          </p:cNvCxnSpPr>
          <p:nvPr/>
        </p:nvCxnSpPr>
        <p:spPr bwMode="auto">
          <a:xfrm>
            <a:off x="6553200" y="4838700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3466" name="Text Box 47"/>
          <p:cNvSpPr txBox="1">
            <a:spLocks noChangeArrowheads="1"/>
          </p:cNvSpPr>
          <p:nvPr/>
        </p:nvSpPr>
        <p:spPr bwMode="auto">
          <a:xfrm>
            <a:off x="6918325" y="4156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2</a:t>
            </a:r>
          </a:p>
        </p:txBody>
      </p:sp>
      <p:sp>
        <p:nvSpPr>
          <p:cNvPr id="103467" name="Text Box 48"/>
          <p:cNvSpPr txBox="1">
            <a:spLocks noChangeArrowheads="1"/>
          </p:cNvSpPr>
          <p:nvPr/>
        </p:nvSpPr>
        <p:spPr bwMode="auto">
          <a:xfrm>
            <a:off x="0" y="2514600"/>
            <a:ext cx="276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a’s view (adjacent edges)</a:t>
            </a:r>
          </a:p>
        </p:txBody>
      </p:sp>
      <p:sp>
        <p:nvSpPr>
          <p:cNvPr id="103468" name="Text Box 49"/>
          <p:cNvSpPr txBox="1">
            <a:spLocks noChangeArrowheads="1"/>
          </p:cNvSpPr>
          <p:nvPr/>
        </p:nvSpPr>
        <p:spPr bwMode="auto">
          <a:xfrm>
            <a:off x="228600" y="4038600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b’s view</a:t>
            </a:r>
          </a:p>
        </p:txBody>
      </p:sp>
      <p:sp>
        <p:nvSpPr>
          <p:cNvPr id="103469" name="Text Box 50"/>
          <p:cNvSpPr txBox="1">
            <a:spLocks noChangeArrowheads="1"/>
          </p:cNvSpPr>
          <p:nvPr/>
        </p:nvSpPr>
        <p:spPr bwMode="auto">
          <a:xfrm>
            <a:off x="304800" y="53340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c’s view</a:t>
            </a:r>
          </a:p>
        </p:txBody>
      </p:sp>
      <p:sp>
        <p:nvSpPr>
          <p:cNvPr id="103470" name="Text Box 51"/>
          <p:cNvSpPr txBox="1">
            <a:spLocks noChangeArrowheads="1"/>
          </p:cNvSpPr>
          <p:nvPr/>
        </p:nvSpPr>
        <p:spPr bwMode="auto">
          <a:xfrm>
            <a:off x="6613525" y="3622675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d’s view</a:t>
            </a:r>
          </a:p>
        </p:txBody>
      </p:sp>
      <p:sp>
        <p:nvSpPr>
          <p:cNvPr id="103471" name="Text Box 53"/>
          <p:cNvSpPr txBox="1">
            <a:spLocks noChangeArrowheads="1"/>
          </p:cNvSpPr>
          <p:nvPr/>
        </p:nvSpPr>
        <p:spPr bwMode="auto">
          <a:xfrm>
            <a:off x="4572000" y="2590800"/>
            <a:ext cx="4132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Collecting all pieces yield</a:t>
            </a:r>
          </a:p>
          <a:p>
            <a:r>
              <a:rPr lang="en-US" sz="1800"/>
              <a:t>a complete view of the network!</a:t>
            </a:r>
          </a:p>
        </p:txBody>
      </p:sp>
      <p:sp>
        <p:nvSpPr>
          <p:cNvPr id="103472" name="Rectangle 54"/>
          <p:cNvSpPr>
            <a:spLocks noChangeArrowheads="1"/>
          </p:cNvSpPr>
          <p:nvPr/>
        </p:nvSpPr>
        <p:spPr bwMode="auto">
          <a:xfrm>
            <a:off x="4495800" y="2590800"/>
            <a:ext cx="4343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BGP route selection process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5029200"/>
            <a:ext cx="7999413" cy="1598613"/>
          </a:xfrm>
        </p:spPr>
        <p:txBody>
          <a:bodyPr/>
          <a:lstStyle/>
          <a:p>
            <a:r>
              <a:rPr lang="en-US"/>
              <a:t>Input/output engine may filter routes or manipulate their attributes</a:t>
            </a:r>
          </a:p>
        </p:txBody>
      </p:sp>
      <p:sp>
        <p:nvSpPr>
          <p:cNvPr id="39941" name="Freeform 4"/>
          <p:cNvSpPr>
            <a:spLocks/>
          </p:cNvSpPr>
          <p:nvPr/>
        </p:nvSpPr>
        <p:spPr bwMode="auto">
          <a:xfrm>
            <a:off x="914400" y="2438400"/>
            <a:ext cx="838200" cy="609600"/>
          </a:xfrm>
          <a:custGeom>
            <a:avLst/>
            <a:gdLst>
              <a:gd name="T0" fmla="*/ 0 w 528"/>
              <a:gd name="T1" fmla="*/ 0 h 384"/>
              <a:gd name="T2" fmla="*/ 1330642282 w 528"/>
              <a:gd name="T3" fmla="*/ 967740089 h 384"/>
              <a:gd name="T4" fmla="*/ 0 w 528"/>
              <a:gd name="T5" fmla="*/ 967740089 h 384"/>
              <a:gd name="T6" fmla="*/ 0 60000 65536"/>
              <a:gd name="T7" fmla="*/ 0 60000 65536"/>
              <a:gd name="T8" fmla="*/ 0 60000 65536"/>
              <a:gd name="T9" fmla="*/ 0 w 528"/>
              <a:gd name="T10" fmla="*/ 0 h 384"/>
              <a:gd name="T11" fmla="*/ 528 w 52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84">
                <a:moveTo>
                  <a:pt x="0" y="0"/>
                </a:moveTo>
                <a:lnTo>
                  <a:pt x="528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9942" name="Freeform 5"/>
          <p:cNvSpPr>
            <a:spLocks/>
          </p:cNvSpPr>
          <p:nvPr/>
        </p:nvSpPr>
        <p:spPr bwMode="auto">
          <a:xfrm flipV="1">
            <a:off x="933450" y="3505200"/>
            <a:ext cx="838200" cy="609600"/>
          </a:xfrm>
          <a:custGeom>
            <a:avLst/>
            <a:gdLst>
              <a:gd name="T0" fmla="*/ 0 w 528"/>
              <a:gd name="T1" fmla="*/ 0 h 384"/>
              <a:gd name="T2" fmla="*/ 1330642282 w 528"/>
              <a:gd name="T3" fmla="*/ 967740089 h 384"/>
              <a:gd name="T4" fmla="*/ 0 w 528"/>
              <a:gd name="T5" fmla="*/ 967740089 h 384"/>
              <a:gd name="T6" fmla="*/ 0 60000 65536"/>
              <a:gd name="T7" fmla="*/ 0 60000 65536"/>
              <a:gd name="T8" fmla="*/ 0 60000 65536"/>
              <a:gd name="T9" fmla="*/ 0 w 528"/>
              <a:gd name="T10" fmla="*/ 0 h 384"/>
              <a:gd name="T11" fmla="*/ 528 w 52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84">
                <a:moveTo>
                  <a:pt x="0" y="0"/>
                </a:moveTo>
                <a:lnTo>
                  <a:pt x="528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en-US" sz="1800"/>
          </a:p>
        </p:txBody>
      </p:sp>
      <p:sp>
        <p:nvSpPr>
          <p:cNvPr id="39943" name="Freeform 6"/>
          <p:cNvSpPr>
            <a:spLocks/>
          </p:cNvSpPr>
          <p:nvPr/>
        </p:nvSpPr>
        <p:spPr bwMode="auto">
          <a:xfrm>
            <a:off x="1524000" y="2362200"/>
            <a:ext cx="1752600" cy="609600"/>
          </a:xfrm>
          <a:custGeom>
            <a:avLst/>
            <a:gdLst>
              <a:gd name="T0" fmla="*/ 0 w 1104"/>
              <a:gd name="T1" fmla="*/ 0 h 384"/>
              <a:gd name="T2" fmla="*/ 1330642308 w 1104"/>
              <a:gd name="T3" fmla="*/ 967740089 h 384"/>
              <a:gd name="T4" fmla="*/ 2147483647 w 1104"/>
              <a:gd name="T5" fmla="*/ 967740089 h 384"/>
              <a:gd name="T6" fmla="*/ 0 60000 65536"/>
              <a:gd name="T7" fmla="*/ 0 60000 65536"/>
              <a:gd name="T8" fmla="*/ 0 60000 65536"/>
              <a:gd name="T9" fmla="*/ 0 w 1104"/>
              <a:gd name="T10" fmla="*/ 0 h 384"/>
              <a:gd name="T11" fmla="*/ 1104 w 110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384">
                <a:moveTo>
                  <a:pt x="0" y="0"/>
                </a:moveTo>
                <a:lnTo>
                  <a:pt x="528" y="384"/>
                </a:lnTo>
                <a:lnTo>
                  <a:pt x="1104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9944" name="Freeform 7"/>
          <p:cNvSpPr>
            <a:spLocks/>
          </p:cNvSpPr>
          <p:nvPr/>
        </p:nvSpPr>
        <p:spPr bwMode="auto">
          <a:xfrm flipV="1">
            <a:off x="1524000" y="3552825"/>
            <a:ext cx="1752600" cy="609600"/>
          </a:xfrm>
          <a:custGeom>
            <a:avLst/>
            <a:gdLst>
              <a:gd name="T0" fmla="*/ 0 w 1104"/>
              <a:gd name="T1" fmla="*/ 0 h 384"/>
              <a:gd name="T2" fmla="*/ 1330642308 w 1104"/>
              <a:gd name="T3" fmla="*/ 967740089 h 384"/>
              <a:gd name="T4" fmla="*/ 2147483647 w 1104"/>
              <a:gd name="T5" fmla="*/ 967740089 h 384"/>
              <a:gd name="T6" fmla="*/ 0 60000 65536"/>
              <a:gd name="T7" fmla="*/ 0 60000 65536"/>
              <a:gd name="T8" fmla="*/ 0 60000 65536"/>
              <a:gd name="T9" fmla="*/ 0 w 1104"/>
              <a:gd name="T10" fmla="*/ 0 h 384"/>
              <a:gd name="T11" fmla="*/ 1104 w 110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4" h="384">
                <a:moveTo>
                  <a:pt x="0" y="0"/>
                </a:moveTo>
                <a:lnTo>
                  <a:pt x="528" y="384"/>
                </a:lnTo>
                <a:lnTo>
                  <a:pt x="1104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en-US" sz="1800"/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2743200" y="2590800"/>
            <a:ext cx="762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Verdana" pitchFamily="34" charset="0"/>
              </a:rPr>
              <a:t>Input</a:t>
            </a:r>
          </a:p>
          <a:p>
            <a:r>
              <a:rPr lang="en-US" sz="1800">
                <a:latin typeface="Verdana" pitchFamily="34" charset="0"/>
              </a:rPr>
              <a:t>Policy</a:t>
            </a:r>
          </a:p>
          <a:p>
            <a:r>
              <a:rPr lang="en-US" sz="1800">
                <a:latin typeface="Verdana" pitchFamily="34" charset="0"/>
              </a:rPr>
              <a:t>Engine</a:t>
            </a:r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3505200" y="2471738"/>
            <a:ext cx="11430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Verdana" pitchFamily="34" charset="0"/>
              </a:rPr>
              <a:t>Decision</a:t>
            </a:r>
          </a:p>
          <a:p>
            <a:r>
              <a:rPr lang="en-US" sz="1800">
                <a:latin typeface="Verdana" pitchFamily="34" charset="0"/>
              </a:rPr>
              <a:t>process</a:t>
            </a:r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>
            <a:off x="4648200" y="2895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>
            <a:off x="4648200" y="3581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Oval 12"/>
          <p:cNvSpPr>
            <a:spLocks noChangeArrowheads="1"/>
          </p:cNvSpPr>
          <p:nvPr/>
        </p:nvSpPr>
        <p:spPr bwMode="auto">
          <a:xfrm>
            <a:off x="5257800" y="2286000"/>
            <a:ext cx="9906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Verdana" pitchFamily="34" charset="0"/>
              </a:rPr>
              <a:t>Best</a:t>
            </a:r>
          </a:p>
          <a:p>
            <a:r>
              <a:rPr lang="en-US" sz="1800">
                <a:latin typeface="Verdana" pitchFamily="34" charset="0"/>
              </a:rPr>
              <a:t>routes</a:t>
            </a: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6629400" y="2667000"/>
            <a:ext cx="914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800">
                <a:latin typeface="Verdana" pitchFamily="34" charset="0"/>
              </a:rPr>
              <a:t>Out</a:t>
            </a:r>
          </a:p>
          <a:p>
            <a:r>
              <a:rPr lang="en-US" sz="1800">
                <a:latin typeface="Verdana" pitchFamily="34" charset="0"/>
              </a:rPr>
              <a:t>Policy</a:t>
            </a:r>
          </a:p>
          <a:p>
            <a:r>
              <a:rPr lang="en-US" sz="1800">
                <a:latin typeface="Verdana" pitchFamily="34" charset="0"/>
              </a:rPr>
              <a:t>Engine</a:t>
            </a:r>
          </a:p>
        </p:txBody>
      </p:sp>
      <p:sp>
        <p:nvSpPr>
          <p:cNvPr id="39951" name="Freeform 14"/>
          <p:cNvSpPr>
            <a:spLocks/>
          </p:cNvSpPr>
          <p:nvPr/>
        </p:nvSpPr>
        <p:spPr bwMode="auto">
          <a:xfrm flipH="1">
            <a:off x="8077200" y="2362200"/>
            <a:ext cx="838200" cy="609600"/>
          </a:xfrm>
          <a:custGeom>
            <a:avLst/>
            <a:gdLst>
              <a:gd name="T0" fmla="*/ 0 w 528"/>
              <a:gd name="T1" fmla="*/ 0 h 384"/>
              <a:gd name="T2" fmla="*/ 1330642282 w 528"/>
              <a:gd name="T3" fmla="*/ 967740089 h 384"/>
              <a:gd name="T4" fmla="*/ 0 w 528"/>
              <a:gd name="T5" fmla="*/ 967740089 h 384"/>
              <a:gd name="T6" fmla="*/ 0 60000 65536"/>
              <a:gd name="T7" fmla="*/ 0 60000 65536"/>
              <a:gd name="T8" fmla="*/ 0 60000 65536"/>
              <a:gd name="T9" fmla="*/ 0 w 528"/>
              <a:gd name="T10" fmla="*/ 0 h 384"/>
              <a:gd name="T11" fmla="*/ 528 w 52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84">
                <a:moveTo>
                  <a:pt x="0" y="0"/>
                </a:moveTo>
                <a:lnTo>
                  <a:pt x="528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9952" name="Freeform 15"/>
          <p:cNvSpPr>
            <a:spLocks/>
          </p:cNvSpPr>
          <p:nvPr/>
        </p:nvSpPr>
        <p:spPr bwMode="auto">
          <a:xfrm flipH="1" flipV="1">
            <a:off x="8077200" y="3429000"/>
            <a:ext cx="838200" cy="609600"/>
          </a:xfrm>
          <a:custGeom>
            <a:avLst/>
            <a:gdLst>
              <a:gd name="T0" fmla="*/ 0 w 528"/>
              <a:gd name="T1" fmla="*/ 0 h 384"/>
              <a:gd name="T2" fmla="*/ 1330642282 w 528"/>
              <a:gd name="T3" fmla="*/ 967740089 h 384"/>
              <a:gd name="T4" fmla="*/ 0 w 528"/>
              <a:gd name="T5" fmla="*/ 967740089 h 384"/>
              <a:gd name="T6" fmla="*/ 0 60000 65536"/>
              <a:gd name="T7" fmla="*/ 0 60000 65536"/>
              <a:gd name="T8" fmla="*/ 0 60000 65536"/>
              <a:gd name="T9" fmla="*/ 0 w 528"/>
              <a:gd name="T10" fmla="*/ 0 h 384"/>
              <a:gd name="T11" fmla="*/ 528 w 52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84">
                <a:moveTo>
                  <a:pt x="0" y="0"/>
                </a:moveTo>
                <a:lnTo>
                  <a:pt x="528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en-US" sz="1800"/>
          </a:p>
        </p:txBody>
      </p:sp>
      <p:sp>
        <p:nvSpPr>
          <p:cNvPr id="39953" name="Freeform 16"/>
          <p:cNvSpPr>
            <a:spLocks/>
          </p:cNvSpPr>
          <p:nvPr/>
        </p:nvSpPr>
        <p:spPr bwMode="auto">
          <a:xfrm>
            <a:off x="7543800" y="2133600"/>
            <a:ext cx="990600" cy="609600"/>
          </a:xfrm>
          <a:custGeom>
            <a:avLst/>
            <a:gdLst>
              <a:gd name="T0" fmla="*/ 1572577282 w 624"/>
              <a:gd name="T1" fmla="*/ 0 h 384"/>
              <a:gd name="T2" fmla="*/ 362902457 w 624"/>
              <a:gd name="T3" fmla="*/ 967740089 h 384"/>
              <a:gd name="T4" fmla="*/ 0 w 624"/>
              <a:gd name="T5" fmla="*/ 967740089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0"/>
                </a:moveTo>
                <a:lnTo>
                  <a:pt x="144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9954" name="Freeform 17"/>
          <p:cNvSpPr>
            <a:spLocks/>
          </p:cNvSpPr>
          <p:nvPr/>
        </p:nvSpPr>
        <p:spPr bwMode="auto">
          <a:xfrm flipV="1">
            <a:off x="7543800" y="3581400"/>
            <a:ext cx="990600" cy="609600"/>
          </a:xfrm>
          <a:custGeom>
            <a:avLst/>
            <a:gdLst>
              <a:gd name="T0" fmla="*/ 1572577282 w 624"/>
              <a:gd name="T1" fmla="*/ 0 h 384"/>
              <a:gd name="T2" fmla="*/ 362902457 w 624"/>
              <a:gd name="T3" fmla="*/ 967740089 h 384"/>
              <a:gd name="T4" fmla="*/ 0 w 624"/>
              <a:gd name="T5" fmla="*/ 967740089 h 384"/>
              <a:gd name="T6" fmla="*/ 0 60000 65536"/>
              <a:gd name="T7" fmla="*/ 0 60000 65536"/>
              <a:gd name="T8" fmla="*/ 0 60000 65536"/>
              <a:gd name="T9" fmla="*/ 0 w 624"/>
              <a:gd name="T10" fmla="*/ 0 h 384"/>
              <a:gd name="T11" fmla="*/ 624 w 624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384">
                <a:moveTo>
                  <a:pt x="624" y="0"/>
                </a:moveTo>
                <a:lnTo>
                  <a:pt x="144" y="384"/>
                </a:lnTo>
                <a:lnTo>
                  <a:pt x="0" y="38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endParaRPr lang="en-US" sz="1800"/>
          </a:p>
        </p:txBody>
      </p:sp>
      <p:sp>
        <p:nvSpPr>
          <p:cNvPr id="39955" name="Text Box 18"/>
          <p:cNvSpPr txBox="1">
            <a:spLocks noChangeArrowheads="1"/>
          </p:cNvSpPr>
          <p:nvPr/>
        </p:nvSpPr>
        <p:spPr bwMode="auto">
          <a:xfrm>
            <a:off x="609600" y="1524000"/>
            <a:ext cx="3151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Routes recved from peers</a:t>
            </a:r>
          </a:p>
        </p:txBody>
      </p:sp>
      <p:sp>
        <p:nvSpPr>
          <p:cNvPr id="39956" name="Line 19"/>
          <p:cNvSpPr>
            <a:spLocks noChangeShapeType="1"/>
          </p:cNvSpPr>
          <p:nvPr/>
        </p:nvSpPr>
        <p:spPr bwMode="auto">
          <a:xfrm>
            <a:off x="6248400" y="2895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20"/>
          <p:cNvSpPr>
            <a:spLocks noChangeShapeType="1"/>
          </p:cNvSpPr>
          <p:nvPr/>
        </p:nvSpPr>
        <p:spPr bwMode="auto">
          <a:xfrm>
            <a:off x="6248400" y="3581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58" name="Text Box 21"/>
          <p:cNvSpPr txBox="1">
            <a:spLocks noChangeArrowheads="1"/>
          </p:cNvSpPr>
          <p:nvPr/>
        </p:nvSpPr>
        <p:spPr bwMode="auto">
          <a:xfrm>
            <a:off x="7086600" y="1447800"/>
            <a:ext cx="1543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Verdana" pitchFamily="34" charset="0"/>
              </a:rPr>
              <a:t>Routes sent</a:t>
            </a:r>
          </a:p>
          <a:p>
            <a:r>
              <a:rPr lang="en-US" sz="1800">
                <a:latin typeface="Verdana" pitchFamily="34" charset="0"/>
              </a:rPr>
              <a:t>to peers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/>
              <a:t>Best path selection algorithm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5238"/>
            <a:ext cx="8229600" cy="5364162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next hop is inaccessible, ignore routes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Prefer the route with the largest local preference value.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local prefs are the same, prefer route with the shortest AS path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AS_path is the same, prefer route with lowest origin (IGP &lt; EGP &lt; incomplete)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origin is the same, prefer the route with lowest MED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MEDs are the same, prefer eBGP paths to iBGP paths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all the above are the same, prefer the route that can be reached via the closest IGP neighbor.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/>
              <a:t>If the IGP costs are the same, prefer the router with lowest router id.</a:t>
            </a:r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2400"/>
          </a:p>
          <a:p>
            <a:pPr marL="552450" indent="-552450"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876800" y="4724400"/>
            <a:ext cx="2743200" cy="396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 Black" pitchFamily="34" charset="0"/>
                <a:ea typeface="MS PGothic" pitchFamily="34" charset="-128"/>
              </a:rPr>
              <a:t>Forwarding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3581400"/>
            <a:ext cx="2743200" cy="396875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 Black" pitchFamily="34" charset="0"/>
                <a:ea typeface="MS PGothic" pitchFamily="34" charset="-128"/>
              </a:rPr>
              <a:t>Forwarding Table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400800" y="1905000"/>
            <a:ext cx="2743200" cy="15240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457200" y="1905000"/>
            <a:ext cx="5562600" cy="13716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/>
              <a:t>Joining BGP with IGP Information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264025" y="2852738"/>
            <a:ext cx="155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 Black" pitchFamily="34" charset="0"/>
                <a:ea typeface="MS PGothic" pitchFamily="34" charset="-128"/>
              </a:rPr>
              <a:t>AS 7018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7951788" y="2819400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 Black" pitchFamily="34" charset="0"/>
                <a:ea typeface="MS PGothic" pitchFamily="34" charset="-128"/>
              </a:rPr>
              <a:t>AS 88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5334000" y="25146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994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1336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5" name="Picture 1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2098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6108700" y="2968625"/>
            <a:ext cx="1190625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t>192.0.2.1</a:t>
            </a:r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>
            <a:off x="6705600" y="25908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7467600" y="1905000"/>
            <a:ext cx="1920875" cy="3968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t>128.112.0.0/16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2209800" y="2743200"/>
            <a:ext cx="1463675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t>10.10.10.10</a:t>
            </a:r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1524000" y="25146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2001" name="Picture 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1336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2" name="Freeform 18"/>
          <p:cNvSpPr>
            <a:spLocks/>
          </p:cNvSpPr>
          <p:nvPr/>
        </p:nvSpPr>
        <p:spPr bwMode="auto">
          <a:xfrm>
            <a:off x="3581400" y="1955800"/>
            <a:ext cx="1371600" cy="1066800"/>
          </a:xfrm>
          <a:custGeom>
            <a:avLst/>
            <a:gdLst>
              <a:gd name="T0" fmla="*/ 0 w 864"/>
              <a:gd name="T1" fmla="*/ 256 h 672"/>
              <a:gd name="T2" fmla="*/ 192 w 864"/>
              <a:gd name="T3" fmla="*/ 208 h 672"/>
              <a:gd name="T4" fmla="*/ 240 w 864"/>
              <a:gd name="T5" fmla="*/ 64 h 672"/>
              <a:gd name="T6" fmla="*/ 528 w 864"/>
              <a:gd name="T7" fmla="*/ 592 h 672"/>
              <a:gd name="T8" fmla="*/ 528 w 864"/>
              <a:gd name="T9" fmla="*/ 544 h 672"/>
              <a:gd name="T10" fmla="*/ 864 w 864"/>
              <a:gd name="T11" fmla="*/ 304 h 67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64"/>
              <a:gd name="T19" fmla="*/ 0 h 672"/>
              <a:gd name="T20" fmla="*/ 864 w 864"/>
              <a:gd name="T21" fmla="*/ 672 h 67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64" h="672">
                <a:moveTo>
                  <a:pt x="0" y="256"/>
                </a:moveTo>
                <a:cubicBezTo>
                  <a:pt x="76" y="248"/>
                  <a:pt x="152" y="240"/>
                  <a:pt x="192" y="208"/>
                </a:cubicBezTo>
                <a:cubicBezTo>
                  <a:pt x="232" y="176"/>
                  <a:pt x="184" y="0"/>
                  <a:pt x="240" y="64"/>
                </a:cubicBezTo>
                <a:cubicBezTo>
                  <a:pt x="296" y="128"/>
                  <a:pt x="480" y="512"/>
                  <a:pt x="528" y="592"/>
                </a:cubicBezTo>
                <a:cubicBezTo>
                  <a:pt x="576" y="672"/>
                  <a:pt x="472" y="592"/>
                  <a:pt x="528" y="544"/>
                </a:cubicBezTo>
                <a:cubicBezTo>
                  <a:pt x="584" y="496"/>
                  <a:pt x="808" y="344"/>
                  <a:pt x="864" y="304"/>
                </a:cubicBezTo>
              </a:path>
            </a:pathLst>
          </a:custGeom>
          <a:noFill/>
          <a:ln w="76200">
            <a:solidFill>
              <a:srgbClr val="FF33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pic>
        <p:nvPicPr>
          <p:cNvPr id="42003" name="Picture 1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057400"/>
            <a:ext cx="850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004" name="AutoShape 20"/>
          <p:cNvSpPr>
            <a:spLocks noChangeArrowheads="1"/>
          </p:cNvSpPr>
          <p:nvPr/>
        </p:nvSpPr>
        <p:spPr bwMode="auto">
          <a:xfrm>
            <a:off x="2819400" y="2438400"/>
            <a:ext cx="304800" cy="381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1295400" y="5334000"/>
            <a:ext cx="914400" cy="45720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 Black" pitchFamily="34" charset="0"/>
                <a:ea typeface="MS PGothic" pitchFamily="34" charset="-128"/>
              </a:rPr>
              <a:t>BGP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04800" y="5715000"/>
            <a:ext cx="3048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2133600" y="60960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192.0.2.1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304800" y="60960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128.112.0.0/16</a:t>
            </a:r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457200" y="60960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rot="5400000">
            <a:off x="1676400" y="62484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381000" y="5638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destination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2209800" y="5638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next hop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228600" y="3962400"/>
            <a:ext cx="29718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1828800" y="43434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10.10.10.10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228600" y="4343400"/>
            <a:ext cx="165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192.0.2.0/30</a:t>
            </a:r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381000" y="4343400"/>
            <a:ext cx="2743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rot="5400000">
            <a:off x="1447800" y="44958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304800" y="3886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destination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1905000" y="3886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next hop</a:t>
            </a:r>
          </a:p>
        </p:txBody>
      </p:sp>
      <p:sp>
        <p:nvSpPr>
          <p:cNvPr id="42020" name="Rectangle 36"/>
          <p:cNvSpPr>
            <a:spLocks noChangeArrowheads="1"/>
          </p:cNvSpPr>
          <p:nvPr/>
        </p:nvSpPr>
        <p:spPr bwMode="auto">
          <a:xfrm>
            <a:off x="2882900" y="1219200"/>
            <a:ext cx="2649538" cy="58102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 b="1">
                <a:solidFill>
                  <a:schemeClr val="bg1"/>
                </a:solidFill>
                <a:ea typeface="MS PGothic" pitchFamily="34" charset="-128"/>
              </a:rPr>
              <a:t>128.112.0.0/16</a:t>
            </a:r>
          </a:p>
          <a:p>
            <a:pPr eaLnBrk="0" hangingPunct="0"/>
            <a:r>
              <a:rPr lang="en-US" sz="1600" b="1">
                <a:solidFill>
                  <a:schemeClr val="bg1"/>
                </a:solidFill>
                <a:ea typeface="MS PGothic" pitchFamily="34" charset="-128"/>
              </a:rPr>
              <a:t>Next  Hop = 192.0.2.1</a:t>
            </a:r>
          </a:p>
        </p:txBody>
      </p:sp>
      <p:sp>
        <p:nvSpPr>
          <p:cNvPr id="42021" name="AutoShape 37"/>
          <p:cNvSpPr>
            <a:spLocks noChangeArrowheads="1"/>
          </p:cNvSpPr>
          <p:nvPr/>
        </p:nvSpPr>
        <p:spPr bwMode="auto">
          <a:xfrm rot="1437296">
            <a:off x="5507038" y="1477963"/>
            <a:ext cx="1676400" cy="533400"/>
          </a:xfrm>
          <a:prstGeom prst="leftArrow">
            <a:avLst>
              <a:gd name="adj1" fmla="val 50000"/>
              <a:gd name="adj2" fmla="val 78571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22" name="AutoShape 38"/>
          <p:cNvSpPr>
            <a:spLocks noChangeArrowheads="1"/>
          </p:cNvSpPr>
          <p:nvPr/>
        </p:nvSpPr>
        <p:spPr bwMode="auto">
          <a:xfrm rot="-1217084">
            <a:off x="1397000" y="1524000"/>
            <a:ext cx="1524000" cy="533400"/>
          </a:xfrm>
          <a:prstGeom prst="leftArrow">
            <a:avLst>
              <a:gd name="adj1" fmla="val 50000"/>
              <a:gd name="adj2" fmla="val 71429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4343400" y="5105400"/>
            <a:ext cx="3581400" cy="1219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4419600" y="5486400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128.112.0.0/16</a:t>
            </a:r>
          </a:p>
        </p:txBody>
      </p:sp>
      <p:sp>
        <p:nvSpPr>
          <p:cNvPr id="42025" name="Line 41"/>
          <p:cNvSpPr>
            <a:spLocks noChangeShapeType="1"/>
          </p:cNvSpPr>
          <p:nvPr/>
        </p:nvSpPr>
        <p:spPr bwMode="auto">
          <a:xfrm>
            <a:off x="4572000" y="54864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6" name="Line 42"/>
          <p:cNvSpPr>
            <a:spLocks noChangeShapeType="1"/>
          </p:cNvSpPr>
          <p:nvPr/>
        </p:nvSpPr>
        <p:spPr bwMode="auto">
          <a:xfrm rot="5400000">
            <a:off x="5715000" y="57150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27" name="Text Box 43"/>
          <p:cNvSpPr txBox="1">
            <a:spLocks noChangeArrowheads="1"/>
          </p:cNvSpPr>
          <p:nvPr/>
        </p:nvSpPr>
        <p:spPr bwMode="auto">
          <a:xfrm>
            <a:off x="4495800" y="5029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destination</a:t>
            </a:r>
          </a:p>
        </p:txBody>
      </p: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6324600" y="5029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next hop</a:t>
            </a:r>
          </a:p>
        </p:txBody>
      </p:sp>
      <p:sp>
        <p:nvSpPr>
          <p:cNvPr id="42029" name="Text Box 45"/>
          <p:cNvSpPr txBox="1">
            <a:spLocks noChangeArrowheads="1"/>
          </p:cNvSpPr>
          <p:nvPr/>
        </p:nvSpPr>
        <p:spPr bwMode="auto">
          <a:xfrm>
            <a:off x="6248400" y="55626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10.10.10.10</a:t>
            </a:r>
          </a:p>
        </p:txBody>
      </p:sp>
      <p:sp>
        <p:nvSpPr>
          <p:cNvPr id="42030" name="Text Box 46"/>
          <p:cNvSpPr txBox="1">
            <a:spLocks noChangeArrowheads="1"/>
          </p:cNvSpPr>
          <p:nvPr/>
        </p:nvSpPr>
        <p:spPr bwMode="auto">
          <a:xfrm>
            <a:off x="1524000" y="4800600"/>
            <a:ext cx="452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Arial Black" pitchFamily="34" charset="0"/>
                <a:ea typeface="MS PGothic" pitchFamily="34" charset="-128"/>
              </a:rPr>
              <a:t>+</a:t>
            </a:r>
          </a:p>
        </p:txBody>
      </p:sp>
      <p:sp>
        <p:nvSpPr>
          <p:cNvPr id="42031" name="AutoShape 47"/>
          <p:cNvSpPr>
            <a:spLocks noChangeArrowheads="1"/>
          </p:cNvSpPr>
          <p:nvPr/>
        </p:nvSpPr>
        <p:spPr bwMode="auto">
          <a:xfrm>
            <a:off x="3352800" y="49530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 Black" pitchFamily="34" charset="0"/>
              <a:ea typeface="MS PGothic" pitchFamily="34" charset="-128"/>
            </a:endParaRPr>
          </a:p>
        </p:txBody>
      </p:sp>
      <p:sp>
        <p:nvSpPr>
          <p:cNvPr id="42032" name="Text Box 48"/>
          <p:cNvSpPr txBox="1">
            <a:spLocks noChangeArrowheads="1"/>
          </p:cNvSpPr>
          <p:nvPr/>
        </p:nvSpPr>
        <p:spPr bwMode="auto">
          <a:xfrm>
            <a:off x="4419600" y="58674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192.0.2.0/30</a:t>
            </a:r>
          </a:p>
        </p:txBody>
      </p:sp>
      <p:sp>
        <p:nvSpPr>
          <p:cNvPr id="42033" name="Text Box 49"/>
          <p:cNvSpPr txBox="1">
            <a:spLocks noChangeArrowheads="1"/>
          </p:cNvSpPr>
          <p:nvPr/>
        </p:nvSpPr>
        <p:spPr bwMode="auto">
          <a:xfrm>
            <a:off x="6248400" y="5867400"/>
            <a:ext cx="146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ea typeface="MS PGothic" pitchFamily="34" charset="-128"/>
              </a:rPr>
              <a:t>10.10.10.10</a:t>
            </a:r>
          </a:p>
        </p:txBody>
      </p:sp>
      <p:sp>
        <p:nvSpPr>
          <p:cNvPr id="42034" name="Freeform 50"/>
          <p:cNvSpPr>
            <a:spLocks/>
          </p:cNvSpPr>
          <p:nvPr/>
        </p:nvSpPr>
        <p:spPr bwMode="auto">
          <a:xfrm>
            <a:off x="76200" y="1981200"/>
            <a:ext cx="8305800" cy="4826000"/>
          </a:xfrm>
          <a:custGeom>
            <a:avLst/>
            <a:gdLst>
              <a:gd name="T0" fmla="*/ 672 w 5232"/>
              <a:gd name="T1" fmla="*/ 48 h 3040"/>
              <a:gd name="T2" fmla="*/ 480 w 5232"/>
              <a:gd name="T3" fmla="*/ 336 h 3040"/>
              <a:gd name="T4" fmla="*/ 336 w 5232"/>
              <a:gd name="T5" fmla="*/ 528 h 3040"/>
              <a:gd name="T6" fmla="*/ 144 w 5232"/>
              <a:gd name="T7" fmla="*/ 816 h 3040"/>
              <a:gd name="T8" fmla="*/ 48 w 5232"/>
              <a:gd name="T9" fmla="*/ 1008 h 3040"/>
              <a:gd name="T10" fmla="*/ 48 w 5232"/>
              <a:gd name="T11" fmla="*/ 1392 h 3040"/>
              <a:gd name="T12" fmla="*/ 0 w 5232"/>
              <a:gd name="T13" fmla="*/ 1632 h 3040"/>
              <a:gd name="T14" fmla="*/ 48 w 5232"/>
              <a:gd name="T15" fmla="*/ 1920 h 3040"/>
              <a:gd name="T16" fmla="*/ 96 w 5232"/>
              <a:gd name="T17" fmla="*/ 2208 h 3040"/>
              <a:gd name="T18" fmla="*/ 48 w 5232"/>
              <a:gd name="T19" fmla="*/ 2448 h 3040"/>
              <a:gd name="T20" fmla="*/ 48 w 5232"/>
              <a:gd name="T21" fmla="*/ 2688 h 3040"/>
              <a:gd name="T22" fmla="*/ 96 w 5232"/>
              <a:gd name="T23" fmla="*/ 2928 h 3040"/>
              <a:gd name="T24" fmla="*/ 336 w 5232"/>
              <a:gd name="T25" fmla="*/ 3024 h 3040"/>
              <a:gd name="T26" fmla="*/ 720 w 5232"/>
              <a:gd name="T27" fmla="*/ 3024 h 3040"/>
              <a:gd name="T28" fmla="*/ 1152 w 5232"/>
              <a:gd name="T29" fmla="*/ 3024 h 3040"/>
              <a:gd name="T30" fmla="*/ 1632 w 5232"/>
              <a:gd name="T31" fmla="*/ 2976 h 3040"/>
              <a:gd name="T32" fmla="*/ 1968 w 5232"/>
              <a:gd name="T33" fmla="*/ 3024 h 3040"/>
              <a:gd name="T34" fmla="*/ 2352 w 5232"/>
              <a:gd name="T35" fmla="*/ 2928 h 3040"/>
              <a:gd name="T36" fmla="*/ 2640 w 5232"/>
              <a:gd name="T37" fmla="*/ 2832 h 3040"/>
              <a:gd name="T38" fmla="*/ 3264 w 5232"/>
              <a:gd name="T39" fmla="*/ 2880 h 3040"/>
              <a:gd name="T40" fmla="*/ 3936 w 5232"/>
              <a:gd name="T41" fmla="*/ 2880 h 3040"/>
              <a:gd name="T42" fmla="*/ 4416 w 5232"/>
              <a:gd name="T43" fmla="*/ 2880 h 3040"/>
              <a:gd name="T44" fmla="*/ 5040 w 5232"/>
              <a:gd name="T45" fmla="*/ 2832 h 3040"/>
              <a:gd name="T46" fmla="*/ 5184 w 5232"/>
              <a:gd name="T47" fmla="*/ 2736 h 3040"/>
              <a:gd name="T48" fmla="*/ 5232 w 5232"/>
              <a:gd name="T49" fmla="*/ 2448 h 3040"/>
              <a:gd name="T50" fmla="*/ 5184 w 5232"/>
              <a:gd name="T51" fmla="*/ 2064 h 3040"/>
              <a:gd name="T52" fmla="*/ 5136 w 5232"/>
              <a:gd name="T53" fmla="*/ 1776 h 3040"/>
              <a:gd name="T54" fmla="*/ 4752 w 5232"/>
              <a:gd name="T55" fmla="*/ 1536 h 3040"/>
              <a:gd name="T56" fmla="*/ 4080 w 5232"/>
              <a:gd name="T57" fmla="*/ 1488 h 3040"/>
              <a:gd name="T58" fmla="*/ 3648 w 5232"/>
              <a:gd name="T59" fmla="*/ 1488 h 3040"/>
              <a:gd name="T60" fmla="*/ 3168 w 5232"/>
              <a:gd name="T61" fmla="*/ 1536 h 3040"/>
              <a:gd name="T62" fmla="*/ 2736 w 5232"/>
              <a:gd name="T63" fmla="*/ 1536 h 3040"/>
              <a:gd name="T64" fmla="*/ 2256 w 5232"/>
              <a:gd name="T65" fmla="*/ 1536 h 3040"/>
              <a:gd name="T66" fmla="*/ 2112 w 5232"/>
              <a:gd name="T67" fmla="*/ 1392 h 3040"/>
              <a:gd name="T68" fmla="*/ 2064 w 5232"/>
              <a:gd name="T69" fmla="*/ 1248 h 3040"/>
              <a:gd name="T70" fmla="*/ 1968 w 5232"/>
              <a:gd name="T71" fmla="*/ 1008 h 3040"/>
              <a:gd name="T72" fmla="*/ 1632 w 5232"/>
              <a:gd name="T73" fmla="*/ 816 h 3040"/>
              <a:gd name="T74" fmla="*/ 1200 w 5232"/>
              <a:gd name="T75" fmla="*/ 816 h 3040"/>
              <a:gd name="T76" fmla="*/ 1104 w 5232"/>
              <a:gd name="T77" fmla="*/ 624 h 3040"/>
              <a:gd name="T78" fmla="*/ 1104 w 5232"/>
              <a:gd name="T79" fmla="*/ 336 h 3040"/>
              <a:gd name="T80" fmla="*/ 1056 w 5232"/>
              <a:gd name="T81" fmla="*/ 96 h 3040"/>
              <a:gd name="T82" fmla="*/ 864 w 5232"/>
              <a:gd name="T83" fmla="*/ 48 h 3040"/>
              <a:gd name="T84" fmla="*/ 672 w 5232"/>
              <a:gd name="T85" fmla="*/ 48 h 304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232"/>
              <a:gd name="T130" fmla="*/ 0 h 3040"/>
              <a:gd name="T131" fmla="*/ 5232 w 5232"/>
              <a:gd name="T132" fmla="*/ 3040 h 304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232" h="3040">
                <a:moveTo>
                  <a:pt x="672" y="48"/>
                </a:moveTo>
                <a:cubicBezTo>
                  <a:pt x="608" y="96"/>
                  <a:pt x="536" y="256"/>
                  <a:pt x="480" y="336"/>
                </a:cubicBezTo>
                <a:cubicBezTo>
                  <a:pt x="424" y="416"/>
                  <a:pt x="392" y="448"/>
                  <a:pt x="336" y="528"/>
                </a:cubicBezTo>
                <a:cubicBezTo>
                  <a:pt x="280" y="608"/>
                  <a:pt x="192" y="736"/>
                  <a:pt x="144" y="816"/>
                </a:cubicBezTo>
                <a:cubicBezTo>
                  <a:pt x="96" y="896"/>
                  <a:pt x="64" y="912"/>
                  <a:pt x="48" y="1008"/>
                </a:cubicBezTo>
                <a:cubicBezTo>
                  <a:pt x="32" y="1104"/>
                  <a:pt x="56" y="1288"/>
                  <a:pt x="48" y="1392"/>
                </a:cubicBezTo>
                <a:cubicBezTo>
                  <a:pt x="40" y="1496"/>
                  <a:pt x="0" y="1544"/>
                  <a:pt x="0" y="1632"/>
                </a:cubicBezTo>
                <a:cubicBezTo>
                  <a:pt x="0" y="1720"/>
                  <a:pt x="32" y="1824"/>
                  <a:pt x="48" y="1920"/>
                </a:cubicBezTo>
                <a:cubicBezTo>
                  <a:pt x="64" y="2016"/>
                  <a:pt x="96" y="2120"/>
                  <a:pt x="96" y="2208"/>
                </a:cubicBezTo>
                <a:cubicBezTo>
                  <a:pt x="96" y="2296"/>
                  <a:pt x="56" y="2368"/>
                  <a:pt x="48" y="2448"/>
                </a:cubicBezTo>
                <a:cubicBezTo>
                  <a:pt x="40" y="2528"/>
                  <a:pt x="40" y="2608"/>
                  <a:pt x="48" y="2688"/>
                </a:cubicBezTo>
                <a:cubicBezTo>
                  <a:pt x="56" y="2768"/>
                  <a:pt x="48" y="2872"/>
                  <a:pt x="96" y="2928"/>
                </a:cubicBezTo>
                <a:cubicBezTo>
                  <a:pt x="144" y="2984"/>
                  <a:pt x="232" y="3008"/>
                  <a:pt x="336" y="3024"/>
                </a:cubicBezTo>
                <a:cubicBezTo>
                  <a:pt x="440" y="3040"/>
                  <a:pt x="584" y="3024"/>
                  <a:pt x="720" y="3024"/>
                </a:cubicBezTo>
                <a:cubicBezTo>
                  <a:pt x="856" y="3024"/>
                  <a:pt x="1000" y="3032"/>
                  <a:pt x="1152" y="3024"/>
                </a:cubicBezTo>
                <a:cubicBezTo>
                  <a:pt x="1304" y="3016"/>
                  <a:pt x="1496" y="2976"/>
                  <a:pt x="1632" y="2976"/>
                </a:cubicBezTo>
                <a:cubicBezTo>
                  <a:pt x="1768" y="2976"/>
                  <a:pt x="1848" y="3032"/>
                  <a:pt x="1968" y="3024"/>
                </a:cubicBezTo>
                <a:cubicBezTo>
                  <a:pt x="2088" y="3016"/>
                  <a:pt x="2240" y="2960"/>
                  <a:pt x="2352" y="2928"/>
                </a:cubicBezTo>
                <a:cubicBezTo>
                  <a:pt x="2464" y="2896"/>
                  <a:pt x="2488" y="2840"/>
                  <a:pt x="2640" y="2832"/>
                </a:cubicBezTo>
                <a:cubicBezTo>
                  <a:pt x="2792" y="2824"/>
                  <a:pt x="3048" y="2872"/>
                  <a:pt x="3264" y="2880"/>
                </a:cubicBezTo>
                <a:cubicBezTo>
                  <a:pt x="3480" y="2888"/>
                  <a:pt x="3744" y="2880"/>
                  <a:pt x="3936" y="2880"/>
                </a:cubicBezTo>
                <a:cubicBezTo>
                  <a:pt x="4128" y="2880"/>
                  <a:pt x="4232" y="2888"/>
                  <a:pt x="4416" y="2880"/>
                </a:cubicBezTo>
                <a:cubicBezTo>
                  <a:pt x="4600" y="2872"/>
                  <a:pt x="4912" y="2856"/>
                  <a:pt x="5040" y="2832"/>
                </a:cubicBezTo>
                <a:cubicBezTo>
                  <a:pt x="5168" y="2808"/>
                  <a:pt x="5152" y="2800"/>
                  <a:pt x="5184" y="2736"/>
                </a:cubicBezTo>
                <a:cubicBezTo>
                  <a:pt x="5216" y="2672"/>
                  <a:pt x="5232" y="2560"/>
                  <a:pt x="5232" y="2448"/>
                </a:cubicBezTo>
                <a:cubicBezTo>
                  <a:pt x="5232" y="2336"/>
                  <a:pt x="5200" y="2176"/>
                  <a:pt x="5184" y="2064"/>
                </a:cubicBezTo>
                <a:cubicBezTo>
                  <a:pt x="5168" y="1952"/>
                  <a:pt x="5208" y="1864"/>
                  <a:pt x="5136" y="1776"/>
                </a:cubicBezTo>
                <a:cubicBezTo>
                  <a:pt x="5064" y="1688"/>
                  <a:pt x="4928" y="1584"/>
                  <a:pt x="4752" y="1536"/>
                </a:cubicBezTo>
                <a:cubicBezTo>
                  <a:pt x="4576" y="1488"/>
                  <a:pt x="4264" y="1496"/>
                  <a:pt x="4080" y="1488"/>
                </a:cubicBezTo>
                <a:cubicBezTo>
                  <a:pt x="3896" y="1480"/>
                  <a:pt x="3800" y="1480"/>
                  <a:pt x="3648" y="1488"/>
                </a:cubicBezTo>
                <a:cubicBezTo>
                  <a:pt x="3496" y="1496"/>
                  <a:pt x="3320" y="1528"/>
                  <a:pt x="3168" y="1536"/>
                </a:cubicBezTo>
                <a:cubicBezTo>
                  <a:pt x="3016" y="1544"/>
                  <a:pt x="2888" y="1536"/>
                  <a:pt x="2736" y="1536"/>
                </a:cubicBezTo>
                <a:cubicBezTo>
                  <a:pt x="2584" y="1536"/>
                  <a:pt x="2360" y="1560"/>
                  <a:pt x="2256" y="1536"/>
                </a:cubicBezTo>
                <a:cubicBezTo>
                  <a:pt x="2152" y="1512"/>
                  <a:pt x="2144" y="1440"/>
                  <a:pt x="2112" y="1392"/>
                </a:cubicBezTo>
                <a:cubicBezTo>
                  <a:pt x="2080" y="1344"/>
                  <a:pt x="2088" y="1312"/>
                  <a:pt x="2064" y="1248"/>
                </a:cubicBezTo>
                <a:cubicBezTo>
                  <a:pt x="2040" y="1184"/>
                  <a:pt x="2040" y="1080"/>
                  <a:pt x="1968" y="1008"/>
                </a:cubicBezTo>
                <a:cubicBezTo>
                  <a:pt x="1896" y="936"/>
                  <a:pt x="1760" y="848"/>
                  <a:pt x="1632" y="816"/>
                </a:cubicBezTo>
                <a:cubicBezTo>
                  <a:pt x="1504" y="784"/>
                  <a:pt x="1288" y="848"/>
                  <a:pt x="1200" y="816"/>
                </a:cubicBezTo>
                <a:cubicBezTo>
                  <a:pt x="1112" y="784"/>
                  <a:pt x="1120" y="704"/>
                  <a:pt x="1104" y="624"/>
                </a:cubicBezTo>
                <a:cubicBezTo>
                  <a:pt x="1088" y="544"/>
                  <a:pt x="1112" y="424"/>
                  <a:pt x="1104" y="336"/>
                </a:cubicBezTo>
                <a:cubicBezTo>
                  <a:pt x="1096" y="248"/>
                  <a:pt x="1096" y="144"/>
                  <a:pt x="1056" y="96"/>
                </a:cubicBezTo>
                <a:cubicBezTo>
                  <a:pt x="1016" y="48"/>
                  <a:pt x="928" y="56"/>
                  <a:pt x="864" y="48"/>
                </a:cubicBezTo>
                <a:cubicBezTo>
                  <a:pt x="800" y="40"/>
                  <a:pt x="736" y="0"/>
                  <a:pt x="672" y="48"/>
                </a:cubicBezTo>
                <a:close/>
              </a:path>
            </a:pathLst>
          </a:custGeom>
          <a:noFill/>
          <a:ln w="762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Load balancing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/>
              <a:t>Same route from two providers</a:t>
            </a:r>
          </a:p>
          <a:p>
            <a:r>
              <a:rPr lang="en-US" sz="2800"/>
              <a:t>Outbound is “easy” (you have control)</a:t>
            </a:r>
          </a:p>
          <a:p>
            <a:pPr lvl="1"/>
            <a:r>
              <a:rPr lang="en-US" sz="2400"/>
              <a:t>Set localpref according to goals</a:t>
            </a:r>
          </a:p>
          <a:p>
            <a:r>
              <a:rPr lang="en-US" sz="2800"/>
              <a:t>Inbound is tough (nobody has to listen)</a:t>
            </a:r>
          </a:p>
          <a:p>
            <a:pPr lvl="1"/>
            <a:r>
              <a:rPr lang="en-US" sz="2400"/>
              <a:t>AS path prepending</a:t>
            </a:r>
          </a:p>
          <a:p>
            <a:pPr lvl="1"/>
            <a:r>
              <a:rPr lang="en-US" sz="2400"/>
              <a:t>MEDs</a:t>
            </a:r>
          </a:p>
          <a:p>
            <a:pPr lvl="2"/>
            <a:r>
              <a:rPr lang="en-US" sz="2000"/>
              <a:t>Hot and Cold Potato Routing (picture)</a:t>
            </a:r>
          </a:p>
          <a:p>
            <a:pPr lvl="2"/>
            <a:r>
              <a:rPr lang="en-US" sz="2000"/>
              <a:t>Often ignored unless contracts involved</a:t>
            </a:r>
          </a:p>
          <a:p>
            <a:pPr lvl="2"/>
            <a:r>
              <a:rPr lang="en-US" sz="2000"/>
              <a:t>Practical use:  tier-1 peering with a content provider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loud"/>
          <p:cNvSpPr>
            <a:spLocks noChangeAspect="1" noEditPoints="1" noChangeArrowheads="1"/>
          </p:cNvSpPr>
          <p:nvPr/>
        </p:nvSpPr>
        <p:spPr bwMode="auto">
          <a:xfrm>
            <a:off x="1295400" y="1752600"/>
            <a:ext cx="6400800" cy="15319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pic>
        <p:nvPicPr>
          <p:cNvPr id="45059" name="Picture 3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3" y="5581650"/>
            <a:ext cx="16129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/>
              <a:t>Hot-Potato Routing (early exit)</a:t>
            </a:r>
          </a:p>
        </p:txBody>
      </p:sp>
      <p:sp>
        <p:nvSpPr>
          <p:cNvPr id="95237" name="Cloud"/>
          <p:cNvSpPr>
            <a:spLocks noChangeAspect="1" noEditPoints="1" noChangeArrowheads="1"/>
          </p:cNvSpPr>
          <p:nvPr/>
        </p:nvSpPr>
        <p:spPr bwMode="auto">
          <a:xfrm>
            <a:off x="1295400" y="3962400"/>
            <a:ext cx="6400800" cy="15319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2514600" y="46482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5943600" y="462915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2514600" y="24384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6096000" y="24384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cxnSp>
        <p:nvCxnSpPr>
          <p:cNvPr id="45066" name="AutoShape 10"/>
          <p:cNvCxnSpPr>
            <a:cxnSpLocks noChangeShapeType="1"/>
            <a:stCxn id="45064" idx="4"/>
            <a:endCxn id="45062" idx="0"/>
          </p:cNvCxnSpPr>
          <p:nvPr/>
        </p:nvCxnSpPr>
        <p:spPr bwMode="auto">
          <a:xfrm>
            <a:off x="2705100" y="2743200"/>
            <a:ext cx="0" cy="1905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7" name="AutoShape 11"/>
          <p:cNvCxnSpPr>
            <a:cxnSpLocks noChangeShapeType="1"/>
            <a:stCxn id="45064" idx="6"/>
            <a:endCxn id="45065" idx="2"/>
          </p:cNvCxnSpPr>
          <p:nvPr/>
        </p:nvCxnSpPr>
        <p:spPr bwMode="auto">
          <a:xfrm>
            <a:off x="2895600" y="2590800"/>
            <a:ext cx="3200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8" name="AutoShape 12"/>
          <p:cNvCxnSpPr>
            <a:cxnSpLocks noChangeShapeType="1"/>
            <a:stCxn id="45062" idx="6"/>
            <a:endCxn id="45063" idx="2"/>
          </p:cNvCxnSpPr>
          <p:nvPr/>
        </p:nvCxnSpPr>
        <p:spPr bwMode="auto">
          <a:xfrm flipV="1">
            <a:off x="2895600" y="4781550"/>
            <a:ext cx="3048000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5069" name="AutoShape 13"/>
          <p:cNvCxnSpPr>
            <a:cxnSpLocks noChangeShapeType="1"/>
            <a:stCxn id="45063" idx="0"/>
            <a:endCxn id="45065" idx="3"/>
          </p:cNvCxnSpPr>
          <p:nvPr/>
        </p:nvCxnSpPr>
        <p:spPr bwMode="auto">
          <a:xfrm flipV="1">
            <a:off x="6134100" y="2698750"/>
            <a:ext cx="17463" cy="193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NYC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2879725" y="2020888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SF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048000" y="4191000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SF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6461125" y="407828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NYC</a:t>
            </a:r>
          </a:p>
        </p:txBody>
      </p:sp>
      <p:sp>
        <p:nvSpPr>
          <p:cNvPr id="95250" name="Freeform 18"/>
          <p:cNvSpPr>
            <a:spLocks/>
          </p:cNvSpPr>
          <p:nvPr/>
        </p:nvSpPr>
        <p:spPr bwMode="auto">
          <a:xfrm>
            <a:off x="2971800" y="2895600"/>
            <a:ext cx="3048000" cy="1600200"/>
          </a:xfrm>
          <a:custGeom>
            <a:avLst/>
            <a:gdLst>
              <a:gd name="T0" fmla="*/ 0 w 1920"/>
              <a:gd name="T1" fmla="*/ 1008 h 1008"/>
              <a:gd name="T2" fmla="*/ 0 w 1920"/>
              <a:gd name="T3" fmla="*/ 0 h 1008"/>
              <a:gd name="T4" fmla="*/ 1920 w 1920"/>
              <a:gd name="T5" fmla="*/ 0 h 1008"/>
              <a:gd name="T6" fmla="*/ 0 60000 65536"/>
              <a:gd name="T7" fmla="*/ 0 60000 65536"/>
              <a:gd name="T8" fmla="*/ 0 60000 65536"/>
              <a:gd name="T9" fmla="*/ 0 w 1920"/>
              <a:gd name="T10" fmla="*/ 0 h 1008"/>
              <a:gd name="T11" fmla="*/ 1920 w 1920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0" h="1008">
                <a:moveTo>
                  <a:pt x="0" y="1008"/>
                </a:moveTo>
                <a:lnTo>
                  <a:pt x="0" y="0"/>
                </a:lnTo>
                <a:lnTo>
                  <a:pt x="1920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/>
          </a:p>
        </p:txBody>
      </p:sp>
      <p:sp>
        <p:nvSpPr>
          <p:cNvPr id="95251" name="Line 19"/>
          <p:cNvSpPr>
            <a:spLocks noChangeShapeType="1"/>
          </p:cNvSpPr>
          <p:nvPr/>
        </p:nvSpPr>
        <p:spPr bwMode="auto">
          <a:xfrm>
            <a:off x="2209800" y="3276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52" name="Line 20"/>
          <p:cNvSpPr>
            <a:spLocks noChangeShapeType="1"/>
          </p:cNvSpPr>
          <p:nvPr/>
        </p:nvSpPr>
        <p:spPr bwMode="auto">
          <a:xfrm>
            <a:off x="6400800" y="3200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53" name="Line 21"/>
          <p:cNvSpPr>
            <a:spLocks noChangeShapeType="1"/>
          </p:cNvSpPr>
          <p:nvPr/>
        </p:nvSpPr>
        <p:spPr bwMode="auto">
          <a:xfrm flipH="1">
            <a:off x="4114800" y="2057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 flipH="1">
            <a:off x="4191000" y="5029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4632325" y="2097088"/>
            <a:ext cx="96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AT&amp;T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4098925" y="430688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Sprint</a:t>
            </a:r>
          </a:p>
        </p:txBody>
      </p:sp>
      <p:sp>
        <p:nvSpPr>
          <p:cNvPr id="45081" name="Line 26"/>
          <p:cNvSpPr>
            <a:spLocks noChangeShapeType="1"/>
          </p:cNvSpPr>
          <p:nvPr/>
        </p:nvSpPr>
        <p:spPr bwMode="auto">
          <a:xfrm flipV="1">
            <a:off x="6324600" y="17526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59" name="Cloud"/>
          <p:cNvSpPr>
            <a:spLocks noChangeAspect="1" noEditPoints="1" noChangeArrowheads="1"/>
          </p:cNvSpPr>
          <p:nvPr/>
        </p:nvSpPr>
        <p:spPr bwMode="auto">
          <a:xfrm>
            <a:off x="6248400" y="1295400"/>
            <a:ext cx="1676400" cy="401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95260" name="Cloud"/>
          <p:cNvSpPr>
            <a:spLocks noChangeAspect="1" noEditPoints="1" noChangeArrowheads="1"/>
          </p:cNvSpPr>
          <p:nvPr/>
        </p:nvSpPr>
        <p:spPr bwMode="auto">
          <a:xfrm>
            <a:off x="2057400" y="6019800"/>
            <a:ext cx="1676400" cy="401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45084" name="Line 29"/>
          <p:cNvSpPr>
            <a:spLocks noChangeShapeType="1"/>
          </p:cNvSpPr>
          <p:nvPr/>
        </p:nvSpPr>
        <p:spPr bwMode="auto">
          <a:xfrm>
            <a:off x="2667000" y="4953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5" name="Text Box 30"/>
          <p:cNvSpPr txBox="1">
            <a:spLocks noChangeArrowheads="1"/>
          </p:cNvSpPr>
          <p:nvPr/>
        </p:nvSpPr>
        <p:spPr bwMode="auto">
          <a:xfrm>
            <a:off x="7832725" y="1636713"/>
            <a:ext cx="62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12/8</a:t>
            </a:r>
          </a:p>
        </p:txBody>
      </p:sp>
      <p:sp>
        <p:nvSpPr>
          <p:cNvPr id="95263" name="Text Box 31"/>
          <p:cNvSpPr txBox="1">
            <a:spLocks noChangeArrowheads="1"/>
          </p:cNvSpPr>
          <p:nvPr/>
        </p:nvSpPr>
        <p:spPr bwMode="auto">
          <a:xfrm>
            <a:off x="1127125" y="3389313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12//8</a:t>
            </a:r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6537325" y="3160713"/>
            <a:ext cx="100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12.0.0.1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4067175" y="14478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12/8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4067175" y="51816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12/8</a:t>
            </a:r>
          </a:p>
        </p:txBody>
      </p:sp>
      <p:sp>
        <p:nvSpPr>
          <p:cNvPr id="45090" name="Text Box 35"/>
          <p:cNvSpPr txBox="1">
            <a:spLocks noChangeArrowheads="1"/>
          </p:cNvSpPr>
          <p:nvPr/>
        </p:nvSpPr>
        <p:spPr bwMode="auto">
          <a:xfrm>
            <a:off x="2514600" y="605631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Bar</a:t>
            </a:r>
          </a:p>
        </p:txBody>
      </p:sp>
      <p:sp>
        <p:nvSpPr>
          <p:cNvPr id="45091" name="Text Box 36"/>
          <p:cNvSpPr txBox="1">
            <a:spLocks noChangeArrowheads="1"/>
          </p:cNvSpPr>
          <p:nvPr/>
        </p:nvSpPr>
        <p:spPr bwMode="auto">
          <a:xfrm>
            <a:off x="6918325" y="1331913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Foo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 animBg="1"/>
      <p:bldP spid="95251" grpId="0" animBg="1"/>
      <p:bldP spid="95252" grpId="0" animBg="1"/>
      <p:bldP spid="95253" grpId="0" animBg="1"/>
      <p:bldP spid="95254" grpId="0" animBg="1"/>
      <p:bldP spid="95263" grpId="0"/>
      <p:bldP spid="95264" grpId="0"/>
      <p:bldP spid="95265" grpId="0"/>
      <p:bldP spid="9526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Cloud"/>
          <p:cNvSpPr>
            <a:spLocks noChangeAspect="1" noEditPoints="1" noChangeArrowheads="1"/>
          </p:cNvSpPr>
          <p:nvPr/>
        </p:nvSpPr>
        <p:spPr bwMode="auto">
          <a:xfrm>
            <a:off x="1295400" y="1752600"/>
            <a:ext cx="6400800" cy="15319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Cold-Potato Routing (MED)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6261" name="Cloud"/>
          <p:cNvSpPr>
            <a:spLocks noChangeAspect="1" noEditPoints="1" noChangeArrowheads="1"/>
          </p:cNvSpPr>
          <p:nvPr/>
        </p:nvSpPr>
        <p:spPr bwMode="auto">
          <a:xfrm>
            <a:off x="1295400" y="3962400"/>
            <a:ext cx="6400800" cy="15319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sz="1800">
              <a:ea typeface="MS PGothic" pitchFamily="34" charset="-128"/>
            </a:endParaRP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auto">
          <a:xfrm>
            <a:off x="2514600" y="46482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5943600" y="462915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auto">
          <a:xfrm>
            <a:off x="2514600" y="24384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6096000" y="2438400"/>
            <a:ext cx="3810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cxnSp>
        <p:nvCxnSpPr>
          <p:cNvPr id="46090" name="AutoShape 10"/>
          <p:cNvCxnSpPr>
            <a:cxnSpLocks noChangeShapeType="1"/>
            <a:stCxn id="46088" idx="4"/>
            <a:endCxn id="46086" idx="0"/>
          </p:cNvCxnSpPr>
          <p:nvPr/>
        </p:nvCxnSpPr>
        <p:spPr bwMode="auto">
          <a:xfrm>
            <a:off x="2705100" y="2743200"/>
            <a:ext cx="0" cy="1905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1" name="AutoShape 11"/>
          <p:cNvCxnSpPr>
            <a:cxnSpLocks noChangeShapeType="1"/>
            <a:stCxn id="46088" idx="6"/>
            <a:endCxn id="46089" idx="2"/>
          </p:cNvCxnSpPr>
          <p:nvPr/>
        </p:nvCxnSpPr>
        <p:spPr bwMode="auto">
          <a:xfrm>
            <a:off x="2895600" y="2590800"/>
            <a:ext cx="3200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2" name="AutoShape 12"/>
          <p:cNvCxnSpPr>
            <a:cxnSpLocks noChangeShapeType="1"/>
            <a:stCxn id="46086" idx="6"/>
            <a:endCxn id="46087" idx="2"/>
          </p:cNvCxnSpPr>
          <p:nvPr/>
        </p:nvCxnSpPr>
        <p:spPr bwMode="auto">
          <a:xfrm flipV="1">
            <a:off x="2895600" y="4781550"/>
            <a:ext cx="3048000" cy="19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6093" name="AutoShape 13"/>
          <p:cNvCxnSpPr>
            <a:cxnSpLocks noChangeShapeType="1"/>
            <a:stCxn id="46087" idx="0"/>
            <a:endCxn id="46089" idx="3"/>
          </p:cNvCxnSpPr>
          <p:nvPr/>
        </p:nvCxnSpPr>
        <p:spPr bwMode="auto">
          <a:xfrm flipV="1">
            <a:off x="6134100" y="2698750"/>
            <a:ext cx="17463" cy="1930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6324600" y="19050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NYC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879725" y="2020888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SF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048000" y="4191000"/>
            <a:ext cx="573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SF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6461125" y="407828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NYC</a:t>
            </a:r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>
            <a:off x="2209800" y="3276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6400800" y="3200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76" name="Line 20"/>
          <p:cNvSpPr>
            <a:spLocks noChangeShapeType="1"/>
          </p:cNvSpPr>
          <p:nvPr/>
        </p:nvSpPr>
        <p:spPr bwMode="auto">
          <a:xfrm flipH="1">
            <a:off x="4114800" y="2057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6277" name="Line 21"/>
          <p:cNvSpPr>
            <a:spLocks noChangeShapeType="1"/>
          </p:cNvSpPr>
          <p:nvPr/>
        </p:nvSpPr>
        <p:spPr bwMode="auto">
          <a:xfrm flipH="1">
            <a:off x="4191000" y="5029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6689725" y="3468688"/>
            <a:ext cx="1465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Med=100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727325" y="3544888"/>
            <a:ext cx="1465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Med=200</a:t>
            </a:r>
          </a:p>
        </p:txBody>
      </p:sp>
      <p:sp>
        <p:nvSpPr>
          <p:cNvPr id="96280" name="Freeform 24"/>
          <p:cNvSpPr>
            <a:spLocks/>
          </p:cNvSpPr>
          <p:nvPr/>
        </p:nvSpPr>
        <p:spPr bwMode="auto">
          <a:xfrm>
            <a:off x="2971800" y="2819400"/>
            <a:ext cx="2895600" cy="1828800"/>
          </a:xfrm>
          <a:custGeom>
            <a:avLst/>
            <a:gdLst>
              <a:gd name="T0" fmla="*/ 0 w 1824"/>
              <a:gd name="T1" fmla="*/ 1152 h 1152"/>
              <a:gd name="T2" fmla="*/ 1824 w 1824"/>
              <a:gd name="T3" fmla="*/ 1152 h 1152"/>
              <a:gd name="T4" fmla="*/ 1824 w 1824"/>
              <a:gd name="T5" fmla="*/ 0 h 1152"/>
              <a:gd name="T6" fmla="*/ 0 60000 65536"/>
              <a:gd name="T7" fmla="*/ 0 60000 65536"/>
              <a:gd name="T8" fmla="*/ 0 60000 65536"/>
              <a:gd name="T9" fmla="*/ 0 w 1824"/>
              <a:gd name="T10" fmla="*/ 0 h 1152"/>
              <a:gd name="T11" fmla="*/ 1824 w 1824"/>
              <a:gd name="T12" fmla="*/ 1152 h 11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4" h="1152">
                <a:moveTo>
                  <a:pt x="0" y="1152"/>
                </a:moveTo>
                <a:lnTo>
                  <a:pt x="1824" y="1152"/>
                </a:lnTo>
                <a:lnTo>
                  <a:pt x="1824" y="0"/>
                </a:lnTo>
              </a:path>
            </a:pathLst>
          </a:custGeom>
          <a:noFill/>
          <a:ln w="76200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/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4708525" y="2173288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Akamai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4251325" y="4154488"/>
            <a:ext cx="98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a typeface="MS PGothic" pitchFamily="34" charset="-128"/>
              </a:rPr>
              <a:t>Sprint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4" grpId="0" animBg="1"/>
      <p:bldP spid="96275" grpId="0" animBg="1"/>
      <p:bldP spid="96276" grpId="0" animBg="1"/>
      <p:bldP spid="96277" grpId="0" animBg="1"/>
      <p:bldP spid="9628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BGP Scalability</a:t>
            </a:r>
          </a:p>
        </p:txBody>
      </p:sp>
      <p:sp>
        <p:nvSpPr>
          <p:cNvPr id="16384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8686800" cy="1143000"/>
          </a:xfrm>
        </p:spPr>
        <p:txBody>
          <a:bodyPr/>
          <a:lstStyle/>
          <a:p>
            <a:r>
              <a:rPr lang="en-US" sz="3200"/>
              <a:t>Routing table scalability with Classful IP Addresses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5486400"/>
            <a:ext cx="8228013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100"/>
              <a:t>Fast growing routing table size</a:t>
            </a:r>
          </a:p>
          <a:p>
            <a:pPr>
              <a:lnSpc>
                <a:spcPct val="80000"/>
              </a:lnSpc>
            </a:pPr>
            <a:r>
              <a:rPr lang="en-US" sz="3100"/>
              <a:t>Classless inter-domain routing aims to address this issue</a:t>
            </a:r>
          </a:p>
        </p:txBody>
      </p:sp>
      <p:pic>
        <p:nvPicPr>
          <p:cNvPr id="164868" name="Picture 4" descr="ipadf1"/>
          <p:cNvPicPr>
            <a:picLocks noChangeAspect="1" noChangeArrowheads="1"/>
          </p:cNvPicPr>
          <p:nvPr/>
        </p:nvPicPr>
        <p:blipFill>
          <a:blip r:embed="rId2" cstate="print">
            <a:lum contrast="54000"/>
          </a:blip>
          <a:srcRect/>
          <a:stretch>
            <a:fillRect/>
          </a:stretch>
        </p:blipFill>
        <p:spPr bwMode="auto">
          <a:xfrm>
            <a:off x="609600" y="1295400"/>
            <a:ext cx="70104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Line 2"/>
          <p:cNvSpPr>
            <a:spLocks noChangeShapeType="1"/>
          </p:cNvSpPr>
          <p:nvPr/>
        </p:nvSpPr>
        <p:spPr bwMode="auto">
          <a:xfrm flipV="1">
            <a:off x="1752600" y="2209800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891" name="Line 3"/>
          <p:cNvSpPr>
            <a:spLocks noChangeShapeType="1"/>
          </p:cNvSpPr>
          <p:nvPr/>
        </p:nvSpPr>
        <p:spPr bwMode="auto">
          <a:xfrm flipV="1">
            <a:off x="3962400" y="24526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892" name="Oval 4"/>
          <p:cNvSpPr>
            <a:spLocks noChangeArrowheads="1"/>
          </p:cNvSpPr>
          <p:nvPr/>
        </p:nvSpPr>
        <p:spPr bwMode="auto">
          <a:xfrm>
            <a:off x="5105400" y="2986088"/>
            <a:ext cx="3352800" cy="13716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800">
              <a:latin typeface="Verdana" pitchFamily="34" charset="0"/>
            </a:endParaRPr>
          </a:p>
        </p:txBody>
      </p:sp>
      <p:sp>
        <p:nvSpPr>
          <p:cNvPr id="16589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CIDR hierarchical address allocation</a:t>
            </a:r>
          </a:p>
        </p:txBody>
      </p:sp>
      <p:sp>
        <p:nvSpPr>
          <p:cNvPr id="165894" name="Rectangle 6"/>
          <p:cNvSpPr>
            <a:spLocks noGrp="1"/>
          </p:cNvSpPr>
          <p:nvPr>
            <p:ph type="body" idx="1"/>
          </p:nvPr>
        </p:nvSpPr>
        <p:spPr>
          <a:xfrm>
            <a:off x="990600" y="4648200"/>
            <a:ext cx="7313613" cy="205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/>
              <a:t>IP addresses are hierarchically allocated.</a:t>
            </a:r>
          </a:p>
          <a:p>
            <a:pPr>
              <a:lnSpc>
                <a:spcPct val="80000"/>
              </a:lnSpc>
            </a:pPr>
            <a:r>
              <a:rPr lang="en-US" sz="1700"/>
              <a:t>An ISP obtains an address block from a Regional Internet Registry</a:t>
            </a:r>
          </a:p>
          <a:p>
            <a:pPr>
              <a:lnSpc>
                <a:spcPct val="80000"/>
              </a:lnSpc>
            </a:pPr>
            <a:r>
              <a:rPr lang="en-US" sz="1700"/>
              <a:t>An ISP allocates a subdivision of the address block to an organization</a:t>
            </a:r>
          </a:p>
          <a:p>
            <a:pPr>
              <a:lnSpc>
                <a:spcPct val="80000"/>
              </a:lnSpc>
            </a:pPr>
            <a:r>
              <a:rPr lang="en-US" sz="1700"/>
              <a:t>An organization recursively allocates subdivision of its address block to its networks</a:t>
            </a:r>
          </a:p>
          <a:p>
            <a:pPr>
              <a:lnSpc>
                <a:spcPct val="80000"/>
              </a:lnSpc>
            </a:pPr>
            <a:r>
              <a:rPr lang="en-US" sz="1700"/>
              <a:t>A host in a network obtains an address within the address block assigned to the network</a:t>
            </a:r>
          </a:p>
        </p:txBody>
      </p:sp>
      <p:grpSp>
        <p:nvGrpSpPr>
          <p:cNvPr id="165895" name="Group 7"/>
          <p:cNvGrpSpPr>
            <a:grpSpLocks/>
          </p:cNvGrpSpPr>
          <p:nvPr/>
        </p:nvGrpSpPr>
        <p:grpSpPr bwMode="auto">
          <a:xfrm flipV="1">
            <a:off x="3048000" y="1538288"/>
            <a:ext cx="2057400" cy="990600"/>
            <a:chOff x="1344" y="1441"/>
            <a:chExt cx="2691" cy="1439"/>
          </a:xfrm>
        </p:grpSpPr>
        <p:sp>
          <p:nvSpPr>
            <p:cNvPr id="165896" name="Rectangle 8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897" name="Arc 9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898" name="Arc 10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899" name="Arc 11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00" name="Arc 12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01" name="Arc 13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02" name="Arc 14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03" name="Rectangle 15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</a:endParaRPr>
            </a:p>
          </p:txBody>
        </p:sp>
      </p:grpSp>
      <p:sp>
        <p:nvSpPr>
          <p:cNvPr id="165904" name="Text Box 16"/>
          <p:cNvSpPr txBox="1">
            <a:spLocks noChangeArrowheads="1"/>
          </p:cNvSpPr>
          <p:nvPr/>
        </p:nvSpPr>
        <p:spPr bwMode="auto">
          <a:xfrm>
            <a:off x="3581400" y="1843088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ISP</a:t>
            </a:r>
          </a:p>
        </p:txBody>
      </p:sp>
      <p:sp>
        <p:nvSpPr>
          <p:cNvPr id="165905" name="Text Box 17"/>
          <p:cNvSpPr txBox="1">
            <a:spLocks noChangeArrowheads="1"/>
          </p:cNvSpPr>
          <p:nvPr/>
        </p:nvSpPr>
        <p:spPr bwMode="auto">
          <a:xfrm>
            <a:off x="5283200" y="20986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1800">
              <a:latin typeface="Verdana" pitchFamily="34" charset="0"/>
            </a:endParaRPr>
          </a:p>
        </p:txBody>
      </p:sp>
      <p:sp>
        <p:nvSpPr>
          <p:cNvPr id="165906" name="Text Box 18"/>
          <p:cNvSpPr txBox="1">
            <a:spLocks noChangeArrowheads="1"/>
          </p:cNvSpPr>
          <p:nvPr/>
        </p:nvSpPr>
        <p:spPr bwMode="auto">
          <a:xfrm>
            <a:off x="5029200" y="1614488"/>
            <a:ext cx="155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128.0.0.0/8</a:t>
            </a:r>
          </a:p>
        </p:txBody>
      </p:sp>
      <p:grpSp>
        <p:nvGrpSpPr>
          <p:cNvPr id="165907" name="Group 19"/>
          <p:cNvGrpSpPr>
            <a:grpSpLocks/>
          </p:cNvGrpSpPr>
          <p:nvPr/>
        </p:nvGrpSpPr>
        <p:grpSpPr bwMode="auto">
          <a:xfrm flipV="1">
            <a:off x="304800" y="3062288"/>
            <a:ext cx="2057400" cy="990600"/>
            <a:chOff x="1344" y="1441"/>
            <a:chExt cx="2691" cy="1439"/>
          </a:xfrm>
        </p:grpSpPr>
        <p:sp>
          <p:nvSpPr>
            <p:cNvPr id="165908" name="Rectangle 20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09" name="Arc 21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0" name="Arc 22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1" name="Arc 23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2" name="Arc 24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3" name="Arc 25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4" name="Arc 26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5" name="Rectangle 27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</a:endParaRPr>
            </a:p>
          </p:txBody>
        </p:sp>
      </p:grpSp>
      <p:grpSp>
        <p:nvGrpSpPr>
          <p:cNvPr id="165916" name="Group 28"/>
          <p:cNvGrpSpPr>
            <a:grpSpLocks/>
          </p:cNvGrpSpPr>
          <p:nvPr/>
        </p:nvGrpSpPr>
        <p:grpSpPr bwMode="auto">
          <a:xfrm flipV="1">
            <a:off x="2819400" y="3138488"/>
            <a:ext cx="2057400" cy="990600"/>
            <a:chOff x="1344" y="1441"/>
            <a:chExt cx="2691" cy="1439"/>
          </a:xfrm>
        </p:grpSpPr>
        <p:sp>
          <p:nvSpPr>
            <p:cNvPr id="165917" name="Rectangle 29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8" name="Arc 30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19" name="Arc 31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20" name="Arc 32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21" name="Arc 33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22" name="Arc 34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23" name="Arc 35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5924" name="Rectangle 36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</a:endParaRPr>
            </a:p>
          </p:txBody>
        </p:sp>
      </p:grpSp>
      <p:sp>
        <p:nvSpPr>
          <p:cNvPr id="165925" name="Text Box 37"/>
          <p:cNvSpPr txBox="1">
            <a:spLocks noChangeArrowheads="1"/>
          </p:cNvSpPr>
          <p:nvPr/>
        </p:nvSpPr>
        <p:spPr bwMode="auto">
          <a:xfrm>
            <a:off x="533400" y="2590800"/>
            <a:ext cx="170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128.1.0.0/16</a:t>
            </a:r>
          </a:p>
        </p:txBody>
      </p:sp>
      <p:sp>
        <p:nvSpPr>
          <p:cNvPr id="165926" name="Text Box 38"/>
          <p:cNvSpPr txBox="1">
            <a:spLocks noChangeArrowheads="1"/>
          </p:cNvSpPr>
          <p:nvPr/>
        </p:nvSpPr>
        <p:spPr bwMode="auto">
          <a:xfrm>
            <a:off x="762000" y="3443288"/>
            <a:ext cx="1154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Foo.com</a:t>
            </a:r>
          </a:p>
        </p:txBody>
      </p:sp>
      <p:sp>
        <p:nvSpPr>
          <p:cNvPr id="165927" name="Text Box 39"/>
          <p:cNvSpPr txBox="1">
            <a:spLocks noChangeArrowheads="1"/>
          </p:cNvSpPr>
          <p:nvPr/>
        </p:nvSpPr>
        <p:spPr bwMode="auto">
          <a:xfrm>
            <a:off x="2300288" y="2590800"/>
            <a:ext cx="17033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128.2.0.0/16</a:t>
            </a:r>
          </a:p>
        </p:txBody>
      </p:sp>
      <p:sp>
        <p:nvSpPr>
          <p:cNvPr id="165928" name="Oval 40"/>
          <p:cNvSpPr>
            <a:spLocks noChangeArrowheads="1"/>
          </p:cNvSpPr>
          <p:nvPr/>
        </p:nvSpPr>
        <p:spPr bwMode="auto">
          <a:xfrm>
            <a:off x="5334000" y="3519488"/>
            <a:ext cx="1365250" cy="5080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/>
              <a:t>Library</a:t>
            </a:r>
          </a:p>
        </p:txBody>
      </p:sp>
      <p:sp>
        <p:nvSpPr>
          <p:cNvPr id="165929" name="Oval 41"/>
          <p:cNvSpPr>
            <a:spLocks noChangeArrowheads="1"/>
          </p:cNvSpPr>
          <p:nvPr/>
        </p:nvSpPr>
        <p:spPr bwMode="auto">
          <a:xfrm>
            <a:off x="6858000" y="3468688"/>
            <a:ext cx="1365250" cy="5080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/>
              <a:t>CS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5930" name="Text Box 42"/>
          <p:cNvSpPr txBox="1">
            <a:spLocks noChangeArrowheads="1"/>
          </p:cNvSpPr>
          <p:nvPr/>
        </p:nvSpPr>
        <p:spPr bwMode="auto">
          <a:xfrm>
            <a:off x="6043613" y="2557463"/>
            <a:ext cx="1995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128.195.0.0/16</a:t>
            </a:r>
          </a:p>
        </p:txBody>
      </p:sp>
      <p:sp>
        <p:nvSpPr>
          <p:cNvPr id="165931" name="Text Box 43"/>
          <p:cNvSpPr txBox="1">
            <a:spLocks noChangeArrowheads="1"/>
          </p:cNvSpPr>
          <p:nvPr/>
        </p:nvSpPr>
        <p:spPr bwMode="auto">
          <a:xfrm>
            <a:off x="4876800" y="3962400"/>
            <a:ext cx="199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128.195.1.0/24</a:t>
            </a:r>
          </a:p>
        </p:txBody>
      </p:sp>
      <p:sp>
        <p:nvSpPr>
          <p:cNvPr id="165932" name="Text Box 44"/>
          <p:cNvSpPr txBox="1">
            <a:spLocks noChangeArrowheads="1"/>
          </p:cNvSpPr>
          <p:nvPr/>
        </p:nvSpPr>
        <p:spPr bwMode="auto">
          <a:xfrm>
            <a:off x="6934200" y="3976688"/>
            <a:ext cx="1995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128.195.4.0/24</a:t>
            </a:r>
          </a:p>
        </p:txBody>
      </p:sp>
      <p:sp>
        <p:nvSpPr>
          <p:cNvPr id="165933" name="Text Box 45"/>
          <p:cNvSpPr txBox="1">
            <a:spLocks noChangeArrowheads="1"/>
          </p:cNvSpPr>
          <p:nvPr/>
        </p:nvSpPr>
        <p:spPr bwMode="auto">
          <a:xfrm>
            <a:off x="6056313" y="3076575"/>
            <a:ext cx="1335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University</a:t>
            </a:r>
          </a:p>
        </p:txBody>
      </p:sp>
      <p:sp>
        <p:nvSpPr>
          <p:cNvPr id="165934" name="Line 46"/>
          <p:cNvSpPr>
            <a:spLocks noChangeShapeType="1"/>
          </p:cNvSpPr>
          <p:nvPr/>
        </p:nvSpPr>
        <p:spPr bwMode="auto">
          <a:xfrm flipH="1" flipV="1">
            <a:off x="4953000" y="2376488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5935" name="Text Box 47"/>
          <p:cNvSpPr txBox="1">
            <a:spLocks noChangeArrowheads="1"/>
          </p:cNvSpPr>
          <p:nvPr/>
        </p:nvSpPr>
        <p:spPr bwMode="auto">
          <a:xfrm>
            <a:off x="3276600" y="3443288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Bar.com</a:t>
            </a:r>
          </a:p>
        </p:txBody>
      </p:sp>
      <p:graphicFrame>
        <p:nvGraphicFramePr>
          <p:cNvPr id="165936" name="Object 48"/>
          <p:cNvGraphicFramePr>
            <a:graphicFrameLocks noChangeAspect="1"/>
          </p:cNvGraphicFramePr>
          <p:nvPr>
            <p:ph sz="half" idx="4294967295"/>
          </p:nvPr>
        </p:nvGraphicFramePr>
        <p:xfrm>
          <a:off x="7661275" y="3446463"/>
          <a:ext cx="600075" cy="485775"/>
        </p:xfrm>
        <a:graphic>
          <a:graphicData uri="http://schemas.openxmlformats.org/presentationml/2006/ole">
            <p:oleObj spid="_x0000_s165936" name="Clip" r:id="rId3" imgW="1305000" imgH="1085760" progId="">
              <p:embed/>
            </p:oleObj>
          </a:graphicData>
        </a:graphic>
      </p:graphicFrame>
      <p:sp>
        <p:nvSpPr>
          <p:cNvPr id="165937" name="Text Box 49"/>
          <p:cNvSpPr txBox="1">
            <a:spLocks noChangeArrowheads="1"/>
          </p:cNvSpPr>
          <p:nvPr/>
        </p:nvSpPr>
        <p:spPr bwMode="auto">
          <a:xfrm>
            <a:off x="7450138" y="3124200"/>
            <a:ext cx="1693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Verdana" pitchFamily="34" charset="0"/>
              </a:rPr>
              <a:t>128.195.4.150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6" grpId="0"/>
      <p:bldP spid="165925" grpId="0"/>
      <p:bldP spid="165927" grpId="0"/>
      <p:bldP spid="165930" grpId="0"/>
      <p:bldP spid="165931" grpId="0"/>
      <p:bldP spid="165932" grpId="0"/>
      <p:bldP spid="16593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address allocation </a:t>
            </a:r>
          </a:p>
        </p:txBody>
      </p:sp>
      <p:sp>
        <p:nvSpPr>
          <p:cNvPr id="166915" name="Rectangle 3"/>
          <p:cNvSpPr>
            <a:spLocks noGrp="1"/>
          </p:cNvSpPr>
          <p:nvPr>
            <p:ph type="body" idx="1"/>
          </p:nvPr>
        </p:nvSpPr>
        <p:spPr>
          <a:xfrm>
            <a:off x="1143000" y="3886200"/>
            <a:ext cx="7313613" cy="2665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ISP obtains an address block 128.0.0.0/8 </a:t>
            </a:r>
            <a:r>
              <a:rPr lang="en-US" sz="2400">
                <a:sym typeface="Wingdings" pitchFamily="2" charset="2"/>
              </a:rPr>
              <a:t> [128.0.0.0, 128.255.255.255]</a:t>
            </a:r>
          </a:p>
          <a:p>
            <a:pPr>
              <a:lnSpc>
                <a:spcPct val="80000"/>
              </a:lnSpc>
            </a:pPr>
            <a:r>
              <a:rPr lang="en-US" sz="2400">
                <a:sym typeface="Wingdings" pitchFamily="2" charset="2"/>
              </a:rPr>
              <a:t>ISP allocates 128.195.0.0/16 ([128.195.0.0, 128.195.255.255]) to the university.</a:t>
            </a:r>
          </a:p>
          <a:p>
            <a:pPr>
              <a:lnSpc>
                <a:spcPct val="80000"/>
              </a:lnSpc>
            </a:pPr>
            <a:r>
              <a:rPr lang="en-US" sz="2400">
                <a:sym typeface="Wingdings" pitchFamily="2" charset="2"/>
              </a:rPr>
              <a:t>University allocates 128.195.4.0/24 ([128.195.4.0, 128.195.4.255]) to the CS department’s network</a:t>
            </a:r>
          </a:p>
          <a:p>
            <a:pPr>
              <a:lnSpc>
                <a:spcPct val="80000"/>
              </a:lnSpc>
            </a:pPr>
            <a:r>
              <a:rPr lang="en-US" sz="2400"/>
              <a:t>A host on the CS department’s network gets one IP address 128.195.4.150</a:t>
            </a: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1308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128.0.0.0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6959600" y="3124200"/>
            <a:ext cx="218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128.255.255.255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914400" y="2133600"/>
            <a:ext cx="807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2133600" y="3214688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128.195.0.0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572000" y="3200400"/>
            <a:ext cx="218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128.195.255.255</a:t>
            </a: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2590800" y="2133600"/>
            <a:ext cx="2819400" cy="4572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3581400" y="2133600"/>
            <a:ext cx="1066800" cy="4572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Text Box 11"/>
          <p:cNvSpPr txBox="1">
            <a:spLocks noChangeArrowheads="1"/>
          </p:cNvSpPr>
          <p:nvPr/>
        </p:nvSpPr>
        <p:spPr bwMode="auto">
          <a:xfrm>
            <a:off x="2286000" y="1595438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128.195.4.0</a:t>
            </a:r>
          </a:p>
        </p:txBody>
      </p:sp>
      <p:sp>
        <p:nvSpPr>
          <p:cNvPr id="166924" name="Text Box 12"/>
          <p:cNvSpPr txBox="1">
            <a:spLocks noChangeArrowheads="1"/>
          </p:cNvSpPr>
          <p:nvPr/>
        </p:nvSpPr>
        <p:spPr bwMode="auto">
          <a:xfrm>
            <a:off x="4267200" y="1614488"/>
            <a:ext cx="189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128.195.4.255</a:t>
            </a:r>
          </a:p>
        </p:txBody>
      </p:sp>
      <p:sp>
        <p:nvSpPr>
          <p:cNvPr id="166925" name="AutoShape 13"/>
          <p:cNvSpPr>
            <a:spLocks/>
          </p:cNvSpPr>
          <p:nvPr/>
        </p:nvSpPr>
        <p:spPr bwMode="auto">
          <a:xfrm rot="-5400000">
            <a:off x="4686300" y="-1028700"/>
            <a:ext cx="533400" cy="7924800"/>
          </a:xfrm>
          <a:prstGeom prst="leftBrace">
            <a:avLst>
              <a:gd name="adj1" fmla="val 1238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6" name="AutoShape 14"/>
          <p:cNvSpPr>
            <a:spLocks/>
          </p:cNvSpPr>
          <p:nvPr/>
        </p:nvSpPr>
        <p:spPr bwMode="auto">
          <a:xfrm rot="-5400000">
            <a:off x="3733800" y="1447800"/>
            <a:ext cx="533400" cy="2819400"/>
          </a:xfrm>
          <a:prstGeom prst="leftBrace">
            <a:avLst>
              <a:gd name="adj1" fmla="val 440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7" name="AutoShape 15"/>
          <p:cNvSpPr>
            <a:spLocks/>
          </p:cNvSpPr>
          <p:nvPr/>
        </p:nvSpPr>
        <p:spPr bwMode="auto">
          <a:xfrm rot="5400000">
            <a:off x="3924300" y="1409700"/>
            <a:ext cx="381000" cy="1066800"/>
          </a:xfrm>
          <a:prstGeom prst="leftBrace">
            <a:avLst>
              <a:gd name="adj1" fmla="val 2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>
            <a:off x="4038600" y="2133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929" name="Line 17"/>
          <p:cNvSpPr>
            <a:spLocks noChangeShapeType="1"/>
          </p:cNvSpPr>
          <p:nvPr/>
        </p:nvSpPr>
        <p:spPr bwMode="auto">
          <a:xfrm flipV="1">
            <a:off x="4038600" y="1828800"/>
            <a:ext cx="3124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7086600" y="1600200"/>
            <a:ext cx="189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128.195.4.150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/>
      <p:bldP spid="166920" grpId="0"/>
      <p:bldP spid="166921" grpId="0" animBg="1"/>
      <p:bldP spid="166922" grpId="0" animBg="1"/>
      <p:bldP spid="166923" grpId="0"/>
      <p:bldP spid="166924" grpId="0"/>
      <p:bldP spid="166926" grpId="0" animBg="1"/>
      <p:bldP spid="166927" grpId="0" animBg="1"/>
      <p:bldP spid="166928" grpId="0" animBg="1"/>
      <p:bldP spid="166929" grpId="0" animBg="1"/>
      <p:bldP spid="1669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Number Placeholder 3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fld id="{39FBECF8-CE09-495A-A1B0-DACA76AC9946}" type="slidenum">
              <a:rPr lang="en-US" sz="1400"/>
              <a:pPr algn="ctr"/>
              <a:t>4</a:t>
            </a:fld>
            <a:endParaRPr lang="en-US" sz="1400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Operation of a Link State Routing protocol</a:t>
            </a:r>
          </a:p>
        </p:txBody>
      </p:sp>
      <p:sp>
        <p:nvSpPr>
          <p:cNvPr id="104452" name="Line 3"/>
          <p:cNvSpPr>
            <a:spLocks noChangeShapeType="1"/>
          </p:cNvSpPr>
          <p:nvPr/>
        </p:nvSpPr>
        <p:spPr bwMode="auto">
          <a:xfrm>
            <a:off x="1752600" y="35814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453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2057400" cy="915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Received</a:t>
            </a:r>
            <a:br>
              <a:rPr lang="en-US" sz="1800">
                <a:solidFill>
                  <a:srgbClr val="000000"/>
                </a:solidFill>
              </a:rPr>
            </a:br>
            <a:r>
              <a:rPr lang="en-US" sz="1800">
                <a:solidFill>
                  <a:srgbClr val="000000"/>
                </a:solidFill>
              </a:rPr>
              <a:t>Link State Packets (LSPs)</a:t>
            </a:r>
            <a:endParaRPr lang="en-US" sz="1800" i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6553200" y="2743200"/>
            <a:ext cx="2325688" cy="1639888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IP Routing </a:t>
            </a:r>
            <a:br>
              <a:rPr lang="en-US" sz="1800">
                <a:solidFill>
                  <a:srgbClr val="000000"/>
                </a:solidFill>
              </a:rPr>
            </a:br>
            <a:r>
              <a:rPr lang="en-US" sz="1800">
                <a:solidFill>
                  <a:srgbClr val="000000"/>
                </a:solidFill>
              </a:rPr>
              <a:t>Table</a:t>
            </a:r>
            <a:endParaRPr lang="en-US" sz="1800" i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4455" name="Line 6"/>
          <p:cNvSpPr>
            <a:spLocks noChangeShapeType="1"/>
          </p:cNvSpPr>
          <p:nvPr/>
        </p:nvSpPr>
        <p:spPr bwMode="auto">
          <a:xfrm>
            <a:off x="4648200" y="35814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456" name="Text Box 7"/>
          <p:cNvSpPr txBox="1">
            <a:spLocks noChangeArrowheads="1"/>
          </p:cNvSpPr>
          <p:nvPr/>
        </p:nvSpPr>
        <p:spPr bwMode="auto">
          <a:xfrm>
            <a:off x="4794250" y="3048000"/>
            <a:ext cx="1473200" cy="1203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Dijkstra’s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Algorithm</a:t>
            </a:r>
            <a:endParaRPr lang="en-US" sz="1800" i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04457" name="Line 8"/>
          <p:cNvSpPr>
            <a:spLocks noChangeShapeType="1"/>
          </p:cNvSpPr>
          <p:nvPr/>
        </p:nvSpPr>
        <p:spPr bwMode="auto">
          <a:xfrm>
            <a:off x="4114800" y="4038600"/>
            <a:ext cx="1143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458" name="Line 9"/>
          <p:cNvSpPr>
            <a:spLocks noChangeShapeType="1"/>
          </p:cNvSpPr>
          <p:nvPr/>
        </p:nvSpPr>
        <p:spPr bwMode="auto">
          <a:xfrm flipH="1">
            <a:off x="2438400" y="4038600"/>
            <a:ext cx="1143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459" name="AutoShape 10"/>
          <p:cNvSpPr>
            <a:spLocks noChangeArrowheads="1"/>
          </p:cNvSpPr>
          <p:nvPr/>
        </p:nvSpPr>
        <p:spPr bwMode="auto">
          <a:xfrm>
            <a:off x="2987675" y="3006725"/>
            <a:ext cx="1660525" cy="10731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Link State</a:t>
            </a:r>
            <a:br>
              <a:rPr lang="en-US" sz="1800">
                <a:solidFill>
                  <a:srgbClr val="000000"/>
                </a:solidFill>
              </a:rPr>
            </a:br>
            <a:r>
              <a:rPr lang="en-US" sz="1800">
                <a:solidFill>
                  <a:srgbClr val="000000"/>
                </a:solidFill>
              </a:rPr>
              <a:t>Database</a:t>
            </a:r>
          </a:p>
        </p:txBody>
      </p:sp>
      <p:sp>
        <p:nvSpPr>
          <p:cNvPr id="104460" name="Line 11"/>
          <p:cNvSpPr>
            <a:spLocks noChangeShapeType="1"/>
          </p:cNvSpPr>
          <p:nvPr/>
        </p:nvSpPr>
        <p:spPr bwMode="auto">
          <a:xfrm flipH="1">
            <a:off x="3810000" y="4038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4461" name="Text Box 12"/>
          <p:cNvSpPr txBox="1">
            <a:spLocks noChangeArrowheads="1"/>
          </p:cNvSpPr>
          <p:nvPr/>
        </p:nvSpPr>
        <p:spPr bwMode="auto">
          <a:xfrm>
            <a:off x="2538413" y="5029200"/>
            <a:ext cx="20320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LSPs are flooded </a:t>
            </a:r>
            <a:br>
              <a:rPr lang="en-US" sz="1800">
                <a:solidFill>
                  <a:srgbClr val="000000"/>
                </a:solidFill>
              </a:rPr>
            </a:br>
            <a:r>
              <a:rPr lang="en-US" sz="1800">
                <a:solidFill>
                  <a:srgbClr val="000000"/>
                </a:solidFill>
              </a:rPr>
              <a:t>to other interfaces</a:t>
            </a:r>
            <a:endParaRPr lang="en-US" sz="1800" i="1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Oval 2"/>
          <p:cNvSpPr>
            <a:spLocks noChangeArrowheads="1"/>
          </p:cNvSpPr>
          <p:nvPr/>
        </p:nvSpPr>
        <p:spPr bwMode="auto">
          <a:xfrm>
            <a:off x="2667000" y="3657600"/>
            <a:ext cx="2133600" cy="685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939" name="Oval 3"/>
          <p:cNvSpPr>
            <a:spLocks noChangeArrowheads="1"/>
          </p:cNvSpPr>
          <p:nvPr/>
        </p:nvSpPr>
        <p:spPr bwMode="auto">
          <a:xfrm>
            <a:off x="228600" y="3657600"/>
            <a:ext cx="2133600" cy="685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94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CIDR allows route aggregation</a:t>
            </a:r>
          </a:p>
        </p:txBody>
      </p:sp>
      <p:sp>
        <p:nvSpPr>
          <p:cNvPr id="167941" name="Rectangle 5"/>
          <p:cNvSpPr>
            <a:spLocks noGrp="1"/>
          </p:cNvSpPr>
          <p:nvPr>
            <p:ph type="body" idx="1"/>
          </p:nvPr>
        </p:nvSpPr>
        <p:spPr>
          <a:xfrm>
            <a:off x="762000" y="4800600"/>
            <a:ext cx="7313613" cy="1674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ISP1 announces one address prefix 128.0.0.0./8 to ISP2</a:t>
            </a:r>
          </a:p>
          <a:p>
            <a:pPr>
              <a:lnSpc>
                <a:spcPct val="90000"/>
              </a:lnSpc>
            </a:pPr>
            <a:r>
              <a:rPr lang="en-US" sz="2800"/>
              <a:t>ISP2 can use one routing entry to reach all networks connected to ISP1</a:t>
            </a:r>
          </a:p>
        </p:txBody>
      </p:sp>
      <p:sp>
        <p:nvSpPr>
          <p:cNvPr id="167942" name="Line 6"/>
          <p:cNvSpPr>
            <a:spLocks noChangeShapeType="1"/>
          </p:cNvSpPr>
          <p:nvPr/>
        </p:nvSpPr>
        <p:spPr bwMode="auto">
          <a:xfrm flipV="1">
            <a:off x="1524000" y="2728913"/>
            <a:ext cx="1447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43" name="Line 7"/>
          <p:cNvSpPr>
            <a:spLocks noChangeShapeType="1"/>
          </p:cNvSpPr>
          <p:nvPr/>
        </p:nvSpPr>
        <p:spPr bwMode="auto">
          <a:xfrm flipV="1">
            <a:off x="3733800" y="2971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44" name="Oval 8"/>
          <p:cNvSpPr>
            <a:spLocks noChangeArrowheads="1"/>
          </p:cNvSpPr>
          <p:nvPr/>
        </p:nvSpPr>
        <p:spPr bwMode="auto">
          <a:xfrm>
            <a:off x="4876800" y="3505200"/>
            <a:ext cx="3352800" cy="13716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800">
              <a:latin typeface="Verdana" pitchFamily="34" charset="0"/>
            </a:endParaRPr>
          </a:p>
        </p:txBody>
      </p:sp>
      <p:grpSp>
        <p:nvGrpSpPr>
          <p:cNvPr id="167945" name="Group 9"/>
          <p:cNvGrpSpPr>
            <a:grpSpLocks/>
          </p:cNvGrpSpPr>
          <p:nvPr/>
        </p:nvGrpSpPr>
        <p:grpSpPr bwMode="auto">
          <a:xfrm flipV="1">
            <a:off x="2819400" y="2057400"/>
            <a:ext cx="2057400" cy="990600"/>
            <a:chOff x="1344" y="1441"/>
            <a:chExt cx="2691" cy="1439"/>
          </a:xfrm>
        </p:grpSpPr>
        <p:sp>
          <p:nvSpPr>
            <p:cNvPr id="167946" name="Rectangle 10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47" name="Arc 11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48" name="Arc 12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49" name="Arc 13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50" name="Arc 14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51" name="Arc 15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52" name="Arc 16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53" name="Rectangle 17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</a:endParaRPr>
            </a:p>
          </p:txBody>
        </p:sp>
      </p:grpSp>
      <p:sp>
        <p:nvSpPr>
          <p:cNvPr id="167954" name="Text Box 18"/>
          <p:cNvSpPr txBox="1">
            <a:spLocks noChangeArrowheads="1"/>
          </p:cNvSpPr>
          <p:nvPr/>
        </p:nvSpPr>
        <p:spPr bwMode="auto">
          <a:xfrm>
            <a:off x="3352800" y="2362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ISP1</a:t>
            </a:r>
          </a:p>
        </p:txBody>
      </p:sp>
      <p:sp>
        <p:nvSpPr>
          <p:cNvPr id="167955" name="Text Box 19"/>
          <p:cNvSpPr txBox="1">
            <a:spLocks noChangeArrowheads="1"/>
          </p:cNvSpPr>
          <p:nvPr/>
        </p:nvSpPr>
        <p:spPr bwMode="auto">
          <a:xfrm>
            <a:off x="990600" y="2195513"/>
            <a:ext cx="155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128.0.0.0/8</a:t>
            </a:r>
          </a:p>
        </p:txBody>
      </p:sp>
      <p:sp>
        <p:nvSpPr>
          <p:cNvPr id="167956" name="Text Box 20"/>
          <p:cNvSpPr txBox="1">
            <a:spLocks noChangeArrowheads="1"/>
          </p:cNvSpPr>
          <p:nvPr/>
        </p:nvSpPr>
        <p:spPr bwMode="auto">
          <a:xfrm>
            <a:off x="304800" y="3109913"/>
            <a:ext cx="170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128.1.0.0/16</a:t>
            </a:r>
          </a:p>
        </p:txBody>
      </p:sp>
      <p:sp>
        <p:nvSpPr>
          <p:cNvPr id="167957" name="Text Box 21"/>
          <p:cNvSpPr txBox="1">
            <a:spLocks noChangeArrowheads="1"/>
          </p:cNvSpPr>
          <p:nvPr/>
        </p:nvSpPr>
        <p:spPr bwMode="auto">
          <a:xfrm>
            <a:off x="762000" y="3810000"/>
            <a:ext cx="1154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Foo.com</a:t>
            </a:r>
          </a:p>
        </p:txBody>
      </p:sp>
      <p:sp>
        <p:nvSpPr>
          <p:cNvPr id="167958" name="Text Box 22"/>
          <p:cNvSpPr txBox="1">
            <a:spLocks noChangeArrowheads="1"/>
          </p:cNvSpPr>
          <p:nvPr/>
        </p:nvSpPr>
        <p:spPr bwMode="auto">
          <a:xfrm>
            <a:off x="2071688" y="3109913"/>
            <a:ext cx="1703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128.2.0.0/16</a:t>
            </a:r>
          </a:p>
        </p:txBody>
      </p:sp>
      <p:sp>
        <p:nvSpPr>
          <p:cNvPr id="167959" name="Oval 23"/>
          <p:cNvSpPr>
            <a:spLocks noChangeArrowheads="1"/>
          </p:cNvSpPr>
          <p:nvPr/>
        </p:nvSpPr>
        <p:spPr bwMode="auto">
          <a:xfrm>
            <a:off x="5105400" y="4038600"/>
            <a:ext cx="1365250" cy="5080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/>
              <a:t>Library</a:t>
            </a:r>
          </a:p>
        </p:txBody>
      </p:sp>
      <p:sp>
        <p:nvSpPr>
          <p:cNvPr id="167960" name="Oval 24"/>
          <p:cNvSpPr>
            <a:spLocks noChangeArrowheads="1"/>
          </p:cNvSpPr>
          <p:nvPr/>
        </p:nvSpPr>
        <p:spPr bwMode="auto">
          <a:xfrm>
            <a:off x="6629400" y="3987800"/>
            <a:ext cx="1365250" cy="5080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/>
              <a:t>CS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67961" name="Text Box 25"/>
          <p:cNvSpPr txBox="1">
            <a:spLocks noChangeArrowheads="1"/>
          </p:cNvSpPr>
          <p:nvPr/>
        </p:nvSpPr>
        <p:spPr bwMode="auto">
          <a:xfrm>
            <a:off x="3886200" y="3124200"/>
            <a:ext cx="1995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128.195.0.0/16</a:t>
            </a:r>
          </a:p>
        </p:txBody>
      </p:sp>
      <p:sp>
        <p:nvSpPr>
          <p:cNvPr id="167962" name="Text Box 26"/>
          <p:cNvSpPr txBox="1">
            <a:spLocks noChangeArrowheads="1"/>
          </p:cNvSpPr>
          <p:nvPr/>
        </p:nvSpPr>
        <p:spPr bwMode="auto">
          <a:xfrm>
            <a:off x="5827713" y="3595688"/>
            <a:ext cx="1335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University</a:t>
            </a:r>
          </a:p>
        </p:txBody>
      </p:sp>
      <p:sp>
        <p:nvSpPr>
          <p:cNvPr id="167963" name="Line 27"/>
          <p:cNvSpPr>
            <a:spLocks noChangeShapeType="1"/>
          </p:cNvSpPr>
          <p:nvPr/>
        </p:nvSpPr>
        <p:spPr bwMode="auto">
          <a:xfrm flipH="1" flipV="1">
            <a:off x="4724400" y="2895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64" name="Text Box 28"/>
          <p:cNvSpPr txBox="1">
            <a:spLocks noChangeArrowheads="1"/>
          </p:cNvSpPr>
          <p:nvPr/>
        </p:nvSpPr>
        <p:spPr bwMode="auto">
          <a:xfrm>
            <a:off x="3130550" y="381000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Bar.com</a:t>
            </a:r>
          </a:p>
        </p:txBody>
      </p:sp>
      <p:graphicFrame>
        <p:nvGraphicFramePr>
          <p:cNvPr id="167965" name="Object 29"/>
          <p:cNvGraphicFramePr>
            <a:graphicFrameLocks noChangeAspect="1"/>
          </p:cNvGraphicFramePr>
          <p:nvPr/>
        </p:nvGraphicFramePr>
        <p:xfrm>
          <a:off x="7543800" y="4024313"/>
          <a:ext cx="533400" cy="442912"/>
        </p:xfrm>
        <a:graphic>
          <a:graphicData uri="http://schemas.openxmlformats.org/presentationml/2006/ole">
            <p:oleObj spid="_x0000_s167965" name="Clip" r:id="rId3" imgW="1305000" imgH="1085760" progId="">
              <p:embed/>
            </p:oleObj>
          </a:graphicData>
        </a:graphic>
      </p:graphicFrame>
      <p:grpSp>
        <p:nvGrpSpPr>
          <p:cNvPr id="167966" name="Group 30"/>
          <p:cNvGrpSpPr>
            <a:grpSpLocks/>
          </p:cNvGrpSpPr>
          <p:nvPr/>
        </p:nvGrpSpPr>
        <p:grpSpPr bwMode="auto">
          <a:xfrm flipV="1">
            <a:off x="6400800" y="1981200"/>
            <a:ext cx="2057400" cy="990600"/>
            <a:chOff x="1344" y="1441"/>
            <a:chExt cx="2691" cy="1439"/>
          </a:xfrm>
        </p:grpSpPr>
        <p:sp>
          <p:nvSpPr>
            <p:cNvPr id="167967" name="Rectangle 31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pPr algn="ctr" eaLnBrk="0" hangingPunct="0"/>
              <a:r>
                <a:rPr lang="en-US" sz="1800">
                  <a:latin typeface="Verdana" pitchFamily="34" charset="0"/>
                </a:rPr>
                <a:t>I</a:t>
              </a:r>
            </a:p>
          </p:txBody>
        </p:sp>
        <p:sp>
          <p:nvSpPr>
            <p:cNvPr id="167968" name="Arc 32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69" name="Arc 33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70" name="Arc 34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71" name="Arc 35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72" name="Arc 36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73" name="Arc 37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7974" name="Rectangle 38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</a:endParaRPr>
            </a:p>
          </p:txBody>
        </p:sp>
      </p:grpSp>
      <p:sp>
        <p:nvSpPr>
          <p:cNvPr id="167975" name="Text Box 39"/>
          <p:cNvSpPr txBox="1">
            <a:spLocks noChangeArrowheads="1"/>
          </p:cNvSpPr>
          <p:nvPr/>
        </p:nvSpPr>
        <p:spPr bwMode="auto">
          <a:xfrm>
            <a:off x="6994525" y="222408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ISP3</a:t>
            </a:r>
          </a:p>
        </p:txBody>
      </p:sp>
      <p:sp>
        <p:nvSpPr>
          <p:cNvPr id="167976" name="Line 40"/>
          <p:cNvSpPr>
            <a:spLocks noChangeShapeType="1"/>
          </p:cNvSpPr>
          <p:nvPr/>
        </p:nvSpPr>
        <p:spPr bwMode="auto">
          <a:xfrm>
            <a:off x="4800600" y="2514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77" name="Line 41"/>
          <p:cNvSpPr>
            <a:spLocks noChangeShapeType="1"/>
          </p:cNvSpPr>
          <p:nvPr/>
        </p:nvSpPr>
        <p:spPr bwMode="auto">
          <a:xfrm>
            <a:off x="4876800" y="2209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7978" name="Text Box 42"/>
          <p:cNvSpPr txBox="1">
            <a:spLocks noChangeArrowheads="1"/>
          </p:cNvSpPr>
          <p:nvPr/>
        </p:nvSpPr>
        <p:spPr bwMode="auto">
          <a:xfrm>
            <a:off x="4191000" y="1600200"/>
            <a:ext cx="4291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</a:rPr>
              <a:t>You can reach 128.0.0.0/8 via ISP1</a:t>
            </a:r>
          </a:p>
        </p:txBody>
      </p:sp>
      <p:grpSp>
        <p:nvGrpSpPr>
          <p:cNvPr id="167979" name="Group 43"/>
          <p:cNvGrpSpPr>
            <a:grpSpLocks/>
          </p:cNvGrpSpPr>
          <p:nvPr/>
        </p:nvGrpSpPr>
        <p:grpSpPr bwMode="auto">
          <a:xfrm>
            <a:off x="6705600" y="3030538"/>
            <a:ext cx="2286000" cy="398462"/>
            <a:chOff x="4272" y="1872"/>
            <a:chExt cx="1440" cy="251"/>
          </a:xfrm>
        </p:grpSpPr>
        <p:sp>
          <p:nvSpPr>
            <p:cNvPr id="167980" name="Text Box 44"/>
            <p:cNvSpPr txBox="1">
              <a:spLocks noChangeArrowheads="1"/>
            </p:cNvSpPr>
            <p:nvPr/>
          </p:nvSpPr>
          <p:spPr bwMode="auto">
            <a:xfrm>
              <a:off x="4272" y="1892"/>
              <a:ext cx="13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Verdana" pitchFamily="34" charset="0"/>
                </a:rPr>
                <a:t>128.0.0.0/8 ISP1</a:t>
              </a:r>
            </a:p>
          </p:txBody>
        </p:sp>
        <p:sp>
          <p:nvSpPr>
            <p:cNvPr id="167981" name="Rectangle 45"/>
            <p:cNvSpPr>
              <a:spLocks noChangeArrowheads="1"/>
            </p:cNvSpPr>
            <p:nvPr/>
          </p:nvSpPr>
          <p:spPr bwMode="auto">
            <a:xfrm>
              <a:off x="4272" y="1872"/>
              <a:ext cx="144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82" name="Line 46"/>
            <p:cNvSpPr>
              <a:spLocks noChangeShapeType="1"/>
            </p:cNvSpPr>
            <p:nvPr/>
          </p:nvSpPr>
          <p:spPr bwMode="auto">
            <a:xfrm>
              <a:off x="5232" y="187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77" grpId="0" animBg="1"/>
      <p:bldP spid="16797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2" name="Group 2"/>
          <p:cNvGrpSpPr>
            <a:grpSpLocks/>
          </p:cNvGrpSpPr>
          <p:nvPr/>
        </p:nvGrpSpPr>
        <p:grpSpPr bwMode="auto">
          <a:xfrm flipV="1">
            <a:off x="3581400" y="2667000"/>
            <a:ext cx="2057400" cy="990600"/>
            <a:chOff x="1344" y="1441"/>
            <a:chExt cx="2691" cy="1439"/>
          </a:xfrm>
        </p:grpSpPr>
        <p:sp>
          <p:nvSpPr>
            <p:cNvPr id="168963" name="Rectangle 3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4" name="Arc 4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5" name="Arc 5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6" name="Arc 6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7" name="Arc 7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8" name="Arc 8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69" name="Arc 9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  <a:ea typeface="MS PGothic" pitchFamily="34" charset="-128"/>
              </a:endParaRPr>
            </a:p>
          </p:txBody>
        </p:sp>
      </p:grpSp>
      <p:sp>
        <p:nvSpPr>
          <p:cNvPr id="168971" name="Rectangle 1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/>
              <a:t>Multi-homing increases routing table size</a:t>
            </a:r>
          </a:p>
        </p:txBody>
      </p:sp>
      <p:grpSp>
        <p:nvGrpSpPr>
          <p:cNvPr id="168972" name="Group 12"/>
          <p:cNvGrpSpPr>
            <a:grpSpLocks/>
          </p:cNvGrpSpPr>
          <p:nvPr/>
        </p:nvGrpSpPr>
        <p:grpSpPr bwMode="auto">
          <a:xfrm flipV="1">
            <a:off x="533400" y="2757488"/>
            <a:ext cx="2057400" cy="990600"/>
            <a:chOff x="1344" y="1441"/>
            <a:chExt cx="2691" cy="1439"/>
          </a:xfrm>
        </p:grpSpPr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4" name="Arc 14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5" name="Arc 15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6" name="Arc 16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7" name="Arc 17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8" name="Arc 18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79" name="Arc 19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80" name="Rectangle 20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  <a:ea typeface="MS PGothic" pitchFamily="34" charset="-128"/>
              </a:endParaRPr>
            </a:p>
          </p:txBody>
        </p:sp>
      </p:grpSp>
      <p:sp>
        <p:nvSpPr>
          <p:cNvPr id="168981" name="Oval 21"/>
          <p:cNvSpPr>
            <a:spLocks noChangeArrowheads="1"/>
          </p:cNvSpPr>
          <p:nvPr/>
        </p:nvSpPr>
        <p:spPr bwMode="auto">
          <a:xfrm>
            <a:off x="2286000" y="4510088"/>
            <a:ext cx="2133600" cy="685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Mutil-home.com</a:t>
            </a:r>
          </a:p>
        </p:txBody>
      </p:sp>
      <p:sp>
        <p:nvSpPr>
          <p:cNvPr id="168982" name="Line 22"/>
          <p:cNvSpPr>
            <a:spLocks noChangeShapeType="1"/>
          </p:cNvSpPr>
          <p:nvPr/>
        </p:nvSpPr>
        <p:spPr bwMode="auto">
          <a:xfrm flipH="1" flipV="1">
            <a:off x="1828800" y="3671888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83" name="Line 23"/>
          <p:cNvSpPr>
            <a:spLocks noChangeShapeType="1"/>
          </p:cNvSpPr>
          <p:nvPr/>
        </p:nvSpPr>
        <p:spPr bwMode="auto">
          <a:xfrm flipV="1">
            <a:off x="3581400" y="35814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84" name="Text Box 24"/>
          <p:cNvSpPr txBox="1">
            <a:spLocks noChangeArrowheads="1"/>
          </p:cNvSpPr>
          <p:nvPr/>
        </p:nvSpPr>
        <p:spPr bwMode="auto">
          <a:xfrm>
            <a:off x="2895600" y="3581400"/>
            <a:ext cx="155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128.0.0.0/8</a:t>
            </a:r>
          </a:p>
        </p:txBody>
      </p:sp>
      <p:sp>
        <p:nvSpPr>
          <p:cNvPr id="168985" name="Text Box 25"/>
          <p:cNvSpPr txBox="1">
            <a:spLocks noChangeArrowheads="1"/>
          </p:cNvSpPr>
          <p:nvPr/>
        </p:nvSpPr>
        <p:spPr bwMode="auto">
          <a:xfrm>
            <a:off x="304800" y="3810000"/>
            <a:ext cx="155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204.0.0.0/8</a:t>
            </a:r>
          </a:p>
        </p:txBody>
      </p:sp>
      <p:sp>
        <p:nvSpPr>
          <p:cNvPr id="168986" name="Text Box 26"/>
          <p:cNvSpPr txBox="1">
            <a:spLocks noChangeArrowheads="1"/>
          </p:cNvSpPr>
          <p:nvPr/>
        </p:nvSpPr>
        <p:spPr bwMode="auto">
          <a:xfrm>
            <a:off x="1371600" y="5272088"/>
            <a:ext cx="170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204.1.0.0/16</a:t>
            </a:r>
          </a:p>
        </p:txBody>
      </p:sp>
      <p:sp>
        <p:nvSpPr>
          <p:cNvPr id="168987" name="Line 27"/>
          <p:cNvSpPr>
            <a:spLocks noChangeShapeType="1"/>
          </p:cNvSpPr>
          <p:nvPr/>
        </p:nvSpPr>
        <p:spPr bwMode="auto">
          <a:xfrm flipV="1">
            <a:off x="3810000" y="3810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988" name="Text Box 28"/>
          <p:cNvSpPr txBox="1">
            <a:spLocks noChangeArrowheads="1"/>
          </p:cNvSpPr>
          <p:nvPr/>
        </p:nvSpPr>
        <p:spPr bwMode="auto">
          <a:xfrm>
            <a:off x="1050925" y="3094038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ISP2</a:t>
            </a:r>
          </a:p>
        </p:txBody>
      </p: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4191000" y="304800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ISP1</a:t>
            </a:r>
          </a:p>
        </p:txBody>
      </p:sp>
      <p:sp>
        <p:nvSpPr>
          <p:cNvPr id="168990" name="Text Box 30"/>
          <p:cNvSpPr txBox="1">
            <a:spLocks noChangeArrowheads="1"/>
          </p:cNvSpPr>
          <p:nvPr/>
        </p:nvSpPr>
        <p:spPr bwMode="auto">
          <a:xfrm>
            <a:off x="4800600" y="1981200"/>
            <a:ext cx="326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You can reach 128.0.0.0/8</a:t>
            </a:r>
          </a:p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And 204.1.0.0/16 via ISP1</a:t>
            </a:r>
          </a:p>
        </p:txBody>
      </p:sp>
      <p:grpSp>
        <p:nvGrpSpPr>
          <p:cNvPr id="168991" name="Group 31"/>
          <p:cNvGrpSpPr>
            <a:grpSpLocks/>
          </p:cNvGrpSpPr>
          <p:nvPr/>
        </p:nvGrpSpPr>
        <p:grpSpPr bwMode="auto">
          <a:xfrm flipV="1">
            <a:off x="6553200" y="2667000"/>
            <a:ext cx="2057400" cy="990600"/>
            <a:chOff x="1344" y="1441"/>
            <a:chExt cx="2691" cy="1439"/>
          </a:xfrm>
        </p:grpSpPr>
        <p:sp>
          <p:nvSpPr>
            <p:cNvPr id="168992" name="Rectangle 32"/>
            <p:cNvSpPr>
              <a:spLocks noChangeArrowheads="1"/>
            </p:cNvSpPr>
            <p:nvPr/>
          </p:nvSpPr>
          <p:spPr bwMode="auto">
            <a:xfrm>
              <a:off x="1680" y="1680"/>
              <a:ext cx="2112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3" name="Arc 33"/>
            <p:cNvSpPr>
              <a:spLocks/>
            </p:cNvSpPr>
            <p:nvPr/>
          </p:nvSpPr>
          <p:spPr bwMode="auto">
            <a:xfrm>
              <a:off x="2880" y="1536"/>
              <a:ext cx="1144" cy="488"/>
            </a:xfrm>
            <a:custGeom>
              <a:avLst/>
              <a:gdLst>
                <a:gd name="G0" fmla="+- 8685 0 0"/>
                <a:gd name="G1" fmla="+- 21600 0 0"/>
                <a:gd name="G2" fmla="+- 21600 0 0"/>
                <a:gd name="T0" fmla="*/ 0 w 30285"/>
                <a:gd name="T1" fmla="*/ 1823 h 31341"/>
                <a:gd name="T2" fmla="*/ 27964 w 30285"/>
                <a:gd name="T3" fmla="*/ 31341 h 31341"/>
                <a:gd name="T4" fmla="*/ 8685 w 30285"/>
                <a:gd name="T5" fmla="*/ 21600 h 3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285" h="31341" fill="none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</a:path>
                <a:path w="30285" h="31341" stroke="0" extrusionOk="0">
                  <a:moveTo>
                    <a:pt x="-1" y="1822"/>
                  </a:moveTo>
                  <a:cubicBezTo>
                    <a:pt x="2737" y="620"/>
                    <a:pt x="5695" y="-1"/>
                    <a:pt x="8685" y="0"/>
                  </a:cubicBezTo>
                  <a:cubicBezTo>
                    <a:pt x="20614" y="0"/>
                    <a:pt x="30285" y="9670"/>
                    <a:pt x="30285" y="21600"/>
                  </a:cubicBezTo>
                  <a:cubicBezTo>
                    <a:pt x="30285" y="24983"/>
                    <a:pt x="29489" y="28320"/>
                    <a:pt x="27963" y="31340"/>
                  </a:cubicBezTo>
                  <a:lnTo>
                    <a:pt x="8685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4" name="Arc 34"/>
            <p:cNvSpPr>
              <a:spLocks/>
            </p:cNvSpPr>
            <p:nvPr/>
          </p:nvSpPr>
          <p:spPr bwMode="auto">
            <a:xfrm>
              <a:off x="1433" y="1441"/>
              <a:ext cx="1632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5" name="Arc 35"/>
            <p:cNvSpPr>
              <a:spLocks/>
            </p:cNvSpPr>
            <p:nvPr/>
          </p:nvSpPr>
          <p:spPr bwMode="auto">
            <a:xfrm rot="-5400000">
              <a:off x="1235" y="1885"/>
              <a:ext cx="720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43200"/>
                <a:gd name="T1" fmla="*/ 32215 h 32215"/>
                <a:gd name="T2" fmla="*/ 43200 w 43200"/>
                <a:gd name="T3" fmla="*/ 21600 h 32215"/>
                <a:gd name="T4" fmla="*/ 21600 w 43200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6" name="Arc 36"/>
            <p:cNvSpPr>
              <a:spLocks/>
            </p:cNvSpPr>
            <p:nvPr/>
          </p:nvSpPr>
          <p:spPr bwMode="auto">
            <a:xfrm rot="-8988979">
              <a:off x="1536" y="2208"/>
              <a:ext cx="1021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7" name="Arc 37"/>
            <p:cNvSpPr>
              <a:spLocks/>
            </p:cNvSpPr>
            <p:nvPr/>
          </p:nvSpPr>
          <p:spPr bwMode="auto">
            <a:xfrm rot="-10583242">
              <a:off x="2207" y="2267"/>
              <a:ext cx="1392" cy="613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94 w 43200"/>
                <a:gd name="T1" fmla="*/ 39421 h 39421"/>
                <a:gd name="T2" fmla="*/ 43200 w 43200"/>
                <a:gd name="T3" fmla="*/ 21600 h 39421"/>
                <a:gd name="T4" fmla="*/ 21600 w 43200"/>
                <a:gd name="T5" fmla="*/ 21600 h 39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21" fill="none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39421" stroke="0" extrusionOk="0">
                  <a:moveTo>
                    <a:pt x="9394" y="39420"/>
                  </a:moveTo>
                  <a:cubicBezTo>
                    <a:pt x="3514" y="35393"/>
                    <a:pt x="0" y="28726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8" name="Arc 38"/>
            <p:cNvSpPr>
              <a:spLocks/>
            </p:cNvSpPr>
            <p:nvPr/>
          </p:nvSpPr>
          <p:spPr bwMode="auto">
            <a:xfrm rot="-11694374">
              <a:off x="3264" y="1968"/>
              <a:ext cx="771" cy="50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788 w 38664"/>
                <a:gd name="T1" fmla="*/ 32215 h 32215"/>
                <a:gd name="T2" fmla="*/ 38664 w 38664"/>
                <a:gd name="T3" fmla="*/ 8356 h 32215"/>
                <a:gd name="T4" fmla="*/ 21600 w 38664"/>
                <a:gd name="T5" fmla="*/ 21600 h 32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664" h="32215" fill="none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</a:path>
                <a:path w="38664" h="32215" stroke="0" extrusionOk="0">
                  <a:moveTo>
                    <a:pt x="2788" y="32214"/>
                  </a:moveTo>
                  <a:cubicBezTo>
                    <a:pt x="960" y="28975"/>
                    <a:pt x="0" y="2531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8273" y="-1"/>
                    <a:pt x="34571" y="3084"/>
                    <a:pt x="38663" y="835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99FFCC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45717" anchor="ctr"/>
            <a:lstStyle/>
            <a:p>
              <a:endParaRPr lang="en-US"/>
            </a:p>
          </p:txBody>
        </p:sp>
        <p:sp>
          <p:nvSpPr>
            <p:cNvPr id="168999" name="Rectangle 39"/>
            <p:cNvSpPr>
              <a:spLocks noChangeArrowheads="1"/>
            </p:cNvSpPr>
            <p:nvPr/>
          </p:nvSpPr>
          <p:spPr bwMode="auto">
            <a:xfrm>
              <a:off x="1776" y="1968"/>
              <a:ext cx="1728" cy="624"/>
            </a:xfrm>
            <a:prstGeom prst="rect">
              <a:avLst/>
            </a:prstGeom>
            <a:solidFill>
              <a:srgbClr val="99FFCC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rot="10800000" wrap="none" lIns="91433" tIns="45717" rIns="91433" bIns="45717" anchor="ctr"/>
            <a:lstStyle/>
            <a:p>
              <a:pPr algn="ctr" eaLnBrk="0" hangingPunct="0"/>
              <a:endParaRPr lang="en-US" sz="1800">
                <a:latin typeface="Verdana" pitchFamily="34" charset="0"/>
                <a:ea typeface="MS PGothic" pitchFamily="34" charset="-128"/>
              </a:endParaRPr>
            </a:p>
          </p:txBody>
        </p:sp>
      </p:grpSp>
      <p:sp>
        <p:nvSpPr>
          <p:cNvPr id="169000" name="Text Box 40"/>
          <p:cNvSpPr txBox="1">
            <a:spLocks noChangeArrowheads="1"/>
          </p:cNvSpPr>
          <p:nvPr/>
        </p:nvSpPr>
        <p:spPr bwMode="auto">
          <a:xfrm>
            <a:off x="7299325" y="3003550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ISP3</a:t>
            </a:r>
          </a:p>
        </p:txBody>
      </p:sp>
      <p:sp>
        <p:nvSpPr>
          <p:cNvPr id="169001" name="Line 41"/>
          <p:cNvSpPr>
            <a:spLocks noChangeShapeType="1"/>
          </p:cNvSpPr>
          <p:nvPr/>
        </p:nvSpPr>
        <p:spPr bwMode="auto">
          <a:xfrm>
            <a:off x="5562600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9002" name="Line 42"/>
          <p:cNvSpPr>
            <a:spLocks noChangeShapeType="1"/>
          </p:cNvSpPr>
          <p:nvPr/>
        </p:nvSpPr>
        <p:spPr bwMode="auto">
          <a:xfrm>
            <a:off x="56388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69003" name="Group 43"/>
          <p:cNvGrpSpPr>
            <a:grpSpLocks/>
          </p:cNvGrpSpPr>
          <p:nvPr/>
        </p:nvGrpSpPr>
        <p:grpSpPr bwMode="auto">
          <a:xfrm>
            <a:off x="6553200" y="4173538"/>
            <a:ext cx="2438400" cy="398462"/>
            <a:chOff x="4128" y="2341"/>
            <a:chExt cx="1536" cy="251"/>
          </a:xfrm>
        </p:grpSpPr>
        <p:sp>
          <p:nvSpPr>
            <p:cNvPr id="169004" name="Text Box 44"/>
            <p:cNvSpPr txBox="1">
              <a:spLocks noChangeArrowheads="1"/>
            </p:cNvSpPr>
            <p:nvPr/>
          </p:nvSpPr>
          <p:spPr bwMode="auto">
            <a:xfrm>
              <a:off x="4128" y="2361"/>
              <a:ext cx="14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Verdana" pitchFamily="34" charset="0"/>
                  <a:ea typeface="MS PGothic" pitchFamily="34" charset="-128"/>
                </a:rPr>
                <a:t>204.1.0.0/16 ISP1</a:t>
              </a:r>
            </a:p>
          </p:txBody>
        </p:sp>
        <p:sp>
          <p:nvSpPr>
            <p:cNvPr id="169005" name="Rectangle 45"/>
            <p:cNvSpPr>
              <a:spLocks noChangeArrowheads="1"/>
            </p:cNvSpPr>
            <p:nvPr/>
          </p:nvSpPr>
          <p:spPr bwMode="auto">
            <a:xfrm>
              <a:off x="4128" y="2341"/>
              <a:ext cx="153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006" name="Line 46"/>
            <p:cNvSpPr>
              <a:spLocks noChangeShapeType="1"/>
            </p:cNvSpPr>
            <p:nvPr/>
          </p:nvSpPr>
          <p:spPr bwMode="auto">
            <a:xfrm>
              <a:off x="5184" y="23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9007" name="Text Box 47"/>
          <p:cNvSpPr txBox="1">
            <a:spLocks noChangeArrowheads="1"/>
          </p:cNvSpPr>
          <p:nvPr/>
        </p:nvSpPr>
        <p:spPr bwMode="auto">
          <a:xfrm>
            <a:off x="4572000" y="4173538"/>
            <a:ext cx="1703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Verdana" pitchFamily="34" charset="0"/>
                <a:ea typeface="MS PGothic" pitchFamily="34" charset="-128"/>
              </a:rPr>
              <a:t>204.1.0.0/16</a:t>
            </a:r>
          </a:p>
        </p:txBody>
      </p:sp>
      <p:grpSp>
        <p:nvGrpSpPr>
          <p:cNvPr id="169008" name="Group 48"/>
          <p:cNvGrpSpPr>
            <a:grpSpLocks/>
          </p:cNvGrpSpPr>
          <p:nvPr/>
        </p:nvGrpSpPr>
        <p:grpSpPr bwMode="auto">
          <a:xfrm>
            <a:off x="6553200" y="3810000"/>
            <a:ext cx="2438400" cy="398463"/>
            <a:chOff x="4128" y="2341"/>
            <a:chExt cx="1536" cy="251"/>
          </a:xfrm>
        </p:grpSpPr>
        <p:sp>
          <p:nvSpPr>
            <p:cNvPr id="169009" name="Text Box 49"/>
            <p:cNvSpPr txBox="1">
              <a:spLocks noChangeArrowheads="1"/>
            </p:cNvSpPr>
            <p:nvPr/>
          </p:nvSpPr>
          <p:spPr bwMode="auto">
            <a:xfrm>
              <a:off x="4128" y="2361"/>
              <a:ext cx="1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Verdana" pitchFamily="34" charset="0"/>
                  <a:ea typeface="MS PGothic" pitchFamily="34" charset="-128"/>
                </a:rPr>
                <a:t>128.0.0.0/8   ISP1</a:t>
              </a:r>
            </a:p>
          </p:txBody>
        </p:sp>
        <p:sp>
          <p:nvSpPr>
            <p:cNvPr id="169010" name="Rectangle 50"/>
            <p:cNvSpPr>
              <a:spLocks noChangeArrowheads="1"/>
            </p:cNvSpPr>
            <p:nvPr/>
          </p:nvSpPr>
          <p:spPr bwMode="auto">
            <a:xfrm>
              <a:off x="4128" y="2341"/>
              <a:ext cx="153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011" name="Line 51"/>
            <p:cNvSpPr>
              <a:spLocks noChangeShapeType="1"/>
            </p:cNvSpPr>
            <p:nvPr/>
          </p:nvSpPr>
          <p:spPr bwMode="auto">
            <a:xfrm>
              <a:off x="5184" y="23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9012" name="Group 52"/>
          <p:cNvGrpSpPr>
            <a:grpSpLocks/>
          </p:cNvGrpSpPr>
          <p:nvPr/>
        </p:nvGrpSpPr>
        <p:grpSpPr bwMode="auto">
          <a:xfrm>
            <a:off x="304800" y="2133600"/>
            <a:ext cx="2438400" cy="398463"/>
            <a:chOff x="4128" y="2341"/>
            <a:chExt cx="1536" cy="251"/>
          </a:xfrm>
        </p:grpSpPr>
        <p:sp>
          <p:nvSpPr>
            <p:cNvPr id="169013" name="Text Box 53"/>
            <p:cNvSpPr txBox="1">
              <a:spLocks noChangeArrowheads="1"/>
            </p:cNvSpPr>
            <p:nvPr/>
          </p:nvSpPr>
          <p:spPr bwMode="auto">
            <a:xfrm>
              <a:off x="4128" y="2361"/>
              <a:ext cx="14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Verdana" pitchFamily="34" charset="0"/>
                  <a:ea typeface="MS PGothic" pitchFamily="34" charset="-128"/>
                </a:rPr>
                <a:t>204.1.0.0/16 ISP2</a:t>
              </a:r>
            </a:p>
          </p:txBody>
        </p:sp>
        <p:sp>
          <p:nvSpPr>
            <p:cNvPr id="169014" name="Rectangle 54"/>
            <p:cNvSpPr>
              <a:spLocks noChangeArrowheads="1"/>
            </p:cNvSpPr>
            <p:nvPr/>
          </p:nvSpPr>
          <p:spPr bwMode="auto">
            <a:xfrm>
              <a:off x="4128" y="2341"/>
              <a:ext cx="153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015" name="Line 55"/>
            <p:cNvSpPr>
              <a:spLocks noChangeShapeType="1"/>
            </p:cNvSpPr>
            <p:nvPr/>
          </p:nvSpPr>
          <p:spPr bwMode="auto">
            <a:xfrm>
              <a:off x="5184" y="23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9016" name="Group 56"/>
          <p:cNvGrpSpPr>
            <a:grpSpLocks/>
          </p:cNvGrpSpPr>
          <p:nvPr/>
        </p:nvGrpSpPr>
        <p:grpSpPr bwMode="auto">
          <a:xfrm>
            <a:off x="304800" y="1770063"/>
            <a:ext cx="2438400" cy="398462"/>
            <a:chOff x="4128" y="2341"/>
            <a:chExt cx="1536" cy="251"/>
          </a:xfrm>
        </p:grpSpPr>
        <p:sp>
          <p:nvSpPr>
            <p:cNvPr id="169017" name="Text Box 57"/>
            <p:cNvSpPr txBox="1">
              <a:spLocks noChangeArrowheads="1"/>
            </p:cNvSpPr>
            <p:nvPr/>
          </p:nvSpPr>
          <p:spPr bwMode="auto">
            <a:xfrm>
              <a:off x="4128" y="2361"/>
              <a:ext cx="14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Verdana" pitchFamily="34" charset="0"/>
                  <a:ea typeface="MS PGothic" pitchFamily="34" charset="-128"/>
                </a:rPr>
                <a:t>204.0.0.0/8   ISP2</a:t>
              </a:r>
            </a:p>
          </p:txBody>
        </p:sp>
        <p:sp>
          <p:nvSpPr>
            <p:cNvPr id="169018" name="Rectangle 58"/>
            <p:cNvSpPr>
              <a:spLocks noChangeArrowheads="1"/>
            </p:cNvSpPr>
            <p:nvPr/>
          </p:nvSpPr>
          <p:spPr bwMode="auto">
            <a:xfrm>
              <a:off x="4128" y="2341"/>
              <a:ext cx="153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019" name="Line 59"/>
            <p:cNvSpPr>
              <a:spLocks noChangeShapeType="1"/>
            </p:cNvSpPr>
            <p:nvPr/>
          </p:nvSpPr>
          <p:spPr bwMode="auto">
            <a:xfrm>
              <a:off x="5184" y="235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87" grpId="0" animBg="1"/>
      <p:bldP spid="168990" grpId="0"/>
      <p:bldP spid="16900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routing tables continue to </a:t>
            </a:r>
            <a:r>
              <a:rPr lang="en-US" dirty="0" smtClean="0"/>
              <a:t>grow (1994-now)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0402" name="Picture 2" descr="http://bgp.potaroo.net/bgprpts/bgp-acti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6096000" cy="409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BGP Summary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BGP uses path vector algorithm</a:t>
            </a:r>
          </a:p>
          <a:p>
            <a:r>
              <a:rPr lang="en-US"/>
              <a:t>Its path selection algorithm is complicated</a:t>
            </a:r>
          </a:p>
          <a:p>
            <a:r>
              <a:rPr lang="en-US"/>
              <a:t> Policy is mostly determined by economic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Midterm Policy</a:t>
            </a:r>
          </a:p>
        </p:txBody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 </a:t>
            </a:r>
            <a:r>
              <a:rPr lang="en-US" dirty="0" smtClean="0"/>
              <a:t>to Feb 25’s lecture</a:t>
            </a:r>
            <a:endParaRPr lang="en-US" dirty="0"/>
          </a:p>
          <a:p>
            <a:r>
              <a:rPr lang="en-US" dirty="0"/>
              <a:t>Closed book/notes</a:t>
            </a:r>
          </a:p>
          <a:p>
            <a:r>
              <a:rPr lang="en-US" dirty="0"/>
              <a:t>One page of your own note (letter-size)</a:t>
            </a:r>
          </a:p>
          <a:p>
            <a:r>
              <a:rPr lang="en-US" dirty="0"/>
              <a:t>No Internet</a:t>
            </a:r>
          </a:p>
          <a:p>
            <a:r>
              <a:rPr lang="en-US" dirty="0"/>
              <a:t>Calculator is allowed</a:t>
            </a:r>
          </a:p>
          <a:p>
            <a:r>
              <a:rPr lang="en-US" dirty="0"/>
              <a:t>75 </a:t>
            </a:r>
            <a:r>
              <a:rPr lang="en-US" dirty="0" err="1"/>
              <a:t>mins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What we’ve learned</a:t>
            </a:r>
          </a:p>
        </p:txBody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r>
              <a:rPr lang="en-US"/>
              <a:t>Network architectures</a:t>
            </a:r>
          </a:p>
          <a:p>
            <a:pPr lvl="1"/>
            <a:r>
              <a:rPr lang="en-US"/>
              <a:t>Basic concepts, Internet architecture, </a:t>
            </a:r>
          </a:p>
          <a:p>
            <a:r>
              <a:rPr lang="en-US"/>
              <a:t>Physical layer</a:t>
            </a:r>
          </a:p>
          <a:p>
            <a:pPr lvl="1"/>
            <a:r>
              <a:rPr lang="en-US"/>
              <a:t> Delay, bandwidth, and throughput</a:t>
            </a:r>
          </a:p>
          <a:p>
            <a:r>
              <a:rPr lang="en-US"/>
              <a:t>Link layer</a:t>
            </a:r>
          </a:p>
          <a:p>
            <a:pPr lvl="1"/>
            <a:r>
              <a:rPr lang="en-US"/>
              <a:t>Coding/encoding, framing, error detection, reliable transmission</a:t>
            </a:r>
          </a:p>
          <a:p>
            <a:pPr lvl="1"/>
            <a:r>
              <a:rPr lang="en-US"/>
              <a:t>Multi-access links</a:t>
            </a:r>
          </a:p>
          <a:p>
            <a:pPr lvl="1"/>
            <a:r>
              <a:rPr lang="en-US"/>
              <a:t>Switching, bridges, ATM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we’ve learned (cont.)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Internetworking</a:t>
            </a:r>
          </a:p>
          <a:p>
            <a:pPr lvl="1"/>
            <a:r>
              <a:rPr lang="en-US" dirty="0"/>
              <a:t>Challenges, solutions</a:t>
            </a:r>
          </a:p>
          <a:p>
            <a:pPr lvl="1"/>
            <a:r>
              <a:rPr lang="en-US" dirty="0" err="1"/>
              <a:t>Classful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classless IP addressing</a:t>
            </a:r>
          </a:p>
          <a:p>
            <a:pPr lvl="1"/>
            <a:r>
              <a:rPr lang="en-US" dirty="0"/>
              <a:t>IP forwarding, longest prefix lookup, ARP</a:t>
            </a:r>
          </a:p>
          <a:p>
            <a:pPr lvl="1"/>
            <a:r>
              <a:rPr lang="en-US" dirty="0"/>
              <a:t>DHCP</a:t>
            </a:r>
          </a:p>
          <a:p>
            <a:pPr lvl="1"/>
            <a:r>
              <a:rPr lang="en-US" dirty="0"/>
              <a:t>Dynamic routing protocols</a:t>
            </a:r>
          </a:p>
          <a:p>
            <a:pPr lvl="2"/>
            <a:r>
              <a:rPr lang="en-US" dirty="0"/>
              <a:t>Distance vector (RIP)</a:t>
            </a:r>
          </a:p>
          <a:p>
            <a:pPr lvl="2"/>
            <a:r>
              <a:rPr lang="en-US" dirty="0"/>
              <a:t>Link state (OSPF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/>
              <a:t>Example Network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228600" y="2625725"/>
            <a:ext cx="2362200" cy="2014538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Router IDs can be selected   independent of interface addresses, but usually chosen to be the smallest interface address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8600" y="1676400"/>
            <a:ext cx="7564438" cy="4548188"/>
            <a:chOff x="144" y="1056"/>
            <a:chExt cx="4765" cy="2865"/>
          </a:xfrm>
        </p:grpSpPr>
        <p:grpSp>
          <p:nvGrpSpPr>
            <p:cNvPr id="115718" name="Group 6"/>
            <p:cNvGrpSpPr>
              <a:grpSpLocks/>
            </p:cNvGrpSpPr>
            <p:nvPr/>
          </p:nvGrpSpPr>
          <p:grpSpPr bwMode="auto">
            <a:xfrm>
              <a:off x="2160" y="1056"/>
              <a:ext cx="2749" cy="2010"/>
              <a:chOff x="1776" y="1056"/>
              <a:chExt cx="2749" cy="2010"/>
            </a:xfrm>
          </p:grpSpPr>
          <p:sp>
            <p:nvSpPr>
              <p:cNvPr id="115719" name="Text Box 7"/>
              <p:cNvSpPr txBox="1">
                <a:spLocks noChangeArrowheads="1"/>
              </p:cNvSpPr>
              <p:nvPr/>
            </p:nvSpPr>
            <p:spPr bwMode="auto">
              <a:xfrm>
                <a:off x="1776" y="1992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3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0" name="Text Box 8"/>
              <p:cNvSpPr txBox="1">
                <a:spLocks noChangeArrowheads="1"/>
              </p:cNvSpPr>
              <p:nvPr/>
            </p:nvSpPr>
            <p:spPr bwMode="auto">
              <a:xfrm>
                <a:off x="1824" y="1056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4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1" name="Text Box 9"/>
              <p:cNvSpPr txBox="1">
                <a:spLocks noChangeArrowheads="1"/>
              </p:cNvSpPr>
              <p:nvPr/>
            </p:nvSpPr>
            <p:spPr bwMode="auto">
              <a:xfrm>
                <a:off x="3024" y="1056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2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2" name="Text Box 10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5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3" name="Text Box 11"/>
              <p:cNvSpPr txBox="1">
                <a:spLocks noChangeArrowheads="1"/>
              </p:cNvSpPr>
              <p:nvPr/>
            </p:nvSpPr>
            <p:spPr bwMode="auto">
              <a:xfrm>
                <a:off x="4320" y="1992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1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4" name="Text Box 12"/>
              <p:cNvSpPr txBox="1">
                <a:spLocks noChangeArrowheads="1"/>
              </p:cNvSpPr>
              <p:nvPr/>
            </p:nvSpPr>
            <p:spPr bwMode="auto">
              <a:xfrm>
                <a:off x="4320" y="1056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1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5" name="Text Box 13"/>
              <p:cNvSpPr txBox="1">
                <a:spLocks noChangeArrowheads="1"/>
              </p:cNvSpPr>
              <p:nvPr/>
            </p:nvSpPr>
            <p:spPr bwMode="auto">
              <a:xfrm>
                <a:off x="3456" y="1992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3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5726" name="Text Box 14"/>
              <p:cNvSpPr txBox="1">
                <a:spLocks noChangeArrowheads="1"/>
              </p:cNvSpPr>
              <p:nvPr/>
            </p:nvSpPr>
            <p:spPr bwMode="auto">
              <a:xfrm>
                <a:off x="2304" y="1992"/>
                <a:ext cx="205" cy="33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en-US" sz="2000">
                    <a:solidFill>
                      <a:schemeClr val="accent2"/>
                    </a:solidFill>
                  </a:rPr>
                  <a:t>2</a:t>
                </a:r>
                <a:endParaRPr lang="en-US" sz="1800" i="1">
                  <a:solidFill>
                    <a:srgbClr val="000000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115727" name="Rectangle 15"/>
            <p:cNvSpPr>
              <a:spLocks noChangeArrowheads="1"/>
            </p:cNvSpPr>
            <p:nvPr/>
          </p:nvSpPr>
          <p:spPr bwMode="auto">
            <a:xfrm>
              <a:off x="144" y="3152"/>
              <a:ext cx="2112" cy="769"/>
            </a:xfrm>
            <a:prstGeom prst="rect">
              <a:avLst/>
            </a:prstGeom>
            <a:solidFill>
              <a:srgbClr val="FFFF99"/>
            </a:solidFill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ts val="1000"/>
                </a:spcBef>
                <a:spcAft>
                  <a:spcPts val="1000"/>
                </a:spcAft>
                <a:buFontTx/>
                <a:buChar char="•"/>
              </a:pPr>
              <a:r>
                <a:rPr lang="en-US" sz="1800">
                  <a:solidFill>
                    <a:srgbClr val="000000"/>
                  </a:solidFill>
                </a:rPr>
                <a:t>Link costs are called Metric</a:t>
              </a:r>
            </a:p>
            <a:p>
              <a:pPr>
                <a:spcAft>
                  <a:spcPts val="1000"/>
                </a:spcAft>
                <a:buFontTx/>
                <a:buChar char="•"/>
              </a:pPr>
              <a:r>
                <a:rPr lang="en-US" sz="1800">
                  <a:solidFill>
                    <a:srgbClr val="000000"/>
                  </a:solidFill>
                </a:rPr>
                <a:t> Metric is in the range [0 </a:t>
              </a:r>
              <a:r>
                <a:rPr lang="en-US" sz="1800">
                  <a:solidFill>
                    <a:srgbClr val="000000"/>
                  </a:solidFill>
                  <a:sym typeface="Math B"/>
                </a:rPr>
                <a:t>, 2</a:t>
              </a:r>
              <a:r>
                <a:rPr lang="en-US" sz="1800" baseline="30000">
                  <a:solidFill>
                    <a:srgbClr val="000000"/>
                  </a:solidFill>
                  <a:sym typeface="Math B"/>
                </a:rPr>
                <a:t>16</a:t>
              </a:r>
              <a:r>
                <a:rPr lang="en-US" sz="1800">
                  <a:solidFill>
                    <a:srgbClr val="000000"/>
                  </a:solidFill>
                  <a:sym typeface="Math B"/>
                </a:rPr>
                <a:t>]</a:t>
              </a:r>
            </a:p>
            <a:p>
              <a:pPr>
                <a:spcAft>
                  <a:spcPts val="400"/>
                </a:spcAft>
                <a:buFontTx/>
                <a:buChar char="•"/>
              </a:pPr>
              <a:r>
                <a:rPr lang="en-US" sz="1800">
                  <a:solidFill>
                    <a:srgbClr val="000000"/>
                  </a:solidFill>
                  <a:sym typeface="Math B"/>
                </a:rPr>
                <a:t> Metric can be asymmetric</a:t>
              </a:r>
            </a:p>
          </p:txBody>
        </p:sp>
      </p:grpSp>
      <p:sp>
        <p:nvSpPr>
          <p:cNvPr id="115728" name="AutoShape 16"/>
          <p:cNvSpPr>
            <a:spLocks noChangeAspect="1" noChangeArrowheads="1" noTextEdit="1"/>
          </p:cNvSpPr>
          <p:nvPr/>
        </p:nvSpPr>
        <p:spPr bwMode="auto">
          <a:xfrm>
            <a:off x="2286000" y="1295400"/>
            <a:ext cx="708660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29" name="Rectangle 18"/>
          <p:cNvSpPr>
            <a:spLocks noChangeArrowheads="1"/>
          </p:cNvSpPr>
          <p:nvPr/>
        </p:nvSpPr>
        <p:spPr bwMode="auto">
          <a:xfrm>
            <a:off x="2395538" y="1866900"/>
            <a:ext cx="682625" cy="665163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0" name="Rectangle 19"/>
          <p:cNvSpPr>
            <a:spLocks noChangeArrowheads="1"/>
          </p:cNvSpPr>
          <p:nvPr/>
        </p:nvSpPr>
        <p:spPr bwMode="auto">
          <a:xfrm>
            <a:off x="2419350" y="2392363"/>
            <a:ext cx="639763" cy="10953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1" name="Freeform 20"/>
          <p:cNvSpPr>
            <a:spLocks noEditPoints="1"/>
          </p:cNvSpPr>
          <p:nvPr/>
        </p:nvSpPr>
        <p:spPr bwMode="auto">
          <a:xfrm>
            <a:off x="2419350" y="1897063"/>
            <a:ext cx="639763" cy="439737"/>
          </a:xfrm>
          <a:custGeom>
            <a:avLst/>
            <a:gdLst>
              <a:gd name="T0" fmla="*/ 902216766 w 403"/>
              <a:gd name="T1" fmla="*/ 0 h 277"/>
              <a:gd name="T2" fmla="*/ 927418341 w 403"/>
              <a:gd name="T3" fmla="*/ 25201529 h 277"/>
              <a:gd name="T4" fmla="*/ 902216766 w 403"/>
              <a:gd name="T5" fmla="*/ 40322449 h 277"/>
              <a:gd name="T6" fmla="*/ 761087750 w 403"/>
              <a:gd name="T7" fmla="*/ 25201529 h 277"/>
              <a:gd name="T8" fmla="*/ 786289325 w 403"/>
              <a:gd name="T9" fmla="*/ 0 h 277"/>
              <a:gd name="T10" fmla="*/ 786289325 w 403"/>
              <a:gd name="T11" fmla="*/ 40322449 h 277"/>
              <a:gd name="T12" fmla="*/ 761087750 w 403"/>
              <a:gd name="T13" fmla="*/ 25201529 h 277"/>
              <a:gd name="T14" fmla="*/ 630039562 w 403"/>
              <a:gd name="T15" fmla="*/ 0 h 277"/>
              <a:gd name="T16" fmla="*/ 655241137 w 403"/>
              <a:gd name="T17" fmla="*/ 25201529 h 277"/>
              <a:gd name="T18" fmla="*/ 630039562 w 403"/>
              <a:gd name="T19" fmla="*/ 40322449 h 277"/>
              <a:gd name="T20" fmla="*/ 488910745 w 403"/>
              <a:gd name="T21" fmla="*/ 25201529 h 277"/>
              <a:gd name="T22" fmla="*/ 514112320 w 403"/>
              <a:gd name="T23" fmla="*/ 0 h 277"/>
              <a:gd name="T24" fmla="*/ 514112320 w 403"/>
              <a:gd name="T25" fmla="*/ 40322449 h 277"/>
              <a:gd name="T26" fmla="*/ 488910745 w 403"/>
              <a:gd name="T27" fmla="*/ 25201529 h 277"/>
              <a:gd name="T28" fmla="*/ 357862458 w 403"/>
              <a:gd name="T29" fmla="*/ 0 h 277"/>
              <a:gd name="T30" fmla="*/ 383064033 w 403"/>
              <a:gd name="T31" fmla="*/ 25201529 h 277"/>
              <a:gd name="T32" fmla="*/ 357862458 w 403"/>
              <a:gd name="T33" fmla="*/ 40322449 h 277"/>
              <a:gd name="T34" fmla="*/ 216733640 w 403"/>
              <a:gd name="T35" fmla="*/ 25201529 h 277"/>
              <a:gd name="T36" fmla="*/ 239415851 w 403"/>
              <a:gd name="T37" fmla="*/ 0 h 277"/>
              <a:gd name="T38" fmla="*/ 239415851 w 403"/>
              <a:gd name="T39" fmla="*/ 40322449 h 277"/>
              <a:gd name="T40" fmla="*/ 216733640 w 403"/>
              <a:gd name="T41" fmla="*/ 25201529 h 277"/>
              <a:gd name="T42" fmla="*/ 90725693 w 403"/>
              <a:gd name="T43" fmla="*/ 0 h 277"/>
              <a:gd name="T44" fmla="*/ 115927293 w 403"/>
              <a:gd name="T45" fmla="*/ 25201529 h 277"/>
              <a:gd name="T46" fmla="*/ 90725693 w 403"/>
              <a:gd name="T47" fmla="*/ 40322449 h 277"/>
              <a:gd name="T48" fmla="*/ 128528874 w 403"/>
              <a:gd name="T49" fmla="*/ 698081585 h 277"/>
              <a:gd name="T50" fmla="*/ 196572331 w 403"/>
              <a:gd name="T51" fmla="*/ 0 h 277"/>
              <a:gd name="T52" fmla="*/ 128528874 w 403"/>
              <a:gd name="T53" fmla="*/ 698081585 h 277"/>
              <a:gd name="T54" fmla="*/ 332660883 w 403"/>
              <a:gd name="T55" fmla="*/ 698081585 h 277"/>
              <a:gd name="T56" fmla="*/ 264617426 w 403"/>
              <a:gd name="T57" fmla="*/ 0 h 277"/>
              <a:gd name="T58" fmla="*/ 400705929 w 403"/>
              <a:gd name="T59" fmla="*/ 698081585 h 277"/>
              <a:gd name="T60" fmla="*/ 468749485 w 403"/>
              <a:gd name="T61" fmla="*/ 0 h 277"/>
              <a:gd name="T62" fmla="*/ 400705929 w 403"/>
              <a:gd name="T63" fmla="*/ 698081585 h 277"/>
              <a:gd name="T64" fmla="*/ 604837988 w 403"/>
              <a:gd name="T65" fmla="*/ 698081585 h 277"/>
              <a:gd name="T66" fmla="*/ 536794530 w 403"/>
              <a:gd name="T67" fmla="*/ 0 h 277"/>
              <a:gd name="T68" fmla="*/ 675402397 w 403"/>
              <a:gd name="T69" fmla="*/ 698081585 h 277"/>
              <a:gd name="T70" fmla="*/ 743447442 w 403"/>
              <a:gd name="T71" fmla="*/ 0 h 277"/>
              <a:gd name="T72" fmla="*/ 675402397 w 403"/>
              <a:gd name="T73" fmla="*/ 698081585 h 277"/>
              <a:gd name="T74" fmla="*/ 879536143 w 403"/>
              <a:gd name="T75" fmla="*/ 698081585 h 277"/>
              <a:gd name="T76" fmla="*/ 811490899 w 403"/>
              <a:gd name="T77" fmla="*/ 0 h 277"/>
              <a:gd name="T78" fmla="*/ 947579600 w 403"/>
              <a:gd name="T79" fmla="*/ 698081585 h 277"/>
              <a:gd name="T80" fmla="*/ 1015624645 w 403"/>
              <a:gd name="T81" fmla="*/ 0 h 277"/>
              <a:gd name="T82" fmla="*/ 947579600 w 403"/>
              <a:gd name="T83" fmla="*/ 698081585 h 277"/>
              <a:gd name="T84" fmla="*/ 68045070 w 403"/>
              <a:gd name="T85" fmla="*/ 698081585 h 277"/>
              <a:gd name="T86" fmla="*/ 0 w 403"/>
              <a:gd name="T87" fmla="*/ 0 h 2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7"/>
              <a:gd name="T134" fmla="*/ 403 w 403"/>
              <a:gd name="T135" fmla="*/ 277 h 27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7">
                <a:moveTo>
                  <a:pt x="356" y="10"/>
                </a:moveTo>
                <a:lnTo>
                  <a:pt x="358" y="0"/>
                </a:lnTo>
                <a:lnTo>
                  <a:pt x="366" y="0"/>
                </a:lnTo>
                <a:lnTo>
                  <a:pt x="368" y="10"/>
                </a:lnTo>
                <a:lnTo>
                  <a:pt x="366" y="16"/>
                </a:lnTo>
                <a:lnTo>
                  <a:pt x="358" y="16"/>
                </a:lnTo>
                <a:lnTo>
                  <a:pt x="356" y="10"/>
                </a:lnTo>
                <a:close/>
                <a:moveTo>
                  <a:pt x="302" y="10"/>
                </a:moveTo>
                <a:lnTo>
                  <a:pt x="304" y="0"/>
                </a:lnTo>
                <a:lnTo>
                  <a:pt x="312" y="0"/>
                </a:lnTo>
                <a:lnTo>
                  <a:pt x="314" y="10"/>
                </a:lnTo>
                <a:lnTo>
                  <a:pt x="312" y="16"/>
                </a:lnTo>
                <a:lnTo>
                  <a:pt x="304" y="16"/>
                </a:lnTo>
                <a:lnTo>
                  <a:pt x="302" y="10"/>
                </a:lnTo>
                <a:close/>
                <a:moveTo>
                  <a:pt x="248" y="10"/>
                </a:moveTo>
                <a:lnTo>
                  <a:pt x="250" y="0"/>
                </a:lnTo>
                <a:lnTo>
                  <a:pt x="258" y="0"/>
                </a:lnTo>
                <a:lnTo>
                  <a:pt x="260" y="10"/>
                </a:lnTo>
                <a:lnTo>
                  <a:pt x="258" y="16"/>
                </a:lnTo>
                <a:lnTo>
                  <a:pt x="250" y="16"/>
                </a:lnTo>
                <a:lnTo>
                  <a:pt x="248" y="10"/>
                </a:lnTo>
                <a:close/>
                <a:moveTo>
                  <a:pt x="194" y="10"/>
                </a:moveTo>
                <a:lnTo>
                  <a:pt x="196" y="0"/>
                </a:lnTo>
                <a:lnTo>
                  <a:pt x="204" y="0"/>
                </a:lnTo>
                <a:lnTo>
                  <a:pt x="206" y="10"/>
                </a:lnTo>
                <a:lnTo>
                  <a:pt x="204" y="16"/>
                </a:lnTo>
                <a:lnTo>
                  <a:pt x="196" y="16"/>
                </a:lnTo>
                <a:lnTo>
                  <a:pt x="194" y="10"/>
                </a:lnTo>
                <a:close/>
                <a:moveTo>
                  <a:pt x="140" y="10"/>
                </a:moveTo>
                <a:lnTo>
                  <a:pt x="142" y="0"/>
                </a:lnTo>
                <a:lnTo>
                  <a:pt x="150" y="0"/>
                </a:lnTo>
                <a:lnTo>
                  <a:pt x="152" y="10"/>
                </a:lnTo>
                <a:lnTo>
                  <a:pt x="150" y="16"/>
                </a:lnTo>
                <a:lnTo>
                  <a:pt x="142" y="16"/>
                </a:lnTo>
                <a:lnTo>
                  <a:pt x="140" y="10"/>
                </a:lnTo>
                <a:close/>
                <a:moveTo>
                  <a:pt x="86" y="10"/>
                </a:moveTo>
                <a:lnTo>
                  <a:pt x="91" y="0"/>
                </a:lnTo>
                <a:lnTo>
                  <a:pt x="95" y="0"/>
                </a:lnTo>
                <a:lnTo>
                  <a:pt x="100" y="10"/>
                </a:lnTo>
                <a:lnTo>
                  <a:pt x="95" y="16"/>
                </a:lnTo>
                <a:lnTo>
                  <a:pt x="91" y="16"/>
                </a:lnTo>
                <a:lnTo>
                  <a:pt x="86" y="10"/>
                </a:lnTo>
                <a:close/>
                <a:moveTo>
                  <a:pt x="32" y="10"/>
                </a:moveTo>
                <a:lnTo>
                  <a:pt x="36" y="0"/>
                </a:lnTo>
                <a:lnTo>
                  <a:pt x="41" y="0"/>
                </a:lnTo>
                <a:lnTo>
                  <a:pt x="46" y="10"/>
                </a:lnTo>
                <a:lnTo>
                  <a:pt x="41" y="16"/>
                </a:lnTo>
                <a:lnTo>
                  <a:pt x="36" y="16"/>
                </a:lnTo>
                <a:lnTo>
                  <a:pt x="32" y="10"/>
                </a:lnTo>
                <a:close/>
                <a:moveTo>
                  <a:pt x="51" y="277"/>
                </a:moveTo>
                <a:lnTo>
                  <a:pt x="78" y="277"/>
                </a:lnTo>
                <a:lnTo>
                  <a:pt x="78" y="0"/>
                </a:lnTo>
                <a:lnTo>
                  <a:pt x="51" y="0"/>
                </a:lnTo>
                <a:lnTo>
                  <a:pt x="51" y="277"/>
                </a:lnTo>
                <a:close/>
                <a:moveTo>
                  <a:pt x="105" y="277"/>
                </a:moveTo>
                <a:lnTo>
                  <a:pt x="132" y="277"/>
                </a:lnTo>
                <a:lnTo>
                  <a:pt x="132" y="0"/>
                </a:lnTo>
                <a:lnTo>
                  <a:pt x="105" y="0"/>
                </a:lnTo>
                <a:lnTo>
                  <a:pt x="105" y="277"/>
                </a:lnTo>
                <a:close/>
                <a:moveTo>
                  <a:pt x="159" y="277"/>
                </a:moveTo>
                <a:lnTo>
                  <a:pt x="186" y="277"/>
                </a:lnTo>
                <a:lnTo>
                  <a:pt x="186" y="0"/>
                </a:lnTo>
                <a:lnTo>
                  <a:pt x="159" y="0"/>
                </a:lnTo>
                <a:lnTo>
                  <a:pt x="159" y="277"/>
                </a:lnTo>
                <a:close/>
                <a:moveTo>
                  <a:pt x="213" y="277"/>
                </a:moveTo>
                <a:lnTo>
                  <a:pt x="240" y="277"/>
                </a:lnTo>
                <a:lnTo>
                  <a:pt x="240" y="0"/>
                </a:lnTo>
                <a:lnTo>
                  <a:pt x="213" y="0"/>
                </a:lnTo>
                <a:lnTo>
                  <a:pt x="213" y="277"/>
                </a:lnTo>
                <a:close/>
                <a:moveTo>
                  <a:pt x="268" y="277"/>
                </a:moveTo>
                <a:lnTo>
                  <a:pt x="295" y="277"/>
                </a:lnTo>
                <a:lnTo>
                  <a:pt x="295" y="0"/>
                </a:lnTo>
                <a:lnTo>
                  <a:pt x="268" y="0"/>
                </a:lnTo>
                <a:lnTo>
                  <a:pt x="268" y="277"/>
                </a:lnTo>
                <a:close/>
                <a:moveTo>
                  <a:pt x="322" y="277"/>
                </a:moveTo>
                <a:lnTo>
                  <a:pt x="349" y="277"/>
                </a:lnTo>
                <a:lnTo>
                  <a:pt x="349" y="0"/>
                </a:lnTo>
                <a:lnTo>
                  <a:pt x="322" y="0"/>
                </a:lnTo>
                <a:lnTo>
                  <a:pt x="322" y="277"/>
                </a:lnTo>
                <a:close/>
                <a:moveTo>
                  <a:pt x="376" y="277"/>
                </a:moveTo>
                <a:lnTo>
                  <a:pt x="403" y="277"/>
                </a:lnTo>
                <a:lnTo>
                  <a:pt x="403" y="0"/>
                </a:lnTo>
                <a:lnTo>
                  <a:pt x="376" y="0"/>
                </a:lnTo>
                <a:lnTo>
                  <a:pt x="376" y="277"/>
                </a:lnTo>
                <a:close/>
                <a:moveTo>
                  <a:pt x="0" y="277"/>
                </a:moveTo>
                <a:lnTo>
                  <a:pt x="27" y="277"/>
                </a:lnTo>
                <a:lnTo>
                  <a:pt x="27" y="0"/>
                </a:lnTo>
                <a:lnTo>
                  <a:pt x="0" y="0"/>
                </a:lnTo>
                <a:lnTo>
                  <a:pt x="0" y="277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2" name="Freeform 21"/>
          <p:cNvSpPr>
            <a:spLocks noEditPoints="1"/>
          </p:cNvSpPr>
          <p:nvPr/>
        </p:nvSpPr>
        <p:spPr bwMode="auto">
          <a:xfrm>
            <a:off x="2438400" y="2422525"/>
            <a:ext cx="596900" cy="55563"/>
          </a:xfrm>
          <a:custGeom>
            <a:avLst/>
            <a:gdLst>
              <a:gd name="T0" fmla="*/ 811490247 w 376"/>
              <a:gd name="T1" fmla="*/ 88207043 h 35"/>
              <a:gd name="T2" fmla="*/ 947578839 w 376"/>
              <a:gd name="T3" fmla="*/ 88207043 h 35"/>
              <a:gd name="T4" fmla="*/ 947578839 w 376"/>
              <a:gd name="T5" fmla="*/ 0 h 35"/>
              <a:gd name="T6" fmla="*/ 811490247 w 376"/>
              <a:gd name="T7" fmla="*/ 0 h 35"/>
              <a:gd name="T8" fmla="*/ 811490247 w 376"/>
              <a:gd name="T9" fmla="*/ 88207043 h 35"/>
              <a:gd name="T10" fmla="*/ 612397175 w 376"/>
              <a:gd name="T11" fmla="*/ 88207043 h 35"/>
              <a:gd name="T12" fmla="*/ 743446845 w 376"/>
              <a:gd name="T13" fmla="*/ 88207043 h 35"/>
              <a:gd name="T14" fmla="*/ 743446845 w 376"/>
              <a:gd name="T15" fmla="*/ 0 h 35"/>
              <a:gd name="T16" fmla="*/ 612397175 w 376"/>
              <a:gd name="T17" fmla="*/ 0 h 35"/>
              <a:gd name="T18" fmla="*/ 612397175 w 376"/>
              <a:gd name="T19" fmla="*/ 88207043 h 35"/>
              <a:gd name="T20" fmla="*/ 408265279 w 376"/>
              <a:gd name="T21" fmla="*/ 88207043 h 35"/>
              <a:gd name="T22" fmla="*/ 544353772 w 376"/>
              <a:gd name="T23" fmla="*/ 88207043 h 35"/>
              <a:gd name="T24" fmla="*/ 544353772 w 376"/>
              <a:gd name="T25" fmla="*/ 0 h 35"/>
              <a:gd name="T26" fmla="*/ 408265279 w 376"/>
              <a:gd name="T27" fmla="*/ 0 h 35"/>
              <a:gd name="T28" fmla="*/ 408265279 w 376"/>
              <a:gd name="T29" fmla="*/ 88207043 h 35"/>
              <a:gd name="T30" fmla="*/ 204133433 w 376"/>
              <a:gd name="T31" fmla="*/ 88207043 h 35"/>
              <a:gd name="T32" fmla="*/ 340221876 w 376"/>
              <a:gd name="T33" fmla="*/ 88207043 h 35"/>
              <a:gd name="T34" fmla="*/ 340221876 w 376"/>
              <a:gd name="T35" fmla="*/ 0 h 35"/>
              <a:gd name="T36" fmla="*/ 204133433 w 376"/>
              <a:gd name="T37" fmla="*/ 0 h 35"/>
              <a:gd name="T38" fmla="*/ 204133433 w 376"/>
              <a:gd name="T39" fmla="*/ 88207043 h 35"/>
              <a:gd name="T40" fmla="*/ 0 w 376"/>
              <a:gd name="T41" fmla="*/ 88207043 h 35"/>
              <a:gd name="T42" fmla="*/ 136088443 w 376"/>
              <a:gd name="T43" fmla="*/ 88207043 h 35"/>
              <a:gd name="T44" fmla="*/ 136088443 w 376"/>
              <a:gd name="T45" fmla="*/ 0 h 35"/>
              <a:gd name="T46" fmla="*/ 0 w 376"/>
              <a:gd name="T47" fmla="*/ 0 h 35"/>
              <a:gd name="T48" fmla="*/ 0 w 376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6"/>
              <a:gd name="T76" fmla="*/ 0 h 35"/>
              <a:gd name="T77" fmla="*/ 376 w 376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6" h="35">
                <a:moveTo>
                  <a:pt x="322" y="35"/>
                </a:moveTo>
                <a:lnTo>
                  <a:pt x="376" y="35"/>
                </a:lnTo>
                <a:lnTo>
                  <a:pt x="376" y="0"/>
                </a:lnTo>
                <a:lnTo>
                  <a:pt x="322" y="0"/>
                </a:lnTo>
                <a:lnTo>
                  <a:pt x="322" y="35"/>
                </a:lnTo>
                <a:close/>
                <a:moveTo>
                  <a:pt x="243" y="35"/>
                </a:moveTo>
                <a:lnTo>
                  <a:pt x="295" y="35"/>
                </a:lnTo>
                <a:lnTo>
                  <a:pt x="295" y="0"/>
                </a:lnTo>
                <a:lnTo>
                  <a:pt x="243" y="0"/>
                </a:lnTo>
                <a:lnTo>
                  <a:pt x="243" y="35"/>
                </a:lnTo>
                <a:close/>
                <a:moveTo>
                  <a:pt x="162" y="35"/>
                </a:moveTo>
                <a:lnTo>
                  <a:pt x="216" y="35"/>
                </a:lnTo>
                <a:lnTo>
                  <a:pt x="216" y="0"/>
                </a:lnTo>
                <a:lnTo>
                  <a:pt x="162" y="0"/>
                </a:lnTo>
                <a:lnTo>
                  <a:pt x="162" y="35"/>
                </a:lnTo>
                <a:close/>
                <a:moveTo>
                  <a:pt x="81" y="35"/>
                </a:moveTo>
                <a:lnTo>
                  <a:pt x="135" y="35"/>
                </a:lnTo>
                <a:lnTo>
                  <a:pt x="135" y="0"/>
                </a:lnTo>
                <a:lnTo>
                  <a:pt x="81" y="0"/>
                </a:lnTo>
                <a:lnTo>
                  <a:pt x="81" y="35"/>
                </a:lnTo>
                <a:close/>
                <a:moveTo>
                  <a:pt x="0" y="35"/>
                </a:moveTo>
                <a:lnTo>
                  <a:pt x="54" y="35"/>
                </a:lnTo>
                <a:lnTo>
                  <a:pt x="54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3" name="Rectangle 22"/>
          <p:cNvSpPr>
            <a:spLocks noChangeArrowheads="1"/>
          </p:cNvSpPr>
          <p:nvPr/>
        </p:nvSpPr>
        <p:spPr bwMode="auto">
          <a:xfrm>
            <a:off x="4248150" y="1866900"/>
            <a:ext cx="684213" cy="665163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4" name="Rectangle 23"/>
          <p:cNvSpPr>
            <a:spLocks noChangeArrowheads="1"/>
          </p:cNvSpPr>
          <p:nvPr/>
        </p:nvSpPr>
        <p:spPr bwMode="auto">
          <a:xfrm>
            <a:off x="4271963" y="2392363"/>
            <a:ext cx="639762" cy="10953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5" name="Freeform 24"/>
          <p:cNvSpPr>
            <a:spLocks noEditPoints="1"/>
          </p:cNvSpPr>
          <p:nvPr/>
        </p:nvSpPr>
        <p:spPr bwMode="auto">
          <a:xfrm>
            <a:off x="4271963" y="1897063"/>
            <a:ext cx="639762" cy="439737"/>
          </a:xfrm>
          <a:custGeom>
            <a:avLst/>
            <a:gdLst>
              <a:gd name="T0" fmla="*/ 904734716 w 403"/>
              <a:gd name="T1" fmla="*/ 0 h 277"/>
              <a:gd name="T2" fmla="*/ 929936251 w 403"/>
              <a:gd name="T3" fmla="*/ 25201529 h 277"/>
              <a:gd name="T4" fmla="*/ 904734716 w 403"/>
              <a:gd name="T5" fmla="*/ 40322449 h 277"/>
              <a:gd name="T6" fmla="*/ 763605920 w 403"/>
              <a:gd name="T7" fmla="*/ 25201529 h 277"/>
              <a:gd name="T8" fmla="*/ 786288096 w 403"/>
              <a:gd name="T9" fmla="*/ 0 h 277"/>
              <a:gd name="T10" fmla="*/ 786288096 w 403"/>
              <a:gd name="T11" fmla="*/ 40322449 h 277"/>
              <a:gd name="T12" fmla="*/ 763605920 w 403"/>
              <a:gd name="T13" fmla="*/ 25201529 h 277"/>
              <a:gd name="T14" fmla="*/ 632557937 w 403"/>
              <a:gd name="T15" fmla="*/ 0 h 277"/>
              <a:gd name="T16" fmla="*/ 657759473 w 403"/>
              <a:gd name="T17" fmla="*/ 25201529 h 277"/>
              <a:gd name="T18" fmla="*/ 632557937 w 403"/>
              <a:gd name="T19" fmla="*/ 40322449 h 277"/>
              <a:gd name="T20" fmla="*/ 488909981 w 403"/>
              <a:gd name="T21" fmla="*/ 25201529 h 277"/>
              <a:gd name="T22" fmla="*/ 514111516 w 403"/>
              <a:gd name="T23" fmla="*/ 0 h 277"/>
              <a:gd name="T24" fmla="*/ 514111516 w 403"/>
              <a:gd name="T25" fmla="*/ 40322449 h 277"/>
              <a:gd name="T26" fmla="*/ 488909981 w 403"/>
              <a:gd name="T27" fmla="*/ 25201529 h 277"/>
              <a:gd name="T28" fmla="*/ 360381258 w 403"/>
              <a:gd name="T29" fmla="*/ 0 h 277"/>
              <a:gd name="T30" fmla="*/ 385582794 w 403"/>
              <a:gd name="T31" fmla="*/ 25201529 h 277"/>
              <a:gd name="T32" fmla="*/ 360381258 w 403"/>
              <a:gd name="T33" fmla="*/ 40322449 h 277"/>
              <a:gd name="T34" fmla="*/ 216733302 w 403"/>
              <a:gd name="T35" fmla="*/ 25201529 h 277"/>
              <a:gd name="T36" fmla="*/ 241934837 w 403"/>
              <a:gd name="T37" fmla="*/ 0 h 277"/>
              <a:gd name="T38" fmla="*/ 241934837 w 403"/>
              <a:gd name="T39" fmla="*/ 40322449 h 277"/>
              <a:gd name="T40" fmla="*/ 216733302 w 403"/>
              <a:gd name="T41" fmla="*/ 25201529 h 277"/>
              <a:gd name="T42" fmla="*/ 93244911 w 403"/>
              <a:gd name="T43" fmla="*/ 0 h 277"/>
              <a:gd name="T44" fmla="*/ 118446471 w 403"/>
              <a:gd name="T45" fmla="*/ 25201529 h 277"/>
              <a:gd name="T46" fmla="*/ 93244911 w 403"/>
              <a:gd name="T47" fmla="*/ 40322449 h 277"/>
              <a:gd name="T48" fmla="*/ 131048032 w 403"/>
              <a:gd name="T49" fmla="*/ 698081585 h 277"/>
              <a:gd name="T50" fmla="*/ 199091384 w 403"/>
              <a:gd name="T51" fmla="*/ 0 h 277"/>
              <a:gd name="T52" fmla="*/ 131048032 w 403"/>
              <a:gd name="T53" fmla="*/ 698081585 h 277"/>
              <a:gd name="T54" fmla="*/ 335179723 w 403"/>
              <a:gd name="T55" fmla="*/ 698081585 h 277"/>
              <a:gd name="T56" fmla="*/ 267136372 w 403"/>
              <a:gd name="T57" fmla="*/ 0 h 277"/>
              <a:gd name="T58" fmla="*/ 403224662 w 403"/>
              <a:gd name="T59" fmla="*/ 698081585 h 277"/>
              <a:gd name="T60" fmla="*/ 471268112 w 403"/>
              <a:gd name="T61" fmla="*/ 0 h 277"/>
              <a:gd name="T62" fmla="*/ 403224662 w 403"/>
              <a:gd name="T63" fmla="*/ 698081585 h 277"/>
              <a:gd name="T64" fmla="*/ 607356402 w 403"/>
              <a:gd name="T65" fmla="*/ 698081585 h 277"/>
              <a:gd name="T66" fmla="*/ 539313051 w 403"/>
              <a:gd name="T67" fmla="*/ 0 h 277"/>
              <a:gd name="T68" fmla="*/ 675401341 w 403"/>
              <a:gd name="T69" fmla="*/ 698081585 h 277"/>
              <a:gd name="T70" fmla="*/ 743444692 w 403"/>
              <a:gd name="T71" fmla="*/ 0 h 277"/>
              <a:gd name="T72" fmla="*/ 675401341 w 403"/>
              <a:gd name="T73" fmla="*/ 698081585 h 277"/>
              <a:gd name="T74" fmla="*/ 879533181 w 403"/>
              <a:gd name="T75" fmla="*/ 698081585 h 277"/>
              <a:gd name="T76" fmla="*/ 811489631 w 403"/>
              <a:gd name="T77" fmla="*/ 0 h 277"/>
              <a:gd name="T78" fmla="*/ 947578119 w 403"/>
              <a:gd name="T79" fmla="*/ 698081585 h 277"/>
              <a:gd name="T80" fmla="*/ 1015621470 w 403"/>
              <a:gd name="T81" fmla="*/ 0 h 277"/>
              <a:gd name="T82" fmla="*/ 947578119 w 403"/>
              <a:gd name="T83" fmla="*/ 698081585 h 277"/>
              <a:gd name="T84" fmla="*/ 68043376 w 403"/>
              <a:gd name="T85" fmla="*/ 698081585 h 277"/>
              <a:gd name="T86" fmla="*/ 0 w 403"/>
              <a:gd name="T87" fmla="*/ 0 h 2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7"/>
              <a:gd name="T134" fmla="*/ 403 w 403"/>
              <a:gd name="T135" fmla="*/ 277 h 27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7">
                <a:moveTo>
                  <a:pt x="357" y="10"/>
                </a:moveTo>
                <a:lnTo>
                  <a:pt x="359" y="0"/>
                </a:lnTo>
                <a:lnTo>
                  <a:pt x="366" y="0"/>
                </a:lnTo>
                <a:lnTo>
                  <a:pt x="369" y="10"/>
                </a:lnTo>
                <a:lnTo>
                  <a:pt x="366" y="16"/>
                </a:lnTo>
                <a:lnTo>
                  <a:pt x="359" y="16"/>
                </a:lnTo>
                <a:lnTo>
                  <a:pt x="357" y="10"/>
                </a:lnTo>
                <a:close/>
                <a:moveTo>
                  <a:pt x="303" y="10"/>
                </a:moveTo>
                <a:lnTo>
                  <a:pt x="305" y="0"/>
                </a:lnTo>
                <a:lnTo>
                  <a:pt x="312" y="0"/>
                </a:lnTo>
                <a:lnTo>
                  <a:pt x="315" y="10"/>
                </a:lnTo>
                <a:lnTo>
                  <a:pt x="312" y="16"/>
                </a:lnTo>
                <a:lnTo>
                  <a:pt x="305" y="16"/>
                </a:lnTo>
                <a:lnTo>
                  <a:pt x="303" y="10"/>
                </a:lnTo>
                <a:close/>
                <a:moveTo>
                  <a:pt x="248" y="10"/>
                </a:moveTo>
                <a:lnTo>
                  <a:pt x="251" y="0"/>
                </a:lnTo>
                <a:lnTo>
                  <a:pt x="258" y="0"/>
                </a:lnTo>
                <a:lnTo>
                  <a:pt x="261" y="10"/>
                </a:lnTo>
                <a:lnTo>
                  <a:pt x="258" y="16"/>
                </a:lnTo>
                <a:lnTo>
                  <a:pt x="251" y="16"/>
                </a:lnTo>
                <a:lnTo>
                  <a:pt x="248" y="10"/>
                </a:lnTo>
                <a:close/>
                <a:moveTo>
                  <a:pt x="194" y="10"/>
                </a:moveTo>
                <a:lnTo>
                  <a:pt x="197" y="0"/>
                </a:lnTo>
                <a:lnTo>
                  <a:pt x="204" y="0"/>
                </a:lnTo>
                <a:lnTo>
                  <a:pt x="207" y="10"/>
                </a:lnTo>
                <a:lnTo>
                  <a:pt x="204" y="16"/>
                </a:lnTo>
                <a:lnTo>
                  <a:pt x="197" y="16"/>
                </a:lnTo>
                <a:lnTo>
                  <a:pt x="194" y="10"/>
                </a:lnTo>
                <a:close/>
                <a:moveTo>
                  <a:pt x="140" y="10"/>
                </a:moveTo>
                <a:lnTo>
                  <a:pt x="143" y="0"/>
                </a:lnTo>
                <a:lnTo>
                  <a:pt x="150" y="0"/>
                </a:lnTo>
                <a:lnTo>
                  <a:pt x="153" y="10"/>
                </a:lnTo>
                <a:lnTo>
                  <a:pt x="150" y="16"/>
                </a:lnTo>
                <a:lnTo>
                  <a:pt x="143" y="16"/>
                </a:lnTo>
                <a:lnTo>
                  <a:pt x="140" y="10"/>
                </a:lnTo>
                <a:close/>
                <a:moveTo>
                  <a:pt x="86" y="10"/>
                </a:moveTo>
                <a:lnTo>
                  <a:pt x="91" y="0"/>
                </a:lnTo>
                <a:lnTo>
                  <a:pt x="96" y="0"/>
                </a:lnTo>
                <a:lnTo>
                  <a:pt x="101" y="10"/>
                </a:lnTo>
                <a:lnTo>
                  <a:pt x="96" y="16"/>
                </a:lnTo>
                <a:lnTo>
                  <a:pt x="91" y="16"/>
                </a:lnTo>
                <a:lnTo>
                  <a:pt x="86" y="10"/>
                </a:lnTo>
                <a:close/>
                <a:moveTo>
                  <a:pt x="32" y="10"/>
                </a:moveTo>
                <a:lnTo>
                  <a:pt x="37" y="0"/>
                </a:lnTo>
                <a:lnTo>
                  <a:pt x="42" y="0"/>
                </a:lnTo>
                <a:lnTo>
                  <a:pt x="47" y="10"/>
                </a:lnTo>
                <a:lnTo>
                  <a:pt x="42" y="16"/>
                </a:lnTo>
                <a:lnTo>
                  <a:pt x="37" y="16"/>
                </a:lnTo>
                <a:lnTo>
                  <a:pt x="32" y="10"/>
                </a:lnTo>
                <a:close/>
                <a:moveTo>
                  <a:pt x="52" y="277"/>
                </a:moveTo>
                <a:lnTo>
                  <a:pt x="79" y="277"/>
                </a:lnTo>
                <a:lnTo>
                  <a:pt x="79" y="0"/>
                </a:lnTo>
                <a:lnTo>
                  <a:pt x="52" y="0"/>
                </a:lnTo>
                <a:lnTo>
                  <a:pt x="52" y="277"/>
                </a:lnTo>
                <a:close/>
                <a:moveTo>
                  <a:pt x="106" y="277"/>
                </a:moveTo>
                <a:lnTo>
                  <a:pt x="133" y="277"/>
                </a:lnTo>
                <a:lnTo>
                  <a:pt x="133" y="0"/>
                </a:lnTo>
                <a:lnTo>
                  <a:pt x="106" y="0"/>
                </a:lnTo>
                <a:lnTo>
                  <a:pt x="106" y="277"/>
                </a:lnTo>
                <a:close/>
                <a:moveTo>
                  <a:pt x="160" y="277"/>
                </a:moveTo>
                <a:lnTo>
                  <a:pt x="187" y="277"/>
                </a:lnTo>
                <a:lnTo>
                  <a:pt x="187" y="0"/>
                </a:lnTo>
                <a:lnTo>
                  <a:pt x="160" y="0"/>
                </a:lnTo>
                <a:lnTo>
                  <a:pt x="160" y="277"/>
                </a:lnTo>
                <a:close/>
                <a:moveTo>
                  <a:pt x="214" y="277"/>
                </a:moveTo>
                <a:lnTo>
                  <a:pt x="241" y="277"/>
                </a:lnTo>
                <a:lnTo>
                  <a:pt x="241" y="0"/>
                </a:lnTo>
                <a:lnTo>
                  <a:pt x="214" y="0"/>
                </a:lnTo>
                <a:lnTo>
                  <a:pt x="214" y="277"/>
                </a:lnTo>
                <a:close/>
                <a:moveTo>
                  <a:pt x="268" y="277"/>
                </a:moveTo>
                <a:lnTo>
                  <a:pt x="295" y="277"/>
                </a:lnTo>
                <a:lnTo>
                  <a:pt x="295" y="0"/>
                </a:lnTo>
                <a:lnTo>
                  <a:pt x="268" y="0"/>
                </a:lnTo>
                <a:lnTo>
                  <a:pt x="268" y="277"/>
                </a:lnTo>
                <a:close/>
                <a:moveTo>
                  <a:pt x="322" y="277"/>
                </a:moveTo>
                <a:lnTo>
                  <a:pt x="349" y="277"/>
                </a:lnTo>
                <a:lnTo>
                  <a:pt x="349" y="0"/>
                </a:lnTo>
                <a:lnTo>
                  <a:pt x="322" y="0"/>
                </a:lnTo>
                <a:lnTo>
                  <a:pt x="322" y="277"/>
                </a:lnTo>
                <a:close/>
                <a:moveTo>
                  <a:pt x="376" y="277"/>
                </a:moveTo>
                <a:lnTo>
                  <a:pt x="403" y="277"/>
                </a:lnTo>
                <a:lnTo>
                  <a:pt x="403" y="0"/>
                </a:lnTo>
                <a:lnTo>
                  <a:pt x="376" y="0"/>
                </a:lnTo>
                <a:lnTo>
                  <a:pt x="376" y="277"/>
                </a:lnTo>
                <a:close/>
                <a:moveTo>
                  <a:pt x="0" y="277"/>
                </a:moveTo>
                <a:lnTo>
                  <a:pt x="27" y="277"/>
                </a:lnTo>
                <a:lnTo>
                  <a:pt x="27" y="0"/>
                </a:lnTo>
                <a:lnTo>
                  <a:pt x="0" y="0"/>
                </a:lnTo>
                <a:lnTo>
                  <a:pt x="0" y="277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6" name="Freeform 25"/>
          <p:cNvSpPr>
            <a:spLocks noEditPoints="1"/>
          </p:cNvSpPr>
          <p:nvPr/>
        </p:nvSpPr>
        <p:spPr bwMode="auto">
          <a:xfrm>
            <a:off x="4291013" y="2422525"/>
            <a:ext cx="598487" cy="55563"/>
          </a:xfrm>
          <a:custGeom>
            <a:avLst/>
            <a:gdLst>
              <a:gd name="T0" fmla="*/ 814008930 w 377"/>
              <a:gd name="T1" fmla="*/ 88207043 h 35"/>
              <a:gd name="T2" fmla="*/ 950097408 w 377"/>
              <a:gd name="T3" fmla="*/ 88207043 h 35"/>
              <a:gd name="T4" fmla="*/ 950097408 w 377"/>
              <a:gd name="T5" fmla="*/ 0 h 35"/>
              <a:gd name="T6" fmla="*/ 814008930 w 377"/>
              <a:gd name="T7" fmla="*/ 0 h 35"/>
              <a:gd name="T8" fmla="*/ 814008930 w 377"/>
              <a:gd name="T9" fmla="*/ 88207043 h 35"/>
              <a:gd name="T10" fmla="*/ 614917611 w 377"/>
              <a:gd name="T11" fmla="*/ 88207043 h 35"/>
              <a:gd name="T12" fmla="*/ 743444637 w 377"/>
              <a:gd name="T13" fmla="*/ 88207043 h 35"/>
              <a:gd name="T14" fmla="*/ 743444637 w 377"/>
              <a:gd name="T15" fmla="*/ 0 h 35"/>
              <a:gd name="T16" fmla="*/ 614917611 w 377"/>
              <a:gd name="T17" fmla="*/ 0 h 35"/>
              <a:gd name="T18" fmla="*/ 614917611 w 377"/>
              <a:gd name="T19" fmla="*/ 88207043 h 35"/>
              <a:gd name="T20" fmla="*/ 410784298 w 377"/>
              <a:gd name="T21" fmla="*/ 88207043 h 35"/>
              <a:gd name="T22" fmla="*/ 546872677 w 377"/>
              <a:gd name="T23" fmla="*/ 88207043 h 35"/>
              <a:gd name="T24" fmla="*/ 546872677 w 377"/>
              <a:gd name="T25" fmla="*/ 0 h 35"/>
              <a:gd name="T26" fmla="*/ 410784298 w 377"/>
              <a:gd name="T27" fmla="*/ 0 h 35"/>
              <a:gd name="T28" fmla="*/ 410784298 w 377"/>
              <a:gd name="T29" fmla="*/ 88207043 h 35"/>
              <a:gd name="T30" fmla="*/ 206652623 w 377"/>
              <a:gd name="T31" fmla="*/ 88207043 h 35"/>
              <a:gd name="T32" fmla="*/ 342740952 w 377"/>
              <a:gd name="T33" fmla="*/ 88207043 h 35"/>
              <a:gd name="T34" fmla="*/ 342740952 w 377"/>
              <a:gd name="T35" fmla="*/ 0 h 35"/>
              <a:gd name="T36" fmla="*/ 206652623 w 377"/>
              <a:gd name="T37" fmla="*/ 0 h 35"/>
              <a:gd name="T38" fmla="*/ 206652623 w 377"/>
              <a:gd name="T39" fmla="*/ 88207043 h 35"/>
              <a:gd name="T40" fmla="*/ 0 w 377"/>
              <a:gd name="T41" fmla="*/ 88207043 h 35"/>
              <a:gd name="T42" fmla="*/ 138607689 w 377"/>
              <a:gd name="T43" fmla="*/ 88207043 h 35"/>
              <a:gd name="T44" fmla="*/ 138607689 w 377"/>
              <a:gd name="T45" fmla="*/ 0 h 35"/>
              <a:gd name="T46" fmla="*/ 0 w 377"/>
              <a:gd name="T47" fmla="*/ 0 h 35"/>
              <a:gd name="T48" fmla="*/ 0 w 377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7"/>
              <a:gd name="T76" fmla="*/ 0 h 35"/>
              <a:gd name="T77" fmla="*/ 377 w 377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7" h="35">
                <a:moveTo>
                  <a:pt x="323" y="35"/>
                </a:moveTo>
                <a:lnTo>
                  <a:pt x="377" y="35"/>
                </a:lnTo>
                <a:lnTo>
                  <a:pt x="377" y="0"/>
                </a:lnTo>
                <a:lnTo>
                  <a:pt x="323" y="0"/>
                </a:lnTo>
                <a:lnTo>
                  <a:pt x="323" y="35"/>
                </a:lnTo>
                <a:close/>
                <a:moveTo>
                  <a:pt x="244" y="35"/>
                </a:moveTo>
                <a:lnTo>
                  <a:pt x="295" y="35"/>
                </a:lnTo>
                <a:lnTo>
                  <a:pt x="295" y="0"/>
                </a:lnTo>
                <a:lnTo>
                  <a:pt x="244" y="0"/>
                </a:lnTo>
                <a:lnTo>
                  <a:pt x="244" y="35"/>
                </a:lnTo>
                <a:close/>
                <a:moveTo>
                  <a:pt x="163" y="35"/>
                </a:moveTo>
                <a:lnTo>
                  <a:pt x="217" y="35"/>
                </a:lnTo>
                <a:lnTo>
                  <a:pt x="217" y="0"/>
                </a:lnTo>
                <a:lnTo>
                  <a:pt x="163" y="0"/>
                </a:lnTo>
                <a:lnTo>
                  <a:pt x="163" y="35"/>
                </a:lnTo>
                <a:close/>
                <a:moveTo>
                  <a:pt x="82" y="35"/>
                </a:moveTo>
                <a:lnTo>
                  <a:pt x="136" y="35"/>
                </a:lnTo>
                <a:lnTo>
                  <a:pt x="136" y="0"/>
                </a:lnTo>
                <a:lnTo>
                  <a:pt x="82" y="0"/>
                </a:lnTo>
                <a:lnTo>
                  <a:pt x="82" y="35"/>
                </a:lnTo>
                <a:close/>
                <a:moveTo>
                  <a:pt x="0" y="35"/>
                </a:moveTo>
                <a:lnTo>
                  <a:pt x="55" y="35"/>
                </a:lnTo>
                <a:lnTo>
                  <a:pt x="55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37" name="Line 26"/>
          <p:cNvSpPr>
            <a:spLocks noChangeShapeType="1"/>
          </p:cNvSpPr>
          <p:nvPr/>
        </p:nvSpPr>
        <p:spPr bwMode="auto">
          <a:xfrm>
            <a:off x="3078163" y="2200275"/>
            <a:ext cx="1169987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38" name="Rectangle 27"/>
          <p:cNvSpPr>
            <a:spLocks noChangeArrowheads="1"/>
          </p:cNvSpPr>
          <p:nvPr/>
        </p:nvSpPr>
        <p:spPr bwMode="auto">
          <a:xfrm>
            <a:off x="3124200" y="2514600"/>
            <a:ext cx="1131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10.1.1.0 / 24</a:t>
            </a:r>
            <a:endParaRPr lang="en-US" sz="1800"/>
          </a:p>
        </p:txBody>
      </p:sp>
      <p:sp>
        <p:nvSpPr>
          <p:cNvPr id="115739" name="Rectangle 28"/>
          <p:cNvSpPr>
            <a:spLocks noChangeArrowheads="1"/>
          </p:cNvSpPr>
          <p:nvPr/>
        </p:nvSpPr>
        <p:spPr bwMode="auto">
          <a:xfrm>
            <a:off x="3121025" y="1938338"/>
            <a:ext cx="1381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.1</a:t>
            </a:r>
            <a:endParaRPr lang="en-US" sz="1800"/>
          </a:p>
        </p:txBody>
      </p:sp>
      <p:sp>
        <p:nvSpPr>
          <p:cNvPr id="115740" name="Rectangle 29"/>
          <p:cNvSpPr>
            <a:spLocks noChangeArrowheads="1"/>
          </p:cNvSpPr>
          <p:nvPr/>
        </p:nvSpPr>
        <p:spPr bwMode="auto">
          <a:xfrm>
            <a:off x="4100513" y="193833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.2</a:t>
            </a:r>
            <a:endParaRPr lang="en-US" sz="1800"/>
          </a:p>
        </p:txBody>
      </p:sp>
      <p:sp>
        <p:nvSpPr>
          <p:cNvPr id="115741" name="Rectangle 30"/>
          <p:cNvSpPr>
            <a:spLocks noChangeArrowheads="1"/>
          </p:cNvSpPr>
          <p:nvPr/>
        </p:nvSpPr>
        <p:spPr bwMode="auto">
          <a:xfrm>
            <a:off x="4248150" y="4479925"/>
            <a:ext cx="684213" cy="660400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2" name="Rectangle 31"/>
          <p:cNvSpPr>
            <a:spLocks noChangeArrowheads="1"/>
          </p:cNvSpPr>
          <p:nvPr/>
        </p:nvSpPr>
        <p:spPr bwMode="auto">
          <a:xfrm>
            <a:off x="4271963" y="5003800"/>
            <a:ext cx="639762" cy="10636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3" name="Freeform 32"/>
          <p:cNvSpPr>
            <a:spLocks noEditPoints="1"/>
          </p:cNvSpPr>
          <p:nvPr/>
        </p:nvSpPr>
        <p:spPr bwMode="auto">
          <a:xfrm>
            <a:off x="4271963" y="4505325"/>
            <a:ext cx="639762" cy="442913"/>
          </a:xfrm>
          <a:custGeom>
            <a:avLst/>
            <a:gdLst>
              <a:gd name="T0" fmla="*/ 904734716 w 403"/>
              <a:gd name="T1" fmla="*/ 0 h 279"/>
              <a:gd name="T2" fmla="*/ 929936251 w 403"/>
              <a:gd name="T3" fmla="*/ 22682222 h 279"/>
              <a:gd name="T4" fmla="*/ 904734716 w 403"/>
              <a:gd name="T5" fmla="*/ 37803176 h 279"/>
              <a:gd name="T6" fmla="*/ 763605920 w 403"/>
              <a:gd name="T7" fmla="*/ 22682222 h 279"/>
              <a:gd name="T8" fmla="*/ 786288096 w 403"/>
              <a:gd name="T9" fmla="*/ 0 h 279"/>
              <a:gd name="T10" fmla="*/ 786288096 w 403"/>
              <a:gd name="T11" fmla="*/ 37803176 h 279"/>
              <a:gd name="T12" fmla="*/ 763605920 w 403"/>
              <a:gd name="T13" fmla="*/ 22682222 h 279"/>
              <a:gd name="T14" fmla="*/ 632557937 w 403"/>
              <a:gd name="T15" fmla="*/ 0 h 279"/>
              <a:gd name="T16" fmla="*/ 657759473 w 403"/>
              <a:gd name="T17" fmla="*/ 22682222 h 279"/>
              <a:gd name="T18" fmla="*/ 632557937 w 403"/>
              <a:gd name="T19" fmla="*/ 37803176 h 279"/>
              <a:gd name="T20" fmla="*/ 488909981 w 403"/>
              <a:gd name="T21" fmla="*/ 22682222 h 279"/>
              <a:gd name="T22" fmla="*/ 514111516 w 403"/>
              <a:gd name="T23" fmla="*/ 0 h 279"/>
              <a:gd name="T24" fmla="*/ 514111516 w 403"/>
              <a:gd name="T25" fmla="*/ 37803176 h 279"/>
              <a:gd name="T26" fmla="*/ 488909981 w 403"/>
              <a:gd name="T27" fmla="*/ 22682222 h 279"/>
              <a:gd name="T28" fmla="*/ 360381258 w 403"/>
              <a:gd name="T29" fmla="*/ 0 h 279"/>
              <a:gd name="T30" fmla="*/ 385582794 w 403"/>
              <a:gd name="T31" fmla="*/ 22682222 h 279"/>
              <a:gd name="T32" fmla="*/ 360381258 w 403"/>
              <a:gd name="T33" fmla="*/ 37803176 h 279"/>
              <a:gd name="T34" fmla="*/ 216733302 w 403"/>
              <a:gd name="T35" fmla="*/ 22682222 h 279"/>
              <a:gd name="T36" fmla="*/ 241934837 w 403"/>
              <a:gd name="T37" fmla="*/ 0 h 279"/>
              <a:gd name="T38" fmla="*/ 241934837 w 403"/>
              <a:gd name="T39" fmla="*/ 37803176 h 279"/>
              <a:gd name="T40" fmla="*/ 216733302 w 403"/>
              <a:gd name="T41" fmla="*/ 22682222 h 279"/>
              <a:gd name="T42" fmla="*/ 93244911 w 403"/>
              <a:gd name="T43" fmla="*/ 0 h 279"/>
              <a:gd name="T44" fmla="*/ 118446471 w 403"/>
              <a:gd name="T45" fmla="*/ 22682222 h 279"/>
              <a:gd name="T46" fmla="*/ 93244911 w 403"/>
              <a:gd name="T47" fmla="*/ 37803176 h 279"/>
              <a:gd name="T48" fmla="*/ 131048032 w 403"/>
              <a:gd name="T49" fmla="*/ 703125072 h 279"/>
              <a:gd name="T50" fmla="*/ 199091384 w 403"/>
              <a:gd name="T51" fmla="*/ 0 h 279"/>
              <a:gd name="T52" fmla="*/ 131048032 w 403"/>
              <a:gd name="T53" fmla="*/ 703125072 h 279"/>
              <a:gd name="T54" fmla="*/ 335179723 w 403"/>
              <a:gd name="T55" fmla="*/ 703125072 h 279"/>
              <a:gd name="T56" fmla="*/ 267136372 w 403"/>
              <a:gd name="T57" fmla="*/ 0 h 279"/>
              <a:gd name="T58" fmla="*/ 403224662 w 403"/>
              <a:gd name="T59" fmla="*/ 703125072 h 279"/>
              <a:gd name="T60" fmla="*/ 471268112 w 403"/>
              <a:gd name="T61" fmla="*/ 0 h 279"/>
              <a:gd name="T62" fmla="*/ 403224662 w 403"/>
              <a:gd name="T63" fmla="*/ 703125072 h 279"/>
              <a:gd name="T64" fmla="*/ 607356402 w 403"/>
              <a:gd name="T65" fmla="*/ 703125072 h 279"/>
              <a:gd name="T66" fmla="*/ 539313051 w 403"/>
              <a:gd name="T67" fmla="*/ 0 h 279"/>
              <a:gd name="T68" fmla="*/ 675401341 w 403"/>
              <a:gd name="T69" fmla="*/ 703125072 h 279"/>
              <a:gd name="T70" fmla="*/ 743444692 w 403"/>
              <a:gd name="T71" fmla="*/ 0 h 279"/>
              <a:gd name="T72" fmla="*/ 675401341 w 403"/>
              <a:gd name="T73" fmla="*/ 703125072 h 279"/>
              <a:gd name="T74" fmla="*/ 879533181 w 403"/>
              <a:gd name="T75" fmla="*/ 703125072 h 279"/>
              <a:gd name="T76" fmla="*/ 811489631 w 403"/>
              <a:gd name="T77" fmla="*/ 0 h 279"/>
              <a:gd name="T78" fmla="*/ 947578119 w 403"/>
              <a:gd name="T79" fmla="*/ 703125072 h 279"/>
              <a:gd name="T80" fmla="*/ 1015621470 w 403"/>
              <a:gd name="T81" fmla="*/ 0 h 279"/>
              <a:gd name="T82" fmla="*/ 947578119 w 403"/>
              <a:gd name="T83" fmla="*/ 703125072 h 279"/>
              <a:gd name="T84" fmla="*/ 68043376 w 403"/>
              <a:gd name="T85" fmla="*/ 703125072 h 279"/>
              <a:gd name="T86" fmla="*/ 0 w 403"/>
              <a:gd name="T87" fmla="*/ 0 h 27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9"/>
              <a:gd name="T134" fmla="*/ 403 w 403"/>
              <a:gd name="T135" fmla="*/ 279 h 27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9">
                <a:moveTo>
                  <a:pt x="357" y="9"/>
                </a:moveTo>
                <a:lnTo>
                  <a:pt x="359" y="0"/>
                </a:lnTo>
                <a:lnTo>
                  <a:pt x="366" y="0"/>
                </a:lnTo>
                <a:lnTo>
                  <a:pt x="369" y="9"/>
                </a:lnTo>
                <a:lnTo>
                  <a:pt x="366" y="15"/>
                </a:lnTo>
                <a:lnTo>
                  <a:pt x="359" y="15"/>
                </a:lnTo>
                <a:lnTo>
                  <a:pt x="357" y="9"/>
                </a:lnTo>
                <a:close/>
                <a:moveTo>
                  <a:pt x="303" y="9"/>
                </a:moveTo>
                <a:lnTo>
                  <a:pt x="305" y="0"/>
                </a:lnTo>
                <a:lnTo>
                  <a:pt x="312" y="0"/>
                </a:lnTo>
                <a:lnTo>
                  <a:pt x="315" y="9"/>
                </a:lnTo>
                <a:lnTo>
                  <a:pt x="312" y="15"/>
                </a:lnTo>
                <a:lnTo>
                  <a:pt x="305" y="15"/>
                </a:lnTo>
                <a:lnTo>
                  <a:pt x="303" y="9"/>
                </a:lnTo>
                <a:close/>
                <a:moveTo>
                  <a:pt x="248" y="9"/>
                </a:moveTo>
                <a:lnTo>
                  <a:pt x="251" y="0"/>
                </a:lnTo>
                <a:lnTo>
                  <a:pt x="258" y="0"/>
                </a:lnTo>
                <a:lnTo>
                  <a:pt x="261" y="9"/>
                </a:lnTo>
                <a:lnTo>
                  <a:pt x="258" y="15"/>
                </a:lnTo>
                <a:lnTo>
                  <a:pt x="251" y="15"/>
                </a:lnTo>
                <a:lnTo>
                  <a:pt x="248" y="9"/>
                </a:lnTo>
                <a:close/>
                <a:moveTo>
                  <a:pt x="194" y="9"/>
                </a:moveTo>
                <a:lnTo>
                  <a:pt x="197" y="0"/>
                </a:lnTo>
                <a:lnTo>
                  <a:pt x="204" y="0"/>
                </a:lnTo>
                <a:lnTo>
                  <a:pt x="207" y="9"/>
                </a:lnTo>
                <a:lnTo>
                  <a:pt x="204" y="15"/>
                </a:lnTo>
                <a:lnTo>
                  <a:pt x="197" y="15"/>
                </a:lnTo>
                <a:lnTo>
                  <a:pt x="194" y="9"/>
                </a:lnTo>
                <a:close/>
                <a:moveTo>
                  <a:pt x="140" y="9"/>
                </a:moveTo>
                <a:lnTo>
                  <a:pt x="143" y="0"/>
                </a:lnTo>
                <a:lnTo>
                  <a:pt x="150" y="0"/>
                </a:lnTo>
                <a:lnTo>
                  <a:pt x="153" y="9"/>
                </a:lnTo>
                <a:lnTo>
                  <a:pt x="150" y="15"/>
                </a:lnTo>
                <a:lnTo>
                  <a:pt x="143" y="15"/>
                </a:lnTo>
                <a:lnTo>
                  <a:pt x="140" y="9"/>
                </a:lnTo>
                <a:close/>
                <a:moveTo>
                  <a:pt x="86" y="9"/>
                </a:moveTo>
                <a:lnTo>
                  <a:pt x="91" y="0"/>
                </a:lnTo>
                <a:lnTo>
                  <a:pt x="96" y="0"/>
                </a:lnTo>
                <a:lnTo>
                  <a:pt x="101" y="9"/>
                </a:lnTo>
                <a:lnTo>
                  <a:pt x="96" y="15"/>
                </a:lnTo>
                <a:lnTo>
                  <a:pt x="91" y="15"/>
                </a:lnTo>
                <a:lnTo>
                  <a:pt x="86" y="9"/>
                </a:lnTo>
                <a:close/>
                <a:moveTo>
                  <a:pt x="32" y="9"/>
                </a:moveTo>
                <a:lnTo>
                  <a:pt x="37" y="0"/>
                </a:lnTo>
                <a:lnTo>
                  <a:pt x="42" y="0"/>
                </a:lnTo>
                <a:lnTo>
                  <a:pt x="47" y="9"/>
                </a:lnTo>
                <a:lnTo>
                  <a:pt x="42" y="15"/>
                </a:lnTo>
                <a:lnTo>
                  <a:pt x="37" y="15"/>
                </a:lnTo>
                <a:lnTo>
                  <a:pt x="32" y="9"/>
                </a:lnTo>
                <a:close/>
                <a:moveTo>
                  <a:pt x="52" y="279"/>
                </a:moveTo>
                <a:lnTo>
                  <a:pt x="79" y="279"/>
                </a:lnTo>
                <a:lnTo>
                  <a:pt x="79" y="0"/>
                </a:lnTo>
                <a:lnTo>
                  <a:pt x="52" y="0"/>
                </a:lnTo>
                <a:lnTo>
                  <a:pt x="52" y="279"/>
                </a:lnTo>
                <a:close/>
                <a:moveTo>
                  <a:pt x="106" y="279"/>
                </a:moveTo>
                <a:lnTo>
                  <a:pt x="133" y="279"/>
                </a:lnTo>
                <a:lnTo>
                  <a:pt x="133" y="0"/>
                </a:lnTo>
                <a:lnTo>
                  <a:pt x="106" y="0"/>
                </a:lnTo>
                <a:lnTo>
                  <a:pt x="106" y="279"/>
                </a:lnTo>
                <a:close/>
                <a:moveTo>
                  <a:pt x="160" y="279"/>
                </a:moveTo>
                <a:lnTo>
                  <a:pt x="187" y="279"/>
                </a:lnTo>
                <a:lnTo>
                  <a:pt x="187" y="0"/>
                </a:lnTo>
                <a:lnTo>
                  <a:pt x="160" y="0"/>
                </a:lnTo>
                <a:lnTo>
                  <a:pt x="160" y="279"/>
                </a:lnTo>
                <a:close/>
                <a:moveTo>
                  <a:pt x="214" y="279"/>
                </a:moveTo>
                <a:lnTo>
                  <a:pt x="241" y="279"/>
                </a:lnTo>
                <a:lnTo>
                  <a:pt x="241" y="0"/>
                </a:lnTo>
                <a:lnTo>
                  <a:pt x="214" y="0"/>
                </a:lnTo>
                <a:lnTo>
                  <a:pt x="214" y="279"/>
                </a:lnTo>
                <a:close/>
                <a:moveTo>
                  <a:pt x="268" y="279"/>
                </a:moveTo>
                <a:lnTo>
                  <a:pt x="295" y="279"/>
                </a:lnTo>
                <a:lnTo>
                  <a:pt x="295" y="0"/>
                </a:lnTo>
                <a:lnTo>
                  <a:pt x="268" y="0"/>
                </a:lnTo>
                <a:lnTo>
                  <a:pt x="268" y="279"/>
                </a:lnTo>
                <a:close/>
                <a:moveTo>
                  <a:pt x="322" y="279"/>
                </a:moveTo>
                <a:lnTo>
                  <a:pt x="349" y="279"/>
                </a:lnTo>
                <a:lnTo>
                  <a:pt x="349" y="0"/>
                </a:lnTo>
                <a:lnTo>
                  <a:pt x="322" y="0"/>
                </a:lnTo>
                <a:lnTo>
                  <a:pt x="322" y="279"/>
                </a:lnTo>
                <a:close/>
                <a:moveTo>
                  <a:pt x="376" y="279"/>
                </a:moveTo>
                <a:lnTo>
                  <a:pt x="403" y="279"/>
                </a:lnTo>
                <a:lnTo>
                  <a:pt x="403" y="0"/>
                </a:lnTo>
                <a:lnTo>
                  <a:pt x="376" y="0"/>
                </a:lnTo>
                <a:lnTo>
                  <a:pt x="376" y="279"/>
                </a:lnTo>
                <a:close/>
                <a:moveTo>
                  <a:pt x="0" y="279"/>
                </a:moveTo>
                <a:lnTo>
                  <a:pt x="27" y="279"/>
                </a:lnTo>
                <a:lnTo>
                  <a:pt x="27" y="0"/>
                </a:lnTo>
                <a:lnTo>
                  <a:pt x="0" y="0"/>
                </a:lnTo>
                <a:lnTo>
                  <a:pt x="0" y="279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4" name="Freeform 33"/>
          <p:cNvSpPr>
            <a:spLocks noEditPoints="1"/>
          </p:cNvSpPr>
          <p:nvPr/>
        </p:nvSpPr>
        <p:spPr bwMode="auto">
          <a:xfrm>
            <a:off x="4291013" y="5029200"/>
            <a:ext cx="598487" cy="55563"/>
          </a:xfrm>
          <a:custGeom>
            <a:avLst/>
            <a:gdLst>
              <a:gd name="T0" fmla="*/ 814008930 w 377"/>
              <a:gd name="T1" fmla="*/ 88207043 h 35"/>
              <a:gd name="T2" fmla="*/ 950097408 w 377"/>
              <a:gd name="T3" fmla="*/ 88207043 h 35"/>
              <a:gd name="T4" fmla="*/ 950097408 w 377"/>
              <a:gd name="T5" fmla="*/ 0 h 35"/>
              <a:gd name="T6" fmla="*/ 814008930 w 377"/>
              <a:gd name="T7" fmla="*/ 0 h 35"/>
              <a:gd name="T8" fmla="*/ 814008930 w 377"/>
              <a:gd name="T9" fmla="*/ 88207043 h 35"/>
              <a:gd name="T10" fmla="*/ 614917611 w 377"/>
              <a:gd name="T11" fmla="*/ 88207043 h 35"/>
              <a:gd name="T12" fmla="*/ 743444637 w 377"/>
              <a:gd name="T13" fmla="*/ 88207043 h 35"/>
              <a:gd name="T14" fmla="*/ 743444637 w 377"/>
              <a:gd name="T15" fmla="*/ 0 h 35"/>
              <a:gd name="T16" fmla="*/ 614917611 w 377"/>
              <a:gd name="T17" fmla="*/ 0 h 35"/>
              <a:gd name="T18" fmla="*/ 614917611 w 377"/>
              <a:gd name="T19" fmla="*/ 88207043 h 35"/>
              <a:gd name="T20" fmla="*/ 410784298 w 377"/>
              <a:gd name="T21" fmla="*/ 88207043 h 35"/>
              <a:gd name="T22" fmla="*/ 546872677 w 377"/>
              <a:gd name="T23" fmla="*/ 88207043 h 35"/>
              <a:gd name="T24" fmla="*/ 546872677 w 377"/>
              <a:gd name="T25" fmla="*/ 0 h 35"/>
              <a:gd name="T26" fmla="*/ 410784298 w 377"/>
              <a:gd name="T27" fmla="*/ 0 h 35"/>
              <a:gd name="T28" fmla="*/ 410784298 w 377"/>
              <a:gd name="T29" fmla="*/ 88207043 h 35"/>
              <a:gd name="T30" fmla="*/ 206652623 w 377"/>
              <a:gd name="T31" fmla="*/ 88207043 h 35"/>
              <a:gd name="T32" fmla="*/ 342740952 w 377"/>
              <a:gd name="T33" fmla="*/ 88207043 h 35"/>
              <a:gd name="T34" fmla="*/ 342740952 w 377"/>
              <a:gd name="T35" fmla="*/ 0 h 35"/>
              <a:gd name="T36" fmla="*/ 206652623 w 377"/>
              <a:gd name="T37" fmla="*/ 0 h 35"/>
              <a:gd name="T38" fmla="*/ 206652623 w 377"/>
              <a:gd name="T39" fmla="*/ 88207043 h 35"/>
              <a:gd name="T40" fmla="*/ 0 w 377"/>
              <a:gd name="T41" fmla="*/ 88207043 h 35"/>
              <a:gd name="T42" fmla="*/ 138607689 w 377"/>
              <a:gd name="T43" fmla="*/ 88207043 h 35"/>
              <a:gd name="T44" fmla="*/ 138607689 w 377"/>
              <a:gd name="T45" fmla="*/ 0 h 35"/>
              <a:gd name="T46" fmla="*/ 0 w 377"/>
              <a:gd name="T47" fmla="*/ 0 h 35"/>
              <a:gd name="T48" fmla="*/ 0 w 377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7"/>
              <a:gd name="T76" fmla="*/ 0 h 35"/>
              <a:gd name="T77" fmla="*/ 377 w 377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7" h="35">
                <a:moveTo>
                  <a:pt x="323" y="35"/>
                </a:moveTo>
                <a:lnTo>
                  <a:pt x="377" y="35"/>
                </a:lnTo>
                <a:lnTo>
                  <a:pt x="377" y="0"/>
                </a:lnTo>
                <a:lnTo>
                  <a:pt x="323" y="0"/>
                </a:lnTo>
                <a:lnTo>
                  <a:pt x="323" y="35"/>
                </a:lnTo>
                <a:close/>
                <a:moveTo>
                  <a:pt x="244" y="35"/>
                </a:moveTo>
                <a:lnTo>
                  <a:pt x="295" y="35"/>
                </a:lnTo>
                <a:lnTo>
                  <a:pt x="295" y="0"/>
                </a:lnTo>
                <a:lnTo>
                  <a:pt x="244" y="0"/>
                </a:lnTo>
                <a:lnTo>
                  <a:pt x="244" y="35"/>
                </a:lnTo>
                <a:close/>
                <a:moveTo>
                  <a:pt x="163" y="35"/>
                </a:moveTo>
                <a:lnTo>
                  <a:pt x="217" y="35"/>
                </a:lnTo>
                <a:lnTo>
                  <a:pt x="217" y="0"/>
                </a:lnTo>
                <a:lnTo>
                  <a:pt x="163" y="0"/>
                </a:lnTo>
                <a:lnTo>
                  <a:pt x="163" y="35"/>
                </a:lnTo>
                <a:close/>
                <a:moveTo>
                  <a:pt x="82" y="35"/>
                </a:moveTo>
                <a:lnTo>
                  <a:pt x="136" y="35"/>
                </a:lnTo>
                <a:lnTo>
                  <a:pt x="136" y="0"/>
                </a:lnTo>
                <a:lnTo>
                  <a:pt x="82" y="0"/>
                </a:lnTo>
                <a:lnTo>
                  <a:pt x="82" y="35"/>
                </a:lnTo>
                <a:close/>
                <a:moveTo>
                  <a:pt x="0" y="35"/>
                </a:moveTo>
                <a:lnTo>
                  <a:pt x="55" y="35"/>
                </a:lnTo>
                <a:lnTo>
                  <a:pt x="55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5" name="Rectangle 34"/>
          <p:cNvSpPr>
            <a:spLocks noChangeArrowheads="1"/>
          </p:cNvSpPr>
          <p:nvPr/>
        </p:nvSpPr>
        <p:spPr bwMode="auto">
          <a:xfrm>
            <a:off x="6200775" y="4479925"/>
            <a:ext cx="682625" cy="660400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6" name="Rectangle 35"/>
          <p:cNvSpPr>
            <a:spLocks noChangeArrowheads="1"/>
          </p:cNvSpPr>
          <p:nvPr/>
        </p:nvSpPr>
        <p:spPr bwMode="auto">
          <a:xfrm>
            <a:off x="6223000" y="5003800"/>
            <a:ext cx="639763" cy="106363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7" name="Freeform 36"/>
          <p:cNvSpPr>
            <a:spLocks noEditPoints="1"/>
          </p:cNvSpPr>
          <p:nvPr/>
        </p:nvSpPr>
        <p:spPr bwMode="auto">
          <a:xfrm>
            <a:off x="6223000" y="4505325"/>
            <a:ext cx="639763" cy="442913"/>
          </a:xfrm>
          <a:custGeom>
            <a:avLst/>
            <a:gdLst>
              <a:gd name="T0" fmla="*/ 904737717 w 403"/>
              <a:gd name="T1" fmla="*/ 0 h 279"/>
              <a:gd name="T2" fmla="*/ 929939292 w 403"/>
              <a:gd name="T3" fmla="*/ 22682222 h 279"/>
              <a:gd name="T4" fmla="*/ 904737717 w 403"/>
              <a:gd name="T5" fmla="*/ 37803176 h 279"/>
              <a:gd name="T6" fmla="*/ 763608701 w 403"/>
              <a:gd name="T7" fmla="*/ 22682222 h 279"/>
              <a:gd name="T8" fmla="*/ 786289325 w 403"/>
              <a:gd name="T9" fmla="*/ 0 h 279"/>
              <a:gd name="T10" fmla="*/ 786289325 w 403"/>
              <a:gd name="T11" fmla="*/ 37803176 h 279"/>
              <a:gd name="T12" fmla="*/ 763608701 w 403"/>
              <a:gd name="T13" fmla="*/ 22682222 h 279"/>
              <a:gd name="T14" fmla="*/ 632560514 w 403"/>
              <a:gd name="T15" fmla="*/ 0 h 279"/>
              <a:gd name="T16" fmla="*/ 657762088 w 403"/>
              <a:gd name="T17" fmla="*/ 22682222 h 279"/>
              <a:gd name="T18" fmla="*/ 632560514 w 403"/>
              <a:gd name="T19" fmla="*/ 37803176 h 279"/>
              <a:gd name="T20" fmla="*/ 488910745 w 403"/>
              <a:gd name="T21" fmla="*/ 22682222 h 279"/>
              <a:gd name="T22" fmla="*/ 514112320 w 403"/>
              <a:gd name="T23" fmla="*/ 0 h 279"/>
              <a:gd name="T24" fmla="*/ 514112320 w 403"/>
              <a:gd name="T25" fmla="*/ 37803176 h 279"/>
              <a:gd name="T26" fmla="*/ 488910745 w 403"/>
              <a:gd name="T27" fmla="*/ 22682222 h 279"/>
              <a:gd name="T28" fmla="*/ 360383409 w 403"/>
              <a:gd name="T29" fmla="*/ 0 h 279"/>
              <a:gd name="T30" fmla="*/ 385584984 w 403"/>
              <a:gd name="T31" fmla="*/ 22682222 h 279"/>
              <a:gd name="T32" fmla="*/ 360383409 w 403"/>
              <a:gd name="T33" fmla="*/ 37803176 h 279"/>
              <a:gd name="T34" fmla="*/ 216733640 w 403"/>
              <a:gd name="T35" fmla="*/ 22682222 h 279"/>
              <a:gd name="T36" fmla="*/ 241935215 w 403"/>
              <a:gd name="T37" fmla="*/ 0 h 279"/>
              <a:gd name="T38" fmla="*/ 241935215 w 403"/>
              <a:gd name="T39" fmla="*/ 37803176 h 279"/>
              <a:gd name="T40" fmla="*/ 216733640 w 403"/>
              <a:gd name="T41" fmla="*/ 22682222 h 279"/>
              <a:gd name="T42" fmla="*/ 93246644 w 403"/>
              <a:gd name="T43" fmla="*/ 0 h 279"/>
              <a:gd name="T44" fmla="*/ 118448244 w 403"/>
              <a:gd name="T45" fmla="*/ 22682222 h 279"/>
              <a:gd name="T46" fmla="*/ 93246644 w 403"/>
              <a:gd name="T47" fmla="*/ 37803176 h 279"/>
              <a:gd name="T48" fmla="*/ 131048237 w 403"/>
              <a:gd name="T49" fmla="*/ 703125072 h 279"/>
              <a:gd name="T50" fmla="*/ 199093282 w 403"/>
              <a:gd name="T51" fmla="*/ 0 h 279"/>
              <a:gd name="T52" fmla="*/ 131048237 w 403"/>
              <a:gd name="T53" fmla="*/ 703125072 h 279"/>
              <a:gd name="T54" fmla="*/ 335181835 w 403"/>
              <a:gd name="T55" fmla="*/ 703125072 h 279"/>
              <a:gd name="T56" fmla="*/ 267136790 w 403"/>
              <a:gd name="T57" fmla="*/ 0 h 279"/>
              <a:gd name="T58" fmla="*/ 403225292 w 403"/>
              <a:gd name="T59" fmla="*/ 703125072 h 279"/>
              <a:gd name="T60" fmla="*/ 471270437 w 403"/>
              <a:gd name="T61" fmla="*/ 0 h 279"/>
              <a:gd name="T62" fmla="*/ 403225292 w 403"/>
              <a:gd name="T63" fmla="*/ 703125072 h 279"/>
              <a:gd name="T64" fmla="*/ 607358939 w 403"/>
              <a:gd name="T65" fmla="*/ 703125072 h 279"/>
              <a:gd name="T66" fmla="*/ 539313894 w 403"/>
              <a:gd name="T67" fmla="*/ 0 h 279"/>
              <a:gd name="T68" fmla="*/ 675402397 w 403"/>
              <a:gd name="T69" fmla="*/ 703125072 h 279"/>
              <a:gd name="T70" fmla="*/ 743447442 w 403"/>
              <a:gd name="T71" fmla="*/ 0 h 279"/>
              <a:gd name="T72" fmla="*/ 675402397 w 403"/>
              <a:gd name="T73" fmla="*/ 703125072 h 279"/>
              <a:gd name="T74" fmla="*/ 879536143 w 403"/>
              <a:gd name="T75" fmla="*/ 703125072 h 279"/>
              <a:gd name="T76" fmla="*/ 811490899 w 403"/>
              <a:gd name="T77" fmla="*/ 0 h 279"/>
              <a:gd name="T78" fmla="*/ 947579600 w 403"/>
              <a:gd name="T79" fmla="*/ 703125072 h 279"/>
              <a:gd name="T80" fmla="*/ 1015624645 w 403"/>
              <a:gd name="T81" fmla="*/ 0 h 279"/>
              <a:gd name="T82" fmla="*/ 947579600 w 403"/>
              <a:gd name="T83" fmla="*/ 703125072 h 279"/>
              <a:gd name="T84" fmla="*/ 68045070 w 403"/>
              <a:gd name="T85" fmla="*/ 703125072 h 279"/>
              <a:gd name="T86" fmla="*/ 0 w 403"/>
              <a:gd name="T87" fmla="*/ 0 h 27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9"/>
              <a:gd name="T134" fmla="*/ 403 w 403"/>
              <a:gd name="T135" fmla="*/ 279 h 279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9">
                <a:moveTo>
                  <a:pt x="357" y="9"/>
                </a:moveTo>
                <a:lnTo>
                  <a:pt x="359" y="0"/>
                </a:lnTo>
                <a:lnTo>
                  <a:pt x="367" y="0"/>
                </a:lnTo>
                <a:lnTo>
                  <a:pt x="369" y="9"/>
                </a:lnTo>
                <a:lnTo>
                  <a:pt x="367" y="15"/>
                </a:lnTo>
                <a:lnTo>
                  <a:pt x="359" y="15"/>
                </a:lnTo>
                <a:lnTo>
                  <a:pt x="357" y="9"/>
                </a:lnTo>
                <a:close/>
                <a:moveTo>
                  <a:pt x="303" y="9"/>
                </a:moveTo>
                <a:lnTo>
                  <a:pt x="305" y="0"/>
                </a:lnTo>
                <a:lnTo>
                  <a:pt x="312" y="0"/>
                </a:lnTo>
                <a:lnTo>
                  <a:pt x="315" y="9"/>
                </a:lnTo>
                <a:lnTo>
                  <a:pt x="312" y="15"/>
                </a:lnTo>
                <a:lnTo>
                  <a:pt x="305" y="15"/>
                </a:lnTo>
                <a:lnTo>
                  <a:pt x="303" y="9"/>
                </a:lnTo>
                <a:close/>
                <a:moveTo>
                  <a:pt x="249" y="9"/>
                </a:moveTo>
                <a:lnTo>
                  <a:pt x="251" y="0"/>
                </a:lnTo>
                <a:lnTo>
                  <a:pt x="258" y="0"/>
                </a:lnTo>
                <a:lnTo>
                  <a:pt x="261" y="9"/>
                </a:lnTo>
                <a:lnTo>
                  <a:pt x="258" y="15"/>
                </a:lnTo>
                <a:lnTo>
                  <a:pt x="251" y="15"/>
                </a:lnTo>
                <a:lnTo>
                  <a:pt x="249" y="9"/>
                </a:lnTo>
                <a:close/>
                <a:moveTo>
                  <a:pt x="194" y="9"/>
                </a:moveTo>
                <a:lnTo>
                  <a:pt x="197" y="0"/>
                </a:lnTo>
                <a:lnTo>
                  <a:pt x="204" y="0"/>
                </a:lnTo>
                <a:lnTo>
                  <a:pt x="207" y="9"/>
                </a:lnTo>
                <a:lnTo>
                  <a:pt x="204" y="15"/>
                </a:lnTo>
                <a:lnTo>
                  <a:pt x="197" y="15"/>
                </a:lnTo>
                <a:lnTo>
                  <a:pt x="194" y="9"/>
                </a:lnTo>
                <a:close/>
                <a:moveTo>
                  <a:pt x="140" y="9"/>
                </a:moveTo>
                <a:lnTo>
                  <a:pt x="143" y="0"/>
                </a:lnTo>
                <a:lnTo>
                  <a:pt x="150" y="0"/>
                </a:lnTo>
                <a:lnTo>
                  <a:pt x="153" y="9"/>
                </a:lnTo>
                <a:lnTo>
                  <a:pt x="150" y="15"/>
                </a:lnTo>
                <a:lnTo>
                  <a:pt x="143" y="15"/>
                </a:lnTo>
                <a:lnTo>
                  <a:pt x="140" y="9"/>
                </a:lnTo>
                <a:close/>
                <a:moveTo>
                  <a:pt x="86" y="9"/>
                </a:moveTo>
                <a:lnTo>
                  <a:pt x="91" y="0"/>
                </a:lnTo>
                <a:lnTo>
                  <a:pt x="96" y="0"/>
                </a:lnTo>
                <a:lnTo>
                  <a:pt x="101" y="9"/>
                </a:lnTo>
                <a:lnTo>
                  <a:pt x="96" y="15"/>
                </a:lnTo>
                <a:lnTo>
                  <a:pt x="91" y="15"/>
                </a:lnTo>
                <a:lnTo>
                  <a:pt x="86" y="9"/>
                </a:lnTo>
                <a:close/>
                <a:moveTo>
                  <a:pt x="32" y="9"/>
                </a:moveTo>
                <a:lnTo>
                  <a:pt x="37" y="0"/>
                </a:lnTo>
                <a:lnTo>
                  <a:pt x="42" y="0"/>
                </a:lnTo>
                <a:lnTo>
                  <a:pt x="47" y="9"/>
                </a:lnTo>
                <a:lnTo>
                  <a:pt x="42" y="15"/>
                </a:lnTo>
                <a:lnTo>
                  <a:pt x="37" y="15"/>
                </a:lnTo>
                <a:lnTo>
                  <a:pt x="32" y="9"/>
                </a:lnTo>
                <a:close/>
                <a:moveTo>
                  <a:pt x="52" y="279"/>
                </a:moveTo>
                <a:lnTo>
                  <a:pt x="79" y="279"/>
                </a:lnTo>
                <a:lnTo>
                  <a:pt x="79" y="0"/>
                </a:lnTo>
                <a:lnTo>
                  <a:pt x="52" y="0"/>
                </a:lnTo>
                <a:lnTo>
                  <a:pt x="52" y="279"/>
                </a:lnTo>
                <a:close/>
                <a:moveTo>
                  <a:pt x="106" y="279"/>
                </a:moveTo>
                <a:lnTo>
                  <a:pt x="133" y="279"/>
                </a:lnTo>
                <a:lnTo>
                  <a:pt x="133" y="0"/>
                </a:lnTo>
                <a:lnTo>
                  <a:pt x="106" y="0"/>
                </a:lnTo>
                <a:lnTo>
                  <a:pt x="106" y="279"/>
                </a:lnTo>
                <a:close/>
                <a:moveTo>
                  <a:pt x="160" y="279"/>
                </a:moveTo>
                <a:lnTo>
                  <a:pt x="187" y="279"/>
                </a:lnTo>
                <a:lnTo>
                  <a:pt x="187" y="0"/>
                </a:lnTo>
                <a:lnTo>
                  <a:pt x="160" y="0"/>
                </a:lnTo>
                <a:lnTo>
                  <a:pt x="160" y="279"/>
                </a:lnTo>
                <a:close/>
                <a:moveTo>
                  <a:pt x="214" y="279"/>
                </a:moveTo>
                <a:lnTo>
                  <a:pt x="241" y="279"/>
                </a:lnTo>
                <a:lnTo>
                  <a:pt x="241" y="0"/>
                </a:lnTo>
                <a:lnTo>
                  <a:pt x="214" y="0"/>
                </a:lnTo>
                <a:lnTo>
                  <a:pt x="214" y="279"/>
                </a:lnTo>
                <a:close/>
                <a:moveTo>
                  <a:pt x="268" y="279"/>
                </a:moveTo>
                <a:lnTo>
                  <a:pt x="295" y="279"/>
                </a:lnTo>
                <a:lnTo>
                  <a:pt x="295" y="0"/>
                </a:lnTo>
                <a:lnTo>
                  <a:pt x="268" y="0"/>
                </a:lnTo>
                <a:lnTo>
                  <a:pt x="268" y="279"/>
                </a:lnTo>
                <a:close/>
                <a:moveTo>
                  <a:pt x="322" y="279"/>
                </a:moveTo>
                <a:lnTo>
                  <a:pt x="349" y="279"/>
                </a:lnTo>
                <a:lnTo>
                  <a:pt x="349" y="0"/>
                </a:lnTo>
                <a:lnTo>
                  <a:pt x="322" y="0"/>
                </a:lnTo>
                <a:lnTo>
                  <a:pt x="322" y="279"/>
                </a:lnTo>
                <a:close/>
                <a:moveTo>
                  <a:pt x="376" y="279"/>
                </a:moveTo>
                <a:lnTo>
                  <a:pt x="403" y="279"/>
                </a:lnTo>
                <a:lnTo>
                  <a:pt x="403" y="0"/>
                </a:lnTo>
                <a:lnTo>
                  <a:pt x="376" y="0"/>
                </a:lnTo>
                <a:lnTo>
                  <a:pt x="376" y="279"/>
                </a:lnTo>
                <a:close/>
                <a:moveTo>
                  <a:pt x="0" y="279"/>
                </a:moveTo>
                <a:lnTo>
                  <a:pt x="27" y="279"/>
                </a:lnTo>
                <a:lnTo>
                  <a:pt x="27" y="0"/>
                </a:lnTo>
                <a:lnTo>
                  <a:pt x="0" y="0"/>
                </a:lnTo>
                <a:lnTo>
                  <a:pt x="0" y="279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8" name="Freeform 37"/>
          <p:cNvSpPr>
            <a:spLocks noEditPoints="1"/>
          </p:cNvSpPr>
          <p:nvPr/>
        </p:nvSpPr>
        <p:spPr bwMode="auto">
          <a:xfrm>
            <a:off x="6243638" y="5029200"/>
            <a:ext cx="596900" cy="55563"/>
          </a:xfrm>
          <a:custGeom>
            <a:avLst/>
            <a:gdLst>
              <a:gd name="T0" fmla="*/ 811490247 w 376"/>
              <a:gd name="T1" fmla="*/ 88207043 h 35"/>
              <a:gd name="T2" fmla="*/ 947578839 w 376"/>
              <a:gd name="T3" fmla="*/ 88207043 h 35"/>
              <a:gd name="T4" fmla="*/ 947578839 w 376"/>
              <a:gd name="T5" fmla="*/ 0 h 35"/>
              <a:gd name="T6" fmla="*/ 811490247 w 376"/>
              <a:gd name="T7" fmla="*/ 0 h 35"/>
              <a:gd name="T8" fmla="*/ 811490247 w 376"/>
              <a:gd name="T9" fmla="*/ 88207043 h 35"/>
              <a:gd name="T10" fmla="*/ 612397175 w 376"/>
              <a:gd name="T11" fmla="*/ 88207043 h 35"/>
              <a:gd name="T12" fmla="*/ 743446845 w 376"/>
              <a:gd name="T13" fmla="*/ 88207043 h 35"/>
              <a:gd name="T14" fmla="*/ 743446845 w 376"/>
              <a:gd name="T15" fmla="*/ 0 h 35"/>
              <a:gd name="T16" fmla="*/ 612397175 w 376"/>
              <a:gd name="T17" fmla="*/ 0 h 35"/>
              <a:gd name="T18" fmla="*/ 612397175 w 376"/>
              <a:gd name="T19" fmla="*/ 88207043 h 35"/>
              <a:gd name="T20" fmla="*/ 408265279 w 376"/>
              <a:gd name="T21" fmla="*/ 88207043 h 35"/>
              <a:gd name="T22" fmla="*/ 544353772 w 376"/>
              <a:gd name="T23" fmla="*/ 88207043 h 35"/>
              <a:gd name="T24" fmla="*/ 544353772 w 376"/>
              <a:gd name="T25" fmla="*/ 0 h 35"/>
              <a:gd name="T26" fmla="*/ 408265279 w 376"/>
              <a:gd name="T27" fmla="*/ 0 h 35"/>
              <a:gd name="T28" fmla="*/ 408265279 w 376"/>
              <a:gd name="T29" fmla="*/ 88207043 h 35"/>
              <a:gd name="T30" fmla="*/ 204133433 w 376"/>
              <a:gd name="T31" fmla="*/ 88207043 h 35"/>
              <a:gd name="T32" fmla="*/ 340221876 w 376"/>
              <a:gd name="T33" fmla="*/ 88207043 h 35"/>
              <a:gd name="T34" fmla="*/ 340221876 w 376"/>
              <a:gd name="T35" fmla="*/ 0 h 35"/>
              <a:gd name="T36" fmla="*/ 204133433 w 376"/>
              <a:gd name="T37" fmla="*/ 0 h 35"/>
              <a:gd name="T38" fmla="*/ 204133433 w 376"/>
              <a:gd name="T39" fmla="*/ 88207043 h 35"/>
              <a:gd name="T40" fmla="*/ 0 w 376"/>
              <a:gd name="T41" fmla="*/ 88207043 h 35"/>
              <a:gd name="T42" fmla="*/ 136088443 w 376"/>
              <a:gd name="T43" fmla="*/ 88207043 h 35"/>
              <a:gd name="T44" fmla="*/ 136088443 w 376"/>
              <a:gd name="T45" fmla="*/ 0 h 35"/>
              <a:gd name="T46" fmla="*/ 0 w 376"/>
              <a:gd name="T47" fmla="*/ 0 h 35"/>
              <a:gd name="T48" fmla="*/ 0 w 376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6"/>
              <a:gd name="T76" fmla="*/ 0 h 35"/>
              <a:gd name="T77" fmla="*/ 376 w 376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6" h="35">
                <a:moveTo>
                  <a:pt x="322" y="35"/>
                </a:moveTo>
                <a:lnTo>
                  <a:pt x="376" y="35"/>
                </a:lnTo>
                <a:lnTo>
                  <a:pt x="376" y="0"/>
                </a:lnTo>
                <a:lnTo>
                  <a:pt x="322" y="0"/>
                </a:lnTo>
                <a:lnTo>
                  <a:pt x="322" y="35"/>
                </a:lnTo>
                <a:close/>
                <a:moveTo>
                  <a:pt x="243" y="35"/>
                </a:moveTo>
                <a:lnTo>
                  <a:pt x="295" y="35"/>
                </a:lnTo>
                <a:lnTo>
                  <a:pt x="295" y="0"/>
                </a:lnTo>
                <a:lnTo>
                  <a:pt x="243" y="0"/>
                </a:lnTo>
                <a:lnTo>
                  <a:pt x="243" y="35"/>
                </a:lnTo>
                <a:close/>
                <a:moveTo>
                  <a:pt x="162" y="35"/>
                </a:moveTo>
                <a:lnTo>
                  <a:pt x="216" y="35"/>
                </a:lnTo>
                <a:lnTo>
                  <a:pt x="216" y="0"/>
                </a:lnTo>
                <a:lnTo>
                  <a:pt x="162" y="0"/>
                </a:lnTo>
                <a:lnTo>
                  <a:pt x="162" y="35"/>
                </a:lnTo>
                <a:close/>
                <a:moveTo>
                  <a:pt x="81" y="35"/>
                </a:moveTo>
                <a:lnTo>
                  <a:pt x="135" y="35"/>
                </a:lnTo>
                <a:lnTo>
                  <a:pt x="135" y="0"/>
                </a:lnTo>
                <a:lnTo>
                  <a:pt x="81" y="0"/>
                </a:lnTo>
                <a:lnTo>
                  <a:pt x="81" y="35"/>
                </a:lnTo>
                <a:close/>
                <a:moveTo>
                  <a:pt x="0" y="35"/>
                </a:moveTo>
                <a:lnTo>
                  <a:pt x="54" y="35"/>
                </a:lnTo>
                <a:lnTo>
                  <a:pt x="54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49" name="Rectangle 38"/>
          <p:cNvSpPr>
            <a:spLocks noChangeArrowheads="1"/>
          </p:cNvSpPr>
          <p:nvPr/>
        </p:nvSpPr>
        <p:spPr bwMode="auto">
          <a:xfrm>
            <a:off x="6200775" y="1866900"/>
            <a:ext cx="682625" cy="665163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0" name="Rectangle 39"/>
          <p:cNvSpPr>
            <a:spLocks noChangeArrowheads="1"/>
          </p:cNvSpPr>
          <p:nvPr/>
        </p:nvSpPr>
        <p:spPr bwMode="auto">
          <a:xfrm>
            <a:off x="6223000" y="2392363"/>
            <a:ext cx="639763" cy="10953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1" name="Freeform 40"/>
          <p:cNvSpPr>
            <a:spLocks noEditPoints="1"/>
          </p:cNvSpPr>
          <p:nvPr/>
        </p:nvSpPr>
        <p:spPr bwMode="auto">
          <a:xfrm>
            <a:off x="6223000" y="1897063"/>
            <a:ext cx="639763" cy="439737"/>
          </a:xfrm>
          <a:custGeom>
            <a:avLst/>
            <a:gdLst>
              <a:gd name="T0" fmla="*/ 904737717 w 403"/>
              <a:gd name="T1" fmla="*/ 0 h 277"/>
              <a:gd name="T2" fmla="*/ 929939292 w 403"/>
              <a:gd name="T3" fmla="*/ 25201529 h 277"/>
              <a:gd name="T4" fmla="*/ 904737717 w 403"/>
              <a:gd name="T5" fmla="*/ 40322449 h 277"/>
              <a:gd name="T6" fmla="*/ 763608701 w 403"/>
              <a:gd name="T7" fmla="*/ 25201529 h 277"/>
              <a:gd name="T8" fmla="*/ 786289325 w 403"/>
              <a:gd name="T9" fmla="*/ 0 h 277"/>
              <a:gd name="T10" fmla="*/ 786289325 w 403"/>
              <a:gd name="T11" fmla="*/ 40322449 h 277"/>
              <a:gd name="T12" fmla="*/ 763608701 w 403"/>
              <a:gd name="T13" fmla="*/ 25201529 h 277"/>
              <a:gd name="T14" fmla="*/ 632560514 w 403"/>
              <a:gd name="T15" fmla="*/ 0 h 277"/>
              <a:gd name="T16" fmla="*/ 657762088 w 403"/>
              <a:gd name="T17" fmla="*/ 25201529 h 277"/>
              <a:gd name="T18" fmla="*/ 632560514 w 403"/>
              <a:gd name="T19" fmla="*/ 40322449 h 277"/>
              <a:gd name="T20" fmla="*/ 488910745 w 403"/>
              <a:gd name="T21" fmla="*/ 25201529 h 277"/>
              <a:gd name="T22" fmla="*/ 514112320 w 403"/>
              <a:gd name="T23" fmla="*/ 0 h 277"/>
              <a:gd name="T24" fmla="*/ 514112320 w 403"/>
              <a:gd name="T25" fmla="*/ 40322449 h 277"/>
              <a:gd name="T26" fmla="*/ 488910745 w 403"/>
              <a:gd name="T27" fmla="*/ 25201529 h 277"/>
              <a:gd name="T28" fmla="*/ 360383409 w 403"/>
              <a:gd name="T29" fmla="*/ 0 h 277"/>
              <a:gd name="T30" fmla="*/ 385584984 w 403"/>
              <a:gd name="T31" fmla="*/ 25201529 h 277"/>
              <a:gd name="T32" fmla="*/ 360383409 w 403"/>
              <a:gd name="T33" fmla="*/ 40322449 h 277"/>
              <a:gd name="T34" fmla="*/ 216733640 w 403"/>
              <a:gd name="T35" fmla="*/ 25201529 h 277"/>
              <a:gd name="T36" fmla="*/ 241935215 w 403"/>
              <a:gd name="T37" fmla="*/ 0 h 277"/>
              <a:gd name="T38" fmla="*/ 241935215 w 403"/>
              <a:gd name="T39" fmla="*/ 40322449 h 277"/>
              <a:gd name="T40" fmla="*/ 216733640 w 403"/>
              <a:gd name="T41" fmla="*/ 25201529 h 277"/>
              <a:gd name="T42" fmla="*/ 93246644 w 403"/>
              <a:gd name="T43" fmla="*/ 0 h 277"/>
              <a:gd name="T44" fmla="*/ 118448244 w 403"/>
              <a:gd name="T45" fmla="*/ 25201529 h 277"/>
              <a:gd name="T46" fmla="*/ 93246644 w 403"/>
              <a:gd name="T47" fmla="*/ 40322449 h 277"/>
              <a:gd name="T48" fmla="*/ 131048237 w 403"/>
              <a:gd name="T49" fmla="*/ 698081585 h 277"/>
              <a:gd name="T50" fmla="*/ 199093282 w 403"/>
              <a:gd name="T51" fmla="*/ 0 h 277"/>
              <a:gd name="T52" fmla="*/ 131048237 w 403"/>
              <a:gd name="T53" fmla="*/ 698081585 h 277"/>
              <a:gd name="T54" fmla="*/ 335181835 w 403"/>
              <a:gd name="T55" fmla="*/ 698081585 h 277"/>
              <a:gd name="T56" fmla="*/ 267136790 w 403"/>
              <a:gd name="T57" fmla="*/ 0 h 277"/>
              <a:gd name="T58" fmla="*/ 403225292 w 403"/>
              <a:gd name="T59" fmla="*/ 698081585 h 277"/>
              <a:gd name="T60" fmla="*/ 471270437 w 403"/>
              <a:gd name="T61" fmla="*/ 0 h 277"/>
              <a:gd name="T62" fmla="*/ 403225292 w 403"/>
              <a:gd name="T63" fmla="*/ 698081585 h 277"/>
              <a:gd name="T64" fmla="*/ 607358939 w 403"/>
              <a:gd name="T65" fmla="*/ 698081585 h 277"/>
              <a:gd name="T66" fmla="*/ 539313894 w 403"/>
              <a:gd name="T67" fmla="*/ 0 h 277"/>
              <a:gd name="T68" fmla="*/ 675402397 w 403"/>
              <a:gd name="T69" fmla="*/ 698081585 h 277"/>
              <a:gd name="T70" fmla="*/ 743447442 w 403"/>
              <a:gd name="T71" fmla="*/ 0 h 277"/>
              <a:gd name="T72" fmla="*/ 675402397 w 403"/>
              <a:gd name="T73" fmla="*/ 698081585 h 277"/>
              <a:gd name="T74" fmla="*/ 879536143 w 403"/>
              <a:gd name="T75" fmla="*/ 698081585 h 277"/>
              <a:gd name="T76" fmla="*/ 811490899 w 403"/>
              <a:gd name="T77" fmla="*/ 0 h 277"/>
              <a:gd name="T78" fmla="*/ 947579600 w 403"/>
              <a:gd name="T79" fmla="*/ 698081585 h 277"/>
              <a:gd name="T80" fmla="*/ 1015624645 w 403"/>
              <a:gd name="T81" fmla="*/ 0 h 277"/>
              <a:gd name="T82" fmla="*/ 947579600 w 403"/>
              <a:gd name="T83" fmla="*/ 698081585 h 277"/>
              <a:gd name="T84" fmla="*/ 68045070 w 403"/>
              <a:gd name="T85" fmla="*/ 698081585 h 277"/>
              <a:gd name="T86" fmla="*/ 0 w 403"/>
              <a:gd name="T87" fmla="*/ 0 h 2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7"/>
              <a:gd name="T134" fmla="*/ 403 w 403"/>
              <a:gd name="T135" fmla="*/ 277 h 27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7">
                <a:moveTo>
                  <a:pt x="357" y="10"/>
                </a:moveTo>
                <a:lnTo>
                  <a:pt x="359" y="0"/>
                </a:lnTo>
                <a:lnTo>
                  <a:pt x="367" y="0"/>
                </a:lnTo>
                <a:lnTo>
                  <a:pt x="369" y="10"/>
                </a:lnTo>
                <a:lnTo>
                  <a:pt x="367" y="16"/>
                </a:lnTo>
                <a:lnTo>
                  <a:pt x="359" y="16"/>
                </a:lnTo>
                <a:lnTo>
                  <a:pt x="357" y="10"/>
                </a:lnTo>
                <a:close/>
                <a:moveTo>
                  <a:pt x="303" y="10"/>
                </a:moveTo>
                <a:lnTo>
                  <a:pt x="305" y="0"/>
                </a:lnTo>
                <a:lnTo>
                  <a:pt x="312" y="0"/>
                </a:lnTo>
                <a:lnTo>
                  <a:pt x="315" y="10"/>
                </a:lnTo>
                <a:lnTo>
                  <a:pt x="312" y="16"/>
                </a:lnTo>
                <a:lnTo>
                  <a:pt x="305" y="16"/>
                </a:lnTo>
                <a:lnTo>
                  <a:pt x="303" y="10"/>
                </a:lnTo>
                <a:close/>
                <a:moveTo>
                  <a:pt x="249" y="10"/>
                </a:moveTo>
                <a:lnTo>
                  <a:pt x="251" y="0"/>
                </a:lnTo>
                <a:lnTo>
                  <a:pt x="258" y="0"/>
                </a:lnTo>
                <a:lnTo>
                  <a:pt x="261" y="10"/>
                </a:lnTo>
                <a:lnTo>
                  <a:pt x="258" y="16"/>
                </a:lnTo>
                <a:lnTo>
                  <a:pt x="251" y="16"/>
                </a:lnTo>
                <a:lnTo>
                  <a:pt x="249" y="10"/>
                </a:lnTo>
                <a:close/>
                <a:moveTo>
                  <a:pt x="194" y="10"/>
                </a:moveTo>
                <a:lnTo>
                  <a:pt x="197" y="0"/>
                </a:lnTo>
                <a:lnTo>
                  <a:pt x="204" y="0"/>
                </a:lnTo>
                <a:lnTo>
                  <a:pt x="207" y="10"/>
                </a:lnTo>
                <a:lnTo>
                  <a:pt x="204" y="16"/>
                </a:lnTo>
                <a:lnTo>
                  <a:pt x="197" y="16"/>
                </a:lnTo>
                <a:lnTo>
                  <a:pt x="194" y="10"/>
                </a:lnTo>
                <a:close/>
                <a:moveTo>
                  <a:pt x="140" y="10"/>
                </a:moveTo>
                <a:lnTo>
                  <a:pt x="143" y="0"/>
                </a:lnTo>
                <a:lnTo>
                  <a:pt x="150" y="0"/>
                </a:lnTo>
                <a:lnTo>
                  <a:pt x="153" y="10"/>
                </a:lnTo>
                <a:lnTo>
                  <a:pt x="150" y="16"/>
                </a:lnTo>
                <a:lnTo>
                  <a:pt x="143" y="16"/>
                </a:lnTo>
                <a:lnTo>
                  <a:pt x="140" y="10"/>
                </a:lnTo>
                <a:close/>
                <a:moveTo>
                  <a:pt x="86" y="10"/>
                </a:moveTo>
                <a:lnTo>
                  <a:pt x="91" y="0"/>
                </a:lnTo>
                <a:lnTo>
                  <a:pt x="96" y="0"/>
                </a:lnTo>
                <a:lnTo>
                  <a:pt x="101" y="10"/>
                </a:lnTo>
                <a:lnTo>
                  <a:pt x="96" y="16"/>
                </a:lnTo>
                <a:lnTo>
                  <a:pt x="91" y="16"/>
                </a:lnTo>
                <a:lnTo>
                  <a:pt x="86" y="10"/>
                </a:lnTo>
                <a:close/>
                <a:moveTo>
                  <a:pt x="32" y="10"/>
                </a:moveTo>
                <a:lnTo>
                  <a:pt x="37" y="0"/>
                </a:lnTo>
                <a:lnTo>
                  <a:pt x="42" y="0"/>
                </a:lnTo>
                <a:lnTo>
                  <a:pt x="47" y="10"/>
                </a:lnTo>
                <a:lnTo>
                  <a:pt x="42" y="16"/>
                </a:lnTo>
                <a:lnTo>
                  <a:pt x="37" y="16"/>
                </a:lnTo>
                <a:lnTo>
                  <a:pt x="32" y="10"/>
                </a:lnTo>
                <a:close/>
                <a:moveTo>
                  <a:pt x="52" y="277"/>
                </a:moveTo>
                <a:lnTo>
                  <a:pt x="79" y="277"/>
                </a:lnTo>
                <a:lnTo>
                  <a:pt x="79" y="0"/>
                </a:lnTo>
                <a:lnTo>
                  <a:pt x="52" y="0"/>
                </a:lnTo>
                <a:lnTo>
                  <a:pt x="52" y="277"/>
                </a:lnTo>
                <a:close/>
                <a:moveTo>
                  <a:pt x="106" y="277"/>
                </a:moveTo>
                <a:lnTo>
                  <a:pt x="133" y="277"/>
                </a:lnTo>
                <a:lnTo>
                  <a:pt x="133" y="0"/>
                </a:lnTo>
                <a:lnTo>
                  <a:pt x="106" y="0"/>
                </a:lnTo>
                <a:lnTo>
                  <a:pt x="106" y="277"/>
                </a:lnTo>
                <a:close/>
                <a:moveTo>
                  <a:pt x="160" y="277"/>
                </a:moveTo>
                <a:lnTo>
                  <a:pt x="187" y="277"/>
                </a:lnTo>
                <a:lnTo>
                  <a:pt x="187" y="0"/>
                </a:lnTo>
                <a:lnTo>
                  <a:pt x="160" y="0"/>
                </a:lnTo>
                <a:lnTo>
                  <a:pt x="160" y="277"/>
                </a:lnTo>
                <a:close/>
                <a:moveTo>
                  <a:pt x="214" y="277"/>
                </a:moveTo>
                <a:lnTo>
                  <a:pt x="241" y="277"/>
                </a:lnTo>
                <a:lnTo>
                  <a:pt x="241" y="0"/>
                </a:lnTo>
                <a:lnTo>
                  <a:pt x="214" y="0"/>
                </a:lnTo>
                <a:lnTo>
                  <a:pt x="214" y="277"/>
                </a:lnTo>
                <a:close/>
                <a:moveTo>
                  <a:pt x="268" y="277"/>
                </a:moveTo>
                <a:lnTo>
                  <a:pt x="295" y="277"/>
                </a:lnTo>
                <a:lnTo>
                  <a:pt x="295" y="0"/>
                </a:lnTo>
                <a:lnTo>
                  <a:pt x="268" y="0"/>
                </a:lnTo>
                <a:lnTo>
                  <a:pt x="268" y="277"/>
                </a:lnTo>
                <a:close/>
                <a:moveTo>
                  <a:pt x="322" y="277"/>
                </a:moveTo>
                <a:lnTo>
                  <a:pt x="349" y="277"/>
                </a:lnTo>
                <a:lnTo>
                  <a:pt x="349" y="0"/>
                </a:lnTo>
                <a:lnTo>
                  <a:pt x="322" y="0"/>
                </a:lnTo>
                <a:lnTo>
                  <a:pt x="322" y="277"/>
                </a:lnTo>
                <a:close/>
                <a:moveTo>
                  <a:pt x="376" y="277"/>
                </a:moveTo>
                <a:lnTo>
                  <a:pt x="403" y="277"/>
                </a:lnTo>
                <a:lnTo>
                  <a:pt x="403" y="0"/>
                </a:lnTo>
                <a:lnTo>
                  <a:pt x="376" y="0"/>
                </a:lnTo>
                <a:lnTo>
                  <a:pt x="376" y="277"/>
                </a:lnTo>
                <a:close/>
                <a:moveTo>
                  <a:pt x="0" y="277"/>
                </a:moveTo>
                <a:lnTo>
                  <a:pt x="27" y="277"/>
                </a:lnTo>
                <a:lnTo>
                  <a:pt x="27" y="0"/>
                </a:lnTo>
                <a:lnTo>
                  <a:pt x="0" y="0"/>
                </a:lnTo>
                <a:lnTo>
                  <a:pt x="0" y="277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2" name="Freeform 41"/>
          <p:cNvSpPr>
            <a:spLocks noEditPoints="1"/>
          </p:cNvSpPr>
          <p:nvPr/>
        </p:nvSpPr>
        <p:spPr bwMode="auto">
          <a:xfrm>
            <a:off x="6243638" y="2422525"/>
            <a:ext cx="596900" cy="55563"/>
          </a:xfrm>
          <a:custGeom>
            <a:avLst/>
            <a:gdLst>
              <a:gd name="T0" fmla="*/ 811490247 w 376"/>
              <a:gd name="T1" fmla="*/ 88207043 h 35"/>
              <a:gd name="T2" fmla="*/ 947578839 w 376"/>
              <a:gd name="T3" fmla="*/ 88207043 h 35"/>
              <a:gd name="T4" fmla="*/ 947578839 w 376"/>
              <a:gd name="T5" fmla="*/ 0 h 35"/>
              <a:gd name="T6" fmla="*/ 811490247 w 376"/>
              <a:gd name="T7" fmla="*/ 0 h 35"/>
              <a:gd name="T8" fmla="*/ 811490247 w 376"/>
              <a:gd name="T9" fmla="*/ 88207043 h 35"/>
              <a:gd name="T10" fmla="*/ 612397175 w 376"/>
              <a:gd name="T11" fmla="*/ 88207043 h 35"/>
              <a:gd name="T12" fmla="*/ 743446845 w 376"/>
              <a:gd name="T13" fmla="*/ 88207043 h 35"/>
              <a:gd name="T14" fmla="*/ 743446845 w 376"/>
              <a:gd name="T15" fmla="*/ 0 h 35"/>
              <a:gd name="T16" fmla="*/ 612397175 w 376"/>
              <a:gd name="T17" fmla="*/ 0 h 35"/>
              <a:gd name="T18" fmla="*/ 612397175 w 376"/>
              <a:gd name="T19" fmla="*/ 88207043 h 35"/>
              <a:gd name="T20" fmla="*/ 408265279 w 376"/>
              <a:gd name="T21" fmla="*/ 88207043 h 35"/>
              <a:gd name="T22" fmla="*/ 544353772 w 376"/>
              <a:gd name="T23" fmla="*/ 88207043 h 35"/>
              <a:gd name="T24" fmla="*/ 544353772 w 376"/>
              <a:gd name="T25" fmla="*/ 0 h 35"/>
              <a:gd name="T26" fmla="*/ 408265279 w 376"/>
              <a:gd name="T27" fmla="*/ 0 h 35"/>
              <a:gd name="T28" fmla="*/ 408265279 w 376"/>
              <a:gd name="T29" fmla="*/ 88207043 h 35"/>
              <a:gd name="T30" fmla="*/ 204133433 w 376"/>
              <a:gd name="T31" fmla="*/ 88207043 h 35"/>
              <a:gd name="T32" fmla="*/ 340221876 w 376"/>
              <a:gd name="T33" fmla="*/ 88207043 h 35"/>
              <a:gd name="T34" fmla="*/ 340221876 w 376"/>
              <a:gd name="T35" fmla="*/ 0 h 35"/>
              <a:gd name="T36" fmla="*/ 204133433 w 376"/>
              <a:gd name="T37" fmla="*/ 0 h 35"/>
              <a:gd name="T38" fmla="*/ 204133433 w 376"/>
              <a:gd name="T39" fmla="*/ 88207043 h 35"/>
              <a:gd name="T40" fmla="*/ 0 w 376"/>
              <a:gd name="T41" fmla="*/ 88207043 h 35"/>
              <a:gd name="T42" fmla="*/ 136088443 w 376"/>
              <a:gd name="T43" fmla="*/ 88207043 h 35"/>
              <a:gd name="T44" fmla="*/ 136088443 w 376"/>
              <a:gd name="T45" fmla="*/ 0 h 35"/>
              <a:gd name="T46" fmla="*/ 0 w 376"/>
              <a:gd name="T47" fmla="*/ 0 h 35"/>
              <a:gd name="T48" fmla="*/ 0 w 376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6"/>
              <a:gd name="T76" fmla="*/ 0 h 35"/>
              <a:gd name="T77" fmla="*/ 376 w 376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6" h="35">
                <a:moveTo>
                  <a:pt x="322" y="35"/>
                </a:moveTo>
                <a:lnTo>
                  <a:pt x="376" y="35"/>
                </a:lnTo>
                <a:lnTo>
                  <a:pt x="376" y="0"/>
                </a:lnTo>
                <a:lnTo>
                  <a:pt x="322" y="0"/>
                </a:lnTo>
                <a:lnTo>
                  <a:pt x="322" y="35"/>
                </a:lnTo>
                <a:close/>
                <a:moveTo>
                  <a:pt x="243" y="35"/>
                </a:moveTo>
                <a:lnTo>
                  <a:pt x="295" y="35"/>
                </a:lnTo>
                <a:lnTo>
                  <a:pt x="295" y="0"/>
                </a:lnTo>
                <a:lnTo>
                  <a:pt x="243" y="0"/>
                </a:lnTo>
                <a:lnTo>
                  <a:pt x="243" y="35"/>
                </a:lnTo>
                <a:close/>
                <a:moveTo>
                  <a:pt x="162" y="35"/>
                </a:moveTo>
                <a:lnTo>
                  <a:pt x="216" y="35"/>
                </a:lnTo>
                <a:lnTo>
                  <a:pt x="216" y="0"/>
                </a:lnTo>
                <a:lnTo>
                  <a:pt x="162" y="0"/>
                </a:lnTo>
                <a:lnTo>
                  <a:pt x="162" y="35"/>
                </a:lnTo>
                <a:close/>
                <a:moveTo>
                  <a:pt x="81" y="35"/>
                </a:moveTo>
                <a:lnTo>
                  <a:pt x="135" y="35"/>
                </a:lnTo>
                <a:lnTo>
                  <a:pt x="135" y="0"/>
                </a:lnTo>
                <a:lnTo>
                  <a:pt x="81" y="0"/>
                </a:lnTo>
                <a:lnTo>
                  <a:pt x="81" y="35"/>
                </a:lnTo>
                <a:close/>
                <a:moveTo>
                  <a:pt x="0" y="35"/>
                </a:moveTo>
                <a:lnTo>
                  <a:pt x="54" y="35"/>
                </a:lnTo>
                <a:lnTo>
                  <a:pt x="54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3" name="Rectangle 42"/>
          <p:cNvSpPr>
            <a:spLocks noChangeArrowheads="1"/>
          </p:cNvSpPr>
          <p:nvPr/>
        </p:nvSpPr>
        <p:spPr bwMode="auto">
          <a:xfrm>
            <a:off x="8248650" y="1866900"/>
            <a:ext cx="682625" cy="665163"/>
          </a:xfrm>
          <a:prstGeom prst="rect">
            <a:avLst/>
          </a:prstGeom>
          <a:solidFill>
            <a:srgbClr val="FFFFFF"/>
          </a:solidFill>
          <a:ln w="1111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4" name="Rectangle 43"/>
          <p:cNvSpPr>
            <a:spLocks noChangeArrowheads="1"/>
          </p:cNvSpPr>
          <p:nvPr/>
        </p:nvSpPr>
        <p:spPr bwMode="auto">
          <a:xfrm>
            <a:off x="8272463" y="2392363"/>
            <a:ext cx="639762" cy="10953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5" name="Freeform 44"/>
          <p:cNvSpPr>
            <a:spLocks noEditPoints="1"/>
          </p:cNvSpPr>
          <p:nvPr/>
        </p:nvSpPr>
        <p:spPr bwMode="auto">
          <a:xfrm>
            <a:off x="8272463" y="1897063"/>
            <a:ext cx="639762" cy="439737"/>
          </a:xfrm>
          <a:custGeom>
            <a:avLst/>
            <a:gdLst>
              <a:gd name="T0" fmla="*/ 904734716 w 403"/>
              <a:gd name="T1" fmla="*/ 0 h 277"/>
              <a:gd name="T2" fmla="*/ 929936251 w 403"/>
              <a:gd name="T3" fmla="*/ 25201529 h 277"/>
              <a:gd name="T4" fmla="*/ 904734716 w 403"/>
              <a:gd name="T5" fmla="*/ 40322449 h 277"/>
              <a:gd name="T6" fmla="*/ 761086561 w 403"/>
              <a:gd name="T7" fmla="*/ 25201529 h 277"/>
              <a:gd name="T8" fmla="*/ 786288096 w 403"/>
              <a:gd name="T9" fmla="*/ 0 h 277"/>
              <a:gd name="T10" fmla="*/ 786288096 w 403"/>
              <a:gd name="T11" fmla="*/ 40322449 h 277"/>
              <a:gd name="T12" fmla="*/ 761086561 w 403"/>
              <a:gd name="T13" fmla="*/ 25201529 h 277"/>
              <a:gd name="T14" fmla="*/ 632557937 w 403"/>
              <a:gd name="T15" fmla="*/ 0 h 277"/>
              <a:gd name="T16" fmla="*/ 655240113 w 403"/>
              <a:gd name="T17" fmla="*/ 25201529 h 277"/>
              <a:gd name="T18" fmla="*/ 632557937 w 403"/>
              <a:gd name="T19" fmla="*/ 40322449 h 277"/>
              <a:gd name="T20" fmla="*/ 488909981 w 403"/>
              <a:gd name="T21" fmla="*/ 25201529 h 277"/>
              <a:gd name="T22" fmla="*/ 514111516 w 403"/>
              <a:gd name="T23" fmla="*/ 0 h 277"/>
              <a:gd name="T24" fmla="*/ 514111516 w 403"/>
              <a:gd name="T25" fmla="*/ 40322449 h 277"/>
              <a:gd name="T26" fmla="*/ 488909981 w 403"/>
              <a:gd name="T27" fmla="*/ 25201529 h 277"/>
              <a:gd name="T28" fmla="*/ 357861899 w 403"/>
              <a:gd name="T29" fmla="*/ 0 h 277"/>
              <a:gd name="T30" fmla="*/ 383063434 w 403"/>
              <a:gd name="T31" fmla="*/ 25201529 h 277"/>
              <a:gd name="T32" fmla="*/ 357861899 w 403"/>
              <a:gd name="T33" fmla="*/ 40322449 h 277"/>
              <a:gd name="T34" fmla="*/ 216733302 w 403"/>
              <a:gd name="T35" fmla="*/ 25201529 h 277"/>
              <a:gd name="T36" fmla="*/ 241934837 w 403"/>
              <a:gd name="T37" fmla="*/ 0 h 277"/>
              <a:gd name="T38" fmla="*/ 241934837 w 403"/>
              <a:gd name="T39" fmla="*/ 40322449 h 277"/>
              <a:gd name="T40" fmla="*/ 216733302 w 403"/>
              <a:gd name="T41" fmla="*/ 25201529 h 277"/>
              <a:gd name="T42" fmla="*/ 93244911 w 403"/>
              <a:gd name="T43" fmla="*/ 0 h 277"/>
              <a:gd name="T44" fmla="*/ 118446471 w 403"/>
              <a:gd name="T45" fmla="*/ 25201529 h 277"/>
              <a:gd name="T46" fmla="*/ 93244911 w 403"/>
              <a:gd name="T47" fmla="*/ 40322449 h 277"/>
              <a:gd name="T48" fmla="*/ 128527085 w 403"/>
              <a:gd name="T49" fmla="*/ 698081585 h 277"/>
              <a:gd name="T50" fmla="*/ 196572024 w 403"/>
              <a:gd name="T51" fmla="*/ 0 h 277"/>
              <a:gd name="T52" fmla="*/ 128527085 w 403"/>
              <a:gd name="T53" fmla="*/ 698081585 h 277"/>
              <a:gd name="T54" fmla="*/ 335179723 w 403"/>
              <a:gd name="T55" fmla="*/ 698081585 h 277"/>
              <a:gd name="T56" fmla="*/ 267136372 w 403"/>
              <a:gd name="T57" fmla="*/ 0 h 277"/>
              <a:gd name="T58" fmla="*/ 403224662 w 403"/>
              <a:gd name="T59" fmla="*/ 698081585 h 277"/>
              <a:gd name="T60" fmla="*/ 471268112 w 403"/>
              <a:gd name="T61" fmla="*/ 0 h 277"/>
              <a:gd name="T62" fmla="*/ 403224662 w 403"/>
              <a:gd name="T63" fmla="*/ 698081585 h 277"/>
              <a:gd name="T64" fmla="*/ 607356402 w 403"/>
              <a:gd name="T65" fmla="*/ 698081585 h 277"/>
              <a:gd name="T66" fmla="*/ 539313051 w 403"/>
              <a:gd name="T67" fmla="*/ 0 h 277"/>
              <a:gd name="T68" fmla="*/ 675401341 w 403"/>
              <a:gd name="T69" fmla="*/ 698081585 h 277"/>
              <a:gd name="T70" fmla="*/ 743444692 w 403"/>
              <a:gd name="T71" fmla="*/ 0 h 277"/>
              <a:gd name="T72" fmla="*/ 675401341 w 403"/>
              <a:gd name="T73" fmla="*/ 698081585 h 277"/>
              <a:gd name="T74" fmla="*/ 879533181 w 403"/>
              <a:gd name="T75" fmla="*/ 698081585 h 277"/>
              <a:gd name="T76" fmla="*/ 811489631 w 403"/>
              <a:gd name="T77" fmla="*/ 0 h 277"/>
              <a:gd name="T78" fmla="*/ 947578119 w 403"/>
              <a:gd name="T79" fmla="*/ 698081585 h 277"/>
              <a:gd name="T80" fmla="*/ 1015621470 w 403"/>
              <a:gd name="T81" fmla="*/ 0 h 277"/>
              <a:gd name="T82" fmla="*/ 947578119 w 403"/>
              <a:gd name="T83" fmla="*/ 698081585 h 277"/>
              <a:gd name="T84" fmla="*/ 68043376 w 403"/>
              <a:gd name="T85" fmla="*/ 698081585 h 277"/>
              <a:gd name="T86" fmla="*/ 0 w 403"/>
              <a:gd name="T87" fmla="*/ 0 h 27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403"/>
              <a:gd name="T133" fmla="*/ 0 h 277"/>
              <a:gd name="T134" fmla="*/ 403 w 403"/>
              <a:gd name="T135" fmla="*/ 277 h 277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403" h="277">
                <a:moveTo>
                  <a:pt x="356" y="10"/>
                </a:moveTo>
                <a:lnTo>
                  <a:pt x="359" y="0"/>
                </a:lnTo>
                <a:lnTo>
                  <a:pt x="366" y="0"/>
                </a:lnTo>
                <a:lnTo>
                  <a:pt x="369" y="10"/>
                </a:lnTo>
                <a:lnTo>
                  <a:pt x="366" y="16"/>
                </a:lnTo>
                <a:lnTo>
                  <a:pt x="359" y="16"/>
                </a:lnTo>
                <a:lnTo>
                  <a:pt x="356" y="10"/>
                </a:lnTo>
                <a:close/>
                <a:moveTo>
                  <a:pt x="302" y="10"/>
                </a:moveTo>
                <a:lnTo>
                  <a:pt x="305" y="0"/>
                </a:lnTo>
                <a:lnTo>
                  <a:pt x="312" y="0"/>
                </a:lnTo>
                <a:lnTo>
                  <a:pt x="314" y="10"/>
                </a:lnTo>
                <a:lnTo>
                  <a:pt x="312" y="16"/>
                </a:lnTo>
                <a:lnTo>
                  <a:pt x="305" y="16"/>
                </a:lnTo>
                <a:lnTo>
                  <a:pt x="302" y="10"/>
                </a:lnTo>
                <a:close/>
                <a:moveTo>
                  <a:pt x="248" y="10"/>
                </a:moveTo>
                <a:lnTo>
                  <a:pt x="251" y="0"/>
                </a:lnTo>
                <a:lnTo>
                  <a:pt x="258" y="0"/>
                </a:lnTo>
                <a:lnTo>
                  <a:pt x="260" y="10"/>
                </a:lnTo>
                <a:lnTo>
                  <a:pt x="258" y="16"/>
                </a:lnTo>
                <a:lnTo>
                  <a:pt x="251" y="16"/>
                </a:lnTo>
                <a:lnTo>
                  <a:pt x="248" y="10"/>
                </a:lnTo>
                <a:close/>
                <a:moveTo>
                  <a:pt x="194" y="10"/>
                </a:moveTo>
                <a:lnTo>
                  <a:pt x="196" y="0"/>
                </a:lnTo>
                <a:lnTo>
                  <a:pt x="204" y="0"/>
                </a:lnTo>
                <a:lnTo>
                  <a:pt x="206" y="10"/>
                </a:lnTo>
                <a:lnTo>
                  <a:pt x="204" y="16"/>
                </a:lnTo>
                <a:lnTo>
                  <a:pt x="196" y="16"/>
                </a:lnTo>
                <a:lnTo>
                  <a:pt x="194" y="10"/>
                </a:lnTo>
                <a:close/>
                <a:moveTo>
                  <a:pt x="140" y="10"/>
                </a:moveTo>
                <a:lnTo>
                  <a:pt x="142" y="0"/>
                </a:lnTo>
                <a:lnTo>
                  <a:pt x="150" y="0"/>
                </a:lnTo>
                <a:lnTo>
                  <a:pt x="152" y="10"/>
                </a:lnTo>
                <a:lnTo>
                  <a:pt x="150" y="16"/>
                </a:lnTo>
                <a:lnTo>
                  <a:pt x="142" y="16"/>
                </a:lnTo>
                <a:lnTo>
                  <a:pt x="140" y="10"/>
                </a:lnTo>
                <a:close/>
                <a:moveTo>
                  <a:pt x="86" y="10"/>
                </a:moveTo>
                <a:lnTo>
                  <a:pt x="91" y="0"/>
                </a:lnTo>
                <a:lnTo>
                  <a:pt x="96" y="0"/>
                </a:lnTo>
                <a:lnTo>
                  <a:pt x="101" y="10"/>
                </a:lnTo>
                <a:lnTo>
                  <a:pt x="96" y="16"/>
                </a:lnTo>
                <a:lnTo>
                  <a:pt x="91" y="16"/>
                </a:lnTo>
                <a:lnTo>
                  <a:pt x="86" y="10"/>
                </a:lnTo>
                <a:close/>
                <a:moveTo>
                  <a:pt x="32" y="10"/>
                </a:moveTo>
                <a:lnTo>
                  <a:pt x="37" y="0"/>
                </a:lnTo>
                <a:lnTo>
                  <a:pt x="42" y="0"/>
                </a:lnTo>
                <a:lnTo>
                  <a:pt x="47" y="10"/>
                </a:lnTo>
                <a:lnTo>
                  <a:pt x="42" y="16"/>
                </a:lnTo>
                <a:lnTo>
                  <a:pt x="37" y="16"/>
                </a:lnTo>
                <a:lnTo>
                  <a:pt x="32" y="10"/>
                </a:lnTo>
                <a:close/>
                <a:moveTo>
                  <a:pt x="51" y="277"/>
                </a:moveTo>
                <a:lnTo>
                  <a:pt x="78" y="277"/>
                </a:lnTo>
                <a:lnTo>
                  <a:pt x="78" y="0"/>
                </a:lnTo>
                <a:lnTo>
                  <a:pt x="51" y="0"/>
                </a:lnTo>
                <a:lnTo>
                  <a:pt x="51" y="277"/>
                </a:lnTo>
                <a:close/>
                <a:moveTo>
                  <a:pt x="106" y="277"/>
                </a:moveTo>
                <a:lnTo>
                  <a:pt x="133" y="277"/>
                </a:lnTo>
                <a:lnTo>
                  <a:pt x="133" y="0"/>
                </a:lnTo>
                <a:lnTo>
                  <a:pt x="106" y="0"/>
                </a:lnTo>
                <a:lnTo>
                  <a:pt x="106" y="277"/>
                </a:lnTo>
                <a:close/>
                <a:moveTo>
                  <a:pt x="160" y="277"/>
                </a:moveTo>
                <a:lnTo>
                  <a:pt x="187" y="277"/>
                </a:lnTo>
                <a:lnTo>
                  <a:pt x="187" y="0"/>
                </a:lnTo>
                <a:lnTo>
                  <a:pt x="160" y="0"/>
                </a:lnTo>
                <a:lnTo>
                  <a:pt x="160" y="277"/>
                </a:lnTo>
                <a:close/>
                <a:moveTo>
                  <a:pt x="214" y="277"/>
                </a:moveTo>
                <a:lnTo>
                  <a:pt x="241" y="277"/>
                </a:lnTo>
                <a:lnTo>
                  <a:pt x="241" y="0"/>
                </a:lnTo>
                <a:lnTo>
                  <a:pt x="214" y="0"/>
                </a:lnTo>
                <a:lnTo>
                  <a:pt x="214" y="277"/>
                </a:lnTo>
                <a:close/>
                <a:moveTo>
                  <a:pt x="268" y="277"/>
                </a:moveTo>
                <a:lnTo>
                  <a:pt x="295" y="277"/>
                </a:lnTo>
                <a:lnTo>
                  <a:pt x="295" y="0"/>
                </a:lnTo>
                <a:lnTo>
                  <a:pt x="268" y="0"/>
                </a:lnTo>
                <a:lnTo>
                  <a:pt x="268" y="277"/>
                </a:lnTo>
                <a:close/>
                <a:moveTo>
                  <a:pt x="322" y="277"/>
                </a:moveTo>
                <a:lnTo>
                  <a:pt x="349" y="277"/>
                </a:lnTo>
                <a:lnTo>
                  <a:pt x="349" y="0"/>
                </a:lnTo>
                <a:lnTo>
                  <a:pt x="322" y="0"/>
                </a:lnTo>
                <a:lnTo>
                  <a:pt x="322" y="277"/>
                </a:lnTo>
                <a:close/>
                <a:moveTo>
                  <a:pt x="376" y="277"/>
                </a:moveTo>
                <a:lnTo>
                  <a:pt x="403" y="277"/>
                </a:lnTo>
                <a:lnTo>
                  <a:pt x="403" y="0"/>
                </a:lnTo>
                <a:lnTo>
                  <a:pt x="376" y="0"/>
                </a:lnTo>
                <a:lnTo>
                  <a:pt x="376" y="277"/>
                </a:lnTo>
                <a:close/>
                <a:moveTo>
                  <a:pt x="0" y="277"/>
                </a:moveTo>
                <a:lnTo>
                  <a:pt x="27" y="277"/>
                </a:lnTo>
                <a:lnTo>
                  <a:pt x="27" y="0"/>
                </a:lnTo>
                <a:lnTo>
                  <a:pt x="0" y="0"/>
                </a:lnTo>
                <a:lnTo>
                  <a:pt x="0" y="277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6" name="Freeform 45"/>
          <p:cNvSpPr>
            <a:spLocks noEditPoints="1"/>
          </p:cNvSpPr>
          <p:nvPr/>
        </p:nvSpPr>
        <p:spPr bwMode="auto">
          <a:xfrm>
            <a:off x="8291513" y="2422525"/>
            <a:ext cx="596900" cy="55563"/>
          </a:xfrm>
          <a:custGeom>
            <a:avLst/>
            <a:gdLst>
              <a:gd name="T0" fmla="*/ 811490247 w 376"/>
              <a:gd name="T1" fmla="*/ 88207043 h 35"/>
              <a:gd name="T2" fmla="*/ 947578839 w 376"/>
              <a:gd name="T3" fmla="*/ 88207043 h 35"/>
              <a:gd name="T4" fmla="*/ 947578839 w 376"/>
              <a:gd name="T5" fmla="*/ 0 h 35"/>
              <a:gd name="T6" fmla="*/ 811490247 w 376"/>
              <a:gd name="T7" fmla="*/ 0 h 35"/>
              <a:gd name="T8" fmla="*/ 811490247 w 376"/>
              <a:gd name="T9" fmla="*/ 88207043 h 35"/>
              <a:gd name="T10" fmla="*/ 612397175 w 376"/>
              <a:gd name="T11" fmla="*/ 88207043 h 35"/>
              <a:gd name="T12" fmla="*/ 743446845 w 376"/>
              <a:gd name="T13" fmla="*/ 88207043 h 35"/>
              <a:gd name="T14" fmla="*/ 743446845 w 376"/>
              <a:gd name="T15" fmla="*/ 0 h 35"/>
              <a:gd name="T16" fmla="*/ 612397175 w 376"/>
              <a:gd name="T17" fmla="*/ 0 h 35"/>
              <a:gd name="T18" fmla="*/ 612397175 w 376"/>
              <a:gd name="T19" fmla="*/ 88207043 h 35"/>
              <a:gd name="T20" fmla="*/ 408265279 w 376"/>
              <a:gd name="T21" fmla="*/ 88207043 h 35"/>
              <a:gd name="T22" fmla="*/ 544353772 w 376"/>
              <a:gd name="T23" fmla="*/ 88207043 h 35"/>
              <a:gd name="T24" fmla="*/ 544353772 w 376"/>
              <a:gd name="T25" fmla="*/ 0 h 35"/>
              <a:gd name="T26" fmla="*/ 408265279 w 376"/>
              <a:gd name="T27" fmla="*/ 0 h 35"/>
              <a:gd name="T28" fmla="*/ 408265279 w 376"/>
              <a:gd name="T29" fmla="*/ 88207043 h 35"/>
              <a:gd name="T30" fmla="*/ 204133433 w 376"/>
              <a:gd name="T31" fmla="*/ 88207043 h 35"/>
              <a:gd name="T32" fmla="*/ 340221876 w 376"/>
              <a:gd name="T33" fmla="*/ 88207043 h 35"/>
              <a:gd name="T34" fmla="*/ 340221876 w 376"/>
              <a:gd name="T35" fmla="*/ 0 h 35"/>
              <a:gd name="T36" fmla="*/ 204133433 w 376"/>
              <a:gd name="T37" fmla="*/ 0 h 35"/>
              <a:gd name="T38" fmla="*/ 204133433 w 376"/>
              <a:gd name="T39" fmla="*/ 88207043 h 35"/>
              <a:gd name="T40" fmla="*/ 0 w 376"/>
              <a:gd name="T41" fmla="*/ 88207043 h 35"/>
              <a:gd name="T42" fmla="*/ 136088443 w 376"/>
              <a:gd name="T43" fmla="*/ 88207043 h 35"/>
              <a:gd name="T44" fmla="*/ 136088443 w 376"/>
              <a:gd name="T45" fmla="*/ 0 h 35"/>
              <a:gd name="T46" fmla="*/ 0 w 376"/>
              <a:gd name="T47" fmla="*/ 0 h 35"/>
              <a:gd name="T48" fmla="*/ 0 w 376"/>
              <a:gd name="T49" fmla="*/ 88207043 h 3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76"/>
              <a:gd name="T76" fmla="*/ 0 h 35"/>
              <a:gd name="T77" fmla="*/ 376 w 376"/>
              <a:gd name="T78" fmla="*/ 35 h 35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76" h="35">
                <a:moveTo>
                  <a:pt x="322" y="35"/>
                </a:moveTo>
                <a:lnTo>
                  <a:pt x="376" y="35"/>
                </a:lnTo>
                <a:lnTo>
                  <a:pt x="376" y="0"/>
                </a:lnTo>
                <a:lnTo>
                  <a:pt x="322" y="0"/>
                </a:lnTo>
                <a:lnTo>
                  <a:pt x="322" y="35"/>
                </a:lnTo>
                <a:close/>
                <a:moveTo>
                  <a:pt x="243" y="35"/>
                </a:moveTo>
                <a:lnTo>
                  <a:pt x="295" y="35"/>
                </a:lnTo>
                <a:lnTo>
                  <a:pt x="295" y="0"/>
                </a:lnTo>
                <a:lnTo>
                  <a:pt x="243" y="0"/>
                </a:lnTo>
                <a:lnTo>
                  <a:pt x="243" y="35"/>
                </a:lnTo>
                <a:close/>
                <a:moveTo>
                  <a:pt x="162" y="35"/>
                </a:moveTo>
                <a:lnTo>
                  <a:pt x="216" y="35"/>
                </a:lnTo>
                <a:lnTo>
                  <a:pt x="216" y="0"/>
                </a:lnTo>
                <a:lnTo>
                  <a:pt x="162" y="0"/>
                </a:lnTo>
                <a:lnTo>
                  <a:pt x="162" y="35"/>
                </a:lnTo>
                <a:close/>
                <a:moveTo>
                  <a:pt x="81" y="35"/>
                </a:moveTo>
                <a:lnTo>
                  <a:pt x="135" y="35"/>
                </a:lnTo>
                <a:lnTo>
                  <a:pt x="135" y="0"/>
                </a:lnTo>
                <a:lnTo>
                  <a:pt x="81" y="0"/>
                </a:lnTo>
                <a:lnTo>
                  <a:pt x="81" y="35"/>
                </a:lnTo>
                <a:close/>
                <a:moveTo>
                  <a:pt x="0" y="35"/>
                </a:moveTo>
                <a:lnTo>
                  <a:pt x="54" y="35"/>
                </a:lnTo>
                <a:lnTo>
                  <a:pt x="54" y="0"/>
                </a:lnTo>
                <a:lnTo>
                  <a:pt x="0" y="0"/>
                </a:lnTo>
                <a:lnTo>
                  <a:pt x="0" y="35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5757" name="Rectangle 46"/>
          <p:cNvSpPr>
            <a:spLocks noChangeArrowheads="1"/>
          </p:cNvSpPr>
          <p:nvPr/>
        </p:nvSpPr>
        <p:spPr bwMode="auto">
          <a:xfrm>
            <a:off x="4975225" y="1938338"/>
            <a:ext cx="1381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.2</a:t>
            </a:r>
            <a:endParaRPr lang="en-US" sz="1800"/>
          </a:p>
        </p:txBody>
      </p:sp>
      <p:sp>
        <p:nvSpPr>
          <p:cNvPr id="115758" name="Rectangle 47"/>
          <p:cNvSpPr>
            <a:spLocks noChangeArrowheads="1"/>
          </p:cNvSpPr>
          <p:nvPr/>
        </p:nvSpPr>
        <p:spPr bwMode="auto">
          <a:xfrm>
            <a:off x="2371725" y="1544638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10.1.1.1</a:t>
            </a:r>
            <a:endParaRPr lang="en-US" sz="1800"/>
          </a:p>
        </p:txBody>
      </p:sp>
      <p:sp>
        <p:nvSpPr>
          <p:cNvPr id="115759" name="Line 48"/>
          <p:cNvSpPr>
            <a:spLocks noChangeShapeType="1"/>
          </p:cNvSpPr>
          <p:nvPr/>
        </p:nvSpPr>
        <p:spPr bwMode="auto">
          <a:xfrm>
            <a:off x="4932363" y="2200275"/>
            <a:ext cx="1268412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60" name="Rectangle 49"/>
          <p:cNvSpPr>
            <a:spLocks noChangeArrowheads="1"/>
          </p:cNvSpPr>
          <p:nvPr/>
        </p:nvSpPr>
        <p:spPr bwMode="auto">
          <a:xfrm>
            <a:off x="4964113" y="2346325"/>
            <a:ext cx="1131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10.1.4.0 / 24</a:t>
            </a:r>
            <a:endParaRPr lang="en-US" sz="1800"/>
          </a:p>
        </p:txBody>
      </p:sp>
      <p:sp>
        <p:nvSpPr>
          <p:cNvPr id="115761" name="Line 50"/>
          <p:cNvSpPr>
            <a:spLocks noChangeShapeType="1"/>
          </p:cNvSpPr>
          <p:nvPr/>
        </p:nvSpPr>
        <p:spPr bwMode="auto">
          <a:xfrm>
            <a:off x="2738438" y="2532063"/>
            <a:ext cx="1509712" cy="22748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62" name="Rectangle 51"/>
          <p:cNvSpPr>
            <a:spLocks noChangeArrowheads="1"/>
          </p:cNvSpPr>
          <p:nvPr/>
        </p:nvSpPr>
        <p:spPr bwMode="auto">
          <a:xfrm rot="3357164">
            <a:off x="2664619" y="3653631"/>
            <a:ext cx="1131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10.1.2.0 / 24</a:t>
            </a:r>
            <a:endParaRPr lang="en-US" sz="1800"/>
          </a:p>
        </p:txBody>
      </p:sp>
      <p:sp>
        <p:nvSpPr>
          <p:cNvPr id="115763" name="Rectangle 52"/>
          <p:cNvSpPr>
            <a:spLocks noChangeArrowheads="1"/>
          </p:cNvSpPr>
          <p:nvPr/>
        </p:nvSpPr>
        <p:spPr bwMode="auto">
          <a:xfrm>
            <a:off x="2636838" y="2568575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.1</a:t>
            </a:r>
            <a:endParaRPr lang="en-US" sz="1800"/>
          </a:p>
        </p:txBody>
      </p:sp>
      <p:sp>
        <p:nvSpPr>
          <p:cNvPr id="115764" name="Rectangle 53"/>
          <p:cNvSpPr>
            <a:spLocks noChangeArrowheads="1"/>
          </p:cNvSpPr>
          <p:nvPr/>
        </p:nvSpPr>
        <p:spPr bwMode="auto">
          <a:xfrm>
            <a:off x="6005513" y="193833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.4</a:t>
            </a:r>
            <a:endParaRPr lang="en-US" sz="1800"/>
          </a:p>
        </p:txBody>
      </p:sp>
      <p:sp>
        <p:nvSpPr>
          <p:cNvPr id="115765" name="Line 54"/>
          <p:cNvSpPr>
            <a:spLocks noChangeShapeType="1"/>
          </p:cNvSpPr>
          <p:nvPr/>
        </p:nvSpPr>
        <p:spPr bwMode="auto">
          <a:xfrm>
            <a:off x="6883400" y="2200275"/>
            <a:ext cx="136525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66" name="Rectangle 55"/>
          <p:cNvSpPr>
            <a:spLocks noChangeArrowheads="1"/>
          </p:cNvSpPr>
          <p:nvPr/>
        </p:nvSpPr>
        <p:spPr bwMode="auto">
          <a:xfrm>
            <a:off x="7135813" y="2251075"/>
            <a:ext cx="1131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10.1.7.0 / 24</a:t>
            </a:r>
            <a:endParaRPr lang="en-US" sz="1800"/>
          </a:p>
        </p:txBody>
      </p:sp>
      <p:sp>
        <p:nvSpPr>
          <p:cNvPr id="115767" name="Line 56"/>
          <p:cNvSpPr>
            <a:spLocks noChangeShapeType="1"/>
          </p:cNvSpPr>
          <p:nvPr/>
        </p:nvSpPr>
        <p:spPr bwMode="auto">
          <a:xfrm flipV="1">
            <a:off x="6543675" y="2532063"/>
            <a:ext cx="1588" cy="194786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68" name="Rectangle 57"/>
          <p:cNvSpPr>
            <a:spLocks noChangeArrowheads="1"/>
          </p:cNvSpPr>
          <p:nvPr/>
        </p:nvSpPr>
        <p:spPr bwMode="auto">
          <a:xfrm rot="-5400000">
            <a:off x="6099969" y="3369469"/>
            <a:ext cx="1131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10.1.6.0 / 24</a:t>
            </a:r>
            <a:endParaRPr lang="en-US" sz="1800"/>
          </a:p>
        </p:txBody>
      </p:sp>
      <p:sp>
        <p:nvSpPr>
          <p:cNvPr id="115769" name="Line 58"/>
          <p:cNvSpPr>
            <a:spLocks noChangeShapeType="1"/>
          </p:cNvSpPr>
          <p:nvPr/>
        </p:nvSpPr>
        <p:spPr bwMode="auto">
          <a:xfrm flipV="1">
            <a:off x="4592638" y="2532063"/>
            <a:ext cx="1587" cy="1947862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70" name="Rectangle 59"/>
          <p:cNvSpPr>
            <a:spLocks noChangeArrowheads="1"/>
          </p:cNvSpPr>
          <p:nvPr/>
        </p:nvSpPr>
        <p:spPr bwMode="auto">
          <a:xfrm rot="-5400000">
            <a:off x="4148932" y="3367881"/>
            <a:ext cx="11318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10.1.3.0 / 24</a:t>
            </a:r>
            <a:endParaRPr lang="en-US" sz="1800"/>
          </a:p>
        </p:txBody>
      </p:sp>
      <p:sp>
        <p:nvSpPr>
          <p:cNvPr id="115771" name="Line 60"/>
          <p:cNvSpPr>
            <a:spLocks noChangeShapeType="1"/>
          </p:cNvSpPr>
          <p:nvPr/>
        </p:nvSpPr>
        <p:spPr bwMode="auto">
          <a:xfrm>
            <a:off x="4932363" y="4806950"/>
            <a:ext cx="1268412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72" name="Rectangle 61"/>
          <p:cNvSpPr>
            <a:spLocks noChangeArrowheads="1"/>
          </p:cNvSpPr>
          <p:nvPr/>
        </p:nvSpPr>
        <p:spPr bwMode="auto">
          <a:xfrm>
            <a:off x="5029200" y="4857750"/>
            <a:ext cx="1017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10.1.5.0/24</a:t>
            </a:r>
            <a:endParaRPr lang="en-US" sz="1800"/>
          </a:p>
        </p:txBody>
      </p:sp>
      <p:sp>
        <p:nvSpPr>
          <p:cNvPr id="115773" name="Line 62"/>
          <p:cNvSpPr>
            <a:spLocks noChangeShapeType="1"/>
          </p:cNvSpPr>
          <p:nvPr/>
        </p:nvSpPr>
        <p:spPr bwMode="auto">
          <a:xfrm flipV="1">
            <a:off x="6883400" y="2532063"/>
            <a:ext cx="1708150" cy="22748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74" name="Rectangle 63"/>
          <p:cNvSpPr>
            <a:spLocks noChangeArrowheads="1"/>
          </p:cNvSpPr>
          <p:nvPr/>
        </p:nvSpPr>
        <p:spPr bwMode="auto">
          <a:xfrm rot="-2760000">
            <a:off x="7336632" y="3645694"/>
            <a:ext cx="11318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10.1.8.0 / 24</a:t>
            </a:r>
            <a:endParaRPr lang="en-US" sz="1800"/>
          </a:p>
        </p:txBody>
      </p:sp>
      <p:sp>
        <p:nvSpPr>
          <p:cNvPr id="115775" name="Rectangle 64"/>
          <p:cNvSpPr>
            <a:spLocks noChangeArrowheads="1"/>
          </p:cNvSpPr>
          <p:nvPr/>
        </p:nvSpPr>
        <p:spPr bwMode="auto">
          <a:xfrm>
            <a:off x="4003675" y="4838700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.3</a:t>
            </a:r>
            <a:endParaRPr lang="en-US" sz="1800"/>
          </a:p>
        </p:txBody>
      </p:sp>
      <p:sp>
        <p:nvSpPr>
          <p:cNvPr id="115776" name="Rectangle 65"/>
          <p:cNvSpPr>
            <a:spLocks noChangeArrowheads="1"/>
          </p:cNvSpPr>
          <p:nvPr/>
        </p:nvSpPr>
        <p:spPr bwMode="auto">
          <a:xfrm>
            <a:off x="5026025" y="4545013"/>
            <a:ext cx="1381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.3</a:t>
            </a:r>
            <a:endParaRPr lang="en-US" sz="1800"/>
          </a:p>
        </p:txBody>
      </p:sp>
      <p:sp>
        <p:nvSpPr>
          <p:cNvPr id="115777" name="Rectangle 66"/>
          <p:cNvSpPr>
            <a:spLocks noChangeArrowheads="1"/>
          </p:cNvSpPr>
          <p:nvPr/>
        </p:nvSpPr>
        <p:spPr bwMode="auto">
          <a:xfrm>
            <a:off x="6005513" y="4545013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.5</a:t>
            </a:r>
            <a:endParaRPr lang="en-US" sz="1800"/>
          </a:p>
        </p:txBody>
      </p:sp>
      <p:sp>
        <p:nvSpPr>
          <p:cNvPr id="115778" name="Rectangle 67"/>
          <p:cNvSpPr>
            <a:spLocks noChangeArrowheads="1"/>
          </p:cNvSpPr>
          <p:nvPr/>
        </p:nvSpPr>
        <p:spPr bwMode="auto">
          <a:xfrm>
            <a:off x="4732338" y="2568575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.2</a:t>
            </a:r>
            <a:endParaRPr lang="en-US" sz="1800"/>
          </a:p>
        </p:txBody>
      </p:sp>
      <p:sp>
        <p:nvSpPr>
          <p:cNvPr id="115779" name="Rectangle 68"/>
          <p:cNvSpPr>
            <a:spLocks noChangeArrowheads="1"/>
          </p:cNvSpPr>
          <p:nvPr/>
        </p:nvSpPr>
        <p:spPr bwMode="auto">
          <a:xfrm>
            <a:off x="4681538" y="416718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.3</a:t>
            </a:r>
            <a:endParaRPr lang="en-US" sz="1800"/>
          </a:p>
        </p:txBody>
      </p:sp>
      <p:sp>
        <p:nvSpPr>
          <p:cNvPr id="115780" name="Rectangle 69"/>
          <p:cNvSpPr>
            <a:spLocks noChangeArrowheads="1"/>
          </p:cNvSpPr>
          <p:nvPr/>
        </p:nvSpPr>
        <p:spPr bwMode="auto">
          <a:xfrm>
            <a:off x="7023100" y="4797425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.5</a:t>
            </a:r>
            <a:endParaRPr lang="en-US" sz="1800"/>
          </a:p>
        </p:txBody>
      </p:sp>
      <p:sp>
        <p:nvSpPr>
          <p:cNvPr id="115781" name="Rectangle 70"/>
          <p:cNvSpPr>
            <a:spLocks noChangeArrowheads="1"/>
          </p:cNvSpPr>
          <p:nvPr/>
        </p:nvSpPr>
        <p:spPr bwMode="auto">
          <a:xfrm>
            <a:off x="6632575" y="4167188"/>
            <a:ext cx="138113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.5</a:t>
            </a:r>
            <a:endParaRPr lang="en-US" sz="1800"/>
          </a:p>
        </p:txBody>
      </p:sp>
      <p:sp>
        <p:nvSpPr>
          <p:cNvPr id="115782" name="Rectangle 71"/>
          <p:cNvSpPr>
            <a:spLocks noChangeArrowheads="1"/>
          </p:cNvSpPr>
          <p:nvPr/>
        </p:nvSpPr>
        <p:spPr bwMode="auto">
          <a:xfrm>
            <a:off x="6683375" y="2568575"/>
            <a:ext cx="138113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.4</a:t>
            </a:r>
            <a:endParaRPr lang="en-US" sz="1800"/>
          </a:p>
        </p:txBody>
      </p:sp>
      <p:sp>
        <p:nvSpPr>
          <p:cNvPr id="115783" name="Rectangle 72"/>
          <p:cNvSpPr>
            <a:spLocks noChangeArrowheads="1"/>
          </p:cNvSpPr>
          <p:nvPr/>
        </p:nvSpPr>
        <p:spPr bwMode="auto">
          <a:xfrm>
            <a:off x="6977063" y="193833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.4</a:t>
            </a:r>
            <a:endParaRPr lang="en-US" sz="1800"/>
          </a:p>
        </p:txBody>
      </p:sp>
      <p:sp>
        <p:nvSpPr>
          <p:cNvPr id="115784" name="Rectangle 73"/>
          <p:cNvSpPr>
            <a:spLocks noChangeArrowheads="1"/>
          </p:cNvSpPr>
          <p:nvPr/>
        </p:nvSpPr>
        <p:spPr bwMode="auto">
          <a:xfrm>
            <a:off x="8634413" y="2695575"/>
            <a:ext cx="138112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.6</a:t>
            </a:r>
            <a:endParaRPr lang="en-US" sz="1800"/>
          </a:p>
        </p:txBody>
      </p:sp>
      <p:sp>
        <p:nvSpPr>
          <p:cNvPr id="115785" name="Rectangle 74"/>
          <p:cNvSpPr>
            <a:spLocks noChangeArrowheads="1"/>
          </p:cNvSpPr>
          <p:nvPr/>
        </p:nvSpPr>
        <p:spPr bwMode="auto">
          <a:xfrm>
            <a:off x="8101013" y="1938338"/>
            <a:ext cx="138112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</a:rPr>
              <a:t>.6</a:t>
            </a:r>
            <a:endParaRPr lang="en-US" sz="1800"/>
          </a:p>
        </p:txBody>
      </p:sp>
      <p:sp>
        <p:nvSpPr>
          <p:cNvPr id="115786" name="Rectangle 75"/>
          <p:cNvSpPr>
            <a:spLocks noChangeArrowheads="1"/>
          </p:cNvSpPr>
          <p:nvPr/>
        </p:nvSpPr>
        <p:spPr bwMode="auto">
          <a:xfrm>
            <a:off x="4178300" y="1544638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10.1.1.2</a:t>
            </a:r>
            <a:endParaRPr lang="en-US" sz="1800"/>
          </a:p>
        </p:txBody>
      </p:sp>
      <p:sp>
        <p:nvSpPr>
          <p:cNvPr id="115787" name="Rectangle 76"/>
          <p:cNvSpPr>
            <a:spLocks noChangeArrowheads="1"/>
          </p:cNvSpPr>
          <p:nvPr/>
        </p:nvSpPr>
        <p:spPr bwMode="auto">
          <a:xfrm>
            <a:off x="6129338" y="1544638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10.1.4.4</a:t>
            </a:r>
            <a:endParaRPr lang="en-US" sz="1800"/>
          </a:p>
        </p:txBody>
      </p:sp>
      <p:sp>
        <p:nvSpPr>
          <p:cNvPr id="115788" name="Rectangle 77"/>
          <p:cNvSpPr>
            <a:spLocks noChangeArrowheads="1"/>
          </p:cNvSpPr>
          <p:nvPr/>
        </p:nvSpPr>
        <p:spPr bwMode="auto">
          <a:xfrm>
            <a:off x="8077200" y="1447800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10.1.7.6</a:t>
            </a:r>
            <a:endParaRPr lang="en-US" sz="1800"/>
          </a:p>
        </p:txBody>
      </p:sp>
      <p:sp>
        <p:nvSpPr>
          <p:cNvPr id="115789" name="Rectangle 78"/>
          <p:cNvSpPr>
            <a:spLocks noChangeArrowheads="1"/>
          </p:cNvSpPr>
          <p:nvPr/>
        </p:nvSpPr>
        <p:spPr bwMode="auto">
          <a:xfrm>
            <a:off x="4225925" y="5260975"/>
            <a:ext cx="735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10.1.2.3</a:t>
            </a:r>
            <a:endParaRPr lang="en-US" sz="1800"/>
          </a:p>
        </p:txBody>
      </p:sp>
      <p:sp>
        <p:nvSpPr>
          <p:cNvPr id="115790" name="Rectangle 79"/>
          <p:cNvSpPr>
            <a:spLocks noChangeArrowheads="1"/>
          </p:cNvSpPr>
          <p:nvPr/>
        </p:nvSpPr>
        <p:spPr bwMode="auto">
          <a:xfrm>
            <a:off x="6227763" y="5260975"/>
            <a:ext cx="735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10.1.5.5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/>
              <a:t>Link State Advertisement (LSA)</a:t>
            </a:r>
          </a:p>
        </p:txBody>
      </p:sp>
      <p:sp>
        <p:nvSpPr>
          <p:cNvPr id="11674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4343400"/>
            <a:ext cx="8534400" cy="25146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tabLst>
                <a:tab pos="3263900" algn="l"/>
                <a:tab pos="5661025" algn="l"/>
              </a:tabLst>
            </a:pPr>
            <a:r>
              <a:rPr lang="en-US" sz="1600"/>
              <a:t>The LSA of router 10.1.1.1 is as  follows:</a:t>
            </a:r>
          </a:p>
          <a:p>
            <a:pPr>
              <a:spcBef>
                <a:spcPts val="1000"/>
              </a:spcBef>
              <a:spcAft>
                <a:spcPts val="1000"/>
              </a:spcAft>
              <a:tabLst>
                <a:tab pos="3263900" algn="l"/>
                <a:tab pos="5661025" algn="l"/>
              </a:tabLst>
            </a:pPr>
            <a:r>
              <a:rPr lang="en-US" sz="1400" b="1"/>
              <a:t>Link State ID</a:t>
            </a:r>
            <a:r>
              <a:rPr lang="en-US" sz="1400"/>
              <a:t>:</a:t>
            </a:r>
            <a:r>
              <a:rPr lang="en-US" sz="1600"/>
              <a:t> 	</a:t>
            </a:r>
            <a:r>
              <a:rPr lang="en-US" sz="1600">
                <a:solidFill>
                  <a:schemeClr val="accent2"/>
                </a:solidFill>
              </a:rPr>
              <a:t>10.1.1.1</a:t>
            </a:r>
            <a:r>
              <a:rPr lang="en-US" sz="1600"/>
              <a:t>   </a:t>
            </a:r>
            <a:r>
              <a:rPr lang="en-US" sz="1200" i="1">
                <a:sym typeface="Math C"/>
              </a:rPr>
              <a:t>= Router ID</a:t>
            </a:r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r>
              <a:rPr lang="en-US" sz="1400" b="1"/>
              <a:t>Advertising Router:</a:t>
            </a:r>
            <a:r>
              <a:rPr lang="en-US" sz="1600"/>
              <a:t> 	</a:t>
            </a:r>
            <a:r>
              <a:rPr lang="en-US" sz="1600">
                <a:solidFill>
                  <a:schemeClr val="accent2"/>
                </a:solidFill>
              </a:rPr>
              <a:t>10.1.1.1</a:t>
            </a:r>
            <a:r>
              <a:rPr lang="en-US" sz="1600"/>
              <a:t>   </a:t>
            </a:r>
            <a:r>
              <a:rPr lang="en-US" sz="1200" i="1">
                <a:sym typeface="Math C"/>
              </a:rPr>
              <a:t>= Router ID</a:t>
            </a:r>
            <a:endParaRPr lang="en-US" sz="1600"/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r>
              <a:rPr lang="en-US" sz="1400" b="1"/>
              <a:t>Number of links:</a:t>
            </a:r>
            <a:r>
              <a:rPr lang="en-US" sz="1600"/>
              <a:t> 	</a:t>
            </a:r>
            <a:r>
              <a:rPr lang="en-US" sz="1600">
                <a:solidFill>
                  <a:schemeClr val="accent2"/>
                </a:solidFill>
              </a:rPr>
              <a:t>3</a:t>
            </a:r>
            <a:r>
              <a:rPr lang="en-US" sz="1600"/>
              <a:t>   </a:t>
            </a:r>
            <a:r>
              <a:rPr lang="en-US" sz="1200" i="1">
                <a:sym typeface="Math C"/>
              </a:rPr>
              <a:t>= 2 links plus router itself</a:t>
            </a:r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endParaRPr lang="en-US" sz="1200" i="1">
              <a:sym typeface="Math C"/>
            </a:endParaRPr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r>
              <a:rPr lang="en-US" sz="1400" b="1"/>
              <a:t>Description of Link 1:</a:t>
            </a:r>
            <a:r>
              <a:rPr lang="en-US" sz="1600"/>
              <a:t> 	</a:t>
            </a:r>
            <a:r>
              <a:rPr lang="en-US" sz="1400"/>
              <a:t>Link ID = </a:t>
            </a:r>
            <a:r>
              <a:rPr lang="en-US" sz="1400">
                <a:solidFill>
                  <a:schemeClr val="accent2"/>
                </a:solidFill>
              </a:rPr>
              <a:t>10.1.1.2, Metric = 4</a:t>
            </a:r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r>
              <a:rPr lang="en-US" sz="1400" b="1"/>
              <a:t>Description of Link 2:</a:t>
            </a:r>
            <a:r>
              <a:rPr lang="en-US" sz="1600"/>
              <a:t> 	</a:t>
            </a:r>
            <a:r>
              <a:rPr lang="en-US" sz="1400"/>
              <a:t>Link ID = </a:t>
            </a:r>
            <a:r>
              <a:rPr lang="en-US" sz="1400">
                <a:solidFill>
                  <a:schemeClr val="accent2"/>
                </a:solidFill>
              </a:rPr>
              <a:t>10.1.2.3, Metric = 3</a:t>
            </a:r>
          </a:p>
          <a:p>
            <a:pPr>
              <a:lnSpc>
                <a:spcPct val="80000"/>
              </a:lnSpc>
              <a:tabLst>
                <a:tab pos="3263900" algn="l"/>
                <a:tab pos="5661025" algn="l"/>
              </a:tabLst>
            </a:pPr>
            <a:r>
              <a:rPr lang="en-US" sz="1400" b="1"/>
              <a:t>Description of Link 3:</a:t>
            </a:r>
            <a:r>
              <a:rPr lang="en-US" sz="1600"/>
              <a:t> 	</a:t>
            </a:r>
            <a:r>
              <a:rPr lang="en-US" sz="1400"/>
              <a:t>Link ID = </a:t>
            </a:r>
            <a:r>
              <a:rPr lang="en-US" sz="1400">
                <a:solidFill>
                  <a:schemeClr val="accent2"/>
                </a:solidFill>
              </a:rPr>
              <a:t>10.1.1.1, Metric = 0</a:t>
            </a:r>
          </a:p>
        </p:txBody>
      </p:sp>
      <p:grpSp>
        <p:nvGrpSpPr>
          <p:cNvPr id="116741" name="Group 72"/>
          <p:cNvGrpSpPr>
            <a:grpSpLocks/>
          </p:cNvGrpSpPr>
          <p:nvPr/>
        </p:nvGrpSpPr>
        <p:grpSpPr bwMode="auto">
          <a:xfrm>
            <a:off x="1600200" y="1295400"/>
            <a:ext cx="5521325" cy="3055938"/>
            <a:chOff x="1494" y="912"/>
            <a:chExt cx="4146" cy="2611"/>
          </a:xfrm>
        </p:grpSpPr>
        <p:sp>
          <p:nvSpPr>
            <p:cNvPr id="116742" name="Rectangle 10"/>
            <p:cNvSpPr>
              <a:spLocks noChangeArrowheads="1"/>
            </p:cNvSpPr>
            <p:nvPr/>
          </p:nvSpPr>
          <p:spPr bwMode="auto">
            <a:xfrm>
              <a:off x="1509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3" name="Rectangle 11"/>
            <p:cNvSpPr>
              <a:spLocks noChangeArrowheads="1"/>
            </p:cNvSpPr>
            <p:nvPr/>
          </p:nvSpPr>
          <p:spPr bwMode="auto">
            <a:xfrm>
              <a:off x="1524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4" name="Freeform 12"/>
            <p:cNvSpPr>
              <a:spLocks noEditPoints="1"/>
            </p:cNvSpPr>
            <p:nvPr/>
          </p:nvSpPr>
          <p:spPr bwMode="auto">
            <a:xfrm>
              <a:off x="1524" y="1195"/>
              <a:ext cx="403" cy="277"/>
            </a:xfrm>
            <a:custGeom>
              <a:avLst/>
              <a:gdLst>
                <a:gd name="T0" fmla="*/ 358 w 403"/>
                <a:gd name="T1" fmla="*/ 0 h 277"/>
                <a:gd name="T2" fmla="*/ 368 w 403"/>
                <a:gd name="T3" fmla="*/ 10 h 277"/>
                <a:gd name="T4" fmla="*/ 358 w 403"/>
                <a:gd name="T5" fmla="*/ 16 h 277"/>
                <a:gd name="T6" fmla="*/ 302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2 w 403"/>
                <a:gd name="T13" fmla="*/ 10 h 277"/>
                <a:gd name="T14" fmla="*/ 250 w 403"/>
                <a:gd name="T15" fmla="*/ 0 h 277"/>
                <a:gd name="T16" fmla="*/ 260 w 403"/>
                <a:gd name="T17" fmla="*/ 10 h 277"/>
                <a:gd name="T18" fmla="*/ 250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2 w 403"/>
                <a:gd name="T29" fmla="*/ 0 h 277"/>
                <a:gd name="T30" fmla="*/ 152 w 403"/>
                <a:gd name="T31" fmla="*/ 10 h 277"/>
                <a:gd name="T32" fmla="*/ 142 w 403"/>
                <a:gd name="T33" fmla="*/ 16 h 277"/>
                <a:gd name="T34" fmla="*/ 86 w 403"/>
                <a:gd name="T35" fmla="*/ 10 h 277"/>
                <a:gd name="T36" fmla="*/ 95 w 403"/>
                <a:gd name="T37" fmla="*/ 0 h 277"/>
                <a:gd name="T38" fmla="*/ 95 w 403"/>
                <a:gd name="T39" fmla="*/ 16 h 277"/>
                <a:gd name="T40" fmla="*/ 86 w 403"/>
                <a:gd name="T41" fmla="*/ 10 h 277"/>
                <a:gd name="T42" fmla="*/ 36 w 403"/>
                <a:gd name="T43" fmla="*/ 0 h 277"/>
                <a:gd name="T44" fmla="*/ 46 w 403"/>
                <a:gd name="T45" fmla="*/ 10 h 277"/>
                <a:gd name="T46" fmla="*/ 36 w 403"/>
                <a:gd name="T47" fmla="*/ 16 h 277"/>
                <a:gd name="T48" fmla="*/ 51 w 403"/>
                <a:gd name="T49" fmla="*/ 277 h 277"/>
                <a:gd name="T50" fmla="*/ 78 w 403"/>
                <a:gd name="T51" fmla="*/ 0 h 277"/>
                <a:gd name="T52" fmla="*/ 51 w 403"/>
                <a:gd name="T53" fmla="*/ 277 h 277"/>
                <a:gd name="T54" fmla="*/ 132 w 403"/>
                <a:gd name="T55" fmla="*/ 277 h 277"/>
                <a:gd name="T56" fmla="*/ 105 w 403"/>
                <a:gd name="T57" fmla="*/ 0 h 277"/>
                <a:gd name="T58" fmla="*/ 159 w 403"/>
                <a:gd name="T59" fmla="*/ 277 h 277"/>
                <a:gd name="T60" fmla="*/ 186 w 403"/>
                <a:gd name="T61" fmla="*/ 0 h 277"/>
                <a:gd name="T62" fmla="*/ 159 w 403"/>
                <a:gd name="T63" fmla="*/ 277 h 277"/>
                <a:gd name="T64" fmla="*/ 240 w 403"/>
                <a:gd name="T65" fmla="*/ 277 h 277"/>
                <a:gd name="T66" fmla="*/ 213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6" y="10"/>
                  </a:moveTo>
                  <a:lnTo>
                    <a:pt x="358" y="0"/>
                  </a:lnTo>
                  <a:lnTo>
                    <a:pt x="366" y="0"/>
                  </a:lnTo>
                  <a:lnTo>
                    <a:pt x="368" y="10"/>
                  </a:lnTo>
                  <a:lnTo>
                    <a:pt x="366" y="16"/>
                  </a:lnTo>
                  <a:lnTo>
                    <a:pt x="358" y="16"/>
                  </a:lnTo>
                  <a:lnTo>
                    <a:pt x="356" y="10"/>
                  </a:lnTo>
                  <a:close/>
                  <a:moveTo>
                    <a:pt x="302" y="10"/>
                  </a:moveTo>
                  <a:lnTo>
                    <a:pt x="304" y="0"/>
                  </a:lnTo>
                  <a:lnTo>
                    <a:pt x="312" y="0"/>
                  </a:lnTo>
                  <a:lnTo>
                    <a:pt x="314" y="10"/>
                  </a:lnTo>
                  <a:lnTo>
                    <a:pt x="312" y="16"/>
                  </a:lnTo>
                  <a:lnTo>
                    <a:pt x="304" y="16"/>
                  </a:lnTo>
                  <a:lnTo>
                    <a:pt x="302" y="10"/>
                  </a:lnTo>
                  <a:close/>
                  <a:moveTo>
                    <a:pt x="248" y="10"/>
                  </a:moveTo>
                  <a:lnTo>
                    <a:pt x="250" y="0"/>
                  </a:lnTo>
                  <a:lnTo>
                    <a:pt x="258" y="0"/>
                  </a:lnTo>
                  <a:lnTo>
                    <a:pt x="260" y="10"/>
                  </a:lnTo>
                  <a:lnTo>
                    <a:pt x="258" y="16"/>
                  </a:lnTo>
                  <a:lnTo>
                    <a:pt x="250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6" y="0"/>
                  </a:lnTo>
                  <a:lnTo>
                    <a:pt x="204" y="0"/>
                  </a:lnTo>
                  <a:lnTo>
                    <a:pt x="206" y="10"/>
                  </a:lnTo>
                  <a:lnTo>
                    <a:pt x="204" y="16"/>
                  </a:lnTo>
                  <a:lnTo>
                    <a:pt x="196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2" y="0"/>
                  </a:lnTo>
                  <a:lnTo>
                    <a:pt x="150" y="0"/>
                  </a:lnTo>
                  <a:lnTo>
                    <a:pt x="152" y="10"/>
                  </a:lnTo>
                  <a:lnTo>
                    <a:pt x="150" y="16"/>
                  </a:lnTo>
                  <a:lnTo>
                    <a:pt x="142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5" y="0"/>
                  </a:lnTo>
                  <a:lnTo>
                    <a:pt x="100" y="10"/>
                  </a:lnTo>
                  <a:lnTo>
                    <a:pt x="95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6" y="0"/>
                  </a:lnTo>
                  <a:lnTo>
                    <a:pt x="41" y="0"/>
                  </a:lnTo>
                  <a:lnTo>
                    <a:pt x="46" y="10"/>
                  </a:lnTo>
                  <a:lnTo>
                    <a:pt x="41" y="16"/>
                  </a:lnTo>
                  <a:lnTo>
                    <a:pt x="36" y="16"/>
                  </a:lnTo>
                  <a:lnTo>
                    <a:pt x="32" y="10"/>
                  </a:lnTo>
                  <a:close/>
                  <a:moveTo>
                    <a:pt x="51" y="277"/>
                  </a:moveTo>
                  <a:lnTo>
                    <a:pt x="78" y="277"/>
                  </a:lnTo>
                  <a:lnTo>
                    <a:pt x="78" y="0"/>
                  </a:lnTo>
                  <a:lnTo>
                    <a:pt x="51" y="0"/>
                  </a:lnTo>
                  <a:lnTo>
                    <a:pt x="51" y="277"/>
                  </a:lnTo>
                  <a:close/>
                  <a:moveTo>
                    <a:pt x="105" y="277"/>
                  </a:moveTo>
                  <a:lnTo>
                    <a:pt x="132" y="277"/>
                  </a:lnTo>
                  <a:lnTo>
                    <a:pt x="132" y="0"/>
                  </a:lnTo>
                  <a:lnTo>
                    <a:pt x="105" y="0"/>
                  </a:lnTo>
                  <a:lnTo>
                    <a:pt x="105" y="277"/>
                  </a:lnTo>
                  <a:close/>
                  <a:moveTo>
                    <a:pt x="159" y="277"/>
                  </a:moveTo>
                  <a:lnTo>
                    <a:pt x="186" y="277"/>
                  </a:lnTo>
                  <a:lnTo>
                    <a:pt x="186" y="0"/>
                  </a:lnTo>
                  <a:lnTo>
                    <a:pt x="159" y="0"/>
                  </a:lnTo>
                  <a:lnTo>
                    <a:pt x="159" y="277"/>
                  </a:lnTo>
                  <a:close/>
                  <a:moveTo>
                    <a:pt x="213" y="277"/>
                  </a:moveTo>
                  <a:lnTo>
                    <a:pt x="240" y="277"/>
                  </a:lnTo>
                  <a:lnTo>
                    <a:pt x="240" y="0"/>
                  </a:lnTo>
                  <a:lnTo>
                    <a:pt x="213" y="0"/>
                  </a:lnTo>
                  <a:lnTo>
                    <a:pt x="213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5" name="Freeform 13"/>
            <p:cNvSpPr>
              <a:spLocks noEditPoints="1"/>
            </p:cNvSpPr>
            <p:nvPr/>
          </p:nvSpPr>
          <p:spPr bwMode="auto">
            <a:xfrm>
              <a:off x="1536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6" name="Rectangle 14"/>
            <p:cNvSpPr>
              <a:spLocks noChangeArrowheads="1"/>
            </p:cNvSpPr>
            <p:nvPr/>
          </p:nvSpPr>
          <p:spPr bwMode="auto">
            <a:xfrm>
              <a:off x="2676" y="1176"/>
              <a:ext cx="431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7" name="Rectangle 15"/>
            <p:cNvSpPr>
              <a:spLocks noChangeArrowheads="1"/>
            </p:cNvSpPr>
            <p:nvPr/>
          </p:nvSpPr>
          <p:spPr bwMode="auto">
            <a:xfrm>
              <a:off x="2691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8" name="Freeform 16"/>
            <p:cNvSpPr>
              <a:spLocks noEditPoints="1"/>
            </p:cNvSpPr>
            <p:nvPr/>
          </p:nvSpPr>
          <p:spPr bwMode="auto">
            <a:xfrm>
              <a:off x="2691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3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3 w 403"/>
                <a:gd name="T13" fmla="*/ 10 h 277"/>
                <a:gd name="T14" fmla="*/ 251 w 403"/>
                <a:gd name="T15" fmla="*/ 0 h 277"/>
                <a:gd name="T16" fmla="*/ 261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3 w 403"/>
                <a:gd name="T29" fmla="*/ 0 h 277"/>
                <a:gd name="T30" fmla="*/ 153 w 403"/>
                <a:gd name="T31" fmla="*/ 10 h 277"/>
                <a:gd name="T32" fmla="*/ 143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2 w 403"/>
                <a:gd name="T49" fmla="*/ 277 h 277"/>
                <a:gd name="T50" fmla="*/ 79 w 403"/>
                <a:gd name="T51" fmla="*/ 0 h 277"/>
                <a:gd name="T52" fmla="*/ 52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7" y="10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10"/>
                  </a:lnTo>
                  <a:lnTo>
                    <a:pt x="366" y="16"/>
                  </a:lnTo>
                  <a:lnTo>
                    <a:pt x="359" y="16"/>
                  </a:lnTo>
                  <a:lnTo>
                    <a:pt x="357" y="10"/>
                  </a:lnTo>
                  <a:close/>
                  <a:moveTo>
                    <a:pt x="303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3" y="10"/>
                  </a:lnTo>
                  <a:close/>
                  <a:moveTo>
                    <a:pt x="248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10"/>
                  </a:lnTo>
                  <a:lnTo>
                    <a:pt x="204" y="16"/>
                  </a:lnTo>
                  <a:lnTo>
                    <a:pt x="197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10"/>
                  </a:lnTo>
                  <a:lnTo>
                    <a:pt x="150" y="16"/>
                  </a:lnTo>
                  <a:lnTo>
                    <a:pt x="143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2" y="277"/>
                  </a:moveTo>
                  <a:lnTo>
                    <a:pt x="79" y="277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49" name="Freeform 17"/>
            <p:cNvSpPr>
              <a:spLocks noEditPoints="1"/>
            </p:cNvSpPr>
            <p:nvPr/>
          </p:nvSpPr>
          <p:spPr bwMode="auto">
            <a:xfrm>
              <a:off x="2703" y="1526"/>
              <a:ext cx="377" cy="35"/>
            </a:xfrm>
            <a:custGeom>
              <a:avLst/>
              <a:gdLst>
                <a:gd name="T0" fmla="*/ 323 w 377"/>
                <a:gd name="T1" fmla="*/ 35 h 35"/>
                <a:gd name="T2" fmla="*/ 377 w 377"/>
                <a:gd name="T3" fmla="*/ 35 h 35"/>
                <a:gd name="T4" fmla="*/ 377 w 377"/>
                <a:gd name="T5" fmla="*/ 0 h 35"/>
                <a:gd name="T6" fmla="*/ 323 w 377"/>
                <a:gd name="T7" fmla="*/ 0 h 35"/>
                <a:gd name="T8" fmla="*/ 323 w 377"/>
                <a:gd name="T9" fmla="*/ 35 h 35"/>
                <a:gd name="T10" fmla="*/ 244 w 377"/>
                <a:gd name="T11" fmla="*/ 35 h 35"/>
                <a:gd name="T12" fmla="*/ 295 w 377"/>
                <a:gd name="T13" fmla="*/ 35 h 35"/>
                <a:gd name="T14" fmla="*/ 295 w 377"/>
                <a:gd name="T15" fmla="*/ 0 h 35"/>
                <a:gd name="T16" fmla="*/ 244 w 377"/>
                <a:gd name="T17" fmla="*/ 0 h 35"/>
                <a:gd name="T18" fmla="*/ 244 w 377"/>
                <a:gd name="T19" fmla="*/ 35 h 35"/>
                <a:gd name="T20" fmla="*/ 163 w 377"/>
                <a:gd name="T21" fmla="*/ 35 h 35"/>
                <a:gd name="T22" fmla="*/ 217 w 377"/>
                <a:gd name="T23" fmla="*/ 35 h 35"/>
                <a:gd name="T24" fmla="*/ 217 w 377"/>
                <a:gd name="T25" fmla="*/ 0 h 35"/>
                <a:gd name="T26" fmla="*/ 163 w 377"/>
                <a:gd name="T27" fmla="*/ 0 h 35"/>
                <a:gd name="T28" fmla="*/ 163 w 377"/>
                <a:gd name="T29" fmla="*/ 35 h 35"/>
                <a:gd name="T30" fmla="*/ 82 w 377"/>
                <a:gd name="T31" fmla="*/ 35 h 35"/>
                <a:gd name="T32" fmla="*/ 136 w 377"/>
                <a:gd name="T33" fmla="*/ 35 h 35"/>
                <a:gd name="T34" fmla="*/ 136 w 377"/>
                <a:gd name="T35" fmla="*/ 0 h 35"/>
                <a:gd name="T36" fmla="*/ 82 w 377"/>
                <a:gd name="T37" fmla="*/ 0 h 35"/>
                <a:gd name="T38" fmla="*/ 82 w 377"/>
                <a:gd name="T39" fmla="*/ 35 h 35"/>
                <a:gd name="T40" fmla="*/ 0 w 377"/>
                <a:gd name="T41" fmla="*/ 35 h 35"/>
                <a:gd name="T42" fmla="*/ 55 w 377"/>
                <a:gd name="T43" fmla="*/ 35 h 35"/>
                <a:gd name="T44" fmla="*/ 55 w 377"/>
                <a:gd name="T45" fmla="*/ 0 h 35"/>
                <a:gd name="T46" fmla="*/ 0 w 377"/>
                <a:gd name="T47" fmla="*/ 0 h 35"/>
                <a:gd name="T48" fmla="*/ 0 w 377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7"/>
                <a:gd name="T76" fmla="*/ 0 h 35"/>
                <a:gd name="T77" fmla="*/ 377 w 377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7" h="35">
                  <a:moveTo>
                    <a:pt x="323" y="35"/>
                  </a:moveTo>
                  <a:lnTo>
                    <a:pt x="377" y="35"/>
                  </a:lnTo>
                  <a:lnTo>
                    <a:pt x="377" y="0"/>
                  </a:lnTo>
                  <a:lnTo>
                    <a:pt x="323" y="0"/>
                  </a:lnTo>
                  <a:lnTo>
                    <a:pt x="323" y="35"/>
                  </a:lnTo>
                  <a:close/>
                  <a:moveTo>
                    <a:pt x="244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4" y="0"/>
                  </a:lnTo>
                  <a:lnTo>
                    <a:pt x="244" y="35"/>
                  </a:lnTo>
                  <a:close/>
                  <a:moveTo>
                    <a:pt x="163" y="35"/>
                  </a:moveTo>
                  <a:lnTo>
                    <a:pt x="217" y="35"/>
                  </a:lnTo>
                  <a:lnTo>
                    <a:pt x="217" y="0"/>
                  </a:lnTo>
                  <a:lnTo>
                    <a:pt x="163" y="0"/>
                  </a:lnTo>
                  <a:lnTo>
                    <a:pt x="163" y="35"/>
                  </a:lnTo>
                  <a:close/>
                  <a:moveTo>
                    <a:pt x="82" y="35"/>
                  </a:moveTo>
                  <a:lnTo>
                    <a:pt x="136" y="35"/>
                  </a:lnTo>
                  <a:lnTo>
                    <a:pt x="136" y="0"/>
                  </a:lnTo>
                  <a:lnTo>
                    <a:pt x="82" y="0"/>
                  </a:lnTo>
                  <a:lnTo>
                    <a:pt x="82" y="35"/>
                  </a:lnTo>
                  <a:close/>
                  <a:moveTo>
                    <a:pt x="0" y="35"/>
                  </a:moveTo>
                  <a:lnTo>
                    <a:pt x="55" y="35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0" name="Line 18"/>
            <p:cNvSpPr>
              <a:spLocks noChangeShapeType="1"/>
            </p:cNvSpPr>
            <p:nvPr/>
          </p:nvSpPr>
          <p:spPr bwMode="auto">
            <a:xfrm>
              <a:off x="1939" y="1386"/>
              <a:ext cx="73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51" name="Rectangle 19"/>
            <p:cNvSpPr>
              <a:spLocks noChangeArrowheads="1"/>
            </p:cNvSpPr>
            <p:nvPr/>
          </p:nvSpPr>
          <p:spPr bwMode="auto">
            <a:xfrm>
              <a:off x="1968" y="1583"/>
              <a:ext cx="85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10.1.1.0 / 24</a:t>
              </a:r>
              <a:endParaRPr lang="en-US" sz="1800"/>
            </a:p>
          </p:txBody>
        </p:sp>
        <p:sp>
          <p:nvSpPr>
            <p:cNvPr id="116752" name="Rectangle 20"/>
            <p:cNvSpPr>
              <a:spLocks noChangeArrowheads="1"/>
            </p:cNvSpPr>
            <p:nvPr/>
          </p:nvSpPr>
          <p:spPr bwMode="auto">
            <a:xfrm>
              <a:off x="1966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.1</a:t>
              </a:r>
              <a:endParaRPr lang="en-US" sz="1800"/>
            </a:p>
          </p:txBody>
        </p:sp>
        <p:sp>
          <p:nvSpPr>
            <p:cNvPr id="116753" name="Rectangle 21"/>
            <p:cNvSpPr>
              <a:spLocks noChangeArrowheads="1"/>
            </p:cNvSpPr>
            <p:nvPr/>
          </p:nvSpPr>
          <p:spPr bwMode="auto">
            <a:xfrm>
              <a:off x="2584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6754" name="Rectangle 22"/>
            <p:cNvSpPr>
              <a:spLocks noChangeArrowheads="1"/>
            </p:cNvSpPr>
            <p:nvPr/>
          </p:nvSpPr>
          <p:spPr bwMode="auto">
            <a:xfrm>
              <a:off x="2676" y="2822"/>
              <a:ext cx="431" cy="41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5" name="Rectangle 23"/>
            <p:cNvSpPr>
              <a:spLocks noChangeArrowheads="1"/>
            </p:cNvSpPr>
            <p:nvPr/>
          </p:nvSpPr>
          <p:spPr bwMode="auto">
            <a:xfrm>
              <a:off x="2691" y="3152"/>
              <a:ext cx="403" cy="67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6" name="Freeform 24"/>
            <p:cNvSpPr>
              <a:spLocks noEditPoints="1"/>
            </p:cNvSpPr>
            <p:nvPr/>
          </p:nvSpPr>
          <p:spPr bwMode="auto">
            <a:xfrm>
              <a:off x="2691" y="2838"/>
              <a:ext cx="403" cy="279"/>
            </a:xfrm>
            <a:custGeom>
              <a:avLst/>
              <a:gdLst>
                <a:gd name="T0" fmla="*/ 359 w 403"/>
                <a:gd name="T1" fmla="*/ 0 h 279"/>
                <a:gd name="T2" fmla="*/ 369 w 403"/>
                <a:gd name="T3" fmla="*/ 9 h 279"/>
                <a:gd name="T4" fmla="*/ 359 w 403"/>
                <a:gd name="T5" fmla="*/ 15 h 279"/>
                <a:gd name="T6" fmla="*/ 303 w 403"/>
                <a:gd name="T7" fmla="*/ 9 h 279"/>
                <a:gd name="T8" fmla="*/ 312 w 403"/>
                <a:gd name="T9" fmla="*/ 0 h 279"/>
                <a:gd name="T10" fmla="*/ 312 w 403"/>
                <a:gd name="T11" fmla="*/ 15 h 279"/>
                <a:gd name="T12" fmla="*/ 303 w 403"/>
                <a:gd name="T13" fmla="*/ 9 h 279"/>
                <a:gd name="T14" fmla="*/ 251 w 403"/>
                <a:gd name="T15" fmla="*/ 0 h 279"/>
                <a:gd name="T16" fmla="*/ 261 w 403"/>
                <a:gd name="T17" fmla="*/ 9 h 279"/>
                <a:gd name="T18" fmla="*/ 251 w 403"/>
                <a:gd name="T19" fmla="*/ 15 h 279"/>
                <a:gd name="T20" fmla="*/ 194 w 403"/>
                <a:gd name="T21" fmla="*/ 9 h 279"/>
                <a:gd name="T22" fmla="*/ 204 w 403"/>
                <a:gd name="T23" fmla="*/ 0 h 279"/>
                <a:gd name="T24" fmla="*/ 204 w 403"/>
                <a:gd name="T25" fmla="*/ 15 h 279"/>
                <a:gd name="T26" fmla="*/ 194 w 403"/>
                <a:gd name="T27" fmla="*/ 9 h 279"/>
                <a:gd name="T28" fmla="*/ 143 w 403"/>
                <a:gd name="T29" fmla="*/ 0 h 279"/>
                <a:gd name="T30" fmla="*/ 153 w 403"/>
                <a:gd name="T31" fmla="*/ 9 h 279"/>
                <a:gd name="T32" fmla="*/ 143 w 403"/>
                <a:gd name="T33" fmla="*/ 15 h 279"/>
                <a:gd name="T34" fmla="*/ 86 w 403"/>
                <a:gd name="T35" fmla="*/ 9 h 279"/>
                <a:gd name="T36" fmla="*/ 96 w 403"/>
                <a:gd name="T37" fmla="*/ 0 h 279"/>
                <a:gd name="T38" fmla="*/ 96 w 403"/>
                <a:gd name="T39" fmla="*/ 15 h 279"/>
                <a:gd name="T40" fmla="*/ 86 w 403"/>
                <a:gd name="T41" fmla="*/ 9 h 279"/>
                <a:gd name="T42" fmla="*/ 37 w 403"/>
                <a:gd name="T43" fmla="*/ 0 h 279"/>
                <a:gd name="T44" fmla="*/ 47 w 403"/>
                <a:gd name="T45" fmla="*/ 9 h 279"/>
                <a:gd name="T46" fmla="*/ 37 w 403"/>
                <a:gd name="T47" fmla="*/ 15 h 279"/>
                <a:gd name="T48" fmla="*/ 52 w 403"/>
                <a:gd name="T49" fmla="*/ 279 h 279"/>
                <a:gd name="T50" fmla="*/ 79 w 403"/>
                <a:gd name="T51" fmla="*/ 0 h 279"/>
                <a:gd name="T52" fmla="*/ 52 w 403"/>
                <a:gd name="T53" fmla="*/ 279 h 279"/>
                <a:gd name="T54" fmla="*/ 133 w 403"/>
                <a:gd name="T55" fmla="*/ 279 h 279"/>
                <a:gd name="T56" fmla="*/ 106 w 403"/>
                <a:gd name="T57" fmla="*/ 0 h 279"/>
                <a:gd name="T58" fmla="*/ 160 w 403"/>
                <a:gd name="T59" fmla="*/ 279 h 279"/>
                <a:gd name="T60" fmla="*/ 187 w 403"/>
                <a:gd name="T61" fmla="*/ 0 h 279"/>
                <a:gd name="T62" fmla="*/ 160 w 403"/>
                <a:gd name="T63" fmla="*/ 279 h 279"/>
                <a:gd name="T64" fmla="*/ 241 w 403"/>
                <a:gd name="T65" fmla="*/ 279 h 279"/>
                <a:gd name="T66" fmla="*/ 214 w 403"/>
                <a:gd name="T67" fmla="*/ 0 h 279"/>
                <a:gd name="T68" fmla="*/ 268 w 403"/>
                <a:gd name="T69" fmla="*/ 279 h 279"/>
                <a:gd name="T70" fmla="*/ 295 w 403"/>
                <a:gd name="T71" fmla="*/ 0 h 279"/>
                <a:gd name="T72" fmla="*/ 268 w 403"/>
                <a:gd name="T73" fmla="*/ 279 h 279"/>
                <a:gd name="T74" fmla="*/ 349 w 403"/>
                <a:gd name="T75" fmla="*/ 279 h 279"/>
                <a:gd name="T76" fmla="*/ 322 w 403"/>
                <a:gd name="T77" fmla="*/ 0 h 279"/>
                <a:gd name="T78" fmla="*/ 376 w 403"/>
                <a:gd name="T79" fmla="*/ 279 h 279"/>
                <a:gd name="T80" fmla="*/ 403 w 403"/>
                <a:gd name="T81" fmla="*/ 0 h 279"/>
                <a:gd name="T82" fmla="*/ 376 w 403"/>
                <a:gd name="T83" fmla="*/ 279 h 279"/>
                <a:gd name="T84" fmla="*/ 27 w 403"/>
                <a:gd name="T85" fmla="*/ 279 h 279"/>
                <a:gd name="T86" fmla="*/ 0 w 403"/>
                <a:gd name="T87" fmla="*/ 0 h 2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9"/>
                <a:gd name="T134" fmla="*/ 403 w 403"/>
                <a:gd name="T135" fmla="*/ 279 h 2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9">
                  <a:moveTo>
                    <a:pt x="357" y="9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9"/>
                  </a:lnTo>
                  <a:lnTo>
                    <a:pt x="366" y="15"/>
                  </a:lnTo>
                  <a:lnTo>
                    <a:pt x="359" y="15"/>
                  </a:lnTo>
                  <a:lnTo>
                    <a:pt x="357" y="9"/>
                  </a:lnTo>
                  <a:close/>
                  <a:moveTo>
                    <a:pt x="303" y="9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9"/>
                  </a:lnTo>
                  <a:lnTo>
                    <a:pt x="312" y="15"/>
                  </a:lnTo>
                  <a:lnTo>
                    <a:pt x="305" y="15"/>
                  </a:lnTo>
                  <a:lnTo>
                    <a:pt x="303" y="9"/>
                  </a:lnTo>
                  <a:close/>
                  <a:moveTo>
                    <a:pt x="248" y="9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9"/>
                  </a:lnTo>
                  <a:lnTo>
                    <a:pt x="258" y="15"/>
                  </a:lnTo>
                  <a:lnTo>
                    <a:pt x="251" y="15"/>
                  </a:lnTo>
                  <a:lnTo>
                    <a:pt x="248" y="9"/>
                  </a:lnTo>
                  <a:close/>
                  <a:moveTo>
                    <a:pt x="194" y="9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9"/>
                  </a:lnTo>
                  <a:lnTo>
                    <a:pt x="204" y="15"/>
                  </a:lnTo>
                  <a:lnTo>
                    <a:pt x="197" y="15"/>
                  </a:lnTo>
                  <a:lnTo>
                    <a:pt x="194" y="9"/>
                  </a:lnTo>
                  <a:close/>
                  <a:moveTo>
                    <a:pt x="140" y="9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9"/>
                  </a:lnTo>
                  <a:lnTo>
                    <a:pt x="150" y="15"/>
                  </a:lnTo>
                  <a:lnTo>
                    <a:pt x="143" y="15"/>
                  </a:lnTo>
                  <a:lnTo>
                    <a:pt x="140" y="9"/>
                  </a:lnTo>
                  <a:close/>
                  <a:moveTo>
                    <a:pt x="86" y="9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9"/>
                  </a:lnTo>
                  <a:lnTo>
                    <a:pt x="96" y="15"/>
                  </a:lnTo>
                  <a:lnTo>
                    <a:pt x="91" y="15"/>
                  </a:lnTo>
                  <a:lnTo>
                    <a:pt x="86" y="9"/>
                  </a:lnTo>
                  <a:close/>
                  <a:moveTo>
                    <a:pt x="32" y="9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9"/>
                  </a:lnTo>
                  <a:lnTo>
                    <a:pt x="42" y="15"/>
                  </a:lnTo>
                  <a:lnTo>
                    <a:pt x="37" y="15"/>
                  </a:lnTo>
                  <a:lnTo>
                    <a:pt x="32" y="9"/>
                  </a:lnTo>
                  <a:close/>
                  <a:moveTo>
                    <a:pt x="52" y="279"/>
                  </a:moveTo>
                  <a:lnTo>
                    <a:pt x="79" y="279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9"/>
                  </a:lnTo>
                  <a:close/>
                  <a:moveTo>
                    <a:pt x="106" y="279"/>
                  </a:moveTo>
                  <a:lnTo>
                    <a:pt x="133" y="279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9"/>
                  </a:lnTo>
                  <a:close/>
                  <a:moveTo>
                    <a:pt x="160" y="279"/>
                  </a:moveTo>
                  <a:lnTo>
                    <a:pt x="187" y="279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9"/>
                  </a:lnTo>
                  <a:close/>
                  <a:moveTo>
                    <a:pt x="214" y="279"/>
                  </a:moveTo>
                  <a:lnTo>
                    <a:pt x="241" y="279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9"/>
                  </a:lnTo>
                  <a:close/>
                  <a:moveTo>
                    <a:pt x="268" y="279"/>
                  </a:moveTo>
                  <a:lnTo>
                    <a:pt x="295" y="279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9"/>
                  </a:lnTo>
                  <a:close/>
                  <a:moveTo>
                    <a:pt x="322" y="279"/>
                  </a:moveTo>
                  <a:lnTo>
                    <a:pt x="349" y="279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9"/>
                  </a:lnTo>
                  <a:close/>
                  <a:moveTo>
                    <a:pt x="376" y="279"/>
                  </a:moveTo>
                  <a:lnTo>
                    <a:pt x="403" y="279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9"/>
                  </a:lnTo>
                  <a:close/>
                  <a:moveTo>
                    <a:pt x="0" y="279"/>
                  </a:moveTo>
                  <a:lnTo>
                    <a:pt x="27" y="279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7" name="Freeform 25"/>
            <p:cNvSpPr>
              <a:spLocks noEditPoints="1"/>
            </p:cNvSpPr>
            <p:nvPr/>
          </p:nvSpPr>
          <p:spPr bwMode="auto">
            <a:xfrm>
              <a:off x="2703" y="3168"/>
              <a:ext cx="377" cy="35"/>
            </a:xfrm>
            <a:custGeom>
              <a:avLst/>
              <a:gdLst>
                <a:gd name="T0" fmla="*/ 323 w 377"/>
                <a:gd name="T1" fmla="*/ 35 h 35"/>
                <a:gd name="T2" fmla="*/ 377 w 377"/>
                <a:gd name="T3" fmla="*/ 35 h 35"/>
                <a:gd name="T4" fmla="*/ 377 w 377"/>
                <a:gd name="T5" fmla="*/ 0 h 35"/>
                <a:gd name="T6" fmla="*/ 323 w 377"/>
                <a:gd name="T7" fmla="*/ 0 h 35"/>
                <a:gd name="T8" fmla="*/ 323 w 377"/>
                <a:gd name="T9" fmla="*/ 35 h 35"/>
                <a:gd name="T10" fmla="*/ 244 w 377"/>
                <a:gd name="T11" fmla="*/ 35 h 35"/>
                <a:gd name="T12" fmla="*/ 295 w 377"/>
                <a:gd name="T13" fmla="*/ 35 h 35"/>
                <a:gd name="T14" fmla="*/ 295 w 377"/>
                <a:gd name="T15" fmla="*/ 0 h 35"/>
                <a:gd name="T16" fmla="*/ 244 w 377"/>
                <a:gd name="T17" fmla="*/ 0 h 35"/>
                <a:gd name="T18" fmla="*/ 244 w 377"/>
                <a:gd name="T19" fmla="*/ 35 h 35"/>
                <a:gd name="T20" fmla="*/ 163 w 377"/>
                <a:gd name="T21" fmla="*/ 35 h 35"/>
                <a:gd name="T22" fmla="*/ 217 w 377"/>
                <a:gd name="T23" fmla="*/ 35 h 35"/>
                <a:gd name="T24" fmla="*/ 217 w 377"/>
                <a:gd name="T25" fmla="*/ 0 h 35"/>
                <a:gd name="T26" fmla="*/ 163 w 377"/>
                <a:gd name="T27" fmla="*/ 0 h 35"/>
                <a:gd name="T28" fmla="*/ 163 w 377"/>
                <a:gd name="T29" fmla="*/ 35 h 35"/>
                <a:gd name="T30" fmla="*/ 82 w 377"/>
                <a:gd name="T31" fmla="*/ 35 h 35"/>
                <a:gd name="T32" fmla="*/ 136 w 377"/>
                <a:gd name="T33" fmla="*/ 35 h 35"/>
                <a:gd name="T34" fmla="*/ 136 w 377"/>
                <a:gd name="T35" fmla="*/ 0 h 35"/>
                <a:gd name="T36" fmla="*/ 82 w 377"/>
                <a:gd name="T37" fmla="*/ 0 h 35"/>
                <a:gd name="T38" fmla="*/ 82 w 377"/>
                <a:gd name="T39" fmla="*/ 35 h 35"/>
                <a:gd name="T40" fmla="*/ 0 w 377"/>
                <a:gd name="T41" fmla="*/ 35 h 35"/>
                <a:gd name="T42" fmla="*/ 55 w 377"/>
                <a:gd name="T43" fmla="*/ 35 h 35"/>
                <a:gd name="T44" fmla="*/ 55 w 377"/>
                <a:gd name="T45" fmla="*/ 0 h 35"/>
                <a:gd name="T46" fmla="*/ 0 w 377"/>
                <a:gd name="T47" fmla="*/ 0 h 35"/>
                <a:gd name="T48" fmla="*/ 0 w 377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7"/>
                <a:gd name="T76" fmla="*/ 0 h 35"/>
                <a:gd name="T77" fmla="*/ 377 w 377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7" h="35">
                  <a:moveTo>
                    <a:pt x="323" y="35"/>
                  </a:moveTo>
                  <a:lnTo>
                    <a:pt x="377" y="35"/>
                  </a:lnTo>
                  <a:lnTo>
                    <a:pt x="377" y="0"/>
                  </a:lnTo>
                  <a:lnTo>
                    <a:pt x="323" y="0"/>
                  </a:lnTo>
                  <a:lnTo>
                    <a:pt x="323" y="35"/>
                  </a:lnTo>
                  <a:close/>
                  <a:moveTo>
                    <a:pt x="244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4" y="0"/>
                  </a:lnTo>
                  <a:lnTo>
                    <a:pt x="244" y="35"/>
                  </a:lnTo>
                  <a:close/>
                  <a:moveTo>
                    <a:pt x="163" y="35"/>
                  </a:moveTo>
                  <a:lnTo>
                    <a:pt x="217" y="35"/>
                  </a:lnTo>
                  <a:lnTo>
                    <a:pt x="217" y="0"/>
                  </a:lnTo>
                  <a:lnTo>
                    <a:pt x="163" y="0"/>
                  </a:lnTo>
                  <a:lnTo>
                    <a:pt x="163" y="35"/>
                  </a:lnTo>
                  <a:close/>
                  <a:moveTo>
                    <a:pt x="82" y="35"/>
                  </a:moveTo>
                  <a:lnTo>
                    <a:pt x="136" y="35"/>
                  </a:lnTo>
                  <a:lnTo>
                    <a:pt x="136" y="0"/>
                  </a:lnTo>
                  <a:lnTo>
                    <a:pt x="82" y="0"/>
                  </a:lnTo>
                  <a:lnTo>
                    <a:pt x="82" y="35"/>
                  </a:lnTo>
                  <a:close/>
                  <a:moveTo>
                    <a:pt x="0" y="35"/>
                  </a:moveTo>
                  <a:lnTo>
                    <a:pt x="55" y="35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8" name="Rectangle 26"/>
            <p:cNvSpPr>
              <a:spLocks noChangeArrowheads="1"/>
            </p:cNvSpPr>
            <p:nvPr/>
          </p:nvSpPr>
          <p:spPr bwMode="auto">
            <a:xfrm>
              <a:off x="3906" y="2822"/>
              <a:ext cx="430" cy="41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59" name="Rectangle 27"/>
            <p:cNvSpPr>
              <a:spLocks noChangeArrowheads="1"/>
            </p:cNvSpPr>
            <p:nvPr/>
          </p:nvSpPr>
          <p:spPr bwMode="auto">
            <a:xfrm>
              <a:off x="3920" y="3152"/>
              <a:ext cx="403" cy="67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0" name="Freeform 28"/>
            <p:cNvSpPr>
              <a:spLocks noEditPoints="1"/>
            </p:cNvSpPr>
            <p:nvPr/>
          </p:nvSpPr>
          <p:spPr bwMode="auto">
            <a:xfrm>
              <a:off x="3920" y="2838"/>
              <a:ext cx="403" cy="279"/>
            </a:xfrm>
            <a:custGeom>
              <a:avLst/>
              <a:gdLst>
                <a:gd name="T0" fmla="*/ 359 w 403"/>
                <a:gd name="T1" fmla="*/ 0 h 279"/>
                <a:gd name="T2" fmla="*/ 369 w 403"/>
                <a:gd name="T3" fmla="*/ 9 h 279"/>
                <a:gd name="T4" fmla="*/ 359 w 403"/>
                <a:gd name="T5" fmla="*/ 15 h 279"/>
                <a:gd name="T6" fmla="*/ 303 w 403"/>
                <a:gd name="T7" fmla="*/ 9 h 279"/>
                <a:gd name="T8" fmla="*/ 312 w 403"/>
                <a:gd name="T9" fmla="*/ 0 h 279"/>
                <a:gd name="T10" fmla="*/ 312 w 403"/>
                <a:gd name="T11" fmla="*/ 15 h 279"/>
                <a:gd name="T12" fmla="*/ 303 w 403"/>
                <a:gd name="T13" fmla="*/ 9 h 279"/>
                <a:gd name="T14" fmla="*/ 251 w 403"/>
                <a:gd name="T15" fmla="*/ 0 h 279"/>
                <a:gd name="T16" fmla="*/ 261 w 403"/>
                <a:gd name="T17" fmla="*/ 9 h 279"/>
                <a:gd name="T18" fmla="*/ 251 w 403"/>
                <a:gd name="T19" fmla="*/ 15 h 279"/>
                <a:gd name="T20" fmla="*/ 194 w 403"/>
                <a:gd name="T21" fmla="*/ 9 h 279"/>
                <a:gd name="T22" fmla="*/ 204 w 403"/>
                <a:gd name="T23" fmla="*/ 0 h 279"/>
                <a:gd name="T24" fmla="*/ 204 w 403"/>
                <a:gd name="T25" fmla="*/ 15 h 279"/>
                <a:gd name="T26" fmla="*/ 194 w 403"/>
                <a:gd name="T27" fmla="*/ 9 h 279"/>
                <a:gd name="T28" fmla="*/ 143 w 403"/>
                <a:gd name="T29" fmla="*/ 0 h 279"/>
                <a:gd name="T30" fmla="*/ 153 w 403"/>
                <a:gd name="T31" fmla="*/ 9 h 279"/>
                <a:gd name="T32" fmla="*/ 143 w 403"/>
                <a:gd name="T33" fmla="*/ 15 h 279"/>
                <a:gd name="T34" fmla="*/ 86 w 403"/>
                <a:gd name="T35" fmla="*/ 9 h 279"/>
                <a:gd name="T36" fmla="*/ 96 w 403"/>
                <a:gd name="T37" fmla="*/ 0 h 279"/>
                <a:gd name="T38" fmla="*/ 96 w 403"/>
                <a:gd name="T39" fmla="*/ 15 h 279"/>
                <a:gd name="T40" fmla="*/ 86 w 403"/>
                <a:gd name="T41" fmla="*/ 9 h 279"/>
                <a:gd name="T42" fmla="*/ 37 w 403"/>
                <a:gd name="T43" fmla="*/ 0 h 279"/>
                <a:gd name="T44" fmla="*/ 47 w 403"/>
                <a:gd name="T45" fmla="*/ 9 h 279"/>
                <a:gd name="T46" fmla="*/ 37 w 403"/>
                <a:gd name="T47" fmla="*/ 15 h 279"/>
                <a:gd name="T48" fmla="*/ 52 w 403"/>
                <a:gd name="T49" fmla="*/ 279 h 279"/>
                <a:gd name="T50" fmla="*/ 79 w 403"/>
                <a:gd name="T51" fmla="*/ 0 h 279"/>
                <a:gd name="T52" fmla="*/ 52 w 403"/>
                <a:gd name="T53" fmla="*/ 279 h 279"/>
                <a:gd name="T54" fmla="*/ 133 w 403"/>
                <a:gd name="T55" fmla="*/ 279 h 279"/>
                <a:gd name="T56" fmla="*/ 106 w 403"/>
                <a:gd name="T57" fmla="*/ 0 h 279"/>
                <a:gd name="T58" fmla="*/ 160 w 403"/>
                <a:gd name="T59" fmla="*/ 279 h 279"/>
                <a:gd name="T60" fmla="*/ 187 w 403"/>
                <a:gd name="T61" fmla="*/ 0 h 279"/>
                <a:gd name="T62" fmla="*/ 160 w 403"/>
                <a:gd name="T63" fmla="*/ 279 h 279"/>
                <a:gd name="T64" fmla="*/ 241 w 403"/>
                <a:gd name="T65" fmla="*/ 279 h 279"/>
                <a:gd name="T66" fmla="*/ 214 w 403"/>
                <a:gd name="T67" fmla="*/ 0 h 279"/>
                <a:gd name="T68" fmla="*/ 268 w 403"/>
                <a:gd name="T69" fmla="*/ 279 h 279"/>
                <a:gd name="T70" fmla="*/ 295 w 403"/>
                <a:gd name="T71" fmla="*/ 0 h 279"/>
                <a:gd name="T72" fmla="*/ 268 w 403"/>
                <a:gd name="T73" fmla="*/ 279 h 279"/>
                <a:gd name="T74" fmla="*/ 349 w 403"/>
                <a:gd name="T75" fmla="*/ 279 h 279"/>
                <a:gd name="T76" fmla="*/ 322 w 403"/>
                <a:gd name="T77" fmla="*/ 0 h 279"/>
                <a:gd name="T78" fmla="*/ 376 w 403"/>
                <a:gd name="T79" fmla="*/ 279 h 279"/>
                <a:gd name="T80" fmla="*/ 403 w 403"/>
                <a:gd name="T81" fmla="*/ 0 h 279"/>
                <a:gd name="T82" fmla="*/ 376 w 403"/>
                <a:gd name="T83" fmla="*/ 279 h 279"/>
                <a:gd name="T84" fmla="*/ 27 w 403"/>
                <a:gd name="T85" fmla="*/ 279 h 279"/>
                <a:gd name="T86" fmla="*/ 0 w 403"/>
                <a:gd name="T87" fmla="*/ 0 h 2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9"/>
                <a:gd name="T134" fmla="*/ 403 w 403"/>
                <a:gd name="T135" fmla="*/ 279 h 2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9">
                  <a:moveTo>
                    <a:pt x="357" y="9"/>
                  </a:moveTo>
                  <a:lnTo>
                    <a:pt x="359" y="0"/>
                  </a:lnTo>
                  <a:lnTo>
                    <a:pt x="367" y="0"/>
                  </a:lnTo>
                  <a:lnTo>
                    <a:pt x="369" y="9"/>
                  </a:lnTo>
                  <a:lnTo>
                    <a:pt x="367" y="15"/>
                  </a:lnTo>
                  <a:lnTo>
                    <a:pt x="359" y="15"/>
                  </a:lnTo>
                  <a:lnTo>
                    <a:pt x="357" y="9"/>
                  </a:lnTo>
                  <a:close/>
                  <a:moveTo>
                    <a:pt x="303" y="9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9"/>
                  </a:lnTo>
                  <a:lnTo>
                    <a:pt x="312" y="15"/>
                  </a:lnTo>
                  <a:lnTo>
                    <a:pt x="305" y="15"/>
                  </a:lnTo>
                  <a:lnTo>
                    <a:pt x="303" y="9"/>
                  </a:lnTo>
                  <a:close/>
                  <a:moveTo>
                    <a:pt x="249" y="9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9"/>
                  </a:lnTo>
                  <a:lnTo>
                    <a:pt x="258" y="15"/>
                  </a:lnTo>
                  <a:lnTo>
                    <a:pt x="251" y="15"/>
                  </a:lnTo>
                  <a:lnTo>
                    <a:pt x="249" y="9"/>
                  </a:lnTo>
                  <a:close/>
                  <a:moveTo>
                    <a:pt x="194" y="9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9"/>
                  </a:lnTo>
                  <a:lnTo>
                    <a:pt x="204" y="15"/>
                  </a:lnTo>
                  <a:lnTo>
                    <a:pt x="197" y="15"/>
                  </a:lnTo>
                  <a:lnTo>
                    <a:pt x="194" y="9"/>
                  </a:lnTo>
                  <a:close/>
                  <a:moveTo>
                    <a:pt x="140" y="9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9"/>
                  </a:lnTo>
                  <a:lnTo>
                    <a:pt x="150" y="15"/>
                  </a:lnTo>
                  <a:lnTo>
                    <a:pt x="143" y="15"/>
                  </a:lnTo>
                  <a:lnTo>
                    <a:pt x="140" y="9"/>
                  </a:lnTo>
                  <a:close/>
                  <a:moveTo>
                    <a:pt x="86" y="9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9"/>
                  </a:lnTo>
                  <a:lnTo>
                    <a:pt x="96" y="15"/>
                  </a:lnTo>
                  <a:lnTo>
                    <a:pt x="91" y="15"/>
                  </a:lnTo>
                  <a:lnTo>
                    <a:pt x="86" y="9"/>
                  </a:lnTo>
                  <a:close/>
                  <a:moveTo>
                    <a:pt x="32" y="9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9"/>
                  </a:lnTo>
                  <a:lnTo>
                    <a:pt x="42" y="15"/>
                  </a:lnTo>
                  <a:lnTo>
                    <a:pt x="37" y="15"/>
                  </a:lnTo>
                  <a:lnTo>
                    <a:pt x="32" y="9"/>
                  </a:lnTo>
                  <a:close/>
                  <a:moveTo>
                    <a:pt x="52" y="279"/>
                  </a:moveTo>
                  <a:lnTo>
                    <a:pt x="79" y="279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9"/>
                  </a:lnTo>
                  <a:close/>
                  <a:moveTo>
                    <a:pt x="106" y="279"/>
                  </a:moveTo>
                  <a:lnTo>
                    <a:pt x="133" y="279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9"/>
                  </a:lnTo>
                  <a:close/>
                  <a:moveTo>
                    <a:pt x="160" y="279"/>
                  </a:moveTo>
                  <a:lnTo>
                    <a:pt x="187" y="279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9"/>
                  </a:lnTo>
                  <a:close/>
                  <a:moveTo>
                    <a:pt x="214" y="279"/>
                  </a:moveTo>
                  <a:lnTo>
                    <a:pt x="241" y="279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9"/>
                  </a:lnTo>
                  <a:close/>
                  <a:moveTo>
                    <a:pt x="268" y="279"/>
                  </a:moveTo>
                  <a:lnTo>
                    <a:pt x="295" y="279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9"/>
                  </a:lnTo>
                  <a:close/>
                  <a:moveTo>
                    <a:pt x="322" y="279"/>
                  </a:moveTo>
                  <a:lnTo>
                    <a:pt x="349" y="279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9"/>
                  </a:lnTo>
                  <a:close/>
                  <a:moveTo>
                    <a:pt x="376" y="279"/>
                  </a:moveTo>
                  <a:lnTo>
                    <a:pt x="403" y="279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9"/>
                  </a:lnTo>
                  <a:close/>
                  <a:moveTo>
                    <a:pt x="0" y="279"/>
                  </a:moveTo>
                  <a:lnTo>
                    <a:pt x="27" y="279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1" name="Freeform 29"/>
            <p:cNvSpPr>
              <a:spLocks noEditPoints="1"/>
            </p:cNvSpPr>
            <p:nvPr/>
          </p:nvSpPr>
          <p:spPr bwMode="auto">
            <a:xfrm>
              <a:off x="3933" y="3168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2" name="Rectangle 30"/>
            <p:cNvSpPr>
              <a:spLocks noChangeArrowheads="1"/>
            </p:cNvSpPr>
            <p:nvPr/>
          </p:nvSpPr>
          <p:spPr bwMode="auto">
            <a:xfrm>
              <a:off x="3906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3" name="Rectangle 31"/>
            <p:cNvSpPr>
              <a:spLocks noChangeArrowheads="1"/>
            </p:cNvSpPr>
            <p:nvPr/>
          </p:nvSpPr>
          <p:spPr bwMode="auto">
            <a:xfrm>
              <a:off x="3920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4" name="Freeform 32"/>
            <p:cNvSpPr>
              <a:spLocks noEditPoints="1"/>
            </p:cNvSpPr>
            <p:nvPr/>
          </p:nvSpPr>
          <p:spPr bwMode="auto">
            <a:xfrm>
              <a:off x="3920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3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3 w 403"/>
                <a:gd name="T13" fmla="*/ 10 h 277"/>
                <a:gd name="T14" fmla="*/ 251 w 403"/>
                <a:gd name="T15" fmla="*/ 0 h 277"/>
                <a:gd name="T16" fmla="*/ 261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3 w 403"/>
                <a:gd name="T29" fmla="*/ 0 h 277"/>
                <a:gd name="T30" fmla="*/ 153 w 403"/>
                <a:gd name="T31" fmla="*/ 10 h 277"/>
                <a:gd name="T32" fmla="*/ 143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2 w 403"/>
                <a:gd name="T49" fmla="*/ 277 h 277"/>
                <a:gd name="T50" fmla="*/ 79 w 403"/>
                <a:gd name="T51" fmla="*/ 0 h 277"/>
                <a:gd name="T52" fmla="*/ 52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7" y="10"/>
                  </a:moveTo>
                  <a:lnTo>
                    <a:pt x="359" y="0"/>
                  </a:lnTo>
                  <a:lnTo>
                    <a:pt x="367" y="0"/>
                  </a:lnTo>
                  <a:lnTo>
                    <a:pt x="369" y="10"/>
                  </a:lnTo>
                  <a:lnTo>
                    <a:pt x="367" y="16"/>
                  </a:lnTo>
                  <a:lnTo>
                    <a:pt x="359" y="16"/>
                  </a:lnTo>
                  <a:lnTo>
                    <a:pt x="357" y="10"/>
                  </a:lnTo>
                  <a:close/>
                  <a:moveTo>
                    <a:pt x="303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3" y="10"/>
                  </a:lnTo>
                  <a:close/>
                  <a:moveTo>
                    <a:pt x="249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9" y="10"/>
                  </a:lnTo>
                  <a:close/>
                  <a:moveTo>
                    <a:pt x="194" y="10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10"/>
                  </a:lnTo>
                  <a:lnTo>
                    <a:pt x="204" y="16"/>
                  </a:lnTo>
                  <a:lnTo>
                    <a:pt x="197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10"/>
                  </a:lnTo>
                  <a:lnTo>
                    <a:pt x="150" y="16"/>
                  </a:lnTo>
                  <a:lnTo>
                    <a:pt x="143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2" y="277"/>
                  </a:moveTo>
                  <a:lnTo>
                    <a:pt x="79" y="277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5" name="Freeform 33"/>
            <p:cNvSpPr>
              <a:spLocks noEditPoints="1"/>
            </p:cNvSpPr>
            <p:nvPr/>
          </p:nvSpPr>
          <p:spPr bwMode="auto">
            <a:xfrm>
              <a:off x="3933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6" name="Rectangle 34"/>
            <p:cNvSpPr>
              <a:spLocks noChangeArrowheads="1"/>
            </p:cNvSpPr>
            <p:nvPr/>
          </p:nvSpPr>
          <p:spPr bwMode="auto">
            <a:xfrm>
              <a:off x="5196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7" name="Rectangle 35"/>
            <p:cNvSpPr>
              <a:spLocks noChangeArrowheads="1"/>
            </p:cNvSpPr>
            <p:nvPr/>
          </p:nvSpPr>
          <p:spPr bwMode="auto">
            <a:xfrm>
              <a:off x="5211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8" name="Freeform 36"/>
            <p:cNvSpPr>
              <a:spLocks noEditPoints="1"/>
            </p:cNvSpPr>
            <p:nvPr/>
          </p:nvSpPr>
          <p:spPr bwMode="auto">
            <a:xfrm>
              <a:off x="5211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2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2 w 403"/>
                <a:gd name="T13" fmla="*/ 10 h 277"/>
                <a:gd name="T14" fmla="*/ 251 w 403"/>
                <a:gd name="T15" fmla="*/ 0 h 277"/>
                <a:gd name="T16" fmla="*/ 260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2 w 403"/>
                <a:gd name="T29" fmla="*/ 0 h 277"/>
                <a:gd name="T30" fmla="*/ 152 w 403"/>
                <a:gd name="T31" fmla="*/ 10 h 277"/>
                <a:gd name="T32" fmla="*/ 142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1 w 403"/>
                <a:gd name="T49" fmla="*/ 277 h 277"/>
                <a:gd name="T50" fmla="*/ 78 w 403"/>
                <a:gd name="T51" fmla="*/ 0 h 277"/>
                <a:gd name="T52" fmla="*/ 51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6" y="10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10"/>
                  </a:lnTo>
                  <a:lnTo>
                    <a:pt x="366" y="16"/>
                  </a:lnTo>
                  <a:lnTo>
                    <a:pt x="359" y="16"/>
                  </a:lnTo>
                  <a:lnTo>
                    <a:pt x="356" y="10"/>
                  </a:lnTo>
                  <a:close/>
                  <a:moveTo>
                    <a:pt x="302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4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2" y="10"/>
                  </a:lnTo>
                  <a:close/>
                  <a:moveTo>
                    <a:pt x="248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0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6" y="0"/>
                  </a:lnTo>
                  <a:lnTo>
                    <a:pt x="204" y="0"/>
                  </a:lnTo>
                  <a:lnTo>
                    <a:pt x="206" y="10"/>
                  </a:lnTo>
                  <a:lnTo>
                    <a:pt x="204" y="16"/>
                  </a:lnTo>
                  <a:lnTo>
                    <a:pt x="196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2" y="0"/>
                  </a:lnTo>
                  <a:lnTo>
                    <a:pt x="150" y="0"/>
                  </a:lnTo>
                  <a:lnTo>
                    <a:pt x="152" y="10"/>
                  </a:lnTo>
                  <a:lnTo>
                    <a:pt x="150" y="16"/>
                  </a:lnTo>
                  <a:lnTo>
                    <a:pt x="142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1" y="277"/>
                  </a:moveTo>
                  <a:lnTo>
                    <a:pt x="78" y="277"/>
                  </a:lnTo>
                  <a:lnTo>
                    <a:pt x="78" y="0"/>
                  </a:lnTo>
                  <a:lnTo>
                    <a:pt x="51" y="0"/>
                  </a:lnTo>
                  <a:lnTo>
                    <a:pt x="51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69" name="Freeform 37"/>
            <p:cNvSpPr>
              <a:spLocks noEditPoints="1"/>
            </p:cNvSpPr>
            <p:nvPr/>
          </p:nvSpPr>
          <p:spPr bwMode="auto">
            <a:xfrm>
              <a:off x="5223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6770" name="Rectangle 38"/>
            <p:cNvSpPr>
              <a:spLocks noChangeArrowheads="1"/>
            </p:cNvSpPr>
            <p:nvPr/>
          </p:nvSpPr>
          <p:spPr bwMode="auto">
            <a:xfrm>
              <a:off x="3134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6771" name="Rectangle 39"/>
            <p:cNvSpPr>
              <a:spLocks noChangeArrowheads="1"/>
            </p:cNvSpPr>
            <p:nvPr/>
          </p:nvSpPr>
          <p:spPr bwMode="auto">
            <a:xfrm>
              <a:off x="1494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10.1.1.1</a:t>
              </a:r>
              <a:endParaRPr lang="en-US" sz="1800"/>
            </a:p>
          </p:txBody>
        </p:sp>
        <p:sp>
          <p:nvSpPr>
            <p:cNvPr id="116772" name="Line 40"/>
            <p:cNvSpPr>
              <a:spLocks noChangeShapeType="1"/>
            </p:cNvSpPr>
            <p:nvPr/>
          </p:nvSpPr>
          <p:spPr bwMode="auto">
            <a:xfrm>
              <a:off x="3107" y="1386"/>
              <a:ext cx="7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3" name="Rectangle 41"/>
            <p:cNvSpPr>
              <a:spLocks noChangeArrowheads="1"/>
            </p:cNvSpPr>
            <p:nvPr/>
          </p:nvSpPr>
          <p:spPr bwMode="auto">
            <a:xfrm>
              <a:off x="3127" y="1478"/>
              <a:ext cx="850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10.1.4.0 / 24</a:t>
              </a:r>
              <a:endParaRPr lang="en-US" sz="1800"/>
            </a:p>
          </p:txBody>
        </p:sp>
        <p:sp>
          <p:nvSpPr>
            <p:cNvPr id="116774" name="Line 42"/>
            <p:cNvSpPr>
              <a:spLocks noChangeShapeType="1"/>
            </p:cNvSpPr>
            <p:nvPr/>
          </p:nvSpPr>
          <p:spPr bwMode="auto">
            <a:xfrm>
              <a:off x="1725" y="1595"/>
              <a:ext cx="951" cy="14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5" name="Rectangle 43"/>
            <p:cNvSpPr>
              <a:spLocks noChangeArrowheads="1"/>
            </p:cNvSpPr>
            <p:nvPr/>
          </p:nvSpPr>
          <p:spPr bwMode="auto">
            <a:xfrm rot="3357164">
              <a:off x="1600" y="2400"/>
              <a:ext cx="96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10.1.2.0 / 24</a:t>
              </a:r>
              <a:endParaRPr lang="en-US" sz="1800"/>
            </a:p>
          </p:txBody>
        </p:sp>
        <p:sp>
          <p:nvSpPr>
            <p:cNvPr id="116776" name="Rectangle 44"/>
            <p:cNvSpPr>
              <a:spLocks noChangeArrowheads="1"/>
            </p:cNvSpPr>
            <p:nvPr/>
          </p:nvSpPr>
          <p:spPr bwMode="auto">
            <a:xfrm>
              <a:off x="1661" y="1619"/>
              <a:ext cx="10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.1</a:t>
              </a:r>
              <a:endParaRPr lang="en-US" sz="1800"/>
            </a:p>
          </p:txBody>
        </p:sp>
        <p:sp>
          <p:nvSpPr>
            <p:cNvPr id="116777" name="Rectangle 45"/>
            <p:cNvSpPr>
              <a:spLocks noChangeArrowheads="1"/>
            </p:cNvSpPr>
            <p:nvPr/>
          </p:nvSpPr>
          <p:spPr bwMode="auto">
            <a:xfrm>
              <a:off x="3783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6778" name="Line 46"/>
            <p:cNvSpPr>
              <a:spLocks noChangeShapeType="1"/>
            </p:cNvSpPr>
            <p:nvPr/>
          </p:nvSpPr>
          <p:spPr bwMode="auto">
            <a:xfrm>
              <a:off x="4336" y="1386"/>
              <a:ext cx="86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79" name="Rectangle 47"/>
            <p:cNvSpPr>
              <a:spLocks noChangeArrowheads="1"/>
            </p:cNvSpPr>
            <p:nvPr/>
          </p:nvSpPr>
          <p:spPr bwMode="auto">
            <a:xfrm>
              <a:off x="4494" y="1418"/>
              <a:ext cx="85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10.1.7.0 / 24</a:t>
              </a:r>
              <a:endParaRPr lang="en-US" sz="1800"/>
            </a:p>
          </p:txBody>
        </p:sp>
        <p:sp>
          <p:nvSpPr>
            <p:cNvPr id="116780" name="Line 48"/>
            <p:cNvSpPr>
              <a:spLocks noChangeShapeType="1"/>
            </p:cNvSpPr>
            <p:nvPr/>
          </p:nvSpPr>
          <p:spPr bwMode="auto">
            <a:xfrm flipV="1">
              <a:off x="4122" y="1595"/>
              <a:ext cx="1" cy="122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81" name="Rectangle 49"/>
            <p:cNvSpPr>
              <a:spLocks noChangeArrowheads="1"/>
            </p:cNvSpPr>
            <p:nvPr/>
          </p:nvSpPr>
          <p:spPr bwMode="auto">
            <a:xfrm rot="-5400000">
              <a:off x="3732" y="1981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10.1.6.0 / 24</a:t>
              </a:r>
              <a:endParaRPr lang="en-US" sz="1800"/>
            </a:p>
          </p:txBody>
        </p:sp>
        <p:sp>
          <p:nvSpPr>
            <p:cNvPr id="116782" name="Line 50"/>
            <p:cNvSpPr>
              <a:spLocks noChangeShapeType="1"/>
            </p:cNvSpPr>
            <p:nvPr/>
          </p:nvSpPr>
          <p:spPr bwMode="auto">
            <a:xfrm flipV="1">
              <a:off x="2893" y="1595"/>
              <a:ext cx="1" cy="122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83" name="Rectangle 51"/>
            <p:cNvSpPr>
              <a:spLocks noChangeArrowheads="1"/>
            </p:cNvSpPr>
            <p:nvPr/>
          </p:nvSpPr>
          <p:spPr bwMode="auto">
            <a:xfrm rot="-5400000">
              <a:off x="2503" y="1978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10.1.3.0 / 24</a:t>
              </a:r>
              <a:endParaRPr lang="en-US" sz="1800"/>
            </a:p>
          </p:txBody>
        </p:sp>
        <p:sp>
          <p:nvSpPr>
            <p:cNvPr id="116784" name="Line 52"/>
            <p:cNvSpPr>
              <a:spLocks noChangeShapeType="1"/>
            </p:cNvSpPr>
            <p:nvPr/>
          </p:nvSpPr>
          <p:spPr bwMode="auto">
            <a:xfrm>
              <a:off x="3107" y="3028"/>
              <a:ext cx="7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85" name="Rectangle 53"/>
            <p:cNvSpPr>
              <a:spLocks noChangeArrowheads="1"/>
            </p:cNvSpPr>
            <p:nvPr/>
          </p:nvSpPr>
          <p:spPr bwMode="auto">
            <a:xfrm>
              <a:off x="3168" y="3060"/>
              <a:ext cx="764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10.1.5.0/24</a:t>
              </a:r>
              <a:endParaRPr lang="en-US" sz="1800"/>
            </a:p>
          </p:txBody>
        </p:sp>
        <p:sp>
          <p:nvSpPr>
            <p:cNvPr id="116786" name="Line 54"/>
            <p:cNvSpPr>
              <a:spLocks noChangeShapeType="1"/>
            </p:cNvSpPr>
            <p:nvPr/>
          </p:nvSpPr>
          <p:spPr bwMode="auto">
            <a:xfrm flipV="1">
              <a:off x="4336" y="1595"/>
              <a:ext cx="1076" cy="14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6787" name="Rectangle 55"/>
            <p:cNvSpPr>
              <a:spLocks noChangeArrowheads="1"/>
            </p:cNvSpPr>
            <p:nvPr/>
          </p:nvSpPr>
          <p:spPr bwMode="auto">
            <a:xfrm rot="-2760000">
              <a:off x="4583" y="2203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10.1.8.0 / 24</a:t>
              </a:r>
              <a:endParaRPr lang="en-US" sz="1800"/>
            </a:p>
          </p:txBody>
        </p:sp>
        <p:sp>
          <p:nvSpPr>
            <p:cNvPr id="116788" name="Rectangle 56"/>
            <p:cNvSpPr>
              <a:spLocks noChangeArrowheads="1"/>
            </p:cNvSpPr>
            <p:nvPr/>
          </p:nvSpPr>
          <p:spPr bwMode="auto">
            <a:xfrm>
              <a:off x="2522" y="3048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6789" name="Rectangle 57"/>
            <p:cNvSpPr>
              <a:spLocks noChangeArrowheads="1"/>
            </p:cNvSpPr>
            <p:nvPr/>
          </p:nvSpPr>
          <p:spPr bwMode="auto">
            <a:xfrm>
              <a:off x="3166" y="2862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6790" name="Rectangle 58"/>
            <p:cNvSpPr>
              <a:spLocks noChangeArrowheads="1"/>
            </p:cNvSpPr>
            <p:nvPr/>
          </p:nvSpPr>
          <p:spPr bwMode="auto">
            <a:xfrm>
              <a:off x="3783" y="2862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6791" name="Rectangle 59"/>
            <p:cNvSpPr>
              <a:spLocks noChangeArrowheads="1"/>
            </p:cNvSpPr>
            <p:nvPr/>
          </p:nvSpPr>
          <p:spPr bwMode="auto">
            <a:xfrm>
              <a:off x="2981" y="1619"/>
              <a:ext cx="10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6792" name="Rectangle 60"/>
            <p:cNvSpPr>
              <a:spLocks noChangeArrowheads="1"/>
            </p:cNvSpPr>
            <p:nvPr/>
          </p:nvSpPr>
          <p:spPr bwMode="auto">
            <a:xfrm>
              <a:off x="2950" y="2625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6793" name="Rectangle 61"/>
            <p:cNvSpPr>
              <a:spLocks noChangeArrowheads="1"/>
            </p:cNvSpPr>
            <p:nvPr/>
          </p:nvSpPr>
          <p:spPr bwMode="auto">
            <a:xfrm>
              <a:off x="4424" y="3023"/>
              <a:ext cx="10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6794" name="Rectangle 62"/>
            <p:cNvSpPr>
              <a:spLocks noChangeArrowheads="1"/>
            </p:cNvSpPr>
            <p:nvPr/>
          </p:nvSpPr>
          <p:spPr bwMode="auto">
            <a:xfrm>
              <a:off x="4179" y="2625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6795" name="Rectangle 63"/>
            <p:cNvSpPr>
              <a:spLocks noChangeArrowheads="1"/>
            </p:cNvSpPr>
            <p:nvPr/>
          </p:nvSpPr>
          <p:spPr bwMode="auto">
            <a:xfrm>
              <a:off x="4210" y="1619"/>
              <a:ext cx="10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6796" name="Rectangle 64"/>
            <p:cNvSpPr>
              <a:spLocks noChangeArrowheads="1"/>
            </p:cNvSpPr>
            <p:nvPr/>
          </p:nvSpPr>
          <p:spPr bwMode="auto">
            <a:xfrm>
              <a:off x="4395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6797" name="Rectangle 65"/>
            <p:cNvSpPr>
              <a:spLocks noChangeArrowheads="1"/>
            </p:cNvSpPr>
            <p:nvPr/>
          </p:nvSpPr>
          <p:spPr bwMode="auto">
            <a:xfrm>
              <a:off x="5439" y="1697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.6</a:t>
              </a:r>
              <a:endParaRPr lang="en-US" sz="1800"/>
            </a:p>
          </p:txBody>
        </p:sp>
        <p:sp>
          <p:nvSpPr>
            <p:cNvPr id="116798" name="Rectangle 66"/>
            <p:cNvSpPr>
              <a:spLocks noChangeArrowheads="1"/>
            </p:cNvSpPr>
            <p:nvPr/>
          </p:nvSpPr>
          <p:spPr bwMode="auto">
            <a:xfrm>
              <a:off x="5104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.6</a:t>
              </a:r>
              <a:endParaRPr lang="en-US" sz="1800"/>
            </a:p>
          </p:txBody>
        </p:sp>
        <p:sp>
          <p:nvSpPr>
            <p:cNvPr id="116799" name="Rectangle 67"/>
            <p:cNvSpPr>
              <a:spLocks noChangeArrowheads="1"/>
            </p:cNvSpPr>
            <p:nvPr/>
          </p:nvSpPr>
          <p:spPr bwMode="auto">
            <a:xfrm>
              <a:off x="2632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10.1.1.2</a:t>
              </a:r>
              <a:endParaRPr lang="en-US" sz="1800"/>
            </a:p>
          </p:txBody>
        </p:sp>
        <p:sp>
          <p:nvSpPr>
            <p:cNvPr id="116800" name="Rectangle 68"/>
            <p:cNvSpPr>
              <a:spLocks noChangeArrowheads="1"/>
            </p:cNvSpPr>
            <p:nvPr/>
          </p:nvSpPr>
          <p:spPr bwMode="auto">
            <a:xfrm>
              <a:off x="3861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10.1.4.4</a:t>
              </a:r>
              <a:endParaRPr lang="en-US" sz="1800"/>
            </a:p>
          </p:txBody>
        </p:sp>
        <p:sp>
          <p:nvSpPr>
            <p:cNvPr id="116801" name="Rectangle 69"/>
            <p:cNvSpPr>
              <a:spLocks noChangeArrowheads="1"/>
            </p:cNvSpPr>
            <p:nvPr/>
          </p:nvSpPr>
          <p:spPr bwMode="auto">
            <a:xfrm>
              <a:off x="5088" y="912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10.1.7.6</a:t>
              </a:r>
              <a:endParaRPr lang="en-US" sz="1800"/>
            </a:p>
          </p:txBody>
        </p:sp>
        <p:sp>
          <p:nvSpPr>
            <p:cNvPr id="116802" name="Rectangle 70"/>
            <p:cNvSpPr>
              <a:spLocks noChangeArrowheads="1"/>
            </p:cNvSpPr>
            <p:nvPr/>
          </p:nvSpPr>
          <p:spPr bwMode="auto">
            <a:xfrm>
              <a:off x="2662" y="3314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10.1.2.3</a:t>
              </a:r>
              <a:endParaRPr lang="en-US" sz="1800"/>
            </a:p>
          </p:txBody>
        </p:sp>
        <p:sp>
          <p:nvSpPr>
            <p:cNvPr id="116803" name="Rectangle 71"/>
            <p:cNvSpPr>
              <a:spLocks noChangeArrowheads="1"/>
            </p:cNvSpPr>
            <p:nvPr/>
          </p:nvSpPr>
          <p:spPr bwMode="auto">
            <a:xfrm>
              <a:off x="3922" y="331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10.1.5.5</a:t>
              </a:r>
              <a:endParaRPr lang="en-US" sz="1800"/>
            </a:p>
          </p:txBody>
        </p:sp>
      </p:grpSp>
      <p:sp>
        <p:nvSpPr>
          <p:cNvPr id="116804" name="Text Box 73"/>
          <p:cNvSpPr txBox="1">
            <a:spLocks noChangeArrowheads="1"/>
          </p:cNvSpPr>
          <p:nvPr/>
        </p:nvSpPr>
        <p:spPr bwMode="auto">
          <a:xfrm>
            <a:off x="259080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16805" name="Text Box 74"/>
          <p:cNvSpPr txBox="1">
            <a:spLocks noChangeArrowheads="1"/>
          </p:cNvSpPr>
          <p:nvPr/>
        </p:nvSpPr>
        <p:spPr bwMode="auto">
          <a:xfrm>
            <a:off x="2422525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16806" name="Text Box 75"/>
          <p:cNvSpPr txBox="1">
            <a:spLocks noChangeArrowheads="1"/>
          </p:cNvSpPr>
          <p:nvPr/>
        </p:nvSpPr>
        <p:spPr bwMode="auto">
          <a:xfrm>
            <a:off x="3108325" y="2555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Network and Link State Database</a:t>
            </a:r>
          </a:p>
        </p:txBody>
      </p:sp>
      <p:sp>
        <p:nvSpPr>
          <p:cNvPr id="117764" name="Rectangle 5"/>
          <p:cNvSpPr>
            <a:spLocks noChangeArrowheads="1"/>
          </p:cNvSpPr>
          <p:nvPr/>
        </p:nvSpPr>
        <p:spPr bwMode="auto">
          <a:xfrm>
            <a:off x="228600" y="2516188"/>
            <a:ext cx="2362200" cy="1317625"/>
          </a:xfrm>
          <a:prstGeom prst="rect">
            <a:avLst/>
          </a:prstGeom>
          <a:solidFill>
            <a:srgbClr val="FFFF99"/>
          </a:solidFill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800">
                <a:solidFill>
                  <a:srgbClr val="000000"/>
                </a:solidFill>
              </a:rPr>
              <a:t>Each router has a database which contains the LSAs from all other routers</a:t>
            </a:r>
          </a:p>
        </p:txBody>
      </p:sp>
      <p:sp>
        <p:nvSpPr>
          <p:cNvPr id="117765" name="AutoShape 6"/>
          <p:cNvSpPr>
            <a:spLocks noChangeAspect="1" noChangeArrowheads="1" noTextEdit="1"/>
          </p:cNvSpPr>
          <p:nvPr/>
        </p:nvSpPr>
        <p:spPr bwMode="auto">
          <a:xfrm>
            <a:off x="1066800" y="4267200"/>
            <a:ext cx="7124700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66" name="Rectangle 8"/>
          <p:cNvSpPr>
            <a:spLocks noChangeArrowheads="1"/>
          </p:cNvSpPr>
          <p:nvPr/>
        </p:nvSpPr>
        <p:spPr bwMode="auto">
          <a:xfrm>
            <a:off x="1231900" y="4276725"/>
            <a:ext cx="6604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LS Type</a:t>
            </a:r>
            <a:endParaRPr lang="en-US" sz="1800"/>
          </a:p>
        </p:txBody>
      </p:sp>
      <p:sp>
        <p:nvSpPr>
          <p:cNvPr id="117767" name="Rectangle 9"/>
          <p:cNvSpPr>
            <a:spLocks noChangeArrowheads="1"/>
          </p:cNvSpPr>
          <p:nvPr/>
        </p:nvSpPr>
        <p:spPr bwMode="auto">
          <a:xfrm>
            <a:off x="2349500" y="4276725"/>
            <a:ext cx="3746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Link </a:t>
            </a:r>
            <a:endParaRPr lang="en-US" sz="1800"/>
          </a:p>
        </p:txBody>
      </p:sp>
      <p:sp>
        <p:nvSpPr>
          <p:cNvPr id="117768" name="Rectangle 10"/>
          <p:cNvSpPr>
            <a:spLocks noChangeArrowheads="1"/>
          </p:cNvSpPr>
          <p:nvPr/>
        </p:nvSpPr>
        <p:spPr bwMode="auto">
          <a:xfrm>
            <a:off x="2728913" y="4276725"/>
            <a:ext cx="59213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StateID</a:t>
            </a:r>
            <a:endParaRPr lang="en-US" sz="1800"/>
          </a:p>
        </p:txBody>
      </p:sp>
      <p:sp>
        <p:nvSpPr>
          <p:cNvPr id="117769" name="Rectangle 11"/>
          <p:cNvSpPr>
            <a:spLocks noChangeArrowheads="1"/>
          </p:cNvSpPr>
          <p:nvPr/>
        </p:nvSpPr>
        <p:spPr bwMode="auto">
          <a:xfrm>
            <a:off x="3619500" y="4276725"/>
            <a:ext cx="936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Adv. Router</a:t>
            </a:r>
            <a:endParaRPr lang="en-US" sz="1800"/>
          </a:p>
        </p:txBody>
      </p:sp>
      <p:sp>
        <p:nvSpPr>
          <p:cNvPr id="117770" name="Rectangle 12"/>
          <p:cNvSpPr>
            <a:spLocks noChangeArrowheads="1"/>
          </p:cNvSpPr>
          <p:nvPr/>
        </p:nvSpPr>
        <p:spPr bwMode="auto">
          <a:xfrm>
            <a:off x="4930775" y="4276725"/>
            <a:ext cx="838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Checksum</a:t>
            </a:r>
            <a:endParaRPr lang="en-US" sz="1800"/>
          </a:p>
        </p:txBody>
      </p:sp>
      <p:sp>
        <p:nvSpPr>
          <p:cNvPr id="117771" name="Rectangle 13"/>
          <p:cNvSpPr>
            <a:spLocks noChangeArrowheads="1"/>
          </p:cNvSpPr>
          <p:nvPr/>
        </p:nvSpPr>
        <p:spPr bwMode="auto">
          <a:xfrm>
            <a:off x="6132513" y="4276725"/>
            <a:ext cx="266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LS </a:t>
            </a:r>
            <a:endParaRPr lang="en-US" sz="1800"/>
          </a:p>
        </p:txBody>
      </p:sp>
      <p:sp>
        <p:nvSpPr>
          <p:cNvPr id="117772" name="Rectangle 14"/>
          <p:cNvSpPr>
            <a:spLocks noChangeArrowheads="1"/>
          </p:cNvSpPr>
          <p:nvPr/>
        </p:nvSpPr>
        <p:spPr bwMode="auto">
          <a:xfrm>
            <a:off x="6400800" y="4276725"/>
            <a:ext cx="5429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SeqNo</a:t>
            </a:r>
            <a:endParaRPr lang="en-US" sz="1800"/>
          </a:p>
        </p:txBody>
      </p:sp>
      <p:sp>
        <p:nvSpPr>
          <p:cNvPr id="117773" name="Rectangle 15"/>
          <p:cNvSpPr>
            <a:spLocks noChangeArrowheads="1"/>
          </p:cNvSpPr>
          <p:nvPr/>
        </p:nvSpPr>
        <p:spPr bwMode="auto">
          <a:xfrm>
            <a:off x="7327900" y="4276725"/>
            <a:ext cx="5826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LS Age</a:t>
            </a:r>
            <a:endParaRPr lang="en-US" sz="1800"/>
          </a:p>
        </p:txBody>
      </p:sp>
      <p:sp>
        <p:nvSpPr>
          <p:cNvPr id="117774" name="Rectangle 16"/>
          <p:cNvSpPr>
            <a:spLocks noChangeArrowheads="1"/>
          </p:cNvSpPr>
          <p:nvPr/>
        </p:nvSpPr>
        <p:spPr bwMode="auto">
          <a:xfrm>
            <a:off x="1158875" y="4267200"/>
            <a:ext cx="317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75" name="Line 17"/>
          <p:cNvSpPr>
            <a:spLocks noChangeShapeType="1"/>
          </p:cNvSpPr>
          <p:nvPr/>
        </p:nvSpPr>
        <p:spPr bwMode="auto">
          <a:xfrm>
            <a:off x="1158875" y="4267200"/>
            <a:ext cx="31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6" name="Line 18"/>
          <p:cNvSpPr>
            <a:spLocks noChangeShapeType="1"/>
          </p:cNvSpPr>
          <p:nvPr/>
        </p:nvSpPr>
        <p:spPr bwMode="auto">
          <a:xfrm>
            <a:off x="1158875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7" name="Rectangle 19"/>
          <p:cNvSpPr>
            <a:spLocks noChangeArrowheads="1"/>
          </p:cNvSpPr>
          <p:nvPr/>
        </p:nvSpPr>
        <p:spPr bwMode="auto">
          <a:xfrm>
            <a:off x="1158875" y="4267200"/>
            <a:ext cx="317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78" name="Line 20"/>
          <p:cNvSpPr>
            <a:spLocks noChangeShapeType="1"/>
          </p:cNvSpPr>
          <p:nvPr/>
        </p:nvSpPr>
        <p:spPr bwMode="auto">
          <a:xfrm>
            <a:off x="1158875" y="4267200"/>
            <a:ext cx="31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79" name="Line 21"/>
          <p:cNvSpPr>
            <a:spLocks noChangeShapeType="1"/>
          </p:cNvSpPr>
          <p:nvPr/>
        </p:nvSpPr>
        <p:spPr bwMode="auto">
          <a:xfrm>
            <a:off x="1158875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0" name="Rectangle 22"/>
          <p:cNvSpPr>
            <a:spLocks noChangeArrowheads="1"/>
          </p:cNvSpPr>
          <p:nvPr/>
        </p:nvSpPr>
        <p:spPr bwMode="auto">
          <a:xfrm>
            <a:off x="1162050" y="4267200"/>
            <a:ext cx="1114425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81" name="Line 23"/>
          <p:cNvSpPr>
            <a:spLocks noChangeShapeType="1"/>
          </p:cNvSpPr>
          <p:nvPr/>
        </p:nvSpPr>
        <p:spPr bwMode="auto">
          <a:xfrm>
            <a:off x="1162050" y="4267200"/>
            <a:ext cx="11144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2" name="Rectangle 24"/>
          <p:cNvSpPr>
            <a:spLocks noChangeArrowheads="1"/>
          </p:cNvSpPr>
          <p:nvPr/>
        </p:nvSpPr>
        <p:spPr bwMode="auto">
          <a:xfrm>
            <a:off x="2276475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83" name="Line 25"/>
          <p:cNvSpPr>
            <a:spLocks noChangeShapeType="1"/>
          </p:cNvSpPr>
          <p:nvPr/>
        </p:nvSpPr>
        <p:spPr bwMode="auto">
          <a:xfrm>
            <a:off x="2276475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4" name="Line 26"/>
          <p:cNvSpPr>
            <a:spLocks noChangeShapeType="1"/>
          </p:cNvSpPr>
          <p:nvPr/>
        </p:nvSpPr>
        <p:spPr bwMode="auto">
          <a:xfrm>
            <a:off x="2276475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5" name="Rectangle 27"/>
          <p:cNvSpPr>
            <a:spLocks noChangeArrowheads="1"/>
          </p:cNvSpPr>
          <p:nvPr/>
        </p:nvSpPr>
        <p:spPr bwMode="auto">
          <a:xfrm>
            <a:off x="2281238" y="4267200"/>
            <a:ext cx="1265237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86" name="Line 28"/>
          <p:cNvSpPr>
            <a:spLocks noChangeShapeType="1"/>
          </p:cNvSpPr>
          <p:nvPr/>
        </p:nvSpPr>
        <p:spPr bwMode="auto">
          <a:xfrm>
            <a:off x="2281238" y="4267200"/>
            <a:ext cx="12652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7" name="Rectangle 29"/>
          <p:cNvSpPr>
            <a:spLocks noChangeArrowheads="1"/>
          </p:cNvSpPr>
          <p:nvPr/>
        </p:nvSpPr>
        <p:spPr bwMode="auto">
          <a:xfrm>
            <a:off x="3546475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88" name="Line 30"/>
          <p:cNvSpPr>
            <a:spLocks noChangeShapeType="1"/>
          </p:cNvSpPr>
          <p:nvPr/>
        </p:nvSpPr>
        <p:spPr bwMode="auto">
          <a:xfrm>
            <a:off x="3546475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89" name="Line 31"/>
          <p:cNvSpPr>
            <a:spLocks noChangeShapeType="1"/>
          </p:cNvSpPr>
          <p:nvPr/>
        </p:nvSpPr>
        <p:spPr bwMode="auto">
          <a:xfrm>
            <a:off x="3546475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0" name="Rectangle 32"/>
          <p:cNvSpPr>
            <a:spLocks noChangeArrowheads="1"/>
          </p:cNvSpPr>
          <p:nvPr/>
        </p:nvSpPr>
        <p:spPr bwMode="auto">
          <a:xfrm>
            <a:off x="3551238" y="4267200"/>
            <a:ext cx="1306512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91" name="Line 33"/>
          <p:cNvSpPr>
            <a:spLocks noChangeShapeType="1"/>
          </p:cNvSpPr>
          <p:nvPr/>
        </p:nvSpPr>
        <p:spPr bwMode="auto">
          <a:xfrm>
            <a:off x="3551238" y="4267200"/>
            <a:ext cx="13065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2" name="Rectangle 34"/>
          <p:cNvSpPr>
            <a:spLocks noChangeArrowheads="1"/>
          </p:cNvSpPr>
          <p:nvPr/>
        </p:nvSpPr>
        <p:spPr bwMode="auto">
          <a:xfrm>
            <a:off x="4857750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93" name="Line 35"/>
          <p:cNvSpPr>
            <a:spLocks noChangeShapeType="1"/>
          </p:cNvSpPr>
          <p:nvPr/>
        </p:nvSpPr>
        <p:spPr bwMode="auto">
          <a:xfrm>
            <a:off x="4857750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4" name="Line 36"/>
          <p:cNvSpPr>
            <a:spLocks noChangeShapeType="1"/>
          </p:cNvSpPr>
          <p:nvPr/>
        </p:nvSpPr>
        <p:spPr bwMode="auto">
          <a:xfrm>
            <a:off x="4857750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5" name="Rectangle 37"/>
          <p:cNvSpPr>
            <a:spLocks noChangeArrowheads="1"/>
          </p:cNvSpPr>
          <p:nvPr/>
        </p:nvSpPr>
        <p:spPr bwMode="auto">
          <a:xfrm>
            <a:off x="4862513" y="4267200"/>
            <a:ext cx="1195387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96" name="Line 38"/>
          <p:cNvSpPr>
            <a:spLocks noChangeShapeType="1"/>
          </p:cNvSpPr>
          <p:nvPr/>
        </p:nvSpPr>
        <p:spPr bwMode="auto">
          <a:xfrm>
            <a:off x="4862513" y="4267200"/>
            <a:ext cx="1195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7" name="Rectangle 39"/>
          <p:cNvSpPr>
            <a:spLocks noChangeArrowheads="1"/>
          </p:cNvSpPr>
          <p:nvPr/>
        </p:nvSpPr>
        <p:spPr bwMode="auto">
          <a:xfrm>
            <a:off x="6057900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798" name="Line 40"/>
          <p:cNvSpPr>
            <a:spLocks noChangeShapeType="1"/>
          </p:cNvSpPr>
          <p:nvPr/>
        </p:nvSpPr>
        <p:spPr bwMode="auto">
          <a:xfrm>
            <a:off x="6057900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799" name="Line 41"/>
          <p:cNvSpPr>
            <a:spLocks noChangeShapeType="1"/>
          </p:cNvSpPr>
          <p:nvPr/>
        </p:nvSpPr>
        <p:spPr bwMode="auto">
          <a:xfrm>
            <a:off x="6057900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0" name="Rectangle 42"/>
          <p:cNvSpPr>
            <a:spLocks noChangeArrowheads="1"/>
          </p:cNvSpPr>
          <p:nvPr/>
        </p:nvSpPr>
        <p:spPr bwMode="auto">
          <a:xfrm>
            <a:off x="6062663" y="4267200"/>
            <a:ext cx="1192212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01" name="Line 43"/>
          <p:cNvSpPr>
            <a:spLocks noChangeShapeType="1"/>
          </p:cNvSpPr>
          <p:nvPr/>
        </p:nvSpPr>
        <p:spPr bwMode="auto">
          <a:xfrm>
            <a:off x="6062663" y="4267200"/>
            <a:ext cx="11922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2" name="Rectangle 44"/>
          <p:cNvSpPr>
            <a:spLocks noChangeArrowheads="1"/>
          </p:cNvSpPr>
          <p:nvPr/>
        </p:nvSpPr>
        <p:spPr bwMode="auto">
          <a:xfrm>
            <a:off x="7254875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03" name="Line 45"/>
          <p:cNvSpPr>
            <a:spLocks noChangeShapeType="1"/>
          </p:cNvSpPr>
          <p:nvPr/>
        </p:nvSpPr>
        <p:spPr bwMode="auto">
          <a:xfrm>
            <a:off x="7254875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4" name="Line 46"/>
          <p:cNvSpPr>
            <a:spLocks noChangeShapeType="1"/>
          </p:cNvSpPr>
          <p:nvPr/>
        </p:nvSpPr>
        <p:spPr bwMode="auto">
          <a:xfrm>
            <a:off x="7254875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5" name="Rectangle 47"/>
          <p:cNvSpPr>
            <a:spLocks noChangeArrowheads="1"/>
          </p:cNvSpPr>
          <p:nvPr/>
        </p:nvSpPr>
        <p:spPr bwMode="auto">
          <a:xfrm>
            <a:off x="7259638" y="4267200"/>
            <a:ext cx="1014412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06" name="Line 48"/>
          <p:cNvSpPr>
            <a:spLocks noChangeShapeType="1"/>
          </p:cNvSpPr>
          <p:nvPr/>
        </p:nvSpPr>
        <p:spPr bwMode="auto">
          <a:xfrm>
            <a:off x="7259638" y="4267200"/>
            <a:ext cx="10144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7" name="Rectangle 49"/>
          <p:cNvSpPr>
            <a:spLocks noChangeArrowheads="1"/>
          </p:cNvSpPr>
          <p:nvPr/>
        </p:nvSpPr>
        <p:spPr bwMode="auto">
          <a:xfrm>
            <a:off x="8274050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08" name="Line 50"/>
          <p:cNvSpPr>
            <a:spLocks noChangeShapeType="1"/>
          </p:cNvSpPr>
          <p:nvPr/>
        </p:nvSpPr>
        <p:spPr bwMode="auto">
          <a:xfrm>
            <a:off x="8274050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09" name="Line 51"/>
          <p:cNvSpPr>
            <a:spLocks noChangeShapeType="1"/>
          </p:cNvSpPr>
          <p:nvPr/>
        </p:nvSpPr>
        <p:spPr bwMode="auto">
          <a:xfrm>
            <a:off x="8274050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10" name="Rectangle 52"/>
          <p:cNvSpPr>
            <a:spLocks noChangeArrowheads="1"/>
          </p:cNvSpPr>
          <p:nvPr/>
        </p:nvSpPr>
        <p:spPr bwMode="auto">
          <a:xfrm>
            <a:off x="8274050" y="4267200"/>
            <a:ext cx="4763" cy="47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11" name="Line 53"/>
          <p:cNvSpPr>
            <a:spLocks noChangeShapeType="1"/>
          </p:cNvSpPr>
          <p:nvPr/>
        </p:nvSpPr>
        <p:spPr bwMode="auto">
          <a:xfrm>
            <a:off x="8274050" y="42672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12" name="Line 54"/>
          <p:cNvSpPr>
            <a:spLocks noChangeShapeType="1"/>
          </p:cNvSpPr>
          <p:nvPr/>
        </p:nvSpPr>
        <p:spPr bwMode="auto">
          <a:xfrm>
            <a:off x="8274050" y="4267200"/>
            <a:ext cx="1588" cy="47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13" name="Rectangle 55"/>
          <p:cNvSpPr>
            <a:spLocks noChangeArrowheads="1"/>
          </p:cNvSpPr>
          <p:nvPr/>
        </p:nvSpPr>
        <p:spPr bwMode="auto">
          <a:xfrm>
            <a:off x="1158875" y="4271963"/>
            <a:ext cx="3175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14" name="Line 56"/>
          <p:cNvSpPr>
            <a:spLocks noChangeShapeType="1"/>
          </p:cNvSpPr>
          <p:nvPr/>
        </p:nvSpPr>
        <p:spPr bwMode="auto">
          <a:xfrm>
            <a:off x="1158875" y="4271963"/>
            <a:ext cx="1588" cy="3333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15" name="Rectangle 57"/>
          <p:cNvSpPr>
            <a:spLocks noChangeArrowheads="1"/>
          </p:cNvSpPr>
          <p:nvPr/>
        </p:nvSpPr>
        <p:spPr bwMode="auto">
          <a:xfrm>
            <a:off x="8274050" y="4271963"/>
            <a:ext cx="4763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16" name="Line 58"/>
          <p:cNvSpPr>
            <a:spLocks noChangeShapeType="1"/>
          </p:cNvSpPr>
          <p:nvPr/>
        </p:nvSpPr>
        <p:spPr bwMode="auto">
          <a:xfrm>
            <a:off x="8274050" y="4271963"/>
            <a:ext cx="1588" cy="3333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17" name="Rectangle 59"/>
          <p:cNvSpPr>
            <a:spLocks noChangeArrowheads="1"/>
          </p:cNvSpPr>
          <p:nvPr/>
        </p:nvSpPr>
        <p:spPr bwMode="auto">
          <a:xfrm>
            <a:off x="1231900" y="4610100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18" name="Rectangle 60"/>
          <p:cNvSpPr>
            <a:spLocks noChangeArrowheads="1"/>
          </p:cNvSpPr>
          <p:nvPr/>
        </p:nvSpPr>
        <p:spPr bwMode="auto">
          <a:xfrm>
            <a:off x="2349500" y="4610100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10.1.1.1</a:t>
            </a:r>
            <a:endParaRPr lang="en-US" sz="1800"/>
          </a:p>
        </p:txBody>
      </p:sp>
      <p:sp>
        <p:nvSpPr>
          <p:cNvPr id="117819" name="Rectangle 61"/>
          <p:cNvSpPr>
            <a:spLocks noChangeArrowheads="1"/>
          </p:cNvSpPr>
          <p:nvPr/>
        </p:nvSpPr>
        <p:spPr bwMode="auto">
          <a:xfrm>
            <a:off x="3619500" y="4610100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10.1.1.1</a:t>
            </a:r>
            <a:endParaRPr lang="en-US" sz="1800"/>
          </a:p>
        </p:txBody>
      </p:sp>
      <p:sp>
        <p:nvSpPr>
          <p:cNvPr id="117820" name="Rectangle 62"/>
          <p:cNvSpPr>
            <a:spLocks noChangeArrowheads="1"/>
          </p:cNvSpPr>
          <p:nvPr/>
        </p:nvSpPr>
        <p:spPr bwMode="auto">
          <a:xfrm>
            <a:off x="4930775" y="4610100"/>
            <a:ext cx="581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0x9b47</a:t>
            </a:r>
            <a:endParaRPr lang="en-US" sz="1800"/>
          </a:p>
        </p:txBody>
      </p:sp>
      <p:sp>
        <p:nvSpPr>
          <p:cNvPr id="117821" name="Rectangle 63"/>
          <p:cNvSpPr>
            <a:spLocks noChangeArrowheads="1"/>
          </p:cNvSpPr>
          <p:nvPr/>
        </p:nvSpPr>
        <p:spPr bwMode="auto">
          <a:xfrm>
            <a:off x="6132513" y="4610100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0x80000006</a:t>
            </a:r>
            <a:endParaRPr lang="en-US" sz="1800"/>
          </a:p>
        </p:txBody>
      </p:sp>
      <p:sp>
        <p:nvSpPr>
          <p:cNvPr id="117822" name="Rectangle 64"/>
          <p:cNvSpPr>
            <a:spLocks noChangeArrowheads="1"/>
          </p:cNvSpPr>
          <p:nvPr/>
        </p:nvSpPr>
        <p:spPr bwMode="auto">
          <a:xfrm>
            <a:off x="7327900" y="4610100"/>
            <a:ext cx="984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</a:t>
            </a:r>
            <a:endParaRPr lang="en-US" sz="1800"/>
          </a:p>
        </p:txBody>
      </p:sp>
      <p:sp>
        <p:nvSpPr>
          <p:cNvPr id="117823" name="Rectangle 65"/>
          <p:cNvSpPr>
            <a:spLocks noChangeArrowheads="1"/>
          </p:cNvSpPr>
          <p:nvPr/>
        </p:nvSpPr>
        <p:spPr bwMode="auto">
          <a:xfrm>
            <a:off x="1158875" y="4605338"/>
            <a:ext cx="3175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24" name="Line 66"/>
          <p:cNvSpPr>
            <a:spLocks noChangeShapeType="1"/>
          </p:cNvSpPr>
          <p:nvPr/>
        </p:nvSpPr>
        <p:spPr bwMode="auto">
          <a:xfrm>
            <a:off x="1158875" y="46053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25" name="Line 67"/>
          <p:cNvSpPr>
            <a:spLocks noChangeShapeType="1"/>
          </p:cNvSpPr>
          <p:nvPr/>
        </p:nvSpPr>
        <p:spPr bwMode="auto">
          <a:xfrm>
            <a:off x="1158875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26" name="Rectangle 68"/>
          <p:cNvSpPr>
            <a:spLocks noChangeArrowheads="1"/>
          </p:cNvSpPr>
          <p:nvPr/>
        </p:nvSpPr>
        <p:spPr bwMode="auto">
          <a:xfrm>
            <a:off x="1158875" y="4605338"/>
            <a:ext cx="3175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27" name="Line 69"/>
          <p:cNvSpPr>
            <a:spLocks noChangeShapeType="1"/>
          </p:cNvSpPr>
          <p:nvPr/>
        </p:nvSpPr>
        <p:spPr bwMode="auto">
          <a:xfrm>
            <a:off x="1158875" y="4605338"/>
            <a:ext cx="31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28" name="Line 70"/>
          <p:cNvSpPr>
            <a:spLocks noChangeShapeType="1"/>
          </p:cNvSpPr>
          <p:nvPr/>
        </p:nvSpPr>
        <p:spPr bwMode="auto">
          <a:xfrm>
            <a:off x="1158875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29" name="Rectangle 71"/>
          <p:cNvSpPr>
            <a:spLocks noChangeArrowheads="1"/>
          </p:cNvSpPr>
          <p:nvPr/>
        </p:nvSpPr>
        <p:spPr bwMode="auto">
          <a:xfrm>
            <a:off x="1162050" y="4605338"/>
            <a:ext cx="1114425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30" name="Line 72"/>
          <p:cNvSpPr>
            <a:spLocks noChangeShapeType="1"/>
          </p:cNvSpPr>
          <p:nvPr/>
        </p:nvSpPr>
        <p:spPr bwMode="auto">
          <a:xfrm>
            <a:off x="1162050" y="4605338"/>
            <a:ext cx="11144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1" name="Rectangle 73"/>
          <p:cNvSpPr>
            <a:spLocks noChangeArrowheads="1"/>
          </p:cNvSpPr>
          <p:nvPr/>
        </p:nvSpPr>
        <p:spPr bwMode="auto">
          <a:xfrm>
            <a:off x="2276475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32" name="Line 74"/>
          <p:cNvSpPr>
            <a:spLocks noChangeShapeType="1"/>
          </p:cNvSpPr>
          <p:nvPr/>
        </p:nvSpPr>
        <p:spPr bwMode="auto">
          <a:xfrm>
            <a:off x="2276475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3" name="Line 75"/>
          <p:cNvSpPr>
            <a:spLocks noChangeShapeType="1"/>
          </p:cNvSpPr>
          <p:nvPr/>
        </p:nvSpPr>
        <p:spPr bwMode="auto">
          <a:xfrm>
            <a:off x="2276475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4" name="Rectangle 76"/>
          <p:cNvSpPr>
            <a:spLocks noChangeArrowheads="1"/>
          </p:cNvSpPr>
          <p:nvPr/>
        </p:nvSpPr>
        <p:spPr bwMode="auto">
          <a:xfrm>
            <a:off x="2281238" y="4605338"/>
            <a:ext cx="1265237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35" name="Line 77"/>
          <p:cNvSpPr>
            <a:spLocks noChangeShapeType="1"/>
          </p:cNvSpPr>
          <p:nvPr/>
        </p:nvSpPr>
        <p:spPr bwMode="auto">
          <a:xfrm>
            <a:off x="2281238" y="4605338"/>
            <a:ext cx="126523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6" name="Rectangle 78"/>
          <p:cNvSpPr>
            <a:spLocks noChangeArrowheads="1"/>
          </p:cNvSpPr>
          <p:nvPr/>
        </p:nvSpPr>
        <p:spPr bwMode="auto">
          <a:xfrm>
            <a:off x="3546475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37" name="Line 79"/>
          <p:cNvSpPr>
            <a:spLocks noChangeShapeType="1"/>
          </p:cNvSpPr>
          <p:nvPr/>
        </p:nvSpPr>
        <p:spPr bwMode="auto">
          <a:xfrm>
            <a:off x="3546475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8" name="Line 80"/>
          <p:cNvSpPr>
            <a:spLocks noChangeShapeType="1"/>
          </p:cNvSpPr>
          <p:nvPr/>
        </p:nvSpPr>
        <p:spPr bwMode="auto">
          <a:xfrm>
            <a:off x="3546475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39" name="Rectangle 81"/>
          <p:cNvSpPr>
            <a:spLocks noChangeArrowheads="1"/>
          </p:cNvSpPr>
          <p:nvPr/>
        </p:nvSpPr>
        <p:spPr bwMode="auto">
          <a:xfrm>
            <a:off x="3551238" y="4605338"/>
            <a:ext cx="1306512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40" name="Line 82"/>
          <p:cNvSpPr>
            <a:spLocks noChangeShapeType="1"/>
          </p:cNvSpPr>
          <p:nvPr/>
        </p:nvSpPr>
        <p:spPr bwMode="auto">
          <a:xfrm>
            <a:off x="3551238" y="4605338"/>
            <a:ext cx="13065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1" name="Rectangle 83"/>
          <p:cNvSpPr>
            <a:spLocks noChangeArrowheads="1"/>
          </p:cNvSpPr>
          <p:nvPr/>
        </p:nvSpPr>
        <p:spPr bwMode="auto">
          <a:xfrm>
            <a:off x="4857750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42" name="Line 84"/>
          <p:cNvSpPr>
            <a:spLocks noChangeShapeType="1"/>
          </p:cNvSpPr>
          <p:nvPr/>
        </p:nvSpPr>
        <p:spPr bwMode="auto">
          <a:xfrm>
            <a:off x="4857750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3" name="Line 85"/>
          <p:cNvSpPr>
            <a:spLocks noChangeShapeType="1"/>
          </p:cNvSpPr>
          <p:nvPr/>
        </p:nvSpPr>
        <p:spPr bwMode="auto">
          <a:xfrm>
            <a:off x="4857750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4" name="Rectangle 86"/>
          <p:cNvSpPr>
            <a:spLocks noChangeArrowheads="1"/>
          </p:cNvSpPr>
          <p:nvPr/>
        </p:nvSpPr>
        <p:spPr bwMode="auto">
          <a:xfrm>
            <a:off x="4862513" y="4605338"/>
            <a:ext cx="1195387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45" name="Line 87"/>
          <p:cNvSpPr>
            <a:spLocks noChangeShapeType="1"/>
          </p:cNvSpPr>
          <p:nvPr/>
        </p:nvSpPr>
        <p:spPr bwMode="auto">
          <a:xfrm>
            <a:off x="4862513" y="4605338"/>
            <a:ext cx="1195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6" name="Rectangle 88"/>
          <p:cNvSpPr>
            <a:spLocks noChangeArrowheads="1"/>
          </p:cNvSpPr>
          <p:nvPr/>
        </p:nvSpPr>
        <p:spPr bwMode="auto">
          <a:xfrm>
            <a:off x="6057900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47" name="Line 89"/>
          <p:cNvSpPr>
            <a:spLocks noChangeShapeType="1"/>
          </p:cNvSpPr>
          <p:nvPr/>
        </p:nvSpPr>
        <p:spPr bwMode="auto">
          <a:xfrm>
            <a:off x="6057900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8" name="Line 90"/>
          <p:cNvSpPr>
            <a:spLocks noChangeShapeType="1"/>
          </p:cNvSpPr>
          <p:nvPr/>
        </p:nvSpPr>
        <p:spPr bwMode="auto">
          <a:xfrm>
            <a:off x="6057900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49" name="Rectangle 91"/>
          <p:cNvSpPr>
            <a:spLocks noChangeArrowheads="1"/>
          </p:cNvSpPr>
          <p:nvPr/>
        </p:nvSpPr>
        <p:spPr bwMode="auto">
          <a:xfrm>
            <a:off x="6062663" y="4605338"/>
            <a:ext cx="1192212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50" name="Line 92"/>
          <p:cNvSpPr>
            <a:spLocks noChangeShapeType="1"/>
          </p:cNvSpPr>
          <p:nvPr/>
        </p:nvSpPr>
        <p:spPr bwMode="auto">
          <a:xfrm>
            <a:off x="6062663" y="4605338"/>
            <a:ext cx="11922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1" name="Rectangle 93"/>
          <p:cNvSpPr>
            <a:spLocks noChangeArrowheads="1"/>
          </p:cNvSpPr>
          <p:nvPr/>
        </p:nvSpPr>
        <p:spPr bwMode="auto">
          <a:xfrm>
            <a:off x="7254875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52" name="Line 94"/>
          <p:cNvSpPr>
            <a:spLocks noChangeShapeType="1"/>
          </p:cNvSpPr>
          <p:nvPr/>
        </p:nvSpPr>
        <p:spPr bwMode="auto">
          <a:xfrm>
            <a:off x="7254875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3" name="Line 95"/>
          <p:cNvSpPr>
            <a:spLocks noChangeShapeType="1"/>
          </p:cNvSpPr>
          <p:nvPr/>
        </p:nvSpPr>
        <p:spPr bwMode="auto">
          <a:xfrm>
            <a:off x="7254875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4" name="Rectangle 96"/>
          <p:cNvSpPr>
            <a:spLocks noChangeArrowheads="1"/>
          </p:cNvSpPr>
          <p:nvPr/>
        </p:nvSpPr>
        <p:spPr bwMode="auto">
          <a:xfrm>
            <a:off x="7259638" y="4605338"/>
            <a:ext cx="1014412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55" name="Line 97"/>
          <p:cNvSpPr>
            <a:spLocks noChangeShapeType="1"/>
          </p:cNvSpPr>
          <p:nvPr/>
        </p:nvSpPr>
        <p:spPr bwMode="auto">
          <a:xfrm>
            <a:off x="7259638" y="4605338"/>
            <a:ext cx="1014412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6" name="Rectangle 98"/>
          <p:cNvSpPr>
            <a:spLocks noChangeArrowheads="1"/>
          </p:cNvSpPr>
          <p:nvPr/>
        </p:nvSpPr>
        <p:spPr bwMode="auto">
          <a:xfrm>
            <a:off x="8274050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57" name="Line 99"/>
          <p:cNvSpPr>
            <a:spLocks noChangeShapeType="1"/>
          </p:cNvSpPr>
          <p:nvPr/>
        </p:nvSpPr>
        <p:spPr bwMode="auto">
          <a:xfrm>
            <a:off x="8274050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8" name="Line 100"/>
          <p:cNvSpPr>
            <a:spLocks noChangeShapeType="1"/>
          </p:cNvSpPr>
          <p:nvPr/>
        </p:nvSpPr>
        <p:spPr bwMode="auto">
          <a:xfrm>
            <a:off x="8274050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59" name="Rectangle 101"/>
          <p:cNvSpPr>
            <a:spLocks noChangeArrowheads="1"/>
          </p:cNvSpPr>
          <p:nvPr/>
        </p:nvSpPr>
        <p:spPr bwMode="auto">
          <a:xfrm>
            <a:off x="8274050" y="4605338"/>
            <a:ext cx="4763" cy="47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17860" name="Line 102"/>
          <p:cNvSpPr>
            <a:spLocks noChangeShapeType="1"/>
          </p:cNvSpPr>
          <p:nvPr/>
        </p:nvSpPr>
        <p:spPr bwMode="auto">
          <a:xfrm>
            <a:off x="8274050" y="4605338"/>
            <a:ext cx="47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61" name="Line 103"/>
          <p:cNvSpPr>
            <a:spLocks noChangeShapeType="1"/>
          </p:cNvSpPr>
          <p:nvPr/>
        </p:nvSpPr>
        <p:spPr bwMode="auto">
          <a:xfrm>
            <a:off x="8274050" y="4605338"/>
            <a:ext cx="1588" cy="47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7862" name="Rectangle 104"/>
          <p:cNvSpPr>
            <a:spLocks noChangeArrowheads="1"/>
          </p:cNvSpPr>
          <p:nvPr/>
        </p:nvSpPr>
        <p:spPr bwMode="auto">
          <a:xfrm>
            <a:off x="1231900" y="4943475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63" name="Rectangle 105"/>
          <p:cNvSpPr>
            <a:spLocks noChangeArrowheads="1"/>
          </p:cNvSpPr>
          <p:nvPr/>
        </p:nvSpPr>
        <p:spPr bwMode="auto">
          <a:xfrm>
            <a:off x="2349500" y="4943475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10.1.1.2</a:t>
            </a:r>
            <a:endParaRPr lang="en-US" sz="1800"/>
          </a:p>
        </p:txBody>
      </p:sp>
      <p:sp>
        <p:nvSpPr>
          <p:cNvPr id="117864" name="Rectangle 106"/>
          <p:cNvSpPr>
            <a:spLocks noChangeArrowheads="1"/>
          </p:cNvSpPr>
          <p:nvPr/>
        </p:nvSpPr>
        <p:spPr bwMode="auto">
          <a:xfrm>
            <a:off x="3619500" y="4943475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10.1.1.2</a:t>
            </a:r>
            <a:endParaRPr lang="en-US" sz="1800"/>
          </a:p>
        </p:txBody>
      </p:sp>
      <p:sp>
        <p:nvSpPr>
          <p:cNvPr id="117865" name="Rectangle 107"/>
          <p:cNvSpPr>
            <a:spLocks noChangeArrowheads="1"/>
          </p:cNvSpPr>
          <p:nvPr/>
        </p:nvSpPr>
        <p:spPr bwMode="auto">
          <a:xfrm>
            <a:off x="4930775" y="4943475"/>
            <a:ext cx="581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0x219e</a:t>
            </a:r>
            <a:endParaRPr lang="en-US" sz="1800"/>
          </a:p>
        </p:txBody>
      </p:sp>
      <p:sp>
        <p:nvSpPr>
          <p:cNvPr id="117866" name="Rectangle 108"/>
          <p:cNvSpPr>
            <a:spLocks noChangeArrowheads="1"/>
          </p:cNvSpPr>
          <p:nvPr/>
        </p:nvSpPr>
        <p:spPr bwMode="auto">
          <a:xfrm>
            <a:off x="6132513" y="4943475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0x80000007</a:t>
            </a:r>
            <a:endParaRPr lang="en-US" sz="1800"/>
          </a:p>
        </p:txBody>
      </p:sp>
      <p:sp>
        <p:nvSpPr>
          <p:cNvPr id="117867" name="Rectangle 109"/>
          <p:cNvSpPr>
            <a:spLocks noChangeArrowheads="1"/>
          </p:cNvSpPr>
          <p:nvPr/>
        </p:nvSpPr>
        <p:spPr bwMode="auto">
          <a:xfrm>
            <a:off x="7327900" y="4943475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1618</a:t>
            </a:r>
            <a:endParaRPr lang="en-US" sz="1800"/>
          </a:p>
        </p:txBody>
      </p:sp>
      <p:sp>
        <p:nvSpPr>
          <p:cNvPr id="117868" name="Rectangle 110"/>
          <p:cNvSpPr>
            <a:spLocks noChangeArrowheads="1"/>
          </p:cNvSpPr>
          <p:nvPr/>
        </p:nvSpPr>
        <p:spPr bwMode="auto">
          <a:xfrm>
            <a:off x="1231900" y="5272088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69" name="Rectangle 111"/>
          <p:cNvSpPr>
            <a:spLocks noChangeArrowheads="1"/>
          </p:cNvSpPr>
          <p:nvPr/>
        </p:nvSpPr>
        <p:spPr bwMode="auto">
          <a:xfrm>
            <a:off x="2349500" y="5272088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10.1.2.3</a:t>
            </a:r>
            <a:endParaRPr lang="en-US" sz="1800"/>
          </a:p>
        </p:txBody>
      </p:sp>
      <p:sp>
        <p:nvSpPr>
          <p:cNvPr id="117870" name="Rectangle 112"/>
          <p:cNvSpPr>
            <a:spLocks noChangeArrowheads="1"/>
          </p:cNvSpPr>
          <p:nvPr/>
        </p:nvSpPr>
        <p:spPr bwMode="auto">
          <a:xfrm>
            <a:off x="3619500" y="5272088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10.1.2.3</a:t>
            </a:r>
            <a:endParaRPr lang="en-US" sz="1800"/>
          </a:p>
        </p:txBody>
      </p:sp>
      <p:sp>
        <p:nvSpPr>
          <p:cNvPr id="117871" name="Rectangle 113"/>
          <p:cNvSpPr>
            <a:spLocks noChangeArrowheads="1"/>
          </p:cNvSpPr>
          <p:nvPr/>
        </p:nvSpPr>
        <p:spPr bwMode="auto">
          <a:xfrm>
            <a:off x="4930775" y="5272088"/>
            <a:ext cx="581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0x6b53</a:t>
            </a:r>
            <a:endParaRPr lang="en-US" sz="1800"/>
          </a:p>
        </p:txBody>
      </p:sp>
      <p:sp>
        <p:nvSpPr>
          <p:cNvPr id="117872" name="Rectangle 114"/>
          <p:cNvSpPr>
            <a:spLocks noChangeArrowheads="1"/>
          </p:cNvSpPr>
          <p:nvPr/>
        </p:nvSpPr>
        <p:spPr bwMode="auto">
          <a:xfrm>
            <a:off x="6132513" y="5272088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0x80000003</a:t>
            </a:r>
            <a:endParaRPr lang="en-US" sz="1800"/>
          </a:p>
        </p:txBody>
      </p:sp>
      <p:sp>
        <p:nvSpPr>
          <p:cNvPr id="117873" name="Rectangle 115"/>
          <p:cNvSpPr>
            <a:spLocks noChangeArrowheads="1"/>
          </p:cNvSpPr>
          <p:nvPr/>
        </p:nvSpPr>
        <p:spPr bwMode="auto">
          <a:xfrm>
            <a:off x="7327900" y="5272088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1712</a:t>
            </a:r>
            <a:endParaRPr lang="en-US" sz="1800"/>
          </a:p>
        </p:txBody>
      </p:sp>
      <p:sp>
        <p:nvSpPr>
          <p:cNvPr id="117874" name="Rectangle 116"/>
          <p:cNvSpPr>
            <a:spLocks noChangeArrowheads="1"/>
          </p:cNvSpPr>
          <p:nvPr/>
        </p:nvSpPr>
        <p:spPr bwMode="auto">
          <a:xfrm>
            <a:off x="1231900" y="5600700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75" name="Rectangle 117"/>
          <p:cNvSpPr>
            <a:spLocks noChangeArrowheads="1"/>
          </p:cNvSpPr>
          <p:nvPr/>
        </p:nvSpPr>
        <p:spPr bwMode="auto">
          <a:xfrm>
            <a:off x="2349500" y="5600700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10.1.4.4</a:t>
            </a:r>
            <a:endParaRPr lang="en-US" sz="1800"/>
          </a:p>
        </p:txBody>
      </p:sp>
      <p:sp>
        <p:nvSpPr>
          <p:cNvPr id="117876" name="Rectangle 118"/>
          <p:cNvSpPr>
            <a:spLocks noChangeArrowheads="1"/>
          </p:cNvSpPr>
          <p:nvPr/>
        </p:nvSpPr>
        <p:spPr bwMode="auto">
          <a:xfrm>
            <a:off x="3619500" y="5600700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10.1.4.4</a:t>
            </a:r>
            <a:endParaRPr lang="en-US" sz="1800"/>
          </a:p>
        </p:txBody>
      </p:sp>
      <p:sp>
        <p:nvSpPr>
          <p:cNvPr id="117877" name="Rectangle 119"/>
          <p:cNvSpPr>
            <a:spLocks noChangeArrowheads="1"/>
          </p:cNvSpPr>
          <p:nvPr/>
        </p:nvSpPr>
        <p:spPr bwMode="auto">
          <a:xfrm>
            <a:off x="4930775" y="5600700"/>
            <a:ext cx="581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0xe39a</a:t>
            </a:r>
            <a:endParaRPr lang="en-US" sz="1800"/>
          </a:p>
        </p:txBody>
      </p:sp>
      <p:sp>
        <p:nvSpPr>
          <p:cNvPr id="117878" name="Rectangle 120"/>
          <p:cNvSpPr>
            <a:spLocks noChangeArrowheads="1"/>
          </p:cNvSpPr>
          <p:nvPr/>
        </p:nvSpPr>
        <p:spPr bwMode="auto">
          <a:xfrm>
            <a:off x="6132513" y="5600700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0x8000003a</a:t>
            </a:r>
            <a:endParaRPr lang="en-US" sz="1800"/>
          </a:p>
        </p:txBody>
      </p:sp>
      <p:sp>
        <p:nvSpPr>
          <p:cNvPr id="117879" name="Rectangle 121"/>
          <p:cNvSpPr>
            <a:spLocks noChangeArrowheads="1"/>
          </p:cNvSpPr>
          <p:nvPr/>
        </p:nvSpPr>
        <p:spPr bwMode="auto">
          <a:xfrm>
            <a:off x="7327900" y="5600700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20</a:t>
            </a:r>
            <a:endParaRPr lang="en-US" sz="1800"/>
          </a:p>
        </p:txBody>
      </p:sp>
      <p:sp>
        <p:nvSpPr>
          <p:cNvPr id="117880" name="Rectangle 122"/>
          <p:cNvSpPr>
            <a:spLocks noChangeArrowheads="1"/>
          </p:cNvSpPr>
          <p:nvPr/>
        </p:nvSpPr>
        <p:spPr bwMode="auto">
          <a:xfrm>
            <a:off x="1231900" y="5934075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81" name="Rectangle 123"/>
          <p:cNvSpPr>
            <a:spLocks noChangeArrowheads="1"/>
          </p:cNvSpPr>
          <p:nvPr/>
        </p:nvSpPr>
        <p:spPr bwMode="auto">
          <a:xfrm>
            <a:off x="2349500" y="5934075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10.1.5.5</a:t>
            </a:r>
            <a:endParaRPr lang="en-US" sz="1800"/>
          </a:p>
        </p:txBody>
      </p:sp>
      <p:sp>
        <p:nvSpPr>
          <p:cNvPr id="117882" name="Rectangle 124"/>
          <p:cNvSpPr>
            <a:spLocks noChangeArrowheads="1"/>
          </p:cNvSpPr>
          <p:nvPr/>
        </p:nvSpPr>
        <p:spPr bwMode="auto">
          <a:xfrm>
            <a:off x="3619500" y="5934075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10.1.5.5</a:t>
            </a:r>
            <a:endParaRPr lang="en-US" sz="1800"/>
          </a:p>
        </p:txBody>
      </p:sp>
      <p:sp>
        <p:nvSpPr>
          <p:cNvPr id="117883" name="Rectangle 125"/>
          <p:cNvSpPr>
            <a:spLocks noChangeArrowheads="1"/>
          </p:cNvSpPr>
          <p:nvPr/>
        </p:nvSpPr>
        <p:spPr bwMode="auto">
          <a:xfrm>
            <a:off x="4930775" y="5934075"/>
            <a:ext cx="581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0xd2a6</a:t>
            </a:r>
            <a:endParaRPr lang="en-US" sz="1800"/>
          </a:p>
        </p:txBody>
      </p:sp>
      <p:sp>
        <p:nvSpPr>
          <p:cNvPr id="117884" name="Rectangle 126"/>
          <p:cNvSpPr>
            <a:spLocks noChangeArrowheads="1"/>
          </p:cNvSpPr>
          <p:nvPr/>
        </p:nvSpPr>
        <p:spPr bwMode="auto">
          <a:xfrm>
            <a:off x="6132513" y="5934075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0x80000038</a:t>
            </a:r>
            <a:endParaRPr lang="en-US" sz="1800"/>
          </a:p>
        </p:txBody>
      </p:sp>
      <p:sp>
        <p:nvSpPr>
          <p:cNvPr id="117885" name="Rectangle 127"/>
          <p:cNvSpPr>
            <a:spLocks noChangeArrowheads="1"/>
          </p:cNvSpPr>
          <p:nvPr/>
        </p:nvSpPr>
        <p:spPr bwMode="auto">
          <a:xfrm>
            <a:off x="7327900" y="5934075"/>
            <a:ext cx="19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18</a:t>
            </a:r>
            <a:endParaRPr lang="en-US" sz="1800"/>
          </a:p>
        </p:txBody>
      </p:sp>
      <p:sp>
        <p:nvSpPr>
          <p:cNvPr id="117886" name="Rectangle 128"/>
          <p:cNvSpPr>
            <a:spLocks noChangeArrowheads="1"/>
          </p:cNvSpPr>
          <p:nvPr/>
        </p:nvSpPr>
        <p:spPr bwMode="auto">
          <a:xfrm>
            <a:off x="1231900" y="6262688"/>
            <a:ext cx="9271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Router-LSA</a:t>
            </a:r>
            <a:endParaRPr lang="en-US" sz="1800"/>
          </a:p>
        </p:txBody>
      </p:sp>
      <p:sp>
        <p:nvSpPr>
          <p:cNvPr id="117887" name="Rectangle 129"/>
          <p:cNvSpPr>
            <a:spLocks noChangeArrowheads="1"/>
          </p:cNvSpPr>
          <p:nvPr/>
        </p:nvSpPr>
        <p:spPr bwMode="auto">
          <a:xfrm>
            <a:off x="2349500" y="6262688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10.1.7.6</a:t>
            </a:r>
            <a:endParaRPr lang="en-US" sz="1800"/>
          </a:p>
        </p:txBody>
      </p:sp>
      <p:sp>
        <p:nvSpPr>
          <p:cNvPr id="117888" name="Rectangle 130"/>
          <p:cNvSpPr>
            <a:spLocks noChangeArrowheads="1"/>
          </p:cNvSpPr>
          <p:nvPr/>
        </p:nvSpPr>
        <p:spPr bwMode="auto">
          <a:xfrm>
            <a:off x="3619500" y="6262688"/>
            <a:ext cx="6397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10.1.7.6</a:t>
            </a:r>
            <a:endParaRPr lang="en-US" sz="1800"/>
          </a:p>
        </p:txBody>
      </p:sp>
      <p:sp>
        <p:nvSpPr>
          <p:cNvPr id="117889" name="Rectangle 131"/>
          <p:cNvSpPr>
            <a:spLocks noChangeArrowheads="1"/>
          </p:cNvSpPr>
          <p:nvPr/>
        </p:nvSpPr>
        <p:spPr bwMode="auto">
          <a:xfrm>
            <a:off x="4930775" y="6262688"/>
            <a:ext cx="5715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0x05c3</a:t>
            </a:r>
            <a:endParaRPr lang="en-US" sz="1800"/>
          </a:p>
        </p:txBody>
      </p:sp>
      <p:sp>
        <p:nvSpPr>
          <p:cNvPr id="117890" name="Rectangle 132"/>
          <p:cNvSpPr>
            <a:spLocks noChangeArrowheads="1"/>
          </p:cNvSpPr>
          <p:nvPr/>
        </p:nvSpPr>
        <p:spPr bwMode="auto">
          <a:xfrm>
            <a:off x="6132513" y="6262688"/>
            <a:ext cx="9747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0x80000005</a:t>
            </a:r>
            <a:endParaRPr lang="en-US" sz="1800"/>
          </a:p>
        </p:txBody>
      </p:sp>
      <p:sp>
        <p:nvSpPr>
          <p:cNvPr id="117891" name="Rectangle 133"/>
          <p:cNvSpPr>
            <a:spLocks noChangeArrowheads="1"/>
          </p:cNvSpPr>
          <p:nvPr/>
        </p:nvSpPr>
        <p:spPr bwMode="auto">
          <a:xfrm>
            <a:off x="7327900" y="6262688"/>
            <a:ext cx="393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1680</a:t>
            </a:r>
            <a:endParaRPr lang="en-US" sz="1800"/>
          </a:p>
        </p:txBody>
      </p:sp>
      <p:grpSp>
        <p:nvGrpSpPr>
          <p:cNvPr id="117892" name="Group 134"/>
          <p:cNvGrpSpPr>
            <a:grpSpLocks/>
          </p:cNvGrpSpPr>
          <p:nvPr/>
        </p:nvGrpSpPr>
        <p:grpSpPr bwMode="auto">
          <a:xfrm>
            <a:off x="1793875" y="1143000"/>
            <a:ext cx="5521325" cy="3055938"/>
            <a:chOff x="1494" y="912"/>
            <a:chExt cx="4146" cy="2611"/>
          </a:xfrm>
        </p:grpSpPr>
        <p:sp>
          <p:nvSpPr>
            <p:cNvPr id="117893" name="Rectangle 135"/>
            <p:cNvSpPr>
              <a:spLocks noChangeArrowheads="1"/>
            </p:cNvSpPr>
            <p:nvPr/>
          </p:nvSpPr>
          <p:spPr bwMode="auto">
            <a:xfrm>
              <a:off x="1509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4" name="Rectangle 136"/>
            <p:cNvSpPr>
              <a:spLocks noChangeArrowheads="1"/>
            </p:cNvSpPr>
            <p:nvPr/>
          </p:nvSpPr>
          <p:spPr bwMode="auto">
            <a:xfrm>
              <a:off x="1524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5" name="Freeform 137"/>
            <p:cNvSpPr>
              <a:spLocks noEditPoints="1"/>
            </p:cNvSpPr>
            <p:nvPr/>
          </p:nvSpPr>
          <p:spPr bwMode="auto">
            <a:xfrm>
              <a:off x="1524" y="1195"/>
              <a:ext cx="403" cy="277"/>
            </a:xfrm>
            <a:custGeom>
              <a:avLst/>
              <a:gdLst>
                <a:gd name="T0" fmla="*/ 358 w 403"/>
                <a:gd name="T1" fmla="*/ 0 h 277"/>
                <a:gd name="T2" fmla="*/ 368 w 403"/>
                <a:gd name="T3" fmla="*/ 10 h 277"/>
                <a:gd name="T4" fmla="*/ 358 w 403"/>
                <a:gd name="T5" fmla="*/ 16 h 277"/>
                <a:gd name="T6" fmla="*/ 302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2 w 403"/>
                <a:gd name="T13" fmla="*/ 10 h 277"/>
                <a:gd name="T14" fmla="*/ 250 w 403"/>
                <a:gd name="T15" fmla="*/ 0 h 277"/>
                <a:gd name="T16" fmla="*/ 260 w 403"/>
                <a:gd name="T17" fmla="*/ 10 h 277"/>
                <a:gd name="T18" fmla="*/ 250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2 w 403"/>
                <a:gd name="T29" fmla="*/ 0 h 277"/>
                <a:gd name="T30" fmla="*/ 152 w 403"/>
                <a:gd name="T31" fmla="*/ 10 h 277"/>
                <a:gd name="T32" fmla="*/ 142 w 403"/>
                <a:gd name="T33" fmla="*/ 16 h 277"/>
                <a:gd name="T34" fmla="*/ 86 w 403"/>
                <a:gd name="T35" fmla="*/ 10 h 277"/>
                <a:gd name="T36" fmla="*/ 95 w 403"/>
                <a:gd name="T37" fmla="*/ 0 h 277"/>
                <a:gd name="T38" fmla="*/ 95 w 403"/>
                <a:gd name="T39" fmla="*/ 16 h 277"/>
                <a:gd name="T40" fmla="*/ 86 w 403"/>
                <a:gd name="T41" fmla="*/ 10 h 277"/>
                <a:gd name="T42" fmla="*/ 36 w 403"/>
                <a:gd name="T43" fmla="*/ 0 h 277"/>
                <a:gd name="T44" fmla="*/ 46 w 403"/>
                <a:gd name="T45" fmla="*/ 10 h 277"/>
                <a:gd name="T46" fmla="*/ 36 w 403"/>
                <a:gd name="T47" fmla="*/ 16 h 277"/>
                <a:gd name="T48" fmla="*/ 51 w 403"/>
                <a:gd name="T49" fmla="*/ 277 h 277"/>
                <a:gd name="T50" fmla="*/ 78 w 403"/>
                <a:gd name="T51" fmla="*/ 0 h 277"/>
                <a:gd name="T52" fmla="*/ 51 w 403"/>
                <a:gd name="T53" fmla="*/ 277 h 277"/>
                <a:gd name="T54" fmla="*/ 132 w 403"/>
                <a:gd name="T55" fmla="*/ 277 h 277"/>
                <a:gd name="T56" fmla="*/ 105 w 403"/>
                <a:gd name="T57" fmla="*/ 0 h 277"/>
                <a:gd name="T58" fmla="*/ 159 w 403"/>
                <a:gd name="T59" fmla="*/ 277 h 277"/>
                <a:gd name="T60" fmla="*/ 186 w 403"/>
                <a:gd name="T61" fmla="*/ 0 h 277"/>
                <a:gd name="T62" fmla="*/ 159 w 403"/>
                <a:gd name="T63" fmla="*/ 277 h 277"/>
                <a:gd name="T64" fmla="*/ 240 w 403"/>
                <a:gd name="T65" fmla="*/ 277 h 277"/>
                <a:gd name="T66" fmla="*/ 213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6" y="10"/>
                  </a:moveTo>
                  <a:lnTo>
                    <a:pt x="358" y="0"/>
                  </a:lnTo>
                  <a:lnTo>
                    <a:pt x="366" y="0"/>
                  </a:lnTo>
                  <a:lnTo>
                    <a:pt x="368" y="10"/>
                  </a:lnTo>
                  <a:lnTo>
                    <a:pt x="366" y="16"/>
                  </a:lnTo>
                  <a:lnTo>
                    <a:pt x="358" y="16"/>
                  </a:lnTo>
                  <a:lnTo>
                    <a:pt x="356" y="10"/>
                  </a:lnTo>
                  <a:close/>
                  <a:moveTo>
                    <a:pt x="302" y="10"/>
                  </a:moveTo>
                  <a:lnTo>
                    <a:pt x="304" y="0"/>
                  </a:lnTo>
                  <a:lnTo>
                    <a:pt x="312" y="0"/>
                  </a:lnTo>
                  <a:lnTo>
                    <a:pt x="314" y="10"/>
                  </a:lnTo>
                  <a:lnTo>
                    <a:pt x="312" y="16"/>
                  </a:lnTo>
                  <a:lnTo>
                    <a:pt x="304" y="16"/>
                  </a:lnTo>
                  <a:lnTo>
                    <a:pt x="302" y="10"/>
                  </a:lnTo>
                  <a:close/>
                  <a:moveTo>
                    <a:pt x="248" y="10"/>
                  </a:moveTo>
                  <a:lnTo>
                    <a:pt x="250" y="0"/>
                  </a:lnTo>
                  <a:lnTo>
                    <a:pt x="258" y="0"/>
                  </a:lnTo>
                  <a:lnTo>
                    <a:pt x="260" y="10"/>
                  </a:lnTo>
                  <a:lnTo>
                    <a:pt x="258" y="16"/>
                  </a:lnTo>
                  <a:lnTo>
                    <a:pt x="250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6" y="0"/>
                  </a:lnTo>
                  <a:lnTo>
                    <a:pt x="204" y="0"/>
                  </a:lnTo>
                  <a:lnTo>
                    <a:pt x="206" y="10"/>
                  </a:lnTo>
                  <a:lnTo>
                    <a:pt x="204" y="16"/>
                  </a:lnTo>
                  <a:lnTo>
                    <a:pt x="196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2" y="0"/>
                  </a:lnTo>
                  <a:lnTo>
                    <a:pt x="150" y="0"/>
                  </a:lnTo>
                  <a:lnTo>
                    <a:pt x="152" y="10"/>
                  </a:lnTo>
                  <a:lnTo>
                    <a:pt x="150" y="16"/>
                  </a:lnTo>
                  <a:lnTo>
                    <a:pt x="142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5" y="0"/>
                  </a:lnTo>
                  <a:lnTo>
                    <a:pt x="100" y="10"/>
                  </a:lnTo>
                  <a:lnTo>
                    <a:pt x="95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6" y="0"/>
                  </a:lnTo>
                  <a:lnTo>
                    <a:pt x="41" y="0"/>
                  </a:lnTo>
                  <a:lnTo>
                    <a:pt x="46" y="10"/>
                  </a:lnTo>
                  <a:lnTo>
                    <a:pt x="41" y="16"/>
                  </a:lnTo>
                  <a:lnTo>
                    <a:pt x="36" y="16"/>
                  </a:lnTo>
                  <a:lnTo>
                    <a:pt x="32" y="10"/>
                  </a:lnTo>
                  <a:close/>
                  <a:moveTo>
                    <a:pt x="51" y="277"/>
                  </a:moveTo>
                  <a:lnTo>
                    <a:pt x="78" y="277"/>
                  </a:lnTo>
                  <a:lnTo>
                    <a:pt x="78" y="0"/>
                  </a:lnTo>
                  <a:lnTo>
                    <a:pt x="51" y="0"/>
                  </a:lnTo>
                  <a:lnTo>
                    <a:pt x="51" y="277"/>
                  </a:lnTo>
                  <a:close/>
                  <a:moveTo>
                    <a:pt x="105" y="277"/>
                  </a:moveTo>
                  <a:lnTo>
                    <a:pt x="132" y="277"/>
                  </a:lnTo>
                  <a:lnTo>
                    <a:pt x="132" y="0"/>
                  </a:lnTo>
                  <a:lnTo>
                    <a:pt x="105" y="0"/>
                  </a:lnTo>
                  <a:lnTo>
                    <a:pt x="105" y="277"/>
                  </a:lnTo>
                  <a:close/>
                  <a:moveTo>
                    <a:pt x="159" y="277"/>
                  </a:moveTo>
                  <a:lnTo>
                    <a:pt x="186" y="277"/>
                  </a:lnTo>
                  <a:lnTo>
                    <a:pt x="186" y="0"/>
                  </a:lnTo>
                  <a:lnTo>
                    <a:pt x="159" y="0"/>
                  </a:lnTo>
                  <a:lnTo>
                    <a:pt x="159" y="277"/>
                  </a:lnTo>
                  <a:close/>
                  <a:moveTo>
                    <a:pt x="213" y="277"/>
                  </a:moveTo>
                  <a:lnTo>
                    <a:pt x="240" y="277"/>
                  </a:lnTo>
                  <a:lnTo>
                    <a:pt x="240" y="0"/>
                  </a:lnTo>
                  <a:lnTo>
                    <a:pt x="213" y="0"/>
                  </a:lnTo>
                  <a:lnTo>
                    <a:pt x="213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6" name="Freeform 138"/>
            <p:cNvSpPr>
              <a:spLocks noEditPoints="1"/>
            </p:cNvSpPr>
            <p:nvPr/>
          </p:nvSpPr>
          <p:spPr bwMode="auto">
            <a:xfrm>
              <a:off x="1536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7" name="Rectangle 139"/>
            <p:cNvSpPr>
              <a:spLocks noChangeArrowheads="1"/>
            </p:cNvSpPr>
            <p:nvPr/>
          </p:nvSpPr>
          <p:spPr bwMode="auto">
            <a:xfrm>
              <a:off x="2676" y="1176"/>
              <a:ext cx="431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8" name="Rectangle 140"/>
            <p:cNvSpPr>
              <a:spLocks noChangeArrowheads="1"/>
            </p:cNvSpPr>
            <p:nvPr/>
          </p:nvSpPr>
          <p:spPr bwMode="auto">
            <a:xfrm>
              <a:off x="2691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899" name="Freeform 141"/>
            <p:cNvSpPr>
              <a:spLocks noEditPoints="1"/>
            </p:cNvSpPr>
            <p:nvPr/>
          </p:nvSpPr>
          <p:spPr bwMode="auto">
            <a:xfrm>
              <a:off x="2691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3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3 w 403"/>
                <a:gd name="T13" fmla="*/ 10 h 277"/>
                <a:gd name="T14" fmla="*/ 251 w 403"/>
                <a:gd name="T15" fmla="*/ 0 h 277"/>
                <a:gd name="T16" fmla="*/ 261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3 w 403"/>
                <a:gd name="T29" fmla="*/ 0 h 277"/>
                <a:gd name="T30" fmla="*/ 153 w 403"/>
                <a:gd name="T31" fmla="*/ 10 h 277"/>
                <a:gd name="T32" fmla="*/ 143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2 w 403"/>
                <a:gd name="T49" fmla="*/ 277 h 277"/>
                <a:gd name="T50" fmla="*/ 79 w 403"/>
                <a:gd name="T51" fmla="*/ 0 h 277"/>
                <a:gd name="T52" fmla="*/ 52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7" y="10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10"/>
                  </a:lnTo>
                  <a:lnTo>
                    <a:pt x="366" y="16"/>
                  </a:lnTo>
                  <a:lnTo>
                    <a:pt x="359" y="16"/>
                  </a:lnTo>
                  <a:lnTo>
                    <a:pt x="357" y="10"/>
                  </a:lnTo>
                  <a:close/>
                  <a:moveTo>
                    <a:pt x="303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3" y="10"/>
                  </a:lnTo>
                  <a:close/>
                  <a:moveTo>
                    <a:pt x="248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10"/>
                  </a:lnTo>
                  <a:lnTo>
                    <a:pt x="204" y="16"/>
                  </a:lnTo>
                  <a:lnTo>
                    <a:pt x="197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10"/>
                  </a:lnTo>
                  <a:lnTo>
                    <a:pt x="150" y="16"/>
                  </a:lnTo>
                  <a:lnTo>
                    <a:pt x="143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2" y="277"/>
                  </a:moveTo>
                  <a:lnTo>
                    <a:pt x="79" y="277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0" name="Freeform 142"/>
            <p:cNvSpPr>
              <a:spLocks noEditPoints="1"/>
            </p:cNvSpPr>
            <p:nvPr/>
          </p:nvSpPr>
          <p:spPr bwMode="auto">
            <a:xfrm>
              <a:off x="2703" y="1526"/>
              <a:ext cx="377" cy="35"/>
            </a:xfrm>
            <a:custGeom>
              <a:avLst/>
              <a:gdLst>
                <a:gd name="T0" fmla="*/ 323 w 377"/>
                <a:gd name="T1" fmla="*/ 35 h 35"/>
                <a:gd name="T2" fmla="*/ 377 w 377"/>
                <a:gd name="T3" fmla="*/ 35 h 35"/>
                <a:gd name="T4" fmla="*/ 377 w 377"/>
                <a:gd name="T5" fmla="*/ 0 h 35"/>
                <a:gd name="T6" fmla="*/ 323 w 377"/>
                <a:gd name="T7" fmla="*/ 0 h 35"/>
                <a:gd name="T8" fmla="*/ 323 w 377"/>
                <a:gd name="T9" fmla="*/ 35 h 35"/>
                <a:gd name="T10" fmla="*/ 244 w 377"/>
                <a:gd name="T11" fmla="*/ 35 h 35"/>
                <a:gd name="T12" fmla="*/ 295 w 377"/>
                <a:gd name="T13" fmla="*/ 35 h 35"/>
                <a:gd name="T14" fmla="*/ 295 w 377"/>
                <a:gd name="T15" fmla="*/ 0 h 35"/>
                <a:gd name="T16" fmla="*/ 244 w 377"/>
                <a:gd name="T17" fmla="*/ 0 h 35"/>
                <a:gd name="T18" fmla="*/ 244 w 377"/>
                <a:gd name="T19" fmla="*/ 35 h 35"/>
                <a:gd name="T20" fmla="*/ 163 w 377"/>
                <a:gd name="T21" fmla="*/ 35 h 35"/>
                <a:gd name="T22" fmla="*/ 217 w 377"/>
                <a:gd name="T23" fmla="*/ 35 h 35"/>
                <a:gd name="T24" fmla="*/ 217 w 377"/>
                <a:gd name="T25" fmla="*/ 0 h 35"/>
                <a:gd name="T26" fmla="*/ 163 w 377"/>
                <a:gd name="T27" fmla="*/ 0 h 35"/>
                <a:gd name="T28" fmla="*/ 163 w 377"/>
                <a:gd name="T29" fmla="*/ 35 h 35"/>
                <a:gd name="T30" fmla="*/ 82 w 377"/>
                <a:gd name="T31" fmla="*/ 35 h 35"/>
                <a:gd name="T32" fmla="*/ 136 w 377"/>
                <a:gd name="T33" fmla="*/ 35 h 35"/>
                <a:gd name="T34" fmla="*/ 136 w 377"/>
                <a:gd name="T35" fmla="*/ 0 h 35"/>
                <a:gd name="T36" fmla="*/ 82 w 377"/>
                <a:gd name="T37" fmla="*/ 0 h 35"/>
                <a:gd name="T38" fmla="*/ 82 w 377"/>
                <a:gd name="T39" fmla="*/ 35 h 35"/>
                <a:gd name="T40" fmla="*/ 0 w 377"/>
                <a:gd name="T41" fmla="*/ 35 h 35"/>
                <a:gd name="T42" fmla="*/ 55 w 377"/>
                <a:gd name="T43" fmla="*/ 35 h 35"/>
                <a:gd name="T44" fmla="*/ 55 w 377"/>
                <a:gd name="T45" fmla="*/ 0 h 35"/>
                <a:gd name="T46" fmla="*/ 0 w 377"/>
                <a:gd name="T47" fmla="*/ 0 h 35"/>
                <a:gd name="T48" fmla="*/ 0 w 377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7"/>
                <a:gd name="T76" fmla="*/ 0 h 35"/>
                <a:gd name="T77" fmla="*/ 377 w 377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7" h="35">
                  <a:moveTo>
                    <a:pt x="323" y="35"/>
                  </a:moveTo>
                  <a:lnTo>
                    <a:pt x="377" y="35"/>
                  </a:lnTo>
                  <a:lnTo>
                    <a:pt x="377" y="0"/>
                  </a:lnTo>
                  <a:lnTo>
                    <a:pt x="323" y="0"/>
                  </a:lnTo>
                  <a:lnTo>
                    <a:pt x="323" y="35"/>
                  </a:lnTo>
                  <a:close/>
                  <a:moveTo>
                    <a:pt x="244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4" y="0"/>
                  </a:lnTo>
                  <a:lnTo>
                    <a:pt x="244" y="35"/>
                  </a:lnTo>
                  <a:close/>
                  <a:moveTo>
                    <a:pt x="163" y="35"/>
                  </a:moveTo>
                  <a:lnTo>
                    <a:pt x="217" y="35"/>
                  </a:lnTo>
                  <a:lnTo>
                    <a:pt x="217" y="0"/>
                  </a:lnTo>
                  <a:lnTo>
                    <a:pt x="163" y="0"/>
                  </a:lnTo>
                  <a:lnTo>
                    <a:pt x="163" y="35"/>
                  </a:lnTo>
                  <a:close/>
                  <a:moveTo>
                    <a:pt x="82" y="35"/>
                  </a:moveTo>
                  <a:lnTo>
                    <a:pt x="136" y="35"/>
                  </a:lnTo>
                  <a:lnTo>
                    <a:pt x="136" y="0"/>
                  </a:lnTo>
                  <a:lnTo>
                    <a:pt x="82" y="0"/>
                  </a:lnTo>
                  <a:lnTo>
                    <a:pt x="82" y="35"/>
                  </a:lnTo>
                  <a:close/>
                  <a:moveTo>
                    <a:pt x="0" y="35"/>
                  </a:moveTo>
                  <a:lnTo>
                    <a:pt x="55" y="35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1" name="Line 143"/>
            <p:cNvSpPr>
              <a:spLocks noChangeShapeType="1"/>
            </p:cNvSpPr>
            <p:nvPr/>
          </p:nvSpPr>
          <p:spPr bwMode="auto">
            <a:xfrm>
              <a:off x="1939" y="1386"/>
              <a:ext cx="73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02" name="Rectangle 144"/>
            <p:cNvSpPr>
              <a:spLocks noChangeArrowheads="1"/>
            </p:cNvSpPr>
            <p:nvPr/>
          </p:nvSpPr>
          <p:spPr bwMode="auto">
            <a:xfrm>
              <a:off x="1968" y="1583"/>
              <a:ext cx="85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10.1.1.0 / 24</a:t>
              </a:r>
              <a:endParaRPr lang="en-US" sz="1800"/>
            </a:p>
          </p:txBody>
        </p:sp>
        <p:sp>
          <p:nvSpPr>
            <p:cNvPr id="117903" name="Rectangle 145"/>
            <p:cNvSpPr>
              <a:spLocks noChangeArrowheads="1"/>
            </p:cNvSpPr>
            <p:nvPr/>
          </p:nvSpPr>
          <p:spPr bwMode="auto">
            <a:xfrm>
              <a:off x="1966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.1</a:t>
              </a:r>
              <a:endParaRPr lang="en-US" sz="1800"/>
            </a:p>
          </p:txBody>
        </p:sp>
        <p:sp>
          <p:nvSpPr>
            <p:cNvPr id="117904" name="Rectangle 146"/>
            <p:cNvSpPr>
              <a:spLocks noChangeArrowheads="1"/>
            </p:cNvSpPr>
            <p:nvPr/>
          </p:nvSpPr>
          <p:spPr bwMode="auto">
            <a:xfrm>
              <a:off x="2584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7905" name="Rectangle 147"/>
            <p:cNvSpPr>
              <a:spLocks noChangeArrowheads="1"/>
            </p:cNvSpPr>
            <p:nvPr/>
          </p:nvSpPr>
          <p:spPr bwMode="auto">
            <a:xfrm>
              <a:off x="2676" y="2822"/>
              <a:ext cx="431" cy="41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6" name="Rectangle 148"/>
            <p:cNvSpPr>
              <a:spLocks noChangeArrowheads="1"/>
            </p:cNvSpPr>
            <p:nvPr/>
          </p:nvSpPr>
          <p:spPr bwMode="auto">
            <a:xfrm>
              <a:off x="2691" y="3152"/>
              <a:ext cx="403" cy="67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7" name="Freeform 149"/>
            <p:cNvSpPr>
              <a:spLocks noEditPoints="1"/>
            </p:cNvSpPr>
            <p:nvPr/>
          </p:nvSpPr>
          <p:spPr bwMode="auto">
            <a:xfrm>
              <a:off x="2691" y="2838"/>
              <a:ext cx="403" cy="279"/>
            </a:xfrm>
            <a:custGeom>
              <a:avLst/>
              <a:gdLst>
                <a:gd name="T0" fmla="*/ 359 w 403"/>
                <a:gd name="T1" fmla="*/ 0 h 279"/>
                <a:gd name="T2" fmla="*/ 369 w 403"/>
                <a:gd name="T3" fmla="*/ 9 h 279"/>
                <a:gd name="T4" fmla="*/ 359 w 403"/>
                <a:gd name="T5" fmla="*/ 15 h 279"/>
                <a:gd name="T6" fmla="*/ 303 w 403"/>
                <a:gd name="T7" fmla="*/ 9 h 279"/>
                <a:gd name="T8" fmla="*/ 312 w 403"/>
                <a:gd name="T9" fmla="*/ 0 h 279"/>
                <a:gd name="T10" fmla="*/ 312 w 403"/>
                <a:gd name="T11" fmla="*/ 15 h 279"/>
                <a:gd name="T12" fmla="*/ 303 w 403"/>
                <a:gd name="T13" fmla="*/ 9 h 279"/>
                <a:gd name="T14" fmla="*/ 251 w 403"/>
                <a:gd name="T15" fmla="*/ 0 h 279"/>
                <a:gd name="T16" fmla="*/ 261 w 403"/>
                <a:gd name="T17" fmla="*/ 9 h 279"/>
                <a:gd name="T18" fmla="*/ 251 w 403"/>
                <a:gd name="T19" fmla="*/ 15 h 279"/>
                <a:gd name="T20" fmla="*/ 194 w 403"/>
                <a:gd name="T21" fmla="*/ 9 h 279"/>
                <a:gd name="T22" fmla="*/ 204 w 403"/>
                <a:gd name="T23" fmla="*/ 0 h 279"/>
                <a:gd name="T24" fmla="*/ 204 w 403"/>
                <a:gd name="T25" fmla="*/ 15 h 279"/>
                <a:gd name="T26" fmla="*/ 194 w 403"/>
                <a:gd name="T27" fmla="*/ 9 h 279"/>
                <a:gd name="T28" fmla="*/ 143 w 403"/>
                <a:gd name="T29" fmla="*/ 0 h 279"/>
                <a:gd name="T30" fmla="*/ 153 w 403"/>
                <a:gd name="T31" fmla="*/ 9 h 279"/>
                <a:gd name="T32" fmla="*/ 143 w 403"/>
                <a:gd name="T33" fmla="*/ 15 h 279"/>
                <a:gd name="T34" fmla="*/ 86 w 403"/>
                <a:gd name="T35" fmla="*/ 9 h 279"/>
                <a:gd name="T36" fmla="*/ 96 w 403"/>
                <a:gd name="T37" fmla="*/ 0 h 279"/>
                <a:gd name="T38" fmla="*/ 96 w 403"/>
                <a:gd name="T39" fmla="*/ 15 h 279"/>
                <a:gd name="T40" fmla="*/ 86 w 403"/>
                <a:gd name="T41" fmla="*/ 9 h 279"/>
                <a:gd name="T42" fmla="*/ 37 w 403"/>
                <a:gd name="T43" fmla="*/ 0 h 279"/>
                <a:gd name="T44" fmla="*/ 47 w 403"/>
                <a:gd name="T45" fmla="*/ 9 h 279"/>
                <a:gd name="T46" fmla="*/ 37 w 403"/>
                <a:gd name="T47" fmla="*/ 15 h 279"/>
                <a:gd name="T48" fmla="*/ 52 w 403"/>
                <a:gd name="T49" fmla="*/ 279 h 279"/>
                <a:gd name="T50" fmla="*/ 79 w 403"/>
                <a:gd name="T51" fmla="*/ 0 h 279"/>
                <a:gd name="T52" fmla="*/ 52 w 403"/>
                <a:gd name="T53" fmla="*/ 279 h 279"/>
                <a:gd name="T54" fmla="*/ 133 w 403"/>
                <a:gd name="T55" fmla="*/ 279 h 279"/>
                <a:gd name="T56" fmla="*/ 106 w 403"/>
                <a:gd name="T57" fmla="*/ 0 h 279"/>
                <a:gd name="T58" fmla="*/ 160 w 403"/>
                <a:gd name="T59" fmla="*/ 279 h 279"/>
                <a:gd name="T60" fmla="*/ 187 w 403"/>
                <a:gd name="T61" fmla="*/ 0 h 279"/>
                <a:gd name="T62" fmla="*/ 160 w 403"/>
                <a:gd name="T63" fmla="*/ 279 h 279"/>
                <a:gd name="T64" fmla="*/ 241 w 403"/>
                <a:gd name="T65" fmla="*/ 279 h 279"/>
                <a:gd name="T66" fmla="*/ 214 w 403"/>
                <a:gd name="T67" fmla="*/ 0 h 279"/>
                <a:gd name="T68" fmla="*/ 268 w 403"/>
                <a:gd name="T69" fmla="*/ 279 h 279"/>
                <a:gd name="T70" fmla="*/ 295 w 403"/>
                <a:gd name="T71" fmla="*/ 0 h 279"/>
                <a:gd name="T72" fmla="*/ 268 w 403"/>
                <a:gd name="T73" fmla="*/ 279 h 279"/>
                <a:gd name="T74" fmla="*/ 349 w 403"/>
                <a:gd name="T75" fmla="*/ 279 h 279"/>
                <a:gd name="T76" fmla="*/ 322 w 403"/>
                <a:gd name="T77" fmla="*/ 0 h 279"/>
                <a:gd name="T78" fmla="*/ 376 w 403"/>
                <a:gd name="T79" fmla="*/ 279 h 279"/>
                <a:gd name="T80" fmla="*/ 403 w 403"/>
                <a:gd name="T81" fmla="*/ 0 h 279"/>
                <a:gd name="T82" fmla="*/ 376 w 403"/>
                <a:gd name="T83" fmla="*/ 279 h 279"/>
                <a:gd name="T84" fmla="*/ 27 w 403"/>
                <a:gd name="T85" fmla="*/ 279 h 279"/>
                <a:gd name="T86" fmla="*/ 0 w 403"/>
                <a:gd name="T87" fmla="*/ 0 h 2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9"/>
                <a:gd name="T134" fmla="*/ 403 w 403"/>
                <a:gd name="T135" fmla="*/ 279 h 2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9">
                  <a:moveTo>
                    <a:pt x="357" y="9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9"/>
                  </a:lnTo>
                  <a:lnTo>
                    <a:pt x="366" y="15"/>
                  </a:lnTo>
                  <a:lnTo>
                    <a:pt x="359" y="15"/>
                  </a:lnTo>
                  <a:lnTo>
                    <a:pt x="357" y="9"/>
                  </a:lnTo>
                  <a:close/>
                  <a:moveTo>
                    <a:pt x="303" y="9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9"/>
                  </a:lnTo>
                  <a:lnTo>
                    <a:pt x="312" y="15"/>
                  </a:lnTo>
                  <a:lnTo>
                    <a:pt x="305" y="15"/>
                  </a:lnTo>
                  <a:lnTo>
                    <a:pt x="303" y="9"/>
                  </a:lnTo>
                  <a:close/>
                  <a:moveTo>
                    <a:pt x="248" y="9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9"/>
                  </a:lnTo>
                  <a:lnTo>
                    <a:pt x="258" y="15"/>
                  </a:lnTo>
                  <a:lnTo>
                    <a:pt x="251" y="15"/>
                  </a:lnTo>
                  <a:lnTo>
                    <a:pt x="248" y="9"/>
                  </a:lnTo>
                  <a:close/>
                  <a:moveTo>
                    <a:pt x="194" y="9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9"/>
                  </a:lnTo>
                  <a:lnTo>
                    <a:pt x="204" y="15"/>
                  </a:lnTo>
                  <a:lnTo>
                    <a:pt x="197" y="15"/>
                  </a:lnTo>
                  <a:lnTo>
                    <a:pt x="194" y="9"/>
                  </a:lnTo>
                  <a:close/>
                  <a:moveTo>
                    <a:pt x="140" y="9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9"/>
                  </a:lnTo>
                  <a:lnTo>
                    <a:pt x="150" y="15"/>
                  </a:lnTo>
                  <a:lnTo>
                    <a:pt x="143" y="15"/>
                  </a:lnTo>
                  <a:lnTo>
                    <a:pt x="140" y="9"/>
                  </a:lnTo>
                  <a:close/>
                  <a:moveTo>
                    <a:pt x="86" y="9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9"/>
                  </a:lnTo>
                  <a:lnTo>
                    <a:pt x="96" y="15"/>
                  </a:lnTo>
                  <a:lnTo>
                    <a:pt x="91" y="15"/>
                  </a:lnTo>
                  <a:lnTo>
                    <a:pt x="86" y="9"/>
                  </a:lnTo>
                  <a:close/>
                  <a:moveTo>
                    <a:pt x="32" y="9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9"/>
                  </a:lnTo>
                  <a:lnTo>
                    <a:pt x="42" y="15"/>
                  </a:lnTo>
                  <a:lnTo>
                    <a:pt x="37" y="15"/>
                  </a:lnTo>
                  <a:lnTo>
                    <a:pt x="32" y="9"/>
                  </a:lnTo>
                  <a:close/>
                  <a:moveTo>
                    <a:pt x="52" y="279"/>
                  </a:moveTo>
                  <a:lnTo>
                    <a:pt x="79" y="279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9"/>
                  </a:lnTo>
                  <a:close/>
                  <a:moveTo>
                    <a:pt x="106" y="279"/>
                  </a:moveTo>
                  <a:lnTo>
                    <a:pt x="133" y="279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9"/>
                  </a:lnTo>
                  <a:close/>
                  <a:moveTo>
                    <a:pt x="160" y="279"/>
                  </a:moveTo>
                  <a:lnTo>
                    <a:pt x="187" y="279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9"/>
                  </a:lnTo>
                  <a:close/>
                  <a:moveTo>
                    <a:pt x="214" y="279"/>
                  </a:moveTo>
                  <a:lnTo>
                    <a:pt x="241" y="279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9"/>
                  </a:lnTo>
                  <a:close/>
                  <a:moveTo>
                    <a:pt x="268" y="279"/>
                  </a:moveTo>
                  <a:lnTo>
                    <a:pt x="295" y="279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9"/>
                  </a:lnTo>
                  <a:close/>
                  <a:moveTo>
                    <a:pt x="322" y="279"/>
                  </a:moveTo>
                  <a:lnTo>
                    <a:pt x="349" y="279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9"/>
                  </a:lnTo>
                  <a:close/>
                  <a:moveTo>
                    <a:pt x="376" y="279"/>
                  </a:moveTo>
                  <a:lnTo>
                    <a:pt x="403" y="279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9"/>
                  </a:lnTo>
                  <a:close/>
                  <a:moveTo>
                    <a:pt x="0" y="279"/>
                  </a:moveTo>
                  <a:lnTo>
                    <a:pt x="27" y="279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8" name="Freeform 150"/>
            <p:cNvSpPr>
              <a:spLocks noEditPoints="1"/>
            </p:cNvSpPr>
            <p:nvPr/>
          </p:nvSpPr>
          <p:spPr bwMode="auto">
            <a:xfrm>
              <a:off x="2703" y="3168"/>
              <a:ext cx="377" cy="35"/>
            </a:xfrm>
            <a:custGeom>
              <a:avLst/>
              <a:gdLst>
                <a:gd name="T0" fmla="*/ 323 w 377"/>
                <a:gd name="T1" fmla="*/ 35 h 35"/>
                <a:gd name="T2" fmla="*/ 377 w 377"/>
                <a:gd name="T3" fmla="*/ 35 h 35"/>
                <a:gd name="T4" fmla="*/ 377 w 377"/>
                <a:gd name="T5" fmla="*/ 0 h 35"/>
                <a:gd name="T6" fmla="*/ 323 w 377"/>
                <a:gd name="T7" fmla="*/ 0 h 35"/>
                <a:gd name="T8" fmla="*/ 323 w 377"/>
                <a:gd name="T9" fmla="*/ 35 h 35"/>
                <a:gd name="T10" fmla="*/ 244 w 377"/>
                <a:gd name="T11" fmla="*/ 35 h 35"/>
                <a:gd name="T12" fmla="*/ 295 w 377"/>
                <a:gd name="T13" fmla="*/ 35 h 35"/>
                <a:gd name="T14" fmla="*/ 295 w 377"/>
                <a:gd name="T15" fmla="*/ 0 h 35"/>
                <a:gd name="T16" fmla="*/ 244 w 377"/>
                <a:gd name="T17" fmla="*/ 0 h 35"/>
                <a:gd name="T18" fmla="*/ 244 w 377"/>
                <a:gd name="T19" fmla="*/ 35 h 35"/>
                <a:gd name="T20" fmla="*/ 163 w 377"/>
                <a:gd name="T21" fmla="*/ 35 h 35"/>
                <a:gd name="T22" fmla="*/ 217 w 377"/>
                <a:gd name="T23" fmla="*/ 35 h 35"/>
                <a:gd name="T24" fmla="*/ 217 w 377"/>
                <a:gd name="T25" fmla="*/ 0 h 35"/>
                <a:gd name="T26" fmla="*/ 163 w 377"/>
                <a:gd name="T27" fmla="*/ 0 h 35"/>
                <a:gd name="T28" fmla="*/ 163 w 377"/>
                <a:gd name="T29" fmla="*/ 35 h 35"/>
                <a:gd name="T30" fmla="*/ 82 w 377"/>
                <a:gd name="T31" fmla="*/ 35 h 35"/>
                <a:gd name="T32" fmla="*/ 136 w 377"/>
                <a:gd name="T33" fmla="*/ 35 h 35"/>
                <a:gd name="T34" fmla="*/ 136 w 377"/>
                <a:gd name="T35" fmla="*/ 0 h 35"/>
                <a:gd name="T36" fmla="*/ 82 w 377"/>
                <a:gd name="T37" fmla="*/ 0 h 35"/>
                <a:gd name="T38" fmla="*/ 82 w 377"/>
                <a:gd name="T39" fmla="*/ 35 h 35"/>
                <a:gd name="T40" fmla="*/ 0 w 377"/>
                <a:gd name="T41" fmla="*/ 35 h 35"/>
                <a:gd name="T42" fmla="*/ 55 w 377"/>
                <a:gd name="T43" fmla="*/ 35 h 35"/>
                <a:gd name="T44" fmla="*/ 55 w 377"/>
                <a:gd name="T45" fmla="*/ 0 h 35"/>
                <a:gd name="T46" fmla="*/ 0 w 377"/>
                <a:gd name="T47" fmla="*/ 0 h 35"/>
                <a:gd name="T48" fmla="*/ 0 w 377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7"/>
                <a:gd name="T76" fmla="*/ 0 h 35"/>
                <a:gd name="T77" fmla="*/ 377 w 377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7" h="35">
                  <a:moveTo>
                    <a:pt x="323" y="35"/>
                  </a:moveTo>
                  <a:lnTo>
                    <a:pt x="377" y="35"/>
                  </a:lnTo>
                  <a:lnTo>
                    <a:pt x="377" y="0"/>
                  </a:lnTo>
                  <a:lnTo>
                    <a:pt x="323" y="0"/>
                  </a:lnTo>
                  <a:lnTo>
                    <a:pt x="323" y="35"/>
                  </a:lnTo>
                  <a:close/>
                  <a:moveTo>
                    <a:pt x="244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4" y="0"/>
                  </a:lnTo>
                  <a:lnTo>
                    <a:pt x="244" y="35"/>
                  </a:lnTo>
                  <a:close/>
                  <a:moveTo>
                    <a:pt x="163" y="35"/>
                  </a:moveTo>
                  <a:lnTo>
                    <a:pt x="217" y="35"/>
                  </a:lnTo>
                  <a:lnTo>
                    <a:pt x="217" y="0"/>
                  </a:lnTo>
                  <a:lnTo>
                    <a:pt x="163" y="0"/>
                  </a:lnTo>
                  <a:lnTo>
                    <a:pt x="163" y="35"/>
                  </a:lnTo>
                  <a:close/>
                  <a:moveTo>
                    <a:pt x="82" y="35"/>
                  </a:moveTo>
                  <a:lnTo>
                    <a:pt x="136" y="35"/>
                  </a:lnTo>
                  <a:lnTo>
                    <a:pt x="136" y="0"/>
                  </a:lnTo>
                  <a:lnTo>
                    <a:pt x="82" y="0"/>
                  </a:lnTo>
                  <a:lnTo>
                    <a:pt x="82" y="35"/>
                  </a:lnTo>
                  <a:close/>
                  <a:moveTo>
                    <a:pt x="0" y="35"/>
                  </a:moveTo>
                  <a:lnTo>
                    <a:pt x="55" y="35"/>
                  </a:lnTo>
                  <a:lnTo>
                    <a:pt x="55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09" name="Rectangle 151"/>
            <p:cNvSpPr>
              <a:spLocks noChangeArrowheads="1"/>
            </p:cNvSpPr>
            <p:nvPr/>
          </p:nvSpPr>
          <p:spPr bwMode="auto">
            <a:xfrm>
              <a:off x="3906" y="2822"/>
              <a:ext cx="430" cy="416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0" name="Rectangle 152"/>
            <p:cNvSpPr>
              <a:spLocks noChangeArrowheads="1"/>
            </p:cNvSpPr>
            <p:nvPr/>
          </p:nvSpPr>
          <p:spPr bwMode="auto">
            <a:xfrm>
              <a:off x="3920" y="3152"/>
              <a:ext cx="403" cy="67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1" name="Freeform 153"/>
            <p:cNvSpPr>
              <a:spLocks noEditPoints="1"/>
            </p:cNvSpPr>
            <p:nvPr/>
          </p:nvSpPr>
          <p:spPr bwMode="auto">
            <a:xfrm>
              <a:off x="3920" y="2838"/>
              <a:ext cx="403" cy="279"/>
            </a:xfrm>
            <a:custGeom>
              <a:avLst/>
              <a:gdLst>
                <a:gd name="T0" fmla="*/ 359 w 403"/>
                <a:gd name="T1" fmla="*/ 0 h 279"/>
                <a:gd name="T2" fmla="*/ 369 w 403"/>
                <a:gd name="T3" fmla="*/ 9 h 279"/>
                <a:gd name="T4" fmla="*/ 359 w 403"/>
                <a:gd name="T5" fmla="*/ 15 h 279"/>
                <a:gd name="T6" fmla="*/ 303 w 403"/>
                <a:gd name="T7" fmla="*/ 9 h 279"/>
                <a:gd name="T8" fmla="*/ 312 w 403"/>
                <a:gd name="T9" fmla="*/ 0 h 279"/>
                <a:gd name="T10" fmla="*/ 312 w 403"/>
                <a:gd name="T11" fmla="*/ 15 h 279"/>
                <a:gd name="T12" fmla="*/ 303 w 403"/>
                <a:gd name="T13" fmla="*/ 9 h 279"/>
                <a:gd name="T14" fmla="*/ 251 w 403"/>
                <a:gd name="T15" fmla="*/ 0 h 279"/>
                <a:gd name="T16" fmla="*/ 261 w 403"/>
                <a:gd name="T17" fmla="*/ 9 h 279"/>
                <a:gd name="T18" fmla="*/ 251 w 403"/>
                <a:gd name="T19" fmla="*/ 15 h 279"/>
                <a:gd name="T20" fmla="*/ 194 w 403"/>
                <a:gd name="T21" fmla="*/ 9 h 279"/>
                <a:gd name="T22" fmla="*/ 204 w 403"/>
                <a:gd name="T23" fmla="*/ 0 h 279"/>
                <a:gd name="T24" fmla="*/ 204 w 403"/>
                <a:gd name="T25" fmla="*/ 15 h 279"/>
                <a:gd name="T26" fmla="*/ 194 w 403"/>
                <a:gd name="T27" fmla="*/ 9 h 279"/>
                <a:gd name="T28" fmla="*/ 143 w 403"/>
                <a:gd name="T29" fmla="*/ 0 h 279"/>
                <a:gd name="T30" fmla="*/ 153 w 403"/>
                <a:gd name="T31" fmla="*/ 9 h 279"/>
                <a:gd name="T32" fmla="*/ 143 w 403"/>
                <a:gd name="T33" fmla="*/ 15 h 279"/>
                <a:gd name="T34" fmla="*/ 86 w 403"/>
                <a:gd name="T35" fmla="*/ 9 h 279"/>
                <a:gd name="T36" fmla="*/ 96 w 403"/>
                <a:gd name="T37" fmla="*/ 0 h 279"/>
                <a:gd name="T38" fmla="*/ 96 w 403"/>
                <a:gd name="T39" fmla="*/ 15 h 279"/>
                <a:gd name="T40" fmla="*/ 86 w 403"/>
                <a:gd name="T41" fmla="*/ 9 h 279"/>
                <a:gd name="T42" fmla="*/ 37 w 403"/>
                <a:gd name="T43" fmla="*/ 0 h 279"/>
                <a:gd name="T44" fmla="*/ 47 w 403"/>
                <a:gd name="T45" fmla="*/ 9 h 279"/>
                <a:gd name="T46" fmla="*/ 37 w 403"/>
                <a:gd name="T47" fmla="*/ 15 h 279"/>
                <a:gd name="T48" fmla="*/ 52 w 403"/>
                <a:gd name="T49" fmla="*/ 279 h 279"/>
                <a:gd name="T50" fmla="*/ 79 w 403"/>
                <a:gd name="T51" fmla="*/ 0 h 279"/>
                <a:gd name="T52" fmla="*/ 52 w 403"/>
                <a:gd name="T53" fmla="*/ 279 h 279"/>
                <a:gd name="T54" fmla="*/ 133 w 403"/>
                <a:gd name="T55" fmla="*/ 279 h 279"/>
                <a:gd name="T56" fmla="*/ 106 w 403"/>
                <a:gd name="T57" fmla="*/ 0 h 279"/>
                <a:gd name="T58" fmla="*/ 160 w 403"/>
                <a:gd name="T59" fmla="*/ 279 h 279"/>
                <a:gd name="T60" fmla="*/ 187 w 403"/>
                <a:gd name="T61" fmla="*/ 0 h 279"/>
                <a:gd name="T62" fmla="*/ 160 w 403"/>
                <a:gd name="T63" fmla="*/ 279 h 279"/>
                <a:gd name="T64" fmla="*/ 241 w 403"/>
                <a:gd name="T65" fmla="*/ 279 h 279"/>
                <a:gd name="T66" fmla="*/ 214 w 403"/>
                <a:gd name="T67" fmla="*/ 0 h 279"/>
                <a:gd name="T68" fmla="*/ 268 w 403"/>
                <a:gd name="T69" fmla="*/ 279 h 279"/>
                <a:gd name="T70" fmla="*/ 295 w 403"/>
                <a:gd name="T71" fmla="*/ 0 h 279"/>
                <a:gd name="T72" fmla="*/ 268 w 403"/>
                <a:gd name="T73" fmla="*/ 279 h 279"/>
                <a:gd name="T74" fmla="*/ 349 w 403"/>
                <a:gd name="T75" fmla="*/ 279 h 279"/>
                <a:gd name="T76" fmla="*/ 322 w 403"/>
                <a:gd name="T77" fmla="*/ 0 h 279"/>
                <a:gd name="T78" fmla="*/ 376 w 403"/>
                <a:gd name="T79" fmla="*/ 279 h 279"/>
                <a:gd name="T80" fmla="*/ 403 w 403"/>
                <a:gd name="T81" fmla="*/ 0 h 279"/>
                <a:gd name="T82" fmla="*/ 376 w 403"/>
                <a:gd name="T83" fmla="*/ 279 h 279"/>
                <a:gd name="T84" fmla="*/ 27 w 403"/>
                <a:gd name="T85" fmla="*/ 279 h 279"/>
                <a:gd name="T86" fmla="*/ 0 w 403"/>
                <a:gd name="T87" fmla="*/ 0 h 2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9"/>
                <a:gd name="T134" fmla="*/ 403 w 403"/>
                <a:gd name="T135" fmla="*/ 279 h 2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9">
                  <a:moveTo>
                    <a:pt x="357" y="9"/>
                  </a:moveTo>
                  <a:lnTo>
                    <a:pt x="359" y="0"/>
                  </a:lnTo>
                  <a:lnTo>
                    <a:pt x="367" y="0"/>
                  </a:lnTo>
                  <a:lnTo>
                    <a:pt x="369" y="9"/>
                  </a:lnTo>
                  <a:lnTo>
                    <a:pt x="367" y="15"/>
                  </a:lnTo>
                  <a:lnTo>
                    <a:pt x="359" y="15"/>
                  </a:lnTo>
                  <a:lnTo>
                    <a:pt x="357" y="9"/>
                  </a:lnTo>
                  <a:close/>
                  <a:moveTo>
                    <a:pt x="303" y="9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9"/>
                  </a:lnTo>
                  <a:lnTo>
                    <a:pt x="312" y="15"/>
                  </a:lnTo>
                  <a:lnTo>
                    <a:pt x="305" y="15"/>
                  </a:lnTo>
                  <a:lnTo>
                    <a:pt x="303" y="9"/>
                  </a:lnTo>
                  <a:close/>
                  <a:moveTo>
                    <a:pt x="249" y="9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9"/>
                  </a:lnTo>
                  <a:lnTo>
                    <a:pt x="258" y="15"/>
                  </a:lnTo>
                  <a:lnTo>
                    <a:pt x="251" y="15"/>
                  </a:lnTo>
                  <a:lnTo>
                    <a:pt x="249" y="9"/>
                  </a:lnTo>
                  <a:close/>
                  <a:moveTo>
                    <a:pt x="194" y="9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9"/>
                  </a:lnTo>
                  <a:lnTo>
                    <a:pt x="204" y="15"/>
                  </a:lnTo>
                  <a:lnTo>
                    <a:pt x="197" y="15"/>
                  </a:lnTo>
                  <a:lnTo>
                    <a:pt x="194" y="9"/>
                  </a:lnTo>
                  <a:close/>
                  <a:moveTo>
                    <a:pt x="140" y="9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9"/>
                  </a:lnTo>
                  <a:lnTo>
                    <a:pt x="150" y="15"/>
                  </a:lnTo>
                  <a:lnTo>
                    <a:pt x="143" y="15"/>
                  </a:lnTo>
                  <a:lnTo>
                    <a:pt x="140" y="9"/>
                  </a:lnTo>
                  <a:close/>
                  <a:moveTo>
                    <a:pt x="86" y="9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9"/>
                  </a:lnTo>
                  <a:lnTo>
                    <a:pt x="96" y="15"/>
                  </a:lnTo>
                  <a:lnTo>
                    <a:pt x="91" y="15"/>
                  </a:lnTo>
                  <a:lnTo>
                    <a:pt x="86" y="9"/>
                  </a:lnTo>
                  <a:close/>
                  <a:moveTo>
                    <a:pt x="32" y="9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9"/>
                  </a:lnTo>
                  <a:lnTo>
                    <a:pt x="42" y="15"/>
                  </a:lnTo>
                  <a:lnTo>
                    <a:pt x="37" y="15"/>
                  </a:lnTo>
                  <a:lnTo>
                    <a:pt x="32" y="9"/>
                  </a:lnTo>
                  <a:close/>
                  <a:moveTo>
                    <a:pt x="52" y="279"/>
                  </a:moveTo>
                  <a:lnTo>
                    <a:pt x="79" y="279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9"/>
                  </a:lnTo>
                  <a:close/>
                  <a:moveTo>
                    <a:pt x="106" y="279"/>
                  </a:moveTo>
                  <a:lnTo>
                    <a:pt x="133" y="279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9"/>
                  </a:lnTo>
                  <a:close/>
                  <a:moveTo>
                    <a:pt x="160" y="279"/>
                  </a:moveTo>
                  <a:lnTo>
                    <a:pt x="187" y="279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9"/>
                  </a:lnTo>
                  <a:close/>
                  <a:moveTo>
                    <a:pt x="214" y="279"/>
                  </a:moveTo>
                  <a:lnTo>
                    <a:pt x="241" y="279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9"/>
                  </a:lnTo>
                  <a:close/>
                  <a:moveTo>
                    <a:pt x="268" y="279"/>
                  </a:moveTo>
                  <a:lnTo>
                    <a:pt x="295" y="279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9"/>
                  </a:lnTo>
                  <a:close/>
                  <a:moveTo>
                    <a:pt x="322" y="279"/>
                  </a:moveTo>
                  <a:lnTo>
                    <a:pt x="349" y="279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9"/>
                  </a:lnTo>
                  <a:close/>
                  <a:moveTo>
                    <a:pt x="376" y="279"/>
                  </a:moveTo>
                  <a:lnTo>
                    <a:pt x="403" y="279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9"/>
                  </a:lnTo>
                  <a:close/>
                  <a:moveTo>
                    <a:pt x="0" y="279"/>
                  </a:moveTo>
                  <a:lnTo>
                    <a:pt x="27" y="279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2" name="Freeform 154"/>
            <p:cNvSpPr>
              <a:spLocks noEditPoints="1"/>
            </p:cNvSpPr>
            <p:nvPr/>
          </p:nvSpPr>
          <p:spPr bwMode="auto">
            <a:xfrm>
              <a:off x="3933" y="3168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3" name="Rectangle 155"/>
            <p:cNvSpPr>
              <a:spLocks noChangeArrowheads="1"/>
            </p:cNvSpPr>
            <p:nvPr/>
          </p:nvSpPr>
          <p:spPr bwMode="auto">
            <a:xfrm>
              <a:off x="3906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4" name="Rectangle 156"/>
            <p:cNvSpPr>
              <a:spLocks noChangeArrowheads="1"/>
            </p:cNvSpPr>
            <p:nvPr/>
          </p:nvSpPr>
          <p:spPr bwMode="auto">
            <a:xfrm>
              <a:off x="3920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5" name="Freeform 157"/>
            <p:cNvSpPr>
              <a:spLocks noEditPoints="1"/>
            </p:cNvSpPr>
            <p:nvPr/>
          </p:nvSpPr>
          <p:spPr bwMode="auto">
            <a:xfrm>
              <a:off x="3920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3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3 w 403"/>
                <a:gd name="T13" fmla="*/ 10 h 277"/>
                <a:gd name="T14" fmla="*/ 251 w 403"/>
                <a:gd name="T15" fmla="*/ 0 h 277"/>
                <a:gd name="T16" fmla="*/ 261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3 w 403"/>
                <a:gd name="T29" fmla="*/ 0 h 277"/>
                <a:gd name="T30" fmla="*/ 153 w 403"/>
                <a:gd name="T31" fmla="*/ 10 h 277"/>
                <a:gd name="T32" fmla="*/ 143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2 w 403"/>
                <a:gd name="T49" fmla="*/ 277 h 277"/>
                <a:gd name="T50" fmla="*/ 79 w 403"/>
                <a:gd name="T51" fmla="*/ 0 h 277"/>
                <a:gd name="T52" fmla="*/ 52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7" y="10"/>
                  </a:moveTo>
                  <a:lnTo>
                    <a:pt x="359" y="0"/>
                  </a:lnTo>
                  <a:lnTo>
                    <a:pt x="367" y="0"/>
                  </a:lnTo>
                  <a:lnTo>
                    <a:pt x="369" y="10"/>
                  </a:lnTo>
                  <a:lnTo>
                    <a:pt x="367" y="16"/>
                  </a:lnTo>
                  <a:lnTo>
                    <a:pt x="359" y="16"/>
                  </a:lnTo>
                  <a:lnTo>
                    <a:pt x="357" y="10"/>
                  </a:lnTo>
                  <a:close/>
                  <a:moveTo>
                    <a:pt x="303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5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3" y="10"/>
                  </a:lnTo>
                  <a:close/>
                  <a:moveTo>
                    <a:pt x="249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1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9" y="10"/>
                  </a:lnTo>
                  <a:close/>
                  <a:moveTo>
                    <a:pt x="194" y="10"/>
                  </a:moveTo>
                  <a:lnTo>
                    <a:pt x="197" y="0"/>
                  </a:lnTo>
                  <a:lnTo>
                    <a:pt x="204" y="0"/>
                  </a:lnTo>
                  <a:lnTo>
                    <a:pt x="207" y="10"/>
                  </a:lnTo>
                  <a:lnTo>
                    <a:pt x="204" y="16"/>
                  </a:lnTo>
                  <a:lnTo>
                    <a:pt x="197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3" y="0"/>
                  </a:lnTo>
                  <a:lnTo>
                    <a:pt x="150" y="0"/>
                  </a:lnTo>
                  <a:lnTo>
                    <a:pt x="153" y="10"/>
                  </a:lnTo>
                  <a:lnTo>
                    <a:pt x="150" y="16"/>
                  </a:lnTo>
                  <a:lnTo>
                    <a:pt x="143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2" y="277"/>
                  </a:moveTo>
                  <a:lnTo>
                    <a:pt x="79" y="277"/>
                  </a:lnTo>
                  <a:lnTo>
                    <a:pt x="79" y="0"/>
                  </a:lnTo>
                  <a:lnTo>
                    <a:pt x="52" y="0"/>
                  </a:lnTo>
                  <a:lnTo>
                    <a:pt x="52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6" name="Freeform 158"/>
            <p:cNvSpPr>
              <a:spLocks noEditPoints="1"/>
            </p:cNvSpPr>
            <p:nvPr/>
          </p:nvSpPr>
          <p:spPr bwMode="auto">
            <a:xfrm>
              <a:off x="3933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7" name="Rectangle 159"/>
            <p:cNvSpPr>
              <a:spLocks noChangeArrowheads="1"/>
            </p:cNvSpPr>
            <p:nvPr/>
          </p:nvSpPr>
          <p:spPr bwMode="auto">
            <a:xfrm>
              <a:off x="5196" y="1176"/>
              <a:ext cx="430" cy="419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8" name="Rectangle 160"/>
            <p:cNvSpPr>
              <a:spLocks noChangeArrowheads="1"/>
            </p:cNvSpPr>
            <p:nvPr/>
          </p:nvSpPr>
          <p:spPr bwMode="auto">
            <a:xfrm>
              <a:off x="5211" y="1507"/>
              <a:ext cx="403" cy="69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19" name="Freeform 161"/>
            <p:cNvSpPr>
              <a:spLocks noEditPoints="1"/>
            </p:cNvSpPr>
            <p:nvPr/>
          </p:nvSpPr>
          <p:spPr bwMode="auto">
            <a:xfrm>
              <a:off x="5211" y="1195"/>
              <a:ext cx="403" cy="277"/>
            </a:xfrm>
            <a:custGeom>
              <a:avLst/>
              <a:gdLst>
                <a:gd name="T0" fmla="*/ 359 w 403"/>
                <a:gd name="T1" fmla="*/ 0 h 277"/>
                <a:gd name="T2" fmla="*/ 369 w 403"/>
                <a:gd name="T3" fmla="*/ 10 h 277"/>
                <a:gd name="T4" fmla="*/ 359 w 403"/>
                <a:gd name="T5" fmla="*/ 16 h 277"/>
                <a:gd name="T6" fmla="*/ 302 w 403"/>
                <a:gd name="T7" fmla="*/ 10 h 277"/>
                <a:gd name="T8" fmla="*/ 312 w 403"/>
                <a:gd name="T9" fmla="*/ 0 h 277"/>
                <a:gd name="T10" fmla="*/ 312 w 403"/>
                <a:gd name="T11" fmla="*/ 16 h 277"/>
                <a:gd name="T12" fmla="*/ 302 w 403"/>
                <a:gd name="T13" fmla="*/ 10 h 277"/>
                <a:gd name="T14" fmla="*/ 251 w 403"/>
                <a:gd name="T15" fmla="*/ 0 h 277"/>
                <a:gd name="T16" fmla="*/ 260 w 403"/>
                <a:gd name="T17" fmla="*/ 10 h 277"/>
                <a:gd name="T18" fmla="*/ 251 w 403"/>
                <a:gd name="T19" fmla="*/ 16 h 277"/>
                <a:gd name="T20" fmla="*/ 194 w 403"/>
                <a:gd name="T21" fmla="*/ 10 h 277"/>
                <a:gd name="T22" fmla="*/ 204 w 403"/>
                <a:gd name="T23" fmla="*/ 0 h 277"/>
                <a:gd name="T24" fmla="*/ 204 w 403"/>
                <a:gd name="T25" fmla="*/ 16 h 277"/>
                <a:gd name="T26" fmla="*/ 194 w 403"/>
                <a:gd name="T27" fmla="*/ 10 h 277"/>
                <a:gd name="T28" fmla="*/ 142 w 403"/>
                <a:gd name="T29" fmla="*/ 0 h 277"/>
                <a:gd name="T30" fmla="*/ 152 w 403"/>
                <a:gd name="T31" fmla="*/ 10 h 277"/>
                <a:gd name="T32" fmla="*/ 142 w 403"/>
                <a:gd name="T33" fmla="*/ 16 h 277"/>
                <a:gd name="T34" fmla="*/ 86 w 403"/>
                <a:gd name="T35" fmla="*/ 10 h 277"/>
                <a:gd name="T36" fmla="*/ 96 w 403"/>
                <a:gd name="T37" fmla="*/ 0 h 277"/>
                <a:gd name="T38" fmla="*/ 96 w 403"/>
                <a:gd name="T39" fmla="*/ 16 h 277"/>
                <a:gd name="T40" fmla="*/ 86 w 403"/>
                <a:gd name="T41" fmla="*/ 10 h 277"/>
                <a:gd name="T42" fmla="*/ 37 w 403"/>
                <a:gd name="T43" fmla="*/ 0 h 277"/>
                <a:gd name="T44" fmla="*/ 47 w 403"/>
                <a:gd name="T45" fmla="*/ 10 h 277"/>
                <a:gd name="T46" fmla="*/ 37 w 403"/>
                <a:gd name="T47" fmla="*/ 16 h 277"/>
                <a:gd name="T48" fmla="*/ 51 w 403"/>
                <a:gd name="T49" fmla="*/ 277 h 277"/>
                <a:gd name="T50" fmla="*/ 78 w 403"/>
                <a:gd name="T51" fmla="*/ 0 h 277"/>
                <a:gd name="T52" fmla="*/ 51 w 403"/>
                <a:gd name="T53" fmla="*/ 277 h 277"/>
                <a:gd name="T54" fmla="*/ 133 w 403"/>
                <a:gd name="T55" fmla="*/ 277 h 277"/>
                <a:gd name="T56" fmla="*/ 106 w 403"/>
                <a:gd name="T57" fmla="*/ 0 h 277"/>
                <a:gd name="T58" fmla="*/ 160 w 403"/>
                <a:gd name="T59" fmla="*/ 277 h 277"/>
                <a:gd name="T60" fmla="*/ 187 w 403"/>
                <a:gd name="T61" fmla="*/ 0 h 277"/>
                <a:gd name="T62" fmla="*/ 160 w 403"/>
                <a:gd name="T63" fmla="*/ 277 h 277"/>
                <a:gd name="T64" fmla="*/ 241 w 403"/>
                <a:gd name="T65" fmla="*/ 277 h 277"/>
                <a:gd name="T66" fmla="*/ 214 w 403"/>
                <a:gd name="T67" fmla="*/ 0 h 277"/>
                <a:gd name="T68" fmla="*/ 268 w 403"/>
                <a:gd name="T69" fmla="*/ 277 h 277"/>
                <a:gd name="T70" fmla="*/ 295 w 403"/>
                <a:gd name="T71" fmla="*/ 0 h 277"/>
                <a:gd name="T72" fmla="*/ 268 w 403"/>
                <a:gd name="T73" fmla="*/ 277 h 277"/>
                <a:gd name="T74" fmla="*/ 349 w 403"/>
                <a:gd name="T75" fmla="*/ 277 h 277"/>
                <a:gd name="T76" fmla="*/ 322 w 403"/>
                <a:gd name="T77" fmla="*/ 0 h 277"/>
                <a:gd name="T78" fmla="*/ 376 w 403"/>
                <a:gd name="T79" fmla="*/ 277 h 277"/>
                <a:gd name="T80" fmla="*/ 403 w 403"/>
                <a:gd name="T81" fmla="*/ 0 h 277"/>
                <a:gd name="T82" fmla="*/ 376 w 403"/>
                <a:gd name="T83" fmla="*/ 277 h 277"/>
                <a:gd name="T84" fmla="*/ 27 w 403"/>
                <a:gd name="T85" fmla="*/ 277 h 277"/>
                <a:gd name="T86" fmla="*/ 0 w 403"/>
                <a:gd name="T87" fmla="*/ 0 h 2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403"/>
                <a:gd name="T133" fmla="*/ 0 h 277"/>
                <a:gd name="T134" fmla="*/ 403 w 403"/>
                <a:gd name="T135" fmla="*/ 277 h 2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403" h="277">
                  <a:moveTo>
                    <a:pt x="356" y="10"/>
                  </a:moveTo>
                  <a:lnTo>
                    <a:pt x="359" y="0"/>
                  </a:lnTo>
                  <a:lnTo>
                    <a:pt x="366" y="0"/>
                  </a:lnTo>
                  <a:lnTo>
                    <a:pt x="369" y="10"/>
                  </a:lnTo>
                  <a:lnTo>
                    <a:pt x="366" y="16"/>
                  </a:lnTo>
                  <a:lnTo>
                    <a:pt x="359" y="16"/>
                  </a:lnTo>
                  <a:lnTo>
                    <a:pt x="356" y="10"/>
                  </a:lnTo>
                  <a:close/>
                  <a:moveTo>
                    <a:pt x="302" y="10"/>
                  </a:moveTo>
                  <a:lnTo>
                    <a:pt x="305" y="0"/>
                  </a:lnTo>
                  <a:lnTo>
                    <a:pt x="312" y="0"/>
                  </a:lnTo>
                  <a:lnTo>
                    <a:pt x="314" y="10"/>
                  </a:lnTo>
                  <a:lnTo>
                    <a:pt x="312" y="16"/>
                  </a:lnTo>
                  <a:lnTo>
                    <a:pt x="305" y="16"/>
                  </a:lnTo>
                  <a:lnTo>
                    <a:pt x="302" y="10"/>
                  </a:lnTo>
                  <a:close/>
                  <a:moveTo>
                    <a:pt x="248" y="10"/>
                  </a:moveTo>
                  <a:lnTo>
                    <a:pt x="251" y="0"/>
                  </a:lnTo>
                  <a:lnTo>
                    <a:pt x="258" y="0"/>
                  </a:lnTo>
                  <a:lnTo>
                    <a:pt x="260" y="10"/>
                  </a:lnTo>
                  <a:lnTo>
                    <a:pt x="258" y="16"/>
                  </a:lnTo>
                  <a:lnTo>
                    <a:pt x="251" y="16"/>
                  </a:lnTo>
                  <a:lnTo>
                    <a:pt x="248" y="10"/>
                  </a:lnTo>
                  <a:close/>
                  <a:moveTo>
                    <a:pt x="194" y="10"/>
                  </a:moveTo>
                  <a:lnTo>
                    <a:pt x="196" y="0"/>
                  </a:lnTo>
                  <a:lnTo>
                    <a:pt x="204" y="0"/>
                  </a:lnTo>
                  <a:lnTo>
                    <a:pt x="206" y="10"/>
                  </a:lnTo>
                  <a:lnTo>
                    <a:pt x="204" y="16"/>
                  </a:lnTo>
                  <a:lnTo>
                    <a:pt x="196" y="16"/>
                  </a:lnTo>
                  <a:lnTo>
                    <a:pt x="194" y="10"/>
                  </a:lnTo>
                  <a:close/>
                  <a:moveTo>
                    <a:pt x="140" y="10"/>
                  </a:moveTo>
                  <a:lnTo>
                    <a:pt x="142" y="0"/>
                  </a:lnTo>
                  <a:lnTo>
                    <a:pt x="150" y="0"/>
                  </a:lnTo>
                  <a:lnTo>
                    <a:pt x="152" y="10"/>
                  </a:lnTo>
                  <a:lnTo>
                    <a:pt x="150" y="16"/>
                  </a:lnTo>
                  <a:lnTo>
                    <a:pt x="142" y="16"/>
                  </a:lnTo>
                  <a:lnTo>
                    <a:pt x="140" y="10"/>
                  </a:lnTo>
                  <a:close/>
                  <a:moveTo>
                    <a:pt x="86" y="10"/>
                  </a:moveTo>
                  <a:lnTo>
                    <a:pt x="91" y="0"/>
                  </a:lnTo>
                  <a:lnTo>
                    <a:pt x="96" y="0"/>
                  </a:lnTo>
                  <a:lnTo>
                    <a:pt x="101" y="10"/>
                  </a:lnTo>
                  <a:lnTo>
                    <a:pt x="96" y="16"/>
                  </a:lnTo>
                  <a:lnTo>
                    <a:pt x="91" y="16"/>
                  </a:lnTo>
                  <a:lnTo>
                    <a:pt x="86" y="10"/>
                  </a:lnTo>
                  <a:close/>
                  <a:moveTo>
                    <a:pt x="32" y="1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7" y="10"/>
                  </a:lnTo>
                  <a:lnTo>
                    <a:pt x="42" y="16"/>
                  </a:lnTo>
                  <a:lnTo>
                    <a:pt x="37" y="16"/>
                  </a:lnTo>
                  <a:lnTo>
                    <a:pt x="32" y="10"/>
                  </a:lnTo>
                  <a:close/>
                  <a:moveTo>
                    <a:pt x="51" y="277"/>
                  </a:moveTo>
                  <a:lnTo>
                    <a:pt x="78" y="277"/>
                  </a:lnTo>
                  <a:lnTo>
                    <a:pt x="78" y="0"/>
                  </a:lnTo>
                  <a:lnTo>
                    <a:pt x="51" y="0"/>
                  </a:lnTo>
                  <a:lnTo>
                    <a:pt x="51" y="277"/>
                  </a:lnTo>
                  <a:close/>
                  <a:moveTo>
                    <a:pt x="106" y="277"/>
                  </a:moveTo>
                  <a:lnTo>
                    <a:pt x="133" y="277"/>
                  </a:lnTo>
                  <a:lnTo>
                    <a:pt x="133" y="0"/>
                  </a:lnTo>
                  <a:lnTo>
                    <a:pt x="106" y="0"/>
                  </a:lnTo>
                  <a:lnTo>
                    <a:pt x="106" y="277"/>
                  </a:lnTo>
                  <a:close/>
                  <a:moveTo>
                    <a:pt x="160" y="277"/>
                  </a:moveTo>
                  <a:lnTo>
                    <a:pt x="187" y="277"/>
                  </a:lnTo>
                  <a:lnTo>
                    <a:pt x="187" y="0"/>
                  </a:lnTo>
                  <a:lnTo>
                    <a:pt x="160" y="0"/>
                  </a:lnTo>
                  <a:lnTo>
                    <a:pt x="160" y="277"/>
                  </a:lnTo>
                  <a:close/>
                  <a:moveTo>
                    <a:pt x="214" y="277"/>
                  </a:moveTo>
                  <a:lnTo>
                    <a:pt x="241" y="277"/>
                  </a:lnTo>
                  <a:lnTo>
                    <a:pt x="241" y="0"/>
                  </a:lnTo>
                  <a:lnTo>
                    <a:pt x="214" y="0"/>
                  </a:lnTo>
                  <a:lnTo>
                    <a:pt x="214" y="277"/>
                  </a:lnTo>
                  <a:close/>
                  <a:moveTo>
                    <a:pt x="268" y="277"/>
                  </a:moveTo>
                  <a:lnTo>
                    <a:pt x="295" y="277"/>
                  </a:lnTo>
                  <a:lnTo>
                    <a:pt x="295" y="0"/>
                  </a:lnTo>
                  <a:lnTo>
                    <a:pt x="268" y="0"/>
                  </a:lnTo>
                  <a:lnTo>
                    <a:pt x="268" y="277"/>
                  </a:lnTo>
                  <a:close/>
                  <a:moveTo>
                    <a:pt x="322" y="277"/>
                  </a:moveTo>
                  <a:lnTo>
                    <a:pt x="349" y="277"/>
                  </a:lnTo>
                  <a:lnTo>
                    <a:pt x="349" y="0"/>
                  </a:lnTo>
                  <a:lnTo>
                    <a:pt x="322" y="0"/>
                  </a:lnTo>
                  <a:lnTo>
                    <a:pt x="322" y="277"/>
                  </a:lnTo>
                  <a:close/>
                  <a:moveTo>
                    <a:pt x="376" y="277"/>
                  </a:moveTo>
                  <a:lnTo>
                    <a:pt x="403" y="277"/>
                  </a:lnTo>
                  <a:lnTo>
                    <a:pt x="403" y="0"/>
                  </a:lnTo>
                  <a:lnTo>
                    <a:pt x="376" y="0"/>
                  </a:lnTo>
                  <a:lnTo>
                    <a:pt x="376" y="277"/>
                  </a:lnTo>
                  <a:close/>
                  <a:moveTo>
                    <a:pt x="0" y="277"/>
                  </a:moveTo>
                  <a:lnTo>
                    <a:pt x="27" y="277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7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20" name="Freeform 162"/>
            <p:cNvSpPr>
              <a:spLocks noEditPoints="1"/>
            </p:cNvSpPr>
            <p:nvPr/>
          </p:nvSpPr>
          <p:spPr bwMode="auto">
            <a:xfrm>
              <a:off x="5223" y="1526"/>
              <a:ext cx="376" cy="35"/>
            </a:xfrm>
            <a:custGeom>
              <a:avLst/>
              <a:gdLst>
                <a:gd name="T0" fmla="*/ 322 w 376"/>
                <a:gd name="T1" fmla="*/ 35 h 35"/>
                <a:gd name="T2" fmla="*/ 376 w 376"/>
                <a:gd name="T3" fmla="*/ 35 h 35"/>
                <a:gd name="T4" fmla="*/ 376 w 376"/>
                <a:gd name="T5" fmla="*/ 0 h 35"/>
                <a:gd name="T6" fmla="*/ 322 w 376"/>
                <a:gd name="T7" fmla="*/ 0 h 35"/>
                <a:gd name="T8" fmla="*/ 322 w 376"/>
                <a:gd name="T9" fmla="*/ 35 h 35"/>
                <a:gd name="T10" fmla="*/ 243 w 376"/>
                <a:gd name="T11" fmla="*/ 35 h 35"/>
                <a:gd name="T12" fmla="*/ 295 w 376"/>
                <a:gd name="T13" fmla="*/ 35 h 35"/>
                <a:gd name="T14" fmla="*/ 295 w 376"/>
                <a:gd name="T15" fmla="*/ 0 h 35"/>
                <a:gd name="T16" fmla="*/ 243 w 376"/>
                <a:gd name="T17" fmla="*/ 0 h 35"/>
                <a:gd name="T18" fmla="*/ 243 w 376"/>
                <a:gd name="T19" fmla="*/ 35 h 35"/>
                <a:gd name="T20" fmla="*/ 162 w 376"/>
                <a:gd name="T21" fmla="*/ 35 h 35"/>
                <a:gd name="T22" fmla="*/ 216 w 376"/>
                <a:gd name="T23" fmla="*/ 35 h 35"/>
                <a:gd name="T24" fmla="*/ 216 w 376"/>
                <a:gd name="T25" fmla="*/ 0 h 35"/>
                <a:gd name="T26" fmla="*/ 162 w 376"/>
                <a:gd name="T27" fmla="*/ 0 h 35"/>
                <a:gd name="T28" fmla="*/ 162 w 376"/>
                <a:gd name="T29" fmla="*/ 35 h 35"/>
                <a:gd name="T30" fmla="*/ 81 w 376"/>
                <a:gd name="T31" fmla="*/ 35 h 35"/>
                <a:gd name="T32" fmla="*/ 135 w 376"/>
                <a:gd name="T33" fmla="*/ 35 h 35"/>
                <a:gd name="T34" fmla="*/ 135 w 376"/>
                <a:gd name="T35" fmla="*/ 0 h 35"/>
                <a:gd name="T36" fmla="*/ 81 w 376"/>
                <a:gd name="T37" fmla="*/ 0 h 35"/>
                <a:gd name="T38" fmla="*/ 81 w 376"/>
                <a:gd name="T39" fmla="*/ 35 h 35"/>
                <a:gd name="T40" fmla="*/ 0 w 376"/>
                <a:gd name="T41" fmla="*/ 35 h 35"/>
                <a:gd name="T42" fmla="*/ 54 w 376"/>
                <a:gd name="T43" fmla="*/ 35 h 35"/>
                <a:gd name="T44" fmla="*/ 54 w 376"/>
                <a:gd name="T45" fmla="*/ 0 h 35"/>
                <a:gd name="T46" fmla="*/ 0 w 376"/>
                <a:gd name="T47" fmla="*/ 0 h 35"/>
                <a:gd name="T48" fmla="*/ 0 w 376"/>
                <a:gd name="T49" fmla="*/ 35 h 3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6"/>
                <a:gd name="T76" fmla="*/ 0 h 35"/>
                <a:gd name="T77" fmla="*/ 376 w 376"/>
                <a:gd name="T78" fmla="*/ 35 h 3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6" h="35">
                  <a:moveTo>
                    <a:pt x="322" y="35"/>
                  </a:moveTo>
                  <a:lnTo>
                    <a:pt x="376" y="35"/>
                  </a:lnTo>
                  <a:lnTo>
                    <a:pt x="376" y="0"/>
                  </a:lnTo>
                  <a:lnTo>
                    <a:pt x="322" y="0"/>
                  </a:lnTo>
                  <a:lnTo>
                    <a:pt x="322" y="35"/>
                  </a:lnTo>
                  <a:close/>
                  <a:moveTo>
                    <a:pt x="243" y="35"/>
                  </a:moveTo>
                  <a:lnTo>
                    <a:pt x="295" y="35"/>
                  </a:lnTo>
                  <a:lnTo>
                    <a:pt x="295" y="0"/>
                  </a:lnTo>
                  <a:lnTo>
                    <a:pt x="243" y="0"/>
                  </a:lnTo>
                  <a:lnTo>
                    <a:pt x="243" y="35"/>
                  </a:lnTo>
                  <a:close/>
                  <a:moveTo>
                    <a:pt x="162" y="35"/>
                  </a:moveTo>
                  <a:lnTo>
                    <a:pt x="216" y="35"/>
                  </a:lnTo>
                  <a:lnTo>
                    <a:pt x="216" y="0"/>
                  </a:lnTo>
                  <a:lnTo>
                    <a:pt x="162" y="0"/>
                  </a:lnTo>
                  <a:lnTo>
                    <a:pt x="162" y="35"/>
                  </a:lnTo>
                  <a:close/>
                  <a:moveTo>
                    <a:pt x="81" y="35"/>
                  </a:moveTo>
                  <a:lnTo>
                    <a:pt x="135" y="35"/>
                  </a:lnTo>
                  <a:lnTo>
                    <a:pt x="135" y="0"/>
                  </a:lnTo>
                  <a:lnTo>
                    <a:pt x="81" y="0"/>
                  </a:lnTo>
                  <a:lnTo>
                    <a:pt x="81" y="35"/>
                  </a:lnTo>
                  <a:close/>
                  <a:moveTo>
                    <a:pt x="0" y="35"/>
                  </a:moveTo>
                  <a:lnTo>
                    <a:pt x="54" y="35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17921" name="Rectangle 163"/>
            <p:cNvSpPr>
              <a:spLocks noChangeArrowheads="1"/>
            </p:cNvSpPr>
            <p:nvPr/>
          </p:nvSpPr>
          <p:spPr bwMode="auto">
            <a:xfrm>
              <a:off x="3134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7922" name="Rectangle 164"/>
            <p:cNvSpPr>
              <a:spLocks noChangeArrowheads="1"/>
            </p:cNvSpPr>
            <p:nvPr/>
          </p:nvSpPr>
          <p:spPr bwMode="auto">
            <a:xfrm>
              <a:off x="1494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10.1.1.1</a:t>
              </a:r>
              <a:endParaRPr lang="en-US" sz="1800"/>
            </a:p>
          </p:txBody>
        </p:sp>
        <p:sp>
          <p:nvSpPr>
            <p:cNvPr id="117923" name="Line 165"/>
            <p:cNvSpPr>
              <a:spLocks noChangeShapeType="1"/>
            </p:cNvSpPr>
            <p:nvPr/>
          </p:nvSpPr>
          <p:spPr bwMode="auto">
            <a:xfrm>
              <a:off x="3107" y="1386"/>
              <a:ext cx="7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24" name="Rectangle 166"/>
            <p:cNvSpPr>
              <a:spLocks noChangeArrowheads="1"/>
            </p:cNvSpPr>
            <p:nvPr/>
          </p:nvSpPr>
          <p:spPr bwMode="auto">
            <a:xfrm>
              <a:off x="3127" y="1478"/>
              <a:ext cx="850" cy="2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10.1.4.0 / 24</a:t>
              </a:r>
              <a:endParaRPr lang="en-US" sz="1800"/>
            </a:p>
          </p:txBody>
        </p:sp>
        <p:sp>
          <p:nvSpPr>
            <p:cNvPr id="117925" name="Line 167"/>
            <p:cNvSpPr>
              <a:spLocks noChangeShapeType="1"/>
            </p:cNvSpPr>
            <p:nvPr/>
          </p:nvSpPr>
          <p:spPr bwMode="auto">
            <a:xfrm>
              <a:off x="1725" y="1595"/>
              <a:ext cx="951" cy="14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26" name="Rectangle 168"/>
            <p:cNvSpPr>
              <a:spLocks noChangeArrowheads="1"/>
            </p:cNvSpPr>
            <p:nvPr/>
          </p:nvSpPr>
          <p:spPr bwMode="auto">
            <a:xfrm rot="3357164">
              <a:off x="1600" y="2400"/>
              <a:ext cx="967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10.1.2.0 / 24</a:t>
              </a:r>
              <a:endParaRPr lang="en-US" sz="1800"/>
            </a:p>
          </p:txBody>
        </p:sp>
        <p:sp>
          <p:nvSpPr>
            <p:cNvPr id="117927" name="Rectangle 169"/>
            <p:cNvSpPr>
              <a:spLocks noChangeArrowheads="1"/>
            </p:cNvSpPr>
            <p:nvPr/>
          </p:nvSpPr>
          <p:spPr bwMode="auto">
            <a:xfrm>
              <a:off x="1661" y="1619"/>
              <a:ext cx="10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.1</a:t>
              </a:r>
              <a:endParaRPr lang="en-US" sz="1800"/>
            </a:p>
          </p:txBody>
        </p:sp>
        <p:sp>
          <p:nvSpPr>
            <p:cNvPr id="117928" name="Rectangle 170"/>
            <p:cNvSpPr>
              <a:spLocks noChangeArrowheads="1"/>
            </p:cNvSpPr>
            <p:nvPr/>
          </p:nvSpPr>
          <p:spPr bwMode="auto">
            <a:xfrm>
              <a:off x="3783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7929" name="Line 171"/>
            <p:cNvSpPr>
              <a:spLocks noChangeShapeType="1"/>
            </p:cNvSpPr>
            <p:nvPr/>
          </p:nvSpPr>
          <p:spPr bwMode="auto">
            <a:xfrm>
              <a:off x="4336" y="1386"/>
              <a:ext cx="860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0" name="Rectangle 172"/>
            <p:cNvSpPr>
              <a:spLocks noChangeArrowheads="1"/>
            </p:cNvSpPr>
            <p:nvPr/>
          </p:nvSpPr>
          <p:spPr bwMode="auto">
            <a:xfrm>
              <a:off x="4494" y="1418"/>
              <a:ext cx="850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10.1.7.0 / 24</a:t>
              </a:r>
              <a:endParaRPr lang="en-US" sz="1800"/>
            </a:p>
          </p:txBody>
        </p:sp>
        <p:sp>
          <p:nvSpPr>
            <p:cNvPr id="117931" name="Line 173"/>
            <p:cNvSpPr>
              <a:spLocks noChangeShapeType="1"/>
            </p:cNvSpPr>
            <p:nvPr/>
          </p:nvSpPr>
          <p:spPr bwMode="auto">
            <a:xfrm flipV="1">
              <a:off x="4122" y="1595"/>
              <a:ext cx="1" cy="122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2" name="Rectangle 174"/>
            <p:cNvSpPr>
              <a:spLocks noChangeArrowheads="1"/>
            </p:cNvSpPr>
            <p:nvPr/>
          </p:nvSpPr>
          <p:spPr bwMode="auto">
            <a:xfrm rot="-5400000">
              <a:off x="3732" y="1981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10.1.6.0 / 24</a:t>
              </a:r>
              <a:endParaRPr lang="en-US" sz="1800"/>
            </a:p>
          </p:txBody>
        </p:sp>
        <p:sp>
          <p:nvSpPr>
            <p:cNvPr id="117933" name="Line 175"/>
            <p:cNvSpPr>
              <a:spLocks noChangeShapeType="1"/>
            </p:cNvSpPr>
            <p:nvPr/>
          </p:nvSpPr>
          <p:spPr bwMode="auto">
            <a:xfrm flipV="1">
              <a:off x="2893" y="1595"/>
              <a:ext cx="1" cy="122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4" name="Rectangle 176"/>
            <p:cNvSpPr>
              <a:spLocks noChangeArrowheads="1"/>
            </p:cNvSpPr>
            <p:nvPr/>
          </p:nvSpPr>
          <p:spPr bwMode="auto">
            <a:xfrm rot="-5400000">
              <a:off x="2503" y="1978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10.1.3.0 / 24</a:t>
              </a:r>
              <a:endParaRPr lang="en-US" sz="1800"/>
            </a:p>
          </p:txBody>
        </p:sp>
        <p:sp>
          <p:nvSpPr>
            <p:cNvPr id="117935" name="Line 177"/>
            <p:cNvSpPr>
              <a:spLocks noChangeShapeType="1"/>
            </p:cNvSpPr>
            <p:nvPr/>
          </p:nvSpPr>
          <p:spPr bwMode="auto">
            <a:xfrm>
              <a:off x="3107" y="3028"/>
              <a:ext cx="79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6" name="Rectangle 178"/>
            <p:cNvSpPr>
              <a:spLocks noChangeArrowheads="1"/>
            </p:cNvSpPr>
            <p:nvPr/>
          </p:nvSpPr>
          <p:spPr bwMode="auto">
            <a:xfrm>
              <a:off x="3168" y="3060"/>
              <a:ext cx="764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10.1.5.0/24</a:t>
              </a:r>
              <a:endParaRPr lang="en-US" sz="1800"/>
            </a:p>
          </p:txBody>
        </p:sp>
        <p:sp>
          <p:nvSpPr>
            <p:cNvPr id="117937" name="Line 179"/>
            <p:cNvSpPr>
              <a:spLocks noChangeShapeType="1"/>
            </p:cNvSpPr>
            <p:nvPr/>
          </p:nvSpPr>
          <p:spPr bwMode="auto">
            <a:xfrm flipV="1">
              <a:off x="4336" y="1595"/>
              <a:ext cx="1076" cy="143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7938" name="Rectangle 180"/>
            <p:cNvSpPr>
              <a:spLocks noChangeArrowheads="1"/>
            </p:cNvSpPr>
            <p:nvPr/>
          </p:nvSpPr>
          <p:spPr bwMode="auto">
            <a:xfrm rot="-2760000">
              <a:off x="4583" y="2203"/>
              <a:ext cx="96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10.1.8.0 / 24</a:t>
              </a:r>
              <a:endParaRPr lang="en-US" sz="1800"/>
            </a:p>
          </p:txBody>
        </p:sp>
        <p:sp>
          <p:nvSpPr>
            <p:cNvPr id="117939" name="Rectangle 181"/>
            <p:cNvSpPr>
              <a:spLocks noChangeArrowheads="1"/>
            </p:cNvSpPr>
            <p:nvPr/>
          </p:nvSpPr>
          <p:spPr bwMode="auto">
            <a:xfrm>
              <a:off x="2522" y="3048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7940" name="Rectangle 182"/>
            <p:cNvSpPr>
              <a:spLocks noChangeArrowheads="1"/>
            </p:cNvSpPr>
            <p:nvPr/>
          </p:nvSpPr>
          <p:spPr bwMode="auto">
            <a:xfrm>
              <a:off x="3166" y="2862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7941" name="Rectangle 183"/>
            <p:cNvSpPr>
              <a:spLocks noChangeArrowheads="1"/>
            </p:cNvSpPr>
            <p:nvPr/>
          </p:nvSpPr>
          <p:spPr bwMode="auto">
            <a:xfrm>
              <a:off x="3783" y="2862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7942" name="Rectangle 184"/>
            <p:cNvSpPr>
              <a:spLocks noChangeArrowheads="1"/>
            </p:cNvSpPr>
            <p:nvPr/>
          </p:nvSpPr>
          <p:spPr bwMode="auto">
            <a:xfrm>
              <a:off x="2981" y="1619"/>
              <a:ext cx="10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.2</a:t>
              </a:r>
              <a:endParaRPr lang="en-US" sz="1800"/>
            </a:p>
          </p:txBody>
        </p:sp>
        <p:sp>
          <p:nvSpPr>
            <p:cNvPr id="117943" name="Rectangle 185"/>
            <p:cNvSpPr>
              <a:spLocks noChangeArrowheads="1"/>
            </p:cNvSpPr>
            <p:nvPr/>
          </p:nvSpPr>
          <p:spPr bwMode="auto">
            <a:xfrm>
              <a:off x="2950" y="2625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.3</a:t>
              </a:r>
              <a:endParaRPr lang="en-US" sz="1800"/>
            </a:p>
          </p:txBody>
        </p:sp>
        <p:sp>
          <p:nvSpPr>
            <p:cNvPr id="117944" name="Rectangle 186"/>
            <p:cNvSpPr>
              <a:spLocks noChangeArrowheads="1"/>
            </p:cNvSpPr>
            <p:nvPr/>
          </p:nvSpPr>
          <p:spPr bwMode="auto">
            <a:xfrm>
              <a:off x="4424" y="3023"/>
              <a:ext cx="104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7945" name="Rectangle 187"/>
            <p:cNvSpPr>
              <a:spLocks noChangeArrowheads="1"/>
            </p:cNvSpPr>
            <p:nvPr/>
          </p:nvSpPr>
          <p:spPr bwMode="auto">
            <a:xfrm>
              <a:off x="4179" y="2625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.5</a:t>
              </a:r>
              <a:endParaRPr lang="en-US" sz="1800"/>
            </a:p>
          </p:txBody>
        </p:sp>
        <p:sp>
          <p:nvSpPr>
            <p:cNvPr id="117946" name="Rectangle 188"/>
            <p:cNvSpPr>
              <a:spLocks noChangeArrowheads="1"/>
            </p:cNvSpPr>
            <p:nvPr/>
          </p:nvSpPr>
          <p:spPr bwMode="auto">
            <a:xfrm>
              <a:off x="4210" y="1619"/>
              <a:ext cx="103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7947" name="Rectangle 189"/>
            <p:cNvSpPr>
              <a:spLocks noChangeArrowheads="1"/>
            </p:cNvSpPr>
            <p:nvPr/>
          </p:nvSpPr>
          <p:spPr bwMode="auto">
            <a:xfrm>
              <a:off x="4395" y="1221"/>
              <a:ext cx="104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.4</a:t>
              </a:r>
              <a:endParaRPr lang="en-US" sz="1800"/>
            </a:p>
          </p:txBody>
        </p:sp>
        <p:sp>
          <p:nvSpPr>
            <p:cNvPr id="117948" name="Rectangle 190"/>
            <p:cNvSpPr>
              <a:spLocks noChangeArrowheads="1"/>
            </p:cNvSpPr>
            <p:nvPr/>
          </p:nvSpPr>
          <p:spPr bwMode="auto">
            <a:xfrm>
              <a:off x="5439" y="1697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.6</a:t>
              </a:r>
              <a:endParaRPr lang="en-US" sz="1800"/>
            </a:p>
          </p:txBody>
        </p:sp>
        <p:sp>
          <p:nvSpPr>
            <p:cNvPr id="117949" name="Rectangle 191"/>
            <p:cNvSpPr>
              <a:spLocks noChangeArrowheads="1"/>
            </p:cNvSpPr>
            <p:nvPr/>
          </p:nvSpPr>
          <p:spPr bwMode="auto">
            <a:xfrm>
              <a:off x="5104" y="1221"/>
              <a:ext cx="103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</a:rPr>
                <a:t>.6</a:t>
              </a:r>
              <a:endParaRPr lang="en-US" sz="1800"/>
            </a:p>
          </p:txBody>
        </p:sp>
        <p:sp>
          <p:nvSpPr>
            <p:cNvPr id="117950" name="Rectangle 192"/>
            <p:cNvSpPr>
              <a:spLocks noChangeArrowheads="1"/>
            </p:cNvSpPr>
            <p:nvPr/>
          </p:nvSpPr>
          <p:spPr bwMode="auto">
            <a:xfrm>
              <a:off x="2632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10.1.1.2</a:t>
              </a:r>
              <a:endParaRPr lang="en-US" sz="1800"/>
            </a:p>
          </p:txBody>
        </p:sp>
        <p:sp>
          <p:nvSpPr>
            <p:cNvPr id="117951" name="Rectangle 193"/>
            <p:cNvSpPr>
              <a:spLocks noChangeArrowheads="1"/>
            </p:cNvSpPr>
            <p:nvPr/>
          </p:nvSpPr>
          <p:spPr bwMode="auto">
            <a:xfrm>
              <a:off x="3861" y="97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10.1.4.4</a:t>
              </a:r>
              <a:endParaRPr lang="en-US" sz="1800"/>
            </a:p>
          </p:txBody>
        </p:sp>
        <p:sp>
          <p:nvSpPr>
            <p:cNvPr id="117952" name="Rectangle 194"/>
            <p:cNvSpPr>
              <a:spLocks noChangeArrowheads="1"/>
            </p:cNvSpPr>
            <p:nvPr/>
          </p:nvSpPr>
          <p:spPr bwMode="auto">
            <a:xfrm>
              <a:off x="5088" y="912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10.1.7.6</a:t>
              </a:r>
              <a:endParaRPr lang="en-US" sz="1800"/>
            </a:p>
          </p:txBody>
        </p:sp>
        <p:sp>
          <p:nvSpPr>
            <p:cNvPr id="117953" name="Rectangle 195"/>
            <p:cNvSpPr>
              <a:spLocks noChangeArrowheads="1"/>
            </p:cNvSpPr>
            <p:nvPr/>
          </p:nvSpPr>
          <p:spPr bwMode="auto">
            <a:xfrm>
              <a:off x="2662" y="3314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10.1.2.3</a:t>
              </a:r>
              <a:endParaRPr lang="en-US" sz="1800"/>
            </a:p>
          </p:txBody>
        </p:sp>
        <p:sp>
          <p:nvSpPr>
            <p:cNvPr id="117954" name="Rectangle 196"/>
            <p:cNvSpPr>
              <a:spLocks noChangeArrowheads="1"/>
            </p:cNvSpPr>
            <p:nvPr/>
          </p:nvSpPr>
          <p:spPr bwMode="auto">
            <a:xfrm>
              <a:off x="3922" y="3313"/>
              <a:ext cx="552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FF0000"/>
                  </a:solidFill>
                </a:rPr>
                <a:t>10.1.5.5</a:t>
              </a:r>
              <a:endParaRPr lang="en-US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/>
              <a:t>OSPF example</a:t>
            </a:r>
            <a:endParaRPr lang="en-US" dirty="0"/>
          </a:p>
          <a:p>
            <a:endParaRPr lang="en-US" dirty="0"/>
          </a:p>
          <a:p>
            <a:r>
              <a:rPr lang="en-US" dirty="0"/>
              <a:t>Border Gateway Protocol (BGP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Midterm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The Internet</a:t>
            </a:r>
          </a:p>
        </p:txBody>
      </p:sp>
      <p:sp>
        <p:nvSpPr>
          <p:cNvPr id="78859" name="Cloud"/>
          <p:cNvSpPr>
            <a:spLocks noGrp="1" noChangeAspect="1" noEditPoints="1" noChangeArrowheads="1"/>
          </p:cNvSpPr>
          <p:nvPr>
            <p:ph type="body" idx="1"/>
          </p:nvPr>
        </p:nvSpPr>
        <p:spPr>
          <a:xfrm>
            <a:off x="1447800" y="1549400"/>
            <a:ext cx="5829300" cy="3206750"/>
          </a:xfrm>
          <a:custGeom>
            <a:avLst/>
            <a:gdLst>
              <a:gd name="T0" fmla="*/ 12054 w 21600"/>
              <a:gd name="T1" fmla="*/ 1016794 h 21600"/>
              <a:gd name="T2" fmla="*/ 1943100 w 21600"/>
              <a:gd name="T3" fmla="*/ 2031423 h 21600"/>
              <a:gd name="T4" fmla="*/ 3882962 w 21600"/>
              <a:gd name="T5" fmla="*/ 1016794 h 21600"/>
              <a:gd name="T6" fmla="*/ 1943100 w 21600"/>
              <a:gd name="T7" fmla="*/ 11627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/>
          </a:soli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172037" name="Picture 5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4338638"/>
            <a:ext cx="1795463" cy="1833562"/>
          </a:xfrm>
          <a:prstGeom prst="rect">
            <a:avLst/>
          </a:prstGeom>
          <a:noFill/>
        </p:spPr>
      </p:pic>
      <p:pic>
        <p:nvPicPr>
          <p:cNvPr id="172038" name="Picture 6" descr="j029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675" y="4464050"/>
            <a:ext cx="1868488" cy="1773238"/>
          </a:xfrm>
          <a:prstGeom prst="rect">
            <a:avLst/>
          </a:prstGeom>
          <a:noFill/>
        </p:spPr>
      </p:pic>
      <p:sp>
        <p:nvSpPr>
          <p:cNvPr id="172043" name="Line 11"/>
          <p:cNvSpPr>
            <a:spLocks noChangeShapeType="1"/>
          </p:cNvSpPr>
          <p:nvPr/>
        </p:nvSpPr>
        <p:spPr bwMode="auto">
          <a:xfrm flipV="1">
            <a:off x="2209800" y="4495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 flipH="1" flipV="1">
            <a:off x="6477000" y="4114800"/>
            <a:ext cx="762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XIAOWEI20YANG@YOUDQGUFUVWXY5MI" val="2875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530</TotalTime>
  <Words>2153</Words>
  <Application>Microsoft Office PowerPoint</Application>
  <PresentationFormat>On-screen Show (4:3)</PresentationFormat>
  <Paragraphs>600</Paragraphs>
  <Slides>46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Office Theme</vt:lpstr>
      <vt:lpstr>Clip</vt:lpstr>
      <vt:lpstr>CS 356: Computer Network Architectures   Lecture 13: Dynamic Routing Protocols: Border Gateway Protocol [PD] chapter 4.1.2</vt:lpstr>
      <vt:lpstr>Today</vt:lpstr>
      <vt:lpstr>Link state routing: graphical illustration</vt:lpstr>
      <vt:lpstr>Operation of a Link State Routing protocol</vt:lpstr>
      <vt:lpstr>Example Network</vt:lpstr>
      <vt:lpstr>Link State Advertisement (LSA)</vt:lpstr>
      <vt:lpstr>Network and Link State Database</vt:lpstr>
      <vt:lpstr>Today</vt:lpstr>
      <vt:lpstr>The Internet</vt:lpstr>
      <vt:lpstr>The Internet:  Zooming In 2x</vt:lpstr>
      <vt:lpstr>AS relationships</vt:lpstr>
      <vt:lpstr>Zooming in 4x</vt:lpstr>
      <vt:lpstr>Who pays whom?</vt:lpstr>
      <vt:lpstr>Slide 14</vt:lpstr>
      <vt:lpstr>Business and peering</vt:lpstr>
      <vt:lpstr>Terms</vt:lpstr>
      <vt:lpstr>BGP</vt:lpstr>
      <vt:lpstr>Enforcing relationships</vt:lpstr>
      <vt:lpstr>Export Policies</vt:lpstr>
      <vt:lpstr>Import policies</vt:lpstr>
      <vt:lpstr>Now the nitty-gritty details!</vt:lpstr>
      <vt:lpstr>BGP</vt:lpstr>
      <vt:lpstr>BGP policy routing</vt:lpstr>
      <vt:lpstr>BGP messages</vt:lpstr>
      <vt:lpstr>Path Vector</vt:lpstr>
      <vt:lpstr>Slide 26</vt:lpstr>
      <vt:lpstr>Two types of BGP sessions</vt:lpstr>
      <vt:lpstr>Route propagation via eBGP and iBGP</vt:lpstr>
      <vt:lpstr>Common BGP path attributes</vt:lpstr>
      <vt:lpstr>BGP route selection process</vt:lpstr>
      <vt:lpstr>Best path selection algorithm</vt:lpstr>
      <vt:lpstr>Joining BGP with IGP Information</vt:lpstr>
      <vt:lpstr>Load balancing</vt:lpstr>
      <vt:lpstr>Hot-Potato Routing (early exit)</vt:lpstr>
      <vt:lpstr>Cold-Potato Routing (MED)</vt:lpstr>
      <vt:lpstr>BGP Scalability</vt:lpstr>
      <vt:lpstr>Routing table scalability with Classful IP Addresses</vt:lpstr>
      <vt:lpstr>CIDR hierarchical address allocation</vt:lpstr>
      <vt:lpstr>Hierarchical address allocation </vt:lpstr>
      <vt:lpstr>CIDR allows route aggregation</vt:lpstr>
      <vt:lpstr>Multi-homing increases routing table size</vt:lpstr>
      <vt:lpstr>Global routing tables continue to grow (1994-now)</vt:lpstr>
      <vt:lpstr>BGP Summary</vt:lpstr>
      <vt:lpstr>Midterm Policy</vt:lpstr>
      <vt:lpstr>What we’ve learned</vt:lpstr>
      <vt:lpstr>What we’ve learned (cont.)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214: Networks and Distributed Systems   Lecture 4: Interconnecting Direct Link Networks</dc:title>
  <dc:creator>Xiaowei Yang</dc:creator>
  <cp:lastModifiedBy>xwy</cp:lastModifiedBy>
  <cp:revision>243</cp:revision>
  <dcterms:created xsi:type="dcterms:W3CDTF">2009-09-02T13:41:44Z</dcterms:created>
  <dcterms:modified xsi:type="dcterms:W3CDTF">2014-02-26T16:28:22Z</dcterms:modified>
</cp:coreProperties>
</file>