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62"/>
  </p:notesMasterIdLst>
  <p:sldIdLst>
    <p:sldId id="258" r:id="rId2"/>
    <p:sldId id="381" r:id="rId3"/>
    <p:sldId id="259" r:id="rId4"/>
    <p:sldId id="351" r:id="rId5"/>
    <p:sldId id="354" r:id="rId6"/>
    <p:sldId id="352" r:id="rId7"/>
    <p:sldId id="345" r:id="rId8"/>
    <p:sldId id="346" r:id="rId9"/>
    <p:sldId id="347" r:id="rId10"/>
    <p:sldId id="348" r:id="rId11"/>
    <p:sldId id="349" r:id="rId12"/>
    <p:sldId id="367" r:id="rId13"/>
    <p:sldId id="369" r:id="rId14"/>
    <p:sldId id="370" r:id="rId15"/>
    <p:sldId id="371" r:id="rId16"/>
    <p:sldId id="372" r:id="rId17"/>
    <p:sldId id="368" r:id="rId18"/>
    <p:sldId id="350" r:id="rId19"/>
    <p:sldId id="260" r:id="rId20"/>
    <p:sldId id="355" r:id="rId21"/>
    <p:sldId id="261" r:id="rId22"/>
    <p:sldId id="356" r:id="rId23"/>
    <p:sldId id="263" r:id="rId24"/>
    <p:sldId id="321" r:id="rId25"/>
    <p:sldId id="357" r:id="rId26"/>
    <p:sldId id="358" r:id="rId27"/>
    <p:sldId id="264" r:id="rId28"/>
    <p:sldId id="265" r:id="rId29"/>
    <p:sldId id="266" r:id="rId30"/>
    <p:sldId id="268" r:id="rId31"/>
    <p:sldId id="322" r:id="rId32"/>
    <p:sldId id="267" r:id="rId33"/>
    <p:sldId id="323" r:id="rId34"/>
    <p:sldId id="269" r:id="rId35"/>
    <p:sldId id="324" r:id="rId36"/>
    <p:sldId id="325" r:id="rId37"/>
    <p:sldId id="271" r:id="rId38"/>
    <p:sldId id="272" r:id="rId39"/>
    <p:sldId id="326" r:id="rId40"/>
    <p:sldId id="327" r:id="rId41"/>
    <p:sldId id="270" r:id="rId42"/>
    <p:sldId id="328" r:id="rId43"/>
    <p:sldId id="275" r:id="rId44"/>
    <p:sldId id="276" r:id="rId45"/>
    <p:sldId id="382" r:id="rId46"/>
    <p:sldId id="331" r:id="rId47"/>
    <p:sldId id="279" r:id="rId48"/>
    <p:sldId id="281" r:id="rId49"/>
    <p:sldId id="282" r:id="rId50"/>
    <p:sldId id="283" r:id="rId51"/>
    <p:sldId id="284" r:id="rId52"/>
    <p:sldId id="359" r:id="rId53"/>
    <p:sldId id="294" r:id="rId54"/>
    <p:sldId id="296" r:id="rId55"/>
    <p:sldId id="330" r:id="rId56"/>
    <p:sldId id="299" r:id="rId57"/>
    <p:sldId id="300" r:id="rId58"/>
    <p:sldId id="301" r:id="rId59"/>
    <p:sldId id="384" r:id="rId60"/>
    <p:sldId id="385" r:id="rId61"/>
  </p:sldIdLst>
  <p:sldSz cx="9144000" cy="6858000" type="screen4x3"/>
  <p:notesSz cx="6858000" cy="9144000"/>
  <p:custDataLst>
    <p:tags r:id="rId64"/>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33CC33"/>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153" autoAdjust="0"/>
  </p:normalViewPr>
  <p:slideViewPr>
    <p:cSldViewPr>
      <p:cViewPr varScale="1">
        <p:scale>
          <a:sx n="82" d="100"/>
          <a:sy n="82" d="100"/>
        </p:scale>
        <p:origin x="-1504" y="-96"/>
      </p:cViewPr>
      <p:guideLst>
        <p:guide orient="horz" pos="1392"/>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printerSettings" Target="printerSettings/printerSettings1.bin"/><Relationship Id="rId64" Type="http://schemas.openxmlformats.org/officeDocument/2006/relationships/tags" Target="tags/tag1.xml"/><Relationship Id="rId65" Type="http://schemas.openxmlformats.org/officeDocument/2006/relationships/presProps" Target="presProps.xml"/><Relationship Id="rId66" Type="http://schemas.openxmlformats.org/officeDocument/2006/relationships/viewProps" Target="viewProps.xml"/><Relationship Id="rId67" Type="http://schemas.openxmlformats.org/officeDocument/2006/relationships/theme" Target="theme/theme1.xml"/><Relationship Id="rId68"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notesMaster" Target="notesMasters/notes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891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891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891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891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843AB18F-F877-4E04-A446-BF3232AC413B}" type="slidenum">
              <a:rPr lang="en-US"/>
              <a:pPr>
                <a:defRPr/>
              </a:pPr>
              <a:t>‹#›</a:t>
            </a:fld>
            <a:endParaRPr lang="en-US"/>
          </a:p>
        </p:txBody>
      </p:sp>
    </p:spTree>
    <p:extLst>
      <p:ext uri="{BB962C8B-B14F-4D97-AF65-F5344CB8AC3E}">
        <p14:creationId xmlns:p14="http://schemas.microsoft.com/office/powerpoint/2010/main" val="20804186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2442" eaLnBrk="0" hangingPunct="0">
              <a:defRPr sz="3000">
                <a:solidFill>
                  <a:schemeClr val="tx1"/>
                </a:solidFill>
                <a:latin typeface="Arial Black" charset="0"/>
                <a:ea typeface="ＭＳ Ｐゴシック" charset="0"/>
              </a:defRPr>
            </a:lvl1pPr>
            <a:lvl2pPr marL="685817" indent="-263776" defTabSz="892442" eaLnBrk="0" hangingPunct="0">
              <a:defRPr sz="3000">
                <a:solidFill>
                  <a:schemeClr val="tx1"/>
                </a:solidFill>
                <a:latin typeface="Arial Black" charset="0"/>
                <a:ea typeface="ＭＳ Ｐゴシック" charset="0"/>
              </a:defRPr>
            </a:lvl2pPr>
            <a:lvl3pPr marL="1055103" indent="-211021" defTabSz="892442" eaLnBrk="0" hangingPunct="0">
              <a:defRPr sz="3000">
                <a:solidFill>
                  <a:schemeClr val="tx1"/>
                </a:solidFill>
                <a:latin typeface="Arial Black" charset="0"/>
                <a:ea typeface="ＭＳ Ｐゴシック" charset="0"/>
              </a:defRPr>
            </a:lvl3pPr>
            <a:lvl4pPr marL="1477145" indent="-211021" defTabSz="892442" eaLnBrk="0" hangingPunct="0">
              <a:defRPr sz="3000">
                <a:solidFill>
                  <a:schemeClr val="tx1"/>
                </a:solidFill>
                <a:latin typeface="Arial Black" charset="0"/>
                <a:ea typeface="ＭＳ Ｐゴシック" charset="0"/>
              </a:defRPr>
            </a:lvl4pPr>
            <a:lvl5pPr marL="1899186" indent="-211021" defTabSz="892442" eaLnBrk="0" hangingPunct="0">
              <a:defRPr sz="3000">
                <a:solidFill>
                  <a:schemeClr val="tx1"/>
                </a:solidFill>
                <a:latin typeface="Arial Black" charset="0"/>
                <a:ea typeface="ＭＳ Ｐゴシック" charset="0"/>
              </a:defRPr>
            </a:lvl5pPr>
            <a:lvl6pPr marL="2321227" indent="-211021" defTabSz="892442" eaLnBrk="0" fontAlgn="base" hangingPunct="0">
              <a:spcBef>
                <a:spcPct val="20000"/>
              </a:spcBef>
              <a:spcAft>
                <a:spcPct val="0"/>
              </a:spcAft>
              <a:buClr>
                <a:schemeClr val="tx1"/>
              </a:buClr>
              <a:buSzPct val="60000"/>
              <a:buFont typeface="Wingdings" charset="0"/>
              <a:defRPr sz="3000">
                <a:solidFill>
                  <a:schemeClr val="tx1"/>
                </a:solidFill>
                <a:latin typeface="Arial Black" charset="0"/>
                <a:ea typeface="ＭＳ Ｐゴシック" charset="0"/>
              </a:defRPr>
            </a:lvl6pPr>
            <a:lvl7pPr marL="2743269" indent="-211021" defTabSz="892442" eaLnBrk="0" fontAlgn="base" hangingPunct="0">
              <a:spcBef>
                <a:spcPct val="20000"/>
              </a:spcBef>
              <a:spcAft>
                <a:spcPct val="0"/>
              </a:spcAft>
              <a:buClr>
                <a:schemeClr val="tx1"/>
              </a:buClr>
              <a:buSzPct val="60000"/>
              <a:buFont typeface="Wingdings" charset="0"/>
              <a:defRPr sz="3000">
                <a:solidFill>
                  <a:schemeClr val="tx1"/>
                </a:solidFill>
                <a:latin typeface="Arial Black" charset="0"/>
                <a:ea typeface="ＭＳ Ｐゴシック" charset="0"/>
              </a:defRPr>
            </a:lvl7pPr>
            <a:lvl8pPr marL="3165310" indent="-211021" defTabSz="892442" eaLnBrk="0" fontAlgn="base" hangingPunct="0">
              <a:spcBef>
                <a:spcPct val="20000"/>
              </a:spcBef>
              <a:spcAft>
                <a:spcPct val="0"/>
              </a:spcAft>
              <a:buClr>
                <a:schemeClr val="tx1"/>
              </a:buClr>
              <a:buSzPct val="60000"/>
              <a:buFont typeface="Wingdings" charset="0"/>
              <a:defRPr sz="3000">
                <a:solidFill>
                  <a:schemeClr val="tx1"/>
                </a:solidFill>
                <a:latin typeface="Arial Black" charset="0"/>
                <a:ea typeface="ＭＳ Ｐゴシック" charset="0"/>
              </a:defRPr>
            </a:lvl8pPr>
            <a:lvl9pPr marL="3587351" indent="-211021" defTabSz="892442" eaLnBrk="0" fontAlgn="base" hangingPunct="0">
              <a:spcBef>
                <a:spcPct val="20000"/>
              </a:spcBef>
              <a:spcAft>
                <a:spcPct val="0"/>
              </a:spcAft>
              <a:buClr>
                <a:schemeClr val="tx1"/>
              </a:buClr>
              <a:buSzPct val="60000"/>
              <a:buFont typeface="Wingdings" charset="0"/>
              <a:defRPr sz="3000">
                <a:solidFill>
                  <a:schemeClr val="tx1"/>
                </a:solidFill>
                <a:latin typeface="Arial Black" charset="0"/>
                <a:ea typeface="ＭＳ Ｐゴシック" charset="0"/>
              </a:defRPr>
            </a:lvl9pPr>
          </a:lstStyle>
          <a:p>
            <a:r>
              <a:rPr lang="en-US" sz="1200">
                <a:latin typeface="Times New Roman" charset="0"/>
              </a:rPr>
              <a:t>The University of Adelaide, School of Computer Science</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2442" eaLnBrk="0" hangingPunct="0">
              <a:defRPr sz="3000">
                <a:solidFill>
                  <a:schemeClr val="tx1"/>
                </a:solidFill>
                <a:latin typeface="Arial Black" charset="0"/>
                <a:ea typeface="ＭＳ Ｐゴシック" charset="0"/>
              </a:defRPr>
            </a:lvl1pPr>
            <a:lvl2pPr marL="685817" indent="-263776" defTabSz="892442" eaLnBrk="0" hangingPunct="0">
              <a:defRPr sz="3000">
                <a:solidFill>
                  <a:schemeClr val="tx1"/>
                </a:solidFill>
                <a:latin typeface="Arial Black" charset="0"/>
                <a:ea typeface="ＭＳ Ｐゴシック" charset="0"/>
              </a:defRPr>
            </a:lvl2pPr>
            <a:lvl3pPr marL="1055103" indent="-211021" defTabSz="892442" eaLnBrk="0" hangingPunct="0">
              <a:defRPr sz="3000">
                <a:solidFill>
                  <a:schemeClr val="tx1"/>
                </a:solidFill>
                <a:latin typeface="Arial Black" charset="0"/>
                <a:ea typeface="ＭＳ Ｐゴシック" charset="0"/>
              </a:defRPr>
            </a:lvl3pPr>
            <a:lvl4pPr marL="1477145" indent="-211021" defTabSz="892442" eaLnBrk="0" hangingPunct="0">
              <a:defRPr sz="3000">
                <a:solidFill>
                  <a:schemeClr val="tx1"/>
                </a:solidFill>
                <a:latin typeface="Arial Black" charset="0"/>
                <a:ea typeface="ＭＳ Ｐゴシック" charset="0"/>
              </a:defRPr>
            </a:lvl4pPr>
            <a:lvl5pPr marL="1899186" indent="-211021" defTabSz="892442" eaLnBrk="0" hangingPunct="0">
              <a:defRPr sz="3000">
                <a:solidFill>
                  <a:schemeClr val="tx1"/>
                </a:solidFill>
                <a:latin typeface="Arial Black" charset="0"/>
                <a:ea typeface="ＭＳ Ｐゴシック" charset="0"/>
              </a:defRPr>
            </a:lvl5pPr>
            <a:lvl6pPr marL="2321227" indent="-211021" defTabSz="892442" eaLnBrk="0" fontAlgn="base" hangingPunct="0">
              <a:spcBef>
                <a:spcPct val="20000"/>
              </a:spcBef>
              <a:spcAft>
                <a:spcPct val="0"/>
              </a:spcAft>
              <a:buClr>
                <a:schemeClr val="tx1"/>
              </a:buClr>
              <a:buSzPct val="60000"/>
              <a:buFont typeface="Wingdings" charset="0"/>
              <a:defRPr sz="3000">
                <a:solidFill>
                  <a:schemeClr val="tx1"/>
                </a:solidFill>
                <a:latin typeface="Arial Black" charset="0"/>
                <a:ea typeface="ＭＳ Ｐゴシック" charset="0"/>
              </a:defRPr>
            </a:lvl6pPr>
            <a:lvl7pPr marL="2743269" indent="-211021" defTabSz="892442" eaLnBrk="0" fontAlgn="base" hangingPunct="0">
              <a:spcBef>
                <a:spcPct val="20000"/>
              </a:spcBef>
              <a:spcAft>
                <a:spcPct val="0"/>
              </a:spcAft>
              <a:buClr>
                <a:schemeClr val="tx1"/>
              </a:buClr>
              <a:buSzPct val="60000"/>
              <a:buFont typeface="Wingdings" charset="0"/>
              <a:defRPr sz="3000">
                <a:solidFill>
                  <a:schemeClr val="tx1"/>
                </a:solidFill>
                <a:latin typeface="Arial Black" charset="0"/>
                <a:ea typeface="ＭＳ Ｐゴシック" charset="0"/>
              </a:defRPr>
            </a:lvl7pPr>
            <a:lvl8pPr marL="3165310" indent="-211021" defTabSz="892442" eaLnBrk="0" fontAlgn="base" hangingPunct="0">
              <a:spcBef>
                <a:spcPct val="20000"/>
              </a:spcBef>
              <a:spcAft>
                <a:spcPct val="0"/>
              </a:spcAft>
              <a:buClr>
                <a:schemeClr val="tx1"/>
              </a:buClr>
              <a:buSzPct val="60000"/>
              <a:buFont typeface="Wingdings" charset="0"/>
              <a:defRPr sz="3000">
                <a:solidFill>
                  <a:schemeClr val="tx1"/>
                </a:solidFill>
                <a:latin typeface="Arial Black" charset="0"/>
                <a:ea typeface="ＭＳ Ｐゴシック" charset="0"/>
              </a:defRPr>
            </a:lvl8pPr>
            <a:lvl9pPr marL="3587351" indent="-211021" defTabSz="892442" eaLnBrk="0" fontAlgn="base" hangingPunct="0">
              <a:spcBef>
                <a:spcPct val="20000"/>
              </a:spcBef>
              <a:spcAft>
                <a:spcPct val="0"/>
              </a:spcAft>
              <a:buClr>
                <a:schemeClr val="tx1"/>
              </a:buClr>
              <a:buSzPct val="60000"/>
              <a:buFont typeface="Wingdings" charset="0"/>
              <a:defRPr sz="3000">
                <a:solidFill>
                  <a:schemeClr val="tx1"/>
                </a:solidFill>
                <a:latin typeface="Arial Black" charset="0"/>
                <a:ea typeface="ＭＳ Ｐゴシック" charset="0"/>
              </a:defRPr>
            </a:lvl9pPr>
          </a:lstStyle>
          <a:p>
            <a:fld id="{7DD242D9-55B0-5744-BFE3-5E82CEE4C676}" type="datetime3">
              <a:rPr lang="en-US" sz="1200">
                <a:latin typeface="Times New Roman" charset="0"/>
              </a:rPr>
              <a:pPr/>
              <a:t>4 March 2014</a:t>
            </a:fld>
            <a:endParaRPr lang="en-US" sz="1200">
              <a:latin typeface="Times New Roman" charset="0"/>
            </a:endParaRP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2442" eaLnBrk="0" hangingPunct="0">
              <a:defRPr sz="3000">
                <a:solidFill>
                  <a:schemeClr val="tx1"/>
                </a:solidFill>
                <a:latin typeface="Arial Black" charset="0"/>
                <a:ea typeface="ＭＳ Ｐゴシック" charset="0"/>
              </a:defRPr>
            </a:lvl1pPr>
            <a:lvl2pPr marL="685817" indent="-263776" defTabSz="892442" eaLnBrk="0" hangingPunct="0">
              <a:defRPr sz="3000">
                <a:solidFill>
                  <a:schemeClr val="tx1"/>
                </a:solidFill>
                <a:latin typeface="Arial Black" charset="0"/>
                <a:ea typeface="ＭＳ Ｐゴシック" charset="0"/>
              </a:defRPr>
            </a:lvl2pPr>
            <a:lvl3pPr marL="1055103" indent="-211021" defTabSz="892442" eaLnBrk="0" hangingPunct="0">
              <a:defRPr sz="3000">
                <a:solidFill>
                  <a:schemeClr val="tx1"/>
                </a:solidFill>
                <a:latin typeface="Arial Black" charset="0"/>
                <a:ea typeface="ＭＳ Ｐゴシック" charset="0"/>
              </a:defRPr>
            </a:lvl3pPr>
            <a:lvl4pPr marL="1477145" indent="-211021" defTabSz="892442" eaLnBrk="0" hangingPunct="0">
              <a:defRPr sz="3000">
                <a:solidFill>
                  <a:schemeClr val="tx1"/>
                </a:solidFill>
                <a:latin typeface="Arial Black" charset="0"/>
                <a:ea typeface="ＭＳ Ｐゴシック" charset="0"/>
              </a:defRPr>
            </a:lvl4pPr>
            <a:lvl5pPr marL="1899186" indent="-211021" defTabSz="892442" eaLnBrk="0" hangingPunct="0">
              <a:defRPr sz="3000">
                <a:solidFill>
                  <a:schemeClr val="tx1"/>
                </a:solidFill>
                <a:latin typeface="Arial Black" charset="0"/>
                <a:ea typeface="ＭＳ Ｐゴシック" charset="0"/>
              </a:defRPr>
            </a:lvl5pPr>
            <a:lvl6pPr marL="2321227" indent="-211021" defTabSz="892442" eaLnBrk="0" fontAlgn="base" hangingPunct="0">
              <a:spcBef>
                <a:spcPct val="20000"/>
              </a:spcBef>
              <a:spcAft>
                <a:spcPct val="0"/>
              </a:spcAft>
              <a:buClr>
                <a:schemeClr val="tx1"/>
              </a:buClr>
              <a:buSzPct val="60000"/>
              <a:buFont typeface="Wingdings" charset="0"/>
              <a:defRPr sz="3000">
                <a:solidFill>
                  <a:schemeClr val="tx1"/>
                </a:solidFill>
                <a:latin typeface="Arial Black" charset="0"/>
                <a:ea typeface="ＭＳ Ｐゴシック" charset="0"/>
              </a:defRPr>
            </a:lvl6pPr>
            <a:lvl7pPr marL="2743269" indent="-211021" defTabSz="892442" eaLnBrk="0" fontAlgn="base" hangingPunct="0">
              <a:spcBef>
                <a:spcPct val="20000"/>
              </a:spcBef>
              <a:spcAft>
                <a:spcPct val="0"/>
              </a:spcAft>
              <a:buClr>
                <a:schemeClr val="tx1"/>
              </a:buClr>
              <a:buSzPct val="60000"/>
              <a:buFont typeface="Wingdings" charset="0"/>
              <a:defRPr sz="3000">
                <a:solidFill>
                  <a:schemeClr val="tx1"/>
                </a:solidFill>
                <a:latin typeface="Arial Black" charset="0"/>
                <a:ea typeface="ＭＳ Ｐゴシック" charset="0"/>
              </a:defRPr>
            </a:lvl7pPr>
            <a:lvl8pPr marL="3165310" indent="-211021" defTabSz="892442" eaLnBrk="0" fontAlgn="base" hangingPunct="0">
              <a:spcBef>
                <a:spcPct val="20000"/>
              </a:spcBef>
              <a:spcAft>
                <a:spcPct val="0"/>
              </a:spcAft>
              <a:buClr>
                <a:schemeClr val="tx1"/>
              </a:buClr>
              <a:buSzPct val="60000"/>
              <a:buFont typeface="Wingdings" charset="0"/>
              <a:defRPr sz="3000">
                <a:solidFill>
                  <a:schemeClr val="tx1"/>
                </a:solidFill>
                <a:latin typeface="Arial Black" charset="0"/>
                <a:ea typeface="ＭＳ Ｐゴシック" charset="0"/>
              </a:defRPr>
            </a:lvl8pPr>
            <a:lvl9pPr marL="3587351" indent="-211021" defTabSz="892442" eaLnBrk="0" fontAlgn="base" hangingPunct="0">
              <a:spcBef>
                <a:spcPct val="20000"/>
              </a:spcBef>
              <a:spcAft>
                <a:spcPct val="0"/>
              </a:spcAft>
              <a:buClr>
                <a:schemeClr val="tx1"/>
              </a:buClr>
              <a:buSzPct val="60000"/>
              <a:buFont typeface="Wingdings" charset="0"/>
              <a:defRPr sz="3000">
                <a:solidFill>
                  <a:schemeClr val="tx1"/>
                </a:solidFill>
                <a:latin typeface="Arial Black" charset="0"/>
                <a:ea typeface="ＭＳ Ｐゴシック" charset="0"/>
              </a:defRPr>
            </a:lvl9pPr>
          </a:lstStyle>
          <a:p>
            <a:r>
              <a:rPr lang="en-US" sz="1200">
                <a:latin typeface="Times New Roman" charset="0"/>
              </a:rPr>
              <a:t>Chapter 2 — Instructions: Language of the Computer</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2442" eaLnBrk="0" hangingPunct="0">
              <a:defRPr sz="3000">
                <a:solidFill>
                  <a:schemeClr val="tx1"/>
                </a:solidFill>
                <a:latin typeface="Arial Black" charset="0"/>
                <a:ea typeface="ＭＳ Ｐゴシック" charset="0"/>
              </a:defRPr>
            </a:lvl1pPr>
            <a:lvl2pPr marL="685817" indent="-263776" defTabSz="892442" eaLnBrk="0" hangingPunct="0">
              <a:defRPr sz="3000">
                <a:solidFill>
                  <a:schemeClr val="tx1"/>
                </a:solidFill>
                <a:latin typeface="Arial Black" charset="0"/>
                <a:ea typeface="ＭＳ Ｐゴシック" charset="0"/>
              </a:defRPr>
            </a:lvl2pPr>
            <a:lvl3pPr marL="1055103" indent="-211021" defTabSz="892442" eaLnBrk="0" hangingPunct="0">
              <a:defRPr sz="3000">
                <a:solidFill>
                  <a:schemeClr val="tx1"/>
                </a:solidFill>
                <a:latin typeface="Arial Black" charset="0"/>
                <a:ea typeface="ＭＳ Ｐゴシック" charset="0"/>
              </a:defRPr>
            </a:lvl3pPr>
            <a:lvl4pPr marL="1477145" indent="-211021" defTabSz="892442" eaLnBrk="0" hangingPunct="0">
              <a:defRPr sz="3000">
                <a:solidFill>
                  <a:schemeClr val="tx1"/>
                </a:solidFill>
                <a:latin typeface="Arial Black" charset="0"/>
                <a:ea typeface="ＭＳ Ｐゴシック" charset="0"/>
              </a:defRPr>
            </a:lvl4pPr>
            <a:lvl5pPr marL="1899186" indent="-211021" defTabSz="892442" eaLnBrk="0" hangingPunct="0">
              <a:defRPr sz="3000">
                <a:solidFill>
                  <a:schemeClr val="tx1"/>
                </a:solidFill>
                <a:latin typeface="Arial Black" charset="0"/>
                <a:ea typeface="ＭＳ Ｐゴシック" charset="0"/>
              </a:defRPr>
            </a:lvl5pPr>
            <a:lvl6pPr marL="2321227" indent="-211021" defTabSz="892442" eaLnBrk="0" fontAlgn="base" hangingPunct="0">
              <a:spcBef>
                <a:spcPct val="20000"/>
              </a:spcBef>
              <a:spcAft>
                <a:spcPct val="0"/>
              </a:spcAft>
              <a:buClr>
                <a:schemeClr val="tx1"/>
              </a:buClr>
              <a:buSzPct val="60000"/>
              <a:buFont typeface="Wingdings" charset="0"/>
              <a:defRPr sz="3000">
                <a:solidFill>
                  <a:schemeClr val="tx1"/>
                </a:solidFill>
                <a:latin typeface="Arial Black" charset="0"/>
                <a:ea typeface="ＭＳ Ｐゴシック" charset="0"/>
              </a:defRPr>
            </a:lvl6pPr>
            <a:lvl7pPr marL="2743269" indent="-211021" defTabSz="892442" eaLnBrk="0" fontAlgn="base" hangingPunct="0">
              <a:spcBef>
                <a:spcPct val="20000"/>
              </a:spcBef>
              <a:spcAft>
                <a:spcPct val="0"/>
              </a:spcAft>
              <a:buClr>
                <a:schemeClr val="tx1"/>
              </a:buClr>
              <a:buSzPct val="60000"/>
              <a:buFont typeface="Wingdings" charset="0"/>
              <a:defRPr sz="3000">
                <a:solidFill>
                  <a:schemeClr val="tx1"/>
                </a:solidFill>
                <a:latin typeface="Arial Black" charset="0"/>
                <a:ea typeface="ＭＳ Ｐゴシック" charset="0"/>
              </a:defRPr>
            </a:lvl7pPr>
            <a:lvl8pPr marL="3165310" indent="-211021" defTabSz="892442" eaLnBrk="0" fontAlgn="base" hangingPunct="0">
              <a:spcBef>
                <a:spcPct val="20000"/>
              </a:spcBef>
              <a:spcAft>
                <a:spcPct val="0"/>
              </a:spcAft>
              <a:buClr>
                <a:schemeClr val="tx1"/>
              </a:buClr>
              <a:buSzPct val="60000"/>
              <a:buFont typeface="Wingdings" charset="0"/>
              <a:defRPr sz="3000">
                <a:solidFill>
                  <a:schemeClr val="tx1"/>
                </a:solidFill>
                <a:latin typeface="Arial Black" charset="0"/>
                <a:ea typeface="ＭＳ Ｐゴシック" charset="0"/>
              </a:defRPr>
            </a:lvl8pPr>
            <a:lvl9pPr marL="3587351" indent="-211021" defTabSz="892442" eaLnBrk="0" fontAlgn="base" hangingPunct="0">
              <a:spcBef>
                <a:spcPct val="20000"/>
              </a:spcBef>
              <a:spcAft>
                <a:spcPct val="0"/>
              </a:spcAft>
              <a:buClr>
                <a:schemeClr val="tx1"/>
              </a:buClr>
              <a:buSzPct val="60000"/>
              <a:buFont typeface="Wingdings" charset="0"/>
              <a:defRPr sz="3000">
                <a:solidFill>
                  <a:schemeClr val="tx1"/>
                </a:solidFill>
                <a:latin typeface="Arial Black" charset="0"/>
                <a:ea typeface="ＭＳ Ｐゴシック" charset="0"/>
              </a:defRPr>
            </a:lvl9pPr>
          </a:lstStyle>
          <a:p>
            <a:fld id="{736E85E1-DE2F-A743-8D84-35D542CFC18F}" type="slidenum">
              <a:rPr lang="en-US" sz="1200">
                <a:latin typeface="Times New Roman" charset="0"/>
              </a:rPr>
              <a:pPr/>
              <a:t>2</a:t>
            </a:fld>
            <a:endParaRPr lang="en-US" sz="1200">
              <a:latin typeface="Times New Roman" charset="0"/>
            </a:endParaRPr>
          </a:p>
        </p:txBody>
      </p:sp>
      <p:sp>
        <p:nvSpPr>
          <p:cNvPr id="51206" name="Rectangle 2"/>
          <p:cNvSpPr>
            <a:spLocks noChangeArrowheads="1" noTextEdit="1"/>
          </p:cNvSpPr>
          <p:nvPr>
            <p:ph type="sldImg"/>
          </p:nvPr>
        </p:nvSpPr>
        <p:spPr>
          <a:ln/>
        </p:spPr>
      </p:sp>
      <p:sp>
        <p:nvSpPr>
          <p:cNvPr id="512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AU">
              <a:latin typeface="Times New Roman"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Rot="1" noChangeAspect="1" noChangeArrowheads="1" noTextEdit="1"/>
          </p:cNvSpPr>
          <p:nvPr>
            <p:ph type="sldImg"/>
          </p:nvPr>
        </p:nvSpPr>
        <p:spPr>
          <a:ln/>
        </p:spPr>
      </p:sp>
      <p:sp>
        <p:nvSpPr>
          <p:cNvPr id="173059" name="Rectangle 3"/>
          <p:cNvSpPr>
            <a:spLocks noGrp="1" noChangeArrowheads="1"/>
          </p:cNvSpPr>
          <p:nvPr>
            <p:ph type="body" idx="1"/>
          </p:nvPr>
        </p:nvSpPr>
        <p:spPr>
          <a:noFill/>
          <a:ln/>
        </p:spPr>
        <p:txBody>
          <a:bodyPr/>
          <a:lstStyle/>
          <a:p>
            <a:pPr lvl="1"/>
            <a:r>
              <a:rPr lang="en-US" dirty="0" smtClean="0"/>
              <a:t>A hierarchical design similar to intra- and inter-domain routing protocols</a:t>
            </a:r>
          </a:p>
          <a:p>
            <a:pPr lvl="1"/>
            <a:r>
              <a:rPr lang="en-US" dirty="0" smtClean="0"/>
              <a:t>Each domain runs PIM-SM internally</a:t>
            </a:r>
          </a:p>
          <a:p>
            <a:pPr lvl="1"/>
            <a:r>
              <a:rPr lang="en-US" dirty="0" smtClean="0"/>
              <a:t>RPs of each domains form an overlay mesh using TCP connection (similar to BGP sessions)</a:t>
            </a:r>
          </a:p>
          <a:p>
            <a:pPr lvl="1"/>
            <a:r>
              <a:rPr lang="en-US" dirty="0" smtClean="0"/>
              <a:t>An RP periodically broadcasts active sources to peer RPs: (S,G)</a:t>
            </a:r>
          </a:p>
          <a:p>
            <a:pPr lvl="2"/>
            <a:r>
              <a:rPr lang="en-US" dirty="0" smtClean="0"/>
              <a:t>Reverse path forwarding</a:t>
            </a:r>
          </a:p>
          <a:p>
            <a:pPr lvl="1"/>
            <a:r>
              <a:rPr lang="en-US" dirty="0" smtClean="0"/>
              <a:t>A peer RP that has active receivers sends join to S on behalf of the </a:t>
            </a:r>
            <a:r>
              <a:rPr lang="en-US" dirty="0" smtClean="0"/>
              <a:t>receivers</a:t>
            </a:r>
          </a:p>
          <a:p>
            <a:pPr lvl="1"/>
            <a:endParaRPr lang="en-US" dirty="0" smtClean="0"/>
          </a:p>
          <a:p>
            <a:pPr lvl="1"/>
            <a:r>
              <a:rPr lang="en-US" dirty="0" smtClean="0"/>
              <a:t>If an MSDP peer RP that receives one of these broadcasts has active receivers for that multicast group, it sends a source-specific Join, on that RP’s own behalf, to the source host, as shown in Figure 4.16(a). The Join message builds a branch of the source-specific tree to this RP, as shown in Figure 4.16(b). The result is that every RP that is part of the MSDP network and has active receivers for a particular multicast group is added to the source-specific tree of the new source. When an RP receives a multicast from the source, the RP uses its shared tree to forward the multicast to the receivers in its domain.</a:t>
            </a:r>
            <a:endParaRPr lang="en-US" dirty="0" smtClean="0"/>
          </a:p>
          <a:p>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Rectangle 2055"/>
          <p:cNvSpPr>
            <a:spLocks noGrp="1" noChangeArrowheads="1"/>
          </p:cNvSpPr>
          <p:nvPr>
            <p:ph type="sldNum" sz="quarter" idx="5"/>
          </p:nvPr>
        </p:nvSpPr>
        <p:spPr>
          <a:noFill/>
        </p:spPr>
        <p:txBody>
          <a:bodyPr/>
          <a:lstStyle/>
          <a:p>
            <a:fld id="{A9291DBA-B6AD-4CCC-8A6D-24824E1EF7CE}" type="slidenum">
              <a:rPr lang="en-US" smtClean="0"/>
              <a:pPr/>
              <a:t>49</a:t>
            </a:fld>
            <a:endParaRPr lang="en-US" smtClean="0"/>
          </a:p>
        </p:txBody>
      </p:sp>
      <p:sp>
        <p:nvSpPr>
          <p:cNvPr id="121858" name="Rectangle 2"/>
          <p:cNvSpPr>
            <a:spLocks noGrp="1" noRot="1" noChangeAspect="1" noChangeArrowheads="1" noTextEdit="1"/>
          </p:cNvSpPr>
          <p:nvPr>
            <p:ph type="sldImg"/>
          </p:nvPr>
        </p:nvSpPr>
        <p:spPr>
          <a:xfrm>
            <a:off x="1146175" y="687388"/>
            <a:ext cx="4567238" cy="3425825"/>
          </a:xfrm>
          <a:ln w="12700" cap="flat"/>
        </p:spPr>
      </p:sp>
      <p:sp>
        <p:nvSpPr>
          <p:cNvPr id="121859" name="Rectangle 3"/>
          <p:cNvSpPr>
            <a:spLocks noGrp="1" noChangeArrowheads="1"/>
          </p:cNvSpPr>
          <p:nvPr>
            <p:ph type="body" idx="1"/>
          </p:nvPr>
        </p:nvSpPr>
        <p:spPr>
          <a:noFill/>
          <a:ln/>
        </p:spPr>
        <p:txBody>
          <a:bodyPr lIns="92066" tIns="46034" rIns="92066" bIns="46034"/>
          <a:lstStyle/>
          <a:p>
            <a:pPr>
              <a:spcBef>
                <a:spcPct val="0"/>
              </a:spcBef>
            </a:pPr>
            <a:endParaRPr lang="en-US" sz="2300" smtClean="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Rectangle 2055"/>
          <p:cNvSpPr>
            <a:spLocks noGrp="1" noChangeArrowheads="1"/>
          </p:cNvSpPr>
          <p:nvPr>
            <p:ph type="sldNum" sz="quarter" idx="5"/>
          </p:nvPr>
        </p:nvSpPr>
        <p:spPr>
          <a:noFill/>
        </p:spPr>
        <p:txBody>
          <a:bodyPr/>
          <a:lstStyle/>
          <a:p>
            <a:fld id="{91BB53E2-690F-4066-B607-29B5A7B61BCC}" type="slidenum">
              <a:rPr lang="en-US" smtClean="0"/>
              <a:pPr/>
              <a:t>53</a:t>
            </a:fld>
            <a:endParaRPr lang="en-US" smtClean="0"/>
          </a:p>
        </p:txBody>
      </p:sp>
      <p:sp>
        <p:nvSpPr>
          <p:cNvPr id="126978" name="Rectangle 2"/>
          <p:cNvSpPr>
            <a:spLocks noGrp="1" noRot="1" noChangeAspect="1" noChangeArrowheads="1" noTextEdit="1"/>
          </p:cNvSpPr>
          <p:nvPr>
            <p:ph type="sldImg"/>
          </p:nvPr>
        </p:nvSpPr>
        <p:spPr>
          <a:xfrm>
            <a:off x="1133475" y="673100"/>
            <a:ext cx="4579938" cy="3436938"/>
          </a:xfrm>
          <a:ln/>
        </p:spPr>
      </p:sp>
      <p:sp>
        <p:nvSpPr>
          <p:cNvPr id="126979" name="Rectangle 3"/>
          <p:cNvSpPr>
            <a:spLocks noGrp="1" noChangeArrowheads="1"/>
          </p:cNvSpPr>
          <p:nvPr>
            <p:ph type="body" idx="1"/>
          </p:nvPr>
        </p:nvSpPr>
        <p:spPr>
          <a:xfrm>
            <a:off x="912813" y="4335463"/>
            <a:ext cx="5021262" cy="4114800"/>
          </a:xfrm>
          <a:noFill/>
          <a:ln/>
        </p:spPr>
        <p:txBody>
          <a:bodyPr/>
          <a:lstStyle/>
          <a:p>
            <a:r>
              <a:rPr lang="en-US" smtClean="0"/>
              <a:t>In the hourglass Internet architecture, </a:t>
            </a:r>
          </a:p>
          <a:p>
            <a:pPr>
              <a:buFontTx/>
              <a:buChar char="-"/>
            </a:pPr>
            <a:r>
              <a:rPr lang="en-US" smtClean="0"/>
              <a:t>IP is the compatibility layer in the Internet architecture.  </a:t>
            </a:r>
          </a:p>
          <a:p>
            <a:pPr>
              <a:buFontTx/>
              <a:buChar char="-"/>
            </a:pPr>
            <a:r>
              <a:rPr lang="en-US" smtClean="0"/>
              <a:t>All hosts must implement IP</a:t>
            </a:r>
          </a:p>
          <a:p>
            <a:pPr>
              <a:buFontTx/>
              <a:buChar char="-"/>
            </a:pPr>
            <a:r>
              <a:rPr lang="en-US" smtClean="0"/>
              <a:t>Two choices</a:t>
            </a:r>
          </a:p>
          <a:p>
            <a:pPr>
              <a:buFontTx/>
              <a:buChar char="-"/>
            </a:pPr>
            <a:r>
              <a:rPr lang="en-US" smtClean="0"/>
              <a:t>multicast at IP</a:t>
            </a:r>
          </a:p>
          <a:p>
            <a:pPr>
              <a:buFontTx/>
              <a:buChar char="-"/>
            </a:pPr>
            <a:r>
              <a:rPr lang="en-US" smtClean="0"/>
              <a:t>or application: only a subset, customizability  </a:t>
            </a:r>
          </a:p>
          <a:p>
            <a:endParaRPr lang="en-US" smtClean="0"/>
          </a:p>
          <a:p>
            <a:r>
              <a:rPr lang="en-US" smtClean="0"/>
              <a:t>One important architecture question is, at which layer should multicast be implemented.</a:t>
            </a:r>
          </a:p>
          <a:p>
            <a:endParaRPr lang="en-US" smtClean="0"/>
          </a:p>
          <a:p>
            <a:r>
              <a:rPr lang="en-US" smtClean="0"/>
              <a:t>The convention wisdom has been to support multicast in the IP layer for efficiency and performance reasons.  However, more than 10 years since this is proposed, it still has not been widely deployed.</a:t>
            </a:r>
          </a:p>
          <a:p>
            <a:endParaRPr lang="en-US" smtClean="0"/>
          </a:p>
          <a:p>
            <a:r>
              <a:rPr lang="en-US" smtClean="0"/>
              <a:t>This paper revisits this question with emphasis on Internet evaluation.  In particular, we show that multicast at the application layer can be efficient compared to IP Multicast.</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Rectangle 2055"/>
          <p:cNvSpPr>
            <a:spLocks noGrp="1" noChangeArrowheads="1"/>
          </p:cNvSpPr>
          <p:nvPr>
            <p:ph type="sldNum" sz="quarter" idx="5"/>
          </p:nvPr>
        </p:nvSpPr>
        <p:spPr>
          <a:noFill/>
        </p:spPr>
        <p:txBody>
          <a:bodyPr/>
          <a:lstStyle/>
          <a:p>
            <a:fld id="{2EA3B849-BC3F-46E6-82E2-F005D2FEC259}" type="slidenum">
              <a:rPr lang="en-US" smtClean="0"/>
              <a:pPr/>
              <a:t>54</a:t>
            </a:fld>
            <a:endParaRPr lang="en-US" smtClean="0"/>
          </a:p>
        </p:txBody>
      </p:sp>
      <p:sp>
        <p:nvSpPr>
          <p:cNvPr id="131074" name="Rectangle 2"/>
          <p:cNvSpPr>
            <a:spLocks noGrp="1" noRot="1" noChangeAspect="1" noChangeArrowheads="1" noTextEdit="1"/>
          </p:cNvSpPr>
          <p:nvPr>
            <p:ph type="sldImg"/>
          </p:nvPr>
        </p:nvSpPr>
        <p:spPr>
          <a:xfrm>
            <a:off x="1146175" y="684213"/>
            <a:ext cx="4572000" cy="3430587"/>
          </a:xfrm>
          <a:ln/>
        </p:spPr>
      </p:sp>
      <p:sp>
        <p:nvSpPr>
          <p:cNvPr id="131075" name="Rectangle 3"/>
          <p:cNvSpPr>
            <a:spLocks noGrp="1" noChangeArrowheads="1"/>
          </p:cNvSpPr>
          <p:nvPr>
            <p:ph type="body" idx="1"/>
          </p:nvPr>
        </p:nvSpPr>
        <p:spPr>
          <a:xfrm>
            <a:off x="914400" y="4341813"/>
            <a:ext cx="5029200" cy="4121150"/>
          </a:xfrm>
          <a:noFill/>
          <a:ln/>
        </p:spPr>
        <p:txBody>
          <a:bodyPr/>
          <a:lstStyle/>
          <a:p>
            <a:r>
              <a:rPr lang="en-US" smtClean="0"/>
              <a:t>Recently, we and others have advocated for an alternative architecture, where all multicast functionality, including pkt replication and group management are pushed to end systems.</a:t>
            </a:r>
          </a:p>
          <a:p>
            <a:r>
              <a:rPr lang="en-US" smtClean="0"/>
              <a:t>- We call this architecture End System Multicast</a:t>
            </a:r>
          </a:p>
          <a:p>
            <a:r>
              <a:rPr lang="en-US" smtClean="0"/>
              <a:t>- In this architecture, end system organize themselves into an overlay tree root at the source</a:t>
            </a:r>
          </a:p>
          <a:p>
            <a:r>
              <a:rPr lang="en-US" smtClean="0"/>
              <a:t>- data is sent along the overlay tree.</a:t>
            </a:r>
          </a:p>
          <a:p>
            <a:r>
              <a:rPr lang="en-US" smtClean="0"/>
              <a:t>- It is an overlay in the sense that each link in the overlay tree corresponds to a physical path in the underlying network</a:t>
            </a:r>
          </a:p>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Rot="1" noChangeArrowheads="1" noTextEdit="1"/>
          </p:cNvSpPr>
          <p:nvPr>
            <p:ph type="sldImg"/>
          </p:nvPr>
        </p:nvSpPr>
        <p:spPr>
          <a:xfrm>
            <a:off x="1150938" y="692150"/>
            <a:ext cx="4556125" cy="3416300"/>
          </a:xfrm>
          <a:ln/>
        </p:spPr>
      </p:sp>
      <p:sp>
        <p:nvSpPr>
          <p:cNvPr id="727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Rot="1" noChangeArrowheads="1" noTextEdit="1"/>
          </p:cNvSpPr>
          <p:nvPr>
            <p:ph type="sldImg"/>
          </p:nvPr>
        </p:nvSpPr>
        <p:spPr>
          <a:xfrm>
            <a:off x="1150938" y="692150"/>
            <a:ext cx="4556125" cy="3416300"/>
          </a:xfrm>
          <a:ln/>
        </p:spPr>
      </p:sp>
      <p:sp>
        <p:nvSpPr>
          <p:cNvPr id="737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Rot="1" noChangeArrowheads="1" noTextEdit="1"/>
          </p:cNvSpPr>
          <p:nvPr>
            <p:ph type="sldImg"/>
          </p:nvPr>
        </p:nvSpPr>
        <p:spPr>
          <a:xfrm>
            <a:off x="1150938" y="692150"/>
            <a:ext cx="4556125" cy="3416300"/>
          </a:xfrm>
          <a:ln/>
        </p:spPr>
      </p:sp>
      <p:sp>
        <p:nvSpPr>
          <p:cNvPr id="747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dirty="0">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Rot="1" noChangeArrowheads="1" noTextEdit="1"/>
          </p:cNvSpPr>
          <p:nvPr>
            <p:ph type="sldImg"/>
          </p:nvPr>
        </p:nvSpPr>
        <p:spPr>
          <a:xfrm>
            <a:off x="1150938" y="692150"/>
            <a:ext cx="4556125" cy="3416300"/>
          </a:xfrm>
          <a:ln/>
        </p:spPr>
      </p:sp>
      <p:sp>
        <p:nvSpPr>
          <p:cNvPr id="757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Slide Image Placeholder 1"/>
          <p:cNvSpPr>
            <a:spLocks noGrp="1" noRot="1" noChangeAspect="1" noTextEdit="1"/>
          </p:cNvSpPr>
          <p:nvPr>
            <p:ph type="sldImg"/>
          </p:nvPr>
        </p:nvSpPr>
        <p:spPr>
          <a:ln/>
        </p:spPr>
      </p:sp>
      <p:sp>
        <p:nvSpPr>
          <p:cNvPr id="91138" name="Notes Placeholder 2"/>
          <p:cNvSpPr>
            <a:spLocks noGrp="1"/>
          </p:cNvSpPr>
          <p:nvPr>
            <p:ph type="body" idx="1"/>
          </p:nvPr>
        </p:nvSpPr>
        <p:spPr>
          <a:noFill/>
          <a:ln/>
        </p:spPr>
        <p:txBody>
          <a:bodyPr/>
          <a:lstStyle/>
          <a:p>
            <a:pPr marL="228600" indent="-228600">
              <a:buFontTx/>
              <a:buAutoNum type="arabicPeriod"/>
            </a:pPr>
            <a:r>
              <a:rPr lang="en-US" smtClean="0"/>
              <a:t>Internet radio, tv broadcast, pub/sub, news, stock quotes..</a:t>
            </a:r>
          </a:p>
          <a:p>
            <a:pPr marL="228600" indent="-228600">
              <a:buFontTx/>
              <a:buAutoNum type="arabicPeriod"/>
            </a:pPr>
            <a:endParaRPr lang="en-US" smtClean="0"/>
          </a:p>
          <a:p>
            <a:pPr marL="228600" indent="-228600">
              <a:buFontTx/>
              <a:buAutoNum type="arabicPeriod"/>
            </a:pPr>
            <a:r>
              <a:rPr lang="en-US" smtClean="0"/>
              <a:t>Packet duplication, app needs to track all recipients</a:t>
            </a:r>
          </a:p>
        </p:txBody>
      </p:sp>
      <p:sp>
        <p:nvSpPr>
          <p:cNvPr id="91139" name="Slide Number Placeholder 3"/>
          <p:cNvSpPr>
            <a:spLocks noGrp="1"/>
          </p:cNvSpPr>
          <p:nvPr>
            <p:ph type="sldNum" sz="quarter" idx="5"/>
          </p:nvPr>
        </p:nvSpPr>
        <p:spPr>
          <a:noFill/>
        </p:spPr>
        <p:txBody>
          <a:bodyPr/>
          <a:lstStyle/>
          <a:p>
            <a:fld id="{8510D96E-B258-4E54-956A-D3F4665679DB}" type="slidenum">
              <a:rPr lang="en-US" smtClean="0"/>
              <a:pPr/>
              <a:t>19</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2"/>
          <p:cNvSpPr>
            <a:spLocks noGrp="1" noRot="1" noChangeAspect="1" noChangeArrowheads="1" noTextEdit="1"/>
          </p:cNvSpPr>
          <p:nvPr>
            <p:ph type="sldImg"/>
          </p:nvPr>
        </p:nvSpPr>
        <p:spPr>
          <a:ln/>
        </p:spPr>
      </p:sp>
      <p:sp>
        <p:nvSpPr>
          <p:cNvPr id="94210" name="Rectangle 3"/>
          <p:cNvSpPr>
            <a:spLocks noGrp="1" noChangeArrowheads="1"/>
          </p:cNvSpPr>
          <p:nvPr>
            <p:ph type="body" idx="1"/>
          </p:nvPr>
        </p:nvSpPr>
        <p:spPr>
          <a:noFill/>
          <a:ln/>
        </p:spPr>
        <p:txBody>
          <a:bodyPr/>
          <a:lstStyle/>
          <a:p>
            <a:r>
              <a:rPr lang="en-US" dirty="0" smtClean="0"/>
              <a:t>http://</a:t>
            </a:r>
            <a:r>
              <a:rPr lang="en-US" dirty="0" err="1" smtClean="0"/>
              <a:t>www.iana.org</a:t>
            </a:r>
            <a:r>
              <a:rPr lang="en-US" dirty="0" smtClean="0"/>
              <a:t>/assignments/</a:t>
            </a:r>
            <a:r>
              <a:rPr lang="en-US" dirty="0" err="1" smtClean="0"/>
              <a:t>ethernet</a:t>
            </a:r>
            <a:r>
              <a:rPr lang="en-US" dirty="0" smtClean="0"/>
              <a:t>-numbers</a:t>
            </a:r>
          </a:p>
          <a:p>
            <a:endParaRPr lang="en-US" dirty="0" smtClean="0"/>
          </a:p>
          <a:p>
            <a:r>
              <a:rPr lang="en-US" dirty="0" smtClean="0"/>
              <a:t>In the normal Internet dotted decimal notation this is 0.0.94 since the bytes are transmitted higher order first and bits within bytes are transmitted lower order first. </a:t>
            </a:r>
            <a:endParaRPr lang="en-US" dirty="0" smtClean="0"/>
          </a:p>
          <a:p>
            <a:endParaRPr lang="en-US" dirty="0" smtClean="0"/>
          </a:p>
          <a:p>
            <a:r>
              <a:rPr lang="en-US" dirty="0" smtClean="0"/>
              <a:t>33-33-00-00-00-00 to 33-33-FF-FF-FF-FF are used for IPv6 multicast</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Thus, whenever it receives a multicast packet from source S, the router forwards the packet on all outgoing links (except the one on which the packet arrived) if and only if the packet arrived over the link that is on the shortest path to S (i.e., the packet came from the </a:t>
            </a:r>
            <a:r>
              <a:rPr lang="en-US" dirty="0" err="1" smtClean="0"/>
              <a:t>NextHop</a:t>
            </a:r>
            <a:r>
              <a:rPr lang="en-US" dirty="0" smtClean="0"/>
              <a:t> associated with S in the routing table).</a:t>
            </a:r>
            <a:endParaRPr lang="en-US" dirty="0"/>
          </a:p>
        </p:txBody>
      </p:sp>
      <p:sp>
        <p:nvSpPr>
          <p:cNvPr id="4" name="Slide Number Placeholder 3"/>
          <p:cNvSpPr>
            <a:spLocks noGrp="1"/>
          </p:cNvSpPr>
          <p:nvPr>
            <p:ph type="sldNum" sz="quarter" idx="10"/>
          </p:nvPr>
        </p:nvSpPr>
        <p:spPr/>
        <p:txBody>
          <a:bodyPr/>
          <a:lstStyle/>
          <a:p>
            <a:pPr>
              <a:defRPr/>
            </a:pPr>
            <a:fld id="{843AB18F-F877-4E04-A446-BF3232AC413B}" type="slidenum">
              <a:rPr lang="en-US" smtClean="0"/>
              <a:pPr>
                <a:defRPr/>
              </a:pPr>
              <a:t>29</a:t>
            </a:fld>
            <a:endParaRPr lang="en-US"/>
          </a:p>
        </p:txBody>
      </p:sp>
    </p:spTree>
    <p:extLst>
      <p:ext uri="{BB962C8B-B14F-4D97-AF65-F5344CB8AC3E}">
        <p14:creationId xmlns:p14="http://schemas.microsoft.com/office/powerpoint/2010/main" val="24978092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do so, it constructs a packet with the appropriate multicast group address as its destination and sends it to a router on its local network known as the designated router (DR). Suppose the DR is R1 in Figure 4.14. There is no state for this multicast group between R1 and the RP at this point, so instead of simply forwarding the multicast packet, R1 tunnels it to the RP. That is, R1 encapsulates the multicast packet inside a PIM Register message that it sends to the unicast IP address of the RP. Just like a </a:t>
            </a:r>
            <a:r>
              <a:rPr lang="en-US" dirty="0" err="1" smtClean="0"/>
              <a:t>tun</a:t>
            </a:r>
            <a:r>
              <a:rPr lang="en-US" dirty="0" smtClean="0"/>
              <a:t>- </a:t>
            </a:r>
            <a:r>
              <a:rPr lang="en-US" dirty="0" err="1" smtClean="0"/>
              <a:t>nel</a:t>
            </a:r>
            <a:r>
              <a:rPr lang="en-US" dirty="0" smtClean="0"/>
              <a:t> endpoint of the sort described in Section 3.2.9, the RP receives the packet addressed to it, looks at the payload of the Register message, and finds inside an IP packet addressed to the multicast address of this group. The RP, of course, does know what to do with such a packet—it sends it out onto the shared tree of which the RP is the root. In the example of Figure 4.14, this means that the RP sends the packet on to R2, which is able to forward it on to R4 and R5. The complete delivery of a packet from R1 to R4 and R5 is shown in Figure 4.15. We see the tunneled packet travel from R1 to the RP with an extra IP header containing the unicast address of RP, and then the multicast packet addressed to G making its way along the shared tree to R4 and R5.</a:t>
            </a:r>
            <a:endParaRPr lang="en-US" dirty="0"/>
          </a:p>
        </p:txBody>
      </p:sp>
      <p:sp>
        <p:nvSpPr>
          <p:cNvPr id="4" name="Slide Number Placeholder 3"/>
          <p:cNvSpPr>
            <a:spLocks noGrp="1"/>
          </p:cNvSpPr>
          <p:nvPr>
            <p:ph type="sldNum" sz="quarter" idx="10"/>
          </p:nvPr>
        </p:nvSpPr>
        <p:spPr/>
        <p:txBody>
          <a:bodyPr/>
          <a:lstStyle/>
          <a:p>
            <a:pPr>
              <a:defRPr/>
            </a:pPr>
            <a:fld id="{843AB18F-F877-4E04-A446-BF3232AC413B}" type="slidenum">
              <a:rPr lang="en-US" smtClean="0"/>
              <a:pPr>
                <a:defRPr/>
              </a:pPr>
              <a:t>36</a:t>
            </a:fld>
            <a:endParaRPr lang="en-US"/>
          </a:p>
        </p:txBody>
      </p:sp>
    </p:spTree>
    <p:extLst>
      <p:ext uri="{BB962C8B-B14F-4D97-AF65-F5344CB8AC3E}">
        <p14:creationId xmlns:p14="http://schemas.microsoft.com/office/powerpoint/2010/main" val="17261357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78B0C05-107E-41ED-B758-C0DBC963A57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8351EA6-049A-4984-B334-4012FBA52FB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B8977AD-5C16-4563-9AFC-E605CE136C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OverTx" preserve="1">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ontent Placeholder 2"/>
          <p:cNvSpPr>
            <a:spLocks noGrp="1"/>
          </p:cNvSpPr>
          <p:nvPr>
            <p:ph sz="quarter" idx="1"/>
          </p:nvPr>
        </p:nvSpPr>
        <p:spPr>
          <a:xfrm>
            <a:off x="457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half" idx="3"/>
          </p:nvPr>
        </p:nvSpPr>
        <p:spPr>
          <a:xfrm>
            <a:off x="457200" y="3938588"/>
            <a:ext cx="8229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5"/>
          <p:cNvSpPr>
            <a:spLocks noGrp="1"/>
          </p:cNvSpPr>
          <p:nvPr>
            <p:ph type="dt" sz="half" idx="10"/>
          </p:nvPr>
        </p:nvSpPr>
        <p:spPr>
          <a:xfrm>
            <a:off x="457200" y="6356350"/>
            <a:ext cx="2133600" cy="365125"/>
          </a:xfrm>
        </p:spPr>
        <p:txBody>
          <a:bodyPr/>
          <a:lstStyle>
            <a:lvl1pPr>
              <a:defRPr/>
            </a:lvl1pPr>
          </a:lstStyle>
          <a:p>
            <a:pPr>
              <a:defRPr/>
            </a:pPr>
            <a:endParaRPr lang="en-US"/>
          </a:p>
        </p:txBody>
      </p:sp>
      <p:sp>
        <p:nvSpPr>
          <p:cNvPr id="7" name="Footer Placeholder 6"/>
          <p:cNvSpPr>
            <a:spLocks noGrp="1"/>
          </p:cNvSpPr>
          <p:nvPr>
            <p:ph type="ftr" sz="quarter" idx="11"/>
          </p:nvPr>
        </p:nvSpPr>
        <p:spPr>
          <a:xfrm>
            <a:off x="3124200" y="6356350"/>
            <a:ext cx="2895600" cy="365125"/>
          </a:xfrm>
        </p:spPr>
        <p:txBody>
          <a:bodyPr/>
          <a:lstStyle>
            <a:lvl1pPr>
              <a:defRPr/>
            </a:lvl1pPr>
          </a:lstStyle>
          <a:p>
            <a:pPr>
              <a:defRPr/>
            </a:pPr>
            <a:endParaRPr lang="en-US"/>
          </a:p>
        </p:txBody>
      </p:sp>
      <p:sp>
        <p:nvSpPr>
          <p:cNvPr id="8" name="Slide Number Placeholder 7"/>
          <p:cNvSpPr>
            <a:spLocks noGrp="1"/>
          </p:cNvSpPr>
          <p:nvPr>
            <p:ph type="sldNum" sz="quarter" idx="12"/>
          </p:nvPr>
        </p:nvSpPr>
        <p:spPr>
          <a:xfrm>
            <a:off x="6553200" y="6356350"/>
            <a:ext cx="2133600" cy="365125"/>
          </a:xfrm>
        </p:spPr>
        <p:txBody>
          <a:bodyPr/>
          <a:lstStyle>
            <a:lvl1pPr>
              <a:defRPr/>
            </a:lvl1pPr>
          </a:lstStyle>
          <a:p>
            <a:pPr>
              <a:defRPr/>
            </a:pPr>
            <a:fld id="{72D8729A-4FDA-41C2-BE7E-B37DF2300827}"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p:spPr>
        <p:txBody>
          <a:bodyPr/>
          <a:lstStyle>
            <a:lvl1pPr>
              <a:defRPr/>
            </a:lvl1pPr>
          </a:lstStyle>
          <a:p>
            <a:pPr>
              <a:defRPr/>
            </a:pPr>
            <a:endParaRPr lang="en-US"/>
          </a:p>
        </p:txBody>
      </p:sp>
      <p:sp>
        <p:nvSpPr>
          <p:cNvPr id="6" name="Footer Placeholder 5"/>
          <p:cNvSpPr>
            <a:spLocks noGrp="1"/>
          </p:cNvSpPr>
          <p:nvPr>
            <p:ph type="ftr" sz="quarter" idx="11"/>
          </p:nvPr>
        </p:nvSpPr>
        <p:spPr>
          <a:xfrm>
            <a:off x="3124200" y="6356350"/>
            <a:ext cx="2895600" cy="365125"/>
          </a:xfr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p:spPr>
        <p:txBody>
          <a:bodyPr/>
          <a:lstStyle>
            <a:lvl1pPr>
              <a:defRPr/>
            </a:lvl1pPr>
          </a:lstStyle>
          <a:p>
            <a:pPr>
              <a:defRPr/>
            </a:pPr>
            <a:fld id="{BEAF0F90-FCBE-4FA3-A90C-F64B18F1FF0D}"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8229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3938588"/>
            <a:ext cx="8229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p:spPr>
        <p:txBody>
          <a:bodyPr/>
          <a:lstStyle>
            <a:lvl1pPr>
              <a:defRPr/>
            </a:lvl1pPr>
          </a:lstStyle>
          <a:p>
            <a:pPr>
              <a:defRPr/>
            </a:pPr>
            <a:endParaRPr lang="en-US"/>
          </a:p>
        </p:txBody>
      </p:sp>
      <p:sp>
        <p:nvSpPr>
          <p:cNvPr id="6" name="Footer Placeholder 5"/>
          <p:cNvSpPr>
            <a:spLocks noGrp="1"/>
          </p:cNvSpPr>
          <p:nvPr>
            <p:ph type="ftr" sz="quarter" idx="11"/>
          </p:nvPr>
        </p:nvSpPr>
        <p:spPr>
          <a:xfrm>
            <a:off x="3124200" y="6356350"/>
            <a:ext cx="2895600" cy="365125"/>
          </a:xfr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p:spPr>
        <p:txBody>
          <a:bodyPr/>
          <a:lstStyle>
            <a:lvl1pPr>
              <a:defRPr/>
            </a:lvl1pPr>
          </a:lstStyle>
          <a:p>
            <a:pPr>
              <a:defRPr/>
            </a:pPr>
            <a:fld id="{A297F0B4-2322-4A64-91F3-B6EF5B6A2F0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B7673F7-96AD-47EC-B687-766D7B62453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1898333-344C-4D12-B2FB-88609BED0CE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C0B6F89A-37E6-43A0-A9B5-637FD68F44D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pPr>
              <a:defRPr/>
            </a:pPr>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74550FBA-1FF6-4E6D-8DEA-F3B5C7D48EC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pPr>
              <a:defRPr/>
            </a:pPr>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1ED29881-039A-4C6B-A28C-3F5DA759814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50FBAEFD-2163-46EA-9B1C-8DD126AE5ED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AC728756-6EA6-410C-89EA-4A9E9223B47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D304B26E-4982-49B8-A552-FFCDA934420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62"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43363"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smtClean="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Clean="0">
                <a:solidFill>
                  <a:schemeClr val="tx1">
                    <a:tint val="75000"/>
                  </a:schemeClr>
                </a:solidFill>
              </a:defRPr>
            </a:lvl1pPr>
          </a:lstStyle>
          <a:p>
            <a:pPr>
              <a:defRPr/>
            </a:pPr>
            <a:fld id="{56FB04D5-99C7-49BE-B336-FE89C977E8A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 id="2147483665" r:id="rId14"/>
  </p:sldLayoutIdLst>
  <p:txStyles>
    <p:titleStyle>
      <a:lvl1pPr algn="ctr" rtl="0" fontAlgn="base">
        <a:spcBef>
          <a:spcPct val="0"/>
        </a:spcBef>
        <a:spcAft>
          <a:spcPct val="0"/>
        </a:spcAft>
        <a:defRPr sz="4400">
          <a:solidFill>
            <a:schemeClr val="tx1"/>
          </a:solidFill>
          <a:latin typeface="+mj-lt"/>
          <a:ea typeface="+mj-ea"/>
          <a:cs typeface="+mj-cs"/>
        </a:defRPr>
      </a:lvl1pPr>
      <a:lvl2pPr algn="ctr" rtl="0" fontAlgn="base">
        <a:spcBef>
          <a:spcPct val="0"/>
        </a:spcBef>
        <a:spcAft>
          <a:spcPct val="0"/>
        </a:spcAft>
        <a:defRPr sz="4400">
          <a:solidFill>
            <a:schemeClr val="tx1"/>
          </a:solidFill>
          <a:latin typeface="Times New Roman" pitchFamily="18" charset="0"/>
        </a:defRPr>
      </a:lvl2pPr>
      <a:lvl3pPr algn="ctr" rtl="0" fontAlgn="base">
        <a:spcBef>
          <a:spcPct val="0"/>
        </a:spcBef>
        <a:spcAft>
          <a:spcPct val="0"/>
        </a:spcAft>
        <a:defRPr sz="4400">
          <a:solidFill>
            <a:schemeClr val="tx1"/>
          </a:solidFill>
          <a:latin typeface="Times New Roman" pitchFamily="18" charset="0"/>
        </a:defRPr>
      </a:lvl3pPr>
      <a:lvl4pPr algn="ctr" rtl="0" fontAlgn="base">
        <a:spcBef>
          <a:spcPct val="0"/>
        </a:spcBef>
        <a:spcAft>
          <a:spcPct val="0"/>
        </a:spcAft>
        <a:defRPr sz="4400">
          <a:solidFill>
            <a:schemeClr val="tx1"/>
          </a:solidFill>
          <a:latin typeface="Times New Roman" pitchFamily="18" charset="0"/>
        </a:defRPr>
      </a:lvl4pPr>
      <a:lvl5pPr algn="ctr" rtl="0" fontAlgn="base">
        <a:spcBef>
          <a:spcPct val="0"/>
        </a:spcBef>
        <a:spcAft>
          <a:spcPct val="0"/>
        </a:spcAft>
        <a:defRPr sz="4400">
          <a:solidFill>
            <a:schemeClr val="tx1"/>
          </a:solidFill>
          <a:latin typeface="Times New Roman" pitchFamily="18" charset="0"/>
        </a:defRPr>
      </a:lvl5pPr>
      <a:lvl6pPr marL="457200" algn="ctr" rtl="0" fontAlgn="base">
        <a:spcBef>
          <a:spcPct val="0"/>
        </a:spcBef>
        <a:spcAft>
          <a:spcPct val="0"/>
        </a:spcAft>
        <a:defRPr sz="4400">
          <a:solidFill>
            <a:schemeClr val="tx1"/>
          </a:solidFill>
          <a:latin typeface="Times New Roman" pitchFamily="18" charset="0"/>
        </a:defRPr>
      </a:lvl6pPr>
      <a:lvl7pPr marL="914400" algn="ctr" rtl="0" fontAlgn="base">
        <a:spcBef>
          <a:spcPct val="0"/>
        </a:spcBef>
        <a:spcAft>
          <a:spcPct val="0"/>
        </a:spcAft>
        <a:defRPr sz="4400">
          <a:solidFill>
            <a:schemeClr val="tx1"/>
          </a:solidFill>
          <a:latin typeface="Times New Roman" pitchFamily="18" charset="0"/>
        </a:defRPr>
      </a:lvl7pPr>
      <a:lvl8pPr marL="1371600" algn="ctr" rtl="0" fontAlgn="base">
        <a:spcBef>
          <a:spcPct val="0"/>
        </a:spcBef>
        <a:spcAft>
          <a:spcPct val="0"/>
        </a:spcAft>
        <a:defRPr sz="4400">
          <a:solidFill>
            <a:schemeClr val="tx1"/>
          </a:solidFill>
          <a:latin typeface="Times New Roman" pitchFamily="18" charset="0"/>
        </a:defRPr>
      </a:lvl8pPr>
      <a:lvl9pPr marL="1828800" algn="ctr" rtl="0" fontAlgn="base">
        <a:spcBef>
          <a:spcPct val="0"/>
        </a:spcBef>
        <a:spcAft>
          <a:spcPct val="0"/>
        </a:spcAft>
        <a:defRPr sz="4400">
          <a:solidFill>
            <a:schemeClr val="tx1"/>
          </a:solidFill>
          <a:latin typeface="Times New Roman" pitchFamily="18" charset="0"/>
        </a:defRPr>
      </a:lvl9pPr>
    </p:titleStyle>
    <p:bodyStyle>
      <a:lvl1pPr marL="342900" indent="-342900" algn="l" rtl="0" fontAlgn="base">
        <a:spcBef>
          <a:spcPct val="20000"/>
        </a:spcBef>
        <a:spcAft>
          <a:spcPct val="0"/>
        </a:spcAft>
        <a:buFont typeface="Arial" charset="0"/>
        <a:buChar char="•"/>
        <a:defRPr sz="3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a:solidFill>
            <a:schemeClr val="tx1"/>
          </a:solidFill>
          <a:latin typeface="+mn-lt"/>
        </a:defRPr>
      </a:lvl2pPr>
      <a:lvl3pPr marL="1143000" indent="-228600" algn="l" rtl="0" fontAlgn="base">
        <a:spcBef>
          <a:spcPct val="20000"/>
        </a:spcBef>
        <a:spcAft>
          <a:spcPct val="0"/>
        </a:spcAft>
        <a:buFont typeface="Arial" charset="0"/>
        <a:buChar char="•"/>
        <a:defRPr sz="2400">
          <a:solidFill>
            <a:schemeClr val="tx1"/>
          </a:solidFill>
          <a:latin typeface="+mn-lt"/>
        </a:defRPr>
      </a:lvl3pPr>
      <a:lvl4pPr marL="1600200" indent="-228600" algn="l" rtl="0" fontAlgn="base">
        <a:spcBef>
          <a:spcPct val="20000"/>
        </a:spcBef>
        <a:spcAft>
          <a:spcPct val="0"/>
        </a:spcAft>
        <a:buFont typeface="Arial" charset="0"/>
        <a:buChar char="–"/>
        <a:defRPr sz="2000">
          <a:solidFill>
            <a:schemeClr val="tx1"/>
          </a:solidFill>
          <a:latin typeface="+mn-lt"/>
        </a:defRPr>
      </a:lvl4pPr>
      <a:lvl5pPr marL="2057400" indent="-228600" algn="l" rtl="0" fontAlgn="base">
        <a:spcBef>
          <a:spcPct val="20000"/>
        </a:spcBef>
        <a:spcAft>
          <a:spcPct val="0"/>
        </a:spcAft>
        <a:buFont typeface="Arial" charset="0"/>
        <a:buChar char="»"/>
        <a:defRPr sz="2000">
          <a:solidFill>
            <a:schemeClr val="tx1"/>
          </a:solidFill>
          <a:latin typeface="+mn-lt"/>
        </a:defRPr>
      </a:lvl5pPr>
      <a:lvl6pPr marL="2514600" indent="-228600" algn="l" rtl="0" fontAlgn="base">
        <a:spcBef>
          <a:spcPct val="20000"/>
        </a:spcBef>
        <a:spcAft>
          <a:spcPct val="0"/>
        </a:spcAft>
        <a:buFont typeface="Arial" charset="0"/>
        <a:buChar char="»"/>
        <a:defRPr sz="2000">
          <a:solidFill>
            <a:schemeClr val="tx1"/>
          </a:solidFill>
          <a:latin typeface="+mn-lt"/>
        </a:defRPr>
      </a:lvl6pPr>
      <a:lvl7pPr marL="2971800" indent="-228600" algn="l" rtl="0" fontAlgn="base">
        <a:spcBef>
          <a:spcPct val="20000"/>
        </a:spcBef>
        <a:spcAft>
          <a:spcPct val="0"/>
        </a:spcAft>
        <a:buFont typeface="Arial" charset="0"/>
        <a:buChar char="»"/>
        <a:defRPr sz="2000">
          <a:solidFill>
            <a:schemeClr val="tx1"/>
          </a:solidFill>
          <a:latin typeface="+mn-lt"/>
        </a:defRPr>
      </a:lvl7pPr>
      <a:lvl8pPr marL="3429000" indent="-228600" algn="l" rtl="0" fontAlgn="base">
        <a:spcBef>
          <a:spcPct val="20000"/>
        </a:spcBef>
        <a:spcAft>
          <a:spcPct val="0"/>
        </a:spcAft>
        <a:buFont typeface="Arial" charset="0"/>
        <a:buChar char="»"/>
        <a:defRPr sz="2000">
          <a:solidFill>
            <a:schemeClr val="tx1"/>
          </a:solidFill>
          <a:latin typeface="+mn-lt"/>
        </a:defRPr>
      </a:lvl8pPr>
      <a:lvl9pPr marL="3886200" indent="-228600" algn="l" rtl="0" fontAlgn="base">
        <a:spcBef>
          <a:spcPct val="20000"/>
        </a:spcBef>
        <a:spcAft>
          <a:spcPct val="0"/>
        </a:spcAft>
        <a:buFont typeface="Arial"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bin"/><Relationship Id="rId4" Type="http://schemas.openxmlformats.org/officeDocument/2006/relationships/image" Target="../media/image2.emf"/><Relationship Id="rId5" Type="http://schemas.openxmlformats.org/officeDocument/2006/relationships/oleObject" Target="../embeddings/oleObject4.bin"/><Relationship Id="rId6" Type="http://schemas.openxmlformats.org/officeDocument/2006/relationships/image" Target="../media/image3.png"/><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5.bin"/><Relationship Id="rId4" Type="http://schemas.openxmlformats.org/officeDocument/2006/relationships/image" Target="../media/image2.emf"/><Relationship Id="rId5" Type="http://schemas.openxmlformats.org/officeDocument/2006/relationships/oleObject" Target="../embeddings/oleObject6.bin"/><Relationship Id="rId6" Type="http://schemas.openxmlformats.org/officeDocument/2006/relationships/image" Target="../media/image3.png"/><Relationship Id="rId1" Type="http://schemas.openxmlformats.org/officeDocument/2006/relationships/vmlDrawing" Target="../drawings/vmlDrawing3.vml"/><Relationship Id="rId2"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4.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 Id="rId3"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 Id="rId3" Type="http://schemas.openxmlformats.org/officeDocument/2006/relationships/image" Target="../media/image6.jpe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jpe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6.jpe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 Id="rId3" Type="http://schemas.openxmlformats.org/officeDocument/2006/relationships/image" Target="../media/image9.jpe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2.emf"/><Relationship Id="rId5" Type="http://schemas.openxmlformats.org/officeDocument/2006/relationships/oleObject" Target="../embeddings/oleObject2.bin"/><Relationship Id="rId6" Type="http://schemas.openxmlformats.org/officeDocument/2006/relationships/image" Target="../media/image3.png"/><Relationship Id="rId1" Type="http://schemas.openxmlformats.org/officeDocument/2006/relationships/vmlDrawing" Target="../drawings/vmlDrawing1.vml"/><Relationship Id="rId2"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ctrTitle" idx="4294967295"/>
          </p:nvPr>
        </p:nvSpPr>
        <p:spPr>
          <a:xfrm>
            <a:off x="304800" y="1295400"/>
            <a:ext cx="8458200" cy="2305050"/>
          </a:xfrm>
        </p:spPr>
        <p:txBody>
          <a:bodyPr/>
          <a:lstStyle/>
          <a:p>
            <a:r>
              <a:rPr lang="en-US" sz="4000" dirty="0" smtClean="0"/>
              <a:t>CS 356: Computer Network Architectures</a:t>
            </a:r>
            <a:r>
              <a:rPr lang="en-US" sz="4000" dirty="0"/>
              <a:t/>
            </a:r>
            <a:br>
              <a:rPr lang="en-US" sz="4000" dirty="0"/>
            </a:br>
            <a:r>
              <a:rPr lang="en-US" sz="4000" dirty="0"/>
              <a:t> </a:t>
            </a:r>
            <a:br>
              <a:rPr lang="en-US" sz="4000" dirty="0"/>
            </a:br>
            <a:r>
              <a:rPr lang="en-US" sz="4000" dirty="0"/>
              <a:t>Lecture 14: </a:t>
            </a:r>
            <a:r>
              <a:rPr lang="en-US" sz="4000" dirty="0" smtClean="0"/>
              <a:t>Advanced Internetworking</a:t>
            </a:r>
            <a:br>
              <a:rPr lang="en-US" sz="4000" dirty="0" smtClean="0"/>
            </a:br>
            <a:r>
              <a:rPr lang="en-US" sz="4000" dirty="0" smtClean="0"/>
              <a:t>[PD</a:t>
            </a:r>
            <a:r>
              <a:rPr lang="en-US" sz="4000" smtClean="0"/>
              <a:t>] Chapter 4.1, 4.2</a:t>
            </a:r>
            <a:endParaRPr lang="en-US" sz="4000" dirty="0"/>
          </a:p>
        </p:txBody>
      </p:sp>
      <p:sp>
        <p:nvSpPr>
          <p:cNvPr id="17410" name="Rectangle 3"/>
          <p:cNvSpPr>
            <a:spLocks noGrp="1" noChangeArrowheads="1"/>
          </p:cNvSpPr>
          <p:nvPr>
            <p:ph type="subTitle" idx="4294967295"/>
          </p:nvPr>
        </p:nvSpPr>
        <p:spPr>
          <a:xfrm>
            <a:off x="1295400" y="4495800"/>
            <a:ext cx="6400800" cy="1752600"/>
          </a:xfrm>
        </p:spPr>
        <p:txBody>
          <a:bodyPr/>
          <a:lstStyle/>
          <a:p>
            <a:pPr marL="0" indent="0" algn="ctr">
              <a:buFont typeface="Arial" charset="0"/>
              <a:buNone/>
            </a:pPr>
            <a:r>
              <a:rPr lang="en-US"/>
              <a:t>Xiaowei Yang</a:t>
            </a:r>
          </a:p>
          <a:p>
            <a:pPr marL="0" indent="0" algn="ctr">
              <a:buFont typeface="Arial" charset="0"/>
              <a:buNone/>
            </a:pPr>
            <a:r>
              <a:rPr lang="en-US"/>
              <a:t>xwy@cs.duke.edu</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p:cNvSpPr>
          <p:nvPr>
            <p:ph type="title"/>
          </p:nvPr>
        </p:nvSpPr>
        <p:spPr/>
        <p:txBody>
          <a:bodyPr/>
          <a:lstStyle/>
          <a:p>
            <a:r>
              <a:rPr lang="en-US"/>
              <a:t>IPv4-v6 transition</a:t>
            </a:r>
          </a:p>
        </p:txBody>
      </p:sp>
      <p:sp>
        <p:nvSpPr>
          <p:cNvPr id="158723" name="Rectangle 3"/>
          <p:cNvSpPr>
            <a:spLocks noGrp="1"/>
          </p:cNvSpPr>
          <p:nvPr>
            <p:ph type="body" idx="1"/>
          </p:nvPr>
        </p:nvSpPr>
        <p:spPr>
          <a:xfrm>
            <a:off x="457200" y="4953000"/>
            <a:ext cx="8229600" cy="1173163"/>
          </a:xfrm>
        </p:spPr>
        <p:txBody>
          <a:bodyPr/>
          <a:lstStyle/>
          <a:p>
            <a:endParaRPr lang="en-US"/>
          </a:p>
        </p:txBody>
      </p:sp>
      <p:graphicFrame>
        <p:nvGraphicFramePr>
          <p:cNvPr id="158724" name="Object 4"/>
          <p:cNvGraphicFramePr>
            <a:graphicFrameLocks noChangeAspect="1"/>
          </p:cNvGraphicFramePr>
          <p:nvPr/>
        </p:nvGraphicFramePr>
        <p:xfrm>
          <a:off x="2895600" y="1905000"/>
          <a:ext cx="962025" cy="962025"/>
        </p:xfrm>
        <a:graphic>
          <a:graphicData uri="http://schemas.openxmlformats.org/presentationml/2006/ole">
            <mc:AlternateContent xmlns:mc="http://schemas.openxmlformats.org/markup-compatibility/2006">
              <mc:Choice xmlns:v="urn:schemas-microsoft-com:vml" Requires="v">
                <p:oleObj spid="_x0000_s158788" name="Visio" r:id="rId3" imgW="961949" imgH="961949" progId="Visio.Drawing.11">
                  <p:embed/>
                </p:oleObj>
              </mc:Choice>
              <mc:Fallback>
                <p:oleObj name="Visio" r:id="rId3" imgW="961949" imgH="961949" progId="Visio.Drawing.11">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95600" y="1905000"/>
                        <a:ext cx="962025" cy="962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158725" name="Object 5"/>
          <p:cNvGraphicFramePr>
            <a:graphicFrameLocks noChangeAspect="1"/>
          </p:cNvGraphicFramePr>
          <p:nvPr/>
        </p:nvGraphicFramePr>
        <p:xfrm>
          <a:off x="5715000" y="1905000"/>
          <a:ext cx="962025" cy="962025"/>
        </p:xfrm>
        <a:graphic>
          <a:graphicData uri="http://schemas.openxmlformats.org/presentationml/2006/ole">
            <mc:AlternateContent xmlns:mc="http://schemas.openxmlformats.org/markup-compatibility/2006">
              <mc:Choice xmlns:v="urn:schemas-microsoft-com:vml" Requires="v">
                <p:oleObj spid="_x0000_s158789" name="Visio" r:id="rId5" imgW="961949" imgH="961949" progId="Visio.Drawing.11">
                  <p:embed/>
                </p:oleObj>
              </mc:Choice>
              <mc:Fallback>
                <p:oleObj name="Visio" r:id="rId5" imgW="961949" imgH="961949" progId="Visio.Drawing.11">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5000" y="1905000"/>
                        <a:ext cx="962025" cy="962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pic>
        <p:nvPicPr>
          <p:cNvPr id="158726" name="Picture 6" descr="Cloud"/>
          <p:cNvPicPr>
            <a:picLocks noChangeAspect="1" noChangeArrowheads="1"/>
          </p:cNvPicPr>
          <p:nvPr/>
        </p:nvPicPr>
        <p:blipFill>
          <a:blip r:embed="rId6"/>
          <a:srcRect/>
          <a:stretch>
            <a:fillRect/>
          </a:stretch>
        </p:blipFill>
        <p:spPr bwMode="auto">
          <a:xfrm>
            <a:off x="228600" y="1768475"/>
            <a:ext cx="1847850" cy="1235075"/>
          </a:xfrm>
          <a:prstGeom prst="rect">
            <a:avLst/>
          </a:prstGeom>
          <a:noFill/>
        </p:spPr>
      </p:pic>
      <p:pic>
        <p:nvPicPr>
          <p:cNvPr id="158727" name="Picture 7" descr="Cloud"/>
          <p:cNvPicPr>
            <a:picLocks noChangeAspect="1" noChangeArrowheads="1"/>
          </p:cNvPicPr>
          <p:nvPr/>
        </p:nvPicPr>
        <p:blipFill>
          <a:blip r:embed="rId6"/>
          <a:srcRect/>
          <a:stretch>
            <a:fillRect/>
          </a:stretch>
        </p:blipFill>
        <p:spPr bwMode="auto">
          <a:xfrm>
            <a:off x="7296150" y="1771650"/>
            <a:ext cx="1847850" cy="1235075"/>
          </a:xfrm>
          <a:prstGeom prst="rect">
            <a:avLst/>
          </a:prstGeom>
          <a:noFill/>
        </p:spPr>
      </p:pic>
      <p:cxnSp>
        <p:nvCxnSpPr>
          <p:cNvPr id="158728" name="AutoShape 8"/>
          <p:cNvCxnSpPr>
            <a:cxnSpLocks noChangeShapeType="1"/>
            <a:stCxn id="0" idx="3"/>
            <a:endCxn id="0" idx="1"/>
          </p:cNvCxnSpPr>
          <p:nvPr/>
        </p:nvCxnSpPr>
        <p:spPr bwMode="auto">
          <a:xfrm>
            <a:off x="3857625" y="2386013"/>
            <a:ext cx="1857375" cy="0"/>
          </a:xfrm>
          <a:prstGeom prst="straightConnector1">
            <a:avLst/>
          </a:prstGeom>
          <a:noFill/>
          <a:ln w="9525">
            <a:solidFill>
              <a:schemeClr val="tx1"/>
            </a:solidFill>
            <a:round/>
            <a:headEnd/>
            <a:tailEnd/>
          </a:ln>
          <a:effectLst/>
        </p:spPr>
      </p:cxnSp>
      <p:cxnSp>
        <p:nvCxnSpPr>
          <p:cNvPr id="158729" name="AutoShape 9"/>
          <p:cNvCxnSpPr>
            <a:cxnSpLocks noChangeShapeType="1"/>
            <a:stCxn id="0" idx="1"/>
            <a:endCxn id="0" idx="3"/>
          </p:cNvCxnSpPr>
          <p:nvPr/>
        </p:nvCxnSpPr>
        <p:spPr bwMode="auto">
          <a:xfrm flipH="1">
            <a:off x="2076450" y="2386013"/>
            <a:ext cx="819150" cy="0"/>
          </a:xfrm>
          <a:prstGeom prst="straightConnector1">
            <a:avLst/>
          </a:prstGeom>
          <a:noFill/>
          <a:ln w="9525">
            <a:solidFill>
              <a:schemeClr val="tx1"/>
            </a:solidFill>
            <a:round/>
            <a:headEnd/>
            <a:tailEnd/>
          </a:ln>
          <a:effectLst/>
        </p:spPr>
      </p:cxnSp>
      <p:cxnSp>
        <p:nvCxnSpPr>
          <p:cNvPr id="158730" name="AutoShape 10"/>
          <p:cNvCxnSpPr>
            <a:cxnSpLocks noChangeShapeType="1"/>
            <a:stCxn id="0" idx="3"/>
            <a:endCxn id="0" idx="1"/>
          </p:cNvCxnSpPr>
          <p:nvPr/>
        </p:nvCxnSpPr>
        <p:spPr bwMode="auto">
          <a:xfrm>
            <a:off x="6677025" y="2386013"/>
            <a:ext cx="619125" cy="3175"/>
          </a:xfrm>
          <a:prstGeom prst="straightConnector1">
            <a:avLst/>
          </a:prstGeom>
          <a:noFill/>
          <a:ln w="9525">
            <a:solidFill>
              <a:schemeClr val="tx1"/>
            </a:solidFill>
            <a:round/>
            <a:headEnd/>
            <a:tailEnd/>
          </a:ln>
          <a:effectLst/>
        </p:spPr>
      </p:cxnSp>
      <p:sp>
        <p:nvSpPr>
          <p:cNvPr id="158731" name="Text Box 11"/>
          <p:cNvSpPr txBox="1">
            <a:spLocks noChangeArrowheads="1"/>
          </p:cNvSpPr>
          <p:nvPr/>
        </p:nvSpPr>
        <p:spPr bwMode="auto">
          <a:xfrm>
            <a:off x="7896225" y="2209800"/>
            <a:ext cx="638175" cy="363538"/>
          </a:xfrm>
          <a:prstGeom prst="rect">
            <a:avLst/>
          </a:prstGeom>
          <a:noFill/>
          <a:ln w="9525">
            <a:noFill/>
            <a:miter lim="800000"/>
            <a:headEnd/>
            <a:tailEnd/>
          </a:ln>
          <a:effectLst/>
        </p:spPr>
        <p:txBody>
          <a:bodyPr wrap="none" lIns="90488" tIns="44450" rIns="90488" bIns="44450">
            <a:spAutoFit/>
          </a:bodyPr>
          <a:lstStyle/>
          <a:p>
            <a:r>
              <a:rPr lang="en-US"/>
              <a:t>IPv6</a:t>
            </a:r>
          </a:p>
        </p:txBody>
      </p:sp>
      <p:pic>
        <p:nvPicPr>
          <p:cNvPr id="158732" name="Picture 12" descr="Cloud"/>
          <p:cNvPicPr>
            <a:picLocks noChangeAspect="1" noChangeArrowheads="1"/>
          </p:cNvPicPr>
          <p:nvPr/>
        </p:nvPicPr>
        <p:blipFill>
          <a:blip r:embed="rId6"/>
          <a:srcRect/>
          <a:stretch>
            <a:fillRect/>
          </a:stretch>
        </p:blipFill>
        <p:spPr bwMode="auto">
          <a:xfrm>
            <a:off x="4191000" y="1905000"/>
            <a:ext cx="1371600" cy="915988"/>
          </a:xfrm>
          <a:prstGeom prst="rect">
            <a:avLst/>
          </a:prstGeom>
          <a:noFill/>
        </p:spPr>
      </p:pic>
      <p:sp>
        <p:nvSpPr>
          <p:cNvPr id="158733" name="Text Box 13"/>
          <p:cNvSpPr txBox="1">
            <a:spLocks noChangeArrowheads="1"/>
          </p:cNvSpPr>
          <p:nvPr/>
        </p:nvSpPr>
        <p:spPr bwMode="auto">
          <a:xfrm>
            <a:off x="3184525" y="2476500"/>
            <a:ext cx="473075" cy="363538"/>
          </a:xfrm>
          <a:prstGeom prst="rect">
            <a:avLst/>
          </a:prstGeom>
          <a:noFill/>
          <a:ln w="9525">
            <a:noFill/>
            <a:miter lim="800000"/>
            <a:headEnd/>
            <a:tailEnd/>
          </a:ln>
          <a:effectLst/>
        </p:spPr>
        <p:txBody>
          <a:bodyPr wrap="none" lIns="90488" tIns="44450" rIns="90488" bIns="44450">
            <a:spAutoFit/>
          </a:bodyPr>
          <a:lstStyle/>
          <a:p>
            <a:r>
              <a:rPr lang="en-US"/>
              <a:t>R1</a:t>
            </a:r>
          </a:p>
        </p:txBody>
      </p:sp>
      <p:sp>
        <p:nvSpPr>
          <p:cNvPr id="158734" name="Text Box 14"/>
          <p:cNvSpPr txBox="1">
            <a:spLocks noChangeArrowheads="1"/>
          </p:cNvSpPr>
          <p:nvPr/>
        </p:nvSpPr>
        <p:spPr bwMode="auto">
          <a:xfrm>
            <a:off x="6019800" y="2476500"/>
            <a:ext cx="473075" cy="363538"/>
          </a:xfrm>
          <a:prstGeom prst="rect">
            <a:avLst/>
          </a:prstGeom>
          <a:noFill/>
          <a:ln w="9525">
            <a:noFill/>
            <a:miter lim="800000"/>
            <a:headEnd/>
            <a:tailEnd/>
          </a:ln>
          <a:effectLst/>
        </p:spPr>
        <p:txBody>
          <a:bodyPr wrap="none" lIns="90488" tIns="44450" rIns="90488" bIns="44450">
            <a:spAutoFit/>
          </a:bodyPr>
          <a:lstStyle/>
          <a:p>
            <a:r>
              <a:rPr lang="en-US"/>
              <a:t>R2</a:t>
            </a:r>
          </a:p>
        </p:txBody>
      </p:sp>
      <p:sp>
        <p:nvSpPr>
          <p:cNvPr id="158735" name="Text Box 15"/>
          <p:cNvSpPr txBox="1">
            <a:spLocks noChangeArrowheads="1"/>
          </p:cNvSpPr>
          <p:nvPr/>
        </p:nvSpPr>
        <p:spPr bwMode="auto">
          <a:xfrm>
            <a:off x="762000" y="2209800"/>
            <a:ext cx="638175" cy="363538"/>
          </a:xfrm>
          <a:prstGeom prst="rect">
            <a:avLst/>
          </a:prstGeom>
          <a:noFill/>
          <a:ln w="9525">
            <a:noFill/>
            <a:miter lim="800000"/>
            <a:headEnd/>
            <a:tailEnd/>
          </a:ln>
          <a:effectLst/>
        </p:spPr>
        <p:txBody>
          <a:bodyPr wrap="none" lIns="90488" tIns="44450" rIns="90488" bIns="44450">
            <a:spAutoFit/>
          </a:bodyPr>
          <a:lstStyle/>
          <a:p>
            <a:r>
              <a:rPr lang="en-US"/>
              <a:t>IPv6</a:t>
            </a:r>
          </a:p>
        </p:txBody>
      </p:sp>
      <p:sp>
        <p:nvSpPr>
          <p:cNvPr id="158736" name="Text Box 16"/>
          <p:cNvSpPr txBox="1">
            <a:spLocks noChangeArrowheads="1"/>
          </p:cNvSpPr>
          <p:nvPr/>
        </p:nvSpPr>
        <p:spPr bwMode="auto">
          <a:xfrm>
            <a:off x="4481513" y="2171700"/>
            <a:ext cx="638175" cy="363538"/>
          </a:xfrm>
          <a:prstGeom prst="rect">
            <a:avLst/>
          </a:prstGeom>
          <a:noFill/>
          <a:ln w="9525">
            <a:noFill/>
            <a:miter lim="800000"/>
            <a:headEnd/>
            <a:tailEnd/>
          </a:ln>
          <a:effectLst/>
        </p:spPr>
        <p:txBody>
          <a:bodyPr wrap="none" lIns="90488" tIns="44450" rIns="90488" bIns="44450">
            <a:spAutoFit/>
          </a:bodyPr>
          <a:lstStyle/>
          <a:p>
            <a:r>
              <a:rPr lang="en-US"/>
              <a:t>IPv4</a:t>
            </a:r>
          </a:p>
        </p:txBody>
      </p:sp>
      <p:sp>
        <p:nvSpPr>
          <p:cNvPr id="158737" name="Rectangle 17"/>
          <p:cNvSpPr>
            <a:spLocks noChangeArrowheads="1"/>
          </p:cNvSpPr>
          <p:nvPr/>
        </p:nvSpPr>
        <p:spPr bwMode="auto">
          <a:xfrm>
            <a:off x="2286000" y="3429000"/>
            <a:ext cx="1066800" cy="304800"/>
          </a:xfrm>
          <a:prstGeom prst="rect">
            <a:avLst/>
          </a:prstGeom>
          <a:solidFill>
            <a:schemeClr val="accent1"/>
          </a:solidFill>
          <a:ln w="9525">
            <a:solidFill>
              <a:schemeClr val="tx1"/>
            </a:solidFill>
            <a:miter lim="800000"/>
            <a:headEnd/>
            <a:tailEnd/>
          </a:ln>
          <a:effectLst/>
        </p:spPr>
        <p:txBody>
          <a:bodyPr wrap="none" lIns="90488" tIns="44450" rIns="90488" bIns="44450" anchor="ctr"/>
          <a:lstStyle/>
          <a:p>
            <a:pPr algn="ctr"/>
            <a:r>
              <a:rPr lang="en-US"/>
              <a:t>IPv6</a:t>
            </a:r>
          </a:p>
        </p:txBody>
      </p:sp>
      <p:sp>
        <p:nvSpPr>
          <p:cNvPr id="158738" name="Rectangle 18"/>
          <p:cNvSpPr>
            <a:spLocks noChangeArrowheads="1"/>
          </p:cNvSpPr>
          <p:nvPr/>
        </p:nvSpPr>
        <p:spPr bwMode="auto">
          <a:xfrm>
            <a:off x="3695700" y="3870325"/>
            <a:ext cx="1752600" cy="304800"/>
          </a:xfrm>
          <a:prstGeom prst="rect">
            <a:avLst/>
          </a:prstGeom>
          <a:solidFill>
            <a:schemeClr val="accent1"/>
          </a:solidFill>
          <a:ln w="9525">
            <a:solidFill>
              <a:schemeClr val="tx1"/>
            </a:solidFill>
            <a:miter lim="800000"/>
            <a:headEnd/>
            <a:tailEnd/>
          </a:ln>
          <a:effectLst/>
        </p:spPr>
        <p:txBody>
          <a:bodyPr wrap="none" lIns="90488" tIns="44450" rIns="90488" bIns="44450" anchor="ctr"/>
          <a:lstStyle/>
          <a:p>
            <a:pPr algn="ctr"/>
            <a:r>
              <a:rPr lang="en-US"/>
              <a:t>IPv6</a:t>
            </a:r>
          </a:p>
        </p:txBody>
      </p:sp>
      <p:sp>
        <p:nvSpPr>
          <p:cNvPr id="158739" name="Rectangle 19"/>
          <p:cNvSpPr>
            <a:spLocks noChangeArrowheads="1"/>
          </p:cNvSpPr>
          <p:nvPr/>
        </p:nvSpPr>
        <p:spPr bwMode="auto">
          <a:xfrm>
            <a:off x="3702050" y="3565525"/>
            <a:ext cx="1752600" cy="304800"/>
          </a:xfrm>
          <a:prstGeom prst="rect">
            <a:avLst/>
          </a:prstGeom>
          <a:solidFill>
            <a:schemeClr val="accent1"/>
          </a:solidFill>
          <a:ln w="9525">
            <a:solidFill>
              <a:schemeClr val="tx1"/>
            </a:solidFill>
            <a:miter lim="800000"/>
            <a:headEnd/>
            <a:tailEnd/>
          </a:ln>
          <a:effectLst/>
        </p:spPr>
        <p:txBody>
          <a:bodyPr wrap="none" lIns="90488" tIns="44450" rIns="90488" bIns="44450" anchor="ctr"/>
          <a:lstStyle/>
          <a:p>
            <a:pPr algn="ctr"/>
            <a:r>
              <a:rPr lang="en-US"/>
              <a:t>IPv4</a:t>
            </a:r>
          </a:p>
        </p:txBody>
      </p:sp>
      <p:sp>
        <p:nvSpPr>
          <p:cNvPr id="158740" name="Rectangle 20"/>
          <p:cNvSpPr>
            <a:spLocks noChangeArrowheads="1"/>
          </p:cNvSpPr>
          <p:nvPr/>
        </p:nvSpPr>
        <p:spPr bwMode="auto">
          <a:xfrm>
            <a:off x="6553200" y="3673475"/>
            <a:ext cx="1752600" cy="304800"/>
          </a:xfrm>
          <a:prstGeom prst="rect">
            <a:avLst/>
          </a:prstGeom>
          <a:solidFill>
            <a:schemeClr val="accent1"/>
          </a:solidFill>
          <a:ln w="9525">
            <a:solidFill>
              <a:schemeClr val="tx1"/>
            </a:solidFill>
            <a:miter lim="800000"/>
            <a:headEnd/>
            <a:tailEnd/>
          </a:ln>
          <a:effectLst/>
        </p:spPr>
        <p:txBody>
          <a:bodyPr wrap="none" lIns="90488" tIns="44450" rIns="90488" bIns="44450" anchor="ctr"/>
          <a:lstStyle/>
          <a:p>
            <a:pPr algn="ctr"/>
            <a:r>
              <a:rPr lang="en-US"/>
              <a:t>IPv6</a:t>
            </a:r>
          </a:p>
        </p:txBody>
      </p:sp>
      <p:sp>
        <p:nvSpPr>
          <p:cNvPr id="158741" name="Line 21"/>
          <p:cNvSpPr>
            <a:spLocks noChangeShapeType="1"/>
          </p:cNvSpPr>
          <p:nvPr/>
        </p:nvSpPr>
        <p:spPr bwMode="auto">
          <a:xfrm>
            <a:off x="3352800" y="3581400"/>
            <a:ext cx="228600" cy="0"/>
          </a:xfrm>
          <a:prstGeom prst="line">
            <a:avLst/>
          </a:prstGeom>
          <a:noFill/>
          <a:ln w="9525">
            <a:solidFill>
              <a:schemeClr val="tx1"/>
            </a:solidFill>
            <a:round/>
            <a:headEnd/>
            <a:tailEnd type="triangle" w="med" len="med"/>
          </a:ln>
          <a:effectLst/>
        </p:spPr>
        <p:txBody>
          <a:bodyPr lIns="90488" tIns="44450" rIns="90488" bIns="44450"/>
          <a:lstStyle/>
          <a:p>
            <a:endParaRPr lang="en-US"/>
          </a:p>
        </p:txBody>
      </p:sp>
      <p:sp>
        <p:nvSpPr>
          <p:cNvPr id="158742" name="Line 22"/>
          <p:cNvSpPr>
            <a:spLocks noChangeShapeType="1"/>
          </p:cNvSpPr>
          <p:nvPr/>
        </p:nvSpPr>
        <p:spPr bwMode="auto">
          <a:xfrm>
            <a:off x="5486400" y="4038600"/>
            <a:ext cx="533400" cy="0"/>
          </a:xfrm>
          <a:prstGeom prst="line">
            <a:avLst/>
          </a:prstGeom>
          <a:noFill/>
          <a:ln w="9525">
            <a:solidFill>
              <a:schemeClr val="tx1"/>
            </a:solidFill>
            <a:round/>
            <a:headEnd/>
            <a:tailEnd type="triangle" w="med" len="med"/>
          </a:ln>
          <a:effectLst/>
        </p:spPr>
        <p:txBody>
          <a:bodyPr lIns="90488" tIns="44450" rIns="90488" bIns="44450"/>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p:cNvSpPr>
          <p:nvPr>
            <p:ph type="title"/>
          </p:nvPr>
        </p:nvSpPr>
        <p:spPr/>
        <p:txBody>
          <a:bodyPr/>
          <a:lstStyle/>
          <a:p>
            <a:r>
              <a:rPr lang="en-US"/>
              <a:t>Mbone: multicast backbone</a:t>
            </a:r>
          </a:p>
        </p:txBody>
      </p:sp>
      <p:sp>
        <p:nvSpPr>
          <p:cNvPr id="159747" name="Rectangle 3"/>
          <p:cNvSpPr>
            <a:spLocks noGrp="1"/>
          </p:cNvSpPr>
          <p:nvPr>
            <p:ph sz="half" idx="1"/>
          </p:nvPr>
        </p:nvSpPr>
        <p:spPr/>
        <p:txBody>
          <a:bodyPr/>
          <a:lstStyle/>
          <a:p>
            <a:endParaRPr lang="en-US" sz="2800"/>
          </a:p>
        </p:txBody>
      </p:sp>
      <p:graphicFrame>
        <p:nvGraphicFramePr>
          <p:cNvPr id="159748" name="Object 4"/>
          <p:cNvGraphicFramePr>
            <a:graphicFrameLocks noChangeAspect="1"/>
          </p:cNvGraphicFramePr>
          <p:nvPr/>
        </p:nvGraphicFramePr>
        <p:xfrm>
          <a:off x="2895600" y="1905000"/>
          <a:ext cx="962025" cy="962025"/>
        </p:xfrm>
        <a:graphic>
          <a:graphicData uri="http://schemas.openxmlformats.org/presentationml/2006/ole">
            <mc:AlternateContent xmlns:mc="http://schemas.openxmlformats.org/markup-compatibility/2006">
              <mc:Choice xmlns:v="urn:schemas-microsoft-com:vml" Requires="v">
                <p:oleObj spid="_x0000_s159812" name="Visio" r:id="rId3" imgW="961949" imgH="961949" progId="Visio.Drawing.11">
                  <p:embed/>
                </p:oleObj>
              </mc:Choice>
              <mc:Fallback>
                <p:oleObj name="Visio" r:id="rId3" imgW="961949" imgH="961949" progId="Visio.Drawing.11">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95600" y="1905000"/>
                        <a:ext cx="962025" cy="962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159749" name="Object 5"/>
          <p:cNvGraphicFramePr>
            <a:graphicFrameLocks noChangeAspect="1"/>
          </p:cNvGraphicFramePr>
          <p:nvPr/>
        </p:nvGraphicFramePr>
        <p:xfrm>
          <a:off x="5715000" y="1905000"/>
          <a:ext cx="962025" cy="962025"/>
        </p:xfrm>
        <a:graphic>
          <a:graphicData uri="http://schemas.openxmlformats.org/presentationml/2006/ole">
            <mc:AlternateContent xmlns:mc="http://schemas.openxmlformats.org/markup-compatibility/2006">
              <mc:Choice xmlns:v="urn:schemas-microsoft-com:vml" Requires="v">
                <p:oleObj spid="_x0000_s159813" name="Visio" r:id="rId5" imgW="961949" imgH="961949" progId="Visio.Drawing.11">
                  <p:embed/>
                </p:oleObj>
              </mc:Choice>
              <mc:Fallback>
                <p:oleObj name="Visio" r:id="rId5" imgW="961949" imgH="961949" progId="Visio.Drawing.11">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5000" y="1905000"/>
                        <a:ext cx="962025" cy="962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pic>
        <p:nvPicPr>
          <p:cNvPr id="159750" name="Picture 6" descr="Cloud"/>
          <p:cNvPicPr>
            <a:picLocks noChangeAspect="1" noChangeArrowheads="1"/>
          </p:cNvPicPr>
          <p:nvPr/>
        </p:nvPicPr>
        <p:blipFill>
          <a:blip r:embed="rId6"/>
          <a:srcRect/>
          <a:stretch>
            <a:fillRect/>
          </a:stretch>
        </p:blipFill>
        <p:spPr bwMode="auto">
          <a:xfrm>
            <a:off x="228600" y="1768475"/>
            <a:ext cx="1847850" cy="1235075"/>
          </a:xfrm>
          <a:prstGeom prst="rect">
            <a:avLst/>
          </a:prstGeom>
          <a:noFill/>
        </p:spPr>
      </p:pic>
      <p:pic>
        <p:nvPicPr>
          <p:cNvPr id="159751" name="Picture 7" descr="Cloud"/>
          <p:cNvPicPr>
            <a:picLocks noChangeAspect="1" noChangeArrowheads="1"/>
          </p:cNvPicPr>
          <p:nvPr/>
        </p:nvPicPr>
        <p:blipFill>
          <a:blip r:embed="rId6"/>
          <a:srcRect/>
          <a:stretch>
            <a:fillRect/>
          </a:stretch>
        </p:blipFill>
        <p:spPr bwMode="auto">
          <a:xfrm>
            <a:off x="7296150" y="1771650"/>
            <a:ext cx="1847850" cy="1235075"/>
          </a:xfrm>
          <a:prstGeom prst="rect">
            <a:avLst/>
          </a:prstGeom>
          <a:noFill/>
        </p:spPr>
      </p:pic>
      <p:cxnSp>
        <p:nvCxnSpPr>
          <p:cNvPr id="159752" name="AutoShape 8"/>
          <p:cNvCxnSpPr>
            <a:cxnSpLocks noChangeShapeType="1"/>
            <a:stCxn id="0" idx="3"/>
            <a:endCxn id="0" idx="1"/>
          </p:cNvCxnSpPr>
          <p:nvPr/>
        </p:nvCxnSpPr>
        <p:spPr bwMode="auto">
          <a:xfrm>
            <a:off x="3857625" y="2386013"/>
            <a:ext cx="1857375" cy="0"/>
          </a:xfrm>
          <a:prstGeom prst="straightConnector1">
            <a:avLst/>
          </a:prstGeom>
          <a:noFill/>
          <a:ln w="9525">
            <a:solidFill>
              <a:schemeClr val="tx1"/>
            </a:solidFill>
            <a:round/>
            <a:headEnd/>
            <a:tailEnd/>
          </a:ln>
          <a:effectLst/>
        </p:spPr>
      </p:cxnSp>
      <p:cxnSp>
        <p:nvCxnSpPr>
          <p:cNvPr id="159753" name="AutoShape 9"/>
          <p:cNvCxnSpPr>
            <a:cxnSpLocks noChangeShapeType="1"/>
            <a:stCxn id="0" idx="1"/>
            <a:endCxn id="0" idx="3"/>
          </p:cNvCxnSpPr>
          <p:nvPr/>
        </p:nvCxnSpPr>
        <p:spPr bwMode="auto">
          <a:xfrm flipH="1">
            <a:off x="2076450" y="2386013"/>
            <a:ext cx="819150" cy="0"/>
          </a:xfrm>
          <a:prstGeom prst="straightConnector1">
            <a:avLst/>
          </a:prstGeom>
          <a:noFill/>
          <a:ln w="9525">
            <a:solidFill>
              <a:schemeClr val="tx1"/>
            </a:solidFill>
            <a:round/>
            <a:headEnd/>
            <a:tailEnd/>
          </a:ln>
          <a:effectLst/>
        </p:spPr>
      </p:cxnSp>
      <p:cxnSp>
        <p:nvCxnSpPr>
          <p:cNvPr id="159754" name="AutoShape 10"/>
          <p:cNvCxnSpPr>
            <a:cxnSpLocks noChangeShapeType="1"/>
            <a:stCxn id="0" idx="3"/>
            <a:endCxn id="0" idx="1"/>
          </p:cNvCxnSpPr>
          <p:nvPr/>
        </p:nvCxnSpPr>
        <p:spPr bwMode="auto">
          <a:xfrm>
            <a:off x="6677025" y="2386013"/>
            <a:ext cx="619125" cy="3175"/>
          </a:xfrm>
          <a:prstGeom prst="straightConnector1">
            <a:avLst/>
          </a:prstGeom>
          <a:noFill/>
          <a:ln w="9525">
            <a:solidFill>
              <a:schemeClr val="tx1"/>
            </a:solidFill>
            <a:round/>
            <a:headEnd/>
            <a:tailEnd/>
          </a:ln>
          <a:effectLst/>
        </p:spPr>
      </p:cxnSp>
      <p:sp>
        <p:nvSpPr>
          <p:cNvPr id="159755" name="Text Box 11"/>
          <p:cNvSpPr txBox="1">
            <a:spLocks noChangeArrowheads="1"/>
          </p:cNvSpPr>
          <p:nvPr/>
        </p:nvSpPr>
        <p:spPr bwMode="auto">
          <a:xfrm>
            <a:off x="7696200" y="2057400"/>
            <a:ext cx="1082675" cy="638175"/>
          </a:xfrm>
          <a:prstGeom prst="rect">
            <a:avLst/>
          </a:prstGeom>
          <a:noFill/>
          <a:ln w="9525">
            <a:noFill/>
            <a:miter lim="800000"/>
            <a:headEnd/>
            <a:tailEnd/>
          </a:ln>
          <a:effectLst/>
        </p:spPr>
        <p:txBody>
          <a:bodyPr wrap="none" lIns="90488" tIns="44450" rIns="90488" bIns="44450">
            <a:spAutoFit/>
          </a:bodyPr>
          <a:lstStyle/>
          <a:p>
            <a:r>
              <a:rPr lang="en-US"/>
              <a:t>Multicast</a:t>
            </a:r>
          </a:p>
          <a:p>
            <a:r>
              <a:rPr lang="en-US"/>
              <a:t>enabled</a:t>
            </a:r>
          </a:p>
        </p:txBody>
      </p:sp>
      <p:pic>
        <p:nvPicPr>
          <p:cNvPr id="159756" name="Picture 12" descr="Cloud"/>
          <p:cNvPicPr>
            <a:picLocks noChangeAspect="1" noChangeArrowheads="1"/>
          </p:cNvPicPr>
          <p:nvPr/>
        </p:nvPicPr>
        <p:blipFill>
          <a:blip r:embed="rId6"/>
          <a:srcRect/>
          <a:stretch>
            <a:fillRect/>
          </a:stretch>
        </p:blipFill>
        <p:spPr bwMode="auto">
          <a:xfrm>
            <a:off x="4114800" y="1905000"/>
            <a:ext cx="1371600" cy="915988"/>
          </a:xfrm>
          <a:prstGeom prst="rect">
            <a:avLst/>
          </a:prstGeom>
          <a:noFill/>
        </p:spPr>
      </p:pic>
      <p:sp>
        <p:nvSpPr>
          <p:cNvPr id="159757" name="Text Box 13"/>
          <p:cNvSpPr txBox="1">
            <a:spLocks noChangeArrowheads="1"/>
          </p:cNvSpPr>
          <p:nvPr/>
        </p:nvSpPr>
        <p:spPr bwMode="auto">
          <a:xfrm>
            <a:off x="3184525" y="2476500"/>
            <a:ext cx="473075" cy="363538"/>
          </a:xfrm>
          <a:prstGeom prst="rect">
            <a:avLst/>
          </a:prstGeom>
          <a:noFill/>
          <a:ln w="9525">
            <a:noFill/>
            <a:miter lim="800000"/>
            <a:headEnd/>
            <a:tailEnd/>
          </a:ln>
          <a:effectLst/>
        </p:spPr>
        <p:txBody>
          <a:bodyPr wrap="none" lIns="90488" tIns="44450" rIns="90488" bIns="44450">
            <a:spAutoFit/>
          </a:bodyPr>
          <a:lstStyle/>
          <a:p>
            <a:r>
              <a:rPr lang="en-US"/>
              <a:t>R1</a:t>
            </a:r>
          </a:p>
        </p:txBody>
      </p:sp>
      <p:sp>
        <p:nvSpPr>
          <p:cNvPr id="159758" name="Text Box 14"/>
          <p:cNvSpPr txBox="1">
            <a:spLocks noChangeArrowheads="1"/>
          </p:cNvSpPr>
          <p:nvPr/>
        </p:nvSpPr>
        <p:spPr bwMode="auto">
          <a:xfrm>
            <a:off x="6019800" y="2476500"/>
            <a:ext cx="473075" cy="363538"/>
          </a:xfrm>
          <a:prstGeom prst="rect">
            <a:avLst/>
          </a:prstGeom>
          <a:noFill/>
          <a:ln w="9525">
            <a:noFill/>
            <a:miter lim="800000"/>
            <a:headEnd/>
            <a:tailEnd/>
          </a:ln>
          <a:effectLst/>
        </p:spPr>
        <p:txBody>
          <a:bodyPr wrap="none" lIns="90488" tIns="44450" rIns="90488" bIns="44450">
            <a:spAutoFit/>
          </a:bodyPr>
          <a:lstStyle/>
          <a:p>
            <a:r>
              <a:rPr lang="en-US"/>
              <a:t>R2</a:t>
            </a:r>
          </a:p>
        </p:txBody>
      </p:sp>
      <p:sp>
        <p:nvSpPr>
          <p:cNvPr id="159759" name="Text Box 15"/>
          <p:cNvSpPr txBox="1">
            <a:spLocks noChangeArrowheads="1"/>
          </p:cNvSpPr>
          <p:nvPr/>
        </p:nvSpPr>
        <p:spPr bwMode="auto">
          <a:xfrm>
            <a:off x="609600" y="2057400"/>
            <a:ext cx="1082675" cy="638175"/>
          </a:xfrm>
          <a:prstGeom prst="rect">
            <a:avLst/>
          </a:prstGeom>
          <a:noFill/>
          <a:ln w="9525">
            <a:noFill/>
            <a:miter lim="800000"/>
            <a:headEnd/>
            <a:tailEnd/>
          </a:ln>
          <a:effectLst/>
        </p:spPr>
        <p:txBody>
          <a:bodyPr wrap="none" lIns="90488" tIns="44450" rIns="90488" bIns="44450">
            <a:spAutoFit/>
          </a:bodyPr>
          <a:lstStyle/>
          <a:p>
            <a:r>
              <a:rPr lang="en-US"/>
              <a:t>Multicast</a:t>
            </a:r>
          </a:p>
          <a:p>
            <a:r>
              <a:rPr lang="en-US"/>
              <a:t>enabled</a:t>
            </a:r>
          </a:p>
        </p:txBody>
      </p:sp>
      <p:sp>
        <p:nvSpPr>
          <p:cNvPr id="159760" name="Text Box 16"/>
          <p:cNvSpPr txBox="1">
            <a:spLocks noChangeArrowheads="1"/>
          </p:cNvSpPr>
          <p:nvPr/>
        </p:nvSpPr>
        <p:spPr bwMode="auto">
          <a:xfrm>
            <a:off x="4267200" y="1952625"/>
            <a:ext cx="1082675" cy="638175"/>
          </a:xfrm>
          <a:prstGeom prst="rect">
            <a:avLst/>
          </a:prstGeom>
          <a:noFill/>
          <a:ln w="9525">
            <a:noFill/>
            <a:miter lim="800000"/>
            <a:headEnd/>
            <a:tailEnd/>
          </a:ln>
          <a:effectLst/>
        </p:spPr>
        <p:txBody>
          <a:bodyPr wrap="none" lIns="90488" tIns="44450" rIns="90488" bIns="44450">
            <a:spAutoFit/>
          </a:bodyPr>
          <a:lstStyle/>
          <a:p>
            <a:r>
              <a:rPr lang="en-US"/>
              <a:t>Non </a:t>
            </a:r>
          </a:p>
          <a:p>
            <a:r>
              <a:rPr lang="en-US"/>
              <a:t>multicast</a:t>
            </a:r>
          </a:p>
        </p:txBody>
      </p:sp>
      <p:sp>
        <p:nvSpPr>
          <p:cNvPr id="159761" name="Rectangle 17"/>
          <p:cNvSpPr>
            <a:spLocks noChangeArrowheads="1"/>
          </p:cNvSpPr>
          <p:nvPr/>
        </p:nvSpPr>
        <p:spPr bwMode="auto">
          <a:xfrm>
            <a:off x="2286000" y="3429000"/>
            <a:ext cx="1066800" cy="304800"/>
          </a:xfrm>
          <a:prstGeom prst="rect">
            <a:avLst/>
          </a:prstGeom>
          <a:solidFill>
            <a:schemeClr val="accent1"/>
          </a:solidFill>
          <a:ln w="9525">
            <a:solidFill>
              <a:schemeClr val="tx1"/>
            </a:solidFill>
            <a:miter lim="800000"/>
            <a:headEnd/>
            <a:tailEnd/>
          </a:ln>
          <a:effectLst/>
        </p:spPr>
        <p:txBody>
          <a:bodyPr wrap="none" lIns="90488" tIns="44450" rIns="90488" bIns="44450" anchor="ctr"/>
          <a:lstStyle/>
          <a:p>
            <a:pPr algn="ctr"/>
            <a:r>
              <a:rPr lang="en-US"/>
              <a:t>G</a:t>
            </a:r>
          </a:p>
        </p:txBody>
      </p:sp>
      <p:sp>
        <p:nvSpPr>
          <p:cNvPr id="159762" name="Rectangle 18"/>
          <p:cNvSpPr>
            <a:spLocks noChangeArrowheads="1"/>
          </p:cNvSpPr>
          <p:nvPr/>
        </p:nvSpPr>
        <p:spPr bwMode="auto">
          <a:xfrm>
            <a:off x="3705225" y="3825875"/>
            <a:ext cx="1752600" cy="304800"/>
          </a:xfrm>
          <a:prstGeom prst="rect">
            <a:avLst/>
          </a:prstGeom>
          <a:solidFill>
            <a:schemeClr val="accent1"/>
          </a:solidFill>
          <a:ln w="9525">
            <a:solidFill>
              <a:schemeClr val="tx1"/>
            </a:solidFill>
            <a:miter lim="800000"/>
            <a:headEnd/>
            <a:tailEnd/>
          </a:ln>
          <a:effectLst/>
        </p:spPr>
        <p:txBody>
          <a:bodyPr wrap="none" lIns="90488" tIns="44450" rIns="90488" bIns="44450" anchor="ctr"/>
          <a:lstStyle/>
          <a:p>
            <a:pPr algn="ctr"/>
            <a:r>
              <a:rPr lang="en-US"/>
              <a:t>G</a:t>
            </a:r>
          </a:p>
        </p:txBody>
      </p:sp>
      <p:sp>
        <p:nvSpPr>
          <p:cNvPr id="159763" name="Rectangle 19"/>
          <p:cNvSpPr>
            <a:spLocks noChangeArrowheads="1"/>
          </p:cNvSpPr>
          <p:nvPr/>
        </p:nvSpPr>
        <p:spPr bwMode="auto">
          <a:xfrm>
            <a:off x="3702050" y="3565525"/>
            <a:ext cx="1752600" cy="304800"/>
          </a:xfrm>
          <a:prstGeom prst="rect">
            <a:avLst/>
          </a:prstGeom>
          <a:solidFill>
            <a:schemeClr val="accent1"/>
          </a:solidFill>
          <a:ln w="9525">
            <a:solidFill>
              <a:schemeClr val="tx1"/>
            </a:solidFill>
            <a:miter lim="800000"/>
            <a:headEnd/>
            <a:tailEnd/>
          </a:ln>
          <a:effectLst/>
        </p:spPr>
        <p:txBody>
          <a:bodyPr wrap="none" lIns="90488" tIns="44450" rIns="90488" bIns="44450" anchor="ctr"/>
          <a:lstStyle/>
          <a:p>
            <a:pPr algn="ctr"/>
            <a:r>
              <a:rPr lang="en-US"/>
              <a:t>Unicast header</a:t>
            </a:r>
          </a:p>
        </p:txBody>
      </p:sp>
      <p:sp>
        <p:nvSpPr>
          <p:cNvPr id="159764" name="Rectangle 20"/>
          <p:cNvSpPr>
            <a:spLocks noChangeArrowheads="1"/>
          </p:cNvSpPr>
          <p:nvPr/>
        </p:nvSpPr>
        <p:spPr bwMode="auto">
          <a:xfrm>
            <a:off x="6553200" y="3673475"/>
            <a:ext cx="1752600" cy="304800"/>
          </a:xfrm>
          <a:prstGeom prst="rect">
            <a:avLst/>
          </a:prstGeom>
          <a:solidFill>
            <a:schemeClr val="accent1"/>
          </a:solidFill>
          <a:ln w="9525">
            <a:solidFill>
              <a:schemeClr val="tx1"/>
            </a:solidFill>
            <a:miter lim="800000"/>
            <a:headEnd/>
            <a:tailEnd/>
          </a:ln>
          <a:effectLst/>
        </p:spPr>
        <p:txBody>
          <a:bodyPr wrap="none" lIns="90488" tIns="44450" rIns="90488" bIns="44450" anchor="ctr"/>
          <a:lstStyle/>
          <a:p>
            <a:pPr algn="ctr"/>
            <a:r>
              <a:rPr lang="en-US"/>
              <a:t>G</a:t>
            </a:r>
          </a:p>
        </p:txBody>
      </p:sp>
      <p:sp>
        <p:nvSpPr>
          <p:cNvPr id="159765" name="Line 21"/>
          <p:cNvSpPr>
            <a:spLocks noChangeShapeType="1"/>
          </p:cNvSpPr>
          <p:nvPr/>
        </p:nvSpPr>
        <p:spPr bwMode="auto">
          <a:xfrm>
            <a:off x="3352800" y="3581400"/>
            <a:ext cx="228600" cy="0"/>
          </a:xfrm>
          <a:prstGeom prst="line">
            <a:avLst/>
          </a:prstGeom>
          <a:noFill/>
          <a:ln w="9525">
            <a:solidFill>
              <a:schemeClr val="tx1"/>
            </a:solidFill>
            <a:round/>
            <a:headEnd/>
            <a:tailEnd type="triangle" w="med" len="med"/>
          </a:ln>
          <a:effectLst/>
        </p:spPr>
        <p:txBody>
          <a:bodyPr lIns="90488" tIns="44450" rIns="90488" bIns="44450"/>
          <a:lstStyle/>
          <a:p>
            <a:endParaRPr lang="en-US"/>
          </a:p>
        </p:txBody>
      </p:sp>
      <p:sp>
        <p:nvSpPr>
          <p:cNvPr id="159766" name="Line 22"/>
          <p:cNvSpPr>
            <a:spLocks noChangeShapeType="1"/>
          </p:cNvSpPr>
          <p:nvPr/>
        </p:nvSpPr>
        <p:spPr bwMode="auto">
          <a:xfrm>
            <a:off x="5486400" y="4038600"/>
            <a:ext cx="533400" cy="0"/>
          </a:xfrm>
          <a:prstGeom prst="line">
            <a:avLst/>
          </a:prstGeom>
          <a:noFill/>
          <a:ln w="9525">
            <a:solidFill>
              <a:schemeClr val="tx1"/>
            </a:solidFill>
            <a:round/>
            <a:headEnd/>
            <a:tailEnd type="triangle" w="med" len="med"/>
          </a:ln>
          <a:effectLst/>
        </p:spPr>
        <p:txBody>
          <a:bodyPr lIns="90488" tIns="44450" rIns="90488" bIns="44450"/>
          <a:lstStyle/>
          <a:p>
            <a:endParaRPr lang="en-US"/>
          </a:p>
        </p:txBody>
      </p:sp>
      <p:sp>
        <p:nvSpPr>
          <p:cNvPr id="159767" name="Line 23"/>
          <p:cNvSpPr>
            <a:spLocks noChangeShapeType="1"/>
          </p:cNvSpPr>
          <p:nvPr/>
        </p:nvSpPr>
        <p:spPr bwMode="auto">
          <a:xfrm>
            <a:off x="8305800" y="3810000"/>
            <a:ext cx="533400" cy="0"/>
          </a:xfrm>
          <a:prstGeom prst="line">
            <a:avLst/>
          </a:prstGeom>
          <a:noFill/>
          <a:ln w="9525">
            <a:solidFill>
              <a:schemeClr val="tx1"/>
            </a:solidFill>
            <a:round/>
            <a:headEnd/>
            <a:tailEnd type="triangle" w="med" len="med"/>
          </a:ln>
          <a:effectLst/>
        </p:spPr>
        <p:txBody>
          <a:bodyPr lIns="90488" tIns="44450" rIns="90488" bIns="44450"/>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idx="4294967295"/>
          </p:nvPr>
        </p:nvSpPr>
        <p:spPr>
          <a:xfrm>
            <a:off x="457200" y="76200"/>
            <a:ext cx="8229600" cy="1143000"/>
          </a:xfrm>
        </p:spPr>
        <p:txBody>
          <a:bodyPr/>
          <a:lstStyle/>
          <a:p>
            <a:r>
              <a:rPr lang="en-US"/>
              <a:t>Outline</a:t>
            </a:r>
          </a:p>
        </p:txBody>
      </p:sp>
      <p:sp>
        <p:nvSpPr>
          <p:cNvPr id="18434" name="Content Placeholder 2"/>
          <p:cNvSpPr>
            <a:spLocks noGrp="1"/>
          </p:cNvSpPr>
          <p:nvPr>
            <p:ph idx="4294967295"/>
          </p:nvPr>
        </p:nvSpPr>
        <p:spPr>
          <a:xfrm>
            <a:off x="457200" y="1066800"/>
            <a:ext cx="8229600" cy="5059363"/>
          </a:xfrm>
        </p:spPr>
        <p:txBody>
          <a:bodyPr/>
          <a:lstStyle/>
          <a:p>
            <a:r>
              <a:rPr lang="en-US" sz="2800" dirty="0" smtClean="0"/>
              <a:t>Virtual </a:t>
            </a:r>
            <a:r>
              <a:rPr lang="en-US" sz="2800" dirty="0"/>
              <a:t>networks and IP </a:t>
            </a:r>
            <a:r>
              <a:rPr lang="en-US" sz="2800" dirty="0" smtClean="0"/>
              <a:t>tunnels</a:t>
            </a:r>
          </a:p>
          <a:p>
            <a:r>
              <a:rPr lang="en-US" sz="2800" dirty="0" smtClean="0"/>
              <a:t>IPv6</a:t>
            </a:r>
            <a:endParaRPr lang="en-US" sz="2800" dirty="0"/>
          </a:p>
          <a:p>
            <a:r>
              <a:rPr lang="en-US" sz="2800" dirty="0"/>
              <a:t>IP Multicast</a:t>
            </a:r>
          </a:p>
          <a:p>
            <a:pPr lvl="1"/>
            <a:r>
              <a:rPr lang="en-US" sz="2400" dirty="0"/>
              <a:t>Protocols</a:t>
            </a:r>
          </a:p>
          <a:p>
            <a:pPr lvl="1"/>
            <a:r>
              <a:rPr lang="en-US" sz="2400" dirty="0"/>
              <a:t>Challenges</a:t>
            </a:r>
          </a:p>
          <a:p>
            <a:pPr lvl="2"/>
            <a:r>
              <a:rPr lang="en-US" dirty="0"/>
              <a:t>Reliability</a:t>
            </a:r>
          </a:p>
          <a:p>
            <a:pPr lvl="2"/>
            <a:r>
              <a:rPr lang="en-US" dirty="0"/>
              <a:t>Scalability</a:t>
            </a:r>
          </a:p>
          <a:p>
            <a:pPr lvl="2"/>
            <a:r>
              <a:rPr lang="en-US" dirty="0"/>
              <a:t>Heterogeneity</a:t>
            </a:r>
          </a:p>
          <a:p>
            <a:r>
              <a:rPr lang="en-US" dirty="0" smtClean="0"/>
              <a:t>Midterm</a:t>
            </a:r>
            <a:endParaRPr lang="en-US" dirty="0"/>
          </a:p>
          <a:p>
            <a:pPr lvl="1">
              <a:buFont typeface="Arial" charset="0"/>
              <a:buNone/>
            </a:pPr>
            <a:endParaRPr lang="en-US" dirty="0"/>
          </a:p>
        </p:txBody>
      </p:sp>
    </p:spTree>
    <p:extLst>
      <p:ext uri="{BB962C8B-B14F-4D97-AF65-F5344CB8AC3E}">
        <p14:creationId xmlns:p14="http://schemas.microsoft.com/office/powerpoint/2010/main" val="321009262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85800" y="1600200"/>
            <a:ext cx="7772400" cy="1905000"/>
          </a:xfrm>
          <a:noFill/>
        </p:spPr>
        <p:txBody>
          <a:bodyPr/>
          <a:lstStyle/>
          <a:p>
            <a:r>
              <a:rPr lang="en-US" sz="6000" dirty="0"/>
              <a:t>Next Generation IP (IPv6)</a:t>
            </a:r>
          </a:p>
        </p:txBody>
      </p:sp>
    </p:spTree>
    <p:extLst>
      <p:ext uri="{BB962C8B-B14F-4D97-AF65-F5344CB8AC3E}">
        <p14:creationId xmlns:p14="http://schemas.microsoft.com/office/powerpoint/2010/main" val="427611948"/>
      </p:ext>
    </p:extLst>
  </p:cSld>
  <p:clrMapOvr>
    <a:masterClrMapping/>
  </p:clrMapOvr>
  <p:transition xmlns:p14="http://schemas.microsoft.com/office/powerpoint/2010/mai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noFill/>
        </p:spPr>
        <p:txBody>
          <a:bodyPr/>
          <a:lstStyle/>
          <a:p>
            <a:r>
              <a:rPr lang="en-US" dirty="0"/>
              <a:t>Major Features</a:t>
            </a:r>
          </a:p>
        </p:txBody>
      </p:sp>
      <p:sp>
        <p:nvSpPr>
          <p:cNvPr id="26627" name="Rectangle 3"/>
          <p:cNvSpPr>
            <a:spLocks noGrp="1" noChangeArrowheads="1"/>
          </p:cNvSpPr>
          <p:nvPr>
            <p:ph type="body" idx="1"/>
          </p:nvPr>
        </p:nvSpPr>
        <p:spPr>
          <a:noFill/>
        </p:spPr>
        <p:txBody>
          <a:bodyPr/>
          <a:lstStyle/>
          <a:p>
            <a:r>
              <a:rPr lang="en-US" dirty="0">
                <a:latin typeface="+mj-lt"/>
              </a:rPr>
              <a:t>128-bit addresses</a:t>
            </a:r>
          </a:p>
          <a:p>
            <a:r>
              <a:rPr lang="en-US" dirty="0">
                <a:latin typeface="+mj-lt"/>
              </a:rPr>
              <a:t>Multicast</a:t>
            </a:r>
          </a:p>
          <a:p>
            <a:r>
              <a:rPr lang="en-US" dirty="0">
                <a:latin typeface="+mj-lt"/>
              </a:rPr>
              <a:t>Real-time service</a:t>
            </a:r>
          </a:p>
          <a:p>
            <a:r>
              <a:rPr lang="en-US" dirty="0">
                <a:latin typeface="+mj-lt"/>
              </a:rPr>
              <a:t>Authentication and security</a:t>
            </a:r>
          </a:p>
          <a:p>
            <a:r>
              <a:rPr lang="en-US" dirty="0">
                <a:latin typeface="+mj-lt"/>
              </a:rPr>
              <a:t>Auto-configuration</a:t>
            </a:r>
          </a:p>
          <a:p>
            <a:r>
              <a:rPr lang="en-US" dirty="0">
                <a:latin typeface="+mj-lt"/>
              </a:rPr>
              <a:t>End-to-end fragmentation</a:t>
            </a:r>
          </a:p>
          <a:p>
            <a:r>
              <a:rPr lang="en-US" dirty="0">
                <a:latin typeface="+mj-lt"/>
              </a:rPr>
              <a:t>Enhanced routing functionality, including support for mobile hosts</a:t>
            </a:r>
          </a:p>
        </p:txBody>
      </p:sp>
    </p:spTree>
    <p:extLst>
      <p:ext uri="{BB962C8B-B14F-4D97-AF65-F5344CB8AC3E}">
        <p14:creationId xmlns:p14="http://schemas.microsoft.com/office/powerpoint/2010/main" val="1207463325"/>
      </p:ext>
    </p:extLst>
  </p:cSld>
  <p:clrMapOvr>
    <a:masterClrMapping/>
  </p:clrMapOvr>
  <p:transition xmlns:p14="http://schemas.microsoft.com/office/powerpoint/2010/mai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noFill/>
        </p:spPr>
        <p:txBody>
          <a:bodyPr/>
          <a:lstStyle/>
          <a:p>
            <a:r>
              <a:rPr lang="en-US" dirty="0"/>
              <a:t>IPv6 Addresses</a:t>
            </a:r>
          </a:p>
        </p:txBody>
      </p:sp>
      <p:sp>
        <p:nvSpPr>
          <p:cNvPr id="28675" name="Rectangle 3"/>
          <p:cNvSpPr>
            <a:spLocks noGrp="1" noChangeArrowheads="1"/>
          </p:cNvSpPr>
          <p:nvPr>
            <p:ph type="body" idx="1"/>
          </p:nvPr>
        </p:nvSpPr>
        <p:spPr/>
        <p:txBody>
          <a:bodyPr>
            <a:normAutofit lnSpcReduction="10000"/>
          </a:bodyPr>
          <a:lstStyle/>
          <a:p>
            <a:pPr>
              <a:buFont typeface="Wingdings" pitchFamily="2" charset="2"/>
              <a:buChar char="n"/>
              <a:defRPr/>
            </a:pPr>
            <a:r>
              <a:rPr lang="en-US" dirty="0" smtClean="0">
                <a:ea typeface="+mn-ea"/>
              </a:rPr>
              <a:t>Classless addressing/routing (similar to CIDR)</a:t>
            </a:r>
          </a:p>
          <a:p>
            <a:pPr>
              <a:buFont typeface="Wingdings" pitchFamily="2" charset="2"/>
              <a:buChar char="n"/>
              <a:defRPr/>
            </a:pPr>
            <a:r>
              <a:rPr lang="en-US" dirty="0" smtClean="0">
                <a:ea typeface="+mn-ea"/>
              </a:rPr>
              <a:t>Notation: x:x:x:x:x:x:x:x (x = 16-bit hex number)</a:t>
            </a:r>
          </a:p>
          <a:p>
            <a:pPr lvl="1">
              <a:buFont typeface="Wingdings" pitchFamily="2" charset="2"/>
              <a:buChar char="n"/>
              <a:defRPr/>
            </a:pPr>
            <a:r>
              <a:rPr lang="en-US" dirty="0" smtClean="0"/>
              <a:t>contiguous 0s are compressed:  47CD::A456:0124</a:t>
            </a:r>
          </a:p>
          <a:p>
            <a:pPr lvl="1">
              <a:buFont typeface="Wingdings" pitchFamily="2" charset="2"/>
              <a:buChar char="n"/>
              <a:defRPr/>
            </a:pPr>
            <a:r>
              <a:rPr lang="en-US" dirty="0" smtClean="0"/>
              <a:t>IPv6 compatible IPv4 address:  </a:t>
            </a:r>
            <a:endParaRPr lang="en-US" dirty="0" smtClean="0"/>
          </a:p>
          <a:p>
            <a:pPr marL="457200" lvl="1" indent="0">
              <a:buNone/>
              <a:defRPr/>
            </a:pPr>
            <a:r>
              <a:rPr lang="en-US" dirty="0"/>
              <a:t>	</a:t>
            </a:r>
            <a:r>
              <a:rPr lang="en-US" dirty="0" smtClean="0"/>
              <a:t>::FFFF:128.42.1.87</a:t>
            </a:r>
            <a:endParaRPr lang="en-US" dirty="0" smtClean="0"/>
          </a:p>
          <a:p>
            <a:pPr>
              <a:buFont typeface="Wingdings" pitchFamily="2" charset="2"/>
              <a:buChar char="n"/>
              <a:defRPr/>
            </a:pPr>
            <a:r>
              <a:rPr lang="en-US" dirty="0" smtClean="0">
                <a:ea typeface="+mn-ea"/>
              </a:rPr>
              <a:t>Address assignment</a:t>
            </a:r>
          </a:p>
          <a:p>
            <a:pPr lvl="1">
              <a:buFont typeface="Wingdings" pitchFamily="2" charset="2"/>
              <a:buChar char="n"/>
              <a:defRPr/>
            </a:pPr>
            <a:r>
              <a:rPr lang="en-US" dirty="0" smtClean="0"/>
              <a:t>provider-based</a:t>
            </a:r>
          </a:p>
          <a:p>
            <a:pPr lvl="1">
              <a:buFont typeface="Wingdings" pitchFamily="2" charset="2"/>
              <a:buChar char="n"/>
              <a:defRPr/>
            </a:pPr>
            <a:r>
              <a:rPr lang="en-US" dirty="0" smtClean="0"/>
              <a:t>geographic</a:t>
            </a:r>
          </a:p>
        </p:txBody>
      </p:sp>
    </p:spTree>
    <p:extLst>
      <p:ext uri="{BB962C8B-B14F-4D97-AF65-F5344CB8AC3E}">
        <p14:creationId xmlns:p14="http://schemas.microsoft.com/office/powerpoint/2010/main" val="348129882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5" descr="f04-12-9780123850591 cop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2363" y="2276475"/>
            <a:ext cx="3559175" cy="374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5" name="Rectangle 2"/>
          <p:cNvSpPr>
            <a:spLocks noGrp="1" noChangeArrowheads="1"/>
          </p:cNvSpPr>
          <p:nvPr>
            <p:ph type="title"/>
          </p:nvPr>
        </p:nvSpPr>
        <p:spPr>
          <a:xfrm>
            <a:off x="685800" y="152400"/>
            <a:ext cx="7772400" cy="609600"/>
          </a:xfrm>
          <a:noFill/>
        </p:spPr>
        <p:txBody>
          <a:bodyPr/>
          <a:lstStyle/>
          <a:p>
            <a:r>
              <a:rPr lang="en-US">
                <a:latin typeface="Arial" charset="0"/>
              </a:rPr>
              <a:t>IPv6 Header</a:t>
            </a:r>
          </a:p>
        </p:txBody>
      </p:sp>
      <p:sp>
        <p:nvSpPr>
          <p:cNvPr id="28676" name="Rectangle 3"/>
          <p:cNvSpPr>
            <a:spLocks noGrp="1" noChangeArrowheads="1"/>
          </p:cNvSpPr>
          <p:nvPr>
            <p:ph type="body" idx="1"/>
          </p:nvPr>
        </p:nvSpPr>
        <p:spPr>
          <a:xfrm>
            <a:off x="685800" y="762000"/>
            <a:ext cx="8001000" cy="3200400"/>
          </a:xfrm>
          <a:noFill/>
        </p:spPr>
        <p:txBody>
          <a:bodyPr/>
          <a:lstStyle/>
          <a:p>
            <a:r>
              <a:rPr lang="en-US" dirty="0">
                <a:latin typeface="+mj-lt"/>
              </a:rPr>
              <a:t>40-byte </a:t>
            </a:r>
            <a:r>
              <a:rPr lang="ja-JP" altLang="en-US" dirty="0">
                <a:latin typeface="+mj-lt"/>
              </a:rPr>
              <a:t>“</a:t>
            </a:r>
            <a:r>
              <a:rPr lang="en-US" dirty="0">
                <a:latin typeface="+mj-lt"/>
              </a:rPr>
              <a:t>base</a:t>
            </a:r>
            <a:r>
              <a:rPr lang="ja-JP" altLang="en-US" dirty="0">
                <a:latin typeface="+mj-lt"/>
              </a:rPr>
              <a:t>”</a:t>
            </a:r>
            <a:r>
              <a:rPr lang="en-US" dirty="0">
                <a:latin typeface="+mj-lt"/>
              </a:rPr>
              <a:t> header</a:t>
            </a:r>
          </a:p>
          <a:p>
            <a:r>
              <a:rPr lang="en-US" dirty="0">
                <a:latin typeface="+mj-lt"/>
              </a:rPr>
              <a:t>Extension headers (fixed order, mostly fixed length)</a:t>
            </a:r>
          </a:p>
          <a:p>
            <a:pPr lvl="1"/>
            <a:r>
              <a:rPr lang="en-US" dirty="0">
                <a:latin typeface="+mj-lt"/>
              </a:rPr>
              <a:t>fragmentation</a:t>
            </a:r>
          </a:p>
          <a:p>
            <a:pPr lvl="1"/>
            <a:r>
              <a:rPr lang="en-US" dirty="0">
                <a:latin typeface="+mj-lt"/>
              </a:rPr>
              <a:t>source routing</a:t>
            </a:r>
          </a:p>
          <a:p>
            <a:pPr lvl="1"/>
            <a:r>
              <a:rPr lang="en-US" dirty="0">
                <a:latin typeface="+mj-lt"/>
              </a:rPr>
              <a:t>authentication and </a:t>
            </a:r>
          </a:p>
          <a:p>
            <a:pPr lvl="1">
              <a:buFont typeface="Wingdings" charset="0"/>
              <a:buNone/>
            </a:pPr>
            <a:r>
              <a:rPr lang="en-US" dirty="0">
                <a:latin typeface="+mj-lt"/>
              </a:rPr>
              <a:t>	security</a:t>
            </a:r>
          </a:p>
          <a:p>
            <a:pPr lvl="1"/>
            <a:r>
              <a:rPr lang="en-US" dirty="0">
                <a:latin typeface="+mj-lt"/>
              </a:rPr>
              <a:t>other options</a:t>
            </a:r>
          </a:p>
        </p:txBody>
      </p:sp>
    </p:spTree>
    <p:extLst>
      <p:ext uri="{BB962C8B-B14F-4D97-AF65-F5344CB8AC3E}">
        <p14:creationId xmlns:p14="http://schemas.microsoft.com/office/powerpoint/2010/main" val="104202877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4"/>
          <p:cNvSpPr>
            <a:spLocks noGrp="1" noChangeArrowheads="1"/>
          </p:cNvSpPr>
          <p:nvPr>
            <p:ph type="ctrTitle" idx="4294967295"/>
          </p:nvPr>
        </p:nvSpPr>
        <p:spPr>
          <a:xfrm>
            <a:off x="685800" y="2130425"/>
            <a:ext cx="7772400" cy="1470025"/>
          </a:xfrm>
        </p:spPr>
        <p:txBody>
          <a:bodyPr/>
          <a:lstStyle/>
          <a:p>
            <a:r>
              <a:rPr lang="en-US"/>
              <a:t>IP Multicast</a:t>
            </a:r>
          </a:p>
        </p:txBody>
      </p:sp>
      <p:sp>
        <p:nvSpPr>
          <p:cNvPr id="89090" name="Rectangle 5"/>
          <p:cNvSpPr>
            <a:spLocks noGrp="1" noChangeArrowheads="1"/>
          </p:cNvSpPr>
          <p:nvPr>
            <p:ph type="subTitle" idx="4294967295"/>
          </p:nvPr>
        </p:nvSpPr>
        <p:spPr>
          <a:xfrm>
            <a:off x="1371600" y="3886200"/>
            <a:ext cx="6400800" cy="1752600"/>
          </a:xfrm>
        </p:spPr>
        <p:txBody>
          <a:bodyPr/>
          <a:lstStyle/>
          <a:p>
            <a:pPr marL="0" indent="0" algn="ctr">
              <a:buFont typeface="Arial" charset="0"/>
              <a:buNone/>
            </a:pPr>
            <a:endParaRPr lang="en-US"/>
          </a:p>
        </p:txBody>
      </p:sp>
    </p:spTree>
    <p:extLst>
      <p:ext uri="{BB962C8B-B14F-4D97-AF65-F5344CB8AC3E}">
        <p14:creationId xmlns:p14="http://schemas.microsoft.com/office/powerpoint/2010/main" val="297469539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p:cNvSpPr>
          <p:nvPr>
            <p:ph type="title"/>
          </p:nvPr>
        </p:nvSpPr>
        <p:spPr/>
        <p:txBody>
          <a:bodyPr/>
          <a:lstStyle/>
          <a:p>
            <a:r>
              <a:rPr lang="en-US"/>
              <a:t>What is Multicast</a:t>
            </a:r>
          </a:p>
        </p:txBody>
      </p:sp>
      <p:sp>
        <p:nvSpPr>
          <p:cNvPr id="162819" name="Rectangle 3"/>
          <p:cNvSpPr>
            <a:spLocks noGrp="1"/>
          </p:cNvSpPr>
          <p:nvPr>
            <p:ph type="body" idx="1"/>
          </p:nvPr>
        </p:nvSpPr>
        <p:spPr/>
        <p:txBody>
          <a:bodyPr/>
          <a:lstStyle/>
          <a:p>
            <a:r>
              <a:rPr lang="en-US"/>
              <a:t>Many-to-many communications</a:t>
            </a:r>
          </a:p>
          <a:p>
            <a:endParaRPr lang="en-US"/>
          </a:p>
          <a:p>
            <a:r>
              <a:rPr lang="en-US"/>
              <a:t>Applications</a:t>
            </a:r>
          </a:p>
          <a:p>
            <a:pPr lvl="1"/>
            <a:r>
              <a:rPr lang="en-US"/>
              <a:t>Internet radio</a:t>
            </a:r>
          </a:p>
          <a:p>
            <a:pPr lvl="1"/>
            <a:r>
              <a:rPr lang="en-US"/>
              <a:t>Video conferencing</a:t>
            </a:r>
          </a:p>
          <a:p>
            <a:pPr lvl="1"/>
            <a:r>
              <a:rPr lang="en-US"/>
              <a:t>News dissemination</a:t>
            </a:r>
          </a:p>
          <a:p>
            <a:pPr lvl="1"/>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2819">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2819">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281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Title 1"/>
          <p:cNvSpPr>
            <a:spLocks noGrp="1"/>
          </p:cNvSpPr>
          <p:nvPr>
            <p:ph type="title" idx="4294967295"/>
          </p:nvPr>
        </p:nvSpPr>
        <p:spPr>
          <a:xfrm>
            <a:off x="457200" y="0"/>
            <a:ext cx="8229600" cy="1143000"/>
          </a:xfrm>
        </p:spPr>
        <p:txBody>
          <a:bodyPr/>
          <a:lstStyle/>
          <a:p>
            <a:r>
              <a:rPr lang="en-US"/>
              <a:t>Communication models</a:t>
            </a:r>
          </a:p>
        </p:txBody>
      </p:sp>
      <p:sp>
        <p:nvSpPr>
          <p:cNvPr id="90114" name="Content Placeholder 2"/>
          <p:cNvSpPr>
            <a:spLocks noGrp="1"/>
          </p:cNvSpPr>
          <p:nvPr>
            <p:ph idx="4294967295"/>
          </p:nvPr>
        </p:nvSpPr>
        <p:spPr>
          <a:xfrm>
            <a:off x="457200" y="1600200"/>
            <a:ext cx="8229600" cy="4953000"/>
          </a:xfrm>
        </p:spPr>
        <p:txBody>
          <a:bodyPr/>
          <a:lstStyle/>
          <a:p>
            <a:pPr>
              <a:lnSpc>
                <a:spcPct val="80000"/>
              </a:lnSpc>
            </a:pPr>
            <a:r>
              <a:rPr lang="en-US" sz="2700"/>
              <a:t>Unicast</a:t>
            </a:r>
          </a:p>
          <a:p>
            <a:pPr lvl="1">
              <a:lnSpc>
                <a:spcPct val="80000"/>
              </a:lnSpc>
            </a:pPr>
            <a:r>
              <a:rPr lang="en-US" sz="2400"/>
              <a:t>One-to-one</a:t>
            </a:r>
          </a:p>
          <a:p>
            <a:pPr lvl="1">
              <a:lnSpc>
                <a:spcPct val="80000"/>
              </a:lnSpc>
            </a:pPr>
            <a:r>
              <a:rPr lang="en-US" sz="2400"/>
              <a:t>Unicast routing</a:t>
            </a:r>
          </a:p>
          <a:p>
            <a:pPr lvl="1">
              <a:lnSpc>
                <a:spcPct val="80000"/>
              </a:lnSpc>
            </a:pPr>
            <a:endParaRPr lang="en-US" sz="2400"/>
          </a:p>
          <a:p>
            <a:pPr>
              <a:lnSpc>
                <a:spcPct val="80000"/>
              </a:lnSpc>
            </a:pPr>
            <a:r>
              <a:rPr lang="en-US" sz="2700"/>
              <a:t>Multicast</a:t>
            </a:r>
          </a:p>
          <a:p>
            <a:pPr lvl="1">
              <a:lnSpc>
                <a:spcPct val="80000"/>
              </a:lnSpc>
            </a:pPr>
            <a:endParaRPr lang="en-US" sz="2400"/>
          </a:p>
          <a:p>
            <a:pPr lvl="1">
              <a:lnSpc>
                <a:spcPct val="80000"/>
              </a:lnSpc>
            </a:pPr>
            <a:endParaRPr lang="en-US" sz="2400"/>
          </a:p>
          <a:p>
            <a:pPr>
              <a:lnSpc>
                <a:spcPct val="80000"/>
              </a:lnSpc>
            </a:pPr>
            <a:r>
              <a:rPr lang="en-US" sz="2700"/>
              <a:t>Anycast</a:t>
            </a:r>
          </a:p>
          <a:p>
            <a:pPr>
              <a:lnSpc>
                <a:spcPct val="80000"/>
              </a:lnSpc>
            </a:pPr>
            <a:endParaRPr lang="en-US" sz="2700"/>
          </a:p>
          <a:p>
            <a:pPr>
              <a:lnSpc>
                <a:spcPct val="80000"/>
              </a:lnSpc>
            </a:pPr>
            <a:r>
              <a:rPr lang="en-US" sz="2700"/>
              <a:t>Broadcast</a:t>
            </a:r>
          </a:p>
        </p:txBody>
      </p:sp>
      <p:sp>
        <p:nvSpPr>
          <p:cNvPr id="90115" name="laptop"/>
          <p:cNvSpPr>
            <a:spLocks noEditPoints="1" noChangeArrowheads="1"/>
          </p:cNvSpPr>
          <p:nvPr/>
        </p:nvSpPr>
        <p:spPr bwMode="auto">
          <a:xfrm>
            <a:off x="4267200" y="1417638"/>
            <a:ext cx="1123950" cy="752475"/>
          </a:xfrm>
          <a:custGeom>
            <a:avLst/>
            <a:gdLst>
              <a:gd name="T0" fmla="*/ 9103006 w 21600"/>
              <a:gd name="T1" fmla="*/ 0 h 21600"/>
              <a:gd name="T2" fmla="*/ 9103006 w 21600"/>
              <a:gd name="T3" fmla="*/ 8705159 h 21600"/>
              <a:gd name="T4" fmla="*/ 49622388 w 21600"/>
              <a:gd name="T5" fmla="*/ 0 h 21600"/>
              <a:gd name="T6" fmla="*/ 49622388 w 21600"/>
              <a:gd name="T7" fmla="*/ 8705159 h 21600"/>
              <a:gd name="T8" fmla="*/ 29242215 w 21600"/>
              <a:gd name="T9" fmla="*/ 0 h 21600"/>
              <a:gd name="T10" fmla="*/ 29242215 w 21600"/>
              <a:gd name="T11" fmla="*/ 26213824 h 21600"/>
              <a:gd name="T12" fmla="*/ 0 w 21600"/>
              <a:gd name="T13" fmla="*/ 26213824 h 21600"/>
              <a:gd name="T14" fmla="*/ 58484431 w 21600"/>
              <a:gd name="T15" fmla="*/ 26213824 h 21600"/>
              <a:gd name="T16" fmla="*/ 0 60000 65536"/>
              <a:gd name="T17" fmla="*/ 0 60000 65536"/>
              <a:gd name="T18" fmla="*/ 0 60000 65536"/>
              <a:gd name="T19" fmla="*/ 0 60000 65536"/>
              <a:gd name="T20" fmla="*/ 0 60000 65536"/>
              <a:gd name="T21" fmla="*/ 0 60000 65536"/>
              <a:gd name="T22" fmla="*/ 0 60000 65536"/>
              <a:gd name="T23" fmla="*/ 0 60000 65536"/>
              <a:gd name="T24" fmla="*/ 4445 w 21600"/>
              <a:gd name="T25" fmla="*/ 1858 h 21600"/>
              <a:gd name="T26" fmla="*/ 17311 w 21600"/>
              <a:gd name="T27" fmla="*/ 1232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a:lstStyle/>
          <a:p>
            <a:endParaRPr lang="en-US"/>
          </a:p>
        </p:txBody>
      </p:sp>
      <p:sp>
        <p:nvSpPr>
          <p:cNvPr id="90116" name="tower"/>
          <p:cNvSpPr>
            <a:spLocks noEditPoints="1" noChangeArrowheads="1"/>
          </p:cNvSpPr>
          <p:nvPr/>
        </p:nvSpPr>
        <p:spPr bwMode="auto">
          <a:xfrm>
            <a:off x="7696200" y="1219200"/>
            <a:ext cx="515938" cy="841375"/>
          </a:xfrm>
          <a:custGeom>
            <a:avLst/>
            <a:gdLst>
              <a:gd name="T0" fmla="*/ 0 w 21600"/>
              <a:gd name="T1" fmla="*/ 3313771 h 21600"/>
              <a:gd name="T2" fmla="*/ 3802081 w 21600"/>
              <a:gd name="T3" fmla="*/ 0 h 21600"/>
              <a:gd name="T4" fmla="*/ 6161852 w 21600"/>
              <a:gd name="T5" fmla="*/ 0 h 21600"/>
              <a:gd name="T6" fmla="*/ 12323703 w 21600"/>
              <a:gd name="T7" fmla="*/ 0 h 21600"/>
              <a:gd name="T8" fmla="*/ 12323703 w 21600"/>
              <a:gd name="T9" fmla="*/ 17675028 h 21600"/>
              <a:gd name="T10" fmla="*/ 12323703 w 21600"/>
              <a:gd name="T11" fmla="*/ 29459927 h 21600"/>
              <a:gd name="T12" fmla="*/ 8652829 w 21600"/>
              <a:gd name="T13" fmla="*/ 32773697 h 21600"/>
              <a:gd name="T14" fmla="*/ 6030622 w 21600"/>
              <a:gd name="T15" fmla="*/ 32773697 h 21600"/>
              <a:gd name="T16" fmla="*/ 0 w 21600"/>
              <a:gd name="T17" fmla="*/ 32773697 h 21600"/>
              <a:gd name="T18" fmla="*/ 0 w 21600"/>
              <a:gd name="T19" fmla="*/ 17491445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459 w 21600"/>
              <a:gd name="T31" fmla="*/ 22540 h 21600"/>
              <a:gd name="T32" fmla="*/ 21485 w 21600"/>
              <a:gd name="T33" fmla="*/ 27000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0" y="2184"/>
                </a:moveTo>
                <a:lnTo>
                  <a:pt x="6664" y="0"/>
                </a:lnTo>
                <a:lnTo>
                  <a:pt x="10800" y="0"/>
                </a:lnTo>
                <a:lnTo>
                  <a:pt x="21600" y="0"/>
                </a:lnTo>
                <a:lnTo>
                  <a:pt x="21600" y="11649"/>
                </a:lnTo>
                <a:lnTo>
                  <a:pt x="21600" y="19416"/>
                </a:lnTo>
                <a:lnTo>
                  <a:pt x="15166" y="21600"/>
                </a:lnTo>
                <a:lnTo>
                  <a:pt x="10570" y="21600"/>
                </a:lnTo>
                <a:lnTo>
                  <a:pt x="0" y="21600"/>
                </a:lnTo>
                <a:lnTo>
                  <a:pt x="0" y="11528"/>
                </a:lnTo>
                <a:lnTo>
                  <a:pt x="0" y="2184"/>
                </a:lnTo>
                <a:close/>
              </a:path>
              <a:path w="21600" h="21600" extrusionOk="0">
                <a:moveTo>
                  <a:pt x="0" y="2184"/>
                </a:moveTo>
                <a:lnTo>
                  <a:pt x="0" y="2184"/>
                </a:lnTo>
                <a:lnTo>
                  <a:pt x="14706" y="2184"/>
                </a:lnTo>
                <a:lnTo>
                  <a:pt x="21600" y="0"/>
                </a:lnTo>
                <a:moveTo>
                  <a:pt x="0" y="2184"/>
                </a:moveTo>
                <a:lnTo>
                  <a:pt x="14706" y="2184"/>
                </a:lnTo>
                <a:lnTo>
                  <a:pt x="14706" y="5339"/>
                </a:lnTo>
                <a:lnTo>
                  <a:pt x="14706" y="17474"/>
                </a:lnTo>
                <a:lnTo>
                  <a:pt x="14706" y="21600"/>
                </a:lnTo>
                <a:moveTo>
                  <a:pt x="1149" y="3034"/>
                </a:moveTo>
                <a:lnTo>
                  <a:pt x="13328" y="3034"/>
                </a:lnTo>
                <a:lnTo>
                  <a:pt x="13328" y="3519"/>
                </a:lnTo>
                <a:lnTo>
                  <a:pt x="1149" y="3519"/>
                </a:lnTo>
                <a:lnTo>
                  <a:pt x="1149" y="3034"/>
                </a:lnTo>
                <a:moveTo>
                  <a:pt x="1149" y="4490"/>
                </a:moveTo>
                <a:lnTo>
                  <a:pt x="13328" y="4490"/>
                </a:lnTo>
                <a:lnTo>
                  <a:pt x="13328" y="4854"/>
                </a:lnTo>
                <a:lnTo>
                  <a:pt x="1149" y="4854"/>
                </a:lnTo>
                <a:lnTo>
                  <a:pt x="1149" y="4490"/>
                </a:lnTo>
                <a:moveTo>
                  <a:pt x="1149" y="5946"/>
                </a:moveTo>
                <a:lnTo>
                  <a:pt x="13328" y="5946"/>
                </a:lnTo>
                <a:lnTo>
                  <a:pt x="13328" y="6310"/>
                </a:lnTo>
                <a:lnTo>
                  <a:pt x="1149" y="6310"/>
                </a:lnTo>
                <a:lnTo>
                  <a:pt x="1149" y="5946"/>
                </a:lnTo>
              </a:path>
            </a:pathLst>
          </a:custGeom>
          <a:solidFill>
            <a:srgbClr val="FFFFCC"/>
          </a:solidFill>
          <a:ln w="9525">
            <a:solidFill>
              <a:srgbClr val="000000"/>
            </a:solidFill>
            <a:miter lim="800000"/>
            <a:headEnd/>
            <a:tailEnd/>
          </a:ln>
        </p:spPr>
        <p:txBody>
          <a:bodyPr/>
          <a:lstStyle/>
          <a:p>
            <a:endParaRPr lang="en-US"/>
          </a:p>
        </p:txBody>
      </p:sp>
      <p:cxnSp>
        <p:nvCxnSpPr>
          <p:cNvPr id="90117" name="Straight Arrow Connector 7"/>
          <p:cNvCxnSpPr>
            <a:cxnSpLocks noChangeShapeType="1"/>
            <a:stCxn id="90115" idx="3"/>
            <a:endCxn id="90116" idx="9"/>
          </p:cNvCxnSpPr>
          <p:nvPr/>
        </p:nvCxnSpPr>
        <p:spPr bwMode="auto">
          <a:xfrm>
            <a:off x="5221288" y="1666875"/>
            <a:ext cx="2474912" cy="1588"/>
          </a:xfrm>
          <a:prstGeom prst="straightConnector1">
            <a:avLst/>
          </a:prstGeom>
          <a:noFill/>
          <a:ln w="9525" algn="ctr">
            <a:solidFill>
              <a:schemeClr val="tx1"/>
            </a:solidFill>
            <a:round/>
            <a:headEnd type="arrow" w="med" len="med"/>
            <a:tailEnd type="arrow" w="med" len="med"/>
          </a:ln>
        </p:spPr>
      </p:cxnSp>
      <p:sp>
        <p:nvSpPr>
          <p:cNvPr id="18437" name="Cloud"/>
          <p:cNvSpPr>
            <a:spLocks noChangeAspect="1" noEditPoints="1" noChangeArrowheads="1"/>
          </p:cNvSpPr>
          <p:nvPr/>
        </p:nvSpPr>
        <p:spPr bwMode="auto">
          <a:xfrm>
            <a:off x="5638800" y="1219200"/>
            <a:ext cx="1600200" cy="107156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pPr>
              <a:defRPr/>
            </a:pPr>
            <a:endParaRPr lang="en-US"/>
          </a:p>
        </p:txBody>
      </p:sp>
      <p:sp>
        <p:nvSpPr>
          <p:cNvPr id="90119" name="tower"/>
          <p:cNvSpPr>
            <a:spLocks noEditPoints="1" noChangeArrowheads="1"/>
          </p:cNvSpPr>
          <p:nvPr/>
        </p:nvSpPr>
        <p:spPr bwMode="auto">
          <a:xfrm>
            <a:off x="4495800" y="3276600"/>
            <a:ext cx="515938" cy="841375"/>
          </a:xfrm>
          <a:custGeom>
            <a:avLst/>
            <a:gdLst>
              <a:gd name="T0" fmla="*/ 0 w 21600"/>
              <a:gd name="T1" fmla="*/ 3313771 h 21600"/>
              <a:gd name="T2" fmla="*/ 3802081 w 21600"/>
              <a:gd name="T3" fmla="*/ 0 h 21600"/>
              <a:gd name="T4" fmla="*/ 6161852 w 21600"/>
              <a:gd name="T5" fmla="*/ 0 h 21600"/>
              <a:gd name="T6" fmla="*/ 12323703 w 21600"/>
              <a:gd name="T7" fmla="*/ 0 h 21600"/>
              <a:gd name="T8" fmla="*/ 12323703 w 21600"/>
              <a:gd name="T9" fmla="*/ 17675028 h 21600"/>
              <a:gd name="T10" fmla="*/ 12323703 w 21600"/>
              <a:gd name="T11" fmla="*/ 29459927 h 21600"/>
              <a:gd name="T12" fmla="*/ 8652829 w 21600"/>
              <a:gd name="T13" fmla="*/ 32773697 h 21600"/>
              <a:gd name="T14" fmla="*/ 6030622 w 21600"/>
              <a:gd name="T15" fmla="*/ 32773697 h 21600"/>
              <a:gd name="T16" fmla="*/ 0 w 21600"/>
              <a:gd name="T17" fmla="*/ 32773697 h 21600"/>
              <a:gd name="T18" fmla="*/ 0 w 21600"/>
              <a:gd name="T19" fmla="*/ 17491445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459 w 21600"/>
              <a:gd name="T31" fmla="*/ 22540 h 21600"/>
              <a:gd name="T32" fmla="*/ 21485 w 21600"/>
              <a:gd name="T33" fmla="*/ 27000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0" y="2184"/>
                </a:moveTo>
                <a:lnTo>
                  <a:pt x="6664" y="0"/>
                </a:lnTo>
                <a:lnTo>
                  <a:pt x="10800" y="0"/>
                </a:lnTo>
                <a:lnTo>
                  <a:pt x="21600" y="0"/>
                </a:lnTo>
                <a:lnTo>
                  <a:pt x="21600" y="11649"/>
                </a:lnTo>
                <a:lnTo>
                  <a:pt x="21600" y="19416"/>
                </a:lnTo>
                <a:lnTo>
                  <a:pt x="15166" y="21600"/>
                </a:lnTo>
                <a:lnTo>
                  <a:pt x="10570" y="21600"/>
                </a:lnTo>
                <a:lnTo>
                  <a:pt x="0" y="21600"/>
                </a:lnTo>
                <a:lnTo>
                  <a:pt x="0" y="11528"/>
                </a:lnTo>
                <a:lnTo>
                  <a:pt x="0" y="2184"/>
                </a:lnTo>
                <a:close/>
              </a:path>
              <a:path w="21600" h="21600" extrusionOk="0">
                <a:moveTo>
                  <a:pt x="0" y="2184"/>
                </a:moveTo>
                <a:lnTo>
                  <a:pt x="0" y="2184"/>
                </a:lnTo>
                <a:lnTo>
                  <a:pt x="14706" y="2184"/>
                </a:lnTo>
                <a:lnTo>
                  <a:pt x="21600" y="0"/>
                </a:lnTo>
                <a:moveTo>
                  <a:pt x="0" y="2184"/>
                </a:moveTo>
                <a:lnTo>
                  <a:pt x="14706" y="2184"/>
                </a:lnTo>
                <a:lnTo>
                  <a:pt x="14706" y="5339"/>
                </a:lnTo>
                <a:lnTo>
                  <a:pt x="14706" y="17474"/>
                </a:lnTo>
                <a:lnTo>
                  <a:pt x="14706" y="21600"/>
                </a:lnTo>
                <a:moveTo>
                  <a:pt x="1149" y="3034"/>
                </a:moveTo>
                <a:lnTo>
                  <a:pt x="13328" y="3034"/>
                </a:lnTo>
                <a:lnTo>
                  <a:pt x="13328" y="3519"/>
                </a:lnTo>
                <a:lnTo>
                  <a:pt x="1149" y="3519"/>
                </a:lnTo>
                <a:lnTo>
                  <a:pt x="1149" y="3034"/>
                </a:lnTo>
                <a:moveTo>
                  <a:pt x="1149" y="4490"/>
                </a:moveTo>
                <a:lnTo>
                  <a:pt x="13328" y="4490"/>
                </a:lnTo>
                <a:lnTo>
                  <a:pt x="13328" y="4854"/>
                </a:lnTo>
                <a:lnTo>
                  <a:pt x="1149" y="4854"/>
                </a:lnTo>
                <a:lnTo>
                  <a:pt x="1149" y="4490"/>
                </a:lnTo>
                <a:moveTo>
                  <a:pt x="1149" y="5946"/>
                </a:moveTo>
                <a:lnTo>
                  <a:pt x="13328" y="5946"/>
                </a:lnTo>
                <a:lnTo>
                  <a:pt x="13328" y="6310"/>
                </a:lnTo>
                <a:lnTo>
                  <a:pt x="1149" y="6310"/>
                </a:lnTo>
                <a:lnTo>
                  <a:pt x="1149" y="5946"/>
                </a:lnTo>
              </a:path>
            </a:pathLst>
          </a:custGeom>
          <a:solidFill>
            <a:srgbClr val="FFFFCC"/>
          </a:solidFill>
          <a:ln w="9525">
            <a:solidFill>
              <a:srgbClr val="000000"/>
            </a:solidFill>
            <a:miter lim="800000"/>
            <a:headEnd/>
            <a:tailEnd/>
          </a:ln>
        </p:spPr>
        <p:txBody>
          <a:bodyPr/>
          <a:lstStyle/>
          <a:p>
            <a:endParaRPr lang="en-US"/>
          </a:p>
        </p:txBody>
      </p:sp>
      <p:sp>
        <p:nvSpPr>
          <p:cNvPr id="90120" name="laptop"/>
          <p:cNvSpPr>
            <a:spLocks noEditPoints="1" noChangeArrowheads="1"/>
          </p:cNvSpPr>
          <p:nvPr/>
        </p:nvSpPr>
        <p:spPr bwMode="auto">
          <a:xfrm>
            <a:off x="6648450" y="2514600"/>
            <a:ext cx="1123950" cy="752475"/>
          </a:xfrm>
          <a:custGeom>
            <a:avLst/>
            <a:gdLst>
              <a:gd name="T0" fmla="*/ 9103006 w 21600"/>
              <a:gd name="T1" fmla="*/ 0 h 21600"/>
              <a:gd name="T2" fmla="*/ 9103006 w 21600"/>
              <a:gd name="T3" fmla="*/ 8705159 h 21600"/>
              <a:gd name="T4" fmla="*/ 49622388 w 21600"/>
              <a:gd name="T5" fmla="*/ 0 h 21600"/>
              <a:gd name="T6" fmla="*/ 49622388 w 21600"/>
              <a:gd name="T7" fmla="*/ 8705159 h 21600"/>
              <a:gd name="T8" fmla="*/ 29242215 w 21600"/>
              <a:gd name="T9" fmla="*/ 0 h 21600"/>
              <a:gd name="T10" fmla="*/ 29242215 w 21600"/>
              <a:gd name="T11" fmla="*/ 26213824 h 21600"/>
              <a:gd name="T12" fmla="*/ 0 w 21600"/>
              <a:gd name="T13" fmla="*/ 26213824 h 21600"/>
              <a:gd name="T14" fmla="*/ 58484431 w 21600"/>
              <a:gd name="T15" fmla="*/ 26213824 h 21600"/>
              <a:gd name="T16" fmla="*/ 0 60000 65536"/>
              <a:gd name="T17" fmla="*/ 0 60000 65536"/>
              <a:gd name="T18" fmla="*/ 0 60000 65536"/>
              <a:gd name="T19" fmla="*/ 0 60000 65536"/>
              <a:gd name="T20" fmla="*/ 0 60000 65536"/>
              <a:gd name="T21" fmla="*/ 0 60000 65536"/>
              <a:gd name="T22" fmla="*/ 0 60000 65536"/>
              <a:gd name="T23" fmla="*/ 0 60000 65536"/>
              <a:gd name="T24" fmla="*/ 4445 w 21600"/>
              <a:gd name="T25" fmla="*/ 1858 h 21600"/>
              <a:gd name="T26" fmla="*/ 17311 w 21600"/>
              <a:gd name="T27" fmla="*/ 1232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a:lstStyle/>
          <a:p>
            <a:endParaRPr lang="en-US"/>
          </a:p>
        </p:txBody>
      </p:sp>
      <p:sp>
        <p:nvSpPr>
          <p:cNvPr id="90121" name="laptop"/>
          <p:cNvSpPr>
            <a:spLocks noEditPoints="1" noChangeArrowheads="1"/>
          </p:cNvSpPr>
          <p:nvPr/>
        </p:nvSpPr>
        <p:spPr bwMode="auto">
          <a:xfrm>
            <a:off x="7848600" y="3352800"/>
            <a:ext cx="1123950" cy="752475"/>
          </a:xfrm>
          <a:custGeom>
            <a:avLst/>
            <a:gdLst>
              <a:gd name="T0" fmla="*/ 9103006 w 21600"/>
              <a:gd name="T1" fmla="*/ 0 h 21600"/>
              <a:gd name="T2" fmla="*/ 9103006 w 21600"/>
              <a:gd name="T3" fmla="*/ 8705159 h 21600"/>
              <a:gd name="T4" fmla="*/ 49622388 w 21600"/>
              <a:gd name="T5" fmla="*/ 0 h 21600"/>
              <a:gd name="T6" fmla="*/ 49622388 w 21600"/>
              <a:gd name="T7" fmla="*/ 8705159 h 21600"/>
              <a:gd name="T8" fmla="*/ 29242215 w 21600"/>
              <a:gd name="T9" fmla="*/ 0 h 21600"/>
              <a:gd name="T10" fmla="*/ 29242215 w 21600"/>
              <a:gd name="T11" fmla="*/ 26213824 h 21600"/>
              <a:gd name="T12" fmla="*/ 0 w 21600"/>
              <a:gd name="T13" fmla="*/ 26213824 h 21600"/>
              <a:gd name="T14" fmla="*/ 58484431 w 21600"/>
              <a:gd name="T15" fmla="*/ 26213824 h 21600"/>
              <a:gd name="T16" fmla="*/ 0 60000 65536"/>
              <a:gd name="T17" fmla="*/ 0 60000 65536"/>
              <a:gd name="T18" fmla="*/ 0 60000 65536"/>
              <a:gd name="T19" fmla="*/ 0 60000 65536"/>
              <a:gd name="T20" fmla="*/ 0 60000 65536"/>
              <a:gd name="T21" fmla="*/ 0 60000 65536"/>
              <a:gd name="T22" fmla="*/ 0 60000 65536"/>
              <a:gd name="T23" fmla="*/ 0 60000 65536"/>
              <a:gd name="T24" fmla="*/ 4445 w 21600"/>
              <a:gd name="T25" fmla="*/ 1858 h 21600"/>
              <a:gd name="T26" fmla="*/ 17311 w 21600"/>
              <a:gd name="T27" fmla="*/ 1232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a:lstStyle/>
          <a:p>
            <a:endParaRPr lang="en-US"/>
          </a:p>
        </p:txBody>
      </p:sp>
      <p:sp>
        <p:nvSpPr>
          <p:cNvPr id="90122" name="laptop"/>
          <p:cNvSpPr>
            <a:spLocks noEditPoints="1" noChangeArrowheads="1"/>
          </p:cNvSpPr>
          <p:nvPr/>
        </p:nvSpPr>
        <p:spPr bwMode="auto">
          <a:xfrm>
            <a:off x="6572250" y="4352925"/>
            <a:ext cx="1123950" cy="752475"/>
          </a:xfrm>
          <a:custGeom>
            <a:avLst/>
            <a:gdLst>
              <a:gd name="T0" fmla="*/ 9103006 w 21600"/>
              <a:gd name="T1" fmla="*/ 0 h 21600"/>
              <a:gd name="T2" fmla="*/ 9103006 w 21600"/>
              <a:gd name="T3" fmla="*/ 8705159 h 21600"/>
              <a:gd name="T4" fmla="*/ 49622388 w 21600"/>
              <a:gd name="T5" fmla="*/ 0 h 21600"/>
              <a:gd name="T6" fmla="*/ 49622388 w 21600"/>
              <a:gd name="T7" fmla="*/ 8705159 h 21600"/>
              <a:gd name="T8" fmla="*/ 29242215 w 21600"/>
              <a:gd name="T9" fmla="*/ 0 h 21600"/>
              <a:gd name="T10" fmla="*/ 29242215 w 21600"/>
              <a:gd name="T11" fmla="*/ 26213824 h 21600"/>
              <a:gd name="T12" fmla="*/ 0 w 21600"/>
              <a:gd name="T13" fmla="*/ 26213824 h 21600"/>
              <a:gd name="T14" fmla="*/ 58484431 w 21600"/>
              <a:gd name="T15" fmla="*/ 26213824 h 21600"/>
              <a:gd name="T16" fmla="*/ 0 60000 65536"/>
              <a:gd name="T17" fmla="*/ 0 60000 65536"/>
              <a:gd name="T18" fmla="*/ 0 60000 65536"/>
              <a:gd name="T19" fmla="*/ 0 60000 65536"/>
              <a:gd name="T20" fmla="*/ 0 60000 65536"/>
              <a:gd name="T21" fmla="*/ 0 60000 65536"/>
              <a:gd name="T22" fmla="*/ 0 60000 65536"/>
              <a:gd name="T23" fmla="*/ 0 60000 65536"/>
              <a:gd name="T24" fmla="*/ 4445 w 21600"/>
              <a:gd name="T25" fmla="*/ 1858 h 21600"/>
              <a:gd name="T26" fmla="*/ 17311 w 21600"/>
              <a:gd name="T27" fmla="*/ 1232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a:lstStyle/>
          <a:p>
            <a:endParaRPr lang="en-US"/>
          </a:p>
        </p:txBody>
      </p:sp>
      <p:sp>
        <p:nvSpPr>
          <p:cNvPr id="14" name="Cloud"/>
          <p:cNvSpPr>
            <a:spLocks noChangeAspect="1" noEditPoints="1" noChangeArrowheads="1"/>
          </p:cNvSpPr>
          <p:nvPr/>
        </p:nvSpPr>
        <p:spPr bwMode="auto">
          <a:xfrm>
            <a:off x="5105400" y="3352800"/>
            <a:ext cx="2286000" cy="107156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pPr>
              <a:defRPr/>
            </a:pPr>
            <a:endParaRPr lang="en-US"/>
          </a:p>
        </p:txBody>
      </p:sp>
      <p:cxnSp>
        <p:nvCxnSpPr>
          <p:cNvPr id="90124" name="Straight Arrow Connector 15"/>
          <p:cNvCxnSpPr>
            <a:cxnSpLocks noChangeShapeType="1"/>
            <a:stCxn id="90119" idx="4"/>
          </p:cNvCxnSpPr>
          <p:nvPr/>
        </p:nvCxnSpPr>
        <p:spPr bwMode="auto">
          <a:xfrm>
            <a:off x="5011738" y="3730625"/>
            <a:ext cx="246062" cy="3175"/>
          </a:xfrm>
          <a:prstGeom prst="straightConnector1">
            <a:avLst/>
          </a:prstGeom>
          <a:noFill/>
          <a:ln w="9525" algn="ctr">
            <a:solidFill>
              <a:schemeClr val="tx1"/>
            </a:solidFill>
            <a:round/>
            <a:headEnd/>
            <a:tailEnd type="arrow" w="med" len="med"/>
          </a:ln>
        </p:spPr>
      </p:cxnSp>
      <p:cxnSp>
        <p:nvCxnSpPr>
          <p:cNvPr id="90125" name="Straight Arrow Connector 17"/>
          <p:cNvCxnSpPr>
            <a:cxnSpLocks noChangeShapeType="1"/>
            <a:stCxn id="14" idx="3"/>
          </p:cNvCxnSpPr>
          <p:nvPr/>
        </p:nvCxnSpPr>
        <p:spPr bwMode="auto">
          <a:xfrm flipV="1">
            <a:off x="6248400" y="2895600"/>
            <a:ext cx="609600" cy="519113"/>
          </a:xfrm>
          <a:prstGeom prst="straightConnector1">
            <a:avLst/>
          </a:prstGeom>
          <a:noFill/>
          <a:ln w="9525" algn="ctr">
            <a:solidFill>
              <a:schemeClr val="tx1"/>
            </a:solidFill>
            <a:round/>
            <a:headEnd/>
            <a:tailEnd type="arrow" w="med" len="med"/>
          </a:ln>
        </p:spPr>
      </p:cxnSp>
      <p:cxnSp>
        <p:nvCxnSpPr>
          <p:cNvPr id="90126" name="Straight Arrow Connector 19"/>
          <p:cNvCxnSpPr>
            <a:cxnSpLocks noChangeShapeType="1"/>
            <a:stCxn id="14" idx="2"/>
          </p:cNvCxnSpPr>
          <p:nvPr/>
        </p:nvCxnSpPr>
        <p:spPr bwMode="auto">
          <a:xfrm flipV="1">
            <a:off x="7389813" y="3886200"/>
            <a:ext cx="611187" cy="3175"/>
          </a:xfrm>
          <a:prstGeom prst="straightConnector1">
            <a:avLst/>
          </a:prstGeom>
          <a:noFill/>
          <a:ln w="9525" algn="ctr">
            <a:solidFill>
              <a:schemeClr val="tx1"/>
            </a:solidFill>
            <a:round/>
            <a:headEnd/>
            <a:tailEnd type="arrow" w="med" len="med"/>
          </a:ln>
        </p:spPr>
      </p:cxnSp>
      <p:cxnSp>
        <p:nvCxnSpPr>
          <p:cNvPr id="90127" name="Straight Arrow Connector 21"/>
          <p:cNvCxnSpPr>
            <a:cxnSpLocks noChangeShapeType="1"/>
            <a:stCxn id="14" idx="1"/>
            <a:endCxn id="90122" idx="1"/>
          </p:cNvCxnSpPr>
          <p:nvPr/>
        </p:nvCxnSpPr>
        <p:spPr bwMode="auto">
          <a:xfrm>
            <a:off x="6248400" y="4424363"/>
            <a:ext cx="498475" cy="177800"/>
          </a:xfrm>
          <a:prstGeom prst="straightConnector1">
            <a:avLst/>
          </a:prstGeom>
          <a:noFill/>
          <a:ln w="9525" algn="ctr">
            <a:solidFill>
              <a:schemeClr val="tx1"/>
            </a:solidFill>
            <a:round/>
            <a:headEnd/>
            <a:tailEnd type="arrow" w="med" len="med"/>
          </a:ln>
        </p:spPr>
      </p:cxnSp>
      <p:sp>
        <p:nvSpPr>
          <p:cNvPr id="23" name="Cloud"/>
          <p:cNvSpPr>
            <a:spLocks noChangeAspect="1" noEditPoints="1" noChangeArrowheads="1"/>
          </p:cNvSpPr>
          <p:nvPr/>
        </p:nvSpPr>
        <p:spPr bwMode="auto">
          <a:xfrm>
            <a:off x="4419600" y="5562600"/>
            <a:ext cx="2286000" cy="107156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pPr>
              <a:defRPr/>
            </a:pPr>
            <a:endParaRPr lang="en-US"/>
          </a:p>
        </p:txBody>
      </p:sp>
      <p:sp>
        <p:nvSpPr>
          <p:cNvPr id="90129" name="laptop"/>
          <p:cNvSpPr>
            <a:spLocks noEditPoints="1" noChangeArrowheads="1"/>
          </p:cNvSpPr>
          <p:nvPr/>
        </p:nvSpPr>
        <p:spPr bwMode="auto">
          <a:xfrm>
            <a:off x="3124200" y="5791200"/>
            <a:ext cx="1123950" cy="752475"/>
          </a:xfrm>
          <a:custGeom>
            <a:avLst/>
            <a:gdLst>
              <a:gd name="T0" fmla="*/ 9103006 w 21600"/>
              <a:gd name="T1" fmla="*/ 0 h 21600"/>
              <a:gd name="T2" fmla="*/ 9103006 w 21600"/>
              <a:gd name="T3" fmla="*/ 8705159 h 21600"/>
              <a:gd name="T4" fmla="*/ 49622388 w 21600"/>
              <a:gd name="T5" fmla="*/ 0 h 21600"/>
              <a:gd name="T6" fmla="*/ 49622388 w 21600"/>
              <a:gd name="T7" fmla="*/ 8705159 h 21600"/>
              <a:gd name="T8" fmla="*/ 29242215 w 21600"/>
              <a:gd name="T9" fmla="*/ 0 h 21600"/>
              <a:gd name="T10" fmla="*/ 29242215 w 21600"/>
              <a:gd name="T11" fmla="*/ 26213824 h 21600"/>
              <a:gd name="T12" fmla="*/ 0 w 21600"/>
              <a:gd name="T13" fmla="*/ 26213824 h 21600"/>
              <a:gd name="T14" fmla="*/ 58484431 w 21600"/>
              <a:gd name="T15" fmla="*/ 26213824 h 21600"/>
              <a:gd name="T16" fmla="*/ 0 60000 65536"/>
              <a:gd name="T17" fmla="*/ 0 60000 65536"/>
              <a:gd name="T18" fmla="*/ 0 60000 65536"/>
              <a:gd name="T19" fmla="*/ 0 60000 65536"/>
              <a:gd name="T20" fmla="*/ 0 60000 65536"/>
              <a:gd name="T21" fmla="*/ 0 60000 65536"/>
              <a:gd name="T22" fmla="*/ 0 60000 65536"/>
              <a:gd name="T23" fmla="*/ 0 60000 65536"/>
              <a:gd name="T24" fmla="*/ 4445 w 21600"/>
              <a:gd name="T25" fmla="*/ 1858 h 21600"/>
              <a:gd name="T26" fmla="*/ 17311 w 21600"/>
              <a:gd name="T27" fmla="*/ 1232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a:lstStyle/>
          <a:p>
            <a:endParaRPr lang="en-US"/>
          </a:p>
        </p:txBody>
      </p:sp>
      <p:sp>
        <p:nvSpPr>
          <p:cNvPr id="90130" name="tower"/>
          <p:cNvSpPr>
            <a:spLocks noEditPoints="1" noChangeArrowheads="1"/>
          </p:cNvSpPr>
          <p:nvPr/>
        </p:nvSpPr>
        <p:spPr bwMode="auto">
          <a:xfrm>
            <a:off x="5562600" y="4572000"/>
            <a:ext cx="515938" cy="841375"/>
          </a:xfrm>
          <a:custGeom>
            <a:avLst/>
            <a:gdLst>
              <a:gd name="T0" fmla="*/ 0 w 21600"/>
              <a:gd name="T1" fmla="*/ 3313771 h 21600"/>
              <a:gd name="T2" fmla="*/ 3802081 w 21600"/>
              <a:gd name="T3" fmla="*/ 0 h 21600"/>
              <a:gd name="T4" fmla="*/ 6161852 w 21600"/>
              <a:gd name="T5" fmla="*/ 0 h 21600"/>
              <a:gd name="T6" fmla="*/ 12323703 w 21600"/>
              <a:gd name="T7" fmla="*/ 0 h 21600"/>
              <a:gd name="T8" fmla="*/ 12323703 w 21600"/>
              <a:gd name="T9" fmla="*/ 17675028 h 21600"/>
              <a:gd name="T10" fmla="*/ 12323703 w 21600"/>
              <a:gd name="T11" fmla="*/ 29459927 h 21600"/>
              <a:gd name="T12" fmla="*/ 8652829 w 21600"/>
              <a:gd name="T13" fmla="*/ 32773697 h 21600"/>
              <a:gd name="T14" fmla="*/ 6030622 w 21600"/>
              <a:gd name="T15" fmla="*/ 32773697 h 21600"/>
              <a:gd name="T16" fmla="*/ 0 w 21600"/>
              <a:gd name="T17" fmla="*/ 32773697 h 21600"/>
              <a:gd name="T18" fmla="*/ 0 w 21600"/>
              <a:gd name="T19" fmla="*/ 17491445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459 w 21600"/>
              <a:gd name="T31" fmla="*/ 22540 h 21600"/>
              <a:gd name="T32" fmla="*/ 21485 w 21600"/>
              <a:gd name="T33" fmla="*/ 27000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0" y="2184"/>
                </a:moveTo>
                <a:lnTo>
                  <a:pt x="6664" y="0"/>
                </a:lnTo>
                <a:lnTo>
                  <a:pt x="10800" y="0"/>
                </a:lnTo>
                <a:lnTo>
                  <a:pt x="21600" y="0"/>
                </a:lnTo>
                <a:lnTo>
                  <a:pt x="21600" y="11649"/>
                </a:lnTo>
                <a:lnTo>
                  <a:pt x="21600" y="19416"/>
                </a:lnTo>
                <a:lnTo>
                  <a:pt x="15166" y="21600"/>
                </a:lnTo>
                <a:lnTo>
                  <a:pt x="10570" y="21600"/>
                </a:lnTo>
                <a:lnTo>
                  <a:pt x="0" y="21600"/>
                </a:lnTo>
                <a:lnTo>
                  <a:pt x="0" y="11528"/>
                </a:lnTo>
                <a:lnTo>
                  <a:pt x="0" y="2184"/>
                </a:lnTo>
                <a:close/>
              </a:path>
              <a:path w="21600" h="21600" extrusionOk="0">
                <a:moveTo>
                  <a:pt x="0" y="2184"/>
                </a:moveTo>
                <a:lnTo>
                  <a:pt x="0" y="2184"/>
                </a:lnTo>
                <a:lnTo>
                  <a:pt x="14706" y="2184"/>
                </a:lnTo>
                <a:lnTo>
                  <a:pt x="21600" y="0"/>
                </a:lnTo>
                <a:moveTo>
                  <a:pt x="0" y="2184"/>
                </a:moveTo>
                <a:lnTo>
                  <a:pt x="14706" y="2184"/>
                </a:lnTo>
                <a:lnTo>
                  <a:pt x="14706" y="5339"/>
                </a:lnTo>
                <a:lnTo>
                  <a:pt x="14706" y="17474"/>
                </a:lnTo>
                <a:lnTo>
                  <a:pt x="14706" y="21600"/>
                </a:lnTo>
                <a:moveTo>
                  <a:pt x="1149" y="3034"/>
                </a:moveTo>
                <a:lnTo>
                  <a:pt x="13328" y="3034"/>
                </a:lnTo>
                <a:lnTo>
                  <a:pt x="13328" y="3519"/>
                </a:lnTo>
                <a:lnTo>
                  <a:pt x="1149" y="3519"/>
                </a:lnTo>
                <a:lnTo>
                  <a:pt x="1149" y="3034"/>
                </a:lnTo>
                <a:moveTo>
                  <a:pt x="1149" y="4490"/>
                </a:moveTo>
                <a:lnTo>
                  <a:pt x="13328" y="4490"/>
                </a:lnTo>
                <a:lnTo>
                  <a:pt x="13328" y="4854"/>
                </a:lnTo>
                <a:lnTo>
                  <a:pt x="1149" y="4854"/>
                </a:lnTo>
                <a:lnTo>
                  <a:pt x="1149" y="4490"/>
                </a:lnTo>
                <a:moveTo>
                  <a:pt x="1149" y="5946"/>
                </a:moveTo>
                <a:lnTo>
                  <a:pt x="13328" y="5946"/>
                </a:lnTo>
                <a:lnTo>
                  <a:pt x="13328" y="6310"/>
                </a:lnTo>
                <a:lnTo>
                  <a:pt x="1149" y="6310"/>
                </a:lnTo>
                <a:lnTo>
                  <a:pt x="1149" y="5946"/>
                </a:lnTo>
              </a:path>
            </a:pathLst>
          </a:custGeom>
          <a:solidFill>
            <a:srgbClr val="FFFFCC"/>
          </a:solidFill>
          <a:ln w="9525">
            <a:solidFill>
              <a:srgbClr val="000000"/>
            </a:solidFill>
            <a:miter lim="800000"/>
            <a:headEnd/>
            <a:tailEnd/>
          </a:ln>
        </p:spPr>
        <p:txBody>
          <a:bodyPr/>
          <a:lstStyle/>
          <a:p>
            <a:endParaRPr lang="en-US"/>
          </a:p>
        </p:txBody>
      </p:sp>
      <p:sp>
        <p:nvSpPr>
          <p:cNvPr id="90131" name="tower"/>
          <p:cNvSpPr>
            <a:spLocks noEditPoints="1" noChangeArrowheads="1"/>
          </p:cNvSpPr>
          <p:nvPr/>
        </p:nvSpPr>
        <p:spPr bwMode="auto">
          <a:xfrm>
            <a:off x="7543800" y="5334000"/>
            <a:ext cx="515938" cy="841375"/>
          </a:xfrm>
          <a:custGeom>
            <a:avLst/>
            <a:gdLst>
              <a:gd name="T0" fmla="*/ 0 w 21600"/>
              <a:gd name="T1" fmla="*/ 3313771 h 21600"/>
              <a:gd name="T2" fmla="*/ 3802081 w 21600"/>
              <a:gd name="T3" fmla="*/ 0 h 21600"/>
              <a:gd name="T4" fmla="*/ 6161852 w 21600"/>
              <a:gd name="T5" fmla="*/ 0 h 21600"/>
              <a:gd name="T6" fmla="*/ 12323703 w 21600"/>
              <a:gd name="T7" fmla="*/ 0 h 21600"/>
              <a:gd name="T8" fmla="*/ 12323703 w 21600"/>
              <a:gd name="T9" fmla="*/ 17675028 h 21600"/>
              <a:gd name="T10" fmla="*/ 12323703 w 21600"/>
              <a:gd name="T11" fmla="*/ 29459927 h 21600"/>
              <a:gd name="T12" fmla="*/ 8652829 w 21600"/>
              <a:gd name="T13" fmla="*/ 32773697 h 21600"/>
              <a:gd name="T14" fmla="*/ 6030622 w 21600"/>
              <a:gd name="T15" fmla="*/ 32773697 h 21600"/>
              <a:gd name="T16" fmla="*/ 0 w 21600"/>
              <a:gd name="T17" fmla="*/ 32773697 h 21600"/>
              <a:gd name="T18" fmla="*/ 0 w 21600"/>
              <a:gd name="T19" fmla="*/ 17491445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459 w 21600"/>
              <a:gd name="T31" fmla="*/ 22540 h 21600"/>
              <a:gd name="T32" fmla="*/ 21485 w 21600"/>
              <a:gd name="T33" fmla="*/ 27000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0" y="2184"/>
                </a:moveTo>
                <a:lnTo>
                  <a:pt x="6664" y="0"/>
                </a:lnTo>
                <a:lnTo>
                  <a:pt x="10800" y="0"/>
                </a:lnTo>
                <a:lnTo>
                  <a:pt x="21600" y="0"/>
                </a:lnTo>
                <a:lnTo>
                  <a:pt x="21600" y="11649"/>
                </a:lnTo>
                <a:lnTo>
                  <a:pt x="21600" y="19416"/>
                </a:lnTo>
                <a:lnTo>
                  <a:pt x="15166" y="21600"/>
                </a:lnTo>
                <a:lnTo>
                  <a:pt x="10570" y="21600"/>
                </a:lnTo>
                <a:lnTo>
                  <a:pt x="0" y="21600"/>
                </a:lnTo>
                <a:lnTo>
                  <a:pt x="0" y="11528"/>
                </a:lnTo>
                <a:lnTo>
                  <a:pt x="0" y="2184"/>
                </a:lnTo>
                <a:close/>
              </a:path>
              <a:path w="21600" h="21600" extrusionOk="0">
                <a:moveTo>
                  <a:pt x="0" y="2184"/>
                </a:moveTo>
                <a:lnTo>
                  <a:pt x="0" y="2184"/>
                </a:lnTo>
                <a:lnTo>
                  <a:pt x="14706" y="2184"/>
                </a:lnTo>
                <a:lnTo>
                  <a:pt x="21600" y="0"/>
                </a:lnTo>
                <a:moveTo>
                  <a:pt x="0" y="2184"/>
                </a:moveTo>
                <a:lnTo>
                  <a:pt x="14706" y="2184"/>
                </a:lnTo>
                <a:lnTo>
                  <a:pt x="14706" y="5339"/>
                </a:lnTo>
                <a:lnTo>
                  <a:pt x="14706" y="17474"/>
                </a:lnTo>
                <a:lnTo>
                  <a:pt x="14706" y="21600"/>
                </a:lnTo>
                <a:moveTo>
                  <a:pt x="1149" y="3034"/>
                </a:moveTo>
                <a:lnTo>
                  <a:pt x="13328" y="3034"/>
                </a:lnTo>
                <a:lnTo>
                  <a:pt x="13328" y="3519"/>
                </a:lnTo>
                <a:lnTo>
                  <a:pt x="1149" y="3519"/>
                </a:lnTo>
                <a:lnTo>
                  <a:pt x="1149" y="3034"/>
                </a:lnTo>
                <a:moveTo>
                  <a:pt x="1149" y="4490"/>
                </a:moveTo>
                <a:lnTo>
                  <a:pt x="13328" y="4490"/>
                </a:lnTo>
                <a:lnTo>
                  <a:pt x="13328" y="4854"/>
                </a:lnTo>
                <a:lnTo>
                  <a:pt x="1149" y="4854"/>
                </a:lnTo>
                <a:lnTo>
                  <a:pt x="1149" y="4490"/>
                </a:lnTo>
                <a:moveTo>
                  <a:pt x="1149" y="5946"/>
                </a:moveTo>
                <a:lnTo>
                  <a:pt x="13328" y="5946"/>
                </a:lnTo>
                <a:lnTo>
                  <a:pt x="13328" y="6310"/>
                </a:lnTo>
                <a:lnTo>
                  <a:pt x="1149" y="6310"/>
                </a:lnTo>
                <a:lnTo>
                  <a:pt x="1149" y="5946"/>
                </a:lnTo>
              </a:path>
            </a:pathLst>
          </a:custGeom>
          <a:solidFill>
            <a:srgbClr val="FFFFCC"/>
          </a:solidFill>
          <a:ln w="9525">
            <a:solidFill>
              <a:srgbClr val="000000"/>
            </a:solidFill>
            <a:miter lim="800000"/>
            <a:headEnd/>
            <a:tailEnd/>
          </a:ln>
        </p:spPr>
        <p:txBody>
          <a:bodyPr/>
          <a:lstStyle/>
          <a:p>
            <a:endParaRPr lang="en-US"/>
          </a:p>
        </p:txBody>
      </p:sp>
      <p:sp>
        <p:nvSpPr>
          <p:cNvPr id="90132" name="tower"/>
          <p:cNvSpPr>
            <a:spLocks noEditPoints="1" noChangeArrowheads="1"/>
          </p:cNvSpPr>
          <p:nvPr/>
        </p:nvSpPr>
        <p:spPr bwMode="auto">
          <a:xfrm>
            <a:off x="6858000" y="6016625"/>
            <a:ext cx="515938" cy="841375"/>
          </a:xfrm>
          <a:custGeom>
            <a:avLst/>
            <a:gdLst>
              <a:gd name="T0" fmla="*/ 0 w 21600"/>
              <a:gd name="T1" fmla="*/ 3313771 h 21600"/>
              <a:gd name="T2" fmla="*/ 3802081 w 21600"/>
              <a:gd name="T3" fmla="*/ 0 h 21600"/>
              <a:gd name="T4" fmla="*/ 6161852 w 21600"/>
              <a:gd name="T5" fmla="*/ 0 h 21600"/>
              <a:gd name="T6" fmla="*/ 12323703 w 21600"/>
              <a:gd name="T7" fmla="*/ 0 h 21600"/>
              <a:gd name="T8" fmla="*/ 12323703 w 21600"/>
              <a:gd name="T9" fmla="*/ 17675028 h 21600"/>
              <a:gd name="T10" fmla="*/ 12323703 w 21600"/>
              <a:gd name="T11" fmla="*/ 29459927 h 21600"/>
              <a:gd name="T12" fmla="*/ 8652829 w 21600"/>
              <a:gd name="T13" fmla="*/ 32773697 h 21600"/>
              <a:gd name="T14" fmla="*/ 6030622 w 21600"/>
              <a:gd name="T15" fmla="*/ 32773697 h 21600"/>
              <a:gd name="T16" fmla="*/ 0 w 21600"/>
              <a:gd name="T17" fmla="*/ 32773697 h 21600"/>
              <a:gd name="T18" fmla="*/ 0 w 21600"/>
              <a:gd name="T19" fmla="*/ 17491445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459 w 21600"/>
              <a:gd name="T31" fmla="*/ 22540 h 21600"/>
              <a:gd name="T32" fmla="*/ 21485 w 21600"/>
              <a:gd name="T33" fmla="*/ 27000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0" y="2184"/>
                </a:moveTo>
                <a:lnTo>
                  <a:pt x="6664" y="0"/>
                </a:lnTo>
                <a:lnTo>
                  <a:pt x="10800" y="0"/>
                </a:lnTo>
                <a:lnTo>
                  <a:pt x="21600" y="0"/>
                </a:lnTo>
                <a:lnTo>
                  <a:pt x="21600" y="11649"/>
                </a:lnTo>
                <a:lnTo>
                  <a:pt x="21600" y="19416"/>
                </a:lnTo>
                <a:lnTo>
                  <a:pt x="15166" y="21600"/>
                </a:lnTo>
                <a:lnTo>
                  <a:pt x="10570" y="21600"/>
                </a:lnTo>
                <a:lnTo>
                  <a:pt x="0" y="21600"/>
                </a:lnTo>
                <a:lnTo>
                  <a:pt x="0" y="11528"/>
                </a:lnTo>
                <a:lnTo>
                  <a:pt x="0" y="2184"/>
                </a:lnTo>
                <a:close/>
              </a:path>
              <a:path w="21600" h="21600" extrusionOk="0">
                <a:moveTo>
                  <a:pt x="0" y="2184"/>
                </a:moveTo>
                <a:lnTo>
                  <a:pt x="0" y="2184"/>
                </a:lnTo>
                <a:lnTo>
                  <a:pt x="14706" y="2184"/>
                </a:lnTo>
                <a:lnTo>
                  <a:pt x="21600" y="0"/>
                </a:lnTo>
                <a:moveTo>
                  <a:pt x="0" y="2184"/>
                </a:moveTo>
                <a:lnTo>
                  <a:pt x="14706" y="2184"/>
                </a:lnTo>
                <a:lnTo>
                  <a:pt x="14706" y="5339"/>
                </a:lnTo>
                <a:lnTo>
                  <a:pt x="14706" y="17474"/>
                </a:lnTo>
                <a:lnTo>
                  <a:pt x="14706" y="21600"/>
                </a:lnTo>
                <a:moveTo>
                  <a:pt x="1149" y="3034"/>
                </a:moveTo>
                <a:lnTo>
                  <a:pt x="13328" y="3034"/>
                </a:lnTo>
                <a:lnTo>
                  <a:pt x="13328" y="3519"/>
                </a:lnTo>
                <a:lnTo>
                  <a:pt x="1149" y="3519"/>
                </a:lnTo>
                <a:lnTo>
                  <a:pt x="1149" y="3034"/>
                </a:lnTo>
                <a:moveTo>
                  <a:pt x="1149" y="4490"/>
                </a:moveTo>
                <a:lnTo>
                  <a:pt x="13328" y="4490"/>
                </a:lnTo>
                <a:lnTo>
                  <a:pt x="13328" y="4854"/>
                </a:lnTo>
                <a:lnTo>
                  <a:pt x="1149" y="4854"/>
                </a:lnTo>
                <a:lnTo>
                  <a:pt x="1149" y="4490"/>
                </a:lnTo>
                <a:moveTo>
                  <a:pt x="1149" y="5946"/>
                </a:moveTo>
                <a:lnTo>
                  <a:pt x="13328" y="5946"/>
                </a:lnTo>
                <a:lnTo>
                  <a:pt x="13328" y="6310"/>
                </a:lnTo>
                <a:lnTo>
                  <a:pt x="1149" y="6310"/>
                </a:lnTo>
                <a:lnTo>
                  <a:pt x="1149" y="5946"/>
                </a:lnTo>
              </a:path>
            </a:pathLst>
          </a:custGeom>
          <a:solidFill>
            <a:srgbClr val="FFFFCC"/>
          </a:solidFill>
          <a:ln w="9525">
            <a:solidFill>
              <a:srgbClr val="000000"/>
            </a:solidFill>
            <a:miter lim="800000"/>
            <a:headEnd/>
            <a:tailEnd/>
          </a:ln>
        </p:spPr>
        <p:txBody>
          <a:bodyPr/>
          <a:lstStyle/>
          <a:p>
            <a:endParaRPr lang="en-US"/>
          </a:p>
        </p:txBody>
      </p:sp>
      <p:cxnSp>
        <p:nvCxnSpPr>
          <p:cNvPr id="90133" name="Straight Connector 43"/>
          <p:cNvCxnSpPr>
            <a:cxnSpLocks noChangeShapeType="1"/>
            <a:stCxn id="90129" idx="3"/>
          </p:cNvCxnSpPr>
          <p:nvPr/>
        </p:nvCxnSpPr>
        <p:spPr bwMode="auto">
          <a:xfrm flipV="1">
            <a:off x="4078288" y="6019800"/>
            <a:ext cx="493712" cy="20638"/>
          </a:xfrm>
          <a:prstGeom prst="line">
            <a:avLst/>
          </a:prstGeom>
          <a:noFill/>
          <a:ln w="9525" algn="ctr">
            <a:solidFill>
              <a:schemeClr val="tx1"/>
            </a:solidFill>
            <a:round/>
            <a:headEnd/>
            <a:tailEnd/>
          </a:ln>
        </p:spPr>
      </p:cxnSp>
      <p:cxnSp>
        <p:nvCxnSpPr>
          <p:cNvPr id="90134" name="Straight Connector 45"/>
          <p:cNvCxnSpPr>
            <a:cxnSpLocks noChangeShapeType="1"/>
            <a:endCxn id="90130" idx="7"/>
          </p:cNvCxnSpPr>
          <p:nvPr/>
        </p:nvCxnSpPr>
        <p:spPr bwMode="auto">
          <a:xfrm flipV="1">
            <a:off x="5562600" y="5413375"/>
            <a:ext cx="252413" cy="149225"/>
          </a:xfrm>
          <a:prstGeom prst="line">
            <a:avLst/>
          </a:prstGeom>
          <a:noFill/>
          <a:ln w="9525" algn="ctr">
            <a:solidFill>
              <a:schemeClr val="tx1"/>
            </a:solidFill>
            <a:round/>
            <a:headEnd/>
            <a:tailEnd/>
          </a:ln>
        </p:spPr>
      </p:cxnSp>
      <p:cxnSp>
        <p:nvCxnSpPr>
          <p:cNvPr id="90135" name="Straight Connector 47"/>
          <p:cNvCxnSpPr>
            <a:cxnSpLocks noChangeShapeType="1"/>
            <a:endCxn id="90131" idx="9"/>
          </p:cNvCxnSpPr>
          <p:nvPr/>
        </p:nvCxnSpPr>
        <p:spPr bwMode="auto">
          <a:xfrm flipV="1">
            <a:off x="6629400" y="5783263"/>
            <a:ext cx="914400" cy="7937"/>
          </a:xfrm>
          <a:prstGeom prst="line">
            <a:avLst/>
          </a:prstGeom>
          <a:noFill/>
          <a:ln w="9525" algn="ctr">
            <a:solidFill>
              <a:schemeClr val="tx1"/>
            </a:solidFill>
            <a:round/>
            <a:headEnd/>
            <a:tailEnd/>
          </a:ln>
        </p:spPr>
      </p:cxnSp>
      <p:cxnSp>
        <p:nvCxnSpPr>
          <p:cNvPr id="90136" name="Straight Connector 49"/>
          <p:cNvCxnSpPr>
            <a:cxnSpLocks noChangeShapeType="1"/>
          </p:cNvCxnSpPr>
          <p:nvPr/>
        </p:nvCxnSpPr>
        <p:spPr bwMode="auto">
          <a:xfrm>
            <a:off x="6248400" y="6477000"/>
            <a:ext cx="609600" cy="152400"/>
          </a:xfrm>
          <a:prstGeom prst="line">
            <a:avLst/>
          </a:prstGeom>
          <a:noFill/>
          <a:ln w="9525" algn="ctr">
            <a:solidFill>
              <a:schemeClr val="tx1"/>
            </a:solidFill>
            <a:round/>
            <a:headEnd/>
            <a:tailEnd/>
          </a:ln>
        </p:spPr>
      </p:cxnSp>
      <p:sp>
        <p:nvSpPr>
          <p:cNvPr id="90137" name="Freeform 52"/>
          <p:cNvSpPr>
            <a:spLocks noChangeArrowheads="1"/>
          </p:cNvSpPr>
          <p:nvPr/>
        </p:nvSpPr>
        <p:spPr bwMode="auto">
          <a:xfrm>
            <a:off x="4102100" y="5346700"/>
            <a:ext cx="1539875" cy="685800"/>
          </a:xfrm>
          <a:custGeom>
            <a:avLst/>
            <a:gdLst>
              <a:gd name="T0" fmla="*/ 0 w 1539693"/>
              <a:gd name="T1" fmla="*/ 685800 h 685800"/>
              <a:gd name="T2" fmla="*/ 368344 w 1539693"/>
              <a:gd name="T3" fmla="*/ 635000 h 685800"/>
              <a:gd name="T4" fmla="*/ 469956 w 1539693"/>
              <a:gd name="T5" fmla="*/ 609600 h 685800"/>
              <a:gd name="T6" fmla="*/ 622374 w 1539693"/>
              <a:gd name="T7" fmla="*/ 584200 h 685800"/>
              <a:gd name="T8" fmla="*/ 723986 w 1539693"/>
              <a:gd name="T9" fmla="*/ 558800 h 685800"/>
              <a:gd name="T10" fmla="*/ 838299 w 1539693"/>
              <a:gd name="T11" fmla="*/ 520700 h 685800"/>
              <a:gd name="T12" fmla="*/ 978016 w 1539693"/>
              <a:gd name="T13" fmla="*/ 482600 h 685800"/>
              <a:gd name="T14" fmla="*/ 1079628 w 1539693"/>
              <a:gd name="T15" fmla="*/ 431800 h 685800"/>
              <a:gd name="T16" fmla="*/ 1117732 w 1539693"/>
              <a:gd name="T17" fmla="*/ 419100 h 685800"/>
              <a:gd name="T18" fmla="*/ 1206643 w 1539693"/>
              <a:gd name="T19" fmla="*/ 355600 h 685800"/>
              <a:gd name="T20" fmla="*/ 1270150 w 1539693"/>
              <a:gd name="T21" fmla="*/ 317500 h 685800"/>
              <a:gd name="T22" fmla="*/ 1397165 w 1539693"/>
              <a:gd name="T23" fmla="*/ 177800 h 685800"/>
              <a:gd name="T24" fmla="*/ 1397165 w 1539693"/>
              <a:gd name="T25" fmla="*/ 177800 h 685800"/>
              <a:gd name="T26" fmla="*/ 1435270 w 1539693"/>
              <a:gd name="T27" fmla="*/ 127000 h 685800"/>
              <a:gd name="T28" fmla="*/ 1473374 w 1539693"/>
              <a:gd name="T29" fmla="*/ 88900 h 685800"/>
              <a:gd name="T30" fmla="*/ 1498777 w 1539693"/>
              <a:gd name="T31" fmla="*/ 50800 h 685800"/>
              <a:gd name="T32" fmla="*/ 1536882 w 1539693"/>
              <a:gd name="T33" fmla="*/ 0 h 68580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539693"/>
              <a:gd name="T52" fmla="*/ 0 h 685800"/>
              <a:gd name="T53" fmla="*/ 1539693 w 1539693"/>
              <a:gd name="T54" fmla="*/ 685800 h 68580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539693" h="685800">
                <a:moveTo>
                  <a:pt x="0" y="685800"/>
                </a:moveTo>
                <a:lnTo>
                  <a:pt x="368300" y="635000"/>
                </a:lnTo>
                <a:cubicBezTo>
                  <a:pt x="481982" y="618282"/>
                  <a:pt x="388341" y="629990"/>
                  <a:pt x="469900" y="609600"/>
                </a:cubicBezTo>
                <a:cubicBezTo>
                  <a:pt x="519422" y="597220"/>
                  <a:pt x="572121" y="591368"/>
                  <a:pt x="622300" y="584200"/>
                </a:cubicBezTo>
                <a:cubicBezTo>
                  <a:pt x="766418" y="536161"/>
                  <a:pt x="509344" y="620102"/>
                  <a:pt x="723900" y="558800"/>
                </a:cubicBezTo>
                <a:cubicBezTo>
                  <a:pt x="762516" y="547767"/>
                  <a:pt x="799584" y="531733"/>
                  <a:pt x="838200" y="520700"/>
                </a:cubicBezTo>
                <a:cubicBezTo>
                  <a:pt x="903232" y="502119"/>
                  <a:pt x="911886" y="515607"/>
                  <a:pt x="977900" y="482600"/>
                </a:cubicBezTo>
                <a:cubicBezTo>
                  <a:pt x="1011767" y="465667"/>
                  <a:pt x="1045030" y="447468"/>
                  <a:pt x="1079500" y="431800"/>
                </a:cubicBezTo>
                <a:cubicBezTo>
                  <a:pt x="1091687" y="426260"/>
                  <a:pt x="1105626" y="425087"/>
                  <a:pt x="1117600" y="419100"/>
                </a:cubicBezTo>
                <a:cubicBezTo>
                  <a:pt x="1140319" y="407741"/>
                  <a:pt x="1189242" y="367105"/>
                  <a:pt x="1206500" y="355600"/>
                </a:cubicBezTo>
                <a:cubicBezTo>
                  <a:pt x="1227039" y="341908"/>
                  <a:pt x="1248833" y="330200"/>
                  <a:pt x="1270000" y="317500"/>
                </a:cubicBezTo>
                <a:cubicBezTo>
                  <a:pt x="1321967" y="239549"/>
                  <a:pt x="1284607" y="290193"/>
                  <a:pt x="1397000" y="177800"/>
                </a:cubicBezTo>
                <a:cubicBezTo>
                  <a:pt x="1409700" y="160867"/>
                  <a:pt x="1421325" y="143071"/>
                  <a:pt x="1435100" y="127000"/>
                </a:cubicBezTo>
                <a:cubicBezTo>
                  <a:pt x="1446789" y="113363"/>
                  <a:pt x="1461702" y="102698"/>
                  <a:pt x="1473200" y="88900"/>
                </a:cubicBezTo>
                <a:cubicBezTo>
                  <a:pt x="1482971" y="77174"/>
                  <a:pt x="1488829" y="62526"/>
                  <a:pt x="1498600" y="50800"/>
                </a:cubicBezTo>
                <a:cubicBezTo>
                  <a:pt x="1539693" y="1488"/>
                  <a:pt x="1536700" y="32598"/>
                  <a:pt x="1536700" y="0"/>
                </a:cubicBezTo>
              </a:path>
            </a:pathLst>
          </a:custGeom>
          <a:noFill/>
          <a:ln w="19050" algn="ctr">
            <a:solidFill>
              <a:srgbClr val="0000FF"/>
            </a:solidFill>
            <a:round/>
            <a:headEnd/>
            <a:tailEnd/>
          </a:ln>
        </p:spPr>
        <p:txBody>
          <a:bodyPr lIns="90488" tIns="44450" rIns="90488" bIns="44450"/>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a:t>Problems</a:t>
            </a:r>
            <a:endParaRPr lang="en-AU" dirty="0"/>
          </a:p>
        </p:txBody>
      </p:sp>
      <p:sp>
        <p:nvSpPr>
          <p:cNvPr id="4099" name="Rectangle 3"/>
          <p:cNvSpPr>
            <a:spLocks noGrp="1" noChangeArrowheads="1"/>
          </p:cNvSpPr>
          <p:nvPr>
            <p:ph type="body" idx="1"/>
          </p:nvPr>
        </p:nvSpPr>
        <p:spPr/>
        <p:txBody>
          <a:bodyPr/>
          <a:lstStyle/>
          <a:p>
            <a:r>
              <a:rPr lang="en-US" sz="2800" dirty="0">
                <a:latin typeface="+mj-lt"/>
              </a:rPr>
              <a:t>How do we build a routing system that can handle hundreds of thousands of networks and billions of end nodes? </a:t>
            </a:r>
          </a:p>
          <a:p>
            <a:r>
              <a:rPr lang="en-US" sz="2800" dirty="0">
                <a:latin typeface="+mj-lt"/>
              </a:rPr>
              <a:t>How to handle address space exhaustion of IPV4?</a:t>
            </a:r>
          </a:p>
          <a:p>
            <a:r>
              <a:rPr lang="en-US" sz="2800" dirty="0">
                <a:latin typeface="+mj-lt"/>
              </a:rPr>
              <a:t>How to enhance the functionalities of Internet?</a:t>
            </a:r>
          </a:p>
          <a:p>
            <a:pPr eaLnBrk="1" hangingPunct="1">
              <a:lnSpc>
                <a:spcPct val="90000"/>
              </a:lnSpc>
            </a:pPr>
            <a:endParaRPr lang="en-US" sz="2800" dirty="0">
              <a:latin typeface="Arial" charset="0"/>
            </a:endParaRPr>
          </a:p>
        </p:txBody>
      </p:sp>
    </p:spTree>
    <p:extLst>
      <p:ext uri="{BB962C8B-B14F-4D97-AF65-F5344CB8AC3E}">
        <p14:creationId xmlns:p14="http://schemas.microsoft.com/office/powerpoint/2010/main" val="330006811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p:cNvSpPr>
          <p:nvPr>
            <p:ph type="title"/>
          </p:nvPr>
        </p:nvSpPr>
        <p:spPr/>
        <p:txBody>
          <a:bodyPr/>
          <a:lstStyle/>
          <a:p>
            <a:r>
              <a:rPr lang="en-US"/>
              <a:t>Design questions</a:t>
            </a:r>
          </a:p>
        </p:txBody>
      </p:sp>
      <p:sp>
        <p:nvSpPr>
          <p:cNvPr id="168963" name="Rectangle 3"/>
          <p:cNvSpPr>
            <a:spLocks noGrp="1"/>
          </p:cNvSpPr>
          <p:nvPr>
            <p:ph type="body" idx="1"/>
          </p:nvPr>
        </p:nvSpPr>
        <p:spPr/>
        <p:txBody>
          <a:bodyPr/>
          <a:lstStyle/>
          <a:p>
            <a:r>
              <a:rPr lang="en-US"/>
              <a:t>How does a sender know who is interested in the packet?</a:t>
            </a:r>
          </a:p>
          <a:p>
            <a:pPr lvl="1"/>
            <a:r>
              <a:rPr lang="en-US"/>
              <a:t>Each sender maintains the group membership?</a:t>
            </a:r>
          </a:p>
          <a:p>
            <a:endParaRPr lang="en-US"/>
          </a:p>
          <a:p>
            <a:r>
              <a:rPr lang="en-US"/>
              <a:t>How to send a packet to each receiver?</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896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Title 1"/>
          <p:cNvSpPr>
            <a:spLocks noGrp="1"/>
          </p:cNvSpPr>
          <p:nvPr>
            <p:ph type="title" idx="4294967295"/>
          </p:nvPr>
        </p:nvSpPr>
        <p:spPr>
          <a:xfrm>
            <a:off x="457200" y="228600"/>
            <a:ext cx="8229600" cy="1143000"/>
          </a:xfrm>
        </p:spPr>
        <p:txBody>
          <a:bodyPr/>
          <a:lstStyle/>
          <a:p>
            <a:r>
              <a:rPr lang="en-US"/>
              <a:t>Multicast Architecture</a:t>
            </a:r>
          </a:p>
        </p:txBody>
      </p:sp>
      <p:sp>
        <p:nvSpPr>
          <p:cNvPr id="92162" name="Content Placeholder 2"/>
          <p:cNvSpPr>
            <a:spLocks noGrp="1"/>
          </p:cNvSpPr>
          <p:nvPr>
            <p:ph idx="4294967295"/>
          </p:nvPr>
        </p:nvSpPr>
        <p:spPr/>
        <p:txBody>
          <a:bodyPr/>
          <a:lstStyle/>
          <a:p>
            <a:pPr>
              <a:lnSpc>
                <a:spcPct val="90000"/>
              </a:lnSpc>
            </a:pPr>
            <a:r>
              <a:rPr lang="en-US" sz="2800" dirty="0"/>
              <a:t>Nodes interested in many-to-many communications form </a:t>
            </a:r>
            <a:r>
              <a:rPr lang="en-US" sz="2800" dirty="0" smtClean="0"/>
              <a:t>a multicast </a:t>
            </a:r>
            <a:r>
              <a:rPr lang="en-US" sz="2800" dirty="0"/>
              <a:t>group</a:t>
            </a:r>
          </a:p>
          <a:p>
            <a:pPr>
              <a:lnSpc>
                <a:spcPct val="90000"/>
              </a:lnSpc>
            </a:pPr>
            <a:endParaRPr lang="en-US" sz="2800" dirty="0"/>
          </a:p>
          <a:p>
            <a:pPr>
              <a:lnSpc>
                <a:spcPct val="90000"/>
              </a:lnSpc>
            </a:pPr>
            <a:r>
              <a:rPr lang="en-US" sz="2800" dirty="0"/>
              <a:t>Each group is assigned a multicast address</a:t>
            </a:r>
          </a:p>
          <a:p>
            <a:pPr>
              <a:lnSpc>
                <a:spcPct val="90000"/>
              </a:lnSpc>
            </a:pPr>
            <a:endParaRPr lang="en-US" sz="2800" dirty="0"/>
          </a:p>
          <a:p>
            <a:pPr>
              <a:lnSpc>
                <a:spcPct val="90000"/>
              </a:lnSpc>
            </a:pPr>
            <a:r>
              <a:rPr lang="en-US" sz="2800" dirty="0"/>
              <a:t>Routers establish forwarding state to multicast addresses</a:t>
            </a:r>
          </a:p>
          <a:p>
            <a:pPr>
              <a:lnSpc>
                <a:spcPct val="90000"/>
              </a:lnSpc>
            </a:pPr>
            <a:endParaRPr lang="en-US" sz="2800" dirty="0"/>
          </a:p>
          <a:p>
            <a:pPr>
              <a:lnSpc>
                <a:spcPct val="90000"/>
              </a:lnSpc>
            </a:pPr>
            <a:r>
              <a:rPr lang="en-US" sz="2800" dirty="0"/>
              <a:t>Members of a multicast group receives packets sent to the group’s multicast address</a:t>
            </a: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p:cNvSpPr>
          <p:nvPr>
            <p:ph type="title"/>
          </p:nvPr>
        </p:nvSpPr>
        <p:spPr/>
        <p:txBody>
          <a:bodyPr/>
          <a:lstStyle/>
          <a:p>
            <a:r>
              <a:rPr lang="en-US"/>
              <a:t>Group Management</a:t>
            </a:r>
          </a:p>
        </p:txBody>
      </p:sp>
      <p:sp>
        <p:nvSpPr>
          <p:cNvPr id="169987" name="Rectangle 3"/>
          <p:cNvSpPr>
            <a:spLocks noGrp="1"/>
          </p:cNvSpPr>
          <p:nvPr>
            <p:ph type="body" idx="1"/>
          </p:nvPr>
        </p:nvSpPr>
        <p:spPr/>
        <p:txBody>
          <a:bodyPr/>
          <a:lstStyle/>
          <a:p>
            <a:r>
              <a:rPr lang="en-US"/>
              <a:t>Routers maintain which outgoing links connect to multicast group members</a:t>
            </a:r>
          </a:p>
          <a:p>
            <a:endParaRPr lang="en-US"/>
          </a:p>
          <a:p>
            <a:r>
              <a:rPr lang="en-US"/>
              <a:t>A host signals to its local router its desire to join or leave a group</a:t>
            </a:r>
          </a:p>
          <a:p>
            <a:pPr lvl="1"/>
            <a:r>
              <a:rPr lang="en-US"/>
              <a:t>Internet Group Management protocol (IPv4)</a:t>
            </a:r>
          </a:p>
          <a:p>
            <a:pPr lvl="1"/>
            <a:r>
              <a:rPr lang="en-US"/>
              <a:t>Multicast Listener Discovery (IPv6)</a:t>
            </a: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Title 1"/>
          <p:cNvSpPr>
            <a:spLocks noGrp="1"/>
          </p:cNvSpPr>
          <p:nvPr>
            <p:ph type="title" idx="4294967295"/>
          </p:nvPr>
        </p:nvSpPr>
        <p:spPr/>
        <p:txBody>
          <a:bodyPr/>
          <a:lstStyle/>
          <a:p>
            <a:r>
              <a:rPr lang="en-US"/>
              <a:t>Multicast Addresses</a:t>
            </a:r>
          </a:p>
        </p:txBody>
      </p:sp>
      <p:sp>
        <p:nvSpPr>
          <p:cNvPr id="93186" name="Content Placeholder 2"/>
          <p:cNvSpPr>
            <a:spLocks noGrp="1"/>
          </p:cNvSpPr>
          <p:nvPr>
            <p:ph idx="4294967295"/>
          </p:nvPr>
        </p:nvSpPr>
        <p:spPr/>
        <p:txBody>
          <a:bodyPr/>
          <a:lstStyle/>
          <a:p>
            <a:pPr>
              <a:lnSpc>
                <a:spcPct val="90000"/>
              </a:lnSpc>
            </a:pPr>
            <a:r>
              <a:rPr lang="en-US" sz="2400" dirty="0"/>
              <a:t>IPv4: 224.0.0.0/4 (28 bits)</a:t>
            </a:r>
          </a:p>
          <a:p>
            <a:pPr>
              <a:lnSpc>
                <a:spcPct val="90000"/>
              </a:lnSpc>
            </a:pPr>
            <a:r>
              <a:rPr lang="en-US" sz="2400" dirty="0"/>
              <a:t>IPv6: 1111 1111 / 8</a:t>
            </a:r>
          </a:p>
          <a:p>
            <a:pPr>
              <a:lnSpc>
                <a:spcPct val="90000"/>
              </a:lnSpc>
            </a:pPr>
            <a:endParaRPr lang="en-US" sz="2400" dirty="0"/>
          </a:p>
          <a:p>
            <a:pPr>
              <a:lnSpc>
                <a:spcPct val="90000"/>
              </a:lnSpc>
            </a:pPr>
            <a:r>
              <a:rPr lang="en-US" sz="2400" dirty="0"/>
              <a:t>Mapping an IP multicast address to an Ethernet  multicast address</a:t>
            </a:r>
          </a:p>
          <a:p>
            <a:pPr lvl="1">
              <a:lnSpc>
                <a:spcPct val="90000"/>
              </a:lnSpc>
            </a:pPr>
            <a:r>
              <a:rPr lang="en-US" sz="2400" dirty="0"/>
              <a:t>01-00-5E-00-00-00 to 01-00-5E-7F-FF-</a:t>
            </a:r>
            <a:r>
              <a:rPr lang="en-US" sz="2400" dirty="0" smtClean="0"/>
              <a:t>FF</a:t>
            </a:r>
            <a:endParaRPr lang="en-US" sz="2400" dirty="0"/>
          </a:p>
          <a:p>
            <a:pPr lvl="1">
              <a:lnSpc>
                <a:spcPct val="90000"/>
              </a:lnSpc>
            </a:pPr>
            <a:r>
              <a:rPr lang="en-US" sz="2400" dirty="0"/>
              <a:t> Internet Multicast [RFC1112] </a:t>
            </a:r>
          </a:p>
          <a:p>
            <a:pPr lvl="1">
              <a:lnSpc>
                <a:spcPct val="90000"/>
              </a:lnSpc>
            </a:pPr>
            <a:r>
              <a:rPr lang="en-US" sz="2400" dirty="0"/>
              <a:t>Map the lower-order 23-bit IP address to Ethernet multicast address</a:t>
            </a:r>
          </a:p>
          <a:p>
            <a:pPr>
              <a:lnSpc>
                <a:spcPct val="90000"/>
              </a:lnSpc>
            </a:pPr>
            <a:r>
              <a:rPr lang="en-US" sz="2400" dirty="0"/>
              <a:t>IPv6 has a similar mapping scheme</a:t>
            </a: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2"/>
          <p:cNvSpPr>
            <a:spLocks noGrp="1" noChangeArrowheads="1"/>
          </p:cNvSpPr>
          <p:nvPr>
            <p:ph type="title" idx="4294967295"/>
          </p:nvPr>
        </p:nvSpPr>
        <p:spPr/>
        <p:txBody>
          <a:bodyPr/>
          <a:lstStyle/>
          <a:p>
            <a:r>
              <a:rPr lang="en-US"/>
              <a:t>Receiving a Multicast Packet</a:t>
            </a:r>
          </a:p>
        </p:txBody>
      </p:sp>
      <p:sp>
        <p:nvSpPr>
          <p:cNvPr id="95234" name="Rectangle 3"/>
          <p:cNvSpPr>
            <a:spLocks noGrp="1" noChangeArrowheads="1"/>
          </p:cNvSpPr>
          <p:nvPr>
            <p:ph type="body" idx="4294967295"/>
          </p:nvPr>
        </p:nvSpPr>
        <p:spPr/>
        <p:txBody>
          <a:bodyPr/>
          <a:lstStyle/>
          <a:p>
            <a:r>
              <a:rPr lang="en-US"/>
              <a:t>Host configures the network adaptor to listen to the multicast group</a:t>
            </a:r>
          </a:p>
          <a:p>
            <a:endParaRPr lang="en-US"/>
          </a:p>
          <a:p>
            <a:r>
              <a:rPr lang="en-US"/>
              <a:t>Examine the IP multicast address, and discard packets from non-interested groups</a:t>
            </a: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p:cNvSpPr>
          <p:nvPr>
            <p:ph type="title"/>
          </p:nvPr>
        </p:nvSpPr>
        <p:spPr/>
        <p:txBody>
          <a:bodyPr/>
          <a:lstStyle/>
          <a:p>
            <a:r>
              <a:rPr lang="en-US"/>
              <a:t>Types of multicast</a:t>
            </a:r>
          </a:p>
        </p:txBody>
      </p:sp>
      <p:sp>
        <p:nvSpPr>
          <p:cNvPr id="171011" name="Rectangle 3"/>
          <p:cNvSpPr>
            <a:spLocks noGrp="1"/>
          </p:cNvSpPr>
          <p:nvPr>
            <p:ph type="body" idx="1"/>
          </p:nvPr>
        </p:nvSpPr>
        <p:spPr/>
        <p:txBody>
          <a:bodyPr/>
          <a:lstStyle/>
          <a:p>
            <a:r>
              <a:rPr lang="en-US"/>
              <a:t>Any source multicast </a:t>
            </a:r>
          </a:p>
          <a:p>
            <a:pPr lvl="1"/>
            <a:r>
              <a:rPr lang="en-US"/>
              <a:t>Many-to-many</a:t>
            </a:r>
          </a:p>
          <a:p>
            <a:pPr lvl="1"/>
            <a:r>
              <a:rPr lang="en-US"/>
              <a:t>A receiver does not specify a sender</a:t>
            </a:r>
          </a:p>
          <a:p>
            <a:endParaRPr lang="en-US"/>
          </a:p>
          <a:p>
            <a:r>
              <a:rPr lang="en-US"/>
              <a:t>Source specific multicast</a:t>
            </a:r>
          </a:p>
          <a:p>
            <a:pPr lvl="1"/>
            <a:r>
              <a:rPr lang="en-US"/>
              <a:t>A receiver specifies both the group and the sender</a:t>
            </a:r>
          </a:p>
          <a:p>
            <a:pPr lvl="1"/>
            <a:r>
              <a:rPr lang="en-US"/>
              <a:t>TV, radio channels</a:t>
            </a: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p:cNvSpPr>
          <p:nvPr>
            <p:ph type="title"/>
          </p:nvPr>
        </p:nvSpPr>
        <p:spPr/>
        <p:txBody>
          <a:bodyPr/>
          <a:lstStyle/>
          <a:p>
            <a:r>
              <a:rPr lang="en-US"/>
              <a:t>Design questions</a:t>
            </a:r>
          </a:p>
        </p:txBody>
      </p:sp>
      <p:sp>
        <p:nvSpPr>
          <p:cNvPr id="172035" name="Rectangle 3"/>
          <p:cNvSpPr>
            <a:spLocks noGrp="1"/>
          </p:cNvSpPr>
          <p:nvPr>
            <p:ph type="body" idx="1"/>
          </p:nvPr>
        </p:nvSpPr>
        <p:spPr>
          <a:xfrm>
            <a:off x="457200" y="1600200"/>
            <a:ext cx="8229600" cy="5029200"/>
          </a:xfrm>
        </p:spPr>
        <p:txBody>
          <a:bodyPr/>
          <a:lstStyle/>
          <a:p>
            <a:r>
              <a:rPr lang="en-US"/>
              <a:t>How does a sender know who is interested in the packet?</a:t>
            </a:r>
          </a:p>
          <a:p>
            <a:pPr lvl="1"/>
            <a:r>
              <a:rPr lang="en-US"/>
              <a:t>Sends to a multicast group</a:t>
            </a:r>
          </a:p>
          <a:p>
            <a:pPr lvl="1"/>
            <a:r>
              <a:rPr lang="en-US"/>
              <a:t>Receivers join the group</a:t>
            </a:r>
          </a:p>
          <a:p>
            <a:pPr lvl="1"/>
            <a:r>
              <a:rPr lang="en-US"/>
              <a:t>Routers maintain the group membership</a:t>
            </a:r>
          </a:p>
          <a:p>
            <a:pPr lvl="1"/>
            <a:endParaRPr lang="en-US"/>
          </a:p>
          <a:p>
            <a:r>
              <a:rPr lang="en-US"/>
              <a:t>How to send a packet to each receiver?</a:t>
            </a:r>
          </a:p>
          <a:p>
            <a:pPr lvl="1"/>
            <a:r>
              <a:rPr lang="en-US"/>
              <a:t>Unicast?</a:t>
            </a:r>
          </a:p>
          <a:p>
            <a:pPr lvl="1"/>
            <a:r>
              <a:rPr lang="en-US"/>
              <a:t>Flooding?</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2035">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203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Title 1"/>
          <p:cNvSpPr>
            <a:spLocks noGrp="1"/>
          </p:cNvSpPr>
          <p:nvPr>
            <p:ph type="title" idx="4294967295"/>
          </p:nvPr>
        </p:nvSpPr>
        <p:spPr/>
        <p:txBody>
          <a:bodyPr/>
          <a:lstStyle/>
          <a:p>
            <a:r>
              <a:rPr lang="en-US"/>
              <a:t>Multicast routing</a:t>
            </a:r>
          </a:p>
        </p:txBody>
      </p:sp>
      <p:graphicFrame>
        <p:nvGraphicFramePr>
          <p:cNvPr id="4" name="Content Placeholder 3"/>
          <p:cNvGraphicFramePr>
            <a:graphicFrameLocks noGrp="1"/>
          </p:cNvGraphicFramePr>
          <p:nvPr>
            <p:ph sz="half" idx="4294967295"/>
          </p:nvPr>
        </p:nvGraphicFramePr>
        <p:xfrm>
          <a:off x="457200" y="1600200"/>
          <a:ext cx="8229600" cy="752475"/>
        </p:xfrm>
        <a:graphic>
          <a:graphicData uri="http://schemas.openxmlformats.org/drawingml/2006/table">
            <a:tbl>
              <a:tblPr/>
              <a:tblGrid>
                <a:gridCol w="4114800"/>
                <a:gridCol w="4114800"/>
              </a:tblGrid>
              <a:tr h="381000">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1800" b="0" i="0" u="none" strike="noStrike" cap="none" normalizeH="0" baseline="0" smtClean="0">
                          <a:ln>
                            <a:noFill/>
                          </a:ln>
                          <a:solidFill>
                            <a:schemeClr val="tx2"/>
                          </a:solidFill>
                          <a:effectLst/>
                          <a:latin typeface="Times New Roman" pitchFamily="18" charset="0"/>
                        </a:rPr>
                        <a:t>224.16.0.10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1800" b="0" i="0" u="none" strike="noStrike" cap="none" normalizeH="0" baseline="0" smtClean="0">
                          <a:ln>
                            <a:noFill/>
                          </a:ln>
                          <a:solidFill>
                            <a:schemeClr val="tx2"/>
                          </a:solidFill>
                          <a:effectLst/>
                          <a:latin typeface="Times New Roman" pitchFamily="18" charset="0"/>
                        </a:rPr>
                        <a:t>eth0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endParaRPr kumimoji="0" lang="en-US" sz="1800" b="0" i="0" u="none" strike="noStrike" cap="none" normalizeH="0" baseline="0" smtClean="0">
                        <a:ln>
                          <a:noFill/>
                        </a:ln>
                        <a:solidFill>
                          <a:schemeClr val="tx2"/>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1800" b="0" i="0" u="none" strike="noStrike" cap="none" normalizeH="0" baseline="0" smtClean="0">
                          <a:ln>
                            <a:noFill/>
                          </a:ln>
                          <a:solidFill>
                            <a:schemeClr val="tx2"/>
                          </a:solidFill>
                          <a:effectLst/>
                          <a:latin typeface="Times New Roman" pitchFamily="18" charset="0"/>
                        </a:rPr>
                        <a:t>eth1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6269" name="Text Placeholder 5"/>
          <p:cNvSpPr>
            <a:spLocks noGrp="1"/>
          </p:cNvSpPr>
          <p:nvPr>
            <p:ph type="body" sz="half" idx="4294967295"/>
          </p:nvPr>
        </p:nvSpPr>
        <p:spPr>
          <a:xfrm>
            <a:off x="457200" y="5105400"/>
            <a:ext cx="8229600" cy="1020763"/>
          </a:xfrm>
        </p:spPr>
        <p:txBody>
          <a:bodyPr/>
          <a:lstStyle/>
          <a:p>
            <a:r>
              <a:rPr lang="en-US" sz="2800"/>
              <a:t>Multicast distribution trees: multiple outgoing interfaces for a multicast destination address</a:t>
            </a:r>
          </a:p>
        </p:txBody>
      </p:sp>
      <p:pic>
        <p:nvPicPr>
          <p:cNvPr id="96270" name="Picture 2"/>
          <p:cNvPicPr>
            <a:picLocks noChangeAspect="1" noChangeArrowheads="1"/>
          </p:cNvPicPr>
          <p:nvPr/>
        </p:nvPicPr>
        <p:blipFill>
          <a:blip r:embed="rId2"/>
          <a:srcRect/>
          <a:stretch>
            <a:fillRect/>
          </a:stretch>
        </p:blipFill>
        <p:spPr bwMode="auto">
          <a:xfrm>
            <a:off x="1371600" y="3048000"/>
            <a:ext cx="371475" cy="361950"/>
          </a:xfrm>
          <a:prstGeom prst="rect">
            <a:avLst/>
          </a:prstGeom>
          <a:noFill/>
          <a:ln w="9525">
            <a:noFill/>
            <a:miter lim="800000"/>
            <a:headEnd/>
            <a:tailEnd/>
          </a:ln>
        </p:spPr>
      </p:pic>
      <p:pic>
        <p:nvPicPr>
          <p:cNvPr id="96271" name="Picture 2"/>
          <p:cNvPicPr>
            <a:picLocks noChangeAspect="1" noChangeArrowheads="1"/>
          </p:cNvPicPr>
          <p:nvPr/>
        </p:nvPicPr>
        <p:blipFill>
          <a:blip r:embed="rId2"/>
          <a:srcRect/>
          <a:stretch>
            <a:fillRect/>
          </a:stretch>
        </p:blipFill>
        <p:spPr bwMode="auto">
          <a:xfrm>
            <a:off x="2438400" y="2819400"/>
            <a:ext cx="371475" cy="361950"/>
          </a:xfrm>
          <a:prstGeom prst="rect">
            <a:avLst/>
          </a:prstGeom>
          <a:noFill/>
          <a:ln w="9525">
            <a:noFill/>
            <a:miter lim="800000"/>
            <a:headEnd/>
            <a:tailEnd/>
          </a:ln>
        </p:spPr>
      </p:pic>
      <p:pic>
        <p:nvPicPr>
          <p:cNvPr id="96272" name="Picture 2"/>
          <p:cNvPicPr>
            <a:picLocks noChangeAspect="1" noChangeArrowheads="1"/>
          </p:cNvPicPr>
          <p:nvPr/>
        </p:nvPicPr>
        <p:blipFill>
          <a:blip r:embed="rId2"/>
          <a:srcRect/>
          <a:stretch>
            <a:fillRect/>
          </a:stretch>
        </p:blipFill>
        <p:spPr bwMode="auto">
          <a:xfrm>
            <a:off x="2438400" y="3733800"/>
            <a:ext cx="371475" cy="361950"/>
          </a:xfrm>
          <a:prstGeom prst="rect">
            <a:avLst/>
          </a:prstGeom>
          <a:noFill/>
          <a:ln w="9525">
            <a:noFill/>
            <a:miter lim="800000"/>
            <a:headEnd/>
            <a:tailEnd/>
          </a:ln>
        </p:spPr>
      </p:pic>
      <p:pic>
        <p:nvPicPr>
          <p:cNvPr id="96273" name="Picture 2"/>
          <p:cNvPicPr>
            <a:picLocks noChangeAspect="1" noChangeArrowheads="1"/>
          </p:cNvPicPr>
          <p:nvPr/>
        </p:nvPicPr>
        <p:blipFill>
          <a:blip r:embed="rId2"/>
          <a:srcRect/>
          <a:stretch>
            <a:fillRect/>
          </a:stretch>
        </p:blipFill>
        <p:spPr bwMode="auto">
          <a:xfrm>
            <a:off x="3429000" y="4648200"/>
            <a:ext cx="371475" cy="361950"/>
          </a:xfrm>
          <a:prstGeom prst="rect">
            <a:avLst/>
          </a:prstGeom>
          <a:noFill/>
          <a:ln w="9525">
            <a:noFill/>
            <a:miter lim="800000"/>
            <a:headEnd/>
            <a:tailEnd/>
          </a:ln>
        </p:spPr>
      </p:pic>
      <p:pic>
        <p:nvPicPr>
          <p:cNvPr id="96274" name="Picture 2"/>
          <p:cNvPicPr>
            <a:picLocks noChangeAspect="1" noChangeArrowheads="1"/>
          </p:cNvPicPr>
          <p:nvPr/>
        </p:nvPicPr>
        <p:blipFill>
          <a:blip r:embed="rId2"/>
          <a:srcRect/>
          <a:stretch>
            <a:fillRect/>
          </a:stretch>
        </p:blipFill>
        <p:spPr bwMode="auto">
          <a:xfrm>
            <a:off x="3505200" y="3886200"/>
            <a:ext cx="371475" cy="361950"/>
          </a:xfrm>
          <a:prstGeom prst="rect">
            <a:avLst/>
          </a:prstGeom>
          <a:noFill/>
          <a:ln w="9525">
            <a:noFill/>
            <a:miter lim="800000"/>
            <a:headEnd/>
            <a:tailEnd/>
          </a:ln>
        </p:spPr>
      </p:pic>
      <p:pic>
        <p:nvPicPr>
          <p:cNvPr id="96275" name="Picture 2"/>
          <p:cNvPicPr>
            <a:picLocks noChangeAspect="1" noChangeArrowheads="1"/>
          </p:cNvPicPr>
          <p:nvPr/>
        </p:nvPicPr>
        <p:blipFill>
          <a:blip r:embed="rId2"/>
          <a:srcRect/>
          <a:stretch>
            <a:fillRect/>
          </a:stretch>
        </p:blipFill>
        <p:spPr bwMode="auto">
          <a:xfrm>
            <a:off x="3505200" y="2819400"/>
            <a:ext cx="371475" cy="361950"/>
          </a:xfrm>
          <a:prstGeom prst="rect">
            <a:avLst/>
          </a:prstGeom>
          <a:noFill/>
          <a:ln w="9525">
            <a:noFill/>
            <a:miter lim="800000"/>
            <a:headEnd/>
            <a:tailEnd/>
          </a:ln>
        </p:spPr>
      </p:pic>
      <p:cxnSp>
        <p:nvCxnSpPr>
          <p:cNvPr id="96276" name="Straight Arrow Connector 13"/>
          <p:cNvCxnSpPr>
            <a:cxnSpLocks noChangeShapeType="1"/>
          </p:cNvCxnSpPr>
          <p:nvPr/>
        </p:nvCxnSpPr>
        <p:spPr bwMode="auto">
          <a:xfrm flipV="1">
            <a:off x="1743075" y="3000375"/>
            <a:ext cx="695325" cy="228600"/>
          </a:xfrm>
          <a:prstGeom prst="straightConnector1">
            <a:avLst/>
          </a:prstGeom>
          <a:noFill/>
          <a:ln w="9525" algn="ctr">
            <a:solidFill>
              <a:schemeClr val="tx1"/>
            </a:solidFill>
            <a:round/>
            <a:headEnd/>
            <a:tailEnd type="arrow" w="med" len="med"/>
          </a:ln>
        </p:spPr>
      </p:cxnSp>
      <p:cxnSp>
        <p:nvCxnSpPr>
          <p:cNvPr id="96277" name="Straight Arrow Connector 15"/>
          <p:cNvCxnSpPr>
            <a:cxnSpLocks noChangeShapeType="1"/>
          </p:cNvCxnSpPr>
          <p:nvPr/>
        </p:nvCxnSpPr>
        <p:spPr bwMode="auto">
          <a:xfrm>
            <a:off x="1743075" y="3228975"/>
            <a:ext cx="695325" cy="685800"/>
          </a:xfrm>
          <a:prstGeom prst="straightConnector1">
            <a:avLst/>
          </a:prstGeom>
          <a:noFill/>
          <a:ln w="9525" algn="ctr">
            <a:solidFill>
              <a:schemeClr val="tx1"/>
            </a:solidFill>
            <a:round/>
            <a:headEnd/>
            <a:tailEnd type="arrow" w="med" len="med"/>
          </a:ln>
        </p:spPr>
      </p:cxnSp>
      <p:cxnSp>
        <p:nvCxnSpPr>
          <p:cNvPr id="96278" name="Straight Arrow Connector 17"/>
          <p:cNvCxnSpPr>
            <a:cxnSpLocks noChangeShapeType="1"/>
          </p:cNvCxnSpPr>
          <p:nvPr/>
        </p:nvCxnSpPr>
        <p:spPr bwMode="auto">
          <a:xfrm>
            <a:off x="2809875" y="3000375"/>
            <a:ext cx="695325" cy="1588"/>
          </a:xfrm>
          <a:prstGeom prst="straightConnector1">
            <a:avLst/>
          </a:prstGeom>
          <a:noFill/>
          <a:ln w="9525" algn="ctr">
            <a:solidFill>
              <a:schemeClr val="tx1"/>
            </a:solidFill>
            <a:round/>
            <a:headEnd/>
            <a:tailEnd type="arrow" w="med" len="med"/>
          </a:ln>
        </p:spPr>
      </p:cxnSp>
      <p:cxnSp>
        <p:nvCxnSpPr>
          <p:cNvPr id="96279" name="Straight Arrow Connector 19"/>
          <p:cNvCxnSpPr>
            <a:cxnSpLocks noChangeShapeType="1"/>
          </p:cNvCxnSpPr>
          <p:nvPr/>
        </p:nvCxnSpPr>
        <p:spPr bwMode="auto">
          <a:xfrm>
            <a:off x="2809875" y="3914775"/>
            <a:ext cx="695325" cy="152400"/>
          </a:xfrm>
          <a:prstGeom prst="straightConnector1">
            <a:avLst/>
          </a:prstGeom>
          <a:noFill/>
          <a:ln w="9525" algn="ctr">
            <a:solidFill>
              <a:schemeClr val="tx1"/>
            </a:solidFill>
            <a:round/>
            <a:headEnd/>
            <a:tailEnd type="arrow" w="med" len="med"/>
          </a:ln>
        </p:spPr>
      </p:cxnSp>
      <p:cxnSp>
        <p:nvCxnSpPr>
          <p:cNvPr id="96280" name="Straight Arrow Connector 21"/>
          <p:cNvCxnSpPr>
            <a:cxnSpLocks noChangeShapeType="1"/>
          </p:cNvCxnSpPr>
          <p:nvPr/>
        </p:nvCxnSpPr>
        <p:spPr bwMode="auto">
          <a:xfrm rot="16200000" flipH="1">
            <a:off x="2728912" y="4129088"/>
            <a:ext cx="790575" cy="609600"/>
          </a:xfrm>
          <a:prstGeom prst="straightConnector1">
            <a:avLst/>
          </a:prstGeom>
          <a:noFill/>
          <a:ln w="9525" algn="ctr">
            <a:solidFill>
              <a:schemeClr val="tx1"/>
            </a:solidFill>
            <a:round/>
            <a:headEnd/>
            <a:tailEnd type="arrow" w="med" len="med"/>
          </a:ln>
        </p:spPr>
      </p:cxnSp>
      <p:sp>
        <p:nvSpPr>
          <p:cNvPr id="96281" name="TextBox 22"/>
          <p:cNvSpPr txBox="1">
            <a:spLocks noChangeArrowheads="1"/>
          </p:cNvSpPr>
          <p:nvPr/>
        </p:nvSpPr>
        <p:spPr bwMode="auto">
          <a:xfrm>
            <a:off x="1524000" y="2590800"/>
            <a:ext cx="633413" cy="369888"/>
          </a:xfrm>
          <a:prstGeom prst="rect">
            <a:avLst/>
          </a:prstGeom>
          <a:noFill/>
          <a:ln w="9525">
            <a:noFill/>
            <a:miter lim="800000"/>
            <a:headEnd/>
            <a:tailEnd/>
          </a:ln>
        </p:spPr>
        <p:txBody>
          <a:bodyPr wrap="none">
            <a:spAutoFit/>
          </a:bodyPr>
          <a:lstStyle/>
          <a:p>
            <a:r>
              <a:rPr lang="en-US"/>
              <a:t>eth0</a:t>
            </a:r>
          </a:p>
        </p:txBody>
      </p:sp>
      <p:sp>
        <p:nvSpPr>
          <p:cNvPr id="96282" name="TextBox 23"/>
          <p:cNvSpPr txBox="1">
            <a:spLocks noChangeArrowheads="1"/>
          </p:cNvSpPr>
          <p:nvPr/>
        </p:nvSpPr>
        <p:spPr bwMode="auto">
          <a:xfrm>
            <a:off x="1524000" y="3429000"/>
            <a:ext cx="633413" cy="369888"/>
          </a:xfrm>
          <a:prstGeom prst="rect">
            <a:avLst/>
          </a:prstGeom>
          <a:noFill/>
          <a:ln w="9525">
            <a:noFill/>
            <a:miter lim="800000"/>
            <a:headEnd/>
            <a:tailEnd/>
          </a:ln>
        </p:spPr>
        <p:txBody>
          <a:bodyPr wrap="none">
            <a:spAutoFit/>
          </a:bodyPr>
          <a:lstStyle/>
          <a:p>
            <a:r>
              <a:rPr lang="en-US"/>
              <a:t>eth1</a:t>
            </a:r>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Title 4"/>
          <p:cNvSpPr>
            <a:spLocks noGrp="1"/>
          </p:cNvSpPr>
          <p:nvPr>
            <p:ph type="title" idx="4294967295"/>
          </p:nvPr>
        </p:nvSpPr>
        <p:spPr/>
        <p:txBody>
          <a:bodyPr/>
          <a:lstStyle/>
          <a:p>
            <a:r>
              <a:rPr lang="en-US"/>
              <a:t>Distance Vector Multicast Routing Protocol</a:t>
            </a:r>
          </a:p>
        </p:txBody>
      </p:sp>
      <p:sp>
        <p:nvSpPr>
          <p:cNvPr id="97282" name="Content Placeholder 5"/>
          <p:cNvSpPr>
            <a:spLocks noGrp="1"/>
          </p:cNvSpPr>
          <p:nvPr>
            <p:ph idx="4294967295"/>
          </p:nvPr>
        </p:nvSpPr>
        <p:spPr/>
        <p:txBody>
          <a:bodyPr/>
          <a:lstStyle/>
          <a:p>
            <a:r>
              <a:rPr lang="en-US" sz="2800"/>
              <a:t>Using existing distance vector routing protocol</a:t>
            </a:r>
          </a:p>
          <a:p>
            <a:endParaRPr lang="en-US" sz="2800"/>
          </a:p>
          <a:p>
            <a:r>
              <a:rPr lang="en-US" sz="2400"/>
              <a:t>Establish multicast forwarding state</a:t>
            </a:r>
          </a:p>
          <a:p>
            <a:pPr lvl="1"/>
            <a:r>
              <a:rPr lang="en-US" sz="2400"/>
              <a:t>Flood to all destinations (reverse path flooding)</a:t>
            </a:r>
          </a:p>
          <a:p>
            <a:pPr lvl="2"/>
            <a:r>
              <a:rPr lang="en-US"/>
              <a:t>Key design challenge: loop-avoidance</a:t>
            </a:r>
          </a:p>
          <a:p>
            <a:pPr lvl="2"/>
            <a:r>
              <a:rPr lang="en-US"/>
              <a:t>Q: how many broadcast  loop-avoidance mechanisms have we learned?</a:t>
            </a:r>
          </a:p>
          <a:p>
            <a:pPr lvl="1"/>
            <a:r>
              <a:rPr lang="en-US" sz="2400"/>
              <a:t>Prone those not in the group</a:t>
            </a:r>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28600"/>
            <a:ext cx="8229600" cy="1143000"/>
          </a:xfrm>
        </p:spPr>
        <p:txBody>
          <a:bodyPr/>
          <a:lstStyle/>
          <a:p>
            <a:r>
              <a:rPr lang="en-US"/>
              <a:t>Reverse path flooding</a:t>
            </a:r>
          </a:p>
        </p:txBody>
      </p:sp>
      <p:sp>
        <p:nvSpPr>
          <p:cNvPr id="98306" name="Content Placeholder 2"/>
          <p:cNvSpPr>
            <a:spLocks noGrp="1"/>
          </p:cNvSpPr>
          <p:nvPr>
            <p:ph idx="4294967295"/>
          </p:nvPr>
        </p:nvSpPr>
        <p:spPr>
          <a:xfrm>
            <a:off x="457200" y="4114800"/>
            <a:ext cx="8229600" cy="2514600"/>
          </a:xfrm>
        </p:spPr>
        <p:txBody>
          <a:bodyPr/>
          <a:lstStyle/>
          <a:p>
            <a:pPr>
              <a:lnSpc>
                <a:spcPct val="80000"/>
              </a:lnSpc>
            </a:pPr>
            <a:r>
              <a:rPr lang="en-US" sz="3000"/>
              <a:t>Reverse shortest-path flooding</a:t>
            </a:r>
          </a:p>
          <a:p>
            <a:pPr lvl="1">
              <a:lnSpc>
                <a:spcPct val="80000"/>
              </a:lnSpc>
            </a:pPr>
            <a:r>
              <a:rPr lang="en-US" sz="2600"/>
              <a:t>If packet comes from link L, and next hop to S is L, broadcast to all outgoing links except the incoming one</a:t>
            </a:r>
          </a:p>
          <a:p>
            <a:pPr>
              <a:lnSpc>
                <a:spcPct val="80000"/>
              </a:lnSpc>
            </a:pPr>
            <a:r>
              <a:rPr lang="en-US" sz="3000"/>
              <a:t>Packets do not loop back</a:t>
            </a:r>
          </a:p>
          <a:p>
            <a:pPr lvl="1">
              <a:lnSpc>
                <a:spcPct val="80000"/>
              </a:lnSpc>
            </a:pPr>
            <a:r>
              <a:rPr lang="en-US" sz="2600"/>
              <a:t>Why?</a:t>
            </a:r>
          </a:p>
        </p:txBody>
      </p:sp>
      <p:pic>
        <p:nvPicPr>
          <p:cNvPr id="98307" name="Picture 2"/>
          <p:cNvPicPr>
            <a:picLocks noChangeAspect="1" noChangeArrowheads="1"/>
          </p:cNvPicPr>
          <p:nvPr/>
        </p:nvPicPr>
        <p:blipFill>
          <a:blip r:embed="rId3"/>
          <a:srcRect/>
          <a:stretch>
            <a:fillRect/>
          </a:stretch>
        </p:blipFill>
        <p:spPr bwMode="auto">
          <a:xfrm>
            <a:off x="2981325" y="1981200"/>
            <a:ext cx="371475" cy="361950"/>
          </a:xfrm>
          <a:prstGeom prst="rect">
            <a:avLst/>
          </a:prstGeom>
          <a:noFill/>
          <a:ln w="9525">
            <a:noFill/>
            <a:miter lim="800000"/>
            <a:headEnd/>
            <a:tailEnd/>
          </a:ln>
        </p:spPr>
      </p:pic>
      <p:pic>
        <p:nvPicPr>
          <p:cNvPr id="98308" name="Picture 2"/>
          <p:cNvPicPr>
            <a:picLocks noChangeAspect="1" noChangeArrowheads="1"/>
          </p:cNvPicPr>
          <p:nvPr/>
        </p:nvPicPr>
        <p:blipFill>
          <a:blip r:embed="rId3"/>
          <a:srcRect/>
          <a:stretch>
            <a:fillRect/>
          </a:stretch>
        </p:blipFill>
        <p:spPr bwMode="auto">
          <a:xfrm>
            <a:off x="4581525" y="3371850"/>
            <a:ext cx="371475" cy="361950"/>
          </a:xfrm>
          <a:prstGeom prst="rect">
            <a:avLst/>
          </a:prstGeom>
          <a:noFill/>
          <a:ln w="9525">
            <a:noFill/>
            <a:miter lim="800000"/>
            <a:headEnd/>
            <a:tailEnd/>
          </a:ln>
        </p:spPr>
      </p:pic>
      <p:pic>
        <p:nvPicPr>
          <p:cNvPr id="98309" name="Picture 2"/>
          <p:cNvPicPr>
            <a:picLocks noChangeAspect="1" noChangeArrowheads="1"/>
          </p:cNvPicPr>
          <p:nvPr/>
        </p:nvPicPr>
        <p:blipFill>
          <a:blip r:embed="rId3"/>
          <a:srcRect/>
          <a:stretch>
            <a:fillRect/>
          </a:stretch>
        </p:blipFill>
        <p:spPr bwMode="auto">
          <a:xfrm>
            <a:off x="4733925" y="1905000"/>
            <a:ext cx="371475" cy="361950"/>
          </a:xfrm>
          <a:prstGeom prst="rect">
            <a:avLst/>
          </a:prstGeom>
          <a:noFill/>
          <a:ln w="9525">
            <a:noFill/>
            <a:miter lim="800000"/>
            <a:headEnd/>
            <a:tailEnd/>
          </a:ln>
        </p:spPr>
      </p:pic>
      <p:pic>
        <p:nvPicPr>
          <p:cNvPr id="98310" name="Picture 2"/>
          <p:cNvPicPr>
            <a:picLocks noChangeAspect="1" noChangeArrowheads="1"/>
          </p:cNvPicPr>
          <p:nvPr/>
        </p:nvPicPr>
        <p:blipFill>
          <a:blip r:embed="rId3"/>
          <a:srcRect/>
          <a:stretch>
            <a:fillRect/>
          </a:stretch>
        </p:blipFill>
        <p:spPr bwMode="auto">
          <a:xfrm>
            <a:off x="2905125" y="2895600"/>
            <a:ext cx="371475" cy="361950"/>
          </a:xfrm>
          <a:prstGeom prst="rect">
            <a:avLst/>
          </a:prstGeom>
          <a:noFill/>
          <a:ln w="9525">
            <a:noFill/>
            <a:miter lim="800000"/>
            <a:headEnd/>
            <a:tailEnd/>
          </a:ln>
        </p:spPr>
      </p:pic>
      <p:pic>
        <p:nvPicPr>
          <p:cNvPr id="98311" name="Picture 2"/>
          <p:cNvPicPr>
            <a:picLocks noChangeAspect="1" noChangeArrowheads="1"/>
          </p:cNvPicPr>
          <p:nvPr/>
        </p:nvPicPr>
        <p:blipFill>
          <a:blip r:embed="rId3"/>
          <a:srcRect/>
          <a:stretch>
            <a:fillRect/>
          </a:stretch>
        </p:blipFill>
        <p:spPr bwMode="auto">
          <a:xfrm>
            <a:off x="3895725" y="2438400"/>
            <a:ext cx="371475" cy="361950"/>
          </a:xfrm>
          <a:prstGeom prst="rect">
            <a:avLst/>
          </a:prstGeom>
          <a:noFill/>
          <a:ln w="9525">
            <a:noFill/>
            <a:miter lim="800000"/>
            <a:headEnd/>
            <a:tailEnd/>
          </a:ln>
        </p:spPr>
      </p:pic>
      <p:cxnSp>
        <p:nvCxnSpPr>
          <p:cNvPr id="98312" name="Straight Connector 10"/>
          <p:cNvCxnSpPr>
            <a:cxnSpLocks noChangeShapeType="1"/>
          </p:cNvCxnSpPr>
          <p:nvPr/>
        </p:nvCxnSpPr>
        <p:spPr bwMode="auto">
          <a:xfrm>
            <a:off x="3362325" y="2133600"/>
            <a:ext cx="533400" cy="485775"/>
          </a:xfrm>
          <a:prstGeom prst="line">
            <a:avLst/>
          </a:prstGeom>
          <a:noFill/>
          <a:ln w="9525" algn="ctr">
            <a:solidFill>
              <a:schemeClr val="tx1"/>
            </a:solidFill>
            <a:round/>
            <a:headEnd/>
            <a:tailEnd/>
          </a:ln>
        </p:spPr>
      </p:cxnSp>
      <p:cxnSp>
        <p:nvCxnSpPr>
          <p:cNvPr id="98313" name="Straight Connector 12"/>
          <p:cNvCxnSpPr>
            <a:cxnSpLocks noChangeShapeType="1"/>
          </p:cNvCxnSpPr>
          <p:nvPr/>
        </p:nvCxnSpPr>
        <p:spPr bwMode="auto">
          <a:xfrm rot="5400000">
            <a:off x="2852738" y="2581275"/>
            <a:ext cx="552450" cy="76200"/>
          </a:xfrm>
          <a:prstGeom prst="line">
            <a:avLst/>
          </a:prstGeom>
          <a:noFill/>
          <a:ln w="9525" algn="ctr">
            <a:solidFill>
              <a:schemeClr val="tx1"/>
            </a:solidFill>
            <a:round/>
            <a:headEnd/>
            <a:tailEnd/>
          </a:ln>
        </p:spPr>
      </p:cxnSp>
      <p:cxnSp>
        <p:nvCxnSpPr>
          <p:cNvPr id="98314" name="Straight Connector 16"/>
          <p:cNvCxnSpPr>
            <a:cxnSpLocks noChangeShapeType="1"/>
          </p:cNvCxnSpPr>
          <p:nvPr/>
        </p:nvCxnSpPr>
        <p:spPr bwMode="auto">
          <a:xfrm flipV="1">
            <a:off x="4200525" y="1905000"/>
            <a:ext cx="719138" cy="533400"/>
          </a:xfrm>
          <a:prstGeom prst="line">
            <a:avLst/>
          </a:prstGeom>
          <a:noFill/>
          <a:ln w="9525" algn="ctr">
            <a:solidFill>
              <a:schemeClr val="tx1"/>
            </a:solidFill>
            <a:round/>
            <a:headEnd/>
            <a:tailEnd/>
          </a:ln>
        </p:spPr>
      </p:cxnSp>
      <p:cxnSp>
        <p:nvCxnSpPr>
          <p:cNvPr id="98315" name="Straight Connector 25"/>
          <p:cNvCxnSpPr>
            <a:cxnSpLocks noChangeShapeType="1"/>
          </p:cNvCxnSpPr>
          <p:nvPr/>
        </p:nvCxnSpPr>
        <p:spPr bwMode="auto">
          <a:xfrm rot="16200000" flipH="1">
            <a:off x="3688556" y="2659857"/>
            <a:ext cx="295275" cy="1490662"/>
          </a:xfrm>
          <a:prstGeom prst="line">
            <a:avLst/>
          </a:prstGeom>
          <a:noFill/>
          <a:ln w="9525" algn="ctr">
            <a:solidFill>
              <a:schemeClr val="tx1"/>
            </a:solidFill>
            <a:round/>
            <a:headEnd/>
            <a:tailEnd/>
          </a:ln>
        </p:spPr>
      </p:cxnSp>
      <p:sp>
        <p:nvSpPr>
          <p:cNvPr id="98316" name="tower"/>
          <p:cNvSpPr>
            <a:spLocks noEditPoints="1" noChangeArrowheads="1"/>
          </p:cNvSpPr>
          <p:nvPr/>
        </p:nvSpPr>
        <p:spPr bwMode="auto">
          <a:xfrm>
            <a:off x="2371725" y="1752600"/>
            <a:ext cx="287338" cy="460375"/>
          </a:xfrm>
          <a:custGeom>
            <a:avLst/>
            <a:gdLst>
              <a:gd name="T0" fmla="*/ 0 w 21600"/>
              <a:gd name="T1" fmla="*/ 992129 h 21600"/>
              <a:gd name="T2" fmla="*/ 1179270 w 21600"/>
              <a:gd name="T3" fmla="*/ 0 h 21600"/>
              <a:gd name="T4" fmla="*/ 1911184 w 21600"/>
              <a:gd name="T5" fmla="*/ 0 h 21600"/>
              <a:gd name="T6" fmla="*/ 3822367 w 21600"/>
              <a:gd name="T7" fmla="*/ 0 h 21600"/>
              <a:gd name="T8" fmla="*/ 3822367 w 21600"/>
              <a:gd name="T9" fmla="*/ 5291818 h 21600"/>
              <a:gd name="T10" fmla="*/ 3822367 w 21600"/>
              <a:gd name="T11" fmla="*/ 8820145 h 21600"/>
              <a:gd name="T12" fmla="*/ 2683803 w 21600"/>
              <a:gd name="T13" fmla="*/ 9812274 h 21600"/>
              <a:gd name="T14" fmla="*/ 1870477 w 21600"/>
              <a:gd name="T15" fmla="*/ 9812274 h 21600"/>
              <a:gd name="T16" fmla="*/ 0 w 21600"/>
              <a:gd name="T17" fmla="*/ 9812274 h 21600"/>
              <a:gd name="T18" fmla="*/ 0 w 21600"/>
              <a:gd name="T19" fmla="*/ 5236850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459 w 21600"/>
              <a:gd name="T31" fmla="*/ 22540 h 21600"/>
              <a:gd name="T32" fmla="*/ 21485 w 21600"/>
              <a:gd name="T33" fmla="*/ 27000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0" y="2184"/>
                </a:moveTo>
                <a:lnTo>
                  <a:pt x="6664" y="0"/>
                </a:lnTo>
                <a:lnTo>
                  <a:pt x="10800" y="0"/>
                </a:lnTo>
                <a:lnTo>
                  <a:pt x="21600" y="0"/>
                </a:lnTo>
                <a:lnTo>
                  <a:pt x="21600" y="11649"/>
                </a:lnTo>
                <a:lnTo>
                  <a:pt x="21600" y="19416"/>
                </a:lnTo>
                <a:lnTo>
                  <a:pt x="15166" y="21600"/>
                </a:lnTo>
                <a:lnTo>
                  <a:pt x="10570" y="21600"/>
                </a:lnTo>
                <a:lnTo>
                  <a:pt x="0" y="21600"/>
                </a:lnTo>
                <a:lnTo>
                  <a:pt x="0" y="11528"/>
                </a:lnTo>
                <a:lnTo>
                  <a:pt x="0" y="2184"/>
                </a:lnTo>
                <a:close/>
              </a:path>
              <a:path w="21600" h="21600" extrusionOk="0">
                <a:moveTo>
                  <a:pt x="0" y="2184"/>
                </a:moveTo>
                <a:lnTo>
                  <a:pt x="0" y="2184"/>
                </a:lnTo>
                <a:lnTo>
                  <a:pt x="14706" y="2184"/>
                </a:lnTo>
                <a:lnTo>
                  <a:pt x="21600" y="0"/>
                </a:lnTo>
                <a:moveTo>
                  <a:pt x="0" y="2184"/>
                </a:moveTo>
                <a:lnTo>
                  <a:pt x="14706" y="2184"/>
                </a:lnTo>
                <a:lnTo>
                  <a:pt x="14706" y="5339"/>
                </a:lnTo>
                <a:lnTo>
                  <a:pt x="14706" y="17474"/>
                </a:lnTo>
                <a:lnTo>
                  <a:pt x="14706" y="21600"/>
                </a:lnTo>
                <a:moveTo>
                  <a:pt x="1149" y="3034"/>
                </a:moveTo>
                <a:lnTo>
                  <a:pt x="13328" y="3034"/>
                </a:lnTo>
                <a:lnTo>
                  <a:pt x="13328" y="3519"/>
                </a:lnTo>
                <a:lnTo>
                  <a:pt x="1149" y="3519"/>
                </a:lnTo>
                <a:lnTo>
                  <a:pt x="1149" y="3034"/>
                </a:lnTo>
                <a:moveTo>
                  <a:pt x="1149" y="4490"/>
                </a:moveTo>
                <a:lnTo>
                  <a:pt x="13328" y="4490"/>
                </a:lnTo>
                <a:lnTo>
                  <a:pt x="13328" y="4854"/>
                </a:lnTo>
                <a:lnTo>
                  <a:pt x="1149" y="4854"/>
                </a:lnTo>
                <a:lnTo>
                  <a:pt x="1149" y="4490"/>
                </a:lnTo>
                <a:moveTo>
                  <a:pt x="1149" y="5946"/>
                </a:moveTo>
                <a:lnTo>
                  <a:pt x="13328" y="5946"/>
                </a:lnTo>
                <a:lnTo>
                  <a:pt x="13328" y="6310"/>
                </a:lnTo>
                <a:lnTo>
                  <a:pt x="1149" y="6310"/>
                </a:lnTo>
                <a:lnTo>
                  <a:pt x="1149" y="5946"/>
                </a:lnTo>
              </a:path>
            </a:pathLst>
          </a:custGeom>
          <a:solidFill>
            <a:srgbClr val="FFFFCC"/>
          </a:solidFill>
          <a:ln w="9525">
            <a:solidFill>
              <a:srgbClr val="000000"/>
            </a:solidFill>
            <a:miter lim="800000"/>
            <a:headEnd/>
            <a:tailEnd/>
          </a:ln>
        </p:spPr>
        <p:txBody>
          <a:bodyPr/>
          <a:lstStyle/>
          <a:p>
            <a:endParaRPr lang="en-US"/>
          </a:p>
        </p:txBody>
      </p:sp>
      <p:cxnSp>
        <p:nvCxnSpPr>
          <p:cNvPr id="98317" name="Straight Connector 30"/>
          <p:cNvCxnSpPr>
            <a:cxnSpLocks noChangeShapeType="1"/>
            <a:stCxn id="98316" idx="4"/>
          </p:cNvCxnSpPr>
          <p:nvPr/>
        </p:nvCxnSpPr>
        <p:spPr bwMode="auto">
          <a:xfrm>
            <a:off x="2659063" y="2000250"/>
            <a:ext cx="322262" cy="161925"/>
          </a:xfrm>
          <a:prstGeom prst="line">
            <a:avLst/>
          </a:prstGeom>
          <a:noFill/>
          <a:ln w="9525" algn="ctr">
            <a:solidFill>
              <a:schemeClr val="tx1"/>
            </a:solidFill>
            <a:round/>
            <a:headEnd/>
            <a:tailEnd/>
          </a:ln>
        </p:spPr>
      </p:cxnSp>
      <p:sp>
        <p:nvSpPr>
          <p:cNvPr id="98318" name="TextBox 31"/>
          <p:cNvSpPr txBox="1">
            <a:spLocks noChangeArrowheads="1"/>
          </p:cNvSpPr>
          <p:nvPr/>
        </p:nvSpPr>
        <p:spPr bwMode="auto">
          <a:xfrm>
            <a:off x="2447925" y="1371600"/>
            <a:ext cx="338138" cy="369888"/>
          </a:xfrm>
          <a:prstGeom prst="rect">
            <a:avLst/>
          </a:prstGeom>
          <a:noFill/>
          <a:ln w="9525">
            <a:noFill/>
            <a:miter lim="800000"/>
            <a:headEnd/>
            <a:tailEnd/>
          </a:ln>
        </p:spPr>
        <p:txBody>
          <a:bodyPr wrap="none">
            <a:spAutoFit/>
          </a:bodyPr>
          <a:lstStyle/>
          <a:p>
            <a:r>
              <a:rPr lang="en-US"/>
              <a:t>S</a:t>
            </a:r>
          </a:p>
        </p:txBody>
      </p:sp>
      <p:cxnSp>
        <p:nvCxnSpPr>
          <p:cNvPr id="98319" name="Straight Arrow Connector 35"/>
          <p:cNvCxnSpPr>
            <a:cxnSpLocks noChangeShapeType="1"/>
          </p:cNvCxnSpPr>
          <p:nvPr/>
        </p:nvCxnSpPr>
        <p:spPr bwMode="auto">
          <a:xfrm rot="16200000" flipV="1">
            <a:off x="3514725" y="2057400"/>
            <a:ext cx="304800" cy="304800"/>
          </a:xfrm>
          <a:prstGeom prst="straightConnector1">
            <a:avLst/>
          </a:prstGeom>
          <a:noFill/>
          <a:ln w="22225" algn="ctr">
            <a:solidFill>
              <a:srgbClr val="0000FF"/>
            </a:solidFill>
            <a:round/>
            <a:headEnd/>
            <a:tailEnd type="arrow" w="med" len="med"/>
          </a:ln>
        </p:spPr>
      </p:cxnSp>
      <p:cxnSp>
        <p:nvCxnSpPr>
          <p:cNvPr id="98320" name="Straight Arrow Connector 36"/>
          <p:cNvCxnSpPr>
            <a:cxnSpLocks noChangeShapeType="1"/>
          </p:cNvCxnSpPr>
          <p:nvPr/>
        </p:nvCxnSpPr>
        <p:spPr bwMode="auto">
          <a:xfrm rot="5400000" flipH="1" flipV="1">
            <a:off x="2797969" y="2545556"/>
            <a:ext cx="400050" cy="33338"/>
          </a:xfrm>
          <a:prstGeom prst="straightConnector1">
            <a:avLst/>
          </a:prstGeom>
          <a:noFill/>
          <a:ln w="22225" algn="ctr">
            <a:solidFill>
              <a:srgbClr val="0000FF"/>
            </a:solidFill>
            <a:round/>
            <a:headEnd/>
            <a:tailEnd type="arrow" w="med" len="med"/>
          </a:ln>
        </p:spPr>
      </p:cxnSp>
      <p:cxnSp>
        <p:nvCxnSpPr>
          <p:cNvPr id="98321" name="Straight Arrow Connector 38"/>
          <p:cNvCxnSpPr>
            <a:cxnSpLocks noChangeShapeType="1"/>
          </p:cNvCxnSpPr>
          <p:nvPr/>
        </p:nvCxnSpPr>
        <p:spPr bwMode="auto">
          <a:xfrm rot="10800000">
            <a:off x="3209925" y="3429000"/>
            <a:ext cx="609600" cy="400050"/>
          </a:xfrm>
          <a:prstGeom prst="straightConnector1">
            <a:avLst/>
          </a:prstGeom>
          <a:noFill/>
          <a:ln w="22225" algn="ctr">
            <a:solidFill>
              <a:srgbClr val="0000FF"/>
            </a:solidFill>
            <a:round/>
            <a:headEnd/>
            <a:tailEnd type="arrow" w="med" len="med"/>
          </a:ln>
        </p:spPr>
      </p:cxnSp>
      <p:cxnSp>
        <p:nvCxnSpPr>
          <p:cNvPr id="98322" name="Straight Arrow Connector 43"/>
          <p:cNvCxnSpPr>
            <a:cxnSpLocks noChangeShapeType="1"/>
          </p:cNvCxnSpPr>
          <p:nvPr/>
        </p:nvCxnSpPr>
        <p:spPr bwMode="auto">
          <a:xfrm rot="10800000" flipV="1">
            <a:off x="4048125" y="1905000"/>
            <a:ext cx="533400" cy="457200"/>
          </a:xfrm>
          <a:prstGeom prst="straightConnector1">
            <a:avLst/>
          </a:prstGeom>
          <a:noFill/>
          <a:ln w="22225" algn="ctr">
            <a:solidFill>
              <a:srgbClr val="0000FF"/>
            </a:solidFill>
            <a:round/>
            <a:headEnd/>
            <a:tailEnd type="arrow" w="med" len="med"/>
          </a:ln>
        </p:spPr>
      </p:cxnSp>
      <p:cxnSp>
        <p:nvCxnSpPr>
          <p:cNvPr id="98323" name="Straight Connector 53"/>
          <p:cNvCxnSpPr>
            <a:cxnSpLocks noChangeShapeType="1"/>
          </p:cNvCxnSpPr>
          <p:nvPr/>
        </p:nvCxnSpPr>
        <p:spPr bwMode="auto">
          <a:xfrm rot="16200000" flipH="1">
            <a:off x="4293394" y="2893219"/>
            <a:ext cx="1285875" cy="33337"/>
          </a:xfrm>
          <a:prstGeom prst="line">
            <a:avLst/>
          </a:prstGeom>
          <a:noFill/>
          <a:ln w="9525" algn="ctr">
            <a:solidFill>
              <a:schemeClr val="tx1"/>
            </a:solidFill>
            <a:round/>
            <a:headEnd/>
            <a:tailEnd/>
          </a:ln>
        </p:spPr>
      </p:cxnSp>
      <p:sp>
        <p:nvSpPr>
          <p:cNvPr id="98324" name="Line 24"/>
          <p:cNvSpPr>
            <a:spLocks noChangeShapeType="1"/>
          </p:cNvSpPr>
          <p:nvPr/>
        </p:nvSpPr>
        <p:spPr bwMode="auto">
          <a:xfrm flipV="1">
            <a:off x="3200400" y="2667000"/>
            <a:ext cx="762000" cy="381000"/>
          </a:xfrm>
          <a:prstGeom prst="line">
            <a:avLst/>
          </a:prstGeom>
          <a:noFill/>
          <a:ln w="9525">
            <a:solidFill>
              <a:schemeClr val="tx1"/>
            </a:solidFill>
            <a:round/>
            <a:headEnd/>
            <a:tailEnd/>
          </a:ln>
        </p:spPr>
        <p:txBody>
          <a:bodyPr lIns="90488" tIns="44450" rIns="90488" bIns="44450"/>
          <a:lstStyle/>
          <a:p>
            <a:endParaRPr lang="en-US"/>
          </a:p>
        </p:txBody>
      </p:sp>
      <p:sp>
        <p:nvSpPr>
          <p:cNvPr id="98325" name="Rectangle 29"/>
          <p:cNvSpPr>
            <a:spLocks noChangeArrowheads="1"/>
          </p:cNvSpPr>
          <p:nvPr/>
        </p:nvSpPr>
        <p:spPr bwMode="auto">
          <a:xfrm>
            <a:off x="2819400" y="1752600"/>
            <a:ext cx="381000" cy="152400"/>
          </a:xfrm>
          <a:prstGeom prst="rect">
            <a:avLst/>
          </a:prstGeom>
          <a:solidFill>
            <a:schemeClr val="accent1"/>
          </a:solidFill>
          <a:ln w="9525">
            <a:solidFill>
              <a:schemeClr val="tx1"/>
            </a:solidFill>
            <a:miter lim="800000"/>
            <a:headEnd/>
            <a:tailEnd/>
          </a:ln>
        </p:spPr>
        <p:txBody>
          <a:bodyPr wrap="none" lIns="90488" tIns="44450" rIns="90488" bIns="44450" anchor="ct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idx="4294967295"/>
          </p:nvPr>
        </p:nvSpPr>
        <p:spPr>
          <a:xfrm>
            <a:off x="457200" y="76200"/>
            <a:ext cx="8229600" cy="1143000"/>
          </a:xfrm>
        </p:spPr>
        <p:txBody>
          <a:bodyPr/>
          <a:lstStyle/>
          <a:p>
            <a:r>
              <a:rPr lang="en-US"/>
              <a:t>Outline</a:t>
            </a:r>
          </a:p>
        </p:txBody>
      </p:sp>
      <p:sp>
        <p:nvSpPr>
          <p:cNvPr id="18434" name="Content Placeholder 2"/>
          <p:cNvSpPr>
            <a:spLocks noGrp="1"/>
          </p:cNvSpPr>
          <p:nvPr>
            <p:ph idx="4294967295"/>
          </p:nvPr>
        </p:nvSpPr>
        <p:spPr>
          <a:xfrm>
            <a:off x="457200" y="1066800"/>
            <a:ext cx="8229600" cy="5059363"/>
          </a:xfrm>
        </p:spPr>
        <p:txBody>
          <a:bodyPr/>
          <a:lstStyle/>
          <a:p>
            <a:r>
              <a:rPr lang="en-US" sz="2800" dirty="0" smtClean="0"/>
              <a:t>Virtual </a:t>
            </a:r>
            <a:r>
              <a:rPr lang="en-US" sz="2800" dirty="0"/>
              <a:t>networks and IP </a:t>
            </a:r>
            <a:r>
              <a:rPr lang="en-US" sz="2800" dirty="0" smtClean="0"/>
              <a:t>tunnels</a:t>
            </a:r>
          </a:p>
          <a:p>
            <a:r>
              <a:rPr lang="en-US" sz="2800" dirty="0" smtClean="0"/>
              <a:t>IPv6</a:t>
            </a:r>
            <a:endParaRPr lang="en-US" sz="2800" dirty="0"/>
          </a:p>
          <a:p>
            <a:r>
              <a:rPr lang="en-US" sz="2800" dirty="0"/>
              <a:t>IP Multicast</a:t>
            </a:r>
          </a:p>
          <a:p>
            <a:pPr lvl="1"/>
            <a:r>
              <a:rPr lang="en-US" sz="2400" dirty="0"/>
              <a:t>Protocols</a:t>
            </a:r>
          </a:p>
          <a:p>
            <a:pPr lvl="1"/>
            <a:r>
              <a:rPr lang="en-US" sz="2400" dirty="0"/>
              <a:t>Challenges</a:t>
            </a:r>
          </a:p>
          <a:p>
            <a:pPr lvl="2"/>
            <a:r>
              <a:rPr lang="en-US" dirty="0"/>
              <a:t>Reliability</a:t>
            </a:r>
          </a:p>
          <a:p>
            <a:pPr lvl="2"/>
            <a:r>
              <a:rPr lang="en-US" dirty="0"/>
              <a:t>Scalability</a:t>
            </a:r>
          </a:p>
          <a:p>
            <a:pPr lvl="2"/>
            <a:r>
              <a:rPr lang="en-US" dirty="0"/>
              <a:t>Heterogeneity</a:t>
            </a:r>
          </a:p>
          <a:p>
            <a:r>
              <a:rPr lang="en-US" dirty="0" smtClean="0"/>
              <a:t>Midterm</a:t>
            </a:r>
            <a:endParaRPr lang="en-US" dirty="0"/>
          </a:p>
          <a:p>
            <a:pPr lvl="1">
              <a:buFont typeface="Arial" charset="0"/>
              <a:buNone/>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76200"/>
            <a:ext cx="8229600" cy="1143000"/>
          </a:xfrm>
        </p:spPr>
        <p:txBody>
          <a:bodyPr/>
          <a:lstStyle/>
          <a:p>
            <a:r>
              <a:rPr lang="en-US"/>
              <a:t>Problems with RPF</a:t>
            </a:r>
          </a:p>
        </p:txBody>
      </p:sp>
      <p:sp>
        <p:nvSpPr>
          <p:cNvPr id="99330" name="Content Placeholder 2"/>
          <p:cNvSpPr>
            <a:spLocks noGrp="1"/>
          </p:cNvSpPr>
          <p:nvPr>
            <p:ph idx="4294967295"/>
          </p:nvPr>
        </p:nvSpPr>
        <p:spPr>
          <a:xfrm>
            <a:off x="457200" y="3429000"/>
            <a:ext cx="8229600" cy="3429000"/>
          </a:xfrm>
        </p:spPr>
        <p:txBody>
          <a:bodyPr/>
          <a:lstStyle/>
          <a:p>
            <a:pPr>
              <a:lnSpc>
                <a:spcPct val="90000"/>
              </a:lnSpc>
            </a:pPr>
            <a:r>
              <a:rPr lang="en-US" sz="3100"/>
              <a:t>Problems</a:t>
            </a:r>
          </a:p>
          <a:p>
            <a:pPr lvl="1">
              <a:lnSpc>
                <a:spcPct val="90000"/>
              </a:lnSpc>
            </a:pPr>
            <a:r>
              <a:rPr lang="en-US"/>
              <a:t>multiple routers on a LAN </a:t>
            </a:r>
            <a:r>
              <a:rPr lang="en-US">
                <a:sym typeface="Wingdings" pitchFamily="2" charset="2"/>
              </a:rPr>
              <a:t> receiving multiple copies of packets</a:t>
            </a:r>
          </a:p>
          <a:p>
            <a:pPr lvl="1">
              <a:lnSpc>
                <a:spcPct val="90000"/>
              </a:lnSpc>
            </a:pPr>
            <a:r>
              <a:rPr lang="en-US">
                <a:sym typeface="Wingdings" pitchFamily="2" charset="2"/>
              </a:rPr>
              <a:t>Not all hosts are in the multicast group. Broadcast is a waste</a:t>
            </a:r>
          </a:p>
        </p:txBody>
      </p:sp>
      <p:pic>
        <p:nvPicPr>
          <p:cNvPr id="99331" name="Picture 2"/>
          <p:cNvPicPr>
            <a:picLocks noChangeAspect="1" noChangeArrowheads="1"/>
          </p:cNvPicPr>
          <p:nvPr/>
        </p:nvPicPr>
        <p:blipFill>
          <a:blip r:embed="rId2"/>
          <a:srcRect/>
          <a:stretch>
            <a:fillRect/>
          </a:stretch>
        </p:blipFill>
        <p:spPr bwMode="auto">
          <a:xfrm>
            <a:off x="2981325" y="1524000"/>
            <a:ext cx="371475" cy="361950"/>
          </a:xfrm>
          <a:prstGeom prst="rect">
            <a:avLst/>
          </a:prstGeom>
          <a:noFill/>
          <a:ln w="9525">
            <a:noFill/>
            <a:miter lim="800000"/>
            <a:headEnd/>
            <a:tailEnd/>
          </a:ln>
        </p:spPr>
      </p:pic>
      <p:pic>
        <p:nvPicPr>
          <p:cNvPr id="99332" name="Picture 2"/>
          <p:cNvPicPr>
            <a:picLocks noChangeAspect="1" noChangeArrowheads="1"/>
          </p:cNvPicPr>
          <p:nvPr/>
        </p:nvPicPr>
        <p:blipFill>
          <a:blip r:embed="rId2"/>
          <a:srcRect/>
          <a:stretch>
            <a:fillRect/>
          </a:stretch>
        </p:blipFill>
        <p:spPr bwMode="auto">
          <a:xfrm>
            <a:off x="4581525" y="2914650"/>
            <a:ext cx="371475" cy="361950"/>
          </a:xfrm>
          <a:prstGeom prst="rect">
            <a:avLst/>
          </a:prstGeom>
          <a:noFill/>
          <a:ln w="9525">
            <a:noFill/>
            <a:miter lim="800000"/>
            <a:headEnd/>
            <a:tailEnd/>
          </a:ln>
        </p:spPr>
      </p:pic>
      <p:pic>
        <p:nvPicPr>
          <p:cNvPr id="99333" name="Picture 2"/>
          <p:cNvPicPr>
            <a:picLocks noChangeAspect="1" noChangeArrowheads="1"/>
          </p:cNvPicPr>
          <p:nvPr/>
        </p:nvPicPr>
        <p:blipFill>
          <a:blip r:embed="rId2"/>
          <a:srcRect/>
          <a:stretch>
            <a:fillRect/>
          </a:stretch>
        </p:blipFill>
        <p:spPr bwMode="auto">
          <a:xfrm>
            <a:off x="4733925" y="1447800"/>
            <a:ext cx="371475" cy="361950"/>
          </a:xfrm>
          <a:prstGeom prst="rect">
            <a:avLst/>
          </a:prstGeom>
          <a:noFill/>
          <a:ln w="9525">
            <a:noFill/>
            <a:miter lim="800000"/>
            <a:headEnd/>
            <a:tailEnd/>
          </a:ln>
        </p:spPr>
      </p:pic>
      <p:pic>
        <p:nvPicPr>
          <p:cNvPr id="99334" name="Picture 2"/>
          <p:cNvPicPr>
            <a:picLocks noChangeAspect="1" noChangeArrowheads="1"/>
          </p:cNvPicPr>
          <p:nvPr/>
        </p:nvPicPr>
        <p:blipFill>
          <a:blip r:embed="rId2"/>
          <a:srcRect/>
          <a:stretch>
            <a:fillRect/>
          </a:stretch>
        </p:blipFill>
        <p:spPr bwMode="auto">
          <a:xfrm>
            <a:off x="2905125" y="2438400"/>
            <a:ext cx="371475" cy="361950"/>
          </a:xfrm>
          <a:prstGeom prst="rect">
            <a:avLst/>
          </a:prstGeom>
          <a:noFill/>
          <a:ln w="9525">
            <a:noFill/>
            <a:miter lim="800000"/>
            <a:headEnd/>
            <a:tailEnd/>
          </a:ln>
        </p:spPr>
      </p:pic>
      <p:pic>
        <p:nvPicPr>
          <p:cNvPr id="99335" name="Picture 2"/>
          <p:cNvPicPr>
            <a:picLocks noChangeAspect="1" noChangeArrowheads="1"/>
          </p:cNvPicPr>
          <p:nvPr/>
        </p:nvPicPr>
        <p:blipFill>
          <a:blip r:embed="rId2"/>
          <a:srcRect/>
          <a:stretch>
            <a:fillRect/>
          </a:stretch>
        </p:blipFill>
        <p:spPr bwMode="auto">
          <a:xfrm>
            <a:off x="3895725" y="1981200"/>
            <a:ext cx="371475" cy="361950"/>
          </a:xfrm>
          <a:prstGeom prst="rect">
            <a:avLst/>
          </a:prstGeom>
          <a:noFill/>
          <a:ln w="9525">
            <a:noFill/>
            <a:miter lim="800000"/>
            <a:headEnd/>
            <a:tailEnd/>
          </a:ln>
        </p:spPr>
      </p:pic>
      <p:cxnSp>
        <p:nvCxnSpPr>
          <p:cNvPr id="99336" name="Straight Connector 10"/>
          <p:cNvCxnSpPr>
            <a:cxnSpLocks noChangeShapeType="1"/>
          </p:cNvCxnSpPr>
          <p:nvPr/>
        </p:nvCxnSpPr>
        <p:spPr bwMode="auto">
          <a:xfrm>
            <a:off x="3362325" y="1676400"/>
            <a:ext cx="533400" cy="485775"/>
          </a:xfrm>
          <a:prstGeom prst="line">
            <a:avLst/>
          </a:prstGeom>
          <a:noFill/>
          <a:ln w="9525" algn="ctr">
            <a:solidFill>
              <a:schemeClr val="tx1"/>
            </a:solidFill>
            <a:round/>
            <a:headEnd/>
            <a:tailEnd/>
          </a:ln>
        </p:spPr>
      </p:cxnSp>
      <p:cxnSp>
        <p:nvCxnSpPr>
          <p:cNvPr id="99337" name="Straight Connector 12"/>
          <p:cNvCxnSpPr>
            <a:cxnSpLocks noChangeShapeType="1"/>
          </p:cNvCxnSpPr>
          <p:nvPr/>
        </p:nvCxnSpPr>
        <p:spPr bwMode="auto">
          <a:xfrm rot="5400000">
            <a:off x="2852738" y="2124075"/>
            <a:ext cx="552450" cy="76200"/>
          </a:xfrm>
          <a:prstGeom prst="line">
            <a:avLst/>
          </a:prstGeom>
          <a:noFill/>
          <a:ln w="9525" algn="ctr">
            <a:solidFill>
              <a:schemeClr val="tx1"/>
            </a:solidFill>
            <a:round/>
            <a:headEnd/>
            <a:tailEnd/>
          </a:ln>
        </p:spPr>
      </p:cxnSp>
      <p:cxnSp>
        <p:nvCxnSpPr>
          <p:cNvPr id="99338" name="Straight Connector 16"/>
          <p:cNvCxnSpPr>
            <a:cxnSpLocks noChangeShapeType="1"/>
          </p:cNvCxnSpPr>
          <p:nvPr/>
        </p:nvCxnSpPr>
        <p:spPr bwMode="auto">
          <a:xfrm flipV="1">
            <a:off x="4200525" y="1447800"/>
            <a:ext cx="719138" cy="533400"/>
          </a:xfrm>
          <a:prstGeom prst="line">
            <a:avLst/>
          </a:prstGeom>
          <a:noFill/>
          <a:ln w="9525" algn="ctr">
            <a:solidFill>
              <a:schemeClr val="tx1"/>
            </a:solidFill>
            <a:round/>
            <a:headEnd/>
            <a:tailEnd/>
          </a:ln>
        </p:spPr>
      </p:cxnSp>
      <p:cxnSp>
        <p:nvCxnSpPr>
          <p:cNvPr id="99339" name="Straight Connector 25"/>
          <p:cNvCxnSpPr>
            <a:cxnSpLocks noChangeShapeType="1"/>
          </p:cNvCxnSpPr>
          <p:nvPr/>
        </p:nvCxnSpPr>
        <p:spPr bwMode="auto">
          <a:xfrm rot="16200000" flipH="1">
            <a:off x="3688556" y="2202657"/>
            <a:ext cx="295275" cy="1490662"/>
          </a:xfrm>
          <a:prstGeom prst="line">
            <a:avLst/>
          </a:prstGeom>
          <a:noFill/>
          <a:ln w="9525" algn="ctr">
            <a:solidFill>
              <a:schemeClr val="tx1"/>
            </a:solidFill>
            <a:round/>
            <a:headEnd/>
            <a:tailEnd/>
          </a:ln>
        </p:spPr>
      </p:cxnSp>
      <p:sp>
        <p:nvSpPr>
          <p:cNvPr id="99340" name="tower"/>
          <p:cNvSpPr>
            <a:spLocks noEditPoints="1" noChangeArrowheads="1"/>
          </p:cNvSpPr>
          <p:nvPr/>
        </p:nvSpPr>
        <p:spPr bwMode="auto">
          <a:xfrm>
            <a:off x="2371725" y="1295400"/>
            <a:ext cx="287338" cy="460375"/>
          </a:xfrm>
          <a:custGeom>
            <a:avLst/>
            <a:gdLst>
              <a:gd name="T0" fmla="*/ 0 w 21600"/>
              <a:gd name="T1" fmla="*/ 992129 h 21600"/>
              <a:gd name="T2" fmla="*/ 1179270 w 21600"/>
              <a:gd name="T3" fmla="*/ 0 h 21600"/>
              <a:gd name="T4" fmla="*/ 1911184 w 21600"/>
              <a:gd name="T5" fmla="*/ 0 h 21600"/>
              <a:gd name="T6" fmla="*/ 3822367 w 21600"/>
              <a:gd name="T7" fmla="*/ 0 h 21600"/>
              <a:gd name="T8" fmla="*/ 3822367 w 21600"/>
              <a:gd name="T9" fmla="*/ 5291818 h 21600"/>
              <a:gd name="T10" fmla="*/ 3822367 w 21600"/>
              <a:gd name="T11" fmla="*/ 8820145 h 21600"/>
              <a:gd name="T12" fmla="*/ 2683803 w 21600"/>
              <a:gd name="T13" fmla="*/ 9812274 h 21600"/>
              <a:gd name="T14" fmla="*/ 1870477 w 21600"/>
              <a:gd name="T15" fmla="*/ 9812274 h 21600"/>
              <a:gd name="T16" fmla="*/ 0 w 21600"/>
              <a:gd name="T17" fmla="*/ 9812274 h 21600"/>
              <a:gd name="T18" fmla="*/ 0 w 21600"/>
              <a:gd name="T19" fmla="*/ 5236850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459 w 21600"/>
              <a:gd name="T31" fmla="*/ 22540 h 21600"/>
              <a:gd name="T32" fmla="*/ 21485 w 21600"/>
              <a:gd name="T33" fmla="*/ 27000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0" y="2184"/>
                </a:moveTo>
                <a:lnTo>
                  <a:pt x="6664" y="0"/>
                </a:lnTo>
                <a:lnTo>
                  <a:pt x="10800" y="0"/>
                </a:lnTo>
                <a:lnTo>
                  <a:pt x="21600" y="0"/>
                </a:lnTo>
                <a:lnTo>
                  <a:pt x="21600" y="11649"/>
                </a:lnTo>
                <a:lnTo>
                  <a:pt x="21600" y="19416"/>
                </a:lnTo>
                <a:lnTo>
                  <a:pt x="15166" y="21600"/>
                </a:lnTo>
                <a:lnTo>
                  <a:pt x="10570" y="21600"/>
                </a:lnTo>
                <a:lnTo>
                  <a:pt x="0" y="21600"/>
                </a:lnTo>
                <a:lnTo>
                  <a:pt x="0" y="11528"/>
                </a:lnTo>
                <a:lnTo>
                  <a:pt x="0" y="2184"/>
                </a:lnTo>
                <a:close/>
              </a:path>
              <a:path w="21600" h="21600" extrusionOk="0">
                <a:moveTo>
                  <a:pt x="0" y="2184"/>
                </a:moveTo>
                <a:lnTo>
                  <a:pt x="0" y="2184"/>
                </a:lnTo>
                <a:lnTo>
                  <a:pt x="14706" y="2184"/>
                </a:lnTo>
                <a:lnTo>
                  <a:pt x="21600" y="0"/>
                </a:lnTo>
                <a:moveTo>
                  <a:pt x="0" y="2184"/>
                </a:moveTo>
                <a:lnTo>
                  <a:pt x="14706" y="2184"/>
                </a:lnTo>
                <a:lnTo>
                  <a:pt x="14706" y="5339"/>
                </a:lnTo>
                <a:lnTo>
                  <a:pt x="14706" y="17474"/>
                </a:lnTo>
                <a:lnTo>
                  <a:pt x="14706" y="21600"/>
                </a:lnTo>
                <a:moveTo>
                  <a:pt x="1149" y="3034"/>
                </a:moveTo>
                <a:lnTo>
                  <a:pt x="13328" y="3034"/>
                </a:lnTo>
                <a:lnTo>
                  <a:pt x="13328" y="3519"/>
                </a:lnTo>
                <a:lnTo>
                  <a:pt x="1149" y="3519"/>
                </a:lnTo>
                <a:lnTo>
                  <a:pt x="1149" y="3034"/>
                </a:lnTo>
                <a:moveTo>
                  <a:pt x="1149" y="4490"/>
                </a:moveTo>
                <a:lnTo>
                  <a:pt x="13328" y="4490"/>
                </a:lnTo>
                <a:lnTo>
                  <a:pt x="13328" y="4854"/>
                </a:lnTo>
                <a:lnTo>
                  <a:pt x="1149" y="4854"/>
                </a:lnTo>
                <a:lnTo>
                  <a:pt x="1149" y="4490"/>
                </a:lnTo>
                <a:moveTo>
                  <a:pt x="1149" y="5946"/>
                </a:moveTo>
                <a:lnTo>
                  <a:pt x="13328" y="5946"/>
                </a:lnTo>
                <a:lnTo>
                  <a:pt x="13328" y="6310"/>
                </a:lnTo>
                <a:lnTo>
                  <a:pt x="1149" y="6310"/>
                </a:lnTo>
                <a:lnTo>
                  <a:pt x="1149" y="5946"/>
                </a:lnTo>
              </a:path>
            </a:pathLst>
          </a:custGeom>
          <a:solidFill>
            <a:srgbClr val="FFFFCC"/>
          </a:solidFill>
          <a:ln w="9525">
            <a:solidFill>
              <a:srgbClr val="000000"/>
            </a:solidFill>
            <a:miter lim="800000"/>
            <a:headEnd/>
            <a:tailEnd/>
          </a:ln>
        </p:spPr>
        <p:txBody>
          <a:bodyPr/>
          <a:lstStyle/>
          <a:p>
            <a:endParaRPr lang="en-US"/>
          </a:p>
        </p:txBody>
      </p:sp>
      <p:sp>
        <p:nvSpPr>
          <p:cNvPr id="99341" name="TextBox 31"/>
          <p:cNvSpPr txBox="1">
            <a:spLocks noChangeArrowheads="1"/>
          </p:cNvSpPr>
          <p:nvPr/>
        </p:nvSpPr>
        <p:spPr bwMode="auto">
          <a:xfrm>
            <a:off x="2447925" y="914400"/>
            <a:ext cx="336550" cy="366713"/>
          </a:xfrm>
          <a:prstGeom prst="rect">
            <a:avLst/>
          </a:prstGeom>
          <a:noFill/>
          <a:ln w="9525">
            <a:noFill/>
            <a:miter lim="800000"/>
            <a:headEnd/>
            <a:tailEnd/>
          </a:ln>
        </p:spPr>
        <p:txBody>
          <a:bodyPr wrap="none">
            <a:spAutoFit/>
          </a:bodyPr>
          <a:lstStyle/>
          <a:p>
            <a:r>
              <a:rPr lang="en-US"/>
              <a:t>S</a:t>
            </a:r>
          </a:p>
        </p:txBody>
      </p:sp>
      <p:cxnSp>
        <p:nvCxnSpPr>
          <p:cNvPr id="99342" name="Straight Arrow Connector 35"/>
          <p:cNvCxnSpPr>
            <a:cxnSpLocks noChangeShapeType="1"/>
          </p:cNvCxnSpPr>
          <p:nvPr/>
        </p:nvCxnSpPr>
        <p:spPr bwMode="auto">
          <a:xfrm rot="16200000" flipV="1">
            <a:off x="3514725" y="1600200"/>
            <a:ext cx="304800" cy="304800"/>
          </a:xfrm>
          <a:prstGeom prst="straightConnector1">
            <a:avLst/>
          </a:prstGeom>
          <a:noFill/>
          <a:ln w="22225" algn="ctr">
            <a:solidFill>
              <a:srgbClr val="0000FF"/>
            </a:solidFill>
            <a:round/>
            <a:headEnd/>
            <a:tailEnd type="arrow" w="med" len="med"/>
          </a:ln>
        </p:spPr>
      </p:cxnSp>
      <p:cxnSp>
        <p:nvCxnSpPr>
          <p:cNvPr id="99343" name="Straight Arrow Connector 36"/>
          <p:cNvCxnSpPr>
            <a:cxnSpLocks noChangeShapeType="1"/>
          </p:cNvCxnSpPr>
          <p:nvPr/>
        </p:nvCxnSpPr>
        <p:spPr bwMode="auto">
          <a:xfrm rot="5400000" flipH="1" flipV="1">
            <a:off x="2797969" y="2088356"/>
            <a:ext cx="400050" cy="33338"/>
          </a:xfrm>
          <a:prstGeom prst="straightConnector1">
            <a:avLst/>
          </a:prstGeom>
          <a:noFill/>
          <a:ln w="22225" algn="ctr">
            <a:solidFill>
              <a:srgbClr val="0000FF"/>
            </a:solidFill>
            <a:round/>
            <a:headEnd/>
            <a:tailEnd type="arrow" w="med" len="med"/>
          </a:ln>
        </p:spPr>
      </p:cxnSp>
      <p:cxnSp>
        <p:nvCxnSpPr>
          <p:cNvPr id="99344" name="Straight Arrow Connector 38"/>
          <p:cNvCxnSpPr>
            <a:cxnSpLocks noChangeShapeType="1"/>
          </p:cNvCxnSpPr>
          <p:nvPr/>
        </p:nvCxnSpPr>
        <p:spPr bwMode="auto">
          <a:xfrm rot="10800000">
            <a:off x="3209925" y="2971800"/>
            <a:ext cx="609600" cy="400050"/>
          </a:xfrm>
          <a:prstGeom prst="straightConnector1">
            <a:avLst/>
          </a:prstGeom>
          <a:noFill/>
          <a:ln w="22225" algn="ctr">
            <a:solidFill>
              <a:srgbClr val="0000FF"/>
            </a:solidFill>
            <a:round/>
            <a:headEnd/>
            <a:tailEnd type="arrow" w="med" len="med"/>
          </a:ln>
        </p:spPr>
      </p:cxnSp>
      <p:cxnSp>
        <p:nvCxnSpPr>
          <p:cNvPr id="99345" name="Straight Arrow Connector 43"/>
          <p:cNvCxnSpPr>
            <a:cxnSpLocks noChangeShapeType="1"/>
          </p:cNvCxnSpPr>
          <p:nvPr/>
        </p:nvCxnSpPr>
        <p:spPr bwMode="auto">
          <a:xfrm rot="10800000" flipV="1">
            <a:off x="4048125" y="1447800"/>
            <a:ext cx="533400" cy="457200"/>
          </a:xfrm>
          <a:prstGeom prst="straightConnector1">
            <a:avLst/>
          </a:prstGeom>
          <a:noFill/>
          <a:ln w="22225" algn="ctr">
            <a:solidFill>
              <a:srgbClr val="0000FF"/>
            </a:solidFill>
            <a:round/>
            <a:headEnd/>
            <a:tailEnd type="arrow" w="med" len="med"/>
          </a:ln>
        </p:spPr>
      </p:cxnSp>
      <p:cxnSp>
        <p:nvCxnSpPr>
          <p:cNvPr id="99346" name="Straight Connector 53"/>
          <p:cNvCxnSpPr>
            <a:cxnSpLocks noChangeShapeType="1"/>
          </p:cNvCxnSpPr>
          <p:nvPr/>
        </p:nvCxnSpPr>
        <p:spPr bwMode="auto">
          <a:xfrm rot="16200000" flipH="1">
            <a:off x="4293394" y="2436019"/>
            <a:ext cx="1285875" cy="33337"/>
          </a:xfrm>
          <a:prstGeom prst="line">
            <a:avLst/>
          </a:prstGeom>
          <a:noFill/>
          <a:ln w="9525" algn="ctr">
            <a:solidFill>
              <a:schemeClr val="tx1"/>
            </a:solidFill>
            <a:round/>
            <a:headEnd/>
            <a:tailEnd/>
          </a:ln>
        </p:spPr>
      </p:cxnSp>
      <p:sp>
        <p:nvSpPr>
          <p:cNvPr id="99347" name="Line 24"/>
          <p:cNvSpPr>
            <a:spLocks noChangeShapeType="1"/>
          </p:cNvSpPr>
          <p:nvPr/>
        </p:nvSpPr>
        <p:spPr bwMode="auto">
          <a:xfrm flipV="1">
            <a:off x="3200400" y="2209800"/>
            <a:ext cx="838200" cy="304800"/>
          </a:xfrm>
          <a:prstGeom prst="line">
            <a:avLst/>
          </a:prstGeom>
          <a:noFill/>
          <a:ln w="9525">
            <a:solidFill>
              <a:schemeClr val="tx1"/>
            </a:solidFill>
            <a:round/>
            <a:headEnd/>
            <a:tailEnd/>
          </a:ln>
        </p:spPr>
        <p:txBody>
          <a:bodyPr lIns="90488" tIns="44450" rIns="90488" bIns="44450"/>
          <a:lstStyle/>
          <a:p>
            <a:endParaRPr lang="en-US"/>
          </a:p>
        </p:txBody>
      </p:sp>
      <p:sp>
        <p:nvSpPr>
          <p:cNvPr id="99348" name="Text Box 25"/>
          <p:cNvSpPr txBox="1">
            <a:spLocks noChangeArrowheads="1"/>
          </p:cNvSpPr>
          <p:nvPr/>
        </p:nvSpPr>
        <p:spPr bwMode="auto">
          <a:xfrm>
            <a:off x="2500313" y="2705100"/>
            <a:ext cx="473075" cy="363538"/>
          </a:xfrm>
          <a:prstGeom prst="rect">
            <a:avLst/>
          </a:prstGeom>
          <a:noFill/>
          <a:ln w="9525">
            <a:noFill/>
            <a:miter lim="800000"/>
            <a:headEnd/>
            <a:tailEnd/>
          </a:ln>
        </p:spPr>
        <p:txBody>
          <a:bodyPr wrap="none" lIns="90488" tIns="44450" rIns="90488" bIns="44450">
            <a:spAutoFit/>
          </a:bodyPr>
          <a:lstStyle/>
          <a:p>
            <a:r>
              <a:rPr lang="en-US"/>
              <a:t>R1</a:t>
            </a:r>
          </a:p>
        </p:txBody>
      </p:sp>
      <p:sp>
        <p:nvSpPr>
          <p:cNvPr id="99349" name="Text Box 26"/>
          <p:cNvSpPr txBox="1">
            <a:spLocks noChangeArrowheads="1"/>
          </p:cNvSpPr>
          <p:nvPr/>
        </p:nvSpPr>
        <p:spPr bwMode="auto">
          <a:xfrm>
            <a:off x="3871913" y="2247900"/>
            <a:ext cx="473075" cy="363538"/>
          </a:xfrm>
          <a:prstGeom prst="rect">
            <a:avLst/>
          </a:prstGeom>
          <a:noFill/>
          <a:ln w="9525">
            <a:noFill/>
            <a:miter lim="800000"/>
            <a:headEnd/>
            <a:tailEnd/>
          </a:ln>
        </p:spPr>
        <p:txBody>
          <a:bodyPr wrap="none" lIns="90488" tIns="44450" rIns="90488" bIns="44450">
            <a:spAutoFit/>
          </a:bodyPr>
          <a:lstStyle/>
          <a:p>
            <a:r>
              <a:rPr lang="en-US"/>
              <a:t>R2</a:t>
            </a:r>
          </a:p>
        </p:txBody>
      </p:sp>
      <p:cxnSp>
        <p:nvCxnSpPr>
          <p:cNvPr id="99350" name="Straight Connector 30"/>
          <p:cNvCxnSpPr>
            <a:cxnSpLocks noChangeShapeType="1"/>
          </p:cNvCxnSpPr>
          <p:nvPr/>
        </p:nvCxnSpPr>
        <p:spPr bwMode="auto">
          <a:xfrm>
            <a:off x="2649538" y="1447800"/>
            <a:ext cx="322262" cy="161925"/>
          </a:xfrm>
          <a:prstGeom prst="line">
            <a:avLst/>
          </a:prstGeom>
          <a:noFill/>
          <a:ln w="9525" algn="ctr">
            <a:solidFill>
              <a:schemeClr val="tx1"/>
            </a:solidFill>
            <a:round/>
            <a:headEnd/>
            <a:tailEnd/>
          </a:ln>
        </p:spPr>
      </p:cxn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2"/>
          <p:cNvSpPr>
            <a:spLocks noGrp="1" noChangeArrowheads="1"/>
          </p:cNvSpPr>
          <p:nvPr>
            <p:ph type="title" idx="4294967295"/>
          </p:nvPr>
        </p:nvSpPr>
        <p:spPr>
          <a:xfrm>
            <a:off x="304800" y="76200"/>
            <a:ext cx="8229600" cy="1143000"/>
          </a:xfrm>
        </p:spPr>
        <p:txBody>
          <a:bodyPr/>
          <a:lstStyle/>
          <a:p>
            <a:r>
              <a:rPr lang="en-US"/>
              <a:t>Designated router election</a:t>
            </a:r>
          </a:p>
        </p:txBody>
      </p:sp>
      <p:sp>
        <p:nvSpPr>
          <p:cNvPr id="100354" name="Rectangle 3"/>
          <p:cNvSpPr>
            <a:spLocks noGrp="1" noChangeArrowheads="1"/>
          </p:cNvSpPr>
          <p:nvPr>
            <p:ph type="body" idx="4294967295"/>
          </p:nvPr>
        </p:nvSpPr>
        <p:spPr>
          <a:xfrm>
            <a:off x="76200" y="3657600"/>
            <a:ext cx="8915400" cy="3001963"/>
          </a:xfrm>
        </p:spPr>
        <p:txBody>
          <a:bodyPr/>
          <a:lstStyle/>
          <a:p>
            <a:pPr>
              <a:lnSpc>
                <a:spcPct val="90000"/>
              </a:lnSpc>
            </a:pPr>
            <a:r>
              <a:rPr lang="en-US" sz="2700">
                <a:sym typeface="Wingdings" pitchFamily="2" charset="2"/>
              </a:rPr>
              <a:t>Address the duplicate broadcast packet problem</a:t>
            </a:r>
          </a:p>
          <a:p>
            <a:pPr>
              <a:lnSpc>
                <a:spcPct val="90000"/>
              </a:lnSpc>
            </a:pPr>
            <a:r>
              <a:rPr lang="en-US" sz="2700">
                <a:sym typeface="Wingdings" pitchFamily="2" charset="2"/>
              </a:rPr>
              <a:t>Routers on the same LAN elect a parent that has shortest distance to S</a:t>
            </a:r>
          </a:p>
          <a:p>
            <a:pPr lvl="1">
              <a:lnSpc>
                <a:spcPct val="90000"/>
              </a:lnSpc>
            </a:pPr>
            <a:r>
              <a:rPr lang="en-US" sz="2400">
                <a:sym typeface="Wingdings" pitchFamily="2" charset="2"/>
              </a:rPr>
              <a:t>Parent is one with shortest path</a:t>
            </a:r>
          </a:p>
          <a:p>
            <a:pPr lvl="2">
              <a:lnSpc>
                <a:spcPct val="90000"/>
              </a:lnSpc>
            </a:pPr>
            <a:r>
              <a:rPr lang="en-US" sz="2000">
                <a:sym typeface="Wingdings" pitchFamily="2" charset="2"/>
              </a:rPr>
              <a:t>Routers can learn this from DV routing messages</a:t>
            </a:r>
          </a:p>
          <a:p>
            <a:pPr lvl="1">
              <a:lnSpc>
                <a:spcPct val="90000"/>
              </a:lnSpc>
            </a:pPr>
            <a:r>
              <a:rPr lang="en-US" sz="2400">
                <a:sym typeface="Wingdings" pitchFamily="2" charset="2"/>
              </a:rPr>
              <a:t>If tie, elect one with smaller router ID</a:t>
            </a:r>
            <a:endParaRPr lang="en-US" sz="2400"/>
          </a:p>
        </p:txBody>
      </p:sp>
      <p:pic>
        <p:nvPicPr>
          <p:cNvPr id="100355" name="Picture 2"/>
          <p:cNvPicPr>
            <a:picLocks noChangeAspect="1" noChangeArrowheads="1"/>
          </p:cNvPicPr>
          <p:nvPr/>
        </p:nvPicPr>
        <p:blipFill>
          <a:blip r:embed="rId2"/>
          <a:srcRect/>
          <a:stretch>
            <a:fillRect/>
          </a:stretch>
        </p:blipFill>
        <p:spPr bwMode="auto">
          <a:xfrm>
            <a:off x="2981325" y="1524000"/>
            <a:ext cx="371475" cy="361950"/>
          </a:xfrm>
          <a:prstGeom prst="rect">
            <a:avLst/>
          </a:prstGeom>
          <a:noFill/>
          <a:ln w="9525">
            <a:noFill/>
            <a:miter lim="800000"/>
            <a:headEnd/>
            <a:tailEnd/>
          </a:ln>
        </p:spPr>
      </p:pic>
      <p:pic>
        <p:nvPicPr>
          <p:cNvPr id="100356" name="Picture 2"/>
          <p:cNvPicPr>
            <a:picLocks noChangeAspect="1" noChangeArrowheads="1"/>
          </p:cNvPicPr>
          <p:nvPr/>
        </p:nvPicPr>
        <p:blipFill>
          <a:blip r:embed="rId2"/>
          <a:srcRect/>
          <a:stretch>
            <a:fillRect/>
          </a:stretch>
        </p:blipFill>
        <p:spPr bwMode="auto">
          <a:xfrm>
            <a:off x="4581525" y="2914650"/>
            <a:ext cx="371475" cy="361950"/>
          </a:xfrm>
          <a:prstGeom prst="rect">
            <a:avLst/>
          </a:prstGeom>
          <a:noFill/>
          <a:ln w="9525">
            <a:noFill/>
            <a:miter lim="800000"/>
            <a:headEnd/>
            <a:tailEnd/>
          </a:ln>
        </p:spPr>
      </p:pic>
      <p:pic>
        <p:nvPicPr>
          <p:cNvPr id="100357" name="Picture 2"/>
          <p:cNvPicPr>
            <a:picLocks noChangeAspect="1" noChangeArrowheads="1"/>
          </p:cNvPicPr>
          <p:nvPr/>
        </p:nvPicPr>
        <p:blipFill>
          <a:blip r:embed="rId2"/>
          <a:srcRect/>
          <a:stretch>
            <a:fillRect/>
          </a:stretch>
        </p:blipFill>
        <p:spPr bwMode="auto">
          <a:xfrm>
            <a:off x="4733925" y="1447800"/>
            <a:ext cx="371475" cy="361950"/>
          </a:xfrm>
          <a:prstGeom prst="rect">
            <a:avLst/>
          </a:prstGeom>
          <a:noFill/>
          <a:ln w="9525">
            <a:noFill/>
            <a:miter lim="800000"/>
            <a:headEnd/>
            <a:tailEnd/>
          </a:ln>
        </p:spPr>
      </p:pic>
      <p:pic>
        <p:nvPicPr>
          <p:cNvPr id="100358" name="Picture 2"/>
          <p:cNvPicPr>
            <a:picLocks noChangeAspect="1" noChangeArrowheads="1"/>
          </p:cNvPicPr>
          <p:nvPr/>
        </p:nvPicPr>
        <p:blipFill>
          <a:blip r:embed="rId2"/>
          <a:srcRect/>
          <a:stretch>
            <a:fillRect/>
          </a:stretch>
        </p:blipFill>
        <p:spPr bwMode="auto">
          <a:xfrm>
            <a:off x="2905125" y="2438400"/>
            <a:ext cx="371475" cy="361950"/>
          </a:xfrm>
          <a:prstGeom prst="rect">
            <a:avLst/>
          </a:prstGeom>
          <a:noFill/>
          <a:ln w="9525">
            <a:noFill/>
            <a:miter lim="800000"/>
            <a:headEnd/>
            <a:tailEnd/>
          </a:ln>
        </p:spPr>
      </p:pic>
      <p:pic>
        <p:nvPicPr>
          <p:cNvPr id="100359" name="Picture 2"/>
          <p:cNvPicPr>
            <a:picLocks noChangeAspect="1" noChangeArrowheads="1"/>
          </p:cNvPicPr>
          <p:nvPr/>
        </p:nvPicPr>
        <p:blipFill>
          <a:blip r:embed="rId2"/>
          <a:srcRect/>
          <a:stretch>
            <a:fillRect/>
          </a:stretch>
        </p:blipFill>
        <p:spPr bwMode="auto">
          <a:xfrm>
            <a:off x="3895725" y="1981200"/>
            <a:ext cx="371475" cy="361950"/>
          </a:xfrm>
          <a:prstGeom prst="rect">
            <a:avLst/>
          </a:prstGeom>
          <a:noFill/>
          <a:ln w="9525">
            <a:noFill/>
            <a:miter lim="800000"/>
            <a:headEnd/>
            <a:tailEnd/>
          </a:ln>
        </p:spPr>
      </p:pic>
      <p:cxnSp>
        <p:nvCxnSpPr>
          <p:cNvPr id="100360" name="Straight Connector 10"/>
          <p:cNvCxnSpPr>
            <a:cxnSpLocks noChangeShapeType="1"/>
          </p:cNvCxnSpPr>
          <p:nvPr/>
        </p:nvCxnSpPr>
        <p:spPr bwMode="auto">
          <a:xfrm>
            <a:off x="3362325" y="1676400"/>
            <a:ext cx="533400" cy="485775"/>
          </a:xfrm>
          <a:prstGeom prst="line">
            <a:avLst/>
          </a:prstGeom>
          <a:noFill/>
          <a:ln w="9525" algn="ctr">
            <a:solidFill>
              <a:schemeClr val="tx1"/>
            </a:solidFill>
            <a:round/>
            <a:headEnd/>
            <a:tailEnd/>
          </a:ln>
        </p:spPr>
      </p:cxnSp>
      <p:cxnSp>
        <p:nvCxnSpPr>
          <p:cNvPr id="100361" name="Straight Connector 12"/>
          <p:cNvCxnSpPr>
            <a:cxnSpLocks noChangeShapeType="1"/>
          </p:cNvCxnSpPr>
          <p:nvPr/>
        </p:nvCxnSpPr>
        <p:spPr bwMode="auto">
          <a:xfrm rot="5400000">
            <a:off x="2852738" y="2124075"/>
            <a:ext cx="552450" cy="76200"/>
          </a:xfrm>
          <a:prstGeom prst="line">
            <a:avLst/>
          </a:prstGeom>
          <a:noFill/>
          <a:ln w="9525" algn="ctr">
            <a:solidFill>
              <a:schemeClr val="tx1"/>
            </a:solidFill>
            <a:round/>
            <a:headEnd/>
            <a:tailEnd/>
          </a:ln>
        </p:spPr>
      </p:cxnSp>
      <p:cxnSp>
        <p:nvCxnSpPr>
          <p:cNvPr id="100362" name="Straight Connector 16"/>
          <p:cNvCxnSpPr>
            <a:cxnSpLocks noChangeShapeType="1"/>
          </p:cNvCxnSpPr>
          <p:nvPr/>
        </p:nvCxnSpPr>
        <p:spPr bwMode="auto">
          <a:xfrm flipV="1">
            <a:off x="4200525" y="1447800"/>
            <a:ext cx="719138" cy="533400"/>
          </a:xfrm>
          <a:prstGeom prst="line">
            <a:avLst/>
          </a:prstGeom>
          <a:noFill/>
          <a:ln w="9525" algn="ctr">
            <a:solidFill>
              <a:schemeClr val="tx1"/>
            </a:solidFill>
            <a:round/>
            <a:headEnd/>
            <a:tailEnd/>
          </a:ln>
        </p:spPr>
      </p:cxnSp>
      <p:cxnSp>
        <p:nvCxnSpPr>
          <p:cNvPr id="100363" name="Straight Connector 25"/>
          <p:cNvCxnSpPr>
            <a:cxnSpLocks noChangeShapeType="1"/>
          </p:cNvCxnSpPr>
          <p:nvPr/>
        </p:nvCxnSpPr>
        <p:spPr bwMode="auto">
          <a:xfrm rot="16200000" flipH="1">
            <a:off x="3688556" y="2202657"/>
            <a:ext cx="295275" cy="1490662"/>
          </a:xfrm>
          <a:prstGeom prst="line">
            <a:avLst/>
          </a:prstGeom>
          <a:noFill/>
          <a:ln w="9525" algn="ctr">
            <a:solidFill>
              <a:schemeClr val="tx1"/>
            </a:solidFill>
            <a:round/>
            <a:headEnd/>
            <a:tailEnd/>
          </a:ln>
        </p:spPr>
      </p:cxnSp>
      <p:sp>
        <p:nvSpPr>
          <p:cNvPr id="100364" name="tower"/>
          <p:cNvSpPr>
            <a:spLocks noEditPoints="1" noChangeArrowheads="1"/>
          </p:cNvSpPr>
          <p:nvPr/>
        </p:nvSpPr>
        <p:spPr bwMode="auto">
          <a:xfrm>
            <a:off x="2371725" y="1295400"/>
            <a:ext cx="287338" cy="460375"/>
          </a:xfrm>
          <a:custGeom>
            <a:avLst/>
            <a:gdLst>
              <a:gd name="T0" fmla="*/ 0 w 21600"/>
              <a:gd name="T1" fmla="*/ 992129 h 21600"/>
              <a:gd name="T2" fmla="*/ 1179270 w 21600"/>
              <a:gd name="T3" fmla="*/ 0 h 21600"/>
              <a:gd name="T4" fmla="*/ 1911184 w 21600"/>
              <a:gd name="T5" fmla="*/ 0 h 21600"/>
              <a:gd name="T6" fmla="*/ 3822367 w 21600"/>
              <a:gd name="T7" fmla="*/ 0 h 21600"/>
              <a:gd name="T8" fmla="*/ 3822367 w 21600"/>
              <a:gd name="T9" fmla="*/ 5291818 h 21600"/>
              <a:gd name="T10" fmla="*/ 3822367 w 21600"/>
              <a:gd name="T11" fmla="*/ 8820145 h 21600"/>
              <a:gd name="T12" fmla="*/ 2683803 w 21600"/>
              <a:gd name="T13" fmla="*/ 9812274 h 21600"/>
              <a:gd name="T14" fmla="*/ 1870477 w 21600"/>
              <a:gd name="T15" fmla="*/ 9812274 h 21600"/>
              <a:gd name="T16" fmla="*/ 0 w 21600"/>
              <a:gd name="T17" fmla="*/ 9812274 h 21600"/>
              <a:gd name="T18" fmla="*/ 0 w 21600"/>
              <a:gd name="T19" fmla="*/ 5236850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459 w 21600"/>
              <a:gd name="T31" fmla="*/ 22540 h 21600"/>
              <a:gd name="T32" fmla="*/ 21485 w 21600"/>
              <a:gd name="T33" fmla="*/ 27000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0" y="2184"/>
                </a:moveTo>
                <a:lnTo>
                  <a:pt x="6664" y="0"/>
                </a:lnTo>
                <a:lnTo>
                  <a:pt x="10800" y="0"/>
                </a:lnTo>
                <a:lnTo>
                  <a:pt x="21600" y="0"/>
                </a:lnTo>
                <a:lnTo>
                  <a:pt x="21600" y="11649"/>
                </a:lnTo>
                <a:lnTo>
                  <a:pt x="21600" y="19416"/>
                </a:lnTo>
                <a:lnTo>
                  <a:pt x="15166" y="21600"/>
                </a:lnTo>
                <a:lnTo>
                  <a:pt x="10570" y="21600"/>
                </a:lnTo>
                <a:lnTo>
                  <a:pt x="0" y="21600"/>
                </a:lnTo>
                <a:lnTo>
                  <a:pt x="0" y="11528"/>
                </a:lnTo>
                <a:lnTo>
                  <a:pt x="0" y="2184"/>
                </a:lnTo>
                <a:close/>
              </a:path>
              <a:path w="21600" h="21600" extrusionOk="0">
                <a:moveTo>
                  <a:pt x="0" y="2184"/>
                </a:moveTo>
                <a:lnTo>
                  <a:pt x="0" y="2184"/>
                </a:lnTo>
                <a:lnTo>
                  <a:pt x="14706" y="2184"/>
                </a:lnTo>
                <a:lnTo>
                  <a:pt x="21600" y="0"/>
                </a:lnTo>
                <a:moveTo>
                  <a:pt x="0" y="2184"/>
                </a:moveTo>
                <a:lnTo>
                  <a:pt x="14706" y="2184"/>
                </a:lnTo>
                <a:lnTo>
                  <a:pt x="14706" y="5339"/>
                </a:lnTo>
                <a:lnTo>
                  <a:pt x="14706" y="17474"/>
                </a:lnTo>
                <a:lnTo>
                  <a:pt x="14706" y="21600"/>
                </a:lnTo>
                <a:moveTo>
                  <a:pt x="1149" y="3034"/>
                </a:moveTo>
                <a:lnTo>
                  <a:pt x="13328" y="3034"/>
                </a:lnTo>
                <a:lnTo>
                  <a:pt x="13328" y="3519"/>
                </a:lnTo>
                <a:lnTo>
                  <a:pt x="1149" y="3519"/>
                </a:lnTo>
                <a:lnTo>
                  <a:pt x="1149" y="3034"/>
                </a:lnTo>
                <a:moveTo>
                  <a:pt x="1149" y="4490"/>
                </a:moveTo>
                <a:lnTo>
                  <a:pt x="13328" y="4490"/>
                </a:lnTo>
                <a:lnTo>
                  <a:pt x="13328" y="4854"/>
                </a:lnTo>
                <a:lnTo>
                  <a:pt x="1149" y="4854"/>
                </a:lnTo>
                <a:lnTo>
                  <a:pt x="1149" y="4490"/>
                </a:lnTo>
                <a:moveTo>
                  <a:pt x="1149" y="5946"/>
                </a:moveTo>
                <a:lnTo>
                  <a:pt x="13328" y="5946"/>
                </a:lnTo>
                <a:lnTo>
                  <a:pt x="13328" y="6310"/>
                </a:lnTo>
                <a:lnTo>
                  <a:pt x="1149" y="6310"/>
                </a:lnTo>
                <a:lnTo>
                  <a:pt x="1149" y="5946"/>
                </a:lnTo>
              </a:path>
            </a:pathLst>
          </a:custGeom>
          <a:solidFill>
            <a:srgbClr val="FFFFCC"/>
          </a:solidFill>
          <a:ln w="9525">
            <a:solidFill>
              <a:srgbClr val="000000"/>
            </a:solidFill>
            <a:miter lim="800000"/>
            <a:headEnd/>
            <a:tailEnd/>
          </a:ln>
        </p:spPr>
        <p:txBody>
          <a:bodyPr/>
          <a:lstStyle/>
          <a:p>
            <a:endParaRPr lang="en-US"/>
          </a:p>
        </p:txBody>
      </p:sp>
      <p:cxnSp>
        <p:nvCxnSpPr>
          <p:cNvPr id="100365" name="Straight Arrow Connector 35"/>
          <p:cNvCxnSpPr>
            <a:cxnSpLocks noChangeShapeType="1"/>
          </p:cNvCxnSpPr>
          <p:nvPr/>
        </p:nvCxnSpPr>
        <p:spPr bwMode="auto">
          <a:xfrm rot="16200000" flipV="1">
            <a:off x="3514725" y="1600200"/>
            <a:ext cx="304800" cy="304800"/>
          </a:xfrm>
          <a:prstGeom prst="straightConnector1">
            <a:avLst/>
          </a:prstGeom>
          <a:noFill/>
          <a:ln w="22225" algn="ctr">
            <a:solidFill>
              <a:srgbClr val="0000FF"/>
            </a:solidFill>
            <a:round/>
            <a:headEnd/>
            <a:tailEnd type="arrow" w="med" len="med"/>
          </a:ln>
        </p:spPr>
      </p:cxnSp>
      <p:cxnSp>
        <p:nvCxnSpPr>
          <p:cNvPr id="100366" name="Straight Arrow Connector 36"/>
          <p:cNvCxnSpPr>
            <a:cxnSpLocks noChangeShapeType="1"/>
          </p:cNvCxnSpPr>
          <p:nvPr/>
        </p:nvCxnSpPr>
        <p:spPr bwMode="auto">
          <a:xfrm rot="5400000" flipH="1" flipV="1">
            <a:off x="2797969" y="2088356"/>
            <a:ext cx="400050" cy="33338"/>
          </a:xfrm>
          <a:prstGeom prst="straightConnector1">
            <a:avLst/>
          </a:prstGeom>
          <a:noFill/>
          <a:ln w="22225" algn="ctr">
            <a:solidFill>
              <a:srgbClr val="0000FF"/>
            </a:solidFill>
            <a:round/>
            <a:headEnd/>
            <a:tailEnd type="arrow" w="med" len="med"/>
          </a:ln>
        </p:spPr>
      </p:cxnSp>
      <p:cxnSp>
        <p:nvCxnSpPr>
          <p:cNvPr id="100367" name="Straight Arrow Connector 38"/>
          <p:cNvCxnSpPr>
            <a:cxnSpLocks noChangeShapeType="1"/>
          </p:cNvCxnSpPr>
          <p:nvPr/>
        </p:nvCxnSpPr>
        <p:spPr bwMode="auto">
          <a:xfrm rot="10800000">
            <a:off x="3209925" y="2971800"/>
            <a:ext cx="609600" cy="400050"/>
          </a:xfrm>
          <a:prstGeom prst="straightConnector1">
            <a:avLst/>
          </a:prstGeom>
          <a:noFill/>
          <a:ln w="22225" algn="ctr">
            <a:solidFill>
              <a:srgbClr val="0000FF"/>
            </a:solidFill>
            <a:round/>
            <a:headEnd/>
            <a:tailEnd type="arrow" w="med" len="med"/>
          </a:ln>
        </p:spPr>
      </p:cxnSp>
      <p:cxnSp>
        <p:nvCxnSpPr>
          <p:cNvPr id="100368" name="Straight Arrow Connector 43"/>
          <p:cNvCxnSpPr>
            <a:cxnSpLocks noChangeShapeType="1"/>
          </p:cNvCxnSpPr>
          <p:nvPr/>
        </p:nvCxnSpPr>
        <p:spPr bwMode="auto">
          <a:xfrm rot="10800000" flipV="1">
            <a:off x="4048125" y="1447800"/>
            <a:ext cx="533400" cy="457200"/>
          </a:xfrm>
          <a:prstGeom prst="straightConnector1">
            <a:avLst/>
          </a:prstGeom>
          <a:noFill/>
          <a:ln w="22225" algn="ctr">
            <a:solidFill>
              <a:srgbClr val="0000FF"/>
            </a:solidFill>
            <a:round/>
            <a:headEnd/>
            <a:tailEnd type="arrow" w="med" len="med"/>
          </a:ln>
        </p:spPr>
      </p:cxnSp>
      <p:cxnSp>
        <p:nvCxnSpPr>
          <p:cNvPr id="100369" name="Straight Connector 53"/>
          <p:cNvCxnSpPr>
            <a:cxnSpLocks noChangeShapeType="1"/>
          </p:cNvCxnSpPr>
          <p:nvPr/>
        </p:nvCxnSpPr>
        <p:spPr bwMode="auto">
          <a:xfrm rot="16200000" flipH="1">
            <a:off x="4293394" y="2436019"/>
            <a:ext cx="1285875" cy="33337"/>
          </a:xfrm>
          <a:prstGeom prst="line">
            <a:avLst/>
          </a:prstGeom>
          <a:noFill/>
          <a:ln w="9525" algn="ctr">
            <a:solidFill>
              <a:schemeClr val="tx1"/>
            </a:solidFill>
            <a:round/>
            <a:headEnd/>
            <a:tailEnd/>
          </a:ln>
        </p:spPr>
      </p:cxnSp>
      <p:sp>
        <p:nvSpPr>
          <p:cNvPr id="100370" name="Line 19"/>
          <p:cNvSpPr>
            <a:spLocks noChangeShapeType="1"/>
          </p:cNvSpPr>
          <p:nvPr/>
        </p:nvSpPr>
        <p:spPr bwMode="auto">
          <a:xfrm flipV="1">
            <a:off x="3200400" y="2209800"/>
            <a:ext cx="838200" cy="304800"/>
          </a:xfrm>
          <a:prstGeom prst="line">
            <a:avLst/>
          </a:prstGeom>
          <a:noFill/>
          <a:ln w="9525">
            <a:solidFill>
              <a:schemeClr val="tx1"/>
            </a:solidFill>
            <a:round/>
            <a:headEnd/>
            <a:tailEnd/>
          </a:ln>
        </p:spPr>
        <p:txBody>
          <a:bodyPr lIns="90488" tIns="44450" rIns="90488" bIns="44450"/>
          <a:lstStyle/>
          <a:p>
            <a:endParaRPr lang="en-US"/>
          </a:p>
        </p:txBody>
      </p:sp>
      <p:sp>
        <p:nvSpPr>
          <p:cNvPr id="100371" name="Text Box 20"/>
          <p:cNvSpPr txBox="1">
            <a:spLocks noChangeArrowheads="1"/>
          </p:cNvSpPr>
          <p:nvPr/>
        </p:nvSpPr>
        <p:spPr bwMode="auto">
          <a:xfrm>
            <a:off x="2500313" y="2705100"/>
            <a:ext cx="473075" cy="363538"/>
          </a:xfrm>
          <a:prstGeom prst="rect">
            <a:avLst/>
          </a:prstGeom>
          <a:noFill/>
          <a:ln w="9525">
            <a:noFill/>
            <a:miter lim="800000"/>
            <a:headEnd/>
            <a:tailEnd/>
          </a:ln>
        </p:spPr>
        <p:txBody>
          <a:bodyPr wrap="none" lIns="90488" tIns="44450" rIns="90488" bIns="44450">
            <a:spAutoFit/>
          </a:bodyPr>
          <a:lstStyle/>
          <a:p>
            <a:r>
              <a:rPr lang="en-US"/>
              <a:t>R1</a:t>
            </a:r>
          </a:p>
        </p:txBody>
      </p:sp>
      <p:sp>
        <p:nvSpPr>
          <p:cNvPr id="100372" name="Text Box 21"/>
          <p:cNvSpPr txBox="1">
            <a:spLocks noChangeArrowheads="1"/>
          </p:cNvSpPr>
          <p:nvPr/>
        </p:nvSpPr>
        <p:spPr bwMode="auto">
          <a:xfrm>
            <a:off x="3871913" y="2247900"/>
            <a:ext cx="473075" cy="363538"/>
          </a:xfrm>
          <a:prstGeom prst="rect">
            <a:avLst/>
          </a:prstGeom>
          <a:noFill/>
          <a:ln w="9525">
            <a:noFill/>
            <a:miter lim="800000"/>
            <a:headEnd/>
            <a:tailEnd/>
          </a:ln>
        </p:spPr>
        <p:txBody>
          <a:bodyPr wrap="none" lIns="90488" tIns="44450" rIns="90488" bIns="44450">
            <a:spAutoFit/>
          </a:bodyPr>
          <a:lstStyle/>
          <a:p>
            <a:r>
              <a:rPr lang="en-US"/>
              <a:t>R2</a:t>
            </a:r>
          </a:p>
        </p:txBody>
      </p:sp>
      <p:cxnSp>
        <p:nvCxnSpPr>
          <p:cNvPr id="100373" name="Straight Connector 30"/>
          <p:cNvCxnSpPr>
            <a:cxnSpLocks noChangeShapeType="1"/>
          </p:cNvCxnSpPr>
          <p:nvPr/>
        </p:nvCxnSpPr>
        <p:spPr bwMode="auto">
          <a:xfrm>
            <a:off x="2649538" y="1447800"/>
            <a:ext cx="322262" cy="161925"/>
          </a:xfrm>
          <a:prstGeom prst="line">
            <a:avLst/>
          </a:prstGeom>
          <a:noFill/>
          <a:ln w="9525" algn="ctr">
            <a:solidFill>
              <a:schemeClr val="tx1"/>
            </a:solidFill>
            <a:round/>
            <a:headEnd/>
            <a:tailEnd/>
          </a:ln>
        </p:spPr>
      </p:cxn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Title 1"/>
          <p:cNvSpPr>
            <a:spLocks noGrp="1"/>
          </p:cNvSpPr>
          <p:nvPr>
            <p:ph type="title" idx="4294967295"/>
          </p:nvPr>
        </p:nvSpPr>
        <p:spPr/>
        <p:txBody>
          <a:bodyPr/>
          <a:lstStyle/>
          <a:p>
            <a:r>
              <a:rPr lang="en-US" sz="4000"/>
              <a:t>Truncated reverse path flooding</a:t>
            </a:r>
          </a:p>
        </p:txBody>
      </p:sp>
      <p:sp>
        <p:nvSpPr>
          <p:cNvPr id="101378" name="Content Placeholder 2"/>
          <p:cNvSpPr>
            <a:spLocks noGrp="1"/>
          </p:cNvSpPr>
          <p:nvPr>
            <p:ph idx="4294967295"/>
          </p:nvPr>
        </p:nvSpPr>
        <p:spPr>
          <a:xfrm>
            <a:off x="457200" y="1219200"/>
            <a:ext cx="8229600" cy="5257800"/>
          </a:xfrm>
        </p:spPr>
        <p:txBody>
          <a:bodyPr/>
          <a:lstStyle/>
          <a:p>
            <a:pPr>
              <a:lnSpc>
                <a:spcPct val="80000"/>
              </a:lnSpc>
            </a:pPr>
            <a:r>
              <a:rPr lang="en-US" sz="2700"/>
              <a:t>Start with a full broadcast tree to all links (RPB)</a:t>
            </a:r>
          </a:p>
          <a:p>
            <a:pPr>
              <a:lnSpc>
                <a:spcPct val="80000"/>
              </a:lnSpc>
            </a:pPr>
            <a:endParaRPr lang="en-US" sz="2700"/>
          </a:p>
          <a:p>
            <a:pPr>
              <a:lnSpc>
                <a:spcPct val="80000"/>
              </a:lnSpc>
            </a:pPr>
            <a:r>
              <a:rPr lang="en-US" sz="2700"/>
              <a:t>Prune unnecessary links</a:t>
            </a:r>
          </a:p>
          <a:p>
            <a:pPr lvl="1">
              <a:lnSpc>
                <a:spcPct val="80000"/>
              </a:lnSpc>
            </a:pPr>
            <a:r>
              <a:rPr lang="en-US" sz="2400"/>
              <a:t>Hosts interested in G periodically announce membership</a:t>
            </a:r>
          </a:p>
          <a:p>
            <a:pPr lvl="1">
              <a:lnSpc>
                <a:spcPct val="80000"/>
              </a:lnSpc>
            </a:pPr>
            <a:r>
              <a:rPr lang="en-US" sz="2400"/>
              <a:t>If a leaf network does not have any member, sends a prune message to parent</a:t>
            </a:r>
          </a:p>
          <a:p>
            <a:pPr lvl="2">
              <a:lnSpc>
                <a:spcPct val="80000"/>
              </a:lnSpc>
            </a:pPr>
            <a:r>
              <a:rPr lang="en-US" sz="2000"/>
              <a:t>Augment distance vector to propagate groups interested to other routers</a:t>
            </a:r>
          </a:p>
          <a:p>
            <a:pPr lvl="2">
              <a:lnSpc>
                <a:spcPct val="80000"/>
              </a:lnSpc>
            </a:pPr>
            <a:r>
              <a:rPr lang="en-US" sz="2000"/>
              <a:t>Only do so when S starts to multicast</a:t>
            </a:r>
          </a:p>
          <a:p>
            <a:pPr lvl="2">
              <a:lnSpc>
                <a:spcPct val="80000"/>
              </a:lnSpc>
            </a:pPr>
            <a:endParaRPr lang="en-US" sz="2000"/>
          </a:p>
          <a:p>
            <a:pPr lvl="1">
              <a:lnSpc>
                <a:spcPct val="80000"/>
              </a:lnSpc>
            </a:pPr>
            <a:r>
              <a:rPr lang="en-US" sz="2400"/>
              <a:t>This prune message can be propagated from router to router to prune non-interested branches</a:t>
            </a:r>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Rectangle 2"/>
          <p:cNvSpPr>
            <a:spLocks noGrp="1" noChangeArrowheads="1"/>
          </p:cNvSpPr>
          <p:nvPr>
            <p:ph type="title" idx="4294967295"/>
          </p:nvPr>
        </p:nvSpPr>
        <p:spPr/>
        <p:txBody>
          <a:bodyPr/>
          <a:lstStyle/>
          <a:p>
            <a:r>
              <a:rPr lang="en-US"/>
              <a:t>A pruning example</a:t>
            </a:r>
          </a:p>
        </p:txBody>
      </p:sp>
      <p:sp>
        <p:nvSpPr>
          <p:cNvPr id="102402" name="Rectangle 3"/>
          <p:cNvSpPr>
            <a:spLocks noGrp="1" noChangeArrowheads="1"/>
          </p:cNvSpPr>
          <p:nvPr>
            <p:ph type="body" idx="4294967295"/>
          </p:nvPr>
        </p:nvSpPr>
        <p:spPr/>
        <p:txBody>
          <a:bodyPr/>
          <a:lstStyle/>
          <a:p>
            <a:endParaRPr lang="en-US"/>
          </a:p>
        </p:txBody>
      </p:sp>
      <p:pic>
        <p:nvPicPr>
          <p:cNvPr id="102403" name="Picture 2"/>
          <p:cNvPicPr>
            <a:picLocks noChangeAspect="1" noChangeArrowheads="1"/>
          </p:cNvPicPr>
          <p:nvPr/>
        </p:nvPicPr>
        <p:blipFill>
          <a:blip r:embed="rId2"/>
          <a:srcRect/>
          <a:stretch>
            <a:fillRect/>
          </a:stretch>
        </p:blipFill>
        <p:spPr bwMode="auto">
          <a:xfrm>
            <a:off x="2981325" y="2876550"/>
            <a:ext cx="371475" cy="361950"/>
          </a:xfrm>
          <a:prstGeom prst="rect">
            <a:avLst/>
          </a:prstGeom>
          <a:noFill/>
          <a:ln w="9525">
            <a:noFill/>
            <a:miter lim="800000"/>
            <a:headEnd/>
            <a:tailEnd/>
          </a:ln>
        </p:spPr>
      </p:pic>
      <p:pic>
        <p:nvPicPr>
          <p:cNvPr id="102404" name="Picture 2"/>
          <p:cNvPicPr>
            <a:picLocks noChangeAspect="1" noChangeArrowheads="1"/>
          </p:cNvPicPr>
          <p:nvPr/>
        </p:nvPicPr>
        <p:blipFill>
          <a:blip r:embed="rId2"/>
          <a:srcRect/>
          <a:stretch>
            <a:fillRect/>
          </a:stretch>
        </p:blipFill>
        <p:spPr bwMode="auto">
          <a:xfrm>
            <a:off x="4581525" y="4267200"/>
            <a:ext cx="371475" cy="361950"/>
          </a:xfrm>
          <a:prstGeom prst="rect">
            <a:avLst/>
          </a:prstGeom>
          <a:noFill/>
          <a:ln w="9525">
            <a:noFill/>
            <a:miter lim="800000"/>
            <a:headEnd/>
            <a:tailEnd/>
          </a:ln>
        </p:spPr>
      </p:pic>
      <p:pic>
        <p:nvPicPr>
          <p:cNvPr id="102405" name="Picture 2"/>
          <p:cNvPicPr>
            <a:picLocks noChangeAspect="1" noChangeArrowheads="1"/>
          </p:cNvPicPr>
          <p:nvPr/>
        </p:nvPicPr>
        <p:blipFill>
          <a:blip r:embed="rId2"/>
          <a:srcRect/>
          <a:stretch>
            <a:fillRect/>
          </a:stretch>
        </p:blipFill>
        <p:spPr bwMode="auto">
          <a:xfrm>
            <a:off x="4733925" y="2800350"/>
            <a:ext cx="371475" cy="361950"/>
          </a:xfrm>
          <a:prstGeom prst="rect">
            <a:avLst/>
          </a:prstGeom>
          <a:noFill/>
          <a:ln w="9525">
            <a:noFill/>
            <a:miter lim="800000"/>
            <a:headEnd/>
            <a:tailEnd/>
          </a:ln>
        </p:spPr>
      </p:pic>
      <p:pic>
        <p:nvPicPr>
          <p:cNvPr id="102406" name="Picture 2"/>
          <p:cNvPicPr>
            <a:picLocks noChangeAspect="1" noChangeArrowheads="1"/>
          </p:cNvPicPr>
          <p:nvPr/>
        </p:nvPicPr>
        <p:blipFill>
          <a:blip r:embed="rId2"/>
          <a:srcRect/>
          <a:stretch>
            <a:fillRect/>
          </a:stretch>
        </p:blipFill>
        <p:spPr bwMode="auto">
          <a:xfrm>
            <a:off x="2905125" y="3790950"/>
            <a:ext cx="371475" cy="361950"/>
          </a:xfrm>
          <a:prstGeom prst="rect">
            <a:avLst/>
          </a:prstGeom>
          <a:noFill/>
          <a:ln w="9525">
            <a:noFill/>
            <a:miter lim="800000"/>
            <a:headEnd/>
            <a:tailEnd/>
          </a:ln>
        </p:spPr>
      </p:pic>
      <p:pic>
        <p:nvPicPr>
          <p:cNvPr id="102407" name="Picture 2"/>
          <p:cNvPicPr>
            <a:picLocks noChangeAspect="1" noChangeArrowheads="1"/>
          </p:cNvPicPr>
          <p:nvPr/>
        </p:nvPicPr>
        <p:blipFill>
          <a:blip r:embed="rId2"/>
          <a:srcRect/>
          <a:stretch>
            <a:fillRect/>
          </a:stretch>
        </p:blipFill>
        <p:spPr bwMode="auto">
          <a:xfrm>
            <a:off x="3895725" y="3333750"/>
            <a:ext cx="371475" cy="361950"/>
          </a:xfrm>
          <a:prstGeom prst="rect">
            <a:avLst/>
          </a:prstGeom>
          <a:noFill/>
          <a:ln w="9525">
            <a:noFill/>
            <a:miter lim="800000"/>
            <a:headEnd/>
            <a:tailEnd/>
          </a:ln>
        </p:spPr>
      </p:pic>
      <p:cxnSp>
        <p:nvCxnSpPr>
          <p:cNvPr id="102408" name="Straight Connector 10"/>
          <p:cNvCxnSpPr>
            <a:cxnSpLocks noChangeShapeType="1"/>
          </p:cNvCxnSpPr>
          <p:nvPr/>
        </p:nvCxnSpPr>
        <p:spPr bwMode="auto">
          <a:xfrm>
            <a:off x="3362325" y="3028950"/>
            <a:ext cx="533400" cy="485775"/>
          </a:xfrm>
          <a:prstGeom prst="line">
            <a:avLst/>
          </a:prstGeom>
          <a:noFill/>
          <a:ln w="9525" algn="ctr">
            <a:solidFill>
              <a:schemeClr val="tx1"/>
            </a:solidFill>
            <a:round/>
            <a:headEnd/>
            <a:tailEnd/>
          </a:ln>
        </p:spPr>
      </p:cxnSp>
      <p:cxnSp>
        <p:nvCxnSpPr>
          <p:cNvPr id="102409" name="Straight Connector 12"/>
          <p:cNvCxnSpPr>
            <a:cxnSpLocks noChangeShapeType="1"/>
          </p:cNvCxnSpPr>
          <p:nvPr/>
        </p:nvCxnSpPr>
        <p:spPr bwMode="auto">
          <a:xfrm rot="5400000">
            <a:off x="2852738" y="3476625"/>
            <a:ext cx="552450" cy="76200"/>
          </a:xfrm>
          <a:prstGeom prst="line">
            <a:avLst/>
          </a:prstGeom>
          <a:noFill/>
          <a:ln w="9525" algn="ctr">
            <a:solidFill>
              <a:schemeClr val="tx1"/>
            </a:solidFill>
            <a:round/>
            <a:headEnd/>
            <a:tailEnd/>
          </a:ln>
        </p:spPr>
      </p:cxnSp>
      <p:cxnSp>
        <p:nvCxnSpPr>
          <p:cNvPr id="102410" name="Straight Connector 16"/>
          <p:cNvCxnSpPr>
            <a:cxnSpLocks noChangeShapeType="1"/>
          </p:cNvCxnSpPr>
          <p:nvPr/>
        </p:nvCxnSpPr>
        <p:spPr bwMode="auto">
          <a:xfrm flipV="1">
            <a:off x="4200525" y="2800350"/>
            <a:ext cx="719138" cy="533400"/>
          </a:xfrm>
          <a:prstGeom prst="line">
            <a:avLst/>
          </a:prstGeom>
          <a:noFill/>
          <a:ln w="9525" algn="ctr">
            <a:solidFill>
              <a:schemeClr val="tx1"/>
            </a:solidFill>
            <a:round/>
            <a:headEnd/>
            <a:tailEnd/>
          </a:ln>
        </p:spPr>
      </p:cxnSp>
      <p:cxnSp>
        <p:nvCxnSpPr>
          <p:cNvPr id="102411" name="Straight Connector 25"/>
          <p:cNvCxnSpPr>
            <a:cxnSpLocks noChangeShapeType="1"/>
          </p:cNvCxnSpPr>
          <p:nvPr/>
        </p:nvCxnSpPr>
        <p:spPr bwMode="auto">
          <a:xfrm rot="16200000" flipH="1">
            <a:off x="3688556" y="3555207"/>
            <a:ext cx="295275" cy="1490662"/>
          </a:xfrm>
          <a:prstGeom prst="line">
            <a:avLst/>
          </a:prstGeom>
          <a:noFill/>
          <a:ln w="9525" algn="ctr">
            <a:solidFill>
              <a:schemeClr val="tx1"/>
            </a:solidFill>
            <a:round/>
            <a:headEnd/>
            <a:tailEnd/>
          </a:ln>
        </p:spPr>
      </p:cxnSp>
      <p:sp>
        <p:nvSpPr>
          <p:cNvPr id="102412" name="tower"/>
          <p:cNvSpPr>
            <a:spLocks noEditPoints="1" noChangeArrowheads="1"/>
          </p:cNvSpPr>
          <p:nvPr/>
        </p:nvSpPr>
        <p:spPr bwMode="auto">
          <a:xfrm>
            <a:off x="2371725" y="2647950"/>
            <a:ext cx="287338" cy="460375"/>
          </a:xfrm>
          <a:custGeom>
            <a:avLst/>
            <a:gdLst>
              <a:gd name="T0" fmla="*/ 0 w 21600"/>
              <a:gd name="T1" fmla="*/ 992129 h 21600"/>
              <a:gd name="T2" fmla="*/ 1179270 w 21600"/>
              <a:gd name="T3" fmla="*/ 0 h 21600"/>
              <a:gd name="T4" fmla="*/ 1911184 w 21600"/>
              <a:gd name="T5" fmla="*/ 0 h 21600"/>
              <a:gd name="T6" fmla="*/ 3822367 w 21600"/>
              <a:gd name="T7" fmla="*/ 0 h 21600"/>
              <a:gd name="T8" fmla="*/ 3822367 w 21600"/>
              <a:gd name="T9" fmla="*/ 5291818 h 21600"/>
              <a:gd name="T10" fmla="*/ 3822367 w 21600"/>
              <a:gd name="T11" fmla="*/ 8820145 h 21600"/>
              <a:gd name="T12" fmla="*/ 2683803 w 21600"/>
              <a:gd name="T13" fmla="*/ 9812274 h 21600"/>
              <a:gd name="T14" fmla="*/ 1870477 w 21600"/>
              <a:gd name="T15" fmla="*/ 9812274 h 21600"/>
              <a:gd name="T16" fmla="*/ 0 w 21600"/>
              <a:gd name="T17" fmla="*/ 9812274 h 21600"/>
              <a:gd name="T18" fmla="*/ 0 w 21600"/>
              <a:gd name="T19" fmla="*/ 5236850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459 w 21600"/>
              <a:gd name="T31" fmla="*/ 22540 h 21600"/>
              <a:gd name="T32" fmla="*/ 21485 w 21600"/>
              <a:gd name="T33" fmla="*/ 27000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0" y="2184"/>
                </a:moveTo>
                <a:lnTo>
                  <a:pt x="6664" y="0"/>
                </a:lnTo>
                <a:lnTo>
                  <a:pt x="10800" y="0"/>
                </a:lnTo>
                <a:lnTo>
                  <a:pt x="21600" y="0"/>
                </a:lnTo>
                <a:lnTo>
                  <a:pt x="21600" y="11649"/>
                </a:lnTo>
                <a:lnTo>
                  <a:pt x="21600" y="19416"/>
                </a:lnTo>
                <a:lnTo>
                  <a:pt x="15166" y="21600"/>
                </a:lnTo>
                <a:lnTo>
                  <a:pt x="10570" y="21600"/>
                </a:lnTo>
                <a:lnTo>
                  <a:pt x="0" y="21600"/>
                </a:lnTo>
                <a:lnTo>
                  <a:pt x="0" y="11528"/>
                </a:lnTo>
                <a:lnTo>
                  <a:pt x="0" y="2184"/>
                </a:lnTo>
                <a:close/>
              </a:path>
              <a:path w="21600" h="21600" extrusionOk="0">
                <a:moveTo>
                  <a:pt x="0" y="2184"/>
                </a:moveTo>
                <a:lnTo>
                  <a:pt x="0" y="2184"/>
                </a:lnTo>
                <a:lnTo>
                  <a:pt x="14706" y="2184"/>
                </a:lnTo>
                <a:lnTo>
                  <a:pt x="21600" y="0"/>
                </a:lnTo>
                <a:moveTo>
                  <a:pt x="0" y="2184"/>
                </a:moveTo>
                <a:lnTo>
                  <a:pt x="14706" y="2184"/>
                </a:lnTo>
                <a:lnTo>
                  <a:pt x="14706" y="5339"/>
                </a:lnTo>
                <a:lnTo>
                  <a:pt x="14706" y="17474"/>
                </a:lnTo>
                <a:lnTo>
                  <a:pt x="14706" y="21600"/>
                </a:lnTo>
                <a:moveTo>
                  <a:pt x="1149" y="3034"/>
                </a:moveTo>
                <a:lnTo>
                  <a:pt x="13328" y="3034"/>
                </a:lnTo>
                <a:lnTo>
                  <a:pt x="13328" y="3519"/>
                </a:lnTo>
                <a:lnTo>
                  <a:pt x="1149" y="3519"/>
                </a:lnTo>
                <a:lnTo>
                  <a:pt x="1149" y="3034"/>
                </a:lnTo>
                <a:moveTo>
                  <a:pt x="1149" y="4490"/>
                </a:moveTo>
                <a:lnTo>
                  <a:pt x="13328" y="4490"/>
                </a:lnTo>
                <a:lnTo>
                  <a:pt x="13328" y="4854"/>
                </a:lnTo>
                <a:lnTo>
                  <a:pt x="1149" y="4854"/>
                </a:lnTo>
                <a:lnTo>
                  <a:pt x="1149" y="4490"/>
                </a:lnTo>
                <a:moveTo>
                  <a:pt x="1149" y="5946"/>
                </a:moveTo>
                <a:lnTo>
                  <a:pt x="13328" y="5946"/>
                </a:lnTo>
                <a:lnTo>
                  <a:pt x="13328" y="6310"/>
                </a:lnTo>
                <a:lnTo>
                  <a:pt x="1149" y="6310"/>
                </a:lnTo>
                <a:lnTo>
                  <a:pt x="1149" y="5946"/>
                </a:lnTo>
              </a:path>
            </a:pathLst>
          </a:custGeom>
          <a:solidFill>
            <a:srgbClr val="FFFFCC"/>
          </a:solidFill>
          <a:ln w="9525">
            <a:solidFill>
              <a:srgbClr val="000000"/>
            </a:solidFill>
            <a:miter lim="800000"/>
            <a:headEnd/>
            <a:tailEnd/>
          </a:ln>
        </p:spPr>
        <p:txBody>
          <a:bodyPr/>
          <a:lstStyle/>
          <a:p>
            <a:endParaRPr lang="en-US"/>
          </a:p>
        </p:txBody>
      </p:sp>
      <p:cxnSp>
        <p:nvCxnSpPr>
          <p:cNvPr id="102413" name="Straight Arrow Connector 35"/>
          <p:cNvCxnSpPr>
            <a:cxnSpLocks noChangeShapeType="1"/>
          </p:cNvCxnSpPr>
          <p:nvPr/>
        </p:nvCxnSpPr>
        <p:spPr bwMode="auto">
          <a:xfrm rot="16200000" flipV="1">
            <a:off x="3514725" y="2952750"/>
            <a:ext cx="304800" cy="304800"/>
          </a:xfrm>
          <a:prstGeom prst="straightConnector1">
            <a:avLst/>
          </a:prstGeom>
          <a:noFill/>
          <a:ln w="22225" algn="ctr">
            <a:solidFill>
              <a:srgbClr val="0000FF"/>
            </a:solidFill>
            <a:round/>
            <a:headEnd/>
            <a:tailEnd type="arrow" w="med" len="med"/>
          </a:ln>
        </p:spPr>
      </p:cxnSp>
      <p:cxnSp>
        <p:nvCxnSpPr>
          <p:cNvPr id="102414" name="Straight Arrow Connector 36"/>
          <p:cNvCxnSpPr>
            <a:cxnSpLocks noChangeShapeType="1"/>
          </p:cNvCxnSpPr>
          <p:nvPr/>
        </p:nvCxnSpPr>
        <p:spPr bwMode="auto">
          <a:xfrm rot="5400000" flipH="1" flipV="1">
            <a:off x="2797969" y="3440906"/>
            <a:ext cx="400050" cy="33338"/>
          </a:xfrm>
          <a:prstGeom prst="straightConnector1">
            <a:avLst/>
          </a:prstGeom>
          <a:noFill/>
          <a:ln w="22225" algn="ctr">
            <a:solidFill>
              <a:srgbClr val="0000FF"/>
            </a:solidFill>
            <a:round/>
            <a:headEnd/>
            <a:tailEnd type="arrow" w="med" len="med"/>
          </a:ln>
        </p:spPr>
      </p:cxnSp>
      <p:cxnSp>
        <p:nvCxnSpPr>
          <p:cNvPr id="102415" name="Straight Arrow Connector 38"/>
          <p:cNvCxnSpPr>
            <a:cxnSpLocks noChangeShapeType="1"/>
          </p:cNvCxnSpPr>
          <p:nvPr/>
        </p:nvCxnSpPr>
        <p:spPr bwMode="auto">
          <a:xfrm rot="10800000">
            <a:off x="3209925" y="4324350"/>
            <a:ext cx="609600" cy="400050"/>
          </a:xfrm>
          <a:prstGeom prst="straightConnector1">
            <a:avLst/>
          </a:prstGeom>
          <a:noFill/>
          <a:ln w="22225" algn="ctr">
            <a:solidFill>
              <a:srgbClr val="0000FF"/>
            </a:solidFill>
            <a:round/>
            <a:headEnd/>
            <a:tailEnd type="arrow" w="med" len="med"/>
          </a:ln>
        </p:spPr>
      </p:cxnSp>
      <p:cxnSp>
        <p:nvCxnSpPr>
          <p:cNvPr id="102416" name="Straight Arrow Connector 43"/>
          <p:cNvCxnSpPr>
            <a:cxnSpLocks noChangeShapeType="1"/>
          </p:cNvCxnSpPr>
          <p:nvPr/>
        </p:nvCxnSpPr>
        <p:spPr bwMode="auto">
          <a:xfrm rot="10800000" flipV="1">
            <a:off x="4048125" y="2800350"/>
            <a:ext cx="533400" cy="457200"/>
          </a:xfrm>
          <a:prstGeom prst="straightConnector1">
            <a:avLst/>
          </a:prstGeom>
          <a:noFill/>
          <a:ln w="22225" algn="ctr">
            <a:solidFill>
              <a:srgbClr val="0000FF"/>
            </a:solidFill>
            <a:round/>
            <a:headEnd/>
            <a:tailEnd type="arrow" w="med" len="med"/>
          </a:ln>
        </p:spPr>
      </p:cxnSp>
      <p:cxnSp>
        <p:nvCxnSpPr>
          <p:cNvPr id="102417" name="Straight Connector 53"/>
          <p:cNvCxnSpPr>
            <a:cxnSpLocks noChangeShapeType="1"/>
          </p:cNvCxnSpPr>
          <p:nvPr/>
        </p:nvCxnSpPr>
        <p:spPr bwMode="auto">
          <a:xfrm rot="16200000" flipH="1">
            <a:off x="4293394" y="3788569"/>
            <a:ext cx="1285875" cy="33337"/>
          </a:xfrm>
          <a:prstGeom prst="line">
            <a:avLst/>
          </a:prstGeom>
          <a:noFill/>
          <a:ln w="9525" algn="ctr">
            <a:solidFill>
              <a:schemeClr val="tx1"/>
            </a:solidFill>
            <a:round/>
            <a:headEnd/>
            <a:tailEnd/>
          </a:ln>
        </p:spPr>
      </p:cxnSp>
      <p:sp>
        <p:nvSpPr>
          <p:cNvPr id="102418" name="Line 19"/>
          <p:cNvSpPr>
            <a:spLocks noChangeShapeType="1"/>
          </p:cNvSpPr>
          <p:nvPr/>
        </p:nvSpPr>
        <p:spPr bwMode="auto">
          <a:xfrm flipV="1">
            <a:off x="3200400" y="3562350"/>
            <a:ext cx="838200" cy="304800"/>
          </a:xfrm>
          <a:prstGeom prst="line">
            <a:avLst/>
          </a:prstGeom>
          <a:noFill/>
          <a:ln w="9525">
            <a:solidFill>
              <a:schemeClr val="tx1"/>
            </a:solidFill>
            <a:round/>
            <a:headEnd/>
            <a:tailEnd/>
          </a:ln>
        </p:spPr>
        <p:txBody>
          <a:bodyPr lIns="90488" tIns="44450" rIns="90488" bIns="44450"/>
          <a:lstStyle/>
          <a:p>
            <a:endParaRPr lang="en-US"/>
          </a:p>
        </p:txBody>
      </p:sp>
      <p:sp>
        <p:nvSpPr>
          <p:cNvPr id="102419" name="Text Box 20"/>
          <p:cNvSpPr txBox="1">
            <a:spLocks noChangeArrowheads="1"/>
          </p:cNvSpPr>
          <p:nvPr/>
        </p:nvSpPr>
        <p:spPr bwMode="auto">
          <a:xfrm>
            <a:off x="2500313" y="4057650"/>
            <a:ext cx="473075" cy="363538"/>
          </a:xfrm>
          <a:prstGeom prst="rect">
            <a:avLst/>
          </a:prstGeom>
          <a:noFill/>
          <a:ln w="9525">
            <a:noFill/>
            <a:miter lim="800000"/>
            <a:headEnd/>
            <a:tailEnd/>
          </a:ln>
        </p:spPr>
        <p:txBody>
          <a:bodyPr wrap="none" lIns="90488" tIns="44450" rIns="90488" bIns="44450">
            <a:spAutoFit/>
          </a:bodyPr>
          <a:lstStyle/>
          <a:p>
            <a:r>
              <a:rPr lang="en-US"/>
              <a:t>R1</a:t>
            </a:r>
          </a:p>
        </p:txBody>
      </p:sp>
      <p:sp>
        <p:nvSpPr>
          <p:cNvPr id="102420" name="Text Box 21"/>
          <p:cNvSpPr txBox="1">
            <a:spLocks noChangeArrowheads="1"/>
          </p:cNvSpPr>
          <p:nvPr/>
        </p:nvSpPr>
        <p:spPr bwMode="auto">
          <a:xfrm>
            <a:off x="3871913" y="3600450"/>
            <a:ext cx="473075" cy="363538"/>
          </a:xfrm>
          <a:prstGeom prst="rect">
            <a:avLst/>
          </a:prstGeom>
          <a:noFill/>
          <a:ln w="9525">
            <a:noFill/>
            <a:miter lim="800000"/>
            <a:headEnd/>
            <a:tailEnd/>
          </a:ln>
        </p:spPr>
        <p:txBody>
          <a:bodyPr wrap="none" lIns="90488" tIns="44450" rIns="90488" bIns="44450">
            <a:spAutoFit/>
          </a:bodyPr>
          <a:lstStyle/>
          <a:p>
            <a:r>
              <a:rPr lang="en-US"/>
              <a:t>R2</a:t>
            </a:r>
          </a:p>
        </p:txBody>
      </p:sp>
      <p:cxnSp>
        <p:nvCxnSpPr>
          <p:cNvPr id="102421" name="Straight Connector 30"/>
          <p:cNvCxnSpPr>
            <a:cxnSpLocks noChangeShapeType="1"/>
          </p:cNvCxnSpPr>
          <p:nvPr/>
        </p:nvCxnSpPr>
        <p:spPr bwMode="auto">
          <a:xfrm>
            <a:off x="2649538" y="2800350"/>
            <a:ext cx="322262" cy="161925"/>
          </a:xfrm>
          <a:prstGeom prst="line">
            <a:avLst/>
          </a:prstGeom>
          <a:noFill/>
          <a:ln w="9525" algn="ctr">
            <a:solidFill>
              <a:schemeClr val="tx1"/>
            </a:solidFill>
            <a:round/>
            <a:headEnd/>
            <a:tailEnd/>
          </a:ln>
        </p:spPr>
      </p:cxnSp>
      <p:sp>
        <p:nvSpPr>
          <p:cNvPr id="102422" name="Line 23"/>
          <p:cNvSpPr>
            <a:spLocks noChangeShapeType="1"/>
          </p:cNvSpPr>
          <p:nvPr/>
        </p:nvSpPr>
        <p:spPr bwMode="auto">
          <a:xfrm>
            <a:off x="3810000" y="4343400"/>
            <a:ext cx="0" cy="838200"/>
          </a:xfrm>
          <a:prstGeom prst="line">
            <a:avLst/>
          </a:prstGeom>
          <a:noFill/>
          <a:ln w="9525">
            <a:solidFill>
              <a:schemeClr val="tx1"/>
            </a:solidFill>
            <a:round/>
            <a:headEnd/>
            <a:tailEnd/>
          </a:ln>
        </p:spPr>
        <p:txBody>
          <a:bodyPr lIns="90488" tIns="44450" rIns="90488" bIns="44450"/>
          <a:lstStyle/>
          <a:p>
            <a:endParaRPr lang="en-US"/>
          </a:p>
        </p:txBody>
      </p:sp>
      <p:sp>
        <p:nvSpPr>
          <p:cNvPr id="102423" name="Line 24"/>
          <p:cNvSpPr>
            <a:spLocks noChangeShapeType="1"/>
          </p:cNvSpPr>
          <p:nvPr/>
        </p:nvSpPr>
        <p:spPr bwMode="auto">
          <a:xfrm>
            <a:off x="2590800" y="5257800"/>
            <a:ext cx="3429000" cy="0"/>
          </a:xfrm>
          <a:prstGeom prst="line">
            <a:avLst/>
          </a:prstGeom>
          <a:noFill/>
          <a:ln w="9525">
            <a:solidFill>
              <a:schemeClr val="tx1"/>
            </a:solidFill>
            <a:round/>
            <a:headEnd/>
            <a:tailEnd/>
          </a:ln>
        </p:spPr>
        <p:txBody>
          <a:bodyPr lIns="90488" tIns="44450" rIns="90488" bIns="44450"/>
          <a:lstStyle/>
          <a:p>
            <a:endParaRPr lang="en-US"/>
          </a:p>
        </p:txBody>
      </p:sp>
      <p:sp>
        <p:nvSpPr>
          <p:cNvPr id="102424" name="Line 25"/>
          <p:cNvSpPr>
            <a:spLocks noChangeShapeType="1"/>
          </p:cNvSpPr>
          <p:nvPr/>
        </p:nvSpPr>
        <p:spPr bwMode="auto">
          <a:xfrm>
            <a:off x="4953000" y="3657600"/>
            <a:ext cx="914400" cy="0"/>
          </a:xfrm>
          <a:prstGeom prst="line">
            <a:avLst/>
          </a:prstGeom>
          <a:noFill/>
          <a:ln w="9525">
            <a:solidFill>
              <a:schemeClr val="tx1"/>
            </a:solidFill>
            <a:round/>
            <a:headEnd/>
            <a:tailEnd/>
          </a:ln>
        </p:spPr>
        <p:txBody>
          <a:bodyPr lIns="90488" tIns="44450" rIns="90488" bIns="44450"/>
          <a:lstStyle/>
          <a:p>
            <a:endParaRPr lang="en-US"/>
          </a:p>
        </p:txBody>
      </p:sp>
      <p:sp>
        <p:nvSpPr>
          <p:cNvPr id="102425" name="Line 28"/>
          <p:cNvSpPr>
            <a:spLocks noChangeShapeType="1"/>
          </p:cNvSpPr>
          <p:nvPr/>
        </p:nvSpPr>
        <p:spPr bwMode="auto">
          <a:xfrm>
            <a:off x="5867400" y="2819400"/>
            <a:ext cx="0" cy="1752600"/>
          </a:xfrm>
          <a:prstGeom prst="line">
            <a:avLst/>
          </a:prstGeom>
          <a:noFill/>
          <a:ln w="9525">
            <a:solidFill>
              <a:schemeClr val="tx1"/>
            </a:solidFill>
            <a:round/>
            <a:headEnd/>
            <a:tailEnd/>
          </a:ln>
        </p:spPr>
        <p:txBody>
          <a:bodyPr lIns="90488" tIns="44450" rIns="90488" bIns="44450"/>
          <a:lstStyle/>
          <a:p>
            <a:endParaRPr lang="en-US"/>
          </a:p>
        </p:txBody>
      </p:sp>
      <p:sp>
        <p:nvSpPr>
          <p:cNvPr id="102426" name="tower"/>
          <p:cNvSpPr>
            <a:spLocks noEditPoints="1" noChangeArrowheads="1"/>
          </p:cNvSpPr>
          <p:nvPr/>
        </p:nvSpPr>
        <p:spPr bwMode="auto">
          <a:xfrm>
            <a:off x="3505200" y="5562600"/>
            <a:ext cx="287338" cy="460375"/>
          </a:xfrm>
          <a:custGeom>
            <a:avLst/>
            <a:gdLst>
              <a:gd name="T0" fmla="*/ 0 w 21600"/>
              <a:gd name="T1" fmla="*/ 992129 h 21600"/>
              <a:gd name="T2" fmla="*/ 1179270 w 21600"/>
              <a:gd name="T3" fmla="*/ 0 h 21600"/>
              <a:gd name="T4" fmla="*/ 1911184 w 21600"/>
              <a:gd name="T5" fmla="*/ 0 h 21600"/>
              <a:gd name="T6" fmla="*/ 3822367 w 21600"/>
              <a:gd name="T7" fmla="*/ 0 h 21600"/>
              <a:gd name="T8" fmla="*/ 3822367 w 21600"/>
              <a:gd name="T9" fmla="*/ 5291818 h 21600"/>
              <a:gd name="T10" fmla="*/ 3822367 w 21600"/>
              <a:gd name="T11" fmla="*/ 8820145 h 21600"/>
              <a:gd name="T12" fmla="*/ 2683803 w 21600"/>
              <a:gd name="T13" fmla="*/ 9812274 h 21600"/>
              <a:gd name="T14" fmla="*/ 1870477 w 21600"/>
              <a:gd name="T15" fmla="*/ 9812274 h 21600"/>
              <a:gd name="T16" fmla="*/ 0 w 21600"/>
              <a:gd name="T17" fmla="*/ 9812274 h 21600"/>
              <a:gd name="T18" fmla="*/ 0 w 21600"/>
              <a:gd name="T19" fmla="*/ 5236850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459 w 21600"/>
              <a:gd name="T31" fmla="*/ 22540 h 21600"/>
              <a:gd name="T32" fmla="*/ 21485 w 21600"/>
              <a:gd name="T33" fmla="*/ 27000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0" y="2184"/>
                </a:moveTo>
                <a:lnTo>
                  <a:pt x="6664" y="0"/>
                </a:lnTo>
                <a:lnTo>
                  <a:pt x="10800" y="0"/>
                </a:lnTo>
                <a:lnTo>
                  <a:pt x="21600" y="0"/>
                </a:lnTo>
                <a:lnTo>
                  <a:pt x="21600" y="11649"/>
                </a:lnTo>
                <a:lnTo>
                  <a:pt x="21600" y="19416"/>
                </a:lnTo>
                <a:lnTo>
                  <a:pt x="15166" y="21600"/>
                </a:lnTo>
                <a:lnTo>
                  <a:pt x="10570" y="21600"/>
                </a:lnTo>
                <a:lnTo>
                  <a:pt x="0" y="21600"/>
                </a:lnTo>
                <a:lnTo>
                  <a:pt x="0" y="11528"/>
                </a:lnTo>
                <a:lnTo>
                  <a:pt x="0" y="2184"/>
                </a:lnTo>
                <a:close/>
              </a:path>
              <a:path w="21600" h="21600" extrusionOk="0">
                <a:moveTo>
                  <a:pt x="0" y="2184"/>
                </a:moveTo>
                <a:lnTo>
                  <a:pt x="0" y="2184"/>
                </a:lnTo>
                <a:lnTo>
                  <a:pt x="14706" y="2184"/>
                </a:lnTo>
                <a:lnTo>
                  <a:pt x="21600" y="0"/>
                </a:lnTo>
                <a:moveTo>
                  <a:pt x="0" y="2184"/>
                </a:moveTo>
                <a:lnTo>
                  <a:pt x="14706" y="2184"/>
                </a:lnTo>
                <a:lnTo>
                  <a:pt x="14706" y="5339"/>
                </a:lnTo>
                <a:lnTo>
                  <a:pt x="14706" y="17474"/>
                </a:lnTo>
                <a:lnTo>
                  <a:pt x="14706" y="21600"/>
                </a:lnTo>
                <a:moveTo>
                  <a:pt x="1149" y="3034"/>
                </a:moveTo>
                <a:lnTo>
                  <a:pt x="13328" y="3034"/>
                </a:lnTo>
                <a:lnTo>
                  <a:pt x="13328" y="3519"/>
                </a:lnTo>
                <a:lnTo>
                  <a:pt x="1149" y="3519"/>
                </a:lnTo>
                <a:lnTo>
                  <a:pt x="1149" y="3034"/>
                </a:lnTo>
                <a:moveTo>
                  <a:pt x="1149" y="4490"/>
                </a:moveTo>
                <a:lnTo>
                  <a:pt x="13328" y="4490"/>
                </a:lnTo>
                <a:lnTo>
                  <a:pt x="13328" y="4854"/>
                </a:lnTo>
                <a:lnTo>
                  <a:pt x="1149" y="4854"/>
                </a:lnTo>
                <a:lnTo>
                  <a:pt x="1149" y="4490"/>
                </a:lnTo>
                <a:moveTo>
                  <a:pt x="1149" y="5946"/>
                </a:moveTo>
                <a:lnTo>
                  <a:pt x="13328" y="5946"/>
                </a:lnTo>
                <a:lnTo>
                  <a:pt x="13328" y="6310"/>
                </a:lnTo>
                <a:lnTo>
                  <a:pt x="1149" y="6310"/>
                </a:lnTo>
                <a:lnTo>
                  <a:pt x="1149" y="5946"/>
                </a:lnTo>
              </a:path>
            </a:pathLst>
          </a:custGeom>
          <a:solidFill>
            <a:srgbClr val="FFFFCC"/>
          </a:solidFill>
          <a:ln w="9525">
            <a:solidFill>
              <a:srgbClr val="000000"/>
            </a:solidFill>
            <a:miter lim="800000"/>
            <a:headEnd/>
            <a:tailEnd/>
          </a:ln>
        </p:spPr>
        <p:txBody>
          <a:bodyPr/>
          <a:lstStyle/>
          <a:p>
            <a:endParaRPr lang="en-US"/>
          </a:p>
        </p:txBody>
      </p:sp>
      <p:sp>
        <p:nvSpPr>
          <p:cNvPr id="102427" name="tower"/>
          <p:cNvSpPr>
            <a:spLocks noEditPoints="1" noChangeArrowheads="1"/>
          </p:cNvSpPr>
          <p:nvPr/>
        </p:nvSpPr>
        <p:spPr bwMode="auto">
          <a:xfrm>
            <a:off x="6477000" y="3429000"/>
            <a:ext cx="287338" cy="460375"/>
          </a:xfrm>
          <a:custGeom>
            <a:avLst/>
            <a:gdLst>
              <a:gd name="T0" fmla="*/ 0 w 21600"/>
              <a:gd name="T1" fmla="*/ 992129 h 21600"/>
              <a:gd name="T2" fmla="*/ 1179270 w 21600"/>
              <a:gd name="T3" fmla="*/ 0 h 21600"/>
              <a:gd name="T4" fmla="*/ 1911184 w 21600"/>
              <a:gd name="T5" fmla="*/ 0 h 21600"/>
              <a:gd name="T6" fmla="*/ 3822367 w 21600"/>
              <a:gd name="T7" fmla="*/ 0 h 21600"/>
              <a:gd name="T8" fmla="*/ 3822367 w 21600"/>
              <a:gd name="T9" fmla="*/ 5291818 h 21600"/>
              <a:gd name="T10" fmla="*/ 3822367 w 21600"/>
              <a:gd name="T11" fmla="*/ 8820145 h 21600"/>
              <a:gd name="T12" fmla="*/ 2683803 w 21600"/>
              <a:gd name="T13" fmla="*/ 9812274 h 21600"/>
              <a:gd name="T14" fmla="*/ 1870477 w 21600"/>
              <a:gd name="T15" fmla="*/ 9812274 h 21600"/>
              <a:gd name="T16" fmla="*/ 0 w 21600"/>
              <a:gd name="T17" fmla="*/ 9812274 h 21600"/>
              <a:gd name="T18" fmla="*/ 0 w 21600"/>
              <a:gd name="T19" fmla="*/ 5236850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459 w 21600"/>
              <a:gd name="T31" fmla="*/ 22540 h 21600"/>
              <a:gd name="T32" fmla="*/ 21485 w 21600"/>
              <a:gd name="T33" fmla="*/ 27000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0" y="2184"/>
                </a:moveTo>
                <a:lnTo>
                  <a:pt x="6664" y="0"/>
                </a:lnTo>
                <a:lnTo>
                  <a:pt x="10800" y="0"/>
                </a:lnTo>
                <a:lnTo>
                  <a:pt x="21600" y="0"/>
                </a:lnTo>
                <a:lnTo>
                  <a:pt x="21600" y="11649"/>
                </a:lnTo>
                <a:lnTo>
                  <a:pt x="21600" y="19416"/>
                </a:lnTo>
                <a:lnTo>
                  <a:pt x="15166" y="21600"/>
                </a:lnTo>
                <a:lnTo>
                  <a:pt x="10570" y="21600"/>
                </a:lnTo>
                <a:lnTo>
                  <a:pt x="0" y="21600"/>
                </a:lnTo>
                <a:lnTo>
                  <a:pt x="0" y="11528"/>
                </a:lnTo>
                <a:lnTo>
                  <a:pt x="0" y="2184"/>
                </a:lnTo>
                <a:close/>
              </a:path>
              <a:path w="21600" h="21600" extrusionOk="0">
                <a:moveTo>
                  <a:pt x="0" y="2184"/>
                </a:moveTo>
                <a:lnTo>
                  <a:pt x="0" y="2184"/>
                </a:lnTo>
                <a:lnTo>
                  <a:pt x="14706" y="2184"/>
                </a:lnTo>
                <a:lnTo>
                  <a:pt x="21600" y="0"/>
                </a:lnTo>
                <a:moveTo>
                  <a:pt x="0" y="2184"/>
                </a:moveTo>
                <a:lnTo>
                  <a:pt x="14706" y="2184"/>
                </a:lnTo>
                <a:lnTo>
                  <a:pt x="14706" y="5339"/>
                </a:lnTo>
                <a:lnTo>
                  <a:pt x="14706" y="17474"/>
                </a:lnTo>
                <a:lnTo>
                  <a:pt x="14706" y="21600"/>
                </a:lnTo>
                <a:moveTo>
                  <a:pt x="1149" y="3034"/>
                </a:moveTo>
                <a:lnTo>
                  <a:pt x="13328" y="3034"/>
                </a:lnTo>
                <a:lnTo>
                  <a:pt x="13328" y="3519"/>
                </a:lnTo>
                <a:lnTo>
                  <a:pt x="1149" y="3519"/>
                </a:lnTo>
                <a:lnTo>
                  <a:pt x="1149" y="3034"/>
                </a:lnTo>
                <a:moveTo>
                  <a:pt x="1149" y="4490"/>
                </a:moveTo>
                <a:lnTo>
                  <a:pt x="13328" y="4490"/>
                </a:lnTo>
                <a:lnTo>
                  <a:pt x="13328" y="4854"/>
                </a:lnTo>
                <a:lnTo>
                  <a:pt x="1149" y="4854"/>
                </a:lnTo>
                <a:lnTo>
                  <a:pt x="1149" y="4490"/>
                </a:lnTo>
                <a:moveTo>
                  <a:pt x="1149" y="5946"/>
                </a:moveTo>
                <a:lnTo>
                  <a:pt x="13328" y="5946"/>
                </a:lnTo>
                <a:lnTo>
                  <a:pt x="13328" y="6310"/>
                </a:lnTo>
                <a:lnTo>
                  <a:pt x="1149" y="6310"/>
                </a:lnTo>
                <a:lnTo>
                  <a:pt x="1149" y="5946"/>
                </a:lnTo>
              </a:path>
            </a:pathLst>
          </a:custGeom>
          <a:solidFill>
            <a:srgbClr val="FFFFCC"/>
          </a:solidFill>
          <a:ln w="9525">
            <a:solidFill>
              <a:srgbClr val="000000"/>
            </a:solidFill>
            <a:miter lim="800000"/>
            <a:headEnd/>
            <a:tailEnd/>
          </a:ln>
        </p:spPr>
        <p:txBody>
          <a:bodyPr/>
          <a:lstStyle/>
          <a:p>
            <a:endParaRPr lang="en-US"/>
          </a:p>
        </p:txBody>
      </p:sp>
      <p:sp>
        <p:nvSpPr>
          <p:cNvPr id="102428" name="Line 31"/>
          <p:cNvSpPr>
            <a:spLocks noChangeShapeType="1"/>
          </p:cNvSpPr>
          <p:nvPr/>
        </p:nvSpPr>
        <p:spPr bwMode="auto">
          <a:xfrm>
            <a:off x="3581400" y="5257800"/>
            <a:ext cx="0" cy="304800"/>
          </a:xfrm>
          <a:prstGeom prst="line">
            <a:avLst/>
          </a:prstGeom>
          <a:noFill/>
          <a:ln w="9525">
            <a:solidFill>
              <a:schemeClr val="tx1"/>
            </a:solidFill>
            <a:round/>
            <a:headEnd/>
            <a:tailEnd/>
          </a:ln>
        </p:spPr>
        <p:txBody>
          <a:bodyPr lIns="90488" tIns="44450" rIns="90488" bIns="44450"/>
          <a:lstStyle/>
          <a:p>
            <a:endParaRPr lang="en-US"/>
          </a:p>
        </p:txBody>
      </p:sp>
      <p:sp>
        <p:nvSpPr>
          <p:cNvPr id="102429" name="Line 32"/>
          <p:cNvSpPr>
            <a:spLocks noChangeShapeType="1"/>
          </p:cNvSpPr>
          <p:nvPr/>
        </p:nvSpPr>
        <p:spPr bwMode="auto">
          <a:xfrm>
            <a:off x="5867400" y="3657600"/>
            <a:ext cx="609600" cy="0"/>
          </a:xfrm>
          <a:prstGeom prst="line">
            <a:avLst/>
          </a:prstGeom>
          <a:noFill/>
          <a:ln w="9525">
            <a:solidFill>
              <a:schemeClr val="tx1"/>
            </a:solidFill>
            <a:round/>
            <a:headEnd/>
            <a:tailEnd/>
          </a:ln>
        </p:spPr>
        <p:txBody>
          <a:bodyPr lIns="90488" tIns="44450" rIns="90488" bIns="44450"/>
          <a:lstStyle/>
          <a:p>
            <a:endParaRPr lang="en-US"/>
          </a:p>
        </p:txBody>
      </p:sp>
      <p:sp>
        <p:nvSpPr>
          <p:cNvPr id="102430" name="Text Box 33"/>
          <p:cNvSpPr txBox="1">
            <a:spLocks noChangeArrowheads="1"/>
          </p:cNvSpPr>
          <p:nvPr/>
        </p:nvSpPr>
        <p:spPr bwMode="auto">
          <a:xfrm>
            <a:off x="3871913" y="5676900"/>
            <a:ext cx="358775" cy="363538"/>
          </a:xfrm>
          <a:prstGeom prst="rect">
            <a:avLst/>
          </a:prstGeom>
          <a:noFill/>
          <a:ln w="9525">
            <a:noFill/>
            <a:miter lim="800000"/>
            <a:headEnd/>
            <a:tailEnd/>
          </a:ln>
        </p:spPr>
        <p:txBody>
          <a:bodyPr wrap="none" lIns="90488" tIns="44450" rIns="90488" bIns="44450">
            <a:spAutoFit/>
          </a:bodyPr>
          <a:lstStyle/>
          <a:p>
            <a:r>
              <a:rPr lang="en-US"/>
              <a:t>G</a:t>
            </a:r>
          </a:p>
        </p:txBody>
      </p:sp>
      <p:sp>
        <p:nvSpPr>
          <p:cNvPr id="102431" name="Rectangle 34"/>
          <p:cNvSpPr>
            <a:spLocks noChangeArrowheads="1"/>
          </p:cNvSpPr>
          <p:nvPr/>
        </p:nvSpPr>
        <p:spPr bwMode="auto">
          <a:xfrm>
            <a:off x="7620000" y="6858000"/>
            <a:ext cx="914400" cy="914400"/>
          </a:xfrm>
          <a:prstGeom prst="rect">
            <a:avLst/>
          </a:prstGeom>
          <a:solidFill>
            <a:schemeClr val="accent1"/>
          </a:solidFill>
          <a:ln w="9525">
            <a:solidFill>
              <a:schemeClr val="tx1"/>
            </a:solidFill>
            <a:miter lim="800000"/>
            <a:headEnd/>
            <a:tailEnd/>
          </a:ln>
        </p:spPr>
        <p:txBody>
          <a:bodyPr wrap="none" lIns="90488" tIns="44450" rIns="90488" bIns="44450" anchor="ctr"/>
          <a:lstStyle/>
          <a:p>
            <a:endParaRPr lang="en-US"/>
          </a:p>
        </p:txBody>
      </p:sp>
      <p:sp>
        <p:nvSpPr>
          <p:cNvPr id="102432" name="Line 35"/>
          <p:cNvSpPr>
            <a:spLocks noChangeShapeType="1"/>
          </p:cNvSpPr>
          <p:nvPr/>
        </p:nvSpPr>
        <p:spPr bwMode="auto">
          <a:xfrm flipH="1">
            <a:off x="4191000" y="2514600"/>
            <a:ext cx="762000" cy="0"/>
          </a:xfrm>
          <a:prstGeom prst="line">
            <a:avLst/>
          </a:prstGeom>
          <a:noFill/>
          <a:ln w="9525">
            <a:solidFill>
              <a:schemeClr val="tx1"/>
            </a:solidFill>
            <a:round/>
            <a:headEnd/>
            <a:tailEnd type="triangle" w="med" len="med"/>
          </a:ln>
        </p:spPr>
        <p:txBody>
          <a:bodyPr lIns="90488" tIns="44450" rIns="90488" bIns="44450"/>
          <a:lstStyle/>
          <a:p>
            <a:endParaRPr lang="en-US"/>
          </a:p>
        </p:txBody>
      </p:sp>
      <p:sp>
        <p:nvSpPr>
          <p:cNvPr id="102433" name="Text Box 36"/>
          <p:cNvSpPr txBox="1">
            <a:spLocks noChangeArrowheads="1"/>
          </p:cNvSpPr>
          <p:nvPr/>
        </p:nvSpPr>
        <p:spPr bwMode="auto">
          <a:xfrm>
            <a:off x="5091113" y="2324100"/>
            <a:ext cx="790575" cy="363538"/>
          </a:xfrm>
          <a:prstGeom prst="rect">
            <a:avLst/>
          </a:prstGeom>
          <a:noFill/>
          <a:ln w="9525">
            <a:noFill/>
            <a:miter lim="800000"/>
            <a:headEnd/>
            <a:tailEnd/>
          </a:ln>
        </p:spPr>
        <p:txBody>
          <a:bodyPr wrap="none" lIns="90488" tIns="44450" rIns="90488" bIns="44450">
            <a:spAutoFit/>
          </a:bodyPr>
          <a:lstStyle/>
          <a:p>
            <a:r>
              <a:rPr lang="en-US"/>
              <a:t>Prune</a:t>
            </a:r>
          </a:p>
        </p:txBody>
      </p:sp>
      <p:sp>
        <p:nvSpPr>
          <p:cNvPr id="102434" name="Freeform 37"/>
          <p:cNvSpPr>
            <a:spLocks/>
          </p:cNvSpPr>
          <p:nvPr/>
        </p:nvSpPr>
        <p:spPr bwMode="auto">
          <a:xfrm>
            <a:off x="3162300" y="3352800"/>
            <a:ext cx="1333500" cy="914400"/>
          </a:xfrm>
          <a:custGeom>
            <a:avLst/>
            <a:gdLst>
              <a:gd name="T0" fmla="*/ 120 w 840"/>
              <a:gd name="T1" fmla="*/ 0 h 576"/>
              <a:gd name="T2" fmla="*/ 120 w 840"/>
              <a:gd name="T3" fmla="*/ 336 h 576"/>
              <a:gd name="T4" fmla="*/ 840 w 840"/>
              <a:gd name="T5" fmla="*/ 576 h 576"/>
              <a:gd name="T6" fmla="*/ 0 60000 65536"/>
              <a:gd name="T7" fmla="*/ 0 60000 65536"/>
              <a:gd name="T8" fmla="*/ 0 60000 65536"/>
              <a:gd name="T9" fmla="*/ 0 w 840"/>
              <a:gd name="T10" fmla="*/ 0 h 576"/>
              <a:gd name="T11" fmla="*/ 840 w 840"/>
              <a:gd name="T12" fmla="*/ 576 h 576"/>
            </a:gdLst>
            <a:ahLst/>
            <a:cxnLst>
              <a:cxn ang="T6">
                <a:pos x="T0" y="T1"/>
              </a:cxn>
              <a:cxn ang="T7">
                <a:pos x="T2" y="T3"/>
              </a:cxn>
              <a:cxn ang="T8">
                <a:pos x="T4" y="T5"/>
              </a:cxn>
            </a:cxnLst>
            <a:rect l="T9" t="T10" r="T11" b="T12"/>
            <a:pathLst>
              <a:path w="840" h="576">
                <a:moveTo>
                  <a:pt x="120" y="0"/>
                </a:moveTo>
                <a:cubicBezTo>
                  <a:pt x="60" y="120"/>
                  <a:pt x="0" y="240"/>
                  <a:pt x="120" y="336"/>
                </a:cubicBezTo>
                <a:cubicBezTo>
                  <a:pt x="240" y="432"/>
                  <a:pt x="540" y="504"/>
                  <a:pt x="840" y="576"/>
                </a:cubicBezTo>
              </a:path>
            </a:pathLst>
          </a:custGeom>
          <a:noFill/>
          <a:ln w="9525">
            <a:solidFill>
              <a:srgbClr val="33CC33"/>
            </a:solidFill>
            <a:round/>
            <a:headEnd/>
            <a:tailEnd/>
          </a:ln>
        </p:spPr>
        <p:txBody>
          <a:bodyPr lIns="90488" tIns="44450" rIns="90488" bIns="44450"/>
          <a:lstStyle/>
          <a:p>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3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43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1" nodeType="clickEffect">
                                  <p:stCondLst>
                                    <p:cond delay="0"/>
                                  </p:stCondLst>
                                  <p:childTnLst>
                                    <p:set>
                                      <p:cBhvr>
                                        <p:cTn id="12" dur="1" fill="hold">
                                          <p:stCondLst>
                                            <p:cond delay="0"/>
                                          </p:stCondLst>
                                        </p:cTn>
                                        <p:tgtEl>
                                          <p:spTgt spid="102433"/>
                                        </p:tgtEl>
                                        <p:attrNameLst>
                                          <p:attrName>style.visibility</p:attrName>
                                        </p:attrNameLst>
                                      </p:cBhvr>
                                      <p:to>
                                        <p:strVal val="hidden"/>
                                      </p:to>
                                    </p:set>
                                  </p:childTnLst>
                                </p:cTn>
                              </p:par>
                              <p:par>
                                <p:cTn id="13" presetID="1" presetClass="exit" presetSubtype="0" fill="hold" grpId="1" nodeType="withEffect">
                                  <p:stCondLst>
                                    <p:cond delay="0"/>
                                  </p:stCondLst>
                                  <p:childTnLst>
                                    <p:set>
                                      <p:cBhvr>
                                        <p:cTn id="14" dur="1" fill="hold">
                                          <p:stCondLst>
                                            <p:cond delay="0"/>
                                          </p:stCondLst>
                                        </p:cTn>
                                        <p:tgtEl>
                                          <p:spTgt spid="102432"/>
                                        </p:tgtEl>
                                        <p:attrNameLst>
                                          <p:attrName>style.visibility</p:attrName>
                                        </p:attrNameLst>
                                      </p:cBhvr>
                                      <p:to>
                                        <p:strVal val="hidden"/>
                                      </p:to>
                                    </p:set>
                                  </p:childTnLst>
                                </p:cTn>
                              </p:par>
                              <p:par>
                                <p:cTn id="15" presetID="1" presetClass="exit" presetSubtype="0" fill="hold" nodeType="withEffect">
                                  <p:stCondLst>
                                    <p:cond delay="0"/>
                                  </p:stCondLst>
                                  <p:childTnLst>
                                    <p:set>
                                      <p:cBhvr>
                                        <p:cTn id="16" dur="1" fill="hold">
                                          <p:stCondLst>
                                            <p:cond delay="0"/>
                                          </p:stCondLst>
                                        </p:cTn>
                                        <p:tgtEl>
                                          <p:spTgt spid="102416"/>
                                        </p:tgtEl>
                                        <p:attrNameLst>
                                          <p:attrName>style.visibility</p:attrName>
                                        </p:attrNameLst>
                                      </p:cBhvr>
                                      <p:to>
                                        <p:strVal val="hidden"/>
                                      </p:to>
                                    </p:set>
                                  </p:childTnLst>
                                </p:cTn>
                              </p:par>
                              <p:par>
                                <p:cTn id="17" presetID="1" presetClass="exit" presetSubtype="0" fill="hold" nodeType="withEffect">
                                  <p:stCondLst>
                                    <p:cond delay="0"/>
                                  </p:stCondLst>
                                  <p:childTnLst>
                                    <p:set>
                                      <p:cBhvr>
                                        <p:cTn id="18" dur="1" fill="hold">
                                          <p:stCondLst>
                                            <p:cond delay="0"/>
                                          </p:stCondLst>
                                        </p:cTn>
                                        <p:tgtEl>
                                          <p:spTgt spid="1024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2" grpId="0" animBg="1"/>
      <p:bldP spid="102432" grpId="1" animBg="1"/>
      <p:bldP spid="102433" grpId="0"/>
      <p:bldP spid="102433" grpId="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Title 1"/>
          <p:cNvSpPr>
            <a:spLocks noGrp="1"/>
          </p:cNvSpPr>
          <p:nvPr>
            <p:ph type="title" idx="4294967295"/>
          </p:nvPr>
        </p:nvSpPr>
        <p:spPr>
          <a:xfrm>
            <a:off x="457200" y="76200"/>
            <a:ext cx="8229600" cy="1143000"/>
          </a:xfrm>
        </p:spPr>
        <p:txBody>
          <a:bodyPr/>
          <a:lstStyle/>
          <a:p>
            <a:r>
              <a:rPr lang="en-US"/>
              <a:t>Protocol Independent Multicast (PIM)</a:t>
            </a:r>
          </a:p>
        </p:txBody>
      </p:sp>
      <p:sp>
        <p:nvSpPr>
          <p:cNvPr id="103426" name="Content Placeholder 2"/>
          <p:cNvSpPr>
            <a:spLocks noGrp="1"/>
          </p:cNvSpPr>
          <p:nvPr>
            <p:ph type="body" idx="4294967295"/>
          </p:nvPr>
        </p:nvSpPr>
        <p:spPr>
          <a:xfrm>
            <a:off x="457200" y="1600200"/>
            <a:ext cx="8229600" cy="5257800"/>
          </a:xfrm>
        </p:spPr>
        <p:txBody>
          <a:bodyPr/>
          <a:lstStyle/>
          <a:p>
            <a:r>
              <a:rPr lang="en-US" sz="2800"/>
              <a:t>Problem with DVMRP</a:t>
            </a:r>
          </a:p>
          <a:p>
            <a:pPr lvl="1"/>
            <a:r>
              <a:rPr lang="en-US" sz="2400"/>
              <a:t>Broadcast is inefficient if few nodes are interested</a:t>
            </a:r>
          </a:p>
          <a:p>
            <a:pPr lvl="1"/>
            <a:r>
              <a:rPr lang="en-US" sz="2400"/>
              <a:t>Most routers must explicitly send prune messages</a:t>
            </a:r>
          </a:p>
          <a:p>
            <a:pPr lvl="1"/>
            <a:r>
              <a:rPr lang="en-US" sz="2400"/>
              <a:t>Dependent on routing protocols</a:t>
            </a:r>
          </a:p>
          <a:p>
            <a:pPr lvl="1"/>
            <a:endParaRPr lang="en-US" sz="2400"/>
          </a:p>
          <a:p>
            <a:r>
              <a:rPr lang="en-US" sz="2800"/>
              <a:t>Solution</a:t>
            </a:r>
          </a:p>
          <a:p>
            <a:pPr lvl="1"/>
            <a:r>
              <a:rPr lang="en-US" sz="2400"/>
              <a:t>Dense mode: flood &amp; prune similar to DVMRP</a:t>
            </a:r>
          </a:p>
          <a:p>
            <a:pPr lvl="1"/>
            <a:r>
              <a:rPr lang="en-US" sz="2400"/>
              <a:t>Sparse mode: send join messages to rendezvous point (RP)</a:t>
            </a:r>
          </a:p>
          <a:p>
            <a:pPr lvl="1"/>
            <a:r>
              <a:rPr lang="en-US" sz="2400"/>
              <a:t>Not dependent on any unicast routing protocol, unlike DVMRP</a:t>
            </a:r>
          </a:p>
        </p:txBody>
      </p: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Rectangle 2"/>
          <p:cNvSpPr>
            <a:spLocks noGrp="1" noChangeArrowheads="1"/>
          </p:cNvSpPr>
          <p:nvPr>
            <p:ph type="title" idx="4294967295"/>
          </p:nvPr>
        </p:nvSpPr>
        <p:spPr/>
        <p:txBody>
          <a:bodyPr/>
          <a:lstStyle/>
          <a:p>
            <a:r>
              <a:rPr lang="en-US"/>
              <a:t>PIM-SM</a:t>
            </a:r>
          </a:p>
        </p:txBody>
      </p:sp>
      <p:sp>
        <p:nvSpPr>
          <p:cNvPr id="104450" name="Rectangle 3"/>
          <p:cNvSpPr>
            <a:spLocks noGrp="1" noChangeArrowheads="1"/>
          </p:cNvSpPr>
          <p:nvPr>
            <p:ph type="body" idx="4294967295"/>
          </p:nvPr>
        </p:nvSpPr>
        <p:spPr/>
        <p:txBody>
          <a:bodyPr/>
          <a:lstStyle/>
          <a:p>
            <a:pPr marL="609600" indent="-609600">
              <a:buFontTx/>
              <a:buAutoNum type="arabicPeriod"/>
            </a:pPr>
            <a:r>
              <a:rPr lang="en-US"/>
              <a:t>Routers explicitly join a shared distribution tree</a:t>
            </a:r>
          </a:p>
          <a:p>
            <a:pPr marL="990600" lvl="1" indent="-533400"/>
            <a:r>
              <a:rPr lang="en-US"/>
              <a:t>Unlike DVMRP which starts from a broadcast tree</a:t>
            </a:r>
          </a:p>
          <a:p>
            <a:pPr marL="990600" lvl="1" indent="-533400">
              <a:buFontTx/>
              <a:buAutoNum type="arabicPeriod"/>
            </a:pPr>
            <a:endParaRPr lang="en-US"/>
          </a:p>
          <a:p>
            <a:pPr marL="609600" indent="-609600">
              <a:buFontTx/>
              <a:buAutoNum type="arabicPeriod"/>
            </a:pPr>
            <a:r>
              <a:rPr lang="en-US"/>
              <a:t>Source-specific trees are created later for more efficient distribution if there is sufficient traffic</a:t>
            </a:r>
          </a:p>
        </p:txBody>
      </p:sp>
    </p:spTree>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6497" name="Picture 4" descr="04f38"/>
          <p:cNvPicPr>
            <a:picLocks noChangeAspect="1" noChangeArrowheads="1"/>
          </p:cNvPicPr>
          <p:nvPr/>
        </p:nvPicPr>
        <p:blipFill>
          <a:blip r:embed="rId3"/>
          <a:srcRect/>
          <a:stretch>
            <a:fillRect/>
          </a:stretch>
        </p:blipFill>
        <p:spPr bwMode="auto">
          <a:xfrm>
            <a:off x="1066800" y="228600"/>
            <a:ext cx="6424613" cy="5726113"/>
          </a:xfrm>
          <a:prstGeom prst="rect">
            <a:avLst/>
          </a:prstGeom>
          <a:noFill/>
          <a:ln w="12700" cap="sq">
            <a:noFill/>
            <a:miter lim="800000"/>
            <a:headEnd type="none" w="sm" len="sm"/>
            <a:tailEnd type="none" w="sm" len="sm"/>
          </a:ln>
        </p:spPr>
      </p:pic>
      <p:sp>
        <p:nvSpPr>
          <p:cNvPr id="106498" name="Title 1"/>
          <p:cNvSpPr>
            <a:spLocks noGrp="1"/>
          </p:cNvSpPr>
          <p:nvPr>
            <p:ph type="title" idx="4294967295"/>
          </p:nvPr>
        </p:nvSpPr>
        <p:spPr>
          <a:xfrm>
            <a:off x="304800" y="-381000"/>
            <a:ext cx="8229600" cy="1143000"/>
          </a:xfrm>
        </p:spPr>
        <p:txBody>
          <a:bodyPr/>
          <a:lstStyle/>
          <a:p>
            <a:r>
              <a:rPr lang="en-US" dirty="0"/>
              <a:t>PIM-SM</a:t>
            </a:r>
          </a:p>
        </p:txBody>
      </p:sp>
      <p:sp>
        <p:nvSpPr>
          <p:cNvPr id="106499" name="Content Placeholder 2"/>
          <p:cNvSpPr>
            <a:spLocks noGrp="1"/>
          </p:cNvSpPr>
          <p:nvPr>
            <p:ph type="body" idx="4294967295"/>
          </p:nvPr>
        </p:nvSpPr>
        <p:spPr>
          <a:xfrm>
            <a:off x="4648200" y="5105400"/>
            <a:ext cx="4038600" cy="1752600"/>
          </a:xfrm>
        </p:spPr>
        <p:txBody>
          <a:bodyPr/>
          <a:lstStyle/>
          <a:p>
            <a:pPr>
              <a:lnSpc>
                <a:spcPct val="80000"/>
              </a:lnSpc>
            </a:pPr>
            <a:r>
              <a:rPr lang="en-US" sz="2400"/>
              <a:t>(a): R4 joins the multicast group</a:t>
            </a:r>
          </a:p>
          <a:p>
            <a:pPr>
              <a:lnSpc>
                <a:spcPct val="80000"/>
              </a:lnSpc>
            </a:pPr>
            <a:r>
              <a:rPr lang="en-US" sz="2400"/>
              <a:t>(b): R5 joins the group</a:t>
            </a:r>
          </a:p>
          <a:p>
            <a:pPr lvl="1">
              <a:lnSpc>
                <a:spcPct val="80000"/>
              </a:lnSpc>
            </a:pPr>
            <a:r>
              <a:rPr lang="en-US" sz="2000"/>
              <a:t>The  Join message travesl to R2</a:t>
            </a:r>
          </a:p>
        </p:txBody>
      </p:sp>
      <p:sp>
        <p:nvSpPr>
          <p:cNvPr id="106501" name="Text Box 5"/>
          <p:cNvSpPr txBox="1">
            <a:spLocks noChangeArrowheads="1"/>
          </p:cNvSpPr>
          <p:nvPr/>
        </p:nvSpPr>
        <p:spPr bwMode="auto">
          <a:xfrm>
            <a:off x="2819400" y="1157288"/>
            <a:ext cx="971550" cy="366712"/>
          </a:xfrm>
          <a:prstGeom prst="rect">
            <a:avLst/>
          </a:prstGeom>
          <a:noFill/>
          <a:ln w="9525">
            <a:noFill/>
            <a:miter lim="800000"/>
            <a:headEnd/>
            <a:tailEnd/>
          </a:ln>
          <a:effectLst/>
        </p:spPr>
        <p:txBody>
          <a:bodyPr wrap="none">
            <a:spAutoFit/>
          </a:bodyPr>
          <a:lstStyle/>
          <a:p>
            <a:r>
              <a:rPr lang="en-US"/>
              <a:t>(*, G), if</a:t>
            </a:r>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Title 1"/>
          <p:cNvSpPr>
            <a:spLocks noGrp="1"/>
          </p:cNvSpPr>
          <p:nvPr>
            <p:ph type="title" idx="4294967295"/>
          </p:nvPr>
        </p:nvSpPr>
        <p:spPr>
          <a:xfrm>
            <a:off x="457200" y="76200"/>
            <a:ext cx="8229600" cy="1143000"/>
          </a:xfrm>
        </p:spPr>
        <p:txBody>
          <a:bodyPr/>
          <a:lstStyle/>
          <a:p>
            <a:r>
              <a:rPr lang="en-US"/>
              <a:t>Join</a:t>
            </a:r>
          </a:p>
        </p:txBody>
      </p:sp>
      <p:sp>
        <p:nvSpPr>
          <p:cNvPr id="105474" name="Content Placeholder 2"/>
          <p:cNvSpPr>
            <a:spLocks noGrp="1"/>
          </p:cNvSpPr>
          <p:nvPr>
            <p:ph type="body" idx="4294967295"/>
          </p:nvPr>
        </p:nvSpPr>
        <p:spPr>
          <a:xfrm>
            <a:off x="457200" y="1600200"/>
            <a:ext cx="8229600" cy="4953000"/>
          </a:xfrm>
        </p:spPr>
        <p:txBody>
          <a:bodyPr/>
          <a:lstStyle/>
          <a:p>
            <a:pPr>
              <a:lnSpc>
                <a:spcPct val="90000"/>
              </a:lnSpc>
            </a:pPr>
            <a:r>
              <a:rPr lang="en-US" sz="2800" dirty="0"/>
              <a:t>PIM-SM assigns each group a special router known as the rendezvous point (RP)</a:t>
            </a:r>
          </a:p>
          <a:p>
            <a:pPr>
              <a:lnSpc>
                <a:spcPct val="90000"/>
              </a:lnSpc>
            </a:pPr>
            <a:endParaRPr lang="en-US" sz="2800" dirty="0"/>
          </a:p>
          <a:p>
            <a:pPr>
              <a:lnSpc>
                <a:spcPct val="90000"/>
              </a:lnSpc>
            </a:pPr>
            <a:r>
              <a:rPr lang="en-US" sz="2800" dirty="0"/>
              <a:t>A router that has hosts interested in G sends a Join message to RP</a:t>
            </a:r>
          </a:p>
          <a:p>
            <a:pPr>
              <a:lnSpc>
                <a:spcPct val="90000"/>
              </a:lnSpc>
            </a:pPr>
            <a:endParaRPr lang="en-US" sz="2800" dirty="0"/>
          </a:p>
          <a:p>
            <a:pPr>
              <a:lnSpc>
                <a:spcPct val="90000"/>
              </a:lnSpc>
            </a:pPr>
            <a:r>
              <a:rPr lang="en-US" sz="2800" dirty="0"/>
              <a:t>A router looks at the join message and create a multicast routing entry (*,G) pointing to the incoming interface. This is called </a:t>
            </a:r>
            <a:r>
              <a:rPr lang="en-US" sz="2800" dirty="0" smtClean="0"/>
              <a:t>an  </a:t>
            </a:r>
            <a:r>
              <a:rPr lang="en-US" sz="2800" dirty="0"/>
              <a:t>all sender forwarding entry</a:t>
            </a:r>
          </a:p>
          <a:p>
            <a:pPr>
              <a:lnSpc>
                <a:spcPct val="90000"/>
              </a:lnSpc>
            </a:pPr>
            <a:endParaRPr lang="en-US" sz="2800" dirty="0"/>
          </a:p>
          <a:p>
            <a:pPr>
              <a:lnSpc>
                <a:spcPct val="90000"/>
              </a:lnSpc>
            </a:pPr>
            <a:r>
              <a:rPr lang="en-US" sz="2800" dirty="0"/>
              <a:t>It propagates join to previous hop closer to RP</a:t>
            </a:r>
          </a:p>
        </p:txBody>
      </p:sp>
    </p:spTree>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Title 1"/>
          <p:cNvSpPr>
            <a:spLocks noGrp="1"/>
          </p:cNvSpPr>
          <p:nvPr>
            <p:ph type="title" idx="4294967295"/>
          </p:nvPr>
        </p:nvSpPr>
        <p:spPr/>
        <p:txBody>
          <a:bodyPr/>
          <a:lstStyle/>
          <a:p>
            <a:r>
              <a:rPr lang="en-US" sz="4000"/>
              <a:t>Forwarding along a shared tree</a:t>
            </a:r>
          </a:p>
        </p:txBody>
      </p:sp>
      <p:sp>
        <p:nvSpPr>
          <p:cNvPr id="107522" name="Content Placeholder 2"/>
          <p:cNvSpPr>
            <a:spLocks noGrp="1"/>
          </p:cNvSpPr>
          <p:nvPr>
            <p:ph type="body" sz="half" idx="4294967295"/>
          </p:nvPr>
        </p:nvSpPr>
        <p:spPr>
          <a:xfrm>
            <a:off x="457200" y="1600200"/>
            <a:ext cx="4038600" cy="4525963"/>
          </a:xfrm>
        </p:spPr>
        <p:txBody>
          <a:bodyPr/>
          <a:lstStyle/>
          <a:p>
            <a:r>
              <a:rPr lang="en-US" sz="2000"/>
              <a:t>If a source S wishes to send to the group</a:t>
            </a:r>
          </a:p>
          <a:p>
            <a:pPr lvl="1"/>
            <a:r>
              <a:rPr lang="en-US" sz="1800"/>
              <a:t>S sends a packet to its designated router (R1)  with the multicast group as the destination address</a:t>
            </a:r>
          </a:p>
          <a:p>
            <a:pPr lvl="1"/>
            <a:endParaRPr lang="en-US" sz="1800"/>
          </a:p>
          <a:p>
            <a:pPr lvl="1"/>
            <a:r>
              <a:rPr lang="en-US" sz="1800"/>
              <a:t>R1 encapsulates the packet into a PIM register message, unicast it to RP</a:t>
            </a:r>
          </a:p>
          <a:p>
            <a:pPr lvl="1"/>
            <a:endParaRPr lang="en-US" sz="1800"/>
          </a:p>
          <a:p>
            <a:r>
              <a:rPr lang="en-US" sz="2000"/>
              <a:t>PR decapsulates it and forwards to the shared trees</a:t>
            </a:r>
          </a:p>
          <a:p>
            <a:endParaRPr lang="en-US" sz="2000"/>
          </a:p>
        </p:txBody>
      </p:sp>
      <p:sp>
        <p:nvSpPr>
          <p:cNvPr id="107523" name="Rectangle 8"/>
          <p:cNvSpPr>
            <a:spLocks noGrp="1" noChangeArrowheads="1"/>
          </p:cNvSpPr>
          <p:nvPr>
            <p:ph type="body" sz="half" idx="4294967295"/>
          </p:nvPr>
        </p:nvSpPr>
        <p:spPr>
          <a:xfrm>
            <a:off x="4648200" y="1600200"/>
            <a:ext cx="4038600" cy="4525963"/>
          </a:xfrm>
        </p:spPr>
        <p:txBody>
          <a:bodyPr/>
          <a:lstStyle/>
          <a:p>
            <a:endParaRPr lang="en-US" sz="2400"/>
          </a:p>
        </p:txBody>
      </p:sp>
      <p:pic>
        <p:nvPicPr>
          <p:cNvPr id="107524" name="Picture 4" descr="04f39"/>
          <p:cNvPicPr>
            <a:picLocks noGrp="1" noChangeAspect="1" noChangeArrowheads="1"/>
          </p:cNvPicPr>
          <p:nvPr>
            <p:ph sz="quarter" idx="4294967295"/>
          </p:nvPr>
        </p:nvPicPr>
        <p:blipFill>
          <a:blip r:embed="rId2"/>
          <a:srcRect/>
          <a:stretch>
            <a:fillRect/>
          </a:stretch>
        </p:blipFill>
        <p:spPr>
          <a:xfrm>
            <a:off x="5102225" y="2598738"/>
            <a:ext cx="4041775" cy="3103562"/>
          </a:xfrm>
        </p:spPr>
      </p:pic>
    </p:spTree>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Rectangle 2"/>
          <p:cNvSpPr>
            <a:spLocks noGrp="1" noChangeArrowheads="1"/>
          </p:cNvSpPr>
          <p:nvPr>
            <p:ph type="title" idx="4294967295"/>
          </p:nvPr>
        </p:nvSpPr>
        <p:spPr/>
        <p:txBody>
          <a:bodyPr/>
          <a:lstStyle/>
          <a:p>
            <a:r>
              <a:rPr lang="en-US"/>
              <a:t>Source specific tree</a:t>
            </a:r>
          </a:p>
        </p:txBody>
      </p:sp>
      <p:sp>
        <p:nvSpPr>
          <p:cNvPr id="108546" name="Rectangle 4"/>
          <p:cNvSpPr>
            <a:spLocks noGrp="1" noChangeArrowheads="1"/>
          </p:cNvSpPr>
          <p:nvPr>
            <p:ph type="body" sz="half" idx="4294967295"/>
          </p:nvPr>
        </p:nvSpPr>
        <p:spPr>
          <a:xfrm>
            <a:off x="457200" y="1600200"/>
            <a:ext cx="4038600" cy="4525963"/>
          </a:xfrm>
        </p:spPr>
        <p:txBody>
          <a:bodyPr/>
          <a:lstStyle/>
          <a:p>
            <a:r>
              <a:rPr lang="en-US" sz="2800"/>
              <a:t>Problems</a:t>
            </a:r>
          </a:p>
          <a:p>
            <a:pPr lvl="1"/>
            <a:r>
              <a:rPr lang="en-US" sz="2400"/>
              <a:t>Encapsulation is inefficient</a:t>
            </a:r>
          </a:p>
          <a:p>
            <a:pPr lvl="1"/>
            <a:endParaRPr lang="en-US" sz="2400"/>
          </a:p>
          <a:p>
            <a:r>
              <a:rPr lang="en-US" sz="2800"/>
              <a:t>Solution: </a:t>
            </a:r>
          </a:p>
          <a:p>
            <a:pPr lvl="1"/>
            <a:r>
              <a:rPr lang="en-US" sz="2400"/>
              <a:t>RP sends Join message to source S</a:t>
            </a:r>
          </a:p>
          <a:p>
            <a:pPr lvl="1"/>
            <a:r>
              <a:rPr lang="en-US" sz="2400"/>
              <a:t>R3 now knows the group (S,G)</a:t>
            </a:r>
          </a:p>
        </p:txBody>
      </p:sp>
      <p:pic>
        <p:nvPicPr>
          <p:cNvPr id="108547" name="Picture 5"/>
          <p:cNvPicPr>
            <a:picLocks noGrp="1" noChangeAspect="1" noChangeArrowheads="1"/>
          </p:cNvPicPr>
          <p:nvPr>
            <p:ph type="body" sz="half" idx="4294967295"/>
          </p:nvPr>
        </p:nvPicPr>
        <p:blipFill>
          <a:blip r:embed="rId2"/>
          <a:srcRect/>
          <a:stretch>
            <a:fillRect/>
          </a:stretch>
        </p:blipFill>
        <p:spPr>
          <a:xfrm>
            <a:off x="4572000" y="1600200"/>
            <a:ext cx="4267200" cy="4525963"/>
          </a:xfr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p:cNvSpPr>
          <p:nvPr>
            <p:ph type="title"/>
          </p:nvPr>
        </p:nvSpPr>
        <p:spPr/>
        <p:txBody>
          <a:bodyPr/>
          <a:lstStyle/>
          <a:p>
            <a:r>
              <a:rPr lang="en-US"/>
              <a:t>Virtual private networks</a:t>
            </a:r>
          </a:p>
        </p:txBody>
      </p:sp>
      <p:sp>
        <p:nvSpPr>
          <p:cNvPr id="163843" name="Rectangle 3"/>
          <p:cNvSpPr>
            <a:spLocks noGrp="1"/>
          </p:cNvSpPr>
          <p:nvPr>
            <p:ph type="body" idx="1"/>
          </p:nvPr>
        </p:nvSpPr>
        <p:spPr/>
        <p:txBody>
          <a:bodyPr/>
          <a:lstStyle/>
          <a:p>
            <a:r>
              <a:rPr lang="en-US"/>
              <a:t>Constrained connectivity is desirable for security reasons</a:t>
            </a:r>
          </a:p>
          <a:p>
            <a:endParaRPr lang="en-US"/>
          </a:p>
          <a:p>
            <a:r>
              <a:rPr lang="en-US"/>
              <a:t>Dedicated leased lines are expensive</a:t>
            </a:r>
          </a:p>
          <a:p>
            <a:endParaRPr lang="en-US"/>
          </a:p>
          <a:p>
            <a:r>
              <a:rPr lang="en-US">
                <a:sym typeface="Wingdings" pitchFamily="2" charset="2"/>
              </a:rPr>
              <a:t> Build virtual networks that share physical links and switches</a:t>
            </a:r>
            <a:endParaRPr lang="en-US"/>
          </a:p>
        </p:txBody>
      </p:sp>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Rectangle 2"/>
          <p:cNvSpPr>
            <a:spLocks noGrp="1" noChangeArrowheads="1"/>
          </p:cNvSpPr>
          <p:nvPr>
            <p:ph type="title" idx="4294967295"/>
          </p:nvPr>
        </p:nvSpPr>
        <p:spPr/>
        <p:txBody>
          <a:bodyPr/>
          <a:lstStyle/>
          <a:p>
            <a:r>
              <a:rPr lang="en-US"/>
              <a:t>Source specific tree</a:t>
            </a:r>
          </a:p>
        </p:txBody>
      </p:sp>
      <p:sp>
        <p:nvSpPr>
          <p:cNvPr id="109570" name="Rectangle 3"/>
          <p:cNvSpPr>
            <a:spLocks noGrp="1" noChangeArrowheads="1"/>
          </p:cNvSpPr>
          <p:nvPr>
            <p:ph type="body" idx="4294967295"/>
          </p:nvPr>
        </p:nvSpPr>
        <p:spPr/>
        <p:txBody>
          <a:bodyPr/>
          <a:lstStyle/>
          <a:p>
            <a:r>
              <a:rPr lang="en-US"/>
              <a:t>Problem: shared trees are inefficient as paths could be longer than shortest path</a:t>
            </a:r>
          </a:p>
          <a:p>
            <a:endParaRPr lang="en-US"/>
          </a:p>
          <a:p>
            <a:r>
              <a:rPr lang="en-US"/>
              <a:t>Solution</a:t>
            </a:r>
          </a:p>
          <a:p>
            <a:pPr lvl="1"/>
            <a:r>
              <a:rPr lang="en-US"/>
              <a:t>If s sends at high rates, routers send source-specific Join messages</a:t>
            </a:r>
          </a:p>
          <a:p>
            <a:pPr lvl="1"/>
            <a:r>
              <a:rPr lang="en-US"/>
              <a:t>Trees may no longer involve RP</a:t>
            </a:r>
          </a:p>
        </p:txBody>
      </p:sp>
    </p:spTree>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0593" name="Picture 4" descr="04f38"/>
          <p:cNvPicPr>
            <a:picLocks noChangeAspect="1" noChangeArrowheads="1"/>
          </p:cNvPicPr>
          <p:nvPr/>
        </p:nvPicPr>
        <p:blipFill>
          <a:blip r:embed="rId2"/>
          <a:srcRect/>
          <a:stretch>
            <a:fillRect/>
          </a:stretch>
        </p:blipFill>
        <p:spPr bwMode="auto">
          <a:xfrm>
            <a:off x="1066800" y="228600"/>
            <a:ext cx="6424613" cy="5726113"/>
          </a:xfrm>
          <a:prstGeom prst="rect">
            <a:avLst/>
          </a:prstGeom>
          <a:noFill/>
          <a:ln w="12700" cap="sq">
            <a:noFill/>
            <a:miter lim="800000"/>
            <a:headEnd type="none" w="sm" len="sm"/>
            <a:tailEnd type="none" w="sm" len="sm"/>
          </a:ln>
        </p:spPr>
      </p:pic>
      <p:sp>
        <p:nvSpPr>
          <p:cNvPr id="110594" name="Title 1"/>
          <p:cNvSpPr>
            <a:spLocks noGrp="1"/>
          </p:cNvSpPr>
          <p:nvPr>
            <p:ph type="title" idx="4294967295"/>
          </p:nvPr>
        </p:nvSpPr>
        <p:spPr/>
        <p:txBody>
          <a:bodyPr/>
          <a:lstStyle/>
          <a:p>
            <a:r>
              <a:rPr lang="en-US"/>
              <a:t>PIM-SM</a:t>
            </a:r>
          </a:p>
        </p:txBody>
      </p:sp>
      <p:sp>
        <p:nvSpPr>
          <p:cNvPr id="110595" name="Content Placeholder 2"/>
          <p:cNvSpPr>
            <a:spLocks noGrp="1"/>
          </p:cNvSpPr>
          <p:nvPr>
            <p:ph type="body" idx="4294967295"/>
          </p:nvPr>
        </p:nvSpPr>
        <p:spPr>
          <a:xfrm>
            <a:off x="4648200" y="5105400"/>
            <a:ext cx="4038600" cy="1020763"/>
          </a:xfrm>
        </p:spPr>
        <p:txBody>
          <a:bodyPr/>
          <a:lstStyle/>
          <a:p>
            <a:r>
              <a:rPr lang="en-US"/>
              <a:t>R1 is the source</a:t>
            </a:r>
          </a:p>
        </p:txBody>
      </p:sp>
      <p:sp>
        <p:nvSpPr>
          <p:cNvPr id="110597" name="Text Box 5"/>
          <p:cNvSpPr txBox="1">
            <a:spLocks noChangeArrowheads="1"/>
          </p:cNvSpPr>
          <p:nvPr/>
        </p:nvSpPr>
        <p:spPr bwMode="auto">
          <a:xfrm>
            <a:off x="1889125" y="3922713"/>
            <a:ext cx="933450" cy="366712"/>
          </a:xfrm>
          <a:prstGeom prst="rect">
            <a:avLst/>
          </a:prstGeom>
          <a:noFill/>
          <a:ln w="9525">
            <a:noFill/>
            <a:miter lim="800000"/>
            <a:headEnd/>
            <a:tailEnd/>
          </a:ln>
          <a:effectLst/>
        </p:spPr>
        <p:txBody>
          <a:bodyPr wrap="none">
            <a:spAutoFit/>
          </a:bodyPr>
          <a:lstStyle/>
          <a:p>
            <a:r>
              <a:rPr lang="en-US"/>
              <a:t>(s,G), if</a:t>
            </a:r>
          </a:p>
        </p:txBody>
      </p:sp>
    </p:spTree>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Rectangle 2"/>
          <p:cNvSpPr>
            <a:spLocks noGrp="1" noChangeArrowheads="1"/>
          </p:cNvSpPr>
          <p:nvPr>
            <p:ph type="title" idx="4294967295"/>
          </p:nvPr>
        </p:nvSpPr>
        <p:spPr/>
        <p:txBody>
          <a:bodyPr/>
          <a:lstStyle/>
          <a:p>
            <a:r>
              <a:rPr lang="en-US"/>
              <a:t>PIM: final remarks</a:t>
            </a:r>
          </a:p>
        </p:txBody>
      </p:sp>
      <p:sp>
        <p:nvSpPr>
          <p:cNvPr id="111618" name="Rectangle 3"/>
          <p:cNvSpPr>
            <a:spLocks noGrp="1" noChangeArrowheads="1"/>
          </p:cNvSpPr>
          <p:nvPr>
            <p:ph type="body" idx="4294967295"/>
          </p:nvPr>
        </p:nvSpPr>
        <p:spPr/>
        <p:txBody>
          <a:bodyPr/>
          <a:lstStyle/>
          <a:p>
            <a:r>
              <a:rPr lang="en-US"/>
              <a:t>Unicast independent</a:t>
            </a:r>
          </a:p>
          <a:p>
            <a:pPr lvl="1"/>
            <a:r>
              <a:rPr lang="en-US"/>
              <a:t>Assuming a unicast routing protocol has established correct forwarding state</a:t>
            </a:r>
          </a:p>
          <a:p>
            <a:endParaRPr lang="en-US"/>
          </a:p>
          <a:p>
            <a:r>
              <a:rPr lang="en-US"/>
              <a:t>Scalability challenges</a:t>
            </a:r>
          </a:p>
          <a:p>
            <a:pPr lvl="1"/>
            <a:r>
              <a:rPr lang="en-US"/>
              <a:t>Per (S,G) forwarding state!</a:t>
            </a:r>
          </a:p>
        </p:txBody>
      </p:sp>
    </p:spTree>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Title 6"/>
          <p:cNvSpPr>
            <a:spLocks noGrp="1"/>
          </p:cNvSpPr>
          <p:nvPr>
            <p:ph type="title" idx="4294967295"/>
          </p:nvPr>
        </p:nvSpPr>
        <p:spPr>
          <a:xfrm>
            <a:off x="457200" y="-76200"/>
            <a:ext cx="8229600" cy="1143000"/>
          </a:xfrm>
        </p:spPr>
        <p:txBody>
          <a:bodyPr/>
          <a:lstStyle/>
          <a:p>
            <a:r>
              <a:rPr lang="en-US"/>
              <a:t>Inter-domain multicast</a:t>
            </a:r>
          </a:p>
        </p:txBody>
      </p:sp>
      <p:sp>
        <p:nvSpPr>
          <p:cNvPr id="112642" name="Content Placeholder 7"/>
          <p:cNvSpPr>
            <a:spLocks noGrp="1"/>
          </p:cNvSpPr>
          <p:nvPr>
            <p:ph type="body" idx="4294967295"/>
          </p:nvPr>
        </p:nvSpPr>
        <p:spPr>
          <a:xfrm>
            <a:off x="457200" y="1219200"/>
            <a:ext cx="8229600" cy="5486400"/>
          </a:xfrm>
        </p:spPr>
        <p:txBody>
          <a:bodyPr/>
          <a:lstStyle/>
          <a:p>
            <a:r>
              <a:rPr lang="en-US"/>
              <a:t>Problem: how can the entire Internet agree on a single RP for a group G?</a:t>
            </a:r>
          </a:p>
          <a:p>
            <a:endParaRPr lang="en-US"/>
          </a:p>
          <a:p>
            <a:r>
              <a:rPr lang="en-US"/>
              <a:t>Multicast Source Discovery Protocol</a:t>
            </a:r>
          </a:p>
          <a:p>
            <a:pPr lvl="1"/>
            <a:r>
              <a:rPr lang="en-US"/>
              <a:t>Hierarchical</a:t>
            </a:r>
          </a:p>
          <a:p>
            <a:pPr lvl="1"/>
            <a:r>
              <a:rPr lang="en-US"/>
              <a:t>Intra-domain: PIM-SM</a:t>
            </a:r>
          </a:p>
          <a:p>
            <a:pPr lvl="1"/>
            <a:r>
              <a:rPr lang="en-US"/>
              <a:t>Inter-domain: a distribution tree among all domain’s RPs</a:t>
            </a:r>
          </a:p>
        </p:txBody>
      </p:sp>
    </p:spTree>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3665" name="Picture 4" descr="04f40"/>
          <p:cNvPicPr>
            <a:picLocks noChangeAspect="1" noChangeArrowheads="1"/>
          </p:cNvPicPr>
          <p:nvPr/>
        </p:nvPicPr>
        <p:blipFill>
          <a:blip r:embed="rId3"/>
          <a:srcRect/>
          <a:stretch>
            <a:fillRect/>
          </a:stretch>
        </p:blipFill>
        <p:spPr bwMode="auto">
          <a:xfrm>
            <a:off x="609600" y="0"/>
            <a:ext cx="6629400" cy="6359525"/>
          </a:xfrm>
          <a:prstGeom prst="rect">
            <a:avLst/>
          </a:prstGeom>
          <a:noFill/>
          <a:ln w="12700" cap="sq">
            <a:noFill/>
            <a:miter lim="800000"/>
            <a:headEnd type="none" w="sm" len="sm"/>
            <a:tailEnd type="none" w="sm" len="sm"/>
          </a:ln>
        </p:spPr>
      </p:pic>
      <p:sp>
        <p:nvSpPr>
          <p:cNvPr id="113666" name="Rectangle 6"/>
          <p:cNvSpPr>
            <a:spLocks noGrp="1" noChangeArrowheads="1"/>
          </p:cNvSpPr>
          <p:nvPr>
            <p:ph type="title" idx="4294967295"/>
          </p:nvPr>
        </p:nvSpPr>
        <p:spPr/>
        <p:txBody>
          <a:bodyPr/>
          <a:lstStyle/>
          <a:p>
            <a:endParaRPr lang="en-US"/>
          </a:p>
        </p:txBody>
      </p:sp>
      <p:sp>
        <p:nvSpPr>
          <p:cNvPr id="113667" name="Rectangle 7"/>
          <p:cNvSpPr>
            <a:spLocks noGrp="1" noChangeArrowheads="1"/>
          </p:cNvSpPr>
          <p:nvPr>
            <p:ph type="body" idx="4294967295"/>
          </p:nvPr>
        </p:nvSpPr>
        <p:spPr>
          <a:xfrm>
            <a:off x="5257800" y="5638800"/>
            <a:ext cx="3886200" cy="914400"/>
          </a:xfrm>
        </p:spPr>
        <p:txBody>
          <a:bodyPr/>
          <a:lstStyle/>
          <a:p>
            <a:pPr>
              <a:lnSpc>
                <a:spcPct val="80000"/>
              </a:lnSpc>
            </a:pPr>
            <a:r>
              <a:rPr lang="en-US" sz="2000"/>
              <a:t>RP uses its shared trees to forward to receivers in its domain</a:t>
            </a:r>
          </a:p>
        </p:txBody>
      </p:sp>
    </p:spTree>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Title 1"/>
          <p:cNvSpPr>
            <a:spLocks noGrp="1"/>
          </p:cNvSpPr>
          <p:nvPr>
            <p:ph type="title" idx="4294967295"/>
          </p:nvPr>
        </p:nvSpPr>
        <p:spPr/>
        <p:txBody>
          <a:bodyPr/>
          <a:lstStyle/>
          <a:p>
            <a:r>
              <a:rPr lang="en-US" sz="3200"/>
              <a:t>Source-specific multicast (PIM-SSM)</a:t>
            </a:r>
          </a:p>
        </p:txBody>
      </p:sp>
      <p:sp>
        <p:nvSpPr>
          <p:cNvPr id="114690" name="Content Placeholder 2"/>
          <p:cNvSpPr>
            <a:spLocks noGrp="1"/>
          </p:cNvSpPr>
          <p:nvPr>
            <p:ph idx="4294967295"/>
          </p:nvPr>
        </p:nvSpPr>
        <p:spPr>
          <a:xfrm>
            <a:off x="457200" y="1600200"/>
            <a:ext cx="8229600" cy="4953000"/>
          </a:xfrm>
        </p:spPr>
        <p:txBody>
          <a:bodyPr/>
          <a:lstStyle/>
          <a:p>
            <a:pPr>
              <a:lnSpc>
                <a:spcPct val="80000"/>
              </a:lnSpc>
            </a:pPr>
            <a:r>
              <a:rPr lang="en-US" sz="2100"/>
              <a:t>One-to-many</a:t>
            </a:r>
          </a:p>
          <a:p>
            <a:pPr lvl="1">
              <a:lnSpc>
                <a:spcPct val="80000"/>
              </a:lnSpc>
            </a:pPr>
            <a:r>
              <a:rPr lang="en-US" sz="2000"/>
              <a:t>Considered more common than many-to-many</a:t>
            </a:r>
          </a:p>
          <a:p>
            <a:pPr lvl="1">
              <a:lnSpc>
                <a:spcPct val="80000"/>
              </a:lnSpc>
            </a:pPr>
            <a:endParaRPr lang="en-US" sz="2000"/>
          </a:p>
          <a:p>
            <a:pPr>
              <a:lnSpc>
                <a:spcPct val="80000"/>
              </a:lnSpc>
            </a:pPr>
            <a:r>
              <a:rPr lang="en-US" sz="2100"/>
              <a:t>Channel: (S,G)</a:t>
            </a:r>
          </a:p>
          <a:p>
            <a:pPr>
              <a:lnSpc>
                <a:spcPct val="80000"/>
              </a:lnSpc>
            </a:pPr>
            <a:r>
              <a:rPr lang="en-US" sz="2100"/>
              <a:t>Hosts join a channel</a:t>
            </a:r>
          </a:p>
          <a:p>
            <a:pPr>
              <a:lnSpc>
                <a:spcPct val="80000"/>
              </a:lnSpc>
            </a:pPr>
            <a:r>
              <a:rPr lang="en-US" sz="2100"/>
              <a:t>Join messages are propagated to S to create a source specific tree</a:t>
            </a:r>
          </a:p>
          <a:p>
            <a:pPr>
              <a:lnSpc>
                <a:spcPct val="80000"/>
              </a:lnSpc>
            </a:pPr>
            <a:r>
              <a:rPr lang="en-US" sz="2100"/>
              <a:t>Only S can use the tree</a:t>
            </a:r>
          </a:p>
          <a:p>
            <a:pPr>
              <a:lnSpc>
                <a:spcPct val="80000"/>
              </a:lnSpc>
            </a:pPr>
            <a:endParaRPr lang="en-US" sz="2100"/>
          </a:p>
          <a:p>
            <a:pPr>
              <a:lnSpc>
                <a:spcPct val="80000"/>
              </a:lnSpc>
            </a:pPr>
            <a:r>
              <a:rPr lang="en-US" sz="2100"/>
              <a:t>Advantages</a:t>
            </a:r>
          </a:p>
          <a:p>
            <a:pPr lvl="1">
              <a:lnSpc>
                <a:spcPct val="80000"/>
              </a:lnSpc>
            </a:pPr>
            <a:r>
              <a:rPr lang="en-US" sz="2000"/>
              <a:t>More efficient distribution than shared tree</a:t>
            </a:r>
          </a:p>
          <a:p>
            <a:pPr lvl="1">
              <a:lnSpc>
                <a:spcPct val="80000"/>
              </a:lnSpc>
            </a:pPr>
            <a:r>
              <a:rPr lang="en-US" sz="2000"/>
              <a:t>More multicast groups</a:t>
            </a:r>
          </a:p>
          <a:p>
            <a:pPr lvl="1">
              <a:lnSpc>
                <a:spcPct val="80000"/>
              </a:lnSpc>
            </a:pPr>
            <a:r>
              <a:rPr lang="en-US" sz="2000"/>
              <a:t>More secure: only S can send</a:t>
            </a:r>
          </a:p>
          <a:p>
            <a:pPr lvl="1">
              <a:lnSpc>
                <a:spcPct val="80000"/>
              </a:lnSpc>
            </a:pPr>
            <a:r>
              <a:rPr lang="en-US" sz="2000"/>
              <a:t>No need for MSDR</a:t>
            </a:r>
          </a:p>
          <a:p>
            <a:pPr>
              <a:lnSpc>
                <a:spcPct val="80000"/>
              </a:lnSpc>
            </a:pPr>
            <a:endParaRPr lang="en-US" sz="2100"/>
          </a:p>
          <a:p>
            <a:pPr lvl="1">
              <a:lnSpc>
                <a:spcPct val="80000"/>
              </a:lnSpc>
            </a:pPr>
            <a:endParaRPr lang="en-US" sz="2000"/>
          </a:p>
        </p:txBody>
      </p:sp>
    </p:spTree>
    <p:extLst>
      <p:ext uri="{BB962C8B-B14F-4D97-AF65-F5344CB8AC3E}">
        <p14:creationId xmlns:p14="http://schemas.microsoft.com/office/powerpoint/2010/main" val="220102602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Rectangle 2"/>
          <p:cNvSpPr>
            <a:spLocks noGrp="1" noChangeArrowheads="1"/>
          </p:cNvSpPr>
          <p:nvPr>
            <p:ph type="title" idx="4294967295"/>
          </p:nvPr>
        </p:nvSpPr>
        <p:spPr/>
        <p:txBody>
          <a:bodyPr/>
          <a:lstStyle/>
          <a:p>
            <a:r>
              <a:rPr lang="en-US"/>
              <a:t>Remarks on IP multicast</a:t>
            </a:r>
          </a:p>
        </p:txBody>
      </p:sp>
      <p:sp>
        <p:nvSpPr>
          <p:cNvPr id="117762" name="Rectangle 3"/>
          <p:cNvSpPr>
            <a:spLocks noGrp="1" noChangeArrowheads="1"/>
          </p:cNvSpPr>
          <p:nvPr>
            <p:ph type="body" idx="4294967295"/>
          </p:nvPr>
        </p:nvSpPr>
        <p:spPr/>
        <p:txBody>
          <a:bodyPr/>
          <a:lstStyle/>
          <a:p>
            <a:pPr>
              <a:lnSpc>
                <a:spcPct val="90000"/>
              </a:lnSpc>
            </a:pPr>
            <a:r>
              <a:rPr lang="en-US"/>
              <a:t>Many design choices</a:t>
            </a:r>
          </a:p>
          <a:p>
            <a:pPr>
              <a:lnSpc>
                <a:spcPct val="90000"/>
              </a:lnSpc>
            </a:pPr>
            <a:endParaRPr lang="en-US"/>
          </a:p>
          <a:p>
            <a:pPr>
              <a:lnSpc>
                <a:spcPct val="90000"/>
              </a:lnSpc>
            </a:pPr>
            <a:r>
              <a:rPr lang="en-US"/>
              <a:t>Facing many challenges: used to be a very active resource topic</a:t>
            </a:r>
          </a:p>
          <a:p>
            <a:pPr lvl="1">
              <a:lnSpc>
                <a:spcPct val="90000"/>
              </a:lnSpc>
            </a:pPr>
            <a:r>
              <a:rPr lang="en-US"/>
              <a:t>Economic model’s not clear: who pays for the service?</a:t>
            </a:r>
          </a:p>
          <a:p>
            <a:pPr lvl="1">
              <a:lnSpc>
                <a:spcPct val="90000"/>
              </a:lnSpc>
            </a:pPr>
            <a:r>
              <a:rPr lang="en-US"/>
              <a:t>Reliability</a:t>
            </a:r>
          </a:p>
          <a:p>
            <a:pPr lvl="1">
              <a:lnSpc>
                <a:spcPct val="90000"/>
              </a:lnSpc>
            </a:pPr>
            <a:r>
              <a:rPr lang="en-US"/>
              <a:t>Scalability</a:t>
            </a:r>
          </a:p>
          <a:p>
            <a:pPr lvl="1">
              <a:lnSpc>
                <a:spcPct val="90000"/>
              </a:lnSpc>
            </a:pPr>
            <a:r>
              <a:rPr lang="en-US"/>
              <a:t>Heterogeneity</a:t>
            </a:r>
          </a:p>
          <a:p>
            <a:pPr lvl="1">
              <a:lnSpc>
                <a:spcPct val="90000"/>
              </a:lnSpc>
            </a:pPr>
            <a:endParaRPr lang="en-US"/>
          </a:p>
        </p:txBody>
      </p:sp>
    </p:spTree>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Title 8"/>
          <p:cNvSpPr>
            <a:spLocks noGrp="1"/>
          </p:cNvSpPr>
          <p:nvPr>
            <p:ph type="title" idx="4294967295"/>
          </p:nvPr>
        </p:nvSpPr>
        <p:spPr/>
        <p:txBody>
          <a:bodyPr/>
          <a:lstStyle/>
          <a:p>
            <a:r>
              <a:rPr lang="en-US"/>
              <a:t>Reliable multicast</a:t>
            </a:r>
          </a:p>
        </p:txBody>
      </p:sp>
      <p:sp>
        <p:nvSpPr>
          <p:cNvPr id="118786" name="Content Placeholder 9"/>
          <p:cNvSpPr>
            <a:spLocks noGrp="1"/>
          </p:cNvSpPr>
          <p:nvPr>
            <p:ph idx="4294967295"/>
          </p:nvPr>
        </p:nvSpPr>
        <p:spPr/>
        <p:txBody>
          <a:bodyPr/>
          <a:lstStyle/>
          <a:p>
            <a:r>
              <a:rPr lang="en-US"/>
              <a:t>Problems</a:t>
            </a:r>
          </a:p>
          <a:p>
            <a:pPr lvl="1"/>
            <a:r>
              <a:rPr lang="en-US"/>
              <a:t>Acknowledgment implosion</a:t>
            </a:r>
          </a:p>
          <a:p>
            <a:pPr lvl="1"/>
            <a:r>
              <a:rPr lang="en-US"/>
              <a:t>Retransmission exposure</a:t>
            </a:r>
          </a:p>
          <a:p>
            <a:pPr lvl="1"/>
            <a:endParaRPr lang="en-US"/>
          </a:p>
          <a:p>
            <a:pPr lvl="1"/>
            <a:endParaRPr lang="en-US"/>
          </a:p>
        </p:txBody>
      </p:sp>
    </p:spTree>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Slide Number Placeholder 4"/>
          <p:cNvSpPr>
            <a:spLocks noGrp="1"/>
          </p:cNvSpPr>
          <p:nvPr>
            <p:ph type="sldNum" sz="quarter" idx="12"/>
          </p:nvPr>
        </p:nvSpPr>
        <p:spPr bwMode="auto">
          <a:xfrm>
            <a:off x="6553200" y="6245225"/>
            <a:ext cx="2133600" cy="476250"/>
          </a:xfrm>
          <a:noFill/>
          <a:ln>
            <a:miter lim="800000"/>
            <a:headEnd/>
            <a:tailEnd/>
          </a:ln>
        </p:spPr>
        <p:txBody>
          <a:bodyPr wrap="square" numCol="1" anchor="t" anchorCtr="0" compatLnSpc="1">
            <a:prstTxWarp prst="textNoShape">
              <a:avLst/>
            </a:prstTxWarp>
          </a:bodyPr>
          <a:lstStyle/>
          <a:p>
            <a:fld id="{A7370C89-827A-445D-9D9A-D96E8E93A15A}" type="slidenum">
              <a:rPr lang="en-US" sz="1400">
                <a:solidFill>
                  <a:schemeClr val="tx1"/>
                </a:solidFill>
              </a:rPr>
              <a:pPr/>
              <a:t>48</a:t>
            </a:fld>
            <a:endParaRPr lang="en-US" sz="1400">
              <a:solidFill>
                <a:schemeClr val="tx1"/>
              </a:solidFill>
            </a:endParaRPr>
          </a:p>
        </p:txBody>
      </p:sp>
      <p:sp>
        <p:nvSpPr>
          <p:cNvPr id="260098" name="Rectangle 2"/>
          <p:cNvSpPr>
            <a:spLocks noChangeArrowheads="1"/>
          </p:cNvSpPr>
          <p:nvPr/>
        </p:nvSpPr>
        <p:spPr bwMode="auto">
          <a:xfrm>
            <a:off x="228600" y="1828800"/>
            <a:ext cx="4114800" cy="4572000"/>
          </a:xfrm>
          <a:prstGeom prst="rect">
            <a:avLst/>
          </a:prstGeom>
          <a:solidFill>
            <a:srgbClr val="FFFFFF"/>
          </a:solidFill>
          <a:ln w="9525">
            <a:solidFill>
              <a:schemeClr val="tx1"/>
            </a:solidFill>
            <a:miter lim="800000"/>
            <a:headEnd/>
            <a:tailEnd/>
          </a:ln>
          <a:effectLst>
            <a:outerShdw blurRad="63500" dist="107763" dir="2700000" algn="ctr" rotWithShape="0">
              <a:schemeClr val="bg2">
                <a:alpha val="74998"/>
              </a:schemeClr>
            </a:outerShdw>
          </a:effectLst>
        </p:spPr>
        <p:txBody>
          <a:bodyPr wrap="none" anchor="ctr"/>
          <a:lstStyle/>
          <a:p>
            <a:pPr>
              <a:defRPr/>
            </a:pPr>
            <a:endParaRPr lang="en-US"/>
          </a:p>
        </p:txBody>
      </p:sp>
      <p:sp>
        <p:nvSpPr>
          <p:cNvPr id="119811" name="Rectangle 3"/>
          <p:cNvSpPr>
            <a:spLocks noChangeArrowheads="1"/>
          </p:cNvSpPr>
          <p:nvPr/>
        </p:nvSpPr>
        <p:spPr bwMode="auto">
          <a:xfrm>
            <a:off x="838200" y="3367088"/>
            <a:ext cx="457200" cy="457200"/>
          </a:xfrm>
          <a:prstGeom prst="rect">
            <a:avLst/>
          </a:prstGeom>
          <a:solidFill>
            <a:schemeClr val="hlink"/>
          </a:solidFill>
          <a:ln w="9525">
            <a:solidFill>
              <a:schemeClr val="tx1"/>
            </a:solidFill>
            <a:miter lim="800000"/>
            <a:headEnd/>
            <a:tailEnd/>
          </a:ln>
        </p:spPr>
        <p:txBody>
          <a:bodyPr wrap="none" anchor="ctr"/>
          <a:lstStyle/>
          <a:p>
            <a:pPr algn="ctr"/>
            <a:r>
              <a:rPr lang="en-US">
                <a:solidFill>
                  <a:srgbClr val="000000"/>
                </a:solidFill>
              </a:rPr>
              <a:t>R1</a:t>
            </a:r>
          </a:p>
        </p:txBody>
      </p:sp>
      <p:sp>
        <p:nvSpPr>
          <p:cNvPr id="119812" name="Line 4"/>
          <p:cNvSpPr>
            <a:spLocks noChangeShapeType="1"/>
          </p:cNvSpPr>
          <p:nvPr/>
        </p:nvSpPr>
        <p:spPr bwMode="auto">
          <a:xfrm flipH="1">
            <a:off x="1295400" y="3581400"/>
            <a:ext cx="762000" cy="0"/>
          </a:xfrm>
          <a:prstGeom prst="line">
            <a:avLst/>
          </a:prstGeom>
          <a:noFill/>
          <a:ln w="9525">
            <a:solidFill>
              <a:schemeClr val="tx1"/>
            </a:solidFill>
            <a:round/>
            <a:headEnd/>
            <a:tailEnd/>
          </a:ln>
        </p:spPr>
        <p:txBody>
          <a:bodyPr wrap="none"/>
          <a:lstStyle/>
          <a:p>
            <a:endParaRPr lang="en-US"/>
          </a:p>
        </p:txBody>
      </p:sp>
      <p:sp>
        <p:nvSpPr>
          <p:cNvPr id="119813" name="Rectangle 5"/>
          <p:cNvSpPr>
            <a:spLocks noGrp="1" noChangeArrowheads="1"/>
          </p:cNvSpPr>
          <p:nvPr>
            <p:ph type="title" idx="4294967295"/>
          </p:nvPr>
        </p:nvSpPr>
        <p:spPr/>
        <p:txBody>
          <a:bodyPr/>
          <a:lstStyle/>
          <a:p>
            <a:r>
              <a:rPr lang="en-US"/>
              <a:t>Implosion</a:t>
            </a:r>
          </a:p>
        </p:txBody>
      </p:sp>
      <p:sp>
        <p:nvSpPr>
          <p:cNvPr id="119814" name="Line 6"/>
          <p:cNvSpPr>
            <a:spLocks noChangeShapeType="1"/>
          </p:cNvSpPr>
          <p:nvPr/>
        </p:nvSpPr>
        <p:spPr bwMode="auto">
          <a:xfrm flipH="1" flipV="1">
            <a:off x="3152775" y="5467350"/>
            <a:ext cx="533400" cy="381000"/>
          </a:xfrm>
          <a:prstGeom prst="line">
            <a:avLst/>
          </a:prstGeom>
          <a:noFill/>
          <a:ln w="3175">
            <a:solidFill>
              <a:schemeClr val="tx1"/>
            </a:solidFill>
            <a:round/>
            <a:headEnd/>
            <a:tailEnd/>
          </a:ln>
        </p:spPr>
        <p:txBody>
          <a:bodyPr wrap="none" anchor="ctr"/>
          <a:lstStyle/>
          <a:p>
            <a:endParaRPr lang="en-US"/>
          </a:p>
        </p:txBody>
      </p:sp>
      <p:sp>
        <p:nvSpPr>
          <p:cNvPr id="119815" name="Line 7"/>
          <p:cNvSpPr>
            <a:spLocks noChangeShapeType="1"/>
          </p:cNvSpPr>
          <p:nvPr/>
        </p:nvSpPr>
        <p:spPr bwMode="auto">
          <a:xfrm flipH="1">
            <a:off x="790575" y="5467350"/>
            <a:ext cx="533400" cy="381000"/>
          </a:xfrm>
          <a:prstGeom prst="line">
            <a:avLst/>
          </a:prstGeom>
          <a:noFill/>
          <a:ln w="3175">
            <a:solidFill>
              <a:schemeClr val="tx1"/>
            </a:solidFill>
            <a:round/>
            <a:headEnd/>
            <a:tailEnd/>
          </a:ln>
        </p:spPr>
        <p:txBody>
          <a:bodyPr wrap="none" anchor="ctr"/>
          <a:lstStyle/>
          <a:p>
            <a:endParaRPr lang="en-US"/>
          </a:p>
        </p:txBody>
      </p:sp>
      <p:sp>
        <p:nvSpPr>
          <p:cNvPr id="119816" name="Line 8"/>
          <p:cNvSpPr>
            <a:spLocks noChangeShapeType="1"/>
          </p:cNvSpPr>
          <p:nvPr/>
        </p:nvSpPr>
        <p:spPr bwMode="auto">
          <a:xfrm flipH="1" flipV="1">
            <a:off x="2238375" y="4781550"/>
            <a:ext cx="609600" cy="457200"/>
          </a:xfrm>
          <a:prstGeom prst="line">
            <a:avLst/>
          </a:prstGeom>
          <a:noFill/>
          <a:ln w="9525">
            <a:solidFill>
              <a:schemeClr val="tx1"/>
            </a:solidFill>
            <a:round/>
            <a:headEnd/>
            <a:tailEnd/>
          </a:ln>
        </p:spPr>
        <p:txBody>
          <a:bodyPr wrap="none" anchor="ctr"/>
          <a:lstStyle/>
          <a:p>
            <a:endParaRPr lang="en-US"/>
          </a:p>
        </p:txBody>
      </p:sp>
      <p:sp>
        <p:nvSpPr>
          <p:cNvPr id="119817" name="Line 9"/>
          <p:cNvSpPr>
            <a:spLocks noChangeShapeType="1"/>
          </p:cNvSpPr>
          <p:nvPr/>
        </p:nvSpPr>
        <p:spPr bwMode="auto">
          <a:xfrm flipH="1">
            <a:off x="1628775" y="4781550"/>
            <a:ext cx="609600" cy="457200"/>
          </a:xfrm>
          <a:prstGeom prst="line">
            <a:avLst/>
          </a:prstGeom>
          <a:noFill/>
          <a:ln w="9525">
            <a:solidFill>
              <a:schemeClr val="tx1"/>
            </a:solidFill>
            <a:round/>
            <a:headEnd/>
            <a:tailEnd/>
          </a:ln>
        </p:spPr>
        <p:txBody>
          <a:bodyPr wrap="none" anchor="ctr"/>
          <a:lstStyle/>
          <a:p>
            <a:endParaRPr lang="en-US"/>
          </a:p>
        </p:txBody>
      </p:sp>
      <p:sp>
        <p:nvSpPr>
          <p:cNvPr id="119818" name="Line 10"/>
          <p:cNvSpPr>
            <a:spLocks noChangeShapeType="1"/>
          </p:cNvSpPr>
          <p:nvPr/>
        </p:nvSpPr>
        <p:spPr bwMode="auto">
          <a:xfrm>
            <a:off x="2238375" y="2438400"/>
            <a:ext cx="0" cy="1905000"/>
          </a:xfrm>
          <a:prstGeom prst="line">
            <a:avLst/>
          </a:prstGeom>
          <a:noFill/>
          <a:ln w="9525">
            <a:solidFill>
              <a:schemeClr val="tx1"/>
            </a:solidFill>
            <a:round/>
            <a:headEnd/>
            <a:tailEnd/>
          </a:ln>
        </p:spPr>
        <p:txBody>
          <a:bodyPr wrap="none" anchor="ctr"/>
          <a:lstStyle/>
          <a:p>
            <a:endParaRPr lang="en-US"/>
          </a:p>
        </p:txBody>
      </p:sp>
      <p:sp>
        <p:nvSpPr>
          <p:cNvPr id="119819" name="Oval 11"/>
          <p:cNvSpPr>
            <a:spLocks noChangeArrowheads="1"/>
          </p:cNvSpPr>
          <p:nvPr/>
        </p:nvSpPr>
        <p:spPr bwMode="auto">
          <a:xfrm>
            <a:off x="2009775" y="3352800"/>
            <a:ext cx="457200" cy="457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19820" name="Oval 12"/>
          <p:cNvSpPr>
            <a:spLocks noChangeArrowheads="1"/>
          </p:cNvSpPr>
          <p:nvPr/>
        </p:nvSpPr>
        <p:spPr bwMode="auto">
          <a:xfrm>
            <a:off x="1247775" y="5114925"/>
            <a:ext cx="457200" cy="457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19821" name="Oval 13"/>
          <p:cNvSpPr>
            <a:spLocks noChangeArrowheads="1"/>
          </p:cNvSpPr>
          <p:nvPr/>
        </p:nvSpPr>
        <p:spPr bwMode="auto">
          <a:xfrm>
            <a:off x="2790825" y="5143500"/>
            <a:ext cx="457200" cy="457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19822" name="Rectangle 14"/>
          <p:cNvSpPr>
            <a:spLocks noChangeArrowheads="1"/>
          </p:cNvSpPr>
          <p:nvPr/>
        </p:nvSpPr>
        <p:spPr bwMode="auto">
          <a:xfrm>
            <a:off x="1981200" y="1981200"/>
            <a:ext cx="457200" cy="457200"/>
          </a:xfrm>
          <a:prstGeom prst="rect">
            <a:avLst/>
          </a:prstGeom>
          <a:solidFill>
            <a:schemeClr val="hlink"/>
          </a:solidFill>
          <a:ln w="9525">
            <a:solidFill>
              <a:schemeClr val="tx1"/>
            </a:solidFill>
            <a:miter lim="800000"/>
            <a:headEnd/>
            <a:tailEnd/>
          </a:ln>
        </p:spPr>
        <p:txBody>
          <a:bodyPr wrap="none" anchor="ctr"/>
          <a:lstStyle/>
          <a:p>
            <a:pPr algn="ctr"/>
            <a:r>
              <a:rPr lang="en-US">
                <a:solidFill>
                  <a:srgbClr val="000000"/>
                </a:solidFill>
              </a:rPr>
              <a:t>S</a:t>
            </a:r>
          </a:p>
        </p:txBody>
      </p:sp>
      <p:sp>
        <p:nvSpPr>
          <p:cNvPr id="119823" name="Rectangle 15"/>
          <p:cNvSpPr>
            <a:spLocks noChangeArrowheads="1"/>
          </p:cNvSpPr>
          <p:nvPr/>
        </p:nvSpPr>
        <p:spPr bwMode="auto">
          <a:xfrm>
            <a:off x="381000" y="5791200"/>
            <a:ext cx="457200" cy="457200"/>
          </a:xfrm>
          <a:prstGeom prst="rect">
            <a:avLst/>
          </a:prstGeom>
          <a:solidFill>
            <a:schemeClr val="hlink"/>
          </a:solidFill>
          <a:ln w="9525">
            <a:solidFill>
              <a:schemeClr val="tx1"/>
            </a:solidFill>
            <a:miter lim="800000"/>
            <a:headEnd/>
            <a:tailEnd/>
          </a:ln>
        </p:spPr>
        <p:txBody>
          <a:bodyPr wrap="none" anchor="ctr"/>
          <a:lstStyle/>
          <a:p>
            <a:pPr algn="ctr"/>
            <a:r>
              <a:rPr lang="en-US">
                <a:solidFill>
                  <a:srgbClr val="000000"/>
                </a:solidFill>
              </a:rPr>
              <a:t>R3</a:t>
            </a:r>
          </a:p>
        </p:txBody>
      </p:sp>
      <p:sp>
        <p:nvSpPr>
          <p:cNvPr id="119824" name="Rectangle 16"/>
          <p:cNvSpPr>
            <a:spLocks noChangeArrowheads="1"/>
          </p:cNvSpPr>
          <p:nvPr/>
        </p:nvSpPr>
        <p:spPr bwMode="auto">
          <a:xfrm>
            <a:off x="3657600" y="5791200"/>
            <a:ext cx="457200" cy="457200"/>
          </a:xfrm>
          <a:prstGeom prst="rect">
            <a:avLst/>
          </a:prstGeom>
          <a:solidFill>
            <a:schemeClr val="hlink"/>
          </a:solidFill>
          <a:ln w="9525">
            <a:solidFill>
              <a:schemeClr val="tx1"/>
            </a:solidFill>
            <a:miter lim="800000"/>
            <a:headEnd/>
            <a:tailEnd/>
          </a:ln>
        </p:spPr>
        <p:txBody>
          <a:bodyPr wrap="none" anchor="ctr"/>
          <a:lstStyle/>
          <a:p>
            <a:pPr algn="ctr"/>
            <a:r>
              <a:rPr lang="en-US">
                <a:solidFill>
                  <a:srgbClr val="000000"/>
                </a:solidFill>
              </a:rPr>
              <a:t>R4</a:t>
            </a:r>
          </a:p>
        </p:txBody>
      </p:sp>
      <p:sp>
        <p:nvSpPr>
          <p:cNvPr id="119825" name="Rectangle 17"/>
          <p:cNvSpPr>
            <a:spLocks noChangeArrowheads="1"/>
          </p:cNvSpPr>
          <p:nvPr/>
        </p:nvSpPr>
        <p:spPr bwMode="auto">
          <a:xfrm>
            <a:off x="3200400" y="4343400"/>
            <a:ext cx="457200" cy="457200"/>
          </a:xfrm>
          <a:prstGeom prst="rect">
            <a:avLst/>
          </a:prstGeom>
          <a:solidFill>
            <a:schemeClr val="hlink"/>
          </a:solidFill>
          <a:ln w="9525">
            <a:solidFill>
              <a:schemeClr val="tx1"/>
            </a:solidFill>
            <a:miter lim="800000"/>
            <a:headEnd/>
            <a:tailEnd/>
          </a:ln>
        </p:spPr>
        <p:txBody>
          <a:bodyPr wrap="none" anchor="ctr"/>
          <a:lstStyle/>
          <a:p>
            <a:pPr algn="ctr"/>
            <a:r>
              <a:rPr lang="en-US">
                <a:solidFill>
                  <a:srgbClr val="000000"/>
                </a:solidFill>
              </a:rPr>
              <a:t>R2</a:t>
            </a:r>
          </a:p>
        </p:txBody>
      </p:sp>
      <p:sp>
        <p:nvSpPr>
          <p:cNvPr id="119826" name="Rectangle 18"/>
          <p:cNvSpPr>
            <a:spLocks noChangeArrowheads="1"/>
          </p:cNvSpPr>
          <p:nvPr/>
        </p:nvSpPr>
        <p:spPr bwMode="auto">
          <a:xfrm>
            <a:off x="2819400" y="2514600"/>
            <a:ext cx="152400" cy="304800"/>
          </a:xfrm>
          <a:prstGeom prst="rect">
            <a:avLst/>
          </a:prstGeom>
          <a:solidFill>
            <a:schemeClr val="tx1"/>
          </a:solidFill>
          <a:ln w="9525">
            <a:solidFill>
              <a:schemeClr val="tx1"/>
            </a:solidFill>
            <a:miter lim="800000"/>
            <a:headEnd/>
            <a:tailEnd/>
          </a:ln>
        </p:spPr>
        <p:txBody>
          <a:bodyPr wrap="none" anchor="ctr"/>
          <a:lstStyle/>
          <a:p>
            <a:pPr algn="ctr"/>
            <a:r>
              <a:rPr lang="en-US" sz="2000">
                <a:solidFill>
                  <a:srgbClr val="000000"/>
                </a:solidFill>
              </a:rPr>
              <a:t>2</a:t>
            </a:r>
          </a:p>
        </p:txBody>
      </p:sp>
      <p:sp>
        <p:nvSpPr>
          <p:cNvPr id="119827" name="Rectangle 19"/>
          <p:cNvSpPr>
            <a:spLocks noChangeArrowheads="1"/>
          </p:cNvSpPr>
          <p:nvPr/>
        </p:nvSpPr>
        <p:spPr bwMode="auto">
          <a:xfrm>
            <a:off x="2514600" y="2514600"/>
            <a:ext cx="152400" cy="304800"/>
          </a:xfrm>
          <a:prstGeom prst="rect">
            <a:avLst/>
          </a:prstGeom>
          <a:solidFill>
            <a:schemeClr val="tx1"/>
          </a:solidFill>
          <a:ln w="9525">
            <a:solidFill>
              <a:schemeClr val="tx1"/>
            </a:solidFill>
            <a:miter lim="800000"/>
            <a:headEnd/>
            <a:tailEnd/>
          </a:ln>
        </p:spPr>
        <p:txBody>
          <a:bodyPr wrap="none" anchor="ctr"/>
          <a:lstStyle/>
          <a:p>
            <a:pPr algn="ctr"/>
            <a:r>
              <a:rPr lang="en-US" sz="2000">
                <a:solidFill>
                  <a:srgbClr val="000000"/>
                </a:solidFill>
              </a:rPr>
              <a:t>1</a:t>
            </a:r>
          </a:p>
        </p:txBody>
      </p:sp>
      <p:sp>
        <p:nvSpPr>
          <p:cNvPr id="119828" name="Line 20"/>
          <p:cNvSpPr>
            <a:spLocks noChangeShapeType="1"/>
          </p:cNvSpPr>
          <p:nvPr/>
        </p:nvSpPr>
        <p:spPr bwMode="auto">
          <a:xfrm>
            <a:off x="2362200" y="2590800"/>
            <a:ext cx="381000" cy="228600"/>
          </a:xfrm>
          <a:prstGeom prst="line">
            <a:avLst/>
          </a:prstGeom>
          <a:noFill/>
          <a:ln w="19050">
            <a:solidFill>
              <a:srgbClr val="FF0000"/>
            </a:solidFill>
            <a:round/>
            <a:headEnd/>
            <a:tailEnd/>
          </a:ln>
        </p:spPr>
        <p:txBody>
          <a:bodyPr wrap="none" anchor="ctr"/>
          <a:lstStyle/>
          <a:p>
            <a:endParaRPr lang="en-US"/>
          </a:p>
        </p:txBody>
      </p:sp>
      <p:sp>
        <p:nvSpPr>
          <p:cNvPr id="119829" name="Line 21"/>
          <p:cNvSpPr>
            <a:spLocks noChangeShapeType="1"/>
          </p:cNvSpPr>
          <p:nvPr/>
        </p:nvSpPr>
        <p:spPr bwMode="auto">
          <a:xfrm flipV="1">
            <a:off x="2362200" y="2590800"/>
            <a:ext cx="381000" cy="228600"/>
          </a:xfrm>
          <a:prstGeom prst="line">
            <a:avLst/>
          </a:prstGeom>
          <a:noFill/>
          <a:ln w="19050">
            <a:solidFill>
              <a:srgbClr val="FF0000"/>
            </a:solidFill>
            <a:round/>
            <a:headEnd/>
            <a:tailEnd/>
          </a:ln>
        </p:spPr>
        <p:txBody>
          <a:bodyPr wrap="none" anchor="ctr"/>
          <a:lstStyle/>
          <a:p>
            <a:endParaRPr lang="en-US"/>
          </a:p>
        </p:txBody>
      </p:sp>
      <p:sp>
        <p:nvSpPr>
          <p:cNvPr id="119830" name="Line 22"/>
          <p:cNvSpPr>
            <a:spLocks noChangeShapeType="1"/>
          </p:cNvSpPr>
          <p:nvPr/>
        </p:nvSpPr>
        <p:spPr bwMode="auto">
          <a:xfrm flipH="1">
            <a:off x="2438400" y="4572000"/>
            <a:ext cx="762000" cy="0"/>
          </a:xfrm>
          <a:prstGeom prst="line">
            <a:avLst/>
          </a:prstGeom>
          <a:noFill/>
          <a:ln w="9525">
            <a:solidFill>
              <a:schemeClr val="tx1"/>
            </a:solidFill>
            <a:round/>
            <a:headEnd/>
            <a:tailEnd/>
          </a:ln>
        </p:spPr>
        <p:txBody>
          <a:bodyPr wrap="none"/>
          <a:lstStyle/>
          <a:p>
            <a:endParaRPr lang="en-US"/>
          </a:p>
        </p:txBody>
      </p:sp>
      <p:sp>
        <p:nvSpPr>
          <p:cNvPr id="260119" name="Rectangle 23"/>
          <p:cNvSpPr>
            <a:spLocks noChangeArrowheads="1"/>
          </p:cNvSpPr>
          <p:nvPr/>
        </p:nvSpPr>
        <p:spPr bwMode="auto">
          <a:xfrm>
            <a:off x="4800600" y="1828800"/>
            <a:ext cx="4114800" cy="4572000"/>
          </a:xfrm>
          <a:prstGeom prst="rect">
            <a:avLst/>
          </a:prstGeom>
          <a:solidFill>
            <a:srgbClr val="FFFFFF"/>
          </a:solidFill>
          <a:ln w="9525">
            <a:solidFill>
              <a:schemeClr val="tx1"/>
            </a:solidFill>
            <a:miter lim="800000"/>
            <a:headEnd/>
            <a:tailEnd/>
          </a:ln>
          <a:effectLst>
            <a:outerShdw blurRad="63500" dist="107763" dir="2700000" algn="ctr" rotWithShape="0">
              <a:schemeClr val="bg2">
                <a:alpha val="74998"/>
              </a:schemeClr>
            </a:outerShdw>
          </a:effectLst>
        </p:spPr>
        <p:txBody>
          <a:bodyPr wrap="none" anchor="ctr"/>
          <a:lstStyle/>
          <a:p>
            <a:pPr>
              <a:defRPr/>
            </a:pPr>
            <a:endParaRPr lang="en-US"/>
          </a:p>
        </p:txBody>
      </p:sp>
      <p:sp>
        <p:nvSpPr>
          <p:cNvPr id="119832" name="Rectangle 24"/>
          <p:cNvSpPr>
            <a:spLocks noChangeArrowheads="1"/>
          </p:cNvSpPr>
          <p:nvPr/>
        </p:nvSpPr>
        <p:spPr bwMode="auto">
          <a:xfrm>
            <a:off x="5410200" y="3367088"/>
            <a:ext cx="457200" cy="457200"/>
          </a:xfrm>
          <a:prstGeom prst="rect">
            <a:avLst/>
          </a:prstGeom>
          <a:solidFill>
            <a:schemeClr val="hlink"/>
          </a:solidFill>
          <a:ln w="9525">
            <a:solidFill>
              <a:schemeClr val="tx1"/>
            </a:solidFill>
            <a:miter lim="800000"/>
            <a:headEnd/>
            <a:tailEnd/>
          </a:ln>
        </p:spPr>
        <p:txBody>
          <a:bodyPr wrap="none" anchor="ctr"/>
          <a:lstStyle/>
          <a:p>
            <a:pPr algn="ctr"/>
            <a:r>
              <a:rPr lang="en-US">
                <a:solidFill>
                  <a:srgbClr val="000000"/>
                </a:solidFill>
              </a:rPr>
              <a:t>R1</a:t>
            </a:r>
          </a:p>
        </p:txBody>
      </p:sp>
      <p:sp>
        <p:nvSpPr>
          <p:cNvPr id="119833" name="Line 25"/>
          <p:cNvSpPr>
            <a:spLocks noChangeShapeType="1"/>
          </p:cNvSpPr>
          <p:nvPr/>
        </p:nvSpPr>
        <p:spPr bwMode="auto">
          <a:xfrm flipH="1">
            <a:off x="5867400" y="3581400"/>
            <a:ext cx="762000" cy="0"/>
          </a:xfrm>
          <a:prstGeom prst="line">
            <a:avLst/>
          </a:prstGeom>
          <a:noFill/>
          <a:ln w="9525">
            <a:solidFill>
              <a:schemeClr val="tx1"/>
            </a:solidFill>
            <a:round/>
            <a:headEnd/>
            <a:tailEnd/>
          </a:ln>
        </p:spPr>
        <p:txBody>
          <a:bodyPr wrap="none"/>
          <a:lstStyle/>
          <a:p>
            <a:endParaRPr lang="en-US"/>
          </a:p>
        </p:txBody>
      </p:sp>
      <p:sp>
        <p:nvSpPr>
          <p:cNvPr id="119834" name="Line 26"/>
          <p:cNvSpPr>
            <a:spLocks noChangeShapeType="1"/>
          </p:cNvSpPr>
          <p:nvPr/>
        </p:nvSpPr>
        <p:spPr bwMode="auto">
          <a:xfrm flipH="1" flipV="1">
            <a:off x="7724775" y="5467350"/>
            <a:ext cx="533400" cy="381000"/>
          </a:xfrm>
          <a:prstGeom prst="line">
            <a:avLst/>
          </a:prstGeom>
          <a:noFill/>
          <a:ln w="3175">
            <a:solidFill>
              <a:schemeClr val="tx1"/>
            </a:solidFill>
            <a:round/>
            <a:headEnd/>
            <a:tailEnd/>
          </a:ln>
        </p:spPr>
        <p:txBody>
          <a:bodyPr wrap="none" anchor="ctr"/>
          <a:lstStyle/>
          <a:p>
            <a:endParaRPr lang="en-US"/>
          </a:p>
        </p:txBody>
      </p:sp>
      <p:sp>
        <p:nvSpPr>
          <p:cNvPr id="119835" name="Line 27"/>
          <p:cNvSpPr>
            <a:spLocks noChangeShapeType="1"/>
          </p:cNvSpPr>
          <p:nvPr/>
        </p:nvSpPr>
        <p:spPr bwMode="auto">
          <a:xfrm flipH="1">
            <a:off x="5362575" y="5467350"/>
            <a:ext cx="533400" cy="381000"/>
          </a:xfrm>
          <a:prstGeom prst="line">
            <a:avLst/>
          </a:prstGeom>
          <a:noFill/>
          <a:ln w="3175">
            <a:solidFill>
              <a:schemeClr val="tx1"/>
            </a:solidFill>
            <a:round/>
            <a:headEnd/>
            <a:tailEnd/>
          </a:ln>
        </p:spPr>
        <p:txBody>
          <a:bodyPr wrap="none" anchor="ctr"/>
          <a:lstStyle/>
          <a:p>
            <a:endParaRPr lang="en-US"/>
          </a:p>
        </p:txBody>
      </p:sp>
      <p:sp>
        <p:nvSpPr>
          <p:cNvPr id="119836" name="Line 28"/>
          <p:cNvSpPr>
            <a:spLocks noChangeShapeType="1"/>
          </p:cNvSpPr>
          <p:nvPr/>
        </p:nvSpPr>
        <p:spPr bwMode="auto">
          <a:xfrm flipH="1" flipV="1">
            <a:off x="6810375" y="4781550"/>
            <a:ext cx="609600" cy="457200"/>
          </a:xfrm>
          <a:prstGeom prst="line">
            <a:avLst/>
          </a:prstGeom>
          <a:noFill/>
          <a:ln w="9525">
            <a:solidFill>
              <a:schemeClr val="tx1"/>
            </a:solidFill>
            <a:round/>
            <a:headEnd/>
            <a:tailEnd/>
          </a:ln>
        </p:spPr>
        <p:txBody>
          <a:bodyPr wrap="none" anchor="ctr"/>
          <a:lstStyle/>
          <a:p>
            <a:endParaRPr lang="en-US"/>
          </a:p>
        </p:txBody>
      </p:sp>
      <p:sp>
        <p:nvSpPr>
          <p:cNvPr id="119837" name="Line 29"/>
          <p:cNvSpPr>
            <a:spLocks noChangeShapeType="1"/>
          </p:cNvSpPr>
          <p:nvPr/>
        </p:nvSpPr>
        <p:spPr bwMode="auto">
          <a:xfrm flipH="1">
            <a:off x="6200775" y="4781550"/>
            <a:ext cx="609600" cy="457200"/>
          </a:xfrm>
          <a:prstGeom prst="line">
            <a:avLst/>
          </a:prstGeom>
          <a:noFill/>
          <a:ln w="9525">
            <a:solidFill>
              <a:schemeClr val="tx1"/>
            </a:solidFill>
            <a:round/>
            <a:headEnd/>
            <a:tailEnd/>
          </a:ln>
        </p:spPr>
        <p:txBody>
          <a:bodyPr wrap="none" anchor="ctr"/>
          <a:lstStyle/>
          <a:p>
            <a:endParaRPr lang="en-US"/>
          </a:p>
        </p:txBody>
      </p:sp>
      <p:sp>
        <p:nvSpPr>
          <p:cNvPr id="119838" name="Line 30"/>
          <p:cNvSpPr>
            <a:spLocks noChangeShapeType="1"/>
          </p:cNvSpPr>
          <p:nvPr/>
        </p:nvSpPr>
        <p:spPr bwMode="auto">
          <a:xfrm>
            <a:off x="6810375" y="2438400"/>
            <a:ext cx="0" cy="1905000"/>
          </a:xfrm>
          <a:prstGeom prst="line">
            <a:avLst/>
          </a:prstGeom>
          <a:noFill/>
          <a:ln w="9525">
            <a:solidFill>
              <a:schemeClr val="tx1"/>
            </a:solidFill>
            <a:round/>
            <a:headEnd/>
            <a:tailEnd/>
          </a:ln>
        </p:spPr>
        <p:txBody>
          <a:bodyPr wrap="none" anchor="ctr"/>
          <a:lstStyle/>
          <a:p>
            <a:endParaRPr lang="en-US"/>
          </a:p>
        </p:txBody>
      </p:sp>
      <p:sp>
        <p:nvSpPr>
          <p:cNvPr id="119839" name="Oval 31"/>
          <p:cNvSpPr>
            <a:spLocks noChangeArrowheads="1"/>
          </p:cNvSpPr>
          <p:nvPr/>
        </p:nvSpPr>
        <p:spPr bwMode="auto">
          <a:xfrm>
            <a:off x="6581775" y="3352800"/>
            <a:ext cx="457200" cy="457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19840" name="Oval 32"/>
          <p:cNvSpPr>
            <a:spLocks noChangeArrowheads="1"/>
          </p:cNvSpPr>
          <p:nvPr/>
        </p:nvSpPr>
        <p:spPr bwMode="auto">
          <a:xfrm>
            <a:off x="5819775" y="5114925"/>
            <a:ext cx="457200" cy="457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19841" name="Oval 33"/>
          <p:cNvSpPr>
            <a:spLocks noChangeArrowheads="1"/>
          </p:cNvSpPr>
          <p:nvPr/>
        </p:nvSpPr>
        <p:spPr bwMode="auto">
          <a:xfrm>
            <a:off x="7362825" y="5143500"/>
            <a:ext cx="457200" cy="457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19842" name="Rectangle 34"/>
          <p:cNvSpPr>
            <a:spLocks noChangeArrowheads="1"/>
          </p:cNvSpPr>
          <p:nvPr/>
        </p:nvSpPr>
        <p:spPr bwMode="auto">
          <a:xfrm>
            <a:off x="6553200" y="1981200"/>
            <a:ext cx="457200" cy="457200"/>
          </a:xfrm>
          <a:prstGeom prst="rect">
            <a:avLst/>
          </a:prstGeom>
          <a:solidFill>
            <a:schemeClr val="hlink"/>
          </a:solidFill>
          <a:ln w="9525">
            <a:solidFill>
              <a:schemeClr val="tx1"/>
            </a:solidFill>
            <a:miter lim="800000"/>
            <a:headEnd/>
            <a:tailEnd/>
          </a:ln>
        </p:spPr>
        <p:txBody>
          <a:bodyPr wrap="none" anchor="ctr"/>
          <a:lstStyle/>
          <a:p>
            <a:pPr algn="ctr"/>
            <a:r>
              <a:rPr lang="en-US">
                <a:solidFill>
                  <a:srgbClr val="000000"/>
                </a:solidFill>
              </a:rPr>
              <a:t>S</a:t>
            </a:r>
          </a:p>
        </p:txBody>
      </p:sp>
      <p:sp>
        <p:nvSpPr>
          <p:cNvPr id="119843" name="Rectangle 35"/>
          <p:cNvSpPr>
            <a:spLocks noChangeArrowheads="1"/>
          </p:cNvSpPr>
          <p:nvPr/>
        </p:nvSpPr>
        <p:spPr bwMode="auto">
          <a:xfrm>
            <a:off x="4953000" y="5791200"/>
            <a:ext cx="457200" cy="457200"/>
          </a:xfrm>
          <a:prstGeom prst="rect">
            <a:avLst/>
          </a:prstGeom>
          <a:solidFill>
            <a:schemeClr val="hlink"/>
          </a:solidFill>
          <a:ln w="9525">
            <a:solidFill>
              <a:schemeClr val="tx1"/>
            </a:solidFill>
            <a:miter lim="800000"/>
            <a:headEnd/>
            <a:tailEnd/>
          </a:ln>
        </p:spPr>
        <p:txBody>
          <a:bodyPr wrap="none" anchor="ctr"/>
          <a:lstStyle/>
          <a:p>
            <a:pPr algn="ctr"/>
            <a:r>
              <a:rPr lang="en-US">
                <a:solidFill>
                  <a:srgbClr val="000000"/>
                </a:solidFill>
              </a:rPr>
              <a:t>R3</a:t>
            </a:r>
          </a:p>
        </p:txBody>
      </p:sp>
      <p:sp>
        <p:nvSpPr>
          <p:cNvPr id="119844" name="Rectangle 36"/>
          <p:cNvSpPr>
            <a:spLocks noChangeArrowheads="1"/>
          </p:cNvSpPr>
          <p:nvPr/>
        </p:nvSpPr>
        <p:spPr bwMode="auto">
          <a:xfrm>
            <a:off x="8229600" y="5791200"/>
            <a:ext cx="457200" cy="457200"/>
          </a:xfrm>
          <a:prstGeom prst="rect">
            <a:avLst/>
          </a:prstGeom>
          <a:solidFill>
            <a:schemeClr val="hlink"/>
          </a:solidFill>
          <a:ln w="9525">
            <a:solidFill>
              <a:schemeClr val="tx1"/>
            </a:solidFill>
            <a:miter lim="800000"/>
            <a:headEnd/>
            <a:tailEnd/>
          </a:ln>
        </p:spPr>
        <p:txBody>
          <a:bodyPr wrap="none" anchor="ctr"/>
          <a:lstStyle/>
          <a:p>
            <a:pPr algn="ctr"/>
            <a:r>
              <a:rPr lang="en-US">
                <a:solidFill>
                  <a:srgbClr val="000000"/>
                </a:solidFill>
              </a:rPr>
              <a:t>R4</a:t>
            </a:r>
          </a:p>
        </p:txBody>
      </p:sp>
      <p:sp>
        <p:nvSpPr>
          <p:cNvPr id="119845" name="Rectangle 37"/>
          <p:cNvSpPr>
            <a:spLocks noChangeArrowheads="1"/>
          </p:cNvSpPr>
          <p:nvPr/>
        </p:nvSpPr>
        <p:spPr bwMode="auto">
          <a:xfrm>
            <a:off x="7772400" y="4343400"/>
            <a:ext cx="457200" cy="457200"/>
          </a:xfrm>
          <a:prstGeom prst="rect">
            <a:avLst/>
          </a:prstGeom>
          <a:solidFill>
            <a:schemeClr val="hlink"/>
          </a:solidFill>
          <a:ln w="9525">
            <a:solidFill>
              <a:schemeClr val="tx1"/>
            </a:solidFill>
            <a:miter lim="800000"/>
            <a:headEnd/>
            <a:tailEnd/>
          </a:ln>
        </p:spPr>
        <p:txBody>
          <a:bodyPr wrap="none" anchor="ctr"/>
          <a:lstStyle/>
          <a:p>
            <a:pPr algn="ctr"/>
            <a:r>
              <a:rPr lang="en-US">
                <a:solidFill>
                  <a:srgbClr val="000000"/>
                </a:solidFill>
              </a:rPr>
              <a:t>R2</a:t>
            </a:r>
          </a:p>
        </p:txBody>
      </p:sp>
      <p:sp>
        <p:nvSpPr>
          <p:cNvPr id="119846" name="Line 38"/>
          <p:cNvSpPr>
            <a:spLocks noChangeShapeType="1"/>
          </p:cNvSpPr>
          <p:nvPr/>
        </p:nvSpPr>
        <p:spPr bwMode="auto">
          <a:xfrm flipH="1">
            <a:off x="7010400" y="4572000"/>
            <a:ext cx="762000" cy="0"/>
          </a:xfrm>
          <a:prstGeom prst="line">
            <a:avLst/>
          </a:prstGeom>
          <a:noFill/>
          <a:ln w="9525">
            <a:solidFill>
              <a:schemeClr val="tx1"/>
            </a:solidFill>
            <a:round/>
            <a:headEnd/>
            <a:tailEnd/>
          </a:ln>
        </p:spPr>
        <p:txBody>
          <a:bodyPr wrap="none"/>
          <a:lstStyle/>
          <a:p>
            <a:endParaRPr lang="en-US"/>
          </a:p>
        </p:txBody>
      </p:sp>
      <p:sp>
        <p:nvSpPr>
          <p:cNvPr id="119847" name="Oval 39"/>
          <p:cNvSpPr>
            <a:spLocks noChangeArrowheads="1"/>
          </p:cNvSpPr>
          <p:nvPr/>
        </p:nvSpPr>
        <p:spPr bwMode="auto">
          <a:xfrm>
            <a:off x="2009775" y="4324350"/>
            <a:ext cx="457200" cy="457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19848" name="Oval 40"/>
          <p:cNvSpPr>
            <a:spLocks noChangeArrowheads="1"/>
          </p:cNvSpPr>
          <p:nvPr/>
        </p:nvSpPr>
        <p:spPr bwMode="auto">
          <a:xfrm>
            <a:off x="6581775" y="4324350"/>
            <a:ext cx="457200" cy="457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19849" name="Text Box 41"/>
          <p:cNvSpPr txBox="1">
            <a:spLocks noChangeArrowheads="1"/>
          </p:cNvSpPr>
          <p:nvPr/>
        </p:nvSpPr>
        <p:spPr bwMode="auto">
          <a:xfrm>
            <a:off x="304800" y="1343025"/>
            <a:ext cx="1890713" cy="396875"/>
          </a:xfrm>
          <a:prstGeom prst="rect">
            <a:avLst/>
          </a:prstGeom>
          <a:noFill/>
          <a:ln w="9525">
            <a:noFill/>
            <a:miter lim="800000"/>
            <a:headEnd/>
            <a:tailEnd/>
          </a:ln>
        </p:spPr>
        <p:txBody>
          <a:bodyPr wrap="none">
            <a:spAutoFit/>
          </a:bodyPr>
          <a:lstStyle/>
          <a:p>
            <a:r>
              <a:rPr lang="en-US" sz="2000">
                <a:solidFill>
                  <a:srgbClr val="FF9900"/>
                </a:solidFill>
              </a:rPr>
              <a:t>Packet 1 is lost</a:t>
            </a:r>
          </a:p>
        </p:txBody>
      </p:sp>
      <p:sp>
        <p:nvSpPr>
          <p:cNvPr id="119850" name="Text Box 42"/>
          <p:cNvSpPr txBox="1">
            <a:spLocks noChangeArrowheads="1"/>
          </p:cNvSpPr>
          <p:nvPr/>
        </p:nvSpPr>
        <p:spPr bwMode="auto">
          <a:xfrm>
            <a:off x="4724400" y="1343025"/>
            <a:ext cx="3752850" cy="396875"/>
          </a:xfrm>
          <a:prstGeom prst="rect">
            <a:avLst/>
          </a:prstGeom>
          <a:noFill/>
          <a:ln w="9525">
            <a:noFill/>
            <a:miter lim="800000"/>
            <a:headEnd/>
            <a:tailEnd/>
          </a:ln>
        </p:spPr>
        <p:txBody>
          <a:bodyPr wrap="none">
            <a:spAutoFit/>
          </a:bodyPr>
          <a:lstStyle/>
          <a:p>
            <a:r>
              <a:rPr lang="en-US" sz="2000">
                <a:solidFill>
                  <a:srgbClr val="FF9900"/>
                </a:solidFill>
              </a:rPr>
              <a:t>All 4 receivers request a resend</a:t>
            </a:r>
          </a:p>
        </p:txBody>
      </p:sp>
      <p:sp>
        <p:nvSpPr>
          <p:cNvPr id="119851" name="Line 43"/>
          <p:cNvSpPr>
            <a:spLocks noChangeShapeType="1"/>
          </p:cNvSpPr>
          <p:nvPr/>
        </p:nvSpPr>
        <p:spPr bwMode="auto">
          <a:xfrm>
            <a:off x="6019800" y="3429000"/>
            <a:ext cx="533400" cy="0"/>
          </a:xfrm>
          <a:prstGeom prst="line">
            <a:avLst/>
          </a:prstGeom>
          <a:noFill/>
          <a:ln w="28575">
            <a:solidFill>
              <a:srgbClr val="FF9900"/>
            </a:solidFill>
            <a:round/>
            <a:headEnd/>
            <a:tailEnd type="triangle" w="med" len="med"/>
          </a:ln>
        </p:spPr>
        <p:txBody>
          <a:bodyPr wrap="none"/>
          <a:lstStyle/>
          <a:p>
            <a:endParaRPr lang="en-US"/>
          </a:p>
        </p:txBody>
      </p:sp>
      <p:sp>
        <p:nvSpPr>
          <p:cNvPr id="119852" name="Line 44"/>
          <p:cNvSpPr>
            <a:spLocks noChangeShapeType="1"/>
          </p:cNvSpPr>
          <p:nvPr/>
        </p:nvSpPr>
        <p:spPr bwMode="auto">
          <a:xfrm flipV="1">
            <a:off x="6705600" y="2514600"/>
            <a:ext cx="0" cy="762000"/>
          </a:xfrm>
          <a:prstGeom prst="line">
            <a:avLst/>
          </a:prstGeom>
          <a:noFill/>
          <a:ln w="28575">
            <a:solidFill>
              <a:srgbClr val="FF9900"/>
            </a:solidFill>
            <a:round/>
            <a:headEnd/>
            <a:tailEnd type="triangle" w="med" len="med"/>
          </a:ln>
        </p:spPr>
        <p:txBody>
          <a:bodyPr wrap="none"/>
          <a:lstStyle/>
          <a:p>
            <a:endParaRPr lang="en-US"/>
          </a:p>
        </p:txBody>
      </p:sp>
      <p:sp>
        <p:nvSpPr>
          <p:cNvPr id="119853" name="Line 45"/>
          <p:cNvSpPr>
            <a:spLocks noChangeShapeType="1"/>
          </p:cNvSpPr>
          <p:nvPr/>
        </p:nvSpPr>
        <p:spPr bwMode="auto">
          <a:xfrm flipV="1">
            <a:off x="5334000" y="5410200"/>
            <a:ext cx="381000" cy="304800"/>
          </a:xfrm>
          <a:prstGeom prst="line">
            <a:avLst/>
          </a:prstGeom>
          <a:noFill/>
          <a:ln w="28575">
            <a:solidFill>
              <a:srgbClr val="FF9900"/>
            </a:solidFill>
            <a:round/>
            <a:headEnd/>
            <a:tailEnd type="triangle" w="med" len="med"/>
          </a:ln>
        </p:spPr>
        <p:txBody>
          <a:bodyPr wrap="none"/>
          <a:lstStyle/>
          <a:p>
            <a:endParaRPr lang="en-US"/>
          </a:p>
        </p:txBody>
      </p:sp>
      <p:sp>
        <p:nvSpPr>
          <p:cNvPr id="119854" name="Line 46"/>
          <p:cNvSpPr>
            <a:spLocks noChangeShapeType="1"/>
          </p:cNvSpPr>
          <p:nvPr/>
        </p:nvSpPr>
        <p:spPr bwMode="auto">
          <a:xfrm flipH="1" flipV="1">
            <a:off x="7010400" y="4800600"/>
            <a:ext cx="381000" cy="304800"/>
          </a:xfrm>
          <a:prstGeom prst="line">
            <a:avLst/>
          </a:prstGeom>
          <a:noFill/>
          <a:ln w="28575">
            <a:solidFill>
              <a:srgbClr val="FF9900"/>
            </a:solidFill>
            <a:round/>
            <a:headEnd/>
            <a:tailEnd type="triangle" w="med" len="med"/>
          </a:ln>
        </p:spPr>
        <p:txBody>
          <a:bodyPr wrap="none"/>
          <a:lstStyle/>
          <a:p>
            <a:endParaRPr lang="en-US"/>
          </a:p>
        </p:txBody>
      </p:sp>
      <p:sp>
        <p:nvSpPr>
          <p:cNvPr id="119855" name="Line 47"/>
          <p:cNvSpPr>
            <a:spLocks noChangeShapeType="1"/>
          </p:cNvSpPr>
          <p:nvPr/>
        </p:nvSpPr>
        <p:spPr bwMode="auto">
          <a:xfrm flipH="1" flipV="1">
            <a:off x="7848600" y="5410200"/>
            <a:ext cx="381000" cy="304800"/>
          </a:xfrm>
          <a:prstGeom prst="line">
            <a:avLst/>
          </a:prstGeom>
          <a:noFill/>
          <a:ln w="28575">
            <a:solidFill>
              <a:srgbClr val="FF9900"/>
            </a:solidFill>
            <a:round/>
            <a:headEnd/>
            <a:tailEnd type="triangle" w="med" len="med"/>
          </a:ln>
        </p:spPr>
        <p:txBody>
          <a:bodyPr wrap="none"/>
          <a:lstStyle/>
          <a:p>
            <a:endParaRPr lang="en-US"/>
          </a:p>
        </p:txBody>
      </p:sp>
      <p:sp>
        <p:nvSpPr>
          <p:cNvPr id="119856" name="Line 48"/>
          <p:cNvSpPr>
            <a:spLocks noChangeShapeType="1"/>
          </p:cNvSpPr>
          <p:nvPr/>
        </p:nvSpPr>
        <p:spPr bwMode="auto">
          <a:xfrm flipV="1">
            <a:off x="6172200" y="4800600"/>
            <a:ext cx="381000" cy="304800"/>
          </a:xfrm>
          <a:prstGeom prst="line">
            <a:avLst/>
          </a:prstGeom>
          <a:noFill/>
          <a:ln w="28575">
            <a:solidFill>
              <a:srgbClr val="FF9900"/>
            </a:solidFill>
            <a:round/>
            <a:headEnd/>
            <a:tailEnd type="triangle" w="med" len="med"/>
          </a:ln>
        </p:spPr>
        <p:txBody>
          <a:bodyPr wrap="none"/>
          <a:lstStyle/>
          <a:p>
            <a:endParaRPr lang="en-US"/>
          </a:p>
        </p:txBody>
      </p:sp>
      <p:sp>
        <p:nvSpPr>
          <p:cNvPr id="119857" name="Line 49"/>
          <p:cNvSpPr>
            <a:spLocks noChangeShapeType="1"/>
          </p:cNvSpPr>
          <p:nvPr/>
        </p:nvSpPr>
        <p:spPr bwMode="auto">
          <a:xfrm flipH="1">
            <a:off x="7086600" y="4495800"/>
            <a:ext cx="609600" cy="0"/>
          </a:xfrm>
          <a:prstGeom prst="line">
            <a:avLst/>
          </a:prstGeom>
          <a:noFill/>
          <a:ln w="28575">
            <a:solidFill>
              <a:srgbClr val="FF9900"/>
            </a:solidFill>
            <a:round/>
            <a:headEnd/>
            <a:tailEnd type="triangle" w="med" len="med"/>
          </a:ln>
        </p:spPr>
        <p:txBody>
          <a:bodyPr wrap="none"/>
          <a:lstStyle/>
          <a:p>
            <a:endParaRPr lang="en-US"/>
          </a:p>
        </p:txBody>
      </p:sp>
      <p:sp>
        <p:nvSpPr>
          <p:cNvPr id="119858" name="Line 50"/>
          <p:cNvSpPr>
            <a:spLocks noChangeShapeType="1"/>
          </p:cNvSpPr>
          <p:nvPr/>
        </p:nvSpPr>
        <p:spPr bwMode="auto">
          <a:xfrm flipV="1">
            <a:off x="6705600" y="3886200"/>
            <a:ext cx="0" cy="381000"/>
          </a:xfrm>
          <a:prstGeom prst="line">
            <a:avLst/>
          </a:prstGeom>
          <a:noFill/>
          <a:ln w="28575">
            <a:solidFill>
              <a:srgbClr val="FF9900"/>
            </a:solidFill>
            <a:round/>
            <a:headEnd/>
            <a:tailEnd type="triangle" w="med" len="med"/>
          </a:ln>
        </p:spPr>
        <p:txBody>
          <a:bodyPr wrap="none"/>
          <a:lstStyle/>
          <a:p>
            <a:endParaRPr lang="en-US"/>
          </a:p>
        </p:txBody>
      </p:sp>
      <p:sp>
        <p:nvSpPr>
          <p:cNvPr id="119859" name="Line 51"/>
          <p:cNvSpPr>
            <a:spLocks noChangeShapeType="1"/>
          </p:cNvSpPr>
          <p:nvPr/>
        </p:nvSpPr>
        <p:spPr bwMode="auto">
          <a:xfrm>
            <a:off x="4992688" y="1981200"/>
            <a:ext cx="533400" cy="0"/>
          </a:xfrm>
          <a:prstGeom prst="line">
            <a:avLst/>
          </a:prstGeom>
          <a:noFill/>
          <a:ln w="28575">
            <a:solidFill>
              <a:srgbClr val="FF9900"/>
            </a:solidFill>
            <a:round/>
            <a:headEnd/>
            <a:tailEnd type="triangle" w="med" len="med"/>
          </a:ln>
        </p:spPr>
        <p:txBody>
          <a:bodyPr wrap="none"/>
          <a:lstStyle/>
          <a:p>
            <a:endParaRPr lang="en-US"/>
          </a:p>
        </p:txBody>
      </p:sp>
      <p:sp>
        <p:nvSpPr>
          <p:cNvPr id="119860" name="Text Box 52"/>
          <p:cNvSpPr txBox="1">
            <a:spLocks noChangeArrowheads="1"/>
          </p:cNvSpPr>
          <p:nvPr/>
        </p:nvSpPr>
        <p:spPr bwMode="auto">
          <a:xfrm>
            <a:off x="4916488" y="1981200"/>
            <a:ext cx="1255712" cy="274638"/>
          </a:xfrm>
          <a:prstGeom prst="rect">
            <a:avLst/>
          </a:prstGeom>
          <a:noFill/>
          <a:ln w="9525">
            <a:noFill/>
            <a:miter lim="800000"/>
            <a:headEnd/>
            <a:tailEnd/>
          </a:ln>
        </p:spPr>
        <p:txBody>
          <a:bodyPr wrap="none">
            <a:spAutoFit/>
          </a:bodyPr>
          <a:lstStyle/>
          <a:p>
            <a:r>
              <a:rPr lang="en-US" sz="1200">
                <a:solidFill>
                  <a:srgbClr val="000000"/>
                </a:solidFill>
              </a:rPr>
              <a:t>Resend request</a:t>
            </a:r>
          </a:p>
        </p:txBody>
      </p:sp>
      <p:sp>
        <p:nvSpPr>
          <p:cNvPr id="119861" name="Line 53"/>
          <p:cNvSpPr>
            <a:spLocks noChangeShapeType="1"/>
          </p:cNvSpPr>
          <p:nvPr/>
        </p:nvSpPr>
        <p:spPr bwMode="auto">
          <a:xfrm flipV="1">
            <a:off x="6629400" y="2514600"/>
            <a:ext cx="0" cy="762000"/>
          </a:xfrm>
          <a:prstGeom prst="line">
            <a:avLst/>
          </a:prstGeom>
          <a:noFill/>
          <a:ln w="28575">
            <a:solidFill>
              <a:srgbClr val="FF9900"/>
            </a:solidFill>
            <a:round/>
            <a:headEnd/>
            <a:tailEnd type="triangle" w="med" len="med"/>
          </a:ln>
        </p:spPr>
        <p:txBody>
          <a:bodyPr wrap="none"/>
          <a:lstStyle/>
          <a:p>
            <a:endParaRPr lang="en-US"/>
          </a:p>
        </p:txBody>
      </p:sp>
      <p:sp>
        <p:nvSpPr>
          <p:cNvPr id="119862" name="Line 54"/>
          <p:cNvSpPr>
            <a:spLocks noChangeShapeType="1"/>
          </p:cNvSpPr>
          <p:nvPr/>
        </p:nvSpPr>
        <p:spPr bwMode="auto">
          <a:xfrm flipV="1">
            <a:off x="6934200" y="2514600"/>
            <a:ext cx="0" cy="762000"/>
          </a:xfrm>
          <a:prstGeom prst="line">
            <a:avLst/>
          </a:prstGeom>
          <a:noFill/>
          <a:ln w="28575">
            <a:solidFill>
              <a:srgbClr val="FF9900"/>
            </a:solidFill>
            <a:round/>
            <a:headEnd/>
            <a:tailEnd type="triangle" w="med" len="med"/>
          </a:ln>
        </p:spPr>
        <p:txBody>
          <a:bodyPr wrap="none"/>
          <a:lstStyle/>
          <a:p>
            <a:endParaRPr lang="en-US"/>
          </a:p>
        </p:txBody>
      </p:sp>
      <p:sp>
        <p:nvSpPr>
          <p:cNvPr id="119863" name="Line 55"/>
          <p:cNvSpPr>
            <a:spLocks noChangeShapeType="1"/>
          </p:cNvSpPr>
          <p:nvPr/>
        </p:nvSpPr>
        <p:spPr bwMode="auto">
          <a:xfrm flipV="1">
            <a:off x="6858000" y="2514600"/>
            <a:ext cx="0" cy="762000"/>
          </a:xfrm>
          <a:prstGeom prst="line">
            <a:avLst/>
          </a:prstGeom>
          <a:noFill/>
          <a:ln w="28575">
            <a:solidFill>
              <a:srgbClr val="FF9900"/>
            </a:solidFill>
            <a:round/>
            <a:headEnd/>
            <a:tailEnd type="triangle" w="med" len="med"/>
          </a:ln>
        </p:spPr>
        <p:txBody>
          <a:bodyPr wrap="none"/>
          <a:lstStyle/>
          <a:p>
            <a:endParaRPr lang="en-US"/>
          </a:p>
        </p:txBody>
      </p:sp>
      <p:sp>
        <p:nvSpPr>
          <p:cNvPr id="119864" name="Line 56"/>
          <p:cNvSpPr>
            <a:spLocks noChangeShapeType="1"/>
          </p:cNvSpPr>
          <p:nvPr/>
        </p:nvSpPr>
        <p:spPr bwMode="auto">
          <a:xfrm flipV="1">
            <a:off x="6934200" y="3886200"/>
            <a:ext cx="0" cy="381000"/>
          </a:xfrm>
          <a:prstGeom prst="line">
            <a:avLst/>
          </a:prstGeom>
          <a:noFill/>
          <a:ln w="28575">
            <a:solidFill>
              <a:srgbClr val="FF9900"/>
            </a:solidFill>
            <a:round/>
            <a:headEnd/>
            <a:tailEnd type="triangle" w="med" len="med"/>
          </a:ln>
        </p:spPr>
        <p:txBody>
          <a:bodyPr wrap="none"/>
          <a:lstStyle/>
          <a:p>
            <a:endParaRPr lang="en-US"/>
          </a:p>
        </p:txBody>
      </p:sp>
      <p:sp>
        <p:nvSpPr>
          <p:cNvPr id="119865" name="Line 57"/>
          <p:cNvSpPr>
            <a:spLocks noChangeShapeType="1"/>
          </p:cNvSpPr>
          <p:nvPr/>
        </p:nvSpPr>
        <p:spPr bwMode="auto">
          <a:xfrm flipV="1">
            <a:off x="7010400" y="3886200"/>
            <a:ext cx="0" cy="381000"/>
          </a:xfrm>
          <a:prstGeom prst="line">
            <a:avLst/>
          </a:prstGeom>
          <a:noFill/>
          <a:ln w="28575">
            <a:solidFill>
              <a:srgbClr val="FF9900"/>
            </a:solidFill>
            <a:round/>
            <a:headEnd/>
            <a:tailEnd type="triangle" w="med" len="med"/>
          </a:ln>
        </p:spPr>
        <p:txBody>
          <a:bodyPr wrap="none"/>
          <a:lstStyle/>
          <a:p>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Slide Number Placeholder 5"/>
          <p:cNvSpPr>
            <a:spLocks noGrp="1"/>
          </p:cNvSpPr>
          <p:nvPr>
            <p:ph type="sldNum" sz="quarter" idx="12"/>
          </p:nvPr>
        </p:nvSpPr>
        <p:spPr bwMode="auto">
          <a:xfrm>
            <a:off x="7162800" y="6324600"/>
            <a:ext cx="1905000" cy="457200"/>
          </a:xfrm>
          <a:noFill/>
          <a:ln>
            <a:miter lim="800000"/>
            <a:headEnd/>
            <a:tailEnd/>
          </a:ln>
        </p:spPr>
        <p:txBody>
          <a:bodyPr wrap="square" numCol="1" anchor="t" anchorCtr="0" compatLnSpc="1">
            <a:prstTxWarp prst="textNoShape">
              <a:avLst/>
            </a:prstTxWarp>
          </a:bodyPr>
          <a:lstStyle/>
          <a:p>
            <a:fld id="{31785AAB-B6FA-462F-97ED-461640B37157}" type="slidenum">
              <a:rPr lang="en-US" sz="1400">
                <a:solidFill>
                  <a:schemeClr val="tx1"/>
                </a:solidFill>
              </a:rPr>
              <a:pPr/>
              <a:t>49</a:t>
            </a:fld>
            <a:endParaRPr lang="en-US" sz="1400">
              <a:solidFill>
                <a:schemeClr val="tx1"/>
              </a:solidFill>
            </a:endParaRPr>
          </a:p>
        </p:txBody>
      </p:sp>
      <p:sp>
        <p:nvSpPr>
          <p:cNvPr id="120834" name="Rectangle 2"/>
          <p:cNvSpPr>
            <a:spLocks noGrp="1" noChangeArrowheads="1"/>
          </p:cNvSpPr>
          <p:nvPr>
            <p:ph type="title" idx="4294967295"/>
          </p:nvPr>
        </p:nvSpPr>
        <p:spPr/>
        <p:txBody>
          <a:bodyPr/>
          <a:lstStyle/>
          <a:p>
            <a:r>
              <a:rPr lang="en-US"/>
              <a:t>Retransmission</a:t>
            </a:r>
          </a:p>
        </p:txBody>
      </p:sp>
      <p:sp>
        <p:nvSpPr>
          <p:cNvPr id="120835" name="Rectangle 3"/>
          <p:cNvSpPr>
            <a:spLocks noGrp="1" noChangeArrowheads="1"/>
          </p:cNvSpPr>
          <p:nvPr>
            <p:ph type="body" idx="4294967295"/>
          </p:nvPr>
        </p:nvSpPr>
        <p:spPr/>
        <p:txBody>
          <a:bodyPr/>
          <a:lstStyle/>
          <a:p>
            <a:r>
              <a:rPr lang="en-US"/>
              <a:t>Re-transmitter</a:t>
            </a:r>
          </a:p>
          <a:p>
            <a:pPr lvl="1"/>
            <a:r>
              <a:rPr lang="en-US">
                <a:ea typeface="MS PGothic" pitchFamily="34" charset="-128"/>
              </a:rPr>
              <a:t>Options: sender, other receivers</a:t>
            </a:r>
          </a:p>
          <a:p>
            <a:r>
              <a:rPr lang="en-US"/>
              <a:t>How to retransmit</a:t>
            </a:r>
          </a:p>
          <a:p>
            <a:pPr lvl="1"/>
            <a:r>
              <a:rPr lang="en-US">
                <a:ea typeface="MS PGothic" pitchFamily="34" charset="-128"/>
              </a:rPr>
              <a:t>Unicast, multicast, scoped multicast, retransmission group, …</a:t>
            </a:r>
          </a:p>
          <a:p>
            <a:r>
              <a:rPr lang="en-US"/>
              <a:t>Problem: Exposure</a:t>
            </a: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p:cNvSpPr>
          <p:nvPr>
            <p:ph type="title"/>
          </p:nvPr>
        </p:nvSpPr>
        <p:spPr/>
        <p:txBody>
          <a:bodyPr/>
          <a:lstStyle/>
          <a:p>
            <a:r>
              <a:rPr lang="en-US"/>
              <a:t>How to build a virtual network?</a:t>
            </a:r>
          </a:p>
        </p:txBody>
      </p:sp>
      <p:sp>
        <p:nvSpPr>
          <p:cNvPr id="166915" name="Rectangle 3"/>
          <p:cNvSpPr>
            <a:spLocks noGrp="1"/>
          </p:cNvSpPr>
          <p:nvPr>
            <p:ph type="body" idx="1"/>
          </p:nvPr>
        </p:nvSpPr>
        <p:spPr/>
        <p:txBody>
          <a:bodyPr/>
          <a:lstStyle/>
          <a:p>
            <a:r>
              <a:rPr lang="en-US"/>
              <a:t>Virtual circuits</a:t>
            </a:r>
          </a:p>
          <a:p>
            <a:endParaRPr lang="en-US"/>
          </a:p>
          <a:p>
            <a:r>
              <a:rPr lang="en-US"/>
              <a:t>IP tunnels</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69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691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Slide Number Placeholder 4"/>
          <p:cNvSpPr>
            <a:spLocks noGrp="1"/>
          </p:cNvSpPr>
          <p:nvPr>
            <p:ph type="sldNum" sz="quarter" idx="12"/>
          </p:nvPr>
        </p:nvSpPr>
        <p:spPr bwMode="auto">
          <a:xfrm>
            <a:off x="6553200" y="6245225"/>
            <a:ext cx="2133600" cy="476250"/>
          </a:xfrm>
          <a:noFill/>
          <a:ln>
            <a:miter lim="800000"/>
            <a:headEnd/>
            <a:tailEnd/>
          </a:ln>
        </p:spPr>
        <p:txBody>
          <a:bodyPr wrap="square" numCol="1" anchor="t" anchorCtr="0" compatLnSpc="1">
            <a:prstTxWarp prst="textNoShape">
              <a:avLst/>
            </a:prstTxWarp>
          </a:bodyPr>
          <a:lstStyle/>
          <a:p>
            <a:fld id="{80324C57-EEE5-4756-87FA-24FBEF034A5D}" type="slidenum">
              <a:rPr lang="en-US" sz="1400">
                <a:solidFill>
                  <a:schemeClr val="tx1"/>
                </a:solidFill>
              </a:rPr>
              <a:pPr/>
              <a:t>50</a:t>
            </a:fld>
            <a:endParaRPr lang="en-US" sz="1400">
              <a:solidFill>
                <a:schemeClr val="tx1"/>
              </a:solidFill>
            </a:endParaRPr>
          </a:p>
        </p:txBody>
      </p:sp>
      <p:sp>
        <p:nvSpPr>
          <p:cNvPr id="263170" name="Rectangle 2"/>
          <p:cNvSpPr>
            <a:spLocks noChangeArrowheads="1"/>
          </p:cNvSpPr>
          <p:nvPr/>
        </p:nvSpPr>
        <p:spPr bwMode="auto">
          <a:xfrm>
            <a:off x="228600" y="1828800"/>
            <a:ext cx="4114800" cy="4572000"/>
          </a:xfrm>
          <a:prstGeom prst="rect">
            <a:avLst/>
          </a:prstGeom>
          <a:solidFill>
            <a:srgbClr val="FFFFFF"/>
          </a:solidFill>
          <a:ln w="9525">
            <a:solidFill>
              <a:schemeClr val="tx1"/>
            </a:solidFill>
            <a:miter lim="800000"/>
            <a:headEnd/>
            <a:tailEnd/>
          </a:ln>
          <a:effectLst>
            <a:outerShdw blurRad="63500" dist="107763" dir="2700000" algn="ctr" rotWithShape="0">
              <a:schemeClr val="bg2">
                <a:alpha val="74998"/>
              </a:schemeClr>
            </a:outerShdw>
          </a:effectLst>
        </p:spPr>
        <p:txBody>
          <a:bodyPr wrap="none" anchor="ctr"/>
          <a:lstStyle/>
          <a:p>
            <a:pPr algn="ctr">
              <a:defRPr/>
            </a:pPr>
            <a:endParaRPr lang="en-US"/>
          </a:p>
        </p:txBody>
      </p:sp>
      <p:sp>
        <p:nvSpPr>
          <p:cNvPr id="122883" name="Rectangle 3"/>
          <p:cNvSpPr>
            <a:spLocks noChangeArrowheads="1"/>
          </p:cNvSpPr>
          <p:nvPr/>
        </p:nvSpPr>
        <p:spPr bwMode="auto">
          <a:xfrm>
            <a:off x="838200" y="3367088"/>
            <a:ext cx="457200" cy="457200"/>
          </a:xfrm>
          <a:prstGeom prst="rect">
            <a:avLst/>
          </a:prstGeom>
          <a:solidFill>
            <a:schemeClr val="hlink"/>
          </a:solidFill>
          <a:ln w="9525">
            <a:solidFill>
              <a:schemeClr val="tx1"/>
            </a:solidFill>
            <a:miter lim="800000"/>
            <a:headEnd/>
            <a:tailEnd/>
          </a:ln>
        </p:spPr>
        <p:txBody>
          <a:bodyPr wrap="none" anchor="ctr"/>
          <a:lstStyle/>
          <a:p>
            <a:pPr algn="ctr"/>
            <a:r>
              <a:rPr lang="en-US">
                <a:solidFill>
                  <a:srgbClr val="000000"/>
                </a:solidFill>
              </a:rPr>
              <a:t>R1</a:t>
            </a:r>
          </a:p>
        </p:txBody>
      </p:sp>
      <p:sp>
        <p:nvSpPr>
          <p:cNvPr id="122884" name="Line 4"/>
          <p:cNvSpPr>
            <a:spLocks noChangeShapeType="1"/>
          </p:cNvSpPr>
          <p:nvPr/>
        </p:nvSpPr>
        <p:spPr bwMode="auto">
          <a:xfrm flipH="1">
            <a:off x="1295400" y="3581400"/>
            <a:ext cx="762000" cy="0"/>
          </a:xfrm>
          <a:prstGeom prst="line">
            <a:avLst/>
          </a:prstGeom>
          <a:noFill/>
          <a:ln w="9525">
            <a:solidFill>
              <a:schemeClr val="tx1"/>
            </a:solidFill>
            <a:round/>
            <a:headEnd/>
            <a:tailEnd/>
          </a:ln>
        </p:spPr>
        <p:txBody>
          <a:bodyPr wrap="none"/>
          <a:lstStyle/>
          <a:p>
            <a:endParaRPr lang="en-US"/>
          </a:p>
        </p:txBody>
      </p:sp>
      <p:sp>
        <p:nvSpPr>
          <p:cNvPr id="122885" name="Rectangle 5"/>
          <p:cNvSpPr>
            <a:spLocks noGrp="1" noChangeArrowheads="1"/>
          </p:cNvSpPr>
          <p:nvPr>
            <p:ph type="title" idx="4294967295"/>
          </p:nvPr>
        </p:nvSpPr>
        <p:spPr/>
        <p:txBody>
          <a:bodyPr/>
          <a:lstStyle/>
          <a:p>
            <a:r>
              <a:rPr lang="en-US"/>
              <a:t>Exposure</a:t>
            </a:r>
          </a:p>
        </p:txBody>
      </p:sp>
      <p:sp>
        <p:nvSpPr>
          <p:cNvPr id="122886" name="Line 6"/>
          <p:cNvSpPr>
            <a:spLocks noChangeShapeType="1"/>
          </p:cNvSpPr>
          <p:nvPr/>
        </p:nvSpPr>
        <p:spPr bwMode="auto">
          <a:xfrm flipH="1" flipV="1">
            <a:off x="3152775" y="5467350"/>
            <a:ext cx="533400" cy="381000"/>
          </a:xfrm>
          <a:prstGeom prst="line">
            <a:avLst/>
          </a:prstGeom>
          <a:noFill/>
          <a:ln w="3175">
            <a:solidFill>
              <a:schemeClr val="tx1"/>
            </a:solidFill>
            <a:round/>
            <a:headEnd/>
            <a:tailEnd/>
          </a:ln>
        </p:spPr>
        <p:txBody>
          <a:bodyPr wrap="none" anchor="ctr"/>
          <a:lstStyle/>
          <a:p>
            <a:endParaRPr lang="en-US"/>
          </a:p>
        </p:txBody>
      </p:sp>
      <p:sp>
        <p:nvSpPr>
          <p:cNvPr id="122887" name="Line 7"/>
          <p:cNvSpPr>
            <a:spLocks noChangeShapeType="1"/>
          </p:cNvSpPr>
          <p:nvPr/>
        </p:nvSpPr>
        <p:spPr bwMode="auto">
          <a:xfrm flipH="1">
            <a:off x="790575" y="5467350"/>
            <a:ext cx="533400" cy="381000"/>
          </a:xfrm>
          <a:prstGeom prst="line">
            <a:avLst/>
          </a:prstGeom>
          <a:noFill/>
          <a:ln w="3175">
            <a:solidFill>
              <a:schemeClr val="tx1"/>
            </a:solidFill>
            <a:round/>
            <a:headEnd/>
            <a:tailEnd/>
          </a:ln>
        </p:spPr>
        <p:txBody>
          <a:bodyPr wrap="none" anchor="ctr"/>
          <a:lstStyle/>
          <a:p>
            <a:endParaRPr lang="en-US"/>
          </a:p>
        </p:txBody>
      </p:sp>
      <p:sp>
        <p:nvSpPr>
          <p:cNvPr id="122888" name="Line 8"/>
          <p:cNvSpPr>
            <a:spLocks noChangeShapeType="1"/>
          </p:cNvSpPr>
          <p:nvPr/>
        </p:nvSpPr>
        <p:spPr bwMode="auto">
          <a:xfrm flipH="1" flipV="1">
            <a:off x="2238375" y="4781550"/>
            <a:ext cx="609600" cy="457200"/>
          </a:xfrm>
          <a:prstGeom prst="line">
            <a:avLst/>
          </a:prstGeom>
          <a:noFill/>
          <a:ln w="9525">
            <a:solidFill>
              <a:schemeClr val="tx1"/>
            </a:solidFill>
            <a:round/>
            <a:headEnd/>
            <a:tailEnd/>
          </a:ln>
        </p:spPr>
        <p:txBody>
          <a:bodyPr wrap="none" anchor="ctr"/>
          <a:lstStyle/>
          <a:p>
            <a:endParaRPr lang="en-US"/>
          </a:p>
        </p:txBody>
      </p:sp>
      <p:sp>
        <p:nvSpPr>
          <p:cNvPr id="122889" name="Line 9"/>
          <p:cNvSpPr>
            <a:spLocks noChangeShapeType="1"/>
          </p:cNvSpPr>
          <p:nvPr/>
        </p:nvSpPr>
        <p:spPr bwMode="auto">
          <a:xfrm flipH="1">
            <a:off x="1628775" y="4781550"/>
            <a:ext cx="609600" cy="457200"/>
          </a:xfrm>
          <a:prstGeom prst="line">
            <a:avLst/>
          </a:prstGeom>
          <a:noFill/>
          <a:ln w="9525">
            <a:solidFill>
              <a:schemeClr val="tx1"/>
            </a:solidFill>
            <a:round/>
            <a:headEnd/>
            <a:tailEnd/>
          </a:ln>
        </p:spPr>
        <p:txBody>
          <a:bodyPr wrap="none" anchor="ctr"/>
          <a:lstStyle/>
          <a:p>
            <a:endParaRPr lang="en-US"/>
          </a:p>
        </p:txBody>
      </p:sp>
      <p:sp>
        <p:nvSpPr>
          <p:cNvPr id="122890" name="Line 10"/>
          <p:cNvSpPr>
            <a:spLocks noChangeShapeType="1"/>
          </p:cNvSpPr>
          <p:nvPr/>
        </p:nvSpPr>
        <p:spPr bwMode="auto">
          <a:xfrm>
            <a:off x="2238375" y="2438400"/>
            <a:ext cx="0" cy="1905000"/>
          </a:xfrm>
          <a:prstGeom prst="line">
            <a:avLst/>
          </a:prstGeom>
          <a:noFill/>
          <a:ln w="9525">
            <a:solidFill>
              <a:schemeClr val="tx1"/>
            </a:solidFill>
            <a:round/>
            <a:headEnd/>
            <a:tailEnd/>
          </a:ln>
        </p:spPr>
        <p:txBody>
          <a:bodyPr wrap="none" anchor="ctr"/>
          <a:lstStyle/>
          <a:p>
            <a:endParaRPr lang="en-US"/>
          </a:p>
        </p:txBody>
      </p:sp>
      <p:sp>
        <p:nvSpPr>
          <p:cNvPr id="122891" name="Oval 11"/>
          <p:cNvSpPr>
            <a:spLocks noChangeArrowheads="1"/>
          </p:cNvSpPr>
          <p:nvPr/>
        </p:nvSpPr>
        <p:spPr bwMode="auto">
          <a:xfrm>
            <a:off x="2009775" y="3352800"/>
            <a:ext cx="457200" cy="457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22892" name="Oval 12"/>
          <p:cNvSpPr>
            <a:spLocks noChangeArrowheads="1"/>
          </p:cNvSpPr>
          <p:nvPr/>
        </p:nvSpPr>
        <p:spPr bwMode="auto">
          <a:xfrm>
            <a:off x="1247775" y="5114925"/>
            <a:ext cx="457200" cy="457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22893" name="Oval 13"/>
          <p:cNvSpPr>
            <a:spLocks noChangeArrowheads="1"/>
          </p:cNvSpPr>
          <p:nvPr/>
        </p:nvSpPr>
        <p:spPr bwMode="auto">
          <a:xfrm>
            <a:off x="2790825" y="5143500"/>
            <a:ext cx="457200" cy="457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22894" name="Rectangle 14"/>
          <p:cNvSpPr>
            <a:spLocks noChangeArrowheads="1"/>
          </p:cNvSpPr>
          <p:nvPr/>
        </p:nvSpPr>
        <p:spPr bwMode="auto">
          <a:xfrm>
            <a:off x="1981200" y="1981200"/>
            <a:ext cx="457200" cy="457200"/>
          </a:xfrm>
          <a:prstGeom prst="rect">
            <a:avLst/>
          </a:prstGeom>
          <a:solidFill>
            <a:schemeClr val="hlink"/>
          </a:solidFill>
          <a:ln w="9525">
            <a:solidFill>
              <a:schemeClr val="tx1"/>
            </a:solidFill>
            <a:miter lim="800000"/>
            <a:headEnd/>
            <a:tailEnd/>
          </a:ln>
        </p:spPr>
        <p:txBody>
          <a:bodyPr wrap="none" anchor="ctr"/>
          <a:lstStyle/>
          <a:p>
            <a:pPr algn="ctr"/>
            <a:r>
              <a:rPr lang="en-US">
                <a:solidFill>
                  <a:srgbClr val="000000"/>
                </a:solidFill>
              </a:rPr>
              <a:t>S</a:t>
            </a:r>
          </a:p>
        </p:txBody>
      </p:sp>
      <p:sp>
        <p:nvSpPr>
          <p:cNvPr id="122895" name="Rectangle 15"/>
          <p:cNvSpPr>
            <a:spLocks noChangeArrowheads="1"/>
          </p:cNvSpPr>
          <p:nvPr/>
        </p:nvSpPr>
        <p:spPr bwMode="auto">
          <a:xfrm>
            <a:off x="381000" y="5791200"/>
            <a:ext cx="457200" cy="457200"/>
          </a:xfrm>
          <a:prstGeom prst="rect">
            <a:avLst/>
          </a:prstGeom>
          <a:solidFill>
            <a:schemeClr val="hlink"/>
          </a:solidFill>
          <a:ln w="9525">
            <a:solidFill>
              <a:schemeClr val="tx1"/>
            </a:solidFill>
            <a:miter lim="800000"/>
            <a:headEnd/>
            <a:tailEnd/>
          </a:ln>
        </p:spPr>
        <p:txBody>
          <a:bodyPr wrap="none" anchor="ctr"/>
          <a:lstStyle/>
          <a:p>
            <a:pPr algn="ctr"/>
            <a:r>
              <a:rPr lang="en-US">
                <a:solidFill>
                  <a:srgbClr val="000000"/>
                </a:solidFill>
              </a:rPr>
              <a:t>R3</a:t>
            </a:r>
          </a:p>
        </p:txBody>
      </p:sp>
      <p:sp>
        <p:nvSpPr>
          <p:cNvPr id="122896" name="Rectangle 16"/>
          <p:cNvSpPr>
            <a:spLocks noChangeArrowheads="1"/>
          </p:cNvSpPr>
          <p:nvPr/>
        </p:nvSpPr>
        <p:spPr bwMode="auto">
          <a:xfrm>
            <a:off x="3657600" y="5791200"/>
            <a:ext cx="457200" cy="457200"/>
          </a:xfrm>
          <a:prstGeom prst="rect">
            <a:avLst/>
          </a:prstGeom>
          <a:solidFill>
            <a:schemeClr val="hlink"/>
          </a:solidFill>
          <a:ln w="9525">
            <a:solidFill>
              <a:schemeClr val="tx1"/>
            </a:solidFill>
            <a:miter lim="800000"/>
            <a:headEnd/>
            <a:tailEnd/>
          </a:ln>
        </p:spPr>
        <p:txBody>
          <a:bodyPr wrap="none" anchor="ctr"/>
          <a:lstStyle/>
          <a:p>
            <a:pPr algn="ctr"/>
            <a:r>
              <a:rPr lang="en-US">
                <a:solidFill>
                  <a:srgbClr val="000000"/>
                </a:solidFill>
              </a:rPr>
              <a:t>R4</a:t>
            </a:r>
          </a:p>
        </p:txBody>
      </p:sp>
      <p:sp>
        <p:nvSpPr>
          <p:cNvPr id="122897" name="Rectangle 17"/>
          <p:cNvSpPr>
            <a:spLocks noChangeArrowheads="1"/>
          </p:cNvSpPr>
          <p:nvPr/>
        </p:nvSpPr>
        <p:spPr bwMode="auto">
          <a:xfrm>
            <a:off x="3200400" y="4343400"/>
            <a:ext cx="457200" cy="457200"/>
          </a:xfrm>
          <a:prstGeom prst="rect">
            <a:avLst/>
          </a:prstGeom>
          <a:solidFill>
            <a:schemeClr val="hlink"/>
          </a:solidFill>
          <a:ln w="9525">
            <a:solidFill>
              <a:schemeClr val="tx1"/>
            </a:solidFill>
            <a:miter lim="800000"/>
            <a:headEnd/>
            <a:tailEnd/>
          </a:ln>
        </p:spPr>
        <p:txBody>
          <a:bodyPr wrap="none" anchor="ctr"/>
          <a:lstStyle/>
          <a:p>
            <a:pPr algn="ctr"/>
            <a:r>
              <a:rPr lang="en-US">
                <a:solidFill>
                  <a:srgbClr val="000000"/>
                </a:solidFill>
              </a:rPr>
              <a:t>R2</a:t>
            </a:r>
          </a:p>
        </p:txBody>
      </p:sp>
      <p:sp>
        <p:nvSpPr>
          <p:cNvPr id="122898" name="Rectangle 18"/>
          <p:cNvSpPr>
            <a:spLocks noChangeArrowheads="1"/>
          </p:cNvSpPr>
          <p:nvPr/>
        </p:nvSpPr>
        <p:spPr bwMode="auto">
          <a:xfrm>
            <a:off x="2819400" y="2514600"/>
            <a:ext cx="152400" cy="304800"/>
          </a:xfrm>
          <a:prstGeom prst="rect">
            <a:avLst/>
          </a:prstGeom>
          <a:solidFill>
            <a:schemeClr val="tx1"/>
          </a:solidFill>
          <a:ln w="9525">
            <a:solidFill>
              <a:schemeClr val="tx1"/>
            </a:solidFill>
            <a:miter lim="800000"/>
            <a:headEnd/>
            <a:tailEnd/>
          </a:ln>
        </p:spPr>
        <p:txBody>
          <a:bodyPr wrap="none" anchor="ctr"/>
          <a:lstStyle/>
          <a:p>
            <a:pPr algn="ctr"/>
            <a:r>
              <a:rPr lang="en-US" sz="2000">
                <a:solidFill>
                  <a:srgbClr val="000000"/>
                </a:solidFill>
              </a:rPr>
              <a:t>2</a:t>
            </a:r>
          </a:p>
        </p:txBody>
      </p:sp>
      <p:sp>
        <p:nvSpPr>
          <p:cNvPr id="122899" name="Rectangle 19"/>
          <p:cNvSpPr>
            <a:spLocks noChangeArrowheads="1"/>
          </p:cNvSpPr>
          <p:nvPr/>
        </p:nvSpPr>
        <p:spPr bwMode="auto">
          <a:xfrm>
            <a:off x="2514600" y="2514600"/>
            <a:ext cx="152400" cy="304800"/>
          </a:xfrm>
          <a:prstGeom prst="rect">
            <a:avLst/>
          </a:prstGeom>
          <a:solidFill>
            <a:schemeClr val="tx1"/>
          </a:solidFill>
          <a:ln w="9525">
            <a:solidFill>
              <a:schemeClr val="tx1"/>
            </a:solidFill>
            <a:miter lim="800000"/>
            <a:headEnd/>
            <a:tailEnd/>
          </a:ln>
        </p:spPr>
        <p:txBody>
          <a:bodyPr wrap="none" anchor="ctr"/>
          <a:lstStyle/>
          <a:p>
            <a:pPr algn="ctr"/>
            <a:r>
              <a:rPr lang="en-US" sz="2000">
                <a:solidFill>
                  <a:srgbClr val="000000"/>
                </a:solidFill>
              </a:rPr>
              <a:t>1</a:t>
            </a:r>
          </a:p>
        </p:txBody>
      </p:sp>
      <p:sp>
        <p:nvSpPr>
          <p:cNvPr id="122900" name="Line 20"/>
          <p:cNvSpPr>
            <a:spLocks noChangeShapeType="1"/>
          </p:cNvSpPr>
          <p:nvPr/>
        </p:nvSpPr>
        <p:spPr bwMode="auto">
          <a:xfrm flipH="1">
            <a:off x="2438400" y="4572000"/>
            <a:ext cx="762000" cy="0"/>
          </a:xfrm>
          <a:prstGeom prst="line">
            <a:avLst/>
          </a:prstGeom>
          <a:noFill/>
          <a:ln w="9525">
            <a:solidFill>
              <a:schemeClr val="tx1"/>
            </a:solidFill>
            <a:round/>
            <a:headEnd/>
            <a:tailEnd/>
          </a:ln>
        </p:spPr>
        <p:txBody>
          <a:bodyPr wrap="none"/>
          <a:lstStyle/>
          <a:p>
            <a:endParaRPr lang="en-US"/>
          </a:p>
        </p:txBody>
      </p:sp>
      <p:sp>
        <p:nvSpPr>
          <p:cNvPr id="263189" name="Rectangle 21"/>
          <p:cNvSpPr>
            <a:spLocks noChangeArrowheads="1"/>
          </p:cNvSpPr>
          <p:nvPr/>
        </p:nvSpPr>
        <p:spPr bwMode="auto">
          <a:xfrm>
            <a:off x="4800600" y="1828800"/>
            <a:ext cx="4114800" cy="4572000"/>
          </a:xfrm>
          <a:prstGeom prst="rect">
            <a:avLst/>
          </a:prstGeom>
          <a:solidFill>
            <a:srgbClr val="FFFFFF"/>
          </a:solidFill>
          <a:ln w="9525">
            <a:solidFill>
              <a:schemeClr val="tx1"/>
            </a:solidFill>
            <a:miter lim="800000"/>
            <a:headEnd/>
            <a:tailEnd/>
          </a:ln>
          <a:effectLst>
            <a:outerShdw blurRad="63500" dist="107763" dir="2700000" algn="ctr" rotWithShape="0">
              <a:schemeClr val="bg2">
                <a:alpha val="74998"/>
              </a:schemeClr>
            </a:outerShdw>
          </a:effectLst>
        </p:spPr>
        <p:txBody>
          <a:bodyPr wrap="none" anchor="ctr"/>
          <a:lstStyle/>
          <a:p>
            <a:pPr>
              <a:defRPr/>
            </a:pPr>
            <a:endParaRPr lang="en-US"/>
          </a:p>
        </p:txBody>
      </p:sp>
      <p:sp>
        <p:nvSpPr>
          <p:cNvPr id="122902" name="Rectangle 22"/>
          <p:cNvSpPr>
            <a:spLocks noChangeArrowheads="1"/>
          </p:cNvSpPr>
          <p:nvPr/>
        </p:nvSpPr>
        <p:spPr bwMode="auto">
          <a:xfrm>
            <a:off x="5410200" y="3367088"/>
            <a:ext cx="457200" cy="457200"/>
          </a:xfrm>
          <a:prstGeom prst="rect">
            <a:avLst/>
          </a:prstGeom>
          <a:solidFill>
            <a:schemeClr val="hlink"/>
          </a:solidFill>
          <a:ln w="9525">
            <a:solidFill>
              <a:schemeClr val="tx1"/>
            </a:solidFill>
            <a:miter lim="800000"/>
            <a:headEnd/>
            <a:tailEnd/>
          </a:ln>
        </p:spPr>
        <p:txBody>
          <a:bodyPr wrap="none" anchor="ctr"/>
          <a:lstStyle/>
          <a:p>
            <a:pPr algn="ctr"/>
            <a:r>
              <a:rPr lang="en-US">
                <a:solidFill>
                  <a:srgbClr val="000000"/>
                </a:solidFill>
              </a:rPr>
              <a:t>R1</a:t>
            </a:r>
          </a:p>
        </p:txBody>
      </p:sp>
      <p:sp>
        <p:nvSpPr>
          <p:cNvPr id="122903" name="Line 23"/>
          <p:cNvSpPr>
            <a:spLocks noChangeShapeType="1"/>
          </p:cNvSpPr>
          <p:nvPr/>
        </p:nvSpPr>
        <p:spPr bwMode="auto">
          <a:xfrm flipH="1">
            <a:off x="5867400" y="3581400"/>
            <a:ext cx="762000" cy="0"/>
          </a:xfrm>
          <a:prstGeom prst="line">
            <a:avLst/>
          </a:prstGeom>
          <a:noFill/>
          <a:ln w="9525">
            <a:solidFill>
              <a:schemeClr val="tx1"/>
            </a:solidFill>
            <a:round/>
            <a:headEnd/>
            <a:tailEnd/>
          </a:ln>
        </p:spPr>
        <p:txBody>
          <a:bodyPr wrap="none"/>
          <a:lstStyle/>
          <a:p>
            <a:endParaRPr lang="en-US"/>
          </a:p>
        </p:txBody>
      </p:sp>
      <p:sp>
        <p:nvSpPr>
          <p:cNvPr id="122904" name="Line 24"/>
          <p:cNvSpPr>
            <a:spLocks noChangeShapeType="1"/>
          </p:cNvSpPr>
          <p:nvPr/>
        </p:nvSpPr>
        <p:spPr bwMode="auto">
          <a:xfrm flipH="1" flipV="1">
            <a:off x="7724775" y="5467350"/>
            <a:ext cx="533400" cy="381000"/>
          </a:xfrm>
          <a:prstGeom prst="line">
            <a:avLst/>
          </a:prstGeom>
          <a:noFill/>
          <a:ln w="3175">
            <a:solidFill>
              <a:schemeClr val="tx1"/>
            </a:solidFill>
            <a:round/>
            <a:headEnd/>
            <a:tailEnd/>
          </a:ln>
        </p:spPr>
        <p:txBody>
          <a:bodyPr wrap="none" anchor="ctr"/>
          <a:lstStyle/>
          <a:p>
            <a:endParaRPr lang="en-US"/>
          </a:p>
        </p:txBody>
      </p:sp>
      <p:sp>
        <p:nvSpPr>
          <p:cNvPr id="122905" name="Line 25"/>
          <p:cNvSpPr>
            <a:spLocks noChangeShapeType="1"/>
          </p:cNvSpPr>
          <p:nvPr/>
        </p:nvSpPr>
        <p:spPr bwMode="auto">
          <a:xfrm flipH="1">
            <a:off x="5362575" y="5467350"/>
            <a:ext cx="533400" cy="381000"/>
          </a:xfrm>
          <a:prstGeom prst="line">
            <a:avLst/>
          </a:prstGeom>
          <a:noFill/>
          <a:ln w="3175">
            <a:solidFill>
              <a:schemeClr val="tx1"/>
            </a:solidFill>
            <a:round/>
            <a:headEnd/>
            <a:tailEnd/>
          </a:ln>
        </p:spPr>
        <p:txBody>
          <a:bodyPr wrap="none" anchor="ctr"/>
          <a:lstStyle/>
          <a:p>
            <a:endParaRPr lang="en-US"/>
          </a:p>
        </p:txBody>
      </p:sp>
      <p:sp>
        <p:nvSpPr>
          <p:cNvPr id="122906" name="Line 26"/>
          <p:cNvSpPr>
            <a:spLocks noChangeShapeType="1"/>
          </p:cNvSpPr>
          <p:nvPr/>
        </p:nvSpPr>
        <p:spPr bwMode="auto">
          <a:xfrm flipH="1" flipV="1">
            <a:off x="6810375" y="4781550"/>
            <a:ext cx="609600" cy="457200"/>
          </a:xfrm>
          <a:prstGeom prst="line">
            <a:avLst/>
          </a:prstGeom>
          <a:noFill/>
          <a:ln w="9525">
            <a:solidFill>
              <a:schemeClr val="tx1"/>
            </a:solidFill>
            <a:round/>
            <a:headEnd/>
            <a:tailEnd/>
          </a:ln>
        </p:spPr>
        <p:txBody>
          <a:bodyPr wrap="none" anchor="ctr"/>
          <a:lstStyle/>
          <a:p>
            <a:endParaRPr lang="en-US"/>
          </a:p>
        </p:txBody>
      </p:sp>
      <p:sp>
        <p:nvSpPr>
          <p:cNvPr id="122907" name="Line 27"/>
          <p:cNvSpPr>
            <a:spLocks noChangeShapeType="1"/>
          </p:cNvSpPr>
          <p:nvPr/>
        </p:nvSpPr>
        <p:spPr bwMode="auto">
          <a:xfrm flipH="1">
            <a:off x="6200775" y="4781550"/>
            <a:ext cx="609600" cy="457200"/>
          </a:xfrm>
          <a:prstGeom prst="line">
            <a:avLst/>
          </a:prstGeom>
          <a:noFill/>
          <a:ln w="9525">
            <a:solidFill>
              <a:schemeClr val="tx1"/>
            </a:solidFill>
            <a:round/>
            <a:headEnd/>
            <a:tailEnd/>
          </a:ln>
        </p:spPr>
        <p:txBody>
          <a:bodyPr wrap="none" anchor="ctr"/>
          <a:lstStyle/>
          <a:p>
            <a:endParaRPr lang="en-US"/>
          </a:p>
        </p:txBody>
      </p:sp>
      <p:sp>
        <p:nvSpPr>
          <p:cNvPr id="122908" name="Line 28"/>
          <p:cNvSpPr>
            <a:spLocks noChangeShapeType="1"/>
          </p:cNvSpPr>
          <p:nvPr/>
        </p:nvSpPr>
        <p:spPr bwMode="auto">
          <a:xfrm>
            <a:off x="6810375" y="2438400"/>
            <a:ext cx="0" cy="1905000"/>
          </a:xfrm>
          <a:prstGeom prst="line">
            <a:avLst/>
          </a:prstGeom>
          <a:noFill/>
          <a:ln w="9525">
            <a:solidFill>
              <a:schemeClr val="tx1"/>
            </a:solidFill>
            <a:round/>
            <a:headEnd/>
            <a:tailEnd/>
          </a:ln>
        </p:spPr>
        <p:txBody>
          <a:bodyPr wrap="none" anchor="ctr"/>
          <a:lstStyle/>
          <a:p>
            <a:endParaRPr lang="en-US"/>
          </a:p>
        </p:txBody>
      </p:sp>
      <p:sp>
        <p:nvSpPr>
          <p:cNvPr id="122909" name="Oval 29"/>
          <p:cNvSpPr>
            <a:spLocks noChangeArrowheads="1"/>
          </p:cNvSpPr>
          <p:nvPr/>
        </p:nvSpPr>
        <p:spPr bwMode="auto">
          <a:xfrm>
            <a:off x="6581775" y="3352800"/>
            <a:ext cx="457200" cy="457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22910" name="Oval 30"/>
          <p:cNvSpPr>
            <a:spLocks noChangeArrowheads="1"/>
          </p:cNvSpPr>
          <p:nvPr/>
        </p:nvSpPr>
        <p:spPr bwMode="auto">
          <a:xfrm>
            <a:off x="5819775" y="5114925"/>
            <a:ext cx="457200" cy="457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22911" name="Oval 31"/>
          <p:cNvSpPr>
            <a:spLocks noChangeArrowheads="1"/>
          </p:cNvSpPr>
          <p:nvPr/>
        </p:nvSpPr>
        <p:spPr bwMode="auto">
          <a:xfrm>
            <a:off x="7362825" y="5143500"/>
            <a:ext cx="457200" cy="457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22912" name="Rectangle 32"/>
          <p:cNvSpPr>
            <a:spLocks noChangeArrowheads="1"/>
          </p:cNvSpPr>
          <p:nvPr/>
        </p:nvSpPr>
        <p:spPr bwMode="auto">
          <a:xfrm>
            <a:off x="6553200" y="1981200"/>
            <a:ext cx="457200" cy="457200"/>
          </a:xfrm>
          <a:prstGeom prst="rect">
            <a:avLst/>
          </a:prstGeom>
          <a:solidFill>
            <a:schemeClr val="hlink"/>
          </a:solidFill>
          <a:ln w="9525">
            <a:solidFill>
              <a:schemeClr val="tx1"/>
            </a:solidFill>
            <a:miter lim="800000"/>
            <a:headEnd/>
            <a:tailEnd/>
          </a:ln>
        </p:spPr>
        <p:txBody>
          <a:bodyPr wrap="none" anchor="ctr"/>
          <a:lstStyle/>
          <a:p>
            <a:pPr algn="ctr"/>
            <a:r>
              <a:rPr lang="en-US">
                <a:solidFill>
                  <a:srgbClr val="000000"/>
                </a:solidFill>
              </a:rPr>
              <a:t>S</a:t>
            </a:r>
          </a:p>
        </p:txBody>
      </p:sp>
      <p:sp>
        <p:nvSpPr>
          <p:cNvPr id="122913" name="Rectangle 33"/>
          <p:cNvSpPr>
            <a:spLocks noChangeArrowheads="1"/>
          </p:cNvSpPr>
          <p:nvPr/>
        </p:nvSpPr>
        <p:spPr bwMode="auto">
          <a:xfrm>
            <a:off x="4953000" y="5791200"/>
            <a:ext cx="457200" cy="457200"/>
          </a:xfrm>
          <a:prstGeom prst="rect">
            <a:avLst/>
          </a:prstGeom>
          <a:solidFill>
            <a:schemeClr val="hlink"/>
          </a:solidFill>
          <a:ln w="9525">
            <a:solidFill>
              <a:schemeClr val="tx1"/>
            </a:solidFill>
            <a:miter lim="800000"/>
            <a:headEnd/>
            <a:tailEnd/>
          </a:ln>
        </p:spPr>
        <p:txBody>
          <a:bodyPr wrap="none" anchor="ctr"/>
          <a:lstStyle/>
          <a:p>
            <a:pPr algn="ctr"/>
            <a:r>
              <a:rPr lang="en-US">
                <a:solidFill>
                  <a:srgbClr val="000000"/>
                </a:solidFill>
              </a:rPr>
              <a:t>R3</a:t>
            </a:r>
          </a:p>
        </p:txBody>
      </p:sp>
      <p:sp>
        <p:nvSpPr>
          <p:cNvPr id="122914" name="Rectangle 34"/>
          <p:cNvSpPr>
            <a:spLocks noChangeArrowheads="1"/>
          </p:cNvSpPr>
          <p:nvPr/>
        </p:nvSpPr>
        <p:spPr bwMode="auto">
          <a:xfrm>
            <a:off x="8229600" y="5791200"/>
            <a:ext cx="457200" cy="457200"/>
          </a:xfrm>
          <a:prstGeom prst="rect">
            <a:avLst/>
          </a:prstGeom>
          <a:solidFill>
            <a:schemeClr val="hlink"/>
          </a:solidFill>
          <a:ln w="9525">
            <a:solidFill>
              <a:schemeClr val="tx1"/>
            </a:solidFill>
            <a:miter lim="800000"/>
            <a:headEnd/>
            <a:tailEnd/>
          </a:ln>
        </p:spPr>
        <p:txBody>
          <a:bodyPr wrap="none" anchor="ctr"/>
          <a:lstStyle/>
          <a:p>
            <a:pPr algn="ctr"/>
            <a:r>
              <a:rPr lang="en-US">
                <a:solidFill>
                  <a:srgbClr val="000000"/>
                </a:solidFill>
              </a:rPr>
              <a:t>R4</a:t>
            </a:r>
          </a:p>
        </p:txBody>
      </p:sp>
      <p:sp>
        <p:nvSpPr>
          <p:cNvPr id="122915" name="Rectangle 35"/>
          <p:cNvSpPr>
            <a:spLocks noChangeArrowheads="1"/>
          </p:cNvSpPr>
          <p:nvPr/>
        </p:nvSpPr>
        <p:spPr bwMode="auto">
          <a:xfrm>
            <a:off x="7772400" y="4343400"/>
            <a:ext cx="457200" cy="457200"/>
          </a:xfrm>
          <a:prstGeom prst="rect">
            <a:avLst/>
          </a:prstGeom>
          <a:solidFill>
            <a:schemeClr val="hlink"/>
          </a:solidFill>
          <a:ln w="9525">
            <a:solidFill>
              <a:schemeClr val="tx1"/>
            </a:solidFill>
            <a:miter lim="800000"/>
            <a:headEnd/>
            <a:tailEnd/>
          </a:ln>
        </p:spPr>
        <p:txBody>
          <a:bodyPr wrap="none" anchor="ctr"/>
          <a:lstStyle/>
          <a:p>
            <a:pPr algn="ctr"/>
            <a:r>
              <a:rPr lang="en-US">
                <a:solidFill>
                  <a:srgbClr val="000000"/>
                </a:solidFill>
              </a:rPr>
              <a:t>R2</a:t>
            </a:r>
          </a:p>
        </p:txBody>
      </p:sp>
      <p:sp>
        <p:nvSpPr>
          <p:cNvPr id="122916" name="Line 36"/>
          <p:cNvSpPr>
            <a:spLocks noChangeShapeType="1"/>
          </p:cNvSpPr>
          <p:nvPr/>
        </p:nvSpPr>
        <p:spPr bwMode="auto">
          <a:xfrm flipH="1">
            <a:off x="7010400" y="4572000"/>
            <a:ext cx="762000" cy="0"/>
          </a:xfrm>
          <a:prstGeom prst="line">
            <a:avLst/>
          </a:prstGeom>
          <a:noFill/>
          <a:ln w="9525">
            <a:solidFill>
              <a:schemeClr val="tx1"/>
            </a:solidFill>
            <a:round/>
            <a:headEnd/>
            <a:tailEnd/>
          </a:ln>
        </p:spPr>
        <p:txBody>
          <a:bodyPr wrap="none"/>
          <a:lstStyle/>
          <a:p>
            <a:endParaRPr lang="en-US"/>
          </a:p>
        </p:txBody>
      </p:sp>
      <p:sp>
        <p:nvSpPr>
          <p:cNvPr id="122917" name="Oval 37"/>
          <p:cNvSpPr>
            <a:spLocks noChangeArrowheads="1"/>
          </p:cNvSpPr>
          <p:nvPr/>
        </p:nvSpPr>
        <p:spPr bwMode="auto">
          <a:xfrm>
            <a:off x="2009775" y="4324350"/>
            <a:ext cx="457200" cy="457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22918" name="Oval 38"/>
          <p:cNvSpPr>
            <a:spLocks noChangeArrowheads="1"/>
          </p:cNvSpPr>
          <p:nvPr/>
        </p:nvSpPr>
        <p:spPr bwMode="auto">
          <a:xfrm>
            <a:off x="6581775" y="4324350"/>
            <a:ext cx="457200" cy="457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22919" name="Text Box 39"/>
          <p:cNvSpPr txBox="1">
            <a:spLocks noChangeArrowheads="1"/>
          </p:cNvSpPr>
          <p:nvPr/>
        </p:nvSpPr>
        <p:spPr bwMode="auto">
          <a:xfrm>
            <a:off x="209550" y="1143000"/>
            <a:ext cx="3498850" cy="701675"/>
          </a:xfrm>
          <a:prstGeom prst="rect">
            <a:avLst/>
          </a:prstGeom>
          <a:noFill/>
          <a:ln w="9525">
            <a:noFill/>
            <a:miter lim="800000"/>
            <a:headEnd/>
            <a:tailEnd/>
          </a:ln>
        </p:spPr>
        <p:txBody>
          <a:bodyPr wrap="none">
            <a:spAutoFit/>
          </a:bodyPr>
          <a:lstStyle/>
          <a:p>
            <a:r>
              <a:rPr lang="en-US" sz="2000">
                <a:solidFill>
                  <a:srgbClr val="FF9900"/>
                </a:solidFill>
              </a:rPr>
              <a:t>Packet 1 does not reach R1;</a:t>
            </a:r>
          </a:p>
          <a:p>
            <a:r>
              <a:rPr lang="en-US" sz="2000">
                <a:solidFill>
                  <a:srgbClr val="FF9900"/>
                </a:solidFill>
              </a:rPr>
              <a:t>Receiver 1 requests a resend</a:t>
            </a:r>
          </a:p>
        </p:txBody>
      </p:sp>
      <p:sp>
        <p:nvSpPr>
          <p:cNvPr id="122920" name="Text Box 40"/>
          <p:cNvSpPr txBox="1">
            <a:spLocks noChangeArrowheads="1"/>
          </p:cNvSpPr>
          <p:nvPr/>
        </p:nvSpPr>
        <p:spPr bwMode="auto">
          <a:xfrm>
            <a:off x="4724400" y="1219200"/>
            <a:ext cx="3863975" cy="396875"/>
          </a:xfrm>
          <a:prstGeom prst="rect">
            <a:avLst/>
          </a:prstGeom>
          <a:noFill/>
          <a:ln w="9525">
            <a:noFill/>
            <a:miter lim="800000"/>
            <a:headEnd/>
            <a:tailEnd/>
          </a:ln>
        </p:spPr>
        <p:txBody>
          <a:bodyPr wrap="none">
            <a:spAutoFit/>
          </a:bodyPr>
          <a:lstStyle/>
          <a:p>
            <a:r>
              <a:rPr lang="en-US" sz="2000">
                <a:solidFill>
                  <a:srgbClr val="FF9900"/>
                </a:solidFill>
              </a:rPr>
              <a:t>Packet 1 resent to all 4 receivers</a:t>
            </a:r>
          </a:p>
        </p:txBody>
      </p:sp>
      <p:sp>
        <p:nvSpPr>
          <p:cNvPr id="122921" name="Rectangle 41"/>
          <p:cNvSpPr>
            <a:spLocks noChangeArrowheads="1"/>
          </p:cNvSpPr>
          <p:nvPr/>
        </p:nvSpPr>
        <p:spPr bwMode="auto">
          <a:xfrm>
            <a:off x="1600200" y="3276600"/>
            <a:ext cx="152400" cy="304800"/>
          </a:xfrm>
          <a:prstGeom prst="rect">
            <a:avLst/>
          </a:prstGeom>
          <a:solidFill>
            <a:schemeClr val="tx1"/>
          </a:solidFill>
          <a:ln w="9525">
            <a:solidFill>
              <a:schemeClr val="tx1"/>
            </a:solidFill>
            <a:miter lim="800000"/>
            <a:headEnd/>
            <a:tailEnd/>
          </a:ln>
        </p:spPr>
        <p:txBody>
          <a:bodyPr wrap="none" anchor="ctr"/>
          <a:lstStyle/>
          <a:p>
            <a:pPr algn="ctr"/>
            <a:r>
              <a:rPr lang="en-US" sz="2000">
                <a:solidFill>
                  <a:srgbClr val="000000"/>
                </a:solidFill>
              </a:rPr>
              <a:t>1</a:t>
            </a:r>
          </a:p>
        </p:txBody>
      </p:sp>
      <p:sp>
        <p:nvSpPr>
          <p:cNvPr id="122922" name="Line 42"/>
          <p:cNvSpPr>
            <a:spLocks noChangeShapeType="1"/>
          </p:cNvSpPr>
          <p:nvPr/>
        </p:nvSpPr>
        <p:spPr bwMode="auto">
          <a:xfrm>
            <a:off x="1447800" y="3352800"/>
            <a:ext cx="381000" cy="228600"/>
          </a:xfrm>
          <a:prstGeom prst="line">
            <a:avLst/>
          </a:prstGeom>
          <a:noFill/>
          <a:ln w="19050">
            <a:solidFill>
              <a:srgbClr val="FF0000"/>
            </a:solidFill>
            <a:round/>
            <a:headEnd/>
            <a:tailEnd/>
          </a:ln>
        </p:spPr>
        <p:txBody>
          <a:bodyPr wrap="none" anchor="ctr"/>
          <a:lstStyle/>
          <a:p>
            <a:endParaRPr lang="en-US"/>
          </a:p>
        </p:txBody>
      </p:sp>
      <p:sp>
        <p:nvSpPr>
          <p:cNvPr id="122923" name="Line 43"/>
          <p:cNvSpPr>
            <a:spLocks noChangeShapeType="1"/>
          </p:cNvSpPr>
          <p:nvPr/>
        </p:nvSpPr>
        <p:spPr bwMode="auto">
          <a:xfrm flipV="1">
            <a:off x="1447800" y="3352800"/>
            <a:ext cx="381000" cy="228600"/>
          </a:xfrm>
          <a:prstGeom prst="line">
            <a:avLst/>
          </a:prstGeom>
          <a:noFill/>
          <a:ln w="19050">
            <a:solidFill>
              <a:srgbClr val="FF0000"/>
            </a:solidFill>
            <a:round/>
            <a:headEnd/>
            <a:tailEnd/>
          </a:ln>
        </p:spPr>
        <p:txBody>
          <a:bodyPr wrap="none" anchor="ctr"/>
          <a:lstStyle/>
          <a:p>
            <a:endParaRPr lang="en-US"/>
          </a:p>
        </p:txBody>
      </p:sp>
      <p:sp>
        <p:nvSpPr>
          <p:cNvPr id="122924" name="Rectangle 44"/>
          <p:cNvSpPr>
            <a:spLocks noChangeArrowheads="1"/>
          </p:cNvSpPr>
          <p:nvPr/>
        </p:nvSpPr>
        <p:spPr bwMode="auto">
          <a:xfrm>
            <a:off x="7010400" y="2514600"/>
            <a:ext cx="152400" cy="304800"/>
          </a:xfrm>
          <a:prstGeom prst="rect">
            <a:avLst/>
          </a:prstGeom>
          <a:solidFill>
            <a:schemeClr val="tx1"/>
          </a:solidFill>
          <a:ln w="9525">
            <a:solidFill>
              <a:schemeClr val="tx1"/>
            </a:solidFill>
            <a:miter lim="800000"/>
            <a:headEnd/>
            <a:tailEnd/>
          </a:ln>
        </p:spPr>
        <p:txBody>
          <a:bodyPr wrap="none" anchor="ctr"/>
          <a:lstStyle/>
          <a:p>
            <a:pPr algn="ctr"/>
            <a:r>
              <a:rPr lang="en-US" sz="2000">
                <a:solidFill>
                  <a:srgbClr val="000000"/>
                </a:solidFill>
              </a:rPr>
              <a:t>1</a:t>
            </a:r>
          </a:p>
        </p:txBody>
      </p:sp>
      <p:sp>
        <p:nvSpPr>
          <p:cNvPr id="122925" name="Line 45"/>
          <p:cNvSpPr>
            <a:spLocks noChangeShapeType="1"/>
          </p:cNvSpPr>
          <p:nvPr/>
        </p:nvSpPr>
        <p:spPr bwMode="auto">
          <a:xfrm>
            <a:off x="304800" y="1981200"/>
            <a:ext cx="533400" cy="0"/>
          </a:xfrm>
          <a:prstGeom prst="line">
            <a:avLst/>
          </a:prstGeom>
          <a:noFill/>
          <a:ln w="28575">
            <a:solidFill>
              <a:srgbClr val="FF9900"/>
            </a:solidFill>
            <a:round/>
            <a:headEnd/>
            <a:tailEnd type="triangle" w="med" len="med"/>
          </a:ln>
        </p:spPr>
        <p:txBody>
          <a:bodyPr wrap="none"/>
          <a:lstStyle/>
          <a:p>
            <a:endParaRPr lang="en-US"/>
          </a:p>
        </p:txBody>
      </p:sp>
      <p:sp>
        <p:nvSpPr>
          <p:cNvPr id="122926" name="Text Box 46"/>
          <p:cNvSpPr txBox="1">
            <a:spLocks noChangeArrowheads="1"/>
          </p:cNvSpPr>
          <p:nvPr/>
        </p:nvSpPr>
        <p:spPr bwMode="auto">
          <a:xfrm>
            <a:off x="228600" y="1981200"/>
            <a:ext cx="1255713" cy="274638"/>
          </a:xfrm>
          <a:prstGeom prst="rect">
            <a:avLst/>
          </a:prstGeom>
          <a:noFill/>
          <a:ln w="9525">
            <a:noFill/>
            <a:miter lim="800000"/>
            <a:headEnd/>
            <a:tailEnd/>
          </a:ln>
        </p:spPr>
        <p:txBody>
          <a:bodyPr wrap="none">
            <a:spAutoFit/>
          </a:bodyPr>
          <a:lstStyle/>
          <a:p>
            <a:r>
              <a:rPr lang="en-US" sz="1200">
                <a:solidFill>
                  <a:srgbClr val="000000"/>
                </a:solidFill>
              </a:rPr>
              <a:t>Resend request</a:t>
            </a:r>
          </a:p>
        </p:txBody>
      </p:sp>
      <p:sp>
        <p:nvSpPr>
          <p:cNvPr id="122927" name="Line 47"/>
          <p:cNvSpPr>
            <a:spLocks noChangeShapeType="1"/>
          </p:cNvSpPr>
          <p:nvPr/>
        </p:nvSpPr>
        <p:spPr bwMode="auto">
          <a:xfrm>
            <a:off x="1371600" y="3733800"/>
            <a:ext cx="533400" cy="0"/>
          </a:xfrm>
          <a:prstGeom prst="line">
            <a:avLst/>
          </a:prstGeom>
          <a:noFill/>
          <a:ln w="28575">
            <a:solidFill>
              <a:srgbClr val="FF9900"/>
            </a:solidFill>
            <a:round/>
            <a:headEnd/>
            <a:tailEnd type="triangle" w="med" len="med"/>
          </a:ln>
        </p:spPr>
        <p:txBody>
          <a:bodyPr wrap="none"/>
          <a:lstStyle/>
          <a:p>
            <a:endParaRPr lang="en-US"/>
          </a:p>
        </p:txBody>
      </p:sp>
      <p:sp>
        <p:nvSpPr>
          <p:cNvPr id="122928" name="Line 48"/>
          <p:cNvSpPr>
            <a:spLocks noChangeShapeType="1"/>
          </p:cNvSpPr>
          <p:nvPr/>
        </p:nvSpPr>
        <p:spPr bwMode="auto">
          <a:xfrm flipV="1">
            <a:off x="2133600" y="2438400"/>
            <a:ext cx="0" cy="838200"/>
          </a:xfrm>
          <a:prstGeom prst="line">
            <a:avLst/>
          </a:prstGeom>
          <a:noFill/>
          <a:ln w="28575">
            <a:solidFill>
              <a:srgbClr val="FF9900"/>
            </a:solidFill>
            <a:round/>
            <a:headEnd/>
            <a:tailEnd type="triangle" w="med" len="med"/>
          </a:ln>
        </p:spPr>
        <p:txBody>
          <a:bodyPr wrap="none"/>
          <a:lstStyle/>
          <a:p>
            <a:endParaRPr lang="en-US"/>
          </a:p>
        </p:txBody>
      </p:sp>
      <p:sp>
        <p:nvSpPr>
          <p:cNvPr id="122929" name="Line 49"/>
          <p:cNvSpPr>
            <a:spLocks noChangeShapeType="1"/>
          </p:cNvSpPr>
          <p:nvPr/>
        </p:nvSpPr>
        <p:spPr bwMode="auto">
          <a:xfrm>
            <a:off x="6705600" y="2514600"/>
            <a:ext cx="0" cy="762000"/>
          </a:xfrm>
          <a:prstGeom prst="line">
            <a:avLst/>
          </a:prstGeom>
          <a:noFill/>
          <a:ln w="28575">
            <a:solidFill>
              <a:schemeClr val="folHlink"/>
            </a:solidFill>
            <a:round/>
            <a:headEnd/>
            <a:tailEnd type="triangle" w="med" len="med"/>
          </a:ln>
        </p:spPr>
        <p:txBody>
          <a:bodyPr wrap="none"/>
          <a:lstStyle/>
          <a:p>
            <a:endParaRPr lang="en-US"/>
          </a:p>
        </p:txBody>
      </p:sp>
      <p:sp>
        <p:nvSpPr>
          <p:cNvPr id="122930" name="Line 50"/>
          <p:cNvSpPr>
            <a:spLocks noChangeShapeType="1"/>
          </p:cNvSpPr>
          <p:nvPr/>
        </p:nvSpPr>
        <p:spPr bwMode="auto">
          <a:xfrm flipH="1">
            <a:off x="6019800" y="3429000"/>
            <a:ext cx="533400" cy="0"/>
          </a:xfrm>
          <a:prstGeom prst="line">
            <a:avLst/>
          </a:prstGeom>
          <a:noFill/>
          <a:ln w="28575">
            <a:solidFill>
              <a:schemeClr val="folHlink"/>
            </a:solidFill>
            <a:round/>
            <a:headEnd/>
            <a:tailEnd type="triangle" w="med" len="med"/>
          </a:ln>
        </p:spPr>
        <p:txBody>
          <a:bodyPr wrap="none"/>
          <a:lstStyle/>
          <a:p>
            <a:endParaRPr lang="en-US"/>
          </a:p>
        </p:txBody>
      </p:sp>
      <p:sp>
        <p:nvSpPr>
          <p:cNvPr id="122931" name="Line 51"/>
          <p:cNvSpPr>
            <a:spLocks noChangeShapeType="1"/>
          </p:cNvSpPr>
          <p:nvPr/>
        </p:nvSpPr>
        <p:spPr bwMode="auto">
          <a:xfrm>
            <a:off x="6705600" y="3810000"/>
            <a:ext cx="0" cy="457200"/>
          </a:xfrm>
          <a:prstGeom prst="line">
            <a:avLst/>
          </a:prstGeom>
          <a:noFill/>
          <a:ln w="28575">
            <a:solidFill>
              <a:schemeClr val="folHlink"/>
            </a:solidFill>
            <a:round/>
            <a:headEnd/>
            <a:tailEnd type="triangle" w="med" len="med"/>
          </a:ln>
        </p:spPr>
        <p:txBody>
          <a:bodyPr wrap="none"/>
          <a:lstStyle/>
          <a:p>
            <a:endParaRPr lang="en-US"/>
          </a:p>
        </p:txBody>
      </p:sp>
      <p:sp>
        <p:nvSpPr>
          <p:cNvPr id="122932" name="Line 52"/>
          <p:cNvSpPr>
            <a:spLocks noChangeShapeType="1"/>
          </p:cNvSpPr>
          <p:nvPr/>
        </p:nvSpPr>
        <p:spPr bwMode="auto">
          <a:xfrm>
            <a:off x="7086600" y="4495800"/>
            <a:ext cx="609600" cy="0"/>
          </a:xfrm>
          <a:prstGeom prst="line">
            <a:avLst/>
          </a:prstGeom>
          <a:noFill/>
          <a:ln w="28575">
            <a:solidFill>
              <a:schemeClr val="folHlink"/>
            </a:solidFill>
            <a:round/>
            <a:headEnd/>
            <a:tailEnd type="triangle" w="med" len="med"/>
          </a:ln>
        </p:spPr>
        <p:txBody>
          <a:bodyPr wrap="none"/>
          <a:lstStyle/>
          <a:p>
            <a:endParaRPr lang="en-US"/>
          </a:p>
        </p:txBody>
      </p:sp>
      <p:sp>
        <p:nvSpPr>
          <p:cNvPr id="122933" name="Line 53"/>
          <p:cNvSpPr>
            <a:spLocks noChangeShapeType="1"/>
          </p:cNvSpPr>
          <p:nvPr/>
        </p:nvSpPr>
        <p:spPr bwMode="auto">
          <a:xfrm flipH="1">
            <a:off x="6172200" y="4724400"/>
            <a:ext cx="457200" cy="381000"/>
          </a:xfrm>
          <a:prstGeom prst="line">
            <a:avLst/>
          </a:prstGeom>
          <a:noFill/>
          <a:ln w="28575">
            <a:solidFill>
              <a:schemeClr val="folHlink"/>
            </a:solidFill>
            <a:round/>
            <a:headEnd/>
            <a:tailEnd type="triangle" w="med" len="med"/>
          </a:ln>
        </p:spPr>
        <p:txBody>
          <a:bodyPr wrap="none"/>
          <a:lstStyle/>
          <a:p>
            <a:endParaRPr lang="en-US"/>
          </a:p>
        </p:txBody>
      </p:sp>
      <p:sp>
        <p:nvSpPr>
          <p:cNvPr id="122934" name="Line 54"/>
          <p:cNvSpPr>
            <a:spLocks noChangeShapeType="1"/>
          </p:cNvSpPr>
          <p:nvPr/>
        </p:nvSpPr>
        <p:spPr bwMode="auto">
          <a:xfrm flipH="1">
            <a:off x="5334000" y="5410200"/>
            <a:ext cx="381000" cy="304800"/>
          </a:xfrm>
          <a:prstGeom prst="line">
            <a:avLst/>
          </a:prstGeom>
          <a:noFill/>
          <a:ln w="28575">
            <a:solidFill>
              <a:schemeClr val="folHlink"/>
            </a:solidFill>
            <a:round/>
            <a:headEnd/>
            <a:tailEnd type="triangle" w="med" len="med"/>
          </a:ln>
        </p:spPr>
        <p:txBody>
          <a:bodyPr wrap="none"/>
          <a:lstStyle/>
          <a:p>
            <a:endParaRPr lang="en-US"/>
          </a:p>
        </p:txBody>
      </p:sp>
      <p:sp>
        <p:nvSpPr>
          <p:cNvPr id="122935" name="Line 55"/>
          <p:cNvSpPr>
            <a:spLocks noChangeShapeType="1"/>
          </p:cNvSpPr>
          <p:nvPr/>
        </p:nvSpPr>
        <p:spPr bwMode="auto">
          <a:xfrm>
            <a:off x="7010400" y="4800600"/>
            <a:ext cx="457200" cy="304800"/>
          </a:xfrm>
          <a:prstGeom prst="line">
            <a:avLst/>
          </a:prstGeom>
          <a:noFill/>
          <a:ln w="28575">
            <a:solidFill>
              <a:schemeClr val="folHlink"/>
            </a:solidFill>
            <a:round/>
            <a:headEnd/>
            <a:tailEnd type="triangle" w="med" len="med"/>
          </a:ln>
        </p:spPr>
        <p:txBody>
          <a:bodyPr wrap="none"/>
          <a:lstStyle/>
          <a:p>
            <a:endParaRPr lang="en-US"/>
          </a:p>
        </p:txBody>
      </p:sp>
      <p:sp>
        <p:nvSpPr>
          <p:cNvPr id="122936" name="Line 56"/>
          <p:cNvSpPr>
            <a:spLocks noChangeShapeType="1"/>
          </p:cNvSpPr>
          <p:nvPr/>
        </p:nvSpPr>
        <p:spPr bwMode="auto">
          <a:xfrm>
            <a:off x="7848600" y="5410200"/>
            <a:ext cx="457200" cy="304800"/>
          </a:xfrm>
          <a:prstGeom prst="line">
            <a:avLst/>
          </a:prstGeom>
          <a:noFill/>
          <a:ln w="28575">
            <a:solidFill>
              <a:schemeClr val="folHlink"/>
            </a:solidFill>
            <a:round/>
            <a:headEnd/>
            <a:tailEnd type="triangle" w="med" len="med"/>
          </a:ln>
        </p:spPr>
        <p:txBody>
          <a:bodyPr wrap="none"/>
          <a:lstStyle/>
          <a:p>
            <a:endParaRPr lang="en-US"/>
          </a:p>
        </p:txBody>
      </p:sp>
      <p:sp>
        <p:nvSpPr>
          <p:cNvPr id="122937" name="Line 57"/>
          <p:cNvSpPr>
            <a:spLocks noChangeShapeType="1"/>
          </p:cNvSpPr>
          <p:nvPr/>
        </p:nvSpPr>
        <p:spPr bwMode="auto">
          <a:xfrm>
            <a:off x="5029200" y="2057400"/>
            <a:ext cx="533400" cy="0"/>
          </a:xfrm>
          <a:prstGeom prst="line">
            <a:avLst/>
          </a:prstGeom>
          <a:noFill/>
          <a:ln w="28575">
            <a:solidFill>
              <a:schemeClr val="folHlink"/>
            </a:solidFill>
            <a:round/>
            <a:headEnd/>
            <a:tailEnd type="triangle" w="med" len="med"/>
          </a:ln>
        </p:spPr>
        <p:txBody>
          <a:bodyPr wrap="none"/>
          <a:lstStyle/>
          <a:p>
            <a:endParaRPr lang="en-US"/>
          </a:p>
        </p:txBody>
      </p:sp>
      <p:sp>
        <p:nvSpPr>
          <p:cNvPr id="122938" name="Text Box 58"/>
          <p:cNvSpPr txBox="1">
            <a:spLocks noChangeArrowheads="1"/>
          </p:cNvSpPr>
          <p:nvPr/>
        </p:nvSpPr>
        <p:spPr bwMode="auto">
          <a:xfrm>
            <a:off x="4953000" y="2057400"/>
            <a:ext cx="1155700" cy="274638"/>
          </a:xfrm>
          <a:prstGeom prst="rect">
            <a:avLst/>
          </a:prstGeom>
          <a:noFill/>
          <a:ln w="9525">
            <a:noFill/>
            <a:miter lim="800000"/>
            <a:headEnd/>
            <a:tailEnd/>
          </a:ln>
        </p:spPr>
        <p:txBody>
          <a:bodyPr wrap="none">
            <a:spAutoFit/>
          </a:bodyPr>
          <a:lstStyle/>
          <a:p>
            <a:r>
              <a:rPr lang="en-US" sz="1200">
                <a:solidFill>
                  <a:srgbClr val="000000"/>
                </a:solidFill>
              </a:rPr>
              <a:t>Resent packet</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Slide Number Placeholder 5"/>
          <p:cNvSpPr>
            <a:spLocks noGrp="1"/>
          </p:cNvSpPr>
          <p:nvPr>
            <p:ph type="sldNum" sz="quarter" idx="12"/>
          </p:nvPr>
        </p:nvSpPr>
        <p:spPr bwMode="auto">
          <a:xfrm>
            <a:off x="7162800" y="6324600"/>
            <a:ext cx="1905000" cy="457200"/>
          </a:xfrm>
          <a:noFill/>
          <a:ln>
            <a:miter lim="800000"/>
            <a:headEnd/>
            <a:tailEnd/>
          </a:ln>
        </p:spPr>
        <p:txBody>
          <a:bodyPr wrap="square" numCol="1" anchor="t" anchorCtr="0" compatLnSpc="1">
            <a:prstTxWarp prst="textNoShape">
              <a:avLst/>
            </a:prstTxWarp>
          </a:bodyPr>
          <a:lstStyle/>
          <a:p>
            <a:fld id="{A34A28BB-F85E-430B-A1B6-1D069A7CD887}" type="slidenum">
              <a:rPr lang="en-US" sz="1400">
                <a:solidFill>
                  <a:schemeClr val="tx1"/>
                </a:solidFill>
              </a:rPr>
              <a:pPr/>
              <a:t>51</a:t>
            </a:fld>
            <a:endParaRPr lang="en-US" sz="1400">
              <a:solidFill>
                <a:schemeClr val="tx1"/>
              </a:solidFill>
            </a:endParaRPr>
          </a:p>
        </p:txBody>
      </p:sp>
      <p:sp>
        <p:nvSpPr>
          <p:cNvPr id="123906" name="Rectangle 2"/>
          <p:cNvSpPr>
            <a:spLocks noGrp="1" noChangeArrowheads="1"/>
          </p:cNvSpPr>
          <p:nvPr>
            <p:ph type="title" idx="4294967295"/>
          </p:nvPr>
        </p:nvSpPr>
        <p:spPr>
          <a:xfrm>
            <a:off x="228600" y="152400"/>
            <a:ext cx="8312150" cy="1143000"/>
          </a:xfrm>
        </p:spPr>
        <p:txBody>
          <a:bodyPr/>
          <a:lstStyle/>
          <a:p>
            <a:r>
              <a:rPr lang="en-US"/>
              <a:t>Ideal Recovery Model</a:t>
            </a:r>
          </a:p>
        </p:txBody>
      </p:sp>
      <p:sp>
        <p:nvSpPr>
          <p:cNvPr id="264195" name="Rectangle 3"/>
          <p:cNvSpPr>
            <a:spLocks noChangeArrowheads="1"/>
          </p:cNvSpPr>
          <p:nvPr/>
        </p:nvSpPr>
        <p:spPr bwMode="auto">
          <a:xfrm>
            <a:off x="228600" y="1828800"/>
            <a:ext cx="4114800" cy="4572000"/>
          </a:xfrm>
          <a:prstGeom prst="rect">
            <a:avLst/>
          </a:prstGeom>
          <a:solidFill>
            <a:srgbClr val="FFFFFF"/>
          </a:solidFill>
          <a:ln w="9525">
            <a:solidFill>
              <a:schemeClr val="tx1"/>
            </a:solidFill>
            <a:miter lim="800000"/>
            <a:headEnd/>
            <a:tailEnd/>
          </a:ln>
          <a:effectLst>
            <a:outerShdw blurRad="63500" dist="107763" dir="2700000" algn="ctr" rotWithShape="0">
              <a:schemeClr val="bg2">
                <a:alpha val="74998"/>
              </a:schemeClr>
            </a:outerShdw>
          </a:effectLst>
        </p:spPr>
        <p:txBody>
          <a:bodyPr wrap="none" anchor="ctr"/>
          <a:lstStyle/>
          <a:p>
            <a:pPr>
              <a:defRPr/>
            </a:pPr>
            <a:endParaRPr lang="en-US"/>
          </a:p>
        </p:txBody>
      </p:sp>
      <p:sp>
        <p:nvSpPr>
          <p:cNvPr id="123908" name="Line 4"/>
          <p:cNvSpPr>
            <a:spLocks noChangeShapeType="1"/>
          </p:cNvSpPr>
          <p:nvPr/>
        </p:nvSpPr>
        <p:spPr bwMode="auto">
          <a:xfrm flipH="1">
            <a:off x="1295400" y="3581400"/>
            <a:ext cx="762000" cy="0"/>
          </a:xfrm>
          <a:prstGeom prst="line">
            <a:avLst/>
          </a:prstGeom>
          <a:noFill/>
          <a:ln w="9525">
            <a:solidFill>
              <a:schemeClr val="tx1"/>
            </a:solidFill>
            <a:round/>
            <a:headEnd/>
            <a:tailEnd/>
          </a:ln>
        </p:spPr>
        <p:txBody>
          <a:bodyPr wrap="none"/>
          <a:lstStyle/>
          <a:p>
            <a:endParaRPr lang="en-US"/>
          </a:p>
        </p:txBody>
      </p:sp>
      <p:sp>
        <p:nvSpPr>
          <p:cNvPr id="123909" name="Line 5"/>
          <p:cNvSpPr>
            <a:spLocks noChangeShapeType="1"/>
          </p:cNvSpPr>
          <p:nvPr/>
        </p:nvSpPr>
        <p:spPr bwMode="auto">
          <a:xfrm flipH="1" flipV="1">
            <a:off x="3152775" y="5467350"/>
            <a:ext cx="533400" cy="381000"/>
          </a:xfrm>
          <a:prstGeom prst="line">
            <a:avLst/>
          </a:prstGeom>
          <a:noFill/>
          <a:ln w="3175">
            <a:solidFill>
              <a:schemeClr val="tx1"/>
            </a:solidFill>
            <a:round/>
            <a:headEnd/>
            <a:tailEnd/>
          </a:ln>
        </p:spPr>
        <p:txBody>
          <a:bodyPr wrap="none" anchor="ctr"/>
          <a:lstStyle/>
          <a:p>
            <a:endParaRPr lang="en-US"/>
          </a:p>
        </p:txBody>
      </p:sp>
      <p:sp>
        <p:nvSpPr>
          <p:cNvPr id="123910" name="Line 6"/>
          <p:cNvSpPr>
            <a:spLocks noChangeShapeType="1"/>
          </p:cNvSpPr>
          <p:nvPr/>
        </p:nvSpPr>
        <p:spPr bwMode="auto">
          <a:xfrm flipH="1">
            <a:off x="790575" y="5467350"/>
            <a:ext cx="533400" cy="381000"/>
          </a:xfrm>
          <a:prstGeom prst="line">
            <a:avLst/>
          </a:prstGeom>
          <a:noFill/>
          <a:ln w="3175">
            <a:solidFill>
              <a:schemeClr val="tx1"/>
            </a:solidFill>
            <a:round/>
            <a:headEnd/>
            <a:tailEnd/>
          </a:ln>
        </p:spPr>
        <p:txBody>
          <a:bodyPr wrap="none" anchor="ctr"/>
          <a:lstStyle/>
          <a:p>
            <a:endParaRPr lang="en-US"/>
          </a:p>
        </p:txBody>
      </p:sp>
      <p:sp>
        <p:nvSpPr>
          <p:cNvPr id="123911" name="Line 7"/>
          <p:cNvSpPr>
            <a:spLocks noChangeShapeType="1"/>
          </p:cNvSpPr>
          <p:nvPr/>
        </p:nvSpPr>
        <p:spPr bwMode="auto">
          <a:xfrm flipH="1" flipV="1">
            <a:off x="2238375" y="4781550"/>
            <a:ext cx="609600" cy="457200"/>
          </a:xfrm>
          <a:prstGeom prst="line">
            <a:avLst/>
          </a:prstGeom>
          <a:noFill/>
          <a:ln w="9525">
            <a:solidFill>
              <a:schemeClr val="tx1"/>
            </a:solidFill>
            <a:round/>
            <a:headEnd/>
            <a:tailEnd/>
          </a:ln>
        </p:spPr>
        <p:txBody>
          <a:bodyPr wrap="none" anchor="ctr"/>
          <a:lstStyle/>
          <a:p>
            <a:endParaRPr lang="en-US"/>
          </a:p>
        </p:txBody>
      </p:sp>
      <p:sp>
        <p:nvSpPr>
          <p:cNvPr id="123912" name="Line 8"/>
          <p:cNvSpPr>
            <a:spLocks noChangeShapeType="1"/>
          </p:cNvSpPr>
          <p:nvPr/>
        </p:nvSpPr>
        <p:spPr bwMode="auto">
          <a:xfrm flipH="1">
            <a:off x="1628775" y="4781550"/>
            <a:ext cx="609600" cy="457200"/>
          </a:xfrm>
          <a:prstGeom prst="line">
            <a:avLst/>
          </a:prstGeom>
          <a:noFill/>
          <a:ln w="9525">
            <a:solidFill>
              <a:schemeClr val="tx1"/>
            </a:solidFill>
            <a:round/>
            <a:headEnd/>
            <a:tailEnd/>
          </a:ln>
        </p:spPr>
        <p:txBody>
          <a:bodyPr wrap="none" anchor="ctr"/>
          <a:lstStyle/>
          <a:p>
            <a:endParaRPr lang="en-US"/>
          </a:p>
        </p:txBody>
      </p:sp>
      <p:sp>
        <p:nvSpPr>
          <p:cNvPr id="123913" name="Line 9"/>
          <p:cNvSpPr>
            <a:spLocks noChangeShapeType="1"/>
          </p:cNvSpPr>
          <p:nvPr/>
        </p:nvSpPr>
        <p:spPr bwMode="auto">
          <a:xfrm>
            <a:off x="2238375" y="2438400"/>
            <a:ext cx="0" cy="1905000"/>
          </a:xfrm>
          <a:prstGeom prst="line">
            <a:avLst/>
          </a:prstGeom>
          <a:noFill/>
          <a:ln w="9525">
            <a:solidFill>
              <a:schemeClr val="tx1"/>
            </a:solidFill>
            <a:round/>
            <a:headEnd/>
            <a:tailEnd/>
          </a:ln>
        </p:spPr>
        <p:txBody>
          <a:bodyPr wrap="none" anchor="ctr"/>
          <a:lstStyle/>
          <a:p>
            <a:endParaRPr lang="en-US"/>
          </a:p>
        </p:txBody>
      </p:sp>
      <p:sp>
        <p:nvSpPr>
          <p:cNvPr id="123914" name="Oval 10"/>
          <p:cNvSpPr>
            <a:spLocks noChangeArrowheads="1"/>
          </p:cNvSpPr>
          <p:nvPr/>
        </p:nvSpPr>
        <p:spPr bwMode="auto">
          <a:xfrm>
            <a:off x="2009775" y="3352800"/>
            <a:ext cx="457200" cy="457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23915" name="Oval 11"/>
          <p:cNvSpPr>
            <a:spLocks noChangeArrowheads="1"/>
          </p:cNvSpPr>
          <p:nvPr/>
        </p:nvSpPr>
        <p:spPr bwMode="auto">
          <a:xfrm>
            <a:off x="1247775" y="5114925"/>
            <a:ext cx="457200" cy="457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23916" name="Oval 12"/>
          <p:cNvSpPr>
            <a:spLocks noChangeArrowheads="1"/>
          </p:cNvSpPr>
          <p:nvPr/>
        </p:nvSpPr>
        <p:spPr bwMode="auto">
          <a:xfrm>
            <a:off x="2790825" y="5143500"/>
            <a:ext cx="457200" cy="457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23917" name="Rectangle 13"/>
          <p:cNvSpPr>
            <a:spLocks noChangeArrowheads="1"/>
          </p:cNvSpPr>
          <p:nvPr/>
        </p:nvSpPr>
        <p:spPr bwMode="auto">
          <a:xfrm>
            <a:off x="1981200" y="1981200"/>
            <a:ext cx="457200" cy="457200"/>
          </a:xfrm>
          <a:prstGeom prst="rect">
            <a:avLst/>
          </a:prstGeom>
          <a:solidFill>
            <a:schemeClr val="hlink"/>
          </a:solidFill>
          <a:ln w="9525">
            <a:solidFill>
              <a:schemeClr val="tx1"/>
            </a:solidFill>
            <a:miter lim="800000"/>
            <a:headEnd/>
            <a:tailEnd/>
          </a:ln>
        </p:spPr>
        <p:txBody>
          <a:bodyPr wrap="none" anchor="ctr"/>
          <a:lstStyle/>
          <a:p>
            <a:pPr algn="ctr"/>
            <a:r>
              <a:rPr lang="en-US">
                <a:solidFill>
                  <a:srgbClr val="000000"/>
                </a:solidFill>
              </a:rPr>
              <a:t>S</a:t>
            </a:r>
          </a:p>
        </p:txBody>
      </p:sp>
      <p:sp>
        <p:nvSpPr>
          <p:cNvPr id="123918" name="Rectangle 14"/>
          <p:cNvSpPr>
            <a:spLocks noChangeArrowheads="1"/>
          </p:cNvSpPr>
          <p:nvPr/>
        </p:nvSpPr>
        <p:spPr bwMode="auto">
          <a:xfrm>
            <a:off x="381000" y="5791200"/>
            <a:ext cx="457200" cy="457200"/>
          </a:xfrm>
          <a:prstGeom prst="rect">
            <a:avLst/>
          </a:prstGeom>
          <a:solidFill>
            <a:schemeClr val="hlink"/>
          </a:solidFill>
          <a:ln w="9525">
            <a:solidFill>
              <a:schemeClr val="tx1"/>
            </a:solidFill>
            <a:miter lim="800000"/>
            <a:headEnd/>
            <a:tailEnd/>
          </a:ln>
        </p:spPr>
        <p:txBody>
          <a:bodyPr wrap="none" anchor="ctr"/>
          <a:lstStyle/>
          <a:p>
            <a:pPr algn="ctr"/>
            <a:r>
              <a:rPr lang="en-US">
                <a:solidFill>
                  <a:srgbClr val="000000"/>
                </a:solidFill>
              </a:rPr>
              <a:t>R3</a:t>
            </a:r>
          </a:p>
        </p:txBody>
      </p:sp>
      <p:sp>
        <p:nvSpPr>
          <p:cNvPr id="123919" name="Rectangle 15"/>
          <p:cNvSpPr>
            <a:spLocks noChangeArrowheads="1"/>
          </p:cNvSpPr>
          <p:nvPr/>
        </p:nvSpPr>
        <p:spPr bwMode="auto">
          <a:xfrm>
            <a:off x="3657600" y="5791200"/>
            <a:ext cx="457200" cy="457200"/>
          </a:xfrm>
          <a:prstGeom prst="rect">
            <a:avLst/>
          </a:prstGeom>
          <a:solidFill>
            <a:schemeClr val="hlink"/>
          </a:solidFill>
          <a:ln w="9525">
            <a:solidFill>
              <a:schemeClr val="tx1"/>
            </a:solidFill>
            <a:miter lim="800000"/>
            <a:headEnd/>
            <a:tailEnd/>
          </a:ln>
        </p:spPr>
        <p:txBody>
          <a:bodyPr wrap="none" anchor="ctr"/>
          <a:lstStyle/>
          <a:p>
            <a:pPr algn="ctr"/>
            <a:r>
              <a:rPr lang="en-US">
                <a:solidFill>
                  <a:srgbClr val="000000"/>
                </a:solidFill>
              </a:rPr>
              <a:t>R4</a:t>
            </a:r>
          </a:p>
        </p:txBody>
      </p:sp>
      <p:sp>
        <p:nvSpPr>
          <p:cNvPr id="123920" name="Rectangle 16"/>
          <p:cNvSpPr>
            <a:spLocks noChangeArrowheads="1"/>
          </p:cNvSpPr>
          <p:nvPr/>
        </p:nvSpPr>
        <p:spPr bwMode="auto">
          <a:xfrm>
            <a:off x="3200400" y="4343400"/>
            <a:ext cx="457200" cy="457200"/>
          </a:xfrm>
          <a:prstGeom prst="rect">
            <a:avLst/>
          </a:prstGeom>
          <a:solidFill>
            <a:schemeClr val="hlink"/>
          </a:solidFill>
          <a:ln w="9525">
            <a:solidFill>
              <a:schemeClr val="tx1"/>
            </a:solidFill>
            <a:miter lim="800000"/>
            <a:headEnd/>
            <a:tailEnd/>
          </a:ln>
        </p:spPr>
        <p:txBody>
          <a:bodyPr wrap="none" anchor="ctr"/>
          <a:lstStyle/>
          <a:p>
            <a:pPr algn="ctr"/>
            <a:r>
              <a:rPr lang="en-US">
                <a:solidFill>
                  <a:srgbClr val="000000"/>
                </a:solidFill>
              </a:rPr>
              <a:t>R2</a:t>
            </a:r>
          </a:p>
        </p:txBody>
      </p:sp>
      <p:sp>
        <p:nvSpPr>
          <p:cNvPr id="123921" name="Rectangle 17"/>
          <p:cNvSpPr>
            <a:spLocks noChangeArrowheads="1"/>
          </p:cNvSpPr>
          <p:nvPr/>
        </p:nvSpPr>
        <p:spPr bwMode="auto">
          <a:xfrm>
            <a:off x="2819400" y="2514600"/>
            <a:ext cx="152400" cy="304800"/>
          </a:xfrm>
          <a:prstGeom prst="rect">
            <a:avLst/>
          </a:prstGeom>
          <a:solidFill>
            <a:schemeClr val="tx1"/>
          </a:solidFill>
          <a:ln w="9525">
            <a:solidFill>
              <a:schemeClr val="tx1"/>
            </a:solidFill>
            <a:miter lim="800000"/>
            <a:headEnd/>
            <a:tailEnd/>
          </a:ln>
        </p:spPr>
        <p:txBody>
          <a:bodyPr wrap="none" anchor="ctr"/>
          <a:lstStyle/>
          <a:p>
            <a:pPr algn="ctr"/>
            <a:r>
              <a:rPr lang="en-US" sz="2000">
                <a:solidFill>
                  <a:srgbClr val="000000"/>
                </a:solidFill>
              </a:rPr>
              <a:t>2</a:t>
            </a:r>
          </a:p>
        </p:txBody>
      </p:sp>
      <p:sp>
        <p:nvSpPr>
          <p:cNvPr id="123922" name="Rectangle 18"/>
          <p:cNvSpPr>
            <a:spLocks noChangeArrowheads="1"/>
          </p:cNvSpPr>
          <p:nvPr/>
        </p:nvSpPr>
        <p:spPr bwMode="auto">
          <a:xfrm>
            <a:off x="2514600" y="3886200"/>
            <a:ext cx="152400" cy="304800"/>
          </a:xfrm>
          <a:prstGeom prst="rect">
            <a:avLst/>
          </a:prstGeom>
          <a:solidFill>
            <a:schemeClr val="tx1"/>
          </a:solidFill>
          <a:ln w="9525">
            <a:solidFill>
              <a:schemeClr val="tx1"/>
            </a:solidFill>
            <a:miter lim="800000"/>
            <a:headEnd/>
            <a:tailEnd/>
          </a:ln>
        </p:spPr>
        <p:txBody>
          <a:bodyPr wrap="none" anchor="ctr"/>
          <a:lstStyle/>
          <a:p>
            <a:pPr algn="ctr"/>
            <a:r>
              <a:rPr lang="en-US" sz="2000">
                <a:solidFill>
                  <a:srgbClr val="000000"/>
                </a:solidFill>
              </a:rPr>
              <a:t>1</a:t>
            </a:r>
          </a:p>
        </p:txBody>
      </p:sp>
      <p:sp>
        <p:nvSpPr>
          <p:cNvPr id="123923" name="Line 19"/>
          <p:cNvSpPr>
            <a:spLocks noChangeShapeType="1"/>
          </p:cNvSpPr>
          <p:nvPr/>
        </p:nvSpPr>
        <p:spPr bwMode="auto">
          <a:xfrm>
            <a:off x="2362200" y="3962400"/>
            <a:ext cx="381000" cy="228600"/>
          </a:xfrm>
          <a:prstGeom prst="line">
            <a:avLst/>
          </a:prstGeom>
          <a:noFill/>
          <a:ln w="19050">
            <a:solidFill>
              <a:srgbClr val="FF0000"/>
            </a:solidFill>
            <a:round/>
            <a:headEnd/>
            <a:tailEnd/>
          </a:ln>
        </p:spPr>
        <p:txBody>
          <a:bodyPr wrap="none" anchor="ctr"/>
          <a:lstStyle/>
          <a:p>
            <a:endParaRPr lang="en-US"/>
          </a:p>
        </p:txBody>
      </p:sp>
      <p:sp>
        <p:nvSpPr>
          <p:cNvPr id="123924" name="Line 20"/>
          <p:cNvSpPr>
            <a:spLocks noChangeShapeType="1"/>
          </p:cNvSpPr>
          <p:nvPr/>
        </p:nvSpPr>
        <p:spPr bwMode="auto">
          <a:xfrm flipV="1">
            <a:off x="2362200" y="3962400"/>
            <a:ext cx="381000" cy="228600"/>
          </a:xfrm>
          <a:prstGeom prst="line">
            <a:avLst/>
          </a:prstGeom>
          <a:noFill/>
          <a:ln w="19050">
            <a:solidFill>
              <a:srgbClr val="FF0000"/>
            </a:solidFill>
            <a:round/>
            <a:headEnd/>
            <a:tailEnd/>
          </a:ln>
        </p:spPr>
        <p:txBody>
          <a:bodyPr wrap="none" anchor="ctr"/>
          <a:lstStyle/>
          <a:p>
            <a:endParaRPr lang="en-US"/>
          </a:p>
        </p:txBody>
      </p:sp>
      <p:sp>
        <p:nvSpPr>
          <p:cNvPr id="123925" name="Line 21"/>
          <p:cNvSpPr>
            <a:spLocks noChangeShapeType="1"/>
          </p:cNvSpPr>
          <p:nvPr/>
        </p:nvSpPr>
        <p:spPr bwMode="auto">
          <a:xfrm flipH="1">
            <a:off x="2438400" y="4572000"/>
            <a:ext cx="762000" cy="0"/>
          </a:xfrm>
          <a:prstGeom prst="line">
            <a:avLst/>
          </a:prstGeom>
          <a:noFill/>
          <a:ln w="9525">
            <a:solidFill>
              <a:schemeClr val="tx1"/>
            </a:solidFill>
            <a:round/>
            <a:headEnd/>
            <a:tailEnd/>
          </a:ln>
        </p:spPr>
        <p:txBody>
          <a:bodyPr wrap="none"/>
          <a:lstStyle/>
          <a:p>
            <a:endParaRPr lang="en-US"/>
          </a:p>
        </p:txBody>
      </p:sp>
      <p:sp>
        <p:nvSpPr>
          <p:cNvPr id="264214" name="Rectangle 22"/>
          <p:cNvSpPr>
            <a:spLocks noChangeArrowheads="1"/>
          </p:cNvSpPr>
          <p:nvPr/>
        </p:nvSpPr>
        <p:spPr bwMode="auto">
          <a:xfrm>
            <a:off x="4800600" y="1828800"/>
            <a:ext cx="4114800" cy="4572000"/>
          </a:xfrm>
          <a:prstGeom prst="rect">
            <a:avLst/>
          </a:prstGeom>
          <a:solidFill>
            <a:srgbClr val="FFFFFF"/>
          </a:solidFill>
          <a:ln w="9525">
            <a:solidFill>
              <a:schemeClr val="tx1"/>
            </a:solidFill>
            <a:miter lim="800000"/>
            <a:headEnd/>
            <a:tailEnd/>
          </a:ln>
          <a:effectLst>
            <a:outerShdw blurRad="63500" dist="107763" dir="2700000" algn="ctr" rotWithShape="0">
              <a:schemeClr val="bg2">
                <a:alpha val="74998"/>
              </a:schemeClr>
            </a:outerShdw>
          </a:effectLst>
        </p:spPr>
        <p:txBody>
          <a:bodyPr wrap="none" anchor="ctr"/>
          <a:lstStyle/>
          <a:p>
            <a:pPr>
              <a:defRPr/>
            </a:pPr>
            <a:endParaRPr lang="en-US"/>
          </a:p>
        </p:txBody>
      </p:sp>
      <p:sp>
        <p:nvSpPr>
          <p:cNvPr id="123927" name="Line 23"/>
          <p:cNvSpPr>
            <a:spLocks noChangeShapeType="1"/>
          </p:cNvSpPr>
          <p:nvPr/>
        </p:nvSpPr>
        <p:spPr bwMode="auto">
          <a:xfrm flipH="1">
            <a:off x="5867400" y="3581400"/>
            <a:ext cx="762000" cy="0"/>
          </a:xfrm>
          <a:prstGeom prst="line">
            <a:avLst/>
          </a:prstGeom>
          <a:noFill/>
          <a:ln w="9525">
            <a:solidFill>
              <a:schemeClr val="tx1"/>
            </a:solidFill>
            <a:round/>
            <a:headEnd/>
            <a:tailEnd/>
          </a:ln>
        </p:spPr>
        <p:txBody>
          <a:bodyPr wrap="none"/>
          <a:lstStyle/>
          <a:p>
            <a:endParaRPr lang="en-US"/>
          </a:p>
        </p:txBody>
      </p:sp>
      <p:sp>
        <p:nvSpPr>
          <p:cNvPr id="123928" name="Line 24"/>
          <p:cNvSpPr>
            <a:spLocks noChangeShapeType="1"/>
          </p:cNvSpPr>
          <p:nvPr/>
        </p:nvSpPr>
        <p:spPr bwMode="auto">
          <a:xfrm flipH="1" flipV="1">
            <a:off x="7724775" y="5467350"/>
            <a:ext cx="533400" cy="381000"/>
          </a:xfrm>
          <a:prstGeom prst="line">
            <a:avLst/>
          </a:prstGeom>
          <a:noFill/>
          <a:ln w="3175">
            <a:solidFill>
              <a:schemeClr val="tx1"/>
            </a:solidFill>
            <a:round/>
            <a:headEnd/>
            <a:tailEnd/>
          </a:ln>
        </p:spPr>
        <p:txBody>
          <a:bodyPr wrap="none" anchor="ctr"/>
          <a:lstStyle/>
          <a:p>
            <a:endParaRPr lang="en-US"/>
          </a:p>
        </p:txBody>
      </p:sp>
      <p:sp>
        <p:nvSpPr>
          <p:cNvPr id="123929" name="Line 25"/>
          <p:cNvSpPr>
            <a:spLocks noChangeShapeType="1"/>
          </p:cNvSpPr>
          <p:nvPr/>
        </p:nvSpPr>
        <p:spPr bwMode="auto">
          <a:xfrm flipH="1">
            <a:off x="5362575" y="5467350"/>
            <a:ext cx="533400" cy="381000"/>
          </a:xfrm>
          <a:prstGeom prst="line">
            <a:avLst/>
          </a:prstGeom>
          <a:noFill/>
          <a:ln w="3175">
            <a:solidFill>
              <a:schemeClr val="tx1"/>
            </a:solidFill>
            <a:round/>
            <a:headEnd/>
            <a:tailEnd/>
          </a:ln>
        </p:spPr>
        <p:txBody>
          <a:bodyPr wrap="none" anchor="ctr"/>
          <a:lstStyle/>
          <a:p>
            <a:endParaRPr lang="en-US"/>
          </a:p>
        </p:txBody>
      </p:sp>
      <p:sp>
        <p:nvSpPr>
          <p:cNvPr id="123930" name="Line 26"/>
          <p:cNvSpPr>
            <a:spLocks noChangeShapeType="1"/>
          </p:cNvSpPr>
          <p:nvPr/>
        </p:nvSpPr>
        <p:spPr bwMode="auto">
          <a:xfrm flipH="1" flipV="1">
            <a:off x="6810375" y="4781550"/>
            <a:ext cx="609600" cy="457200"/>
          </a:xfrm>
          <a:prstGeom prst="line">
            <a:avLst/>
          </a:prstGeom>
          <a:noFill/>
          <a:ln w="9525">
            <a:solidFill>
              <a:schemeClr val="tx1"/>
            </a:solidFill>
            <a:round/>
            <a:headEnd/>
            <a:tailEnd/>
          </a:ln>
        </p:spPr>
        <p:txBody>
          <a:bodyPr wrap="none" anchor="ctr"/>
          <a:lstStyle/>
          <a:p>
            <a:endParaRPr lang="en-US"/>
          </a:p>
        </p:txBody>
      </p:sp>
      <p:sp>
        <p:nvSpPr>
          <p:cNvPr id="123931" name="Line 27"/>
          <p:cNvSpPr>
            <a:spLocks noChangeShapeType="1"/>
          </p:cNvSpPr>
          <p:nvPr/>
        </p:nvSpPr>
        <p:spPr bwMode="auto">
          <a:xfrm flipH="1">
            <a:off x="6200775" y="4781550"/>
            <a:ext cx="609600" cy="457200"/>
          </a:xfrm>
          <a:prstGeom prst="line">
            <a:avLst/>
          </a:prstGeom>
          <a:noFill/>
          <a:ln w="9525">
            <a:solidFill>
              <a:schemeClr val="tx1"/>
            </a:solidFill>
            <a:round/>
            <a:headEnd/>
            <a:tailEnd/>
          </a:ln>
        </p:spPr>
        <p:txBody>
          <a:bodyPr wrap="none" anchor="ctr"/>
          <a:lstStyle/>
          <a:p>
            <a:endParaRPr lang="en-US"/>
          </a:p>
        </p:txBody>
      </p:sp>
      <p:sp>
        <p:nvSpPr>
          <p:cNvPr id="123932" name="Line 28"/>
          <p:cNvSpPr>
            <a:spLocks noChangeShapeType="1"/>
          </p:cNvSpPr>
          <p:nvPr/>
        </p:nvSpPr>
        <p:spPr bwMode="auto">
          <a:xfrm>
            <a:off x="6810375" y="2438400"/>
            <a:ext cx="0" cy="1905000"/>
          </a:xfrm>
          <a:prstGeom prst="line">
            <a:avLst/>
          </a:prstGeom>
          <a:noFill/>
          <a:ln w="9525">
            <a:solidFill>
              <a:schemeClr val="tx1"/>
            </a:solidFill>
            <a:round/>
            <a:headEnd/>
            <a:tailEnd/>
          </a:ln>
        </p:spPr>
        <p:txBody>
          <a:bodyPr wrap="none" anchor="ctr"/>
          <a:lstStyle/>
          <a:p>
            <a:endParaRPr lang="en-US"/>
          </a:p>
        </p:txBody>
      </p:sp>
      <p:sp>
        <p:nvSpPr>
          <p:cNvPr id="123933" name="Oval 29"/>
          <p:cNvSpPr>
            <a:spLocks noChangeArrowheads="1"/>
          </p:cNvSpPr>
          <p:nvPr/>
        </p:nvSpPr>
        <p:spPr bwMode="auto">
          <a:xfrm>
            <a:off x="6581775" y="3352800"/>
            <a:ext cx="457200" cy="457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23934" name="Oval 30"/>
          <p:cNvSpPr>
            <a:spLocks noChangeArrowheads="1"/>
          </p:cNvSpPr>
          <p:nvPr/>
        </p:nvSpPr>
        <p:spPr bwMode="auto">
          <a:xfrm>
            <a:off x="5819775" y="5114925"/>
            <a:ext cx="457200" cy="457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23935" name="Oval 31"/>
          <p:cNvSpPr>
            <a:spLocks noChangeArrowheads="1"/>
          </p:cNvSpPr>
          <p:nvPr/>
        </p:nvSpPr>
        <p:spPr bwMode="auto">
          <a:xfrm>
            <a:off x="7362825" y="5143500"/>
            <a:ext cx="457200" cy="457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23936" name="Rectangle 32"/>
          <p:cNvSpPr>
            <a:spLocks noChangeArrowheads="1"/>
          </p:cNvSpPr>
          <p:nvPr/>
        </p:nvSpPr>
        <p:spPr bwMode="auto">
          <a:xfrm>
            <a:off x="6553200" y="1981200"/>
            <a:ext cx="457200" cy="457200"/>
          </a:xfrm>
          <a:prstGeom prst="rect">
            <a:avLst/>
          </a:prstGeom>
          <a:solidFill>
            <a:schemeClr val="hlink"/>
          </a:solidFill>
          <a:ln w="9525">
            <a:solidFill>
              <a:schemeClr val="tx1"/>
            </a:solidFill>
            <a:miter lim="800000"/>
            <a:headEnd/>
            <a:tailEnd/>
          </a:ln>
        </p:spPr>
        <p:txBody>
          <a:bodyPr wrap="none" anchor="ctr"/>
          <a:lstStyle/>
          <a:p>
            <a:pPr algn="ctr"/>
            <a:r>
              <a:rPr lang="en-US">
                <a:solidFill>
                  <a:srgbClr val="000000"/>
                </a:solidFill>
              </a:rPr>
              <a:t>S</a:t>
            </a:r>
          </a:p>
        </p:txBody>
      </p:sp>
      <p:sp>
        <p:nvSpPr>
          <p:cNvPr id="123937" name="Rectangle 33"/>
          <p:cNvSpPr>
            <a:spLocks noChangeArrowheads="1"/>
          </p:cNvSpPr>
          <p:nvPr/>
        </p:nvSpPr>
        <p:spPr bwMode="auto">
          <a:xfrm>
            <a:off x="4953000" y="5791200"/>
            <a:ext cx="457200" cy="457200"/>
          </a:xfrm>
          <a:prstGeom prst="rect">
            <a:avLst/>
          </a:prstGeom>
          <a:solidFill>
            <a:schemeClr val="hlink"/>
          </a:solidFill>
          <a:ln w="9525">
            <a:solidFill>
              <a:schemeClr val="tx1"/>
            </a:solidFill>
            <a:miter lim="800000"/>
            <a:headEnd/>
            <a:tailEnd/>
          </a:ln>
        </p:spPr>
        <p:txBody>
          <a:bodyPr wrap="none" anchor="ctr"/>
          <a:lstStyle/>
          <a:p>
            <a:pPr algn="ctr"/>
            <a:r>
              <a:rPr lang="en-US">
                <a:solidFill>
                  <a:srgbClr val="000000"/>
                </a:solidFill>
              </a:rPr>
              <a:t>R3</a:t>
            </a:r>
          </a:p>
        </p:txBody>
      </p:sp>
      <p:sp>
        <p:nvSpPr>
          <p:cNvPr id="123938" name="Rectangle 34"/>
          <p:cNvSpPr>
            <a:spLocks noChangeArrowheads="1"/>
          </p:cNvSpPr>
          <p:nvPr/>
        </p:nvSpPr>
        <p:spPr bwMode="auto">
          <a:xfrm>
            <a:off x="8229600" y="5791200"/>
            <a:ext cx="457200" cy="457200"/>
          </a:xfrm>
          <a:prstGeom prst="rect">
            <a:avLst/>
          </a:prstGeom>
          <a:solidFill>
            <a:schemeClr val="hlink"/>
          </a:solidFill>
          <a:ln w="9525">
            <a:solidFill>
              <a:schemeClr val="tx1"/>
            </a:solidFill>
            <a:miter lim="800000"/>
            <a:headEnd/>
            <a:tailEnd/>
          </a:ln>
        </p:spPr>
        <p:txBody>
          <a:bodyPr wrap="none" anchor="ctr"/>
          <a:lstStyle/>
          <a:p>
            <a:pPr algn="ctr"/>
            <a:r>
              <a:rPr lang="en-US">
                <a:solidFill>
                  <a:srgbClr val="000000"/>
                </a:solidFill>
              </a:rPr>
              <a:t>R4</a:t>
            </a:r>
          </a:p>
        </p:txBody>
      </p:sp>
      <p:sp>
        <p:nvSpPr>
          <p:cNvPr id="123939" name="Rectangle 35"/>
          <p:cNvSpPr>
            <a:spLocks noChangeArrowheads="1"/>
          </p:cNvSpPr>
          <p:nvPr/>
        </p:nvSpPr>
        <p:spPr bwMode="auto">
          <a:xfrm>
            <a:off x="7772400" y="4343400"/>
            <a:ext cx="457200" cy="457200"/>
          </a:xfrm>
          <a:prstGeom prst="rect">
            <a:avLst/>
          </a:prstGeom>
          <a:solidFill>
            <a:schemeClr val="hlink"/>
          </a:solidFill>
          <a:ln w="9525">
            <a:solidFill>
              <a:schemeClr val="tx1"/>
            </a:solidFill>
            <a:miter lim="800000"/>
            <a:headEnd/>
            <a:tailEnd/>
          </a:ln>
        </p:spPr>
        <p:txBody>
          <a:bodyPr wrap="none" anchor="ctr"/>
          <a:lstStyle/>
          <a:p>
            <a:pPr algn="ctr"/>
            <a:r>
              <a:rPr lang="en-US">
                <a:solidFill>
                  <a:srgbClr val="000000"/>
                </a:solidFill>
              </a:rPr>
              <a:t>R2</a:t>
            </a:r>
          </a:p>
        </p:txBody>
      </p:sp>
      <p:sp>
        <p:nvSpPr>
          <p:cNvPr id="123940" name="Line 36"/>
          <p:cNvSpPr>
            <a:spLocks noChangeShapeType="1"/>
          </p:cNvSpPr>
          <p:nvPr/>
        </p:nvSpPr>
        <p:spPr bwMode="auto">
          <a:xfrm flipH="1">
            <a:off x="7010400" y="4572000"/>
            <a:ext cx="762000" cy="0"/>
          </a:xfrm>
          <a:prstGeom prst="line">
            <a:avLst/>
          </a:prstGeom>
          <a:noFill/>
          <a:ln w="9525">
            <a:solidFill>
              <a:schemeClr val="tx1"/>
            </a:solidFill>
            <a:round/>
            <a:headEnd/>
            <a:tailEnd/>
          </a:ln>
        </p:spPr>
        <p:txBody>
          <a:bodyPr wrap="none"/>
          <a:lstStyle/>
          <a:p>
            <a:endParaRPr lang="en-US"/>
          </a:p>
        </p:txBody>
      </p:sp>
      <p:sp>
        <p:nvSpPr>
          <p:cNvPr id="123941" name="Oval 37"/>
          <p:cNvSpPr>
            <a:spLocks noChangeArrowheads="1"/>
          </p:cNvSpPr>
          <p:nvPr/>
        </p:nvSpPr>
        <p:spPr bwMode="auto">
          <a:xfrm>
            <a:off x="2009775" y="4324350"/>
            <a:ext cx="457200" cy="457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23942" name="Oval 38"/>
          <p:cNvSpPr>
            <a:spLocks noChangeArrowheads="1"/>
          </p:cNvSpPr>
          <p:nvPr/>
        </p:nvSpPr>
        <p:spPr bwMode="auto">
          <a:xfrm>
            <a:off x="6581775" y="4324350"/>
            <a:ext cx="457200" cy="457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23943" name="Text Box 39"/>
          <p:cNvSpPr txBox="1">
            <a:spLocks noChangeArrowheads="1"/>
          </p:cNvSpPr>
          <p:nvPr/>
        </p:nvSpPr>
        <p:spPr bwMode="auto">
          <a:xfrm>
            <a:off x="304800" y="1143000"/>
            <a:ext cx="4038600" cy="701675"/>
          </a:xfrm>
          <a:prstGeom prst="rect">
            <a:avLst/>
          </a:prstGeom>
          <a:noFill/>
          <a:ln w="9525">
            <a:noFill/>
            <a:miter lim="800000"/>
            <a:headEnd/>
            <a:tailEnd/>
          </a:ln>
        </p:spPr>
        <p:txBody>
          <a:bodyPr>
            <a:spAutoFit/>
          </a:bodyPr>
          <a:lstStyle/>
          <a:p>
            <a:r>
              <a:rPr lang="en-US" sz="2000">
                <a:solidFill>
                  <a:srgbClr val="FF9900"/>
                </a:solidFill>
              </a:rPr>
              <a:t>Packet 1 reaches R1 but is lost before reaching other Receivers</a:t>
            </a:r>
          </a:p>
        </p:txBody>
      </p:sp>
      <p:sp>
        <p:nvSpPr>
          <p:cNvPr id="123944" name="Text Box 40"/>
          <p:cNvSpPr txBox="1">
            <a:spLocks noChangeArrowheads="1"/>
          </p:cNvSpPr>
          <p:nvPr/>
        </p:nvSpPr>
        <p:spPr bwMode="auto">
          <a:xfrm>
            <a:off x="4724400" y="1143000"/>
            <a:ext cx="4191000" cy="701675"/>
          </a:xfrm>
          <a:prstGeom prst="rect">
            <a:avLst/>
          </a:prstGeom>
          <a:noFill/>
          <a:ln w="9525">
            <a:noFill/>
            <a:miter lim="800000"/>
            <a:headEnd/>
            <a:tailEnd/>
          </a:ln>
        </p:spPr>
        <p:txBody>
          <a:bodyPr>
            <a:spAutoFit/>
          </a:bodyPr>
          <a:lstStyle/>
          <a:p>
            <a:r>
              <a:rPr lang="en-US" sz="2000">
                <a:solidFill>
                  <a:srgbClr val="FF9900"/>
                </a:solidFill>
              </a:rPr>
              <a:t>Only one receiver sends NACK to the nearest S or R with packet</a:t>
            </a:r>
          </a:p>
        </p:txBody>
      </p:sp>
      <p:sp>
        <p:nvSpPr>
          <p:cNvPr id="123945" name="Line 41"/>
          <p:cNvSpPr>
            <a:spLocks noChangeShapeType="1"/>
          </p:cNvSpPr>
          <p:nvPr/>
        </p:nvSpPr>
        <p:spPr bwMode="auto">
          <a:xfrm flipH="1" flipV="1">
            <a:off x="7010400" y="4800600"/>
            <a:ext cx="381000" cy="304800"/>
          </a:xfrm>
          <a:prstGeom prst="line">
            <a:avLst/>
          </a:prstGeom>
          <a:noFill/>
          <a:ln w="28575">
            <a:solidFill>
              <a:srgbClr val="FF9900"/>
            </a:solidFill>
            <a:round/>
            <a:headEnd/>
            <a:tailEnd type="triangle" w="med" len="med"/>
          </a:ln>
        </p:spPr>
        <p:txBody>
          <a:bodyPr wrap="none"/>
          <a:lstStyle/>
          <a:p>
            <a:endParaRPr lang="en-US"/>
          </a:p>
        </p:txBody>
      </p:sp>
      <p:sp>
        <p:nvSpPr>
          <p:cNvPr id="123946" name="Line 42"/>
          <p:cNvSpPr>
            <a:spLocks noChangeShapeType="1"/>
          </p:cNvSpPr>
          <p:nvPr/>
        </p:nvSpPr>
        <p:spPr bwMode="auto">
          <a:xfrm flipH="1" flipV="1">
            <a:off x="7848600" y="5410200"/>
            <a:ext cx="381000" cy="304800"/>
          </a:xfrm>
          <a:prstGeom prst="line">
            <a:avLst/>
          </a:prstGeom>
          <a:noFill/>
          <a:ln w="28575">
            <a:solidFill>
              <a:srgbClr val="FF9900"/>
            </a:solidFill>
            <a:round/>
            <a:headEnd/>
            <a:tailEnd type="triangle" w="med" len="med"/>
          </a:ln>
        </p:spPr>
        <p:txBody>
          <a:bodyPr wrap="none"/>
          <a:lstStyle/>
          <a:p>
            <a:endParaRPr lang="en-US"/>
          </a:p>
        </p:txBody>
      </p:sp>
      <p:sp>
        <p:nvSpPr>
          <p:cNvPr id="123947" name="Line 43"/>
          <p:cNvSpPr>
            <a:spLocks noChangeShapeType="1"/>
          </p:cNvSpPr>
          <p:nvPr/>
        </p:nvSpPr>
        <p:spPr bwMode="auto">
          <a:xfrm flipV="1">
            <a:off x="6934200" y="3886200"/>
            <a:ext cx="0" cy="381000"/>
          </a:xfrm>
          <a:prstGeom prst="line">
            <a:avLst/>
          </a:prstGeom>
          <a:noFill/>
          <a:ln w="28575">
            <a:solidFill>
              <a:srgbClr val="FF9900"/>
            </a:solidFill>
            <a:round/>
            <a:headEnd/>
            <a:tailEnd type="triangle" w="med" len="med"/>
          </a:ln>
        </p:spPr>
        <p:txBody>
          <a:bodyPr wrap="none"/>
          <a:lstStyle/>
          <a:p>
            <a:endParaRPr lang="en-US"/>
          </a:p>
        </p:txBody>
      </p:sp>
      <p:sp>
        <p:nvSpPr>
          <p:cNvPr id="123948" name="Line 44"/>
          <p:cNvSpPr>
            <a:spLocks noChangeShapeType="1"/>
          </p:cNvSpPr>
          <p:nvPr/>
        </p:nvSpPr>
        <p:spPr bwMode="auto">
          <a:xfrm>
            <a:off x="4992688" y="1981200"/>
            <a:ext cx="533400" cy="0"/>
          </a:xfrm>
          <a:prstGeom prst="line">
            <a:avLst/>
          </a:prstGeom>
          <a:noFill/>
          <a:ln w="28575">
            <a:solidFill>
              <a:srgbClr val="FF9900"/>
            </a:solidFill>
            <a:round/>
            <a:headEnd/>
            <a:tailEnd type="triangle" w="med" len="med"/>
          </a:ln>
        </p:spPr>
        <p:txBody>
          <a:bodyPr wrap="none"/>
          <a:lstStyle/>
          <a:p>
            <a:endParaRPr lang="en-US"/>
          </a:p>
        </p:txBody>
      </p:sp>
      <p:sp>
        <p:nvSpPr>
          <p:cNvPr id="123949" name="Text Box 45"/>
          <p:cNvSpPr txBox="1">
            <a:spLocks noChangeArrowheads="1"/>
          </p:cNvSpPr>
          <p:nvPr/>
        </p:nvSpPr>
        <p:spPr bwMode="auto">
          <a:xfrm>
            <a:off x="4916488" y="1981200"/>
            <a:ext cx="1255712" cy="274638"/>
          </a:xfrm>
          <a:prstGeom prst="rect">
            <a:avLst/>
          </a:prstGeom>
          <a:noFill/>
          <a:ln w="9525">
            <a:noFill/>
            <a:miter lim="800000"/>
            <a:headEnd/>
            <a:tailEnd/>
          </a:ln>
        </p:spPr>
        <p:txBody>
          <a:bodyPr wrap="none">
            <a:spAutoFit/>
          </a:bodyPr>
          <a:lstStyle/>
          <a:p>
            <a:r>
              <a:rPr lang="en-US" sz="1200">
                <a:solidFill>
                  <a:srgbClr val="000000"/>
                </a:solidFill>
              </a:rPr>
              <a:t>Resend request</a:t>
            </a:r>
          </a:p>
        </p:txBody>
      </p:sp>
      <p:sp>
        <p:nvSpPr>
          <p:cNvPr id="123950" name="Rectangle 46"/>
          <p:cNvSpPr>
            <a:spLocks noChangeArrowheads="1"/>
          </p:cNvSpPr>
          <p:nvPr/>
        </p:nvSpPr>
        <p:spPr bwMode="auto">
          <a:xfrm>
            <a:off x="2514600" y="2514600"/>
            <a:ext cx="152400" cy="304800"/>
          </a:xfrm>
          <a:prstGeom prst="rect">
            <a:avLst/>
          </a:prstGeom>
          <a:solidFill>
            <a:schemeClr val="tx1"/>
          </a:solidFill>
          <a:ln w="9525">
            <a:solidFill>
              <a:schemeClr val="tx1"/>
            </a:solidFill>
            <a:miter lim="800000"/>
            <a:headEnd/>
            <a:tailEnd/>
          </a:ln>
        </p:spPr>
        <p:txBody>
          <a:bodyPr wrap="none" anchor="ctr"/>
          <a:lstStyle/>
          <a:p>
            <a:pPr algn="ctr"/>
            <a:r>
              <a:rPr lang="en-US" sz="2000">
                <a:solidFill>
                  <a:srgbClr val="000000"/>
                </a:solidFill>
              </a:rPr>
              <a:t>1</a:t>
            </a:r>
          </a:p>
        </p:txBody>
      </p:sp>
      <p:sp>
        <p:nvSpPr>
          <p:cNvPr id="123951" name="Rectangle 47"/>
          <p:cNvSpPr>
            <a:spLocks noChangeArrowheads="1"/>
          </p:cNvSpPr>
          <p:nvPr/>
        </p:nvSpPr>
        <p:spPr bwMode="auto">
          <a:xfrm>
            <a:off x="7010400" y="2514600"/>
            <a:ext cx="152400" cy="304800"/>
          </a:xfrm>
          <a:prstGeom prst="rect">
            <a:avLst/>
          </a:prstGeom>
          <a:solidFill>
            <a:schemeClr val="tx1"/>
          </a:solidFill>
          <a:ln w="9525">
            <a:solidFill>
              <a:schemeClr val="tx1"/>
            </a:solidFill>
            <a:miter lim="800000"/>
            <a:headEnd/>
            <a:tailEnd/>
          </a:ln>
        </p:spPr>
        <p:txBody>
          <a:bodyPr wrap="none" anchor="ctr"/>
          <a:lstStyle/>
          <a:p>
            <a:pPr algn="ctr"/>
            <a:r>
              <a:rPr lang="en-US" sz="2000">
                <a:solidFill>
                  <a:srgbClr val="000000"/>
                </a:solidFill>
              </a:rPr>
              <a:t>1</a:t>
            </a:r>
          </a:p>
        </p:txBody>
      </p:sp>
      <p:sp>
        <p:nvSpPr>
          <p:cNvPr id="123952" name="Line 48"/>
          <p:cNvSpPr>
            <a:spLocks noChangeShapeType="1"/>
          </p:cNvSpPr>
          <p:nvPr/>
        </p:nvSpPr>
        <p:spPr bwMode="auto">
          <a:xfrm>
            <a:off x="6705600" y="3810000"/>
            <a:ext cx="0" cy="457200"/>
          </a:xfrm>
          <a:prstGeom prst="line">
            <a:avLst/>
          </a:prstGeom>
          <a:noFill/>
          <a:ln w="28575">
            <a:solidFill>
              <a:schemeClr val="folHlink"/>
            </a:solidFill>
            <a:round/>
            <a:headEnd/>
            <a:tailEnd type="triangle" w="med" len="med"/>
          </a:ln>
        </p:spPr>
        <p:txBody>
          <a:bodyPr wrap="none"/>
          <a:lstStyle/>
          <a:p>
            <a:endParaRPr lang="en-US"/>
          </a:p>
        </p:txBody>
      </p:sp>
      <p:sp>
        <p:nvSpPr>
          <p:cNvPr id="123953" name="Line 49"/>
          <p:cNvSpPr>
            <a:spLocks noChangeShapeType="1"/>
          </p:cNvSpPr>
          <p:nvPr/>
        </p:nvSpPr>
        <p:spPr bwMode="auto">
          <a:xfrm>
            <a:off x="7086600" y="4495800"/>
            <a:ext cx="609600" cy="0"/>
          </a:xfrm>
          <a:prstGeom prst="line">
            <a:avLst/>
          </a:prstGeom>
          <a:noFill/>
          <a:ln w="28575">
            <a:solidFill>
              <a:schemeClr val="folHlink"/>
            </a:solidFill>
            <a:round/>
            <a:headEnd/>
            <a:tailEnd type="triangle" w="med" len="med"/>
          </a:ln>
        </p:spPr>
        <p:txBody>
          <a:bodyPr wrap="none"/>
          <a:lstStyle/>
          <a:p>
            <a:endParaRPr lang="en-US"/>
          </a:p>
        </p:txBody>
      </p:sp>
      <p:sp>
        <p:nvSpPr>
          <p:cNvPr id="123954" name="Line 50"/>
          <p:cNvSpPr>
            <a:spLocks noChangeShapeType="1"/>
          </p:cNvSpPr>
          <p:nvPr/>
        </p:nvSpPr>
        <p:spPr bwMode="auto">
          <a:xfrm flipH="1">
            <a:off x="6172200" y="4724400"/>
            <a:ext cx="457200" cy="381000"/>
          </a:xfrm>
          <a:prstGeom prst="line">
            <a:avLst/>
          </a:prstGeom>
          <a:noFill/>
          <a:ln w="28575">
            <a:solidFill>
              <a:schemeClr val="folHlink"/>
            </a:solidFill>
            <a:round/>
            <a:headEnd/>
            <a:tailEnd type="triangle" w="med" len="med"/>
          </a:ln>
        </p:spPr>
        <p:txBody>
          <a:bodyPr wrap="none"/>
          <a:lstStyle/>
          <a:p>
            <a:endParaRPr lang="en-US"/>
          </a:p>
        </p:txBody>
      </p:sp>
      <p:sp>
        <p:nvSpPr>
          <p:cNvPr id="123955" name="Line 51"/>
          <p:cNvSpPr>
            <a:spLocks noChangeShapeType="1"/>
          </p:cNvSpPr>
          <p:nvPr/>
        </p:nvSpPr>
        <p:spPr bwMode="auto">
          <a:xfrm flipH="1">
            <a:off x="5334000" y="5410200"/>
            <a:ext cx="381000" cy="304800"/>
          </a:xfrm>
          <a:prstGeom prst="line">
            <a:avLst/>
          </a:prstGeom>
          <a:noFill/>
          <a:ln w="28575">
            <a:solidFill>
              <a:schemeClr val="folHlink"/>
            </a:solidFill>
            <a:round/>
            <a:headEnd/>
            <a:tailEnd type="triangle" w="med" len="med"/>
          </a:ln>
        </p:spPr>
        <p:txBody>
          <a:bodyPr wrap="none"/>
          <a:lstStyle/>
          <a:p>
            <a:endParaRPr lang="en-US"/>
          </a:p>
        </p:txBody>
      </p:sp>
      <p:sp>
        <p:nvSpPr>
          <p:cNvPr id="123956" name="Line 52"/>
          <p:cNvSpPr>
            <a:spLocks noChangeShapeType="1"/>
          </p:cNvSpPr>
          <p:nvPr/>
        </p:nvSpPr>
        <p:spPr bwMode="auto">
          <a:xfrm>
            <a:off x="6858000" y="4953000"/>
            <a:ext cx="457200" cy="304800"/>
          </a:xfrm>
          <a:prstGeom prst="line">
            <a:avLst/>
          </a:prstGeom>
          <a:noFill/>
          <a:ln w="28575">
            <a:solidFill>
              <a:schemeClr val="folHlink"/>
            </a:solidFill>
            <a:round/>
            <a:headEnd/>
            <a:tailEnd type="triangle" w="med" len="med"/>
          </a:ln>
        </p:spPr>
        <p:txBody>
          <a:bodyPr wrap="none"/>
          <a:lstStyle/>
          <a:p>
            <a:endParaRPr lang="en-US"/>
          </a:p>
        </p:txBody>
      </p:sp>
      <p:sp>
        <p:nvSpPr>
          <p:cNvPr id="123957" name="Line 53"/>
          <p:cNvSpPr>
            <a:spLocks noChangeShapeType="1"/>
          </p:cNvSpPr>
          <p:nvPr/>
        </p:nvSpPr>
        <p:spPr bwMode="auto">
          <a:xfrm>
            <a:off x="7772400" y="5638800"/>
            <a:ext cx="457200" cy="304800"/>
          </a:xfrm>
          <a:prstGeom prst="line">
            <a:avLst/>
          </a:prstGeom>
          <a:noFill/>
          <a:ln w="28575">
            <a:solidFill>
              <a:schemeClr val="folHlink"/>
            </a:solidFill>
            <a:round/>
            <a:headEnd/>
            <a:tailEnd type="triangle" w="med" len="med"/>
          </a:ln>
        </p:spPr>
        <p:txBody>
          <a:bodyPr wrap="none"/>
          <a:lstStyle/>
          <a:p>
            <a:endParaRPr lang="en-US"/>
          </a:p>
        </p:txBody>
      </p:sp>
      <p:sp>
        <p:nvSpPr>
          <p:cNvPr id="123958" name="Line 54"/>
          <p:cNvSpPr>
            <a:spLocks noChangeShapeType="1"/>
          </p:cNvSpPr>
          <p:nvPr/>
        </p:nvSpPr>
        <p:spPr bwMode="auto">
          <a:xfrm>
            <a:off x="5029200" y="2286000"/>
            <a:ext cx="533400" cy="0"/>
          </a:xfrm>
          <a:prstGeom prst="line">
            <a:avLst/>
          </a:prstGeom>
          <a:noFill/>
          <a:ln w="28575">
            <a:solidFill>
              <a:schemeClr val="folHlink"/>
            </a:solidFill>
            <a:round/>
            <a:headEnd/>
            <a:tailEnd type="triangle" w="med" len="med"/>
          </a:ln>
        </p:spPr>
        <p:txBody>
          <a:bodyPr wrap="none"/>
          <a:lstStyle/>
          <a:p>
            <a:endParaRPr lang="en-US"/>
          </a:p>
        </p:txBody>
      </p:sp>
      <p:sp>
        <p:nvSpPr>
          <p:cNvPr id="123959" name="Text Box 55"/>
          <p:cNvSpPr txBox="1">
            <a:spLocks noChangeArrowheads="1"/>
          </p:cNvSpPr>
          <p:nvPr/>
        </p:nvSpPr>
        <p:spPr bwMode="auto">
          <a:xfrm>
            <a:off x="4940300" y="2316163"/>
            <a:ext cx="1155700" cy="274637"/>
          </a:xfrm>
          <a:prstGeom prst="rect">
            <a:avLst/>
          </a:prstGeom>
          <a:noFill/>
          <a:ln w="9525">
            <a:noFill/>
            <a:miter lim="800000"/>
            <a:headEnd/>
            <a:tailEnd/>
          </a:ln>
        </p:spPr>
        <p:txBody>
          <a:bodyPr wrap="none">
            <a:spAutoFit/>
          </a:bodyPr>
          <a:lstStyle/>
          <a:p>
            <a:r>
              <a:rPr lang="en-US" sz="1200">
                <a:solidFill>
                  <a:srgbClr val="000000"/>
                </a:solidFill>
              </a:rPr>
              <a:t>Resent packet</a:t>
            </a:r>
          </a:p>
        </p:txBody>
      </p:sp>
      <p:sp>
        <p:nvSpPr>
          <p:cNvPr id="123960" name="Text Box 56"/>
          <p:cNvSpPr txBox="1">
            <a:spLocks noChangeArrowheads="1"/>
          </p:cNvSpPr>
          <p:nvPr/>
        </p:nvSpPr>
        <p:spPr bwMode="auto">
          <a:xfrm>
            <a:off x="7467600" y="1905000"/>
            <a:ext cx="1447800" cy="1190625"/>
          </a:xfrm>
          <a:prstGeom prst="rect">
            <a:avLst/>
          </a:prstGeom>
          <a:noFill/>
          <a:ln w="9525">
            <a:noFill/>
            <a:miter lim="800000"/>
            <a:headEnd/>
            <a:tailEnd/>
          </a:ln>
        </p:spPr>
        <p:txBody>
          <a:bodyPr>
            <a:spAutoFit/>
          </a:bodyPr>
          <a:lstStyle/>
          <a:p>
            <a:r>
              <a:rPr lang="en-US">
                <a:solidFill>
                  <a:srgbClr val="000000"/>
                </a:solidFill>
              </a:rPr>
              <a:t>Repair sent only to those that need packet</a:t>
            </a:r>
          </a:p>
        </p:txBody>
      </p:sp>
      <p:sp>
        <p:nvSpPr>
          <p:cNvPr id="123961" name="Rectangle 57"/>
          <p:cNvSpPr>
            <a:spLocks noChangeArrowheads="1"/>
          </p:cNvSpPr>
          <p:nvPr/>
        </p:nvSpPr>
        <p:spPr bwMode="auto">
          <a:xfrm>
            <a:off x="1066800" y="3367088"/>
            <a:ext cx="457200" cy="457200"/>
          </a:xfrm>
          <a:prstGeom prst="rect">
            <a:avLst/>
          </a:prstGeom>
          <a:solidFill>
            <a:schemeClr val="hlink"/>
          </a:solidFill>
          <a:ln w="9525">
            <a:solidFill>
              <a:schemeClr val="tx1"/>
            </a:solidFill>
            <a:miter lim="800000"/>
            <a:headEnd/>
            <a:tailEnd/>
          </a:ln>
        </p:spPr>
        <p:txBody>
          <a:bodyPr wrap="none" anchor="ctr"/>
          <a:lstStyle/>
          <a:p>
            <a:pPr algn="ctr"/>
            <a:r>
              <a:rPr lang="en-US">
                <a:solidFill>
                  <a:srgbClr val="000000"/>
                </a:solidFill>
              </a:rPr>
              <a:t>R1</a:t>
            </a:r>
          </a:p>
        </p:txBody>
      </p:sp>
      <p:sp>
        <p:nvSpPr>
          <p:cNvPr id="123962" name="Rectangle 58"/>
          <p:cNvSpPr>
            <a:spLocks noChangeArrowheads="1"/>
          </p:cNvSpPr>
          <p:nvPr/>
        </p:nvSpPr>
        <p:spPr bwMode="auto">
          <a:xfrm>
            <a:off x="5638800" y="3367088"/>
            <a:ext cx="457200" cy="457200"/>
          </a:xfrm>
          <a:prstGeom prst="rect">
            <a:avLst/>
          </a:prstGeom>
          <a:solidFill>
            <a:schemeClr val="hlink"/>
          </a:solidFill>
          <a:ln w="9525">
            <a:solidFill>
              <a:schemeClr val="tx1"/>
            </a:solidFill>
            <a:miter lim="800000"/>
            <a:headEnd/>
            <a:tailEnd/>
          </a:ln>
        </p:spPr>
        <p:txBody>
          <a:bodyPr wrap="none" anchor="ctr"/>
          <a:lstStyle/>
          <a:p>
            <a:pPr algn="ctr"/>
            <a:r>
              <a:rPr lang="en-US">
                <a:solidFill>
                  <a:srgbClr val="000000"/>
                </a:solidFill>
              </a:rPr>
              <a:t>R1</a:t>
            </a:r>
          </a:p>
        </p:txBody>
      </p:sp>
      <p:sp>
        <p:nvSpPr>
          <p:cNvPr id="123963" name="Line 59"/>
          <p:cNvSpPr>
            <a:spLocks noChangeShapeType="1"/>
          </p:cNvSpPr>
          <p:nvPr/>
        </p:nvSpPr>
        <p:spPr bwMode="auto">
          <a:xfrm flipH="1">
            <a:off x="6172200" y="3429000"/>
            <a:ext cx="381000" cy="0"/>
          </a:xfrm>
          <a:prstGeom prst="line">
            <a:avLst/>
          </a:prstGeom>
          <a:noFill/>
          <a:ln w="28575">
            <a:solidFill>
              <a:srgbClr val="FF9900"/>
            </a:solidFill>
            <a:round/>
            <a:headEnd/>
            <a:tailEnd type="triangle" w="med" len="med"/>
          </a:ln>
        </p:spPr>
        <p:txBody>
          <a:bodyPr wrap="none"/>
          <a:lstStyle/>
          <a:p>
            <a:endParaRPr lang="en-US"/>
          </a:p>
        </p:txBody>
      </p:sp>
      <p:sp>
        <p:nvSpPr>
          <p:cNvPr id="123964" name="Line 60"/>
          <p:cNvSpPr>
            <a:spLocks noChangeShapeType="1"/>
          </p:cNvSpPr>
          <p:nvPr/>
        </p:nvSpPr>
        <p:spPr bwMode="auto">
          <a:xfrm>
            <a:off x="6172200" y="3657600"/>
            <a:ext cx="381000" cy="0"/>
          </a:xfrm>
          <a:prstGeom prst="line">
            <a:avLst/>
          </a:prstGeom>
          <a:noFill/>
          <a:ln w="28575">
            <a:solidFill>
              <a:schemeClr val="folHlink"/>
            </a:solidFill>
            <a:round/>
            <a:headEnd/>
            <a:tailEnd type="triangle" w="med" len="med"/>
          </a:ln>
        </p:spPr>
        <p:txBody>
          <a:bodyPr wrap="none"/>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Title 1"/>
          <p:cNvSpPr>
            <a:spLocks noGrp="1"/>
          </p:cNvSpPr>
          <p:nvPr>
            <p:ph type="title" idx="4294967295"/>
          </p:nvPr>
        </p:nvSpPr>
        <p:spPr/>
        <p:txBody>
          <a:bodyPr/>
          <a:lstStyle/>
          <a:p>
            <a:r>
              <a:rPr lang="en-US"/>
              <a:t>Multicast Challenges</a:t>
            </a:r>
          </a:p>
        </p:txBody>
      </p:sp>
      <p:sp>
        <p:nvSpPr>
          <p:cNvPr id="174083" name="Content Placeholder 2"/>
          <p:cNvSpPr>
            <a:spLocks noGrp="1"/>
          </p:cNvSpPr>
          <p:nvPr>
            <p:ph type="body" idx="4294967295"/>
          </p:nvPr>
        </p:nvSpPr>
        <p:spPr>
          <a:xfrm>
            <a:off x="457200" y="1600200"/>
            <a:ext cx="8229600" cy="4876800"/>
          </a:xfrm>
        </p:spPr>
        <p:txBody>
          <a:bodyPr/>
          <a:lstStyle/>
          <a:p>
            <a:r>
              <a:rPr lang="en-US" sz="3600"/>
              <a:t>Reliability</a:t>
            </a:r>
          </a:p>
          <a:p>
            <a:r>
              <a:rPr lang="en-US" sz="3600"/>
              <a:t>Scalability</a:t>
            </a:r>
          </a:p>
          <a:p>
            <a:r>
              <a:rPr lang="en-US" sz="3600"/>
              <a:t>Heterogeneity</a:t>
            </a:r>
          </a:p>
          <a:p>
            <a:pPr lvl="1"/>
            <a:endParaRPr lang="en-US" sz="3200"/>
          </a:p>
        </p:txBody>
      </p:sp>
    </p:spTree>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Slide Number Placeholder 5"/>
          <p:cNvSpPr>
            <a:spLocks noGrp="1"/>
          </p:cNvSpPr>
          <p:nvPr>
            <p:ph type="sldNum" sz="quarter" idx="12"/>
          </p:nvPr>
        </p:nvSpPr>
        <p:spPr bwMode="auto">
          <a:xfrm>
            <a:off x="7162800" y="6324600"/>
            <a:ext cx="1905000" cy="457200"/>
          </a:xfrm>
          <a:noFill/>
          <a:ln>
            <a:miter lim="800000"/>
            <a:headEnd/>
            <a:tailEnd/>
          </a:ln>
        </p:spPr>
        <p:txBody>
          <a:bodyPr wrap="square" numCol="1" anchor="t" anchorCtr="0" compatLnSpc="1">
            <a:prstTxWarp prst="textNoShape">
              <a:avLst/>
            </a:prstTxWarp>
          </a:bodyPr>
          <a:lstStyle/>
          <a:p>
            <a:fld id="{F85F284E-D57C-418C-B390-338F15624461}" type="slidenum">
              <a:rPr lang="en-US" sz="1400">
                <a:solidFill>
                  <a:schemeClr val="tx1"/>
                </a:solidFill>
              </a:rPr>
              <a:pPr/>
              <a:t>53</a:t>
            </a:fld>
            <a:endParaRPr lang="en-US" sz="1400">
              <a:solidFill>
                <a:schemeClr val="tx1"/>
              </a:solidFill>
            </a:endParaRPr>
          </a:p>
        </p:txBody>
      </p:sp>
      <p:sp>
        <p:nvSpPr>
          <p:cNvPr id="125954" name="Rectangle 2"/>
          <p:cNvSpPr>
            <a:spLocks noGrp="1" noChangeArrowheads="1"/>
          </p:cNvSpPr>
          <p:nvPr>
            <p:ph type="title" idx="4294967295"/>
          </p:nvPr>
        </p:nvSpPr>
        <p:spPr/>
        <p:txBody>
          <a:bodyPr/>
          <a:lstStyle/>
          <a:p>
            <a:r>
              <a:rPr lang="en-US"/>
              <a:t>Supporting Multicast on the Internet</a:t>
            </a:r>
          </a:p>
        </p:txBody>
      </p:sp>
      <p:sp>
        <p:nvSpPr>
          <p:cNvPr id="125955" name="Rectangle 17"/>
          <p:cNvSpPr>
            <a:spLocks noGrp="1" noChangeArrowheads="1"/>
          </p:cNvSpPr>
          <p:nvPr>
            <p:ph type="body" idx="4294967295"/>
          </p:nvPr>
        </p:nvSpPr>
        <p:spPr>
          <a:xfrm>
            <a:off x="4114800" y="1600200"/>
            <a:ext cx="4800600" cy="4525963"/>
          </a:xfrm>
        </p:spPr>
        <p:txBody>
          <a:bodyPr/>
          <a:lstStyle/>
          <a:p>
            <a:pPr marL="3175" indent="-3175">
              <a:spcBef>
                <a:spcPct val="0"/>
              </a:spcBef>
            </a:pPr>
            <a:r>
              <a:rPr lang="en-US"/>
              <a:t> </a:t>
            </a:r>
            <a:r>
              <a:rPr lang="en-US" sz="2800"/>
              <a:t>At which layer should multicast be implemented?</a:t>
            </a:r>
          </a:p>
          <a:p>
            <a:pPr marL="3175" indent="-3175">
              <a:spcBef>
                <a:spcPct val="0"/>
              </a:spcBef>
            </a:pPr>
            <a:endParaRPr lang="en-US" sz="2800"/>
          </a:p>
          <a:p>
            <a:pPr marL="3175" indent="-3175">
              <a:spcBef>
                <a:spcPct val="0"/>
              </a:spcBef>
            </a:pPr>
            <a:r>
              <a:rPr lang="en-US" sz="2800"/>
              <a:t> Can routers afford (s,G) state?</a:t>
            </a:r>
          </a:p>
          <a:p>
            <a:pPr marL="3175" indent="-3175">
              <a:spcBef>
                <a:spcPct val="0"/>
              </a:spcBef>
            </a:pPr>
            <a:endParaRPr lang="en-US" sz="2800"/>
          </a:p>
          <a:p>
            <a:pPr marL="3175" indent="-3175">
              <a:spcBef>
                <a:spcPct val="0"/>
              </a:spcBef>
            </a:pPr>
            <a:r>
              <a:rPr lang="en-US" sz="2800"/>
              <a:t>Who pays to create a multicast group? </a:t>
            </a:r>
          </a:p>
          <a:p>
            <a:pPr lvl="1">
              <a:spcBef>
                <a:spcPct val="0"/>
              </a:spcBef>
            </a:pPr>
            <a:r>
              <a:rPr lang="en-US" sz="2400"/>
              <a:t>Botnets</a:t>
            </a:r>
          </a:p>
          <a:p>
            <a:pPr marL="3175" indent="-3175">
              <a:spcBef>
                <a:spcPct val="0"/>
              </a:spcBef>
            </a:pPr>
            <a:endParaRPr lang="en-US" sz="2800"/>
          </a:p>
          <a:p>
            <a:pPr marL="3175" indent="-3175">
              <a:spcBef>
                <a:spcPct val="0"/>
              </a:spcBef>
            </a:pPr>
            <a:endParaRPr lang="en-US" sz="2000"/>
          </a:p>
        </p:txBody>
      </p:sp>
      <p:sp>
        <p:nvSpPr>
          <p:cNvPr id="125956" name="Freeform 3"/>
          <p:cNvSpPr>
            <a:spLocks/>
          </p:cNvSpPr>
          <p:nvPr/>
        </p:nvSpPr>
        <p:spPr bwMode="auto">
          <a:xfrm>
            <a:off x="533400" y="1782763"/>
            <a:ext cx="914400" cy="3843337"/>
          </a:xfrm>
          <a:custGeom>
            <a:avLst/>
            <a:gdLst>
              <a:gd name="T0" fmla="*/ 0 w 282"/>
              <a:gd name="T1" fmla="*/ 0 h 997"/>
              <a:gd name="T2" fmla="*/ 2147483647 w 282"/>
              <a:gd name="T3" fmla="*/ 2147483647 h 997"/>
              <a:gd name="T4" fmla="*/ 367994061 w 282"/>
              <a:gd name="T5" fmla="*/ 2147483647 h 997"/>
              <a:gd name="T6" fmla="*/ 0 60000 65536"/>
              <a:gd name="T7" fmla="*/ 0 60000 65536"/>
              <a:gd name="T8" fmla="*/ 0 60000 65536"/>
              <a:gd name="T9" fmla="*/ 0 w 282"/>
              <a:gd name="T10" fmla="*/ 0 h 997"/>
              <a:gd name="T11" fmla="*/ 282 w 282"/>
              <a:gd name="T12" fmla="*/ 997 h 997"/>
            </a:gdLst>
            <a:ahLst/>
            <a:cxnLst>
              <a:cxn ang="T6">
                <a:pos x="T0" y="T1"/>
              </a:cxn>
              <a:cxn ang="T7">
                <a:pos x="T2" y="T3"/>
              </a:cxn>
              <a:cxn ang="T8">
                <a:pos x="T4" y="T5"/>
              </a:cxn>
            </a:cxnLst>
            <a:rect l="T9" t="T10" r="T11" b="T12"/>
            <a:pathLst>
              <a:path w="282" h="997">
                <a:moveTo>
                  <a:pt x="0" y="0"/>
                </a:moveTo>
                <a:cubicBezTo>
                  <a:pt x="132" y="160"/>
                  <a:pt x="270" y="314"/>
                  <a:pt x="276" y="480"/>
                </a:cubicBezTo>
                <a:cubicBezTo>
                  <a:pt x="282" y="646"/>
                  <a:pt x="85" y="889"/>
                  <a:pt x="35" y="997"/>
                </a:cubicBezTo>
              </a:path>
            </a:pathLst>
          </a:custGeom>
          <a:noFill/>
          <a:ln w="38100">
            <a:solidFill>
              <a:schemeClr val="tx1"/>
            </a:solidFill>
            <a:round/>
            <a:headEnd/>
            <a:tailEnd/>
          </a:ln>
        </p:spPr>
        <p:txBody>
          <a:bodyPr wrap="none" anchor="ctr"/>
          <a:lstStyle/>
          <a:p>
            <a:endParaRPr lang="en-US"/>
          </a:p>
        </p:txBody>
      </p:sp>
      <p:sp>
        <p:nvSpPr>
          <p:cNvPr id="125957" name="Line 4"/>
          <p:cNvSpPr>
            <a:spLocks noChangeShapeType="1"/>
          </p:cNvSpPr>
          <p:nvPr/>
        </p:nvSpPr>
        <p:spPr bwMode="auto">
          <a:xfrm>
            <a:off x="609600" y="1820863"/>
            <a:ext cx="2514600" cy="0"/>
          </a:xfrm>
          <a:prstGeom prst="line">
            <a:avLst/>
          </a:prstGeom>
          <a:noFill/>
          <a:ln w="38100">
            <a:solidFill>
              <a:schemeClr val="tx1"/>
            </a:solidFill>
            <a:round/>
            <a:headEnd/>
            <a:tailEnd/>
          </a:ln>
        </p:spPr>
        <p:txBody>
          <a:bodyPr wrap="none" anchor="ctr"/>
          <a:lstStyle/>
          <a:p>
            <a:endParaRPr lang="en-US"/>
          </a:p>
        </p:txBody>
      </p:sp>
      <p:sp>
        <p:nvSpPr>
          <p:cNvPr id="125958" name="Line 5"/>
          <p:cNvSpPr>
            <a:spLocks noChangeShapeType="1"/>
          </p:cNvSpPr>
          <p:nvPr/>
        </p:nvSpPr>
        <p:spPr bwMode="auto">
          <a:xfrm>
            <a:off x="609600" y="5668963"/>
            <a:ext cx="2514600" cy="0"/>
          </a:xfrm>
          <a:prstGeom prst="line">
            <a:avLst/>
          </a:prstGeom>
          <a:noFill/>
          <a:ln w="38100">
            <a:solidFill>
              <a:schemeClr val="tx1"/>
            </a:solidFill>
            <a:round/>
            <a:headEnd/>
            <a:tailEnd/>
          </a:ln>
        </p:spPr>
        <p:txBody>
          <a:bodyPr wrap="none" anchor="ctr"/>
          <a:lstStyle/>
          <a:p>
            <a:endParaRPr lang="en-US"/>
          </a:p>
        </p:txBody>
      </p:sp>
      <p:sp>
        <p:nvSpPr>
          <p:cNvPr id="125959" name="Line 6"/>
          <p:cNvSpPr>
            <a:spLocks noChangeShapeType="1"/>
          </p:cNvSpPr>
          <p:nvPr/>
        </p:nvSpPr>
        <p:spPr bwMode="auto">
          <a:xfrm>
            <a:off x="1371600" y="3382963"/>
            <a:ext cx="914400" cy="0"/>
          </a:xfrm>
          <a:prstGeom prst="line">
            <a:avLst/>
          </a:prstGeom>
          <a:noFill/>
          <a:ln w="38100">
            <a:solidFill>
              <a:schemeClr val="tx1"/>
            </a:solidFill>
            <a:round/>
            <a:headEnd/>
            <a:tailEnd/>
          </a:ln>
        </p:spPr>
        <p:txBody>
          <a:bodyPr wrap="none" anchor="ctr"/>
          <a:lstStyle/>
          <a:p>
            <a:endParaRPr lang="en-US"/>
          </a:p>
        </p:txBody>
      </p:sp>
      <p:sp>
        <p:nvSpPr>
          <p:cNvPr id="125960" name="Line 7"/>
          <p:cNvSpPr>
            <a:spLocks noChangeShapeType="1"/>
          </p:cNvSpPr>
          <p:nvPr/>
        </p:nvSpPr>
        <p:spPr bwMode="auto">
          <a:xfrm>
            <a:off x="1384300" y="4030663"/>
            <a:ext cx="914400" cy="0"/>
          </a:xfrm>
          <a:prstGeom prst="line">
            <a:avLst/>
          </a:prstGeom>
          <a:noFill/>
          <a:ln w="38100">
            <a:solidFill>
              <a:schemeClr val="tx1"/>
            </a:solidFill>
            <a:round/>
            <a:headEnd/>
            <a:tailEnd/>
          </a:ln>
        </p:spPr>
        <p:txBody>
          <a:bodyPr wrap="none" anchor="ctr"/>
          <a:lstStyle/>
          <a:p>
            <a:endParaRPr lang="en-US"/>
          </a:p>
        </p:txBody>
      </p:sp>
      <p:sp>
        <p:nvSpPr>
          <p:cNvPr id="125961" name="Text Box 8"/>
          <p:cNvSpPr txBox="1">
            <a:spLocks noChangeArrowheads="1"/>
          </p:cNvSpPr>
          <p:nvPr/>
        </p:nvSpPr>
        <p:spPr bwMode="auto">
          <a:xfrm>
            <a:off x="1593850" y="3484563"/>
            <a:ext cx="471488" cy="457200"/>
          </a:xfrm>
          <a:prstGeom prst="rect">
            <a:avLst/>
          </a:prstGeom>
          <a:noFill/>
          <a:ln w="38100">
            <a:noFill/>
            <a:miter lim="800000"/>
            <a:headEnd/>
            <a:tailEnd/>
          </a:ln>
        </p:spPr>
        <p:txBody>
          <a:bodyPr wrap="none" anchor="ctr">
            <a:spAutoFit/>
          </a:bodyPr>
          <a:lstStyle/>
          <a:p>
            <a:pPr algn="ctr" eaLnBrk="0" hangingPunct="0"/>
            <a:r>
              <a:rPr lang="en-US">
                <a:solidFill>
                  <a:srgbClr val="FF0000"/>
                </a:solidFill>
              </a:rPr>
              <a:t>IP</a:t>
            </a:r>
          </a:p>
        </p:txBody>
      </p:sp>
      <p:sp>
        <p:nvSpPr>
          <p:cNvPr id="125962" name="Freeform 9"/>
          <p:cNvSpPr>
            <a:spLocks/>
          </p:cNvSpPr>
          <p:nvPr/>
        </p:nvSpPr>
        <p:spPr bwMode="auto">
          <a:xfrm flipH="1">
            <a:off x="2247900" y="1812925"/>
            <a:ext cx="914400" cy="3843338"/>
          </a:xfrm>
          <a:custGeom>
            <a:avLst/>
            <a:gdLst>
              <a:gd name="T0" fmla="*/ 0 w 282"/>
              <a:gd name="T1" fmla="*/ 0 h 997"/>
              <a:gd name="T2" fmla="*/ 2147483647 w 282"/>
              <a:gd name="T3" fmla="*/ 2147483647 h 997"/>
              <a:gd name="T4" fmla="*/ 367994061 w 282"/>
              <a:gd name="T5" fmla="*/ 2147483647 h 997"/>
              <a:gd name="T6" fmla="*/ 0 60000 65536"/>
              <a:gd name="T7" fmla="*/ 0 60000 65536"/>
              <a:gd name="T8" fmla="*/ 0 60000 65536"/>
              <a:gd name="T9" fmla="*/ 0 w 282"/>
              <a:gd name="T10" fmla="*/ 0 h 997"/>
              <a:gd name="T11" fmla="*/ 282 w 282"/>
              <a:gd name="T12" fmla="*/ 997 h 997"/>
            </a:gdLst>
            <a:ahLst/>
            <a:cxnLst>
              <a:cxn ang="T6">
                <a:pos x="T0" y="T1"/>
              </a:cxn>
              <a:cxn ang="T7">
                <a:pos x="T2" y="T3"/>
              </a:cxn>
              <a:cxn ang="T8">
                <a:pos x="T4" y="T5"/>
              </a:cxn>
            </a:cxnLst>
            <a:rect l="T9" t="T10" r="T11" b="T12"/>
            <a:pathLst>
              <a:path w="282" h="997">
                <a:moveTo>
                  <a:pt x="0" y="0"/>
                </a:moveTo>
                <a:cubicBezTo>
                  <a:pt x="132" y="160"/>
                  <a:pt x="270" y="314"/>
                  <a:pt x="276" y="480"/>
                </a:cubicBezTo>
                <a:cubicBezTo>
                  <a:pt x="282" y="646"/>
                  <a:pt x="85" y="889"/>
                  <a:pt x="35" y="997"/>
                </a:cubicBezTo>
              </a:path>
            </a:pathLst>
          </a:custGeom>
          <a:noFill/>
          <a:ln w="38100">
            <a:solidFill>
              <a:schemeClr val="tx1"/>
            </a:solidFill>
            <a:round/>
            <a:headEnd/>
            <a:tailEnd/>
          </a:ln>
        </p:spPr>
        <p:txBody>
          <a:bodyPr wrap="none" anchor="ctr"/>
          <a:lstStyle/>
          <a:p>
            <a:endParaRPr lang="en-US"/>
          </a:p>
        </p:txBody>
      </p:sp>
      <p:sp>
        <p:nvSpPr>
          <p:cNvPr id="125963" name="Text Box 10"/>
          <p:cNvSpPr txBox="1">
            <a:spLocks noChangeArrowheads="1"/>
          </p:cNvSpPr>
          <p:nvPr/>
        </p:nvSpPr>
        <p:spPr bwMode="auto">
          <a:xfrm>
            <a:off x="990600" y="2133600"/>
            <a:ext cx="1677988" cy="457200"/>
          </a:xfrm>
          <a:prstGeom prst="rect">
            <a:avLst/>
          </a:prstGeom>
          <a:noFill/>
          <a:ln w="38100">
            <a:noFill/>
            <a:miter lim="800000"/>
            <a:headEnd/>
            <a:tailEnd/>
          </a:ln>
        </p:spPr>
        <p:txBody>
          <a:bodyPr wrap="none" anchor="ctr">
            <a:spAutoFit/>
          </a:bodyPr>
          <a:lstStyle/>
          <a:p>
            <a:pPr algn="ctr" eaLnBrk="0" hangingPunct="0"/>
            <a:r>
              <a:rPr lang="en-US"/>
              <a:t>Application</a:t>
            </a:r>
          </a:p>
        </p:txBody>
      </p:sp>
      <p:sp>
        <p:nvSpPr>
          <p:cNvPr id="125964" name="Text Box 11"/>
          <p:cNvSpPr txBox="1">
            <a:spLocks noChangeArrowheads="1"/>
          </p:cNvSpPr>
          <p:nvPr/>
        </p:nvSpPr>
        <p:spPr bwMode="auto">
          <a:xfrm>
            <a:off x="409575" y="5821363"/>
            <a:ext cx="2895600" cy="457200"/>
          </a:xfrm>
          <a:prstGeom prst="rect">
            <a:avLst/>
          </a:prstGeom>
          <a:noFill/>
          <a:ln w="38100">
            <a:noFill/>
            <a:miter lim="800000"/>
            <a:headEnd/>
            <a:tailEnd/>
          </a:ln>
        </p:spPr>
        <p:txBody>
          <a:bodyPr wrap="none" anchor="ctr">
            <a:spAutoFit/>
          </a:bodyPr>
          <a:lstStyle/>
          <a:p>
            <a:pPr algn="ctr" eaLnBrk="0" hangingPunct="0"/>
            <a:r>
              <a:rPr lang="en-US"/>
              <a:t>Internet architecture</a:t>
            </a:r>
          </a:p>
        </p:txBody>
      </p:sp>
      <p:sp>
        <p:nvSpPr>
          <p:cNvPr id="125965" name="Text Box 12"/>
          <p:cNvSpPr txBox="1">
            <a:spLocks noChangeArrowheads="1"/>
          </p:cNvSpPr>
          <p:nvPr/>
        </p:nvSpPr>
        <p:spPr bwMode="auto">
          <a:xfrm>
            <a:off x="1222375" y="4846638"/>
            <a:ext cx="1303338" cy="457200"/>
          </a:xfrm>
          <a:prstGeom prst="rect">
            <a:avLst/>
          </a:prstGeom>
          <a:noFill/>
          <a:ln w="38100">
            <a:noFill/>
            <a:miter lim="800000"/>
            <a:headEnd/>
            <a:tailEnd/>
          </a:ln>
        </p:spPr>
        <p:txBody>
          <a:bodyPr wrap="none" anchor="ctr">
            <a:spAutoFit/>
          </a:bodyPr>
          <a:lstStyle/>
          <a:p>
            <a:pPr algn="ctr" eaLnBrk="0" hangingPunct="0"/>
            <a:r>
              <a:rPr lang="en-US"/>
              <a:t>Network</a:t>
            </a:r>
          </a:p>
        </p:txBody>
      </p:sp>
      <p:sp>
        <p:nvSpPr>
          <p:cNvPr id="125966" name="AutoShape 13"/>
          <p:cNvSpPr>
            <a:spLocks noChangeArrowheads="1"/>
          </p:cNvSpPr>
          <p:nvPr/>
        </p:nvSpPr>
        <p:spPr bwMode="auto">
          <a:xfrm>
            <a:off x="2819400" y="3429000"/>
            <a:ext cx="533400" cy="381000"/>
          </a:xfrm>
          <a:prstGeom prst="leftArrow">
            <a:avLst>
              <a:gd name="adj1" fmla="val 50000"/>
              <a:gd name="adj2" fmla="val 35000"/>
            </a:avLst>
          </a:prstGeom>
          <a:solidFill>
            <a:schemeClr val="accent2"/>
          </a:solidFill>
          <a:ln w="9525">
            <a:solidFill>
              <a:schemeClr val="tx1"/>
            </a:solidFill>
            <a:miter lim="800000"/>
            <a:headEnd/>
            <a:tailEnd/>
          </a:ln>
        </p:spPr>
        <p:txBody>
          <a:bodyPr wrap="none" anchor="ctr"/>
          <a:lstStyle/>
          <a:p>
            <a:endParaRPr lang="en-US"/>
          </a:p>
        </p:txBody>
      </p:sp>
      <p:sp>
        <p:nvSpPr>
          <p:cNvPr id="125967" name="AutoShape 14"/>
          <p:cNvSpPr>
            <a:spLocks noChangeArrowheads="1"/>
          </p:cNvSpPr>
          <p:nvPr/>
        </p:nvSpPr>
        <p:spPr bwMode="auto">
          <a:xfrm>
            <a:off x="2819400" y="2514600"/>
            <a:ext cx="533400" cy="381000"/>
          </a:xfrm>
          <a:prstGeom prst="leftArrow">
            <a:avLst>
              <a:gd name="adj1" fmla="val 50000"/>
              <a:gd name="adj2" fmla="val 35000"/>
            </a:avLst>
          </a:prstGeom>
          <a:solidFill>
            <a:schemeClr val="accent2"/>
          </a:solidFill>
          <a:ln w="9525">
            <a:solidFill>
              <a:schemeClr val="tx1"/>
            </a:solidFill>
            <a:miter lim="800000"/>
            <a:headEnd/>
            <a:tailEnd/>
          </a:ln>
        </p:spPr>
        <p:txBody>
          <a:bodyPr wrap="none" anchor="ctr"/>
          <a:lstStyle/>
          <a:p>
            <a:endParaRPr lang="en-US"/>
          </a:p>
        </p:txBody>
      </p:sp>
      <p:sp>
        <p:nvSpPr>
          <p:cNvPr id="125968" name="Rectangle 15"/>
          <p:cNvSpPr>
            <a:spLocks noChangeArrowheads="1"/>
          </p:cNvSpPr>
          <p:nvPr/>
        </p:nvSpPr>
        <p:spPr bwMode="auto">
          <a:xfrm>
            <a:off x="3429000" y="2436813"/>
            <a:ext cx="401638" cy="519112"/>
          </a:xfrm>
          <a:prstGeom prst="rect">
            <a:avLst/>
          </a:prstGeom>
          <a:noFill/>
          <a:ln w="9525">
            <a:noFill/>
            <a:miter lim="800000"/>
            <a:headEnd/>
            <a:tailEnd/>
          </a:ln>
        </p:spPr>
        <p:txBody>
          <a:bodyPr wrap="none">
            <a:spAutoFit/>
          </a:bodyPr>
          <a:lstStyle/>
          <a:p>
            <a:r>
              <a:rPr lang="en-US" sz="2800" b="1">
                <a:solidFill>
                  <a:schemeClr val="accent2"/>
                </a:solidFill>
              </a:rPr>
              <a:t>?</a:t>
            </a:r>
          </a:p>
        </p:txBody>
      </p:sp>
      <p:sp>
        <p:nvSpPr>
          <p:cNvPr id="125969" name="Rectangle 16"/>
          <p:cNvSpPr>
            <a:spLocks noChangeArrowheads="1"/>
          </p:cNvSpPr>
          <p:nvPr/>
        </p:nvSpPr>
        <p:spPr bwMode="auto">
          <a:xfrm>
            <a:off x="3448050" y="3365500"/>
            <a:ext cx="401638" cy="519113"/>
          </a:xfrm>
          <a:prstGeom prst="rect">
            <a:avLst/>
          </a:prstGeom>
          <a:noFill/>
          <a:ln w="9525">
            <a:noFill/>
            <a:miter lim="800000"/>
            <a:headEnd/>
            <a:tailEnd/>
          </a:ln>
        </p:spPr>
        <p:txBody>
          <a:bodyPr wrap="none">
            <a:spAutoFit/>
          </a:bodyPr>
          <a:lstStyle/>
          <a:p>
            <a:r>
              <a:rPr lang="en-US" sz="2800" b="1">
                <a:solidFill>
                  <a:schemeClr val="accent2"/>
                </a:solidFill>
              </a:rPr>
              <a:t>?</a:t>
            </a:r>
          </a:p>
        </p:txBody>
      </p:sp>
    </p:spTree>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Slide Number Placeholder 4"/>
          <p:cNvSpPr>
            <a:spLocks noGrp="1"/>
          </p:cNvSpPr>
          <p:nvPr>
            <p:ph type="sldNum" sz="quarter" idx="12"/>
          </p:nvPr>
        </p:nvSpPr>
        <p:spPr bwMode="auto">
          <a:xfrm>
            <a:off x="6553200" y="6245225"/>
            <a:ext cx="2133600" cy="476250"/>
          </a:xfrm>
          <a:noFill/>
          <a:ln>
            <a:miter lim="800000"/>
            <a:headEnd/>
            <a:tailEnd/>
          </a:ln>
        </p:spPr>
        <p:txBody>
          <a:bodyPr wrap="square" numCol="1" anchor="t" anchorCtr="0" compatLnSpc="1">
            <a:prstTxWarp prst="textNoShape">
              <a:avLst/>
            </a:prstTxWarp>
          </a:bodyPr>
          <a:lstStyle/>
          <a:p>
            <a:fld id="{B6AAD8BA-1F7E-4C18-A260-0B34638AD36E}" type="slidenum">
              <a:rPr lang="en-US" sz="1400">
                <a:solidFill>
                  <a:schemeClr val="tx1"/>
                </a:solidFill>
              </a:rPr>
              <a:pPr/>
              <a:t>54</a:t>
            </a:fld>
            <a:endParaRPr lang="en-US" sz="1400">
              <a:solidFill>
                <a:schemeClr val="tx1"/>
              </a:solidFill>
            </a:endParaRPr>
          </a:p>
        </p:txBody>
      </p:sp>
      <p:sp>
        <p:nvSpPr>
          <p:cNvPr id="130050" name="Rectangle 2"/>
          <p:cNvSpPr>
            <a:spLocks noGrp="1" noChangeArrowheads="1"/>
          </p:cNvSpPr>
          <p:nvPr>
            <p:ph type="title" idx="4294967295"/>
          </p:nvPr>
        </p:nvSpPr>
        <p:spPr>
          <a:xfrm>
            <a:off x="304800" y="152400"/>
            <a:ext cx="8534400" cy="1066800"/>
          </a:xfrm>
        </p:spPr>
        <p:txBody>
          <a:bodyPr/>
          <a:lstStyle/>
          <a:p>
            <a:r>
              <a:rPr lang="en-US"/>
              <a:t>End System Multicast</a:t>
            </a:r>
          </a:p>
        </p:txBody>
      </p:sp>
      <p:sp>
        <p:nvSpPr>
          <p:cNvPr id="130051" name="Line 3"/>
          <p:cNvSpPr>
            <a:spLocks noChangeShapeType="1"/>
          </p:cNvSpPr>
          <p:nvPr/>
        </p:nvSpPr>
        <p:spPr bwMode="auto">
          <a:xfrm flipH="1">
            <a:off x="8428038" y="3509963"/>
            <a:ext cx="0" cy="617537"/>
          </a:xfrm>
          <a:prstGeom prst="line">
            <a:avLst/>
          </a:prstGeom>
          <a:noFill/>
          <a:ln w="28575">
            <a:solidFill>
              <a:schemeClr val="tx1"/>
            </a:solidFill>
            <a:round/>
            <a:headEnd/>
            <a:tailEnd/>
          </a:ln>
        </p:spPr>
        <p:txBody>
          <a:bodyPr wrap="none" anchor="ctr"/>
          <a:lstStyle/>
          <a:p>
            <a:endParaRPr lang="en-US"/>
          </a:p>
        </p:txBody>
      </p:sp>
      <p:sp>
        <p:nvSpPr>
          <p:cNvPr id="130052" name="Line 4"/>
          <p:cNvSpPr>
            <a:spLocks noChangeShapeType="1"/>
          </p:cNvSpPr>
          <p:nvPr/>
        </p:nvSpPr>
        <p:spPr bwMode="auto">
          <a:xfrm flipH="1">
            <a:off x="7993063" y="3590925"/>
            <a:ext cx="434975" cy="0"/>
          </a:xfrm>
          <a:prstGeom prst="line">
            <a:avLst/>
          </a:prstGeom>
          <a:noFill/>
          <a:ln w="38100">
            <a:solidFill>
              <a:schemeClr val="tx1"/>
            </a:solidFill>
            <a:round/>
            <a:headEnd/>
            <a:tailEnd/>
          </a:ln>
        </p:spPr>
        <p:txBody>
          <a:bodyPr wrap="none" anchor="ctr">
            <a:spAutoFit/>
          </a:bodyPr>
          <a:lstStyle/>
          <a:p>
            <a:endParaRPr lang="en-US"/>
          </a:p>
        </p:txBody>
      </p:sp>
      <p:sp>
        <p:nvSpPr>
          <p:cNvPr id="130053" name="Line 5"/>
          <p:cNvSpPr>
            <a:spLocks noChangeShapeType="1"/>
          </p:cNvSpPr>
          <p:nvPr/>
        </p:nvSpPr>
        <p:spPr bwMode="auto">
          <a:xfrm flipH="1">
            <a:off x="7993063" y="3995738"/>
            <a:ext cx="434975" cy="0"/>
          </a:xfrm>
          <a:prstGeom prst="line">
            <a:avLst/>
          </a:prstGeom>
          <a:noFill/>
          <a:ln w="38100">
            <a:solidFill>
              <a:schemeClr val="tx1"/>
            </a:solidFill>
            <a:round/>
            <a:headEnd/>
            <a:tailEnd/>
          </a:ln>
        </p:spPr>
        <p:txBody>
          <a:bodyPr wrap="none" anchor="ctr">
            <a:spAutoFit/>
          </a:bodyPr>
          <a:lstStyle/>
          <a:p>
            <a:endParaRPr lang="en-US"/>
          </a:p>
        </p:txBody>
      </p:sp>
      <p:sp>
        <p:nvSpPr>
          <p:cNvPr id="130054" name="Oval 6"/>
          <p:cNvSpPr>
            <a:spLocks noChangeArrowheads="1"/>
          </p:cNvSpPr>
          <p:nvPr/>
        </p:nvSpPr>
        <p:spPr bwMode="auto">
          <a:xfrm flipH="1">
            <a:off x="7451725" y="3479800"/>
            <a:ext cx="587375" cy="203200"/>
          </a:xfrm>
          <a:prstGeom prst="ellipse">
            <a:avLst/>
          </a:prstGeom>
          <a:solidFill>
            <a:srgbClr val="3366FF"/>
          </a:solidFill>
          <a:ln w="19050">
            <a:solidFill>
              <a:schemeClr val="tx1"/>
            </a:solidFill>
            <a:round/>
            <a:headEnd/>
            <a:tailEnd/>
          </a:ln>
        </p:spPr>
        <p:txBody>
          <a:bodyPr wrap="none" anchor="ctr"/>
          <a:lstStyle/>
          <a:p>
            <a:endParaRPr lang="en-US"/>
          </a:p>
        </p:txBody>
      </p:sp>
      <p:sp>
        <p:nvSpPr>
          <p:cNvPr id="130055" name="Oval 7"/>
          <p:cNvSpPr>
            <a:spLocks noChangeArrowheads="1"/>
          </p:cNvSpPr>
          <p:nvPr/>
        </p:nvSpPr>
        <p:spPr bwMode="auto">
          <a:xfrm flipH="1">
            <a:off x="7451725" y="3884613"/>
            <a:ext cx="587375" cy="203200"/>
          </a:xfrm>
          <a:prstGeom prst="ellipse">
            <a:avLst/>
          </a:prstGeom>
          <a:solidFill>
            <a:srgbClr val="3366FF"/>
          </a:solidFill>
          <a:ln w="19050">
            <a:solidFill>
              <a:schemeClr val="tx1"/>
            </a:solidFill>
            <a:round/>
            <a:headEnd/>
            <a:tailEnd/>
          </a:ln>
        </p:spPr>
        <p:txBody>
          <a:bodyPr wrap="none" anchor="ctr"/>
          <a:lstStyle/>
          <a:p>
            <a:endParaRPr lang="en-US"/>
          </a:p>
        </p:txBody>
      </p:sp>
      <p:sp>
        <p:nvSpPr>
          <p:cNvPr id="130056" name="Text Box 8"/>
          <p:cNvSpPr txBox="1">
            <a:spLocks noChangeArrowheads="1"/>
          </p:cNvSpPr>
          <p:nvPr/>
        </p:nvSpPr>
        <p:spPr bwMode="auto">
          <a:xfrm>
            <a:off x="1109663" y="4638675"/>
            <a:ext cx="1628775" cy="396875"/>
          </a:xfrm>
          <a:prstGeom prst="rect">
            <a:avLst/>
          </a:prstGeom>
          <a:noFill/>
          <a:ln w="12700">
            <a:noFill/>
            <a:miter lim="800000"/>
            <a:headEnd/>
            <a:tailEnd/>
          </a:ln>
        </p:spPr>
        <p:txBody>
          <a:bodyPr anchor="ctr">
            <a:spAutoFit/>
          </a:bodyPr>
          <a:lstStyle/>
          <a:p>
            <a:pPr algn="ctr" eaLnBrk="0" hangingPunct="0">
              <a:spcBef>
                <a:spcPct val="20000"/>
              </a:spcBef>
            </a:pPr>
            <a:r>
              <a:rPr lang="en-US" sz="2000"/>
              <a:t> </a:t>
            </a:r>
            <a:endParaRPr lang="en-US" sz="2800"/>
          </a:p>
        </p:txBody>
      </p:sp>
      <p:sp>
        <p:nvSpPr>
          <p:cNvPr id="130057" name="Line 9"/>
          <p:cNvSpPr>
            <a:spLocks noChangeShapeType="1"/>
          </p:cNvSpPr>
          <p:nvPr/>
        </p:nvSpPr>
        <p:spPr bwMode="auto">
          <a:xfrm>
            <a:off x="8380413" y="1641475"/>
            <a:ext cx="1587" cy="614363"/>
          </a:xfrm>
          <a:prstGeom prst="line">
            <a:avLst/>
          </a:prstGeom>
          <a:noFill/>
          <a:ln w="28575">
            <a:solidFill>
              <a:schemeClr val="tx1"/>
            </a:solidFill>
            <a:round/>
            <a:headEnd/>
            <a:tailEnd/>
          </a:ln>
        </p:spPr>
        <p:txBody>
          <a:bodyPr wrap="none" anchor="ctr"/>
          <a:lstStyle/>
          <a:p>
            <a:endParaRPr lang="en-US"/>
          </a:p>
        </p:txBody>
      </p:sp>
      <p:grpSp>
        <p:nvGrpSpPr>
          <p:cNvPr id="130058" name="Group 10"/>
          <p:cNvGrpSpPr>
            <a:grpSpLocks/>
          </p:cNvGrpSpPr>
          <p:nvPr/>
        </p:nvGrpSpPr>
        <p:grpSpPr bwMode="auto">
          <a:xfrm rot="10800000">
            <a:off x="7391400" y="1641475"/>
            <a:ext cx="982663" cy="604838"/>
            <a:chOff x="3648" y="937"/>
            <a:chExt cx="597" cy="647"/>
          </a:xfrm>
        </p:grpSpPr>
        <p:sp>
          <p:nvSpPr>
            <p:cNvPr id="130093" name="Line 11"/>
            <p:cNvSpPr>
              <a:spLocks noChangeShapeType="1"/>
            </p:cNvSpPr>
            <p:nvPr/>
          </p:nvSpPr>
          <p:spPr bwMode="auto">
            <a:xfrm>
              <a:off x="3648" y="1056"/>
              <a:ext cx="264" cy="0"/>
            </a:xfrm>
            <a:prstGeom prst="line">
              <a:avLst/>
            </a:prstGeom>
            <a:noFill/>
            <a:ln w="38100">
              <a:solidFill>
                <a:schemeClr val="tx1"/>
              </a:solidFill>
              <a:round/>
              <a:headEnd/>
              <a:tailEnd/>
            </a:ln>
          </p:spPr>
          <p:txBody>
            <a:bodyPr wrap="none" anchor="ctr">
              <a:spAutoFit/>
            </a:bodyPr>
            <a:lstStyle/>
            <a:p>
              <a:endParaRPr lang="en-US"/>
            </a:p>
          </p:txBody>
        </p:sp>
        <p:sp>
          <p:nvSpPr>
            <p:cNvPr id="130094" name="Line 12"/>
            <p:cNvSpPr>
              <a:spLocks noChangeShapeType="1"/>
            </p:cNvSpPr>
            <p:nvPr/>
          </p:nvSpPr>
          <p:spPr bwMode="auto">
            <a:xfrm>
              <a:off x="3648" y="1488"/>
              <a:ext cx="264" cy="0"/>
            </a:xfrm>
            <a:prstGeom prst="line">
              <a:avLst/>
            </a:prstGeom>
            <a:noFill/>
            <a:ln w="38100">
              <a:solidFill>
                <a:schemeClr val="tx1"/>
              </a:solidFill>
              <a:round/>
              <a:headEnd/>
              <a:tailEnd/>
            </a:ln>
          </p:spPr>
          <p:txBody>
            <a:bodyPr wrap="none" anchor="ctr">
              <a:spAutoFit/>
            </a:bodyPr>
            <a:lstStyle/>
            <a:p>
              <a:endParaRPr lang="en-US"/>
            </a:p>
          </p:txBody>
        </p:sp>
        <p:sp>
          <p:nvSpPr>
            <p:cNvPr id="130095" name="Oval 13"/>
            <p:cNvSpPr>
              <a:spLocks noChangeArrowheads="1"/>
            </p:cNvSpPr>
            <p:nvPr/>
          </p:nvSpPr>
          <p:spPr bwMode="auto">
            <a:xfrm>
              <a:off x="3888" y="937"/>
              <a:ext cx="357" cy="215"/>
            </a:xfrm>
            <a:prstGeom prst="ellipse">
              <a:avLst/>
            </a:prstGeom>
            <a:solidFill>
              <a:srgbClr val="3366FF"/>
            </a:solidFill>
            <a:ln w="19050">
              <a:solidFill>
                <a:schemeClr val="tx1"/>
              </a:solidFill>
              <a:round/>
              <a:headEnd/>
              <a:tailEnd/>
            </a:ln>
          </p:spPr>
          <p:txBody>
            <a:bodyPr wrap="none" anchor="ctr"/>
            <a:lstStyle/>
            <a:p>
              <a:endParaRPr lang="en-US"/>
            </a:p>
          </p:txBody>
        </p:sp>
        <p:sp>
          <p:nvSpPr>
            <p:cNvPr id="130096" name="Oval 14"/>
            <p:cNvSpPr>
              <a:spLocks noChangeArrowheads="1"/>
            </p:cNvSpPr>
            <p:nvPr/>
          </p:nvSpPr>
          <p:spPr bwMode="auto">
            <a:xfrm>
              <a:off x="3888" y="1369"/>
              <a:ext cx="357" cy="215"/>
            </a:xfrm>
            <a:prstGeom prst="ellipse">
              <a:avLst/>
            </a:prstGeom>
            <a:solidFill>
              <a:srgbClr val="3366FF"/>
            </a:solidFill>
            <a:ln w="19050">
              <a:solidFill>
                <a:schemeClr val="tx1"/>
              </a:solidFill>
              <a:round/>
              <a:headEnd/>
              <a:tailEnd/>
            </a:ln>
          </p:spPr>
          <p:txBody>
            <a:bodyPr wrap="none" anchor="ctr"/>
            <a:lstStyle/>
            <a:p>
              <a:endParaRPr lang="en-US"/>
            </a:p>
          </p:txBody>
        </p:sp>
      </p:grpSp>
      <p:sp>
        <p:nvSpPr>
          <p:cNvPr id="130059" name="Line 15"/>
          <p:cNvSpPr>
            <a:spLocks noChangeShapeType="1"/>
          </p:cNvSpPr>
          <p:nvPr/>
        </p:nvSpPr>
        <p:spPr bwMode="auto">
          <a:xfrm>
            <a:off x="8467725" y="1704975"/>
            <a:ext cx="0" cy="485775"/>
          </a:xfrm>
          <a:prstGeom prst="line">
            <a:avLst/>
          </a:prstGeom>
          <a:noFill/>
          <a:ln w="38100">
            <a:solidFill>
              <a:srgbClr val="FF0000"/>
            </a:solidFill>
            <a:round/>
            <a:headEnd/>
            <a:tailEnd type="triangle" w="med" len="med"/>
          </a:ln>
        </p:spPr>
        <p:txBody>
          <a:bodyPr anchor="ctr">
            <a:spAutoFit/>
          </a:bodyPr>
          <a:lstStyle/>
          <a:p>
            <a:endParaRPr lang="en-US"/>
          </a:p>
        </p:txBody>
      </p:sp>
      <p:sp>
        <p:nvSpPr>
          <p:cNvPr id="130060" name="Line 16"/>
          <p:cNvSpPr>
            <a:spLocks noChangeShapeType="1"/>
          </p:cNvSpPr>
          <p:nvPr/>
        </p:nvSpPr>
        <p:spPr bwMode="auto">
          <a:xfrm>
            <a:off x="8504238" y="3533775"/>
            <a:ext cx="0" cy="484188"/>
          </a:xfrm>
          <a:prstGeom prst="line">
            <a:avLst/>
          </a:prstGeom>
          <a:noFill/>
          <a:ln w="38100">
            <a:solidFill>
              <a:srgbClr val="FF00FF"/>
            </a:solidFill>
            <a:round/>
            <a:headEnd/>
            <a:tailEnd type="triangle" w="med" len="med"/>
          </a:ln>
        </p:spPr>
        <p:txBody>
          <a:bodyPr anchor="ctr">
            <a:spAutoFit/>
          </a:bodyPr>
          <a:lstStyle/>
          <a:p>
            <a:endParaRPr lang="en-US"/>
          </a:p>
        </p:txBody>
      </p:sp>
      <p:sp>
        <p:nvSpPr>
          <p:cNvPr id="130061" name="Text Box 17"/>
          <p:cNvSpPr txBox="1">
            <a:spLocks noChangeArrowheads="1"/>
          </p:cNvSpPr>
          <p:nvPr/>
        </p:nvSpPr>
        <p:spPr bwMode="auto">
          <a:xfrm>
            <a:off x="7775575" y="1195388"/>
            <a:ext cx="762000" cy="396875"/>
          </a:xfrm>
          <a:prstGeom prst="rect">
            <a:avLst/>
          </a:prstGeom>
          <a:noFill/>
          <a:ln w="38100">
            <a:noFill/>
            <a:miter lim="800000"/>
            <a:headEnd/>
            <a:tailEnd/>
          </a:ln>
        </p:spPr>
        <p:txBody>
          <a:bodyPr wrap="none" anchor="ctr">
            <a:spAutoFit/>
          </a:bodyPr>
          <a:lstStyle/>
          <a:p>
            <a:pPr algn="ctr" eaLnBrk="0" hangingPunct="0">
              <a:spcBef>
                <a:spcPct val="20000"/>
              </a:spcBef>
            </a:pPr>
            <a:r>
              <a:rPr lang="en-US" sz="2000"/>
              <a:t>MIT1</a:t>
            </a:r>
          </a:p>
        </p:txBody>
      </p:sp>
      <p:sp>
        <p:nvSpPr>
          <p:cNvPr id="130062" name="Text Box 18"/>
          <p:cNvSpPr txBox="1">
            <a:spLocks noChangeArrowheads="1"/>
          </p:cNvSpPr>
          <p:nvPr/>
        </p:nvSpPr>
        <p:spPr bwMode="auto">
          <a:xfrm>
            <a:off x="7718425" y="2190750"/>
            <a:ext cx="1055688" cy="396875"/>
          </a:xfrm>
          <a:prstGeom prst="rect">
            <a:avLst/>
          </a:prstGeom>
          <a:noFill/>
          <a:ln w="38100">
            <a:noFill/>
            <a:miter lim="800000"/>
            <a:headEnd/>
            <a:tailEnd/>
          </a:ln>
        </p:spPr>
        <p:txBody>
          <a:bodyPr anchor="ctr">
            <a:spAutoFit/>
          </a:bodyPr>
          <a:lstStyle/>
          <a:p>
            <a:pPr algn="ctr" eaLnBrk="0" hangingPunct="0">
              <a:spcBef>
                <a:spcPct val="20000"/>
              </a:spcBef>
            </a:pPr>
            <a:r>
              <a:rPr lang="en-US" sz="2000"/>
              <a:t>MIT2</a:t>
            </a:r>
            <a:endParaRPr lang="en-US" sz="2000" b="1"/>
          </a:p>
        </p:txBody>
      </p:sp>
      <p:sp>
        <p:nvSpPr>
          <p:cNvPr id="130063" name="Text Box 19"/>
          <p:cNvSpPr txBox="1">
            <a:spLocks noChangeArrowheads="1"/>
          </p:cNvSpPr>
          <p:nvPr/>
        </p:nvSpPr>
        <p:spPr bwMode="auto">
          <a:xfrm>
            <a:off x="7637463" y="3100388"/>
            <a:ext cx="904875" cy="396875"/>
          </a:xfrm>
          <a:prstGeom prst="rect">
            <a:avLst/>
          </a:prstGeom>
          <a:noFill/>
          <a:ln w="38100">
            <a:noFill/>
            <a:miter lim="800000"/>
            <a:headEnd/>
            <a:tailEnd/>
          </a:ln>
        </p:spPr>
        <p:txBody>
          <a:bodyPr wrap="none" anchor="ctr">
            <a:spAutoFit/>
          </a:bodyPr>
          <a:lstStyle/>
          <a:p>
            <a:pPr algn="ctr" eaLnBrk="0" hangingPunct="0">
              <a:spcBef>
                <a:spcPct val="20000"/>
              </a:spcBef>
            </a:pPr>
            <a:r>
              <a:rPr lang="en-US" sz="2000"/>
              <a:t>CMU1</a:t>
            </a:r>
            <a:endParaRPr lang="en-US" sz="2000" b="1"/>
          </a:p>
        </p:txBody>
      </p:sp>
      <p:sp>
        <p:nvSpPr>
          <p:cNvPr id="130064" name="Text Box 20"/>
          <p:cNvSpPr txBox="1">
            <a:spLocks noChangeArrowheads="1"/>
          </p:cNvSpPr>
          <p:nvPr/>
        </p:nvSpPr>
        <p:spPr bwMode="auto">
          <a:xfrm>
            <a:off x="7637463" y="4098925"/>
            <a:ext cx="904875" cy="396875"/>
          </a:xfrm>
          <a:prstGeom prst="rect">
            <a:avLst/>
          </a:prstGeom>
          <a:noFill/>
          <a:ln w="38100">
            <a:noFill/>
            <a:miter lim="800000"/>
            <a:headEnd/>
            <a:tailEnd/>
          </a:ln>
        </p:spPr>
        <p:txBody>
          <a:bodyPr wrap="none" anchor="ctr">
            <a:spAutoFit/>
          </a:bodyPr>
          <a:lstStyle/>
          <a:p>
            <a:pPr algn="ctr" eaLnBrk="0" hangingPunct="0">
              <a:spcBef>
                <a:spcPct val="20000"/>
              </a:spcBef>
            </a:pPr>
            <a:r>
              <a:rPr lang="en-US" sz="2000"/>
              <a:t>CMU2</a:t>
            </a:r>
            <a:endParaRPr lang="en-US" sz="2000" b="1"/>
          </a:p>
        </p:txBody>
      </p:sp>
      <p:grpSp>
        <p:nvGrpSpPr>
          <p:cNvPr id="130065" name="Group 21"/>
          <p:cNvGrpSpPr>
            <a:grpSpLocks/>
          </p:cNvGrpSpPr>
          <p:nvPr/>
        </p:nvGrpSpPr>
        <p:grpSpPr bwMode="auto">
          <a:xfrm>
            <a:off x="1219200" y="4343400"/>
            <a:ext cx="6840538" cy="1905000"/>
            <a:chOff x="587" y="864"/>
            <a:chExt cx="4309" cy="1200"/>
          </a:xfrm>
        </p:grpSpPr>
        <p:sp>
          <p:nvSpPr>
            <p:cNvPr id="130081" name="Text Box 22"/>
            <p:cNvSpPr txBox="1">
              <a:spLocks noChangeArrowheads="1"/>
            </p:cNvSpPr>
            <p:nvPr/>
          </p:nvSpPr>
          <p:spPr bwMode="auto">
            <a:xfrm>
              <a:off x="587" y="1488"/>
              <a:ext cx="1136" cy="231"/>
            </a:xfrm>
            <a:prstGeom prst="rect">
              <a:avLst/>
            </a:prstGeom>
            <a:noFill/>
            <a:ln w="12700">
              <a:noFill/>
              <a:miter lim="800000"/>
              <a:headEnd/>
              <a:tailEnd/>
            </a:ln>
          </p:spPr>
          <p:txBody>
            <a:bodyPr anchor="ctr">
              <a:spAutoFit/>
            </a:bodyPr>
            <a:lstStyle/>
            <a:p>
              <a:pPr algn="ctr" eaLnBrk="0" hangingPunct="0">
                <a:spcBef>
                  <a:spcPct val="20000"/>
                </a:spcBef>
              </a:pPr>
              <a:r>
                <a:rPr lang="en-US"/>
                <a:t>UCSD</a:t>
              </a:r>
            </a:p>
          </p:txBody>
        </p:sp>
        <p:sp>
          <p:nvSpPr>
            <p:cNvPr id="130082" name="Text Box 23"/>
            <p:cNvSpPr txBox="1">
              <a:spLocks noChangeArrowheads="1"/>
            </p:cNvSpPr>
            <p:nvPr/>
          </p:nvSpPr>
          <p:spPr bwMode="auto">
            <a:xfrm>
              <a:off x="3275" y="960"/>
              <a:ext cx="576" cy="231"/>
            </a:xfrm>
            <a:prstGeom prst="rect">
              <a:avLst/>
            </a:prstGeom>
            <a:noFill/>
            <a:ln w="12700">
              <a:noFill/>
              <a:miter lim="800000"/>
              <a:headEnd/>
              <a:tailEnd/>
            </a:ln>
          </p:spPr>
          <p:txBody>
            <a:bodyPr anchor="ctr">
              <a:spAutoFit/>
            </a:bodyPr>
            <a:lstStyle/>
            <a:p>
              <a:pPr algn="ctr" eaLnBrk="0" hangingPunct="0">
                <a:spcBef>
                  <a:spcPct val="20000"/>
                </a:spcBef>
              </a:pPr>
              <a:r>
                <a:rPr lang="en-US"/>
                <a:t>MIT1</a:t>
              </a:r>
              <a:endParaRPr lang="en-US" sz="2800"/>
            </a:p>
          </p:txBody>
        </p:sp>
        <p:sp>
          <p:nvSpPr>
            <p:cNvPr id="130083" name="Line 24"/>
            <p:cNvSpPr>
              <a:spLocks noChangeShapeType="1"/>
            </p:cNvSpPr>
            <p:nvPr/>
          </p:nvSpPr>
          <p:spPr bwMode="auto">
            <a:xfrm flipH="1">
              <a:off x="3563" y="1152"/>
              <a:ext cx="288" cy="576"/>
            </a:xfrm>
            <a:prstGeom prst="line">
              <a:avLst/>
            </a:prstGeom>
            <a:noFill/>
            <a:ln w="38100">
              <a:solidFill>
                <a:srgbClr val="99CC00"/>
              </a:solidFill>
              <a:round/>
              <a:headEnd type="triangle" w="med" len="med"/>
              <a:tailEnd/>
            </a:ln>
          </p:spPr>
          <p:txBody>
            <a:bodyPr wrap="none" anchor="ctr"/>
            <a:lstStyle/>
            <a:p>
              <a:endParaRPr lang="en-US"/>
            </a:p>
          </p:txBody>
        </p:sp>
        <p:sp>
          <p:nvSpPr>
            <p:cNvPr id="130084" name="Line 25"/>
            <p:cNvSpPr>
              <a:spLocks noChangeShapeType="1"/>
            </p:cNvSpPr>
            <p:nvPr/>
          </p:nvSpPr>
          <p:spPr bwMode="auto">
            <a:xfrm>
              <a:off x="3851" y="1200"/>
              <a:ext cx="528" cy="96"/>
            </a:xfrm>
            <a:prstGeom prst="line">
              <a:avLst/>
            </a:prstGeom>
            <a:noFill/>
            <a:ln w="38100">
              <a:solidFill>
                <a:srgbClr val="FF0000"/>
              </a:solidFill>
              <a:round/>
              <a:headEnd/>
              <a:tailEnd type="triangle" w="med" len="med"/>
            </a:ln>
          </p:spPr>
          <p:txBody>
            <a:bodyPr wrap="none" anchor="ctr"/>
            <a:lstStyle/>
            <a:p>
              <a:endParaRPr lang="en-US"/>
            </a:p>
          </p:txBody>
        </p:sp>
        <p:sp>
          <p:nvSpPr>
            <p:cNvPr id="130085" name="Text Box 26"/>
            <p:cNvSpPr txBox="1">
              <a:spLocks noChangeArrowheads="1"/>
            </p:cNvSpPr>
            <p:nvPr/>
          </p:nvSpPr>
          <p:spPr bwMode="auto">
            <a:xfrm>
              <a:off x="4331" y="1296"/>
              <a:ext cx="565" cy="231"/>
            </a:xfrm>
            <a:prstGeom prst="rect">
              <a:avLst/>
            </a:prstGeom>
            <a:noFill/>
            <a:ln w="12700">
              <a:noFill/>
              <a:miter lim="800000"/>
              <a:headEnd/>
              <a:tailEnd/>
            </a:ln>
          </p:spPr>
          <p:txBody>
            <a:bodyPr anchor="ctr">
              <a:spAutoFit/>
            </a:bodyPr>
            <a:lstStyle/>
            <a:p>
              <a:pPr algn="ctr" eaLnBrk="0" hangingPunct="0">
                <a:spcBef>
                  <a:spcPct val="20000"/>
                </a:spcBef>
              </a:pPr>
              <a:r>
                <a:rPr lang="en-US"/>
                <a:t>MIT2</a:t>
              </a:r>
              <a:endParaRPr lang="en-US" sz="2800"/>
            </a:p>
          </p:txBody>
        </p:sp>
        <p:sp>
          <p:nvSpPr>
            <p:cNvPr id="130086" name="Line 27"/>
            <p:cNvSpPr>
              <a:spLocks noChangeShapeType="1"/>
            </p:cNvSpPr>
            <p:nvPr/>
          </p:nvSpPr>
          <p:spPr bwMode="auto">
            <a:xfrm>
              <a:off x="3563" y="1728"/>
              <a:ext cx="528" cy="96"/>
            </a:xfrm>
            <a:prstGeom prst="line">
              <a:avLst/>
            </a:prstGeom>
            <a:noFill/>
            <a:ln w="38100">
              <a:solidFill>
                <a:srgbClr val="FF00FF"/>
              </a:solidFill>
              <a:round/>
              <a:headEnd/>
              <a:tailEnd type="triangle" w="med" len="med"/>
            </a:ln>
          </p:spPr>
          <p:txBody>
            <a:bodyPr wrap="none" anchor="ctr"/>
            <a:lstStyle/>
            <a:p>
              <a:endParaRPr lang="en-US"/>
            </a:p>
          </p:txBody>
        </p:sp>
        <p:sp>
          <p:nvSpPr>
            <p:cNvPr id="130087" name="Rectangle 28"/>
            <p:cNvSpPr>
              <a:spLocks noChangeArrowheads="1"/>
            </p:cNvSpPr>
            <p:nvPr/>
          </p:nvSpPr>
          <p:spPr bwMode="auto">
            <a:xfrm>
              <a:off x="3947" y="1833"/>
              <a:ext cx="658" cy="231"/>
            </a:xfrm>
            <a:prstGeom prst="rect">
              <a:avLst/>
            </a:prstGeom>
            <a:noFill/>
            <a:ln w="12700">
              <a:noFill/>
              <a:miter lim="800000"/>
              <a:headEnd/>
              <a:tailEnd/>
            </a:ln>
          </p:spPr>
          <p:txBody>
            <a:bodyPr anchor="ctr">
              <a:spAutoFit/>
            </a:bodyPr>
            <a:lstStyle/>
            <a:p>
              <a:pPr algn="ctr" eaLnBrk="0" hangingPunct="0">
                <a:spcBef>
                  <a:spcPct val="20000"/>
                </a:spcBef>
              </a:pPr>
              <a:r>
                <a:rPr lang="en-US"/>
                <a:t>CMU2</a:t>
              </a:r>
            </a:p>
          </p:txBody>
        </p:sp>
        <p:sp>
          <p:nvSpPr>
            <p:cNvPr id="130088" name="Text Box 29"/>
            <p:cNvSpPr txBox="1">
              <a:spLocks noChangeArrowheads="1"/>
            </p:cNvSpPr>
            <p:nvPr/>
          </p:nvSpPr>
          <p:spPr bwMode="auto">
            <a:xfrm>
              <a:off x="1632" y="1104"/>
              <a:ext cx="1968" cy="288"/>
            </a:xfrm>
            <a:prstGeom prst="rect">
              <a:avLst/>
            </a:prstGeom>
            <a:noFill/>
            <a:ln w="12700">
              <a:noFill/>
              <a:miter lim="800000"/>
              <a:headEnd/>
              <a:tailEnd/>
            </a:ln>
          </p:spPr>
          <p:txBody>
            <a:bodyPr anchor="ctr">
              <a:spAutoFit/>
            </a:bodyPr>
            <a:lstStyle/>
            <a:p>
              <a:pPr algn="ctr" eaLnBrk="0" hangingPunct="0">
                <a:spcBef>
                  <a:spcPct val="20000"/>
                </a:spcBef>
              </a:pPr>
              <a:r>
                <a:rPr lang="en-US" b="1"/>
                <a:t>Overlay  Tree</a:t>
              </a:r>
              <a:endParaRPr lang="en-US" sz="2800"/>
            </a:p>
          </p:txBody>
        </p:sp>
        <p:sp>
          <p:nvSpPr>
            <p:cNvPr id="130089" name="Text Box 30"/>
            <p:cNvSpPr txBox="1">
              <a:spLocks noChangeArrowheads="1"/>
            </p:cNvSpPr>
            <p:nvPr/>
          </p:nvSpPr>
          <p:spPr bwMode="auto">
            <a:xfrm>
              <a:off x="1044" y="864"/>
              <a:ext cx="739" cy="250"/>
            </a:xfrm>
            <a:prstGeom prst="rect">
              <a:avLst/>
            </a:prstGeom>
            <a:noFill/>
            <a:ln w="38100">
              <a:noFill/>
              <a:miter lim="800000"/>
              <a:headEnd/>
              <a:tailEnd/>
            </a:ln>
          </p:spPr>
          <p:txBody>
            <a:bodyPr wrap="none" anchor="ctr">
              <a:spAutoFit/>
            </a:bodyPr>
            <a:lstStyle/>
            <a:p>
              <a:pPr algn="ctr" eaLnBrk="0" hangingPunct="0">
                <a:spcBef>
                  <a:spcPct val="20000"/>
                </a:spcBef>
              </a:pPr>
              <a:r>
                <a:rPr lang="en-US" sz="2000"/>
                <a:t>Berkeley</a:t>
              </a:r>
              <a:endParaRPr lang="en-US" sz="2000" b="1"/>
            </a:p>
          </p:txBody>
        </p:sp>
        <p:sp>
          <p:nvSpPr>
            <p:cNvPr id="130090" name="Line 31"/>
            <p:cNvSpPr>
              <a:spLocks noChangeShapeType="1"/>
            </p:cNvSpPr>
            <p:nvPr/>
          </p:nvSpPr>
          <p:spPr bwMode="auto">
            <a:xfrm flipV="1">
              <a:off x="1355" y="1104"/>
              <a:ext cx="96" cy="480"/>
            </a:xfrm>
            <a:prstGeom prst="line">
              <a:avLst/>
            </a:prstGeom>
            <a:noFill/>
            <a:ln w="38100">
              <a:solidFill>
                <a:schemeClr val="accent1"/>
              </a:solidFill>
              <a:round/>
              <a:headEnd/>
              <a:tailEnd type="triangle" w="med" len="med"/>
            </a:ln>
          </p:spPr>
          <p:txBody>
            <a:bodyPr anchor="ctr">
              <a:spAutoFit/>
            </a:bodyPr>
            <a:lstStyle/>
            <a:p>
              <a:endParaRPr lang="en-US"/>
            </a:p>
          </p:txBody>
        </p:sp>
        <p:sp>
          <p:nvSpPr>
            <p:cNvPr id="130091" name="Rectangle 32"/>
            <p:cNvSpPr>
              <a:spLocks noChangeArrowheads="1"/>
            </p:cNvSpPr>
            <p:nvPr/>
          </p:nvSpPr>
          <p:spPr bwMode="auto">
            <a:xfrm>
              <a:off x="3247" y="1776"/>
              <a:ext cx="524" cy="231"/>
            </a:xfrm>
            <a:prstGeom prst="rect">
              <a:avLst/>
            </a:prstGeom>
            <a:noFill/>
            <a:ln w="38100">
              <a:noFill/>
              <a:miter lim="800000"/>
              <a:headEnd/>
              <a:tailEnd/>
            </a:ln>
          </p:spPr>
          <p:txBody>
            <a:bodyPr wrap="none" anchor="ctr">
              <a:spAutoFit/>
            </a:bodyPr>
            <a:lstStyle/>
            <a:p>
              <a:pPr algn="ctr" eaLnBrk="0" hangingPunct="0">
                <a:spcBef>
                  <a:spcPct val="20000"/>
                </a:spcBef>
              </a:pPr>
              <a:r>
                <a:rPr lang="en-US"/>
                <a:t>CMU1</a:t>
              </a:r>
            </a:p>
          </p:txBody>
        </p:sp>
        <p:sp>
          <p:nvSpPr>
            <p:cNvPr id="130092" name="Line 33"/>
            <p:cNvSpPr>
              <a:spLocks noChangeShapeType="1"/>
            </p:cNvSpPr>
            <p:nvPr/>
          </p:nvSpPr>
          <p:spPr bwMode="auto">
            <a:xfrm>
              <a:off x="1355" y="1584"/>
              <a:ext cx="2208" cy="144"/>
            </a:xfrm>
            <a:prstGeom prst="line">
              <a:avLst/>
            </a:prstGeom>
            <a:noFill/>
            <a:ln w="38100">
              <a:solidFill>
                <a:schemeClr val="accent2"/>
              </a:solidFill>
              <a:round/>
              <a:headEnd/>
              <a:tailEnd type="triangle" w="med" len="med"/>
            </a:ln>
          </p:spPr>
          <p:txBody>
            <a:bodyPr anchor="ctr">
              <a:spAutoFit/>
            </a:bodyPr>
            <a:lstStyle/>
            <a:p>
              <a:endParaRPr lang="en-US"/>
            </a:p>
          </p:txBody>
        </p:sp>
      </p:grpSp>
      <p:sp>
        <p:nvSpPr>
          <p:cNvPr id="130066" name="Oval 34"/>
          <p:cNvSpPr>
            <a:spLocks noChangeArrowheads="1"/>
          </p:cNvSpPr>
          <p:nvPr/>
        </p:nvSpPr>
        <p:spPr bwMode="auto">
          <a:xfrm>
            <a:off x="2057400" y="2024063"/>
            <a:ext cx="5334000" cy="1700212"/>
          </a:xfrm>
          <a:prstGeom prst="ellipse">
            <a:avLst/>
          </a:prstGeom>
          <a:solidFill>
            <a:srgbClr val="CCECFF"/>
          </a:solidFill>
          <a:ln w="19050">
            <a:noFill/>
            <a:round/>
            <a:headEnd/>
            <a:tailEnd/>
          </a:ln>
        </p:spPr>
        <p:txBody>
          <a:bodyPr wrap="none" anchor="ctr"/>
          <a:lstStyle/>
          <a:p>
            <a:pPr algn="ctr" eaLnBrk="0" hangingPunct="0">
              <a:spcBef>
                <a:spcPct val="20000"/>
              </a:spcBef>
              <a:buFontTx/>
              <a:buChar char="•"/>
            </a:pPr>
            <a:endParaRPr lang="en-US" sz="2800"/>
          </a:p>
        </p:txBody>
      </p:sp>
      <p:sp>
        <p:nvSpPr>
          <p:cNvPr id="130067" name="Rectangle 35"/>
          <p:cNvSpPr>
            <a:spLocks noChangeArrowheads="1"/>
          </p:cNvSpPr>
          <p:nvPr/>
        </p:nvSpPr>
        <p:spPr bwMode="auto">
          <a:xfrm>
            <a:off x="2590800" y="2786063"/>
            <a:ext cx="533400" cy="219075"/>
          </a:xfrm>
          <a:prstGeom prst="rect">
            <a:avLst/>
          </a:prstGeom>
          <a:solidFill>
            <a:srgbClr val="996633"/>
          </a:solidFill>
          <a:ln w="19050">
            <a:solidFill>
              <a:schemeClr val="tx1"/>
            </a:solidFill>
            <a:miter lim="800000"/>
            <a:headEnd/>
            <a:tailEnd/>
          </a:ln>
        </p:spPr>
        <p:txBody>
          <a:bodyPr anchor="ctr">
            <a:spAutoFit/>
          </a:bodyPr>
          <a:lstStyle/>
          <a:p>
            <a:endParaRPr lang="en-US"/>
          </a:p>
        </p:txBody>
      </p:sp>
      <p:sp>
        <p:nvSpPr>
          <p:cNvPr id="130068" name="Rectangle 36"/>
          <p:cNvSpPr>
            <a:spLocks noChangeArrowheads="1"/>
          </p:cNvSpPr>
          <p:nvPr/>
        </p:nvSpPr>
        <p:spPr bwMode="auto">
          <a:xfrm>
            <a:off x="4495800" y="2835275"/>
            <a:ext cx="517525" cy="219075"/>
          </a:xfrm>
          <a:prstGeom prst="rect">
            <a:avLst/>
          </a:prstGeom>
          <a:solidFill>
            <a:srgbClr val="996633"/>
          </a:solidFill>
          <a:ln w="19050">
            <a:solidFill>
              <a:schemeClr val="tx1"/>
            </a:solidFill>
            <a:miter lim="800000"/>
            <a:headEnd/>
            <a:tailEnd/>
          </a:ln>
        </p:spPr>
        <p:txBody>
          <a:bodyPr anchor="ctr">
            <a:spAutoFit/>
          </a:bodyPr>
          <a:lstStyle/>
          <a:p>
            <a:endParaRPr lang="en-US"/>
          </a:p>
        </p:txBody>
      </p:sp>
      <p:sp>
        <p:nvSpPr>
          <p:cNvPr id="130069" name="Oval 37"/>
          <p:cNvSpPr>
            <a:spLocks noChangeArrowheads="1"/>
          </p:cNvSpPr>
          <p:nvPr/>
        </p:nvSpPr>
        <p:spPr bwMode="auto">
          <a:xfrm>
            <a:off x="2895600" y="1747838"/>
            <a:ext cx="566738" cy="215900"/>
          </a:xfrm>
          <a:prstGeom prst="ellipse">
            <a:avLst/>
          </a:prstGeom>
          <a:solidFill>
            <a:srgbClr val="3366FF"/>
          </a:solidFill>
          <a:ln w="19050">
            <a:solidFill>
              <a:schemeClr val="tx1"/>
            </a:solidFill>
            <a:round/>
            <a:headEnd/>
            <a:tailEnd/>
          </a:ln>
        </p:spPr>
        <p:txBody>
          <a:bodyPr wrap="none" anchor="ctr"/>
          <a:lstStyle/>
          <a:p>
            <a:endParaRPr lang="en-US"/>
          </a:p>
        </p:txBody>
      </p:sp>
      <p:sp>
        <p:nvSpPr>
          <p:cNvPr id="130070" name="Text Box 38"/>
          <p:cNvSpPr txBox="1">
            <a:spLocks noChangeArrowheads="1"/>
          </p:cNvSpPr>
          <p:nvPr/>
        </p:nvSpPr>
        <p:spPr bwMode="auto">
          <a:xfrm>
            <a:off x="5867400" y="3606800"/>
            <a:ext cx="1100138" cy="396875"/>
          </a:xfrm>
          <a:prstGeom prst="rect">
            <a:avLst/>
          </a:prstGeom>
          <a:noFill/>
          <a:ln w="19050">
            <a:noFill/>
            <a:miter lim="800000"/>
            <a:headEnd/>
            <a:tailEnd/>
          </a:ln>
        </p:spPr>
        <p:txBody>
          <a:bodyPr anchor="ctr">
            <a:spAutoFit/>
          </a:bodyPr>
          <a:lstStyle/>
          <a:p>
            <a:pPr algn="ctr" eaLnBrk="0" hangingPunct="0">
              <a:spcBef>
                <a:spcPct val="20000"/>
              </a:spcBef>
            </a:pPr>
            <a:r>
              <a:rPr lang="en-US" sz="2000"/>
              <a:t>CMU</a:t>
            </a:r>
          </a:p>
        </p:txBody>
      </p:sp>
      <p:sp>
        <p:nvSpPr>
          <p:cNvPr id="130071" name="Text Box 39"/>
          <p:cNvSpPr txBox="1">
            <a:spLocks noChangeArrowheads="1"/>
          </p:cNvSpPr>
          <p:nvPr/>
        </p:nvSpPr>
        <p:spPr bwMode="auto">
          <a:xfrm>
            <a:off x="1792288" y="1790700"/>
            <a:ext cx="1173162" cy="396875"/>
          </a:xfrm>
          <a:prstGeom prst="rect">
            <a:avLst/>
          </a:prstGeom>
          <a:noFill/>
          <a:ln w="19050">
            <a:noFill/>
            <a:miter lim="800000"/>
            <a:headEnd/>
            <a:tailEnd/>
          </a:ln>
        </p:spPr>
        <p:txBody>
          <a:bodyPr wrap="none" anchor="ctr">
            <a:spAutoFit/>
          </a:bodyPr>
          <a:lstStyle/>
          <a:p>
            <a:pPr algn="ctr" eaLnBrk="0" hangingPunct="0">
              <a:spcBef>
                <a:spcPct val="20000"/>
              </a:spcBef>
            </a:pPr>
            <a:r>
              <a:rPr lang="en-US" sz="2000"/>
              <a:t>Berkeley</a:t>
            </a:r>
            <a:endParaRPr lang="en-US" sz="2000" b="1"/>
          </a:p>
        </p:txBody>
      </p:sp>
      <p:sp>
        <p:nvSpPr>
          <p:cNvPr id="130072" name="Rectangle 40"/>
          <p:cNvSpPr>
            <a:spLocks noChangeArrowheads="1"/>
          </p:cNvSpPr>
          <p:nvPr/>
        </p:nvSpPr>
        <p:spPr bwMode="auto">
          <a:xfrm>
            <a:off x="6186488" y="1473200"/>
            <a:ext cx="620712" cy="396875"/>
          </a:xfrm>
          <a:prstGeom prst="rect">
            <a:avLst/>
          </a:prstGeom>
          <a:noFill/>
          <a:ln w="19050">
            <a:noFill/>
            <a:miter lim="800000"/>
            <a:headEnd/>
            <a:tailEnd/>
          </a:ln>
        </p:spPr>
        <p:txBody>
          <a:bodyPr wrap="none" anchor="ctr">
            <a:spAutoFit/>
          </a:bodyPr>
          <a:lstStyle/>
          <a:p>
            <a:pPr algn="ctr" eaLnBrk="0" hangingPunct="0">
              <a:spcBef>
                <a:spcPct val="20000"/>
              </a:spcBef>
            </a:pPr>
            <a:r>
              <a:rPr lang="en-US" sz="2000"/>
              <a:t>MIT</a:t>
            </a:r>
          </a:p>
        </p:txBody>
      </p:sp>
      <p:sp>
        <p:nvSpPr>
          <p:cNvPr id="130073" name="Oval 41"/>
          <p:cNvSpPr>
            <a:spLocks noChangeArrowheads="1"/>
          </p:cNvSpPr>
          <p:nvPr/>
        </p:nvSpPr>
        <p:spPr bwMode="auto">
          <a:xfrm>
            <a:off x="804863" y="2801938"/>
            <a:ext cx="566737" cy="215900"/>
          </a:xfrm>
          <a:prstGeom prst="ellipse">
            <a:avLst/>
          </a:prstGeom>
          <a:solidFill>
            <a:srgbClr val="3366FF"/>
          </a:solidFill>
          <a:ln w="19050">
            <a:solidFill>
              <a:schemeClr val="tx1"/>
            </a:solidFill>
            <a:round/>
            <a:headEnd/>
            <a:tailEnd/>
          </a:ln>
        </p:spPr>
        <p:txBody>
          <a:bodyPr wrap="none" anchor="ctr"/>
          <a:lstStyle/>
          <a:p>
            <a:endParaRPr lang="en-US"/>
          </a:p>
        </p:txBody>
      </p:sp>
      <p:sp>
        <p:nvSpPr>
          <p:cNvPr id="130074" name="Text Box 42"/>
          <p:cNvSpPr txBox="1">
            <a:spLocks noChangeArrowheads="1"/>
          </p:cNvSpPr>
          <p:nvPr/>
        </p:nvSpPr>
        <p:spPr bwMode="auto">
          <a:xfrm>
            <a:off x="685800" y="2468563"/>
            <a:ext cx="990600" cy="396875"/>
          </a:xfrm>
          <a:prstGeom prst="rect">
            <a:avLst/>
          </a:prstGeom>
          <a:noFill/>
          <a:ln w="38100">
            <a:noFill/>
            <a:miter lim="800000"/>
            <a:headEnd/>
            <a:tailEnd/>
          </a:ln>
        </p:spPr>
        <p:txBody>
          <a:bodyPr anchor="ctr">
            <a:spAutoFit/>
          </a:bodyPr>
          <a:lstStyle/>
          <a:p>
            <a:pPr algn="ctr" eaLnBrk="0" hangingPunct="0">
              <a:spcBef>
                <a:spcPct val="20000"/>
              </a:spcBef>
            </a:pPr>
            <a:r>
              <a:rPr lang="en-US" sz="2000"/>
              <a:t>UCSD</a:t>
            </a:r>
            <a:endParaRPr lang="en-US" sz="2000" b="1"/>
          </a:p>
        </p:txBody>
      </p:sp>
      <p:sp>
        <p:nvSpPr>
          <p:cNvPr id="130075" name="Rectangle 43"/>
          <p:cNvSpPr>
            <a:spLocks noChangeArrowheads="1"/>
          </p:cNvSpPr>
          <p:nvPr/>
        </p:nvSpPr>
        <p:spPr bwMode="auto">
          <a:xfrm>
            <a:off x="3657600" y="2347913"/>
            <a:ext cx="517525" cy="217487"/>
          </a:xfrm>
          <a:prstGeom prst="rect">
            <a:avLst/>
          </a:prstGeom>
          <a:solidFill>
            <a:srgbClr val="996633"/>
          </a:solidFill>
          <a:ln w="19050">
            <a:solidFill>
              <a:schemeClr val="tx1"/>
            </a:solidFill>
            <a:miter lim="800000"/>
            <a:headEnd/>
            <a:tailEnd/>
          </a:ln>
        </p:spPr>
        <p:txBody>
          <a:bodyPr anchor="ctr">
            <a:spAutoFit/>
          </a:bodyPr>
          <a:lstStyle/>
          <a:p>
            <a:endParaRPr lang="en-US"/>
          </a:p>
        </p:txBody>
      </p:sp>
      <p:sp>
        <p:nvSpPr>
          <p:cNvPr id="130076" name="Rectangle 44"/>
          <p:cNvSpPr>
            <a:spLocks noChangeArrowheads="1"/>
          </p:cNvSpPr>
          <p:nvPr/>
        </p:nvSpPr>
        <p:spPr bwMode="auto">
          <a:xfrm>
            <a:off x="6035675" y="2347913"/>
            <a:ext cx="517525" cy="217487"/>
          </a:xfrm>
          <a:prstGeom prst="rect">
            <a:avLst/>
          </a:prstGeom>
          <a:solidFill>
            <a:srgbClr val="996633"/>
          </a:solidFill>
          <a:ln w="19050">
            <a:solidFill>
              <a:schemeClr val="tx1"/>
            </a:solidFill>
            <a:miter lim="800000"/>
            <a:headEnd/>
            <a:tailEnd/>
          </a:ln>
        </p:spPr>
        <p:txBody>
          <a:bodyPr anchor="ctr">
            <a:spAutoFit/>
          </a:bodyPr>
          <a:lstStyle/>
          <a:p>
            <a:endParaRPr lang="en-US"/>
          </a:p>
        </p:txBody>
      </p:sp>
      <p:sp>
        <p:nvSpPr>
          <p:cNvPr id="130077" name="Rectangle 45"/>
          <p:cNvSpPr>
            <a:spLocks noChangeArrowheads="1"/>
          </p:cNvSpPr>
          <p:nvPr/>
        </p:nvSpPr>
        <p:spPr bwMode="auto">
          <a:xfrm>
            <a:off x="5867400" y="3119438"/>
            <a:ext cx="517525" cy="219075"/>
          </a:xfrm>
          <a:prstGeom prst="rect">
            <a:avLst/>
          </a:prstGeom>
          <a:solidFill>
            <a:srgbClr val="996633"/>
          </a:solidFill>
          <a:ln w="19050">
            <a:solidFill>
              <a:schemeClr val="tx1"/>
            </a:solidFill>
            <a:miter lim="800000"/>
            <a:headEnd/>
            <a:tailEnd/>
          </a:ln>
        </p:spPr>
        <p:txBody>
          <a:bodyPr anchor="ctr">
            <a:spAutoFit/>
          </a:bodyPr>
          <a:lstStyle/>
          <a:p>
            <a:endParaRPr lang="en-US"/>
          </a:p>
        </p:txBody>
      </p:sp>
      <p:sp>
        <p:nvSpPr>
          <p:cNvPr id="130078" name="Freeform 46"/>
          <p:cNvSpPr>
            <a:spLocks/>
          </p:cNvSpPr>
          <p:nvPr/>
        </p:nvSpPr>
        <p:spPr bwMode="auto">
          <a:xfrm>
            <a:off x="1468438" y="1995488"/>
            <a:ext cx="2417762" cy="855662"/>
          </a:xfrm>
          <a:custGeom>
            <a:avLst/>
            <a:gdLst>
              <a:gd name="T0" fmla="*/ 0 w 1523"/>
              <a:gd name="T1" fmla="*/ 1211963252 h 596"/>
              <a:gd name="T2" fmla="*/ 2147483647 w 1523"/>
              <a:gd name="T3" fmla="*/ 1211963252 h 596"/>
              <a:gd name="T4" fmla="*/ 2147483647 w 1523"/>
              <a:gd name="T5" fmla="*/ 1113026656 h 596"/>
              <a:gd name="T6" fmla="*/ 2147483647 w 1523"/>
              <a:gd name="T7" fmla="*/ 603920716 h 596"/>
              <a:gd name="T8" fmla="*/ 2147483647 w 1523"/>
              <a:gd name="T9" fmla="*/ 0 h 596"/>
              <a:gd name="T10" fmla="*/ 0 60000 65536"/>
              <a:gd name="T11" fmla="*/ 0 60000 65536"/>
              <a:gd name="T12" fmla="*/ 0 60000 65536"/>
              <a:gd name="T13" fmla="*/ 0 60000 65536"/>
              <a:gd name="T14" fmla="*/ 0 60000 65536"/>
              <a:gd name="T15" fmla="*/ 0 w 1523"/>
              <a:gd name="T16" fmla="*/ 0 h 596"/>
              <a:gd name="T17" fmla="*/ 1523 w 1523"/>
              <a:gd name="T18" fmla="*/ 596 h 596"/>
            </a:gdLst>
            <a:ahLst/>
            <a:cxnLst>
              <a:cxn ang="T10">
                <a:pos x="T0" y="T1"/>
              </a:cxn>
              <a:cxn ang="T11">
                <a:pos x="T2" y="T3"/>
              </a:cxn>
              <a:cxn ang="T12">
                <a:pos x="T4" y="T5"/>
              </a:cxn>
              <a:cxn ang="T13">
                <a:pos x="T6" y="T7"/>
              </a:cxn>
              <a:cxn ang="T14">
                <a:pos x="T8" y="T9"/>
              </a:cxn>
            </a:cxnLst>
            <a:rect l="T15" t="T16" r="T17" b="T18"/>
            <a:pathLst>
              <a:path w="1523" h="596">
                <a:moveTo>
                  <a:pt x="0" y="588"/>
                </a:moveTo>
                <a:cubicBezTo>
                  <a:pt x="198" y="588"/>
                  <a:pt x="941" y="596"/>
                  <a:pt x="1187" y="588"/>
                </a:cubicBezTo>
                <a:cubicBezTo>
                  <a:pt x="1433" y="580"/>
                  <a:pt x="1429" y="589"/>
                  <a:pt x="1476" y="540"/>
                </a:cubicBezTo>
                <a:cubicBezTo>
                  <a:pt x="1523" y="491"/>
                  <a:pt x="1518" y="383"/>
                  <a:pt x="1469" y="293"/>
                </a:cubicBezTo>
                <a:cubicBezTo>
                  <a:pt x="1420" y="203"/>
                  <a:pt x="1241" y="61"/>
                  <a:pt x="1181" y="0"/>
                </a:cubicBezTo>
              </a:path>
            </a:pathLst>
          </a:custGeom>
          <a:noFill/>
          <a:ln w="57150">
            <a:solidFill>
              <a:schemeClr val="accent1"/>
            </a:solidFill>
            <a:round/>
            <a:headEnd/>
            <a:tailEnd type="triangle" w="med" len="med"/>
          </a:ln>
        </p:spPr>
        <p:txBody>
          <a:bodyPr anchor="ctr">
            <a:spAutoFit/>
          </a:bodyPr>
          <a:lstStyle/>
          <a:p>
            <a:endParaRPr lang="en-US"/>
          </a:p>
        </p:txBody>
      </p:sp>
      <p:sp>
        <p:nvSpPr>
          <p:cNvPr id="130079" name="Freeform 47"/>
          <p:cNvSpPr>
            <a:spLocks/>
          </p:cNvSpPr>
          <p:nvPr/>
        </p:nvSpPr>
        <p:spPr bwMode="auto">
          <a:xfrm>
            <a:off x="1498600" y="2925763"/>
            <a:ext cx="5878513" cy="711200"/>
          </a:xfrm>
          <a:custGeom>
            <a:avLst/>
            <a:gdLst>
              <a:gd name="T0" fmla="*/ 0 w 3703"/>
              <a:gd name="T1" fmla="*/ 20161251 h 448"/>
              <a:gd name="T2" fmla="*/ 2147483647 w 3703"/>
              <a:gd name="T3" fmla="*/ 83165952 h 448"/>
              <a:gd name="T4" fmla="*/ 2147483647 w 3703"/>
              <a:gd name="T5" fmla="*/ 524192556 h 448"/>
              <a:gd name="T6" fmla="*/ 2147483647 w 3703"/>
              <a:gd name="T7" fmla="*/ 1129030089 h 448"/>
              <a:gd name="T8" fmla="*/ 0 60000 65536"/>
              <a:gd name="T9" fmla="*/ 0 60000 65536"/>
              <a:gd name="T10" fmla="*/ 0 60000 65536"/>
              <a:gd name="T11" fmla="*/ 0 60000 65536"/>
              <a:gd name="T12" fmla="*/ 0 w 3703"/>
              <a:gd name="T13" fmla="*/ 0 h 448"/>
              <a:gd name="T14" fmla="*/ 3703 w 3703"/>
              <a:gd name="T15" fmla="*/ 448 h 448"/>
            </a:gdLst>
            <a:ahLst/>
            <a:cxnLst>
              <a:cxn ang="T8">
                <a:pos x="T0" y="T1"/>
              </a:cxn>
              <a:cxn ang="T9">
                <a:pos x="T2" y="T3"/>
              </a:cxn>
              <a:cxn ang="T10">
                <a:pos x="T4" y="T5"/>
              </a:cxn>
              <a:cxn ang="T11">
                <a:pos x="T6" y="T7"/>
              </a:cxn>
            </a:cxnLst>
            <a:rect l="T12" t="T13" r="T14" b="T15"/>
            <a:pathLst>
              <a:path w="3703" h="448">
                <a:moveTo>
                  <a:pt x="0" y="8"/>
                </a:moveTo>
                <a:cubicBezTo>
                  <a:pt x="340" y="12"/>
                  <a:pt x="1542" y="0"/>
                  <a:pt x="2040" y="33"/>
                </a:cubicBezTo>
                <a:cubicBezTo>
                  <a:pt x="2538" y="66"/>
                  <a:pt x="2712" y="139"/>
                  <a:pt x="2989" y="208"/>
                </a:cubicBezTo>
                <a:cubicBezTo>
                  <a:pt x="3266" y="277"/>
                  <a:pt x="3554" y="398"/>
                  <a:pt x="3703" y="448"/>
                </a:cubicBezTo>
              </a:path>
            </a:pathLst>
          </a:custGeom>
          <a:noFill/>
          <a:ln w="57150">
            <a:solidFill>
              <a:schemeClr val="accent2"/>
            </a:solidFill>
            <a:round/>
            <a:headEnd/>
            <a:tailEnd type="triangle" w="med" len="med"/>
          </a:ln>
        </p:spPr>
        <p:txBody>
          <a:bodyPr anchor="ctr">
            <a:spAutoFit/>
          </a:bodyPr>
          <a:lstStyle/>
          <a:p>
            <a:endParaRPr lang="en-US"/>
          </a:p>
        </p:txBody>
      </p:sp>
      <p:sp>
        <p:nvSpPr>
          <p:cNvPr id="130080" name="Freeform 48"/>
          <p:cNvSpPr>
            <a:spLocks/>
          </p:cNvSpPr>
          <p:nvPr/>
        </p:nvSpPr>
        <p:spPr bwMode="auto">
          <a:xfrm>
            <a:off x="6005513" y="1787525"/>
            <a:ext cx="1381125" cy="1695450"/>
          </a:xfrm>
          <a:custGeom>
            <a:avLst/>
            <a:gdLst>
              <a:gd name="T0" fmla="*/ 2144653954 w 870"/>
              <a:gd name="T1" fmla="*/ 0 h 1068"/>
              <a:gd name="T2" fmla="*/ 871974215 w 870"/>
              <a:gd name="T3" fmla="*/ 977820575 h 1068"/>
              <a:gd name="T4" fmla="*/ 219254425 w 870"/>
              <a:gd name="T5" fmla="*/ 1973281442 h 1068"/>
              <a:gd name="T6" fmla="*/ 2147483647 w 870"/>
              <a:gd name="T7" fmla="*/ 2147483647 h 1068"/>
              <a:gd name="T8" fmla="*/ 0 60000 65536"/>
              <a:gd name="T9" fmla="*/ 0 60000 65536"/>
              <a:gd name="T10" fmla="*/ 0 60000 65536"/>
              <a:gd name="T11" fmla="*/ 0 60000 65536"/>
              <a:gd name="T12" fmla="*/ 0 w 870"/>
              <a:gd name="T13" fmla="*/ 0 h 1068"/>
              <a:gd name="T14" fmla="*/ 870 w 870"/>
              <a:gd name="T15" fmla="*/ 1068 h 1068"/>
            </a:gdLst>
            <a:ahLst/>
            <a:cxnLst>
              <a:cxn ang="T8">
                <a:pos x="T0" y="T1"/>
              </a:cxn>
              <a:cxn ang="T9">
                <a:pos x="T2" y="T3"/>
              </a:cxn>
              <a:cxn ang="T10">
                <a:pos x="T4" y="T5"/>
              </a:cxn>
              <a:cxn ang="T11">
                <a:pos x="T6" y="T7"/>
              </a:cxn>
            </a:cxnLst>
            <a:rect l="T12" t="T13" r="T14" b="T15"/>
            <a:pathLst>
              <a:path w="870" h="1068">
                <a:moveTo>
                  <a:pt x="851" y="0"/>
                </a:moveTo>
                <a:cubicBezTo>
                  <a:pt x="770" y="65"/>
                  <a:pt x="473" y="257"/>
                  <a:pt x="346" y="388"/>
                </a:cubicBezTo>
                <a:cubicBezTo>
                  <a:pt x="219" y="519"/>
                  <a:pt x="0" y="670"/>
                  <a:pt x="87" y="783"/>
                </a:cubicBezTo>
                <a:cubicBezTo>
                  <a:pt x="174" y="896"/>
                  <a:pt x="707" y="1009"/>
                  <a:pt x="870" y="1068"/>
                </a:cubicBezTo>
              </a:path>
            </a:pathLst>
          </a:custGeom>
          <a:noFill/>
          <a:ln w="57150">
            <a:solidFill>
              <a:srgbClr val="99CC00"/>
            </a:solidFill>
            <a:round/>
            <a:headEnd type="triangle" w="med" len="med"/>
            <a:tailEnd/>
          </a:ln>
        </p:spPr>
        <p:txBody>
          <a:bodyPr anchor="ctr">
            <a:spAutoFit/>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Title 1"/>
          <p:cNvSpPr>
            <a:spLocks noGrp="1"/>
          </p:cNvSpPr>
          <p:nvPr>
            <p:ph type="title" idx="4294967295"/>
          </p:nvPr>
        </p:nvSpPr>
        <p:spPr/>
        <p:txBody>
          <a:bodyPr/>
          <a:lstStyle/>
          <a:p>
            <a:r>
              <a:rPr lang="en-US"/>
              <a:t>Multicast Challenges</a:t>
            </a:r>
          </a:p>
        </p:txBody>
      </p:sp>
      <p:sp>
        <p:nvSpPr>
          <p:cNvPr id="134146" name="Content Placeholder 2"/>
          <p:cNvSpPr>
            <a:spLocks noGrp="1"/>
          </p:cNvSpPr>
          <p:nvPr>
            <p:ph type="body" idx="4294967295"/>
          </p:nvPr>
        </p:nvSpPr>
        <p:spPr>
          <a:xfrm>
            <a:off x="457200" y="1600200"/>
            <a:ext cx="8229600" cy="4876800"/>
          </a:xfrm>
        </p:spPr>
        <p:txBody>
          <a:bodyPr/>
          <a:lstStyle/>
          <a:p>
            <a:r>
              <a:rPr lang="en-US" sz="3600"/>
              <a:t>Reliability</a:t>
            </a:r>
          </a:p>
          <a:p>
            <a:r>
              <a:rPr lang="en-US" sz="3600"/>
              <a:t>Scalability</a:t>
            </a:r>
          </a:p>
          <a:p>
            <a:r>
              <a:rPr lang="en-US" sz="3600"/>
              <a:t>Heterogeneity</a:t>
            </a:r>
          </a:p>
          <a:p>
            <a:pPr lvl="1"/>
            <a:endParaRPr lang="en-US" sz="3200"/>
          </a:p>
        </p:txBody>
      </p:sp>
    </p:spTree>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69" name="Slide Number Placeholder 5"/>
          <p:cNvSpPr>
            <a:spLocks noGrp="1"/>
          </p:cNvSpPr>
          <p:nvPr>
            <p:ph type="sldNum" sz="quarter" idx="12"/>
          </p:nvPr>
        </p:nvSpPr>
        <p:spPr bwMode="auto">
          <a:xfrm>
            <a:off x="7162800" y="6324600"/>
            <a:ext cx="1905000" cy="457200"/>
          </a:xfrm>
          <a:noFill/>
          <a:ln>
            <a:miter lim="800000"/>
            <a:headEnd/>
            <a:tailEnd/>
          </a:ln>
        </p:spPr>
        <p:txBody>
          <a:bodyPr wrap="square" numCol="1" anchor="t" anchorCtr="0" compatLnSpc="1">
            <a:prstTxWarp prst="textNoShape">
              <a:avLst/>
            </a:prstTxWarp>
          </a:bodyPr>
          <a:lstStyle/>
          <a:p>
            <a:fld id="{73D1F079-F095-4E80-A81D-88D3CDBFC2C9}" type="slidenum">
              <a:rPr lang="en-US" sz="1400">
                <a:solidFill>
                  <a:schemeClr val="tx1"/>
                </a:solidFill>
              </a:rPr>
              <a:pPr/>
              <a:t>56</a:t>
            </a:fld>
            <a:endParaRPr lang="en-US" sz="1400">
              <a:solidFill>
                <a:schemeClr val="tx1"/>
              </a:solidFill>
            </a:endParaRPr>
          </a:p>
        </p:txBody>
      </p:sp>
      <p:sp>
        <p:nvSpPr>
          <p:cNvPr id="281602" name="Rectangle 2"/>
          <p:cNvSpPr>
            <a:spLocks noChangeArrowheads="1"/>
          </p:cNvSpPr>
          <p:nvPr/>
        </p:nvSpPr>
        <p:spPr bwMode="auto">
          <a:xfrm>
            <a:off x="3810000" y="1524000"/>
            <a:ext cx="5105400" cy="4876800"/>
          </a:xfrm>
          <a:prstGeom prst="rect">
            <a:avLst/>
          </a:prstGeom>
          <a:solidFill>
            <a:srgbClr val="FFFFFF"/>
          </a:solidFill>
          <a:ln w="9525">
            <a:solidFill>
              <a:schemeClr val="tx1"/>
            </a:solidFill>
            <a:miter lim="800000"/>
            <a:headEnd/>
            <a:tailEnd/>
          </a:ln>
          <a:effectLst>
            <a:outerShdw blurRad="63500" dist="107763" dir="2700000" algn="ctr" rotWithShape="0">
              <a:schemeClr val="bg2">
                <a:alpha val="74998"/>
              </a:schemeClr>
            </a:outerShdw>
          </a:effectLst>
        </p:spPr>
        <p:txBody>
          <a:bodyPr wrap="none" anchor="ctr"/>
          <a:lstStyle/>
          <a:p>
            <a:pPr>
              <a:defRPr/>
            </a:pPr>
            <a:endParaRPr lang="en-US"/>
          </a:p>
        </p:txBody>
      </p:sp>
      <p:sp>
        <p:nvSpPr>
          <p:cNvPr id="135171" name="Rectangle 3"/>
          <p:cNvSpPr>
            <a:spLocks noGrp="1" noChangeArrowheads="1"/>
          </p:cNvSpPr>
          <p:nvPr>
            <p:ph type="title" idx="4294967295"/>
          </p:nvPr>
        </p:nvSpPr>
        <p:spPr/>
        <p:txBody>
          <a:bodyPr/>
          <a:lstStyle/>
          <a:p>
            <a:r>
              <a:rPr lang="en-US"/>
              <a:t>Multicast sending rates</a:t>
            </a:r>
          </a:p>
        </p:txBody>
      </p:sp>
      <p:sp>
        <p:nvSpPr>
          <p:cNvPr id="135172" name="Rectangle 4"/>
          <p:cNvSpPr>
            <a:spLocks noGrp="1" noChangeArrowheads="1"/>
          </p:cNvSpPr>
          <p:nvPr>
            <p:ph type="body" idx="4294967295"/>
          </p:nvPr>
        </p:nvSpPr>
        <p:spPr>
          <a:xfrm>
            <a:off x="304800" y="1219200"/>
            <a:ext cx="3581400" cy="4876800"/>
          </a:xfrm>
        </p:spPr>
        <p:txBody>
          <a:bodyPr/>
          <a:lstStyle/>
          <a:p>
            <a:r>
              <a:rPr lang="en-US"/>
              <a:t>What if receivers have very different bandwidths?</a:t>
            </a:r>
          </a:p>
          <a:p>
            <a:r>
              <a:rPr lang="en-US"/>
              <a:t>Send at max?</a:t>
            </a:r>
          </a:p>
          <a:p>
            <a:r>
              <a:rPr lang="en-US"/>
              <a:t>Send at min?</a:t>
            </a:r>
          </a:p>
          <a:p>
            <a:r>
              <a:rPr lang="en-US"/>
              <a:t>Send at avg?</a:t>
            </a:r>
          </a:p>
        </p:txBody>
      </p:sp>
      <p:sp>
        <p:nvSpPr>
          <p:cNvPr id="135173" name="Oval 5"/>
          <p:cNvSpPr>
            <a:spLocks noChangeArrowheads="1"/>
          </p:cNvSpPr>
          <p:nvPr/>
        </p:nvSpPr>
        <p:spPr bwMode="auto">
          <a:xfrm>
            <a:off x="4144963" y="3525838"/>
            <a:ext cx="376237" cy="341312"/>
          </a:xfrm>
          <a:prstGeom prst="ellipse">
            <a:avLst/>
          </a:prstGeom>
          <a:noFill/>
          <a:ln w="12700">
            <a:solidFill>
              <a:schemeClr val="tx1"/>
            </a:solidFill>
            <a:round/>
            <a:headEnd/>
            <a:tailEnd/>
          </a:ln>
        </p:spPr>
        <p:txBody>
          <a:bodyPr wrap="none" anchor="ctr"/>
          <a:lstStyle/>
          <a:p>
            <a:endParaRPr lang="en-US"/>
          </a:p>
        </p:txBody>
      </p:sp>
      <p:sp>
        <p:nvSpPr>
          <p:cNvPr id="135174" name="Oval 6"/>
          <p:cNvSpPr>
            <a:spLocks noChangeArrowheads="1"/>
          </p:cNvSpPr>
          <p:nvPr/>
        </p:nvSpPr>
        <p:spPr bwMode="auto">
          <a:xfrm>
            <a:off x="5097463" y="3533775"/>
            <a:ext cx="376237" cy="341313"/>
          </a:xfrm>
          <a:prstGeom prst="ellipse">
            <a:avLst/>
          </a:prstGeom>
          <a:noFill/>
          <a:ln w="12700">
            <a:solidFill>
              <a:schemeClr val="tx1"/>
            </a:solidFill>
            <a:round/>
            <a:headEnd/>
            <a:tailEnd/>
          </a:ln>
        </p:spPr>
        <p:txBody>
          <a:bodyPr wrap="none" anchor="ctr"/>
          <a:lstStyle/>
          <a:p>
            <a:endParaRPr lang="en-US"/>
          </a:p>
        </p:txBody>
      </p:sp>
      <p:sp>
        <p:nvSpPr>
          <p:cNvPr id="135175" name="Oval 7"/>
          <p:cNvSpPr>
            <a:spLocks noChangeArrowheads="1"/>
          </p:cNvSpPr>
          <p:nvPr/>
        </p:nvSpPr>
        <p:spPr bwMode="auto">
          <a:xfrm>
            <a:off x="6532563" y="2782888"/>
            <a:ext cx="376237" cy="341312"/>
          </a:xfrm>
          <a:prstGeom prst="ellipse">
            <a:avLst/>
          </a:prstGeom>
          <a:noFill/>
          <a:ln w="12700">
            <a:solidFill>
              <a:schemeClr val="tx1"/>
            </a:solidFill>
            <a:round/>
            <a:headEnd/>
            <a:tailEnd/>
          </a:ln>
        </p:spPr>
        <p:txBody>
          <a:bodyPr wrap="none" anchor="ctr"/>
          <a:lstStyle/>
          <a:p>
            <a:endParaRPr lang="en-US"/>
          </a:p>
        </p:txBody>
      </p:sp>
      <p:sp>
        <p:nvSpPr>
          <p:cNvPr id="135176" name="Oval 8"/>
          <p:cNvSpPr>
            <a:spLocks noChangeArrowheads="1"/>
          </p:cNvSpPr>
          <p:nvPr/>
        </p:nvSpPr>
        <p:spPr bwMode="auto">
          <a:xfrm>
            <a:off x="6203950" y="4216400"/>
            <a:ext cx="376238" cy="341313"/>
          </a:xfrm>
          <a:prstGeom prst="ellipse">
            <a:avLst/>
          </a:prstGeom>
          <a:noFill/>
          <a:ln w="12700">
            <a:solidFill>
              <a:schemeClr val="tx1"/>
            </a:solidFill>
            <a:round/>
            <a:headEnd/>
            <a:tailEnd/>
          </a:ln>
        </p:spPr>
        <p:txBody>
          <a:bodyPr wrap="none" anchor="ctr"/>
          <a:lstStyle/>
          <a:p>
            <a:endParaRPr lang="en-US"/>
          </a:p>
        </p:txBody>
      </p:sp>
      <p:sp>
        <p:nvSpPr>
          <p:cNvPr id="135177" name="Oval 9"/>
          <p:cNvSpPr>
            <a:spLocks noChangeArrowheads="1"/>
          </p:cNvSpPr>
          <p:nvPr/>
        </p:nvSpPr>
        <p:spPr bwMode="auto">
          <a:xfrm>
            <a:off x="7072313" y="4838700"/>
            <a:ext cx="376237" cy="341313"/>
          </a:xfrm>
          <a:prstGeom prst="ellipse">
            <a:avLst/>
          </a:prstGeom>
          <a:noFill/>
          <a:ln w="12700">
            <a:solidFill>
              <a:schemeClr val="tx1"/>
            </a:solidFill>
            <a:round/>
            <a:headEnd/>
            <a:tailEnd/>
          </a:ln>
        </p:spPr>
        <p:txBody>
          <a:bodyPr wrap="none" anchor="ctr"/>
          <a:lstStyle/>
          <a:p>
            <a:endParaRPr lang="en-US"/>
          </a:p>
        </p:txBody>
      </p:sp>
      <p:sp>
        <p:nvSpPr>
          <p:cNvPr id="135178" name="Oval 10"/>
          <p:cNvSpPr>
            <a:spLocks noChangeArrowheads="1"/>
          </p:cNvSpPr>
          <p:nvPr/>
        </p:nvSpPr>
        <p:spPr bwMode="auto">
          <a:xfrm>
            <a:off x="7942263" y="4354513"/>
            <a:ext cx="376237" cy="341312"/>
          </a:xfrm>
          <a:prstGeom prst="ellipse">
            <a:avLst/>
          </a:prstGeom>
          <a:noFill/>
          <a:ln w="12700">
            <a:solidFill>
              <a:schemeClr val="tx1"/>
            </a:solidFill>
            <a:round/>
            <a:headEnd/>
            <a:tailEnd/>
          </a:ln>
        </p:spPr>
        <p:txBody>
          <a:bodyPr wrap="none" anchor="ctr"/>
          <a:lstStyle/>
          <a:p>
            <a:endParaRPr lang="en-US"/>
          </a:p>
        </p:txBody>
      </p:sp>
      <p:sp>
        <p:nvSpPr>
          <p:cNvPr id="135179" name="Oval 11"/>
          <p:cNvSpPr>
            <a:spLocks noChangeArrowheads="1"/>
          </p:cNvSpPr>
          <p:nvPr/>
        </p:nvSpPr>
        <p:spPr bwMode="auto">
          <a:xfrm>
            <a:off x="7753350" y="5367338"/>
            <a:ext cx="376238" cy="341312"/>
          </a:xfrm>
          <a:prstGeom prst="ellipse">
            <a:avLst/>
          </a:prstGeom>
          <a:noFill/>
          <a:ln w="12700">
            <a:solidFill>
              <a:schemeClr val="tx1"/>
            </a:solidFill>
            <a:round/>
            <a:headEnd/>
            <a:tailEnd/>
          </a:ln>
        </p:spPr>
        <p:txBody>
          <a:bodyPr wrap="none" anchor="ctr"/>
          <a:lstStyle/>
          <a:p>
            <a:endParaRPr lang="en-US"/>
          </a:p>
        </p:txBody>
      </p:sp>
      <p:sp>
        <p:nvSpPr>
          <p:cNvPr id="135180" name="Line 12"/>
          <p:cNvSpPr>
            <a:spLocks noChangeShapeType="1"/>
          </p:cNvSpPr>
          <p:nvPr/>
        </p:nvSpPr>
        <p:spPr bwMode="auto">
          <a:xfrm>
            <a:off x="4533900" y="3687763"/>
            <a:ext cx="552450" cy="0"/>
          </a:xfrm>
          <a:prstGeom prst="line">
            <a:avLst/>
          </a:prstGeom>
          <a:noFill/>
          <a:ln w="12700">
            <a:solidFill>
              <a:schemeClr val="tx1"/>
            </a:solidFill>
            <a:round/>
            <a:headEnd/>
            <a:tailEnd/>
          </a:ln>
        </p:spPr>
        <p:txBody>
          <a:bodyPr wrap="none" anchor="ctr"/>
          <a:lstStyle/>
          <a:p>
            <a:endParaRPr lang="en-US"/>
          </a:p>
        </p:txBody>
      </p:sp>
      <p:sp>
        <p:nvSpPr>
          <p:cNvPr id="135181" name="Oval 13"/>
          <p:cNvSpPr>
            <a:spLocks noChangeArrowheads="1"/>
          </p:cNvSpPr>
          <p:nvPr/>
        </p:nvSpPr>
        <p:spPr bwMode="auto">
          <a:xfrm>
            <a:off x="7848600" y="2746375"/>
            <a:ext cx="376238" cy="341313"/>
          </a:xfrm>
          <a:prstGeom prst="ellipse">
            <a:avLst/>
          </a:prstGeom>
          <a:noFill/>
          <a:ln w="12700">
            <a:solidFill>
              <a:schemeClr val="tx1"/>
            </a:solidFill>
            <a:round/>
            <a:headEnd/>
            <a:tailEnd/>
          </a:ln>
        </p:spPr>
        <p:txBody>
          <a:bodyPr wrap="none" anchor="ctr"/>
          <a:lstStyle/>
          <a:p>
            <a:endParaRPr lang="en-US"/>
          </a:p>
        </p:txBody>
      </p:sp>
      <p:sp>
        <p:nvSpPr>
          <p:cNvPr id="135182" name="Line 14"/>
          <p:cNvSpPr>
            <a:spLocks noChangeShapeType="1"/>
          </p:cNvSpPr>
          <p:nvPr/>
        </p:nvSpPr>
        <p:spPr bwMode="auto">
          <a:xfrm flipV="1">
            <a:off x="5416550" y="3078163"/>
            <a:ext cx="1176338" cy="504825"/>
          </a:xfrm>
          <a:prstGeom prst="line">
            <a:avLst/>
          </a:prstGeom>
          <a:noFill/>
          <a:ln w="12700">
            <a:solidFill>
              <a:schemeClr val="tx1"/>
            </a:solidFill>
            <a:round/>
            <a:headEnd/>
            <a:tailEnd/>
          </a:ln>
        </p:spPr>
        <p:txBody>
          <a:bodyPr wrap="none" anchor="ctr"/>
          <a:lstStyle/>
          <a:p>
            <a:endParaRPr lang="en-US"/>
          </a:p>
        </p:txBody>
      </p:sp>
      <p:sp>
        <p:nvSpPr>
          <p:cNvPr id="135183" name="Line 15"/>
          <p:cNvSpPr>
            <a:spLocks noChangeShapeType="1"/>
          </p:cNvSpPr>
          <p:nvPr/>
        </p:nvSpPr>
        <p:spPr bwMode="auto">
          <a:xfrm>
            <a:off x="5440363" y="3806825"/>
            <a:ext cx="787400" cy="506413"/>
          </a:xfrm>
          <a:prstGeom prst="line">
            <a:avLst/>
          </a:prstGeom>
          <a:noFill/>
          <a:ln w="12700">
            <a:solidFill>
              <a:schemeClr val="tx1"/>
            </a:solidFill>
            <a:round/>
            <a:headEnd/>
            <a:tailEnd/>
          </a:ln>
        </p:spPr>
        <p:txBody>
          <a:bodyPr wrap="none" anchor="ctr"/>
          <a:lstStyle/>
          <a:p>
            <a:endParaRPr lang="en-US"/>
          </a:p>
        </p:txBody>
      </p:sp>
      <p:sp>
        <p:nvSpPr>
          <p:cNvPr id="135184" name="Line 16"/>
          <p:cNvSpPr>
            <a:spLocks noChangeShapeType="1"/>
          </p:cNvSpPr>
          <p:nvPr/>
        </p:nvSpPr>
        <p:spPr bwMode="auto">
          <a:xfrm>
            <a:off x="6556375" y="4500563"/>
            <a:ext cx="565150" cy="400050"/>
          </a:xfrm>
          <a:prstGeom prst="line">
            <a:avLst/>
          </a:prstGeom>
          <a:noFill/>
          <a:ln w="12700">
            <a:solidFill>
              <a:schemeClr val="tx1"/>
            </a:solidFill>
            <a:round/>
            <a:headEnd/>
            <a:tailEnd/>
          </a:ln>
        </p:spPr>
        <p:txBody>
          <a:bodyPr wrap="none" anchor="ctr"/>
          <a:lstStyle/>
          <a:p>
            <a:endParaRPr lang="en-US"/>
          </a:p>
        </p:txBody>
      </p:sp>
      <p:sp>
        <p:nvSpPr>
          <p:cNvPr id="135185" name="Line 17"/>
          <p:cNvSpPr>
            <a:spLocks noChangeShapeType="1"/>
          </p:cNvSpPr>
          <p:nvPr/>
        </p:nvSpPr>
        <p:spPr bwMode="auto">
          <a:xfrm flipV="1">
            <a:off x="7415213" y="4606925"/>
            <a:ext cx="541337" cy="293688"/>
          </a:xfrm>
          <a:prstGeom prst="line">
            <a:avLst/>
          </a:prstGeom>
          <a:noFill/>
          <a:ln w="12700">
            <a:solidFill>
              <a:schemeClr val="tx1"/>
            </a:solidFill>
            <a:round/>
            <a:headEnd/>
            <a:tailEnd/>
          </a:ln>
        </p:spPr>
        <p:txBody>
          <a:bodyPr wrap="none" anchor="ctr"/>
          <a:lstStyle/>
          <a:p>
            <a:endParaRPr lang="en-US"/>
          </a:p>
        </p:txBody>
      </p:sp>
      <p:sp>
        <p:nvSpPr>
          <p:cNvPr id="135186" name="Line 18"/>
          <p:cNvSpPr>
            <a:spLocks noChangeShapeType="1"/>
          </p:cNvSpPr>
          <p:nvPr/>
        </p:nvSpPr>
        <p:spPr bwMode="auto">
          <a:xfrm>
            <a:off x="7380288" y="5148263"/>
            <a:ext cx="376237" cy="304800"/>
          </a:xfrm>
          <a:prstGeom prst="line">
            <a:avLst/>
          </a:prstGeom>
          <a:noFill/>
          <a:ln w="12700">
            <a:solidFill>
              <a:schemeClr val="tx1"/>
            </a:solidFill>
            <a:round/>
            <a:headEnd/>
            <a:tailEnd/>
          </a:ln>
        </p:spPr>
        <p:txBody>
          <a:bodyPr wrap="none" anchor="ctr"/>
          <a:lstStyle/>
          <a:p>
            <a:endParaRPr lang="en-US"/>
          </a:p>
        </p:txBody>
      </p:sp>
      <p:sp>
        <p:nvSpPr>
          <p:cNvPr id="135187" name="Line 19"/>
          <p:cNvSpPr>
            <a:spLocks noChangeShapeType="1"/>
          </p:cNvSpPr>
          <p:nvPr/>
        </p:nvSpPr>
        <p:spPr bwMode="auto">
          <a:xfrm>
            <a:off x="6910388" y="2913063"/>
            <a:ext cx="939800" cy="0"/>
          </a:xfrm>
          <a:prstGeom prst="line">
            <a:avLst/>
          </a:prstGeom>
          <a:noFill/>
          <a:ln w="12700">
            <a:solidFill>
              <a:schemeClr val="tx1"/>
            </a:solidFill>
            <a:round/>
            <a:headEnd/>
            <a:tailEnd/>
          </a:ln>
        </p:spPr>
        <p:txBody>
          <a:bodyPr wrap="none" anchor="ctr"/>
          <a:lstStyle/>
          <a:p>
            <a:endParaRPr lang="en-US"/>
          </a:p>
        </p:txBody>
      </p:sp>
      <p:sp>
        <p:nvSpPr>
          <p:cNvPr id="135188" name="Text Box 20"/>
          <p:cNvSpPr txBox="1">
            <a:spLocks noChangeArrowheads="1"/>
          </p:cNvSpPr>
          <p:nvPr/>
        </p:nvSpPr>
        <p:spPr bwMode="auto">
          <a:xfrm>
            <a:off x="8072438" y="5413375"/>
            <a:ext cx="404812" cy="457200"/>
          </a:xfrm>
          <a:prstGeom prst="rect">
            <a:avLst/>
          </a:prstGeom>
          <a:noFill/>
          <a:ln w="12700">
            <a:noFill/>
            <a:miter lim="800000"/>
            <a:headEnd/>
            <a:tailEnd/>
          </a:ln>
        </p:spPr>
        <p:txBody>
          <a:bodyPr wrap="none" anchor="ctr">
            <a:spAutoFit/>
          </a:bodyPr>
          <a:lstStyle/>
          <a:p>
            <a:pPr algn="ctr" eaLnBrk="0" hangingPunct="0"/>
            <a:r>
              <a:rPr lang="en-US">
                <a:solidFill>
                  <a:srgbClr val="000000"/>
                </a:solidFill>
              </a:rPr>
              <a:t>R</a:t>
            </a:r>
          </a:p>
        </p:txBody>
      </p:sp>
      <p:sp>
        <p:nvSpPr>
          <p:cNvPr id="135189" name="Text Box 21"/>
          <p:cNvSpPr txBox="1">
            <a:spLocks noChangeArrowheads="1"/>
          </p:cNvSpPr>
          <p:nvPr/>
        </p:nvSpPr>
        <p:spPr bwMode="auto">
          <a:xfrm>
            <a:off x="8235950" y="2767013"/>
            <a:ext cx="404813" cy="457200"/>
          </a:xfrm>
          <a:prstGeom prst="rect">
            <a:avLst/>
          </a:prstGeom>
          <a:noFill/>
          <a:ln w="12700">
            <a:noFill/>
            <a:miter lim="800000"/>
            <a:headEnd/>
            <a:tailEnd/>
          </a:ln>
        </p:spPr>
        <p:txBody>
          <a:bodyPr wrap="none" anchor="ctr">
            <a:spAutoFit/>
          </a:bodyPr>
          <a:lstStyle/>
          <a:p>
            <a:pPr algn="ctr" eaLnBrk="0" hangingPunct="0"/>
            <a:r>
              <a:rPr lang="en-US">
                <a:solidFill>
                  <a:srgbClr val="000000"/>
                </a:solidFill>
              </a:rPr>
              <a:t>R</a:t>
            </a:r>
          </a:p>
        </p:txBody>
      </p:sp>
      <p:sp>
        <p:nvSpPr>
          <p:cNvPr id="135190" name="Text Box 22"/>
          <p:cNvSpPr txBox="1">
            <a:spLocks noChangeArrowheads="1"/>
          </p:cNvSpPr>
          <p:nvPr/>
        </p:nvSpPr>
        <p:spPr bwMode="auto">
          <a:xfrm>
            <a:off x="8377238" y="4270375"/>
            <a:ext cx="404812" cy="457200"/>
          </a:xfrm>
          <a:prstGeom prst="rect">
            <a:avLst/>
          </a:prstGeom>
          <a:noFill/>
          <a:ln w="12700">
            <a:noFill/>
            <a:miter lim="800000"/>
            <a:headEnd/>
            <a:tailEnd/>
          </a:ln>
        </p:spPr>
        <p:txBody>
          <a:bodyPr wrap="none" anchor="ctr">
            <a:spAutoFit/>
          </a:bodyPr>
          <a:lstStyle/>
          <a:p>
            <a:pPr algn="ctr" eaLnBrk="0" hangingPunct="0"/>
            <a:r>
              <a:rPr lang="en-US">
                <a:solidFill>
                  <a:srgbClr val="000000"/>
                </a:solidFill>
              </a:rPr>
              <a:t>R</a:t>
            </a:r>
          </a:p>
        </p:txBody>
      </p:sp>
      <p:sp>
        <p:nvSpPr>
          <p:cNvPr id="135191" name="Text Box 23"/>
          <p:cNvSpPr txBox="1">
            <a:spLocks noChangeArrowheads="1"/>
          </p:cNvSpPr>
          <p:nvPr/>
        </p:nvSpPr>
        <p:spPr bwMode="auto">
          <a:xfrm>
            <a:off x="4152900" y="3024188"/>
            <a:ext cx="387350" cy="457200"/>
          </a:xfrm>
          <a:prstGeom prst="rect">
            <a:avLst/>
          </a:prstGeom>
          <a:noFill/>
          <a:ln w="12700">
            <a:noFill/>
            <a:miter lim="800000"/>
            <a:headEnd/>
            <a:tailEnd/>
          </a:ln>
        </p:spPr>
        <p:txBody>
          <a:bodyPr wrap="none" anchor="ctr">
            <a:spAutoFit/>
          </a:bodyPr>
          <a:lstStyle/>
          <a:p>
            <a:pPr algn="ctr" eaLnBrk="0" hangingPunct="0"/>
            <a:r>
              <a:rPr lang="en-US">
                <a:solidFill>
                  <a:srgbClr val="000000"/>
                </a:solidFill>
              </a:rPr>
              <a:t>S</a:t>
            </a:r>
          </a:p>
        </p:txBody>
      </p:sp>
      <p:sp>
        <p:nvSpPr>
          <p:cNvPr id="135192" name="Line 24"/>
          <p:cNvSpPr>
            <a:spLocks noChangeShapeType="1"/>
          </p:cNvSpPr>
          <p:nvPr/>
        </p:nvSpPr>
        <p:spPr bwMode="auto">
          <a:xfrm>
            <a:off x="4570413" y="3794125"/>
            <a:ext cx="493712" cy="0"/>
          </a:xfrm>
          <a:prstGeom prst="line">
            <a:avLst/>
          </a:prstGeom>
          <a:noFill/>
          <a:ln w="12700">
            <a:solidFill>
              <a:schemeClr val="tx1"/>
            </a:solidFill>
            <a:round/>
            <a:headEnd/>
            <a:tailEnd type="triangle" w="med" len="med"/>
          </a:ln>
        </p:spPr>
        <p:txBody>
          <a:bodyPr wrap="none" anchor="ctr"/>
          <a:lstStyle/>
          <a:p>
            <a:endParaRPr lang="en-US"/>
          </a:p>
        </p:txBody>
      </p:sp>
      <p:sp>
        <p:nvSpPr>
          <p:cNvPr id="135193" name="Line 25"/>
          <p:cNvSpPr>
            <a:spLocks noChangeShapeType="1"/>
          </p:cNvSpPr>
          <p:nvPr/>
        </p:nvSpPr>
        <p:spPr bwMode="auto">
          <a:xfrm>
            <a:off x="5381625" y="3911600"/>
            <a:ext cx="682625" cy="446088"/>
          </a:xfrm>
          <a:prstGeom prst="line">
            <a:avLst/>
          </a:prstGeom>
          <a:noFill/>
          <a:ln w="12700">
            <a:solidFill>
              <a:schemeClr val="tx1"/>
            </a:solidFill>
            <a:round/>
            <a:headEnd/>
            <a:tailEnd type="triangle" w="med" len="med"/>
          </a:ln>
        </p:spPr>
        <p:txBody>
          <a:bodyPr wrap="none" anchor="ctr"/>
          <a:lstStyle/>
          <a:p>
            <a:endParaRPr lang="en-US"/>
          </a:p>
        </p:txBody>
      </p:sp>
      <p:sp>
        <p:nvSpPr>
          <p:cNvPr id="135194" name="Line 26"/>
          <p:cNvSpPr>
            <a:spLocks noChangeShapeType="1"/>
          </p:cNvSpPr>
          <p:nvPr/>
        </p:nvSpPr>
        <p:spPr bwMode="auto">
          <a:xfrm>
            <a:off x="6521450" y="4616450"/>
            <a:ext cx="506413" cy="341313"/>
          </a:xfrm>
          <a:prstGeom prst="line">
            <a:avLst/>
          </a:prstGeom>
          <a:noFill/>
          <a:ln w="12700">
            <a:solidFill>
              <a:schemeClr val="tx1"/>
            </a:solidFill>
            <a:round/>
            <a:headEnd/>
            <a:tailEnd type="triangle" w="med" len="med"/>
          </a:ln>
        </p:spPr>
        <p:txBody>
          <a:bodyPr wrap="none" anchor="ctr"/>
          <a:lstStyle/>
          <a:p>
            <a:endParaRPr lang="en-US"/>
          </a:p>
        </p:txBody>
      </p:sp>
      <p:sp>
        <p:nvSpPr>
          <p:cNvPr id="135195" name="Line 27"/>
          <p:cNvSpPr>
            <a:spLocks noChangeShapeType="1"/>
          </p:cNvSpPr>
          <p:nvPr/>
        </p:nvSpPr>
        <p:spPr bwMode="auto">
          <a:xfrm flipV="1">
            <a:off x="5487988" y="3005138"/>
            <a:ext cx="1011237" cy="412750"/>
          </a:xfrm>
          <a:prstGeom prst="line">
            <a:avLst/>
          </a:prstGeom>
          <a:noFill/>
          <a:ln w="12700">
            <a:solidFill>
              <a:schemeClr val="tx1"/>
            </a:solidFill>
            <a:round/>
            <a:headEnd/>
            <a:tailEnd type="triangle" w="med" len="med"/>
          </a:ln>
        </p:spPr>
        <p:txBody>
          <a:bodyPr wrap="none" anchor="ctr"/>
          <a:lstStyle/>
          <a:p>
            <a:endParaRPr lang="en-US"/>
          </a:p>
        </p:txBody>
      </p:sp>
      <p:sp>
        <p:nvSpPr>
          <p:cNvPr id="135196" name="Line 28"/>
          <p:cNvSpPr>
            <a:spLocks noChangeShapeType="1"/>
          </p:cNvSpPr>
          <p:nvPr/>
        </p:nvSpPr>
        <p:spPr bwMode="auto">
          <a:xfrm>
            <a:off x="6945313" y="2782888"/>
            <a:ext cx="893762" cy="0"/>
          </a:xfrm>
          <a:prstGeom prst="line">
            <a:avLst/>
          </a:prstGeom>
          <a:noFill/>
          <a:ln w="12700">
            <a:solidFill>
              <a:schemeClr val="tx1"/>
            </a:solidFill>
            <a:round/>
            <a:headEnd/>
            <a:tailEnd type="triangle" w="med" len="med"/>
          </a:ln>
        </p:spPr>
        <p:txBody>
          <a:bodyPr wrap="none" anchor="ctr"/>
          <a:lstStyle/>
          <a:p>
            <a:endParaRPr lang="en-US"/>
          </a:p>
        </p:txBody>
      </p:sp>
      <p:sp>
        <p:nvSpPr>
          <p:cNvPr id="135197" name="Line 29"/>
          <p:cNvSpPr>
            <a:spLocks noChangeShapeType="1"/>
          </p:cNvSpPr>
          <p:nvPr/>
        </p:nvSpPr>
        <p:spPr bwMode="auto">
          <a:xfrm flipV="1">
            <a:off x="7345363" y="4522788"/>
            <a:ext cx="563562" cy="246062"/>
          </a:xfrm>
          <a:prstGeom prst="line">
            <a:avLst/>
          </a:prstGeom>
          <a:noFill/>
          <a:ln w="12700">
            <a:solidFill>
              <a:schemeClr val="tx1"/>
            </a:solidFill>
            <a:round/>
            <a:headEnd/>
            <a:tailEnd type="triangle" w="med" len="med"/>
          </a:ln>
        </p:spPr>
        <p:txBody>
          <a:bodyPr wrap="none" anchor="ctr"/>
          <a:lstStyle/>
          <a:p>
            <a:endParaRPr lang="en-US"/>
          </a:p>
        </p:txBody>
      </p:sp>
      <p:sp>
        <p:nvSpPr>
          <p:cNvPr id="135198" name="Line 30"/>
          <p:cNvSpPr>
            <a:spLocks noChangeShapeType="1"/>
          </p:cNvSpPr>
          <p:nvPr/>
        </p:nvSpPr>
        <p:spPr bwMode="auto">
          <a:xfrm>
            <a:off x="7286625" y="5264150"/>
            <a:ext cx="387350" cy="234950"/>
          </a:xfrm>
          <a:prstGeom prst="line">
            <a:avLst/>
          </a:prstGeom>
          <a:noFill/>
          <a:ln w="12700">
            <a:solidFill>
              <a:schemeClr val="tx1"/>
            </a:solidFill>
            <a:round/>
            <a:headEnd/>
            <a:tailEnd type="triangle" w="med" len="med"/>
          </a:ln>
        </p:spPr>
        <p:txBody>
          <a:bodyPr wrap="none" anchor="ctr"/>
          <a:lstStyle/>
          <a:p>
            <a:endParaRPr lang="en-US"/>
          </a:p>
        </p:txBody>
      </p:sp>
      <p:sp>
        <p:nvSpPr>
          <p:cNvPr id="135199" name="Text Box 31"/>
          <p:cNvSpPr txBox="1">
            <a:spLocks noChangeArrowheads="1"/>
          </p:cNvSpPr>
          <p:nvPr/>
        </p:nvSpPr>
        <p:spPr bwMode="auto">
          <a:xfrm>
            <a:off x="4092575" y="4008438"/>
            <a:ext cx="1060450" cy="366712"/>
          </a:xfrm>
          <a:prstGeom prst="rect">
            <a:avLst/>
          </a:prstGeom>
          <a:noFill/>
          <a:ln w="12700">
            <a:noFill/>
            <a:miter lim="800000"/>
            <a:headEnd/>
            <a:tailEnd/>
          </a:ln>
        </p:spPr>
        <p:txBody>
          <a:bodyPr wrap="none" anchor="ctr">
            <a:spAutoFit/>
          </a:bodyPr>
          <a:lstStyle/>
          <a:p>
            <a:pPr algn="ctr" eaLnBrk="0" hangingPunct="0"/>
            <a:r>
              <a:rPr lang="en-US">
                <a:solidFill>
                  <a:srgbClr val="000000"/>
                </a:solidFill>
              </a:rPr>
              <a:t>???Mb/s</a:t>
            </a:r>
          </a:p>
        </p:txBody>
      </p:sp>
      <p:sp>
        <p:nvSpPr>
          <p:cNvPr id="135200" name="Text Box 32"/>
          <p:cNvSpPr txBox="1">
            <a:spLocks noChangeArrowheads="1"/>
          </p:cNvSpPr>
          <p:nvPr/>
        </p:nvSpPr>
        <p:spPr bwMode="auto">
          <a:xfrm>
            <a:off x="5303838" y="2773363"/>
            <a:ext cx="1060450" cy="366712"/>
          </a:xfrm>
          <a:prstGeom prst="rect">
            <a:avLst/>
          </a:prstGeom>
          <a:noFill/>
          <a:ln w="12700">
            <a:noFill/>
            <a:miter lim="800000"/>
            <a:headEnd/>
            <a:tailEnd/>
          </a:ln>
        </p:spPr>
        <p:txBody>
          <a:bodyPr wrap="none" anchor="ctr">
            <a:spAutoFit/>
          </a:bodyPr>
          <a:lstStyle/>
          <a:p>
            <a:pPr algn="ctr" eaLnBrk="0" hangingPunct="0"/>
            <a:r>
              <a:rPr lang="en-US">
                <a:solidFill>
                  <a:srgbClr val="000000"/>
                </a:solidFill>
              </a:rPr>
              <a:t>100Mb/s</a:t>
            </a:r>
          </a:p>
        </p:txBody>
      </p:sp>
      <p:sp>
        <p:nvSpPr>
          <p:cNvPr id="135201" name="Text Box 33"/>
          <p:cNvSpPr txBox="1">
            <a:spLocks noChangeArrowheads="1"/>
          </p:cNvSpPr>
          <p:nvPr/>
        </p:nvSpPr>
        <p:spPr bwMode="auto">
          <a:xfrm>
            <a:off x="6865938" y="2362200"/>
            <a:ext cx="1060450" cy="366713"/>
          </a:xfrm>
          <a:prstGeom prst="rect">
            <a:avLst/>
          </a:prstGeom>
          <a:noFill/>
          <a:ln w="12700">
            <a:noFill/>
            <a:miter lim="800000"/>
            <a:headEnd/>
            <a:tailEnd/>
          </a:ln>
        </p:spPr>
        <p:txBody>
          <a:bodyPr wrap="none" anchor="ctr">
            <a:spAutoFit/>
          </a:bodyPr>
          <a:lstStyle/>
          <a:p>
            <a:pPr algn="ctr" eaLnBrk="0" hangingPunct="0"/>
            <a:r>
              <a:rPr lang="en-US">
                <a:solidFill>
                  <a:srgbClr val="000000"/>
                </a:solidFill>
              </a:rPr>
              <a:t>100Mb/s</a:t>
            </a:r>
          </a:p>
        </p:txBody>
      </p:sp>
      <p:sp>
        <p:nvSpPr>
          <p:cNvPr id="135202" name="Text Box 34"/>
          <p:cNvSpPr txBox="1">
            <a:spLocks noChangeArrowheads="1"/>
          </p:cNvSpPr>
          <p:nvPr/>
        </p:nvSpPr>
        <p:spPr bwMode="auto">
          <a:xfrm>
            <a:off x="5818188" y="3760788"/>
            <a:ext cx="806450" cy="366712"/>
          </a:xfrm>
          <a:prstGeom prst="rect">
            <a:avLst/>
          </a:prstGeom>
          <a:noFill/>
          <a:ln w="12700">
            <a:noFill/>
            <a:miter lim="800000"/>
            <a:headEnd/>
            <a:tailEnd/>
          </a:ln>
        </p:spPr>
        <p:txBody>
          <a:bodyPr wrap="none" anchor="ctr">
            <a:spAutoFit/>
          </a:bodyPr>
          <a:lstStyle/>
          <a:p>
            <a:pPr algn="ctr" eaLnBrk="0" hangingPunct="0"/>
            <a:r>
              <a:rPr lang="en-US">
                <a:solidFill>
                  <a:srgbClr val="000000"/>
                </a:solidFill>
              </a:rPr>
              <a:t>1Mb/s</a:t>
            </a:r>
          </a:p>
        </p:txBody>
      </p:sp>
      <p:sp>
        <p:nvSpPr>
          <p:cNvPr id="135203" name="Text Box 35"/>
          <p:cNvSpPr txBox="1">
            <a:spLocks noChangeArrowheads="1"/>
          </p:cNvSpPr>
          <p:nvPr/>
        </p:nvSpPr>
        <p:spPr bwMode="auto">
          <a:xfrm>
            <a:off x="6992938" y="4183063"/>
            <a:ext cx="806450" cy="366712"/>
          </a:xfrm>
          <a:prstGeom prst="rect">
            <a:avLst/>
          </a:prstGeom>
          <a:noFill/>
          <a:ln w="12700">
            <a:noFill/>
            <a:miter lim="800000"/>
            <a:headEnd/>
            <a:tailEnd/>
          </a:ln>
        </p:spPr>
        <p:txBody>
          <a:bodyPr wrap="none" anchor="ctr">
            <a:spAutoFit/>
          </a:bodyPr>
          <a:lstStyle/>
          <a:p>
            <a:pPr algn="ctr" eaLnBrk="0" hangingPunct="0"/>
            <a:r>
              <a:rPr lang="en-US">
                <a:solidFill>
                  <a:srgbClr val="000000"/>
                </a:solidFill>
              </a:rPr>
              <a:t>1Mb/s</a:t>
            </a:r>
          </a:p>
        </p:txBody>
      </p:sp>
      <p:sp>
        <p:nvSpPr>
          <p:cNvPr id="135204" name="Text Box 36"/>
          <p:cNvSpPr txBox="1">
            <a:spLocks noChangeArrowheads="1"/>
          </p:cNvSpPr>
          <p:nvPr/>
        </p:nvSpPr>
        <p:spPr bwMode="auto">
          <a:xfrm>
            <a:off x="6900863" y="5510213"/>
            <a:ext cx="895350" cy="366712"/>
          </a:xfrm>
          <a:prstGeom prst="rect">
            <a:avLst/>
          </a:prstGeom>
          <a:noFill/>
          <a:ln w="12700">
            <a:noFill/>
            <a:miter lim="800000"/>
            <a:headEnd/>
            <a:tailEnd/>
          </a:ln>
        </p:spPr>
        <p:txBody>
          <a:bodyPr wrap="none" anchor="ctr">
            <a:spAutoFit/>
          </a:bodyPr>
          <a:lstStyle/>
          <a:p>
            <a:pPr algn="ctr" eaLnBrk="0" hangingPunct="0"/>
            <a:r>
              <a:rPr lang="en-US">
                <a:solidFill>
                  <a:srgbClr val="000000"/>
                </a:solidFill>
              </a:rPr>
              <a:t>56Kb/s</a:t>
            </a:r>
          </a:p>
        </p:txBody>
      </p:sp>
      <p:sp>
        <p:nvSpPr>
          <p:cNvPr id="135205" name="Oval 37"/>
          <p:cNvSpPr>
            <a:spLocks noChangeArrowheads="1"/>
          </p:cNvSpPr>
          <p:nvPr/>
        </p:nvSpPr>
        <p:spPr bwMode="auto">
          <a:xfrm>
            <a:off x="7000875" y="3649663"/>
            <a:ext cx="376238" cy="341312"/>
          </a:xfrm>
          <a:prstGeom prst="ellipse">
            <a:avLst/>
          </a:prstGeom>
          <a:noFill/>
          <a:ln w="12700">
            <a:solidFill>
              <a:schemeClr val="tx1"/>
            </a:solidFill>
            <a:round/>
            <a:headEnd/>
            <a:tailEnd/>
          </a:ln>
        </p:spPr>
        <p:txBody>
          <a:bodyPr wrap="none" anchor="ctr"/>
          <a:lstStyle/>
          <a:p>
            <a:endParaRPr lang="en-US"/>
          </a:p>
        </p:txBody>
      </p:sp>
      <p:sp>
        <p:nvSpPr>
          <p:cNvPr id="135206" name="Line 38"/>
          <p:cNvSpPr>
            <a:spLocks noChangeShapeType="1"/>
          </p:cNvSpPr>
          <p:nvPr/>
        </p:nvSpPr>
        <p:spPr bwMode="auto">
          <a:xfrm flipV="1">
            <a:off x="6521450" y="3935413"/>
            <a:ext cx="530225" cy="317500"/>
          </a:xfrm>
          <a:prstGeom prst="line">
            <a:avLst/>
          </a:prstGeom>
          <a:noFill/>
          <a:ln w="12700">
            <a:solidFill>
              <a:schemeClr val="tx1"/>
            </a:solidFill>
            <a:round/>
            <a:headEnd/>
            <a:tailEnd/>
          </a:ln>
        </p:spPr>
        <p:txBody>
          <a:bodyPr wrap="none" anchor="ctr"/>
          <a:lstStyle/>
          <a:p>
            <a:endParaRPr lang="en-US"/>
          </a:p>
        </p:txBody>
      </p:sp>
      <p:sp>
        <p:nvSpPr>
          <p:cNvPr id="135207" name="Line 39"/>
          <p:cNvSpPr>
            <a:spLocks noChangeShapeType="1"/>
          </p:cNvSpPr>
          <p:nvPr/>
        </p:nvSpPr>
        <p:spPr bwMode="auto">
          <a:xfrm flipV="1">
            <a:off x="6638925" y="4052888"/>
            <a:ext cx="471488" cy="246062"/>
          </a:xfrm>
          <a:prstGeom prst="line">
            <a:avLst/>
          </a:prstGeom>
          <a:noFill/>
          <a:ln w="12700">
            <a:solidFill>
              <a:schemeClr val="tx1"/>
            </a:solidFill>
            <a:round/>
            <a:headEnd/>
            <a:tailEnd type="triangle" w="med" len="med"/>
          </a:ln>
        </p:spPr>
        <p:txBody>
          <a:bodyPr wrap="none" anchor="ctr"/>
          <a:lstStyle/>
          <a:p>
            <a:endParaRPr lang="en-US"/>
          </a:p>
        </p:txBody>
      </p:sp>
      <p:sp>
        <p:nvSpPr>
          <p:cNvPr id="135208" name="Text Box 40"/>
          <p:cNvSpPr txBox="1">
            <a:spLocks noChangeArrowheads="1"/>
          </p:cNvSpPr>
          <p:nvPr/>
        </p:nvSpPr>
        <p:spPr bwMode="auto">
          <a:xfrm>
            <a:off x="7412038" y="3563938"/>
            <a:ext cx="404812" cy="457200"/>
          </a:xfrm>
          <a:prstGeom prst="rect">
            <a:avLst/>
          </a:prstGeom>
          <a:noFill/>
          <a:ln w="12700">
            <a:noFill/>
            <a:miter lim="800000"/>
            <a:headEnd/>
            <a:tailEnd/>
          </a:ln>
        </p:spPr>
        <p:txBody>
          <a:bodyPr wrap="none" anchor="ctr">
            <a:spAutoFit/>
          </a:bodyPr>
          <a:lstStyle/>
          <a:p>
            <a:pPr algn="ctr" eaLnBrk="0" hangingPunct="0"/>
            <a:r>
              <a:rPr lang="en-US">
                <a:solidFill>
                  <a:srgbClr val="000000"/>
                </a:solidFill>
              </a:rPr>
              <a:t>R</a:t>
            </a:r>
          </a:p>
        </p:txBody>
      </p:sp>
    </p:spTree>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3" name="Slide Number Placeholder 5"/>
          <p:cNvSpPr>
            <a:spLocks noGrp="1"/>
          </p:cNvSpPr>
          <p:nvPr>
            <p:ph type="sldNum" sz="quarter" idx="12"/>
          </p:nvPr>
        </p:nvSpPr>
        <p:spPr bwMode="auto">
          <a:xfrm>
            <a:off x="7162800" y="6324600"/>
            <a:ext cx="1905000" cy="457200"/>
          </a:xfrm>
          <a:noFill/>
          <a:ln>
            <a:miter lim="800000"/>
            <a:headEnd/>
            <a:tailEnd/>
          </a:ln>
        </p:spPr>
        <p:txBody>
          <a:bodyPr wrap="square" numCol="1" anchor="t" anchorCtr="0" compatLnSpc="1">
            <a:prstTxWarp prst="textNoShape">
              <a:avLst/>
            </a:prstTxWarp>
          </a:bodyPr>
          <a:lstStyle/>
          <a:p>
            <a:fld id="{040F3841-B53D-4367-975A-673680CC3A69}" type="slidenum">
              <a:rPr lang="en-US" sz="1400">
                <a:solidFill>
                  <a:schemeClr val="tx1"/>
                </a:solidFill>
              </a:rPr>
              <a:pPr/>
              <a:t>57</a:t>
            </a:fld>
            <a:endParaRPr lang="en-US" sz="1400">
              <a:solidFill>
                <a:schemeClr val="tx1"/>
              </a:solidFill>
            </a:endParaRPr>
          </a:p>
        </p:txBody>
      </p:sp>
      <p:sp>
        <p:nvSpPr>
          <p:cNvPr id="136194" name="Rectangle 2"/>
          <p:cNvSpPr>
            <a:spLocks noGrp="1" noChangeArrowheads="1"/>
          </p:cNvSpPr>
          <p:nvPr>
            <p:ph type="title" idx="4294967295"/>
          </p:nvPr>
        </p:nvSpPr>
        <p:spPr/>
        <p:txBody>
          <a:bodyPr/>
          <a:lstStyle/>
          <a:p>
            <a:r>
              <a:rPr lang="en-US"/>
              <a:t>Video Adaptation: RLM</a:t>
            </a:r>
          </a:p>
        </p:txBody>
      </p:sp>
      <p:sp>
        <p:nvSpPr>
          <p:cNvPr id="136195" name="Rectangle 3"/>
          <p:cNvSpPr>
            <a:spLocks noGrp="1" noChangeArrowheads="1"/>
          </p:cNvSpPr>
          <p:nvPr>
            <p:ph type="body" idx="4294967295"/>
          </p:nvPr>
        </p:nvSpPr>
        <p:spPr/>
        <p:txBody>
          <a:bodyPr/>
          <a:lstStyle/>
          <a:p>
            <a:r>
              <a:rPr lang="en-US"/>
              <a:t>Receiver-driven Layered Multicast</a:t>
            </a:r>
          </a:p>
          <a:p>
            <a:r>
              <a:rPr lang="en-US"/>
              <a:t>Layered video encoding</a:t>
            </a:r>
          </a:p>
          <a:p>
            <a:r>
              <a:rPr lang="en-US"/>
              <a:t>Each layer uses its own multicast group</a:t>
            </a:r>
          </a:p>
          <a:p>
            <a:r>
              <a:rPr lang="en-US"/>
              <a:t>On spare capacity, receivers add a layer</a:t>
            </a:r>
          </a:p>
          <a:p>
            <a:r>
              <a:rPr lang="en-US"/>
              <a:t>On congestion, receivers drop a layer</a:t>
            </a:r>
          </a:p>
          <a:p>
            <a:r>
              <a:rPr lang="en-US"/>
              <a:t>Join experiments used for shared learning</a:t>
            </a:r>
          </a:p>
        </p:txBody>
      </p:sp>
    </p:spTree>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7" name="Slide Number Placeholder 4"/>
          <p:cNvSpPr>
            <a:spLocks noGrp="1"/>
          </p:cNvSpPr>
          <p:nvPr>
            <p:ph type="sldNum" sz="quarter" idx="12"/>
          </p:nvPr>
        </p:nvSpPr>
        <p:spPr bwMode="auto">
          <a:xfrm>
            <a:off x="6553200" y="6245225"/>
            <a:ext cx="2133600" cy="476250"/>
          </a:xfrm>
          <a:noFill/>
          <a:ln>
            <a:miter lim="800000"/>
            <a:headEnd/>
            <a:tailEnd/>
          </a:ln>
        </p:spPr>
        <p:txBody>
          <a:bodyPr wrap="square" numCol="1" anchor="t" anchorCtr="0" compatLnSpc="1">
            <a:prstTxWarp prst="textNoShape">
              <a:avLst/>
            </a:prstTxWarp>
          </a:bodyPr>
          <a:lstStyle/>
          <a:p>
            <a:fld id="{6E7EFD00-B736-4C29-9F20-EA6143B4CBFF}" type="slidenum">
              <a:rPr lang="en-US" sz="1400">
                <a:solidFill>
                  <a:schemeClr val="tx1"/>
                </a:solidFill>
              </a:rPr>
              <a:pPr/>
              <a:t>58</a:t>
            </a:fld>
            <a:endParaRPr lang="en-US" sz="1400">
              <a:solidFill>
                <a:schemeClr val="tx1"/>
              </a:solidFill>
            </a:endParaRPr>
          </a:p>
        </p:txBody>
      </p:sp>
      <p:sp>
        <p:nvSpPr>
          <p:cNvPr id="283650" name="Rectangle 2"/>
          <p:cNvSpPr>
            <a:spLocks noChangeArrowheads="1"/>
          </p:cNvSpPr>
          <p:nvPr/>
        </p:nvSpPr>
        <p:spPr bwMode="auto">
          <a:xfrm>
            <a:off x="381000" y="1524000"/>
            <a:ext cx="8534400" cy="4876800"/>
          </a:xfrm>
          <a:prstGeom prst="rect">
            <a:avLst/>
          </a:prstGeom>
          <a:solidFill>
            <a:srgbClr val="FFFFFF"/>
          </a:solidFill>
          <a:ln w="9525">
            <a:solidFill>
              <a:schemeClr val="tx1"/>
            </a:solidFill>
            <a:miter lim="800000"/>
            <a:headEnd/>
            <a:tailEnd/>
          </a:ln>
          <a:effectLst>
            <a:outerShdw blurRad="63500" dist="107763" dir="2700000" algn="ctr" rotWithShape="0">
              <a:schemeClr val="bg2">
                <a:alpha val="74998"/>
              </a:schemeClr>
            </a:outerShdw>
          </a:effectLst>
        </p:spPr>
        <p:txBody>
          <a:bodyPr wrap="none" anchor="ctr"/>
          <a:lstStyle/>
          <a:p>
            <a:pPr>
              <a:defRPr/>
            </a:pPr>
            <a:endParaRPr lang="en-US"/>
          </a:p>
        </p:txBody>
      </p:sp>
      <p:sp>
        <p:nvSpPr>
          <p:cNvPr id="137219" name="Rectangle 3"/>
          <p:cNvSpPr>
            <a:spLocks noGrp="1" noChangeArrowheads="1"/>
          </p:cNvSpPr>
          <p:nvPr>
            <p:ph type="title" idx="4294967295"/>
          </p:nvPr>
        </p:nvSpPr>
        <p:spPr/>
        <p:txBody>
          <a:bodyPr/>
          <a:lstStyle/>
          <a:p>
            <a:r>
              <a:rPr lang="en-US"/>
              <a:t>Layered Media Streams</a:t>
            </a:r>
          </a:p>
        </p:txBody>
      </p:sp>
      <p:grpSp>
        <p:nvGrpSpPr>
          <p:cNvPr id="137220" name="Group 4"/>
          <p:cNvGrpSpPr>
            <a:grpSpLocks/>
          </p:cNvGrpSpPr>
          <p:nvPr/>
        </p:nvGrpSpPr>
        <p:grpSpPr bwMode="auto">
          <a:xfrm>
            <a:off x="685800" y="2286000"/>
            <a:ext cx="5554663" cy="3200400"/>
            <a:chOff x="624" y="1584"/>
            <a:chExt cx="4232" cy="2016"/>
          </a:xfrm>
        </p:grpSpPr>
        <p:sp>
          <p:nvSpPr>
            <p:cNvPr id="137224" name="Rectangle 5"/>
            <p:cNvSpPr>
              <a:spLocks noChangeArrowheads="1"/>
            </p:cNvSpPr>
            <p:nvPr/>
          </p:nvSpPr>
          <p:spPr bwMode="auto">
            <a:xfrm>
              <a:off x="624" y="2496"/>
              <a:ext cx="288" cy="240"/>
            </a:xfrm>
            <a:prstGeom prst="rect">
              <a:avLst/>
            </a:prstGeom>
            <a:solidFill>
              <a:schemeClr val="accent1"/>
            </a:solidFill>
            <a:ln w="9525">
              <a:solidFill>
                <a:schemeClr val="tx1"/>
              </a:solidFill>
              <a:miter lim="800000"/>
              <a:headEnd/>
              <a:tailEnd/>
            </a:ln>
          </p:spPr>
          <p:txBody>
            <a:bodyPr wrap="none" anchor="ctr"/>
            <a:lstStyle/>
            <a:p>
              <a:pPr algn="ctr" eaLnBrk="0" hangingPunct="0"/>
              <a:r>
                <a:rPr lang="en-US">
                  <a:solidFill>
                    <a:srgbClr val="000000"/>
                  </a:solidFill>
                </a:rPr>
                <a:t>S</a:t>
              </a:r>
            </a:p>
          </p:txBody>
        </p:sp>
        <p:sp>
          <p:nvSpPr>
            <p:cNvPr id="137225" name="Oval 6"/>
            <p:cNvSpPr>
              <a:spLocks noChangeArrowheads="1"/>
            </p:cNvSpPr>
            <p:nvPr/>
          </p:nvSpPr>
          <p:spPr bwMode="auto">
            <a:xfrm>
              <a:off x="1680" y="2496"/>
              <a:ext cx="336" cy="336"/>
            </a:xfrm>
            <a:prstGeom prst="ellipse">
              <a:avLst/>
            </a:prstGeom>
            <a:solidFill>
              <a:schemeClr val="accent1"/>
            </a:solidFill>
            <a:ln w="9525">
              <a:solidFill>
                <a:schemeClr val="tx1"/>
              </a:solidFill>
              <a:round/>
              <a:headEnd/>
              <a:tailEnd/>
            </a:ln>
          </p:spPr>
          <p:txBody>
            <a:bodyPr wrap="none" anchor="ctr"/>
            <a:lstStyle/>
            <a:p>
              <a:pPr algn="ctr" eaLnBrk="0" hangingPunct="0"/>
              <a:r>
                <a:rPr lang="en-US">
                  <a:solidFill>
                    <a:srgbClr val="000000"/>
                  </a:solidFill>
                </a:rPr>
                <a:t>R</a:t>
              </a:r>
            </a:p>
          </p:txBody>
        </p:sp>
        <p:sp>
          <p:nvSpPr>
            <p:cNvPr id="137226" name="Rectangle 7"/>
            <p:cNvSpPr>
              <a:spLocks noChangeArrowheads="1"/>
            </p:cNvSpPr>
            <p:nvPr/>
          </p:nvSpPr>
          <p:spPr bwMode="auto">
            <a:xfrm>
              <a:off x="2592" y="1728"/>
              <a:ext cx="288" cy="240"/>
            </a:xfrm>
            <a:prstGeom prst="rect">
              <a:avLst/>
            </a:prstGeom>
            <a:solidFill>
              <a:schemeClr val="accent1"/>
            </a:solidFill>
            <a:ln w="9525">
              <a:solidFill>
                <a:schemeClr val="tx1"/>
              </a:solidFill>
              <a:miter lim="800000"/>
              <a:headEnd/>
              <a:tailEnd/>
            </a:ln>
          </p:spPr>
          <p:txBody>
            <a:bodyPr wrap="none" anchor="ctr"/>
            <a:lstStyle/>
            <a:p>
              <a:pPr algn="ctr" eaLnBrk="0" hangingPunct="0"/>
              <a:r>
                <a:rPr lang="en-US">
                  <a:solidFill>
                    <a:srgbClr val="000000"/>
                  </a:solidFill>
                </a:rPr>
                <a:t>R1</a:t>
              </a:r>
            </a:p>
          </p:txBody>
        </p:sp>
        <p:sp>
          <p:nvSpPr>
            <p:cNvPr id="137227" name="Rectangle 8"/>
            <p:cNvSpPr>
              <a:spLocks noChangeArrowheads="1"/>
            </p:cNvSpPr>
            <p:nvPr/>
          </p:nvSpPr>
          <p:spPr bwMode="auto">
            <a:xfrm>
              <a:off x="4272" y="1584"/>
              <a:ext cx="288" cy="240"/>
            </a:xfrm>
            <a:prstGeom prst="rect">
              <a:avLst/>
            </a:prstGeom>
            <a:solidFill>
              <a:schemeClr val="accent1"/>
            </a:solidFill>
            <a:ln w="9525">
              <a:solidFill>
                <a:schemeClr val="tx1"/>
              </a:solidFill>
              <a:miter lim="800000"/>
              <a:headEnd/>
              <a:tailEnd/>
            </a:ln>
          </p:spPr>
          <p:txBody>
            <a:bodyPr wrap="none" anchor="ctr"/>
            <a:lstStyle/>
            <a:p>
              <a:pPr algn="ctr" eaLnBrk="0" hangingPunct="0"/>
              <a:r>
                <a:rPr lang="en-US">
                  <a:solidFill>
                    <a:srgbClr val="000000"/>
                  </a:solidFill>
                </a:rPr>
                <a:t>R2</a:t>
              </a:r>
            </a:p>
          </p:txBody>
        </p:sp>
        <p:sp>
          <p:nvSpPr>
            <p:cNvPr id="137228" name="Rectangle 9"/>
            <p:cNvSpPr>
              <a:spLocks noChangeArrowheads="1"/>
            </p:cNvSpPr>
            <p:nvPr/>
          </p:nvSpPr>
          <p:spPr bwMode="auto">
            <a:xfrm>
              <a:off x="4224" y="3360"/>
              <a:ext cx="288" cy="240"/>
            </a:xfrm>
            <a:prstGeom prst="rect">
              <a:avLst/>
            </a:prstGeom>
            <a:solidFill>
              <a:schemeClr val="accent1"/>
            </a:solidFill>
            <a:ln w="9525">
              <a:solidFill>
                <a:schemeClr val="tx1"/>
              </a:solidFill>
              <a:miter lim="800000"/>
              <a:headEnd/>
              <a:tailEnd/>
            </a:ln>
          </p:spPr>
          <p:txBody>
            <a:bodyPr wrap="none" anchor="ctr"/>
            <a:lstStyle/>
            <a:p>
              <a:pPr algn="ctr" eaLnBrk="0" hangingPunct="0"/>
              <a:r>
                <a:rPr lang="en-US">
                  <a:solidFill>
                    <a:srgbClr val="000000"/>
                  </a:solidFill>
                </a:rPr>
                <a:t>R3</a:t>
              </a:r>
            </a:p>
          </p:txBody>
        </p:sp>
        <p:sp>
          <p:nvSpPr>
            <p:cNvPr id="137229" name="Oval 10"/>
            <p:cNvSpPr>
              <a:spLocks noChangeArrowheads="1"/>
            </p:cNvSpPr>
            <p:nvPr/>
          </p:nvSpPr>
          <p:spPr bwMode="auto">
            <a:xfrm>
              <a:off x="3120" y="2640"/>
              <a:ext cx="336" cy="336"/>
            </a:xfrm>
            <a:prstGeom prst="ellipse">
              <a:avLst/>
            </a:prstGeom>
            <a:solidFill>
              <a:schemeClr val="accent1"/>
            </a:solidFill>
            <a:ln w="9525">
              <a:solidFill>
                <a:schemeClr val="tx1"/>
              </a:solidFill>
              <a:round/>
              <a:headEnd/>
              <a:tailEnd/>
            </a:ln>
          </p:spPr>
          <p:txBody>
            <a:bodyPr wrap="none" anchor="ctr"/>
            <a:lstStyle/>
            <a:p>
              <a:pPr algn="ctr" eaLnBrk="0" hangingPunct="0"/>
              <a:r>
                <a:rPr lang="en-US">
                  <a:solidFill>
                    <a:srgbClr val="000000"/>
                  </a:solidFill>
                </a:rPr>
                <a:t>R</a:t>
              </a:r>
            </a:p>
          </p:txBody>
        </p:sp>
        <p:sp>
          <p:nvSpPr>
            <p:cNvPr id="137230" name="Line 11"/>
            <p:cNvSpPr>
              <a:spLocks noChangeShapeType="1"/>
            </p:cNvSpPr>
            <p:nvPr/>
          </p:nvSpPr>
          <p:spPr bwMode="auto">
            <a:xfrm>
              <a:off x="912" y="2592"/>
              <a:ext cx="768" cy="0"/>
            </a:xfrm>
            <a:prstGeom prst="line">
              <a:avLst/>
            </a:prstGeom>
            <a:noFill/>
            <a:ln w="28575">
              <a:solidFill>
                <a:srgbClr val="FF9900"/>
              </a:solidFill>
              <a:round/>
              <a:headEnd/>
              <a:tailEnd type="triangle" w="med" len="med"/>
            </a:ln>
          </p:spPr>
          <p:txBody>
            <a:bodyPr wrap="none" anchor="ctr"/>
            <a:lstStyle/>
            <a:p>
              <a:endParaRPr lang="en-US"/>
            </a:p>
          </p:txBody>
        </p:sp>
        <p:sp>
          <p:nvSpPr>
            <p:cNvPr id="137231" name="Line 12"/>
            <p:cNvSpPr>
              <a:spLocks noChangeShapeType="1"/>
            </p:cNvSpPr>
            <p:nvPr/>
          </p:nvSpPr>
          <p:spPr bwMode="auto">
            <a:xfrm>
              <a:off x="912" y="2640"/>
              <a:ext cx="768" cy="0"/>
            </a:xfrm>
            <a:prstGeom prst="line">
              <a:avLst/>
            </a:prstGeom>
            <a:noFill/>
            <a:ln w="9525">
              <a:solidFill>
                <a:schemeClr val="accent2"/>
              </a:solidFill>
              <a:round/>
              <a:headEnd/>
              <a:tailEnd type="triangle" w="med" len="med"/>
            </a:ln>
          </p:spPr>
          <p:txBody>
            <a:bodyPr wrap="none" anchor="ctr"/>
            <a:lstStyle/>
            <a:p>
              <a:endParaRPr lang="en-US"/>
            </a:p>
          </p:txBody>
        </p:sp>
        <p:sp>
          <p:nvSpPr>
            <p:cNvPr id="137232" name="Line 13"/>
            <p:cNvSpPr>
              <a:spLocks noChangeShapeType="1"/>
            </p:cNvSpPr>
            <p:nvPr/>
          </p:nvSpPr>
          <p:spPr bwMode="auto">
            <a:xfrm>
              <a:off x="912" y="2688"/>
              <a:ext cx="768" cy="0"/>
            </a:xfrm>
            <a:prstGeom prst="line">
              <a:avLst/>
            </a:prstGeom>
            <a:noFill/>
            <a:ln w="9525">
              <a:solidFill>
                <a:schemeClr val="tx1"/>
              </a:solidFill>
              <a:round/>
              <a:headEnd/>
              <a:tailEnd type="triangle" w="med" len="med"/>
            </a:ln>
          </p:spPr>
          <p:txBody>
            <a:bodyPr wrap="none" anchor="ctr"/>
            <a:lstStyle/>
            <a:p>
              <a:endParaRPr lang="en-US"/>
            </a:p>
          </p:txBody>
        </p:sp>
        <p:sp>
          <p:nvSpPr>
            <p:cNvPr id="137233" name="Line 14"/>
            <p:cNvSpPr>
              <a:spLocks noChangeShapeType="1"/>
            </p:cNvSpPr>
            <p:nvPr/>
          </p:nvSpPr>
          <p:spPr bwMode="auto">
            <a:xfrm flipV="1">
              <a:off x="1920" y="1920"/>
              <a:ext cx="624" cy="576"/>
            </a:xfrm>
            <a:prstGeom prst="line">
              <a:avLst/>
            </a:prstGeom>
            <a:noFill/>
            <a:ln w="28575">
              <a:solidFill>
                <a:srgbClr val="FF9900"/>
              </a:solidFill>
              <a:round/>
              <a:headEnd/>
              <a:tailEnd type="triangle" w="med" len="med"/>
            </a:ln>
          </p:spPr>
          <p:txBody>
            <a:bodyPr wrap="none" anchor="ctr"/>
            <a:lstStyle/>
            <a:p>
              <a:endParaRPr lang="en-US"/>
            </a:p>
          </p:txBody>
        </p:sp>
        <p:sp>
          <p:nvSpPr>
            <p:cNvPr id="137234" name="Line 15"/>
            <p:cNvSpPr>
              <a:spLocks noChangeShapeType="1"/>
            </p:cNvSpPr>
            <p:nvPr/>
          </p:nvSpPr>
          <p:spPr bwMode="auto">
            <a:xfrm flipV="1">
              <a:off x="1968" y="1968"/>
              <a:ext cx="624" cy="576"/>
            </a:xfrm>
            <a:prstGeom prst="line">
              <a:avLst/>
            </a:prstGeom>
            <a:noFill/>
            <a:ln w="9525">
              <a:solidFill>
                <a:schemeClr val="accent2"/>
              </a:solidFill>
              <a:round/>
              <a:headEnd/>
              <a:tailEnd type="triangle" w="med" len="med"/>
            </a:ln>
          </p:spPr>
          <p:txBody>
            <a:bodyPr wrap="none" anchor="ctr"/>
            <a:lstStyle/>
            <a:p>
              <a:endParaRPr lang="en-US"/>
            </a:p>
          </p:txBody>
        </p:sp>
        <p:sp>
          <p:nvSpPr>
            <p:cNvPr id="137235" name="Line 16"/>
            <p:cNvSpPr>
              <a:spLocks noChangeShapeType="1"/>
            </p:cNvSpPr>
            <p:nvPr/>
          </p:nvSpPr>
          <p:spPr bwMode="auto">
            <a:xfrm flipV="1">
              <a:off x="2016" y="2016"/>
              <a:ext cx="624" cy="576"/>
            </a:xfrm>
            <a:prstGeom prst="line">
              <a:avLst/>
            </a:prstGeom>
            <a:noFill/>
            <a:ln w="9525">
              <a:solidFill>
                <a:schemeClr val="tx1"/>
              </a:solidFill>
              <a:round/>
              <a:headEnd/>
              <a:tailEnd type="triangle" w="med" len="med"/>
            </a:ln>
          </p:spPr>
          <p:txBody>
            <a:bodyPr wrap="none" anchor="ctr"/>
            <a:lstStyle/>
            <a:p>
              <a:endParaRPr lang="en-US"/>
            </a:p>
          </p:txBody>
        </p:sp>
        <p:sp>
          <p:nvSpPr>
            <p:cNvPr id="137236" name="Line 17"/>
            <p:cNvSpPr>
              <a:spLocks noChangeShapeType="1"/>
            </p:cNvSpPr>
            <p:nvPr/>
          </p:nvSpPr>
          <p:spPr bwMode="auto">
            <a:xfrm>
              <a:off x="2016" y="2640"/>
              <a:ext cx="1104" cy="144"/>
            </a:xfrm>
            <a:prstGeom prst="line">
              <a:avLst/>
            </a:prstGeom>
            <a:noFill/>
            <a:ln w="9525">
              <a:solidFill>
                <a:schemeClr val="accent2"/>
              </a:solidFill>
              <a:round/>
              <a:headEnd/>
              <a:tailEnd type="triangle" w="med" len="med"/>
            </a:ln>
          </p:spPr>
          <p:txBody>
            <a:bodyPr wrap="none" anchor="ctr"/>
            <a:lstStyle/>
            <a:p>
              <a:endParaRPr lang="en-US"/>
            </a:p>
          </p:txBody>
        </p:sp>
        <p:sp>
          <p:nvSpPr>
            <p:cNvPr id="137237" name="Line 18"/>
            <p:cNvSpPr>
              <a:spLocks noChangeShapeType="1"/>
            </p:cNvSpPr>
            <p:nvPr/>
          </p:nvSpPr>
          <p:spPr bwMode="auto">
            <a:xfrm>
              <a:off x="2016" y="2688"/>
              <a:ext cx="1104" cy="144"/>
            </a:xfrm>
            <a:prstGeom prst="line">
              <a:avLst/>
            </a:prstGeom>
            <a:noFill/>
            <a:ln w="9525">
              <a:solidFill>
                <a:schemeClr val="tx1"/>
              </a:solidFill>
              <a:round/>
              <a:headEnd/>
              <a:tailEnd type="triangle" w="med" len="med"/>
            </a:ln>
          </p:spPr>
          <p:txBody>
            <a:bodyPr wrap="none" anchor="ctr"/>
            <a:lstStyle/>
            <a:p>
              <a:endParaRPr lang="en-US"/>
            </a:p>
          </p:txBody>
        </p:sp>
        <p:sp>
          <p:nvSpPr>
            <p:cNvPr id="137238" name="Line 19"/>
            <p:cNvSpPr>
              <a:spLocks noChangeShapeType="1"/>
            </p:cNvSpPr>
            <p:nvPr/>
          </p:nvSpPr>
          <p:spPr bwMode="auto">
            <a:xfrm flipV="1">
              <a:off x="3408" y="1776"/>
              <a:ext cx="816" cy="912"/>
            </a:xfrm>
            <a:prstGeom prst="line">
              <a:avLst/>
            </a:prstGeom>
            <a:noFill/>
            <a:ln w="9525">
              <a:solidFill>
                <a:schemeClr val="accent2"/>
              </a:solidFill>
              <a:round/>
              <a:headEnd/>
              <a:tailEnd type="triangle" w="med" len="med"/>
            </a:ln>
          </p:spPr>
          <p:txBody>
            <a:bodyPr wrap="none" anchor="ctr"/>
            <a:lstStyle/>
            <a:p>
              <a:endParaRPr lang="en-US"/>
            </a:p>
          </p:txBody>
        </p:sp>
        <p:sp>
          <p:nvSpPr>
            <p:cNvPr id="137239" name="Line 20"/>
            <p:cNvSpPr>
              <a:spLocks noChangeShapeType="1"/>
            </p:cNvSpPr>
            <p:nvPr/>
          </p:nvSpPr>
          <p:spPr bwMode="auto">
            <a:xfrm flipV="1">
              <a:off x="3456" y="1824"/>
              <a:ext cx="816" cy="912"/>
            </a:xfrm>
            <a:prstGeom prst="line">
              <a:avLst/>
            </a:prstGeom>
            <a:noFill/>
            <a:ln w="9525">
              <a:solidFill>
                <a:schemeClr val="tx1"/>
              </a:solidFill>
              <a:round/>
              <a:headEnd/>
              <a:tailEnd type="triangle" w="med" len="med"/>
            </a:ln>
          </p:spPr>
          <p:txBody>
            <a:bodyPr wrap="none" anchor="ctr"/>
            <a:lstStyle/>
            <a:p>
              <a:endParaRPr lang="en-US"/>
            </a:p>
          </p:txBody>
        </p:sp>
        <p:sp>
          <p:nvSpPr>
            <p:cNvPr id="137240" name="Line 21"/>
            <p:cNvSpPr>
              <a:spLocks noChangeShapeType="1"/>
            </p:cNvSpPr>
            <p:nvPr/>
          </p:nvSpPr>
          <p:spPr bwMode="auto">
            <a:xfrm>
              <a:off x="3456" y="2880"/>
              <a:ext cx="768" cy="576"/>
            </a:xfrm>
            <a:prstGeom prst="line">
              <a:avLst/>
            </a:prstGeom>
            <a:noFill/>
            <a:ln w="9525">
              <a:solidFill>
                <a:schemeClr val="tx1"/>
              </a:solidFill>
              <a:round/>
              <a:headEnd/>
              <a:tailEnd type="triangle" w="med" len="med"/>
            </a:ln>
          </p:spPr>
          <p:txBody>
            <a:bodyPr wrap="none" anchor="ctr"/>
            <a:lstStyle/>
            <a:p>
              <a:endParaRPr lang="en-US"/>
            </a:p>
          </p:txBody>
        </p:sp>
        <p:sp>
          <p:nvSpPr>
            <p:cNvPr id="137241" name="Text Box 22"/>
            <p:cNvSpPr txBox="1">
              <a:spLocks noChangeArrowheads="1"/>
            </p:cNvSpPr>
            <p:nvPr/>
          </p:nvSpPr>
          <p:spPr bwMode="auto">
            <a:xfrm>
              <a:off x="912" y="2687"/>
              <a:ext cx="967" cy="288"/>
            </a:xfrm>
            <a:prstGeom prst="rect">
              <a:avLst/>
            </a:prstGeom>
            <a:noFill/>
            <a:ln w="9525">
              <a:noFill/>
              <a:miter lim="800000"/>
              <a:headEnd/>
              <a:tailEnd/>
            </a:ln>
          </p:spPr>
          <p:txBody>
            <a:bodyPr wrap="none">
              <a:spAutoFit/>
            </a:bodyPr>
            <a:lstStyle/>
            <a:p>
              <a:pPr eaLnBrk="0" hangingPunct="0"/>
              <a:r>
                <a:rPr lang="en-US">
                  <a:solidFill>
                    <a:srgbClr val="000000"/>
                  </a:solidFill>
                </a:rPr>
                <a:t>10Mbps</a:t>
              </a:r>
            </a:p>
          </p:txBody>
        </p:sp>
        <p:sp>
          <p:nvSpPr>
            <p:cNvPr id="137242" name="Text Box 23"/>
            <p:cNvSpPr txBox="1">
              <a:spLocks noChangeArrowheads="1"/>
            </p:cNvSpPr>
            <p:nvPr/>
          </p:nvSpPr>
          <p:spPr bwMode="auto">
            <a:xfrm>
              <a:off x="1392" y="1919"/>
              <a:ext cx="968" cy="288"/>
            </a:xfrm>
            <a:prstGeom prst="rect">
              <a:avLst/>
            </a:prstGeom>
            <a:noFill/>
            <a:ln w="9525">
              <a:noFill/>
              <a:miter lim="800000"/>
              <a:headEnd/>
              <a:tailEnd/>
            </a:ln>
          </p:spPr>
          <p:txBody>
            <a:bodyPr wrap="none">
              <a:spAutoFit/>
            </a:bodyPr>
            <a:lstStyle/>
            <a:p>
              <a:pPr eaLnBrk="0" hangingPunct="0"/>
              <a:r>
                <a:rPr lang="en-US">
                  <a:solidFill>
                    <a:srgbClr val="000000"/>
                  </a:solidFill>
                </a:rPr>
                <a:t>10Mbps</a:t>
              </a:r>
            </a:p>
          </p:txBody>
        </p:sp>
        <p:sp>
          <p:nvSpPr>
            <p:cNvPr id="137243" name="Text Box 24"/>
            <p:cNvSpPr txBox="1">
              <a:spLocks noChangeArrowheads="1"/>
            </p:cNvSpPr>
            <p:nvPr/>
          </p:nvSpPr>
          <p:spPr bwMode="auto">
            <a:xfrm>
              <a:off x="2256" y="2447"/>
              <a:ext cx="1058" cy="288"/>
            </a:xfrm>
            <a:prstGeom prst="rect">
              <a:avLst/>
            </a:prstGeom>
            <a:noFill/>
            <a:ln w="9525">
              <a:noFill/>
              <a:miter lim="800000"/>
              <a:headEnd/>
              <a:tailEnd/>
            </a:ln>
          </p:spPr>
          <p:txBody>
            <a:bodyPr wrap="none">
              <a:spAutoFit/>
            </a:bodyPr>
            <a:lstStyle/>
            <a:p>
              <a:pPr eaLnBrk="0" hangingPunct="0"/>
              <a:r>
                <a:rPr lang="en-US">
                  <a:solidFill>
                    <a:srgbClr val="000000"/>
                  </a:solidFill>
                </a:rPr>
                <a:t>512Kbps</a:t>
              </a:r>
            </a:p>
          </p:txBody>
        </p:sp>
        <p:sp>
          <p:nvSpPr>
            <p:cNvPr id="137244" name="Text Box 25"/>
            <p:cNvSpPr txBox="1">
              <a:spLocks noChangeArrowheads="1"/>
            </p:cNvSpPr>
            <p:nvPr/>
          </p:nvSpPr>
          <p:spPr bwMode="auto">
            <a:xfrm>
              <a:off x="3120" y="3119"/>
              <a:ext cx="1059" cy="288"/>
            </a:xfrm>
            <a:prstGeom prst="rect">
              <a:avLst/>
            </a:prstGeom>
            <a:noFill/>
            <a:ln w="9525">
              <a:noFill/>
              <a:miter lim="800000"/>
              <a:headEnd/>
              <a:tailEnd/>
            </a:ln>
          </p:spPr>
          <p:txBody>
            <a:bodyPr wrap="none">
              <a:spAutoFit/>
            </a:bodyPr>
            <a:lstStyle/>
            <a:p>
              <a:pPr eaLnBrk="0" hangingPunct="0"/>
              <a:r>
                <a:rPr lang="en-US">
                  <a:solidFill>
                    <a:srgbClr val="000000"/>
                  </a:solidFill>
                </a:rPr>
                <a:t>128Kbps</a:t>
              </a:r>
            </a:p>
          </p:txBody>
        </p:sp>
        <p:sp>
          <p:nvSpPr>
            <p:cNvPr id="137245" name="Text Box 26"/>
            <p:cNvSpPr txBox="1">
              <a:spLocks noChangeArrowheads="1"/>
            </p:cNvSpPr>
            <p:nvPr/>
          </p:nvSpPr>
          <p:spPr bwMode="auto">
            <a:xfrm>
              <a:off x="3889" y="2111"/>
              <a:ext cx="967" cy="288"/>
            </a:xfrm>
            <a:prstGeom prst="rect">
              <a:avLst/>
            </a:prstGeom>
            <a:noFill/>
            <a:ln w="9525">
              <a:noFill/>
              <a:miter lim="800000"/>
              <a:headEnd/>
              <a:tailEnd/>
            </a:ln>
          </p:spPr>
          <p:txBody>
            <a:bodyPr wrap="none">
              <a:spAutoFit/>
            </a:bodyPr>
            <a:lstStyle/>
            <a:p>
              <a:pPr eaLnBrk="0" hangingPunct="0"/>
              <a:r>
                <a:rPr lang="en-US">
                  <a:solidFill>
                    <a:srgbClr val="000000"/>
                  </a:solidFill>
                </a:rPr>
                <a:t>10Mbps</a:t>
              </a:r>
            </a:p>
          </p:txBody>
        </p:sp>
      </p:grpSp>
      <p:sp>
        <p:nvSpPr>
          <p:cNvPr id="137221" name="Text Box 27"/>
          <p:cNvSpPr txBox="1">
            <a:spLocks noChangeArrowheads="1"/>
          </p:cNvSpPr>
          <p:nvPr/>
        </p:nvSpPr>
        <p:spPr bwMode="auto">
          <a:xfrm>
            <a:off x="6248400" y="5121275"/>
            <a:ext cx="2455863" cy="822325"/>
          </a:xfrm>
          <a:prstGeom prst="rect">
            <a:avLst/>
          </a:prstGeom>
          <a:noFill/>
          <a:ln w="12700">
            <a:noFill/>
            <a:miter lim="800000"/>
            <a:headEnd/>
            <a:tailEnd/>
          </a:ln>
        </p:spPr>
        <p:txBody>
          <a:bodyPr wrap="none" anchor="ctr">
            <a:spAutoFit/>
          </a:bodyPr>
          <a:lstStyle/>
          <a:p>
            <a:pPr eaLnBrk="0" hangingPunct="0"/>
            <a:r>
              <a:rPr lang="en-US">
                <a:solidFill>
                  <a:srgbClr val="FF9900"/>
                </a:solidFill>
              </a:rPr>
              <a:t>R3 joins layer 1, </a:t>
            </a:r>
          </a:p>
          <a:p>
            <a:pPr eaLnBrk="0" hangingPunct="0"/>
            <a:r>
              <a:rPr lang="en-US">
                <a:solidFill>
                  <a:srgbClr val="FF9900"/>
                </a:solidFill>
              </a:rPr>
              <a:t>fails at layer 2</a:t>
            </a:r>
          </a:p>
        </p:txBody>
      </p:sp>
      <p:sp>
        <p:nvSpPr>
          <p:cNvPr id="137222" name="Text Box 28"/>
          <p:cNvSpPr txBox="1">
            <a:spLocks noChangeArrowheads="1"/>
          </p:cNvSpPr>
          <p:nvPr/>
        </p:nvSpPr>
        <p:spPr bwMode="auto">
          <a:xfrm>
            <a:off x="6248400" y="3429000"/>
            <a:ext cx="2219325" cy="1187450"/>
          </a:xfrm>
          <a:prstGeom prst="rect">
            <a:avLst/>
          </a:prstGeom>
          <a:noFill/>
          <a:ln w="12700">
            <a:noFill/>
            <a:miter lim="800000"/>
            <a:headEnd/>
            <a:tailEnd/>
          </a:ln>
        </p:spPr>
        <p:txBody>
          <a:bodyPr wrap="none" anchor="ctr">
            <a:spAutoFit/>
          </a:bodyPr>
          <a:lstStyle/>
          <a:p>
            <a:pPr eaLnBrk="0" hangingPunct="0"/>
            <a:r>
              <a:rPr lang="en-US">
                <a:solidFill>
                  <a:srgbClr val="FF9900"/>
                </a:solidFill>
              </a:rPr>
              <a:t>R2 join layer 1,</a:t>
            </a:r>
          </a:p>
          <a:p>
            <a:pPr eaLnBrk="0" hangingPunct="0"/>
            <a:r>
              <a:rPr lang="en-US">
                <a:solidFill>
                  <a:srgbClr val="FF9900"/>
                </a:solidFill>
              </a:rPr>
              <a:t>join layer 2 </a:t>
            </a:r>
          </a:p>
          <a:p>
            <a:pPr eaLnBrk="0" hangingPunct="0"/>
            <a:r>
              <a:rPr lang="en-US">
                <a:solidFill>
                  <a:srgbClr val="FF9900"/>
                </a:solidFill>
              </a:rPr>
              <a:t>fails at layer 3</a:t>
            </a:r>
          </a:p>
        </p:txBody>
      </p:sp>
      <p:sp>
        <p:nvSpPr>
          <p:cNvPr id="137223" name="Text Box 29"/>
          <p:cNvSpPr txBox="1">
            <a:spLocks noChangeArrowheads="1"/>
          </p:cNvSpPr>
          <p:nvPr/>
        </p:nvSpPr>
        <p:spPr bwMode="auto">
          <a:xfrm>
            <a:off x="6248400" y="1768475"/>
            <a:ext cx="2371725" cy="1187450"/>
          </a:xfrm>
          <a:prstGeom prst="rect">
            <a:avLst/>
          </a:prstGeom>
          <a:noFill/>
          <a:ln w="12700">
            <a:noFill/>
            <a:miter lim="800000"/>
            <a:headEnd/>
            <a:tailEnd/>
          </a:ln>
        </p:spPr>
        <p:txBody>
          <a:bodyPr wrap="none" anchor="ctr">
            <a:spAutoFit/>
          </a:bodyPr>
          <a:lstStyle/>
          <a:p>
            <a:pPr eaLnBrk="0" hangingPunct="0"/>
            <a:r>
              <a:rPr lang="en-US">
                <a:solidFill>
                  <a:srgbClr val="FF9900"/>
                </a:solidFill>
              </a:rPr>
              <a:t>R1 joins layer 1,</a:t>
            </a:r>
          </a:p>
          <a:p>
            <a:pPr eaLnBrk="0" hangingPunct="0"/>
            <a:r>
              <a:rPr lang="en-US">
                <a:solidFill>
                  <a:srgbClr val="FF9900"/>
                </a:solidFill>
              </a:rPr>
              <a:t>joins layer 2 </a:t>
            </a:r>
          </a:p>
          <a:p>
            <a:pPr eaLnBrk="0" hangingPunct="0"/>
            <a:r>
              <a:rPr lang="en-US">
                <a:solidFill>
                  <a:srgbClr val="FF9900"/>
                </a:solidFill>
              </a:rPr>
              <a:t>joins layer 3</a:t>
            </a:r>
          </a:p>
        </p:txBody>
      </p:sp>
    </p:spTree>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p:cNvSpPr>
          <p:nvPr>
            <p:ph type="title"/>
          </p:nvPr>
        </p:nvSpPr>
        <p:spPr>
          <a:xfrm>
            <a:off x="457200" y="76200"/>
            <a:ext cx="8229600" cy="1143000"/>
          </a:xfrm>
        </p:spPr>
        <p:txBody>
          <a:bodyPr/>
          <a:lstStyle/>
          <a:p>
            <a:r>
              <a:rPr lang="en-US"/>
              <a:t>What we</a:t>
            </a:r>
            <a:r>
              <a:rPr lang="ja-JP" altLang="en-US"/>
              <a:t>’</a:t>
            </a:r>
            <a:r>
              <a:rPr lang="en-US"/>
              <a:t>ve learned</a:t>
            </a:r>
          </a:p>
        </p:txBody>
      </p:sp>
      <p:sp>
        <p:nvSpPr>
          <p:cNvPr id="124931" name="Rectangle 3"/>
          <p:cNvSpPr>
            <a:spLocks noGrp="1"/>
          </p:cNvSpPr>
          <p:nvPr>
            <p:ph type="body" idx="1"/>
          </p:nvPr>
        </p:nvSpPr>
        <p:spPr>
          <a:xfrm>
            <a:off x="457200" y="1371600"/>
            <a:ext cx="8229600" cy="5257800"/>
          </a:xfrm>
        </p:spPr>
        <p:txBody>
          <a:bodyPr/>
          <a:lstStyle/>
          <a:p>
            <a:r>
              <a:rPr lang="en-US"/>
              <a:t>Network architectures</a:t>
            </a:r>
          </a:p>
          <a:p>
            <a:pPr lvl="1"/>
            <a:r>
              <a:rPr lang="en-US"/>
              <a:t>Basic concepts, Internet architecture, </a:t>
            </a:r>
          </a:p>
          <a:p>
            <a:r>
              <a:rPr lang="en-US"/>
              <a:t>Physical layer</a:t>
            </a:r>
          </a:p>
          <a:p>
            <a:pPr lvl="1"/>
            <a:r>
              <a:rPr lang="en-US"/>
              <a:t> Delay, bandwidth, and throughput</a:t>
            </a:r>
          </a:p>
          <a:p>
            <a:r>
              <a:rPr lang="en-US"/>
              <a:t>Link layer</a:t>
            </a:r>
          </a:p>
          <a:p>
            <a:pPr lvl="1"/>
            <a:r>
              <a:rPr lang="en-US"/>
              <a:t>Coding/encoding, framing, error detection, reliable transmission</a:t>
            </a:r>
          </a:p>
          <a:p>
            <a:pPr lvl="1"/>
            <a:r>
              <a:rPr lang="en-US"/>
              <a:t>Multi-access links</a:t>
            </a:r>
          </a:p>
          <a:p>
            <a:pPr lvl="1"/>
            <a:r>
              <a:rPr lang="en-US"/>
              <a:t>Switching, bridges, ATM</a:t>
            </a:r>
          </a:p>
          <a:p>
            <a:endParaRPr lang="en-US"/>
          </a:p>
        </p:txBody>
      </p:sp>
    </p:spTree>
    <p:extLst>
      <p:ext uri="{BB962C8B-B14F-4D97-AF65-F5344CB8AC3E}">
        <p14:creationId xmlns:p14="http://schemas.microsoft.com/office/powerpoint/2010/main" val="359671595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p:cNvSpPr>
          <p:nvPr>
            <p:ph type="title"/>
          </p:nvPr>
        </p:nvSpPr>
        <p:spPr>
          <a:xfrm>
            <a:off x="457200" y="0"/>
            <a:ext cx="8229600" cy="1143000"/>
          </a:xfrm>
        </p:spPr>
        <p:txBody>
          <a:bodyPr/>
          <a:lstStyle/>
          <a:p>
            <a:r>
              <a:rPr lang="en-US"/>
              <a:t>VPN with virtual circuits</a:t>
            </a:r>
          </a:p>
        </p:txBody>
      </p:sp>
      <p:sp>
        <p:nvSpPr>
          <p:cNvPr id="164867" name="Rectangle 3"/>
          <p:cNvSpPr>
            <a:spLocks noGrp="1"/>
          </p:cNvSpPr>
          <p:nvPr>
            <p:ph type="body" idx="1"/>
          </p:nvPr>
        </p:nvSpPr>
        <p:spPr/>
        <p:txBody>
          <a:bodyPr/>
          <a:lstStyle/>
          <a:p>
            <a:endParaRPr lang="en-US"/>
          </a:p>
        </p:txBody>
      </p:sp>
      <p:pic>
        <p:nvPicPr>
          <p:cNvPr id="164868" name="Picture 4" descr="04f11"/>
          <p:cNvPicPr>
            <a:picLocks noChangeAspect="1" noChangeArrowheads="1"/>
          </p:cNvPicPr>
          <p:nvPr/>
        </p:nvPicPr>
        <p:blipFill>
          <a:blip r:embed="rId2"/>
          <a:srcRect/>
          <a:stretch>
            <a:fillRect/>
          </a:stretch>
        </p:blipFill>
        <p:spPr bwMode="auto">
          <a:xfrm>
            <a:off x="2489200" y="1371600"/>
            <a:ext cx="4164013" cy="5332413"/>
          </a:xfrm>
          <a:prstGeom prst="rect">
            <a:avLst/>
          </a:prstGeom>
          <a:noFill/>
          <a:ln w="12700" cap="sq">
            <a:noFill/>
            <a:miter lim="800000"/>
            <a:headEnd type="none" w="sm" len="sm"/>
            <a:tailEnd type="none" w="sm" len="sm"/>
          </a:ln>
          <a:effectLst/>
        </p:spPr>
      </p:pic>
    </p:spTree>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p:cNvSpPr>
          <p:nvPr>
            <p:ph type="title"/>
          </p:nvPr>
        </p:nvSpPr>
        <p:spPr/>
        <p:txBody>
          <a:bodyPr/>
          <a:lstStyle/>
          <a:p>
            <a:r>
              <a:rPr lang="en-US"/>
              <a:t>What we</a:t>
            </a:r>
            <a:r>
              <a:rPr lang="ja-JP" altLang="en-US"/>
              <a:t>’</a:t>
            </a:r>
            <a:r>
              <a:rPr lang="en-US"/>
              <a:t>ve learned (cont.)</a:t>
            </a:r>
          </a:p>
        </p:txBody>
      </p:sp>
      <p:sp>
        <p:nvSpPr>
          <p:cNvPr id="125955" name="Rectangle 3"/>
          <p:cNvSpPr>
            <a:spLocks noGrp="1"/>
          </p:cNvSpPr>
          <p:nvPr>
            <p:ph type="body" idx="1"/>
          </p:nvPr>
        </p:nvSpPr>
        <p:spPr/>
        <p:txBody>
          <a:bodyPr/>
          <a:lstStyle/>
          <a:p>
            <a:r>
              <a:rPr lang="en-US"/>
              <a:t>Internetworking</a:t>
            </a:r>
          </a:p>
          <a:p>
            <a:pPr lvl="1"/>
            <a:r>
              <a:rPr lang="en-US"/>
              <a:t>Challenges, solutions</a:t>
            </a:r>
          </a:p>
          <a:p>
            <a:pPr lvl="1"/>
            <a:r>
              <a:rPr lang="en-US"/>
              <a:t>Classful vs classless IP addressing</a:t>
            </a:r>
          </a:p>
          <a:p>
            <a:pPr lvl="1"/>
            <a:r>
              <a:rPr lang="en-US"/>
              <a:t>IP forwarding, longest prefix lookup, ARP</a:t>
            </a:r>
          </a:p>
          <a:p>
            <a:pPr lvl="1"/>
            <a:r>
              <a:rPr lang="en-US"/>
              <a:t>DHCP</a:t>
            </a:r>
          </a:p>
          <a:p>
            <a:pPr lvl="1"/>
            <a:r>
              <a:rPr lang="en-US"/>
              <a:t>Dynamic routing protocols</a:t>
            </a:r>
          </a:p>
          <a:p>
            <a:pPr lvl="2"/>
            <a:r>
              <a:rPr lang="en-US"/>
              <a:t>Distance vector (RIP)</a:t>
            </a:r>
          </a:p>
          <a:p>
            <a:pPr lvl="2"/>
            <a:r>
              <a:rPr lang="en-US"/>
              <a:t>Link state (OSPF)</a:t>
            </a:r>
          </a:p>
        </p:txBody>
      </p:sp>
    </p:spTree>
    <p:extLst>
      <p:ext uri="{BB962C8B-B14F-4D97-AF65-F5344CB8AC3E}">
        <p14:creationId xmlns:p14="http://schemas.microsoft.com/office/powerpoint/2010/main" val="178761203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p:cNvSpPr>
          <p:nvPr>
            <p:ph type="title"/>
          </p:nvPr>
        </p:nvSpPr>
        <p:spPr>
          <a:xfrm>
            <a:off x="457200" y="152400"/>
            <a:ext cx="8229600" cy="1143000"/>
          </a:xfrm>
        </p:spPr>
        <p:txBody>
          <a:bodyPr/>
          <a:lstStyle/>
          <a:p>
            <a:r>
              <a:rPr lang="en-US"/>
              <a:t>IP  tunnels</a:t>
            </a:r>
          </a:p>
        </p:txBody>
      </p:sp>
      <p:graphicFrame>
        <p:nvGraphicFramePr>
          <p:cNvPr id="155651" name="Object 3"/>
          <p:cNvGraphicFramePr>
            <a:graphicFrameLocks noGrp="1" noChangeAspect="1"/>
          </p:cNvGraphicFramePr>
          <p:nvPr>
            <p:ph sz="quarter" idx="1"/>
          </p:nvPr>
        </p:nvGraphicFramePr>
        <p:xfrm>
          <a:off x="2895600" y="1905000"/>
          <a:ext cx="962025" cy="962025"/>
        </p:xfrm>
        <a:graphic>
          <a:graphicData uri="http://schemas.openxmlformats.org/presentationml/2006/ole">
            <mc:AlternateContent xmlns:mc="http://schemas.openxmlformats.org/markup-compatibility/2006">
              <mc:Choice xmlns:v="urn:schemas-microsoft-com:vml" Requires="v">
                <p:oleObj spid="_x0000_s155716" name="Visio" r:id="rId3" imgW="961949" imgH="961949" progId="Visio.Drawing.11">
                  <p:embed/>
                </p:oleObj>
              </mc:Choice>
              <mc:Fallback>
                <p:oleObj name="Visio" r:id="rId3" imgW="961949" imgH="961949" progId="Visio.Drawing.11">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95600" y="1905000"/>
                        <a:ext cx="962025" cy="962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55652" name="Rectangle 4"/>
          <p:cNvSpPr>
            <a:spLocks noGrp="1"/>
          </p:cNvSpPr>
          <p:nvPr>
            <p:ph type="body" sz="half" idx="3"/>
          </p:nvPr>
        </p:nvSpPr>
        <p:spPr>
          <a:xfrm>
            <a:off x="457200" y="4670425"/>
            <a:ext cx="8229600" cy="2187575"/>
          </a:xfrm>
        </p:spPr>
        <p:txBody>
          <a:bodyPr/>
          <a:lstStyle/>
          <a:p>
            <a:r>
              <a:rPr lang="en-US" sz="2800"/>
              <a:t>A “pseudo wire”, or a virtual point-to-point link</a:t>
            </a:r>
          </a:p>
          <a:p>
            <a:r>
              <a:rPr lang="en-US" sz="2800"/>
              <a:t>The head router encapsulates a packet in an outer header destined to the tail router</a:t>
            </a:r>
          </a:p>
          <a:p>
            <a:endParaRPr lang="en-US" sz="2800"/>
          </a:p>
        </p:txBody>
      </p:sp>
      <p:graphicFrame>
        <p:nvGraphicFramePr>
          <p:cNvPr id="155653" name="Object 5"/>
          <p:cNvGraphicFramePr>
            <a:graphicFrameLocks noGrp="1" noChangeAspect="1"/>
          </p:cNvGraphicFramePr>
          <p:nvPr>
            <p:ph sz="quarter" idx="2"/>
          </p:nvPr>
        </p:nvGraphicFramePr>
        <p:xfrm>
          <a:off x="5715000" y="1905000"/>
          <a:ext cx="962025" cy="962025"/>
        </p:xfrm>
        <a:graphic>
          <a:graphicData uri="http://schemas.openxmlformats.org/presentationml/2006/ole">
            <mc:AlternateContent xmlns:mc="http://schemas.openxmlformats.org/markup-compatibility/2006">
              <mc:Choice xmlns:v="urn:schemas-microsoft-com:vml" Requires="v">
                <p:oleObj spid="_x0000_s155717" name="Visio" r:id="rId5" imgW="961949" imgH="961949" progId="Visio.Drawing.11">
                  <p:embed/>
                </p:oleObj>
              </mc:Choice>
              <mc:Fallback>
                <p:oleObj name="Visio" r:id="rId5" imgW="961949" imgH="961949" progId="Visio.Drawing.11">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5000" y="1905000"/>
                        <a:ext cx="962025" cy="962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pic>
        <p:nvPicPr>
          <p:cNvPr id="155654" name="Picture 6" descr="Cloud"/>
          <p:cNvPicPr>
            <a:picLocks noChangeAspect="1" noChangeArrowheads="1"/>
          </p:cNvPicPr>
          <p:nvPr/>
        </p:nvPicPr>
        <p:blipFill>
          <a:blip r:embed="rId6"/>
          <a:srcRect/>
          <a:stretch>
            <a:fillRect/>
          </a:stretch>
        </p:blipFill>
        <p:spPr bwMode="auto">
          <a:xfrm>
            <a:off x="228600" y="1768475"/>
            <a:ext cx="1847850" cy="1235075"/>
          </a:xfrm>
          <a:prstGeom prst="rect">
            <a:avLst/>
          </a:prstGeom>
          <a:noFill/>
        </p:spPr>
      </p:pic>
      <p:pic>
        <p:nvPicPr>
          <p:cNvPr id="155655" name="Picture 7" descr="Cloud"/>
          <p:cNvPicPr>
            <a:picLocks noChangeAspect="1" noChangeArrowheads="1"/>
          </p:cNvPicPr>
          <p:nvPr/>
        </p:nvPicPr>
        <p:blipFill>
          <a:blip r:embed="rId6"/>
          <a:srcRect/>
          <a:stretch>
            <a:fillRect/>
          </a:stretch>
        </p:blipFill>
        <p:spPr bwMode="auto">
          <a:xfrm>
            <a:off x="7296150" y="1771650"/>
            <a:ext cx="1847850" cy="1235075"/>
          </a:xfrm>
          <a:prstGeom prst="rect">
            <a:avLst/>
          </a:prstGeom>
          <a:noFill/>
        </p:spPr>
      </p:pic>
      <p:cxnSp>
        <p:nvCxnSpPr>
          <p:cNvPr id="155656" name="AutoShape 8"/>
          <p:cNvCxnSpPr>
            <a:cxnSpLocks noChangeShapeType="1"/>
            <a:stCxn id="0" idx="3"/>
            <a:endCxn id="0" idx="1"/>
          </p:cNvCxnSpPr>
          <p:nvPr/>
        </p:nvCxnSpPr>
        <p:spPr bwMode="auto">
          <a:xfrm>
            <a:off x="3857625" y="2386013"/>
            <a:ext cx="1857375" cy="0"/>
          </a:xfrm>
          <a:prstGeom prst="straightConnector1">
            <a:avLst/>
          </a:prstGeom>
          <a:noFill/>
          <a:ln w="9525">
            <a:solidFill>
              <a:schemeClr val="tx1"/>
            </a:solidFill>
            <a:round/>
            <a:headEnd/>
            <a:tailEnd/>
          </a:ln>
          <a:effectLst/>
        </p:spPr>
      </p:cxnSp>
      <p:cxnSp>
        <p:nvCxnSpPr>
          <p:cNvPr id="155657" name="AutoShape 9"/>
          <p:cNvCxnSpPr>
            <a:cxnSpLocks noChangeShapeType="1"/>
            <a:stCxn id="0" idx="1"/>
            <a:endCxn id="0" idx="3"/>
          </p:cNvCxnSpPr>
          <p:nvPr/>
        </p:nvCxnSpPr>
        <p:spPr bwMode="auto">
          <a:xfrm flipH="1">
            <a:off x="2076450" y="2386013"/>
            <a:ext cx="819150" cy="0"/>
          </a:xfrm>
          <a:prstGeom prst="straightConnector1">
            <a:avLst/>
          </a:prstGeom>
          <a:noFill/>
          <a:ln w="9525">
            <a:solidFill>
              <a:schemeClr val="tx1"/>
            </a:solidFill>
            <a:round/>
            <a:headEnd/>
            <a:tailEnd/>
          </a:ln>
          <a:effectLst/>
        </p:spPr>
      </p:cxnSp>
      <p:cxnSp>
        <p:nvCxnSpPr>
          <p:cNvPr id="155658" name="AutoShape 10"/>
          <p:cNvCxnSpPr>
            <a:cxnSpLocks noChangeShapeType="1"/>
            <a:stCxn id="0" idx="3"/>
            <a:endCxn id="0" idx="1"/>
          </p:cNvCxnSpPr>
          <p:nvPr/>
        </p:nvCxnSpPr>
        <p:spPr bwMode="auto">
          <a:xfrm>
            <a:off x="6677025" y="2386013"/>
            <a:ext cx="619125" cy="3175"/>
          </a:xfrm>
          <a:prstGeom prst="straightConnector1">
            <a:avLst/>
          </a:prstGeom>
          <a:noFill/>
          <a:ln w="9525">
            <a:solidFill>
              <a:schemeClr val="tx1"/>
            </a:solidFill>
            <a:round/>
            <a:headEnd/>
            <a:tailEnd/>
          </a:ln>
          <a:effectLst/>
        </p:spPr>
      </p:cxnSp>
      <p:sp>
        <p:nvSpPr>
          <p:cNvPr id="155659" name="Text Box 11"/>
          <p:cNvSpPr txBox="1">
            <a:spLocks noChangeArrowheads="1"/>
          </p:cNvSpPr>
          <p:nvPr/>
        </p:nvSpPr>
        <p:spPr bwMode="auto">
          <a:xfrm>
            <a:off x="2819400" y="1541463"/>
            <a:ext cx="1006475" cy="363537"/>
          </a:xfrm>
          <a:prstGeom prst="rect">
            <a:avLst/>
          </a:prstGeom>
          <a:noFill/>
          <a:ln w="9525">
            <a:noFill/>
            <a:miter lim="800000"/>
            <a:headEnd/>
            <a:tailEnd/>
          </a:ln>
          <a:effectLst/>
        </p:spPr>
        <p:txBody>
          <a:bodyPr wrap="none" lIns="90488" tIns="44450" rIns="90488" bIns="44450">
            <a:spAutoFit/>
          </a:bodyPr>
          <a:lstStyle/>
          <a:p>
            <a:r>
              <a:rPr lang="en-US"/>
              <a:t>12.3.0.1</a:t>
            </a:r>
          </a:p>
        </p:txBody>
      </p:sp>
      <p:sp>
        <p:nvSpPr>
          <p:cNvPr id="155660" name="Text Box 12"/>
          <p:cNvSpPr txBox="1">
            <a:spLocks noChangeArrowheads="1"/>
          </p:cNvSpPr>
          <p:nvPr/>
        </p:nvSpPr>
        <p:spPr bwMode="auto">
          <a:xfrm>
            <a:off x="5622925" y="1541463"/>
            <a:ext cx="1006475" cy="363537"/>
          </a:xfrm>
          <a:prstGeom prst="rect">
            <a:avLst/>
          </a:prstGeom>
          <a:noFill/>
          <a:ln w="9525">
            <a:noFill/>
            <a:miter lim="800000"/>
            <a:headEnd/>
            <a:tailEnd/>
          </a:ln>
          <a:effectLst/>
        </p:spPr>
        <p:txBody>
          <a:bodyPr wrap="none" lIns="90488" tIns="44450" rIns="90488" bIns="44450">
            <a:spAutoFit/>
          </a:bodyPr>
          <a:lstStyle/>
          <a:p>
            <a:r>
              <a:rPr lang="en-US"/>
              <a:t>18.5.0.1</a:t>
            </a:r>
          </a:p>
        </p:txBody>
      </p:sp>
      <p:sp>
        <p:nvSpPr>
          <p:cNvPr id="155661" name="Text Box 13"/>
          <p:cNvSpPr txBox="1">
            <a:spLocks noChangeArrowheads="1"/>
          </p:cNvSpPr>
          <p:nvPr/>
        </p:nvSpPr>
        <p:spPr bwMode="auto">
          <a:xfrm>
            <a:off x="838200" y="2209800"/>
            <a:ext cx="625475" cy="363538"/>
          </a:xfrm>
          <a:prstGeom prst="rect">
            <a:avLst/>
          </a:prstGeom>
          <a:noFill/>
          <a:ln w="9525">
            <a:noFill/>
            <a:miter lim="800000"/>
            <a:headEnd/>
            <a:tailEnd/>
          </a:ln>
          <a:effectLst/>
        </p:spPr>
        <p:txBody>
          <a:bodyPr wrap="none" lIns="90488" tIns="44450" rIns="90488" bIns="44450">
            <a:spAutoFit/>
          </a:bodyPr>
          <a:lstStyle/>
          <a:p>
            <a:r>
              <a:rPr lang="en-US"/>
              <a:t>10/8</a:t>
            </a:r>
          </a:p>
        </p:txBody>
      </p:sp>
      <p:sp>
        <p:nvSpPr>
          <p:cNvPr id="155662" name="Text Box 14"/>
          <p:cNvSpPr txBox="1">
            <a:spLocks noChangeArrowheads="1"/>
          </p:cNvSpPr>
          <p:nvPr/>
        </p:nvSpPr>
        <p:spPr bwMode="auto">
          <a:xfrm>
            <a:off x="7529513" y="2095500"/>
            <a:ext cx="625475" cy="363538"/>
          </a:xfrm>
          <a:prstGeom prst="rect">
            <a:avLst/>
          </a:prstGeom>
          <a:noFill/>
          <a:ln w="9525">
            <a:noFill/>
            <a:miter lim="800000"/>
            <a:headEnd/>
            <a:tailEnd/>
          </a:ln>
          <a:effectLst/>
        </p:spPr>
        <p:txBody>
          <a:bodyPr wrap="none" lIns="90488" tIns="44450" rIns="90488" bIns="44450">
            <a:spAutoFit/>
          </a:bodyPr>
          <a:lstStyle/>
          <a:p>
            <a:r>
              <a:rPr lang="en-US"/>
              <a:t>20/8</a:t>
            </a:r>
          </a:p>
        </p:txBody>
      </p:sp>
      <p:sp>
        <p:nvSpPr>
          <p:cNvPr id="155663" name="Rectangle 15"/>
          <p:cNvSpPr>
            <a:spLocks noChangeArrowheads="1"/>
          </p:cNvSpPr>
          <p:nvPr/>
        </p:nvSpPr>
        <p:spPr bwMode="auto">
          <a:xfrm>
            <a:off x="1905000" y="3048000"/>
            <a:ext cx="990600" cy="381000"/>
          </a:xfrm>
          <a:prstGeom prst="rect">
            <a:avLst/>
          </a:prstGeom>
          <a:solidFill>
            <a:schemeClr val="accent1"/>
          </a:solidFill>
          <a:ln w="9525">
            <a:solidFill>
              <a:schemeClr val="tx1"/>
            </a:solidFill>
            <a:miter lim="800000"/>
            <a:headEnd/>
            <a:tailEnd/>
          </a:ln>
          <a:effectLst/>
        </p:spPr>
        <p:txBody>
          <a:bodyPr wrap="none" lIns="90488" tIns="44450" rIns="90488" bIns="44450" anchor="ctr"/>
          <a:lstStyle/>
          <a:p>
            <a:pPr algn="ctr"/>
            <a:r>
              <a:rPr lang="en-US"/>
              <a:t>10.0.0.1</a:t>
            </a:r>
          </a:p>
        </p:txBody>
      </p:sp>
      <p:sp>
        <p:nvSpPr>
          <p:cNvPr id="155664" name="Rectangle 16"/>
          <p:cNvSpPr>
            <a:spLocks noChangeArrowheads="1"/>
          </p:cNvSpPr>
          <p:nvPr/>
        </p:nvSpPr>
        <p:spPr bwMode="auto">
          <a:xfrm>
            <a:off x="1905000" y="3429000"/>
            <a:ext cx="990600" cy="381000"/>
          </a:xfrm>
          <a:prstGeom prst="rect">
            <a:avLst/>
          </a:prstGeom>
          <a:solidFill>
            <a:schemeClr val="accent1"/>
          </a:solidFill>
          <a:ln w="9525">
            <a:solidFill>
              <a:schemeClr val="tx1"/>
            </a:solidFill>
            <a:miter lim="800000"/>
            <a:headEnd/>
            <a:tailEnd/>
          </a:ln>
          <a:effectLst/>
        </p:spPr>
        <p:txBody>
          <a:bodyPr wrap="none" lIns="90488" tIns="44450" rIns="90488" bIns="44450" anchor="ctr"/>
          <a:lstStyle/>
          <a:p>
            <a:pPr algn="ctr"/>
            <a:r>
              <a:rPr lang="en-US"/>
              <a:t>20.0.0.1</a:t>
            </a:r>
          </a:p>
        </p:txBody>
      </p:sp>
      <p:sp>
        <p:nvSpPr>
          <p:cNvPr id="155665" name="Rectangle 17"/>
          <p:cNvSpPr>
            <a:spLocks noChangeArrowheads="1"/>
          </p:cNvSpPr>
          <p:nvPr/>
        </p:nvSpPr>
        <p:spPr bwMode="auto">
          <a:xfrm>
            <a:off x="3733800" y="3657600"/>
            <a:ext cx="990600" cy="381000"/>
          </a:xfrm>
          <a:prstGeom prst="rect">
            <a:avLst/>
          </a:prstGeom>
          <a:solidFill>
            <a:schemeClr val="accent1"/>
          </a:solidFill>
          <a:ln w="9525">
            <a:solidFill>
              <a:schemeClr val="tx1"/>
            </a:solidFill>
            <a:miter lim="800000"/>
            <a:headEnd/>
            <a:tailEnd/>
          </a:ln>
          <a:effectLst/>
        </p:spPr>
        <p:txBody>
          <a:bodyPr wrap="none" lIns="90488" tIns="44450" rIns="90488" bIns="44450" anchor="ctr"/>
          <a:lstStyle/>
          <a:p>
            <a:pPr algn="ctr"/>
            <a:r>
              <a:rPr lang="en-US"/>
              <a:t>10.0.0.1</a:t>
            </a:r>
          </a:p>
        </p:txBody>
      </p:sp>
      <p:sp>
        <p:nvSpPr>
          <p:cNvPr id="155666" name="Rectangle 18"/>
          <p:cNvSpPr>
            <a:spLocks noChangeArrowheads="1"/>
          </p:cNvSpPr>
          <p:nvPr/>
        </p:nvSpPr>
        <p:spPr bwMode="auto">
          <a:xfrm>
            <a:off x="3733800" y="4038600"/>
            <a:ext cx="990600" cy="381000"/>
          </a:xfrm>
          <a:prstGeom prst="rect">
            <a:avLst/>
          </a:prstGeom>
          <a:solidFill>
            <a:schemeClr val="accent1"/>
          </a:solidFill>
          <a:ln w="9525">
            <a:solidFill>
              <a:schemeClr val="tx1"/>
            </a:solidFill>
            <a:miter lim="800000"/>
            <a:headEnd/>
            <a:tailEnd/>
          </a:ln>
          <a:effectLst/>
        </p:spPr>
        <p:txBody>
          <a:bodyPr wrap="none" lIns="90488" tIns="44450" rIns="90488" bIns="44450" anchor="ctr"/>
          <a:lstStyle/>
          <a:p>
            <a:pPr algn="ctr"/>
            <a:r>
              <a:rPr lang="en-US"/>
              <a:t>20.0.0.1</a:t>
            </a:r>
          </a:p>
        </p:txBody>
      </p:sp>
      <p:sp>
        <p:nvSpPr>
          <p:cNvPr id="155667" name="Rectangle 19"/>
          <p:cNvSpPr>
            <a:spLocks noChangeArrowheads="1"/>
          </p:cNvSpPr>
          <p:nvPr/>
        </p:nvSpPr>
        <p:spPr bwMode="auto">
          <a:xfrm>
            <a:off x="3733800" y="2895600"/>
            <a:ext cx="990600" cy="381000"/>
          </a:xfrm>
          <a:prstGeom prst="rect">
            <a:avLst/>
          </a:prstGeom>
          <a:solidFill>
            <a:schemeClr val="accent1"/>
          </a:solidFill>
          <a:ln w="9525">
            <a:solidFill>
              <a:schemeClr val="tx1"/>
            </a:solidFill>
            <a:miter lim="800000"/>
            <a:headEnd/>
            <a:tailEnd/>
          </a:ln>
          <a:effectLst/>
        </p:spPr>
        <p:txBody>
          <a:bodyPr wrap="none" lIns="90488" tIns="44450" rIns="90488" bIns="44450" anchor="ctr"/>
          <a:lstStyle/>
          <a:p>
            <a:pPr algn="ctr"/>
            <a:r>
              <a:rPr lang="en-US"/>
              <a:t>12.3.0.1</a:t>
            </a:r>
          </a:p>
        </p:txBody>
      </p:sp>
      <p:sp>
        <p:nvSpPr>
          <p:cNvPr id="155668" name="Rectangle 20"/>
          <p:cNvSpPr>
            <a:spLocks noChangeArrowheads="1"/>
          </p:cNvSpPr>
          <p:nvPr/>
        </p:nvSpPr>
        <p:spPr bwMode="auto">
          <a:xfrm>
            <a:off x="3733800" y="3276600"/>
            <a:ext cx="990600" cy="381000"/>
          </a:xfrm>
          <a:prstGeom prst="rect">
            <a:avLst/>
          </a:prstGeom>
          <a:solidFill>
            <a:schemeClr val="accent1"/>
          </a:solidFill>
          <a:ln w="9525">
            <a:solidFill>
              <a:schemeClr val="tx1"/>
            </a:solidFill>
            <a:miter lim="800000"/>
            <a:headEnd/>
            <a:tailEnd/>
          </a:ln>
          <a:effectLst/>
        </p:spPr>
        <p:txBody>
          <a:bodyPr wrap="none" lIns="90488" tIns="44450" rIns="90488" bIns="44450" anchor="ctr"/>
          <a:lstStyle/>
          <a:p>
            <a:pPr algn="ctr"/>
            <a:r>
              <a:rPr lang="en-US"/>
              <a:t>18.5.0.1</a:t>
            </a:r>
          </a:p>
        </p:txBody>
      </p:sp>
      <p:sp>
        <p:nvSpPr>
          <p:cNvPr id="155669" name="Rectangle 21"/>
          <p:cNvSpPr>
            <a:spLocks noChangeArrowheads="1"/>
          </p:cNvSpPr>
          <p:nvPr/>
        </p:nvSpPr>
        <p:spPr bwMode="auto">
          <a:xfrm>
            <a:off x="6705600" y="3276600"/>
            <a:ext cx="990600" cy="381000"/>
          </a:xfrm>
          <a:prstGeom prst="rect">
            <a:avLst/>
          </a:prstGeom>
          <a:solidFill>
            <a:schemeClr val="accent1"/>
          </a:solidFill>
          <a:ln w="9525">
            <a:solidFill>
              <a:schemeClr val="tx1"/>
            </a:solidFill>
            <a:miter lim="800000"/>
            <a:headEnd/>
            <a:tailEnd/>
          </a:ln>
          <a:effectLst/>
        </p:spPr>
        <p:txBody>
          <a:bodyPr wrap="none" lIns="90488" tIns="44450" rIns="90488" bIns="44450" anchor="ctr"/>
          <a:lstStyle/>
          <a:p>
            <a:pPr algn="ctr"/>
            <a:r>
              <a:rPr lang="en-US"/>
              <a:t>10.0.0.1</a:t>
            </a:r>
          </a:p>
        </p:txBody>
      </p:sp>
      <p:sp>
        <p:nvSpPr>
          <p:cNvPr id="155670" name="Rectangle 22"/>
          <p:cNvSpPr>
            <a:spLocks noChangeArrowheads="1"/>
          </p:cNvSpPr>
          <p:nvPr/>
        </p:nvSpPr>
        <p:spPr bwMode="auto">
          <a:xfrm>
            <a:off x="6705600" y="3657600"/>
            <a:ext cx="990600" cy="381000"/>
          </a:xfrm>
          <a:prstGeom prst="rect">
            <a:avLst/>
          </a:prstGeom>
          <a:solidFill>
            <a:schemeClr val="accent1"/>
          </a:solidFill>
          <a:ln w="9525">
            <a:solidFill>
              <a:schemeClr val="tx1"/>
            </a:solidFill>
            <a:miter lim="800000"/>
            <a:headEnd/>
            <a:tailEnd/>
          </a:ln>
          <a:effectLst/>
        </p:spPr>
        <p:txBody>
          <a:bodyPr wrap="none" lIns="90488" tIns="44450" rIns="90488" bIns="44450" anchor="ctr"/>
          <a:lstStyle/>
          <a:p>
            <a:pPr algn="ctr"/>
            <a:r>
              <a:rPr lang="en-US"/>
              <a:t>20.0.0.1</a:t>
            </a:r>
          </a:p>
        </p:txBody>
      </p:sp>
      <p:pic>
        <p:nvPicPr>
          <p:cNvPr id="155671" name="Picture 23" descr="Cloud"/>
          <p:cNvPicPr>
            <a:picLocks noChangeAspect="1" noChangeArrowheads="1"/>
          </p:cNvPicPr>
          <p:nvPr/>
        </p:nvPicPr>
        <p:blipFill>
          <a:blip r:embed="rId6"/>
          <a:srcRect/>
          <a:stretch>
            <a:fillRect/>
          </a:stretch>
        </p:blipFill>
        <p:spPr bwMode="auto">
          <a:xfrm>
            <a:off x="4191000" y="1905000"/>
            <a:ext cx="1371600" cy="915988"/>
          </a:xfrm>
          <a:prstGeom prst="rect">
            <a:avLst/>
          </a:prstGeom>
          <a:noFill/>
        </p:spPr>
      </p:pic>
      <p:sp>
        <p:nvSpPr>
          <p:cNvPr id="155672" name="Line 24"/>
          <p:cNvSpPr>
            <a:spLocks noChangeShapeType="1"/>
          </p:cNvSpPr>
          <p:nvPr/>
        </p:nvSpPr>
        <p:spPr bwMode="auto">
          <a:xfrm>
            <a:off x="2895600" y="3429000"/>
            <a:ext cx="304800" cy="0"/>
          </a:xfrm>
          <a:prstGeom prst="line">
            <a:avLst/>
          </a:prstGeom>
          <a:noFill/>
          <a:ln w="9525">
            <a:solidFill>
              <a:schemeClr val="tx1"/>
            </a:solidFill>
            <a:round/>
            <a:headEnd/>
            <a:tailEnd type="triangle" w="med" len="med"/>
          </a:ln>
          <a:effectLst/>
        </p:spPr>
        <p:txBody>
          <a:bodyPr lIns="90488" tIns="44450" rIns="90488" bIns="44450"/>
          <a:lstStyle/>
          <a:p>
            <a:endParaRPr lang="en-US"/>
          </a:p>
        </p:txBody>
      </p:sp>
      <p:sp>
        <p:nvSpPr>
          <p:cNvPr id="155673" name="Line 25"/>
          <p:cNvSpPr>
            <a:spLocks noChangeShapeType="1"/>
          </p:cNvSpPr>
          <p:nvPr/>
        </p:nvSpPr>
        <p:spPr bwMode="auto">
          <a:xfrm>
            <a:off x="4800600" y="3433763"/>
            <a:ext cx="304800" cy="0"/>
          </a:xfrm>
          <a:prstGeom prst="line">
            <a:avLst/>
          </a:prstGeom>
          <a:noFill/>
          <a:ln w="9525">
            <a:solidFill>
              <a:schemeClr val="tx1"/>
            </a:solidFill>
            <a:round/>
            <a:headEnd/>
            <a:tailEnd type="triangle" w="med" len="med"/>
          </a:ln>
          <a:effectLst/>
        </p:spPr>
        <p:txBody>
          <a:bodyPr lIns="90488" tIns="44450" rIns="90488" bIns="44450"/>
          <a:lstStyle/>
          <a:p>
            <a:endParaRPr lang="en-US"/>
          </a:p>
        </p:txBody>
      </p:sp>
      <p:sp>
        <p:nvSpPr>
          <p:cNvPr id="155674" name="Line 26"/>
          <p:cNvSpPr>
            <a:spLocks noChangeShapeType="1"/>
          </p:cNvSpPr>
          <p:nvPr/>
        </p:nvSpPr>
        <p:spPr bwMode="auto">
          <a:xfrm>
            <a:off x="7696200" y="3657600"/>
            <a:ext cx="304800" cy="0"/>
          </a:xfrm>
          <a:prstGeom prst="line">
            <a:avLst/>
          </a:prstGeom>
          <a:noFill/>
          <a:ln w="9525">
            <a:solidFill>
              <a:schemeClr val="tx1"/>
            </a:solidFill>
            <a:round/>
            <a:headEnd/>
            <a:tailEnd type="triangle" w="med" len="med"/>
          </a:ln>
          <a:effectLst/>
        </p:spPr>
        <p:txBody>
          <a:bodyPr lIns="90488" tIns="44450" rIns="90488" bIns="44450"/>
          <a:lstStyle/>
          <a:p>
            <a:endParaRPr lang="en-US"/>
          </a:p>
        </p:txBody>
      </p:sp>
      <p:sp>
        <p:nvSpPr>
          <p:cNvPr id="155675" name="Text Box 27"/>
          <p:cNvSpPr txBox="1">
            <a:spLocks noChangeArrowheads="1"/>
          </p:cNvSpPr>
          <p:nvPr/>
        </p:nvSpPr>
        <p:spPr bwMode="auto">
          <a:xfrm>
            <a:off x="2652713" y="2379663"/>
            <a:ext cx="307975" cy="363537"/>
          </a:xfrm>
          <a:prstGeom prst="rect">
            <a:avLst/>
          </a:prstGeom>
          <a:noFill/>
          <a:ln w="9525">
            <a:noFill/>
            <a:miter lim="800000"/>
            <a:headEnd/>
            <a:tailEnd/>
          </a:ln>
          <a:effectLst/>
        </p:spPr>
        <p:txBody>
          <a:bodyPr wrap="none" lIns="90488" tIns="44450" rIns="90488" bIns="44450">
            <a:spAutoFit/>
          </a:bodyPr>
          <a:lstStyle/>
          <a:p>
            <a:r>
              <a:rPr lang="en-US"/>
              <a:t>0</a:t>
            </a:r>
          </a:p>
        </p:txBody>
      </p:sp>
      <p:sp>
        <p:nvSpPr>
          <p:cNvPr id="155676" name="Text Box 28"/>
          <p:cNvSpPr txBox="1">
            <a:spLocks noChangeArrowheads="1"/>
          </p:cNvSpPr>
          <p:nvPr/>
        </p:nvSpPr>
        <p:spPr bwMode="auto">
          <a:xfrm>
            <a:off x="3806825" y="2379663"/>
            <a:ext cx="307975" cy="363537"/>
          </a:xfrm>
          <a:prstGeom prst="rect">
            <a:avLst/>
          </a:prstGeom>
          <a:noFill/>
          <a:ln w="9525">
            <a:noFill/>
            <a:miter lim="800000"/>
            <a:headEnd/>
            <a:tailEnd/>
          </a:ln>
          <a:effectLst/>
        </p:spPr>
        <p:txBody>
          <a:bodyPr wrap="none" lIns="90488" tIns="44450" rIns="90488" bIns="44450">
            <a:spAutoFit/>
          </a:bodyPr>
          <a:lstStyle/>
          <a:p>
            <a:r>
              <a:rPr lang="en-US"/>
              <a:t>1</a:t>
            </a:r>
          </a:p>
        </p:txBody>
      </p:sp>
      <p:sp>
        <p:nvSpPr>
          <p:cNvPr id="155677" name="Text Box 29"/>
          <p:cNvSpPr txBox="1">
            <a:spLocks noChangeArrowheads="1"/>
          </p:cNvSpPr>
          <p:nvPr/>
        </p:nvSpPr>
        <p:spPr bwMode="auto">
          <a:xfrm>
            <a:off x="3184525" y="2476500"/>
            <a:ext cx="473075" cy="363538"/>
          </a:xfrm>
          <a:prstGeom prst="rect">
            <a:avLst/>
          </a:prstGeom>
          <a:noFill/>
          <a:ln w="9525">
            <a:noFill/>
            <a:miter lim="800000"/>
            <a:headEnd/>
            <a:tailEnd/>
          </a:ln>
          <a:effectLst/>
        </p:spPr>
        <p:txBody>
          <a:bodyPr wrap="none" lIns="90488" tIns="44450" rIns="90488" bIns="44450">
            <a:spAutoFit/>
          </a:bodyPr>
          <a:lstStyle/>
          <a:p>
            <a:r>
              <a:rPr lang="en-US"/>
              <a:t>R1</a:t>
            </a:r>
          </a:p>
        </p:txBody>
      </p:sp>
      <p:sp>
        <p:nvSpPr>
          <p:cNvPr id="155678" name="Text Box 30"/>
          <p:cNvSpPr txBox="1">
            <a:spLocks noChangeArrowheads="1"/>
          </p:cNvSpPr>
          <p:nvPr/>
        </p:nvSpPr>
        <p:spPr bwMode="auto">
          <a:xfrm>
            <a:off x="6019800" y="2476500"/>
            <a:ext cx="473075" cy="363538"/>
          </a:xfrm>
          <a:prstGeom prst="rect">
            <a:avLst/>
          </a:prstGeom>
          <a:noFill/>
          <a:ln w="9525">
            <a:noFill/>
            <a:miter lim="800000"/>
            <a:headEnd/>
            <a:tailEnd/>
          </a:ln>
          <a:effectLst/>
        </p:spPr>
        <p:txBody>
          <a:bodyPr wrap="none" lIns="90488" tIns="44450" rIns="90488" bIns="44450">
            <a:spAutoFit/>
          </a:bodyPr>
          <a:lstStyle/>
          <a:p>
            <a:r>
              <a:rPr lang="en-US"/>
              <a:t>R2</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p:cNvSpPr>
          <p:nvPr>
            <p:ph type="title"/>
          </p:nvPr>
        </p:nvSpPr>
        <p:spPr/>
        <p:txBody>
          <a:bodyPr/>
          <a:lstStyle/>
          <a:p>
            <a:r>
              <a:rPr lang="en-US"/>
              <a:t>Virtual interface</a:t>
            </a:r>
          </a:p>
        </p:txBody>
      </p:sp>
      <p:sp>
        <p:nvSpPr>
          <p:cNvPr id="156675" name="Rectangle 3"/>
          <p:cNvSpPr>
            <a:spLocks noGrp="1"/>
          </p:cNvSpPr>
          <p:nvPr>
            <p:ph type="body" sz="half" idx="1"/>
          </p:nvPr>
        </p:nvSpPr>
        <p:spPr/>
        <p:txBody>
          <a:bodyPr/>
          <a:lstStyle/>
          <a:p>
            <a:r>
              <a:rPr lang="en-US" sz="2800"/>
              <a:t>A router adds a tunnel header for packets sent to a virtual interface</a:t>
            </a:r>
          </a:p>
        </p:txBody>
      </p:sp>
      <p:graphicFrame>
        <p:nvGraphicFramePr>
          <p:cNvPr id="156676" name="Group 4"/>
          <p:cNvGraphicFramePr>
            <a:graphicFrameLocks noGrp="1"/>
          </p:cNvGraphicFramePr>
          <p:nvPr>
            <p:ph sz="half" idx="2"/>
          </p:nvPr>
        </p:nvGraphicFramePr>
        <p:xfrm>
          <a:off x="4648200" y="1600200"/>
          <a:ext cx="4038600" cy="1980564"/>
        </p:xfrm>
        <a:graphic>
          <a:graphicData uri="http://schemas.openxmlformats.org/drawingml/2006/table">
            <a:tbl>
              <a:tblPr/>
              <a:tblGrid>
                <a:gridCol w="2019300"/>
                <a:gridCol w="2019300"/>
              </a:tblGrid>
              <a:tr h="357188">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2000" b="0" i="0" u="none" strike="noStrike" cap="none" normalizeH="0" baseline="0" smtClean="0">
                          <a:ln>
                            <a:noFill/>
                          </a:ln>
                          <a:solidFill>
                            <a:schemeClr val="tx1"/>
                          </a:solidFill>
                          <a:effectLst/>
                          <a:latin typeface="Times New Roman" pitchFamily="18" charset="0"/>
                        </a:rPr>
                        <a:t>NetworkNum</a:t>
                      </a:r>
                    </a:p>
                  </a:txBody>
                  <a:tcPr marL="90488" marR="90488" marT="44450" marB="4445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2000" b="0" i="0" u="none" strike="noStrike" cap="none" normalizeH="0" baseline="0" smtClean="0">
                          <a:ln>
                            <a:noFill/>
                          </a:ln>
                          <a:solidFill>
                            <a:schemeClr val="tx1"/>
                          </a:solidFill>
                          <a:effectLst/>
                          <a:latin typeface="Times New Roman" pitchFamily="18" charset="0"/>
                        </a:rPr>
                        <a:t>nextHop</a:t>
                      </a:r>
                    </a:p>
                  </a:txBody>
                  <a:tcPr marL="90488" marR="90488" marT="44450" marB="4445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4488">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2800" b="0" i="0" u="none" strike="noStrike" cap="none" normalizeH="0" baseline="0" smtClean="0">
                          <a:ln>
                            <a:noFill/>
                          </a:ln>
                          <a:solidFill>
                            <a:schemeClr val="tx1"/>
                          </a:solidFill>
                          <a:effectLst/>
                          <a:latin typeface="Times New Roman" pitchFamily="18" charset="0"/>
                        </a:rPr>
                        <a:t>10/8</a:t>
                      </a:r>
                    </a:p>
                  </a:txBody>
                  <a:tcPr marL="90488" marR="90488" marT="44450" marB="4445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2800" b="0" i="0" u="none" strike="noStrike" cap="none" normalizeH="0" baseline="0" smtClean="0">
                          <a:ln>
                            <a:noFill/>
                          </a:ln>
                          <a:solidFill>
                            <a:schemeClr val="tx1"/>
                          </a:solidFill>
                          <a:effectLst/>
                          <a:latin typeface="Times New Roman" pitchFamily="18" charset="0"/>
                        </a:rPr>
                        <a:t>ether0</a:t>
                      </a:r>
                    </a:p>
                  </a:txBody>
                  <a:tcPr marL="90488" marR="90488" marT="44450" marB="4445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9888">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2800" b="0" i="0" u="none" strike="noStrike" cap="none" normalizeH="0" baseline="0" smtClean="0">
                          <a:ln>
                            <a:noFill/>
                          </a:ln>
                          <a:solidFill>
                            <a:schemeClr val="tx1"/>
                          </a:solidFill>
                          <a:effectLst/>
                          <a:latin typeface="Times New Roman" pitchFamily="18" charset="0"/>
                        </a:rPr>
                        <a:t>20/8</a:t>
                      </a:r>
                    </a:p>
                  </a:txBody>
                  <a:tcPr marL="90488" marR="90488" marT="44450" marB="4445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2800" b="0" i="0" u="none" strike="noStrike" cap="none" normalizeH="0" baseline="0" smtClean="0">
                          <a:ln>
                            <a:noFill/>
                          </a:ln>
                          <a:solidFill>
                            <a:schemeClr val="tx1"/>
                          </a:solidFill>
                          <a:effectLst/>
                          <a:latin typeface="Times New Roman" pitchFamily="18" charset="0"/>
                        </a:rPr>
                        <a:t>tun0</a:t>
                      </a:r>
                    </a:p>
                  </a:txBody>
                  <a:tcPr marL="90488" marR="90488" marT="44450" marB="4445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5625">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2800" b="0" i="0" u="none" strike="noStrike" cap="none" normalizeH="0" baseline="0" smtClean="0">
                          <a:ln>
                            <a:noFill/>
                          </a:ln>
                          <a:solidFill>
                            <a:schemeClr val="tx1"/>
                          </a:solidFill>
                          <a:effectLst/>
                          <a:latin typeface="Times New Roman" pitchFamily="18" charset="0"/>
                        </a:rPr>
                        <a:t>0/0</a:t>
                      </a:r>
                    </a:p>
                  </a:txBody>
                  <a:tcPr marL="90488" marR="90488" marT="44450" marB="4445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2800" b="0" i="0" u="none" strike="noStrike" cap="none" normalizeH="0" baseline="0" smtClean="0">
                          <a:ln>
                            <a:noFill/>
                          </a:ln>
                          <a:solidFill>
                            <a:schemeClr val="tx1"/>
                          </a:solidFill>
                          <a:effectLst/>
                          <a:latin typeface="Times New Roman" pitchFamily="18" charset="0"/>
                        </a:rPr>
                        <a:t>ether1</a:t>
                      </a:r>
                    </a:p>
                  </a:txBody>
                  <a:tcPr marL="90488" marR="90488" marT="44450" marB="4445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p:cNvSpPr>
          <p:nvPr>
            <p:ph type="title"/>
          </p:nvPr>
        </p:nvSpPr>
        <p:spPr/>
        <p:txBody>
          <a:bodyPr/>
          <a:lstStyle/>
          <a:p>
            <a:r>
              <a:rPr lang="en-US"/>
              <a:t>Other tunnel applications</a:t>
            </a:r>
          </a:p>
        </p:txBody>
      </p:sp>
      <p:sp>
        <p:nvSpPr>
          <p:cNvPr id="157699" name="Rectangle 3"/>
          <p:cNvSpPr>
            <a:spLocks noGrp="1"/>
          </p:cNvSpPr>
          <p:nvPr>
            <p:ph type="body" idx="1"/>
          </p:nvPr>
        </p:nvSpPr>
        <p:spPr/>
        <p:txBody>
          <a:bodyPr/>
          <a:lstStyle/>
          <a:p>
            <a:r>
              <a:rPr lang="en-US"/>
              <a:t>Traversing a region of network with a different addressing format or with insufficient routing knowledge</a:t>
            </a:r>
          </a:p>
          <a:p>
            <a:endParaRPr lang="en-US"/>
          </a:p>
          <a:p>
            <a:r>
              <a:rPr lang="en-US"/>
              <a:t>Mobile IP (later)</a:t>
            </a:r>
          </a:p>
        </p:txBody>
      </p:sp>
    </p:spTree>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IRSTXIAOWEI20YANG@YOUDQGUFUVWXY5MI" val="2875"/>
</p:tagLst>
</file>

<file path=ppt/theme/theme1.xml><?xml version="1.0" encoding="utf-8"?>
<a:theme xmlns:a="http://schemas.openxmlformats.org/drawingml/2006/main" name="Office Theme">
  <a:themeElements>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Them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3447</TotalTime>
  <Words>2786</Words>
  <Application>Microsoft Macintosh PowerPoint</Application>
  <PresentationFormat>On-screen Show (4:3)</PresentationFormat>
  <Paragraphs>545</Paragraphs>
  <Slides>60</Slides>
  <Notes>13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60</vt:i4>
      </vt:variant>
    </vt:vector>
  </HeadingPairs>
  <TitlesOfParts>
    <vt:vector size="62" baseType="lpstr">
      <vt:lpstr>Office Theme</vt:lpstr>
      <vt:lpstr>Visio</vt:lpstr>
      <vt:lpstr>CS 356: Computer Network Architectures   Lecture 14: Advanced Internetworking [PD] Chapter 4.1, 4.2</vt:lpstr>
      <vt:lpstr>Problems</vt:lpstr>
      <vt:lpstr>Outline</vt:lpstr>
      <vt:lpstr>Virtual private networks</vt:lpstr>
      <vt:lpstr>How to build a virtual network?</vt:lpstr>
      <vt:lpstr>VPN with virtual circuits</vt:lpstr>
      <vt:lpstr>IP  tunnels</vt:lpstr>
      <vt:lpstr>Virtual interface</vt:lpstr>
      <vt:lpstr>Other tunnel applications</vt:lpstr>
      <vt:lpstr>IPv4-v6 transition</vt:lpstr>
      <vt:lpstr>Mbone: multicast backbone</vt:lpstr>
      <vt:lpstr>Outline</vt:lpstr>
      <vt:lpstr>Next Generation IP (IPv6)</vt:lpstr>
      <vt:lpstr>Major Features</vt:lpstr>
      <vt:lpstr>IPv6 Addresses</vt:lpstr>
      <vt:lpstr>IPv6 Header</vt:lpstr>
      <vt:lpstr>IP Multicast</vt:lpstr>
      <vt:lpstr>What is Multicast</vt:lpstr>
      <vt:lpstr>Communication models</vt:lpstr>
      <vt:lpstr>Design questions</vt:lpstr>
      <vt:lpstr>Multicast Architecture</vt:lpstr>
      <vt:lpstr>Group Management</vt:lpstr>
      <vt:lpstr>Multicast Addresses</vt:lpstr>
      <vt:lpstr>Receiving a Multicast Packet</vt:lpstr>
      <vt:lpstr>Types of multicast</vt:lpstr>
      <vt:lpstr>Design questions</vt:lpstr>
      <vt:lpstr>Multicast routing</vt:lpstr>
      <vt:lpstr>Distance Vector Multicast Routing Protocol</vt:lpstr>
      <vt:lpstr>Reverse path flooding</vt:lpstr>
      <vt:lpstr>Problems with RPF</vt:lpstr>
      <vt:lpstr>Designated router election</vt:lpstr>
      <vt:lpstr>Truncated reverse path flooding</vt:lpstr>
      <vt:lpstr>A pruning example</vt:lpstr>
      <vt:lpstr>Protocol Independent Multicast (PIM)</vt:lpstr>
      <vt:lpstr>PIM-SM</vt:lpstr>
      <vt:lpstr>PIM-SM</vt:lpstr>
      <vt:lpstr>Join</vt:lpstr>
      <vt:lpstr>Forwarding along a shared tree</vt:lpstr>
      <vt:lpstr>Source specific tree</vt:lpstr>
      <vt:lpstr>Source specific tree</vt:lpstr>
      <vt:lpstr>PIM-SM</vt:lpstr>
      <vt:lpstr>PIM: final remarks</vt:lpstr>
      <vt:lpstr>Inter-domain multicast</vt:lpstr>
      <vt:lpstr>PowerPoint Presentation</vt:lpstr>
      <vt:lpstr>Source-specific multicast (PIM-SSM)</vt:lpstr>
      <vt:lpstr>Remarks on IP multicast</vt:lpstr>
      <vt:lpstr>Reliable multicast</vt:lpstr>
      <vt:lpstr>Implosion</vt:lpstr>
      <vt:lpstr>Retransmission</vt:lpstr>
      <vt:lpstr>Exposure</vt:lpstr>
      <vt:lpstr>Ideal Recovery Model</vt:lpstr>
      <vt:lpstr>Multicast Challenges</vt:lpstr>
      <vt:lpstr>Supporting Multicast on the Internet</vt:lpstr>
      <vt:lpstr>End System Multicast</vt:lpstr>
      <vt:lpstr>Multicast Challenges</vt:lpstr>
      <vt:lpstr>Multicast sending rates</vt:lpstr>
      <vt:lpstr>Video Adaptation: RLM</vt:lpstr>
      <vt:lpstr>Layered Media Streams</vt:lpstr>
      <vt:lpstr>What we’ve learned</vt:lpstr>
      <vt:lpstr>What we’ve learned (cont.)</vt:lpstr>
    </vt:vector>
  </TitlesOfParts>
  <Company>Duke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CPS 214: Networks and Distributed Systems   Lecture 4: Interconnecting Direct Link Networks</dc:title>
  <dc:creator>Xiaowei Yang</dc:creator>
  <cp:lastModifiedBy>Xiaowei</cp:lastModifiedBy>
  <cp:revision>391</cp:revision>
  <dcterms:created xsi:type="dcterms:W3CDTF">2009-09-02T13:41:44Z</dcterms:created>
  <dcterms:modified xsi:type="dcterms:W3CDTF">2014-03-04T19:57:45Z</dcterms:modified>
</cp:coreProperties>
</file>