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8" r:id="rId2"/>
    <p:sldId id="304" r:id="rId3"/>
    <p:sldId id="306" r:id="rId4"/>
    <p:sldId id="386" r:id="rId5"/>
    <p:sldId id="303" r:id="rId6"/>
    <p:sldId id="333" r:id="rId7"/>
    <p:sldId id="307" r:id="rId8"/>
    <p:sldId id="308" r:id="rId9"/>
    <p:sldId id="334" r:id="rId10"/>
    <p:sldId id="337" r:id="rId11"/>
    <p:sldId id="310" r:id="rId12"/>
    <p:sldId id="311" r:id="rId13"/>
    <p:sldId id="336" r:id="rId14"/>
    <p:sldId id="335" r:id="rId15"/>
    <p:sldId id="339" r:id="rId16"/>
    <p:sldId id="338" r:id="rId17"/>
    <p:sldId id="340" r:id="rId18"/>
    <p:sldId id="313" r:id="rId19"/>
    <p:sldId id="342" r:id="rId20"/>
    <p:sldId id="341" r:id="rId21"/>
    <p:sldId id="315" r:id="rId22"/>
    <p:sldId id="317" r:id="rId23"/>
    <p:sldId id="318" r:id="rId24"/>
    <p:sldId id="343" r:id="rId25"/>
    <p:sldId id="319" r:id="rId26"/>
    <p:sldId id="320" r:id="rId27"/>
    <p:sldId id="344" r:id="rId28"/>
    <p:sldId id="345" r:id="rId29"/>
    <p:sldId id="346" r:id="rId30"/>
    <p:sldId id="322" r:id="rId31"/>
    <p:sldId id="347" r:id="rId32"/>
    <p:sldId id="324" r:id="rId33"/>
    <p:sldId id="387" r:id="rId34"/>
    <p:sldId id="325" r:id="rId35"/>
    <p:sldId id="331" r:id="rId36"/>
    <p:sldId id="332" r:id="rId37"/>
    <p:sldId id="348" r:id="rId38"/>
    <p:sldId id="350" r:id="rId39"/>
    <p:sldId id="351" r:id="rId40"/>
    <p:sldId id="352" r:id="rId41"/>
    <p:sldId id="353" r:id="rId42"/>
    <p:sldId id="375" r:id="rId43"/>
    <p:sldId id="354" r:id="rId44"/>
    <p:sldId id="377" r:id="rId45"/>
    <p:sldId id="376" r:id="rId46"/>
    <p:sldId id="378" r:id="rId47"/>
    <p:sldId id="359" r:id="rId48"/>
    <p:sldId id="360" r:id="rId49"/>
    <p:sldId id="379" r:id="rId50"/>
    <p:sldId id="380" r:id="rId51"/>
    <p:sldId id="381" r:id="rId52"/>
    <p:sldId id="384" r:id="rId53"/>
    <p:sldId id="383" r:id="rId54"/>
    <p:sldId id="365" r:id="rId55"/>
    <p:sldId id="366" r:id="rId56"/>
    <p:sldId id="367" r:id="rId57"/>
    <p:sldId id="368" r:id="rId58"/>
    <p:sldId id="385" r:id="rId59"/>
    <p:sldId id="369" r:id="rId60"/>
    <p:sldId id="370" r:id="rId61"/>
    <p:sldId id="371" r:id="rId62"/>
    <p:sldId id="372" r:id="rId63"/>
    <p:sldId id="373" r:id="rId64"/>
    <p:sldId id="374" r:id="rId65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2" autoAdjust="0"/>
  </p:normalViewPr>
  <p:slideViewPr>
    <p:cSldViewPr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tags" Target="tags/tag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A4CDF-01A2-425F-991D-C92FFA330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7562" cy="347186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windows are treated as 32-bit stored in connection control block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negotiated during connection setup, carried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宋体" pitchFamily="2" charset="-122"/>
              </a:rPr>
              <a:t>Note: Unit is a segment size. TCP actually is based on bytes and increments by 1 MSS (maximum segment size)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1. efficiency line</a:t>
            </a:r>
          </a:p>
          <a:p>
            <a:r>
              <a:rPr lang="en-US" altLang="zh-CN" smtClean="0"/>
              <a:t>2. fairness line</a:t>
            </a:r>
          </a:p>
          <a:p>
            <a:r>
              <a:rPr lang="en-US" altLang="zh-CN" smtClean="0"/>
              <a:t>AIMD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TCP receiver uses the window size field to inform a sender its maximum available receive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</a:rPr>
              <a:t>If you think of a TCP stream as a conveyer belt with </a:t>
            </a:r>
            <a:r>
              <a:rPr lang="ja-JP" altLang="en-US" sz="1200" dirty="0" smtClean="0">
                <a:latin typeface="Arial" charset="0"/>
              </a:rPr>
              <a:t>“</a:t>
            </a:r>
            <a:r>
              <a:rPr lang="en-US" sz="1200" dirty="0" smtClean="0">
                <a:latin typeface="Arial" charset="0"/>
              </a:rPr>
              <a:t>full</a:t>
            </a:r>
            <a:r>
              <a:rPr lang="ja-JP" altLang="en-US" sz="1200" dirty="0" smtClean="0">
                <a:latin typeface="Arial" charset="0"/>
              </a:rPr>
              <a:t>”</a:t>
            </a:r>
            <a:r>
              <a:rPr lang="en-US" sz="1200" dirty="0" smtClean="0">
                <a:latin typeface="Arial" charset="0"/>
              </a:rPr>
              <a:t> containers (data segments) going in one direction and empty containers (ACKs) going in the reverse direction, then MSS-sized segments correspond to large containers and 1-byte segments correspond to very small containers. </a:t>
            </a:r>
          </a:p>
          <a:p>
            <a:r>
              <a:rPr lang="en-US" sz="1200" dirty="0" smtClean="0">
                <a:latin typeface="Arial" charset="0"/>
              </a:rPr>
              <a:t>If the sender aggressively fills an empty container as soon as it arrives, then any small container introduced into the system remains in the system indefinitely. </a:t>
            </a:r>
          </a:p>
          <a:p>
            <a:r>
              <a:rPr lang="en-US" sz="1200" dirty="0" smtClean="0">
                <a:latin typeface="Arial" charset="0"/>
              </a:rPr>
              <a:t>That is, it is immediately filled and emptied at each end, and never coalesced with adjacent containers to create larger containers.</a:t>
            </a:r>
            <a:endParaRPr lang="en-US" sz="90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If not enough data, sender waits for a virtual timer to time out and transmits</a:t>
            </a:r>
          </a:p>
          <a:p>
            <a:pPr lvl="1">
              <a:defRPr/>
            </a:pPr>
            <a:r>
              <a:rPr lang="en-US" dirty="0" smtClean="0"/>
              <a:t>Virtual timer is driven by a returning ACK (roughly a RTT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TCP connection measures the time difference between the transmission of a segment and the receipt of the corresponding ACK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on the right shows three  RTT measurements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6355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an ACK for a retransmitted segment is received, the sender cannot tell if the ACK belongs to the original or the retransmission.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	RTT measurements is ambiguous in 	this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86DC2-EE65-44C5-9941-671F76DD8496}" type="slidenum">
              <a:rPr lang="en-US" smtClean="0">
                <a:latin typeface="Arial" pitchFamily="34" charset="0"/>
              </a:rPr>
              <a:pPr>
                <a:defRPr/>
              </a:pPr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http://www.ietf.org/rfc/rfc2988.txt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256A31-C5EA-462B-BF16-657B42390DD4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33EB-B23D-4D71-AE98-98416276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3E05-13A6-43A4-9611-BFFE8108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2513-DCD9-4C02-9897-B4BCEFED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4CE5-071F-4FDB-944C-8D85BFB8F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9399-C115-4B7F-8157-4A2BDC3C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AF15-4059-40E9-9887-0368E434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B03F-B197-4AD0-8946-8872476A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1B0D-B4E8-4D7B-9A01-222BDD777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006B-DBD6-4DC2-BA47-BF083C7F6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BD0B-BE44-406C-91F9-04A90E158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8644-4A39-4E9D-A5FF-A00876B2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4175-F7CC-4C63-A48B-46A604FB4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6633-A342-41D5-B5F3-B8E13D1D3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B43EBE-92EC-474D-94AA-42B13697F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ietf.org/rfc/rfc1323.txt" TargetMode="External"/><Relationship Id="rId3" Type="http://schemas.openxmlformats.org/officeDocument/2006/relationships/hyperlink" Target="http://www.ietf.org/rfc/rfc2018.tx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.wmf"/><Relationship Id="rId5" Type="http://schemas.openxmlformats.org/officeDocument/2006/relationships/image" Target="../media/image4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n.wikipedia.org/wiki/NSFnet" TargetMode="External"/><Relationship Id="rId3" Type="http://schemas.openxmlformats.org/officeDocument/2006/relationships/hyperlink" Target="http://en.wikipedia.org/wiki/Congestion_contro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6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CS 356: </a:t>
            </a:r>
            <a:r>
              <a:rPr lang="en-US" sz="4000" dirty="0" smtClean="0"/>
              <a:t>Introduction to Computer Networks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Lecture 16: Transmission Control Protocol (TCP)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Xiaowei Yang</a:t>
            </a:r>
          </a:p>
          <a:p>
            <a:pPr eaLnBrk="1" hangingPunct="1"/>
            <a:r>
              <a:rPr lang="en-US" smtClean="0"/>
              <a:t>xwy@cs.duke.edu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184900" cy="5359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Window probes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a receiver advertises a window size of zero?</a:t>
            </a:r>
          </a:p>
          <a:p>
            <a:pPr lvl="1"/>
            <a:r>
              <a:rPr lang="en-US" dirty="0" smtClean="0"/>
              <a:t>Problem: Receiver can’t send more ACKs as sender stops sending more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Receivers send duplicate ACKs when window opens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Sender sends periodic 1 byte probes</a:t>
            </a:r>
          </a:p>
          <a:p>
            <a:r>
              <a:rPr lang="en-US" dirty="0" smtClean="0">
                <a:sym typeface="Wingdings" pitchFamily="2" charset="2"/>
              </a:rPr>
              <a:t>Why?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Keeping the receive side simple  Smart sender/dumb receiver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pic>
        <p:nvPicPr>
          <p:cNvPr id="16389" name="Picture 5" descr="C:\Users\xwy\AppData\Local\Microsoft\Windows\Temporary Internet Files\Content.IE5\HIC6Y0IV\MC9004346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00600"/>
            <a:ext cx="306387" cy="28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When to send a segment?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writes bytes to a TCP socket</a:t>
            </a:r>
          </a:p>
          <a:p>
            <a:r>
              <a:rPr lang="en-US" dirty="0" smtClean="0"/>
              <a:t>TCP decides when to send a segment</a:t>
            </a:r>
          </a:p>
          <a:p>
            <a:endParaRPr lang="en-US" dirty="0" smtClean="0"/>
          </a:p>
          <a:p>
            <a:r>
              <a:rPr lang="en-US" dirty="0" smtClean="0"/>
              <a:t>Design choices when window opens:</a:t>
            </a:r>
          </a:p>
          <a:p>
            <a:pPr lvl="1"/>
            <a:r>
              <a:rPr lang="en-US" dirty="0" smtClean="0"/>
              <a:t>Send whenever data available</a:t>
            </a:r>
          </a:p>
          <a:p>
            <a:pPr lvl="1"/>
            <a:r>
              <a:rPr lang="en-US" dirty="0" smtClean="0"/>
              <a:t>Send when collected Maximum Segment Size data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endParaRPr lang="en-US" dirty="0" smtClean="0"/>
          </a:p>
        </p:txBody>
      </p:sp>
      <p:pic>
        <p:nvPicPr>
          <p:cNvPr id="4" name="Picture 5" descr="C:\Users\xwy\AppData\Local\Microsoft\Windows\Temporary Internet Files\Content.IE5\HIC6Y0IV\MC9004346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3" y="4572000"/>
            <a:ext cx="306387" cy="28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App is interactive, e.g. </a:t>
            </a:r>
            <a:r>
              <a:rPr lang="en-US" dirty="0" err="1" smtClean="0"/>
              <a:t>ssh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App sets the PUSH flag</a:t>
            </a:r>
          </a:p>
          <a:p>
            <a:pPr lvl="1"/>
            <a:r>
              <a:rPr lang="en-US" dirty="0" smtClean="0"/>
              <a:t>Flush the sent buffer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Window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considers flow control</a:t>
            </a:r>
          </a:p>
          <a:p>
            <a:pPr lvl="1"/>
            <a:r>
              <a:rPr lang="en-US" dirty="0" smtClean="0"/>
              <a:t>Window opens, but does not have MSS bytes</a:t>
            </a:r>
          </a:p>
          <a:p>
            <a:endParaRPr lang="en-US" dirty="0" smtClean="0"/>
          </a:p>
          <a:p>
            <a:r>
              <a:rPr lang="en-US" dirty="0" smtClean="0"/>
              <a:t>Design choice 1: send all it has</a:t>
            </a:r>
          </a:p>
          <a:p>
            <a:pPr lvl="2">
              <a:defRPr/>
            </a:pPr>
            <a:r>
              <a:rPr lang="en-US" dirty="0" smtClean="0"/>
              <a:t>E.g., sender sends 1 byte, receiver </a:t>
            </a:r>
            <a:r>
              <a:rPr lang="en-US" dirty="0" err="1" smtClean="0"/>
              <a:t>acks</a:t>
            </a:r>
            <a:r>
              <a:rPr lang="en-US" dirty="0" smtClean="0"/>
              <a:t> 1, </a:t>
            </a:r>
            <a:r>
              <a:rPr lang="en-US" dirty="0" err="1" smtClean="0"/>
              <a:t>acks</a:t>
            </a:r>
            <a:r>
              <a:rPr lang="en-US" dirty="0" smtClean="0"/>
              <a:t> opens the window by 1 byte, sender sends another 1 byte, and so 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Sending smaller segments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6908" y="473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://www.tcpipguide.com/free/diagrams/tcps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200149"/>
            <a:ext cx="6343650" cy="5581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Silly Window Syndrome</a:t>
            </a:r>
            <a:endParaRPr lang="en-US" dirty="0"/>
          </a:p>
        </p:txBody>
      </p:sp>
      <p:pic>
        <p:nvPicPr>
          <p:cNvPr id="4" name="Content Placeholder 3" descr="05f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0" y="3196431"/>
            <a:ext cx="5207000" cy="1333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Silly Window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side</a:t>
            </a:r>
          </a:p>
          <a:p>
            <a:pPr lvl="1"/>
            <a:r>
              <a:rPr lang="en-US" dirty="0" smtClean="0"/>
              <a:t>Do not advertise small window sizes</a:t>
            </a:r>
          </a:p>
          <a:p>
            <a:pPr lvl="1"/>
            <a:r>
              <a:rPr lang="en-US" dirty="0" smtClean="0"/>
              <a:t>Min(MSS, </a:t>
            </a:r>
            <a:r>
              <a:rPr lang="en-US" dirty="0" err="1" smtClean="0"/>
              <a:t>MaxRecBuf</a:t>
            </a:r>
            <a:r>
              <a:rPr lang="en-US" dirty="0" smtClean="0"/>
              <a:t>/2)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Sender side</a:t>
            </a:r>
          </a:p>
          <a:p>
            <a:pPr lvl="1"/>
            <a:r>
              <a:rPr lang="en-US" dirty="0" smtClean="0"/>
              <a:t>Wait until it has a large segment to send</a:t>
            </a:r>
          </a:p>
          <a:p>
            <a:pPr lvl="1"/>
            <a:r>
              <a:rPr lang="en-US" dirty="0" smtClean="0"/>
              <a:t>Q: How long should a sender wait?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Sender-Side Silly Window Syndrome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48768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Nagle’s Algorithm</a:t>
            </a:r>
          </a:p>
          <a:p>
            <a:pPr lvl="1">
              <a:defRPr/>
            </a:pPr>
            <a:r>
              <a:rPr lang="en-US" dirty="0" smtClean="0"/>
              <a:t>Self-clocking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Interactive applications may turn off Nagle’s algorithm using the TCP_NODELAY socket option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 lvl="1">
              <a:buFontTx/>
              <a:buNone/>
              <a:defRPr/>
            </a:pPr>
            <a:endParaRPr lang="en-US" dirty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105400" y="1981200"/>
            <a:ext cx="374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When app has data to send</a:t>
            </a:r>
          </a:p>
          <a:p>
            <a:r>
              <a:rPr lang="en-US"/>
              <a:t>    if data and window &gt;= MSS</a:t>
            </a:r>
          </a:p>
          <a:p>
            <a:r>
              <a:rPr lang="en-US"/>
              <a:t>         send a full segment</a:t>
            </a:r>
          </a:p>
          <a:p>
            <a:r>
              <a:rPr lang="en-US"/>
              <a:t>    else </a:t>
            </a:r>
          </a:p>
          <a:p>
            <a:r>
              <a:rPr lang="en-US"/>
              <a:t>       if there is unACKed data</a:t>
            </a:r>
          </a:p>
          <a:p>
            <a:r>
              <a:rPr lang="en-US"/>
              <a:t>            buf new data until ACK</a:t>
            </a:r>
          </a:p>
          <a:p>
            <a:r>
              <a:rPr lang="en-US"/>
              <a:t>       else </a:t>
            </a:r>
          </a:p>
          <a:p>
            <a:r>
              <a:rPr lang="en-US"/>
              <a:t>             send all the new data now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TCP window management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Receiver uses </a:t>
            </a:r>
            <a:r>
              <a:rPr lang="en-US" dirty="0" err="1" smtClean="0"/>
              <a:t>AdvertisedWindow</a:t>
            </a:r>
            <a:r>
              <a:rPr lang="en-US" dirty="0" smtClean="0"/>
              <a:t> for flow control</a:t>
            </a:r>
          </a:p>
          <a:p>
            <a:endParaRPr lang="en-US" dirty="0" smtClean="0"/>
          </a:p>
          <a:p>
            <a:r>
              <a:rPr lang="en-US" dirty="0" smtClean="0"/>
              <a:t>Sender sends probes when </a:t>
            </a:r>
            <a:r>
              <a:rPr lang="en-US" dirty="0" err="1" smtClean="0"/>
              <a:t>AdvertisedWindow</a:t>
            </a:r>
            <a:r>
              <a:rPr lang="en-US" dirty="0" smtClean="0"/>
              <a:t> reaches zero</a:t>
            </a:r>
          </a:p>
          <a:p>
            <a:endParaRPr lang="en-US" dirty="0" smtClean="0"/>
          </a:p>
          <a:p>
            <a:r>
              <a:rPr lang="en-US" dirty="0" smtClean="0"/>
              <a:t>Silly Window Syndrome avoidance</a:t>
            </a:r>
          </a:p>
          <a:p>
            <a:pPr lvl="1"/>
            <a:r>
              <a:rPr lang="en-US" dirty="0" smtClean="0"/>
              <a:t>Receiver: do not advertise small windows</a:t>
            </a:r>
          </a:p>
          <a:p>
            <a:pPr lvl="1"/>
            <a:r>
              <a:rPr lang="en-US" dirty="0" smtClean="0"/>
              <a:t>Sender: Nagle’s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Connection management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When to transmit a segment</a:t>
            </a:r>
          </a:p>
          <a:p>
            <a:pPr lvl="1"/>
            <a:r>
              <a:rPr lang="en-US" dirty="0" smtClean="0"/>
              <a:t>Adaptive retransmission</a:t>
            </a:r>
          </a:p>
          <a:p>
            <a:pPr lvl="1"/>
            <a:r>
              <a:rPr lang="en-US" dirty="0" smtClean="0"/>
              <a:t>TCP options</a:t>
            </a:r>
          </a:p>
          <a:p>
            <a:pPr lvl="1"/>
            <a:r>
              <a:rPr lang="en-US" dirty="0" smtClean="0"/>
              <a:t>Modern extensions</a:t>
            </a:r>
          </a:p>
          <a:p>
            <a:pPr lvl="1"/>
            <a:r>
              <a:rPr lang="en-US" dirty="0" smtClean="0"/>
              <a:t>Congestion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Connection management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When to transmit a segment</a:t>
            </a:r>
          </a:p>
          <a:p>
            <a:pPr lvl="1"/>
            <a:r>
              <a:rPr lang="en-US" dirty="0" smtClean="0"/>
              <a:t>Adaptive retransmission</a:t>
            </a:r>
          </a:p>
          <a:p>
            <a:pPr lvl="1"/>
            <a:r>
              <a:rPr lang="en-US" dirty="0" smtClean="0"/>
              <a:t>TCP options</a:t>
            </a:r>
          </a:p>
          <a:p>
            <a:pPr lvl="1"/>
            <a:r>
              <a:rPr lang="en-US" dirty="0" smtClean="0"/>
              <a:t>Modern extensions</a:t>
            </a:r>
          </a:p>
          <a:p>
            <a:pPr lvl="1"/>
            <a:r>
              <a:rPr lang="en-US" dirty="0" smtClean="0"/>
              <a:t>Congestion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Retransmission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 TCP sender retransmits a segment when it assumes that the segment has been lost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How does a TCP sender detect a segment loss?</a:t>
            </a:r>
          </a:p>
          <a:p>
            <a:pPr marL="857250" lvl="1" indent="-457200"/>
            <a:r>
              <a:rPr lang="en-US" dirty="0" smtClean="0"/>
              <a:t>Timeout</a:t>
            </a:r>
          </a:p>
          <a:p>
            <a:pPr marL="857250" lvl="1" indent="-457200"/>
            <a:r>
              <a:rPr lang="en-US" dirty="0" smtClean="0"/>
              <a:t>Duplicate ACKs (later)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set the timer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627563" algn="l"/>
                <a:tab pos="5661025" algn="l"/>
              </a:tabLst>
              <a:defRPr/>
            </a:pPr>
            <a:r>
              <a:rPr lang="en-US" dirty="0" smtClean="0"/>
              <a:t>Challenge: RTT unknown and variable</a:t>
            </a:r>
          </a:p>
          <a:p>
            <a:pPr>
              <a:tabLst>
                <a:tab pos="4627563" algn="l"/>
                <a:tab pos="5661025" algn="l"/>
              </a:tabLst>
              <a:defRPr/>
            </a:pPr>
            <a:endParaRPr lang="en-US" dirty="0" smtClean="0"/>
          </a:p>
          <a:p>
            <a:pPr>
              <a:tabLst>
                <a:tab pos="4627563" algn="l"/>
                <a:tab pos="5661025" algn="l"/>
              </a:tabLst>
              <a:defRPr/>
            </a:pPr>
            <a:r>
              <a:rPr lang="en-US" dirty="0" smtClean="0"/>
              <a:t>Too small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 smtClean="0"/>
              <a:t>Results in unnecessary retransmissions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endParaRPr lang="en-US" dirty="0" smtClean="0"/>
          </a:p>
          <a:p>
            <a:pPr>
              <a:tabLst>
                <a:tab pos="4627563" algn="l"/>
                <a:tab pos="5661025" algn="l"/>
              </a:tabLst>
              <a:defRPr/>
            </a:pPr>
            <a:r>
              <a:rPr lang="en-US" dirty="0" smtClean="0"/>
              <a:t>Too large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 smtClean="0"/>
              <a:t>Long waiting time</a:t>
            </a:r>
          </a:p>
          <a:p>
            <a:pPr lvl="1">
              <a:buNone/>
              <a:tabLst>
                <a:tab pos="4627563" algn="l"/>
                <a:tab pos="56610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Adaptive retransmission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1350963"/>
          </a:xfrm>
        </p:spPr>
        <p:txBody>
          <a:bodyPr/>
          <a:lstStyle/>
          <a:p>
            <a:r>
              <a:rPr lang="en-US" dirty="0" smtClean="0"/>
              <a:t>Estimate a RTO value based on round-trip time (RTT) measurements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65613" y="2714625"/>
          <a:ext cx="4686300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4" imgW="7308360" imgH="5595120" progId="Visio.Drawing.11">
                  <p:embed/>
                </p:oleObj>
              </mc:Choice>
              <mc:Fallback>
                <p:oleObj name="VISIO" r:id="rId4" imgW="7308360" imgH="55951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2714625"/>
                        <a:ext cx="4686300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2362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>
              <a:defRPr/>
            </a:pPr>
            <a:endParaRPr lang="en-US" sz="20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</a:t>
            </a:r>
            <a:r>
              <a:rPr lang="en-US" sz="2800" dirty="0" smtClean="0">
                <a:latin typeface="+mn-lt"/>
                <a:cs typeface="+mn-cs"/>
              </a:rPr>
              <a:t>mplementation: one timer per connection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Q: Retransmitted segments?</a:t>
            </a:r>
          </a:p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  <a:p>
            <a:pPr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Karn’s Algorithm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33CC33"/>
                </a:solidFill>
              </a:rPr>
              <a:t>Solution: </a:t>
            </a:r>
            <a:r>
              <a:rPr lang="en-US" b="1" dirty="0" err="1" smtClean="0">
                <a:solidFill>
                  <a:srgbClr val="33CC33"/>
                </a:solidFill>
              </a:rPr>
              <a:t>Karn’s</a:t>
            </a:r>
            <a:r>
              <a:rPr lang="en-US" b="1" dirty="0" smtClean="0">
                <a:solidFill>
                  <a:srgbClr val="33CC33"/>
                </a:solidFill>
              </a:rPr>
              <a:t> Algorithm</a:t>
            </a:r>
            <a:r>
              <a:rPr lang="en-US" dirty="0" smtClean="0">
                <a:solidFill>
                  <a:srgbClr val="33CC33"/>
                </a:solidFill>
              </a:rPr>
              <a:t>:</a:t>
            </a:r>
          </a:p>
          <a:p>
            <a:pPr lvl="1">
              <a:defRPr/>
            </a:pPr>
            <a:r>
              <a:rPr lang="en-US" dirty="0" smtClean="0"/>
              <a:t> Don’t update RTT on any segments that have been retransmitted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4800" y="2438400"/>
          <a:ext cx="37846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VISIO" r:id="rId4" imgW="7032240" imgH="5695200" progId="Visio.Drawing.11">
                  <p:embed/>
                </p:oleObj>
              </mc:Choice>
              <mc:Fallback>
                <p:oleObj name="VISIO" r:id="rId4" imgW="7032240" imgH="5695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78460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" y="38100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>
              <a:defRPr/>
            </a:pPr>
            <a:r>
              <a:rPr lang="en-US" dirty="0"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Setting the RTO value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Uses an exponential moving average (a low-pass filter) to estimate RTT (</a:t>
            </a:r>
            <a:r>
              <a:rPr lang="en-US" i="1" dirty="0" err="1" smtClean="0"/>
              <a:t>srtt</a:t>
            </a:r>
            <a:r>
              <a:rPr lang="en-US" dirty="0" smtClean="0"/>
              <a:t>) and variance of RTT (</a:t>
            </a:r>
            <a:r>
              <a:rPr lang="en-US" i="1" dirty="0" err="1" smtClean="0"/>
              <a:t>rttvar</a:t>
            </a:r>
            <a:r>
              <a:rPr lang="en-US" dirty="0" smtClean="0"/>
              <a:t>) </a:t>
            </a:r>
          </a:p>
          <a:p>
            <a:pPr lvl="1"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The influence of past samples decrease exponentially</a:t>
            </a:r>
          </a:p>
          <a:p>
            <a:pPr lvl="1">
              <a:tabLst>
                <a:tab pos="2460625" algn="l"/>
                <a:tab pos="5661025" algn="l"/>
              </a:tabLst>
              <a:defRPr/>
            </a:pPr>
            <a:endParaRPr lang="en-US" dirty="0" smtClean="0"/>
          </a:p>
          <a:p>
            <a:pPr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The RTT measurements are smoothed by the following estimators </a:t>
            </a:r>
            <a:r>
              <a:rPr lang="en-US" i="1" dirty="0" err="1" smtClean="0"/>
              <a:t>srtt</a:t>
            </a:r>
            <a:r>
              <a:rPr lang="en-US" dirty="0" smtClean="0"/>
              <a:t> and </a:t>
            </a:r>
            <a:r>
              <a:rPr lang="en-US" i="1" dirty="0" err="1" smtClean="0"/>
              <a:t>rttvar</a:t>
            </a:r>
            <a:r>
              <a:rPr lang="en-US" dirty="0" smtClean="0"/>
              <a:t>:</a:t>
            </a:r>
          </a:p>
          <a:p>
            <a:pPr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 smtClean="0"/>
              <a:t>	   srtt</a:t>
            </a:r>
            <a:r>
              <a:rPr lang="en-US" i="1" baseline="-25000" dirty="0" smtClean="0"/>
              <a:t>n+1</a:t>
            </a:r>
            <a:r>
              <a:rPr lang="en-US" i="1" dirty="0" smtClean="0"/>
              <a:t> = </a:t>
            </a:r>
            <a:r>
              <a:rPr lang="en-US" i="1" dirty="0" smtClean="0">
                <a:latin typeface="Symbol" pitchFamily="18" charset="2"/>
                <a:sym typeface="Math1" pitchFamily="2" charset="2"/>
              </a:rPr>
              <a:t>a</a:t>
            </a:r>
            <a:r>
              <a:rPr lang="en-US" i="1" dirty="0" smtClean="0"/>
              <a:t>  RTT  + (1- </a:t>
            </a:r>
            <a:r>
              <a:rPr lang="en-US" i="1" dirty="0" smtClean="0">
                <a:latin typeface="Symbol" pitchFamily="18" charset="2"/>
                <a:sym typeface="Math1" pitchFamily="2" charset="2"/>
              </a:rPr>
              <a:t>a</a:t>
            </a:r>
            <a:r>
              <a:rPr lang="en-US" i="1" dirty="0" smtClean="0"/>
              <a:t> ) </a:t>
            </a:r>
            <a:r>
              <a:rPr lang="en-US" i="1" dirty="0" err="1" smtClean="0"/>
              <a:t>srtt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 rttvar</a:t>
            </a:r>
            <a:r>
              <a:rPr lang="en-US" i="1" baseline="-25000" dirty="0" smtClean="0"/>
              <a:t>n+1</a:t>
            </a:r>
            <a:r>
              <a:rPr lang="en-US" i="1" dirty="0" smtClean="0"/>
              <a:t> = </a:t>
            </a:r>
            <a:r>
              <a:rPr lang="en-US" i="1" dirty="0" smtClean="0">
                <a:latin typeface="Symbol" pitchFamily="18" charset="2"/>
                <a:sym typeface="Math1" pitchFamily="2" charset="2"/>
              </a:rPr>
              <a:t>b</a:t>
            </a:r>
            <a:r>
              <a:rPr lang="en-US" i="1" dirty="0" smtClean="0"/>
              <a:t> ( | RTT – </a:t>
            </a:r>
            <a:r>
              <a:rPr lang="en-US" i="1" dirty="0" err="1" smtClean="0"/>
              <a:t>srtt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| ) + (1- </a:t>
            </a:r>
            <a:r>
              <a:rPr lang="en-US" i="1" dirty="0" smtClean="0">
                <a:latin typeface="Symbol" pitchFamily="18" charset="2"/>
                <a:sym typeface="Math1" pitchFamily="2" charset="2"/>
              </a:rPr>
              <a:t>b</a:t>
            </a:r>
            <a:r>
              <a:rPr lang="en-US" i="1" dirty="0" smtClean="0"/>
              <a:t> ) </a:t>
            </a:r>
            <a:r>
              <a:rPr lang="en-US" i="1" dirty="0" err="1" smtClean="0"/>
              <a:t>rttvar</a:t>
            </a:r>
            <a:r>
              <a:rPr lang="en-US" i="1" baseline="-25000" dirty="0" err="1" smtClean="0"/>
              <a:t>n</a:t>
            </a:r>
            <a:endParaRPr lang="en-US" i="1" dirty="0" smtClean="0"/>
          </a:p>
          <a:p>
            <a:pPr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 smtClean="0"/>
              <a:t>	   RTO</a:t>
            </a:r>
            <a:r>
              <a:rPr lang="en-US" i="1" baseline="-25000" dirty="0" smtClean="0"/>
              <a:t>n+1</a:t>
            </a:r>
            <a:r>
              <a:rPr lang="en-US" i="1" dirty="0" smtClean="0"/>
              <a:t> = srtt</a:t>
            </a:r>
            <a:r>
              <a:rPr lang="en-US" i="1" baseline="-25000" dirty="0" smtClean="0"/>
              <a:t>n+1</a:t>
            </a:r>
            <a:r>
              <a:rPr lang="en-US" i="1" dirty="0" smtClean="0"/>
              <a:t> + 4 rttvar</a:t>
            </a:r>
            <a:r>
              <a:rPr lang="en-US" i="1" baseline="-25000" dirty="0" smtClean="0"/>
              <a:t>n+1</a:t>
            </a:r>
            <a:endParaRPr lang="en-US" i="1" dirty="0" smtClean="0"/>
          </a:p>
          <a:p>
            <a:pPr>
              <a:tabLst>
                <a:tab pos="2460625" algn="l"/>
                <a:tab pos="5661025" algn="l"/>
              </a:tabLst>
              <a:defRPr/>
            </a:pPr>
            <a:endParaRPr lang="en-US" sz="2000" dirty="0" smtClean="0"/>
          </a:p>
          <a:p>
            <a:pPr lvl="1">
              <a:tabLst>
                <a:tab pos="2460625" algn="l"/>
                <a:tab pos="5661025" algn="l"/>
              </a:tabLst>
              <a:defRPr/>
            </a:pPr>
            <a:r>
              <a:rPr lang="en-US" sz="2600" dirty="0" smtClean="0"/>
              <a:t>The gains are set to</a:t>
            </a:r>
            <a:r>
              <a:rPr lang="en-US" sz="2600" i="1" dirty="0" smtClean="0"/>
              <a:t> </a:t>
            </a:r>
            <a:r>
              <a:rPr lang="en-US" sz="2600" i="1" dirty="0" smtClean="0">
                <a:latin typeface="Symbol" pitchFamily="18" charset="2"/>
                <a:sym typeface="Math1" pitchFamily="2" charset="2"/>
              </a:rPr>
              <a:t>a</a:t>
            </a:r>
            <a:r>
              <a:rPr lang="en-US" sz="2600" i="1" dirty="0" smtClean="0"/>
              <a:t> =1/4 </a:t>
            </a:r>
            <a:r>
              <a:rPr lang="en-US" sz="2600" dirty="0" smtClean="0"/>
              <a:t>and </a:t>
            </a:r>
            <a:r>
              <a:rPr lang="en-US" sz="2600" i="1" dirty="0" smtClean="0">
                <a:latin typeface="Symbol" pitchFamily="18" charset="2"/>
                <a:sym typeface="Math1" pitchFamily="2" charset="2"/>
              </a:rPr>
              <a:t>b</a:t>
            </a:r>
            <a:r>
              <a:rPr lang="en-US" sz="2600" i="1" dirty="0" smtClean="0"/>
              <a:t> =1/8</a:t>
            </a:r>
          </a:p>
          <a:p>
            <a:pPr lvl="1">
              <a:tabLst>
                <a:tab pos="2460625" algn="l"/>
                <a:tab pos="5661025" algn="l"/>
              </a:tabLst>
              <a:defRPr/>
            </a:pPr>
            <a:r>
              <a:rPr lang="en-US" sz="2600" i="1" dirty="0" smtClean="0"/>
              <a:t> </a:t>
            </a:r>
            <a:r>
              <a:rPr lang="en-US" sz="2600" dirty="0" smtClean="0"/>
              <a:t>Negative power of 2 makes it efficient for implementation</a:t>
            </a:r>
            <a:endParaRPr lang="en-US" sz="26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Setting the RTO value (cont’d)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Initial value for RTO:</a:t>
            </a:r>
          </a:p>
          <a:p>
            <a:pPr lvl="1">
              <a:lnSpc>
                <a:spcPct val="90000"/>
              </a:lnSpc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Sender should set the initial value of RTO to </a:t>
            </a:r>
          </a:p>
          <a:p>
            <a:pPr lvl="2"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		</a:t>
            </a:r>
            <a:r>
              <a:rPr lang="en-US" i="1" dirty="0" smtClean="0"/>
              <a:t>RTO</a:t>
            </a:r>
            <a:r>
              <a:rPr lang="en-US" i="1" baseline="-25000" dirty="0" smtClean="0"/>
              <a:t>0</a:t>
            </a:r>
            <a:r>
              <a:rPr lang="en-US" i="1" dirty="0" smtClean="0"/>
              <a:t> = 3 seconds</a:t>
            </a:r>
          </a:p>
          <a:p>
            <a:pPr lvl="2"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endParaRPr lang="en-US" dirty="0" smtClean="0"/>
          </a:p>
          <a:p>
            <a:pPr>
              <a:lnSpc>
                <a:spcPct val="90000"/>
              </a:lnSpc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RTO calculation after first RTT measurements arrived</a:t>
            </a:r>
          </a:p>
          <a:p>
            <a:pPr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 smtClean="0"/>
              <a:t>		srtt</a:t>
            </a:r>
            <a:r>
              <a:rPr lang="en-US" i="1" baseline="-25000" dirty="0" smtClean="0"/>
              <a:t>1</a:t>
            </a:r>
            <a:r>
              <a:rPr lang="en-US" i="1" dirty="0" smtClean="0"/>
              <a:t> = RTT </a:t>
            </a:r>
            <a:br>
              <a:rPr lang="en-US" i="1" dirty="0" smtClean="0"/>
            </a:br>
            <a:r>
              <a:rPr lang="en-US" i="1" dirty="0" smtClean="0"/>
              <a:t>	rttvar</a:t>
            </a:r>
            <a:r>
              <a:rPr lang="en-US" i="1" baseline="-25000" dirty="0" smtClean="0"/>
              <a:t>1</a:t>
            </a:r>
            <a:r>
              <a:rPr lang="en-US" i="1" dirty="0" smtClean="0"/>
              <a:t> = RTT / 2</a:t>
            </a:r>
          </a:p>
          <a:p>
            <a:pPr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 smtClean="0"/>
              <a:t>		RTO</a:t>
            </a:r>
            <a:r>
              <a:rPr lang="en-US" i="1" baseline="-25000" dirty="0" smtClean="0"/>
              <a:t>1</a:t>
            </a:r>
            <a:r>
              <a:rPr lang="en-US" i="1" dirty="0" smtClean="0"/>
              <a:t> = srtt</a:t>
            </a:r>
            <a:r>
              <a:rPr lang="en-US" i="1" baseline="-25000" dirty="0" smtClean="0"/>
              <a:t>1</a:t>
            </a:r>
            <a:r>
              <a:rPr lang="en-US" i="1" dirty="0" smtClean="0"/>
              <a:t> + 4 rttvar</a:t>
            </a:r>
            <a:r>
              <a:rPr lang="en-US" i="1" baseline="-25000" dirty="0" smtClean="0"/>
              <a:t>n+1</a:t>
            </a:r>
            <a:endParaRPr lang="en-US" i="1" dirty="0" smtClean="0"/>
          </a:p>
          <a:p>
            <a:pPr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endParaRPr lang="en-US" i="1" dirty="0" smtClean="0"/>
          </a:p>
          <a:p>
            <a:pPr>
              <a:lnSpc>
                <a:spcPct val="90000"/>
              </a:lnSpc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>When a timeout occurs , the RTO value is doubled</a:t>
            </a:r>
          </a:p>
          <a:p>
            <a:pPr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 smtClean="0"/>
              <a:t>		RTO</a:t>
            </a:r>
            <a:r>
              <a:rPr lang="en-US" i="1" baseline="-25000" dirty="0" smtClean="0"/>
              <a:t>n+1</a:t>
            </a:r>
            <a:r>
              <a:rPr lang="en-US" i="1" dirty="0" smtClean="0"/>
              <a:t> = max ( 2 </a:t>
            </a:r>
            <a:r>
              <a:rPr lang="en-US" i="1" dirty="0" err="1" smtClean="0"/>
              <a:t>RTO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i="1" dirty="0" smtClean="0"/>
              <a:t>, 64) seconds 	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460625" algn="l"/>
                <a:tab pos="5661025" algn="l"/>
              </a:tabLs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called </a:t>
            </a:r>
            <a:r>
              <a:rPr lang="en-US" i="1" dirty="0" smtClean="0"/>
              <a:t>an exponential </a:t>
            </a:r>
            <a:r>
              <a:rPr lang="en-US" i="1" dirty="0" err="1" smtClean="0"/>
              <a:t>backoff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Connection management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When to transmit a segment</a:t>
            </a:r>
          </a:p>
          <a:p>
            <a:pPr lvl="1"/>
            <a:r>
              <a:rPr lang="en-US" dirty="0" smtClean="0"/>
              <a:t>Adaptive retransmission</a:t>
            </a:r>
          </a:p>
          <a:p>
            <a:pPr lvl="1"/>
            <a:r>
              <a:rPr lang="en-US" dirty="0" smtClean="0"/>
              <a:t>TCP options</a:t>
            </a:r>
          </a:p>
          <a:p>
            <a:pPr lvl="1"/>
            <a:r>
              <a:rPr lang="en-US" dirty="0" smtClean="0"/>
              <a:t>Modern extensions</a:t>
            </a:r>
          </a:p>
          <a:p>
            <a:pPr lvl="1"/>
            <a:r>
              <a:rPr lang="en-US" dirty="0" smtClean="0"/>
              <a:t>Congestion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TCP header fields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674688"/>
          </a:xfrm>
        </p:spPr>
        <p:txBody>
          <a:bodyPr/>
          <a:lstStyle/>
          <a:p>
            <a:r>
              <a:rPr lang="en-US" b="1" dirty="0" smtClean="0">
                <a:solidFill>
                  <a:srgbClr val="33CC33"/>
                </a:solidFill>
              </a:rPr>
              <a:t>Options</a:t>
            </a:r>
            <a:r>
              <a:rPr lang="en-US" dirty="0" smtClean="0"/>
              <a:t>: (type, length, value)</a:t>
            </a:r>
          </a:p>
          <a:p>
            <a:r>
              <a:rPr lang="en-US" dirty="0" smtClean="0"/>
              <a:t>TCP </a:t>
            </a:r>
            <a:r>
              <a:rPr lang="en-US" dirty="0" err="1" smtClean="0"/>
              <a:t>hdrlen</a:t>
            </a:r>
            <a:r>
              <a:rPr lang="en-US" dirty="0" smtClean="0"/>
              <a:t> field tells how long options are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2400" y="2133600"/>
          <a:ext cx="8791575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VISIO" r:id="rId3" imgW="9615960" imgH="5109480" progId="Visio.Drawing.11">
                  <p:embed/>
                </p:oleObj>
              </mc:Choice>
              <mc:Fallback>
                <p:oleObj name="VISIO" r:id="rId3" imgW="9615960" imgH="51094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791575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header fields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33CC33"/>
                </a:solidFill>
              </a:rPr>
              <a:t>Options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b="1" dirty="0"/>
              <a:t>NOP</a:t>
            </a:r>
            <a:r>
              <a:rPr lang="en-US" dirty="0"/>
              <a:t> is used to pad TCP header to multiples of 4 bytes</a:t>
            </a:r>
          </a:p>
          <a:p>
            <a:pPr lvl="1">
              <a:defRPr/>
            </a:pPr>
            <a:r>
              <a:rPr lang="en-US" b="1" dirty="0"/>
              <a:t>Maximum Segment Size</a:t>
            </a:r>
            <a:endParaRPr lang="en-US" dirty="0"/>
          </a:p>
          <a:p>
            <a:pPr lvl="1">
              <a:defRPr/>
            </a:pPr>
            <a:r>
              <a:rPr lang="en-US" b="1" dirty="0"/>
              <a:t>Window Scale Options</a:t>
            </a:r>
            <a:r>
              <a:rPr lang="en-US" dirty="0"/>
              <a:t> </a:t>
            </a:r>
          </a:p>
          <a:p>
            <a:pPr lvl="2">
              <a:defRPr/>
            </a:pPr>
            <a:r>
              <a:rPr lang="en-US" dirty="0"/>
              <a:t>Increases the TCP window from 16 to 32 </a:t>
            </a:r>
            <a:r>
              <a:rPr lang="en-US" dirty="0" smtClean="0"/>
              <a:t>bits, i.e</a:t>
            </a:r>
            <a:r>
              <a:rPr lang="en-US" dirty="0"/>
              <a:t>., the window size is interpreted differently</a:t>
            </a:r>
          </a:p>
          <a:p>
            <a:pPr lvl="2">
              <a:defRPr/>
            </a:pPr>
            <a:r>
              <a:rPr lang="en-US" dirty="0"/>
              <a:t>This option can only be used in the SYN segment (first segment) during connection establishment time</a:t>
            </a:r>
          </a:p>
          <a:p>
            <a:pPr lvl="1">
              <a:defRPr/>
            </a:pPr>
            <a:r>
              <a:rPr lang="en-US" b="1" dirty="0"/>
              <a:t>Timestamp Option</a:t>
            </a:r>
            <a:endParaRPr lang="en-US" dirty="0"/>
          </a:p>
          <a:p>
            <a:pPr lvl="2">
              <a:defRPr/>
            </a:pPr>
            <a:r>
              <a:rPr lang="en-US" dirty="0"/>
              <a:t>Can be used for roundtrip measurements</a:t>
            </a:r>
          </a:p>
          <a:p>
            <a:pPr lvl="4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smtClean="0"/>
              <a:t>Transmission Control Protocol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2176463"/>
          </a:xfrm>
        </p:spPr>
        <p:txBody>
          <a:bodyPr/>
          <a:lstStyle/>
          <a:p>
            <a:r>
              <a:rPr lang="en-US" smtClean="0"/>
              <a:t>Connection-oriented protocol</a:t>
            </a:r>
          </a:p>
          <a:p>
            <a:r>
              <a:rPr lang="en-US" smtClean="0"/>
              <a:t>Provides a reliable unicast end-to-end byte stream over an unreliable internetwork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3048000"/>
          <a:ext cx="58197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8866080" imgH="4422240" progId="Visio.Drawing.11">
                  <p:embed/>
                </p:oleObj>
              </mc:Choice>
              <mc:Fallback>
                <p:oleObj name="VISIO" r:id="rId4" imgW="8866080" imgH="442224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581977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TCP extensions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Timestamp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Window scaling factor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Protection Against Wrapped Sequence Numbers (PAWS)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Selective Acknowledgement (SACK)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References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http://www.ietf.org/rfc/rfc1323.txt</a:t>
            </a:r>
            <a:endParaRPr lang="en-US" dirty="0" smtClean="0"/>
          </a:p>
          <a:p>
            <a:pPr lvl="1">
              <a:defRPr/>
            </a:pPr>
            <a:r>
              <a:rPr lang="en-US" dirty="0" smtClean="0">
                <a:hlinkClick r:id="rId3"/>
              </a:rPr>
              <a:t>http://www.ietf.org/rfc/rfc2018.txt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RTT estimate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timestamp option</a:t>
            </a:r>
          </a:p>
          <a:p>
            <a:pPr lvl="1"/>
            <a:r>
              <a:rPr lang="en-US" dirty="0" smtClean="0"/>
              <a:t>Old design</a:t>
            </a:r>
          </a:p>
          <a:p>
            <a:pPr lvl="2"/>
            <a:r>
              <a:rPr lang="en-US" dirty="0" smtClean="0"/>
              <a:t> One sample per RTT</a:t>
            </a:r>
          </a:p>
          <a:p>
            <a:pPr lvl="2"/>
            <a:r>
              <a:rPr lang="en-US" dirty="0" smtClean="0"/>
              <a:t>Using host timer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More samples to estimate</a:t>
            </a:r>
          </a:p>
          <a:p>
            <a:pPr lvl="1"/>
            <a:r>
              <a:rPr lang="en-US" dirty="0" smtClean="0"/>
              <a:t>Timestamp option</a:t>
            </a:r>
          </a:p>
          <a:p>
            <a:pPr lvl="2"/>
            <a:r>
              <a:rPr lang="en-US" dirty="0" smtClean="0"/>
              <a:t>Current TS, echo 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Increase TCP window size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919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16-bit window size</a:t>
            </a:r>
          </a:p>
          <a:p>
            <a:pPr>
              <a:defRPr/>
            </a:pPr>
            <a:r>
              <a:rPr lang="en-US" dirty="0" smtClean="0"/>
              <a:t>Maximum send window &lt;=  65535B</a:t>
            </a:r>
          </a:p>
          <a:p>
            <a:pPr>
              <a:defRPr/>
            </a:pPr>
            <a:r>
              <a:rPr lang="en-US" dirty="0" smtClean="0"/>
              <a:t>Suppose a RTT is 100ms</a:t>
            </a:r>
          </a:p>
          <a:p>
            <a:pPr>
              <a:defRPr/>
            </a:pPr>
            <a:r>
              <a:rPr lang="en-US" dirty="0" smtClean="0"/>
              <a:t>Max TCP throughput = 65KB/100ms = 5Mbps</a:t>
            </a:r>
          </a:p>
          <a:p>
            <a:pPr>
              <a:defRPr/>
            </a:pPr>
            <a:r>
              <a:rPr lang="en-US" dirty="0" smtClean="0"/>
              <a:t>Not good enough for modern high speed links! 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514600" y="938212"/>
          <a:ext cx="4114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VISIO" r:id="rId3" imgW="9615960" imgH="5109480" progId="Visio.Drawing.11">
                  <p:embed/>
                </p:oleObj>
              </mc:Choice>
              <mc:Fallback>
                <p:oleObj name="VISIO" r:id="rId3" imgW="9615960" imgH="51094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38212"/>
                        <a:ext cx="41148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5f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447800"/>
            <a:ext cx="2616297" cy="2047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77963"/>
            <a:ext cx="54006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  <a:noFill/>
        </p:spPr>
        <p:txBody>
          <a:bodyPr/>
          <a:lstStyle/>
          <a:p>
            <a:r>
              <a:rPr lang="en-US" sz="3600" dirty="0"/>
              <a:t>Protecting against Wraparound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113" y="5013325"/>
            <a:ext cx="70564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n-lt"/>
                <a:ea typeface="+mn-ea"/>
              </a:rPr>
              <a:t>Time until 32-bit sequence number space wraps around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306401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Solution: Window scaling option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2286000"/>
            <a:ext cx="89916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All windows are treated as 32-bit</a:t>
            </a:r>
          </a:p>
          <a:p>
            <a:pPr>
              <a:defRPr/>
            </a:pPr>
            <a:r>
              <a:rPr lang="en-US" dirty="0" smtClean="0"/>
              <a:t>Negotiating shift.cnt in SYN packets</a:t>
            </a:r>
          </a:p>
          <a:p>
            <a:pPr lvl="1">
              <a:defRPr/>
            </a:pPr>
            <a:r>
              <a:rPr lang="en-US" dirty="0" smtClean="0"/>
              <a:t>Ignore if SYN flag not set</a:t>
            </a:r>
          </a:p>
          <a:p>
            <a:pPr>
              <a:defRPr/>
            </a:pPr>
            <a:r>
              <a:rPr lang="en-US" dirty="0" smtClean="0"/>
              <a:t>Sending TCP</a:t>
            </a:r>
          </a:p>
          <a:p>
            <a:pPr lvl="1">
              <a:defRPr/>
            </a:pPr>
            <a:r>
              <a:rPr lang="en-US" dirty="0" smtClean="0"/>
              <a:t>Real available buffer &gt;&gt; </a:t>
            </a:r>
            <a:r>
              <a:rPr lang="en-US" dirty="0" err="1" smtClean="0"/>
              <a:t>self.shift.cnt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AdvertisedWindow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Receiving TCP: stores </a:t>
            </a:r>
            <a:r>
              <a:rPr lang="en-US" dirty="0" err="1" smtClean="0">
                <a:sym typeface="Wingdings" pitchFamily="2" charset="2"/>
              </a:rPr>
              <a:t>other.shift.cnt</a:t>
            </a:r>
            <a:endParaRPr lang="en-US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 err="1" smtClean="0">
                <a:sym typeface="Wingdings" pitchFamily="2" charset="2"/>
              </a:rPr>
              <a:t>AdvertisedWindow</a:t>
            </a:r>
            <a:r>
              <a:rPr lang="en-US" dirty="0" smtClean="0">
                <a:sym typeface="Wingdings" pitchFamily="2" charset="2"/>
              </a:rPr>
              <a:t> &lt;&lt; </a:t>
            </a:r>
            <a:r>
              <a:rPr lang="en-US" dirty="0" err="1" smtClean="0">
                <a:sym typeface="Wingdings" pitchFamily="2" charset="2"/>
              </a:rPr>
              <a:t>other.shift.cnt</a:t>
            </a:r>
            <a:r>
              <a:rPr lang="en-US" dirty="0" smtClean="0">
                <a:sym typeface="Wingdings" pitchFamily="2" charset="2"/>
              </a:rPr>
              <a:t>  Maximum Sending Window</a:t>
            </a:r>
            <a:endParaRPr lang="en-US" dirty="0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2514600" y="1219200"/>
            <a:ext cx="1371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/>
              <a:t>Kind = 3		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886200" y="1219200"/>
            <a:ext cx="1371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/>
              <a:t>Length = 3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257800" y="1219200"/>
            <a:ext cx="1371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r>
              <a:rPr lang="en-US"/>
              <a:t>Shift.cnt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13716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bytes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 Against Wrapped Sequence Number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32-bit sequence number space</a:t>
            </a:r>
          </a:p>
          <a:p>
            <a:r>
              <a:rPr lang="en-US" dirty="0" smtClean="0"/>
              <a:t>Why sequence numbers may wrap around?</a:t>
            </a:r>
          </a:p>
          <a:p>
            <a:pPr lvl="1"/>
            <a:r>
              <a:rPr lang="en-US" dirty="0" smtClean="0"/>
              <a:t>High speed link</a:t>
            </a:r>
          </a:p>
          <a:p>
            <a:pPr lvl="1"/>
            <a:r>
              <a:rPr lang="en-US" dirty="0" smtClean="0"/>
              <a:t>On an OC-45 (2.5Gbps), it takes 14 seconds &lt; 2MSL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 compare timestamps</a:t>
            </a:r>
          </a:p>
          <a:p>
            <a:pPr lvl="1"/>
            <a:r>
              <a:rPr lang="en-US" dirty="0" smtClean="0"/>
              <a:t>Receiver keeps recent timestamp</a:t>
            </a:r>
          </a:p>
          <a:p>
            <a:pPr lvl="1"/>
            <a:r>
              <a:rPr lang="en-US" dirty="0" smtClean="0"/>
              <a:t>Discard old timestamps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Selective Acknowledgement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when we discuss congestion control</a:t>
            </a:r>
          </a:p>
          <a:p>
            <a:endParaRPr lang="en-US" smtClean="0"/>
          </a:p>
          <a:p>
            <a:r>
              <a:rPr lang="en-US" smtClean="0"/>
              <a:t>If there are holes, ack the contiguous received blocks to improve performance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Nitty-gritty details about TCP</a:t>
            </a:r>
          </a:p>
          <a:p>
            <a:pPr lvl="1"/>
            <a:r>
              <a:rPr lang="en-US" dirty="0" smtClean="0"/>
              <a:t>Connection management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When to transmit a segment</a:t>
            </a:r>
          </a:p>
          <a:p>
            <a:pPr lvl="1"/>
            <a:r>
              <a:rPr lang="en-US" dirty="0" smtClean="0"/>
              <a:t>Adaptive retransmission</a:t>
            </a:r>
          </a:p>
          <a:p>
            <a:pPr lvl="1"/>
            <a:r>
              <a:rPr lang="en-US" dirty="0" smtClean="0"/>
              <a:t>TCP options</a:t>
            </a:r>
          </a:p>
          <a:p>
            <a:pPr lvl="1"/>
            <a:r>
              <a:rPr lang="en-US" dirty="0" smtClean="0"/>
              <a:t>Modern extensions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dirty="0" smtClean="0"/>
              <a:t>How does TCP keeps the pipe full?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TCP Congestion Control</a:t>
            </a:r>
          </a:p>
        </p:txBody>
      </p:sp>
      <p:sp>
        <p:nvSpPr>
          <p:cNvPr id="3174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dirty="0" smtClean="0"/>
              <a:t>The original TCP/IP design did not include congestion control and avoidance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Receiver uses advertised window to do flow control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No exponential </a:t>
            </a:r>
            <a:r>
              <a:rPr lang="en-US" altLang="zh-CN" sz="2400" dirty="0" err="1" smtClean="0">
                <a:ea typeface="宋体" pitchFamily="2" charset="-122"/>
              </a:rPr>
              <a:t>backoff</a:t>
            </a:r>
            <a:r>
              <a:rPr lang="en-US" altLang="zh-CN" sz="2400" dirty="0" smtClean="0">
                <a:ea typeface="宋体" pitchFamily="2" charset="-122"/>
              </a:rPr>
              <a:t> after a timeout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700" dirty="0" smtClean="0"/>
              <a:t>It led to congestion collapse in October 1986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 The </a:t>
            </a:r>
            <a:r>
              <a:rPr lang="en-US" altLang="zh-CN" sz="2400" dirty="0" err="1" smtClean="0">
                <a:ea typeface="宋体" pitchFamily="2" charset="-122"/>
                <a:hlinkClick r:id="rId2" tooltip="NSFnet"/>
              </a:rPr>
              <a:t>NSFnet</a:t>
            </a:r>
            <a:r>
              <a:rPr lang="en-US" altLang="zh-CN" sz="2400" dirty="0" smtClean="0">
                <a:ea typeface="宋体" pitchFamily="2" charset="-122"/>
              </a:rPr>
              <a:t> phase-I backbone dropped three orders of magnitude from its capacity of 32 </a:t>
            </a:r>
            <a:r>
              <a:rPr lang="en-US" altLang="zh-CN" sz="2400" dirty="0" err="1" smtClean="0">
                <a:ea typeface="宋体" pitchFamily="2" charset="-122"/>
              </a:rPr>
              <a:t>kbit</a:t>
            </a:r>
            <a:r>
              <a:rPr lang="en-US" altLang="zh-CN" sz="2400" dirty="0" smtClean="0">
                <a:ea typeface="宋体" pitchFamily="2" charset="-122"/>
              </a:rPr>
              <a:t>/s to 40 bit/s, and continued until end nodes started implementing Van Jacobson's </a:t>
            </a:r>
            <a:r>
              <a:rPr lang="en-US" altLang="zh-CN" sz="2400" dirty="0" smtClean="0">
                <a:ea typeface="宋体" pitchFamily="2" charset="-122"/>
                <a:hlinkClick r:id="rId3" tooltip="Congestion control"/>
              </a:rPr>
              <a:t>congestion control</a:t>
            </a:r>
            <a:r>
              <a:rPr lang="en-US" altLang="zh-CN" sz="2400" dirty="0" smtClean="0">
                <a:ea typeface="宋体" pitchFamily="2" charset="-122"/>
              </a:rPr>
              <a:t> between 1987 and 1988.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TCP retransmits too early,  wasting the network’s  bandwidth to retransmit packets already in transit and reducing useful throughput (</a:t>
            </a:r>
            <a:r>
              <a:rPr lang="en-US" altLang="zh-CN" sz="2400" dirty="0" err="1" smtClean="0">
                <a:ea typeface="宋体" pitchFamily="2" charset="-122"/>
              </a:rPr>
              <a:t>goodput</a:t>
            </a:r>
            <a:r>
              <a:rPr lang="en-US" altLang="zh-CN" sz="2400" dirty="0" smtClean="0">
                <a:ea typeface="宋体" pitchFamily="2" charset="-122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Design Goals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 smtClean="0"/>
              <a:t>Congestion avoidance: making the system operate around the knee to obtain low latency and high throughput</a:t>
            </a:r>
          </a:p>
          <a:p>
            <a:pPr>
              <a:lnSpc>
                <a:spcPct val="80000"/>
              </a:lnSpc>
            </a:pPr>
            <a:endParaRPr lang="en-US" altLang="zh-CN" sz="1800" smtClean="0"/>
          </a:p>
          <a:p>
            <a:pPr>
              <a:lnSpc>
                <a:spcPct val="80000"/>
              </a:lnSpc>
            </a:pPr>
            <a:r>
              <a:rPr lang="en-US" altLang="zh-CN" sz="1800" smtClean="0"/>
              <a:t>Congestion control: making the system operate left to the cliff to avoid congestion collapse</a:t>
            </a: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2400" smtClean="0"/>
              <a:t>Congestion avoidance: making the system operate around the knee to obtain low latency and high throughput</a:t>
            </a:r>
          </a:p>
          <a:p>
            <a:endParaRPr lang="en-US" altLang="zh-CN" sz="2400" smtClean="0"/>
          </a:p>
          <a:p>
            <a:r>
              <a:rPr lang="en-US" altLang="zh-CN" sz="2400" smtClean="0"/>
              <a:t>Congestion control: making the system operate left to the cliff to avoid congestion collapse</a:t>
            </a:r>
          </a:p>
          <a:p>
            <a:endParaRPr lang="en-US" altLang="zh-CN" sz="240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576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Key Improvements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RTT variance estimate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Old design: </a:t>
            </a:r>
            <a:r>
              <a:rPr lang="en-US" altLang="zh-CN" i="1" smtClean="0">
                <a:ea typeface="宋体" pitchFamily="2" charset="-122"/>
              </a:rPr>
              <a:t>RTT</a:t>
            </a:r>
            <a:r>
              <a:rPr lang="en-US" altLang="zh-CN" i="1" baseline="-25000" smtClean="0">
                <a:ea typeface="宋体" pitchFamily="2" charset="-122"/>
              </a:rPr>
              <a:t>n+1</a:t>
            </a:r>
            <a:r>
              <a:rPr lang="en-US" altLang="zh-CN" i="1" smtClean="0">
                <a:ea typeface="宋体" pitchFamily="2" charset="-122"/>
              </a:rPr>
              <a:t> = </a:t>
            </a:r>
            <a:r>
              <a:rPr lang="en-US" altLang="zh-CN" i="1" smtClean="0">
                <a:latin typeface="Symbol" pitchFamily="18" charset="2"/>
                <a:ea typeface="宋体" pitchFamily="2" charset="-122"/>
                <a:sym typeface="Math1" pitchFamily="2" charset="2"/>
              </a:rPr>
              <a:t>a</a:t>
            </a:r>
            <a:r>
              <a:rPr lang="en-US" altLang="zh-CN" i="1" smtClean="0">
                <a:ea typeface="宋体" pitchFamily="2" charset="-122"/>
              </a:rPr>
              <a:t>  RTT  + (1- </a:t>
            </a:r>
            <a:r>
              <a:rPr lang="en-US" altLang="zh-CN" i="1" smtClean="0">
                <a:latin typeface="Symbol" pitchFamily="18" charset="2"/>
                <a:ea typeface="宋体" pitchFamily="2" charset="-122"/>
                <a:sym typeface="Math1" pitchFamily="2" charset="2"/>
              </a:rPr>
              <a:t>a</a:t>
            </a:r>
            <a:r>
              <a:rPr lang="en-US" altLang="zh-CN" i="1" smtClean="0">
                <a:ea typeface="宋体" pitchFamily="2" charset="-122"/>
              </a:rPr>
              <a:t> ) RTT</a:t>
            </a:r>
            <a:r>
              <a:rPr lang="en-US" altLang="zh-CN" i="1" baseline="-25000" smtClean="0">
                <a:ea typeface="宋体" pitchFamily="2" charset="-122"/>
              </a:rPr>
              <a:t>n</a:t>
            </a:r>
          </a:p>
          <a:p>
            <a:pPr lvl="1"/>
            <a:r>
              <a:rPr lang="en-US" altLang="zh-CN" i="1" smtClean="0">
                <a:ea typeface="宋体" pitchFamily="2" charset="-122"/>
              </a:rPr>
              <a:t>                    RTO = </a:t>
            </a:r>
            <a:r>
              <a:rPr lang="el-GR" altLang="zh-CN" i="1" smtClean="0"/>
              <a:t>β</a:t>
            </a:r>
            <a:r>
              <a:rPr lang="en-US" altLang="zh-CN" i="1" smtClean="0">
                <a:ea typeface="宋体" pitchFamily="2" charset="-122"/>
              </a:rPr>
              <a:t> RTT</a:t>
            </a:r>
            <a:r>
              <a:rPr lang="en-US" altLang="zh-CN" sz="2000" i="1" smtClean="0">
                <a:ea typeface="宋体" pitchFamily="2" charset="-122"/>
              </a:rPr>
              <a:t>n+1</a:t>
            </a:r>
          </a:p>
          <a:p>
            <a:r>
              <a:rPr lang="en-US" altLang="zh-CN" smtClean="0"/>
              <a:t>Exponential backoff</a:t>
            </a:r>
          </a:p>
          <a:p>
            <a:r>
              <a:rPr lang="en-US" altLang="zh-CN" smtClean="0"/>
              <a:t>Slow-start</a:t>
            </a:r>
          </a:p>
          <a:p>
            <a:r>
              <a:rPr lang="en-US" altLang="zh-CN" smtClean="0"/>
              <a:t>Dynamic window sizing</a:t>
            </a:r>
          </a:p>
          <a:p>
            <a:r>
              <a:rPr lang="en-US" altLang="zh-CN" smtClean="0"/>
              <a:t>Fast retransmit</a:t>
            </a:r>
          </a:p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at the “right” speed</a:t>
            </a:r>
          </a:p>
          <a:p>
            <a:pPr lvl="1"/>
            <a:r>
              <a:rPr lang="en-US" dirty="0" smtClean="0"/>
              <a:t>Fast enough to keep the pipe full</a:t>
            </a:r>
          </a:p>
          <a:p>
            <a:pPr lvl="1"/>
            <a:r>
              <a:rPr lang="en-US" dirty="0" smtClean="0"/>
              <a:t>But not to overrun the “pipe”</a:t>
            </a:r>
          </a:p>
          <a:p>
            <a:pPr lvl="2"/>
            <a:r>
              <a:rPr lang="en-US" dirty="0" smtClean="0"/>
              <a:t>Drawback?</a:t>
            </a:r>
          </a:p>
          <a:p>
            <a:pPr lvl="1"/>
            <a:r>
              <a:rPr lang="en-US" dirty="0" smtClean="0"/>
              <a:t>Share nicely with other senders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 insight: packet conservation principle and self-clocking</a:t>
            </a:r>
            <a:endParaRPr lang="en-US" dirty="0"/>
          </a:p>
        </p:txBody>
      </p:sp>
      <p:pic>
        <p:nvPicPr>
          <p:cNvPr id="35842" name="Content Placeholder 3" descr="PacketConserv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637338" cy="3276600"/>
          </a:xfrm>
        </p:spPr>
      </p:pic>
      <p:sp>
        <p:nvSpPr>
          <p:cNvPr id="35843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5105400"/>
            <a:ext cx="8229600" cy="1676400"/>
          </a:xfrm>
        </p:spPr>
        <p:txBody>
          <a:bodyPr/>
          <a:lstStyle/>
          <a:p>
            <a:r>
              <a:rPr lang="en-US" altLang="zh-CN" smtClean="0"/>
              <a:t>When pipe is full, the speed of ACK returns equals to the speed new packets should be injected into the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Solution: Dynamic window sizing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000" dirty="0" smtClean="0"/>
              <a:t>Sending speed: SWS / RTT</a:t>
            </a:r>
          </a:p>
          <a:p>
            <a:pPr>
              <a:lnSpc>
                <a:spcPct val="80000"/>
              </a:lnSpc>
            </a:pPr>
            <a:endParaRPr lang="en-US" altLang="zh-CN" sz="3000" dirty="0" smtClean="0"/>
          </a:p>
          <a:p>
            <a:pPr>
              <a:lnSpc>
                <a:spcPct val="80000"/>
              </a:lnSpc>
            </a:pPr>
            <a:r>
              <a:rPr lang="en-US" altLang="zh-CN" sz="3000" dirty="0" smtClean="0">
                <a:sym typeface="Wingdings" pitchFamily="2" charset="2"/>
              </a:rPr>
              <a:t> </a:t>
            </a:r>
            <a:r>
              <a:rPr lang="en-US" altLang="zh-CN" sz="3000" dirty="0" smtClean="0"/>
              <a:t>Adjusting SWS based on available bandwidth</a:t>
            </a:r>
          </a:p>
          <a:p>
            <a:pPr>
              <a:lnSpc>
                <a:spcPct val="80000"/>
              </a:lnSpc>
            </a:pPr>
            <a:endParaRPr lang="en-US" altLang="zh-CN" sz="3000" dirty="0" smtClean="0"/>
          </a:p>
          <a:p>
            <a:pPr>
              <a:lnSpc>
                <a:spcPct val="80000"/>
              </a:lnSpc>
            </a:pPr>
            <a:r>
              <a:rPr lang="en-US" altLang="zh-CN" sz="3000" dirty="0" smtClean="0"/>
              <a:t>The sender has two </a:t>
            </a:r>
            <a:r>
              <a:rPr lang="en-US" altLang="zh-CN" sz="3000" i="1" dirty="0" smtClean="0"/>
              <a:t>internal </a:t>
            </a:r>
            <a:r>
              <a:rPr lang="en-US" altLang="zh-CN" sz="3000" dirty="0" smtClean="0"/>
              <a:t>parameters:</a:t>
            </a: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ea typeface="宋体" pitchFamily="2" charset="-122"/>
              </a:rPr>
              <a:t>Congestion Window</a:t>
            </a:r>
            <a:r>
              <a:rPr lang="en-US" altLang="zh-CN" sz="2600" dirty="0" smtClean="0">
                <a:ea typeface="宋体" pitchFamily="2" charset="-122"/>
              </a:rPr>
              <a:t> (</a:t>
            </a:r>
            <a:r>
              <a:rPr lang="en-US" altLang="zh-CN" sz="2600" b="1" dirty="0" err="1" smtClean="0">
                <a:solidFill>
                  <a:srgbClr val="FF0000"/>
                </a:solidFill>
                <a:ea typeface="宋体" pitchFamily="2" charset="-122"/>
              </a:rPr>
              <a:t>cwnd</a:t>
            </a:r>
            <a:r>
              <a:rPr lang="en-US" altLang="zh-CN" sz="2600" dirty="0" smtClean="0">
                <a:ea typeface="宋体" pitchFamily="2" charset="-122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ea typeface="宋体" pitchFamily="2" charset="-122"/>
              </a:rPr>
              <a:t>Slow-start threshold Value</a:t>
            </a:r>
            <a:r>
              <a:rPr lang="en-US" altLang="zh-CN" sz="2600" dirty="0" smtClean="0">
                <a:ea typeface="宋体" pitchFamily="2" charset="-122"/>
              </a:rPr>
              <a:t> (</a:t>
            </a:r>
            <a:r>
              <a:rPr lang="en-US" altLang="zh-CN" sz="2600" b="1" dirty="0" err="1" smtClean="0">
                <a:solidFill>
                  <a:srgbClr val="FF0000"/>
                </a:solidFill>
                <a:ea typeface="宋体" pitchFamily="2" charset="-122"/>
              </a:rPr>
              <a:t>ssthresh</a:t>
            </a:r>
            <a:r>
              <a:rPr lang="en-US" altLang="zh-CN" sz="2600" b="1" dirty="0" smtClean="0">
                <a:solidFill>
                  <a:srgbClr val="FF0000"/>
                </a:solidFill>
                <a:ea typeface="宋体" pitchFamily="2" charset="-122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zh-CN" sz="3000" dirty="0" smtClean="0"/>
          </a:p>
          <a:p>
            <a:pPr>
              <a:lnSpc>
                <a:spcPct val="80000"/>
              </a:lnSpc>
            </a:pPr>
            <a:r>
              <a:rPr lang="en-US" altLang="zh-CN" sz="3000" dirty="0" smtClean="0"/>
              <a:t>SWS is set to the minimum of (</a:t>
            </a:r>
            <a:r>
              <a:rPr lang="en-US" altLang="zh-CN" sz="3000" dirty="0" err="1" smtClean="0"/>
              <a:t>cwnd</a:t>
            </a:r>
            <a:r>
              <a:rPr lang="en-US" altLang="zh-CN" sz="3000" dirty="0" smtClean="0"/>
              <a:t>, receiver advertised win)</a:t>
            </a:r>
            <a:endParaRPr lang="en-US" altLang="zh-CN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Modes of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3000" dirty="0" smtClean="0"/>
              <a:t>Probing for the available bandwidth</a:t>
            </a:r>
            <a:endParaRPr lang="en-US" altLang="zh-CN" sz="3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ea typeface="宋体" pitchFamily="2" charset="-122"/>
              </a:rPr>
              <a:t>slow start </a:t>
            </a:r>
            <a:r>
              <a:rPr lang="en-US" altLang="zh-CN" sz="2600" dirty="0" smtClean="0">
                <a:ea typeface="宋体" pitchFamily="2" charset="-122"/>
              </a:rPr>
              <a:t>(</a:t>
            </a:r>
            <a:r>
              <a:rPr lang="en-US" altLang="zh-CN" sz="2600" dirty="0" err="1" smtClean="0">
                <a:ea typeface="宋体" pitchFamily="2" charset="-122"/>
              </a:rPr>
              <a:t>cwnd</a:t>
            </a:r>
            <a:r>
              <a:rPr lang="en-US" altLang="zh-CN" sz="2600" dirty="0" smtClean="0">
                <a:ea typeface="宋体" pitchFamily="2" charset="-122"/>
              </a:rPr>
              <a:t> &lt; </a:t>
            </a:r>
            <a:r>
              <a:rPr lang="en-US" altLang="zh-CN" sz="2600" dirty="0" err="1" smtClean="0">
                <a:ea typeface="宋体" pitchFamily="2" charset="-122"/>
              </a:rPr>
              <a:t>ssthresh</a:t>
            </a:r>
            <a:r>
              <a:rPr lang="en-US" altLang="zh-CN" sz="2600" dirty="0" smtClean="0">
                <a:ea typeface="宋体" pitchFamily="2" charset="-122"/>
              </a:rPr>
              <a:t>)</a:t>
            </a:r>
          </a:p>
          <a:p>
            <a:pPr lvl="2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3000" dirty="0" smtClean="0">
                <a:ea typeface="宋体" pitchFamily="2" charset="-122"/>
              </a:rPr>
              <a:t>Avoid overloading the network</a:t>
            </a: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ea typeface="宋体" pitchFamily="2" charset="-122"/>
              </a:rPr>
              <a:t>congestion avoidance </a:t>
            </a:r>
            <a:r>
              <a:rPr lang="en-US" altLang="zh-CN" sz="2600" dirty="0" smtClean="0">
                <a:ea typeface="宋体" pitchFamily="2" charset="-122"/>
              </a:rPr>
              <a:t>(</a:t>
            </a:r>
            <a:r>
              <a:rPr lang="en-US" altLang="zh-CN" sz="2600" dirty="0" err="1" smtClean="0">
                <a:ea typeface="宋体" pitchFamily="2" charset="-122"/>
              </a:rPr>
              <a:t>cwnd</a:t>
            </a:r>
            <a:r>
              <a:rPr lang="en-US" altLang="zh-CN" sz="2600" dirty="0" smtClean="0">
                <a:ea typeface="宋体" pitchFamily="2" charset="-122"/>
              </a:rPr>
              <a:t> &gt;= </a:t>
            </a:r>
            <a:r>
              <a:rPr lang="en-US" altLang="zh-CN" sz="2600" dirty="0" err="1" smtClean="0">
                <a:ea typeface="宋体" pitchFamily="2" charset="-122"/>
              </a:rPr>
              <a:t>ssthresh</a:t>
            </a:r>
            <a:r>
              <a:rPr lang="en-US" altLang="zh-CN" sz="2600" dirty="0" smtClean="0">
                <a:ea typeface="宋体" pitchFamily="2" charset="-122"/>
              </a:rPr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/>
              <a:t>Initial value: 	</a:t>
            </a:r>
            <a:r>
              <a:rPr lang="en-US" altLang="zh-CN" dirty="0" smtClean="0">
                <a:solidFill>
                  <a:schemeClr val="accent2"/>
                </a:solidFill>
              </a:rPr>
              <a:t>Set </a:t>
            </a:r>
            <a:r>
              <a:rPr lang="en-US" altLang="zh-CN" b="1" dirty="0" err="1" smtClean="0">
                <a:solidFill>
                  <a:schemeClr val="accent2"/>
                </a:solidFill>
              </a:rPr>
              <a:t>cwnd</a:t>
            </a:r>
            <a:r>
              <a:rPr lang="en-US" altLang="zh-CN" b="1" dirty="0" smtClean="0">
                <a:solidFill>
                  <a:schemeClr val="accent2"/>
                </a:solidFill>
              </a:rPr>
              <a:t> = 1 MSS</a:t>
            </a:r>
            <a:endParaRPr lang="en-US" altLang="zh-CN" b="1" dirty="0" smtClean="0"/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sz="2000" dirty="0" smtClean="0">
                <a:ea typeface="宋体" pitchFamily="2" charset="-122"/>
              </a:rPr>
              <a:t>Modern TCP implementation may set initial </a:t>
            </a:r>
            <a:r>
              <a:rPr lang="en-US" altLang="zh-CN" sz="2000" dirty="0" err="1" smtClean="0">
                <a:ea typeface="宋体" pitchFamily="2" charset="-122"/>
              </a:rPr>
              <a:t>cwnd</a:t>
            </a:r>
            <a:r>
              <a:rPr lang="en-US" altLang="zh-CN" sz="2000" dirty="0" smtClean="0">
                <a:ea typeface="宋体" pitchFamily="2" charset="-122"/>
              </a:rPr>
              <a:t> to 2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/>
              <a:t>When receiving an ACK, </a:t>
            </a:r>
            <a:r>
              <a:rPr lang="en-US" altLang="zh-CN" dirty="0" err="1" smtClean="0"/>
              <a:t>cwnd</a:t>
            </a:r>
            <a:r>
              <a:rPr lang="en-US" altLang="zh-CN" dirty="0" smtClean="0"/>
              <a:t>+= 1 MSS</a:t>
            </a:r>
            <a:endParaRPr lang="en-US" altLang="zh-CN" sz="2000" b="1" dirty="0" smtClean="0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If an ACK acknowledges two segments,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still increased by only 1 segment.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Even if ACK acknowledges a segment that is smaller than MSS bytes long,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increased by 1.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Question: how can you accelerate your TCP download?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Congestion Avoidance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ym typeface="Math3" pitchFamily="2" charset="2"/>
              </a:rPr>
              <a:t>If </a:t>
            </a:r>
            <a:r>
              <a:rPr lang="en-US" altLang="zh-CN" dirty="0" err="1" smtClean="0">
                <a:solidFill>
                  <a:srgbClr val="FF0000"/>
                </a:solidFill>
                <a:sym typeface="Math3" pitchFamily="2" charset="2"/>
              </a:rPr>
              <a:t>cwnd</a:t>
            </a:r>
            <a:r>
              <a:rPr lang="en-US" altLang="zh-CN" dirty="0" smtClean="0">
                <a:solidFill>
                  <a:srgbClr val="FF0000"/>
                </a:solidFill>
                <a:sym typeface="Math3" pitchFamily="2" charset="2"/>
              </a:rPr>
              <a:t> &gt;= </a:t>
            </a:r>
            <a:r>
              <a:rPr lang="en-US" altLang="zh-CN" dirty="0" err="1" smtClean="0">
                <a:solidFill>
                  <a:srgbClr val="FF0000"/>
                </a:solidFill>
                <a:sym typeface="Math3" pitchFamily="2" charset="2"/>
              </a:rPr>
              <a:t>ssthresh</a:t>
            </a:r>
            <a:r>
              <a:rPr lang="en-US" altLang="zh-CN" dirty="0" smtClean="0">
                <a:sym typeface="Math3" pitchFamily="2" charset="2"/>
              </a:rPr>
              <a:t> then </a:t>
            </a:r>
            <a:r>
              <a:rPr lang="en-US" altLang="zh-CN" dirty="0" smtClean="0"/>
              <a:t>each time an ACK is received, increment </a:t>
            </a:r>
            <a:r>
              <a:rPr lang="en-US" altLang="zh-CN" dirty="0" err="1" smtClean="0"/>
              <a:t>cwnd</a:t>
            </a:r>
            <a:r>
              <a:rPr lang="en-US" altLang="zh-CN" dirty="0" smtClean="0"/>
              <a:t>  as follows: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+= MSS * (MSS /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) (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measured in bytes)</a:t>
            </a:r>
            <a:endParaRPr lang="en-US" altLang="zh-CN" dirty="0" smtClean="0">
              <a:ea typeface="宋体" pitchFamily="2" charset="-122"/>
            </a:endParaRPr>
          </a:p>
          <a:p>
            <a:pPr lvl="2"/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sym typeface="Math3" pitchFamily="2" charset="2"/>
              </a:rPr>
              <a:t>So </a:t>
            </a:r>
            <a:r>
              <a:rPr lang="en-US" altLang="zh-CN" i="1" dirty="0" err="1" smtClean="0">
                <a:sym typeface="Math3" pitchFamily="2" charset="2"/>
              </a:rPr>
              <a:t>cwnd</a:t>
            </a:r>
            <a:r>
              <a:rPr lang="en-US" altLang="zh-CN" dirty="0" smtClean="0">
                <a:sym typeface="Math3" pitchFamily="2" charset="2"/>
              </a:rPr>
              <a:t> is increased by one MSS only if all </a:t>
            </a:r>
            <a:r>
              <a:rPr lang="en-US" altLang="zh-CN" i="1" dirty="0" err="1" smtClean="0">
                <a:sym typeface="Math3" pitchFamily="2" charset="2"/>
              </a:rPr>
              <a:t>cwnd</a:t>
            </a:r>
            <a:r>
              <a:rPr lang="en-US" altLang="zh-CN" dirty="0" smtClean="0">
                <a:sym typeface="Math3" pitchFamily="2" charset="2"/>
              </a:rPr>
              <a:t>/MSS segments have been acknowledged.</a:t>
            </a:r>
          </a:p>
          <a:p>
            <a:endParaRPr lang="en-US" altLang="zh-CN" dirty="0" smtClean="0">
              <a:sym typeface="Math3" pitchFamily="2" charset="2"/>
            </a:endParaRPr>
          </a:p>
          <a:p>
            <a:pPr>
              <a:buFontTx/>
              <a:buNone/>
            </a:pPr>
            <a:endParaRPr lang="en-US" altLang="zh-CN" dirty="0" smtClean="0">
              <a:sym typeface="Math3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77175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  of </a:t>
            </a:r>
            <a:br>
              <a:rPr lang="en-US" dirty="0"/>
            </a:br>
            <a:r>
              <a:rPr lang="en-US" dirty="0"/>
              <a:t>Slow Start/Congestion Avoidance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029200" cy="990600"/>
          </a:xfrm>
        </p:spPr>
        <p:txBody>
          <a:bodyPr/>
          <a:lstStyle/>
          <a:p>
            <a:pPr>
              <a:buFontTx/>
              <a:buNone/>
              <a:tabLst>
                <a:tab pos="2227263" algn="l"/>
                <a:tab pos="4973638" algn="l"/>
                <a:tab pos="5661025" algn="l"/>
              </a:tabLst>
            </a:pPr>
            <a:r>
              <a:rPr lang="en-US" altLang="zh-CN" dirty="0" smtClean="0">
                <a:sym typeface="Math3" pitchFamily="2" charset="2"/>
              </a:rPr>
              <a:t>Assume </a:t>
            </a:r>
            <a:r>
              <a:rPr lang="en-US" altLang="zh-CN" i="1" dirty="0" err="1" smtClean="0">
                <a:solidFill>
                  <a:srgbClr val="FF0000"/>
                </a:solidFill>
                <a:sym typeface="Math3" pitchFamily="2" charset="2"/>
              </a:rPr>
              <a:t>ssthresh</a:t>
            </a:r>
            <a:r>
              <a:rPr lang="en-US" altLang="zh-CN" i="1" dirty="0" smtClean="0">
                <a:solidFill>
                  <a:srgbClr val="FF0000"/>
                </a:solidFill>
                <a:sym typeface="Math3" pitchFamily="2" charset="2"/>
              </a:rPr>
              <a:t> = 8 MSS</a:t>
            </a:r>
            <a:endParaRPr lang="en-US" altLang="zh-CN" dirty="0" smtClean="0">
              <a:solidFill>
                <a:srgbClr val="FF0000"/>
              </a:solidFill>
              <a:sym typeface="Math3" pitchFamily="2" charset="2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029200" y="1447800"/>
          <a:ext cx="321945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VISIO" r:id="rId3" imgW="6568560" imgH="10616400" progId="Visio.Drawing.11">
                  <p:embed/>
                </p:oleObj>
              </mc:Choice>
              <mc:Fallback>
                <p:oleObj name="VISIO" r:id="rId3" imgW="6568560" imgH="1061640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321945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57200" y="2514600"/>
          <a:ext cx="35496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Chart" r:id="rId5" imgW="3562350" imgH="3657600" progId="MSGraph.Chart.8">
                  <p:embed followColorScheme="full"/>
                </p:oleObj>
              </mc:Choice>
              <mc:Fallback>
                <p:oleObj name="Chart" r:id="rId5" imgW="3562350" imgH="36576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3549650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600200" y="6019800"/>
            <a:ext cx="1752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/>
              <a:t>Roundtrip times</a:t>
            </a:r>
            <a:endParaRPr lang="en-US" altLang="zh-CN" sz="1400" b="1">
              <a:solidFill>
                <a:srgbClr val="FFFF00"/>
              </a:solidFill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 rot="-5400000">
            <a:off x="-354807" y="4009232"/>
            <a:ext cx="2055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/>
              <a:t>Cwnd (in segments)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2133600" y="3886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1295400" y="3657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ssthresh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happen if a sender keeps increasing </a:t>
            </a:r>
            <a:r>
              <a:rPr lang="en-US" dirty="0" err="1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Packet loss</a:t>
            </a:r>
          </a:p>
          <a:p>
            <a:pPr lvl="1"/>
            <a:endParaRPr lang="en-US" dirty="0" smtClean="0"/>
          </a:p>
          <a:p>
            <a:r>
              <a:rPr lang="en-US" altLang="zh-CN" dirty="0" smtClean="0"/>
              <a:t>TCP uses packet loss as  a congestion signal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Loss detection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Receipt of a duplicate ACK (cumulative ACK)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Timeout of a retransmission timer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smtClean="0"/>
              <a:t>Sliding window revisited</a:t>
            </a:r>
          </a:p>
        </p:txBody>
      </p:sp>
      <p:pic>
        <p:nvPicPr>
          <p:cNvPr id="14339" name="Picture 4" descr="05f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990600"/>
            <a:ext cx="5842000" cy="249078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213225"/>
            <a:ext cx="8229600" cy="24161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Invariants</a:t>
            </a:r>
          </a:p>
          <a:p>
            <a:pPr lvl="1">
              <a:defRPr/>
            </a:pPr>
            <a:r>
              <a:rPr lang="en-US" dirty="0" err="1" smtClean="0"/>
              <a:t>LastByteAcked</a:t>
            </a:r>
            <a:r>
              <a:rPr lang="en-US" dirty="0" smtClean="0"/>
              <a:t> ≤ </a:t>
            </a:r>
            <a:r>
              <a:rPr lang="en-US" dirty="0" err="1" smtClean="0"/>
              <a:t>LastByteSent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LastByteSent</a:t>
            </a:r>
            <a:r>
              <a:rPr lang="en-US" dirty="0" smtClean="0"/>
              <a:t> ≤ </a:t>
            </a:r>
            <a:r>
              <a:rPr lang="en-US" dirty="0" err="1" smtClean="0"/>
              <a:t>LastByteWritten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LastByteRead</a:t>
            </a:r>
            <a:r>
              <a:rPr lang="en-US" dirty="0" smtClean="0"/>
              <a:t> &lt; </a:t>
            </a:r>
            <a:r>
              <a:rPr lang="en-US" dirty="0" err="1" smtClean="0"/>
              <a:t>NextByteExpected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NextByteExpected</a:t>
            </a:r>
            <a:r>
              <a:rPr lang="en-US" dirty="0" smtClean="0"/>
              <a:t> ≤ </a:t>
            </a:r>
            <a:r>
              <a:rPr lang="en-US" dirty="0" err="1" smtClean="0"/>
              <a:t>LastByteRcvd</a:t>
            </a:r>
            <a:r>
              <a:rPr lang="en-US" dirty="0" smtClean="0"/>
              <a:t> + 1</a:t>
            </a:r>
          </a:p>
          <a:p>
            <a:pPr>
              <a:defRPr/>
            </a:pPr>
            <a:r>
              <a:rPr lang="en-US" dirty="0" smtClean="0"/>
              <a:t>Limited sending buffer and Receiving buffer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2552700" y="3238501"/>
            <a:ext cx="304800" cy="6858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733800"/>
            <a:ext cx="23262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 Window Size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829300" y="3238501"/>
            <a:ext cx="304800" cy="3810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5722" y="3657600"/>
            <a:ext cx="24929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 Window Size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cwnd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Timeout: severe congestion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reset to one MSS:</a:t>
            </a:r>
          </a:p>
          <a:p>
            <a:pPr lvl="3">
              <a:buFontTx/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cwnd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= 1 MSS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ssthresh</a:t>
            </a:r>
            <a:r>
              <a:rPr lang="en-US" altLang="zh-CN" dirty="0" smtClean="0">
                <a:ea typeface="宋体" pitchFamily="2" charset="-122"/>
              </a:rPr>
              <a:t> is set to half of the current size of the congestion window:</a:t>
            </a:r>
          </a:p>
          <a:p>
            <a:pPr lvl="3">
              <a:buFontTx/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ssthressh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= </a:t>
            </a: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cwnd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/ 2</a:t>
            </a: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entering slow-start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Reaction to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Duplicate ACKs: not so congested (why?)</a:t>
            </a:r>
          </a:p>
          <a:p>
            <a:r>
              <a:rPr lang="en-US" altLang="zh-CN" dirty="0" smtClean="0"/>
              <a:t>Fast retransmit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Three duplicate ACKs indicate a packet loss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Retransmit without timeout</a:t>
            </a:r>
          </a:p>
          <a:p>
            <a:endParaRPr lang="en-US" altLang="zh-CN" sz="3600" dirty="0" smtClean="0"/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dirty="0" smtClean="0">
              <a:ea typeface="宋体" pitchFamily="2" charset="-12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3F2BDC2-1E78-4647-94D3-3E0A2B060ACE}" type="slidenum">
              <a:rPr lang="en-US" altLang="zh-CN"/>
              <a:pPr algn="ctr"/>
              <a:t>52</a:t>
            </a:fld>
            <a:endParaRPr lang="en-US" altLang="zh-CN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Duplicate ACK example</a:t>
            </a: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371600"/>
          <a:ext cx="44259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Visio" r:id="rId3" imgW="7279560" imgH="8021160" progId="Visio.Drawing.11">
                  <p:embed/>
                </p:oleObj>
              </mc:Choice>
              <mc:Fallback>
                <p:oleObj name="Visio" r:id="rId3" imgW="7279560" imgH="802116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4425950" cy="487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Reaction to congestion: Fast Recovery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Avoiding slow start</a:t>
            </a:r>
          </a:p>
          <a:p>
            <a:pPr lvl="1"/>
            <a:r>
              <a:rPr lang="en-US" altLang="zh-CN" sz="3200" dirty="0" err="1" smtClean="0">
                <a:ea typeface="宋体" pitchFamily="2" charset="-122"/>
              </a:rPr>
              <a:t>ssthresh</a:t>
            </a:r>
            <a:r>
              <a:rPr lang="en-US" altLang="zh-CN" sz="3200" dirty="0" smtClean="0">
                <a:ea typeface="宋体" pitchFamily="2" charset="-122"/>
              </a:rPr>
              <a:t> = 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/2</a:t>
            </a:r>
          </a:p>
          <a:p>
            <a:pPr lvl="1"/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 = cwnd+3MSS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Increase 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 by one MSS for each additional duplicate ACK</a:t>
            </a:r>
          </a:p>
          <a:p>
            <a:pPr lvl="1">
              <a:buFontTx/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r>
              <a:rPr lang="en-US" altLang="zh-CN" dirty="0" smtClean="0"/>
              <a:t>When ACK arrives that acknowledges “new </a:t>
            </a:r>
            <a:r>
              <a:rPr lang="en-US" altLang="zh-CN" dirty="0" smtClean="0"/>
              <a:t>data,” </a:t>
            </a:r>
            <a:r>
              <a:rPr lang="en-US" altLang="zh-CN" dirty="0" smtClean="0"/>
              <a:t>set:</a:t>
            </a:r>
          </a:p>
          <a:p>
            <a:pPr lvl="1">
              <a:buFontTx/>
              <a:buNone/>
            </a:pPr>
            <a:r>
              <a:rPr lang="en-US" altLang="zh-CN" sz="3200" dirty="0" smtClean="0">
                <a:ea typeface="宋体" pitchFamily="2" charset="-122"/>
              </a:rPr>
              <a:t>	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=</a:t>
            </a:r>
            <a:r>
              <a:rPr lang="en-US" altLang="zh-CN" sz="3200" dirty="0" err="1" smtClean="0">
                <a:ea typeface="宋体" pitchFamily="2" charset="-122"/>
              </a:rPr>
              <a:t>ssthresh</a:t>
            </a:r>
            <a:endParaRPr lang="en-US" altLang="zh-CN" sz="3200" dirty="0" smtClean="0"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3200" dirty="0" smtClean="0">
                <a:ea typeface="宋体" pitchFamily="2" charset="-122"/>
              </a:rPr>
              <a:t>	enter congestion avoidance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Flavors of TCP Congestion Control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TCP Tahoe</a:t>
            </a:r>
            <a:r>
              <a:rPr lang="en-US" altLang="zh-CN" dirty="0" smtClean="0"/>
              <a:t> (1988, FreeBSD 4.3 Tahoe)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Slow Start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Congestion Avoidance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Fast Retransmit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TCP Reno</a:t>
            </a:r>
            <a:r>
              <a:rPr lang="en-US" altLang="zh-CN" dirty="0" smtClean="0"/>
              <a:t> (1990, FreeBSD 4.3 Reno)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Fast Recovery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Modern TCP implementation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New Reno</a:t>
            </a:r>
            <a:r>
              <a:rPr lang="en-US" altLang="zh-CN" dirty="0" smtClean="0"/>
              <a:t> (1996)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SACK</a:t>
            </a:r>
            <a:r>
              <a:rPr lang="en-US" altLang="zh-CN" dirty="0" smtClean="0"/>
              <a:t> (1996)</a:t>
            </a:r>
          </a:p>
          <a:p>
            <a:pPr>
              <a:buFontTx/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b="1">
                <a:solidFill>
                  <a:schemeClr val="tx2"/>
                </a:solidFill>
              </a:rPr>
              <a:t>TCP Tahoe</a:t>
            </a:r>
          </a:p>
        </p:txBody>
      </p:sp>
      <p:pic>
        <p:nvPicPr>
          <p:cNvPr id="51203" name="Picture 3" descr="grampians_4b_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374775"/>
            <a:ext cx="55419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TCP </a:t>
            </a:r>
            <a:r>
              <a:rPr lang="en-US" altLang="zh-CN" sz="3200" b="1" dirty="0" smtClean="0">
                <a:solidFill>
                  <a:schemeClr val="tx2"/>
                </a:solidFill>
              </a:rPr>
              <a:t>Reno </a:t>
            </a:r>
            <a:endParaRPr lang="en-US" altLang="zh-CN" sz="1400" b="1" dirty="0">
              <a:solidFill>
                <a:schemeClr val="tx2"/>
              </a:solidFill>
            </a:endParaRPr>
          </a:p>
        </p:txBody>
      </p:sp>
      <p:pic>
        <p:nvPicPr>
          <p:cNvPr id="52227" name="Picture 3" descr="grampians_4_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3716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378075" y="4884738"/>
            <a:ext cx="4283075" cy="187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917825" y="4887913"/>
            <a:ext cx="3738563" cy="1873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470400" y="4838700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1400" b="1">
                <a:latin typeface="Tahoma" pitchFamily="34" charset="0"/>
              </a:rPr>
              <a:t>CA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24113" y="48339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1400" b="1">
                <a:latin typeface="Tahoma" pitchFamily="34" charset="0"/>
              </a:rPr>
              <a:t>SS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5395913" y="3500438"/>
            <a:ext cx="947737" cy="226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3751263" y="3494088"/>
            <a:ext cx="2576512" cy="227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5900738" y="3505200"/>
            <a:ext cx="447675" cy="2244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 flipV="1">
            <a:off x="4264025" y="3498850"/>
            <a:ext cx="2070100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4818063" y="3497263"/>
            <a:ext cx="1512887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957763" y="570388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>
                <a:latin typeface="Tahoma" pitchFamily="34" charset="0"/>
              </a:rPr>
              <a:t>Fast retransmission/fast recovery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334000" y="762000"/>
            <a:ext cx="2667000" cy="533400"/>
          </a:xfrm>
          <a:prstGeom prst="wedgeRoundRectCallout">
            <a:avLst>
              <a:gd name="adj1" fmla="val -29047"/>
              <a:gd name="adj2" fmla="val 11222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TCP saw tooth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cp_shor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Connection management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When to transmit a segment</a:t>
            </a:r>
          </a:p>
          <a:p>
            <a:pPr lvl="1"/>
            <a:r>
              <a:rPr lang="en-US" dirty="0" smtClean="0"/>
              <a:t>Adaptive retransmission</a:t>
            </a:r>
          </a:p>
          <a:p>
            <a:pPr lvl="1"/>
            <a:r>
              <a:rPr lang="en-US" dirty="0" smtClean="0"/>
              <a:t>TCP options</a:t>
            </a:r>
          </a:p>
          <a:p>
            <a:pPr lvl="1"/>
            <a:r>
              <a:rPr lang="en-US" dirty="0" smtClean="0"/>
              <a:t>Modern extensions</a:t>
            </a:r>
          </a:p>
          <a:p>
            <a:pPr lvl="1"/>
            <a:r>
              <a:rPr lang="en-US" dirty="0" smtClean="0"/>
              <a:t>Congestion Control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Next: network resource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Why does it work? [Chiu-Jain]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lvl="1"/>
            <a:r>
              <a:rPr lang="en-US" altLang="zh-CN" sz="2400" smtClean="0">
                <a:ea typeface="宋体" pitchFamily="2" charset="-122"/>
              </a:rPr>
              <a:t>A feedback control system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The network uses feedback y to adjust users’ load </a:t>
            </a:r>
            <a:r>
              <a:rPr lang="en-US" altLang="zh-CN" sz="2400" smtClean="0">
                <a:latin typeface="Symbol" pitchFamily="18" charset="2"/>
                <a:ea typeface="宋体" pitchFamily="2" charset="-122"/>
                <a:sym typeface="Symbol" pitchFamily="18" charset="2"/>
              </a:rPr>
              <a:t></a:t>
            </a:r>
            <a:r>
              <a:rPr lang="en-US" altLang="zh-CN" sz="2400" smtClean="0">
                <a:ea typeface="宋体" pitchFamily="2" charset="-122"/>
              </a:rPr>
              <a:t>x_i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5224463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Buffer Sizes </a:t>
            </a:r>
            <a:r>
              <a:rPr lang="en-US" dirty="0" err="1" smtClean="0"/>
              <a:t>vs</a:t>
            </a:r>
            <a:r>
              <a:rPr lang="en-US" dirty="0" smtClean="0"/>
              <a:t> Window Sizes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r>
              <a:rPr lang="en-US" dirty="0" smtClean="0"/>
              <a:t>Maximum SWS ≤  </a:t>
            </a:r>
            <a:r>
              <a:rPr lang="en-US" dirty="0" err="1" smtClean="0"/>
              <a:t>MaxSndBuf</a:t>
            </a:r>
            <a:endParaRPr lang="en-US" dirty="0" smtClean="0"/>
          </a:p>
          <a:p>
            <a:r>
              <a:rPr lang="en-US" dirty="0" smtClean="0"/>
              <a:t>Maximum RWS ≤ </a:t>
            </a:r>
            <a:r>
              <a:rPr lang="en-US" dirty="0" err="1" smtClean="0"/>
              <a:t>MaxRcvBuf</a:t>
            </a:r>
            <a:r>
              <a:rPr lang="en-US" dirty="0" smtClean="0"/>
              <a:t> – ((NextByteExpected-1) – </a:t>
            </a:r>
            <a:r>
              <a:rPr lang="en-US" dirty="0" err="1" smtClean="0"/>
              <a:t>LastByteRead</a:t>
            </a:r>
            <a:r>
              <a:rPr lang="en-US" dirty="0" smtClean="0"/>
              <a:t>)   </a:t>
            </a:r>
            <a:endParaRPr lang="en-US" dirty="0"/>
          </a:p>
        </p:txBody>
      </p:sp>
      <p:pic>
        <p:nvPicPr>
          <p:cNvPr id="7" name="Picture 4" descr="05f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8420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Goals of Congestion Avoidance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zh-CN" sz="2400" smtClean="0"/>
          </a:p>
          <a:p>
            <a:pPr lvl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Efficiency: the closeness of the total load on the resource ot its knee</a:t>
            </a:r>
          </a:p>
          <a:p>
            <a:pPr lvl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Fairness:</a:t>
            </a:r>
          </a:p>
          <a:p>
            <a:pPr lvl="2">
              <a:lnSpc>
                <a:spcPct val="90000"/>
              </a:lnSpc>
            </a:pPr>
            <a:endParaRPr lang="en-US" altLang="zh-CN" sz="1800" smtClean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endParaRPr lang="en-US" altLang="zh-CN" sz="1800" smtClean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sz="1800" smtClean="0">
                <a:ea typeface="宋体" pitchFamily="2" charset="-122"/>
              </a:rPr>
              <a:t>When all x_i’s are equal, F(x) = 1</a:t>
            </a:r>
          </a:p>
          <a:p>
            <a:pPr lvl="2">
              <a:lnSpc>
                <a:spcPct val="90000"/>
              </a:lnSpc>
            </a:pPr>
            <a:r>
              <a:rPr lang="en-US" altLang="zh-CN" sz="1800" smtClean="0">
                <a:ea typeface="宋体" pitchFamily="2" charset="-122"/>
              </a:rPr>
              <a:t>When all x_i’s are zero but x_j = 1, F(x) = 1/n</a:t>
            </a:r>
          </a:p>
          <a:p>
            <a:pPr lvl="1">
              <a:lnSpc>
                <a:spcPct val="90000"/>
              </a:lnSpc>
            </a:pPr>
            <a:endParaRPr lang="en-US" altLang="zh-CN" sz="200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Distributedness</a:t>
            </a:r>
          </a:p>
          <a:p>
            <a:pPr lvl="2">
              <a:lnSpc>
                <a:spcPct val="90000"/>
              </a:lnSpc>
            </a:pPr>
            <a:r>
              <a:rPr lang="en-US" altLang="zh-CN" sz="1800" smtClean="0">
                <a:ea typeface="宋体" pitchFamily="2" charset="-122"/>
              </a:rPr>
              <a:t>A centralized scheme requires complete knowledge of the state of the system</a:t>
            </a:r>
          </a:p>
          <a:p>
            <a:pPr lvl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Convergence</a:t>
            </a:r>
          </a:p>
          <a:p>
            <a:pPr lvl="2">
              <a:lnSpc>
                <a:spcPct val="90000"/>
              </a:lnSpc>
            </a:pPr>
            <a:r>
              <a:rPr lang="en-US" altLang="zh-CN" sz="1800" smtClean="0">
                <a:ea typeface="宋体" pitchFamily="2" charset="-122"/>
              </a:rPr>
              <a:t>The system approach the goal state from any starting state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31933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Metrics to measure convergence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029200"/>
            <a:ext cx="3505200" cy="109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/>
              <a:t>Responsiveness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Smoothness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81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Model the system as a linear control system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19600"/>
            <a:ext cx="7391400" cy="1706563"/>
          </a:xfrm>
        </p:spPr>
        <p:txBody>
          <a:bodyPr/>
          <a:lstStyle/>
          <a:p>
            <a:r>
              <a:rPr lang="en-US" altLang="zh-CN" sz="2800" smtClean="0"/>
              <a:t>Four sample types of controls</a:t>
            </a:r>
          </a:p>
          <a:p>
            <a:r>
              <a:rPr lang="en-US" altLang="zh-CN" sz="2800" smtClean="0"/>
              <a:t>AIAD, AIMD, MIAD, MIMD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9008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Phase plot</a:t>
            </a:r>
          </a:p>
        </p:txBody>
      </p:sp>
      <p:sp>
        <p:nvSpPr>
          <p:cNvPr id="58370" name="Line 3"/>
          <p:cNvSpPr>
            <a:spLocks noChangeShapeType="1"/>
          </p:cNvSpPr>
          <p:nvPr/>
        </p:nvSpPr>
        <p:spPr bwMode="auto">
          <a:xfrm>
            <a:off x="1676400" y="6172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 flipV="1">
            <a:off x="1828800" y="1295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1844675" y="1585913"/>
            <a:ext cx="4570413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 flipV="1">
            <a:off x="1844675" y="2392363"/>
            <a:ext cx="3725863" cy="3802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513638" y="6272213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1292225" y="1125538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mtClean="0"/>
              <a:t>TCP Congestion Control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Slow start: cwnd +=1 for every ack received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Congestion avoidance (cwnd &gt; ssthresh):</a:t>
            </a:r>
          </a:p>
          <a:p>
            <a:pPr lvl="2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 cwnd += MSS/cwnd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After three duplicate ACKs</a:t>
            </a:r>
          </a:p>
          <a:p>
            <a:pPr lvl="2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ssthressh = cwnd / 2 </a:t>
            </a:r>
          </a:p>
          <a:p>
            <a:pPr lvl="2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cwnd  = ssthresh </a:t>
            </a:r>
          </a:p>
          <a:p>
            <a:pPr lvl="2">
              <a:lnSpc>
                <a:spcPct val="90000"/>
              </a:lnSpc>
            </a:pPr>
            <a:endParaRPr lang="en-US" altLang="zh-CN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mtClean="0"/>
              <a:t>Control Algorithm is Additive Increase and Multiplicative Decrease (AIMD)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TCP Flow Control</a:t>
            </a:r>
          </a:p>
        </p:txBody>
      </p:sp>
      <p:sp>
        <p:nvSpPr>
          <p:cNvPr id="3076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Q: how does a receiver prevent a sender from overrunning its buffer?</a:t>
            </a:r>
          </a:p>
          <a:p>
            <a:r>
              <a:rPr lang="en-US" dirty="0" smtClean="0"/>
              <a:t>A: use </a:t>
            </a:r>
            <a:r>
              <a:rPr lang="en-US" dirty="0" err="1" smtClean="0"/>
              <a:t>AdvertisedWindow</a:t>
            </a:r>
            <a:endParaRPr lang="en-US" dirty="0" smtClean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817688" y="1243013"/>
          <a:ext cx="540385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4" imgW="9615960" imgH="5109480" progId="Visio.Drawing.11">
                  <p:embed/>
                </p:oleObj>
              </mc:Choice>
              <mc:Fallback>
                <p:oleObj name="VISIO" r:id="rId4" imgW="9615960" imgH="51094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1243013"/>
                        <a:ext cx="5403850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 flipH="1">
            <a:off x="6172200" y="28956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05f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905000"/>
            <a:ext cx="3200400" cy="2505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Invariants for flow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8229600" cy="3352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Receiver side:</a:t>
            </a:r>
          </a:p>
          <a:p>
            <a:pPr lvl="1">
              <a:defRPr/>
            </a:pPr>
            <a:r>
              <a:rPr lang="en-US" dirty="0" err="1" smtClean="0"/>
              <a:t>LastByteRcvd</a:t>
            </a:r>
            <a:r>
              <a:rPr lang="en-US" dirty="0" smtClean="0"/>
              <a:t> – </a:t>
            </a:r>
            <a:r>
              <a:rPr lang="en-US" dirty="0" err="1" smtClean="0"/>
              <a:t>LastByteRead</a:t>
            </a:r>
            <a:r>
              <a:rPr lang="en-US" dirty="0" smtClean="0"/>
              <a:t> ≤ </a:t>
            </a:r>
            <a:r>
              <a:rPr lang="en-US" dirty="0" err="1" smtClean="0"/>
              <a:t>MaxRcvBuf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AdvertisedWindow</a:t>
            </a:r>
            <a:r>
              <a:rPr lang="en-US" dirty="0" smtClean="0"/>
              <a:t> = </a:t>
            </a:r>
            <a:r>
              <a:rPr lang="en-US" dirty="0" err="1" smtClean="0"/>
              <a:t>MaxRcvBuf</a:t>
            </a:r>
            <a:r>
              <a:rPr lang="en-US" dirty="0" smtClean="0"/>
              <a:t> – ((</a:t>
            </a:r>
            <a:r>
              <a:rPr lang="en-US" dirty="0" err="1" smtClean="0"/>
              <a:t>NextByteExpected</a:t>
            </a:r>
            <a:r>
              <a:rPr lang="en-US" dirty="0" smtClean="0"/>
              <a:t> - 1) – </a:t>
            </a:r>
            <a:r>
              <a:rPr lang="en-US" dirty="0" err="1" smtClean="0"/>
              <a:t>LastByteRead</a:t>
            </a:r>
            <a:r>
              <a:rPr lang="en-US" dirty="0" smtClean="0"/>
              <a:t>)</a:t>
            </a:r>
          </a:p>
        </p:txBody>
      </p:sp>
      <p:pic>
        <p:nvPicPr>
          <p:cNvPr id="15364" name="Content Placeholder 4" descr="05f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8188" y="914400"/>
            <a:ext cx="5127625" cy="2209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Invariants for flow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8229600" cy="3352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Sender side:</a:t>
            </a:r>
          </a:p>
          <a:p>
            <a:pPr lvl="1">
              <a:defRPr/>
            </a:pPr>
            <a:r>
              <a:rPr lang="en-US" dirty="0" err="1" smtClean="0"/>
              <a:t>MaxSWS</a:t>
            </a:r>
            <a:r>
              <a:rPr lang="en-US" dirty="0" smtClean="0"/>
              <a:t> = </a:t>
            </a:r>
            <a:r>
              <a:rPr lang="en-US" dirty="0" err="1" smtClean="0"/>
              <a:t>LastByteSent</a:t>
            </a:r>
            <a:r>
              <a:rPr lang="en-US" dirty="0" smtClean="0"/>
              <a:t> – </a:t>
            </a:r>
            <a:r>
              <a:rPr lang="en-US" dirty="0" err="1" smtClean="0"/>
              <a:t>LastByteAcked</a:t>
            </a:r>
            <a:r>
              <a:rPr lang="en-US" dirty="0" smtClean="0"/>
              <a:t> ≤ </a:t>
            </a:r>
            <a:r>
              <a:rPr lang="en-US" dirty="0" err="1" smtClean="0"/>
              <a:t>AdvertisedWindow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LastByteWritten</a:t>
            </a:r>
            <a:r>
              <a:rPr lang="en-US" dirty="0" smtClean="0"/>
              <a:t> – </a:t>
            </a:r>
            <a:r>
              <a:rPr lang="en-US" dirty="0" err="1" smtClean="0"/>
              <a:t>LastByteAcked</a:t>
            </a:r>
            <a:r>
              <a:rPr lang="en-US" dirty="0" smtClean="0"/>
              <a:t> ≤ </a:t>
            </a:r>
            <a:r>
              <a:rPr lang="en-US" dirty="0" err="1" smtClean="0"/>
              <a:t>MaxSndBuf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Sender process would be blocked if send buffer is full</a:t>
            </a:r>
            <a:endParaRPr lang="en-US" dirty="0"/>
          </a:p>
        </p:txBody>
      </p:sp>
      <p:pic>
        <p:nvPicPr>
          <p:cNvPr id="15364" name="Content Placeholder 4" descr="05f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8188" y="914400"/>
            <a:ext cx="5127625" cy="2209800"/>
          </a:xfrm>
        </p:spPr>
      </p:pic>
      <p:sp>
        <p:nvSpPr>
          <p:cNvPr id="5" name="Left Brace 4"/>
          <p:cNvSpPr/>
          <p:nvPr/>
        </p:nvSpPr>
        <p:spPr bwMode="auto">
          <a:xfrm rot="16200000">
            <a:off x="3086100" y="2933701"/>
            <a:ext cx="304800" cy="5334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6057900" y="2857500"/>
            <a:ext cx="304800" cy="5334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OWEI20YANG@YOUDQGUFUVWXY5MI" val="2875"/>
</p:tagLst>
</file>

<file path=ppt/theme/theme1.xml><?xml version="1.0" encoding="utf-8"?>
<a:theme xmlns:a="http://schemas.openxmlformats.org/drawingml/2006/main" name="03Design">
  <a:themeElements>
    <a:clrScheme name="com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969</TotalTime>
  <Words>2196</Words>
  <Application>Microsoft Macintosh PowerPoint</Application>
  <PresentationFormat>On-screen Show (4:3)</PresentationFormat>
  <Paragraphs>441</Paragraphs>
  <Slides>64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03Design</vt:lpstr>
      <vt:lpstr>VISIO</vt:lpstr>
      <vt:lpstr>Chart</vt:lpstr>
      <vt:lpstr>Visio</vt:lpstr>
      <vt:lpstr>CS 356: Introduction to Computer Networks   Lecture 16: Transmission Control Protocol (TCP)</vt:lpstr>
      <vt:lpstr>Overview</vt:lpstr>
      <vt:lpstr>Transmission Control Protocol</vt:lpstr>
      <vt:lpstr>Flow control</vt:lpstr>
      <vt:lpstr>Sliding window revisited</vt:lpstr>
      <vt:lpstr>Buffer Sizes vs Window Sizes</vt:lpstr>
      <vt:lpstr>TCP Flow Control</vt:lpstr>
      <vt:lpstr>Invariants for flow control</vt:lpstr>
      <vt:lpstr>Invariants for flow control</vt:lpstr>
      <vt:lpstr>PowerPoint Presentation</vt:lpstr>
      <vt:lpstr>Window probes</vt:lpstr>
      <vt:lpstr>When to send a segment?</vt:lpstr>
      <vt:lpstr>Push flag</vt:lpstr>
      <vt:lpstr>Silly Window Syndrome</vt:lpstr>
      <vt:lpstr>Sending smaller segments</vt:lpstr>
      <vt:lpstr>Silly Window Syndrome</vt:lpstr>
      <vt:lpstr>How to avoid Silly Window Syndrome</vt:lpstr>
      <vt:lpstr>Sender-Side Silly Window Syndrome avoidance</vt:lpstr>
      <vt:lpstr>TCP window management summary</vt:lpstr>
      <vt:lpstr>Overview</vt:lpstr>
      <vt:lpstr>TCP Retransmission</vt:lpstr>
      <vt:lpstr>How to set the timer</vt:lpstr>
      <vt:lpstr>Adaptive retransmission</vt:lpstr>
      <vt:lpstr>Karn’s Algorithm</vt:lpstr>
      <vt:lpstr>Setting the RTO value</vt:lpstr>
      <vt:lpstr>Setting the RTO value (cont’d)</vt:lpstr>
      <vt:lpstr>Overview</vt:lpstr>
      <vt:lpstr>TCP header fields</vt:lpstr>
      <vt:lpstr>TCP header fields</vt:lpstr>
      <vt:lpstr>Modern TCP extensions</vt:lpstr>
      <vt:lpstr>Improving RTT estimate</vt:lpstr>
      <vt:lpstr>Increase TCP window size</vt:lpstr>
      <vt:lpstr>Protecting against Wraparound</vt:lpstr>
      <vt:lpstr>Solution: Window scaling option </vt:lpstr>
      <vt:lpstr>Protect Against Wrapped Sequence Number</vt:lpstr>
      <vt:lpstr>Selective Acknowledgement</vt:lpstr>
      <vt:lpstr>Overview</vt:lpstr>
      <vt:lpstr>TCP Congestion Control</vt:lpstr>
      <vt:lpstr>History</vt:lpstr>
      <vt:lpstr>Design Goals</vt:lpstr>
      <vt:lpstr>Key Improvements</vt:lpstr>
      <vt:lpstr>Challenge</vt:lpstr>
      <vt:lpstr>Key insight: packet conservation principle and self-clocking</vt:lpstr>
      <vt:lpstr>Solution: Dynamic window sizing</vt:lpstr>
      <vt:lpstr>Two Modes of Congestion Control</vt:lpstr>
      <vt:lpstr>Slow Start</vt:lpstr>
      <vt:lpstr>Congestion Avoidance</vt:lpstr>
      <vt:lpstr>Example  of  Slow Start/Congestion Avoidance</vt:lpstr>
      <vt:lpstr>Congestion detection</vt:lpstr>
      <vt:lpstr>Reaction to Congestion</vt:lpstr>
      <vt:lpstr>Reaction to Congestion</vt:lpstr>
      <vt:lpstr>Duplicate ACK example</vt:lpstr>
      <vt:lpstr>Reaction to congestion: Fast Recovery</vt:lpstr>
      <vt:lpstr>Flavors of TCP Congestion Control </vt:lpstr>
      <vt:lpstr>PowerPoint Presentation</vt:lpstr>
      <vt:lpstr>PowerPoint Presentation</vt:lpstr>
      <vt:lpstr>PowerPoint Presentation</vt:lpstr>
      <vt:lpstr>Summary</vt:lpstr>
      <vt:lpstr>Why does it work? [Chiu-Jain]</vt:lpstr>
      <vt:lpstr>Goals of Congestion Avoidance</vt:lpstr>
      <vt:lpstr>Metrics to measure convergence</vt:lpstr>
      <vt:lpstr>Model the system as a linear control system</vt:lpstr>
      <vt:lpstr>Phase plot</vt:lpstr>
      <vt:lpstr>Summary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214: Networks and Distributed Systems   Lecture 4: Interconnecting Direct Link Networks</dc:title>
  <dc:creator>Xiaowei Yang</dc:creator>
  <cp:lastModifiedBy>Xiaowei</cp:lastModifiedBy>
  <cp:revision>436</cp:revision>
  <dcterms:created xsi:type="dcterms:W3CDTF">2009-09-02T13:41:44Z</dcterms:created>
  <dcterms:modified xsi:type="dcterms:W3CDTF">2014-03-20T18:51:08Z</dcterms:modified>
</cp:coreProperties>
</file>