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sldIdLst>
    <p:sldId id="258" r:id="rId2"/>
    <p:sldId id="259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283" r:id="rId18"/>
    <p:sldId id="348" r:id="rId19"/>
    <p:sldId id="347" r:id="rId20"/>
    <p:sldId id="349" r:id="rId21"/>
    <p:sldId id="284" r:id="rId22"/>
    <p:sldId id="330" r:id="rId23"/>
    <p:sldId id="356" r:id="rId24"/>
    <p:sldId id="357" r:id="rId25"/>
    <p:sldId id="351" r:id="rId26"/>
    <p:sldId id="358" r:id="rId27"/>
    <p:sldId id="353" r:id="rId28"/>
    <p:sldId id="354" r:id="rId29"/>
    <p:sldId id="360" r:id="rId30"/>
    <p:sldId id="361" r:id="rId31"/>
    <p:sldId id="36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43" r:id="rId43"/>
    <p:sldId id="366" r:id="rId44"/>
    <p:sldId id="363" r:id="rId45"/>
    <p:sldId id="344" r:id="rId46"/>
    <p:sldId id="345" r:id="rId47"/>
    <p:sldId id="381" r:id="rId48"/>
    <p:sldId id="364" r:id="rId49"/>
    <p:sldId id="287" r:id="rId50"/>
    <p:sldId id="288" r:id="rId51"/>
    <p:sldId id="289" r:id="rId52"/>
    <p:sldId id="290" r:id="rId53"/>
    <p:sldId id="280" r:id="rId54"/>
    <p:sldId id="291" r:id="rId55"/>
    <p:sldId id="292" r:id="rId56"/>
    <p:sldId id="293" r:id="rId57"/>
    <p:sldId id="294" r:id="rId58"/>
    <p:sldId id="281" r:id="rId59"/>
    <p:sldId id="326" r:id="rId60"/>
    <p:sldId id="327" r:id="rId61"/>
    <p:sldId id="365" r:id="rId62"/>
  </p:sldIdLst>
  <p:sldSz cx="9144000" cy="6858000" type="screen4x3"/>
  <p:notesSz cx="6858000" cy="9144000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542" autoAdjust="0"/>
  </p:normalViewPr>
  <p:slideViewPr>
    <p:cSldViewPr>
      <p:cViewPr varScale="1">
        <p:scale>
          <a:sx n="96" d="100"/>
          <a:sy n="96" d="100"/>
        </p:scale>
        <p:origin x="-1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interSettings" Target="printerSettings/printerSettings1.bin"/><Relationship Id="rId65" Type="http://schemas.openxmlformats.org/officeDocument/2006/relationships/tags" Target="tags/tag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86BA46B-0541-4449-A63F-B2B5AECF5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31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 smtClean="0">
                <a:ea typeface="宋体" pitchFamily="2" charset="-122"/>
              </a:rPr>
              <a:t>Note: Unit is a segment size. TCP actually is based on bytes and increments by 1 MSS (maximum segment size)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A4CDF-01A2-425F-991D-C92FFA3303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A centralized scheme requires complete knowledge of the state of the system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The system approach the goal state from any starting state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BA46B-0541-4449-A63F-B2B5AECF571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latin typeface="Arial" pitchFamily="34" charset="0"/>
              </a:rPr>
              <a:t>1. efficiency line</a:t>
            </a:r>
          </a:p>
          <a:p>
            <a:r>
              <a:rPr lang="en-US" altLang="zh-CN" smtClean="0">
                <a:latin typeface="Arial" pitchFamily="34" charset="0"/>
              </a:rPr>
              <a:t>2. fairness line</a:t>
            </a:r>
          </a:p>
          <a:p>
            <a:r>
              <a:rPr lang="en-US" altLang="zh-CN" smtClean="0">
                <a:latin typeface="Arial" pitchFamily="34" charset="0"/>
              </a:rPr>
              <a:t>AIMD</a:t>
            </a:r>
          </a:p>
          <a:p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Different packet size causes unfairness, and no control over promptness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offset packet size unfairness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BA46B-0541-4449-A63F-B2B5AECF571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Top: congestion window</a:t>
            </a:r>
          </a:p>
          <a:p>
            <a:r>
              <a:rPr lang="en-US" dirty="0" smtClean="0"/>
              <a:t>Bottom: expected (</a:t>
            </a:r>
            <a:r>
              <a:rPr lang="en-US" dirty="0" err="1" smtClean="0"/>
              <a:t>colred</a:t>
            </a:r>
            <a:r>
              <a:rPr lang="en-US" dirty="0" smtClean="0"/>
              <a:t>) and actual (black) </a:t>
            </a:r>
            <a:r>
              <a:rPr lang="en-US" dirty="0" smtClean="0"/>
              <a:t>throughput</a:t>
            </a:r>
          </a:p>
          <a:p>
            <a:r>
              <a:rPr lang="en-US" dirty="0" smtClean="0"/>
              <a:t>The shaded</a:t>
            </a:r>
            <a:r>
              <a:rPr lang="en-US" baseline="0" dirty="0" smtClean="0"/>
              <a:t> area is the region between the alpha and beta thresholds.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BA46B-0541-4449-A63F-B2B5AECF571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8BEB-A6B9-462E-94C7-9D640F16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F92F1-BE14-4E57-B60B-F916A4C78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165D-4025-44BC-86D3-27C6486AA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49416-C9D0-4434-886B-177C6AED1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1E9F9-7C76-4DFE-8CFF-64E9E7F59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136B-D6E7-4826-A366-37630C902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6B11B-807C-443E-A2E4-D6268544F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F85F-9C3B-4A22-85CF-D3A5C9CF6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4764-3325-449A-BBC1-F930F4158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0677A-A0EC-4190-84D5-1CACE5981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E5DC-1CF0-4B1D-8E5D-97E053C1D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CAA60-3F1C-47F4-BD87-54712BD3F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041DC-E977-4E10-A83E-4D50DC271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F07D5F0-31DF-456F-8F45-D6BC2CB1D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C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95400"/>
            <a:ext cx="8915400" cy="230505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CS 356: Computer Network Architectures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Lecture 17: Network Resource </a:t>
            </a:r>
            <a:r>
              <a:rPr lang="en-US" sz="4000" dirty="0" smtClean="0"/>
              <a:t>Allocation</a:t>
            </a:r>
            <a:br>
              <a:rPr lang="en-US" sz="4000" dirty="0" smtClean="0"/>
            </a:br>
            <a:r>
              <a:rPr lang="en-US" sz="4000" dirty="0" smtClean="0"/>
              <a:t>Chapter 6.1-6.4</a:t>
            </a:r>
            <a:endParaRPr lang="en-US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958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Xiaowei Yang</a:t>
            </a:r>
          </a:p>
          <a:p>
            <a:pPr eaLnBrk="1" hangingPunct="1"/>
            <a:r>
              <a:rPr lang="en-US" smtClean="0"/>
              <a:t>xwy@cs.duke.edu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pPr algn="ctr"/>
            <a:fld id="{A3F2BDC2-1E78-4647-94D3-3E0A2B060ACE}" type="slidenum">
              <a:rPr lang="en-US" altLang="zh-CN"/>
              <a:pPr algn="ctr"/>
              <a:t>10</a:t>
            </a:fld>
            <a:endParaRPr lang="en-US" altLang="zh-CN"/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Duplicate ACK example</a:t>
            </a:r>
          </a:p>
        </p:txBody>
      </p:sp>
      <p:graphicFrame>
        <p:nvGraphicFramePr>
          <p:cNvPr id="4403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133600" y="1371600"/>
          <a:ext cx="442595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5" name="Visio" r:id="rId3" imgW="7279560" imgH="8021160" progId="Visio.Drawing.11">
                  <p:embed/>
                </p:oleObj>
              </mc:Choice>
              <mc:Fallback>
                <p:oleObj name="Visio" r:id="rId3" imgW="7279560" imgH="80211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71600"/>
                        <a:ext cx="4425950" cy="487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804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Reaction to congestion: Fast Recovery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Avoiding slow start</a:t>
            </a:r>
          </a:p>
          <a:p>
            <a:pPr lvl="1"/>
            <a:r>
              <a:rPr lang="en-US" altLang="zh-CN" sz="3200" dirty="0" err="1" smtClean="0">
                <a:ea typeface="宋体" pitchFamily="2" charset="-122"/>
              </a:rPr>
              <a:t>ssthresh</a:t>
            </a:r>
            <a:r>
              <a:rPr lang="en-US" altLang="zh-CN" sz="3200" dirty="0" smtClean="0">
                <a:ea typeface="宋体" pitchFamily="2" charset="-122"/>
              </a:rPr>
              <a:t> = </a:t>
            </a:r>
            <a:r>
              <a:rPr lang="en-US" altLang="zh-CN" sz="3200" dirty="0" err="1" smtClean="0">
                <a:ea typeface="宋体" pitchFamily="2" charset="-122"/>
              </a:rPr>
              <a:t>cwnd</a:t>
            </a:r>
            <a:r>
              <a:rPr lang="en-US" altLang="zh-CN" sz="3200" dirty="0" smtClean="0">
                <a:ea typeface="宋体" pitchFamily="2" charset="-122"/>
              </a:rPr>
              <a:t>/2</a:t>
            </a:r>
          </a:p>
          <a:p>
            <a:pPr lvl="1"/>
            <a:r>
              <a:rPr lang="en-US" altLang="zh-CN" sz="3200" dirty="0" err="1" smtClean="0">
                <a:ea typeface="宋体" pitchFamily="2" charset="-122"/>
              </a:rPr>
              <a:t>cwnd</a:t>
            </a:r>
            <a:r>
              <a:rPr lang="en-US" altLang="zh-CN" sz="3200" dirty="0" smtClean="0">
                <a:ea typeface="宋体" pitchFamily="2" charset="-122"/>
              </a:rPr>
              <a:t> = cwnd+3MSS</a:t>
            </a:r>
          </a:p>
          <a:p>
            <a:pPr lvl="1"/>
            <a:r>
              <a:rPr lang="en-US" altLang="zh-CN" sz="3200" dirty="0" smtClean="0">
                <a:ea typeface="宋体" pitchFamily="2" charset="-122"/>
              </a:rPr>
              <a:t>Increase </a:t>
            </a:r>
            <a:r>
              <a:rPr lang="en-US" altLang="zh-CN" sz="3200" dirty="0" err="1" smtClean="0">
                <a:ea typeface="宋体" pitchFamily="2" charset="-122"/>
              </a:rPr>
              <a:t>cwnd</a:t>
            </a:r>
            <a:r>
              <a:rPr lang="en-US" altLang="zh-CN" sz="3200" dirty="0" smtClean="0">
                <a:ea typeface="宋体" pitchFamily="2" charset="-122"/>
              </a:rPr>
              <a:t> by one MSS for each additional duplicate ACK</a:t>
            </a:r>
          </a:p>
          <a:p>
            <a:pPr lvl="1">
              <a:buFontTx/>
              <a:buNone/>
            </a:pPr>
            <a:endParaRPr lang="en-US" altLang="zh-CN" sz="3200" dirty="0" smtClean="0">
              <a:ea typeface="宋体" pitchFamily="2" charset="-122"/>
            </a:endParaRPr>
          </a:p>
          <a:p>
            <a:r>
              <a:rPr lang="en-US" altLang="zh-CN" dirty="0" smtClean="0"/>
              <a:t>When ACK arrives that acknowledges “new </a:t>
            </a:r>
            <a:r>
              <a:rPr lang="en-US" altLang="zh-CN" dirty="0" smtClean="0"/>
              <a:t>data,” </a:t>
            </a:r>
            <a:r>
              <a:rPr lang="en-US" altLang="zh-CN" dirty="0" smtClean="0"/>
              <a:t>set:</a:t>
            </a:r>
          </a:p>
          <a:p>
            <a:pPr lvl="1">
              <a:buFontTx/>
              <a:buNone/>
            </a:pPr>
            <a:r>
              <a:rPr lang="en-US" altLang="zh-CN" sz="3200" dirty="0" smtClean="0">
                <a:ea typeface="宋体" pitchFamily="2" charset="-122"/>
              </a:rPr>
              <a:t>	</a:t>
            </a:r>
            <a:r>
              <a:rPr lang="en-US" altLang="zh-CN" sz="3200" dirty="0" err="1" smtClean="0">
                <a:ea typeface="宋体" pitchFamily="2" charset="-122"/>
              </a:rPr>
              <a:t>cwnd</a:t>
            </a:r>
            <a:r>
              <a:rPr lang="en-US" altLang="zh-CN" sz="3200" dirty="0" smtClean="0">
                <a:ea typeface="宋体" pitchFamily="2" charset="-122"/>
              </a:rPr>
              <a:t>=</a:t>
            </a:r>
            <a:r>
              <a:rPr lang="en-US" altLang="zh-CN" sz="3200" dirty="0" err="1" smtClean="0">
                <a:ea typeface="宋体" pitchFamily="2" charset="-122"/>
              </a:rPr>
              <a:t>ssthresh</a:t>
            </a:r>
            <a:endParaRPr lang="en-US" altLang="zh-CN" sz="3200" dirty="0" smtClean="0">
              <a:ea typeface="宋体" pitchFamily="2" charset="-122"/>
            </a:endParaRPr>
          </a:p>
          <a:p>
            <a:pPr lvl="1">
              <a:buFontTx/>
              <a:buNone/>
            </a:pPr>
            <a:r>
              <a:rPr lang="en-US" altLang="zh-CN" sz="3200" dirty="0" smtClean="0">
                <a:ea typeface="宋体" pitchFamily="2" charset="-122"/>
              </a:rPr>
              <a:t>	enter congestion avoidance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97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Flavors of TCP Congestion Control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399"/>
          </a:xfrm>
        </p:spPr>
        <p:txBody>
          <a:bodyPr>
            <a:normAutofit lnSpcReduction="10000"/>
          </a:bodyPr>
          <a:lstStyle/>
          <a:p>
            <a:r>
              <a:rPr lang="en-US" altLang="zh-CN" b="1" dirty="0" smtClean="0">
                <a:solidFill>
                  <a:schemeClr val="accent2"/>
                </a:solidFill>
              </a:rPr>
              <a:t>TCP Tahoe</a:t>
            </a:r>
            <a:r>
              <a:rPr lang="en-US" altLang="zh-CN" dirty="0" smtClean="0"/>
              <a:t> (1988, FreeBSD 4.3 Tahoe)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Slow Start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Congestion Avoidance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Fast Retransmit</a:t>
            </a:r>
          </a:p>
          <a:p>
            <a:r>
              <a:rPr lang="en-US" altLang="zh-CN" b="1" dirty="0" smtClean="0">
                <a:solidFill>
                  <a:schemeClr val="accent2"/>
                </a:solidFill>
              </a:rPr>
              <a:t>TCP Reno</a:t>
            </a:r>
            <a:r>
              <a:rPr lang="en-US" altLang="zh-CN" dirty="0" smtClean="0"/>
              <a:t> (1990, FreeBSD 4.3 Reno)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Fast Recovery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Modern TCP implementation</a:t>
            </a:r>
          </a:p>
          <a:p>
            <a:r>
              <a:rPr lang="en-US" altLang="zh-CN" b="1" dirty="0" smtClean="0">
                <a:solidFill>
                  <a:schemeClr val="accent2"/>
                </a:solidFill>
              </a:rPr>
              <a:t>New Reno</a:t>
            </a:r>
            <a:r>
              <a:rPr lang="en-US" altLang="zh-CN" dirty="0" smtClean="0"/>
              <a:t> (1996)</a:t>
            </a:r>
          </a:p>
          <a:p>
            <a:r>
              <a:rPr lang="en-US" altLang="zh-CN" b="1" dirty="0" smtClean="0">
                <a:solidFill>
                  <a:schemeClr val="accent2"/>
                </a:solidFill>
              </a:rPr>
              <a:t>SACK</a:t>
            </a:r>
            <a:r>
              <a:rPr lang="en-US" altLang="zh-CN" dirty="0" smtClean="0"/>
              <a:t> (1996)</a:t>
            </a:r>
          </a:p>
          <a:p>
            <a:pPr>
              <a:buFontTx/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2588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06400" y="228600"/>
            <a:ext cx="7772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3200" b="1">
                <a:solidFill>
                  <a:schemeClr val="tx2"/>
                </a:solidFill>
              </a:rPr>
              <a:t>TCP Tahoe</a:t>
            </a:r>
          </a:p>
        </p:txBody>
      </p:sp>
      <p:pic>
        <p:nvPicPr>
          <p:cNvPr id="51203" name="Picture 3" descr="grampians_4b_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650" y="1374775"/>
            <a:ext cx="55419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67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06400" y="228600"/>
            <a:ext cx="77724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3200" b="1" dirty="0">
                <a:solidFill>
                  <a:schemeClr val="tx2"/>
                </a:solidFill>
              </a:rPr>
              <a:t>TCP </a:t>
            </a:r>
            <a:r>
              <a:rPr lang="en-US" altLang="zh-CN" sz="3200" b="1" dirty="0" smtClean="0">
                <a:solidFill>
                  <a:schemeClr val="tx2"/>
                </a:solidFill>
              </a:rPr>
              <a:t>Reno </a:t>
            </a:r>
            <a:endParaRPr lang="en-US" altLang="zh-CN" sz="1400" b="1" dirty="0">
              <a:solidFill>
                <a:schemeClr val="tx2"/>
              </a:solidFill>
            </a:endParaRPr>
          </a:p>
        </p:txBody>
      </p:sp>
      <p:pic>
        <p:nvPicPr>
          <p:cNvPr id="52227" name="Picture 3" descr="grampians_4_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3716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378075" y="4884738"/>
            <a:ext cx="4283075" cy="1873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917825" y="4887913"/>
            <a:ext cx="3738563" cy="18732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470400" y="4838700"/>
            <a:ext cx="425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en-US" altLang="zh-CN" sz="1400" b="1">
                <a:latin typeface="Tahoma" pitchFamily="34" charset="0"/>
              </a:rPr>
              <a:t>CA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424113" y="483393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en-US" altLang="zh-CN" sz="1400" b="1">
                <a:latin typeface="Tahoma" pitchFamily="34" charset="0"/>
              </a:rPr>
              <a:t>SS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H="1" flipV="1">
            <a:off x="5395913" y="3500438"/>
            <a:ext cx="947737" cy="22685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H="1" flipV="1">
            <a:off x="3751263" y="3494088"/>
            <a:ext cx="2576512" cy="227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 flipV="1">
            <a:off x="5900738" y="3505200"/>
            <a:ext cx="447675" cy="2244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H="1" flipV="1">
            <a:off x="4264025" y="3498850"/>
            <a:ext cx="2070100" cy="2270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 flipH="1" flipV="1">
            <a:off x="4818063" y="3497263"/>
            <a:ext cx="1512887" cy="2270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4957763" y="5703888"/>
            <a:ext cx="352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en-US" altLang="zh-CN">
                <a:latin typeface="Tahoma" pitchFamily="34" charset="0"/>
              </a:rPr>
              <a:t>Fast retransmission/fast recovery</a:t>
            </a: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5334000" y="762000"/>
            <a:ext cx="2667000" cy="533400"/>
          </a:xfrm>
          <a:prstGeom prst="wedgeRoundRectCallout">
            <a:avLst>
              <a:gd name="adj1" fmla="val -29047"/>
              <a:gd name="adj2" fmla="val 11222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TCP saw tooth</a:t>
            </a:r>
          </a:p>
        </p:txBody>
      </p:sp>
    </p:spTree>
    <p:extLst>
      <p:ext uri="{BB962C8B-B14F-4D97-AF65-F5344CB8AC3E}">
        <p14:creationId xmlns:p14="http://schemas.microsoft.com/office/powerpoint/2010/main" val="87854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tcp_shorte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75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TCP congestion control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/>
              <a:t>problem of network resource allocation</a:t>
            </a:r>
          </a:p>
          <a:p>
            <a:pPr lvl="1"/>
            <a:r>
              <a:rPr lang="en-US" dirty="0" smtClean="0"/>
              <a:t>Case studies</a:t>
            </a:r>
          </a:p>
          <a:p>
            <a:pPr lvl="2"/>
            <a:r>
              <a:rPr lang="en-US" dirty="0" smtClean="0"/>
              <a:t>TCP congestion control</a:t>
            </a:r>
          </a:p>
          <a:p>
            <a:pPr lvl="2"/>
            <a:r>
              <a:rPr lang="en-US" dirty="0" smtClean="0"/>
              <a:t>Fair queuing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Congestion avoidance</a:t>
            </a:r>
          </a:p>
          <a:p>
            <a:pPr lvl="1"/>
            <a:r>
              <a:rPr lang="en-US" dirty="0" smtClean="0"/>
              <a:t>Case studies</a:t>
            </a:r>
          </a:p>
          <a:p>
            <a:pPr lvl="2"/>
            <a:r>
              <a:rPr lang="en-US" dirty="0" smtClean="0"/>
              <a:t>Router + Host</a:t>
            </a:r>
          </a:p>
          <a:p>
            <a:pPr lvl="3"/>
            <a:r>
              <a:rPr lang="en-US" dirty="0" err="1" smtClean="0"/>
              <a:t>DECbit</a:t>
            </a:r>
            <a:r>
              <a:rPr lang="en-US" dirty="0" smtClean="0"/>
              <a:t>, Active queue management</a:t>
            </a:r>
          </a:p>
          <a:p>
            <a:pPr lvl="2"/>
            <a:r>
              <a:rPr lang="en-US" dirty="0" smtClean="0"/>
              <a:t>Source-based congestion avoidance</a:t>
            </a:r>
          </a:p>
        </p:txBody>
      </p:sp>
    </p:spTree>
    <p:extLst>
      <p:ext uri="{BB962C8B-B14F-4D97-AF65-F5344CB8AC3E}">
        <p14:creationId xmlns:p14="http://schemas.microsoft.com/office/powerpoint/2010/main" val="330254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Network resource allocation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82296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Packet switching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Statistical multiplexing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Q: N users, and one bottleneck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How fast should each user send?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A difficult problem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Each user/router does not know N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Each user does not know the bottleneck capacity</a:t>
            </a:r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2743200" y="2133600"/>
            <a:ext cx="914400" cy="533400"/>
            <a:chOff x="3648" y="2733"/>
            <a:chExt cx="363" cy="369"/>
          </a:xfrm>
        </p:grpSpPr>
        <p:sp>
          <p:nvSpPr>
            <p:cNvPr id="62469" name="AutoShape 5"/>
            <p:cNvSpPr>
              <a:spLocks noChangeArrowheads="1"/>
            </p:cNvSpPr>
            <p:nvPr/>
          </p:nvSpPr>
          <p:spPr bwMode="auto">
            <a:xfrm>
              <a:off x="3648" y="2733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70" name="Group 6"/>
            <p:cNvGrpSpPr>
              <a:grpSpLocks/>
            </p:cNvGrpSpPr>
            <p:nvPr/>
          </p:nvGrpSpPr>
          <p:grpSpPr bwMode="auto">
            <a:xfrm>
              <a:off x="3696" y="2784"/>
              <a:ext cx="279" cy="81"/>
              <a:chOff x="1470" y="1821"/>
              <a:chExt cx="279" cy="93"/>
            </a:xfrm>
          </p:grpSpPr>
          <p:sp>
            <p:nvSpPr>
              <p:cNvPr id="62471" name="Freeform 7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2" name="Freeform 8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2473" name="Group 9"/>
          <p:cNvGrpSpPr>
            <a:grpSpLocks/>
          </p:cNvGrpSpPr>
          <p:nvPr/>
        </p:nvGrpSpPr>
        <p:grpSpPr bwMode="auto">
          <a:xfrm>
            <a:off x="5410200" y="2133600"/>
            <a:ext cx="914400" cy="533400"/>
            <a:chOff x="3648" y="2733"/>
            <a:chExt cx="363" cy="369"/>
          </a:xfrm>
        </p:grpSpPr>
        <p:sp>
          <p:nvSpPr>
            <p:cNvPr id="62474" name="AutoShape 10"/>
            <p:cNvSpPr>
              <a:spLocks noChangeArrowheads="1"/>
            </p:cNvSpPr>
            <p:nvPr/>
          </p:nvSpPr>
          <p:spPr bwMode="auto">
            <a:xfrm>
              <a:off x="3648" y="2733"/>
              <a:ext cx="363" cy="369"/>
            </a:xfrm>
            <a:prstGeom prst="can">
              <a:avLst>
                <a:gd name="adj" fmla="val 50826"/>
              </a:avLst>
            </a:prstGeom>
            <a:gradFill rotWithShape="0">
              <a:gsLst>
                <a:gs pos="0">
                  <a:srgbClr val="FE9B03">
                    <a:gamma/>
                    <a:shade val="46275"/>
                    <a:invGamma/>
                  </a:srgbClr>
                </a:gs>
                <a:gs pos="100000">
                  <a:srgbClr val="FE9B03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75" name="Group 11"/>
            <p:cNvGrpSpPr>
              <a:grpSpLocks/>
            </p:cNvGrpSpPr>
            <p:nvPr/>
          </p:nvGrpSpPr>
          <p:grpSpPr bwMode="auto">
            <a:xfrm>
              <a:off x="3696" y="2784"/>
              <a:ext cx="279" cy="81"/>
              <a:chOff x="1470" y="1821"/>
              <a:chExt cx="279" cy="93"/>
            </a:xfrm>
          </p:grpSpPr>
          <p:sp>
            <p:nvSpPr>
              <p:cNvPr id="62476" name="Freeform 12"/>
              <p:cNvSpPr>
                <a:spLocks/>
              </p:cNvSpPr>
              <p:nvPr/>
            </p:nvSpPr>
            <p:spPr bwMode="auto">
              <a:xfrm>
                <a:off x="1476" y="1821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7" name="Freeform 13"/>
              <p:cNvSpPr>
                <a:spLocks/>
              </p:cNvSpPr>
              <p:nvPr/>
            </p:nvSpPr>
            <p:spPr bwMode="auto">
              <a:xfrm flipV="1">
                <a:off x="1470" y="1824"/>
                <a:ext cx="273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0"/>
                  </a:cxn>
                  <a:cxn ang="0">
                    <a:pos x="198" y="90"/>
                  </a:cxn>
                  <a:cxn ang="0">
                    <a:pos x="273" y="90"/>
                  </a:cxn>
                </a:cxnLst>
                <a:rect l="0" t="0" r="r" b="b"/>
                <a:pathLst>
                  <a:path w="273" h="90">
                    <a:moveTo>
                      <a:pt x="0" y="0"/>
                    </a:moveTo>
                    <a:lnTo>
                      <a:pt x="60" y="0"/>
                    </a:lnTo>
                    <a:lnTo>
                      <a:pt x="198" y="90"/>
                    </a:lnTo>
                    <a:lnTo>
                      <a:pt x="273" y="90"/>
                    </a:lnTo>
                  </a:path>
                </a:pathLst>
              </a:custGeom>
              <a:gradFill rotWithShape="0">
                <a:gsLst>
                  <a:gs pos="0">
                    <a:srgbClr val="FE9B03">
                      <a:gamma/>
                      <a:shade val="46275"/>
                      <a:invGamma/>
                    </a:srgbClr>
                  </a:gs>
                  <a:gs pos="100000">
                    <a:srgbClr val="FE9B03"/>
                  </a:gs>
                </a:gsLst>
                <a:lin ang="5400000" scaled="1"/>
              </a:gradFill>
              <a:ln w="9525" cap="flat" cmpd="sng">
                <a:solidFill>
                  <a:schemeClr val="bg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62478" name="AutoShape 14"/>
          <p:cNvCxnSpPr>
            <a:cxnSpLocks noChangeShapeType="1"/>
            <a:stCxn id="62469" idx="4"/>
            <a:endCxn id="62474" idx="2"/>
          </p:cNvCxnSpPr>
          <p:nvPr/>
        </p:nvCxnSpPr>
        <p:spPr bwMode="auto">
          <a:xfrm>
            <a:off x="3657600" y="2400300"/>
            <a:ext cx="1752600" cy="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2479" name="Picture 15" descr="j0292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06513"/>
            <a:ext cx="801688" cy="762000"/>
          </a:xfrm>
          <a:prstGeom prst="rect">
            <a:avLst/>
          </a:prstGeom>
          <a:noFill/>
        </p:spPr>
      </p:pic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665163" y="2163763"/>
            <a:ext cx="10064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5400"/>
              <a:t>...</a:t>
            </a:r>
          </a:p>
        </p:txBody>
      </p:sp>
      <p:cxnSp>
        <p:nvCxnSpPr>
          <p:cNvPr id="62482" name="AutoShape 18"/>
          <p:cNvCxnSpPr>
            <a:cxnSpLocks noChangeShapeType="1"/>
            <a:stCxn id="0" idx="3"/>
            <a:endCxn id="62469" idx="2"/>
          </p:cNvCxnSpPr>
          <p:nvPr/>
        </p:nvCxnSpPr>
        <p:spPr bwMode="auto">
          <a:xfrm>
            <a:off x="1563688" y="1687513"/>
            <a:ext cx="1179512" cy="712787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483" name="AutoShape 19"/>
          <p:cNvCxnSpPr>
            <a:cxnSpLocks noChangeShapeType="1"/>
            <a:stCxn id="0" idx="3"/>
            <a:endCxn id="62469" idx="2"/>
          </p:cNvCxnSpPr>
          <p:nvPr/>
        </p:nvCxnSpPr>
        <p:spPr bwMode="auto">
          <a:xfrm flipV="1">
            <a:off x="1639888" y="2400300"/>
            <a:ext cx="1103312" cy="876300"/>
          </a:xfrm>
          <a:prstGeom prst="straightConnector1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2133600" y="1828800"/>
            <a:ext cx="3810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2133600" y="289560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2486" name="Picture 2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257300"/>
            <a:ext cx="665332" cy="679450"/>
          </a:xfrm>
          <a:prstGeom prst="rect">
            <a:avLst/>
          </a:prstGeom>
          <a:noFill/>
        </p:spPr>
      </p:pic>
      <p:pic>
        <p:nvPicPr>
          <p:cNvPr id="62487" name="Picture 23" descr="C:\Users\xwy\AppData\Local\Microsoft\Windows\Temporary Internet Files\Content.IE5\HIC6Y0IV\MC90044153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5435" y="2743200"/>
            <a:ext cx="978565" cy="964974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 bwMode="auto">
          <a:xfrm flipV="1">
            <a:off x="6400800" y="1524000"/>
            <a:ext cx="914400" cy="9525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2488" name="Picture 24" descr="C:\Users\xwy\AppData\Local\Microsoft\Windows\Temporary Internet Files\Content.IE5\6HJSTPVJ\MC90043394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2819400"/>
            <a:ext cx="762000" cy="762000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 bwMode="auto">
          <a:xfrm>
            <a:off x="6400800" y="2514600"/>
            <a:ext cx="990600" cy="762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Efficient: do not waste bandwidth</a:t>
            </a:r>
          </a:p>
          <a:p>
            <a:pPr lvl="1"/>
            <a:r>
              <a:rPr lang="en-US" dirty="0" smtClean="0"/>
              <a:t>Work-conserving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Fairness: do not discriminate users</a:t>
            </a:r>
          </a:p>
          <a:p>
            <a:pPr lvl="1"/>
            <a:r>
              <a:rPr lang="en-US" dirty="0" smtClean="0"/>
              <a:t>What is fair? (later)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high-level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End-to-end congestion control</a:t>
            </a:r>
          </a:p>
          <a:p>
            <a:pPr lvl="1"/>
            <a:r>
              <a:rPr lang="en-US" dirty="0" smtClean="0"/>
              <a:t>End systems voluntarily adjust sending rates to achieve fairness and efficiency</a:t>
            </a:r>
          </a:p>
          <a:p>
            <a:pPr lvl="1"/>
            <a:r>
              <a:rPr lang="en-US" dirty="0" smtClean="0"/>
              <a:t>Good for old days</a:t>
            </a:r>
          </a:p>
          <a:p>
            <a:pPr lvl="1"/>
            <a:r>
              <a:rPr lang="en-US" dirty="0" smtClean="0"/>
              <a:t>Problematic today</a:t>
            </a:r>
          </a:p>
          <a:p>
            <a:pPr lvl="2"/>
            <a:r>
              <a:rPr lang="en-US" dirty="0" smtClean="0"/>
              <a:t>Why?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Router-enforced</a:t>
            </a:r>
          </a:p>
          <a:p>
            <a:pPr lvl="1"/>
            <a:r>
              <a:rPr lang="en-US" dirty="0" smtClean="0"/>
              <a:t>Fair queuing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TCP congestion control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/>
              <a:t>problem of network resource allocation</a:t>
            </a:r>
          </a:p>
          <a:p>
            <a:pPr lvl="1"/>
            <a:r>
              <a:rPr lang="en-US" dirty="0" smtClean="0"/>
              <a:t>Case studies</a:t>
            </a:r>
          </a:p>
          <a:p>
            <a:pPr lvl="2"/>
            <a:r>
              <a:rPr lang="en-US" dirty="0" smtClean="0"/>
              <a:t>TCP congestion control</a:t>
            </a:r>
          </a:p>
          <a:p>
            <a:pPr lvl="2"/>
            <a:r>
              <a:rPr lang="en-US" dirty="0" smtClean="0"/>
              <a:t>Fair queuing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Congestion avoidance</a:t>
            </a:r>
          </a:p>
          <a:p>
            <a:pPr lvl="1"/>
            <a:r>
              <a:rPr lang="en-US" dirty="0" smtClean="0"/>
              <a:t>Case studies</a:t>
            </a:r>
          </a:p>
          <a:p>
            <a:pPr lvl="2"/>
            <a:r>
              <a:rPr lang="en-US" dirty="0" smtClean="0"/>
              <a:t>Router + Host</a:t>
            </a:r>
          </a:p>
          <a:p>
            <a:pPr lvl="3"/>
            <a:r>
              <a:rPr lang="en-US" dirty="0" err="1" smtClean="0"/>
              <a:t>DECbit</a:t>
            </a:r>
            <a:r>
              <a:rPr lang="en-US" dirty="0" smtClean="0"/>
              <a:t>, Active queue management</a:t>
            </a:r>
          </a:p>
          <a:p>
            <a:pPr lvl="2"/>
            <a:r>
              <a:rPr lang="en-US" dirty="0" smtClean="0"/>
              <a:t>Source-based congestion avoidance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End-to-end congestion control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pPr lvl="1"/>
            <a:r>
              <a:rPr lang="en-US" sz="2400" smtClean="0"/>
              <a:t>A feedback control system</a:t>
            </a:r>
          </a:p>
          <a:p>
            <a:pPr lvl="1"/>
            <a:r>
              <a:rPr lang="en-US" sz="2400" smtClean="0"/>
              <a:t>The network uses feedback y to adjust users’ load </a:t>
            </a:r>
            <a:r>
              <a:rPr lang="en-US" sz="2400" smtClean="0">
                <a:latin typeface="Symbol" pitchFamily="18" charset="2"/>
                <a:sym typeface="Symbol" pitchFamily="18" charset="2"/>
              </a:rPr>
              <a:t></a:t>
            </a:r>
            <a:r>
              <a:rPr lang="en-US" sz="2400" smtClean="0"/>
              <a:t>x_i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5224463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Goals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800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Efficiency: the closeness of the total load on the resource to </a:t>
            </a:r>
            <a:r>
              <a:rPr lang="en-US" sz="2800" dirty="0" smtClean="0"/>
              <a:t>its </a:t>
            </a:r>
            <a:r>
              <a:rPr lang="en-US" sz="2800" dirty="0" smtClean="0"/>
              <a:t>knee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Fairness: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When all x</a:t>
            </a:r>
            <a:r>
              <a:rPr lang="en-US" baseline="-25000" dirty="0" smtClean="0"/>
              <a:t>i</a:t>
            </a:r>
            <a:r>
              <a:rPr lang="en-US" dirty="0" smtClean="0"/>
              <a:t>’s are equal, F(x) = 1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When all x</a:t>
            </a:r>
            <a:r>
              <a:rPr lang="en-US" baseline="-25000" dirty="0" smtClean="0"/>
              <a:t>i</a:t>
            </a:r>
            <a:r>
              <a:rPr lang="en-US" dirty="0" smtClean="0"/>
              <a:t>’s are zero but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 = 1, F(x) = 1/n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Distributed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Convergence</a:t>
            </a:r>
          </a:p>
          <a:p>
            <a:pPr lvl="2">
              <a:lnSpc>
                <a:spcPct val="80000"/>
              </a:lnSpc>
            </a:pPr>
            <a:endParaRPr lang="en-US" sz="2000" dirty="0" smtClean="0"/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622550"/>
            <a:ext cx="231933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81600" y="1295400"/>
            <a:ext cx="4279900" cy="4953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Metrics to measure convergence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5029200"/>
            <a:ext cx="3505200" cy="109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mtClean="0"/>
              <a:t>Responsiveness</a:t>
            </a:r>
          </a:p>
          <a:p>
            <a:pPr>
              <a:lnSpc>
                <a:spcPct val="90000"/>
              </a:lnSpc>
            </a:pPr>
            <a:r>
              <a:rPr lang="en-US" altLang="zh-CN" smtClean="0"/>
              <a:t>Smoothness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181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ea typeface="宋体" pitchFamily="2" charset="-122"/>
              </a:rPr>
              <a:t>Model the system as a linear control system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419600"/>
            <a:ext cx="7391400" cy="1706563"/>
          </a:xfrm>
        </p:spPr>
        <p:txBody>
          <a:bodyPr/>
          <a:lstStyle/>
          <a:p>
            <a:r>
              <a:rPr lang="en-US" altLang="zh-CN" sz="2800" dirty="0" smtClean="0"/>
              <a:t>Four sample types of controls</a:t>
            </a:r>
          </a:p>
          <a:p>
            <a:r>
              <a:rPr lang="en-US" altLang="zh-CN" sz="2800" dirty="0" smtClean="0"/>
              <a:t>AIAD, AIMD, MIAD, MIMD</a:t>
            </a:r>
          </a:p>
          <a:p>
            <a:r>
              <a:rPr lang="en-US" altLang="zh-CN" sz="2800" dirty="0" smtClean="0"/>
              <a:t>Questions: what type of control does TCP use?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69008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TCP congestion control revisited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18038"/>
            <a:ext cx="8229600" cy="1935162"/>
          </a:xfrm>
        </p:spPr>
        <p:txBody>
          <a:bodyPr/>
          <a:lstStyle/>
          <a:p>
            <a:r>
              <a:rPr lang="en-US" sz="2800" smtClean="0"/>
              <a:t>For every ACK received</a:t>
            </a:r>
          </a:p>
          <a:p>
            <a:pPr lvl="1"/>
            <a:r>
              <a:rPr lang="en-US" sz="2400" smtClean="0"/>
              <a:t>Cwnd += 1/cwnd</a:t>
            </a:r>
          </a:p>
          <a:p>
            <a:r>
              <a:rPr lang="en-US" sz="2800" smtClean="0"/>
              <a:t>For every packet loss</a:t>
            </a:r>
          </a:p>
          <a:p>
            <a:pPr lvl="1"/>
            <a:r>
              <a:rPr lang="en-US" sz="2400" smtClean="0"/>
              <a:t>Cwnd /= 2</a:t>
            </a: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1676400" y="1600200"/>
            <a:ext cx="54864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1152" y="0"/>
              </a:cxn>
              <a:cxn ang="0">
                <a:pos x="1152" y="576"/>
              </a:cxn>
              <a:cxn ang="0">
                <a:pos x="1728" y="0"/>
              </a:cxn>
              <a:cxn ang="0">
                <a:pos x="1728" y="576"/>
              </a:cxn>
              <a:cxn ang="0">
                <a:pos x="2304" y="0"/>
              </a:cxn>
              <a:cxn ang="0">
                <a:pos x="2304" y="576"/>
              </a:cxn>
              <a:cxn ang="0">
                <a:pos x="2880" y="0"/>
              </a:cxn>
              <a:cxn ang="0">
                <a:pos x="2880" y="576"/>
              </a:cxn>
              <a:cxn ang="0">
                <a:pos x="3456" y="0"/>
              </a:cxn>
            </a:cxnLst>
            <a:rect l="0" t="0" r="r" b="b"/>
            <a:pathLst>
              <a:path w="3456" h="1152">
                <a:moveTo>
                  <a:pt x="0" y="1152"/>
                </a:moveTo>
                <a:lnTo>
                  <a:pt x="1152" y="0"/>
                </a:lnTo>
                <a:lnTo>
                  <a:pt x="1152" y="576"/>
                </a:lnTo>
                <a:lnTo>
                  <a:pt x="1728" y="0"/>
                </a:lnTo>
                <a:lnTo>
                  <a:pt x="1728" y="576"/>
                </a:lnTo>
                <a:lnTo>
                  <a:pt x="2304" y="0"/>
                </a:lnTo>
                <a:lnTo>
                  <a:pt x="2304" y="576"/>
                </a:lnTo>
                <a:lnTo>
                  <a:pt x="2880" y="0"/>
                </a:lnTo>
                <a:lnTo>
                  <a:pt x="2880" y="576"/>
                </a:lnTo>
                <a:lnTo>
                  <a:pt x="345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914400" y="40386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914400" y="1447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8289925" y="39989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RTT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36525" y="156051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Cwnd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Does AIMD achieve fairness and efficiency?</a:t>
            </a:r>
          </a:p>
        </p:txBody>
      </p:sp>
      <p:sp>
        <p:nvSpPr>
          <p:cNvPr id="58370" name="Line 3"/>
          <p:cNvSpPr>
            <a:spLocks noChangeShapeType="1"/>
          </p:cNvSpPr>
          <p:nvPr/>
        </p:nvSpPr>
        <p:spPr bwMode="auto">
          <a:xfrm>
            <a:off x="1676400" y="61722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1" name="Line 4"/>
          <p:cNvSpPr>
            <a:spLocks noChangeShapeType="1"/>
          </p:cNvSpPr>
          <p:nvPr/>
        </p:nvSpPr>
        <p:spPr bwMode="auto">
          <a:xfrm flipV="1">
            <a:off x="1828800" y="12954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Line 5"/>
          <p:cNvSpPr>
            <a:spLocks noChangeShapeType="1"/>
          </p:cNvSpPr>
          <p:nvPr/>
        </p:nvSpPr>
        <p:spPr bwMode="auto">
          <a:xfrm>
            <a:off x="1844675" y="1585913"/>
            <a:ext cx="4570413" cy="460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3" name="Line 6"/>
          <p:cNvSpPr>
            <a:spLocks noChangeShapeType="1"/>
          </p:cNvSpPr>
          <p:nvPr/>
        </p:nvSpPr>
        <p:spPr bwMode="auto">
          <a:xfrm flipV="1">
            <a:off x="1844675" y="2392363"/>
            <a:ext cx="3725863" cy="38020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4" name="Text Box 7"/>
          <p:cNvSpPr txBox="1">
            <a:spLocks noChangeArrowheads="1"/>
          </p:cNvSpPr>
          <p:nvPr/>
        </p:nvSpPr>
        <p:spPr bwMode="auto">
          <a:xfrm>
            <a:off x="7513638" y="6272213"/>
            <a:ext cx="382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58375" name="Text Box 8"/>
          <p:cNvSpPr txBox="1">
            <a:spLocks noChangeArrowheads="1"/>
          </p:cNvSpPr>
          <p:nvPr/>
        </p:nvSpPr>
        <p:spPr bwMode="auto">
          <a:xfrm>
            <a:off x="1292225" y="1125538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3657600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plot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r>
              <a:rPr lang="en-US" sz="4000" dirty="0" smtClean="0"/>
              <a:t> End-to-end congestion Control Challenges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Each source has to probe for its bandwidth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Congestion occurs first before TCP backs off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Unfair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Long RTT flows obtain smaller bandwidth shares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Malicious hosts, UDP applications</a:t>
            </a:r>
          </a:p>
        </p:txBody>
      </p:sp>
      <p:sp>
        <p:nvSpPr>
          <p:cNvPr id="37892" name="Freeform 4"/>
          <p:cNvSpPr>
            <a:spLocks/>
          </p:cNvSpPr>
          <p:nvPr/>
        </p:nvSpPr>
        <p:spPr bwMode="auto">
          <a:xfrm>
            <a:off x="1676400" y="1600200"/>
            <a:ext cx="5486400" cy="1828800"/>
          </a:xfrm>
          <a:custGeom>
            <a:avLst/>
            <a:gdLst/>
            <a:ahLst/>
            <a:cxnLst>
              <a:cxn ang="0">
                <a:pos x="0" y="1152"/>
              </a:cxn>
              <a:cxn ang="0">
                <a:pos x="1152" y="0"/>
              </a:cxn>
              <a:cxn ang="0">
                <a:pos x="1152" y="576"/>
              </a:cxn>
              <a:cxn ang="0">
                <a:pos x="1728" y="0"/>
              </a:cxn>
              <a:cxn ang="0">
                <a:pos x="1728" y="576"/>
              </a:cxn>
              <a:cxn ang="0">
                <a:pos x="2304" y="0"/>
              </a:cxn>
              <a:cxn ang="0">
                <a:pos x="2304" y="576"/>
              </a:cxn>
              <a:cxn ang="0">
                <a:pos x="2880" y="0"/>
              </a:cxn>
              <a:cxn ang="0">
                <a:pos x="2880" y="576"/>
              </a:cxn>
              <a:cxn ang="0">
                <a:pos x="3456" y="0"/>
              </a:cxn>
            </a:cxnLst>
            <a:rect l="0" t="0" r="r" b="b"/>
            <a:pathLst>
              <a:path w="3456" h="1152">
                <a:moveTo>
                  <a:pt x="0" y="1152"/>
                </a:moveTo>
                <a:lnTo>
                  <a:pt x="1152" y="0"/>
                </a:lnTo>
                <a:lnTo>
                  <a:pt x="1152" y="576"/>
                </a:lnTo>
                <a:lnTo>
                  <a:pt x="1728" y="0"/>
                </a:lnTo>
                <a:lnTo>
                  <a:pt x="1728" y="576"/>
                </a:lnTo>
                <a:lnTo>
                  <a:pt x="2304" y="0"/>
                </a:lnTo>
                <a:lnTo>
                  <a:pt x="2304" y="576"/>
                </a:lnTo>
                <a:lnTo>
                  <a:pt x="2880" y="0"/>
                </a:lnTo>
                <a:lnTo>
                  <a:pt x="2880" y="576"/>
                </a:lnTo>
                <a:lnTo>
                  <a:pt x="345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914400" y="4038600"/>
            <a:ext cx="731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V="1">
            <a:off x="914400" y="1447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8289925" y="39989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RTT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36525" y="156051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Cwnd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0" y="2209800"/>
            <a:ext cx="9556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Cwnd/2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Macroscopic behavior of TCP</a:t>
            </a:r>
          </a:p>
        </p:txBody>
      </p:sp>
      <p:graphicFrame>
        <p:nvGraphicFramePr>
          <p:cNvPr id="3891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265488" y="1662113"/>
          <a:ext cx="18049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8" name="Equation" r:id="rId3" imgW="761760" imgH="482400" progId="Equation.3">
                  <p:embed/>
                </p:oleObj>
              </mc:Choice>
              <mc:Fallback>
                <p:oleObj name="Equation" r:id="rId3" imgW="76176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1662113"/>
                        <a:ext cx="18049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77938"/>
            <a:ext cx="8229600" cy="4848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Throughput is inversely proportional to RTT, and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In a steady state, total packets sent in one </a:t>
            </a:r>
            <a:r>
              <a:rPr lang="en-US" sz="2400" dirty="0" err="1" smtClean="0"/>
              <a:t>sawtooth</a:t>
            </a:r>
            <a:r>
              <a:rPr lang="en-US" sz="2400" dirty="0" smtClean="0"/>
              <a:t> cycle: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 = w/2 + (w/2+1) + … (w/2+w/2) = 3/8 w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 maximum window size is determined by the loss rate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</a:t>
            </a:r>
            <a:r>
              <a:rPr lang="en-US" sz="2000" dirty="0" smtClean="0"/>
              <a:t> </a:t>
            </a:r>
            <a:r>
              <a:rPr lang="en-US" sz="2000" dirty="0" smtClean="0"/>
              <a:t>= 1/S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 = </a:t>
            </a:r>
            <a:r>
              <a:rPr lang="en-US" sz="2000" dirty="0" err="1" smtClean="0"/>
              <a:t>sqrt</a:t>
            </a:r>
            <a:r>
              <a:rPr lang="en-US" sz="2000" dirty="0" smtClean="0"/>
              <a:t>(1/(3/8p))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The length of one cycle: w/2*RTT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Average throughput: 3/4 w * MSS / RTT</a:t>
            </a:r>
            <a:endParaRPr lang="en-US" sz="2400" dirty="0" smtClean="0">
              <a:latin typeface="cmsy10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Router-enforced Resource Allocation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 Modes of 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CN" sz="3000" dirty="0" smtClean="0"/>
              <a:t>Probing for the available bandwidth</a:t>
            </a:r>
            <a:endParaRPr lang="en-US" altLang="zh-CN" sz="3000" b="1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zh-CN" sz="2600" b="1" dirty="0" smtClean="0">
                <a:solidFill>
                  <a:srgbClr val="0000FF"/>
                </a:solidFill>
                <a:ea typeface="宋体" pitchFamily="2" charset="-122"/>
              </a:rPr>
              <a:t>slow start </a:t>
            </a:r>
            <a:r>
              <a:rPr lang="en-US" altLang="zh-CN" sz="2600" dirty="0" smtClean="0">
                <a:ea typeface="宋体" pitchFamily="2" charset="-122"/>
              </a:rPr>
              <a:t>(</a:t>
            </a:r>
            <a:r>
              <a:rPr lang="en-US" altLang="zh-CN" sz="2600" dirty="0" err="1" smtClean="0">
                <a:ea typeface="宋体" pitchFamily="2" charset="-122"/>
              </a:rPr>
              <a:t>cwnd</a:t>
            </a:r>
            <a:r>
              <a:rPr lang="en-US" altLang="zh-CN" sz="2600" dirty="0" smtClean="0">
                <a:ea typeface="宋体" pitchFamily="2" charset="-122"/>
              </a:rPr>
              <a:t> &lt; </a:t>
            </a:r>
            <a:r>
              <a:rPr lang="en-US" altLang="zh-CN" sz="2600" dirty="0" err="1" smtClean="0">
                <a:ea typeface="宋体" pitchFamily="2" charset="-122"/>
              </a:rPr>
              <a:t>ssthresh</a:t>
            </a:r>
            <a:r>
              <a:rPr lang="en-US" altLang="zh-CN" sz="2600" dirty="0" smtClean="0">
                <a:ea typeface="宋体" pitchFamily="2" charset="-122"/>
              </a:rPr>
              <a:t>)</a:t>
            </a:r>
          </a:p>
          <a:p>
            <a:pPr lvl="2">
              <a:lnSpc>
                <a:spcPct val="80000"/>
              </a:lnSpc>
            </a:pPr>
            <a:endParaRPr lang="en-US" altLang="zh-CN" sz="2200" dirty="0" smtClean="0">
              <a:ea typeface="宋体" pitchFamily="2" charset="-122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en-US" altLang="zh-CN" sz="3000" dirty="0" smtClean="0">
                <a:ea typeface="宋体" pitchFamily="2" charset="-122"/>
              </a:rPr>
              <a:t>Avoid overloading the network</a:t>
            </a:r>
          </a:p>
          <a:p>
            <a:pPr lvl="1">
              <a:lnSpc>
                <a:spcPct val="80000"/>
              </a:lnSpc>
            </a:pPr>
            <a:r>
              <a:rPr lang="en-US" altLang="zh-CN" sz="2600" b="1" dirty="0" smtClean="0">
                <a:solidFill>
                  <a:srgbClr val="0000FF"/>
                </a:solidFill>
                <a:ea typeface="宋体" pitchFamily="2" charset="-122"/>
              </a:rPr>
              <a:t>congestion avoidance </a:t>
            </a:r>
            <a:r>
              <a:rPr lang="en-US" altLang="zh-CN" sz="2600" dirty="0" smtClean="0">
                <a:ea typeface="宋体" pitchFamily="2" charset="-122"/>
              </a:rPr>
              <a:t>(</a:t>
            </a:r>
            <a:r>
              <a:rPr lang="en-US" altLang="zh-CN" sz="2600" dirty="0" err="1" smtClean="0">
                <a:ea typeface="宋体" pitchFamily="2" charset="-122"/>
              </a:rPr>
              <a:t>cwnd</a:t>
            </a:r>
            <a:r>
              <a:rPr lang="en-US" altLang="zh-CN" sz="2600" dirty="0" smtClean="0">
                <a:ea typeface="宋体" pitchFamily="2" charset="-122"/>
              </a:rPr>
              <a:t> &gt;= </a:t>
            </a:r>
            <a:r>
              <a:rPr lang="en-US" altLang="zh-CN" sz="2600" dirty="0" err="1" smtClean="0">
                <a:ea typeface="宋体" pitchFamily="2" charset="-122"/>
              </a:rPr>
              <a:t>ssthresh</a:t>
            </a:r>
            <a:r>
              <a:rPr lang="en-US" altLang="zh-CN" sz="2600" dirty="0" smtClean="0">
                <a:ea typeface="宋体" pitchFamily="2" charset="-122"/>
              </a:rPr>
              <a:t>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8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Router Mechanisms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1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Queuing </a:t>
            </a:r>
          </a:p>
          <a:p>
            <a:pPr lvl="1"/>
            <a:r>
              <a:rPr lang="en-US" sz="2400" dirty="0" smtClean="0"/>
              <a:t>Scheduling: which packets get transmitted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Promptness: when do packets get transmitted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Buffer: which packets are discarded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r>
              <a:rPr lang="en-US" dirty="0" smtClean="0"/>
              <a:t>Ex: FIFO + </a:t>
            </a:r>
            <a:r>
              <a:rPr lang="en-US" dirty="0" err="1" smtClean="0"/>
              <a:t>DropTail</a:t>
            </a:r>
            <a:endParaRPr lang="en-US" dirty="0" smtClean="0"/>
          </a:p>
          <a:p>
            <a:pPr lvl="1"/>
            <a:r>
              <a:rPr lang="en-US" dirty="0" smtClean="0"/>
              <a:t>Most widely used</a:t>
            </a:r>
          </a:p>
        </p:txBody>
      </p:sp>
      <p:pic>
        <p:nvPicPr>
          <p:cNvPr id="6" name="Picture 4" descr="06f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00200"/>
            <a:ext cx="4164013" cy="4202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Fair queuing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Using multiple queues to ensure fairness</a:t>
            </a:r>
          </a:p>
          <a:p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Fair to whom? </a:t>
            </a:r>
          </a:p>
          <a:p>
            <a:pPr lvl="2"/>
            <a:r>
              <a:rPr lang="en-US" dirty="0" smtClean="0"/>
              <a:t>Source, Receiver, Process</a:t>
            </a:r>
          </a:p>
          <a:p>
            <a:pPr lvl="2"/>
            <a:r>
              <a:rPr lang="en-US" dirty="0" smtClean="0"/>
              <a:t>Flow / conversation: </a:t>
            </a:r>
            <a:r>
              <a:rPr lang="en-US" dirty="0" err="1" smtClean="0"/>
              <a:t>Src</a:t>
            </a:r>
            <a:r>
              <a:rPr lang="en-US" dirty="0" smtClean="0"/>
              <a:t> and </a:t>
            </a:r>
            <a:r>
              <a:rPr lang="en-US" dirty="0" err="1" smtClean="0"/>
              <a:t>Dst</a:t>
            </a:r>
            <a:r>
              <a:rPr lang="en-US" dirty="0" smtClean="0"/>
              <a:t> pair</a:t>
            </a:r>
          </a:p>
          <a:p>
            <a:pPr lvl="3"/>
            <a:r>
              <a:rPr lang="en-US" dirty="0" smtClean="0"/>
              <a:t>Flow is considered the best tradeoff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What is fair? </a:t>
            </a:r>
          </a:p>
          <a:p>
            <a:pPr lvl="2"/>
            <a:r>
              <a:rPr lang="en-US" dirty="0" smtClean="0"/>
              <a:t>Maximize fairness index?</a:t>
            </a:r>
          </a:p>
          <a:p>
            <a:pPr lvl="3"/>
            <a:r>
              <a:rPr lang="en-US" dirty="0" smtClean="0"/>
              <a:t>Fairness = (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dirty="0" err="1" smtClean="0"/>
              <a:t>x</a:t>
            </a:r>
            <a:r>
              <a:rPr lang="en-US" baseline="-25000" dirty="0" err="1" smtClean="0"/>
              <a:t>i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/n(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)   0&lt;fairness&lt;1</a:t>
            </a:r>
          </a:p>
          <a:p>
            <a:pPr lvl="2"/>
            <a:r>
              <a:rPr lang="en-US" dirty="0" smtClean="0"/>
              <a:t>What if a flow uses a long path?</a:t>
            </a:r>
          </a:p>
          <a:p>
            <a:pPr lvl="2"/>
            <a:r>
              <a:rPr lang="en-US" dirty="0" smtClean="0"/>
              <a:t>Tricky, no satisfactory solution, policy </a:t>
            </a:r>
            <a:r>
              <a:rPr lang="en-US" dirty="0" smtClean="0"/>
              <a:t>vs. </a:t>
            </a:r>
            <a:r>
              <a:rPr lang="en-US" dirty="0" smtClean="0"/>
              <a:t>mechanism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One definition: Max-min fairness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4102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 dirty="0" smtClean="0"/>
              <a:t>Many fair queuing algorithms aim to achieve this definition of fairness</a:t>
            </a:r>
          </a:p>
          <a:p>
            <a:pPr marL="609600" indent="-609600">
              <a:lnSpc>
                <a:spcPct val="90000"/>
              </a:lnSpc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</a:pPr>
            <a:r>
              <a:rPr lang="en-US" sz="2400" dirty="0" smtClean="0"/>
              <a:t>Informally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 dirty="0" smtClean="0"/>
              <a:t>Allocate user with “small” demand what it wants, evenly divide unused resources to “big” users</a:t>
            </a:r>
          </a:p>
          <a:p>
            <a:pPr marL="990600" lvl="1" indent="-533400">
              <a:lnSpc>
                <a:spcPct val="90000"/>
              </a:lnSpc>
            </a:pPr>
            <a:endParaRPr lang="en-US" sz="2000" dirty="0" smtClean="0"/>
          </a:p>
          <a:p>
            <a:pPr marL="609600" indent="-609600">
              <a:lnSpc>
                <a:spcPct val="90000"/>
              </a:lnSpc>
            </a:pPr>
            <a:r>
              <a:rPr lang="en-US" sz="2400" dirty="0" smtClean="0"/>
              <a:t>Formally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dirty="0" smtClean="0"/>
              <a:t>No user receives more than its request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dirty="0" smtClean="0"/>
              <a:t>No other allocation satisfies 1 and has a higher minimum allocation</a:t>
            </a:r>
          </a:p>
          <a:p>
            <a:pPr marL="1371600" lvl="2" indent="-457200">
              <a:lnSpc>
                <a:spcPct val="90000"/>
              </a:lnSpc>
            </a:pPr>
            <a:r>
              <a:rPr lang="en-US" sz="1800" dirty="0" smtClean="0"/>
              <a:t>Users that have higher requests and share the same bottleneck link have equal shares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sz="2000" dirty="0" smtClean="0"/>
              <a:t>Remove the minimal user and reduce the total resource accordingly, 2 recursively holds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Max-min example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534400" cy="5410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Increase all flows’ rates equally, until some users’ requests are satisfied or some links are saturated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Remove those users and reduce the resources and repeat step 1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dirty="0" smtClean="0"/>
          </a:p>
          <a:p>
            <a:pPr marL="1009650" lvl="1" indent="-609600">
              <a:lnSpc>
                <a:spcPct val="90000"/>
              </a:lnSpc>
            </a:pPr>
            <a:r>
              <a:rPr lang="en-US" sz="2400" dirty="0" smtClean="0"/>
              <a:t>Assume sources 1..n, with resource demands X1..</a:t>
            </a:r>
            <a:r>
              <a:rPr lang="en-US" sz="2400" dirty="0" err="1" smtClean="0"/>
              <a:t>Xn</a:t>
            </a:r>
            <a:r>
              <a:rPr lang="en-US" sz="2400" dirty="0" smtClean="0"/>
              <a:t> in ascending order</a:t>
            </a:r>
          </a:p>
          <a:p>
            <a:pPr marL="1009650" lvl="1" indent="-609600">
              <a:lnSpc>
                <a:spcPct val="90000"/>
              </a:lnSpc>
            </a:pPr>
            <a:r>
              <a:rPr lang="en-US" sz="2400" dirty="0" smtClean="0"/>
              <a:t>Assume channel capacity C.</a:t>
            </a:r>
          </a:p>
          <a:p>
            <a:pPr marL="1390650" lvl="2" indent="-533400">
              <a:lnSpc>
                <a:spcPct val="90000"/>
              </a:lnSpc>
            </a:pPr>
            <a:r>
              <a:rPr lang="en-US" dirty="0" smtClean="0"/>
              <a:t>Give </a:t>
            </a:r>
            <a:r>
              <a:rPr lang="en-US" dirty="0" err="1" smtClean="0"/>
              <a:t>C/n</a:t>
            </a:r>
            <a:r>
              <a:rPr lang="en-US" dirty="0" smtClean="0"/>
              <a:t> to X1; if this is more than X1 wants, divide excess (</a:t>
            </a:r>
            <a:r>
              <a:rPr lang="en-US" dirty="0" err="1" smtClean="0"/>
              <a:t>C/n</a:t>
            </a:r>
            <a:r>
              <a:rPr lang="en-US" dirty="0" smtClean="0"/>
              <a:t> - X1) to other sources: each gets </a:t>
            </a:r>
            <a:r>
              <a:rPr lang="en-US" dirty="0" err="1" smtClean="0"/>
              <a:t>C/n</a:t>
            </a:r>
            <a:r>
              <a:rPr lang="en-US" dirty="0" smtClean="0"/>
              <a:t> + (</a:t>
            </a:r>
            <a:r>
              <a:rPr lang="en-US" dirty="0" err="1" smtClean="0"/>
              <a:t>C/n</a:t>
            </a:r>
            <a:r>
              <a:rPr lang="en-US" dirty="0" smtClean="0"/>
              <a:t> - X1)/(n-1)</a:t>
            </a:r>
          </a:p>
          <a:p>
            <a:pPr marL="1390650" lvl="2" indent="-533400">
              <a:lnSpc>
                <a:spcPct val="90000"/>
              </a:lnSpc>
            </a:pPr>
            <a:r>
              <a:rPr lang="en-US" dirty="0" smtClean="0"/>
              <a:t>If this is larger than what X2 wants, repeat process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z="4000" dirty="0" smtClean="0"/>
              <a:t>Design of  fair queuing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Goals: 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Max-min fair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Work conserving: link’s not idle if there is work to do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Isolate misbehaving sources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Has some control over promptness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E.g., lower delay for sources using less than their full share of bandwidth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Continuity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smtClean="0"/>
              <a:t>A simple fair queuing algorithm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27425"/>
            <a:ext cx="8229600" cy="25987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Nagle’s proposal: separate queues for packets from each individual source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Different queues are serviced in a round-robin manner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Limitations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Is it fair?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What if a short packet arrives right after one departs?</a:t>
            </a:r>
          </a:p>
        </p:txBody>
      </p:sp>
      <p:sp>
        <p:nvSpPr>
          <p:cNvPr id="91140" name="Freeform 4"/>
          <p:cNvSpPr>
            <a:spLocks/>
          </p:cNvSpPr>
          <p:nvPr/>
        </p:nvSpPr>
        <p:spPr bwMode="auto">
          <a:xfrm>
            <a:off x="2743200" y="1600200"/>
            <a:ext cx="1828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0"/>
              </a:cxn>
              <a:cxn ang="0">
                <a:pos x="1152" y="336"/>
              </a:cxn>
              <a:cxn ang="0">
                <a:pos x="0" y="336"/>
              </a:cxn>
            </a:cxnLst>
            <a:rect l="0" t="0" r="r" b="b"/>
            <a:pathLst>
              <a:path w="1152" h="336">
                <a:moveTo>
                  <a:pt x="0" y="0"/>
                </a:moveTo>
                <a:lnTo>
                  <a:pt x="1152" y="0"/>
                </a:lnTo>
                <a:lnTo>
                  <a:pt x="1152" y="336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1" name="Freeform 5"/>
          <p:cNvSpPr>
            <a:spLocks/>
          </p:cNvSpPr>
          <p:nvPr/>
        </p:nvSpPr>
        <p:spPr bwMode="auto">
          <a:xfrm>
            <a:off x="2743200" y="2209800"/>
            <a:ext cx="1828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0"/>
              </a:cxn>
              <a:cxn ang="0">
                <a:pos x="1152" y="336"/>
              </a:cxn>
              <a:cxn ang="0">
                <a:pos x="0" y="336"/>
              </a:cxn>
            </a:cxnLst>
            <a:rect l="0" t="0" r="r" b="b"/>
            <a:pathLst>
              <a:path w="1152" h="336">
                <a:moveTo>
                  <a:pt x="0" y="0"/>
                </a:moveTo>
                <a:lnTo>
                  <a:pt x="1152" y="0"/>
                </a:lnTo>
                <a:lnTo>
                  <a:pt x="1152" y="336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2" name="Freeform 6"/>
          <p:cNvSpPr>
            <a:spLocks/>
          </p:cNvSpPr>
          <p:nvPr/>
        </p:nvSpPr>
        <p:spPr bwMode="auto">
          <a:xfrm>
            <a:off x="2743200" y="2819400"/>
            <a:ext cx="1828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0"/>
              </a:cxn>
              <a:cxn ang="0">
                <a:pos x="1152" y="336"/>
              </a:cxn>
              <a:cxn ang="0">
                <a:pos x="0" y="336"/>
              </a:cxn>
            </a:cxnLst>
            <a:rect l="0" t="0" r="r" b="b"/>
            <a:pathLst>
              <a:path w="1152" h="336">
                <a:moveTo>
                  <a:pt x="0" y="0"/>
                </a:moveTo>
                <a:lnTo>
                  <a:pt x="1152" y="0"/>
                </a:lnTo>
                <a:lnTo>
                  <a:pt x="1152" y="336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3" name="Arc 7"/>
          <p:cNvSpPr>
            <a:spLocks/>
          </p:cNvSpPr>
          <p:nvPr/>
        </p:nvSpPr>
        <p:spPr bwMode="auto">
          <a:xfrm>
            <a:off x="4800600" y="1981200"/>
            <a:ext cx="8382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97"/>
              <a:gd name="T2" fmla="*/ 385 w 21600"/>
              <a:gd name="T3" fmla="*/ 43197 h 43197"/>
              <a:gd name="T4" fmla="*/ 0 w 21600"/>
              <a:gd name="T5" fmla="*/ 21600 h 43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79"/>
                  <a:pt x="12162" y="42986"/>
                  <a:pt x="384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79"/>
                  <a:pt x="12162" y="42986"/>
                  <a:pt x="384" y="43196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3276600" y="2819400"/>
            <a:ext cx="12954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505200" y="1600200"/>
            <a:ext cx="4572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114800" y="1600200"/>
            <a:ext cx="4572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657600" y="22098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mtClean="0"/>
              <a:t>Implementing max-min Fairness</a:t>
            </a:r>
          </a:p>
        </p:txBody>
      </p:sp>
      <p:sp>
        <p:nvSpPr>
          <p:cNvPr id="931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Generalized processor sharing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Fluid fairness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Bitwise round robin among all queues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Weighted Fair Queuing: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Emulate this reference system in a packetized system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Challenges: bits are bundled into packets. Simple round robin scheduling does not emulate bit- by-bit round robin</a:t>
            </a:r>
          </a:p>
        </p:txBody>
      </p:sp>
      <p:sp>
        <p:nvSpPr>
          <p:cNvPr id="93193" name="Freeform 9"/>
          <p:cNvSpPr>
            <a:spLocks/>
          </p:cNvSpPr>
          <p:nvPr/>
        </p:nvSpPr>
        <p:spPr bwMode="auto">
          <a:xfrm>
            <a:off x="2743200" y="1600200"/>
            <a:ext cx="1828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0"/>
              </a:cxn>
              <a:cxn ang="0">
                <a:pos x="1152" y="336"/>
              </a:cxn>
              <a:cxn ang="0">
                <a:pos x="0" y="336"/>
              </a:cxn>
            </a:cxnLst>
            <a:rect l="0" t="0" r="r" b="b"/>
            <a:pathLst>
              <a:path w="1152" h="336">
                <a:moveTo>
                  <a:pt x="0" y="0"/>
                </a:moveTo>
                <a:lnTo>
                  <a:pt x="1152" y="0"/>
                </a:lnTo>
                <a:lnTo>
                  <a:pt x="1152" y="336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194" name="Freeform 10"/>
          <p:cNvSpPr>
            <a:spLocks/>
          </p:cNvSpPr>
          <p:nvPr/>
        </p:nvSpPr>
        <p:spPr bwMode="auto">
          <a:xfrm>
            <a:off x="2743200" y="2209800"/>
            <a:ext cx="1828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0"/>
              </a:cxn>
              <a:cxn ang="0">
                <a:pos x="1152" y="336"/>
              </a:cxn>
              <a:cxn ang="0">
                <a:pos x="0" y="336"/>
              </a:cxn>
            </a:cxnLst>
            <a:rect l="0" t="0" r="r" b="b"/>
            <a:pathLst>
              <a:path w="1152" h="336">
                <a:moveTo>
                  <a:pt x="0" y="0"/>
                </a:moveTo>
                <a:lnTo>
                  <a:pt x="1152" y="0"/>
                </a:lnTo>
                <a:lnTo>
                  <a:pt x="1152" y="336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195" name="Freeform 11"/>
          <p:cNvSpPr>
            <a:spLocks/>
          </p:cNvSpPr>
          <p:nvPr/>
        </p:nvSpPr>
        <p:spPr bwMode="auto">
          <a:xfrm>
            <a:off x="2743200" y="2819400"/>
            <a:ext cx="1828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0"/>
              </a:cxn>
              <a:cxn ang="0">
                <a:pos x="1152" y="336"/>
              </a:cxn>
              <a:cxn ang="0">
                <a:pos x="0" y="336"/>
              </a:cxn>
            </a:cxnLst>
            <a:rect l="0" t="0" r="r" b="b"/>
            <a:pathLst>
              <a:path w="1152" h="336">
                <a:moveTo>
                  <a:pt x="0" y="0"/>
                </a:moveTo>
                <a:lnTo>
                  <a:pt x="1152" y="0"/>
                </a:lnTo>
                <a:lnTo>
                  <a:pt x="1152" y="336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196" name="Arc 12"/>
          <p:cNvSpPr>
            <a:spLocks/>
          </p:cNvSpPr>
          <p:nvPr/>
        </p:nvSpPr>
        <p:spPr bwMode="auto">
          <a:xfrm>
            <a:off x="4800600" y="1981200"/>
            <a:ext cx="8382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97"/>
              <a:gd name="T2" fmla="*/ 385 w 21600"/>
              <a:gd name="T3" fmla="*/ 43197 h 43197"/>
              <a:gd name="T4" fmla="*/ 0 w 21600"/>
              <a:gd name="T5" fmla="*/ 21600 h 43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79"/>
                  <a:pt x="12162" y="42986"/>
                  <a:pt x="384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79"/>
                  <a:pt x="12162" y="42986"/>
                  <a:pt x="384" y="43196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4419600" y="1600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4267200" y="1600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>
            <a:off x="4114800" y="1600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>
            <a:off x="3962400" y="1600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3810000" y="1600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Emulating Bit-by-Bit round robin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r>
              <a:rPr lang="en-US" sz="2800" dirty="0" smtClean="0"/>
              <a:t>Define a virtual clock: the round number R(t) as the number of rounds made in a bit-by-bit round-robin service discipline up to time t</a:t>
            </a:r>
          </a:p>
          <a:p>
            <a:endParaRPr lang="en-US" sz="2800" dirty="0" smtClean="0"/>
          </a:p>
          <a:p>
            <a:r>
              <a:rPr lang="en-US" sz="2800" dirty="0" smtClean="0"/>
              <a:t>A packet with size P whose first bit serviced at round R(t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 will finish at round:</a:t>
            </a:r>
          </a:p>
          <a:p>
            <a:pPr lvl="1"/>
            <a:r>
              <a:rPr lang="en-US" sz="2400" dirty="0" smtClean="0"/>
              <a:t>R(t) = R(t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 + P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Schedule which packet gets serviced based on the finish round number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00588"/>
            <a:ext cx="8229600" cy="1425575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590800" y="3352800"/>
            <a:ext cx="1295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819400" y="2133600"/>
            <a:ext cx="4572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429000" y="2133600"/>
            <a:ext cx="4572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2971800" y="27432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Freeform 8"/>
          <p:cNvSpPr>
            <a:spLocks/>
          </p:cNvSpPr>
          <p:nvPr/>
        </p:nvSpPr>
        <p:spPr bwMode="auto">
          <a:xfrm>
            <a:off x="2057400" y="2133600"/>
            <a:ext cx="1828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0"/>
              </a:cxn>
              <a:cxn ang="0">
                <a:pos x="1152" y="336"/>
              </a:cxn>
              <a:cxn ang="0">
                <a:pos x="0" y="336"/>
              </a:cxn>
            </a:cxnLst>
            <a:rect l="0" t="0" r="r" b="b"/>
            <a:pathLst>
              <a:path w="1152" h="336">
                <a:moveTo>
                  <a:pt x="0" y="0"/>
                </a:moveTo>
                <a:lnTo>
                  <a:pt x="1152" y="0"/>
                </a:lnTo>
                <a:lnTo>
                  <a:pt x="1152" y="336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1" name="Freeform 9"/>
          <p:cNvSpPr>
            <a:spLocks/>
          </p:cNvSpPr>
          <p:nvPr/>
        </p:nvSpPr>
        <p:spPr bwMode="auto">
          <a:xfrm>
            <a:off x="2057400" y="2743200"/>
            <a:ext cx="1828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0"/>
              </a:cxn>
              <a:cxn ang="0">
                <a:pos x="1152" y="336"/>
              </a:cxn>
              <a:cxn ang="0">
                <a:pos x="0" y="336"/>
              </a:cxn>
            </a:cxnLst>
            <a:rect l="0" t="0" r="r" b="b"/>
            <a:pathLst>
              <a:path w="1152" h="336">
                <a:moveTo>
                  <a:pt x="0" y="0"/>
                </a:moveTo>
                <a:lnTo>
                  <a:pt x="1152" y="0"/>
                </a:lnTo>
                <a:lnTo>
                  <a:pt x="1152" y="336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2" name="Freeform 10"/>
          <p:cNvSpPr>
            <a:spLocks/>
          </p:cNvSpPr>
          <p:nvPr/>
        </p:nvSpPr>
        <p:spPr bwMode="auto">
          <a:xfrm>
            <a:off x="2057400" y="3352800"/>
            <a:ext cx="1828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0"/>
              </a:cxn>
              <a:cxn ang="0">
                <a:pos x="1152" y="336"/>
              </a:cxn>
              <a:cxn ang="0">
                <a:pos x="0" y="336"/>
              </a:cxn>
            </a:cxnLst>
            <a:rect l="0" t="0" r="r" b="b"/>
            <a:pathLst>
              <a:path w="1152" h="336">
                <a:moveTo>
                  <a:pt x="0" y="0"/>
                </a:moveTo>
                <a:lnTo>
                  <a:pt x="1152" y="0"/>
                </a:lnTo>
                <a:lnTo>
                  <a:pt x="1152" y="336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3" name="Arc 11"/>
          <p:cNvSpPr>
            <a:spLocks/>
          </p:cNvSpPr>
          <p:nvPr/>
        </p:nvSpPr>
        <p:spPr bwMode="auto">
          <a:xfrm>
            <a:off x="4114800" y="2514600"/>
            <a:ext cx="8382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97"/>
              <a:gd name="T2" fmla="*/ 385 w 21600"/>
              <a:gd name="T3" fmla="*/ 43197 h 43197"/>
              <a:gd name="T4" fmla="*/ 0 w 21600"/>
              <a:gd name="T5" fmla="*/ 21600 h 43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79"/>
                  <a:pt x="12162" y="42986"/>
                  <a:pt x="384" y="43196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79"/>
                  <a:pt x="12162" y="42986"/>
                  <a:pt x="384" y="43196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3733800" y="2133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3581400" y="2133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3429000" y="2133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3276600" y="2133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3124200" y="21336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2362200" y="4038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>
              <a:ea typeface="MS PGothic" pitchFamily="34" charset="-128"/>
            </a:endParaRP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2270125" y="4002088"/>
            <a:ext cx="1064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ea typeface="MS PGothic" pitchFamily="34" charset="-128"/>
              </a:rPr>
              <a:t>F = </a:t>
            </a:r>
            <a:r>
              <a:rPr lang="en-US" dirty="0" smtClean="0">
                <a:ea typeface="MS PGothic" pitchFamily="34" charset="-128"/>
              </a:rPr>
              <a:t>10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3489325" y="1639888"/>
            <a:ext cx="88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ea typeface="MS PGothic" pitchFamily="34" charset="-128"/>
              </a:rPr>
              <a:t>F = 3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2422525" y="16002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ea typeface="MS PGothic" pitchFamily="34" charset="-128"/>
              </a:rPr>
              <a:t>F=7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1981200" y="2782888"/>
            <a:ext cx="8931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ea typeface="MS PGothic" pitchFamily="34" charset="-128"/>
              </a:rPr>
              <a:t>F = </a:t>
            </a:r>
            <a:r>
              <a:rPr lang="en-US" dirty="0" smtClean="0">
                <a:ea typeface="MS PGothic" pitchFamily="34" charset="-128"/>
              </a:rPr>
              <a:t>6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95254" name="Rectangle 22"/>
          <p:cNvSpPr>
            <a:spLocks noChangeArrowheads="1"/>
          </p:cNvSpPr>
          <p:nvPr/>
        </p:nvSpPr>
        <p:spPr bwMode="auto">
          <a:xfrm>
            <a:off x="7848600" y="2819400"/>
            <a:ext cx="4572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55" name="Rectangle 23"/>
          <p:cNvSpPr>
            <a:spLocks noChangeArrowheads="1"/>
          </p:cNvSpPr>
          <p:nvPr/>
        </p:nvSpPr>
        <p:spPr bwMode="auto">
          <a:xfrm>
            <a:off x="6934200" y="28194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56" name="Rectangle 24"/>
          <p:cNvSpPr>
            <a:spLocks noChangeArrowheads="1"/>
          </p:cNvSpPr>
          <p:nvPr/>
        </p:nvSpPr>
        <p:spPr bwMode="auto">
          <a:xfrm>
            <a:off x="6460958" y="2819400"/>
            <a:ext cx="4572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57" name="Rectangle 25"/>
          <p:cNvSpPr>
            <a:spLocks noChangeArrowheads="1"/>
          </p:cNvSpPr>
          <p:nvPr/>
        </p:nvSpPr>
        <p:spPr bwMode="auto">
          <a:xfrm>
            <a:off x="5093368" y="2819400"/>
            <a:ext cx="13716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258" name="Line 26"/>
          <p:cNvSpPr>
            <a:spLocks noChangeShapeType="1"/>
          </p:cNvSpPr>
          <p:nvPr/>
        </p:nvSpPr>
        <p:spPr bwMode="auto">
          <a:xfrm>
            <a:off x="5486400" y="4648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8153400" y="3429000"/>
            <a:ext cx="1524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8001000" y="3429000"/>
            <a:ext cx="152400" cy="5334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7848600" y="3429000"/>
            <a:ext cx="152400" cy="5334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696200" y="3429000"/>
            <a:ext cx="1524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7543800" y="3429000"/>
            <a:ext cx="152400" cy="5334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7391400" y="3429000"/>
            <a:ext cx="152400" cy="5334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7239000" y="3429000"/>
            <a:ext cx="1524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7086600" y="3429000"/>
            <a:ext cx="152400" cy="5334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6934200" y="3429000"/>
            <a:ext cx="152400" cy="5334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6781800" y="3429000"/>
            <a:ext cx="152400" cy="5334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/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6629400" y="3429000"/>
            <a:ext cx="152400" cy="5334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6477000" y="3429000"/>
            <a:ext cx="1524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6172200" y="3429000"/>
            <a:ext cx="152400" cy="5334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6324600" y="3429000"/>
            <a:ext cx="152400" cy="5334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 bwMode="auto">
          <a:xfrm rot="5400000" flipH="1" flipV="1">
            <a:off x="7162800" y="41910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 flipH="1" flipV="1">
            <a:off x="5791994" y="4190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6019800" y="3429000"/>
            <a:ext cx="1524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auto">
          <a:xfrm>
            <a:off x="5867400" y="3429000"/>
            <a:ext cx="152400" cy="53340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5715000" y="3429000"/>
            <a:ext cx="152400" cy="5334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5562600" y="3429000"/>
            <a:ext cx="1524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auto">
          <a:xfrm>
            <a:off x="5410200" y="3429000"/>
            <a:ext cx="152400" cy="5334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/>
        </p:nvSpPr>
        <p:spPr bwMode="auto">
          <a:xfrm>
            <a:off x="5257800" y="3429000"/>
            <a:ext cx="152400" cy="5334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5105400" y="3429000"/>
            <a:ext cx="152400" cy="533400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 bwMode="auto">
          <a:xfrm rot="5400000" flipH="1" flipV="1">
            <a:off x="5487194" y="4190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5400000" flipH="1" flipV="1">
            <a:off x="5029994" y="4190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 finish times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Arrival time of packet </a:t>
            </a:r>
            <a:r>
              <a:rPr lang="en-US" dirty="0" err="1" smtClean="0"/>
              <a:t>i</a:t>
            </a:r>
            <a:r>
              <a:rPr lang="en-US" dirty="0" smtClean="0"/>
              <a:t> from a flow: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endParaRPr lang="en-US" dirty="0" smtClean="0">
              <a:latin typeface="cmmi10" pitchFamily="34" charset="0"/>
            </a:endParaRPr>
          </a:p>
          <a:p>
            <a:r>
              <a:rPr lang="en-US" dirty="0" smtClean="0"/>
              <a:t>Packet size: P</a:t>
            </a:r>
            <a:r>
              <a:rPr lang="en-US" baseline="-25000" dirty="0" smtClean="0"/>
              <a:t>i</a:t>
            </a:r>
            <a:endParaRPr lang="en-US" dirty="0" smtClean="0">
              <a:latin typeface="cmmi10" pitchFamily="34" charset="0"/>
            </a:endParaRPr>
          </a:p>
          <a:p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be the round number when the packet starts service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dirty="0" smtClean="0"/>
              <a:t> be the finish round number</a:t>
            </a:r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dirty="0" smtClean="0"/>
              <a:t> = S</a:t>
            </a:r>
            <a:r>
              <a:rPr lang="en-US" baseline="-25000" dirty="0" smtClean="0"/>
              <a:t>i</a:t>
            </a:r>
            <a:r>
              <a:rPr lang="en-US" dirty="0" smtClean="0"/>
              <a:t> + P</a:t>
            </a:r>
            <a:r>
              <a:rPr lang="en-US" baseline="-25000" dirty="0" smtClean="0"/>
              <a:t>i</a:t>
            </a:r>
            <a:endParaRPr lang="en-US" dirty="0" smtClean="0">
              <a:latin typeface="cmmi10" pitchFamily="34" charset="0"/>
            </a:endParaRPr>
          </a:p>
          <a:p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= Max (F</a:t>
            </a:r>
            <a:r>
              <a:rPr lang="en-US" baseline="-25000" dirty="0" smtClean="0"/>
              <a:t>i-1</a:t>
            </a:r>
            <a:r>
              <a:rPr lang="en-US" dirty="0" smtClean="0"/>
              <a:t>, R(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tabLst>
                <a:tab pos="3143250" algn="l"/>
                <a:tab pos="5661025" algn="l"/>
              </a:tabLst>
            </a:pPr>
            <a:r>
              <a:rPr lang="en-US" altLang="zh-CN" dirty="0" smtClean="0"/>
              <a:t>Initial value: 	</a:t>
            </a:r>
            <a:r>
              <a:rPr lang="en-US" altLang="zh-CN" dirty="0" smtClean="0">
                <a:solidFill>
                  <a:schemeClr val="accent2"/>
                </a:solidFill>
              </a:rPr>
              <a:t>Set </a:t>
            </a:r>
            <a:r>
              <a:rPr lang="en-US" altLang="zh-CN" b="1" dirty="0" err="1" smtClean="0">
                <a:solidFill>
                  <a:schemeClr val="accent2"/>
                </a:solidFill>
              </a:rPr>
              <a:t>cwnd</a:t>
            </a:r>
            <a:r>
              <a:rPr lang="en-US" altLang="zh-CN" b="1" dirty="0" smtClean="0">
                <a:solidFill>
                  <a:schemeClr val="accent2"/>
                </a:solidFill>
              </a:rPr>
              <a:t> = 1 MSS</a:t>
            </a:r>
            <a:endParaRPr lang="en-US" altLang="zh-CN" b="1" dirty="0" smtClean="0"/>
          </a:p>
          <a:p>
            <a:pPr lvl="2">
              <a:lnSpc>
                <a:spcPct val="90000"/>
              </a:lnSpc>
              <a:tabLst>
                <a:tab pos="3143250" algn="l"/>
                <a:tab pos="5661025" algn="l"/>
              </a:tabLst>
            </a:pPr>
            <a:r>
              <a:rPr lang="en-US" altLang="zh-CN" sz="2000" dirty="0" smtClean="0">
                <a:ea typeface="宋体" pitchFamily="2" charset="-122"/>
              </a:rPr>
              <a:t>Modern TCP implementation may set initial </a:t>
            </a:r>
            <a:r>
              <a:rPr lang="en-US" altLang="zh-CN" sz="2000" dirty="0" err="1" smtClean="0">
                <a:ea typeface="宋体" pitchFamily="2" charset="-122"/>
              </a:rPr>
              <a:t>cwnd</a:t>
            </a:r>
            <a:r>
              <a:rPr lang="en-US" altLang="zh-CN" sz="2000" dirty="0" smtClean="0">
                <a:ea typeface="宋体" pitchFamily="2" charset="-122"/>
              </a:rPr>
              <a:t> to 2</a:t>
            </a:r>
          </a:p>
          <a:p>
            <a:pPr lvl="2">
              <a:lnSpc>
                <a:spcPct val="90000"/>
              </a:lnSpc>
              <a:tabLst>
                <a:tab pos="3143250" algn="l"/>
                <a:tab pos="5661025" algn="l"/>
              </a:tabLst>
            </a:pPr>
            <a:endParaRPr lang="en-US" altLang="zh-CN" sz="20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  <a:tabLst>
                <a:tab pos="3143250" algn="l"/>
                <a:tab pos="5661025" algn="l"/>
              </a:tabLst>
            </a:pPr>
            <a:r>
              <a:rPr lang="en-US" altLang="zh-CN" dirty="0" smtClean="0"/>
              <a:t>When receiving an ACK, </a:t>
            </a:r>
            <a:r>
              <a:rPr lang="en-US" altLang="zh-CN" dirty="0" err="1" smtClean="0"/>
              <a:t>cwnd</a:t>
            </a:r>
            <a:r>
              <a:rPr lang="en-US" altLang="zh-CN" dirty="0" smtClean="0"/>
              <a:t>+= 1 MSS</a:t>
            </a:r>
            <a:endParaRPr lang="en-US" altLang="zh-CN" sz="2000" b="1" dirty="0" smtClean="0">
              <a:solidFill>
                <a:schemeClr val="accent2"/>
              </a:solidFill>
            </a:endParaRPr>
          </a:p>
          <a:p>
            <a:pPr lvl="2">
              <a:lnSpc>
                <a:spcPct val="90000"/>
              </a:lnSpc>
              <a:tabLst>
                <a:tab pos="3143250" algn="l"/>
                <a:tab pos="5661025" algn="l"/>
              </a:tabLst>
            </a:pPr>
            <a:r>
              <a:rPr lang="en-US" altLang="zh-CN" dirty="0" smtClean="0">
                <a:ea typeface="宋体" pitchFamily="2" charset="-122"/>
              </a:rPr>
              <a:t>If an ACK acknowledges two segments, </a:t>
            </a:r>
            <a:r>
              <a:rPr lang="en-US" altLang="zh-CN" dirty="0" err="1" smtClean="0">
                <a:ea typeface="宋体" pitchFamily="2" charset="-122"/>
              </a:rPr>
              <a:t>cwnd</a:t>
            </a:r>
            <a:r>
              <a:rPr lang="en-US" altLang="zh-CN" dirty="0" smtClean="0">
                <a:ea typeface="宋体" pitchFamily="2" charset="-122"/>
              </a:rPr>
              <a:t> is still increased by only 1 segment.</a:t>
            </a:r>
          </a:p>
          <a:p>
            <a:pPr lvl="2">
              <a:lnSpc>
                <a:spcPct val="90000"/>
              </a:lnSpc>
              <a:tabLst>
                <a:tab pos="3143250" algn="l"/>
                <a:tab pos="5661025" algn="l"/>
              </a:tabLst>
            </a:pPr>
            <a:r>
              <a:rPr lang="en-US" altLang="zh-CN" dirty="0" smtClean="0">
                <a:ea typeface="宋体" pitchFamily="2" charset="-122"/>
              </a:rPr>
              <a:t>Even if ACK acknowledges a segment that is smaller than MSS bytes long, </a:t>
            </a:r>
            <a:r>
              <a:rPr lang="en-US" altLang="zh-CN" dirty="0" err="1" smtClean="0">
                <a:ea typeface="宋体" pitchFamily="2" charset="-122"/>
              </a:rPr>
              <a:t>cwnd</a:t>
            </a:r>
            <a:r>
              <a:rPr lang="en-US" altLang="zh-CN" dirty="0" smtClean="0">
                <a:ea typeface="宋体" pitchFamily="2" charset="-122"/>
              </a:rPr>
              <a:t> is increased by 1.</a:t>
            </a:r>
          </a:p>
          <a:p>
            <a:pPr lvl="2">
              <a:lnSpc>
                <a:spcPct val="90000"/>
              </a:lnSpc>
              <a:tabLst>
                <a:tab pos="3143250" algn="l"/>
                <a:tab pos="5661025" algn="l"/>
              </a:tabLst>
            </a:pPr>
            <a:r>
              <a:rPr lang="en-US" altLang="zh-CN" dirty="0" smtClean="0">
                <a:ea typeface="宋体" pitchFamily="2" charset="-122"/>
              </a:rPr>
              <a:t>Question: how can you accelerate your TCP download?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Compute R(</a:t>
            </a:r>
            <a:r>
              <a:rPr lang="en-US" sz="4000" dirty="0" err="1" smtClean="0"/>
              <a:t>t</a:t>
            </a:r>
            <a:r>
              <a:rPr lang="en-US" sz="3600" baseline="-25000" dirty="0" err="1" smtClean="0"/>
              <a:t>i</a:t>
            </a:r>
            <a:r>
              <a:rPr lang="en-US" sz="4000" dirty="0" smtClean="0"/>
              <a:t>) can be complicated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flow: clock ticks when a bit is transmitted. For packet </a:t>
            </a:r>
            <a:r>
              <a:rPr lang="en-US" dirty="0" err="1" smtClean="0"/>
              <a:t>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Round number R(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 smtClean="0"/>
              <a:t>) ≈ Arrival time A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+P</a:t>
            </a:r>
            <a:r>
              <a:rPr lang="en-US" baseline="-25000" dirty="0" err="1" smtClean="0"/>
              <a:t>i</a:t>
            </a:r>
            <a:r>
              <a:rPr lang="en-US" dirty="0" smtClean="0"/>
              <a:t>  = max (F</a:t>
            </a:r>
            <a:r>
              <a:rPr lang="en-US" baseline="-25000" dirty="0" smtClean="0"/>
              <a:t>i-1</a:t>
            </a:r>
            <a:r>
              <a:rPr lang="en-US" dirty="0" smtClean="0"/>
              <a:t>, A</a:t>
            </a:r>
            <a:r>
              <a:rPr lang="en-US" baseline="-25000" dirty="0" smtClean="0"/>
              <a:t>i</a:t>
            </a:r>
            <a:r>
              <a:rPr lang="en-US" dirty="0" smtClean="0"/>
              <a:t>) + P</a:t>
            </a:r>
            <a:r>
              <a:rPr lang="en-US" baseline="-25000" dirty="0" smtClean="0"/>
              <a:t>i</a:t>
            </a:r>
          </a:p>
          <a:p>
            <a:r>
              <a:rPr lang="en-US" dirty="0" smtClean="0"/>
              <a:t>Multiple flows: clock ticks when a bit from all active flows is transmitted</a:t>
            </a:r>
          </a:p>
          <a:p>
            <a:pPr lvl="1"/>
            <a:r>
              <a:rPr lang="en-US" dirty="0" smtClean="0"/>
              <a:t>When the number of active flows vary, clock ticks at different speed: 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</a:t>
            </a:r>
            <a:r>
              <a:rPr lang="en-US" dirty="0" smtClean="0"/>
              <a:t> R/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</a:t>
            </a:r>
            <a:r>
              <a:rPr lang="en-US" dirty="0" smtClean="0"/>
              <a:t> t  = </a:t>
            </a:r>
            <a:r>
              <a:rPr lang="en-US" dirty="0" err="1" smtClean="0">
                <a:latin typeface="cmmi10" pitchFamily="34" charset="0"/>
              </a:rPr>
              <a:t>linkSpeed</a:t>
            </a:r>
            <a:r>
              <a:rPr lang="en-US" dirty="0" smtClean="0"/>
              <a:t>/</a:t>
            </a:r>
            <a:r>
              <a:rPr lang="en-US" dirty="0" err="1" smtClean="0"/>
              <a:t>N</a:t>
            </a:r>
            <a:r>
              <a:rPr lang="en-US" baseline="-25000" dirty="0" err="1" smtClean="0"/>
              <a:t>ac</a:t>
            </a:r>
            <a:r>
              <a:rPr lang="en-US" dirty="0" smtClean="0"/>
              <a:t>(t)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 example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191001"/>
            <a:ext cx="8229600" cy="2667000"/>
          </a:xfrm>
        </p:spPr>
        <p:txBody>
          <a:bodyPr/>
          <a:lstStyle/>
          <a:p>
            <a:r>
              <a:rPr lang="en-US" dirty="0" smtClean="0"/>
              <a:t>Two flows, unit link speed 1</a:t>
            </a:r>
          </a:p>
          <a:p>
            <a:r>
              <a:rPr lang="en-US" dirty="0" smtClean="0"/>
              <a:t>Q: how to compute the (virtual) finish time of each packet?</a:t>
            </a: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914400" y="1828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886200" y="1447800"/>
            <a:ext cx="457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P=3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048000" y="14478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P=5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251325" y="1865313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t=0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225800" y="1919288"/>
            <a:ext cx="50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/>
              <a:t>t=4</a:t>
            </a:r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>
            <a:off x="914400" y="2971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3429000" y="2590800"/>
            <a:ext cx="762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P=4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2895600" y="2590800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P=2</a:t>
            </a:r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3733800" y="3048000"/>
            <a:ext cx="50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t=1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2819400" y="3048000"/>
            <a:ext cx="50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t=6</a:t>
            </a:r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>
            <a:off x="5486400" y="3886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 flipV="1">
            <a:off x="5486400" y="1600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8137525" y="40751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</a:t>
            </a:r>
          </a:p>
        </p:txBody>
      </p:sp>
      <p:sp>
        <p:nvSpPr>
          <p:cNvPr id="98321" name="Text Box 17"/>
          <p:cNvSpPr txBox="1">
            <a:spLocks noChangeArrowheads="1"/>
          </p:cNvSpPr>
          <p:nvPr/>
        </p:nvSpPr>
        <p:spPr bwMode="auto">
          <a:xfrm>
            <a:off x="5546725" y="125571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R(t)</a:t>
            </a:r>
          </a:p>
        </p:txBody>
      </p:sp>
      <p:sp>
        <p:nvSpPr>
          <p:cNvPr id="98322" name="Text Box 18"/>
          <p:cNvSpPr txBox="1">
            <a:spLocks noChangeArrowheads="1"/>
          </p:cNvSpPr>
          <p:nvPr/>
        </p:nvSpPr>
        <p:spPr bwMode="auto">
          <a:xfrm>
            <a:off x="5394325" y="39989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0</a:t>
            </a:r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 flipV="1">
            <a:off x="5486400" y="3581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 flipV="1">
            <a:off x="5791200" y="32004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325" name="Rectangle 21"/>
          <p:cNvSpPr>
            <a:spLocks noChangeArrowheads="1"/>
          </p:cNvSpPr>
          <p:nvPr/>
        </p:nvSpPr>
        <p:spPr bwMode="auto">
          <a:xfrm>
            <a:off x="1447800" y="2590800"/>
            <a:ext cx="762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P=6</a:t>
            </a:r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1828800" y="3048000"/>
            <a:ext cx="63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t=12</a:t>
            </a:r>
          </a:p>
        </p:txBody>
      </p:sp>
      <p:sp>
        <p:nvSpPr>
          <p:cNvPr id="98327" name="Line 23"/>
          <p:cNvSpPr>
            <a:spLocks noChangeShapeType="1"/>
          </p:cNvSpPr>
          <p:nvPr/>
        </p:nvSpPr>
        <p:spPr bwMode="auto">
          <a:xfrm flipV="1">
            <a:off x="6629400" y="2743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Delay Allocation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Reduce delay for flows using less than fair share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Advance finish times for sources whose queues drain temporarily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Schedule based on B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instead of </a:t>
            </a:r>
            <a:r>
              <a:rPr lang="en-US" sz="2800" dirty="0" err="1" smtClean="0"/>
              <a:t>F</a:t>
            </a:r>
            <a:r>
              <a:rPr lang="en-US" sz="2800" baseline="-25000" dirty="0" err="1" smtClean="0"/>
              <a:t>i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err="1" smtClean="0"/>
              <a:t>F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= 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+ max (F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B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= 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+ max (F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-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If A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&lt; F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, conversation is active and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 has no effect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If A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&gt; F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, conversation is inactive and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dirty="0" smtClean="0"/>
              <a:t> determines how much history to take into account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Infrequent senders do better when history is used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When </a:t>
            </a:r>
            <a:r>
              <a:rPr lang="en-US" sz="2400" dirty="0" smtClean="0">
                <a:latin typeface="Symbol" pitchFamily="18" charset="2"/>
              </a:rPr>
              <a:t> d</a:t>
            </a:r>
            <a:r>
              <a:rPr lang="en-US" sz="2400" dirty="0" smtClean="0"/>
              <a:t> = 0, no effect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When </a:t>
            </a:r>
            <a:r>
              <a:rPr lang="en-US" sz="2400" dirty="0" smtClean="0">
                <a:latin typeface="Symbol" pitchFamily="18" charset="2"/>
              </a:rPr>
              <a:t> d</a:t>
            </a:r>
            <a:r>
              <a:rPr lang="en-US" sz="2400" dirty="0" smtClean="0"/>
              <a:t> = infinity, an infrequent sender preempts other senders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Fair Queuing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conserving</a:t>
            </a:r>
          </a:p>
          <a:p>
            <a:endParaRPr lang="en-US" dirty="0" smtClean="0"/>
          </a:p>
          <a:p>
            <a:r>
              <a:rPr lang="en-US" dirty="0" smtClean="0"/>
              <a:t>Each flow gets 1/n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Weighted Fair Queuing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r>
              <a:rPr lang="en-US" dirty="0" smtClean="0"/>
              <a:t>Different queues get different weights</a:t>
            </a:r>
          </a:p>
          <a:p>
            <a:pPr lvl="1"/>
            <a:r>
              <a:rPr lang="en-US" dirty="0" smtClean="0"/>
              <a:t>Take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 amount of bits from a queue in each round</a:t>
            </a:r>
          </a:p>
          <a:p>
            <a:pPr lvl="1"/>
            <a:r>
              <a:rPr lang="en-US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dirty="0" smtClean="0"/>
              <a:t> =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err="1" smtClean="0"/>
              <a:t>+P</a:t>
            </a:r>
            <a:r>
              <a:rPr lang="en-US" baseline="-25000" dirty="0" err="1" smtClean="0"/>
              <a:t>i</a:t>
            </a:r>
            <a:r>
              <a:rPr lang="en-US" dirty="0" smtClean="0"/>
              <a:t> /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lvl="1"/>
            <a:endParaRPr lang="en-US" baseline="-25000" dirty="0" smtClean="0"/>
          </a:p>
          <a:p>
            <a:r>
              <a:rPr lang="en-US" dirty="0" smtClean="0"/>
              <a:t>Quality of service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05200" y="1600200"/>
            <a:ext cx="4572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14800" y="1600200"/>
            <a:ext cx="4572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7600" y="2209800"/>
            <a:ext cx="91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2743200" y="1600200"/>
            <a:ext cx="1828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0"/>
              </a:cxn>
              <a:cxn ang="0">
                <a:pos x="1152" y="336"/>
              </a:cxn>
              <a:cxn ang="0">
                <a:pos x="0" y="336"/>
              </a:cxn>
            </a:cxnLst>
            <a:rect l="0" t="0" r="r" b="b"/>
            <a:pathLst>
              <a:path w="1152" h="336">
                <a:moveTo>
                  <a:pt x="0" y="0"/>
                </a:moveTo>
                <a:lnTo>
                  <a:pt x="1152" y="0"/>
                </a:lnTo>
                <a:lnTo>
                  <a:pt x="1152" y="336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2743200" y="2209800"/>
            <a:ext cx="18288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52" y="0"/>
              </a:cxn>
              <a:cxn ang="0">
                <a:pos x="1152" y="336"/>
              </a:cxn>
              <a:cxn ang="0">
                <a:pos x="0" y="336"/>
              </a:cxn>
            </a:cxnLst>
            <a:rect l="0" t="0" r="r" b="b"/>
            <a:pathLst>
              <a:path w="1152" h="336">
                <a:moveTo>
                  <a:pt x="0" y="0"/>
                </a:moveTo>
                <a:lnTo>
                  <a:pt x="1152" y="0"/>
                </a:lnTo>
                <a:lnTo>
                  <a:pt x="1152" y="336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0" y="2895600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1066800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w=1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Deficit Round Robin (DRR)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WFQ: extracting min is O(log Q)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DRR: O(1) rather than O(log Q)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Each queue is allowed to send Q bytes per round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If Q bytes are not sent (because packet is too large) deficit counter of queue keeps track of unused portion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If queue is empty, deficit counter is reset to 0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Similar behavior as FQ but computationally simpler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213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Unused quantum saved for the next round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How to set quantum size?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Too small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Too large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57200"/>
            <a:ext cx="90297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Design </a:t>
            </a:r>
            <a:r>
              <a:rPr lang="en-US" dirty="0"/>
              <a:t>S</a:t>
            </a:r>
            <a:r>
              <a:rPr lang="en-US" dirty="0" smtClean="0"/>
              <a:t>pace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Router-based vs. Host-based</a:t>
            </a:r>
          </a:p>
          <a:p>
            <a:endParaRPr lang="en-US" dirty="0"/>
          </a:p>
          <a:p>
            <a:r>
              <a:rPr lang="en-US" dirty="0" smtClean="0"/>
              <a:t>Reservation-based vs. Feedback-based</a:t>
            </a:r>
          </a:p>
          <a:p>
            <a:endParaRPr lang="en-US" dirty="0"/>
          </a:p>
          <a:p>
            <a:r>
              <a:rPr lang="en-US" dirty="0" smtClean="0"/>
              <a:t>Window-based vs. Rate-based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23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Overview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 smtClean="0"/>
              <a:t>The problem of network resource allocation</a:t>
            </a:r>
          </a:p>
          <a:p>
            <a:pPr lvl="1"/>
            <a:r>
              <a:rPr lang="en-US" dirty="0" smtClean="0"/>
              <a:t>Case studies</a:t>
            </a:r>
          </a:p>
          <a:p>
            <a:pPr lvl="2"/>
            <a:r>
              <a:rPr lang="en-US" dirty="0" smtClean="0"/>
              <a:t>TCP congestion control</a:t>
            </a:r>
          </a:p>
          <a:p>
            <a:pPr lvl="2"/>
            <a:r>
              <a:rPr lang="en-US" dirty="0" smtClean="0"/>
              <a:t>Fair queuing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Congestion avoidance</a:t>
            </a:r>
          </a:p>
          <a:p>
            <a:pPr lvl="1"/>
            <a:r>
              <a:rPr lang="en-US" dirty="0" smtClean="0"/>
              <a:t>Active queue management</a:t>
            </a:r>
          </a:p>
          <a:p>
            <a:pPr lvl="1"/>
            <a:r>
              <a:rPr lang="en-US" dirty="0" smtClean="0"/>
              <a:t>Source-based congestion avoidance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Congestion Avoidance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Congestion Avoidance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ym typeface="Math3" pitchFamily="2" charset="2"/>
              </a:rPr>
              <a:t>If </a:t>
            </a:r>
            <a:r>
              <a:rPr lang="en-US" altLang="zh-CN" dirty="0" err="1" smtClean="0">
                <a:solidFill>
                  <a:srgbClr val="FF0000"/>
                </a:solidFill>
                <a:sym typeface="Math3" pitchFamily="2" charset="2"/>
              </a:rPr>
              <a:t>cwnd</a:t>
            </a:r>
            <a:r>
              <a:rPr lang="en-US" altLang="zh-CN" dirty="0" smtClean="0">
                <a:solidFill>
                  <a:srgbClr val="FF0000"/>
                </a:solidFill>
                <a:sym typeface="Math3" pitchFamily="2" charset="2"/>
              </a:rPr>
              <a:t> &gt;= </a:t>
            </a:r>
            <a:r>
              <a:rPr lang="en-US" altLang="zh-CN" dirty="0" err="1" smtClean="0">
                <a:solidFill>
                  <a:srgbClr val="FF0000"/>
                </a:solidFill>
                <a:sym typeface="Math3" pitchFamily="2" charset="2"/>
              </a:rPr>
              <a:t>ssthresh</a:t>
            </a:r>
            <a:r>
              <a:rPr lang="en-US" altLang="zh-CN" dirty="0" smtClean="0">
                <a:sym typeface="Math3" pitchFamily="2" charset="2"/>
              </a:rPr>
              <a:t> then </a:t>
            </a:r>
            <a:r>
              <a:rPr lang="en-US" altLang="zh-CN" dirty="0" smtClean="0"/>
              <a:t>each time an ACK is received, increment </a:t>
            </a:r>
            <a:r>
              <a:rPr lang="en-US" altLang="zh-CN" dirty="0" err="1" smtClean="0"/>
              <a:t>cwnd</a:t>
            </a:r>
            <a:r>
              <a:rPr lang="en-US" altLang="zh-CN" dirty="0" smtClean="0"/>
              <a:t>  as follows:</a:t>
            </a:r>
          </a:p>
          <a:p>
            <a:pPr lvl="2"/>
            <a:r>
              <a:rPr lang="en-US" altLang="zh-CN" dirty="0" err="1" smtClean="0">
                <a:ea typeface="宋体" pitchFamily="2" charset="-122"/>
              </a:rPr>
              <a:t>cwnd</a:t>
            </a:r>
            <a:r>
              <a:rPr lang="en-US" altLang="zh-CN" dirty="0" smtClean="0">
                <a:ea typeface="宋体" pitchFamily="2" charset="-122"/>
              </a:rPr>
              <a:t> += MSS * (MSS / </a:t>
            </a:r>
            <a:r>
              <a:rPr lang="en-US" altLang="zh-CN" dirty="0" err="1" smtClean="0">
                <a:ea typeface="宋体" pitchFamily="2" charset="-122"/>
              </a:rPr>
              <a:t>cwnd</a:t>
            </a:r>
            <a:r>
              <a:rPr lang="en-US" altLang="zh-CN" dirty="0" smtClean="0">
                <a:ea typeface="宋体" pitchFamily="2" charset="-122"/>
              </a:rPr>
              <a:t>) (</a:t>
            </a:r>
            <a:r>
              <a:rPr lang="en-US" altLang="zh-CN" dirty="0" err="1" smtClean="0">
                <a:ea typeface="宋体" pitchFamily="2" charset="-122"/>
              </a:rPr>
              <a:t>cwnd</a:t>
            </a:r>
            <a:r>
              <a:rPr lang="en-US" altLang="zh-CN" dirty="0" smtClean="0">
                <a:ea typeface="宋体" pitchFamily="2" charset="-122"/>
              </a:rPr>
              <a:t>/MSS is the number of maximum sized segments within one </a:t>
            </a:r>
            <a:r>
              <a:rPr lang="en-US" altLang="zh-CN" dirty="0" err="1" smtClean="0">
                <a:ea typeface="宋体" pitchFamily="2" charset="-122"/>
              </a:rPr>
              <a:t>cwnd</a:t>
            </a:r>
            <a:r>
              <a:rPr lang="en-US" altLang="zh-CN" dirty="0" smtClean="0">
                <a:ea typeface="宋体" pitchFamily="2" charset="-122"/>
              </a:rPr>
              <a:t>)</a:t>
            </a:r>
            <a:endParaRPr lang="en-US" altLang="zh-CN" dirty="0" smtClean="0">
              <a:ea typeface="宋体" pitchFamily="2" charset="-122"/>
            </a:endParaRPr>
          </a:p>
          <a:p>
            <a:pPr lvl="2"/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sym typeface="Math3" pitchFamily="2" charset="2"/>
              </a:rPr>
              <a:t>So </a:t>
            </a:r>
            <a:r>
              <a:rPr lang="en-US" altLang="zh-CN" i="1" dirty="0" err="1" smtClean="0">
                <a:sym typeface="Math3" pitchFamily="2" charset="2"/>
              </a:rPr>
              <a:t>cwnd</a:t>
            </a:r>
            <a:r>
              <a:rPr lang="en-US" altLang="zh-CN" dirty="0" smtClean="0">
                <a:sym typeface="Math3" pitchFamily="2" charset="2"/>
              </a:rPr>
              <a:t> is increased by one MSS only if all </a:t>
            </a:r>
            <a:r>
              <a:rPr lang="en-US" altLang="zh-CN" i="1" dirty="0" err="1" smtClean="0">
                <a:sym typeface="Math3" pitchFamily="2" charset="2"/>
              </a:rPr>
              <a:t>cwnd</a:t>
            </a:r>
            <a:r>
              <a:rPr lang="en-US" altLang="zh-CN" dirty="0" smtClean="0">
                <a:sym typeface="Math3" pitchFamily="2" charset="2"/>
              </a:rPr>
              <a:t>/MSS segments have been acknowledged.</a:t>
            </a:r>
          </a:p>
          <a:p>
            <a:endParaRPr lang="en-US" altLang="zh-CN" dirty="0" smtClean="0">
              <a:sym typeface="Math3" pitchFamily="2" charset="2"/>
            </a:endParaRPr>
          </a:p>
          <a:p>
            <a:pPr>
              <a:buFontTx/>
              <a:buNone/>
            </a:pPr>
            <a:endParaRPr lang="en-US" altLang="zh-CN" dirty="0" smtClean="0">
              <a:sym typeface="Math3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1480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Design goals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Predict when congestion is going to happen</a:t>
            </a:r>
          </a:p>
          <a:p>
            <a:r>
              <a:rPr lang="en-US" smtClean="0"/>
              <a:t>Reduce sending rate before buffer overflows</a:t>
            </a:r>
          </a:p>
          <a:p>
            <a:endParaRPr lang="en-US" smtClean="0"/>
          </a:p>
          <a:p>
            <a:r>
              <a:rPr lang="en-US" smtClean="0"/>
              <a:t>Not widely deployed</a:t>
            </a:r>
          </a:p>
          <a:p>
            <a:pPr lvl="1"/>
            <a:r>
              <a:rPr lang="en-US" smtClean="0"/>
              <a:t>Reducing queuing delay  and packet loss are not essential</a:t>
            </a:r>
          </a:p>
        </p:txBody>
      </p:sp>
      <p:pic>
        <p:nvPicPr>
          <p:cNvPr id="69637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3288" y="1371600"/>
            <a:ext cx="4279900" cy="4953000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Mechanisms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Router+host</a:t>
            </a:r>
            <a:r>
              <a:rPr lang="en-US" dirty="0" smtClean="0"/>
              <a:t> joint control</a:t>
            </a:r>
          </a:p>
          <a:p>
            <a:pPr lvl="1"/>
            <a:r>
              <a:rPr lang="en-US" dirty="0" smtClean="0"/>
              <a:t>Router: Early signaling of congestion</a:t>
            </a:r>
          </a:p>
          <a:p>
            <a:pPr lvl="1"/>
            <a:r>
              <a:rPr lang="en-US" dirty="0" smtClean="0"/>
              <a:t>Host: react to congestion signals</a:t>
            </a:r>
          </a:p>
          <a:p>
            <a:pPr lvl="1"/>
            <a:r>
              <a:rPr lang="en-US" dirty="0" smtClean="0"/>
              <a:t>Case studies: </a:t>
            </a:r>
            <a:r>
              <a:rPr lang="en-US" dirty="0" err="1" smtClean="0"/>
              <a:t>DECbit</a:t>
            </a:r>
            <a:r>
              <a:rPr lang="en-US" dirty="0" smtClean="0"/>
              <a:t>, Random Early Detection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Host: Source-based congestion avoidance</a:t>
            </a:r>
          </a:p>
          <a:p>
            <a:pPr lvl="1"/>
            <a:r>
              <a:rPr lang="en-US" dirty="0" smtClean="0"/>
              <a:t>Host detects early congestion</a:t>
            </a:r>
          </a:p>
          <a:p>
            <a:pPr lvl="1"/>
            <a:r>
              <a:rPr lang="en-US" dirty="0" smtClean="0"/>
              <a:t>Case study: TCP Vegas</a:t>
            </a:r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DECbit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429000"/>
            <a:ext cx="8229600" cy="3200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Add a congestion bit to a packet header</a:t>
            </a:r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smtClean="0"/>
              <a:t>A router sets the bit if its average queue length is non-zero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Queue length is measured over a busy+idle interval</a:t>
            </a:r>
          </a:p>
          <a:p>
            <a:pPr lvl="1"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2000" smtClean="0"/>
              <a:t>If less than 50% of packets in one window do not have the bit set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A host increases its congest window by 1 packet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Otherwise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Decreases by 0.875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AIMD</a:t>
            </a:r>
          </a:p>
        </p:txBody>
      </p:sp>
      <p:pic>
        <p:nvPicPr>
          <p:cNvPr id="72708" name="Picture 4" descr="06f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23888"/>
            <a:ext cx="4633913" cy="2728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Random Early Detection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05000"/>
            <a:ext cx="8839200" cy="4494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Random early detection (Floyd93)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Goal: operate at the “knee”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Problem: very hard to tune (why)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RED is generalized by Active Queue </a:t>
            </a:r>
            <a:r>
              <a:rPr lang="en-US" sz="2800" dirty="0" err="1" smtClean="0"/>
              <a:t>Managment</a:t>
            </a:r>
            <a:r>
              <a:rPr lang="en-US" sz="2800" dirty="0" smtClean="0"/>
              <a:t> (AQM)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 router measures average queue length using exponential weighted averaging algorithm: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AvgLen</a:t>
            </a:r>
            <a:r>
              <a:rPr lang="en-US" sz="2400" dirty="0" smtClean="0"/>
              <a:t> = (1-Weight) * </a:t>
            </a:r>
            <a:r>
              <a:rPr lang="en-US" sz="2400" dirty="0" err="1" smtClean="0"/>
              <a:t>AvgLen</a:t>
            </a:r>
            <a:r>
              <a:rPr lang="en-US" sz="2400" dirty="0" smtClean="0"/>
              <a:t> + Weight * </a:t>
            </a:r>
            <a:r>
              <a:rPr lang="en-US" sz="2400" dirty="0" err="1" smtClean="0"/>
              <a:t>SampleQueueLen</a:t>
            </a: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r>
              <a:rPr lang="en-US" smtClean="0"/>
              <a:t>RED algorithm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4582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If </a:t>
            </a:r>
            <a:r>
              <a:rPr lang="en-US" sz="2400" dirty="0" err="1" smtClean="0"/>
              <a:t>AvgLen</a:t>
            </a:r>
            <a:r>
              <a:rPr lang="en-US" sz="2400" dirty="0" smtClean="0"/>
              <a:t> </a:t>
            </a:r>
            <a:r>
              <a:rPr lang="en-US" sz="2400" dirty="0" smtClean="0"/>
              <a:t>≤ </a:t>
            </a:r>
            <a:r>
              <a:rPr lang="en-US" sz="2400" dirty="0" err="1" smtClean="0"/>
              <a:t>MinThreshold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err="1" smtClean="0"/>
              <a:t>Enqueue</a:t>
            </a:r>
            <a:r>
              <a:rPr lang="en-US" sz="2000" dirty="0" smtClean="0"/>
              <a:t> packet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If </a:t>
            </a:r>
            <a:r>
              <a:rPr lang="en-US" sz="2400" dirty="0" err="1" smtClean="0"/>
              <a:t>MinThreshold</a:t>
            </a:r>
            <a:r>
              <a:rPr lang="en-US" sz="2400" dirty="0" smtClean="0"/>
              <a:t> &lt; </a:t>
            </a:r>
            <a:r>
              <a:rPr lang="en-US" sz="2400" dirty="0" err="1" smtClean="0"/>
              <a:t>AvgLen</a:t>
            </a:r>
            <a:r>
              <a:rPr lang="en-US" sz="2400" dirty="0" smtClean="0"/>
              <a:t> &lt; </a:t>
            </a:r>
            <a:r>
              <a:rPr lang="en-US" sz="2400" dirty="0" err="1" smtClean="0"/>
              <a:t>MaxThreshold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Calculate dropping probability P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Drop the arriving packet with probability P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If </a:t>
            </a:r>
            <a:r>
              <a:rPr lang="en-US" sz="2400" dirty="0" err="1" smtClean="0"/>
              <a:t>MaxThreshold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 pitchFamily="34" charset="0"/>
                <a:cs typeface="Times New Roman"/>
              </a:rPr>
              <a:t>≤</a:t>
            </a:r>
            <a:r>
              <a:rPr lang="en-US" sz="2400" dirty="0" smtClean="0"/>
              <a:t> </a:t>
            </a:r>
            <a:r>
              <a:rPr lang="en-US" sz="2400" dirty="0" err="1" smtClean="0"/>
              <a:t>AvgLen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Drop the arriving packet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2041525" y="838200"/>
            <a:ext cx="5794375" cy="2957513"/>
            <a:chOff x="960" y="1008"/>
            <a:chExt cx="3650" cy="1863"/>
          </a:xfrm>
        </p:grpSpPr>
        <p:sp>
          <p:nvSpPr>
            <p:cNvPr id="73733" name="Line 5"/>
            <p:cNvSpPr>
              <a:spLocks noChangeShapeType="1"/>
            </p:cNvSpPr>
            <p:nvPr/>
          </p:nvSpPr>
          <p:spPr bwMode="auto">
            <a:xfrm flipV="1">
              <a:off x="1344" y="1008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4" name="Line 6"/>
            <p:cNvSpPr>
              <a:spLocks noChangeShapeType="1"/>
            </p:cNvSpPr>
            <p:nvPr/>
          </p:nvSpPr>
          <p:spPr bwMode="auto">
            <a:xfrm>
              <a:off x="1344" y="2592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5" name="Text Box 7"/>
            <p:cNvSpPr txBox="1">
              <a:spLocks noChangeArrowheads="1"/>
            </p:cNvSpPr>
            <p:nvPr/>
          </p:nvSpPr>
          <p:spPr bwMode="auto">
            <a:xfrm>
              <a:off x="3752" y="2496"/>
              <a:ext cx="85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latin typeface="Verdana" pitchFamily="34" charset="0"/>
                </a:rPr>
                <a:t>avg_qlen</a:t>
              </a:r>
            </a:p>
          </p:txBody>
        </p:sp>
        <p:sp>
          <p:nvSpPr>
            <p:cNvPr id="73736" name="Text Box 8"/>
            <p:cNvSpPr txBox="1">
              <a:spLocks noChangeArrowheads="1"/>
            </p:cNvSpPr>
            <p:nvPr/>
          </p:nvSpPr>
          <p:spPr bwMode="auto">
            <a:xfrm>
              <a:off x="960" y="1056"/>
              <a:ext cx="21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latin typeface="Verdana" pitchFamily="34" charset="0"/>
                </a:rPr>
                <a:t>p</a:t>
              </a:r>
            </a:p>
          </p:txBody>
        </p:sp>
        <p:sp>
          <p:nvSpPr>
            <p:cNvPr id="73737" name="Text Box 9"/>
            <p:cNvSpPr txBox="1">
              <a:spLocks noChangeArrowheads="1"/>
            </p:cNvSpPr>
            <p:nvPr/>
          </p:nvSpPr>
          <p:spPr bwMode="auto">
            <a:xfrm>
              <a:off x="1392" y="2640"/>
              <a:ext cx="104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latin typeface="Verdana" pitchFamily="34" charset="0"/>
                </a:rPr>
                <a:t>min_thresh</a:t>
              </a:r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 flipH="1">
              <a:off x="1344" y="144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Text Box 11"/>
            <p:cNvSpPr txBox="1">
              <a:spLocks noChangeArrowheads="1"/>
            </p:cNvSpPr>
            <p:nvPr/>
          </p:nvSpPr>
          <p:spPr bwMode="auto">
            <a:xfrm>
              <a:off x="1091" y="1316"/>
              <a:ext cx="21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latin typeface="Verdana" pitchFamily="34" charset="0"/>
                </a:rPr>
                <a:t>1</a:t>
              </a:r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2488" y="2640"/>
              <a:ext cx="108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latin typeface="Verdana" pitchFamily="34" charset="0"/>
                </a:rPr>
                <a:t>max_thresh</a:t>
              </a:r>
            </a:p>
          </p:txBody>
        </p:sp>
        <p:sp>
          <p:nvSpPr>
            <p:cNvPr id="73741" name="Freeform 13"/>
            <p:cNvSpPr>
              <a:spLocks/>
            </p:cNvSpPr>
            <p:nvPr/>
          </p:nvSpPr>
          <p:spPr bwMode="auto">
            <a:xfrm>
              <a:off x="1824" y="1440"/>
              <a:ext cx="1824" cy="1152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1152" y="912"/>
                </a:cxn>
                <a:cxn ang="0">
                  <a:pos x="1152" y="0"/>
                </a:cxn>
                <a:cxn ang="0">
                  <a:pos x="1824" y="0"/>
                </a:cxn>
              </a:cxnLst>
              <a:rect l="0" t="0" r="r" b="b"/>
              <a:pathLst>
                <a:path w="1824" h="1152">
                  <a:moveTo>
                    <a:pt x="0" y="1152"/>
                  </a:moveTo>
                  <a:lnTo>
                    <a:pt x="1152" y="912"/>
                  </a:lnTo>
                  <a:lnTo>
                    <a:pt x="1152" y="0"/>
                  </a:lnTo>
                  <a:lnTo>
                    <a:pt x="182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475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4759" name="Picture 7" descr="06f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0500" y="1270000"/>
            <a:ext cx="3441700" cy="2463800"/>
          </a:xfrm>
          <a:noFill/>
          <a:ln/>
        </p:spPr>
      </p:pic>
      <p:pic>
        <p:nvPicPr>
          <p:cNvPr id="74760" name="Picture 8" descr="06f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572000"/>
            <a:ext cx="2855913" cy="1511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Even out packet drops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err="1" smtClean="0"/>
              <a:t>TempP</a:t>
            </a:r>
            <a:r>
              <a:rPr lang="en-US" sz="2800" dirty="0" smtClean="0"/>
              <a:t> = </a:t>
            </a:r>
            <a:r>
              <a:rPr lang="en-US" sz="2800" dirty="0" err="1" smtClean="0"/>
              <a:t>MaxP</a:t>
            </a:r>
            <a:r>
              <a:rPr lang="en-US" sz="2800" dirty="0" smtClean="0"/>
              <a:t> x (</a:t>
            </a:r>
            <a:r>
              <a:rPr lang="en-US" sz="2800" dirty="0" err="1" smtClean="0"/>
              <a:t>AvgLen</a:t>
            </a:r>
            <a:r>
              <a:rPr lang="en-US" sz="2800" dirty="0" smtClean="0"/>
              <a:t> – Min)/(Max-Min)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P = </a:t>
            </a:r>
            <a:r>
              <a:rPr lang="en-US" sz="2800" dirty="0" err="1" smtClean="0"/>
              <a:t>TempP</a:t>
            </a:r>
            <a:r>
              <a:rPr lang="en-US" sz="2800" dirty="0" smtClean="0"/>
              <a:t> / (1 – count * </a:t>
            </a:r>
            <a:r>
              <a:rPr lang="en-US" sz="2800" dirty="0" err="1" smtClean="0"/>
              <a:t>TempP</a:t>
            </a:r>
            <a:r>
              <a:rPr lang="en-US" sz="28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Count keeps track of how many newly arriving packets have been queued when min &lt; </a:t>
            </a:r>
            <a:r>
              <a:rPr lang="en-US" sz="2800" dirty="0" err="1" smtClean="0"/>
              <a:t>Avglen</a:t>
            </a:r>
            <a:r>
              <a:rPr lang="en-US" sz="2800" dirty="0" smtClean="0"/>
              <a:t> &lt; max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It keeps drop evenly distributed over time, even if packets arrive in burst</a:t>
            </a:r>
          </a:p>
        </p:txBody>
      </p:sp>
      <p:grpSp>
        <p:nvGrpSpPr>
          <p:cNvPr id="78852" name="Group 4"/>
          <p:cNvGrpSpPr>
            <a:grpSpLocks/>
          </p:cNvGrpSpPr>
          <p:nvPr/>
        </p:nvGrpSpPr>
        <p:grpSpPr bwMode="auto">
          <a:xfrm>
            <a:off x="1677988" y="838200"/>
            <a:ext cx="6157913" cy="2957513"/>
            <a:chOff x="731" y="1008"/>
            <a:chExt cx="3879" cy="1863"/>
          </a:xfrm>
        </p:grpSpPr>
        <p:sp>
          <p:nvSpPr>
            <p:cNvPr id="78853" name="Line 5"/>
            <p:cNvSpPr>
              <a:spLocks noChangeShapeType="1"/>
            </p:cNvSpPr>
            <p:nvPr/>
          </p:nvSpPr>
          <p:spPr bwMode="auto">
            <a:xfrm flipV="1">
              <a:off x="1344" y="1008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>
              <a:off x="1344" y="2592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3752" y="2496"/>
              <a:ext cx="85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latin typeface="Verdana" pitchFamily="34" charset="0"/>
                </a:rPr>
                <a:t>avg_qlen</a:t>
              </a:r>
            </a:p>
          </p:txBody>
        </p:sp>
        <p:sp>
          <p:nvSpPr>
            <p:cNvPr id="78856" name="Text Box 8"/>
            <p:cNvSpPr txBox="1">
              <a:spLocks noChangeArrowheads="1"/>
            </p:cNvSpPr>
            <p:nvPr/>
          </p:nvSpPr>
          <p:spPr bwMode="auto">
            <a:xfrm>
              <a:off x="731" y="1056"/>
              <a:ext cx="67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 err="1" smtClean="0">
                  <a:latin typeface="Verdana" pitchFamily="34" charset="0"/>
                </a:rPr>
                <a:t>TempP</a:t>
              </a:r>
              <a:endParaRPr lang="en-US" sz="1800" b="1" dirty="0">
                <a:latin typeface="Verdana" pitchFamily="34" charset="0"/>
              </a:endParaRPr>
            </a:p>
          </p:txBody>
        </p:sp>
        <p:sp>
          <p:nvSpPr>
            <p:cNvPr id="78857" name="Text Box 9"/>
            <p:cNvSpPr txBox="1">
              <a:spLocks noChangeArrowheads="1"/>
            </p:cNvSpPr>
            <p:nvPr/>
          </p:nvSpPr>
          <p:spPr bwMode="auto">
            <a:xfrm>
              <a:off x="1392" y="2640"/>
              <a:ext cx="104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latin typeface="Verdana" pitchFamily="34" charset="0"/>
                </a:rPr>
                <a:t>min_thresh</a:t>
              </a:r>
            </a:p>
          </p:txBody>
        </p:sp>
        <p:sp>
          <p:nvSpPr>
            <p:cNvPr id="78858" name="Line 10"/>
            <p:cNvSpPr>
              <a:spLocks noChangeShapeType="1"/>
            </p:cNvSpPr>
            <p:nvPr/>
          </p:nvSpPr>
          <p:spPr bwMode="auto">
            <a:xfrm flipH="1">
              <a:off x="1344" y="144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Text Box 11"/>
            <p:cNvSpPr txBox="1">
              <a:spLocks noChangeArrowheads="1"/>
            </p:cNvSpPr>
            <p:nvPr/>
          </p:nvSpPr>
          <p:spPr bwMode="auto">
            <a:xfrm>
              <a:off x="1091" y="1316"/>
              <a:ext cx="21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latin typeface="Verdana" pitchFamily="34" charset="0"/>
                </a:rPr>
                <a:t>1</a:t>
              </a:r>
            </a:p>
          </p:txBody>
        </p:sp>
        <p:sp>
          <p:nvSpPr>
            <p:cNvPr id="78860" name="Text Box 12"/>
            <p:cNvSpPr txBox="1">
              <a:spLocks noChangeArrowheads="1"/>
            </p:cNvSpPr>
            <p:nvPr/>
          </p:nvSpPr>
          <p:spPr bwMode="auto">
            <a:xfrm>
              <a:off x="2488" y="2640"/>
              <a:ext cx="1087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latin typeface="Verdana" pitchFamily="34" charset="0"/>
                </a:rPr>
                <a:t>max_thresh</a:t>
              </a:r>
            </a:p>
          </p:txBody>
        </p:sp>
        <p:sp>
          <p:nvSpPr>
            <p:cNvPr id="78861" name="Freeform 13"/>
            <p:cNvSpPr>
              <a:spLocks/>
            </p:cNvSpPr>
            <p:nvPr/>
          </p:nvSpPr>
          <p:spPr bwMode="auto">
            <a:xfrm>
              <a:off x="1824" y="1440"/>
              <a:ext cx="1824" cy="1152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1152" y="912"/>
                </a:cxn>
                <a:cxn ang="0">
                  <a:pos x="1152" y="0"/>
                </a:cxn>
                <a:cxn ang="0">
                  <a:pos x="1824" y="0"/>
                </a:cxn>
              </a:cxnLst>
              <a:rect l="0" t="0" r="r" b="b"/>
              <a:pathLst>
                <a:path w="1824" h="1152">
                  <a:moveTo>
                    <a:pt x="0" y="1152"/>
                  </a:moveTo>
                  <a:lnTo>
                    <a:pt x="1152" y="912"/>
                  </a:lnTo>
                  <a:lnTo>
                    <a:pt x="1152" y="0"/>
                  </a:lnTo>
                  <a:lnTo>
                    <a:pt x="1824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MaxP = 0.02</a:t>
            </a:r>
          </a:p>
          <a:p>
            <a:r>
              <a:rPr lang="en-US" sz="2800" smtClean="0"/>
              <a:t>AvgLen is half way between min and max thresholds</a:t>
            </a:r>
          </a:p>
          <a:p>
            <a:r>
              <a:rPr lang="en-US" sz="2800" smtClean="0"/>
              <a:t>TempP = 0.01</a:t>
            </a:r>
          </a:p>
          <a:p>
            <a:r>
              <a:rPr lang="en-US" sz="2800" smtClean="0"/>
              <a:t>A burst of 1000 packets arrive</a:t>
            </a:r>
          </a:p>
          <a:p>
            <a:r>
              <a:rPr lang="en-US" sz="2800" smtClean="0"/>
              <a:t>With TempP, 10 packets may be discarded uniformly randomly among the 1000 packets</a:t>
            </a:r>
          </a:p>
          <a:p>
            <a:r>
              <a:rPr lang="en-US" sz="2800" smtClean="0"/>
              <a:t>With P, they are likely to be more evently spaced out, as P gradually increases if previous packets are not discarded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/>
          <a:lstStyle/>
          <a:p>
            <a:r>
              <a:rPr lang="en-US" dirty="0" smtClean="0"/>
              <a:t>Explicit Congestion Notification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27488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A new IETF standard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We use two bits in IP header (ECN bits) for routers to signal congestion back to TCP senders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TCP halves its window size as if it suffers a packet drop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Use a Congestion Experience (CE) bit to signal congestion, instead of a packet drop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Why is it better than a drop?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AQM is used for packet marking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5638800" y="1981200"/>
            <a:ext cx="0" cy="3581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7620000" y="1947863"/>
            <a:ext cx="0" cy="3614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5638800" y="2286000"/>
            <a:ext cx="1981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5638800" y="3124200"/>
            <a:ext cx="1981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5638800" y="4191000"/>
            <a:ext cx="1981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5638800" y="4724400"/>
            <a:ext cx="1981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5638800" y="3810000"/>
            <a:ext cx="914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6553200" y="3962400"/>
            <a:ext cx="10668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373813" y="3765550"/>
            <a:ext cx="3587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latin typeface="Verdana" pitchFamily="34" charset="0"/>
              </a:rPr>
              <a:t>X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6502400" y="3613150"/>
            <a:ext cx="865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latin typeface="Verdana" pitchFamily="34" charset="0"/>
              </a:rPr>
              <a:t>CE=1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761038" y="4146550"/>
            <a:ext cx="10207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latin typeface="Verdana" pitchFamily="34" charset="0"/>
              </a:rPr>
              <a:t>ECE=1</a:t>
            </a: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5788025" y="4967288"/>
            <a:ext cx="11461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latin typeface="Verdana" pitchFamily="34" charset="0"/>
              </a:rPr>
              <a:t>CWR=1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Source-based congestion avoidance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TCP Vegas</a:t>
            </a:r>
          </a:p>
          <a:p>
            <a:pPr lvl="1"/>
            <a:r>
              <a:rPr lang="en-US" sz="2400" dirty="0" smtClean="0"/>
              <a:t>Detect increases in queuing delay</a:t>
            </a:r>
          </a:p>
          <a:p>
            <a:pPr lvl="1"/>
            <a:r>
              <a:rPr lang="en-US" sz="2400" dirty="0" smtClean="0"/>
              <a:t>Reduces sending </a:t>
            </a:r>
            <a:r>
              <a:rPr lang="en-US" sz="2400" dirty="0" smtClean="0"/>
              <a:t>rate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Details</a:t>
            </a:r>
          </a:p>
          <a:p>
            <a:pPr lvl="1"/>
            <a:r>
              <a:rPr lang="en-US" sz="2400" dirty="0" smtClean="0"/>
              <a:t>Record </a:t>
            </a:r>
            <a:r>
              <a:rPr lang="en-US" sz="2400" dirty="0" err="1" smtClean="0"/>
              <a:t>baseRTT</a:t>
            </a:r>
            <a:r>
              <a:rPr lang="en-US" sz="2400" dirty="0" smtClean="0"/>
              <a:t> (minimum seen)</a:t>
            </a:r>
          </a:p>
          <a:p>
            <a:pPr lvl="1"/>
            <a:r>
              <a:rPr lang="en-US" sz="2400" dirty="0" smtClean="0"/>
              <a:t>Compute </a:t>
            </a:r>
            <a:r>
              <a:rPr lang="en-US" sz="2400" dirty="0" err="1" smtClean="0"/>
              <a:t>ExpectedRate</a:t>
            </a:r>
            <a:r>
              <a:rPr lang="en-US" sz="2400" dirty="0" smtClean="0"/>
              <a:t> = </a:t>
            </a:r>
            <a:r>
              <a:rPr lang="en-US" sz="2400" dirty="0" err="1" smtClean="0"/>
              <a:t>cwnd</a:t>
            </a:r>
            <a:r>
              <a:rPr lang="en-US" sz="2400" dirty="0" smtClean="0"/>
              <a:t>/</a:t>
            </a:r>
            <a:r>
              <a:rPr lang="en-US" sz="2400" dirty="0" err="1" smtClean="0"/>
              <a:t>BaseRTT</a:t>
            </a:r>
            <a:endParaRPr lang="en-US" sz="2400" dirty="0" smtClean="0"/>
          </a:p>
          <a:p>
            <a:pPr lvl="1"/>
            <a:r>
              <a:rPr lang="en-US" sz="2400" dirty="0" smtClean="0"/>
              <a:t>Diff = </a:t>
            </a:r>
            <a:r>
              <a:rPr lang="en-US" sz="2400" dirty="0" err="1" smtClean="0"/>
              <a:t>ExpectedRate</a:t>
            </a:r>
            <a:r>
              <a:rPr lang="en-US" sz="2400" dirty="0" smtClean="0"/>
              <a:t>  - </a:t>
            </a:r>
            <a:r>
              <a:rPr lang="en-US" sz="2400" dirty="0" err="1" smtClean="0"/>
              <a:t>ActualRate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When Diff &lt; α, </a:t>
            </a:r>
            <a:r>
              <a:rPr lang="en-US" sz="2400" dirty="0" err="1" smtClean="0"/>
              <a:t>incr</a:t>
            </a:r>
            <a:r>
              <a:rPr lang="en-US" sz="2400" dirty="0" smtClean="0"/>
              <a:t> </a:t>
            </a:r>
            <a:r>
              <a:rPr lang="en-US" sz="2400" dirty="0" err="1" smtClean="0"/>
              <a:t>cwnd</a:t>
            </a:r>
            <a:r>
              <a:rPr lang="en-US" sz="2400" dirty="0" smtClean="0"/>
              <a:t> linearly, when Diff &gt; β, </a:t>
            </a:r>
            <a:r>
              <a:rPr lang="en-US" sz="2400" dirty="0" err="1" smtClean="0"/>
              <a:t>decr</a:t>
            </a:r>
            <a:r>
              <a:rPr lang="en-US" sz="2400" dirty="0" smtClean="0"/>
              <a:t> </a:t>
            </a:r>
            <a:r>
              <a:rPr lang="en-US" sz="2400" dirty="0" err="1" smtClean="0"/>
              <a:t>cwnd</a:t>
            </a:r>
            <a:r>
              <a:rPr lang="en-US" sz="2400" dirty="0" smtClean="0"/>
              <a:t> linearly</a:t>
            </a:r>
          </a:p>
          <a:p>
            <a:pPr lvl="2"/>
            <a:r>
              <a:rPr lang="en-US" sz="2000" dirty="0" smtClean="0"/>
              <a:t>α &lt;  β</a:t>
            </a:r>
          </a:p>
          <a:p>
            <a:pPr lvl="2"/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877175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Example  of </a:t>
            </a:r>
            <a:br>
              <a:rPr lang="en-US" dirty="0"/>
            </a:br>
            <a:r>
              <a:rPr lang="en-US" dirty="0"/>
              <a:t>Slow Start/Congestion Avoidance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029200" cy="990600"/>
          </a:xfrm>
        </p:spPr>
        <p:txBody>
          <a:bodyPr/>
          <a:lstStyle/>
          <a:p>
            <a:pPr>
              <a:buFontTx/>
              <a:buNone/>
              <a:tabLst>
                <a:tab pos="2227263" algn="l"/>
                <a:tab pos="4973638" algn="l"/>
                <a:tab pos="5661025" algn="l"/>
              </a:tabLst>
            </a:pPr>
            <a:r>
              <a:rPr lang="en-US" altLang="zh-CN" dirty="0" smtClean="0">
                <a:sym typeface="Math3" pitchFamily="2" charset="2"/>
              </a:rPr>
              <a:t>Assume </a:t>
            </a:r>
            <a:r>
              <a:rPr lang="en-US" altLang="zh-CN" i="1" dirty="0" err="1" smtClean="0">
                <a:solidFill>
                  <a:srgbClr val="FF0000"/>
                </a:solidFill>
                <a:sym typeface="Math3" pitchFamily="2" charset="2"/>
              </a:rPr>
              <a:t>ssthresh</a:t>
            </a:r>
            <a:r>
              <a:rPr lang="en-US" altLang="zh-CN" i="1" dirty="0" smtClean="0">
                <a:solidFill>
                  <a:srgbClr val="FF0000"/>
                </a:solidFill>
                <a:sym typeface="Math3" pitchFamily="2" charset="2"/>
              </a:rPr>
              <a:t> = 8 MSS</a:t>
            </a:r>
            <a:endParaRPr lang="en-US" altLang="zh-CN" dirty="0" smtClean="0">
              <a:solidFill>
                <a:srgbClr val="FF0000"/>
              </a:solidFill>
              <a:sym typeface="Math3" pitchFamily="2" charset="2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5029200" y="1447800"/>
          <a:ext cx="3219450" cy="488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VISIO" r:id="rId3" imgW="6568560" imgH="10616400" progId="Visio.Drawing.11">
                  <p:embed/>
                </p:oleObj>
              </mc:Choice>
              <mc:Fallback>
                <p:oleObj name="VISIO" r:id="rId3" imgW="6568560" imgH="106164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447800"/>
                        <a:ext cx="3219450" cy="488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44079"/>
              </p:ext>
            </p:extLst>
          </p:nvPr>
        </p:nvGraphicFramePr>
        <p:xfrm>
          <a:off x="458788" y="2514600"/>
          <a:ext cx="3544887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hart" r:id="rId5" imgW="3556000" imgH="3657600" progId="MSGraph.Chart.8">
                  <p:embed followColorScheme="full"/>
                </p:oleObj>
              </mc:Choice>
              <mc:Fallback>
                <p:oleObj name="Chart" r:id="rId5" imgW="3556000" imgH="3657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2514600"/>
                        <a:ext cx="3544887" cy="364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1600200" y="6019800"/>
            <a:ext cx="1752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/>
              <a:t>Roundtrip times</a:t>
            </a:r>
            <a:endParaRPr lang="en-US" altLang="zh-CN" sz="1400" b="1">
              <a:solidFill>
                <a:srgbClr val="FFFF00"/>
              </a:solidFill>
            </a:endParaRP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 rot="-5400000">
            <a:off x="-354807" y="4009232"/>
            <a:ext cx="20558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/>
              <a:t>Cwnd (in segments)</a:t>
            </a:r>
          </a:p>
        </p:txBody>
      </p:sp>
      <p:sp>
        <p:nvSpPr>
          <p:cNvPr id="43017" name="Line 8"/>
          <p:cNvSpPr>
            <a:spLocks noChangeShapeType="1"/>
          </p:cNvSpPr>
          <p:nvPr/>
        </p:nvSpPr>
        <p:spPr bwMode="auto">
          <a:xfrm>
            <a:off x="2133600" y="3886200"/>
            <a:ext cx="76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1433" tIns="45717" rIns="91433" bIns="45717" anchor="ctr"/>
          <a:lstStyle/>
          <a:p>
            <a:endParaRPr lang="en-US"/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1295400" y="3657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/>
              <a:t>ssthresh</a:t>
            </a:r>
          </a:p>
        </p:txBody>
      </p:sp>
    </p:spTree>
    <p:extLst>
      <p:ext uri="{BB962C8B-B14F-4D97-AF65-F5344CB8AC3E}">
        <p14:creationId xmlns:p14="http://schemas.microsoft.com/office/powerpoint/2010/main" val="164717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7764" name="Picture 4" descr="06f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787400"/>
            <a:ext cx="7999412" cy="4621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228600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cwnd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 of network resource allocation</a:t>
            </a:r>
          </a:p>
          <a:p>
            <a:pPr lvl="1"/>
            <a:r>
              <a:rPr lang="en-US" dirty="0" smtClean="0"/>
              <a:t>Case studies</a:t>
            </a:r>
          </a:p>
          <a:p>
            <a:pPr lvl="2"/>
            <a:r>
              <a:rPr lang="en-US" dirty="0" smtClean="0"/>
              <a:t>TCP congestion control</a:t>
            </a:r>
          </a:p>
          <a:p>
            <a:pPr lvl="2"/>
            <a:r>
              <a:rPr lang="en-US" dirty="0" smtClean="0"/>
              <a:t>Fair queuing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Congestion avoidance</a:t>
            </a:r>
          </a:p>
          <a:p>
            <a:pPr lvl="1"/>
            <a:r>
              <a:rPr lang="en-US" dirty="0" smtClean="0"/>
              <a:t>Active queue management</a:t>
            </a:r>
          </a:p>
          <a:p>
            <a:pPr lvl="1"/>
            <a:r>
              <a:rPr lang="en-US" dirty="0" smtClean="0"/>
              <a:t>Source-based congestion avoidance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What would happen if a sender keeps increasing </a:t>
            </a:r>
            <a:r>
              <a:rPr lang="en-US" dirty="0" err="1" smtClean="0">
                <a:solidFill>
                  <a:srgbClr val="0000FF"/>
                </a:solidFill>
              </a:rPr>
              <a:t>cwnd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Packet loss</a:t>
            </a:r>
          </a:p>
          <a:p>
            <a:pPr lvl="1"/>
            <a:endParaRPr lang="en-US" dirty="0" smtClean="0"/>
          </a:p>
          <a:p>
            <a:r>
              <a:rPr lang="en-US" altLang="zh-CN" dirty="0" smtClean="0"/>
              <a:t>TCP uses packet loss as  a congestion signal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Loss detection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 smtClean="0">
                <a:ea typeface="宋体" pitchFamily="2" charset="-122"/>
              </a:rPr>
              <a:t>Receipt of a duplicate ACK (cumulative ACK)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dirty="0" smtClean="0">
                <a:ea typeface="宋体" pitchFamily="2" charset="-122"/>
              </a:rPr>
              <a:t>Timeout of a retransmission timer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4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to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</a:t>
            </a:r>
            <a:r>
              <a:rPr lang="en-US" dirty="0" err="1" smtClean="0"/>
              <a:t>cwnd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Timeout: severe congestion</a:t>
            </a:r>
          </a:p>
          <a:p>
            <a:pPr lvl="1"/>
            <a:r>
              <a:rPr lang="en-US" altLang="zh-CN" dirty="0" err="1" smtClean="0">
                <a:ea typeface="宋体" pitchFamily="2" charset="-122"/>
              </a:rPr>
              <a:t>cwnd</a:t>
            </a:r>
            <a:r>
              <a:rPr lang="en-US" altLang="zh-CN" dirty="0" smtClean="0">
                <a:ea typeface="宋体" pitchFamily="2" charset="-122"/>
              </a:rPr>
              <a:t> is reset to one MSS:</a:t>
            </a:r>
          </a:p>
          <a:p>
            <a:pPr lvl="3">
              <a:buFontTx/>
              <a:buNone/>
            </a:pPr>
            <a:r>
              <a:rPr lang="en-US" altLang="zh-CN" sz="2400" dirty="0" err="1" smtClean="0">
                <a:solidFill>
                  <a:srgbClr val="0000FF"/>
                </a:solidFill>
                <a:ea typeface="宋体" pitchFamily="2" charset="-122"/>
              </a:rPr>
              <a:t>cwnd</a:t>
            </a:r>
            <a:r>
              <a:rPr lang="en-US" altLang="zh-CN" sz="2400" dirty="0" smtClean="0">
                <a:solidFill>
                  <a:srgbClr val="0000FF"/>
                </a:solidFill>
                <a:ea typeface="宋体" pitchFamily="2" charset="-122"/>
              </a:rPr>
              <a:t> = 1 MSS</a:t>
            </a:r>
          </a:p>
          <a:p>
            <a:pPr lvl="1"/>
            <a:r>
              <a:rPr lang="en-US" altLang="zh-CN" dirty="0" err="1" smtClean="0">
                <a:ea typeface="宋体" pitchFamily="2" charset="-122"/>
              </a:rPr>
              <a:t>ssthresh</a:t>
            </a:r>
            <a:r>
              <a:rPr lang="en-US" altLang="zh-CN" dirty="0" smtClean="0">
                <a:ea typeface="宋体" pitchFamily="2" charset="-122"/>
              </a:rPr>
              <a:t> is set to half of the current size of the congestion window:</a:t>
            </a:r>
          </a:p>
          <a:p>
            <a:pPr lvl="3">
              <a:buFontTx/>
              <a:buNone/>
            </a:pPr>
            <a:r>
              <a:rPr lang="en-US" altLang="zh-CN" sz="2400" dirty="0" err="1" smtClean="0">
                <a:solidFill>
                  <a:srgbClr val="0000FF"/>
                </a:solidFill>
                <a:ea typeface="宋体" pitchFamily="2" charset="-122"/>
              </a:rPr>
              <a:t>ssthressh</a:t>
            </a:r>
            <a:r>
              <a:rPr lang="en-US" altLang="zh-CN" sz="2400" dirty="0" smtClean="0">
                <a:solidFill>
                  <a:srgbClr val="0000FF"/>
                </a:solidFill>
                <a:ea typeface="宋体" pitchFamily="2" charset="-122"/>
              </a:rPr>
              <a:t> = </a:t>
            </a:r>
            <a:r>
              <a:rPr lang="en-US" altLang="zh-CN" sz="2400" dirty="0" err="1" smtClean="0">
                <a:solidFill>
                  <a:srgbClr val="0000FF"/>
                </a:solidFill>
                <a:ea typeface="宋体" pitchFamily="2" charset="-122"/>
              </a:rPr>
              <a:t>cwnd</a:t>
            </a:r>
            <a:r>
              <a:rPr lang="en-US" altLang="zh-CN" sz="2400" dirty="0" smtClean="0">
                <a:solidFill>
                  <a:srgbClr val="0000FF"/>
                </a:solidFill>
                <a:ea typeface="宋体" pitchFamily="2" charset="-122"/>
              </a:rPr>
              <a:t> / 2</a:t>
            </a:r>
            <a:r>
              <a:rPr lang="en-US" altLang="zh-CN" dirty="0" smtClean="0">
                <a:solidFill>
                  <a:srgbClr val="0000FF"/>
                </a:solidFill>
                <a:ea typeface="宋体" pitchFamily="2" charset="-122"/>
              </a:rPr>
              <a:t> 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entering slow-start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1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Reaction to Congestion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Duplicate ACKs: not so congested (why?)</a:t>
            </a:r>
          </a:p>
          <a:p>
            <a:r>
              <a:rPr lang="en-US" altLang="zh-CN" dirty="0" smtClean="0"/>
              <a:t>Fast retransmit</a:t>
            </a:r>
          </a:p>
          <a:p>
            <a:pPr lvl="1"/>
            <a:r>
              <a:rPr lang="en-US" altLang="zh-CN" sz="3200" dirty="0" smtClean="0">
                <a:ea typeface="宋体" pitchFamily="2" charset="-122"/>
              </a:rPr>
              <a:t>Three duplicate ACKs indicate a packet loss</a:t>
            </a:r>
          </a:p>
          <a:p>
            <a:pPr lvl="1"/>
            <a:r>
              <a:rPr lang="en-US" altLang="zh-CN" sz="3200" dirty="0" smtClean="0">
                <a:ea typeface="宋体" pitchFamily="2" charset="-122"/>
              </a:rPr>
              <a:t>Retransmit without timeout</a:t>
            </a:r>
          </a:p>
          <a:p>
            <a:endParaRPr lang="en-US" altLang="zh-CN" sz="3600" dirty="0" smtClean="0"/>
          </a:p>
          <a:p>
            <a:endParaRPr lang="en-US" altLang="zh-CN" dirty="0" smtClean="0">
              <a:ea typeface="宋体" pitchFamily="2" charset="-122"/>
            </a:endParaRPr>
          </a:p>
          <a:p>
            <a:endParaRPr lang="en-US" dirty="0" smtClean="0">
              <a:ea typeface="宋体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3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XIAOWEI20YANG@YOUDQGUFUVWXY5MI" val="2875"/>
</p:tagLst>
</file>

<file path=ppt/theme/theme1.xml><?xml version="1.0" encoding="utf-8"?>
<a:theme xmlns:a="http://schemas.openxmlformats.org/drawingml/2006/main" name="03Design">
  <a:themeElements>
    <a:clrScheme name="comm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m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644</TotalTime>
  <Words>2470</Words>
  <Application>Microsoft Macintosh PowerPoint</Application>
  <PresentationFormat>On-screen Show (4:3)</PresentationFormat>
  <Paragraphs>460</Paragraphs>
  <Slides>61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03Design</vt:lpstr>
      <vt:lpstr>Equation</vt:lpstr>
      <vt:lpstr>VISIO</vt:lpstr>
      <vt:lpstr>Microsoft Graph Chart</vt:lpstr>
      <vt:lpstr>Visio</vt:lpstr>
      <vt:lpstr>CS 356: Computer Network Architectures   Lecture 17: Network Resource Allocation Chapter 6.1-6.4</vt:lpstr>
      <vt:lpstr>Overview</vt:lpstr>
      <vt:lpstr>Two Modes of Congestion Control</vt:lpstr>
      <vt:lpstr>Slow Start</vt:lpstr>
      <vt:lpstr>Congestion Avoidance</vt:lpstr>
      <vt:lpstr>Example  of  Slow Start/Congestion Avoidance</vt:lpstr>
      <vt:lpstr>Congestion detection</vt:lpstr>
      <vt:lpstr>Reaction to Congestion</vt:lpstr>
      <vt:lpstr>Reaction to Congestion</vt:lpstr>
      <vt:lpstr>Duplicate ACK example</vt:lpstr>
      <vt:lpstr>Reaction to congestion: Fast Recovery</vt:lpstr>
      <vt:lpstr>Flavors of TCP Congestion Control </vt:lpstr>
      <vt:lpstr>PowerPoint Presentation</vt:lpstr>
      <vt:lpstr>PowerPoint Presentation</vt:lpstr>
      <vt:lpstr>PowerPoint Presentation</vt:lpstr>
      <vt:lpstr>Overview</vt:lpstr>
      <vt:lpstr>Network resource allocation</vt:lpstr>
      <vt:lpstr>Goals</vt:lpstr>
      <vt:lpstr>Two high-level approaches</vt:lpstr>
      <vt:lpstr>End-to-end congestion control</vt:lpstr>
      <vt:lpstr>Model</vt:lpstr>
      <vt:lpstr>Goals</vt:lpstr>
      <vt:lpstr>Metrics to measure convergence</vt:lpstr>
      <vt:lpstr>Model the system as a linear control system</vt:lpstr>
      <vt:lpstr>TCP congestion control revisited</vt:lpstr>
      <vt:lpstr>Does AIMD achieve fairness and efficiency?</vt:lpstr>
      <vt:lpstr> End-to-end congestion Control Challenges</vt:lpstr>
      <vt:lpstr>Macroscopic behavior of TCP</vt:lpstr>
      <vt:lpstr>Router-enforced Resource Allocation</vt:lpstr>
      <vt:lpstr>Router Mechanisms</vt:lpstr>
      <vt:lpstr>Fair queuing</vt:lpstr>
      <vt:lpstr>One definition: Max-min fairness</vt:lpstr>
      <vt:lpstr>Max-min example</vt:lpstr>
      <vt:lpstr>Design of  fair queuing</vt:lpstr>
      <vt:lpstr>A simple fair queuing algorithm</vt:lpstr>
      <vt:lpstr>Implementing max-min Fairness</vt:lpstr>
      <vt:lpstr>Emulating Bit-by-Bit round robin</vt:lpstr>
      <vt:lpstr>Example</vt:lpstr>
      <vt:lpstr>Compute finish times</vt:lpstr>
      <vt:lpstr>Compute R(ti) can be complicated</vt:lpstr>
      <vt:lpstr>An example</vt:lpstr>
      <vt:lpstr>Delay Allocation</vt:lpstr>
      <vt:lpstr>Properties of Fair Queuing</vt:lpstr>
      <vt:lpstr>Weighted Fair Queuing</vt:lpstr>
      <vt:lpstr>Deficit Round Robin (DRR)</vt:lpstr>
      <vt:lpstr>PowerPoint Presentation</vt:lpstr>
      <vt:lpstr>Review of Design Space </vt:lpstr>
      <vt:lpstr>Overview</vt:lpstr>
      <vt:lpstr>Congestion Avoidance</vt:lpstr>
      <vt:lpstr>Design goals</vt:lpstr>
      <vt:lpstr>Mechanisms</vt:lpstr>
      <vt:lpstr>DECbit</vt:lpstr>
      <vt:lpstr>Random Early Detection</vt:lpstr>
      <vt:lpstr>RED algorithm</vt:lpstr>
      <vt:lpstr>PowerPoint Presentation</vt:lpstr>
      <vt:lpstr>Even out packet drops</vt:lpstr>
      <vt:lpstr>An example</vt:lpstr>
      <vt:lpstr>Explicit Congestion Notification</vt:lpstr>
      <vt:lpstr>Source-based congestion avoidance</vt:lpstr>
      <vt:lpstr>PowerPoint Presentation</vt:lpstr>
      <vt:lpstr>Summary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 214: Networks and Distributed Systems   Lecture 4: Interconnecting Direct Link Networks</dc:title>
  <dc:creator>Xiaowei Yang</dc:creator>
  <cp:lastModifiedBy>Xiaowei</cp:lastModifiedBy>
  <cp:revision>348</cp:revision>
  <dcterms:created xsi:type="dcterms:W3CDTF">2009-09-02T13:41:44Z</dcterms:created>
  <dcterms:modified xsi:type="dcterms:W3CDTF">2014-03-25T18:18:47Z</dcterms:modified>
</cp:coreProperties>
</file>