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0"/>
  </p:notesMasterIdLst>
  <p:sldIdLst>
    <p:sldId id="258" r:id="rId2"/>
    <p:sldId id="283" r:id="rId3"/>
    <p:sldId id="373" r:id="rId4"/>
    <p:sldId id="357" r:id="rId5"/>
    <p:sldId id="353" r:id="rId6"/>
    <p:sldId id="354" r:id="rId7"/>
    <p:sldId id="355" r:id="rId8"/>
    <p:sldId id="356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4" r:id="rId23"/>
    <p:sldId id="284" r:id="rId24"/>
    <p:sldId id="285" r:id="rId25"/>
    <p:sldId id="286" r:id="rId26"/>
    <p:sldId id="287" r:id="rId27"/>
    <p:sldId id="331" r:id="rId28"/>
    <p:sldId id="332" r:id="rId29"/>
    <p:sldId id="333" r:id="rId30"/>
    <p:sldId id="334" r:id="rId31"/>
    <p:sldId id="335" r:id="rId32"/>
    <p:sldId id="336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30" r:id="rId42"/>
    <p:sldId id="297" r:id="rId43"/>
    <p:sldId id="298" r:id="rId44"/>
    <p:sldId id="305" r:id="rId45"/>
    <p:sldId id="306" r:id="rId46"/>
    <p:sldId id="337" r:id="rId47"/>
    <p:sldId id="308" r:id="rId48"/>
    <p:sldId id="309" r:id="rId49"/>
    <p:sldId id="310" r:id="rId50"/>
    <p:sldId id="311" r:id="rId51"/>
    <p:sldId id="339" r:id="rId52"/>
    <p:sldId id="338" r:id="rId53"/>
    <p:sldId id="347" r:id="rId54"/>
    <p:sldId id="341" r:id="rId55"/>
    <p:sldId id="342" r:id="rId56"/>
    <p:sldId id="343" r:id="rId57"/>
    <p:sldId id="344" r:id="rId58"/>
    <p:sldId id="348" r:id="rId59"/>
    <p:sldId id="346" r:id="rId60"/>
    <p:sldId id="345" r:id="rId61"/>
    <p:sldId id="349" r:id="rId62"/>
    <p:sldId id="350" r:id="rId63"/>
    <p:sldId id="307" r:id="rId64"/>
    <p:sldId id="312" r:id="rId65"/>
    <p:sldId id="315" r:id="rId66"/>
    <p:sldId id="326" r:id="rId67"/>
    <p:sldId id="328" r:id="rId68"/>
    <p:sldId id="351" r:id="rId69"/>
  </p:sldIdLst>
  <p:sldSz cx="9144000" cy="6858000" type="screen4x3"/>
  <p:notesSz cx="6858000" cy="9144000"/>
  <p:custDataLst>
    <p:tags r:id="rId7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5B9"/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63" autoAdjust="0"/>
  </p:normalViewPr>
  <p:slideViewPr>
    <p:cSldViewPr showGuides="1">
      <p:cViewPr varScale="1">
        <p:scale>
          <a:sx n="77" d="100"/>
          <a:sy n="77" d="100"/>
        </p:scale>
        <p:origin x="-1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tags" Target="tags/tag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2B5E7D-E6FC-40FB-8435-6A1F4D08FB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Fine-grained:</a:t>
            </a:r>
            <a:r>
              <a:rPr lang="en-US" baseline="0" dirty="0" smtClean="0"/>
              <a:t> guarantees for each individual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Each guaranteed flow gets its own queue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All controlled load service flows and best effort  aggregates in single separate queue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Controlled load classes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Worst case delay for classes separated by order of magnitude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When high priority needs extra bandwidth – steals it from lower class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effort traffic acts as lowest priority class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Fine-grained:</a:t>
            </a:r>
            <a:r>
              <a:rPr lang="en-US" baseline="0" dirty="0" smtClean="0"/>
              <a:t> guarantees for each individual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offset packet size unfairness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BA46B-0541-4449-A63F-B2B5AECF571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Top: congestion window</a:t>
            </a:r>
          </a:p>
          <a:p>
            <a:r>
              <a:rPr lang="en-US" dirty="0" smtClean="0"/>
              <a:t>Bottom: expected (</a:t>
            </a:r>
            <a:r>
              <a:rPr lang="en-US" dirty="0" err="1" smtClean="0"/>
              <a:t>colred</a:t>
            </a:r>
            <a:r>
              <a:rPr lang="en-US" dirty="0" smtClean="0"/>
              <a:t>) and actual (black) throughput</a:t>
            </a:r>
          </a:p>
          <a:p>
            <a:r>
              <a:rPr lang="en-US" dirty="0" smtClean="0"/>
              <a:t>The shaded</a:t>
            </a:r>
            <a:r>
              <a:rPr lang="en-US" baseline="0" dirty="0" smtClean="0"/>
              <a:t> area is the region between the alpha and beta thresholds.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BA46B-0541-4449-A63F-B2B5AECF571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Fine-grained:</a:t>
            </a:r>
            <a:r>
              <a:rPr lang="en-US" baseline="0" dirty="0" smtClean="0"/>
              <a:t> guarantees for each individual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r>
              <a:rPr lang="en-US" sz="2000" dirty="0" smtClean="0"/>
              <a:t>Move playback point around based on observed network delay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Gamble that network conditions will be the same as in the past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Are prepared to deal with errors in their estimate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Will have an earlier playback point than rigid applications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How to adapt: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Fine-grained:</a:t>
            </a:r>
            <a:r>
              <a:rPr lang="en-US" baseline="0" dirty="0" smtClean="0"/>
              <a:t> guarantees for each individual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sz="2000" dirty="0" smtClean="0"/>
              <a:t>Two components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If conditions do not change, commit to current service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If conditions change, take steps to deliver consistent performance (help apps minimize playback delay)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Implicit assumption – network does not change much over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sz="2000" dirty="0" smtClean="0"/>
              <a:t>Different receivers have different capabilities and want different QOS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Changes in group membership should not be expensive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Reservations should be aggregate – I.e. each receiver in group should not have to reserve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Should be able to switch allocated resource to different senders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One pass: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Failed requests return error messages - receiver must try again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No e2e </a:t>
            </a:r>
            <a:r>
              <a:rPr lang="en-US" sz="2400" dirty="0" err="1" smtClean="0"/>
              <a:t>ack</a:t>
            </a:r>
            <a:r>
              <a:rPr lang="en-US" sz="2400" dirty="0" smtClean="0"/>
              <a:t> for success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49644-9A84-4FBF-A65E-70557D0008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4EB691-7486-44B8-B154-76440E8508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1E823-6B78-4D70-B7C8-ED93344CD2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DC72B-BEE4-4AFF-9D44-1437FB3C6B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9FEBF-C6B1-4B98-80FB-80797AE616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59E6A-C32D-4CF7-9BAF-2EEBF4AE7D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01363-5140-478B-9EEB-D81966B3A3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929F5-B605-4785-9157-F819B34B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DE5D2-27F3-4DE7-AE0F-610DDBD8B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D4F89-AF9D-462D-B799-4BCD42E496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57ED8F-88E4-40C1-A882-501D3C0D69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8737EA-20C1-426B-97E8-A4B1516125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691C5-9E36-40AE-970E-6BE9521249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0D6506-01A0-4CB5-8B29-B08436A931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230505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CS 356</a:t>
            </a:r>
            <a:r>
              <a:rPr lang="en-US" sz="4000" dirty="0" smtClean="0"/>
              <a:t>: Computer Network Architectures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Lecture </a:t>
            </a:r>
            <a:r>
              <a:rPr lang="en-US" sz="4000" dirty="0" smtClean="0"/>
              <a:t>18</a:t>
            </a:r>
            <a:r>
              <a:rPr lang="en-US" sz="4000" dirty="0" smtClean="0"/>
              <a:t>: </a:t>
            </a:r>
            <a:r>
              <a:rPr lang="en-US" sz="4000" dirty="0" smtClean="0"/>
              <a:t>Quality of Service (</a:t>
            </a:r>
            <a:r>
              <a:rPr lang="en-US" sz="4000" dirty="0" err="1" smtClean="0"/>
              <a:t>QoS</a:t>
            </a:r>
            <a:r>
              <a:rPr lang="en-US" sz="4000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Xiaowei Yang</a:t>
            </a:r>
          </a:p>
          <a:p>
            <a:pPr eaLnBrk="1" hangingPunct="1"/>
            <a:r>
              <a:rPr lang="en-US" smtClean="0"/>
              <a:t>xwy@cs.duke.edu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Design goals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Predict when congestion is going to happen</a:t>
            </a:r>
          </a:p>
          <a:p>
            <a:r>
              <a:rPr lang="en-US" smtClean="0"/>
              <a:t>Reduce sending rate before buffer overflows</a:t>
            </a:r>
          </a:p>
          <a:p>
            <a:endParaRPr lang="en-US" smtClean="0"/>
          </a:p>
          <a:p>
            <a:r>
              <a:rPr lang="en-US" smtClean="0"/>
              <a:t>Not widely deployed</a:t>
            </a:r>
          </a:p>
          <a:p>
            <a:pPr lvl="1"/>
            <a:r>
              <a:rPr lang="en-US" smtClean="0"/>
              <a:t>Reducing queuing delay  and packet loss are not essential</a:t>
            </a:r>
          </a:p>
        </p:txBody>
      </p:sp>
      <p:pic>
        <p:nvPicPr>
          <p:cNvPr id="69637" name="Picture 4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3288" y="1371600"/>
            <a:ext cx="4279900" cy="495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810692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Mechanisms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Router+host</a:t>
            </a:r>
            <a:r>
              <a:rPr lang="en-US" dirty="0" smtClean="0"/>
              <a:t> joint control</a:t>
            </a:r>
          </a:p>
          <a:p>
            <a:pPr lvl="1"/>
            <a:r>
              <a:rPr lang="en-US" dirty="0" smtClean="0"/>
              <a:t>Router: Early signaling of congestion</a:t>
            </a:r>
          </a:p>
          <a:p>
            <a:pPr lvl="1"/>
            <a:r>
              <a:rPr lang="en-US" dirty="0" smtClean="0"/>
              <a:t>Host: react to congestion signals</a:t>
            </a:r>
          </a:p>
          <a:p>
            <a:pPr lvl="1"/>
            <a:r>
              <a:rPr lang="en-US" dirty="0" smtClean="0"/>
              <a:t>Case studies: </a:t>
            </a:r>
            <a:r>
              <a:rPr lang="en-US" dirty="0" err="1" smtClean="0"/>
              <a:t>DECbit</a:t>
            </a:r>
            <a:r>
              <a:rPr lang="en-US" dirty="0" smtClean="0"/>
              <a:t>, Random Early Detection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Host: Source-based congestion avoidance</a:t>
            </a:r>
          </a:p>
          <a:p>
            <a:pPr lvl="1"/>
            <a:r>
              <a:rPr lang="en-US" dirty="0" smtClean="0"/>
              <a:t>Host detects early congestion</a:t>
            </a:r>
          </a:p>
          <a:p>
            <a:pPr lvl="1"/>
            <a:r>
              <a:rPr lang="en-US" dirty="0" smtClean="0"/>
              <a:t>Case study: TCP Vegas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398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smtClean="0"/>
              <a:t>DECbit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28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429000"/>
            <a:ext cx="8229600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Add a congestion bit to a packet header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A router sets the bit if its average queue length is non-zero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Queue length is measured over a busy+idle interval</a:t>
            </a:r>
          </a:p>
          <a:p>
            <a:pPr lvl="1">
              <a:lnSpc>
                <a:spcPct val="80000"/>
              </a:lnSpc>
            </a:pPr>
            <a:endParaRPr lang="en-US" sz="1800" smtClean="0"/>
          </a:p>
          <a:p>
            <a:pPr>
              <a:lnSpc>
                <a:spcPct val="80000"/>
              </a:lnSpc>
            </a:pPr>
            <a:r>
              <a:rPr lang="en-US" sz="2000" smtClean="0"/>
              <a:t>If less than 50% of packets in one window do not have the bit set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A host increases its congest window by 1 packet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Otherwise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Decreases by 0.875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AIMD</a:t>
            </a:r>
          </a:p>
        </p:txBody>
      </p:sp>
      <p:pic>
        <p:nvPicPr>
          <p:cNvPr id="72708" name="Picture 4" descr="06f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623888"/>
            <a:ext cx="4633913" cy="27289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  <p:extLst>
      <p:ext uri="{BB962C8B-B14F-4D97-AF65-F5344CB8AC3E}">
        <p14:creationId xmlns:p14="http://schemas.microsoft.com/office/powerpoint/2010/main" val="1546039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Early Detection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05000"/>
            <a:ext cx="8839200" cy="4494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Random early detection (Floyd93)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Goal: operate at the “knee”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Problem: very hard to tune (why)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RED is generalized by Active Queue </a:t>
            </a:r>
            <a:r>
              <a:rPr lang="en-US" sz="2800" dirty="0" err="1" smtClean="0"/>
              <a:t>Managment</a:t>
            </a:r>
            <a:r>
              <a:rPr lang="en-US" sz="2800" dirty="0" smtClean="0"/>
              <a:t> (AQM)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 router measures average queue length using exponential weighted averaging algorithm: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AvgLen</a:t>
            </a:r>
            <a:r>
              <a:rPr lang="en-US" sz="2400" dirty="0" smtClean="0"/>
              <a:t> = (1-Weight) * </a:t>
            </a:r>
            <a:r>
              <a:rPr lang="en-US" sz="2400" dirty="0" err="1" smtClean="0"/>
              <a:t>AvgLen</a:t>
            </a:r>
            <a:r>
              <a:rPr lang="en-US" sz="2400" dirty="0" smtClean="0"/>
              <a:t> + Weight * </a:t>
            </a:r>
            <a:r>
              <a:rPr lang="en-US" sz="2400" dirty="0" err="1" smtClean="0"/>
              <a:t>SampleQueueLen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3724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/>
          <a:lstStyle/>
          <a:p>
            <a:r>
              <a:rPr lang="en-US" smtClean="0"/>
              <a:t>RED algorithm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62400"/>
            <a:ext cx="84582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If </a:t>
            </a:r>
            <a:r>
              <a:rPr lang="en-US" sz="2400" dirty="0" err="1" smtClean="0"/>
              <a:t>AvgLen</a:t>
            </a:r>
            <a:r>
              <a:rPr lang="en-US" sz="2400" dirty="0" smtClean="0"/>
              <a:t> ≤ </a:t>
            </a:r>
            <a:r>
              <a:rPr lang="en-US" sz="2400" dirty="0" err="1" smtClean="0"/>
              <a:t>MinThreshold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Enqueue</a:t>
            </a:r>
            <a:r>
              <a:rPr lang="en-US" sz="2000" dirty="0" smtClean="0"/>
              <a:t> packet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</a:t>
            </a:r>
            <a:r>
              <a:rPr lang="en-US" sz="2400" dirty="0" err="1" smtClean="0"/>
              <a:t>MinThreshold</a:t>
            </a:r>
            <a:r>
              <a:rPr lang="en-US" sz="2400" dirty="0" smtClean="0"/>
              <a:t> &lt; </a:t>
            </a:r>
            <a:r>
              <a:rPr lang="en-US" sz="2400" dirty="0" err="1" smtClean="0"/>
              <a:t>AvgLen</a:t>
            </a:r>
            <a:r>
              <a:rPr lang="en-US" sz="2400" dirty="0" smtClean="0"/>
              <a:t> &lt; </a:t>
            </a:r>
            <a:r>
              <a:rPr lang="en-US" sz="2400" dirty="0" err="1" smtClean="0"/>
              <a:t>MaxThreshold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Calculate dropping probability P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Drop the arriving packet with probability P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</a:t>
            </a:r>
            <a:r>
              <a:rPr lang="en-US" sz="2400" dirty="0" err="1" smtClean="0"/>
              <a:t>MaxThreshold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 pitchFamily="34" charset="0"/>
                <a:cs typeface="Times New Roman"/>
              </a:rPr>
              <a:t>≤</a:t>
            </a:r>
            <a:r>
              <a:rPr lang="en-US" sz="2400" dirty="0" smtClean="0"/>
              <a:t> </a:t>
            </a:r>
            <a:r>
              <a:rPr lang="en-US" sz="2400" dirty="0" err="1" smtClean="0"/>
              <a:t>AvgLen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Drop the arriving packet</a:t>
            </a:r>
          </a:p>
        </p:txBody>
      </p:sp>
      <p:grpSp>
        <p:nvGrpSpPr>
          <p:cNvPr id="73732" name="Group 4"/>
          <p:cNvGrpSpPr>
            <a:grpSpLocks/>
          </p:cNvGrpSpPr>
          <p:nvPr/>
        </p:nvGrpSpPr>
        <p:grpSpPr bwMode="auto">
          <a:xfrm>
            <a:off x="2041525" y="838200"/>
            <a:ext cx="5794375" cy="2957513"/>
            <a:chOff x="960" y="1008"/>
            <a:chExt cx="3650" cy="1863"/>
          </a:xfrm>
        </p:grpSpPr>
        <p:sp>
          <p:nvSpPr>
            <p:cNvPr id="73733" name="Line 5"/>
            <p:cNvSpPr>
              <a:spLocks noChangeShapeType="1"/>
            </p:cNvSpPr>
            <p:nvPr/>
          </p:nvSpPr>
          <p:spPr bwMode="auto">
            <a:xfrm flipV="1">
              <a:off x="1344" y="100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4" name="Line 6"/>
            <p:cNvSpPr>
              <a:spLocks noChangeShapeType="1"/>
            </p:cNvSpPr>
            <p:nvPr/>
          </p:nvSpPr>
          <p:spPr bwMode="auto">
            <a:xfrm>
              <a:off x="1344" y="259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auto">
            <a:xfrm>
              <a:off x="3752" y="2496"/>
              <a:ext cx="85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avg_qlen</a:t>
              </a:r>
            </a:p>
          </p:txBody>
        </p:sp>
        <p:sp>
          <p:nvSpPr>
            <p:cNvPr id="73736" name="Text Box 8"/>
            <p:cNvSpPr txBox="1">
              <a:spLocks noChangeArrowheads="1"/>
            </p:cNvSpPr>
            <p:nvPr/>
          </p:nvSpPr>
          <p:spPr bwMode="auto">
            <a:xfrm>
              <a:off x="960" y="1056"/>
              <a:ext cx="21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p</a:t>
              </a:r>
            </a:p>
          </p:txBody>
        </p:sp>
        <p:sp>
          <p:nvSpPr>
            <p:cNvPr id="73737" name="Text Box 9"/>
            <p:cNvSpPr txBox="1">
              <a:spLocks noChangeArrowheads="1"/>
            </p:cNvSpPr>
            <p:nvPr/>
          </p:nvSpPr>
          <p:spPr bwMode="auto">
            <a:xfrm>
              <a:off x="1392" y="2640"/>
              <a:ext cx="104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min_thresh</a:t>
              </a:r>
            </a:p>
          </p:txBody>
        </p:sp>
        <p:sp>
          <p:nvSpPr>
            <p:cNvPr id="73738" name="Line 10"/>
            <p:cNvSpPr>
              <a:spLocks noChangeShapeType="1"/>
            </p:cNvSpPr>
            <p:nvPr/>
          </p:nvSpPr>
          <p:spPr bwMode="auto">
            <a:xfrm flipH="1">
              <a:off x="1344" y="1440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9" name="Text Box 11"/>
            <p:cNvSpPr txBox="1">
              <a:spLocks noChangeArrowheads="1"/>
            </p:cNvSpPr>
            <p:nvPr/>
          </p:nvSpPr>
          <p:spPr bwMode="auto">
            <a:xfrm>
              <a:off x="1091" y="1316"/>
              <a:ext cx="21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1</a:t>
              </a:r>
            </a:p>
          </p:txBody>
        </p:sp>
        <p:sp>
          <p:nvSpPr>
            <p:cNvPr id="73740" name="Text Box 12"/>
            <p:cNvSpPr txBox="1">
              <a:spLocks noChangeArrowheads="1"/>
            </p:cNvSpPr>
            <p:nvPr/>
          </p:nvSpPr>
          <p:spPr bwMode="auto">
            <a:xfrm>
              <a:off x="2488" y="2640"/>
              <a:ext cx="108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max_thresh</a:t>
              </a:r>
            </a:p>
          </p:txBody>
        </p:sp>
        <p:sp>
          <p:nvSpPr>
            <p:cNvPr id="73741" name="Freeform 13"/>
            <p:cNvSpPr>
              <a:spLocks/>
            </p:cNvSpPr>
            <p:nvPr/>
          </p:nvSpPr>
          <p:spPr bwMode="auto">
            <a:xfrm>
              <a:off x="1824" y="1440"/>
              <a:ext cx="1824" cy="1152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1152" y="912"/>
                </a:cxn>
                <a:cxn ang="0">
                  <a:pos x="1152" y="0"/>
                </a:cxn>
                <a:cxn ang="0">
                  <a:pos x="1824" y="0"/>
                </a:cxn>
              </a:cxnLst>
              <a:rect l="0" t="0" r="r" b="b"/>
              <a:pathLst>
                <a:path w="1824" h="1152">
                  <a:moveTo>
                    <a:pt x="0" y="1152"/>
                  </a:moveTo>
                  <a:lnTo>
                    <a:pt x="1152" y="912"/>
                  </a:lnTo>
                  <a:lnTo>
                    <a:pt x="1152" y="0"/>
                  </a:lnTo>
                  <a:lnTo>
                    <a:pt x="182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2075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475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4759" name="Picture 7" descr="06f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30500" y="1270000"/>
            <a:ext cx="3441700" cy="2463800"/>
          </a:xfrm>
          <a:noFill/>
          <a:ln/>
        </p:spPr>
      </p:pic>
      <p:pic>
        <p:nvPicPr>
          <p:cNvPr id="74760" name="Picture 8" descr="06f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572000"/>
            <a:ext cx="2855913" cy="1511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  <p:extLst>
      <p:ext uri="{BB962C8B-B14F-4D97-AF65-F5344CB8AC3E}">
        <p14:creationId xmlns:p14="http://schemas.microsoft.com/office/powerpoint/2010/main" val="4385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Even out packet drops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229600" cy="2590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 smtClean="0"/>
              <a:t>TempP</a:t>
            </a:r>
            <a:r>
              <a:rPr lang="en-US" sz="2800" dirty="0" smtClean="0"/>
              <a:t> = </a:t>
            </a:r>
            <a:r>
              <a:rPr lang="en-US" sz="2800" dirty="0" err="1" smtClean="0"/>
              <a:t>MaxP</a:t>
            </a:r>
            <a:r>
              <a:rPr lang="en-US" sz="2800" dirty="0" smtClean="0"/>
              <a:t> x (</a:t>
            </a:r>
            <a:r>
              <a:rPr lang="en-US" sz="2800" dirty="0" err="1" smtClean="0"/>
              <a:t>AvgLen</a:t>
            </a:r>
            <a:r>
              <a:rPr lang="en-US" sz="2800" dirty="0" smtClean="0"/>
              <a:t> – Min)/(Max-Min)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 = </a:t>
            </a:r>
            <a:r>
              <a:rPr lang="en-US" sz="2800" dirty="0" err="1" smtClean="0"/>
              <a:t>TempP</a:t>
            </a:r>
            <a:r>
              <a:rPr lang="en-US" sz="2800" dirty="0" smtClean="0"/>
              <a:t> / (1 – count * </a:t>
            </a:r>
            <a:r>
              <a:rPr lang="en-US" sz="2800" dirty="0" err="1" smtClean="0"/>
              <a:t>TempP</a:t>
            </a:r>
            <a:r>
              <a:rPr lang="en-US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Count keeps track of how many newly arriving packets have been queued when min &lt; </a:t>
            </a:r>
            <a:r>
              <a:rPr lang="en-US" sz="2800" dirty="0" err="1" smtClean="0"/>
              <a:t>Avglen</a:t>
            </a:r>
            <a:r>
              <a:rPr lang="en-US" sz="2800" dirty="0" smtClean="0"/>
              <a:t> &lt; max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It keeps drop evenly distributed over time, even if packets arrive in burst</a:t>
            </a:r>
          </a:p>
        </p:txBody>
      </p:sp>
      <p:grpSp>
        <p:nvGrpSpPr>
          <p:cNvPr id="78852" name="Group 4"/>
          <p:cNvGrpSpPr>
            <a:grpSpLocks/>
          </p:cNvGrpSpPr>
          <p:nvPr/>
        </p:nvGrpSpPr>
        <p:grpSpPr bwMode="auto">
          <a:xfrm>
            <a:off x="1677988" y="838200"/>
            <a:ext cx="6157913" cy="2957513"/>
            <a:chOff x="731" y="1008"/>
            <a:chExt cx="3879" cy="1863"/>
          </a:xfrm>
        </p:grpSpPr>
        <p:sp>
          <p:nvSpPr>
            <p:cNvPr id="78853" name="Line 5"/>
            <p:cNvSpPr>
              <a:spLocks noChangeShapeType="1"/>
            </p:cNvSpPr>
            <p:nvPr/>
          </p:nvSpPr>
          <p:spPr bwMode="auto">
            <a:xfrm flipV="1">
              <a:off x="1344" y="100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4" name="Line 6"/>
            <p:cNvSpPr>
              <a:spLocks noChangeShapeType="1"/>
            </p:cNvSpPr>
            <p:nvPr/>
          </p:nvSpPr>
          <p:spPr bwMode="auto">
            <a:xfrm>
              <a:off x="1344" y="259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5" name="Text Box 7"/>
            <p:cNvSpPr txBox="1">
              <a:spLocks noChangeArrowheads="1"/>
            </p:cNvSpPr>
            <p:nvPr/>
          </p:nvSpPr>
          <p:spPr bwMode="auto">
            <a:xfrm>
              <a:off x="3752" y="2496"/>
              <a:ext cx="85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avg_qlen</a:t>
              </a:r>
            </a:p>
          </p:txBody>
        </p:sp>
        <p:sp>
          <p:nvSpPr>
            <p:cNvPr id="78856" name="Text Box 8"/>
            <p:cNvSpPr txBox="1">
              <a:spLocks noChangeArrowheads="1"/>
            </p:cNvSpPr>
            <p:nvPr/>
          </p:nvSpPr>
          <p:spPr bwMode="auto">
            <a:xfrm>
              <a:off x="731" y="1056"/>
              <a:ext cx="675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dirty="0" err="1" smtClean="0">
                  <a:latin typeface="Verdana" pitchFamily="34" charset="0"/>
                </a:rPr>
                <a:t>TempP</a:t>
              </a:r>
              <a:endParaRPr lang="en-US" sz="1800" b="1" dirty="0">
                <a:latin typeface="Verdana" pitchFamily="34" charset="0"/>
              </a:endParaRPr>
            </a:p>
          </p:txBody>
        </p:sp>
        <p:sp>
          <p:nvSpPr>
            <p:cNvPr id="78857" name="Text Box 9"/>
            <p:cNvSpPr txBox="1">
              <a:spLocks noChangeArrowheads="1"/>
            </p:cNvSpPr>
            <p:nvPr/>
          </p:nvSpPr>
          <p:spPr bwMode="auto">
            <a:xfrm>
              <a:off x="1392" y="2640"/>
              <a:ext cx="104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min_thresh</a:t>
              </a:r>
            </a:p>
          </p:txBody>
        </p:sp>
        <p:sp>
          <p:nvSpPr>
            <p:cNvPr id="78858" name="Line 10"/>
            <p:cNvSpPr>
              <a:spLocks noChangeShapeType="1"/>
            </p:cNvSpPr>
            <p:nvPr/>
          </p:nvSpPr>
          <p:spPr bwMode="auto">
            <a:xfrm flipH="1">
              <a:off x="1344" y="1440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9" name="Text Box 11"/>
            <p:cNvSpPr txBox="1">
              <a:spLocks noChangeArrowheads="1"/>
            </p:cNvSpPr>
            <p:nvPr/>
          </p:nvSpPr>
          <p:spPr bwMode="auto">
            <a:xfrm>
              <a:off x="1091" y="1316"/>
              <a:ext cx="21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1</a:t>
              </a:r>
            </a:p>
          </p:txBody>
        </p:sp>
        <p:sp>
          <p:nvSpPr>
            <p:cNvPr id="78860" name="Text Box 12"/>
            <p:cNvSpPr txBox="1">
              <a:spLocks noChangeArrowheads="1"/>
            </p:cNvSpPr>
            <p:nvPr/>
          </p:nvSpPr>
          <p:spPr bwMode="auto">
            <a:xfrm>
              <a:off x="2488" y="2640"/>
              <a:ext cx="108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>
                  <a:latin typeface="Verdana" pitchFamily="34" charset="0"/>
                </a:rPr>
                <a:t>max_thresh</a:t>
              </a:r>
            </a:p>
          </p:txBody>
        </p:sp>
        <p:sp>
          <p:nvSpPr>
            <p:cNvPr id="78861" name="Freeform 13"/>
            <p:cNvSpPr>
              <a:spLocks/>
            </p:cNvSpPr>
            <p:nvPr/>
          </p:nvSpPr>
          <p:spPr bwMode="auto">
            <a:xfrm>
              <a:off x="1824" y="1440"/>
              <a:ext cx="1824" cy="1152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1152" y="912"/>
                </a:cxn>
                <a:cxn ang="0">
                  <a:pos x="1152" y="0"/>
                </a:cxn>
                <a:cxn ang="0">
                  <a:pos x="1824" y="0"/>
                </a:cxn>
              </a:cxnLst>
              <a:rect l="0" t="0" r="r" b="b"/>
              <a:pathLst>
                <a:path w="1824" h="1152">
                  <a:moveTo>
                    <a:pt x="0" y="1152"/>
                  </a:moveTo>
                  <a:lnTo>
                    <a:pt x="1152" y="912"/>
                  </a:lnTo>
                  <a:lnTo>
                    <a:pt x="1152" y="0"/>
                  </a:lnTo>
                  <a:lnTo>
                    <a:pt x="182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995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MaxP = 0.02</a:t>
            </a:r>
          </a:p>
          <a:p>
            <a:r>
              <a:rPr lang="en-US" sz="2800" smtClean="0"/>
              <a:t>AvgLen is half way between min and max thresholds</a:t>
            </a:r>
          </a:p>
          <a:p>
            <a:r>
              <a:rPr lang="en-US" sz="2800" smtClean="0"/>
              <a:t>TempP = 0.01</a:t>
            </a:r>
          </a:p>
          <a:p>
            <a:r>
              <a:rPr lang="en-US" sz="2800" smtClean="0"/>
              <a:t>A burst of 1000 packets arrive</a:t>
            </a:r>
          </a:p>
          <a:p>
            <a:r>
              <a:rPr lang="en-US" sz="2800" smtClean="0"/>
              <a:t>With TempP, 10 packets may be discarded uniformly randomly among the 1000 packets</a:t>
            </a:r>
          </a:p>
          <a:p>
            <a:r>
              <a:rPr lang="en-US" sz="2800" smtClean="0"/>
              <a:t>With P, they are likely to be more evently spaced out, as P gradually increases if previous packets are not discarded</a:t>
            </a:r>
          </a:p>
        </p:txBody>
      </p:sp>
    </p:spTree>
    <p:extLst>
      <p:ext uri="{BB962C8B-B14F-4D97-AF65-F5344CB8AC3E}">
        <p14:creationId xmlns:p14="http://schemas.microsoft.com/office/powerpoint/2010/main" val="268571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/>
          <a:lstStyle/>
          <a:p>
            <a:r>
              <a:rPr lang="en-US" dirty="0" smtClean="0"/>
              <a:t>Explicit Congestion Notification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27488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A new IETF standard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We use two bits in IP header (ECN bits) for routers to signal congestion back to TCP senders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TCP halves its window size as if it suffers a packet drop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Use a Congestion Experience (CE) bit to signal congestion, instead of a packet drop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Why is it better than a drop?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AQM is used for packet marking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5638800" y="19812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7620000" y="1947863"/>
            <a:ext cx="0" cy="3614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5638800" y="2286000"/>
            <a:ext cx="1981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>
            <a:off x="5638800" y="3124200"/>
            <a:ext cx="1981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H="1">
            <a:off x="5638800" y="4191000"/>
            <a:ext cx="1981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5638800" y="4724400"/>
            <a:ext cx="1981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5638800" y="3810000"/>
            <a:ext cx="914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6553200" y="3962400"/>
            <a:ext cx="10668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6373813" y="3765550"/>
            <a:ext cx="3587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latin typeface="Verdana" pitchFamily="34" charset="0"/>
              </a:rPr>
              <a:t>X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6502400" y="3613150"/>
            <a:ext cx="865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latin typeface="Verdana" pitchFamily="34" charset="0"/>
              </a:rPr>
              <a:t>CE=1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761038" y="4146550"/>
            <a:ext cx="10207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latin typeface="Verdana" pitchFamily="34" charset="0"/>
              </a:rPr>
              <a:t>ECE=1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5788025" y="4967288"/>
            <a:ext cx="11461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latin typeface="Verdana" pitchFamily="34" charset="0"/>
              </a:rPr>
              <a:t>CWR=1</a:t>
            </a:r>
          </a:p>
        </p:txBody>
      </p:sp>
    </p:spTree>
    <p:extLst>
      <p:ext uri="{BB962C8B-B14F-4D97-AF65-F5344CB8AC3E}">
        <p14:creationId xmlns:p14="http://schemas.microsoft.com/office/powerpoint/2010/main" val="224687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Source-based congestion avoidance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TCP Vegas</a:t>
            </a:r>
          </a:p>
          <a:p>
            <a:pPr lvl="1"/>
            <a:r>
              <a:rPr lang="en-US" sz="2400" dirty="0" smtClean="0"/>
              <a:t>Detect increases in queuing delay</a:t>
            </a:r>
          </a:p>
          <a:p>
            <a:pPr lvl="1"/>
            <a:r>
              <a:rPr lang="en-US" sz="2400" dirty="0" smtClean="0"/>
              <a:t>Reduces sending rate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Details</a:t>
            </a:r>
          </a:p>
          <a:p>
            <a:pPr lvl="1"/>
            <a:r>
              <a:rPr lang="en-US" sz="2400" dirty="0" smtClean="0"/>
              <a:t>Record </a:t>
            </a:r>
            <a:r>
              <a:rPr lang="en-US" sz="2400" dirty="0" err="1" smtClean="0"/>
              <a:t>baseRTT</a:t>
            </a:r>
            <a:r>
              <a:rPr lang="en-US" sz="2400" dirty="0" smtClean="0"/>
              <a:t> (minimum seen)</a:t>
            </a:r>
          </a:p>
          <a:p>
            <a:pPr lvl="1"/>
            <a:r>
              <a:rPr lang="en-US" sz="2400" dirty="0" smtClean="0"/>
              <a:t>Compute </a:t>
            </a:r>
            <a:r>
              <a:rPr lang="en-US" sz="2400" dirty="0" err="1" smtClean="0"/>
              <a:t>ExpectedRate</a:t>
            </a:r>
            <a:r>
              <a:rPr lang="en-US" sz="2400" dirty="0" smtClean="0"/>
              <a:t> = </a:t>
            </a:r>
            <a:r>
              <a:rPr lang="en-US" sz="2400" dirty="0" err="1" smtClean="0"/>
              <a:t>cwnd</a:t>
            </a:r>
            <a:r>
              <a:rPr lang="en-US" sz="2400" dirty="0" smtClean="0"/>
              <a:t>/</a:t>
            </a:r>
            <a:r>
              <a:rPr lang="en-US" sz="2400" dirty="0" err="1" smtClean="0"/>
              <a:t>BaseRTT</a:t>
            </a:r>
            <a:endParaRPr lang="en-US" sz="2400" dirty="0" smtClean="0"/>
          </a:p>
          <a:p>
            <a:pPr lvl="1"/>
            <a:r>
              <a:rPr lang="en-US" sz="2400" dirty="0" smtClean="0"/>
              <a:t>Diff = </a:t>
            </a:r>
            <a:r>
              <a:rPr lang="en-US" sz="2400" dirty="0" err="1" smtClean="0"/>
              <a:t>ExpectedRate</a:t>
            </a:r>
            <a:r>
              <a:rPr lang="en-US" sz="2400" dirty="0" smtClean="0"/>
              <a:t>  - </a:t>
            </a:r>
            <a:r>
              <a:rPr lang="en-US" sz="2400" dirty="0" err="1" smtClean="0"/>
              <a:t>ActualRate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When Diff &lt; α, </a:t>
            </a:r>
            <a:r>
              <a:rPr lang="en-US" sz="2400" dirty="0" err="1" smtClean="0"/>
              <a:t>incr</a:t>
            </a:r>
            <a:r>
              <a:rPr lang="en-US" sz="2400" dirty="0" smtClean="0"/>
              <a:t> </a:t>
            </a:r>
            <a:r>
              <a:rPr lang="en-US" sz="2400" dirty="0" err="1" smtClean="0"/>
              <a:t>cwnd</a:t>
            </a:r>
            <a:r>
              <a:rPr lang="en-US" sz="2400" dirty="0" smtClean="0"/>
              <a:t> linearly, when Diff &gt; β, </a:t>
            </a:r>
            <a:r>
              <a:rPr lang="en-US" sz="2400" dirty="0" err="1" smtClean="0"/>
              <a:t>decr</a:t>
            </a:r>
            <a:r>
              <a:rPr lang="en-US" sz="2400" dirty="0" smtClean="0"/>
              <a:t> </a:t>
            </a:r>
            <a:r>
              <a:rPr lang="en-US" sz="2400" dirty="0" err="1" smtClean="0"/>
              <a:t>cwnd</a:t>
            </a:r>
            <a:r>
              <a:rPr lang="en-US" sz="2400" dirty="0" smtClean="0"/>
              <a:t> linearly</a:t>
            </a:r>
          </a:p>
          <a:p>
            <a:pPr lvl="2"/>
            <a:r>
              <a:rPr lang="en-US" sz="2000" dirty="0" smtClean="0"/>
              <a:t>α &lt;  β</a:t>
            </a:r>
          </a:p>
          <a:p>
            <a:pPr lvl="2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61426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06C2FC-CD72-4209-AE1A-634DC563C98B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Network Resource Allocation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Congestion Avoidance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Why </a:t>
            </a:r>
            <a:r>
              <a:rPr lang="en-US" dirty="0" err="1" smtClean="0"/>
              <a:t>QoS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Architectural considerations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Approaches to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Fine-grained: Integrated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RSVP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Coarse-grained: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Differentiated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Next lecture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17764" name="Picture 4" descr="06f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787400"/>
            <a:ext cx="7999412" cy="4621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33400" y="22860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62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 of network resource allocation</a:t>
            </a:r>
          </a:p>
          <a:p>
            <a:pPr lvl="1"/>
            <a:r>
              <a:rPr lang="en-US" dirty="0" smtClean="0"/>
              <a:t>Case studies</a:t>
            </a:r>
          </a:p>
          <a:p>
            <a:pPr lvl="2"/>
            <a:r>
              <a:rPr lang="en-US" dirty="0" smtClean="0"/>
              <a:t>TCP congestion control</a:t>
            </a:r>
          </a:p>
          <a:p>
            <a:pPr lvl="2"/>
            <a:r>
              <a:rPr lang="en-US" dirty="0" smtClean="0"/>
              <a:t>Fair queuing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Congestion avoidance</a:t>
            </a:r>
          </a:p>
          <a:p>
            <a:pPr lvl="1"/>
            <a:r>
              <a:rPr lang="en-US" dirty="0" smtClean="0"/>
              <a:t>Active queue management</a:t>
            </a:r>
          </a:p>
          <a:p>
            <a:pPr lvl="1"/>
            <a:r>
              <a:rPr lang="en-US" dirty="0" smtClean="0"/>
              <a:t>Source-based congestion avoidance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3433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06C2FC-CD72-4209-AE1A-634DC563C98B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Network Resource Allocation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Congestion Avoidance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Why </a:t>
            </a:r>
            <a:r>
              <a:rPr lang="en-US" dirty="0" err="1" smtClean="0"/>
              <a:t>QoS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Architectural considerations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Approaches to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Fine-grained: Integrated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RSVP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Coarse-grained: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Differentiated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Next lecture</a:t>
            </a:r>
          </a:p>
        </p:txBody>
      </p:sp>
    </p:spTree>
    <p:extLst>
      <p:ext uri="{BB962C8B-B14F-4D97-AF65-F5344CB8AC3E}">
        <p14:creationId xmlns:p14="http://schemas.microsoft.com/office/powerpoint/2010/main" val="659435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CF284B-A604-4A4C-9927-E10561D33153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Motivation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Internet currently provides one single class of </a:t>
            </a:r>
            <a:r>
              <a:rPr lang="en-US" b="1" dirty="0" smtClean="0"/>
              <a:t>“best-effort” service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assurance </a:t>
            </a:r>
            <a:r>
              <a:rPr lang="en-US" dirty="0" smtClean="0"/>
              <a:t>about delivery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Many existing applications are </a:t>
            </a:r>
            <a:r>
              <a:rPr lang="en-US" b="1" i="1" dirty="0" smtClean="0"/>
              <a:t>elastic</a:t>
            </a:r>
          </a:p>
          <a:p>
            <a:pPr lvl="1"/>
            <a:r>
              <a:rPr lang="en-US" dirty="0" smtClean="0"/>
              <a:t>Tolerate delays and losses</a:t>
            </a:r>
          </a:p>
          <a:p>
            <a:pPr lvl="1"/>
            <a:r>
              <a:rPr lang="en-US" dirty="0" smtClean="0"/>
              <a:t>Can adapt to congestion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“Real-time” applications may be </a:t>
            </a:r>
            <a:r>
              <a:rPr lang="en-US" b="1" i="1" dirty="0" smtClean="0"/>
              <a:t>inelastic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F3849ED-FE5C-45A6-8E81-86D8ABE1366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Inelastic</a:t>
            </a:r>
            <a:r>
              <a:rPr lang="en-US" dirty="0" smtClean="0"/>
              <a:t> Applications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066800"/>
            <a:ext cx="8839200" cy="4876800"/>
          </a:xfrm>
        </p:spPr>
        <p:txBody>
          <a:bodyPr/>
          <a:lstStyle/>
          <a:p>
            <a:r>
              <a:rPr lang="en-US" dirty="0" smtClean="0"/>
              <a:t>Continuous media applications</a:t>
            </a:r>
          </a:p>
          <a:p>
            <a:pPr lvl="1"/>
            <a:r>
              <a:rPr lang="en-US" sz="2400" b="1" dirty="0" smtClean="0"/>
              <a:t>Lower and upper limit</a:t>
            </a:r>
            <a:r>
              <a:rPr lang="en-US" sz="2400" dirty="0" smtClean="0"/>
              <a:t> on acceptable </a:t>
            </a:r>
            <a:r>
              <a:rPr lang="en-US" sz="2400" dirty="0" smtClean="0"/>
              <a:t>performance</a:t>
            </a:r>
            <a:endParaRPr lang="en-US" sz="2400" dirty="0" smtClean="0"/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elow </a:t>
            </a:r>
            <a:r>
              <a:rPr lang="en-US" sz="2400" dirty="0" smtClean="0"/>
              <a:t>which video and audio are not intelligible</a:t>
            </a:r>
          </a:p>
          <a:p>
            <a:pPr lvl="1"/>
            <a:r>
              <a:rPr lang="en-US" sz="2400" dirty="0" smtClean="0"/>
              <a:t>Internet telephones, teleconferencing with high delay (200 - 300ms) impair human </a:t>
            </a:r>
            <a:r>
              <a:rPr lang="en-US" sz="2400" dirty="0" smtClean="0"/>
              <a:t>interactions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r>
              <a:rPr lang="en-US" dirty="0" smtClean="0"/>
              <a:t>Hard real-time applications</a:t>
            </a:r>
          </a:p>
          <a:p>
            <a:pPr lvl="1"/>
            <a:r>
              <a:rPr lang="en-US" sz="2400" dirty="0" smtClean="0"/>
              <a:t>Require </a:t>
            </a:r>
            <a:r>
              <a:rPr lang="en-US" sz="2400" b="1" dirty="0" smtClean="0"/>
              <a:t>hard limits on performance</a:t>
            </a:r>
          </a:p>
          <a:p>
            <a:pPr lvl="1"/>
            <a:r>
              <a:rPr lang="en-US" sz="2400" dirty="0" smtClean="0"/>
              <a:t>E.g., industrial control applications</a:t>
            </a:r>
          </a:p>
          <a:p>
            <a:pPr lvl="2"/>
            <a:r>
              <a:rPr lang="en-US" sz="2000" dirty="0" smtClean="0"/>
              <a:t>Internet surgery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43BB1A0-5EEC-4337-8A77-7557F63E25AC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sz="4000" dirty="0" smtClean="0"/>
              <a:t>Design question #1: Why a New Service Model?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600200"/>
            <a:ext cx="8839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What is the </a:t>
            </a:r>
            <a:r>
              <a:rPr lang="en-US" b="1" dirty="0" smtClean="0"/>
              <a:t>basic objective</a:t>
            </a:r>
            <a:r>
              <a:rPr lang="en-US" dirty="0" smtClean="0"/>
              <a:t> of network design?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Maximize total bandwidth? Minimize latency? Maximize ISP’s revenues?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the designer’s choice: Maximize social welfare: </a:t>
            </a:r>
            <a:r>
              <a:rPr lang="en-US" dirty="0" smtClean="0"/>
              <a:t> the total </a:t>
            </a:r>
            <a:r>
              <a:rPr lang="en-US" b="1" dirty="0" smtClean="0"/>
              <a:t>utility </a:t>
            </a:r>
            <a:r>
              <a:rPr lang="en-US" dirty="0" smtClean="0"/>
              <a:t>given to users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What does utility vs. bandwidth look like?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Must be non-decreasing function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Shape depends on application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B3E25D-CE6B-452C-9761-F691E7F8BDE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26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Utility Curve Shapes</a:t>
            </a: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4572000" y="4572000"/>
            <a:ext cx="42656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</a:rPr>
              <a:t> Stay to the right and you</a:t>
            </a:r>
          </a:p>
          <a:p>
            <a:pPr eaLnBrk="0" hangingPunct="0"/>
            <a:r>
              <a:rPr lang="en-US" sz="2800">
                <a:solidFill>
                  <a:srgbClr val="000000"/>
                </a:solidFill>
              </a:rPr>
              <a:t>are fine for all curves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90563" y="1600200"/>
            <a:ext cx="2514600" cy="2133600"/>
            <a:chOff x="435" y="1031"/>
            <a:chExt cx="1584" cy="1344"/>
          </a:xfrm>
        </p:grpSpPr>
        <p:sp>
          <p:nvSpPr>
            <p:cNvPr id="49158" name="Line 5"/>
            <p:cNvSpPr>
              <a:spLocks noChangeShapeType="1"/>
            </p:cNvSpPr>
            <p:nvPr/>
          </p:nvSpPr>
          <p:spPr bwMode="auto">
            <a:xfrm>
              <a:off x="723" y="208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59" name="Line 6"/>
            <p:cNvSpPr>
              <a:spLocks noChangeShapeType="1"/>
            </p:cNvSpPr>
            <p:nvPr/>
          </p:nvSpPr>
          <p:spPr bwMode="auto">
            <a:xfrm flipV="1">
              <a:off x="723" y="1031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0" name="Text Box 7"/>
            <p:cNvSpPr txBox="1">
              <a:spLocks noChangeArrowheads="1"/>
            </p:cNvSpPr>
            <p:nvPr/>
          </p:nvSpPr>
          <p:spPr bwMode="auto">
            <a:xfrm>
              <a:off x="1539" y="2087"/>
              <a:ext cx="4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BW</a:t>
              </a:r>
            </a:p>
          </p:txBody>
        </p:sp>
        <p:sp>
          <p:nvSpPr>
            <p:cNvPr id="49161" name="Text Box 8"/>
            <p:cNvSpPr txBox="1">
              <a:spLocks noChangeArrowheads="1"/>
            </p:cNvSpPr>
            <p:nvPr/>
          </p:nvSpPr>
          <p:spPr bwMode="auto">
            <a:xfrm>
              <a:off x="435" y="1031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49162" name="Freeform 9"/>
            <p:cNvSpPr>
              <a:spLocks/>
            </p:cNvSpPr>
            <p:nvPr/>
          </p:nvSpPr>
          <p:spPr bwMode="auto">
            <a:xfrm>
              <a:off x="723" y="1321"/>
              <a:ext cx="928" cy="766"/>
            </a:xfrm>
            <a:custGeom>
              <a:avLst/>
              <a:gdLst>
                <a:gd name="T0" fmla="*/ 0 w 928"/>
                <a:gd name="T1" fmla="*/ 766 h 766"/>
                <a:gd name="T2" fmla="*/ 146 w 928"/>
                <a:gd name="T3" fmla="*/ 478 h 766"/>
                <a:gd name="T4" fmla="*/ 328 w 928"/>
                <a:gd name="T5" fmla="*/ 190 h 766"/>
                <a:gd name="T6" fmla="*/ 657 w 928"/>
                <a:gd name="T7" fmla="*/ 46 h 766"/>
                <a:gd name="T8" fmla="*/ 928 w 928"/>
                <a:gd name="T9" fmla="*/ 0 h 7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8"/>
                <a:gd name="T16" fmla="*/ 0 h 766"/>
                <a:gd name="T17" fmla="*/ 928 w 928"/>
                <a:gd name="T18" fmla="*/ 766 h 7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8" h="766">
                  <a:moveTo>
                    <a:pt x="0" y="766"/>
                  </a:moveTo>
                  <a:cubicBezTo>
                    <a:pt x="46" y="670"/>
                    <a:pt x="91" y="574"/>
                    <a:pt x="146" y="478"/>
                  </a:cubicBezTo>
                  <a:cubicBezTo>
                    <a:pt x="201" y="382"/>
                    <a:pt x="243" y="262"/>
                    <a:pt x="328" y="190"/>
                  </a:cubicBezTo>
                  <a:cubicBezTo>
                    <a:pt x="413" y="118"/>
                    <a:pt x="557" y="78"/>
                    <a:pt x="657" y="46"/>
                  </a:cubicBezTo>
                  <a:cubicBezTo>
                    <a:pt x="757" y="14"/>
                    <a:pt x="872" y="10"/>
                    <a:pt x="92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9163" name="Text Box 10"/>
            <p:cNvSpPr txBox="1">
              <a:spLocks noChangeArrowheads="1"/>
            </p:cNvSpPr>
            <p:nvPr/>
          </p:nvSpPr>
          <p:spPr bwMode="auto">
            <a:xfrm>
              <a:off x="1145" y="1056"/>
              <a:ext cx="6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Elastic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137150" y="1636713"/>
            <a:ext cx="3089275" cy="2133600"/>
            <a:chOff x="3236" y="1031"/>
            <a:chExt cx="1946" cy="1344"/>
          </a:xfrm>
        </p:grpSpPr>
        <p:sp>
          <p:nvSpPr>
            <p:cNvPr id="49165" name="Line 12"/>
            <p:cNvSpPr>
              <a:spLocks noChangeShapeType="1"/>
            </p:cNvSpPr>
            <p:nvPr/>
          </p:nvSpPr>
          <p:spPr bwMode="auto">
            <a:xfrm>
              <a:off x="3524" y="208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6" name="Line 13"/>
            <p:cNvSpPr>
              <a:spLocks noChangeShapeType="1"/>
            </p:cNvSpPr>
            <p:nvPr/>
          </p:nvSpPr>
          <p:spPr bwMode="auto">
            <a:xfrm flipV="1">
              <a:off x="3524" y="1031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Text Box 14"/>
            <p:cNvSpPr txBox="1">
              <a:spLocks noChangeArrowheads="1"/>
            </p:cNvSpPr>
            <p:nvPr/>
          </p:nvSpPr>
          <p:spPr bwMode="auto">
            <a:xfrm>
              <a:off x="4340" y="2087"/>
              <a:ext cx="4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BW</a:t>
              </a:r>
            </a:p>
          </p:txBody>
        </p:sp>
        <p:sp>
          <p:nvSpPr>
            <p:cNvPr id="49168" name="Text Box 15"/>
            <p:cNvSpPr txBox="1">
              <a:spLocks noChangeArrowheads="1"/>
            </p:cNvSpPr>
            <p:nvPr/>
          </p:nvSpPr>
          <p:spPr bwMode="auto">
            <a:xfrm>
              <a:off x="3236" y="1031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49169" name="Freeform 16"/>
            <p:cNvSpPr>
              <a:spLocks/>
            </p:cNvSpPr>
            <p:nvPr/>
          </p:nvSpPr>
          <p:spPr bwMode="auto">
            <a:xfrm>
              <a:off x="3524" y="1463"/>
              <a:ext cx="816" cy="576"/>
            </a:xfrm>
            <a:custGeom>
              <a:avLst/>
              <a:gdLst>
                <a:gd name="T0" fmla="*/ 0 w 768"/>
                <a:gd name="T1" fmla="*/ 576 h 576"/>
                <a:gd name="T2" fmla="*/ 288 w 768"/>
                <a:gd name="T3" fmla="*/ 576 h 576"/>
                <a:gd name="T4" fmla="*/ 288 w 768"/>
                <a:gd name="T5" fmla="*/ 0 h 576"/>
                <a:gd name="T6" fmla="*/ 768 w 768"/>
                <a:gd name="T7" fmla="*/ 0 h 5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576"/>
                <a:gd name="T14" fmla="*/ 768 w 768"/>
                <a:gd name="T15" fmla="*/ 576 h 5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576">
                  <a:moveTo>
                    <a:pt x="0" y="576"/>
                  </a:moveTo>
                  <a:lnTo>
                    <a:pt x="288" y="576"/>
                  </a:lnTo>
                  <a:lnTo>
                    <a:pt x="288" y="0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9170" name="Text Box 17"/>
            <p:cNvSpPr txBox="1">
              <a:spLocks noChangeArrowheads="1"/>
            </p:cNvSpPr>
            <p:nvPr/>
          </p:nvSpPr>
          <p:spPr bwMode="auto">
            <a:xfrm>
              <a:off x="3850" y="1056"/>
              <a:ext cx="13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Hard real-time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90563" y="4191000"/>
            <a:ext cx="3116262" cy="2209800"/>
            <a:chOff x="435" y="2640"/>
            <a:chExt cx="1963" cy="1392"/>
          </a:xfrm>
        </p:grpSpPr>
        <p:sp>
          <p:nvSpPr>
            <p:cNvPr id="49172" name="Line 19"/>
            <p:cNvSpPr>
              <a:spLocks noChangeShapeType="1"/>
            </p:cNvSpPr>
            <p:nvPr/>
          </p:nvSpPr>
          <p:spPr bwMode="auto">
            <a:xfrm>
              <a:off x="723" y="3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3" name="Line 20"/>
            <p:cNvSpPr>
              <a:spLocks noChangeShapeType="1"/>
            </p:cNvSpPr>
            <p:nvPr/>
          </p:nvSpPr>
          <p:spPr bwMode="auto">
            <a:xfrm flipV="1">
              <a:off x="723" y="2711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4" name="Text Box 21"/>
            <p:cNvSpPr txBox="1">
              <a:spLocks noChangeArrowheads="1"/>
            </p:cNvSpPr>
            <p:nvPr/>
          </p:nvSpPr>
          <p:spPr bwMode="auto">
            <a:xfrm>
              <a:off x="1539" y="3744"/>
              <a:ext cx="4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BW</a:t>
              </a:r>
            </a:p>
          </p:txBody>
        </p:sp>
        <p:sp>
          <p:nvSpPr>
            <p:cNvPr id="49175" name="Text Box 22"/>
            <p:cNvSpPr txBox="1">
              <a:spLocks noChangeArrowheads="1"/>
            </p:cNvSpPr>
            <p:nvPr/>
          </p:nvSpPr>
          <p:spPr bwMode="auto">
            <a:xfrm>
              <a:off x="435" y="2711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49176" name="Freeform 23"/>
            <p:cNvSpPr>
              <a:spLocks/>
            </p:cNvSpPr>
            <p:nvPr/>
          </p:nvSpPr>
          <p:spPr bwMode="auto">
            <a:xfrm>
              <a:off x="771" y="2973"/>
              <a:ext cx="1012" cy="758"/>
            </a:xfrm>
            <a:custGeom>
              <a:avLst/>
              <a:gdLst>
                <a:gd name="T0" fmla="*/ 0 w 1012"/>
                <a:gd name="T1" fmla="*/ 753 h 758"/>
                <a:gd name="T2" fmla="*/ 131 w 1012"/>
                <a:gd name="T3" fmla="*/ 753 h 758"/>
                <a:gd name="T4" fmla="*/ 233 w 1012"/>
                <a:gd name="T5" fmla="*/ 740 h 758"/>
                <a:gd name="T6" fmla="*/ 296 w 1012"/>
                <a:gd name="T7" fmla="*/ 678 h 758"/>
                <a:gd name="T8" fmla="*/ 366 w 1012"/>
                <a:gd name="T9" fmla="*/ 491 h 758"/>
                <a:gd name="T10" fmla="*/ 436 w 1012"/>
                <a:gd name="T11" fmla="*/ 273 h 758"/>
                <a:gd name="T12" fmla="*/ 584 w 1012"/>
                <a:gd name="T13" fmla="*/ 109 h 758"/>
                <a:gd name="T14" fmla="*/ 744 w 1012"/>
                <a:gd name="T15" fmla="*/ 35 h 758"/>
                <a:gd name="T16" fmla="*/ 849 w 1012"/>
                <a:gd name="T17" fmla="*/ 23 h 758"/>
                <a:gd name="T18" fmla="*/ 927 w 1012"/>
                <a:gd name="T19" fmla="*/ 8 h 758"/>
                <a:gd name="T20" fmla="*/ 1012 w 1012"/>
                <a:gd name="T21" fmla="*/ 0 h 7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2"/>
                <a:gd name="T34" fmla="*/ 0 h 758"/>
                <a:gd name="T35" fmla="*/ 1012 w 1012"/>
                <a:gd name="T36" fmla="*/ 758 h 75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2" h="758">
                  <a:moveTo>
                    <a:pt x="0" y="753"/>
                  </a:moveTo>
                  <a:cubicBezTo>
                    <a:pt x="47" y="758"/>
                    <a:pt x="92" y="755"/>
                    <a:pt x="131" y="753"/>
                  </a:cubicBezTo>
                  <a:cubicBezTo>
                    <a:pt x="170" y="751"/>
                    <a:pt x="206" y="752"/>
                    <a:pt x="233" y="740"/>
                  </a:cubicBezTo>
                  <a:cubicBezTo>
                    <a:pt x="260" y="728"/>
                    <a:pt x="274" y="719"/>
                    <a:pt x="296" y="678"/>
                  </a:cubicBezTo>
                  <a:cubicBezTo>
                    <a:pt x="318" y="637"/>
                    <a:pt x="343" y="558"/>
                    <a:pt x="366" y="491"/>
                  </a:cubicBezTo>
                  <a:cubicBezTo>
                    <a:pt x="389" y="424"/>
                    <a:pt x="400" y="337"/>
                    <a:pt x="436" y="273"/>
                  </a:cubicBezTo>
                  <a:cubicBezTo>
                    <a:pt x="472" y="209"/>
                    <a:pt x="533" y="149"/>
                    <a:pt x="584" y="109"/>
                  </a:cubicBezTo>
                  <a:cubicBezTo>
                    <a:pt x="635" y="69"/>
                    <a:pt x="700" y="49"/>
                    <a:pt x="744" y="35"/>
                  </a:cubicBezTo>
                  <a:cubicBezTo>
                    <a:pt x="788" y="21"/>
                    <a:pt x="819" y="27"/>
                    <a:pt x="849" y="23"/>
                  </a:cubicBezTo>
                  <a:cubicBezTo>
                    <a:pt x="879" y="19"/>
                    <a:pt x="900" y="12"/>
                    <a:pt x="927" y="8"/>
                  </a:cubicBezTo>
                  <a:cubicBezTo>
                    <a:pt x="954" y="4"/>
                    <a:pt x="994" y="2"/>
                    <a:pt x="101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9177" name="Text Box 24"/>
            <p:cNvSpPr txBox="1">
              <a:spLocks noChangeArrowheads="1"/>
            </p:cNvSpPr>
            <p:nvPr/>
          </p:nvSpPr>
          <p:spPr bwMode="auto">
            <a:xfrm>
              <a:off x="1001" y="2640"/>
              <a:ext cx="13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Delay-adaptive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A608A5-4DD0-436C-B9B6-1B2CE52826CE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27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Playback Applications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3429000"/>
            <a:ext cx="7772400" cy="302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Sample signal </a:t>
            </a:r>
            <a:r>
              <a:rPr lang="en-US" sz="2000" dirty="0" smtClean="0">
                <a:sym typeface="Wingdings" pitchFamily="2" charset="2"/>
              </a:rPr>
              <a:t> packetize  transmit  buffer  playback</a:t>
            </a:r>
            <a:endParaRPr lang="en-US" sz="1200" dirty="0" smtClean="0"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ym typeface="Wingdings" pitchFamily="2" charset="2"/>
              </a:rPr>
              <a:t>Fits most multimedia applications</a:t>
            </a:r>
          </a:p>
          <a:p>
            <a:pPr lvl="1">
              <a:lnSpc>
                <a:spcPct val="80000"/>
              </a:lnSpc>
            </a:pPr>
            <a:endParaRPr lang="en-US" sz="400" dirty="0" smtClean="0"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ym typeface="Wingdings" pitchFamily="2" charset="2"/>
              </a:rPr>
              <a:t>Performance concern: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Jitter: variation in end-to-end delay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Delay = fixed + variable = (propagation + </a:t>
            </a:r>
            <a:r>
              <a:rPr lang="en-US" sz="1600" dirty="0" err="1" smtClean="0"/>
              <a:t>packetization</a:t>
            </a:r>
            <a:r>
              <a:rPr lang="en-US" sz="1600" dirty="0" smtClean="0"/>
              <a:t>) + queuing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sym typeface="Wingdings" pitchFamily="2" charset="2"/>
              </a:rPr>
              <a:t>Solution: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ym typeface="Wingdings" pitchFamily="2" charset="2"/>
              </a:rPr>
              <a:t>Playback point – delay introduced by buffer</a:t>
            </a:r>
            <a:r>
              <a:rPr lang="en-US" sz="1800" dirty="0" smtClean="0"/>
              <a:t> to hide network jitter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sym typeface="Wingdings" pitchFamily="2" charset="2"/>
            </a:endParaRPr>
          </a:p>
        </p:txBody>
      </p:sp>
      <p:pic>
        <p:nvPicPr>
          <p:cNvPr id="61445" name="Picture 5" descr="06f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43100"/>
            <a:ext cx="6488113" cy="11811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2467" name="Picture 3" descr="06f2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81200" y="1752600"/>
            <a:ext cx="5041900" cy="3175000"/>
          </a:xfrm>
          <a:noFill/>
          <a:ln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Characteristics of  Playback Applications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dirty="0" smtClean="0"/>
              <a:t>In general lower delay is preferable</a:t>
            </a:r>
          </a:p>
          <a:p>
            <a:endParaRPr lang="en-US" dirty="0" smtClean="0"/>
          </a:p>
          <a:p>
            <a:r>
              <a:rPr lang="en-US" dirty="0" smtClean="0"/>
              <a:t>Doesn’t matter when packet arrives as long as it is before playback point</a:t>
            </a:r>
          </a:p>
          <a:p>
            <a:endParaRPr lang="en-US" dirty="0" smtClean="0"/>
          </a:p>
          <a:p>
            <a:r>
              <a:rPr lang="en-US" dirty="0" smtClean="0"/>
              <a:t>Network guarantees (e.g., bound on jitter) would make it easier to set playback point</a:t>
            </a:r>
          </a:p>
          <a:p>
            <a:endParaRPr lang="en-US" dirty="0" smtClean="0"/>
          </a:p>
          <a:p>
            <a:r>
              <a:rPr lang="en-US" dirty="0" smtClean="0"/>
              <a:t>Applications can tolerate some loss</a:t>
            </a:r>
          </a:p>
        </p:txBody>
      </p:sp>
      <p:sp>
        <p:nvSpPr>
          <p:cNvPr id="63492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1E6BEE-0E78-4312-B25A-82979445D93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29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minutes pop </a:t>
            </a:r>
            <a:r>
              <a:rPr lang="en-US" dirty="0"/>
              <a:t>q</a:t>
            </a:r>
            <a:r>
              <a:rPr lang="en-US" dirty="0" smtClean="0"/>
              <a:t>uiz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Lab 2 due midnight</a:t>
            </a:r>
          </a:p>
          <a:p>
            <a:endParaRPr lang="en-US" dirty="0"/>
          </a:p>
          <a:p>
            <a:r>
              <a:rPr lang="en-US" dirty="0" smtClean="0"/>
              <a:t>Hw2 out, due before next Thursday’s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819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B37E45-EF98-4AF7-ACEB-7EA290F49D96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30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Applications Variations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Rigid and adaptive applications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Delay adaptive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Rigid: set fixed playback point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Adaptive: adapt playback point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E.g. Shortening silence for voice applications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Rate adaptive</a:t>
            </a:r>
          </a:p>
          <a:p>
            <a:pPr lvl="3">
              <a:lnSpc>
                <a:spcPct val="90000"/>
              </a:lnSpc>
            </a:pPr>
            <a:endParaRPr lang="en-US" sz="1600" dirty="0" smtClean="0"/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Loss tolerant </a:t>
            </a:r>
            <a:r>
              <a:rPr lang="en-US" sz="2800" dirty="0" smtClean="0"/>
              <a:t>and intolerant </a:t>
            </a:r>
            <a:r>
              <a:rPr lang="en-US" sz="2800" dirty="0" smtClean="0"/>
              <a:t>applications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Four combinations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5539" name="Picture 3" descr="06f2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838200"/>
            <a:ext cx="7239000" cy="4919663"/>
          </a:xfrm>
          <a:noFill/>
          <a:ln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723BB6-FF5A-4FC6-AA70-CB139D905C98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Applications Variations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None/>
            </a:pPr>
            <a:r>
              <a:rPr lang="en-US" sz="2800" b="1" dirty="0" smtClean="0"/>
              <a:t>Really only two classes of applications</a:t>
            </a:r>
          </a:p>
          <a:p>
            <a:pPr marL="990600" lvl="1" indent="-533400">
              <a:buFontTx/>
              <a:buNone/>
            </a:pPr>
            <a:r>
              <a:rPr lang="en-US" b="1" dirty="0" smtClean="0"/>
              <a:t>1)   Intolerant and rigid</a:t>
            </a:r>
          </a:p>
          <a:p>
            <a:pPr marL="990600" lvl="1" indent="-533400">
              <a:buFontTx/>
              <a:buAutoNum type="arabicParenR" startAt="2"/>
            </a:pPr>
            <a:r>
              <a:rPr lang="en-US" b="1" dirty="0" smtClean="0"/>
              <a:t>Tolerant and adaptive</a:t>
            </a:r>
          </a:p>
          <a:p>
            <a:pPr marL="990600" lvl="1" indent="-533400">
              <a:buFontTx/>
              <a:buAutoNum type="arabicParenR" startAt="2"/>
            </a:pPr>
            <a:endParaRPr lang="en-US" b="1" dirty="0" smtClean="0"/>
          </a:p>
          <a:p>
            <a:pPr marL="990600" lvl="1" indent="-533400">
              <a:buFontTx/>
              <a:buAutoNum type="arabicParenR" startAt="2"/>
            </a:pPr>
            <a:endParaRPr lang="en-US" b="1" dirty="0" smtClean="0"/>
          </a:p>
          <a:p>
            <a:pPr marL="609600" indent="-609600">
              <a:buFontTx/>
              <a:buNone/>
            </a:pPr>
            <a:r>
              <a:rPr lang="en-US" sz="2800" dirty="0" smtClean="0"/>
              <a:t>Other combinations make little sense</a:t>
            </a:r>
          </a:p>
          <a:p>
            <a:pPr marL="990600" lvl="1" indent="-533400">
              <a:buFontTx/>
              <a:buNone/>
            </a:pPr>
            <a:r>
              <a:rPr lang="en-US" dirty="0" smtClean="0"/>
              <a:t>3)   Intolerant and adaptive</a:t>
            </a:r>
          </a:p>
          <a:p>
            <a:pPr marL="1371600" lvl="2" indent="-457200">
              <a:buFontTx/>
              <a:buNone/>
            </a:pPr>
            <a:r>
              <a:rPr lang="en-US" sz="2800" dirty="0" smtClean="0"/>
              <a:t>  - Cannot adapt without interruption</a:t>
            </a:r>
          </a:p>
          <a:p>
            <a:pPr marL="990600" lvl="1" indent="-533400">
              <a:buFontTx/>
              <a:buAutoNum type="arabicParenR" startAt="4"/>
            </a:pPr>
            <a:r>
              <a:rPr lang="en-US" dirty="0" smtClean="0"/>
              <a:t>Tolerant and rigid</a:t>
            </a:r>
          </a:p>
          <a:p>
            <a:pPr marL="990600" lvl="1" indent="-533400">
              <a:buFontTx/>
              <a:buNone/>
            </a:pPr>
            <a:r>
              <a:rPr lang="en-US" dirty="0" smtClean="0"/>
              <a:t>         - Missed opportunity to improve delay</a:t>
            </a:r>
          </a:p>
          <a:p>
            <a:pPr marL="1371600" lvl="2" indent="-457200"/>
            <a:endParaRPr lang="en-US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Design question 2: How to maximize V = </a:t>
            </a:r>
            <a:r>
              <a:rPr lang="en-US" sz="400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sz="4000" smtClean="0"/>
              <a:t> U(s</a:t>
            </a:r>
            <a:r>
              <a:rPr lang="en-US" sz="4000" baseline="-25000" smtClean="0"/>
              <a:t>i</a:t>
            </a:r>
            <a:r>
              <a:rPr lang="en-US" sz="4000" smtClean="0"/>
              <a:t>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Choice #1:  add more pipes</a:t>
            </a:r>
          </a:p>
          <a:p>
            <a:pPr lvl="1"/>
            <a:r>
              <a:rPr lang="en-US" dirty="0" smtClean="0"/>
              <a:t>Discuss later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Choice #2: fix the bandwidth but offer different services</a:t>
            </a:r>
          </a:p>
          <a:p>
            <a:pPr lvl="1"/>
            <a:r>
              <a:rPr lang="en-US" dirty="0" smtClean="0"/>
              <a:t>Q: can differentiated services improve V?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3AF4E4-47E7-4B5C-99BA-55A8DC0DA596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If all users’ utility functions are  elastic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876800"/>
            <a:ext cx="7772400" cy="137160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smtClean="0"/>
              <a:t> s</a:t>
            </a:r>
            <a:r>
              <a:rPr lang="en-US" baseline="-25000" smtClean="0"/>
              <a:t>i</a:t>
            </a:r>
            <a:r>
              <a:rPr lang="en-US" smtClean="0"/>
              <a:t> = B</a:t>
            </a:r>
          </a:p>
          <a:p>
            <a:r>
              <a:rPr lang="en-US" smtClean="0"/>
              <a:t>Max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smtClean="0"/>
              <a:t> U(s</a:t>
            </a:r>
            <a:r>
              <a:rPr lang="en-US" baseline="-25000" smtClean="0"/>
              <a:t>i</a:t>
            </a:r>
            <a:r>
              <a:rPr lang="en-US" smtClean="0"/>
              <a:t>)</a:t>
            </a:r>
          </a:p>
        </p:txBody>
      </p:sp>
      <p:sp>
        <p:nvSpPr>
          <p:cNvPr id="51205" name="Line 3"/>
          <p:cNvSpPr>
            <a:spLocks noChangeShapeType="1"/>
          </p:cNvSpPr>
          <p:nvPr/>
        </p:nvSpPr>
        <p:spPr bwMode="auto">
          <a:xfrm>
            <a:off x="941388" y="4267200"/>
            <a:ext cx="2868612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Line 4"/>
          <p:cNvSpPr>
            <a:spLocks noChangeShapeType="1"/>
          </p:cNvSpPr>
          <p:nvPr/>
        </p:nvSpPr>
        <p:spPr bwMode="auto">
          <a:xfrm flipV="1">
            <a:off x="941388" y="1870075"/>
            <a:ext cx="0" cy="239712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2286000" y="4267200"/>
            <a:ext cx="160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Bandwidth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04800" y="18700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51209" name="Freeform 7"/>
          <p:cNvSpPr>
            <a:spLocks/>
          </p:cNvSpPr>
          <p:nvPr/>
        </p:nvSpPr>
        <p:spPr bwMode="auto">
          <a:xfrm>
            <a:off x="941388" y="2528888"/>
            <a:ext cx="2054225" cy="1738312"/>
          </a:xfrm>
          <a:custGeom>
            <a:avLst/>
            <a:gdLst>
              <a:gd name="T0" fmla="*/ 0 w 928"/>
              <a:gd name="T1" fmla="*/ 766 h 766"/>
              <a:gd name="T2" fmla="*/ 146 w 928"/>
              <a:gd name="T3" fmla="*/ 478 h 766"/>
              <a:gd name="T4" fmla="*/ 328 w 928"/>
              <a:gd name="T5" fmla="*/ 190 h 766"/>
              <a:gd name="T6" fmla="*/ 657 w 928"/>
              <a:gd name="T7" fmla="*/ 46 h 766"/>
              <a:gd name="T8" fmla="*/ 928 w 928"/>
              <a:gd name="T9" fmla="*/ 0 h 7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"/>
              <a:gd name="T16" fmla="*/ 0 h 766"/>
              <a:gd name="T17" fmla="*/ 928 w 928"/>
              <a:gd name="T18" fmla="*/ 766 h 7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" h="766">
                <a:moveTo>
                  <a:pt x="0" y="766"/>
                </a:moveTo>
                <a:cubicBezTo>
                  <a:pt x="46" y="670"/>
                  <a:pt x="91" y="574"/>
                  <a:pt x="146" y="478"/>
                </a:cubicBezTo>
                <a:cubicBezTo>
                  <a:pt x="201" y="382"/>
                  <a:pt x="243" y="262"/>
                  <a:pt x="328" y="190"/>
                </a:cubicBezTo>
                <a:cubicBezTo>
                  <a:pt x="413" y="118"/>
                  <a:pt x="557" y="78"/>
                  <a:pt x="657" y="46"/>
                </a:cubicBezTo>
                <a:cubicBezTo>
                  <a:pt x="757" y="14"/>
                  <a:pt x="872" y="10"/>
                  <a:pt x="928" y="0"/>
                </a:cubicBezTo>
              </a:path>
            </a:pathLst>
          </a:cu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1210" name="Text Box 9"/>
          <p:cNvSpPr txBox="1">
            <a:spLocks noChangeArrowheads="1"/>
          </p:cNvSpPr>
          <p:nvPr/>
        </p:nvSpPr>
        <p:spPr bwMode="auto">
          <a:xfrm>
            <a:off x="4038600" y="2514600"/>
            <a:ext cx="5715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Does equal allocation of bandwidth maximize total utility?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041525" y="1985963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ea typeface="ＭＳ Ｐゴシック" pitchFamily="34" charset="-128"/>
              </a:rPr>
              <a:t>Elastic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6AF043-C390-460D-973D-5011DE893690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dirty="0" smtClean="0"/>
              <a:t>Design question: is Admission Control needed?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5943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If U(bandwidth) is concave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ym typeface="Wingdings" pitchFamily="2" charset="2"/>
              </a:rPr>
              <a:t>   elastic applications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Incremental utility is decreasing with increasing bandwidth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U(x) = log(</a:t>
            </a:r>
            <a:r>
              <a:rPr lang="en-US" sz="2000" dirty="0" err="1" smtClean="0"/>
              <a:t>x</a:t>
            </a:r>
            <a:r>
              <a:rPr lang="en-US" sz="2000" baseline="30000" dirty="0" err="1" smtClean="0"/>
              <a:t>p</a:t>
            </a:r>
            <a:r>
              <a:rPr lang="en-US" sz="2000" baseline="300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V = </a:t>
            </a:r>
            <a:r>
              <a:rPr lang="en-US" sz="2000" dirty="0" err="1" smtClean="0"/>
              <a:t>nlog</a:t>
            </a:r>
            <a:r>
              <a:rPr lang="en-US" sz="2000" dirty="0" smtClean="0"/>
              <a:t>(B/n) </a:t>
            </a:r>
            <a:r>
              <a:rPr lang="en-US" sz="2000" baseline="30000" dirty="0" smtClean="0"/>
              <a:t>p</a:t>
            </a:r>
            <a:r>
              <a:rPr lang="en-US" sz="2000" dirty="0" smtClean="0"/>
              <a:t>= logB</a:t>
            </a:r>
            <a:r>
              <a:rPr lang="en-US" sz="2000" baseline="30000" dirty="0" smtClean="0"/>
              <a:t>p</a:t>
            </a:r>
            <a:r>
              <a:rPr lang="en-US" sz="2000" dirty="0" smtClean="0"/>
              <a:t>n</a:t>
            </a:r>
            <a:r>
              <a:rPr lang="en-US" sz="2000" baseline="30000" dirty="0" smtClean="0"/>
              <a:t>1-p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Is always advantageous to have more flows with lower bandwidth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No need of admission control;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  This is why the Internet works! And fairness makes sense</a:t>
            </a:r>
          </a:p>
        </p:txBody>
      </p:sp>
      <p:grpSp>
        <p:nvGrpSpPr>
          <p:cNvPr id="52229" name="Group 4"/>
          <p:cNvGrpSpPr>
            <a:grpSpLocks/>
          </p:cNvGrpSpPr>
          <p:nvPr/>
        </p:nvGrpSpPr>
        <p:grpSpPr bwMode="auto">
          <a:xfrm>
            <a:off x="6248400" y="1676400"/>
            <a:ext cx="2514600" cy="2133600"/>
            <a:chOff x="435" y="1031"/>
            <a:chExt cx="1584" cy="1344"/>
          </a:xfrm>
        </p:grpSpPr>
        <p:sp>
          <p:nvSpPr>
            <p:cNvPr id="52230" name="Line 5"/>
            <p:cNvSpPr>
              <a:spLocks noChangeShapeType="1"/>
            </p:cNvSpPr>
            <p:nvPr/>
          </p:nvSpPr>
          <p:spPr bwMode="auto">
            <a:xfrm>
              <a:off x="723" y="208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1" name="Line 6"/>
            <p:cNvSpPr>
              <a:spLocks noChangeShapeType="1"/>
            </p:cNvSpPr>
            <p:nvPr/>
          </p:nvSpPr>
          <p:spPr bwMode="auto">
            <a:xfrm flipV="1">
              <a:off x="723" y="1031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Text Box 7"/>
            <p:cNvSpPr txBox="1">
              <a:spLocks noChangeArrowheads="1"/>
            </p:cNvSpPr>
            <p:nvPr/>
          </p:nvSpPr>
          <p:spPr bwMode="auto">
            <a:xfrm>
              <a:off x="1539" y="2087"/>
              <a:ext cx="4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BW</a:t>
              </a:r>
            </a:p>
          </p:txBody>
        </p:sp>
        <p:sp>
          <p:nvSpPr>
            <p:cNvPr id="52233" name="Text Box 8"/>
            <p:cNvSpPr txBox="1">
              <a:spLocks noChangeArrowheads="1"/>
            </p:cNvSpPr>
            <p:nvPr/>
          </p:nvSpPr>
          <p:spPr bwMode="auto">
            <a:xfrm>
              <a:off x="435" y="1031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52234" name="Freeform 9"/>
            <p:cNvSpPr>
              <a:spLocks/>
            </p:cNvSpPr>
            <p:nvPr/>
          </p:nvSpPr>
          <p:spPr bwMode="auto">
            <a:xfrm>
              <a:off x="723" y="1321"/>
              <a:ext cx="928" cy="766"/>
            </a:xfrm>
            <a:custGeom>
              <a:avLst/>
              <a:gdLst>
                <a:gd name="T0" fmla="*/ 0 w 928"/>
                <a:gd name="T1" fmla="*/ 766 h 766"/>
                <a:gd name="T2" fmla="*/ 146 w 928"/>
                <a:gd name="T3" fmla="*/ 478 h 766"/>
                <a:gd name="T4" fmla="*/ 328 w 928"/>
                <a:gd name="T5" fmla="*/ 190 h 766"/>
                <a:gd name="T6" fmla="*/ 657 w 928"/>
                <a:gd name="T7" fmla="*/ 46 h 766"/>
                <a:gd name="T8" fmla="*/ 928 w 928"/>
                <a:gd name="T9" fmla="*/ 0 h 7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8"/>
                <a:gd name="T16" fmla="*/ 0 h 766"/>
                <a:gd name="T17" fmla="*/ 928 w 928"/>
                <a:gd name="T18" fmla="*/ 766 h 7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8" h="766">
                  <a:moveTo>
                    <a:pt x="0" y="766"/>
                  </a:moveTo>
                  <a:cubicBezTo>
                    <a:pt x="46" y="670"/>
                    <a:pt x="91" y="574"/>
                    <a:pt x="146" y="478"/>
                  </a:cubicBezTo>
                  <a:cubicBezTo>
                    <a:pt x="201" y="382"/>
                    <a:pt x="243" y="262"/>
                    <a:pt x="328" y="190"/>
                  </a:cubicBezTo>
                  <a:cubicBezTo>
                    <a:pt x="413" y="118"/>
                    <a:pt x="557" y="78"/>
                    <a:pt x="657" y="46"/>
                  </a:cubicBezTo>
                  <a:cubicBezTo>
                    <a:pt x="757" y="14"/>
                    <a:pt x="872" y="10"/>
                    <a:pt x="92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2235" name="Text Box 10"/>
            <p:cNvSpPr txBox="1">
              <a:spLocks noChangeArrowheads="1"/>
            </p:cNvSpPr>
            <p:nvPr/>
          </p:nvSpPr>
          <p:spPr bwMode="auto">
            <a:xfrm>
              <a:off x="1145" y="1056"/>
              <a:ext cx="6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Elastic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46B1E9-3C27-439E-833D-56A92579CA7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36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Utility Curves – Inelastic traffic</a:t>
            </a:r>
          </a:p>
        </p:txBody>
      </p:sp>
      <p:grpSp>
        <p:nvGrpSpPr>
          <p:cNvPr id="53252" name="Group 3"/>
          <p:cNvGrpSpPr>
            <a:grpSpLocks/>
          </p:cNvGrpSpPr>
          <p:nvPr/>
        </p:nvGrpSpPr>
        <p:grpSpPr bwMode="auto">
          <a:xfrm>
            <a:off x="4648200" y="1743075"/>
            <a:ext cx="3246438" cy="2600325"/>
            <a:chOff x="3236" y="1031"/>
            <a:chExt cx="1760" cy="1281"/>
          </a:xfrm>
        </p:grpSpPr>
        <p:sp>
          <p:nvSpPr>
            <p:cNvPr id="53253" name="Line 4"/>
            <p:cNvSpPr>
              <a:spLocks noChangeShapeType="1"/>
            </p:cNvSpPr>
            <p:nvPr/>
          </p:nvSpPr>
          <p:spPr bwMode="auto">
            <a:xfrm>
              <a:off x="3524" y="208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4" name="Line 5"/>
            <p:cNvSpPr>
              <a:spLocks noChangeShapeType="1"/>
            </p:cNvSpPr>
            <p:nvPr/>
          </p:nvSpPr>
          <p:spPr bwMode="auto">
            <a:xfrm flipV="1">
              <a:off x="3524" y="1031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5" name="Text Box 6"/>
            <p:cNvSpPr txBox="1">
              <a:spLocks noChangeArrowheads="1"/>
            </p:cNvSpPr>
            <p:nvPr/>
          </p:nvSpPr>
          <p:spPr bwMode="auto">
            <a:xfrm>
              <a:off x="4340" y="2087"/>
              <a:ext cx="36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BW</a:t>
              </a:r>
            </a:p>
          </p:txBody>
        </p:sp>
        <p:sp>
          <p:nvSpPr>
            <p:cNvPr id="53256" name="Text Box 7"/>
            <p:cNvSpPr txBox="1">
              <a:spLocks noChangeArrowheads="1"/>
            </p:cNvSpPr>
            <p:nvPr/>
          </p:nvSpPr>
          <p:spPr bwMode="auto">
            <a:xfrm>
              <a:off x="3236" y="1031"/>
              <a:ext cx="219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53257" name="Freeform 8"/>
            <p:cNvSpPr>
              <a:spLocks/>
            </p:cNvSpPr>
            <p:nvPr/>
          </p:nvSpPr>
          <p:spPr bwMode="auto">
            <a:xfrm>
              <a:off x="3524" y="1463"/>
              <a:ext cx="816" cy="576"/>
            </a:xfrm>
            <a:custGeom>
              <a:avLst/>
              <a:gdLst>
                <a:gd name="T0" fmla="*/ 0 w 768"/>
                <a:gd name="T1" fmla="*/ 576 h 576"/>
                <a:gd name="T2" fmla="*/ 288 w 768"/>
                <a:gd name="T3" fmla="*/ 576 h 576"/>
                <a:gd name="T4" fmla="*/ 288 w 768"/>
                <a:gd name="T5" fmla="*/ 0 h 576"/>
                <a:gd name="T6" fmla="*/ 768 w 768"/>
                <a:gd name="T7" fmla="*/ 0 h 5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576"/>
                <a:gd name="T14" fmla="*/ 768 w 768"/>
                <a:gd name="T15" fmla="*/ 576 h 5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576">
                  <a:moveTo>
                    <a:pt x="0" y="576"/>
                  </a:moveTo>
                  <a:lnTo>
                    <a:pt x="288" y="576"/>
                  </a:lnTo>
                  <a:lnTo>
                    <a:pt x="288" y="0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58" name="Text Box 9"/>
            <p:cNvSpPr txBox="1">
              <a:spLocks noChangeArrowheads="1"/>
            </p:cNvSpPr>
            <p:nvPr/>
          </p:nvSpPr>
          <p:spPr bwMode="auto">
            <a:xfrm>
              <a:off x="3850" y="1056"/>
              <a:ext cx="114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Hard real-time</a:t>
              </a:r>
            </a:p>
          </p:txBody>
        </p:sp>
      </p:grpSp>
      <p:grpSp>
        <p:nvGrpSpPr>
          <p:cNvPr id="53259" name="Group 10"/>
          <p:cNvGrpSpPr>
            <a:grpSpLocks/>
          </p:cNvGrpSpPr>
          <p:nvPr/>
        </p:nvGrpSpPr>
        <p:grpSpPr bwMode="auto">
          <a:xfrm>
            <a:off x="457200" y="1600200"/>
            <a:ext cx="3182938" cy="2693988"/>
            <a:chOff x="435" y="2640"/>
            <a:chExt cx="1865" cy="1330"/>
          </a:xfrm>
        </p:grpSpPr>
        <p:sp>
          <p:nvSpPr>
            <p:cNvPr id="53260" name="Line 11"/>
            <p:cNvSpPr>
              <a:spLocks noChangeShapeType="1"/>
            </p:cNvSpPr>
            <p:nvPr/>
          </p:nvSpPr>
          <p:spPr bwMode="auto">
            <a:xfrm>
              <a:off x="723" y="3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1" name="Line 12"/>
            <p:cNvSpPr>
              <a:spLocks noChangeShapeType="1"/>
            </p:cNvSpPr>
            <p:nvPr/>
          </p:nvSpPr>
          <p:spPr bwMode="auto">
            <a:xfrm flipV="1">
              <a:off x="723" y="2711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Text Box 13"/>
            <p:cNvSpPr txBox="1">
              <a:spLocks noChangeArrowheads="1"/>
            </p:cNvSpPr>
            <p:nvPr/>
          </p:nvSpPr>
          <p:spPr bwMode="auto">
            <a:xfrm>
              <a:off x="1539" y="3744"/>
              <a:ext cx="39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BW</a:t>
              </a:r>
            </a:p>
          </p:txBody>
        </p:sp>
        <p:sp>
          <p:nvSpPr>
            <p:cNvPr id="53263" name="Text Box 14"/>
            <p:cNvSpPr txBox="1">
              <a:spLocks noChangeArrowheads="1"/>
            </p:cNvSpPr>
            <p:nvPr/>
          </p:nvSpPr>
          <p:spPr bwMode="auto">
            <a:xfrm>
              <a:off x="435" y="2711"/>
              <a:ext cx="237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53264" name="Freeform 15"/>
            <p:cNvSpPr>
              <a:spLocks/>
            </p:cNvSpPr>
            <p:nvPr/>
          </p:nvSpPr>
          <p:spPr bwMode="auto">
            <a:xfrm>
              <a:off x="771" y="2973"/>
              <a:ext cx="1012" cy="758"/>
            </a:xfrm>
            <a:custGeom>
              <a:avLst/>
              <a:gdLst>
                <a:gd name="T0" fmla="*/ 0 w 1012"/>
                <a:gd name="T1" fmla="*/ 753 h 758"/>
                <a:gd name="T2" fmla="*/ 131 w 1012"/>
                <a:gd name="T3" fmla="*/ 753 h 758"/>
                <a:gd name="T4" fmla="*/ 233 w 1012"/>
                <a:gd name="T5" fmla="*/ 740 h 758"/>
                <a:gd name="T6" fmla="*/ 296 w 1012"/>
                <a:gd name="T7" fmla="*/ 678 h 758"/>
                <a:gd name="T8" fmla="*/ 366 w 1012"/>
                <a:gd name="T9" fmla="*/ 491 h 758"/>
                <a:gd name="T10" fmla="*/ 436 w 1012"/>
                <a:gd name="T11" fmla="*/ 273 h 758"/>
                <a:gd name="T12" fmla="*/ 584 w 1012"/>
                <a:gd name="T13" fmla="*/ 109 h 758"/>
                <a:gd name="T14" fmla="*/ 744 w 1012"/>
                <a:gd name="T15" fmla="*/ 35 h 758"/>
                <a:gd name="T16" fmla="*/ 849 w 1012"/>
                <a:gd name="T17" fmla="*/ 23 h 758"/>
                <a:gd name="T18" fmla="*/ 927 w 1012"/>
                <a:gd name="T19" fmla="*/ 8 h 758"/>
                <a:gd name="T20" fmla="*/ 1012 w 1012"/>
                <a:gd name="T21" fmla="*/ 0 h 7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2"/>
                <a:gd name="T34" fmla="*/ 0 h 758"/>
                <a:gd name="T35" fmla="*/ 1012 w 1012"/>
                <a:gd name="T36" fmla="*/ 758 h 75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2" h="758">
                  <a:moveTo>
                    <a:pt x="0" y="753"/>
                  </a:moveTo>
                  <a:cubicBezTo>
                    <a:pt x="47" y="758"/>
                    <a:pt x="92" y="755"/>
                    <a:pt x="131" y="753"/>
                  </a:cubicBezTo>
                  <a:cubicBezTo>
                    <a:pt x="170" y="751"/>
                    <a:pt x="206" y="752"/>
                    <a:pt x="233" y="740"/>
                  </a:cubicBezTo>
                  <a:cubicBezTo>
                    <a:pt x="260" y="728"/>
                    <a:pt x="274" y="719"/>
                    <a:pt x="296" y="678"/>
                  </a:cubicBezTo>
                  <a:cubicBezTo>
                    <a:pt x="318" y="637"/>
                    <a:pt x="343" y="558"/>
                    <a:pt x="366" y="491"/>
                  </a:cubicBezTo>
                  <a:cubicBezTo>
                    <a:pt x="389" y="424"/>
                    <a:pt x="400" y="337"/>
                    <a:pt x="436" y="273"/>
                  </a:cubicBezTo>
                  <a:cubicBezTo>
                    <a:pt x="472" y="209"/>
                    <a:pt x="533" y="149"/>
                    <a:pt x="584" y="109"/>
                  </a:cubicBezTo>
                  <a:cubicBezTo>
                    <a:pt x="635" y="69"/>
                    <a:pt x="700" y="49"/>
                    <a:pt x="744" y="35"/>
                  </a:cubicBezTo>
                  <a:cubicBezTo>
                    <a:pt x="788" y="21"/>
                    <a:pt x="819" y="27"/>
                    <a:pt x="849" y="23"/>
                  </a:cubicBezTo>
                  <a:cubicBezTo>
                    <a:pt x="879" y="19"/>
                    <a:pt x="900" y="12"/>
                    <a:pt x="927" y="8"/>
                  </a:cubicBezTo>
                  <a:cubicBezTo>
                    <a:pt x="954" y="4"/>
                    <a:pt x="994" y="2"/>
                    <a:pt x="101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1001" y="2640"/>
              <a:ext cx="129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Delay-adaptive</a:t>
              </a:r>
            </a:p>
          </p:txBody>
        </p:sp>
      </p:grpSp>
      <p:sp>
        <p:nvSpPr>
          <p:cNvPr id="53266" name="Text Box 17"/>
          <p:cNvSpPr txBox="1">
            <a:spLocks noChangeArrowheads="1"/>
          </p:cNvSpPr>
          <p:nvPr/>
        </p:nvSpPr>
        <p:spPr bwMode="auto">
          <a:xfrm>
            <a:off x="1143000" y="5029200"/>
            <a:ext cx="5943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00"/>
                </a:solidFill>
              </a:rPr>
              <a:t>Does equal allocation of bandwidth maximize total utility?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8650C3-90B3-4474-8DF8-5350A960506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37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Is Admission Control needed?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76400"/>
            <a:ext cx="5257800" cy="4800600"/>
          </a:xfrm>
        </p:spPr>
        <p:txBody>
          <a:bodyPr/>
          <a:lstStyle/>
          <a:p>
            <a:r>
              <a:rPr lang="en-US" sz="2800" dirty="0" smtClean="0"/>
              <a:t>If U is convex </a:t>
            </a:r>
            <a:r>
              <a:rPr lang="en-US" sz="2800" dirty="0" smtClean="0">
                <a:sym typeface="Wingdings" pitchFamily="2" charset="2"/>
              </a:rPr>
              <a:t> inelastic applications</a:t>
            </a:r>
          </a:p>
          <a:p>
            <a:pPr lvl="1"/>
            <a:r>
              <a:rPr lang="en-US" sz="2400" dirty="0" smtClean="0"/>
              <a:t>U(number of flows) is no longer monotonically increasing</a:t>
            </a:r>
          </a:p>
          <a:p>
            <a:pPr lvl="1"/>
            <a:r>
              <a:rPr lang="en-US" sz="2400" dirty="0" smtClean="0"/>
              <a:t>Need admission control to maximize total utility</a:t>
            </a:r>
          </a:p>
          <a:p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Admission control</a:t>
            </a:r>
            <a:r>
              <a:rPr lang="en-US" sz="2800" dirty="0" smtClean="0">
                <a:sym typeface="Wingdings" pitchFamily="2" charset="2"/>
              </a:rPr>
              <a:t>  deciding when the addition of new people would result in reduction of utility</a:t>
            </a:r>
          </a:p>
          <a:p>
            <a:pPr lvl="1"/>
            <a:r>
              <a:rPr lang="en-US" sz="2400" dirty="0" smtClean="0"/>
              <a:t>Basically avoids overload</a:t>
            </a:r>
          </a:p>
        </p:txBody>
      </p:sp>
      <p:grpSp>
        <p:nvGrpSpPr>
          <p:cNvPr id="54277" name="Group 4"/>
          <p:cNvGrpSpPr>
            <a:grpSpLocks/>
          </p:cNvGrpSpPr>
          <p:nvPr/>
        </p:nvGrpSpPr>
        <p:grpSpPr bwMode="auto">
          <a:xfrm>
            <a:off x="5795963" y="1905000"/>
            <a:ext cx="3116262" cy="2209800"/>
            <a:chOff x="435" y="2640"/>
            <a:chExt cx="1963" cy="1392"/>
          </a:xfrm>
        </p:grpSpPr>
        <p:sp>
          <p:nvSpPr>
            <p:cNvPr id="54278" name="Line 5"/>
            <p:cNvSpPr>
              <a:spLocks noChangeShapeType="1"/>
            </p:cNvSpPr>
            <p:nvPr/>
          </p:nvSpPr>
          <p:spPr bwMode="auto">
            <a:xfrm>
              <a:off x="723" y="3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9" name="Line 6"/>
            <p:cNvSpPr>
              <a:spLocks noChangeShapeType="1"/>
            </p:cNvSpPr>
            <p:nvPr/>
          </p:nvSpPr>
          <p:spPr bwMode="auto">
            <a:xfrm flipV="1">
              <a:off x="723" y="2711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Text Box 7"/>
            <p:cNvSpPr txBox="1">
              <a:spLocks noChangeArrowheads="1"/>
            </p:cNvSpPr>
            <p:nvPr/>
          </p:nvSpPr>
          <p:spPr bwMode="auto">
            <a:xfrm>
              <a:off x="1539" y="3744"/>
              <a:ext cx="4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BW</a:t>
              </a:r>
            </a:p>
          </p:txBody>
        </p:sp>
        <p:sp>
          <p:nvSpPr>
            <p:cNvPr id="54281" name="Text Box 8"/>
            <p:cNvSpPr txBox="1">
              <a:spLocks noChangeArrowheads="1"/>
            </p:cNvSpPr>
            <p:nvPr/>
          </p:nvSpPr>
          <p:spPr bwMode="auto">
            <a:xfrm>
              <a:off x="435" y="2711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54282" name="Freeform 9"/>
            <p:cNvSpPr>
              <a:spLocks/>
            </p:cNvSpPr>
            <p:nvPr/>
          </p:nvSpPr>
          <p:spPr bwMode="auto">
            <a:xfrm>
              <a:off x="771" y="2973"/>
              <a:ext cx="1012" cy="758"/>
            </a:xfrm>
            <a:custGeom>
              <a:avLst/>
              <a:gdLst>
                <a:gd name="T0" fmla="*/ 0 w 1012"/>
                <a:gd name="T1" fmla="*/ 753 h 758"/>
                <a:gd name="T2" fmla="*/ 131 w 1012"/>
                <a:gd name="T3" fmla="*/ 753 h 758"/>
                <a:gd name="T4" fmla="*/ 233 w 1012"/>
                <a:gd name="T5" fmla="*/ 740 h 758"/>
                <a:gd name="T6" fmla="*/ 296 w 1012"/>
                <a:gd name="T7" fmla="*/ 678 h 758"/>
                <a:gd name="T8" fmla="*/ 366 w 1012"/>
                <a:gd name="T9" fmla="*/ 491 h 758"/>
                <a:gd name="T10" fmla="*/ 436 w 1012"/>
                <a:gd name="T11" fmla="*/ 273 h 758"/>
                <a:gd name="T12" fmla="*/ 584 w 1012"/>
                <a:gd name="T13" fmla="*/ 109 h 758"/>
                <a:gd name="T14" fmla="*/ 744 w 1012"/>
                <a:gd name="T15" fmla="*/ 35 h 758"/>
                <a:gd name="T16" fmla="*/ 849 w 1012"/>
                <a:gd name="T17" fmla="*/ 23 h 758"/>
                <a:gd name="T18" fmla="*/ 927 w 1012"/>
                <a:gd name="T19" fmla="*/ 8 h 758"/>
                <a:gd name="T20" fmla="*/ 1012 w 1012"/>
                <a:gd name="T21" fmla="*/ 0 h 7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2"/>
                <a:gd name="T34" fmla="*/ 0 h 758"/>
                <a:gd name="T35" fmla="*/ 1012 w 1012"/>
                <a:gd name="T36" fmla="*/ 758 h 75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2" h="758">
                  <a:moveTo>
                    <a:pt x="0" y="753"/>
                  </a:moveTo>
                  <a:cubicBezTo>
                    <a:pt x="47" y="758"/>
                    <a:pt x="92" y="755"/>
                    <a:pt x="131" y="753"/>
                  </a:cubicBezTo>
                  <a:cubicBezTo>
                    <a:pt x="170" y="751"/>
                    <a:pt x="206" y="752"/>
                    <a:pt x="233" y="740"/>
                  </a:cubicBezTo>
                  <a:cubicBezTo>
                    <a:pt x="260" y="728"/>
                    <a:pt x="274" y="719"/>
                    <a:pt x="296" y="678"/>
                  </a:cubicBezTo>
                  <a:cubicBezTo>
                    <a:pt x="318" y="637"/>
                    <a:pt x="343" y="558"/>
                    <a:pt x="366" y="491"/>
                  </a:cubicBezTo>
                  <a:cubicBezTo>
                    <a:pt x="389" y="424"/>
                    <a:pt x="400" y="337"/>
                    <a:pt x="436" y="273"/>
                  </a:cubicBezTo>
                  <a:cubicBezTo>
                    <a:pt x="472" y="209"/>
                    <a:pt x="533" y="149"/>
                    <a:pt x="584" y="109"/>
                  </a:cubicBezTo>
                  <a:cubicBezTo>
                    <a:pt x="635" y="69"/>
                    <a:pt x="700" y="49"/>
                    <a:pt x="744" y="35"/>
                  </a:cubicBezTo>
                  <a:cubicBezTo>
                    <a:pt x="788" y="21"/>
                    <a:pt x="819" y="27"/>
                    <a:pt x="849" y="23"/>
                  </a:cubicBezTo>
                  <a:cubicBezTo>
                    <a:pt x="879" y="19"/>
                    <a:pt x="900" y="12"/>
                    <a:pt x="927" y="8"/>
                  </a:cubicBezTo>
                  <a:cubicBezTo>
                    <a:pt x="954" y="4"/>
                    <a:pt x="994" y="2"/>
                    <a:pt x="101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283" name="Text Box 10"/>
            <p:cNvSpPr txBox="1">
              <a:spLocks noChangeArrowheads="1"/>
            </p:cNvSpPr>
            <p:nvPr/>
          </p:nvSpPr>
          <p:spPr bwMode="auto">
            <a:xfrm>
              <a:off x="1001" y="2640"/>
              <a:ext cx="13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Delay-adaptive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Incentives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Who should be given what service?</a:t>
            </a:r>
          </a:p>
          <a:p>
            <a:pPr lvl="1"/>
            <a:r>
              <a:rPr lang="en-US" smtClean="0"/>
              <a:t>Users have incentives to cheat</a:t>
            </a:r>
          </a:p>
          <a:p>
            <a:pPr lvl="1"/>
            <a:r>
              <a:rPr lang="en-US" smtClean="0"/>
              <a:t>Pricing seems to be a reasonable choice</a:t>
            </a:r>
          </a:p>
          <a:p>
            <a:pPr lvl="1"/>
            <a:r>
              <a:rPr lang="en-US" smtClean="0"/>
              <a:t>But usage-based charging may not be well received by users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 provisioning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Pros: simple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Not cost effective</a:t>
            </a:r>
          </a:p>
          <a:p>
            <a:pPr lvl="1"/>
            <a:r>
              <a:rPr lang="en-US" dirty="0" err="1" smtClean="0"/>
              <a:t>Bursty</a:t>
            </a:r>
            <a:r>
              <a:rPr lang="en-US" dirty="0" smtClean="0"/>
              <a:t> traffic leads to a high peak/average ratio</a:t>
            </a:r>
          </a:p>
          <a:p>
            <a:pPr lvl="2"/>
            <a:r>
              <a:rPr lang="en-US" dirty="0" smtClean="0"/>
              <a:t>E.g., normal users versus leading edge users</a:t>
            </a:r>
          </a:p>
          <a:p>
            <a:pPr lvl="1"/>
            <a:r>
              <a:rPr lang="en-US" dirty="0" smtClean="0"/>
              <a:t>It might be easier to block heavy users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  <a:r>
              <a:rPr lang="en-US" dirty="0"/>
              <a:t>S</a:t>
            </a:r>
            <a:r>
              <a:rPr lang="en-US" dirty="0" smtClean="0"/>
              <a:t>pace </a:t>
            </a:r>
            <a:r>
              <a:rPr lang="en-US" dirty="0" smtClean="0"/>
              <a:t>for resource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Router-based vs. Host-based</a:t>
            </a:r>
          </a:p>
          <a:p>
            <a:endParaRPr lang="en-US" dirty="0"/>
          </a:p>
          <a:p>
            <a:r>
              <a:rPr lang="en-US" dirty="0" smtClean="0"/>
              <a:t>Reservation-based vs. Feedback-based</a:t>
            </a:r>
          </a:p>
          <a:p>
            <a:endParaRPr lang="en-US" dirty="0"/>
          </a:p>
          <a:p>
            <a:r>
              <a:rPr lang="en-US" dirty="0" smtClean="0"/>
              <a:t>Window-based vs. Rate-based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81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Comments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End-to-end QoS has not happened</a:t>
            </a:r>
          </a:p>
          <a:p>
            <a:r>
              <a:rPr lang="en-US" smtClean="0"/>
              <a:t>Why?</a:t>
            </a:r>
          </a:p>
          <a:p>
            <a:r>
              <a:rPr lang="en-US" smtClean="0"/>
              <a:t>Can you think of any mechanism to make it happen?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06C2FC-CD72-4209-AE1A-634DC563C98B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41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Why QOS?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Architectural considerations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Approaches to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Fine-grained: </a:t>
            </a:r>
            <a:r>
              <a:rPr lang="en-US" dirty="0" smtClean="0">
                <a:solidFill>
                  <a:srgbClr val="0000FF"/>
                </a:solidFill>
              </a:rPr>
              <a:t>Integrated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RSVP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Coarse-grained: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Differentiated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Next lecture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0FC54F-584D-4183-BE9C-E9D4CDC302F3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b="1" dirty="0" smtClean="0">
                <a:solidFill>
                  <a:srgbClr val="0000FF"/>
                </a:solidFill>
              </a:rPr>
              <a:t>Service classes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5D0AC9-73D0-4CEC-BF26-02DEC6AFA227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1. Service classes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76400"/>
            <a:ext cx="8229600" cy="3886200"/>
          </a:xfrm>
        </p:spPr>
        <p:txBody>
          <a:bodyPr/>
          <a:lstStyle/>
          <a:p>
            <a:pPr marL="914400" lvl="1" indent="-457200">
              <a:buFontTx/>
              <a:buNone/>
            </a:pPr>
            <a:r>
              <a:rPr lang="en-US" dirty="0" smtClean="0"/>
              <a:t>    What kind of promises/services should network offer?</a:t>
            </a:r>
          </a:p>
          <a:p>
            <a:pPr marL="914400" lvl="1" indent="-457200">
              <a:buFontTx/>
              <a:buNone/>
            </a:pPr>
            <a:endParaRPr lang="en-US" dirty="0" smtClean="0"/>
          </a:p>
          <a:p>
            <a:pPr marL="914400" lvl="1" indent="-457200">
              <a:buFontTx/>
              <a:buNone/>
            </a:pPr>
            <a:r>
              <a:rPr lang="en-US" dirty="0" smtClean="0"/>
              <a:t>    Depends on the </a:t>
            </a:r>
            <a:r>
              <a:rPr lang="en-US" b="1" dirty="0" smtClean="0"/>
              <a:t>characteristics of the applications</a:t>
            </a:r>
            <a:r>
              <a:rPr lang="en-US" dirty="0" smtClean="0"/>
              <a:t> that will use the network </a:t>
            </a:r>
            <a:r>
              <a:rPr lang="en-US" dirty="0" smtClean="0">
                <a:latin typeface="Comic Sans MS"/>
              </a:rPr>
              <a:t>…</a:t>
            </a:r>
            <a:r>
              <a:rPr lang="en-US" dirty="0" smtClean="0"/>
              <a:t>.</a:t>
            </a:r>
          </a:p>
          <a:p>
            <a:pPr marL="914400" lvl="1" indent="-457200">
              <a:buFontTx/>
              <a:buNone/>
            </a:pPr>
            <a:endParaRPr lang="en-US" dirty="0" smtClean="0"/>
          </a:p>
        </p:txBody>
      </p:sp>
      <p:sp>
        <p:nvSpPr>
          <p:cNvPr id="60421" name="AutoShape 4"/>
          <p:cNvSpPr>
            <a:spLocks noChangeArrowheads="1"/>
          </p:cNvSpPr>
          <p:nvPr/>
        </p:nvSpPr>
        <p:spPr bwMode="auto">
          <a:xfrm>
            <a:off x="457200" y="32766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62A0D8-FCFD-4027-8495-2802D4C98E58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 Service classes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dirty="0" smtClean="0"/>
              <a:t>Guaranteed </a:t>
            </a:r>
            <a:r>
              <a:rPr lang="en-US" sz="2800" dirty="0" smtClean="0"/>
              <a:t>service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For </a:t>
            </a:r>
            <a:r>
              <a:rPr lang="en-US" b="1" dirty="0" smtClean="0">
                <a:solidFill>
                  <a:srgbClr val="33CC33"/>
                </a:solidFill>
              </a:rPr>
              <a:t>intolerant and rigid</a:t>
            </a:r>
            <a:r>
              <a:rPr lang="en-US" dirty="0" smtClean="0"/>
              <a:t> applications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Fixed guarantee, network meets commitment as long as clients send at match traffic agreement</a:t>
            </a:r>
          </a:p>
          <a:p>
            <a:pPr lvl="1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Controlled load </a:t>
            </a:r>
            <a:r>
              <a:rPr lang="en-US" sz="2800" dirty="0" smtClean="0"/>
              <a:t>service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For </a:t>
            </a:r>
            <a:r>
              <a:rPr lang="en-US" b="1" dirty="0" smtClean="0">
                <a:solidFill>
                  <a:srgbClr val="33CC33"/>
                </a:solidFill>
              </a:rPr>
              <a:t>tolerant and adaptive</a:t>
            </a:r>
            <a:r>
              <a:rPr lang="en-US" dirty="0" smtClean="0"/>
              <a:t> applications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Emulate lightly loaded networks</a:t>
            </a:r>
          </a:p>
          <a:p>
            <a:pPr lvl="2">
              <a:lnSpc>
                <a:spcPct val="80000"/>
              </a:lnSpc>
              <a:buNone/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Datagram/best effort service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Networks do not introduce loss or delay unnecessarily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FEE6D-D742-4546-AD75-DAC61F21F6A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dirty="0" smtClean="0"/>
              <a:t>Type of commitment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b="1" dirty="0" smtClean="0">
                <a:solidFill>
                  <a:srgbClr val="0000FF"/>
                </a:solidFill>
              </a:rPr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Flowspecs</a:t>
            </a:r>
            <a:endParaRPr lang="en-US" dirty="0" smtClean="0"/>
          </a:p>
          <a:p>
            <a:pPr lvl="1"/>
            <a:r>
              <a:rPr lang="en-US" sz="3200" dirty="0" err="1" smtClean="0"/>
              <a:t>TSpec</a:t>
            </a:r>
            <a:r>
              <a:rPr lang="en-US" sz="3200" dirty="0" smtClean="0"/>
              <a:t>: a flow’s traffic characteristics</a:t>
            </a:r>
          </a:p>
          <a:p>
            <a:pPr lvl="2"/>
            <a:r>
              <a:rPr lang="en-US" sz="3200" dirty="0" smtClean="0"/>
              <a:t>Difficult: bandwidth varies</a:t>
            </a:r>
          </a:p>
          <a:p>
            <a:pPr lvl="2"/>
            <a:endParaRPr lang="en-US" sz="3200" dirty="0" smtClean="0"/>
          </a:p>
          <a:p>
            <a:pPr lvl="1"/>
            <a:r>
              <a:rPr lang="en-US" sz="3200" dirty="0" err="1" smtClean="0"/>
              <a:t>RSpec</a:t>
            </a:r>
            <a:r>
              <a:rPr lang="en-US" sz="3200" dirty="0" smtClean="0"/>
              <a:t>: the service requested from the network</a:t>
            </a:r>
          </a:p>
          <a:p>
            <a:pPr lvl="2"/>
            <a:r>
              <a:rPr lang="en-US" sz="3200" dirty="0" smtClean="0"/>
              <a:t>Service dependent</a:t>
            </a:r>
          </a:p>
          <a:p>
            <a:pPr lvl="3"/>
            <a:r>
              <a:rPr lang="en-US" sz="3200" dirty="0" smtClean="0"/>
              <a:t>E.g. controlled load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61E15D-62F0-4A04-A830-0845B41CC395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47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A Token Bucket Filter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38600" y="1447800"/>
            <a:ext cx="49530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 smtClean="0"/>
              <a:t>Operation:</a:t>
            </a:r>
          </a:p>
          <a:p>
            <a:pPr lvl="1"/>
            <a:r>
              <a:rPr lang="en-US" dirty="0" smtClean="0"/>
              <a:t>If bucket fills, tokens are discarded</a:t>
            </a:r>
          </a:p>
          <a:p>
            <a:pPr lvl="1"/>
            <a:r>
              <a:rPr lang="en-US" dirty="0" smtClean="0"/>
              <a:t>Sending a packet of size P uses P tokens</a:t>
            </a:r>
          </a:p>
          <a:p>
            <a:pPr lvl="1"/>
            <a:r>
              <a:rPr lang="en-US" dirty="0" smtClean="0"/>
              <a:t>If bucket has P tokens, packet sent at max rate, else must wait for tokens to accumulate</a:t>
            </a:r>
          </a:p>
        </p:txBody>
      </p:sp>
      <p:grpSp>
        <p:nvGrpSpPr>
          <p:cNvPr id="70661" name="Group 4"/>
          <p:cNvGrpSpPr>
            <a:grpSpLocks/>
          </p:cNvGrpSpPr>
          <p:nvPr/>
        </p:nvGrpSpPr>
        <p:grpSpPr bwMode="auto">
          <a:xfrm>
            <a:off x="457200" y="1981200"/>
            <a:ext cx="2057400" cy="2819400"/>
            <a:chOff x="672" y="912"/>
            <a:chExt cx="1296" cy="1776"/>
          </a:xfrm>
        </p:grpSpPr>
        <p:sp>
          <p:nvSpPr>
            <p:cNvPr id="70662" name="Line 5"/>
            <p:cNvSpPr>
              <a:spLocks noChangeShapeType="1"/>
            </p:cNvSpPr>
            <p:nvPr/>
          </p:nvSpPr>
          <p:spPr bwMode="auto">
            <a:xfrm>
              <a:off x="912" y="139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3" name="Line 6"/>
            <p:cNvSpPr>
              <a:spLocks noChangeShapeType="1"/>
            </p:cNvSpPr>
            <p:nvPr/>
          </p:nvSpPr>
          <p:spPr bwMode="auto">
            <a:xfrm flipH="1">
              <a:off x="912" y="240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4" name="Line 7"/>
            <p:cNvSpPr>
              <a:spLocks noChangeShapeType="1"/>
            </p:cNvSpPr>
            <p:nvPr/>
          </p:nvSpPr>
          <p:spPr bwMode="auto">
            <a:xfrm>
              <a:off x="1488" y="139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5" name="Line 8"/>
            <p:cNvSpPr>
              <a:spLocks noChangeShapeType="1"/>
            </p:cNvSpPr>
            <p:nvPr/>
          </p:nvSpPr>
          <p:spPr bwMode="auto">
            <a:xfrm flipH="1">
              <a:off x="912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6" name="Line 9"/>
            <p:cNvSpPr>
              <a:spLocks noChangeShapeType="1"/>
            </p:cNvSpPr>
            <p:nvPr/>
          </p:nvSpPr>
          <p:spPr bwMode="auto">
            <a:xfrm flipH="1">
              <a:off x="912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7" name="Line 10"/>
            <p:cNvSpPr>
              <a:spLocks noChangeShapeType="1"/>
            </p:cNvSpPr>
            <p:nvPr/>
          </p:nvSpPr>
          <p:spPr bwMode="auto">
            <a:xfrm flipH="1">
              <a:off x="912" y="211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8" name="Line 11"/>
            <p:cNvSpPr>
              <a:spLocks noChangeShapeType="1"/>
            </p:cNvSpPr>
            <p:nvPr/>
          </p:nvSpPr>
          <p:spPr bwMode="auto">
            <a:xfrm flipH="1">
              <a:off x="912" y="201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9" name="Line 12"/>
            <p:cNvSpPr>
              <a:spLocks noChangeShapeType="1"/>
            </p:cNvSpPr>
            <p:nvPr/>
          </p:nvSpPr>
          <p:spPr bwMode="auto">
            <a:xfrm flipH="1">
              <a:off x="912" y="192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0" name="Line 13"/>
            <p:cNvSpPr>
              <a:spLocks noChangeShapeType="1"/>
            </p:cNvSpPr>
            <p:nvPr/>
          </p:nvSpPr>
          <p:spPr bwMode="auto">
            <a:xfrm flipH="1">
              <a:off x="912" y="18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1" name="Line 14"/>
            <p:cNvSpPr>
              <a:spLocks noChangeShapeType="1"/>
            </p:cNvSpPr>
            <p:nvPr/>
          </p:nvSpPr>
          <p:spPr bwMode="auto">
            <a:xfrm flipH="1">
              <a:off x="912" y="17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2" name="Line 15"/>
            <p:cNvSpPr>
              <a:spLocks noChangeShapeType="1"/>
            </p:cNvSpPr>
            <p:nvPr/>
          </p:nvSpPr>
          <p:spPr bwMode="auto">
            <a:xfrm flipH="1">
              <a:off x="912" y="16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3" name="Line 16"/>
            <p:cNvSpPr>
              <a:spLocks noChangeShapeType="1"/>
            </p:cNvSpPr>
            <p:nvPr/>
          </p:nvSpPr>
          <p:spPr bwMode="auto">
            <a:xfrm flipH="1">
              <a:off x="912" y="153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4" name="Line 17"/>
            <p:cNvSpPr>
              <a:spLocks noChangeShapeType="1"/>
            </p:cNvSpPr>
            <p:nvPr/>
          </p:nvSpPr>
          <p:spPr bwMode="auto">
            <a:xfrm flipH="1">
              <a:off x="912" y="144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5" name="Line 18"/>
            <p:cNvSpPr>
              <a:spLocks noChangeShapeType="1"/>
            </p:cNvSpPr>
            <p:nvPr/>
          </p:nvSpPr>
          <p:spPr bwMode="auto">
            <a:xfrm flipV="1">
              <a:off x="1200" y="240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6" name="Line 19"/>
            <p:cNvSpPr>
              <a:spLocks noChangeShapeType="1"/>
            </p:cNvSpPr>
            <p:nvPr/>
          </p:nvSpPr>
          <p:spPr bwMode="auto">
            <a:xfrm rot="137198" flipV="1">
              <a:off x="672" y="2640"/>
              <a:ext cx="115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7" name="AutoShape 20"/>
            <p:cNvSpPr>
              <a:spLocks/>
            </p:cNvSpPr>
            <p:nvPr/>
          </p:nvSpPr>
          <p:spPr bwMode="auto">
            <a:xfrm>
              <a:off x="1728" y="1392"/>
              <a:ext cx="240" cy="1008"/>
            </a:xfrm>
            <a:prstGeom prst="rightBrace">
              <a:avLst>
                <a:gd name="adj1" fmla="val 3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0678" name="Line 21"/>
            <p:cNvSpPr>
              <a:spLocks noChangeShapeType="1"/>
            </p:cNvSpPr>
            <p:nvPr/>
          </p:nvSpPr>
          <p:spPr bwMode="auto">
            <a:xfrm>
              <a:off x="1056" y="91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679" name="Text Box 22"/>
          <p:cNvSpPr txBox="1">
            <a:spLocks noChangeArrowheads="1"/>
          </p:cNvSpPr>
          <p:nvPr/>
        </p:nvSpPr>
        <p:spPr bwMode="auto">
          <a:xfrm>
            <a:off x="244119" y="1219200"/>
            <a:ext cx="273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Tokens enter bucket </a:t>
            </a: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at </a:t>
            </a:r>
            <a:r>
              <a:rPr lang="en-US" sz="2400" b="1" dirty="0">
                <a:solidFill>
                  <a:srgbClr val="33CC33"/>
                </a:solidFill>
                <a:latin typeface="Times New Roman" pitchFamily="18" charset="0"/>
              </a:rPr>
              <a:t>rate r</a:t>
            </a:r>
          </a:p>
        </p:txBody>
      </p:sp>
      <p:sp>
        <p:nvSpPr>
          <p:cNvPr id="70680" name="Text Box 23"/>
          <p:cNvSpPr txBox="1">
            <a:spLocks noChangeArrowheads="1"/>
          </p:cNvSpPr>
          <p:nvPr/>
        </p:nvSpPr>
        <p:spPr bwMode="auto">
          <a:xfrm>
            <a:off x="2514600" y="3013075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Bucket </a:t>
            </a:r>
            <a:r>
              <a:rPr lang="en-US" sz="2400" b="1" dirty="0">
                <a:solidFill>
                  <a:srgbClr val="33CC33"/>
                </a:solidFill>
                <a:latin typeface="Times New Roman" pitchFamily="18" charset="0"/>
              </a:rPr>
              <a:t>depth 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: capacity of bucket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F2BA2A-C408-4D1B-8FB6-6D682FE7CEF8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48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Token Bucket Operations</a:t>
            </a:r>
          </a:p>
        </p:txBody>
      </p:sp>
      <p:sp>
        <p:nvSpPr>
          <p:cNvPr id="71685" name="Freeform 4"/>
          <p:cNvSpPr>
            <a:spLocks/>
          </p:cNvSpPr>
          <p:nvPr/>
        </p:nvSpPr>
        <p:spPr bwMode="auto">
          <a:xfrm>
            <a:off x="3962400" y="2851150"/>
            <a:ext cx="838200" cy="1143000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686" name="Line 5"/>
          <p:cNvSpPr>
            <a:spLocks noChangeShapeType="1"/>
          </p:cNvSpPr>
          <p:nvPr/>
        </p:nvSpPr>
        <p:spPr bwMode="auto">
          <a:xfrm>
            <a:off x="4343400" y="2208213"/>
            <a:ext cx="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Text Box 6"/>
          <p:cNvSpPr txBox="1">
            <a:spLocks noChangeArrowheads="1"/>
          </p:cNvSpPr>
          <p:nvPr/>
        </p:nvSpPr>
        <p:spPr bwMode="auto">
          <a:xfrm>
            <a:off x="3810000" y="1825625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Tokens</a:t>
            </a:r>
          </a:p>
        </p:txBody>
      </p:sp>
      <p:sp>
        <p:nvSpPr>
          <p:cNvPr id="71688" name="Line 7"/>
          <p:cNvSpPr>
            <a:spLocks noChangeShapeType="1"/>
          </p:cNvSpPr>
          <p:nvPr/>
        </p:nvSpPr>
        <p:spPr bwMode="auto">
          <a:xfrm>
            <a:off x="3962400" y="38417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Line 8"/>
          <p:cNvSpPr>
            <a:spLocks noChangeShapeType="1"/>
          </p:cNvSpPr>
          <p:nvPr/>
        </p:nvSpPr>
        <p:spPr bwMode="auto">
          <a:xfrm>
            <a:off x="3962400" y="36893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Line 9"/>
          <p:cNvSpPr>
            <a:spLocks noChangeShapeType="1"/>
          </p:cNvSpPr>
          <p:nvPr/>
        </p:nvSpPr>
        <p:spPr bwMode="auto">
          <a:xfrm>
            <a:off x="4343400" y="39941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Rectangle 10"/>
          <p:cNvSpPr>
            <a:spLocks noChangeArrowheads="1"/>
          </p:cNvSpPr>
          <p:nvPr/>
        </p:nvSpPr>
        <p:spPr bwMode="auto">
          <a:xfrm>
            <a:off x="3276600" y="467995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71692" name="Freeform 11"/>
          <p:cNvSpPr>
            <a:spLocks/>
          </p:cNvSpPr>
          <p:nvPr/>
        </p:nvSpPr>
        <p:spPr bwMode="auto">
          <a:xfrm>
            <a:off x="1752600" y="2927350"/>
            <a:ext cx="838200" cy="1143000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693" name="Line 12"/>
          <p:cNvSpPr>
            <a:spLocks noChangeShapeType="1"/>
          </p:cNvSpPr>
          <p:nvPr/>
        </p:nvSpPr>
        <p:spPr bwMode="auto">
          <a:xfrm>
            <a:off x="1752600" y="39179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3"/>
          <p:cNvSpPr>
            <a:spLocks noChangeShapeType="1"/>
          </p:cNvSpPr>
          <p:nvPr/>
        </p:nvSpPr>
        <p:spPr bwMode="auto">
          <a:xfrm>
            <a:off x="1752600" y="37655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5" name="Line 14"/>
          <p:cNvSpPr>
            <a:spLocks noChangeShapeType="1"/>
          </p:cNvSpPr>
          <p:nvPr/>
        </p:nvSpPr>
        <p:spPr bwMode="auto">
          <a:xfrm>
            <a:off x="1752600" y="30035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Line 15"/>
          <p:cNvSpPr>
            <a:spLocks noChangeShapeType="1"/>
          </p:cNvSpPr>
          <p:nvPr/>
        </p:nvSpPr>
        <p:spPr bwMode="auto">
          <a:xfrm>
            <a:off x="1752600" y="36131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6"/>
          <p:cNvSpPr>
            <a:spLocks noChangeShapeType="1"/>
          </p:cNvSpPr>
          <p:nvPr/>
        </p:nvSpPr>
        <p:spPr bwMode="auto">
          <a:xfrm>
            <a:off x="1752600" y="34607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>
            <a:off x="1752600" y="33083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>
            <a:off x="1752600" y="31559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0" name="Freeform 19"/>
          <p:cNvSpPr>
            <a:spLocks/>
          </p:cNvSpPr>
          <p:nvPr/>
        </p:nvSpPr>
        <p:spPr bwMode="auto">
          <a:xfrm>
            <a:off x="1117600" y="2546350"/>
            <a:ext cx="939800" cy="914400"/>
          </a:xfrm>
          <a:custGeom>
            <a:avLst/>
            <a:gdLst>
              <a:gd name="T0" fmla="*/ 592 w 592"/>
              <a:gd name="T1" fmla="*/ 288 h 576"/>
              <a:gd name="T2" fmla="*/ 400 w 592"/>
              <a:gd name="T3" fmla="*/ 0 h 576"/>
              <a:gd name="T4" fmla="*/ 64 w 592"/>
              <a:gd name="T5" fmla="*/ 288 h 576"/>
              <a:gd name="T6" fmla="*/ 16 w 592"/>
              <a:gd name="T7" fmla="*/ 576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592"/>
              <a:gd name="T13" fmla="*/ 0 h 576"/>
              <a:gd name="T14" fmla="*/ 592 w 592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2" h="576">
                <a:moveTo>
                  <a:pt x="592" y="288"/>
                </a:moveTo>
                <a:cubicBezTo>
                  <a:pt x="540" y="144"/>
                  <a:pt x="488" y="0"/>
                  <a:pt x="400" y="0"/>
                </a:cubicBezTo>
                <a:cubicBezTo>
                  <a:pt x="312" y="0"/>
                  <a:pt x="128" y="192"/>
                  <a:pt x="64" y="288"/>
                </a:cubicBezTo>
                <a:cubicBezTo>
                  <a:pt x="0" y="384"/>
                  <a:pt x="8" y="480"/>
                  <a:pt x="16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701" name="Text Box 20"/>
          <p:cNvSpPr txBox="1">
            <a:spLocks noChangeArrowheads="1"/>
          </p:cNvSpPr>
          <p:nvPr/>
        </p:nvSpPr>
        <p:spPr bwMode="auto">
          <a:xfrm>
            <a:off x="381000" y="3429000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Overflow</a:t>
            </a:r>
          </a:p>
        </p:txBody>
      </p:sp>
      <p:sp>
        <p:nvSpPr>
          <p:cNvPr id="71702" name="Line 21"/>
          <p:cNvSpPr>
            <a:spLocks noChangeShapeType="1"/>
          </p:cNvSpPr>
          <p:nvPr/>
        </p:nvSpPr>
        <p:spPr bwMode="auto">
          <a:xfrm>
            <a:off x="2209800" y="2208213"/>
            <a:ext cx="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3" name="Text Box 22"/>
          <p:cNvSpPr txBox="1">
            <a:spLocks noChangeArrowheads="1"/>
          </p:cNvSpPr>
          <p:nvPr/>
        </p:nvSpPr>
        <p:spPr bwMode="auto">
          <a:xfrm>
            <a:off x="1676400" y="1827213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Tokens</a:t>
            </a:r>
          </a:p>
        </p:txBody>
      </p:sp>
      <p:sp>
        <p:nvSpPr>
          <p:cNvPr id="71704" name="Line 23"/>
          <p:cNvSpPr>
            <a:spLocks noChangeShapeType="1"/>
          </p:cNvSpPr>
          <p:nvPr/>
        </p:nvSpPr>
        <p:spPr bwMode="auto">
          <a:xfrm>
            <a:off x="3962400" y="35369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5" name="Freeform 24"/>
          <p:cNvSpPr>
            <a:spLocks/>
          </p:cNvSpPr>
          <p:nvPr/>
        </p:nvSpPr>
        <p:spPr bwMode="auto">
          <a:xfrm>
            <a:off x="6858000" y="2819400"/>
            <a:ext cx="838200" cy="1143000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706" name="Line 25"/>
          <p:cNvSpPr>
            <a:spLocks noChangeShapeType="1"/>
          </p:cNvSpPr>
          <p:nvPr/>
        </p:nvSpPr>
        <p:spPr bwMode="auto">
          <a:xfrm>
            <a:off x="7239000" y="2209800"/>
            <a:ext cx="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7" name="Text Box 26"/>
          <p:cNvSpPr txBox="1">
            <a:spLocks noChangeArrowheads="1"/>
          </p:cNvSpPr>
          <p:nvPr/>
        </p:nvSpPr>
        <p:spPr bwMode="auto">
          <a:xfrm>
            <a:off x="6705600" y="1827213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Tokens</a:t>
            </a:r>
          </a:p>
        </p:txBody>
      </p:sp>
      <p:sp>
        <p:nvSpPr>
          <p:cNvPr id="71708" name="Line 27"/>
          <p:cNvSpPr>
            <a:spLocks noChangeShapeType="1"/>
          </p:cNvSpPr>
          <p:nvPr/>
        </p:nvSpPr>
        <p:spPr bwMode="auto">
          <a:xfrm>
            <a:off x="68580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9" name="Rectangle 28"/>
          <p:cNvSpPr>
            <a:spLocks noChangeArrowheads="1"/>
          </p:cNvSpPr>
          <p:nvPr/>
        </p:nvSpPr>
        <p:spPr bwMode="auto">
          <a:xfrm>
            <a:off x="5715000" y="464820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71710" name="Text Box 29"/>
          <p:cNvSpPr txBox="1">
            <a:spLocks noChangeArrowheads="1"/>
          </p:cNvSpPr>
          <p:nvPr/>
        </p:nvSpPr>
        <p:spPr bwMode="auto">
          <a:xfrm>
            <a:off x="2895600" y="5183188"/>
            <a:ext cx="2555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Enough tokens </a:t>
            </a: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</a:t>
            </a:r>
            <a:endParaRPr lang="en-US" sz="2000">
              <a:solidFill>
                <a:srgbClr val="000000"/>
              </a:solidFill>
            </a:endParaRPr>
          </a:p>
          <a:p>
            <a:pPr eaLnBrk="0" hangingPunct="0"/>
            <a:r>
              <a:rPr lang="en-US" sz="2000">
                <a:solidFill>
                  <a:srgbClr val="000000"/>
                </a:solidFill>
              </a:rPr>
              <a:t>packet goes through,</a:t>
            </a:r>
          </a:p>
          <a:p>
            <a:pPr eaLnBrk="0" hangingPunct="0"/>
            <a:r>
              <a:rPr lang="en-US" sz="2000">
                <a:solidFill>
                  <a:srgbClr val="000000"/>
                </a:solidFill>
              </a:rPr>
              <a:t>tokens removed</a:t>
            </a:r>
          </a:p>
        </p:txBody>
      </p:sp>
      <p:sp>
        <p:nvSpPr>
          <p:cNvPr id="71711" name="Text Box 30"/>
          <p:cNvSpPr txBox="1">
            <a:spLocks noChangeArrowheads="1"/>
          </p:cNvSpPr>
          <p:nvPr/>
        </p:nvSpPr>
        <p:spPr bwMode="auto">
          <a:xfrm>
            <a:off x="6324600" y="5165725"/>
            <a:ext cx="2438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Not enough tokens </a:t>
            </a: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000">
                <a:solidFill>
                  <a:srgbClr val="000000"/>
                </a:solidFill>
              </a:rPr>
              <a:t> wait for tokens to accumulate</a:t>
            </a:r>
          </a:p>
        </p:txBody>
      </p:sp>
      <p:sp>
        <p:nvSpPr>
          <p:cNvPr id="71712" name="Line 31"/>
          <p:cNvSpPr>
            <a:spLocks noChangeShapeType="1"/>
          </p:cNvSpPr>
          <p:nvPr/>
        </p:nvSpPr>
        <p:spPr bwMode="auto">
          <a:xfrm>
            <a:off x="914400" y="460375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3" name="Line 32"/>
          <p:cNvSpPr>
            <a:spLocks noChangeShapeType="1"/>
          </p:cNvSpPr>
          <p:nvPr/>
        </p:nvSpPr>
        <p:spPr bwMode="auto">
          <a:xfrm>
            <a:off x="2209800" y="40703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4" name="Line 33"/>
          <p:cNvSpPr>
            <a:spLocks noChangeShapeType="1"/>
          </p:cNvSpPr>
          <p:nvPr/>
        </p:nvSpPr>
        <p:spPr bwMode="auto">
          <a:xfrm>
            <a:off x="3352800" y="460375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5" name="Line 34"/>
          <p:cNvSpPr>
            <a:spLocks noChangeShapeType="1"/>
          </p:cNvSpPr>
          <p:nvPr/>
        </p:nvSpPr>
        <p:spPr bwMode="auto">
          <a:xfrm>
            <a:off x="7239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6" name="Line 35"/>
          <p:cNvSpPr>
            <a:spLocks noChangeShapeType="1"/>
          </p:cNvSpPr>
          <p:nvPr/>
        </p:nvSpPr>
        <p:spPr bwMode="auto">
          <a:xfrm>
            <a:off x="6172200" y="4572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7" name="AutoShape 36"/>
          <p:cNvSpPr>
            <a:spLocks noChangeArrowheads="1"/>
          </p:cNvSpPr>
          <p:nvPr/>
        </p:nvSpPr>
        <p:spPr bwMode="auto">
          <a:xfrm>
            <a:off x="7315200" y="4419600"/>
            <a:ext cx="685800" cy="609600"/>
          </a:xfrm>
          <a:custGeom>
            <a:avLst/>
            <a:gdLst>
              <a:gd name="T0" fmla="*/ 342900 w 21600"/>
              <a:gd name="T1" fmla="*/ 0 h 21600"/>
              <a:gd name="T2" fmla="*/ 100425 w 21600"/>
              <a:gd name="T3" fmla="*/ 89267 h 21600"/>
              <a:gd name="T4" fmla="*/ 0 w 21600"/>
              <a:gd name="T5" fmla="*/ 304800 h 21600"/>
              <a:gd name="T6" fmla="*/ 100425 w 21600"/>
              <a:gd name="T7" fmla="*/ 520333 h 21600"/>
              <a:gd name="T8" fmla="*/ 342900 w 21600"/>
              <a:gd name="T9" fmla="*/ 609600 h 21600"/>
              <a:gd name="T10" fmla="*/ 585375 w 21600"/>
              <a:gd name="T11" fmla="*/ 520333 h 21600"/>
              <a:gd name="T12" fmla="*/ 685800 w 21600"/>
              <a:gd name="T13" fmla="*/ 304800 h 21600"/>
              <a:gd name="T14" fmla="*/ 585375 w 21600"/>
              <a:gd name="T15" fmla="*/ 8926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BAC1C3-3DB6-47F0-9ECE-708F570C0486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49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Token Bucket Characteristics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In the long run, rate is limited to r</a:t>
            </a:r>
          </a:p>
          <a:p>
            <a:r>
              <a:rPr lang="en-US" dirty="0" smtClean="0"/>
              <a:t>In the short run, a burst of size b can be sent</a:t>
            </a:r>
          </a:p>
          <a:p>
            <a:r>
              <a:rPr lang="en-US" dirty="0" smtClean="0"/>
              <a:t>Amount of traffic entering at interval T is bounded by:</a:t>
            </a:r>
          </a:p>
          <a:p>
            <a:pPr lvl="1"/>
            <a:r>
              <a:rPr lang="en-US" dirty="0" smtClean="0"/>
              <a:t>Traffic = b + r*T</a:t>
            </a:r>
          </a:p>
          <a:p>
            <a:r>
              <a:rPr lang="en-US" dirty="0" smtClean="0"/>
              <a:t>Information useful to admission algorithm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Fair Queuing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conserving</a:t>
            </a:r>
          </a:p>
          <a:p>
            <a:endParaRPr lang="en-US" dirty="0" smtClean="0"/>
          </a:p>
          <a:p>
            <a:r>
              <a:rPr lang="en-US" dirty="0" smtClean="0"/>
              <a:t>Max-min fair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44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920F47-FB2F-4049-84CF-4E07E442660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50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Token Bucket Specs</a:t>
            </a:r>
          </a:p>
        </p:txBody>
      </p:sp>
      <p:sp>
        <p:nvSpPr>
          <p:cNvPr id="73733" name="Line 4"/>
          <p:cNvSpPr>
            <a:spLocks noChangeShapeType="1"/>
          </p:cNvSpPr>
          <p:nvPr/>
        </p:nvSpPr>
        <p:spPr bwMode="auto">
          <a:xfrm flipV="1">
            <a:off x="1109663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Line 5"/>
          <p:cNvSpPr>
            <a:spLocks noChangeShapeType="1"/>
          </p:cNvSpPr>
          <p:nvPr/>
        </p:nvSpPr>
        <p:spPr bwMode="auto">
          <a:xfrm>
            <a:off x="1109663" y="4572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Text Box 6"/>
          <p:cNvSpPr txBox="1">
            <a:spLocks noChangeArrowheads="1"/>
          </p:cNvSpPr>
          <p:nvPr/>
        </p:nvSpPr>
        <p:spPr bwMode="auto">
          <a:xfrm>
            <a:off x="407988" y="2632075"/>
            <a:ext cx="67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BW</a:t>
            </a:r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3379788" y="4611688"/>
            <a:ext cx="862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73737" name="Line 8"/>
          <p:cNvSpPr>
            <a:spLocks noChangeShapeType="1"/>
          </p:cNvSpPr>
          <p:nvPr/>
        </p:nvSpPr>
        <p:spPr bwMode="auto">
          <a:xfrm>
            <a:off x="1109663" y="40386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Text Box 9"/>
          <p:cNvSpPr txBox="1">
            <a:spLocks noChangeArrowheads="1"/>
          </p:cNvSpPr>
          <p:nvPr/>
        </p:nvSpPr>
        <p:spPr bwMode="auto">
          <a:xfrm>
            <a:off x="788988" y="37734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3739" name="Text Box 10"/>
          <p:cNvSpPr txBox="1">
            <a:spLocks noChangeArrowheads="1"/>
          </p:cNvSpPr>
          <p:nvPr/>
        </p:nvSpPr>
        <p:spPr bwMode="auto">
          <a:xfrm>
            <a:off x="712788" y="30876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3740" name="Freeform 11"/>
          <p:cNvSpPr>
            <a:spLocks/>
          </p:cNvSpPr>
          <p:nvPr/>
        </p:nvSpPr>
        <p:spPr bwMode="auto">
          <a:xfrm>
            <a:off x="1109663" y="3200400"/>
            <a:ext cx="2032000" cy="1143000"/>
          </a:xfrm>
          <a:custGeom>
            <a:avLst/>
            <a:gdLst>
              <a:gd name="T0" fmla="*/ 0 w 1280"/>
              <a:gd name="T1" fmla="*/ 720 h 720"/>
              <a:gd name="T2" fmla="*/ 528 w 1280"/>
              <a:gd name="T3" fmla="*/ 720 h 720"/>
              <a:gd name="T4" fmla="*/ 528 w 1280"/>
              <a:gd name="T5" fmla="*/ 0 h 720"/>
              <a:gd name="T6" fmla="*/ 960 w 1280"/>
              <a:gd name="T7" fmla="*/ 0 h 720"/>
              <a:gd name="T8" fmla="*/ 960 w 1280"/>
              <a:gd name="T9" fmla="*/ 696 h 720"/>
              <a:gd name="T10" fmla="*/ 1280 w 1280"/>
              <a:gd name="T11" fmla="*/ 69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0"/>
              <a:gd name="T19" fmla="*/ 0 h 720"/>
              <a:gd name="T20" fmla="*/ 1280 w 1280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0" h="720">
                <a:moveTo>
                  <a:pt x="0" y="720"/>
                </a:moveTo>
                <a:lnTo>
                  <a:pt x="528" y="720"/>
                </a:lnTo>
                <a:lnTo>
                  <a:pt x="528" y="0"/>
                </a:lnTo>
                <a:lnTo>
                  <a:pt x="960" y="0"/>
                </a:lnTo>
                <a:lnTo>
                  <a:pt x="960" y="696"/>
                </a:lnTo>
                <a:lnTo>
                  <a:pt x="1280" y="696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3741" name="Text Box 12"/>
          <p:cNvSpPr txBox="1">
            <a:spLocks noChangeArrowheads="1"/>
          </p:cNvSpPr>
          <p:nvPr/>
        </p:nvSpPr>
        <p:spPr bwMode="auto">
          <a:xfrm>
            <a:off x="1185863" y="45704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1795463" y="45704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3743" name="Text Box 14"/>
          <p:cNvSpPr txBox="1">
            <a:spLocks noChangeArrowheads="1"/>
          </p:cNvSpPr>
          <p:nvPr/>
        </p:nvSpPr>
        <p:spPr bwMode="auto">
          <a:xfrm>
            <a:off x="2481263" y="45704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3379788" y="3773488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Flow A</a:t>
            </a:r>
          </a:p>
        </p:txBody>
      </p:sp>
      <p:sp>
        <p:nvSpPr>
          <p:cNvPr id="73745" name="Text Box 16"/>
          <p:cNvSpPr txBox="1">
            <a:spLocks noChangeArrowheads="1"/>
          </p:cNvSpPr>
          <p:nvPr/>
        </p:nvSpPr>
        <p:spPr bwMode="auto">
          <a:xfrm>
            <a:off x="1795463" y="2741613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Flow B</a:t>
            </a:r>
          </a:p>
        </p:txBody>
      </p:sp>
      <p:sp>
        <p:nvSpPr>
          <p:cNvPr id="73746" name="Text Box 17"/>
          <p:cNvSpPr txBox="1">
            <a:spLocks noChangeArrowheads="1"/>
          </p:cNvSpPr>
          <p:nvPr/>
        </p:nvSpPr>
        <p:spPr bwMode="auto">
          <a:xfrm>
            <a:off x="4953000" y="3289300"/>
            <a:ext cx="3487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Flow A: r = 1 MBps, B=1 byte</a:t>
            </a:r>
          </a:p>
        </p:txBody>
      </p:sp>
      <p:sp>
        <p:nvSpPr>
          <p:cNvPr id="73747" name="Text Box 18"/>
          <p:cNvSpPr txBox="1">
            <a:spLocks noChangeArrowheads="1"/>
          </p:cNvSpPr>
          <p:nvPr/>
        </p:nvSpPr>
        <p:spPr bwMode="auto">
          <a:xfrm>
            <a:off x="4968875" y="3781425"/>
            <a:ext cx="331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Flow B: r = 1 MBps, B=1MB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TokenBucketRate</a:t>
            </a:r>
            <a:endParaRPr lang="en-US" dirty="0" smtClean="0"/>
          </a:p>
          <a:p>
            <a:r>
              <a:rPr lang="en-US" dirty="0" err="1" smtClean="0"/>
              <a:t>TokenBucketSize</a:t>
            </a:r>
            <a:endParaRPr lang="en-US" dirty="0" smtClean="0"/>
          </a:p>
          <a:p>
            <a:r>
              <a:rPr lang="en-US" dirty="0" err="1" smtClean="0"/>
              <a:t>PeakRate</a:t>
            </a:r>
            <a:endParaRPr lang="en-US" dirty="0" smtClean="0"/>
          </a:p>
          <a:p>
            <a:r>
              <a:rPr lang="en-US" dirty="0" err="1" smtClean="0"/>
              <a:t>MinimumPolicedUnit</a:t>
            </a:r>
            <a:endParaRPr lang="en-US" dirty="0" smtClean="0"/>
          </a:p>
          <a:p>
            <a:r>
              <a:rPr lang="en-US" dirty="0" err="1" smtClean="0"/>
              <a:t>MaximumPacketSize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43F373E-AC15-4FCA-8ECD-81732E483BE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r>
              <a:rPr lang="en-US" dirty="0" smtClean="0"/>
              <a:t>Service Interfaces: </a:t>
            </a:r>
            <a:r>
              <a:rPr lang="en-US" dirty="0" err="1" smtClean="0"/>
              <a:t>RSpec</a:t>
            </a:r>
            <a:endParaRPr lang="en-US" dirty="0" smtClean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229600" cy="5410200"/>
          </a:xfrm>
        </p:spPr>
        <p:txBody>
          <a:bodyPr/>
          <a:lstStyle/>
          <a:p>
            <a:r>
              <a:rPr lang="en-US" sz="2800" dirty="0" smtClean="0"/>
              <a:t>Guaranteed Traffic</a:t>
            </a:r>
          </a:p>
          <a:p>
            <a:pPr lvl="1"/>
            <a:r>
              <a:rPr lang="en-US" dirty="0" err="1" smtClean="0"/>
              <a:t>TokenRate</a:t>
            </a:r>
            <a:r>
              <a:rPr lang="en-US" dirty="0" smtClean="0"/>
              <a:t> and </a:t>
            </a:r>
            <a:r>
              <a:rPr lang="en-US" dirty="0" err="1" smtClean="0"/>
              <a:t>DelayVariation</a:t>
            </a:r>
            <a:endParaRPr lang="en-US" dirty="0" smtClean="0"/>
          </a:p>
          <a:p>
            <a:pPr lvl="1"/>
            <a:r>
              <a:rPr lang="en-US" dirty="0" smtClean="0"/>
              <a:t>Or  </a:t>
            </a:r>
            <a:r>
              <a:rPr lang="en-US" dirty="0" err="1" smtClean="0"/>
              <a:t>DelayVariation</a:t>
            </a:r>
            <a:r>
              <a:rPr lang="en-US" dirty="0" smtClean="0"/>
              <a:t> and Latency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Controlled load</a:t>
            </a:r>
          </a:p>
          <a:p>
            <a:pPr lvl="1"/>
            <a:r>
              <a:rPr lang="en-US" dirty="0" smtClean="0"/>
              <a:t>Type of service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FEE6D-D742-4546-AD75-DAC61F21F6A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dirty="0" smtClean="0"/>
              <a:t>Type of commitment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b="1" dirty="0" smtClean="0"/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/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>
                <a:solidFill>
                  <a:srgbClr val="0000FF"/>
                </a:solidFill>
              </a:rPr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FE9DC2-7DC6-44FD-8F43-3FA203A03C3C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RSVP Goals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Used on connectionless networks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Robust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Should not replicate routing functionality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Should co-exist with route changes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Support for multicast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Modular design – should be generic “signaling” protocol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Approaches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Receiver-oriented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Soft-state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1818B1-4DB2-4967-8404-641DAEEE22F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RSVP Service Model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Make reservations for simplex data streams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Receiver decides whether to make reservation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Control </a:t>
            </a:r>
            <a:r>
              <a:rPr lang="en-US" sz="2800" dirty="0" err="1" smtClean="0"/>
              <a:t>msgs</a:t>
            </a:r>
            <a:r>
              <a:rPr lang="en-US" sz="2800" dirty="0" smtClean="0"/>
              <a:t> in IP </a:t>
            </a:r>
            <a:r>
              <a:rPr lang="en-US" sz="2800" dirty="0" err="1" smtClean="0"/>
              <a:t>datagrams</a:t>
            </a:r>
            <a:r>
              <a:rPr lang="en-US" sz="2800" dirty="0" smtClean="0"/>
              <a:t> (proto #46)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PATH/RESV sent periodically to refresh soft state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2B4C35-671D-464F-8A72-D95FAB0036E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56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PATH Messages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r>
              <a:rPr lang="en-US" sz="2800" dirty="0" smtClean="0"/>
              <a:t>PATH messages carry sender’s </a:t>
            </a:r>
            <a:r>
              <a:rPr lang="en-US" sz="2800" dirty="0" err="1" smtClean="0"/>
              <a:t>Tspec</a:t>
            </a:r>
            <a:endParaRPr lang="en-US" sz="2800" dirty="0" smtClean="0"/>
          </a:p>
          <a:p>
            <a:pPr lvl="1"/>
            <a:r>
              <a:rPr lang="en-US" dirty="0" smtClean="0"/>
              <a:t>Token bucket parameters</a:t>
            </a:r>
          </a:p>
          <a:p>
            <a:pPr lvl="2"/>
            <a:endParaRPr lang="en-US" sz="2000" dirty="0" smtClean="0"/>
          </a:p>
          <a:p>
            <a:r>
              <a:rPr lang="en-US" sz="2800" dirty="0" smtClean="0"/>
              <a:t>Routers note the direction PATH messages arrived and set up </a:t>
            </a:r>
            <a:r>
              <a:rPr lang="en-US" sz="2800" i="1" dirty="0" smtClean="0"/>
              <a:t>reverse path</a:t>
            </a:r>
            <a:r>
              <a:rPr lang="en-US" sz="2800" dirty="0" smtClean="0"/>
              <a:t> to sender</a:t>
            </a:r>
          </a:p>
          <a:p>
            <a:endParaRPr lang="en-US" sz="2800" dirty="0" smtClean="0"/>
          </a:p>
          <a:p>
            <a:r>
              <a:rPr lang="en-US" sz="2800" dirty="0" smtClean="0"/>
              <a:t>Receivers send RESV messages that follow reverse path and setup reservations</a:t>
            </a:r>
          </a:p>
          <a:p>
            <a:endParaRPr lang="en-US" sz="2800" dirty="0" smtClean="0"/>
          </a:p>
          <a:p>
            <a:r>
              <a:rPr lang="en-US" sz="2800" dirty="0" smtClean="0"/>
              <a:t>If reservation cannot be made, user gets an error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1EE333F-6DE1-4A48-9426-0DA167E936DC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57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RESV Messages 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Forwarded via reverse path of PATH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receiver sends RESV messages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TSpec</a:t>
            </a:r>
            <a:r>
              <a:rPr lang="en-US" dirty="0" smtClean="0"/>
              <a:t> from the sender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Rspec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Admission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Router performs admission control and reserves resources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If request rejected, send error message to receiver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Guaranteed service: a yes/no based on available bandwidth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Controlled load: heuristics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/>
              <a:t>If delay has not exceeded the bound last time after admitting a similar  flow, let it 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AFEB83-3E94-4BD0-A984-25CBD86F2E8A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59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Soft State to Adapt to Routing Changes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Problems: Routing protocol makes routing changes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PATH and RESV  messages sent periodically</a:t>
            </a:r>
          </a:p>
          <a:p>
            <a:pPr lvl="1"/>
            <a:r>
              <a:rPr lang="en-US" dirty="0" smtClean="0"/>
              <a:t>Non-refreshed state times out automatically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Ex: a link fails. How is a new reservation established?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Weighted Fair Queuing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/>
          <a:lstStyle/>
          <a:p>
            <a:r>
              <a:rPr lang="en-US" dirty="0" smtClean="0"/>
              <a:t>Different queues get different weights</a:t>
            </a:r>
          </a:p>
          <a:p>
            <a:pPr lvl="1"/>
            <a:r>
              <a:rPr lang="en-US" dirty="0" smtClean="0"/>
              <a:t>Take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amount of bits from a queue in each round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err="1" smtClean="0"/>
              <a:t>+P</a:t>
            </a:r>
            <a:r>
              <a:rPr lang="en-US" baseline="-25000" dirty="0" err="1" smtClean="0"/>
              <a:t>i</a:t>
            </a:r>
            <a:r>
              <a:rPr lang="en-US" dirty="0" smtClean="0"/>
              <a:t> /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1"/>
            <a:endParaRPr lang="en-US" baseline="-25000" dirty="0" smtClean="0"/>
          </a:p>
          <a:p>
            <a:r>
              <a:rPr lang="en-US" dirty="0" smtClean="0"/>
              <a:t>Quality of service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05200" y="1600200"/>
            <a:ext cx="457200" cy="533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14800" y="1600200"/>
            <a:ext cx="457200" cy="533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57600" y="2209800"/>
            <a:ext cx="914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743200" y="1600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52" y="0"/>
              </a:cxn>
              <a:cxn ang="0">
                <a:pos x="1152" y="336"/>
              </a:cxn>
              <a:cxn ang="0">
                <a:pos x="0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lnTo>
                  <a:pt x="1152" y="0"/>
                </a:lnTo>
                <a:lnTo>
                  <a:pt x="1152" y="336"/>
                </a:lnTo>
                <a:lnTo>
                  <a:pt x="0" y="3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743200" y="22098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52" y="0"/>
              </a:cxn>
              <a:cxn ang="0">
                <a:pos x="1152" y="336"/>
              </a:cxn>
              <a:cxn ang="0">
                <a:pos x="0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lnTo>
                  <a:pt x="1152" y="0"/>
                </a:lnTo>
                <a:lnTo>
                  <a:pt x="1152" y="336"/>
                </a:lnTo>
                <a:lnTo>
                  <a:pt x="0" y="3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0" y="2895600"/>
            <a:ext cx="75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w=2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1066800"/>
            <a:ext cx="75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0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Merging multicast reservations</a:t>
            </a:r>
          </a:p>
        </p:txBody>
      </p:sp>
      <p:pic>
        <p:nvPicPr>
          <p:cNvPr id="87043" name="Picture 3" descr="06f2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1556864"/>
            <a:ext cx="6203950" cy="4866162"/>
          </a:xfrm>
          <a:noFill/>
          <a:ln/>
        </p:spPr>
      </p:pic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95313" y="4686300"/>
            <a:ext cx="30194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A requests a delay &lt; 100ms</a:t>
            </a:r>
          </a:p>
          <a:p>
            <a:r>
              <a:rPr lang="en-US"/>
              <a:t>B requests a delay &lt; 200ms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FEE6D-D742-4546-AD75-DAC61F21F6A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61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dirty="0" smtClean="0"/>
              <a:t>Type of commitment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b="1" dirty="0" smtClean="0"/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/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>
                <a:solidFill>
                  <a:srgbClr val="0000FF"/>
                </a:solidFill>
              </a:rPr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classification and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Map a packet to a service class</a:t>
            </a:r>
          </a:p>
          <a:p>
            <a:pPr marL="914400" lvl="1" indent="-514350"/>
            <a:r>
              <a:rPr lang="en-US" dirty="0" smtClean="0"/>
              <a:t>(</a:t>
            </a:r>
            <a:r>
              <a:rPr lang="en-US" dirty="0" err="1" smtClean="0"/>
              <a:t>src</a:t>
            </a:r>
            <a:r>
              <a:rPr lang="en-US" dirty="0" smtClean="0"/>
              <a:t> 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 </a:t>
            </a:r>
            <a:r>
              <a:rPr lang="en-US" dirty="0" err="1" smtClean="0"/>
              <a:t>addr</a:t>
            </a:r>
            <a:r>
              <a:rPr lang="en-US" dirty="0" smtClean="0"/>
              <a:t>, proto, </a:t>
            </a:r>
            <a:r>
              <a:rPr lang="en-US" dirty="0" err="1" smtClean="0"/>
              <a:t>src</a:t>
            </a:r>
            <a:r>
              <a:rPr lang="en-US" dirty="0" smtClean="0"/>
              <a:t> port, </a:t>
            </a:r>
            <a:r>
              <a:rPr lang="en-US" dirty="0" err="1" smtClean="0"/>
              <a:t>dst</a:t>
            </a:r>
            <a:r>
              <a:rPr lang="en-US" dirty="0" smtClean="0"/>
              <a:t> port)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scheduling algorithms to provide the service</a:t>
            </a:r>
          </a:p>
          <a:p>
            <a:pPr marL="914400" lvl="1" indent="-514350"/>
            <a:r>
              <a:rPr lang="en-US" dirty="0" smtClean="0"/>
              <a:t>An implementation issue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721DB5-89D8-4D52-8D3F-7D09267FB438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63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Scheduling for Guaranteed Traffic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pPr lvl="1"/>
            <a:endParaRPr lang="en-US" i="1" dirty="0" smtClean="0"/>
          </a:p>
          <a:p>
            <a:r>
              <a:rPr lang="en-US" dirty="0" smtClean="0"/>
              <a:t>Use </a:t>
            </a:r>
            <a:r>
              <a:rPr lang="en-US" b="1" dirty="0" smtClean="0"/>
              <a:t>WFQ </a:t>
            </a:r>
            <a:r>
              <a:rPr lang="en-US" dirty="0" smtClean="0"/>
              <a:t>at the routers</a:t>
            </a:r>
          </a:p>
          <a:p>
            <a:pPr lvl="1"/>
            <a:r>
              <a:rPr lang="en-US" dirty="0" smtClean="0"/>
              <a:t>Q: will DRR work?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Each flow is assigned to its individual queue</a:t>
            </a:r>
          </a:p>
          <a:p>
            <a:endParaRPr lang="en-US" dirty="0" smtClean="0"/>
          </a:p>
          <a:p>
            <a:r>
              <a:rPr lang="en-US" dirty="0" err="1" smtClean="0"/>
              <a:t>Parekh’s</a:t>
            </a:r>
            <a:r>
              <a:rPr lang="en-US" dirty="0" smtClean="0"/>
              <a:t> bound for worst case queuing delay = </a:t>
            </a:r>
            <a:r>
              <a:rPr lang="en-US" dirty="0" err="1" smtClean="0"/>
              <a:t>b/r</a:t>
            </a:r>
            <a:endParaRPr lang="en-US" dirty="0" smtClean="0"/>
          </a:p>
          <a:p>
            <a:pPr lvl="1"/>
            <a:r>
              <a:rPr lang="en-US" dirty="0" smtClean="0"/>
              <a:t>b = bucket depth</a:t>
            </a:r>
          </a:p>
          <a:p>
            <a:pPr lvl="1"/>
            <a:r>
              <a:rPr lang="en-US" dirty="0" smtClean="0"/>
              <a:t>r = rate of arrival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5DC617-CA8E-4EF2-A389-6D6CFE6C6709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64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Controlled Load Service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447800"/>
            <a:ext cx="79248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Goals: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Isolation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Isolates well-behaved from misbehaving sources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Sharing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Mixing of different sources in a way beneficial to all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Possible Mechanisms: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WFQ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Aggregate multiple flows into one WFQ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5FD4342-B8D2-4F4B-AFCA-6A63116B1596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65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Unified Scheduling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562600"/>
            <a:ext cx="8229600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Scheduling: use WFQ in routers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9" name="Freeform 8"/>
          <p:cNvSpPr/>
          <p:nvPr/>
        </p:nvSpPr>
        <p:spPr bwMode="auto">
          <a:xfrm>
            <a:off x="2806042" y="1295400"/>
            <a:ext cx="2763520" cy="58928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811122" y="1905000"/>
            <a:ext cx="2763520" cy="58928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790802" y="2473960"/>
            <a:ext cx="2763520" cy="129540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Controlled Load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Class 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790802" y="3769360"/>
            <a:ext cx="2763520" cy="76200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E4E5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Controlled Load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Class II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2790802" y="4531360"/>
            <a:ext cx="2763520" cy="76200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Best Effort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86004" y="1402695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Guaranteed Service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714602" y="1936095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Guaranteed Service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Scalability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sz="2800" dirty="0" smtClean="0"/>
              <a:t>A lot of requests and state!</a:t>
            </a:r>
          </a:p>
          <a:p>
            <a:endParaRPr lang="en-US" sz="2800" dirty="0" smtClean="0"/>
          </a:p>
          <a:p>
            <a:r>
              <a:rPr lang="en-US" sz="2800" dirty="0" smtClean="0"/>
              <a:t>ISPs feel it is not the right service model for them!</a:t>
            </a:r>
          </a:p>
          <a:p>
            <a:r>
              <a:rPr lang="en-US" sz="2800" dirty="0" smtClean="0"/>
              <a:t>Per-flow reservation/queue</a:t>
            </a:r>
          </a:p>
          <a:p>
            <a:endParaRPr lang="en-US" sz="2800" dirty="0" smtClean="0"/>
          </a:p>
          <a:p>
            <a:pPr lvl="1"/>
            <a:r>
              <a:rPr lang="en-US" sz="2400" dirty="0" smtClean="0"/>
              <a:t>OC-48 link 2.5Gbps</a:t>
            </a:r>
          </a:p>
          <a:p>
            <a:pPr lvl="1"/>
            <a:r>
              <a:rPr lang="en-US" sz="2400" dirty="0" smtClean="0"/>
              <a:t>64Kbps audio stream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 39,000 flows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Reservation and state needs to be stored in memory, and refreshed periodically</a:t>
            </a:r>
          </a:p>
          <a:p>
            <a:pPr lvl="1"/>
            <a:r>
              <a:rPr lang="en-US" sz="2400" dirty="0" smtClean="0"/>
              <a:t>Classify, police, </a:t>
            </a:r>
            <a:r>
              <a:rPr lang="en-US" sz="2400" dirty="0" err="1" smtClean="0"/>
              <a:t>nd</a:t>
            </a:r>
            <a:r>
              <a:rPr lang="en-US" sz="2400" dirty="0" smtClean="0"/>
              <a:t> queue each flows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RSVP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widely deployed as a commercial service</a:t>
            </a:r>
          </a:p>
          <a:p>
            <a:r>
              <a:rPr lang="en-US" dirty="0" smtClean="0"/>
              <a:t>Used for other purposes	</a:t>
            </a:r>
          </a:p>
          <a:p>
            <a:pPr lvl="1"/>
            <a:r>
              <a:rPr lang="en-US" dirty="0" smtClean="0"/>
              <a:t>Setting up MPLS tunnels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06C2FC-CD72-4209-AE1A-634DC563C98B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68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Why QOS?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Architectural considerations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Approaches to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Fine-grained: Integrated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RSVP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Coarse-grained: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Differentiated services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Next lecture: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DiffServ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Net Neutrality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50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50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5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5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5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5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50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450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Deficit Round Robin (DRR)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WFQ: extracting min is O(log Q)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DRR: O(1) rather than O(log Q)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Each queue is allowed to send Q bytes per round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If Q bytes are not sent (because packet is too large) deficit counter of queue keeps track of unused portion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If queue is empty, deficit counter is reset to 0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Similar behavior as FQ but computationally simpler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46086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8229600" cy="2133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Unused quantum saved for the next round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How to set quantum size?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Too small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Too large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457200"/>
            <a:ext cx="90297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6442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Congestion Avoidance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158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XIAOWEI20YANG@YOUDQGUFUVWXY5MI" val="2875"/>
</p:tagLst>
</file>

<file path=ppt/theme/theme1.xml><?xml version="1.0" encoding="utf-8"?>
<a:theme xmlns:a="http://schemas.openxmlformats.org/drawingml/2006/main" name="03Design">
  <a:themeElements>
    <a:clrScheme name="comm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m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3190</TotalTime>
  <Words>2808</Words>
  <Application>Microsoft Macintosh PowerPoint</Application>
  <PresentationFormat>On-screen Show (4:3)</PresentationFormat>
  <Paragraphs>625</Paragraphs>
  <Slides>68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03Design</vt:lpstr>
      <vt:lpstr>CS 356: Computer Network Architectures  Lecture 18: Quality of Service (QoS)</vt:lpstr>
      <vt:lpstr>Overview</vt:lpstr>
      <vt:lpstr>Administrivia</vt:lpstr>
      <vt:lpstr>Design Space for resource allocation</vt:lpstr>
      <vt:lpstr>Properties of Fair Queuing</vt:lpstr>
      <vt:lpstr>Weighted Fair Queuing</vt:lpstr>
      <vt:lpstr>Deficit Round Robin (DRR)</vt:lpstr>
      <vt:lpstr>PowerPoint Presentation</vt:lpstr>
      <vt:lpstr>Congestion Avoidance</vt:lpstr>
      <vt:lpstr>Design goals</vt:lpstr>
      <vt:lpstr>Mechanisms</vt:lpstr>
      <vt:lpstr>DECbit</vt:lpstr>
      <vt:lpstr>Random Early Detection</vt:lpstr>
      <vt:lpstr>RED algorithm</vt:lpstr>
      <vt:lpstr>PowerPoint Presentation</vt:lpstr>
      <vt:lpstr>Even out packet drops</vt:lpstr>
      <vt:lpstr>An example</vt:lpstr>
      <vt:lpstr>Explicit Congestion Notification</vt:lpstr>
      <vt:lpstr>Source-based congestion avoidance</vt:lpstr>
      <vt:lpstr>PowerPoint Presentation</vt:lpstr>
      <vt:lpstr>Summary</vt:lpstr>
      <vt:lpstr>Overview</vt:lpstr>
      <vt:lpstr>Motivation</vt:lpstr>
      <vt:lpstr>Inelastic Applications</vt:lpstr>
      <vt:lpstr>Design question #1: Why a New Service Model?</vt:lpstr>
      <vt:lpstr>Utility Curve Shapes</vt:lpstr>
      <vt:lpstr>Playback Applications</vt:lpstr>
      <vt:lpstr>PowerPoint Presentation</vt:lpstr>
      <vt:lpstr>Characteristics of  Playback Applications</vt:lpstr>
      <vt:lpstr>Applications Variations</vt:lpstr>
      <vt:lpstr>PowerPoint Presentation</vt:lpstr>
      <vt:lpstr>Applications Variations</vt:lpstr>
      <vt:lpstr>Design question 2: How to maximize V =  U(si)</vt:lpstr>
      <vt:lpstr>If all users’ utility functions are  elastic</vt:lpstr>
      <vt:lpstr>Design question: is Admission Control needed?</vt:lpstr>
      <vt:lpstr>Utility Curves – Inelastic traffic</vt:lpstr>
      <vt:lpstr>Is Admission Control needed?</vt:lpstr>
      <vt:lpstr>Incentives</vt:lpstr>
      <vt:lpstr>Over provisioning</vt:lpstr>
      <vt:lpstr>Comments</vt:lpstr>
      <vt:lpstr>Overview</vt:lpstr>
      <vt:lpstr>Components of Integrated Services</vt:lpstr>
      <vt:lpstr>1. Service classes</vt:lpstr>
      <vt:lpstr> Service classes</vt:lpstr>
      <vt:lpstr>Components of Integrated Services</vt:lpstr>
      <vt:lpstr>Service interfaces</vt:lpstr>
      <vt:lpstr>A Token Bucket Filter</vt:lpstr>
      <vt:lpstr>Token Bucket Operations</vt:lpstr>
      <vt:lpstr>Token Bucket Characteristics</vt:lpstr>
      <vt:lpstr>Token Bucket Specs</vt:lpstr>
      <vt:lpstr>TSpec</vt:lpstr>
      <vt:lpstr>Service Interfaces: RSpec</vt:lpstr>
      <vt:lpstr>Components of Integrated Services</vt:lpstr>
      <vt:lpstr>RSVP Goals</vt:lpstr>
      <vt:lpstr>RSVP Service Model</vt:lpstr>
      <vt:lpstr>PATH Messages</vt:lpstr>
      <vt:lpstr>RESV Messages </vt:lpstr>
      <vt:lpstr>Admission control</vt:lpstr>
      <vt:lpstr>Soft State to Adapt to Routing Changes</vt:lpstr>
      <vt:lpstr>Merging multicast reservations</vt:lpstr>
      <vt:lpstr>Components of Integrated Services</vt:lpstr>
      <vt:lpstr>Packet classification and scheduling</vt:lpstr>
      <vt:lpstr>Scheduling for Guaranteed Traffic</vt:lpstr>
      <vt:lpstr>Controlled Load Service</vt:lpstr>
      <vt:lpstr>Unified Scheduling</vt:lpstr>
      <vt:lpstr>Scalability</vt:lpstr>
      <vt:lpstr>Comments on RSVP</vt:lpstr>
      <vt:lpstr>Summary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214: Networks and Distributed Systems   Lecture 4: Interconnecting Direct Link Networks</dc:title>
  <dc:creator>Xiaowei Yang</dc:creator>
  <cp:lastModifiedBy>Xiaowei</cp:lastModifiedBy>
  <cp:revision>251</cp:revision>
  <dcterms:created xsi:type="dcterms:W3CDTF">2009-09-02T13:41:44Z</dcterms:created>
  <dcterms:modified xsi:type="dcterms:W3CDTF">2014-03-27T18:12:08Z</dcterms:modified>
</cp:coreProperties>
</file>