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8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287" r:id="rId31"/>
    <p:sldId id="288" r:id="rId32"/>
    <p:sldId id="313" r:id="rId33"/>
    <p:sldId id="289" r:id="rId34"/>
    <p:sldId id="290" r:id="rId35"/>
    <p:sldId id="319" r:id="rId36"/>
    <p:sldId id="320" r:id="rId37"/>
    <p:sldId id="333" r:id="rId38"/>
    <p:sldId id="316" r:id="rId39"/>
    <p:sldId id="317" r:id="rId40"/>
    <p:sldId id="318" r:id="rId41"/>
    <p:sldId id="345" r:id="rId42"/>
    <p:sldId id="294" r:id="rId43"/>
    <p:sldId id="295" r:id="rId44"/>
    <p:sldId id="292" r:id="rId45"/>
    <p:sldId id="299" r:id="rId46"/>
    <p:sldId id="378" r:id="rId47"/>
    <p:sldId id="312" r:id="rId48"/>
  </p:sldIdLst>
  <p:sldSz cx="9144000" cy="6858000" type="screen4x3"/>
  <p:notesSz cx="6858000" cy="91440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5" autoAdjust="0"/>
    <p:restoredTop sz="85542" autoAdjust="0"/>
  </p:normalViewPr>
  <p:slideViewPr>
    <p:cSldViewPr showGuides="1">
      <p:cViewPr varScale="1">
        <p:scale>
          <a:sx n="67" d="100"/>
          <a:sy n="67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8F36FA-9F7F-4179-83A9-791CAB5D4C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86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Fine-grained:</a:t>
            </a:r>
            <a:r>
              <a:rPr lang="en-US" baseline="0" dirty="0" smtClean="0"/>
              <a:t> guarantees for each individual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000" dirty="0" smtClean="0"/>
              <a:t>Two components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If conditions do not change, commit to current service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If conditions change, take steps to deliver consistent performance (help apps minimize playback delay)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Implicit assumption – network does not change much over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000" dirty="0" smtClean="0"/>
              <a:t>Different receivers have different capabilities and want different QOS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Changes in group membership should not be expensive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Reservations should be aggregate – I.e. each receiver in group should not have to reserve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Should be able to switch allocated resource to different senders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One pass: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Failed requests return error messages - receiver must try again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No e2e </a:t>
            </a:r>
            <a:r>
              <a:rPr lang="en-US" sz="2400" dirty="0" err="1" smtClean="0"/>
              <a:t>ack</a:t>
            </a:r>
            <a:r>
              <a:rPr lang="en-US" sz="2400" dirty="0" smtClean="0"/>
              <a:t> for success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Each guaranteed flow gets its own queue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All controlled load service flows and best effort  aggregates in single separate queue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Controlled load classes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Worst case delay for classes separated by order of magnitude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When high priority needs extra bandwidth – steals it from lower class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effort traffic acts as lowest priority 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B5E7D-E6FC-40FB-8435-6A1F4D08FB3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(will pay for more plentiful bandwidth overall)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F36FA-9F7F-4179-83A9-791CAB5D4C8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dirty="0" smtClean="0"/>
              <a:t>Edge</a:t>
            </a:r>
            <a:r>
              <a:rPr lang="en-US" baseline="0" dirty="0" smtClean="0"/>
              <a:t> routers: </a:t>
            </a:r>
            <a:r>
              <a:rPr lang="en-US" dirty="0" smtClean="0"/>
              <a:t>Perform per aggregate shaping and policing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Mark packets with a small number of bits; each bit encoding represents a class or subclass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F36FA-9F7F-4179-83A9-791CAB5D4C8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400" dirty="0" smtClean="0"/>
              <a:t>Admitted based on peak rate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Unused premium goes to best effort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Based on expected capacity usage profiles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Traffic unlikely to be dropped if user maintains profile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Out-of-profile traffic marked 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F36FA-9F7F-4179-83A9-791CAB5D4C8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congested DS node tries to protect packets with a lower drop precedence value from being lost by preferably discarding packets with a higher drop precedence value</a:t>
            </a:r>
          </a:p>
          <a:p>
            <a:pPr lvl="1"/>
            <a:r>
              <a:rPr lang="en-US" dirty="0" smtClean="0"/>
              <a:t>Implemented using RED with In/Out bit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F36FA-9F7F-4179-83A9-791CAB5D4C8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DB230-0953-4696-BB0C-9B36C5F39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C16AD-6193-4068-8D3D-AFB8B8190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6CA72-1A67-4C64-A921-6D7649C6E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A0BD0-934F-4EE1-94AC-1463BB443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3FF60-2AB2-48A8-94CD-61959E81C0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C2242-CF86-4796-BFBF-401F2C3BE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E11BF-AB7F-42B6-850E-2A9E650F6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85D54-39F2-46C8-8BB2-AE95C456C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DDDC8-F1EB-43AA-A5EC-226EDC84F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4EA35-89F8-46EA-B3B9-6FB64FCE8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A550F-9347-4F94-8512-0D93F4346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8FDAE7-DF9F-498A-9085-44C48B22A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BCDF5-B301-448B-99B2-E4A5A303C7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FBD85A-7584-4888-8475-0BF6DF42DD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30505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CS 356: Computer Network Architectures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Lecture </a:t>
            </a:r>
            <a:r>
              <a:rPr lang="en-US" sz="4000" dirty="0" smtClean="0"/>
              <a:t>19</a:t>
            </a:r>
            <a:r>
              <a:rPr lang="en-US" sz="4000" dirty="0" smtClean="0"/>
              <a:t>: Integrated Services and Differentiated Services</a:t>
            </a: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Xiaowei Yang</a:t>
            </a:r>
          </a:p>
          <a:p>
            <a:pPr eaLnBrk="1" hangingPunct="1"/>
            <a:r>
              <a:rPr lang="en-US" smtClean="0"/>
              <a:t>xwy@cs.duke.edu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BAC1C3-3DB6-47F0-9ECE-708F570C048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Token Bucket Characteristics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In the long run, rate is limited to r</a:t>
            </a:r>
          </a:p>
          <a:p>
            <a:r>
              <a:rPr lang="en-US" dirty="0" smtClean="0"/>
              <a:t>In the short run, a burst of size b can be sent</a:t>
            </a:r>
          </a:p>
          <a:p>
            <a:r>
              <a:rPr lang="en-US" dirty="0" smtClean="0"/>
              <a:t>Amount of traffic entering at interval T is bounded by:</a:t>
            </a:r>
          </a:p>
          <a:p>
            <a:pPr lvl="1"/>
            <a:r>
              <a:rPr lang="en-US" dirty="0" smtClean="0"/>
              <a:t>Traffic = b + r*T</a:t>
            </a:r>
          </a:p>
          <a:p>
            <a:r>
              <a:rPr lang="en-US" dirty="0" smtClean="0"/>
              <a:t>Information useful to admission algorithm</a:t>
            </a:r>
          </a:p>
        </p:txBody>
      </p:sp>
    </p:spTree>
    <p:extLst>
      <p:ext uri="{BB962C8B-B14F-4D97-AF65-F5344CB8AC3E}">
        <p14:creationId xmlns:p14="http://schemas.microsoft.com/office/powerpoint/2010/main" val="16217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920F47-FB2F-4049-84CF-4E07E442660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11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Token Bucket Specs</a:t>
            </a:r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 flipV="1">
            <a:off x="1109663" y="2819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1109663" y="4572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407988" y="2632075"/>
            <a:ext cx="67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BW</a:t>
            </a: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3379788" y="4611688"/>
            <a:ext cx="86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73737" name="Line 8"/>
          <p:cNvSpPr>
            <a:spLocks noChangeShapeType="1"/>
          </p:cNvSpPr>
          <p:nvPr/>
        </p:nvSpPr>
        <p:spPr bwMode="auto">
          <a:xfrm>
            <a:off x="1109663" y="4038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788988" y="37734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739" name="Text Box 10"/>
          <p:cNvSpPr txBox="1">
            <a:spLocks noChangeArrowheads="1"/>
          </p:cNvSpPr>
          <p:nvPr/>
        </p:nvSpPr>
        <p:spPr bwMode="auto">
          <a:xfrm>
            <a:off x="712788" y="30876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3740" name="Freeform 11"/>
          <p:cNvSpPr>
            <a:spLocks/>
          </p:cNvSpPr>
          <p:nvPr/>
        </p:nvSpPr>
        <p:spPr bwMode="auto">
          <a:xfrm>
            <a:off x="1109663" y="3200400"/>
            <a:ext cx="2032000" cy="1143000"/>
          </a:xfrm>
          <a:custGeom>
            <a:avLst/>
            <a:gdLst>
              <a:gd name="T0" fmla="*/ 0 w 1280"/>
              <a:gd name="T1" fmla="*/ 720 h 720"/>
              <a:gd name="T2" fmla="*/ 528 w 1280"/>
              <a:gd name="T3" fmla="*/ 720 h 720"/>
              <a:gd name="T4" fmla="*/ 528 w 1280"/>
              <a:gd name="T5" fmla="*/ 0 h 720"/>
              <a:gd name="T6" fmla="*/ 960 w 1280"/>
              <a:gd name="T7" fmla="*/ 0 h 720"/>
              <a:gd name="T8" fmla="*/ 960 w 1280"/>
              <a:gd name="T9" fmla="*/ 696 h 720"/>
              <a:gd name="T10" fmla="*/ 1280 w 1280"/>
              <a:gd name="T11" fmla="*/ 69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0"/>
              <a:gd name="T19" fmla="*/ 0 h 720"/>
              <a:gd name="T20" fmla="*/ 1280 w 1280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0" h="720">
                <a:moveTo>
                  <a:pt x="0" y="720"/>
                </a:moveTo>
                <a:lnTo>
                  <a:pt x="528" y="720"/>
                </a:lnTo>
                <a:lnTo>
                  <a:pt x="528" y="0"/>
                </a:lnTo>
                <a:lnTo>
                  <a:pt x="960" y="0"/>
                </a:lnTo>
                <a:lnTo>
                  <a:pt x="960" y="696"/>
                </a:lnTo>
                <a:lnTo>
                  <a:pt x="1280" y="696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3741" name="Text Box 12"/>
          <p:cNvSpPr txBox="1">
            <a:spLocks noChangeArrowheads="1"/>
          </p:cNvSpPr>
          <p:nvPr/>
        </p:nvSpPr>
        <p:spPr bwMode="auto">
          <a:xfrm>
            <a:off x="11858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17954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3743" name="Text Box 14"/>
          <p:cNvSpPr txBox="1">
            <a:spLocks noChangeArrowheads="1"/>
          </p:cNvSpPr>
          <p:nvPr/>
        </p:nvSpPr>
        <p:spPr bwMode="auto">
          <a:xfrm>
            <a:off x="2481263" y="4570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3379788" y="3773488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Flow A</a:t>
            </a:r>
          </a:p>
        </p:txBody>
      </p:sp>
      <p:sp>
        <p:nvSpPr>
          <p:cNvPr id="73745" name="Text Box 16"/>
          <p:cNvSpPr txBox="1">
            <a:spLocks noChangeArrowheads="1"/>
          </p:cNvSpPr>
          <p:nvPr/>
        </p:nvSpPr>
        <p:spPr bwMode="auto">
          <a:xfrm>
            <a:off x="1795463" y="2741613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Flow B</a:t>
            </a:r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4953000" y="3289300"/>
            <a:ext cx="348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Flow A: r = 1 MBps, B=1 byte</a:t>
            </a:r>
          </a:p>
        </p:txBody>
      </p:sp>
      <p:sp>
        <p:nvSpPr>
          <p:cNvPr id="73747" name="Text Box 18"/>
          <p:cNvSpPr txBox="1">
            <a:spLocks noChangeArrowheads="1"/>
          </p:cNvSpPr>
          <p:nvPr/>
        </p:nvSpPr>
        <p:spPr bwMode="auto">
          <a:xfrm>
            <a:off x="4968875" y="3781425"/>
            <a:ext cx="331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Flow B: r = 1 MBps, B=1MB</a:t>
            </a:r>
          </a:p>
        </p:txBody>
      </p:sp>
    </p:spTree>
    <p:extLst>
      <p:ext uri="{BB962C8B-B14F-4D97-AF65-F5344CB8AC3E}">
        <p14:creationId xmlns:p14="http://schemas.microsoft.com/office/powerpoint/2010/main" val="90044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TokenBucketRate</a:t>
            </a:r>
            <a:endParaRPr lang="en-US" dirty="0" smtClean="0"/>
          </a:p>
          <a:p>
            <a:r>
              <a:rPr lang="en-US" dirty="0" err="1" smtClean="0"/>
              <a:t>TokenBucketSize</a:t>
            </a:r>
            <a:endParaRPr lang="en-US" dirty="0" smtClean="0"/>
          </a:p>
          <a:p>
            <a:r>
              <a:rPr lang="en-US" dirty="0" err="1" smtClean="0"/>
              <a:t>PeakRate</a:t>
            </a:r>
            <a:endParaRPr lang="en-US" dirty="0" smtClean="0"/>
          </a:p>
          <a:p>
            <a:r>
              <a:rPr lang="en-US" dirty="0" err="1" smtClean="0"/>
              <a:t>MinimumPolicedUnit</a:t>
            </a:r>
            <a:endParaRPr lang="en-US" dirty="0" smtClean="0"/>
          </a:p>
          <a:p>
            <a:r>
              <a:rPr lang="en-US" dirty="0" err="1" smtClean="0"/>
              <a:t>MaximumPacketSize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43F373E-AC15-4FCA-8ECD-81732E483BE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r>
              <a:rPr lang="en-US" dirty="0" smtClean="0"/>
              <a:t>Service Interfaces: </a:t>
            </a:r>
            <a:r>
              <a:rPr lang="en-US" dirty="0" err="1" smtClean="0"/>
              <a:t>RSpec</a:t>
            </a:r>
            <a:endParaRPr lang="en-US" dirty="0" smtClean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229600" cy="5410200"/>
          </a:xfrm>
        </p:spPr>
        <p:txBody>
          <a:bodyPr/>
          <a:lstStyle/>
          <a:p>
            <a:r>
              <a:rPr lang="en-US" sz="2800" dirty="0" smtClean="0"/>
              <a:t>Guaranteed Traffic</a:t>
            </a:r>
          </a:p>
          <a:p>
            <a:pPr lvl="1"/>
            <a:r>
              <a:rPr lang="en-US" dirty="0" err="1" smtClean="0"/>
              <a:t>TokenRate</a:t>
            </a:r>
            <a:r>
              <a:rPr lang="en-US" dirty="0" smtClean="0"/>
              <a:t> and </a:t>
            </a:r>
            <a:r>
              <a:rPr lang="en-US" dirty="0" err="1" smtClean="0"/>
              <a:t>DelayVariation</a:t>
            </a:r>
            <a:endParaRPr lang="en-US" dirty="0" smtClean="0"/>
          </a:p>
          <a:p>
            <a:pPr lvl="1"/>
            <a:r>
              <a:rPr lang="en-US" dirty="0" smtClean="0"/>
              <a:t>Or  </a:t>
            </a:r>
            <a:r>
              <a:rPr lang="en-US" dirty="0" err="1" smtClean="0"/>
              <a:t>DelayVariation</a:t>
            </a:r>
            <a:r>
              <a:rPr lang="en-US" dirty="0" smtClean="0"/>
              <a:t> and Latency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Controlled load</a:t>
            </a:r>
          </a:p>
          <a:p>
            <a:pPr lvl="1"/>
            <a:r>
              <a:rPr lang="en-US" dirty="0" smtClean="0"/>
              <a:t>Type of service</a:t>
            </a:r>
          </a:p>
        </p:txBody>
      </p:sp>
    </p:spTree>
    <p:extLst>
      <p:ext uri="{BB962C8B-B14F-4D97-AF65-F5344CB8AC3E}">
        <p14:creationId xmlns:p14="http://schemas.microsoft.com/office/powerpoint/2010/main" val="198225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>
                <a:solidFill>
                  <a:srgbClr val="0000FF"/>
                </a:solidFill>
              </a:rPr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62932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FE9DC2-7DC6-44FD-8F43-3FA203A03C3C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RSVP Goals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Used on connectionless networks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Robust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Should not replicate routing functionality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Should co-exist with route changes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Support for multicast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Modular design – should be generic “signaling” protocol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Approaches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Receiver-oriented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Soft-state</a:t>
            </a:r>
          </a:p>
        </p:txBody>
      </p:sp>
    </p:spTree>
    <p:extLst>
      <p:ext uri="{BB962C8B-B14F-4D97-AF65-F5344CB8AC3E}">
        <p14:creationId xmlns:p14="http://schemas.microsoft.com/office/powerpoint/2010/main" val="39987809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1818B1-4DB2-4967-8404-641DAEEE22F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RSVP Service Model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Make reservations for simplex data streams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Receiver decides whether to make reservation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Control </a:t>
            </a:r>
            <a:r>
              <a:rPr lang="en-US" sz="2800" dirty="0" err="1" smtClean="0"/>
              <a:t>msgs</a:t>
            </a:r>
            <a:r>
              <a:rPr lang="en-US" sz="2800" dirty="0" smtClean="0"/>
              <a:t> in IP </a:t>
            </a:r>
            <a:r>
              <a:rPr lang="en-US" sz="2800" dirty="0" err="1" smtClean="0"/>
              <a:t>datagrams</a:t>
            </a:r>
            <a:r>
              <a:rPr lang="en-US" sz="2800" dirty="0" smtClean="0"/>
              <a:t> (proto #46)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PATH/RESV sent periodically to refresh soft state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4270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2B4C35-671D-464F-8A72-D95FAB0036E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17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PATH Messages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sz="2800" dirty="0" smtClean="0"/>
              <a:t>PATH messages carry sender’s </a:t>
            </a:r>
            <a:r>
              <a:rPr lang="en-US" sz="2800" dirty="0" err="1" smtClean="0"/>
              <a:t>Tspec</a:t>
            </a:r>
            <a:endParaRPr lang="en-US" sz="2800" dirty="0" smtClean="0"/>
          </a:p>
          <a:p>
            <a:pPr lvl="1"/>
            <a:r>
              <a:rPr lang="en-US" dirty="0" smtClean="0"/>
              <a:t>Token bucket parameters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Routers note the direction PATH messages arrived and set up </a:t>
            </a:r>
            <a:r>
              <a:rPr lang="en-US" sz="2800" i="1" dirty="0" smtClean="0"/>
              <a:t>reverse path</a:t>
            </a:r>
            <a:r>
              <a:rPr lang="en-US" sz="2800" dirty="0" smtClean="0"/>
              <a:t> to sender</a:t>
            </a:r>
          </a:p>
          <a:p>
            <a:endParaRPr lang="en-US" sz="2800" dirty="0" smtClean="0"/>
          </a:p>
          <a:p>
            <a:r>
              <a:rPr lang="en-US" sz="2800" dirty="0" smtClean="0"/>
              <a:t>Receivers send RESV messages that follow reverse path and setup reservations</a:t>
            </a:r>
          </a:p>
          <a:p>
            <a:endParaRPr lang="en-US" sz="2800" dirty="0" smtClean="0"/>
          </a:p>
          <a:p>
            <a:r>
              <a:rPr lang="en-US" sz="2800" dirty="0" smtClean="0"/>
              <a:t>If reservation cannot be made, user gets an error</a:t>
            </a:r>
          </a:p>
        </p:txBody>
      </p:sp>
    </p:spTree>
    <p:extLst>
      <p:ext uri="{BB962C8B-B14F-4D97-AF65-F5344CB8AC3E}">
        <p14:creationId xmlns:p14="http://schemas.microsoft.com/office/powerpoint/2010/main" val="503312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1EE333F-6DE1-4A48-9426-0DA167E936DC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18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RESV Messages 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Forwarded via reverse path of PATH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receiver sends RESV messages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TSpec</a:t>
            </a:r>
            <a:r>
              <a:rPr lang="en-US" dirty="0" smtClean="0"/>
              <a:t> from the sender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Rspec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2753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Admission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Router performs admission control and reserves resources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If request rejected, send error message to receiver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Guaranteed service: a yes/no based on available bandwidth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Controlled load: heuristics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If delay has not exceeded the bound last time after admitting a similar  flow, let it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9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06C2FC-CD72-4209-AE1A-634DC563C98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</a:t>
            </a:r>
            <a:r>
              <a:rPr lang="en-US" dirty="0" err="1" smtClean="0"/>
              <a:t>QoS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considerations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Approaches to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Fine-grained: Integrated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RSVP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Coarse-grained: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Differentiated </a:t>
            </a:r>
            <a:r>
              <a:rPr lang="en-US" dirty="0" smtClean="0"/>
              <a:t>services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040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AFEB83-3E94-4BD0-A984-25CBD86F2E8A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Soft State to Adapt to Routing Changes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Problems: Routing protocol makes routing changes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PATH and RESV  messages sent periodically</a:t>
            </a:r>
          </a:p>
          <a:p>
            <a:pPr lvl="1"/>
            <a:r>
              <a:rPr lang="en-US" dirty="0" smtClean="0"/>
              <a:t>Non-refreshed state times out automatically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Ex: a link fails. How is a new reservation established?</a:t>
            </a:r>
          </a:p>
        </p:txBody>
      </p:sp>
    </p:spTree>
    <p:extLst>
      <p:ext uri="{BB962C8B-B14F-4D97-AF65-F5344CB8AC3E}">
        <p14:creationId xmlns:p14="http://schemas.microsoft.com/office/powerpoint/2010/main" val="2903226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Merging multicast reservations</a:t>
            </a:r>
          </a:p>
        </p:txBody>
      </p:sp>
      <p:pic>
        <p:nvPicPr>
          <p:cNvPr id="87043" name="Picture 3" descr="06f2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1556864"/>
            <a:ext cx="6203950" cy="4866162"/>
          </a:xfrm>
          <a:noFill/>
          <a:ln/>
        </p:spPr>
      </p:pic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95313" y="4686300"/>
            <a:ext cx="30194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A requests a delay &lt; 100ms</a:t>
            </a:r>
          </a:p>
          <a:p>
            <a:r>
              <a:rPr lang="en-US"/>
              <a:t>B requests a delay &lt; 200ms</a:t>
            </a:r>
          </a:p>
        </p:txBody>
      </p:sp>
    </p:spTree>
    <p:extLst>
      <p:ext uri="{BB962C8B-B14F-4D97-AF65-F5344CB8AC3E}">
        <p14:creationId xmlns:p14="http://schemas.microsoft.com/office/powerpoint/2010/main" val="3265912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>
                <a:solidFill>
                  <a:srgbClr val="0000FF"/>
                </a:solidFill>
              </a:rPr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0137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classification and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Map a packet to a service class</a:t>
            </a:r>
          </a:p>
          <a:p>
            <a:pPr marL="914400" lvl="1" indent="-514350"/>
            <a:r>
              <a:rPr lang="en-US" dirty="0" smtClean="0"/>
              <a:t>(</a:t>
            </a:r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r>
              <a:rPr lang="en-US" dirty="0" smtClean="0"/>
              <a:t>, proto, </a:t>
            </a:r>
            <a:r>
              <a:rPr lang="en-US" dirty="0" err="1" smtClean="0"/>
              <a:t>src</a:t>
            </a:r>
            <a:r>
              <a:rPr lang="en-US" dirty="0" smtClean="0"/>
              <a:t> port, </a:t>
            </a:r>
            <a:r>
              <a:rPr lang="en-US" dirty="0" err="1" smtClean="0"/>
              <a:t>dst</a:t>
            </a:r>
            <a:r>
              <a:rPr lang="en-US" dirty="0" smtClean="0"/>
              <a:t> port)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scheduling algorithms to provide the service</a:t>
            </a:r>
          </a:p>
          <a:p>
            <a:pPr marL="914400" lvl="1" indent="-514350"/>
            <a:r>
              <a:rPr lang="en-US" dirty="0" smtClean="0"/>
              <a:t>An implementation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41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721DB5-89D8-4D52-8D3F-7D09267FB43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Scheduling for Guaranteed Traffic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pPr lvl="1"/>
            <a:endParaRPr lang="en-US" i="1" dirty="0" smtClean="0"/>
          </a:p>
          <a:p>
            <a:r>
              <a:rPr lang="en-US" dirty="0" smtClean="0"/>
              <a:t>Use </a:t>
            </a:r>
            <a:r>
              <a:rPr lang="en-US" b="1" dirty="0" smtClean="0"/>
              <a:t>WFQ </a:t>
            </a:r>
            <a:r>
              <a:rPr lang="en-US" dirty="0" smtClean="0"/>
              <a:t>at the routers</a:t>
            </a:r>
          </a:p>
          <a:p>
            <a:pPr lvl="1"/>
            <a:r>
              <a:rPr lang="en-US" dirty="0" smtClean="0"/>
              <a:t>Q: will DRR work?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flow is assigned to its individual queue</a:t>
            </a:r>
          </a:p>
          <a:p>
            <a:endParaRPr lang="en-US" dirty="0" smtClean="0"/>
          </a:p>
          <a:p>
            <a:r>
              <a:rPr lang="en-US" dirty="0" err="1" smtClean="0"/>
              <a:t>Parekh’s</a:t>
            </a:r>
            <a:r>
              <a:rPr lang="en-US" dirty="0" smtClean="0"/>
              <a:t> bound for worst case queuing delay = </a:t>
            </a:r>
            <a:r>
              <a:rPr lang="en-US" dirty="0" err="1" smtClean="0"/>
              <a:t>b/r</a:t>
            </a:r>
            <a:endParaRPr lang="en-US" dirty="0" smtClean="0"/>
          </a:p>
          <a:p>
            <a:pPr lvl="1"/>
            <a:r>
              <a:rPr lang="en-US" dirty="0" smtClean="0"/>
              <a:t>b = bucket depth</a:t>
            </a:r>
          </a:p>
          <a:p>
            <a:pPr lvl="1"/>
            <a:r>
              <a:rPr lang="en-US" dirty="0" smtClean="0"/>
              <a:t>r = rate of arrival</a:t>
            </a:r>
          </a:p>
        </p:txBody>
      </p:sp>
    </p:spTree>
    <p:extLst>
      <p:ext uri="{BB962C8B-B14F-4D97-AF65-F5344CB8AC3E}">
        <p14:creationId xmlns:p14="http://schemas.microsoft.com/office/powerpoint/2010/main" val="59746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5DC617-CA8E-4EF2-A389-6D6CFE6C6709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Controlled Load Service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47800"/>
            <a:ext cx="79248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Goals: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Isolation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Isolates well-behaved from misbehaving sources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Mixing of different sources in a way beneficial to all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Possible Mechanisms: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WFQ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Aggregate multiple flows into one WFQ</a:t>
            </a:r>
          </a:p>
        </p:txBody>
      </p:sp>
    </p:spTree>
    <p:extLst>
      <p:ext uri="{BB962C8B-B14F-4D97-AF65-F5344CB8AC3E}">
        <p14:creationId xmlns:p14="http://schemas.microsoft.com/office/powerpoint/2010/main" val="1967838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5FD4342-B8D2-4F4B-AFCA-6A63116B1596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26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Unified Scheduling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562600"/>
            <a:ext cx="8229600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Scheduling: use WFQ in routers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" name="Freeform 8"/>
          <p:cNvSpPr/>
          <p:nvPr/>
        </p:nvSpPr>
        <p:spPr bwMode="auto">
          <a:xfrm>
            <a:off x="2806042" y="1295400"/>
            <a:ext cx="2763520" cy="58928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811122" y="1905000"/>
            <a:ext cx="2763520" cy="58928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790802" y="2473960"/>
            <a:ext cx="2763520" cy="12954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Controlled Load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Class 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790802" y="3769360"/>
            <a:ext cx="2763520" cy="7620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E4E5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Controlled Load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Class II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790802" y="4531360"/>
            <a:ext cx="2763520" cy="762000"/>
          </a:xfrm>
          <a:custGeom>
            <a:avLst/>
            <a:gdLst>
              <a:gd name="connsiteX0" fmla="*/ 20320 w 2763520"/>
              <a:gd name="connsiteY0" fmla="*/ 0 h 589280"/>
              <a:gd name="connsiteX1" fmla="*/ 2763520 w 2763520"/>
              <a:gd name="connsiteY1" fmla="*/ 0 h 589280"/>
              <a:gd name="connsiteX2" fmla="*/ 2763520 w 2763520"/>
              <a:gd name="connsiteY2" fmla="*/ 589280 h 589280"/>
              <a:gd name="connsiteX3" fmla="*/ 0 w 2763520"/>
              <a:gd name="connsiteY3" fmla="*/ 58928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3520" h="589280">
                <a:moveTo>
                  <a:pt x="20320" y="0"/>
                </a:moveTo>
                <a:lnTo>
                  <a:pt x="2763520" y="0"/>
                </a:lnTo>
                <a:lnTo>
                  <a:pt x="2763520" y="589280"/>
                </a:lnTo>
                <a:lnTo>
                  <a:pt x="0" y="589280"/>
                </a:lnTo>
              </a:path>
            </a:pathLst>
          </a:cu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Best Effort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86004" y="1402695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 Service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14602" y="1936095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 Service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5187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Scalability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sz="2800" dirty="0" smtClean="0"/>
              <a:t>A lot of requests and state!</a:t>
            </a:r>
          </a:p>
          <a:p>
            <a:endParaRPr lang="en-US" sz="2800" dirty="0" smtClean="0"/>
          </a:p>
          <a:p>
            <a:r>
              <a:rPr lang="en-US" sz="2800" dirty="0" smtClean="0"/>
              <a:t>ISPs feel it is not the right service model for them!</a:t>
            </a:r>
          </a:p>
          <a:p>
            <a:r>
              <a:rPr lang="en-US" sz="2800" dirty="0" smtClean="0"/>
              <a:t>Per-flow reservation/queue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OC-48 link 2.5Gbps</a:t>
            </a:r>
          </a:p>
          <a:p>
            <a:pPr lvl="1"/>
            <a:r>
              <a:rPr lang="en-US" sz="2400" dirty="0" smtClean="0"/>
              <a:t>64Kbps audio stream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 39,000 flows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Reservation and state needs to be stored in memory, and refreshed periodically</a:t>
            </a:r>
          </a:p>
          <a:p>
            <a:pPr lvl="1"/>
            <a:r>
              <a:rPr lang="en-US" sz="2400" dirty="0" smtClean="0"/>
              <a:t>Classify, police, </a:t>
            </a:r>
            <a:r>
              <a:rPr lang="en-US" sz="2400" dirty="0" smtClean="0"/>
              <a:t>and </a:t>
            </a:r>
            <a:r>
              <a:rPr lang="en-US" sz="2400" dirty="0" smtClean="0"/>
              <a:t>queue each </a:t>
            </a:r>
            <a:r>
              <a:rPr lang="en-US" sz="2400" dirty="0" smtClean="0"/>
              <a:t>flow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8436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RSVP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widely deployed as a commercial service</a:t>
            </a:r>
          </a:p>
          <a:p>
            <a:r>
              <a:rPr lang="en-US" dirty="0" smtClean="0"/>
              <a:t>Used for other purposes	</a:t>
            </a:r>
          </a:p>
          <a:p>
            <a:pPr lvl="1"/>
            <a:r>
              <a:rPr lang="en-US" dirty="0" smtClean="0"/>
              <a:t>Setting up MPLS tunnels etc.</a:t>
            </a:r>
          </a:p>
        </p:txBody>
      </p:sp>
    </p:spTree>
    <p:extLst>
      <p:ext uri="{BB962C8B-B14F-4D97-AF65-F5344CB8AC3E}">
        <p14:creationId xmlns:p14="http://schemas.microsoft.com/office/powerpoint/2010/main" val="300619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DiffServ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0FC54F-584D-4183-BE9C-E9D4CDC302F3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b="1" dirty="0" smtClean="0">
                <a:solidFill>
                  <a:srgbClr val="0000FF"/>
                </a:solidFill>
              </a:rPr>
              <a:t>Service classes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703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0562D80-9DF9-4587-8ED4-0B845B21A8B3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Motivation of </a:t>
            </a:r>
            <a:r>
              <a:rPr lang="en-US" dirty="0" err="1" smtClean="0"/>
              <a:t>DiffServ</a:t>
            </a:r>
            <a:endParaRPr lang="en-US" dirty="0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Analogy: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Airline service, first class, coach, various restrictions on coach as a function of payment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Economics and assurances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FF"/>
                </a:solidFill>
              </a:rPr>
              <a:t>Pay more, and get better service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Best-effort expected to make up bulk of traffic,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Revenue from first class important to economic base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Not motivated by real-time or maximizing social welfare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49E61B2-3D8E-4B34-AE21-4ABEC4CBB649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31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Basic Architecture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Agreements/service provided within a domain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Service Level Agreement (SLA) with ISP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Edge routers do traffic conditioning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Shaping, Policing, and Marking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Core routers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Process packets based on packet marking and defined per hop behavior (PHB)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More scalable than </a:t>
            </a:r>
            <a:r>
              <a:rPr lang="en-US" sz="2800" dirty="0" err="1" smtClean="0">
                <a:solidFill>
                  <a:srgbClr val="0000FF"/>
                </a:solidFill>
              </a:rPr>
              <a:t>IntServ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No per flow state or signaling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DiffServ</a:t>
            </a:r>
            <a:r>
              <a:rPr lang="en-US" dirty="0" smtClean="0"/>
              <a:t> Architecture 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14800" y="2438400"/>
            <a:ext cx="4038600" cy="2819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105400" y="5486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n-lt"/>
              </a:rPr>
              <a:t>AT&amp;T</a:t>
            </a:r>
            <a:endParaRPr lang="en-US" sz="3600" dirty="0">
              <a:latin typeface="+mn-lt"/>
            </a:endParaRP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3657600" y="3429000"/>
            <a:ext cx="914400" cy="533400"/>
            <a:chOff x="3648" y="2733"/>
            <a:chExt cx="363" cy="369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24"/>
          <p:cNvGrpSpPr>
            <a:grpSpLocks/>
          </p:cNvGrpSpPr>
          <p:nvPr/>
        </p:nvGrpSpPr>
        <p:grpSpPr bwMode="auto">
          <a:xfrm>
            <a:off x="5562600" y="3429000"/>
            <a:ext cx="914400" cy="533400"/>
            <a:chOff x="3648" y="2733"/>
            <a:chExt cx="363" cy="369"/>
          </a:xfrm>
        </p:grpSpPr>
        <p:sp>
          <p:nvSpPr>
            <p:cNvPr id="13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15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24"/>
          <p:cNvGrpSpPr>
            <a:grpSpLocks/>
          </p:cNvGrpSpPr>
          <p:nvPr/>
        </p:nvGrpSpPr>
        <p:grpSpPr bwMode="auto">
          <a:xfrm>
            <a:off x="7467600" y="3429000"/>
            <a:ext cx="914400" cy="533400"/>
            <a:chOff x="3648" y="2733"/>
            <a:chExt cx="363" cy="369"/>
          </a:xfrm>
        </p:grpSpPr>
        <p:sp>
          <p:nvSpPr>
            <p:cNvPr id="18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20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" name="Oval 22"/>
          <p:cNvSpPr/>
          <p:nvPr/>
        </p:nvSpPr>
        <p:spPr bwMode="auto">
          <a:xfrm>
            <a:off x="1219200" y="3886200"/>
            <a:ext cx="1752600" cy="1219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UNC</a:t>
            </a:r>
          </a:p>
        </p:txBody>
      </p:sp>
      <p:grpSp>
        <p:nvGrpSpPr>
          <p:cNvPr id="30" name="Group 24"/>
          <p:cNvGrpSpPr>
            <a:grpSpLocks/>
          </p:cNvGrpSpPr>
          <p:nvPr/>
        </p:nvGrpSpPr>
        <p:grpSpPr bwMode="auto">
          <a:xfrm>
            <a:off x="2438400" y="4267200"/>
            <a:ext cx="914400" cy="533400"/>
            <a:chOff x="3648" y="2733"/>
            <a:chExt cx="363" cy="369"/>
          </a:xfrm>
        </p:grpSpPr>
        <p:sp>
          <p:nvSpPr>
            <p:cNvPr id="31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6" name="Straight Connector 35"/>
          <p:cNvCxnSpPr>
            <a:stCxn id="25" idx="4"/>
            <a:endCxn id="8" idx="1"/>
          </p:cNvCxnSpPr>
          <p:nvPr/>
        </p:nvCxnSpPr>
        <p:spPr bwMode="auto">
          <a:xfrm>
            <a:off x="3429000" y="2476500"/>
            <a:ext cx="685800" cy="9525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 bwMode="auto">
          <a:xfrm>
            <a:off x="1219200" y="1752600"/>
            <a:ext cx="1752600" cy="1219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Duke</a:t>
            </a:r>
          </a:p>
        </p:txBody>
      </p: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2514600" y="2209800"/>
            <a:ext cx="914400" cy="533400"/>
            <a:chOff x="3648" y="2733"/>
            <a:chExt cx="363" cy="369"/>
          </a:xfrm>
        </p:grpSpPr>
        <p:sp>
          <p:nvSpPr>
            <p:cNvPr id="25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8" name="Straight Connector 37"/>
          <p:cNvCxnSpPr>
            <a:stCxn id="31" idx="4"/>
            <a:endCxn id="8" idx="3"/>
          </p:cNvCxnSpPr>
          <p:nvPr/>
        </p:nvCxnSpPr>
        <p:spPr bwMode="auto">
          <a:xfrm flipV="1">
            <a:off x="3352800" y="3962400"/>
            <a:ext cx="762000" cy="5715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4"/>
            <a:endCxn id="13" idx="2"/>
          </p:cNvCxnSpPr>
          <p:nvPr/>
        </p:nvCxnSpPr>
        <p:spPr bwMode="auto">
          <a:xfrm>
            <a:off x="4572000" y="3695700"/>
            <a:ext cx="990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4"/>
            <a:endCxn id="18" idx="2"/>
          </p:cNvCxnSpPr>
          <p:nvPr/>
        </p:nvCxnSpPr>
        <p:spPr bwMode="auto">
          <a:xfrm>
            <a:off x="6477000" y="3695700"/>
            <a:ext cx="990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33800" y="2590800"/>
            <a:ext cx="4091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Shaping, policing, marking</a:t>
            </a:r>
            <a:endParaRPr lang="en-US" sz="2800" dirty="0">
              <a:latin typeface="+mn-lt"/>
            </a:endParaRPr>
          </a:p>
        </p:txBody>
      </p:sp>
      <p:sp>
        <p:nvSpPr>
          <p:cNvPr id="47" name="Right Arrow 46"/>
          <p:cNvSpPr/>
          <p:nvPr/>
        </p:nvSpPr>
        <p:spPr bwMode="auto">
          <a:xfrm rot="2904473">
            <a:off x="2877320" y="2909350"/>
            <a:ext cx="12954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4572000" y="3162300"/>
            <a:ext cx="12954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ight Arrow 48"/>
          <p:cNvSpPr/>
          <p:nvPr/>
        </p:nvSpPr>
        <p:spPr bwMode="auto">
          <a:xfrm rot="19473901">
            <a:off x="3163446" y="4231511"/>
            <a:ext cx="1295400" cy="5492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591791" y="3753657"/>
            <a:ext cx="1280160" cy="28494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4591455" y="3942946"/>
            <a:ext cx="12954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6019800" y="3962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Per-hop behavior</a:t>
            </a:r>
            <a:endParaRPr lang="en-US" sz="2800" dirty="0">
              <a:latin typeface="+mn-lt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rot="5400000" flipH="1" flipV="1">
            <a:off x="3467100" y="4610100"/>
            <a:ext cx="1295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rot="5400000" flipH="1" flipV="1">
            <a:off x="5295106" y="4685506"/>
            <a:ext cx="1295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2B5708-3F61-40A4-A768-6DF938DE3285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Per-hop Behaviors (PHBs)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800" smtClean="0"/>
              <a:t>Define behavior of individual routers rather than end-to-end services; there may be many more services than behaviors</a:t>
            </a:r>
          </a:p>
          <a:p>
            <a:pPr lvl="1"/>
            <a:r>
              <a:rPr lang="en-US" sz="2400" smtClean="0"/>
              <a:t>No end-to-end guarantee</a:t>
            </a:r>
          </a:p>
          <a:p>
            <a:pPr lvl="1"/>
            <a:endParaRPr lang="en-US" sz="2400" smtClean="0"/>
          </a:p>
          <a:p>
            <a:r>
              <a:rPr lang="en-US" sz="2800" smtClean="0"/>
              <a:t>Multiple behaviors – need more than one bit in the header</a:t>
            </a:r>
          </a:p>
          <a:p>
            <a:endParaRPr lang="en-US" sz="2800" smtClean="0"/>
          </a:p>
          <a:p>
            <a:r>
              <a:rPr lang="en-US" sz="2800" smtClean="0"/>
              <a:t>Six bits from IP TOS field are taken for Diffserv code points (DSCP)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1A88595-DB04-416F-AFEA-9D296480E38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Per-hop Behaviors (PHBs)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8392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Two PHBs defined so far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Expedited forwarding aka premium service</a:t>
            </a:r>
            <a:r>
              <a:rPr lang="en-US" sz="2800" dirty="0" smtClean="0"/>
              <a:t> (type P)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Possible service: providing a virtual wire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Assured forwarding </a:t>
            </a:r>
            <a:r>
              <a:rPr lang="en-US" sz="2800" dirty="0" smtClean="0"/>
              <a:t>(type A)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Possible service: strong assurance for traffic within profile and allow source to exceed profile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967573-5265-4485-9F2C-417B7CF3F7C0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mtClean="0"/>
              <a:t>Expedited Forwarding PHB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Goal</a:t>
            </a:r>
            <a:r>
              <a:rPr lang="en-US" sz="2800" dirty="0" smtClean="0"/>
              <a:t>: </a:t>
            </a:r>
            <a:r>
              <a:rPr lang="en-US" sz="2400" dirty="0" smtClean="0"/>
              <a:t>EF packets are forwarded with minimal delay and loss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Mechanisms: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User sends within profile and network commits to delivery with requested profile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Rate limiting of EF packets at edges only, using token bucket to shape transmission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Priority or Weighted Fair Queuing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9B0C9E-5CFB-4334-B238-BB4E08F794FE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Assured Forwarding PHB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Goal: </a:t>
            </a:r>
            <a:r>
              <a:rPr lang="en-US" dirty="0" smtClean="0"/>
              <a:t>good services for in-profile </a:t>
            </a:r>
            <a:r>
              <a:rPr lang="en-US" dirty="0" smtClean="0"/>
              <a:t>traffic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Mechanisms:</a:t>
            </a:r>
          </a:p>
          <a:p>
            <a:pPr lvl="1"/>
            <a:r>
              <a:rPr lang="en-US" dirty="0" smtClean="0"/>
              <a:t>User and network agree to some traffic profile</a:t>
            </a:r>
          </a:p>
          <a:p>
            <a:pPr lvl="2"/>
            <a:r>
              <a:rPr lang="en-US" dirty="0" smtClean="0"/>
              <a:t>How to define profiles is an open/policy issue</a:t>
            </a:r>
          </a:p>
          <a:p>
            <a:pPr lvl="1"/>
            <a:r>
              <a:rPr lang="en-US" dirty="0" smtClean="0"/>
              <a:t>Edges mark packets up to allowed rate as “in-profile” or low drop precedence </a:t>
            </a:r>
          </a:p>
          <a:p>
            <a:pPr lvl="1"/>
            <a:r>
              <a:rPr lang="en-US" dirty="0" smtClean="0"/>
              <a:t>Other packets are marked with one of </a:t>
            </a:r>
            <a:r>
              <a:rPr lang="en-US" dirty="0" smtClean="0"/>
              <a:t>two </a:t>
            </a:r>
            <a:r>
              <a:rPr lang="en-US" dirty="0" smtClean="0"/>
              <a:t>higher drop precedence values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Random Early Detection </a:t>
            </a:r>
            <a:r>
              <a:rPr lang="en-US" dirty="0" smtClean="0"/>
              <a:t>in/out queues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DiffServ</a:t>
            </a:r>
            <a:r>
              <a:rPr lang="en-US" dirty="0" smtClean="0"/>
              <a:t> Architecture 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14800" y="2438400"/>
            <a:ext cx="4038600" cy="2819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467600" y="4267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n-lt"/>
              </a:rPr>
              <a:t>AT&amp;T</a:t>
            </a:r>
            <a:endParaRPr lang="en-US" sz="3600" dirty="0">
              <a:latin typeface="+mn-lt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657600" y="3429000"/>
            <a:ext cx="914400" cy="533400"/>
            <a:chOff x="3648" y="2733"/>
            <a:chExt cx="363" cy="369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5562600" y="3429000"/>
            <a:ext cx="914400" cy="533400"/>
            <a:chOff x="3648" y="2733"/>
            <a:chExt cx="363" cy="369"/>
          </a:xfrm>
        </p:grpSpPr>
        <p:sp>
          <p:nvSpPr>
            <p:cNvPr id="13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15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7467600" y="3429000"/>
            <a:ext cx="914400" cy="533400"/>
            <a:chOff x="3648" y="2733"/>
            <a:chExt cx="363" cy="369"/>
          </a:xfrm>
        </p:grpSpPr>
        <p:sp>
          <p:nvSpPr>
            <p:cNvPr id="18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20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" name="Oval 22"/>
          <p:cNvSpPr/>
          <p:nvPr/>
        </p:nvSpPr>
        <p:spPr bwMode="auto">
          <a:xfrm>
            <a:off x="1219200" y="3886200"/>
            <a:ext cx="1752600" cy="1219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UNC</a:t>
            </a:r>
          </a:p>
        </p:txBody>
      </p:sp>
      <p:grpSp>
        <p:nvGrpSpPr>
          <p:cNvPr id="19" name="Group 24"/>
          <p:cNvGrpSpPr>
            <a:grpSpLocks/>
          </p:cNvGrpSpPr>
          <p:nvPr/>
        </p:nvGrpSpPr>
        <p:grpSpPr bwMode="auto">
          <a:xfrm>
            <a:off x="2438400" y="4267200"/>
            <a:ext cx="914400" cy="533400"/>
            <a:chOff x="3648" y="2733"/>
            <a:chExt cx="363" cy="369"/>
          </a:xfrm>
        </p:grpSpPr>
        <p:sp>
          <p:nvSpPr>
            <p:cNvPr id="31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6" name="Straight Connector 35"/>
          <p:cNvCxnSpPr>
            <a:stCxn id="25" idx="4"/>
            <a:endCxn id="8" idx="1"/>
          </p:cNvCxnSpPr>
          <p:nvPr/>
        </p:nvCxnSpPr>
        <p:spPr bwMode="auto">
          <a:xfrm>
            <a:off x="3429000" y="2476500"/>
            <a:ext cx="685800" cy="9525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 bwMode="auto">
          <a:xfrm>
            <a:off x="1219200" y="1752600"/>
            <a:ext cx="1752600" cy="1219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Duke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2514600" y="2209800"/>
            <a:ext cx="914400" cy="533400"/>
            <a:chOff x="3648" y="2733"/>
            <a:chExt cx="363" cy="369"/>
          </a:xfrm>
        </p:grpSpPr>
        <p:sp>
          <p:nvSpPr>
            <p:cNvPr id="25" name="AutoShape 25"/>
            <p:cNvSpPr>
              <a:spLocks noChangeArrowheads="1"/>
            </p:cNvSpPr>
            <p:nvPr/>
          </p:nvSpPr>
          <p:spPr bwMode="auto">
            <a:xfrm>
              <a:off x="3648" y="2733"/>
              <a:ext cx="363" cy="369"/>
            </a:xfrm>
            <a:prstGeom prst="can">
              <a:avLst>
                <a:gd name="adj" fmla="val 50826"/>
              </a:avLst>
            </a:prstGeom>
            <a:gradFill rotWithShape="0">
              <a:gsLst>
                <a:gs pos="0">
                  <a:srgbClr val="FE9B03">
                    <a:gamma/>
                    <a:shade val="46275"/>
                    <a:invGamma/>
                  </a:srgbClr>
                </a:gs>
                <a:gs pos="100000">
                  <a:srgbClr val="FE9B03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9" name="Group 26"/>
            <p:cNvGrpSpPr>
              <a:grpSpLocks/>
            </p:cNvGrpSpPr>
            <p:nvPr/>
          </p:nvGrpSpPr>
          <p:grpSpPr bwMode="auto">
            <a:xfrm>
              <a:off x="3696" y="2784"/>
              <a:ext cx="279" cy="81"/>
              <a:chOff x="1470" y="1821"/>
              <a:chExt cx="279" cy="93"/>
            </a:xfrm>
          </p:grpSpPr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1476" y="1821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28"/>
              <p:cNvSpPr>
                <a:spLocks/>
              </p:cNvSpPr>
              <p:nvPr/>
            </p:nvSpPr>
            <p:spPr bwMode="auto">
              <a:xfrm flipV="1">
                <a:off x="1470" y="1824"/>
                <a:ext cx="273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0"/>
                  </a:cxn>
                  <a:cxn ang="0">
                    <a:pos x="198" y="90"/>
                  </a:cxn>
                  <a:cxn ang="0">
                    <a:pos x="273" y="90"/>
                  </a:cxn>
                </a:cxnLst>
                <a:rect l="0" t="0" r="r" b="b"/>
                <a:pathLst>
                  <a:path w="273" h="90">
                    <a:moveTo>
                      <a:pt x="0" y="0"/>
                    </a:moveTo>
                    <a:lnTo>
                      <a:pt x="60" y="0"/>
                    </a:lnTo>
                    <a:lnTo>
                      <a:pt x="198" y="90"/>
                    </a:lnTo>
                    <a:lnTo>
                      <a:pt x="273" y="90"/>
                    </a:lnTo>
                  </a:path>
                </a:pathLst>
              </a:custGeom>
              <a:gradFill rotWithShape="0">
                <a:gsLst>
                  <a:gs pos="0">
                    <a:srgbClr val="FE9B03">
                      <a:gamma/>
                      <a:shade val="46275"/>
                      <a:invGamma/>
                    </a:srgbClr>
                  </a:gs>
                  <a:gs pos="100000">
                    <a:srgbClr val="FE9B03"/>
                  </a:gs>
                </a:gsLst>
                <a:lin ang="5400000" scaled="1"/>
              </a:gradFill>
              <a:ln w="9525" cap="flat" cmpd="sng">
                <a:solidFill>
                  <a:schemeClr val="bg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8" name="Straight Connector 37"/>
          <p:cNvCxnSpPr>
            <a:stCxn id="31" idx="4"/>
            <a:endCxn id="8" idx="3"/>
          </p:cNvCxnSpPr>
          <p:nvPr/>
        </p:nvCxnSpPr>
        <p:spPr bwMode="auto">
          <a:xfrm flipV="1">
            <a:off x="3352800" y="3962400"/>
            <a:ext cx="762000" cy="5715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4"/>
            <a:endCxn id="13" idx="2"/>
          </p:cNvCxnSpPr>
          <p:nvPr/>
        </p:nvCxnSpPr>
        <p:spPr bwMode="auto">
          <a:xfrm>
            <a:off x="4572000" y="3695700"/>
            <a:ext cx="990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4"/>
            <a:endCxn id="18" idx="2"/>
          </p:cNvCxnSpPr>
          <p:nvPr/>
        </p:nvCxnSpPr>
        <p:spPr bwMode="auto">
          <a:xfrm>
            <a:off x="6477000" y="3695700"/>
            <a:ext cx="990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33800" y="2590800"/>
            <a:ext cx="4091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Shaping, policing, marking</a:t>
            </a:r>
            <a:endParaRPr lang="en-US" sz="2800" dirty="0">
              <a:latin typeface="+mn-lt"/>
            </a:endParaRPr>
          </a:p>
        </p:txBody>
      </p:sp>
      <p:sp>
        <p:nvSpPr>
          <p:cNvPr id="47" name="Right Arrow 46"/>
          <p:cNvSpPr/>
          <p:nvPr/>
        </p:nvSpPr>
        <p:spPr bwMode="auto">
          <a:xfrm rot="2904473">
            <a:off x="2877320" y="2909350"/>
            <a:ext cx="12954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4572000" y="3162300"/>
            <a:ext cx="12954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ight Arrow 48"/>
          <p:cNvSpPr/>
          <p:nvPr/>
        </p:nvSpPr>
        <p:spPr bwMode="auto">
          <a:xfrm rot="19473901">
            <a:off x="3163446" y="4231511"/>
            <a:ext cx="1295400" cy="5492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591791" y="3753657"/>
            <a:ext cx="1280160" cy="28494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4591455" y="3942946"/>
            <a:ext cx="12954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6019800" y="3962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Per-hop behavior</a:t>
            </a:r>
            <a:endParaRPr lang="en-US" sz="2800" dirty="0">
              <a:latin typeface="+mn-lt"/>
            </a:endParaRPr>
          </a:p>
        </p:txBody>
      </p:sp>
      <p:cxnSp>
        <p:nvCxnSpPr>
          <p:cNvPr id="53" name="Straight Arrow Connector 52"/>
          <p:cNvCxnSpPr>
            <a:endCxn id="8" idx="3"/>
          </p:cNvCxnSpPr>
          <p:nvPr/>
        </p:nvCxnSpPr>
        <p:spPr bwMode="auto">
          <a:xfrm rot="5400000" flipH="1" flipV="1">
            <a:off x="3467100" y="4610100"/>
            <a:ext cx="1295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49953" y="5257800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Edge</a:t>
            </a:r>
            <a:endParaRPr lang="en-US" sz="2800" dirty="0">
              <a:latin typeface="+mn-lt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rot="5400000" flipH="1" flipV="1">
            <a:off x="5295106" y="4609306"/>
            <a:ext cx="1295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18827" y="5334000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Core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A77991F-6A3F-4F00-A098-B2AA13A5431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38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Edge Router Input Functionality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2590800" y="3962400"/>
            <a:ext cx="1143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Packet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classifier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5302" name="Oval 5"/>
          <p:cNvSpPr>
            <a:spLocks noChangeArrowheads="1"/>
          </p:cNvSpPr>
          <p:nvPr/>
        </p:nvSpPr>
        <p:spPr bwMode="auto">
          <a:xfrm>
            <a:off x="4724400" y="1905000"/>
            <a:ext cx="1981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Traffic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Conditioner 1</a:t>
            </a:r>
          </a:p>
        </p:txBody>
      </p:sp>
      <p:sp>
        <p:nvSpPr>
          <p:cNvPr id="55303" name="Oval 6"/>
          <p:cNvSpPr>
            <a:spLocks noChangeArrowheads="1"/>
          </p:cNvSpPr>
          <p:nvPr/>
        </p:nvSpPr>
        <p:spPr bwMode="auto">
          <a:xfrm>
            <a:off x="4724400" y="3124200"/>
            <a:ext cx="1981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Traffic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Conditioner N</a:t>
            </a:r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7315200" y="38862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Forwarding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engine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5305" name="Line 8"/>
          <p:cNvSpPr>
            <a:spLocks noChangeShapeType="1"/>
          </p:cNvSpPr>
          <p:nvPr/>
        </p:nvSpPr>
        <p:spPr bwMode="auto">
          <a:xfrm>
            <a:off x="3733800" y="4343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Freeform 9"/>
          <p:cNvSpPr>
            <a:spLocks/>
          </p:cNvSpPr>
          <p:nvPr/>
        </p:nvSpPr>
        <p:spPr bwMode="auto">
          <a:xfrm>
            <a:off x="3733800" y="2286000"/>
            <a:ext cx="990600" cy="1828800"/>
          </a:xfrm>
          <a:custGeom>
            <a:avLst/>
            <a:gdLst>
              <a:gd name="T0" fmla="*/ 0 w 720"/>
              <a:gd name="T1" fmla="*/ 1104 h 1104"/>
              <a:gd name="T2" fmla="*/ 384 w 720"/>
              <a:gd name="T3" fmla="*/ 0 h 1104"/>
              <a:gd name="T4" fmla="*/ 720 w 720"/>
              <a:gd name="T5" fmla="*/ 0 h 1104"/>
              <a:gd name="T6" fmla="*/ 0 60000 65536"/>
              <a:gd name="T7" fmla="*/ 0 60000 65536"/>
              <a:gd name="T8" fmla="*/ 0 60000 65536"/>
              <a:gd name="T9" fmla="*/ 0 w 720"/>
              <a:gd name="T10" fmla="*/ 0 h 1104"/>
              <a:gd name="T11" fmla="*/ 720 w 720"/>
              <a:gd name="T12" fmla="*/ 1104 h 1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104">
                <a:moveTo>
                  <a:pt x="0" y="1104"/>
                </a:moveTo>
                <a:lnTo>
                  <a:pt x="384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5307" name="Freeform 10"/>
          <p:cNvSpPr>
            <a:spLocks/>
          </p:cNvSpPr>
          <p:nvPr/>
        </p:nvSpPr>
        <p:spPr bwMode="auto">
          <a:xfrm>
            <a:off x="3733800" y="3581400"/>
            <a:ext cx="914400" cy="685800"/>
          </a:xfrm>
          <a:custGeom>
            <a:avLst/>
            <a:gdLst>
              <a:gd name="T0" fmla="*/ 0 w 720"/>
              <a:gd name="T1" fmla="*/ 528 h 528"/>
              <a:gd name="T2" fmla="*/ 480 w 720"/>
              <a:gd name="T3" fmla="*/ 0 h 528"/>
              <a:gd name="T4" fmla="*/ 720 w 720"/>
              <a:gd name="T5" fmla="*/ 0 h 528"/>
              <a:gd name="T6" fmla="*/ 0 60000 65536"/>
              <a:gd name="T7" fmla="*/ 0 60000 65536"/>
              <a:gd name="T8" fmla="*/ 0 60000 65536"/>
              <a:gd name="T9" fmla="*/ 0 w 720"/>
              <a:gd name="T10" fmla="*/ 0 h 528"/>
              <a:gd name="T11" fmla="*/ 720 w 720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528">
                <a:moveTo>
                  <a:pt x="0" y="528"/>
                </a:move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>
            <a:off x="5715000" y="2743200"/>
            <a:ext cx="0" cy="381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Freeform 12"/>
          <p:cNvSpPr>
            <a:spLocks/>
          </p:cNvSpPr>
          <p:nvPr/>
        </p:nvSpPr>
        <p:spPr bwMode="auto">
          <a:xfrm>
            <a:off x="6705600" y="3581400"/>
            <a:ext cx="533400" cy="304800"/>
          </a:xfrm>
          <a:custGeom>
            <a:avLst/>
            <a:gdLst>
              <a:gd name="T0" fmla="*/ 0 w 768"/>
              <a:gd name="T1" fmla="*/ 0 h 528"/>
              <a:gd name="T2" fmla="*/ 240 w 768"/>
              <a:gd name="T3" fmla="*/ 0 h 528"/>
              <a:gd name="T4" fmla="*/ 768 w 768"/>
              <a:gd name="T5" fmla="*/ 528 h 528"/>
              <a:gd name="T6" fmla="*/ 0 60000 65536"/>
              <a:gd name="T7" fmla="*/ 0 60000 65536"/>
              <a:gd name="T8" fmla="*/ 0 60000 65536"/>
              <a:gd name="T9" fmla="*/ 0 w 768"/>
              <a:gd name="T10" fmla="*/ 0 h 528"/>
              <a:gd name="T11" fmla="*/ 768 w 768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528">
                <a:moveTo>
                  <a:pt x="0" y="0"/>
                </a:moveTo>
                <a:lnTo>
                  <a:pt x="240" y="0"/>
                </a:lnTo>
                <a:lnTo>
                  <a:pt x="768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5310" name="Freeform 13"/>
          <p:cNvSpPr>
            <a:spLocks/>
          </p:cNvSpPr>
          <p:nvPr/>
        </p:nvSpPr>
        <p:spPr bwMode="auto">
          <a:xfrm>
            <a:off x="6705600" y="2286000"/>
            <a:ext cx="685800" cy="1447800"/>
          </a:xfrm>
          <a:custGeom>
            <a:avLst/>
            <a:gdLst>
              <a:gd name="T0" fmla="*/ 0 w 816"/>
              <a:gd name="T1" fmla="*/ 0 h 1200"/>
              <a:gd name="T2" fmla="*/ 336 w 816"/>
              <a:gd name="T3" fmla="*/ 0 h 1200"/>
              <a:gd name="T4" fmla="*/ 816 w 816"/>
              <a:gd name="T5" fmla="*/ 1200 h 1200"/>
              <a:gd name="T6" fmla="*/ 0 60000 65536"/>
              <a:gd name="T7" fmla="*/ 0 60000 65536"/>
              <a:gd name="T8" fmla="*/ 0 60000 65536"/>
              <a:gd name="T9" fmla="*/ 0 w 816"/>
              <a:gd name="T10" fmla="*/ 0 h 1200"/>
              <a:gd name="T11" fmla="*/ 816 w 816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200">
                <a:moveTo>
                  <a:pt x="0" y="0"/>
                </a:moveTo>
                <a:lnTo>
                  <a:pt x="336" y="0"/>
                </a:lnTo>
                <a:lnTo>
                  <a:pt x="816" y="12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5311" name="Text Box 14"/>
          <p:cNvSpPr txBox="1">
            <a:spLocks noChangeArrowheads="1"/>
          </p:cNvSpPr>
          <p:nvPr/>
        </p:nvSpPr>
        <p:spPr bwMode="auto">
          <a:xfrm>
            <a:off x="381000" y="3733800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Arriving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5312" name="Line 15"/>
          <p:cNvSpPr>
            <a:spLocks noChangeShapeType="1"/>
          </p:cNvSpPr>
          <p:nvPr/>
        </p:nvSpPr>
        <p:spPr bwMode="auto">
          <a:xfrm>
            <a:off x="762000" y="4343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Text Box 16"/>
          <p:cNvSpPr txBox="1">
            <a:spLocks noChangeArrowheads="1"/>
          </p:cNvSpPr>
          <p:nvPr/>
        </p:nvSpPr>
        <p:spPr bwMode="auto">
          <a:xfrm>
            <a:off x="4953000" y="4340225"/>
            <a:ext cx="1341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Best effort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5314" name="Text Box 17"/>
          <p:cNvSpPr txBox="1">
            <a:spLocks noChangeArrowheads="1"/>
          </p:cNvSpPr>
          <p:nvPr/>
        </p:nvSpPr>
        <p:spPr bwMode="auto">
          <a:xfrm rot="-4271195">
            <a:off x="3417094" y="2880519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Flow 1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5315" name="Text Box 18"/>
          <p:cNvSpPr txBox="1">
            <a:spLocks noChangeArrowheads="1"/>
          </p:cNvSpPr>
          <p:nvPr/>
        </p:nvSpPr>
        <p:spPr bwMode="auto">
          <a:xfrm rot="-3156150">
            <a:off x="3645694" y="3471069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Flow 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5316" name="Text Box 19"/>
          <p:cNvSpPr txBox="1">
            <a:spLocks noChangeArrowheads="1"/>
          </p:cNvSpPr>
          <p:nvPr/>
        </p:nvSpPr>
        <p:spPr bwMode="auto">
          <a:xfrm>
            <a:off x="1004888" y="5233988"/>
            <a:ext cx="7594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3200">
                <a:solidFill>
                  <a:srgbClr val="000000"/>
                </a:solidFill>
              </a:rPr>
              <a:t>Classify packets based on packet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A8E2F3-E5BE-4C55-937C-1AECC9FDD1E2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39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Traffic Conditioning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9950" y="3048000"/>
            <a:ext cx="2057400" cy="838200"/>
            <a:chOff x="383" y="2255"/>
            <a:chExt cx="1296" cy="528"/>
          </a:xfrm>
        </p:grpSpPr>
        <p:sp>
          <p:nvSpPr>
            <p:cNvPr id="56326" name="Freeform 5"/>
            <p:cNvSpPr>
              <a:spLocks/>
            </p:cNvSpPr>
            <p:nvPr/>
          </p:nvSpPr>
          <p:spPr bwMode="auto">
            <a:xfrm rot="-5400000">
              <a:off x="671" y="2159"/>
              <a:ext cx="528" cy="720"/>
            </a:xfrm>
            <a:custGeom>
              <a:avLst/>
              <a:gdLst>
                <a:gd name="T0" fmla="*/ 0 w 528"/>
                <a:gd name="T1" fmla="*/ 48 h 720"/>
                <a:gd name="T2" fmla="*/ 0 w 528"/>
                <a:gd name="T3" fmla="*/ 720 h 720"/>
                <a:gd name="T4" fmla="*/ 528 w 528"/>
                <a:gd name="T5" fmla="*/ 720 h 720"/>
                <a:gd name="T6" fmla="*/ 528 w 528"/>
                <a:gd name="T7" fmla="*/ 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720"/>
                <a:gd name="T14" fmla="*/ 528 w 528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720">
                  <a:moveTo>
                    <a:pt x="0" y="48"/>
                  </a:moveTo>
                  <a:lnTo>
                    <a:pt x="0" y="720"/>
                  </a:lnTo>
                  <a:lnTo>
                    <a:pt x="528" y="720"/>
                  </a:lnTo>
                  <a:lnTo>
                    <a:pt x="52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6327" name="Line 6"/>
            <p:cNvSpPr>
              <a:spLocks noChangeShapeType="1"/>
            </p:cNvSpPr>
            <p:nvPr/>
          </p:nvSpPr>
          <p:spPr bwMode="auto">
            <a:xfrm rot="-5400000">
              <a:off x="575" y="235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8" name="Line 7"/>
            <p:cNvSpPr>
              <a:spLocks noChangeShapeType="1"/>
            </p:cNvSpPr>
            <p:nvPr/>
          </p:nvSpPr>
          <p:spPr bwMode="auto">
            <a:xfrm rot="-5400000">
              <a:off x="935" y="2519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9" name="Line 8"/>
            <p:cNvSpPr>
              <a:spLocks noChangeShapeType="1"/>
            </p:cNvSpPr>
            <p:nvPr/>
          </p:nvSpPr>
          <p:spPr bwMode="auto">
            <a:xfrm rot="-5400000">
              <a:off x="839" y="2519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0" name="Line 9"/>
            <p:cNvSpPr>
              <a:spLocks noChangeShapeType="1"/>
            </p:cNvSpPr>
            <p:nvPr/>
          </p:nvSpPr>
          <p:spPr bwMode="auto">
            <a:xfrm rot="-5400000">
              <a:off x="1487" y="235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1" name="Line 10"/>
            <p:cNvSpPr>
              <a:spLocks noChangeShapeType="1"/>
            </p:cNvSpPr>
            <p:nvPr/>
          </p:nvSpPr>
          <p:spPr bwMode="auto">
            <a:xfrm rot="-5400000">
              <a:off x="743" y="2519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332" name="Freeform 11"/>
          <p:cNvSpPr>
            <a:spLocks/>
          </p:cNvSpPr>
          <p:nvPr/>
        </p:nvSpPr>
        <p:spPr bwMode="auto">
          <a:xfrm>
            <a:off x="3155950" y="1905000"/>
            <a:ext cx="838200" cy="608013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155950" y="23606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3"/>
          <p:cNvSpPr>
            <a:spLocks noChangeShapeType="1"/>
          </p:cNvSpPr>
          <p:nvPr/>
        </p:nvSpPr>
        <p:spPr bwMode="auto">
          <a:xfrm>
            <a:off x="3155950" y="22082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3536950" y="25130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Oval 15"/>
          <p:cNvSpPr>
            <a:spLocks noChangeArrowheads="1"/>
          </p:cNvSpPr>
          <p:nvPr/>
        </p:nvSpPr>
        <p:spPr bwMode="auto">
          <a:xfrm>
            <a:off x="2927350" y="3124200"/>
            <a:ext cx="1219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Wait for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token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37" name="Oval 16"/>
          <p:cNvSpPr>
            <a:spLocks noChangeArrowheads="1"/>
          </p:cNvSpPr>
          <p:nvPr/>
        </p:nvSpPr>
        <p:spPr bwMode="auto">
          <a:xfrm>
            <a:off x="4756150" y="31242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Set EF bit</a:t>
            </a:r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412750" y="3168650"/>
            <a:ext cx="88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input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39" name="Line 18"/>
          <p:cNvSpPr>
            <a:spLocks noChangeShapeType="1"/>
          </p:cNvSpPr>
          <p:nvPr/>
        </p:nvSpPr>
        <p:spPr bwMode="auto">
          <a:xfrm>
            <a:off x="414655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9"/>
          <p:cNvSpPr>
            <a:spLocks noChangeShapeType="1"/>
          </p:cNvSpPr>
          <p:nvPr/>
        </p:nvSpPr>
        <p:spPr bwMode="auto">
          <a:xfrm>
            <a:off x="5975350" y="3505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Text Box 20"/>
          <p:cNvSpPr txBox="1">
            <a:spLocks noChangeArrowheads="1"/>
          </p:cNvSpPr>
          <p:nvPr/>
        </p:nvSpPr>
        <p:spPr bwMode="auto">
          <a:xfrm>
            <a:off x="7759700" y="3070225"/>
            <a:ext cx="88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output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42" name="Freeform 21"/>
          <p:cNvSpPr>
            <a:spLocks/>
          </p:cNvSpPr>
          <p:nvPr/>
        </p:nvSpPr>
        <p:spPr bwMode="auto">
          <a:xfrm rot="-5400000">
            <a:off x="6356350" y="502920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6343" name="Line 22"/>
          <p:cNvSpPr>
            <a:spLocks noChangeShapeType="1"/>
          </p:cNvSpPr>
          <p:nvPr/>
        </p:nvSpPr>
        <p:spPr bwMode="auto">
          <a:xfrm rot="-5400000">
            <a:off x="6089650" y="52197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3"/>
          <p:cNvSpPr>
            <a:spLocks noChangeShapeType="1"/>
          </p:cNvSpPr>
          <p:nvPr/>
        </p:nvSpPr>
        <p:spPr bwMode="auto">
          <a:xfrm rot="-5400000">
            <a:off x="6775450" y="56007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Line 24"/>
          <p:cNvSpPr>
            <a:spLocks noChangeShapeType="1"/>
          </p:cNvSpPr>
          <p:nvPr/>
        </p:nvSpPr>
        <p:spPr bwMode="auto">
          <a:xfrm rot="-5400000">
            <a:off x="6623050" y="56007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Line 25"/>
          <p:cNvSpPr>
            <a:spLocks noChangeShapeType="1"/>
          </p:cNvSpPr>
          <p:nvPr/>
        </p:nvSpPr>
        <p:spPr bwMode="auto">
          <a:xfrm rot="-5400000">
            <a:off x="765175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6"/>
          <p:cNvSpPr>
            <a:spLocks noChangeShapeType="1"/>
          </p:cNvSpPr>
          <p:nvPr/>
        </p:nvSpPr>
        <p:spPr bwMode="auto">
          <a:xfrm rot="-5400000">
            <a:off x="6470650" y="56007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Oval 27"/>
          <p:cNvSpPr>
            <a:spLocks noChangeArrowheads="1"/>
          </p:cNvSpPr>
          <p:nvPr/>
        </p:nvSpPr>
        <p:spPr bwMode="auto">
          <a:xfrm>
            <a:off x="269875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Test if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token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49" name="Oval 28"/>
          <p:cNvSpPr>
            <a:spLocks noChangeArrowheads="1"/>
          </p:cNvSpPr>
          <p:nvPr/>
        </p:nvSpPr>
        <p:spPr bwMode="auto">
          <a:xfrm>
            <a:off x="445135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Set AF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“in” bit</a:t>
            </a:r>
          </a:p>
        </p:txBody>
      </p:sp>
      <p:sp>
        <p:nvSpPr>
          <p:cNvPr id="56350" name="Freeform 29"/>
          <p:cNvSpPr>
            <a:spLocks/>
          </p:cNvSpPr>
          <p:nvPr/>
        </p:nvSpPr>
        <p:spPr bwMode="auto">
          <a:xfrm>
            <a:off x="2927350" y="4114800"/>
            <a:ext cx="838200" cy="608013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6351" name="Line 30"/>
          <p:cNvSpPr>
            <a:spLocks noChangeShapeType="1"/>
          </p:cNvSpPr>
          <p:nvPr/>
        </p:nvSpPr>
        <p:spPr bwMode="auto">
          <a:xfrm>
            <a:off x="2927350" y="45704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Line 31"/>
          <p:cNvSpPr>
            <a:spLocks noChangeShapeType="1"/>
          </p:cNvSpPr>
          <p:nvPr/>
        </p:nvSpPr>
        <p:spPr bwMode="auto">
          <a:xfrm>
            <a:off x="2927350" y="44180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Line 32"/>
          <p:cNvSpPr>
            <a:spLocks noChangeShapeType="1"/>
          </p:cNvSpPr>
          <p:nvPr/>
        </p:nvSpPr>
        <p:spPr bwMode="auto">
          <a:xfrm>
            <a:off x="3308350" y="4722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Line 33"/>
          <p:cNvSpPr>
            <a:spLocks noChangeShapeType="1"/>
          </p:cNvSpPr>
          <p:nvPr/>
        </p:nvSpPr>
        <p:spPr bwMode="auto">
          <a:xfrm>
            <a:off x="2927350" y="4267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Line 34"/>
          <p:cNvSpPr>
            <a:spLocks noChangeShapeType="1"/>
          </p:cNvSpPr>
          <p:nvPr/>
        </p:nvSpPr>
        <p:spPr bwMode="auto">
          <a:xfrm>
            <a:off x="3917950" y="563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Text Box 35"/>
          <p:cNvSpPr txBox="1">
            <a:spLocks noChangeArrowheads="1"/>
          </p:cNvSpPr>
          <p:nvPr/>
        </p:nvSpPr>
        <p:spPr bwMode="auto">
          <a:xfrm>
            <a:off x="3841750" y="5280025"/>
            <a:ext cx="681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token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57" name="Freeform 36"/>
          <p:cNvSpPr>
            <a:spLocks/>
          </p:cNvSpPr>
          <p:nvPr/>
        </p:nvSpPr>
        <p:spPr bwMode="auto">
          <a:xfrm>
            <a:off x="3841750" y="5029200"/>
            <a:ext cx="2514600" cy="457200"/>
          </a:xfrm>
          <a:custGeom>
            <a:avLst/>
            <a:gdLst>
              <a:gd name="T0" fmla="*/ 0 w 1584"/>
              <a:gd name="T1" fmla="*/ 288 h 288"/>
              <a:gd name="T2" fmla="*/ 384 w 1584"/>
              <a:gd name="T3" fmla="*/ 0 h 288"/>
              <a:gd name="T4" fmla="*/ 1104 w 1584"/>
              <a:gd name="T5" fmla="*/ 0 h 288"/>
              <a:gd name="T6" fmla="*/ 1584 w 1584"/>
              <a:gd name="T7" fmla="*/ 288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8"/>
              <a:gd name="T14" fmla="*/ 1584 w 15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8">
                <a:moveTo>
                  <a:pt x="0" y="288"/>
                </a:moveTo>
                <a:lnTo>
                  <a:pt x="384" y="0"/>
                </a:lnTo>
                <a:lnTo>
                  <a:pt x="1104" y="0"/>
                </a:lnTo>
                <a:lnTo>
                  <a:pt x="1584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6358" name="Text Box 37"/>
          <p:cNvSpPr txBox="1">
            <a:spLocks noChangeArrowheads="1"/>
          </p:cNvSpPr>
          <p:nvPr/>
        </p:nvSpPr>
        <p:spPr bwMode="auto">
          <a:xfrm>
            <a:off x="4527550" y="4670425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No token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59" name="Text Box 38"/>
          <p:cNvSpPr txBox="1">
            <a:spLocks noChangeArrowheads="1"/>
          </p:cNvSpPr>
          <p:nvPr/>
        </p:nvSpPr>
        <p:spPr bwMode="auto">
          <a:xfrm>
            <a:off x="444500" y="5302250"/>
            <a:ext cx="88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input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>
            <a:off x="1022350" y="563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Text Box 40"/>
          <p:cNvSpPr txBox="1">
            <a:spLocks noChangeArrowheads="1"/>
          </p:cNvSpPr>
          <p:nvPr/>
        </p:nvSpPr>
        <p:spPr bwMode="auto">
          <a:xfrm>
            <a:off x="7880350" y="5280025"/>
            <a:ext cx="88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output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6362" name="Text Box 41"/>
          <p:cNvSpPr txBox="1">
            <a:spLocks noChangeArrowheads="1"/>
          </p:cNvSpPr>
          <p:nvPr/>
        </p:nvSpPr>
        <p:spPr bwMode="auto">
          <a:xfrm>
            <a:off x="1022350" y="2689225"/>
            <a:ext cx="172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Drop on overflow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5D0AC9-73D0-4CEC-BF26-02DEC6AFA227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1. Service classes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76400"/>
            <a:ext cx="8229600" cy="3886200"/>
          </a:xfrm>
        </p:spPr>
        <p:txBody>
          <a:bodyPr/>
          <a:lstStyle/>
          <a:p>
            <a:pPr marL="914400" lvl="1" indent="-457200">
              <a:buFontTx/>
              <a:buNone/>
            </a:pPr>
            <a:r>
              <a:rPr lang="en-US" dirty="0" smtClean="0"/>
              <a:t>    What kind of promises/services should network offer?</a:t>
            </a:r>
          </a:p>
          <a:p>
            <a:pPr marL="914400" lvl="1" indent="-457200">
              <a:buFontTx/>
              <a:buNone/>
            </a:pPr>
            <a:endParaRPr lang="en-US" dirty="0" smtClean="0"/>
          </a:p>
          <a:p>
            <a:pPr marL="914400" lvl="1" indent="-457200">
              <a:buFontTx/>
              <a:buNone/>
            </a:pPr>
            <a:r>
              <a:rPr lang="en-US" dirty="0" smtClean="0"/>
              <a:t>    Depends on the </a:t>
            </a:r>
            <a:r>
              <a:rPr lang="en-US" b="1" dirty="0" smtClean="0"/>
              <a:t>characteristics of the applications</a:t>
            </a:r>
            <a:r>
              <a:rPr lang="en-US" dirty="0" smtClean="0"/>
              <a:t> that will use the network </a:t>
            </a:r>
            <a:r>
              <a:rPr lang="en-US" dirty="0" smtClean="0">
                <a:latin typeface="Comic Sans MS"/>
              </a:rPr>
              <a:t>…</a:t>
            </a:r>
            <a:r>
              <a:rPr lang="en-US" dirty="0" smtClean="0"/>
              <a:t>.</a:t>
            </a:r>
          </a:p>
          <a:p>
            <a:pPr marL="914400" lvl="1" indent="-457200">
              <a:buFontTx/>
              <a:buNone/>
            </a:pPr>
            <a:endParaRPr lang="en-US" dirty="0" smtClean="0"/>
          </a:p>
        </p:txBody>
      </p:sp>
      <p:sp>
        <p:nvSpPr>
          <p:cNvPr id="60421" name="AutoShape 4"/>
          <p:cNvSpPr>
            <a:spLocks noChangeArrowheads="1"/>
          </p:cNvSpPr>
          <p:nvPr/>
        </p:nvSpPr>
        <p:spPr bwMode="auto">
          <a:xfrm>
            <a:off x="457200" y="32766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19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Router Output Processing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1543050"/>
          </a:xfrm>
        </p:spPr>
        <p:txBody>
          <a:bodyPr>
            <a:normAutofit/>
          </a:bodyPr>
          <a:lstStyle/>
          <a:p>
            <a:r>
              <a:rPr lang="en-US" sz="2800" smtClean="0"/>
              <a:t>Two queues: EF packets on higher priority queue</a:t>
            </a:r>
          </a:p>
          <a:p>
            <a:r>
              <a:rPr lang="en-US" sz="2800" smtClean="0"/>
              <a:t>Lower priority queue implements RED “In or Out” scheme (RIO)</a:t>
            </a:r>
          </a:p>
        </p:txBody>
      </p:sp>
      <p:sp>
        <p:nvSpPr>
          <p:cNvPr id="57348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34D755-E234-47D9-A987-452C7E5560A4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40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381000" y="3581400"/>
            <a:ext cx="8382000" cy="3124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609600" y="35814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What DSCP?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1" name="Rectangle 5"/>
          <p:cNvSpPr>
            <a:spLocks noChangeArrowheads="1"/>
          </p:cNvSpPr>
          <p:nvPr/>
        </p:nvSpPr>
        <p:spPr bwMode="auto">
          <a:xfrm>
            <a:off x="1828800" y="45720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If “in” set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incr in_cnt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2" name="Rectangle 6"/>
          <p:cNvSpPr>
            <a:spLocks noChangeArrowheads="1"/>
          </p:cNvSpPr>
          <p:nvPr/>
        </p:nvSpPr>
        <p:spPr bwMode="auto">
          <a:xfrm>
            <a:off x="4267200" y="358140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High-priority Q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3" name="Rectangle 7"/>
          <p:cNvSpPr>
            <a:spLocks noChangeArrowheads="1"/>
          </p:cNvSpPr>
          <p:nvPr/>
        </p:nvSpPr>
        <p:spPr bwMode="auto">
          <a:xfrm>
            <a:off x="4267200" y="472440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Low-priority Q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4" name="Rectangle 8"/>
          <p:cNvSpPr>
            <a:spLocks noChangeArrowheads="1"/>
          </p:cNvSpPr>
          <p:nvPr/>
        </p:nvSpPr>
        <p:spPr bwMode="auto">
          <a:xfrm>
            <a:off x="6477000" y="54102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If “in” set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decr in_cnt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5" name="Rectangle 9"/>
          <p:cNvSpPr>
            <a:spLocks noChangeArrowheads="1"/>
          </p:cNvSpPr>
          <p:nvPr/>
        </p:nvSpPr>
        <p:spPr bwMode="auto">
          <a:xfrm>
            <a:off x="3886200" y="54864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RIO queue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management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6" name="Line 10"/>
          <p:cNvSpPr>
            <a:spLocks noChangeShapeType="1"/>
          </p:cNvSpPr>
          <p:nvPr/>
        </p:nvSpPr>
        <p:spPr bwMode="auto">
          <a:xfrm>
            <a:off x="3810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1"/>
          <p:cNvSpPr>
            <a:spLocks noChangeShapeType="1"/>
          </p:cNvSpPr>
          <p:nvPr/>
        </p:nvSpPr>
        <p:spPr bwMode="auto">
          <a:xfrm>
            <a:off x="2133600" y="3810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Freeform 12"/>
          <p:cNvSpPr>
            <a:spLocks/>
          </p:cNvSpPr>
          <p:nvPr/>
        </p:nvSpPr>
        <p:spPr bwMode="auto">
          <a:xfrm>
            <a:off x="1219200" y="4038600"/>
            <a:ext cx="609600" cy="838200"/>
          </a:xfrm>
          <a:custGeom>
            <a:avLst/>
            <a:gdLst>
              <a:gd name="T0" fmla="*/ 0 w 384"/>
              <a:gd name="T1" fmla="*/ 0 h 528"/>
              <a:gd name="T2" fmla="*/ 0 w 384"/>
              <a:gd name="T3" fmla="*/ 528 h 528"/>
              <a:gd name="T4" fmla="*/ 384 w 384"/>
              <a:gd name="T5" fmla="*/ 528 h 528"/>
              <a:gd name="T6" fmla="*/ 0 60000 65536"/>
              <a:gd name="T7" fmla="*/ 0 60000 65536"/>
              <a:gd name="T8" fmla="*/ 0 60000 65536"/>
              <a:gd name="T9" fmla="*/ 0 w 384"/>
              <a:gd name="T10" fmla="*/ 0 h 528"/>
              <a:gd name="T11" fmla="*/ 384 w 384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8">
                <a:moveTo>
                  <a:pt x="0" y="0"/>
                </a:moveTo>
                <a:lnTo>
                  <a:pt x="0" y="528"/>
                </a:lnTo>
                <a:lnTo>
                  <a:pt x="384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59" name="Line 13"/>
          <p:cNvSpPr>
            <a:spLocks noChangeShapeType="1"/>
          </p:cNvSpPr>
          <p:nvPr/>
        </p:nvSpPr>
        <p:spPr bwMode="auto">
          <a:xfrm>
            <a:off x="33528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4"/>
          <p:cNvSpPr>
            <a:spLocks noChangeShapeType="1"/>
          </p:cNvSpPr>
          <p:nvPr/>
        </p:nvSpPr>
        <p:spPr bwMode="auto">
          <a:xfrm>
            <a:off x="62484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5"/>
          <p:cNvSpPr>
            <a:spLocks noChangeShapeType="1"/>
          </p:cNvSpPr>
          <p:nvPr/>
        </p:nvSpPr>
        <p:spPr bwMode="auto">
          <a:xfrm>
            <a:off x="6248400" y="4953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6"/>
          <p:cNvSpPr>
            <a:spLocks noChangeShapeType="1"/>
          </p:cNvSpPr>
          <p:nvPr/>
        </p:nvSpPr>
        <p:spPr bwMode="auto">
          <a:xfrm>
            <a:off x="72390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Freeform 17"/>
          <p:cNvSpPr>
            <a:spLocks/>
          </p:cNvSpPr>
          <p:nvPr/>
        </p:nvSpPr>
        <p:spPr bwMode="auto">
          <a:xfrm>
            <a:off x="2514600" y="5257800"/>
            <a:ext cx="1371600" cy="533400"/>
          </a:xfrm>
          <a:custGeom>
            <a:avLst/>
            <a:gdLst>
              <a:gd name="T0" fmla="*/ 0 w 864"/>
              <a:gd name="T1" fmla="*/ 0 h 576"/>
              <a:gd name="T2" fmla="*/ 0 w 864"/>
              <a:gd name="T3" fmla="*/ 576 h 576"/>
              <a:gd name="T4" fmla="*/ 864 w 864"/>
              <a:gd name="T5" fmla="*/ 576 h 576"/>
              <a:gd name="T6" fmla="*/ 0 60000 65536"/>
              <a:gd name="T7" fmla="*/ 0 60000 65536"/>
              <a:gd name="T8" fmla="*/ 0 60000 65536"/>
              <a:gd name="T9" fmla="*/ 0 w 864"/>
              <a:gd name="T10" fmla="*/ 0 h 576"/>
              <a:gd name="T11" fmla="*/ 864 w 864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576">
                <a:moveTo>
                  <a:pt x="0" y="0"/>
                </a:moveTo>
                <a:lnTo>
                  <a:pt x="0" y="576"/>
                </a:lnTo>
                <a:lnTo>
                  <a:pt x="864" y="576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H="1">
            <a:off x="5410200" y="579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 flipV="1">
            <a:off x="48768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7239000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Text Box 21"/>
          <p:cNvSpPr txBox="1">
            <a:spLocks noChangeArrowheads="1"/>
          </p:cNvSpPr>
          <p:nvPr/>
        </p:nvSpPr>
        <p:spPr bwMode="auto">
          <a:xfrm>
            <a:off x="7146925" y="389731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Packets out</a:t>
            </a:r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 flipV="1">
            <a:off x="68580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Text Box 23"/>
          <p:cNvSpPr txBox="1">
            <a:spLocks noChangeArrowheads="1"/>
          </p:cNvSpPr>
          <p:nvPr/>
        </p:nvSpPr>
        <p:spPr bwMode="auto">
          <a:xfrm>
            <a:off x="2270125" y="3440113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EF</a:t>
            </a:r>
          </a:p>
        </p:txBody>
      </p:sp>
      <p:sp>
        <p:nvSpPr>
          <p:cNvPr id="57370" name="Text Box 24"/>
          <p:cNvSpPr txBox="1">
            <a:spLocks noChangeArrowheads="1"/>
          </p:cNvSpPr>
          <p:nvPr/>
        </p:nvSpPr>
        <p:spPr bwMode="auto">
          <a:xfrm>
            <a:off x="1279525" y="4049713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AF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Router Output Processing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1543050"/>
          </a:xfrm>
        </p:spPr>
        <p:txBody>
          <a:bodyPr>
            <a:normAutofit/>
          </a:bodyPr>
          <a:lstStyle/>
          <a:p>
            <a:r>
              <a:rPr lang="en-US" sz="2800" smtClean="0"/>
              <a:t>Two queues: EF packets on higher priority queue</a:t>
            </a:r>
          </a:p>
          <a:p>
            <a:r>
              <a:rPr lang="en-US" sz="2800" smtClean="0"/>
              <a:t>Lower priority queue implements RED “In or Out” scheme (RIO)</a:t>
            </a:r>
          </a:p>
        </p:txBody>
      </p:sp>
      <p:sp>
        <p:nvSpPr>
          <p:cNvPr id="57348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34D755-E234-47D9-A987-452C7E5560A4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41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381000" y="3581400"/>
            <a:ext cx="8382000" cy="3124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609600" y="35814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What DSCP?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1" name="Rectangle 5"/>
          <p:cNvSpPr>
            <a:spLocks noChangeArrowheads="1"/>
          </p:cNvSpPr>
          <p:nvPr/>
        </p:nvSpPr>
        <p:spPr bwMode="auto">
          <a:xfrm>
            <a:off x="1828800" y="45720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If “in” set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incr in_cnt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2" name="Rectangle 6"/>
          <p:cNvSpPr>
            <a:spLocks noChangeArrowheads="1"/>
          </p:cNvSpPr>
          <p:nvPr/>
        </p:nvSpPr>
        <p:spPr bwMode="auto">
          <a:xfrm>
            <a:off x="4267200" y="358140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High-priority Q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3" name="Rectangle 7"/>
          <p:cNvSpPr>
            <a:spLocks noChangeArrowheads="1"/>
          </p:cNvSpPr>
          <p:nvPr/>
        </p:nvSpPr>
        <p:spPr bwMode="auto">
          <a:xfrm>
            <a:off x="4267200" y="472440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Low-priority Q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4" name="Rectangle 8"/>
          <p:cNvSpPr>
            <a:spLocks noChangeArrowheads="1"/>
          </p:cNvSpPr>
          <p:nvPr/>
        </p:nvSpPr>
        <p:spPr bwMode="auto">
          <a:xfrm>
            <a:off x="6477000" y="54102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If “in” set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decr in_cnt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5" name="Rectangle 9"/>
          <p:cNvSpPr>
            <a:spLocks noChangeArrowheads="1"/>
          </p:cNvSpPr>
          <p:nvPr/>
        </p:nvSpPr>
        <p:spPr bwMode="auto">
          <a:xfrm>
            <a:off x="3886200" y="5486400"/>
            <a:ext cx="1524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RIO queue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management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7356" name="Line 10"/>
          <p:cNvSpPr>
            <a:spLocks noChangeShapeType="1"/>
          </p:cNvSpPr>
          <p:nvPr/>
        </p:nvSpPr>
        <p:spPr bwMode="auto">
          <a:xfrm>
            <a:off x="3810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1"/>
          <p:cNvSpPr>
            <a:spLocks noChangeShapeType="1"/>
          </p:cNvSpPr>
          <p:nvPr/>
        </p:nvSpPr>
        <p:spPr bwMode="auto">
          <a:xfrm>
            <a:off x="2133600" y="3810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Freeform 12"/>
          <p:cNvSpPr>
            <a:spLocks/>
          </p:cNvSpPr>
          <p:nvPr/>
        </p:nvSpPr>
        <p:spPr bwMode="auto">
          <a:xfrm>
            <a:off x="1219200" y="4038600"/>
            <a:ext cx="609600" cy="838200"/>
          </a:xfrm>
          <a:custGeom>
            <a:avLst/>
            <a:gdLst>
              <a:gd name="T0" fmla="*/ 0 w 384"/>
              <a:gd name="T1" fmla="*/ 0 h 528"/>
              <a:gd name="T2" fmla="*/ 0 w 384"/>
              <a:gd name="T3" fmla="*/ 528 h 528"/>
              <a:gd name="T4" fmla="*/ 384 w 384"/>
              <a:gd name="T5" fmla="*/ 528 h 528"/>
              <a:gd name="T6" fmla="*/ 0 60000 65536"/>
              <a:gd name="T7" fmla="*/ 0 60000 65536"/>
              <a:gd name="T8" fmla="*/ 0 60000 65536"/>
              <a:gd name="T9" fmla="*/ 0 w 384"/>
              <a:gd name="T10" fmla="*/ 0 h 528"/>
              <a:gd name="T11" fmla="*/ 384 w 384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8">
                <a:moveTo>
                  <a:pt x="0" y="0"/>
                </a:moveTo>
                <a:lnTo>
                  <a:pt x="0" y="528"/>
                </a:lnTo>
                <a:lnTo>
                  <a:pt x="384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59" name="Line 13"/>
          <p:cNvSpPr>
            <a:spLocks noChangeShapeType="1"/>
          </p:cNvSpPr>
          <p:nvPr/>
        </p:nvSpPr>
        <p:spPr bwMode="auto">
          <a:xfrm>
            <a:off x="33528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4"/>
          <p:cNvSpPr>
            <a:spLocks noChangeShapeType="1"/>
          </p:cNvSpPr>
          <p:nvPr/>
        </p:nvSpPr>
        <p:spPr bwMode="auto">
          <a:xfrm>
            <a:off x="62484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5"/>
          <p:cNvSpPr>
            <a:spLocks noChangeShapeType="1"/>
          </p:cNvSpPr>
          <p:nvPr/>
        </p:nvSpPr>
        <p:spPr bwMode="auto">
          <a:xfrm>
            <a:off x="6248400" y="4953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6"/>
          <p:cNvSpPr>
            <a:spLocks noChangeShapeType="1"/>
          </p:cNvSpPr>
          <p:nvPr/>
        </p:nvSpPr>
        <p:spPr bwMode="auto">
          <a:xfrm>
            <a:off x="72390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Freeform 17"/>
          <p:cNvSpPr>
            <a:spLocks/>
          </p:cNvSpPr>
          <p:nvPr/>
        </p:nvSpPr>
        <p:spPr bwMode="auto">
          <a:xfrm>
            <a:off x="2514600" y="5257800"/>
            <a:ext cx="1371600" cy="533400"/>
          </a:xfrm>
          <a:custGeom>
            <a:avLst/>
            <a:gdLst>
              <a:gd name="T0" fmla="*/ 0 w 864"/>
              <a:gd name="T1" fmla="*/ 0 h 576"/>
              <a:gd name="T2" fmla="*/ 0 w 864"/>
              <a:gd name="T3" fmla="*/ 576 h 576"/>
              <a:gd name="T4" fmla="*/ 864 w 864"/>
              <a:gd name="T5" fmla="*/ 576 h 576"/>
              <a:gd name="T6" fmla="*/ 0 60000 65536"/>
              <a:gd name="T7" fmla="*/ 0 60000 65536"/>
              <a:gd name="T8" fmla="*/ 0 60000 65536"/>
              <a:gd name="T9" fmla="*/ 0 w 864"/>
              <a:gd name="T10" fmla="*/ 0 h 576"/>
              <a:gd name="T11" fmla="*/ 864 w 864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576">
                <a:moveTo>
                  <a:pt x="0" y="0"/>
                </a:moveTo>
                <a:lnTo>
                  <a:pt x="0" y="576"/>
                </a:lnTo>
                <a:lnTo>
                  <a:pt x="864" y="576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H="1">
            <a:off x="5410200" y="579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 flipV="1">
            <a:off x="48768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7239000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Text Box 21"/>
          <p:cNvSpPr txBox="1">
            <a:spLocks noChangeArrowheads="1"/>
          </p:cNvSpPr>
          <p:nvPr/>
        </p:nvSpPr>
        <p:spPr bwMode="auto">
          <a:xfrm>
            <a:off x="7146925" y="389731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Packets out</a:t>
            </a:r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 flipV="1">
            <a:off x="68580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Text Box 23"/>
          <p:cNvSpPr txBox="1">
            <a:spLocks noChangeArrowheads="1"/>
          </p:cNvSpPr>
          <p:nvPr/>
        </p:nvSpPr>
        <p:spPr bwMode="auto">
          <a:xfrm>
            <a:off x="2270125" y="3440113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EF</a:t>
            </a:r>
          </a:p>
        </p:txBody>
      </p:sp>
      <p:sp>
        <p:nvSpPr>
          <p:cNvPr id="57370" name="Text Box 24"/>
          <p:cNvSpPr txBox="1">
            <a:spLocks noChangeArrowheads="1"/>
          </p:cNvSpPr>
          <p:nvPr/>
        </p:nvSpPr>
        <p:spPr bwMode="auto">
          <a:xfrm>
            <a:off x="1279525" y="4049713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AF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41B7A0-D71C-4EF3-9F82-45D807000E44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42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Red with In or Out (RIO)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Similar to RED, but with two separate probability curves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Has two classes, “In” and “Out” (of profile)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“Out” class has lower Min</a:t>
            </a:r>
            <a:r>
              <a:rPr lang="en-US" sz="2800" baseline="-25000" smtClean="0"/>
              <a:t>thresh</a:t>
            </a:r>
            <a:r>
              <a:rPr lang="en-US" sz="2800" smtClean="0"/>
              <a:t>, so packets are dropped from this class first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Based on queue length of all packets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As avg queue length increases, “in” packets are also dropped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Based on queue length of only “in” packets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B79542-20EF-4DAA-9B2F-3EFACD82B6F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43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RIO Drop Probabilities</a:t>
            </a:r>
          </a:p>
        </p:txBody>
      </p:sp>
      <p:pic>
        <p:nvPicPr>
          <p:cNvPr id="26" name="Picture 4" descr="06f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328" y="1371600"/>
            <a:ext cx="7278472" cy="483599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E03B03E-1671-461D-A974-5837BAF37F00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44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 dirty="0">
              <a:latin typeface="Times New Roman" pitchFamily="18" charset="0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Pre-marking and traffic conditioning</a:t>
            </a:r>
          </a:p>
        </p:txBody>
      </p:sp>
      <p:sp>
        <p:nvSpPr>
          <p:cNvPr id="51205" name="Oval 4"/>
          <p:cNvSpPr>
            <a:spLocks noChangeArrowheads="1"/>
          </p:cNvSpPr>
          <p:nvPr/>
        </p:nvSpPr>
        <p:spPr bwMode="auto">
          <a:xfrm>
            <a:off x="1295400" y="2362200"/>
            <a:ext cx="3962400" cy="2895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1206" name="Oval 5"/>
          <p:cNvSpPr>
            <a:spLocks noChangeArrowheads="1"/>
          </p:cNvSpPr>
          <p:nvPr/>
        </p:nvSpPr>
        <p:spPr bwMode="auto">
          <a:xfrm>
            <a:off x="6019800" y="3733800"/>
            <a:ext cx="25146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2362200" y="41148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first hop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router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3276600" y="32004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internal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router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4038600" y="40386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edge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router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1600200" y="34290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srgbClr val="000000"/>
                </a:solidFill>
              </a:rPr>
              <a:t>CEO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1211" name="Rectangle 10"/>
          <p:cNvSpPr>
            <a:spLocks noChangeArrowheads="1"/>
          </p:cNvSpPr>
          <p:nvPr/>
        </p:nvSpPr>
        <p:spPr bwMode="auto">
          <a:xfrm>
            <a:off x="6172200" y="46482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edge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</a:rPr>
              <a:t>router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12" name="Line 11"/>
          <p:cNvSpPr>
            <a:spLocks noChangeShapeType="1"/>
          </p:cNvSpPr>
          <p:nvPr/>
        </p:nvSpPr>
        <p:spPr bwMode="auto">
          <a:xfrm>
            <a:off x="2362200" y="37338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12"/>
          <p:cNvSpPr>
            <a:spLocks noChangeShapeType="1"/>
          </p:cNvSpPr>
          <p:nvPr/>
        </p:nvSpPr>
        <p:spPr bwMode="auto">
          <a:xfrm flipV="1">
            <a:off x="3352800" y="36576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3"/>
          <p:cNvSpPr>
            <a:spLocks noChangeShapeType="1"/>
          </p:cNvSpPr>
          <p:nvPr/>
        </p:nvSpPr>
        <p:spPr bwMode="auto">
          <a:xfrm>
            <a:off x="3962400" y="3657600"/>
            <a:ext cx="533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4"/>
          <p:cNvSpPr>
            <a:spLocks noChangeShapeType="1"/>
          </p:cNvSpPr>
          <p:nvPr/>
        </p:nvSpPr>
        <p:spPr bwMode="auto">
          <a:xfrm>
            <a:off x="5029200" y="4267200"/>
            <a:ext cx="1143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Text Box 15"/>
          <p:cNvSpPr txBox="1">
            <a:spLocks noChangeArrowheads="1"/>
          </p:cNvSpPr>
          <p:nvPr/>
        </p:nvSpPr>
        <p:spPr bwMode="auto">
          <a:xfrm>
            <a:off x="7451725" y="3240088"/>
            <a:ext cx="67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51217" name="Text Box 16"/>
          <p:cNvSpPr txBox="1">
            <a:spLocks noChangeArrowheads="1"/>
          </p:cNvSpPr>
          <p:nvPr/>
        </p:nvSpPr>
        <p:spPr bwMode="auto">
          <a:xfrm>
            <a:off x="2346325" y="1944688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Company A</a:t>
            </a:r>
          </a:p>
        </p:txBody>
      </p:sp>
      <p:sp>
        <p:nvSpPr>
          <p:cNvPr id="51218" name="Text Box 17"/>
          <p:cNvSpPr txBox="1">
            <a:spLocks noChangeArrowheads="1"/>
          </p:cNvSpPr>
          <p:nvPr/>
        </p:nvSpPr>
        <p:spPr bwMode="auto">
          <a:xfrm>
            <a:off x="1104900" y="5027613"/>
            <a:ext cx="132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Unmarked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packet flow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19" name="Text Box 18"/>
          <p:cNvSpPr txBox="1">
            <a:spLocks noChangeArrowheads="1"/>
          </p:cNvSpPr>
          <p:nvPr/>
        </p:nvSpPr>
        <p:spPr bwMode="auto">
          <a:xfrm>
            <a:off x="1219200" y="2513013"/>
            <a:ext cx="219075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Packets in premium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flows have bit set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20" name="Line 19"/>
          <p:cNvSpPr>
            <a:spLocks noChangeShapeType="1"/>
          </p:cNvSpPr>
          <p:nvPr/>
        </p:nvSpPr>
        <p:spPr bwMode="auto">
          <a:xfrm>
            <a:off x="2590800" y="31242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0"/>
          <p:cNvSpPr>
            <a:spLocks noChangeShapeType="1"/>
          </p:cNvSpPr>
          <p:nvPr/>
        </p:nvSpPr>
        <p:spPr bwMode="auto">
          <a:xfrm flipV="1">
            <a:off x="1295400" y="3886200"/>
            <a:ext cx="1066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Text Box 21"/>
          <p:cNvSpPr txBox="1">
            <a:spLocks noChangeArrowheads="1"/>
          </p:cNvSpPr>
          <p:nvPr/>
        </p:nvSpPr>
        <p:spPr bwMode="auto">
          <a:xfrm>
            <a:off x="5105400" y="2589213"/>
            <a:ext cx="2636838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Premium packet flow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restricted to R bytes/sec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1223" name="Line 22"/>
          <p:cNvSpPr>
            <a:spLocks noChangeShapeType="1"/>
          </p:cNvSpPr>
          <p:nvPr/>
        </p:nvSpPr>
        <p:spPr bwMode="auto">
          <a:xfrm flipH="1">
            <a:off x="5562600" y="32004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Line 23"/>
          <p:cNvSpPr>
            <a:spLocks noChangeShapeType="1"/>
          </p:cNvSpPr>
          <p:nvPr/>
        </p:nvSpPr>
        <p:spPr bwMode="auto">
          <a:xfrm flipV="1">
            <a:off x="7162800" y="4800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Line 24"/>
          <p:cNvSpPr>
            <a:spLocks noChangeShapeType="1"/>
          </p:cNvSpPr>
          <p:nvPr/>
        </p:nvSpPr>
        <p:spPr bwMode="auto">
          <a:xfrm>
            <a:off x="6705600" y="5105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29200" y="49530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F49463-B015-4CAA-84CE-1D380C40F54B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45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Edge Router Policing</a:t>
            </a: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466725" y="3756025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Arriving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packet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4" name="Oval 5"/>
          <p:cNvSpPr>
            <a:spLocks noChangeArrowheads="1"/>
          </p:cNvSpPr>
          <p:nvPr/>
        </p:nvSpPr>
        <p:spPr bwMode="auto">
          <a:xfrm>
            <a:off x="1828800" y="3810000"/>
            <a:ext cx="1295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Is packet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marked?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5" name="Oval 6"/>
          <p:cNvSpPr>
            <a:spLocks noChangeArrowheads="1"/>
          </p:cNvSpPr>
          <p:nvPr/>
        </p:nvSpPr>
        <p:spPr bwMode="auto">
          <a:xfrm>
            <a:off x="3505200" y="2895600"/>
            <a:ext cx="1295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Token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available?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6" name="Oval 7"/>
          <p:cNvSpPr>
            <a:spLocks noChangeArrowheads="1"/>
          </p:cNvSpPr>
          <p:nvPr/>
        </p:nvSpPr>
        <p:spPr bwMode="auto">
          <a:xfrm>
            <a:off x="3429000" y="5105400"/>
            <a:ext cx="1295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Token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available?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7" name="Oval 8"/>
          <p:cNvSpPr>
            <a:spLocks noChangeArrowheads="1"/>
          </p:cNvSpPr>
          <p:nvPr/>
        </p:nvSpPr>
        <p:spPr bwMode="auto">
          <a:xfrm>
            <a:off x="5562600" y="2895600"/>
            <a:ext cx="1295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Clear “in” bit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8" name="Oval 9"/>
          <p:cNvSpPr>
            <a:spLocks noChangeArrowheads="1"/>
          </p:cNvSpPr>
          <p:nvPr/>
        </p:nvSpPr>
        <p:spPr bwMode="auto">
          <a:xfrm>
            <a:off x="5562600" y="5105400"/>
            <a:ext cx="1295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Drop packet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79" name="Rectangle 10"/>
          <p:cNvSpPr>
            <a:spLocks noChangeArrowheads="1"/>
          </p:cNvSpPr>
          <p:nvPr/>
        </p:nvSpPr>
        <p:spPr bwMode="auto">
          <a:xfrm>
            <a:off x="7315200" y="36576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Forwarding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engine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80" name="Freeform 11"/>
          <p:cNvSpPr>
            <a:spLocks/>
          </p:cNvSpPr>
          <p:nvPr/>
        </p:nvSpPr>
        <p:spPr bwMode="auto">
          <a:xfrm>
            <a:off x="3733800" y="1981200"/>
            <a:ext cx="838200" cy="608013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3733800" y="24368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>
            <a:off x="3733800" y="22844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4"/>
          <p:cNvSpPr>
            <a:spLocks noChangeShapeType="1"/>
          </p:cNvSpPr>
          <p:nvPr/>
        </p:nvSpPr>
        <p:spPr bwMode="auto">
          <a:xfrm>
            <a:off x="4114800" y="258921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Freeform 15"/>
          <p:cNvSpPr>
            <a:spLocks/>
          </p:cNvSpPr>
          <p:nvPr/>
        </p:nvSpPr>
        <p:spPr bwMode="auto">
          <a:xfrm>
            <a:off x="3657600" y="4267200"/>
            <a:ext cx="838200" cy="608013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8385" name="Line 16"/>
          <p:cNvSpPr>
            <a:spLocks noChangeShapeType="1"/>
          </p:cNvSpPr>
          <p:nvPr/>
        </p:nvSpPr>
        <p:spPr bwMode="auto">
          <a:xfrm>
            <a:off x="3657600" y="47228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3657600" y="45704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8"/>
          <p:cNvSpPr>
            <a:spLocks noChangeShapeType="1"/>
          </p:cNvSpPr>
          <p:nvPr/>
        </p:nvSpPr>
        <p:spPr bwMode="auto">
          <a:xfrm>
            <a:off x="4038600" y="4875213"/>
            <a:ext cx="0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9"/>
          <p:cNvSpPr>
            <a:spLocks noChangeShapeType="1"/>
          </p:cNvSpPr>
          <p:nvPr/>
        </p:nvSpPr>
        <p:spPr bwMode="auto">
          <a:xfrm>
            <a:off x="3124200" y="41148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Text Box 20"/>
          <p:cNvSpPr txBox="1">
            <a:spLocks noChangeArrowheads="1"/>
          </p:cNvSpPr>
          <p:nvPr/>
        </p:nvSpPr>
        <p:spPr bwMode="auto">
          <a:xfrm>
            <a:off x="1981200" y="327183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AF “in” set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2438400" y="4746625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EF set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91" name="Line 22"/>
          <p:cNvSpPr>
            <a:spLocks noChangeShapeType="1"/>
          </p:cNvSpPr>
          <p:nvPr/>
        </p:nvSpPr>
        <p:spPr bwMode="auto">
          <a:xfrm>
            <a:off x="4800600" y="3200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3"/>
          <p:cNvSpPr>
            <a:spLocks noChangeShapeType="1"/>
          </p:cNvSpPr>
          <p:nvPr/>
        </p:nvSpPr>
        <p:spPr bwMode="auto">
          <a:xfrm flipV="1">
            <a:off x="4724400" y="4114800"/>
            <a:ext cx="838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Line 24"/>
          <p:cNvSpPr>
            <a:spLocks noChangeShapeType="1"/>
          </p:cNvSpPr>
          <p:nvPr/>
        </p:nvSpPr>
        <p:spPr bwMode="auto">
          <a:xfrm>
            <a:off x="4724400" y="5410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4" name="Line 25"/>
          <p:cNvSpPr>
            <a:spLocks noChangeShapeType="1"/>
          </p:cNvSpPr>
          <p:nvPr/>
        </p:nvSpPr>
        <p:spPr bwMode="auto">
          <a:xfrm>
            <a:off x="2895600" y="4343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6"/>
          <p:cNvSpPr>
            <a:spLocks noChangeShapeType="1"/>
          </p:cNvSpPr>
          <p:nvPr/>
        </p:nvSpPr>
        <p:spPr bwMode="auto">
          <a:xfrm flipV="1">
            <a:off x="2971800" y="3200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Text Box 27"/>
          <p:cNvSpPr txBox="1">
            <a:spLocks noChangeArrowheads="1"/>
          </p:cNvSpPr>
          <p:nvPr/>
        </p:nvSpPr>
        <p:spPr bwMode="auto">
          <a:xfrm>
            <a:off x="3260725" y="3794125"/>
            <a:ext cx="1235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Not marked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58397" name="Line 28"/>
          <p:cNvSpPr>
            <a:spLocks noChangeShapeType="1"/>
          </p:cNvSpPr>
          <p:nvPr/>
        </p:nvSpPr>
        <p:spPr bwMode="auto">
          <a:xfrm>
            <a:off x="48006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Text Box 29"/>
          <p:cNvSpPr txBox="1">
            <a:spLocks noChangeArrowheads="1"/>
          </p:cNvSpPr>
          <p:nvPr/>
        </p:nvSpPr>
        <p:spPr bwMode="auto">
          <a:xfrm>
            <a:off x="4953000" y="505142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58399" name="Text Box 30"/>
          <p:cNvSpPr txBox="1">
            <a:spLocks noChangeArrowheads="1"/>
          </p:cNvSpPr>
          <p:nvPr/>
        </p:nvSpPr>
        <p:spPr bwMode="auto">
          <a:xfrm>
            <a:off x="4953000" y="284162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58400" name="Line 31"/>
          <p:cNvSpPr>
            <a:spLocks noChangeShapeType="1"/>
          </p:cNvSpPr>
          <p:nvPr/>
        </p:nvSpPr>
        <p:spPr bwMode="auto">
          <a:xfrm>
            <a:off x="6858000" y="3276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1" name="Line 32"/>
          <p:cNvSpPr>
            <a:spLocks noChangeShapeType="1"/>
          </p:cNvSpPr>
          <p:nvPr/>
        </p:nv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2" name="Line 33"/>
          <p:cNvSpPr>
            <a:spLocks noChangeShapeType="1"/>
          </p:cNvSpPr>
          <p:nvPr/>
        </p:nvSpPr>
        <p:spPr bwMode="auto">
          <a:xfrm>
            <a:off x="3733800" y="2133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 on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“Dead” at the Internet scale</a:t>
            </a:r>
          </a:p>
          <a:p>
            <a:r>
              <a:rPr lang="en-US" dirty="0" smtClean="0"/>
              <a:t>Areas of success</a:t>
            </a:r>
          </a:p>
          <a:p>
            <a:pPr lvl="1"/>
            <a:r>
              <a:rPr lang="en-US" dirty="0" smtClean="0"/>
              <a:t>Enterprise networks</a:t>
            </a:r>
          </a:p>
          <a:p>
            <a:pPr lvl="1"/>
            <a:r>
              <a:rPr lang="en-US" dirty="0" smtClean="0"/>
              <a:t>Residential uplinks</a:t>
            </a:r>
          </a:p>
          <a:p>
            <a:pPr lvl="1"/>
            <a:r>
              <a:rPr lang="en-US" dirty="0" smtClean="0"/>
              <a:t>Datacenter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01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QoS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Why do we need it?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Integrated Services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+ Fine techniques,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- No economic model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- Does not scale well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Differentiated Services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Motivated by business models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Looking forward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Applications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62A0D8-FCFD-4027-8495-2802D4C98E5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5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 Service classes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 smtClean="0"/>
              <a:t>Guaranteed </a:t>
            </a:r>
            <a:r>
              <a:rPr lang="en-US" sz="2800" dirty="0" smtClean="0"/>
              <a:t>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33CC33"/>
                </a:solidFill>
              </a:rPr>
              <a:t>intolerant and rigid</a:t>
            </a:r>
            <a:r>
              <a:rPr lang="en-US" dirty="0" smtClean="0"/>
              <a:t> applications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Fixed guarantee, network meets commitment as long as clients send at match traffic agreement</a:t>
            </a:r>
          </a:p>
          <a:p>
            <a:pPr lvl="1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Controlled load </a:t>
            </a:r>
            <a:r>
              <a:rPr lang="en-US" sz="2800" dirty="0" smtClean="0"/>
              <a:t>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33CC33"/>
                </a:solidFill>
              </a:rPr>
              <a:t>tolerant and adaptive</a:t>
            </a:r>
            <a:r>
              <a:rPr lang="en-US" dirty="0" smtClean="0"/>
              <a:t> applications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Emulate lightly loaded networks</a:t>
            </a:r>
          </a:p>
          <a:p>
            <a:pPr lvl="2">
              <a:lnSpc>
                <a:spcPct val="80000"/>
              </a:lnSpc>
              <a:buNone/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Datagram/best effort 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Networks do not introduce loss or delay unnecessarily</a:t>
            </a:r>
          </a:p>
        </p:txBody>
      </p:sp>
    </p:spTree>
    <p:extLst>
      <p:ext uri="{BB962C8B-B14F-4D97-AF65-F5344CB8AC3E}">
        <p14:creationId xmlns:p14="http://schemas.microsoft.com/office/powerpoint/2010/main" val="2169116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FEE6D-D742-4546-AD75-DAC61F21F6A1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6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Components of Integrated Services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800" dirty="0" smtClean="0"/>
              <a:t>Type of commitment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What does the network promise?</a:t>
            </a:r>
          </a:p>
          <a:p>
            <a:pPr marL="533400" indent="-533400">
              <a:buFontTx/>
              <a:buAutoNum type="arabicPeriod"/>
            </a:pPr>
            <a:r>
              <a:rPr lang="en-US" sz="2800" b="1" dirty="0" smtClean="0">
                <a:solidFill>
                  <a:srgbClr val="0000FF"/>
                </a:solidFill>
              </a:rPr>
              <a:t>Service interface</a:t>
            </a:r>
          </a:p>
          <a:p>
            <a:pPr marL="914400" lvl="1" indent="-457200"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      How does the application describe what it wants?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Establishing the guarantee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the promise communicated to/from the network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is admission of new applications controlled?</a:t>
            </a:r>
          </a:p>
          <a:p>
            <a:pPr marL="533400" indent="-533400">
              <a:buFontTx/>
              <a:buAutoNum type="arabicPeriod"/>
            </a:pPr>
            <a:r>
              <a:rPr lang="en-US" sz="2800" dirty="0" smtClean="0"/>
              <a:t>Packet scheduling</a:t>
            </a:r>
          </a:p>
          <a:p>
            <a:pPr marL="914400" lvl="1" indent="-457200">
              <a:buFontTx/>
              <a:buNone/>
            </a:pPr>
            <a:r>
              <a:rPr lang="en-US" sz="2400" dirty="0" smtClean="0"/>
              <a:t>      How does the network meet promises?</a:t>
            </a:r>
          </a:p>
          <a:p>
            <a:pPr marL="914400" lvl="1" indent="-457200"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8441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Flowspecs</a:t>
            </a:r>
            <a:endParaRPr lang="en-US" dirty="0" smtClean="0"/>
          </a:p>
          <a:p>
            <a:pPr lvl="1"/>
            <a:r>
              <a:rPr lang="en-US" sz="3200" dirty="0" err="1" smtClean="0"/>
              <a:t>TSpec</a:t>
            </a:r>
            <a:r>
              <a:rPr lang="en-US" sz="3200" dirty="0" smtClean="0"/>
              <a:t>: a flow’s traffic characteristics</a:t>
            </a:r>
          </a:p>
          <a:p>
            <a:pPr lvl="2"/>
            <a:r>
              <a:rPr lang="en-US" sz="3200" dirty="0" smtClean="0"/>
              <a:t>Difficult: bandwidth varies</a:t>
            </a:r>
          </a:p>
          <a:p>
            <a:pPr lvl="2"/>
            <a:endParaRPr lang="en-US" sz="3200" dirty="0" smtClean="0"/>
          </a:p>
          <a:p>
            <a:pPr lvl="1"/>
            <a:r>
              <a:rPr lang="en-US" sz="3200" dirty="0" err="1" smtClean="0"/>
              <a:t>RSpec</a:t>
            </a:r>
            <a:r>
              <a:rPr lang="en-US" sz="3200" dirty="0" smtClean="0"/>
              <a:t>: the service requested from the network</a:t>
            </a:r>
          </a:p>
          <a:p>
            <a:pPr lvl="2"/>
            <a:r>
              <a:rPr lang="en-US" sz="3200" dirty="0" smtClean="0"/>
              <a:t>Service dependent</a:t>
            </a:r>
          </a:p>
          <a:p>
            <a:pPr lvl="3"/>
            <a:r>
              <a:rPr lang="en-US" sz="3200" dirty="0" smtClean="0"/>
              <a:t>E.g. controlled load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63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61E15D-62F0-4A04-A830-0845B41CC395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8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A Token Bucket Filter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38600" y="1447800"/>
            <a:ext cx="49530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smtClean="0"/>
              <a:t>Operation:</a:t>
            </a:r>
          </a:p>
          <a:p>
            <a:pPr lvl="1"/>
            <a:r>
              <a:rPr lang="en-US" dirty="0" smtClean="0"/>
              <a:t>If bucket fills, tokens are discarded</a:t>
            </a:r>
          </a:p>
          <a:p>
            <a:pPr lvl="1"/>
            <a:r>
              <a:rPr lang="en-US" dirty="0" smtClean="0"/>
              <a:t>Sending a packet of size P uses P tokens</a:t>
            </a:r>
          </a:p>
          <a:p>
            <a:pPr lvl="1"/>
            <a:r>
              <a:rPr lang="en-US" dirty="0" smtClean="0"/>
              <a:t>If bucket has P tokens, packet sent at max rate, else must wait for tokens to accumulate</a:t>
            </a:r>
          </a:p>
        </p:txBody>
      </p:sp>
      <p:grpSp>
        <p:nvGrpSpPr>
          <p:cNvPr id="70661" name="Group 4"/>
          <p:cNvGrpSpPr>
            <a:grpSpLocks/>
          </p:cNvGrpSpPr>
          <p:nvPr/>
        </p:nvGrpSpPr>
        <p:grpSpPr bwMode="auto">
          <a:xfrm>
            <a:off x="457200" y="1981200"/>
            <a:ext cx="2057400" cy="2819400"/>
            <a:chOff x="672" y="912"/>
            <a:chExt cx="1296" cy="1776"/>
          </a:xfrm>
        </p:grpSpPr>
        <p:sp>
          <p:nvSpPr>
            <p:cNvPr id="70662" name="Line 5"/>
            <p:cNvSpPr>
              <a:spLocks noChangeShapeType="1"/>
            </p:cNvSpPr>
            <p:nvPr/>
          </p:nvSpPr>
          <p:spPr bwMode="auto">
            <a:xfrm>
              <a:off x="912" y="139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3" name="Line 6"/>
            <p:cNvSpPr>
              <a:spLocks noChangeShapeType="1"/>
            </p:cNvSpPr>
            <p:nvPr/>
          </p:nvSpPr>
          <p:spPr bwMode="auto">
            <a:xfrm flipH="1">
              <a:off x="912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4" name="Line 7"/>
            <p:cNvSpPr>
              <a:spLocks noChangeShapeType="1"/>
            </p:cNvSpPr>
            <p:nvPr/>
          </p:nvSpPr>
          <p:spPr bwMode="auto">
            <a:xfrm>
              <a:off x="1488" y="139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5" name="Line 8"/>
            <p:cNvSpPr>
              <a:spLocks noChangeShapeType="1"/>
            </p:cNvSpPr>
            <p:nvPr/>
          </p:nvSpPr>
          <p:spPr bwMode="auto">
            <a:xfrm flipH="1">
              <a:off x="912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6" name="Line 9"/>
            <p:cNvSpPr>
              <a:spLocks noChangeShapeType="1"/>
            </p:cNvSpPr>
            <p:nvPr/>
          </p:nvSpPr>
          <p:spPr bwMode="auto">
            <a:xfrm flipH="1">
              <a:off x="912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7" name="Line 10"/>
            <p:cNvSpPr>
              <a:spLocks noChangeShapeType="1"/>
            </p:cNvSpPr>
            <p:nvPr/>
          </p:nvSpPr>
          <p:spPr bwMode="auto">
            <a:xfrm flipH="1">
              <a:off x="912" y="211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8" name="Line 11"/>
            <p:cNvSpPr>
              <a:spLocks noChangeShapeType="1"/>
            </p:cNvSpPr>
            <p:nvPr/>
          </p:nvSpPr>
          <p:spPr bwMode="auto">
            <a:xfrm flipH="1">
              <a:off x="912" y="201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69" name="Line 12"/>
            <p:cNvSpPr>
              <a:spLocks noChangeShapeType="1"/>
            </p:cNvSpPr>
            <p:nvPr/>
          </p:nvSpPr>
          <p:spPr bwMode="auto">
            <a:xfrm flipH="1">
              <a:off x="912" y="19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0" name="Line 13"/>
            <p:cNvSpPr>
              <a:spLocks noChangeShapeType="1"/>
            </p:cNvSpPr>
            <p:nvPr/>
          </p:nvSpPr>
          <p:spPr bwMode="auto">
            <a:xfrm flipH="1">
              <a:off x="912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1" name="Line 14"/>
            <p:cNvSpPr>
              <a:spLocks noChangeShapeType="1"/>
            </p:cNvSpPr>
            <p:nvPr/>
          </p:nvSpPr>
          <p:spPr bwMode="auto">
            <a:xfrm flipH="1">
              <a:off x="912" y="172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2" name="Line 15"/>
            <p:cNvSpPr>
              <a:spLocks noChangeShapeType="1"/>
            </p:cNvSpPr>
            <p:nvPr/>
          </p:nvSpPr>
          <p:spPr bwMode="auto">
            <a:xfrm flipH="1">
              <a:off x="912" y="16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3" name="Line 16"/>
            <p:cNvSpPr>
              <a:spLocks noChangeShapeType="1"/>
            </p:cNvSpPr>
            <p:nvPr/>
          </p:nvSpPr>
          <p:spPr bwMode="auto">
            <a:xfrm flipH="1">
              <a:off x="912" y="153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4" name="Line 17"/>
            <p:cNvSpPr>
              <a:spLocks noChangeShapeType="1"/>
            </p:cNvSpPr>
            <p:nvPr/>
          </p:nvSpPr>
          <p:spPr bwMode="auto">
            <a:xfrm flipH="1">
              <a:off x="912" y="144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5" name="Line 18"/>
            <p:cNvSpPr>
              <a:spLocks noChangeShapeType="1"/>
            </p:cNvSpPr>
            <p:nvPr/>
          </p:nvSpPr>
          <p:spPr bwMode="auto">
            <a:xfrm flipV="1">
              <a:off x="1200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6" name="Line 19"/>
            <p:cNvSpPr>
              <a:spLocks noChangeShapeType="1"/>
            </p:cNvSpPr>
            <p:nvPr/>
          </p:nvSpPr>
          <p:spPr bwMode="auto">
            <a:xfrm rot="137198" flipV="1">
              <a:off x="672" y="2640"/>
              <a:ext cx="115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7" name="AutoShape 20"/>
            <p:cNvSpPr>
              <a:spLocks/>
            </p:cNvSpPr>
            <p:nvPr/>
          </p:nvSpPr>
          <p:spPr bwMode="auto">
            <a:xfrm>
              <a:off x="1728" y="1392"/>
              <a:ext cx="240" cy="1008"/>
            </a:xfrm>
            <a:prstGeom prst="rightBrace">
              <a:avLst>
                <a:gd name="adj1" fmla="val 3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0678" name="Line 21"/>
            <p:cNvSpPr>
              <a:spLocks noChangeShapeType="1"/>
            </p:cNvSpPr>
            <p:nvPr/>
          </p:nvSpPr>
          <p:spPr bwMode="auto">
            <a:xfrm>
              <a:off x="1056" y="9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79" name="Text Box 22"/>
          <p:cNvSpPr txBox="1">
            <a:spLocks noChangeArrowheads="1"/>
          </p:cNvSpPr>
          <p:nvPr/>
        </p:nvSpPr>
        <p:spPr bwMode="auto">
          <a:xfrm>
            <a:off x="244119" y="1219200"/>
            <a:ext cx="273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Tokens enter bucket 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at </a:t>
            </a:r>
            <a:r>
              <a:rPr lang="en-US" sz="2400" b="1" dirty="0">
                <a:solidFill>
                  <a:srgbClr val="33CC33"/>
                </a:solidFill>
                <a:latin typeface="Times New Roman" pitchFamily="18" charset="0"/>
              </a:rPr>
              <a:t>rate r</a:t>
            </a:r>
          </a:p>
        </p:txBody>
      </p:sp>
      <p:sp>
        <p:nvSpPr>
          <p:cNvPr id="70680" name="Text Box 23"/>
          <p:cNvSpPr txBox="1">
            <a:spLocks noChangeArrowheads="1"/>
          </p:cNvSpPr>
          <p:nvPr/>
        </p:nvSpPr>
        <p:spPr bwMode="auto">
          <a:xfrm>
            <a:off x="2514600" y="3013075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Bucket </a:t>
            </a:r>
            <a:r>
              <a:rPr lang="en-US" sz="2400" b="1" dirty="0">
                <a:solidFill>
                  <a:srgbClr val="33CC33"/>
                </a:solidFill>
                <a:latin typeface="Times New Roman" pitchFamily="18" charset="0"/>
              </a:rPr>
              <a:t>depth 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: capacity of bucket</a:t>
            </a:r>
          </a:p>
        </p:txBody>
      </p:sp>
    </p:spTree>
    <p:extLst>
      <p:ext uri="{BB962C8B-B14F-4D97-AF65-F5344CB8AC3E}">
        <p14:creationId xmlns:p14="http://schemas.microsoft.com/office/powerpoint/2010/main" val="102463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 txBox="1">
            <a:spLocks noGrp="1"/>
          </p:cNvSpPr>
          <p:nvPr/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F2BA2A-C408-4D1B-8FB6-6D682FE7CEF8}" type="slidenum">
              <a:rPr lang="en-US" sz="1200">
                <a:solidFill>
                  <a:schemeClr val="tx2"/>
                </a:solidFill>
                <a:latin typeface="Arial Narrow" pitchFamily="34" charset="0"/>
              </a:rPr>
              <a:pPr algn="r"/>
              <a:t>9</a:t>
            </a:fld>
            <a:endParaRPr lang="en-US" sz="12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381000" y="1447800"/>
            <a:ext cx="83820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Token Bucket Operations</a:t>
            </a:r>
          </a:p>
        </p:txBody>
      </p:sp>
      <p:sp>
        <p:nvSpPr>
          <p:cNvPr id="71685" name="Freeform 4"/>
          <p:cNvSpPr>
            <a:spLocks/>
          </p:cNvSpPr>
          <p:nvPr/>
        </p:nvSpPr>
        <p:spPr bwMode="auto">
          <a:xfrm>
            <a:off x="3962400" y="285115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86" name="Line 5"/>
          <p:cNvSpPr>
            <a:spLocks noChangeShapeType="1"/>
          </p:cNvSpPr>
          <p:nvPr/>
        </p:nvSpPr>
        <p:spPr bwMode="auto">
          <a:xfrm>
            <a:off x="4343400" y="2208213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3810000" y="1825625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688" name="Line 7"/>
          <p:cNvSpPr>
            <a:spLocks noChangeShapeType="1"/>
          </p:cNvSpPr>
          <p:nvPr/>
        </p:nvSpPr>
        <p:spPr bwMode="auto">
          <a:xfrm>
            <a:off x="3962400" y="38417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Line 8"/>
          <p:cNvSpPr>
            <a:spLocks noChangeShapeType="1"/>
          </p:cNvSpPr>
          <p:nvPr/>
        </p:nvSpPr>
        <p:spPr bwMode="auto">
          <a:xfrm>
            <a:off x="3962400" y="36893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Line 9"/>
          <p:cNvSpPr>
            <a:spLocks noChangeShapeType="1"/>
          </p:cNvSpPr>
          <p:nvPr/>
        </p:nvSpPr>
        <p:spPr bwMode="auto">
          <a:xfrm>
            <a:off x="4343400" y="39941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10"/>
          <p:cNvSpPr>
            <a:spLocks noChangeArrowheads="1"/>
          </p:cNvSpPr>
          <p:nvPr/>
        </p:nvSpPr>
        <p:spPr bwMode="auto">
          <a:xfrm>
            <a:off x="3276600" y="467995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71692" name="Freeform 11"/>
          <p:cNvSpPr>
            <a:spLocks/>
          </p:cNvSpPr>
          <p:nvPr/>
        </p:nvSpPr>
        <p:spPr bwMode="auto">
          <a:xfrm>
            <a:off x="1752600" y="292735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693" name="Line 12"/>
          <p:cNvSpPr>
            <a:spLocks noChangeShapeType="1"/>
          </p:cNvSpPr>
          <p:nvPr/>
        </p:nvSpPr>
        <p:spPr bwMode="auto">
          <a:xfrm>
            <a:off x="1752600" y="3917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3"/>
          <p:cNvSpPr>
            <a:spLocks noChangeShapeType="1"/>
          </p:cNvSpPr>
          <p:nvPr/>
        </p:nvSpPr>
        <p:spPr bwMode="auto">
          <a:xfrm>
            <a:off x="1752600" y="37655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Line 14"/>
          <p:cNvSpPr>
            <a:spLocks noChangeShapeType="1"/>
          </p:cNvSpPr>
          <p:nvPr/>
        </p:nvSpPr>
        <p:spPr bwMode="auto">
          <a:xfrm>
            <a:off x="1752600" y="30035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Line 15"/>
          <p:cNvSpPr>
            <a:spLocks noChangeShapeType="1"/>
          </p:cNvSpPr>
          <p:nvPr/>
        </p:nvSpPr>
        <p:spPr bwMode="auto">
          <a:xfrm>
            <a:off x="1752600" y="36131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1752600" y="34607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1752600" y="33083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1752600" y="3155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Freeform 19"/>
          <p:cNvSpPr>
            <a:spLocks/>
          </p:cNvSpPr>
          <p:nvPr/>
        </p:nvSpPr>
        <p:spPr bwMode="auto">
          <a:xfrm>
            <a:off x="1117600" y="2546350"/>
            <a:ext cx="939800" cy="914400"/>
          </a:xfrm>
          <a:custGeom>
            <a:avLst/>
            <a:gdLst>
              <a:gd name="T0" fmla="*/ 592 w 592"/>
              <a:gd name="T1" fmla="*/ 288 h 576"/>
              <a:gd name="T2" fmla="*/ 400 w 592"/>
              <a:gd name="T3" fmla="*/ 0 h 576"/>
              <a:gd name="T4" fmla="*/ 64 w 592"/>
              <a:gd name="T5" fmla="*/ 288 h 576"/>
              <a:gd name="T6" fmla="*/ 16 w 592"/>
              <a:gd name="T7" fmla="*/ 576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592"/>
              <a:gd name="T13" fmla="*/ 0 h 576"/>
              <a:gd name="T14" fmla="*/ 592 w 592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2" h="576">
                <a:moveTo>
                  <a:pt x="592" y="288"/>
                </a:moveTo>
                <a:cubicBezTo>
                  <a:pt x="540" y="144"/>
                  <a:pt x="488" y="0"/>
                  <a:pt x="400" y="0"/>
                </a:cubicBezTo>
                <a:cubicBezTo>
                  <a:pt x="312" y="0"/>
                  <a:pt x="128" y="192"/>
                  <a:pt x="64" y="288"/>
                </a:cubicBezTo>
                <a:cubicBezTo>
                  <a:pt x="0" y="384"/>
                  <a:pt x="8" y="480"/>
                  <a:pt x="16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701" name="Text Box 20"/>
          <p:cNvSpPr txBox="1">
            <a:spLocks noChangeArrowheads="1"/>
          </p:cNvSpPr>
          <p:nvPr/>
        </p:nvSpPr>
        <p:spPr bwMode="auto">
          <a:xfrm>
            <a:off x="381000" y="34290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Overflow</a:t>
            </a:r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>
            <a:off x="2209800" y="2208213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3" name="Text Box 22"/>
          <p:cNvSpPr txBox="1">
            <a:spLocks noChangeArrowheads="1"/>
          </p:cNvSpPr>
          <p:nvPr/>
        </p:nvSpPr>
        <p:spPr bwMode="auto">
          <a:xfrm>
            <a:off x="1676400" y="1827213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704" name="Line 23"/>
          <p:cNvSpPr>
            <a:spLocks noChangeShapeType="1"/>
          </p:cNvSpPr>
          <p:nvPr/>
        </p:nvSpPr>
        <p:spPr bwMode="auto">
          <a:xfrm>
            <a:off x="3962400" y="35369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5" name="Freeform 24"/>
          <p:cNvSpPr>
            <a:spLocks/>
          </p:cNvSpPr>
          <p:nvPr/>
        </p:nvSpPr>
        <p:spPr bwMode="auto">
          <a:xfrm>
            <a:off x="6858000" y="2819400"/>
            <a:ext cx="838200" cy="1143000"/>
          </a:xfrm>
          <a:custGeom>
            <a:avLst/>
            <a:gdLst>
              <a:gd name="T0" fmla="*/ 0 w 528"/>
              <a:gd name="T1" fmla="*/ 48 h 720"/>
              <a:gd name="T2" fmla="*/ 0 w 528"/>
              <a:gd name="T3" fmla="*/ 720 h 720"/>
              <a:gd name="T4" fmla="*/ 528 w 528"/>
              <a:gd name="T5" fmla="*/ 720 h 720"/>
              <a:gd name="T6" fmla="*/ 528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0" y="48"/>
                </a:moveTo>
                <a:lnTo>
                  <a:pt x="0" y="720"/>
                </a:lnTo>
                <a:lnTo>
                  <a:pt x="528" y="72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>
            <a:off x="7239000" y="2209800"/>
            <a:ext cx="0" cy="609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7" name="Text Box 26"/>
          <p:cNvSpPr txBox="1">
            <a:spLocks noChangeArrowheads="1"/>
          </p:cNvSpPr>
          <p:nvPr/>
        </p:nvSpPr>
        <p:spPr bwMode="auto">
          <a:xfrm>
            <a:off x="6705600" y="1827213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Tokens</a:t>
            </a:r>
          </a:p>
        </p:txBody>
      </p:sp>
      <p:sp>
        <p:nvSpPr>
          <p:cNvPr id="71708" name="Line 27"/>
          <p:cNvSpPr>
            <a:spLocks noChangeShapeType="1"/>
          </p:cNvSpPr>
          <p:nvPr/>
        </p:nvSpPr>
        <p:spPr bwMode="auto">
          <a:xfrm>
            <a:off x="68580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9" name="Rectangle 28"/>
          <p:cNvSpPr>
            <a:spLocks noChangeArrowheads="1"/>
          </p:cNvSpPr>
          <p:nvPr/>
        </p:nvSpPr>
        <p:spPr bwMode="auto">
          <a:xfrm>
            <a:off x="5715000" y="46482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71710" name="Text Box 29"/>
          <p:cNvSpPr txBox="1">
            <a:spLocks noChangeArrowheads="1"/>
          </p:cNvSpPr>
          <p:nvPr/>
        </p:nvSpPr>
        <p:spPr bwMode="auto">
          <a:xfrm>
            <a:off x="2895600" y="5183188"/>
            <a:ext cx="2555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Enough tokens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</a:t>
            </a:r>
            <a:endParaRPr lang="en-US" sz="2000">
              <a:solidFill>
                <a:srgbClr val="000000"/>
              </a:solidFill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</a:rPr>
              <a:t>packet goes through,</a:t>
            </a:r>
          </a:p>
          <a:p>
            <a:pPr eaLnBrk="0" hangingPunct="0"/>
            <a:r>
              <a:rPr lang="en-US" sz="2000">
                <a:solidFill>
                  <a:srgbClr val="000000"/>
                </a:solidFill>
              </a:rPr>
              <a:t>tokens removed</a:t>
            </a:r>
          </a:p>
        </p:txBody>
      </p:sp>
      <p:sp>
        <p:nvSpPr>
          <p:cNvPr id="71711" name="Text Box 30"/>
          <p:cNvSpPr txBox="1">
            <a:spLocks noChangeArrowheads="1"/>
          </p:cNvSpPr>
          <p:nvPr/>
        </p:nvSpPr>
        <p:spPr bwMode="auto">
          <a:xfrm>
            <a:off x="6324600" y="5165725"/>
            <a:ext cx="2438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Not enough tokens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000">
                <a:solidFill>
                  <a:srgbClr val="000000"/>
                </a:solidFill>
              </a:rPr>
              <a:t> wait for tokens to accumulate</a:t>
            </a:r>
          </a:p>
        </p:txBody>
      </p:sp>
      <p:sp>
        <p:nvSpPr>
          <p:cNvPr id="71712" name="Line 31"/>
          <p:cNvSpPr>
            <a:spLocks noChangeShapeType="1"/>
          </p:cNvSpPr>
          <p:nvPr/>
        </p:nvSpPr>
        <p:spPr bwMode="auto">
          <a:xfrm>
            <a:off x="914400" y="460375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3" name="Line 32"/>
          <p:cNvSpPr>
            <a:spLocks noChangeShapeType="1"/>
          </p:cNvSpPr>
          <p:nvPr/>
        </p:nvSpPr>
        <p:spPr bwMode="auto">
          <a:xfrm>
            <a:off x="2209800" y="40703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4" name="Line 33"/>
          <p:cNvSpPr>
            <a:spLocks noChangeShapeType="1"/>
          </p:cNvSpPr>
          <p:nvPr/>
        </p:nvSpPr>
        <p:spPr bwMode="auto">
          <a:xfrm>
            <a:off x="3352800" y="460375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5" name="Line 34"/>
          <p:cNvSpPr>
            <a:spLocks noChangeShapeType="1"/>
          </p:cNvSpPr>
          <p:nvPr/>
        </p:nvSpPr>
        <p:spPr bwMode="auto">
          <a:xfrm>
            <a:off x="7239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6" name="Line 35"/>
          <p:cNvSpPr>
            <a:spLocks noChangeShapeType="1"/>
          </p:cNvSpPr>
          <p:nvPr/>
        </p:nvSpPr>
        <p:spPr bwMode="auto">
          <a:xfrm>
            <a:off x="6172200" y="4572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7" name="AutoShape 36"/>
          <p:cNvSpPr>
            <a:spLocks noChangeArrowheads="1"/>
          </p:cNvSpPr>
          <p:nvPr/>
        </p:nvSpPr>
        <p:spPr bwMode="auto">
          <a:xfrm>
            <a:off x="7315200" y="4419600"/>
            <a:ext cx="685800" cy="609600"/>
          </a:xfrm>
          <a:custGeom>
            <a:avLst/>
            <a:gdLst>
              <a:gd name="T0" fmla="*/ 342900 w 21600"/>
              <a:gd name="T1" fmla="*/ 0 h 21600"/>
              <a:gd name="T2" fmla="*/ 100425 w 21600"/>
              <a:gd name="T3" fmla="*/ 89267 h 21600"/>
              <a:gd name="T4" fmla="*/ 0 w 21600"/>
              <a:gd name="T5" fmla="*/ 304800 h 21600"/>
              <a:gd name="T6" fmla="*/ 100425 w 21600"/>
              <a:gd name="T7" fmla="*/ 520333 h 21600"/>
              <a:gd name="T8" fmla="*/ 342900 w 21600"/>
              <a:gd name="T9" fmla="*/ 609600 h 21600"/>
              <a:gd name="T10" fmla="*/ 585375 w 21600"/>
              <a:gd name="T11" fmla="*/ 520333 h 21600"/>
              <a:gd name="T12" fmla="*/ 685800 w 21600"/>
              <a:gd name="T13" fmla="*/ 304800 h 21600"/>
              <a:gd name="T14" fmla="*/ 585375 w 21600"/>
              <a:gd name="T15" fmla="*/ 8926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51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XIAOWEI20YANG@YOUDQGUFUVWXY5MI" val="2875"/>
</p:tagLst>
</file>

<file path=ppt/theme/theme1.xml><?xml version="1.0" encoding="utf-8"?>
<a:theme xmlns:a="http://schemas.openxmlformats.org/drawingml/2006/main" name="03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m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651</TotalTime>
  <Words>2087</Words>
  <Application>Microsoft Macintosh PowerPoint</Application>
  <PresentationFormat>On-screen Show (4:3)</PresentationFormat>
  <Paragraphs>498</Paragraphs>
  <Slides>47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03Design</vt:lpstr>
      <vt:lpstr>CS 356: Computer Network Architectures   Lecture 19: Integrated Services and Differentiated Services</vt:lpstr>
      <vt:lpstr>Overview</vt:lpstr>
      <vt:lpstr>Components of Integrated Services</vt:lpstr>
      <vt:lpstr>1. Service classes</vt:lpstr>
      <vt:lpstr> Service classes</vt:lpstr>
      <vt:lpstr>Components of Integrated Services</vt:lpstr>
      <vt:lpstr>Service interfaces</vt:lpstr>
      <vt:lpstr>A Token Bucket Filter</vt:lpstr>
      <vt:lpstr>Token Bucket Operations</vt:lpstr>
      <vt:lpstr>Token Bucket Characteristics</vt:lpstr>
      <vt:lpstr>Token Bucket Specs</vt:lpstr>
      <vt:lpstr>TSpec</vt:lpstr>
      <vt:lpstr>Service Interfaces: RSpec</vt:lpstr>
      <vt:lpstr>Components of Integrated Services</vt:lpstr>
      <vt:lpstr>RSVP Goals</vt:lpstr>
      <vt:lpstr>RSVP Service Model</vt:lpstr>
      <vt:lpstr>PATH Messages</vt:lpstr>
      <vt:lpstr>RESV Messages </vt:lpstr>
      <vt:lpstr>Admission control</vt:lpstr>
      <vt:lpstr>Soft State to Adapt to Routing Changes</vt:lpstr>
      <vt:lpstr>Merging multicast reservations</vt:lpstr>
      <vt:lpstr>Components of Integrated Services</vt:lpstr>
      <vt:lpstr>Packet classification and scheduling</vt:lpstr>
      <vt:lpstr>Scheduling for Guaranteed Traffic</vt:lpstr>
      <vt:lpstr>Controlled Load Service</vt:lpstr>
      <vt:lpstr>Unified Scheduling</vt:lpstr>
      <vt:lpstr>Scalability</vt:lpstr>
      <vt:lpstr>Comments on RSVP</vt:lpstr>
      <vt:lpstr>DiffServ</vt:lpstr>
      <vt:lpstr>Motivation of DiffServ</vt:lpstr>
      <vt:lpstr>Basic Architecture</vt:lpstr>
      <vt:lpstr>DiffServ Architecture  Example</vt:lpstr>
      <vt:lpstr>Per-hop Behaviors (PHBs)</vt:lpstr>
      <vt:lpstr>Per-hop Behaviors (PHBs)</vt:lpstr>
      <vt:lpstr>Expedited Forwarding PHB</vt:lpstr>
      <vt:lpstr>Assured Forwarding PHB</vt:lpstr>
      <vt:lpstr>DiffServ Architecture  Example</vt:lpstr>
      <vt:lpstr>Edge Router Input Functionality</vt:lpstr>
      <vt:lpstr>Traffic Conditioning</vt:lpstr>
      <vt:lpstr>Router Output Processing</vt:lpstr>
      <vt:lpstr>Router Output Processing</vt:lpstr>
      <vt:lpstr>Red with In or Out (RIO)</vt:lpstr>
      <vt:lpstr>RIO Drop Probabilities</vt:lpstr>
      <vt:lpstr>Pre-marking and traffic conditioning</vt:lpstr>
      <vt:lpstr>Edge Router Policing</vt:lpstr>
      <vt:lpstr>Remarks on QoS</vt:lpstr>
      <vt:lpstr>Conclusion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214: Networks and Distributed Systems   Lecture 4: Interconnecting Direct Link Networks</dc:title>
  <dc:creator>Xiaowei Yang</dc:creator>
  <cp:lastModifiedBy>Xiaowei</cp:lastModifiedBy>
  <cp:revision>192</cp:revision>
  <dcterms:created xsi:type="dcterms:W3CDTF">2009-09-02T13:41:44Z</dcterms:created>
  <dcterms:modified xsi:type="dcterms:W3CDTF">2014-04-01T18:51:35Z</dcterms:modified>
</cp:coreProperties>
</file>