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sldIdLst>
    <p:sldId id="258" r:id="rId2"/>
    <p:sldId id="259"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32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315" r:id="rId37"/>
    <p:sldId id="297" r:id="rId38"/>
    <p:sldId id="301" r:id="rId39"/>
    <p:sldId id="302" r:id="rId40"/>
    <p:sldId id="303" r:id="rId41"/>
    <p:sldId id="304" r:id="rId42"/>
    <p:sldId id="305" r:id="rId43"/>
    <p:sldId id="306" r:id="rId44"/>
    <p:sldId id="307" r:id="rId45"/>
    <p:sldId id="308" r:id="rId46"/>
    <p:sldId id="309" r:id="rId47"/>
    <p:sldId id="310" r:id="rId48"/>
    <p:sldId id="311" r:id="rId49"/>
    <p:sldId id="316" r:id="rId50"/>
    <p:sldId id="319" r:id="rId51"/>
    <p:sldId id="317" r:id="rId52"/>
    <p:sldId id="318" r:id="rId53"/>
    <p:sldId id="312" r:id="rId54"/>
  </p:sldIdLst>
  <p:sldSz cx="9144000" cy="6858000" type="screen4x3"/>
  <p:notesSz cx="6858000" cy="9144000"/>
  <p:custDataLst>
    <p:tags r:id="rId5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93" autoAdjust="0"/>
  </p:normalViewPr>
  <p:slideViewPr>
    <p:cSldViewPr showGuides="1">
      <p:cViewPr varScale="1">
        <p:scale>
          <a:sx n="73" d="100"/>
          <a:sy n="73" d="100"/>
        </p:scale>
        <p:origin x="-19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tags" Target="tags/tag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B36C41-CE9D-4877-B706-39A8DCB0BC82}" type="slidenum">
              <a:rPr lang="en-US"/>
              <a:pPr/>
              <a:t>‹#›</a:t>
            </a:fld>
            <a:endParaRPr lang="en-US"/>
          </a:p>
        </p:txBody>
      </p:sp>
    </p:spTree>
    <p:extLst>
      <p:ext uri="{BB962C8B-B14F-4D97-AF65-F5344CB8AC3E}">
        <p14:creationId xmlns:p14="http://schemas.microsoft.com/office/powerpoint/2010/main" val="3642621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smtClean="0"/>
              <a:t>http://www.redhat.com/docs/manuals/enterprise/RHEL-3-Manual/ref-guide/s1-bind-zone.html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12838" y="666750"/>
            <a:ext cx="4656137" cy="3492500"/>
          </a:xfrm>
          <a:ln/>
        </p:spPr>
      </p:sp>
      <p:sp>
        <p:nvSpPr>
          <p:cNvPr id="46083" name="Rectangle 3"/>
          <p:cNvSpPr>
            <a:spLocks noGrp="1" noChangeArrowheads="1"/>
          </p:cNvSpPr>
          <p:nvPr>
            <p:ph type="body" idx="1"/>
          </p:nvPr>
        </p:nvSpPr>
        <p:spPr>
          <a:xfrm>
            <a:off x="906463" y="4381500"/>
            <a:ext cx="5045075" cy="4065588"/>
          </a:xfrm>
          <a:noFill/>
          <a:ln/>
        </p:spPr>
        <p:txBody>
          <a:bodyPr/>
          <a:lstStyle/>
          <a:p>
            <a:r>
              <a:rPr lang="en-US" smtClean="0"/>
              <a:t>The MINIMUM field of the SOA controls the length of time that the negative result may be cached. </a:t>
            </a:r>
          </a:p>
          <a:p>
            <a:r>
              <a:rPr lang="en-US" smtClean="0"/>
              <a:t>when a name server loads a zone, it forces the TTL of all authoritative RRs to be at least the MINIMUM field of the SOA, here 86400 seconds, or one day. </a:t>
            </a:r>
          </a:p>
          <a:p>
            <a:endParaRPr lang="en-US" smtClean="0"/>
          </a:p>
          <a:p>
            <a:r>
              <a:rPr lang="en-US" smtClean="0"/>
              <a:t>The </a:t>
            </a:r>
            <a:r>
              <a:rPr lang="en-US" i="1" smtClean="0"/>
              <a:t>&lt;time-to-refresh&gt;</a:t>
            </a:r>
            <a:r>
              <a:rPr lang="en-US" smtClean="0"/>
              <a:t> directive is the numerical value slave servers use to determine how long to wait before asking the master nameserver if any changes have been made to the zone. </a:t>
            </a:r>
          </a:p>
          <a:p>
            <a:endParaRPr lang="en-US" smtClean="0"/>
          </a:p>
          <a:p>
            <a:r>
              <a:rPr lang="en-US" smtClean="0"/>
              <a:t>The </a:t>
            </a:r>
            <a:r>
              <a:rPr lang="en-US" i="1" smtClean="0"/>
              <a:t>&lt;time-to-refresh&gt;</a:t>
            </a:r>
            <a:r>
              <a:rPr lang="en-US" smtClean="0"/>
              <a:t> directive is the numerical value slave servers use to determine how long to wait before asking the master nameserver if any changes have been made to the zone. </a:t>
            </a:r>
          </a:p>
          <a:p>
            <a:endParaRPr lang="en-US" smtClean="0"/>
          </a:p>
          <a:p>
            <a:r>
              <a:rPr lang="en-US" smtClean="0"/>
              <a:t>The </a:t>
            </a:r>
            <a:r>
              <a:rPr lang="en-US" i="1" smtClean="0"/>
              <a:t>&lt;time-to-refresh&gt;</a:t>
            </a:r>
            <a:r>
              <a:rPr lang="en-US" smtClean="0"/>
              <a:t> directive is the numerical value slave servers use to determine how long to wait before asking the master nameserver if any changes have been made to the zone. </a:t>
            </a:r>
          </a:p>
          <a:p>
            <a:endParaRPr lang="en-US" smtClean="0"/>
          </a:p>
          <a:p>
            <a:endParaRPr lang="en-US" smtClean="0"/>
          </a:p>
          <a:p>
            <a:r>
              <a:rPr lang="en-US" smtClean="0"/>
              <a:t>http://rscott.org/dns/soa.html: yes. Hostmaster.mylab.com is an email addfress. @ sign is not allowed in a rr.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a:lnSpc>
                <a:spcPct val="80000"/>
              </a:lnSpc>
            </a:pPr>
            <a:r>
              <a:rPr lang="en-US" sz="800" smtClean="0"/>
              <a:t>Source / Destination IP address </a:t>
            </a:r>
          </a:p>
          <a:p>
            <a:pPr lvl="1">
              <a:lnSpc>
                <a:spcPct val="80000"/>
              </a:lnSpc>
            </a:pPr>
            <a:r>
              <a:rPr lang="en-US" sz="800" smtClean="0"/>
              <a:t>These reflect the IP addresses of the machines that sent and should receive the packet. It's possible to </a:t>
            </a:r>
            <a:r>
              <a:rPr lang="en-US" sz="800" b="1" smtClean="0"/>
              <a:t>forge</a:t>
            </a:r>
            <a:r>
              <a:rPr lang="en-US" sz="800" smtClean="0"/>
              <a:t> the source address, but pointless to forge the destination. </a:t>
            </a:r>
          </a:p>
          <a:p>
            <a:pPr lvl="1">
              <a:lnSpc>
                <a:spcPct val="80000"/>
              </a:lnSpc>
            </a:pPr>
            <a:r>
              <a:rPr lang="en-US" sz="800" smtClean="0"/>
              <a:t>Analog in the real world: on an envelope sent in the US Mail, you can put anything you want as the </a:t>
            </a:r>
            <a:r>
              <a:rPr lang="en-US" sz="800" u="sng" smtClean="0"/>
              <a:t>return address</a:t>
            </a:r>
            <a:r>
              <a:rPr lang="en-US" sz="800" smtClean="0"/>
              <a:t> — the source address — but if you lie about the </a:t>
            </a:r>
            <a:r>
              <a:rPr lang="en-US" sz="800" u="sng" smtClean="0"/>
              <a:t>recipient</a:t>
            </a:r>
            <a:r>
              <a:rPr lang="en-US" sz="800" smtClean="0"/>
              <a:t>, it's not going to go where you want. </a:t>
            </a:r>
          </a:p>
          <a:p>
            <a:pPr>
              <a:lnSpc>
                <a:spcPct val="80000"/>
              </a:lnSpc>
            </a:pPr>
            <a:r>
              <a:rPr lang="en-US" sz="800" smtClean="0"/>
              <a:t>Source / Destination port numbers </a:t>
            </a:r>
          </a:p>
          <a:p>
            <a:pPr lvl="1">
              <a:lnSpc>
                <a:spcPct val="80000"/>
              </a:lnSpc>
            </a:pPr>
            <a:r>
              <a:rPr lang="en-US" sz="800" smtClean="0"/>
              <a:t>DNS servers listen on port 53/udp for queries from the outside world, so the first packet of any exchange always includes 53 as the UDP destination port. </a:t>
            </a:r>
          </a:p>
          <a:p>
            <a:pPr lvl="1">
              <a:lnSpc>
                <a:spcPct val="80000"/>
              </a:lnSpc>
            </a:pPr>
            <a:r>
              <a:rPr lang="en-US" sz="800" smtClean="0"/>
              <a:t>The source port varies considerably (though not enough, as we'll find shortly): sometimes it's also port 53/udp, sometimes it's a fixed port chosen at random by the operating system, and sometimes it's just a random port that changes every time. </a:t>
            </a:r>
          </a:p>
          <a:p>
            <a:pPr lvl="1">
              <a:lnSpc>
                <a:spcPct val="80000"/>
              </a:lnSpc>
            </a:pPr>
            <a:r>
              <a:rPr lang="en-US" sz="800" smtClean="0"/>
              <a:t>As far as DNS functionality is concerned, the source port doesn't really matter as long as the replies get routed to it properly. But this turns out to be the crux of the problem at hand. </a:t>
            </a:r>
          </a:p>
          <a:p>
            <a:pPr>
              <a:lnSpc>
                <a:spcPct val="80000"/>
              </a:lnSpc>
            </a:pPr>
            <a:r>
              <a:rPr lang="en-US" sz="800" smtClean="0"/>
              <a:t>Query ID </a:t>
            </a:r>
          </a:p>
          <a:p>
            <a:pPr lvl="1">
              <a:lnSpc>
                <a:spcPct val="80000"/>
              </a:lnSpc>
            </a:pPr>
            <a:r>
              <a:rPr lang="en-US" sz="800" smtClean="0"/>
              <a:t>This is a unique identifier created in the query packet that's left intact by the server sending the reply: it allows the server making the request to associate the answer with the question. </a:t>
            </a:r>
          </a:p>
          <a:p>
            <a:pPr lvl="1">
              <a:lnSpc>
                <a:spcPct val="80000"/>
              </a:lnSpc>
            </a:pPr>
            <a:r>
              <a:rPr lang="en-US" sz="800" smtClean="0"/>
              <a:t>A nameserver might have many queries outstanding at one time — even multiple queries to the </a:t>
            </a:r>
            <a:r>
              <a:rPr lang="en-US" sz="800" u="sng" smtClean="0"/>
              <a:t>same</a:t>
            </a:r>
            <a:r>
              <a:rPr lang="en-US" sz="800" smtClean="0"/>
              <a:t> server — so this Query ID helps match the answers with the awaiting questions. </a:t>
            </a:r>
          </a:p>
          <a:p>
            <a:pPr lvl="1">
              <a:lnSpc>
                <a:spcPct val="80000"/>
              </a:lnSpc>
            </a:pPr>
            <a:r>
              <a:rPr lang="en-US" sz="800" smtClean="0"/>
              <a:t>This is also sometimes called the Transaction ID (TXID). </a:t>
            </a:r>
          </a:p>
          <a:p>
            <a:pPr>
              <a:lnSpc>
                <a:spcPct val="80000"/>
              </a:lnSpc>
            </a:pPr>
            <a:r>
              <a:rPr lang="en-US" sz="800" smtClean="0"/>
              <a:t>QR (Query / Response) </a:t>
            </a:r>
          </a:p>
          <a:p>
            <a:pPr lvl="1">
              <a:lnSpc>
                <a:spcPct val="80000"/>
              </a:lnSpc>
            </a:pPr>
            <a:r>
              <a:rPr lang="en-US" sz="800" smtClean="0"/>
              <a:t>Set to </a:t>
            </a:r>
            <a:r>
              <a:rPr lang="en-US" sz="800" b="1" smtClean="0"/>
              <a:t>0</a:t>
            </a:r>
            <a:r>
              <a:rPr lang="en-US" sz="800" smtClean="0"/>
              <a:t> for a query by a client, </a:t>
            </a:r>
            <a:r>
              <a:rPr lang="en-US" sz="800" b="1" smtClean="0"/>
              <a:t>1</a:t>
            </a:r>
            <a:r>
              <a:rPr lang="en-US" sz="800" smtClean="0"/>
              <a:t> for a response from a server. </a:t>
            </a:r>
          </a:p>
          <a:p>
            <a:pPr>
              <a:lnSpc>
                <a:spcPct val="80000"/>
              </a:lnSpc>
            </a:pPr>
            <a:r>
              <a:rPr lang="en-US" sz="800" smtClean="0"/>
              <a:t>Opcode </a:t>
            </a:r>
          </a:p>
          <a:p>
            <a:pPr lvl="1">
              <a:lnSpc>
                <a:spcPct val="80000"/>
              </a:lnSpc>
            </a:pPr>
            <a:r>
              <a:rPr lang="en-US" sz="800" smtClean="0"/>
              <a:t>Set by client to </a:t>
            </a:r>
            <a:r>
              <a:rPr lang="en-US" sz="800" b="1" smtClean="0"/>
              <a:t>0</a:t>
            </a:r>
            <a:r>
              <a:rPr lang="en-US" sz="800" smtClean="0"/>
              <a:t> for a standard query; the other types aren't used in our examples. </a:t>
            </a:r>
          </a:p>
          <a:p>
            <a:pPr>
              <a:lnSpc>
                <a:spcPct val="80000"/>
              </a:lnSpc>
            </a:pPr>
            <a:r>
              <a:rPr lang="en-US" sz="800" smtClean="0"/>
              <a:t>AA (Authoritative Answer) </a:t>
            </a:r>
          </a:p>
          <a:p>
            <a:pPr lvl="1">
              <a:lnSpc>
                <a:spcPct val="80000"/>
              </a:lnSpc>
            </a:pPr>
            <a:r>
              <a:rPr lang="en-US" sz="800" smtClean="0"/>
              <a:t>Set to </a:t>
            </a:r>
            <a:r>
              <a:rPr lang="en-US" sz="800" b="1" smtClean="0"/>
              <a:t>1</a:t>
            </a:r>
            <a:r>
              <a:rPr lang="en-US" sz="800" smtClean="0"/>
              <a:t> in a server response if this answer is Authoritative, </a:t>
            </a:r>
            <a:r>
              <a:rPr lang="en-US" sz="800" b="1" smtClean="0"/>
              <a:t>0</a:t>
            </a:r>
            <a:r>
              <a:rPr lang="en-US" sz="800" smtClean="0"/>
              <a:t> if not. </a:t>
            </a:r>
          </a:p>
          <a:p>
            <a:pPr>
              <a:lnSpc>
                <a:spcPct val="80000"/>
              </a:lnSpc>
            </a:pPr>
            <a:r>
              <a:rPr lang="en-US" sz="800" smtClean="0"/>
              <a:t>TC (Truncated) </a:t>
            </a:r>
          </a:p>
          <a:p>
            <a:pPr lvl="1">
              <a:lnSpc>
                <a:spcPct val="80000"/>
              </a:lnSpc>
            </a:pPr>
            <a:r>
              <a:rPr lang="en-US" sz="800" smtClean="0"/>
              <a:t>Set to </a:t>
            </a:r>
            <a:r>
              <a:rPr lang="en-US" sz="800" b="1" smtClean="0"/>
              <a:t>1</a:t>
            </a:r>
            <a:r>
              <a:rPr lang="en-US" sz="800" smtClean="0"/>
              <a:t> in a server response if the answer can't fit in the 512-byte limit of a UDP packet response; this means the client will need to try again with a TCP query, which doesn't have the same limits. </a:t>
            </a:r>
          </a:p>
          <a:p>
            <a:pPr>
              <a:lnSpc>
                <a:spcPct val="80000"/>
              </a:lnSpc>
            </a:pPr>
            <a:r>
              <a:rPr lang="en-US" sz="800" smtClean="0"/>
              <a:t>RD (Recursion Desired) </a:t>
            </a:r>
          </a:p>
          <a:p>
            <a:pPr lvl="1">
              <a:lnSpc>
                <a:spcPct val="80000"/>
              </a:lnSpc>
            </a:pPr>
            <a:r>
              <a:rPr lang="en-US" sz="800" smtClean="0"/>
              <a:t>The client sets this to </a:t>
            </a:r>
            <a:r>
              <a:rPr lang="en-US" sz="800" b="1" smtClean="0"/>
              <a:t>1</a:t>
            </a:r>
            <a:r>
              <a:rPr lang="en-US" sz="800" smtClean="0"/>
              <a:t> if it wishes that the server will perform the entire lookup of the name recursively, or </a:t>
            </a:r>
            <a:r>
              <a:rPr lang="en-US" sz="800" b="1" smtClean="0"/>
              <a:t>0</a:t>
            </a:r>
            <a:r>
              <a:rPr lang="en-US" sz="800" smtClean="0"/>
              <a:t> if it just wants the best information the server has and the client will continue with the iterative query on its own. Not all nameservers will honor a recursive request (root servers, for instance, won't ever perform recursive queries). </a:t>
            </a:r>
          </a:p>
          <a:p>
            <a:pPr>
              <a:lnSpc>
                <a:spcPct val="80000"/>
              </a:lnSpc>
            </a:pPr>
            <a:r>
              <a:rPr lang="en-US" sz="800" smtClean="0"/>
              <a:t>RA (Recursion Available) </a:t>
            </a:r>
          </a:p>
          <a:p>
            <a:pPr lvl="1">
              <a:lnSpc>
                <a:spcPct val="80000"/>
              </a:lnSpc>
            </a:pPr>
            <a:r>
              <a:rPr lang="en-US" sz="800" smtClean="0"/>
              <a:t>The server sets this to indicate that it will (</a:t>
            </a:r>
            <a:r>
              <a:rPr lang="en-US" sz="800" b="1" smtClean="0"/>
              <a:t>1</a:t>
            </a:r>
            <a:r>
              <a:rPr lang="en-US" sz="800" smtClean="0"/>
              <a:t>) or won't (</a:t>
            </a:r>
            <a:r>
              <a:rPr lang="en-US" sz="800" b="1" smtClean="0"/>
              <a:t>0</a:t>
            </a:r>
            <a:r>
              <a:rPr lang="en-US" sz="800" smtClean="0"/>
              <a:t>) support recursion. </a:t>
            </a:r>
          </a:p>
          <a:p>
            <a:pPr>
              <a:lnSpc>
                <a:spcPct val="80000"/>
              </a:lnSpc>
            </a:pPr>
            <a:r>
              <a:rPr lang="en-US" sz="800" smtClean="0"/>
              <a:t>Z — reserved </a:t>
            </a:r>
          </a:p>
          <a:p>
            <a:pPr lvl="1">
              <a:lnSpc>
                <a:spcPct val="80000"/>
              </a:lnSpc>
            </a:pPr>
            <a:r>
              <a:rPr lang="en-US" sz="800" smtClean="0"/>
              <a:t>This is reserved and must be zero </a:t>
            </a:r>
          </a:p>
          <a:p>
            <a:pPr>
              <a:lnSpc>
                <a:spcPct val="80000"/>
              </a:lnSpc>
            </a:pPr>
            <a:r>
              <a:rPr lang="en-US" sz="800" smtClean="0"/>
              <a:t>rcode </a:t>
            </a:r>
          </a:p>
          <a:p>
            <a:pPr lvl="1">
              <a:lnSpc>
                <a:spcPct val="80000"/>
              </a:lnSpc>
            </a:pPr>
            <a:r>
              <a:rPr lang="en-US" sz="800" smtClean="0"/>
              <a:t>Response code from the server: indicates success or failure </a:t>
            </a:r>
          </a:p>
          <a:p>
            <a:pPr>
              <a:lnSpc>
                <a:spcPct val="80000"/>
              </a:lnSpc>
            </a:pPr>
            <a:r>
              <a:rPr lang="en-US" sz="800" smtClean="0"/>
              <a:t>Question record count </a:t>
            </a:r>
          </a:p>
          <a:p>
            <a:pPr lvl="1">
              <a:lnSpc>
                <a:spcPct val="80000"/>
              </a:lnSpc>
            </a:pPr>
            <a:r>
              <a:rPr lang="en-US" sz="800" smtClean="0"/>
              <a:t>The client fills in the next section with a single "question" record that specifies what it's looking for: it includes the name (</a:t>
            </a:r>
            <a:r>
              <a:rPr lang="en-US" sz="800" b="1" smtClean="0"/>
              <a:t>www.unixwiz.net</a:t>
            </a:r>
            <a:r>
              <a:rPr lang="en-US" sz="800" smtClean="0"/>
              <a:t>), the type (</a:t>
            </a:r>
            <a:r>
              <a:rPr lang="en-US" sz="800" b="1" smtClean="0"/>
              <a:t>A</a:t>
            </a:r>
            <a:r>
              <a:rPr lang="en-US" sz="800" smtClean="0"/>
              <a:t>, </a:t>
            </a:r>
            <a:r>
              <a:rPr lang="en-US" sz="800" b="1" smtClean="0"/>
              <a:t>NS</a:t>
            </a:r>
            <a:r>
              <a:rPr lang="en-US" sz="800" smtClean="0"/>
              <a:t>, </a:t>
            </a:r>
            <a:r>
              <a:rPr lang="en-US" sz="800" b="1" smtClean="0"/>
              <a:t>MX</a:t>
            </a:r>
            <a:r>
              <a:rPr lang="en-US" sz="800" smtClean="0"/>
              <a:t>, etc.), and the class (virtually always </a:t>
            </a:r>
            <a:r>
              <a:rPr lang="en-US" sz="800" b="1" smtClean="0"/>
              <a:t>IN</a:t>
            </a:r>
            <a:r>
              <a:rPr lang="en-US" sz="800" smtClean="0"/>
              <a:t>=Internet). </a:t>
            </a:r>
          </a:p>
          <a:p>
            <a:pPr lvl="1">
              <a:lnSpc>
                <a:spcPct val="80000"/>
              </a:lnSpc>
            </a:pPr>
            <a:r>
              <a:rPr lang="en-US" sz="800" smtClean="0"/>
              <a:t>The server repeats the question in the response packet, so the question count is almost always </a:t>
            </a:r>
            <a:r>
              <a:rPr lang="en-US" sz="800" b="1" smtClean="0"/>
              <a:t>1</a:t>
            </a:r>
            <a:r>
              <a:rPr lang="en-US" sz="800" smtClean="0"/>
              <a:t>. </a:t>
            </a:r>
          </a:p>
          <a:p>
            <a:pPr>
              <a:lnSpc>
                <a:spcPct val="80000"/>
              </a:lnSpc>
            </a:pPr>
            <a:r>
              <a:rPr lang="en-US" sz="800" smtClean="0"/>
              <a:t>Answer/authority/additional record count </a:t>
            </a:r>
          </a:p>
          <a:p>
            <a:pPr lvl="1">
              <a:lnSpc>
                <a:spcPct val="80000"/>
              </a:lnSpc>
            </a:pPr>
            <a:r>
              <a:rPr lang="en-US" sz="800" smtClean="0"/>
              <a:t>Set by the server, these provide various kinds of answers to the query from the client: we'll dig into these answers shortly. </a:t>
            </a:r>
          </a:p>
          <a:p>
            <a:pPr>
              <a:lnSpc>
                <a:spcPct val="80000"/>
              </a:lnSpc>
            </a:pPr>
            <a:r>
              <a:rPr lang="en-US" sz="800" smtClean="0"/>
              <a:t>DNS Question/Answer data </a:t>
            </a:r>
          </a:p>
          <a:p>
            <a:pPr lvl="1">
              <a:lnSpc>
                <a:spcPct val="80000"/>
              </a:lnSpc>
            </a:pPr>
            <a:r>
              <a:rPr lang="en-US" sz="800" smtClean="0"/>
              <a:t>This is the area that holds the question/answer data referenced by the count fields above. These will be discussed in great detail later. </a:t>
            </a:r>
          </a:p>
          <a:p>
            <a:pPr>
              <a:lnSpc>
                <a:spcPct val="80000"/>
              </a:lnSpc>
            </a:pPr>
            <a:endParaRPr lang="en-US" sz="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52816B8-B0F0-4A03-8D3A-6DAAEEF28CB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B1F246C-7194-462A-B254-1DF1F2E8C5C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1ACF28D-A0BE-4D15-AEFE-BCE02D393EF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69CCA71-C86E-493D-921A-3FFC9777155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C79526D-DDAC-4463-991D-80297937ADC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921B9BC-3971-45E0-8C1C-4674CA5638D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68C316-BE7A-4E4F-A8D6-B550F1321AD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6B1C49C-AEAF-431A-8C50-8D1B241FC1F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9211F8C-9C7B-4166-AD34-CB2F5A2163F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0C92342-1483-4364-AA4A-CCBB2DDAEC8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F2533F40-84DD-4623-99D5-1455AFFEAAD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67E7E88-623B-49B2-8A6A-7CBD8CED891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56952A0-4673-47A6-A635-B1D104E3D9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C77ABB7-E43B-4686-84EF-30C6BB85D52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2EF6A96-32D2-4084-9252-75724CBF58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63" r:id="rId14"/>
  </p:sldLayoutIdLst>
  <p:txStyles>
    <p:titleStyle>
      <a:lvl1pPr algn="ctr" rtl="0" eaLnBrk="0" fontAlgn="base" hangingPunct="0">
        <a:spcBef>
          <a:spcPct val="0"/>
        </a:spcBef>
        <a:spcAft>
          <a:spcPct val="0"/>
        </a:spcAft>
        <a:defRPr sz="4400">
          <a:solidFill>
            <a:srgbClr val="0000CC"/>
          </a:solidFill>
          <a:latin typeface="+mn-lt"/>
          <a:ea typeface="+mj-ea"/>
          <a:cs typeface="+mj-cs"/>
        </a:defRPr>
      </a:lvl1pPr>
      <a:lvl2pPr algn="ctr" rtl="0" eaLnBrk="0" fontAlgn="base" hangingPunct="0">
        <a:spcBef>
          <a:spcPct val="0"/>
        </a:spcBef>
        <a:spcAft>
          <a:spcPct val="0"/>
        </a:spcAft>
        <a:defRPr sz="4400">
          <a:solidFill>
            <a:srgbClr val="0000CC"/>
          </a:solidFill>
          <a:latin typeface="Times New Roman" pitchFamily="18" charset="0"/>
        </a:defRPr>
      </a:lvl2pPr>
      <a:lvl3pPr algn="ctr" rtl="0" eaLnBrk="0" fontAlgn="base" hangingPunct="0">
        <a:spcBef>
          <a:spcPct val="0"/>
        </a:spcBef>
        <a:spcAft>
          <a:spcPct val="0"/>
        </a:spcAft>
        <a:defRPr sz="4400">
          <a:solidFill>
            <a:srgbClr val="0000CC"/>
          </a:solidFill>
          <a:latin typeface="Times New Roman" pitchFamily="18" charset="0"/>
        </a:defRPr>
      </a:lvl3pPr>
      <a:lvl4pPr algn="ctr" rtl="0" eaLnBrk="0" fontAlgn="base" hangingPunct="0">
        <a:spcBef>
          <a:spcPct val="0"/>
        </a:spcBef>
        <a:spcAft>
          <a:spcPct val="0"/>
        </a:spcAft>
        <a:defRPr sz="4400">
          <a:solidFill>
            <a:srgbClr val="0000CC"/>
          </a:solidFill>
          <a:latin typeface="Times New Roman" pitchFamily="18" charset="0"/>
        </a:defRPr>
      </a:lvl4pPr>
      <a:lvl5pPr algn="ctr" rtl="0" eaLnBrk="0" fontAlgn="base" hangingPunct="0">
        <a:spcBef>
          <a:spcPct val="0"/>
        </a:spcBef>
        <a:spcAft>
          <a:spcPct val="0"/>
        </a:spcAft>
        <a:defRPr sz="4400">
          <a:solidFill>
            <a:srgbClr val="0000CC"/>
          </a:solidFill>
          <a:latin typeface="Times New Roman" pitchFamily="18" charset="0"/>
        </a:defRPr>
      </a:lvl5pPr>
      <a:lvl6pPr marL="457200" algn="ctr" rtl="0" eaLnBrk="1" fontAlgn="base" hangingPunct="1">
        <a:spcBef>
          <a:spcPct val="0"/>
        </a:spcBef>
        <a:spcAft>
          <a:spcPct val="0"/>
        </a:spcAft>
        <a:defRPr sz="4400">
          <a:solidFill>
            <a:srgbClr val="0000CC"/>
          </a:solidFill>
          <a:latin typeface="Comic Sans MS" pitchFamily="66" charset="0"/>
        </a:defRPr>
      </a:lvl6pPr>
      <a:lvl7pPr marL="914400" algn="ctr" rtl="0" eaLnBrk="1" fontAlgn="base" hangingPunct="1">
        <a:spcBef>
          <a:spcPct val="0"/>
        </a:spcBef>
        <a:spcAft>
          <a:spcPct val="0"/>
        </a:spcAft>
        <a:defRPr sz="4400">
          <a:solidFill>
            <a:srgbClr val="0000CC"/>
          </a:solidFill>
          <a:latin typeface="Comic Sans MS" pitchFamily="66" charset="0"/>
        </a:defRPr>
      </a:lvl7pPr>
      <a:lvl8pPr marL="1371600" algn="ctr" rtl="0" eaLnBrk="1" fontAlgn="base" hangingPunct="1">
        <a:spcBef>
          <a:spcPct val="0"/>
        </a:spcBef>
        <a:spcAft>
          <a:spcPct val="0"/>
        </a:spcAft>
        <a:defRPr sz="4400">
          <a:solidFill>
            <a:srgbClr val="0000CC"/>
          </a:solidFill>
          <a:latin typeface="Comic Sans MS" pitchFamily="66" charset="0"/>
        </a:defRPr>
      </a:lvl8pPr>
      <a:lvl9pPr marL="1828800" algn="ctr" rtl="0" eaLnBrk="1" fontAlgn="base" hangingPunct="1">
        <a:spcBef>
          <a:spcPct val="0"/>
        </a:spcBef>
        <a:spcAft>
          <a:spcPct val="0"/>
        </a:spcAft>
        <a:defRPr sz="4400">
          <a:solidFill>
            <a:srgbClr val="0000CC"/>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emf"/><Relationship Id="rId13" Type="http://schemas.openxmlformats.org/officeDocument/2006/relationships/image" Target="../media/image17.emf"/><Relationship Id="rId14" Type="http://schemas.openxmlformats.org/officeDocument/2006/relationships/image" Target="../media/image18.emf"/><Relationship Id="rId15" Type="http://schemas.openxmlformats.org/officeDocument/2006/relationships/image" Target="../media/image19.emf"/><Relationship Id="rId16" Type="http://schemas.openxmlformats.org/officeDocument/2006/relationships/image" Target="../media/image20.png"/><Relationship Id="rId17" Type="http://schemas.openxmlformats.org/officeDocument/2006/relationships/image" Target="../media/image21.emf"/><Relationship Id="rId18" Type="http://schemas.openxmlformats.org/officeDocument/2006/relationships/image" Target="../media/image22.emf"/><Relationship Id="rId19" Type="http://schemas.openxmlformats.org/officeDocument/2006/relationships/image" Target="../media/image23.png"/><Relationship Id="rId1" Type="http://schemas.openxmlformats.org/officeDocument/2006/relationships/slideLayout" Target="../slideLayouts/slideLayout11.xml"/><Relationship Id="rId2" Type="http://schemas.openxmlformats.org/officeDocument/2006/relationships/image" Target="../media/image6.png"/><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emf"/><Relationship Id="rId8" Type="http://schemas.openxmlformats.org/officeDocument/2006/relationships/image" Target="../media/image12.emf"/><Relationship Id="rId9" Type="http://schemas.openxmlformats.org/officeDocument/2006/relationships/image" Target="../media/image13.emf"/><Relationship Id="rId10" Type="http://schemas.openxmlformats.org/officeDocument/2006/relationships/image" Target="../media/image14.emf"/></Relationships>
</file>

<file path=ppt/slides/_rels/slide29.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29.emf"/><Relationship Id="rId13" Type="http://schemas.openxmlformats.org/officeDocument/2006/relationships/image" Target="../media/image30.emf"/><Relationship Id="rId14" Type="http://schemas.openxmlformats.org/officeDocument/2006/relationships/image" Target="../media/image18.emf"/><Relationship Id="rId15" Type="http://schemas.openxmlformats.org/officeDocument/2006/relationships/image" Target="../media/image31.emf"/><Relationship Id="rId16" Type="http://schemas.openxmlformats.org/officeDocument/2006/relationships/image" Target="../media/image20.png"/><Relationship Id="rId17" Type="http://schemas.openxmlformats.org/officeDocument/2006/relationships/image" Target="../media/image32.emf"/><Relationship Id="rId18" Type="http://schemas.openxmlformats.org/officeDocument/2006/relationships/image" Target="../media/image33.emf"/><Relationship Id="rId19" Type="http://schemas.openxmlformats.org/officeDocument/2006/relationships/image" Target="../media/image23.png"/><Relationship Id="rId1" Type="http://schemas.openxmlformats.org/officeDocument/2006/relationships/slideLayout" Target="../slideLayouts/slideLayout11.xml"/><Relationship Id="rId2" Type="http://schemas.openxmlformats.org/officeDocument/2006/relationships/image" Target="../media/image6.png"/><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13.emf"/><Relationship Id="rId10" Type="http://schemas.openxmlformats.org/officeDocument/2006/relationships/image" Target="../media/image2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hyperlink" Target="http://www.cs.duke.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7.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png"/><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40.jpeg"/><Relationship Id="rId5" Type="http://schemas.openxmlformats.org/officeDocument/2006/relationships/image" Target="../media/image41.png"/><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yahoo.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computersolutions.cn/blog/2010/03/when-dns-goes-bad-chinas-firewall-goes-global-crossing/%23more-416"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2305050"/>
          </a:xfrm>
        </p:spPr>
        <p:txBody>
          <a:bodyPr/>
          <a:lstStyle/>
          <a:p>
            <a:pPr eaLnBrk="1" hangingPunct="1"/>
            <a:r>
              <a:rPr lang="en-US" sz="4000" dirty="0" err="1" smtClean="0"/>
              <a:t>CompSci</a:t>
            </a:r>
            <a:r>
              <a:rPr lang="en-US" sz="4000" dirty="0" smtClean="0"/>
              <a:t> 356: Computer Network Architectures</a:t>
            </a:r>
            <a:r>
              <a:rPr lang="en-US" sz="4000" dirty="0" smtClean="0"/>
              <a:t/>
            </a:r>
            <a:br>
              <a:rPr lang="en-US" sz="4000" dirty="0" smtClean="0"/>
            </a:br>
            <a:r>
              <a:rPr lang="en-US" sz="4000" dirty="0" smtClean="0"/>
              <a:t> </a:t>
            </a:r>
            <a:br>
              <a:rPr lang="en-US" sz="4000" dirty="0" smtClean="0"/>
            </a:br>
            <a:r>
              <a:rPr lang="en-US" sz="4000" dirty="0" smtClean="0"/>
              <a:t>Lecture </a:t>
            </a:r>
            <a:r>
              <a:rPr lang="en-US" sz="4000" dirty="0" smtClean="0"/>
              <a:t>20: </a:t>
            </a:r>
            <a:r>
              <a:rPr lang="en-US" sz="4000" dirty="0" smtClean="0"/>
              <a:t>Domain Name System and Content distribution </a:t>
            </a:r>
            <a:r>
              <a:rPr lang="en-US" sz="4000" dirty="0" smtClean="0"/>
              <a:t>networks</a:t>
            </a:r>
            <a:r>
              <a:rPr lang="en-US" sz="4000" smtClean="0"/>
              <a:t/>
            </a:r>
            <a:br>
              <a:rPr lang="en-US" sz="4000" smtClean="0"/>
            </a:br>
            <a:r>
              <a:rPr lang="en-US" sz="4000" smtClean="0"/>
              <a:t>Chapter 9.3.1</a:t>
            </a:r>
            <a:endParaRPr lang="en-US" sz="4000" dirty="0" smtClean="0"/>
          </a:p>
        </p:txBody>
      </p:sp>
      <p:sp>
        <p:nvSpPr>
          <p:cNvPr id="2051" name="Rectangle 3"/>
          <p:cNvSpPr>
            <a:spLocks noGrp="1" noChangeArrowheads="1"/>
          </p:cNvSpPr>
          <p:nvPr>
            <p:ph type="subTitle" idx="1"/>
          </p:nvPr>
        </p:nvSpPr>
        <p:spPr>
          <a:xfrm>
            <a:off x="1295400" y="4495800"/>
            <a:ext cx="6400800" cy="1752600"/>
          </a:xfrm>
        </p:spPr>
        <p:txBody>
          <a:bodyPr/>
          <a:lstStyle/>
          <a:p>
            <a:pPr eaLnBrk="1" hangingPunct="1"/>
            <a:r>
              <a:rPr lang="en-US" smtClean="0"/>
              <a:t>Xiaowei Yang</a:t>
            </a:r>
          </a:p>
          <a:p>
            <a:pPr eaLnBrk="1" hangingPunct="1"/>
            <a:r>
              <a:rPr lang="en-US" smtClean="0"/>
              <a:t>xwy@cs.duke.edu</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2"/>
          <p:cNvSpPr>
            <a:spLocks noChangeArrowheads="1"/>
          </p:cNvSpPr>
          <p:nvPr/>
        </p:nvSpPr>
        <p:spPr bwMode="auto">
          <a:xfrm>
            <a:off x="381000" y="2971800"/>
            <a:ext cx="3810000" cy="22098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0723" name="Oval 3"/>
          <p:cNvSpPr>
            <a:spLocks noChangeArrowheads="1"/>
          </p:cNvSpPr>
          <p:nvPr/>
        </p:nvSpPr>
        <p:spPr bwMode="auto">
          <a:xfrm>
            <a:off x="685800" y="3733800"/>
            <a:ext cx="3124200" cy="13716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30724" name="Rectangle 4"/>
          <p:cNvSpPr>
            <a:spLocks noGrp="1" noChangeArrowheads="1"/>
          </p:cNvSpPr>
          <p:nvPr>
            <p:ph type="title"/>
          </p:nvPr>
        </p:nvSpPr>
        <p:spPr/>
        <p:txBody>
          <a:bodyPr/>
          <a:lstStyle/>
          <a:p>
            <a:r>
              <a:rPr lang="en-US" smtClean="0"/>
              <a:t>Distributed Management</a:t>
            </a:r>
          </a:p>
        </p:txBody>
      </p:sp>
      <p:sp>
        <p:nvSpPr>
          <p:cNvPr id="30725" name="Rectangle 5"/>
          <p:cNvSpPr>
            <a:spLocks noGrp="1" noChangeArrowheads="1"/>
          </p:cNvSpPr>
          <p:nvPr>
            <p:ph type="body" sz="half" idx="1"/>
          </p:nvPr>
        </p:nvSpPr>
        <p:spPr>
          <a:xfrm>
            <a:off x="457200" y="1600200"/>
            <a:ext cx="4044950" cy="4525963"/>
          </a:xfrm>
        </p:spPr>
        <p:txBody>
          <a:bodyPr/>
          <a:lstStyle/>
          <a:p>
            <a:pPr>
              <a:lnSpc>
                <a:spcPct val="90000"/>
              </a:lnSpc>
            </a:pPr>
            <a:endParaRPr lang="en-US" smtClean="0"/>
          </a:p>
          <a:p>
            <a:pPr>
              <a:lnSpc>
                <a:spcPct val="90000"/>
              </a:lnSpc>
            </a:pPr>
            <a:endParaRPr lang="en-US" smtClean="0"/>
          </a:p>
        </p:txBody>
      </p:sp>
      <p:sp>
        <p:nvSpPr>
          <p:cNvPr id="30726" name="Rectangle 6"/>
          <p:cNvSpPr>
            <a:spLocks noGrp="1" noChangeArrowheads="1"/>
          </p:cNvSpPr>
          <p:nvPr>
            <p:ph type="body" sz="half" idx="2"/>
          </p:nvPr>
        </p:nvSpPr>
        <p:spPr>
          <a:xfrm>
            <a:off x="304800" y="5334000"/>
            <a:ext cx="8686800" cy="1524000"/>
          </a:xfrm>
        </p:spPr>
        <p:txBody>
          <a:bodyPr/>
          <a:lstStyle/>
          <a:p>
            <a:r>
              <a:rPr lang="en-US" smtClean="0"/>
              <a:t>Below top-level domain, administration of name space is delegated to organizations</a:t>
            </a:r>
          </a:p>
          <a:p>
            <a:r>
              <a:rPr lang="en-US" smtClean="0"/>
              <a:t>Each organization can delegate further</a:t>
            </a:r>
          </a:p>
        </p:txBody>
      </p:sp>
      <p:sp>
        <p:nvSpPr>
          <p:cNvPr id="3072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0728" name="Rectangle 8"/>
          <p:cNvSpPr>
            <a:spLocks noChangeArrowheads="1"/>
          </p:cNvSpPr>
          <p:nvPr/>
        </p:nvSpPr>
        <p:spPr bwMode="auto">
          <a:xfrm>
            <a:off x="304800" y="2438400"/>
            <a:ext cx="9144000" cy="0"/>
          </a:xfrm>
          <a:prstGeom prst="rect">
            <a:avLst/>
          </a:prstGeom>
          <a:noFill/>
          <a:ln w="9525">
            <a:noFill/>
            <a:miter lim="800000"/>
            <a:headEnd/>
            <a:tailEnd/>
          </a:ln>
          <a:effectLst/>
        </p:spPr>
        <p:txBody>
          <a:bodyPr wrap="none" anchor="ctr">
            <a:spAutoFit/>
          </a:bodyPr>
          <a:lstStyle/>
          <a:p>
            <a:endParaRPr lang="en-US"/>
          </a:p>
        </p:txBody>
      </p:sp>
      <p:sp>
        <p:nvSpPr>
          <p:cNvPr id="30729" name="Oval 9"/>
          <p:cNvSpPr>
            <a:spLocks noChangeArrowheads="1"/>
          </p:cNvSpPr>
          <p:nvPr/>
        </p:nvSpPr>
        <p:spPr bwMode="auto">
          <a:xfrm>
            <a:off x="1447800" y="1371600"/>
            <a:ext cx="4876800" cy="1447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0730" name="Text Box 10"/>
          <p:cNvSpPr txBox="1">
            <a:spLocks noChangeArrowheads="1"/>
          </p:cNvSpPr>
          <p:nvPr/>
        </p:nvSpPr>
        <p:spPr bwMode="auto">
          <a:xfrm>
            <a:off x="2803525" y="1336675"/>
            <a:ext cx="9540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.(root)</a:t>
            </a:r>
          </a:p>
        </p:txBody>
      </p:sp>
      <p:sp>
        <p:nvSpPr>
          <p:cNvPr id="30731" name="Text Box 11"/>
          <p:cNvSpPr txBox="1">
            <a:spLocks noChangeArrowheads="1"/>
          </p:cNvSpPr>
          <p:nvPr/>
        </p:nvSpPr>
        <p:spPr bwMode="auto">
          <a:xfrm>
            <a:off x="1812925" y="2133600"/>
            <a:ext cx="5905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org</a:t>
            </a:r>
          </a:p>
        </p:txBody>
      </p:sp>
      <p:sp>
        <p:nvSpPr>
          <p:cNvPr id="30732" name="Text Box 12"/>
          <p:cNvSpPr txBox="1">
            <a:spLocks noChangeArrowheads="1"/>
          </p:cNvSpPr>
          <p:nvPr/>
        </p:nvSpPr>
        <p:spPr bwMode="auto">
          <a:xfrm>
            <a:off x="2895600" y="2133600"/>
            <a:ext cx="6238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edu</a:t>
            </a:r>
          </a:p>
        </p:txBody>
      </p:sp>
      <p:sp>
        <p:nvSpPr>
          <p:cNvPr id="30733" name="Text Box 13"/>
          <p:cNvSpPr txBox="1">
            <a:spLocks noChangeArrowheads="1"/>
          </p:cNvSpPr>
          <p:nvPr/>
        </p:nvSpPr>
        <p:spPr bwMode="auto">
          <a:xfrm>
            <a:off x="4016375" y="2133600"/>
            <a:ext cx="7080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com</a:t>
            </a:r>
          </a:p>
        </p:txBody>
      </p:sp>
      <p:sp>
        <p:nvSpPr>
          <p:cNvPr id="30734" name="Text Box 14"/>
          <p:cNvSpPr txBox="1">
            <a:spLocks noChangeArrowheads="1"/>
          </p:cNvSpPr>
          <p:nvPr/>
        </p:nvSpPr>
        <p:spPr bwMode="auto">
          <a:xfrm>
            <a:off x="5410200" y="2133600"/>
            <a:ext cx="6413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gov</a:t>
            </a:r>
          </a:p>
        </p:txBody>
      </p:sp>
      <p:sp>
        <p:nvSpPr>
          <p:cNvPr id="30735" name="Text Box 15"/>
          <p:cNvSpPr txBox="1">
            <a:spLocks noChangeArrowheads="1"/>
          </p:cNvSpPr>
          <p:nvPr/>
        </p:nvSpPr>
        <p:spPr bwMode="auto">
          <a:xfrm>
            <a:off x="2514600" y="2971800"/>
            <a:ext cx="7762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duke</a:t>
            </a:r>
          </a:p>
        </p:txBody>
      </p:sp>
      <p:sp>
        <p:nvSpPr>
          <p:cNvPr id="30736" name="Text Box 16"/>
          <p:cNvSpPr txBox="1">
            <a:spLocks noChangeArrowheads="1"/>
          </p:cNvSpPr>
          <p:nvPr/>
        </p:nvSpPr>
        <p:spPr bwMode="auto">
          <a:xfrm>
            <a:off x="3449638" y="2971800"/>
            <a:ext cx="588962"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mit</a:t>
            </a:r>
          </a:p>
        </p:txBody>
      </p:sp>
      <p:sp>
        <p:nvSpPr>
          <p:cNvPr id="30737" name="Text Box 17"/>
          <p:cNvSpPr txBox="1">
            <a:spLocks noChangeArrowheads="1"/>
          </p:cNvSpPr>
          <p:nvPr/>
        </p:nvSpPr>
        <p:spPr bwMode="auto">
          <a:xfrm>
            <a:off x="1839913" y="3733800"/>
            <a:ext cx="4381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cs</a:t>
            </a:r>
          </a:p>
        </p:txBody>
      </p:sp>
      <p:sp>
        <p:nvSpPr>
          <p:cNvPr id="30738" name="Text Box 18"/>
          <p:cNvSpPr txBox="1">
            <a:spLocks noChangeArrowheads="1"/>
          </p:cNvSpPr>
          <p:nvPr/>
        </p:nvSpPr>
        <p:spPr bwMode="auto">
          <a:xfrm>
            <a:off x="3338513" y="3657600"/>
            <a:ext cx="588962"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ece</a:t>
            </a:r>
          </a:p>
        </p:txBody>
      </p:sp>
      <p:sp>
        <p:nvSpPr>
          <p:cNvPr id="30739" name="Text Box 19"/>
          <p:cNvSpPr txBox="1">
            <a:spLocks noChangeArrowheads="1"/>
          </p:cNvSpPr>
          <p:nvPr/>
        </p:nvSpPr>
        <p:spPr bwMode="auto">
          <a:xfrm>
            <a:off x="762000" y="4343400"/>
            <a:ext cx="84613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www</a:t>
            </a:r>
          </a:p>
        </p:txBody>
      </p:sp>
      <p:sp>
        <p:nvSpPr>
          <p:cNvPr id="30740" name="Text Box 20"/>
          <p:cNvSpPr txBox="1">
            <a:spLocks noChangeArrowheads="1"/>
          </p:cNvSpPr>
          <p:nvPr/>
        </p:nvSpPr>
        <p:spPr bwMode="auto">
          <a:xfrm>
            <a:off x="1738313" y="4572000"/>
            <a:ext cx="776287"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smtp</a:t>
            </a:r>
          </a:p>
        </p:txBody>
      </p:sp>
      <p:sp>
        <p:nvSpPr>
          <p:cNvPr id="30741" name="Text Box 21"/>
          <p:cNvSpPr txBox="1">
            <a:spLocks noChangeArrowheads="1"/>
          </p:cNvSpPr>
          <p:nvPr/>
        </p:nvSpPr>
        <p:spPr bwMode="auto">
          <a:xfrm>
            <a:off x="2743200" y="4343400"/>
            <a:ext cx="8096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spirit</a:t>
            </a:r>
          </a:p>
        </p:txBody>
      </p:sp>
      <p:cxnSp>
        <p:nvCxnSpPr>
          <p:cNvPr id="30742" name="AutoShape 22"/>
          <p:cNvCxnSpPr>
            <a:cxnSpLocks noChangeShapeType="1"/>
            <a:stCxn id="30730" idx="2"/>
            <a:endCxn id="30731" idx="0"/>
          </p:cNvCxnSpPr>
          <p:nvPr/>
        </p:nvCxnSpPr>
        <p:spPr bwMode="auto">
          <a:xfrm flipH="1">
            <a:off x="2108200" y="1793875"/>
            <a:ext cx="1173163" cy="339725"/>
          </a:xfrm>
          <a:prstGeom prst="straightConnector1">
            <a:avLst/>
          </a:prstGeom>
          <a:noFill/>
          <a:ln w="38100">
            <a:solidFill>
              <a:srgbClr val="0000FF"/>
            </a:solidFill>
            <a:round/>
            <a:headEnd/>
            <a:tailEnd type="triangle" w="med" len="med"/>
          </a:ln>
          <a:effectLst/>
        </p:spPr>
      </p:cxnSp>
      <p:cxnSp>
        <p:nvCxnSpPr>
          <p:cNvPr id="30743" name="AutoShape 23"/>
          <p:cNvCxnSpPr>
            <a:cxnSpLocks noChangeShapeType="1"/>
            <a:stCxn id="30730" idx="2"/>
            <a:endCxn id="30732" idx="0"/>
          </p:cNvCxnSpPr>
          <p:nvPr/>
        </p:nvCxnSpPr>
        <p:spPr bwMode="auto">
          <a:xfrm flipH="1">
            <a:off x="3208338" y="1793875"/>
            <a:ext cx="73025" cy="339725"/>
          </a:xfrm>
          <a:prstGeom prst="straightConnector1">
            <a:avLst/>
          </a:prstGeom>
          <a:noFill/>
          <a:ln w="38100">
            <a:solidFill>
              <a:srgbClr val="0000FF"/>
            </a:solidFill>
            <a:round/>
            <a:headEnd/>
            <a:tailEnd type="triangle" w="med" len="med"/>
          </a:ln>
          <a:effectLst/>
        </p:spPr>
      </p:cxnSp>
      <p:cxnSp>
        <p:nvCxnSpPr>
          <p:cNvPr id="30744" name="AutoShape 24"/>
          <p:cNvCxnSpPr>
            <a:cxnSpLocks noChangeShapeType="1"/>
            <a:stCxn id="30730" idx="2"/>
            <a:endCxn id="30733" idx="0"/>
          </p:cNvCxnSpPr>
          <p:nvPr/>
        </p:nvCxnSpPr>
        <p:spPr bwMode="auto">
          <a:xfrm>
            <a:off x="3281363" y="1793875"/>
            <a:ext cx="1089025" cy="339725"/>
          </a:xfrm>
          <a:prstGeom prst="straightConnector1">
            <a:avLst/>
          </a:prstGeom>
          <a:noFill/>
          <a:ln w="38100">
            <a:solidFill>
              <a:srgbClr val="0000FF"/>
            </a:solidFill>
            <a:round/>
            <a:headEnd/>
            <a:tailEnd type="triangle" w="med" len="med"/>
          </a:ln>
          <a:effectLst/>
        </p:spPr>
      </p:cxnSp>
      <p:cxnSp>
        <p:nvCxnSpPr>
          <p:cNvPr id="30745" name="AutoShape 25"/>
          <p:cNvCxnSpPr>
            <a:cxnSpLocks noChangeShapeType="1"/>
            <a:stCxn id="30730" idx="2"/>
            <a:endCxn id="30734" idx="0"/>
          </p:cNvCxnSpPr>
          <p:nvPr/>
        </p:nvCxnSpPr>
        <p:spPr bwMode="auto">
          <a:xfrm>
            <a:off x="3281363" y="1793875"/>
            <a:ext cx="2449512" cy="339725"/>
          </a:xfrm>
          <a:prstGeom prst="straightConnector1">
            <a:avLst/>
          </a:prstGeom>
          <a:noFill/>
          <a:ln w="38100">
            <a:solidFill>
              <a:srgbClr val="0000FF"/>
            </a:solidFill>
            <a:round/>
            <a:headEnd/>
            <a:tailEnd type="triangle" w="med" len="med"/>
          </a:ln>
          <a:effectLst/>
        </p:spPr>
      </p:cxnSp>
      <p:cxnSp>
        <p:nvCxnSpPr>
          <p:cNvPr id="30746" name="AutoShape 26"/>
          <p:cNvCxnSpPr>
            <a:cxnSpLocks noChangeShapeType="1"/>
            <a:stCxn id="30732" idx="2"/>
            <a:endCxn id="30735" idx="0"/>
          </p:cNvCxnSpPr>
          <p:nvPr/>
        </p:nvCxnSpPr>
        <p:spPr bwMode="auto">
          <a:xfrm flipH="1">
            <a:off x="2903538" y="2590800"/>
            <a:ext cx="304800" cy="381000"/>
          </a:xfrm>
          <a:prstGeom prst="straightConnector1">
            <a:avLst/>
          </a:prstGeom>
          <a:noFill/>
          <a:ln w="38100">
            <a:solidFill>
              <a:srgbClr val="0000FF"/>
            </a:solidFill>
            <a:round/>
            <a:headEnd/>
            <a:tailEnd type="triangle" w="med" len="med"/>
          </a:ln>
          <a:effectLst/>
        </p:spPr>
      </p:cxnSp>
      <p:cxnSp>
        <p:nvCxnSpPr>
          <p:cNvPr id="30747" name="AutoShape 27"/>
          <p:cNvCxnSpPr>
            <a:cxnSpLocks noChangeShapeType="1"/>
            <a:stCxn id="30732" idx="2"/>
            <a:endCxn id="30736" idx="0"/>
          </p:cNvCxnSpPr>
          <p:nvPr/>
        </p:nvCxnSpPr>
        <p:spPr bwMode="auto">
          <a:xfrm>
            <a:off x="3208338" y="2590800"/>
            <a:ext cx="536575" cy="381000"/>
          </a:xfrm>
          <a:prstGeom prst="straightConnector1">
            <a:avLst/>
          </a:prstGeom>
          <a:noFill/>
          <a:ln w="38100">
            <a:solidFill>
              <a:srgbClr val="0000FF"/>
            </a:solidFill>
            <a:round/>
            <a:headEnd/>
            <a:tailEnd type="triangle" w="med" len="med"/>
          </a:ln>
          <a:effectLst/>
        </p:spPr>
      </p:cxnSp>
      <p:cxnSp>
        <p:nvCxnSpPr>
          <p:cNvPr id="30748" name="AutoShape 28"/>
          <p:cNvCxnSpPr>
            <a:cxnSpLocks noChangeShapeType="1"/>
            <a:stCxn id="30735" idx="2"/>
            <a:endCxn id="30737" idx="0"/>
          </p:cNvCxnSpPr>
          <p:nvPr/>
        </p:nvCxnSpPr>
        <p:spPr bwMode="auto">
          <a:xfrm flipH="1">
            <a:off x="2058988" y="3429000"/>
            <a:ext cx="844550" cy="304800"/>
          </a:xfrm>
          <a:prstGeom prst="straightConnector1">
            <a:avLst/>
          </a:prstGeom>
          <a:noFill/>
          <a:ln w="38100">
            <a:solidFill>
              <a:srgbClr val="0000FF"/>
            </a:solidFill>
            <a:round/>
            <a:headEnd/>
            <a:tailEnd type="triangle" w="med" len="med"/>
          </a:ln>
          <a:effectLst/>
        </p:spPr>
      </p:cxnSp>
      <p:cxnSp>
        <p:nvCxnSpPr>
          <p:cNvPr id="30749" name="AutoShape 29"/>
          <p:cNvCxnSpPr>
            <a:cxnSpLocks noChangeShapeType="1"/>
            <a:stCxn id="30735" idx="2"/>
            <a:endCxn id="30738" idx="0"/>
          </p:cNvCxnSpPr>
          <p:nvPr/>
        </p:nvCxnSpPr>
        <p:spPr bwMode="auto">
          <a:xfrm>
            <a:off x="2903538" y="3429000"/>
            <a:ext cx="730250" cy="228600"/>
          </a:xfrm>
          <a:prstGeom prst="straightConnector1">
            <a:avLst/>
          </a:prstGeom>
          <a:noFill/>
          <a:ln w="38100">
            <a:solidFill>
              <a:srgbClr val="0000FF"/>
            </a:solidFill>
            <a:round/>
            <a:headEnd/>
            <a:tailEnd type="triangle" w="med" len="med"/>
          </a:ln>
          <a:effectLst/>
        </p:spPr>
      </p:cxnSp>
      <p:cxnSp>
        <p:nvCxnSpPr>
          <p:cNvPr id="30750" name="AutoShape 30"/>
          <p:cNvCxnSpPr>
            <a:cxnSpLocks noChangeShapeType="1"/>
            <a:stCxn id="30737" idx="2"/>
            <a:endCxn id="30739" idx="0"/>
          </p:cNvCxnSpPr>
          <p:nvPr/>
        </p:nvCxnSpPr>
        <p:spPr bwMode="auto">
          <a:xfrm flipH="1">
            <a:off x="1185863" y="4191000"/>
            <a:ext cx="873125" cy="152400"/>
          </a:xfrm>
          <a:prstGeom prst="straightConnector1">
            <a:avLst/>
          </a:prstGeom>
          <a:noFill/>
          <a:ln w="38100">
            <a:solidFill>
              <a:srgbClr val="0000FF"/>
            </a:solidFill>
            <a:round/>
            <a:headEnd/>
            <a:tailEnd type="triangle" w="med" len="med"/>
          </a:ln>
          <a:effectLst/>
        </p:spPr>
      </p:cxnSp>
      <p:cxnSp>
        <p:nvCxnSpPr>
          <p:cNvPr id="30751" name="AutoShape 31"/>
          <p:cNvCxnSpPr>
            <a:cxnSpLocks noChangeShapeType="1"/>
            <a:stCxn id="30737" idx="2"/>
            <a:endCxn id="30740" idx="0"/>
          </p:cNvCxnSpPr>
          <p:nvPr/>
        </p:nvCxnSpPr>
        <p:spPr bwMode="auto">
          <a:xfrm>
            <a:off x="2058988" y="4191000"/>
            <a:ext cx="68262" cy="381000"/>
          </a:xfrm>
          <a:prstGeom prst="straightConnector1">
            <a:avLst/>
          </a:prstGeom>
          <a:noFill/>
          <a:ln w="38100">
            <a:solidFill>
              <a:srgbClr val="0000FF"/>
            </a:solidFill>
            <a:round/>
            <a:headEnd/>
            <a:tailEnd type="triangle" w="med" len="med"/>
          </a:ln>
          <a:effectLst/>
        </p:spPr>
      </p:cxnSp>
      <p:cxnSp>
        <p:nvCxnSpPr>
          <p:cNvPr id="30752" name="AutoShape 32"/>
          <p:cNvCxnSpPr>
            <a:cxnSpLocks noChangeShapeType="1"/>
            <a:stCxn id="30737" idx="2"/>
            <a:endCxn id="30741" idx="0"/>
          </p:cNvCxnSpPr>
          <p:nvPr/>
        </p:nvCxnSpPr>
        <p:spPr bwMode="auto">
          <a:xfrm>
            <a:off x="2058988" y="4191000"/>
            <a:ext cx="1089025" cy="152400"/>
          </a:xfrm>
          <a:prstGeom prst="straightConnector1">
            <a:avLst/>
          </a:prstGeom>
          <a:noFill/>
          <a:ln w="38100">
            <a:solidFill>
              <a:srgbClr val="0000FF"/>
            </a:solidFill>
            <a:round/>
            <a:headEnd/>
            <a:tailEnd type="triangle" w="med" len="med"/>
          </a:ln>
          <a:effectLst/>
        </p:spPr>
      </p:cxnSp>
      <p:sp>
        <p:nvSpPr>
          <p:cNvPr id="30753" name="Text Box 33"/>
          <p:cNvSpPr txBox="1">
            <a:spLocks noChangeArrowheads="1"/>
          </p:cNvSpPr>
          <p:nvPr/>
        </p:nvSpPr>
        <p:spPr bwMode="auto">
          <a:xfrm>
            <a:off x="6689725" y="1946275"/>
            <a:ext cx="2474913"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Top-level domains</a:t>
            </a:r>
          </a:p>
        </p:txBody>
      </p:sp>
      <p:sp>
        <p:nvSpPr>
          <p:cNvPr id="30754" name="AutoShape 34"/>
          <p:cNvSpPr>
            <a:spLocks noChangeArrowheads="1"/>
          </p:cNvSpPr>
          <p:nvPr/>
        </p:nvSpPr>
        <p:spPr bwMode="auto">
          <a:xfrm>
            <a:off x="4267200" y="2819400"/>
            <a:ext cx="1752600" cy="838200"/>
          </a:xfrm>
          <a:prstGeom prst="wedgeRectCallout">
            <a:avLst>
              <a:gd name="adj1" fmla="val -56792"/>
              <a:gd name="adj2" fmla="val 66287"/>
            </a:avLst>
          </a:prstGeom>
          <a:solidFill>
            <a:srgbClr val="FF6600"/>
          </a:solidFill>
          <a:ln w="9525">
            <a:solidFill>
              <a:schemeClr val="tx1"/>
            </a:solidFill>
            <a:miter lim="800000"/>
            <a:headEnd/>
            <a:tailEnd/>
          </a:ln>
          <a:effectLst/>
        </p:spPr>
        <p:txBody>
          <a:bodyPr/>
          <a:lstStyle/>
          <a:p>
            <a:pPr algn="ctr" eaLnBrk="0" hangingPunct="0"/>
            <a:r>
              <a:rPr lang="en-US" sz="2400">
                <a:latin typeface="Times New Roman" pitchFamily="18" charset="0"/>
              </a:rPr>
              <a:t>Managed by Duke</a:t>
            </a:r>
          </a:p>
        </p:txBody>
      </p:sp>
      <p:sp>
        <p:nvSpPr>
          <p:cNvPr id="30755" name="AutoShape 35"/>
          <p:cNvSpPr>
            <a:spLocks noChangeArrowheads="1"/>
          </p:cNvSpPr>
          <p:nvPr/>
        </p:nvSpPr>
        <p:spPr bwMode="auto">
          <a:xfrm>
            <a:off x="228600" y="2743200"/>
            <a:ext cx="1524000" cy="914400"/>
          </a:xfrm>
          <a:prstGeom prst="wedgeRectCallout">
            <a:avLst>
              <a:gd name="adj1" fmla="val 7708"/>
              <a:gd name="adj2" fmla="val 82468"/>
            </a:avLst>
          </a:prstGeom>
          <a:solidFill>
            <a:srgbClr val="00FF00"/>
          </a:solidFill>
          <a:ln w="9525">
            <a:solidFill>
              <a:schemeClr val="tx1"/>
            </a:solidFill>
            <a:miter lim="800000"/>
            <a:headEnd/>
            <a:tailEnd/>
          </a:ln>
          <a:effectLst/>
        </p:spPr>
        <p:txBody>
          <a:bodyPr/>
          <a:lstStyle/>
          <a:p>
            <a:pPr algn="ctr" eaLnBrk="0" hangingPunct="0"/>
            <a:r>
              <a:rPr lang="en-US" sz="2400">
                <a:latin typeface="Times New Roman" pitchFamily="18" charset="0"/>
              </a:rPr>
              <a:t>Managed by CS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Domain names</a:t>
            </a:r>
          </a:p>
        </p:txBody>
      </p:sp>
      <p:sp>
        <p:nvSpPr>
          <p:cNvPr id="31747" name="Rectangle 3"/>
          <p:cNvSpPr>
            <a:spLocks noGrp="1" noChangeArrowheads="1"/>
          </p:cNvSpPr>
          <p:nvPr>
            <p:ph type="body" idx="1"/>
          </p:nvPr>
        </p:nvSpPr>
        <p:spPr>
          <a:xfrm>
            <a:off x="457200" y="1600200"/>
            <a:ext cx="8229600" cy="4800600"/>
          </a:xfrm>
        </p:spPr>
        <p:txBody>
          <a:bodyPr/>
          <a:lstStyle/>
          <a:p>
            <a:r>
              <a:rPr lang="en-US" smtClean="0"/>
              <a:t>Names of hosts can be assigned independent of host locations on a link layer network, IP network or autonomous system </a:t>
            </a:r>
          </a:p>
          <a:p>
            <a:pPr lvl="1"/>
            <a:r>
              <a:rPr lang="en-US" smtClean="0"/>
              <a:t>My computer’s DNS name </a:t>
            </a:r>
            <a:r>
              <a:rPr lang="en-US" i="1" smtClean="0"/>
              <a:t>xiaowei.net</a:t>
            </a:r>
            <a:r>
              <a:rPr lang="en-US" smtClean="0"/>
              <a:t>  needs not change even if my computer’s IP address has changed</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6200"/>
            <a:ext cx="8229600" cy="1143000"/>
          </a:xfrm>
        </p:spPr>
        <p:txBody>
          <a:bodyPr/>
          <a:lstStyle/>
          <a:p>
            <a:r>
              <a:rPr lang="en-US" smtClean="0"/>
              <a:t>Fully Qualified Domain Names</a:t>
            </a:r>
          </a:p>
        </p:txBody>
      </p:sp>
      <p:sp>
        <p:nvSpPr>
          <p:cNvPr id="32771" name="Rectangle 3"/>
          <p:cNvSpPr>
            <a:spLocks noGrp="1" noChangeArrowheads="1"/>
          </p:cNvSpPr>
          <p:nvPr>
            <p:ph type="body" idx="1"/>
          </p:nvPr>
        </p:nvSpPr>
        <p:spPr>
          <a:xfrm>
            <a:off x="0" y="3810000"/>
            <a:ext cx="9080500" cy="3041650"/>
          </a:xfrm>
        </p:spPr>
        <p:txBody>
          <a:bodyPr/>
          <a:lstStyle/>
          <a:p>
            <a:pPr>
              <a:lnSpc>
                <a:spcPct val="80000"/>
              </a:lnSpc>
            </a:pPr>
            <a:r>
              <a:rPr lang="en-US" sz="2000" smtClean="0"/>
              <a:t>Every node in the DNS domain tree can be identified by a unique </a:t>
            </a:r>
            <a:r>
              <a:rPr lang="en-US" sz="2000" smtClean="0">
                <a:solidFill>
                  <a:schemeClr val="accent2"/>
                </a:solidFill>
              </a:rPr>
              <a:t>Fully Qualified Domain Name (FQDN)</a:t>
            </a:r>
          </a:p>
          <a:p>
            <a:pPr>
              <a:lnSpc>
                <a:spcPct val="80000"/>
              </a:lnSpc>
            </a:pPr>
            <a:endParaRPr lang="en-US" sz="2000" smtClean="0">
              <a:solidFill>
                <a:schemeClr val="tx2"/>
              </a:solidFill>
            </a:endParaRPr>
          </a:p>
          <a:p>
            <a:pPr>
              <a:lnSpc>
                <a:spcPct val="80000"/>
              </a:lnSpc>
            </a:pPr>
            <a:r>
              <a:rPr lang="en-US" sz="2000" smtClean="0">
                <a:solidFill>
                  <a:schemeClr val="tx2"/>
                </a:solidFill>
              </a:rPr>
              <a:t>A FQDN (from right to left) consists of </a:t>
            </a:r>
            <a:r>
              <a:rPr lang="en-US" sz="2000" smtClean="0">
                <a:solidFill>
                  <a:schemeClr val="accent2"/>
                </a:solidFill>
              </a:rPr>
              <a:t>labels</a:t>
            </a:r>
            <a:r>
              <a:rPr lang="en-US" sz="2000" smtClean="0">
                <a:solidFill>
                  <a:schemeClr val="tx2"/>
                </a:solidFill>
              </a:rPr>
              <a:t> (“cs”,“duke”,”edu”) separated by a period (“.”) from root to the node</a:t>
            </a:r>
          </a:p>
          <a:p>
            <a:pPr>
              <a:lnSpc>
                <a:spcPct val="80000"/>
              </a:lnSpc>
            </a:pPr>
            <a:endParaRPr lang="en-US" sz="2000" smtClean="0">
              <a:solidFill>
                <a:schemeClr val="tx2"/>
              </a:solidFill>
            </a:endParaRPr>
          </a:p>
          <a:p>
            <a:pPr>
              <a:lnSpc>
                <a:spcPct val="80000"/>
              </a:lnSpc>
            </a:pPr>
            <a:r>
              <a:rPr lang="en-US" sz="2000" smtClean="0">
                <a:solidFill>
                  <a:schemeClr val="tx2"/>
                </a:solidFill>
              </a:rPr>
              <a:t>Each label can be up to 63 characters long. The total  number of characters of a DNS name is limited to 255.</a:t>
            </a:r>
          </a:p>
          <a:p>
            <a:pPr>
              <a:lnSpc>
                <a:spcPct val="80000"/>
              </a:lnSpc>
            </a:pPr>
            <a:r>
              <a:rPr lang="en-US" sz="2000" smtClean="0">
                <a:solidFill>
                  <a:schemeClr val="tx2"/>
                </a:solidFill>
              </a:rPr>
              <a:t>FQDN contains characters, numerals, and dash character (“-”)</a:t>
            </a:r>
          </a:p>
          <a:p>
            <a:pPr>
              <a:lnSpc>
                <a:spcPct val="80000"/>
              </a:lnSpc>
            </a:pPr>
            <a:r>
              <a:rPr lang="en-US" sz="2000" smtClean="0">
                <a:solidFill>
                  <a:schemeClr val="tx2"/>
                </a:solidFill>
              </a:rPr>
              <a:t>FQDNs are not case-sensitive</a:t>
            </a:r>
            <a:endParaRPr lang="en-US" sz="2400" smtClean="0"/>
          </a:p>
        </p:txBody>
      </p:sp>
      <p:sp>
        <p:nvSpPr>
          <p:cNvPr id="32772" name="Oval 4"/>
          <p:cNvSpPr>
            <a:spLocks noChangeArrowheads="1"/>
          </p:cNvSpPr>
          <p:nvPr/>
        </p:nvSpPr>
        <p:spPr bwMode="auto">
          <a:xfrm>
            <a:off x="2111375" y="2119313"/>
            <a:ext cx="3238500" cy="1597025"/>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2773" name="Oval 5"/>
          <p:cNvSpPr>
            <a:spLocks noChangeArrowheads="1"/>
          </p:cNvSpPr>
          <p:nvPr/>
        </p:nvSpPr>
        <p:spPr bwMode="auto">
          <a:xfrm>
            <a:off x="2370138" y="2670175"/>
            <a:ext cx="2655887" cy="9906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32774" name="Oval 6"/>
          <p:cNvSpPr>
            <a:spLocks noChangeArrowheads="1"/>
          </p:cNvSpPr>
          <p:nvPr/>
        </p:nvSpPr>
        <p:spPr bwMode="auto">
          <a:xfrm>
            <a:off x="3017838" y="963613"/>
            <a:ext cx="4144962" cy="104616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2775" name="Text Box 7"/>
          <p:cNvSpPr txBox="1">
            <a:spLocks noChangeArrowheads="1"/>
          </p:cNvSpPr>
          <p:nvPr/>
        </p:nvSpPr>
        <p:spPr bwMode="auto">
          <a:xfrm>
            <a:off x="4170363" y="938213"/>
            <a:ext cx="954087"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.(root)</a:t>
            </a:r>
          </a:p>
        </p:txBody>
      </p:sp>
      <p:sp>
        <p:nvSpPr>
          <p:cNvPr id="32776" name="Text Box 8"/>
          <p:cNvSpPr txBox="1">
            <a:spLocks noChangeArrowheads="1"/>
          </p:cNvSpPr>
          <p:nvPr/>
        </p:nvSpPr>
        <p:spPr bwMode="auto">
          <a:xfrm>
            <a:off x="3327400" y="1514475"/>
            <a:ext cx="5905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org</a:t>
            </a:r>
          </a:p>
        </p:txBody>
      </p:sp>
      <p:sp>
        <p:nvSpPr>
          <p:cNvPr id="32777" name="Text Box 9"/>
          <p:cNvSpPr txBox="1">
            <a:spLocks noChangeArrowheads="1"/>
          </p:cNvSpPr>
          <p:nvPr/>
        </p:nvSpPr>
        <p:spPr bwMode="auto">
          <a:xfrm>
            <a:off x="4248150" y="1514475"/>
            <a:ext cx="6238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edu</a:t>
            </a:r>
          </a:p>
        </p:txBody>
      </p:sp>
      <p:sp>
        <p:nvSpPr>
          <p:cNvPr id="32778" name="Text Box 10"/>
          <p:cNvSpPr txBox="1">
            <a:spLocks noChangeArrowheads="1"/>
          </p:cNvSpPr>
          <p:nvPr/>
        </p:nvSpPr>
        <p:spPr bwMode="auto">
          <a:xfrm>
            <a:off x="5200650" y="1514475"/>
            <a:ext cx="7080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com</a:t>
            </a:r>
          </a:p>
        </p:txBody>
      </p:sp>
      <p:sp>
        <p:nvSpPr>
          <p:cNvPr id="32779" name="Text Box 11"/>
          <p:cNvSpPr txBox="1">
            <a:spLocks noChangeArrowheads="1"/>
          </p:cNvSpPr>
          <p:nvPr/>
        </p:nvSpPr>
        <p:spPr bwMode="auto">
          <a:xfrm>
            <a:off x="6384925" y="1514475"/>
            <a:ext cx="6413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gov</a:t>
            </a:r>
          </a:p>
        </p:txBody>
      </p:sp>
      <p:sp>
        <p:nvSpPr>
          <p:cNvPr id="32780" name="Text Box 12"/>
          <p:cNvSpPr txBox="1">
            <a:spLocks noChangeArrowheads="1"/>
          </p:cNvSpPr>
          <p:nvPr/>
        </p:nvSpPr>
        <p:spPr bwMode="auto">
          <a:xfrm>
            <a:off x="3924300" y="2119313"/>
            <a:ext cx="7762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duke</a:t>
            </a:r>
          </a:p>
        </p:txBody>
      </p:sp>
      <p:sp>
        <p:nvSpPr>
          <p:cNvPr id="32781" name="Text Box 13"/>
          <p:cNvSpPr txBox="1">
            <a:spLocks noChangeArrowheads="1"/>
          </p:cNvSpPr>
          <p:nvPr/>
        </p:nvSpPr>
        <p:spPr bwMode="auto">
          <a:xfrm>
            <a:off x="4719638" y="2119313"/>
            <a:ext cx="588962"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mit</a:t>
            </a:r>
          </a:p>
        </p:txBody>
      </p:sp>
      <p:sp>
        <p:nvSpPr>
          <p:cNvPr id="32782" name="Text Box 14"/>
          <p:cNvSpPr txBox="1">
            <a:spLocks noChangeArrowheads="1"/>
          </p:cNvSpPr>
          <p:nvPr/>
        </p:nvSpPr>
        <p:spPr bwMode="auto">
          <a:xfrm>
            <a:off x="3351213" y="2670175"/>
            <a:ext cx="4381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cs</a:t>
            </a:r>
          </a:p>
        </p:txBody>
      </p:sp>
      <p:sp>
        <p:nvSpPr>
          <p:cNvPr id="32783" name="Text Box 15"/>
          <p:cNvSpPr txBox="1">
            <a:spLocks noChangeArrowheads="1"/>
          </p:cNvSpPr>
          <p:nvPr/>
        </p:nvSpPr>
        <p:spPr bwMode="auto">
          <a:xfrm>
            <a:off x="4876800" y="2722563"/>
            <a:ext cx="588963"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ece</a:t>
            </a:r>
          </a:p>
        </p:txBody>
      </p:sp>
      <p:sp>
        <p:nvSpPr>
          <p:cNvPr id="32784" name="Text Box 16"/>
          <p:cNvSpPr txBox="1">
            <a:spLocks noChangeArrowheads="1"/>
          </p:cNvSpPr>
          <p:nvPr/>
        </p:nvSpPr>
        <p:spPr bwMode="auto">
          <a:xfrm>
            <a:off x="2435225" y="3111500"/>
            <a:ext cx="84613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www</a:t>
            </a:r>
          </a:p>
        </p:txBody>
      </p:sp>
      <p:sp>
        <p:nvSpPr>
          <p:cNvPr id="32785" name="Text Box 17"/>
          <p:cNvSpPr txBox="1">
            <a:spLocks noChangeArrowheads="1"/>
          </p:cNvSpPr>
          <p:nvPr/>
        </p:nvSpPr>
        <p:spPr bwMode="auto">
          <a:xfrm>
            <a:off x="3263900" y="3276600"/>
            <a:ext cx="7762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smtp</a:t>
            </a:r>
          </a:p>
        </p:txBody>
      </p:sp>
      <p:sp>
        <p:nvSpPr>
          <p:cNvPr id="32786" name="Text Box 18"/>
          <p:cNvSpPr txBox="1">
            <a:spLocks noChangeArrowheads="1"/>
          </p:cNvSpPr>
          <p:nvPr/>
        </p:nvSpPr>
        <p:spPr bwMode="auto">
          <a:xfrm>
            <a:off x="4117975" y="3109913"/>
            <a:ext cx="8096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spirit</a:t>
            </a:r>
          </a:p>
        </p:txBody>
      </p:sp>
      <p:cxnSp>
        <p:nvCxnSpPr>
          <p:cNvPr id="32787" name="AutoShape 19"/>
          <p:cNvCxnSpPr>
            <a:cxnSpLocks noChangeShapeType="1"/>
            <a:stCxn id="32775" idx="2"/>
            <a:endCxn id="32776" idx="0"/>
          </p:cNvCxnSpPr>
          <p:nvPr/>
        </p:nvCxnSpPr>
        <p:spPr bwMode="auto">
          <a:xfrm flipH="1">
            <a:off x="3578225" y="1268413"/>
            <a:ext cx="998538" cy="246062"/>
          </a:xfrm>
          <a:prstGeom prst="straightConnector1">
            <a:avLst/>
          </a:prstGeom>
          <a:noFill/>
          <a:ln w="38100">
            <a:solidFill>
              <a:srgbClr val="0000FF"/>
            </a:solidFill>
            <a:round/>
            <a:headEnd/>
            <a:tailEnd type="triangle" w="med" len="med"/>
          </a:ln>
          <a:effectLst/>
        </p:spPr>
      </p:cxnSp>
      <p:cxnSp>
        <p:nvCxnSpPr>
          <p:cNvPr id="32788" name="AutoShape 20"/>
          <p:cNvCxnSpPr>
            <a:cxnSpLocks noChangeShapeType="1"/>
            <a:stCxn id="32775" idx="2"/>
            <a:endCxn id="32777" idx="0"/>
          </p:cNvCxnSpPr>
          <p:nvPr/>
        </p:nvCxnSpPr>
        <p:spPr bwMode="auto">
          <a:xfrm flipH="1">
            <a:off x="4513263" y="1268413"/>
            <a:ext cx="63500" cy="246062"/>
          </a:xfrm>
          <a:prstGeom prst="straightConnector1">
            <a:avLst/>
          </a:prstGeom>
          <a:noFill/>
          <a:ln w="38100">
            <a:solidFill>
              <a:srgbClr val="0000FF"/>
            </a:solidFill>
            <a:round/>
            <a:headEnd/>
            <a:tailEnd type="triangle" w="med" len="med"/>
          </a:ln>
          <a:effectLst/>
        </p:spPr>
      </p:cxnSp>
      <p:cxnSp>
        <p:nvCxnSpPr>
          <p:cNvPr id="32789" name="AutoShape 21"/>
          <p:cNvCxnSpPr>
            <a:cxnSpLocks noChangeShapeType="1"/>
            <a:stCxn id="32775" idx="2"/>
            <a:endCxn id="32778" idx="0"/>
          </p:cNvCxnSpPr>
          <p:nvPr/>
        </p:nvCxnSpPr>
        <p:spPr bwMode="auto">
          <a:xfrm>
            <a:off x="4576763" y="1268413"/>
            <a:ext cx="925512" cy="246062"/>
          </a:xfrm>
          <a:prstGeom prst="straightConnector1">
            <a:avLst/>
          </a:prstGeom>
          <a:noFill/>
          <a:ln w="38100">
            <a:solidFill>
              <a:srgbClr val="0000FF"/>
            </a:solidFill>
            <a:round/>
            <a:headEnd/>
            <a:tailEnd type="triangle" w="med" len="med"/>
          </a:ln>
          <a:effectLst/>
        </p:spPr>
      </p:cxnSp>
      <p:cxnSp>
        <p:nvCxnSpPr>
          <p:cNvPr id="32790" name="AutoShape 22"/>
          <p:cNvCxnSpPr>
            <a:cxnSpLocks noChangeShapeType="1"/>
            <a:stCxn id="32775" idx="2"/>
            <a:endCxn id="32779" idx="0"/>
          </p:cNvCxnSpPr>
          <p:nvPr/>
        </p:nvCxnSpPr>
        <p:spPr bwMode="auto">
          <a:xfrm>
            <a:off x="4576763" y="1268413"/>
            <a:ext cx="2081212" cy="246062"/>
          </a:xfrm>
          <a:prstGeom prst="straightConnector1">
            <a:avLst/>
          </a:prstGeom>
          <a:noFill/>
          <a:ln w="38100">
            <a:solidFill>
              <a:srgbClr val="0000FF"/>
            </a:solidFill>
            <a:round/>
            <a:headEnd/>
            <a:tailEnd type="triangle" w="med" len="med"/>
          </a:ln>
          <a:effectLst/>
        </p:spPr>
      </p:cxnSp>
      <p:cxnSp>
        <p:nvCxnSpPr>
          <p:cNvPr id="32791" name="AutoShape 23"/>
          <p:cNvCxnSpPr>
            <a:cxnSpLocks noChangeShapeType="1"/>
            <a:stCxn id="32777" idx="2"/>
            <a:endCxn id="32780" idx="0"/>
          </p:cNvCxnSpPr>
          <p:nvPr/>
        </p:nvCxnSpPr>
        <p:spPr bwMode="auto">
          <a:xfrm flipH="1">
            <a:off x="4313238" y="1971675"/>
            <a:ext cx="247650" cy="147638"/>
          </a:xfrm>
          <a:prstGeom prst="straightConnector1">
            <a:avLst/>
          </a:prstGeom>
          <a:noFill/>
          <a:ln w="38100">
            <a:solidFill>
              <a:srgbClr val="0000FF"/>
            </a:solidFill>
            <a:round/>
            <a:headEnd/>
            <a:tailEnd type="triangle" w="med" len="med"/>
          </a:ln>
          <a:effectLst/>
        </p:spPr>
      </p:cxnSp>
      <p:cxnSp>
        <p:nvCxnSpPr>
          <p:cNvPr id="32792" name="AutoShape 24"/>
          <p:cNvCxnSpPr>
            <a:cxnSpLocks noChangeShapeType="1"/>
            <a:stCxn id="32777" idx="2"/>
            <a:endCxn id="32781" idx="0"/>
          </p:cNvCxnSpPr>
          <p:nvPr/>
        </p:nvCxnSpPr>
        <p:spPr bwMode="auto">
          <a:xfrm>
            <a:off x="4513263" y="1844675"/>
            <a:ext cx="457200" cy="274638"/>
          </a:xfrm>
          <a:prstGeom prst="straightConnector1">
            <a:avLst/>
          </a:prstGeom>
          <a:noFill/>
          <a:ln w="38100">
            <a:solidFill>
              <a:srgbClr val="0000FF"/>
            </a:solidFill>
            <a:round/>
            <a:headEnd/>
            <a:tailEnd type="triangle" w="med" len="med"/>
          </a:ln>
          <a:effectLst/>
        </p:spPr>
      </p:cxnSp>
      <p:cxnSp>
        <p:nvCxnSpPr>
          <p:cNvPr id="32793" name="AutoShape 25"/>
          <p:cNvCxnSpPr>
            <a:cxnSpLocks noChangeShapeType="1"/>
            <a:stCxn id="32780" idx="2"/>
            <a:endCxn id="32782" idx="0"/>
          </p:cNvCxnSpPr>
          <p:nvPr/>
        </p:nvCxnSpPr>
        <p:spPr bwMode="auto">
          <a:xfrm flipH="1">
            <a:off x="3570288" y="2576513"/>
            <a:ext cx="742950" cy="93662"/>
          </a:xfrm>
          <a:prstGeom prst="straightConnector1">
            <a:avLst/>
          </a:prstGeom>
          <a:noFill/>
          <a:ln w="38100">
            <a:solidFill>
              <a:srgbClr val="0000FF"/>
            </a:solidFill>
            <a:round/>
            <a:headEnd/>
            <a:tailEnd type="triangle" w="med" len="med"/>
          </a:ln>
          <a:effectLst/>
        </p:spPr>
      </p:cxnSp>
      <p:cxnSp>
        <p:nvCxnSpPr>
          <p:cNvPr id="32794" name="AutoShape 26"/>
          <p:cNvCxnSpPr>
            <a:cxnSpLocks noChangeShapeType="1"/>
            <a:stCxn id="32780" idx="2"/>
            <a:endCxn id="32783" idx="0"/>
          </p:cNvCxnSpPr>
          <p:nvPr/>
        </p:nvCxnSpPr>
        <p:spPr bwMode="auto">
          <a:xfrm>
            <a:off x="4313238" y="2576513"/>
            <a:ext cx="858837" cy="146050"/>
          </a:xfrm>
          <a:prstGeom prst="straightConnector1">
            <a:avLst/>
          </a:prstGeom>
          <a:noFill/>
          <a:ln w="38100">
            <a:solidFill>
              <a:srgbClr val="0000FF"/>
            </a:solidFill>
            <a:round/>
            <a:headEnd/>
            <a:tailEnd type="triangle" w="med" len="med"/>
          </a:ln>
          <a:effectLst/>
        </p:spPr>
      </p:cxnSp>
      <p:cxnSp>
        <p:nvCxnSpPr>
          <p:cNvPr id="32795" name="AutoShape 27"/>
          <p:cNvCxnSpPr>
            <a:cxnSpLocks noChangeShapeType="1"/>
            <a:stCxn id="32782" idx="2"/>
            <a:endCxn id="32784" idx="0"/>
          </p:cNvCxnSpPr>
          <p:nvPr/>
        </p:nvCxnSpPr>
        <p:spPr bwMode="auto">
          <a:xfrm flipH="1" flipV="1">
            <a:off x="2859088" y="3111500"/>
            <a:ext cx="711200" cy="15875"/>
          </a:xfrm>
          <a:prstGeom prst="straightConnector1">
            <a:avLst/>
          </a:prstGeom>
          <a:noFill/>
          <a:ln w="38100">
            <a:solidFill>
              <a:srgbClr val="0000FF"/>
            </a:solidFill>
            <a:round/>
            <a:headEnd/>
            <a:tailEnd type="triangle" w="med" len="med"/>
          </a:ln>
          <a:effectLst/>
        </p:spPr>
      </p:cxnSp>
      <p:cxnSp>
        <p:nvCxnSpPr>
          <p:cNvPr id="32796" name="AutoShape 28"/>
          <p:cNvCxnSpPr>
            <a:cxnSpLocks noChangeShapeType="1"/>
            <a:stCxn id="32782" idx="2"/>
            <a:endCxn id="32785" idx="0"/>
          </p:cNvCxnSpPr>
          <p:nvPr/>
        </p:nvCxnSpPr>
        <p:spPr bwMode="auto">
          <a:xfrm>
            <a:off x="3570288" y="3127375"/>
            <a:ext cx="82550" cy="149225"/>
          </a:xfrm>
          <a:prstGeom prst="straightConnector1">
            <a:avLst/>
          </a:prstGeom>
          <a:noFill/>
          <a:ln w="38100">
            <a:solidFill>
              <a:srgbClr val="0000FF"/>
            </a:solidFill>
            <a:round/>
            <a:headEnd/>
            <a:tailEnd type="triangle" w="med" len="med"/>
          </a:ln>
          <a:effectLst/>
        </p:spPr>
      </p:cxnSp>
      <p:cxnSp>
        <p:nvCxnSpPr>
          <p:cNvPr id="32797" name="AutoShape 29"/>
          <p:cNvCxnSpPr>
            <a:cxnSpLocks noChangeShapeType="1"/>
            <a:stCxn id="32782" idx="2"/>
            <a:endCxn id="32786" idx="0"/>
          </p:cNvCxnSpPr>
          <p:nvPr/>
        </p:nvCxnSpPr>
        <p:spPr bwMode="auto">
          <a:xfrm flipV="1">
            <a:off x="3570288" y="3109913"/>
            <a:ext cx="952500" cy="17462"/>
          </a:xfrm>
          <a:prstGeom prst="straightConnector1">
            <a:avLst/>
          </a:prstGeom>
          <a:noFill/>
          <a:ln w="38100">
            <a:solidFill>
              <a:srgbClr val="0000FF"/>
            </a:solidFill>
            <a:round/>
            <a:headEnd/>
            <a:tailEnd type="triangle" w="med" len="med"/>
          </a:ln>
          <a:effectLst/>
        </p:spPr>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Top-level domains</a:t>
            </a:r>
          </a:p>
        </p:txBody>
      </p:sp>
      <p:sp>
        <p:nvSpPr>
          <p:cNvPr id="33795" name="Rectangle 3"/>
          <p:cNvSpPr>
            <a:spLocks noGrp="1" noChangeArrowheads="1"/>
          </p:cNvSpPr>
          <p:nvPr>
            <p:ph type="body" idx="1"/>
          </p:nvPr>
        </p:nvSpPr>
        <p:spPr/>
        <p:txBody>
          <a:bodyPr/>
          <a:lstStyle/>
          <a:p>
            <a:pPr>
              <a:lnSpc>
                <a:spcPct val="90000"/>
              </a:lnSpc>
            </a:pPr>
            <a:r>
              <a:rPr lang="en-US" smtClean="0"/>
              <a:t>Three types of top-level domains:</a:t>
            </a:r>
          </a:p>
          <a:p>
            <a:pPr lvl="1">
              <a:lnSpc>
                <a:spcPct val="90000"/>
              </a:lnSpc>
            </a:pPr>
            <a:r>
              <a:rPr lang="en-US" smtClean="0">
                <a:solidFill>
                  <a:schemeClr val="accent2"/>
                </a:solidFill>
              </a:rPr>
              <a:t>Generic Top Level Domains (gTLD):</a:t>
            </a:r>
            <a:r>
              <a:rPr lang="en-US" smtClean="0"/>
              <a:t> 3-character code indicates the function of the organization</a:t>
            </a:r>
          </a:p>
          <a:p>
            <a:pPr lvl="2">
              <a:lnSpc>
                <a:spcPct val="90000"/>
              </a:lnSpc>
            </a:pPr>
            <a:r>
              <a:rPr lang="en-US" smtClean="0"/>
              <a:t>Used primarily within the US </a:t>
            </a:r>
          </a:p>
          <a:p>
            <a:pPr lvl="2">
              <a:lnSpc>
                <a:spcPct val="90000"/>
              </a:lnSpc>
            </a:pPr>
            <a:r>
              <a:rPr lang="en-US" smtClean="0"/>
              <a:t>Examples: gov, mil, edu, org, com, net</a:t>
            </a:r>
          </a:p>
          <a:p>
            <a:pPr lvl="1">
              <a:lnSpc>
                <a:spcPct val="90000"/>
              </a:lnSpc>
            </a:pPr>
            <a:r>
              <a:rPr lang="en-US" smtClean="0">
                <a:solidFill>
                  <a:schemeClr val="accent2"/>
                </a:solidFill>
              </a:rPr>
              <a:t>Country Code Top Level Domain (ccTLD):</a:t>
            </a:r>
            <a:r>
              <a:rPr lang="en-US" smtClean="0"/>
              <a:t> 2-character country or region code</a:t>
            </a:r>
          </a:p>
          <a:p>
            <a:pPr lvl="2">
              <a:lnSpc>
                <a:spcPct val="90000"/>
              </a:lnSpc>
            </a:pPr>
            <a:r>
              <a:rPr lang="en-US" smtClean="0"/>
              <a:t>Examples: us, va, jp, de</a:t>
            </a:r>
          </a:p>
          <a:p>
            <a:pPr lvl="1">
              <a:lnSpc>
                <a:spcPct val="90000"/>
              </a:lnSpc>
            </a:pPr>
            <a:r>
              <a:rPr lang="en-US" smtClean="0">
                <a:solidFill>
                  <a:schemeClr val="accent2"/>
                </a:solidFill>
              </a:rPr>
              <a:t>Reverse domains:</a:t>
            </a:r>
            <a:r>
              <a:rPr lang="en-US" smtClean="0"/>
              <a:t> A special domain (in-addr.arpa) used for IP address-to-name mapping</a:t>
            </a:r>
          </a:p>
          <a:p>
            <a:pPr lvl="1">
              <a:lnSpc>
                <a:spcPct val="90000"/>
              </a:lnSpc>
            </a:pPr>
            <a:endParaRPr lang="en-US" smtClean="0"/>
          </a:p>
          <a:p>
            <a:pPr>
              <a:lnSpc>
                <a:spcPct val="90000"/>
              </a:lnSpc>
              <a:buFontTx/>
              <a:buNone/>
            </a:pPr>
            <a:r>
              <a:rPr lang="en-US" smtClean="0"/>
              <a:t>There are more than 200 top-level domains.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solidFill>
                  <a:schemeClr val="accent2"/>
                </a:solidFill>
              </a:rPr>
              <a:t>Generic Top Level Domains (gTLD)</a:t>
            </a:r>
          </a:p>
        </p:txBody>
      </p:sp>
      <p:graphicFrame>
        <p:nvGraphicFramePr>
          <p:cNvPr id="34819" name="Group 3"/>
          <p:cNvGraphicFramePr>
            <a:graphicFrameLocks noGrp="1"/>
          </p:cNvGraphicFramePr>
          <p:nvPr>
            <p:ph idx="1"/>
          </p:nvPr>
        </p:nvGraphicFramePr>
        <p:xfrm>
          <a:off x="1230313" y="1882775"/>
          <a:ext cx="7245350" cy="3794126"/>
        </p:xfrm>
        <a:graphic>
          <a:graphicData uri="http://schemas.openxmlformats.org/drawingml/2006/table">
            <a:tbl>
              <a:tblPr/>
              <a:tblGrid>
                <a:gridCol w="984250"/>
                <a:gridCol w="6261100"/>
              </a:tblGrid>
              <a:tr h="54292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com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Commercial organizations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edu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Educational institutions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gov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Government institutions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int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International organizations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mil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U.S. military institutions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Networking organizations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org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800" b="0" i="0" u="none" strike="noStrike" cap="none" normalizeH="0" baseline="0" smtClean="0">
                          <a:ln>
                            <a:noFill/>
                          </a:ln>
                          <a:solidFill>
                            <a:schemeClr val="tx1"/>
                          </a:solidFill>
                          <a:effectLst/>
                          <a:latin typeface="Times New Roman" pitchFamily="18" charset="0"/>
                        </a:rPr>
                        <a:t>Non-profit organizations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5" name="Rectangle 29"/>
          <p:cNvSpPr>
            <a:spLocks noChangeArrowheads="1"/>
          </p:cNvSpPr>
          <p:nvPr/>
        </p:nvSpPr>
        <p:spPr bwMode="auto">
          <a:xfrm>
            <a:off x="304800" y="5800725"/>
            <a:ext cx="8458200" cy="749300"/>
          </a:xfrm>
          <a:prstGeom prst="rect">
            <a:avLst/>
          </a:prstGeom>
          <a:noFill/>
          <a:ln w="9525" algn="ctr">
            <a:noFill/>
            <a:miter lim="800000"/>
            <a:headEnd/>
            <a:tailEnd/>
          </a:ln>
          <a:effectLst/>
        </p:spPr>
        <p:txBody>
          <a:bodyPr lIns="91433" tIns="45717" rIns="91433" bIns="45717"/>
          <a:lstStyle/>
          <a:p>
            <a:pPr marL="342900" indent="-342900" eaLnBrk="0" hangingPunct="0">
              <a:lnSpc>
                <a:spcPct val="90000"/>
              </a:lnSpc>
              <a:spcBef>
                <a:spcPct val="20000"/>
              </a:spcBef>
              <a:buFontTx/>
              <a:buChar char="•"/>
              <a:tabLst>
                <a:tab pos="5661025" algn="l"/>
              </a:tabLst>
            </a:pPr>
            <a:r>
              <a:rPr lang="en-US" sz="2400"/>
              <a:t>gTLDs are authoritatively administered by the Internet central name registration authority ICANN</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DNS architecture</a:t>
            </a:r>
          </a:p>
        </p:txBody>
      </p:sp>
      <p:sp>
        <p:nvSpPr>
          <p:cNvPr id="35843" name="Rectangle 3"/>
          <p:cNvSpPr>
            <a:spLocks noGrp="1" noChangeArrowheads="1"/>
          </p:cNvSpPr>
          <p:nvPr>
            <p:ph type="body" idx="1"/>
          </p:nvPr>
        </p:nvSpPr>
        <p:spPr>
          <a:xfrm>
            <a:off x="457200" y="1600200"/>
            <a:ext cx="8229600" cy="4876800"/>
          </a:xfrm>
        </p:spPr>
        <p:txBody>
          <a:bodyPr/>
          <a:lstStyle/>
          <a:p>
            <a:pPr>
              <a:lnSpc>
                <a:spcPct val="80000"/>
              </a:lnSpc>
            </a:pPr>
            <a:r>
              <a:rPr lang="en-US" sz="2800" smtClean="0"/>
              <a:t>Domain name space and resource records (RRs)</a:t>
            </a:r>
          </a:p>
          <a:p>
            <a:pPr lvl="1">
              <a:lnSpc>
                <a:spcPct val="80000"/>
              </a:lnSpc>
            </a:pPr>
            <a:r>
              <a:rPr lang="en-US" sz="2400" smtClean="0"/>
              <a:t>Domain namespace is a hierarchical tree structure</a:t>
            </a:r>
          </a:p>
          <a:p>
            <a:pPr lvl="1">
              <a:lnSpc>
                <a:spcPct val="80000"/>
              </a:lnSpc>
            </a:pPr>
            <a:r>
              <a:rPr lang="en-US" sz="2400" smtClean="0"/>
              <a:t>A domain can be delegated to an organization</a:t>
            </a:r>
          </a:p>
          <a:p>
            <a:pPr lvl="1">
              <a:lnSpc>
                <a:spcPct val="80000"/>
              </a:lnSpc>
            </a:pPr>
            <a:r>
              <a:rPr lang="en-US" sz="2400" smtClean="0"/>
              <a:t>We’ll discuss resource records shortly</a:t>
            </a:r>
          </a:p>
          <a:p>
            <a:pPr lvl="1">
              <a:lnSpc>
                <a:spcPct val="80000"/>
              </a:lnSpc>
            </a:pPr>
            <a:endParaRPr lang="en-US" sz="2400" smtClean="0"/>
          </a:p>
          <a:p>
            <a:pPr>
              <a:lnSpc>
                <a:spcPct val="80000"/>
              </a:lnSpc>
            </a:pPr>
            <a:r>
              <a:rPr lang="en-US" sz="2800" smtClean="0"/>
              <a:t>Name servers</a:t>
            </a:r>
          </a:p>
          <a:p>
            <a:pPr lvl="1">
              <a:lnSpc>
                <a:spcPct val="80000"/>
              </a:lnSpc>
            </a:pPr>
            <a:r>
              <a:rPr lang="en-US" sz="2400" smtClean="0"/>
              <a:t>Doman name hierarchy exists only in the abstract</a:t>
            </a:r>
          </a:p>
          <a:p>
            <a:pPr lvl="1">
              <a:lnSpc>
                <a:spcPct val="80000"/>
              </a:lnSpc>
            </a:pPr>
            <a:r>
              <a:rPr lang="en-US" sz="2400" smtClean="0"/>
              <a:t>Name servers implement the hierarchy</a:t>
            </a:r>
          </a:p>
          <a:p>
            <a:pPr lvl="1">
              <a:lnSpc>
                <a:spcPct val="80000"/>
              </a:lnSpc>
            </a:pPr>
            <a:r>
              <a:rPr lang="en-US" sz="2400" smtClean="0"/>
              <a:t>A host’s name servers are specified in /etc/resolv.conf</a:t>
            </a:r>
          </a:p>
          <a:p>
            <a:pPr lvl="1">
              <a:lnSpc>
                <a:spcPct val="80000"/>
              </a:lnSpc>
            </a:pPr>
            <a:endParaRPr lang="en-US" sz="2400" smtClean="0"/>
          </a:p>
          <a:p>
            <a:pPr>
              <a:lnSpc>
                <a:spcPct val="80000"/>
              </a:lnSpc>
            </a:pPr>
            <a:r>
              <a:rPr lang="en-US" sz="2800" smtClean="0"/>
              <a:t>Name resolution</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Hierarchy of name servers</a:t>
            </a:r>
          </a:p>
        </p:txBody>
      </p:sp>
      <p:sp>
        <p:nvSpPr>
          <p:cNvPr id="36867" name="Rectangle 3"/>
          <p:cNvSpPr>
            <a:spLocks noGrp="1" noChangeArrowheads="1"/>
          </p:cNvSpPr>
          <p:nvPr>
            <p:ph type="body" sz="half" idx="1"/>
          </p:nvPr>
        </p:nvSpPr>
        <p:spPr>
          <a:xfrm>
            <a:off x="457200" y="1600200"/>
            <a:ext cx="4044950" cy="4876800"/>
          </a:xfrm>
        </p:spPr>
        <p:txBody>
          <a:bodyPr/>
          <a:lstStyle/>
          <a:p>
            <a:pPr>
              <a:lnSpc>
                <a:spcPct val="90000"/>
              </a:lnSpc>
            </a:pPr>
            <a:r>
              <a:rPr lang="en-US" sz="2000" smtClean="0"/>
              <a:t>The resolution of the hierarchical name space is done by a hierarchy of name servers</a:t>
            </a:r>
          </a:p>
          <a:p>
            <a:pPr>
              <a:lnSpc>
                <a:spcPct val="90000"/>
              </a:lnSpc>
            </a:pPr>
            <a:endParaRPr lang="en-US" sz="2000" smtClean="0"/>
          </a:p>
          <a:p>
            <a:pPr>
              <a:lnSpc>
                <a:spcPct val="90000"/>
              </a:lnSpc>
            </a:pPr>
            <a:r>
              <a:rPr lang="en-US" sz="2000" smtClean="0"/>
              <a:t>Namespace is partitioned into zones. A zone is a contiguous portion of the DNS name space</a:t>
            </a:r>
          </a:p>
          <a:p>
            <a:pPr>
              <a:lnSpc>
                <a:spcPct val="90000"/>
              </a:lnSpc>
            </a:pPr>
            <a:endParaRPr lang="en-US" sz="2000" smtClean="0"/>
          </a:p>
          <a:p>
            <a:pPr>
              <a:lnSpc>
                <a:spcPct val="90000"/>
              </a:lnSpc>
            </a:pPr>
            <a:r>
              <a:rPr lang="en-US" sz="2000" smtClean="0"/>
              <a:t>Each server is responsible (authoritative) for a zone.</a:t>
            </a:r>
          </a:p>
          <a:p>
            <a:pPr>
              <a:lnSpc>
                <a:spcPct val="90000"/>
              </a:lnSpc>
            </a:pPr>
            <a:endParaRPr lang="en-US" sz="2000" smtClean="0"/>
          </a:p>
          <a:p>
            <a:pPr>
              <a:lnSpc>
                <a:spcPct val="90000"/>
              </a:lnSpc>
            </a:pPr>
            <a:r>
              <a:rPr lang="en-US" sz="2000" smtClean="0"/>
              <a:t>DNS server answers queries about host names in its zone</a:t>
            </a:r>
          </a:p>
        </p:txBody>
      </p:sp>
      <p:graphicFrame>
        <p:nvGraphicFramePr>
          <p:cNvPr id="36868" name="Object 4"/>
          <p:cNvGraphicFramePr>
            <a:graphicFrameLocks noGrp="1" noChangeAspect="1"/>
          </p:cNvGraphicFramePr>
          <p:nvPr>
            <p:ph sz="half" idx="2"/>
          </p:nvPr>
        </p:nvGraphicFramePr>
        <p:xfrm>
          <a:off x="4800600" y="1298575"/>
          <a:ext cx="4044950" cy="5251450"/>
        </p:xfrm>
        <a:graphic>
          <a:graphicData uri="http://schemas.openxmlformats.org/presentationml/2006/ole">
            <mc:AlternateContent xmlns:mc="http://schemas.openxmlformats.org/markup-compatibility/2006">
              <mc:Choice xmlns:v="urn:schemas-microsoft-com:vml" Requires="v">
                <p:oleObj spid="_x0000_s36876" name="Visio" r:id="rId3" imgW="4155643" imgH="5395265" progId="Visio.Drawing.11">
                  <p:embed/>
                </p:oleObj>
              </mc:Choice>
              <mc:Fallback>
                <p:oleObj name="Visio" r:id="rId3" imgW="4155643" imgH="5395265"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98575"/>
                        <a:ext cx="4044950" cy="525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DNS domain and zones</a:t>
            </a:r>
          </a:p>
        </p:txBody>
      </p:sp>
      <p:sp>
        <p:nvSpPr>
          <p:cNvPr id="37891" name="Rectangle 3"/>
          <p:cNvSpPr>
            <a:spLocks noGrp="1" noChangeArrowheads="1"/>
          </p:cNvSpPr>
          <p:nvPr>
            <p:ph type="body" idx="1"/>
          </p:nvPr>
        </p:nvSpPr>
        <p:spPr>
          <a:xfrm>
            <a:off x="457200" y="1600200"/>
            <a:ext cx="8229600" cy="4953000"/>
          </a:xfrm>
        </p:spPr>
        <p:txBody>
          <a:bodyPr/>
          <a:lstStyle/>
          <a:p>
            <a:pPr>
              <a:lnSpc>
                <a:spcPct val="90000"/>
              </a:lnSpc>
            </a:pPr>
            <a:r>
              <a:rPr lang="en-US" sz="2400" smtClean="0"/>
              <a:t>Each zone is anchored at a specific domain node, but zones are not domains. </a:t>
            </a:r>
          </a:p>
          <a:p>
            <a:pPr>
              <a:lnSpc>
                <a:spcPct val="90000"/>
              </a:lnSpc>
            </a:pPr>
            <a:endParaRPr lang="en-US" sz="2400" smtClean="0"/>
          </a:p>
          <a:p>
            <a:pPr>
              <a:lnSpc>
                <a:spcPct val="90000"/>
              </a:lnSpc>
            </a:pPr>
            <a:r>
              <a:rPr lang="en-US" sz="2400" i="1" smtClean="0"/>
              <a:t>A DNS domain</a:t>
            </a:r>
            <a:r>
              <a:rPr lang="en-US" sz="2400" smtClean="0"/>
              <a:t> is a subtree of the namespace</a:t>
            </a:r>
          </a:p>
          <a:p>
            <a:pPr>
              <a:lnSpc>
                <a:spcPct val="90000"/>
              </a:lnSpc>
            </a:pPr>
            <a:endParaRPr lang="en-US" sz="2400" smtClean="0"/>
          </a:p>
          <a:p>
            <a:pPr>
              <a:lnSpc>
                <a:spcPct val="90000"/>
              </a:lnSpc>
            </a:pPr>
            <a:r>
              <a:rPr lang="en-US" sz="2400" smtClean="0"/>
              <a:t>A zone is a portion of the DNS namespace generally stored in a file (It could consists of multiple nodes)</a:t>
            </a:r>
          </a:p>
          <a:p>
            <a:pPr>
              <a:lnSpc>
                <a:spcPct val="90000"/>
              </a:lnSpc>
            </a:pPr>
            <a:endParaRPr lang="en-US" sz="2400" smtClean="0"/>
          </a:p>
          <a:p>
            <a:pPr>
              <a:lnSpc>
                <a:spcPct val="90000"/>
              </a:lnSpc>
            </a:pPr>
            <a:r>
              <a:rPr lang="en-US" sz="2400" smtClean="0"/>
              <a:t>A server can divide part of its zone and </a:t>
            </a:r>
            <a:r>
              <a:rPr lang="en-US" sz="2400" smtClean="0">
                <a:solidFill>
                  <a:schemeClr val="accent2"/>
                </a:solidFill>
              </a:rPr>
              <a:t>delegate</a:t>
            </a:r>
            <a:r>
              <a:rPr lang="en-US" sz="2400" smtClean="0"/>
              <a:t> it to other servers</a:t>
            </a:r>
          </a:p>
          <a:p>
            <a:pPr>
              <a:lnSpc>
                <a:spcPct val="90000"/>
              </a:lnSpc>
            </a:pPr>
            <a:endParaRPr lang="en-US" sz="2400" smtClean="0"/>
          </a:p>
          <a:p>
            <a:pPr>
              <a:lnSpc>
                <a:spcPct val="90000"/>
              </a:lnSpc>
            </a:pPr>
            <a:r>
              <a:rPr lang="en-US" sz="2400" smtClean="0"/>
              <a:t>A name server implements the zone information as a collection of resource records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smtClean="0"/>
          </a:p>
        </p:txBody>
      </p:sp>
      <p:sp>
        <p:nvSpPr>
          <p:cNvPr id="38915" name="Rectangle 3"/>
          <p:cNvSpPr>
            <a:spLocks noGrp="1" noChangeArrowheads="1"/>
          </p:cNvSpPr>
          <p:nvPr>
            <p:ph type="body" idx="1"/>
          </p:nvPr>
        </p:nvSpPr>
        <p:spPr/>
        <p:txBody>
          <a:bodyPr/>
          <a:lstStyle/>
          <a:p>
            <a:endParaRPr lang="en-US" smtClean="0"/>
          </a:p>
        </p:txBody>
      </p:sp>
      <p:pic>
        <p:nvPicPr>
          <p:cNvPr id="38916" name="Picture 4" descr="09f06"/>
          <p:cNvPicPr>
            <a:picLocks noChangeAspect="1" noChangeArrowheads="1"/>
          </p:cNvPicPr>
          <p:nvPr/>
        </p:nvPicPr>
        <p:blipFill>
          <a:blip r:embed="rId2" cstate="print"/>
          <a:srcRect/>
          <a:stretch>
            <a:fillRect/>
          </a:stretch>
        </p:blipFill>
        <p:spPr bwMode="auto">
          <a:xfrm>
            <a:off x="1092200" y="2324100"/>
            <a:ext cx="6970713" cy="2209800"/>
          </a:xfrm>
          <a:prstGeom prst="rect">
            <a:avLst/>
          </a:prstGeom>
          <a:noFill/>
          <a:ln w="12700" cap="sq">
            <a:noFill/>
            <a:miter lim="800000"/>
            <a:headEnd type="none" w="sm" len="sm"/>
            <a:tailEnd type="none" w="sm" len="sm"/>
          </a:ln>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Zone and sub-domain</a:t>
            </a:r>
          </a:p>
        </p:txBody>
      </p:sp>
      <p:sp>
        <p:nvSpPr>
          <p:cNvPr id="74755" name="Rectangle 3"/>
          <p:cNvSpPr>
            <a:spLocks noGrp="1" noChangeArrowheads="1"/>
          </p:cNvSpPr>
          <p:nvPr>
            <p:ph type="body" idx="1"/>
          </p:nvPr>
        </p:nvSpPr>
        <p:spPr/>
        <p:txBody>
          <a:bodyPr/>
          <a:lstStyle/>
          <a:p>
            <a:endParaRPr lang="en-US" smtClean="0"/>
          </a:p>
        </p:txBody>
      </p:sp>
      <p:pic>
        <p:nvPicPr>
          <p:cNvPr id="74756" name="Picture 4"/>
          <p:cNvPicPr>
            <a:picLocks noChangeAspect="1" noChangeArrowheads="1"/>
          </p:cNvPicPr>
          <p:nvPr/>
        </p:nvPicPr>
        <p:blipFill>
          <a:blip r:embed="rId2" cstate="print"/>
          <a:srcRect/>
          <a:stretch>
            <a:fillRect/>
          </a:stretch>
        </p:blipFill>
        <p:spPr bwMode="auto">
          <a:xfrm>
            <a:off x="1143000" y="1381125"/>
            <a:ext cx="6858000" cy="5457825"/>
          </a:xfrm>
          <a:prstGeom prst="rect">
            <a:avLst/>
          </a:prstGeom>
          <a:noFill/>
          <a:ln w="9525">
            <a:noFill/>
            <a:miter lim="800000"/>
            <a:headEnd/>
            <a:tailEnd/>
          </a:ln>
          <a:effectLst/>
        </p:spPr>
      </p:pic>
    </p:spTree>
    <p:extLst>
      <p:ext uri="{BB962C8B-B14F-4D97-AF65-F5344CB8AC3E}">
        <p14:creationId xmlns:p14="http://schemas.microsoft.com/office/powerpoint/2010/main" val="8998944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Overview</a:t>
            </a:r>
          </a:p>
        </p:txBody>
      </p:sp>
      <p:sp>
        <p:nvSpPr>
          <p:cNvPr id="17411" name="Rectangle 3"/>
          <p:cNvSpPr>
            <a:spLocks noGrp="1" noChangeArrowheads="1"/>
          </p:cNvSpPr>
          <p:nvPr>
            <p:ph type="body" idx="1"/>
          </p:nvPr>
        </p:nvSpPr>
        <p:spPr/>
        <p:txBody>
          <a:bodyPr/>
          <a:lstStyle/>
          <a:p>
            <a:pPr>
              <a:lnSpc>
                <a:spcPct val="90000"/>
              </a:lnSpc>
            </a:pPr>
            <a:r>
              <a:rPr lang="en-US" dirty="0" smtClean="0"/>
              <a:t>Domain Name System</a:t>
            </a:r>
          </a:p>
          <a:p>
            <a:pPr>
              <a:lnSpc>
                <a:spcPct val="90000"/>
              </a:lnSpc>
            </a:pPr>
            <a:endParaRPr lang="en-US" dirty="0" smtClean="0"/>
          </a:p>
          <a:p>
            <a:pPr>
              <a:lnSpc>
                <a:spcPct val="90000"/>
              </a:lnSpc>
            </a:pPr>
            <a:r>
              <a:rPr lang="en-US" dirty="0" smtClean="0"/>
              <a:t>Content </a:t>
            </a:r>
            <a:r>
              <a:rPr lang="en-US" dirty="0" smtClean="0"/>
              <a:t>Distribution Networks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800" b="1" smtClean="0"/>
              <a:t>Primary and secondary name servers</a:t>
            </a:r>
          </a:p>
        </p:txBody>
      </p:sp>
      <p:sp>
        <p:nvSpPr>
          <p:cNvPr id="39939" name="Rectangle 3"/>
          <p:cNvSpPr>
            <a:spLocks noGrp="1" noChangeArrowheads="1"/>
          </p:cNvSpPr>
          <p:nvPr>
            <p:ph type="body" sz="half" idx="1"/>
          </p:nvPr>
        </p:nvSpPr>
        <p:spPr>
          <a:xfrm>
            <a:off x="457200" y="1600200"/>
            <a:ext cx="8018463" cy="4525963"/>
          </a:xfrm>
        </p:spPr>
        <p:txBody>
          <a:bodyPr/>
          <a:lstStyle/>
          <a:p>
            <a:r>
              <a:rPr lang="en-US" sz="2400" smtClean="0"/>
              <a:t>For each zone, there must be a primary name server and a secondary name server for reliability reason</a:t>
            </a:r>
          </a:p>
          <a:p>
            <a:pPr lvl="1"/>
            <a:r>
              <a:rPr lang="en-US" sz="2000" smtClean="0"/>
              <a:t>The </a:t>
            </a:r>
            <a:r>
              <a:rPr lang="en-US" sz="2000" smtClean="0">
                <a:solidFill>
                  <a:schemeClr val="accent2"/>
                </a:solidFill>
              </a:rPr>
              <a:t>primary server</a:t>
            </a:r>
            <a:r>
              <a:rPr lang="en-US" sz="2000" smtClean="0"/>
              <a:t> (</a:t>
            </a:r>
            <a:r>
              <a:rPr lang="en-US" sz="2000" smtClean="0">
                <a:solidFill>
                  <a:schemeClr val="accent2"/>
                </a:solidFill>
              </a:rPr>
              <a:t>master server</a:t>
            </a:r>
            <a:r>
              <a:rPr lang="en-US" sz="2000" smtClean="0"/>
              <a:t>) maintains </a:t>
            </a:r>
            <a:r>
              <a:rPr lang="en-US" sz="2000" smtClean="0">
                <a:solidFill>
                  <a:schemeClr val="accent2"/>
                </a:solidFill>
              </a:rPr>
              <a:t>a zone file</a:t>
            </a:r>
            <a:r>
              <a:rPr lang="en-US" sz="2000" smtClean="0"/>
              <a:t> which has information about the zone. Updates are made to the primary server</a:t>
            </a:r>
          </a:p>
          <a:p>
            <a:pPr lvl="1"/>
            <a:r>
              <a:rPr lang="en-US" sz="2000" smtClean="0"/>
              <a:t>The </a:t>
            </a:r>
            <a:r>
              <a:rPr lang="en-US" sz="2000" smtClean="0">
                <a:solidFill>
                  <a:schemeClr val="accent2"/>
                </a:solidFill>
              </a:rPr>
              <a:t>secondary server</a:t>
            </a:r>
            <a:r>
              <a:rPr lang="en-US" sz="2000" smtClean="0"/>
              <a:t> copies data stored at the primary server</a:t>
            </a:r>
          </a:p>
          <a:p>
            <a:pPr lvl="1"/>
            <a:endParaRPr lang="en-US" sz="2000" smtClean="0"/>
          </a:p>
          <a:p>
            <a:pPr>
              <a:buFontTx/>
              <a:buNone/>
            </a:pPr>
            <a:r>
              <a:rPr lang="en-US" sz="2400" b="1" smtClean="0"/>
              <a:t>Adding a host:</a:t>
            </a:r>
          </a:p>
          <a:p>
            <a:r>
              <a:rPr lang="en-US" sz="2400" smtClean="0"/>
              <a:t>When a new host is added (“spirit.cs.duke.edu”) to a zone, the administrator adds the IP information on the host (IP address and name) to a configuration file on the primary server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1143000"/>
          </a:xfrm>
        </p:spPr>
        <p:txBody>
          <a:bodyPr/>
          <a:lstStyle/>
          <a:p>
            <a:r>
              <a:rPr lang="en-US" smtClean="0"/>
              <a:t>Root name servers</a:t>
            </a:r>
          </a:p>
        </p:txBody>
      </p:sp>
      <p:sp>
        <p:nvSpPr>
          <p:cNvPr id="40963" name="Rectangle 3"/>
          <p:cNvSpPr>
            <a:spLocks noGrp="1" noChangeArrowheads="1"/>
          </p:cNvSpPr>
          <p:nvPr>
            <p:ph type="body" sz="half" idx="1"/>
          </p:nvPr>
        </p:nvSpPr>
        <p:spPr>
          <a:xfrm>
            <a:off x="228600" y="5029200"/>
            <a:ext cx="8763000" cy="1828800"/>
          </a:xfrm>
        </p:spPr>
        <p:txBody>
          <a:bodyPr/>
          <a:lstStyle/>
          <a:p>
            <a:pPr>
              <a:lnSpc>
                <a:spcPct val="80000"/>
              </a:lnSpc>
            </a:pPr>
            <a:r>
              <a:rPr lang="en-US" sz="2400" smtClean="0"/>
              <a:t>The root name servers know how to find the authoritative name servers for all top-level zones.</a:t>
            </a:r>
          </a:p>
          <a:p>
            <a:pPr>
              <a:lnSpc>
                <a:spcPct val="80000"/>
              </a:lnSpc>
            </a:pPr>
            <a:r>
              <a:rPr lang="en-US" sz="2400" smtClean="0"/>
              <a:t>There are 13 (virtual) root name servers</a:t>
            </a:r>
          </a:p>
          <a:p>
            <a:pPr>
              <a:lnSpc>
                <a:spcPct val="80000"/>
              </a:lnSpc>
            </a:pPr>
            <a:r>
              <a:rPr lang="en-US" sz="2400" smtClean="0"/>
              <a:t>Root servers are critical for the proper functioning of name resolution </a:t>
            </a:r>
          </a:p>
        </p:txBody>
      </p:sp>
      <p:pic>
        <p:nvPicPr>
          <p:cNvPr id="40964" name="Picture 4"/>
          <p:cNvPicPr>
            <a:picLocks noChangeAspect="1" noChangeArrowheads="1"/>
          </p:cNvPicPr>
          <p:nvPr/>
        </p:nvPicPr>
        <p:blipFill>
          <a:blip r:embed="rId2" cstate="print"/>
          <a:srcRect/>
          <a:stretch>
            <a:fillRect/>
          </a:stretch>
        </p:blipFill>
        <p:spPr bwMode="auto">
          <a:xfrm>
            <a:off x="1524000" y="838200"/>
            <a:ext cx="6172200" cy="396716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Addresses of root </a:t>
            </a:r>
            <a:r>
              <a:rPr lang="en-US" dirty="0" smtClean="0"/>
              <a:t>servers</a:t>
            </a:r>
            <a:endParaRPr lang="en-US" dirty="0" smtClean="0"/>
          </a:p>
        </p:txBody>
      </p:sp>
      <p:sp>
        <p:nvSpPr>
          <p:cNvPr id="41987" name="Rectangle 3"/>
          <p:cNvSpPr>
            <a:spLocks noGrp="1" noChangeArrowheads="1"/>
          </p:cNvSpPr>
          <p:nvPr>
            <p:ph type="body" idx="1"/>
          </p:nvPr>
        </p:nvSpPr>
        <p:spPr>
          <a:xfrm>
            <a:off x="457200" y="1341437"/>
            <a:ext cx="8229600" cy="4525963"/>
          </a:xfrm>
        </p:spPr>
        <p:txBody>
          <a:bodyPr/>
          <a:lstStyle/>
          <a:p>
            <a:pPr>
              <a:lnSpc>
                <a:spcPct val="80000"/>
              </a:lnSpc>
              <a:buFontTx/>
              <a:buNone/>
              <a:tabLst>
                <a:tab pos="3486150" algn="l"/>
                <a:tab pos="8629650" algn="r"/>
              </a:tabLst>
            </a:pPr>
            <a:r>
              <a:rPr lang="en-US" sz="1800" dirty="0" smtClean="0"/>
              <a:t>A.ROOT-SERVERS.NET.     	(VeriSign, Dulles, VA) 	198.41.0.4</a:t>
            </a:r>
          </a:p>
          <a:p>
            <a:pPr>
              <a:lnSpc>
                <a:spcPct val="80000"/>
              </a:lnSpc>
              <a:buFontTx/>
              <a:buNone/>
              <a:tabLst>
                <a:tab pos="3486150" algn="l"/>
                <a:tab pos="8629650" algn="r"/>
              </a:tabLst>
            </a:pPr>
            <a:r>
              <a:rPr lang="en-US" sz="1800" dirty="0" smtClean="0"/>
              <a:t>B.ROOT-SERVERS.NET. 	(ISI, Marina Del Rey CA) 	192.228.79.201</a:t>
            </a:r>
          </a:p>
          <a:p>
            <a:pPr>
              <a:lnSpc>
                <a:spcPct val="80000"/>
              </a:lnSpc>
              <a:buFontTx/>
              <a:buNone/>
              <a:tabLst>
                <a:tab pos="3486150" algn="l"/>
                <a:tab pos="8629650" algn="r"/>
              </a:tabLst>
            </a:pPr>
            <a:r>
              <a:rPr lang="en-US" sz="1800" dirty="0" smtClean="0"/>
              <a:t>C.ROOT-SERVERS.NET. 	(Cogent Communications) 	192.33.4.12</a:t>
            </a:r>
          </a:p>
          <a:p>
            <a:pPr>
              <a:lnSpc>
                <a:spcPct val="80000"/>
              </a:lnSpc>
              <a:buFontTx/>
              <a:buNone/>
              <a:tabLst>
                <a:tab pos="3486150" algn="l"/>
                <a:tab pos="8629650" algn="r"/>
              </a:tabLst>
            </a:pPr>
            <a:r>
              <a:rPr lang="en-US" sz="1800" dirty="0" smtClean="0"/>
              <a:t>D.ROOT-SERVERS.NET. 	(University of Maryland)	128.8.10.90</a:t>
            </a:r>
          </a:p>
          <a:p>
            <a:pPr>
              <a:lnSpc>
                <a:spcPct val="80000"/>
              </a:lnSpc>
              <a:buFontTx/>
              <a:buNone/>
              <a:tabLst>
                <a:tab pos="3486150" algn="l"/>
                <a:tab pos="8629650" algn="r"/>
              </a:tabLst>
            </a:pPr>
            <a:r>
              <a:rPr lang="en-US" sz="1800" dirty="0" smtClean="0"/>
              <a:t>E.ROOT-SERVERS.NET. 	(</a:t>
            </a:r>
            <a:r>
              <a:rPr lang="en-US" sz="1800" dirty="0" err="1" smtClean="0"/>
              <a:t>Nasa</a:t>
            </a:r>
            <a:r>
              <a:rPr lang="en-US" sz="1800" dirty="0" smtClean="0"/>
              <a:t> Ames Research Center)	192.203.230.10</a:t>
            </a:r>
          </a:p>
          <a:p>
            <a:pPr>
              <a:lnSpc>
                <a:spcPct val="80000"/>
              </a:lnSpc>
              <a:buFontTx/>
              <a:buNone/>
              <a:tabLst>
                <a:tab pos="3486150" algn="l"/>
                <a:tab pos="8629650" algn="r"/>
              </a:tabLst>
            </a:pPr>
            <a:r>
              <a:rPr lang="en-US" sz="1800" dirty="0" smtClean="0"/>
              <a:t>F.ROOT-SERVERS.NET. 	(Internet Systems Consortium) 	192.5.5.241</a:t>
            </a:r>
          </a:p>
          <a:p>
            <a:pPr>
              <a:lnSpc>
                <a:spcPct val="80000"/>
              </a:lnSpc>
              <a:buFontTx/>
              <a:buNone/>
              <a:tabLst>
                <a:tab pos="3486150" algn="l"/>
                <a:tab pos="8629650" algn="r"/>
              </a:tabLst>
            </a:pPr>
            <a:r>
              <a:rPr lang="en-US" sz="1800" dirty="0" smtClean="0"/>
              <a:t>G.ROOT-SERVERS.NET. 	(US Department of Defense) 	192.112.36.4</a:t>
            </a:r>
          </a:p>
          <a:p>
            <a:pPr>
              <a:lnSpc>
                <a:spcPct val="80000"/>
              </a:lnSpc>
              <a:buFontTx/>
              <a:buNone/>
              <a:tabLst>
                <a:tab pos="3486150" algn="l"/>
                <a:tab pos="8629650" algn="r"/>
              </a:tabLst>
            </a:pPr>
            <a:r>
              <a:rPr lang="en-US" sz="1800" dirty="0" smtClean="0"/>
              <a:t>H.ROOT-SERVERS.NET. 	(US Army Research Lab)	128.63.2.53</a:t>
            </a:r>
          </a:p>
          <a:p>
            <a:pPr>
              <a:lnSpc>
                <a:spcPct val="80000"/>
              </a:lnSpc>
              <a:buFontTx/>
              <a:buNone/>
              <a:tabLst>
                <a:tab pos="3486150" algn="l"/>
                <a:tab pos="8629650" algn="r"/>
              </a:tabLst>
            </a:pPr>
            <a:r>
              <a:rPr lang="en-US" sz="1800" dirty="0" smtClean="0"/>
              <a:t>I.ROOT-SERVERS.NET. 	(Stockholm, Sweden)	192.36.148.17</a:t>
            </a:r>
          </a:p>
          <a:p>
            <a:pPr>
              <a:lnSpc>
                <a:spcPct val="80000"/>
              </a:lnSpc>
              <a:buFontTx/>
              <a:buNone/>
              <a:tabLst>
                <a:tab pos="3486150" algn="l"/>
                <a:tab pos="8629650" algn="r"/>
              </a:tabLst>
            </a:pPr>
            <a:r>
              <a:rPr lang="en-US" sz="1800" dirty="0" smtClean="0"/>
              <a:t>J.ROOT-SERVERS.NET. 	(</a:t>
            </a:r>
            <a:r>
              <a:rPr lang="en-US" sz="2000" dirty="0" smtClean="0"/>
              <a:t>Herndon, VA</a:t>
            </a:r>
            <a:r>
              <a:rPr lang="en-US" sz="1800" dirty="0" smtClean="0"/>
              <a:t>) 	192.58.128.30</a:t>
            </a:r>
          </a:p>
          <a:p>
            <a:pPr>
              <a:lnSpc>
                <a:spcPct val="80000"/>
              </a:lnSpc>
              <a:buFontTx/>
              <a:buNone/>
              <a:tabLst>
                <a:tab pos="3486150" algn="l"/>
                <a:tab pos="8629650" algn="r"/>
              </a:tabLst>
            </a:pPr>
            <a:r>
              <a:rPr lang="en-US" sz="1800" dirty="0" smtClean="0"/>
              <a:t>K.ROOT-SERVERS.NET. 	(London, United Kingdom) 	193.0.14.129 </a:t>
            </a:r>
          </a:p>
          <a:p>
            <a:pPr>
              <a:lnSpc>
                <a:spcPct val="80000"/>
              </a:lnSpc>
              <a:buFontTx/>
              <a:buNone/>
              <a:tabLst>
                <a:tab pos="3486150" algn="l"/>
                <a:tab pos="8629650" algn="r"/>
              </a:tabLst>
            </a:pPr>
            <a:r>
              <a:rPr lang="en-US" sz="1800" dirty="0" smtClean="0"/>
              <a:t>L.ROOT-SERVERS.NET. 	(IANA, Los Angeles)	198.32.64.12</a:t>
            </a:r>
          </a:p>
          <a:p>
            <a:pPr>
              <a:lnSpc>
                <a:spcPct val="80000"/>
              </a:lnSpc>
              <a:buFontTx/>
              <a:buNone/>
              <a:tabLst>
                <a:tab pos="3486150" algn="l"/>
                <a:tab pos="8629650" algn="r"/>
              </a:tabLst>
            </a:pPr>
            <a:r>
              <a:rPr lang="en-US" sz="1800" dirty="0" smtClean="0"/>
              <a:t>M.ROOT-SERVERS.NET. 	(WIDE, Tokyo)	202.12.27.33</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Resource Records</a:t>
            </a:r>
          </a:p>
        </p:txBody>
      </p:sp>
      <p:sp>
        <p:nvSpPr>
          <p:cNvPr id="43011" name="Rectangle 3"/>
          <p:cNvSpPr>
            <a:spLocks noGrp="1" noChangeArrowheads="1"/>
          </p:cNvSpPr>
          <p:nvPr>
            <p:ph type="body" idx="1"/>
          </p:nvPr>
        </p:nvSpPr>
        <p:spPr/>
        <p:txBody>
          <a:bodyPr/>
          <a:lstStyle/>
          <a:p>
            <a:r>
              <a:rPr lang="en-US" sz="2800" smtClean="0"/>
              <a:t>A zone file includes a collection of resource records (RRs)</a:t>
            </a:r>
          </a:p>
          <a:p>
            <a:endParaRPr lang="en-US" sz="2800" smtClean="0"/>
          </a:p>
          <a:p>
            <a:r>
              <a:rPr lang="en-US" sz="2800" smtClean="0"/>
              <a:t>(Name, Value, Type, Class, TTL)</a:t>
            </a:r>
          </a:p>
          <a:p>
            <a:pPr lvl="1"/>
            <a:r>
              <a:rPr lang="en-US" sz="2400" smtClean="0"/>
              <a:t>Name and value are exactly what you expect</a:t>
            </a:r>
          </a:p>
          <a:p>
            <a:pPr lvl="1"/>
            <a:r>
              <a:rPr lang="en-US" sz="2400" smtClean="0"/>
              <a:t>Type specifies how the Value should be interpreted</a:t>
            </a:r>
          </a:p>
          <a:p>
            <a:pPr lvl="2"/>
            <a:r>
              <a:rPr lang="en-US" sz="2000" smtClean="0"/>
              <a:t>A, NS, CNAME, MX, AAAA</a:t>
            </a:r>
          </a:p>
          <a:p>
            <a:pPr lvl="1"/>
            <a:r>
              <a:rPr lang="en-US" sz="2400" smtClean="0"/>
              <a:t>Class: allows other entities to define record types; IN is the widely used one to date</a:t>
            </a:r>
          </a:p>
          <a:p>
            <a:pPr lvl="1"/>
            <a:r>
              <a:rPr lang="en-US" sz="2400" smtClean="0"/>
              <a:t>TTL: how long the record should be cached</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6200"/>
            <a:ext cx="8229600" cy="1143000"/>
          </a:xfrm>
        </p:spPr>
        <p:txBody>
          <a:bodyPr/>
          <a:lstStyle/>
          <a:p>
            <a:r>
              <a:rPr lang="en-US" smtClean="0"/>
              <a:t>Resource Records</a:t>
            </a:r>
          </a:p>
        </p:txBody>
      </p:sp>
      <p:sp>
        <p:nvSpPr>
          <p:cNvPr id="44035" name="Rectangle 3"/>
          <p:cNvSpPr>
            <a:spLocks noGrp="1" noChangeArrowheads="1"/>
          </p:cNvSpPr>
          <p:nvPr>
            <p:ph type="body" idx="1"/>
          </p:nvPr>
        </p:nvSpPr>
        <p:spPr>
          <a:xfrm>
            <a:off x="457200" y="1600200"/>
            <a:ext cx="4079875" cy="4525963"/>
          </a:xfrm>
        </p:spPr>
        <p:txBody>
          <a:bodyPr/>
          <a:lstStyle/>
          <a:p>
            <a:pPr>
              <a:lnSpc>
                <a:spcPct val="80000"/>
              </a:lnSpc>
            </a:pPr>
            <a:r>
              <a:rPr lang="en-US" sz="2800" smtClean="0"/>
              <a:t>The database records of the DNS distributed database are called </a:t>
            </a:r>
            <a:r>
              <a:rPr lang="en-US" sz="2800" smtClean="0">
                <a:solidFill>
                  <a:schemeClr val="accent2"/>
                </a:solidFill>
              </a:rPr>
              <a:t>resource records (RR)</a:t>
            </a:r>
          </a:p>
          <a:p>
            <a:pPr>
              <a:lnSpc>
                <a:spcPct val="80000"/>
              </a:lnSpc>
            </a:pPr>
            <a:r>
              <a:rPr lang="en-US" sz="2800" smtClean="0"/>
              <a:t>Resource records are stored in configuration files (zone files) at name servers.</a:t>
            </a:r>
          </a:p>
          <a:p>
            <a:pPr>
              <a:lnSpc>
                <a:spcPct val="80000"/>
              </a:lnSpc>
            </a:pPr>
            <a:endParaRPr lang="en-US" sz="2800" smtClean="0"/>
          </a:p>
          <a:p>
            <a:pPr>
              <a:lnSpc>
                <a:spcPct val="80000"/>
              </a:lnSpc>
              <a:buFontTx/>
              <a:buNone/>
            </a:pPr>
            <a:r>
              <a:rPr lang="en-US" sz="2800" smtClean="0"/>
              <a:t>Resource records for a zone</a:t>
            </a:r>
            <a:r>
              <a:rPr lang="en-US" sz="2800" smtClean="0">
                <a:sym typeface="Wingdings" pitchFamily="2" charset="2"/>
              </a:rPr>
              <a:t></a:t>
            </a:r>
            <a:r>
              <a:rPr lang="en-US" sz="2800" smtClean="0"/>
              <a:t> </a:t>
            </a: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44037" name="AutoShape 5"/>
          <p:cNvSpPr>
            <a:spLocks noChangeAspect="1" noChangeArrowheads="1" noTextEdit="1"/>
          </p:cNvSpPr>
          <p:nvPr/>
        </p:nvSpPr>
        <p:spPr bwMode="auto">
          <a:xfrm>
            <a:off x="4683125" y="1517650"/>
            <a:ext cx="4384675" cy="4656138"/>
          </a:xfrm>
          <a:prstGeom prst="rect">
            <a:avLst/>
          </a:prstGeom>
          <a:noFill/>
          <a:ln w="9525">
            <a:noFill/>
            <a:miter lim="800000"/>
            <a:headEnd/>
            <a:tailEnd/>
          </a:ln>
        </p:spPr>
        <p:txBody>
          <a:bodyPr/>
          <a:lstStyle/>
          <a:p>
            <a:endParaRPr lang="en-US"/>
          </a:p>
        </p:txBody>
      </p:sp>
      <p:sp>
        <p:nvSpPr>
          <p:cNvPr id="44038" name="Rectangle 6"/>
          <p:cNvSpPr>
            <a:spLocks noChangeArrowheads="1"/>
          </p:cNvSpPr>
          <p:nvPr/>
        </p:nvSpPr>
        <p:spPr bwMode="auto">
          <a:xfrm>
            <a:off x="4683125" y="6151563"/>
            <a:ext cx="5715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Times New Roman" pitchFamily="18" charset="0"/>
              </a:rPr>
              <a:t> </a:t>
            </a:r>
            <a:endParaRPr lang="en-US" sz="2400">
              <a:latin typeface="Times New Roman" pitchFamily="18" charset="0"/>
            </a:endParaRPr>
          </a:p>
        </p:txBody>
      </p:sp>
      <p:sp>
        <p:nvSpPr>
          <p:cNvPr id="44039" name="Rectangle 7"/>
          <p:cNvSpPr>
            <a:spLocks noChangeArrowheads="1"/>
          </p:cNvSpPr>
          <p:nvPr/>
        </p:nvSpPr>
        <p:spPr bwMode="auto">
          <a:xfrm>
            <a:off x="4697413" y="1531938"/>
            <a:ext cx="4354512" cy="4605337"/>
          </a:xfrm>
          <a:prstGeom prst="rect">
            <a:avLst/>
          </a:prstGeom>
          <a:solidFill>
            <a:srgbClr val="FFFFFF"/>
          </a:solidFill>
          <a:ln w="9525">
            <a:noFill/>
            <a:miter lim="800000"/>
            <a:headEnd/>
            <a:tailEnd/>
          </a:ln>
        </p:spPr>
        <p:txBody>
          <a:bodyPr/>
          <a:lstStyle/>
          <a:p>
            <a:endParaRPr lang="en-US"/>
          </a:p>
        </p:txBody>
      </p:sp>
      <p:sp>
        <p:nvSpPr>
          <p:cNvPr id="44040" name="Rectangle 8"/>
          <p:cNvSpPr>
            <a:spLocks noChangeArrowheads="1"/>
          </p:cNvSpPr>
          <p:nvPr/>
        </p:nvSpPr>
        <p:spPr bwMode="auto">
          <a:xfrm>
            <a:off x="4697413" y="1531938"/>
            <a:ext cx="4354512" cy="4605337"/>
          </a:xfrm>
          <a:prstGeom prst="rect">
            <a:avLst/>
          </a:prstGeom>
          <a:noFill/>
          <a:ln w="7938">
            <a:solidFill>
              <a:srgbClr val="000000"/>
            </a:solidFill>
            <a:miter lim="800000"/>
            <a:headEnd/>
            <a:tailEnd/>
          </a:ln>
        </p:spPr>
        <p:txBody>
          <a:bodyPr/>
          <a:lstStyle/>
          <a:p>
            <a:endParaRPr lang="en-US"/>
          </a:p>
        </p:txBody>
      </p:sp>
      <p:sp>
        <p:nvSpPr>
          <p:cNvPr id="44041" name="Rectangle 9"/>
          <p:cNvSpPr>
            <a:spLocks noChangeArrowheads="1"/>
          </p:cNvSpPr>
          <p:nvPr/>
        </p:nvSpPr>
        <p:spPr bwMode="auto">
          <a:xfrm>
            <a:off x="5791200" y="1219200"/>
            <a:ext cx="1331913"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rPr>
              <a:t>db.mylab.com </a:t>
            </a:r>
            <a:endParaRPr lang="en-US" sz="2400">
              <a:latin typeface="Times New Roman" pitchFamily="18" charset="0"/>
            </a:endParaRPr>
          </a:p>
        </p:txBody>
      </p:sp>
      <p:sp>
        <p:nvSpPr>
          <p:cNvPr id="44042" name="Rectangle 10"/>
          <p:cNvSpPr>
            <a:spLocks noChangeArrowheads="1"/>
          </p:cNvSpPr>
          <p:nvPr/>
        </p:nvSpPr>
        <p:spPr bwMode="auto">
          <a:xfrm>
            <a:off x="5595938" y="1598613"/>
            <a:ext cx="52387"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rPr>
              <a:t> </a:t>
            </a:r>
            <a:endParaRPr lang="en-US" sz="2400">
              <a:latin typeface="Times New Roman" pitchFamily="18" charset="0"/>
            </a:endParaRPr>
          </a:p>
        </p:txBody>
      </p:sp>
      <p:sp>
        <p:nvSpPr>
          <p:cNvPr id="44043" name="Rectangle 11"/>
          <p:cNvSpPr>
            <a:spLocks noChangeArrowheads="1"/>
          </p:cNvSpPr>
          <p:nvPr/>
        </p:nvSpPr>
        <p:spPr bwMode="auto">
          <a:xfrm>
            <a:off x="4786313" y="1817688"/>
            <a:ext cx="52387"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rPr>
              <a:t> </a:t>
            </a:r>
            <a:endParaRPr lang="en-US" sz="2400">
              <a:latin typeface="Times New Roman" pitchFamily="18" charset="0"/>
            </a:endParaRPr>
          </a:p>
        </p:txBody>
      </p:sp>
      <p:sp>
        <p:nvSpPr>
          <p:cNvPr id="44044" name="Rectangle 12"/>
          <p:cNvSpPr>
            <a:spLocks noChangeArrowheads="1"/>
          </p:cNvSpPr>
          <p:nvPr/>
        </p:nvSpPr>
        <p:spPr bwMode="auto">
          <a:xfrm>
            <a:off x="4786313" y="205422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45" name="Rectangle 13"/>
          <p:cNvSpPr>
            <a:spLocks noChangeArrowheads="1"/>
          </p:cNvSpPr>
          <p:nvPr/>
        </p:nvSpPr>
        <p:spPr bwMode="auto">
          <a:xfrm>
            <a:off x="4786313" y="2268538"/>
            <a:ext cx="11430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$TTL 86400</a:t>
            </a:r>
            <a:endParaRPr lang="en-US" sz="2400">
              <a:latin typeface="Times New Roman" pitchFamily="18" charset="0"/>
            </a:endParaRPr>
          </a:p>
        </p:txBody>
      </p:sp>
      <p:sp>
        <p:nvSpPr>
          <p:cNvPr id="44046" name="Rectangle 14"/>
          <p:cNvSpPr>
            <a:spLocks noChangeArrowheads="1"/>
          </p:cNvSpPr>
          <p:nvPr/>
        </p:nvSpPr>
        <p:spPr bwMode="auto">
          <a:xfrm>
            <a:off x="5476875" y="226853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47" name="Rectangle 15"/>
          <p:cNvSpPr>
            <a:spLocks noChangeArrowheads="1"/>
          </p:cNvSpPr>
          <p:nvPr/>
        </p:nvSpPr>
        <p:spPr bwMode="auto">
          <a:xfrm>
            <a:off x="4786313" y="2481263"/>
            <a:ext cx="37719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mylab.com. IN SOA PC4.mylab.com. </a:t>
            </a:r>
            <a:endParaRPr lang="en-US" sz="2400">
              <a:latin typeface="Times New Roman" pitchFamily="18" charset="0"/>
            </a:endParaRPr>
          </a:p>
        </p:txBody>
      </p:sp>
      <p:sp>
        <p:nvSpPr>
          <p:cNvPr id="44048" name="Rectangle 16"/>
          <p:cNvSpPr>
            <a:spLocks noChangeArrowheads="1"/>
          </p:cNvSpPr>
          <p:nvPr/>
        </p:nvSpPr>
        <p:spPr bwMode="auto">
          <a:xfrm>
            <a:off x="7069138" y="248126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49" name="Rectangle 17"/>
          <p:cNvSpPr>
            <a:spLocks noChangeArrowheads="1"/>
          </p:cNvSpPr>
          <p:nvPr/>
        </p:nvSpPr>
        <p:spPr bwMode="auto">
          <a:xfrm>
            <a:off x="4786313" y="269557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50" name="Rectangle 18"/>
          <p:cNvSpPr>
            <a:spLocks noChangeArrowheads="1"/>
          </p:cNvSpPr>
          <p:nvPr/>
        </p:nvSpPr>
        <p:spPr bwMode="auto">
          <a:xfrm>
            <a:off x="4854575" y="269557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51" name="Rectangle 19"/>
          <p:cNvSpPr>
            <a:spLocks noChangeArrowheads="1"/>
          </p:cNvSpPr>
          <p:nvPr/>
        </p:nvSpPr>
        <p:spPr bwMode="auto">
          <a:xfrm>
            <a:off x="5200650" y="269557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52" name="Rectangle 20"/>
          <p:cNvSpPr>
            <a:spLocks noChangeArrowheads="1"/>
          </p:cNvSpPr>
          <p:nvPr/>
        </p:nvSpPr>
        <p:spPr bwMode="auto">
          <a:xfrm>
            <a:off x="5616575" y="269557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53" name="Rectangle 21"/>
          <p:cNvSpPr>
            <a:spLocks noChangeArrowheads="1"/>
          </p:cNvSpPr>
          <p:nvPr/>
        </p:nvSpPr>
        <p:spPr bwMode="auto">
          <a:xfrm>
            <a:off x="6030913" y="2695575"/>
            <a:ext cx="26289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hostmaster.mylab.com. (</a:t>
            </a:r>
            <a:endParaRPr lang="en-US" sz="2400">
              <a:latin typeface="Times New Roman" pitchFamily="18" charset="0"/>
            </a:endParaRPr>
          </a:p>
        </p:txBody>
      </p:sp>
      <p:sp>
        <p:nvSpPr>
          <p:cNvPr id="44054" name="Rectangle 22"/>
          <p:cNvSpPr>
            <a:spLocks noChangeArrowheads="1"/>
          </p:cNvSpPr>
          <p:nvPr/>
        </p:nvSpPr>
        <p:spPr bwMode="auto">
          <a:xfrm>
            <a:off x="7623175" y="269557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55" name="Rectangle 23"/>
          <p:cNvSpPr>
            <a:spLocks noChangeArrowheads="1"/>
          </p:cNvSpPr>
          <p:nvPr/>
        </p:nvSpPr>
        <p:spPr bwMode="auto">
          <a:xfrm>
            <a:off x="4786313" y="290988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56" name="Rectangle 24"/>
          <p:cNvSpPr>
            <a:spLocks noChangeArrowheads="1"/>
          </p:cNvSpPr>
          <p:nvPr/>
        </p:nvSpPr>
        <p:spPr bwMode="auto">
          <a:xfrm>
            <a:off x="5200650" y="290988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57" name="Rectangle 25"/>
          <p:cNvSpPr>
            <a:spLocks noChangeArrowheads="1"/>
          </p:cNvSpPr>
          <p:nvPr/>
        </p:nvSpPr>
        <p:spPr bwMode="auto">
          <a:xfrm>
            <a:off x="5616575" y="290988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58" name="Rectangle 26"/>
          <p:cNvSpPr>
            <a:spLocks noChangeArrowheads="1"/>
          </p:cNvSpPr>
          <p:nvPr/>
        </p:nvSpPr>
        <p:spPr bwMode="auto">
          <a:xfrm>
            <a:off x="6030913" y="2909888"/>
            <a:ext cx="11430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1 ; serial</a:t>
            </a:r>
            <a:endParaRPr lang="en-US" sz="2400">
              <a:latin typeface="Times New Roman" pitchFamily="18" charset="0"/>
            </a:endParaRPr>
          </a:p>
        </p:txBody>
      </p:sp>
      <p:sp>
        <p:nvSpPr>
          <p:cNvPr id="44059" name="Rectangle 27"/>
          <p:cNvSpPr>
            <a:spLocks noChangeArrowheads="1"/>
          </p:cNvSpPr>
          <p:nvPr/>
        </p:nvSpPr>
        <p:spPr bwMode="auto">
          <a:xfrm>
            <a:off x="6723063" y="290988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60" name="Rectangle 28"/>
          <p:cNvSpPr>
            <a:spLocks noChangeArrowheads="1"/>
          </p:cNvSpPr>
          <p:nvPr/>
        </p:nvSpPr>
        <p:spPr bwMode="auto">
          <a:xfrm>
            <a:off x="4786313" y="312896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61" name="Rectangle 29"/>
          <p:cNvSpPr>
            <a:spLocks noChangeArrowheads="1"/>
          </p:cNvSpPr>
          <p:nvPr/>
        </p:nvSpPr>
        <p:spPr bwMode="auto">
          <a:xfrm>
            <a:off x="5200650" y="312896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62" name="Rectangle 30"/>
          <p:cNvSpPr>
            <a:spLocks noChangeArrowheads="1"/>
          </p:cNvSpPr>
          <p:nvPr/>
        </p:nvSpPr>
        <p:spPr bwMode="auto">
          <a:xfrm>
            <a:off x="5616575" y="312896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63" name="Rectangle 31"/>
          <p:cNvSpPr>
            <a:spLocks noChangeArrowheads="1"/>
          </p:cNvSpPr>
          <p:nvPr/>
        </p:nvSpPr>
        <p:spPr bwMode="auto">
          <a:xfrm>
            <a:off x="6030913" y="3128963"/>
            <a:ext cx="17145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28800 ; refresh</a:t>
            </a:r>
            <a:endParaRPr lang="en-US" sz="2400">
              <a:latin typeface="Times New Roman" pitchFamily="18" charset="0"/>
            </a:endParaRPr>
          </a:p>
        </p:txBody>
      </p:sp>
      <p:sp>
        <p:nvSpPr>
          <p:cNvPr id="44064" name="Rectangle 32"/>
          <p:cNvSpPr>
            <a:spLocks noChangeArrowheads="1"/>
          </p:cNvSpPr>
          <p:nvPr/>
        </p:nvSpPr>
        <p:spPr bwMode="auto">
          <a:xfrm>
            <a:off x="7069138" y="312896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65" name="Rectangle 33"/>
          <p:cNvSpPr>
            <a:spLocks noChangeArrowheads="1"/>
          </p:cNvSpPr>
          <p:nvPr/>
        </p:nvSpPr>
        <p:spPr bwMode="auto">
          <a:xfrm>
            <a:off x="4786313" y="334168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66" name="Rectangle 34"/>
          <p:cNvSpPr>
            <a:spLocks noChangeArrowheads="1"/>
          </p:cNvSpPr>
          <p:nvPr/>
        </p:nvSpPr>
        <p:spPr bwMode="auto">
          <a:xfrm>
            <a:off x="5200650" y="334168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67" name="Rectangle 35"/>
          <p:cNvSpPr>
            <a:spLocks noChangeArrowheads="1"/>
          </p:cNvSpPr>
          <p:nvPr/>
        </p:nvSpPr>
        <p:spPr bwMode="auto">
          <a:xfrm>
            <a:off x="5616575" y="334168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68" name="Rectangle 36"/>
          <p:cNvSpPr>
            <a:spLocks noChangeArrowheads="1"/>
          </p:cNvSpPr>
          <p:nvPr/>
        </p:nvSpPr>
        <p:spPr bwMode="auto">
          <a:xfrm>
            <a:off x="6030913" y="3341688"/>
            <a:ext cx="13716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7200 ; retry</a:t>
            </a:r>
            <a:endParaRPr lang="en-US" sz="2400">
              <a:latin typeface="Times New Roman" pitchFamily="18" charset="0"/>
            </a:endParaRPr>
          </a:p>
        </p:txBody>
      </p:sp>
      <p:sp>
        <p:nvSpPr>
          <p:cNvPr id="44069" name="Rectangle 37"/>
          <p:cNvSpPr>
            <a:spLocks noChangeArrowheads="1"/>
          </p:cNvSpPr>
          <p:nvPr/>
        </p:nvSpPr>
        <p:spPr bwMode="auto">
          <a:xfrm>
            <a:off x="6861175" y="334168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70" name="Rectangle 38"/>
          <p:cNvSpPr>
            <a:spLocks noChangeArrowheads="1"/>
          </p:cNvSpPr>
          <p:nvPr/>
        </p:nvSpPr>
        <p:spPr bwMode="auto">
          <a:xfrm>
            <a:off x="4786313" y="3556000"/>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71" name="Rectangle 39"/>
          <p:cNvSpPr>
            <a:spLocks noChangeArrowheads="1"/>
          </p:cNvSpPr>
          <p:nvPr/>
        </p:nvSpPr>
        <p:spPr bwMode="auto">
          <a:xfrm>
            <a:off x="5200650" y="3556000"/>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72" name="Rectangle 40"/>
          <p:cNvSpPr>
            <a:spLocks noChangeArrowheads="1"/>
          </p:cNvSpPr>
          <p:nvPr/>
        </p:nvSpPr>
        <p:spPr bwMode="auto">
          <a:xfrm>
            <a:off x="5616575" y="3556000"/>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73" name="Rectangle 41"/>
          <p:cNvSpPr>
            <a:spLocks noChangeArrowheads="1"/>
          </p:cNvSpPr>
          <p:nvPr/>
        </p:nvSpPr>
        <p:spPr bwMode="auto">
          <a:xfrm>
            <a:off x="6030913" y="3556000"/>
            <a:ext cx="17145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604800 ; expire</a:t>
            </a:r>
            <a:endParaRPr lang="en-US" sz="2400">
              <a:latin typeface="Times New Roman" pitchFamily="18" charset="0"/>
            </a:endParaRPr>
          </a:p>
        </p:txBody>
      </p:sp>
      <p:sp>
        <p:nvSpPr>
          <p:cNvPr id="44074" name="Rectangle 42"/>
          <p:cNvSpPr>
            <a:spLocks noChangeArrowheads="1"/>
          </p:cNvSpPr>
          <p:nvPr/>
        </p:nvSpPr>
        <p:spPr bwMode="auto">
          <a:xfrm>
            <a:off x="7069138" y="3556000"/>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75" name="Rectangle 43"/>
          <p:cNvSpPr>
            <a:spLocks noChangeArrowheads="1"/>
          </p:cNvSpPr>
          <p:nvPr/>
        </p:nvSpPr>
        <p:spPr bwMode="auto">
          <a:xfrm>
            <a:off x="7277100" y="3556000"/>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76" name="Rectangle 44"/>
          <p:cNvSpPr>
            <a:spLocks noChangeArrowheads="1"/>
          </p:cNvSpPr>
          <p:nvPr/>
        </p:nvSpPr>
        <p:spPr bwMode="auto">
          <a:xfrm>
            <a:off x="4786313" y="377031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77" name="Rectangle 45"/>
          <p:cNvSpPr>
            <a:spLocks noChangeArrowheads="1"/>
          </p:cNvSpPr>
          <p:nvPr/>
        </p:nvSpPr>
        <p:spPr bwMode="auto">
          <a:xfrm>
            <a:off x="5200650" y="377031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78" name="Rectangle 46"/>
          <p:cNvSpPr>
            <a:spLocks noChangeArrowheads="1"/>
          </p:cNvSpPr>
          <p:nvPr/>
        </p:nvSpPr>
        <p:spPr bwMode="auto">
          <a:xfrm>
            <a:off x="5616575" y="377031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79" name="Rectangle 47"/>
          <p:cNvSpPr>
            <a:spLocks noChangeArrowheads="1"/>
          </p:cNvSpPr>
          <p:nvPr/>
        </p:nvSpPr>
        <p:spPr bwMode="auto">
          <a:xfrm>
            <a:off x="6030913" y="3770313"/>
            <a:ext cx="21717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86400 ; minimum ttl</a:t>
            </a:r>
            <a:endParaRPr lang="en-US" sz="2400">
              <a:latin typeface="Times New Roman" pitchFamily="18" charset="0"/>
            </a:endParaRPr>
          </a:p>
        </p:txBody>
      </p:sp>
      <p:sp>
        <p:nvSpPr>
          <p:cNvPr id="44080" name="Rectangle 48"/>
          <p:cNvSpPr>
            <a:spLocks noChangeArrowheads="1"/>
          </p:cNvSpPr>
          <p:nvPr/>
        </p:nvSpPr>
        <p:spPr bwMode="auto">
          <a:xfrm>
            <a:off x="6792913" y="377031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81" name="Rectangle 49"/>
          <p:cNvSpPr>
            <a:spLocks noChangeArrowheads="1"/>
          </p:cNvSpPr>
          <p:nvPr/>
        </p:nvSpPr>
        <p:spPr bwMode="auto">
          <a:xfrm>
            <a:off x="4786313" y="398462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82" name="Rectangle 50"/>
          <p:cNvSpPr>
            <a:spLocks noChangeArrowheads="1"/>
          </p:cNvSpPr>
          <p:nvPr/>
        </p:nvSpPr>
        <p:spPr bwMode="auto">
          <a:xfrm>
            <a:off x="5200650" y="398462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83" name="Rectangle 51"/>
          <p:cNvSpPr>
            <a:spLocks noChangeArrowheads="1"/>
          </p:cNvSpPr>
          <p:nvPr/>
        </p:nvSpPr>
        <p:spPr bwMode="auto">
          <a:xfrm>
            <a:off x="5616575" y="398462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84" name="Rectangle 52"/>
          <p:cNvSpPr>
            <a:spLocks noChangeArrowheads="1"/>
          </p:cNvSpPr>
          <p:nvPr/>
        </p:nvSpPr>
        <p:spPr bwMode="auto">
          <a:xfrm>
            <a:off x="6030913" y="398462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a:t>
            </a:r>
            <a:endParaRPr lang="en-US" sz="2400">
              <a:latin typeface="Times New Roman" pitchFamily="18" charset="0"/>
            </a:endParaRPr>
          </a:p>
        </p:txBody>
      </p:sp>
      <p:sp>
        <p:nvSpPr>
          <p:cNvPr id="44085" name="Rectangle 53"/>
          <p:cNvSpPr>
            <a:spLocks noChangeArrowheads="1"/>
          </p:cNvSpPr>
          <p:nvPr/>
        </p:nvSpPr>
        <p:spPr bwMode="auto">
          <a:xfrm>
            <a:off x="6100763" y="398462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86" name="Rectangle 54"/>
          <p:cNvSpPr>
            <a:spLocks noChangeArrowheads="1"/>
          </p:cNvSpPr>
          <p:nvPr/>
        </p:nvSpPr>
        <p:spPr bwMode="auto">
          <a:xfrm>
            <a:off x="4786313" y="420211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87" name="Rectangle 55"/>
          <p:cNvSpPr>
            <a:spLocks noChangeArrowheads="1"/>
          </p:cNvSpPr>
          <p:nvPr/>
        </p:nvSpPr>
        <p:spPr bwMode="auto">
          <a:xfrm>
            <a:off x="4786313" y="441642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a:t>
            </a:r>
            <a:endParaRPr lang="en-US" sz="2400">
              <a:latin typeface="Times New Roman" pitchFamily="18" charset="0"/>
            </a:endParaRPr>
          </a:p>
        </p:txBody>
      </p:sp>
      <p:sp>
        <p:nvSpPr>
          <p:cNvPr id="44088" name="Rectangle 56"/>
          <p:cNvSpPr>
            <a:spLocks noChangeArrowheads="1"/>
          </p:cNvSpPr>
          <p:nvPr/>
        </p:nvSpPr>
        <p:spPr bwMode="auto">
          <a:xfrm>
            <a:off x="4854575" y="441642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89" name="Rectangle 57"/>
          <p:cNvSpPr>
            <a:spLocks noChangeArrowheads="1"/>
          </p:cNvSpPr>
          <p:nvPr/>
        </p:nvSpPr>
        <p:spPr bwMode="auto">
          <a:xfrm>
            <a:off x="4786313" y="4630738"/>
            <a:ext cx="11430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mylab.com.</a:t>
            </a:r>
            <a:endParaRPr lang="en-US" sz="2400">
              <a:latin typeface="Times New Roman" pitchFamily="18" charset="0"/>
            </a:endParaRPr>
          </a:p>
        </p:txBody>
      </p:sp>
      <p:sp>
        <p:nvSpPr>
          <p:cNvPr id="44090" name="Rectangle 58"/>
          <p:cNvSpPr>
            <a:spLocks noChangeArrowheads="1"/>
          </p:cNvSpPr>
          <p:nvPr/>
        </p:nvSpPr>
        <p:spPr bwMode="auto">
          <a:xfrm>
            <a:off x="5476875" y="463073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91" name="Rectangle 59"/>
          <p:cNvSpPr>
            <a:spLocks noChangeArrowheads="1"/>
          </p:cNvSpPr>
          <p:nvPr/>
        </p:nvSpPr>
        <p:spPr bwMode="auto">
          <a:xfrm>
            <a:off x="6096000" y="4630738"/>
            <a:ext cx="2286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IN</a:t>
            </a:r>
            <a:endParaRPr lang="en-US" sz="2400">
              <a:latin typeface="Times New Roman" pitchFamily="18" charset="0"/>
            </a:endParaRPr>
          </a:p>
        </p:txBody>
      </p:sp>
      <p:sp>
        <p:nvSpPr>
          <p:cNvPr id="44092" name="Rectangle 60"/>
          <p:cNvSpPr>
            <a:spLocks noChangeArrowheads="1"/>
          </p:cNvSpPr>
          <p:nvPr/>
        </p:nvSpPr>
        <p:spPr bwMode="auto">
          <a:xfrm>
            <a:off x="6553200" y="4630738"/>
            <a:ext cx="2286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NS</a:t>
            </a:r>
            <a:endParaRPr lang="en-US" sz="2400">
              <a:latin typeface="Times New Roman" pitchFamily="18" charset="0"/>
            </a:endParaRPr>
          </a:p>
        </p:txBody>
      </p:sp>
      <p:sp>
        <p:nvSpPr>
          <p:cNvPr id="44093" name="Rectangle 61"/>
          <p:cNvSpPr>
            <a:spLocks noChangeArrowheads="1"/>
          </p:cNvSpPr>
          <p:nvPr/>
        </p:nvSpPr>
        <p:spPr bwMode="auto">
          <a:xfrm>
            <a:off x="6169025" y="463073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94" name="Rectangle 62"/>
          <p:cNvSpPr>
            <a:spLocks noChangeArrowheads="1"/>
          </p:cNvSpPr>
          <p:nvPr/>
        </p:nvSpPr>
        <p:spPr bwMode="auto">
          <a:xfrm>
            <a:off x="6934200" y="4630738"/>
            <a:ext cx="16002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PC4.mylab.com.</a:t>
            </a:r>
            <a:endParaRPr lang="en-US" sz="2400">
              <a:latin typeface="Times New Roman" pitchFamily="18" charset="0"/>
            </a:endParaRPr>
          </a:p>
        </p:txBody>
      </p:sp>
      <p:sp>
        <p:nvSpPr>
          <p:cNvPr id="44095" name="Rectangle 63"/>
          <p:cNvSpPr>
            <a:spLocks noChangeArrowheads="1"/>
          </p:cNvSpPr>
          <p:nvPr/>
        </p:nvSpPr>
        <p:spPr bwMode="auto">
          <a:xfrm>
            <a:off x="7415213" y="463073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96" name="Rectangle 64"/>
          <p:cNvSpPr>
            <a:spLocks noChangeArrowheads="1"/>
          </p:cNvSpPr>
          <p:nvPr/>
        </p:nvSpPr>
        <p:spPr bwMode="auto">
          <a:xfrm>
            <a:off x="4786313" y="484346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a:t>
            </a:r>
            <a:endParaRPr lang="en-US" sz="2400">
              <a:latin typeface="Times New Roman" pitchFamily="18" charset="0"/>
            </a:endParaRPr>
          </a:p>
        </p:txBody>
      </p:sp>
      <p:sp>
        <p:nvSpPr>
          <p:cNvPr id="44097" name="Rectangle 65"/>
          <p:cNvSpPr>
            <a:spLocks noChangeArrowheads="1"/>
          </p:cNvSpPr>
          <p:nvPr/>
        </p:nvSpPr>
        <p:spPr bwMode="auto">
          <a:xfrm>
            <a:off x="4854575" y="484346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098" name="Rectangle 66"/>
          <p:cNvSpPr>
            <a:spLocks noChangeArrowheads="1"/>
          </p:cNvSpPr>
          <p:nvPr/>
        </p:nvSpPr>
        <p:spPr bwMode="auto">
          <a:xfrm>
            <a:off x="4786313" y="5057775"/>
            <a:ext cx="10287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localhost</a:t>
            </a:r>
            <a:endParaRPr lang="en-US" sz="2400">
              <a:latin typeface="Times New Roman" pitchFamily="18" charset="0"/>
            </a:endParaRPr>
          </a:p>
        </p:txBody>
      </p:sp>
      <p:sp>
        <p:nvSpPr>
          <p:cNvPr id="44099" name="Rectangle 67"/>
          <p:cNvSpPr>
            <a:spLocks noChangeArrowheads="1"/>
          </p:cNvSpPr>
          <p:nvPr/>
        </p:nvSpPr>
        <p:spPr bwMode="auto">
          <a:xfrm>
            <a:off x="5408613" y="505777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100" name="Rectangle 68"/>
          <p:cNvSpPr>
            <a:spLocks noChangeArrowheads="1"/>
          </p:cNvSpPr>
          <p:nvPr/>
        </p:nvSpPr>
        <p:spPr bwMode="auto">
          <a:xfrm>
            <a:off x="5616575" y="505777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101" name="Rectangle 69"/>
          <p:cNvSpPr>
            <a:spLocks noChangeArrowheads="1"/>
          </p:cNvSpPr>
          <p:nvPr/>
        </p:nvSpPr>
        <p:spPr bwMode="auto">
          <a:xfrm>
            <a:off x="6515100" y="505777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A</a:t>
            </a:r>
            <a:endParaRPr lang="en-US" sz="2400">
              <a:latin typeface="Times New Roman" pitchFamily="18" charset="0"/>
            </a:endParaRPr>
          </a:p>
        </p:txBody>
      </p:sp>
      <p:sp>
        <p:nvSpPr>
          <p:cNvPr id="44102" name="Rectangle 70"/>
          <p:cNvSpPr>
            <a:spLocks noChangeArrowheads="1"/>
          </p:cNvSpPr>
          <p:nvPr/>
        </p:nvSpPr>
        <p:spPr bwMode="auto">
          <a:xfrm>
            <a:off x="7315200" y="5057775"/>
            <a:ext cx="10287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127.0.0.1</a:t>
            </a:r>
            <a:endParaRPr lang="en-US" sz="2400">
              <a:latin typeface="Times New Roman" pitchFamily="18" charset="0"/>
            </a:endParaRPr>
          </a:p>
        </p:txBody>
      </p:sp>
      <p:sp>
        <p:nvSpPr>
          <p:cNvPr id="44103" name="Rectangle 71"/>
          <p:cNvSpPr>
            <a:spLocks noChangeArrowheads="1"/>
          </p:cNvSpPr>
          <p:nvPr/>
        </p:nvSpPr>
        <p:spPr bwMode="auto">
          <a:xfrm>
            <a:off x="7069138" y="5057775"/>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104" name="Rectangle 72"/>
          <p:cNvSpPr>
            <a:spLocks noChangeArrowheads="1"/>
          </p:cNvSpPr>
          <p:nvPr/>
        </p:nvSpPr>
        <p:spPr bwMode="auto">
          <a:xfrm>
            <a:off x="4786313" y="5276850"/>
            <a:ext cx="16002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PC4.mylab.com.</a:t>
            </a:r>
            <a:endParaRPr lang="en-US" sz="2400">
              <a:latin typeface="Times New Roman" pitchFamily="18" charset="0"/>
            </a:endParaRPr>
          </a:p>
        </p:txBody>
      </p:sp>
      <p:sp>
        <p:nvSpPr>
          <p:cNvPr id="44105" name="Rectangle 73"/>
          <p:cNvSpPr>
            <a:spLocks noChangeArrowheads="1"/>
          </p:cNvSpPr>
          <p:nvPr/>
        </p:nvSpPr>
        <p:spPr bwMode="auto">
          <a:xfrm>
            <a:off x="5754688" y="5276850"/>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106" name="Rectangle 74"/>
          <p:cNvSpPr>
            <a:spLocks noChangeArrowheads="1"/>
          </p:cNvSpPr>
          <p:nvPr/>
        </p:nvSpPr>
        <p:spPr bwMode="auto">
          <a:xfrm>
            <a:off x="6515100" y="5276850"/>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A</a:t>
            </a:r>
            <a:endParaRPr lang="en-US" sz="2400">
              <a:latin typeface="Times New Roman" pitchFamily="18" charset="0"/>
            </a:endParaRPr>
          </a:p>
        </p:txBody>
      </p:sp>
      <p:sp>
        <p:nvSpPr>
          <p:cNvPr id="44107" name="Rectangle 75"/>
          <p:cNvSpPr>
            <a:spLocks noChangeArrowheads="1"/>
          </p:cNvSpPr>
          <p:nvPr/>
        </p:nvSpPr>
        <p:spPr bwMode="auto">
          <a:xfrm>
            <a:off x="7315200" y="5276850"/>
            <a:ext cx="10287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10.0.1.41</a:t>
            </a:r>
            <a:endParaRPr lang="en-US" sz="2400">
              <a:latin typeface="Times New Roman" pitchFamily="18" charset="0"/>
            </a:endParaRPr>
          </a:p>
        </p:txBody>
      </p:sp>
      <p:sp>
        <p:nvSpPr>
          <p:cNvPr id="44108" name="Rectangle 76"/>
          <p:cNvSpPr>
            <a:spLocks noChangeArrowheads="1"/>
          </p:cNvSpPr>
          <p:nvPr/>
        </p:nvSpPr>
        <p:spPr bwMode="auto">
          <a:xfrm>
            <a:off x="7069138" y="5276850"/>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109" name="Rectangle 77"/>
          <p:cNvSpPr>
            <a:spLocks noChangeArrowheads="1"/>
          </p:cNvSpPr>
          <p:nvPr/>
        </p:nvSpPr>
        <p:spPr bwMode="auto">
          <a:xfrm>
            <a:off x="4786313" y="5491163"/>
            <a:ext cx="16002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PC3.mylab.com.</a:t>
            </a:r>
            <a:endParaRPr lang="en-US" sz="2400">
              <a:latin typeface="Times New Roman" pitchFamily="18" charset="0"/>
            </a:endParaRPr>
          </a:p>
        </p:txBody>
      </p:sp>
      <p:sp>
        <p:nvSpPr>
          <p:cNvPr id="44110" name="Rectangle 78"/>
          <p:cNvSpPr>
            <a:spLocks noChangeArrowheads="1"/>
          </p:cNvSpPr>
          <p:nvPr/>
        </p:nvSpPr>
        <p:spPr bwMode="auto">
          <a:xfrm>
            <a:off x="5754688" y="549116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111" name="Rectangle 79"/>
          <p:cNvSpPr>
            <a:spLocks noChangeArrowheads="1"/>
          </p:cNvSpPr>
          <p:nvPr/>
        </p:nvSpPr>
        <p:spPr bwMode="auto">
          <a:xfrm>
            <a:off x="6515100" y="549116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A</a:t>
            </a:r>
            <a:endParaRPr lang="en-US" sz="2400">
              <a:latin typeface="Times New Roman" pitchFamily="18" charset="0"/>
            </a:endParaRPr>
          </a:p>
        </p:txBody>
      </p:sp>
      <p:sp>
        <p:nvSpPr>
          <p:cNvPr id="44112" name="Rectangle 80"/>
          <p:cNvSpPr>
            <a:spLocks noChangeArrowheads="1"/>
          </p:cNvSpPr>
          <p:nvPr/>
        </p:nvSpPr>
        <p:spPr bwMode="auto">
          <a:xfrm>
            <a:off x="7315200" y="5491163"/>
            <a:ext cx="10287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10.0.1.31</a:t>
            </a:r>
            <a:endParaRPr lang="en-US" sz="2400">
              <a:latin typeface="Times New Roman" pitchFamily="18" charset="0"/>
            </a:endParaRPr>
          </a:p>
        </p:txBody>
      </p:sp>
      <p:sp>
        <p:nvSpPr>
          <p:cNvPr id="44113" name="Rectangle 81"/>
          <p:cNvSpPr>
            <a:spLocks noChangeArrowheads="1"/>
          </p:cNvSpPr>
          <p:nvPr/>
        </p:nvSpPr>
        <p:spPr bwMode="auto">
          <a:xfrm>
            <a:off x="7069138" y="5491163"/>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114" name="Rectangle 82"/>
          <p:cNvSpPr>
            <a:spLocks noChangeArrowheads="1"/>
          </p:cNvSpPr>
          <p:nvPr/>
        </p:nvSpPr>
        <p:spPr bwMode="auto">
          <a:xfrm>
            <a:off x="4786313" y="5703888"/>
            <a:ext cx="16002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PC2.mylab.com.</a:t>
            </a:r>
            <a:endParaRPr lang="en-US" sz="2400">
              <a:latin typeface="Times New Roman" pitchFamily="18" charset="0"/>
            </a:endParaRPr>
          </a:p>
        </p:txBody>
      </p:sp>
      <p:sp>
        <p:nvSpPr>
          <p:cNvPr id="44115" name="Rectangle 83"/>
          <p:cNvSpPr>
            <a:spLocks noChangeArrowheads="1"/>
          </p:cNvSpPr>
          <p:nvPr/>
        </p:nvSpPr>
        <p:spPr bwMode="auto">
          <a:xfrm>
            <a:off x="5754688" y="570388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116" name="Rectangle 84"/>
          <p:cNvSpPr>
            <a:spLocks noChangeArrowheads="1"/>
          </p:cNvSpPr>
          <p:nvPr/>
        </p:nvSpPr>
        <p:spPr bwMode="auto">
          <a:xfrm>
            <a:off x="6515100" y="570388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A</a:t>
            </a:r>
            <a:endParaRPr lang="en-US" sz="2400">
              <a:latin typeface="Times New Roman" pitchFamily="18" charset="0"/>
            </a:endParaRPr>
          </a:p>
        </p:txBody>
      </p:sp>
      <p:sp>
        <p:nvSpPr>
          <p:cNvPr id="44117" name="Rectangle 85"/>
          <p:cNvSpPr>
            <a:spLocks noChangeArrowheads="1"/>
          </p:cNvSpPr>
          <p:nvPr/>
        </p:nvSpPr>
        <p:spPr bwMode="auto">
          <a:xfrm>
            <a:off x="7315200" y="5703888"/>
            <a:ext cx="10287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10.0.1.21</a:t>
            </a:r>
            <a:endParaRPr lang="en-US" sz="2400">
              <a:latin typeface="Times New Roman" pitchFamily="18" charset="0"/>
            </a:endParaRPr>
          </a:p>
        </p:txBody>
      </p:sp>
      <p:sp>
        <p:nvSpPr>
          <p:cNvPr id="44118" name="Rectangle 86"/>
          <p:cNvSpPr>
            <a:spLocks noChangeArrowheads="1"/>
          </p:cNvSpPr>
          <p:nvPr/>
        </p:nvSpPr>
        <p:spPr bwMode="auto">
          <a:xfrm>
            <a:off x="7069138" y="5703888"/>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119" name="Rectangle 87"/>
          <p:cNvSpPr>
            <a:spLocks noChangeArrowheads="1"/>
          </p:cNvSpPr>
          <p:nvPr/>
        </p:nvSpPr>
        <p:spPr bwMode="auto">
          <a:xfrm>
            <a:off x="4786313" y="5918200"/>
            <a:ext cx="16002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PC1.mylab.com.</a:t>
            </a:r>
            <a:endParaRPr lang="en-US" sz="2400">
              <a:latin typeface="Times New Roman" pitchFamily="18" charset="0"/>
            </a:endParaRPr>
          </a:p>
        </p:txBody>
      </p:sp>
      <p:sp>
        <p:nvSpPr>
          <p:cNvPr id="44120" name="Rectangle 88"/>
          <p:cNvSpPr>
            <a:spLocks noChangeArrowheads="1"/>
          </p:cNvSpPr>
          <p:nvPr/>
        </p:nvSpPr>
        <p:spPr bwMode="auto">
          <a:xfrm>
            <a:off x="5754688" y="5918200"/>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121" name="Rectangle 89"/>
          <p:cNvSpPr>
            <a:spLocks noChangeArrowheads="1"/>
          </p:cNvSpPr>
          <p:nvPr/>
        </p:nvSpPr>
        <p:spPr bwMode="auto">
          <a:xfrm>
            <a:off x="6515100" y="5918200"/>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A</a:t>
            </a:r>
            <a:endParaRPr lang="en-US" sz="2400">
              <a:latin typeface="Times New Roman" pitchFamily="18" charset="0"/>
            </a:endParaRPr>
          </a:p>
        </p:txBody>
      </p:sp>
      <p:sp>
        <p:nvSpPr>
          <p:cNvPr id="44122" name="Rectangle 90"/>
          <p:cNvSpPr>
            <a:spLocks noChangeArrowheads="1"/>
          </p:cNvSpPr>
          <p:nvPr/>
        </p:nvSpPr>
        <p:spPr bwMode="auto">
          <a:xfrm>
            <a:off x="7315200" y="5918200"/>
            <a:ext cx="10287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10.0.1.11</a:t>
            </a:r>
            <a:endParaRPr lang="en-US" sz="2400">
              <a:latin typeface="Times New Roman" pitchFamily="18" charset="0"/>
            </a:endParaRPr>
          </a:p>
        </p:txBody>
      </p:sp>
      <p:sp>
        <p:nvSpPr>
          <p:cNvPr id="44123" name="Rectangle 91"/>
          <p:cNvSpPr>
            <a:spLocks noChangeArrowheads="1"/>
          </p:cNvSpPr>
          <p:nvPr/>
        </p:nvSpPr>
        <p:spPr bwMode="auto">
          <a:xfrm>
            <a:off x="7069138" y="5918200"/>
            <a:ext cx="1143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Courier New" pitchFamily="49" charset="0"/>
              </a:rPr>
              <a:t> </a:t>
            </a:r>
            <a:endParaRPr lang="en-US" sz="2400">
              <a:latin typeface="Times New Roman" pitchFamily="18" charset="0"/>
            </a:endParaRPr>
          </a:p>
        </p:txBody>
      </p:sp>
      <p:sp>
        <p:nvSpPr>
          <p:cNvPr id="44124" name="Rectangle 92"/>
          <p:cNvSpPr>
            <a:spLocks noChangeArrowheads="1"/>
          </p:cNvSpPr>
          <p:nvPr/>
        </p:nvSpPr>
        <p:spPr bwMode="auto">
          <a:xfrm>
            <a:off x="4786313" y="6122988"/>
            <a:ext cx="5715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Times New Roman" pitchFamily="18" charset="0"/>
              </a:rPr>
              <a:t> </a:t>
            </a:r>
            <a:endParaRPr lang="en-US" sz="240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Resource Records</a:t>
            </a:r>
          </a:p>
        </p:txBody>
      </p:sp>
      <p:sp>
        <p:nvSpPr>
          <p:cNvPr id="45059"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45060" name="Line 4"/>
          <p:cNvSpPr>
            <a:spLocks noChangeShapeType="1"/>
          </p:cNvSpPr>
          <p:nvPr/>
        </p:nvSpPr>
        <p:spPr bwMode="auto">
          <a:xfrm>
            <a:off x="5791200" y="2514600"/>
            <a:ext cx="685800" cy="0"/>
          </a:xfrm>
          <a:prstGeom prst="line">
            <a:avLst/>
          </a:prstGeom>
          <a:noFill/>
          <a:ln w="9525">
            <a:solidFill>
              <a:schemeClr val="tx1"/>
            </a:solidFill>
            <a:round/>
            <a:headEnd type="arrow" w="med" len="med"/>
            <a:tailEnd/>
          </a:ln>
          <a:effectLst/>
        </p:spPr>
        <p:txBody>
          <a:bodyPr/>
          <a:lstStyle/>
          <a:p>
            <a:endParaRPr lang="en-US"/>
          </a:p>
        </p:txBody>
      </p:sp>
      <p:sp>
        <p:nvSpPr>
          <p:cNvPr id="45061" name="Text Box 5"/>
          <p:cNvSpPr txBox="1">
            <a:spLocks noChangeArrowheads="1"/>
          </p:cNvSpPr>
          <p:nvPr/>
        </p:nvSpPr>
        <p:spPr bwMode="auto">
          <a:xfrm>
            <a:off x="6461125" y="2271713"/>
            <a:ext cx="2168525" cy="581025"/>
          </a:xfrm>
          <a:prstGeom prst="rect">
            <a:avLst/>
          </a:prstGeom>
          <a:noFill/>
          <a:ln w="9525">
            <a:noFill/>
            <a:miter lim="800000"/>
            <a:headEnd/>
            <a:tailEnd/>
          </a:ln>
          <a:effectLst/>
        </p:spPr>
        <p:txBody>
          <a:bodyPr wrap="none">
            <a:spAutoFit/>
          </a:bodyPr>
          <a:lstStyle/>
          <a:p>
            <a:pPr eaLnBrk="0" hangingPunct="0"/>
            <a:r>
              <a:rPr lang="en-US" sz="1600">
                <a:latin typeface="Times New Roman" pitchFamily="18" charset="0"/>
              </a:rPr>
              <a:t>Max. age of cached data</a:t>
            </a:r>
            <a:br>
              <a:rPr lang="en-US" sz="1600">
                <a:latin typeface="Times New Roman" pitchFamily="18" charset="0"/>
              </a:rPr>
            </a:br>
            <a:r>
              <a:rPr lang="en-US" sz="1600">
                <a:latin typeface="Times New Roman" pitchFamily="18" charset="0"/>
              </a:rPr>
              <a:t> in seconds</a:t>
            </a:r>
          </a:p>
        </p:txBody>
      </p:sp>
      <p:sp>
        <p:nvSpPr>
          <p:cNvPr id="45062" name="Line 6"/>
          <p:cNvSpPr>
            <a:spLocks noChangeShapeType="1"/>
          </p:cNvSpPr>
          <p:nvPr/>
        </p:nvSpPr>
        <p:spPr bwMode="auto">
          <a:xfrm>
            <a:off x="5791200" y="3048000"/>
            <a:ext cx="685800" cy="0"/>
          </a:xfrm>
          <a:prstGeom prst="line">
            <a:avLst/>
          </a:prstGeom>
          <a:noFill/>
          <a:ln w="9525">
            <a:solidFill>
              <a:schemeClr val="tx1"/>
            </a:solidFill>
            <a:round/>
            <a:headEnd type="arrow" w="med" len="med"/>
            <a:tailEnd/>
          </a:ln>
          <a:effectLst/>
        </p:spPr>
        <p:txBody>
          <a:bodyPr/>
          <a:lstStyle/>
          <a:p>
            <a:endParaRPr lang="en-US"/>
          </a:p>
        </p:txBody>
      </p:sp>
      <p:sp>
        <p:nvSpPr>
          <p:cNvPr id="45063" name="Text Box 7"/>
          <p:cNvSpPr txBox="1">
            <a:spLocks noChangeArrowheads="1"/>
          </p:cNvSpPr>
          <p:nvPr/>
        </p:nvSpPr>
        <p:spPr bwMode="auto">
          <a:xfrm>
            <a:off x="6324600" y="2895600"/>
            <a:ext cx="2914650" cy="2292350"/>
          </a:xfrm>
          <a:prstGeom prst="rect">
            <a:avLst/>
          </a:prstGeom>
          <a:noFill/>
          <a:ln w="9525">
            <a:noFill/>
            <a:miter lim="800000"/>
            <a:headEnd/>
            <a:tailEnd/>
          </a:ln>
          <a:effectLst/>
        </p:spPr>
        <p:txBody>
          <a:bodyPr wrap="none">
            <a:spAutoFit/>
          </a:bodyPr>
          <a:lstStyle/>
          <a:p>
            <a:pPr eaLnBrk="0" hangingPunct="0">
              <a:buFontTx/>
              <a:buChar char="•"/>
            </a:pPr>
            <a:r>
              <a:rPr lang="en-US" sz="1600">
                <a:latin typeface="Times New Roman" pitchFamily="18" charset="0"/>
              </a:rPr>
              <a:t>Start of authority (SOA) record. </a:t>
            </a:r>
            <a:br>
              <a:rPr lang="en-US" sz="1600">
                <a:latin typeface="Times New Roman" pitchFamily="18" charset="0"/>
              </a:rPr>
            </a:br>
            <a:r>
              <a:rPr lang="en-US" sz="1600">
                <a:latin typeface="Times New Roman" pitchFamily="18" charset="0"/>
              </a:rPr>
              <a:t>Means: “This name server is </a:t>
            </a:r>
            <a:br>
              <a:rPr lang="en-US" sz="1600">
                <a:latin typeface="Times New Roman" pitchFamily="18" charset="0"/>
              </a:rPr>
            </a:br>
            <a:r>
              <a:rPr lang="en-US" sz="1600">
                <a:latin typeface="Times New Roman" pitchFamily="18" charset="0"/>
              </a:rPr>
              <a:t>authoritative for the zone </a:t>
            </a:r>
            <a:br>
              <a:rPr lang="en-US" sz="1600">
                <a:latin typeface="Times New Roman" pitchFamily="18" charset="0"/>
              </a:rPr>
            </a:br>
            <a:r>
              <a:rPr lang="en-US" sz="1600">
                <a:latin typeface="Times New Roman" pitchFamily="18" charset="0"/>
              </a:rPr>
              <a:t>Mylab.com” </a:t>
            </a:r>
          </a:p>
          <a:p>
            <a:pPr eaLnBrk="0" hangingPunct="0">
              <a:buFontTx/>
              <a:buChar char="•"/>
            </a:pPr>
            <a:r>
              <a:rPr lang="en-US" sz="1600">
                <a:latin typeface="Times New Roman" pitchFamily="18" charset="0"/>
              </a:rPr>
              <a:t>PC4.mylab.com is the </a:t>
            </a:r>
            <a:br>
              <a:rPr lang="en-US" sz="1600">
                <a:latin typeface="Times New Roman" pitchFamily="18" charset="0"/>
              </a:rPr>
            </a:br>
            <a:r>
              <a:rPr lang="en-US" sz="1600">
                <a:latin typeface="Times New Roman" pitchFamily="18" charset="0"/>
              </a:rPr>
              <a:t>name server</a:t>
            </a:r>
          </a:p>
          <a:p>
            <a:pPr eaLnBrk="0" hangingPunct="0">
              <a:buFontTx/>
              <a:buChar char="•"/>
            </a:pPr>
            <a:r>
              <a:rPr lang="en-US" sz="1600">
                <a:latin typeface="Times New Roman" pitchFamily="18" charset="0"/>
              </a:rPr>
              <a:t>hostmaster@mylab.com is the </a:t>
            </a:r>
            <a:br>
              <a:rPr lang="en-US" sz="1600">
                <a:latin typeface="Times New Roman" pitchFamily="18" charset="0"/>
              </a:rPr>
            </a:br>
            <a:r>
              <a:rPr lang="en-US" sz="1600">
                <a:latin typeface="Times New Roman" pitchFamily="18" charset="0"/>
              </a:rPr>
              <a:t>email address of the person </a:t>
            </a:r>
            <a:br>
              <a:rPr lang="en-US" sz="1600">
                <a:latin typeface="Times New Roman" pitchFamily="18" charset="0"/>
              </a:rPr>
            </a:br>
            <a:r>
              <a:rPr lang="en-US" sz="1600">
                <a:latin typeface="Times New Roman" pitchFamily="18" charset="0"/>
              </a:rPr>
              <a:t>in charge</a:t>
            </a:r>
          </a:p>
        </p:txBody>
      </p:sp>
      <p:sp>
        <p:nvSpPr>
          <p:cNvPr id="45064" name="Line 8"/>
          <p:cNvSpPr>
            <a:spLocks noChangeShapeType="1"/>
          </p:cNvSpPr>
          <p:nvPr/>
        </p:nvSpPr>
        <p:spPr bwMode="auto">
          <a:xfrm>
            <a:off x="4114800" y="4876800"/>
            <a:ext cx="2209800" cy="457200"/>
          </a:xfrm>
          <a:prstGeom prst="line">
            <a:avLst/>
          </a:prstGeom>
          <a:noFill/>
          <a:ln w="9525">
            <a:solidFill>
              <a:schemeClr val="tx1"/>
            </a:solidFill>
            <a:round/>
            <a:headEnd type="arrow" w="med" len="med"/>
            <a:tailEnd/>
          </a:ln>
          <a:effectLst/>
        </p:spPr>
        <p:txBody>
          <a:bodyPr/>
          <a:lstStyle/>
          <a:p>
            <a:endParaRPr lang="en-US"/>
          </a:p>
        </p:txBody>
      </p:sp>
      <p:sp>
        <p:nvSpPr>
          <p:cNvPr id="45065" name="Text Box 9"/>
          <p:cNvSpPr txBox="1">
            <a:spLocks noChangeArrowheads="1"/>
          </p:cNvSpPr>
          <p:nvPr/>
        </p:nvSpPr>
        <p:spPr bwMode="auto">
          <a:xfrm>
            <a:off x="6400800" y="5181600"/>
            <a:ext cx="2838450" cy="825500"/>
          </a:xfrm>
          <a:prstGeom prst="rect">
            <a:avLst/>
          </a:prstGeom>
          <a:noFill/>
          <a:ln w="9525">
            <a:noFill/>
            <a:miter lim="800000"/>
            <a:headEnd/>
            <a:tailEnd/>
          </a:ln>
          <a:effectLst/>
        </p:spPr>
        <p:txBody>
          <a:bodyPr wrap="none">
            <a:spAutoFit/>
          </a:bodyPr>
          <a:lstStyle/>
          <a:p>
            <a:pPr eaLnBrk="0" hangingPunct="0"/>
            <a:r>
              <a:rPr lang="en-US" sz="1600">
                <a:latin typeface="Times New Roman" pitchFamily="18" charset="0"/>
              </a:rPr>
              <a:t>Name server (NS) record. </a:t>
            </a:r>
          </a:p>
          <a:p>
            <a:pPr eaLnBrk="0" hangingPunct="0"/>
            <a:r>
              <a:rPr lang="en-US" sz="1600">
                <a:latin typeface="Times New Roman" pitchFamily="18" charset="0"/>
              </a:rPr>
              <a:t>One entry for each authoritative </a:t>
            </a:r>
            <a:br>
              <a:rPr lang="en-US" sz="1600">
                <a:latin typeface="Times New Roman" pitchFamily="18" charset="0"/>
              </a:rPr>
            </a:br>
            <a:r>
              <a:rPr lang="en-US" sz="1600">
                <a:latin typeface="Times New Roman" pitchFamily="18" charset="0"/>
              </a:rPr>
              <a:t>name server</a:t>
            </a:r>
          </a:p>
        </p:txBody>
      </p:sp>
      <p:sp>
        <p:nvSpPr>
          <p:cNvPr id="45066" name="Line 10"/>
          <p:cNvSpPr>
            <a:spLocks noChangeShapeType="1"/>
          </p:cNvSpPr>
          <p:nvPr/>
        </p:nvSpPr>
        <p:spPr bwMode="auto">
          <a:xfrm>
            <a:off x="4114800" y="5791200"/>
            <a:ext cx="2209800" cy="457200"/>
          </a:xfrm>
          <a:prstGeom prst="line">
            <a:avLst/>
          </a:prstGeom>
          <a:noFill/>
          <a:ln w="9525">
            <a:solidFill>
              <a:schemeClr val="tx1"/>
            </a:solidFill>
            <a:round/>
            <a:headEnd type="arrow" w="med" len="med"/>
            <a:tailEnd/>
          </a:ln>
          <a:effectLst/>
        </p:spPr>
        <p:txBody>
          <a:bodyPr/>
          <a:lstStyle/>
          <a:p>
            <a:endParaRPr lang="en-US"/>
          </a:p>
        </p:txBody>
      </p:sp>
      <p:sp>
        <p:nvSpPr>
          <p:cNvPr id="45067" name="Text Box 11"/>
          <p:cNvSpPr txBox="1">
            <a:spLocks noChangeArrowheads="1"/>
          </p:cNvSpPr>
          <p:nvPr/>
        </p:nvSpPr>
        <p:spPr bwMode="auto">
          <a:xfrm>
            <a:off x="6400800" y="6048375"/>
            <a:ext cx="2808288" cy="581025"/>
          </a:xfrm>
          <a:prstGeom prst="rect">
            <a:avLst/>
          </a:prstGeom>
          <a:noFill/>
          <a:ln w="9525">
            <a:noFill/>
            <a:miter lim="800000"/>
            <a:headEnd/>
            <a:tailEnd/>
          </a:ln>
          <a:effectLst/>
        </p:spPr>
        <p:txBody>
          <a:bodyPr wrap="none">
            <a:spAutoFit/>
          </a:bodyPr>
          <a:lstStyle/>
          <a:p>
            <a:pPr eaLnBrk="0" hangingPunct="0"/>
            <a:r>
              <a:rPr lang="en-US" sz="1600">
                <a:latin typeface="Times New Roman" pitchFamily="18" charset="0"/>
              </a:rPr>
              <a:t>Address  (A) records. </a:t>
            </a:r>
          </a:p>
          <a:p>
            <a:pPr eaLnBrk="0" hangingPunct="0"/>
            <a:r>
              <a:rPr lang="en-US" sz="1600">
                <a:latin typeface="Times New Roman" pitchFamily="18" charset="0"/>
              </a:rPr>
              <a:t>One entry for each host address </a:t>
            </a:r>
          </a:p>
        </p:txBody>
      </p:sp>
      <p:sp>
        <p:nvSpPr>
          <p:cNvPr id="45068" name="Text Box 12"/>
          <p:cNvSpPr txBox="1">
            <a:spLocks noChangeArrowheads="1"/>
          </p:cNvSpPr>
          <p:nvPr/>
        </p:nvSpPr>
        <p:spPr bwMode="auto">
          <a:xfrm>
            <a:off x="304800" y="1825625"/>
            <a:ext cx="5410200" cy="3921125"/>
          </a:xfrm>
          <a:prstGeom prst="rect">
            <a:avLst/>
          </a:prstGeom>
          <a:noFill/>
          <a:ln w="9525">
            <a:noFill/>
            <a:miter lim="800000"/>
            <a:headEnd/>
            <a:tailEnd/>
          </a:ln>
          <a:effectLst/>
        </p:spPr>
        <p:txBody>
          <a:bodyPr>
            <a:spAutoFit/>
          </a:bodyPr>
          <a:lstStyle/>
          <a:p>
            <a:pPr eaLnBrk="0" hangingPunct="0"/>
            <a:r>
              <a:rPr lang="en-US" sz="1400" b="1">
                <a:latin typeface="Courier New" pitchFamily="49" charset="0"/>
              </a:rPr>
              <a:t/>
            </a:r>
            <a:br>
              <a:rPr lang="en-US" sz="1400" b="1">
                <a:latin typeface="Courier New" pitchFamily="49" charset="0"/>
              </a:rPr>
            </a:br>
            <a:r>
              <a:rPr lang="en-US" sz="1400">
                <a:latin typeface="Courier New" pitchFamily="49" charset="0"/>
              </a:rPr>
              <a:t>$TTL 86400</a:t>
            </a:r>
          </a:p>
          <a:p>
            <a:pPr eaLnBrk="0" hangingPunct="0"/>
            <a:r>
              <a:rPr lang="en-US" sz="1400">
                <a:latin typeface="Courier New" pitchFamily="49" charset="0"/>
              </a:rPr>
              <a:t>mylab.com. IN SOA PC4.mylab.com. Hostmaster.mylab.com. (</a:t>
            </a:r>
          </a:p>
          <a:p>
            <a:pPr eaLnBrk="0" hangingPunct="0"/>
            <a:r>
              <a:rPr lang="en-US" sz="1400">
                <a:latin typeface="Courier New" pitchFamily="49" charset="0"/>
              </a:rPr>
              <a:t>			1 ; serial</a:t>
            </a:r>
          </a:p>
          <a:p>
            <a:pPr eaLnBrk="0" hangingPunct="0"/>
            <a:r>
              <a:rPr lang="en-US" sz="1400">
                <a:latin typeface="Courier New" pitchFamily="49" charset="0"/>
              </a:rPr>
              <a:t>			28800 ; refresh</a:t>
            </a:r>
          </a:p>
          <a:p>
            <a:pPr eaLnBrk="0" hangingPunct="0"/>
            <a:r>
              <a:rPr lang="en-US" sz="1400">
                <a:latin typeface="Courier New" pitchFamily="49" charset="0"/>
              </a:rPr>
              <a:t>			7200 ; retry</a:t>
            </a:r>
          </a:p>
          <a:p>
            <a:pPr eaLnBrk="0" hangingPunct="0"/>
            <a:r>
              <a:rPr lang="en-US" sz="1400">
                <a:latin typeface="Courier New" pitchFamily="49" charset="0"/>
              </a:rPr>
              <a:t>			604800 ; expire	</a:t>
            </a:r>
          </a:p>
          <a:p>
            <a:pPr eaLnBrk="0" hangingPunct="0"/>
            <a:r>
              <a:rPr lang="en-US" sz="1400">
                <a:latin typeface="Courier New" pitchFamily="49" charset="0"/>
              </a:rPr>
              <a:t>			86400 ; minimum ttl</a:t>
            </a:r>
          </a:p>
          <a:p>
            <a:pPr eaLnBrk="0" hangingPunct="0"/>
            <a:r>
              <a:rPr lang="en-US" sz="1400">
                <a:latin typeface="Courier New" pitchFamily="49" charset="0"/>
              </a:rPr>
              <a:t>			)</a:t>
            </a:r>
          </a:p>
          <a:p>
            <a:pPr eaLnBrk="0" hangingPunct="0"/>
            <a:r>
              <a:rPr lang="en-US" sz="1400">
                <a:latin typeface="Courier New" pitchFamily="49" charset="0"/>
              </a:rPr>
              <a:t>;</a:t>
            </a:r>
          </a:p>
          <a:p>
            <a:pPr eaLnBrk="0" hangingPunct="0"/>
            <a:r>
              <a:rPr lang="en-US" sz="1400">
                <a:latin typeface="Courier New" pitchFamily="49" charset="0"/>
              </a:rPr>
              <a:t>mylab.com.	IN	NS	PC4.mylab.com.</a:t>
            </a:r>
          </a:p>
          <a:p>
            <a:pPr eaLnBrk="0" hangingPunct="0"/>
            <a:r>
              <a:rPr lang="en-US" sz="1400">
                <a:latin typeface="Courier New" pitchFamily="49" charset="0"/>
              </a:rPr>
              <a:t>;</a:t>
            </a:r>
          </a:p>
          <a:p>
            <a:pPr eaLnBrk="0" hangingPunct="0"/>
            <a:r>
              <a:rPr lang="en-US" sz="1400">
                <a:latin typeface="Courier New" pitchFamily="49" charset="0"/>
              </a:rPr>
              <a:t>localhost		A	127.0.0.1</a:t>
            </a:r>
          </a:p>
          <a:p>
            <a:pPr eaLnBrk="0" hangingPunct="0"/>
            <a:r>
              <a:rPr lang="en-US" sz="1400">
                <a:latin typeface="Courier New" pitchFamily="49" charset="0"/>
              </a:rPr>
              <a:t>PC4.mylab.com.	A	10.0.1.41</a:t>
            </a:r>
          </a:p>
          <a:p>
            <a:pPr eaLnBrk="0" hangingPunct="0"/>
            <a:r>
              <a:rPr lang="en-US" sz="1400">
                <a:latin typeface="Courier New" pitchFamily="49" charset="0"/>
              </a:rPr>
              <a:t>PC3.mylab.com.	A	10.0.1.31</a:t>
            </a:r>
          </a:p>
          <a:p>
            <a:pPr eaLnBrk="0" hangingPunct="0"/>
            <a:r>
              <a:rPr lang="en-US" sz="1400">
                <a:latin typeface="Courier New" pitchFamily="49" charset="0"/>
              </a:rPr>
              <a:t>PC2.mylab.com.	A	10.0.1.21</a:t>
            </a:r>
          </a:p>
          <a:p>
            <a:pPr eaLnBrk="0" hangingPunct="0"/>
            <a:r>
              <a:rPr lang="en-US" sz="1400">
                <a:latin typeface="Courier New" pitchFamily="49" charset="0"/>
              </a:rPr>
              <a:t>PC1.mylab.com.	A	10.0.1.11</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Domain name resolution</a:t>
            </a:r>
          </a:p>
        </p:txBody>
      </p:sp>
      <p:sp>
        <p:nvSpPr>
          <p:cNvPr id="47107" name="Rectangle 3"/>
          <p:cNvSpPr>
            <a:spLocks noGrp="1" noChangeArrowheads="1"/>
          </p:cNvSpPr>
          <p:nvPr>
            <p:ph type="body" sz="half" idx="1"/>
          </p:nvPr>
        </p:nvSpPr>
        <p:spPr>
          <a:xfrm>
            <a:off x="457200" y="1371600"/>
            <a:ext cx="4044950" cy="5257800"/>
          </a:xfrm>
        </p:spPr>
        <p:txBody>
          <a:bodyPr/>
          <a:lstStyle/>
          <a:p>
            <a:pPr marL="381000" indent="-381000">
              <a:lnSpc>
                <a:spcPct val="80000"/>
              </a:lnSpc>
              <a:buFontTx/>
              <a:buAutoNum type="arabicPeriod"/>
              <a:tabLst>
                <a:tab pos="5661025" algn="l"/>
              </a:tabLst>
            </a:pPr>
            <a:r>
              <a:rPr lang="en-US" sz="2000" smtClean="0"/>
              <a:t>User program issues a request for the IP address of a hostname gethostbyname()</a:t>
            </a:r>
          </a:p>
          <a:p>
            <a:pPr marL="381000" indent="-381000">
              <a:lnSpc>
                <a:spcPct val="80000"/>
              </a:lnSpc>
              <a:buFontTx/>
              <a:buAutoNum type="arabicPeriod"/>
              <a:tabLst>
                <a:tab pos="5661025" algn="l"/>
              </a:tabLst>
            </a:pPr>
            <a:endParaRPr lang="en-US" sz="2000" smtClean="0"/>
          </a:p>
          <a:p>
            <a:pPr marL="381000" indent="-381000">
              <a:lnSpc>
                <a:spcPct val="80000"/>
              </a:lnSpc>
              <a:buFontTx/>
              <a:buAutoNum type="arabicPeriod"/>
              <a:tabLst>
                <a:tab pos="5661025" algn="l"/>
              </a:tabLst>
            </a:pPr>
            <a:r>
              <a:rPr lang="en-US" sz="2000" smtClean="0"/>
              <a:t>Local resolver formulates a </a:t>
            </a:r>
            <a:r>
              <a:rPr lang="en-US" sz="2000" smtClean="0">
                <a:solidFill>
                  <a:schemeClr val="accent2"/>
                </a:solidFill>
              </a:rPr>
              <a:t>DNS query</a:t>
            </a:r>
            <a:r>
              <a:rPr lang="en-US" sz="2000" smtClean="0"/>
              <a:t> to the name server of the host</a:t>
            </a:r>
          </a:p>
          <a:p>
            <a:pPr marL="381000" indent="-381000">
              <a:lnSpc>
                <a:spcPct val="80000"/>
              </a:lnSpc>
              <a:buFontTx/>
              <a:buAutoNum type="arabicPeriod"/>
              <a:tabLst>
                <a:tab pos="5661025" algn="l"/>
              </a:tabLst>
            </a:pPr>
            <a:endParaRPr lang="en-US" sz="2000" smtClean="0"/>
          </a:p>
          <a:p>
            <a:pPr marL="381000" indent="-381000">
              <a:lnSpc>
                <a:spcPct val="80000"/>
              </a:lnSpc>
              <a:buFontTx/>
              <a:buAutoNum type="arabicPeriod"/>
              <a:tabLst>
                <a:tab pos="5661025" algn="l"/>
              </a:tabLst>
            </a:pPr>
            <a:r>
              <a:rPr lang="en-US" sz="2000" smtClean="0"/>
              <a:t>Name server checks if it is authorized to answer the query. </a:t>
            </a:r>
          </a:p>
          <a:p>
            <a:pPr marL="838200" lvl="1" indent="-381000">
              <a:lnSpc>
                <a:spcPct val="80000"/>
              </a:lnSpc>
              <a:buFontTx/>
              <a:buAutoNum type="alphaLcParenR"/>
              <a:tabLst>
                <a:tab pos="5661025" algn="l"/>
              </a:tabLst>
            </a:pPr>
            <a:r>
              <a:rPr lang="en-US" sz="1800" smtClean="0"/>
              <a:t>If yes, it responds. </a:t>
            </a:r>
          </a:p>
          <a:p>
            <a:pPr marL="838200" lvl="1" indent="-381000">
              <a:lnSpc>
                <a:spcPct val="80000"/>
              </a:lnSpc>
              <a:buFontTx/>
              <a:buAutoNum type="alphaLcParenR"/>
              <a:tabLst>
                <a:tab pos="5661025" algn="l"/>
              </a:tabLst>
            </a:pPr>
            <a:r>
              <a:rPr lang="en-US" sz="1800" smtClean="0"/>
              <a:t>Otherwise,  it will query other name servers, starting at the root tree</a:t>
            </a:r>
          </a:p>
          <a:p>
            <a:pPr marL="838200" lvl="1" indent="-381000">
              <a:lnSpc>
                <a:spcPct val="80000"/>
              </a:lnSpc>
              <a:buFontTx/>
              <a:buAutoNum type="alphaLcParenR"/>
              <a:tabLst>
                <a:tab pos="5661025" algn="l"/>
              </a:tabLst>
            </a:pPr>
            <a:endParaRPr lang="en-US" sz="1800" smtClean="0"/>
          </a:p>
          <a:p>
            <a:pPr marL="381000" indent="-381000">
              <a:lnSpc>
                <a:spcPct val="80000"/>
              </a:lnSpc>
              <a:buFontTx/>
              <a:buAutoNum type="arabicPeriod"/>
              <a:tabLst>
                <a:tab pos="5661025" algn="l"/>
              </a:tabLst>
            </a:pPr>
            <a:r>
              <a:rPr lang="en-US" sz="2000" smtClean="0"/>
              <a:t>When the name server has the answer it sends it to the resolver. </a:t>
            </a:r>
          </a:p>
        </p:txBody>
      </p:sp>
      <p:graphicFrame>
        <p:nvGraphicFramePr>
          <p:cNvPr id="47108" name="Object 4"/>
          <p:cNvGraphicFramePr>
            <a:graphicFrameLocks noGrp="1" noChangeAspect="1"/>
          </p:cNvGraphicFramePr>
          <p:nvPr>
            <p:ph sz="half" idx="2"/>
          </p:nvPr>
        </p:nvGraphicFramePr>
        <p:xfrm>
          <a:off x="4641850" y="2090738"/>
          <a:ext cx="4044950" cy="3543300"/>
        </p:xfrm>
        <a:graphic>
          <a:graphicData uri="http://schemas.openxmlformats.org/presentationml/2006/ole">
            <mc:AlternateContent xmlns:mc="http://schemas.openxmlformats.org/markup-compatibility/2006">
              <mc:Choice xmlns:v="urn:schemas-microsoft-com:vml" Requires="v">
                <p:oleObj spid="_x0000_s47116" name="Visio" r:id="rId3" imgW="4610100" imgH="4016350" progId="Visio.Drawing.6">
                  <p:embed/>
                </p:oleObj>
              </mc:Choice>
              <mc:Fallback>
                <p:oleObj name="Visio" r:id="rId3" imgW="4610100" imgH="4016350" progId="Visio.Drawing.6">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850" y="2090738"/>
                        <a:ext cx="4044950" cy="354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Recursive and Iterative Queries</a:t>
            </a:r>
          </a:p>
        </p:txBody>
      </p:sp>
      <p:sp>
        <p:nvSpPr>
          <p:cNvPr id="48131" name="Rectangle 3"/>
          <p:cNvSpPr>
            <a:spLocks noGrp="1" noChangeArrowheads="1"/>
          </p:cNvSpPr>
          <p:nvPr>
            <p:ph type="body" idx="1"/>
          </p:nvPr>
        </p:nvSpPr>
        <p:spPr>
          <a:xfrm>
            <a:off x="457200" y="1600200"/>
            <a:ext cx="8229600" cy="4876800"/>
          </a:xfrm>
        </p:spPr>
        <p:txBody>
          <a:bodyPr/>
          <a:lstStyle/>
          <a:p>
            <a:pPr>
              <a:lnSpc>
                <a:spcPct val="90000"/>
              </a:lnSpc>
            </a:pPr>
            <a:r>
              <a:rPr lang="en-US" sz="2400" smtClean="0"/>
              <a:t>There are two types of queries:</a:t>
            </a:r>
          </a:p>
          <a:p>
            <a:pPr lvl="1">
              <a:lnSpc>
                <a:spcPct val="90000"/>
              </a:lnSpc>
            </a:pPr>
            <a:r>
              <a:rPr lang="en-US" sz="2000" smtClean="0"/>
              <a:t>Recursive queries </a:t>
            </a:r>
          </a:p>
          <a:p>
            <a:pPr lvl="1">
              <a:lnSpc>
                <a:spcPct val="90000"/>
              </a:lnSpc>
            </a:pPr>
            <a:r>
              <a:rPr lang="en-US" sz="2000" smtClean="0"/>
              <a:t>Iterative (non-recursive) queries</a:t>
            </a:r>
          </a:p>
          <a:p>
            <a:pPr lvl="1">
              <a:lnSpc>
                <a:spcPct val="90000"/>
              </a:lnSpc>
            </a:pPr>
            <a:endParaRPr lang="en-US" sz="2000" smtClean="0"/>
          </a:p>
          <a:p>
            <a:pPr>
              <a:lnSpc>
                <a:spcPct val="90000"/>
              </a:lnSpc>
            </a:pPr>
            <a:r>
              <a:rPr lang="en-US" sz="2400" smtClean="0"/>
              <a:t>The type of query is determined by a bit in the DNS query</a:t>
            </a:r>
          </a:p>
          <a:p>
            <a:pPr lvl="1">
              <a:lnSpc>
                <a:spcPct val="90000"/>
              </a:lnSpc>
            </a:pPr>
            <a:endParaRPr lang="en-US" sz="2000" smtClean="0"/>
          </a:p>
          <a:p>
            <a:pPr>
              <a:lnSpc>
                <a:spcPct val="90000"/>
              </a:lnSpc>
            </a:pPr>
            <a:r>
              <a:rPr lang="en-US" sz="2400" smtClean="0">
                <a:solidFill>
                  <a:schemeClr val="accent2"/>
                </a:solidFill>
              </a:rPr>
              <a:t>Recursive query: </a:t>
            </a:r>
            <a:r>
              <a:rPr lang="en-US" sz="2400" smtClean="0"/>
              <a:t>When the name server of a host cannot resolve a query, the server issues a query to resolve the query</a:t>
            </a:r>
          </a:p>
          <a:p>
            <a:pPr>
              <a:lnSpc>
                <a:spcPct val="90000"/>
              </a:lnSpc>
            </a:pPr>
            <a:r>
              <a:rPr lang="en-US" sz="2400" smtClean="0">
                <a:solidFill>
                  <a:schemeClr val="accent2"/>
                </a:solidFill>
              </a:rPr>
              <a:t>Iterative queries: </a:t>
            </a:r>
            <a:r>
              <a:rPr lang="en-US" sz="2400" smtClean="0"/>
              <a:t>When the name server of a host cannot resolve a query, it sends a referral to another server to the resolver</a:t>
            </a:r>
          </a:p>
          <a:p>
            <a:pPr>
              <a:lnSpc>
                <a:spcPct val="90000"/>
              </a:lnSpc>
              <a:buFontTx/>
              <a:buNone/>
            </a:pP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Recursive name servers</a:t>
            </a:r>
          </a:p>
        </p:txBody>
      </p:sp>
      <p:sp>
        <p:nvSpPr>
          <p:cNvPr id="49155" name="Rectangle 3"/>
          <p:cNvSpPr>
            <a:spLocks noGrp="1" noChangeArrowheads="1"/>
          </p:cNvSpPr>
          <p:nvPr>
            <p:ph type="body" sz="half" idx="1"/>
          </p:nvPr>
        </p:nvSpPr>
        <p:spPr>
          <a:xfrm>
            <a:off x="457200" y="1600200"/>
            <a:ext cx="4044950" cy="4525963"/>
          </a:xfrm>
        </p:spPr>
        <p:txBody>
          <a:bodyPr/>
          <a:lstStyle/>
          <a:p>
            <a:pPr>
              <a:lnSpc>
                <a:spcPct val="80000"/>
              </a:lnSpc>
            </a:pPr>
            <a:r>
              <a:rPr lang="en-US" sz="1600" smtClean="0"/>
              <a:t>In a recursive query, the resolver expects the response from the name server</a:t>
            </a:r>
          </a:p>
          <a:p>
            <a:pPr>
              <a:lnSpc>
                <a:spcPct val="80000"/>
              </a:lnSpc>
            </a:pPr>
            <a:endParaRPr lang="en-US" sz="1600" smtClean="0"/>
          </a:p>
          <a:p>
            <a:pPr>
              <a:lnSpc>
                <a:spcPct val="80000"/>
              </a:lnSpc>
            </a:pPr>
            <a:r>
              <a:rPr lang="en-US" sz="1600" smtClean="0"/>
              <a:t>If the server cannot supply the answer, it will send the query to the “closest known” authoritative name server (here: In the worst case, the closest known server is the root server)</a:t>
            </a:r>
          </a:p>
          <a:p>
            <a:pPr>
              <a:lnSpc>
                <a:spcPct val="80000"/>
              </a:lnSpc>
            </a:pPr>
            <a:endParaRPr lang="en-US" sz="1600" smtClean="0"/>
          </a:p>
          <a:p>
            <a:pPr>
              <a:lnSpc>
                <a:spcPct val="80000"/>
              </a:lnSpc>
            </a:pPr>
            <a:r>
              <a:rPr lang="en-US" sz="1600" smtClean="0"/>
              <a:t>The root sever sends a referral to the “edu” server. Querying this server yields a referral to the server of “duke.edu” </a:t>
            </a:r>
          </a:p>
          <a:p>
            <a:pPr lvl="1">
              <a:lnSpc>
                <a:spcPct val="80000"/>
              </a:lnSpc>
            </a:pPr>
            <a:r>
              <a:rPr lang="en-US" sz="1400" smtClean="0"/>
              <a:t>A “referral” is IP address to an intermediate name server</a:t>
            </a:r>
          </a:p>
          <a:p>
            <a:pPr lvl="1">
              <a:lnSpc>
                <a:spcPct val="80000"/>
              </a:lnSpc>
              <a:buFontTx/>
              <a:buNone/>
            </a:pPr>
            <a:endParaRPr lang="en-US" sz="1400" smtClean="0"/>
          </a:p>
          <a:p>
            <a:pPr>
              <a:lnSpc>
                <a:spcPct val="80000"/>
              </a:lnSpc>
            </a:pPr>
            <a:r>
              <a:rPr lang="en-US" sz="1600" smtClean="0"/>
              <a:t>… and so on</a:t>
            </a:r>
          </a:p>
        </p:txBody>
      </p:sp>
      <p:sp>
        <p:nvSpPr>
          <p:cNvPr id="49156" name="Line 4"/>
          <p:cNvSpPr>
            <a:spLocks noChangeShapeType="1"/>
          </p:cNvSpPr>
          <p:nvPr/>
        </p:nvSpPr>
        <p:spPr bwMode="auto">
          <a:xfrm>
            <a:off x="8504238" y="2212975"/>
            <a:ext cx="1587" cy="798513"/>
          </a:xfrm>
          <a:prstGeom prst="line">
            <a:avLst/>
          </a:prstGeom>
          <a:noFill/>
          <a:ln w="30163" cap="rnd">
            <a:solidFill>
              <a:srgbClr val="0000FF"/>
            </a:solidFill>
            <a:round/>
            <a:headEnd/>
            <a:tailEnd/>
          </a:ln>
        </p:spPr>
        <p:txBody>
          <a:bodyPr/>
          <a:lstStyle/>
          <a:p>
            <a:endParaRPr lang="en-US"/>
          </a:p>
        </p:txBody>
      </p:sp>
      <p:sp>
        <p:nvSpPr>
          <p:cNvPr id="49157" name="Freeform 5"/>
          <p:cNvSpPr>
            <a:spLocks/>
          </p:cNvSpPr>
          <p:nvPr/>
        </p:nvSpPr>
        <p:spPr bwMode="auto">
          <a:xfrm>
            <a:off x="8456613" y="2165350"/>
            <a:ext cx="95250" cy="95250"/>
          </a:xfrm>
          <a:custGeom>
            <a:avLst/>
            <a:gdLst/>
            <a:ahLst/>
            <a:cxnLst>
              <a:cxn ang="0">
                <a:pos x="64" y="126"/>
              </a:cxn>
              <a:cxn ang="0">
                <a:pos x="0" y="63"/>
              </a:cxn>
              <a:cxn ang="0">
                <a:pos x="64" y="0"/>
              </a:cxn>
              <a:cxn ang="0">
                <a:pos x="64" y="0"/>
              </a:cxn>
              <a:cxn ang="0">
                <a:pos x="127" y="63"/>
              </a:cxn>
              <a:cxn ang="0">
                <a:pos x="64" y="126"/>
              </a:cxn>
            </a:cxnLst>
            <a:rect l="0" t="0" r="r" b="b"/>
            <a:pathLst>
              <a:path w="127" h="126">
                <a:moveTo>
                  <a:pt x="64" y="126"/>
                </a:moveTo>
                <a:cubicBezTo>
                  <a:pt x="29" y="126"/>
                  <a:pt x="0" y="98"/>
                  <a:pt x="0" y="63"/>
                </a:cubicBezTo>
                <a:cubicBezTo>
                  <a:pt x="0" y="28"/>
                  <a:pt x="29" y="0"/>
                  <a:pt x="64" y="0"/>
                </a:cubicBezTo>
                <a:cubicBezTo>
                  <a:pt x="64" y="0"/>
                  <a:pt x="64" y="0"/>
                  <a:pt x="64" y="0"/>
                </a:cubicBezTo>
                <a:cubicBezTo>
                  <a:pt x="99" y="0"/>
                  <a:pt x="127" y="28"/>
                  <a:pt x="127" y="63"/>
                </a:cubicBezTo>
                <a:cubicBezTo>
                  <a:pt x="127" y="98"/>
                  <a:pt x="99" y="126"/>
                  <a:pt x="64" y="126"/>
                </a:cubicBezTo>
              </a:path>
            </a:pathLst>
          </a:custGeom>
          <a:solidFill>
            <a:srgbClr val="0000FF"/>
          </a:solidFill>
          <a:ln w="0">
            <a:solidFill>
              <a:srgbClr val="000000"/>
            </a:solidFill>
            <a:prstDash val="solid"/>
            <a:round/>
            <a:headEnd/>
            <a:tailEnd/>
          </a:ln>
        </p:spPr>
        <p:txBody>
          <a:bodyPr/>
          <a:lstStyle/>
          <a:p>
            <a:endParaRPr lang="en-US"/>
          </a:p>
        </p:txBody>
      </p:sp>
      <p:sp>
        <p:nvSpPr>
          <p:cNvPr id="49158" name="Freeform 6"/>
          <p:cNvSpPr>
            <a:spLocks/>
          </p:cNvSpPr>
          <p:nvPr/>
        </p:nvSpPr>
        <p:spPr bwMode="auto">
          <a:xfrm>
            <a:off x="8456613" y="2963863"/>
            <a:ext cx="95250" cy="95250"/>
          </a:xfrm>
          <a:custGeom>
            <a:avLst/>
            <a:gdLst/>
            <a:ahLst/>
            <a:cxnLst>
              <a:cxn ang="0">
                <a:pos x="64" y="0"/>
              </a:cxn>
              <a:cxn ang="0">
                <a:pos x="127" y="63"/>
              </a:cxn>
              <a:cxn ang="0">
                <a:pos x="64" y="126"/>
              </a:cxn>
              <a:cxn ang="0">
                <a:pos x="64" y="126"/>
              </a:cxn>
              <a:cxn ang="0">
                <a:pos x="0" y="63"/>
              </a:cxn>
              <a:cxn ang="0">
                <a:pos x="64" y="0"/>
              </a:cxn>
            </a:cxnLst>
            <a:rect l="0" t="0" r="r" b="b"/>
            <a:pathLst>
              <a:path w="127" h="126">
                <a:moveTo>
                  <a:pt x="64" y="0"/>
                </a:moveTo>
                <a:cubicBezTo>
                  <a:pt x="99" y="0"/>
                  <a:pt x="127" y="28"/>
                  <a:pt x="127" y="63"/>
                </a:cubicBezTo>
                <a:cubicBezTo>
                  <a:pt x="127" y="98"/>
                  <a:pt x="99" y="126"/>
                  <a:pt x="64" y="126"/>
                </a:cubicBezTo>
                <a:cubicBezTo>
                  <a:pt x="64" y="126"/>
                  <a:pt x="64" y="126"/>
                  <a:pt x="64" y="126"/>
                </a:cubicBezTo>
                <a:cubicBezTo>
                  <a:pt x="29" y="126"/>
                  <a:pt x="0" y="98"/>
                  <a:pt x="0" y="63"/>
                </a:cubicBezTo>
                <a:cubicBezTo>
                  <a:pt x="0" y="28"/>
                  <a:pt x="29" y="0"/>
                  <a:pt x="64" y="0"/>
                </a:cubicBezTo>
              </a:path>
            </a:pathLst>
          </a:custGeom>
          <a:solidFill>
            <a:srgbClr val="0000FF"/>
          </a:solidFill>
          <a:ln w="0">
            <a:solidFill>
              <a:srgbClr val="000000"/>
            </a:solidFill>
            <a:prstDash val="solid"/>
            <a:round/>
            <a:headEnd/>
            <a:tailEnd/>
          </a:ln>
        </p:spPr>
        <p:txBody>
          <a:bodyPr/>
          <a:lstStyle/>
          <a:p>
            <a:endParaRPr lang="en-US"/>
          </a:p>
        </p:txBody>
      </p:sp>
      <p:sp>
        <p:nvSpPr>
          <p:cNvPr id="49159" name="Line 7"/>
          <p:cNvSpPr>
            <a:spLocks noChangeShapeType="1"/>
          </p:cNvSpPr>
          <p:nvPr/>
        </p:nvSpPr>
        <p:spPr bwMode="auto">
          <a:xfrm>
            <a:off x="8504238" y="4727575"/>
            <a:ext cx="1587" cy="889000"/>
          </a:xfrm>
          <a:prstGeom prst="line">
            <a:avLst/>
          </a:prstGeom>
          <a:noFill/>
          <a:ln w="30163" cap="rnd">
            <a:solidFill>
              <a:srgbClr val="0000FF"/>
            </a:solidFill>
            <a:round/>
            <a:headEnd/>
            <a:tailEnd/>
          </a:ln>
        </p:spPr>
        <p:txBody>
          <a:bodyPr/>
          <a:lstStyle/>
          <a:p>
            <a:endParaRPr lang="en-US"/>
          </a:p>
        </p:txBody>
      </p:sp>
      <p:sp>
        <p:nvSpPr>
          <p:cNvPr id="49160" name="Freeform 8"/>
          <p:cNvSpPr>
            <a:spLocks/>
          </p:cNvSpPr>
          <p:nvPr/>
        </p:nvSpPr>
        <p:spPr bwMode="auto">
          <a:xfrm>
            <a:off x="8456613" y="4679950"/>
            <a:ext cx="95250" cy="95250"/>
          </a:xfrm>
          <a:custGeom>
            <a:avLst/>
            <a:gdLst/>
            <a:ahLst/>
            <a:cxnLst>
              <a:cxn ang="0">
                <a:pos x="64" y="127"/>
              </a:cxn>
              <a:cxn ang="0">
                <a:pos x="127" y="64"/>
              </a:cxn>
              <a:cxn ang="0">
                <a:pos x="64" y="0"/>
              </a:cxn>
              <a:cxn ang="0">
                <a:pos x="64" y="0"/>
              </a:cxn>
              <a:cxn ang="0">
                <a:pos x="0" y="64"/>
              </a:cxn>
              <a:cxn ang="0">
                <a:pos x="64" y="127"/>
              </a:cxn>
            </a:cxnLst>
            <a:rect l="0" t="0" r="r" b="b"/>
            <a:pathLst>
              <a:path w="127" h="127">
                <a:moveTo>
                  <a:pt x="64" y="127"/>
                </a:moveTo>
                <a:cubicBezTo>
                  <a:pt x="99" y="127"/>
                  <a:pt x="127" y="99"/>
                  <a:pt x="127" y="64"/>
                </a:cubicBezTo>
                <a:cubicBezTo>
                  <a:pt x="127" y="29"/>
                  <a:pt x="99" y="0"/>
                  <a:pt x="64" y="0"/>
                </a:cubicBezTo>
                <a:cubicBezTo>
                  <a:pt x="64" y="0"/>
                  <a:pt x="64" y="0"/>
                  <a:pt x="64" y="0"/>
                </a:cubicBezTo>
                <a:cubicBezTo>
                  <a:pt x="29" y="0"/>
                  <a:pt x="0" y="29"/>
                  <a:pt x="0" y="64"/>
                </a:cubicBezTo>
                <a:cubicBezTo>
                  <a:pt x="0" y="99"/>
                  <a:pt x="29" y="127"/>
                  <a:pt x="64" y="127"/>
                </a:cubicBezTo>
              </a:path>
            </a:pathLst>
          </a:custGeom>
          <a:solidFill>
            <a:srgbClr val="0000FF"/>
          </a:solidFill>
          <a:ln w="0">
            <a:solidFill>
              <a:srgbClr val="000000"/>
            </a:solidFill>
            <a:prstDash val="solid"/>
            <a:round/>
            <a:headEnd/>
            <a:tailEnd/>
          </a:ln>
        </p:spPr>
        <p:txBody>
          <a:bodyPr/>
          <a:lstStyle/>
          <a:p>
            <a:endParaRPr lang="en-US"/>
          </a:p>
        </p:txBody>
      </p:sp>
      <p:sp>
        <p:nvSpPr>
          <p:cNvPr id="49161" name="Freeform 9"/>
          <p:cNvSpPr>
            <a:spLocks/>
          </p:cNvSpPr>
          <p:nvPr/>
        </p:nvSpPr>
        <p:spPr bwMode="auto">
          <a:xfrm>
            <a:off x="8456613" y="5568950"/>
            <a:ext cx="95250" cy="95250"/>
          </a:xfrm>
          <a:custGeom>
            <a:avLst/>
            <a:gdLst/>
            <a:ahLst/>
            <a:cxnLst>
              <a:cxn ang="0">
                <a:pos x="64" y="0"/>
              </a:cxn>
              <a:cxn ang="0">
                <a:pos x="0" y="63"/>
              </a:cxn>
              <a:cxn ang="0">
                <a:pos x="64" y="126"/>
              </a:cxn>
              <a:cxn ang="0">
                <a:pos x="64" y="126"/>
              </a:cxn>
              <a:cxn ang="0">
                <a:pos x="127" y="63"/>
              </a:cxn>
              <a:cxn ang="0">
                <a:pos x="64" y="0"/>
              </a:cxn>
            </a:cxnLst>
            <a:rect l="0" t="0" r="r" b="b"/>
            <a:pathLst>
              <a:path w="127" h="126">
                <a:moveTo>
                  <a:pt x="64" y="0"/>
                </a:moveTo>
                <a:cubicBezTo>
                  <a:pt x="29" y="0"/>
                  <a:pt x="0" y="28"/>
                  <a:pt x="0" y="63"/>
                </a:cubicBezTo>
                <a:cubicBezTo>
                  <a:pt x="0" y="98"/>
                  <a:pt x="29" y="126"/>
                  <a:pt x="64" y="126"/>
                </a:cubicBezTo>
                <a:cubicBezTo>
                  <a:pt x="64" y="126"/>
                  <a:pt x="64" y="126"/>
                  <a:pt x="64" y="126"/>
                </a:cubicBezTo>
                <a:cubicBezTo>
                  <a:pt x="99" y="126"/>
                  <a:pt x="127" y="98"/>
                  <a:pt x="127" y="63"/>
                </a:cubicBezTo>
                <a:cubicBezTo>
                  <a:pt x="127" y="28"/>
                  <a:pt x="99" y="0"/>
                  <a:pt x="64" y="0"/>
                </a:cubicBezTo>
              </a:path>
            </a:pathLst>
          </a:custGeom>
          <a:solidFill>
            <a:srgbClr val="0000FF"/>
          </a:solidFill>
          <a:ln w="0">
            <a:solidFill>
              <a:srgbClr val="000000"/>
            </a:solidFill>
            <a:prstDash val="solid"/>
            <a:round/>
            <a:headEnd/>
            <a:tailEnd/>
          </a:ln>
        </p:spPr>
        <p:txBody>
          <a:bodyPr/>
          <a:lstStyle/>
          <a:p>
            <a:endParaRPr lang="en-US"/>
          </a:p>
        </p:txBody>
      </p:sp>
      <p:sp>
        <p:nvSpPr>
          <p:cNvPr id="49162" name="Freeform 10"/>
          <p:cNvSpPr>
            <a:spLocks/>
          </p:cNvSpPr>
          <p:nvPr/>
        </p:nvSpPr>
        <p:spPr bwMode="auto">
          <a:xfrm>
            <a:off x="8704263" y="1982788"/>
            <a:ext cx="76200" cy="30162"/>
          </a:xfrm>
          <a:custGeom>
            <a:avLst/>
            <a:gdLst/>
            <a:ahLst/>
            <a:cxnLst>
              <a:cxn ang="0">
                <a:pos x="29" y="19"/>
              </a:cxn>
              <a:cxn ang="0">
                <a:pos x="48" y="0"/>
              </a:cxn>
              <a:cxn ang="0">
                <a:pos x="0" y="0"/>
              </a:cxn>
              <a:cxn ang="0">
                <a:pos x="29" y="19"/>
              </a:cxn>
            </a:cxnLst>
            <a:rect l="0" t="0" r="r" b="b"/>
            <a:pathLst>
              <a:path w="48" h="19">
                <a:moveTo>
                  <a:pt x="29" y="19"/>
                </a:moveTo>
                <a:lnTo>
                  <a:pt x="48" y="0"/>
                </a:lnTo>
                <a:lnTo>
                  <a:pt x="0" y="0"/>
                </a:lnTo>
                <a:lnTo>
                  <a:pt x="29" y="19"/>
                </a:lnTo>
                <a:close/>
              </a:path>
            </a:pathLst>
          </a:custGeom>
          <a:solidFill>
            <a:srgbClr val="E6E6E6"/>
          </a:solidFill>
          <a:ln w="9525">
            <a:noFill/>
            <a:round/>
            <a:headEnd/>
            <a:tailEnd/>
          </a:ln>
        </p:spPr>
        <p:txBody>
          <a:bodyPr/>
          <a:lstStyle/>
          <a:p>
            <a:endParaRPr lang="en-US"/>
          </a:p>
        </p:txBody>
      </p:sp>
      <p:sp>
        <p:nvSpPr>
          <p:cNvPr id="49163" name="Freeform 11"/>
          <p:cNvSpPr>
            <a:spLocks/>
          </p:cNvSpPr>
          <p:nvPr/>
        </p:nvSpPr>
        <p:spPr bwMode="auto">
          <a:xfrm>
            <a:off x="8228013" y="1985963"/>
            <a:ext cx="123825" cy="57150"/>
          </a:xfrm>
          <a:custGeom>
            <a:avLst/>
            <a:gdLst/>
            <a:ahLst/>
            <a:cxnLst>
              <a:cxn ang="0">
                <a:pos x="78" y="36"/>
              </a:cxn>
              <a:cxn ang="0">
                <a:pos x="36" y="0"/>
              </a:cxn>
              <a:cxn ang="0">
                <a:pos x="0" y="36"/>
              </a:cxn>
              <a:cxn ang="0">
                <a:pos x="78" y="36"/>
              </a:cxn>
            </a:cxnLst>
            <a:rect l="0" t="0" r="r" b="b"/>
            <a:pathLst>
              <a:path w="78" h="36">
                <a:moveTo>
                  <a:pt x="78" y="36"/>
                </a:moveTo>
                <a:lnTo>
                  <a:pt x="36" y="0"/>
                </a:lnTo>
                <a:lnTo>
                  <a:pt x="0" y="36"/>
                </a:lnTo>
                <a:lnTo>
                  <a:pt x="78" y="36"/>
                </a:lnTo>
                <a:close/>
              </a:path>
            </a:pathLst>
          </a:custGeom>
          <a:solidFill>
            <a:srgbClr val="E6E6E6"/>
          </a:solidFill>
          <a:ln w="9525">
            <a:noFill/>
            <a:round/>
            <a:headEnd/>
            <a:tailEnd/>
          </a:ln>
        </p:spPr>
        <p:txBody>
          <a:bodyPr/>
          <a:lstStyle/>
          <a:p>
            <a:endParaRPr lang="en-US"/>
          </a:p>
        </p:txBody>
      </p:sp>
      <p:sp>
        <p:nvSpPr>
          <p:cNvPr id="49164" name="Freeform 12"/>
          <p:cNvSpPr>
            <a:spLocks/>
          </p:cNvSpPr>
          <p:nvPr/>
        </p:nvSpPr>
        <p:spPr bwMode="auto">
          <a:xfrm>
            <a:off x="8289925" y="1982788"/>
            <a:ext cx="468313" cy="60325"/>
          </a:xfrm>
          <a:custGeom>
            <a:avLst/>
            <a:gdLst/>
            <a:ahLst/>
            <a:cxnLst>
              <a:cxn ang="0">
                <a:pos x="295" y="14"/>
              </a:cxn>
              <a:cxn ang="0">
                <a:pos x="266" y="0"/>
              </a:cxn>
              <a:cxn ang="0">
                <a:pos x="39" y="0"/>
              </a:cxn>
              <a:cxn ang="0">
                <a:pos x="0" y="19"/>
              </a:cxn>
              <a:cxn ang="0">
                <a:pos x="39" y="38"/>
              </a:cxn>
              <a:cxn ang="0">
                <a:pos x="270" y="38"/>
              </a:cxn>
              <a:cxn ang="0">
                <a:pos x="295" y="14"/>
              </a:cxn>
            </a:cxnLst>
            <a:rect l="0" t="0" r="r" b="b"/>
            <a:pathLst>
              <a:path w="295" h="38">
                <a:moveTo>
                  <a:pt x="295" y="14"/>
                </a:moveTo>
                <a:lnTo>
                  <a:pt x="266" y="0"/>
                </a:lnTo>
                <a:lnTo>
                  <a:pt x="39" y="0"/>
                </a:lnTo>
                <a:lnTo>
                  <a:pt x="0" y="19"/>
                </a:lnTo>
                <a:lnTo>
                  <a:pt x="39" y="38"/>
                </a:lnTo>
                <a:lnTo>
                  <a:pt x="270" y="38"/>
                </a:lnTo>
                <a:lnTo>
                  <a:pt x="295" y="14"/>
                </a:lnTo>
                <a:close/>
              </a:path>
            </a:pathLst>
          </a:custGeom>
          <a:solidFill>
            <a:srgbClr val="9A9A9A"/>
          </a:solidFill>
          <a:ln w="9525">
            <a:noFill/>
            <a:round/>
            <a:headEnd/>
            <a:tailEnd/>
          </a:ln>
        </p:spPr>
        <p:txBody>
          <a:bodyPr/>
          <a:lstStyle/>
          <a:p>
            <a:endParaRPr lang="en-US"/>
          </a:p>
        </p:txBody>
      </p:sp>
      <p:pic>
        <p:nvPicPr>
          <p:cNvPr id="49165" name="Picture 13"/>
          <p:cNvPicPr>
            <a:picLocks noChangeAspect="1" noChangeArrowheads="1"/>
          </p:cNvPicPr>
          <p:nvPr/>
        </p:nvPicPr>
        <p:blipFill>
          <a:blip r:embed="rId2" cstate="print"/>
          <a:srcRect/>
          <a:stretch>
            <a:fillRect/>
          </a:stretch>
        </p:blipFill>
        <p:spPr bwMode="auto">
          <a:xfrm>
            <a:off x="8356600" y="2012950"/>
            <a:ext cx="277813" cy="23813"/>
          </a:xfrm>
          <a:prstGeom prst="rect">
            <a:avLst/>
          </a:prstGeom>
          <a:noFill/>
          <a:ln w="9525">
            <a:noFill/>
            <a:miter lim="800000"/>
            <a:headEnd/>
            <a:tailEnd/>
          </a:ln>
        </p:spPr>
      </p:pic>
      <p:sp>
        <p:nvSpPr>
          <p:cNvPr id="49166" name="Freeform 14"/>
          <p:cNvSpPr>
            <a:spLocks/>
          </p:cNvSpPr>
          <p:nvPr/>
        </p:nvSpPr>
        <p:spPr bwMode="auto">
          <a:xfrm>
            <a:off x="8718550" y="1982788"/>
            <a:ext cx="61913" cy="230187"/>
          </a:xfrm>
          <a:custGeom>
            <a:avLst/>
            <a:gdLst/>
            <a:ahLst/>
            <a:cxnLst>
              <a:cxn ang="0">
                <a:pos x="0" y="38"/>
              </a:cxn>
              <a:cxn ang="0">
                <a:pos x="39" y="0"/>
              </a:cxn>
              <a:cxn ang="0">
                <a:pos x="39" y="106"/>
              </a:cxn>
              <a:cxn ang="0">
                <a:pos x="0" y="145"/>
              </a:cxn>
              <a:cxn ang="0">
                <a:pos x="0" y="38"/>
              </a:cxn>
            </a:cxnLst>
            <a:rect l="0" t="0" r="r" b="b"/>
            <a:pathLst>
              <a:path w="39" h="145">
                <a:moveTo>
                  <a:pt x="0" y="38"/>
                </a:moveTo>
                <a:lnTo>
                  <a:pt x="39" y="0"/>
                </a:lnTo>
                <a:lnTo>
                  <a:pt x="39" y="106"/>
                </a:lnTo>
                <a:lnTo>
                  <a:pt x="0" y="145"/>
                </a:lnTo>
                <a:lnTo>
                  <a:pt x="0" y="38"/>
                </a:lnTo>
                <a:close/>
              </a:path>
            </a:pathLst>
          </a:custGeom>
          <a:solidFill>
            <a:srgbClr val="9A9A9A"/>
          </a:solidFill>
          <a:ln w="9525">
            <a:noFill/>
            <a:round/>
            <a:headEnd/>
            <a:tailEnd/>
          </a:ln>
        </p:spPr>
        <p:txBody>
          <a:bodyPr/>
          <a:lstStyle/>
          <a:p>
            <a:endParaRPr lang="en-US"/>
          </a:p>
        </p:txBody>
      </p:sp>
      <p:sp>
        <p:nvSpPr>
          <p:cNvPr id="49167" name="Rectangle 15"/>
          <p:cNvSpPr>
            <a:spLocks noChangeArrowheads="1"/>
          </p:cNvSpPr>
          <p:nvPr/>
        </p:nvSpPr>
        <p:spPr bwMode="auto">
          <a:xfrm>
            <a:off x="8228013" y="2044700"/>
            <a:ext cx="490537" cy="133350"/>
          </a:xfrm>
          <a:prstGeom prst="rect">
            <a:avLst/>
          </a:prstGeom>
          <a:solidFill>
            <a:srgbClr val="C0C0C0"/>
          </a:solidFill>
          <a:ln w="9525">
            <a:noFill/>
            <a:miter lim="800000"/>
            <a:headEnd/>
            <a:tailEnd/>
          </a:ln>
        </p:spPr>
        <p:txBody>
          <a:bodyPr/>
          <a:lstStyle/>
          <a:p>
            <a:endParaRPr lang="en-US"/>
          </a:p>
        </p:txBody>
      </p:sp>
      <p:sp>
        <p:nvSpPr>
          <p:cNvPr id="49168" name="Freeform 16"/>
          <p:cNvSpPr>
            <a:spLocks noEditPoints="1"/>
          </p:cNvSpPr>
          <p:nvPr/>
        </p:nvSpPr>
        <p:spPr bwMode="auto">
          <a:xfrm>
            <a:off x="8228013" y="2044700"/>
            <a:ext cx="490537" cy="133350"/>
          </a:xfrm>
          <a:custGeom>
            <a:avLst/>
            <a:gdLst/>
            <a:ahLst/>
            <a:cxnLst>
              <a:cxn ang="0">
                <a:pos x="0" y="177"/>
              </a:cxn>
              <a:cxn ang="0">
                <a:pos x="650" y="177"/>
              </a:cxn>
              <a:cxn ang="0">
                <a:pos x="650" y="0"/>
              </a:cxn>
              <a:cxn ang="0">
                <a:pos x="0" y="0"/>
              </a:cxn>
              <a:cxn ang="0">
                <a:pos x="0" y="177"/>
              </a:cxn>
              <a:cxn ang="0">
                <a:pos x="213" y="0"/>
              </a:cxn>
              <a:cxn ang="0">
                <a:pos x="213" y="177"/>
              </a:cxn>
            </a:cxnLst>
            <a:rect l="0" t="0" r="r" b="b"/>
            <a:pathLst>
              <a:path w="650" h="177">
                <a:moveTo>
                  <a:pt x="0" y="177"/>
                </a:moveTo>
                <a:lnTo>
                  <a:pt x="650" y="177"/>
                </a:lnTo>
                <a:lnTo>
                  <a:pt x="650" y="0"/>
                </a:lnTo>
                <a:lnTo>
                  <a:pt x="0" y="0"/>
                </a:lnTo>
                <a:lnTo>
                  <a:pt x="0" y="177"/>
                </a:lnTo>
                <a:moveTo>
                  <a:pt x="213" y="0"/>
                </a:moveTo>
                <a:cubicBezTo>
                  <a:pt x="200" y="58"/>
                  <a:pt x="200" y="119"/>
                  <a:pt x="213" y="177"/>
                </a:cubicBezTo>
              </a:path>
            </a:pathLst>
          </a:custGeom>
          <a:noFill/>
          <a:ln w="3175" cap="rnd">
            <a:solidFill>
              <a:srgbClr val="000000"/>
            </a:solidFill>
            <a:prstDash val="solid"/>
            <a:round/>
            <a:headEnd/>
            <a:tailEnd/>
          </a:ln>
        </p:spPr>
        <p:txBody>
          <a:bodyPr/>
          <a:lstStyle/>
          <a:p>
            <a:endParaRPr lang="en-US"/>
          </a:p>
        </p:txBody>
      </p:sp>
      <p:sp>
        <p:nvSpPr>
          <p:cNvPr id="49169" name="Rectangle 17"/>
          <p:cNvSpPr>
            <a:spLocks noChangeArrowheads="1"/>
          </p:cNvSpPr>
          <p:nvPr/>
        </p:nvSpPr>
        <p:spPr bwMode="auto">
          <a:xfrm>
            <a:off x="8228013" y="2178050"/>
            <a:ext cx="490537" cy="34925"/>
          </a:xfrm>
          <a:prstGeom prst="rect">
            <a:avLst/>
          </a:prstGeom>
          <a:solidFill>
            <a:srgbClr val="9A9A9A"/>
          </a:solidFill>
          <a:ln w="9525">
            <a:noFill/>
            <a:miter lim="800000"/>
            <a:headEnd/>
            <a:tailEnd/>
          </a:ln>
        </p:spPr>
        <p:txBody>
          <a:bodyPr/>
          <a:lstStyle/>
          <a:p>
            <a:endParaRPr lang="en-US"/>
          </a:p>
        </p:txBody>
      </p:sp>
      <p:sp>
        <p:nvSpPr>
          <p:cNvPr id="49170" name="Rectangle 18"/>
          <p:cNvSpPr>
            <a:spLocks noChangeArrowheads="1"/>
          </p:cNvSpPr>
          <p:nvPr/>
        </p:nvSpPr>
        <p:spPr bwMode="auto">
          <a:xfrm>
            <a:off x="8228013" y="2178050"/>
            <a:ext cx="490537" cy="34925"/>
          </a:xfrm>
          <a:prstGeom prst="rect">
            <a:avLst/>
          </a:prstGeom>
          <a:noFill/>
          <a:ln w="3175" cap="rnd">
            <a:solidFill>
              <a:srgbClr val="000000"/>
            </a:solidFill>
            <a:round/>
            <a:headEnd/>
            <a:tailEnd/>
          </a:ln>
        </p:spPr>
        <p:txBody>
          <a:bodyPr/>
          <a:lstStyle/>
          <a:p>
            <a:endParaRPr lang="en-US"/>
          </a:p>
        </p:txBody>
      </p:sp>
      <p:sp>
        <p:nvSpPr>
          <p:cNvPr id="49171" name="Rectangle 19"/>
          <p:cNvSpPr>
            <a:spLocks noChangeArrowheads="1"/>
          </p:cNvSpPr>
          <p:nvPr/>
        </p:nvSpPr>
        <p:spPr bwMode="auto">
          <a:xfrm>
            <a:off x="8605838" y="2085975"/>
            <a:ext cx="19050" cy="6350"/>
          </a:xfrm>
          <a:prstGeom prst="rect">
            <a:avLst/>
          </a:prstGeom>
          <a:solidFill>
            <a:srgbClr val="C0C0C0"/>
          </a:solidFill>
          <a:ln w="9525">
            <a:noFill/>
            <a:miter lim="800000"/>
            <a:headEnd/>
            <a:tailEnd/>
          </a:ln>
        </p:spPr>
        <p:txBody>
          <a:bodyPr/>
          <a:lstStyle/>
          <a:p>
            <a:endParaRPr lang="en-US"/>
          </a:p>
        </p:txBody>
      </p:sp>
      <p:sp>
        <p:nvSpPr>
          <p:cNvPr id="49172" name="Freeform 20"/>
          <p:cNvSpPr>
            <a:spLocks noEditPoints="1"/>
          </p:cNvSpPr>
          <p:nvPr/>
        </p:nvSpPr>
        <p:spPr bwMode="auto">
          <a:xfrm>
            <a:off x="8405813" y="2073275"/>
            <a:ext cx="79375" cy="9525"/>
          </a:xfrm>
          <a:custGeom>
            <a:avLst/>
            <a:gdLst/>
            <a:ahLst/>
            <a:cxnLst>
              <a:cxn ang="0">
                <a:pos x="0" y="6"/>
              </a:cxn>
              <a:cxn ang="0">
                <a:pos x="14" y="6"/>
              </a:cxn>
              <a:cxn ang="0">
                <a:pos x="14" y="0"/>
              </a:cxn>
              <a:cxn ang="0">
                <a:pos x="0" y="0"/>
              </a:cxn>
              <a:cxn ang="0">
                <a:pos x="0" y="6"/>
              </a:cxn>
              <a:cxn ang="0">
                <a:pos x="21" y="6"/>
              </a:cxn>
              <a:cxn ang="0">
                <a:pos x="29" y="6"/>
              </a:cxn>
              <a:cxn ang="0">
                <a:pos x="29" y="0"/>
              </a:cxn>
              <a:cxn ang="0">
                <a:pos x="21" y="0"/>
              </a:cxn>
              <a:cxn ang="0">
                <a:pos x="21" y="6"/>
              </a:cxn>
              <a:cxn ang="0">
                <a:pos x="36" y="6"/>
              </a:cxn>
              <a:cxn ang="0">
                <a:pos x="50" y="6"/>
              </a:cxn>
              <a:cxn ang="0">
                <a:pos x="50" y="0"/>
              </a:cxn>
              <a:cxn ang="0">
                <a:pos x="36" y="0"/>
              </a:cxn>
              <a:cxn ang="0">
                <a:pos x="36" y="6"/>
              </a:cxn>
            </a:cxnLst>
            <a:rect l="0" t="0" r="r" b="b"/>
            <a:pathLst>
              <a:path w="50" h="6">
                <a:moveTo>
                  <a:pt x="0" y="6"/>
                </a:moveTo>
                <a:lnTo>
                  <a:pt x="14" y="6"/>
                </a:lnTo>
                <a:lnTo>
                  <a:pt x="14" y="0"/>
                </a:lnTo>
                <a:lnTo>
                  <a:pt x="0" y="0"/>
                </a:lnTo>
                <a:lnTo>
                  <a:pt x="0" y="6"/>
                </a:lnTo>
                <a:close/>
                <a:moveTo>
                  <a:pt x="21" y="6"/>
                </a:moveTo>
                <a:lnTo>
                  <a:pt x="29" y="6"/>
                </a:lnTo>
                <a:lnTo>
                  <a:pt x="29" y="0"/>
                </a:lnTo>
                <a:lnTo>
                  <a:pt x="21" y="0"/>
                </a:lnTo>
                <a:lnTo>
                  <a:pt x="21" y="6"/>
                </a:lnTo>
                <a:close/>
                <a:moveTo>
                  <a:pt x="36" y="6"/>
                </a:moveTo>
                <a:lnTo>
                  <a:pt x="50" y="6"/>
                </a:lnTo>
                <a:lnTo>
                  <a:pt x="50" y="0"/>
                </a:lnTo>
                <a:lnTo>
                  <a:pt x="36" y="0"/>
                </a:lnTo>
                <a:lnTo>
                  <a:pt x="36" y="6"/>
                </a:lnTo>
                <a:close/>
              </a:path>
            </a:pathLst>
          </a:custGeom>
          <a:solidFill>
            <a:srgbClr val="C0C0C0"/>
          </a:solidFill>
          <a:ln w="9525">
            <a:noFill/>
            <a:round/>
            <a:headEnd/>
            <a:tailEnd/>
          </a:ln>
        </p:spPr>
        <p:txBody>
          <a:bodyPr/>
          <a:lstStyle/>
          <a:p>
            <a:endParaRPr lang="en-US"/>
          </a:p>
        </p:txBody>
      </p:sp>
      <p:sp>
        <p:nvSpPr>
          <p:cNvPr id="49173" name="Rectangle 21"/>
          <p:cNvSpPr>
            <a:spLocks noChangeArrowheads="1"/>
          </p:cNvSpPr>
          <p:nvPr/>
        </p:nvSpPr>
        <p:spPr bwMode="auto">
          <a:xfrm>
            <a:off x="8405813" y="2073275"/>
            <a:ext cx="22225" cy="9525"/>
          </a:xfrm>
          <a:prstGeom prst="rect">
            <a:avLst/>
          </a:prstGeom>
          <a:noFill/>
          <a:ln w="1588" cap="rnd">
            <a:solidFill>
              <a:srgbClr val="000000"/>
            </a:solidFill>
            <a:round/>
            <a:headEnd/>
            <a:tailEnd/>
          </a:ln>
        </p:spPr>
        <p:txBody>
          <a:bodyPr/>
          <a:lstStyle/>
          <a:p>
            <a:endParaRPr lang="en-US"/>
          </a:p>
        </p:txBody>
      </p:sp>
      <p:sp>
        <p:nvSpPr>
          <p:cNvPr id="49174" name="Rectangle 22"/>
          <p:cNvSpPr>
            <a:spLocks noChangeArrowheads="1"/>
          </p:cNvSpPr>
          <p:nvPr/>
        </p:nvSpPr>
        <p:spPr bwMode="auto">
          <a:xfrm>
            <a:off x="8439150" y="2073275"/>
            <a:ext cx="12700" cy="9525"/>
          </a:xfrm>
          <a:prstGeom prst="rect">
            <a:avLst/>
          </a:prstGeom>
          <a:noFill/>
          <a:ln w="1588" cap="rnd">
            <a:solidFill>
              <a:srgbClr val="000000"/>
            </a:solidFill>
            <a:round/>
            <a:headEnd/>
            <a:tailEnd/>
          </a:ln>
        </p:spPr>
        <p:txBody>
          <a:bodyPr/>
          <a:lstStyle/>
          <a:p>
            <a:endParaRPr lang="en-US"/>
          </a:p>
        </p:txBody>
      </p:sp>
      <p:sp>
        <p:nvSpPr>
          <p:cNvPr id="49175" name="Rectangle 23"/>
          <p:cNvSpPr>
            <a:spLocks noChangeArrowheads="1"/>
          </p:cNvSpPr>
          <p:nvPr/>
        </p:nvSpPr>
        <p:spPr bwMode="auto">
          <a:xfrm>
            <a:off x="8462963" y="2073275"/>
            <a:ext cx="22225" cy="9525"/>
          </a:xfrm>
          <a:prstGeom prst="rect">
            <a:avLst/>
          </a:prstGeom>
          <a:noFill/>
          <a:ln w="1588" cap="rnd">
            <a:solidFill>
              <a:srgbClr val="000000"/>
            </a:solidFill>
            <a:round/>
            <a:headEnd/>
            <a:tailEnd/>
          </a:ln>
        </p:spPr>
        <p:txBody>
          <a:bodyPr/>
          <a:lstStyle/>
          <a:p>
            <a:endParaRPr lang="en-US"/>
          </a:p>
        </p:txBody>
      </p:sp>
      <p:sp>
        <p:nvSpPr>
          <p:cNvPr id="49176" name="Freeform 24"/>
          <p:cNvSpPr>
            <a:spLocks noEditPoints="1"/>
          </p:cNvSpPr>
          <p:nvPr/>
        </p:nvSpPr>
        <p:spPr bwMode="auto">
          <a:xfrm>
            <a:off x="8243888" y="2057400"/>
            <a:ext cx="354012" cy="52388"/>
          </a:xfrm>
          <a:custGeom>
            <a:avLst/>
            <a:gdLst/>
            <a:ahLst/>
            <a:cxnLst>
              <a:cxn ang="0">
                <a:pos x="0" y="33"/>
              </a:cxn>
              <a:cxn ang="0">
                <a:pos x="29" y="33"/>
              </a:cxn>
              <a:cxn ang="0">
                <a:pos x="29" y="0"/>
              </a:cxn>
              <a:cxn ang="0">
                <a:pos x="0" y="0"/>
              </a:cxn>
              <a:cxn ang="0">
                <a:pos x="0" y="33"/>
              </a:cxn>
              <a:cxn ang="0">
                <a:pos x="197" y="24"/>
              </a:cxn>
              <a:cxn ang="0">
                <a:pos x="223" y="24"/>
              </a:cxn>
              <a:cxn ang="0">
                <a:pos x="223" y="8"/>
              </a:cxn>
              <a:cxn ang="0">
                <a:pos x="197" y="8"/>
              </a:cxn>
              <a:cxn ang="0">
                <a:pos x="197" y="24"/>
              </a:cxn>
            </a:cxnLst>
            <a:rect l="0" t="0" r="r" b="b"/>
            <a:pathLst>
              <a:path w="223" h="33">
                <a:moveTo>
                  <a:pt x="0" y="33"/>
                </a:moveTo>
                <a:lnTo>
                  <a:pt x="29" y="33"/>
                </a:lnTo>
                <a:lnTo>
                  <a:pt x="29" y="0"/>
                </a:lnTo>
                <a:lnTo>
                  <a:pt x="0" y="0"/>
                </a:lnTo>
                <a:lnTo>
                  <a:pt x="0" y="33"/>
                </a:lnTo>
                <a:close/>
                <a:moveTo>
                  <a:pt x="197" y="24"/>
                </a:moveTo>
                <a:lnTo>
                  <a:pt x="223" y="24"/>
                </a:lnTo>
                <a:lnTo>
                  <a:pt x="223" y="8"/>
                </a:lnTo>
                <a:lnTo>
                  <a:pt x="197" y="8"/>
                </a:lnTo>
                <a:lnTo>
                  <a:pt x="197" y="24"/>
                </a:lnTo>
                <a:close/>
              </a:path>
            </a:pathLst>
          </a:custGeom>
          <a:solidFill>
            <a:srgbClr val="C0C0C0"/>
          </a:solidFill>
          <a:ln w="9525">
            <a:noFill/>
            <a:round/>
            <a:headEnd/>
            <a:tailEnd/>
          </a:ln>
        </p:spPr>
        <p:txBody>
          <a:bodyPr/>
          <a:lstStyle/>
          <a:p>
            <a:endParaRPr lang="en-US"/>
          </a:p>
        </p:txBody>
      </p:sp>
      <p:sp>
        <p:nvSpPr>
          <p:cNvPr id="49177" name="Freeform 25"/>
          <p:cNvSpPr>
            <a:spLocks noEditPoints="1"/>
          </p:cNvSpPr>
          <p:nvPr/>
        </p:nvSpPr>
        <p:spPr bwMode="auto">
          <a:xfrm>
            <a:off x="8232775" y="2049463"/>
            <a:ext cx="482600" cy="153987"/>
          </a:xfrm>
          <a:custGeom>
            <a:avLst/>
            <a:gdLst/>
            <a:ahLst/>
            <a:cxnLst>
              <a:cxn ang="0">
                <a:pos x="221" y="161"/>
              </a:cxn>
              <a:cxn ang="0">
                <a:pos x="638" y="161"/>
              </a:cxn>
              <a:cxn ang="0">
                <a:pos x="638" y="0"/>
              </a:cxn>
              <a:cxn ang="0">
                <a:pos x="221" y="0"/>
              </a:cxn>
              <a:cxn ang="0">
                <a:pos x="221" y="161"/>
              </a:cxn>
              <a:cxn ang="0">
                <a:pos x="376" y="141"/>
              </a:cxn>
              <a:cxn ang="0">
                <a:pos x="615" y="141"/>
              </a:cxn>
              <a:cxn ang="0">
                <a:pos x="615" y="22"/>
              </a:cxn>
              <a:cxn ang="0">
                <a:pos x="376" y="22"/>
              </a:cxn>
              <a:cxn ang="0">
                <a:pos x="376" y="141"/>
              </a:cxn>
              <a:cxn ang="0">
                <a:pos x="579" y="202"/>
              </a:cxn>
              <a:cxn ang="0">
                <a:pos x="630" y="202"/>
              </a:cxn>
              <a:cxn ang="0">
                <a:pos x="640" y="193"/>
              </a:cxn>
              <a:cxn ang="0">
                <a:pos x="632" y="182"/>
              </a:cxn>
              <a:cxn ang="0">
                <a:pos x="630" y="182"/>
              </a:cxn>
              <a:cxn ang="0">
                <a:pos x="630" y="182"/>
              </a:cxn>
              <a:cxn ang="0">
                <a:pos x="579" y="182"/>
              </a:cxn>
              <a:cxn ang="0">
                <a:pos x="579" y="202"/>
              </a:cxn>
              <a:cxn ang="0">
                <a:pos x="61" y="202"/>
              </a:cxn>
              <a:cxn ang="0">
                <a:pos x="10" y="202"/>
              </a:cxn>
              <a:cxn ang="0">
                <a:pos x="0" y="193"/>
              </a:cxn>
              <a:cxn ang="0">
                <a:pos x="8" y="182"/>
              </a:cxn>
              <a:cxn ang="0">
                <a:pos x="10" y="182"/>
              </a:cxn>
              <a:cxn ang="0">
                <a:pos x="10" y="182"/>
              </a:cxn>
              <a:cxn ang="0">
                <a:pos x="61" y="182"/>
              </a:cxn>
              <a:cxn ang="0">
                <a:pos x="61" y="202"/>
              </a:cxn>
              <a:cxn ang="0">
                <a:pos x="229" y="43"/>
              </a:cxn>
              <a:cxn ang="0">
                <a:pos x="335" y="43"/>
              </a:cxn>
              <a:cxn ang="0">
                <a:pos x="335" y="31"/>
              </a:cxn>
              <a:cxn ang="0">
                <a:pos x="229" y="31"/>
              </a:cxn>
              <a:cxn ang="0">
                <a:pos x="229" y="43"/>
              </a:cxn>
            </a:cxnLst>
            <a:rect l="0" t="0" r="r" b="b"/>
            <a:pathLst>
              <a:path w="641" h="203">
                <a:moveTo>
                  <a:pt x="221" y="161"/>
                </a:moveTo>
                <a:lnTo>
                  <a:pt x="638" y="161"/>
                </a:lnTo>
                <a:lnTo>
                  <a:pt x="638" y="0"/>
                </a:lnTo>
                <a:lnTo>
                  <a:pt x="221" y="0"/>
                </a:lnTo>
                <a:cubicBezTo>
                  <a:pt x="208" y="52"/>
                  <a:pt x="208" y="108"/>
                  <a:pt x="221" y="161"/>
                </a:cubicBezTo>
                <a:close/>
                <a:moveTo>
                  <a:pt x="376" y="141"/>
                </a:moveTo>
                <a:lnTo>
                  <a:pt x="615" y="141"/>
                </a:lnTo>
                <a:lnTo>
                  <a:pt x="615" y="22"/>
                </a:lnTo>
                <a:lnTo>
                  <a:pt x="376" y="22"/>
                </a:lnTo>
                <a:lnTo>
                  <a:pt x="376" y="141"/>
                </a:lnTo>
                <a:close/>
                <a:moveTo>
                  <a:pt x="579" y="202"/>
                </a:moveTo>
                <a:lnTo>
                  <a:pt x="630" y="202"/>
                </a:lnTo>
                <a:cubicBezTo>
                  <a:pt x="635" y="203"/>
                  <a:pt x="639" y="199"/>
                  <a:pt x="640" y="193"/>
                </a:cubicBezTo>
                <a:cubicBezTo>
                  <a:pt x="641" y="188"/>
                  <a:pt x="637" y="183"/>
                  <a:pt x="632" y="182"/>
                </a:cubicBezTo>
                <a:cubicBezTo>
                  <a:pt x="632" y="182"/>
                  <a:pt x="631" y="182"/>
                  <a:pt x="630" y="182"/>
                </a:cubicBezTo>
                <a:lnTo>
                  <a:pt x="630" y="182"/>
                </a:lnTo>
                <a:lnTo>
                  <a:pt x="579" y="182"/>
                </a:lnTo>
                <a:lnTo>
                  <a:pt x="579" y="202"/>
                </a:lnTo>
                <a:close/>
                <a:moveTo>
                  <a:pt x="61" y="202"/>
                </a:moveTo>
                <a:lnTo>
                  <a:pt x="10" y="202"/>
                </a:lnTo>
                <a:cubicBezTo>
                  <a:pt x="5" y="203"/>
                  <a:pt x="1" y="199"/>
                  <a:pt x="0" y="193"/>
                </a:cubicBezTo>
                <a:cubicBezTo>
                  <a:pt x="0" y="188"/>
                  <a:pt x="3" y="183"/>
                  <a:pt x="8" y="182"/>
                </a:cubicBezTo>
                <a:cubicBezTo>
                  <a:pt x="9" y="182"/>
                  <a:pt x="10" y="182"/>
                  <a:pt x="10" y="182"/>
                </a:cubicBezTo>
                <a:lnTo>
                  <a:pt x="10" y="182"/>
                </a:lnTo>
                <a:lnTo>
                  <a:pt x="61" y="182"/>
                </a:lnTo>
                <a:lnTo>
                  <a:pt x="61" y="202"/>
                </a:lnTo>
                <a:close/>
                <a:moveTo>
                  <a:pt x="229" y="43"/>
                </a:moveTo>
                <a:lnTo>
                  <a:pt x="335" y="43"/>
                </a:lnTo>
                <a:lnTo>
                  <a:pt x="335" y="31"/>
                </a:lnTo>
                <a:lnTo>
                  <a:pt x="229" y="31"/>
                </a:lnTo>
                <a:lnTo>
                  <a:pt x="229" y="43"/>
                </a:lnTo>
                <a:close/>
              </a:path>
            </a:pathLst>
          </a:custGeom>
          <a:solidFill>
            <a:srgbClr val="C0C0C0"/>
          </a:solidFill>
          <a:ln w="0">
            <a:solidFill>
              <a:srgbClr val="000000"/>
            </a:solidFill>
            <a:prstDash val="solid"/>
            <a:round/>
            <a:headEnd/>
            <a:tailEnd/>
          </a:ln>
        </p:spPr>
        <p:txBody>
          <a:bodyPr/>
          <a:lstStyle/>
          <a:p>
            <a:endParaRPr lang="en-US"/>
          </a:p>
        </p:txBody>
      </p:sp>
      <p:sp>
        <p:nvSpPr>
          <p:cNvPr id="49178" name="Freeform 26"/>
          <p:cNvSpPr>
            <a:spLocks noEditPoints="1"/>
          </p:cNvSpPr>
          <p:nvPr/>
        </p:nvSpPr>
        <p:spPr bwMode="auto">
          <a:xfrm>
            <a:off x="8232775" y="2043113"/>
            <a:ext cx="482600" cy="160337"/>
          </a:xfrm>
          <a:custGeom>
            <a:avLst/>
            <a:gdLst/>
            <a:ahLst/>
            <a:cxnLst>
              <a:cxn ang="0">
                <a:pos x="221" y="170"/>
              </a:cxn>
              <a:cxn ang="0">
                <a:pos x="638" y="170"/>
              </a:cxn>
              <a:cxn ang="0">
                <a:pos x="638" y="9"/>
              </a:cxn>
              <a:cxn ang="0">
                <a:pos x="221" y="9"/>
              </a:cxn>
              <a:cxn ang="0">
                <a:pos x="221" y="170"/>
              </a:cxn>
              <a:cxn ang="0">
                <a:pos x="341" y="9"/>
              </a:cxn>
              <a:cxn ang="0">
                <a:pos x="341" y="170"/>
              </a:cxn>
              <a:cxn ang="0">
                <a:pos x="341" y="63"/>
              </a:cxn>
              <a:cxn ang="0">
                <a:pos x="212" y="63"/>
              </a:cxn>
              <a:cxn ang="0">
                <a:pos x="341" y="117"/>
              </a:cxn>
              <a:cxn ang="0">
                <a:pos x="212" y="117"/>
              </a:cxn>
              <a:cxn ang="0">
                <a:pos x="376" y="150"/>
              </a:cxn>
              <a:cxn ang="0">
                <a:pos x="615" y="150"/>
              </a:cxn>
              <a:cxn ang="0">
                <a:pos x="615" y="31"/>
              </a:cxn>
              <a:cxn ang="0">
                <a:pos x="376" y="31"/>
              </a:cxn>
              <a:cxn ang="0">
                <a:pos x="376" y="150"/>
              </a:cxn>
              <a:cxn ang="0">
                <a:pos x="539" y="31"/>
              </a:cxn>
              <a:cxn ang="0">
                <a:pos x="539" y="76"/>
              </a:cxn>
              <a:cxn ang="0">
                <a:pos x="376" y="76"/>
              </a:cxn>
              <a:cxn ang="0">
                <a:pos x="615" y="76"/>
              </a:cxn>
              <a:cxn ang="0">
                <a:pos x="579" y="211"/>
              </a:cxn>
              <a:cxn ang="0">
                <a:pos x="630" y="211"/>
              </a:cxn>
              <a:cxn ang="0">
                <a:pos x="640" y="202"/>
              </a:cxn>
              <a:cxn ang="0">
                <a:pos x="632" y="191"/>
              </a:cxn>
              <a:cxn ang="0">
                <a:pos x="630" y="191"/>
              </a:cxn>
              <a:cxn ang="0">
                <a:pos x="630" y="191"/>
              </a:cxn>
              <a:cxn ang="0">
                <a:pos x="579" y="191"/>
              </a:cxn>
              <a:cxn ang="0">
                <a:pos x="579" y="211"/>
              </a:cxn>
              <a:cxn ang="0">
                <a:pos x="61" y="211"/>
              </a:cxn>
              <a:cxn ang="0">
                <a:pos x="10" y="211"/>
              </a:cxn>
              <a:cxn ang="0">
                <a:pos x="0" y="202"/>
              </a:cxn>
              <a:cxn ang="0">
                <a:pos x="8" y="191"/>
              </a:cxn>
              <a:cxn ang="0">
                <a:pos x="10" y="191"/>
              </a:cxn>
              <a:cxn ang="0">
                <a:pos x="10" y="191"/>
              </a:cxn>
              <a:cxn ang="0">
                <a:pos x="61" y="191"/>
              </a:cxn>
              <a:cxn ang="0">
                <a:pos x="61" y="211"/>
              </a:cxn>
              <a:cxn ang="0">
                <a:pos x="229" y="52"/>
              </a:cxn>
              <a:cxn ang="0">
                <a:pos x="335" y="52"/>
              </a:cxn>
              <a:cxn ang="0">
                <a:pos x="335" y="40"/>
              </a:cxn>
              <a:cxn ang="0">
                <a:pos x="229" y="40"/>
              </a:cxn>
              <a:cxn ang="0">
                <a:pos x="229" y="52"/>
              </a:cxn>
              <a:cxn ang="0">
                <a:pos x="229" y="9"/>
              </a:cxn>
              <a:cxn ang="0">
                <a:pos x="229" y="0"/>
              </a:cxn>
              <a:cxn ang="0">
                <a:pos x="229" y="178"/>
              </a:cxn>
              <a:cxn ang="0">
                <a:pos x="229" y="170"/>
              </a:cxn>
            </a:cxnLst>
            <a:rect l="0" t="0" r="r" b="b"/>
            <a:pathLst>
              <a:path w="641" h="212">
                <a:moveTo>
                  <a:pt x="221" y="170"/>
                </a:moveTo>
                <a:lnTo>
                  <a:pt x="638" y="170"/>
                </a:lnTo>
                <a:lnTo>
                  <a:pt x="638" y="9"/>
                </a:lnTo>
                <a:lnTo>
                  <a:pt x="221" y="9"/>
                </a:lnTo>
                <a:cubicBezTo>
                  <a:pt x="208" y="61"/>
                  <a:pt x="208" y="117"/>
                  <a:pt x="221" y="170"/>
                </a:cubicBezTo>
                <a:moveTo>
                  <a:pt x="341" y="9"/>
                </a:moveTo>
                <a:lnTo>
                  <a:pt x="341" y="170"/>
                </a:lnTo>
                <a:moveTo>
                  <a:pt x="341" y="63"/>
                </a:moveTo>
                <a:lnTo>
                  <a:pt x="212" y="63"/>
                </a:lnTo>
                <a:moveTo>
                  <a:pt x="341" y="117"/>
                </a:moveTo>
                <a:lnTo>
                  <a:pt x="212" y="117"/>
                </a:lnTo>
                <a:moveTo>
                  <a:pt x="376" y="150"/>
                </a:moveTo>
                <a:lnTo>
                  <a:pt x="615" y="150"/>
                </a:lnTo>
                <a:lnTo>
                  <a:pt x="615" y="31"/>
                </a:lnTo>
                <a:lnTo>
                  <a:pt x="376" y="31"/>
                </a:lnTo>
                <a:lnTo>
                  <a:pt x="376" y="150"/>
                </a:lnTo>
                <a:moveTo>
                  <a:pt x="539" y="31"/>
                </a:moveTo>
                <a:lnTo>
                  <a:pt x="539" y="76"/>
                </a:lnTo>
                <a:moveTo>
                  <a:pt x="376" y="76"/>
                </a:moveTo>
                <a:lnTo>
                  <a:pt x="615" y="76"/>
                </a:lnTo>
                <a:moveTo>
                  <a:pt x="579" y="211"/>
                </a:moveTo>
                <a:lnTo>
                  <a:pt x="630" y="211"/>
                </a:lnTo>
                <a:cubicBezTo>
                  <a:pt x="635" y="212"/>
                  <a:pt x="639" y="208"/>
                  <a:pt x="640" y="202"/>
                </a:cubicBezTo>
                <a:cubicBezTo>
                  <a:pt x="641" y="197"/>
                  <a:pt x="637" y="192"/>
                  <a:pt x="632" y="191"/>
                </a:cubicBezTo>
                <a:cubicBezTo>
                  <a:pt x="632" y="191"/>
                  <a:pt x="631" y="191"/>
                  <a:pt x="630" y="191"/>
                </a:cubicBezTo>
                <a:lnTo>
                  <a:pt x="630" y="191"/>
                </a:lnTo>
                <a:lnTo>
                  <a:pt x="579" y="191"/>
                </a:lnTo>
                <a:lnTo>
                  <a:pt x="579" y="211"/>
                </a:lnTo>
                <a:moveTo>
                  <a:pt x="61" y="211"/>
                </a:moveTo>
                <a:lnTo>
                  <a:pt x="10" y="211"/>
                </a:lnTo>
                <a:cubicBezTo>
                  <a:pt x="5" y="212"/>
                  <a:pt x="1" y="208"/>
                  <a:pt x="0" y="202"/>
                </a:cubicBezTo>
                <a:cubicBezTo>
                  <a:pt x="0" y="197"/>
                  <a:pt x="3" y="192"/>
                  <a:pt x="8" y="191"/>
                </a:cubicBezTo>
                <a:cubicBezTo>
                  <a:pt x="9" y="191"/>
                  <a:pt x="10" y="191"/>
                  <a:pt x="10" y="191"/>
                </a:cubicBezTo>
                <a:lnTo>
                  <a:pt x="10" y="191"/>
                </a:lnTo>
                <a:lnTo>
                  <a:pt x="61" y="191"/>
                </a:lnTo>
                <a:lnTo>
                  <a:pt x="61" y="211"/>
                </a:lnTo>
                <a:moveTo>
                  <a:pt x="229" y="52"/>
                </a:moveTo>
                <a:lnTo>
                  <a:pt x="335" y="52"/>
                </a:lnTo>
                <a:lnTo>
                  <a:pt x="335" y="40"/>
                </a:lnTo>
                <a:lnTo>
                  <a:pt x="229" y="40"/>
                </a:lnTo>
                <a:lnTo>
                  <a:pt x="229" y="52"/>
                </a:lnTo>
                <a:moveTo>
                  <a:pt x="229" y="9"/>
                </a:moveTo>
                <a:lnTo>
                  <a:pt x="229" y="0"/>
                </a:lnTo>
                <a:moveTo>
                  <a:pt x="229" y="178"/>
                </a:moveTo>
                <a:lnTo>
                  <a:pt x="229" y="170"/>
                </a:lnTo>
              </a:path>
            </a:pathLst>
          </a:custGeom>
          <a:noFill/>
          <a:ln w="1588" cap="rnd">
            <a:solidFill>
              <a:srgbClr val="000000"/>
            </a:solidFill>
            <a:prstDash val="solid"/>
            <a:round/>
            <a:headEnd/>
            <a:tailEnd/>
          </a:ln>
        </p:spPr>
        <p:txBody>
          <a:bodyPr/>
          <a:lstStyle/>
          <a:p>
            <a:endParaRPr lang="en-US"/>
          </a:p>
        </p:txBody>
      </p:sp>
      <p:sp>
        <p:nvSpPr>
          <p:cNvPr id="49179" name="Freeform 27"/>
          <p:cNvSpPr>
            <a:spLocks noEditPoints="1"/>
          </p:cNvSpPr>
          <p:nvPr/>
        </p:nvSpPr>
        <p:spPr bwMode="auto">
          <a:xfrm>
            <a:off x="8407400" y="2078038"/>
            <a:ext cx="139700" cy="33337"/>
          </a:xfrm>
          <a:custGeom>
            <a:avLst/>
            <a:gdLst/>
            <a:ahLst/>
            <a:cxnLst>
              <a:cxn ang="0">
                <a:pos x="0" y="21"/>
              </a:cxn>
              <a:cxn ang="0">
                <a:pos x="5" y="21"/>
              </a:cxn>
              <a:cxn ang="0">
                <a:pos x="0" y="0"/>
              </a:cxn>
              <a:cxn ang="0">
                <a:pos x="5" y="0"/>
              </a:cxn>
              <a:cxn ang="0">
                <a:pos x="37" y="0"/>
              </a:cxn>
              <a:cxn ang="0">
                <a:pos x="41" y="0"/>
              </a:cxn>
              <a:cxn ang="0">
                <a:pos x="83" y="8"/>
              </a:cxn>
              <a:cxn ang="0">
                <a:pos x="88" y="8"/>
              </a:cxn>
            </a:cxnLst>
            <a:rect l="0" t="0" r="r" b="b"/>
            <a:pathLst>
              <a:path w="88" h="21">
                <a:moveTo>
                  <a:pt x="0" y="21"/>
                </a:moveTo>
                <a:lnTo>
                  <a:pt x="5" y="21"/>
                </a:lnTo>
                <a:moveTo>
                  <a:pt x="0" y="0"/>
                </a:moveTo>
                <a:lnTo>
                  <a:pt x="5" y="0"/>
                </a:lnTo>
                <a:moveTo>
                  <a:pt x="37" y="0"/>
                </a:moveTo>
                <a:lnTo>
                  <a:pt x="41" y="0"/>
                </a:lnTo>
                <a:moveTo>
                  <a:pt x="83" y="8"/>
                </a:moveTo>
                <a:lnTo>
                  <a:pt x="88" y="8"/>
                </a:lnTo>
              </a:path>
            </a:pathLst>
          </a:custGeom>
          <a:noFill/>
          <a:ln w="3175" cap="flat">
            <a:solidFill>
              <a:srgbClr val="00FF00"/>
            </a:solidFill>
            <a:prstDash val="solid"/>
            <a:miter lim="800000"/>
            <a:headEnd/>
            <a:tailEnd/>
          </a:ln>
        </p:spPr>
        <p:txBody>
          <a:bodyPr/>
          <a:lstStyle/>
          <a:p>
            <a:endParaRPr lang="en-US"/>
          </a:p>
        </p:txBody>
      </p:sp>
      <p:sp>
        <p:nvSpPr>
          <p:cNvPr id="49180" name="Freeform 28"/>
          <p:cNvSpPr>
            <a:spLocks/>
          </p:cNvSpPr>
          <p:nvPr/>
        </p:nvSpPr>
        <p:spPr bwMode="auto">
          <a:xfrm>
            <a:off x="8658225" y="1660525"/>
            <a:ext cx="60325" cy="360363"/>
          </a:xfrm>
          <a:custGeom>
            <a:avLst/>
            <a:gdLst/>
            <a:ahLst/>
            <a:cxnLst>
              <a:cxn ang="0">
                <a:pos x="0" y="227"/>
              </a:cxn>
              <a:cxn ang="0">
                <a:pos x="29" y="198"/>
              </a:cxn>
              <a:cxn ang="0">
                <a:pos x="29" y="145"/>
              </a:cxn>
              <a:cxn ang="0">
                <a:pos x="38" y="116"/>
              </a:cxn>
              <a:cxn ang="0">
                <a:pos x="38" y="0"/>
              </a:cxn>
              <a:cxn ang="0">
                <a:pos x="0" y="39"/>
              </a:cxn>
              <a:cxn ang="0">
                <a:pos x="0" y="227"/>
              </a:cxn>
            </a:cxnLst>
            <a:rect l="0" t="0" r="r" b="b"/>
            <a:pathLst>
              <a:path w="38" h="227">
                <a:moveTo>
                  <a:pt x="0" y="227"/>
                </a:moveTo>
                <a:lnTo>
                  <a:pt x="29" y="198"/>
                </a:lnTo>
                <a:lnTo>
                  <a:pt x="29" y="145"/>
                </a:lnTo>
                <a:lnTo>
                  <a:pt x="38" y="116"/>
                </a:lnTo>
                <a:lnTo>
                  <a:pt x="38" y="0"/>
                </a:lnTo>
                <a:lnTo>
                  <a:pt x="0" y="39"/>
                </a:lnTo>
                <a:lnTo>
                  <a:pt x="0" y="227"/>
                </a:lnTo>
                <a:close/>
              </a:path>
            </a:pathLst>
          </a:custGeom>
          <a:solidFill>
            <a:srgbClr val="9A9A9A"/>
          </a:solidFill>
          <a:ln w="9525">
            <a:noFill/>
            <a:round/>
            <a:headEnd/>
            <a:tailEnd/>
          </a:ln>
        </p:spPr>
        <p:txBody>
          <a:bodyPr/>
          <a:lstStyle/>
          <a:p>
            <a:endParaRPr lang="en-US"/>
          </a:p>
        </p:txBody>
      </p:sp>
      <p:sp>
        <p:nvSpPr>
          <p:cNvPr id="49181" name="Freeform 29"/>
          <p:cNvSpPr>
            <a:spLocks/>
          </p:cNvSpPr>
          <p:nvPr/>
        </p:nvSpPr>
        <p:spPr bwMode="auto">
          <a:xfrm>
            <a:off x="8289925" y="1660525"/>
            <a:ext cx="428625" cy="61913"/>
          </a:xfrm>
          <a:custGeom>
            <a:avLst/>
            <a:gdLst/>
            <a:ahLst/>
            <a:cxnLst>
              <a:cxn ang="0">
                <a:pos x="270" y="0"/>
              </a:cxn>
              <a:cxn ang="0">
                <a:pos x="39" y="0"/>
              </a:cxn>
              <a:cxn ang="0">
                <a:pos x="0" y="39"/>
              </a:cxn>
              <a:cxn ang="0">
                <a:pos x="232" y="39"/>
              </a:cxn>
              <a:cxn ang="0">
                <a:pos x="270" y="0"/>
              </a:cxn>
            </a:cxnLst>
            <a:rect l="0" t="0" r="r" b="b"/>
            <a:pathLst>
              <a:path w="270" h="39">
                <a:moveTo>
                  <a:pt x="270" y="0"/>
                </a:moveTo>
                <a:lnTo>
                  <a:pt x="39" y="0"/>
                </a:lnTo>
                <a:lnTo>
                  <a:pt x="0" y="39"/>
                </a:lnTo>
                <a:lnTo>
                  <a:pt x="232" y="39"/>
                </a:lnTo>
                <a:lnTo>
                  <a:pt x="270" y="0"/>
                </a:lnTo>
                <a:close/>
              </a:path>
            </a:pathLst>
          </a:custGeom>
          <a:solidFill>
            <a:srgbClr val="E6E6E6"/>
          </a:solidFill>
          <a:ln w="9525">
            <a:noFill/>
            <a:round/>
            <a:headEnd/>
            <a:tailEnd/>
          </a:ln>
        </p:spPr>
        <p:txBody>
          <a:bodyPr/>
          <a:lstStyle/>
          <a:p>
            <a:endParaRPr lang="en-US"/>
          </a:p>
        </p:txBody>
      </p:sp>
      <p:sp>
        <p:nvSpPr>
          <p:cNvPr id="49182" name="Rectangle 30"/>
          <p:cNvSpPr>
            <a:spLocks noChangeArrowheads="1"/>
          </p:cNvSpPr>
          <p:nvPr/>
        </p:nvSpPr>
        <p:spPr bwMode="auto">
          <a:xfrm>
            <a:off x="8289925" y="1722438"/>
            <a:ext cx="368300" cy="296862"/>
          </a:xfrm>
          <a:prstGeom prst="rect">
            <a:avLst/>
          </a:prstGeom>
          <a:solidFill>
            <a:srgbClr val="C0C0C0"/>
          </a:solidFill>
          <a:ln w="9525">
            <a:noFill/>
            <a:miter lim="800000"/>
            <a:headEnd/>
            <a:tailEnd/>
          </a:ln>
        </p:spPr>
        <p:txBody>
          <a:bodyPr/>
          <a:lstStyle/>
          <a:p>
            <a:endParaRPr lang="en-US"/>
          </a:p>
        </p:txBody>
      </p:sp>
      <p:sp>
        <p:nvSpPr>
          <p:cNvPr id="49183" name="Rectangle 31"/>
          <p:cNvSpPr>
            <a:spLocks noChangeArrowheads="1"/>
          </p:cNvSpPr>
          <p:nvPr/>
        </p:nvSpPr>
        <p:spPr bwMode="auto">
          <a:xfrm>
            <a:off x="8289925" y="1722438"/>
            <a:ext cx="368300" cy="296862"/>
          </a:xfrm>
          <a:prstGeom prst="rect">
            <a:avLst/>
          </a:prstGeom>
          <a:noFill/>
          <a:ln w="3175" cap="rnd">
            <a:solidFill>
              <a:srgbClr val="000000"/>
            </a:solidFill>
            <a:round/>
            <a:headEnd/>
            <a:tailEnd/>
          </a:ln>
        </p:spPr>
        <p:txBody>
          <a:bodyPr/>
          <a:lstStyle/>
          <a:p>
            <a:endParaRPr lang="en-US"/>
          </a:p>
        </p:txBody>
      </p:sp>
      <p:sp>
        <p:nvSpPr>
          <p:cNvPr id="49184" name="Rectangle 32"/>
          <p:cNvSpPr>
            <a:spLocks noChangeArrowheads="1"/>
          </p:cNvSpPr>
          <p:nvPr/>
        </p:nvSpPr>
        <p:spPr bwMode="auto">
          <a:xfrm>
            <a:off x="8620125" y="1982788"/>
            <a:ext cx="19050" cy="9525"/>
          </a:xfrm>
          <a:prstGeom prst="rect">
            <a:avLst/>
          </a:prstGeom>
          <a:solidFill>
            <a:srgbClr val="00FF00"/>
          </a:solidFill>
          <a:ln w="9525">
            <a:noFill/>
            <a:miter lim="800000"/>
            <a:headEnd/>
            <a:tailEnd/>
          </a:ln>
        </p:spPr>
        <p:txBody>
          <a:bodyPr/>
          <a:lstStyle/>
          <a:p>
            <a:endParaRPr lang="en-US"/>
          </a:p>
        </p:txBody>
      </p:sp>
      <p:pic>
        <p:nvPicPr>
          <p:cNvPr id="49185" name="Picture 33"/>
          <p:cNvPicPr>
            <a:picLocks noChangeAspect="1" noChangeArrowheads="1"/>
          </p:cNvPicPr>
          <p:nvPr/>
        </p:nvPicPr>
        <p:blipFill>
          <a:blip r:embed="rId3" cstate="print"/>
          <a:srcRect/>
          <a:stretch>
            <a:fillRect/>
          </a:stretch>
        </p:blipFill>
        <p:spPr bwMode="auto">
          <a:xfrm>
            <a:off x="8332788" y="1758950"/>
            <a:ext cx="265112" cy="193675"/>
          </a:xfrm>
          <a:prstGeom prst="rect">
            <a:avLst/>
          </a:prstGeom>
          <a:noFill/>
          <a:ln w="9525">
            <a:noFill/>
            <a:miter lim="800000"/>
            <a:headEnd/>
            <a:tailEnd/>
          </a:ln>
        </p:spPr>
      </p:pic>
      <p:pic>
        <p:nvPicPr>
          <p:cNvPr id="49186" name="Picture 34"/>
          <p:cNvPicPr>
            <a:picLocks noChangeAspect="1" noChangeArrowheads="1"/>
          </p:cNvPicPr>
          <p:nvPr/>
        </p:nvPicPr>
        <p:blipFill>
          <a:blip r:embed="rId4" cstate="print"/>
          <a:srcRect/>
          <a:stretch>
            <a:fillRect/>
          </a:stretch>
        </p:blipFill>
        <p:spPr bwMode="auto">
          <a:xfrm>
            <a:off x="8332788" y="1758950"/>
            <a:ext cx="265112" cy="193675"/>
          </a:xfrm>
          <a:prstGeom prst="rect">
            <a:avLst/>
          </a:prstGeom>
          <a:noFill/>
          <a:ln w="9525">
            <a:noFill/>
            <a:miter lim="800000"/>
            <a:headEnd/>
            <a:tailEnd/>
          </a:ln>
        </p:spPr>
      </p:pic>
      <p:pic>
        <p:nvPicPr>
          <p:cNvPr id="49187" name="Picture 35"/>
          <p:cNvPicPr>
            <a:picLocks noChangeAspect="1" noChangeArrowheads="1"/>
          </p:cNvPicPr>
          <p:nvPr/>
        </p:nvPicPr>
        <p:blipFill>
          <a:blip r:embed="rId5" cstate="print"/>
          <a:srcRect/>
          <a:stretch>
            <a:fillRect/>
          </a:stretch>
        </p:blipFill>
        <p:spPr bwMode="auto">
          <a:xfrm>
            <a:off x="8320088" y="1747838"/>
            <a:ext cx="301625" cy="228600"/>
          </a:xfrm>
          <a:prstGeom prst="rect">
            <a:avLst/>
          </a:prstGeom>
          <a:noFill/>
          <a:ln w="9525">
            <a:noFill/>
            <a:miter lim="800000"/>
            <a:headEnd/>
            <a:tailEnd/>
          </a:ln>
        </p:spPr>
      </p:pic>
      <p:sp>
        <p:nvSpPr>
          <p:cNvPr id="49188" name="Freeform 36"/>
          <p:cNvSpPr>
            <a:spLocks noEditPoints="1"/>
          </p:cNvSpPr>
          <p:nvPr/>
        </p:nvSpPr>
        <p:spPr bwMode="auto">
          <a:xfrm>
            <a:off x="8289925" y="2001838"/>
            <a:ext cx="368300" cy="17462"/>
          </a:xfrm>
          <a:custGeom>
            <a:avLst/>
            <a:gdLst/>
            <a:ahLst/>
            <a:cxnLst>
              <a:cxn ang="0">
                <a:pos x="64" y="0"/>
              </a:cxn>
              <a:cxn ang="0">
                <a:pos x="64" y="11"/>
              </a:cxn>
              <a:cxn ang="0">
                <a:pos x="35" y="0"/>
              </a:cxn>
              <a:cxn ang="0">
                <a:pos x="35" y="11"/>
              </a:cxn>
              <a:cxn ang="0">
                <a:pos x="0" y="0"/>
              </a:cxn>
              <a:cxn ang="0">
                <a:pos x="232" y="0"/>
              </a:cxn>
            </a:cxnLst>
            <a:rect l="0" t="0" r="r" b="b"/>
            <a:pathLst>
              <a:path w="232" h="11">
                <a:moveTo>
                  <a:pt x="64" y="0"/>
                </a:moveTo>
                <a:lnTo>
                  <a:pt x="64" y="11"/>
                </a:lnTo>
                <a:moveTo>
                  <a:pt x="35" y="0"/>
                </a:moveTo>
                <a:lnTo>
                  <a:pt x="35" y="11"/>
                </a:lnTo>
                <a:moveTo>
                  <a:pt x="0" y="0"/>
                </a:moveTo>
                <a:lnTo>
                  <a:pt x="232" y="0"/>
                </a:lnTo>
              </a:path>
            </a:pathLst>
          </a:custGeom>
          <a:noFill/>
          <a:ln w="1588" cap="rnd">
            <a:solidFill>
              <a:srgbClr val="000000"/>
            </a:solidFill>
            <a:prstDash val="solid"/>
            <a:round/>
            <a:headEnd/>
            <a:tailEnd/>
          </a:ln>
        </p:spPr>
        <p:txBody>
          <a:bodyPr/>
          <a:lstStyle/>
          <a:p>
            <a:endParaRPr lang="en-US"/>
          </a:p>
        </p:txBody>
      </p:sp>
      <p:sp>
        <p:nvSpPr>
          <p:cNvPr id="49189" name="Rectangle 37"/>
          <p:cNvSpPr>
            <a:spLocks noChangeArrowheads="1"/>
          </p:cNvSpPr>
          <p:nvPr/>
        </p:nvSpPr>
        <p:spPr bwMode="auto">
          <a:xfrm>
            <a:off x="8561388" y="2062163"/>
            <a:ext cx="49212" cy="11112"/>
          </a:xfrm>
          <a:prstGeom prst="rect">
            <a:avLst/>
          </a:prstGeom>
          <a:solidFill>
            <a:srgbClr val="C0C0C0"/>
          </a:solidFill>
          <a:ln w="9525">
            <a:noFill/>
            <a:miter lim="800000"/>
            <a:headEnd/>
            <a:tailEnd/>
          </a:ln>
        </p:spPr>
        <p:txBody>
          <a:bodyPr/>
          <a:lstStyle/>
          <a:p>
            <a:endParaRPr lang="en-US"/>
          </a:p>
        </p:txBody>
      </p:sp>
      <p:sp>
        <p:nvSpPr>
          <p:cNvPr id="49190" name="Rectangle 38"/>
          <p:cNvSpPr>
            <a:spLocks noChangeArrowheads="1"/>
          </p:cNvSpPr>
          <p:nvPr/>
        </p:nvSpPr>
        <p:spPr bwMode="auto">
          <a:xfrm>
            <a:off x="8561388" y="2073275"/>
            <a:ext cx="49212" cy="12700"/>
          </a:xfrm>
          <a:prstGeom prst="rect">
            <a:avLst/>
          </a:prstGeom>
          <a:solidFill>
            <a:srgbClr val="A9A9A9"/>
          </a:solidFill>
          <a:ln w="9525">
            <a:noFill/>
            <a:miter lim="800000"/>
            <a:headEnd/>
            <a:tailEnd/>
          </a:ln>
        </p:spPr>
        <p:txBody>
          <a:bodyPr/>
          <a:lstStyle/>
          <a:p>
            <a:endParaRPr lang="en-US"/>
          </a:p>
        </p:txBody>
      </p:sp>
      <p:sp>
        <p:nvSpPr>
          <p:cNvPr id="49191" name="Line 39"/>
          <p:cNvSpPr>
            <a:spLocks noChangeShapeType="1"/>
          </p:cNvSpPr>
          <p:nvPr/>
        </p:nvSpPr>
        <p:spPr bwMode="auto">
          <a:xfrm>
            <a:off x="8528050" y="2079625"/>
            <a:ext cx="107950" cy="1588"/>
          </a:xfrm>
          <a:prstGeom prst="line">
            <a:avLst/>
          </a:prstGeom>
          <a:noFill/>
          <a:ln w="6350">
            <a:solidFill>
              <a:srgbClr val="000000"/>
            </a:solidFill>
            <a:miter lim="800000"/>
            <a:headEnd/>
            <a:tailEnd/>
          </a:ln>
        </p:spPr>
        <p:txBody>
          <a:bodyPr/>
          <a:lstStyle/>
          <a:p>
            <a:endParaRPr lang="en-US"/>
          </a:p>
        </p:txBody>
      </p:sp>
      <p:sp>
        <p:nvSpPr>
          <p:cNvPr id="49192" name="Rectangle 40"/>
          <p:cNvSpPr>
            <a:spLocks noChangeArrowheads="1"/>
          </p:cNvSpPr>
          <p:nvPr/>
        </p:nvSpPr>
        <p:spPr bwMode="auto">
          <a:xfrm>
            <a:off x="8235950" y="2049463"/>
            <a:ext cx="12700" cy="36512"/>
          </a:xfrm>
          <a:prstGeom prst="rect">
            <a:avLst/>
          </a:prstGeom>
          <a:solidFill>
            <a:srgbClr val="D18E8E"/>
          </a:solidFill>
          <a:ln w="9525">
            <a:noFill/>
            <a:miter lim="800000"/>
            <a:headEnd/>
            <a:tailEnd/>
          </a:ln>
        </p:spPr>
        <p:txBody>
          <a:bodyPr/>
          <a:lstStyle/>
          <a:p>
            <a:endParaRPr lang="en-US"/>
          </a:p>
        </p:txBody>
      </p:sp>
      <p:sp>
        <p:nvSpPr>
          <p:cNvPr id="49193" name="Rectangle 41"/>
          <p:cNvSpPr>
            <a:spLocks noChangeArrowheads="1"/>
          </p:cNvSpPr>
          <p:nvPr/>
        </p:nvSpPr>
        <p:spPr bwMode="auto">
          <a:xfrm>
            <a:off x="8248650" y="2049463"/>
            <a:ext cx="11113" cy="36512"/>
          </a:xfrm>
          <a:prstGeom prst="rect">
            <a:avLst/>
          </a:prstGeom>
          <a:solidFill>
            <a:srgbClr val="CAA1A1"/>
          </a:solidFill>
          <a:ln w="9525">
            <a:noFill/>
            <a:miter lim="800000"/>
            <a:headEnd/>
            <a:tailEnd/>
          </a:ln>
        </p:spPr>
        <p:txBody>
          <a:bodyPr/>
          <a:lstStyle/>
          <a:p>
            <a:endParaRPr lang="en-US"/>
          </a:p>
        </p:txBody>
      </p:sp>
      <p:sp>
        <p:nvSpPr>
          <p:cNvPr id="49194" name="Rectangle 42"/>
          <p:cNvSpPr>
            <a:spLocks noChangeArrowheads="1"/>
          </p:cNvSpPr>
          <p:nvPr/>
        </p:nvSpPr>
        <p:spPr bwMode="auto">
          <a:xfrm>
            <a:off x="8259763" y="2049463"/>
            <a:ext cx="12700" cy="36512"/>
          </a:xfrm>
          <a:prstGeom prst="rect">
            <a:avLst/>
          </a:prstGeom>
          <a:solidFill>
            <a:srgbClr val="E45151"/>
          </a:solidFill>
          <a:ln w="9525">
            <a:noFill/>
            <a:miter lim="800000"/>
            <a:headEnd/>
            <a:tailEnd/>
          </a:ln>
        </p:spPr>
        <p:txBody>
          <a:bodyPr/>
          <a:lstStyle/>
          <a:p>
            <a:endParaRPr lang="en-US"/>
          </a:p>
        </p:txBody>
      </p:sp>
      <p:sp>
        <p:nvSpPr>
          <p:cNvPr id="49195" name="Rectangle 43"/>
          <p:cNvSpPr>
            <a:spLocks noChangeArrowheads="1"/>
          </p:cNvSpPr>
          <p:nvPr/>
        </p:nvSpPr>
        <p:spPr bwMode="auto">
          <a:xfrm>
            <a:off x="8272463" y="2049463"/>
            <a:ext cx="11112" cy="36512"/>
          </a:xfrm>
          <a:prstGeom prst="rect">
            <a:avLst/>
          </a:prstGeom>
          <a:solidFill>
            <a:srgbClr val="FF0000"/>
          </a:solidFill>
          <a:ln w="9525">
            <a:noFill/>
            <a:miter lim="800000"/>
            <a:headEnd/>
            <a:tailEnd/>
          </a:ln>
        </p:spPr>
        <p:txBody>
          <a:bodyPr/>
          <a:lstStyle/>
          <a:p>
            <a:endParaRPr lang="en-US"/>
          </a:p>
        </p:txBody>
      </p:sp>
      <p:sp>
        <p:nvSpPr>
          <p:cNvPr id="49196" name="Rectangle 44"/>
          <p:cNvSpPr>
            <a:spLocks noChangeArrowheads="1"/>
          </p:cNvSpPr>
          <p:nvPr/>
        </p:nvSpPr>
        <p:spPr bwMode="auto">
          <a:xfrm>
            <a:off x="8283575" y="2049463"/>
            <a:ext cx="12700" cy="36512"/>
          </a:xfrm>
          <a:prstGeom prst="rect">
            <a:avLst/>
          </a:prstGeom>
          <a:solidFill>
            <a:srgbClr val="E55050"/>
          </a:solidFill>
          <a:ln w="9525">
            <a:noFill/>
            <a:miter lim="800000"/>
            <a:headEnd/>
            <a:tailEnd/>
          </a:ln>
        </p:spPr>
        <p:txBody>
          <a:bodyPr/>
          <a:lstStyle/>
          <a:p>
            <a:endParaRPr lang="en-US"/>
          </a:p>
        </p:txBody>
      </p:sp>
      <p:sp>
        <p:nvSpPr>
          <p:cNvPr id="49197" name="Freeform 45"/>
          <p:cNvSpPr>
            <a:spLocks/>
          </p:cNvSpPr>
          <p:nvPr/>
        </p:nvSpPr>
        <p:spPr bwMode="auto">
          <a:xfrm>
            <a:off x="8228013" y="1660525"/>
            <a:ext cx="552450" cy="552450"/>
          </a:xfrm>
          <a:custGeom>
            <a:avLst/>
            <a:gdLst/>
            <a:ahLst/>
            <a:cxnLst>
              <a:cxn ang="0">
                <a:pos x="0" y="348"/>
              </a:cxn>
              <a:cxn ang="0">
                <a:pos x="0" y="241"/>
              </a:cxn>
              <a:cxn ang="0">
                <a:pos x="36" y="205"/>
              </a:cxn>
              <a:cxn ang="0">
                <a:pos x="39" y="205"/>
              </a:cxn>
              <a:cxn ang="0">
                <a:pos x="39" y="39"/>
              </a:cxn>
              <a:cxn ang="0">
                <a:pos x="78" y="0"/>
              </a:cxn>
              <a:cxn ang="0">
                <a:pos x="309" y="0"/>
              </a:cxn>
              <a:cxn ang="0">
                <a:pos x="309" y="116"/>
              </a:cxn>
              <a:cxn ang="0">
                <a:pos x="300" y="145"/>
              </a:cxn>
              <a:cxn ang="0">
                <a:pos x="300" y="198"/>
              </a:cxn>
              <a:cxn ang="0">
                <a:pos x="295" y="203"/>
              </a:cxn>
              <a:cxn ang="0">
                <a:pos x="348" y="203"/>
              </a:cxn>
              <a:cxn ang="0">
                <a:pos x="348" y="309"/>
              </a:cxn>
              <a:cxn ang="0">
                <a:pos x="309" y="348"/>
              </a:cxn>
              <a:cxn ang="0">
                <a:pos x="0" y="348"/>
              </a:cxn>
            </a:cxnLst>
            <a:rect l="0" t="0" r="r" b="b"/>
            <a:pathLst>
              <a:path w="348" h="348">
                <a:moveTo>
                  <a:pt x="0" y="348"/>
                </a:moveTo>
                <a:lnTo>
                  <a:pt x="0" y="241"/>
                </a:lnTo>
                <a:lnTo>
                  <a:pt x="36" y="205"/>
                </a:lnTo>
                <a:lnTo>
                  <a:pt x="39" y="205"/>
                </a:lnTo>
                <a:lnTo>
                  <a:pt x="39" y="39"/>
                </a:lnTo>
                <a:lnTo>
                  <a:pt x="78" y="0"/>
                </a:lnTo>
                <a:lnTo>
                  <a:pt x="309" y="0"/>
                </a:lnTo>
                <a:lnTo>
                  <a:pt x="309" y="116"/>
                </a:lnTo>
                <a:lnTo>
                  <a:pt x="300" y="145"/>
                </a:lnTo>
                <a:lnTo>
                  <a:pt x="300" y="198"/>
                </a:lnTo>
                <a:lnTo>
                  <a:pt x="295" y="203"/>
                </a:lnTo>
                <a:lnTo>
                  <a:pt x="348" y="203"/>
                </a:lnTo>
                <a:lnTo>
                  <a:pt x="348" y="309"/>
                </a:lnTo>
                <a:lnTo>
                  <a:pt x="309" y="348"/>
                </a:lnTo>
                <a:lnTo>
                  <a:pt x="0" y="348"/>
                </a:lnTo>
              </a:path>
            </a:pathLst>
          </a:custGeom>
          <a:noFill/>
          <a:ln w="9525" cap="rnd">
            <a:solidFill>
              <a:srgbClr val="000000"/>
            </a:solidFill>
            <a:prstDash val="solid"/>
            <a:round/>
            <a:headEnd/>
            <a:tailEnd/>
          </a:ln>
        </p:spPr>
        <p:txBody>
          <a:bodyPr/>
          <a:lstStyle/>
          <a:p>
            <a:endParaRPr lang="en-US"/>
          </a:p>
        </p:txBody>
      </p:sp>
      <p:sp>
        <p:nvSpPr>
          <p:cNvPr id="49198" name="Rectangle 46"/>
          <p:cNvSpPr>
            <a:spLocks noChangeArrowheads="1"/>
          </p:cNvSpPr>
          <p:nvPr/>
        </p:nvSpPr>
        <p:spPr bwMode="auto">
          <a:xfrm>
            <a:off x="8102600" y="1336675"/>
            <a:ext cx="863600" cy="198438"/>
          </a:xfrm>
          <a:prstGeom prst="rect">
            <a:avLst/>
          </a:prstGeom>
          <a:noFill/>
          <a:ln w="9525">
            <a:noFill/>
            <a:miter lim="800000"/>
            <a:headEnd/>
            <a:tailEnd/>
          </a:ln>
        </p:spPr>
        <p:txBody>
          <a:bodyPr wrap="none" lIns="0" tIns="0" rIns="0" bIns="0">
            <a:spAutoFit/>
          </a:bodyPr>
          <a:lstStyle/>
          <a:p>
            <a:pPr eaLnBrk="0" hangingPunct="0"/>
            <a:r>
              <a:rPr lang="en-US" sz="1300" b="1">
                <a:solidFill>
                  <a:srgbClr val="000000"/>
                </a:solidFill>
              </a:rPr>
              <a:t>root server</a:t>
            </a:r>
            <a:endParaRPr lang="en-US" sz="2400">
              <a:latin typeface="Times New Roman" pitchFamily="18" charset="0"/>
            </a:endParaRPr>
          </a:p>
        </p:txBody>
      </p:sp>
      <p:sp>
        <p:nvSpPr>
          <p:cNvPr id="49199" name="Line 47"/>
          <p:cNvSpPr>
            <a:spLocks noChangeShapeType="1"/>
          </p:cNvSpPr>
          <p:nvPr/>
        </p:nvSpPr>
        <p:spPr bwMode="auto">
          <a:xfrm>
            <a:off x="8504238" y="3532188"/>
            <a:ext cx="1587" cy="674687"/>
          </a:xfrm>
          <a:prstGeom prst="line">
            <a:avLst/>
          </a:prstGeom>
          <a:noFill/>
          <a:ln w="30163" cap="rnd">
            <a:solidFill>
              <a:srgbClr val="0000FF"/>
            </a:solidFill>
            <a:round/>
            <a:headEnd/>
            <a:tailEnd/>
          </a:ln>
        </p:spPr>
        <p:txBody>
          <a:bodyPr/>
          <a:lstStyle/>
          <a:p>
            <a:endParaRPr lang="en-US"/>
          </a:p>
        </p:txBody>
      </p:sp>
      <p:sp>
        <p:nvSpPr>
          <p:cNvPr id="49200" name="Freeform 48"/>
          <p:cNvSpPr>
            <a:spLocks/>
          </p:cNvSpPr>
          <p:nvPr/>
        </p:nvSpPr>
        <p:spPr bwMode="auto">
          <a:xfrm>
            <a:off x="8456613" y="3484563"/>
            <a:ext cx="95250" cy="95250"/>
          </a:xfrm>
          <a:custGeom>
            <a:avLst/>
            <a:gdLst/>
            <a:ahLst/>
            <a:cxnLst>
              <a:cxn ang="0">
                <a:pos x="64" y="127"/>
              </a:cxn>
              <a:cxn ang="0">
                <a:pos x="127" y="64"/>
              </a:cxn>
              <a:cxn ang="0">
                <a:pos x="64" y="0"/>
              </a:cxn>
              <a:cxn ang="0">
                <a:pos x="64" y="0"/>
              </a:cxn>
              <a:cxn ang="0">
                <a:pos x="0" y="64"/>
              </a:cxn>
              <a:cxn ang="0">
                <a:pos x="64" y="127"/>
              </a:cxn>
            </a:cxnLst>
            <a:rect l="0" t="0" r="r" b="b"/>
            <a:pathLst>
              <a:path w="127" h="127">
                <a:moveTo>
                  <a:pt x="64" y="127"/>
                </a:moveTo>
                <a:cubicBezTo>
                  <a:pt x="99" y="127"/>
                  <a:pt x="127" y="99"/>
                  <a:pt x="127" y="64"/>
                </a:cubicBezTo>
                <a:cubicBezTo>
                  <a:pt x="127" y="29"/>
                  <a:pt x="99" y="0"/>
                  <a:pt x="64" y="0"/>
                </a:cubicBezTo>
                <a:cubicBezTo>
                  <a:pt x="64" y="0"/>
                  <a:pt x="64" y="0"/>
                  <a:pt x="64" y="0"/>
                </a:cubicBezTo>
                <a:cubicBezTo>
                  <a:pt x="29" y="0"/>
                  <a:pt x="0" y="29"/>
                  <a:pt x="0" y="64"/>
                </a:cubicBezTo>
                <a:cubicBezTo>
                  <a:pt x="0" y="99"/>
                  <a:pt x="29" y="127"/>
                  <a:pt x="64" y="127"/>
                </a:cubicBezTo>
              </a:path>
            </a:pathLst>
          </a:custGeom>
          <a:solidFill>
            <a:srgbClr val="0000FF"/>
          </a:solidFill>
          <a:ln w="0">
            <a:solidFill>
              <a:srgbClr val="000000"/>
            </a:solidFill>
            <a:prstDash val="solid"/>
            <a:round/>
            <a:headEnd/>
            <a:tailEnd/>
          </a:ln>
        </p:spPr>
        <p:txBody>
          <a:bodyPr/>
          <a:lstStyle/>
          <a:p>
            <a:endParaRPr lang="en-US"/>
          </a:p>
        </p:txBody>
      </p:sp>
      <p:sp>
        <p:nvSpPr>
          <p:cNvPr id="49201" name="Freeform 49"/>
          <p:cNvSpPr>
            <a:spLocks/>
          </p:cNvSpPr>
          <p:nvPr/>
        </p:nvSpPr>
        <p:spPr bwMode="auto">
          <a:xfrm>
            <a:off x="8456613" y="4157663"/>
            <a:ext cx="95250" cy="96837"/>
          </a:xfrm>
          <a:custGeom>
            <a:avLst/>
            <a:gdLst/>
            <a:ahLst/>
            <a:cxnLst>
              <a:cxn ang="0">
                <a:pos x="64" y="0"/>
              </a:cxn>
              <a:cxn ang="0">
                <a:pos x="0" y="64"/>
              </a:cxn>
              <a:cxn ang="0">
                <a:pos x="64" y="127"/>
              </a:cxn>
              <a:cxn ang="0">
                <a:pos x="64" y="127"/>
              </a:cxn>
              <a:cxn ang="0">
                <a:pos x="127" y="64"/>
              </a:cxn>
              <a:cxn ang="0">
                <a:pos x="64" y="0"/>
              </a:cxn>
            </a:cxnLst>
            <a:rect l="0" t="0" r="r" b="b"/>
            <a:pathLst>
              <a:path w="127" h="127">
                <a:moveTo>
                  <a:pt x="64" y="0"/>
                </a:moveTo>
                <a:cubicBezTo>
                  <a:pt x="29" y="0"/>
                  <a:pt x="0" y="29"/>
                  <a:pt x="0" y="64"/>
                </a:cubicBezTo>
                <a:cubicBezTo>
                  <a:pt x="0" y="99"/>
                  <a:pt x="29" y="127"/>
                  <a:pt x="64" y="127"/>
                </a:cubicBezTo>
                <a:cubicBezTo>
                  <a:pt x="64" y="127"/>
                  <a:pt x="64" y="127"/>
                  <a:pt x="64" y="127"/>
                </a:cubicBezTo>
                <a:cubicBezTo>
                  <a:pt x="99" y="127"/>
                  <a:pt x="127" y="99"/>
                  <a:pt x="127" y="64"/>
                </a:cubicBezTo>
                <a:cubicBezTo>
                  <a:pt x="127" y="29"/>
                  <a:pt x="99" y="0"/>
                  <a:pt x="64" y="0"/>
                </a:cubicBezTo>
              </a:path>
            </a:pathLst>
          </a:custGeom>
          <a:solidFill>
            <a:srgbClr val="0000FF"/>
          </a:solidFill>
          <a:ln w="0">
            <a:solidFill>
              <a:srgbClr val="000000"/>
            </a:solidFill>
            <a:prstDash val="solid"/>
            <a:round/>
            <a:headEnd/>
            <a:tailEnd/>
          </a:ln>
        </p:spPr>
        <p:txBody>
          <a:bodyPr/>
          <a:lstStyle/>
          <a:p>
            <a:endParaRPr lang="en-US"/>
          </a:p>
        </p:txBody>
      </p:sp>
      <p:sp>
        <p:nvSpPr>
          <p:cNvPr id="49202" name="Freeform 50"/>
          <p:cNvSpPr>
            <a:spLocks/>
          </p:cNvSpPr>
          <p:nvPr/>
        </p:nvSpPr>
        <p:spPr bwMode="auto">
          <a:xfrm>
            <a:off x="8704263" y="3302000"/>
            <a:ext cx="76200" cy="31750"/>
          </a:xfrm>
          <a:custGeom>
            <a:avLst/>
            <a:gdLst/>
            <a:ahLst/>
            <a:cxnLst>
              <a:cxn ang="0">
                <a:pos x="29" y="20"/>
              </a:cxn>
              <a:cxn ang="0">
                <a:pos x="48" y="0"/>
              </a:cxn>
              <a:cxn ang="0">
                <a:pos x="0" y="0"/>
              </a:cxn>
              <a:cxn ang="0">
                <a:pos x="29" y="20"/>
              </a:cxn>
            </a:cxnLst>
            <a:rect l="0" t="0" r="r" b="b"/>
            <a:pathLst>
              <a:path w="48" h="20">
                <a:moveTo>
                  <a:pt x="29" y="20"/>
                </a:moveTo>
                <a:lnTo>
                  <a:pt x="48" y="0"/>
                </a:lnTo>
                <a:lnTo>
                  <a:pt x="0" y="0"/>
                </a:lnTo>
                <a:lnTo>
                  <a:pt x="29" y="20"/>
                </a:lnTo>
                <a:close/>
              </a:path>
            </a:pathLst>
          </a:custGeom>
          <a:solidFill>
            <a:srgbClr val="E6E6E6"/>
          </a:solidFill>
          <a:ln w="9525">
            <a:noFill/>
            <a:round/>
            <a:headEnd/>
            <a:tailEnd/>
          </a:ln>
        </p:spPr>
        <p:txBody>
          <a:bodyPr/>
          <a:lstStyle/>
          <a:p>
            <a:endParaRPr lang="en-US"/>
          </a:p>
        </p:txBody>
      </p:sp>
      <p:sp>
        <p:nvSpPr>
          <p:cNvPr id="49203" name="Freeform 51"/>
          <p:cNvSpPr>
            <a:spLocks/>
          </p:cNvSpPr>
          <p:nvPr/>
        </p:nvSpPr>
        <p:spPr bwMode="auto">
          <a:xfrm>
            <a:off x="8228013" y="3306763"/>
            <a:ext cx="123825" cy="57150"/>
          </a:xfrm>
          <a:custGeom>
            <a:avLst/>
            <a:gdLst/>
            <a:ahLst/>
            <a:cxnLst>
              <a:cxn ang="0">
                <a:pos x="78" y="36"/>
              </a:cxn>
              <a:cxn ang="0">
                <a:pos x="36" y="0"/>
              </a:cxn>
              <a:cxn ang="0">
                <a:pos x="0" y="36"/>
              </a:cxn>
              <a:cxn ang="0">
                <a:pos x="78" y="36"/>
              </a:cxn>
            </a:cxnLst>
            <a:rect l="0" t="0" r="r" b="b"/>
            <a:pathLst>
              <a:path w="78" h="36">
                <a:moveTo>
                  <a:pt x="78" y="36"/>
                </a:moveTo>
                <a:lnTo>
                  <a:pt x="36" y="0"/>
                </a:lnTo>
                <a:lnTo>
                  <a:pt x="0" y="36"/>
                </a:lnTo>
                <a:lnTo>
                  <a:pt x="78" y="36"/>
                </a:lnTo>
                <a:close/>
              </a:path>
            </a:pathLst>
          </a:custGeom>
          <a:solidFill>
            <a:srgbClr val="E6E6E6"/>
          </a:solidFill>
          <a:ln w="9525">
            <a:noFill/>
            <a:round/>
            <a:headEnd/>
            <a:tailEnd/>
          </a:ln>
        </p:spPr>
        <p:txBody>
          <a:bodyPr/>
          <a:lstStyle/>
          <a:p>
            <a:endParaRPr lang="en-US"/>
          </a:p>
        </p:txBody>
      </p:sp>
      <p:sp>
        <p:nvSpPr>
          <p:cNvPr id="49204" name="Freeform 52"/>
          <p:cNvSpPr>
            <a:spLocks/>
          </p:cNvSpPr>
          <p:nvPr/>
        </p:nvSpPr>
        <p:spPr bwMode="auto">
          <a:xfrm>
            <a:off x="8289925" y="3302000"/>
            <a:ext cx="468313" cy="61913"/>
          </a:xfrm>
          <a:custGeom>
            <a:avLst/>
            <a:gdLst/>
            <a:ahLst/>
            <a:cxnLst>
              <a:cxn ang="0">
                <a:pos x="295" y="15"/>
              </a:cxn>
              <a:cxn ang="0">
                <a:pos x="266" y="0"/>
              </a:cxn>
              <a:cxn ang="0">
                <a:pos x="39" y="0"/>
              </a:cxn>
              <a:cxn ang="0">
                <a:pos x="0" y="20"/>
              </a:cxn>
              <a:cxn ang="0">
                <a:pos x="39" y="39"/>
              </a:cxn>
              <a:cxn ang="0">
                <a:pos x="270" y="39"/>
              </a:cxn>
              <a:cxn ang="0">
                <a:pos x="295" y="15"/>
              </a:cxn>
            </a:cxnLst>
            <a:rect l="0" t="0" r="r" b="b"/>
            <a:pathLst>
              <a:path w="295" h="39">
                <a:moveTo>
                  <a:pt x="295" y="15"/>
                </a:moveTo>
                <a:lnTo>
                  <a:pt x="266" y="0"/>
                </a:lnTo>
                <a:lnTo>
                  <a:pt x="39" y="0"/>
                </a:lnTo>
                <a:lnTo>
                  <a:pt x="0" y="20"/>
                </a:lnTo>
                <a:lnTo>
                  <a:pt x="39" y="39"/>
                </a:lnTo>
                <a:lnTo>
                  <a:pt x="270" y="39"/>
                </a:lnTo>
                <a:lnTo>
                  <a:pt x="295" y="15"/>
                </a:lnTo>
                <a:close/>
              </a:path>
            </a:pathLst>
          </a:custGeom>
          <a:solidFill>
            <a:srgbClr val="9A9A9A"/>
          </a:solidFill>
          <a:ln w="9525">
            <a:noFill/>
            <a:round/>
            <a:headEnd/>
            <a:tailEnd/>
          </a:ln>
        </p:spPr>
        <p:txBody>
          <a:bodyPr/>
          <a:lstStyle/>
          <a:p>
            <a:endParaRPr lang="en-US"/>
          </a:p>
        </p:txBody>
      </p:sp>
      <p:pic>
        <p:nvPicPr>
          <p:cNvPr id="49205" name="Picture 53"/>
          <p:cNvPicPr>
            <a:picLocks noChangeAspect="1" noChangeArrowheads="1"/>
          </p:cNvPicPr>
          <p:nvPr/>
        </p:nvPicPr>
        <p:blipFill>
          <a:blip r:embed="rId6" cstate="print"/>
          <a:srcRect/>
          <a:stretch>
            <a:fillRect/>
          </a:stretch>
        </p:blipFill>
        <p:spPr bwMode="auto">
          <a:xfrm>
            <a:off x="8356600" y="3328988"/>
            <a:ext cx="277813" cy="25400"/>
          </a:xfrm>
          <a:prstGeom prst="rect">
            <a:avLst/>
          </a:prstGeom>
          <a:noFill/>
          <a:ln w="9525">
            <a:noFill/>
            <a:miter lim="800000"/>
            <a:headEnd/>
            <a:tailEnd/>
          </a:ln>
        </p:spPr>
      </p:pic>
      <p:sp>
        <p:nvSpPr>
          <p:cNvPr id="49206" name="Freeform 54"/>
          <p:cNvSpPr>
            <a:spLocks/>
          </p:cNvSpPr>
          <p:nvPr/>
        </p:nvSpPr>
        <p:spPr bwMode="auto">
          <a:xfrm>
            <a:off x="8718550" y="3302000"/>
            <a:ext cx="61913" cy="230188"/>
          </a:xfrm>
          <a:custGeom>
            <a:avLst/>
            <a:gdLst/>
            <a:ahLst/>
            <a:cxnLst>
              <a:cxn ang="0">
                <a:pos x="0" y="39"/>
              </a:cxn>
              <a:cxn ang="0">
                <a:pos x="39" y="0"/>
              </a:cxn>
              <a:cxn ang="0">
                <a:pos x="39" y="107"/>
              </a:cxn>
              <a:cxn ang="0">
                <a:pos x="0" y="145"/>
              </a:cxn>
              <a:cxn ang="0">
                <a:pos x="0" y="39"/>
              </a:cxn>
            </a:cxnLst>
            <a:rect l="0" t="0" r="r" b="b"/>
            <a:pathLst>
              <a:path w="39" h="145">
                <a:moveTo>
                  <a:pt x="0" y="39"/>
                </a:moveTo>
                <a:lnTo>
                  <a:pt x="39" y="0"/>
                </a:lnTo>
                <a:lnTo>
                  <a:pt x="39" y="107"/>
                </a:lnTo>
                <a:lnTo>
                  <a:pt x="0" y="145"/>
                </a:lnTo>
                <a:lnTo>
                  <a:pt x="0" y="39"/>
                </a:lnTo>
                <a:close/>
              </a:path>
            </a:pathLst>
          </a:custGeom>
          <a:solidFill>
            <a:srgbClr val="9A9A9A"/>
          </a:solidFill>
          <a:ln w="9525">
            <a:noFill/>
            <a:round/>
            <a:headEnd/>
            <a:tailEnd/>
          </a:ln>
        </p:spPr>
        <p:txBody>
          <a:bodyPr/>
          <a:lstStyle/>
          <a:p>
            <a:endParaRPr lang="en-US"/>
          </a:p>
        </p:txBody>
      </p:sp>
      <p:sp>
        <p:nvSpPr>
          <p:cNvPr id="49207" name="Rectangle 55"/>
          <p:cNvSpPr>
            <a:spLocks noChangeArrowheads="1"/>
          </p:cNvSpPr>
          <p:nvPr/>
        </p:nvSpPr>
        <p:spPr bwMode="auto">
          <a:xfrm>
            <a:off x="8228013" y="3363913"/>
            <a:ext cx="490537" cy="133350"/>
          </a:xfrm>
          <a:prstGeom prst="rect">
            <a:avLst/>
          </a:prstGeom>
          <a:solidFill>
            <a:srgbClr val="C0C0C0"/>
          </a:solidFill>
          <a:ln w="9525">
            <a:noFill/>
            <a:miter lim="800000"/>
            <a:headEnd/>
            <a:tailEnd/>
          </a:ln>
        </p:spPr>
        <p:txBody>
          <a:bodyPr/>
          <a:lstStyle/>
          <a:p>
            <a:endParaRPr lang="en-US"/>
          </a:p>
        </p:txBody>
      </p:sp>
      <p:sp>
        <p:nvSpPr>
          <p:cNvPr id="49208" name="Freeform 56"/>
          <p:cNvSpPr>
            <a:spLocks noEditPoints="1"/>
          </p:cNvSpPr>
          <p:nvPr/>
        </p:nvSpPr>
        <p:spPr bwMode="auto">
          <a:xfrm>
            <a:off x="8228013" y="3363913"/>
            <a:ext cx="490537" cy="133350"/>
          </a:xfrm>
          <a:custGeom>
            <a:avLst/>
            <a:gdLst/>
            <a:ahLst/>
            <a:cxnLst>
              <a:cxn ang="0">
                <a:pos x="0" y="177"/>
              </a:cxn>
              <a:cxn ang="0">
                <a:pos x="650" y="177"/>
              </a:cxn>
              <a:cxn ang="0">
                <a:pos x="650" y="0"/>
              </a:cxn>
              <a:cxn ang="0">
                <a:pos x="0" y="0"/>
              </a:cxn>
              <a:cxn ang="0">
                <a:pos x="0" y="177"/>
              </a:cxn>
              <a:cxn ang="0">
                <a:pos x="213" y="0"/>
              </a:cxn>
              <a:cxn ang="0">
                <a:pos x="213" y="177"/>
              </a:cxn>
            </a:cxnLst>
            <a:rect l="0" t="0" r="r" b="b"/>
            <a:pathLst>
              <a:path w="650" h="177">
                <a:moveTo>
                  <a:pt x="0" y="177"/>
                </a:moveTo>
                <a:lnTo>
                  <a:pt x="650" y="177"/>
                </a:lnTo>
                <a:lnTo>
                  <a:pt x="650" y="0"/>
                </a:lnTo>
                <a:lnTo>
                  <a:pt x="0" y="0"/>
                </a:lnTo>
                <a:lnTo>
                  <a:pt x="0" y="177"/>
                </a:lnTo>
                <a:moveTo>
                  <a:pt x="213" y="0"/>
                </a:moveTo>
                <a:cubicBezTo>
                  <a:pt x="200" y="58"/>
                  <a:pt x="200" y="119"/>
                  <a:pt x="213" y="177"/>
                </a:cubicBezTo>
              </a:path>
            </a:pathLst>
          </a:custGeom>
          <a:noFill/>
          <a:ln w="3175" cap="rnd">
            <a:solidFill>
              <a:srgbClr val="000000"/>
            </a:solidFill>
            <a:prstDash val="solid"/>
            <a:round/>
            <a:headEnd/>
            <a:tailEnd/>
          </a:ln>
        </p:spPr>
        <p:txBody>
          <a:bodyPr/>
          <a:lstStyle/>
          <a:p>
            <a:endParaRPr lang="en-US"/>
          </a:p>
        </p:txBody>
      </p:sp>
      <p:sp>
        <p:nvSpPr>
          <p:cNvPr id="49209" name="Rectangle 57"/>
          <p:cNvSpPr>
            <a:spLocks noChangeArrowheads="1"/>
          </p:cNvSpPr>
          <p:nvPr/>
        </p:nvSpPr>
        <p:spPr bwMode="auto">
          <a:xfrm>
            <a:off x="8228013" y="3497263"/>
            <a:ext cx="490537" cy="34925"/>
          </a:xfrm>
          <a:prstGeom prst="rect">
            <a:avLst/>
          </a:prstGeom>
          <a:solidFill>
            <a:srgbClr val="9A9A9A"/>
          </a:solidFill>
          <a:ln w="9525">
            <a:noFill/>
            <a:miter lim="800000"/>
            <a:headEnd/>
            <a:tailEnd/>
          </a:ln>
        </p:spPr>
        <p:txBody>
          <a:bodyPr/>
          <a:lstStyle/>
          <a:p>
            <a:endParaRPr lang="en-US"/>
          </a:p>
        </p:txBody>
      </p:sp>
      <p:sp>
        <p:nvSpPr>
          <p:cNvPr id="49210" name="Rectangle 58"/>
          <p:cNvSpPr>
            <a:spLocks noChangeArrowheads="1"/>
          </p:cNvSpPr>
          <p:nvPr/>
        </p:nvSpPr>
        <p:spPr bwMode="auto">
          <a:xfrm>
            <a:off x="8228013" y="3497263"/>
            <a:ext cx="490537" cy="34925"/>
          </a:xfrm>
          <a:prstGeom prst="rect">
            <a:avLst/>
          </a:prstGeom>
          <a:noFill/>
          <a:ln w="3175" cap="rnd">
            <a:solidFill>
              <a:srgbClr val="000000"/>
            </a:solidFill>
            <a:round/>
            <a:headEnd/>
            <a:tailEnd/>
          </a:ln>
        </p:spPr>
        <p:txBody>
          <a:bodyPr/>
          <a:lstStyle/>
          <a:p>
            <a:endParaRPr lang="en-US"/>
          </a:p>
        </p:txBody>
      </p:sp>
      <p:sp>
        <p:nvSpPr>
          <p:cNvPr id="49211" name="Rectangle 59"/>
          <p:cNvSpPr>
            <a:spLocks noChangeArrowheads="1"/>
          </p:cNvSpPr>
          <p:nvPr/>
        </p:nvSpPr>
        <p:spPr bwMode="auto">
          <a:xfrm>
            <a:off x="8605838" y="3405188"/>
            <a:ext cx="19050" cy="7937"/>
          </a:xfrm>
          <a:prstGeom prst="rect">
            <a:avLst/>
          </a:prstGeom>
          <a:solidFill>
            <a:srgbClr val="C0C0C0"/>
          </a:solidFill>
          <a:ln w="9525">
            <a:noFill/>
            <a:miter lim="800000"/>
            <a:headEnd/>
            <a:tailEnd/>
          </a:ln>
        </p:spPr>
        <p:txBody>
          <a:bodyPr/>
          <a:lstStyle/>
          <a:p>
            <a:endParaRPr lang="en-US"/>
          </a:p>
        </p:txBody>
      </p:sp>
      <p:sp>
        <p:nvSpPr>
          <p:cNvPr id="49212" name="Freeform 60"/>
          <p:cNvSpPr>
            <a:spLocks noEditPoints="1"/>
          </p:cNvSpPr>
          <p:nvPr/>
        </p:nvSpPr>
        <p:spPr bwMode="auto">
          <a:xfrm>
            <a:off x="8405813" y="3394075"/>
            <a:ext cx="79375" cy="7938"/>
          </a:xfrm>
          <a:custGeom>
            <a:avLst/>
            <a:gdLst/>
            <a:ahLst/>
            <a:cxnLst>
              <a:cxn ang="0">
                <a:pos x="0" y="5"/>
              </a:cxn>
              <a:cxn ang="0">
                <a:pos x="14" y="5"/>
              </a:cxn>
              <a:cxn ang="0">
                <a:pos x="14" y="0"/>
              </a:cxn>
              <a:cxn ang="0">
                <a:pos x="0" y="0"/>
              </a:cxn>
              <a:cxn ang="0">
                <a:pos x="0" y="5"/>
              </a:cxn>
              <a:cxn ang="0">
                <a:pos x="21" y="5"/>
              </a:cxn>
              <a:cxn ang="0">
                <a:pos x="29" y="5"/>
              </a:cxn>
              <a:cxn ang="0">
                <a:pos x="29" y="0"/>
              </a:cxn>
              <a:cxn ang="0">
                <a:pos x="21" y="0"/>
              </a:cxn>
              <a:cxn ang="0">
                <a:pos x="21" y="5"/>
              </a:cxn>
              <a:cxn ang="0">
                <a:pos x="36" y="5"/>
              </a:cxn>
              <a:cxn ang="0">
                <a:pos x="50" y="5"/>
              </a:cxn>
              <a:cxn ang="0">
                <a:pos x="50" y="0"/>
              </a:cxn>
              <a:cxn ang="0">
                <a:pos x="36" y="0"/>
              </a:cxn>
              <a:cxn ang="0">
                <a:pos x="36" y="5"/>
              </a:cxn>
            </a:cxnLst>
            <a:rect l="0" t="0" r="r" b="b"/>
            <a:pathLst>
              <a:path w="50" h="5">
                <a:moveTo>
                  <a:pt x="0" y="5"/>
                </a:moveTo>
                <a:lnTo>
                  <a:pt x="14" y="5"/>
                </a:lnTo>
                <a:lnTo>
                  <a:pt x="14" y="0"/>
                </a:lnTo>
                <a:lnTo>
                  <a:pt x="0" y="0"/>
                </a:lnTo>
                <a:lnTo>
                  <a:pt x="0" y="5"/>
                </a:lnTo>
                <a:close/>
                <a:moveTo>
                  <a:pt x="21" y="5"/>
                </a:moveTo>
                <a:lnTo>
                  <a:pt x="29" y="5"/>
                </a:lnTo>
                <a:lnTo>
                  <a:pt x="29" y="0"/>
                </a:lnTo>
                <a:lnTo>
                  <a:pt x="21" y="0"/>
                </a:lnTo>
                <a:lnTo>
                  <a:pt x="21" y="5"/>
                </a:lnTo>
                <a:close/>
                <a:moveTo>
                  <a:pt x="36" y="5"/>
                </a:moveTo>
                <a:lnTo>
                  <a:pt x="50" y="5"/>
                </a:lnTo>
                <a:lnTo>
                  <a:pt x="50" y="0"/>
                </a:lnTo>
                <a:lnTo>
                  <a:pt x="36" y="0"/>
                </a:lnTo>
                <a:lnTo>
                  <a:pt x="36" y="5"/>
                </a:lnTo>
                <a:close/>
              </a:path>
            </a:pathLst>
          </a:custGeom>
          <a:solidFill>
            <a:srgbClr val="C0C0C0"/>
          </a:solidFill>
          <a:ln w="9525">
            <a:noFill/>
            <a:round/>
            <a:headEnd/>
            <a:tailEnd/>
          </a:ln>
        </p:spPr>
        <p:txBody>
          <a:bodyPr/>
          <a:lstStyle/>
          <a:p>
            <a:endParaRPr lang="en-US"/>
          </a:p>
        </p:txBody>
      </p:sp>
      <p:sp>
        <p:nvSpPr>
          <p:cNvPr id="49213" name="Rectangle 61"/>
          <p:cNvSpPr>
            <a:spLocks noChangeArrowheads="1"/>
          </p:cNvSpPr>
          <p:nvPr/>
        </p:nvSpPr>
        <p:spPr bwMode="auto">
          <a:xfrm>
            <a:off x="8405813" y="3394075"/>
            <a:ext cx="22225" cy="7938"/>
          </a:xfrm>
          <a:prstGeom prst="rect">
            <a:avLst/>
          </a:prstGeom>
          <a:noFill/>
          <a:ln w="1588" cap="rnd">
            <a:solidFill>
              <a:srgbClr val="000000"/>
            </a:solidFill>
            <a:round/>
            <a:headEnd/>
            <a:tailEnd/>
          </a:ln>
        </p:spPr>
        <p:txBody>
          <a:bodyPr/>
          <a:lstStyle/>
          <a:p>
            <a:endParaRPr lang="en-US"/>
          </a:p>
        </p:txBody>
      </p:sp>
      <p:sp>
        <p:nvSpPr>
          <p:cNvPr id="49214" name="Rectangle 62"/>
          <p:cNvSpPr>
            <a:spLocks noChangeArrowheads="1"/>
          </p:cNvSpPr>
          <p:nvPr/>
        </p:nvSpPr>
        <p:spPr bwMode="auto">
          <a:xfrm>
            <a:off x="8439150" y="3394075"/>
            <a:ext cx="12700" cy="7938"/>
          </a:xfrm>
          <a:prstGeom prst="rect">
            <a:avLst/>
          </a:prstGeom>
          <a:noFill/>
          <a:ln w="1588" cap="rnd">
            <a:solidFill>
              <a:srgbClr val="000000"/>
            </a:solidFill>
            <a:round/>
            <a:headEnd/>
            <a:tailEnd/>
          </a:ln>
        </p:spPr>
        <p:txBody>
          <a:bodyPr/>
          <a:lstStyle/>
          <a:p>
            <a:endParaRPr lang="en-US"/>
          </a:p>
        </p:txBody>
      </p:sp>
      <p:sp>
        <p:nvSpPr>
          <p:cNvPr id="49215" name="Rectangle 63"/>
          <p:cNvSpPr>
            <a:spLocks noChangeArrowheads="1"/>
          </p:cNvSpPr>
          <p:nvPr/>
        </p:nvSpPr>
        <p:spPr bwMode="auto">
          <a:xfrm>
            <a:off x="8462963" y="3394075"/>
            <a:ext cx="22225" cy="7938"/>
          </a:xfrm>
          <a:prstGeom prst="rect">
            <a:avLst/>
          </a:prstGeom>
          <a:noFill/>
          <a:ln w="1588" cap="rnd">
            <a:solidFill>
              <a:srgbClr val="000000"/>
            </a:solidFill>
            <a:round/>
            <a:headEnd/>
            <a:tailEnd/>
          </a:ln>
        </p:spPr>
        <p:txBody>
          <a:bodyPr/>
          <a:lstStyle/>
          <a:p>
            <a:endParaRPr lang="en-US"/>
          </a:p>
        </p:txBody>
      </p:sp>
      <p:sp>
        <p:nvSpPr>
          <p:cNvPr id="49216" name="Freeform 64"/>
          <p:cNvSpPr>
            <a:spLocks noEditPoints="1"/>
          </p:cNvSpPr>
          <p:nvPr/>
        </p:nvSpPr>
        <p:spPr bwMode="auto">
          <a:xfrm>
            <a:off x="8243888" y="3378200"/>
            <a:ext cx="354012" cy="50800"/>
          </a:xfrm>
          <a:custGeom>
            <a:avLst/>
            <a:gdLst/>
            <a:ahLst/>
            <a:cxnLst>
              <a:cxn ang="0">
                <a:pos x="0" y="32"/>
              </a:cxn>
              <a:cxn ang="0">
                <a:pos x="29" y="32"/>
              </a:cxn>
              <a:cxn ang="0">
                <a:pos x="29" y="0"/>
              </a:cxn>
              <a:cxn ang="0">
                <a:pos x="0" y="0"/>
              </a:cxn>
              <a:cxn ang="0">
                <a:pos x="0" y="32"/>
              </a:cxn>
              <a:cxn ang="0">
                <a:pos x="197" y="24"/>
              </a:cxn>
              <a:cxn ang="0">
                <a:pos x="223" y="24"/>
              </a:cxn>
              <a:cxn ang="0">
                <a:pos x="223" y="7"/>
              </a:cxn>
              <a:cxn ang="0">
                <a:pos x="197" y="7"/>
              </a:cxn>
              <a:cxn ang="0">
                <a:pos x="197" y="24"/>
              </a:cxn>
            </a:cxnLst>
            <a:rect l="0" t="0" r="r" b="b"/>
            <a:pathLst>
              <a:path w="223" h="32">
                <a:moveTo>
                  <a:pt x="0" y="32"/>
                </a:moveTo>
                <a:lnTo>
                  <a:pt x="29" y="32"/>
                </a:lnTo>
                <a:lnTo>
                  <a:pt x="29" y="0"/>
                </a:lnTo>
                <a:lnTo>
                  <a:pt x="0" y="0"/>
                </a:lnTo>
                <a:lnTo>
                  <a:pt x="0" y="32"/>
                </a:lnTo>
                <a:close/>
                <a:moveTo>
                  <a:pt x="197" y="24"/>
                </a:moveTo>
                <a:lnTo>
                  <a:pt x="223" y="24"/>
                </a:lnTo>
                <a:lnTo>
                  <a:pt x="223" y="7"/>
                </a:lnTo>
                <a:lnTo>
                  <a:pt x="197" y="7"/>
                </a:lnTo>
                <a:lnTo>
                  <a:pt x="197" y="24"/>
                </a:lnTo>
                <a:close/>
              </a:path>
            </a:pathLst>
          </a:custGeom>
          <a:solidFill>
            <a:srgbClr val="C0C0C0"/>
          </a:solidFill>
          <a:ln w="9525">
            <a:noFill/>
            <a:round/>
            <a:headEnd/>
            <a:tailEnd/>
          </a:ln>
        </p:spPr>
        <p:txBody>
          <a:bodyPr/>
          <a:lstStyle/>
          <a:p>
            <a:endParaRPr lang="en-US"/>
          </a:p>
        </p:txBody>
      </p:sp>
      <p:sp>
        <p:nvSpPr>
          <p:cNvPr id="49217" name="Freeform 65"/>
          <p:cNvSpPr>
            <a:spLocks noEditPoints="1"/>
          </p:cNvSpPr>
          <p:nvPr/>
        </p:nvSpPr>
        <p:spPr bwMode="auto">
          <a:xfrm>
            <a:off x="8232775" y="3370263"/>
            <a:ext cx="482600" cy="152400"/>
          </a:xfrm>
          <a:custGeom>
            <a:avLst/>
            <a:gdLst/>
            <a:ahLst/>
            <a:cxnLst>
              <a:cxn ang="0">
                <a:pos x="221" y="161"/>
              </a:cxn>
              <a:cxn ang="0">
                <a:pos x="638" y="161"/>
              </a:cxn>
              <a:cxn ang="0">
                <a:pos x="638" y="0"/>
              </a:cxn>
              <a:cxn ang="0">
                <a:pos x="221" y="0"/>
              </a:cxn>
              <a:cxn ang="0">
                <a:pos x="221" y="161"/>
              </a:cxn>
              <a:cxn ang="0">
                <a:pos x="376" y="141"/>
              </a:cxn>
              <a:cxn ang="0">
                <a:pos x="615" y="141"/>
              </a:cxn>
              <a:cxn ang="0">
                <a:pos x="615" y="21"/>
              </a:cxn>
              <a:cxn ang="0">
                <a:pos x="376" y="21"/>
              </a:cxn>
              <a:cxn ang="0">
                <a:pos x="376" y="141"/>
              </a:cxn>
              <a:cxn ang="0">
                <a:pos x="579" y="202"/>
              </a:cxn>
              <a:cxn ang="0">
                <a:pos x="630" y="202"/>
              </a:cxn>
              <a:cxn ang="0">
                <a:pos x="640" y="193"/>
              </a:cxn>
              <a:cxn ang="0">
                <a:pos x="632" y="182"/>
              </a:cxn>
              <a:cxn ang="0">
                <a:pos x="630" y="182"/>
              </a:cxn>
              <a:cxn ang="0">
                <a:pos x="630" y="182"/>
              </a:cxn>
              <a:cxn ang="0">
                <a:pos x="579" y="182"/>
              </a:cxn>
              <a:cxn ang="0">
                <a:pos x="579" y="202"/>
              </a:cxn>
              <a:cxn ang="0">
                <a:pos x="61" y="202"/>
              </a:cxn>
              <a:cxn ang="0">
                <a:pos x="10" y="202"/>
              </a:cxn>
              <a:cxn ang="0">
                <a:pos x="0" y="193"/>
              </a:cxn>
              <a:cxn ang="0">
                <a:pos x="8" y="182"/>
              </a:cxn>
              <a:cxn ang="0">
                <a:pos x="10" y="182"/>
              </a:cxn>
              <a:cxn ang="0">
                <a:pos x="10" y="182"/>
              </a:cxn>
              <a:cxn ang="0">
                <a:pos x="61" y="182"/>
              </a:cxn>
              <a:cxn ang="0">
                <a:pos x="61" y="202"/>
              </a:cxn>
              <a:cxn ang="0">
                <a:pos x="229" y="43"/>
              </a:cxn>
              <a:cxn ang="0">
                <a:pos x="335" y="43"/>
              </a:cxn>
              <a:cxn ang="0">
                <a:pos x="335" y="31"/>
              </a:cxn>
              <a:cxn ang="0">
                <a:pos x="229" y="31"/>
              </a:cxn>
              <a:cxn ang="0">
                <a:pos x="229" y="43"/>
              </a:cxn>
            </a:cxnLst>
            <a:rect l="0" t="0" r="r" b="b"/>
            <a:pathLst>
              <a:path w="641" h="203">
                <a:moveTo>
                  <a:pt x="221" y="161"/>
                </a:moveTo>
                <a:lnTo>
                  <a:pt x="638" y="161"/>
                </a:lnTo>
                <a:lnTo>
                  <a:pt x="638" y="0"/>
                </a:lnTo>
                <a:lnTo>
                  <a:pt x="221" y="0"/>
                </a:lnTo>
                <a:cubicBezTo>
                  <a:pt x="208" y="52"/>
                  <a:pt x="208" y="108"/>
                  <a:pt x="221" y="161"/>
                </a:cubicBezTo>
                <a:close/>
                <a:moveTo>
                  <a:pt x="376" y="141"/>
                </a:moveTo>
                <a:lnTo>
                  <a:pt x="615" y="141"/>
                </a:lnTo>
                <a:lnTo>
                  <a:pt x="615" y="21"/>
                </a:lnTo>
                <a:lnTo>
                  <a:pt x="376" y="21"/>
                </a:lnTo>
                <a:lnTo>
                  <a:pt x="376" y="141"/>
                </a:lnTo>
                <a:close/>
                <a:moveTo>
                  <a:pt x="579" y="202"/>
                </a:moveTo>
                <a:lnTo>
                  <a:pt x="630" y="202"/>
                </a:lnTo>
                <a:cubicBezTo>
                  <a:pt x="635" y="203"/>
                  <a:pt x="639" y="199"/>
                  <a:pt x="640" y="193"/>
                </a:cubicBezTo>
                <a:cubicBezTo>
                  <a:pt x="641" y="188"/>
                  <a:pt x="637" y="183"/>
                  <a:pt x="632" y="182"/>
                </a:cubicBezTo>
                <a:cubicBezTo>
                  <a:pt x="632" y="182"/>
                  <a:pt x="631" y="182"/>
                  <a:pt x="630" y="182"/>
                </a:cubicBezTo>
                <a:lnTo>
                  <a:pt x="630" y="182"/>
                </a:lnTo>
                <a:lnTo>
                  <a:pt x="579" y="182"/>
                </a:lnTo>
                <a:lnTo>
                  <a:pt x="579" y="202"/>
                </a:lnTo>
                <a:close/>
                <a:moveTo>
                  <a:pt x="61" y="202"/>
                </a:moveTo>
                <a:lnTo>
                  <a:pt x="10" y="202"/>
                </a:lnTo>
                <a:cubicBezTo>
                  <a:pt x="5" y="203"/>
                  <a:pt x="1" y="199"/>
                  <a:pt x="0" y="193"/>
                </a:cubicBezTo>
                <a:cubicBezTo>
                  <a:pt x="0" y="188"/>
                  <a:pt x="3" y="183"/>
                  <a:pt x="8" y="182"/>
                </a:cubicBezTo>
                <a:cubicBezTo>
                  <a:pt x="9" y="182"/>
                  <a:pt x="10" y="182"/>
                  <a:pt x="10" y="182"/>
                </a:cubicBezTo>
                <a:lnTo>
                  <a:pt x="10" y="182"/>
                </a:lnTo>
                <a:lnTo>
                  <a:pt x="61" y="182"/>
                </a:lnTo>
                <a:lnTo>
                  <a:pt x="61" y="202"/>
                </a:lnTo>
                <a:close/>
                <a:moveTo>
                  <a:pt x="229" y="43"/>
                </a:moveTo>
                <a:lnTo>
                  <a:pt x="335" y="43"/>
                </a:lnTo>
                <a:lnTo>
                  <a:pt x="335" y="31"/>
                </a:lnTo>
                <a:lnTo>
                  <a:pt x="229" y="31"/>
                </a:lnTo>
                <a:lnTo>
                  <a:pt x="229" y="43"/>
                </a:lnTo>
                <a:close/>
              </a:path>
            </a:pathLst>
          </a:custGeom>
          <a:solidFill>
            <a:srgbClr val="C0C0C0"/>
          </a:solidFill>
          <a:ln w="0">
            <a:solidFill>
              <a:srgbClr val="000000"/>
            </a:solidFill>
            <a:prstDash val="solid"/>
            <a:round/>
            <a:headEnd/>
            <a:tailEnd/>
          </a:ln>
        </p:spPr>
        <p:txBody>
          <a:bodyPr/>
          <a:lstStyle/>
          <a:p>
            <a:endParaRPr lang="en-US"/>
          </a:p>
        </p:txBody>
      </p:sp>
      <p:sp>
        <p:nvSpPr>
          <p:cNvPr id="49218" name="Freeform 66"/>
          <p:cNvSpPr>
            <a:spLocks noEditPoints="1"/>
          </p:cNvSpPr>
          <p:nvPr/>
        </p:nvSpPr>
        <p:spPr bwMode="auto">
          <a:xfrm>
            <a:off x="8232775" y="3363913"/>
            <a:ext cx="482600" cy="158750"/>
          </a:xfrm>
          <a:custGeom>
            <a:avLst/>
            <a:gdLst/>
            <a:ahLst/>
            <a:cxnLst>
              <a:cxn ang="0">
                <a:pos x="221" y="170"/>
              </a:cxn>
              <a:cxn ang="0">
                <a:pos x="638" y="170"/>
              </a:cxn>
              <a:cxn ang="0">
                <a:pos x="638" y="9"/>
              </a:cxn>
              <a:cxn ang="0">
                <a:pos x="221" y="9"/>
              </a:cxn>
              <a:cxn ang="0">
                <a:pos x="221" y="170"/>
              </a:cxn>
              <a:cxn ang="0">
                <a:pos x="341" y="9"/>
              </a:cxn>
              <a:cxn ang="0">
                <a:pos x="341" y="170"/>
              </a:cxn>
              <a:cxn ang="0">
                <a:pos x="341" y="63"/>
              </a:cxn>
              <a:cxn ang="0">
                <a:pos x="212" y="63"/>
              </a:cxn>
              <a:cxn ang="0">
                <a:pos x="341" y="117"/>
              </a:cxn>
              <a:cxn ang="0">
                <a:pos x="212" y="117"/>
              </a:cxn>
              <a:cxn ang="0">
                <a:pos x="376" y="150"/>
              </a:cxn>
              <a:cxn ang="0">
                <a:pos x="615" y="150"/>
              </a:cxn>
              <a:cxn ang="0">
                <a:pos x="615" y="30"/>
              </a:cxn>
              <a:cxn ang="0">
                <a:pos x="376" y="30"/>
              </a:cxn>
              <a:cxn ang="0">
                <a:pos x="376" y="150"/>
              </a:cxn>
              <a:cxn ang="0">
                <a:pos x="539" y="30"/>
              </a:cxn>
              <a:cxn ang="0">
                <a:pos x="539" y="76"/>
              </a:cxn>
              <a:cxn ang="0">
                <a:pos x="376" y="76"/>
              </a:cxn>
              <a:cxn ang="0">
                <a:pos x="615" y="76"/>
              </a:cxn>
              <a:cxn ang="0">
                <a:pos x="579" y="211"/>
              </a:cxn>
              <a:cxn ang="0">
                <a:pos x="630" y="211"/>
              </a:cxn>
              <a:cxn ang="0">
                <a:pos x="640" y="202"/>
              </a:cxn>
              <a:cxn ang="0">
                <a:pos x="632" y="191"/>
              </a:cxn>
              <a:cxn ang="0">
                <a:pos x="630" y="191"/>
              </a:cxn>
              <a:cxn ang="0">
                <a:pos x="630" y="191"/>
              </a:cxn>
              <a:cxn ang="0">
                <a:pos x="579" y="191"/>
              </a:cxn>
              <a:cxn ang="0">
                <a:pos x="579" y="211"/>
              </a:cxn>
              <a:cxn ang="0">
                <a:pos x="61" y="211"/>
              </a:cxn>
              <a:cxn ang="0">
                <a:pos x="10" y="211"/>
              </a:cxn>
              <a:cxn ang="0">
                <a:pos x="0" y="202"/>
              </a:cxn>
              <a:cxn ang="0">
                <a:pos x="8" y="191"/>
              </a:cxn>
              <a:cxn ang="0">
                <a:pos x="10" y="191"/>
              </a:cxn>
              <a:cxn ang="0">
                <a:pos x="10" y="191"/>
              </a:cxn>
              <a:cxn ang="0">
                <a:pos x="61" y="191"/>
              </a:cxn>
              <a:cxn ang="0">
                <a:pos x="61" y="211"/>
              </a:cxn>
              <a:cxn ang="0">
                <a:pos x="229" y="52"/>
              </a:cxn>
              <a:cxn ang="0">
                <a:pos x="335" y="52"/>
              </a:cxn>
              <a:cxn ang="0">
                <a:pos x="335" y="40"/>
              </a:cxn>
              <a:cxn ang="0">
                <a:pos x="229" y="40"/>
              </a:cxn>
              <a:cxn ang="0">
                <a:pos x="229" y="52"/>
              </a:cxn>
              <a:cxn ang="0">
                <a:pos x="229" y="9"/>
              </a:cxn>
              <a:cxn ang="0">
                <a:pos x="229" y="0"/>
              </a:cxn>
              <a:cxn ang="0">
                <a:pos x="229" y="178"/>
              </a:cxn>
              <a:cxn ang="0">
                <a:pos x="229" y="170"/>
              </a:cxn>
            </a:cxnLst>
            <a:rect l="0" t="0" r="r" b="b"/>
            <a:pathLst>
              <a:path w="641" h="212">
                <a:moveTo>
                  <a:pt x="221" y="170"/>
                </a:moveTo>
                <a:lnTo>
                  <a:pt x="638" y="170"/>
                </a:lnTo>
                <a:lnTo>
                  <a:pt x="638" y="9"/>
                </a:lnTo>
                <a:lnTo>
                  <a:pt x="221" y="9"/>
                </a:lnTo>
                <a:cubicBezTo>
                  <a:pt x="208" y="61"/>
                  <a:pt x="208" y="117"/>
                  <a:pt x="221" y="170"/>
                </a:cubicBezTo>
                <a:moveTo>
                  <a:pt x="341" y="9"/>
                </a:moveTo>
                <a:lnTo>
                  <a:pt x="341" y="170"/>
                </a:lnTo>
                <a:moveTo>
                  <a:pt x="341" y="63"/>
                </a:moveTo>
                <a:lnTo>
                  <a:pt x="212" y="63"/>
                </a:lnTo>
                <a:moveTo>
                  <a:pt x="341" y="117"/>
                </a:moveTo>
                <a:lnTo>
                  <a:pt x="212" y="117"/>
                </a:lnTo>
                <a:moveTo>
                  <a:pt x="376" y="150"/>
                </a:moveTo>
                <a:lnTo>
                  <a:pt x="615" y="150"/>
                </a:lnTo>
                <a:lnTo>
                  <a:pt x="615" y="30"/>
                </a:lnTo>
                <a:lnTo>
                  <a:pt x="376" y="30"/>
                </a:lnTo>
                <a:lnTo>
                  <a:pt x="376" y="150"/>
                </a:lnTo>
                <a:moveTo>
                  <a:pt x="539" y="30"/>
                </a:moveTo>
                <a:lnTo>
                  <a:pt x="539" y="76"/>
                </a:lnTo>
                <a:moveTo>
                  <a:pt x="376" y="76"/>
                </a:moveTo>
                <a:lnTo>
                  <a:pt x="615" y="76"/>
                </a:lnTo>
                <a:moveTo>
                  <a:pt x="579" y="211"/>
                </a:moveTo>
                <a:lnTo>
                  <a:pt x="630" y="211"/>
                </a:lnTo>
                <a:cubicBezTo>
                  <a:pt x="635" y="212"/>
                  <a:pt x="639" y="208"/>
                  <a:pt x="640" y="202"/>
                </a:cubicBezTo>
                <a:cubicBezTo>
                  <a:pt x="641" y="197"/>
                  <a:pt x="637" y="192"/>
                  <a:pt x="632" y="191"/>
                </a:cubicBezTo>
                <a:cubicBezTo>
                  <a:pt x="632" y="191"/>
                  <a:pt x="631" y="191"/>
                  <a:pt x="630" y="191"/>
                </a:cubicBezTo>
                <a:lnTo>
                  <a:pt x="630" y="191"/>
                </a:lnTo>
                <a:lnTo>
                  <a:pt x="579" y="191"/>
                </a:lnTo>
                <a:lnTo>
                  <a:pt x="579" y="211"/>
                </a:lnTo>
                <a:moveTo>
                  <a:pt x="61" y="211"/>
                </a:moveTo>
                <a:lnTo>
                  <a:pt x="10" y="211"/>
                </a:lnTo>
                <a:cubicBezTo>
                  <a:pt x="5" y="212"/>
                  <a:pt x="1" y="208"/>
                  <a:pt x="0" y="202"/>
                </a:cubicBezTo>
                <a:cubicBezTo>
                  <a:pt x="0" y="197"/>
                  <a:pt x="3" y="192"/>
                  <a:pt x="8" y="191"/>
                </a:cubicBezTo>
                <a:cubicBezTo>
                  <a:pt x="9" y="191"/>
                  <a:pt x="10" y="191"/>
                  <a:pt x="10" y="191"/>
                </a:cubicBezTo>
                <a:lnTo>
                  <a:pt x="10" y="191"/>
                </a:lnTo>
                <a:lnTo>
                  <a:pt x="61" y="191"/>
                </a:lnTo>
                <a:lnTo>
                  <a:pt x="61" y="211"/>
                </a:lnTo>
                <a:moveTo>
                  <a:pt x="229" y="52"/>
                </a:moveTo>
                <a:lnTo>
                  <a:pt x="335" y="52"/>
                </a:lnTo>
                <a:lnTo>
                  <a:pt x="335" y="40"/>
                </a:lnTo>
                <a:lnTo>
                  <a:pt x="229" y="40"/>
                </a:lnTo>
                <a:lnTo>
                  <a:pt x="229" y="52"/>
                </a:lnTo>
                <a:moveTo>
                  <a:pt x="229" y="9"/>
                </a:moveTo>
                <a:lnTo>
                  <a:pt x="229" y="0"/>
                </a:lnTo>
                <a:moveTo>
                  <a:pt x="229" y="178"/>
                </a:moveTo>
                <a:lnTo>
                  <a:pt x="229" y="170"/>
                </a:lnTo>
              </a:path>
            </a:pathLst>
          </a:custGeom>
          <a:noFill/>
          <a:ln w="1588" cap="rnd">
            <a:solidFill>
              <a:srgbClr val="000000"/>
            </a:solidFill>
            <a:prstDash val="solid"/>
            <a:round/>
            <a:headEnd/>
            <a:tailEnd/>
          </a:ln>
        </p:spPr>
        <p:txBody>
          <a:bodyPr/>
          <a:lstStyle/>
          <a:p>
            <a:endParaRPr lang="en-US"/>
          </a:p>
        </p:txBody>
      </p:sp>
      <p:sp>
        <p:nvSpPr>
          <p:cNvPr id="49219" name="Freeform 67"/>
          <p:cNvSpPr>
            <a:spLocks noEditPoints="1"/>
          </p:cNvSpPr>
          <p:nvPr/>
        </p:nvSpPr>
        <p:spPr bwMode="auto">
          <a:xfrm>
            <a:off x="8407400" y="3398838"/>
            <a:ext cx="139700" cy="31750"/>
          </a:xfrm>
          <a:custGeom>
            <a:avLst/>
            <a:gdLst/>
            <a:ahLst/>
            <a:cxnLst>
              <a:cxn ang="0">
                <a:pos x="0" y="20"/>
              </a:cxn>
              <a:cxn ang="0">
                <a:pos x="5" y="20"/>
              </a:cxn>
              <a:cxn ang="0">
                <a:pos x="0" y="0"/>
              </a:cxn>
              <a:cxn ang="0">
                <a:pos x="5" y="0"/>
              </a:cxn>
              <a:cxn ang="0">
                <a:pos x="37" y="0"/>
              </a:cxn>
              <a:cxn ang="0">
                <a:pos x="41" y="0"/>
              </a:cxn>
              <a:cxn ang="0">
                <a:pos x="83" y="8"/>
              </a:cxn>
              <a:cxn ang="0">
                <a:pos x="88" y="8"/>
              </a:cxn>
            </a:cxnLst>
            <a:rect l="0" t="0" r="r" b="b"/>
            <a:pathLst>
              <a:path w="88" h="20">
                <a:moveTo>
                  <a:pt x="0" y="20"/>
                </a:moveTo>
                <a:lnTo>
                  <a:pt x="5" y="20"/>
                </a:lnTo>
                <a:moveTo>
                  <a:pt x="0" y="0"/>
                </a:moveTo>
                <a:lnTo>
                  <a:pt x="5" y="0"/>
                </a:lnTo>
                <a:moveTo>
                  <a:pt x="37" y="0"/>
                </a:moveTo>
                <a:lnTo>
                  <a:pt x="41" y="0"/>
                </a:lnTo>
                <a:moveTo>
                  <a:pt x="83" y="8"/>
                </a:moveTo>
                <a:lnTo>
                  <a:pt x="88" y="8"/>
                </a:lnTo>
              </a:path>
            </a:pathLst>
          </a:custGeom>
          <a:noFill/>
          <a:ln w="3175" cap="flat">
            <a:solidFill>
              <a:srgbClr val="00FF00"/>
            </a:solidFill>
            <a:prstDash val="solid"/>
            <a:miter lim="800000"/>
            <a:headEnd/>
            <a:tailEnd/>
          </a:ln>
        </p:spPr>
        <p:txBody>
          <a:bodyPr/>
          <a:lstStyle/>
          <a:p>
            <a:endParaRPr lang="en-US"/>
          </a:p>
        </p:txBody>
      </p:sp>
      <p:sp>
        <p:nvSpPr>
          <p:cNvPr id="49220" name="Freeform 68"/>
          <p:cNvSpPr>
            <a:spLocks/>
          </p:cNvSpPr>
          <p:nvPr/>
        </p:nvSpPr>
        <p:spPr bwMode="auto">
          <a:xfrm>
            <a:off x="8658225" y="2979738"/>
            <a:ext cx="60325" cy="360362"/>
          </a:xfrm>
          <a:custGeom>
            <a:avLst/>
            <a:gdLst/>
            <a:ahLst/>
            <a:cxnLst>
              <a:cxn ang="0">
                <a:pos x="0" y="227"/>
              </a:cxn>
              <a:cxn ang="0">
                <a:pos x="29" y="198"/>
              </a:cxn>
              <a:cxn ang="0">
                <a:pos x="29" y="145"/>
              </a:cxn>
              <a:cxn ang="0">
                <a:pos x="38" y="116"/>
              </a:cxn>
              <a:cxn ang="0">
                <a:pos x="38" y="0"/>
              </a:cxn>
              <a:cxn ang="0">
                <a:pos x="0" y="39"/>
              </a:cxn>
              <a:cxn ang="0">
                <a:pos x="0" y="227"/>
              </a:cxn>
            </a:cxnLst>
            <a:rect l="0" t="0" r="r" b="b"/>
            <a:pathLst>
              <a:path w="38" h="227">
                <a:moveTo>
                  <a:pt x="0" y="227"/>
                </a:moveTo>
                <a:lnTo>
                  <a:pt x="29" y="198"/>
                </a:lnTo>
                <a:lnTo>
                  <a:pt x="29" y="145"/>
                </a:lnTo>
                <a:lnTo>
                  <a:pt x="38" y="116"/>
                </a:lnTo>
                <a:lnTo>
                  <a:pt x="38" y="0"/>
                </a:lnTo>
                <a:lnTo>
                  <a:pt x="0" y="39"/>
                </a:lnTo>
                <a:lnTo>
                  <a:pt x="0" y="227"/>
                </a:lnTo>
                <a:close/>
              </a:path>
            </a:pathLst>
          </a:custGeom>
          <a:solidFill>
            <a:srgbClr val="9A9A9A"/>
          </a:solidFill>
          <a:ln w="9525">
            <a:noFill/>
            <a:round/>
            <a:headEnd/>
            <a:tailEnd/>
          </a:ln>
        </p:spPr>
        <p:txBody>
          <a:bodyPr/>
          <a:lstStyle/>
          <a:p>
            <a:endParaRPr lang="en-US"/>
          </a:p>
        </p:txBody>
      </p:sp>
      <p:sp>
        <p:nvSpPr>
          <p:cNvPr id="49221" name="Freeform 69"/>
          <p:cNvSpPr>
            <a:spLocks/>
          </p:cNvSpPr>
          <p:nvPr/>
        </p:nvSpPr>
        <p:spPr bwMode="auto">
          <a:xfrm>
            <a:off x="8289925" y="2979738"/>
            <a:ext cx="428625" cy="61912"/>
          </a:xfrm>
          <a:custGeom>
            <a:avLst/>
            <a:gdLst/>
            <a:ahLst/>
            <a:cxnLst>
              <a:cxn ang="0">
                <a:pos x="270" y="0"/>
              </a:cxn>
              <a:cxn ang="0">
                <a:pos x="39" y="0"/>
              </a:cxn>
              <a:cxn ang="0">
                <a:pos x="0" y="39"/>
              </a:cxn>
              <a:cxn ang="0">
                <a:pos x="232" y="39"/>
              </a:cxn>
              <a:cxn ang="0">
                <a:pos x="270" y="0"/>
              </a:cxn>
            </a:cxnLst>
            <a:rect l="0" t="0" r="r" b="b"/>
            <a:pathLst>
              <a:path w="270" h="39">
                <a:moveTo>
                  <a:pt x="270" y="0"/>
                </a:moveTo>
                <a:lnTo>
                  <a:pt x="39" y="0"/>
                </a:lnTo>
                <a:lnTo>
                  <a:pt x="0" y="39"/>
                </a:lnTo>
                <a:lnTo>
                  <a:pt x="232" y="39"/>
                </a:lnTo>
                <a:lnTo>
                  <a:pt x="270" y="0"/>
                </a:lnTo>
                <a:close/>
              </a:path>
            </a:pathLst>
          </a:custGeom>
          <a:solidFill>
            <a:srgbClr val="E6E6E6"/>
          </a:solidFill>
          <a:ln w="9525">
            <a:noFill/>
            <a:round/>
            <a:headEnd/>
            <a:tailEnd/>
          </a:ln>
        </p:spPr>
        <p:txBody>
          <a:bodyPr/>
          <a:lstStyle/>
          <a:p>
            <a:endParaRPr lang="en-US"/>
          </a:p>
        </p:txBody>
      </p:sp>
      <p:sp>
        <p:nvSpPr>
          <p:cNvPr id="49222" name="Rectangle 70"/>
          <p:cNvSpPr>
            <a:spLocks noChangeArrowheads="1"/>
          </p:cNvSpPr>
          <p:nvPr/>
        </p:nvSpPr>
        <p:spPr bwMode="auto">
          <a:xfrm>
            <a:off x="8289925" y="3041650"/>
            <a:ext cx="368300" cy="298450"/>
          </a:xfrm>
          <a:prstGeom prst="rect">
            <a:avLst/>
          </a:prstGeom>
          <a:solidFill>
            <a:srgbClr val="C0C0C0"/>
          </a:solidFill>
          <a:ln w="9525">
            <a:noFill/>
            <a:miter lim="800000"/>
            <a:headEnd/>
            <a:tailEnd/>
          </a:ln>
        </p:spPr>
        <p:txBody>
          <a:bodyPr/>
          <a:lstStyle/>
          <a:p>
            <a:endParaRPr lang="en-US"/>
          </a:p>
        </p:txBody>
      </p:sp>
      <p:sp>
        <p:nvSpPr>
          <p:cNvPr id="49223" name="Rectangle 71"/>
          <p:cNvSpPr>
            <a:spLocks noChangeArrowheads="1"/>
          </p:cNvSpPr>
          <p:nvPr/>
        </p:nvSpPr>
        <p:spPr bwMode="auto">
          <a:xfrm>
            <a:off x="8289925" y="3041650"/>
            <a:ext cx="368300" cy="298450"/>
          </a:xfrm>
          <a:prstGeom prst="rect">
            <a:avLst/>
          </a:prstGeom>
          <a:noFill/>
          <a:ln w="3175" cap="rnd">
            <a:solidFill>
              <a:srgbClr val="000000"/>
            </a:solidFill>
            <a:round/>
            <a:headEnd/>
            <a:tailEnd/>
          </a:ln>
        </p:spPr>
        <p:txBody>
          <a:bodyPr/>
          <a:lstStyle/>
          <a:p>
            <a:endParaRPr lang="en-US"/>
          </a:p>
        </p:txBody>
      </p:sp>
      <p:sp>
        <p:nvSpPr>
          <p:cNvPr id="49224" name="Rectangle 72"/>
          <p:cNvSpPr>
            <a:spLocks noChangeArrowheads="1"/>
          </p:cNvSpPr>
          <p:nvPr/>
        </p:nvSpPr>
        <p:spPr bwMode="auto">
          <a:xfrm>
            <a:off x="8620125" y="3303588"/>
            <a:ext cx="19050" cy="7937"/>
          </a:xfrm>
          <a:prstGeom prst="rect">
            <a:avLst/>
          </a:prstGeom>
          <a:solidFill>
            <a:srgbClr val="00FF00"/>
          </a:solidFill>
          <a:ln w="9525">
            <a:noFill/>
            <a:miter lim="800000"/>
            <a:headEnd/>
            <a:tailEnd/>
          </a:ln>
        </p:spPr>
        <p:txBody>
          <a:bodyPr/>
          <a:lstStyle/>
          <a:p>
            <a:endParaRPr lang="en-US"/>
          </a:p>
        </p:txBody>
      </p:sp>
      <p:pic>
        <p:nvPicPr>
          <p:cNvPr id="49225" name="Picture 73"/>
          <p:cNvPicPr>
            <a:picLocks noChangeAspect="1" noChangeArrowheads="1"/>
          </p:cNvPicPr>
          <p:nvPr/>
        </p:nvPicPr>
        <p:blipFill>
          <a:blip r:embed="rId7" cstate="print"/>
          <a:srcRect/>
          <a:stretch>
            <a:fillRect/>
          </a:stretch>
        </p:blipFill>
        <p:spPr bwMode="auto">
          <a:xfrm>
            <a:off x="8332788" y="3087688"/>
            <a:ext cx="265112" cy="193675"/>
          </a:xfrm>
          <a:prstGeom prst="rect">
            <a:avLst/>
          </a:prstGeom>
          <a:noFill/>
          <a:ln w="9525">
            <a:noFill/>
            <a:miter lim="800000"/>
            <a:headEnd/>
            <a:tailEnd/>
          </a:ln>
        </p:spPr>
      </p:pic>
      <p:pic>
        <p:nvPicPr>
          <p:cNvPr id="49226" name="Picture 74"/>
          <p:cNvPicPr>
            <a:picLocks noChangeAspect="1" noChangeArrowheads="1"/>
          </p:cNvPicPr>
          <p:nvPr/>
        </p:nvPicPr>
        <p:blipFill>
          <a:blip r:embed="rId8" cstate="print"/>
          <a:srcRect/>
          <a:stretch>
            <a:fillRect/>
          </a:stretch>
        </p:blipFill>
        <p:spPr bwMode="auto">
          <a:xfrm>
            <a:off x="8332788" y="3087688"/>
            <a:ext cx="265112" cy="193675"/>
          </a:xfrm>
          <a:prstGeom prst="rect">
            <a:avLst/>
          </a:prstGeom>
          <a:noFill/>
          <a:ln w="9525">
            <a:noFill/>
            <a:miter lim="800000"/>
            <a:headEnd/>
            <a:tailEnd/>
          </a:ln>
        </p:spPr>
      </p:pic>
      <p:pic>
        <p:nvPicPr>
          <p:cNvPr id="49227" name="Picture 75"/>
          <p:cNvPicPr>
            <a:picLocks noChangeAspect="1" noChangeArrowheads="1"/>
          </p:cNvPicPr>
          <p:nvPr/>
        </p:nvPicPr>
        <p:blipFill>
          <a:blip r:embed="rId9" cstate="print"/>
          <a:srcRect/>
          <a:stretch>
            <a:fillRect/>
          </a:stretch>
        </p:blipFill>
        <p:spPr bwMode="auto">
          <a:xfrm>
            <a:off x="8320088" y="3063875"/>
            <a:ext cx="301625" cy="228600"/>
          </a:xfrm>
          <a:prstGeom prst="rect">
            <a:avLst/>
          </a:prstGeom>
          <a:noFill/>
          <a:ln w="9525">
            <a:noFill/>
            <a:miter lim="800000"/>
            <a:headEnd/>
            <a:tailEnd/>
          </a:ln>
        </p:spPr>
      </p:pic>
      <p:pic>
        <p:nvPicPr>
          <p:cNvPr id="49228" name="Picture 76"/>
          <p:cNvPicPr>
            <a:picLocks noChangeAspect="1" noChangeArrowheads="1"/>
          </p:cNvPicPr>
          <p:nvPr/>
        </p:nvPicPr>
        <p:blipFill>
          <a:blip r:embed="rId10" cstate="print"/>
          <a:srcRect/>
          <a:stretch>
            <a:fillRect/>
          </a:stretch>
        </p:blipFill>
        <p:spPr bwMode="auto">
          <a:xfrm>
            <a:off x="8320088" y="3063875"/>
            <a:ext cx="301625" cy="228600"/>
          </a:xfrm>
          <a:prstGeom prst="rect">
            <a:avLst/>
          </a:prstGeom>
          <a:noFill/>
          <a:ln w="9525">
            <a:noFill/>
            <a:miter lim="800000"/>
            <a:headEnd/>
            <a:tailEnd/>
          </a:ln>
        </p:spPr>
      </p:pic>
      <p:sp>
        <p:nvSpPr>
          <p:cNvPr id="49229" name="Freeform 77"/>
          <p:cNvSpPr>
            <a:spLocks noEditPoints="1"/>
          </p:cNvSpPr>
          <p:nvPr/>
        </p:nvSpPr>
        <p:spPr bwMode="auto">
          <a:xfrm>
            <a:off x="8289925" y="3321050"/>
            <a:ext cx="368300" cy="19050"/>
          </a:xfrm>
          <a:custGeom>
            <a:avLst/>
            <a:gdLst/>
            <a:ahLst/>
            <a:cxnLst>
              <a:cxn ang="0">
                <a:pos x="64" y="0"/>
              </a:cxn>
              <a:cxn ang="0">
                <a:pos x="64" y="12"/>
              </a:cxn>
              <a:cxn ang="0">
                <a:pos x="35" y="0"/>
              </a:cxn>
              <a:cxn ang="0">
                <a:pos x="35" y="12"/>
              </a:cxn>
              <a:cxn ang="0">
                <a:pos x="0" y="0"/>
              </a:cxn>
              <a:cxn ang="0">
                <a:pos x="232" y="0"/>
              </a:cxn>
            </a:cxnLst>
            <a:rect l="0" t="0" r="r" b="b"/>
            <a:pathLst>
              <a:path w="232" h="12">
                <a:moveTo>
                  <a:pt x="64" y="0"/>
                </a:moveTo>
                <a:lnTo>
                  <a:pt x="64" y="12"/>
                </a:lnTo>
                <a:moveTo>
                  <a:pt x="35" y="0"/>
                </a:moveTo>
                <a:lnTo>
                  <a:pt x="35" y="12"/>
                </a:lnTo>
                <a:moveTo>
                  <a:pt x="0" y="0"/>
                </a:moveTo>
                <a:lnTo>
                  <a:pt x="232" y="0"/>
                </a:lnTo>
              </a:path>
            </a:pathLst>
          </a:custGeom>
          <a:noFill/>
          <a:ln w="1588" cap="rnd">
            <a:solidFill>
              <a:srgbClr val="000000"/>
            </a:solidFill>
            <a:prstDash val="solid"/>
            <a:round/>
            <a:headEnd/>
            <a:tailEnd/>
          </a:ln>
        </p:spPr>
        <p:txBody>
          <a:bodyPr/>
          <a:lstStyle/>
          <a:p>
            <a:endParaRPr lang="en-US"/>
          </a:p>
        </p:txBody>
      </p:sp>
      <p:sp>
        <p:nvSpPr>
          <p:cNvPr id="49230" name="Rectangle 78"/>
          <p:cNvSpPr>
            <a:spLocks noChangeArrowheads="1"/>
          </p:cNvSpPr>
          <p:nvPr/>
        </p:nvSpPr>
        <p:spPr bwMode="auto">
          <a:xfrm>
            <a:off x="8561388" y="3389313"/>
            <a:ext cx="49212" cy="12700"/>
          </a:xfrm>
          <a:prstGeom prst="rect">
            <a:avLst/>
          </a:prstGeom>
          <a:solidFill>
            <a:srgbClr val="E4E4E4"/>
          </a:solidFill>
          <a:ln w="9525">
            <a:noFill/>
            <a:miter lim="800000"/>
            <a:headEnd/>
            <a:tailEnd/>
          </a:ln>
        </p:spPr>
        <p:txBody>
          <a:bodyPr/>
          <a:lstStyle/>
          <a:p>
            <a:endParaRPr lang="en-US"/>
          </a:p>
        </p:txBody>
      </p:sp>
      <p:sp>
        <p:nvSpPr>
          <p:cNvPr id="49231" name="Rectangle 79"/>
          <p:cNvSpPr>
            <a:spLocks noChangeArrowheads="1"/>
          </p:cNvSpPr>
          <p:nvPr/>
        </p:nvSpPr>
        <p:spPr bwMode="auto">
          <a:xfrm>
            <a:off x="8561388" y="3402013"/>
            <a:ext cx="49212" cy="12700"/>
          </a:xfrm>
          <a:prstGeom prst="rect">
            <a:avLst/>
          </a:prstGeom>
          <a:solidFill>
            <a:srgbClr val="CECECE"/>
          </a:solidFill>
          <a:ln w="9525">
            <a:noFill/>
            <a:miter lim="800000"/>
            <a:headEnd/>
            <a:tailEnd/>
          </a:ln>
        </p:spPr>
        <p:txBody>
          <a:bodyPr/>
          <a:lstStyle/>
          <a:p>
            <a:endParaRPr lang="en-US"/>
          </a:p>
        </p:txBody>
      </p:sp>
      <p:sp>
        <p:nvSpPr>
          <p:cNvPr id="49232" name="Line 80"/>
          <p:cNvSpPr>
            <a:spLocks noChangeShapeType="1"/>
          </p:cNvSpPr>
          <p:nvPr/>
        </p:nvSpPr>
        <p:spPr bwMode="auto">
          <a:xfrm>
            <a:off x="8528050" y="3398838"/>
            <a:ext cx="107950" cy="1587"/>
          </a:xfrm>
          <a:prstGeom prst="line">
            <a:avLst/>
          </a:prstGeom>
          <a:noFill/>
          <a:ln w="6350">
            <a:solidFill>
              <a:srgbClr val="000000"/>
            </a:solidFill>
            <a:miter lim="800000"/>
            <a:headEnd/>
            <a:tailEnd/>
          </a:ln>
        </p:spPr>
        <p:txBody>
          <a:bodyPr/>
          <a:lstStyle/>
          <a:p>
            <a:endParaRPr lang="en-US"/>
          </a:p>
        </p:txBody>
      </p:sp>
      <p:sp>
        <p:nvSpPr>
          <p:cNvPr id="49233" name="Rectangle 81"/>
          <p:cNvSpPr>
            <a:spLocks noChangeArrowheads="1"/>
          </p:cNvSpPr>
          <p:nvPr/>
        </p:nvSpPr>
        <p:spPr bwMode="auto">
          <a:xfrm>
            <a:off x="8235950" y="3378200"/>
            <a:ext cx="12700" cy="36513"/>
          </a:xfrm>
          <a:prstGeom prst="rect">
            <a:avLst/>
          </a:prstGeom>
          <a:solidFill>
            <a:srgbClr val="D18E8E"/>
          </a:solidFill>
          <a:ln w="9525">
            <a:noFill/>
            <a:miter lim="800000"/>
            <a:headEnd/>
            <a:tailEnd/>
          </a:ln>
        </p:spPr>
        <p:txBody>
          <a:bodyPr/>
          <a:lstStyle/>
          <a:p>
            <a:endParaRPr lang="en-US"/>
          </a:p>
        </p:txBody>
      </p:sp>
      <p:sp>
        <p:nvSpPr>
          <p:cNvPr id="49234" name="Rectangle 82"/>
          <p:cNvSpPr>
            <a:spLocks noChangeArrowheads="1"/>
          </p:cNvSpPr>
          <p:nvPr/>
        </p:nvSpPr>
        <p:spPr bwMode="auto">
          <a:xfrm>
            <a:off x="8248650" y="3378200"/>
            <a:ext cx="11113" cy="36513"/>
          </a:xfrm>
          <a:prstGeom prst="rect">
            <a:avLst/>
          </a:prstGeom>
          <a:solidFill>
            <a:srgbClr val="CAA1A1"/>
          </a:solidFill>
          <a:ln w="9525">
            <a:noFill/>
            <a:miter lim="800000"/>
            <a:headEnd/>
            <a:tailEnd/>
          </a:ln>
        </p:spPr>
        <p:txBody>
          <a:bodyPr/>
          <a:lstStyle/>
          <a:p>
            <a:endParaRPr lang="en-US"/>
          </a:p>
        </p:txBody>
      </p:sp>
      <p:sp>
        <p:nvSpPr>
          <p:cNvPr id="49235" name="Rectangle 83"/>
          <p:cNvSpPr>
            <a:spLocks noChangeArrowheads="1"/>
          </p:cNvSpPr>
          <p:nvPr/>
        </p:nvSpPr>
        <p:spPr bwMode="auto">
          <a:xfrm>
            <a:off x="8259763" y="3378200"/>
            <a:ext cx="12700" cy="36513"/>
          </a:xfrm>
          <a:prstGeom prst="rect">
            <a:avLst/>
          </a:prstGeom>
          <a:solidFill>
            <a:srgbClr val="E45151"/>
          </a:solidFill>
          <a:ln w="9525">
            <a:noFill/>
            <a:miter lim="800000"/>
            <a:headEnd/>
            <a:tailEnd/>
          </a:ln>
        </p:spPr>
        <p:txBody>
          <a:bodyPr/>
          <a:lstStyle/>
          <a:p>
            <a:endParaRPr lang="en-US"/>
          </a:p>
        </p:txBody>
      </p:sp>
      <p:sp>
        <p:nvSpPr>
          <p:cNvPr id="49236" name="Rectangle 84"/>
          <p:cNvSpPr>
            <a:spLocks noChangeArrowheads="1"/>
          </p:cNvSpPr>
          <p:nvPr/>
        </p:nvSpPr>
        <p:spPr bwMode="auto">
          <a:xfrm>
            <a:off x="8272463" y="3378200"/>
            <a:ext cx="11112" cy="36513"/>
          </a:xfrm>
          <a:prstGeom prst="rect">
            <a:avLst/>
          </a:prstGeom>
          <a:solidFill>
            <a:srgbClr val="FF0000"/>
          </a:solidFill>
          <a:ln w="9525">
            <a:noFill/>
            <a:miter lim="800000"/>
            <a:headEnd/>
            <a:tailEnd/>
          </a:ln>
        </p:spPr>
        <p:txBody>
          <a:bodyPr/>
          <a:lstStyle/>
          <a:p>
            <a:endParaRPr lang="en-US"/>
          </a:p>
        </p:txBody>
      </p:sp>
      <p:sp>
        <p:nvSpPr>
          <p:cNvPr id="49237" name="Rectangle 85"/>
          <p:cNvSpPr>
            <a:spLocks noChangeArrowheads="1"/>
          </p:cNvSpPr>
          <p:nvPr/>
        </p:nvSpPr>
        <p:spPr bwMode="auto">
          <a:xfrm>
            <a:off x="8283575" y="3378200"/>
            <a:ext cx="12700" cy="36513"/>
          </a:xfrm>
          <a:prstGeom prst="rect">
            <a:avLst/>
          </a:prstGeom>
          <a:solidFill>
            <a:srgbClr val="E55050"/>
          </a:solidFill>
          <a:ln w="9525">
            <a:noFill/>
            <a:miter lim="800000"/>
            <a:headEnd/>
            <a:tailEnd/>
          </a:ln>
        </p:spPr>
        <p:txBody>
          <a:bodyPr/>
          <a:lstStyle/>
          <a:p>
            <a:endParaRPr lang="en-US"/>
          </a:p>
        </p:txBody>
      </p:sp>
      <p:sp>
        <p:nvSpPr>
          <p:cNvPr id="49238" name="Rectangle 86"/>
          <p:cNvSpPr>
            <a:spLocks noChangeArrowheads="1"/>
          </p:cNvSpPr>
          <p:nvPr/>
        </p:nvSpPr>
        <p:spPr bwMode="auto">
          <a:xfrm>
            <a:off x="8107363" y="3560763"/>
            <a:ext cx="855662" cy="223837"/>
          </a:xfrm>
          <a:prstGeom prst="rect">
            <a:avLst/>
          </a:prstGeom>
          <a:solidFill>
            <a:srgbClr val="FFFFFF"/>
          </a:solidFill>
          <a:ln w="9525">
            <a:noFill/>
            <a:miter lim="800000"/>
            <a:headEnd/>
            <a:tailEnd/>
          </a:ln>
        </p:spPr>
        <p:txBody>
          <a:bodyPr/>
          <a:lstStyle/>
          <a:p>
            <a:endParaRPr lang="en-US"/>
          </a:p>
        </p:txBody>
      </p:sp>
      <p:sp>
        <p:nvSpPr>
          <p:cNvPr id="49239" name="Rectangle 87"/>
          <p:cNvSpPr>
            <a:spLocks noChangeArrowheads="1"/>
          </p:cNvSpPr>
          <p:nvPr/>
        </p:nvSpPr>
        <p:spPr bwMode="auto">
          <a:xfrm>
            <a:off x="8115300" y="3570288"/>
            <a:ext cx="836613" cy="198437"/>
          </a:xfrm>
          <a:prstGeom prst="rect">
            <a:avLst/>
          </a:prstGeom>
          <a:noFill/>
          <a:ln w="9525">
            <a:noFill/>
            <a:miter lim="800000"/>
            <a:headEnd/>
            <a:tailEnd/>
          </a:ln>
        </p:spPr>
        <p:txBody>
          <a:bodyPr wrap="none" lIns="0" tIns="0" rIns="0" bIns="0">
            <a:spAutoFit/>
          </a:bodyPr>
          <a:lstStyle/>
          <a:p>
            <a:pPr eaLnBrk="0" hangingPunct="0"/>
            <a:r>
              <a:rPr lang="en-US" sz="1300" b="1">
                <a:solidFill>
                  <a:srgbClr val="000000"/>
                </a:solidFill>
              </a:rPr>
              <a:t>edu server</a:t>
            </a:r>
            <a:endParaRPr lang="en-US" sz="2400">
              <a:latin typeface="Times New Roman" pitchFamily="18" charset="0"/>
            </a:endParaRPr>
          </a:p>
        </p:txBody>
      </p:sp>
      <p:sp>
        <p:nvSpPr>
          <p:cNvPr id="49240" name="Freeform 88"/>
          <p:cNvSpPr>
            <a:spLocks/>
          </p:cNvSpPr>
          <p:nvPr/>
        </p:nvSpPr>
        <p:spPr bwMode="auto">
          <a:xfrm>
            <a:off x="8228013" y="2979738"/>
            <a:ext cx="552450" cy="552450"/>
          </a:xfrm>
          <a:custGeom>
            <a:avLst/>
            <a:gdLst/>
            <a:ahLst/>
            <a:cxnLst>
              <a:cxn ang="0">
                <a:pos x="0" y="348"/>
              </a:cxn>
              <a:cxn ang="0">
                <a:pos x="0" y="242"/>
              </a:cxn>
              <a:cxn ang="0">
                <a:pos x="36" y="206"/>
              </a:cxn>
              <a:cxn ang="0">
                <a:pos x="39" y="206"/>
              </a:cxn>
              <a:cxn ang="0">
                <a:pos x="39" y="39"/>
              </a:cxn>
              <a:cxn ang="0">
                <a:pos x="78" y="0"/>
              </a:cxn>
              <a:cxn ang="0">
                <a:pos x="309" y="0"/>
              </a:cxn>
              <a:cxn ang="0">
                <a:pos x="309" y="116"/>
              </a:cxn>
              <a:cxn ang="0">
                <a:pos x="300" y="145"/>
              </a:cxn>
              <a:cxn ang="0">
                <a:pos x="300" y="198"/>
              </a:cxn>
              <a:cxn ang="0">
                <a:pos x="295" y="203"/>
              </a:cxn>
              <a:cxn ang="0">
                <a:pos x="348" y="203"/>
              </a:cxn>
              <a:cxn ang="0">
                <a:pos x="348" y="310"/>
              </a:cxn>
              <a:cxn ang="0">
                <a:pos x="309" y="348"/>
              </a:cxn>
              <a:cxn ang="0">
                <a:pos x="0" y="348"/>
              </a:cxn>
            </a:cxnLst>
            <a:rect l="0" t="0" r="r" b="b"/>
            <a:pathLst>
              <a:path w="348" h="348">
                <a:moveTo>
                  <a:pt x="0" y="348"/>
                </a:moveTo>
                <a:lnTo>
                  <a:pt x="0" y="242"/>
                </a:lnTo>
                <a:lnTo>
                  <a:pt x="36" y="206"/>
                </a:lnTo>
                <a:lnTo>
                  <a:pt x="39" y="206"/>
                </a:lnTo>
                <a:lnTo>
                  <a:pt x="39" y="39"/>
                </a:lnTo>
                <a:lnTo>
                  <a:pt x="78" y="0"/>
                </a:lnTo>
                <a:lnTo>
                  <a:pt x="309" y="0"/>
                </a:lnTo>
                <a:lnTo>
                  <a:pt x="309" y="116"/>
                </a:lnTo>
                <a:lnTo>
                  <a:pt x="300" y="145"/>
                </a:lnTo>
                <a:lnTo>
                  <a:pt x="300" y="198"/>
                </a:lnTo>
                <a:lnTo>
                  <a:pt x="295" y="203"/>
                </a:lnTo>
                <a:lnTo>
                  <a:pt x="348" y="203"/>
                </a:lnTo>
                <a:lnTo>
                  <a:pt x="348" y="310"/>
                </a:lnTo>
                <a:lnTo>
                  <a:pt x="309" y="348"/>
                </a:lnTo>
                <a:lnTo>
                  <a:pt x="0" y="348"/>
                </a:lnTo>
              </a:path>
            </a:pathLst>
          </a:custGeom>
          <a:noFill/>
          <a:ln w="9525" cap="rnd">
            <a:solidFill>
              <a:srgbClr val="000000"/>
            </a:solidFill>
            <a:prstDash val="solid"/>
            <a:round/>
            <a:headEnd/>
            <a:tailEnd/>
          </a:ln>
        </p:spPr>
        <p:txBody>
          <a:bodyPr/>
          <a:lstStyle/>
          <a:p>
            <a:endParaRPr lang="en-US"/>
          </a:p>
        </p:txBody>
      </p:sp>
      <p:sp>
        <p:nvSpPr>
          <p:cNvPr id="49241" name="Freeform 89"/>
          <p:cNvSpPr>
            <a:spLocks/>
          </p:cNvSpPr>
          <p:nvPr/>
        </p:nvSpPr>
        <p:spPr bwMode="auto">
          <a:xfrm>
            <a:off x="8704263" y="4497388"/>
            <a:ext cx="76200" cy="30162"/>
          </a:xfrm>
          <a:custGeom>
            <a:avLst/>
            <a:gdLst/>
            <a:ahLst/>
            <a:cxnLst>
              <a:cxn ang="0">
                <a:pos x="29" y="19"/>
              </a:cxn>
              <a:cxn ang="0">
                <a:pos x="48" y="0"/>
              </a:cxn>
              <a:cxn ang="0">
                <a:pos x="0" y="0"/>
              </a:cxn>
              <a:cxn ang="0">
                <a:pos x="29" y="19"/>
              </a:cxn>
            </a:cxnLst>
            <a:rect l="0" t="0" r="r" b="b"/>
            <a:pathLst>
              <a:path w="48" h="19">
                <a:moveTo>
                  <a:pt x="29" y="19"/>
                </a:moveTo>
                <a:lnTo>
                  <a:pt x="48" y="0"/>
                </a:lnTo>
                <a:lnTo>
                  <a:pt x="0" y="0"/>
                </a:lnTo>
                <a:lnTo>
                  <a:pt x="29" y="19"/>
                </a:lnTo>
                <a:close/>
              </a:path>
            </a:pathLst>
          </a:custGeom>
          <a:solidFill>
            <a:srgbClr val="E6E6E6"/>
          </a:solidFill>
          <a:ln w="9525">
            <a:noFill/>
            <a:round/>
            <a:headEnd/>
            <a:tailEnd/>
          </a:ln>
        </p:spPr>
        <p:txBody>
          <a:bodyPr/>
          <a:lstStyle/>
          <a:p>
            <a:endParaRPr lang="en-US"/>
          </a:p>
        </p:txBody>
      </p:sp>
      <p:sp>
        <p:nvSpPr>
          <p:cNvPr id="49242" name="Freeform 90"/>
          <p:cNvSpPr>
            <a:spLocks/>
          </p:cNvSpPr>
          <p:nvPr/>
        </p:nvSpPr>
        <p:spPr bwMode="auto">
          <a:xfrm>
            <a:off x="8228013" y="4502150"/>
            <a:ext cx="123825" cy="57150"/>
          </a:xfrm>
          <a:custGeom>
            <a:avLst/>
            <a:gdLst/>
            <a:ahLst/>
            <a:cxnLst>
              <a:cxn ang="0">
                <a:pos x="78" y="36"/>
              </a:cxn>
              <a:cxn ang="0">
                <a:pos x="36" y="0"/>
              </a:cxn>
              <a:cxn ang="0">
                <a:pos x="0" y="36"/>
              </a:cxn>
              <a:cxn ang="0">
                <a:pos x="78" y="36"/>
              </a:cxn>
            </a:cxnLst>
            <a:rect l="0" t="0" r="r" b="b"/>
            <a:pathLst>
              <a:path w="78" h="36">
                <a:moveTo>
                  <a:pt x="78" y="36"/>
                </a:moveTo>
                <a:lnTo>
                  <a:pt x="36" y="0"/>
                </a:lnTo>
                <a:lnTo>
                  <a:pt x="0" y="36"/>
                </a:lnTo>
                <a:lnTo>
                  <a:pt x="78" y="36"/>
                </a:lnTo>
                <a:close/>
              </a:path>
            </a:pathLst>
          </a:custGeom>
          <a:solidFill>
            <a:srgbClr val="E6E6E6"/>
          </a:solidFill>
          <a:ln w="9525">
            <a:noFill/>
            <a:round/>
            <a:headEnd/>
            <a:tailEnd/>
          </a:ln>
        </p:spPr>
        <p:txBody>
          <a:bodyPr/>
          <a:lstStyle/>
          <a:p>
            <a:endParaRPr lang="en-US"/>
          </a:p>
        </p:txBody>
      </p:sp>
      <p:sp>
        <p:nvSpPr>
          <p:cNvPr id="49243" name="Freeform 91"/>
          <p:cNvSpPr>
            <a:spLocks/>
          </p:cNvSpPr>
          <p:nvPr/>
        </p:nvSpPr>
        <p:spPr bwMode="auto">
          <a:xfrm>
            <a:off x="8289925" y="4497388"/>
            <a:ext cx="468313" cy="61912"/>
          </a:xfrm>
          <a:custGeom>
            <a:avLst/>
            <a:gdLst/>
            <a:ahLst/>
            <a:cxnLst>
              <a:cxn ang="0">
                <a:pos x="295" y="15"/>
              </a:cxn>
              <a:cxn ang="0">
                <a:pos x="266" y="0"/>
              </a:cxn>
              <a:cxn ang="0">
                <a:pos x="39" y="0"/>
              </a:cxn>
              <a:cxn ang="0">
                <a:pos x="0" y="19"/>
              </a:cxn>
              <a:cxn ang="0">
                <a:pos x="39" y="39"/>
              </a:cxn>
              <a:cxn ang="0">
                <a:pos x="270" y="39"/>
              </a:cxn>
              <a:cxn ang="0">
                <a:pos x="295" y="15"/>
              </a:cxn>
            </a:cxnLst>
            <a:rect l="0" t="0" r="r" b="b"/>
            <a:pathLst>
              <a:path w="295" h="39">
                <a:moveTo>
                  <a:pt x="295" y="15"/>
                </a:moveTo>
                <a:lnTo>
                  <a:pt x="266" y="0"/>
                </a:lnTo>
                <a:lnTo>
                  <a:pt x="39" y="0"/>
                </a:lnTo>
                <a:lnTo>
                  <a:pt x="0" y="19"/>
                </a:lnTo>
                <a:lnTo>
                  <a:pt x="39" y="39"/>
                </a:lnTo>
                <a:lnTo>
                  <a:pt x="270" y="39"/>
                </a:lnTo>
                <a:lnTo>
                  <a:pt x="295" y="15"/>
                </a:lnTo>
                <a:close/>
              </a:path>
            </a:pathLst>
          </a:custGeom>
          <a:solidFill>
            <a:srgbClr val="9A9A9A"/>
          </a:solidFill>
          <a:ln w="9525">
            <a:noFill/>
            <a:round/>
            <a:headEnd/>
            <a:tailEnd/>
          </a:ln>
        </p:spPr>
        <p:txBody>
          <a:bodyPr/>
          <a:lstStyle/>
          <a:p>
            <a:endParaRPr lang="en-US"/>
          </a:p>
        </p:txBody>
      </p:sp>
      <p:pic>
        <p:nvPicPr>
          <p:cNvPr id="49244" name="Picture 92"/>
          <p:cNvPicPr>
            <a:picLocks noChangeAspect="1" noChangeArrowheads="1"/>
          </p:cNvPicPr>
          <p:nvPr/>
        </p:nvPicPr>
        <p:blipFill>
          <a:blip r:embed="rId11" cstate="print"/>
          <a:srcRect/>
          <a:stretch>
            <a:fillRect/>
          </a:stretch>
        </p:blipFill>
        <p:spPr bwMode="auto">
          <a:xfrm>
            <a:off x="8356600" y="4524375"/>
            <a:ext cx="277813" cy="25400"/>
          </a:xfrm>
          <a:prstGeom prst="rect">
            <a:avLst/>
          </a:prstGeom>
          <a:noFill/>
          <a:ln w="9525">
            <a:noFill/>
            <a:miter lim="800000"/>
            <a:headEnd/>
            <a:tailEnd/>
          </a:ln>
        </p:spPr>
      </p:pic>
      <p:sp>
        <p:nvSpPr>
          <p:cNvPr id="49245" name="Freeform 93"/>
          <p:cNvSpPr>
            <a:spLocks/>
          </p:cNvSpPr>
          <p:nvPr/>
        </p:nvSpPr>
        <p:spPr bwMode="auto">
          <a:xfrm>
            <a:off x="8718550" y="4497388"/>
            <a:ext cx="61913" cy="230187"/>
          </a:xfrm>
          <a:custGeom>
            <a:avLst/>
            <a:gdLst/>
            <a:ahLst/>
            <a:cxnLst>
              <a:cxn ang="0">
                <a:pos x="0" y="39"/>
              </a:cxn>
              <a:cxn ang="0">
                <a:pos x="39" y="0"/>
              </a:cxn>
              <a:cxn ang="0">
                <a:pos x="39" y="106"/>
              </a:cxn>
              <a:cxn ang="0">
                <a:pos x="0" y="145"/>
              </a:cxn>
              <a:cxn ang="0">
                <a:pos x="0" y="39"/>
              </a:cxn>
            </a:cxnLst>
            <a:rect l="0" t="0" r="r" b="b"/>
            <a:pathLst>
              <a:path w="39" h="145">
                <a:moveTo>
                  <a:pt x="0" y="39"/>
                </a:moveTo>
                <a:lnTo>
                  <a:pt x="39" y="0"/>
                </a:lnTo>
                <a:lnTo>
                  <a:pt x="39" y="106"/>
                </a:lnTo>
                <a:lnTo>
                  <a:pt x="0" y="145"/>
                </a:lnTo>
                <a:lnTo>
                  <a:pt x="0" y="39"/>
                </a:lnTo>
                <a:close/>
              </a:path>
            </a:pathLst>
          </a:custGeom>
          <a:solidFill>
            <a:srgbClr val="9A9A9A"/>
          </a:solidFill>
          <a:ln w="9525">
            <a:noFill/>
            <a:round/>
            <a:headEnd/>
            <a:tailEnd/>
          </a:ln>
        </p:spPr>
        <p:txBody>
          <a:bodyPr/>
          <a:lstStyle/>
          <a:p>
            <a:endParaRPr lang="en-US"/>
          </a:p>
        </p:txBody>
      </p:sp>
      <p:sp>
        <p:nvSpPr>
          <p:cNvPr id="49246" name="Rectangle 94"/>
          <p:cNvSpPr>
            <a:spLocks noChangeArrowheads="1"/>
          </p:cNvSpPr>
          <p:nvPr/>
        </p:nvSpPr>
        <p:spPr bwMode="auto">
          <a:xfrm>
            <a:off x="8228013" y="4559300"/>
            <a:ext cx="490537" cy="133350"/>
          </a:xfrm>
          <a:prstGeom prst="rect">
            <a:avLst/>
          </a:prstGeom>
          <a:solidFill>
            <a:srgbClr val="C0C0C0"/>
          </a:solidFill>
          <a:ln w="9525">
            <a:noFill/>
            <a:miter lim="800000"/>
            <a:headEnd/>
            <a:tailEnd/>
          </a:ln>
        </p:spPr>
        <p:txBody>
          <a:bodyPr/>
          <a:lstStyle/>
          <a:p>
            <a:endParaRPr lang="en-US"/>
          </a:p>
        </p:txBody>
      </p:sp>
      <p:sp>
        <p:nvSpPr>
          <p:cNvPr id="49247" name="Freeform 95"/>
          <p:cNvSpPr>
            <a:spLocks noEditPoints="1"/>
          </p:cNvSpPr>
          <p:nvPr/>
        </p:nvSpPr>
        <p:spPr bwMode="auto">
          <a:xfrm>
            <a:off x="8228013" y="4559300"/>
            <a:ext cx="490537" cy="133350"/>
          </a:xfrm>
          <a:custGeom>
            <a:avLst/>
            <a:gdLst/>
            <a:ahLst/>
            <a:cxnLst>
              <a:cxn ang="0">
                <a:pos x="0" y="178"/>
              </a:cxn>
              <a:cxn ang="0">
                <a:pos x="650" y="178"/>
              </a:cxn>
              <a:cxn ang="0">
                <a:pos x="650" y="0"/>
              </a:cxn>
              <a:cxn ang="0">
                <a:pos x="0" y="0"/>
              </a:cxn>
              <a:cxn ang="0">
                <a:pos x="0" y="178"/>
              </a:cxn>
              <a:cxn ang="0">
                <a:pos x="213" y="0"/>
              </a:cxn>
              <a:cxn ang="0">
                <a:pos x="213" y="178"/>
              </a:cxn>
            </a:cxnLst>
            <a:rect l="0" t="0" r="r" b="b"/>
            <a:pathLst>
              <a:path w="650" h="178">
                <a:moveTo>
                  <a:pt x="0" y="178"/>
                </a:moveTo>
                <a:lnTo>
                  <a:pt x="650" y="178"/>
                </a:lnTo>
                <a:lnTo>
                  <a:pt x="650" y="0"/>
                </a:lnTo>
                <a:lnTo>
                  <a:pt x="0" y="0"/>
                </a:lnTo>
                <a:lnTo>
                  <a:pt x="0" y="178"/>
                </a:lnTo>
                <a:moveTo>
                  <a:pt x="213" y="0"/>
                </a:moveTo>
                <a:cubicBezTo>
                  <a:pt x="200" y="59"/>
                  <a:pt x="200" y="120"/>
                  <a:pt x="213" y="178"/>
                </a:cubicBezTo>
              </a:path>
            </a:pathLst>
          </a:custGeom>
          <a:noFill/>
          <a:ln w="3175" cap="rnd">
            <a:solidFill>
              <a:srgbClr val="000000"/>
            </a:solidFill>
            <a:prstDash val="solid"/>
            <a:round/>
            <a:headEnd/>
            <a:tailEnd/>
          </a:ln>
        </p:spPr>
        <p:txBody>
          <a:bodyPr/>
          <a:lstStyle/>
          <a:p>
            <a:endParaRPr lang="en-US"/>
          </a:p>
        </p:txBody>
      </p:sp>
      <p:sp>
        <p:nvSpPr>
          <p:cNvPr id="49248" name="Rectangle 96"/>
          <p:cNvSpPr>
            <a:spLocks noChangeArrowheads="1"/>
          </p:cNvSpPr>
          <p:nvPr/>
        </p:nvSpPr>
        <p:spPr bwMode="auto">
          <a:xfrm>
            <a:off x="8228013" y="4692650"/>
            <a:ext cx="490537" cy="34925"/>
          </a:xfrm>
          <a:prstGeom prst="rect">
            <a:avLst/>
          </a:prstGeom>
          <a:solidFill>
            <a:srgbClr val="9A9A9A"/>
          </a:solidFill>
          <a:ln w="9525">
            <a:noFill/>
            <a:miter lim="800000"/>
            <a:headEnd/>
            <a:tailEnd/>
          </a:ln>
        </p:spPr>
        <p:txBody>
          <a:bodyPr/>
          <a:lstStyle/>
          <a:p>
            <a:endParaRPr lang="en-US"/>
          </a:p>
        </p:txBody>
      </p:sp>
      <p:sp>
        <p:nvSpPr>
          <p:cNvPr id="49249" name="Rectangle 97"/>
          <p:cNvSpPr>
            <a:spLocks noChangeArrowheads="1"/>
          </p:cNvSpPr>
          <p:nvPr/>
        </p:nvSpPr>
        <p:spPr bwMode="auto">
          <a:xfrm>
            <a:off x="8228013" y="4692650"/>
            <a:ext cx="490537" cy="34925"/>
          </a:xfrm>
          <a:prstGeom prst="rect">
            <a:avLst/>
          </a:prstGeom>
          <a:noFill/>
          <a:ln w="3175" cap="rnd">
            <a:solidFill>
              <a:srgbClr val="000000"/>
            </a:solidFill>
            <a:round/>
            <a:headEnd/>
            <a:tailEnd/>
          </a:ln>
        </p:spPr>
        <p:txBody>
          <a:bodyPr/>
          <a:lstStyle/>
          <a:p>
            <a:endParaRPr lang="en-US"/>
          </a:p>
        </p:txBody>
      </p:sp>
      <p:sp>
        <p:nvSpPr>
          <p:cNvPr id="49250" name="Rectangle 98"/>
          <p:cNvSpPr>
            <a:spLocks noChangeArrowheads="1"/>
          </p:cNvSpPr>
          <p:nvPr/>
        </p:nvSpPr>
        <p:spPr bwMode="auto">
          <a:xfrm>
            <a:off x="8605838" y="4600575"/>
            <a:ext cx="19050" cy="6350"/>
          </a:xfrm>
          <a:prstGeom prst="rect">
            <a:avLst/>
          </a:prstGeom>
          <a:solidFill>
            <a:srgbClr val="C0C0C0"/>
          </a:solidFill>
          <a:ln w="9525">
            <a:noFill/>
            <a:miter lim="800000"/>
            <a:headEnd/>
            <a:tailEnd/>
          </a:ln>
        </p:spPr>
        <p:txBody>
          <a:bodyPr/>
          <a:lstStyle/>
          <a:p>
            <a:endParaRPr lang="en-US"/>
          </a:p>
        </p:txBody>
      </p:sp>
      <p:sp>
        <p:nvSpPr>
          <p:cNvPr id="49251" name="Freeform 99"/>
          <p:cNvSpPr>
            <a:spLocks noEditPoints="1"/>
          </p:cNvSpPr>
          <p:nvPr/>
        </p:nvSpPr>
        <p:spPr bwMode="auto">
          <a:xfrm>
            <a:off x="8405813" y="4589463"/>
            <a:ext cx="79375" cy="7937"/>
          </a:xfrm>
          <a:custGeom>
            <a:avLst/>
            <a:gdLst/>
            <a:ahLst/>
            <a:cxnLst>
              <a:cxn ang="0">
                <a:pos x="0" y="5"/>
              </a:cxn>
              <a:cxn ang="0">
                <a:pos x="14" y="5"/>
              </a:cxn>
              <a:cxn ang="0">
                <a:pos x="14" y="0"/>
              </a:cxn>
              <a:cxn ang="0">
                <a:pos x="0" y="0"/>
              </a:cxn>
              <a:cxn ang="0">
                <a:pos x="0" y="5"/>
              </a:cxn>
              <a:cxn ang="0">
                <a:pos x="21" y="5"/>
              </a:cxn>
              <a:cxn ang="0">
                <a:pos x="29" y="5"/>
              </a:cxn>
              <a:cxn ang="0">
                <a:pos x="29" y="0"/>
              </a:cxn>
              <a:cxn ang="0">
                <a:pos x="21" y="0"/>
              </a:cxn>
              <a:cxn ang="0">
                <a:pos x="21" y="5"/>
              </a:cxn>
              <a:cxn ang="0">
                <a:pos x="36" y="5"/>
              </a:cxn>
              <a:cxn ang="0">
                <a:pos x="50" y="5"/>
              </a:cxn>
              <a:cxn ang="0">
                <a:pos x="50" y="0"/>
              </a:cxn>
              <a:cxn ang="0">
                <a:pos x="36" y="0"/>
              </a:cxn>
              <a:cxn ang="0">
                <a:pos x="36" y="5"/>
              </a:cxn>
            </a:cxnLst>
            <a:rect l="0" t="0" r="r" b="b"/>
            <a:pathLst>
              <a:path w="50" h="5">
                <a:moveTo>
                  <a:pt x="0" y="5"/>
                </a:moveTo>
                <a:lnTo>
                  <a:pt x="14" y="5"/>
                </a:lnTo>
                <a:lnTo>
                  <a:pt x="14" y="0"/>
                </a:lnTo>
                <a:lnTo>
                  <a:pt x="0" y="0"/>
                </a:lnTo>
                <a:lnTo>
                  <a:pt x="0" y="5"/>
                </a:lnTo>
                <a:close/>
                <a:moveTo>
                  <a:pt x="21" y="5"/>
                </a:moveTo>
                <a:lnTo>
                  <a:pt x="29" y="5"/>
                </a:lnTo>
                <a:lnTo>
                  <a:pt x="29" y="0"/>
                </a:lnTo>
                <a:lnTo>
                  <a:pt x="21" y="0"/>
                </a:lnTo>
                <a:lnTo>
                  <a:pt x="21" y="5"/>
                </a:lnTo>
                <a:close/>
                <a:moveTo>
                  <a:pt x="36" y="5"/>
                </a:moveTo>
                <a:lnTo>
                  <a:pt x="50" y="5"/>
                </a:lnTo>
                <a:lnTo>
                  <a:pt x="50" y="0"/>
                </a:lnTo>
                <a:lnTo>
                  <a:pt x="36" y="0"/>
                </a:lnTo>
                <a:lnTo>
                  <a:pt x="36" y="5"/>
                </a:lnTo>
                <a:close/>
              </a:path>
            </a:pathLst>
          </a:custGeom>
          <a:solidFill>
            <a:srgbClr val="C0C0C0"/>
          </a:solidFill>
          <a:ln w="9525">
            <a:noFill/>
            <a:round/>
            <a:headEnd/>
            <a:tailEnd/>
          </a:ln>
        </p:spPr>
        <p:txBody>
          <a:bodyPr/>
          <a:lstStyle/>
          <a:p>
            <a:endParaRPr lang="en-US"/>
          </a:p>
        </p:txBody>
      </p:sp>
      <p:sp>
        <p:nvSpPr>
          <p:cNvPr id="49252" name="Rectangle 100"/>
          <p:cNvSpPr>
            <a:spLocks noChangeArrowheads="1"/>
          </p:cNvSpPr>
          <p:nvPr/>
        </p:nvSpPr>
        <p:spPr bwMode="auto">
          <a:xfrm>
            <a:off x="8405813" y="4589463"/>
            <a:ext cx="22225" cy="7937"/>
          </a:xfrm>
          <a:prstGeom prst="rect">
            <a:avLst/>
          </a:prstGeom>
          <a:noFill/>
          <a:ln w="1588" cap="rnd">
            <a:solidFill>
              <a:srgbClr val="000000"/>
            </a:solidFill>
            <a:round/>
            <a:headEnd/>
            <a:tailEnd/>
          </a:ln>
        </p:spPr>
        <p:txBody>
          <a:bodyPr/>
          <a:lstStyle/>
          <a:p>
            <a:endParaRPr lang="en-US"/>
          </a:p>
        </p:txBody>
      </p:sp>
      <p:sp>
        <p:nvSpPr>
          <p:cNvPr id="49253" name="Rectangle 101"/>
          <p:cNvSpPr>
            <a:spLocks noChangeArrowheads="1"/>
          </p:cNvSpPr>
          <p:nvPr/>
        </p:nvSpPr>
        <p:spPr bwMode="auto">
          <a:xfrm>
            <a:off x="8439150" y="4589463"/>
            <a:ext cx="12700" cy="7937"/>
          </a:xfrm>
          <a:prstGeom prst="rect">
            <a:avLst/>
          </a:prstGeom>
          <a:noFill/>
          <a:ln w="1588" cap="rnd">
            <a:solidFill>
              <a:srgbClr val="000000"/>
            </a:solidFill>
            <a:round/>
            <a:headEnd/>
            <a:tailEnd/>
          </a:ln>
        </p:spPr>
        <p:txBody>
          <a:bodyPr/>
          <a:lstStyle/>
          <a:p>
            <a:endParaRPr lang="en-US"/>
          </a:p>
        </p:txBody>
      </p:sp>
      <p:sp>
        <p:nvSpPr>
          <p:cNvPr id="49254" name="Rectangle 102"/>
          <p:cNvSpPr>
            <a:spLocks noChangeArrowheads="1"/>
          </p:cNvSpPr>
          <p:nvPr/>
        </p:nvSpPr>
        <p:spPr bwMode="auto">
          <a:xfrm>
            <a:off x="8462963" y="4589463"/>
            <a:ext cx="22225" cy="7937"/>
          </a:xfrm>
          <a:prstGeom prst="rect">
            <a:avLst/>
          </a:prstGeom>
          <a:noFill/>
          <a:ln w="1588" cap="rnd">
            <a:solidFill>
              <a:srgbClr val="000000"/>
            </a:solidFill>
            <a:round/>
            <a:headEnd/>
            <a:tailEnd/>
          </a:ln>
        </p:spPr>
        <p:txBody>
          <a:bodyPr/>
          <a:lstStyle/>
          <a:p>
            <a:endParaRPr lang="en-US"/>
          </a:p>
        </p:txBody>
      </p:sp>
      <p:sp>
        <p:nvSpPr>
          <p:cNvPr id="49255" name="Freeform 103"/>
          <p:cNvSpPr>
            <a:spLocks noEditPoints="1"/>
          </p:cNvSpPr>
          <p:nvPr/>
        </p:nvSpPr>
        <p:spPr bwMode="auto">
          <a:xfrm>
            <a:off x="8243888" y="4573588"/>
            <a:ext cx="354012" cy="50800"/>
          </a:xfrm>
          <a:custGeom>
            <a:avLst/>
            <a:gdLst/>
            <a:ahLst/>
            <a:cxnLst>
              <a:cxn ang="0">
                <a:pos x="0" y="32"/>
              </a:cxn>
              <a:cxn ang="0">
                <a:pos x="29" y="32"/>
              </a:cxn>
              <a:cxn ang="0">
                <a:pos x="29" y="0"/>
              </a:cxn>
              <a:cxn ang="0">
                <a:pos x="0" y="0"/>
              </a:cxn>
              <a:cxn ang="0">
                <a:pos x="0" y="32"/>
              </a:cxn>
              <a:cxn ang="0">
                <a:pos x="197" y="24"/>
              </a:cxn>
              <a:cxn ang="0">
                <a:pos x="223" y="24"/>
              </a:cxn>
              <a:cxn ang="0">
                <a:pos x="223" y="7"/>
              </a:cxn>
              <a:cxn ang="0">
                <a:pos x="197" y="7"/>
              </a:cxn>
              <a:cxn ang="0">
                <a:pos x="197" y="24"/>
              </a:cxn>
            </a:cxnLst>
            <a:rect l="0" t="0" r="r" b="b"/>
            <a:pathLst>
              <a:path w="223" h="32">
                <a:moveTo>
                  <a:pt x="0" y="32"/>
                </a:moveTo>
                <a:lnTo>
                  <a:pt x="29" y="32"/>
                </a:lnTo>
                <a:lnTo>
                  <a:pt x="29" y="0"/>
                </a:lnTo>
                <a:lnTo>
                  <a:pt x="0" y="0"/>
                </a:lnTo>
                <a:lnTo>
                  <a:pt x="0" y="32"/>
                </a:lnTo>
                <a:close/>
                <a:moveTo>
                  <a:pt x="197" y="24"/>
                </a:moveTo>
                <a:lnTo>
                  <a:pt x="223" y="24"/>
                </a:lnTo>
                <a:lnTo>
                  <a:pt x="223" y="7"/>
                </a:lnTo>
                <a:lnTo>
                  <a:pt x="197" y="7"/>
                </a:lnTo>
                <a:lnTo>
                  <a:pt x="197" y="24"/>
                </a:lnTo>
                <a:close/>
              </a:path>
            </a:pathLst>
          </a:custGeom>
          <a:solidFill>
            <a:srgbClr val="C0C0C0"/>
          </a:solidFill>
          <a:ln w="9525">
            <a:noFill/>
            <a:round/>
            <a:headEnd/>
            <a:tailEnd/>
          </a:ln>
        </p:spPr>
        <p:txBody>
          <a:bodyPr/>
          <a:lstStyle/>
          <a:p>
            <a:endParaRPr lang="en-US"/>
          </a:p>
        </p:txBody>
      </p:sp>
      <p:sp>
        <p:nvSpPr>
          <p:cNvPr id="49256" name="Freeform 104"/>
          <p:cNvSpPr>
            <a:spLocks noEditPoints="1"/>
          </p:cNvSpPr>
          <p:nvPr/>
        </p:nvSpPr>
        <p:spPr bwMode="auto">
          <a:xfrm>
            <a:off x="8232775" y="4565650"/>
            <a:ext cx="482600" cy="153988"/>
          </a:xfrm>
          <a:custGeom>
            <a:avLst/>
            <a:gdLst/>
            <a:ahLst/>
            <a:cxnLst>
              <a:cxn ang="0">
                <a:pos x="221" y="161"/>
              </a:cxn>
              <a:cxn ang="0">
                <a:pos x="638" y="161"/>
              </a:cxn>
              <a:cxn ang="0">
                <a:pos x="638" y="0"/>
              </a:cxn>
              <a:cxn ang="0">
                <a:pos x="221" y="0"/>
              </a:cxn>
              <a:cxn ang="0">
                <a:pos x="221" y="161"/>
              </a:cxn>
              <a:cxn ang="0">
                <a:pos x="376" y="141"/>
              </a:cxn>
              <a:cxn ang="0">
                <a:pos x="615" y="141"/>
              </a:cxn>
              <a:cxn ang="0">
                <a:pos x="615" y="21"/>
              </a:cxn>
              <a:cxn ang="0">
                <a:pos x="376" y="21"/>
              </a:cxn>
              <a:cxn ang="0">
                <a:pos x="376" y="141"/>
              </a:cxn>
              <a:cxn ang="0">
                <a:pos x="579" y="202"/>
              </a:cxn>
              <a:cxn ang="0">
                <a:pos x="630" y="202"/>
              </a:cxn>
              <a:cxn ang="0">
                <a:pos x="640" y="193"/>
              </a:cxn>
              <a:cxn ang="0">
                <a:pos x="632" y="182"/>
              </a:cxn>
              <a:cxn ang="0">
                <a:pos x="630" y="182"/>
              </a:cxn>
              <a:cxn ang="0">
                <a:pos x="630" y="182"/>
              </a:cxn>
              <a:cxn ang="0">
                <a:pos x="579" y="182"/>
              </a:cxn>
              <a:cxn ang="0">
                <a:pos x="579" y="202"/>
              </a:cxn>
              <a:cxn ang="0">
                <a:pos x="61" y="202"/>
              </a:cxn>
              <a:cxn ang="0">
                <a:pos x="10" y="202"/>
              </a:cxn>
              <a:cxn ang="0">
                <a:pos x="0" y="193"/>
              </a:cxn>
              <a:cxn ang="0">
                <a:pos x="8" y="182"/>
              </a:cxn>
              <a:cxn ang="0">
                <a:pos x="10" y="182"/>
              </a:cxn>
              <a:cxn ang="0">
                <a:pos x="10" y="182"/>
              </a:cxn>
              <a:cxn ang="0">
                <a:pos x="61" y="182"/>
              </a:cxn>
              <a:cxn ang="0">
                <a:pos x="61" y="202"/>
              </a:cxn>
              <a:cxn ang="0">
                <a:pos x="229" y="43"/>
              </a:cxn>
              <a:cxn ang="0">
                <a:pos x="335" y="43"/>
              </a:cxn>
              <a:cxn ang="0">
                <a:pos x="335" y="31"/>
              </a:cxn>
              <a:cxn ang="0">
                <a:pos x="229" y="31"/>
              </a:cxn>
              <a:cxn ang="0">
                <a:pos x="229" y="43"/>
              </a:cxn>
            </a:cxnLst>
            <a:rect l="0" t="0" r="r" b="b"/>
            <a:pathLst>
              <a:path w="641" h="203">
                <a:moveTo>
                  <a:pt x="221" y="161"/>
                </a:moveTo>
                <a:lnTo>
                  <a:pt x="638" y="161"/>
                </a:lnTo>
                <a:lnTo>
                  <a:pt x="638" y="0"/>
                </a:lnTo>
                <a:lnTo>
                  <a:pt x="221" y="0"/>
                </a:lnTo>
                <a:cubicBezTo>
                  <a:pt x="208" y="52"/>
                  <a:pt x="208" y="108"/>
                  <a:pt x="221" y="161"/>
                </a:cubicBezTo>
                <a:close/>
                <a:moveTo>
                  <a:pt x="376" y="141"/>
                </a:moveTo>
                <a:lnTo>
                  <a:pt x="615" y="141"/>
                </a:lnTo>
                <a:lnTo>
                  <a:pt x="615" y="21"/>
                </a:lnTo>
                <a:lnTo>
                  <a:pt x="376" y="21"/>
                </a:lnTo>
                <a:lnTo>
                  <a:pt x="376" y="141"/>
                </a:lnTo>
                <a:close/>
                <a:moveTo>
                  <a:pt x="579" y="202"/>
                </a:moveTo>
                <a:lnTo>
                  <a:pt x="630" y="202"/>
                </a:lnTo>
                <a:cubicBezTo>
                  <a:pt x="635" y="203"/>
                  <a:pt x="639" y="199"/>
                  <a:pt x="640" y="193"/>
                </a:cubicBezTo>
                <a:cubicBezTo>
                  <a:pt x="641" y="188"/>
                  <a:pt x="637" y="183"/>
                  <a:pt x="632" y="182"/>
                </a:cubicBezTo>
                <a:cubicBezTo>
                  <a:pt x="632" y="182"/>
                  <a:pt x="631" y="182"/>
                  <a:pt x="630" y="182"/>
                </a:cubicBezTo>
                <a:lnTo>
                  <a:pt x="630" y="182"/>
                </a:lnTo>
                <a:lnTo>
                  <a:pt x="579" y="182"/>
                </a:lnTo>
                <a:lnTo>
                  <a:pt x="579" y="202"/>
                </a:lnTo>
                <a:close/>
                <a:moveTo>
                  <a:pt x="61" y="202"/>
                </a:moveTo>
                <a:lnTo>
                  <a:pt x="10" y="202"/>
                </a:lnTo>
                <a:cubicBezTo>
                  <a:pt x="5" y="203"/>
                  <a:pt x="1" y="199"/>
                  <a:pt x="0" y="193"/>
                </a:cubicBezTo>
                <a:cubicBezTo>
                  <a:pt x="0" y="188"/>
                  <a:pt x="3" y="183"/>
                  <a:pt x="8" y="182"/>
                </a:cubicBezTo>
                <a:cubicBezTo>
                  <a:pt x="9" y="182"/>
                  <a:pt x="10" y="182"/>
                  <a:pt x="10" y="182"/>
                </a:cubicBezTo>
                <a:lnTo>
                  <a:pt x="10" y="182"/>
                </a:lnTo>
                <a:lnTo>
                  <a:pt x="61" y="182"/>
                </a:lnTo>
                <a:lnTo>
                  <a:pt x="61" y="202"/>
                </a:lnTo>
                <a:close/>
                <a:moveTo>
                  <a:pt x="229" y="43"/>
                </a:moveTo>
                <a:lnTo>
                  <a:pt x="335" y="43"/>
                </a:lnTo>
                <a:lnTo>
                  <a:pt x="335" y="31"/>
                </a:lnTo>
                <a:lnTo>
                  <a:pt x="229" y="31"/>
                </a:lnTo>
                <a:lnTo>
                  <a:pt x="229" y="43"/>
                </a:lnTo>
                <a:close/>
              </a:path>
            </a:pathLst>
          </a:custGeom>
          <a:solidFill>
            <a:srgbClr val="C0C0C0"/>
          </a:solidFill>
          <a:ln w="0">
            <a:solidFill>
              <a:srgbClr val="000000"/>
            </a:solidFill>
            <a:prstDash val="solid"/>
            <a:round/>
            <a:headEnd/>
            <a:tailEnd/>
          </a:ln>
        </p:spPr>
        <p:txBody>
          <a:bodyPr/>
          <a:lstStyle/>
          <a:p>
            <a:endParaRPr lang="en-US"/>
          </a:p>
        </p:txBody>
      </p:sp>
      <p:sp>
        <p:nvSpPr>
          <p:cNvPr id="49257" name="Freeform 105"/>
          <p:cNvSpPr>
            <a:spLocks noEditPoints="1"/>
          </p:cNvSpPr>
          <p:nvPr/>
        </p:nvSpPr>
        <p:spPr bwMode="auto">
          <a:xfrm>
            <a:off x="8232775" y="4559300"/>
            <a:ext cx="482600" cy="160338"/>
          </a:xfrm>
          <a:custGeom>
            <a:avLst/>
            <a:gdLst/>
            <a:ahLst/>
            <a:cxnLst>
              <a:cxn ang="0">
                <a:pos x="221" y="170"/>
              </a:cxn>
              <a:cxn ang="0">
                <a:pos x="638" y="170"/>
              </a:cxn>
              <a:cxn ang="0">
                <a:pos x="638" y="9"/>
              </a:cxn>
              <a:cxn ang="0">
                <a:pos x="221" y="9"/>
              </a:cxn>
              <a:cxn ang="0">
                <a:pos x="221" y="170"/>
              </a:cxn>
              <a:cxn ang="0">
                <a:pos x="341" y="9"/>
              </a:cxn>
              <a:cxn ang="0">
                <a:pos x="341" y="170"/>
              </a:cxn>
              <a:cxn ang="0">
                <a:pos x="341" y="63"/>
              </a:cxn>
              <a:cxn ang="0">
                <a:pos x="212" y="63"/>
              </a:cxn>
              <a:cxn ang="0">
                <a:pos x="341" y="117"/>
              </a:cxn>
              <a:cxn ang="0">
                <a:pos x="212" y="117"/>
              </a:cxn>
              <a:cxn ang="0">
                <a:pos x="376" y="150"/>
              </a:cxn>
              <a:cxn ang="0">
                <a:pos x="615" y="150"/>
              </a:cxn>
              <a:cxn ang="0">
                <a:pos x="615" y="30"/>
              </a:cxn>
              <a:cxn ang="0">
                <a:pos x="376" y="30"/>
              </a:cxn>
              <a:cxn ang="0">
                <a:pos x="376" y="150"/>
              </a:cxn>
              <a:cxn ang="0">
                <a:pos x="539" y="30"/>
              </a:cxn>
              <a:cxn ang="0">
                <a:pos x="539" y="76"/>
              </a:cxn>
              <a:cxn ang="0">
                <a:pos x="376" y="76"/>
              </a:cxn>
              <a:cxn ang="0">
                <a:pos x="615" y="76"/>
              </a:cxn>
              <a:cxn ang="0">
                <a:pos x="579" y="211"/>
              </a:cxn>
              <a:cxn ang="0">
                <a:pos x="630" y="211"/>
              </a:cxn>
              <a:cxn ang="0">
                <a:pos x="640" y="202"/>
              </a:cxn>
              <a:cxn ang="0">
                <a:pos x="632" y="191"/>
              </a:cxn>
              <a:cxn ang="0">
                <a:pos x="630" y="191"/>
              </a:cxn>
              <a:cxn ang="0">
                <a:pos x="630" y="191"/>
              </a:cxn>
              <a:cxn ang="0">
                <a:pos x="579" y="191"/>
              </a:cxn>
              <a:cxn ang="0">
                <a:pos x="579" y="211"/>
              </a:cxn>
              <a:cxn ang="0">
                <a:pos x="61" y="211"/>
              </a:cxn>
              <a:cxn ang="0">
                <a:pos x="10" y="211"/>
              </a:cxn>
              <a:cxn ang="0">
                <a:pos x="0" y="202"/>
              </a:cxn>
              <a:cxn ang="0">
                <a:pos x="8" y="191"/>
              </a:cxn>
              <a:cxn ang="0">
                <a:pos x="10" y="191"/>
              </a:cxn>
              <a:cxn ang="0">
                <a:pos x="10" y="191"/>
              </a:cxn>
              <a:cxn ang="0">
                <a:pos x="61" y="191"/>
              </a:cxn>
              <a:cxn ang="0">
                <a:pos x="61" y="211"/>
              </a:cxn>
              <a:cxn ang="0">
                <a:pos x="229" y="52"/>
              </a:cxn>
              <a:cxn ang="0">
                <a:pos x="335" y="52"/>
              </a:cxn>
              <a:cxn ang="0">
                <a:pos x="335" y="40"/>
              </a:cxn>
              <a:cxn ang="0">
                <a:pos x="229" y="40"/>
              </a:cxn>
              <a:cxn ang="0">
                <a:pos x="229" y="52"/>
              </a:cxn>
              <a:cxn ang="0">
                <a:pos x="229" y="8"/>
              </a:cxn>
              <a:cxn ang="0">
                <a:pos x="229" y="0"/>
              </a:cxn>
              <a:cxn ang="0">
                <a:pos x="229" y="178"/>
              </a:cxn>
              <a:cxn ang="0">
                <a:pos x="229" y="170"/>
              </a:cxn>
            </a:cxnLst>
            <a:rect l="0" t="0" r="r" b="b"/>
            <a:pathLst>
              <a:path w="641" h="212">
                <a:moveTo>
                  <a:pt x="221" y="170"/>
                </a:moveTo>
                <a:lnTo>
                  <a:pt x="638" y="170"/>
                </a:lnTo>
                <a:lnTo>
                  <a:pt x="638" y="9"/>
                </a:lnTo>
                <a:lnTo>
                  <a:pt x="221" y="9"/>
                </a:lnTo>
                <a:cubicBezTo>
                  <a:pt x="208" y="61"/>
                  <a:pt x="208" y="117"/>
                  <a:pt x="221" y="170"/>
                </a:cubicBezTo>
                <a:moveTo>
                  <a:pt x="341" y="9"/>
                </a:moveTo>
                <a:lnTo>
                  <a:pt x="341" y="170"/>
                </a:lnTo>
                <a:moveTo>
                  <a:pt x="341" y="63"/>
                </a:moveTo>
                <a:lnTo>
                  <a:pt x="212" y="63"/>
                </a:lnTo>
                <a:moveTo>
                  <a:pt x="341" y="117"/>
                </a:moveTo>
                <a:lnTo>
                  <a:pt x="212" y="117"/>
                </a:lnTo>
                <a:moveTo>
                  <a:pt x="376" y="150"/>
                </a:moveTo>
                <a:lnTo>
                  <a:pt x="615" y="150"/>
                </a:lnTo>
                <a:lnTo>
                  <a:pt x="615" y="30"/>
                </a:lnTo>
                <a:lnTo>
                  <a:pt x="376" y="30"/>
                </a:lnTo>
                <a:lnTo>
                  <a:pt x="376" y="150"/>
                </a:lnTo>
                <a:moveTo>
                  <a:pt x="539" y="30"/>
                </a:moveTo>
                <a:lnTo>
                  <a:pt x="539" y="76"/>
                </a:lnTo>
                <a:moveTo>
                  <a:pt x="376" y="76"/>
                </a:moveTo>
                <a:lnTo>
                  <a:pt x="615" y="76"/>
                </a:lnTo>
                <a:moveTo>
                  <a:pt x="579" y="211"/>
                </a:moveTo>
                <a:lnTo>
                  <a:pt x="630" y="211"/>
                </a:lnTo>
                <a:cubicBezTo>
                  <a:pt x="635" y="212"/>
                  <a:pt x="639" y="208"/>
                  <a:pt x="640" y="202"/>
                </a:cubicBezTo>
                <a:cubicBezTo>
                  <a:pt x="641" y="197"/>
                  <a:pt x="637" y="192"/>
                  <a:pt x="632" y="191"/>
                </a:cubicBezTo>
                <a:cubicBezTo>
                  <a:pt x="632" y="191"/>
                  <a:pt x="631" y="191"/>
                  <a:pt x="630" y="191"/>
                </a:cubicBezTo>
                <a:lnTo>
                  <a:pt x="630" y="191"/>
                </a:lnTo>
                <a:lnTo>
                  <a:pt x="579" y="191"/>
                </a:lnTo>
                <a:lnTo>
                  <a:pt x="579" y="211"/>
                </a:lnTo>
                <a:moveTo>
                  <a:pt x="61" y="211"/>
                </a:moveTo>
                <a:lnTo>
                  <a:pt x="10" y="211"/>
                </a:lnTo>
                <a:cubicBezTo>
                  <a:pt x="5" y="212"/>
                  <a:pt x="1" y="208"/>
                  <a:pt x="0" y="202"/>
                </a:cubicBezTo>
                <a:cubicBezTo>
                  <a:pt x="0" y="197"/>
                  <a:pt x="3" y="192"/>
                  <a:pt x="8" y="191"/>
                </a:cubicBezTo>
                <a:cubicBezTo>
                  <a:pt x="9" y="191"/>
                  <a:pt x="10" y="191"/>
                  <a:pt x="10" y="191"/>
                </a:cubicBezTo>
                <a:lnTo>
                  <a:pt x="10" y="191"/>
                </a:lnTo>
                <a:lnTo>
                  <a:pt x="61" y="191"/>
                </a:lnTo>
                <a:lnTo>
                  <a:pt x="61" y="211"/>
                </a:lnTo>
                <a:moveTo>
                  <a:pt x="229" y="52"/>
                </a:moveTo>
                <a:lnTo>
                  <a:pt x="335" y="52"/>
                </a:lnTo>
                <a:lnTo>
                  <a:pt x="335" y="40"/>
                </a:lnTo>
                <a:lnTo>
                  <a:pt x="229" y="40"/>
                </a:lnTo>
                <a:lnTo>
                  <a:pt x="229" y="52"/>
                </a:lnTo>
                <a:moveTo>
                  <a:pt x="229" y="8"/>
                </a:moveTo>
                <a:lnTo>
                  <a:pt x="229" y="0"/>
                </a:lnTo>
                <a:moveTo>
                  <a:pt x="229" y="178"/>
                </a:moveTo>
                <a:lnTo>
                  <a:pt x="229" y="170"/>
                </a:lnTo>
              </a:path>
            </a:pathLst>
          </a:custGeom>
          <a:noFill/>
          <a:ln w="1588" cap="rnd">
            <a:solidFill>
              <a:srgbClr val="000000"/>
            </a:solidFill>
            <a:prstDash val="solid"/>
            <a:round/>
            <a:headEnd/>
            <a:tailEnd/>
          </a:ln>
        </p:spPr>
        <p:txBody>
          <a:bodyPr/>
          <a:lstStyle/>
          <a:p>
            <a:endParaRPr lang="en-US"/>
          </a:p>
        </p:txBody>
      </p:sp>
      <p:sp>
        <p:nvSpPr>
          <p:cNvPr id="49258" name="Freeform 106"/>
          <p:cNvSpPr>
            <a:spLocks noEditPoints="1"/>
          </p:cNvSpPr>
          <p:nvPr/>
        </p:nvSpPr>
        <p:spPr bwMode="auto">
          <a:xfrm>
            <a:off x="8407400" y="4594225"/>
            <a:ext cx="139700" cy="33338"/>
          </a:xfrm>
          <a:custGeom>
            <a:avLst/>
            <a:gdLst/>
            <a:ahLst/>
            <a:cxnLst>
              <a:cxn ang="0">
                <a:pos x="0" y="21"/>
              </a:cxn>
              <a:cxn ang="0">
                <a:pos x="5" y="21"/>
              </a:cxn>
              <a:cxn ang="0">
                <a:pos x="0" y="0"/>
              </a:cxn>
              <a:cxn ang="0">
                <a:pos x="5" y="0"/>
              </a:cxn>
              <a:cxn ang="0">
                <a:pos x="37" y="0"/>
              </a:cxn>
              <a:cxn ang="0">
                <a:pos x="41" y="0"/>
              </a:cxn>
              <a:cxn ang="0">
                <a:pos x="83" y="8"/>
              </a:cxn>
              <a:cxn ang="0">
                <a:pos x="88" y="8"/>
              </a:cxn>
            </a:cxnLst>
            <a:rect l="0" t="0" r="r" b="b"/>
            <a:pathLst>
              <a:path w="88" h="21">
                <a:moveTo>
                  <a:pt x="0" y="21"/>
                </a:moveTo>
                <a:lnTo>
                  <a:pt x="5" y="21"/>
                </a:lnTo>
                <a:moveTo>
                  <a:pt x="0" y="0"/>
                </a:moveTo>
                <a:lnTo>
                  <a:pt x="5" y="0"/>
                </a:lnTo>
                <a:moveTo>
                  <a:pt x="37" y="0"/>
                </a:moveTo>
                <a:lnTo>
                  <a:pt x="41" y="0"/>
                </a:lnTo>
                <a:moveTo>
                  <a:pt x="83" y="8"/>
                </a:moveTo>
                <a:lnTo>
                  <a:pt x="88" y="8"/>
                </a:lnTo>
              </a:path>
            </a:pathLst>
          </a:custGeom>
          <a:noFill/>
          <a:ln w="3175" cap="flat">
            <a:solidFill>
              <a:srgbClr val="00FF00"/>
            </a:solidFill>
            <a:prstDash val="solid"/>
            <a:miter lim="800000"/>
            <a:headEnd/>
            <a:tailEnd/>
          </a:ln>
        </p:spPr>
        <p:txBody>
          <a:bodyPr/>
          <a:lstStyle/>
          <a:p>
            <a:endParaRPr lang="en-US"/>
          </a:p>
        </p:txBody>
      </p:sp>
      <p:sp>
        <p:nvSpPr>
          <p:cNvPr id="49259" name="Freeform 107"/>
          <p:cNvSpPr>
            <a:spLocks/>
          </p:cNvSpPr>
          <p:nvPr/>
        </p:nvSpPr>
        <p:spPr bwMode="auto">
          <a:xfrm>
            <a:off x="8658225" y="4175125"/>
            <a:ext cx="60325" cy="361950"/>
          </a:xfrm>
          <a:custGeom>
            <a:avLst/>
            <a:gdLst/>
            <a:ahLst/>
            <a:cxnLst>
              <a:cxn ang="0">
                <a:pos x="0" y="228"/>
              </a:cxn>
              <a:cxn ang="0">
                <a:pos x="29" y="199"/>
              </a:cxn>
              <a:cxn ang="0">
                <a:pos x="29" y="145"/>
              </a:cxn>
              <a:cxn ang="0">
                <a:pos x="38" y="116"/>
              </a:cxn>
              <a:cxn ang="0">
                <a:pos x="38" y="0"/>
              </a:cxn>
              <a:cxn ang="0">
                <a:pos x="0" y="39"/>
              </a:cxn>
              <a:cxn ang="0">
                <a:pos x="0" y="228"/>
              </a:cxn>
            </a:cxnLst>
            <a:rect l="0" t="0" r="r" b="b"/>
            <a:pathLst>
              <a:path w="38" h="228">
                <a:moveTo>
                  <a:pt x="0" y="228"/>
                </a:moveTo>
                <a:lnTo>
                  <a:pt x="29" y="199"/>
                </a:lnTo>
                <a:lnTo>
                  <a:pt x="29" y="145"/>
                </a:lnTo>
                <a:lnTo>
                  <a:pt x="38" y="116"/>
                </a:lnTo>
                <a:lnTo>
                  <a:pt x="38" y="0"/>
                </a:lnTo>
                <a:lnTo>
                  <a:pt x="0" y="39"/>
                </a:lnTo>
                <a:lnTo>
                  <a:pt x="0" y="228"/>
                </a:lnTo>
                <a:close/>
              </a:path>
            </a:pathLst>
          </a:custGeom>
          <a:solidFill>
            <a:srgbClr val="9A9A9A"/>
          </a:solidFill>
          <a:ln w="9525">
            <a:noFill/>
            <a:round/>
            <a:headEnd/>
            <a:tailEnd/>
          </a:ln>
        </p:spPr>
        <p:txBody>
          <a:bodyPr/>
          <a:lstStyle/>
          <a:p>
            <a:endParaRPr lang="en-US"/>
          </a:p>
        </p:txBody>
      </p:sp>
      <p:sp>
        <p:nvSpPr>
          <p:cNvPr id="49260" name="Freeform 108"/>
          <p:cNvSpPr>
            <a:spLocks/>
          </p:cNvSpPr>
          <p:nvPr/>
        </p:nvSpPr>
        <p:spPr bwMode="auto">
          <a:xfrm>
            <a:off x="8289925" y="4175125"/>
            <a:ext cx="428625" cy="61913"/>
          </a:xfrm>
          <a:custGeom>
            <a:avLst/>
            <a:gdLst/>
            <a:ahLst/>
            <a:cxnLst>
              <a:cxn ang="0">
                <a:pos x="270" y="0"/>
              </a:cxn>
              <a:cxn ang="0">
                <a:pos x="39" y="0"/>
              </a:cxn>
              <a:cxn ang="0">
                <a:pos x="0" y="39"/>
              </a:cxn>
              <a:cxn ang="0">
                <a:pos x="232" y="39"/>
              </a:cxn>
              <a:cxn ang="0">
                <a:pos x="270" y="0"/>
              </a:cxn>
            </a:cxnLst>
            <a:rect l="0" t="0" r="r" b="b"/>
            <a:pathLst>
              <a:path w="270" h="39">
                <a:moveTo>
                  <a:pt x="270" y="0"/>
                </a:moveTo>
                <a:lnTo>
                  <a:pt x="39" y="0"/>
                </a:lnTo>
                <a:lnTo>
                  <a:pt x="0" y="39"/>
                </a:lnTo>
                <a:lnTo>
                  <a:pt x="232" y="39"/>
                </a:lnTo>
                <a:lnTo>
                  <a:pt x="270" y="0"/>
                </a:lnTo>
                <a:close/>
              </a:path>
            </a:pathLst>
          </a:custGeom>
          <a:solidFill>
            <a:srgbClr val="E6E6E6"/>
          </a:solidFill>
          <a:ln w="9525">
            <a:noFill/>
            <a:round/>
            <a:headEnd/>
            <a:tailEnd/>
          </a:ln>
        </p:spPr>
        <p:txBody>
          <a:bodyPr/>
          <a:lstStyle/>
          <a:p>
            <a:endParaRPr lang="en-US"/>
          </a:p>
        </p:txBody>
      </p:sp>
      <p:sp>
        <p:nvSpPr>
          <p:cNvPr id="49261" name="Rectangle 109"/>
          <p:cNvSpPr>
            <a:spLocks noChangeArrowheads="1"/>
          </p:cNvSpPr>
          <p:nvPr/>
        </p:nvSpPr>
        <p:spPr bwMode="auto">
          <a:xfrm>
            <a:off x="8289925" y="4237038"/>
            <a:ext cx="368300" cy="298450"/>
          </a:xfrm>
          <a:prstGeom prst="rect">
            <a:avLst/>
          </a:prstGeom>
          <a:solidFill>
            <a:srgbClr val="C0C0C0"/>
          </a:solidFill>
          <a:ln w="9525">
            <a:noFill/>
            <a:miter lim="800000"/>
            <a:headEnd/>
            <a:tailEnd/>
          </a:ln>
        </p:spPr>
        <p:txBody>
          <a:bodyPr/>
          <a:lstStyle/>
          <a:p>
            <a:endParaRPr lang="en-US"/>
          </a:p>
        </p:txBody>
      </p:sp>
      <p:sp>
        <p:nvSpPr>
          <p:cNvPr id="49262" name="Rectangle 110"/>
          <p:cNvSpPr>
            <a:spLocks noChangeArrowheads="1"/>
          </p:cNvSpPr>
          <p:nvPr/>
        </p:nvSpPr>
        <p:spPr bwMode="auto">
          <a:xfrm>
            <a:off x="8289925" y="4237038"/>
            <a:ext cx="368300" cy="298450"/>
          </a:xfrm>
          <a:prstGeom prst="rect">
            <a:avLst/>
          </a:prstGeom>
          <a:noFill/>
          <a:ln w="3175" cap="rnd">
            <a:solidFill>
              <a:srgbClr val="000000"/>
            </a:solidFill>
            <a:round/>
            <a:headEnd/>
            <a:tailEnd/>
          </a:ln>
        </p:spPr>
        <p:txBody>
          <a:bodyPr/>
          <a:lstStyle/>
          <a:p>
            <a:endParaRPr lang="en-US"/>
          </a:p>
        </p:txBody>
      </p:sp>
      <p:sp>
        <p:nvSpPr>
          <p:cNvPr id="49263" name="Rectangle 111"/>
          <p:cNvSpPr>
            <a:spLocks noChangeArrowheads="1"/>
          </p:cNvSpPr>
          <p:nvPr/>
        </p:nvSpPr>
        <p:spPr bwMode="auto">
          <a:xfrm>
            <a:off x="8620125" y="4497388"/>
            <a:ext cx="19050" cy="9525"/>
          </a:xfrm>
          <a:prstGeom prst="rect">
            <a:avLst/>
          </a:prstGeom>
          <a:solidFill>
            <a:srgbClr val="00FF00"/>
          </a:solidFill>
          <a:ln w="9525">
            <a:noFill/>
            <a:miter lim="800000"/>
            <a:headEnd/>
            <a:tailEnd/>
          </a:ln>
        </p:spPr>
        <p:txBody>
          <a:bodyPr/>
          <a:lstStyle/>
          <a:p>
            <a:endParaRPr lang="en-US"/>
          </a:p>
        </p:txBody>
      </p:sp>
      <p:pic>
        <p:nvPicPr>
          <p:cNvPr id="49264" name="Picture 112"/>
          <p:cNvPicPr>
            <a:picLocks noChangeAspect="1" noChangeArrowheads="1"/>
          </p:cNvPicPr>
          <p:nvPr/>
        </p:nvPicPr>
        <p:blipFill>
          <a:blip r:embed="rId12" cstate="print"/>
          <a:srcRect/>
          <a:stretch>
            <a:fillRect/>
          </a:stretch>
        </p:blipFill>
        <p:spPr bwMode="auto">
          <a:xfrm>
            <a:off x="8332788" y="4271963"/>
            <a:ext cx="265112" cy="192087"/>
          </a:xfrm>
          <a:prstGeom prst="rect">
            <a:avLst/>
          </a:prstGeom>
          <a:noFill/>
          <a:ln w="9525">
            <a:noFill/>
            <a:miter lim="800000"/>
            <a:headEnd/>
            <a:tailEnd/>
          </a:ln>
        </p:spPr>
      </p:pic>
      <p:pic>
        <p:nvPicPr>
          <p:cNvPr id="49265" name="Picture 113"/>
          <p:cNvPicPr>
            <a:picLocks noChangeAspect="1" noChangeArrowheads="1"/>
          </p:cNvPicPr>
          <p:nvPr/>
        </p:nvPicPr>
        <p:blipFill>
          <a:blip r:embed="rId13" cstate="print"/>
          <a:srcRect/>
          <a:stretch>
            <a:fillRect/>
          </a:stretch>
        </p:blipFill>
        <p:spPr bwMode="auto">
          <a:xfrm>
            <a:off x="8332788" y="4271963"/>
            <a:ext cx="265112" cy="192087"/>
          </a:xfrm>
          <a:prstGeom prst="rect">
            <a:avLst/>
          </a:prstGeom>
          <a:noFill/>
          <a:ln w="9525">
            <a:noFill/>
            <a:miter lim="800000"/>
            <a:headEnd/>
            <a:tailEnd/>
          </a:ln>
        </p:spPr>
      </p:pic>
      <p:pic>
        <p:nvPicPr>
          <p:cNvPr id="49266" name="Picture 114"/>
          <p:cNvPicPr>
            <a:picLocks noChangeAspect="1" noChangeArrowheads="1"/>
          </p:cNvPicPr>
          <p:nvPr/>
        </p:nvPicPr>
        <p:blipFill>
          <a:blip r:embed="rId14" cstate="print"/>
          <a:srcRect/>
          <a:stretch>
            <a:fillRect/>
          </a:stretch>
        </p:blipFill>
        <p:spPr bwMode="auto">
          <a:xfrm>
            <a:off x="8320088" y="4259263"/>
            <a:ext cx="301625" cy="230187"/>
          </a:xfrm>
          <a:prstGeom prst="rect">
            <a:avLst/>
          </a:prstGeom>
          <a:noFill/>
          <a:ln w="9525">
            <a:noFill/>
            <a:miter lim="800000"/>
            <a:headEnd/>
            <a:tailEnd/>
          </a:ln>
        </p:spPr>
      </p:pic>
      <p:pic>
        <p:nvPicPr>
          <p:cNvPr id="49267" name="Picture 115"/>
          <p:cNvPicPr>
            <a:picLocks noChangeAspect="1" noChangeArrowheads="1"/>
          </p:cNvPicPr>
          <p:nvPr/>
        </p:nvPicPr>
        <p:blipFill>
          <a:blip r:embed="rId15" cstate="print"/>
          <a:srcRect/>
          <a:stretch>
            <a:fillRect/>
          </a:stretch>
        </p:blipFill>
        <p:spPr bwMode="auto">
          <a:xfrm>
            <a:off x="8320088" y="4259263"/>
            <a:ext cx="301625" cy="230187"/>
          </a:xfrm>
          <a:prstGeom prst="rect">
            <a:avLst/>
          </a:prstGeom>
          <a:noFill/>
          <a:ln w="9525">
            <a:noFill/>
            <a:miter lim="800000"/>
            <a:headEnd/>
            <a:tailEnd/>
          </a:ln>
        </p:spPr>
      </p:pic>
      <p:sp>
        <p:nvSpPr>
          <p:cNvPr id="49268" name="Freeform 116"/>
          <p:cNvSpPr>
            <a:spLocks noEditPoints="1"/>
          </p:cNvSpPr>
          <p:nvPr/>
        </p:nvSpPr>
        <p:spPr bwMode="auto">
          <a:xfrm>
            <a:off x="8289925" y="4516438"/>
            <a:ext cx="368300" cy="19050"/>
          </a:xfrm>
          <a:custGeom>
            <a:avLst/>
            <a:gdLst/>
            <a:ahLst/>
            <a:cxnLst>
              <a:cxn ang="0">
                <a:pos x="64" y="0"/>
              </a:cxn>
              <a:cxn ang="0">
                <a:pos x="64" y="12"/>
              </a:cxn>
              <a:cxn ang="0">
                <a:pos x="35" y="0"/>
              </a:cxn>
              <a:cxn ang="0">
                <a:pos x="35" y="12"/>
              </a:cxn>
              <a:cxn ang="0">
                <a:pos x="0" y="0"/>
              </a:cxn>
              <a:cxn ang="0">
                <a:pos x="232" y="0"/>
              </a:cxn>
            </a:cxnLst>
            <a:rect l="0" t="0" r="r" b="b"/>
            <a:pathLst>
              <a:path w="232" h="12">
                <a:moveTo>
                  <a:pt x="64" y="0"/>
                </a:moveTo>
                <a:lnTo>
                  <a:pt x="64" y="12"/>
                </a:lnTo>
                <a:moveTo>
                  <a:pt x="35" y="0"/>
                </a:moveTo>
                <a:lnTo>
                  <a:pt x="35" y="12"/>
                </a:lnTo>
                <a:moveTo>
                  <a:pt x="0" y="0"/>
                </a:moveTo>
                <a:lnTo>
                  <a:pt x="232" y="0"/>
                </a:lnTo>
              </a:path>
            </a:pathLst>
          </a:custGeom>
          <a:noFill/>
          <a:ln w="1588" cap="rnd">
            <a:solidFill>
              <a:srgbClr val="000000"/>
            </a:solidFill>
            <a:prstDash val="solid"/>
            <a:round/>
            <a:headEnd/>
            <a:tailEnd/>
          </a:ln>
        </p:spPr>
        <p:txBody>
          <a:bodyPr/>
          <a:lstStyle/>
          <a:p>
            <a:endParaRPr lang="en-US"/>
          </a:p>
        </p:txBody>
      </p:sp>
      <p:sp>
        <p:nvSpPr>
          <p:cNvPr id="49269" name="Rectangle 117"/>
          <p:cNvSpPr>
            <a:spLocks noChangeArrowheads="1"/>
          </p:cNvSpPr>
          <p:nvPr/>
        </p:nvSpPr>
        <p:spPr bwMode="auto">
          <a:xfrm>
            <a:off x="8561388" y="4584700"/>
            <a:ext cx="49212" cy="12700"/>
          </a:xfrm>
          <a:prstGeom prst="rect">
            <a:avLst/>
          </a:prstGeom>
          <a:solidFill>
            <a:srgbClr val="E6E6E6"/>
          </a:solidFill>
          <a:ln w="9525">
            <a:noFill/>
            <a:miter lim="800000"/>
            <a:headEnd/>
            <a:tailEnd/>
          </a:ln>
        </p:spPr>
        <p:txBody>
          <a:bodyPr/>
          <a:lstStyle/>
          <a:p>
            <a:endParaRPr lang="en-US"/>
          </a:p>
        </p:txBody>
      </p:sp>
      <p:sp>
        <p:nvSpPr>
          <p:cNvPr id="49270" name="Rectangle 118"/>
          <p:cNvSpPr>
            <a:spLocks noChangeArrowheads="1"/>
          </p:cNvSpPr>
          <p:nvPr/>
        </p:nvSpPr>
        <p:spPr bwMode="auto">
          <a:xfrm>
            <a:off x="8561388" y="4597400"/>
            <a:ext cx="49212" cy="12700"/>
          </a:xfrm>
          <a:prstGeom prst="rect">
            <a:avLst/>
          </a:prstGeom>
          <a:solidFill>
            <a:srgbClr val="CFCFCF"/>
          </a:solidFill>
          <a:ln w="9525">
            <a:noFill/>
            <a:miter lim="800000"/>
            <a:headEnd/>
            <a:tailEnd/>
          </a:ln>
        </p:spPr>
        <p:txBody>
          <a:bodyPr/>
          <a:lstStyle/>
          <a:p>
            <a:endParaRPr lang="en-US"/>
          </a:p>
        </p:txBody>
      </p:sp>
      <p:sp>
        <p:nvSpPr>
          <p:cNvPr id="49271" name="Line 119"/>
          <p:cNvSpPr>
            <a:spLocks noChangeShapeType="1"/>
          </p:cNvSpPr>
          <p:nvPr/>
        </p:nvSpPr>
        <p:spPr bwMode="auto">
          <a:xfrm>
            <a:off x="8528050" y="4594225"/>
            <a:ext cx="107950" cy="1588"/>
          </a:xfrm>
          <a:prstGeom prst="line">
            <a:avLst/>
          </a:prstGeom>
          <a:noFill/>
          <a:ln w="6350">
            <a:solidFill>
              <a:srgbClr val="000000"/>
            </a:solidFill>
            <a:miter lim="800000"/>
            <a:headEnd/>
            <a:tailEnd/>
          </a:ln>
        </p:spPr>
        <p:txBody>
          <a:bodyPr/>
          <a:lstStyle/>
          <a:p>
            <a:endParaRPr lang="en-US"/>
          </a:p>
        </p:txBody>
      </p:sp>
      <p:sp>
        <p:nvSpPr>
          <p:cNvPr id="49272" name="Rectangle 120"/>
          <p:cNvSpPr>
            <a:spLocks noChangeArrowheads="1"/>
          </p:cNvSpPr>
          <p:nvPr/>
        </p:nvSpPr>
        <p:spPr bwMode="auto">
          <a:xfrm>
            <a:off x="8235950" y="4573588"/>
            <a:ext cx="12700" cy="36512"/>
          </a:xfrm>
          <a:prstGeom prst="rect">
            <a:avLst/>
          </a:prstGeom>
          <a:solidFill>
            <a:srgbClr val="D18E8E"/>
          </a:solidFill>
          <a:ln w="9525">
            <a:noFill/>
            <a:miter lim="800000"/>
            <a:headEnd/>
            <a:tailEnd/>
          </a:ln>
        </p:spPr>
        <p:txBody>
          <a:bodyPr/>
          <a:lstStyle/>
          <a:p>
            <a:endParaRPr lang="en-US"/>
          </a:p>
        </p:txBody>
      </p:sp>
      <p:sp>
        <p:nvSpPr>
          <p:cNvPr id="49273" name="Rectangle 121"/>
          <p:cNvSpPr>
            <a:spLocks noChangeArrowheads="1"/>
          </p:cNvSpPr>
          <p:nvPr/>
        </p:nvSpPr>
        <p:spPr bwMode="auto">
          <a:xfrm>
            <a:off x="8248650" y="4573588"/>
            <a:ext cx="11113" cy="36512"/>
          </a:xfrm>
          <a:prstGeom prst="rect">
            <a:avLst/>
          </a:prstGeom>
          <a:solidFill>
            <a:srgbClr val="CAA1A1"/>
          </a:solidFill>
          <a:ln w="9525">
            <a:noFill/>
            <a:miter lim="800000"/>
            <a:headEnd/>
            <a:tailEnd/>
          </a:ln>
        </p:spPr>
        <p:txBody>
          <a:bodyPr/>
          <a:lstStyle/>
          <a:p>
            <a:endParaRPr lang="en-US"/>
          </a:p>
        </p:txBody>
      </p:sp>
      <p:sp>
        <p:nvSpPr>
          <p:cNvPr id="49274" name="Rectangle 122"/>
          <p:cNvSpPr>
            <a:spLocks noChangeArrowheads="1"/>
          </p:cNvSpPr>
          <p:nvPr/>
        </p:nvSpPr>
        <p:spPr bwMode="auto">
          <a:xfrm>
            <a:off x="8259763" y="4573588"/>
            <a:ext cx="12700" cy="36512"/>
          </a:xfrm>
          <a:prstGeom prst="rect">
            <a:avLst/>
          </a:prstGeom>
          <a:solidFill>
            <a:srgbClr val="E45151"/>
          </a:solidFill>
          <a:ln w="9525">
            <a:noFill/>
            <a:miter lim="800000"/>
            <a:headEnd/>
            <a:tailEnd/>
          </a:ln>
        </p:spPr>
        <p:txBody>
          <a:bodyPr/>
          <a:lstStyle/>
          <a:p>
            <a:endParaRPr lang="en-US"/>
          </a:p>
        </p:txBody>
      </p:sp>
      <p:sp>
        <p:nvSpPr>
          <p:cNvPr id="49275" name="Rectangle 123"/>
          <p:cNvSpPr>
            <a:spLocks noChangeArrowheads="1"/>
          </p:cNvSpPr>
          <p:nvPr/>
        </p:nvSpPr>
        <p:spPr bwMode="auto">
          <a:xfrm>
            <a:off x="8272463" y="4573588"/>
            <a:ext cx="11112" cy="36512"/>
          </a:xfrm>
          <a:prstGeom prst="rect">
            <a:avLst/>
          </a:prstGeom>
          <a:solidFill>
            <a:srgbClr val="FF0000"/>
          </a:solidFill>
          <a:ln w="9525">
            <a:noFill/>
            <a:miter lim="800000"/>
            <a:headEnd/>
            <a:tailEnd/>
          </a:ln>
        </p:spPr>
        <p:txBody>
          <a:bodyPr/>
          <a:lstStyle/>
          <a:p>
            <a:endParaRPr lang="en-US"/>
          </a:p>
        </p:txBody>
      </p:sp>
      <p:sp>
        <p:nvSpPr>
          <p:cNvPr id="49276" name="Rectangle 124"/>
          <p:cNvSpPr>
            <a:spLocks noChangeArrowheads="1"/>
          </p:cNvSpPr>
          <p:nvPr/>
        </p:nvSpPr>
        <p:spPr bwMode="auto">
          <a:xfrm>
            <a:off x="8283575" y="4573588"/>
            <a:ext cx="12700" cy="36512"/>
          </a:xfrm>
          <a:prstGeom prst="rect">
            <a:avLst/>
          </a:prstGeom>
          <a:solidFill>
            <a:srgbClr val="E55050"/>
          </a:solidFill>
          <a:ln w="9525">
            <a:noFill/>
            <a:miter lim="800000"/>
            <a:headEnd/>
            <a:tailEnd/>
          </a:ln>
        </p:spPr>
        <p:txBody>
          <a:bodyPr/>
          <a:lstStyle/>
          <a:p>
            <a:endParaRPr lang="en-US"/>
          </a:p>
        </p:txBody>
      </p:sp>
      <p:sp>
        <p:nvSpPr>
          <p:cNvPr id="49277" name="Freeform 125"/>
          <p:cNvSpPr>
            <a:spLocks/>
          </p:cNvSpPr>
          <p:nvPr/>
        </p:nvSpPr>
        <p:spPr bwMode="auto">
          <a:xfrm>
            <a:off x="8228013" y="4175125"/>
            <a:ext cx="552450" cy="552450"/>
          </a:xfrm>
          <a:custGeom>
            <a:avLst/>
            <a:gdLst/>
            <a:ahLst/>
            <a:cxnLst>
              <a:cxn ang="0">
                <a:pos x="0" y="348"/>
              </a:cxn>
              <a:cxn ang="0">
                <a:pos x="0" y="242"/>
              </a:cxn>
              <a:cxn ang="0">
                <a:pos x="36" y="206"/>
              </a:cxn>
              <a:cxn ang="0">
                <a:pos x="39" y="206"/>
              </a:cxn>
              <a:cxn ang="0">
                <a:pos x="39" y="39"/>
              </a:cxn>
              <a:cxn ang="0">
                <a:pos x="78" y="0"/>
              </a:cxn>
              <a:cxn ang="0">
                <a:pos x="309" y="0"/>
              </a:cxn>
              <a:cxn ang="0">
                <a:pos x="309" y="116"/>
              </a:cxn>
              <a:cxn ang="0">
                <a:pos x="300" y="145"/>
              </a:cxn>
              <a:cxn ang="0">
                <a:pos x="300" y="199"/>
              </a:cxn>
              <a:cxn ang="0">
                <a:pos x="295" y="203"/>
              </a:cxn>
              <a:cxn ang="0">
                <a:pos x="348" y="203"/>
              </a:cxn>
              <a:cxn ang="0">
                <a:pos x="348" y="309"/>
              </a:cxn>
              <a:cxn ang="0">
                <a:pos x="309" y="348"/>
              </a:cxn>
              <a:cxn ang="0">
                <a:pos x="0" y="348"/>
              </a:cxn>
            </a:cxnLst>
            <a:rect l="0" t="0" r="r" b="b"/>
            <a:pathLst>
              <a:path w="348" h="348">
                <a:moveTo>
                  <a:pt x="0" y="348"/>
                </a:moveTo>
                <a:lnTo>
                  <a:pt x="0" y="242"/>
                </a:lnTo>
                <a:lnTo>
                  <a:pt x="36" y="206"/>
                </a:lnTo>
                <a:lnTo>
                  <a:pt x="39" y="206"/>
                </a:lnTo>
                <a:lnTo>
                  <a:pt x="39" y="39"/>
                </a:lnTo>
                <a:lnTo>
                  <a:pt x="78" y="0"/>
                </a:lnTo>
                <a:lnTo>
                  <a:pt x="309" y="0"/>
                </a:lnTo>
                <a:lnTo>
                  <a:pt x="309" y="116"/>
                </a:lnTo>
                <a:lnTo>
                  <a:pt x="300" y="145"/>
                </a:lnTo>
                <a:lnTo>
                  <a:pt x="300" y="199"/>
                </a:lnTo>
                <a:lnTo>
                  <a:pt x="295" y="203"/>
                </a:lnTo>
                <a:lnTo>
                  <a:pt x="348" y="203"/>
                </a:lnTo>
                <a:lnTo>
                  <a:pt x="348" y="309"/>
                </a:lnTo>
                <a:lnTo>
                  <a:pt x="309" y="348"/>
                </a:lnTo>
                <a:lnTo>
                  <a:pt x="0" y="348"/>
                </a:lnTo>
              </a:path>
            </a:pathLst>
          </a:custGeom>
          <a:noFill/>
          <a:ln w="9525" cap="rnd">
            <a:solidFill>
              <a:srgbClr val="000000"/>
            </a:solidFill>
            <a:prstDash val="solid"/>
            <a:round/>
            <a:headEnd/>
            <a:tailEnd/>
          </a:ln>
        </p:spPr>
        <p:txBody>
          <a:bodyPr/>
          <a:lstStyle/>
          <a:p>
            <a:endParaRPr lang="en-US"/>
          </a:p>
        </p:txBody>
      </p:sp>
      <p:sp>
        <p:nvSpPr>
          <p:cNvPr id="49278" name="Rectangle 126"/>
          <p:cNvSpPr>
            <a:spLocks noChangeArrowheads="1"/>
          </p:cNvSpPr>
          <p:nvPr/>
        </p:nvSpPr>
        <p:spPr bwMode="auto">
          <a:xfrm>
            <a:off x="8062913" y="4756150"/>
            <a:ext cx="944562" cy="420688"/>
          </a:xfrm>
          <a:prstGeom prst="rect">
            <a:avLst/>
          </a:prstGeom>
          <a:solidFill>
            <a:srgbClr val="FFFFFF"/>
          </a:solidFill>
          <a:ln w="9525">
            <a:noFill/>
            <a:miter lim="800000"/>
            <a:headEnd/>
            <a:tailEnd/>
          </a:ln>
        </p:spPr>
        <p:txBody>
          <a:bodyPr/>
          <a:lstStyle/>
          <a:p>
            <a:endParaRPr lang="en-US"/>
          </a:p>
        </p:txBody>
      </p:sp>
      <p:sp>
        <p:nvSpPr>
          <p:cNvPr id="49279" name="Rectangle 127"/>
          <p:cNvSpPr>
            <a:spLocks noChangeArrowheads="1"/>
          </p:cNvSpPr>
          <p:nvPr/>
        </p:nvSpPr>
        <p:spPr bwMode="auto">
          <a:xfrm>
            <a:off x="8078788" y="4765675"/>
            <a:ext cx="728662" cy="198438"/>
          </a:xfrm>
          <a:prstGeom prst="rect">
            <a:avLst/>
          </a:prstGeom>
          <a:noFill/>
          <a:ln w="9525">
            <a:noFill/>
            <a:miter lim="800000"/>
            <a:headEnd/>
            <a:tailEnd/>
          </a:ln>
        </p:spPr>
        <p:txBody>
          <a:bodyPr wrap="none" lIns="0" tIns="0" rIns="0" bIns="0">
            <a:spAutoFit/>
          </a:bodyPr>
          <a:lstStyle/>
          <a:p>
            <a:pPr eaLnBrk="0" hangingPunct="0"/>
            <a:r>
              <a:rPr lang="en-US" sz="1300" b="1">
                <a:solidFill>
                  <a:srgbClr val="000000"/>
                </a:solidFill>
              </a:rPr>
              <a:t>duke.edu</a:t>
            </a:r>
            <a:endParaRPr lang="en-US" sz="2400">
              <a:latin typeface="Times New Roman" pitchFamily="18" charset="0"/>
            </a:endParaRPr>
          </a:p>
        </p:txBody>
      </p:sp>
      <p:sp>
        <p:nvSpPr>
          <p:cNvPr id="49280" name="Rectangle 128"/>
          <p:cNvSpPr>
            <a:spLocks noChangeArrowheads="1"/>
          </p:cNvSpPr>
          <p:nvPr/>
        </p:nvSpPr>
        <p:spPr bwMode="auto">
          <a:xfrm>
            <a:off x="8272463" y="4972050"/>
            <a:ext cx="541337" cy="198438"/>
          </a:xfrm>
          <a:prstGeom prst="rect">
            <a:avLst/>
          </a:prstGeom>
          <a:noFill/>
          <a:ln w="9525">
            <a:noFill/>
            <a:miter lim="800000"/>
            <a:headEnd/>
            <a:tailEnd/>
          </a:ln>
        </p:spPr>
        <p:txBody>
          <a:bodyPr wrap="none" lIns="0" tIns="0" rIns="0" bIns="0">
            <a:spAutoFit/>
          </a:bodyPr>
          <a:lstStyle/>
          <a:p>
            <a:pPr eaLnBrk="0" hangingPunct="0"/>
            <a:r>
              <a:rPr lang="en-US" sz="1300" b="1">
                <a:solidFill>
                  <a:srgbClr val="000000"/>
                </a:solidFill>
              </a:rPr>
              <a:t> server</a:t>
            </a:r>
            <a:endParaRPr lang="en-US" sz="2400">
              <a:latin typeface="Times New Roman" pitchFamily="18" charset="0"/>
            </a:endParaRPr>
          </a:p>
        </p:txBody>
      </p:sp>
      <p:sp>
        <p:nvSpPr>
          <p:cNvPr id="49281" name="Freeform 129"/>
          <p:cNvSpPr>
            <a:spLocks/>
          </p:cNvSpPr>
          <p:nvPr/>
        </p:nvSpPr>
        <p:spPr bwMode="auto">
          <a:xfrm>
            <a:off x="8704263" y="5908675"/>
            <a:ext cx="76200" cy="30163"/>
          </a:xfrm>
          <a:custGeom>
            <a:avLst/>
            <a:gdLst/>
            <a:ahLst/>
            <a:cxnLst>
              <a:cxn ang="0">
                <a:pos x="29" y="19"/>
              </a:cxn>
              <a:cxn ang="0">
                <a:pos x="48" y="0"/>
              </a:cxn>
              <a:cxn ang="0">
                <a:pos x="0" y="0"/>
              </a:cxn>
              <a:cxn ang="0">
                <a:pos x="29" y="19"/>
              </a:cxn>
            </a:cxnLst>
            <a:rect l="0" t="0" r="r" b="b"/>
            <a:pathLst>
              <a:path w="48" h="19">
                <a:moveTo>
                  <a:pt x="29" y="19"/>
                </a:moveTo>
                <a:lnTo>
                  <a:pt x="48" y="0"/>
                </a:lnTo>
                <a:lnTo>
                  <a:pt x="0" y="0"/>
                </a:lnTo>
                <a:lnTo>
                  <a:pt x="29" y="19"/>
                </a:lnTo>
                <a:close/>
              </a:path>
            </a:pathLst>
          </a:custGeom>
          <a:solidFill>
            <a:srgbClr val="E6E6E6"/>
          </a:solidFill>
          <a:ln w="9525">
            <a:noFill/>
            <a:round/>
            <a:headEnd/>
            <a:tailEnd/>
          </a:ln>
        </p:spPr>
        <p:txBody>
          <a:bodyPr/>
          <a:lstStyle/>
          <a:p>
            <a:endParaRPr lang="en-US"/>
          </a:p>
        </p:txBody>
      </p:sp>
      <p:sp>
        <p:nvSpPr>
          <p:cNvPr id="49282" name="Freeform 130"/>
          <p:cNvSpPr>
            <a:spLocks/>
          </p:cNvSpPr>
          <p:nvPr/>
        </p:nvSpPr>
        <p:spPr bwMode="auto">
          <a:xfrm>
            <a:off x="8228013" y="5911850"/>
            <a:ext cx="123825" cy="57150"/>
          </a:xfrm>
          <a:custGeom>
            <a:avLst/>
            <a:gdLst/>
            <a:ahLst/>
            <a:cxnLst>
              <a:cxn ang="0">
                <a:pos x="78" y="36"/>
              </a:cxn>
              <a:cxn ang="0">
                <a:pos x="36" y="0"/>
              </a:cxn>
              <a:cxn ang="0">
                <a:pos x="0" y="36"/>
              </a:cxn>
              <a:cxn ang="0">
                <a:pos x="78" y="36"/>
              </a:cxn>
            </a:cxnLst>
            <a:rect l="0" t="0" r="r" b="b"/>
            <a:pathLst>
              <a:path w="78" h="36">
                <a:moveTo>
                  <a:pt x="78" y="36"/>
                </a:moveTo>
                <a:lnTo>
                  <a:pt x="36" y="0"/>
                </a:lnTo>
                <a:lnTo>
                  <a:pt x="0" y="36"/>
                </a:lnTo>
                <a:lnTo>
                  <a:pt x="78" y="36"/>
                </a:lnTo>
                <a:close/>
              </a:path>
            </a:pathLst>
          </a:custGeom>
          <a:solidFill>
            <a:srgbClr val="E6E6E6"/>
          </a:solidFill>
          <a:ln w="9525">
            <a:noFill/>
            <a:round/>
            <a:headEnd/>
            <a:tailEnd/>
          </a:ln>
        </p:spPr>
        <p:txBody>
          <a:bodyPr/>
          <a:lstStyle/>
          <a:p>
            <a:endParaRPr lang="en-US"/>
          </a:p>
        </p:txBody>
      </p:sp>
      <p:sp>
        <p:nvSpPr>
          <p:cNvPr id="49283" name="Freeform 131"/>
          <p:cNvSpPr>
            <a:spLocks/>
          </p:cNvSpPr>
          <p:nvPr/>
        </p:nvSpPr>
        <p:spPr bwMode="auto">
          <a:xfrm>
            <a:off x="8289925" y="5908675"/>
            <a:ext cx="468313" cy="60325"/>
          </a:xfrm>
          <a:custGeom>
            <a:avLst/>
            <a:gdLst/>
            <a:ahLst/>
            <a:cxnLst>
              <a:cxn ang="0">
                <a:pos x="295" y="15"/>
              </a:cxn>
              <a:cxn ang="0">
                <a:pos x="266" y="0"/>
              </a:cxn>
              <a:cxn ang="0">
                <a:pos x="39" y="0"/>
              </a:cxn>
              <a:cxn ang="0">
                <a:pos x="0" y="19"/>
              </a:cxn>
              <a:cxn ang="0">
                <a:pos x="39" y="38"/>
              </a:cxn>
              <a:cxn ang="0">
                <a:pos x="270" y="38"/>
              </a:cxn>
              <a:cxn ang="0">
                <a:pos x="295" y="15"/>
              </a:cxn>
            </a:cxnLst>
            <a:rect l="0" t="0" r="r" b="b"/>
            <a:pathLst>
              <a:path w="295" h="38">
                <a:moveTo>
                  <a:pt x="295" y="15"/>
                </a:moveTo>
                <a:lnTo>
                  <a:pt x="266" y="0"/>
                </a:lnTo>
                <a:lnTo>
                  <a:pt x="39" y="0"/>
                </a:lnTo>
                <a:lnTo>
                  <a:pt x="0" y="19"/>
                </a:lnTo>
                <a:lnTo>
                  <a:pt x="39" y="38"/>
                </a:lnTo>
                <a:lnTo>
                  <a:pt x="270" y="38"/>
                </a:lnTo>
                <a:lnTo>
                  <a:pt x="295" y="15"/>
                </a:lnTo>
                <a:close/>
              </a:path>
            </a:pathLst>
          </a:custGeom>
          <a:solidFill>
            <a:srgbClr val="9A9A9A"/>
          </a:solidFill>
          <a:ln w="9525">
            <a:noFill/>
            <a:round/>
            <a:headEnd/>
            <a:tailEnd/>
          </a:ln>
        </p:spPr>
        <p:txBody>
          <a:bodyPr/>
          <a:lstStyle/>
          <a:p>
            <a:endParaRPr lang="en-US"/>
          </a:p>
        </p:txBody>
      </p:sp>
      <p:pic>
        <p:nvPicPr>
          <p:cNvPr id="49284" name="Picture 132"/>
          <p:cNvPicPr>
            <a:picLocks noChangeAspect="1" noChangeArrowheads="1"/>
          </p:cNvPicPr>
          <p:nvPr/>
        </p:nvPicPr>
        <p:blipFill>
          <a:blip r:embed="rId16" cstate="print"/>
          <a:srcRect/>
          <a:stretch>
            <a:fillRect/>
          </a:stretch>
        </p:blipFill>
        <p:spPr bwMode="auto">
          <a:xfrm>
            <a:off x="8356600" y="5937250"/>
            <a:ext cx="277813" cy="25400"/>
          </a:xfrm>
          <a:prstGeom prst="rect">
            <a:avLst/>
          </a:prstGeom>
          <a:noFill/>
          <a:ln w="9525">
            <a:noFill/>
            <a:miter lim="800000"/>
            <a:headEnd/>
            <a:tailEnd/>
          </a:ln>
        </p:spPr>
      </p:pic>
      <p:sp>
        <p:nvSpPr>
          <p:cNvPr id="49285" name="Freeform 133"/>
          <p:cNvSpPr>
            <a:spLocks/>
          </p:cNvSpPr>
          <p:nvPr/>
        </p:nvSpPr>
        <p:spPr bwMode="auto">
          <a:xfrm>
            <a:off x="8718550" y="5908675"/>
            <a:ext cx="61913" cy="230188"/>
          </a:xfrm>
          <a:custGeom>
            <a:avLst/>
            <a:gdLst/>
            <a:ahLst/>
            <a:cxnLst>
              <a:cxn ang="0">
                <a:pos x="0" y="38"/>
              </a:cxn>
              <a:cxn ang="0">
                <a:pos x="39" y="0"/>
              </a:cxn>
              <a:cxn ang="0">
                <a:pos x="39" y="106"/>
              </a:cxn>
              <a:cxn ang="0">
                <a:pos x="0" y="145"/>
              </a:cxn>
              <a:cxn ang="0">
                <a:pos x="0" y="38"/>
              </a:cxn>
            </a:cxnLst>
            <a:rect l="0" t="0" r="r" b="b"/>
            <a:pathLst>
              <a:path w="39" h="145">
                <a:moveTo>
                  <a:pt x="0" y="38"/>
                </a:moveTo>
                <a:lnTo>
                  <a:pt x="39" y="0"/>
                </a:lnTo>
                <a:lnTo>
                  <a:pt x="39" y="106"/>
                </a:lnTo>
                <a:lnTo>
                  <a:pt x="0" y="145"/>
                </a:lnTo>
                <a:lnTo>
                  <a:pt x="0" y="38"/>
                </a:lnTo>
                <a:close/>
              </a:path>
            </a:pathLst>
          </a:custGeom>
          <a:solidFill>
            <a:srgbClr val="9A9A9A"/>
          </a:solidFill>
          <a:ln w="9525">
            <a:noFill/>
            <a:round/>
            <a:headEnd/>
            <a:tailEnd/>
          </a:ln>
        </p:spPr>
        <p:txBody>
          <a:bodyPr/>
          <a:lstStyle/>
          <a:p>
            <a:endParaRPr lang="en-US"/>
          </a:p>
        </p:txBody>
      </p:sp>
      <p:sp>
        <p:nvSpPr>
          <p:cNvPr id="49286" name="Rectangle 134"/>
          <p:cNvSpPr>
            <a:spLocks noChangeArrowheads="1"/>
          </p:cNvSpPr>
          <p:nvPr/>
        </p:nvSpPr>
        <p:spPr bwMode="auto">
          <a:xfrm>
            <a:off x="8228013" y="5970588"/>
            <a:ext cx="490537" cy="133350"/>
          </a:xfrm>
          <a:prstGeom prst="rect">
            <a:avLst/>
          </a:prstGeom>
          <a:solidFill>
            <a:srgbClr val="C0C0C0"/>
          </a:solidFill>
          <a:ln w="9525">
            <a:noFill/>
            <a:miter lim="800000"/>
            <a:headEnd/>
            <a:tailEnd/>
          </a:ln>
        </p:spPr>
        <p:txBody>
          <a:bodyPr/>
          <a:lstStyle/>
          <a:p>
            <a:endParaRPr lang="en-US"/>
          </a:p>
        </p:txBody>
      </p:sp>
      <p:sp>
        <p:nvSpPr>
          <p:cNvPr id="49287" name="Freeform 135"/>
          <p:cNvSpPr>
            <a:spLocks noEditPoints="1"/>
          </p:cNvSpPr>
          <p:nvPr/>
        </p:nvSpPr>
        <p:spPr bwMode="auto">
          <a:xfrm>
            <a:off x="8228013" y="5970588"/>
            <a:ext cx="490537" cy="133350"/>
          </a:xfrm>
          <a:custGeom>
            <a:avLst/>
            <a:gdLst/>
            <a:ahLst/>
            <a:cxnLst>
              <a:cxn ang="0">
                <a:pos x="0" y="177"/>
              </a:cxn>
              <a:cxn ang="0">
                <a:pos x="650" y="177"/>
              </a:cxn>
              <a:cxn ang="0">
                <a:pos x="650" y="0"/>
              </a:cxn>
              <a:cxn ang="0">
                <a:pos x="0" y="0"/>
              </a:cxn>
              <a:cxn ang="0">
                <a:pos x="0" y="177"/>
              </a:cxn>
              <a:cxn ang="0">
                <a:pos x="213" y="0"/>
              </a:cxn>
              <a:cxn ang="0">
                <a:pos x="213" y="177"/>
              </a:cxn>
            </a:cxnLst>
            <a:rect l="0" t="0" r="r" b="b"/>
            <a:pathLst>
              <a:path w="650" h="177">
                <a:moveTo>
                  <a:pt x="0" y="177"/>
                </a:moveTo>
                <a:lnTo>
                  <a:pt x="650" y="177"/>
                </a:lnTo>
                <a:lnTo>
                  <a:pt x="650" y="0"/>
                </a:lnTo>
                <a:lnTo>
                  <a:pt x="0" y="0"/>
                </a:lnTo>
                <a:lnTo>
                  <a:pt x="0" y="177"/>
                </a:lnTo>
                <a:moveTo>
                  <a:pt x="213" y="0"/>
                </a:moveTo>
                <a:cubicBezTo>
                  <a:pt x="200" y="58"/>
                  <a:pt x="200" y="119"/>
                  <a:pt x="213" y="177"/>
                </a:cubicBezTo>
              </a:path>
            </a:pathLst>
          </a:custGeom>
          <a:noFill/>
          <a:ln w="3175" cap="rnd">
            <a:solidFill>
              <a:srgbClr val="000000"/>
            </a:solidFill>
            <a:prstDash val="solid"/>
            <a:round/>
            <a:headEnd/>
            <a:tailEnd/>
          </a:ln>
        </p:spPr>
        <p:txBody>
          <a:bodyPr/>
          <a:lstStyle/>
          <a:p>
            <a:endParaRPr lang="en-US"/>
          </a:p>
        </p:txBody>
      </p:sp>
      <p:sp>
        <p:nvSpPr>
          <p:cNvPr id="49288" name="Rectangle 136"/>
          <p:cNvSpPr>
            <a:spLocks noChangeArrowheads="1"/>
          </p:cNvSpPr>
          <p:nvPr/>
        </p:nvSpPr>
        <p:spPr bwMode="auto">
          <a:xfrm>
            <a:off x="8228013" y="6103938"/>
            <a:ext cx="490537" cy="34925"/>
          </a:xfrm>
          <a:prstGeom prst="rect">
            <a:avLst/>
          </a:prstGeom>
          <a:solidFill>
            <a:srgbClr val="9A9A9A"/>
          </a:solidFill>
          <a:ln w="9525">
            <a:noFill/>
            <a:miter lim="800000"/>
            <a:headEnd/>
            <a:tailEnd/>
          </a:ln>
        </p:spPr>
        <p:txBody>
          <a:bodyPr/>
          <a:lstStyle/>
          <a:p>
            <a:endParaRPr lang="en-US"/>
          </a:p>
        </p:txBody>
      </p:sp>
      <p:sp>
        <p:nvSpPr>
          <p:cNvPr id="49289" name="Rectangle 137"/>
          <p:cNvSpPr>
            <a:spLocks noChangeArrowheads="1"/>
          </p:cNvSpPr>
          <p:nvPr/>
        </p:nvSpPr>
        <p:spPr bwMode="auto">
          <a:xfrm>
            <a:off x="8228013" y="6103938"/>
            <a:ext cx="490537" cy="34925"/>
          </a:xfrm>
          <a:prstGeom prst="rect">
            <a:avLst/>
          </a:prstGeom>
          <a:noFill/>
          <a:ln w="3175" cap="rnd">
            <a:solidFill>
              <a:srgbClr val="000000"/>
            </a:solidFill>
            <a:round/>
            <a:headEnd/>
            <a:tailEnd/>
          </a:ln>
        </p:spPr>
        <p:txBody>
          <a:bodyPr/>
          <a:lstStyle/>
          <a:p>
            <a:endParaRPr lang="en-US"/>
          </a:p>
        </p:txBody>
      </p:sp>
      <p:sp>
        <p:nvSpPr>
          <p:cNvPr id="49290" name="Rectangle 138"/>
          <p:cNvSpPr>
            <a:spLocks noChangeArrowheads="1"/>
          </p:cNvSpPr>
          <p:nvPr/>
        </p:nvSpPr>
        <p:spPr bwMode="auto">
          <a:xfrm>
            <a:off x="8605838" y="6011863"/>
            <a:ext cx="19050" cy="6350"/>
          </a:xfrm>
          <a:prstGeom prst="rect">
            <a:avLst/>
          </a:prstGeom>
          <a:solidFill>
            <a:srgbClr val="C0C0C0"/>
          </a:solidFill>
          <a:ln w="9525">
            <a:noFill/>
            <a:miter lim="800000"/>
            <a:headEnd/>
            <a:tailEnd/>
          </a:ln>
        </p:spPr>
        <p:txBody>
          <a:bodyPr/>
          <a:lstStyle/>
          <a:p>
            <a:endParaRPr lang="en-US"/>
          </a:p>
        </p:txBody>
      </p:sp>
      <p:sp>
        <p:nvSpPr>
          <p:cNvPr id="49291" name="Freeform 139"/>
          <p:cNvSpPr>
            <a:spLocks noEditPoints="1"/>
          </p:cNvSpPr>
          <p:nvPr/>
        </p:nvSpPr>
        <p:spPr bwMode="auto">
          <a:xfrm>
            <a:off x="8405813" y="5999163"/>
            <a:ext cx="79375" cy="9525"/>
          </a:xfrm>
          <a:custGeom>
            <a:avLst/>
            <a:gdLst/>
            <a:ahLst/>
            <a:cxnLst>
              <a:cxn ang="0">
                <a:pos x="0" y="6"/>
              </a:cxn>
              <a:cxn ang="0">
                <a:pos x="14" y="6"/>
              </a:cxn>
              <a:cxn ang="0">
                <a:pos x="14" y="0"/>
              </a:cxn>
              <a:cxn ang="0">
                <a:pos x="0" y="0"/>
              </a:cxn>
              <a:cxn ang="0">
                <a:pos x="0" y="6"/>
              </a:cxn>
              <a:cxn ang="0">
                <a:pos x="21" y="6"/>
              </a:cxn>
              <a:cxn ang="0">
                <a:pos x="29" y="6"/>
              </a:cxn>
              <a:cxn ang="0">
                <a:pos x="29" y="0"/>
              </a:cxn>
              <a:cxn ang="0">
                <a:pos x="21" y="0"/>
              </a:cxn>
              <a:cxn ang="0">
                <a:pos x="21" y="6"/>
              </a:cxn>
              <a:cxn ang="0">
                <a:pos x="36" y="6"/>
              </a:cxn>
              <a:cxn ang="0">
                <a:pos x="50" y="6"/>
              </a:cxn>
              <a:cxn ang="0">
                <a:pos x="50" y="0"/>
              </a:cxn>
              <a:cxn ang="0">
                <a:pos x="36" y="0"/>
              </a:cxn>
              <a:cxn ang="0">
                <a:pos x="36" y="6"/>
              </a:cxn>
            </a:cxnLst>
            <a:rect l="0" t="0" r="r" b="b"/>
            <a:pathLst>
              <a:path w="50" h="6">
                <a:moveTo>
                  <a:pt x="0" y="6"/>
                </a:moveTo>
                <a:lnTo>
                  <a:pt x="14" y="6"/>
                </a:lnTo>
                <a:lnTo>
                  <a:pt x="14" y="0"/>
                </a:lnTo>
                <a:lnTo>
                  <a:pt x="0" y="0"/>
                </a:lnTo>
                <a:lnTo>
                  <a:pt x="0" y="6"/>
                </a:lnTo>
                <a:close/>
                <a:moveTo>
                  <a:pt x="21" y="6"/>
                </a:moveTo>
                <a:lnTo>
                  <a:pt x="29" y="6"/>
                </a:lnTo>
                <a:lnTo>
                  <a:pt x="29" y="0"/>
                </a:lnTo>
                <a:lnTo>
                  <a:pt x="21" y="0"/>
                </a:lnTo>
                <a:lnTo>
                  <a:pt x="21" y="6"/>
                </a:lnTo>
                <a:close/>
                <a:moveTo>
                  <a:pt x="36" y="6"/>
                </a:moveTo>
                <a:lnTo>
                  <a:pt x="50" y="6"/>
                </a:lnTo>
                <a:lnTo>
                  <a:pt x="50" y="0"/>
                </a:lnTo>
                <a:lnTo>
                  <a:pt x="36" y="0"/>
                </a:lnTo>
                <a:lnTo>
                  <a:pt x="36" y="6"/>
                </a:lnTo>
                <a:close/>
              </a:path>
            </a:pathLst>
          </a:custGeom>
          <a:solidFill>
            <a:srgbClr val="C0C0C0"/>
          </a:solidFill>
          <a:ln w="9525">
            <a:noFill/>
            <a:round/>
            <a:headEnd/>
            <a:tailEnd/>
          </a:ln>
        </p:spPr>
        <p:txBody>
          <a:bodyPr/>
          <a:lstStyle/>
          <a:p>
            <a:endParaRPr lang="en-US"/>
          </a:p>
        </p:txBody>
      </p:sp>
      <p:sp>
        <p:nvSpPr>
          <p:cNvPr id="49292" name="Rectangle 140"/>
          <p:cNvSpPr>
            <a:spLocks noChangeArrowheads="1"/>
          </p:cNvSpPr>
          <p:nvPr/>
        </p:nvSpPr>
        <p:spPr bwMode="auto">
          <a:xfrm>
            <a:off x="8405813" y="5999163"/>
            <a:ext cx="22225" cy="9525"/>
          </a:xfrm>
          <a:prstGeom prst="rect">
            <a:avLst/>
          </a:prstGeom>
          <a:noFill/>
          <a:ln w="1588" cap="rnd">
            <a:solidFill>
              <a:srgbClr val="000000"/>
            </a:solidFill>
            <a:round/>
            <a:headEnd/>
            <a:tailEnd/>
          </a:ln>
        </p:spPr>
        <p:txBody>
          <a:bodyPr/>
          <a:lstStyle/>
          <a:p>
            <a:endParaRPr lang="en-US"/>
          </a:p>
        </p:txBody>
      </p:sp>
      <p:sp>
        <p:nvSpPr>
          <p:cNvPr id="49293" name="Rectangle 141"/>
          <p:cNvSpPr>
            <a:spLocks noChangeArrowheads="1"/>
          </p:cNvSpPr>
          <p:nvPr/>
        </p:nvSpPr>
        <p:spPr bwMode="auto">
          <a:xfrm>
            <a:off x="8439150" y="5999163"/>
            <a:ext cx="12700" cy="9525"/>
          </a:xfrm>
          <a:prstGeom prst="rect">
            <a:avLst/>
          </a:prstGeom>
          <a:noFill/>
          <a:ln w="1588" cap="rnd">
            <a:solidFill>
              <a:srgbClr val="000000"/>
            </a:solidFill>
            <a:round/>
            <a:headEnd/>
            <a:tailEnd/>
          </a:ln>
        </p:spPr>
        <p:txBody>
          <a:bodyPr/>
          <a:lstStyle/>
          <a:p>
            <a:endParaRPr lang="en-US"/>
          </a:p>
        </p:txBody>
      </p:sp>
      <p:sp>
        <p:nvSpPr>
          <p:cNvPr id="49294" name="Rectangle 142"/>
          <p:cNvSpPr>
            <a:spLocks noChangeArrowheads="1"/>
          </p:cNvSpPr>
          <p:nvPr/>
        </p:nvSpPr>
        <p:spPr bwMode="auto">
          <a:xfrm>
            <a:off x="8462963" y="5999163"/>
            <a:ext cx="22225" cy="9525"/>
          </a:xfrm>
          <a:prstGeom prst="rect">
            <a:avLst/>
          </a:prstGeom>
          <a:noFill/>
          <a:ln w="1588" cap="rnd">
            <a:solidFill>
              <a:srgbClr val="000000"/>
            </a:solidFill>
            <a:round/>
            <a:headEnd/>
            <a:tailEnd/>
          </a:ln>
        </p:spPr>
        <p:txBody>
          <a:bodyPr/>
          <a:lstStyle/>
          <a:p>
            <a:endParaRPr lang="en-US"/>
          </a:p>
        </p:txBody>
      </p:sp>
      <p:sp>
        <p:nvSpPr>
          <p:cNvPr id="49295" name="Freeform 143"/>
          <p:cNvSpPr>
            <a:spLocks noEditPoints="1"/>
          </p:cNvSpPr>
          <p:nvPr/>
        </p:nvSpPr>
        <p:spPr bwMode="auto">
          <a:xfrm>
            <a:off x="8243888" y="5983288"/>
            <a:ext cx="354012" cy="52387"/>
          </a:xfrm>
          <a:custGeom>
            <a:avLst/>
            <a:gdLst/>
            <a:ahLst/>
            <a:cxnLst>
              <a:cxn ang="0">
                <a:pos x="0" y="33"/>
              </a:cxn>
              <a:cxn ang="0">
                <a:pos x="29" y="33"/>
              </a:cxn>
              <a:cxn ang="0">
                <a:pos x="29" y="0"/>
              </a:cxn>
              <a:cxn ang="0">
                <a:pos x="0" y="0"/>
              </a:cxn>
              <a:cxn ang="0">
                <a:pos x="0" y="33"/>
              </a:cxn>
              <a:cxn ang="0">
                <a:pos x="197" y="24"/>
              </a:cxn>
              <a:cxn ang="0">
                <a:pos x="223" y="24"/>
              </a:cxn>
              <a:cxn ang="0">
                <a:pos x="223" y="8"/>
              </a:cxn>
              <a:cxn ang="0">
                <a:pos x="197" y="8"/>
              </a:cxn>
              <a:cxn ang="0">
                <a:pos x="197" y="24"/>
              </a:cxn>
            </a:cxnLst>
            <a:rect l="0" t="0" r="r" b="b"/>
            <a:pathLst>
              <a:path w="223" h="33">
                <a:moveTo>
                  <a:pt x="0" y="33"/>
                </a:moveTo>
                <a:lnTo>
                  <a:pt x="29" y="33"/>
                </a:lnTo>
                <a:lnTo>
                  <a:pt x="29" y="0"/>
                </a:lnTo>
                <a:lnTo>
                  <a:pt x="0" y="0"/>
                </a:lnTo>
                <a:lnTo>
                  <a:pt x="0" y="33"/>
                </a:lnTo>
                <a:close/>
                <a:moveTo>
                  <a:pt x="197" y="24"/>
                </a:moveTo>
                <a:lnTo>
                  <a:pt x="223" y="24"/>
                </a:lnTo>
                <a:lnTo>
                  <a:pt x="223" y="8"/>
                </a:lnTo>
                <a:lnTo>
                  <a:pt x="197" y="8"/>
                </a:lnTo>
                <a:lnTo>
                  <a:pt x="197" y="24"/>
                </a:lnTo>
                <a:close/>
              </a:path>
            </a:pathLst>
          </a:custGeom>
          <a:solidFill>
            <a:srgbClr val="C0C0C0"/>
          </a:solidFill>
          <a:ln w="9525">
            <a:noFill/>
            <a:round/>
            <a:headEnd/>
            <a:tailEnd/>
          </a:ln>
        </p:spPr>
        <p:txBody>
          <a:bodyPr/>
          <a:lstStyle/>
          <a:p>
            <a:endParaRPr lang="en-US"/>
          </a:p>
        </p:txBody>
      </p:sp>
      <p:sp>
        <p:nvSpPr>
          <p:cNvPr id="49296" name="Freeform 144"/>
          <p:cNvSpPr>
            <a:spLocks noEditPoints="1"/>
          </p:cNvSpPr>
          <p:nvPr/>
        </p:nvSpPr>
        <p:spPr bwMode="auto">
          <a:xfrm>
            <a:off x="8232775" y="5976938"/>
            <a:ext cx="482600" cy="152400"/>
          </a:xfrm>
          <a:custGeom>
            <a:avLst/>
            <a:gdLst/>
            <a:ahLst/>
            <a:cxnLst>
              <a:cxn ang="0">
                <a:pos x="221" y="161"/>
              </a:cxn>
              <a:cxn ang="0">
                <a:pos x="638" y="161"/>
              </a:cxn>
              <a:cxn ang="0">
                <a:pos x="638" y="0"/>
              </a:cxn>
              <a:cxn ang="0">
                <a:pos x="221" y="0"/>
              </a:cxn>
              <a:cxn ang="0">
                <a:pos x="221" y="161"/>
              </a:cxn>
              <a:cxn ang="0">
                <a:pos x="376" y="141"/>
              </a:cxn>
              <a:cxn ang="0">
                <a:pos x="615" y="141"/>
              </a:cxn>
              <a:cxn ang="0">
                <a:pos x="615" y="21"/>
              </a:cxn>
              <a:cxn ang="0">
                <a:pos x="376" y="21"/>
              </a:cxn>
              <a:cxn ang="0">
                <a:pos x="376" y="141"/>
              </a:cxn>
              <a:cxn ang="0">
                <a:pos x="579" y="202"/>
              </a:cxn>
              <a:cxn ang="0">
                <a:pos x="630" y="202"/>
              </a:cxn>
              <a:cxn ang="0">
                <a:pos x="640" y="193"/>
              </a:cxn>
              <a:cxn ang="0">
                <a:pos x="632" y="182"/>
              </a:cxn>
              <a:cxn ang="0">
                <a:pos x="630" y="182"/>
              </a:cxn>
              <a:cxn ang="0">
                <a:pos x="630" y="182"/>
              </a:cxn>
              <a:cxn ang="0">
                <a:pos x="579" y="182"/>
              </a:cxn>
              <a:cxn ang="0">
                <a:pos x="579" y="202"/>
              </a:cxn>
              <a:cxn ang="0">
                <a:pos x="61" y="202"/>
              </a:cxn>
              <a:cxn ang="0">
                <a:pos x="10" y="202"/>
              </a:cxn>
              <a:cxn ang="0">
                <a:pos x="0" y="193"/>
              </a:cxn>
              <a:cxn ang="0">
                <a:pos x="8" y="182"/>
              </a:cxn>
              <a:cxn ang="0">
                <a:pos x="10" y="182"/>
              </a:cxn>
              <a:cxn ang="0">
                <a:pos x="10" y="182"/>
              </a:cxn>
              <a:cxn ang="0">
                <a:pos x="61" y="182"/>
              </a:cxn>
              <a:cxn ang="0">
                <a:pos x="61" y="202"/>
              </a:cxn>
              <a:cxn ang="0">
                <a:pos x="229" y="43"/>
              </a:cxn>
              <a:cxn ang="0">
                <a:pos x="335" y="43"/>
              </a:cxn>
              <a:cxn ang="0">
                <a:pos x="335" y="31"/>
              </a:cxn>
              <a:cxn ang="0">
                <a:pos x="229" y="31"/>
              </a:cxn>
              <a:cxn ang="0">
                <a:pos x="229" y="43"/>
              </a:cxn>
            </a:cxnLst>
            <a:rect l="0" t="0" r="r" b="b"/>
            <a:pathLst>
              <a:path w="641" h="203">
                <a:moveTo>
                  <a:pt x="221" y="161"/>
                </a:moveTo>
                <a:lnTo>
                  <a:pt x="638" y="161"/>
                </a:lnTo>
                <a:lnTo>
                  <a:pt x="638" y="0"/>
                </a:lnTo>
                <a:lnTo>
                  <a:pt x="221" y="0"/>
                </a:lnTo>
                <a:cubicBezTo>
                  <a:pt x="208" y="52"/>
                  <a:pt x="208" y="108"/>
                  <a:pt x="221" y="161"/>
                </a:cubicBezTo>
                <a:close/>
                <a:moveTo>
                  <a:pt x="376" y="141"/>
                </a:moveTo>
                <a:lnTo>
                  <a:pt x="615" y="141"/>
                </a:lnTo>
                <a:lnTo>
                  <a:pt x="615" y="21"/>
                </a:lnTo>
                <a:lnTo>
                  <a:pt x="376" y="21"/>
                </a:lnTo>
                <a:lnTo>
                  <a:pt x="376" y="141"/>
                </a:lnTo>
                <a:close/>
                <a:moveTo>
                  <a:pt x="579" y="202"/>
                </a:moveTo>
                <a:lnTo>
                  <a:pt x="630" y="202"/>
                </a:lnTo>
                <a:cubicBezTo>
                  <a:pt x="635" y="203"/>
                  <a:pt x="639" y="199"/>
                  <a:pt x="640" y="193"/>
                </a:cubicBezTo>
                <a:cubicBezTo>
                  <a:pt x="641" y="188"/>
                  <a:pt x="637" y="183"/>
                  <a:pt x="632" y="182"/>
                </a:cubicBezTo>
                <a:cubicBezTo>
                  <a:pt x="632" y="182"/>
                  <a:pt x="631" y="182"/>
                  <a:pt x="630" y="182"/>
                </a:cubicBezTo>
                <a:lnTo>
                  <a:pt x="630" y="182"/>
                </a:lnTo>
                <a:lnTo>
                  <a:pt x="579" y="182"/>
                </a:lnTo>
                <a:lnTo>
                  <a:pt x="579" y="202"/>
                </a:lnTo>
                <a:close/>
                <a:moveTo>
                  <a:pt x="61" y="202"/>
                </a:moveTo>
                <a:lnTo>
                  <a:pt x="10" y="202"/>
                </a:lnTo>
                <a:cubicBezTo>
                  <a:pt x="5" y="203"/>
                  <a:pt x="1" y="199"/>
                  <a:pt x="0" y="193"/>
                </a:cubicBezTo>
                <a:cubicBezTo>
                  <a:pt x="0" y="188"/>
                  <a:pt x="3" y="183"/>
                  <a:pt x="8" y="182"/>
                </a:cubicBezTo>
                <a:cubicBezTo>
                  <a:pt x="9" y="182"/>
                  <a:pt x="10" y="182"/>
                  <a:pt x="10" y="182"/>
                </a:cubicBezTo>
                <a:lnTo>
                  <a:pt x="10" y="182"/>
                </a:lnTo>
                <a:lnTo>
                  <a:pt x="61" y="182"/>
                </a:lnTo>
                <a:lnTo>
                  <a:pt x="61" y="202"/>
                </a:lnTo>
                <a:close/>
                <a:moveTo>
                  <a:pt x="229" y="43"/>
                </a:moveTo>
                <a:lnTo>
                  <a:pt x="335" y="43"/>
                </a:lnTo>
                <a:lnTo>
                  <a:pt x="335" y="31"/>
                </a:lnTo>
                <a:lnTo>
                  <a:pt x="229" y="31"/>
                </a:lnTo>
                <a:lnTo>
                  <a:pt x="229" y="43"/>
                </a:lnTo>
                <a:close/>
              </a:path>
            </a:pathLst>
          </a:custGeom>
          <a:solidFill>
            <a:srgbClr val="C0C0C0"/>
          </a:solidFill>
          <a:ln w="0">
            <a:solidFill>
              <a:srgbClr val="000000"/>
            </a:solidFill>
            <a:prstDash val="solid"/>
            <a:round/>
            <a:headEnd/>
            <a:tailEnd/>
          </a:ln>
        </p:spPr>
        <p:txBody>
          <a:bodyPr/>
          <a:lstStyle/>
          <a:p>
            <a:endParaRPr lang="en-US"/>
          </a:p>
        </p:txBody>
      </p:sp>
      <p:sp>
        <p:nvSpPr>
          <p:cNvPr id="49297" name="Freeform 145"/>
          <p:cNvSpPr>
            <a:spLocks noEditPoints="1"/>
          </p:cNvSpPr>
          <p:nvPr/>
        </p:nvSpPr>
        <p:spPr bwMode="auto">
          <a:xfrm>
            <a:off x="8232775" y="5969000"/>
            <a:ext cx="482600" cy="160338"/>
          </a:xfrm>
          <a:custGeom>
            <a:avLst/>
            <a:gdLst/>
            <a:ahLst/>
            <a:cxnLst>
              <a:cxn ang="0">
                <a:pos x="221" y="170"/>
              </a:cxn>
              <a:cxn ang="0">
                <a:pos x="638" y="170"/>
              </a:cxn>
              <a:cxn ang="0">
                <a:pos x="638" y="9"/>
              </a:cxn>
              <a:cxn ang="0">
                <a:pos x="221" y="9"/>
              </a:cxn>
              <a:cxn ang="0">
                <a:pos x="221" y="170"/>
              </a:cxn>
              <a:cxn ang="0">
                <a:pos x="341" y="9"/>
              </a:cxn>
              <a:cxn ang="0">
                <a:pos x="341" y="170"/>
              </a:cxn>
              <a:cxn ang="0">
                <a:pos x="341" y="63"/>
              </a:cxn>
              <a:cxn ang="0">
                <a:pos x="212" y="63"/>
              </a:cxn>
              <a:cxn ang="0">
                <a:pos x="341" y="117"/>
              </a:cxn>
              <a:cxn ang="0">
                <a:pos x="212" y="117"/>
              </a:cxn>
              <a:cxn ang="0">
                <a:pos x="376" y="150"/>
              </a:cxn>
              <a:cxn ang="0">
                <a:pos x="615" y="150"/>
              </a:cxn>
              <a:cxn ang="0">
                <a:pos x="615" y="30"/>
              </a:cxn>
              <a:cxn ang="0">
                <a:pos x="376" y="30"/>
              </a:cxn>
              <a:cxn ang="0">
                <a:pos x="376" y="150"/>
              </a:cxn>
              <a:cxn ang="0">
                <a:pos x="539" y="30"/>
              </a:cxn>
              <a:cxn ang="0">
                <a:pos x="539" y="76"/>
              </a:cxn>
              <a:cxn ang="0">
                <a:pos x="376" y="76"/>
              </a:cxn>
              <a:cxn ang="0">
                <a:pos x="615" y="76"/>
              </a:cxn>
              <a:cxn ang="0">
                <a:pos x="579" y="211"/>
              </a:cxn>
              <a:cxn ang="0">
                <a:pos x="630" y="211"/>
              </a:cxn>
              <a:cxn ang="0">
                <a:pos x="640" y="202"/>
              </a:cxn>
              <a:cxn ang="0">
                <a:pos x="632" y="191"/>
              </a:cxn>
              <a:cxn ang="0">
                <a:pos x="630" y="191"/>
              </a:cxn>
              <a:cxn ang="0">
                <a:pos x="630" y="191"/>
              </a:cxn>
              <a:cxn ang="0">
                <a:pos x="579" y="191"/>
              </a:cxn>
              <a:cxn ang="0">
                <a:pos x="579" y="211"/>
              </a:cxn>
              <a:cxn ang="0">
                <a:pos x="61" y="211"/>
              </a:cxn>
              <a:cxn ang="0">
                <a:pos x="10" y="211"/>
              </a:cxn>
              <a:cxn ang="0">
                <a:pos x="0" y="202"/>
              </a:cxn>
              <a:cxn ang="0">
                <a:pos x="8" y="191"/>
              </a:cxn>
              <a:cxn ang="0">
                <a:pos x="10" y="191"/>
              </a:cxn>
              <a:cxn ang="0">
                <a:pos x="10" y="191"/>
              </a:cxn>
              <a:cxn ang="0">
                <a:pos x="61" y="191"/>
              </a:cxn>
              <a:cxn ang="0">
                <a:pos x="61" y="211"/>
              </a:cxn>
              <a:cxn ang="0">
                <a:pos x="229" y="52"/>
              </a:cxn>
              <a:cxn ang="0">
                <a:pos x="335" y="52"/>
              </a:cxn>
              <a:cxn ang="0">
                <a:pos x="335" y="40"/>
              </a:cxn>
              <a:cxn ang="0">
                <a:pos x="229" y="40"/>
              </a:cxn>
              <a:cxn ang="0">
                <a:pos x="229" y="52"/>
              </a:cxn>
              <a:cxn ang="0">
                <a:pos x="229" y="9"/>
              </a:cxn>
              <a:cxn ang="0">
                <a:pos x="229" y="0"/>
              </a:cxn>
              <a:cxn ang="0">
                <a:pos x="229" y="178"/>
              </a:cxn>
              <a:cxn ang="0">
                <a:pos x="229" y="170"/>
              </a:cxn>
            </a:cxnLst>
            <a:rect l="0" t="0" r="r" b="b"/>
            <a:pathLst>
              <a:path w="641" h="212">
                <a:moveTo>
                  <a:pt x="221" y="170"/>
                </a:moveTo>
                <a:lnTo>
                  <a:pt x="638" y="170"/>
                </a:lnTo>
                <a:lnTo>
                  <a:pt x="638" y="9"/>
                </a:lnTo>
                <a:lnTo>
                  <a:pt x="221" y="9"/>
                </a:lnTo>
                <a:cubicBezTo>
                  <a:pt x="208" y="61"/>
                  <a:pt x="208" y="117"/>
                  <a:pt x="221" y="170"/>
                </a:cubicBezTo>
                <a:moveTo>
                  <a:pt x="341" y="9"/>
                </a:moveTo>
                <a:lnTo>
                  <a:pt x="341" y="170"/>
                </a:lnTo>
                <a:moveTo>
                  <a:pt x="341" y="63"/>
                </a:moveTo>
                <a:lnTo>
                  <a:pt x="212" y="63"/>
                </a:lnTo>
                <a:moveTo>
                  <a:pt x="341" y="117"/>
                </a:moveTo>
                <a:lnTo>
                  <a:pt x="212" y="117"/>
                </a:lnTo>
                <a:moveTo>
                  <a:pt x="376" y="150"/>
                </a:moveTo>
                <a:lnTo>
                  <a:pt x="615" y="150"/>
                </a:lnTo>
                <a:lnTo>
                  <a:pt x="615" y="30"/>
                </a:lnTo>
                <a:lnTo>
                  <a:pt x="376" y="30"/>
                </a:lnTo>
                <a:lnTo>
                  <a:pt x="376" y="150"/>
                </a:lnTo>
                <a:moveTo>
                  <a:pt x="539" y="30"/>
                </a:moveTo>
                <a:lnTo>
                  <a:pt x="539" y="76"/>
                </a:lnTo>
                <a:moveTo>
                  <a:pt x="376" y="76"/>
                </a:moveTo>
                <a:lnTo>
                  <a:pt x="615" y="76"/>
                </a:lnTo>
                <a:moveTo>
                  <a:pt x="579" y="211"/>
                </a:moveTo>
                <a:lnTo>
                  <a:pt x="630" y="211"/>
                </a:lnTo>
                <a:cubicBezTo>
                  <a:pt x="635" y="212"/>
                  <a:pt x="639" y="208"/>
                  <a:pt x="640" y="202"/>
                </a:cubicBezTo>
                <a:cubicBezTo>
                  <a:pt x="641" y="197"/>
                  <a:pt x="637" y="192"/>
                  <a:pt x="632" y="191"/>
                </a:cubicBezTo>
                <a:cubicBezTo>
                  <a:pt x="632" y="191"/>
                  <a:pt x="631" y="191"/>
                  <a:pt x="630" y="191"/>
                </a:cubicBezTo>
                <a:lnTo>
                  <a:pt x="630" y="191"/>
                </a:lnTo>
                <a:lnTo>
                  <a:pt x="579" y="191"/>
                </a:lnTo>
                <a:lnTo>
                  <a:pt x="579" y="211"/>
                </a:lnTo>
                <a:moveTo>
                  <a:pt x="61" y="211"/>
                </a:moveTo>
                <a:lnTo>
                  <a:pt x="10" y="211"/>
                </a:lnTo>
                <a:cubicBezTo>
                  <a:pt x="5" y="212"/>
                  <a:pt x="1" y="208"/>
                  <a:pt x="0" y="202"/>
                </a:cubicBezTo>
                <a:cubicBezTo>
                  <a:pt x="0" y="197"/>
                  <a:pt x="3" y="192"/>
                  <a:pt x="8" y="191"/>
                </a:cubicBezTo>
                <a:cubicBezTo>
                  <a:pt x="9" y="191"/>
                  <a:pt x="10" y="191"/>
                  <a:pt x="10" y="191"/>
                </a:cubicBezTo>
                <a:lnTo>
                  <a:pt x="10" y="191"/>
                </a:lnTo>
                <a:lnTo>
                  <a:pt x="61" y="191"/>
                </a:lnTo>
                <a:lnTo>
                  <a:pt x="61" y="211"/>
                </a:lnTo>
                <a:moveTo>
                  <a:pt x="229" y="52"/>
                </a:moveTo>
                <a:lnTo>
                  <a:pt x="335" y="52"/>
                </a:lnTo>
                <a:lnTo>
                  <a:pt x="335" y="40"/>
                </a:lnTo>
                <a:lnTo>
                  <a:pt x="229" y="40"/>
                </a:lnTo>
                <a:lnTo>
                  <a:pt x="229" y="52"/>
                </a:lnTo>
                <a:moveTo>
                  <a:pt x="229" y="9"/>
                </a:moveTo>
                <a:lnTo>
                  <a:pt x="229" y="0"/>
                </a:lnTo>
                <a:moveTo>
                  <a:pt x="229" y="178"/>
                </a:moveTo>
                <a:lnTo>
                  <a:pt x="229" y="170"/>
                </a:lnTo>
              </a:path>
            </a:pathLst>
          </a:custGeom>
          <a:noFill/>
          <a:ln w="1588" cap="rnd">
            <a:solidFill>
              <a:srgbClr val="000000"/>
            </a:solidFill>
            <a:prstDash val="solid"/>
            <a:round/>
            <a:headEnd/>
            <a:tailEnd/>
          </a:ln>
        </p:spPr>
        <p:txBody>
          <a:bodyPr/>
          <a:lstStyle/>
          <a:p>
            <a:endParaRPr lang="en-US"/>
          </a:p>
        </p:txBody>
      </p:sp>
      <p:sp>
        <p:nvSpPr>
          <p:cNvPr id="49298" name="Freeform 146"/>
          <p:cNvSpPr>
            <a:spLocks noEditPoints="1"/>
          </p:cNvSpPr>
          <p:nvPr/>
        </p:nvSpPr>
        <p:spPr bwMode="auto">
          <a:xfrm>
            <a:off x="8407400" y="6003925"/>
            <a:ext cx="139700" cy="33338"/>
          </a:xfrm>
          <a:custGeom>
            <a:avLst/>
            <a:gdLst/>
            <a:ahLst/>
            <a:cxnLst>
              <a:cxn ang="0">
                <a:pos x="0" y="21"/>
              </a:cxn>
              <a:cxn ang="0">
                <a:pos x="5" y="21"/>
              </a:cxn>
              <a:cxn ang="0">
                <a:pos x="0" y="0"/>
              </a:cxn>
              <a:cxn ang="0">
                <a:pos x="5" y="0"/>
              </a:cxn>
              <a:cxn ang="0">
                <a:pos x="37" y="0"/>
              </a:cxn>
              <a:cxn ang="0">
                <a:pos x="41" y="0"/>
              </a:cxn>
              <a:cxn ang="0">
                <a:pos x="83" y="8"/>
              </a:cxn>
              <a:cxn ang="0">
                <a:pos x="88" y="8"/>
              </a:cxn>
            </a:cxnLst>
            <a:rect l="0" t="0" r="r" b="b"/>
            <a:pathLst>
              <a:path w="88" h="21">
                <a:moveTo>
                  <a:pt x="0" y="21"/>
                </a:moveTo>
                <a:lnTo>
                  <a:pt x="5" y="21"/>
                </a:lnTo>
                <a:moveTo>
                  <a:pt x="0" y="0"/>
                </a:moveTo>
                <a:lnTo>
                  <a:pt x="5" y="0"/>
                </a:lnTo>
                <a:moveTo>
                  <a:pt x="37" y="0"/>
                </a:moveTo>
                <a:lnTo>
                  <a:pt x="41" y="0"/>
                </a:lnTo>
                <a:moveTo>
                  <a:pt x="83" y="8"/>
                </a:moveTo>
                <a:lnTo>
                  <a:pt x="88" y="8"/>
                </a:lnTo>
              </a:path>
            </a:pathLst>
          </a:custGeom>
          <a:noFill/>
          <a:ln w="3175" cap="flat">
            <a:solidFill>
              <a:srgbClr val="00FF00"/>
            </a:solidFill>
            <a:prstDash val="solid"/>
            <a:miter lim="800000"/>
            <a:headEnd/>
            <a:tailEnd/>
          </a:ln>
        </p:spPr>
        <p:txBody>
          <a:bodyPr/>
          <a:lstStyle/>
          <a:p>
            <a:endParaRPr lang="en-US"/>
          </a:p>
        </p:txBody>
      </p:sp>
      <p:sp>
        <p:nvSpPr>
          <p:cNvPr id="49299" name="Freeform 147"/>
          <p:cNvSpPr>
            <a:spLocks/>
          </p:cNvSpPr>
          <p:nvPr/>
        </p:nvSpPr>
        <p:spPr bwMode="auto">
          <a:xfrm>
            <a:off x="8658225" y="5586413"/>
            <a:ext cx="60325" cy="360362"/>
          </a:xfrm>
          <a:custGeom>
            <a:avLst/>
            <a:gdLst/>
            <a:ahLst/>
            <a:cxnLst>
              <a:cxn ang="0">
                <a:pos x="0" y="227"/>
              </a:cxn>
              <a:cxn ang="0">
                <a:pos x="29" y="198"/>
              </a:cxn>
              <a:cxn ang="0">
                <a:pos x="29" y="145"/>
              </a:cxn>
              <a:cxn ang="0">
                <a:pos x="38" y="116"/>
              </a:cxn>
              <a:cxn ang="0">
                <a:pos x="38" y="0"/>
              </a:cxn>
              <a:cxn ang="0">
                <a:pos x="0" y="39"/>
              </a:cxn>
              <a:cxn ang="0">
                <a:pos x="0" y="227"/>
              </a:cxn>
            </a:cxnLst>
            <a:rect l="0" t="0" r="r" b="b"/>
            <a:pathLst>
              <a:path w="38" h="227">
                <a:moveTo>
                  <a:pt x="0" y="227"/>
                </a:moveTo>
                <a:lnTo>
                  <a:pt x="29" y="198"/>
                </a:lnTo>
                <a:lnTo>
                  <a:pt x="29" y="145"/>
                </a:lnTo>
                <a:lnTo>
                  <a:pt x="38" y="116"/>
                </a:lnTo>
                <a:lnTo>
                  <a:pt x="38" y="0"/>
                </a:lnTo>
                <a:lnTo>
                  <a:pt x="0" y="39"/>
                </a:lnTo>
                <a:lnTo>
                  <a:pt x="0" y="227"/>
                </a:lnTo>
                <a:close/>
              </a:path>
            </a:pathLst>
          </a:custGeom>
          <a:solidFill>
            <a:srgbClr val="9A9A9A"/>
          </a:solidFill>
          <a:ln w="9525">
            <a:noFill/>
            <a:round/>
            <a:headEnd/>
            <a:tailEnd/>
          </a:ln>
        </p:spPr>
        <p:txBody>
          <a:bodyPr/>
          <a:lstStyle/>
          <a:p>
            <a:endParaRPr lang="en-US"/>
          </a:p>
        </p:txBody>
      </p:sp>
      <p:sp>
        <p:nvSpPr>
          <p:cNvPr id="49300" name="Freeform 148"/>
          <p:cNvSpPr>
            <a:spLocks/>
          </p:cNvSpPr>
          <p:nvPr/>
        </p:nvSpPr>
        <p:spPr bwMode="auto">
          <a:xfrm>
            <a:off x="8289925" y="5586413"/>
            <a:ext cx="428625" cy="61912"/>
          </a:xfrm>
          <a:custGeom>
            <a:avLst/>
            <a:gdLst/>
            <a:ahLst/>
            <a:cxnLst>
              <a:cxn ang="0">
                <a:pos x="270" y="0"/>
              </a:cxn>
              <a:cxn ang="0">
                <a:pos x="39" y="0"/>
              </a:cxn>
              <a:cxn ang="0">
                <a:pos x="0" y="39"/>
              </a:cxn>
              <a:cxn ang="0">
                <a:pos x="232" y="39"/>
              </a:cxn>
              <a:cxn ang="0">
                <a:pos x="270" y="0"/>
              </a:cxn>
            </a:cxnLst>
            <a:rect l="0" t="0" r="r" b="b"/>
            <a:pathLst>
              <a:path w="270" h="39">
                <a:moveTo>
                  <a:pt x="270" y="0"/>
                </a:moveTo>
                <a:lnTo>
                  <a:pt x="39" y="0"/>
                </a:lnTo>
                <a:lnTo>
                  <a:pt x="0" y="39"/>
                </a:lnTo>
                <a:lnTo>
                  <a:pt x="232" y="39"/>
                </a:lnTo>
                <a:lnTo>
                  <a:pt x="270" y="0"/>
                </a:lnTo>
                <a:close/>
              </a:path>
            </a:pathLst>
          </a:custGeom>
          <a:solidFill>
            <a:srgbClr val="E6E6E6"/>
          </a:solidFill>
          <a:ln w="9525">
            <a:noFill/>
            <a:round/>
            <a:headEnd/>
            <a:tailEnd/>
          </a:ln>
        </p:spPr>
        <p:txBody>
          <a:bodyPr/>
          <a:lstStyle/>
          <a:p>
            <a:endParaRPr lang="en-US"/>
          </a:p>
        </p:txBody>
      </p:sp>
      <p:sp>
        <p:nvSpPr>
          <p:cNvPr id="49301" name="Rectangle 149"/>
          <p:cNvSpPr>
            <a:spLocks noChangeArrowheads="1"/>
          </p:cNvSpPr>
          <p:nvPr/>
        </p:nvSpPr>
        <p:spPr bwMode="auto">
          <a:xfrm>
            <a:off x="8289925" y="5648325"/>
            <a:ext cx="368300" cy="298450"/>
          </a:xfrm>
          <a:prstGeom prst="rect">
            <a:avLst/>
          </a:prstGeom>
          <a:solidFill>
            <a:srgbClr val="C0C0C0"/>
          </a:solidFill>
          <a:ln w="9525">
            <a:noFill/>
            <a:miter lim="800000"/>
            <a:headEnd/>
            <a:tailEnd/>
          </a:ln>
        </p:spPr>
        <p:txBody>
          <a:bodyPr/>
          <a:lstStyle/>
          <a:p>
            <a:endParaRPr lang="en-US"/>
          </a:p>
        </p:txBody>
      </p:sp>
      <p:sp>
        <p:nvSpPr>
          <p:cNvPr id="49302" name="Rectangle 150"/>
          <p:cNvSpPr>
            <a:spLocks noChangeArrowheads="1"/>
          </p:cNvSpPr>
          <p:nvPr/>
        </p:nvSpPr>
        <p:spPr bwMode="auto">
          <a:xfrm>
            <a:off x="8289925" y="5648325"/>
            <a:ext cx="368300" cy="298450"/>
          </a:xfrm>
          <a:prstGeom prst="rect">
            <a:avLst/>
          </a:prstGeom>
          <a:noFill/>
          <a:ln w="3175" cap="rnd">
            <a:solidFill>
              <a:srgbClr val="000000"/>
            </a:solidFill>
            <a:round/>
            <a:headEnd/>
            <a:tailEnd/>
          </a:ln>
        </p:spPr>
        <p:txBody>
          <a:bodyPr/>
          <a:lstStyle/>
          <a:p>
            <a:endParaRPr lang="en-US"/>
          </a:p>
        </p:txBody>
      </p:sp>
      <p:sp>
        <p:nvSpPr>
          <p:cNvPr id="49303" name="Rectangle 151"/>
          <p:cNvSpPr>
            <a:spLocks noChangeArrowheads="1"/>
          </p:cNvSpPr>
          <p:nvPr/>
        </p:nvSpPr>
        <p:spPr bwMode="auto">
          <a:xfrm>
            <a:off x="8620125" y="5908675"/>
            <a:ext cx="19050" cy="9525"/>
          </a:xfrm>
          <a:prstGeom prst="rect">
            <a:avLst/>
          </a:prstGeom>
          <a:solidFill>
            <a:srgbClr val="00FF00"/>
          </a:solidFill>
          <a:ln w="9525">
            <a:noFill/>
            <a:miter lim="800000"/>
            <a:headEnd/>
            <a:tailEnd/>
          </a:ln>
        </p:spPr>
        <p:txBody>
          <a:bodyPr/>
          <a:lstStyle/>
          <a:p>
            <a:endParaRPr lang="en-US"/>
          </a:p>
        </p:txBody>
      </p:sp>
      <p:pic>
        <p:nvPicPr>
          <p:cNvPr id="49304" name="Picture 152"/>
          <p:cNvPicPr>
            <a:picLocks noChangeAspect="1" noChangeArrowheads="1"/>
          </p:cNvPicPr>
          <p:nvPr/>
        </p:nvPicPr>
        <p:blipFill>
          <a:blip r:embed="rId17" cstate="print"/>
          <a:srcRect/>
          <a:stretch>
            <a:fillRect/>
          </a:stretch>
        </p:blipFill>
        <p:spPr bwMode="auto">
          <a:xfrm>
            <a:off x="8332788" y="5684838"/>
            <a:ext cx="265112" cy="192087"/>
          </a:xfrm>
          <a:prstGeom prst="rect">
            <a:avLst/>
          </a:prstGeom>
          <a:noFill/>
          <a:ln w="9525">
            <a:noFill/>
            <a:miter lim="800000"/>
            <a:headEnd/>
            <a:tailEnd/>
          </a:ln>
        </p:spPr>
      </p:pic>
      <p:pic>
        <p:nvPicPr>
          <p:cNvPr id="49305" name="Picture 153"/>
          <p:cNvPicPr>
            <a:picLocks noChangeAspect="1" noChangeArrowheads="1"/>
          </p:cNvPicPr>
          <p:nvPr/>
        </p:nvPicPr>
        <p:blipFill>
          <a:blip r:embed="rId18" cstate="print"/>
          <a:srcRect/>
          <a:stretch>
            <a:fillRect/>
          </a:stretch>
        </p:blipFill>
        <p:spPr bwMode="auto">
          <a:xfrm>
            <a:off x="8332788" y="5684838"/>
            <a:ext cx="265112" cy="192087"/>
          </a:xfrm>
          <a:prstGeom prst="rect">
            <a:avLst/>
          </a:prstGeom>
          <a:noFill/>
          <a:ln w="9525">
            <a:noFill/>
            <a:miter lim="800000"/>
            <a:headEnd/>
            <a:tailEnd/>
          </a:ln>
        </p:spPr>
      </p:pic>
      <p:pic>
        <p:nvPicPr>
          <p:cNvPr id="49306" name="Picture 154"/>
          <p:cNvPicPr>
            <a:picLocks noChangeAspect="1" noChangeArrowheads="1"/>
          </p:cNvPicPr>
          <p:nvPr/>
        </p:nvPicPr>
        <p:blipFill>
          <a:blip r:embed="rId19" cstate="print"/>
          <a:srcRect/>
          <a:stretch>
            <a:fillRect/>
          </a:stretch>
        </p:blipFill>
        <p:spPr bwMode="auto">
          <a:xfrm>
            <a:off x="8320088" y="5672138"/>
            <a:ext cx="301625" cy="230187"/>
          </a:xfrm>
          <a:prstGeom prst="rect">
            <a:avLst/>
          </a:prstGeom>
          <a:noFill/>
          <a:ln w="9525">
            <a:noFill/>
            <a:miter lim="800000"/>
            <a:headEnd/>
            <a:tailEnd/>
          </a:ln>
        </p:spPr>
      </p:pic>
      <p:sp>
        <p:nvSpPr>
          <p:cNvPr id="49307" name="Freeform 155"/>
          <p:cNvSpPr>
            <a:spLocks noEditPoints="1"/>
          </p:cNvSpPr>
          <p:nvPr/>
        </p:nvSpPr>
        <p:spPr bwMode="auto">
          <a:xfrm>
            <a:off x="8289925" y="5927725"/>
            <a:ext cx="368300" cy="19050"/>
          </a:xfrm>
          <a:custGeom>
            <a:avLst/>
            <a:gdLst/>
            <a:ahLst/>
            <a:cxnLst>
              <a:cxn ang="0">
                <a:pos x="64" y="0"/>
              </a:cxn>
              <a:cxn ang="0">
                <a:pos x="64" y="12"/>
              </a:cxn>
              <a:cxn ang="0">
                <a:pos x="35" y="0"/>
              </a:cxn>
              <a:cxn ang="0">
                <a:pos x="35" y="12"/>
              </a:cxn>
              <a:cxn ang="0">
                <a:pos x="0" y="0"/>
              </a:cxn>
              <a:cxn ang="0">
                <a:pos x="232" y="0"/>
              </a:cxn>
            </a:cxnLst>
            <a:rect l="0" t="0" r="r" b="b"/>
            <a:pathLst>
              <a:path w="232" h="12">
                <a:moveTo>
                  <a:pt x="64" y="0"/>
                </a:moveTo>
                <a:lnTo>
                  <a:pt x="64" y="12"/>
                </a:lnTo>
                <a:moveTo>
                  <a:pt x="35" y="0"/>
                </a:moveTo>
                <a:lnTo>
                  <a:pt x="35" y="12"/>
                </a:lnTo>
                <a:moveTo>
                  <a:pt x="0" y="0"/>
                </a:moveTo>
                <a:lnTo>
                  <a:pt x="232" y="0"/>
                </a:lnTo>
              </a:path>
            </a:pathLst>
          </a:custGeom>
          <a:noFill/>
          <a:ln w="1588" cap="rnd">
            <a:solidFill>
              <a:srgbClr val="000000"/>
            </a:solidFill>
            <a:prstDash val="solid"/>
            <a:round/>
            <a:headEnd/>
            <a:tailEnd/>
          </a:ln>
        </p:spPr>
        <p:txBody>
          <a:bodyPr/>
          <a:lstStyle/>
          <a:p>
            <a:endParaRPr lang="en-US"/>
          </a:p>
        </p:txBody>
      </p:sp>
      <p:sp>
        <p:nvSpPr>
          <p:cNvPr id="49308" name="Rectangle 156"/>
          <p:cNvSpPr>
            <a:spLocks noChangeArrowheads="1"/>
          </p:cNvSpPr>
          <p:nvPr/>
        </p:nvSpPr>
        <p:spPr bwMode="auto">
          <a:xfrm>
            <a:off x="8561388" y="5986463"/>
            <a:ext cx="49212" cy="11112"/>
          </a:xfrm>
          <a:prstGeom prst="rect">
            <a:avLst/>
          </a:prstGeom>
          <a:solidFill>
            <a:srgbClr val="BABABA"/>
          </a:solidFill>
          <a:ln w="9525">
            <a:noFill/>
            <a:miter lim="800000"/>
            <a:headEnd/>
            <a:tailEnd/>
          </a:ln>
        </p:spPr>
        <p:txBody>
          <a:bodyPr/>
          <a:lstStyle/>
          <a:p>
            <a:endParaRPr lang="en-US"/>
          </a:p>
        </p:txBody>
      </p:sp>
      <p:sp>
        <p:nvSpPr>
          <p:cNvPr id="49309" name="Rectangle 157"/>
          <p:cNvSpPr>
            <a:spLocks noChangeArrowheads="1"/>
          </p:cNvSpPr>
          <p:nvPr/>
        </p:nvSpPr>
        <p:spPr bwMode="auto">
          <a:xfrm>
            <a:off x="8561388" y="5997575"/>
            <a:ext cx="49212" cy="12700"/>
          </a:xfrm>
          <a:prstGeom prst="rect">
            <a:avLst/>
          </a:prstGeom>
          <a:solidFill>
            <a:srgbClr val="A3A3A3"/>
          </a:solidFill>
          <a:ln w="9525">
            <a:noFill/>
            <a:miter lim="800000"/>
            <a:headEnd/>
            <a:tailEnd/>
          </a:ln>
        </p:spPr>
        <p:txBody>
          <a:bodyPr/>
          <a:lstStyle/>
          <a:p>
            <a:endParaRPr lang="en-US"/>
          </a:p>
        </p:txBody>
      </p:sp>
      <p:sp>
        <p:nvSpPr>
          <p:cNvPr id="49310" name="Line 158"/>
          <p:cNvSpPr>
            <a:spLocks noChangeShapeType="1"/>
          </p:cNvSpPr>
          <p:nvPr/>
        </p:nvSpPr>
        <p:spPr bwMode="auto">
          <a:xfrm>
            <a:off x="8528050" y="6005513"/>
            <a:ext cx="107950" cy="1587"/>
          </a:xfrm>
          <a:prstGeom prst="line">
            <a:avLst/>
          </a:prstGeom>
          <a:noFill/>
          <a:ln w="6350">
            <a:solidFill>
              <a:srgbClr val="000000"/>
            </a:solidFill>
            <a:miter lim="800000"/>
            <a:headEnd/>
            <a:tailEnd/>
          </a:ln>
        </p:spPr>
        <p:txBody>
          <a:bodyPr/>
          <a:lstStyle/>
          <a:p>
            <a:endParaRPr lang="en-US"/>
          </a:p>
        </p:txBody>
      </p:sp>
      <p:sp>
        <p:nvSpPr>
          <p:cNvPr id="49311" name="Rectangle 159"/>
          <p:cNvSpPr>
            <a:spLocks noChangeArrowheads="1"/>
          </p:cNvSpPr>
          <p:nvPr/>
        </p:nvSpPr>
        <p:spPr bwMode="auto">
          <a:xfrm>
            <a:off x="8235950" y="5973763"/>
            <a:ext cx="12700" cy="36512"/>
          </a:xfrm>
          <a:prstGeom prst="rect">
            <a:avLst/>
          </a:prstGeom>
          <a:solidFill>
            <a:srgbClr val="D18E8E"/>
          </a:solidFill>
          <a:ln w="9525">
            <a:noFill/>
            <a:miter lim="800000"/>
            <a:headEnd/>
            <a:tailEnd/>
          </a:ln>
        </p:spPr>
        <p:txBody>
          <a:bodyPr/>
          <a:lstStyle/>
          <a:p>
            <a:endParaRPr lang="en-US"/>
          </a:p>
        </p:txBody>
      </p:sp>
      <p:sp>
        <p:nvSpPr>
          <p:cNvPr id="49312" name="Rectangle 160"/>
          <p:cNvSpPr>
            <a:spLocks noChangeArrowheads="1"/>
          </p:cNvSpPr>
          <p:nvPr/>
        </p:nvSpPr>
        <p:spPr bwMode="auto">
          <a:xfrm>
            <a:off x="8248650" y="5973763"/>
            <a:ext cx="11113" cy="36512"/>
          </a:xfrm>
          <a:prstGeom prst="rect">
            <a:avLst/>
          </a:prstGeom>
          <a:solidFill>
            <a:srgbClr val="CAA1A1"/>
          </a:solidFill>
          <a:ln w="9525">
            <a:noFill/>
            <a:miter lim="800000"/>
            <a:headEnd/>
            <a:tailEnd/>
          </a:ln>
        </p:spPr>
        <p:txBody>
          <a:bodyPr/>
          <a:lstStyle/>
          <a:p>
            <a:endParaRPr lang="en-US"/>
          </a:p>
        </p:txBody>
      </p:sp>
      <p:sp>
        <p:nvSpPr>
          <p:cNvPr id="49313" name="Rectangle 161"/>
          <p:cNvSpPr>
            <a:spLocks noChangeArrowheads="1"/>
          </p:cNvSpPr>
          <p:nvPr/>
        </p:nvSpPr>
        <p:spPr bwMode="auto">
          <a:xfrm>
            <a:off x="8259763" y="5973763"/>
            <a:ext cx="12700" cy="36512"/>
          </a:xfrm>
          <a:prstGeom prst="rect">
            <a:avLst/>
          </a:prstGeom>
          <a:solidFill>
            <a:srgbClr val="E45151"/>
          </a:solidFill>
          <a:ln w="9525">
            <a:noFill/>
            <a:miter lim="800000"/>
            <a:headEnd/>
            <a:tailEnd/>
          </a:ln>
        </p:spPr>
        <p:txBody>
          <a:bodyPr/>
          <a:lstStyle/>
          <a:p>
            <a:endParaRPr lang="en-US"/>
          </a:p>
        </p:txBody>
      </p:sp>
      <p:sp>
        <p:nvSpPr>
          <p:cNvPr id="49314" name="Rectangle 162"/>
          <p:cNvSpPr>
            <a:spLocks noChangeArrowheads="1"/>
          </p:cNvSpPr>
          <p:nvPr/>
        </p:nvSpPr>
        <p:spPr bwMode="auto">
          <a:xfrm>
            <a:off x="8272463" y="5973763"/>
            <a:ext cx="11112" cy="36512"/>
          </a:xfrm>
          <a:prstGeom prst="rect">
            <a:avLst/>
          </a:prstGeom>
          <a:solidFill>
            <a:srgbClr val="FF0000"/>
          </a:solidFill>
          <a:ln w="9525">
            <a:noFill/>
            <a:miter lim="800000"/>
            <a:headEnd/>
            <a:tailEnd/>
          </a:ln>
        </p:spPr>
        <p:txBody>
          <a:bodyPr/>
          <a:lstStyle/>
          <a:p>
            <a:endParaRPr lang="en-US"/>
          </a:p>
        </p:txBody>
      </p:sp>
      <p:sp>
        <p:nvSpPr>
          <p:cNvPr id="49315" name="Rectangle 163"/>
          <p:cNvSpPr>
            <a:spLocks noChangeArrowheads="1"/>
          </p:cNvSpPr>
          <p:nvPr/>
        </p:nvSpPr>
        <p:spPr bwMode="auto">
          <a:xfrm>
            <a:off x="8283575" y="5973763"/>
            <a:ext cx="12700" cy="36512"/>
          </a:xfrm>
          <a:prstGeom prst="rect">
            <a:avLst/>
          </a:prstGeom>
          <a:solidFill>
            <a:srgbClr val="E55050"/>
          </a:solidFill>
          <a:ln w="9525">
            <a:noFill/>
            <a:miter lim="800000"/>
            <a:headEnd/>
            <a:tailEnd/>
          </a:ln>
        </p:spPr>
        <p:txBody>
          <a:bodyPr/>
          <a:lstStyle/>
          <a:p>
            <a:endParaRPr lang="en-US"/>
          </a:p>
        </p:txBody>
      </p:sp>
      <p:sp>
        <p:nvSpPr>
          <p:cNvPr id="49316" name="Freeform 164"/>
          <p:cNvSpPr>
            <a:spLocks/>
          </p:cNvSpPr>
          <p:nvPr/>
        </p:nvSpPr>
        <p:spPr bwMode="auto">
          <a:xfrm>
            <a:off x="8228013" y="5586413"/>
            <a:ext cx="552450" cy="552450"/>
          </a:xfrm>
          <a:custGeom>
            <a:avLst/>
            <a:gdLst/>
            <a:ahLst/>
            <a:cxnLst>
              <a:cxn ang="0">
                <a:pos x="0" y="348"/>
              </a:cxn>
              <a:cxn ang="0">
                <a:pos x="0" y="241"/>
              </a:cxn>
              <a:cxn ang="0">
                <a:pos x="36" y="205"/>
              </a:cxn>
              <a:cxn ang="0">
                <a:pos x="39" y="205"/>
              </a:cxn>
              <a:cxn ang="0">
                <a:pos x="39" y="39"/>
              </a:cxn>
              <a:cxn ang="0">
                <a:pos x="78" y="0"/>
              </a:cxn>
              <a:cxn ang="0">
                <a:pos x="309" y="0"/>
              </a:cxn>
              <a:cxn ang="0">
                <a:pos x="309" y="116"/>
              </a:cxn>
              <a:cxn ang="0">
                <a:pos x="300" y="145"/>
              </a:cxn>
              <a:cxn ang="0">
                <a:pos x="300" y="198"/>
              </a:cxn>
              <a:cxn ang="0">
                <a:pos x="295" y="203"/>
              </a:cxn>
              <a:cxn ang="0">
                <a:pos x="348" y="203"/>
              </a:cxn>
              <a:cxn ang="0">
                <a:pos x="348" y="309"/>
              </a:cxn>
              <a:cxn ang="0">
                <a:pos x="309" y="348"/>
              </a:cxn>
              <a:cxn ang="0">
                <a:pos x="0" y="348"/>
              </a:cxn>
            </a:cxnLst>
            <a:rect l="0" t="0" r="r" b="b"/>
            <a:pathLst>
              <a:path w="348" h="348">
                <a:moveTo>
                  <a:pt x="0" y="348"/>
                </a:moveTo>
                <a:lnTo>
                  <a:pt x="0" y="241"/>
                </a:lnTo>
                <a:lnTo>
                  <a:pt x="36" y="205"/>
                </a:lnTo>
                <a:lnTo>
                  <a:pt x="39" y="205"/>
                </a:lnTo>
                <a:lnTo>
                  <a:pt x="39" y="39"/>
                </a:lnTo>
                <a:lnTo>
                  <a:pt x="78" y="0"/>
                </a:lnTo>
                <a:lnTo>
                  <a:pt x="309" y="0"/>
                </a:lnTo>
                <a:lnTo>
                  <a:pt x="309" y="116"/>
                </a:lnTo>
                <a:lnTo>
                  <a:pt x="300" y="145"/>
                </a:lnTo>
                <a:lnTo>
                  <a:pt x="300" y="198"/>
                </a:lnTo>
                <a:lnTo>
                  <a:pt x="295" y="203"/>
                </a:lnTo>
                <a:lnTo>
                  <a:pt x="348" y="203"/>
                </a:lnTo>
                <a:lnTo>
                  <a:pt x="348" y="309"/>
                </a:lnTo>
                <a:lnTo>
                  <a:pt x="309" y="348"/>
                </a:lnTo>
                <a:lnTo>
                  <a:pt x="0" y="348"/>
                </a:lnTo>
              </a:path>
            </a:pathLst>
          </a:custGeom>
          <a:noFill/>
          <a:ln w="9525" cap="rnd">
            <a:solidFill>
              <a:srgbClr val="000000"/>
            </a:solidFill>
            <a:prstDash val="solid"/>
            <a:round/>
            <a:headEnd/>
            <a:tailEnd/>
          </a:ln>
        </p:spPr>
        <p:txBody>
          <a:bodyPr/>
          <a:lstStyle/>
          <a:p>
            <a:endParaRPr lang="en-US"/>
          </a:p>
        </p:txBody>
      </p:sp>
      <p:sp>
        <p:nvSpPr>
          <p:cNvPr id="49317" name="Rectangle 165"/>
          <p:cNvSpPr>
            <a:spLocks noChangeArrowheads="1"/>
          </p:cNvSpPr>
          <p:nvPr/>
        </p:nvSpPr>
        <p:spPr bwMode="auto">
          <a:xfrm>
            <a:off x="7948613" y="6167438"/>
            <a:ext cx="1173162" cy="420687"/>
          </a:xfrm>
          <a:prstGeom prst="rect">
            <a:avLst/>
          </a:prstGeom>
          <a:solidFill>
            <a:srgbClr val="FFFFFF"/>
          </a:solidFill>
          <a:ln w="9525">
            <a:noFill/>
            <a:miter lim="800000"/>
            <a:headEnd/>
            <a:tailEnd/>
          </a:ln>
        </p:spPr>
        <p:txBody>
          <a:bodyPr/>
          <a:lstStyle/>
          <a:p>
            <a:endParaRPr lang="en-US"/>
          </a:p>
        </p:txBody>
      </p:sp>
      <p:sp>
        <p:nvSpPr>
          <p:cNvPr id="49318" name="Rectangle 166"/>
          <p:cNvSpPr>
            <a:spLocks noChangeArrowheads="1"/>
          </p:cNvSpPr>
          <p:nvPr/>
        </p:nvSpPr>
        <p:spPr bwMode="auto">
          <a:xfrm>
            <a:off x="7958138" y="6178550"/>
            <a:ext cx="958850" cy="198438"/>
          </a:xfrm>
          <a:prstGeom prst="rect">
            <a:avLst/>
          </a:prstGeom>
          <a:noFill/>
          <a:ln w="9525">
            <a:noFill/>
            <a:miter lim="800000"/>
            <a:headEnd/>
            <a:tailEnd/>
          </a:ln>
        </p:spPr>
        <p:txBody>
          <a:bodyPr wrap="none" lIns="0" tIns="0" rIns="0" bIns="0">
            <a:spAutoFit/>
          </a:bodyPr>
          <a:lstStyle/>
          <a:p>
            <a:pPr eaLnBrk="0" hangingPunct="0"/>
            <a:r>
              <a:rPr lang="en-US" sz="1300" b="1">
                <a:solidFill>
                  <a:srgbClr val="000000"/>
                </a:solidFill>
              </a:rPr>
              <a:t>cs.duke.edu</a:t>
            </a:r>
            <a:endParaRPr lang="en-US" sz="2400">
              <a:latin typeface="Times New Roman" pitchFamily="18" charset="0"/>
            </a:endParaRPr>
          </a:p>
        </p:txBody>
      </p:sp>
      <p:sp>
        <p:nvSpPr>
          <p:cNvPr id="49319" name="Rectangle 167"/>
          <p:cNvSpPr>
            <a:spLocks noChangeArrowheads="1"/>
          </p:cNvSpPr>
          <p:nvPr/>
        </p:nvSpPr>
        <p:spPr bwMode="auto">
          <a:xfrm>
            <a:off x="8272463" y="6384925"/>
            <a:ext cx="541337" cy="198438"/>
          </a:xfrm>
          <a:prstGeom prst="rect">
            <a:avLst/>
          </a:prstGeom>
          <a:noFill/>
          <a:ln w="9525">
            <a:noFill/>
            <a:miter lim="800000"/>
            <a:headEnd/>
            <a:tailEnd/>
          </a:ln>
        </p:spPr>
        <p:txBody>
          <a:bodyPr wrap="none" lIns="0" tIns="0" rIns="0" bIns="0">
            <a:spAutoFit/>
          </a:bodyPr>
          <a:lstStyle/>
          <a:p>
            <a:pPr eaLnBrk="0" hangingPunct="0"/>
            <a:r>
              <a:rPr lang="en-US" sz="1300" b="1">
                <a:solidFill>
                  <a:srgbClr val="000000"/>
                </a:solidFill>
              </a:rPr>
              <a:t> server</a:t>
            </a:r>
            <a:endParaRPr lang="en-US" sz="2400">
              <a:latin typeface="Times New Roman" pitchFamily="18" charset="0"/>
            </a:endParaRPr>
          </a:p>
        </p:txBody>
      </p:sp>
      <p:sp>
        <p:nvSpPr>
          <p:cNvPr id="49320" name="Rectangle 168"/>
          <p:cNvSpPr>
            <a:spLocks noChangeArrowheads="1"/>
          </p:cNvSpPr>
          <p:nvPr/>
        </p:nvSpPr>
        <p:spPr bwMode="auto">
          <a:xfrm>
            <a:off x="4651375" y="5537200"/>
            <a:ext cx="981075" cy="785813"/>
          </a:xfrm>
          <a:prstGeom prst="rect">
            <a:avLst/>
          </a:prstGeom>
          <a:solidFill>
            <a:srgbClr val="C0C0C0"/>
          </a:solidFill>
          <a:ln w="9525">
            <a:noFill/>
            <a:miter lim="800000"/>
            <a:headEnd/>
            <a:tailEnd/>
          </a:ln>
        </p:spPr>
        <p:txBody>
          <a:bodyPr/>
          <a:lstStyle/>
          <a:p>
            <a:endParaRPr lang="en-US"/>
          </a:p>
        </p:txBody>
      </p:sp>
      <p:sp>
        <p:nvSpPr>
          <p:cNvPr id="49321" name="Rectangle 169"/>
          <p:cNvSpPr>
            <a:spLocks noChangeArrowheads="1"/>
          </p:cNvSpPr>
          <p:nvPr/>
        </p:nvSpPr>
        <p:spPr bwMode="auto">
          <a:xfrm>
            <a:off x="4651375" y="5537200"/>
            <a:ext cx="981075" cy="785813"/>
          </a:xfrm>
          <a:prstGeom prst="rect">
            <a:avLst/>
          </a:prstGeom>
          <a:noFill/>
          <a:ln w="15875" cap="rnd">
            <a:solidFill>
              <a:srgbClr val="C0C0C0"/>
            </a:solidFill>
            <a:round/>
            <a:headEnd/>
            <a:tailEnd/>
          </a:ln>
        </p:spPr>
        <p:txBody>
          <a:bodyPr/>
          <a:lstStyle/>
          <a:p>
            <a:endParaRPr lang="en-US"/>
          </a:p>
        </p:txBody>
      </p:sp>
      <p:sp>
        <p:nvSpPr>
          <p:cNvPr id="49322" name="Rectangle 170"/>
          <p:cNvSpPr>
            <a:spLocks noChangeArrowheads="1"/>
          </p:cNvSpPr>
          <p:nvPr/>
        </p:nvSpPr>
        <p:spPr bwMode="auto">
          <a:xfrm>
            <a:off x="4527550" y="5414963"/>
            <a:ext cx="982663" cy="784225"/>
          </a:xfrm>
          <a:prstGeom prst="rect">
            <a:avLst/>
          </a:prstGeom>
          <a:solidFill>
            <a:srgbClr val="FFFF99"/>
          </a:solidFill>
          <a:ln w="9525">
            <a:noFill/>
            <a:miter lim="800000"/>
            <a:headEnd/>
            <a:tailEnd/>
          </a:ln>
        </p:spPr>
        <p:txBody>
          <a:bodyPr/>
          <a:lstStyle/>
          <a:p>
            <a:endParaRPr lang="en-US"/>
          </a:p>
        </p:txBody>
      </p:sp>
      <p:sp>
        <p:nvSpPr>
          <p:cNvPr id="49323" name="Rectangle 171"/>
          <p:cNvSpPr>
            <a:spLocks noChangeArrowheads="1"/>
          </p:cNvSpPr>
          <p:nvPr/>
        </p:nvSpPr>
        <p:spPr bwMode="auto">
          <a:xfrm>
            <a:off x="4527550" y="5414963"/>
            <a:ext cx="982663" cy="784225"/>
          </a:xfrm>
          <a:prstGeom prst="rect">
            <a:avLst/>
          </a:prstGeom>
          <a:noFill/>
          <a:ln w="15875" cap="rnd">
            <a:solidFill>
              <a:srgbClr val="000000"/>
            </a:solidFill>
            <a:round/>
            <a:headEnd/>
            <a:tailEnd/>
          </a:ln>
        </p:spPr>
        <p:txBody>
          <a:bodyPr/>
          <a:lstStyle/>
          <a:p>
            <a:endParaRPr lang="en-US"/>
          </a:p>
        </p:txBody>
      </p:sp>
      <p:sp>
        <p:nvSpPr>
          <p:cNvPr id="49324" name="Rectangle 172"/>
          <p:cNvSpPr>
            <a:spLocks noChangeArrowheads="1"/>
          </p:cNvSpPr>
          <p:nvPr/>
        </p:nvSpPr>
        <p:spPr bwMode="auto">
          <a:xfrm>
            <a:off x="4613275" y="5684838"/>
            <a:ext cx="806450"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rPr>
              <a:t>Resolver</a:t>
            </a:r>
            <a:endParaRPr lang="en-US" sz="2400">
              <a:latin typeface="Times New Roman" pitchFamily="18" charset="0"/>
            </a:endParaRPr>
          </a:p>
        </p:txBody>
      </p:sp>
      <p:sp>
        <p:nvSpPr>
          <p:cNvPr id="49325" name="Rectangle 173"/>
          <p:cNvSpPr>
            <a:spLocks noChangeArrowheads="1"/>
          </p:cNvSpPr>
          <p:nvPr/>
        </p:nvSpPr>
        <p:spPr bwMode="auto">
          <a:xfrm>
            <a:off x="4651375" y="3476625"/>
            <a:ext cx="981075" cy="784225"/>
          </a:xfrm>
          <a:prstGeom prst="rect">
            <a:avLst/>
          </a:prstGeom>
          <a:solidFill>
            <a:srgbClr val="C0C0C0"/>
          </a:solidFill>
          <a:ln w="9525">
            <a:noFill/>
            <a:miter lim="800000"/>
            <a:headEnd/>
            <a:tailEnd/>
          </a:ln>
        </p:spPr>
        <p:txBody>
          <a:bodyPr/>
          <a:lstStyle/>
          <a:p>
            <a:endParaRPr lang="en-US"/>
          </a:p>
        </p:txBody>
      </p:sp>
      <p:sp>
        <p:nvSpPr>
          <p:cNvPr id="49326" name="Rectangle 174"/>
          <p:cNvSpPr>
            <a:spLocks noChangeArrowheads="1"/>
          </p:cNvSpPr>
          <p:nvPr/>
        </p:nvSpPr>
        <p:spPr bwMode="auto">
          <a:xfrm>
            <a:off x="4651375" y="3476625"/>
            <a:ext cx="981075" cy="784225"/>
          </a:xfrm>
          <a:prstGeom prst="rect">
            <a:avLst/>
          </a:prstGeom>
          <a:noFill/>
          <a:ln w="15875" cap="rnd">
            <a:solidFill>
              <a:srgbClr val="C0C0C0"/>
            </a:solidFill>
            <a:round/>
            <a:headEnd/>
            <a:tailEnd/>
          </a:ln>
        </p:spPr>
        <p:txBody>
          <a:bodyPr/>
          <a:lstStyle/>
          <a:p>
            <a:endParaRPr lang="en-US"/>
          </a:p>
        </p:txBody>
      </p:sp>
      <p:sp>
        <p:nvSpPr>
          <p:cNvPr id="49327" name="Rectangle 175"/>
          <p:cNvSpPr>
            <a:spLocks noChangeArrowheads="1"/>
          </p:cNvSpPr>
          <p:nvPr/>
        </p:nvSpPr>
        <p:spPr bwMode="auto">
          <a:xfrm>
            <a:off x="4527550" y="3354388"/>
            <a:ext cx="982663" cy="784225"/>
          </a:xfrm>
          <a:prstGeom prst="rect">
            <a:avLst/>
          </a:prstGeom>
          <a:solidFill>
            <a:srgbClr val="FFFF99"/>
          </a:solidFill>
          <a:ln w="9525">
            <a:noFill/>
            <a:miter lim="800000"/>
            <a:headEnd/>
            <a:tailEnd/>
          </a:ln>
        </p:spPr>
        <p:txBody>
          <a:bodyPr/>
          <a:lstStyle/>
          <a:p>
            <a:endParaRPr lang="en-US"/>
          </a:p>
        </p:txBody>
      </p:sp>
      <p:sp>
        <p:nvSpPr>
          <p:cNvPr id="49328" name="Rectangle 176"/>
          <p:cNvSpPr>
            <a:spLocks noChangeArrowheads="1"/>
          </p:cNvSpPr>
          <p:nvPr/>
        </p:nvSpPr>
        <p:spPr bwMode="auto">
          <a:xfrm>
            <a:off x="4527550" y="3354388"/>
            <a:ext cx="982663" cy="784225"/>
          </a:xfrm>
          <a:prstGeom prst="rect">
            <a:avLst/>
          </a:prstGeom>
          <a:noFill/>
          <a:ln w="15875" cap="rnd">
            <a:solidFill>
              <a:srgbClr val="000000"/>
            </a:solidFill>
            <a:round/>
            <a:headEnd/>
            <a:tailEnd/>
          </a:ln>
        </p:spPr>
        <p:txBody>
          <a:bodyPr/>
          <a:lstStyle/>
          <a:p>
            <a:endParaRPr lang="en-US"/>
          </a:p>
        </p:txBody>
      </p:sp>
      <p:sp>
        <p:nvSpPr>
          <p:cNvPr id="49329" name="Rectangle 177"/>
          <p:cNvSpPr>
            <a:spLocks noChangeArrowheads="1"/>
          </p:cNvSpPr>
          <p:nvPr/>
        </p:nvSpPr>
        <p:spPr bwMode="auto">
          <a:xfrm>
            <a:off x="4759325" y="3511550"/>
            <a:ext cx="520700"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rPr>
              <a:t>Name</a:t>
            </a:r>
            <a:endParaRPr lang="en-US" sz="2400">
              <a:latin typeface="Times New Roman" pitchFamily="18" charset="0"/>
            </a:endParaRPr>
          </a:p>
        </p:txBody>
      </p:sp>
      <p:sp>
        <p:nvSpPr>
          <p:cNvPr id="49330" name="Rectangle 178"/>
          <p:cNvSpPr>
            <a:spLocks noChangeArrowheads="1"/>
          </p:cNvSpPr>
          <p:nvPr/>
        </p:nvSpPr>
        <p:spPr bwMode="auto">
          <a:xfrm>
            <a:off x="4733925" y="3740150"/>
            <a:ext cx="574675"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rPr>
              <a:t>server</a:t>
            </a:r>
            <a:endParaRPr lang="en-US" sz="2400">
              <a:latin typeface="Times New Roman" pitchFamily="18" charset="0"/>
            </a:endParaRPr>
          </a:p>
        </p:txBody>
      </p:sp>
      <p:sp>
        <p:nvSpPr>
          <p:cNvPr id="49331" name="Line 179"/>
          <p:cNvSpPr>
            <a:spLocks noChangeShapeType="1"/>
          </p:cNvSpPr>
          <p:nvPr/>
        </p:nvSpPr>
        <p:spPr bwMode="auto">
          <a:xfrm flipV="1">
            <a:off x="5264150" y="4286250"/>
            <a:ext cx="1588" cy="1054100"/>
          </a:xfrm>
          <a:prstGeom prst="line">
            <a:avLst/>
          </a:prstGeom>
          <a:noFill/>
          <a:ln w="42863" cap="rnd">
            <a:solidFill>
              <a:srgbClr val="000000"/>
            </a:solidFill>
            <a:round/>
            <a:headEnd/>
            <a:tailEnd/>
          </a:ln>
        </p:spPr>
        <p:txBody>
          <a:bodyPr/>
          <a:lstStyle/>
          <a:p>
            <a:endParaRPr lang="en-US"/>
          </a:p>
        </p:txBody>
      </p:sp>
      <p:sp>
        <p:nvSpPr>
          <p:cNvPr id="49332" name="Freeform 180"/>
          <p:cNvSpPr>
            <a:spLocks/>
          </p:cNvSpPr>
          <p:nvPr/>
        </p:nvSpPr>
        <p:spPr bwMode="auto">
          <a:xfrm>
            <a:off x="5187950" y="4151313"/>
            <a:ext cx="152400" cy="153987"/>
          </a:xfrm>
          <a:custGeom>
            <a:avLst/>
            <a:gdLst/>
            <a:ahLst/>
            <a:cxnLst>
              <a:cxn ang="0">
                <a:pos x="0" y="97"/>
              </a:cxn>
              <a:cxn ang="0">
                <a:pos x="48" y="0"/>
              </a:cxn>
              <a:cxn ang="0">
                <a:pos x="96" y="97"/>
              </a:cxn>
              <a:cxn ang="0">
                <a:pos x="0" y="97"/>
              </a:cxn>
            </a:cxnLst>
            <a:rect l="0" t="0" r="r" b="b"/>
            <a:pathLst>
              <a:path w="96" h="97">
                <a:moveTo>
                  <a:pt x="0" y="97"/>
                </a:moveTo>
                <a:lnTo>
                  <a:pt x="48" y="0"/>
                </a:lnTo>
                <a:lnTo>
                  <a:pt x="96" y="97"/>
                </a:lnTo>
                <a:lnTo>
                  <a:pt x="0" y="97"/>
                </a:lnTo>
                <a:close/>
              </a:path>
            </a:pathLst>
          </a:custGeom>
          <a:solidFill>
            <a:srgbClr val="000000"/>
          </a:solidFill>
          <a:ln w="9525">
            <a:noFill/>
            <a:round/>
            <a:headEnd/>
            <a:tailEnd/>
          </a:ln>
        </p:spPr>
        <p:txBody>
          <a:bodyPr/>
          <a:lstStyle/>
          <a:p>
            <a:endParaRPr lang="en-US"/>
          </a:p>
        </p:txBody>
      </p:sp>
      <p:sp>
        <p:nvSpPr>
          <p:cNvPr id="49333" name="Line 181"/>
          <p:cNvSpPr>
            <a:spLocks noChangeShapeType="1"/>
          </p:cNvSpPr>
          <p:nvPr/>
        </p:nvSpPr>
        <p:spPr bwMode="auto">
          <a:xfrm flipV="1">
            <a:off x="4781550" y="4219575"/>
            <a:ext cx="1588" cy="969963"/>
          </a:xfrm>
          <a:prstGeom prst="line">
            <a:avLst/>
          </a:prstGeom>
          <a:noFill/>
          <a:ln w="42863" cap="rnd">
            <a:solidFill>
              <a:srgbClr val="000000"/>
            </a:solidFill>
            <a:round/>
            <a:headEnd/>
            <a:tailEnd/>
          </a:ln>
        </p:spPr>
        <p:txBody>
          <a:bodyPr/>
          <a:lstStyle/>
          <a:p>
            <a:endParaRPr lang="en-US"/>
          </a:p>
        </p:txBody>
      </p:sp>
      <p:sp>
        <p:nvSpPr>
          <p:cNvPr id="49334" name="Freeform 182"/>
          <p:cNvSpPr>
            <a:spLocks/>
          </p:cNvSpPr>
          <p:nvPr/>
        </p:nvSpPr>
        <p:spPr bwMode="auto">
          <a:xfrm>
            <a:off x="4705350" y="5214938"/>
            <a:ext cx="153988" cy="153987"/>
          </a:xfrm>
          <a:custGeom>
            <a:avLst/>
            <a:gdLst/>
            <a:ahLst/>
            <a:cxnLst>
              <a:cxn ang="0">
                <a:pos x="97" y="0"/>
              </a:cxn>
              <a:cxn ang="0">
                <a:pos x="49" y="97"/>
              </a:cxn>
              <a:cxn ang="0">
                <a:pos x="0" y="0"/>
              </a:cxn>
              <a:cxn ang="0">
                <a:pos x="97" y="0"/>
              </a:cxn>
            </a:cxnLst>
            <a:rect l="0" t="0" r="r" b="b"/>
            <a:pathLst>
              <a:path w="97" h="97">
                <a:moveTo>
                  <a:pt x="97" y="0"/>
                </a:moveTo>
                <a:lnTo>
                  <a:pt x="49" y="97"/>
                </a:lnTo>
                <a:lnTo>
                  <a:pt x="0" y="0"/>
                </a:lnTo>
                <a:lnTo>
                  <a:pt x="97" y="0"/>
                </a:lnTo>
                <a:close/>
              </a:path>
            </a:pathLst>
          </a:custGeom>
          <a:solidFill>
            <a:srgbClr val="000000"/>
          </a:solidFill>
          <a:ln w="9525">
            <a:noFill/>
            <a:round/>
            <a:headEnd/>
            <a:tailEnd/>
          </a:ln>
        </p:spPr>
        <p:txBody>
          <a:bodyPr/>
          <a:lstStyle/>
          <a:p>
            <a:endParaRPr lang="en-US"/>
          </a:p>
        </p:txBody>
      </p:sp>
      <p:sp>
        <p:nvSpPr>
          <p:cNvPr id="49335" name="Freeform 183"/>
          <p:cNvSpPr>
            <a:spLocks/>
          </p:cNvSpPr>
          <p:nvPr/>
        </p:nvSpPr>
        <p:spPr bwMode="auto">
          <a:xfrm>
            <a:off x="4651375" y="1660525"/>
            <a:ext cx="3192463" cy="1595438"/>
          </a:xfrm>
          <a:custGeom>
            <a:avLst/>
            <a:gdLst/>
            <a:ahLst/>
            <a:cxnLst>
              <a:cxn ang="0">
                <a:pos x="0" y="1005"/>
              </a:cxn>
              <a:cxn ang="0">
                <a:pos x="0" y="0"/>
              </a:cxn>
              <a:cxn ang="0">
                <a:pos x="2011" y="0"/>
              </a:cxn>
            </a:cxnLst>
            <a:rect l="0" t="0" r="r" b="b"/>
            <a:pathLst>
              <a:path w="2011" h="1005">
                <a:moveTo>
                  <a:pt x="0" y="1005"/>
                </a:moveTo>
                <a:lnTo>
                  <a:pt x="0" y="0"/>
                </a:lnTo>
                <a:lnTo>
                  <a:pt x="2011" y="0"/>
                </a:lnTo>
              </a:path>
            </a:pathLst>
          </a:custGeom>
          <a:noFill/>
          <a:ln w="15875" cap="rnd">
            <a:solidFill>
              <a:srgbClr val="000000"/>
            </a:solidFill>
            <a:prstDash val="solid"/>
            <a:round/>
            <a:headEnd/>
            <a:tailEnd/>
          </a:ln>
        </p:spPr>
        <p:txBody>
          <a:bodyPr/>
          <a:lstStyle/>
          <a:p>
            <a:endParaRPr lang="en-US"/>
          </a:p>
        </p:txBody>
      </p:sp>
      <p:sp>
        <p:nvSpPr>
          <p:cNvPr id="49336" name="Freeform 184"/>
          <p:cNvSpPr>
            <a:spLocks/>
          </p:cNvSpPr>
          <p:nvPr/>
        </p:nvSpPr>
        <p:spPr bwMode="auto">
          <a:xfrm>
            <a:off x="7831138" y="1609725"/>
            <a:ext cx="152400" cy="101600"/>
          </a:xfrm>
          <a:custGeom>
            <a:avLst/>
            <a:gdLst/>
            <a:ahLst/>
            <a:cxnLst>
              <a:cxn ang="0">
                <a:pos x="0" y="0"/>
              </a:cxn>
              <a:cxn ang="0">
                <a:pos x="96" y="32"/>
              </a:cxn>
              <a:cxn ang="0">
                <a:pos x="0" y="64"/>
              </a:cxn>
              <a:cxn ang="0">
                <a:pos x="0" y="0"/>
              </a:cxn>
            </a:cxnLst>
            <a:rect l="0" t="0" r="r" b="b"/>
            <a:pathLst>
              <a:path w="96" h="64">
                <a:moveTo>
                  <a:pt x="0" y="0"/>
                </a:moveTo>
                <a:lnTo>
                  <a:pt x="96" y="32"/>
                </a:lnTo>
                <a:lnTo>
                  <a:pt x="0" y="64"/>
                </a:lnTo>
                <a:lnTo>
                  <a:pt x="0" y="0"/>
                </a:lnTo>
                <a:close/>
              </a:path>
            </a:pathLst>
          </a:custGeom>
          <a:solidFill>
            <a:srgbClr val="000000"/>
          </a:solidFill>
          <a:ln w="9525">
            <a:noFill/>
            <a:round/>
            <a:headEnd/>
            <a:tailEnd/>
          </a:ln>
        </p:spPr>
        <p:txBody>
          <a:bodyPr/>
          <a:lstStyle/>
          <a:p>
            <a:endParaRPr lang="en-US"/>
          </a:p>
        </p:txBody>
      </p:sp>
      <p:sp>
        <p:nvSpPr>
          <p:cNvPr id="49337" name="Freeform 185"/>
          <p:cNvSpPr>
            <a:spLocks/>
          </p:cNvSpPr>
          <p:nvPr/>
        </p:nvSpPr>
        <p:spPr bwMode="auto">
          <a:xfrm>
            <a:off x="4822825" y="1833563"/>
            <a:ext cx="3160713" cy="1282700"/>
          </a:xfrm>
          <a:custGeom>
            <a:avLst/>
            <a:gdLst/>
            <a:ahLst/>
            <a:cxnLst>
              <a:cxn ang="0">
                <a:pos x="0" y="808"/>
              </a:cxn>
              <a:cxn ang="0">
                <a:pos x="0" y="0"/>
              </a:cxn>
              <a:cxn ang="0">
                <a:pos x="1991" y="0"/>
              </a:cxn>
            </a:cxnLst>
            <a:rect l="0" t="0" r="r" b="b"/>
            <a:pathLst>
              <a:path w="1991" h="808">
                <a:moveTo>
                  <a:pt x="0" y="808"/>
                </a:moveTo>
                <a:lnTo>
                  <a:pt x="0" y="0"/>
                </a:lnTo>
                <a:lnTo>
                  <a:pt x="1991" y="0"/>
                </a:lnTo>
              </a:path>
            </a:pathLst>
          </a:custGeom>
          <a:noFill/>
          <a:ln w="15875" cap="rnd">
            <a:solidFill>
              <a:srgbClr val="000000"/>
            </a:solidFill>
            <a:prstDash val="solid"/>
            <a:round/>
            <a:headEnd/>
            <a:tailEnd/>
          </a:ln>
        </p:spPr>
        <p:txBody>
          <a:bodyPr/>
          <a:lstStyle/>
          <a:p>
            <a:endParaRPr lang="en-US"/>
          </a:p>
        </p:txBody>
      </p:sp>
      <p:sp>
        <p:nvSpPr>
          <p:cNvPr id="49338" name="Freeform 186"/>
          <p:cNvSpPr>
            <a:spLocks/>
          </p:cNvSpPr>
          <p:nvPr/>
        </p:nvSpPr>
        <p:spPr bwMode="auto">
          <a:xfrm>
            <a:off x="4773613" y="3103563"/>
            <a:ext cx="100012" cy="152400"/>
          </a:xfrm>
          <a:custGeom>
            <a:avLst/>
            <a:gdLst/>
            <a:ahLst/>
            <a:cxnLst>
              <a:cxn ang="0">
                <a:pos x="63" y="0"/>
              </a:cxn>
              <a:cxn ang="0">
                <a:pos x="31" y="96"/>
              </a:cxn>
              <a:cxn ang="0">
                <a:pos x="0" y="0"/>
              </a:cxn>
              <a:cxn ang="0">
                <a:pos x="63" y="0"/>
              </a:cxn>
            </a:cxnLst>
            <a:rect l="0" t="0" r="r" b="b"/>
            <a:pathLst>
              <a:path w="63" h="96">
                <a:moveTo>
                  <a:pt x="63" y="0"/>
                </a:moveTo>
                <a:lnTo>
                  <a:pt x="31" y="96"/>
                </a:lnTo>
                <a:lnTo>
                  <a:pt x="0" y="0"/>
                </a:lnTo>
                <a:lnTo>
                  <a:pt x="63" y="0"/>
                </a:lnTo>
                <a:close/>
              </a:path>
            </a:pathLst>
          </a:custGeom>
          <a:solidFill>
            <a:srgbClr val="000000"/>
          </a:solidFill>
          <a:ln w="9525">
            <a:noFill/>
            <a:round/>
            <a:headEnd/>
            <a:tailEnd/>
          </a:ln>
        </p:spPr>
        <p:txBody>
          <a:bodyPr/>
          <a:lstStyle/>
          <a:p>
            <a:endParaRPr lang="en-US"/>
          </a:p>
        </p:txBody>
      </p:sp>
      <p:sp>
        <p:nvSpPr>
          <p:cNvPr id="49339" name="Rectangle 187"/>
          <p:cNvSpPr>
            <a:spLocks noChangeArrowheads="1"/>
          </p:cNvSpPr>
          <p:nvPr/>
        </p:nvSpPr>
        <p:spPr bwMode="auto">
          <a:xfrm>
            <a:off x="5349875" y="1905000"/>
            <a:ext cx="2062163" cy="198438"/>
          </a:xfrm>
          <a:prstGeom prst="rect">
            <a:avLst/>
          </a:prstGeom>
          <a:noFill/>
          <a:ln w="9525">
            <a:noFill/>
            <a:miter lim="800000"/>
            <a:headEnd/>
            <a:tailEnd/>
          </a:ln>
        </p:spPr>
        <p:txBody>
          <a:bodyPr wrap="none" lIns="0" tIns="0" rIns="0" bIns="0">
            <a:spAutoFit/>
          </a:bodyPr>
          <a:lstStyle/>
          <a:p>
            <a:pPr eaLnBrk="0" hangingPunct="0"/>
            <a:r>
              <a:rPr lang="en-US" sz="1300">
                <a:solidFill>
                  <a:srgbClr val="000000"/>
                </a:solidFill>
              </a:rPr>
              <a:t>Referral to edu name server</a:t>
            </a:r>
            <a:endParaRPr lang="en-US" sz="2400">
              <a:latin typeface="Times New Roman" pitchFamily="18" charset="0"/>
            </a:endParaRPr>
          </a:p>
        </p:txBody>
      </p:sp>
      <p:sp>
        <p:nvSpPr>
          <p:cNvPr id="49340" name="Rectangle 188"/>
          <p:cNvSpPr>
            <a:spLocks noChangeArrowheads="1"/>
          </p:cNvSpPr>
          <p:nvPr/>
        </p:nvSpPr>
        <p:spPr bwMode="auto">
          <a:xfrm>
            <a:off x="5105400" y="1447800"/>
            <a:ext cx="2020888" cy="198438"/>
          </a:xfrm>
          <a:prstGeom prst="rect">
            <a:avLst/>
          </a:prstGeom>
          <a:noFill/>
          <a:ln w="9525">
            <a:noFill/>
            <a:miter lim="800000"/>
            <a:headEnd/>
            <a:tailEnd/>
          </a:ln>
        </p:spPr>
        <p:txBody>
          <a:bodyPr wrap="none" lIns="0" tIns="0" rIns="0" bIns="0">
            <a:spAutoFit/>
          </a:bodyPr>
          <a:lstStyle/>
          <a:p>
            <a:pPr eaLnBrk="0" hangingPunct="0"/>
            <a:r>
              <a:rPr lang="en-US" sz="1300">
                <a:solidFill>
                  <a:srgbClr val="000000"/>
                </a:solidFill>
              </a:rPr>
              <a:t>1</a:t>
            </a:r>
            <a:r>
              <a:rPr lang="en-US" sz="1300" baseline="30000">
                <a:solidFill>
                  <a:srgbClr val="000000"/>
                </a:solidFill>
              </a:rPr>
              <a:t>st</a:t>
            </a:r>
            <a:r>
              <a:rPr lang="en-US" sz="1300">
                <a:solidFill>
                  <a:srgbClr val="000000"/>
                </a:solidFill>
              </a:rPr>
              <a:t> query: spirit.cs.duke.edu</a:t>
            </a:r>
            <a:endParaRPr lang="en-US" sz="2400">
              <a:latin typeface="Times New Roman" pitchFamily="18" charset="0"/>
            </a:endParaRPr>
          </a:p>
        </p:txBody>
      </p:sp>
      <p:sp>
        <p:nvSpPr>
          <p:cNvPr id="49341" name="Freeform 189"/>
          <p:cNvSpPr>
            <a:spLocks/>
          </p:cNvSpPr>
          <p:nvPr/>
        </p:nvSpPr>
        <p:spPr bwMode="auto">
          <a:xfrm>
            <a:off x="5018088" y="2887663"/>
            <a:ext cx="2825750" cy="368300"/>
          </a:xfrm>
          <a:custGeom>
            <a:avLst/>
            <a:gdLst/>
            <a:ahLst/>
            <a:cxnLst>
              <a:cxn ang="0">
                <a:pos x="0" y="232"/>
              </a:cxn>
              <a:cxn ang="0">
                <a:pos x="0" y="0"/>
              </a:cxn>
              <a:cxn ang="0">
                <a:pos x="1780" y="0"/>
              </a:cxn>
            </a:cxnLst>
            <a:rect l="0" t="0" r="r" b="b"/>
            <a:pathLst>
              <a:path w="1780" h="232">
                <a:moveTo>
                  <a:pt x="0" y="232"/>
                </a:moveTo>
                <a:lnTo>
                  <a:pt x="0" y="0"/>
                </a:lnTo>
                <a:lnTo>
                  <a:pt x="1780" y="0"/>
                </a:lnTo>
              </a:path>
            </a:pathLst>
          </a:custGeom>
          <a:noFill/>
          <a:ln w="15875" cap="rnd">
            <a:solidFill>
              <a:srgbClr val="000000"/>
            </a:solidFill>
            <a:prstDash val="solid"/>
            <a:round/>
            <a:headEnd/>
            <a:tailEnd/>
          </a:ln>
        </p:spPr>
        <p:txBody>
          <a:bodyPr/>
          <a:lstStyle/>
          <a:p>
            <a:endParaRPr lang="en-US"/>
          </a:p>
        </p:txBody>
      </p:sp>
      <p:sp>
        <p:nvSpPr>
          <p:cNvPr id="49342" name="Freeform 190"/>
          <p:cNvSpPr>
            <a:spLocks/>
          </p:cNvSpPr>
          <p:nvPr/>
        </p:nvSpPr>
        <p:spPr bwMode="auto">
          <a:xfrm>
            <a:off x="7831138" y="2836863"/>
            <a:ext cx="152400" cy="101600"/>
          </a:xfrm>
          <a:custGeom>
            <a:avLst/>
            <a:gdLst/>
            <a:ahLst/>
            <a:cxnLst>
              <a:cxn ang="0">
                <a:pos x="0" y="0"/>
              </a:cxn>
              <a:cxn ang="0">
                <a:pos x="96" y="32"/>
              </a:cxn>
              <a:cxn ang="0">
                <a:pos x="0" y="64"/>
              </a:cxn>
              <a:cxn ang="0">
                <a:pos x="0" y="0"/>
              </a:cxn>
            </a:cxnLst>
            <a:rect l="0" t="0" r="r" b="b"/>
            <a:pathLst>
              <a:path w="96" h="64">
                <a:moveTo>
                  <a:pt x="0" y="0"/>
                </a:moveTo>
                <a:lnTo>
                  <a:pt x="96" y="32"/>
                </a:lnTo>
                <a:lnTo>
                  <a:pt x="0" y="64"/>
                </a:lnTo>
                <a:lnTo>
                  <a:pt x="0" y="0"/>
                </a:lnTo>
                <a:close/>
              </a:path>
            </a:pathLst>
          </a:custGeom>
          <a:solidFill>
            <a:srgbClr val="000000"/>
          </a:solidFill>
          <a:ln w="9525">
            <a:noFill/>
            <a:round/>
            <a:headEnd/>
            <a:tailEnd/>
          </a:ln>
        </p:spPr>
        <p:txBody>
          <a:bodyPr/>
          <a:lstStyle/>
          <a:p>
            <a:endParaRPr lang="en-US"/>
          </a:p>
        </p:txBody>
      </p:sp>
      <p:sp>
        <p:nvSpPr>
          <p:cNvPr id="49343" name="Freeform 191"/>
          <p:cNvSpPr>
            <a:spLocks/>
          </p:cNvSpPr>
          <p:nvPr/>
        </p:nvSpPr>
        <p:spPr bwMode="auto">
          <a:xfrm>
            <a:off x="5264150" y="3009900"/>
            <a:ext cx="2719388" cy="106363"/>
          </a:xfrm>
          <a:custGeom>
            <a:avLst/>
            <a:gdLst/>
            <a:ahLst/>
            <a:cxnLst>
              <a:cxn ang="0">
                <a:pos x="0" y="67"/>
              </a:cxn>
              <a:cxn ang="0">
                <a:pos x="0" y="0"/>
              </a:cxn>
              <a:cxn ang="0">
                <a:pos x="1713" y="0"/>
              </a:cxn>
            </a:cxnLst>
            <a:rect l="0" t="0" r="r" b="b"/>
            <a:pathLst>
              <a:path w="1713" h="67">
                <a:moveTo>
                  <a:pt x="0" y="67"/>
                </a:moveTo>
                <a:lnTo>
                  <a:pt x="0" y="0"/>
                </a:lnTo>
                <a:lnTo>
                  <a:pt x="1713" y="0"/>
                </a:lnTo>
              </a:path>
            </a:pathLst>
          </a:custGeom>
          <a:noFill/>
          <a:ln w="15875" cap="rnd">
            <a:solidFill>
              <a:srgbClr val="000000"/>
            </a:solidFill>
            <a:prstDash val="solid"/>
            <a:round/>
            <a:headEnd/>
            <a:tailEnd/>
          </a:ln>
        </p:spPr>
        <p:txBody>
          <a:bodyPr/>
          <a:lstStyle/>
          <a:p>
            <a:endParaRPr lang="en-US"/>
          </a:p>
        </p:txBody>
      </p:sp>
      <p:sp>
        <p:nvSpPr>
          <p:cNvPr id="49344" name="Freeform 192"/>
          <p:cNvSpPr>
            <a:spLocks/>
          </p:cNvSpPr>
          <p:nvPr/>
        </p:nvSpPr>
        <p:spPr bwMode="auto">
          <a:xfrm>
            <a:off x="5213350" y="3103563"/>
            <a:ext cx="101600" cy="152400"/>
          </a:xfrm>
          <a:custGeom>
            <a:avLst/>
            <a:gdLst/>
            <a:ahLst/>
            <a:cxnLst>
              <a:cxn ang="0">
                <a:pos x="64" y="0"/>
              </a:cxn>
              <a:cxn ang="0">
                <a:pos x="32" y="96"/>
              </a:cxn>
              <a:cxn ang="0">
                <a:pos x="0" y="0"/>
              </a:cxn>
              <a:cxn ang="0">
                <a:pos x="64" y="0"/>
              </a:cxn>
            </a:cxnLst>
            <a:rect l="0" t="0" r="r" b="b"/>
            <a:pathLst>
              <a:path w="64" h="96">
                <a:moveTo>
                  <a:pt x="64" y="0"/>
                </a:moveTo>
                <a:lnTo>
                  <a:pt x="32" y="96"/>
                </a:lnTo>
                <a:lnTo>
                  <a:pt x="0" y="0"/>
                </a:lnTo>
                <a:lnTo>
                  <a:pt x="64" y="0"/>
                </a:lnTo>
                <a:close/>
              </a:path>
            </a:pathLst>
          </a:custGeom>
          <a:solidFill>
            <a:srgbClr val="000000"/>
          </a:solidFill>
          <a:ln w="9525">
            <a:noFill/>
            <a:round/>
            <a:headEnd/>
            <a:tailEnd/>
          </a:ln>
        </p:spPr>
        <p:txBody>
          <a:bodyPr/>
          <a:lstStyle/>
          <a:p>
            <a:endParaRPr lang="en-US"/>
          </a:p>
        </p:txBody>
      </p:sp>
      <p:sp>
        <p:nvSpPr>
          <p:cNvPr id="49345" name="Rectangle 193"/>
          <p:cNvSpPr>
            <a:spLocks noChangeArrowheads="1"/>
          </p:cNvSpPr>
          <p:nvPr/>
        </p:nvSpPr>
        <p:spPr bwMode="auto">
          <a:xfrm>
            <a:off x="5486400" y="2438400"/>
            <a:ext cx="2105025" cy="198438"/>
          </a:xfrm>
          <a:prstGeom prst="rect">
            <a:avLst/>
          </a:prstGeom>
          <a:noFill/>
          <a:ln w="9525">
            <a:noFill/>
            <a:miter lim="800000"/>
            <a:headEnd/>
            <a:tailEnd/>
          </a:ln>
        </p:spPr>
        <p:txBody>
          <a:bodyPr wrap="none" lIns="0" tIns="0" rIns="0" bIns="0">
            <a:spAutoFit/>
          </a:bodyPr>
          <a:lstStyle/>
          <a:p>
            <a:pPr eaLnBrk="0" hangingPunct="0"/>
            <a:r>
              <a:rPr lang="en-US" sz="1300">
                <a:solidFill>
                  <a:srgbClr val="000000"/>
                </a:solidFill>
              </a:rPr>
              <a:t> 2</a:t>
            </a:r>
            <a:r>
              <a:rPr lang="en-US" sz="1300" baseline="30000">
                <a:solidFill>
                  <a:srgbClr val="000000"/>
                </a:solidFill>
              </a:rPr>
              <a:t>nd</a:t>
            </a:r>
            <a:r>
              <a:rPr lang="en-US" sz="1300">
                <a:solidFill>
                  <a:srgbClr val="000000"/>
                </a:solidFill>
              </a:rPr>
              <a:t> query: spirit.cs.duke.edu</a:t>
            </a:r>
            <a:endParaRPr lang="en-US" sz="2400">
              <a:latin typeface="Times New Roman" pitchFamily="18" charset="0"/>
            </a:endParaRPr>
          </a:p>
        </p:txBody>
      </p:sp>
      <p:sp>
        <p:nvSpPr>
          <p:cNvPr id="49346" name="Rectangle 194"/>
          <p:cNvSpPr>
            <a:spLocks noChangeArrowheads="1"/>
          </p:cNvSpPr>
          <p:nvPr/>
        </p:nvSpPr>
        <p:spPr bwMode="auto">
          <a:xfrm>
            <a:off x="5410200" y="3048000"/>
            <a:ext cx="2466975" cy="198438"/>
          </a:xfrm>
          <a:prstGeom prst="rect">
            <a:avLst/>
          </a:prstGeom>
          <a:noFill/>
          <a:ln w="9525">
            <a:noFill/>
            <a:miter lim="800000"/>
            <a:headEnd/>
            <a:tailEnd/>
          </a:ln>
        </p:spPr>
        <p:txBody>
          <a:bodyPr wrap="none" lIns="0" tIns="0" rIns="0" bIns="0">
            <a:spAutoFit/>
          </a:bodyPr>
          <a:lstStyle/>
          <a:p>
            <a:pPr eaLnBrk="0" hangingPunct="0"/>
            <a:r>
              <a:rPr lang="en-US" sz="1300">
                <a:solidFill>
                  <a:srgbClr val="000000"/>
                </a:solidFill>
              </a:rPr>
              <a:t>Referral to duke.edu name server</a:t>
            </a:r>
            <a:endParaRPr lang="en-US" sz="2400">
              <a:latin typeface="Times New Roman" pitchFamily="18" charset="0"/>
            </a:endParaRPr>
          </a:p>
        </p:txBody>
      </p:sp>
      <p:sp>
        <p:nvSpPr>
          <p:cNvPr id="49347" name="Freeform 195"/>
          <p:cNvSpPr>
            <a:spLocks/>
          </p:cNvSpPr>
          <p:nvPr/>
        </p:nvSpPr>
        <p:spPr bwMode="auto">
          <a:xfrm>
            <a:off x="5510213" y="3502025"/>
            <a:ext cx="2333625" cy="736600"/>
          </a:xfrm>
          <a:custGeom>
            <a:avLst/>
            <a:gdLst/>
            <a:ahLst/>
            <a:cxnLst>
              <a:cxn ang="0">
                <a:pos x="0" y="0"/>
              </a:cxn>
              <a:cxn ang="0">
                <a:pos x="667" y="0"/>
              </a:cxn>
              <a:cxn ang="0">
                <a:pos x="667" y="464"/>
              </a:cxn>
              <a:cxn ang="0">
                <a:pos x="1470" y="464"/>
              </a:cxn>
            </a:cxnLst>
            <a:rect l="0" t="0" r="r" b="b"/>
            <a:pathLst>
              <a:path w="1470" h="464">
                <a:moveTo>
                  <a:pt x="0" y="0"/>
                </a:moveTo>
                <a:lnTo>
                  <a:pt x="667" y="0"/>
                </a:lnTo>
                <a:lnTo>
                  <a:pt x="667" y="464"/>
                </a:lnTo>
                <a:lnTo>
                  <a:pt x="1470" y="464"/>
                </a:lnTo>
              </a:path>
            </a:pathLst>
          </a:custGeom>
          <a:noFill/>
          <a:ln w="15875" cap="rnd">
            <a:solidFill>
              <a:srgbClr val="000000"/>
            </a:solidFill>
            <a:prstDash val="solid"/>
            <a:round/>
            <a:headEnd/>
            <a:tailEnd/>
          </a:ln>
        </p:spPr>
        <p:txBody>
          <a:bodyPr/>
          <a:lstStyle/>
          <a:p>
            <a:endParaRPr lang="en-US"/>
          </a:p>
        </p:txBody>
      </p:sp>
      <p:sp>
        <p:nvSpPr>
          <p:cNvPr id="49348" name="Freeform 196"/>
          <p:cNvSpPr>
            <a:spLocks/>
          </p:cNvSpPr>
          <p:nvPr/>
        </p:nvSpPr>
        <p:spPr bwMode="auto">
          <a:xfrm>
            <a:off x="7831138" y="4186238"/>
            <a:ext cx="152400" cy="101600"/>
          </a:xfrm>
          <a:custGeom>
            <a:avLst/>
            <a:gdLst/>
            <a:ahLst/>
            <a:cxnLst>
              <a:cxn ang="0">
                <a:pos x="0" y="0"/>
              </a:cxn>
              <a:cxn ang="0">
                <a:pos x="96" y="32"/>
              </a:cxn>
              <a:cxn ang="0">
                <a:pos x="0" y="64"/>
              </a:cxn>
              <a:cxn ang="0">
                <a:pos x="0" y="0"/>
              </a:cxn>
            </a:cxnLst>
            <a:rect l="0" t="0" r="r" b="b"/>
            <a:pathLst>
              <a:path w="96" h="64">
                <a:moveTo>
                  <a:pt x="0" y="0"/>
                </a:moveTo>
                <a:lnTo>
                  <a:pt x="96" y="32"/>
                </a:lnTo>
                <a:lnTo>
                  <a:pt x="0" y="64"/>
                </a:lnTo>
                <a:lnTo>
                  <a:pt x="0" y="0"/>
                </a:lnTo>
                <a:close/>
              </a:path>
            </a:pathLst>
          </a:custGeom>
          <a:solidFill>
            <a:srgbClr val="000000"/>
          </a:solidFill>
          <a:ln w="9525">
            <a:noFill/>
            <a:round/>
            <a:headEnd/>
            <a:tailEnd/>
          </a:ln>
        </p:spPr>
        <p:txBody>
          <a:bodyPr/>
          <a:lstStyle/>
          <a:p>
            <a:endParaRPr lang="en-US"/>
          </a:p>
        </p:txBody>
      </p:sp>
      <p:sp>
        <p:nvSpPr>
          <p:cNvPr id="49349" name="Freeform 197"/>
          <p:cNvSpPr>
            <a:spLocks/>
          </p:cNvSpPr>
          <p:nvPr/>
        </p:nvSpPr>
        <p:spPr bwMode="auto">
          <a:xfrm>
            <a:off x="5510213" y="3930650"/>
            <a:ext cx="2333625" cy="1655763"/>
          </a:xfrm>
          <a:custGeom>
            <a:avLst/>
            <a:gdLst/>
            <a:ahLst/>
            <a:cxnLst>
              <a:cxn ang="0">
                <a:pos x="0" y="0"/>
              </a:cxn>
              <a:cxn ang="0">
                <a:pos x="333" y="0"/>
              </a:cxn>
              <a:cxn ang="0">
                <a:pos x="333" y="1043"/>
              </a:cxn>
              <a:cxn ang="0">
                <a:pos x="1470" y="1043"/>
              </a:cxn>
            </a:cxnLst>
            <a:rect l="0" t="0" r="r" b="b"/>
            <a:pathLst>
              <a:path w="1470" h="1043">
                <a:moveTo>
                  <a:pt x="0" y="0"/>
                </a:moveTo>
                <a:lnTo>
                  <a:pt x="333" y="0"/>
                </a:lnTo>
                <a:lnTo>
                  <a:pt x="333" y="1043"/>
                </a:lnTo>
                <a:lnTo>
                  <a:pt x="1470" y="1043"/>
                </a:lnTo>
              </a:path>
            </a:pathLst>
          </a:custGeom>
          <a:noFill/>
          <a:ln w="15875" cap="rnd">
            <a:solidFill>
              <a:srgbClr val="000000"/>
            </a:solidFill>
            <a:prstDash val="solid"/>
            <a:round/>
            <a:headEnd/>
            <a:tailEnd/>
          </a:ln>
        </p:spPr>
        <p:txBody>
          <a:bodyPr/>
          <a:lstStyle/>
          <a:p>
            <a:endParaRPr lang="en-US"/>
          </a:p>
        </p:txBody>
      </p:sp>
      <p:sp>
        <p:nvSpPr>
          <p:cNvPr id="49350" name="Freeform 198"/>
          <p:cNvSpPr>
            <a:spLocks/>
          </p:cNvSpPr>
          <p:nvPr/>
        </p:nvSpPr>
        <p:spPr bwMode="auto">
          <a:xfrm>
            <a:off x="7831138" y="5535613"/>
            <a:ext cx="152400" cy="101600"/>
          </a:xfrm>
          <a:custGeom>
            <a:avLst/>
            <a:gdLst/>
            <a:ahLst/>
            <a:cxnLst>
              <a:cxn ang="0">
                <a:pos x="0" y="0"/>
              </a:cxn>
              <a:cxn ang="0">
                <a:pos x="96" y="32"/>
              </a:cxn>
              <a:cxn ang="0">
                <a:pos x="0" y="64"/>
              </a:cxn>
              <a:cxn ang="0">
                <a:pos x="0" y="0"/>
              </a:cxn>
            </a:cxnLst>
            <a:rect l="0" t="0" r="r" b="b"/>
            <a:pathLst>
              <a:path w="96" h="64">
                <a:moveTo>
                  <a:pt x="0" y="0"/>
                </a:moveTo>
                <a:lnTo>
                  <a:pt x="96" y="32"/>
                </a:lnTo>
                <a:lnTo>
                  <a:pt x="0" y="64"/>
                </a:lnTo>
                <a:lnTo>
                  <a:pt x="0" y="0"/>
                </a:lnTo>
                <a:close/>
              </a:path>
            </a:pathLst>
          </a:custGeom>
          <a:solidFill>
            <a:srgbClr val="000000"/>
          </a:solidFill>
          <a:ln w="9525">
            <a:noFill/>
            <a:round/>
            <a:headEnd/>
            <a:tailEnd/>
          </a:ln>
        </p:spPr>
        <p:txBody>
          <a:bodyPr/>
          <a:lstStyle/>
          <a:p>
            <a:endParaRPr lang="en-US"/>
          </a:p>
        </p:txBody>
      </p:sp>
      <p:sp>
        <p:nvSpPr>
          <p:cNvPr id="49351" name="Freeform 199"/>
          <p:cNvSpPr>
            <a:spLocks/>
          </p:cNvSpPr>
          <p:nvPr/>
        </p:nvSpPr>
        <p:spPr bwMode="auto">
          <a:xfrm>
            <a:off x="5510213" y="3571875"/>
            <a:ext cx="150812" cy="103188"/>
          </a:xfrm>
          <a:custGeom>
            <a:avLst/>
            <a:gdLst/>
            <a:ahLst/>
            <a:cxnLst>
              <a:cxn ang="0">
                <a:pos x="95" y="65"/>
              </a:cxn>
              <a:cxn ang="0">
                <a:pos x="0" y="32"/>
              </a:cxn>
              <a:cxn ang="0">
                <a:pos x="95" y="0"/>
              </a:cxn>
              <a:cxn ang="0">
                <a:pos x="95" y="65"/>
              </a:cxn>
            </a:cxnLst>
            <a:rect l="0" t="0" r="r" b="b"/>
            <a:pathLst>
              <a:path w="95" h="65">
                <a:moveTo>
                  <a:pt x="95" y="65"/>
                </a:moveTo>
                <a:lnTo>
                  <a:pt x="0" y="32"/>
                </a:lnTo>
                <a:lnTo>
                  <a:pt x="95" y="0"/>
                </a:lnTo>
                <a:lnTo>
                  <a:pt x="95" y="65"/>
                </a:lnTo>
                <a:close/>
              </a:path>
            </a:pathLst>
          </a:custGeom>
          <a:solidFill>
            <a:srgbClr val="000000"/>
          </a:solidFill>
          <a:ln w="9525">
            <a:noFill/>
            <a:round/>
            <a:headEnd/>
            <a:tailEnd/>
          </a:ln>
        </p:spPr>
        <p:txBody>
          <a:bodyPr/>
          <a:lstStyle/>
          <a:p>
            <a:endParaRPr lang="en-US"/>
          </a:p>
        </p:txBody>
      </p:sp>
      <p:sp>
        <p:nvSpPr>
          <p:cNvPr id="49352" name="Rectangle 200"/>
          <p:cNvSpPr>
            <a:spLocks noChangeArrowheads="1"/>
          </p:cNvSpPr>
          <p:nvPr/>
        </p:nvSpPr>
        <p:spPr bwMode="auto">
          <a:xfrm>
            <a:off x="6811963" y="3751263"/>
            <a:ext cx="746125" cy="198437"/>
          </a:xfrm>
          <a:prstGeom prst="rect">
            <a:avLst/>
          </a:prstGeom>
          <a:noFill/>
          <a:ln w="9525">
            <a:noFill/>
            <a:miter lim="800000"/>
            <a:headEnd/>
            <a:tailEnd/>
          </a:ln>
        </p:spPr>
        <p:txBody>
          <a:bodyPr wrap="none" lIns="0" tIns="0" rIns="0" bIns="0">
            <a:spAutoFit/>
          </a:bodyPr>
          <a:lstStyle/>
          <a:p>
            <a:pPr eaLnBrk="0" hangingPunct="0"/>
            <a:r>
              <a:rPr lang="en-US" sz="1300">
                <a:solidFill>
                  <a:srgbClr val="000000"/>
                </a:solidFill>
              </a:rPr>
              <a:t> 3</a:t>
            </a:r>
            <a:r>
              <a:rPr lang="en-US" sz="1300" baseline="30000">
                <a:solidFill>
                  <a:srgbClr val="000000"/>
                </a:solidFill>
              </a:rPr>
              <a:t>rd</a:t>
            </a:r>
            <a:r>
              <a:rPr lang="en-US" sz="1300">
                <a:solidFill>
                  <a:srgbClr val="000000"/>
                </a:solidFill>
              </a:rPr>
              <a:t> query:</a:t>
            </a:r>
            <a:endParaRPr lang="en-US" sz="2400">
              <a:latin typeface="Times New Roman" pitchFamily="18" charset="0"/>
            </a:endParaRPr>
          </a:p>
        </p:txBody>
      </p:sp>
      <p:sp>
        <p:nvSpPr>
          <p:cNvPr id="49353" name="Rectangle 201"/>
          <p:cNvSpPr>
            <a:spLocks noChangeArrowheads="1"/>
          </p:cNvSpPr>
          <p:nvPr/>
        </p:nvSpPr>
        <p:spPr bwMode="auto">
          <a:xfrm>
            <a:off x="6629400" y="3944938"/>
            <a:ext cx="1287463" cy="198437"/>
          </a:xfrm>
          <a:prstGeom prst="rect">
            <a:avLst/>
          </a:prstGeom>
          <a:noFill/>
          <a:ln w="9525">
            <a:noFill/>
            <a:miter lim="800000"/>
            <a:headEnd/>
            <a:tailEnd/>
          </a:ln>
        </p:spPr>
        <p:txBody>
          <a:bodyPr wrap="none" lIns="0" tIns="0" rIns="0" bIns="0">
            <a:spAutoFit/>
          </a:bodyPr>
          <a:lstStyle/>
          <a:p>
            <a:pPr eaLnBrk="0" hangingPunct="0"/>
            <a:r>
              <a:rPr lang="en-US" sz="1300">
                <a:solidFill>
                  <a:srgbClr val="000000"/>
                </a:solidFill>
              </a:rPr>
              <a:t>spirit.cs.duke.edu</a:t>
            </a:r>
            <a:endParaRPr lang="en-US" sz="2400">
              <a:latin typeface="Times New Roman" pitchFamily="18" charset="0"/>
            </a:endParaRPr>
          </a:p>
        </p:txBody>
      </p:sp>
      <p:sp>
        <p:nvSpPr>
          <p:cNvPr id="49354" name="Rectangle 202"/>
          <p:cNvSpPr>
            <a:spLocks noChangeArrowheads="1"/>
          </p:cNvSpPr>
          <p:nvPr/>
        </p:nvSpPr>
        <p:spPr bwMode="auto">
          <a:xfrm>
            <a:off x="6477000" y="4632325"/>
            <a:ext cx="1711325" cy="396875"/>
          </a:xfrm>
          <a:prstGeom prst="rect">
            <a:avLst/>
          </a:prstGeom>
          <a:noFill/>
          <a:ln w="9525">
            <a:noFill/>
            <a:miter lim="800000"/>
            <a:headEnd/>
            <a:tailEnd/>
          </a:ln>
        </p:spPr>
        <p:txBody>
          <a:bodyPr wrap="none" lIns="0" tIns="0" rIns="0" bIns="0">
            <a:spAutoFit/>
          </a:bodyPr>
          <a:lstStyle/>
          <a:p>
            <a:pPr eaLnBrk="0" hangingPunct="0"/>
            <a:r>
              <a:rPr lang="en-US" sz="1300">
                <a:solidFill>
                  <a:srgbClr val="000000"/>
                </a:solidFill>
              </a:rPr>
              <a:t>Referral to cs.duke.edu</a:t>
            </a:r>
          </a:p>
          <a:p>
            <a:pPr eaLnBrk="0" hangingPunct="0"/>
            <a:r>
              <a:rPr lang="en-US" sz="1300">
                <a:solidFill>
                  <a:srgbClr val="000000"/>
                </a:solidFill>
              </a:rPr>
              <a:t>name sever</a:t>
            </a:r>
            <a:endParaRPr lang="en-US" sz="2400">
              <a:latin typeface="Times New Roman" pitchFamily="18" charset="0"/>
            </a:endParaRPr>
          </a:p>
        </p:txBody>
      </p:sp>
      <p:sp>
        <p:nvSpPr>
          <p:cNvPr id="49355" name="Rectangle 203"/>
          <p:cNvSpPr>
            <a:spLocks noChangeArrowheads="1"/>
          </p:cNvSpPr>
          <p:nvPr/>
        </p:nvSpPr>
        <p:spPr bwMode="auto">
          <a:xfrm>
            <a:off x="6376988" y="5200650"/>
            <a:ext cx="739775" cy="198438"/>
          </a:xfrm>
          <a:prstGeom prst="rect">
            <a:avLst/>
          </a:prstGeom>
          <a:noFill/>
          <a:ln w="9525">
            <a:noFill/>
            <a:miter lim="800000"/>
            <a:headEnd/>
            <a:tailEnd/>
          </a:ln>
        </p:spPr>
        <p:txBody>
          <a:bodyPr wrap="none" lIns="0" tIns="0" rIns="0" bIns="0">
            <a:spAutoFit/>
          </a:bodyPr>
          <a:lstStyle/>
          <a:p>
            <a:pPr eaLnBrk="0" hangingPunct="0"/>
            <a:r>
              <a:rPr lang="en-US" sz="1300">
                <a:solidFill>
                  <a:srgbClr val="000000"/>
                </a:solidFill>
              </a:rPr>
              <a:t> 4</a:t>
            </a:r>
            <a:r>
              <a:rPr lang="en-US" sz="1300" baseline="30000">
                <a:solidFill>
                  <a:srgbClr val="000000"/>
                </a:solidFill>
              </a:rPr>
              <a:t>th</a:t>
            </a:r>
            <a:r>
              <a:rPr lang="en-US" sz="1300">
                <a:solidFill>
                  <a:srgbClr val="000000"/>
                </a:solidFill>
              </a:rPr>
              <a:t> query:</a:t>
            </a:r>
            <a:endParaRPr lang="en-US" sz="2400">
              <a:latin typeface="Times New Roman" pitchFamily="18" charset="0"/>
            </a:endParaRPr>
          </a:p>
        </p:txBody>
      </p:sp>
      <p:sp>
        <p:nvSpPr>
          <p:cNvPr id="49356" name="Rectangle 204"/>
          <p:cNvSpPr>
            <a:spLocks noChangeArrowheads="1"/>
          </p:cNvSpPr>
          <p:nvPr/>
        </p:nvSpPr>
        <p:spPr bwMode="auto">
          <a:xfrm>
            <a:off x="6196013" y="5394325"/>
            <a:ext cx="1287462" cy="198438"/>
          </a:xfrm>
          <a:prstGeom prst="rect">
            <a:avLst/>
          </a:prstGeom>
          <a:noFill/>
          <a:ln w="9525">
            <a:noFill/>
            <a:miter lim="800000"/>
            <a:headEnd/>
            <a:tailEnd/>
          </a:ln>
        </p:spPr>
        <p:txBody>
          <a:bodyPr wrap="none" lIns="0" tIns="0" rIns="0" bIns="0">
            <a:spAutoFit/>
          </a:bodyPr>
          <a:lstStyle/>
          <a:p>
            <a:pPr eaLnBrk="0" hangingPunct="0"/>
            <a:r>
              <a:rPr lang="en-US" sz="1300">
                <a:solidFill>
                  <a:srgbClr val="000000"/>
                </a:solidFill>
              </a:rPr>
              <a:t>spirit.cs.duke.edu</a:t>
            </a:r>
            <a:endParaRPr lang="en-US" sz="2400">
              <a:latin typeface="Times New Roman" pitchFamily="18" charset="0"/>
            </a:endParaRPr>
          </a:p>
        </p:txBody>
      </p:sp>
      <p:sp>
        <p:nvSpPr>
          <p:cNvPr id="49357" name="Freeform 205"/>
          <p:cNvSpPr>
            <a:spLocks/>
          </p:cNvSpPr>
          <p:nvPr/>
        </p:nvSpPr>
        <p:spPr bwMode="auto">
          <a:xfrm>
            <a:off x="5519738" y="4052888"/>
            <a:ext cx="2335212" cy="1655762"/>
          </a:xfrm>
          <a:custGeom>
            <a:avLst/>
            <a:gdLst/>
            <a:ahLst/>
            <a:cxnLst>
              <a:cxn ang="0">
                <a:pos x="0" y="0"/>
              </a:cxn>
              <a:cxn ang="0">
                <a:pos x="237" y="0"/>
              </a:cxn>
              <a:cxn ang="0">
                <a:pos x="237" y="1043"/>
              </a:cxn>
              <a:cxn ang="0">
                <a:pos x="1471" y="1043"/>
              </a:cxn>
            </a:cxnLst>
            <a:rect l="0" t="0" r="r" b="b"/>
            <a:pathLst>
              <a:path w="1471" h="1043">
                <a:moveTo>
                  <a:pt x="0" y="0"/>
                </a:moveTo>
                <a:lnTo>
                  <a:pt x="237" y="0"/>
                </a:lnTo>
                <a:lnTo>
                  <a:pt x="237" y="1043"/>
                </a:lnTo>
                <a:lnTo>
                  <a:pt x="1471" y="1043"/>
                </a:lnTo>
              </a:path>
            </a:pathLst>
          </a:custGeom>
          <a:noFill/>
          <a:ln w="15875" cap="rnd">
            <a:solidFill>
              <a:srgbClr val="000000"/>
            </a:solidFill>
            <a:prstDash val="solid"/>
            <a:round/>
            <a:headEnd/>
            <a:tailEnd/>
          </a:ln>
        </p:spPr>
        <p:txBody>
          <a:bodyPr/>
          <a:lstStyle/>
          <a:p>
            <a:endParaRPr lang="en-US"/>
          </a:p>
        </p:txBody>
      </p:sp>
      <p:sp>
        <p:nvSpPr>
          <p:cNvPr id="49358" name="Freeform 206"/>
          <p:cNvSpPr>
            <a:spLocks/>
          </p:cNvSpPr>
          <p:nvPr/>
        </p:nvSpPr>
        <p:spPr bwMode="auto">
          <a:xfrm>
            <a:off x="7840663" y="5657850"/>
            <a:ext cx="152400" cy="101600"/>
          </a:xfrm>
          <a:custGeom>
            <a:avLst/>
            <a:gdLst/>
            <a:ahLst/>
            <a:cxnLst>
              <a:cxn ang="0">
                <a:pos x="0" y="0"/>
              </a:cxn>
              <a:cxn ang="0">
                <a:pos x="96" y="32"/>
              </a:cxn>
              <a:cxn ang="0">
                <a:pos x="0" y="64"/>
              </a:cxn>
              <a:cxn ang="0">
                <a:pos x="0" y="0"/>
              </a:cxn>
            </a:cxnLst>
            <a:rect l="0" t="0" r="r" b="b"/>
            <a:pathLst>
              <a:path w="96" h="64">
                <a:moveTo>
                  <a:pt x="0" y="0"/>
                </a:moveTo>
                <a:lnTo>
                  <a:pt x="96" y="32"/>
                </a:lnTo>
                <a:lnTo>
                  <a:pt x="0" y="64"/>
                </a:lnTo>
                <a:lnTo>
                  <a:pt x="0" y="0"/>
                </a:lnTo>
                <a:close/>
              </a:path>
            </a:pathLst>
          </a:custGeom>
          <a:solidFill>
            <a:srgbClr val="000000"/>
          </a:solidFill>
          <a:ln w="9525">
            <a:noFill/>
            <a:round/>
            <a:headEnd/>
            <a:tailEnd/>
          </a:ln>
        </p:spPr>
        <p:txBody>
          <a:bodyPr/>
          <a:lstStyle/>
          <a:p>
            <a:endParaRPr lang="en-US"/>
          </a:p>
        </p:txBody>
      </p:sp>
      <p:sp>
        <p:nvSpPr>
          <p:cNvPr id="49359" name="Rectangle 207"/>
          <p:cNvSpPr>
            <a:spLocks noChangeArrowheads="1"/>
          </p:cNvSpPr>
          <p:nvPr/>
        </p:nvSpPr>
        <p:spPr bwMode="auto">
          <a:xfrm>
            <a:off x="6196013" y="5768975"/>
            <a:ext cx="974725" cy="198438"/>
          </a:xfrm>
          <a:prstGeom prst="rect">
            <a:avLst/>
          </a:prstGeom>
          <a:noFill/>
          <a:ln w="9525">
            <a:noFill/>
            <a:miter lim="800000"/>
            <a:headEnd/>
            <a:tailEnd/>
          </a:ln>
        </p:spPr>
        <p:txBody>
          <a:bodyPr wrap="none" lIns="0" tIns="0" rIns="0" bIns="0">
            <a:spAutoFit/>
          </a:bodyPr>
          <a:lstStyle/>
          <a:p>
            <a:pPr eaLnBrk="0" hangingPunct="0"/>
            <a:r>
              <a:rPr lang="en-US" sz="1300">
                <a:solidFill>
                  <a:srgbClr val="000000"/>
                </a:solidFill>
              </a:rPr>
              <a:t>IP address of</a:t>
            </a:r>
            <a:endParaRPr lang="en-US" sz="2400">
              <a:latin typeface="Times New Roman" pitchFamily="18" charset="0"/>
            </a:endParaRPr>
          </a:p>
        </p:txBody>
      </p:sp>
      <p:sp>
        <p:nvSpPr>
          <p:cNvPr id="49360" name="Rectangle 208"/>
          <p:cNvSpPr>
            <a:spLocks noChangeArrowheads="1"/>
          </p:cNvSpPr>
          <p:nvPr/>
        </p:nvSpPr>
        <p:spPr bwMode="auto">
          <a:xfrm>
            <a:off x="6196013" y="5961063"/>
            <a:ext cx="1287462" cy="198437"/>
          </a:xfrm>
          <a:prstGeom prst="rect">
            <a:avLst/>
          </a:prstGeom>
          <a:noFill/>
          <a:ln w="9525">
            <a:noFill/>
            <a:miter lim="800000"/>
            <a:headEnd/>
            <a:tailEnd/>
          </a:ln>
        </p:spPr>
        <p:txBody>
          <a:bodyPr wrap="none" lIns="0" tIns="0" rIns="0" bIns="0">
            <a:spAutoFit/>
          </a:bodyPr>
          <a:lstStyle/>
          <a:p>
            <a:pPr eaLnBrk="0" hangingPunct="0"/>
            <a:r>
              <a:rPr lang="en-US" sz="1300">
                <a:solidFill>
                  <a:srgbClr val="000000"/>
                </a:solidFill>
              </a:rPr>
              <a:t>spirit.cs.duke.edu</a:t>
            </a:r>
            <a:endParaRPr lang="en-US" sz="2400">
              <a:latin typeface="Times New Roman" pitchFamily="18" charset="0"/>
            </a:endParaRPr>
          </a:p>
        </p:txBody>
      </p:sp>
      <p:sp>
        <p:nvSpPr>
          <p:cNvPr id="49361" name="Text Box 209"/>
          <p:cNvSpPr txBox="1">
            <a:spLocks noChangeArrowheads="1"/>
          </p:cNvSpPr>
          <p:nvPr/>
        </p:nvSpPr>
        <p:spPr bwMode="auto">
          <a:xfrm>
            <a:off x="4876800" y="4471988"/>
            <a:ext cx="458788" cy="785812"/>
          </a:xfrm>
          <a:prstGeom prst="rect">
            <a:avLst/>
          </a:prstGeom>
          <a:noFill/>
          <a:ln w="9525">
            <a:noFill/>
            <a:miter lim="800000"/>
            <a:headEnd/>
            <a:tailEnd/>
          </a:ln>
          <a:effectLst/>
        </p:spPr>
        <p:txBody>
          <a:bodyPr vert="eaVert">
            <a:spAutoFit/>
          </a:bodyPr>
          <a:lstStyle/>
          <a:p>
            <a:pPr eaLnBrk="0" hangingPunct="0"/>
            <a:r>
              <a:rPr lang="en-US">
                <a:latin typeface="Times New Roman" pitchFamily="18" charset="0"/>
              </a:rPr>
              <a:t>query</a:t>
            </a:r>
          </a:p>
        </p:txBody>
      </p:sp>
      <p:sp>
        <p:nvSpPr>
          <p:cNvPr id="49362" name="Text Box 210"/>
          <p:cNvSpPr txBox="1">
            <a:spLocks noChangeArrowheads="1"/>
          </p:cNvSpPr>
          <p:nvPr/>
        </p:nvSpPr>
        <p:spPr bwMode="auto">
          <a:xfrm>
            <a:off x="4418013" y="4343400"/>
            <a:ext cx="458787" cy="892175"/>
          </a:xfrm>
          <a:prstGeom prst="rect">
            <a:avLst/>
          </a:prstGeom>
          <a:noFill/>
          <a:ln w="9525">
            <a:noFill/>
            <a:miter lim="800000"/>
            <a:headEnd/>
            <a:tailEnd/>
          </a:ln>
          <a:effectLst/>
        </p:spPr>
        <p:txBody>
          <a:bodyPr vert="eaVert" wrap="none">
            <a:spAutoFit/>
          </a:bodyPr>
          <a:lstStyle/>
          <a:p>
            <a:pPr eaLnBrk="0" hangingPunct="0"/>
            <a:r>
              <a:rPr lang="en-US">
                <a:latin typeface="Times New Roman" pitchFamily="18" charset="0"/>
              </a:rPr>
              <a:t>response</a:t>
            </a:r>
          </a:p>
        </p:txBody>
      </p:sp>
      <p:sp>
        <p:nvSpPr>
          <p:cNvPr id="49363" name="Freeform 211"/>
          <p:cNvSpPr>
            <a:spLocks/>
          </p:cNvSpPr>
          <p:nvPr/>
        </p:nvSpPr>
        <p:spPr bwMode="auto">
          <a:xfrm>
            <a:off x="5646738" y="3614738"/>
            <a:ext cx="2354262" cy="804862"/>
          </a:xfrm>
          <a:custGeom>
            <a:avLst/>
            <a:gdLst/>
            <a:ahLst/>
            <a:cxnLst>
              <a:cxn ang="0">
                <a:pos x="0" y="0"/>
              </a:cxn>
              <a:cxn ang="0">
                <a:pos x="64" y="0"/>
              </a:cxn>
              <a:cxn ang="0">
                <a:pos x="475" y="0"/>
              </a:cxn>
              <a:cxn ang="0">
                <a:pos x="475" y="507"/>
              </a:cxn>
              <a:cxn ang="0">
                <a:pos x="1483" y="507"/>
              </a:cxn>
            </a:cxnLst>
            <a:rect l="0" t="0" r="r" b="b"/>
            <a:pathLst>
              <a:path w="1483" h="507">
                <a:moveTo>
                  <a:pt x="0" y="0"/>
                </a:moveTo>
                <a:cubicBezTo>
                  <a:pt x="21" y="0"/>
                  <a:pt x="43" y="0"/>
                  <a:pt x="64" y="0"/>
                </a:cubicBezTo>
                <a:lnTo>
                  <a:pt x="475" y="0"/>
                </a:lnTo>
                <a:lnTo>
                  <a:pt x="475" y="507"/>
                </a:lnTo>
                <a:lnTo>
                  <a:pt x="1483" y="507"/>
                </a:lnTo>
              </a:path>
            </a:pathLst>
          </a:custGeom>
          <a:noFill/>
          <a:ln w="9525">
            <a:solidFill>
              <a:schemeClr val="tx1"/>
            </a:solidFill>
            <a:round/>
            <a:headEnd/>
            <a:tailEnd/>
          </a:ln>
          <a:effec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3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3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3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3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3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3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3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3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3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3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3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3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3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3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3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3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3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3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3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93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3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3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935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3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3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35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35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35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35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36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936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33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31" grpId="0" animBg="1"/>
      <p:bldP spid="49332" grpId="0" animBg="1"/>
      <p:bldP spid="49333" grpId="0" animBg="1"/>
      <p:bldP spid="49334" grpId="0" animBg="1"/>
      <p:bldP spid="49335" grpId="0" animBg="1"/>
      <p:bldP spid="49336" grpId="0" animBg="1"/>
      <p:bldP spid="49337" grpId="0" animBg="1"/>
      <p:bldP spid="49338" grpId="0" animBg="1"/>
      <p:bldP spid="49339" grpId="0"/>
      <p:bldP spid="49340" grpId="0"/>
      <p:bldP spid="49341" grpId="0" animBg="1"/>
      <p:bldP spid="49342" grpId="0" animBg="1"/>
      <p:bldP spid="49343" grpId="0" animBg="1"/>
      <p:bldP spid="49344" grpId="0" animBg="1"/>
      <p:bldP spid="49345" grpId="0"/>
      <p:bldP spid="49346" grpId="0"/>
      <p:bldP spid="49347" grpId="0" animBg="1"/>
      <p:bldP spid="49348" grpId="0" animBg="1"/>
      <p:bldP spid="49349" grpId="0" animBg="1"/>
      <p:bldP spid="49350" grpId="0" animBg="1"/>
      <p:bldP spid="49351" grpId="0" animBg="1"/>
      <p:bldP spid="49352" grpId="0"/>
      <p:bldP spid="49353" grpId="0"/>
      <p:bldP spid="49354" grpId="0"/>
      <p:bldP spid="49355" grpId="0"/>
      <p:bldP spid="49356" grpId="0"/>
      <p:bldP spid="49357" grpId="0" animBg="1"/>
      <p:bldP spid="49358" grpId="0" animBg="1"/>
      <p:bldP spid="49359" grpId="0"/>
      <p:bldP spid="49360" grpId="0"/>
      <p:bldP spid="49361" grpId="0"/>
      <p:bldP spid="49362" grpId="0"/>
      <p:bldP spid="493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Iterative  name servers</a:t>
            </a:r>
          </a:p>
        </p:txBody>
      </p:sp>
      <p:sp>
        <p:nvSpPr>
          <p:cNvPr id="50179" name="Rectangle 3"/>
          <p:cNvSpPr>
            <a:spLocks noGrp="1" noChangeArrowheads="1"/>
          </p:cNvSpPr>
          <p:nvPr>
            <p:ph type="body" sz="half" idx="1"/>
          </p:nvPr>
        </p:nvSpPr>
        <p:spPr>
          <a:xfrm>
            <a:off x="76200" y="1371600"/>
            <a:ext cx="4044950" cy="4953000"/>
          </a:xfrm>
        </p:spPr>
        <p:txBody>
          <a:bodyPr/>
          <a:lstStyle/>
          <a:p>
            <a:r>
              <a:rPr lang="en-US" sz="2400" smtClean="0"/>
              <a:t>In an iterative query, the name server sends a closest known authoritative name server, if it does not know the answer to the query. </a:t>
            </a:r>
          </a:p>
          <a:p>
            <a:endParaRPr lang="en-US" sz="2400" smtClean="0"/>
          </a:p>
          <a:p>
            <a:r>
              <a:rPr lang="en-US" sz="2400" smtClean="0"/>
              <a:t>The resolver queries the referral.</a:t>
            </a:r>
          </a:p>
          <a:p>
            <a:endParaRPr lang="en-US" sz="2400" smtClean="0"/>
          </a:p>
          <a:p>
            <a:r>
              <a:rPr lang="en-US" sz="2400" smtClean="0"/>
              <a:t>This involves more work for the resolver</a:t>
            </a:r>
          </a:p>
        </p:txBody>
      </p:sp>
      <p:sp>
        <p:nvSpPr>
          <p:cNvPr id="50180" name="Line 4"/>
          <p:cNvSpPr>
            <a:spLocks noChangeShapeType="1"/>
          </p:cNvSpPr>
          <p:nvPr/>
        </p:nvSpPr>
        <p:spPr bwMode="auto">
          <a:xfrm>
            <a:off x="8502650" y="2058988"/>
            <a:ext cx="1588" cy="798512"/>
          </a:xfrm>
          <a:prstGeom prst="line">
            <a:avLst/>
          </a:prstGeom>
          <a:noFill/>
          <a:ln w="30163" cap="rnd">
            <a:solidFill>
              <a:srgbClr val="0000FF"/>
            </a:solidFill>
            <a:round/>
            <a:headEnd/>
            <a:tailEnd/>
          </a:ln>
        </p:spPr>
        <p:txBody>
          <a:bodyPr/>
          <a:lstStyle/>
          <a:p>
            <a:endParaRPr lang="en-US"/>
          </a:p>
        </p:txBody>
      </p:sp>
      <p:sp>
        <p:nvSpPr>
          <p:cNvPr id="50181" name="Freeform 5"/>
          <p:cNvSpPr>
            <a:spLocks/>
          </p:cNvSpPr>
          <p:nvPr/>
        </p:nvSpPr>
        <p:spPr bwMode="auto">
          <a:xfrm>
            <a:off x="8455025" y="2012950"/>
            <a:ext cx="95250" cy="93663"/>
          </a:xfrm>
          <a:custGeom>
            <a:avLst/>
            <a:gdLst/>
            <a:ahLst/>
            <a:cxnLst>
              <a:cxn ang="0">
                <a:pos x="64" y="126"/>
              </a:cxn>
              <a:cxn ang="0">
                <a:pos x="0" y="63"/>
              </a:cxn>
              <a:cxn ang="0">
                <a:pos x="64" y="0"/>
              </a:cxn>
              <a:cxn ang="0">
                <a:pos x="64" y="0"/>
              </a:cxn>
              <a:cxn ang="0">
                <a:pos x="127" y="63"/>
              </a:cxn>
              <a:cxn ang="0">
                <a:pos x="64" y="126"/>
              </a:cxn>
            </a:cxnLst>
            <a:rect l="0" t="0" r="r" b="b"/>
            <a:pathLst>
              <a:path w="127" h="126">
                <a:moveTo>
                  <a:pt x="64" y="126"/>
                </a:moveTo>
                <a:cubicBezTo>
                  <a:pt x="29" y="126"/>
                  <a:pt x="0" y="98"/>
                  <a:pt x="0" y="63"/>
                </a:cubicBezTo>
                <a:cubicBezTo>
                  <a:pt x="0" y="28"/>
                  <a:pt x="29" y="0"/>
                  <a:pt x="64" y="0"/>
                </a:cubicBezTo>
                <a:cubicBezTo>
                  <a:pt x="64" y="0"/>
                  <a:pt x="64" y="0"/>
                  <a:pt x="64" y="0"/>
                </a:cubicBezTo>
                <a:cubicBezTo>
                  <a:pt x="99" y="0"/>
                  <a:pt x="127" y="28"/>
                  <a:pt x="127" y="63"/>
                </a:cubicBezTo>
                <a:cubicBezTo>
                  <a:pt x="127" y="98"/>
                  <a:pt x="99" y="126"/>
                  <a:pt x="64" y="126"/>
                </a:cubicBezTo>
              </a:path>
            </a:pathLst>
          </a:custGeom>
          <a:solidFill>
            <a:srgbClr val="0000FF"/>
          </a:solidFill>
          <a:ln w="0">
            <a:solidFill>
              <a:srgbClr val="000000"/>
            </a:solidFill>
            <a:prstDash val="solid"/>
            <a:round/>
            <a:headEnd/>
            <a:tailEnd/>
          </a:ln>
        </p:spPr>
        <p:txBody>
          <a:bodyPr/>
          <a:lstStyle/>
          <a:p>
            <a:endParaRPr lang="en-US"/>
          </a:p>
        </p:txBody>
      </p:sp>
      <p:sp>
        <p:nvSpPr>
          <p:cNvPr id="50182" name="Freeform 6"/>
          <p:cNvSpPr>
            <a:spLocks/>
          </p:cNvSpPr>
          <p:nvPr/>
        </p:nvSpPr>
        <p:spPr bwMode="auto">
          <a:xfrm>
            <a:off x="8455025" y="2809875"/>
            <a:ext cx="95250" cy="95250"/>
          </a:xfrm>
          <a:custGeom>
            <a:avLst/>
            <a:gdLst/>
            <a:ahLst/>
            <a:cxnLst>
              <a:cxn ang="0">
                <a:pos x="64" y="0"/>
              </a:cxn>
              <a:cxn ang="0">
                <a:pos x="127" y="63"/>
              </a:cxn>
              <a:cxn ang="0">
                <a:pos x="64" y="126"/>
              </a:cxn>
              <a:cxn ang="0">
                <a:pos x="64" y="126"/>
              </a:cxn>
              <a:cxn ang="0">
                <a:pos x="0" y="63"/>
              </a:cxn>
              <a:cxn ang="0">
                <a:pos x="64" y="0"/>
              </a:cxn>
            </a:cxnLst>
            <a:rect l="0" t="0" r="r" b="b"/>
            <a:pathLst>
              <a:path w="127" h="126">
                <a:moveTo>
                  <a:pt x="64" y="0"/>
                </a:moveTo>
                <a:cubicBezTo>
                  <a:pt x="99" y="0"/>
                  <a:pt x="127" y="28"/>
                  <a:pt x="127" y="63"/>
                </a:cubicBezTo>
                <a:cubicBezTo>
                  <a:pt x="127" y="98"/>
                  <a:pt x="99" y="126"/>
                  <a:pt x="64" y="126"/>
                </a:cubicBezTo>
                <a:cubicBezTo>
                  <a:pt x="64" y="126"/>
                  <a:pt x="64" y="126"/>
                  <a:pt x="64" y="126"/>
                </a:cubicBezTo>
                <a:cubicBezTo>
                  <a:pt x="29" y="126"/>
                  <a:pt x="0" y="98"/>
                  <a:pt x="0" y="63"/>
                </a:cubicBezTo>
                <a:cubicBezTo>
                  <a:pt x="0" y="28"/>
                  <a:pt x="29" y="0"/>
                  <a:pt x="64" y="0"/>
                </a:cubicBezTo>
              </a:path>
            </a:pathLst>
          </a:custGeom>
          <a:solidFill>
            <a:srgbClr val="0000FF"/>
          </a:solidFill>
          <a:ln w="0">
            <a:solidFill>
              <a:srgbClr val="000000"/>
            </a:solidFill>
            <a:prstDash val="solid"/>
            <a:round/>
            <a:headEnd/>
            <a:tailEnd/>
          </a:ln>
        </p:spPr>
        <p:txBody>
          <a:bodyPr/>
          <a:lstStyle/>
          <a:p>
            <a:endParaRPr lang="en-US"/>
          </a:p>
        </p:txBody>
      </p:sp>
      <p:sp>
        <p:nvSpPr>
          <p:cNvPr id="50183" name="Line 7"/>
          <p:cNvSpPr>
            <a:spLocks noChangeShapeType="1"/>
          </p:cNvSpPr>
          <p:nvPr/>
        </p:nvSpPr>
        <p:spPr bwMode="auto">
          <a:xfrm>
            <a:off x="8502650" y="4575175"/>
            <a:ext cx="1588" cy="887413"/>
          </a:xfrm>
          <a:prstGeom prst="line">
            <a:avLst/>
          </a:prstGeom>
          <a:noFill/>
          <a:ln w="30163" cap="rnd">
            <a:solidFill>
              <a:srgbClr val="0000FF"/>
            </a:solidFill>
            <a:round/>
            <a:headEnd/>
            <a:tailEnd/>
          </a:ln>
        </p:spPr>
        <p:txBody>
          <a:bodyPr/>
          <a:lstStyle/>
          <a:p>
            <a:endParaRPr lang="en-US"/>
          </a:p>
        </p:txBody>
      </p:sp>
      <p:sp>
        <p:nvSpPr>
          <p:cNvPr id="50184" name="Freeform 8"/>
          <p:cNvSpPr>
            <a:spLocks/>
          </p:cNvSpPr>
          <p:nvPr/>
        </p:nvSpPr>
        <p:spPr bwMode="auto">
          <a:xfrm>
            <a:off x="8455025" y="4525963"/>
            <a:ext cx="95250" cy="96837"/>
          </a:xfrm>
          <a:custGeom>
            <a:avLst/>
            <a:gdLst/>
            <a:ahLst/>
            <a:cxnLst>
              <a:cxn ang="0">
                <a:pos x="64" y="127"/>
              </a:cxn>
              <a:cxn ang="0">
                <a:pos x="127" y="64"/>
              </a:cxn>
              <a:cxn ang="0">
                <a:pos x="64" y="0"/>
              </a:cxn>
              <a:cxn ang="0">
                <a:pos x="64" y="0"/>
              </a:cxn>
              <a:cxn ang="0">
                <a:pos x="0" y="64"/>
              </a:cxn>
              <a:cxn ang="0">
                <a:pos x="64" y="127"/>
              </a:cxn>
            </a:cxnLst>
            <a:rect l="0" t="0" r="r" b="b"/>
            <a:pathLst>
              <a:path w="127" h="127">
                <a:moveTo>
                  <a:pt x="64" y="127"/>
                </a:moveTo>
                <a:cubicBezTo>
                  <a:pt x="99" y="127"/>
                  <a:pt x="127" y="99"/>
                  <a:pt x="127" y="64"/>
                </a:cubicBezTo>
                <a:cubicBezTo>
                  <a:pt x="127" y="29"/>
                  <a:pt x="99" y="0"/>
                  <a:pt x="64" y="0"/>
                </a:cubicBezTo>
                <a:cubicBezTo>
                  <a:pt x="64" y="0"/>
                  <a:pt x="64" y="0"/>
                  <a:pt x="64" y="0"/>
                </a:cubicBezTo>
                <a:cubicBezTo>
                  <a:pt x="29" y="0"/>
                  <a:pt x="0" y="29"/>
                  <a:pt x="0" y="64"/>
                </a:cubicBezTo>
                <a:cubicBezTo>
                  <a:pt x="0" y="99"/>
                  <a:pt x="29" y="127"/>
                  <a:pt x="64" y="127"/>
                </a:cubicBezTo>
              </a:path>
            </a:pathLst>
          </a:custGeom>
          <a:solidFill>
            <a:srgbClr val="0000FF"/>
          </a:solidFill>
          <a:ln w="0">
            <a:solidFill>
              <a:srgbClr val="000000"/>
            </a:solidFill>
            <a:prstDash val="solid"/>
            <a:round/>
            <a:headEnd/>
            <a:tailEnd/>
          </a:ln>
        </p:spPr>
        <p:txBody>
          <a:bodyPr/>
          <a:lstStyle/>
          <a:p>
            <a:endParaRPr lang="en-US"/>
          </a:p>
        </p:txBody>
      </p:sp>
      <p:sp>
        <p:nvSpPr>
          <p:cNvPr id="50185" name="Freeform 9"/>
          <p:cNvSpPr>
            <a:spLocks/>
          </p:cNvSpPr>
          <p:nvPr/>
        </p:nvSpPr>
        <p:spPr bwMode="auto">
          <a:xfrm>
            <a:off x="8455025" y="5416550"/>
            <a:ext cx="95250" cy="93663"/>
          </a:xfrm>
          <a:custGeom>
            <a:avLst/>
            <a:gdLst/>
            <a:ahLst/>
            <a:cxnLst>
              <a:cxn ang="0">
                <a:pos x="64" y="0"/>
              </a:cxn>
              <a:cxn ang="0">
                <a:pos x="0" y="63"/>
              </a:cxn>
              <a:cxn ang="0">
                <a:pos x="64" y="126"/>
              </a:cxn>
              <a:cxn ang="0">
                <a:pos x="64" y="126"/>
              </a:cxn>
              <a:cxn ang="0">
                <a:pos x="127" y="63"/>
              </a:cxn>
              <a:cxn ang="0">
                <a:pos x="64" y="0"/>
              </a:cxn>
            </a:cxnLst>
            <a:rect l="0" t="0" r="r" b="b"/>
            <a:pathLst>
              <a:path w="127" h="126">
                <a:moveTo>
                  <a:pt x="64" y="0"/>
                </a:moveTo>
                <a:cubicBezTo>
                  <a:pt x="29" y="0"/>
                  <a:pt x="0" y="28"/>
                  <a:pt x="0" y="63"/>
                </a:cubicBezTo>
                <a:cubicBezTo>
                  <a:pt x="0" y="98"/>
                  <a:pt x="29" y="126"/>
                  <a:pt x="64" y="126"/>
                </a:cubicBezTo>
                <a:cubicBezTo>
                  <a:pt x="64" y="126"/>
                  <a:pt x="64" y="126"/>
                  <a:pt x="64" y="126"/>
                </a:cubicBezTo>
                <a:cubicBezTo>
                  <a:pt x="99" y="126"/>
                  <a:pt x="127" y="98"/>
                  <a:pt x="127" y="63"/>
                </a:cubicBezTo>
                <a:cubicBezTo>
                  <a:pt x="127" y="28"/>
                  <a:pt x="99" y="0"/>
                  <a:pt x="64" y="0"/>
                </a:cubicBezTo>
              </a:path>
            </a:pathLst>
          </a:custGeom>
          <a:solidFill>
            <a:srgbClr val="0000FF"/>
          </a:solidFill>
          <a:ln w="0">
            <a:solidFill>
              <a:srgbClr val="000000"/>
            </a:solidFill>
            <a:prstDash val="solid"/>
            <a:round/>
            <a:headEnd/>
            <a:tailEnd/>
          </a:ln>
        </p:spPr>
        <p:txBody>
          <a:bodyPr/>
          <a:lstStyle/>
          <a:p>
            <a:endParaRPr lang="en-US"/>
          </a:p>
        </p:txBody>
      </p:sp>
      <p:sp>
        <p:nvSpPr>
          <p:cNvPr id="50186" name="Freeform 10"/>
          <p:cNvSpPr>
            <a:spLocks/>
          </p:cNvSpPr>
          <p:nvPr/>
        </p:nvSpPr>
        <p:spPr bwMode="auto">
          <a:xfrm>
            <a:off x="8702675" y="1830388"/>
            <a:ext cx="76200" cy="30162"/>
          </a:xfrm>
          <a:custGeom>
            <a:avLst/>
            <a:gdLst/>
            <a:ahLst/>
            <a:cxnLst>
              <a:cxn ang="0">
                <a:pos x="29" y="19"/>
              </a:cxn>
              <a:cxn ang="0">
                <a:pos x="48" y="0"/>
              </a:cxn>
              <a:cxn ang="0">
                <a:pos x="0" y="0"/>
              </a:cxn>
              <a:cxn ang="0">
                <a:pos x="29" y="19"/>
              </a:cxn>
            </a:cxnLst>
            <a:rect l="0" t="0" r="r" b="b"/>
            <a:pathLst>
              <a:path w="48" h="19">
                <a:moveTo>
                  <a:pt x="29" y="19"/>
                </a:moveTo>
                <a:lnTo>
                  <a:pt x="48" y="0"/>
                </a:lnTo>
                <a:lnTo>
                  <a:pt x="0" y="0"/>
                </a:lnTo>
                <a:lnTo>
                  <a:pt x="29" y="19"/>
                </a:lnTo>
                <a:close/>
              </a:path>
            </a:pathLst>
          </a:custGeom>
          <a:solidFill>
            <a:srgbClr val="E6E6E6"/>
          </a:solidFill>
          <a:ln w="9525">
            <a:noFill/>
            <a:round/>
            <a:headEnd/>
            <a:tailEnd/>
          </a:ln>
        </p:spPr>
        <p:txBody>
          <a:bodyPr/>
          <a:lstStyle/>
          <a:p>
            <a:endParaRPr lang="en-US"/>
          </a:p>
        </p:txBody>
      </p:sp>
      <p:sp>
        <p:nvSpPr>
          <p:cNvPr id="50187" name="Freeform 11"/>
          <p:cNvSpPr>
            <a:spLocks/>
          </p:cNvSpPr>
          <p:nvPr/>
        </p:nvSpPr>
        <p:spPr bwMode="auto">
          <a:xfrm>
            <a:off x="8226425" y="1833563"/>
            <a:ext cx="123825" cy="57150"/>
          </a:xfrm>
          <a:custGeom>
            <a:avLst/>
            <a:gdLst/>
            <a:ahLst/>
            <a:cxnLst>
              <a:cxn ang="0">
                <a:pos x="78" y="36"/>
              </a:cxn>
              <a:cxn ang="0">
                <a:pos x="37" y="0"/>
              </a:cxn>
              <a:cxn ang="0">
                <a:pos x="0" y="36"/>
              </a:cxn>
              <a:cxn ang="0">
                <a:pos x="78" y="36"/>
              </a:cxn>
            </a:cxnLst>
            <a:rect l="0" t="0" r="r" b="b"/>
            <a:pathLst>
              <a:path w="78" h="36">
                <a:moveTo>
                  <a:pt x="78" y="36"/>
                </a:moveTo>
                <a:lnTo>
                  <a:pt x="37" y="0"/>
                </a:lnTo>
                <a:lnTo>
                  <a:pt x="0" y="36"/>
                </a:lnTo>
                <a:lnTo>
                  <a:pt x="78" y="36"/>
                </a:lnTo>
                <a:close/>
              </a:path>
            </a:pathLst>
          </a:custGeom>
          <a:solidFill>
            <a:srgbClr val="E6E6E6"/>
          </a:solidFill>
          <a:ln w="9525">
            <a:noFill/>
            <a:round/>
            <a:headEnd/>
            <a:tailEnd/>
          </a:ln>
        </p:spPr>
        <p:txBody>
          <a:bodyPr/>
          <a:lstStyle/>
          <a:p>
            <a:endParaRPr lang="en-US"/>
          </a:p>
        </p:txBody>
      </p:sp>
      <p:sp>
        <p:nvSpPr>
          <p:cNvPr id="50188" name="Freeform 12"/>
          <p:cNvSpPr>
            <a:spLocks/>
          </p:cNvSpPr>
          <p:nvPr/>
        </p:nvSpPr>
        <p:spPr bwMode="auto">
          <a:xfrm>
            <a:off x="8288338" y="1830388"/>
            <a:ext cx="468312" cy="60325"/>
          </a:xfrm>
          <a:custGeom>
            <a:avLst/>
            <a:gdLst/>
            <a:ahLst/>
            <a:cxnLst>
              <a:cxn ang="0">
                <a:pos x="295" y="14"/>
              </a:cxn>
              <a:cxn ang="0">
                <a:pos x="266" y="0"/>
              </a:cxn>
              <a:cxn ang="0">
                <a:pos x="39" y="0"/>
              </a:cxn>
              <a:cxn ang="0">
                <a:pos x="0" y="19"/>
              </a:cxn>
              <a:cxn ang="0">
                <a:pos x="39" y="38"/>
              </a:cxn>
              <a:cxn ang="0">
                <a:pos x="270" y="38"/>
              </a:cxn>
              <a:cxn ang="0">
                <a:pos x="295" y="14"/>
              </a:cxn>
            </a:cxnLst>
            <a:rect l="0" t="0" r="r" b="b"/>
            <a:pathLst>
              <a:path w="295" h="38">
                <a:moveTo>
                  <a:pt x="295" y="14"/>
                </a:moveTo>
                <a:lnTo>
                  <a:pt x="266" y="0"/>
                </a:lnTo>
                <a:lnTo>
                  <a:pt x="39" y="0"/>
                </a:lnTo>
                <a:lnTo>
                  <a:pt x="0" y="19"/>
                </a:lnTo>
                <a:lnTo>
                  <a:pt x="39" y="38"/>
                </a:lnTo>
                <a:lnTo>
                  <a:pt x="270" y="38"/>
                </a:lnTo>
                <a:lnTo>
                  <a:pt x="295" y="14"/>
                </a:lnTo>
                <a:close/>
              </a:path>
            </a:pathLst>
          </a:custGeom>
          <a:solidFill>
            <a:srgbClr val="9A9A9A"/>
          </a:solidFill>
          <a:ln w="9525">
            <a:noFill/>
            <a:round/>
            <a:headEnd/>
            <a:tailEnd/>
          </a:ln>
        </p:spPr>
        <p:txBody>
          <a:bodyPr/>
          <a:lstStyle/>
          <a:p>
            <a:endParaRPr lang="en-US"/>
          </a:p>
        </p:txBody>
      </p:sp>
      <p:pic>
        <p:nvPicPr>
          <p:cNvPr id="50189" name="Picture 13"/>
          <p:cNvPicPr>
            <a:picLocks noChangeAspect="1" noChangeArrowheads="1"/>
          </p:cNvPicPr>
          <p:nvPr/>
        </p:nvPicPr>
        <p:blipFill>
          <a:blip r:embed="rId2" cstate="print"/>
          <a:srcRect/>
          <a:stretch>
            <a:fillRect/>
          </a:stretch>
        </p:blipFill>
        <p:spPr bwMode="auto">
          <a:xfrm>
            <a:off x="8355013" y="1860550"/>
            <a:ext cx="277812" cy="23813"/>
          </a:xfrm>
          <a:prstGeom prst="rect">
            <a:avLst/>
          </a:prstGeom>
          <a:noFill/>
          <a:ln w="9525">
            <a:noFill/>
            <a:miter lim="800000"/>
            <a:headEnd/>
            <a:tailEnd/>
          </a:ln>
        </p:spPr>
      </p:pic>
      <p:sp>
        <p:nvSpPr>
          <p:cNvPr id="50190" name="Freeform 14"/>
          <p:cNvSpPr>
            <a:spLocks/>
          </p:cNvSpPr>
          <p:nvPr/>
        </p:nvSpPr>
        <p:spPr bwMode="auto">
          <a:xfrm>
            <a:off x="8716963" y="1830388"/>
            <a:ext cx="61912" cy="228600"/>
          </a:xfrm>
          <a:custGeom>
            <a:avLst/>
            <a:gdLst/>
            <a:ahLst/>
            <a:cxnLst>
              <a:cxn ang="0">
                <a:pos x="0" y="38"/>
              </a:cxn>
              <a:cxn ang="0">
                <a:pos x="39" y="0"/>
              </a:cxn>
              <a:cxn ang="0">
                <a:pos x="39" y="106"/>
              </a:cxn>
              <a:cxn ang="0">
                <a:pos x="0" y="144"/>
              </a:cxn>
              <a:cxn ang="0">
                <a:pos x="0" y="38"/>
              </a:cxn>
            </a:cxnLst>
            <a:rect l="0" t="0" r="r" b="b"/>
            <a:pathLst>
              <a:path w="39" h="144">
                <a:moveTo>
                  <a:pt x="0" y="38"/>
                </a:moveTo>
                <a:lnTo>
                  <a:pt x="39" y="0"/>
                </a:lnTo>
                <a:lnTo>
                  <a:pt x="39" y="106"/>
                </a:lnTo>
                <a:lnTo>
                  <a:pt x="0" y="144"/>
                </a:lnTo>
                <a:lnTo>
                  <a:pt x="0" y="38"/>
                </a:lnTo>
                <a:close/>
              </a:path>
            </a:pathLst>
          </a:custGeom>
          <a:solidFill>
            <a:srgbClr val="9A9A9A"/>
          </a:solidFill>
          <a:ln w="9525">
            <a:noFill/>
            <a:round/>
            <a:headEnd/>
            <a:tailEnd/>
          </a:ln>
        </p:spPr>
        <p:txBody>
          <a:bodyPr/>
          <a:lstStyle/>
          <a:p>
            <a:endParaRPr lang="en-US"/>
          </a:p>
        </p:txBody>
      </p:sp>
      <p:sp>
        <p:nvSpPr>
          <p:cNvPr id="50191" name="Rectangle 15"/>
          <p:cNvSpPr>
            <a:spLocks noChangeArrowheads="1"/>
          </p:cNvSpPr>
          <p:nvPr/>
        </p:nvSpPr>
        <p:spPr bwMode="auto">
          <a:xfrm>
            <a:off x="8226425" y="1890713"/>
            <a:ext cx="490538" cy="134937"/>
          </a:xfrm>
          <a:prstGeom prst="rect">
            <a:avLst/>
          </a:prstGeom>
          <a:solidFill>
            <a:srgbClr val="C0C0C0"/>
          </a:solidFill>
          <a:ln w="9525">
            <a:noFill/>
            <a:miter lim="800000"/>
            <a:headEnd/>
            <a:tailEnd/>
          </a:ln>
        </p:spPr>
        <p:txBody>
          <a:bodyPr/>
          <a:lstStyle/>
          <a:p>
            <a:endParaRPr lang="en-US"/>
          </a:p>
        </p:txBody>
      </p:sp>
      <p:sp>
        <p:nvSpPr>
          <p:cNvPr id="50192" name="Freeform 16"/>
          <p:cNvSpPr>
            <a:spLocks noEditPoints="1"/>
          </p:cNvSpPr>
          <p:nvPr/>
        </p:nvSpPr>
        <p:spPr bwMode="auto">
          <a:xfrm>
            <a:off x="8226425" y="1890713"/>
            <a:ext cx="490538" cy="134937"/>
          </a:xfrm>
          <a:custGeom>
            <a:avLst/>
            <a:gdLst/>
            <a:ahLst/>
            <a:cxnLst>
              <a:cxn ang="0">
                <a:pos x="0" y="177"/>
              </a:cxn>
              <a:cxn ang="0">
                <a:pos x="650" y="177"/>
              </a:cxn>
              <a:cxn ang="0">
                <a:pos x="650" y="0"/>
              </a:cxn>
              <a:cxn ang="0">
                <a:pos x="0" y="0"/>
              </a:cxn>
              <a:cxn ang="0">
                <a:pos x="0" y="177"/>
              </a:cxn>
              <a:cxn ang="0">
                <a:pos x="213" y="0"/>
              </a:cxn>
              <a:cxn ang="0">
                <a:pos x="213" y="177"/>
              </a:cxn>
            </a:cxnLst>
            <a:rect l="0" t="0" r="r" b="b"/>
            <a:pathLst>
              <a:path w="650" h="177">
                <a:moveTo>
                  <a:pt x="0" y="177"/>
                </a:moveTo>
                <a:lnTo>
                  <a:pt x="650" y="177"/>
                </a:lnTo>
                <a:lnTo>
                  <a:pt x="650" y="0"/>
                </a:lnTo>
                <a:lnTo>
                  <a:pt x="0" y="0"/>
                </a:lnTo>
                <a:lnTo>
                  <a:pt x="0" y="177"/>
                </a:lnTo>
                <a:moveTo>
                  <a:pt x="213" y="0"/>
                </a:moveTo>
                <a:cubicBezTo>
                  <a:pt x="200" y="58"/>
                  <a:pt x="200" y="119"/>
                  <a:pt x="213" y="177"/>
                </a:cubicBezTo>
              </a:path>
            </a:pathLst>
          </a:custGeom>
          <a:noFill/>
          <a:ln w="3175" cap="rnd">
            <a:solidFill>
              <a:srgbClr val="000000"/>
            </a:solidFill>
            <a:prstDash val="solid"/>
            <a:round/>
            <a:headEnd/>
            <a:tailEnd/>
          </a:ln>
        </p:spPr>
        <p:txBody>
          <a:bodyPr/>
          <a:lstStyle/>
          <a:p>
            <a:endParaRPr lang="en-US"/>
          </a:p>
        </p:txBody>
      </p:sp>
      <p:sp>
        <p:nvSpPr>
          <p:cNvPr id="50193" name="Rectangle 17"/>
          <p:cNvSpPr>
            <a:spLocks noChangeArrowheads="1"/>
          </p:cNvSpPr>
          <p:nvPr/>
        </p:nvSpPr>
        <p:spPr bwMode="auto">
          <a:xfrm>
            <a:off x="8226425" y="2025650"/>
            <a:ext cx="490538" cy="33338"/>
          </a:xfrm>
          <a:prstGeom prst="rect">
            <a:avLst/>
          </a:prstGeom>
          <a:solidFill>
            <a:srgbClr val="9A9A9A"/>
          </a:solidFill>
          <a:ln w="9525">
            <a:noFill/>
            <a:miter lim="800000"/>
            <a:headEnd/>
            <a:tailEnd/>
          </a:ln>
        </p:spPr>
        <p:txBody>
          <a:bodyPr/>
          <a:lstStyle/>
          <a:p>
            <a:endParaRPr lang="en-US"/>
          </a:p>
        </p:txBody>
      </p:sp>
      <p:sp>
        <p:nvSpPr>
          <p:cNvPr id="50194" name="Rectangle 18"/>
          <p:cNvSpPr>
            <a:spLocks noChangeArrowheads="1"/>
          </p:cNvSpPr>
          <p:nvPr/>
        </p:nvSpPr>
        <p:spPr bwMode="auto">
          <a:xfrm>
            <a:off x="8226425" y="2025650"/>
            <a:ext cx="490538" cy="33338"/>
          </a:xfrm>
          <a:prstGeom prst="rect">
            <a:avLst/>
          </a:prstGeom>
          <a:noFill/>
          <a:ln w="3175" cap="rnd">
            <a:solidFill>
              <a:srgbClr val="000000"/>
            </a:solidFill>
            <a:round/>
            <a:headEnd/>
            <a:tailEnd/>
          </a:ln>
        </p:spPr>
        <p:txBody>
          <a:bodyPr/>
          <a:lstStyle/>
          <a:p>
            <a:endParaRPr lang="en-US"/>
          </a:p>
        </p:txBody>
      </p:sp>
      <p:sp>
        <p:nvSpPr>
          <p:cNvPr id="50195" name="Rectangle 19"/>
          <p:cNvSpPr>
            <a:spLocks noChangeArrowheads="1"/>
          </p:cNvSpPr>
          <p:nvPr/>
        </p:nvSpPr>
        <p:spPr bwMode="auto">
          <a:xfrm>
            <a:off x="8604250" y="1933575"/>
            <a:ext cx="19050" cy="6350"/>
          </a:xfrm>
          <a:prstGeom prst="rect">
            <a:avLst/>
          </a:prstGeom>
          <a:solidFill>
            <a:srgbClr val="C0C0C0"/>
          </a:solidFill>
          <a:ln w="9525">
            <a:noFill/>
            <a:miter lim="800000"/>
            <a:headEnd/>
            <a:tailEnd/>
          </a:ln>
        </p:spPr>
        <p:txBody>
          <a:bodyPr/>
          <a:lstStyle/>
          <a:p>
            <a:endParaRPr lang="en-US"/>
          </a:p>
        </p:txBody>
      </p:sp>
      <p:sp>
        <p:nvSpPr>
          <p:cNvPr id="50196" name="Freeform 20"/>
          <p:cNvSpPr>
            <a:spLocks noEditPoints="1"/>
          </p:cNvSpPr>
          <p:nvPr/>
        </p:nvSpPr>
        <p:spPr bwMode="auto">
          <a:xfrm>
            <a:off x="8404225" y="1920875"/>
            <a:ext cx="79375" cy="9525"/>
          </a:xfrm>
          <a:custGeom>
            <a:avLst/>
            <a:gdLst/>
            <a:ahLst/>
            <a:cxnLst>
              <a:cxn ang="0">
                <a:pos x="0" y="6"/>
              </a:cxn>
              <a:cxn ang="0">
                <a:pos x="14" y="6"/>
              </a:cxn>
              <a:cxn ang="0">
                <a:pos x="14" y="0"/>
              </a:cxn>
              <a:cxn ang="0">
                <a:pos x="0" y="0"/>
              </a:cxn>
              <a:cxn ang="0">
                <a:pos x="0" y="6"/>
              </a:cxn>
              <a:cxn ang="0">
                <a:pos x="21" y="6"/>
              </a:cxn>
              <a:cxn ang="0">
                <a:pos x="29" y="6"/>
              </a:cxn>
              <a:cxn ang="0">
                <a:pos x="29" y="0"/>
              </a:cxn>
              <a:cxn ang="0">
                <a:pos x="21" y="0"/>
              </a:cxn>
              <a:cxn ang="0">
                <a:pos x="21" y="6"/>
              </a:cxn>
              <a:cxn ang="0">
                <a:pos x="36" y="6"/>
              </a:cxn>
              <a:cxn ang="0">
                <a:pos x="50" y="6"/>
              </a:cxn>
              <a:cxn ang="0">
                <a:pos x="50" y="0"/>
              </a:cxn>
              <a:cxn ang="0">
                <a:pos x="36" y="0"/>
              </a:cxn>
              <a:cxn ang="0">
                <a:pos x="36" y="6"/>
              </a:cxn>
            </a:cxnLst>
            <a:rect l="0" t="0" r="r" b="b"/>
            <a:pathLst>
              <a:path w="50" h="6">
                <a:moveTo>
                  <a:pt x="0" y="6"/>
                </a:moveTo>
                <a:lnTo>
                  <a:pt x="14" y="6"/>
                </a:lnTo>
                <a:lnTo>
                  <a:pt x="14" y="0"/>
                </a:lnTo>
                <a:lnTo>
                  <a:pt x="0" y="0"/>
                </a:lnTo>
                <a:lnTo>
                  <a:pt x="0" y="6"/>
                </a:lnTo>
                <a:close/>
                <a:moveTo>
                  <a:pt x="21" y="6"/>
                </a:moveTo>
                <a:lnTo>
                  <a:pt x="29" y="6"/>
                </a:lnTo>
                <a:lnTo>
                  <a:pt x="29" y="0"/>
                </a:lnTo>
                <a:lnTo>
                  <a:pt x="21" y="0"/>
                </a:lnTo>
                <a:lnTo>
                  <a:pt x="21" y="6"/>
                </a:lnTo>
                <a:close/>
                <a:moveTo>
                  <a:pt x="36" y="6"/>
                </a:moveTo>
                <a:lnTo>
                  <a:pt x="50" y="6"/>
                </a:lnTo>
                <a:lnTo>
                  <a:pt x="50" y="0"/>
                </a:lnTo>
                <a:lnTo>
                  <a:pt x="36" y="0"/>
                </a:lnTo>
                <a:lnTo>
                  <a:pt x="36" y="6"/>
                </a:lnTo>
                <a:close/>
              </a:path>
            </a:pathLst>
          </a:custGeom>
          <a:solidFill>
            <a:srgbClr val="C0C0C0"/>
          </a:solidFill>
          <a:ln w="9525">
            <a:noFill/>
            <a:round/>
            <a:headEnd/>
            <a:tailEnd/>
          </a:ln>
        </p:spPr>
        <p:txBody>
          <a:bodyPr/>
          <a:lstStyle/>
          <a:p>
            <a:endParaRPr lang="en-US"/>
          </a:p>
        </p:txBody>
      </p:sp>
      <p:sp>
        <p:nvSpPr>
          <p:cNvPr id="50197" name="Rectangle 21"/>
          <p:cNvSpPr>
            <a:spLocks noChangeArrowheads="1"/>
          </p:cNvSpPr>
          <p:nvPr/>
        </p:nvSpPr>
        <p:spPr bwMode="auto">
          <a:xfrm>
            <a:off x="8404225" y="1920875"/>
            <a:ext cx="22225" cy="9525"/>
          </a:xfrm>
          <a:prstGeom prst="rect">
            <a:avLst/>
          </a:prstGeom>
          <a:noFill/>
          <a:ln w="1588" cap="rnd">
            <a:solidFill>
              <a:srgbClr val="000000"/>
            </a:solidFill>
            <a:round/>
            <a:headEnd/>
            <a:tailEnd/>
          </a:ln>
        </p:spPr>
        <p:txBody>
          <a:bodyPr/>
          <a:lstStyle/>
          <a:p>
            <a:endParaRPr lang="en-US"/>
          </a:p>
        </p:txBody>
      </p:sp>
      <p:sp>
        <p:nvSpPr>
          <p:cNvPr id="50198" name="Rectangle 22"/>
          <p:cNvSpPr>
            <a:spLocks noChangeArrowheads="1"/>
          </p:cNvSpPr>
          <p:nvPr/>
        </p:nvSpPr>
        <p:spPr bwMode="auto">
          <a:xfrm>
            <a:off x="8437563" y="1920875"/>
            <a:ext cx="12700" cy="9525"/>
          </a:xfrm>
          <a:prstGeom prst="rect">
            <a:avLst/>
          </a:prstGeom>
          <a:noFill/>
          <a:ln w="1588" cap="rnd">
            <a:solidFill>
              <a:srgbClr val="000000"/>
            </a:solidFill>
            <a:round/>
            <a:headEnd/>
            <a:tailEnd/>
          </a:ln>
        </p:spPr>
        <p:txBody>
          <a:bodyPr/>
          <a:lstStyle/>
          <a:p>
            <a:endParaRPr lang="en-US"/>
          </a:p>
        </p:txBody>
      </p:sp>
      <p:sp>
        <p:nvSpPr>
          <p:cNvPr id="50199" name="Rectangle 23"/>
          <p:cNvSpPr>
            <a:spLocks noChangeArrowheads="1"/>
          </p:cNvSpPr>
          <p:nvPr/>
        </p:nvSpPr>
        <p:spPr bwMode="auto">
          <a:xfrm>
            <a:off x="8461375" y="1920875"/>
            <a:ext cx="22225" cy="9525"/>
          </a:xfrm>
          <a:prstGeom prst="rect">
            <a:avLst/>
          </a:prstGeom>
          <a:noFill/>
          <a:ln w="1588" cap="rnd">
            <a:solidFill>
              <a:srgbClr val="000000"/>
            </a:solidFill>
            <a:round/>
            <a:headEnd/>
            <a:tailEnd/>
          </a:ln>
        </p:spPr>
        <p:txBody>
          <a:bodyPr/>
          <a:lstStyle/>
          <a:p>
            <a:endParaRPr lang="en-US"/>
          </a:p>
        </p:txBody>
      </p:sp>
      <p:sp>
        <p:nvSpPr>
          <p:cNvPr id="50200" name="Freeform 24"/>
          <p:cNvSpPr>
            <a:spLocks noEditPoints="1"/>
          </p:cNvSpPr>
          <p:nvPr/>
        </p:nvSpPr>
        <p:spPr bwMode="auto">
          <a:xfrm>
            <a:off x="8242300" y="1905000"/>
            <a:ext cx="354013" cy="50800"/>
          </a:xfrm>
          <a:custGeom>
            <a:avLst/>
            <a:gdLst/>
            <a:ahLst/>
            <a:cxnLst>
              <a:cxn ang="0">
                <a:pos x="0" y="32"/>
              </a:cxn>
              <a:cxn ang="0">
                <a:pos x="29" y="32"/>
              </a:cxn>
              <a:cxn ang="0">
                <a:pos x="29" y="0"/>
              </a:cxn>
              <a:cxn ang="0">
                <a:pos x="0" y="0"/>
              </a:cxn>
              <a:cxn ang="0">
                <a:pos x="0" y="32"/>
              </a:cxn>
              <a:cxn ang="0">
                <a:pos x="197" y="24"/>
              </a:cxn>
              <a:cxn ang="0">
                <a:pos x="223" y="24"/>
              </a:cxn>
              <a:cxn ang="0">
                <a:pos x="223" y="8"/>
              </a:cxn>
              <a:cxn ang="0">
                <a:pos x="197" y="8"/>
              </a:cxn>
              <a:cxn ang="0">
                <a:pos x="197" y="24"/>
              </a:cxn>
            </a:cxnLst>
            <a:rect l="0" t="0" r="r" b="b"/>
            <a:pathLst>
              <a:path w="223" h="32">
                <a:moveTo>
                  <a:pt x="0" y="32"/>
                </a:moveTo>
                <a:lnTo>
                  <a:pt x="29" y="32"/>
                </a:lnTo>
                <a:lnTo>
                  <a:pt x="29" y="0"/>
                </a:lnTo>
                <a:lnTo>
                  <a:pt x="0" y="0"/>
                </a:lnTo>
                <a:lnTo>
                  <a:pt x="0" y="32"/>
                </a:lnTo>
                <a:close/>
                <a:moveTo>
                  <a:pt x="197" y="24"/>
                </a:moveTo>
                <a:lnTo>
                  <a:pt x="223" y="24"/>
                </a:lnTo>
                <a:lnTo>
                  <a:pt x="223" y="8"/>
                </a:lnTo>
                <a:lnTo>
                  <a:pt x="197" y="8"/>
                </a:lnTo>
                <a:lnTo>
                  <a:pt x="197" y="24"/>
                </a:lnTo>
                <a:close/>
              </a:path>
            </a:pathLst>
          </a:custGeom>
          <a:solidFill>
            <a:srgbClr val="C0C0C0"/>
          </a:solidFill>
          <a:ln w="9525">
            <a:noFill/>
            <a:round/>
            <a:headEnd/>
            <a:tailEnd/>
          </a:ln>
        </p:spPr>
        <p:txBody>
          <a:bodyPr/>
          <a:lstStyle/>
          <a:p>
            <a:endParaRPr lang="en-US"/>
          </a:p>
        </p:txBody>
      </p:sp>
      <p:sp>
        <p:nvSpPr>
          <p:cNvPr id="50201" name="Freeform 25"/>
          <p:cNvSpPr>
            <a:spLocks noEditPoints="1"/>
          </p:cNvSpPr>
          <p:nvPr/>
        </p:nvSpPr>
        <p:spPr bwMode="auto">
          <a:xfrm>
            <a:off x="8231188" y="1897063"/>
            <a:ext cx="482600" cy="153987"/>
          </a:xfrm>
          <a:custGeom>
            <a:avLst/>
            <a:gdLst/>
            <a:ahLst/>
            <a:cxnLst>
              <a:cxn ang="0">
                <a:pos x="221" y="161"/>
              </a:cxn>
              <a:cxn ang="0">
                <a:pos x="638" y="161"/>
              </a:cxn>
              <a:cxn ang="0">
                <a:pos x="638" y="0"/>
              </a:cxn>
              <a:cxn ang="0">
                <a:pos x="221" y="0"/>
              </a:cxn>
              <a:cxn ang="0">
                <a:pos x="221" y="161"/>
              </a:cxn>
              <a:cxn ang="0">
                <a:pos x="376" y="141"/>
              </a:cxn>
              <a:cxn ang="0">
                <a:pos x="615" y="141"/>
              </a:cxn>
              <a:cxn ang="0">
                <a:pos x="615" y="22"/>
              </a:cxn>
              <a:cxn ang="0">
                <a:pos x="376" y="22"/>
              </a:cxn>
              <a:cxn ang="0">
                <a:pos x="376" y="141"/>
              </a:cxn>
              <a:cxn ang="0">
                <a:pos x="579" y="202"/>
              </a:cxn>
              <a:cxn ang="0">
                <a:pos x="630" y="202"/>
              </a:cxn>
              <a:cxn ang="0">
                <a:pos x="640" y="193"/>
              </a:cxn>
              <a:cxn ang="0">
                <a:pos x="632" y="182"/>
              </a:cxn>
              <a:cxn ang="0">
                <a:pos x="630" y="182"/>
              </a:cxn>
              <a:cxn ang="0">
                <a:pos x="630" y="182"/>
              </a:cxn>
              <a:cxn ang="0">
                <a:pos x="579" y="182"/>
              </a:cxn>
              <a:cxn ang="0">
                <a:pos x="579" y="202"/>
              </a:cxn>
              <a:cxn ang="0">
                <a:pos x="61" y="202"/>
              </a:cxn>
              <a:cxn ang="0">
                <a:pos x="10" y="202"/>
              </a:cxn>
              <a:cxn ang="0">
                <a:pos x="0" y="193"/>
              </a:cxn>
              <a:cxn ang="0">
                <a:pos x="8" y="182"/>
              </a:cxn>
              <a:cxn ang="0">
                <a:pos x="10" y="182"/>
              </a:cxn>
              <a:cxn ang="0">
                <a:pos x="10" y="182"/>
              </a:cxn>
              <a:cxn ang="0">
                <a:pos x="61" y="182"/>
              </a:cxn>
              <a:cxn ang="0">
                <a:pos x="61" y="202"/>
              </a:cxn>
              <a:cxn ang="0">
                <a:pos x="229" y="43"/>
              </a:cxn>
              <a:cxn ang="0">
                <a:pos x="335" y="43"/>
              </a:cxn>
              <a:cxn ang="0">
                <a:pos x="335" y="31"/>
              </a:cxn>
              <a:cxn ang="0">
                <a:pos x="229" y="31"/>
              </a:cxn>
              <a:cxn ang="0">
                <a:pos x="229" y="43"/>
              </a:cxn>
            </a:cxnLst>
            <a:rect l="0" t="0" r="r" b="b"/>
            <a:pathLst>
              <a:path w="641" h="203">
                <a:moveTo>
                  <a:pt x="221" y="161"/>
                </a:moveTo>
                <a:lnTo>
                  <a:pt x="638" y="161"/>
                </a:lnTo>
                <a:lnTo>
                  <a:pt x="638" y="0"/>
                </a:lnTo>
                <a:lnTo>
                  <a:pt x="221" y="0"/>
                </a:lnTo>
                <a:cubicBezTo>
                  <a:pt x="208" y="52"/>
                  <a:pt x="208" y="108"/>
                  <a:pt x="221" y="161"/>
                </a:cubicBezTo>
                <a:close/>
                <a:moveTo>
                  <a:pt x="376" y="141"/>
                </a:moveTo>
                <a:lnTo>
                  <a:pt x="615" y="141"/>
                </a:lnTo>
                <a:lnTo>
                  <a:pt x="615" y="22"/>
                </a:lnTo>
                <a:lnTo>
                  <a:pt x="376" y="22"/>
                </a:lnTo>
                <a:lnTo>
                  <a:pt x="376" y="141"/>
                </a:lnTo>
                <a:close/>
                <a:moveTo>
                  <a:pt x="579" y="202"/>
                </a:moveTo>
                <a:lnTo>
                  <a:pt x="630" y="202"/>
                </a:lnTo>
                <a:cubicBezTo>
                  <a:pt x="635" y="203"/>
                  <a:pt x="639" y="199"/>
                  <a:pt x="640" y="193"/>
                </a:cubicBezTo>
                <a:cubicBezTo>
                  <a:pt x="641" y="188"/>
                  <a:pt x="637" y="183"/>
                  <a:pt x="632" y="182"/>
                </a:cubicBezTo>
                <a:cubicBezTo>
                  <a:pt x="632" y="182"/>
                  <a:pt x="631" y="182"/>
                  <a:pt x="630" y="182"/>
                </a:cubicBezTo>
                <a:lnTo>
                  <a:pt x="630" y="182"/>
                </a:lnTo>
                <a:lnTo>
                  <a:pt x="579" y="182"/>
                </a:lnTo>
                <a:lnTo>
                  <a:pt x="579" y="202"/>
                </a:lnTo>
                <a:close/>
                <a:moveTo>
                  <a:pt x="61" y="202"/>
                </a:moveTo>
                <a:lnTo>
                  <a:pt x="10" y="202"/>
                </a:lnTo>
                <a:cubicBezTo>
                  <a:pt x="5" y="203"/>
                  <a:pt x="1" y="199"/>
                  <a:pt x="0" y="193"/>
                </a:cubicBezTo>
                <a:cubicBezTo>
                  <a:pt x="0" y="188"/>
                  <a:pt x="3" y="183"/>
                  <a:pt x="8" y="182"/>
                </a:cubicBezTo>
                <a:cubicBezTo>
                  <a:pt x="9" y="182"/>
                  <a:pt x="10" y="182"/>
                  <a:pt x="10" y="182"/>
                </a:cubicBezTo>
                <a:lnTo>
                  <a:pt x="10" y="182"/>
                </a:lnTo>
                <a:lnTo>
                  <a:pt x="61" y="182"/>
                </a:lnTo>
                <a:lnTo>
                  <a:pt x="61" y="202"/>
                </a:lnTo>
                <a:close/>
                <a:moveTo>
                  <a:pt x="229" y="43"/>
                </a:moveTo>
                <a:lnTo>
                  <a:pt x="335" y="43"/>
                </a:lnTo>
                <a:lnTo>
                  <a:pt x="335" y="31"/>
                </a:lnTo>
                <a:lnTo>
                  <a:pt x="229" y="31"/>
                </a:lnTo>
                <a:lnTo>
                  <a:pt x="229" y="43"/>
                </a:lnTo>
                <a:close/>
              </a:path>
            </a:pathLst>
          </a:custGeom>
          <a:solidFill>
            <a:srgbClr val="C0C0C0"/>
          </a:solidFill>
          <a:ln w="0">
            <a:solidFill>
              <a:srgbClr val="000000"/>
            </a:solidFill>
            <a:prstDash val="solid"/>
            <a:round/>
            <a:headEnd/>
            <a:tailEnd/>
          </a:ln>
        </p:spPr>
        <p:txBody>
          <a:bodyPr/>
          <a:lstStyle/>
          <a:p>
            <a:endParaRPr lang="en-US"/>
          </a:p>
        </p:txBody>
      </p:sp>
      <p:sp>
        <p:nvSpPr>
          <p:cNvPr id="50202" name="Freeform 26"/>
          <p:cNvSpPr>
            <a:spLocks noEditPoints="1"/>
          </p:cNvSpPr>
          <p:nvPr/>
        </p:nvSpPr>
        <p:spPr bwMode="auto">
          <a:xfrm>
            <a:off x="8231188" y="1890713"/>
            <a:ext cx="482600" cy="160337"/>
          </a:xfrm>
          <a:custGeom>
            <a:avLst/>
            <a:gdLst/>
            <a:ahLst/>
            <a:cxnLst>
              <a:cxn ang="0">
                <a:pos x="221" y="170"/>
              </a:cxn>
              <a:cxn ang="0">
                <a:pos x="638" y="170"/>
              </a:cxn>
              <a:cxn ang="0">
                <a:pos x="638" y="9"/>
              </a:cxn>
              <a:cxn ang="0">
                <a:pos x="221" y="9"/>
              </a:cxn>
              <a:cxn ang="0">
                <a:pos x="221" y="170"/>
              </a:cxn>
              <a:cxn ang="0">
                <a:pos x="341" y="9"/>
              </a:cxn>
              <a:cxn ang="0">
                <a:pos x="341" y="170"/>
              </a:cxn>
              <a:cxn ang="0">
                <a:pos x="341" y="63"/>
              </a:cxn>
              <a:cxn ang="0">
                <a:pos x="212" y="63"/>
              </a:cxn>
              <a:cxn ang="0">
                <a:pos x="341" y="117"/>
              </a:cxn>
              <a:cxn ang="0">
                <a:pos x="212" y="117"/>
              </a:cxn>
              <a:cxn ang="0">
                <a:pos x="376" y="150"/>
              </a:cxn>
              <a:cxn ang="0">
                <a:pos x="615" y="150"/>
              </a:cxn>
              <a:cxn ang="0">
                <a:pos x="615" y="31"/>
              </a:cxn>
              <a:cxn ang="0">
                <a:pos x="376" y="31"/>
              </a:cxn>
              <a:cxn ang="0">
                <a:pos x="376" y="150"/>
              </a:cxn>
              <a:cxn ang="0">
                <a:pos x="539" y="31"/>
              </a:cxn>
              <a:cxn ang="0">
                <a:pos x="539" y="76"/>
              </a:cxn>
              <a:cxn ang="0">
                <a:pos x="376" y="76"/>
              </a:cxn>
              <a:cxn ang="0">
                <a:pos x="615" y="76"/>
              </a:cxn>
              <a:cxn ang="0">
                <a:pos x="579" y="211"/>
              </a:cxn>
              <a:cxn ang="0">
                <a:pos x="630" y="211"/>
              </a:cxn>
              <a:cxn ang="0">
                <a:pos x="640" y="202"/>
              </a:cxn>
              <a:cxn ang="0">
                <a:pos x="632" y="191"/>
              </a:cxn>
              <a:cxn ang="0">
                <a:pos x="630" y="191"/>
              </a:cxn>
              <a:cxn ang="0">
                <a:pos x="630" y="191"/>
              </a:cxn>
              <a:cxn ang="0">
                <a:pos x="579" y="191"/>
              </a:cxn>
              <a:cxn ang="0">
                <a:pos x="579" y="211"/>
              </a:cxn>
              <a:cxn ang="0">
                <a:pos x="61" y="211"/>
              </a:cxn>
              <a:cxn ang="0">
                <a:pos x="10" y="211"/>
              </a:cxn>
              <a:cxn ang="0">
                <a:pos x="0" y="202"/>
              </a:cxn>
              <a:cxn ang="0">
                <a:pos x="8" y="191"/>
              </a:cxn>
              <a:cxn ang="0">
                <a:pos x="10" y="191"/>
              </a:cxn>
              <a:cxn ang="0">
                <a:pos x="10" y="191"/>
              </a:cxn>
              <a:cxn ang="0">
                <a:pos x="61" y="191"/>
              </a:cxn>
              <a:cxn ang="0">
                <a:pos x="61" y="211"/>
              </a:cxn>
              <a:cxn ang="0">
                <a:pos x="229" y="52"/>
              </a:cxn>
              <a:cxn ang="0">
                <a:pos x="335" y="52"/>
              </a:cxn>
              <a:cxn ang="0">
                <a:pos x="335" y="40"/>
              </a:cxn>
              <a:cxn ang="0">
                <a:pos x="229" y="40"/>
              </a:cxn>
              <a:cxn ang="0">
                <a:pos x="229" y="52"/>
              </a:cxn>
              <a:cxn ang="0">
                <a:pos x="229" y="9"/>
              </a:cxn>
              <a:cxn ang="0">
                <a:pos x="229" y="0"/>
              </a:cxn>
              <a:cxn ang="0">
                <a:pos x="229" y="178"/>
              </a:cxn>
              <a:cxn ang="0">
                <a:pos x="229" y="170"/>
              </a:cxn>
            </a:cxnLst>
            <a:rect l="0" t="0" r="r" b="b"/>
            <a:pathLst>
              <a:path w="641" h="212">
                <a:moveTo>
                  <a:pt x="221" y="170"/>
                </a:moveTo>
                <a:lnTo>
                  <a:pt x="638" y="170"/>
                </a:lnTo>
                <a:lnTo>
                  <a:pt x="638" y="9"/>
                </a:lnTo>
                <a:lnTo>
                  <a:pt x="221" y="9"/>
                </a:lnTo>
                <a:cubicBezTo>
                  <a:pt x="208" y="61"/>
                  <a:pt x="208" y="117"/>
                  <a:pt x="221" y="170"/>
                </a:cubicBezTo>
                <a:moveTo>
                  <a:pt x="341" y="9"/>
                </a:moveTo>
                <a:lnTo>
                  <a:pt x="341" y="170"/>
                </a:lnTo>
                <a:moveTo>
                  <a:pt x="341" y="63"/>
                </a:moveTo>
                <a:lnTo>
                  <a:pt x="212" y="63"/>
                </a:lnTo>
                <a:moveTo>
                  <a:pt x="341" y="117"/>
                </a:moveTo>
                <a:lnTo>
                  <a:pt x="212" y="117"/>
                </a:lnTo>
                <a:moveTo>
                  <a:pt x="376" y="150"/>
                </a:moveTo>
                <a:lnTo>
                  <a:pt x="615" y="150"/>
                </a:lnTo>
                <a:lnTo>
                  <a:pt x="615" y="31"/>
                </a:lnTo>
                <a:lnTo>
                  <a:pt x="376" y="31"/>
                </a:lnTo>
                <a:lnTo>
                  <a:pt x="376" y="150"/>
                </a:lnTo>
                <a:moveTo>
                  <a:pt x="539" y="31"/>
                </a:moveTo>
                <a:lnTo>
                  <a:pt x="539" y="76"/>
                </a:lnTo>
                <a:moveTo>
                  <a:pt x="376" y="76"/>
                </a:moveTo>
                <a:lnTo>
                  <a:pt x="615" y="76"/>
                </a:lnTo>
                <a:moveTo>
                  <a:pt x="579" y="211"/>
                </a:moveTo>
                <a:lnTo>
                  <a:pt x="630" y="211"/>
                </a:lnTo>
                <a:cubicBezTo>
                  <a:pt x="635" y="212"/>
                  <a:pt x="639" y="208"/>
                  <a:pt x="640" y="202"/>
                </a:cubicBezTo>
                <a:cubicBezTo>
                  <a:pt x="641" y="197"/>
                  <a:pt x="637" y="192"/>
                  <a:pt x="632" y="191"/>
                </a:cubicBezTo>
                <a:cubicBezTo>
                  <a:pt x="632" y="191"/>
                  <a:pt x="631" y="191"/>
                  <a:pt x="630" y="191"/>
                </a:cubicBezTo>
                <a:lnTo>
                  <a:pt x="630" y="191"/>
                </a:lnTo>
                <a:lnTo>
                  <a:pt x="579" y="191"/>
                </a:lnTo>
                <a:lnTo>
                  <a:pt x="579" y="211"/>
                </a:lnTo>
                <a:moveTo>
                  <a:pt x="61" y="211"/>
                </a:moveTo>
                <a:lnTo>
                  <a:pt x="10" y="211"/>
                </a:lnTo>
                <a:cubicBezTo>
                  <a:pt x="5" y="212"/>
                  <a:pt x="1" y="208"/>
                  <a:pt x="0" y="202"/>
                </a:cubicBezTo>
                <a:cubicBezTo>
                  <a:pt x="0" y="197"/>
                  <a:pt x="3" y="192"/>
                  <a:pt x="8" y="191"/>
                </a:cubicBezTo>
                <a:cubicBezTo>
                  <a:pt x="9" y="191"/>
                  <a:pt x="10" y="191"/>
                  <a:pt x="10" y="191"/>
                </a:cubicBezTo>
                <a:lnTo>
                  <a:pt x="10" y="191"/>
                </a:lnTo>
                <a:lnTo>
                  <a:pt x="61" y="191"/>
                </a:lnTo>
                <a:lnTo>
                  <a:pt x="61" y="211"/>
                </a:lnTo>
                <a:moveTo>
                  <a:pt x="229" y="52"/>
                </a:moveTo>
                <a:lnTo>
                  <a:pt x="335" y="52"/>
                </a:lnTo>
                <a:lnTo>
                  <a:pt x="335" y="40"/>
                </a:lnTo>
                <a:lnTo>
                  <a:pt x="229" y="40"/>
                </a:lnTo>
                <a:lnTo>
                  <a:pt x="229" y="52"/>
                </a:lnTo>
                <a:moveTo>
                  <a:pt x="229" y="9"/>
                </a:moveTo>
                <a:lnTo>
                  <a:pt x="229" y="0"/>
                </a:lnTo>
                <a:moveTo>
                  <a:pt x="229" y="178"/>
                </a:moveTo>
                <a:lnTo>
                  <a:pt x="229" y="170"/>
                </a:lnTo>
              </a:path>
            </a:pathLst>
          </a:custGeom>
          <a:noFill/>
          <a:ln w="1588" cap="rnd">
            <a:solidFill>
              <a:srgbClr val="000000"/>
            </a:solidFill>
            <a:prstDash val="solid"/>
            <a:round/>
            <a:headEnd/>
            <a:tailEnd/>
          </a:ln>
        </p:spPr>
        <p:txBody>
          <a:bodyPr/>
          <a:lstStyle/>
          <a:p>
            <a:endParaRPr lang="en-US"/>
          </a:p>
        </p:txBody>
      </p:sp>
      <p:sp>
        <p:nvSpPr>
          <p:cNvPr id="50203" name="Freeform 27"/>
          <p:cNvSpPr>
            <a:spLocks noEditPoints="1"/>
          </p:cNvSpPr>
          <p:nvPr/>
        </p:nvSpPr>
        <p:spPr bwMode="auto">
          <a:xfrm>
            <a:off x="8407400" y="1925638"/>
            <a:ext cx="138113" cy="33337"/>
          </a:xfrm>
          <a:custGeom>
            <a:avLst/>
            <a:gdLst/>
            <a:ahLst/>
            <a:cxnLst>
              <a:cxn ang="0">
                <a:pos x="0" y="21"/>
              </a:cxn>
              <a:cxn ang="0">
                <a:pos x="4" y="21"/>
              </a:cxn>
              <a:cxn ang="0">
                <a:pos x="0" y="0"/>
              </a:cxn>
              <a:cxn ang="0">
                <a:pos x="4" y="0"/>
              </a:cxn>
              <a:cxn ang="0">
                <a:pos x="36" y="0"/>
              </a:cxn>
              <a:cxn ang="0">
                <a:pos x="40" y="0"/>
              </a:cxn>
              <a:cxn ang="0">
                <a:pos x="82" y="8"/>
              </a:cxn>
              <a:cxn ang="0">
                <a:pos x="87" y="8"/>
              </a:cxn>
            </a:cxnLst>
            <a:rect l="0" t="0" r="r" b="b"/>
            <a:pathLst>
              <a:path w="87" h="21">
                <a:moveTo>
                  <a:pt x="0" y="21"/>
                </a:moveTo>
                <a:lnTo>
                  <a:pt x="4" y="21"/>
                </a:lnTo>
                <a:moveTo>
                  <a:pt x="0" y="0"/>
                </a:moveTo>
                <a:lnTo>
                  <a:pt x="4" y="0"/>
                </a:lnTo>
                <a:moveTo>
                  <a:pt x="36" y="0"/>
                </a:moveTo>
                <a:lnTo>
                  <a:pt x="40" y="0"/>
                </a:lnTo>
                <a:moveTo>
                  <a:pt x="82" y="8"/>
                </a:moveTo>
                <a:lnTo>
                  <a:pt x="87" y="8"/>
                </a:lnTo>
              </a:path>
            </a:pathLst>
          </a:custGeom>
          <a:noFill/>
          <a:ln w="3175" cap="flat">
            <a:solidFill>
              <a:srgbClr val="00FF00"/>
            </a:solidFill>
            <a:prstDash val="solid"/>
            <a:miter lim="800000"/>
            <a:headEnd/>
            <a:tailEnd/>
          </a:ln>
        </p:spPr>
        <p:txBody>
          <a:bodyPr/>
          <a:lstStyle/>
          <a:p>
            <a:endParaRPr lang="en-US"/>
          </a:p>
        </p:txBody>
      </p:sp>
      <p:sp>
        <p:nvSpPr>
          <p:cNvPr id="50204" name="Freeform 28"/>
          <p:cNvSpPr>
            <a:spLocks/>
          </p:cNvSpPr>
          <p:nvPr/>
        </p:nvSpPr>
        <p:spPr bwMode="auto">
          <a:xfrm>
            <a:off x="8656638" y="1508125"/>
            <a:ext cx="60325" cy="360363"/>
          </a:xfrm>
          <a:custGeom>
            <a:avLst/>
            <a:gdLst/>
            <a:ahLst/>
            <a:cxnLst>
              <a:cxn ang="0">
                <a:pos x="0" y="227"/>
              </a:cxn>
              <a:cxn ang="0">
                <a:pos x="29" y="198"/>
              </a:cxn>
              <a:cxn ang="0">
                <a:pos x="29" y="145"/>
              </a:cxn>
              <a:cxn ang="0">
                <a:pos x="38" y="116"/>
              </a:cxn>
              <a:cxn ang="0">
                <a:pos x="38" y="0"/>
              </a:cxn>
              <a:cxn ang="0">
                <a:pos x="0" y="39"/>
              </a:cxn>
              <a:cxn ang="0">
                <a:pos x="0" y="227"/>
              </a:cxn>
            </a:cxnLst>
            <a:rect l="0" t="0" r="r" b="b"/>
            <a:pathLst>
              <a:path w="38" h="227">
                <a:moveTo>
                  <a:pt x="0" y="227"/>
                </a:moveTo>
                <a:lnTo>
                  <a:pt x="29" y="198"/>
                </a:lnTo>
                <a:lnTo>
                  <a:pt x="29" y="145"/>
                </a:lnTo>
                <a:lnTo>
                  <a:pt x="38" y="116"/>
                </a:lnTo>
                <a:lnTo>
                  <a:pt x="38" y="0"/>
                </a:lnTo>
                <a:lnTo>
                  <a:pt x="0" y="39"/>
                </a:lnTo>
                <a:lnTo>
                  <a:pt x="0" y="227"/>
                </a:lnTo>
                <a:close/>
              </a:path>
            </a:pathLst>
          </a:custGeom>
          <a:solidFill>
            <a:srgbClr val="9A9A9A"/>
          </a:solidFill>
          <a:ln w="9525">
            <a:noFill/>
            <a:round/>
            <a:headEnd/>
            <a:tailEnd/>
          </a:ln>
        </p:spPr>
        <p:txBody>
          <a:bodyPr/>
          <a:lstStyle/>
          <a:p>
            <a:endParaRPr lang="en-US"/>
          </a:p>
        </p:txBody>
      </p:sp>
      <p:sp>
        <p:nvSpPr>
          <p:cNvPr id="50205" name="Freeform 29"/>
          <p:cNvSpPr>
            <a:spLocks/>
          </p:cNvSpPr>
          <p:nvPr/>
        </p:nvSpPr>
        <p:spPr bwMode="auto">
          <a:xfrm>
            <a:off x="8288338" y="1508125"/>
            <a:ext cx="428625" cy="61913"/>
          </a:xfrm>
          <a:custGeom>
            <a:avLst/>
            <a:gdLst/>
            <a:ahLst/>
            <a:cxnLst>
              <a:cxn ang="0">
                <a:pos x="270" y="0"/>
              </a:cxn>
              <a:cxn ang="0">
                <a:pos x="39" y="0"/>
              </a:cxn>
              <a:cxn ang="0">
                <a:pos x="0" y="39"/>
              </a:cxn>
              <a:cxn ang="0">
                <a:pos x="232" y="39"/>
              </a:cxn>
              <a:cxn ang="0">
                <a:pos x="270" y="0"/>
              </a:cxn>
            </a:cxnLst>
            <a:rect l="0" t="0" r="r" b="b"/>
            <a:pathLst>
              <a:path w="270" h="39">
                <a:moveTo>
                  <a:pt x="270" y="0"/>
                </a:moveTo>
                <a:lnTo>
                  <a:pt x="39" y="0"/>
                </a:lnTo>
                <a:lnTo>
                  <a:pt x="0" y="39"/>
                </a:lnTo>
                <a:lnTo>
                  <a:pt x="232" y="39"/>
                </a:lnTo>
                <a:lnTo>
                  <a:pt x="270" y="0"/>
                </a:lnTo>
                <a:close/>
              </a:path>
            </a:pathLst>
          </a:custGeom>
          <a:solidFill>
            <a:srgbClr val="E6E6E6"/>
          </a:solidFill>
          <a:ln w="9525">
            <a:noFill/>
            <a:round/>
            <a:headEnd/>
            <a:tailEnd/>
          </a:ln>
        </p:spPr>
        <p:txBody>
          <a:bodyPr/>
          <a:lstStyle/>
          <a:p>
            <a:endParaRPr lang="en-US"/>
          </a:p>
        </p:txBody>
      </p:sp>
      <p:sp>
        <p:nvSpPr>
          <p:cNvPr id="50206" name="Rectangle 30"/>
          <p:cNvSpPr>
            <a:spLocks noChangeArrowheads="1"/>
          </p:cNvSpPr>
          <p:nvPr/>
        </p:nvSpPr>
        <p:spPr bwMode="auto">
          <a:xfrm>
            <a:off x="8288338" y="1570038"/>
            <a:ext cx="368300" cy="296862"/>
          </a:xfrm>
          <a:prstGeom prst="rect">
            <a:avLst/>
          </a:prstGeom>
          <a:solidFill>
            <a:srgbClr val="C0C0C0"/>
          </a:solidFill>
          <a:ln w="9525">
            <a:noFill/>
            <a:miter lim="800000"/>
            <a:headEnd/>
            <a:tailEnd/>
          </a:ln>
        </p:spPr>
        <p:txBody>
          <a:bodyPr/>
          <a:lstStyle/>
          <a:p>
            <a:endParaRPr lang="en-US"/>
          </a:p>
        </p:txBody>
      </p:sp>
      <p:sp>
        <p:nvSpPr>
          <p:cNvPr id="50207" name="Rectangle 31"/>
          <p:cNvSpPr>
            <a:spLocks noChangeArrowheads="1"/>
          </p:cNvSpPr>
          <p:nvPr/>
        </p:nvSpPr>
        <p:spPr bwMode="auto">
          <a:xfrm>
            <a:off x="8288338" y="1570038"/>
            <a:ext cx="368300" cy="296862"/>
          </a:xfrm>
          <a:prstGeom prst="rect">
            <a:avLst/>
          </a:prstGeom>
          <a:noFill/>
          <a:ln w="3175" cap="rnd">
            <a:solidFill>
              <a:srgbClr val="000000"/>
            </a:solidFill>
            <a:round/>
            <a:headEnd/>
            <a:tailEnd/>
          </a:ln>
        </p:spPr>
        <p:txBody>
          <a:bodyPr/>
          <a:lstStyle/>
          <a:p>
            <a:endParaRPr lang="en-US"/>
          </a:p>
        </p:txBody>
      </p:sp>
      <p:sp>
        <p:nvSpPr>
          <p:cNvPr id="50208" name="Rectangle 32"/>
          <p:cNvSpPr>
            <a:spLocks noChangeArrowheads="1"/>
          </p:cNvSpPr>
          <p:nvPr/>
        </p:nvSpPr>
        <p:spPr bwMode="auto">
          <a:xfrm>
            <a:off x="8620125" y="1830388"/>
            <a:ext cx="17463" cy="9525"/>
          </a:xfrm>
          <a:prstGeom prst="rect">
            <a:avLst/>
          </a:prstGeom>
          <a:solidFill>
            <a:srgbClr val="00FF00"/>
          </a:solidFill>
          <a:ln w="9525">
            <a:noFill/>
            <a:miter lim="800000"/>
            <a:headEnd/>
            <a:tailEnd/>
          </a:ln>
        </p:spPr>
        <p:txBody>
          <a:bodyPr/>
          <a:lstStyle/>
          <a:p>
            <a:endParaRPr lang="en-US"/>
          </a:p>
        </p:txBody>
      </p:sp>
      <p:pic>
        <p:nvPicPr>
          <p:cNvPr id="50209" name="Picture 33"/>
          <p:cNvPicPr>
            <a:picLocks noChangeAspect="1" noChangeArrowheads="1"/>
          </p:cNvPicPr>
          <p:nvPr/>
        </p:nvPicPr>
        <p:blipFill>
          <a:blip r:embed="rId3" cstate="print"/>
          <a:srcRect/>
          <a:stretch>
            <a:fillRect/>
          </a:stretch>
        </p:blipFill>
        <p:spPr bwMode="auto">
          <a:xfrm>
            <a:off x="8331200" y="1606550"/>
            <a:ext cx="265113" cy="193675"/>
          </a:xfrm>
          <a:prstGeom prst="rect">
            <a:avLst/>
          </a:prstGeom>
          <a:noFill/>
          <a:ln w="9525">
            <a:noFill/>
            <a:miter lim="800000"/>
            <a:headEnd/>
            <a:tailEnd/>
          </a:ln>
        </p:spPr>
      </p:pic>
      <p:pic>
        <p:nvPicPr>
          <p:cNvPr id="50210" name="Picture 34"/>
          <p:cNvPicPr>
            <a:picLocks noChangeAspect="1" noChangeArrowheads="1"/>
          </p:cNvPicPr>
          <p:nvPr/>
        </p:nvPicPr>
        <p:blipFill>
          <a:blip r:embed="rId4" cstate="print"/>
          <a:srcRect/>
          <a:stretch>
            <a:fillRect/>
          </a:stretch>
        </p:blipFill>
        <p:spPr bwMode="auto">
          <a:xfrm>
            <a:off x="8331200" y="1606550"/>
            <a:ext cx="265113" cy="193675"/>
          </a:xfrm>
          <a:prstGeom prst="rect">
            <a:avLst/>
          </a:prstGeom>
          <a:noFill/>
          <a:ln w="9525">
            <a:noFill/>
            <a:miter lim="800000"/>
            <a:headEnd/>
            <a:tailEnd/>
          </a:ln>
        </p:spPr>
      </p:pic>
      <p:pic>
        <p:nvPicPr>
          <p:cNvPr id="50211" name="Picture 35"/>
          <p:cNvPicPr>
            <a:picLocks noChangeAspect="1" noChangeArrowheads="1"/>
          </p:cNvPicPr>
          <p:nvPr/>
        </p:nvPicPr>
        <p:blipFill>
          <a:blip r:embed="rId5" cstate="print"/>
          <a:srcRect/>
          <a:stretch>
            <a:fillRect/>
          </a:stretch>
        </p:blipFill>
        <p:spPr bwMode="auto">
          <a:xfrm>
            <a:off x="8318500" y="1595438"/>
            <a:ext cx="303213" cy="228600"/>
          </a:xfrm>
          <a:prstGeom prst="rect">
            <a:avLst/>
          </a:prstGeom>
          <a:noFill/>
          <a:ln w="9525">
            <a:noFill/>
            <a:miter lim="800000"/>
            <a:headEnd/>
            <a:tailEnd/>
          </a:ln>
        </p:spPr>
      </p:pic>
      <p:sp>
        <p:nvSpPr>
          <p:cNvPr id="50212" name="Freeform 36"/>
          <p:cNvSpPr>
            <a:spLocks noEditPoints="1"/>
          </p:cNvSpPr>
          <p:nvPr/>
        </p:nvSpPr>
        <p:spPr bwMode="auto">
          <a:xfrm>
            <a:off x="8288338" y="1847850"/>
            <a:ext cx="368300" cy="19050"/>
          </a:xfrm>
          <a:custGeom>
            <a:avLst/>
            <a:gdLst/>
            <a:ahLst/>
            <a:cxnLst>
              <a:cxn ang="0">
                <a:pos x="64" y="0"/>
              </a:cxn>
              <a:cxn ang="0">
                <a:pos x="64" y="12"/>
              </a:cxn>
              <a:cxn ang="0">
                <a:pos x="35" y="0"/>
              </a:cxn>
              <a:cxn ang="0">
                <a:pos x="35" y="12"/>
              </a:cxn>
              <a:cxn ang="0">
                <a:pos x="0" y="0"/>
              </a:cxn>
              <a:cxn ang="0">
                <a:pos x="232" y="0"/>
              </a:cxn>
            </a:cxnLst>
            <a:rect l="0" t="0" r="r" b="b"/>
            <a:pathLst>
              <a:path w="232" h="12">
                <a:moveTo>
                  <a:pt x="64" y="0"/>
                </a:moveTo>
                <a:lnTo>
                  <a:pt x="64" y="12"/>
                </a:lnTo>
                <a:moveTo>
                  <a:pt x="35" y="0"/>
                </a:moveTo>
                <a:lnTo>
                  <a:pt x="35" y="12"/>
                </a:lnTo>
                <a:moveTo>
                  <a:pt x="0" y="0"/>
                </a:moveTo>
                <a:lnTo>
                  <a:pt x="232" y="0"/>
                </a:lnTo>
              </a:path>
            </a:pathLst>
          </a:custGeom>
          <a:noFill/>
          <a:ln w="1588" cap="rnd">
            <a:solidFill>
              <a:srgbClr val="000000"/>
            </a:solidFill>
            <a:prstDash val="solid"/>
            <a:round/>
            <a:headEnd/>
            <a:tailEnd/>
          </a:ln>
        </p:spPr>
        <p:txBody>
          <a:bodyPr/>
          <a:lstStyle/>
          <a:p>
            <a:endParaRPr lang="en-US"/>
          </a:p>
        </p:txBody>
      </p:sp>
      <p:sp>
        <p:nvSpPr>
          <p:cNvPr id="50213" name="Rectangle 37"/>
          <p:cNvSpPr>
            <a:spLocks noChangeArrowheads="1"/>
          </p:cNvSpPr>
          <p:nvPr/>
        </p:nvSpPr>
        <p:spPr bwMode="auto">
          <a:xfrm>
            <a:off x="8559800" y="1908175"/>
            <a:ext cx="49213" cy="12700"/>
          </a:xfrm>
          <a:prstGeom prst="rect">
            <a:avLst/>
          </a:prstGeom>
          <a:solidFill>
            <a:srgbClr val="C0C0C0"/>
          </a:solidFill>
          <a:ln w="9525">
            <a:noFill/>
            <a:miter lim="800000"/>
            <a:headEnd/>
            <a:tailEnd/>
          </a:ln>
        </p:spPr>
        <p:txBody>
          <a:bodyPr/>
          <a:lstStyle/>
          <a:p>
            <a:endParaRPr lang="en-US"/>
          </a:p>
        </p:txBody>
      </p:sp>
      <p:sp>
        <p:nvSpPr>
          <p:cNvPr id="50214" name="Rectangle 38"/>
          <p:cNvSpPr>
            <a:spLocks noChangeArrowheads="1"/>
          </p:cNvSpPr>
          <p:nvPr/>
        </p:nvSpPr>
        <p:spPr bwMode="auto">
          <a:xfrm>
            <a:off x="8559800" y="1920875"/>
            <a:ext cx="49213" cy="12700"/>
          </a:xfrm>
          <a:prstGeom prst="rect">
            <a:avLst/>
          </a:prstGeom>
          <a:solidFill>
            <a:srgbClr val="A9A9A9"/>
          </a:solidFill>
          <a:ln w="9525">
            <a:noFill/>
            <a:miter lim="800000"/>
            <a:headEnd/>
            <a:tailEnd/>
          </a:ln>
        </p:spPr>
        <p:txBody>
          <a:bodyPr/>
          <a:lstStyle/>
          <a:p>
            <a:endParaRPr lang="en-US"/>
          </a:p>
        </p:txBody>
      </p:sp>
      <p:sp>
        <p:nvSpPr>
          <p:cNvPr id="50215" name="Line 39"/>
          <p:cNvSpPr>
            <a:spLocks noChangeShapeType="1"/>
          </p:cNvSpPr>
          <p:nvPr/>
        </p:nvSpPr>
        <p:spPr bwMode="auto">
          <a:xfrm>
            <a:off x="8526463" y="1925638"/>
            <a:ext cx="107950" cy="1587"/>
          </a:xfrm>
          <a:prstGeom prst="line">
            <a:avLst/>
          </a:prstGeom>
          <a:noFill/>
          <a:ln w="6350">
            <a:solidFill>
              <a:srgbClr val="000000"/>
            </a:solidFill>
            <a:miter lim="800000"/>
            <a:headEnd/>
            <a:tailEnd/>
          </a:ln>
        </p:spPr>
        <p:txBody>
          <a:bodyPr/>
          <a:lstStyle/>
          <a:p>
            <a:endParaRPr lang="en-US"/>
          </a:p>
        </p:txBody>
      </p:sp>
      <p:sp>
        <p:nvSpPr>
          <p:cNvPr id="50216" name="Rectangle 40"/>
          <p:cNvSpPr>
            <a:spLocks noChangeArrowheads="1"/>
          </p:cNvSpPr>
          <p:nvPr/>
        </p:nvSpPr>
        <p:spPr bwMode="auto">
          <a:xfrm>
            <a:off x="8234363" y="1897063"/>
            <a:ext cx="12700" cy="36512"/>
          </a:xfrm>
          <a:prstGeom prst="rect">
            <a:avLst/>
          </a:prstGeom>
          <a:solidFill>
            <a:srgbClr val="D18E8E"/>
          </a:solidFill>
          <a:ln w="9525">
            <a:noFill/>
            <a:miter lim="800000"/>
            <a:headEnd/>
            <a:tailEnd/>
          </a:ln>
        </p:spPr>
        <p:txBody>
          <a:bodyPr/>
          <a:lstStyle/>
          <a:p>
            <a:endParaRPr lang="en-US"/>
          </a:p>
        </p:txBody>
      </p:sp>
      <p:sp>
        <p:nvSpPr>
          <p:cNvPr id="50217" name="Rectangle 41"/>
          <p:cNvSpPr>
            <a:spLocks noChangeArrowheads="1"/>
          </p:cNvSpPr>
          <p:nvPr/>
        </p:nvSpPr>
        <p:spPr bwMode="auto">
          <a:xfrm>
            <a:off x="8247063" y="1897063"/>
            <a:ext cx="11112" cy="36512"/>
          </a:xfrm>
          <a:prstGeom prst="rect">
            <a:avLst/>
          </a:prstGeom>
          <a:solidFill>
            <a:srgbClr val="CAA1A1"/>
          </a:solidFill>
          <a:ln w="9525">
            <a:noFill/>
            <a:miter lim="800000"/>
            <a:headEnd/>
            <a:tailEnd/>
          </a:ln>
        </p:spPr>
        <p:txBody>
          <a:bodyPr/>
          <a:lstStyle/>
          <a:p>
            <a:endParaRPr lang="en-US"/>
          </a:p>
        </p:txBody>
      </p:sp>
      <p:sp>
        <p:nvSpPr>
          <p:cNvPr id="50218" name="Rectangle 42"/>
          <p:cNvSpPr>
            <a:spLocks noChangeArrowheads="1"/>
          </p:cNvSpPr>
          <p:nvPr/>
        </p:nvSpPr>
        <p:spPr bwMode="auto">
          <a:xfrm>
            <a:off x="8258175" y="1897063"/>
            <a:ext cx="12700" cy="36512"/>
          </a:xfrm>
          <a:prstGeom prst="rect">
            <a:avLst/>
          </a:prstGeom>
          <a:solidFill>
            <a:srgbClr val="E45151"/>
          </a:solidFill>
          <a:ln w="9525">
            <a:noFill/>
            <a:miter lim="800000"/>
            <a:headEnd/>
            <a:tailEnd/>
          </a:ln>
        </p:spPr>
        <p:txBody>
          <a:bodyPr/>
          <a:lstStyle/>
          <a:p>
            <a:endParaRPr lang="en-US"/>
          </a:p>
        </p:txBody>
      </p:sp>
      <p:sp>
        <p:nvSpPr>
          <p:cNvPr id="50219" name="Rectangle 43"/>
          <p:cNvSpPr>
            <a:spLocks noChangeArrowheads="1"/>
          </p:cNvSpPr>
          <p:nvPr/>
        </p:nvSpPr>
        <p:spPr bwMode="auto">
          <a:xfrm>
            <a:off x="8270875" y="1897063"/>
            <a:ext cx="12700" cy="36512"/>
          </a:xfrm>
          <a:prstGeom prst="rect">
            <a:avLst/>
          </a:prstGeom>
          <a:solidFill>
            <a:srgbClr val="FF0000"/>
          </a:solidFill>
          <a:ln w="9525">
            <a:noFill/>
            <a:miter lim="800000"/>
            <a:headEnd/>
            <a:tailEnd/>
          </a:ln>
        </p:spPr>
        <p:txBody>
          <a:bodyPr/>
          <a:lstStyle/>
          <a:p>
            <a:endParaRPr lang="en-US"/>
          </a:p>
        </p:txBody>
      </p:sp>
      <p:sp>
        <p:nvSpPr>
          <p:cNvPr id="50220" name="Rectangle 44"/>
          <p:cNvSpPr>
            <a:spLocks noChangeArrowheads="1"/>
          </p:cNvSpPr>
          <p:nvPr/>
        </p:nvSpPr>
        <p:spPr bwMode="auto">
          <a:xfrm>
            <a:off x="8283575" y="1897063"/>
            <a:ext cx="11113" cy="36512"/>
          </a:xfrm>
          <a:prstGeom prst="rect">
            <a:avLst/>
          </a:prstGeom>
          <a:solidFill>
            <a:srgbClr val="E55050"/>
          </a:solidFill>
          <a:ln w="9525">
            <a:noFill/>
            <a:miter lim="800000"/>
            <a:headEnd/>
            <a:tailEnd/>
          </a:ln>
        </p:spPr>
        <p:txBody>
          <a:bodyPr/>
          <a:lstStyle/>
          <a:p>
            <a:endParaRPr lang="en-US"/>
          </a:p>
        </p:txBody>
      </p:sp>
      <p:sp>
        <p:nvSpPr>
          <p:cNvPr id="50221" name="Freeform 45"/>
          <p:cNvSpPr>
            <a:spLocks/>
          </p:cNvSpPr>
          <p:nvPr/>
        </p:nvSpPr>
        <p:spPr bwMode="auto">
          <a:xfrm>
            <a:off x="8226425" y="1508125"/>
            <a:ext cx="552450" cy="550863"/>
          </a:xfrm>
          <a:custGeom>
            <a:avLst/>
            <a:gdLst/>
            <a:ahLst/>
            <a:cxnLst>
              <a:cxn ang="0">
                <a:pos x="0" y="347"/>
              </a:cxn>
              <a:cxn ang="0">
                <a:pos x="0" y="241"/>
              </a:cxn>
              <a:cxn ang="0">
                <a:pos x="37" y="205"/>
              </a:cxn>
              <a:cxn ang="0">
                <a:pos x="39" y="205"/>
              </a:cxn>
              <a:cxn ang="0">
                <a:pos x="39" y="39"/>
              </a:cxn>
              <a:cxn ang="0">
                <a:pos x="78" y="0"/>
              </a:cxn>
              <a:cxn ang="0">
                <a:pos x="309" y="0"/>
              </a:cxn>
              <a:cxn ang="0">
                <a:pos x="309" y="116"/>
              </a:cxn>
              <a:cxn ang="0">
                <a:pos x="300" y="145"/>
              </a:cxn>
              <a:cxn ang="0">
                <a:pos x="300" y="198"/>
              </a:cxn>
              <a:cxn ang="0">
                <a:pos x="295" y="203"/>
              </a:cxn>
              <a:cxn ang="0">
                <a:pos x="348" y="203"/>
              </a:cxn>
              <a:cxn ang="0">
                <a:pos x="348" y="309"/>
              </a:cxn>
              <a:cxn ang="0">
                <a:pos x="309" y="347"/>
              </a:cxn>
              <a:cxn ang="0">
                <a:pos x="0" y="347"/>
              </a:cxn>
            </a:cxnLst>
            <a:rect l="0" t="0" r="r" b="b"/>
            <a:pathLst>
              <a:path w="348" h="347">
                <a:moveTo>
                  <a:pt x="0" y="347"/>
                </a:moveTo>
                <a:lnTo>
                  <a:pt x="0" y="241"/>
                </a:lnTo>
                <a:lnTo>
                  <a:pt x="37" y="205"/>
                </a:lnTo>
                <a:lnTo>
                  <a:pt x="39" y="205"/>
                </a:lnTo>
                <a:lnTo>
                  <a:pt x="39" y="39"/>
                </a:lnTo>
                <a:lnTo>
                  <a:pt x="78" y="0"/>
                </a:lnTo>
                <a:lnTo>
                  <a:pt x="309" y="0"/>
                </a:lnTo>
                <a:lnTo>
                  <a:pt x="309" y="116"/>
                </a:lnTo>
                <a:lnTo>
                  <a:pt x="300" y="145"/>
                </a:lnTo>
                <a:lnTo>
                  <a:pt x="300" y="198"/>
                </a:lnTo>
                <a:lnTo>
                  <a:pt x="295" y="203"/>
                </a:lnTo>
                <a:lnTo>
                  <a:pt x="348" y="203"/>
                </a:lnTo>
                <a:lnTo>
                  <a:pt x="348" y="309"/>
                </a:lnTo>
                <a:lnTo>
                  <a:pt x="309" y="347"/>
                </a:lnTo>
                <a:lnTo>
                  <a:pt x="0" y="347"/>
                </a:lnTo>
              </a:path>
            </a:pathLst>
          </a:custGeom>
          <a:noFill/>
          <a:ln w="9525" cap="rnd">
            <a:solidFill>
              <a:srgbClr val="000000"/>
            </a:solidFill>
            <a:prstDash val="solid"/>
            <a:round/>
            <a:headEnd/>
            <a:tailEnd/>
          </a:ln>
        </p:spPr>
        <p:txBody>
          <a:bodyPr/>
          <a:lstStyle/>
          <a:p>
            <a:endParaRPr lang="en-US"/>
          </a:p>
        </p:txBody>
      </p:sp>
      <p:sp>
        <p:nvSpPr>
          <p:cNvPr id="50222" name="Rectangle 46"/>
          <p:cNvSpPr>
            <a:spLocks noChangeArrowheads="1"/>
          </p:cNvSpPr>
          <p:nvPr/>
        </p:nvSpPr>
        <p:spPr bwMode="auto">
          <a:xfrm>
            <a:off x="8102600" y="1184275"/>
            <a:ext cx="863600" cy="198438"/>
          </a:xfrm>
          <a:prstGeom prst="rect">
            <a:avLst/>
          </a:prstGeom>
          <a:noFill/>
          <a:ln w="9525">
            <a:noFill/>
            <a:miter lim="800000"/>
            <a:headEnd/>
            <a:tailEnd/>
          </a:ln>
        </p:spPr>
        <p:txBody>
          <a:bodyPr wrap="none" lIns="0" tIns="0" rIns="0" bIns="0">
            <a:spAutoFit/>
          </a:bodyPr>
          <a:lstStyle/>
          <a:p>
            <a:pPr eaLnBrk="0" hangingPunct="0"/>
            <a:r>
              <a:rPr lang="en-US" sz="1300" b="1">
                <a:solidFill>
                  <a:srgbClr val="000000"/>
                </a:solidFill>
              </a:rPr>
              <a:t>root server</a:t>
            </a:r>
            <a:endParaRPr lang="en-US" sz="2400">
              <a:latin typeface="Times New Roman" pitchFamily="18" charset="0"/>
            </a:endParaRPr>
          </a:p>
        </p:txBody>
      </p:sp>
      <p:sp>
        <p:nvSpPr>
          <p:cNvPr id="50223" name="Line 47"/>
          <p:cNvSpPr>
            <a:spLocks noChangeShapeType="1"/>
          </p:cNvSpPr>
          <p:nvPr/>
        </p:nvSpPr>
        <p:spPr bwMode="auto">
          <a:xfrm>
            <a:off x="8502650" y="3379788"/>
            <a:ext cx="1588" cy="673100"/>
          </a:xfrm>
          <a:prstGeom prst="line">
            <a:avLst/>
          </a:prstGeom>
          <a:noFill/>
          <a:ln w="30163" cap="rnd">
            <a:solidFill>
              <a:srgbClr val="0000FF"/>
            </a:solidFill>
            <a:round/>
            <a:headEnd/>
            <a:tailEnd/>
          </a:ln>
        </p:spPr>
        <p:txBody>
          <a:bodyPr/>
          <a:lstStyle/>
          <a:p>
            <a:endParaRPr lang="en-US"/>
          </a:p>
        </p:txBody>
      </p:sp>
      <p:sp>
        <p:nvSpPr>
          <p:cNvPr id="50224" name="Freeform 48"/>
          <p:cNvSpPr>
            <a:spLocks/>
          </p:cNvSpPr>
          <p:nvPr/>
        </p:nvSpPr>
        <p:spPr bwMode="auto">
          <a:xfrm>
            <a:off x="8455025" y="3330575"/>
            <a:ext cx="95250" cy="96838"/>
          </a:xfrm>
          <a:custGeom>
            <a:avLst/>
            <a:gdLst/>
            <a:ahLst/>
            <a:cxnLst>
              <a:cxn ang="0">
                <a:pos x="64" y="127"/>
              </a:cxn>
              <a:cxn ang="0">
                <a:pos x="127" y="64"/>
              </a:cxn>
              <a:cxn ang="0">
                <a:pos x="64" y="0"/>
              </a:cxn>
              <a:cxn ang="0">
                <a:pos x="64" y="0"/>
              </a:cxn>
              <a:cxn ang="0">
                <a:pos x="0" y="64"/>
              </a:cxn>
              <a:cxn ang="0">
                <a:pos x="64" y="127"/>
              </a:cxn>
            </a:cxnLst>
            <a:rect l="0" t="0" r="r" b="b"/>
            <a:pathLst>
              <a:path w="127" h="127">
                <a:moveTo>
                  <a:pt x="64" y="127"/>
                </a:moveTo>
                <a:cubicBezTo>
                  <a:pt x="99" y="127"/>
                  <a:pt x="127" y="99"/>
                  <a:pt x="127" y="64"/>
                </a:cubicBezTo>
                <a:cubicBezTo>
                  <a:pt x="127" y="29"/>
                  <a:pt x="99" y="0"/>
                  <a:pt x="64" y="0"/>
                </a:cubicBezTo>
                <a:cubicBezTo>
                  <a:pt x="64" y="0"/>
                  <a:pt x="64" y="0"/>
                  <a:pt x="64" y="0"/>
                </a:cubicBezTo>
                <a:cubicBezTo>
                  <a:pt x="29" y="0"/>
                  <a:pt x="0" y="29"/>
                  <a:pt x="0" y="64"/>
                </a:cubicBezTo>
                <a:cubicBezTo>
                  <a:pt x="0" y="99"/>
                  <a:pt x="29" y="127"/>
                  <a:pt x="64" y="127"/>
                </a:cubicBezTo>
              </a:path>
            </a:pathLst>
          </a:custGeom>
          <a:solidFill>
            <a:srgbClr val="0000FF"/>
          </a:solidFill>
          <a:ln w="0">
            <a:solidFill>
              <a:srgbClr val="000000"/>
            </a:solidFill>
            <a:prstDash val="solid"/>
            <a:round/>
            <a:headEnd/>
            <a:tailEnd/>
          </a:ln>
        </p:spPr>
        <p:txBody>
          <a:bodyPr/>
          <a:lstStyle/>
          <a:p>
            <a:endParaRPr lang="en-US"/>
          </a:p>
        </p:txBody>
      </p:sp>
      <p:sp>
        <p:nvSpPr>
          <p:cNvPr id="50225" name="Freeform 49"/>
          <p:cNvSpPr>
            <a:spLocks/>
          </p:cNvSpPr>
          <p:nvPr/>
        </p:nvSpPr>
        <p:spPr bwMode="auto">
          <a:xfrm>
            <a:off x="8455025" y="4005263"/>
            <a:ext cx="95250" cy="95250"/>
          </a:xfrm>
          <a:custGeom>
            <a:avLst/>
            <a:gdLst/>
            <a:ahLst/>
            <a:cxnLst>
              <a:cxn ang="0">
                <a:pos x="64" y="0"/>
              </a:cxn>
              <a:cxn ang="0">
                <a:pos x="0" y="64"/>
              </a:cxn>
              <a:cxn ang="0">
                <a:pos x="64" y="127"/>
              </a:cxn>
              <a:cxn ang="0">
                <a:pos x="64" y="127"/>
              </a:cxn>
              <a:cxn ang="0">
                <a:pos x="127" y="64"/>
              </a:cxn>
              <a:cxn ang="0">
                <a:pos x="64" y="0"/>
              </a:cxn>
            </a:cxnLst>
            <a:rect l="0" t="0" r="r" b="b"/>
            <a:pathLst>
              <a:path w="127" h="127">
                <a:moveTo>
                  <a:pt x="64" y="0"/>
                </a:moveTo>
                <a:cubicBezTo>
                  <a:pt x="29" y="0"/>
                  <a:pt x="0" y="29"/>
                  <a:pt x="0" y="64"/>
                </a:cubicBezTo>
                <a:cubicBezTo>
                  <a:pt x="0" y="99"/>
                  <a:pt x="29" y="127"/>
                  <a:pt x="64" y="127"/>
                </a:cubicBezTo>
                <a:cubicBezTo>
                  <a:pt x="64" y="127"/>
                  <a:pt x="64" y="127"/>
                  <a:pt x="64" y="127"/>
                </a:cubicBezTo>
                <a:cubicBezTo>
                  <a:pt x="99" y="127"/>
                  <a:pt x="127" y="99"/>
                  <a:pt x="127" y="64"/>
                </a:cubicBezTo>
                <a:cubicBezTo>
                  <a:pt x="127" y="29"/>
                  <a:pt x="99" y="0"/>
                  <a:pt x="64" y="0"/>
                </a:cubicBezTo>
              </a:path>
            </a:pathLst>
          </a:custGeom>
          <a:solidFill>
            <a:srgbClr val="0000FF"/>
          </a:solidFill>
          <a:ln w="0">
            <a:solidFill>
              <a:srgbClr val="000000"/>
            </a:solidFill>
            <a:prstDash val="solid"/>
            <a:round/>
            <a:headEnd/>
            <a:tailEnd/>
          </a:ln>
        </p:spPr>
        <p:txBody>
          <a:bodyPr/>
          <a:lstStyle/>
          <a:p>
            <a:endParaRPr lang="en-US"/>
          </a:p>
        </p:txBody>
      </p:sp>
      <p:sp>
        <p:nvSpPr>
          <p:cNvPr id="50226" name="Freeform 50"/>
          <p:cNvSpPr>
            <a:spLocks/>
          </p:cNvSpPr>
          <p:nvPr/>
        </p:nvSpPr>
        <p:spPr bwMode="auto">
          <a:xfrm>
            <a:off x="8702675" y="3149600"/>
            <a:ext cx="76200" cy="30163"/>
          </a:xfrm>
          <a:custGeom>
            <a:avLst/>
            <a:gdLst/>
            <a:ahLst/>
            <a:cxnLst>
              <a:cxn ang="0">
                <a:pos x="29" y="19"/>
              </a:cxn>
              <a:cxn ang="0">
                <a:pos x="48" y="0"/>
              </a:cxn>
              <a:cxn ang="0">
                <a:pos x="0" y="0"/>
              </a:cxn>
              <a:cxn ang="0">
                <a:pos x="29" y="19"/>
              </a:cxn>
            </a:cxnLst>
            <a:rect l="0" t="0" r="r" b="b"/>
            <a:pathLst>
              <a:path w="48" h="19">
                <a:moveTo>
                  <a:pt x="29" y="19"/>
                </a:moveTo>
                <a:lnTo>
                  <a:pt x="48" y="0"/>
                </a:lnTo>
                <a:lnTo>
                  <a:pt x="0" y="0"/>
                </a:lnTo>
                <a:lnTo>
                  <a:pt x="29" y="19"/>
                </a:lnTo>
                <a:close/>
              </a:path>
            </a:pathLst>
          </a:custGeom>
          <a:solidFill>
            <a:srgbClr val="E6E6E6"/>
          </a:solidFill>
          <a:ln w="9525">
            <a:noFill/>
            <a:round/>
            <a:headEnd/>
            <a:tailEnd/>
          </a:ln>
        </p:spPr>
        <p:txBody>
          <a:bodyPr/>
          <a:lstStyle/>
          <a:p>
            <a:endParaRPr lang="en-US"/>
          </a:p>
        </p:txBody>
      </p:sp>
      <p:sp>
        <p:nvSpPr>
          <p:cNvPr id="50227" name="Freeform 51"/>
          <p:cNvSpPr>
            <a:spLocks/>
          </p:cNvSpPr>
          <p:nvPr/>
        </p:nvSpPr>
        <p:spPr bwMode="auto">
          <a:xfrm>
            <a:off x="8226425" y="3152775"/>
            <a:ext cx="123825" cy="57150"/>
          </a:xfrm>
          <a:custGeom>
            <a:avLst/>
            <a:gdLst/>
            <a:ahLst/>
            <a:cxnLst>
              <a:cxn ang="0">
                <a:pos x="78" y="36"/>
              </a:cxn>
              <a:cxn ang="0">
                <a:pos x="37" y="0"/>
              </a:cxn>
              <a:cxn ang="0">
                <a:pos x="0" y="36"/>
              </a:cxn>
              <a:cxn ang="0">
                <a:pos x="78" y="36"/>
              </a:cxn>
            </a:cxnLst>
            <a:rect l="0" t="0" r="r" b="b"/>
            <a:pathLst>
              <a:path w="78" h="36">
                <a:moveTo>
                  <a:pt x="78" y="36"/>
                </a:moveTo>
                <a:lnTo>
                  <a:pt x="37" y="0"/>
                </a:lnTo>
                <a:lnTo>
                  <a:pt x="0" y="36"/>
                </a:lnTo>
                <a:lnTo>
                  <a:pt x="78" y="36"/>
                </a:lnTo>
                <a:close/>
              </a:path>
            </a:pathLst>
          </a:custGeom>
          <a:solidFill>
            <a:srgbClr val="E6E6E6"/>
          </a:solidFill>
          <a:ln w="9525">
            <a:noFill/>
            <a:round/>
            <a:headEnd/>
            <a:tailEnd/>
          </a:ln>
        </p:spPr>
        <p:txBody>
          <a:bodyPr/>
          <a:lstStyle/>
          <a:p>
            <a:endParaRPr lang="en-US"/>
          </a:p>
        </p:txBody>
      </p:sp>
      <p:sp>
        <p:nvSpPr>
          <p:cNvPr id="50228" name="Freeform 52"/>
          <p:cNvSpPr>
            <a:spLocks/>
          </p:cNvSpPr>
          <p:nvPr/>
        </p:nvSpPr>
        <p:spPr bwMode="auto">
          <a:xfrm>
            <a:off x="8288338" y="3149600"/>
            <a:ext cx="468312" cy="60325"/>
          </a:xfrm>
          <a:custGeom>
            <a:avLst/>
            <a:gdLst/>
            <a:ahLst/>
            <a:cxnLst>
              <a:cxn ang="0">
                <a:pos x="295" y="15"/>
              </a:cxn>
              <a:cxn ang="0">
                <a:pos x="266" y="0"/>
              </a:cxn>
              <a:cxn ang="0">
                <a:pos x="39" y="0"/>
              </a:cxn>
              <a:cxn ang="0">
                <a:pos x="0" y="19"/>
              </a:cxn>
              <a:cxn ang="0">
                <a:pos x="39" y="38"/>
              </a:cxn>
              <a:cxn ang="0">
                <a:pos x="270" y="38"/>
              </a:cxn>
              <a:cxn ang="0">
                <a:pos x="295" y="15"/>
              </a:cxn>
            </a:cxnLst>
            <a:rect l="0" t="0" r="r" b="b"/>
            <a:pathLst>
              <a:path w="295" h="38">
                <a:moveTo>
                  <a:pt x="295" y="15"/>
                </a:moveTo>
                <a:lnTo>
                  <a:pt x="266" y="0"/>
                </a:lnTo>
                <a:lnTo>
                  <a:pt x="39" y="0"/>
                </a:lnTo>
                <a:lnTo>
                  <a:pt x="0" y="19"/>
                </a:lnTo>
                <a:lnTo>
                  <a:pt x="39" y="38"/>
                </a:lnTo>
                <a:lnTo>
                  <a:pt x="270" y="38"/>
                </a:lnTo>
                <a:lnTo>
                  <a:pt x="295" y="15"/>
                </a:lnTo>
                <a:close/>
              </a:path>
            </a:pathLst>
          </a:custGeom>
          <a:solidFill>
            <a:srgbClr val="9A9A9A"/>
          </a:solidFill>
          <a:ln w="9525">
            <a:noFill/>
            <a:round/>
            <a:headEnd/>
            <a:tailEnd/>
          </a:ln>
        </p:spPr>
        <p:txBody>
          <a:bodyPr/>
          <a:lstStyle/>
          <a:p>
            <a:endParaRPr lang="en-US"/>
          </a:p>
        </p:txBody>
      </p:sp>
      <p:pic>
        <p:nvPicPr>
          <p:cNvPr id="50229" name="Picture 53"/>
          <p:cNvPicPr>
            <a:picLocks noChangeAspect="1" noChangeArrowheads="1"/>
          </p:cNvPicPr>
          <p:nvPr/>
        </p:nvPicPr>
        <p:blipFill>
          <a:blip r:embed="rId6" cstate="print"/>
          <a:srcRect/>
          <a:stretch>
            <a:fillRect/>
          </a:stretch>
        </p:blipFill>
        <p:spPr bwMode="auto">
          <a:xfrm>
            <a:off x="8355013" y="3176588"/>
            <a:ext cx="277812" cy="23812"/>
          </a:xfrm>
          <a:prstGeom prst="rect">
            <a:avLst/>
          </a:prstGeom>
          <a:noFill/>
          <a:ln w="9525">
            <a:noFill/>
            <a:miter lim="800000"/>
            <a:headEnd/>
            <a:tailEnd/>
          </a:ln>
        </p:spPr>
      </p:pic>
      <p:sp>
        <p:nvSpPr>
          <p:cNvPr id="50230" name="Freeform 54"/>
          <p:cNvSpPr>
            <a:spLocks/>
          </p:cNvSpPr>
          <p:nvPr/>
        </p:nvSpPr>
        <p:spPr bwMode="auto">
          <a:xfrm>
            <a:off x="8716963" y="3149600"/>
            <a:ext cx="61912" cy="230188"/>
          </a:xfrm>
          <a:custGeom>
            <a:avLst/>
            <a:gdLst/>
            <a:ahLst/>
            <a:cxnLst>
              <a:cxn ang="0">
                <a:pos x="0" y="38"/>
              </a:cxn>
              <a:cxn ang="0">
                <a:pos x="39" y="0"/>
              </a:cxn>
              <a:cxn ang="0">
                <a:pos x="39" y="106"/>
              </a:cxn>
              <a:cxn ang="0">
                <a:pos x="0" y="145"/>
              </a:cxn>
              <a:cxn ang="0">
                <a:pos x="0" y="38"/>
              </a:cxn>
            </a:cxnLst>
            <a:rect l="0" t="0" r="r" b="b"/>
            <a:pathLst>
              <a:path w="39" h="145">
                <a:moveTo>
                  <a:pt x="0" y="38"/>
                </a:moveTo>
                <a:lnTo>
                  <a:pt x="39" y="0"/>
                </a:lnTo>
                <a:lnTo>
                  <a:pt x="39" y="106"/>
                </a:lnTo>
                <a:lnTo>
                  <a:pt x="0" y="145"/>
                </a:lnTo>
                <a:lnTo>
                  <a:pt x="0" y="38"/>
                </a:lnTo>
                <a:close/>
              </a:path>
            </a:pathLst>
          </a:custGeom>
          <a:solidFill>
            <a:srgbClr val="9A9A9A"/>
          </a:solidFill>
          <a:ln w="9525">
            <a:noFill/>
            <a:round/>
            <a:headEnd/>
            <a:tailEnd/>
          </a:ln>
        </p:spPr>
        <p:txBody>
          <a:bodyPr/>
          <a:lstStyle/>
          <a:p>
            <a:endParaRPr lang="en-US"/>
          </a:p>
        </p:txBody>
      </p:sp>
      <p:sp>
        <p:nvSpPr>
          <p:cNvPr id="50231" name="Rectangle 55"/>
          <p:cNvSpPr>
            <a:spLocks noChangeArrowheads="1"/>
          </p:cNvSpPr>
          <p:nvPr/>
        </p:nvSpPr>
        <p:spPr bwMode="auto">
          <a:xfrm>
            <a:off x="8226425" y="3211513"/>
            <a:ext cx="490538" cy="133350"/>
          </a:xfrm>
          <a:prstGeom prst="rect">
            <a:avLst/>
          </a:prstGeom>
          <a:solidFill>
            <a:srgbClr val="C0C0C0"/>
          </a:solidFill>
          <a:ln w="9525">
            <a:noFill/>
            <a:miter lim="800000"/>
            <a:headEnd/>
            <a:tailEnd/>
          </a:ln>
        </p:spPr>
        <p:txBody>
          <a:bodyPr/>
          <a:lstStyle/>
          <a:p>
            <a:endParaRPr lang="en-US"/>
          </a:p>
        </p:txBody>
      </p:sp>
      <p:sp>
        <p:nvSpPr>
          <p:cNvPr id="50232" name="Freeform 56"/>
          <p:cNvSpPr>
            <a:spLocks noEditPoints="1"/>
          </p:cNvSpPr>
          <p:nvPr/>
        </p:nvSpPr>
        <p:spPr bwMode="auto">
          <a:xfrm>
            <a:off x="8226425" y="3211513"/>
            <a:ext cx="490538" cy="133350"/>
          </a:xfrm>
          <a:custGeom>
            <a:avLst/>
            <a:gdLst/>
            <a:ahLst/>
            <a:cxnLst>
              <a:cxn ang="0">
                <a:pos x="0" y="177"/>
              </a:cxn>
              <a:cxn ang="0">
                <a:pos x="650" y="177"/>
              </a:cxn>
              <a:cxn ang="0">
                <a:pos x="650" y="0"/>
              </a:cxn>
              <a:cxn ang="0">
                <a:pos x="0" y="0"/>
              </a:cxn>
              <a:cxn ang="0">
                <a:pos x="0" y="177"/>
              </a:cxn>
              <a:cxn ang="0">
                <a:pos x="213" y="0"/>
              </a:cxn>
              <a:cxn ang="0">
                <a:pos x="213" y="177"/>
              </a:cxn>
            </a:cxnLst>
            <a:rect l="0" t="0" r="r" b="b"/>
            <a:pathLst>
              <a:path w="650" h="177">
                <a:moveTo>
                  <a:pt x="0" y="177"/>
                </a:moveTo>
                <a:lnTo>
                  <a:pt x="650" y="177"/>
                </a:lnTo>
                <a:lnTo>
                  <a:pt x="650" y="0"/>
                </a:lnTo>
                <a:lnTo>
                  <a:pt x="0" y="0"/>
                </a:lnTo>
                <a:lnTo>
                  <a:pt x="0" y="177"/>
                </a:lnTo>
                <a:moveTo>
                  <a:pt x="213" y="0"/>
                </a:moveTo>
                <a:cubicBezTo>
                  <a:pt x="200" y="58"/>
                  <a:pt x="200" y="119"/>
                  <a:pt x="213" y="177"/>
                </a:cubicBezTo>
              </a:path>
            </a:pathLst>
          </a:custGeom>
          <a:noFill/>
          <a:ln w="3175" cap="rnd">
            <a:solidFill>
              <a:srgbClr val="000000"/>
            </a:solidFill>
            <a:prstDash val="solid"/>
            <a:round/>
            <a:headEnd/>
            <a:tailEnd/>
          </a:ln>
        </p:spPr>
        <p:txBody>
          <a:bodyPr/>
          <a:lstStyle/>
          <a:p>
            <a:endParaRPr lang="en-US"/>
          </a:p>
        </p:txBody>
      </p:sp>
      <p:sp>
        <p:nvSpPr>
          <p:cNvPr id="50233" name="Rectangle 57"/>
          <p:cNvSpPr>
            <a:spLocks noChangeArrowheads="1"/>
          </p:cNvSpPr>
          <p:nvPr/>
        </p:nvSpPr>
        <p:spPr bwMode="auto">
          <a:xfrm>
            <a:off x="8226425" y="3344863"/>
            <a:ext cx="490538" cy="34925"/>
          </a:xfrm>
          <a:prstGeom prst="rect">
            <a:avLst/>
          </a:prstGeom>
          <a:solidFill>
            <a:srgbClr val="9A9A9A"/>
          </a:solidFill>
          <a:ln w="9525">
            <a:noFill/>
            <a:miter lim="800000"/>
            <a:headEnd/>
            <a:tailEnd/>
          </a:ln>
        </p:spPr>
        <p:txBody>
          <a:bodyPr/>
          <a:lstStyle/>
          <a:p>
            <a:endParaRPr lang="en-US"/>
          </a:p>
        </p:txBody>
      </p:sp>
      <p:sp>
        <p:nvSpPr>
          <p:cNvPr id="50234" name="Rectangle 58"/>
          <p:cNvSpPr>
            <a:spLocks noChangeArrowheads="1"/>
          </p:cNvSpPr>
          <p:nvPr/>
        </p:nvSpPr>
        <p:spPr bwMode="auto">
          <a:xfrm>
            <a:off x="8226425" y="3344863"/>
            <a:ext cx="490538" cy="34925"/>
          </a:xfrm>
          <a:prstGeom prst="rect">
            <a:avLst/>
          </a:prstGeom>
          <a:noFill/>
          <a:ln w="3175" cap="rnd">
            <a:solidFill>
              <a:srgbClr val="000000"/>
            </a:solidFill>
            <a:round/>
            <a:headEnd/>
            <a:tailEnd/>
          </a:ln>
        </p:spPr>
        <p:txBody>
          <a:bodyPr/>
          <a:lstStyle/>
          <a:p>
            <a:endParaRPr lang="en-US"/>
          </a:p>
        </p:txBody>
      </p:sp>
      <p:sp>
        <p:nvSpPr>
          <p:cNvPr id="50235" name="Rectangle 59"/>
          <p:cNvSpPr>
            <a:spLocks noChangeArrowheads="1"/>
          </p:cNvSpPr>
          <p:nvPr/>
        </p:nvSpPr>
        <p:spPr bwMode="auto">
          <a:xfrm>
            <a:off x="8604250" y="3252788"/>
            <a:ext cx="19050" cy="6350"/>
          </a:xfrm>
          <a:prstGeom prst="rect">
            <a:avLst/>
          </a:prstGeom>
          <a:solidFill>
            <a:srgbClr val="C0C0C0"/>
          </a:solidFill>
          <a:ln w="9525">
            <a:noFill/>
            <a:miter lim="800000"/>
            <a:headEnd/>
            <a:tailEnd/>
          </a:ln>
        </p:spPr>
        <p:txBody>
          <a:bodyPr/>
          <a:lstStyle/>
          <a:p>
            <a:endParaRPr lang="en-US"/>
          </a:p>
        </p:txBody>
      </p:sp>
      <p:sp>
        <p:nvSpPr>
          <p:cNvPr id="50236" name="Freeform 60"/>
          <p:cNvSpPr>
            <a:spLocks noEditPoints="1"/>
          </p:cNvSpPr>
          <p:nvPr/>
        </p:nvSpPr>
        <p:spPr bwMode="auto">
          <a:xfrm>
            <a:off x="8404225" y="3240088"/>
            <a:ext cx="79375" cy="9525"/>
          </a:xfrm>
          <a:custGeom>
            <a:avLst/>
            <a:gdLst/>
            <a:ahLst/>
            <a:cxnLst>
              <a:cxn ang="0">
                <a:pos x="0" y="6"/>
              </a:cxn>
              <a:cxn ang="0">
                <a:pos x="14" y="6"/>
              </a:cxn>
              <a:cxn ang="0">
                <a:pos x="14" y="0"/>
              </a:cxn>
              <a:cxn ang="0">
                <a:pos x="0" y="0"/>
              </a:cxn>
              <a:cxn ang="0">
                <a:pos x="0" y="6"/>
              </a:cxn>
              <a:cxn ang="0">
                <a:pos x="21" y="6"/>
              </a:cxn>
              <a:cxn ang="0">
                <a:pos x="29" y="6"/>
              </a:cxn>
              <a:cxn ang="0">
                <a:pos x="29" y="0"/>
              </a:cxn>
              <a:cxn ang="0">
                <a:pos x="21" y="0"/>
              </a:cxn>
              <a:cxn ang="0">
                <a:pos x="21" y="6"/>
              </a:cxn>
              <a:cxn ang="0">
                <a:pos x="36" y="6"/>
              </a:cxn>
              <a:cxn ang="0">
                <a:pos x="50" y="6"/>
              </a:cxn>
              <a:cxn ang="0">
                <a:pos x="50" y="0"/>
              </a:cxn>
              <a:cxn ang="0">
                <a:pos x="36" y="0"/>
              </a:cxn>
              <a:cxn ang="0">
                <a:pos x="36" y="6"/>
              </a:cxn>
            </a:cxnLst>
            <a:rect l="0" t="0" r="r" b="b"/>
            <a:pathLst>
              <a:path w="50" h="6">
                <a:moveTo>
                  <a:pt x="0" y="6"/>
                </a:moveTo>
                <a:lnTo>
                  <a:pt x="14" y="6"/>
                </a:lnTo>
                <a:lnTo>
                  <a:pt x="14" y="0"/>
                </a:lnTo>
                <a:lnTo>
                  <a:pt x="0" y="0"/>
                </a:lnTo>
                <a:lnTo>
                  <a:pt x="0" y="6"/>
                </a:lnTo>
                <a:close/>
                <a:moveTo>
                  <a:pt x="21" y="6"/>
                </a:moveTo>
                <a:lnTo>
                  <a:pt x="29" y="6"/>
                </a:lnTo>
                <a:lnTo>
                  <a:pt x="29" y="0"/>
                </a:lnTo>
                <a:lnTo>
                  <a:pt x="21" y="0"/>
                </a:lnTo>
                <a:lnTo>
                  <a:pt x="21" y="6"/>
                </a:lnTo>
                <a:close/>
                <a:moveTo>
                  <a:pt x="36" y="6"/>
                </a:moveTo>
                <a:lnTo>
                  <a:pt x="50" y="6"/>
                </a:lnTo>
                <a:lnTo>
                  <a:pt x="50" y="0"/>
                </a:lnTo>
                <a:lnTo>
                  <a:pt x="36" y="0"/>
                </a:lnTo>
                <a:lnTo>
                  <a:pt x="36" y="6"/>
                </a:lnTo>
                <a:close/>
              </a:path>
            </a:pathLst>
          </a:custGeom>
          <a:solidFill>
            <a:srgbClr val="C0C0C0"/>
          </a:solidFill>
          <a:ln w="9525">
            <a:noFill/>
            <a:round/>
            <a:headEnd/>
            <a:tailEnd/>
          </a:ln>
        </p:spPr>
        <p:txBody>
          <a:bodyPr/>
          <a:lstStyle/>
          <a:p>
            <a:endParaRPr lang="en-US"/>
          </a:p>
        </p:txBody>
      </p:sp>
      <p:sp>
        <p:nvSpPr>
          <p:cNvPr id="50237" name="Rectangle 61"/>
          <p:cNvSpPr>
            <a:spLocks noChangeArrowheads="1"/>
          </p:cNvSpPr>
          <p:nvPr/>
        </p:nvSpPr>
        <p:spPr bwMode="auto">
          <a:xfrm>
            <a:off x="8404225" y="3240088"/>
            <a:ext cx="22225" cy="9525"/>
          </a:xfrm>
          <a:prstGeom prst="rect">
            <a:avLst/>
          </a:prstGeom>
          <a:noFill/>
          <a:ln w="1588" cap="rnd">
            <a:solidFill>
              <a:srgbClr val="000000"/>
            </a:solidFill>
            <a:round/>
            <a:headEnd/>
            <a:tailEnd/>
          </a:ln>
        </p:spPr>
        <p:txBody>
          <a:bodyPr/>
          <a:lstStyle/>
          <a:p>
            <a:endParaRPr lang="en-US"/>
          </a:p>
        </p:txBody>
      </p:sp>
      <p:sp>
        <p:nvSpPr>
          <p:cNvPr id="50238" name="Rectangle 62"/>
          <p:cNvSpPr>
            <a:spLocks noChangeArrowheads="1"/>
          </p:cNvSpPr>
          <p:nvPr/>
        </p:nvSpPr>
        <p:spPr bwMode="auto">
          <a:xfrm>
            <a:off x="8437563" y="3240088"/>
            <a:ext cx="12700" cy="9525"/>
          </a:xfrm>
          <a:prstGeom prst="rect">
            <a:avLst/>
          </a:prstGeom>
          <a:noFill/>
          <a:ln w="1588" cap="rnd">
            <a:solidFill>
              <a:srgbClr val="000000"/>
            </a:solidFill>
            <a:round/>
            <a:headEnd/>
            <a:tailEnd/>
          </a:ln>
        </p:spPr>
        <p:txBody>
          <a:bodyPr/>
          <a:lstStyle/>
          <a:p>
            <a:endParaRPr lang="en-US"/>
          </a:p>
        </p:txBody>
      </p:sp>
      <p:sp>
        <p:nvSpPr>
          <p:cNvPr id="50239" name="Rectangle 63"/>
          <p:cNvSpPr>
            <a:spLocks noChangeArrowheads="1"/>
          </p:cNvSpPr>
          <p:nvPr/>
        </p:nvSpPr>
        <p:spPr bwMode="auto">
          <a:xfrm>
            <a:off x="8461375" y="3240088"/>
            <a:ext cx="22225" cy="9525"/>
          </a:xfrm>
          <a:prstGeom prst="rect">
            <a:avLst/>
          </a:prstGeom>
          <a:noFill/>
          <a:ln w="1588" cap="rnd">
            <a:solidFill>
              <a:srgbClr val="000000"/>
            </a:solidFill>
            <a:round/>
            <a:headEnd/>
            <a:tailEnd/>
          </a:ln>
        </p:spPr>
        <p:txBody>
          <a:bodyPr/>
          <a:lstStyle/>
          <a:p>
            <a:endParaRPr lang="en-US"/>
          </a:p>
        </p:txBody>
      </p:sp>
      <p:sp>
        <p:nvSpPr>
          <p:cNvPr id="50240" name="Freeform 64"/>
          <p:cNvSpPr>
            <a:spLocks noEditPoints="1"/>
          </p:cNvSpPr>
          <p:nvPr/>
        </p:nvSpPr>
        <p:spPr bwMode="auto">
          <a:xfrm>
            <a:off x="8242300" y="3224213"/>
            <a:ext cx="354013" cy="52387"/>
          </a:xfrm>
          <a:custGeom>
            <a:avLst/>
            <a:gdLst/>
            <a:ahLst/>
            <a:cxnLst>
              <a:cxn ang="0">
                <a:pos x="0" y="33"/>
              </a:cxn>
              <a:cxn ang="0">
                <a:pos x="29" y="33"/>
              </a:cxn>
              <a:cxn ang="0">
                <a:pos x="29" y="0"/>
              </a:cxn>
              <a:cxn ang="0">
                <a:pos x="0" y="0"/>
              </a:cxn>
              <a:cxn ang="0">
                <a:pos x="0" y="33"/>
              </a:cxn>
              <a:cxn ang="0">
                <a:pos x="197" y="24"/>
              </a:cxn>
              <a:cxn ang="0">
                <a:pos x="223" y="24"/>
              </a:cxn>
              <a:cxn ang="0">
                <a:pos x="223" y="8"/>
              </a:cxn>
              <a:cxn ang="0">
                <a:pos x="197" y="8"/>
              </a:cxn>
              <a:cxn ang="0">
                <a:pos x="197" y="24"/>
              </a:cxn>
            </a:cxnLst>
            <a:rect l="0" t="0" r="r" b="b"/>
            <a:pathLst>
              <a:path w="223" h="33">
                <a:moveTo>
                  <a:pt x="0" y="33"/>
                </a:moveTo>
                <a:lnTo>
                  <a:pt x="29" y="33"/>
                </a:lnTo>
                <a:lnTo>
                  <a:pt x="29" y="0"/>
                </a:lnTo>
                <a:lnTo>
                  <a:pt x="0" y="0"/>
                </a:lnTo>
                <a:lnTo>
                  <a:pt x="0" y="33"/>
                </a:lnTo>
                <a:close/>
                <a:moveTo>
                  <a:pt x="197" y="24"/>
                </a:moveTo>
                <a:lnTo>
                  <a:pt x="223" y="24"/>
                </a:lnTo>
                <a:lnTo>
                  <a:pt x="223" y="8"/>
                </a:lnTo>
                <a:lnTo>
                  <a:pt x="197" y="8"/>
                </a:lnTo>
                <a:lnTo>
                  <a:pt x="197" y="24"/>
                </a:lnTo>
                <a:close/>
              </a:path>
            </a:pathLst>
          </a:custGeom>
          <a:solidFill>
            <a:srgbClr val="C0C0C0"/>
          </a:solidFill>
          <a:ln w="9525">
            <a:noFill/>
            <a:round/>
            <a:headEnd/>
            <a:tailEnd/>
          </a:ln>
        </p:spPr>
        <p:txBody>
          <a:bodyPr/>
          <a:lstStyle/>
          <a:p>
            <a:endParaRPr lang="en-US"/>
          </a:p>
        </p:txBody>
      </p:sp>
      <p:sp>
        <p:nvSpPr>
          <p:cNvPr id="50241" name="Freeform 65"/>
          <p:cNvSpPr>
            <a:spLocks noEditPoints="1"/>
          </p:cNvSpPr>
          <p:nvPr/>
        </p:nvSpPr>
        <p:spPr bwMode="auto">
          <a:xfrm>
            <a:off x="8231188" y="3217863"/>
            <a:ext cx="482600" cy="152400"/>
          </a:xfrm>
          <a:custGeom>
            <a:avLst/>
            <a:gdLst/>
            <a:ahLst/>
            <a:cxnLst>
              <a:cxn ang="0">
                <a:pos x="221" y="161"/>
              </a:cxn>
              <a:cxn ang="0">
                <a:pos x="638" y="161"/>
              </a:cxn>
              <a:cxn ang="0">
                <a:pos x="638" y="0"/>
              </a:cxn>
              <a:cxn ang="0">
                <a:pos x="221" y="0"/>
              </a:cxn>
              <a:cxn ang="0">
                <a:pos x="221" y="161"/>
              </a:cxn>
              <a:cxn ang="0">
                <a:pos x="376" y="141"/>
              </a:cxn>
              <a:cxn ang="0">
                <a:pos x="615" y="141"/>
              </a:cxn>
              <a:cxn ang="0">
                <a:pos x="615" y="21"/>
              </a:cxn>
              <a:cxn ang="0">
                <a:pos x="376" y="21"/>
              </a:cxn>
              <a:cxn ang="0">
                <a:pos x="376" y="141"/>
              </a:cxn>
              <a:cxn ang="0">
                <a:pos x="579" y="202"/>
              </a:cxn>
              <a:cxn ang="0">
                <a:pos x="630" y="202"/>
              </a:cxn>
              <a:cxn ang="0">
                <a:pos x="640" y="193"/>
              </a:cxn>
              <a:cxn ang="0">
                <a:pos x="632" y="182"/>
              </a:cxn>
              <a:cxn ang="0">
                <a:pos x="630" y="182"/>
              </a:cxn>
              <a:cxn ang="0">
                <a:pos x="630" y="182"/>
              </a:cxn>
              <a:cxn ang="0">
                <a:pos x="579" y="182"/>
              </a:cxn>
              <a:cxn ang="0">
                <a:pos x="579" y="202"/>
              </a:cxn>
              <a:cxn ang="0">
                <a:pos x="61" y="202"/>
              </a:cxn>
              <a:cxn ang="0">
                <a:pos x="10" y="202"/>
              </a:cxn>
              <a:cxn ang="0">
                <a:pos x="0" y="193"/>
              </a:cxn>
              <a:cxn ang="0">
                <a:pos x="8" y="182"/>
              </a:cxn>
              <a:cxn ang="0">
                <a:pos x="10" y="182"/>
              </a:cxn>
              <a:cxn ang="0">
                <a:pos x="10" y="182"/>
              </a:cxn>
              <a:cxn ang="0">
                <a:pos x="61" y="182"/>
              </a:cxn>
              <a:cxn ang="0">
                <a:pos x="61" y="202"/>
              </a:cxn>
              <a:cxn ang="0">
                <a:pos x="229" y="43"/>
              </a:cxn>
              <a:cxn ang="0">
                <a:pos x="335" y="43"/>
              </a:cxn>
              <a:cxn ang="0">
                <a:pos x="335" y="31"/>
              </a:cxn>
              <a:cxn ang="0">
                <a:pos x="229" y="31"/>
              </a:cxn>
              <a:cxn ang="0">
                <a:pos x="229" y="43"/>
              </a:cxn>
            </a:cxnLst>
            <a:rect l="0" t="0" r="r" b="b"/>
            <a:pathLst>
              <a:path w="641" h="203">
                <a:moveTo>
                  <a:pt x="221" y="161"/>
                </a:moveTo>
                <a:lnTo>
                  <a:pt x="638" y="161"/>
                </a:lnTo>
                <a:lnTo>
                  <a:pt x="638" y="0"/>
                </a:lnTo>
                <a:lnTo>
                  <a:pt x="221" y="0"/>
                </a:lnTo>
                <a:cubicBezTo>
                  <a:pt x="208" y="52"/>
                  <a:pt x="208" y="108"/>
                  <a:pt x="221" y="161"/>
                </a:cubicBezTo>
                <a:close/>
                <a:moveTo>
                  <a:pt x="376" y="141"/>
                </a:moveTo>
                <a:lnTo>
                  <a:pt x="615" y="141"/>
                </a:lnTo>
                <a:lnTo>
                  <a:pt x="615" y="21"/>
                </a:lnTo>
                <a:lnTo>
                  <a:pt x="376" y="21"/>
                </a:lnTo>
                <a:lnTo>
                  <a:pt x="376" y="141"/>
                </a:lnTo>
                <a:close/>
                <a:moveTo>
                  <a:pt x="579" y="202"/>
                </a:moveTo>
                <a:lnTo>
                  <a:pt x="630" y="202"/>
                </a:lnTo>
                <a:cubicBezTo>
                  <a:pt x="635" y="203"/>
                  <a:pt x="639" y="199"/>
                  <a:pt x="640" y="193"/>
                </a:cubicBezTo>
                <a:cubicBezTo>
                  <a:pt x="641" y="188"/>
                  <a:pt x="637" y="183"/>
                  <a:pt x="632" y="182"/>
                </a:cubicBezTo>
                <a:cubicBezTo>
                  <a:pt x="632" y="182"/>
                  <a:pt x="631" y="182"/>
                  <a:pt x="630" y="182"/>
                </a:cubicBezTo>
                <a:lnTo>
                  <a:pt x="630" y="182"/>
                </a:lnTo>
                <a:lnTo>
                  <a:pt x="579" y="182"/>
                </a:lnTo>
                <a:lnTo>
                  <a:pt x="579" y="202"/>
                </a:lnTo>
                <a:close/>
                <a:moveTo>
                  <a:pt x="61" y="202"/>
                </a:moveTo>
                <a:lnTo>
                  <a:pt x="10" y="202"/>
                </a:lnTo>
                <a:cubicBezTo>
                  <a:pt x="5" y="203"/>
                  <a:pt x="1" y="199"/>
                  <a:pt x="0" y="193"/>
                </a:cubicBezTo>
                <a:cubicBezTo>
                  <a:pt x="0" y="188"/>
                  <a:pt x="3" y="183"/>
                  <a:pt x="8" y="182"/>
                </a:cubicBezTo>
                <a:cubicBezTo>
                  <a:pt x="9" y="182"/>
                  <a:pt x="10" y="182"/>
                  <a:pt x="10" y="182"/>
                </a:cubicBezTo>
                <a:lnTo>
                  <a:pt x="10" y="182"/>
                </a:lnTo>
                <a:lnTo>
                  <a:pt x="61" y="182"/>
                </a:lnTo>
                <a:lnTo>
                  <a:pt x="61" y="202"/>
                </a:lnTo>
                <a:close/>
                <a:moveTo>
                  <a:pt x="229" y="43"/>
                </a:moveTo>
                <a:lnTo>
                  <a:pt x="335" y="43"/>
                </a:lnTo>
                <a:lnTo>
                  <a:pt x="335" y="31"/>
                </a:lnTo>
                <a:lnTo>
                  <a:pt x="229" y="31"/>
                </a:lnTo>
                <a:lnTo>
                  <a:pt x="229" y="43"/>
                </a:lnTo>
                <a:close/>
              </a:path>
            </a:pathLst>
          </a:custGeom>
          <a:solidFill>
            <a:srgbClr val="C0C0C0"/>
          </a:solidFill>
          <a:ln w="0">
            <a:solidFill>
              <a:srgbClr val="000000"/>
            </a:solidFill>
            <a:prstDash val="solid"/>
            <a:round/>
            <a:headEnd/>
            <a:tailEnd/>
          </a:ln>
        </p:spPr>
        <p:txBody>
          <a:bodyPr/>
          <a:lstStyle/>
          <a:p>
            <a:endParaRPr lang="en-US"/>
          </a:p>
        </p:txBody>
      </p:sp>
      <p:sp>
        <p:nvSpPr>
          <p:cNvPr id="50242" name="Freeform 66"/>
          <p:cNvSpPr>
            <a:spLocks noEditPoints="1"/>
          </p:cNvSpPr>
          <p:nvPr/>
        </p:nvSpPr>
        <p:spPr bwMode="auto">
          <a:xfrm>
            <a:off x="8231188" y="3209925"/>
            <a:ext cx="482600" cy="160338"/>
          </a:xfrm>
          <a:custGeom>
            <a:avLst/>
            <a:gdLst/>
            <a:ahLst/>
            <a:cxnLst>
              <a:cxn ang="0">
                <a:pos x="221" y="170"/>
              </a:cxn>
              <a:cxn ang="0">
                <a:pos x="638" y="170"/>
              </a:cxn>
              <a:cxn ang="0">
                <a:pos x="638" y="9"/>
              </a:cxn>
              <a:cxn ang="0">
                <a:pos x="221" y="9"/>
              </a:cxn>
              <a:cxn ang="0">
                <a:pos x="221" y="170"/>
              </a:cxn>
              <a:cxn ang="0">
                <a:pos x="341" y="9"/>
              </a:cxn>
              <a:cxn ang="0">
                <a:pos x="341" y="170"/>
              </a:cxn>
              <a:cxn ang="0">
                <a:pos x="341" y="63"/>
              </a:cxn>
              <a:cxn ang="0">
                <a:pos x="212" y="63"/>
              </a:cxn>
              <a:cxn ang="0">
                <a:pos x="341" y="117"/>
              </a:cxn>
              <a:cxn ang="0">
                <a:pos x="212" y="117"/>
              </a:cxn>
              <a:cxn ang="0">
                <a:pos x="376" y="150"/>
              </a:cxn>
              <a:cxn ang="0">
                <a:pos x="615" y="150"/>
              </a:cxn>
              <a:cxn ang="0">
                <a:pos x="615" y="30"/>
              </a:cxn>
              <a:cxn ang="0">
                <a:pos x="376" y="30"/>
              </a:cxn>
              <a:cxn ang="0">
                <a:pos x="376" y="150"/>
              </a:cxn>
              <a:cxn ang="0">
                <a:pos x="539" y="30"/>
              </a:cxn>
              <a:cxn ang="0">
                <a:pos x="539" y="76"/>
              </a:cxn>
              <a:cxn ang="0">
                <a:pos x="376" y="76"/>
              </a:cxn>
              <a:cxn ang="0">
                <a:pos x="615" y="76"/>
              </a:cxn>
              <a:cxn ang="0">
                <a:pos x="579" y="211"/>
              </a:cxn>
              <a:cxn ang="0">
                <a:pos x="630" y="211"/>
              </a:cxn>
              <a:cxn ang="0">
                <a:pos x="640" y="202"/>
              </a:cxn>
              <a:cxn ang="0">
                <a:pos x="632" y="191"/>
              </a:cxn>
              <a:cxn ang="0">
                <a:pos x="630" y="191"/>
              </a:cxn>
              <a:cxn ang="0">
                <a:pos x="630" y="191"/>
              </a:cxn>
              <a:cxn ang="0">
                <a:pos x="579" y="191"/>
              </a:cxn>
              <a:cxn ang="0">
                <a:pos x="579" y="211"/>
              </a:cxn>
              <a:cxn ang="0">
                <a:pos x="61" y="211"/>
              </a:cxn>
              <a:cxn ang="0">
                <a:pos x="10" y="211"/>
              </a:cxn>
              <a:cxn ang="0">
                <a:pos x="0" y="202"/>
              </a:cxn>
              <a:cxn ang="0">
                <a:pos x="8" y="191"/>
              </a:cxn>
              <a:cxn ang="0">
                <a:pos x="10" y="191"/>
              </a:cxn>
              <a:cxn ang="0">
                <a:pos x="10" y="191"/>
              </a:cxn>
              <a:cxn ang="0">
                <a:pos x="61" y="191"/>
              </a:cxn>
              <a:cxn ang="0">
                <a:pos x="61" y="211"/>
              </a:cxn>
              <a:cxn ang="0">
                <a:pos x="229" y="52"/>
              </a:cxn>
              <a:cxn ang="0">
                <a:pos x="335" y="52"/>
              </a:cxn>
              <a:cxn ang="0">
                <a:pos x="335" y="40"/>
              </a:cxn>
              <a:cxn ang="0">
                <a:pos x="229" y="40"/>
              </a:cxn>
              <a:cxn ang="0">
                <a:pos x="229" y="52"/>
              </a:cxn>
              <a:cxn ang="0">
                <a:pos x="229" y="9"/>
              </a:cxn>
              <a:cxn ang="0">
                <a:pos x="229" y="0"/>
              </a:cxn>
              <a:cxn ang="0">
                <a:pos x="229" y="178"/>
              </a:cxn>
              <a:cxn ang="0">
                <a:pos x="229" y="170"/>
              </a:cxn>
            </a:cxnLst>
            <a:rect l="0" t="0" r="r" b="b"/>
            <a:pathLst>
              <a:path w="641" h="212">
                <a:moveTo>
                  <a:pt x="221" y="170"/>
                </a:moveTo>
                <a:lnTo>
                  <a:pt x="638" y="170"/>
                </a:lnTo>
                <a:lnTo>
                  <a:pt x="638" y="9"/>
                </a:lnTo>
                <a:lnTo>
                  <a:pt x="221" y="9"/>
                </a:lnTo>
                <a:cubicBezTo>
                  <a:pt x="208" y="61"/>
                  <a:pt x="208" y="117"/>
                  <a:pt x="221" y="170"/>
                </a:cubicBezTo>
                <a:moveTo>
                  <a:pt x="341" y="9"/>
                </a:moveTo>
                <a:lnTo>
                  <a:pt x="341" y="170"/>
                </a:lnTo>
                <a:moveTo>
                  <a:pt x="341" y="63"/>
                </a:moveTo>
                <a:lnTo>
                  <a:pt x="212" y="63"/>
                </a:lnTo>
                <a:moveTo>
                  <a:pt x="341" y="117"/>
                </a:moveTo>
                <a:lnTo>
                  <a:pt x="212" y="117"/>
                </a:lnTo>
                <a:moveTo>
                  <a:pt x="376" y="150"/>
                </a:moveTo>
                <a:lnTo>
                  <a:pt x="615" y="150"/>
                </a:lnTo>
                <a:lnTo>
                  <a:pt x="615" y="30"/>
                </a:lnTo>
                <a:lnTo>
                  <a:pt x="376" y="30"/>
                </a:lnTo>
                <a:lnTo>
                  <a:pt x="376" y="150"/>
                </a:lnTo>
                <a:moveTo>
                  <a:pt x="539" y="30"/>
                </a:moveTo>
                <a:lnTo>
                  <a:pt x="539" y="76"/>
                </a:lnTo>
                <a:moveTo>
                  <a:pt x="376" y="76"/>
                </a:moveTo>
                <a:lnTo>
                  <a:pt x="615" y="76"/>
                </a:lnTo>
                <a:moveTo>
                  <a:pt x="579" y="211"/>
                </a:moveTo>
                <a:lnTo>
                  <a:pt x="630" y="211"/>
                </a:lnTo>
                <a:cubicBezTo>
                  <a:pt x="635" y="212"/>
                  <a:pt x="639" y="208"/>
                  <a:pt x="640" y="202"/>
                </a:cubicBezTo>
                <a:cubicBezTo>
                  <a:pt x="641" y="197"/>
                  <a:pt x="637" y="192"/>
                  <a:pt x="632" y="191"/>
                </a:cubicBezTo>
                <a:cubicBezTo>
                  <a:pt x="632" y="191"/>
                  <a:pt x="631" y="191"/>
                  <a:pt x="630" y="191"/>
                </a:cubicBezTo>
                <a:lnTo>
                  <a:pt x="630" y="191"/>
                </a:lnTo>
                <a:lnTo>
                  <a:pt x="579" y="191"/>
                </a:lnTo>
                <a:lnTo>
                  <a:pt x="579" y="211"/>
                </a:lnTo>
                <a:moveTo>
                  <a:pt x="61" y="211"/>
                </a:moveTo>
                <a:lnTo>
                  <a:pt x="10" y="211"/>
                </a:lnTo>
                <a:cubicBezTo>
                  <a:pt x="5" y="212"/>
                  <a:pt x="1" y="208"/>
                  <a:pt x="0" y="202"/>
                </a:cubicBezTo>
                <a:cubicBezTo>
                  <a:pt x="0" y="197"/>
                  <a:pt x="3" y="192"/>
                  <a:pt x="8" y="191"/>
                </a:cubicBezTo>
                <a:cubicBezTo>
                  <a:pt x="9" y="191"/>
                  <a:pt x="10" y="191"/>
                  <a:pt x="10" y="191"/>
                </a:cubicBezTo>
                <a:lnTo>
                  <a:pt x="10" y="191"/>
                </a:lnTo>
                <a:lnTo>
                  <a:pt x="61" y="191"/>
                </a:lnTo>
                <a:lnTo>
                  <a:pt x="61" y="211"/>
                </a:lnTo>
                <a:moveTo>
                  <a:pt x="229" y="52"/>
                </a:moveTo>
                <a:lnTo>
                  <a:pt x="335" y="52"/>
                </a:lnTo>
                <a:lnTo>
                  <a:pt x="335" y="40"/>
                </a:lnTo>
                <a:lnTo>
                  <a:pt x="229" y="40"/>
                </a:lnTo>
                <a:lnTo>
                  <a:pt x="229" y="52"/>
                </a:lnTo>
                <a:moveTo>
                  <a:pt x="229" y="9"/>
                </a:moveTo>
                <a:lnTo>
                  <a:pt x="229" y="0"/>
                </a:lnTo>
                <a:moveTo>
                  <a:pt x="229" y="178"/>
                </a:moveTo>
                <a:lnTo>
                  <a:pt x="229" y="170"/>
                </a:lnTo>
              </a:path>
            </a:pathLst>
          </a:custGeom>
          <a:noFill/>
          <a:ln w="1588" cap="rnd">
            <a:solidFill>
              <a:srgbClr val="000000"/>
            </a:solidFill>
            <a:prstDash val="solid"/>
            <a:round/>
            <a:headEnd/>
            <a:tailEnd/>
          </a:ln>
        </p:spPr>
        <p:txBody>
          <a:bodyPr/>
          <a:lstStyle/>
          <a:p>
            <a:endParaRPr lang="en-US"/>
          </a:p>
        </p:txBody>
      </p:sp>
      <p:sp>
        <p:nvSpPr>
          <p:cNvPr id="50243" name="Freeform 67"/>
          <p:cNvSpPr>
            <a:spLocks noEditPoints="1"/>
          </p:cNvSpPr>
          <p:nvPr/>
        </p:nvSpPr>
        <p:spPr bwMode="auto">
          <a:xfrm>
            <a:off x="8407400" y="3244850"/>
            <a:ext cx="138113" cy="33338"/>
          </a:xfrm>
          <a:custGeom>
            <a:avLst/>
            <a:gdLst/>
            <a:ahLst/>
            <a:cxnLst>
              <a:cxn ang="0">
                <a:pos x="0" y="21"/>
              </a:cxn>
              <a:cxn ang="0">
                <a:pos x="4" y="21"/>
              </a:cxn>
              <a:cxn ang="0">
                <a:pos x="0" y="0"/>
              </a:cxn>
              <a:cxn ang="0">
                <a:pos x="4" y="0"/>
              </a:cxn>
              <a:cxn ang="0">
                <a:pos x="36" y="0"/>
              </a:cxn>
              <a:cxn ang="0">
                <a:pos x="40" y="0"/>
              </a:cxn>
              <a:cxn ang="0">
                <a:pos x="82" y="8"/>
              </a:cxn>
              <a:cxn ang="0">
                <a:pos x="87" y="8"/>
              </a:cxn>
            </a:cxnLst>
            <a:rect l="0" t="0" r="r" b="b"/>
            <a:pathLst>
              <a:path w="87" h="21">
                <a:moveTo>
                  <a:pt x="0" y="21"/>
                </a:moveTo>
                <a:lnTo>
                  <a:pt x="4" y="21"/>
                </a:lnTo>
                <a:moveTo>
                  <a:pt x="0" y="0"/>
                </a:moveTo>
                <a:lnTo>
                  <a:pt x="4" y="0"/>
                </a:lnTo>
                <a:moveTo>
                  <a:pt x="36" y="0"/>
                </a:moveTo>
                <a:lnTo>
                  <a:pt x="40" y="0"/>
                </a:lnTo>
                <a:moveTo>
                  <a:pt x="82" y="8"/>
                </a:moveTo>
                <a:lnTo>
                  <a:pt x="87" y="8"/>
                </a:lnTo>
              </a:path>
            </a:pathLst>
          </a:custGeom>
          <a:noFill/>
          <a:ln w="3175" cap="flat">
            <a:solidFill>
              <a:srgbClr val="00FF00"/>
            </a:solidFill>
            <a:prstDash val="solid"/>
            <a:miter lim="800000"/>
            <a:headEnd/>
            <a:tailEnd/>
          </a:ln>
        </p:spPr>
        <p:txBody>
          <a:bodyPr/>
          <a:lstStyle/>
          <a:p>
            <a:endParaRPr lang="en-US"/>
          </a:p>
        </p:txBody>
      </p:sp>
      <p:sp>
        <p:nvSpPr>
          <p:cNvPr id="50244" name="Freeform 68"/>
          <p:cNvSpPr>
            <a:spLocks/>
          </p:cNvSpPr>
          <p:nvPr/>
        </p:nvSpPr>
        <p:spPr bwMode="auto">
          <a:xfrm>
            <a:off x="8656638" y="2827338"/>
            <a:ext cx="60325" cy="360362"/>
          </a:xfrm>
          <a:custGeom>
            <a:avLst/>
            <a:gdLst/>
            <a:ahLst/>
            <a:cxnLst>
              <a:cxn ang="0">
                <a:pos x="0" y="227"/>
              </a:cxn>
              <a:cxn ang="0">
                <a:pos x="29" y="198"/>
              </a:cxn>
              <a:cxn ang="0">
                <a:pos x="29" y="145"/>
              </a:cxn>
              <a:cxn ang="0">
                <a:pos x="38" y="116"/>
              </a:cxn>
              <a:cxn ang="0">
                <a:pos x="38" y="0"/>
              </a:cxn>
              <a:cxn ang="0">
                <a:pos x="0" y="39"/>
              </a:cxn>
              <a:cxn ang="0">
                <a:pos x="0" y="227"/>
              </a:cxn>
            </a:cxnLst>
            <a:rect l="0" t="0" r="r" b="b"/>
            <a:pathLst>
              <a:path w="38" h="227">
                <a:moveTo>
                  <a:pt x="0" y="227"/>
                </a:moveTo>
                <a:lnTo>
                  <a:pt x="29" y="198"/>
                </a:lnTo>
                <a:lnTo>
                  <a:pt x="29" y="145"/>
                </a:lnTo>
                <a:lnTo>
                  <a:pt x="38" y="116"/>
                </a:lnTo>
                <a:lnTo>
                  <a:pt x="38" y="0"/>
                </a:lnTo>
                <a:lnTo>
                  <a:pt x="0" y="39"/>
                </a:lnTo>
                <a:lnTo>
                  <a:pt x="0" y="227"/>
                </a:lnTo>
                <a:close/>
              </a:path>
            </a:pathLst>
          </a:custGeom>
          <a:solidFill>
            <a:srgbClr val="9A9A9A"/>
          </a:solidFill>
          <a:ln w="9525">
            <a:noFill/>
            <a:round/>
            <a:headEnd/>
            <a:tailEnd/>
          </a:ln>
        </p:spPr>
        <p:txBody>
          <a:bodyPr/>
          <a:lstStyle/>
          <a:p>
            <a:endParaRPr lang="en-US"/>
          </a:p>
        </p:txBody>
      </p:sp>
      <p:sp>
        <p:nvSpPr>
          <p:cNvPr id="50245" name="Freeform 69"/>
          <p:cNvSpPr>
            <a:spLocks/>
          </p:cNvSpPr>
          <p:nvPr/>
        </p:nvSpPr>
        <p:spPr bwMode="auto">
          <a:xfrm>
            <a:off x="8288338" y="2827338"/>
            <a:ext cx="428625" cy="61912"/>
          </a:xfrm>
          <a:custGeom>
            <a:avLst/>
            <a:gdLst/>
            <a:ahLst/>
            <a:cxnLst>
              <a:cxn ang="0">
                <a:pos x="270" y="0"/>
              </a:cxn>
              <a:cxn ang="0">
                <a:pos x="39" y="0"/>
              </a:cxn>
              <a:cxn ang="0">
                <a:pos x="0" y="39"/>
              </a:cxn>
              <a:cxn ang="0">
                <a:pos x="232" y="39"/>
              </a:cxn>
              <a:cxn ang="0">
                <a:pos x="270" y="0"/>
              </a:cxn>
            </a:cxnLst>
            <a:rect l="0" t="0" r="r" b="b"/>
            <a:pathLst>
              <a:path w="270" h="39">
                <a:moveTo>
                  <a:pt x="270" y="0"/>
                </a:moveTo>
                <a:lnTo>
                  <a:pt x="39" y="0"/>
                </a:lnTo>
                <a:lnTo>
                  <a:pt x="0" y="39"/>
                </a:lnTo>
                <a:lnTo>
                  <a:pt x="232" y="39"/>
                </a:lnTo>
                <a:lnTo>
                  <a:pt x="270" y="0"/>
                </a:lnTo>
                <a:close/>
              </a:path>
            </a:pathLst>
          </a:custGeom>
          <a:solidFill>
            <a:srgbClr val="E6E6E6"/>
          </a:solidFill>
          <a:ln w="9525">
            <a:noFill/>
            <a:round/>
            <a:headEnd/>
            <a:tailEnd/>
          </a:ln>
        </p:spPr>
        <p:txBody>
          <a:bodyPr/>
          <a:lstStyle/>
          <a:p>
            <a:endParaRPr lang="en-US"/>
          </a:p>
        </p:txBody>
      </p:sp>
      <p:sp>
        <p:nvSpPr>
          <p:cNvPr id="50246" name="Rectangle 70"/>
          <p:cNvSpPr>
            <a:spLocks noChangeArrowheads="1"/>
          </p:cNvSpPr>
          <p:nvPr/>
        </p:nvSpPr>
        <p:spPr bwMode="auto">
          <a:xfrm>
            <a:off x="8288338" y="2889250"/>
            <a:ext cx="368300" cy="298450"/>
          </a:xfrm>
          <a:prstGeom prst="rect">
            <a:avLst/>
          </a:prstGeom>
          <a:solidFill>
            <a:srgbClr val="C0C0C0"/>
          </a:solidFill>
          <a:ln w="9525">
            <a:noFill/>
            <a:miter lim="800000"/>
            <a:headEnd/>
            <a:tailEnd/>
          </a:ln>
        </p:spPr>
        <p:txBody>
          <a:bodyPr/>
          <a:lstStyle/>
          <a:p>
            <a:endParaRPr lang="en-US"/>
          </a:p>
        </p:txBody>
      </p:sp>
      <p:sp>
        <p:nvSpPr>
          <p:cNvPr id="50247" name="Rectangle 71"/>
          <p:cNvSpPr>
            <a:spLocks noChangeArrowheads="1"/>
          </p:cNvSpPr>
          <p:nvPr/>
        </p:nvSpPr>
        <p:spPr bwMode="auto">
          <a:xfrm>
            <a:off x="8288338" y="2889250"/>
            <a:ext cx="368300" cy="298450"/>
          </a:xfrm>
          <a:prstGeom prst="rect">
            <a:avLst/>
          </a:prstGeom>
          <a:noFill/>
          <a:ln w="3175" cap="rnd">
            <a:solidFill>
              <a:srgbClr val="000000"/>
            </a:solidFill>
            <a:round/>
            <a:headEnd/>
            <a:tailEnd/>
          </a:ln>
        </p:spPr>
        <p:txBody>
          <a:bodyPr/>
          <a:lstStyle/>
          <a:p>
            <a:endParaRPr lang="en-US"/>
          </a:p>
        </p:txBody>
      </p:sp>
      <p:sp>
        <p:nvSpPr>
          <p:cNvPr id="50248" name="Rectangle 72"/>
          <p:cNvSpPr>
            <a:spLocks noChangeArrowheads="1"/>
          </p:cNvSpPr>
          <p:nvPr/>
        </p:nvSpPr>
        <p:spPr bwMode="auto">
          <a:xfrm>
            <a:off x="8620125" y="3149600"/>
            <a:ext cx="17463" cy="9525"/>
          </a:xfrm>
          <a:prstGeom prst="rect">
            <a:avLst/>
          </a:prstGeom>
          <a:solidFill>
            <a:srgbClr val="00FF00"/>
          </a:solidFill>
          <a:ln w="9525">
            <a:noFill/>
            <a:miter lim="800000"/>
            <a:headEnd/>
            <a:tailEnd/>
          </a:ln>
        </p:spPr>
        <p:txBody>
          <a:bodyPr/>
          <a:lstStyle/>
          <a:p>
            <a:endParaRPr lang="en-US"/>
          </a:p>
        </p:txBody>
      </p:sp>
      <p:pic>
        <p:nvPicPr>
          <p:cNvPr id="50249" name="Picture 73"/>
          <p:cNvPicPr>
            <a:picLocks noChangeAspect="1" noChangeArrowheads="1"/>
          </p:cNvPicPr>
          <p:nvPr/>
        </p:nvPicPr>
        <p:blipFill>
          <a:blip r:embed="rId7" cstate="print"/>
          <a:srcRect/>
          <a:stretch>
            <a:fillRect/>
          </a:stretch>
        </p:blipFill>
        <p:spPr bwMode="auto">
          <a:xfrm>
            <a:off x="8331200" y="2935288"/>
            <a:ext cx="265113" cy="192087"/>
          </a:xfrm>
          <a:prstGeom prst="rect">
            <a:avLst/>
          </a:prstGeom>
          <a:noFill/>
          <a:ln w="9525">
            <a:noFill/>
            <a:miter lim="800000"/>
            <a:headEnd/>
            <a:tailEnd/>
          </a:ln>
        </p:spPr>
      </p:pic>
      <p:pic>
        <p:nvPicPr>
          <p:cNvPr id="50250" name="Picture 74"/>
          <p:cNvPicPr>
            <a:picLocks noChangeAspect="1" noChangeArrowheads="1"/>
          </p:cNvPicPr>
          <p:nvPr/>
        </p:nvPicPr>
        <p:blipFill>
          <a:blip r:embed="rId8" cstate="print"/>
          <a:srcRect/>
          <a:stretch>
            <a:fillRect/>
          </a:stretch>
        </p:blipFill>
        <p:spPr bwMode="auto">
          <a:xfrm>
            <a:off x="8331200" y="2935288"/>
            <a:ext cx="265113" cy="192087"/>
          </a:xfrm>
          <a:prstGeom prst="rect">
            <a:avLst/>
          </a:prstGeom>
          <a:noFill/>
          <a:ln w="9525">
            <a:noFill/>
            <a:miter lim="800000"/>
            <a:headEnd/>
            <a:tailEnd/>
          </a:ln>
        </p:spPr>
      </p:pic>
      <p:pic>
        <p:nvPicPr>
          <p:cNvPr id="50251" name="Picture 75"/>
          <p:cNvPicPr>
            <a:picLocks noChangeAspect="1" noChangeArrowheads="1"/>
          </p:cNvPicPr>
          <p:nvPr/>
        </p:nvPicPr>
        <p:blipFill>
          <a:blip r:embed="rId9" cstate="print"/>
          <a:srcRect/>
          <a:stretch>
            <a:fillRect/>
          </a:stretch>
        </p:blipFill>
        <p:spPr bwMode="auto">
          <a:xfrm>
            <a:off x="8318500" y="2911475"/>
            <a:ext cx="303213" cy="228600"/>
          </a:xfrm>
          <a:prstGeom prst="rect">
            <a:avLst/>
          </a:prstGeom>
          <a:noFill/>
          <a:ln w="9525">
            <a:noFill/>
            <a:miter lim="800000"/>
            <a:headEnd/>
            <a:tailEnd/>
          </a:ln>
        </p:spPr>
      </p:pic>
      <p:pic>
        <p:nvPicPr>
          <p:cNvPr id="50252" name="Picture 76"/>
          <p:cNvPicPr>
            <a:picLocks noChangeAspect="1" noChangeArrowheads="1"/>
          </p:cNvPicPr>
          <p:nvPr/>
        </p:nvPicPr>
        <p:blipFill>
          <a:blip r:embed="rId10" cstate="print"/>
          <a:srcRect/>
          <a:stretch>
            <a:fillRect/>
          </a:stretch>
        </p:blipFill>
        <p:spPr bwMode="auto">
          <a:xfrm>
            <a:off x="8318500" y="2911475"/>
            <a:ext cx="303213" cy="228600"/>
          </a:xfrm>
          <a:prstGeom prst="rect">
            <a:avLst/>
          </a:prstGeom>
          <a:noFill/>
          <a:ln w="9525">
            <a:noFill/>
            <a:miter lim="800000"/>
            <a:headEnd/>
            <a:tailEnd/>
          </a:ln>
        </p:spPr>
      </p:pic>
      <p:sp>
        <p:nvSpPr>
          <p:cNvPr id="50253" name="Freeform 77"/>
          <p:cNvSpPr>
            <a:spLocks noEditPoints="1"/>
          </p:cNvSpPr>
          <p:nvPr/>
        </p:nvSpPr>
        <p:spPr bwMode="auto">
          <a:xfrm>
            <a:off x="8288338" y="3168650"/>
            <a:ext cx="368300" cy="19050"/>
          </a:xfrm>
          <a:custGeom>
            <a:avLst/>
            <a:gdLst/>
            <a:ahLst/>
            <a:cxnLst>
              <a:cxn ang="0">
                <a:pos x="64" y="0"/>
              </a:cxn>
              <a:cxn ang="0">
                <a:pos x="64" y="12"/>
              </a:cxn>
              <a:cxn ang="0">
                <a:pos x="35" y="0"/>
              </a:cxn>
              <a:cxn ang="0">
                <a:pos x="35" y="12"/>
              </a:cxn>
              <a:cxn ang="0">
                <a:pos x="0" y="0"/>
              </a:cxn>
              <a:cxn ang="0">
                <a:pos x="232" y="0"/>
              </a:cxn>
            </a:cxnLst>
            <a:rect l="0" t="0" r="r" b="b"/>
            <a:pathLst>
              <a:path w="232" h="12">
                <a:moveTo>
                  <a:pt x="64" y="0"/>
                </a:moveTo>
                <a:lnTo>
                  <a:pt x="64" y="12"/>
                </a:lnTo>
                <a:moveTo>
                  <a:pt x="35" y="0"/>
                </a:moveTo>
                <a:lnTo>
                  <a:pt x="35" y="12"/>
                </a:lnTo>
                <a:moveTo>
                  <a:pt x="0" y="0"/>
                </a:moveTo>
                <a:lnTo>
                  <a:pt x="232" y="0"/>
                </a:lnTo>
              </a:path>
            </a:pathLst>
          </a:custGeom>
          <a:noFill/>
          <a:ln w="1588" cap="rnd">
            <a:solidFill>
              <a:srgbClr val="000000"/>
            </a:solidFill>
            <a:prstDash val="solid"/>
            <a:round/>
            <a:headEnd/>
            <a:tailEnd/>
          </a:ln>
        </p:spPr>
        <p:txBody>
          <a:bodyPr/>
          <a:lstStyle/>
          <a:p>
            <a:endParaRPr lang="en-US"/>
          </a:p>
        </p:txBody>
      </p:sp>
      <p:sp>
        <p:nvSpPr>
          <p:cNvPr id="50254" name="Rectangle 78"/>
          <p:cNvSpPr>
            <a:spLocks noChangeArrowheads="1"/>
          </p:cNvSpPr>
          <p:nvPr/>
        </p:nvSpPr>
        <p:spPr bwMode="auto">
          <a:xfrm>
            <a:off x="8559800" y="3236913"/>
            <a:ext cx="49213" cy="12700"/>
          </a:xfrm>
          <a:prstGeom prst="rect">
            <a:avLst/>
          </a:prstGeom>
          <a:solidFill>
            <a:srgbClr val="E4E4E4"/>
          </a:solidFill>
          <a:ln w="9525">
            <a:noFill/>
            <a:miter lim="800000"/>
            <a:headEnd/>
            <a:tailEnd/>
          </a:ln>
        </p:spPr>
        <p:txBody>
          <a:bodyPr/>
          <a:lstStyle/>
          <a:p>
            <a:endParaRPr lang="en-US"/>
          </a:p>
        </p:txBody>
      </p:sp>
      <p:sp>
        <p:nvSpPr>
          <p:cNvPr id="50255" name="Rectangle 79"/>
          <p:cNvSpPr>
            <a:spLocks noChangeArrowheads="1"/>
          </p:cNvSpPr>
          <p:nvPr/>
        </p:nvSpPr>
        <p:spPr bwMode="auto">
          <a:xfrm>
            <a:off x="8559800" y="3249613"/>
            <a:ext cx="49213" cy="11112"/>
          </a:xfrm>
          <a:prstGeom prst="rect">
            <a:avLst/>
          </a:prstGeom>
          <a:solidFill>
            <a:srgbClr val="CECECE"/>
          </a:solidFill>
          <a:ln w="9525">
            <a:noFill/>
            <a:miter lim="800000"/>
            <a:headEnd/>
            <a:tailEnd/>
          </a:ln>
        </p:spPr>
        <p:txBody>
          <a:bodyPr/>
          <a:lstStyle/>
          <a:p>
            <a:endParaRPr lang="en-US"/>
          </a:p>
        </p:txBody>
      </p:sp>
      <p:sp>
        <p:nvSpPr>
          <p:cNvPr id="50256" name="Line 80"/>
          <p:cNvSpPr>
            <a:spLocks noChangeShapeType="1"/>
          </p:cNvSpPr>
          <p:nvPr/>
        </p:nvSpPr>
        <p:spPr bwMode="auto">
          <a:xfrm>
            <a:off x="8526463" y="3246438"/>
            <a:ext cx="107950" cy="1587"/>
          </a:xfrm>
          <a:prstGeom prst="line">
            <a:avLst/>
          </a:prstGeom>
          <a:noFill/>
          <a:ln w="6350">
            <a:solidFill>
              <a:srgbClr val="000000"/>
            </a:solidFill>
            <a:miter lim="800000"/>
            <a:headEnd/>
            <a:tailEnd/>
          </a:ln>
        </p:spPr>
        <p:txBody>
          <a:bodyPr/>
          <a:lstStyle/>
          <a:p>
            <a:endParaRPr lang="en-US"/>
          </a:p>
        </p:txBody>
      </p:sp>
      <p:sp>
        <p:nvSpPr>
          <p:cNvPr id="50257" name="Rectangle 81"/>
          <p:cNvSpPr>
            <a:spLocks noChangeArrowheads="1"/>
          </p:cNvSpPr>
          <p:nvPr/>
        </p:nvSpPr>
        <p:spPr bwMode="auto">
          <a:xfrm>
            <a:off x="8234363" y="3224213"/>
            <a:ext cx="12700" cy="36512"/>
          </a:xfrm>
          <a:prstGeom prst="rect">
            <a:avLst/>
          </a:prstGeom>
          <a:solidFill>
            <a:srgbClr val="D18E8E"/>
          </a:solidFill>
          <a:ln w="9525">
            <a:noFill/>
            <a:miter lim="800000"/>
            <a:headEnd/>
            <a:tailEnd/>
          </a:ln>
        </p:spPr>
        <p:txBody>
          <a:bodyPr/>
          <a:lstStyle/>
          <a:p>
            <a:endParaRPr lang="en-US"/>
          </a:p>
        </p:txBody>
      </p:sp>
      <p:sp>
        <p:nvSpPr>
          <p:cNvPr id="50258" name="Rectangle 82"/>
          <p:cNvSpPr>
            <a:spLocks noChangeArrowheads="1"/>
          </p:cNvSpPr>
          <p:nvPr/>
        </p:nvSpPr>
        <p:spPr bwMode="auto">
          <a:xfrm>
            <a:off x="8247063" y="3224213"/>
            <a:ext cx="11112" cy="36512"/>
          </a:xfrm>
          <a:prstGeom prst="rect">
            <a:avLst/>
          </a:prstGeom>
          <a:solidFill>
            <a:srgbClr val="CAA1A1"/>
          </a:solidFill>
          <a:ln w="9525">
            <a:noFill/>
            <a:miter lim="800000"/>
            <a:headEnd/>
            <a:tailEnd/>
          </a:ln>
        </p:spPr>
        <p:txBody>
          <a:bodyPr/>
          <a:lstStyle/>
          <a:p>
            <a:endParaRPr lang="en-US"/>
          </a:p>
        </p:txBody>
      </p:sp>
      <p:sp>
        <p:nvSpPr>
          <p:cNvPr id="50259" name="Rectangle 83"/>
          <p:cNvSpPr>
            <a:spLocks noChangeArrowheads="1"/>
          </p:cNvSpPr>
          <p:nvPr/>
        </p:nvSpPr>
        <p:spPr bwMode="auto">
          <a:xfrm>
            <a:off x="8258175" y="3224213"/>
            <a:ext cx="12700" cy="36512"/>
          </a:xfrm>
          <a:prstGeom prst="rect">
            <a:avLst/>
          </a:prstGeom>
          <a:solidFill>
            <a:srgbClr val="E45151"/>
          </a:solidFill>
          <a:ln w="9525">
            <a:noFill/>
            <a:miter lim="800000"/>
            <a:headEnd/>
            <a:tailEnd/>
          </a:ln>
        </p:spPr>
        <p:txBody>
          <a:bodyPr/>
          <a:lstStyle/>
          <a:p>
            <a:endParaRPr lang="en-US"/>
          </a:p>
        </p:txBody>
      </p:sp>
      <p:sp>
        <p:nvSpPr>
          <p:cNvPr id="50260" name="Rectangle 84"/>
          <p:cNvSpPr>
            <a:spLocks noChangeArrowheads="1"/>
          </p:cNvSpPr>
          <p:nvPr/>
        </p:nvSpPr>
        <p:spPr bwMode="auto">
          <a:xfrm>
            <a:off x="8270875" y="3224213"/>
            <a:ext cx="12700" cy="36512"/>
          </a:xfrm>
          <a:prstGeom prst="rect">
            <a:avLst/>
          </a:prstGeom>
          <a:solidFill>
            <a:srgbClr val="FF0000"/>
          </a:solidFill>
          <a:ln w="9525">
            <a:noFill/>
            <a:miter lim="800000"/>
            <a:headEnd/>
            <a:tailEnd/>
          </a:ln>
        </p:spPr>
        <p:txBody>
          <a:bodyPr/>
          <a:lstStyle/>
          <a:p>
            <a:endParaRPr lang="en-US"/>
          </a:p>
        </p:txBody>
      </p:sp>
      <p:sp>
        <p:nvSpPr>
          <p:cNvPr id="50261" name="Rectangle 85"/>
          <p:cNvSpPr>
            <a:spLocks noChangeArrowheads="1"/>
          </p:cNvSpPr>
          <p:nvPr/>
        </p:nvSpPr>
        <p:spPr bwMode="auto">
          <a:xfrm>
            <a:off x="8283575" y="3224213"/>
            <a:ext cx="11113" cy="36512"/>
          </a:xfrm>
          <a:prstGeom prst="rect">
            <a:avLst/>
          </a:prstGeom>
          <a:solidFill>
            <a:srgbClr val="E55050"/>
          </a:solidFill>
          <a:ln w="9525">
            <a:noFill/>
            <a:miter lim="800000"/>
            <a:headEnd/>
            <a:tailEnd/>
          </a:ln>
        </p:spPr>
        <p:txBody>
          <a:bodyPr/>
          <a:lstStyle/>
          <a:p>
            <a:endParaRPr lang="en-US"/>
          </a:p>
        </p:txBody>
      </p:sp>
      <p:sp>
        <p:nvSpPr>
          <p:cNvPr id="50262" name="Rectangle 86"/>
          <p:cNvSpPr>
            <a:spLocks noChangeArrowheads="1"/>
          </p:cNvSpPr>
          <p:nvPr/>
        </p:nvSpPr>
        <p:spPr bwMode="auto">
          <a:xfrm>
            <a:off x="8105775" y="3408363"/>
            <a:ext cx="855663" cy="223837"/>
          </a:xfrm>
          <a:prstGeom prst="rect">
            <a:avLst/>
          </a:prstGeom>
          <a:solidFill>
            <a:srgbClr val="FFFFFF"/>
          </a:solidFill>
          <a:ln w="9525">
            <a:noFill/>
            <a:miter lim="800000"/>
            <a:headEnd/>
            <a:tailEnd/>
          </a:ln>
        </p:spPr>
        <p:txBody>
          <a:bodyPr/>
          <a:lstStyle/>
          <a:p>
            <a:endParaRPr lang="en-US"/>
          </a:p>
        </p:txBody>
      </p:sp>
      <p:sp>
        <p:nvSpPr>
          <p:cNvPr id="50263" name="Rectangle 87"/>
          <p:cNvSpPr>
            <a:spLocks noChangeArrowheads="1"/>
          </p:cNvSpPr>
          <p:nvPr/>
        </p:nvSpPr>
        <p:spPr bwMode="auto">
          <a:xfrm>
            <a:off x="8113713" y="3417888"/>
            <a:ext cx="836612" cy="198437"/>
          </a:xfrm>
          <a:prstGeom prst="rect">
            <a:avLst/>
          </a:prstGeom>
          <a:noFill/>
          <a:ln w="9525">
            <a:noFill/>
            <a:miter lim="800000"/>
            <a:headEnd/>
            <a:tailEnd/>
          </a:ln>
        </p:spPr>
        <p:txBody>
          <a:bodyPr wrap="none" lIns="0" tIns="0" rIns="0" bIns="0">
            <a:spAutoFit/>
          </a:bodyPr>
          <a:lstStyle/>
          <a:p>
            <a:pPr eaLnBrk="0" hangingPunct="0"/>
            <a:r>
              <a:rPr lang="en-US" sz="1300" b="1">
                <a:solidFill>
                  <a:srgbClr val="000000"/>
                </a:solidFill>
              </a:rPr>
              <a:t>edu server</a:t>
            </a:r>
            <a:endParaRPr lang="en-US" sz="2400">
              <a:latin typeface="Times New Roman" pitchFamily="18" charset="0"/>
            </a:endParaRPr>
          </a:p>
        </p:txBody>
      </p:sp>
      <p:sp>
        <p:nvSpPr>
          <p:cNvPr id="50264" name="Freeform 88"/>
          <p:cNvSpPr>
            <a:spLocks/>
          </p:cNvSpPr>
          <p:nvPr/>
        </p:nvSpPr>
        <p:spPr bwMode="auto">
          <a:xfrm>
            <a:off x="8226425" y="2827338"/>
            <a:ext cx="552450" cy="552450"/>
          </a:xfrm>
          <a:custGeom>
            <a:avLst/>
            <a:gdLst/>
            <a:ahLst/>
            <a:cxnLst>
              <a:cxn ang="0">
                <a:pos x="0" y="348"/>
              </a:cxn>
              <a:cxn ang="0">
                <a:pos x="0" y="241"/>
              </a:cxn>
              <a:cxn ang="0">
                <a:pos x="37" y="205"/>
              </a:cxn>
              <a:cxn ang="0">
                <a:pos x="39" y="205"/>
              </a:cxn>
              <a:cxn ang="0">
                <a:pos x="39" y="39"/>
              </a:cxn>
              <a:cxn ang="0">
                <a:pos x="78" y="0"/>
              </a:cxn>
              <a:cxn ang="0">
                <a:pos x="309" y="0"/>
              </a:cxn>
              <a:cxn ang="0">
                <a:pos x="309" y="116"/>
              </a:cxn>
              <a:cxn ang="0">
                <a:pos x="300" y="145"/>
              </a:cxn>
              <a:cxn ang="0">
                <a:pos x="300" y="198"/>
              </a:cxn>
              <a:cxn ang="0">
                <a:pos x="295" y="203"/>
              </a:cxn>
              <a:cxn ang="0">
                <a:pos x="348" y="203"/>
              </a:cxn>
              <a:cxn ang="0">
                <a:pos x="348" y="309"/>
              </a:cxn>
              <a:cxn ang="0">
                <a:pos x="309" y="348"/>
              </a:cxn>
              <a:cxn ang="0">
                <a:pos x="0" y="348"/>
              </a:cxn>
            </a:cxnLst>
            <a:rect l="0" t="0" r="r" b="b"/>
            <a:pathLst>
              <a:path w="348" h="348">
                <a:moveTo>
                  <a:pt x="0" y="348"/>
                </a:moveTo>
                <a:lnTo>
                  <a:pt x="0" y="241"/>
                </a:lnTo>
                <a:lnTo>
                  <a:pt x="37" y="205"/>
                </a:lnTo>
                <a:lnTo>
                  <a:pt x="39" y="205"/>
                </a:lnTo>
                <a:lnTo>
                  <a:pt x="39" y="39"/>
                </a:lnTo>
                <a:lnTo>
                  <a:pt x="78" y="0"/>
                </a:lnTo>
                <a:lnTo>
                  <a:pt x="309" y="0"/>
                </a:lnTo>
                <a:lnTo>
                  <a:pt x="309" y="116"/>
                </a:lnTo>
                <a:lnTo>
                  <a:pt x="300" y="145"/>
                </a:lnTo>
                <a:lnTo>
                  <a:pt x="300" y="198"/>
                </a:lnTo>
                <a:lnTo>
                  <a:pt x="295" y="203"/>
                </a:lnTo>
                <a:lnTo>
                  <a:pt x="348" y="203"/>
                </a:lnTo>
                <a:lnTo>
                  <a:pt x="348" y="309"/>
                </a:lnTo>
                <a:lnTo>
                  <a:pt x="309" y="348"/>
                </a:lnTo>
                <a:lnTo>
                  <a:pt x="0" y="348"/>
                </a:lnTo>
              </a:path>
            </a:pathLst>
          </a:custGeom>
          <a:noFill/>
          <a:ln w="9525" cap="rnd">
            <a:solidFill>
              <a:srgbClr val="000000"/>
            </a:solidFill>
            <a:prstDash val="solid"/>
            <a:round/>
            <a:headEnd/>
            <a:tailEnd/>
          </a:ln>
        </p:spPr>
        <p:txBody>
          <a:bodyPr/>
          <a:lstStyle/>
          <a:p>
            <a:endParaRPr lang="en-US"/>
          </a:p>
        </p:txBody>
      </p:sp>
      <p:sp>
        <p:nvSpPr>
          <p:cNvPr id="50265" name="Freeform 89"/>
          <p:cNvSpPr>
            <a:spLocks/>
          </p:cNvSpPr>
          <p:nvPr/>
        </p:nvSpPr>
        <p:spPr bwMode="auto">
          <a:xfrm>
            <a:off x="8702675" y="4344988"/>
            <a:ext cx="76200" cy="30162"/>
          </a:xfrm>
          <a:custGeom>
            <a:avLst/>
            <a:gdLst/>
            <a:ahLst/>
            <a:cxnLst>
              <a:cxn ang="0">
                <a:pos x="29" y="19"/>
              </a:cxn>
              <a:cxn ang="0">
                <a:pos x="48" y="0"/>
              </a:cxn>
              <a:cxn ang="0">
                <a:pos x="0" y="0"/>
              </a:cxn>
              <a:cxn ang="0">
                <a:pos x="29" y="19"/>
              </a:cxn>
            </a:cxnLst>
            <a:rect l="0" t="0" r="r" b="b"/>
            <a:pathLst>
              <a:path w="48" h="19">
                <a:moveTo>
                  <a:pt x="29" y="19"/>
                </a:moveTo>
                <a:lnTo>
                  <a:pt x="48" y="0"/>
                </a:lnTo>
                <a:lnTo>
                  <a:pt x="0" y="0"/>
                </a:lnTo>
                <a:lnTo>
                  <a:pt x="29" y="19"/>
                </a:lnTo>
                <a:close/>
              </a:path>
            </a:pathLst>
          </a:custGeom>
          <a:solidFill>
            <a:srgbClr val="E6E6E6"/>
          </a:solidFill>
          <a:ln w="9525">
            <a:noFill/>
            <a:round/>
            <a:headEnd/>
            <a:tailEnd/>
          </a:ln>
        </p:spPr>
        <p:txBody>
          <a:bodyPr/>
          <a:lstStyle/>
          <a:p>
            <a:endParaRPr lang="en-US"/>
          </a:p>
        </p:txBody>
      </p:sp>
      <p:sp>
        <p:nvSpPr>
          <p:cNvPr id="50266" name="Freeform 90"/>
          <p:cNvSpPr>
            <a:spLocks/>
          </p:cNvSpPr>
          <p:nvPr/>
        </p:nvSpPr>
        <p:spPr bwMode="auto">
          <a:xfrm>
            <a:off x="8226425" y="4348163"/>
            <a:ext cx="123825" cy="57150"/>
          </a:xfrm>
          <a:custGeom>
            <a:avLst/>
            <a:gdLst/>
            <a:ahLst/>
            <a:cxnLst>
              <a:cxn ang="0">
                <a:pos x="78" y="36"/>
              </a:cxn>
              <a:cxn ang="0">
                <a:pos x="37" y="0"/>
              </a:cxn>
              <a:cxn ang="0">
                <a:pos x="0" y="36"/>
              </a:cxn>
              <a:cxn ang="0">
                <a:pos x="78" y="36"/>
              </a:cxn>
            </a:cxnLst>
            <a:rect l="0" t="0" r="r" b="b"/>
            <a:pathLst>
              <a:path w="78" h="36">
                <a:moveTo>
                  <a:pt x="78" y="36"/>
                </a:moveTo>
                <a:lnTo>
                  <a:pt x="37" y="0"/>
                </a:lnTo>
                <a:lnTo>
                  <a:pt x="0" y="36"/>
                </a:lnTo>
                <a:lnTo>
                  <a:pt x="78" y="36"/>
                </a:lnTo>
                <a:close/>
              </a:path>
            </a:pathLst>
          </a:custGeom>
          <a:solidFill>
            <a:srgbClr val="E6E6E6"/>
          </a:solidFill>
          <a:ln w="9525">
            <a:noFill/>
            <a:round/>
            <a:headEnd/>
            <a:tailEnd/>
          </a:ln>
        </p:spPr>
        <p:txBody>
          <a:bodyPr/>
          <a:lstStyle/>
          <a:p>
            <a:endParaRPr lang="en-US"/>
          </a:p>
        </p:txBody>
      </p:sp>
      <p:sp>
        <p:nvSpPr>
          <p:cNvPr id="50267" name="Freeform 91"/>
          <p:cNvSpPr>
            <a:spLocks/>
          </p:cNvSpPr>
          <p:nvPr/>
        </p:nvSpPr>
        <p:spPr bwMode="auto">
          <a:xfrm>
            <a:off x="8288338" y="4344988"/>
            <a:ext cx="468312" cy="60325"/>
          </a:xfrm>
          <a:custGeom>
            <a:avLst/>
            <a:gdLst/>
            <a:ahLst/>
            <a:cxnLst>
              <a:cxn ang="0">
                <a:pos x="295" y="14"/>
              </a:cxn>
              <a:cxn ang="0">
                <a:pos x="266" y="0"/>
              </a:cxn>
              <a:cxn ang="0">
                <a:pos x="39" y="0"/>
              </a:cxn>
              <a:cxn ang="0">
                <a:pos x="0" y="19"/>
              </a:cxn>
              <a:cxn ang="0">
                <a:pos x="39" y="38"/>
              </a:cxn>
              <a:cxn ang="0">
                <a:pos x="270" y="38"/>
              </a:cxn>
              <a:cxn ang="0">
                <a:pos x="295" y="14"/>
              </a:cxn>
            </a:cxnLst>
            <a:rect l="0" t="0" r="r" b="b"/>
            <a:pathLst>
              <a:path w="295" h="38">
                <a:moveTo>
                  <a:pt x="295" y="14"/>
                </a:moveTo>
                <a:lnTo>
                  <a:pt x="266" y="0"/>
                </a:lnTo>
                <a:lnTo>
                  <a:pt x="39" y="0"/>
                </a:lnTo>
                <a:lnTo>
                  <a:pt x="0" y="19"/>
                </a:lnTo>
                <a:lnTo>
                  <a:pt x="39" y="38"/>
                </a:lnTo>
                <a:lnTo>
                  <a:pt x="270" y="38"/>
                </a:lnTo>
                <a:lnTo>
                  <a:pt x="295" y="14"/>
                </a:lnTo>
                <a:close/>
              </a:path>
            </a:pathLst>
          </a:custGeom>
          <a:solidFill>
            <a:srgbClr val="9A9A9A"/>
          </a:solidFill>
          <a:ln w="9525">
            <a:noFill/>
            <a:round/>
            <a:headEnd/>
            <a:tailEnd/>
          </a:ln>
        </p:spPr>
        <p:txBody>
          <a:bodyPr/>
          <a:lstStyle/>
          <a:p>
            <a:endParaRPr lang="en-US"/>
          </a:p>
        </p:txBody>
      </p:sp>
      <p:pic>
        <p:nvPicPr>
          <p:cNvPr id="50268" name="Picture 92"/>
          <p:cNvPicPr>
            <a:picLocks noChangeAspect="1" noChangeArrowheads="1"/>
          </p:cNvPicPr>
          <p:nvPr/>
        </p:nvPicPr>
        <p:blipFill>
          <a:blip r:embed="rId11" cstate="print"/>
          <a:srcRect/>
          <a:stretch>
            <a:fillRect/>
          </a:stretch>
        </p:blipFill>
        <p:spPr bwMode="auto">
          <a:xfrm>
            <a:off x="8355013" y="4371975"/>
            <a:ext cx="277812" cy="23813"/>
          </a:xfrm>
          <a:prstGeom prst="rect">
            <a:avLst/>
          </a:prstGeom>
          <a:noFill/>
          <a:ln w="9525">
            <a:noFill/>
            <a:miter lim="800000"/>
            <a:headEnd/>
            <a:tailEnd/>
          </a:ln>
        </p:spPr>
      </p:pic>
      <p:sp>
        <p:nvSpPr>
          <p:cNvPr id="50269" name="Freeform 93"/>
          <p:cNvSpPr>
            <a:spLocks/>
          </p:cNvSpPr>
          <p:nvPr/>
        </p:nvSpPr>
        <p:spPr bwMode="auto">
          <a:xfrm>
            <a:off x="8716963" y="4344988"/>
            <a:ext cx="61912" cy="230187"/>
          </a:xfrm>
          <a:custGeom>
            <a:avLst/>
            <a:gdLst/>
            <a:ahLst/>
            <a:cxnLst>
              <a:cxn ang="0">
                <a:pos x="0" y="38"/>
              </a:cxn>
              <a:cxn ang="0">
                <a:pos x="39" y="0"/>
              </a:cxn>
              <a:cxn ang="0">
                <a:pos x="39" y="106"/>
              </a:cxn>
              <a:cxn ang="0">
                <a:pos x="0" y="145"/>
              </a:cxn>
              <a:cxn ang="0">
                <a:pos x="0" y="38"/>
              </a:cxn>
            </a:cxnLst>
            <a:rect l="0" t="0" r="r" b="b"/>
            <a:pathLst>
              <a:path w="39" h="145">
                <a:moveTo>
                  <a:pt x="0" y="38"/>
                </a:moveTo>
                <a:lnTo>
                  <a:pt x="39" y="0"/>
                </a:lnTo>
                <a:lnTo>
                  <a:pt x="39" y="106"/>
                </a:lnTo>
                <a:lnTo>
                  <a:pt x="0" y="145"/>
                </a:lnTo>
                <a:lnTo>
                  <a:pt x="0" y="38"/>
                </a:lnTo>
                <a:close/>
              </a:path>
            </a:pathLst>
          </a:custGeom>
          <a:solidFill>
            <a:srgbClr val="9A9A9A"/>
          </a:solidFill>
          <a:ln w="9525">
            <a:noFill/>
            <a:round/>
            <a:headEnd/>
            <a:tailEnd/>
          </a:ln>
        </p:spPr>
        <p:txBody>
          <a:bodyPr/>
          <a:lstStyle/>
          <a:p>
            <a:endParaRPr lang="en-US"/>
          </a:p>
        </p:txBody>
      </p:sp>
      <p:sp>
        <p:nvSpPr>
          <p:cNvPr id="50270" name="Rectangle 94"/>
          <p:cNvSpPr>
            <a:spLocks noChangeArrowheads="1"/>
          </p:cNvSpPr>
          <p:nvPr/>
        </p:nvSpPr>
        <p:spPr bwMode="auto">
          <a:xfrm>
            <a:off x="8226425" y="4405313"/>
            <a:ext cx="490538" cy="134937"/>
          </a:xfrm>
          <a:prstGeom prst="rect">
            <a:avLst/>
          </a:prstGeom>
          <a:solidFill>
            <a:srgbClr val="C0C0C0"/>
          </a:solidFill>
          <a:ln w="9525">
            <a:noFill/>
            <a:miter lim="800000"/>
            <a:headEnd/>
            <a:tailEnd/>
          </a:ln>
        </p:spPr>
        <p:txBody>
          <a:bodyPr/>
          <a:lstStyle/>
          <a:p>
            <a:endParaRPr lang="en-US"/>
          </a:p>
        </p:txBody>
      </p:sp>
      <p:sp>
        <p:nvSpPr>
          <p:cNvPr id="50271" name="Freeform 95"/>
          <p:cNvSpPr>
            <a:spLocks noEditPoints="1"/>
          </p:cNvSpPr>
          <p:nvPr/>
        </p:nvSpPr>
        <p:spPr bwMode="auto">
          <a:xfrm>
            <a:off x="8226425" y="4405313"/>
            <a:ext cx="490538" cy="134937"/>
          </a:xfrm>
          <a:custGeom>
            <a:avLst/>
            <a:gdLst/>
            <a:ahLst/>
            <a:cxnLst>
              <a:cxn ang="0">
                <a:pos x="0" y="178"/>
              </a:cxn>
              <a:cxn ang="0">
                <a:pos x="650" y="178"/>
              </a:cxn>
              <a:cxn ang="0">
                <a:pos x="650" y="0"/>
              </a:cxn>
              <a:cxn ang="0">
                <a:pos x="0" y="0"/>
              </a:cxn>
              <a:cxn ang="0">
                <a:pos x="0" y="178"/>
              </a:cxn>
              <a:cxn ang="0">
                <a:pos x="213" y="0"/>
              </a:cxn>
              <a:cxn ang="0">
                <a:pos x="213" y="178"/>
              </a:cxn>
            </a:cxnLst>
            <a:rect l="0" t="0" r="r" b="b"/>
            <a:pathLst>
              <a:path w="650" h="178">
                <a:moveTo>
                  <a:pt x="0" y="178"/>
                </a:moveTo>
                <a:lnTo>
                  <a:pt x="650" y="178"/>
                </a:lnTo>
                <a:lnTo>
                  <a:pt x="650" y="0"/>
                </a:lnTo>
                <a:lnTo>
                  <a:pt x="0" y="0"/>
                </a:lnTo>
                <a:lnTo>
                  <a:pt x="0" y="178"/>
                </a:lnTo>
                <a:moveTo>
                  <a:pt x="213" y="0"/>
                </a:moveTo>
                <a:cubicBezTo>
                  <a:pt x="200" y="59"/>
                  <a:pt x="200" y="120"/>
                  <a:pt x="213" y="178"/>
                </a:cubicBezTo>
              </a:path>
            </a:pathLst>
          </a:custGeom>
          <a:noFill/>
          <a:ln w="3175" cap="rnd">
            <a:solidFill>
              <a:srgbClr val="000000"/>
            </a:solidFill>
            <a:prstDash val="solid"/>
            <a:round/>
            <a:headEnd/>
            <a:tailEnd/>
          </a:ln>
        </p:spPr>
        <p:txBody>
          <a:bodyPr/>
          <a:lstStyle/>
          <a:p>
            <a:endParaRPr lang="en-US"/>
          </a:p>
        </p:txBody>
      </p:sp>
      <p:sp>
        <p:nvSpPr>
          <p:cNvPr id="50272" name="Rectangle 96"/>
          <p:cNvSpPr>
            <a:spLocks noChangeArrowheads="1"/>
          </p:cNvSpPr>
          <p:nvPr/>
        </p:nvSpPr>
        <p:spPr bwMode="auto">
          <a:xfrm>
            <a:off x="8226425" y="4540250"/>
            <a:ext cx="490538" cy="34925"/>
          </a:xfrm>
          <a:prstGeom prst="rect">
            <a:avLst/>
          </a:prstGeom>
          <a:solidFill>
            <a:srgbClr val="9A9A9A"/>
          </a:solidFill>
          <a:ln w="9525">
            <a:noFill/>
            <a:miter lim="800000"/>
            <a:headEnd/>
            <a:tailEnd/>
          </a:ln>
        </p:spPr>
        <p:txBody>
          <a:bodyPr/>
          <a:lstStyle/>
          <a:p>
            <a:endParaRPr lang="en-US"/>
          </a:p>
        </p:txBody>
      </p:sp>
      <p:sp>
        <p:nvSpPr>
          <p:cNvPr id="50273" name="Rectangle 97"/>
          <p:cNvSpPr>
            <a:spLocks noChangeArrowheads="1"/>
          </p:cNvSpPr>
          <p:nvPr/>
        </p:nvSpPr>
        <p:spPr bwMode="auto">
          <a:xfrm>
            <a:off x="8226425" y="4540250"/>
            <a:ext cx="490538" cy="34925"/>
          </a:xfrm>
          <a:prstGeom prst="rect">
            <a:avLst/>
          </a:prstGeom>
          <a:noFill/>
          <a:ln w="3175" cap="rnd">
            <a:solidFill>
              <a:srgbClr val="000000"/>
            </a:solidFill>
            <a:round/>
            <a:headEnd/>
            <a:tailEnd/>
          </a:ln>
        </p:spPr>
        <p:txBody>
          <a:bodyPr/>
          <a:lstStyle/>
          <a:p>
            <a:endParaRPr lang="en-US"/>
          </a:p>
        </p:txBody>
      </p:sp>
      <p:sp>
        <p:nvSpPr>
          <p:cNvPr id="50274" name="Rectangle 98"/>
          <p:cNvSpPr>
            <a:spLocks noChangeArrowheads="1"/>
          </p:cNvSpPr>
          <p:nvPr/>
        </p:nvSpPr>
        <p:spPr bwMode="auto">
          <a:xfrm>
            <a:off x="8604250" y="4448175"/>
            <a:ext cx="19050" cy="6350"/>
          </a:xfrm>
          <a:prstGeom prst="rect">
            <a:avLst/>
          </a:prstGeom>
          <a:solidFill>
            <a:srgbClr val="C0C0C0"/>
          </a:solidFill>
          <a:ln w="9525">
            <a:noFill/>
            <a:miter lim="800000"/>
            <a:headEnd/>
            <a:tailEnd/>
          </a:ln>
        </p:spPr>
        <p:txBody>
          <a:bodyPr/>
          <a:lstStyle/>
          <a:p>
            <a:endParaRPr lang="en-US"/>
          </a:p>
        </p:txBody>
      </p:sp>
      <p:sp>
        <p:nvSpPr>
          <p:cNvPr id="50275" name="Freeform 99"/>
          <p:cNvSpPr>
            <a:spLocks noEditPoints="1"/>
          </p:cNvSpPr>
          <p:nvPr/>
        </p:nvSpPr>
        <p:spPr bwMode="auto">
          <a:xfrm>
            <a:off x="8404225" y="4435475"/>
            <a:ext cx="79375" cy="9525"/>
          </a:xfrm>
          <a:custGeom>
            <a:avLst/>
            <a:gdLst/>
            <a:ahLst/>
            <a:cxnLst>
              <a:cxn ang="0">
                <a:pos x="0" y="6"/>
              </a:cxn>
              <a:cxn ang="0">
                <a:pos x="14" y="6"/>
              </a:cxn>
              <a:cxn ang="0">
                <a:pos x="14" y="0"/>
              </a:cxn>
              <a:cxn ang="0">
                <a:pos x="0" y="0"/>
              </a:cxn>
              <a:cxn ang="0">
                <a:pos x="0" y="6"/>
              </a:cxn>
              <a:cxn ang="0">
                <a:pos x="21" y="6"/>
              </a:cxn>
              <a:cxn ang="0">
                <a:pos x="29" y="6"/>
              </a:cxn>
              <a:cxn ang="0">
                <a:pos x="29" y="0"/>
              </a:cxn>
              <a:cxn ang="0">
                <a:pos x="21" y="0"/>
              </a:cxn>
              <a:cxn ang="0">
                <a:pos x="21" y="6"/>
              </a:cxn>
              <a:cxn ang="0">
                <a:pos x="36" y="6"/>
              </a:cxn>
              <a:cxn ang="0">
                <a:pos x="50" y="6"/>
              </a:cxn>
              <a:cxn ang="0">
                <a:pos x="50" y="0"/>
              </a:cxn>
              <a:cxn ang="0">
                <a:pos x="36" y="0"/>
              </a:cxn>
              <a:cxn ang="0">
                <a:pos x="36" y="6"/>
              </a:cxn>
            </a:cxnLst>
            <a:rect l="0" t="0" r="r" b="b"/>
            <a:pathLst>
              <a:path w="50" h="6">
                <a:moveTo>
                  <a:pt x="0" y="6"/>
                </a:moveTo>
                <a:lnTo>
                  <a:pt x="14" y="6"/>
                </a:lnTo>
                <a:lnTo>
                  <a:pt x="14" y="0"/>
                </a:lnTo>
                <a:lnTo>
                  <a:pt x="0" y="0"/>
                </a:lnTo>
                <a:lnTo>
                  <a:pt x="0" y="6"/>
                </a:lnTo>
                <a:close/>
                <a:moveTo>
                  <a:pt x="21" y="6"/>
                </a:moveTo>
                <a:lnTo>
                  <a:pt x="29" y="6"/>
                </a:lnTo>
                <a:lnTo>
                  <a:pt x="29" y="0"/>
                </a:lnTo>
                <a:lnTo>
                  <a:pt x="21" y="0"/>
                </a:lnTo>
                <a:lnTo>
                  <a:pt x="21" y="6"/>
                </a:lnTo>
                <a:close/>
                <a:moveTo>
                  <a:pt x="36" y="6"/>
                </a:moveTo>
                <a:lnTo>
                  <a:pt x="50" y="6"/>
                </a:lnTo>
                <a:lnTo>
                  <a:pt x="50" y="0"/>
                </a:lnTo>
                <a:lnTo>
                  <a:pt x="36" y="0"/>
                </a:lnTo>
                <a:lnTo>
                  <a:pt x="36" y="6"/>
                </a:lnTo>
                <a:close/>
              </a:path>
            </a:pathLst>
          </a:custGeom>
          <a:solidFill>
            <a:srgbClr val="C0C0C0"/>
          </a:solidFill>
          <a:ln w="9525">
            <a:noFill/>
            <a:round/>
            <a:headEnd/>
            <a:tailEnd/>
          </a:ln>
        </p:spPr>
        <p:txBody>
          <a:bodyPr/>
          <a:lstStyle/>
          <a:p>
            <a:endParaRPr lang="en-US"/>
          </a:p>
        </p:txBody>
      </p:sp>
      <p:sp>
        <p:nvSpPr>
          <p:cNvPr id="50276" name="Rectangle 100"/>
          <p:cNvSpPr>
            <a:spLocks noChangeArrowheads="1"/>
          </p:cNvSpPr>
          <p:nvPr/>
        </p:nvSpPr>
        <p:spPr bwMode="auto">
          <a:xfrm>
            <a:off x="8404225" y="4435475"/>
            <a:ext cx="22225" cy="9525"/>
          </a:xfrm>
          <a:prstGeom prst="rect">
            <a:avLst/>
          </a:prstGeom>
          <a:noFill/>
          <a:ln w="1588" cap="rnd">
            <a:solidFill>
              <a:srgbClr val="000000"/>
            </a:solidFill>
            <a:round/>
            <a:headEnd/>
            <a:tailEnd/>
          </a:ln>
        </p:spPr>
        <p:txBody>
          <a:bodyPr/>
          <a:lstStyle/>
          <a:p>
            <a:endParaRPr lang="en-US"/>
          </a:p>
        </p:txBody>
      </p:sp>
      <p:sp>
        <p:nvSpPr>
          <p:cNvPr id="50277" name="Rectangle 101"/>
          <p:cNvSpPr>
            <a:spLocks noChangeArrowheads="1"/>
          </p:cNvSpPr>
          <p:nvPr/>
        </p:nvSpPr>
        <p:spPr bwMode="auto">
          <a:xfrm>
            <a:off x="8437563" y="4435475"/>
            <a:ext cx="12700" cy="9525"/>
          </a:xfrm>
          <a:prstGeom prst="rect">
            <a:avLst/>
          </a:prstGeom>
          <a:noFill/>
          <a:ln w="1588" cap="rnd">
            <a:solidFill>
              <a:srgbClr val="000000"/>
            </a:solidFill>
            <a:round/>
            <a:headEnd/>
            <a:tailEnd/>
          </a:ln>
        </p:spPr>
        <p:txBody>
          <a:bodyPr/>
          <a:lstStyle/>
          <a:p>
            <a:endParaRPr lang="en-US"/>
          </a:p>
        </p:txBody>
      </p:sp>
      <p:sp>
        <p:nvSpPr>
          <p:cNvPr id="50278" name="Rectangle 102"/>
          <p:cNvSpPr>
            <a:spLocks noChangeArrowheads="1"/>
          </p:cNvSpPr>
          <p:nvPr/>
        </p:nvSpPr>
        <p:spPr bwMode="auto">
          <a:xfrm>
            <a:off x="8461375" y="4435475"/>
            <a:ext cx="22225" cy="9525"/>
          </a:xfrm>
          <a:prstGeom prst="rect">
            <a:avLst/>
          </a:prstGeom>
          <a:noFill/>
          <a:ln w="1588" cap="rnd">
            <a:solidFill>
              <a:srgbClr val="000000"/>
            </a:solidFill>
            <a:round/>
            <a:headEnd/>
            <a:tailEnd/>
          </a:ln>
        </p:spPr>
        <p:txBody>
          <a:bodyPr/>
          <a:lstStyle/>
          <a:p>
            <a:endParaRPr lang="en-US"/>
          </a:p>
        </p:txBody>
      </p:sp>
      <p:sp>
        <p:nvSpPr>
          <p:cNvPr id="50279" name="Freeform 103"/>
          <p:cNvSpPr>
            <a:spLocks noEditPoints="1"/>
          </p:cNvSpPr>
          <p:nvPr/>
        </p:nvSpPr>
        <p:spPr bwMode="auto">
          <a:xfrm>
            <a:off x="8242300" y="4419600"/>
            <a:ext cx="354013" cy="50800"/>
          </a:xfrm>
          <a:custGeom>
            <a:avLst/>
            <a:gdLst/>
            <a:ahLst/>
            <a:cxnLst>
              <a:cxn ang="0">
                <a:pos x="0" y="32"/>
              </a:cxn>
              <a:cxn ang="0">
                <a:pos x="29" y="32"/>
              </a:cxn>
              <a:cxn ang="0">
                <a:pos x="29" y="0"/>
              </a:cxn>
              <a:cxn ang="0">
                <a:pos x="0" y="0"/>
              </a:cxn>
              <a:cxn ang="0">
                <a:pos x="0" y="32"/>
              </a:cxn>
              <a:cxn ang="0">
                <a:pos x="197" y="24"/>
              </a:cxn>
              <a:cxn ang="0">
                <a:pos x="223" y="24"/>
              </a:cxn>
              <a:cxn ang="0">
                <a:pos x="223" y="7"/>
              </a:cxn>
              <a:cxn ang="0">
                <a:pos x="197" y="7"/>
              </a:cxn>
              <a:cxn ang="0">
                <a:pos x="197" y="24"/>
              </a:cxn>
            </a:cxnLst>
            <a:rect l="0" t="0" r="r" b="b"/>
            <a:pathLst>
              <a:path w="223" h="32">
                <a:moveTo>
                  <a:pt x="0" y="32"/>
                </a:moveTo>
                <a:lnTo>
                  <a:pt x="29" y="32"/>
                </a:lnTo>
                <a:lnTo>
                  <a:pt x="29" y="0"/>
                </a:lnTo>
                <a:lnTo>
                  <a:pt x="0" y="0"/>
                </a:lnTo>
                <a:lnTo>
                  <a:pt x="0" y="32"/>
                </a:lnTo>
                <a:close/>
                <a:moveTo>
                  <a:pt x="197" y="24"/>
                </a:moveTo>
                <a:lnTo>
                  <a:pt x="223" y="24"/>
                </a:lnTo>
                <a:lnTo>
                  <a:pt x="223" y="7"/>
                </a:lnTo>
                <a:lnTo>
                  <a:pt x="197" y="7"/>
                </a:lnTo>
                <a:lnTo>
                  <a:pt x="197" y="24"/>
                </a:lnTo>
                <a:close/>
              </a:path>
            </a:pathLst>
          </a:custGeom>
          <a:solidFill>
            <a:srgbClr val="C0C0C0"/>
          </a:solidFill>
          <a:ln w="9525">
            <a:noFill/>
            <a:round/>
            <a:headEnd/>
            <a:tailEnd/>
          </a:ln>
        </p:spPr>
        <p:txBody>
          <a:bodyPr/>
          <a:lstStyle/>
          <a:p>
            <a:endParaRPr lang="en-US"/>
          </a:p>
        </p:txBody>
      </p:sp>
      <p:sp>
        <p:nvSpPr>
          <p:cNvPr id="50280" name="Freeform 104"/>
          <p:cNvSpPr>
            <a:spLocks noEditPoints="1"/>
          </p:cNvSpPr>
          <p:nvPr/>
        </p:nvSpPr>
        <p:spPr bwMode="auto">
          <a:xfrm>
            <a:off x="8231188" y="4411663"/>
            <a:ext cx="482600" cy="153987"/>
          </a:xfrm>
          <a:custGeom>
            <a:avLst/>
            <a:gdLst/>
            <a:ahLst/>
            <a:cxnLst>
              <a:cxn ang="0">
                <a:pos x="221" y="161"/>
              </a:cxn>
              <a:cxn ang="0">
                <a:pos x="638" y="161"/>
              </a:cxn>
              <a:cxn ang="0">
                <a:pos x="638" y="0"/>
              </a:cxn>
              <a:cxn ang="0">
                <a:pos x="221" y="0"/>
              </a:cxn>
              <a:cxn ang="0">
                <a:pos x="221" y="161"/>
              </a:cxn>
              <a:cxn ang="0">
                <a:pos x="376" y="141"/>
              </a:cxn>
              <a:cxn ang="0">
                <a:pos x="615" y="141"/>
              </a:cxn>
              <a:cxn ang="0">
                <a:pos x="615" y="21"/>
              </a:cxn>
              <a:cxn ang="0">
                <a:pos x="376" y="21"/>
              </a:cxn>
              <a:cxn ang="0">
                <a:pos x="376" y="141"/>
              </a:cxn>
              <a:cxn ang="0">
                <a:pos x="579" y="202"/>
              </a:cxn>
              <a:cxn ang="0">
                <a:pos x="630" y="202"/>
              </a:cxn>
              <a:cxn ang="0">
                <a:pos x="640" y="193"/>
              </a:cxn>
              <a:cxn ang="0">
                <a:pos x="632" y="182"/>
              </a:cxn>
              <a:cxn ang="0">
                <a:pos x="630" y="182"/>
              </a:cxn>
              <a:cxn ang="0">
                <a:pos x="630" y="182"/>
              </a:cxn>
              <a:cxn ang="0">
                <a:pos x="579" y="182"/>
              </a:cxn>
              <a:cxn ang="0">
                <a:pos x="579" y="202"/>
              </a:cxn>
              <a:cxn ang="0">
                <a:pos x="61" y="202"/>
              </a:cxn>
              <a:cxn ang="0">
                <a:pos x="10" y="202"/>
              </a:cxn>
              <a:cxn ang="0">
                <a:pos x="0" y="193"/>
              </a:cxn>
              <a:cxn ang="0">
                <a:pos x="8" y="182"/>
              </a:cxn>
              <a:cxn ang="0">
                <a:pos x="10" y="182"/>
              </a:cxn>
              <a:cxn ang="0">
                <a:pos x="10" y="182"/>
              </a:cxn>
              <a:cxn ang="0">
                <a:pos x="61" y="182"/>
              </a:cxn>
              <a:cxn ang="0">
                <a:pos x="61" y="202"/>
              </a:cxn>
              <a:cxn ang="0">
                <a:pos x="229" y="43"/>
              </a:cxn>
              <a:cxn ang="0">
                <a:pos x="335" y="43"/>
              </a:cxn>
              <a:cxn ang="0">
                <a:pos x="335" y="31"/>
              </a:cxn>
              <a:cxn ang="0">
                <a:pos x="229" y="31"/>
              </a:cxn>
              <a:cxn ang="0">
                <a:pos x="229" y="43"/>
              </a:cxn>
            </a:cxnLst>
            <a:rect l="0" t="0" r="r" b="b"/>
            <a:pathLst>
              <a:path w="641" h="203">
                <a:moveTo>
                  <a:pt x="221" y="161"/>
                </a:moveTo>
                <a:lnTo>
                  <a:pt x="638" y="161"/>
                </a:lnTo>
                <a:lnTo>
                  <a:pt x="638" y="0"/>
                </a:lnTo>
                <a:lnTo>
                  <a:pt x="221" y="0"/>
                </a:lnTo>
                <a:cubicBezTo>
                  <a:pt x="208" y="52"/>
                  <a:pt x="208" y="108"/>
                  <a:pt x="221" y="161"/>
                </a:cubicBezTo>
                <a:close/>
                <a:moveTo>
                  <a:pt x="376" y="141"/>
                </a:moveTo>
                <a:lnTo>
                  <a:pt x="615" y="141"/>
                </a:lnTo>
                <a:lnTo>
                  <a:pt x="615" y="21"/>
                </a:lnTo>
                <a:lnTo>
                  <a:pt x="376" y="21"/>
                </a:lnTo>
                <a:lnTo>
                  <a:pt x="376" y="141"/>
                </a:lnTo>
                <a:close/>
                <a:moveTo>
                  <a:pt x="579" y="202"/>
                </a:moveTo>
                <a:lnTo>
                  <a:pt x="630" y="202"/>
                </a:lnTo>
                <a:cubicBezTo>
                  <a:pt x="635" y="203"/>
                  <a:pt x="639" y="199"/>
                  <a:pt x="640" y="193"/>
                </a:cubicBezTo>
                <a:cubicBezTo>
                  <a:pt x="641" y="188"/>
                  <a:pt x="637" y="183"/>
                  <a:pt x="632" y="182"/>
                </a:cubicBezTo>
                <a:cubicBezTo>
                  <a:pt x="632" y="182"/>
                  <a:pt x="631" y="182"/>
                  <a:pt x="630" y="182"/>
                </a:cubicBezTo>
                <a:lnTo>
                  <a:pt x="630" y="182"/>
                </a:lnTo>
                <a:lnTo>
                  <a:pt x="579" y="182"/>
                </a:lnTo>
                <a:lnTo>
                  <a:pt x="579" y="202"/>
                </a:lnTo>
                <a:close/>
                <a:moveTo>
                  <a:pt x="61" y="202"/>
                </a:moveTo>
                <a:lnTo>
                  <a:pt x="10" y="202"/>
                </a:lnTo>
                <a:cubicBezTo>
                  <a:pt x="5" y="203"/>
                  <a:pt x="1" y="199"/>
                  <a:pt x="0" y="193"/>
                </a:cubicBezTo>
                <a:cubicBezTo>
                  <a:pt x="0" y="188"/>
                  <a:pt x="3" y="183"/>
                  <a:pt x="8" y="182"/>
                </a:cubicBezTo>
                <a:cubicBezTo>
                  <a:pt x="9" y="182"/>
                  <a:pt x="10" y="182"/>
                  <a:pt x="10" y="182"/>
                </a:cubicBezTo>
                <a:lnTo>
                  <a:pt x="10" y="182"/>
                </a:lnTo>
                <a:lnTo>
                  <a:pt x="61" y="182"/>
                </a:lnTo>
                <a:lnTo>
                  <a:pt x="61" y="202"/>
                </a:lnTo>
                <a:close/>
                <a:moveTo>
                  <a:pt x="229" y="43"/>
                </a:moveTo>
                <a:lnTo>
                  <a:pt x="335" y="43"/>
                </a:lnTo>
                <a:lnTo>
                  <a:pt x="335" y="31"/>
                </a:lnTo>
                <a:lnTo>
                  <a:pt x="229" y="31"/>
                </a:lnTo>
                <a:lnTo>
                  <a:pt x="229" y="43"/>
                </a:lnTo>
                <a:close/>
              </a:path>
            </a:pathLst>
          </a:custGeom>
          <a:solidFill>
            <a:srgbClr val="C0C0C0"/>
          </a:solidFill>
          <a:ln w="0">
            <a:solidFill>
              <a:srgbClr val="000000"/>
            </a:solidFill>
            <a:prstDash val="solid"/>
            <a:round/>
            <a:headEnd/>
            <a:tailEnd/>
          </a:ln>
        </p:spPr>
        <p:txBody>
          <a:bodyPr/>
          <a:lstStyle/>
          <a:p>
            <a:endParaRPr lang="en-US"/>
          </a:p>
        </p:txBody>
      </p:sp>
      <p:sp>
        <p:nvSpPr>
          <p:cNvPr id="50281" name="Freeform 105"/>
          <p:cNvSpPr>
            <a:spLocks noEditPoints="1"/>
          </p:cNvSpPr>
          <p:nvPr/>
        </p:nvSpPr>
        <p:spPr bwMode="auto">
          <a:xfrm>
            <a:off x="8231188" y="4405313"/>
            <a:ext cx="482600" cy="160337"/>
          </a:xfrm>
          <a:custGeom>
            <a:avLst/>
            <a:gdLst/>
            <a:ahLst/>
            <a:cxnLst>
              <a:cxn ang="0">
                <a:pos x="221" y="170"/>
              </a:cxn>
              <a:cxn ang="0">
                <a:pos x="638" y="170"/>
              </a:cxn>
              <a:cxn ang="0">
                <a:pos x="638" y="9"/>
              </a:cxn>
              <a:cxn ang="0">
                <a:pos x="221" y="9"/>
              </a:cxn>
              <a:cxn ang="0">
                <a:pos x="221" y="170"/>
              </a:cxn>
              <a:cxn ang="0">
                <a:pos x="341" y="9"/>
              </a:cxn>
              <a:cxn ang="0">
                <a:pos x="341" y="170"/>
              </a:cxn>
              <a:cxn ang="0">
                <a:pos x="341" y="63"/>
              </a:cxn>
              <a:cxn ang="0">
                <a:pos x="212" y="63"/>
              </a:cxn>
              <a:cxn ang="0">
                <a:pos x="341" y="117"/>
              </a:cxn>
              <a:cxn ang="0">
                <a:pos x="212" y="117"/>
              </a:cxn>
              <a:cxn ang="0">
                <a:pos x="376" y="150"/>
              </a:cxn>
              <a:cxn ang="0">
                <a:pos x="615" y="150"/>
              </a:cxn>
              <a:cxn ang="0">
                <a:pos x="615" y="30"/>
              </a:cxn>
              <a:cxn ang="0">
                <a:pos x="376" y="30"/>
              </a:cxn>
              <a:cxn ang="0">
                <a:pos x="376" y="150"/>
              </a:cxn>
              <a:cxn ang="0">
                <a:pos x="539" y="30"/>
              </a:cxn>
              <a:cxn ang="0">
                <a:pos x="539" y="76"/>
              </a:cxn>
              <a:cxn ang="0">
                <a:pos x="376" y="76"/>
              </a:cxn>
              <a:cxn ang="0">
                <a:pos x="615" y="76"/>
              </a:cxn>
              <a:cxn ang="0">
                <a:pos x="579" y="211"/>
              </a:cxn>
              <a:cxn ang="0">
                <a:pos x="630" y="211"/>
              </a:cxn>
              <a:cxn ang="0">
                <a:pos x="640" y="202"/>
              </a:cxn>
              <a:cxn ang="0">
                <a:pos x="632" y="191"/>
              </a:cxn>
              <a:cxn ang="0">
                <a:pos x="630" y="191"/>
              </a:cxn>
              <a:cxn ang="0">
                <a:pos x="630" y="191"/>
              </a:cxn>
              <a:cxn ang="0">
                <a:pos x="579" y="191"/>
              </a:cxn>
              <a:cxn ang="0">
                <a:pos x="579" y="211"/>
              </a:cxn>
              <a:cxn ang="0">
                <a:pos x="61" y="211"/>
              </a:cxn>
              <a:cxn ang="0">
                <a:pos x="10" y="211"/>
              </a:cxn>
              <a:cxn ang="0">
                <a:pos x="0" y="202"/>
              </a:cxn>
              <a:cxn ang="0">
                <a:pos x="8" y="191"/>
              </a:cxn>
              <a:cxn ang="0">
                <a:pos x="10" y="191"/>
              </a:cxn>
              <a:cxn ang="0">
                <a:pos x="10" y="191"/>
              </a:cxn>
              <a:cxn ang="0">
                <a:pos x="61" y="191"/>
              </a:cxn>
              <a:cxn ang="0">
                <a:pos x="61" y="211"/>
              </a:cxn>
              <a:cxn ang="0">
                <a:pos x="229" y="52"/>
              </a:cxn>
              <a:cxn ang="0">
                <a:pos x="335" y="52"/>
              </a:cxn>
              <a:cxn ang="0">
                <a:pos x="335" y="40"/>
              </a:cxn>
              <a:cxn ang="0">
                <a:pos x="229" y="40"/>
              </a:cxn>
              <a:cxn ang="0">
                <a:pos x="229" y="52"/>
              </a:cxn>
              <a:cxn ang="0">
                <a:pos x="229" y="8"/>
              </a:cxn>
              <a:cxn ang="0">
                <a:pos x="229" y="0"/>
              </a:cxn>
              <a:cxn ang="0">
                <a:pos x="229" y="178"/>
              </a:cxn>
              <a:cxn ang="0">
                <a:pos x="229" y="170"/>
              </a:cxn>
            </a:cxnLst>
            <a:rect l="0" t="0" r="r" b="b"/>
            <a:pathLst>
              <a:path w="641" h="212">
                <a:moveTo>
                  <a:pt x="221" y="170"/>
                </a:moveTo>
                <a:lnTo>
                  <a:pt x="638" y="170"/>
                </a:lnTo>
                <a:lnTo>
                  <a:pt x="638" y="9"/>
                </a:lnTo>
                <a:lnTo>
                  <a:pt x="221" y="9"/>
                </a:lnTo>
                <a:cubicBezTo>
                  <a:pt x="208" y="61"/>
                  <a:pt x="208" y="117"/>
                  <a:pt x="221" y="170"/>
                </a:cubicBezTo>
                <a:moveTo>
                  <a:pt x="341" y="9"/>
                </a:moveTo>
                <a:lnTo>
                  <a:pt x="341" y="170"/>
                </a:lnTo>
                <a:moveTo>
                  <a:pt x="341" y="63"/>
                </a:moveTo>
                <a:lnTo>
                  <a:pt x="212" y="63"/>
                </a:lnTo>
                <a:moveTo>
                  <a:pt x="341" y="117"/>
                </a:moveTo>
                <a:lnTo>
                  <a:pt x="212" y="117"/>
                </a:lnTo>
                <a:moveTo>
                  <a:pt x="376" y="150"/>
                </a:moveTo>
                <a:lnTo>
                  <a:pt x="615" y="150"/>
                </a:lnTo>
                <a:lnTo>
                  <a:pt x="615" y="30"/>
                </a:lnTo>
                <a:lnTo>
                  <a:pt x="376" y="30"/>
                </a:lnTo>
                <a:lnTo>
                  <a:pt x="376" y="150"/>
                </a:lnTo>
                <a:moveTo>
                  <a:pt x="539" y="30"/>
                </a:moveTo>
                <a:lnTo>
                  <a:pt x="539" y="76"/>
                </a:lnTo>
                <a:moveTo>
                  <a:pt x="376" y="76"/>
                </a:moveTo>
                <a:lnTo>
                  <a:pt x="615" y="76"/>
                </a:lnTo>
                <a:moveTo>
                  <a:pt x="579" y="211"/>
                </a:moveTo>
                <a:lnTo>
                  <a:pt x="630" y="211"/>
                </a:lnTo>
                <a:cubicBezTo>
                  <a:pt x="635" y="212"/>
                  <a:pt x="639" y="208"/>
                  <a:pt x="640" y="202"/>
                </a:cubicBezTo>
                <a:cubicBezTo>
                  <a:pt x="641" y="197"/>
                  <a:pt x="637" y="192"/>
                  <a:pt x="632" y="191"/>
                </a:cubicBezTo>
                <a:cubicBezTo>
                  <a:pt x="632" y="191"/>
                  <a:pt x="631" y="191"/>
                  <a:pt x="630" y="191"/>
                </a:cubicBezTo>
                <a:lnTo>
                  <a:pt x="630" y="191"/>
                </a:lnTo>
                <a:lnTo>
                  <a:pt x="579" y="191"/>
                </a:lnTo>
                <a:lnTo>
                  <a:pt x="579" y="211"/>
                </a:lnTo>
                <a:moveTo>
                  <a:pt x="61" y="211"/>
                </a:moveTo>
                <a:lnTo>
                  <a:pt x="10" y="211"/>
                </a:lnTo>
                <a:cubicBezTo>
                  <a:pt x="5" y="212"/>
                  <a:pt x="1" y="208"/>
                  <a:pt x="0" y="202"/>
                </a:cubicBezTo>
                <a:cubicBezTo>
                  <a:pt x="0" y="197"/>
                  <a:pt x="3" y="192"/>
                  <a:pt x="8" y="191"/>
                </a:cubicBezTo>
                <a:cubicBezTo>
                  <a:pt x="9" y="191"/>
                  <a:pt x="10" y="191"/>
                  <a:pt x="10" y="191"/>
                </a:cubicBezTo>
                <a:lnTo>
                  <a:pt x="10" y="191"/>
                </a:lnTo>
                <a:lnTo>
                  <a:pt x="61" y="191"/>
                </a:lnTo>
                <a:lnTo>
                  <a:pt x="61" y="211"/>
                </a:lnTo>
                <a:moveTo>
                  <a:pt x="229" y="52"/>
                </a:moveTo>
                <a:lnTo>
                  <a:pt x="335" y="52"/>
                </a:lnTo>
                <a:lnTo>
                  <a:pt x="335" y="40"/>
                </a:lnTo>
                <a:lnTo>
                  <a:pt x="229" y="40"/>
                </a:lnTo>
                <a:lnTo>
                  <a:pt x="229" y="52"/>
                </a:lnTo>
                <a:moveTo>
                  <a:pt x="229" y="8"/>
                </a:moveTo>
                <a:lnTo>
                  <a:pt x="229" y="0"/>
                </a:lnTo>
                <a:moveTo>
                  <a:pt x="229" y="178"/>
                </a:moveTo>
                <a:lnTo>
                  <a:pt x="229" y="170"/>
                </a:lnTo>
              </a:path>
            </a:pathLst>
          </a:custGeom>
          <a:noFill/>
          <a:ln w="1588" cap="rnd">
            <a:solidFill>
              <a:srgbClr val="000000"/>
            </a:solidFill>
            <a:prstDash val="solid"/>
            <a:round/>
            <a:headEnd/>
            <a:tailEnd/>
          </a:ln>
        </p:spPr>
        <p:txBody>
          <a:bodyPr/>
          <a:lstStyle/>
          <a:p>
            <a:endParaRPr lang="en-US"/>
          </a:p>
        </p:txBody>
      </p:sp>
      <p:sp>
        <p:nvSpPr>
          <p:cNvPr id="50282" name="Freeform 106"/>
          <p:cNvSpPr>
            <a:spLocks noEditPoints="1"/>
          </p:cNvSpPr>
          <p:nvPr/>
        </p:nvSpPr>
        <p:spPr bwMode="auto">
          <a:xfrm>
            <a:off x="8407400" y="4440238"/>
            <a:ext cx="138113" cy="33337"/>
          </a:xfrm>
          <a:custGeom>
            <a:avLst/>
            <a:gdLst/>
            <a:ahLst/>
            <a:cxnLst>
              <a:cxn ang="0">
                <a:pos x="0" y="21"/>
              </a:cxn>
              <a:cxn ang="0">
                <a:pos x="4" y="21"/>
              </a:cxn>
              <a:cxn ang="0">
                <a:pos x="0" y="0"/>
              </a:cxn>
              <a:cxn ang="0">
                <a:pos x="4" y="0"/>
              </a:cxn>
              <a:cxn ang="0">
                <a:pos x="36" y="0"/>
              </a:cxn>
              <a:cxn ang="0">
                <a:pos x="40" y="0"/>
              </a:cxn>
              <a:cxn ang="0">
                <a:pos x="82" y="8"/>
              </a:cxn>
              <a:cxn ang="0">
                <a:pos x="87" y="8"/>
              </a:cxn>
            </a:cxnLst>
            <a:rect l="0" t="0" r="r" b="b"/>
            <a:pathLst>
              <a:path w="87" h="21">
                <a:moveTo>
                  <a:pt x="0" y="21"/>
                </a:moveTo>
                <a:lnTo>
                  <a:pt x="4" y="21"/>
                </a:lnTo>
                <a:moveTo>
                  <a:pt x="0" y="0"/>
                </a:moveTo>
                <a:lnTo>
                  <a:pt x="4" y="0"/>
                </a:lnTo>
                <a:moveTo>
                  <a:pt x="36" y="0"/>
                </a:moveTo>
                <a:lnTo>
                  <a:pt x="40" y="0"/>
                </a:lnTo>
                <a:moveTo>
                  <a:pt x="82" y="8"/>
                </a:moveTo>
                <a:lnTo>
                  <a:pt x="87" y="8"/>
                </a:lnTo>
              </a:path>
            </a:pathLst>
          </a:custGeom>
          <a:noFill/>
          <a:ln w="3175" cap="flat">
            <a:solidFill>
              <a:srgbClr val="00FF00"/>
            </a:solidFill>
            <a:prstDash val="solid"/>
            <a:miter lim="800000"/>
            <a:headEnd/>
            <a:tailEnd/>
          </a:ln>
        </p:spPr>
        <p:txBody>
          <a:bodyPr/>
          <a:lstStyle/>
          <a:p>
            <a:endParaRPr lang="en-US"/>
          </a:p>
        </p:txBody>
      </p:sp>
      <p:sp>
        <p:nvSpPr>
          <p:cNvPr id="50283" name="Freeform 107"/>
          <p:cNvSpPr>
            <a:spLocks/>
          </p:cNvSpPr>
          <p:nvPr/>
        </p:nvSpPr>
        <p:spPr bwMode="auto">
          <a:xfrm>
            <a:off x="8656638" y="4022725"/>
            <a:ext cx="60325" cy="360363"/>
          </a:xfrm>
          <a:custGeom>
            <a:avLst/>
            <a:gdLst/>
            <a:ahLst/>
            <a:cxnLst>
              <a:cxn ang="0">
                <a:pos x="0" y="227"/>
              </a:cxn>
              <a:cxn ang="0">
                <a:pos x="29" y="198"/>
              </a:cxn>
              <a:cxn ang="0">
                <a:pos x="29" y="145"/>
              </a:cxn>
              <a:cxn ang="0">
                <a:pos x="38" y="116"/>
              </a:cxn>
              <a:cxn ang="0">
                <a:pos x="38" y="0"/>
              </a:cxn>
              <a:cxn ang="0">
                <a:pos x="0" y="38"/>
              </a:cxn>
              <a:cxn ang="0">
                <a:pos x="0" y="227"/>
              </a:cxn>
            </a:cxnLst>
            <a:rect l="0" t="0" r="r" b="b"/>
            <a:pathLst>
              <a:path w="38" h="227">
                <a:moveTo>
                  <a:pt x="0" y="227"/>
                </a:moveTo>
                <a:lnTo>
                  <a:pt x="29" y="198"/>
                </a:lnTo>
                <a:lnTo>
                  <a:pt x="29" y="145"/>
                </a:lnTo>
                <a:lnTo>
                  <a:pt x="38" y="116"/>
                </a:lnTo>
                <a:lnTo>
                  <a:pt x="38" y="0"/>
                </a:lnTo>
                <a:lnTo>
                  <a:pt x="0" y="38"/>
                </a:lnTo>
                <a:lnTo>
                  <a:pt x="0" y="227"/>
                </a:lnTo>
                <a:close/>
              </a:path>
            </a:pathLst>
          </a:custGeom>
          <a:solidFill>
            <a:srgbClr val="9A9A9A"/>
          </a:solidFill>
          <a:ln w="9525">
            <a:noFill/>
            <a:round/>
            <a:headEnd/>
            <a:tailEnd/>
          </a:ln>
        </p:spPr>
        <p:txBody>
          <a:bodyPr/>
          <a:lstStyle/>
          <a:p>
            <a:endParaRPr lang="en-US"/>
          </a:p>
        </p:txBody>
      </p:sp>
      <p:sp>
        <p:nvSpPr>
          <p:cNvPr id="50284" name="Freeform 108"/>
          <p:cNvSpPr>
            <a:spLocks/>
          </p:cNvSpPr>
          <p:nvPr/>
        </p:nvSpPr>
        <p:spPr bwMode="auto">
          <a:xfrm>
            <a:off x="8288338" y="4022725"/>
            <a:ext cx="428625" cy="60325"/>
          </a:xfrm>
          <a:custGeom>
            <a:avLst/>
            <a:gdLst/>
            <a:ahLst/>
            <a:cxnLst>
              <a:cxn ang="0">
                <a:pos x="270" y="0"/>
              </a:cxn>
              <a:cxn ang="0">
                <a:pos x="39" y="0"/>
              </a:cxn>
              <a:cxn ang="0">
                <a:pos x="0" y="38"/>
              </a:cxn>
              <a:cxn ang="0">
                <a:pos x="232" y="38"/>
              </a:cxn>
              <a:cxn ang="0">
                <a:pos x="270" y="0"/>
              </a:cxn>
            </a:cxnLst>
            <a:rect l="0" t="0" r="r" b="b"/>
            <a:pathLst>
              <a:path w="270" h="38">
                <a:moveTo>
                  <a:pt x="270" y="0"/>
                </a:moveTo>
                <a:lnTo>
                  <a:pt x="39" y="0"/>
                </a:lnTo>
                <a:lnTo>
                  <a:pt x="0" y="38"/>
                </a:lnTo>
                <a:lnTo>
                  <a:pt x="232" y="38"/>
                </a:lnTo>
                <a:lnTo>
                  <a:pt x="270" y="0"/>
                </a:lnTo>
                <a:close/>
              </a:path>
            </a:pathLst>
          </a:custGeom>
          <a:solidFill>
            <a:srgbClr val="E6E6E6"/>
          </a:solidFill>
          <a:ln w="9525">
            <a:noFill/>
            <a:round/>
            <a:headEnd/>
            <a:tailEnd/>
          </a:ln>
        </p:spPr>
        <p:txBody>
          <a:bodyPr/>
          <a:lstStyle/>
          <a:p>
            <a:endParaRPr lang="en-US"/>
          </a:p>
        </p:txBody>
      </p:sp>
      <p:sp>
        <p:nvSpPr>
          <p:cNvPr id="50285" name="Rectangle 109"/>
          <p:cNvSpPr>
            <a:spLocks noChangeArrowheads="1"/>
          </p:cNvSpPr>
          <p:nvPr/>
        </p:nvSpPr>
        <p:spPr bwMode="auto">
          <a:xfrm>
            <a:off x="8288338" y="4083050"/>
            <a:ext cx="368300" cy="298450"/>
          </a:xfrm>
          <a:prstGeom prst="rect">
            <a:avLst/>
          </a:prstGeom>
          <a:solidFill>
            <a:srgbClr val="C0C0C0"/>
          </a:solidFill>
          <a:ln w="9525">
            <a:noFill/>
            <a:miter lim="800000"/>
            <a:headEnd/>
            <a:tailEnd/>
          </a:ln>
        </p:spPr>
        <p:txBody>
          <a:bodyPr/>
          <a:lstStyle/>
          <a:p>
            <a:endParaRPr lang="en-US"/>
          </a:p>
        </p:txBody>
      </p:sp>
      <p:sp>
        <p:nvSpPr>
          <p:cNvPr id="50286" name="Rectangle 110"/>
          <p:cNvSpPr>
            <a:spLocks noChangeArrowheads="1"/>
          </p:cNvSpPr>
          <p:nvPr/>
        </p:nvSpPr>
        <p:spPr bwMode="auto">
          <a:xfrm>
            <a:off x="8288338" y="4083050"/>
            <a:ext cx="368300" cy="298450"/>
          </a:xfrm>
          <a:prstGeom prst="rect">
            <a:avLst/>
          </a:prstGeom>
          <a:noFill/>
          <a:ln w="3175" cap="rnd">
            <a:solidFill>
              <a:srgbClr val="000000"/>
            </a:solidFill>
            <a:round/>
            <a:headEnd/>
            <a:tailEnd/>
          </a:ln>
        </p:spPr>
        <p:txBody>
          <a:bodyPr/>
          <a:lstStyle/>
          <a:p>
            <a:endParaRPr lang="en-US"/>
          </a:p>
        </p:txBody>
      </p:sp>
      <p:sp>
        <p:nvSpPr>
          <p:cNvPr id="50287" name="Rectangle 111"/>
          <p:cNvSpPr>
            <a:spLocks noChangeArrowheads="1"/>
          </p:cNvSpPr>
          <p:nvPr/>
        </p:nvSpPr>
        <p:spPr bwMode="auto">
          <a:xfrm>
            <a:off x="8620125" y="4344988"/>
            <a:ext cx="17463" cy="9525"/>
          </a:xfrm>
          <a:prstGeom prst="rect">
            <a:avLst/>
          </a:prstGeom>
          <a:solidFill>
            <a:srgbClr val="00FF00"/>
          </a:solidFill>
          <a:ln w="9525">
            <a:noFill/>
            <a:miter lim="800000"/>
            <a:headEnd/>
            <a:tailEnd/>
          </a:ln>
        </p:spPr>
        <p:txBody>
          <a:bodyPr/>
          <a:lstStyle/>
          <a:p>
            <a:endParaRPr lang="en-US"/>
          </a:p>
        </p:txBody>
      </p:sp>
      <p:pic>
        <p:nvPicPr>
          <p:cNvPr id="50288" name="Picture 112"/>
          <p:cNvPicPr>
            <a:picLocks noChangeAspect="1" noChangeArrowheads="1"/>
          </p:cNvPicPr>
          <p:nvPr/>
        </p:nvPicPr>
        <p:blipFill>
          <a:blip r:embed="rId12" cstate="print"/>
          <a:srcRect/>
          <a:stretch>
            <a:fillRect/>
          </a:stretch>
        </p:blipFill>
        <p:spPr bwMode="auto">
          <a:xfrm>
            <a:off x="8331200" y="4117975"/>
            <a:ext cx="265113" cy="193675"/>
          </a:xfrm>
          <a:prstGeom prst="rect">
            <a:avLst/>
          </a:prstGeom>
          <a:noFill/>
          <a:ln w="9525">
            <a:noFill/>
            <a:miter lim="800000"/>
            <a:headEnd/>
            <a:tailEnd/>
          </a:ln>
        </p:spPr>
      </p:pic>
      <p:pic>
        <p:nvPicPr>
          <p:cNvPr id="50289" name="Picture 113"/>
          <p:cNvPicPr>
            <a:picLocks noChangeAspect="1" noChangeArrowheads="1"/>
          </p:cNvPicPr>
          <p:nvPr/>
        </p:nvPicPr>
        <p:blipFill>
          <a:blip r:embed="rId13" cstate="print"/>
          <a:srcRect/>
          <a:stretch>
            <a:fillRect/>
          </a:stretch>
        </p:blipFill>
        <p:spPr bwMode="auto">
          <a:xfrm>
            <a:off x="8331200" y="4117975"/>
            <a:ext cx="265113" cy="193675"/>
          </a:xfrm>
          <a:prstGeom prst="rect">
            <a:avLst/>
          </a:prstGeom>
          <a:noFill/>
          <a:ln w="9525">
            <a:noFill/>
            <a:miter lim="800000"/>
            <a:headEnd/>
            <a:tailEnd/>
          </a:ln>
        </p:spPr>
      </p:pic>
      <p:pic>
        <p:nvPicPr>
          <p:cNvPr id="50290" name="Picture 114"/>
          <p:cNvPicPr>
            <a:picLocks noChangeAspect="1" noChangeArrowheads="1"/>
          </p:cNvPicPr>
          <p:nvPr/>
        </p:nvPicPr>
        <p:blipFill>
          <a:blip r:embed="rId14" cstate="print"/>
          <a:srcRect/>
          <a:stretch>
            <a:fillRect/>
          </a:stretch>
        </p:blipFill>
        <p:spPr bwMode="auto">
          <a:xfrm>
            <a:off x="8318500" y="4105275"/>
            <a:ext cx="303213" cy="230188"/>
          </a:xfrm>
          <a:prstGeom prst="rect">
            <a:avLst/>
          </a:prstGeom>
          <a:noFill/>
          <a:ln w="9525">
            <a:noFill/>
            <a:miter lim="800000"/>
            <a:headEnd/>
            <a:tailEnd/>
          </a:ln>
        </p:spPr>
      </p:pic>
      <p:pic>
        <p:nvPicPr>
          <p:cNvPr id="50291" name="Picture 115"/>
          <p:cNvPicPr>
            <a:picLocks noChangeAspect="1" noChangeArrowheads="1"/>
          </p:cNvPicPr>
          <p:nvPr/>
        </p:nvPicPr>
        <p:blipFill>
          <a:blip r:embed="rId15" cstate="print"/>
          <a:srcRect/>
          <a:stretch>
            <a:fillRect/>
          </a:stretch>
        </p:blipFill>
        <p:spPr bwMode="auto">
          <a:xfrm>
            <a:off x="8318500" y="4105275"/>
            <a:ext cx="303213" cy="230188"/>
          </a:xfrm>
          <a:prstGeom prst="rect">
            <a:avLst/>
          </a:prstGeom>
          <a:noFill/>
          <a:ln w="9525">
            <a:noFill/>
            <a:miter lim="800000"/>
            <a:headEnd/>
            <a:tailEnd/>
          </a:ln>
        </p:spPr>
      </p:pic>
      <p:sp>
        <p:nvSpPr>
          <p:cNvPr id="50292" name="Freeform 116"/>
          <p:cNvSpPr>
            <a:spLocks noEditPoints="1"/>
          </p:cNvSpPr>
          <p:nvPr/>
        </p:nvSpPr>
        <p:spPr bwMode="auto">
          <a:xfrm>
            <a:off x="8288338" y="4364038"/>
            <a:ext cx="368300" cy="17462"/>
          </a:xfrm>
          <a:custGeom>
            <a:avLst/>
            <a:gdLst/>
            <a:ahLst/>
            <a:cxnLst>
              <a:cxn ang="0">
                <a:pos x="64" y="0"/>
              </a:cxn>
              <a:cxn ang="0">
                <a:pos x="64" y="11"/>
              </a:cxn>
              <a:cxn ang="0">
                <a:pos x="35" y="0"/>
              </a:cxn>
              <a:cxn ang="0">
                <a:pos x="35" y="11"/>
              </a:cxn>
              <a:cxn ang="0">
                <a:pos x="0" y="0"/>
              </a:cxn>
              <a:cxn ang="0">
                <a:pos x="232" y="0"/>
              </a:cxn>
            </a:cxnLst>
            <a:rect l="0" t="0" r="r" b="b"/>
            <a:pathLst>
              <a:path w="232" h="11">
                <a:moveTo>
                  <a:pt x="64" y="0"/>
                </a:moveTo>
                <a:lnTo>
                  <a:pt x="64" y="11"/>
                </a:lnTo>
                <a:moveTo>
                  <a:pt x="35" y="0"/>
                </a:moveTo>
                <a:lnTo>
                  <a:pt x="35" y="11"/>
                </a:lnTo>
                <a:moveTo>
                  <a:pt x="0" y="0"/>
                </a:moveTo>
                <a:lnTo>
                  <a:pt x="232" y="0"/>
                </a:lnTo>
              </a:path>
            </a:pathLst>
          </a:custGeom>
          <a:noFill/>
          <a:ln w="1588" cap="rnd">
            <a:solidFill>
              <a:srgbClr val="000000"/>
            </a:solidFill>
            <a:prstDash val="solid"/>
            <a:round/>
            <a:headEnd/>
            <a:tailEnd/>
          </a:ln>
        </p:spPr>
        <p:txBody>
          <a:bodyPr/>
          <a:lstStyle/>
          <a:p>
            <a:endParaRPr lang="en-US"/>
          </a:p>
        </p:txBody>
      </p:sp>
      <p:sp>
        <p:nvSpPr>
          <p:cNvPr id="50293" name="Rectangle 117"/>
          <p:cNvSpPr>
            <a:spLocks noChangeArrowheads="1"/>
          </p:cNvSpPr>
          <p:nvPr/>
        </p:nvSpPr>
        <p:spPr bwMode="auto">
          <a:xfrm>
            <a:off x="8559800" y="4432300"/>
            <a:ext cx="49213" cy="11113"/>
          </a:xfrm>
          <a:prstGeom prst="rect">
            <a:avLst/>
          </a:prstGeom>
          <a:solidFill>
            <a:srgbClr val="E6E6E6"/>
          </a:solidFill>
          <a:ln w="9525">
            <a:noFill/>
            <a:miter lim="800000"/>
            <a:headEnd/>
            <a:tailEnd/>
          </a:ln>
        </p:spPr>
        <p:txBody>
          <a:bodyPr/>
          <a:lstStyle/>
          <a:p>
            <a:endParaRPr lang="en-US"/>
          </a:p>
        </p:txBody>
      </p:sp>
      <p:sp>
        <p:nvSpPr>
          <p:cNvPr id="50294" name="Rectangle 118"/>
          <p:cNvSpPr>
            <a:spLocks noChangeArrowheads="1"/>
          </p:cNvSpPr>
          <p:nvPr/>
        </p:nvSpPr>
        <p:spPr bwMode="auto">
          <a:xfrm>
            <a:off x="8559800" y="4443413"/>
            <a:ext cx="49213" cy="12700"/>
          </a:xfrm>
          <a:prstGeom prst="rect">
            <a:avLst/>
          </a:prstGeom>
          <a:solidFill>
            <a:srgbClr val="CFCFCF"/>
          </a:solidFill>
          <a:ln w="9525">
            <a:noFill/>
            <a:miter lim="800000"/>
            <a:headEnd/>
            <a:tailEnd/>
          </a:ln>
        </p:spPr>
        <p:txBody>
          <a:bodyPr/>
          <a:lstStyle/>
          <a:p>
            <a:endParaRPr lang="en-US"/>
          </a:p>
        </p:txBody>
      </p:sp>
      <p:sp>
        <p:nvSpPr>
          <p:cNvPr id="50295" name="Line 119"/>
          <p:cNvSpPr>
            <a:spLocks noChangeShapeType="1"/>
          </p:cNvSpPr>
          <p:nvPr/>
        </p:nvSpPr>
        <p:spPr bwMode="auto">
          <a:xfrm>
            <a:off x="8526463" y="4440238"/>
            <a:ext cx="107950" cy="1587"/>
          </a:xfrm>
          <a:prstGeom prst="line">
            <a:avLst/>
          </a:prstGeom>
          <a:noFill/>
          <a:ln w="6350">
            <a:solidFill>
              <a:srgbClr val="000000"/>
            </a:solidFill>
            <a:miter lim="800000"/>
            <a:headEnd/>
            <a:tailEnd/>
          </a:ln>
        </p:spPr>
        <p:txBody>
          <a:bodyPr/>
          <a:lstStyle/>
          <a:p>
            <a:endParaRPr lang="en-US"/>
          </a:p>
        </p:txBody>
      </p:sp>
      <p:sp>
        <p:nvSpPr>
          <p:cNvPr id="50296" name="Rectangle 120"/>
          <p:cNvSpPr>
            <a:spLocks noChangeArrowheads="1"/>
          </p:cNvSpPr>
          <p:nvPr/>
        </p:nvSpPr>
        <p:spPr bwMode="auto">
          <a:xfrm>
            <a:off x="8234363" y="4419600"/>
            <a:ext cx="12700" cy="36513"/>
          </a:xfrm>
          <a:prstGeom prst="rect">
            <a:avLst/>
          </a:prstGeom>
          <a:solidFill>
            <a:srgbClr val="D18E8E"/>
          </a:solidFill>
          <a:ln w="9525">
            <a:noFill/>
            <a:miter lim="800000"/>
            <a:headEnd/>
            <a:tailEnd/>
          </a:ln>
        </p:spPr>
        <p:txBody>
          <a:bodyPr/>
          <a:lstStyle/>
          <a:p>
            <a:endParaRPr lang="en-US"/>
          </a:p>
        </p:txBody>
      </p:sp>
      <p:sp>
        <p:nvSpPr>
          <p:cNvPr id="50297" name="Rectangle 121"/>
          <p:cNvSpPr>
            <a:spLocks noChangeArrowheads="1"/>
          </p:cNvSpPr>
          <p:nvPr/>
        </p:nvSpPr>
        <p:spPr bwMode="auto">
          <a:xfrm>
            <a:off x="8247063" y="4419600"/>
            <a:ext cx="11112" cy="36513"/>
          </a:xfrm>
          <a:prstGeom prst="rect">
            <a:avLst/>
          </a:prstGeom>
          <a:solidFill>
            <a:srgbClr val="CAA1A1"/>
          </a:solidFill>
          <a:ln w="9525">
            <a:noFill/>
            <a:miter lim="800000"/>
            <a:headEnd/>
            <a:tailEnd/>
          </a:ln>
        </p:spPr>
        <p:txBody>
          <a:bodyPr/>
          <a:lstStyle/>
          <a:p>
            <a:endParaRPr lang="en-US"/>
          </a:p>
        </p:txBody>
      </p:sp>
      <p:sp>
        <p:nvSpPr>
          <p:cNvPr id="50298" name="Rectangle 122"/>
          <p:cNvSpPr>
            <a:spLocks noChangeArrowheads="1"/>
          </p:cNvSpPr>
          <p:nvPr/>
        </p:nvSpPr>
        <p:spPr bwMode="auto">
          <a:xfrm>
            <a:off x="8258175" y="4419600"/>
            <a:ext cx="12700" cy="36513"/>
          </a:xfrm>
          <a:prstGeom prst="rect">
            <a:avLst/>
          </a:prstGeom>
          <a:solidFill>
            <a:srgbClr val="E45151"/>
          </a:solidFill>
          <a:ln w="9525">
            <a:noFill/>
            <a:miter lim="800000"/>
            <a:headEnd/>
            <a:tailEnd/>
          </a:ln>
        </p:spPr>
        <p:txBody>
          <a:bodyPr/>
          <a:lstStyle/>
          <a:p>
            <a:endParaRPr lang="en-US"/>
          </a:p>
        </p:txBody>
      </p:sp>
      <p:sp>
        <p:nvSpPr>
          <p:cNvPr id="50299" name="Rectangle 123"/>
          <p:cNvSpPr>
            <a:spLocks noChangeArrowheads="1"/>
          </p:cNvSpPr>
          <p:nvPr/>
        </p:nvSpPr>
        <p:spPr bwMode="auto">
          <a:xfrm>
            <a:off x="8270875" y="4419600"/>
            <a:ext cx="12700" cy="36513"/>
          </a:xfrm>
          <a:prstGeom prst="rect">
            <a:avLst/>
          </a:prstGeom>
          <a:solidFill>
            <a:srgbClr val="FF0000"/>
          </a:solidFill>
          <a:ln w="9525">
            <a:noFill/>
            <a:miter lim="800000"/>
            <a:headEnd/>
            <a:tailEnd/>
          </a:ln>
        </p:spPr>
        <p:txBody>
          <a:bodyPr/>
          <a:lstStyle/>
          <a:p>
            <a:endParaRPr lang="en-US"/>
          </a:p>
        </p:txBody>
      </p:sp>
      <p:sp>
        <p:nvSpPr>
          <p:cNvPr id="50300" name="Rectangle 124"/>
          <p:cNvSpPr>
            <a:spLocks noChangeArrowheads="1"/>
          </p:cNvSpPr>
          <p:nvPr/>
        </p:nvSpPr>
        <p:spPr bwMode="auto">
          <a:xfrm>
            <a:off x="8283575" y="4419600"/>
            <a:ext cx="11113" cy="36513"/>
          </a:xfrm>
          <a:prstGeom prst="rect">
            <a:avLst/>
          </a:prstGeom>
          <a:solidFill>
            <a:srgbClr val="E55050"/>
          </a:solidFill>
          <a:ln w="9525">
            <a:noFill/>
            <a:miter lim="800000"/>
            <a:headEnd/>
            <a:tailEnd/>
          </a:ln>
        </p:spPr>
        <p:txBody>
          <a:bodyPr/>
          <a:lstStyle/>
          <a:p>
            <a:endParaRPr lang="en-US"/>
          </a:p>
        </p:txBody>
      </p:sp>
      <p:sp>
        <p:nvSpPr>
          <p:cNvPr id="50301" name="Freeform 125"/>
          <p:cNvSpPr>
            <a:spLocks/>
          </p:cNvSpPr>
          <p:nvPr/>
        </p:nvSpPr>
        <p:spPr bwMode="auto">
          <a:xfrm>
            <a:off x="8226425" y="4022725"/>
            <a:ext cx="552450" cy="552450"/>
          </a:xfrm>
          <a:custGeom>
            <a:avLst/>
            <a:gdLst/>
            <a:ahLst/>
            <a:cxnLst>
              <a:cxn ang="0">
                <a:pos x="0" y="348"/>
              </a:cxn>
              <a:cxn ang="0">
                <a:pos x="0" y="241"/>
              </a:cxn>
              <a:cxn ang="0">
                <a:pos x="37" y="205"/>
              </a:cxn>
              <a:cxn ang="0">
                <a:pos x="39" y="205"/>
              </a:cxn>
              <a:cxn ang="0">
                <a:pos x="39" y="38"/>
              </a:cxn>
              <a:cxn ang="0">
                <a:pos x="78" y="0"/>
              </a:cxn>
              <a:cxn ang="0">
                <a:pos x="309" y="0"/>
              </a:cxn>
              <a:cxn ang="0">
                <a:pos x="309" y="116"/>
              </a:cxn>
              <a:cxn ang="0">
                <a:pos x="300" y="145"/>
              </a:cxn>
              <a:cxn ang="0">
                <a:pos x="300" y="198"/>
              </a:cxn>
              <a:cxn ang="0">
                <a:pos x="295" y="203"/>
              </a:cxn>
              <a:cxn ang="0">
                <a:pos x="348" y="203"/>
              </a:cxn>
              <a:cxn ang="0">
                <a:pos x="348" y="309"/>
              </a:cxn>
              <a:cxn ang="0">
                <a:pos x="309" y="348"/>
              </a:cxn>
              <a:cxn ang="0">
                <a:pos x="0" y="348"/>
              </a:cxn>
            </a:cxnLst>
            <a:rect l="0" t="0" r="r" b="b"/>
            <a:pathLst>
              <a:path w="348" h="348">
                <a:moveTo>
                  <a:pt x="0" y="348"/>
                </a:moveTo>
                <a:lnTo>
                  <a:pt x="0" y="241"/>
                </a:lnTo>
                <a:lnTo>
                  <a:pt x="37" y="205"/>
                </a:lnTo>
                <a:lnTo>
                  <a:pt x="39" y="205"/>
                </a:lnTo>
                <a:lnTo>
                  <a:pt x="39" y="38"/>
                </a:lnTo>
                <a:lnTo>
                  <a:pt x="78" y="0"/>
                </a:lnTo>
                <a:lnTo>
                  <a:pt x="309" y="0"/>
                </a:lnTo>
                <a:lnTo>
                  <a:pt x="309" y="116"/>
                </a:lnTo>
                <a:lnTo>
                  <a:pt x="300" y="145"/>
                </a:lnTo>
                <a:lnTo>
                  <a:pt x="300" y="198"/>
                </a:lnTo>
                <a:lnTo>
                  <a:pt x="295" y="203"/>
                </a:lnTo>
                <a:lnTo>
                  <a:pt x="348" y="203"/>
                </a:lnTo>
                <a:lnTo>
                  <a:pt x="348" y="309"/>
                </a:lnTo>
                <a:lnTo>
                  <a:pt x="309" y="348"/>
                </a:lnTo>
                <a:lnTo>
                  <a:pt x="0" y="348"/>
                </a:lnTo>
              </a:path>
            </a:pathLst>
          </a:custGeom>
          <a:noFill/>
          <a:ln w="9525" cap="rnd">
            <a:solidFill>
              <a:srgbClr val="000000"/>
            </a:solidFill>
            <a:prstDash val="solid"/>
            <a:round/>
            <a:headEnd/>
            <a:tailEnd/>
          </a:ln>
        </p:spPr>
        <p:txBody>
          <a:bodyPr/>
          <a:lstStyle/>
          <a:p>
            <a:endParaRPr lang="en-US"/>
          </a:p>
        </p:txBody>
      </p:sp>
      <p:sp>
        <p:nvSpPr>
          <p:cNvPr id="50302" name="Rectangle 126"/>
          <p:cNvSpPr>
            <a:spLocks noChangeArrowheads="1"/>
          </p:cNvSpPr>
          <p:nvPr/>
        </p:nvSpPr>
        <p:spPr bwMode="auto">
          <a:xfrm>
            <a:off x="8061325" y="4603750"/>
            <a:ext cx="944563" cy="419100"/>
          </a:xfrm>
          <a:prstGeom prst="rect">
            <a:avLst/>
          </a:prstGeom>
          <a:solidFill>
            <a:srgbClr val="FFFFFF"/>
          </a:solidFill>
          <a:ln w="9525">
            <a:noFill/>
            <a:miter lim="800000"/>
            <a:headEnd/>
            <a:tailEnd/>
          </a:ln>
        </p:spPr>
        <p:txBody>
          <a:bodyPr/>
          <a:lstStyle/>
          <a:p>
            <a:endParaRPr lang="en-US"/>
          </a:p>
        </p:txBody>
      </p:sp>
      <p:sp>
        <p:nvSpPr>
          <p:cNvPr id="50303" name="Rectangle 127"/>
          <p:cNvSpPr>
            <a:spLocks noChangeArrowheads="1"/>
          </p:cNvSpPr>
          <p:nvPr/>
        </p:nvSpPr>
        <p:spPr bwMode="auto">
          <a:xfrm>
            <a:off x="8077200" y="4613275"/>
            <a:ext cx="728663" cy="198438"/>
          </a:xfrm>
          <a:prstGeom prst="rect">
            <a:avLst/>
          </a:prstGeom>
          <a:noFill/>
          <a:ln w="9525">
            <a:noFill/>
            <a:miter lim="800000"/>
            <a:headEnd/>
            <a:tailEnd/>
          </a:ln>
        </p:spPr>
        <p:txBody>
          <a:bodyPr wrap="none" lIns="0" tIns="0" rIns="0" bIns="0">
            <a:spAutoFit/>
          </a:bodyPr>
          <a:lstStyle/>
          <a:p>
            <a:pPr eaLnBrk="0" hangingPunct="0"/>
            <a:r>
              <a:rPr lang="en-US" sz="1300" b="1">
                <a:solidFill>
                  <a:srgbClr val="000000"/>
                </a:solidFill>
              </a:rPr>
              <a:t>duke.edu</a:t>
            </a:r>
            <a:endParaRPr lang="en-US" sz="2400">
              <a:latin typeface="Times New Roman" pitchFamily="18" charset="0"/>
            </a:endParaRPr>
          </a:p>
        </p:txBody>
      </p:sp>
      <p:sp>
        <p:nvSpPr>
          <p:cNvPr id="50304" name="Rectangle 128"/>
          <p:cNvSpPr>
            <a:spLocks noChangeArrowheads="1"/>
          </p:cNvSpPr>
          <p:nvPr/>
        </p:nvSpPr>
        <p:spPr bwMode="auto">
          <a:xfrm>
            <a:off x="8270875" y="4818063"/>
            <a:ext cx="541338" cy="198437"/>
          </a:xfrm>
          <a:prstGeom prst="rect">
            <a:avLst/>
          </a:prstGeom>
          <a:noFill/>
          <a:ln w="9525">
            <a:noFill/>
            <a:miter lim="800000"/>
            <a:headEnd/>
            <a:tailEnd/>
          </a:ln>
        </p:spPr>
        <p:txBody>
          <a:bodyPr wrap="none" lIns="0" tIns="0" rIns="0" bIns="0">
            <a:spAutoFit/>
          </a:bodyPr>
          <a:lstStyle/>
          <a:p>
            <a:pPr eaLnBrk="0" hangingPunct="0"/>
            <a:r>
              <a:rPr lang="en-US" sz="1300" b="1">
                <a:solidFill>
                  <a:srgbClr val="000000"/>
                </a:solidFill>
              </a:rPr>
              <a:t> server</a:t>
            </a:r>
            <a:endParaRPr lang="en-US" sz="2400">
              <a:latin typeface="Times New Roman" pitchFamily="18" charset="0"/>
            </a:endParaRPr>
          </a:p>
        </p:txBody>
      </p:sp>
      <p:sp>
        <p:nvSpPr>
          <p:cNvPr id="50305" name="Freeform 129"/>
          <p:cNvSpPr>
            <a:spLocks/>
          </p:cNvSpPr>
          <p:nvPr/>
        </p:nvSpPr>
        <p:spPr bwMode="auto">
          <a:xfrm>
            <a:off x="8702675" y="5754688"/>
            <a:ext cx="76200" cy="30162"/>
          </a:xfrm>
          <a:custGeom>
            <a:avLst/>
            <a:gdLst/>
            <a:ahLst/>
            <a:cxnLst>
              <a:cxn ang="0">
                <a:pos x="29" y="19"/>
              </a:cxn>
              <a:cxn ang="0">
                <a:pos x="48" y="0"/>
              </a:cxn>
              <a:cxn ang="0">
                <a:pos x="0" y="0"/>
              </a:cxn>
              <a:cxn ang="0">
                <a:pos x="29" y="19"/>
              </a:cxn>
            </a:cxnLst>
            <a:rect l="0" t="0" r="r" b="b"/>
            <a:pathLst>
              <a:path w="48" h="19">
                <a:moveTo>
                  <a:pt x="29" y="19"/>
                </a:moveTo>
                <a:lnTo>
                  <a:pt x="48" y="0"/>
                </a:lnTo>
                <a:lnTo>
                  <a:pt x="0" y="0"/>
                </a:lnTo>
                <a:lnTo>
                  <a:pt x="29" y="19"/>
                </a:lnTo>
                <a:close/>
              </a:path>
            </a:pathLst>
          </a:custGeom>
          <a:solidFill>
            <a:srgbClr val="E6E6E6"/>
          </a:solidFill>
          <a:ln w="9525">
            <a:noFill/>
            <a:round/>
            <a:headEnd/>
            <a:tailEnd/>
          </a:ln>
        </p:spPr>
        <p:txBody>
          <a:bodyPr/>
          <a:lstStyle/>
          <a:p>
            <a:endParaRPr lang="en-US"/>
          </a:p>
        </p:txBody>
      </p:sp>
      <p:sp>
        <p:nvSpPr>
          <p:cNvPr id="50306" name="Freeform 130"/>
          <p:cNvSpPr>
            <a:spLocks/>
          </p:cNvSpPr>
          <p:nvPr/>
        </p:nvSpPr>
        <p:spPr bwMode="auto">
          <a:xfrm>
            <a:off x="8226425" y="5757863"/>
            <a:ext cx="123825" cy="57150"/>
          </a:xfrm>
          <a:custGeom>
            <a:avLst/>
            <a:gdLst/>
            <a:ahLst/>
            <a:cxnLst>
              <a:cxn ang="0">
                <a:pos x="78" y="36"/>
              </a:cxn>
              <a:cxn ang="0">
                <a:pos x="37" y="0"/>
              </a:cxn>
              <a:cxn ang="0">
                <a:pos x="0" y="36"/>
              </a:cxn>
              <a:cxn ang="0">
                <a:pos x="78" y="36"/>
              </a:cxn>
            </a:cxnLst>
            <a:rect l="0" t="0" r="r" b="b"/>
            <a:pathLst>
              <a:path w="78" h="36">
                <a:moveTo>
                  <a:pt x="78" y="36"/>
                </a:moveTo>
                <a:lnTo>
                  <a:pt x="37" y="0"/>
                </a:lnTo>
                <a:lnTo>
                  <a:pt x="0" y="36"/>
                </a:lnTo>
                <a:lnTo>
                  <a:pt x="78" y="36"/>
                </a:lnTo>
                <a:close/>
              </a:path>
            </a:pathLst>
          </a:custGeom>
          <a:solidFill>
            <a:srgbClr val="E6E6E6"/>
          </a:solidFill>
          <a:ln w="9525">
            <a:noFill/>
            <a:round/>
            <a:headEnd/>
            <a:tailEnd/>
          </a:ln>
        </p:spPr>
        <p:txBody>
          <a:bodyPr/>
          <a:lstStyle/>
          <a:p>
            <a:endParaRPr lang="en-US"/>
          </a:p>
        </p:txBody>
      </p:sp>
      <p:sp>
        <p:nvSpPr>
          <p:cNvPr id="50307" name="Freeform 131"/>
          <p:cNvSpPr>
            <a:spLocks/>
          </p:cNvSpPr>
          <p:nvPr/>
        </p:nvSpPr>
        <p:spPr bwMode="auto">
          <a:xfrm>
            <a:off x="8288338" y="5754688"/>
            <a:ext cx="468312" cy="60325"/>
          </a:xfrm>
          <a:custGeom>
            <a:avLst/>
            <a:gdLst/>
            <a:ahLst/>
            <a:cxnLst>
              <a:cxn ang="0">
                <a:pos x="295" y="15"/>
              </a:cxn>
              <a:cxn ang="0">
                <a:pos x="266" y="0"/>
              </a:cxn>
              <a:cxn ang="0">
                <a:pos x="39" y="0"/>
              </a:cxn>
              <a:cxn ang="0">
                <a:pos x="0" y="19"/>
              </a:cxn>
              <a:cxn ang="0">
                <a:pos x="39" y="38"/>
              </a:cxn>
              <a:cxn ang="0">
                <a:pos x="270" y="38"/>
              </a:cxn>
              <a:cxn ang="0">
                <a:pos x="295" y="15"/>
              </a:cxn>
            </a:cxnLst>
            <a:rect l="0" t="0" r="r" b="b"/>
            <a:pathLst>
              <a:path w="295" h="38">
                <a:moveTo>
                  <a:pt x="295" y="15"/>
                </a:moveTo>
                <a:lnTo>
                  <a:pt x="266" y="0"/>
                </a:lnTo>
                <a:lnTo>
                  <a:pt x="39" y="0"/>
                </a:lnTo>
                <a:lnTo>
                  <a:pt x="0" y="19"/>
                </a:lnTo>
                <a:lnTo>
                  <a:pt x="39" y="38"/>
                </a:lnTo>
                <a:lnTo>
                  <a:pt x="270" y="38"/>
                </a:lnTo>
                <a:lnTo>
                  <a:pt x="295" y="15"/>
                </a:lnTo>
                <a:close/>
              </a:path>
            </a:pathLst>
          </a:custGeom>
          <a:solidFill>
            <a:srgbClr val="9A9A9A"/>
          </a:solidFill>
          <a:ln w="9525">
            <a:noFill/>
            <a:round/>
            <a:headEnd/>
            <a:tailEnd/>
          </a:ln>
        </p:spPr>
        <p:txBody>
          <a:bodyPr/>
          <a:lstStyle/>
          <a:p>
            <a:endParaRPr lang="en-US"/>
          </a:p>
        </p:txBody>
      </p:sp>
      <p:pic>
        <p:nvPicPr>
          <p:cNvPr id="50308" name="Picture 132"/>
          <p:cNvPicPr>
            <a:picLocks noChangeAspect="1" noChangeArrowheads="1"/>
          </p:cNvPicPr>
          <p:nvPr/>
        </p:nvPicPr>
        <p:blipFill>
          <a:blip r:embed="rId16" cstate="print"/>
          <a:srcRect/>
          <a:stretch>
            <a:fillRect/>
          </a:stretch>
        </p:blipFill>
        <p:spPr bwMode="auto">
          <a:xfrm>
            <a:off x="8355013" y="5783263"/>
            <a:ext cx="277812" cy="25400"/>
          </a:xfrm>
          <a:prstGeom prst="rect">
            <a:avLst/>
          </a:prstGeom>
          <a:noFill/>
          <a:ln w="9525">
            <a:noFill/>
            <a:miter lim="800000"/>
            <a:headEnd/>
            <a:tailEnd/>
          </a:ln>
        </p:spPr>
      </p:pic>
      <p:sp>
        <p:nvSpPr>
          <p:cNvPr id="50309" name="Freeform 133"/>
          <p:cNvSpPr>
            <a:spLocks/>
          </p:cNvSpPr>
          <p:nvPr/>
        </p:nvSpPr>
        <p:spPr bwMode="auto">
          <a:xfrm>
            <a:off x="8716963" y="5754688"/>
            <a:ext cx="61912" cy="230187"/>
          </a:xfrm>
          <a:custGeom>
            <a:avLst/>
            <a:gdLst/>
            <a:ahLst/>
            <a:cxnLst>
              <a:cxn ang="0">
                <a:pos x="0" y="38"/>
              </a:cxn>
              <a:cxn ang="0">
                <a:pos x="39" y="0"/>
              </a:cxn>
              <a:cxn ang="0">
                <a:pos x="39" y="106"/>
              </a:cxn>
              <a:cxn ang="0">
                <a:pos x="0" y="145"/>
              </a:cxn>
              <a:cxn ang="0">
                <a:pos x="0" y="38"/>
              </a:cxn>
            </a:cxnLst>
            <a:rect l="0" t="0" r="r" b="b"/>
            <a:pathLst>
              <a:path w="39" h="145">
                <a:moveTo>
                  <a:pt x="0" y="38"/>
                </a:moveTo>
                <a:lnTo>
                  <a:pt x="39" y="0"/>
                </a:lnTo>
                <a:lnTo>
                  <a:pt x="39" y="106"/>
                </a:lnTo>
                <a:lnTo>
                  <a:pt x="0" y="145"/>
                </a:lnTo>
                <a:lnTo>
                  <a:pt x="0" y="38"/>
                </a:lnTo>
                <a:close/>
              </a:path>
            </a:pathLst>
          </a:custGeom>
          <a:solidFill>
            <a:srgbClr val="9A9A9A"/>
          </a:solidFill>
          <a:ln w="9525">
            <a:noFill/>
            <a:round/>
            <a:headEnd/>
            <a:tailEnd/>
          </a:ln>
        </p:spPr>
        <p:txBody>
          <a:bodyPr/>
          <a:lstStyle/>
          <a:p>
            <a:endParaRPr lang="en-US"/>
          </a:p>
        </p:txBody>
      </p:sp>
      <p:sp>
        <p:nvSpPr>
          <p:cNvPr id="50310" name="Rectangle 134"/>
          <p:cNvSpPr>
            <a:spLocks noChangeArrowheads="1"/>
          </p:cNvSpPr>
          <p:nvPr/>
        </p:nvSpPr>
        <p:spPr bwMode="auto">
          <a:xfrm>
            <a:off x="8226425" y="5816600"/>
            <a:ext cx="490538" cy="133350"/>
          </a:xfrm>
          <a:prstGeom prst="rect">
            <a:avLst/>
          </a:prstGeom>
          <a:solidFill>
            <a:srgbClr val="C0C0C0"/>
          </a:solidFill>
          <a:ln w="9525">
            <a:noFill/>
            <a:miter lim="800000"/>
            <a:headEnd/>
            <a:tailEnd/>
          </a:ln>
        </p:spPr>
        <p:txBody>
          <a:bodyPr/>
          <a:lstStyle/>
          <a:p>
            <a:endParaRPr lang="en-US"/>
          </a:p>
        </p:txBody>
      </p:sp>
      <p:sp>
        <p:nvSpPr>
          <p:cNvPr id="50311" name="Freeform 135"/>
          <p:cNvSpPr>
            <a:spLocks noEditPoints="1"/>
          </p:cNvSpPr>
          <p:nvPr/>
        </p:nvSpPr>
        <p:spPr bwMode="auto">
          <a:xfrm>
            <a:off x="8226425" y="5816600"/>
            <a:ext cx="490538" cy="133350"/>
          </a:xfrm>
          <a:custGeom>
            <a:avLst/>
            <a:gdLst/>
            <a:ahLst/>
            <a:cxnLst>
              <a:cxn ang="0">
                <a:pos x="0" y="177"/>
              </a:cxn>
              <a:cxn ang="0">
                <a:pos x="650" y="177"/>
              </a:cxn>
              <a:cxn ang="0">
                <a:pos x="650" y="0"/>
              </a:cxn>
              <a:cxn ang="0">
                <a:pos x="0" y="0"/>
              </a:cxn>
              <a:cxn ang="0">
                <a:pos x="0" y="177"/>
              </a:cxn>
              <a:cxn ang="0">
                <a:pos x="213" y="0"/>
              </a:cxn>
              <a:cxn ang="0">
                <a:pos x="213" y="177"/>
              </a:cxn>
            </a:cxnLst>
            <a:rect l="0" t="0" r="r" b="b"/>
            <a:pathLst>
              <a:path w="650" h="177">
                <a:moveTo>
                  <a:pt x="0" y="177"/>
                </a:moveTo>
                <a:lnTo>
                  <a:pt x="650" y="177"/>
                </a:lnTo>
                <a:lnTo>
                  <a:pt x="650" y="0"/>
                </a:lnTo>
                <a:lnTo>
                  <a:pt x="0" y="0"/>
                </a:lnTo>
                <a:lnTo>
                  <a:pt x="0" y="177"/>
                </a:lnTo>
                <a:moveTo>
                  <a:pt x="213" y="0"/>
                </a:moveTo>
                <a:cubicBezTo>
                  <a:pt x="200" y="58"/>
                  <a:pt x="200" y="119"/>
                  <a:pt x="213" y="177"/>
                </a:cubicBezTo>
              </a:path>
            </a:pathLst>
          </a:custGeom>
          <a:noFill/>
          <a:ln w="3175" cap="rnd">
            <a:solidFill>
              <a:srgbClr val="000000"/>
            </a:solidFill>
            <a:prstDash val="solid"/>
            <a:round/>
            <a:headEnd/>
            <a:tailEnd/>
          </a:ln>
        </p:spPr>
        <p:txBody>
          <a:bodyPr/>
          <a:lstStyle/>
          <a:p>
            <a:endParaRPr lang="en-US"/>
          </a:p>
        </p:txBody>
      </p:sp>
      <p:sp>
        <p:nvSpPr>
          <p:cNvPr id="50312" name="Rectangle 136"/>
          <p:cNvSpPr>
            <a:spLocks noChangeArrowheads="1"/>
          </p:cNvSpPr>
          <p:nvPr/>
        </p:nvSpPr>
        <p:spPr bwMode="auto">
          <a:xfrm>
            <a:off x="8226425" y="5949950"/>
            <a:ext cx="490538" cy="34925"/>
          </a:xfrm>
          <a:prstGeom prst="rect">
            <a:avLst/>
          </a:prstGeom>
          <a:solidFill>
            <a:srgbClr val="9A9A9A"/>
          </a:solidFill>
          <a:ln w="9525">
            <a:noFill/>
            <a:miter lim="800000"/>
            <a:headEnd/>
            <a:tailEnd/>
          </a:ln>
        </p:spPr>
        <p:txBody>
          <a:bodyPr/>
          <a:lstStyle/>
          <a:p>
            <a:endParaRPr lang="en-US"/>
          </a:p>
        </p:txBody>
      </p:sp>
      <p:sp>
        <p:nvSpPr>
          <p:cNvPr id="50313" name="Rectangle 137"/>
          <p:cNvSpPr>
            <a:spLocks noChangeArrowheads="1"/>
          </p:cNvSpPr>
          <p:nvPr/>
        </p:nvSpPr>
        <p:spPr bwMode="auto">
          <a:xfrm>
            <a:off x="8226425" y="5949950"/>
            <a:ext cx="490538" cy="34925"/>
          </a:xfrm>
          <a:prstGeom prst="rect">
            <a:avLst/>
          </a:prstGeom>
          <a:noFill/>
          <a:ln w="3175" cap="rnd">
            <a:solidFill>
              <a:srgbClr val="000000"/>
            </a:solidFill>
            <a:round/>
            <a:headEnd/>
            <a:tailEnd/>
          </a:ln>
        </p:spPr>
        <p:txBody>
          <a:bodyPr/>
          <a:lstStyle/>
          <a:p>
            <a:endParaRPr lang="en-US"/>
          </a:p>
        </p:txBody>
      </p:sp>
      <p:sp>
        <p:nvSpPr>
          <p:cNvPr id="50314" name="Rectangle 138"/>
          <p:cNvSpPr>
            <a:spLocks noChangeArrowheads="1"/>
          </p:cNvSpPr>
          <p:nvPr/>
        </p:nvSpPr>
        <p:spPr bwMode="auto">
          <a:xfrm>
            <a:off x="8604250" y="5857875"/>
            <a:ext cx="19050" cy="6350"/>
          </a:xfrm>
          <a:prstGeom prst="rect">
            <a:avLst/>
          </a:prstGeom>
          <a:solidFill>
            <a:srgbClr val="C0C0C0"/>
          </a:solidFill>
          <a:ln w="9525">
            <a:noFill/>
            <a:miter lim="800000"/>
            <a:headEnd/>
            <a:tailEnd/>
          </a:ln>
        </p:spPr>
        <p:txBody>
          <a:bodyPr/>
          <a:lstStyle/>
          <a:p>
            <a:endParaRPr lang="en-US"/>
          </a:p>
        </p:txBody>
      </p:sp>
      <p:sp>
        <p:nvSpPr>
          <p:cNvPr id="50315" name="Freeform 139"/>
          <p:cNvSpPr>
            <a:spLocks noEditPoints="1"/>
          </p:cNvSpPr>
          <p:nvPr/>
        </p:nvSpPr>
        <p:spPr bwMode="auto">
          <a:xfrm>
            <a:off x="8404225" y="5845175"/>
            <a:ext cx="79375" cy="9525"/>
          </a:xfrm>
          <a:custGeom>
            <a:avLst/>
            <a:gdLst/>
            <a:ahLst/>
            <a:cxnLst>
              <a:cxn ang="0">
                <a:pos x="0" y="6"/>
              </a:cxn>
              <a:cxn ang="0">
                <a:pos x="14" y="6"/>
              </a:cxn>
              <a:cxn ang="0">
                <a:pos x="14" y="0"/>
              </a:cxn>
              <a:cxn ang="0">
                <a:pos x="0" y="0"/>
              </a:cxn>
              <a:cxn ang="0">
                <a:pos x="0" y="6"/>
              </a:cxn>
              <a:cxn ang="0">
                <a:pos x="21" y="6"/>
              </a:cxn>
              <a:cxn ang="0">
                <a:pos x="29" y="6"/>
              </a:cxn>
              <a:cxn ang="0">
                <a:pos x="29" y="0"/>
              </a:cxn>
              <a:cxn ang="0">
                <a:pos x="21" y="0"/>
              </a:cxn>
              <a:cxn ang="0">
                <a:pos x="21" y="6"/>
              </a:cxn>
              <a:cxn ang="0">
                <a:pos x="36" y="6"/>
              </a:cxn>
              <a:cxn ang="0">
                <a:pos x="50" y="6"/>
              </a:cxn>
              <a:cxn ang="0">
                <a:pos x="50" y="0"/>
              </a:cxn>
              <a:cxn ang="0">
                <a:pos x="36" y="0"/>
              </a:cxn>
              <a:cxn ang="0">
                <a:pos x="36" y="6"/>
              </a:cxn>
            </a:cxnLst>
            <a:rect l="0" t="0" r="r" b="b"/>
            <a:pathLst>
              <a:path w="50" h="6">
                <a:moveTo>
                  <a:pt x="0" y="6"/>
                </a:moveTo>
                <a:lnTo>
                  <a:pt x="14" y="6"/>
                </a:lnTo>
                <a:lnTo>
                  <a:pt x="14" y="0"/>
                </a:lnTo>
                <a:lnTo>
                  <a:pt x="0" y="0"/>
                </a:lnTo>
                <a:lnTo>
                  <a:pt x="0" y="6"/>
                </a:lnTo>
                <a:close/>
                <a:moveTo>
                  <a:pt x="21" y="6"/>
                </a:moveTo>
                <a:lnTo>
                  <a:pt x="29" y="6"/>
                </a:lnTo>
                <a:lnTo>
                  <a:pt x="29" y="0"/>
                </a:lnTo>
                <a:lnTo>
                  <a:pt x="21" y="0"/>
                </a:lnTo>
                <a:lnTo>
                  <a:pt x="21" y="6"/>
                </a:lnTo>
                <a:close/>
                <a:moveTo>
                  <a:pt x="36" y="6"/>
                </a:moveTo>
                <a:lnTo>
                  <a:pt x="50" y="6"/>
                </a:lnTo>
                <a:lnTo>
                  <a:pt x="50" y="0"/>
                </a:lnTo>
                <a:lnTo>
                  <a:pt x="36" y="0"/>
                </a:lnTo>
                <a:lnTo>
                  <a:pt x="36" y="6"/>
                </a:lnTo>
                <a:close/>
              </a:path>
            </a:pathLst>
          </a:custGeom>
          <a:solidFill>
            <a:srgbClr val="C0C0C0"/>
          </a:solidFill>
          <a:ln w="9525">
            <a:noFill/>
            <a:round/>
            <a:headEnd/>
            <a:tailEnd/>
          </a:ln>
        </p:spPr>
        <p:txBody>
          <a:bodyPr/>
          <a:lstStyle/>
          <a:p>
            <a:endParaRPr lang="en-US"/>
          </a:p>
        </p:txBody>
      </p:sp>
      <p:sp>
        <p:nvSpPr>
          <p:cNvPr id="50316" name="Rectangle 140"/>
          <p:cNvSpPr>
            <a:spLocks noChangeArrowheads="1"/>
          </p:cNvSpPr>
          <p:nvPr/>
        </p:nvSpPr>
        <p:spPr bwMode="auto">
          <a:xfrm>
            <a:off x="8404225" y="5845175"/>
            <a:ext cx="22225" cy="9525"/>
          </a:xfrm>
          <a:prstGeom prst="rect">
            <a:avLst/>
          </a:prstGeom>
          <a:noFill/>
          <a:ln w="1588" cap="rnd">
            <a:solidFill>
              <a:srgbClr val="000000"/>
            </a:solidFill>
            <a:round/>
            <a:headEnd/>
            <a:tailEnd/>
          </a:ln>
        </p:spPr>
        <p:txBody>
          <a:bodyPr/>
          <a:lstStyle/>
          <a:p>
            <a:endParaRPr lang="en-US"/>
          </a:p>
        </p:txBody>
      </p:sp>
      <p:sp>
        <p:nvSpPr>
          <p:cNvPr id="50317" name="Rectangle 141"/>
          <p:cNvSpPr>
            <a:spLocks noChangeArrowheads="1"/>
          </p:cNvSpPr>
          <p:nvPr/>
        </p:nvSpPr>
        <p:spPr bwMode="auto">
          <a:xfrm>
            <a:off x="8437563" y="5845175"/>
            <a:ext cx="12700" cy="9525"/>
          </a:xfrm>
          <a:prstGeom prst="rect">
            <a:avLst/>
          </a:prstGeom>
          <a:noFill/>
          <a:ln w="1588" cap="rnd">
            <a:solidFill>
              <a:srgbClr val="000000"/>
            </a:solidFill>
            <a:round/>
            <a:headEnd/>
            <a:tailEnd/>
          </a:ln>
        </p:spPr>
        <p:txBody>
          <a:bodyPr/>
          <a:lstStyle/>
          <a:p>
            <a:endParaRPr lang="en-US"/>
          </a:p>
        </p:txBody>
      </p:sp>
      <p:sp>
        <p:nvSpPr>
          <p:cNvPr id="50318" name="Rectangle 142"/>
          <p:cNvSpPr>
            <a:spLocks noChangeArrowheads="1"/>
          </p:cNvSpPr>
          <p:nvPr/>
        </p:nvSpPr>
        <p:spPr bwMode="auto">
          <a:xfrm>
            <a:off x="8461375" y="5845175"/>
            <a:ext cx="22225" cy="9525"/>
          </a:xfrm>
          <a:prstGeom prst="rect">
            <a:avLst/>
          </a:prstGeom>
          <a:noFill/>
          <a:ln w="1588" cap="rnd">
            <a:solidFill>
              <a:srgbClr val="000000"/>
            </a:solidFill>
            <a:round/>
            <a:headEnd/>
            <a:tailEnd/>
          </a:ln>
        </p:spPr>
        <p:txBody>
          <a:bodyPr/>
          <a:lstStyle/>
          <a:p>
            <a:endParaRPr lang="en-US"/>
          </a:p>
        </p:txBody>
      </p:sp>
      <p:sp>
        <p:nvSpPr>
          <p:cNvPr id="50319" name="Freeform 143"/>
          <p:cNvSpPr>
            <a:spLocks noEditPoints="1"/>
          </p:cNvSpPr>
          <p:nvPr/>
        </p:nvSpPr>
        <p:spPr bwMode="auto">
          <a:xfrm>
            <a:off x="8242300" y="5829300"/>
            <a:ext cx="354013" cy="52388"/>
          </a:xfrm>
          <a:custGeom>
            <a:avLst/>
            <a:gdLst/>
            <a:ahLst/>
            <a:cxnLst>
              <a:cxn ang="0">
                <a:pos x="0" y="33"/>
              </a:cxn>
              <a:cxn ang="0">
                <a:pos x="29" y="33"/>
              </a:cxn>
              <a:cxn ang="0">
                <a:pos x="29" y="0"/>
              </a:cxn>
              <a:cxn ang="0">
                <a:pos x="0" y="0"/>
              </a:cxn>
              <a:cxn ang="0">
                <a:pos x="0" y="33"/>
              </a:cxn>
              <a:cxn ang="0">
                <a:pos x="197" y="24"/>
              </a:cxn>
              <a:cxn ang="0">
                <a:pos x="223" y="24"/>
              </a:cxn>
              <a:cxn ang="0">
                <a:pos x="223" y="8"/>
              </a:cxn>
              <a:cxn ang="0">
                <a:pos x="197" y="8"/>
              </a:cxn>
              <a:cxn ang="0">
                <a:pos x="197" y="24"/>
              </a:cxn>
            </a:cxnLst>
            <a:rect l="0" t="0" r="r" b="b"/>
            <a:pathLst>
              <a:path w="223" h="33">
                <a:moveTo>
                  <a:pt x="0" y="33"/>
                </a:moveTo>
                <a:lnTo>
                  <a:pt x="29" y="33"/>
                </a:lnTo>
                <a:lnTo>
                  <a:pt x="29" y="0"/>
                </a:lnTo>
                <a:lnTo>
                  <a:pt x="0" y="0"/>
                </a:lnTo>
                <a:lnTo>
                  <a:pt x="0" y="33"/>
                </a:lnTo>
                <a:close/>
                <a:moveTo>
                  <a:pt x="197" y="24"/>
                </a:moveTo>
                <a:lnTo>
                  <a:pt x="223" y="24"/>
                </a:lnTo>
                <a:lnTo>
                  <a:pt x="223" y="8"/>
                </a:lnTo>
                <a:lnTo>
                  <a:pt x="197" y="8"/>
                </a:lnTo>
                <a:lnTo>
                  <a:pt x="197" y="24"/>
                </a:lnTo>
                <a:close/>
              </a:path>
            </a:pathLst>
          </a:custGeom>
          <a:solidFill>
            <a:srgbClr val="C0C0C0"/>
          </a:solidFill>
          <a:ln w="9525">
            <a:noFill/>
            <a:round/>
            <a:headEnd/>
            <a:tailEnd/>
          </a:ln>
        </p:spPr>
        <p:txBody>
          <a:bodyPr/>
          <a:lstStyle/>
          <a:p>
            <a:endParaRPr lang="en-US"/>
          </a:p>
        </p:txBody>
      </p:sp>
      <p:sp>
        <p:nvSpPr>
          <p:cNvPr id="50320" name="Freeform 144"/>
          <p:cNvSpPr>
            <a:spLocks noEditPoints="1"/>
          </p:cNvSpPr>
          <p:nvPr/>
        </p:nvSpPr>
        <p:spPr bwMode="auto">
          <a:xfrm>
            <a:off x="8231188" y="5822950"/>
            <a:ext cx="482600" cy="152400"/>
          </a:xfrm>
          <a:custGeom>
            <a:avLst/>
            <a:gdLst/>
            <a:ahLst/>
            <a:cxnLst>
              <a:cxn ang="0">
                <a:pos x="221" y="161"/>
              </a:cxn>
              <a:cxn ang="0">
                <a:pos x="638" y="161"/>
              </a:cxn>
              <a:cxn ang="0">
                <a:pos x="638" y="0"/>
              </a:cxn>
              <a:cxn ang="0">
                <a:pos x="221" y="0"/>
              </a:cxn>
              <a:cxn ang="0">
                <a:pos x="221" y="161"/>
              </a:cxn>
              <a:cxn ang="0">
                <a:pos x="376" y="141"/>
              </a:cxn>
              <a:cxn ang="0">
                <a:pos x="615" y="141"/>
              </a:cxn>
              <a:cxn ang="0">
                <a:pos x="615" y="21"/>
              </a:cxn>
              <a:cxn ang="0">
                <a:pos x="376" y="21"/>
              </a:cxn>
              <a:cxn ang="0">
                <a:pos x="376" y="141"/>
              </a:cxn>
              <a:cxn ang="0">
                <a:pos x="579" y="202"/>
              </a:cxn>
              <a:cxn ang="0">
                <a:pos x="630" y="202"/>
              </a:cxn>
              <a:cxn ang="0">
                <a:pos x="640" y="193"/>
              </a:cxn>
              <a:cxn ang="0">
                <a:pos x="632" y="182"/>
              </a:cxn>
              <a:cxn ang="0">
                <a:pos x="630" y="182"/>
              </a:cxn>
              <a:cxn ang="0">
                <a:pos x="630" y="182"/>
              </a:cxn>
              <a:cxn ang="0">
                <a:pos x="579" y="182"/>
              </a:cxn>
              <a:cxn ang="0">
                <a:pos x="579" y="202"/>
              </a:cxn>
              <a:cxn ang="0">
                <a:pos x="61" y="202"/>
              </a:cxn>
              <a:cxn ang="0">
                <a:pos x="10" y="202"/>
              </a:cxn>
              <a:cxn ang="0">
                <a:pos x="0" y="193"/>
              </a:cxn>
              <a:cxn ang="0">
                <a:pos x="8" y="182"/>
              </a:cxn>
              <a:cxn ang="0">
                <a:pos x="10" y="182"/>
              </a:cxn>
              <a:cxn ang="0">
                <a:pos x="10" y="182"/>
              </a:cxn>
              <a:cxn ang="0">
                <a:pos x="61" y="182"/>
              </a:cxn>
              <a:cxn ang="0">
                <a:pos x="61" y="202"/>
              </a:cxn>
              <a:cxn ang="0">
                <a:pos x="229" y="43"/>
              </a:cxn>
              <a:cxn ang="0">
                <a:pos x="335" y="43"/>
              </a:cxn>
              <a:cxn ang="0">
                <a:pos x="335" y="31"/>
              </a:cxn>
              <a:cxn ang="0">
                <a:pos x="229" y="31"/>
              </a:cxn>
              <a:cxn ang="0">
                <a:pos x="229" y="43"/>
              </a:cxn>
            </a:cxnLst>
            <a:rect l="0" t="0" r="r" b="b"/>
            <a:pathLst>
              <a:path w="641" h="203">
                <a:moveTo>
                  <a:pt x="221" y="161"/>
                </a:moveTo>
                <a:lnTo>
                  <a:pt x="638" y="161"/>
                </a:lnTo>
                <a:lnTo>
                  <a:pt x="638" y="0"/>
                </a:lnTo>
                <a:lnTo>
                  <a:pt x="221" y="0"/>
                </a:lnTo>
                <a:cubicBezTo>
                  <a:pt x="208" y="52"/>
                  <a:pt x="208" y="108"/>
                  <a:pt x="221" y="161"/>
                </a:cubicBezTo>
                <a:close/>
                <a:moveTo>
                  <a:pt x="376" y="141"/>
                </a:moveTo>
                <a:lnTo>
                  <a:pt x="615" y="141"/>
                </a:lnTo>
                <a:lnTo>
                  <a:pt x="615" y="21"/>
                </a:lnTo>
                <a:lnTo>
                  <a:pt x="376" y="21"/>
                </a:lnTo>
                <a:lnTo>
                  <a:pt x="376" y="141"/>
                </a:lnTo>
                <a:close/>
                <a:moveTo>
                  <a:pt x="579" y="202"/>
                </a:moveTo>
                <a:lnTo>
                  <a:pt x="630" y="202"/>
                </a:lnTo>
                <a:cubicBezTo>
                  <a:pt x="635" y="203"/>
                  <a:pt x="639" y="199"/>
                  <a:pt x="640" y="193"/>
                </a:cubicBezTo>
                <a:cubicBezTo>
                  <a:pt x="641" y="188"/>
                  <a:pt x="637" y="183"/>
                  <a:pt x="632" y="182"/>
                </a:cubicBezTo>
                <a:cubicBezTo>
                  <a:pt x="632" y="182"/>
                  <a:pt x="631" y="182"/>
                  <a:pt x="630" y="182"/>
                </a:cubicBezTo>
                <a:lnTo>
                  <a:pt x="630" y="182"/>
                </a:lnTo>
                <a:lnTo>
                  <a:pt x="579" y="182"/>
                </a:lnTo>
                <a:lnTo>
                  <a:pt x="579" y="202"/>
                </a:lnTo>
                <a:close/>
                <a:moveTo>
                  <a:pt x="61" y="202"/>
                </a:moveTo>
                <a:lnTo>
                  <a:pt x="10" y="202"/>
                </a:lnTo>
                <a:cubicBezTo>
                  <a:pt x="5" y="203"/>
                  <a:pt x="1" y="199"/>
                  <a:pt x="0" y="193"/>
                </a:cubicBezTo>
                <a:cubicBezTo>
                  <a:pt x="0" y="188"/>
                  <a:pt x="3" y="183"/>
                  <a:pt x="8" y="182"/>
                </a:cubicBezTo>
                <a:cubicBezTo>
                  <a:pt x="9" y="182"/>
                  <a:pt x="10" y="182"/>
                  <a:pt x="10" y="182"/>
                </a:cubicBezTo>
                <a:lnTo>
                  <a:pt x="10" y="182"/>
                </a:lnTo>
                <a:lnTo>
                  <a:pt x="61" y="182"/>
                </a:lnTo>
                <a:lnTo>
                  <a:pt x="61" y="202"/>
                </a:lnTo>
                <a:close/>
                <a:moveTo>
                  <a:pt x="229" y="43"/>
                </a:moveTo>
                <a:lnTo>
                  <a:pt x="335" y="43"/>
                </a:lnTo>
                <a:lnTo>
                  <a:pt x="335" y="31"/>
                </a:lnTo>
                <a:lnTo>
                  <a:pt x="229" y="31"/>
                </a:lnTo>
                <a:lnTo>
                  <a:pt x="229" y="43"/>
                </a:lnTo>
                <a:close/>
              </a:path>
            </a:pathLst>
          </a:custGeom>
          <a:solidFill>
            <a:srgbClr val="C0C0C0"/>
          </a:solidFill>
          <a:ln w="0">
            <a:solidFill>
              <a:srgbClr val="000000"/>
            </a:solidFill>
            <a:prstDash val="solid"/>
            <a:round/>
            <a:headEnd/>
            <a:tailEnd/>
          </a:ln>
        </p:spPr>
        <p:txBody>
          <a:bodyPr/>
          <a:lstStyle/>
          <a:p>
            <a:endParaRPr lang="en-US"/>
          </a:p>
        </p:txBody>
      </p:sp>
      <p:sp>
        <p:nvSpPr>
          <p:cNvPr id="50321" name="Freeform 145"/>
          <p:cNvSpPr>
            <a:spLocks noEditPoints="1"/>
          </p:cNvSpPr>
          <p:nvPr/>
        </p:nvSpPr>
        <p:spPr bwMode="auto">
          <a:xfrm>
            <a:off x="8231188" y="5815013"/>
            <a:ext cx="482600" cy="160337"/>
          </a:xfrm>
          <a:custGeom>
            <a:avLst/>
            <a:gdLst/>
            <a:ahLst/>
            <a:cxnLst>
              <a:cxn ang="0">
                <a:pos x="221" y="170"/>
              </a:cxn>
              <a:cxn ang="0">
                <a:pos x="638" y="170"/>
              </a:cxn>
              <a:cxn ang="0">
                <a:pos x="638" y="9"/>
              </a:cxn>
              <a:cxn ang="0">
                <a:pos x="221" y="9"/>
              </a:cxn>
              <a:cxn ang="0">
                <a:pos x="221" y="170"/>
              </a:cxn>
              <a:cxn ang="0">
                <a:pos x="341" y="9"/>
              </a:cxn>
              <a:cxn ang="0">
                <a:pos x="341" y="170"/>
              </a:cxn>
              <a:cxn ang="0">
                <a:pos x="341" y="63"/>
              </a:cxn>
              <a:cxn ang="0">
                <a:pos x="212" y="63"/>
              </a:cxn>
              <a:cxn ang="0">
                <a:pos x="341" y="117"/>
              </a:cxn>
              <a:cxn ang="0">
                <a:pos x="212" y="117"/>
              </a:cxn>
              <a:cxn ang="0">
                <a:pos x="376" y="150"/>
              </a:cxn>
              <a:cxn ang="0">
                <a:pos x="615" y="150"/>
              </a:cxn>
              <a:cxn ang="0">
                <a:pos x="615" y="30"/>
              </a:cxn>
              <a:cxn ang="0">
                <a:pos x="376" y="30"/>
              </a:cxn>
              <a:cxn ang="0">
                <a:pos x="376" y="150"/>
              </a:cxn>
              <a:cxn ang="0">
                <a:pos x="539" y="30"/>
              </a:cxn>
              <a:cxn ang="0">
                <a:pos x="539" y="76"/>
              </a:cxn>
              <a:cxn ang="0">
                <a:pos x="376" y="76"/>
              </a:cxn>
              <a:cxn ang="0">
                <a:pos x="615" y="76"/>
              </a:cxn>
              <a:cxn ang="0">
                <a:pos x="579" y="211"/>
              </a:cxn>
              <a:cxn ang="0">
                <a:pos x="630" y="211"/>
              </a:cxn>
              <a:cxn ang="0">
                <a:pos x="640" y="202"/>
              </a:cxn>
              <a:cxn ang="0">
                <a:pos x="632" y="191"/>
              </a:cxn>
              <a:cxn ang="0">
                <a:pos x="630" y="191"/>
              </a:cxn>
              <a:cxn ang="0">
                <a:pos x="630" y="191"/>
              </a:cxn>
              <a:cxn ang="0">
                <a:pos x="579" y="191"/>
              </a:cxn>
              <a:cxn ang="0">
                <a:pos x="579" y="211"/>
              </a:cxn>
              <a:cxn ang="0">
                <a:pos x="61" y="211"/>
              </a:cxn>
              <a:cxn ang="0">
                <a:pos x="10" y="211"/>
              </a:cxn>
              <a:cxn ang="0">
                <a:pos x="0" y="202"/>
              </a:cxn>
              <a:cxn ang="0">
                <a:pos x="8" y="191"/>
              </a:cxn>
              <a:cxn ang="0">
                <a:pos x="10" y="191"/>
              </a:cxn>
              <a:cxn ang="0">
                <a:pos x="10" y="191"/>
              </a:cxn>
              <a:cxn ang="0">
                <a:pos x="61" y="191"/>
              </a:cxn>
              <a:cxn ang="0">
                <a:pos x="61" y="211"/>
              </a:cxn>
              <a:cxn ang="0">
                <a:pos x="229" y="52"/>
              </a:cxn>
              <a:cxn ang="0">
                <a:pos x="335" y="52"/>
              </a:cxn>
              <a:cxn ang="0">
                <a:pos x="335" y="40"/>
              </a:cxn>
              <a:cxn ang="0">
                <a:pos x="229" y="40"/>
              </a:cxn>
              <a:cxn ang="0">
                <a:pos x="229" y="52"/>
              </a:cxn>
              <a:cxn ang="0">
                <a:pos x="229" y="9"/>
              </a:cxn>
              <a:cxn ang="0">
                <a:pos x="229" y="0"/>
              </a:cxn>
              <a:cxn ang="0">
                <a:pos x="229" y="178"/>
              </a:cxn>
              <a:cxn ang="0">
                <a:pos x="229" y="170"/>
              </a:cxn>
            </a:cxnLst>
            <a:rect l="0" t="0" r="r" b="b"/>
            <a:pathLst>
              <a:path w="641" h="212">
                <a:moveTo>
                  <a:pt x="221" y="170"/>
                </a:moveTo>
                <a:lnTo>
                  <a:pt x="638" y="170"/>
                </a:lnTo>
                <a:lnTo>
                  <a:pt x="638" y="9"/>
                </a:lnTo>
                <a:lnTo>
                  <a:pt x="221" y="9"/>
                </a:lnTo>
                <a:cubicBezTo>
                  <a:pt x="208" y="61"/>
                  <a:pt x="208" y="117"/>
                  <a:pt x="221" y="170"/>
                </a:cubicBezTo>
                <a:moveTo>
                  <a:pt x="341" y="9"/>
                </a:moveTo>
                <a:lnTo>
                  <a:pt x="341" y="170"/>
                </a:lnTo>
                <a:moveTo>
                  <a:pt x="341" y="63"/>
                </a:moveTo>
                <a:lnTo>
                  <a:pt x="212" y="63"/>
                </a:lnTo>
                <a:moveTo>
                  <a:pt x="341" y="117"/>
                </a:moveTo>
                <a:lnTo>
                  <a:pt x="212" y="117"/>
                </a:lnTo>
                <a:moveTo>
                  <a:pt x="376" y="150"/>
                </a:moveTo>
                <a:lnTo>
                  <a:pt x="615" y="150"/>
                </a:lnTo>
                <a:lnTo>
                  <a:pt x="615" y="30"/>
                </a:lnTo>
                <a:lnTo>
                  <a:pt x="376" y="30"/>
                </a:lnTo>
                <a:lnTo>
                  <a:pt x="376" y="150"/>
                </a:lnTo>
                <a:moveTo>
                  <a:pt x="539" y="30"/>
                </a:moveTo>
                <a:lnTo>
                  <a:pt x="539" y="76"/>
                </a:lnTo>
                <a:moveTo>
                  <a:pt x="376" y="76"/>
                </a:moveTo>
                <a:lnTo>
                  <a:pt x="615" y="76"/>
                </a:lnTo>
                <a:moveTo>
                  <a:pt x="579" y="211"/>
                </a:moveTo>
                <a:lnTo>
                  <a:pt x="630" y="211"/>
                </a:lnTo>
                <a:cubicBezTo>
                  <a:pt x="635" y="212"/>
                  <a:pt x="639" y="208"/>
                  <a:pt x="640" y="202"/>
                </a:cubicBezTo>
                <a:cubicBezTo>
                  <a:pt x="641" y="197"/>
                  <a:pt x="637" y="192"/>
                  <a:pt x="632" y="191"/>
                </a:cubicBezTo>
                <a:cubicBezTo>
                  <a:pt x="632" y="191"/>
                  <a:pt x="631" y="191"/>
                  <a:pt x="630" y="191"/>
                </a:cubicBezTo>
                <a:lnTo>
                  <a:pt x="630" y="191"/>
                </a:lnTo>
                <a:lnTo>
                  <a:pt x="579" y="191"/>
                </a:lnTo>
                <a:lnTo>
                  <a:pt x="579" y="211"/>
                </a:lnTo>
                <a:moveTo>
                  <a:pt x="61" y="211"/>
                </a:moveTo>
                <a:lnTo>
                  <a:pt x="10" y="211"/>
                </a:lnTo>
                <a:cubicBezTo>
                  <a:pt x="5" y="212"/>
                  <a:pt x="1" y="208"/>
                  <a:pt x="0" y="202"/>
                </a:cubicBezTo>
                <a:cubicBezTo>
                  <a:pt x="0" y="197"/>
                  <a:pt x="3" y="192"/>
                  <a:pt x="8" y="191"/>
                </a:cubicBezTo>
                <a:cubicBezTo>
                  <a:pt x="9" y="191"/>
                  <a:pt x="10" y="191"/>
                  <a:pt x="10" y="191"/>
                </a:cubicBezTo>
                <a:lnTo>
                  <a:pt x="10" y="191"/>
                </a:lnTo>
                <a:lnTo>
                  <a:pt x="61" y="191"/>
                </a:lnTo>
                <a:lnTo>
                  <a:pt x="61" y="211"/>
                </a:lnTo>
                <a:moveTo>
                  <a:pt x="229" y="52"/>
                </a:moveTo>
                <a:lnTo>
                  <a:pt x="335" y="52"/>
                </a:lnTo>
                <a:lnTo>
                  <a:pt x="335" y="40"/>
                </a:lnTo>
                <a:lnTo>
                  <a:pt x="229" y="40"/>
                </a:lnTo>
                <a:lnTo>
                  <a:pt x="229" y="52"/>
                </a:lnTo>
                <a:moveTo>
                  <a:pt x="229" y="9"/>
                </a:moveTo>
                <a:lnTo>
                  <a:pt x="229" y="0"/>
                </a:lnTo>
                <a:moveTo>
                  <a:pt x="229" y="178"/>
                </a:moveTo>
                <a:lnTo>
                  <a:pt x="229" y="170"/>
                </a:lnTo>
              </a:path>
            </a:pathLst>
          </a:custGeom>
          <a:noFill/>
          <a:ln w="1588" cap="rnd">
            <a:solidFill>
              <a:srgbClr val="000000"/>
            </a:solidFill>
            <a:prstDash val="solid"/>
            <a:round/>
            <a:headEnd/>
            <a:tailEnd/>
          </a:ln>
        </p:spPr>
        <p:txBody>
          <a:bodyPr/>
          <a:lstStyle/>
          <a:p>
            <a:endParaRPr lang="en-US"/>
          </a:p>
        </p:txBody>
      </p:sp>
      <p:sp>
        <p:nvSpPr>
          <p:cNvPr id="50322" name="Freeform 146"/>
          <p:cNvSpPr>
            <a:spLocks noEditPoints="1"/>
          </p:cNvSpPr>
          <p:nvPr/>
        </p:nvSpPr>
        <p:spPr bwMode="auto">
          <a:xfrm>
            <a:off x="8407400" y="5849938"/>
            <a:ext cx="138113" cy="33337"/>
          </a:xfrm>
          <a:custGeom>
            <a:avLst/>
            <a:gdLst/>
            <a:ahLst/>
            <a:cxnLst>
              <a:cxn ang="0">
                <a:pos x="0" y="21"/>
              </a:cxn>
              <a:cxn ang="0">
                <a:pos x="4" y="21"/>
              </a:cxn>
              <a:cxn ang="0">
                <a:pos x="0" y="0"/>
              </a:cxn>
              <a:cxn ang="0">
                <a:pos x="4" y="0"/>
              </a:cxn>
              <a:cxn ang="0">
                <a:pos x="36" y="0"/>
              </a:cxn>
              <a:cxn ang="0">
                <a:pos x="40" y="0"/>
              </a:cxn>
              <a:cxn ang="0">
                <a:pos x="82" y="8"/>
              </a:cxn>
              <a:cxn ang="0">
                <a:pos x="87" y="8"/>
              </a:cxn>
            </a:cxnLst>
            <a:rect l="0" t="0" r="r" b="b"/>
            <a:pathLst>
              <a:path w="87" h="21">
                <a:moveTo>
                  <a:pt x="0" y="21"/>
                </a:moveTo>
                <a:lnTo>
                  <a:pt x="4" y="21"/>
                </a:lnTo>
                <a:moveTo>
                  <a:pt x="0" y="0"/>
                </a:moveTo>
                <a:lnTo>
                  <a:pt x="4" y="0"/>
                </a:lnTo>
                <a:moveTo>
                  <a:pt x="36" y="0"/>
                </a:moveTo>
                <a:lnTo>
                  <a:pt x="40" y="0"/>
                </a:lnTo>
                <a:moveTo>
                  <a:pt x="82" y="8"/>
                </a:moveTo>
                <a:lnTo>
                  <a:pt x="87" y="8"/>
                </a:lnTo>
              </a:path>
            </a:pathLst>
          </a:custGeom>
          <a:noFill/>
          <a:ln w="3175" cap="flat">
            <a:solidFill>
              <a:srgbClr val="00FF00"/>
            </a:solidFill>
            <a:prstDash val="solid"/>
            <a:miter lim="800000"/>
            <a:headEnd/>
            <a:tailEnd/>
          </a:ln>
        </p:spPr>
        <p:txBody>
          <a:bodyPr/>
          <a:lstStyle/>
          <a:p>
            <a:endParaRPr lang="en-US"/>
          </a:p>
        </p:txBody>
      </p:sp>
      <p:sp>
        <p:nvSpPr>
          <p:cNvPr id="50323" name="Freeform 147"/>
          <p:cNvSpPr>
            <a:spLocks/>
          </p:cNvSpPr>
          <p:nvPr/>
        </p:nvSpPr>
        <p:spPr bwMode="auto">
          <a:xfrm>
            <a:off x="8656638" y="5432425"/>
            <a:ext cx="60325" cy="360363"/>
          </a:xfrm>
          <a:custGeom>
            <a:avLst/>
            <a:gdLst/>
            <a:ahLst/>
            <a:cxnLst>
              <a:cxn ang="0">
                <a:pos x="0" y="227"/>
              </a:cxn>
              <a:cxn ang="0">
                <a:pos x="29" y="198"/>
              </a:cxn>
              <a:cxn ang="0">
                <a:pos x="29" y="145"/>
              </a:cxn>
              <a:cxn ang="0">
                <a:pos x="38" y="116"/>
              </a:cxn>
              <a:cxn ang="0">
                <a:pos x="38" y="0"/>
              </a:cxn>
              <a:cxn ang="0">
                <a:pos x="0" y="39"/>
              </a:cxn>
              <a:cxn ang="0">
                <a:pos x="0" y="227"/>
              </a:cxn>
            </a:cxnLst>
            <a:rect l="0" t="0" r="r" b="b"/>
            <a:pathLst>
              <a:path w="38" h="227">
                <a:moveTo>
                  <a:pt x="0" y="227"/>
                </a:moveTo>
                <a:lnTo>
                  <a:pt x="29" y="198"/>
                </a:lnTo>
                <a:lnTo>
                  <a:pt x="29" y="145"/>
                </a:lnTo>
                <a:lnTo>
                  <a:pt x="38" y="116"/>
                </a:lnTo>
                <a:lnTo>
                  <a:pt x="38" y="0"/>
                </a:lnTo>
                <a:lnTo>
                  <a:pt x="0" y="39"/>
                </a:lnTo>
                <a:lnTo>
                  <a:pt x="0" y="227"/>
                </a:lnTo>
                <a:close/>
              </a:path>
            </a:pathLst>
          </a:custGeom>
          <a:solidFill>
            <a:srgbClr val="9A9A9A"/>
          </a:solidFill>
          <a:ln w="9525">
            <a:noFill/>
            <a:round/>
            <a:headEnd/>
            <a:tailEnd/>
          </a:ln>
        </p:spPr>
        <p:txBody>
          <a:bodyPr/>
          <a:lstStyle/>
          <a:p>
            <a:endParaRPr lang="en-US"/>
          </a:p>
        </p:txBody>
      </p:sp>
      <p:sp>
        <p:nvSpPr>
          <p:cNvPr id="50324" name="Freeform 148"/>
          <p:cNvSpPr>
            <a:spLocks/>
          </p:cNvSpPr>
          <p:nvPr/>
        </p:nvSpPr>
        <p:spPr bwMode="auto">
          <a:xfrm>
            <a:off x="8288338" y="5432425"/>
            <a:ext cx="428625" cy="61913"/>
          </a:xfrm>
          <a:custGeom>
            <a:avLst/>
            <a:gdLst/>
            <a:ahLst/>
            <a:cxnLst>
              <a:cxn ang="0">
                <a:pos x="270" y="0"/>
              </a:cxn>
              <a:cxn ang="0">
                <a:pos x="39" y="0"/>
              </a:cxn>
              <a:cxn ang="0">
                <a:pos x="0" y="39"/>
              </a:cxn>
              <a:cxn ang="0">
                <a:pos x="232" y="39"/>
              </a:cxn>
              <a:cxn ang="0">
                <a:pos x="270" y="0"/>
              </a:cxn>
            </a:cxnLst>
            <a:rect l="0" t="0" r="r" b="b"/>
            <a:pathLst>
              <a:path w="270" h="39">
                <a:moveTo>
                  <a:pt x="270" y="0"/>
                </a:moveTo>
                <a:lnTo>
                  <a:pt x="39" y="0"/>
                </a:lnTo>
                <a:lnTo>
                  <a:pt x="0" y="39"/>
                </a:lnTo>
                <a:lnTo>
                  <a:pt x="232" y="39"/>
                </a:lnTo>
                <a:lnTo>
                  <a:pt x="270" y="0"/>
                </a:lnTo>
                <a:close/>
              </a:path>
            </a:pathLst>
          </a:custGeom>
          <a:solidFill>
            <a:srgbClr val="E6E6E6"/>
          </a:solidFill>
          <a:ln w="9525">
            <a:noFill/>
            <a:round/>
            <a:headEnd/>
            <a:tailEnd/>
          </a:ln>
        </p:spPr>
        <p:txBody>
          <a:bodyPr/>
          <a:lstStyle/>
          <a:p>
            <a:endParaRPr lang="en-US"/>
          </a:p>
        </p:txBody>
      </p:sp>
      <p:sp>
        <p:nvSpPr>
          <p:cNvPr id="50325" name="Rectangle 149"/>
          <p:cNvSpPr>
            <a:spLocks noChangeArrowheads="1"/>
          </p:cNvSpPr>
          <p:nvPr/>
        </p:nvSpPr>
        <p:spPr bwMode="auto">
          <a:xfrm>
            <a:off x="8288338" y="5494338"/>
            <a:ext cx="368300" cy="298450"/>
          </a:xfrm>
          <a:prstGeom prst="rect">
            <a:avLst/>
          </a:prstGeom>
          <a:solidFill>
            <a:srgbClr val="C0C0C0"/>
          </a:solidFill>
          <a:ln w="9525">
            <a:noFill/>
            <a:miter lim="800000"/>
            <a:headEnd/>
            <a:tailEnd/>
          </a:ln>
        </p:spPr>
        <p:txBody>
          <a:bodyPr/>
          <a:lstStyle/>
          <a:p>
            <a:endParaRPr lang="en-US"/>
          </a:p>
        </p:txBody>
      </p:sp>
      <p:sp>
        <p:nvSpPr>
          <p:cNvPr id="50326" name="Rectangle 150"/>
          <p:cNvSpPr>
            <a:spLocks noChangeArrowheads="1"/>
          </p:cNvSpPr>
          <p:nvPr/>
        </p:nvSpPr>
        <p:spPr bwMode="auto">
          <a:xfrm>
            <a:off x="8288338" y="5494338"/>
            <a:ext cx="368300" cy="298450"/>
          </a:xfrm>
          <a:prstGeom prst="rect">
            <a:avLst/>
          </a:prstGeom>
          <a:noFill/>
          <a:ln w="3175" cap="rnd">
            <a:solidFill>
              <a:srgbClr val="000000"/>
            </a:solidFill>
            <a:round/>
            <a:headEnd/>
            <a:tailEnd/>
          </a:ln>
        </p:spPr>
        <p:txBody>
          <a:bodyPr/>
          <a:lstStyle/>
          <a:p>
            <a:endParaRPr lang="en-US"/>
          </a:p>
        </p:txBody>
      </p:sp>
      <p:sp>
        <p:nvSpPr>
          <p:cNvPr id="50327" name="Rectangle 151"/>
          <p:cNvSpPr>
            <a:spLocks noChangeArrowheads="1"/>
          </p:cNvSpPr>
          <p:nvPr/>
        </p:nvSpPr>
        <p:spPr bwMode="auto">
          <a:xfrm>
            <a:off x="8620125" y="5754688"/>
            <a:ext cx="17463" cy="9525"/>
          </a:xfrm>
          <a:prstGeom prst="rect">
            <a:avLst/>
          </a:prstGeom>
          <a:solidFill>
            <a:srgbClr val="00FF00"/>
          </a:solidFill>
          <a:ln w="9525">
            <a:noFill/>
            <a:miter lim="800000"/>
            <a:headEnd/>
            <a:tailEnd/>
          </a:ln>
        </p:spPr>
        <p:txBody>
          <a:bodyPr/>
          <a:lstStyle/>
          <a:p>
            <a:endParaRPr lang="en-US"/>
          </a:p>
        </p:txBody>
      </p:sp>
      <p:pic>
        <p:nvPicPr>
          <p:cNvPr id="50328" name="Picture 152"/>
          <p:cNvPicPr>
            <a:picLocks noChangeAspect="1" noChangeArrowheads="1"/>
          </p:cNvPicPr>
          <p:nvPr/>
        </p:nvPicPr>
        <p:blipFill>
          <a:blip r:embed="rId17" cstate="print"/>
          <a:srcRect/>
          <a:stretch>
            <a:fillRect/>
          </a:stretch>
        </p:blipFill>
        <p:spPr bwMode="auto">
          <a:xfrm>
            <a:off x="8331200" y="5530850"/>
            <a:ext cx="265113" cy="192088"/>
          </a:xfrm>
          <a:prstGeom prst="rect">
            <a:avLst/>
          </a:prstGeom>
          <a:noFill/>
          <a:ln w="9525">
            <a:noFill/>
            <a:miter lim="800000"/>
            <a:headEnd/>
            <a:tailEnd/>
          </a:ln>
        </p:spPr>
      </p:pic>
      <p:pic>
        <p:nvPicPr>
          <p:cNvPr id="50329" name="Picture 153"/>
          <p:cNvPicPr>
            <a:picLocks noChangeAspect="1" noChangeArrowheads="1"/>
          </p:cNvPicPr>
          <p:nvPr/>
        </p:nvPicPr>
        <p:blipFill>
          <a:blip r:embed="rId18" cstate="print"/>
          <a:srcRect/>
          <a:stretch>
            <a:fillRect/>
          </a:stretch>
        </p:blipFill>
        <p:spPr bwMode="auto">
          <a:xfrm>
            <a:off x="8331200" y="5530850"/>
            <a:ext cx="265113" cy="192088"/>
          </a:xfrm>
          <a:prstGeom prst="rect">
            <a:avLst/>
          </a:prstGeom>
          <a:noFill/>
          <a:ln w="9525">
            <a:noFill/>
            <a:miter lim="800000"/>
            <a:headEnd/>
            <a:tailEnd/>
          </a:ln>
        </p:spPr>
      </p:pic>
      <p:pic>
        <p:nvPicPr>
          <p:cNvPr id="50330" name="Picture 154"/>
          <p:cNvPicPr>
            <a:picLocks noChangeAspect="1" noChangeArrowheads="1"/>
          </p:cNvPicPr>
          <p:nvPr/>
        </p:nvPicPr>
        <p:blipFill>
          <a:blip r:embed="rId19" cstate="print"/>
          <a:srcRect/>
          <a:stretch>
            <a:fillRect/>
          </a:stretch>
        </p:blipFill>
        <p:spPr bwMode="auto">
          <a:xfrm>
            <a:off x="8318500" y="5518150"/>
            <a:ext cx="303213" cy="230188"/>
          </a:xfrm>
          <a:prstGeom prst="rect">
            <a:avLst/>
          </a:prstGeom>
          <a:noFill/>
          <a:ln w="9525">
            <a:noFill/>
            <a:miter lim="800000"/>
            <a:headEnd/>
            <a:tailEnd/>
          </a:ln>
        </p:spPr>
      </p:pic>
      <p:sp>
        <p:nvSpPr>
          <p:cNvPr id="50331" name="Freeform 155"/>
          <p:cNvSpPr>
            <a:spLocks noEditPoints="1"/>
          </p:cNvSpPr>
          <p:nvPr/>
        </p:nvSpPr>
        <p:spPr bwMode="auto">
          <a:xfrm>
            <a:off x="8288338" y="5773738"/>
            <a:ext cx="368300" cy="19050"/>
          </a:xfrm>
          <a:custGeom>
            <a:avLst/>
            <a:gdLst/>
            <a:ahLst/>
            <a:cxnLst>
              <a:cxn ang="0">
                <a:pos x="64" y="0"/>
              </a:cxn>
              <a:cxn ang="0">
                <a:pos x="64" y="12"/>
              </a:cxn>
              <a:cxn ang="0">
                <a:pos x="35" y="0"/>
              </a:cxn>
              <a:cxn ang="0">
                <a:pos x="35" y="12"/>
              </a:cxn>
              <a:cxn ang="0">
                <a:pos x="0" y="0"/>
              </a:cxn>
              <a:cxn ang="0">
                <a:pos x="232" y="0"/>
              </a:cxn>
            </a:cxnLst>
            <a:rect l="0" t="0" r="r" b="b"/>
            <a:pathLst>
              <a:path w="232" h="12">
                <a:moveTo>
                  <a:pt x="64" y="0"/>
                </a:moveTo>
                <a:lnTo>
                  <a:pt x="64" y="12"/>
                </a:lnTo>
                <a:moveTo>
                  <a:pt x="35" y="0"/>
                </a:moveTo>
                <a:lnTo>
                  <a:pt x="35" y="12"/>
                </a:lnTo>
                <a:moveTo>
                  <a:pt x="0" y="0"/>
                </a:moveTo>
                <a:lnTo>
                  <a:pt x="232" y="0"/>
                </a:lnTo>
              </a:path>
            </a:pathLst>
          </a:custGeom>
          <a:noFill/>
          <a:ln w="1588" cap="rnd">
            <a:solidFill>
              <a:srgbClr val="000000"/>
            </a:solidFill>
            <a:prstDash val="solid"/>
            <a:round/>
            <a:headEnd/>
            <a:tailEnd/>
          </a:ln>
        </p:spPr>
        <p:txBody>
          <a:bodyPr/>
          <a:lstStyle/>
          <a:p>
            <a:endParaRPr lang="en-US"/>
          </a:p>
        </p:txBody>
      </p:sp>
      <p:sp>
        <p:nvSpPr>
          <p:cNvPr id="50332" name="Rectangle 156"/>
          <p:cNvSpPr>
            <a:spLocks noChangeArrowheads="1"/>
          </p:cNvSpPr>
          <p:nvPr/>
        </p:nvSpPr>
        <p:spPr bwMode="auto">
          <a:xfrm>
            <a:off x="8559800" y="5832475"/>
            <a:ext cx="49213" cy="11113"/>
          </a:xfrm>
          <a:prstGeom prst="rect">
            <a:avLst/>
          </a:prstGeom>
          <a:solidFill>
            <a:srgbClr val="BABABA"/>
          </a:solidFill>
          <a:ln w="9525">
            <a:noFill/>
            <a:miter lim="800000"/>
            <a:headEnd/>
            <a:tailEnd/>
          </a:ln>
        </p:spPr>
        <p:txBody>
          <a:bodyPr/>
          <a:lstStyle/>
          <a:p>
            <a:endParaRPr lang="en-US"/>
          </a:p>
        </p:txBody>
      </p:sp>
      <p:sp>
        <p:nvSpPr>
          <p:cNvPr id="50333" name="Rectangle 157"/>
          <p:cNvSpPr>
            <a:spLocks noChangeArrowheads="1"/>
          </p:cNvSpPr>
          <p:nvPr/>
        </p:nvSpPr>
        <p:spPr bwMode="auto">
          <a:xfrm>
            <a:off x="8559800" y="5843588"/>
            <a:ext cx="49213" cy="12700"/>
          </a:xfrm>
          <a:prstGeom prst="rect">
            <a:avLst/>
          </a:prstGeom>
          <a:solidFill>
            <a:srgbClr val="A3A3A3"/>
          </a:solidFill>
          <a:ln w="9525">
            <a:noFill/>
            <a:miter lim="800000"/>
            <a:headEnd/>
            <a:tailEnd/>
          </a:ln>
        </p:spPr>
        <p:txBody>
          <a:bodyPr/>
          <a:lstStyle/>
          <a:p>
            <a:endParaRPr lang="en-US"/>
          </a:p>
        </p:txBody>
      </p:sp>
      <p:sp>
        <p:nvSpPr>
          <p:cNvPr id="50334" name="Line 158"/>
          <p:cNvSpPr>
            <a:spLocks noChangeShapeType="1"/>
          </p:cNvSpPr>
          <p:nvPr/>
        </p:nvSpPr>
        <p:spPr bwMode="auto">
          <a:xfrm>
            <a:off x="8526463" y="5851525"/>
            <a:ext cx="107950" cy="1588"/>
          </a:xfrm>
          <a:prstGeom prst="line">
            <a:avLst/>
          </a:prstGeom>
          <a:noFill/>
          <a:ln w="6350">
            <a:solidFill>
              <a:srgbClr val="000000"/>
            </a:solidFill>
            <a:miter lim="800000"/>
            <a:headEnd/>
            <a:tailEnd/>
          </a:ln>
        </p:spPr>
        <p:txBody>
          <a:bodyPr/>
          <a:lstStyle/>
          <a:p>
            <a:endParaRPr lang="en-US"/>
          </a:p>
        </p:txBody>
      </p:sp>
      <p:sp>
        <p:nvSpPr>
          <p:cNvPr id="50335" name="Rectangle 159"/>
          <p:cNvSpPr>
            <a:spLocks noChangeArrowheads="1"/>
          </p:cNvSpPr>
          <p:nvPr/>
        </p:nvSpPr>
        <p:spPr bwMode="auto">
          <a:xfrm>
            <a:off x="8234363" y="5819775"/>
            <a:ext cx="12700" cy="36513"/>
          </a:xfrm>
          <a:prstGeom prst="rect">
            <a:avLst/>
          </a:prstGeom>
          <a:solidFill>
            <a:srgbClr val="D18E8E"/>
          </a:solidFill>
          <a:ln w="9525">
            <a:noFill/>
            <a:miter lim="800000"/>
            <a:headEnd/>
            <a:tailEnd/>
          </a:ln>
        </p:spPr>
        <p:txBody>
          <a:bodyPr/>
          <a:lstStyle/>
          <a:p>
            <a:endParaRPr lang="en-US"/>
          </a:p>
        </p:txBody>
      </p:sp>
      <p:sp>
        <p:nvSpPr>
          <p:cNvPr id="50336" name="Rectangle 160"/>
          <p:cNvSpPr>
            <a:spLocks noChangeArrowheads="1"/>
          </p:cNvSpPr>
          <p:nvPr/>
        </p:nvSpPr>
        <p:spPr bwMode="auto">
          <a:xfrm>
            <a:off x="8247063" y="5819775"/>
            <a:ext cx="11112" cy="36513"/>
          </a:xfrm>
          <a:prstGeom prst="rect">
            <a:avLst/>
          </a:prstGeom>
          <a:solidFill>
            <a:srgbClr val="CAA1A1"/>
          </a:solidFill>
          <a:ln w="9525">
            <a:noFill/>
            <a:miter lim="800000"/>
            <a:headEnd/>
            <a:tailEnd/>
          </a:ln>
        </p:spPr>
        <p:txBody>
          <a:bodyPr/>
          <a:lstStyle/>
          <a:p>
            <a:endParaRPr lang="en-US"/>
          </a:p>
        </p:txBody>
      </p:sp>
      <p:sp>
        <p:nvSpPr>
          <p:cNvPr id="50337" name="Rectangle 161"/>
          <p:cNvSpPr>
            <a:spLocks noChangeArrowheads="1"/>
          </p:cNvSpPr>
          <p:nvPr/>
        </p:nvSpPr>
        <p:spPr bwMode="auto">
          <a:xfrm>
            <a:off x="8258175" y="5819775"/>
            <a:ext cx="12700" cy="36513"/>
          </a:xfrm>
          <a:prstGeom prst="rect">
            <a:avLst/>
          </a:prstGeom>
          <a:solidFill>
            <a:srgbClr val="E45151"/>
          </a:solidFill>
          <a:ln w="9525">
            <a:noFill/>
            <a:miter lim="800000"/>
            <a:headEnd/>
            <a:tailEnd/>
          </a:ln>
        </p:spPr>
        <p:txBody>
          <a:bodyPr/>
          <a:lstStyle/>
          <a:p>
            <a:endParaRPr lang="en-US"/>
          </a:p>
        </p:txBody>
      </p:sp>
      <p:sp>
        <p:nvSpPr>
          <p:cNvPr id="50338" name="Rectangle 162"/>
          <p:cNvSpPr>
            <a:spLocks noChangeArrowheads="1"/>
          </p:cNvSpPr>
          <p:nvPr/>
        </p:nvSpPr>
        <p:spPr bwMode="auto">
          <a:xfrm>
            <a:off x="8270875" y="5819775"/>
            <a:ext cx="12700" cy="36513"/>
          </a:xfrm>
          <a:prstGeom prst="rect">
            <a:avLst/>
          </a:prstGeom>
          <a:solidFill>
            <a:srgbClr val="FF0000"/>
          </a:solidFill>
          <a:ln w="9525">
            <a:noFill/>
            <a:miter lim="800000"/>
            <a:headEnd/>
            <a:tailEnd/>
          </a:ln>
        </p:spPr>
        <p:txBody>
          <a:bodyPr/>
          <a:lstStyle/>
          <a:p>
            <a:endParaRPr lang="en-US"/>
          </a:p>
        </p:txBody>
      </p:sp>
      <p:sp>
        <p:nvSpPr>
          <p:cNvPr id="50339" name="Rectangle 163"/>
          <p:cNvSpPr>
            <a:spLocks noChangeArrowheads="1"/>
          </p:cNvSpPr>
          <p:nvPr/>
        </p:nvSpPr>
        <p:spPr bwMode="auto">
          <a:xfrm>
            <a:off x="8283575" y="5819775"/>
            <a:ext cx="11113" cy="36513"/>
          </a:xfrm>
          <a:prstGeom prst="rect">
            <a:avLst/>
          </a:prstGeom>
          <a:solidFill>
            <a:srgbClr val="E55050"/>
          </a:solidFill>
          <a:ln w="9525">
            <a:noFill/>
            <a:miter lim="800000"/>
            <a:headEnd/>
            <a:tailEnd/>
          </a:ln>
        </p:spPr>
        <p:txBody>
          <a:bodyPr/>
          <a:lstStyle/>
          <a:p>
            <a:endParaRPr lang="en-US"/>
          </a:p>
        </p:txBody>
      </p:sp>
      <p:sp>
        <p:nvSpPr>
          <p:cNvPr id="50340" name="Freeform 164"/>
          <p:cNvSpPr>
            <a:spLocks/>
          </p:cNvSpPr>
          <p:nvPr/>
        </p:nvSpPr>
        <p:spPr bwMode="auto">
          <a:xfrm>
            <a:off x="8226425" y="5432425"/>
            <a:ext cx="552450" cy="552450"/>
          </a:xfrm>
          <a:custGeom>
            <a:avLst/>
            <a:gdLst/>
            <a:ahLst/>
            <a:cxnLst>
              <a:cxn ang="0">
                <a:pos x="0" y="348"/>
              </a:cxn>
              <a:cxn ang="0">
                <a:pos x="0" y="241"/>
              </a:cxn>
              <a:cxn ang="0">
                <a:pos x="37" y="205"/>
              </a:cxn>
              <a:cxn ang="0">
                <a:pos x="39" y="205"/>
              </a:cxn>
              <a:cxn ang="0">
                <a:pos x="39" y="39"/>
              </a:cxn>
              <a:cxn ang="0">
                <a:pos x="78" y="0"/>
              </a:cxn>
              <a:cxn ang="0">
                <a:pos x="309" y="0"/>
              </a:cxn>
              <a:cxn ang="0">
                <a:pos x="309" y="116"/>
              </a:cxn>
              <a:cxn ang="0">
                <a:pos x="300" y="145"/>
              </a:cxn>
              <a:cxn ang="0">
                <a:pos x="300" y="198"/>
              </a:cxn>
              <a:cxn ang="0">
                <a:pos x="295" y="203"/>
              </a:cxn>
              <a:cxn ang="0">
                <a:pos x="348" y="203"/>
              </a:cxn>
              <a:cxn ang="0">
                <a:pos x="348" y="309"/>
              </a:cxn>
              <a:cxn ang="0">
                <a:pos x="309" y="348"/>
              </a:cxn>
              <a:cxn ang="0">
                <a:pos x="0" y="348"/>
              </a:cxn>
            </a:cxnLst>
            <a:rect l="0" t="0" r="r" b="b"/>
            <a:pathLst>
              <a:path w="348" h="348">
                <a:moveTo>
                  <a:pt x="0" y="348"/>
                </a:moveTo>
                <a:lnTo>
                  <a:pt x="0" y="241"/>
                </a:lnTo>
                <a:lnTo>
                  <a:pt x="37" y="205"/>
                </a:lnTo>
                <a:lnTo>
                  <a:pt x="39" y="205"/>
                </a:lnTo>
                <a:lnTo>
                  <a:pt x="39" y="39"/>
                </a:lnTo>
                <a:lnTo>
                  <a:pt x="78" y="0"/>
                </a:lnTo>
                <a:lnTo>
                  <a:pt x="309" y="0"/>
                </a:lnTo>
                <a:lnTo>
                  <a:pt x="309" y="116"/>
                </a:lnTo>
                <a:lnTo>
                  <a:pt x="300" y="145"/>
                </a:lnTo>
                <a:lnTo>
                  <a:pt x="300" y="198"/>
                </a:lnTo>
                <a:lnTo>
                  <a:pt x="295" y="203"/>
                </a:lnTo>
                <a:lnTo>
                  <a:pt x="348" y="203"/>
                </a:lnTo>
                <a:lnTo>
                  <a:pt x="348" y="309"/>
                </a:lnTo>
                <a:lnTo>
                  <a:pt x="309" y="348"/>
                </a:lnTo>
                <a:lnTo>
                  <a:pt x="0" y="348"/>
                </a:lnTo>
              </a:path>
            </a:pathLst>
          </a:custGeom>
          <a:noFill/>
          <a:ln w="9525" cap="rnd">
            <a:solidFill>
              <a:srgbClr val="000000"/>
            </a:solidFill>
            <a:prstDash val="solid"/>
            <a:round/>
            <a:headEnd/>
            <a:tailEnd/>
          </a:ln>
        </p:spPr>
        <p:txBody>
          <a:bodyPr/>
          <a:lstStyle/>
          <a:p>
            <a:endParaRPr lang="en-US"/>
          </a:p>
        </p:txBody>
      </p:sp>
      <p:sp>
        <p:nvSpPr>
          <p:cNvPr id="50341" name="Rectangle 165"/>
          <p:cNvSpPr>
            <a:spLocks noChangeArrowheads="1"/>
          </p:cNvSpPr>
          <p:nvPr/>
        </p:nvSpPr>
        <p:spPr bwMode="auto">
          <a:xfrm>
            <a:off x="7948613" y="6013450"/>
            <a:ext cx="1171575" cy="420688"/>
          </a:xfrm>
          <a:prstGeom prst="rect">
            <a:avLst/>
          </a:prstGeom>
          <a:solidFill>
            <a:srgbClr val="FFFFFF"/>
          </a:solidFill>
          <a:ln w="9525">
            <a:noFill/>
            <a:miter lim="800000"/>
            <a:headEnd/>
            <a:tailEnd/>
          </a:ln>
        </p:spPr>
        <p:txBody>
          <a:bodyPr/>
          <a:lstStyle/>
          <a:p>
            <a:endParaRPr lang="en-US"/>
          </a:p>
        </p:txBody>
      </p:sp>
      <p:sp>
        <p:nvSpPr>
          <p:cNvPr id="50342" name="Rectangle 166"/>
          <p:cNvSpPr>
            <a:spLocks noChangeArrowheads="1"/>
          </p:cNvSpPr>
          <p:nvPr/>
        </p:nvSpPr>
        <p:spPr bwMode="auto">
          <a:xfrm>
            <a:off x="7956550" y="6024563"/>
            <a:ext cx="958850" cy="198437"/>
          </a:xfrm>
          <a:prstGeom prst="rect">
            <a:avLst/>
          </a:prstGeom>
          <a:noFill/>
          <a:ln w="9525">
            <a:noFill/>
            <a:miter lim="800000"/>
            <a:headEnd/>
            <a:tailEnd/>
          </a:ln>
        </p:spPr>
        <p:txBody>
          <a:bodyPr wrap="none" lIns="0" tIns="0" rIns="0" bIns="0">
            <a:spAutoFit/>
          </a:bodyPr>
          <a:lstStyle/>
          <a:p>
            <a:pPr eaLnBrk="0" hangingPunct="0"/>
            <a:r>
              <a:rPr lang="en-US" sz="1300" b="1">
                <a:solidFill>
                  <a:srgbClr val="000000"/>
                </a:solidFill>
              </a:rPr>
              <a:t>cs.duke.edu</a:t>
            </a:r>
            <a:endParaRPr lang="en-US" sz="2400">
              <a:latin typeface="Times New Roman" pitchFamily="18" charset="0"/>
            </a:endParaRPr>
          </a:p>
        </p:txBody>
      </p:sp>
      <p:sp>
        <p:nvSpPr>
          <p:cNvPr id="50343" name="Rectangle 167"/>
          <p:cNvSpPr>
            <a:spLocks noChangeArrowheads="1"/>
          </p:cNvSpPr>
          <p:nvPr/>
        </p:nvSpPr>
        <p:spPr bwMode="auto">
          <a:xfrm>
            <a:off x="8270875" y="6230938"/>
            <a:ext cx="541338" cy="198437"/>
          </a:xfrm>
          <a:prstGeom prst="rect">
            <a:avLst/>
          </a:prstGeom>
          <a:noFill/>
          <a:ln w="9525">
            <a:noFill/>
            <a:miter lim="800000"/>
            <a:headEnd/>
            <a:tailEnd/>
          </a:ln>
        </p:spPr>
        <p:txBody>
          <a:bodyPr wrap="none" lIns="0" tIns="0" rIns="0" bIns="0">
            <a:spAutoFit/>
          </a:bodyPr>
          <a:lstStyle/>
          <a:p>
            <a:pPr eaLnBrk="0" hangingPunct="0"/>
            <a:r>
              <a:rPr lang="en-US" sz="1300" b="1">
                <a:solidFill>
                  <a:srgbClr val="000000"/>
                </a:solidFill>
              </a:rPr>
              <a:t> server</a:t>
            </a:r>
            <a:endParaRPr lang="en-US" sz="2400">
              <a:latin typeface="Times New Roman" pitchFamily="18" charset="0"/>
            </a:endParaRPr>
          </a:p>
        </p:txBody>
      </p:sp>
      <p:sp>
        <p:nvSpPr>
          <p:cNvPr id="50344" name="Rectangle 168"/>
          <p:cNvSpPr>
            <a:spLocks noChangeArrowheads="1"/>
          </p:cNvSpPr>
          <p:nvPr/>
        </p:nvSpPr>
        <p:spPr bwMode="auto">
          <a:xfrm>
            <a:off x="4649788" y="5383213"/>
            <a:ext cx="981075" cy="785812"/>
          </a:xfrm>
          <a:prstGeom prst="rect">
            <a:avLst/>
          </a:prstGeom>
          <a:solidFill>
            <a:srgbClr val="C0C0C0"/>
          </a:solidFill>
          <a:ln w="9525">
            <a:noFill/>
            <a:miter lim="800000"/>
            <a:headEnd/>
            <a:tailEnd/>
          </a:ln>
        </p:spPr>
        <p:txBody>
          <a:bodyPr/>
          <a:lstStyle/>
          <a:p>
            <a:endParaRPr lang="en-US"/>
          </a:p>
        </p:txBody>
      </p:sp>
      <p:sp>
        <p:nvSpPr>
          <p:cNvPr id="50345" name="Rectangle 169"/>
          <p:cNvSpPr>
            <a:spLocks noChangeArrowheads="1"/>
          </p:cNvSpPr>
          <p:nvPr/>
        </p:nvSpPr>
        <p:spPr bwMode="auto">
          <a:xfrm>
            <a:off x="4649788" y="5383213"/>
            <a:ext cx="981075" cy="785812"/>
          </a:xfrm>
          <a:prstGeom prst="rect">
            <a:avLst/>
          </a:prstGeom>
          <a:noFill/>
          <a:ln w="15875" cap="rnd">
            <a:solidFill>
              <a:srgbClr val="C0C0C0"/>
            </a:solidFill>
            <a:round/>
            <a:headEnd/>
            <a:tailEnd/>
          </a:ln>
        </p:spPr>
        <p:txBody>
          <a:bodyPr/>
          <a:lstStyle/>
          <a:p>
            <a:endParaRPr lang="en-US"/>
          </a:p>
        </p:txBody>
      </p:sp>
      <p:sp>
        <p:nvSpPr>
          <p:cNvPr id="50346" name="Rectangle 170"/>
          <p:cNvSpPr>
            <a:spLocks noChangeArrowheads="1"/>
          </p:cNvSpPr>
          <p:nvPr/>
        </p:nvSpPr>
        <p:spPr bwMode="auto">
          <a:xfrm>
            <a:off x="4527550" y="5260975"/>
            <a:ext cx="981075" cy="784225"/>
          </a:xfrm>
          <a:prstGeom prst="rect">
            <a:avLst/>
          </a:prstGeom>
          <a:solidFill>
            <a:srgbClr val="FFFF99"/>
          </a:solidFill>
          <a:ln w="9525">
            <a:noFill/>
            <a:miter lim="800000"/>
            <a:headEnd/>
            <a:tailEnd/>
          </a:ln>
        </p:spPr>
        <p:txBody>
          <a:bodyPr/>
          <a:lstStyle/>
          <a:p>
            <a:endParaRPr lang="en-US"/>
          </a:p>
        </p:txBody>
      </p:sp>
      <p:sp>
        <p:nvSpPr>
          <p:cNvPr id="50347" name="Rectangle 171"/>
          <p:cNvSpPr>
            <a:spLocks noChangeArrowheads="1"/>
          </p:cNvSpPr>
          <p:nvPr/>
        </p:nvSpPr>
        <p:spPr bwMode="auto">
          <a:xfrm>
            <a:off x="4527550" y="5260975"/>
            <a:ext cx="981075" cy="784225"/>
          </a:xfrm>
          <a:prstGeom prst="rect">
            <a:avLst/>
          </a:prstGeom>
          <a:noFill/>
          <a:ln w="15875" cap="rnd">
            <a:solidFill>
              <a:srgbClr val="000000"/>
            </a:solidFill>
            <a:round/>
            <a:headEnd/>
            <a:tailEnd/>
          </a:ln>
        </p:spPr>
        <p:txBody>
          <a:bodyPr/>
          <a:lstStyle/>
          <a:p>
            <a:endParaRPr lang="en-US"/>
          </a:p>
        </p:txBody>
      </p:sp>
      <p:sp>
        <p:nvSpPr>
          <p:cNvPr id="50348" name="Rectangle 172"/>
          <p:cNvSpPr>
            <a:spLocks noChangeArrowheads="1"/>
          </p:cNvSpPr>
          <p:nvPr/>
        </p:nvSpPr>
        <p:spPr bwMode="auto">
          <a:xfrm>
            <a:off x="4613275" y="5530850"/>
            <a:ext cx="806450"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rPr>
              <a:t>Resolver</a:t>
            </a:r>
            <a:endParaRPr lang="en-US" sz="2400">
              <a:latin typeface="Times New Roman" pitchFamily="18" charset="0"/>
            </a:endParaRPr>
          </a:p>
        </p:txBody>
      </p:sp>
      <p:sp>
        <p:nvSpPr>
          <p:cNvPr id="50349" name="Rectangle 173"/>
          <p:cNvSpPr>
            <a:spLocks noChangeArrowheads="1"/>
          </p:cNvSpPr>
          <p:nvPr/>
        </p:nvSpPr>
        <p:spPr bwMode="auto">
          <a:xfrm>
            <a:off x="4649788" y="2071688"/>
            <a:ext cx="981075" cy="785812"/>
          </a:xfrm>
          <a:prstGeom prst="rect">
            <a:avLst/>
          </a:prstGeom>
          <a:solidFill>
            <a:srgbClr val="C0C0C0"/>
          </a:solidFill>
          <a:ln w="9525">
            <a:noFill/>
            <a:miter lim="800000"/>
            <a:headEnd/>
            <a:tailEnd/>
          </a:ln>
        </p:spPr>
        <p:txBody>
          <a:bodyPr/>
          <a:lstStyle/>
          <a:p>
            <a:endParaRPr lang="en-US"/>
          </a:p>
        </p:txBody>
      </p:sp>
      <p:sp>
        <p:nvSpPr>
          <p:cNvPr id="50350" name="Rectangle 174"/>
          <p:cNvSpPr>
            <a:spLocks noChangeArrowheads="1"/>
          </p:cNvSpPr>
          <p:nvPr/>
        </p:nvSpPr>
        <p:spPr bwMode="auto">
          <a:xfrm>
            <a:off x="4649788" y="2071688"/>
            <a:ext cx="981075" cy="785812"/>
          </a:xfrm>
          <a:prstGeom prst="rect">
            <a:avLst/>
          </a:prstGeom>
          <a:noFill/>
          <a:ln w="15875" cap="rnd">
            <a:solidFill>
              <a:srgbClr val="C0C0C0"/>
            </a:solidFill>
            <a:round/>
            <a:headEnd/>
            <a:tailEnd/>
          </a:ln>
        </p:spPr>
        <p:txBody>
          <a:bodyPr/>
          <a:lstStyle/>
          <a:p>
            <a:endParaRPr lang="en-US"/>
          </a:p>
        </p:txBody>
      </p:sp>
      <p:sp>
        <p:nvSpPr>
          <p:cNvPr id="50351" name="Rectangle 175"/>
          <p:cNvSpPr>
            <a:spLocks noChangeArrowheads="1"/>
          </p:cNvSpPr>
          <p:nvPr/>
        </p:nvSpPr>
        <p:spPr bwMode="auto">
          <a:xfrm>
            <a:off x="4527550" y="1949450"/>
            <a:ext cx="981075" cy="784225"/>
          </a:xfrm>
          <a:prstGeom prst="rect">
            <a:avLst/>
          </a:prstGeom>
          <a:solidFill>
            <a:srgbClr val="FFFF99"/>
          </a:solidFill>
          <a:ln w="9525">
            <a:noFill/>
            <a:miter lim="800000"/>
            <a:headEnd/>
            <a:tailEnd/>
          </a:ln>
        </p:spPr>
        <p:txBody>
          <a:bodyPr/>
          <a:lstStyle/>
          <a:p>
            <a:endParaRPr lang="en-US"/>
          </a:p>
        </p:txBody>
      </p:sp>
      <p:sp>
        <p:nvSpPr>
          <p:cNvPr id="50352" name="Rectangle 176"/>
          <p:cNvSpPr>
            <a:spLocks noChangeArrowheads="1"/>
          </p:cNvSpPr>
          <p:nvPr/>
        </p:nvSpPr>
        <p:spPr bwMode="auto">
          <a:xfrm>
            <a:off x="4527550" y="1949450"/>
            <a:ext cx="981075" cy="784225"/>
          </a:xfrm>
          <a:prstGeom prst="rect">
            <a:avLst/>
          </a:prstGeom>
          <a:noFill/>
          <a:ln w="15875" cap="rnd">
            <a:solidFill>
              <a:srgbClr val="000000"/>
            </a:solidFill>
            <a:round/>
            <a:headEnd/>
            <a:tailEnd/>
          </a:ln>
        </p:spPr>
        <p:txBody>
          <a:bodyPr/>
          <a:lstStyle/>
          <a:p>
            <a:endParaRPr lang="en-US"/>
          </a:p>
        </p:txBody>
      </p:sp>
      <p:sp>
        <p:nvSpPr>
          <p:cNvPr id="50353" name="Rectangle 177"/>
          <p:cNvSpPr>
            <a:spLocks noChangeArrowheads="1"/>
          </p:cNvSpPr>
          <p:nvPr/>
        </p:nvSpPr>
        <p:spPr bwMode="auto">
          <a:xfrm>
            <a:off x="4757738" y="2101850"/>
            <a:ext cx="520700"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rPr>
              <a:t>Name</a:t>
            </a:r>
            <a:endParaRPr lang="en-US" sz="2400">
              <a:latin typeface="Times New Roman" pitchFamily="18" charset="0"/>
            </a:endParaRPr>
          </a:p>
        </p:txBody>
      </p:sp>
      <p:sp>
        <p:nvSpPr>
          <p:cNvPr id="50354" name="Rectangle 178"/>
          <p:cNvSpPr>
            <a:spLocks noChangeArrowheads="1"/>
          </p:cNvSpPr>
          <p:nvPr/>
        </p:nvSpPr>
        <p:spPr bwMode="auto">
          <a:xfrm>
            <a:off x="4733925" y="2332038"/>
            <a:ext cx="574675"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rPr>
              <a:t>server</a:t>
            </a:r>
            <a:endParaRPr lang="en-US" sz="2400">
              <a:latin typeface="Times New Roman" pitchFamily="18" charset="0"/>
            </a:endParaRPr>
          </a:p>
        </p:txBody>
      </p:sp>
      <p:sp>
        <p:nvSpPr>
          <p:cNvPr id="50355" name="Line 179"/>
          <p:cNvSpPr>
            <a:spLocks noChangeShapeType="1"/>
          </p:cNvSpPr>
          <p:nvPr/>
        </p:nvSpPr>
        <p:spPr bwMode="auto">
          <a:xfrm flipV="1">
            <a:off x="5334000" y="2667000"/>
            <a:ext cx="0" cy="2514600"/>
          </a:xfrm>
          <a:prstGeom prst="line">
            <a:avLst/>
          </a:prstGeom>
          <a:noFill/>
          <a:ln w="57150">
            <a:solidFill>
              <a:schemeClr val="tx1"/>
            </a:solidFill>
            <a:round/>
            <a:headEnd/>
            <a:tailEnd type="triangle" w="med" len="med"/>
          </a:ln>
          <a:effectLst/>
        </p:spPr>
        <p:txBody>
          <a:bodyPr/>
          <a:lstStyle/>
          <a:p>
            <a:endParaRPr lang="en-US"/>
          </a:p>
        </p:txBody>
      </p:sp>
      <p:sp>
        <p:nvSpPr>
          <p:cNvPr id="50356" name="Text Box 180"/>
          <p:cNvSpPr txBox="1">
            <a:spLocks noChangeArrowheads="1"/>
          </p:cNvSpPr>
          <p:nvPr/>
        </p:nvSpPr>
        <p:spPr bwMode="auto">
          <a:xfrm>
            <a:off x="4959350" y="3559175"/>
            <a:ext cx="458788" cy="612775"/>
          </a:xfrm>
          <a:prstGeom prst="rect">
            <a:avLst/>
          </a:prstGeom>
          <a:noFill/>
          <a:ln w="9525">
            <a:noFill/>
            <a:miter lim="800000"/>
            <a:headEnd/>
            <a:tailEnd/>
          </a:ln>
          <a:effectLst/>
        </p:spPr>
        <p:txBody>
          <a:bodyPr vert="eaVert" wrap="none">
            <a:spAutoFit/>
          </a:bodyPr>
          <a:lstStyle/>
          <a:p>
            <a:pPr eaLnBrk="0" hangingPunct="0"/>
            <a:r>
              <a:rPr lang="en-US">
                <a:latin typeface="Times New Roman" pitchFamily="18" charset="0"/>
              </a:rPr>
              <a:t>query</a:t>
            </a:r>
          </a:p>
        </p:txBody>
      </p:sp>
      <p:sp>
        <p:nvSpPr>
          <p:cNvPr id="50357" name="Line 181"/>
          <p:cNvSpPr>
            <a:spLocks noChangeShapeType="1"/>
          </p:cNvSpPr>
          <p:nvPr/>
        </p:nvSpPr>
        <p:spPr bwMode="auto">
          <a:xfrm>
            <a:off x="4648200" y="2743200"/>
            <a:ext cx="0" cy="2514600"/>
          </a:xfrm>
          <a:prstGeom prst="line">
            <a:avLst/>
          </a:prstGeom>
          <a:noFill/>
          <a:ln w="57150">
            <a:solidFill>
              <a:schemeClr val="tx1"/>
            </a:solidFill>
            <a:round/>
            <a:headEnd/>
            <a:tailEnd type="triangle" w="med" len="med"/>
          </a:ln>
          <a:effectLst/>
        </p:spPr>
        <p:txBody>
          <a:bodyPr/>
          <a:lstStyle/>
          <a:p>
            <a:endParaRPr lang="en-US"/>
          </a:p>
        </p:txBody>
      </p:sp>
      <p:sp>
        <p:nvSpPr>
          <p:cNvPr id="50358" name="Text Box 182"/>
          <p:cNvSpPr txBox="1">
            <a:spLocks noChangeArrowheads="1"/>
          </p:cNvSpPr>
          <p:nvPr/>
        </p:nvSpPr>
        <p:spPr bwMode="auto">
          <a:xfrm>
            <a:off x="4184650" y="2927350"/>
            <a:ext cx="458788" cy="2092325"/>
          </a:xfrm>
          <a:prstGeom prst="rect">
            <a:avLst/>
          </a:prstGeom>
          <a:noFill/>
          <a:ln w="9525">
            <a:noFill/>
            <a:miter lim="800000"/>
            <a:headEnd/>
            <a:tailEnd/>
          </a:ln>
          <a:effectLst/>
        </p:spPr>
        <p:txBody>
          <a:bodyPr vert="eaVert" wrap="none">
            <a:spAutoFit/>
          </a:bodyPr>
          <a:lstStyle/>
          <a:p>
            <a:pPr eaLnBrk="0" hangingPunct="0"/>
            <a:r>
              <a:rPr lang="en-US">
                <a:latin typeface="Times New Roman" pitchFamily="18" charset="0"/>
              </a:rPr>
              <a:t>referral to root server</a:t>
            </a:r>
            <a:r>
              <a:rPr lang="en-US" sz="1600">
                <a:latin typeface="Times New Roman" pitchFamily="18" charset="0"/>
              </a:rPr>
              <a:t> </a:t>
            </a:r>
          </a:p>
        </p:txBody>
      </p:sp>
      <p:sp>
        <p:nvSpPr>
          <p:cNvPr id="50359" name="Line 183"/>
          <p:cNvSpPr>
            <a:spLocks noChangeShapeType="1"/>
          </p:cNvSpPr>
          <p:nvPr/>
        </p:nvSpPr>
        <p:spPr bwMode="auto">
          <a:xfrm flipV="1">
            <a:off x="5334000" y="1600200"/>
            <a:ext cx="2819400" cy="3581400"/>
          </a:xfrm>
          <a:prstGeom prst="line">
            <a:avLst/>
          </a:prstGeom>
          <a:noFill/>
          <a:ln w="9525">
            <a:solidFill>
              <a:schemeClr val="tx1"/>
            </a:solidFill>
            <a:round/>
            <a:headEnd/>
            <a:tailEnd type="triangle" w="med" len="med"/>
          </a:ln>
          <a:effectLst/>
        </p:spPr>
        <p:txBody>
          <a:bodyPr/>
          <a:lstStyle/>
          <a:p>
            <a:endParaRPr lang="en-US"/>
          </a:p>
        </p:txBody>
      </p:sp>
      <p:sp>
        <p:nvSpPr>
          <p:cNvPr id="50360" name="Text Box 184"/>
          <p:cNvSpPr txBox="1">
            <a:spLocks noChangeArrowheads="1"/>
          </p:cNvSpPr>
          <p:nvPr/>
        </p:nvSpPr>
        <p:spPr bwMode="auto">
          <a:xfrm rot="-3075809">
            <a:off x="5341144" y="2753519"/>
            <a:ext cx="2705100" cy="366712"/>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rPr>
              <a:t>1</a:t>
            </a:r>
            <a:r>
              <a:rPr lang="en-US" baseline="30000">
                <a:latin typeface="Times New Roman" pitchFamily="18" charset="0"/>
              </a:rPr>
              <a:t>st</a:t>
            </a:r>
            <a:r>
              <a:rPr lang="en-US">
                <a:latin typeface="Times New Roman" pitchFamily="18" charset="0"/>
              </a:rPr>
              <a:t> query: spirit.cs.duke.edu</a:t>
            </a:r>
          </a:p>
        </p:txBody>
      </p:sp>
      <p:sp>
        <p:nvSpPr>
          <p:cNvPr id="50361" name="Line 185"/>
          <p:cNvSpPr>
            <a:spLocks noChangeShapeType="1"/>
          </p:cNvSpPr>
          <p:nvPr/>
        </p:nvSpPr>
        <p:spPr bwMode="auto">
          <a:xfrm flipH="1">
            <a:off x="5486400" y="1752600"/>
            <a:ext cx="2819400" cy="3581400"/>
          </a:xfrm>
          <a:prstGeom prst="line">
            <a:avLst/>
          </a:prstGeom>
          <a:noFill/>
          <a:ln w="9525">
            <a:solidFill>
              <a:schemeClr val="tx1"/>
            </a:solidFill>
            <a:round/>
            <a:headEnd/>
            <a:tailEnd type="triangle" w="med" len="med"/>
          </a:ln>
          <a:effectLst/>
        </p:spPr>
        <p:txBody>
          <a:bodyPr/>
          <a:lstStyle/>
          <a:p>
            <a:endParaRPr lang="en-US"/>
          </a:p>
        </p:txBody>
      </p:sp>
      <p:sp>
        <p:nvSpPr>
          <p:cNvPr id="50362" name="Text Box 186"/>
          <p:cNvSpPr txBox="1">
            <a:spLocks noChangeArrowheads="1"/>
          </p:cNvSpPr>
          <p:nvPr/>
        </p:nvSpPr>
        <p:spPr bwMode="auto">
          <a:xfrm rot="-3117177">
            <a:off x="6069807" y="3340893"/>
            <a:ext cx="2095500" cy="366713"/>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rPr>
              <a:t>referral to edu server</a:t>
            </a:r>
          </a:p>
        </p:txBody>
      </p:sp>
      <p:sp>
        <p:nvSpPr>
          <p:cNvPr id="50363" name="Line 187"/>
          <p:cNvSpPr>
            <a:spLocks noChangeShapeType="1"/>
          </p:cNvSpPr>
          <p:nvPr/>
        </p:nvSpPr>
        <p:spPr bwMode="auto">
          <a:xfrm flipV="1">
            <a:off x="5562600" y="3352800"/>
            <a:ext cx="2743200" cy="2133600"/>
          </a:xfrm>
          <a:prstGeom prst="line">
            <a:avLst/>
          </a:prstGeom>
          <a:noFill/>
          <a:ln w="9525">
            <a:solidFill>
              <a:schemeClr val="tx1"/>
            </a:solidFill>
            <a:round/>
            <a:headEnd/>
            <a:tailEnd type="triangle" w="med" len="med"/>
          </a:ln>
          <a:effectLst/>
        </p:spPr>
        <p:txBody>
          <a:bodyPr/>
          <a:lstStyle/>
          <a:p>
            <a:endParaRPr lang="en-US"/>
          </a:p>
        </p:txBody>
      </p:sp>
      <p:sp>
        <p:nvSpPr>
          <p:cNvPr id="50364" name="Text Box 188"/>
          <p:cNvSpPr txBox="1">
            <a:spLocks noChangeArrowheads="1"/>
          </p:cNvSpPr>
          <p:nvPr/>
        </p:nvSpPr>
        <p:spPr bwMode="auto">
          <a:xfrm rot="-2407244">
            <a:off x="5981700" y="4357688"/>
            <a:ext cx="1028700" cy="366712"/>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rPr>
              <a:t>2</a:t>
            </a:r>
            <a:r>
              <a:rPr lang="en-US" baseline="30000">
                <a:latin typeface="Times New Roman" pitchFamily="18" charset="0"/>
              </a:rPr>
              <a:t>nd</a:t>
            </a:r>
            <a:r>
              <a:rPr lang="en-US">
                <a:latin typeface="Times New Roman" pitchFamily="18" charset="0"/>
              </a:rPr>
              <a:t> query</a:t>
            </a:r>
          </a:p>
        </p:txBody>
      </p:sp>
      <p:sp>
        <p:nvSpPr>
          <p:cNvPr id="50365" name="Line 189"/>
          <p:cNvSpPr>
            <a:spLocks noChangeShapeType="1"/>
          </p:cNvSpPr>
          <p:nvPr/>
        </p:nvSpPr>
        <p:spPr bwMode="auto">
          <a:xfrm flipH="1">
            <a:off x="5486400" y="3581400"/>
            <a:ext cx="2819400" cy="2209800"/>
          </a:xfrm>
          <a:prstGeom prst="line">
            <a:avLst/>
          </a:prstGeom>
          <a:noFill/>
          <a:ln w="9525">
            <a:solidFill>
              <a:schemeClr val="tx1"/>
            </a:solidFill>
            <a:round/>
            <a:headEnd/>
            <a:tailEnd type="triangle" w="med" len="med"/>
          </a:ln>
          <a:effectLst/>
        </p:spPr>
        <p:txBody>
          <a:bodyPr/>
          <a:lstStyle/>
          <a:p>
            <a:endParaRPr lang="en-US"/>
          </a:p>
        </p:txBody>
      </p:sp>
      <p:sp>
        <p:nvSpPr>
          <p:cNvPr id="50366" name="Text Box 190"/>
          <p:cNvSpPr txBox="1">
            <a:spLocks noChangeArrowheads="1"/>
          </p:cNvSpPr>
          <p:nvPr/>
        </p:nvSpPr>
        <p:spPr bwMode="auto">
          <a:xfrm rot="-23905825">
            <a:off x="5695950" y="4595813"/>
            <a:ext cx="2597150" cy="366712"/>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rPr>
              <a:t>referral to duke.edu server</a:t>
            </a:r>
          </a:p>
        </p:txBody>
      </p:sp>
      <p:sp>
        <p:nvSpPr>
          <p:cNvPr id="50367" name="Line 191"/>
          <p:cNvSpPr>
            <a:spLocks noChangeShapeType="1"/>
          </p:cNvSpPr>
          <p:nvPr/>
        </p:nvSpPr>
        <p:spPr bwMode="auto">
          <a:xfrm flipV="1">
            <a:off x="5486400" y="4724400"/>
            <a:ext cx="2743200" cy="1371600"/>
          </a:xfrm>
          <a:prstGeom prst="line">
            <a:avLst/>
          </a:prstGeom>
          <a:noFill/>
          <a:ln w="9525">
            <a:solidFill>
              <a:schemeClr val="tx1"/>
            </a:solidFill>
            <a:round/>
            <a:headEnd/>
            <a:tailEnd type="triangle" w="med" len="med"/>
          </a:ln>
          <a:effectLst/>
        </p:spPr>
        <p:txBody>
          <a:bodyPr/>
          <a:lstStyle/>
          <a:p>
            <a:endParaRPr lang="en-US"/>
          </a:p>
        </p:txBody>
      </p:sp>
      <p:sp>
        <p:nvSpPr>
          <p:cNvPr id="50368" name="Text Box 192"/>
          <p:cNvSpPr txBox="1">
            <a:spLocks noChangeArrowheads="1"/>
          </p:cNvSpPr>
          <p:nvPr/>
        </p:nvSpPr>
        <p:spPr bwMode="auto">
          <a:xfrm rot="-1400685">
            <a:off x="6692900" y="4891088"/>
            <a:ext cx="1003300" cy="366712"/>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rPr>
              <a:t>3</a:t>
            </a:r>
            <a:r>
              <a:rPr lang="en-US" baseline="30000">
                <a:latin typeface="Times New Roman" pitchFamily="18" charset="0"/>
              </a:rPr>
              <a:t>rd</a:t>
            </a:r>
            <a:r>
              <a:rPr lang="en-US">
                <a:latin typeface="Times New Roman" pitchFamily="18" charset="0"/>
              </a:rPr>
              <a:t> query</a:t>
            </a:r>
          </a:p>
        </p:txBody>
      </p:sp>
      <p:sp>
        <p:nvSpPr>
          <p:cNvPr id="50369" name="Line 193"/>
          <p:cNvSpPr>
            <a:spLocks noChangeShapeType="1"/>
          </p:cNvSpPr>
          <p:nvPr/>
        </p:nvSpPr>
        <p:spPr bwMode="auto">
          <a:xfrm flipH="1">
            <a:off x="5562600" y="4876800"/>
            <a:ext cx="2743200" cy="1295400"/>
          </a:xfrm>
          <a:prstGeom prst="line">
            <a:avLst/>
          </a:prstGeom>
          <a:noFill/>
          <a:ln w="9525">
            <a:solidFill>
              <a:schemeClr val="tx1"/>
            </a:solidFill>
            <a:round/>
            <a:headEnd/>
            <a:tailEnd type="triangle" w="med" len="med"/>
          </a:ln>
          <a:effectLst/>
        </p:spPr>
        <p:txBody>
          <a:bodyPr/>
          <a:lstStyle/>
          <a:p>
            <a:endParaRPr lang="en-US"/>
          </a:p>
        </p:txBody>
      </p:sp>
      <p:sp>
        <p:nvSpPr>
          <p:cNvPr id="50370" name="Text Box 194"/>
          <p:cNvSpPr txBox="1">
            <a:spLocks noChangeArrowheads="1"/>
          </p:cNvSpPr>
          <p:nvPr/>
        </p:nvSpPr>
        <p:spPr bwMode="auto">
          <a:xfrm rot="-1395791">
            <a:off x="5786438" y="5389563"/>
            <a:ext cx="2844800" cy="366712"/>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rPr>
              <a:t>referral to cs.duke.edu server</a:t>
            </a:r>
          </a:p>
        </p:txBody>
      </p:sp>
      <p:sp>
        <p:nvSpPr>
          <p:cNvPr id="50371" name="Line 195"/>
          <p:cNvSpPr>
            <a:spLocks noChangeShapeType="1"/>
          </p:cNvSpPr>
          <p:nvPr/>
        </p:nvSpPr>
        <p:spPr bwMode="auto">
          <a:xfrm>
            <a:off x="5410200" y="6096000"/>
            <a:ext cx="2590800" cy="381000"/>
          </a:xfrm>
          <a:prstGeom prst="line">
            <a:avLst/>
          </a:prstGeom>
          <a:noFill/>
          <a:ln w="9525">
            <a:solidFill>
              <a:schemeClr val="tx1"/>
            </a:solidFill>
            <a:round/>
            <a:headEnd/>
            <a:tailEnd type="triangle" w="med" len="med"/>
          </a:ln>
          <a:effectLst/>
        </p:spPr>
        <p:txBody>
          <a:bodyPr/>
          <a:lstStyle/>
          <a:p>
            <a:endParaRPr lang="en-US"/>
          </a:p>
        </p:txBody>
      </p:sp>
      <p:sp>
        <p:nvSpPr>
          <p:cNvPr id="50372" name="Text Box 196"/>
          <p:cNvSpPr txBox="1">
            <a:spLocks noChangeArrowheads="1"/>
          </p:cNvSpPr>
          <p:nvPr/>
        </p:nvSpPr>
        <p:spPr bwMode="auto">
          <a:xfrm>
            <a:off x="6624638" y="5981700"/>
            <a:ext cx="995362" cy="366713"/>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rPr>
              <a:t>4</a:t>
            </a:r>
            <a:r>
              <a:rPr lang="en-US" baseline="30000">
                <a:latin typeface="Times New Roman" pitchFamily="18" charset="0"/>
              </a:rPr>
              <a:t>th</a:t>
            </a:r>
            <a:r>
              <a:rPr lang="en-US">
                <a:latin typeface="Times New Roman" pitchFamily="18" charset="0"/>
              </a:rPr>
              <a:t> query</a:t>
            </a:r>
          </a:p>
        </p:txBody>
      </p:sp>
      <p:sp>
        <p:nvSpPr>
          <p:cNvPr id="50373" name="Line 197"/>
          <p:cNvSpPr>
            <a:spLocks noChangeShapeType="1"/>
          </p:cNvSpPr>
          <p:nvPr/>
        </p:nvSpPr>
        <p:spPr bwMode="auto">
          <a:xfrm rot="228844" flipH="1" flipV="1">
            <a:off x="5181600" y="6172200"/>
            <a:ext cx="2743200" cy="381000"/>
          </a:xfrm>
          <a:prstGeom prst="line">
            <a:avLst/>
          </a:prstGeom>
          <a:noFill/>
          <a:ln w="9525">
            <a:solidFill>
              <a:schemeClr val="tx1"/>
            </a:solidFill>
            <a:round/>
            <a:headEnd/>
            <a:tailEnd type="triangle" w="med" len="med"/>
          </a:ln>
          <a:effectLst/>
        </p:spPr>
        <p:txBody>
          <a:bodyPr/>
          <a:lstStyle/>
          <a:p>
            <a:endParaRPr lang="en-US"/>
          </a:p>
        </p:txBody>
      </p:sp>
      <p:sp>
        <p:nvSpPr>
          <p:cNvPr id="50374" name="Text Box 198"/>
          <p:cNvSpPr txBox="1">
            <a:spLocks noChangeArrowheads="1"/>
          </p:cNvSpPr>
          <p:nvPr/>
        </p:nvSpPr>
        <p:spPr bwMode="auto">
          <a:xfrm rot="447077">
            <a:off x="5318125" y="6373813"/>
            <a:ext cx="2730500" cy="336550"/>
          </a:xfrm>
          <a:prstGeom prst="rect">
            <a:avLst/>
          </a:prstGeom>
          <a:noFill/>
          <a:ln w="9525">
            <a:noFill/>
            <a:miter lim="800000"/>
            <a:headEnd/>
            <a:tailEnd/>
          </a:ln>
          <a:effectLst/>
        </p:spPr>
        <p:txBody>
          <a:bodyPr wrap="none">
            <a:spAutoFit/>
          </a:bodyPr>
          <a:lstStyle/>
          <a:p>
            <a:pPr eaLnBrk="0" hangingPunct="0"/>
            <a:r>
              <a:rPr lang="en-US" sz="1600">
                <a:latin typeface="Times New Roman" pitchFamily="18" charset="0"/>
              </a:rPr>
              <a:t>IP address of spirit.cs.duke.edu</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3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3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3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3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3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3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3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3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3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3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3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3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36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3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3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3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3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3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55" grpId="0" animBg="1"/>
      <p:bldP spid="50356" grpId="0"/>
      <p:bldP spid="50357" grpId="0" animBg="1"/>
      <p:bldP spid="50358" grpId="0"/>
      <p:bldP spid="50359" grpId="0" animBg="1"/>
      <p:bldP spid="50360" grpId="0"/>
      <p:bldP spid="50361" grpId="0" animBg="1"/>
      <p:bldP spid="50362" grpId="0"/>
      <p:bldP spid="50363" grpId="0" animBg="1"/>
      <p:bldP spid="50364" grpId="0"/>
      <p:bldP spid="50365" grpId="0" animBg="1"/>
      <p:bldP spid="50366" grpId="0"/>
      <p:bldP spid="50367" grpId="0" animBg="1"/>
      <p:bldP spid="50368" grpId="0"/>
      <p:bldP spid="50369" grpId="0" animBg="1"/>
      <p:bldP spid="50370" grpId="0"/>
      <p:bldP spid="50371" grpId="0" animBg="1"/>
      <p:bldP spid="50372" grpId="0"/>
      <p:bldP spid="50373" grpId="0" animBg="1"/>
      <p:bldP spid="503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r>
              <a:rPr lang="en-US" smtClean="0"/>
              <a:t>Domain Name System (DNS)</a:t>
            </a:r>
          </a:p>
        </p:txBody>
      </p:sp>
      <p:sp>
        <p:nvSpPr>
          <p:cNvPr id="23555" name="Rectangle 3"/>
          <p:cNvSpPr>
            <a:spLocks noGrp="1" noChangeArrowheads="1"/>
          </p:cNvSpPr>
          <p:nvPr>
            <p:ph type="subTitle" idx="1"/>
          </p:nvPr>
        </p:nvSpPr>
        <p:spPr/>
        <p:txBody>
          <a:bodyPr/>
          <a:lstStyle/>
          <a:p>
            <a:endParaRPr lang="en-US" smtClean="0"/>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Inverse query</a:t>
            </a:r>
          </a:p>
        </p:txBody>
      </p:sp>
      <p:sp>
        <p:nvSpPr>
          <p:cNvPr id="51203" name="Rectangle 3"/>
          <p:cNvSpPr>
            <a:spLocks noGrp="1" noChangeArrowheads="1"/>
          </p:cNvSpPr>
          <p:nvPr>
            <p:ph type="body" idx="1"/>
          </p:nvPr>
        </p:nvSpPr>
        <p:spPr>
          <a:xfrm>
            <a:off x="457200" y="4641850"/>
            <a:ext cx="8229600" cy="1835150"/>
          </a:xfrm>
        </p:spPr>
        <p:txBody>
          <a:bodyPr/>
          <a:lstStyle/>
          <a:p>
            <a:pPr>
              <a:lnSpc>
                <a:spcPct val="80000"/>
              </a:lnSpc>
            </a:pPr>
            <a:r>
              <a:rPr lang="en-US" sz="2800" smtClean="0"/>
              <a:t>What’s the host name for IP address 128.195.4.150</a:t>
            </a:r>
          </a:p>
          <a:p>
            <a:pPr lvl="1">
              <a:lnSpc>
                <a:spcPct val="80000"/>
              </a:lnSpc>
            </a:pPr>
            <a:r>
              <a:rPr lang="en-US" sz="2400" smtClean="0"/>
              <a:t>IP address is converted to domain name: 150.4.195.128.in-addr.arpa</a:t>
            </a:r>
          </a:p>
          <a:p>
            <a:pPr lvl="1">
              <a:lnSpc>
                <a:spcPct val="80000"/>
              </a:lnSpc>
            </a:pPr>
            <a:r>
              <a:rPr lang="en-US" sz="2400" smtClean="0"/>
              <a:t>Resolver sends query for this address</a:t>
            </a:r>
          </a:p>
        </p:txBody>
      </p:sp>
      <p:sp>
        <p:nvSpPr>
          <p:cNvPr id="51204" name="Oval 4"/>
          <p:cNvSpPr>
            <a:spLocks noChangeArrowheads="1"/>
          </p:cNvSpPr>
          <p:nvPr/>
        </p:nvSpPr>
        <p:spPr bwMode="auto">
          <a:xfrm>
            <a:off x="2111375" y="2476500"/>
            <a:ext cx="3238500" cy="1597025"/>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51205" name="Oval 5"/>
          <p:cNvSpPr>
            <a:spLocks noChangeArrowheads="1"/>
          </p:cNvSpPr>
          <p:nvPr/>
        </p:nvSpPr>
        <p:spPr bwMode="auto">
          <a:xfrm>
            <a:off x="2370138" y="3027363"/>
            <a:ext cx="2655887" cy="9906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51206" name="Oval 6"/>
          <p:cNvSpPr>
            <a:spLocks noChangeArrowheads="1"/>
          </p:cNvSpPr>
          <p:nvPr/>
        </p:nvSpPr>
        <p:spPr bwMode="auto">
          <a:xfrm>
            <a:off x="3017838" y="1320800"/>
            <a:ext cx="4144962" cy="104616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07" name="Text Box 7"/>
          <p:cNvSpPr txBox="1">
            <a:spLocks noChangeArrowheads="1"/>
          </p:cNvSpPr>
          <p:nvPr/>
        </p:nvSpPr>
        <p:spPr bwMode="auto">
          <a:xfrm>
            <a:off x="4170363" y="1295400"/>
            <a:ext cx="954087"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.(root)</a:t>
            </a:r>
          </a:p>
        </p:txBody>
      </p:sp>
      <p:sp>
        <p:nvSpPr>
          <p:cNvPr id="51208" name="Text Box 8"/>
          <p:cNvSpPr txBox="1">
            <a:spLocks noChangeArrowheads="1"/>
          </p:cNvSpPr>
          <p:nvPr/>
        </p:nvSpPr>
        <p:spPr bwMode="auto">
          <a:xfrm>
            <a:off x="3327400" y="1871663"/>
            <a:ext cx="5905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org</a:t>
            </a:r>
          </a:p>
        </p:txBody>
      </p:sp>
      <p:sp>
        <p:nvSpPr>
          <p:cNvPr id="51209" name="Text Box 9"/>
          <p:cNvSpPr txBox="1">
            <a:spLocks noChangeArrowheads="1"/>
          </p:cNvSpPr>
          <p:nvPr/>
        </p:nvSpPr>
        <p:spPr bwMode="auto">
          <a:xfrm>
            <a:off x="4248150" y="1871663"/>
            <a:ext cx="6238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edu</a:t>
            </a:r>
          </a:p>
        </p:txBody>
      </p:sp>
      <p:sp>
        <p:nvSpPr>
          <p:cNvPr id="51210" name="Text Box 10"/>
          <p:cNvSpPr txBox="1">
            <a:spLocks noChangeArrowheads="1"/>
          </p:cNvSpPr>
          <p:nvPr/>
        </p:nvSpPr>
        <p:spPr bwMode="auto">
          <a:xfrm>
            <a:off x="5200650" y="1871663"/>
            <a:ext cx="7080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com</a:t>
            </a:r>
          </a:p>
        </p:txBody>
      </p:sp>
      <p:sp>
        <p:nvSpPr>
          <p:cNvPr id="51211" name="Text Box 11"/>
          <p:cNvSpPr txBox="1">
            <a:spLocks noChangeArrowheads="1"/>
          </p:cNvSpPr>
          <p:nvPr/>
        </p:nvSpPr>
        <p:spPr bwMode="auto">
          <a:xfrm>
            <a:off x="6384925" y="1871663"/>
            <a:ext cx="6413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gov</a:t>
            </a:r>
          </a:p>
        </p:txBody>
      </p:sp>
      <p:sp>
        <p:nvSpPr>
          <p:cNvPr id="51212" name="Text Box 12"/>
          <p:cNvSpPr txBox="1">
            <a:spLocks noChangeArrowheads="1"/>
          </p:cNvSpPr>
          <p:nvPr/>
        </p:nvSpPr>
        <p:spPr bwMode="auto">
          <a:xfrm>
            <a:off x="3924300" y="2476500"/>
            <a:ext cx="6238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due</a:t>
            </a:r>
          </a:p>
        </p:txBody>
      </p:sp>
      <p:sp>
        <p:nvSpPr>
          <p:cNvPr id="51213" name="Text Box 13"/>
          <p:cNvSpPr txBox="1">
            <a:spLocks noChangeArrowheads="1"/>
          </p:cNvSpPr>
          <p:nvPr/>
        </p:nvSpPr>
        <p:spPr bwMode="auto">
          <a:xfrm>
            <a:off x="4719638" y="2476500"/>
            <a:ext cx="588962"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mit</a:t>
            </a:r>
          </a:p>
        </p:txBody>
      </p:sp>
      <p:sp>
        <p:nvSpPr>
          <p:cNvPr id="51214" name="Text Box 14"/>
          <p:cNvSpPr txBox="1">
            <a:spLocks noChangeArrowheads="1"/>
          </p:cNvSpPr>
          <p:nvPr/>
        </p:nvSpPr>
        <p:spPr bwMode="auto">
          <a:xfrm>
            <a:off x="3351213" y="3027363"/>
            <a:ext cx="4381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cs</a:t>
            </a:r>
          </a:p>
        </p:txBody>
      </p:sp>
      <p:sp>
        <p:nvSpPr>
          <p:cNvPr id="51215" name="Text Box 15"/>
          <p:cNvSpPr txBox="1">
            <a:spLocks noChangeArrowheads="1"/>
          </p:cNvSpPr>
          <p:nvPr/>
        </p:nvSpPr>
        <p:spPr bwMode="auto">
          <a:xfrm>
            <a:off x="4624388" y="2971800"/>
            <a:ext cx="623887"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eng</a:t>
            </a:r>
          </a:p>
        </p:txBody>
      </p:sp>
      <p:sp>
        <p:nvSpPr>
          <p:cNvPr id="51216" name="Text Box 16"/>
          <p:cNvSpPr txBox="1">
            <a:spLocks noChangeArrowheads="1"/>
          </p:cNvSpPr>
          <p:nvPr/>
        </p:nvSpPr>
        <p:spPr bwMode="auto">
          <a:xfrm>
            <a:off x="2435225" y="3468688"/>
            <a:ext cx="84613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www</a:t>
            </a:r>
          </a:p>
        </p:txBody>
      </p:sp>
      <p:sp>
        <p:nvSpPr>
          <p:cNvPr id="51217" name="Text Box 17"/>
          <p:cNvSpPr txBox="1">
            <a:spLocks noChangeArrowheads="1"/>
          </p:cNvSpPr>
          <p:nvPr/>
        </p:nvSpPr>
        <p:spPr bwMode="auto">
          <a:xfrm>
            <a:off x="3263900" y="3633788"/>
            <a:ext cx="7762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smtp</a:t>
            </a:r>
          </a:p>
        </p:txBody>
      </p:sp>
      <p:sp>
        <p:nvSpPr>
          <p:cNvPr id="51218" name="Text Box 18"/>
          <p:cNvSpPr txBox="1">
            <a:spLocks noChangeArrowheads="1"/>
          </p:cNvSpPr>
          <p:nvPr/>
        </p:nvSpPr>
        <p:spPr bwMode="auto">
          <a:xfrm>
            <a:off x="4117975" y="3467100"/>
            <a:ext cx="8096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spirit</a:t>
            </a:r>
          </a:p>
        </p:txBody>
      </p:sp>
      <p:cxnSp>
        <p:nvCxnSpPr>
          <p:cNvPr id="51219" name="AutoShape 19"/>
          <p:cNvCxnSpPr>
            <a:cxnSpLocks noChangeShapeType="1"/>
            <a:stCxn id="51207" idx="2"/>
            <a:endCxn id="51208" idx="0"/>
          </p:cNvCxnSpPr>
          <p:nvPr/>
        </p:nvCxnSpPr>
        <p:spPr bwMode="auto">
          <a:xfrm flipH="1">
            <a:off x="3578225" y="1625600"/>
            <a:ext cx="998538" cy="246063"/>
          </a:xfrm>
          <a:prstGeom prst="straightConnector1">
            <a:avLst/>
          </a:prstGeom>
          <a:noFill/>
          <a:ln w="38100">
            <a:solidFill>
              <a:srgbClr val="0000FF"/>
            </a:solidFill>
            <a:round/>
            <a:headEnd/>
            <a:tailEnd type="triangle" w="med" len="med"/>
          </a:ln>
          <a:effectLst/>
        </p:spPr>
      </p:cxnSp>
      <p:cxnSp>
        <p:nvCxnSpPr>
          <p:cNvPr id="51220" name="AutoShape 20"/>
          <p:cNvCxnSpPr>
            <a:cxnSpLocks noChangeShapeType="1"/>
            <a:stCxn id="51207" idx="2"/>
            <a:endCxn id="51209" idx="0"/>
          </p:cNvCxnSpPr>
          <p:nvPr/>
        </p:nvCxnSpPr>
        <p:spPr bwMode="auto">
          <a:xfrm flipH="1">
            <a:off x="4513263" y="1625600"/>
            <a:ext cx="63500" cy="246063"/>
          </a:xfrm>
          <a:prstGeom prst="straightConnector1">
            <a:avLst/>
          </a:prstGeom>
          <a:noFill/>
          <a:ln w="38100">
            <a:solidFill>
              <a:srgbClr val="0000FF"/>
            </a:solidFill>
            <a:round/>
            <a:headEnd/>
            <a:tailEnd type="triangle" w="med" len="med"/>
          </a:ln>
          <a:effectLst/>
        </p:spPr>
      </p:cxnSp>
      <p:cxnSp>
        <p:nvCxnSpPr>
          <p:cNvPr id="51221" name="AutoShape 21"/>
          <p:cNvCxnSpPr>
            <a:cxnSpLocks noChangeShapeType="1"/>
            <a:stCxn id="51207" idx="2"/>
            <a:endCxn id="51210" idx="0"/>
          </p:cNvCxnSpPr>
          <p:nvPr/>
        </p:nvCxnSpPr>
        <p:spPr bwMode="auto">
          <a:xfrm>
            <a:off x="4576763" y="1625600"/>
            <a:ext cx="925512" cy="246063"/>
          </a:xfrm>
          <a:prstGeom prst="straightConnector1">
            <a:avLst/>
          </a:prstGeom>
          <a:noFill/>
          <a:ln w="38100">
            <a:solidFill>
              <a:srgbClr val="0000FF"/>
            </a:solidFill>
            <a:round/>
            <a:headEnd/>
            <a:tailEnd type="triangle" w="med" len="med"/>
          </a:ln>
          <a:effectLst/>
        </p:spPr>
      </p:cxnSp>
      <p:cxnSp>
        <p:nvCxnSpPr>
          <p:cNvPr id="51222" name="AutoShape 22"/>
          <p:cNvCxnSpPr>
            <a:cxnSpLocks noChangeShapeType="1"/>
            <a:stCxn id="51207" idx="2"/>
            <a:endCxn id="51211" idx="0"/>
          </p:cNvCxnSpPr>
          <p:nvPr/>
        </p:nvCxnSpPr>
        <p:spPr bwMode="auto">
          <a:xfrm>
            <a:off x="4576763" y="1625600"/>
            <a:ext cx="2081212" cy="246063"/>
          </a:xfrm>
          <a:prstGeom prst="straightConnector1">
            <a:avLst/>
          </a:prstGeom>
          <a:noFill/>
          <a:ln w="38100">
            <a:solidFill>
              <a:srgbClr val="0000FF"/>
            </a:solidFill>
            <a:round/>
            <a:headEnd/>
            <a:tailEnd type="triangle" w="med" len="med"/>
          </a:ln>
          <a:effectLst/>
        </p:spPr>
      </p:cxnSp>
      <p:cxnSp>
        <p:nvCxnSpPr>
          <p:cNvPr id="51223" name="AutoShape 23"/>
          <p:cNvCxnSpPr>
            <a:cxnSpLocks noChangeShapeType="1"/>
            <a:stCxn id="51209" idx="2"/>
            <a:endCxn id="51212" idx="0"/>
          </p:cNvCxnSpPr>
          <p:nvPr/>
        </p:nvCxnSpPr>
        <p:spPr bwMode="auto">
          <a:xfrm flipH="1">
            <a:off x="4237038" y="2328863"/>
            <a:ext cx="323850" cy="147637"/>
          </a:xfrm>
          <a:prstGeom prst="straightConnector1">
            <a:avLst/>
          </a:prstGeom>
          <a:noFill/>
          <a:ln w="38100">
            <a:solidFill>
              <a:srgbClr val="0000FF"/>
            </a:solidFill>
            <a:round/>
            <a:headEnd/>
            <a:tailEnd type="triangle" w="med" len="med"/>
          </a:ln>
          <a:effectLst/>
        </p:spPr>
      </p:cxnSp>
      <p:cxnSp>
        <p:nvCxnSpPr>
          <p:cNvPr id="51224" name="AutoShape 24"/>
          <p:cNvCxnSpPr>
            <a:cxnSpLocks noChangeShapeType="1"/>
            <a:stCxn id="51209" idx="2"/>
            <a:endCxn id="51213" idx="0"/>
          </p:cNvCxnSpPr>
          <p:nvPr/>
        </p:nvCxnSpPr>
        <p:spPr bwMode="auto">
          <a:xfrm>
            <a:off x="4513263" y="2201863"/>
            <a:ext cx="457200" cy="274637"/>
          </a:xfrm>
          <a:prstGeom prst="straightConnector1">
            <a:avLst/>
          </a:prstGeom>
          <a:noFill/>
          <a:ln w="38100">
            <a:solidFill>
              <a:srgbClr val="0000FF"/>
            </a:solidFill>
            <a:round/>
            <a:headEnd/>
            <a:tailEnd type="triangle" w="med" len="med"/>
          </a:ln>
          <a:effectLst/>
        </p:spPr>
      </p:cxnSp>
      <p:cxnSp>
        <p:nvCxnSpPr>
          <p:cNvPr id="51225" name="AutoShape 25"/>
          <p:cNvCxnSpPr>
            <a:cxnSpLocks noChangeShapeType="1"/>
            <a:stCxn id="51212" idx="2"/>
            <a:endCxn id="51214" idx="0"/>
          </p:cNvCxnSpPr>
          <p:nvPr/>
        </p:nvCxnSpPr>
        <p:spPr bwMode="auto">
          <a:xfrm flipH="1">
            <a:off x="3570288" y="2933700"/>
            <a:ext cx="666750" cy="93663"/>
          </a:xfrm>
          <a:prstGeom prst="straightConnector1">
            <a:avLst/>
          </a:prstGeom>
          <a:noFill/>
          <a:ln w="38100">
            <a:solidFill>
              <a:srgbClr val="0000FF"/>
            </a:solidFill>
            <a:round/>
            <a:headEnd/>
            <a:tailEnd type="triangle" w="med" len="med"/>
          </a:ln>
          <a:effectLst/>
        </p:spPr>
      </p:cxnSp>
      <p:cxnSp>
        <p:nvCxnSpPr>
          <p:cNvPr id="51226" name="AutoShape 26"/>
          <p:cNvCxnSpPr>
            <a:cxnSpLocks noChangeShapeType="1"/>
            <a:stCxn id="51212" idx="2"/>
            <a:endCxn id="51215" idx="0"/>
          </p:cNvCxnSpPr>
          <p:nvPr/>
        </p:nvCxnSpPr>
        <p:spPr bwMode="auto">
          <a:xfrm>
            <a:off x="4237038" y="2933700"/>
            <a:ext cx="700087" cy="38100"/>
          </a:xfrm>
          <a:prstGeom prst="straightConnector1">
            <a:avLst/>
          </a:prstGeom>
          <a:noFill/>
          <a:ln w="38100">
            <a:solidFill>
              <a:srgbClr val="0000FF"/>
            </a:solidFill>
            <a:round/>
            <a:headEnd/>
            <a:tailEnd type="triangle" w="med" len="med"/>
          </a:ln>
          <a:effectLst/>
        </p:spPr>
      </p:cxnSp>
      <p:cxnSp>
        <p:nvCxnSpPr>
          <p:cNvPr id="51227" name="AutoShape 27"/>
          <p:cNvCxnSpPr>
            <a:cxnSpLocks noChangeShapeType="1"/>
            <a:stCxn id="51214" idx="2"/>
            <a:endCxn id="51216" idx="0"/>
          </p:cNvCxnSpPr>
          <p:nvPr/>
        </p:nvCxnSpPr>
        <p:spPr bwMode="auto">
          <a:xfrm flipH="1" flipV="1">
            <a:off x="2859088" y="3468688"/>
            <a:ext cx="711200" cy="15875"/>
          </a:xfrm>
          <a:prstGeom prst="straightConnector1">
            <a:avLst/>
          </a:prstGeom>
          <a:noFill/>
          <a:ln w="38100">
            <a:solidFill>
              <a:srgbClr val="0000FF"/>
            </a:solidFill>
            <a:round/>
            <a:headEnd/>
            <a:tailEnd type="triangle" w="med" len="med"/>
          </a:ln>
          <a:effectLst/>
        </p:spPr>
      </p:cxnSp>
      <p:cxnSp>
        <p:nvCxnSpPr>
          <p:cNvPr id="51228" name="AutoShape 28"/>
          <p:cNvCxnSpPr>
            <a:cxnSpLocks noChangeShapeType="1"/>
            <a:stCxn id="51214" idx="2"/>
            <a:endCxn id="51217" idx="0"/>
          </p:cNvCxnSpPr>
          <p:nvPr/>
        </p:nvCxnSpPr>
        <p:spPr bwMode="auto">
          <a:xfrm>
            <a:off x="3570288" y="3484563"/>
            <a:ext cx="82550" cy="149225"/>
          </a:xfrm>
          <a:prstGeom prst="straightConnector1">
            <a:avLst/>
          </a:prstGeom>
          <a:noFill/>
          <a:ln w="38100">
            <a:solidFill>
              <a:srgbClr val="0000FF"/>
            </a:solidFill>
            <a:round/>
            <a:headEnd/>
            <a:tailEnd type="triangle" w="med" len="med"/>
          </a:ln>
          <a:effectLst/>
        </p:spPr>
      </p:cxnSp>
      <p:cxnSp>
        <p:nvCxnSpPr>
          <p:cNvPr id="51229" name="AutoShape 29"/>
          <p:cNvCxnSpPr>
            <a:cxnSpLocks noChangeShapeType="1"/>
            <a:stCxn id="51214" idx="2"/>
            <a:endCxn id="51218" idx="0"/>
          </p:cNvCxnSpPr>
          <p:nvPr/>
        </p:nvCxnSpPr>
        <p:spPr bwMode="auto">
          <a:xfrm flipV="1">
            <a:off x="3570288" y="3467100"/>
            <a:ext cx="952500" cy="17463"/>
          </a:xfrm>
          <a:prstGeom prst="straightConnector1">
            <a:avLst/>
          </a:prstGeom>
          <a:noFill/>
          <a:ln w="38100">
            <a:solidFill>
              <a:srgbClr val="0000FF"/>
            </a:solidFill>
            <a:round/>
            <a:headEnd/>
            <a:tailEnd type="triangle" w="med" len="med"/>
          </a:ln>
          <a:effectLst/>
        </p:spPr>
      </p:cxnSp>
      <p:sp>
        <p:nvSpPr>
          <p:cNvPr id="51230" name="Text Box 30"/>
          <p:cNvSpPr txBox="1">
            <a:spLocks noChangeArrowheads="1"/>
          </p:cNvSpPr>
          <p:nvPr/>
        </p:nvSpPr>
        <p:spPr bwMode="auto">
          <a:xfrm>
            <a:off x="7451725" y="1752600"/>
            <a:ext cx="7080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arpa</a:t>
            </a:r>
          </a:p>
        </p:txBody>
      </p:sp>
      <p:sp>
        <p:nvSpPr>
          <p:cNvPr id="51231" name="Text Box 31"/>
          <p:cNvSpPr txBox="1">
            <a:spLocks noChangeArrowheads="1"/>
          </p:cNvSpPr>
          <p:nvPr/>
        </p:nvSpPr>
        <p:spPr bwMode="auto">
          <a:xfrm>
            <a:off x="7267575" y="2590800"/>
            <a:ext cx="10636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in-addr</a:t>
            </a:r>
          </a:p>
        </p:txBody>
      </p:sp>
      <p:sp>
        <p:nvSpPr>
          <p:cNvPr id="51232" name="Text Box 32"/>
          <p:cNvSpPr txBox="1">
            <a:spLocks noChangeArrowheads="1"/>
          </p:cNvSpPr>
          <p:nvPr/>
        </p:nvSpPr>
        <p:spPr bwMode="auto">
          <a:xfrm>
            <a:off x="7010400" y="3317875"/>
            <a:ext cx="2012950" cy="457200"/>
          </a:xfrm>
          <a:prstGeom prst="rect">
            <a:avLst/>
          </a:prstGeom>
          <a:noFill/>
          <a:ln w="9525">
            <a:noFill/>
            <a:miter lim="800000"/>
            <a:headEnd/>
            <a:tailEnd/>
          </a:ln>
          <a:effectLst/>
        </p:spPr>
        <p:txBody>
          <a:bodyPr>
            <a:spAutoFit/>
          </a:bodyPr>
          <a:lstStyle/>
          <a:p>
            <a:pPr eaLnBrk="0" hangingPunct="0"/>
            <a:r>
              <a:rPr lang="en-US" sz="2400">
                <a:latin typeface="Times New Roman" pitchFamily="18" charset="0"/>
              </a:rPr>
              <a:t>150.4.195.128</a:t>
            </a:r>
          </a:p>
        </p:txBody>
      </p:sp>
      <p:sp>
        <p:nvSpPr>
          <p:cNvPr id="51233" name="Line 33"/>
          <p:cNvSpPr>
            <a:spLocks noChangeShapeType="1"/>
          </p:cNvSpPr>
          <p:nvPr/>
        </p:nvSpPr>
        <p:spPr bwMode="auto">
          <a:xfrm>
            <a:off x="4648200" y="1600200"/>
            <a:ext cx="3200400" cy="304800"/>
          </a:xfrm>
          <a:prstGeom prst="line">
            <a:avLst/>
          </a:prstGeom>
          <a:noFill/>
          <a:ln w="38100">
            <a:solidFill>
              <a:srgbClr val="0000FF"/>
            </a:solidFill>
            <a:round/>
            <a:headEnd/>
            <a:tailEnd type="triangle" w="med" len="med"/>
          </a:ln>
          <a:effectLst/>
        </p:spPr>
        <p:txBody>
          <a:bodyPr/>
          <a:lstStyle/>
          <a:p>
            <a:endParaRPr lang="en-US"/>
          </a:p>
        </p:txBody>
      </p:sp>
      <p:cxnSp>
        <p:nvCxnSpPr>
          <p:cNvPr id="51234" name="AutoShape 34"/>
          <p:cNvCxnSpPr>
            <a:cxnSpLocks noChangeShapeType="1"/>
            <a:stCxn id="51230" idx="2"/>
            <a:endCxn id="51231" idx="0"/>
          </p:cNvCxnSpPr>
          <p:nvPr/>
        </p:nvCxnSpPr>
        <p:spPr bwMode="auto">
          <a:xfrm flipH="1">
            <a:off x="7799388" y="2209800"/>
            <a:ext cx="6350" cy="381000"/>
          </a:xfrm>
          <a:prstGeom prst="straightConnector1">
            <a:avLst/>
          </a:prstGeom>
          <a:noFill/>
          <a:ln w="38100">
            <a:solidFill>
              <a:srgbClr val="0000FF"/>
            </a:solidFill>
            <a:round/>
            <a:headEnd/>
            <a:tailEnd type="triangle" w="med" len="med"/>
          </a:ln>
          <a:effectLst/>
        </p:spPr>
      </p:cxnSp>
      <p:cxnSp>
        <p:nvCxnSpPr>
          <p:cNvPr id="51235" name="AutoShape 35"/>
          <p:cNvCxnSpPr>
            <a:cxnSpLocks noChangeShapeType="1"/>
            <a:stCxn id="51231" idx="2"/>
            <a:endCxn id="51232" idx="0"/>
          </p:cNvCxnSpPr>
          <p:nvPr/>
        </p:nvCxnSpPr>
        <p:spPr bwMode="auto">
          <a:xfrm>
            <a:off x="7799388" y="3048000"/>
            <a:ext cx="217487" cy="269875"/>
          </a:xfrm>
          <a:prstGeom prst="straightConnector1">
            <a:avLst/>
          </a:prstGeom>
          <a:noFill/>
          <a:ln w="38100">
            <a:solidFill>
              <a:srgbClr val="0000FF"/>
            </a:solidFill>
            <a:round/>
            <a:headEnd/>
            <a:tailEnd type="triangle" w="med" len="med"/>
          </a:ln>
          <a:effectLst/>
        </p:spPr>
      </p:cxn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28600" y="2286000"/>
            <a:ext cx="8763000" cy="1600200"/>
          </a:xfrm>
          <a:prstGeom prst="rect">
            <a:avLst/>
          </a:prstGeom>
          <a:solidFill>
            <a:srgbClr val="CCFFFF"/>
          </a:solidFill>
          <a:ln w="9525">
            <a:solidFill>
              <a:schemeClr val="tx1"/>
            </a:solidFill>
            <a:miter lim="800000"/>
            <a:headEnd/>
            <a:tailEnd/>
          </a:ln>
          <a:effectLst/>
        </p:spPr>
        <p:txBody>
          <a:bodyPr wrap="none" anchor="ctr"/>
          <a:lstStyle/>
          <a:p>
            <a:endParaRPr lang="en-US"/>
          </a:p>
        </p:txBody>
      </p:sp>
      <p:sp>
        <p:nvSpPr>
          <p:cNvPr id="52227" name="Rectangle 3"/>
          <p:cNvSpPr>
            <a:spLocks noGrp="1" noChangeArrowheads="1"/>
          </p:cNvSpPr>
          <p:nvPr>
            <p:ph type="title"/>
          </p:nvPr>
        </p:nvSpPr>
        <p:spPr/>
        <p:txBody>
          <a:bodyPr/>
          <a:lstStyle/>
          <a:p>
            <a:r>
              <a:rPr lang="en-US" smtClean="0"/>
              <a:t>Canonical names and aliases</a:t>
            </a:r>
          </a:p>
        </p:txBody>
      </p:sp>
      <p:sp>
        <p:nvSpPr>
          <p:cNvPr id="52228" name="Rectangle 4"/>
          <p:cNvSpPr>
            <a:spLocks noGrp="1" noChangeArrowheads="1"/>
          </p:cNvSpPr>
          <p:nvPr>
            <p:ph type="body" idx="1"/>
          </p:nvPr>
        </p:nvSpPr>
        <p:spPr>
          <a:xfrm>
            <a:off x="457200" y="5065713"/>
            <a:ext cx="8229600" cy="1060450"/>
          </a:xfrm>
        </p:spPr>
        <p:txBody>
          <a:bodyPr/>
          <a:lstStyle/>
          <a:p>
            <a:r>
              <a:rPr lang="en-US" smtClean="0"/>
              <a:t>Hosts can have several names.</a:t>
            </a:r>
          </a:p>
          <a:p>
            <a:r>
              <a:rPr lang="en-US" smtClean="0"/>
              <a:t>One is called canonical names and others are called aliases</a:t>
            </a:r>
          </a:p>
        </p:txBody>
      </p:sp>
      <p:sp>
        <p:nvSpPr>
          <p:cNvPr id="52229" name="Rectangle 5"/>
          <p:cNvSpPr>
            <a:spLocks noChangeArrowheads="1"/>
          </p:cNvSpPr>
          <p:nvPr/>
        </p:nvSpPr>
        <p:spPr bwMode="auto">
          <a:xfrm>
            <a:off x="381000" y="2470150"/>
            <a:ext cx="8382000" cy="1187450"/>
          </a:xfrm>
          <a:prstGeom prst="rect">
            <a:avLst/>
          </a:prstGeom>
          <a:noFill/>
          <a:ln w="9525">
            <a:noFill/>
            <a:miter lim="800000"/>
            <a:headEnd/>
            <a:tailEnd/>
          </a:ln>
          <a:effectLst/>
        </p:spPr>
        <p:txBody>
          <a:bodyPr>
            <a:spAutoFit/>
          </a:bodyPr>
          <a:lstStyle/>
          <a:p>
            <a:pPr eaLnBrk="0" hangingPunct="0"/>
            <a:r>
              <a:rPr lang="en-US" sz="2400">
                <a:latin typeface="Times New Roman" pitchFamily="18" charset="0"/>
              </a:rPr>
              <a:t>;; ANSWER SECTION:</a:t>
            </a:r>
          </a:p>
          <a:p>
            <a:pPr eaLnBrk="0" hangingPunct="0"/>
            <a:r>
              <a:rPr lang="en-US" sz="2400">
                <a:latin typeface="Times New Roman" pitchFamily="18" charset="0"/>
              </a:rPr>
              <a:t>www.cs.duke.edu.	86400	IN CNAME prophet.cs.duke.edu.</a:t>
            </a:r>
          </a:p>
          <a:p>
            <a:pPr eaLnBrk="0" hangingPunct="0"/>
            <a:r>
              <a:rPr lang="en-US" sz="2400">
                <a:latin typeface="Times New Roman" pitchFamily="18" charset="0"/>
              </a:rPr>
              <a:t>prophet.cs.duke.edu.	86400	IN	A	152.3.140.5</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Caching</a:t>
            </a:r>
          </a:p>
        </p:txBody>
      </p:sp>
      <p:sp>
        <p:nvSpPr>
          <p:cNvPr id="53251" name="Rectangle 3"/>
          <p:cNvSpPr>
            <a:spLocks noGrp="1" noChangeArrowheads="1"/>
          </p:cNvSpPr>
          <p:nvPr>
            <p:ph type="body" idx="1"/>
          </p:nvPr>
        </p:nvSpPr>
        <p:spPr/>
        <p:txBody>
          <a:bodyPr/>
          <a:lstStyle/>
          <a:p>
            <a:r>
              <a:rPr lang="en-US" smtClean="0"/>
              <a:t>To reduce DNS traffic, name servers caches information on domain name/IP address mappings</a:t>
            </a:r>
          </a:p>
          <a:p>
            <a:r>
              <a:rPr lang="en-US" smtClean="0"/>
              <a:t>When an entry for a query is in the cache, the server does not contact other servers</a:t>
            </a:r>
          </a:p>
          <a:p>
            <a:r>
              <a:rPr lang="en-US" smtClean="0"/>
              <a:t>Note: If an entry is sent from a cache, the reply from the server is marked as “unauthoritative”</a:t>
            </a:r>
          </a:p>
          <a:p>
            <a:r>
              <a:rPr lang="en-US" smtClean="0"/>
              <a:t>Caching-only servers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Negative caching</a:t>
            </a:r>
          </a:p>
        </p:txBody>
      </p:sp>
      <p:sp>
        <p:nvSpPr>
          <p:cNvPr id="54275" name="Rectangle 3"/>
          <p:cNvSpPr>
            <a:spLocks noGrp="1" noChangeArrowheads="1"/>
          </p:cNvSpPr>
          <p:nvPr>
            <p:ph type="body" idx="1"/>
          </p:nvPr>
        </p:nvSpPr>
        <p:spPr/>
        <p:txBody>
          <a:bodyPr/>
          <a:lstStyle/>
          <a:p>
            <a:r>
              <a:rPr lang="en-US" smtClean="0"/>
              <a:t>Two negative responses</a:t>
            </a:r>
          </a:p>
          <a:p>
            <a:pPr lvl="1"/>
            <a:r>
              <a:rPr lang="en-US" smtClean="0"/>
              <a:t>Name in question does not exist</a:t>
            </a:r>
          </a:p>
          <a:p>
            <a:pPr lvl="1"/>
            <a:r>
              <a:rPr lang="en-US" smtClean="0"/>
              <a:t>The name in record exists, but the requested data do not</a:t>
            </a:r>
          </a:p>
          <a:p>
            <a:endParaRPr lang="en-US" smtClean="0"/>
          </a:p>
          <a:p>
            <a:r>
              <a:rPr lang="en-US" smtClean="0"/>
              <a:t>Negative responses will be cached too</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43000"/>
          </a:xfrm>
        </p:spPr>
        <p:txBody>
          <a:bodyPr/>
          <a:lstStyle/>
          <a:p>
            <a:r>
              <a:rPr lang="en-US" smtClean="0"/>
              <a:t>Dig</a:t>
            </a:r>
          </a:p>
        </p:txBody>
      </p:sp>
      <p:sp>
        <p:nvSpPr>
          <p:cNvPr id="55299" name="Rectangle 3"/>
          <p:cNvSpPr>
            <a:spLocks noGrp="1" noChangeArrowheads="1"/>
          </p:cNvSpPr>
          <p:nvPr>
            <p:ph type="body" idx="1"/>
          </p:nvPr>
        </p:nvSpPr>
        <p:spPr>
          <a:xfrm>
            <a:off x="457200" y="1066800"/>
            <a:ext cx="8229600" cy="5486400"/>
          </a:xfrm>
        </p:spPr>
        <p:txBody>
          <a:bodyPr/>
          <a:lstStyle/>
          <a:p>
            <a:pPr>
              <a:lnSpc>
                <a:spcPct val="80000"/>
              </a:lnSpc>
            </a:pPr>
            <a:r>
              <a:rPr lang="en-US" sz="1400" smtClean="0"/>
              <a:t>DNS lookup utility</a:t>
            </a:r>
          </a:p>
          <a:p>
            <a:pPr>
              <a:lnSpc>
                <a:spcPct val="80000"/>
              </a:lnSpc>
            </a:pPr>
            <a:endParaRPr lang="en-US" sz="1400" smtClean="0"/>
          </a:p>
          <a:p>
            <a:pPr>
              <a:lnSpc>
                <a:spcPct val="80000"/>
              </a:lnSpc>
            </a:pPr>
            <a:r>
              <a:rPr lang="en-US" sz="1400" smtClean="0"/>
              <a:t>xwy@liberty:~$ dig  +norecurse @a.root-servers.net NS www.cs.duke.edu</a:t>
            </a:r>
          </a:p>
          <a:p>
            <a:pPr>
              <a:lnSpc>
                <a:spcPct val="80000"/>
              </a:lnSpc>
            </a:pPr>
            <a:endParaRPr lang="en-US" sz="1400" smtClean="0"/>
          </a:p>
          <a:p>
            <a:pPr>
              <a:lnSpc>
                <a:spcPct val="80000"/>
              </a:lnSpc>
            </a:pPr>
            <a:r>
              <a:rPr lang="en-US" sz="1400" smtClean="0"/>
              <a:t>…..</a:t>
            </a:r>
          </a:p>
          <a:p>
            <a:pPr>
              <a:lnSpc>
                <a:spcPct val="80000"/>
              </a:lnSpc>
            </a:pPr>
            <a:endParaRPr lang="en-US" sz="1400" smtClean="0"/>
          </a:p>
          <a:p>
            <a:pPr>
              <a:lnSpc>
                <a:spcPct val="80000"/>
              </a:lnSpc>
            </a:pPr>
            <a:r>
              <a:rPr lang="en-US" sz="1400" smtClean="0"/>
              <a:t>;; QUESTION SECTION:</a:t>
            </a:r>
          </a:p>
          <a:p>
            <a:pPr>
              <a:lnSpc>
                <a:spcPct val="80000"/>
              </a:lnSpc>
            </a:pPr>
            <a:r>
              <a:rPr lang="en-US" sz="1400" smtClean="0"/>
              <a:t>;www.cs.duke.edu.		IN	NS</a:t>
            </a:r>
          </a:p>
          <a:p>
            <a:pPr>
              <a:lnSpc>
                <a:spcPct val="80000"/>
              </a:lnSpc>
            </a:pPr>
            <a:endParaRPr lang="en-US" sz="1400" smtClean="0"/>
          </a:p>
          <a:p>
            <a:pPr>
              <a:lnSpc>
                <a:spcPct val="80000"/>
              </a:lnSpc>
            </a:pPr>
            <a:r>
              <a:rPr lang="en-US" sz="1400" smtClean="0"/>
              <a:t>;; AUTHORITY SECTION:</a:t>
            </a:r>
          </a:p>
          <a:p>
            <a:pPr>
              <a:lnSpc>
                <a:spcPct val="80000"/>
              </a:lnSpc>
            </a:pPr>
            <a:r>
              <a:rPr lang="en-US" sz="1400" smtClean="0"/>
              <a:t>edu.			172800	IN	NS	L.GTLD-SERVERS.NET.</a:t>
            </a:r>
          </a:p>
          <a:p>
            <a:pPr>
              <a:lnSpc>
                <a:spcPct val="80000"/>
              </a:lnSpc>
            </a:pPr>
            <a:r>
              <a:rPr lang="en-US" sz="1400" smtClean="0"/>
              <a:t>edu.			172800	IN	NS	G.GTLD-SERVERS.NET.</a:t>
            </a:r>
          </a:p>
          <a:p>
            <a:pPr>
              <a:lnSpc>
                <a:spcPct val="80000"/>
              </a:lnSpc>
            </a:pPr>
            <a:r>
              <a:rPr lang="en-US" sz="1400" smtClean="0"/>
              <a:t>edu.			172800	IN	NS	C.GTLD-SERVERS.NET.</a:t>
            </a:r>
          </a:p>
          <a:p>
            <a:pPr>
              <a:lnSpc>
                <a:spcPct val="80000"/>
              </a:lnSpc>
            </a:pPr>
            <a:r>
              <a:rPr lang="en-US" sz="1400" smtClean="0"/>
              <a:t>edu.			172800	IN	NS	D.GTLD-SERVERS.NET.</a:t>
            </a:r>
          </a:p>
          <a:p>
            <a:pPr>
              <a:lnSpc>
                <a:spcPct val="80000"/>
              </a:lnSpc>
            </a:pPr>
            <a:r>
              <a:rPr lang="en-US" sz="1400" smtClean="0"/>
              <a:t>edu.			172800	IN	NS	A.GTLD-SERVERS.NET.</a:t>
            </a:r>
          </a:p>
          <a:p>
            <a:pPr>
              <a:lnSpc>
                <a:spcPct val="80000"/>
              </a:lnSpc>
            </a:pPr>
            <a:r>
              <a:rPr lang="en-US" sz="1400" smtClean="0"/>
              <a:t>edu.			172800	IN	NS	F.GTLD-SERVERS.NET.</a:t>
            </a:r>
          </a:p>
          <a:p>
            <a:pPr>
              <a:lnSpc>
                <a:spcPct val="80000"/>
              </a:lnSpc>
            </a:pPr>
            <a:r>
              <a:rPr lang="en-US" sz="1400" smtClean="0"/>
              <a:t>edu.			172800	IN	NS	E.GTLD-SERVERS.NET.</a:t>
            </a:r>
          </a:p>
          <a:p>
            <a:pPr>
              <a:lnSpc>
                <a:spcPct val="80000"/>
              </a:lnSpc>
            </a:pPr>
            <a:endParaRPr lang="en-US" sz="1400" smtClean="0"/>
          </a:p>
          <a:p>
            <a:pPr>
              <a:lnSpc>
                <a:spcPct val="80000"/>
              </a:lnSpc>
            </a:pPr>
            <a:r>
              <a:rPr lang="en-US" sz="1400" smtClean="0"/>
              <a:t>;; ADDITIONAL SECTION:</a:t>
            </a:r>
          </a:p>
          <a:p>
            <a:pPr>
              <a:lnSpc>
                <a:spcPct val="80000"/>
              </a:lnSpc>
            </a:pPr>
            <a:r>
              <a:rPr lang="en-US" sz="1400" smtClean="0"/>
              <a:t>A.GTLD-SERVERS.NET.     172800  IN      A       192.5.6.30</a:t>
            </a:r>
          </a:p>
          <a:p>
            <a:pPr>
              <a:lnSpc>
                <a:spcPct val="80000"/>
              </a:lnSpc>
            </a:pPr>
            <a:r>
              <a:rPr lang="en-US" sz="1400" smtClean="0"/>
              <a:t>A.GTLD-SERVERS.NET.     172800  IN      AAAA    2001:503:a83e::2:30</a:t>
            </a:r>
          </a:p>
          <a:p>
            <a:pPr>
              <a:lnSpc>
                <a:spcPct val="80000"/>
              </a:lnSpc>
            </a:pPr>
            <a:r>
              <a:rPr lang="en-US" sz="1400" smtClean="0"/>
              <a:t>C.GTLD-SERVERS.NET.     172800  IN      A       192.26.92.30</a:t>
            </a:r>
          </a:p>
          <a:p>
            <a:pPr>
              <a:lnSpc>
                <a:spcPct val="80000"/>
              </a:lnSpc>
            </a:pPr>
            <a:r>
              <a:rPr lang="en-US" sz="1400" smtClean="0"/>
              <a:t>D.GTLD-SERVERS.NET.     172800  IN      A       192.31.80.30</a:t>
            </a:r>
          </a:p>
          <a:p>
            <a:pPr>
              <a:lnSpc>
                <a:spcPct val="80000"/>
              </a:lnSpc>
            </a:pPr>
            <a:r>
              <a:rPr lang="en-US" sz="1400" smtClean="0"/>
              <a:t>E.GTLD-SERVERS.NET.     172800  IN      A       192.12.94.30</a:t>
            </a:r>
          </a:p>
          <a:p>
            <a:pPr>
              <a:lnSpc>
                <a:spcPct val="80000"/>
              </a:lnSpc>
            </a:pPr>
            <a:r>
              <a:rPr lang="en-US" sz="1400" smtClean="0"/>
              <a:t>F.GTLD-SERVERS.NET.     172800  IN      A       192.35.51.30</a:t>
            </a:r>
          </a:p>
          <a:p>
            <a:pPr>
              <a:lnSpc>
                <a:spcPct val="80000"/>
              </a:lnSpc>
            </a:pPr>
            <a:r>
              <a:rPr lang="en-US" sz="1400" smtClean="0"/>
              <a:t>G.GTLD-SERVERS.NET.     172800  IN      A       192.42.93.30</a:t>
            </a:r>
          </a:p>
          <a:p>
            <a:pPr>
              <a:lnSpc>
                <a:spcPct val="80000"/>
              </a:lnSpc>
            </a:pPr>
            <a:r>
              <a:rPr lang="en-US" sz="1400" smtClean="0"/>
              <a:t>L.GTLD-SERVERS.NET.     172800  IN      A       192.41.162.30</a:t>
            </a:r>
          </a:p>
          <a:p>
            <a:pPr>
              <a:lnSpc>
                <a:spcPct val="80000"/>
              </a:lnSpc>
              <a:buFontTx/>
              <a:buNone/>
            </a:pPr>
            <a:endParaRPr lang="en-US" sz="140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Slide Number Placeholder 6"/>
          <p:cNvSpPr txBox="1">
            <a:spLocks noGrp="1"/>
          </p:cNvSpPr>
          <p:nvPr/>
        </p:nvSpPr>
        <p:spPr bwMode="auto">
          <a:xfrm>
            <a:off x="7162800" y="6324600"/>
            <a:ext cx="1905000" cy="457200"/>
          </a:xfrm>
          <a:prstGeom prst="rect">
            <a:avLst/>
          </a:prstGeom>
          <a:noFill/>
          <a:ln w="9525">
            <a:noFill/>
            <a:miter lim="800000"/>
            <a:headEnd/>
            <a:tailEnd/>
          </a:ln>
        </p:spPr>
        <p:txBody>
          <a:bodyPr anchor="b"/>
          <a:lstStyle/>
          <a:p>
            <a:pPr algn="r"/>
            <a:fld id="{0C232E33-3191-41F3-B555-F2C83517B72D}" type="slidenum">
              <a:rPr lang="en-US" sz="1200">
                <a:solidFill>
                  <a:schemeClr val="tx2"/>
                </a:solidFill>
                <a:latin typeface="Arial Narrow" pitchFamily="34" charset="0"/>
                <a:ea typeface="ＭＳ Ｐゴシック" pitchFamily="34" charset="-128"/>
              </a:rPr>
              <a:pPr algn="r"/>
              <a:t>35</a:t>
            </a:fld>
            <a:endParaRPr lang="en-US" sz="1200">
              <a:solidFill>
                <a:schemeClr val="tx2"/>
              </a:solidFill>
              <a:latin typeface="Arial Narrow" pitchFamily="34" charset="0"/>
              <a:ea typeface="ＭＳ Ｐゴシック" pitchFamily="34" charset="-128"/>
            </a:endParaRPr>
          </a:p>
        </p:txBody>
      </p:sp>
      <p:sp>
        <p:nvSpPr>
          <p:cNvPr id="56323" name="Rectangle 2"/>
          <p:cNvSpPr>
            <a:spLocks noGrp="1" noChangeArrowheads="1"/>
          </p:cNvSpPr>
          <p:nvPr>
            <p:ph type="title" idx="4294967295"/>
          </p:nvPr>
        </p:nvSpPr>
        <p:spPr/>
        <p:txBody>
          <a:bodyPr/>
          <a:lstStyle/>
          <a:p>
            <a:r>
              <a:rPr lang="en-US" smtClean="0"/>
              <a:t>DNS Message Format</a:t>
            </a:r>
          </a:p>
        </p:txBody>
      </p:sp>
      <p:sp>
        <p:nvSpPr>
          <p:cNvPr id="258051" name="Rectangle 3"/>
          <p:cNvSpPr>
            <a:spLocks noChangeArrowheads="1"/>
          </p:cNvSpPr>
          <p:nvPr/>
        </p:nvSpPr>
        <p:spPr bwMode="auto">
          <a:xfrm>
            <a:off x="2362200" y="1600200"/>
            <a:ext cx="6553200" cy="464820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en-US" sz="2400">
              <a:latin typeface="Times New Roman" pitchFamily="18" charset="0"/>
              <a:ea typeface="ＭＳ Ｐゴシック" pitchFamily="34" charset="-128"/>
            </a:endParaRPr>
          </a:p>
        </p:txBody>
      </p:sp>
      <p:sp>
        <p:nvSpPr>
          <p:cNvPr id="56325" name="Rectangle 4"/>
          <p:cNvSpPr>
            <a:spLocks noChangeArrowheads="1"/>
          </p:cNvSpPr>
          <p:nvPr/>
        </p:nvSpPr>
        <p:spPr bwMode="auto">
          <a:xfrm>
            <a:off x="2362200" y="1600200"/>
            <a:ext cx="3276600" cy="5334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000000"/>
                </a:solidFill>
                <a:ea typeface="ＭＳ Ｐゴシック" pitchFamily="34" charset="-128"/>
              </a:rPr>
              <a:t>Identification</a:t>
            </a:r>
          </a:p>
        </p:txBody>
      </p:sp>
      <p:sp>
        <p:nvSpPr>
          <p:cNvPr id="56326" name="Rectangle 5"/>
          <p:cNvSpPr>
            <a:spLocks noChangeArrowheads="1"/>
          </p:cNvSpPr>
          <p:nvPr/>
        </p:nvSpPr>
        <p:spPr bwMode="auto">
          <a:xfrm>
            <a:off x="2362200" y="2133600"/>
            <a:ext cx="3276600" cy="5334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000000"/>
                </a:solidFill>
                <a:ea typeface="ＭＳ Ｐゴシック" pitchFamily="34" charset="-128"/>
              </a:rPr>
              <a:t>No. of Questions</a:t>
            </a:r>
          </a:p>
        </p:txBody>
      </p:sp>
      <p:sp>
        <p:nvSpPr>
          <p:cNvPr id="56327" name="Rectangle 6"/>
          <p:cNvSpPr>
            <a:spLocks noChangeArrowheads="1"/>
          </p:cNvSpPr>
          <p:nvPr/>
        </p:nvSpPr>
        <p:spPr bwMode="auto">
          <a:xfrm>
            <a:off x="2362200" y="2667000"/>
            <a:ext cx="3276600" cy="5334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000000"/>
                </a:solidFill>
                <a:ea typeface="ＭＳ Ｐゴシック" pitchFamily="34" charset="-128"/>
              </a:rPr>
              <a:t>No. of Authority RRs</a:t>
            </a:r>
          </a:p>
        </p:txBody>
      </p:sp>
      <p:sp>
        <p:nvSpPr>
          <p:cNvPr id="56328" name="Rectangle 7"/>
          <p:cNvSpPr>
            <a:spLocks noChangeArrowheads="1"/>
          </p:cNvSpPr>
          <p:nvPr/>
        </p:nvSpPr>
        <p:spPr bwMode="auto">
          <a:xfrm>
            <a:off x="2362200" y="3200400"/>
            <a:ext cx="6553200" cy="7620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000000"/>
                </a:solidFill>
                <a:ea typeface="ＭＳ Ｐゴシック" pitchFamily="34" charset="-128"/>
              </a:rPr>
              <a:t>Questions (variable number of questions)</a:t>
            </a:r>
          </a:p>
        </p:txBody>
      </p:sp>
      <p:sp>
        <p:nvSpPr>
          <p:cNvPr id="56329" name="Rectangle 8"/>
          <p:cNvSpPr>
            <a:spLocks noChangeArrowheads="1"/>
          </p:cNvSpPr>
          <p:nvPr/>
        </p:nvSpPr>
        <p:spPr bwMode="auto">
          <a:xfrm>
            <a:off x="2362200" y="3962400"/>
            <a:ext cx="6553200" cy="7620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000000"/>
                </a:solidFill>
                <a:ea typeface="ＭＳ Ｐゴシック" pitchFamily="34" charset="-128"/>
              </a:rPr>
              <a:t>Answers (variable number of resource records)</a:t>
            </a:r>
          </a:p>
        </p:txBody>
      </p:sp>
      <p:sp>
        <p:nvSpPr>
          <p:cNvPr id="56330" name="Rectangle 9"/>
          <p:cNvSpPr>
            <a:spLocks noChangeArrowheads="1"/>
          </p:cNvSpPr>
          <p:nvPr/>
        </p:nvSpPr>
        <p:spPr bwMode="auto">
          <a:xfrm>
            <a:off x="2362200" y="4724400"/>
            <a:ext cx="6553200" cy="7620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000000"/>
                </a:solidFill>
                <a:ea typeface="ＭＳ Ｐゴシック" pitchFamily="34" charset="-128"/>
              </a:rPr>
              <a:t>Authority (variable number of resource records)</a:t>
            </a:r>
          </a:p>
        </p:txBody>
      </p:sp>
      <p:sp>
        <p:nvSpPr>
          <p:cNvPr id="56331" name="Rectangle 10"/>
          <p:cNvSpPr>
            <a:spLocks noChangeArrowheads="1"/>
          </p:cNvSpPr>
          <p:nvPr/>
        </p:nvSpPr>
        <p:spPr bwMode="auto">
          <a:xfrm>
            <a:off x="2362200" y="5486400"/>
            <a:ext cx="6553200" cy="7620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000000"/>
                </a:solidFill>
                <a:ea typeface="ＭＳ Ｐゴシック" pitchFamily="34" charset="-128"/>
              </a:rPr>
              <a:t>Additional Info (variable number of resource records)</a:t>
            </a:r>
          </a:p>
        </p:txBody>
      </p:sp>
      <p:sp>
        <p:nvSpPr>
          <p:cNvPr id="56332" name="Rectangle 11"/>
          <p:cNvSpPr>
            <a:spLocks noChangeArrowheads="1"/>
          </p:cNvSpPr>
          <p:nvPr/>
        </p:nvSpPr>
        <p:spPr bwMode="auto">
          <a:xfrm>
            <a:off x="5638800" y="1600200"/>
            <a:ext cx="3276600" cy="5334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000000"/>
                </a:solidFill>
                <a:ea typeface="ＭＳ Ｐゴシック" pitchFamily="34" charset="-128"/>
              </a:rPr>
              <a:t>Flags</a:t>
            </a:r>
          </a:p>
        </p:txBody>
      </p:sp>
      <p:sp>
        <p:nvSpPr>
          <p:cNvPr id="56333" name="Rectangle 12"/>
          <p:cNvSpPr>
            <a:spLocks noChangeArrowheads="1"/>
          </p:cNvSpPr>
          <p:nvPr/>
        </p:nvSpPr>
        <p:spPr bwMode="auto">
          <a:xfrm>
            <a:off x="5638800" y="2133600"/>
            <a:ext cx="3276600" cy="5334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000000"/>
                </a:solidFill>
                <a:ea typeface="ＭＳ Ｐゴシック" pitchFamily="34" charset="-128"/>
              </a:rPr>
              <a:t>No. of Answer RRs</a:t>
            </a:r>
          </a:p>
        </p:txBody>
      </p:sp>
      <p:sp>
        <p:nvSpPr>
          <p:cNvPr id="56334" name="Rectangle 13"/>
          <p:cNvSpPr>
            <a:spLocks noChangeArrowheads="1"/>
          </p:cNvSpPr>
          <p:nvPr/>
        </p:nvSpPr>
        <p:spPr bwMode="auto">
          <a:xfrm>
            <a:off x="5638800" y="2667000"/>
            <a:ext cx="3276600" cy="5334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000000"/>
                </a:solidFill>
                <a:ea typeface="ＭＳ Ｐゴシック" pitchFamily="34" charset="-128"/>
              </a:rPr>
              <a:t>No. of Additional RRs</a:t>
            </a:r>
          </a:p>
        </p:txBody>
      </p:sp>
      <p:sp>
        <p:nvSpPr>
          <p:cNvPr id="56335" name="Text Box 14"/>
          <p:cNvSpPr txBox="1">
            <a:spLocks noChangeArrowheads="1"/>
          </p:cNvSpPr>
          <p:nvPr/>
        </p:nvSpPr>
        <p:spPr bwMode="auto">
          <a:xfrm>
            <a:off x="381000" y="3190875"/>
            <a:ext cx="1981200" cy="581025"/>
          </a:xfrm>
          <a:prstGeom prst="rect">
            <a:avLst/>
          </a:prstGeom>
          <a:noFill/>
          <a:ln w="9525">
            <a:noFill/>
            <a:miter lim="800000"/>
            <a:headEnd/>
            <a:tailEnd/>
          </a:ln>
        </p:spPr>
        <p:txBody>
          <a:bodyPr>
            <a:spAutoFit/>
          </a:bodyPr>
          <a:lstStyle/>
          <a:p>
            <a:r>
              <a:rPr lang="en-US" sz="1600" b="1">
                <a:solidFill>
                  <a:schemeClr val="folHlink"/>
                </a:solidFill>
                <a:ea typeface="ＭＳ Ｐゴシック" pitchFamily="34" charset="-128"/>
              </a:rPr>
              <a:t>Name, type fields for a query</a:t>
            </a:r>
          </a:p>
        </p:txBody>
      </p:sp>
      <p:sp>
        <p:nvSpPr>
          <p:cNvPr id="56336" name="Text Box 15"/>
          <p:cNvSpPr txBox="1">
            <a:spLocks noChangeArrowheads="1"/>
          </p:cNvSpPr>
          <p:nvPr/>
        </p:nvSpPr>
        <p:spPr bwMode="auto">
          <a:xfrm>
            <a:off x="381000" y="4029075"/>
            <a:ext cx="1981200" cy="581025"/>
          </a:xfrm>
          <a:prstGeom prst="rect">
            <a:avLst/>
          </a:prstGeom>
          <a:noFill/>
          <a:ln w="9525">
            <a:noFill/>
            <a:miter lim="800000"/>
            <a:headEnd/>
            <a:tailEnd/>
          </a:ln>
        </p:spPr>
        <p:txBody>
          <a:bodyPr>
            <a:spAutoFit/>
          </a:bodyPr>
          <a:lstStyle/>
          <a:p>
            <a:r>
              <a:rPr lang="en-US" sz="1600" b="1">
                <a:solidFill>
                  <a:schemeClr val="folHlink"/>
                </a:solidFill>
                <a:ea typeface="ＭＳ Ｐゴシック" pitchFamily="34" charset="-128"/>
              </a:rPr>
              <a:t>RRs in response to query</a:t>
            </a:r>
          </a:p>
        </p:txBody>
      </p:sp>
      <p:sp>
        <p:nvSpPr>
          <p:cNvPr id="56337" name="Text Box 16"/>
          <p:cNvSpPr txBox="1">
            <a:spLocks noChangeArrowheads="1"/>
          </p:cNvSpPr>
          <p:nvPr/>
        </p:nvSpPr>
        <p:spPr bwMode="auto">
          <a:xfrm>
            <a:off x="381000" y="4800600"/>
            <a:ext cx="1981200" cy="825500"/>
          </a:xfrm>
          <a:prstGeom prst="rect">
            <a:avLst/>
          </a:prstGeom>
          <a:noFill/>
          <a:ln w="9525">
            <a:noFill/>
            <a:miter lim="800000"/>
            <a:headEnd/>
            <a:tailEnd/>
          </a:ln>
        </p:spPr>
        <p:txBody>
          <a:bodyPr>
            <a:spAutoFit/>
          </a:bodyPr>
          <a:lstStyle/>
          <a:p>
            <a:r>
              <a:rPr lang="en-US" sz="1600" b="1">
                <a:solidFill>
                  <a:schemeClr val="folHlink"/>
                </a:solidFill>
                <a:ea typeface="ＭＳ Ｐゴシック" pitchFamily="34" charset="-128"/>
              </a:rPr>
              <a:t>Records for authoritative servers</a:t>
            </a:r>
          </a:p>
        </p:txBody>
      </p:sp>
      <p:sp>
        <p:nvSpPr>
          <p:cNvPr id="56338" name="Text Box 17"/>
          <p:cNvSpPr txBox="1">
            <a:spLocks noChangeArrowheads="1"/>
          </p:cNvSpPr>
          <p:nvPr/>
        </p:nvSpPr>
        <p:spPr bwMode="auto">
          <a:xfrm>
            <a:off x="381000" y="5713413"/>
            <a:ext cx="1981200" cy="825500"/>
          </a:xfrm>
          <a:prstGeom prst="rect">
            <a:avLst/>
          </a:prstGeom>
          <a:noFill/>
          <a:ln w="9525">
            <a:noFill/>
            <a:miter lim="800000"/>
            <a:headEnd/>
            <a:tailEnd/>
          </a:ln>
        </p:spPr>
        <p:txBody>
          <a:bodyPr>
            <a:spAutoFit/>
          </a:bodyPr>
          <a:lstStyle/>
          <a:p>
            <a:r>
              <a:rPr lang="en-US" sz="1600" b="1">
                <a:solidFill>
                  <a:schemeClr val="folHlink"/>
                </a:solidFill>
                <a:ea typeface="ＭＳ Ｐゴシック" pitchFamily="34" charset="-128"/>
              </a:rPr>
              <a:t>Additional “helpful info that may be used</a:t>
            </a:r>
          </a:p>
        </p:txBody>
      </p:sp>
      <p:sp>
        <p:nvSpPr>
          <p:cNvPr id="56339" name="Line 18"/>
          <p:cNvSpPr>
            <a:spLocks noChangeShapeType="1"/>
          </p:cNvSpPr>
          <p:nvPr/>
        </p:nvSpPr>
        <p:spPr bwMode="auto">
          <a:xfrm>
            <a:off x="1828800" y="4419600"/>
            <a:ext cx="838200" cy="0"/>
          </a:xfrm>
          <a:prstGeom prst="line">
            <a:avLst/>
          </a:prstGeom>
          <a:noFill/>
          <a:ln w="9525">
            <a:solidFill>
              <a:srgbClr val="FF0000"/>
            </a:solidFill>
            <a:round/>
            <a:headEnd/>
            <a:tailEnd type="triangle" w="med" len="med"/>
          </a:ln>
        </p:spPr>
        <p:txBody>
          <a:bodyPr wrap="none"/>
          <a:lstStyle/>
          <a:p>
            <a:endParaRPr lang="en-US"/>
          </a:p>
        </p:txBody>
      </p:sp>
      <p:sp>
        <p:nvSpPr>
          <p:cNvPr id="56340" name="Line 19"/>
          <p:cNvSpPr>
            <a:spLocks noChangeShapeType="1"/>
          </p:cNvSpPr>
          <p:nvPr/>
        </p:nvSpPr>
        <p:spPr bwMode="auto">
          <a:xfrm>
            <a:off x="1828800" y="3581400"/>
            <a:ext cx="838200" cy="0"/>
          </a:xfrm>
          <a:prstGeom prst="line">
            <a:avLst/>
          </a:prstGeom>
          <a:noFill/>
          <a:ln w="9525">
            <a:solidFill>
              <a:srgbClr val="FF0000"/>
            </a:solidFill>
            <a:round/>
            <a:headEnd/>
            <a:tailEnd type="triangle" w="med" len="med"/>
          </a:ln>
        </p:spPr>
        <p:txBody>
          <a:bodyPr wrap="none"/>
          <a:lstStyle/>
          <a:p>
            <a:endParaRPr lang="en-US"/>
          </a:p>
        </p:txBody>
      </p:sp>
      <p:sp>
        <p:nvSpPr>
          <p:cNvPr id="56341" name="Line 20"/>
          <p:cNvSpPr>
            <a:spLocks noChangeShapeType="1"/>
          </p:cNvSpPr>
          <p:nvPr/>
        </p:nvSpPr>
        <p:spPr bwMode="auto">
          <a:xfrm>
            <a:off x="1828800" y="5105400"/>
            <a:ext cx="838200" cy="0"/>
          </a:xfrm>
          <a:prstGeom prst="line">
            <a:avLst/>
          </a:prstGeom>
          <a:noFill/>
          <a:ln w="9525">
            <a:solidFill>
              <a:srgbClr val="FF0000"/>
            </a:solidFill>
            <a:round/>
            <a:headEnd/>
            <a:tailEnd type="triangle" w="med" len="med"/>
          </a:ln>
        </p:spPr>
        <p:txBody>
          <a:bodyPr wrap="none"/>
          <a:lstStyle/>
          <a:p>
            <a:endParaRPr lang="en-US"/>
          </a:p>
        </p:txBody>
      </p:sp>
      <p:sp>
        <p:nvSpPr>
          <p:cNvPr id="56342" name="Line 21"/>
          <p:cNvSpPr>
            <a:spLocks noChangeShapeType="1"/>
          </p:cNvSpPr>
          <p:nvPr/>
        </p:nvSpPr>
        <p:spPr bwMode="auto">
          <a:xfrm>
            <a:off x="2209800" y="5867400"/>
            <a:ext cx="457200" cy="0"/>
          </a:xfrm>
          <a:prstGeom prst="line">
            <a:avLst/>
          </a:prstGeom>
          <a:noFill/>
          <a:ln w="9525">
            <a:solidFill>
              <a:srgbClr val="FF0000"/>
            </a:solidFill>
            <a:round/>
            <a:headEnd/>
            <a:tailEnd type="triangle" w="med" len="med"/>
          </a:ln>
        </p:spPr>
        <p:txBody>
          <a:bodyPr wrap="none"/>
          <a:lstStyle/>
          <a:p>
            <a:endParaRPr lang="en-US"/>
          </a:p>
        </p:txBody>
      </p:sp>
      <p:sp>
        <p:nvSpPr>
          <p:cNvPr id="56343" name="Line 22"/>
          <p:cNvSpPr>
            <a:spLocks noChangeShapeType="1"/>
          </p:cNvSpPr>
          <p:nvPr/>
        </p:nvSpPr>
        <p:spPr bwMode="auto">
          <a:xfrm>
            <a:off x="1905000" y="1600200"/>
            <a:ext cx="0" cy="1524000"/>
          </a:xfrm>
          <a:prstGeom prst="line">
            <a:avLst/>
          </a:prstGeom>
          <a:noFill/>
          <a:ln w="9525">
            <a:solidFill>
              <a:srgbClr val="FF0000"/>
            </a:solidFill>
            <a:round/>
            <a:headEnd type="triangle" w="med" len="med"/>
            <a:tailEnd type="triangle" w="med" len="med"/>
          </a:ln>
        </p:spPr>
        <p:txBody>
          <a:bodyPr wrap="none"/>
          <a:lstStyle/>
          <a:p>
            <a:endParaRPr lang="en-US"/>
          </a:p>
        </p:txBody>
      </p:sp>
      <p:sp>
        <p:nvSpPr>
          <p:cNvPr id="56344" name="Text Box 23"/>
          <p:cNvSpPr txBox="1">
            <a:spLocks noChangeArrowheads="1"/>
          </p:cNvSpPr>
          <p:nvPr/>
        </p:nvSpPr>
        <p:spPr bwMode="auto">
          <a:xfrm>
            <a:off x="1143000" y="2209800"/>
            <a:ext cx="1143000" cy="336550"/>
          </a:xfrm>
          <a:prstGeom prst="rect">
            <a:avLst/>
          </a:prstGeom>
          <a:solidFill>
            <a:schemeClr val="bg1"/>
          </a:solidFill>
          <a:ln w="9525">
            <a:noFill/>
            <a:miter lim="800000"/>
            <a:headEnd/>
            <a:tailEnd/>
          </a:ln>
        </p:spPr>
        <p:txBody>
          <a:bodyPr>
            <a:spAutoFit/>
          </a:bodyPr>
          <a:lstStyle/>
          <a:p>
            <a:r>
              <a:rPr lang="en-US" sz="1600" b="1">
                <a:solidFill>
                  <a:schemeClr val="folHlink"/>
                </a:solidFill>
                <a:ea typeface="ＭＳ Ｐゴシック" pitchFamily="34" charset="-128"/>
              </a:rPr>
              <a:t>12 bytes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en-US" smtClean="0"/>
          </a:p>
        </p:txBody>
      </p:sp>
      <p:sp>
        <p:nvSpPr>
          <p:cNvPr id="78851" name="Rectangle 3"/>
          <p:cNvSpPr>
            <a:spLocks noGrp="1" noChangeArrowheads="1"/>
          </p:cNvSpPr>
          <p:nvPr>
            <p:ph type="body" idx="1"/>
          </p:nvPr>
        </p:nvSpPr>
        <p:spPr>
          <a:xfrm>
            <a:off x="0" y="1600200"/>
            <a:ext cx="5029200" cy="4525963"/>
          </a:xfrm>
        </p:spPr>
        <p:txBody>
          <a:bodyPr/>
          <a:lstStyle/>
          <a:p>
            <a:r>
              <a:rPr lang="en-US" smtClean="0"/>
              <a:t>Port 53</a:t>
            </a:r>
          </a:p>
          <a:p>
            <a:r>
              <a:rPr lang="en-US" smtClean="0"/>
              <a:t>Question repeated in answer</a:t>
            </a:r>
          </a:p>
        </p:txBody>
      </p:sp>
      <p:pic>
        <p:nvPicPr>
          <p:cNvPr id="78852" name="Picture 4"/>
          <p:cNvPicPr>
            <a:picLocks noChangeAspect="1" noChangeArrowheads="1"/>
          </p:cNvPicPr>
          <p:nvPr/>
        </p:nvPicPr>
        <p:blipFill>
          <a:blip r:embed="rId3" cstate="print"/>
          <a:srcRect/>
          <a:stretch>
            <a:fillRect/>
          </a:stretch>
        </p:blipFill>
        <p:spPr bwMode="auto">
          <a:xfrm>
            <a:off x="5108575" y="457200"/>
            <a:ext cx="6016625" cy="618648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Slide Number Placeholder 5"/>
          <p:cNvSpPr txBox="1">
            <a:spLocks noGrp="1"/>
          </p:cNvSpPr>
          <p:nvPr/>
        </p:nvSpPr>
        <p:spPr bwMode="auto">
          <a:xfrm>
            <a:off x="7162800" y="6324600"/>
            <a:ext cx="1905000" cy="457200"/>
          </a:xfrm>
          <a:prstGeom prst="rect">
            <a:avLst/>
          </a:prstGeom>
          <a:noFill/>
          <a:ln w="9525">
            <a:noFill/>
            <a:miter lim="800000"/>
            <a:headEnd/>
            <a:tailEnd/>
          </a:ln>
        </p:spPr>
        <p:txBody>
          <a:bodyPr anchor="b"/>
          <a:lstStyle/>
          <a:p>
            <a:pPr algn="r"/>
            <a:fld id="{2EA8D60A-05DC-45DB-A928-6C20DF7D1A94}" type="slidenum">
              <a:rPr lang="en-US" sz="1200">
                <a:solidFill>
                  <a:schemeClr val="tx2"/>
                </a:solidFill>
                <a:latin typeface="Arial Narrow" pitchFamily="34" charset="0"/>
                <a:ea typeface="ＭＳ Ｐゴシック" pitchFamily="34" charset="-128"/>
              </a:rPr>
              <a:pPr algn="r"/>
              <a:t>37</a:t>
            </a:fld>
            <a:endParaRPr lang="en-US" sz="1200">
              <a:solidFill>
                <a:schemeClr val="tx2"/>
              </a:solidFill>
              <a:latin typeface="Arial Narrow" pitchFamily="34" charset="0"/>
              <a:ea typeface="ＭＳ Ｐゴシック" pitchFamily="34" charset="-128"/>
            </a:endParaRPr>
          </a:p>
        </p:txBody>
      </p:sp>
      <p:sp>
        <p:nvSpPr>
          <p:cNvPr id="57347" name="Rectangle 2"/>
          <p:cNvSpPr>
            <a:spLocks noGrp="1" noChangeArrowheads="1"/>
          </p:cNvSpPr>
          <p:nvPr>
            <p:ph type="title" idx="4294967295"/>
          </p:nvPr>
        </p:nvSpPr>
        <p:spPr/>
        <p:txBody>
          <a:bodyPr/>
          <a:lstStyle/>
          <a:p>
            <a:r>
              <a:rPr lang="en-US" smtClean="0"/>
              <a:t>DNS Header Fields</a:t>
            </a:r>
          </a:p>
        </p:txBody>
      </p:sp>
      <p:sp>
        <p:nvSpPr>
          <p:cNvPr id="57348" name="Rectangle 3"/>
          <p:cNvSpPr>
            <a:spLocks noGrp="1" noChangeArrowheads="1"/>
          </p:cNvSpPr>
          <p:nvPr>
            <p:ph type="body" idx="4294967295"/>
          </p:nvPr>
        </p:nvSpPr>
        <p:spPr/>
        <p:txBody>
          <a:bodyPr/>
          <a:lstStyle/>
          <a:p>
            <a:r>
              <a:rPr lang="en-US" sz="2800" smtClean="0"/>
              <a:t>Identification</a:t>
            </a:r>
          </a:p>
          <a:p>
            <a:pPr lvl="1"/>
            <a:r>
              <a:rPr lang="en-US" sz="2400" smtClean="0"/>
              <a:t>Used to match up request/response</a:t>
            </a:r>
          </a:p>
          <a:p>
            <a:pPr lvl="1"/>
            <a:r>
              <a:rPr lang="en-US" sz="2400" smtClean="0"/>
              <a:t>DNS cache poisoning attacks exploit this field</a:t>
            </a:r>
          </a:p>
          <a:p>
            <a:r>
              <a:rPr lang="en-US" sz="2800" smtClean="0"/>
              <a:t>Flags</a:t>
            </a:r>
          </a:p>
          <a:p>
            <a:pPr lvl="1"/>
            <a:r>
              <a:rPr lang="en-US" sz="2400" smtClean="0"/>
              <a:t>1-bit to mark query or response</a:t>
            </a:r>
          </a:p>
          <a:p>
            <a:pPr lvl="1"/>
            <a:r>
              <a:rPr lang="en-US" sz="2400" smtClean="0"/>
              <a:t>1-bit to mark authoritative or not</a:t>
            </a:r>
          </a:p>
          <a:p>
            <a:pPr lvl="1"/>
            <a:r>
              <a:rPr lang="en-US" sz="2400" smtClean="0"/>
              <a:t>1-bit to request recursive resolution</a:t>
            </a:r>
          </a:p>
          <a:p>
            <a:pPr lvl="1"/>
            <a:r>
              <a:rPr lang="en-US" sz="2400" smtClean="0"/>
              <a:t>1-bit to indicate support for recursive resolution</a:t>
            </a:r>
          </a:p>
          <a:p>
            <a:endParaRPr lang="en-US" sz="280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r>
              <a:rPr lang="en-US" smtClean="0"/>
              <a:t>Server Selections and CDNs</a:t>
            </a:r>
          </a:p>
        </p:txBody>
      </p:sp>
      <p:sp>
        <p:nvSpPr>
          <p:cNvPr id="61443" name="Rectangle 3"/>
          <p:cNvSpPr>
            <a:spLocks noGrp="1" noChangeArrowheads="1"/>
          </p:cNvSpPr>
          <p:nvPr>
            <p:ph type="subTitle" idx="1"/>
          </p:nvPr>
        </p:nvSpPr>
        <p:spPr/>
        <p:txBody>
          <a:bodyPr/>
          <a:lstStyle/>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A traditional web application</a:t>
            </a:r>
          </a:p>
        </p:txBody>
      </p:sp>
      <p:sp>
        <p:nvSpPr>
          <p:cNvPr id="62467" name="Rectangle 3"/>
          <p:cNvSpPr>
            <a:spLocks noGrp="1" noChangeArrowheads="1"/>
          </p:cNvSpPr>
          <p:nvPr>
            <p:ph type="body" idx="1"/>
          </p:nvPr>
        </p:nvSpPr>
        <p:spPr>
          <a:xfrm>
            <a:off x="457200" y="4267200"/>
            <a:ext cx="8229600" cy="1858963"/>
          </a:xfrm>
        </p:spPr>
        <p:txBody>
          <a:bodyPr/>
          <a:lstStyle/>
          <a:p>
            <a:pPr>
              <a:lnSpc>
                <a:spcPct val="90000"/>
              </a:lnSpc>
            </a:pPr>
            <a:r>
              <a:rPr lang="en-US" sz="2800" smtClean="0"/>
              <a:t>HTTP request </a:t>
            </a:r>
            <a:r>
              <a:rPr lang="en-US" sz="2800" smtClean="0">
                <a:hlinkClick r:id="rId2"/>
              </a:rPr>
              <a:t>http://www.cs.duke.edu</a:t>
            </a:r>
            <a:endParaRPr lang="en-US" sz="2800" smtClean="0"/>
          </a:p>
          <a:p>
            <a:pPr>
              <a:lnSpc>
                <a:spcPct val="90000"/>
              </a:lnSpc>
            </a:pPr>
            <a:r>
              <a:rPr lang="en-US" sz="2800" smtClean="0"/>
              <a:t>A DNS lookup on </a:t>
            </a:r>
            <a:r>
              <a:rPr lang="en-US" sz="2800" smtClean="0">
                <a:hlinkClick r:id="rId2"/>
              </a:rPr>
              <a:t>www.cs.duke.edu</a:t>
            </a:r>
            <a:r>
              <a:rPr lang="en-US" sz="2800" smtClean="0"/>
              <a:t> returns the IP address of the web server</a:t>
            </a:r>
          </a:p>
          <a:p>
            <a:pPr>
              <a:lnSpc>
                <a:spcPct val="90000"/>
              </a:lnSpc>
            </a:pPr>
            <a:r>
              <a:rPr lang="en-US" sz="2800" smtClean="0"/>
              <a:t>Requests are sent to the web site.</a:t>
            </a:r>
            <a:endParaRPr lang="en-US" sz="2800" smtClean="0">
              <a:sym typeface="Wingdings" pitchFamily="2" charset="2"/>
            </a:endParaRPr>
          </a:p>
          <a:p>
            <a:pPr>
              <a:lnSpc>
                <a:spcPct val="90000"/>
              </a:lnSpc>
            </a:pPr>
            <a:endParaRPr lang="en-US" sz="2800" smtClean="0"/>
          </a:p>
        </p:txBody>
      </p:sp>
      <p:pic>
        <p:nvPicPr>
          <p:cNvPr id="62468" name="Picture 4" descr="MCj04247900000[1]"/>
          <p:cNvPicPr>
            <a:picLocks noChangeAspect="1" noChangeArrowheads="1"/>
          </p:cNvPicPr>
          <p:nvPr/>
        </p:nvPicPr>
        <p:blipFill>
          <a:blip r:embed="rId3" cstate="print"/>
          <a:srcRect/>
          <a:stretch>
            <a:fillRect/>
          </a:stretch>
        </p:blipFill>
        <p:spPr bwMode="auto">
          <a:xfrm>
            <a:off x="6781800" y="1928813"/>
            <a:ext cx="1708150" cy="1778000"/>
          </a:xfrm>
          <a:prstGeom prst="rect">
            <a:avLst/>
          </a:prstGeom>
          <a:noFill/>
        </p:spPr>
      </p:pic>
      <p:pic>
        <p:nvPicPr>
          <p:cNvPr id="62469" name="Picture 5" descr="Cloud"/>
          <p:cNvPicPr>
            <a:picLocks noChangeAspect="1" noChangeArrowheads="1"/>
          </p:cNvPicPr>
          <p:nvPr/>
        </p:nvPicPr>
        <p:blipFill>
          <a:blip r:embed="rId4" cstate="print"/>
          <a:srcRect/>
          <a:stretch>
            <a:fillRect/>
          </a:stretch>
        </p:blipFill>
        <p:spPr bwMode="auto">
          <a:xfrm>
            <a:off x="3048000" y="1828800"/>
            <a:ext cx="2971800" cy="1987550"/>
          </a:xfrm>
          <a:prstGeom prst="rect">
            <a:avLst/>
          </a:prstGeom>
          <a:noFill/>
        </p:spPr>
      </p:pic>
      <p:sp>
        <p:nvSpPr>
          <p:cNvPr id="62470" name="laptop"/>
          <p:cNvSpPr>
            <a:spLocks noEditPoints="1" noChangeArrowheads="1"/>
          </p:cNvSpPr>
          <p:nvPr/>
        </p:nvSpPr>
        <p:spPr bwMode="auto">
          <a:xfrm>
            <a:off x="685800" y="2462213"/>
            <a:ext cx="1257300" cy="10826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cxnSp>
        <p:nvCxnSpPr>
          <p:cNvPr id="62471" name="AutoShape 7"/>
          <p:cNvCxnSpPr>
            <a:cxnSpLocks noChangeShapeType="1"/>
            <a:stCxn id="62470" idx="3"/>
            <a:endCxn id="0" idx="1"/>
          </p:cNvCxnSpPr>
          <p:nvPr/>
        </p:nvCxnSpPr>
        <p:spPr bwMode="auto">
          <a:xfrm>
            <a:off x="1752600" y="2820988"/>
            <a:ext cx="1295400" cy="1587"/>
          </a:xfrm>
          <a:prstGeom prst="straightConnector1">
            <a:avLst/>
          </a:prstGeom>
          <a:noFill/>
          <a:ln w="9525">
            <a:solidFill>
              <a:schemeClr val="tx1"/>
            </a:solidFill>
            <a:round/>
            <a:headEnd/>
            <a:tailEnd type="triangle" w="med" len="med"/>
          </a:ln>
          <a:effectLst/>
        </p:spPr>
      </p:cxnSp>
      <p:cxnSp>
        <p:nvCxnSpPr>
          <p:cNvPr id="62472" name="AutoShape 8"/>
          <p:cNvCxnSpPr>
            <a:cxnSpLocks noChangeShapeType="1"/>
            <a:stCxn id="0" idx="3"/>
            <a:endCxn id="0" idx="1"/>
          </p:cNvCxnSpPr>
          <p:nvPr/>
        </p:nvCxnSpPr>
        <p:spPr bwMode="auto">
          <a:xfrm flipV="1">
            <a:off x="6019800" y="2817813"/>
            <a:ext cx="762000" cy="4762"/>
          </a:xfrm>
          <a:prstGeom prst="straightConnector1">
            <a:avLst/>
          </a:prstGeom>
          <a:noFill/>
          <a:ln w="9525">
            <a:solidFill>
              <a:schemeClr val="tx1"/>
            </a:solidFill>
            <a:round/>
            <a:headEnd/>
            <a:tailEnd type="triangle" w="med" len="med"/>
          </a:ln>
          <a:effectLst/>
        </p:spPr>
      </p:cxnSp>
      <p:sp>
        <p:nvSpPr>
          <p:cNvPr id="62473" name="Line 9"/>
          <p:cNvSpPr>
            <a:spLocks noChangeShapeType="1"/>
          </p:cNvSpPr>
          <p:nvPr/>
        </p:nvSpPr>
        <p:spPr bwMode="auto">
          <a:xfrm flipH="1">
            <a:off x="5943600" y="3048000"/>
            <a:ext cx="838200" cy="0"/>
          </a:xfrm>
          <a:prstGeom prst="line">
            <a:avLst/>
          </a:prstGeom>
          <a:noFill/>
          <a:ln w="9525">
            <a:solidFill>
              <a:schemeClr val="tx1"/>
            </a:solidFill>
            <a:round/>
            <a:headEnd/>
            <a:tailEnd type="triangle" w="med" len="med"/>
          </a:ln>
          <a:effectLst/>
        </p:spPr>
        <p:txBody>
          <a:bodyPr/>
          <a:lstStyle/>
          <a:p>
            <a:endParaRPr lang="en-US"/>
          </a:p>
        </p:txBody>
      </p:sp>
      <p:sp>
        <p:nvSpPr>
          <p:cNvPr id="62474" name="Line 10"/>
          <p:cNvSpPr>
            <a:spLocks noChangeShapeType="1"/>
          </p:cNvSpPr>
          <p:nvPr/>
        </p:nvSpPr>
        <p:spPr bwMode="auto">
          <a:xfrm flipH="1">
            <a:off x="1752600" y="3048000"/>
            <a:ext cx="12954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Outline</a:t>
            </a:r>
          </a:p>
        </p:txBody>
      </p:sp>
      <p:sp>
        <p:nvSpPr>
          <p:cNvPr id="24579" name="Rectangle 3"/>
          <p:cNvSpPr>
            <a:spLocks noGrp="1" noChangeArrowheads="1"/>
          </p:cNvSpPr>
          <p:nvPr>
            <p:ph type="body" idx="1"/>
          </p:nvPr>
        </p:nvSpPr>
        <p:spPr/>
        <p:txBody>
          <a:bodyPr/>
          <a:lstStyle/>
          <a:p>
            <a:r>
              <a:rPr lang="en-US" smtClean="0"/>
              <a:t>Functions of  DNS</a:t>
            </a:r>
          </a:p>
          <a:p>
            <a:r>
              <a:rPr lang="en-US" smtClean="0"/>
              <a:t>Design goals of DNS</a:t>
            </a:r>
          </a:p>
          <a:p>
            <a:r>
              <a:rPr lang="en-US" smtClean="0"/>
              <a:t>History of DNS</a:t>
            </a:r>
          </a:p>
          <a:p>
            <a:r>
              <a:rPr lang="en-US" smtClean="0"/>
              <a:t>DNS architecture: hierarchy is the key</a:t>
            </a:r>
          </a:p>
          <a:p>
            <a:pPr lvl="1"/>
            <a:r>
              <a:rPr lang="en-US" smtClean="0"/>
              <a:t>Name space and resource records</a:t>
            </a:r>
          </a:p>
          <a:p>
            <a:pPr lvl="1"/>
            <a:r>
              <a:rPr lang="en-US" smtClean="0"/>
              <a:t>Name servers</a:t>
            </a:r>
          </a:p>
          <a:p>
            <a:pPr lvl="1"/>
            <a:r>
              <a:rPr lang="en-US" smtClean="0"/>
              <a:t>Name resolvers</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What problem does CDN solve?</a:t>
            </a:r>
          </a:p>
        </p:txBody>
      </p:sp>
      <p:sp>
        <p:nvSpPr>
          <p:cNvPr id="63491" name="Rectangle 3"/>
          <p:cNvSpPr>
            <a:spLocks noGrp="1" noChangeArrowheads="1"/>
          </p:cNvSpPr>
          <p:nvPr>
            <p:ph type="body" idx="1"/>
          </p:nvPr>
        </p:nvSpPr>
        <p:spPr>
          <a:xfrm>
            <a:off x="685800" y="5334000"/>
            <a:ext cx="7772400" cy="1371600"/>
          </a:xfrm>
          <a:noFill/>
        </p:spPr>
        <p:txBody>
          <a:bodyPr/>
          <a:lstStyle/>
          <a:p>
            <a:r>
              <a:rPr lang="en-US" sz="2800" smtClean="0"/>
              <a:t>Flash crowd may overwhelm a server and the access network</a:t>
            </a:r>
          </a:p>
          <a:p>
            <a:r>
              <a:rPr lang="en-US" sz="2800" smtClean="0"/>
              <a:t>Reduce latency, and network load</a:t>
            </a:r>
          </a:p>
        </p:txBody>
      </p:sp>
      <p:graphicFrame>
        <p:nvGraphicFramePr>
          <p:cNvPr id="63492" name="Object 4"/>
          <p:cNvGraphicFramePr>
            <a:graphicFrameLocks noGrp="1" noChangeAspect="1"/>
          </p:cNvGraphicFramePr>
          <p:nvPr>
            <p:ph idx="4294967295"/>
          </p:nvPr>
        </p:nvGraphicFramePr>
        <p:xfrm>
          <a:off x="2743200" y="1066800"/>
          <a:ext cx="4567238" cy="3671888"/>
        </p:xfrm>
        <a:graphic>
          <a:graphicData uri="http://schemas.openxmlformats.org/presentationml/2006/ole">
            <mc:AlternateContent xmlns:mc="http://schemas.openxmlformats.org/markup-compatibility/2006">
              <mc:Choice xmlns:v="urn:schemas-microsoft-com:vml" Requires="v">
                <p:oleObj spid="_x0000_s63500" name="Visio" r:id="rId3" imgW="4567123" imgH="3672230" progId="Visio.Drawing.11">
                  <p:embed/>
                </p:oleObj>
              </mc:Choice>
              <mc:Fallback>
                <p:oleObj name="Visio" r:id="rId3" imgW="4567123" imgH="3672230"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066800"/>
                        <a:ext cx="4567238"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Proxy caching </a:t>
            </a:r>
          </a:p>
        </p:txBody>
      </p:sp>
      <p:pic>
        <p:nvPicPr>
          <p:cNvPr id="64515" name="Picture 3"/>
          <p:cNvPicPr>
            <a:picLocks noChangeAspect="1" noChangeArrowheads="1"/>
          </p:cNvPicPr>
          <p:nvPr/>
        </p:nvPicPr>
        <p:blipFill>
          <a:blip r:embed="rId2" cstate="print"/>
          <a:srcRect/>
          <a:stretch>
            <a:fillRect/>
          </a:stretch>
        </p:blipFill>
        <p:spPr bwMode="auto">
          <a:xfrm>
            <a:off x="685800" y="4095750"/>
            <a:ext cx="6229350" cy="1781175"/>
          </a:xfrm>
          <a:prstGeom prst="rect">
            <a:avLst/>
          </a:prstGeom>
          <a:noFill/>
          <a:ln w="9525">
            <a:noFill/>
            <a:miter lim="800000"/>
            <a:headEnd/>
            <a:tailEnd/>
          </a:ln>
          <a:effectLst/>
        </p:spPr>
      </p:pic>
      <p:pic>
        <p:nvPicPr>
          <p:cNvPr id="64516" name="Picture 4"/>
          <p:cNvPicPr>
            <a:picLocks noChangeAspect="1" noChangeArrowheads="1"/>
          </p:cNvPicPr>
          <p:nvPr/>
        </p:nvPicPr>
        <p:blipFill>
          <a:blip r:embed="rId3" cstate="print"/>
          <a:srcRect/>
          <a:stretch>
            <a:fillRect/>
          </a:stretch>
        </p:blipFill>
        <p:spPr bwMode="auto">
          <a:xfrm>
            <a:off x="6858000" y="3333750"/>
            <a:ext cx="1581150" cy="2686050"/>
          </a:xfrm>
          <a:prstGeom prst="rect">
            <a:avLst/>
          </a:prstGeom>
          <a:noFill/>
          <a:ln w="9525">
            <a:noFill/>
            <a:miter lim="800000"/>
            <a:headEnd/>
            <a:tailEnd/>
          </a:ln>
          <a:effectLst/>
        </p:spPr>
      </p:pic>
      <p:sp>
        <p:nvSpPr>
          <p:cNvPr id="64517" name="Rectangle 5"/>
          <p:cNvSpPr>
            <a:spLocks noGrp="1" noChangeArrowheads="1"/>
          </p:cNvSpPr>
          <p:nvPr>
            <p:ph type="body" idx="1"/>
          </p:nvPr>
        </p:nvSpPr>
        <p:spPr>
          <a:xfrm>
            <a:off x="457200" y="1752600"/>
            <a:ext cx="8229600" cy="4373563"/>
          </a:xfrm>
        </p:spPr>
        <p:txBody>
          <a:bodyPr/>
          <a:lstStyle/>
          <a:p>
            <a:r>
              <a:rPr lang="en-US" smtClean="0"/>
              <a:t>Enhance web performance</a:t>
            </a:r>
          </a:p>
          <a:p>
            <a:pPr lvl="1"/>
            <a:r>
              <a:rPr lang="en-US" smtClean="0"/>
              <a:t>Cache content</a:t>
            </a:r>
          </a:p>
          <a:p>
            <a:pPr lvl="1"/>
            <a:r>
              <a:rPr lang="en-US" smtClean="0"/>
              <a:t>Reduce server load, latency, network utilization</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A content distribution network</a:t>
            </a:r>
          </a:p>
        </p:txBody>
      </p:sp>
      <p:sp>
        <p:nvSpPr>
          <p:cNvPr id="65539" name="Rectangle 3"/>
          <p:cNvSpPr>
            <a:spLocks noGrp="1" noChangeArrowheads="1"/>
          </p:cNvSpPr>
          <p:nvPr>
            <p:ph type="body" idx="1"/>
          </p:nvPr>
        </p:nvSpPr>
        <p:spPr>
          <a:xfrm>
            <a:off x="609600" y="5410200"/>
            <a:ext cx="7772400" cy="1219200"/>
          </a:xfrm>
        </p:spPr>
        <p:txBody>
          <a:bodyPr/>
          <a:lstStyle/>
          <a:p>
            <a:pPr>
              <a:lnSpc>
                <a:spcPct val="80000"/>
              </a:lnSpc>
            </a:pPr>
            <a:r>
              <a:rPr lang="en-US" sz="2800" smtClean="0"/>
              <a:t>A single provider that manages multiple replicas.</a:t>
            </a:r>
          </a:p>
          <a:p>
            <a:pPr>
              <a:lnSpc>
                <a:spcPct val="80000"/>
              </a:lnSpc>
            </a:pPr>
            <a:r>
              <a:rPr lang="en-US" sz="2800" smtClean="0"/>
              <a:t>A client obtains content from a close replica. </a:t>
            </a:r>
          </a:p>
        </p:txBody>
      </p:sp>
      <p:pic>
        <p:nvPicPr>
          <p:cNvPr id="65540" name="Picture 4" descr="Cloud"/>
          <p:cNvPicPr>
            <a:picLocks noChangeAspect="1" noChangeArrowheads="1"/>
          </p:cNvPicPr>
          <p:nvPr/>
        </p:nvPicPr>
        <p:blipFill>
          <a:blip r:embed="rId2" cstate="print"/>
          <a:srcRect/>
          <a:stretch>
            <a:fillRect/>
          </a:stretch>
        </p:blipFill>
        <p:spPr bwMode="auto">
          <a:xfrm>
            <a:off x="2438400" y="2057400"/>
            <a:ext cx="3810000" cy="2547938"/>
          </a:xfrm>
          <a:prstGeom prst="rect">
            <a:avLst/>
          </a:prstGeom>
          <a:noFill/>
        </p:spPr>
      </p:pic>
      <p:sp>
        <p:nvSpPr>
          <p:cNvPr id="65541" name="laptop"/>
          <p:cNvSpPr>
            <a:spLocks noEditPoints="1" noChangeArrowheads="1"/>
          </p:cNvSpPr>
          <p:nvPr/>
        </p:nvSpPr>
        <p:spPr bwMode="auto">
          <a:xfrm>
            <a:off x="0" y="2743200"/>
            <a:ext cx="1257300" cy="10826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65542" name="Line 6"/>
          <p:cNvSpPr>
            <a:spLocks noChangeShapeType="1"/>
          </p:cNvSpPr>
          <p:nvPr/>
        </p:nvSpPr>
        <p:spPr bwMode="auto">
          <a:xfrm>
            <a:off x="1371600" y="3200400"/>
            <a:ext cx="609600" cy="0"/>
          </a:xfrm>
          <a:prstGeom prst="line">
            <a:avLst/>
          </a:prstGeom>
          <a:noFill/>
          <a:ln w="9525">
            <a:solidFill>
              <a:schemeClr val="tx1"/>
            </a:solidFill>
            <a:round/>
            <a:headEnd/>
            <a:tailEnd type="triangle" w="med" len="med"/>
          </a:ln>
          <a:effectLst/>
        </p:spPr>
        <p:txBody>
          <a:bodyPr/>
          <a:lstStyle/>
          <a:p>
            <a:endParaRPr lang="en-US"/>
          </a:p>
        </p:txBody>
      </p:sp>
      <p:sp>
        <p:nvSpPr>
          <p:cNvPr id="65543" name="Line 7"/>
          <p:cNvSpPr>
            <a:spLocks noChangeShapeType="1"/>
          </p:cNvSpPr>
          <p:nvPr/>
        </p:nvSpPr>
        <p:spPr bwMode="auto">
          <a:xfrm flipH="1">
            <a:off x="1371600" y="3581400"/>
            <a:ext cx="609600" cy="0"/>
          </a:xfrm>
          <a:prstGeom prst="line">
            <a:avLst/>
          </a:prstGeom>
          <a:noFill/>
          <a:ln w="9525">
            <a:solidFill>
              <a:schemeClr val="tx1"/>
            </a:solidFill>
            <a:round/>
            <a:headEnd/>
            <a:tailEnd type="triangle" w="med" len="med"/>
          </a:ln>
          <a:effectLst/>
        </p:spPr>
        <p:txBody>
          <a:bodyPr/>
          <a:lstStyle/>
          <a:p>
            <a:endParaRPr lang="en-US"/>
          </a:p>
        </p:txBody>
      </p:sp>
      <p:pic>
        <p:nvPicPr>
          <p:cNvPr id="65544" name="Picture 8" descr="MCj04247900000[1]"/>
          <p:cNvPicPr>
            <a:picLocks noChangeAspect="1" noChangeArrowheads="1"/>
          </p:cNvPicPr>
          <p:nvPr/>
        </p:nvPicPr>
        <p:blipFill>
          <a:blip r:embed="rId3" cstate="print"/>
          <a:srcRect/>
          <a:stretch>
            <a:fillRect/>
          </a:stretch>
        </p:blipFill>
        <p:spPr bwMode="auto">
          <a:xfrm>
            <a:off x="7391400" y="2590800"/>
            <a:ext cx="1049338" cy="1092200"/>
          </a:xfrm>
          <a:prstGeom prst="rect">
            <a:avLst/>
          </a:prstGeom>
          <a:noFill/>
        </p:spPr>
      </p:pic>
      <p:pic>
        <p:nvPicPr>
          <p:cNvPr id="65545" name="Picture 9" descr="appserver"/>
          <p:cNvPicPr>
            <a:picLocks noChangeAspect="1" noChangeArrowheads="1"/>
          </p:cNvPicPr>
          <p:nvPr/>
        </p:nvPicPr>
        <p:blipFill>
          <a:blip r:embed="rId4" cstate="print"/>
          <a:srcRect/>
          <a:stretch>
            <a:fillRect/>
          </a:stretch>
        </p:blipFill>
        <p:spPr bwMode="auto">
          <a:xfrm>
            <a:off x="3657600" y="1524000"/>
            <a:ext cx="742950" cy="1162050"/>
          </a:xfrm>
          <a:prstGeom prst="rect">
            <a:avLst/>
          </a:prstGeom>
          <a:noFill/>
        </p:spPr>
      </p:pic>
      <p:pic>
        <p:nvPicPr>
          <p:cNvPr id="65546" name="Picture 10" descr="appserver"/>
          <p:cNvPicPr>
            <a:picLocks noChangeAspect="1" noChangeArrowheads="1"/>
          </p:cNvPicPr>
          <p:nvPr/>
        </p:nvPicPr>
        <p:blipFill>
          <a:blip r:embed="rId4" cstate="print"/>
          <a:srcRect/>
          <a:stretch>
            <a:fillRect/>
          </a:stretch>
        </p:blipFill>
        <p:spPr bwMode="auto">
          <a:xfrm>
            <a:off x="5638800" y="2590800"/>
            <a:ext cx="742950" cy="1162050"/>
          </a:xfrm>
          <a:prstGeom prst="rect">
            <a:avLst/>
          </a:prstGeom>
          <a:noFill/>
        </p:spPr>
      </p:pic>
      <p:pic>
        <p:nvPicPr>
          <p:cNvPr id="65547" name="Picture 11" descr="appserver"/>
          <p:cNvPicPr>
            <a:picLocks noChangeAspect="1" noChangeArrowheads="1"/>
          </p:cNvPicPr>
          <p:nvPr/>
        </p:nvPicPr>
        <p:blipFill>
          <a:blip r:embed="rId4" cstate="print"/>
          <a:srcRect/>
          <a:stretch>
            <a:fillRect/>
          </a:stretch>
        </p:blipFill>
        <p:spPr bwMode="auto">
          <a:xfrm>
            <a:off x="3581400" y="3581400"/>
            <a:ext cx="742950" cy="1162050"/>
          </a:xfrm>
          <a:prstGeom prst="rect">
            <a:avLst/>
          </a:prstGeom>
          <a:noFill/>
        </p:spPr>
      </p:pic>
      <p:pic>
        <p:nvPicPr>
          <p:cNvPr id="65548" name="Picture 12" descr="webscript"/>
          <p:cNvPicPr>
            <a:picLocks noChangeAspect="1" noChangeArrowheads="1"/>
          </p:cNvPicPr>
          <p:nvPr/>
        </p:nvPicPr>
        <p:blipFill>
          <a:blip r:embed="rId5" cstate="print"/>
          <a:srcRect/>
          <a:stretch>
            <a:fillRect/>
          </a:stretch>
        </p:blipFill>
        <p:spPr bwMode="auto">
          <a:xfrm>
            <a:off x="4114800" y="1371600"/>
            <a:ext cx="625475" cy="625475"/>
          </a:xfrm>
          <a:prstGeom prst="rect">
            <a:avLst/>
          </a:prstGeom>
          <a:noFill/>
        </p:spPr>
      </p:pic>
      <p:pic>
        <p:nvPicPr>
          <p:cNvPr id="65549" name="Picture 13" descr="webscript"/>
          <p:cNvPicPr>
            <a:picLocks noChangeAspect="1" noChangeArrowheads="1"/>
          </p:cNvPicPr>
          <p:nvPr/>
        </p:nvPicPr>
        <p:blipFill>
          <a:blip r:embed="rId5" cstate="print"/>
          <a:srcRect/>
          <a:stretch>
            <a:fillRect/>
          </a:stretch>
        </p:blipFill>
        <p:spPr bwMode="auto">
          <a:xfrm>
            <a:off x="4038600" y="3733800"/>
            <a:ext cx="625475" cy="625475"/>
          </a:xfrm>
          <a:prstGeom prst="rect">
            <a:avLst/>
          </a:prstGeom>
          <a:noFill/>
        </p:spPr>
      </p:pic>
      <p:pic>
        <p:nvPicPr>
          <p:cNvPr id="65550" name="Picture 14" descr="webscript"/>
          <p:cNvPicPr>
            <a:picLocks noChangeAspect="1" noChangeArrowheads="1"/>
          </p:cNvPicPr>
          <p:nvPr/>
        </p:nvPicPr>
        <p:blipFill>
          <a:blip r:embed="rId5" cstate="print"/>
          <a:srcRect/>
          <a:stretch>
            <a:fillRect/>
          </a:stretch>
        </p:blipFill>
        <p:spPr bwMode="auto">
          <a:xfrm>
            <a:off x="6248400" y="2514600"/>
            <a:ext cx="625475" cy="625475"/>
          </a:xfrm>
          <a:prstGeom prst="rect">
            <a:avLst/>
          </a:prstGeom>
          <a:noFill/>
        </p:spPr>
      </p:pic>
      <p:sp>
        <p:nvSpPr>
          <p:cNvPr id="65551" name="Line 15"/>
          <p:cNvSpPr>
            <a:spLocks noChangeShapeType="1"/>
          </p:cNvSpPr>
          <p:nvPr/>
        </p:nvSpPr>
        <p:spPr bwMode="auto">
          <a:xfrm flipH="1" flipV="1">
            <a:off x="4800600" y="1600200"/>
            <a:ext cx="2667000" cy="990600"/>
          </a:xfrm>
          <a:prstGeom prst="line">
            <a:avLst/>
          </a:prstGeom>
          <a:noFill/>
          <a:ln w="9525">
            <a:solidFill>
              <a:schemeClr val="tx1"/>
            </a:solidFill>
            <a:round/>
            <a:headEnd/>
            <a:tailEnd type="triangle" w="med" len="med"/>
          </a:ln>
          <a:effectLst/>
        </p:spPr>
        <p:txBody>
          <a:bodyPr/>
          <a:lstStyle/>
          <a:p>
            <a:endParaRPr lang="en-US"/>
          </a:p>
        </p:txBody>
      </p:sp>
      <p:sp>
        <p:nvSpPr>
          <p:cNvPr id="65552" name="Line 16"/>
          <p:cNvSpPr>
            <a:spLocks noChangeShapeType="1"/>
          </p:cNvSpPr>
          <p:nvPr/>
        </p:nvSpPr>
        <p:spPr bwMode="auto">
          <a:xfrm flipH="1" flipV="1">
            <a:off x="6858000" y="3048000"/>
            <a:ext cx="533400" cy="228600"/>
          </a:xfrm>
          <a:prstGeom prst="line">
            <a:avLst/>
          </a:prstGeom>
          <a:noFill/>
          <a:ln w="9525">
            <a:solidFill>
              <a:schemeClr val="tx1"/>
            </a:solidFill>
            <a:round/>
            <a:headEnd/>
            <a:tailEnd type="triangle" w="med" len="med"/>
          </a:ln>
          <a:effectLst/>
        </p:spPr>
        <p:txBody>
          <a:bodyPr/>
          <a:lstStyle/>
          <a:p>
            <a:endParaRPr lang="en-US"/>
          </a:p>
        </p:txBody>
      </p:sp>
      <p:sp>
        <p:nvSpPr>
          <p:cNvPr id="65553" name="Line 17"/>
          <p:cNvSpPr>
            <a:spLocks noChangeShapeType="1"/>
          </p:cNvSpPr>
          <p:nvPr/>
        </p:nvSpPr>
        <p:spPr bwMode="auto">
          <a:xfrm flipH="1">
            <a:off x="4800600" y="3505200"/>
            <a:ext cx="2590800" cy="838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Pros and cons of CDN</a:t>
            </a:r>
          </a:p>
        </p:txBody>
      </p:sp>
      <p:sp>
        <p:nvSpPr>
          <p:cNvPr id="66563" name="Rectangle 3"/>
          <p:cNvSpPr>
            <a:spLocks noGrp="1" noChangeArrowheads="1"/>
          </p:cNvSpPr>
          <p:nvPr>
            <p:ph type="body" idx="1"/>
          </p:nvPr>
        </p:nvSpPr>
        <p:spPr/>
        <p:txBody>
          <a:bodyPr/>
          <a:lstStyle/>
          <a:p>
            <a:r>
              <a:rPr lang="en-US" smtClean="0"/>
              <a:t>Pros</a:t>
            </a:r>
          </a:p>
          <a:p>
            <a:pPr lvl="1">
              <a:buFontTx/>
              <a:buNone/>
            </a:pPr>
            <a:r>
              <a:rPr lang="en-US" smtClean="0"/>
              <a:t>+ Multiple content providers may use the same CDN </a:t>
            </a:r>
            <a:r>
              <a:rPr lang="en-US" smtClean="0">
                <a:sym typeface="Wingdings" pitchFamily="2" charset="2"/>
              </a:rPr>
              <a:t> economy of scale</a:t>
            </a:r>
          </a:p>
          <a:p>
            <a:pPr lvl="1">
              <a:buFontTx/>
              <a:buNone/>
            </a:pPr>
            <a:r>
              <a:rPr lang="en-US" smtClean="0">
                <a:sym typeface="Wingdings" pitchFamily="2" charset="2"/>
              </a:rPr>
              <a:t>+ All other advantages of proxy caching</a:t>
            </a:r>
          </a:p>
          <a:p>
            <a:pPr lvl="1">
              <a:buFontTx/>
              <a:buNone/>
            </a:pPr>
            <a:r>
              <a:rPr lang="en-US" smtClean="0">
                <a:sym typeface="Wingdings" pitchFamily="2" charset="2"/>
              </a:rPr>
              <a:t>+ Fault tolerance</a:t>
            </a:r>
          </a:p>
          <a:p>
            <a:pPr lvl="1">
              <a:buFontTx/>
              <a:buNone/>
            </a:pPr>
            <a:r>
              <a:rPr lang="en-US" smtClean="0">
                <a:sym typeface="Wingdings" pitchFamily="2" charset="2"/>
              </a:rPr>
              <a:t>+ Load balancing across multiple CDN nodes</a:t>
            </a:r>
          </a:p>
          <a:p>
            <a:r>
              <a:rPr lang="en-US" smtClean="0">
                <a:sym typeface="Wingdings" pitchFamily="2" charset="2"/>
              </a:rPr>
              <a:t>Cons</a:t>
            </a:r>
          </a:p>
          <a:p>
            <a:pPr lvl="1">
              <a:buFontTx/>
              <a:buChar char="-"/>
            </a:pPr>
            <a:r>
              <a:rPr lang="en-US" smtClean="0">
                <a:sym typeface="Wingdings" pitchFamily="2" charset="2"/>
              </a:rPr>
              <a:t>Expensive</a:t>
            </a:r>
          </a:p>
          <a:p>
            <a:pPr lvl="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CDN challenges</a:t>
            </a:r>
          </a:p>
        </p:txBody>
      </p:sp>
      <p:sp>
        <p:nvSpPr>
          <p:cNvPr id="67587" name="Rectangle 3"/>
          <p:cNvSpPr>
            <a:spLocks noGrp="1" noChangeArrowheads="1"/>
          </p:cNvSpPr>
          <p:nvPr>
            <p:ph type="body" idx="1"/>
          </p:nvPr>
        </p:nvSpPr>
        <p:spPr/>
        <p:txBody>
          <a:bodyPr/>
          <a:lstStyle/>
          <a:p>
            <a:r>
              <a:rPr lang="en-US" smtClean="0"/>
              <a:t>Balancing load among multiple caches</a:t>
            </a:r>
          </a:p>
          <a:p>
            <a:r>
              <a:rPr lang="en-US" smtClean="0"/>
              <a:t>Fault tolerant</a:t>
            </a:r>
          </a:p>
          <a:p>
            <a:r>
              <a:rPr lang="en-US" smtClean="0"/>
              <a:t>Low latency</a:t>
            </a:r>
          </a:p>
          <a:p>
            <a:r>
              <a:rPr lang="en-US" smtClean="0"/>
              <a:t>Cache consistency</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How does Akamai works</a:t>
            </a:r>
          </a:p>
        </p:txBody>
      </p:sp>
      <p:sp>
        <p:nvSpPr>
          <p:cNvPr id="68611" name="Rectangle 3"/>
          <p:cNvSpPr>
            <a:spLocks noGrp="1" noChangeArrowheads="1"/>
          </p:cNvSpPr>
          <p:nvPr>
            <p:ph type="body" idx="1"/>
          </p:nvPr>
        </p:nvSpPr>
        <p:spPr/>
        <p:txBody>
          <a:bodyPr/>
          <a:lstStyle/>
          <a:p>
            <a:r>
              <a:rPr lang="en-US" smtClean="0"/>
              <a:t>Two key technologies:</a:t>
            </a:r>
          </a:p>
          <a:p>
            <a:pPr lvl="1"/>
            <a:r>
              <a:rPr lang="en-US" smtClean="0"/>
              <a:t>DNS-based redirection: load balancing, latency</a:t>
            </a:r>
          </a:p>
          <a:p>
            <a:pPr lvl="1"/>
            <a:r>
              <a:rPr lang="en-US" smtClean="0"/>
              <a:t>Consistent caching: fault tolerant  (no time to discuss)</a:t>
            </a:r>
          </a:p>
          <a:p>
            <a:pPr lvl="1"/>
            <a:endParaRPr lang="en-US" smtClean="0"/>
          </a:p>
          <a:p>
            <a:r>
              <a:rPr lang="en-US" smtClean="0"/>
              <a:t>Static content</a:t>
            </a:r>
          </a:p>
          <a:p>
            <a:pPr lvl="1"/>
            <a:r>
              <a:rPr lang="en-US" smtClean="0"/>
              <a:t>Partial content</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152400"/>
            <a:ext cx="8229600" cy="1143000"/>
          </a:xfrm>
        </p:spPr>
        <p:txBody>
          <a:bodyPr/>
          <a:lstStyle/>
          <a:p>
            <a:r>
              <a:rPr lang="en-US" smtClean="0"/>
              <a:t>DNS redirection</a:t>
            </a:r>
          </a:p>
        </p:txBody>
      </p:sp>
      <p:sp>
        <p:nvSpPr>
          <p:cNvPr id="69635" name="Rectangle 3"/>
          <p:cNvSpPr>
            <a:spLocks noGrp="1" noChangeArrowheads="1"/>
          </p:cNvSpPr>
          <p:nvPr>
            <p:ph type="body" idx="1"/>
          </p:nvPr>
        </p:nvSpPr>
        <p:spPr>
          <a:xfrm>
            <a:off x="457200" y="1295400"/>
            <a:ext cx="8229600" cy="5181600"/>
          </a:xfrm>
        </p:spPr>
        <p:txBody>
          <a:bodyPr/>
          <a:lstStyle/>
          <a:p>
            <a:r>
              <a:rPr lang="en-US" sz="2800" smtClean="0"/>
              <a:t>Using a hierarchy of DNS servers that translate a client’s web request to a nearby Akamai server</a:t>
            </a:r>
          </a:p>
          <a:p>
            <a:pPr lvl="1"/>
            <a:r>
              <a:rPr lang="en-US" sz="2400" smtClean="0"/>
              <a:t>A client requests a DNS resolution (</a:t>
            </a:r>
            <a:r>
              <a:rPr lang="en-US" sz="2400" smtClean="0">
                <a:hlinkClick r:id="rId2"/>
              </a:rPr>
              <a:t>www.yahoo.com</a:t>
            </a:r>
            <a:r>
              <a:rPr lang="en-US" sz="2400" smtClean="0"/>
              <a:t>)</a:t>
            </a:r>
          </a:p>
          <a:p>
            <a:pPr lvl="1"/>
            <a:r>
              <a:rPr lang="en-US" sz="2400" smtClean="0"/>
              <a:t>Akamai’s customer’s DNS name server uses a canonical name entry redirecting it to a DNS server in akamai’s network</a:t>
            </a:r>
          </a:p>
          <a:p>
            <a:pPr lvl="1"/>
            <a:r>
              <a:rPr lang="en-US" sz="2400" smtClean="0"/>
              <a:t>A hierarchy of DNS name servers responds to the DNS name-translation request</a:t>
            </a:r>
          </a:p>
          <a:p>
            <a:pPr lvl="1"/>
            <a:r>
              <a:rPr lang="en-US" sz="2400" smtClean="0"/>
              <a:t>Name of the Akamai customer and the name of the requested content as a guide to determine the best two Akamai edge servers</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76200"/>
            <a:ext cx="8229600" cy="1143000"/>
          </a:xfrm>
        </p:spPr>
        <p:txBody>
          <a:bodyPr/>
          <a:lstStyle/>
          <a:p>
            <a:r>
              <a:rPr lang="en-US" altLang="zh-TW" sz="4000" smtClean="0">
                <a:ea typeface="PMingLiU" pitchFamily="18" charset="-120"/>
              </a:rPr>
              <a:t>CDNs Basics</a:t>
            </a:r>
          </a:p>
        </p:txBody>
      </p:sp>
      <p:sp>
        <p:nvSpPr>
          <p:cNvPr id="70659" name="Rectangle 3"/>
          <p:cNvSpPr>
            <a:spLocks noGrp="1" noChangeArrowheads="1"/>
          </p:cNvSpPr>
          <p:nvPr>
            <p:ph type="body" idx="1"/>
          </p:nvPr>
        </p:nvSpPr>
        <p:spPr>
          <a:xfrm>
            <a:off x="914400" y="4343400"/>
            <a:ext cx="7772400" cy="2362200"/>
          </a:xfrm>
        </p:spPr>
        <p:txBody>
          <a:bodyPr/>
          <a:lstStyle/>
          <a:p>
            <a:pPr>
              <a:lnSpc>
                <a:spcPct val="90000"/>
              </a:lnSpc>
            </a:pPr>
            <a:r>
              <a:rPr lang="en-US" altLang="zh-TW" sz="2800" smtClean="0"/>
              <a:t>Web client</a:t>
            </a:r>
            <a:r>
              <a:rPr lang="en-US" altLang="zh-TW" sz="2800" smtClean="0">
                <a:latin typeface="Arial"/>
              </a:rPr>
              <a:t>’</a:t>
            </a:r>
            <a:r>
              <a:rPr lang="en-US" altLang="zh-TW" sz="2800" smtClean="0"/>
              <a:t>s request redirected to </a:t>
            </a:r>
            <a:r>
              <a:rPr lang="en-US" altLang="zh-TW" sz="2800" smtClean="0">
                <a:latin typeface="Arial"/>
              </a:rPr>
              <a:t>‘</a:t>
            </a:r>
            <a:r>
              <a:rPr lang="en-US" altLang="zh-TW" sz="2800" smtClean="0"/>
              <a:t>close</a:t>
            </a:r>
            <a:r>
              <a:rPr lang="en-US" altLang="zh-TW" sz="2800" smtClean="0">
                <a:latin typeface="Arial"/>
              </a:rPr>
              <a:t>’</a:t>
            </a:r>
            <a:r>
              <a:rPr lang="en-US" altLang="zh-TW" sz="2800" smtClean="0"/>
              <a:t> by server</a:t>
            </a:r>
          </a:p>
          <a:p>
            <a:pPr lvl="1">
              <a:lnSpc>
                <a:spcPct val="90000"/>
              </a:lnSpc>
            </a:pPr>
            <a:r>
              <a:rPr lang="en-US" altLang="zh-TW" sz="2400" smtClean="0">
                <a:ea typeface="PMingLiU" pitchFamily="18" charset="-120"/>
              </a:rPr>
              <a:t>Client gets web site</a:t>
            </a:r>
            <a:r>
              <a:rPr lang="en-US" altLang="zh-TW" sz="2400" smtClean="0">
                <a:latin typeface="Arial"/>
                <a:ea typeface="PMingLiU" pitchFamily="18" charset="-120"/>
              </a:rPr>
              <a:t>’</a:t>
            </a:r>
            <a:r>
              <a:rPr lang="en-US" altLang="zh-TW" sz="2400" smtClean="0">
                <a:ea typeface="PMingLiU" pitchFamily="18" charset="-120"/>
              </a:rPr>
              <a:t>s DNS CNAME entry with domain name in CDN network</a:t>
            </a:r>
          </a:p>
          <a:p>
            <a:pPr lvl="1">
              <a:lnSpc>
                <a:spcPct val="90000"/>
              </a:lnSpc>
            </a:pPr>
            <a:r>
              <a:rPr lang="en-US" altLang="zh-TW" sz="2400" smtClean="0">
                <a:ea typeface="PMingLiU" pitchFamily="18" charset="-120"/>
              </a:rPr>
              <a:t>Hierarchy of CDN</a:t>
            </a:r>
            <a:r>
              <a:rPr lang="en-US" altLang="zh-TW" sz="2400" smtClean="0">
                <a:latin typeface="Arial"/>
                <a:ea typeface="PMingLiU" pitchFamily="18" charset="-120"/>
              </a:rPr>
              <a:t>’</a:t>
            </a:r>
            <a:r>
              <a:rPr lang="en-US" altLang="zh-TW" sz="2400" smtClean="0">
                <a:ea typeface="PMingLiU" pitchFamily="18" charset="-120"/>
              </a:rPr>
              <a:t>s  DNS servers direct client to 2 nearby servers</a:t>
            </a:r>
          </a:p>
        </p:txBody>
      </p:sp>
      <p:grpSp>
        <p:nvGrpSpPr>
          <p:cNvPr id="70660" name="Group 4"/>
          <p:cNvGrpSpPr>
            <a:grpSpLocks/>
          </p:cNvGrpSpPr>
          <p:nvPr/>
        </p:nvGrpSpPr>
        <p:grpSpPr bwMode="auto">
          <a:xfrm>
            <a:off x="3810000" y="2133600"/>
            <a:ext cx="1833563" cy="1219200"/>
            <a:chOff x="2544" y="2640"/>
            <a:chExt cx="610" cy="440"/>
          </a:xfrm>
        </p:grpSpPr>
        <p:grpSp>
          <p:nvGrpSpPr>
            <p:cNvPr id="70661" name="Group 5"/>
            <p:cNvGrpSpPr>
              <a:grpSpLocks/>
            </p:cNvGrpSpPr>
            <p:nvPr/>
          </p:nvGrpSpPr>
          <p:grpSpPr bwMode="auto">
            <a:xfrm>
              <a:off x="2544" y="2640"/>
              <a:ext cx="610" cy="440"/>
              <a:chOff x="1680" y="1488"/>
              <a:chExt cx="1728" cy="1248"/>
            </a:xfrm>
          </p:grpSpPr>
          <p:sp>
            <p:nvSpPr>
              <p:cNvPr id="70662" name="Oval 6"/>
              <p:cNvSpPr>
                <a:spLocks noChangeArrowheads="1"/>
              </p:cNvSpPr>
              <p:nvPr/>
            </p:nvSpPr>
            <p:spPr bwMode="auto">
              <a:xfrm>
                <a:off x="1872" y="1488"/>
                <a:ext cx="1056" cy="912"/>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63" name="Oval 7"/>
              <p:cNvSpPr>
                <a:spLocks noChangeArrowheads="1"/>
              </p:cNvSpPr>
              <p:nvPr/>
            </p:nvSpPr>
            <p:spPr bwMode="auto">
              <a:xfrm>
                <a:off x="1680" y="1536"/>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64" name="Oval 8"/>
              <p:cNvSpPr>
                <a:spLocks noChangeArrowheads="1"/>
              </p:cNvSpPr>
              <p:nvPr/>
            </p:nvSpPr>
            <p:spPr bwMode="auto">
              <a:xfrm>
                <a:off x="1728" y="1824"/>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65" name="Oval 9"/>
              <p:cNvSpPr>
                <a:spLocks noChangeArrowheads="1"/>
              </p:cNvSpPr>
              <p:nvPr/>
            </p:nvSpPr>
            <p:spPr bwMode="auto">
              <a:xfrm>
                <a:off x="2352" y="1488"/>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66" name="Oval 10"/>
              <p:cNvSpPr>
                <a:spLocks noChangeArrowheads="1"/>
              </p:cNvSpPr>
              <p:nvPr/>
            </p:nvSpPr>
            <p:spPr bwMode="auto">
              <a:xfrm>
                <a:off x="2544" y="1824"/>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67" name="Oval 11"/>
              <p:cNvSpPr>
                <a:spLocks noChangeArrowheads="1"/>
              </p:cNvSpPr>
              <p:nvPr/>
            </p:nvSpPr>
            <p:spPr bwMode="auto">
              <a:xfrm>
                <a:off x="2016" y="1968"/>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68" name="Oval 12"/>
              <p:cNvSpPr>
                <a:spLocks noChangeArrowheads="1"/>
              </p:cNvSpPr>
              <p:nvPr/>
            </p:nvSpPr>
            <p:spPr bwMode="auto">
              <a:xfrm>
                <a:off x="2544" y="1584"/>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69" name="Oval 13"/>
              <p:cNvSpPr>
                <a:spLocks noChangeArrowheads="1"/>
              </p:cNvSpPr>
              <p:nvPr/>
            </p:nvSpPr>
            <p:spPr bwMode="auto">
              <a:xfrm>
                <a:off x="1824" y="1632"/>
                <a:ext cx="1200" cy="864"/>
              </a:xfrm>
              <a:prstGeom prst="ellipse">
                <a:avLst/>
              </a:prstGeom>
              <a:solidFill>
                <a:schemeClr val="bg1"/>
              </a:solidFill>
              <a:ln w="9525">
                <a:noFill/>
                <a:round/>
                <a:headEnd/>
                <a:tailEnd/>
              </a:ln>
              <a:effectLst>
                <a:outerShdw dist="35921" dir="2700000" algn="ctr" rotWithShape="0">
                  <a:srgbClr val="DBDBDB"/>
                </a:outerShdw>
              </a:effectLst>
            </p:spPr>
            <p:txBody>
              <a:bodyPr wrap="none" anchor="ctr"/>
              <a:lstStyle/>
              <a:p>
                <a:endParaRPr lang="en-US"/>
              </a:p>
            </p:txBody>
          </p:sp>
          <p:sp>
            <p:nvSpPr>
              <p:cNvPr id="70670" name="Oval 14"/>
              <p:cNvSpPr>
                <a:spLocks noChangeArrowheads="1"/>
              </p:cNvSpPr>
              <p:nvPr/>
            </p:nvSpPr>
            <p:spPr bwMode="auto">
              <a:xfrm>
                <a:off x="2208" y="1632"/>
                <a:ext cx="960" cy="720"/>
              </a:xfrm>
              <a:prstGeom prst="ellipse">
                <a:avLst/>
              </a:prstGeom>
              <a:solidFill>
                <a:schemeClr val="bg1"/>
              </a:solidFill>
              <a:ln w="9525">
                <a:noFill/>
                <a:round/>
                <a:headEnd/>
                <a:tailEnd/>
              </a:ln>
              <a:effectLst>
                <a:outerShdw dist="35921" dir="2700000" algn="ctr" rotWithShape="0">
                  <a:srgbClr val="DBDBDB"/>
                </a:outerShdw>
              </a:effectLst>
            </p:spPr>
            <p:txBody>
              <a:bodyPr wrap="none" anchor="ctr"/>
              <a:lstStyle/>
              <a:p>
                <a:endParaRPr lang="en-US"/>
              </a:p>
            </p:txBody>
          </p:sp>
          <p:sp>
            <p:nvSpPr>
              <p:cNvPr id="70671" name="Oval 15"/>
              <p:cNvSpPr>
                <a:spLocks noChangeArrowheads="1"/>
              </p:cNvSpPr>
              <p:nvPr/>
            </p:nvSpPr>
            <p:spPr bwMode="auto">
              <a:xfrm>
                <a:off x="2160" y="1584"/>
                <a:ext cx="1200" cy="864"/>
              </a:xfrm>
              <a:prstGeom prst="ellipse">
                <a:avLst/>
              </a:prstGeom>
              <a:solidFill>
                <a:schemeClr val="bg1"/>
              </a:solidFill>
              <a:ln w="9525">
                <a:noFill/>
                <a:round/>
                <a:headEnd/>
                <a:tailEnd/>
              </a:ln>
              <a:effectLst>
                <a:outerShdw dist="35921" dir="2700000" algn="ctr" rotWithShape="0">
                  <a:srgbClr val="DBDBDB"/>
                </a:outerShdw>
              </a:effectLst>
            </p:spPr>
            <p:txBody>
              <a:bodyPr wrap="none" anchor="ctr"/>
              <a:lstStyle/>
              <a:p>
                <a:endParaRPr lang="en-US"/>
              </a:p>
            </p:txBody>
          </p:sp>
        </p:grpSp>
        <p:sp>
          <p:nvSpPr>
            <p:cNvPr id="70672" name="Text Box 16"/>
            <p:cNvSpPr txBox="1">
              <a:spLocks noChangeArrowheads="1"/>
            </p:cNvSpPr>
            <p:nvPr/>
          </p:nvSpPr>
          <p:spPr bwMode="auto">
            <a:xfrm>
              <a:off x="2630" y="2749"/>
              <a:ext cx="61" cy="132"/>
            </a:xfrm>
            <a:prstGeom prst="rect">
              <a:avLst/>
            </a:prstGeom>
            <a:noFill/>
            <a:ln w="9525">
              <a:noFill/>
              <a:miter lim="800000"/>
              <a:headEnd/>
              <a:tailEnd/>
            </a:ln>
            <a:effectLst>
              <a:prstShdw prst="shdw13" dist="53882" dir="13500000">
                <a:srgbClr val="DBDBDB"/>
              </a:prstShdw>
            </a:effectLst>
          </p:spPr>
          <p:txBody>
            <a:bodyPr wrap="none">
              <a:spAutoFit/>
            </a:bodyPr>
            <a:lstStyle/>
            <a:p>
              <a:pPr eaLnBrk="0" hangingPunct="0"/>
              <a:endParaRPr lang="en-US" b="1">
                <a:latin typeface="Comic Sans MS" pitchFamily="66" charset="0"/>
                <a:ea typeface="PMingLiU" pitchFamily="18" charset="-120"/>
              </a:endParaRPr>
            </a:p>
          </p:txBody>
        </p:sp>
      </p:grpSp>
      <p:grpSp>
        <p:nvGrpSpPr>
          <p:cNvPr id="70673" name="Group 17"/>
          <p:cNvGrpSpPr>
            <a:grpSpLocks/>
          </p:cNvGrpSpPr>
          <p:nvPr/>
        </p:nvGrpSpPr>
        <p:grpSpPr bwMode="auto">
          <a:xfrm flipH="1">
            <a:off x="3581400" y="1295400"/>
            <a:ext cx="1833563" cy="1219200"/>
            <a:chOff x="2544" y="2640"/>
            <a:chExt cx="610" cy="440"/>
          </a:xfrm>
        </p:grpSpPr>
        <p:grpSp>
          <p:nvGrpSpPr>
            <p:cNvPr id="70674" name="Group 18"/>
            <p:cNvGrpSpPr>
              <a:grpSpLocks/>
            </p:cNvGrpSpPr>
            <p:nvPr/>
          </p:nvGrpSpPr>
          <p:grpSpPr bwMode="auto">
            <a:xfrm>
              <a:off x="2544" y="2640"/>
              <a:ext cx="610" cy="440"/>
              <a:chOff x="1680" y="1488"/>
              <a:chExt cx="1728" cy="1248"/>
            </a:xfrm>
          </p:grpSpPr>
          <p:sp>
            <p:nvSpPr>
              <p:cNvPr id="70675" name="Oval 19"/>
              <p:cNvSpPr>
                <a:spLocks noChangeArrowheads="1"/>
              </p:cNvSpPr>
              <p:nvPr/>
            </p:nvSpPr>
            <p:spPr bwMode="auto">
              <a:xfrm>
                <a:off x="1872" y="1488"/>
                <a:ext cx="1056" cy="912"/>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76" name="Oval 20"/>
              <p:cNvSpPr>
                <a:spLocks noChangeArrowheads="1"/>
              </p:cNvSpPr>
              <p:nvPr/>
            </p:nvSpPr>
            <p:spPr bwMode="auto">
              <a:xfrm>
                <a:off x="1680" y="1536"/>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77" name="Oval 21"/>
              <p:cNvSpPr>
                <a:spLocks noChangeArrowheads="1"/>
              </p:cNvSpPr>
              <p:nvPr/>
            </p:nvSpPr>
            <p:spPr bwMode="auto">
              <a:xfrm>
                <a:off x="1728" y="1824"/>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78" name="Oval 22"/>
              <p:cNvSpPr>
                <a:spLocks noChangeArrowheads="1"/>
              </p:cNvSpPr>
              <p:nvPr/>
            </p:nvSpPr>
            <p:spPr bwMode="auto">
              <a:xfrm>
                <a:off x="2352" y="1488"/>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79" name="Oval 23"/>
              <p:cNvSpPr>
                <a:spLocks noChangeArrowheads="1"/>
              </p:cNvSpPr>
              <p:nvPr/>
            </p:nvSpPr>
            <p:spPr bwMode="auto">
              <a:xfrm>
                <a:off x="2544" y="1824"/>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80" name="Oval 24"/>
              <p:cNvSpPr>
                <a:spLocks noChangeArrowheads="1"/>
              </p:cNvSpPr>
              <p:nvPr/>
            </p:nvSpPr>
            <p:spPr bwMode="auto">
              <a:xfrm>
                <a:off x="2016" y="1968"/>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81" name="Oval 25"/>
              <p:cNvSpPr>
                <a:spLocks noChangeArrowheads="1"/>
              </p:cNvSpPr>
              <p:nvPr/>
            </p:nvSpPr>
            <p:spPr bwMode="auto">
              <a:xfrm>
                <a:off x="2544" y="1584"/>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82" name="Oval 26"/>
              <p:cNvSpPr>
                <a:spLocks noChangeArrowheads="1"/>
              </p:cNvSpPr>
              <p:nvPr/>
            </p:nvSpPr>
            <p:spPr bwMode="auto">
              <a:xfrm>
                <a:off x="1824" y="1632"/>
                <a:ext cx="1200" cy="864"/>
              </a:xfrm>
              <a:prstGeom prst="ellipse">
                <a:avLst/>
              </a:prstGeom>
              <a:solidFill>
                <a:schemeClr val="bg1"/>
              </a:solidFill>
              <a:ln w="9525">
                <a:noFill/>
                <a:round/>
                <a:headEnd/>
                <a:tailEnd/>
              </a:ln>
              <a:effectLst>
                <a:outerShdw dist="35921" dir="2700000" algn="ctr" rotWithShape="0">
                  <a:srgbClr val="DBDBDB"/>
                </a:outerShdw>
              </a:effectLst>
            </p:spPr>
            <p:txBody>
              <a:bodyPr wrap="none" anchor="ctr"/>
              <a:lstStyle/>
              <a:p>
                <a:endParaRPr lang="en-US"/>
              </a:p>
            </p:txBody>
          </p:sp>
          <p:sp>
            <p:nvSpPr>
              <p:cNvPr id="70683" name="Oval 27"/>
              <p:cNvSpPr>
                <a:spLocks noChangeArrowheads="1"/>
              </p:cNvSpPr>
              <p:nvPr/>
            </p:nvSpPr>
            <p:spPr bwMode="auto">
              <a:xfrm>
                <a:off x="2208" y="1632"/>
                <a:ext cx="960" cy="720"/>
              </a:xfrm>
              <a:prstGeom prst="ellipse">
                <a:avLst/>
              </a:prstGeom>
              <a:solidFill>
                <a:schemeClr val="bg1"/>
              </a:solidFill>
              <a:ln w="9525">
                <a:noFill/>
                <a:round/>
                <a:headEnd/>
                <a:tailEnd/>
              </a:ln>
              <a:effectLst>
                <a:outerShdw dist="35921" dir="2700000" algn="ctr" rotWithShape="0">
                  <a:srgbClr val="DBDBDB"/>
                </a:outerShdw>
              </a:effectLst>
            </p:spPr>
            <p:txBody>
              <a:bodyPr wrap="none" anchor="ctr"/>
              <a:lstStyle/>
              <a:p>
                <a:endParaRPr lang="en-US"/>
              </a:p>
            </p:txBody>
          </p:sp>
          <p:sp>
            <p:nvSpPr>
              <p:cNvPr id="70684" name="Oval 28"/>
              <p:cNvSpPr>
                <a:spLocks noChangeArrowheads="1"/>
              </p:cNvSpPr>
              <p:nvPr/>
            </p:nvSpPr>
            <p:spPr bwMode="auto">
              <a:xfrm>
                <a:off x="2160" y="1584"/>
                <a:ext cx="1200" cy="864"/>
              </a:xfrm>
              <a:prstGeom prst="ellipse">
                <a:avLst/>
              </a:prstGeom>
              <a:solidFill>
                <a:schemeClr val="bg1"/>
              </a:solidFill>
              <a:ln w="9525">
                <a:noFill/>
                <a:round/>
                <a:headEnd/>
                <a:tailEnd/>
              </a:ln>
              <a:effectLst>
                <a:outerShdw dist="35921" dir="2700000" algn="ctr" rotWithShape="0">
                  <a:srgbClr val="DBDBDB"/>
                </a:outerShdw>
              </a:effectLst>
            </p:spPr>
            <p:txBody>
              <a:bodyPr wrap="none" anchor="ctr"/>
              <a:lstStyle/>
              <a:p>
                <a:endParaRPr lang="en-US"/>
              </a:p>
            </p:txBody>
          </p:sp>
        </p:grpSp>
        <p:sp>
          <p:nvSpPr>
            <p:cNvPr id="70685" name="Text Box 29"/>
            <p:cNvSpPr txBox="1">
              <a:spLocks noChangeArrowheads="1"/>
            </p:cNvSpPr>
            <p:nvPr/>
          </p:nvSpPr>
          <p:spPr bwMode="auto">
            <a:xfrm>
              <a:off x="3005" y="2749"/>
              <a:ext cx="61" cy="132"/>
            </a:xfrm>
            <a:prstGeom prst="rect">
              <a:avLst/>
            </a:prstGeom>
            <a:noFill/>
            <a:ln w="9525">
              <a:noFill/>
              <a:miter lim="800000"/>
              <a:headEnd/>
              <a:tailEnd/>
            </a:ln>
            <a:effectLst>
              <a:prstShdw prst="shdw13" dist="53882" dir="13500000">
                <a:srgbClr val="DBDBDB"/>
              </a:prstShdw>
            </a:effectLst>
          </p:spPr>
          <p:txBody>
            <a:bodyPr wrap="none">
              <a:spAutoFit/>
            </a:bodyPr>
            <a:lstStyle/>
            <a:p>
              <a:pPr eaLnBrk="0" hangingPunct="0"/>
              <a:endParaRPr lang="en-US" b="1">
                <a:latin typeface="Comic Sans MS" pitchFamily="66" charset="0"/>
                <a:ea typeface="PMingLiU" pitchFamily="18" charset="-120"/>
              </a:endParaRPr>
            </a:p>
          </p:txBody>
        </p:sp>
      </p:grpSp>
      <p:grpSp>
        <p:nvGrpSpPr>
          <p:cNvPr id="70686" name="Group 30"/>
          <p:cNvGrpSpPr>
            <a:grpSpLocks/>
          </p:cNvGrpSpPr>
          <p:nvPr/>
        </p:nvGrpSpPr>
        <p:grpSpPr bwMode="auto">
          <a:xfrm flipH="1">
            <a:off x="5257800" y="1524000"/>
            <a:ext cx="1833563" cy="1219200"/>
            <a:chOff x="2544" y="2640"/>
            <a:chExt cx="610" cy="440"/>
          </a:xfrm>
        </p:grpSpPr>
        <p:grpSp>
          <p:nvGrpSpPr>
            <p:cNvPr id="70687" name="Group 31"/>
            <p:cNvGrpSpPr>
              <a:grpSpLocks/>
            </p:cNvGrpSpPr>
            <p:nvPr/>
          </p:nvGrpSpPr>
          <p:grpSpPr bwMode="auto">
            <a:xfrm>
              <a:off x="2544" y="2640"/>
              <a:ext cx="610" cy="440"/>
              <a:chOff x="1680" y="1488"/>
              <a:chExt cx="1728" cy="1248"/>
            </a:xfrm>
          </p:grpSpPr>
          <p:sp>
            <p:nvSpPr>
              <p:cNvPr id="70688" name="Oval 32"/>
              <p:cNvSpPr>
                <a:spLocks noChangeArrowheads="1"/>
              </p:cNvSpPr>
              <p:nvPr/>
            </p:nvSpPr>
            <p:spPr bwMode="auto">
              <a:xfrm>
                <a:off x="1872" y="1488"/>
                <a:ext cx="1056" cy="912"/>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89" name="Oval 33"/>
              <p:cNvSpPr>
                <a:spLocks noChangeArrowheads="1"/>
              </p:cNvSpPr>
              <p:nvPr/>
            </p:nvSpPr>
            <p:spPr bwMode="auto">
              <a:xfrm>
                <a:off x="1680" y="1536"/>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90" name="Oval 34"/>
              <p:cNvSpPr>
                <a:spLocks noChangeArrowheads="1"/>
              </p:cNvSpPr>
              <p:nvPr/>
            </p:nvSpPr>
            <p:spPr bwMode="auto">
              <a:xfrm>
                <a:off x="1728" y="1824"/>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91" name="Oval 35"/>
              <p:cNvSpPr>
                <a:spLocks noChangeArrowheads="1"/>
              </p:cNvSpPr>
              <p:nvPr/>
            </p:nvSpPr>
            <p:spPr bwMode="auto">
              <a:xfrm>
                <a:off x="2352" y="1488"/>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92" name="Oval 36"/>
              <p:cNvSpPr>
                <a:spLocks noChangeArrowheads="1"/>
              </p:cNvSpPr>
              <p:nvPr/>
            </p:nvSpPr>
            <p:spPr bwMode="auto">
              <a:xfrm>
                <a:off x="2544" y="1824"/>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93" name="Oval 37"/>
              <p:cNvSpPr>
                <a:spLocks noChangeArrowheads="1"/>
              </p:cNvSpPr>
              <p:nvPr/>
            </p:nvSpPr>
            <p:spPr bwMode="auto">
              <a:xfrm>
                <a:off x="2016" y="1968"/>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94" name="Oval 38"/>
              <p:cNvSpPr>
                <a:spLocks noChangeArrowheads="1"/>
              </p:cNvSpPr>
              <p:nvPr/>
            </p:nvSpPr>
            <p:spPr bwMode="auto">
              <a:xfrm>
                <a:off x="2544" y="1584"/>
                <a:ext cx="864" cy="768"/>
              </a:xfrm>
              <a:prstGeom prst="ellipse">
                <a:avLst/>
              </a:prstGeom>
              <a:solidFill>
                <a:schemeClr val="bg1"/>
              </a:solidFill>
              <a:ln w="9525">
                <a:solidFill>
                  <a:schemeClr val="bg2"/>
                </a:solidFill>
                <a:round/>
                <a:headEnd/>
                <a:tailEnd/>
              </a:ln>
              <a:effectLst>
                <a:outerShdw dist="35921" dir="2700000" algn="ctr" rotWithShape="0">
                  <a:srgbClr val="DBDBDB"/>
                </a:outerShdw>
              </a:effectLst>
            </p:spPr>
            <p:txBody>
              <a:bodyPr wrap="none" anchor="ctr"/>
              <a:lstStyle/>
              <a:p>
                <a:endParaRPr lang="en-US"/>
              </a:p>
            </p:txBody>
          </p:sp>
          <p:sp>
            <p:nvSpPr>
              <p:cNvPr id="70695" name="Oval 39"/>
              <p:cNvSpPr>
                <a:spLocks noChangeArrowheads="1"/>
              </p:cNvSpPr>
              <p:nvPr/>
            </p:nvSpPr>
            <p:spPr bwMode="auto">
              <a:xfrm>
                <a:off x="1824" y="1632"/>
                <a:ext cx="1200" cy="864"/>
              </a:xfrm>
              <a:prstGeom prst="ellipse">
                <a:avLst/>
              </a:prstGeom>
              <a:solidFill>
                <a:schemeClr val="bg1"/>
              </a:solidFill>
              <a:ln w="9525">
                <a:noFill/>
                <a:round/>
                <a:headEnd/>
                <a:tailEnd/>
              </a:ln>
              <a:effectLst>
                <a:outerShdw dist="35921" dir="2700000" algn="ctr" rotWithShape="0">
                  <a:srgbClr val="DBDBDB"/>
                </a:outerShdw>
              </a:effectLst>
            </p:spPr>
            <p:txBody>
              <a:bodyPr wrap="none" anchor="ctr"/>
              <a:lstStyle/>
              <a:p>
                <a:endParaRPr lang="en-US"/>
              </a:p>
            </p:txBody>
          </p:sp>
          <p:sp>
            <p:nvSpPr>
              <p:cNvPr id="70696" name="Oval 40"/>
              <p:cNvSpPr>
                <a:spLocks noChangeArrowheads="1"/>
              </p:cNvSpPr>
              <p:nvPr/>
            </p:nvSpPr>
            <p:spPr bwMode="auto">
              <a:xfrm>
                <a:off x="2208" y="1632"/>
                <a:ext cx="960" cy="720"/>
              </a:xfrm>
              <a:prstGeom prst="ellipse">
                <a:avLst/>
              </a:prstGeom>
              <a:solidFill>
                <a:schemeClr val="bg1"/>
              </a:solidFill>
              <a:ln w="9525">
                <a:noFill/>
                <a:round/>
                <a:headEnd/>
                <a:tailEnd/>
              </a:ln>
              <a:effectLst>
                <a:outerShdw dist="35921" dir="2700000" algn="ctr" rotWithShape="0">
                  <a:srgbClr val="DBDBDB"/>
                </a:outerShdw>
              </a:effectLst>
            </p:spPr>
            <p:txBody>
              <a:bodyPr wrap="none" anchor="ctr"/>
              <a:lstStyle/>
              <a:p>
                <a:endParaRPr lang="en-US"/>
              </a:p>
            </p:txBody>
          </p:sp>
          <p:sp>
            <p:nvSpPr>
              <p:cNvPr id="70697" name="Oval 41"/>
              <p:cNvSpPr>
                <a:spLocks noChangeArrowheads="1"/>
              </p:cNvSpPr>
              <p:nvPr/>
            </p:nvSpPr>
            <p:spPr bwMode="auto">
              <a:xfrm>
                <a:off x="2160" y="1584"/>
                <a:ext cx="1200" cy="864"/>
              </a:xfrm>
              <a:prstGeom prst="ellipse">
                <a:avLst/>
              </a:prstGeom>
              <a:solidFill>
                <a:schemeClr val="bg1"/>
              </a:solidFill>
              <a:ln w="9525">
                <a:noFill/>
                <a:round/>
                <a:headEnd/>
                <a:tailEnd/>
              </a:ln>
              <a:effectLst>
                <a:outerShdw dist="35921" dir="2700000" algn="ctr" rotWithShape="0">
                  <a:srgbClr val="DBDBDB"/>
                </a:outerShdw>
              </a:effectLst>
            </p:spPr>
            <p:txBody>
              <a:bodyPr wrap="none" anchor="ctr"/>
              <a:lstStyle/>
              <a:p>
                <a:endParaRPr lang="en-US"/>
              </a:p>
            </p:txBody>
          </p:sp>
        </p:grpSp>
        <p:sp>
          <p:nvSpPr>
            <p:cNvPr id="70698" name="Text Box 42"/>
            <p:cNvSpPr txBox="1">
              <a:spLocks noChangeArrowheads="1"/>
            </p:cNvSpPr>
            <p:nvPr/>
          </p:nvSpPr>
          <p:spPr bwMode="auto">
            <a:xfrm>
              <a:off x="3005" y="2749"/>
              <a:ext cx="61" cy="132"/>
            </a:xfrm>
            <a:prstGeom prst="rect">
              <a:avLst/>
            </a:prstGeom>
            <a:noFill/>
            <a:ln w="9525">
              <a:noFill/>
              <a:miter lim="800000"/>
              <a:headEnd/>
              <a:tailEnd/>
            </a:ln>
            <a:effectLst>
              <a:prstShdw prst="shdw13" dist="53882" dir="13500000">
                <a:srgbClr val="DBDBDB"/>
              </a:prstShdw>
            </a:effectLst>
          </p:spPr>
          <p:txBody>
            <a:bodyPr wrap="none">
              <a:spAutoFit/>
            </a:bodyPr>
            <a:lstStyle/>
            <a:p>
              <a:pPr eaLnBrk="0" hangingPunct="0"/>
              <a:endParaRPr lang="en-US" b="1">
                <a:latin typeface="Comic Sans MS" pitchFamily="66" charset="0"/>
                <a:ea typeface="PMingLiU" pitchFamily="18" charset="-120"/>
              </a:endParaRPr>
            </a:p>
          </p:txBody>
        </p:sp>
      </p:grpSp>
      <p:pic>
        <p:nvPicPr>
          <p:cNvPr id="70699" name="Picture 43" descr="MPj03959410000[1]"/>
          <p:cNvPicPr>
            <a:picLocks noChangeAspect="1" noChangeArrowheads="1"/>
          </p:cNvPicPr>
          <p:nvPr/>
        </p:nvPicPr>
        <p:blipFill>
          <a:blip r:embed="rId3" cstate="print"/>
          <a:srcRect/>
          <a:stretch>
            <a:fillRect/>
          </a:stretch>
        </p:blipFill>
        <p:spPr bwMode="auto">
          <a:xfrm>
            <a:off x="5791200" y="3276600"/>
            <a:ext cx="838200" cy="668338"/>
          </a:xfrm>
          <a:prstGeom prst="rect">
            <a:avLst/>
          </a:prstGeom>
          <a:noFill/>
        </p:spPr>
      </p:pic>
      <p:sp>
        <p:nvSpPr>
          <p:cNvPr id="70700" name="Text Box 44"/>
          <p:cNvSpPr txBox="1">
            <a:spLocks noChangeArrowheads="1"/>
          </p:cNvSpPr>
          <p:nvPr/>
        </p:nvSpPr>
        <p:spPr bwMode="auto">
          <a:xfrm>
            <a:off x="6400800" y="1524000"/>
            <a:ext cx="12954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TW" sz="2000"/>
              <a:t>Internet</a:t>
            </a:r>
          </a:p>
        </p:txBody>
      </p:sp>
      <p:sp>
        <p:nvSpPr>
          <p:cNvPr id="70701" name="mainfrm"/>
          <p:cNvSpPr>
            <a:spLocks noEditPoints="1" noChangeArrowheads="1"/>
          </p:cNvSpPr>
          <p:nvPr/>
        </p:nvSpPr>
        <p:spPr bwMode="auto">
          <a:xfrm>
            <a:off x="6324600" y="2438400"/>
            <a:ext cx="228600" cy="447675"/>
          </a:xfrm>
          <a:custGeom>
            <a:avLst/>
            <a:gdLst>
              <a:gd name="T0" fmla="*/ 0 w 21600"/>
              <a:gd name="T1" fmla="*/ 0 h 21600"/>
              <a:gd name="T2" fmla="*/ 10800 w 21600"/>
              <a:gd name="T3" fmla="*/ 0 h 21600"/>
              <a:gd name="T4" fmla="*/ 21600 w 21600"/>
              <a:gd name="T5" fmla="*/ 0 h 21600"/>
              <a:gd name="T6" fmla="*/ 21600 w 21600"/>
              <a:gd name="T7" fmla="*/ 10800 h 21600"/>
              <a:gd name="T8" fmla="*/ 20603 w 21600"/>
              <a:gd name="T9" fmla="*/ 21600 h 21600"/>
              <a:gd name="T10" fmla="*/ 10800 w 21600"/>
              <a:gd name="T11" fmla="*/ 21600 h 21600"/>
              <a:gd name="T12" fmla="*/ 1163 w 21600"/>
              <a:gd name="T13" fmla="*/ 21600 h 21600"/>
              <a:gd name="T14" fmla="*/ 0 w 21600"/>
              <a:gd name="T15" fmla="*/ 10800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539AD5"/>
          </a:solidFill>
          <a:ln w="9525">
            <a:solidFill>
              <a:srgbClr val="000000"/>
            </a:solidFill>
            <a:miter lim="800000"/>
            <a:headEnd/>
            <a:tailEnd/>
          </a:ln>
        </p:spPr>
        <p:txBody>
          <a:bodyPr/>
          <a:lstStyle/>
          <a:p>
            <a:endParaRPr lang="en-US"/>
          </a:p>
        </p:txBody>
      </p:sp>
      <p:sp>
        <p:nvSpPr>
          <p:cNvPr id="70702" name="mainfrm"/>
          <p:cNvSpPr>
            <a:spLocks noEditPoints="1" noChangeArrowheads="1"/>
          </p:cNvSpPr>
          <p:nvPr/>
        </p:nvSpPr>
        <p:spPr bwMode="auto">
          <a:xfrm>
            <a:off x="6629400" y="2971800"/>
            <a:ext cx="228600" cy="447675"/>
          </a:xfrm>
          <a:custGeom>
            <a:avLst/>
            <a:gdLst>
              <a:gd name="T0" fmla="*/ 0 w 21600"/>
              <a:gd name="T1" fmla="*/ 0 h 21600"/>
              <a:gd name="T2" fmla="*/ 10800 w 21600"/>
              <a:gd name="T3" fmla="*/ 0 h 21600"/>
              <a:gd name="T4" fmla="*/ 21600 w 21600"/>
              <a:gd name="T5" fmla="*/ 0 h 21600"/>
              <a:gd name="T6" fmla="*/ 21600 w 21600"/>
              <a:gd name="T7" fmla="*/ 10800 h 21600"/>
              <a:gd name="T8" fmla="*/ 20603 w 21600"/>
              <a:gd name="T9" fmla="*/ 21600 h 21600"/>
              <a:gd name="T10" fmla="*/ 10800 w 21600"/>
              <a:gd name="T11" fmla="*/ 21600 h 21600"/>
              <a:gd name="T12" fmla="*/ 1163 w 21600"/>
              <a:gd name="T13" fmla="*/ 21600 h 21600"/>
              <a:gd name="T14" fmla="*/ 0 w 21600"/>
              <a:gd name="T15" fmla="*/ 10800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539AD5"/>
          </a:solidFill>
          <a:ln w="9525">
            <a:solidFill>
              <a:srgbClr val="000000"/>
            </a:solidFill>
            <a:miter lim="800000"/>
            <a:headEnd/>
            <a:tailEnd/>
          </a:ln>
        </p:spPr>
        <p:txBody>
          <a:bodyPr/>
          <a:lstStyle/>
          <a:p>
            <a:endParaRPr lang="en-US"/>
          </a:p>
        </p:txBody>
      </p:sp>
      <p:cxnSp>
        <p:nvCxnSpPr>
          <p:cNvPr id="70703" name="AutoShape 47"/>
          <p:cNvCxnSpPr>
            <a:cxnSpLocks noChangeShapeType="1"/>
            <a:stCxn id="70712" idx="7"/>
          </p:cNvCxnSpPr>
          <p:nvPr/>
        </p:nvCxnSpPr>
        <p:spPr bwMode="auto">
          <a:xfrm rot="10800000">
            <a:off x="3848100" y="2590800"/>
            <a:ext cx="1485900" cy="995363"/>
          </a:xfrm>
          <a:prstGeom prst="curvedConnector2">
            <a:avLst/>
          </a:prstGeom>
          <a:noFill/>
          <a:ln w="12700" cap="sq">
            <a:solidFill>
              <a:schemeClr val="tx1"/>
            </a:solidFill>
            <a:round/>
            <a:headEnd type="triangle" w="sm" len="sm"/>
            <a:tailEnd type="triangle" w="sm" len="sm"/>
          </a:ln>
          <a:effectLst/>
        </p:spPr>
      </p:cxnSp>
      <p:cxnSp>
        <p:nvCxnSpPr>
          <p:cNvPr id="70704" name="AutoShape 48"/>
          <p:cNvCxnSpPr>
            <a:cxnSpLocks noChangeShapeType="1"/>
            <a:stCxn id="70712" idx="7"/>
          </p:cNvCxnSpPr>
          <p:nvPr/>
        </p:nvCxnSpPr>
        <p:spPr bwMode="auto">
          <a:xfrm rot="10800000">
            <a:off x="4267200" y="1524000"/>
            <a:ext cx="1066800" cy="2062163"/>
          </a:xfrm>
          <a:prstGeom prst="curvedConnector2">
            <a:avLst/>
          </a:prstGeom>
          <a:noFill/>
          <a:ln w="12700" cap="sq">
            <a:solidFill>
              <a:schemeClr val="tx1"/>
            </a:solidFill>
            <a:round/>
            <a:headEnd type="none" w="sm" len="sm"/>
            <a:tailEnd type="triangle" w="sm" len="sm"/>
          </a:ln>
          <a:effectLst/>
        </p:spPr>
      </p:cxnSp>
      <p:cxnSp>
        <p:nvCxnSpPr>
          <p:cNvPr id="70705" name="AutoShape 49"/>
          <p:cNvCxnSpPr>
            <a:cxnSpLocks noChangeShapeType="1"/>
            <a:stCxn id="70712" idx="7"/>
          </p:cNvCxnSpPr>
          <p:nvPr/>
        </p:nvCxnSpPr>
        <p:spPr bwMode="auto">
          <a:xfrm rot="10800000">
            <a:off x="5143500" y="1971675"/>
            <a:ext cx="190500" cy="1614488"/>
          </a:xfrm>
          <a:prstGeom prst="curvedConnector2">
            <a:avLst/>
          </a:prstGeom>
          <a:noFill/>
          <a:ln w="12700" cap="sq">
            <a:solidFill>
              <a:schemeClr val="tx1"/>
            </a:solidFill>
            <a:round/>
            <a:headEnd type="none" w="sm" len="sm"/>
            <a:tailEnd type="triangle" w="sm" len="sm"/>
          </a:ln>
          <a:effectLst/>
        </p:spPr>
      </p:cxnSp>
      <p:cxnSp>
        <p:nvCxnSpPr>
          <p:cNvPr id="70706" name="AutoShape 50"/>
          <p:cNvCxnSpPr>
            <a:cxnSpLocks noChangeShapeType="1"/>
            <a:stCxn id="70712" idx="3"/>
          </p:cNvCxnSpPr>
          <p:nvPr/>
        </p:nvCxnSpPr>
        <p:spPr bwMode="auto">
          <a:xfrm flipV="1">
            <a:off x="5562600" y="2581275"/>
            <a:ext cx="217488" cy="1004888"/>
          </a:xfrm>
          <a:prstGeom prst="curvedConnector2">
            <a:avLst/>
          </a:prstGeom>
          <a:noFill/>
          <a:ln w="12700" cap="sq">
            <a:solidFill>
              <a:schemeClr val="tx1"/>
            </a:solidFill>
            <a:round/>
            <a:headEnd type="none" w="sm" len="sm"/>
            <a:tailEnd type="triangle" w="sm" len="sm"/>
          </a:ln>
          <a:effectLst/>
        </p:spPr>
      </p:cxnSp>
      <p:cxnSp>
        <p:nvCxnSpPr>
          <p:cNvPr id="70707" name="AutoShape 51"/>
          <p:cNvCxnSpPr>
            <a:cxnSpLocks noChangeShapeType="1"/>
            <a:stCxn id="0" idx="0"/>
            <a:endCxn id="70701" idx="7"/>
          </p:cNvCxnSpPr>
          <p:nvPr/>
        </p:nvCxnSpPr>
        <p:spPr bwMode="auto">
          <a:xfrm rot="16200000">
            <a:off x="5960269" y="2912269"/>
            <a:ext cx="614362" cy="114300"/>
          </a:xfrm>
          <a:prstGeom prst="curvedConnector2">
            <a:avLst/>
          </a:prstGeom>
          <a:noFill/>
          <a:ln w="12700" cap="sq">
            <a:solidFill>
              <a:schemeClr val="tx1"/>
            </a:solidFill>
            <a:round/>
            <a:headEnd type="none" w="sm" len="sm"/>
            <a:tailEnd type="triangle" w="sm" len="sm"/>
          </a:ln>
          <a:effectLst/>
        </p:spPr>
      </p:cxnSp>
      <p:cxnSp>
        <p:nvCxnSpPr>
          <p:cNvPr id="70708" name="AutoShape 52"/>
          <p:cNvCxnSpPr>
            <a:cxnSpLocks noChangeShapeType="1"/>
            <a:stCxn id="0" idx="0"/>
            <a:endCxn id="70702" idx="7"/>
          </p:cNvCxnSpPr>
          <p:nvPr/>
        </p:nvCxnSpPr>
        <p:spPr bwMode="auto">
          <a:xfrm rot="16200000">
            <a:off x="6379369" y="3026569"/>
            <a:ext cx="80962" cy="419100"/>
          </a:xfrm>
          <a:prstGeom prst="curvedConnector2">
            <a:avLst/>
          </a:prstGeom>
          <a:noFill/>
          <a:ln w="12700" cap="sq">
            <a:solidFill>
              <a:schemeClr val="tx1"/>
            </a:solidFill>
            <a:round/>
            <a:headEnd type="none" w="sm" len="sm"/>
            <a:tailEnd type="triangle" w="sm" len="sm"/>
          </a:ln>
          <a:effectLst/>
        </p:spPr>
      </p:cxnSp>
      <p:sp>
        <p:nvSpPr>
          <p:cNvPr id="70709" name="AutoShape 53"/>
          <p:cNvSpPr>
            <a:spLocks noChangeArrowheads="1"/>
          </p:cNvSpPr>
          <p:nvPr/>
        </p:nvSpPr>
        <p:spPr bwMode="auto">
          <a:xfrm>
            <a:off x="5943600" y="3352800"/>
            <a:ext cx="533400" cy="533400"/>
          </a:xfrm>
          <a:prstGeom prst="hexagon">
            <a:avLst>
              <a:gd name="adj" fmla="val 25000"/>
              <a:gd name="vf" fmla="val 115470"/>
            </a:avLst>
          </a:prstGeom>
          <a:noFill/>
          <a:ln w="12700" cap="sq">
            <a:noFill/>
            <a:miter lim="800000"/>
            <a:headEnd type="none" w="sm" len="sm"/>
            <a:tailEnd type="none" w="sm" len="sm"/>
          </a:ln>
          <a:effectLst/>
        </p:spPr>
        <p:txBody>
          <a:bodyPr wrap="none" anchor="ctr"/>
          <a:lstStyle/>
          <a:p>
            <a:endParaRPr lang="en-US"/>
          </a:p>
        </p:txBody>
      </p:sp>
      <p:sp>
        <p:nvSpPr>
          <p:cNvPr id="70710" name="Text Box 54"/>
          <p:cNvSpPr txBox="1">
            <a:spLocks noChangeArrowheads="1"/>
          </p:cNvSpPr>
          <p:nvPr/>
        </p:nvSpPr>
        <p:spPr bwMode="auto">
          <a:xfrm>
            <a:off x="6172200" y="3886200"/>
            <a:ext cx="10668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TW" sz="1200" b="1"/>
              <a:t>Web client</a:t>
            </a:r>
          </a:p>
        </p:txBody>
      </p:sp>
      <p:sp>
        <p:nvSpPr>
          <p:cNvPr id="70711" name="Text Box 55"/>
          <p:cNvSpPr txBox="1">
            <a:spLocks noChangeArrowheads="1"/>
          </p:cNvSpPr>
          <p:nvPr/>
        </p:nvSpPr>
        <p:spPr bwMode="auto">
          <a:xfrm>
            <a:off x="5181600" y="1066800"/>
            <a:ext cx="16764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TW" sz="1200" b="1"/>
              <a:t>Hierarchy of CDN DNS servers </a:t>
            </a:r>
          </a:p>
        </p:txBody>
      </p:sp>
      <p:sp>
        <p:nvSpPr>
          <p:cNvPr id="70712" name="mainfrm"/>
          <p:cNvSpPr>
            <a:spLocks noEditPoints="1" noChangeArrowheads="1"/>
          </p:cNvSpPr>
          <p:nvPr/>
        </p:nvSpPr>
        <p:spPr bwMode="auto">
          <a:xfrm>
            <a:off x="5334000" y="3362325"/>
            <a:ext cx="228600" cy="447675"/>
          </a:xfrm>
          <a:custGeom>
            <a:avLst/>
            <a:gdLst>
              <a:gd name="T0" fmla="*/ 0 w 21600"/>
              <a:gd name="T1" fmla="*/ 0 h 21600"/>
              <a:gd name="T2" fmla="*/ 10800 w 21600"/>
              <a:gd name="T3" fmla="*/ 0 h 21600"/>
              <a:gd name="T4" fmla="*/ 21600 w 21600"/>
              <a:gd name="T5" fmla="*/ 0 h 21600"/>
              <a:gd name="T6" fmla="*/ 21600 w 21600"/>
              <a:gd name="T7" fmla="*/ 10800 h 21600"/>
              <a:gd name="T8" fmla="*/ 20603 w 21600"/>
              <a:gd name="T9" fmla="*/ 21600 h 21600"/>
              <a:gd name="T10" fmla="*/ 10800 w 21600"/>
              <a:gd name="T11" fmla="*/ 21600 h 21600"/>
              <a:gd name="T12" fmla="*/ 1163 w 21600"/>
              <a:gd name="T13" fmla="*/ 21600 h 21600"/>
              <a:gd name="T14" fmla="*/ 0 w 21600"/>
              <a:gd name="T15" fmla="*/ 10800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539AD5"/>
          </a:solidFill>
          <a:ln w="9525">
            <a:solidFill>
              <a:srgbClr val="000000"/>
            </a:solidFill>
            <a:miter lim="800000"/>
            <a:headEnd/>
            <a:tailEnd/>
          </a:ln>
        </p:spPr>
        <p:txBody>
          <a:bodyPr/>
          <a:lstStyle/>
          <a:p>
            <a:endParaRPr lang="en-US"/>
          </a:p>
        </p:txBody>
      </p:sp>
      <p:sp>
        <p:nvSpPr>
          <p:cNvPr id="70713" name="Text Box 57"/>
          <p:cNvSpPr txBox="1">
            <a:spLocks noChangeArrowheads="1"/>
          </p:cNvSpPr>
          <p:nvPr/>
        </p:nvSpPr>
        <p:spPr bwMode="auto">
          <a:xfrm>
            <a:off x="2895600" y="1600200"/>
            <a:ext cx="12954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TW" sz="1200" b="1"/>
              <a:t>Customer DNS servers </a:t>
            </a:r>
          </a:p>
        </p:txBody>
      </p:sp>
      <p:sp>
        <p:nvSpPr>
          <p:cNvPr id="70714" name="Freeform 58"/>
          <p:cNvSpPr>
            <a:spLocks/>
          </p:cNvSpPr>
          <p:nvPr/>
        </p:nvSpPr>
        <p:spPr bwMode="auto">
          <a:xfrm flipV="1">
            <a:off x="5562600" y="3657600"/>
            <a:ext cx="533400" cy="152400"/>
          </a:xfrm>
          <a:custGeom>
            <a:avLst/>
            <a:gdLst/>
            <a:ahLst/>
            <a:cxnLst>
              <a:cxn ang="0">
                <a:pos x="336" y="104"/>
              </a:cxn>
              <a:cxn ang="0">
                <a:pos x="144" y="8"/>
              </a:cxn>
              <a:cxn ang="0">
                <a:pos x="0" y="152"/>
              </a:cxn>
            </a:cxnLst>
            <a:rect l="0" t="0" r="r" b="b"/>
            <a:pathLst>
              <a:path w="336" h="152">
                <a:moveTo>
                  <a:pt x="336" y="104"/>
                </a:moveTo>
                <a:cubicBezTo>
                  <a:pt x="268" y="52"/>
                  <a:pt x="200" y="0"/>
                  <a:pt x="144" y="8"/>
                </a:cubicBezTo>
                <a:cubicBezTo>
                  <a:pt x="88" y="16"/>
                  <a:pt x="44" y="84"/>
                  <a:pt x="0" y="152"/>
                </a:cubicBezTo>
              </a:path>
            </a:pathLst>
          </a:custGeom>
          <a:noFill/>
          <a:ln w="12700" cap="sq" cmpd="sng">
            <a:solidFill>
              <a:schemeClr val="tx1"/>
            </a:solidFill>
            <a:prstDash val="solid"/>
            <a:round/>
            <a:headEnd type="triangle" w="sm" len="sm"/>
            <a:tailEnd type="triangle" w="sm" len="sm"/>
          </a:ln>
          <a:effectLst/>
        </p:spPr>
        <p:txBody>
          <a:bodyPr wrap="none"/>
          <a:lstStyle/>
          <a:p>
            <a:endParaRPr lang="en-US"/>
          </a:p>
        </p:txBody>
      </p:sp>
      <p:sp>
        <p:nvSpPr>
          <p:cNvPr id="70715" name="Text Box 59"/>
          <p:cNvSpPr txBox="1">
            <a:spLocks noChangeArrowheads="1"/>
          </p:cNvSpPr>
          <p:nvPr/>
        </p:nvSpPr>
        <p:spPr bwMode="auto">
          <a:xfrm>
            <a:off x="5638800" y="3810000"/>
            <a:ext cx="3810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TW" sz="1200" b="1"/>
              <a:t>(1)</a:t>
            </a:r>
          </a:p>
        </p:txBody>
      </p:sp>
      <p:sp>
        <p:nvSpPr>
          <p:cNvPr id="70716" name="Text Box 60"/>
          <p:cNvSpPr txBox="1">
            <a:spLocks noChangeArrowheads="1"/>
          </p:cNvSpPr>
          <p:nvPr/>
        </p:nvSpPr>
        <p:spPr bwMode="auto">
          <a:xfrm>
            <a:off x="4038600" y="2895600"/>
            <a:ext cx="3810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TW" sz="1200" b="1"/>
              <a:t>(2)</a:t>
            </a:r>
          </a:p>
        </p:txBody>
      </p:sp>
      <p:sp>
        <p:nvSpPr>
          <p:cNvPr id="70717" name="Text Box 61"/>
          <p:cNvSpPr txBox="1">
            <a:spLocks noChangeArrowheads="1"/>
          </p:cNvSpPr>
          <p:nvPr/>
        </p:nvSpPr>
        <p:spPr bwMode="auto">
          <a:xfrm>
            <a:off x="4343400" y="2133600"/>
            <a:ext cx="3810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TW" sz="1200" b="1"/>
              <a:t>(3)</a:t>
            </a:r>
          </a:p>
        </p:txBody>
      </p:sp>
      <p:sp>
        <p:nvSpPr>
          <p:cNvPr id="70718" name="Text Box 62"/>
          <p:cNvSpPr txBox="1">
            <a:spLocks noChangeArrowheads="1"/>
          </p:cNvSpPr>
          <p:nvPr/>
        </p:nvSpPr>
        <p:spPr bwMode="auto">
          <a:xfrm>
            <a:off x="5105400" y="2514600"/>
            <a:ext cx="3810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TW" sz="1200" b="1"/>
              <a:t>(4)</a:t>
            </a:r>
          </a:p>
        </p:txBody>
      </p:sp>
      <p:sp>
        <p:nvSpPr>
          <p:cNvPr id="70719" name="Text Box 63"/>
          <p:cNvSpPr txBox="1">
            <a:spLocks noChangeArrowheads="1"/>
          </p:cNvSpPr>
          <p:nvPr/>
        </p:nvSpPr>
        <p:spPr bwMode="auto">
          <a:xfrm>
            <a:off x="5715000" y="2743200"/>
            <a:ext cx="3810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TW" sz="1200" b="1"/>
              <a:t>(5)</a:t>
            </a:r>
          </a:p>
        </p:txBody>
      </p:sp>
      <p:sp>
        <p:nvSpPr>
          <p:cNvPr id="70720" name="Text Box 64"/>
          <p:cNvSpPr txBox="1">
            <a:spLocks noChangeArrowheads="1"/>
          </p:cNvSpPr>
          <p:nvPr/>
        </p:nvSpPr>
        <p:spPr bwMode="auto">
          <a:xfrm>
            <a:off x="6172200" y="2925763"/>
            <a:ext cx="381000"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TW" sz="1200" b="1"/>
              <a:t>(6)</a:t>
            </a:r>
          </a:p>
        </p:txBody>
      </p:sp>
      <p:sp>
        <p:nvSpPr>
          <p:cNvPr id="70721" name="Text Box 65"/>
          <p:cNvSpPr txBox="1">
            <a:spLocks noChangeArrowheads="1"/>
          </p:cNvSpPr>
          <p:nvPr/>
        </p:nvSpPr>
        <p:spPr bwMode="auto">
          <a:xfrm>
            <a:off x="4800600" y="3687763"/>
            <a:ext cx="609600"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TW" sz="1200" b="1"/>
              <a:t>LDNS</a:t>
            </a:r>
          </a:p>
        </p:txBody>
      </p:sp>
      <p:sp>
        <p:nvSpPr>
          <p:cNvPr id="70722" name="AutoShape 66"/>
          <p:cNvSpPr>
            <a:spLocks noChangeArrowheads="1"/>
          </p:cNvSpPr>
          <p:nvPr/>
        </p:nvSpPr>
        <p:spPr bwMode="auto">
          <a:xfrm>
            <a:off x="2286000" y="3505200"/>
            <a:ext cx="2362200" cy="609600"/>
          </a:xfrm>
          <a:prstGeom prst="wedgeRectCallout">
            <a:avLst>
              <a:gd name="adj1" fmla="val 61894"/>
              <a:gd name="adj2" fmla="val -1560"/>
            </a:avLst>
          </a:prstGeom>
          <a:solidFill>
            <a:schemeClr val="bg1"/>
          </a:solidFill>
          <a:ln w="12700" cap="sq">
            <a:solidFill>
              <a:schemeClr val="tx1"/>
            </a:solidFill>
            <a:miter lim="800000"/>
            <a:headEnd type="none" w="sm" len="sm"/>
            <a:tailEnd type="none" w="sm" len="sm"/>
          </a:ln>
          <a:effectLst/>
        </p:spPr>
        <p:txBody>
          <a:bodyPr/>
          <a:lstStyle/>
          <a:p>
            <a:pPr algn="ctr"/>
            <a:r>
              <a:rPr lang="en-US" altLang="zh-TW" sz="1600"/>
              <a:t>Client requests translation for yahoo</a:t>
            </a:r>
          </a:p>
        </p:txBody>
      </p:sp>
      <p:sp>
        <p:nvSpPr>
          <p:cNvPr id="70723" name="AutoShape 67"/>
          <p:cNvSpPr>
            <a:spLocks noChangeArrowheads="1"/>
          </p:cNvSpPr>
          <p:nvPr/>
        </p:nvSpPr>
        <p:spPr bwMode="auto">
          <a:xfrm>
            <a:off x="990600" y="2895600"/>
            <a:ext cx="2819400" cy="609600"/>
          </a:xfrm>
          <a:prstGeom prst="wedgeRectCallout">
            <a:avLst>
              <a:gd name="adj1" fmla="val 59968"/>
              <a:gd name="adj2" fmla="val -1560"/>
            </a:avLst>
          </a:prstGeom>
          <a:solidFill>
            <a:schemeClr val="bg1"/>
          </a:solidFill>
          <a:ln w="12700" cap="sq">
            <a:solidFill>
              <a:schemeClr val="tx1"/>
            </a:solidFill>
            <a:miter lim="800000"/>
            <a:headEnd type="none" w="sm" len="sm"/>
            <a:tailEnd type="none" w="sm" len="sm"/>
          </a:ln>
          <a:effectLst/>
        </p:spPr>
        <p:txBody>
          <a:bodyPr/>
          <a:lstStyle/>
          <a:p>
            <a:pPr algn="ctr"/>
            <a:r>
              <a:rPr lang="en-US" altLang="zh-TW" sz="1600"/>
              <a:t>Client gets CNAME entry with domain name in Akamai</a:t>
            </a:r>
          </a:p>
        </p:txBody>
      </p:sp>
      <p:sp>
        <p:nvSpPr>
          <p:cNvPr id="70724" name="AutoShape 68"/>
          <p:cNvSpPr>
            <a:spLocks noChangeArrowheads="1"/>
          </p:cNvSpPr>
          <p:nvPr/>
        </p:nvSpPr>
        <p:spPr bwMode="auto">
          <a:xfrm>
            <a:off x="2590800" y="2667000"/>
            <a:ext cx="3048000" cy="609600"/>
          </a:xfrm>
          <a:prstGeom prst="wedgeRectCallout">
            <a:avLst>
              <a:gd name="adj1" fmla="val 62968"/>
              <a:gd name="adj2" fmla="val 33856"/>
            </a:avLst>
          </a:prstGeom>
          <a:solidFill>
            <a:schemeClr val="bg1"/>
          </a:solidFill>
          <a:ln w="12700" cap="sq">
            <a:solidFill>
              <a:schemeClr val="tx1"/>
            </a:solidFill>
            <a:miter lim="800000"/>
            <a:headEnd type="none" w="sm" len="sm"/>
            <a:tailEnd type="none" w="sm" len="sm"/>
          </a:ln>
          <a:effectLst/>
        </p:spPr>
        <p:txBody>
          <a:bodyPr/>
          <a:lstStyle/>
          <a:p>
            <a:pPr algn="ctr"/>
            <a:r>
              <a:rPr lang="en-US" altLang="zh-TW" sz="1600"/>
              <a:t>Client is given 2 nearby web replica servers (fault tolerance)</a:t>
            </a:r>
          </a:p>
        </p:txBody>
      </p:sp>
      <p:pic>
        <p:nvPicPr>
          <p:cNvPr id="70725" name="Picture 69"/>
          <p:cNvPicPr>
            <a:picLocks noChangeAspect="1" noChangeArrowheads="1"/>
          </p:cNvPicPr>
          <p:nvPr/>
        </p:nvPicPr>
        <p:blipFill>
          <a:blip r:embed="rId4" cstate="print"/>
          <a:srcRect/>
          <a:stretch>
            <a:fillRect/>
          </a:stretch>
        </p:blipFill>
        <p:spPr bwMode="auto">
          <a:xfrm>
            <a:off x="3810000" y="1066800"/>
            <a:ext cx="990600" cy="422275"/>
          </a:xfrm>
          <a:prstGeom prst="rect">
            <a:avLst/>
          </a:prstGeom>
          <a:noFill/>
          <a:ln w="9525" algn="ctr">
            <a:noFill/>
            <a:miter lim="800000"/>
            <a:headEnd/>
            <a:tailEnd/>
          </a:ln>
          <a:effectLst/>
        </p:spPr>
      </p:pic>
      <p:pic>
        <p:nvPicPr>
          <p:cNvPr id="70726" name="Picture 70"/>
          <p:cNvPicPr>
            <a:picLocks noChangeAspect="1" noChangeArrowheads="1"/>
          </p:cNvPicPr>
          <p:nvPr/>
        </p:nvPicPr>
        <p:blipFill>
          <a:blip r:embed="rId4" cstate="print"/>
          <a:srcRect/>
          <a:stretch>
            <a:fillRect/>
          </a:stretch>
        </p:blipFill>
        <p:spPr bwMode="auto">
          <a:xfrm>
            <a:off x="4724400" y="1524000"/>
            <a:ext cx="990600" cy="422275"/>
          </a:xfrm>
          <a:prstGeom prst="rect">
            <a:avLst/>
          </a:prstGeom>
          <a:noFill/>
          <a:ln w="9525" algn="ctr">
            <a:noFill/>
            <a:miter lim="800000"/>
            <a:headEnd/>
            <a:tailEnd/>
          </a:ln>
          <a:effectLst/>
        </p:spPr>
      </p:pic>
      <p:pic>
        <p:nvPicPr>
          <p:cNvPr id="70727" name="Picture 71"/>
          <p:cNvPicPr>
            <a:picLocks noChangeAspect="1" noChangeArrowheads="1"/>
          </p:cNvPicPr>
          <p:nvPr/>
        </p:nvPicPr>
        <p:blipFill>
          <a:blip r:embed="rId4" cstate="print"/>
          <a:srcRect/>
          <a:stretch>
            <a:fillRect/>
          </a:stretch>
        </p:blipFill>
        <p:spPr bwMode="auto">
          <a:xfrm>
            <a:off x="5257800" y="2133600"/>
            <a:ext cx="990600" cy="422275"/>
          </a:xfrm>
          <a:prstGeom prst="rect">
            <a:avLst/>
          </a:prstGeom>
          <a:noFill/>
          <a:ln w="9525" algn="ctr">
            <a:noFill/>
            <a:miter lim="800000"/>
            <a:headEnd/>
            <a:tailEnd/>
          </a:ln>
          <a:effectLst/>
        </p:spPr>
      </p:pic>
      <p:sp>
        <p:nvSpPr>
          <p:cNvPr id="70728" name="Text Box 72"/>
          <p:cNvSpPr txBox="1">
            <a:spLocks noChangeArrowheads="1"/>
          </p:cNvSpPr>
          <p:nvPr/>
        </p:nvSpPr>
        <p:spPr bwMode="auto">
          <a:xfrm>
            <a:off x="6019800" y="2057400"/>
            <a:ext cx="17526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TW" sz="1200" b="1"/>
              <a:t>Web replica servers</a:t>
            </a:r>
          </a:p>
        </p:txBody>
      </p:sp>
      <p:pic>
        <p:nvPicPr>
          <p:cNvPr id="70729" name="Picture 73"/>
          <p:cNvPicPr>
            <a:picLocks noChangeAspect="1" noChangeArrowheads="1"/>
          </p:cNvPicPr>
          <p:nvPr/>
        </p:nvPicPr>
        <p:blipFill>
          <a:blip r:embed="rId4" cstate="print"/>
          <a:srcRect/>
          <a:stretch>
            <a:fillRect/>
          </a:stretch>
        </p:blipFill>
        <p:spPr bwMode="auto">
          <a:xfrm>
            <a:off x="3352800" y="2133600"/>
            <a:ext cx="990600" cy="422275"/>
          </a:xfrm>
          <a:prstGeom prst="rect">
            <a:avLst/>
          </a:prstGeom>
          <a:noFill/>
          <a:ln w="9525" algn="ctr">
            <a:noFill/>
            <a:miter lim="800000"/>
            <a:headEnd/>
            <a:tailEnd/>
          </a:ln>
          <a:effectLst/>
        </p:spPr>
      </p:pic>
      <p:sp>
        <p:nvSpPr>
          <p:cNvPr id="70730" name="AutoShape 74"/>
          <p:cNvSpPr>
            <a:spLocks noChangeArrowheads="1"/>
          </p:cNvSpPr>
          <p:nvPr/>
        </p:nvSpPr>
        <p:spPr bwMode="auto">
          <a:xfrm>
            <a:off x="1600200" y="1981200"/>
            <a:ext cx="2819400" cy="609600"/>
          </a:xfrm>
          <a:prstGeom prst="wedgeRectCallout">
            <a:avLst>
              <a:gd name="adj1" fmla="val 64019"/>
              <a:gd name="adj2" fmla="val 33856"/>
            </a:avLst>
          </a:prstGeom>
          <a:solidFill>
            <a:schemeClr val="bg1"/>
          </a:solidFill>
          <a:ln w="12700" cap="sq">
            <a:solidFill>
              <a:schemeClr val="tx1"/>
            </a:solidFill>
            <a:miter lim="800000"/>
            <a:headEnd type="none" w="sm" len="sm"/>
            <a:tailEnd type="none" w="sm" len="sm"/>
          </a:ln>
          <a:effectLst/>
        </p:spPr>
        <p:txBody>
          <a:bodyPr/>
          <a:lstStyle/>
          <a:p>
            <a:pPr algn="ctr"/>
            <a:r>
              <a:rPr lang="en-US" altLang="zh-TW" sz="1600"/>
              <a:t>Multiple redirections to find nearby edge servers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72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07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73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07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72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07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2" grpId="0" animBg="1"/>
      <p:bldP spid="70722" grpId="1" animBg="1"/>
      <p:bldP spid="70723" grpId="0" animBg="1"/>
      <p:bldP spid="70723" grpId="1" animBg="1"/>
      <p:bldP spid="70724" grpId="0" animBg="1"/>
      <p:bldP spid="70730" grpId="0" animBg="1"/>
      <p:bldP spid="7073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smtClean="0"/>
          </a:p>
        </p:txBody>
      </p:sp>
      <p:sp>
        <p:nvSpPr>
          <p:cNvPr id="72707" name="Rectangle 3"/>
          <p:cNvSpPr>
            <a:spLocks noGrp="1" noChangeArrowheads="1"/>
          </p:cNvSpPr>
          <p:nvPr>
            <p:ph type="body" idx="1"/>
          </p:nvPr>
        </p:nvSpPr>
        <p:spPr>
          <a:xfrm>
            <a:off x="457200" y="304800"/>
            <a:ext cx="8229600" cy="7010400"/>
          </a:xfrm>
        </p:spPr>
        <p:txBody>
          <a:bodyPr/>
          <a:lstStyle/>
          <a:p>
            <a:pPr>
              <a:lnSpc>
                <a:spcPct val="80000"/>
              </a:lnSpc>
              <a:buFontTx/>
              <a:buNone/>
            </a:pPr>
            <a:r>
              <a:rPr lang="en-US" sz="1200" smtClean="0"/>
              <a:t>; &lt;&lt;&gt;&gt; DiG 9.4.2-P2 &lt;&lt;&gt;&gt; images.pcworld.com</a:t>
            </a:r>
          </a:p>
          <a:p>
            <a:pPr>
              <a:lnSpc>
                <a:spcPct val="80000"/>
              </a:lnSpc>
              <a:buFontTx/>
              <a:buNone/>
            </a:pPr>
            <a:r>
              <a:rPr lang="en-US" sz="1200" smtClean="0"/>
              <a:t>;; global options:  printcmd</a:t>
            </a:r>
          </a:p>
          <a:p>
            <a:pPr>
              <a:lnSpc>
                <a:spcPct val="80000"/>
              </a:lnSpc>
              <a:buFontTx/>
              <a:buNone/>
            </a:pPr>
            <a:r>
              <a:rPr lang="en-US" sz="1200" smtClean="0"/>
              <a:t>;; Got answer:</a:t>
            </a:r>
          </a:p>
          <a:p>
            <a:pPr>
              <a:lnSpc>
                <a:spcPct val="80000"/>
              </a:lnSpc>
              <a:buFontTx/>
              <a:buNone/>
            </a:pPr>
            <a:r>
              <a:rPr lang="en-US" sz="1200" smtClean="0"/>
              <a:t>;; -&gt;&gt;HEADER&lt;&lt;- opcode: QUERY, status: NOERROR, id: 29098</a:t>
            </a:r>
          </a:p>
          <a:p>
            <a:pPr>
              <a:lnSpc>
                <a:spcPct val="80000"/>
              </a:lnSpc>
              <a:buFontTx/>
              <a:buNone/>
            </a:pPr>
            <a:r>
              <a:rPr lang="en-US" sz="1200" smtClean="0"/>
              <a:t>;; flags: qr rd ra; QUERY: 1, ANSWER: 4, AUTHORITY: 9, ADDITIONAL: 2</a:t>
            </a:r>
          </a:p>
          <a:p>
            <a:pPr>
              <a:lnSpc>
                <a:spcPct val="80000"/>
              </a:lnSpc>
              <a:buFontTx/>
              <a:buNone/>
            </a:pPr>
            <a:endParaRPr lang="en-US" sz="1200" smtClean="0"/>
          </a:p>
          <a:p>
            <a:pPr>
              <a:lnSpc>
                <a:spcPct val="80000"/>
              </a:lnSpc>
              <a:buFontTx/>
              <a:buNone/>
            </a:pPr>
            <a:r>
              <a:rPr lang="en-US" sz="1200" smtClean="0"/>
              <a:t>;; QUESTION SECTION:</a:t>
            </a:r>
          </a:p>
          <a:p>
            <a:pPr>
              <a:lnSpc>
                <a:spcPct val="80000"/>
              </a:lnSpc>
              <a:buFontTx/>
              <a:buNone/>
            </a:pPr>
            <a:r>
              <a:rPr lang="en-US" sz="1200" smtClean="0"/>
              <a:t>;images.pcworld.com.		IN	A</a:t>
            </a:r>
          </a:p>
          <a:p>
            <a:pPr>
              <a:lnSpc>
                <a:spcPct val="80000"/>
              </a:lnSpc>
              <a:buFontTx/>
              <a:buNone/>
            </a:pPr>
            <a:endParaRPr lang="en-US" sz="1200" smtClean="0"/>
          </a:p>
          <a:p>
            <a:pPr>
              <a:lnSpc>
                <a:spcPct val="80000"/>
              </a:lnSpc>
              <a:buFontTx/>
              <a:buNone/>
            </a:pPr>
            <a:r>
              <a:rPr lang="en-US" sz="1200" smtClean="0"/>
              <a:t>;; ANSWER SECTION:</a:t>
            </a:r>
          </a:p>
          <a:p>
            <a:pPr>
              <a:lnSpc>
                <a:spcPct val="80000"/>
              </a:lnSpc>
              <a:buFontTx/>
              <a:buNone/>
            </a:pPr>
            <a:r>
              <a:rPr lang="en-US" sz="1200" smtClean="0"/>
              <a:t>images.pcworld.com.	885	IN	CNAME	images.pcworld.com.edgesuite.net.</a:t>
            </a:r>
          </a:p>
          <a:p>
            <a:pPr>
              <a:lnSpc>
                <a:spcPct val="80000"/>
              </a:lnSpc>
              <a:buFontTx/>
              <a:buNone/>
            </a:pPr>
            <a:r>
              <a:rPr lang="en-US" sz="1200" smtClean="0"/>
              <a:t>images.pcworld.com.edgesuite.net. 21585	IN CNAME a1694.g.akamai.net.</a:t>
            </a:r>
          </a:p>
          <a:p>
            <a:pPr>
              <a:lnSpc>
                <a:spcPct val="80000"/>
              </a:lnSpc>
              <a:buFontTx/>
              <a:buNone/>
            </a:pPr>
            <a:r>
              <a:rPr lang="en-US" sz="1200" smtClean="0"/>
              <a:t>a1694.g.akamai.net.	5	IN	A	128.109.34.38</a:t>
            </a:r>
          </a:p>
          <a:p>
            <a:pPr>
              <a:lnSpc>
                <a:spcPct val="80000"/>
              </a:lnSpc>
              <a:buFontTx/>
              <a:buNone/>
            </a:pPr>
            <a:r>
              <a:rPr lang="en-US" sz="1200" smtClean="0"/>
              <a:t>a1694.g.akamai.net.	5	IN	A	128.109.34.45</a:t>
            </a:r>
          </a:p>
          <a:p>
            <a:pPr>
              <a:lnSpc>
                <a:spcPct val="80000"/>
              </a:lnSpc>
              <a:buFontTx/>
              <a:buNone/>
            </a:pPr>
            <a:endParaRPr lang="en-US" sz="1200" smtClean="0"/>
          </a:p>
          <a:p>
            <a:pPr>
              <a:lnSpc>
                <a:spcPct val="80000"/>
              </a:lnSpc>
              <a:buFontTx/>
              <a:buNone/>
            </a:pPr>
            <a:r>
              <a:rPr lang="en-US" sz="1200" smtClean="0"/>
              <a:t>;; AUTHORITY SECTION:</a:t>
            </a:r>
          </a:p>
          <a:p>
            <a:pPr>
              <a:lnSpc>
                <a:spcPct val="80000"/>
              </a:lnSpc>
              <a:buFontTx/>
              <a:buNone/>
            </a:pPr>
            <a:r>
              <a:rPr lang="en-US" sz="1200" smtClean="0"/>
              <a:t>g.akamai.net.		973	IN	NS	n1g.akamai.net.</a:t>
            </a:r>
          </a:p>
          <a:p>
            <a:pPr>
              <a:lnSpc>
                <a:spcPct val="80000"/>
              </a:lnSpc>
              <a:buFontTx/>
              <a:buNone/>
            </a:pPr>
            <a:r>
              <a:rPr lang="en-US" sz="1200" smtClean="0"/>
              <a:t>g.akamai.net.		973	IN	NS	n2g.akamai.net.</a:t>
            </a:r>
          </a:p>
          <a:p>
            <a:pPr>
              <a:lnSpc>
                <a:spcPct val="80000"/>
              </a:lnSpc>
              <a:buFontTx/>
              <a:buNone/>
            </a:pPr>
            <a:r>
              <a:rPr lang="en-US" sz="1200" smtClean="0"/>
              <a:t>g.akamai.net.		973	IN	NS	n3g.akamai.net.</a:t>
            </a:r>
          </a:p>
          <a:p>
            <a:pPr>
              <a:lnSpc>
                <a:spcPct val="80000"/>
              </a:lnSpc>
              <a:buFontTx/>
              <a:buNone/>
            </a:pPr>
            <a:r>
              <a:rPr lang="en-US" sz="1200" smtClean="0"/>
              <a:t>g.akamai.net.		973	IN	NS	n4g.akamai.net.</a:t>
            </a:r>
          </a:p>
          <a:p>
            <a:pPr>
              <a:lnSpc>
                <a:spcPct val="80000"/>
              </a:lnSpc>
              <a:buFontTx/>
              <a:buNone/>
            </a:pPr>
            <a:r>
              <a:rPr lang="en-US" sz="1200" smtClean="0"/>
              <a:t>g.akamai.net.		973	IN	NS	n5g.akamai.net.</a:t>
            </a:r>
          </a:p>
          <a:p>
            <a:pPr>
              <a:lnSpc>
                <a:spcPct val="80000"/>
              </a:lnSpc>
              <a:buFontTx/>
              <a:buNone/>
            </a:pPr>
            <a:r>
              <a:rPr lang="en-US" sz="1200" smtClean="0"/>
              <a:t>g.akamai.net.		973	IN	NS	n6g.akamai.net.</a:t>
            </a:r>
          </a:p>
          <a:p>
            <a:pPr>
              <a:lnSpc>
                <a:spcPct val="80000"/>
              </a:lnSpc>
              <a:buFontTx/>
              <a:buNone/>
            </a:pPr>
            <a:r>
              <a:rPr lang="en-US" sz="1200" smtClean="0"/>
              <a:t>g.akamai.net.		973	IN	NS	n7g.akamai.net.</a:t>
            </a:r>
          </a:p>
          <a:p>
            <a:pPr>
              <a:lnSpc>
                <a:spcPct val="80000"/>
              </a:lnSpc>
              <a:buFontTx/>
              <a:buNone/>
            </a:pPr>
            <a:r>
              <a:rPr lang="en-US" sz="1200" smtClean="0"/>
              <a:t>g.akamai.net.		973	IN	NS	n8g.akamai.net.</a:t>
            </a:r>
          </a:p>
          <a:p>
            <a:pPr>
              <a:lnSpc>
                <a:spcPct val="80000"/>
              </a:lnSpc>
              <a:buFontTx/>
              <a:buNone/>
            </a:pPr>
            <a:r>
              <a:rPr lang="en-US" sz="1200" smtClean="0"/>
              <a:t>g.akamai.net.		973	IN	NS	n0g.akamai.net.</a:t>
            </a:r>
          </a:p>
          <a:p>
            <a:pPr>
              <a:lnSpc>
                <a:spcPct val="80000"/>
              </a:lnSpc>
              <a:buFontTx/>
              <a:buNone/>
            </a:pPr>
            <a:endParaRPr lang="en-US" sz="1200" smtClean="0"/>
          </a:p>
          <a:p>
            <a:pPr>
              <a:lnSpc>
                <a:spcPct val="80000"/>
              </a:lnSpc>
              <a:buFontTx/>
              <a:buNone/>
            </a:pPr>
            <a:r>
              <a:rPr lang="en-US" sz="1200" smtClean="0"/>
              <a:t>;; ADDITIONAL SECTION:</a:t>
            </a:r>
          </a:p>
          <a:p>
            <a:pPr>
              <a:lnSpc>
                <a:spcPct val="80000"/>
              </a:lnSpc>
              <a:buFontTx/>
              <a:buNone/>
            </a:pPr>
            <a:r>
              <a:rPr lang="en-US" sz="1200" smtClean="0"/>
              <a:t>n1g.akamai.net.		1663	IN	A	97.65.135.156</a:t>
            </a:r>
          </a:p>
          <a:p>
            <a:pPr>
              <a:lnSpc>
                <a:spcPct val="80000"/>
              </a:lnSpc>
              <a:buFontTx/>
              <a:buNone/>
            </a:pPr>
            <a:r>
              <a:rPr lang="en-US" sz="1200" smtClean="0"/>
              <a:t>n5g.akamai.net.		889	IN	A	128.109.247.10</a:t>
            </a:r>
          </a:p>
          <a:p>
            <a:pPr>
              <a:lnSpc>
                <a:spcPct val="80000"/>
              </a:lnSpc>
              <a:buFontTx/>
              <a:buNone/>
            </a:pPr>
            <a:endParaRPr lang="en-US" sz="1200" smtClean="0"/>
          </a:p>
          <a:p>
            <a:pPr>
              <a:lnSpc>
                <a:spcPct val="80000"/>
              </a:lnSpc>
              <a:buFontTx/>
              <a:buNone/>
            </a:pPr>
            <a:r>
              <a:rPr lang="en-US" sz="1200" smtClean="0"/>
              <a:t>;; Query time: 1 msec</a:t>
            </a:r>
          </a:p>
          <a:p>
            <a:pPr>
              <a:lnSpc>
                <a:spcPct val="80000"/>
              </a:lnSpc>
              <a:buFontTx/>
              <a:buNone/>
            </a:pPr>
            <a:r>
              <a:rPr lang="en-US" sz="1200" smtClean="0"/>
              <a:t>;; SERVER: 152.3.140.1#53(152.3.140.1)</a:t>
            </a:r>
          </a:p>
          <a:p>
            <a:pPr>
              <a:lnSpc>
                <a:spcPct val="80000"/>
              </a:lnSpc>
              <a:buFontTx/>
              <a:buNone/>
            </a:pPr>
            <a:r>
              <a:rPr lang="en-US" sz="1200" smtClean="0"/>
              <a:t>;; WHEN: Mon Feb 23 18:05:12 2009</a:t>
            </a:r>
          </a:p>
          <a:p>
            <a:pPr>
              <a:lnSpc>
                <a:spcPct val="80000"/>
              </a:lnSpc>
              <a:buFontTx/>
              <a:buNone/>
            </a:pPr>
            <a:r>
              <a:rPr lang="en-US" sz="1200" smtClean="0"/>
              <a:t>;; MSG SIZE  rcvd: 337</a:t>
            </a:r>
          </a:p>
          <a:p>
            <a:pPr>
              <a:lnSpc>
                <a:spcPct val="80000"/>
              </a:lnSpc>
              <a:buFontTx/>
              <a:buNone/>
            </a:pPr>
            <a:endParaRPr lang="en-US" sz="1200" smtClean="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1295400"/>
            <a:ext cx="8229600" cy="1143000"/>
          </a:xfrm>
        </p:spPr>
        <p:txBody>
          <a:bodyPr/>
          <a:lstStyle/>
          <a:p>
            <a:pPr algn="l"/>
            <a:endParaRPr lang="en-US" smtClean="0"/>
          </a:p>
        </p:txBody>
      </p:sp>
      <p:sp>
        <p:nvSpPr>
          <p:cNvPr id="80899" name="Rectangle 3"/>
          <p:cNvSpPr>
            <a:spLocks noGrp="1" noChangeArrowheads="1"/>
          </p:cNvSpPr>
          <p:nvPr>
            <p:ph type="body" idx="1"/>
          </p:nvPr>
        </p:nvSpPr>
        <p:spPr>
          <a:xfrm>
            <a:off x="0" y="3429000"/>
            <a:ext cx="8686800" cy="2697163"/>
          </a:xfrm>
        </p:spPr>
        <p:txBody>
          <a:bodyPr/>
          <a:lstStyle/>
          <a:p>
            <a:r>
              <a:rPr lang="en-US" sz="2800" smtClean="0"/>
              <a:t>DNS  Cache </a:t>
            </a:r>
          </a:p>
          <a:p>
            <a:pPr>
              <a:buFontTx/>
              <a:buNone/>
            </a:pPr>
            <a:r>
              <a:rPr lang="en-US" sz="2800" smtClean="0"/>
              <a:t>    Poisoning Attacks</a:t>
            </a:r>
          </a:p>
        </p:txBody>
      </p:sp>
      <p:pic>
        <p:nvPicPr>
          <p:cNvPr id="80900" name="Picture 4"/>
          <p:cNvPicPr>
            <a:picLocks noChangeAspect="1" noChangeArrowheads="1"/>
          </p:cNvPicPr>
          <p:nvPr/>
        </p:nvPicPr>
        <p:blipFill>
          <a:blip r:embed="rId2" cstate="print"/>
          <a:srcRect/>
          <a:stretch>
            <a:fillRect/>
          </a:stretch>
        </p:blipFill>
        <p:spPr bwMode="auto">
          <a:xfrm>
            <a:off x="3646488" y="-152400"/>
            <a:ext cx="5573712" cy="66960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r>
              <a:rPr lang="en-US" smtClean="0"/>
              <a:t>Functions of DNS</a:t>
            </a:r>
          </a:p>
        </p:txBody>
      </p:sp>
      <p:sp>
        <p:nvSpPr>
          <p:cNvPr id="25603" name="Rectangle 3"/>
          <p:cNvSpPr>
            <a:spLocks noGrp="1" noChangeArrowheads="1"/>
          </p:cNvSpPr>
          <p:nvPr>
            <p:ph type="body" idx="1"/>
          </p:nvPr>
        </p:nvSpPr>
        <p:spPr>
          <a:xfrm>
            <a:off x="457200" y="1371600"/>
            <a:ext cx="8229600" cy="5181600"/>
          </a:xfrm>
        </p:spPr>
        <p:txBody>
          <a:bodyPr/>
          <a:lstStyle/>
          <a:p>
            <a:r>
              <a:rPr lang="en-US" sz="2800" smtClean="0"/>
              <a:t>Map an easy-to-remember name to an IP address</a:t>
            </a:r>
          </a:p>
          <a:p>
            <a:pPr lvl="1"/>
            <a:r>
              <a:rPr lang="en-US" sz="2400" smtClean="0"/>
              <a:t>Without DNS, to send an IP packet, we’d have to remember</a:t>
            </a:r>
          </a:p>
          <a:p>
            <a:pPr lvl="2"/>
            <a:r>
              <a:rPr lang="en-US" sz="2000" smtClean="0"/>
              <a:t>66.102.7.99</a:t>
            </a:r>
          </a:p>
          <a:p>
            <a:pPr lvl="2"/>
            <a:r>
              <a:rPr lang="en-US" sz="2000" smtClean="0"/>
              <a:t>64.236.24.28</a:t>
            </a:r>
          </a:p>
          <a:p>
            <a:pPr lvl="1"/>
            <a:r>
              <a:rPr lang="en-US" sz="2400" smtClean="0"/>
              <a:t>With DNS</a:t>
            </a:r>
          </a:p>
          <a:p>
            <a:pPr lvl="2"/>
            <a:r>
              <a:rPr lang="en-US" sz="2000" b="1" smtClean="0">
                <a:sym typeface="Wingdings" pitchFamily="2" charset="2"/>
              </a:rPr>
              <a:t>www.google.com</a:t>
            </a:r>
            <a:r>
              <a:rPr lang="en-US" sz="2000" smtClean="0">
                <a:sym typeface="Wingdings" pitchFamily="2" charset="2"/>
              </a:rPr>
              <a:t> 66.102.7.99</a:t>
            </a:r>
          </a:p>
          <a:p>
            <a:pPr lvl="2"/>
            <a:r>
              <a:rPr lang="en-US" sz="2000" b="1" smtClean="0">
                <a:sym typeface="Wingdings" pitchFamily="2" charset="2"/>
              </a:rPr>
              <a:t>www.cnn.com</a:t>
            </a:r>
            <a:r>
              <a:rPr lang="en-US" sz="2000" smtClean="0">
                <a:sym typeface="Wingdings" pitchFamily="2" charset="2"/>
              </a:rPr>
              <a:t> 64.236.24.28</a:t>
            </a:r>
          </a:p>
          <a:p>
            <a:r>
              <a:rPr lang="en-US" sz="2800" smtClean="0"/>
              <a:t>DNS also provides inverse look up that maps an IP address to an easy-to-remember name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ctrTitle"/>
          </p:nvPr>
        </p:nvSpPr>
        <p:spPr/>
        <p:txBody>
          <a:bodyPr/>
          <a:lstStyle/>
          <a:p>
            <a:r>
              <a:rPr lang="en-US" smtClean="0"/>
              <a:t>Recent DNS news</a:t>
            </a:r>
          </a:p>
        </p:txBody>
      </p:sp>
      <p:sp>
        <p:nvSpPr>
          <p:cNvPr id="83973" name="Rectangle 5"/>
          <p:cNvSpPr>
            <a:spLocks noGrp="1" noChangeArrowheads="1"/>
          </p:cNvSpPr>
          <p:nvPr>
            <p:ph type="subTitle" idx="1"/>
          </p:nvPr>
        </p:nvSpPr>
        <p:spPr/>
        <p:txBody>
          <a:bodyPr/>
          <a:lstStyle/>
          <a:p>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When DNS goes bad</a:t>
            </a:r>
          </a:p>
        </p:txBody>
      </p:sp>
      <p:sp>
        <p:nvSpPr>
          <p:cNvPr id="81923" name="Rectangle 3"/>
          <p:cNvSpPr>
            <a:spLocks noGrp="1" noChangeArrowheads="1"/>
          </p:cNvSpPr>
          <p:nvPr>
            <p:ph type="body" idx="1"/>
          </p:nvPr>
        </p:nvSpPr>
        <p:spPr>
          <a:xfrm>
            <a:off x="457200" y="1600200"/>
            <a:ext cx="8229600" cy="4953000"/>
          </a:xfrm>
        </p:spPr>
        <p:txBody>
          <a:bodyPr/>
          <a:lstStyle/>
          <a:p>
            <a:r>
              <a:rPr lang="en-US" sz="2800" smtClean="0"/>
              <a:t>China’s firewall goes global</a:t>
            </a:r>
          </a:p>
          <a:p>
            <a:pPr lvl="1"/>
            <a:r>
              <a:rPr lang="en-US" sz="2400" smtClean="0">
                <a:hlinkClick r:id="rId2"/>
              </a:rPr>
              <a:t>http://www.computersolutions.cn/blog/2010/03/when-dns-goes-bad-chinas-firewall-goes-global-crossing/#more-416</a:t>
            </a:r>
            <a:endParaRPr lang="en-US" sz="2400" smtClean="0"/>
          </a:p>
          <a:p>
            <a:pPr lvl="1"/>
            <a:endParaRPr lang="en-US" sz="2400" smtClean="0"/>
          </a:p>
          <a:p>
            <a:r>
              <a:rPr lang="en-US" sz="2800" smtClean="0"/>
              <a:t>One of the I root servers is operated in China</a:t>
            </a:r>
          </a:p>
          <a:p>
            <a:r>
              <a:rPr lang="en-US" sz="2800" smtClean="0"/>
              <a:t>I root servers are announced via anycast</a:t>
            </a:r>
          </a:p>
          <a:p>
            <a:pPr lvl="1"/>
            <a:r>
              <a:rPr lang="en-US" sz="2400" smtClean="0"/>
              <a:t>Swedish company NetNod (aka Autonomica) has a DNS root server in China – I.ROOT-SERVERS.NET / 192.36.148.17 </a:t>
            </a:r>
          </a:p>
          <a:p>
            <a:pPr lvl="1"/>
            <a:r>
              <a:rPr lang="en-US" sz="2400" smtClean="0"/>
              <a:t>China’s server is announced via BGP</a:t>
            </a:r>
          </a:p>
          <a:p>
            <a:pPr lvl="1"/>
            <a:r>
              <a:rPr lang="en-US" sz="2400" smtClean="0"/>
              <a:t>Other ISPs used it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en-US" smtClean="0"/>
          </a:p>
        </p:txBody>
      </p:sp>
      <p:pic>
        <p:nvPicPr>
          <p:cNvPr id="82947" name="Picture 3"/>
          <p:cNvPicPr>
            <a:picLocks noGrp="1" noChangeAspect="1" noChangeArrowheads="1"/>
          </p:cNvPicPr>
          <p:nvPr>
            <p:ph type="body" idx="1"/>
          </p:nvPr>
        </p:nvPicPr>
        <p:blipFill>
          <a:blip r:embed="rId2" cstate="print"/>
          <a:srcRect/>
          <a:stretch>
            <a:fillRect/>
          </a:stretch>
        </p:blip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Conclusion</a:t>
            </a:r>
          </a:p>
        </p:txBody>
      </p:sp>
      <p:sp>
        <p:nvSpPr>
          <p:cNvPr id="73731" name="Rectangle 3"/>
          <p:cNvSpPr>
            <a:spLocks noGrp="1" noChangeArrowheads="1"/>
          </p:cNvSpPr>
          <p:nvPr>
            <p:ph type="body" idx="1"/>
          </p:nvPr>
        </p:nvSpPr>
        <p:spPr/>
        <p:txBody>
          <a:bodyPr/>
          <a:lstStyle/>
          <a:p>
            <a:r>
              <a:rPr lang="en-US" smtClean="0"/>
              <a:t>DNS</a:t>
            </a:r>
          </a:p>
          <a:p>
            <a:endParaRPr lang="en-US" smtClean="0"/>
          </a:p>
          <a:p>
            <a:r>
              <a:rPr lang="en-US" smtClean="0"/>
              <a:t>DNS and Content Distribution Networks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Design goals of DNS</a:t>
            </a:r>
          </a:p>
        </p:txBody>
      </p:sp>
      <p:sp>
        <p:nvSpPr>
          <p:cNvPr id="26627" name="Rectangle 3"/>
          <p:cNvSpPr>
            <a:spLocks noGrp="1" noChangeArrowheads="1"/>
          </p:cNvSpPr>
          <p:nvPr>
            <p:ph type="body" idx="1"/>
          </p:nvPr>
        </p:nvSpPr>
        <p:spPr>
          <a:xfrm>
            <a:off x="457200" y="1447800"/>
            <a:ext cx="8229600" cy="5410200"/>
          </a:xfrm>
        </p:spPr>
        <p:txBody>
          <a:bodyPr/>
          <a:lstStyle/>
          <a:p>
            <a:pPr>
              <a:lnSpc>
                <a:spcPct val="90000"/>
              </a:lnSpc>
            </a:pPr>
            <a:r>
              <a:rPr lang="en-US" sz="2800" smtClean="0"/>
              <a:t>The primary goal is a consistent name space which will be used for referring to resources. </a:t>
            </a:r>
          </a:p>
          <a:p>
            <a:pPr lvl="1">
              <a:lnSpc>
                <a:spcPct val="90000"/>
              </a:lnSpc>
            </a:pPr>
            <a:r>
              <a:rPr lang="en-US" sz="2400" smtClean="0"/>
              <a:t>Consistent: same names should refer to same resources</a:t>
            </a:r>
          </a:p>
          <a:p>
            <a:pPr lvl="1">
              <a:lnSpc>
                <a:spcPct val="90000"/>
              </a:lnSpc>
            </a:pPr>
            <a:r>
              <a:rPr lang="en-US" sz="2400" smtClean="0"/>
              <a:t>Resources: IP addresses, mail servers</a:t>
            </a:r>
          </a:p>
          <a:p>
            <a:pPr lvl="1">
              <a:lnSpc>
                <a:spcPct val="90000"/>
              </a:lnSpc>
            </a:pPr>
            <a:endParaRPr lang="en-US" sz="2400" smtClean="0"/>
          </a:p>
          <a:p>
            <a:pPr>
              <a:lnSpc>
                <a:spcPct val="90000"/>
              </a:lnSpc>
            </a:pPr>
            <a:r>
              <a:rPr lang="en-US" sz="2800" smtClean="0"/>
              <a:t>Enable Distributed management</a:t>
            </a:r>
          </a:p>
          <a:p>
            <a:pPr lvl="1">
              <a:lnSpc>
                <a:spcPct val="90000"/>
              </a:lnSpc>
            </a:pPr>
            <a:r>
              <a:rPr lang="en-US" sz="2400" smtClean="0"/>
              <a:t>The size of the name database will be large</a:t>
            </a:r>
          </a:p>
          <a:p>
            <a:pPr lvl="1">
              <a:lnSpc>
                <a:spcPct val="90000"/>
              </a:lnSpc>
            </a:pPr>
            <a:r>
              <a:rPr lang="en-US" sz="2400" smtClean="0"/>
              <a:t>The updates will be frequent</a:t>
            </a:r>
          </a:p>
          <a:p>
            <a:pPr lvl="1">
              <a:lnSpc>
                <a:spcPct val="90000"/>
              </a:lnSpc>
            </a:pPr>
            <a:endParaRPr lang="en-US" sz="2400" smtClean="0"/>
          </a:p>
          <a:p>
            <a:pPr>
              <a:lnSpc>
                <a:spcPct val="90000"/>
              </a:lnSpc>
            </a:pPr>
            <a:r>
              <a:rPr lang="en-US" sz="2800" smtClean="0"/>
              <a:t>Design goals determine its structure</a:t>
            </a:r>
          </a:p>
          <a:p>
            <a:pPr lvl="1">
              <a:lnSpc>
                <a:spcPct val="90000"/>
              </a:lnSpc>
            </a:pPr>
            <a:r>
              <a:rPr lang="en-US" sz="2400" smtClean="0"/>
              <a:t>A hierarchical name space</a:t>
            </a:r>
          </a:p>
          <a:p>
            <a:pPr lvl="1">
              <a:lnSpc>
                <a:spcPct val="90000"/>
              </a:lnSpc>
            </a:pPr>
            <a:r>
              <a:rPr lang="en-US" sz="2400" smtClean="0"/>
              <a:t>A distributed directory service</a:t>
            </a:r>
          </a:p>
          <a:p>
            <a:pPr lvl="1">
              <a:lnSpc>
                <a:spcPct val="90000"/>
              </a:lnSpc>
            </a:pPr>
            <a:endParaRPr lang="en-US" sz="24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Before there was DNS ….</a:t>
            </a:r>
          </a:p>
        </p:txBody>
      </p:sp>
      <p:sp>
        <p:nvSpPr>
          <p:cNvPr id="27651" name="Rectangle 3"/>
          <p:cNvSpPr>
            <a:spLocks noGrp="1" noChangeArrowheads="1"/>
          </p:cNvSpPr>
          <p:nvPr>
            <p:ph type="body" idx="1"/>
          </p:nvPr>
        </p:nvSpPr>
        <p:spPr/>
        <p:txBody>
          <a:bodyPr/>
          <a:lstStyle/>
          <a:p>
            <a:pPr>
              <a:buFontTx/>
              <a:buNone/>
            </a:pPr>
            <a:r>
              <a:rPr lang="en-US" sz="2800" smtClean="0"/>
              <a:t>…. there was the HOSTS.TXT file maintained on a host at SRI Network Information Center (NIC)</a:t>
            </a:r>
          </a:p>
          <a:p>
            <a:pPr>
              <a:buFontTx/>
              <a:buNone/>
            </a:pPr>
            <a:endParaRPr lang="en-US" sz="2800" smtClean="0"/>
          </a:p>
          <a:p>
            <a:r>
              <a:rPr lang="en-US" sz="2800" smtClean="0"/>
              <a:t>Before DNS (until 1985), the name-to-IP address was done by downloading a single file (hosts.txt) from a central server with FTP </a:t>
            </a:r>
          </a:p>
          <a:p>
            <a:pPr lvl="1"/>
            <a:r>
              <a:rPr lang="en-US" sz="2400" smtClean="0"/>
              <a:t>Names in hosts.txt are not structured</a:t>
            </a:r>
          </a:p>
          <a:p>
            <a:pPr lvl="1"/>
            <a:r>
              <a:rPr lang="en-US" sz="2400" smtClean="0"/>
              <a:t>The hosts.txt file still works on most operating systems. It can be used to define local names</a:t>
            </a:r>
          </a:p>
          <a:p>
            <a:pPr>
              <a:buFontTx/>
              <a:buNone/>
            </a:pPr>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smtClean="0"/>
              <a:t>Key components in DNS Architecture</a:t>
            </a:r>
          </a:p>
        </p:txBody>
      </p:sp>
      <p:sp>
        <p:nvSpPr>
          <p:cNvPr id="28675" name="Rectangle 3"/>
          <p:cNvSpPr>
            <a:spLocks noGrp="1" noChangeArrowheads="1"/>
          </p:cNvSpPr>
          <p:nvPr>
            <p:ph type="body" idx="1"/>
          </p:nvPr>
        </p:nvSpPr>
        <p:spPr/>
        <p:txBody>
          <a:bodyPr/>
          <a:lstStyle/>
          <a:p>
            <a:r>
              <a:rPr lang="en-US" smtClean="0"/>
              <a:t>Domain name space and resource records (RRs)</a:t>
            </a:r>
          </a:p>
          <a:p>
            <a:r>
              <a:rPr lang="en-US" smtClean="0"/>
              <a:t>Name servers</a:t>
            </a:r>
          </a:p>
          <a:p>
            <a:r>
              <a:rPr lang="en-US" smtClean="0"/>
              <a:t>Name resolution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990600" y="1371600"/>
            <a:ext cx="4876800" cy="1447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9699" name="Rectangle 3"/>
          <p:cNvSpPr>
            <a:spLocks noGrp="1" noChangeArrowheads="1"/>
          </p:cNvSpPr>
          <p:nvPr>
            <p:ph type="title"/>
          </p:nvPr>
        </p:nvSpPr>
        <p:spPr/>
        <p:txBody>
          <a:bodyPr/>
          <a:lstStyle/>
          <a:p>
            <a:r>
              <a:rPr lang="en-US" smtClean="0"/>
              <a:t>Domain Namespace</a:t>
            </a:r>
          </a:p>
        </p:txBody>
      </p:sp>
      <p:sp>
        <p:nvSpPr>
          <p:cNvPr id="29700" name="Rectangle 4"/>
          <p:cNvSpPr>
            <a:spLocks noGrp="1" noChangeArrowheads="1"/>
          </p:cNvSpPr>
          <p:nvPr>
            <p:ph type="body" sz="half" idx="1"/>
          </p:nvPr>
        </p:nvSpPr>
        <p:spPr>
          <a:xfrm>
            <a:off x="152400" y="4800600"/>
            <a:ext cx="8839200" cy="2209800"/>
          </a:xfrm>
        </p:spPr>
        <p:txBody>
          <a:bodyPr/>
          <a:lstStyle/>
          <a:p>
            <a:pPr>
              <a:lnSpc>
                <a:spcPct val="90000"/>
              </a:lnSpc>
            </a:pPr>
            <a:r>
              <a:rPr lang="en-US" sz="2000" smtClean="0"/>
              <a:t>Domain namespace is a hierarchical and logical tree structure</a:t>
            </a:r>
          </a:p>
          <a:p>
            <a:pPr>
              <a:lnSpc>
                <a:spcPct val="90000"/>
              </a:lnSpc>
            </a:pPr>
            <a:r>
              <a:rPr lang="en-US" sz="2000" smtClean="0"/>
              <a:t>The label from a node to root in the DNS tree represents a </a:t>
            </a:r>
            <a:r>
              <a:rPr lang="en-US" sz="2000" smtClean="0">
                <a:solidFill>
                  <a:schemeClr val="accent2"/>
                </a:solidFill>
              </a:rPr>
              <a:t>DNS name</a:t>
            </a:r>
          </a:p>
          <a:p>
            <a:pPr>
              <a:lnSpc>
                <a:spcPct val="90000"/>
              </a:lnSpc>
            </a:pPr>
            <a:r>
              <a:rPr lang="en-US" sz="2000" smtClean="0"/>
              <a:t>Each subtree below a node is a </a:t>
            </a:r>
            <a:r>
              <a:rPr lang="en-US" sz="2000" smtClean="0">
                <a:solidFill>
                  <a:schemeClr val="accent2"/>
                </a:solidFill>
              </a:rPr>
              <a:t>DNS domain</a:t>
            </a:r>
            <a:r>
              <a:rPr lang="en-US" sz="2000" smtClean="0"/>
              <a:t>.</a:t>
            </a:r>
          </a:p>
          <a:p>
            <a:pPr lvl="1">
              <a:lnSpc>
                <a:spcPct val="90000"/>
              </a:lnSpc>
            </a:pPr>
            <a:r>
              <a:rPr lang="en-US" sz="1800" smtClean="0"/>
              <a:t> DNS domain can contain hosts or other domains (</a:t>
            </a:r>
            <a:r>
              <a:rPr lang="en-US" sz="1800" smtClean="0">
                <a:solidFill>
                  <a:schemeClr val="accent2"/>
                </a:solidFill>
              </a:rPr>
              <a:t>subdomains</a:t>
            </a:r>
            <a:r>
              <a:rPr lang="en-US" sz="1800" smtClean="0"/>
              <a:t>)</a:t>
            </a:r>
          </a:p>
          <a:p>
            <a:pPr>
              <a:lnSpc>
                <a:spcPct val="90000"/>
              </a:lnSpc>
            </a:pPr>
            <a:r>
              <a:rPr lang="en-US" sz="2000" smtClean="0"/>
              <a:t>Examples of DNS domains: .edu, duke.edu, cs.duke.edu</a:t>
            </a:r>
          </a:p>
        </p:txBody>
      </p:sp>
      <p:sp>
        <p:nvSpPr>
          <p:cNvPr id="29701" name="Text Box 5"/>
          <p:cNvSpPr txBox="1">
            <a:spLocks noChangeArrowheads="1"/>
          </p:cNvSpPr>
          <p:nvPr/>
        </p:nvSpPr>
        <p:spPr bwMode="auto">
          <a:xfrm>
            <a:off x="2346325" y="1336675"/>
            <a:ext cx="9540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.(root)</a:t>
            </a:r>
          </a:p>
        </p:txBody>
      </p:sp>
      <p:sp>
        <p:nvSpPr>
          <p:cNvPr id="29702" name="Text Box 6"/>
          <p:cNvSpPr txBox="1">
            <a:spLocks noChangeArrowheads="1"/>
          </p:cNvSpPr>
          <p:nvPr/>
        </p:nvSpPr>
        <p:spPr bwMode="auto">
          <a:xfrm>
            <a:off x="1355725" y="2133600"/>
            <a:ext cx="5905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org</a:t>
            </a:r>
          </a:p>
        </p:txBody>
      </p:sp>
      <p:sp>
        <p:nvSpPr>
          <p:cNvPr id="29703" name="Text Box 7"/>
          <p:cNvSpPr txBox="1">
            <a:spLocks noChangeArrowheads="1"/>
          </p:cNvSpPr>
          <p:nvPr/>
        </p:nvSpPr>
        <p:spPr bwMode="auto">
          <a:xfrm>
            <a:off x="2438400" y="2133600"/>
            <a:ext cx="6238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edu</a:t>
            </a:r>
          </a:p>
        </p:txBody>
      </p:sp>
      <p:sp>
        <p:nvSpPr>
          <p:cNvPr id="29704" name="Text Box 8"/>
          <p:cNvSpPr txBox="1">
            <a:spLocks noChangeArrowheads="1"/>
          </p:cNvSpPr>
          <p:nvPr/>
        </p:nvSpPr>
        <p:spPr bwMode="auto">
          <a:xfrm>
            <a:off x="3559175" y="2133600"/>
            <a:ext cx="7080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com</a:t>
            </a:r>
          </a:p>
        </p:txBody>
      </p:sp>
      <p:sp>
        <p:nvSpPr>
          <p:cNvPr id="29705" name="Text Box 9"/>
          <p:cNvSpPr txBox="1">
            <a:spLocks noChangeArrowheads="1"/>
          </p:cNvSpPr>
          <p:nvPr/>
        </p:nvSpPr>
        <p:spPr bwMode="auto">
          <a:xfrm>
            <a:off x="4953000" y="2133600"/>
            <a:ext cx="6413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gov</a:t>
            </a:r>
          </a:p>
        </p:txBody>
      </p:sp>
      <p:sp>
        <p:nvSpPr>
          <p:cNvPr id="29706" name="Text Box 10"/>
          <p:cNvSpPr txBox="1">
            <a:spLocks noChangeArrowheads="1"/>
          </p:cNvSpPr>
          <p:nvPr/>
        </p:nvSpPr>
        <p:spPr bwMode="auto">
          <a:xfrm>
            <a:off x="2057400" y="2971800"/>
            <a:ext cx="7762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duke</a:t>
            </a:r>
          </a:p>
        </p:txBody>
      </p:sp>
      <p:sp>
        <p:nvSpPr>
          <p:cNvPr id="29707" name="Text Box 11"/>
          <p:cNvSpPr txBox="1">
            <a:spLocks noChangeArrowheads="1"/>
          </p:cNvSpPr>
          <p:nvPr/>
        </p:nvSpPr>
        <p:spPr bwMode="auto">
          <a:xfrm>
            <a:off x="2992438" y="2971800"/>
            <a:ext cx="588962"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mit</a:t>
            </a:r>
          </a:p>
        </p:txBody>
      </p:sp>
      <p:sp>
        <p:nvSpPr>
          <p:cNvPr id="29708" name="Text Box 12"/>
          <p:cNvSpPr txBox="1">
            <a:spLocks noChangeArrowheads="1"/>
          </p:cNvSpPr>
          <p:nvPr/>
        </p:nvSpPr>
        <p:spPr bwMode="auto">
          <a:xfrm>
            <a:off x="1371600" y="3657600"/>
            <a:ext cx="4381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cs</a:t>
            </a:r>
          </a:p>
        </p:txBody>
      </p:sp>
      <p:sp>
        <p:nvSpPr>
          <p:cNvPr id="29709" name="Text Box 13"/>
          <p:cNvSpPr txBox="1">
            <a:spLocks noChangeArrowheads="1"/>
          </p:cNvSpPr>
          <p:nvPr/>
        </p:nvSpPr>
        <p:spPr bwMode="auto">
          <a:xfrm>
            <a:off x="2743200" y="3657600"/>
            <a:ext cx="588963"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ece</a:t>
            </a:r>
          </a:p>
        </p:txBody>
      </p:sp>
      <p:sp>
        <p:nvSpPr>
          <p:cNvPr id="29710" name="Text Box 14"/>
          <p:cNvSpPr txBox="1">
            <a:spLocks noChangeArrowheads="1"/>
          </p:cNvSpPr>
          <p:nvPr/>
        </p:nvSpPr>
        <p:spPr bwMode="auto">
          <a:xfrm>
            <a:off x="304800" y="4343400"/>
            <a:ext cx="84613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www</a:t>
            </a:r>
          </a:p>
        </p:txBody>
      </p:sp>
      <p:sp>
        <p:nvSpPr>
          <p:cNvPr id="29711" name="Text Box 15"/>
          <p:cNvSpPr txBox="1">
            <a:spLocks noChangeArrowheads="1"/>
          </p:cNvSpPr>
          <p:nvPr/>
        </p:nvSpPr>
        <p:spPr bwMode="auto">
          <a:xfrm>
            <a:off x="1447800" y="4343400"/>
            <a:ext cx="7762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smtp</a:t>
            </a:r>
          </a:p>
        </p:txBody>
      </p:sp>
      <p:sp>
        <p:nvSpPr>
          <p:cNvPr id="29712" name="Text Box 16"/>
          <p:cNvSpPr txBox="1">
            <a:spLocks noChangeArrowheads="1"/>
          </p:cNvSpPr>
          <p:nvPr/>
        </p:nvSpPr>
        <p:spPr bwMode="auto">
          <a:xfrm>
            <a:off x="2667000" y="4343400"/>
            <a:ext cx="8096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spirit</a:t>
            </a:r>
          </a:p>
        </p:txBody>
      </p:sp>
      <p:cxnSp>
        <p:nvCxnSpPr>
          <p:cNvPr id="29713" name="AutoShape 17"/>
          <p:cNvCxnSpPr>
            <a:cxnSpLocks noChangeShapeType="1"/>
            <a:stCxn id="29701" idx="2"/>
            <a:endCxn id="29702" idx="0"/>
          </p:cNvCxnSpPr>
          <p:nvPr/>
        </p:nvCxnSpPr>
        <p:spPr bwMode="auto">
          <a:xfrm flipH="1">
            <a:off x="1651000" y="1793875"/>
            <a:ext cx="1173163" cy="339725"/>
          </a:xfrm>
          <a:prstGeom prst="straightConnector1">
            <a:avLst/>
          </a:prstGeom>
          <a:noFill/>
          <a:ln w="38100">
            <a:solidFill>
              <a:srgbClr val="0000FF"/>
            </a:solidFill>
            <a:round/>
            <a:headEnd/>
            <a:tailEnd type="triangle" w="med" len="med"/>
          </a:ln>
          <a:effectLst/>
        </p:spPr>
      </p:cxnSp>
      <p:cxnSp>
        <p:nvCxnSpPr>
          <p:cNvPr id="29714" name="AutoShape 18"/>
          <p:cNvCxnSpPr>
            <a:cxnSpLocks noChangeShapeType="1"/>
            <a:stCxn id="29701" idx="2"/>
            <a:endCxn id="29703" idx="0"/>
          </p:cNvCxnSpPr>
          <p:nvPr/>
        </p:nvCxnSpPr>
        <p:spPr bwMode="auto">
          <a:xfrm flipH="1">
            <a:off x="2751138" y="1793875"/>
            <a:ext cx="73025" cy="339725"/>
          </a:xfrm>
          <a:prstGeom prst="straightConnector1">
            <a:avLst/>
          </a:prstGeom>
          <a:noFill/>
          <a:ln w="38100">
            <a:solidFill>
              <a:srgbClr val="0000FF"/>
            </a:solidFill>
            <a:round/>
            <a:headEnd/>
            <a:tailEnd type="triangle" w="med" len="med"/>
          </a:ln>
          <a:effectLst/>
        </p:spPr>
      </p:cxnSp>
      <p:cxnSp>
        <p:nvCxnSpPr>
          <p:cNvPr id="29715" name="AutoShape 19"/>
          <p:cNvCxnSpPr>
            <a:cxnSpLocks noChangeShapeType="1"/>
            <a:stCxn id="29701" idx="2"/>
            <a:endCxn id="29704" idx="0"/>
          </p:cNvCxnSpPr>
          <p:nvPr/>
        </p:nvCxnSpPr>
        <p:spPr bwMode="auto">
          <a:xfrm>
            <a:off x="2824163" y="1793875"/>
            <a:ext cx="1089025" cy="339725"/>
          </a:xfrm>
          <a:prstGeom prst="straightConnector1">
            <a:avLst/>
          </a:prstGeom>
          <a:noFill/>
          <a:ln w="38100">
            <a:solidFill>
              <a:srgbClr val="0000FF"/>
            </a:solidFill>
            <a:round/>
            <a:headEnd/>
            <a:tailEnd type="triangle" w="med" len="med"/>
          </a:ln>
          <a:effectLst/>
        </p:spPr>
      </p:cxnSp>
      <p:cxnSp>
        <p:nvCxnSpPr>
          <p:cNvPr id="29716" name="AutoShape 20"/>
          <p:cNvCxnSpPr>
            <a:cxnSpLocks noChangeShapeType="1"/>
            <a:stCxn id="29701" idx="2"/>
            <a:endCxn id="29705" idx="0"/>
          </p:cNvCxnSpPr>
          <p:nvPr/>
        </p:nvCxnSpPr>
        <p:spPr bwMode="auto">
          <a:xfrm>
            <a:off x="2824163" y="1793875"/>
            <a:ext cx="2449512" cy="339725"/>
          </a:xfrm>
          <a:prstGeom prst="straightConnector1">
            <a:avLst/>
          </a:prstGeom>
          <a:noFill/>
          <a:ln w="38100">
            <a:solidFill>
              <a:srgbClr val="0000FF"/>
            </a:solidFill>
            <a:round/>
            <a:headEnd/>
            <a:tailEnd type="triangle" w="med" len="med"/>
          </a:ln>
          <a:effectLst/>
        </p:spPr>
      </p:cxnSp>
      <p:cxnSp>
        <p:nvCxnSpPr>
          <p:cNvPr id="29717" name="AutoShape 21"/>
          <p:cNvCxnSpPr>
            <a:cxnSpLocks noChangeShapeType="1"/>
            <a:stCxn id="29703" idx="2"/>
            <a:endCxn id="29706" idx="0"/>
          </p:cNvCxnSpPr>
          <p:nvPr/>
        </p:nvCxnSpPr>
        <p:spPr bwMode="auto">
          <a:xfrm flipH="1">
            <a:off x="2446338" y="2590800"/>
            <a:ext cx="304800" cy="381000"/>
          </a:xfrm>
          <a:prstGeom prst="straightConnector1">
            <a:avLst/>
          </a:prstGeom>
          <a:noFill/>
          <a:ln w="38100">
            <a:solidFill>
              <a:srgbClr val="0000FF"/>
            </a:solidFill>
            <a:round/>
            <a:headEnd/>
            <a:tailEnd type="triangle" w="med" len="med"/>
          </a:ln>
          <a:effectLst/>
        </p:spPr>
      </p:cxnSp>
      <p:cxnSp>
        <p:nvCxnSpPr>
          <p:cNvPr id="29718" name="AutoShape 22"/>
          <p:cNvCxnSpPr>
            <a:cxnSpLocks noChangeShapeType="1"/>
            <a:stCxn id="29703" idx="2"/>
            <a:endCxn id="29707" idx="0"/>
          </p:cNvCxnSpPr>
          <p:nvPr/>
        </p:nvCxnSpPr>
        <p:spPr bwMode="auto">
          <a:xfrm>
            <a:off x="2751138" y="2590800"/>
            <a:ext cx="536575" cy="381000"/>
          </a:xfrm>
          <a:prstGeom prst="straightConnector1">
            <a:avLst/>
          </a:prstGeom>
          <a:noFill/>
          <a:ln w="38100">
            <a:solidFill>
              <a:srgbClr val="0000FF"/>
            </a:solidFill>
            <a:round/>
            <a:headEnd/>
            <a:tailEnd type="triangle" w="med" len="med"/>
          </a:ln>
          <a:effectLst/>
        </p:spPr>
      </p:cxnSp>
      <p:cxnSp>
        <p:nvCxnSpPr>
          <p:cNvPr id="29719" name="AutoShape 23"/>
          <p:cNvCxnSpPr>
            <a:cxnSpLocks noChangeShapeType="1"/>
            <a:stCxn id="29706" idx="2"/>
            <a:endCxn id="29708" idx="0"/>
          </p:cNvCxnSpPr>
          <p:nvPr/>
        </p:nvCxnSpPr>
        <p:spPr bwMode="auto">
          <a:xfrm flipH="1">
            <a:off x="1590675" y="3429000"/>
            <a:ext cx="855663" cy="228600"/>
          </a:xfrm>
          <a:prstGeom prst="straightConnector1">
            <a:avLst/>
          </a:prstGeom>
          <a:noFill/>
          <a:ln w="38100">
            <a:solidFill>
              <a:srgbClr val="0000FF"/>
            </a:solidFill>
            <a:round/>
            <a:headEnd/>
            <a:tailEnd type="triangle" w="med" len="med"/>
          </a:ln>
          <a:effectLst/>
        </p:spPr>
      </p:cxnSp>
      <p:cxnSp>
        <p:nvCxnSpPr>
          <p:cNvPr id="29720" name="AutoShape 24"/>
          <p:cNvCxnSpPr>
            <a:cxnSpLocks noChangeShapeType="1"/>
            <a:stCxn id="29706" idx="2"/>
            <a:endCxn id="29709" idx="0"/>
          </p:cNvCxnSpPr>
          <p:nvPr/>
        </p:nvCxnSpPr>
        <p:spPr bwMode="auto">
          <a:xfrm>
            <a:off x="2446338" y="3429000"/>
            <a:ext cx="592137" cy="228600"/>
          </a:xfrm>
          <a:prstGeom prst="straightConnector1">
            <a:avLst/>
          </a:prstGeom>
          <a:noFill/>
          <a:ln w="38100">
            <a:solidFill>
              <a:srgbClr val="0000FF"/>
            </a:solidFill>
            <a:round/>
            <a:headEnd/>
            <a:tailEnd type="triangle" w="med" len="med"/>
          </a:ln>
          <a:effectLst/>
        </p:spPr>
      </p:cxnSp>
      <p:cxnSp>
        <p:nvCxnSpPr>
          <p:cNvPr id="29721" name="AutoShape 25"/>
          <p:cNvCxnSpPr>
            <a:cxnSpLocks noChangeShapeType="1"/>
            <a:stCxn id="29708" idx="2"/>
            <a:endCxn id="29710" idx="0"/>
          </p:cNvCxnSpPr>
          <p:nvPr/>
        </p:nvCxnSpPr>
        <p:spPr bwMode="auto">
          <a:xfrm flipH="1">
            <a:off x="728663" y="4114800"/>
            <a:ext cx="862012" cy="228600"/>
          </a:xfrm>
          <a:prstGeom prst="straightConnector1">
            <a:avLst/>
          </a:prstGeom>
          <a:noFill/>
          <a:ln w="38100">
            <a:solidFill>
              <a:srgbClr val="0000FF"/>
            </a:solidFill>
            <a:round/>
            <a:headEnd/>
            <a:tailEnd type="triangle" w="med" len="med"/>
          </a:ln>
          <a:effectLst/>
        </p:spPr>
      </p:cxnSp>
      <p:cxnSp>
        <p:nvCxnSpPr>
          <p:cNvPr id="29722" name="AutoShape 26"/>
          <p:cNvCxnSpPr>
            <a:cxnSpLocks noChangeShapeType="1"/>
            <a:stCxn id="29708" idx="2"/>
            <a:endCxn id="29711" idx="0"/>
          </p:cNvCxnSpPr>
          <p:nvPr/>
        </p:nvCxnSpPr>
        <p:spPr bwMode="auto">
          <a:xfrm>
            <a:off x="1590675" y="4114800"/>
            <a:ext cx="246063" cy="228600"/>
          </a:xfrm>
          <a:prstGeom prst="straightConnector1">
            <a:avLst/>
          </a:prstGeom>
          <a:noFill/>
          <a:ln w="38100">
            <a:solidFill>
              <a:srgbClr val="0000FF"/>
            </a:solidFill>
            <a:round/>
            <a:headEnd/>
            <a:tailEnd type="triangle" w="med" len="med"/>
          </a:ln>
          <a:effectLst/>
        </p:spPr>
      </p:cxnSp>
      <p:cxnSp>
        <p:nvCxnSpPr>
          <p:cNvPr id="29723" name="AutoShape 27"/>
          <p:cNvCxnSpPr>
            <a:cxnSpLocks noChangeShapeType="1"/>
            <a:stCxn id="29708" idx="2"/>
            <a:endCxn id="29712" idx="0"/>
          </p:cNvCxnSpPr>
          <p:nvPr/>
        </p:nvCxnSpPr>
        <p:spPr bwMode="auto">
          <a:xfrm>
            <a:off x="1590675" y="4114800"/>
            <a:ext cx="1481138" cy="228600"/>
          </a:xfrm>
          <a:prstGeom prst="straightConnector1">
            <a:avLst/>
          </a:prstGeom>
          <a:noFill/>
          <a:ln w="38100">
            <a:solidFill>
              <a:srgbClr val="0000FF"/>
            </a:solidFill>
            <a:round/>
            <a:headEnd/>
            <a:tailEnd type="triangle" w="med" len="med"/>
          </a:ln>
          <a:effectLst/>
        </p:spPr>
      </p:cxnSp>
      <p:sp>
        <p:nvSpPr>
          <p:cNvPr id="29724" name="Text Box 28"/>
          <p:cNvSpPr txBox="1">
            <a:spLocks noChangeArrowheads="1"/>
          </p:cNvSpPr>
          <p:nvPr/>
        </p:nvSpPr>
        <p:spPr bwMode="auto">
          <a:xfrm>
            <a:off x="6232525" y="1946275"/>
            <a:ext cx="2474913"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Top-level domains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XIAOWEI20YANG@YOUDQGUFUVWXY5MI" val="2875"/>
</p:tagLst>
</file>

<file path=ppt/theme/theme1.xml><?xml version="1.0" encoding="utf-8"?>
<a:theme xmlns:a="http://schemas.openxmlformats.org/drawingml/2006/main" name="03Design">
  <a:themeElements>
    <a:clrScheme name="comm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mm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209</TotalTime>
  <Words>3489</Words>
  <Application>Microsoft Macintosh PowerPoint</Application>
  <PresentationFormat>On-screen Show (4:3)</PresentationFormat>
  <Paragraphs>639</Paragraphs>
  <Slides>53</Slides>
  <Notes>5</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03Design</vt:lpstr>
      <vt:lpstr>Visio</vt:lpstr>
      <vt:lpstr>CompSci 356: Computer Network Architectures   Lecture 20: Domain Name System and Content distribution networks Chapter 9.3.1</vt:lpstr>
      <vt:lpstr>Overview</vt:lpstr>
      <vt:lpstr>Domain Name System (DNS)</vt:lpstr>
      <vt:lpstr>Outline</vt:lpstr>
      <vt:lpstr>Functions of DNS</vt:lpstr>
      <vt:lpstr>Design goals of DNS</vt:lpstr>
      <vt:lpstr>Before there was DNS ….</vt:lpstr>
      <vt:lpstr>Key components in DNS Architecture</vt:lpstr>
      <vt:lpstr>Domain Namespace</vt:lpstr>
      <vt:lpstr>Distributed Management</vt:lpstr>
      <vt:lpstr>Domain names</vt:lpstr>
      <vt:lpstr>Fully Qualified Domain Names</vt:lpstr>
      <vt:lpstr>Top-level domains</vt:lpstr>
      <vt:lpstr>Generic Top Level Domains (gTLD)</vt:lpstr>
      <vt:lpstr>DNS architecture</vt:lpstr>
      <vt:lpstr>Hierarchy of name servers</vt:lpstr>
      <vt:lpstr>DNS domain and zones</vt:lpstr>
      <vt:lpstr>PowerPoint Presentation</vt:lpstr>
      <vt:lpstr>Zone and sub-domain</vt:lpstr>
      <vt:lpstr>Primary and secondary name servers</vt:lpstr>
      <vt:lpstr>Root name servers</vt:lpstr>
      <vt:lpstr>Addresses of root servers</vt:lpstr>
      <vt:lpstr>Resource Records</vt:lpstr>
      <vt:lpstr>Resource Records</vt:lpstr>
      <vt:lpstr>Resource Records</vt:lpstr>
      <vt:lpstr>Domain name resolution</vt:lpstr>
      <vt:lpstr>Recursive and Iterative Queries</vt:lpstr>
      <vt:lpstr>Recursive name servers</vt:lpstr>
      <vt:lpstr>Iterative  name servers</vt:lpstr>
      <vt:lpstr>Inverse query</vt:lpstr>
      <vt:lpstr>Canonical names and aliases</vt:lpstr>
      <vt:lpstr>Caching</vt:lpstr>
      <vt:lpstr>Negative caching</vt:lpstr>
      <vt:lpstr>Dig</vt:lpstr>
      <vt:lpstr>DNS Message Format</vt:lpstr>
      <vt:lpstr>PowerPoint Presentation</vt:lpstr>
      <vt:lpstr>DNS Header Fields</vt:lpstr>
      <vt:lpstr>Server Selections and CDNs</vt:lpstr>
      <vt:lpstr>A traditional web application</vt:lpstr>
      <vt:lpstr>What problem does CDN solve?</vt:lpstr>
      <vt:lpstr>Proxy caching </vt:lpstr>
      <vt:lpstr>A content distribution network</vt:lpstr>
      <vt:lpstr>Pros and cons of CDN</vt:lpstr>
      <vt:lpstr>CDN challenges</vt:lpstr>
      <vt:lpstr>How does Akamai works</vt:lpstr>
      <vt:lpstr>DNS redirection</vt:lpstr>
      <vt:lpstr>CDNs Basics</vt:lpstr>
      <vt:lpstr>PowerPoint Presentation</vt:lpstr>
      <vt:lpstr>PowerPoint Presentation</vt:lpstr>
      <vt:lpstr>Recent DNS news</vt:lpstr>
      <vt:lpstr>When DNS goes bad</vt:lpstr>
      <vt:lpstr>PowerPoint Presentation</vt:lpstr>
      <vt:lpstr>Conclusion</vt:lpstr>
    </vt:vector>
  </TitlesOfParts>
  <Company>Duke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 214: Networks and Distributed Systems   Lecture 4: Interconnecting Direct Link Networks</dc:title>
  <dc:creator>Xiaowei Yang</dc:creator>
  <cp:lastModifiedBy>Xiaowei</cp:lastModifiedBy>
  <cp:revision>100</cp:revision>
  <dcterms:created xsi:type="dcterms:W3CDTF">2009-09-02T13:41:44Z</dcterms:created>
  <dcterms:modified xsi:type="dcterms:W3CDTF">2014-04-03T18:11:22Z</dcterms:modified>
</cp:coreProperties>
</file>