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notesSlides/notesSlide8.xml" ContentType="application/vnd.openxmlformats-officedocument.presentationml.notesSlide+xml"/>
  <Override PartName="/ppt/embeddings/oleObject6.bin" ContentType="application/vnd.openxmlformats-officedocument.oleObject"/>
  <Override PartName="/ppt/notesSlides/notesSlide9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0.xml" ContentType="application/vnd.openxmlformats-officedocument.presentationml.notesSlide+xml"/>
  <Override PartName="/ppt/embeddings/oleObject9.bin" ContentType="application/vnd.openxmlformats-officedocument.oleObject"/>
  <Override PartName="/ppt/notesSlides/notesSlide11.xml" ContentType="application/vnd.openxmlformats-officedocument.presentationml.notesSlide+xml"/>
  <Override PartName="/ppt/embeddings/oleObject10.bin" ContentType="application/vnd.openxmlformats-officedocument.oleObject"/>
  <Override PartName="/ppt/notesSlides/notesSlide12.xml" ContentType="application/vnd.openxmlformats-officedocument.presentationml.notesSlide+xml"/>
  <Override PartName="/ppt/embeddings/oleObject11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sldIdLst>
    <p:sldId id="258" r:id="rId2"/>
    <p:sldId id="261" r:id="rId3"/>
    <p:sldId id="325" r:id="rId4"/>
    <p:sldId id="335" r:id="rId5"/>
    <p:sldId id="336" r:id="rId6"/>
    <p:sldId id="337" r:id="rId7"/>
    <p:sldId id="338" r:id="rId8"/>
    <p:sldId id="327" r:id="rId9"/>
    <p:sldId id="328" r:id="rId10"/>
    <p:sldId id="329" r:id="rId11"/>
    <p:sldId id="339" r:id="rId12"/>
    <p:sldId id="305" r:id="rId13"/>
    <p:sldId id="306" r:id="rId14"/>
    <p:sldId id="341" r:id="rId15"/>
    <p:sldId id="368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42" r:id="rId24"/>
    <p:sldId id="315" r:id="rId25"/>
    <p:sldId id="316" r:id="rId26"/>
    <p:sldId id="343" r:id="rId27"/>
    <p:sldId id="317" r:id="rId28"/>
    <p:sldId id="318" r:id="rId29"/>
    <p:sldId id="319" r:id="rId30"/>
    <p:sldId id="320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7" r:id="rId41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13" autoAdjust="0"/>
  </p:normalViewPr>
  <p:slideViewPr>
    <p:cSldViewPr showGuides="1">
      <p:cViewPr varScale="1">
        <p:scale>
          <a:sx n="83" d="100"/>
          <a:sy n="83" d="100"/>
        </p:scale>
        <p:origin x="-2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tags" Target="tags/tag1.xml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FB9399A-699B-47C6-B9AE-9D6638107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75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C42F10-409A-4D5C-A038-D7A4AA43B5DD}" type="slidenum">
              <a:rPr lang="en-US" altLang="zh-CN" smtClean="0">
                <a:latin typeface="Arial" pitchFamily="34" charset="0"/>
              </a:rPr>
              <a:pPr/>
              <a:t>4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714375" y="2466975"/>
            <a:ext cx="5470525" cy="411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pPr defTabSz="425450">
              <a:lnSpc>
                <a:spcPct val="102000"/>
              </a:lnSpc>
              <a:spcBef>
                <a:spcPts val="7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500" b="1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This an outline of the talk</a:t>
            </a:r>
          </a:p>
          <a:p>
            <a:pPr defTabSz="425450">
              <a:lnSpc>
                <a:spcPct val="102000"/>
              </a:lnSpc>
              <a:spcBef>
                <a:spcPts val="7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500" b="1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We discussed the question that motivates</a:t>
            </a:r>
          </a:p>
          <a:p>
            <a:pPr defTabSz="425450">
              <a:lnSpc>
                <a:spcPct val="102000"/>
              </a:lnSpc>
              <a:spcBef>
                <a:spcPts val="7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500" b="1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our work and listed our contributions</a:t>
            </a:r>
          </a:p>
          <a:p>
            <a:pPr defTabSz="425450">
              <a:lnSpc>
                <a:spcPct val="102000"/>
              </a:lnSpc>
              <a:spcBef>
                <a:spcPts val="7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endParaRPr lang="en-GB" altLang="zh-CN" sz="2500" b="1">
              <a:solidFill>
                <a:srgbClr val="280099"/>
              </a:solidFill>
              <a:latin typeface="Palatino Linotype" pitchFamily="18" charset="0"/>
              <a:cs typeface="Arial" pitchFamily="34" charset="0"/>
            </a:endParaRPr>
          </a:p>
          <a:p>
            <a:pPr defTabSz="425450">
              <a:lnSpc>
                <a:spcPct val="102000"/>
              </a:lnSpc>
              <a:spcBef>
                <a:spcPts val="7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500" b="1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Next we are going to provide an overview</a:t>
            </a:r>
          </a:p>
          <a:p>
            <a:pPr defTabSz="425450">
              <a:lnSpc>
                <a:spcPct val="102000"/>
              </a:lnSpc>
              <a:spcBef>
                <a:spcPts val="7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500" b="1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Of BitTorrent’s dissemination and </a:t>
            </a:r>
          </a:p>
          <a:p>
            <a:pPr defTabSz="425450">
              <a:lnSpc>
                <a:spcPct val="102000"/>
              </a:lnSpc>
              <a:spcBef>
                <a:spcPts val="7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500" b="1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Incentive mechanism</a:t>
            </a:r>
          </a:p>
          <a:p>
            <a:pPr defTabSz="425450">
              <a:lnSpc>
                <a:spcPct val="102000"/>
              </a:lnSpc>
              <a:spcBef>
                <a:spcPts val="7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endParaRPr lang="en-GB" altLang="zh-CN" sz="2500" b="1">
              <a:solidFill>
                <a:srgbClr val="280099"/>
              </a:solidFill>
              <a:latin typeface="Palatino Linotype" pitchFamily="18" charset="0"/>
              <a:cs typeface="Arial" pitchFamily="34" charset="0"/>
            </a:endParaRPr>
          </a:p>
          <a:p>
            <a:pPr defTabSz="425450">
              <a:lnSpc>
                <a:spcPct val="102000"/>
              </a:lnSpc>
              <a:spcBef>
                <a:spcPts val="7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500" b="1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Present the rationale behind the large</a:t>
            </a:r>
          </a:p>
          <a:p>
            <a:pPr defTabSz="425450">
              <a:lnSpc>
                <a:spcPct val="102000"/>
              </a:lnSpc>
              <a:spcBef>
                <a:spcPts val="7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500" b="1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view exploit </a:t>
            </a:r>
          </a:p>
          <a:p>
            <a:pPr defTabSz="425450">
              <a:lnSpc>
                <a:spcPct val="102000"/>
              </a:lnSpc>
              <a:spcBef>
                <a:spcPts val="7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endParaRPr lang="en-GB" altLang="zh-CN" sz="2500" b="1">
              <a:solidFill>
                <a:srgbClr val="280099"/>
              </a:solidFill>
              <a:latin typeface="Palatino Linotype" pitchFamily="18" charset="0"/>
              <a:cs typeface="Arial" pitchFamily="34" charset="0"/>
            </a:endParaRPr>
          </a:p>
          <a:p>
            <a:pPr defTabSz="425450">
              <a:lnSpc>
                <a:spcPct val="102000"/>
              </a:lnSpc>
              <a:spcBef>
                <a:spcPts val="7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500" b="1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Experimentally evaluate the exploit</a:t>
            </a:r>
          </a:p>
          <a:p>
            <a:pPr defTabSz="425450">
              <a:lnSpc>
                <a:spcPct val="102000"/>
              </a:lnSpc>
              <a:spcBef>
                <a:spcPts val="7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endParaRPr lang="en-GB" altLang="zh-CN" sz="2500" b="1">
              <a:solidFill>
                <a:srgbClr val="280099"/>
              </a:solidFill>
              <a:latin typeface="Palatino Linotype" pitchFamily="18" charset="0"/>
              <a:cs typeface="Arial" pitchFamily="34" charset="0"/>
            </a:endParaRPr>
          </a:p>
          <a:p>
            <a:pPr defTabSz="425450">
              <a:lnSpc>
                <a:spcPct val="102000"/>
              </a:lnSpc>
              <a:spcBef>
                <a:spcPts val="7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500" b="1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We conclude and we discuss open </a:t>
            </a:r>
          </a:p>
          <a:p>
            <a:pPr defTabSz="425450">
              <a:lnSpc>
                <a:spcPct val="102000"/>
              </a:lnSpc>
              <a:spcBef>
                <a:spcPts val="7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500" b="1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questions</a:t>
            </a:r>
          </a:p>
          <a:p>
            <a:pPr defTabSz="425450">
              <a:lnSpc>
                <a:spcPct val="102000"/>
              </a:lnSpc>
              <a:spcBef>
                <a:spcPts val="7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endParaRPr lang="en-GB" altLang="zh-CN" sz="2500" b="1">
              <a:solidFill>
                <a:srgbClr val="280099"/>
              </a:solidFill>
              <a:latin typeface="Palatino Linotype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2ADC9-8D66-4A66-AB17-664834D6F4DF}" type="slidenum">
              <a:rPr lang="en-US" altLang="zh-CN" smtClean="0">
                <a:latin typeface="Arial" pitchFamily="34" charset="0"/>
              </a:rPr>
              <a:pPr/>
              <a:t>24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82947" name="Rectangle 2"/>
          <p:cNvSpPr>
            <a:spLocks noChangeArrowheads="1"/>
          </p:cNvSpPr>
          <p:nvPr/>
        </p:nvSpPr>
        <p:spPr bwMode="auto">
          <a:xfrm>
            <a:off x="285750" y="1160463"/>
            <a:ext cx="6357938" cy="5430837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</p:spPr>
        <p:txBody>
          <a:bodyPr lIns="85131" tIns="44268" rIns="85131" bIns="44268">
            <a:spAutoFit/>
          </a:bodyPr>
          <a:lstStyle/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Char char=""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Leechers A and B also announce to their peers which chunks they possess 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Char char=""/>
            </a:pPr>
            <a:endParaRPr lang="en-GB" altLang="zh-CN" sz="21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Char char=""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Now we show  BitTorrent’s incentive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mechanism, which is also known as rate-based tit-for-tat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endParaRPr lang="en-GB" altLang="zh-CN" sz="21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In this case, leecher A makes the first step and offers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to unconditionally upload for 10 seconds chunks to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leecher B.  In BT lingo, this step is called optimistic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unchoking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endParaRPr lang="en-GB" altLang="zh-CN" sz="21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463037-D740-4673-BDD6-86C7F44503D0}" type="slidenum">
              <a:rPr lang="en-US" altLang="zh-CN" smtClean="0">
                <a:latin typeface="Arial" pitchFamily="34" charset="0"/>
              </a:rPr>
              <a:pPr/>
              <a:t>25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ChangeArrowheads="1"/>
          </p:cNvSpPr>
          <p:nvPr/>
        </p:nvSpPr>
        <p:spPr bwMode="auto">
          <a:xfrm>
            <a:off x="285750" y="1160463"/>
            <a:ext cx="6357938" cy="738187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</p:spPr>
        <p:txBody>
          <a:bodyPr lIns="85131" tIns="44268" rIns="85131" bIns="44268">
            <a:spAutoFit/>
          </a:bodyPr>
          <a:lstStyle/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Every 10 secs leechers samples its peers download rates.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85592-A994-4DA4-9C80-2F02A887D0A3}" type="slidenum">
              <a:rPr lang="en-US" altLang="zh-CN" smtClean="0">
                <a:latin typeface="Arial" pitchFamily="34" charset="0"/>
              </a:rPr>
              <a:pPr/>
              <a:t>27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89091" name="Rectangle 2"/>
          <p:cNvSpPr>
            <a:spLocks noChangeArrowheads="1"/>
          </p:cNvSpPr>
          <p:nvPr/>
        </p:nvSpPr>
        <p:spPr bwMode="auto">
          <a:xfrm>
            <a:off x="285750" y="1160463"/>
            <a:ext cx="6357938" cy="3330575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</p:spPr>
        <p:txBody>
          <a:bodyPr lIns="85131" tIns="44268" rIns="85131" bIns="44268">
            <a:spAutoFit/>
          </a:bodyPr>
          <a:lstStyle/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In this case leecher B has determined that leecher A is among its 4-10 fastest uploaders, therefore in the next round it selects to upload to A.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endParaRPr lang="en-GB" altLang="zh-CN" sz="21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Correspondingly, leecher A keeps B unchoked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Establishing reciprocal chunk exchanges between A and B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endParaRPr lang="en-GB" altLang="zh-CN" sz="21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rarest  may be in only one peer</a:t>
            </a: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so it picks a random instead which may be at many peers</a:t>
            </a: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 downloads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subpieces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in SGM from multiple peers</a:t>
            </a: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like in EGM</a:t>
            </a: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but in the other modes he only downloads it</a:t>
            </a:r>
          </a:p>
          <a:p>
            <a:pPr rtl="0"/>
            <a:r>
              <a:rPr lang="en-US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subpieces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from the same peer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9399A-699B-47C6-B9AE-9D6638107F1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>
                <a:latin typeface="Arial" pitchFamily="34" charset="0"/>
              </a:rPr>
              <a:t>The End Game is the name for the final download strategy – there is a tendency for the last few pieces of a torrent to download quite slowly. To avoid this, many </a:t>
            </a:r>
            <a:r>
              <a:rPr lang="en-US" altLang="zh-CN" dirty="0" err="1" smtClean="0">
                <a:latin typeface="Arial" pitchFamily="34" charset="0"/>
              </a:rPr>
              <a:t>BitTorrent</a:t>
            </a:r>
            <a:r>
              <a:rPr lang="en-US" altLang="zh-CN" dirty="0" smtClean="0">
                <a:latin typeface="Arial" pitchFamily="34" charset="0"/>
              </a:rPr>
              <a:t> implementations issue requests for the same remaining blocks to all its peers. When a block comes in from one peer, you send CANCEL messages to all the other peers requested from, in order to save bandwidth. Its cheaper to send a CANCEL message than to receive the full block and just discard it.</a:t>
            </a:r>
          </a:p>
          <a:p>
            <a:r>
              <a:rPr lang="en-US" altLang="zh-CN" dirty="0" smtClean="0">
                <a:latin typeface="Arial" pitchFamily="34" charset="0"/>
              </a:rPr>
              <a:t>However, there is no formal definition of when to enter End Game Mode. I found two popular definitions:</a:t>
            </a:r>
          </a:p>
          <a:p>
            <a:r>
              <a:rPr lang="en-US" altLang="zh-CN" dirty="0" smtClean="0">
                <a:latin typeface="Arial" pitchFamily="34" charset="0"/>
              </a:rPr>
              <a:t>1. All blocks have been requested</a:t>
            </a:r>
            <a:br>
              <a:rPr lang="en-US" altLang="zh-CN" dirty="0" smtClean="0">
                <a:latin typeface="Arial" pitchFamily="34" charset="0"/>
              </a:rPr>
            </a:br>
            <a:r>
              <a:rPr lang="en-US" altLang="zh-CN" dirty="0" smtClean="0">
                <a:latin typeface="Arial" pitchFamily="34" charset="0"/>
              </a:rPr>
              <a:t>2. Number of blocks in transit is greater than number of blocks left, and no more than 20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815523-071B-40BE-9AC6-2749DA8CBC0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48D2D-7F93-4C71-A87A-41A0BCC7555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Do not upload to peers faster than necessary</a:t>
            </a:r>
          </a:p>
          <a:p>
            <a:r>
              <a:rPr lang="en-GB" smtClean="0">
                <a:solidFill>
                  <a:srgbClr val="000000"/>
                </a:solidFill>
              </a:rPr>
              <a:t>  BitTyrant dynamically chooses: a) how many</a:t>
            </a:r>
          </a:p>
          <a:p>
            <a:r>
              <a:rPr lang="en-GB" smtClean="0">
                <a:solidFill>
                  <a:srgbClr val="000000"/>
                </a:solidFill>
              </a:rPr>
              <a:t>      and which peers to unchoke; and b) at which rate to</a:t>
            </a:r>
          </a:p>
          <a:p>
            <a:r>
              <a:rPr lang="en-GB" smtClean="0">
                <a:solidFill>
                  <a:srgbClr val="000000"/>
                </a:solidFill>
              </a:rPr>
              <a:t>     upload to  each individual peer. In contrast, BitTorrent</a:t>
            </a:r>
          </a:p>
          <a:p>
            <a:r>
              <a:rPr lang="en-GB" smtClean="0">
                <a:solidFill>
                  <a:srgbClr val="000000"/>
                </a:solidFill>
              </a:rPr>
              <a:t>     unchokes a  certain number of peers.</a:t>
            </a:r>
          </a:p>
          <a:p>
            <a:endParaRPr lang="en-GB" smtClean="0">
              <a:solidFill>
                <a:srgbClr val="000000"/>
              </a:solidFill>
            </a:endParaRPr>
          </a:p>
          <a:p>
            <a:r>
              <a:rPr lang="en-GB" smtClean="0">
                <a:solidFill>
                  <a:srgbClr val="000000"/>
                </a:solidFill>
              </a:rPr>
              <a:t> The BitTyrant client  maintains estimates of the rate at    </a:t>
            </a:r>
          </a:p>
          <a:p>
            <a:r>
              <a:rPr lang="en-GB" smtClean="0">
                <a:solidFill>
                  <a:srgbClr val="000000"/>
                </a:solidFill>
              </a:rPr>
              <a:t>     which each peer will provide data, and the rate required to</a:t>
            </a:r>
          </a:p>
          <a:p>
            <a:r>
              <a:rPr lang="en-GB" smtClean="0">
                <a:solidFill>
                  <a:srgbClr val="000000"/>
                </a:solidFill>
              </a:rPr>
              <a:t>      make the peer select the BitTyrant client as uploader</a:t>
            </a:r>
          </a:p>
          <a:p>
            <a:r>
              <a:rPr lang="en-GB" smtClean="0">
                <a:solidFill>
                  <a:srgbClr val="000000"/>
                </a:solidFill>
              </a:rPr>
              <a:t> Using these estimates, BitTyrant selects the highest</a:t>
            </a:r>
          </a:p>
          <a:p>
            <a:r>
              <a:rPr lang="en-GB" smtClean="0">
                <a:solidFill>
                  <a:srgbClr val="000000"/>
                </a:solidFill>
              </a:rPr>
              <a:t>     capacity peers and sends them data at the minimum rate</a:t>
            </a:r>
          </a:p>
          <a:p>
            <a:r>
              <a:rPr lang="en-GB" smtClean="0">
                <a:solidFill>
                  <a:srgbClr val="000000"/>
                </a:solidFill>
              </a:rPr>
              <a:t>     required for them to unchoke the BitTyrant client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long convergence time suggests a potential</a:t>
            </a:r>
          </a:p>
          <a:p>
            <a:r>
              <a:rPr lang="en-US" smtClean="0"/>
              <a:t>source of altruism: high capacity clients are forced to</a:t>
            </a:r>
          </a:p>
          <a:p>
            <a:r>
              <a:rPr lang="en-US" smtClean="0"/>
              <a:t>peer with those of low capacity while searching for better</a:t>
            </a:r>
          </a:p>
          <a:p>
            <a:r>
              <a:rPr lang="en-US" smtClean="0"/>
              <a:t>peers via optimistic unchokes.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3 gives the probability of reciprocation in terms of both raw upload capacity and, more significantly, the equal split rate. The sharp jump in reciprocation </a:t>
            </a:r>
            <a:r>
              <a:rPr lang="en-US" dirty="0" err="1" smtClean="0"/>
              <a:t>prob</a:t>
            </a:r>
            <a:r>
              <a:rPr lang="en-US" dirty="0" smtClean="0"/>
              <a:t>- ability suggests a potential source of altruism in </a:t>
            </a:r>
            <a:r>
              <a:rPr lang="en-US" dirty="0" err="1" smtClean="0"/>
              <a:t>BitTor</a:t>
            </a:r>
            <a:r>
              <a:rPr lang="en-US" dirty="0" smtClean="0"/>
              <a:t>- rent: equal split bandwidth allocation among peers in the active set. Beyond a certain equal split rate (∼14 KB/s in Figure 3), reciprocation is essentially assured, suggesting that further contribution may be altruistic.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9399A-699B-47C6-B9AE-9D6638107F1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74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D8C989-09F4-4EB8-9CED-616E658731D3}" type="slidenum">
              <a:rPr lang="en-US" altLang="zh-CN" smtClean="0">
                <a:latin typeface="Arial" pitchFamily="34" charset="0"/>
              </a:rPr>
              <a:pPr/>
              <a:t>6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+ efficient. No packet is sent twice on the same physical link</a:t>
            </a:r>
          </a:p>
          <a:p>
            <a:pPr>
              <a:buFontTx/>
              <a:buChar char="-"/>
            </a:pPr>
            <a:r>
              <a:rPr lang="en-US" altLang="zh-CN" smtClean="0">
                <a:latin typeface="Arial" pitchFamily="34" charset="0"/>
              </a:rPr>
              <a:t>Not scalable</a:t>
            </a:r>
          </a:p>
          <a:p>
            <a:pPr>
              <a:buFontTx/>
              <a:buChar char="-"/>
            </a:pPr>
            <a:r>
              <a:rPr lang="en-US" altLang="zh-CN" smtClean="0">
                <a:latin typeface="Arial" pitchFamily="34" charset="0"/>
              </a:rPr>
              <a:t>Not suitable for asynchronous downloads</a:t>
            </a:r>
          </a:p>
          <a:p>
            <a:pPr>
              <a:buFontTx/>
              <a:buChar char="-"/>
            </a:pPr>
            <a:r>
              <a:rPr lang="en-US" altLang="zh-CN" smtClean="0">
                <a:latin typeface="Arial" pitchFamily="34" charset="0"/>
              </a:rPr>
              <a:t>Limited deployment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9FEC22-79CA-4A26-AF0A-16196F265429}" type="slidenum">
              <a:rPr lang="en-US" altLang="zh-CN" smtClean="0">
                <a:latin typeface="Arial" pitchFamily="34" charset="0"/>
              </a:rPr>
              <a:pPr/>
              <a:t>7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+ less infrastructure requirement</a:t>
            </a:r>
          </a:p>
          <a:p>
            <a:r>
              <a:rPr lang="en-US" altLang="zh-CN" smtClean="0">
                <a:latin typeface="Arial" pitchFamily="34" charset="0"/>
              </a:rPr>
              <a:t>- Single point of failure</a:t>
            </a:r>
          </a:p>
          <a:p>
            <a:r>
              <a:rPr lang="en-US" altLang="zh-CN" smtClean="0">
                <a:latin typeface="Arial" pitchFamily="34" charset="0"/>
              </a:rPr>
              <a:t>- Node joins and leaves causing much chain</a:t>
            </a:r>
          </a:p>
          <a:p>
            <a:r>
              <a:rPr lang="en-US" altLang="zh-CN" smtClean="0">
                <a:latin typeface="Arial" pitchFamily="34" charset="0"/>
              </a:rPr>
              <a:t>- one node may still be congested</a:t>
            </a:r>
          </a:p>
          <a:p>
            <a:r>
              <a:rPr lang="en-US" altLang="zh-CN" smtClean="0">
                <a:latin typeface="Arial" pitchFamily="34" charset="0"/>
              </a:rPr>
              <a:t>- packets may traverse the same link twice</a:t>
            </a:r>
          </a:p>
          <a:p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D5872-5B30-4256-B275-ED942887E335}" type="slidenum">
              <a:rPr lang="en-US" altLang="zh-CN" smtClean="0">
                <a:latin typeface="Arial" pitchFamily="34" charset="0"/>
              </a:rPr>
              <a:pPr/>
              <a:t>16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714375" y="1160463"/>
            <a:ext cx="5500688" cy="5591175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</p:spPr>
        <p:txBody>
          <a:bodyPr lIns="85131" tIns="44268" rIns="85131" bIns="44268">
            <a:spAutoFit/>
          </a:bodyPr>
          <a:lstStyle/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Char char=""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This is a depiction of a small BitTorrent swarm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endParaRPr lang="en-GB" altLang="zh-CN" sz="21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Char char=""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In BitTorrent, the file to be distributed is 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divided into chunks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endParaRPr lang="en-GB" altLang="zh-CN" sz="21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The seeder is a BitTorrent client that has the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Complete file, all the chunks of the file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endParaRPr lang="en-GB" altLang="zh-CN" sz="21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The leecher is a BitTorrent client that has only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some of the chunks or no chunks of the file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Char char=""/>
            </a:pPr>
            <a:endParaRPr lang="en-GB" altLang="zh-CN" sz="21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5D784-EF2C-4BD5-A169-1D78FD317ED5}" type="slidenum">
              <a:rPr lang="en-US" altLang="zh-CN" smtClean="0">
                <a:latin typeface="Arial" pitchFamily="34" charset="0"/>
              </a:rPr>
              <a:pPr/>
              <a:t>17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714375" y="1160463"/>
            <a:ext cx="5500688" cy="5591175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</p:spPr>
        <p:txBody>
          <a:bodyPr lIns="85131" tIns="44268" rIns="85131" bIns="44268">
            <a:spAutoFit/>
          </a:bodyPr>
          <a:lstStyle/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Char char=""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This is a depiction of a small BitTorrent swarm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endParaRPr lang="en-GB" altLang="zh-CN" sz="21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Char char=""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In BitTorrent, the file to be distributed is 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divided into chunks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endParaRPr lang="en-GB" altLang="zh-CN" sz="21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The seeder is a BitTorrent client that has the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Complete file, all the chunks of the file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endParaRPr lang="en-GB" altLang="zh-CN" sz="21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The leecher is a BitTorrent client that has only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some of the chunks or no chunks of the file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Char char=""/>
            </a:pPr>
            <a:endParaRPr lang="en-GB" altLang="zh-CN" sz="21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84795-60C7-494E-82EE-2F12B43F6DE5}" type="slidenum">
              <a:rPr lang="en-US" altLang="zh-CN" smtClean="0">
                <a:latin typeface="Arial" pitchFamily="34" charset="0"/>
              </a:rPr>
              <a:pPr/>
              <a:t>19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285750" y="1160463"/>
            <a:ext cx="6357938" cy="3654425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</p:spPr>
        <p:txBody>
          <a:bodyPr lIns="85131" tIns="44268" rIns="85131" bIns="44268">
            <a:spAutoFit/>
          </a:bodyPr>
          <a:lstStyle/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Char char=""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Any client that wishes to join a swarm for a specific file must contact the BitTorrent tracker.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Char char=""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Therefore, the tracker is a BitTorrent process that at any moment has  an almost </a:t>
            </a:r>
            <a:r>
              <a:rPr lang="en-GB" altLang="zh-CN" sz="2100" b="1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complete view</a:t>
            </a: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of all the clients that participate in  the distribution of the specific file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endParaRPr lang="en-GB" altLang="zh-CN" sz="21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endParaRPr lang="en-GB" altLang="zh-CN" sz="21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endParaRPr lang="en-GB" altLang="zh-CN" sz="21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360F7-FF11-42AE-B02E-8A480D53362E}" type="slidenum">
              <a:rPr lang="en-US" altLang="zh-CN" smtClean="0">
                <a:latin typeface="Arial" pitchFamily="34" charset="0"/>
              </a:rPr>
              <a:pPr/>
              <a:t>20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285750" y="1160463"/>
            <a:ext cx="6357938" cy="3654425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</p:spPr>
        <p:txBody>
          <a:bodyPr lIns="85131" tIns="44268" rIns="85131" bIns="44268">
            <a:spAutoFit/>
          </a:bodyPr>
          <a:lstStyle/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Char char=""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When a client contacts the tracker, the tracker sends him a partial view of the swarm. This partial view a relatively small subset of the clients in the swarm. Typically this subset has size 50, for illustration purposes the partial view here is of size 2.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endParaRPr lang="en-GB" altLang="zh-CN" sz="21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The client connects to peers in its partial view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endParaRPr lang="en-GB" altLang="zh-CN" sz="21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endParaRPr lang="en-GB" altLang="zh-CN" sz="21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56E91-9D28-45C5-A3D6-445F5E50BCC4}" type="slidenum">
              <a:rPr lang="en-US" altLang="zh-CN" smtClean="0">
                <a:latin typeface="Arial" pitchFamily="34" charset="0"/>
              </a:rPr>
              <a:pPr/>
              <a:t>21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285750" y="1160463"/>
            <a:ext cx="6357938" cy="414020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</p:spPr>
        <p:txBody>
          <a:bodyPr lIns="85131" tIns="44268" rIns="85131" bIns="44268">
            <a:spAutoFit/>
          </a:bodyPr>
          <a:lstStyle/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Char char=""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Clients announce available chunks to their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Peers.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Char char=""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Every 10 sec, the seeder samples its peers download rates.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Char char=""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The seeder selects to uploads in parallel to a certain number of leechers. These leechers are typically the 4 to  10 fastest downloaders that are also interested in the seeder’s chunks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Char char=""/>
            </a:pPr>
            <a:endParaRPr lang="en-GB" altLang="zh-CN" sz="21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endParaRPr lang="en-GB" altLang="zh-CN" sz="21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66436-2EC5-476E-8C8C-A1F339EBD57D}" type="slidenum">
              <a:rPr lang="en-US" altLang="zh-CN" smtClean="0">
                <a:latin typeface="Arial" pitchFamily="34" charset="0"/>
              </a:rPr>
              <a:pPr/>
              <a:t>22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285750" y="1160463"/>
            <a:ext cx="6357938" cy="2359025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</p:spPr>
        <p:txBody>
          <a:bodyPr lIns="85131" tIns="44268" rIns="85131" bIns="44268">
            <a:spAutoFit/>
          </a:bodyPr>
          <a:lstStyle/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Char char=""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 In this case, the seeder has announced to its peers, leecher A and B, that it  has chunks 1-3, and leecher A and B obtain them from the seeder.</a:t>
            </a: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endParaRPr lang="en-GB" altLang="zh-CN" sz="21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  <a:p>
            <a:pPr defTabSz="865188">
              <a:lnSpc>
                <a:spcPct val="102000"/>
              </a:lnSpc>
              <a:spcBef>
                <a:spcPct val="50000"/>
              </a:spcBef>
              <a:buClr>
                <a:srgbClr val="CCCC99"/>
              </a:buClr>
              <a:buSzPct val="100000"/>
              <a:buFont typeface="Wingdings" pitchFamily="2" charset="2"/>
              <a:buNone/>
            </a:pPr>
            <a:r>
              <a:rPr lang="en-GB" altLang="zh-CN" sz="21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Leechers schedule chunk requests according to their rareness.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BBBCF-C271-41E3-BC75-24D264B6F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11F8E-2BD9-438B-804F-651003F0B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D7003-4562-48C8-8E6D-4A150A19D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C41AE-3017-4DCE-BAC5-AF07BC733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E6BE5-F3C9-4BDB-BB43-530EA1F6A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DDDE8-D34D-478B-B8EA-0B9BE055D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2D89F-38C0-4081-8C9C-B56B1D2C9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7F01-FDFF-4183-BA1E-851622BB6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388C8-4EDA-4473-ACA9-EDF805ADB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870A1-0003-47DB-B685-E634679C8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B891-498C-4B94-931E-F283D4D53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F6269-8560-4C6F-975F-6276C0685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A2727-9184-4D00-84A1-7F729360E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8112A46-3CAB-49CD-BD62-8E9985419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0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1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cs.duke.edu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4.w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4.wmf"/><Relationship Id="rId5" Type="http://schemas.openxmlformats.org/officeDocument/2006/relationships/image" Target="../media/image8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9144000" cy="3124200"/>
          </a:xfrm>
        </p:spPr>
        <p:txBody>
          <a:bodyPr/>
          <a:lstStyle/>
          <a:p>
            <a:pPr eaLnBrk="1" hangingPunct="1"/>
            <a:r>
              <a:rPr lang="en-US" altLang="zh-CN" sz="4000" smtClean="0">
                <a:ea typeface="宋体" pitchFamily="2" charset="-122"/>
              </a:rPr>
              <a:t>CompSci </a:t>
            </a:r>
            <a:r>
              <a:rPr lang="en-US" altLang="zh-CN" sz="4000" dirty="0" smtClean="0">
                <a:ea typeface="宋体" pitchFamily="2" charset="-122"/>
              </a:rPr>
              <a:t>356: Computer Network Architectures </a:t>
            </a:r>
            <a:r>
              <a:rPr lang="en-US" altLang="zh-CN" sz="4000" dirty="0" smtClean="0">
                <a:ea typeface="宋体" pitchFamily="2" charset="-122"/>
              </a:rPr>
              <a:t/>
            </a:r>
            <a:br>
              <a:rPr lang="en-US" altLang="zh-CN" sz="4000" dirty="0" smtClean="0">
                <a:ea typeface="宋体" pitchFamily="2" charset="-122"/>
              </a:rPr>
            </a:br>
            <a:r>
              <a:rPr lang="en-US" altLang="zh-CN" sz="4000" dirty="0" smtClean="0">
                <a:ea typeface="宋体" pitchFamily="2" charset="-122"/>
              </a:rPr>
              <a:t>Lecture </a:t>
            </a:r>
            <a:r>
              <a:rPr lang="en-US" altLang="zh-CN" sz="4000" dirty="0" smtClean="0">
                <a:ea typeface="宋体" pitchFamily="2" charset="-122"/>
              </a:rPr>
              <a:t>21: </a:t>
            </a:r>
            <a:r>
              <a:rPr lang="en-US" altLang="zh-CN" sz="4000" dirty="0" smtClean="0">
                <a:ea typeface="宋体" pitchFamily="2" charset="-122"/>
              </a:rPr>
              <a:t>Content </a:t>
            </a:r>
            <a:r>
              <a:rPr lang="en-US" altLang="zh-CN" sz="4000" dirty="0" smtClean="0">
                <a:ea typeface="宋体" pitchFamily="2" charset="-122"/>
              </a:rPr>
              <a:t>Distribution</a:t>
            </a:r>
            <a:br>
              <a:rPr lang="en-US" altLang="zh-CN" sz="4000" dirty="0" smtClean="0">
                <a:ea typeface="宋体" pitchFamily="2" charset="-122"/>
              </a:rPr>
            </a:br>
            <a:r>
              <a:rPr lang="en-US" altLang="zh-CN" sz="4000" dirty="0" smtClean="0">
                <a:ea typeface="宋体" pitchFamily="2" charset="-122"/>
              </a:rPr>
              <a:t>Chapter 9.4</a:t>
            </a:r>
            <a:endParaRPr lang="en-US" altLang="zh-CN" sz="4000" dirty="0" smtClean="0">
              <a:ea typeface="宋体" pitchFamily="2" charset="-122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958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zh-CN" dirty="0" err="1" smtClean="0"/>
              <a:t>Xiaowei</a:t>
            </a:r>
            <a:r>
              <a:rPr lang="en-US" altLang="zh-CN" dirty="0" smtClean="0"/>
              <a:t> Yang</a:t>
            </a:r>
          </a:p>
          <a:p>
            <a:pPr eaLnBrk="1" hangingPunct="1"/>
            <a:r>
              <a:rPr lang="en-US" altLang="zh-CN" dirty="0" smtClean="0"/>
              <a:t>xwy@cs.duke.edu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 and cons of CDN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Pros</a:t>
            </a:r>
          </a:p>
          <a:p>
            <a:pPr lvl="1">
              <a:buFontTx/>
              <a:buNone/>
            </a:pPr>
            <a:r>
              <a:rPr lang="en-US" smtClean="0"/>
              <a:t>+ Multiple content providers may use the same CDN </a:t>
            </a:r>
            <a:r>
              <a:rPr lang="en-US" smtClean="0">
                <a:sym typeface="Wingdings" pitchFamily="2" charset="2"/>
              </a:rPr>
              <a:t> economy of scale</a:t>
            </a:r>
          </a:p>
          <a:p>
            <a:pPr lvl="1">
              <a:buFontTx/>
              <a:buNone/>
            </a:pPr>
            <a:r>
              <a:rPr lang="en-US" smtClean="0">
                <a:sym typeface="Wingdings" pitchFamily="2" charset="2"/>
              </a:rPr>
              <a:t>+ All other advantages of proxy caching</a:t>
            </a:r>
          </a:p>
          <a:p>
            <a:pPr lvl="1">
              <a:buFontTx/>
              <a:buNone/>
            </a:pPr>
            <a:r>
              <a:rPr lang="en-US" smtClean="0">
                <a:sym typeface="Wingdings" pitchFamily="2" charset="2"/>
              </a:rPr>
              <a:t>+ Fault tolerance</a:t>
            </a:r>
          </a:p>
          <a:p>
            <a:pPr lvl="1">
              <a:buFontTx/>
              <a:buNone/>
            </a:pPr>
            <a:r>
              <a:rPr lang="en-US" smtClean="0">
                <a:sym typeface="Wingdings" pitchFamily="2" charset="2"/>
              </a:rPr>
              <a:t>+ Load balancing across multiple CDN nodes</a:t>
            </a:r>
          </a:p>
          <a:p>
            <a:r>
              <a:rPr lang="en-US" smtClean="0">
                <a:sym typeface="Wingdings" pitchFamily="2" charset="2"/>
              </a:rPr>
              <a:t>Cons</a:t>
            </a:r>
          </a:p>
          <a:p>
            <a:pPr lvl="1">
              <a:buFontTx/>
              <a:buChar char="-"/>
            </a:pPr>
            <a:r>
              <a:rPr lang="en-US" smtClean="0">
                <a:sym typeface="Wingdings" pitchFamily="2" charset="2"/>
              </a:rPr>
              <a:t>Expensive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Overview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>
                <a:ea typeface="宋体" pitchFamily="2" charset="-122"/>
              </a:rPr>
              <a:t>Problem</a:t>
            </a:r>
          </a:p>
          <a:p>
            <a:endParaRPr lang="en-US" altLang="zh-CN" dirty="0" smtClean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Evolving solutions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IP multicast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End system multicast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Proxy caching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Content distribution networks</a:t>
            </a:r>
          </a:p>
          <a:p>
            <a:pPr lvl="2"/>
            <a:r>
              <a:rPr lang="en-US" altLang="zh-CN" dirty="0" err="1" smtClean="0">
                <a:ea typeface="宋体" pitchFamily="2" charset="-122"/>
              </a:rPr>
              <a:t>Akamai</a:t>
            </a:r>
            <a:endParaRPr lang="en-US" altLang="zh-CN" dirty="0" smtClean="0">
              <a:ea typeface="宋体" pitchFamily="2" charset="-122"/>
            </a:endParaRPr>
          </a:p>
          <a:p>
            <a:pPr lvl="1"/>
            <a:r>
              <a:rPr lang="en-US" altLang="zh-CN" dirty="0" smtClean="0">
                <a:ea typeface="宋体" pitchFamily="2" charset="-122"/>
              </a:rPr>
              <a:t>P2P cooperative content distribution</a:t>
            </a:r>
          </a:p>
          <a:p>
            <a:pPr lvl="2"/>
            <a:r>
              <a:rPr lang="en-US" altLang="zh-CN" dirty="0" err="1" smtClean="0">
                <a:ea typeface="宋体" pitchFamily="2" charset="-122"/>
              </a:rPr>
              <a:t>BitTorrent</a:t>
            </a:r>
            <a:r>
              <a:rPr lang="en-US" altLang="zh-CN" dirty="0" smtClean="0">
                <a:ea typeface="宋体" pitchFamily="2" charset="-122"/>
              </a:rPr>
              <a:t> etc.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zh-CN" sz="4000" smtClean="0">
                <a:ea typeface="宋体" pitchFamily="2" charset="-122"/>
              </a:rPr>
              <a:t>Peer-to-Peer Cooperative Content Distribution</a:t>
            </a:r>
            <a:endParaRPr lang="en-US" altLang="zh-CN" sz="4000" smtClean="0">
              <a:ea typeface="宋体" pitchFamily="2" charset="-122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Use the client’s upload bandwidth</a:t>
            </a:r>
          </a:p>
          <a:p>
            <a:pPr lvl="1"/>
            <a:r>
              <a:rPr lang="en-US" altLang="zh-CN" dirty="0" smtClean="0"/>
              <a:t>Almost infrastructure-less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Key challenges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How to find a piece of data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How to incentivize uploading</a:t>
            </a:r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Data lookup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Centralized approach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Napster</a:t>
            </a:r>
          </a:p>
          <a:p>
            <a:pPr lvl="1"/>
            <a:r>
              <a:rPr lang="en-US" altLang="zh-CN" dirty="0" err="1" smtClean="0">
                <a:ea typeface="宋体" pitchFamily="2" charset="-122"/>
              </a:rPr>
              <a:t>BitTorrent</a:t>
            </a:r>
            <a:r>
              <a:rPr lang="en-US" altLang="zh-CN" dirty="0" smtClean="0">
                <a:ea typeface="宋体" pitchFamily="2" charset="-122"/>
              </a:rPr>
              <a:t> trackers</a:t>
            </a:r>
          </a:p>
          <a:p>
            <a:pPr lvl="1"/>
            <a:endParaRPr lang="en-US" altLang="zh-CN" dirty="0" smtClean="0">
              <a:ea typeface="宋体" pitchFamily="2" charset="-122"/>
            </a:endParaRPr>
          </a:p>
          <a:p>
            <a:r>
              <a:rPr lang="en-US" altLang="zh-CN" dirty="0" smtClean="0"/>
              <a:t>Distributed approach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Flooded queries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Gnutella 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Structured lookup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DHT (next lecture)</a:t>
            </a:r>
          </a:p>
          <a:p>
            <a:pPr lvl="1"/>
            <a:endParaRPr lang="en-US" altLang="zh-CN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The Gnutella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r>
              <a:rPr lang="en-US" dirty="0" smtClean="0"/>
              <a:t>All nodes </a:t>
            </a:r>
            <a:r>
              <a:rPr lang="en-GB" altLang="zh-CN" dirty="0" smtClean="0">
                <a:latin typeface="Palatino Linotype" pitchFamily="18" charset="0"/>
                <a:cs typeface="Arial" pitchFamily="34" charset="0"/>
              </a:rPr>
              <a:t>are true peers</a:t>
            </a:r>
            <a:r>
              <a:rPr lang="en-US" dirty="0" smtClean="0"/>
              <a:t> </a:t>
            </a:r>
          </a:p>
          <a:p>
            <a:pPr lvl="1"/>
            <a:r>
              <a:rPr lang="en-GB" altLang="zh-CN" sz="2000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A peer is the publisher, the </a:t>
            </a:r>
            <a:r>
              <a:rPr lang="en-GB" altLang="zh-CN" sz="2000" dirty="0" err="1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uploader</a:t>
            </a:r>
            <a:r>
              <a:rPr lang="en-GB" altLang="zh-CN" sz="2000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,  and the  downloader</a:t>
            </a:r>
          </a:p>
          <a:p>
            <a:pPr lvl="1"/>
            <a:r>
              <a:rPr lang="en-GB" altLang="zh-CN" sz="2000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No single point of failure</a:t>
            </a:r>
          </a:p>
          <a:p>
            <a:r>
              <a:rPr lang="en-GB" altLang="zh-CN" dirty="0" smtClean="0">
                <a:latin typeface="Times New Roman" pitchFamily="18" charset="0"/>
                <a:cs typeface="Times New Roman" pitchFamily="18" charset="0"/>
              </a:rPr>
              <a:t>Challenges</a:t>
            </a:r>
          </a:p>
          <a:p>
            <a:pPr lvl="1"/>
            <a:r>
              <a:rPr lang="en-GB" altLang="zh-CN" dirty="0" smtClean="0">
                <a:latin typeface="Times New Roman" pitchFamily="18" charset="0"/>
                <a:cs typeface="Times New Roman" pitchFamily="18" charset="0"/>
              </a:rPr>
              <a:t>Efficiency and scalability issue</a:t>
            </a:r>
          </a:p>
          <a:p>
            <a:pPr lvl="2"/>
            <a:r>
              <a:rPr lang="en-GB" altLang="zh-CN" dirty="0" smtClean="0">
                <a:latin typeface="Times New Roman" pitchFamily="18" charset="0"/>
                <a:cs typeface="Times New Roman" pitchFamily="18" charset="0"/>
              </a:rPr>
              <a:t>File searches span across many nodes </a:t>
            </a:r>
            <a:r>
              <a:rPr lang="en-GB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generate much traffic</a:t>
            </a:r>
          </a:p>
          <a:p>
            <a:pPr lvl="1"/>
            <a:r>
              <a:rPr lang="en-GB" altLang="zh-CN" dirty="0" smtClean="0">
                <a:latin typeface="Times New Roman" pitchFamily="18" charset="0"/>
                <a:cs typeface="Times New Roman" pitchFamily="18" charset="0"/>
              </a:rPr>
              <a:t>Integrity (content pollution)</a:t>
            </a:r>
          </a:p>
          <a:p>
            <a:pPr lvl="2"/>
            <a:r>
              <a:rPr lang="en-GB" altLang="zh-CN" dirty="0" smtClean="0">
                <a:latin typeface="Times New Roman" pitchFamily="18" charset="0"/>
                <a:cs typeface="Times New Roman" pitchFamily="18" charset="0"/>
              </a:rPr>
              <a:t>Anyone can claim that he publishes valid content</a:t>
            </a:r>
          </a:p>
          <a:p>
            <a:pPr lvl="2"/>
            <a:r>
              <a:rPr lang="en-GB" altLang="zh-CN" dirty="0" smtClean="0">
                <a:latin typeface="Times New Roman" pitchFamily="18" charset="0"/>
                <a:cs typeface="Times New Roman" pitchFamily="18" charset="0"/>
              </a:rPr>
              <a:t>No guarantee of quality of objects</a:t>
            </a:r>
          </a:p>
          <a:p>
            <a:pPr lvl="1"/>
            <a:r>
              <a:rPr lang="en-GB" altLang="zh-CN" dirty="0" smtClean="0">
                <a:latin typeface="Times New Roman" pitchFamily="18" charset="0"/>
                <a:cs typeface="Times New Roman" pitchFamily="18" charset="0"/>
              </a:rPr>
              <a:t>Incentive issue</a:t>
            </a:r>
          </a:p>
          <a:p>
            <a:pPr lvl="2"/>
            <a:r>
              <a:rPr lang="en-GB" altLang="zh-CN" dirty="0" smtClean="0">
                <a:latin typeface="Times New Roman" pitchFamily="18" charset="0"/>
                <a:cs typeface="Times New Roman" pitchFamily="18" charset="0"/>
              </a:rPr>
              <a:t>No incentive for cooperation </a:t>
            </a:r>
            <a:r>
              <a:rPr lang="en-GB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free riding</a:t>
            </a:r>
            <a:endParaRPr lang="en-GB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GB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GB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GB" altLang="zh-CN" sz="2000" dirty="0" smtClean="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  <a:p>
            <a:endParaRPr lang="en-GB" altLang="zh-CN" sz="2400" dirty="0" smtClean="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  <a:p>
            <a:pPr lvl="1"/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Tracker for peer lookup</a:t>
            </a:r>
          </a:p>
          <a:p>
            <a:r>
              <a:rPr lang="en-US" dirty="0" smtClean="0"/>
              <a:t>Rate-based Tit-for-tat for incentives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GB" altLang="zh-CN" smtClean="0">
                <a:ea typeface="宋体" pitchFamily="2" charset="-122"/>
              </a:rPr>
              <a:t>BitTorrent overview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3400" y="4191000"/>
            <a:ext cx="8229600" cy="25220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just" defTabSz="449263">
              <a:lnSpc>
                <a:spcPct val="102000"/>
              </a:lnSpc>
              <a:spcBef>
                <a:spcPts val="738"/>
              </a:spcBef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200" dirty="0">
                <a:solidFill>
                  <a:srgbClr val="000000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  File is divided into </a:t>
            </a:r>
            <a:r>
              <a:rPr lang="en-GB" sz="2200" b="1" dirty="0">
                <a:solidFill>
                  <a:srgbClr val="280099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chunks</a:t>
            </a:r>
            <a:r>
              <a:rPr lang="en-GB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Prototype" charset="0"/>
                <a:ea typeface="SimSun" pitchFamily="2" charset="-122"/>
                <a:cs typeface="Arial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(e.g. </a:t>
            </a:r>
            <a:r>
              <a:rPr lang="en-GB" sz="2200" dirty="0" smtClean="0">
                <a:solidFill>
                  <a:srgbClr val="000000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256KB)</a:t>
            </a:r>
          </a:p>
          <a:p>
            <a:pPr lvl="1" algn="just" defTabSz="449263">
              <a:lnSpc>
                <a:spcPct val="102000"/>
              </a:lnSpc>
              <a:spcBef>
                <a:spcPts val="738"/>
              </a:spcBef>
              <a:buSzPct val="100000"/>
              <a:buFont typeface="Palatino Linotype" pitchFamily="18" charset="0"/>
              <a:buChar char="‒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200" dirty="0">
                <a:solidFill>
                  <a:srgbClr val="000000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 </a:t>
            </a:r>
            <a:r>
              <a:rPr lang="en-GB" sz="2200" dirty="0" smtClean="0">
                <a:solidFill>
                  <a:srgbClr val="000000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ShA1 </a:t>
            </a:r>
            <a:r>
              <a:rPr lang="en-GB" sz="2200" dirty="0">
                <a:solidFill>
                  <a:srgbClr val="000000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hashes of all the pieces are included in the .torrent file for integrity check</a:t>
            </a:r>
          </a:p>
          <a:p>
            <a:pPr lvl="1" algn="just" defTabSz="449263">
              <a:lnSpc>
                <a:spcPct val="102000"/>
              </a:lnSpc>
              <a:spcBef>
                <a:spcPts val="738"/>
              </a:spcBef>
              <a:buSzPct val="100000"/>
              <a:buFont typeface="Palatino Linotype" pitchFamily="18" charset="0"/>
              <a:buChar char="‒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200" dirty="0" smtClean="0">
                <a:solidFill>
                  <a:srgbClr val="000000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 A </a:t>
            </a:r>
            <a:r>
              <a:rPr lang="en-GB" sz="2200" dirty="0">
                <a:solidFill>
                  <a:srgbClr val="000000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chunk is divided into sub-pieces to improve efficiency</a:t>
            </a:r>
          </a:p>
          <a:p>
            <a:pPr algn="just" defTabSz="449263">
              <a:lnSpc>
                <a:spcPct val="102000"/>
              </a:lnSpc>
              <a:spcBef>
                <a:spcPts val="738"/>
              </a:spcBef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200" dirty="0">
                <a:solidFill>
                  <a:srgbClr val="000000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  </a:t>
            </a:r>
            <a:r>
              <a:rPr lang="en-GB" sz="2200" b="1" dirty="0">
                <a:solidFill>
                  <a:srgbClr val="280099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Seeders </a:t>
            </a:r>
            <a:r>
              <a:rPr lang="en-GB" sz="2200" dirty="0">
                <a:solidFill>
                  <a:srgbClr val="000000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have all chunks of the file</a:t>
            </a:r>
          </a:p>
          <a:p>
            <a:pPr algn="just" defTabSz="449263">
              <a:lnSpc>
                <a:spcPct val="102000"/>
              </a:lnSpc>
              <a:spcBef>
                <a:spcPts val="738"/>
              </a:spcBef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200" dirty="0">
                <a:solidFill>
                  <a:srgbClr val="000000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 </a:t>
            </a:r>
            <a:r>
              <a:rPr lang="en-GB" sz="2200" b="1" dirty="0">
                <a:solidFill>
                  <a:srgbClr val="280099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 </a:t>
            </a:r>
            <a:r>
              <a:rPr lang="en-GB" sz="2200" b="1" dirty="0" err="1">
                <a:solidFill>
                  <a:srgbClr val="280099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Leechers</a:t>
            </a:r>
            <a:r>
              <a:rPr lang="en-GB" sz="2200" b="1" dirty="0">
                <a:solidFill>
                  <a:srgbClr val="280099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have some or no chunks of the file</a:t>
            </a:r>
            <a:endParaRPr lang="en-GB" sz="2200" b="1" dirty="0">
              <a:solidFill>
                <a:srgbClr val="280099"/>
              </a:solidFill>
              <a:latin typeface="Palatino Linotype" pitchFamily="18" charset="0"/>
              <a:ea typeface="SimSun" pitchFamily="2" charset="-122"/>
              <a:cs typeface="Arial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81000" y="304800"/>
          <a:ext cx="728662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Visio" r:id="rId4" imgW="5749200" imgH="3360240" progId="Visio.Drawing.11">
                  <p:embed/>
                </p:oleObj>
              </mc:Choice>
              <mc:Fallback>
                <p:oleObj name="Visio" r:id="rId4" imgW="5749200" imgH="336024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7286625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GB" altLang="zh-CN" smtClean="0">
                <a:ea typeface="宋体" pitchFamily="2" charset="-122"/>
              </a:rPr>
              <a:t>BitTorrent overview</a:t>
            </a: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533400" y="4191000"/>
            <a:ext cx="8229600" cy="8713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just" defTabSz="449263">
              <a:lnSpc>
                <a:spcPct val="102000"/>
              </a:lnSpc>
              <a:spcBef>
                <a:spcPts val="738"/>
              </a:spcBef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200" dirty="0">
                <a:solidFill>
                  <a:srgbClr val="000000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  </a:t>
            </a:r>
            <a:r>
              <a:rPr lang="en-GB" sz="2200" dirty="0" smtClean="0">
                <a:solidFill>
                  <a:srgbClr val="0000FF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.torrent</a:t>
            </a:r>
            <a:r>
              <a:rPr lang="en-GB" sz="2200" dirty="0" smtClean="0">
                <a:solidFill>
                  <a:srgbClr val="000000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file has address of a tracker</a:t>
            </a:r>
          </a:p>
          <a:p>
            <a:pPr algn="just" defTabSz="449263">
              <a:lnSpc>
                <a:spcPct val="102000"/>
              </a:lnSpc>
              <a:spcBef>
                <a:spcPts val="738"/>
              </a:spcBef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200" dirty="0" smtClean="0">
                <a:solidFill>
                  <a:srgbClr val="0000FF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 Tracker</a:t>
            </a:r>
            <a:r>
              <a:rPr lang="en-GB" sz="2200" dirty="0" smtClean="0">
                <a:solidFill>
                  <a:srgbClr val="000000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tracks all </a:t>
            </a:r>
            <a:r>
              <a:rPr lang="en-GB" sz="2200" dirty="0" err="1">
                <a:solidFill>
                  <a:srgbClr val="000000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downloaders</a:t>
            </a:r>
            <a:r>
              <a:rPr lang="en-GB" sz="2200" dirty="0">
                <a:solidFill>
                  <a:srgbClr val="000000"/>
                </a:solidFill>
                <a:latin typeface="Palatino Linotype" pitchFamily="18" charset="0"/>
                <a:ea typeface="SimSun" pitchFamily="2" charset="-122"/>
                <a:cs typeface="Arial" charset="0"/>
              </a:rPr>
              <a:t> 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57200" y="381000"/>
          <a:ext cx="728662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Visio" r:id="rId4" imgW="5749200" imgH="3360240" progId="Visio.Drawing.11">
                  <p:embed/>
                </p:oleObj>
              </mc:Choice>
              <mc:Fallback>
                <p:oleObj name="Visio" r:id="rId4" imgW="5749200" imgH="336024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7286625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Terminology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Seeder</a:t>
            </a:r>
            <a:r>
              <a:rPr lang="en-US" altLang="zh-CN" dirty="0" smtClean="0"/>
              <a:t>: peer with the entire file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Original Seed: The first seed</a:t>
            </a:r>
          </a:p>
          <a:p>
            <a:r>
              <a:rPr lang="en-US" altLang="zh-CN" dirty="0" err="1" smtClean="0">
                <a:solidFill>
                  <a:srgbClr val="00B050"/>
                </a:solidFill>
              </a:rPr>
              <a:t>Leecher</a:t>
            </a:r>
            <a:r>
              <a:rPr lang="en-US" altLang="zh-CN" dirty="0" smtClean="0"/>
              <a:t>: peer that’s downloading the file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Fairer term might have been “downloader”</a:t>
            </a:r>
          </a:p>
          <a:p>
            <a:r>
              <a:rPr lang="en-US" altLang="zh-CN" dirty="0" smtClean="0">
                <a:solidFill>
                  <a:srgbClr val="00B050"/>
                </a:solidFill>
              </a:rPr>
              <a:t>Sub-piece</a:t>
            </a:r>
            <a:r>
              <a:rPr lang="en-US" altLang="zh-CN" dirty="0" smtClean="0"/>
              <a:t>: Further subdivision of a piece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The “unit for requests” is a </a:t>
            </a:r>
            <a:r>
              <a:rPr lang="en-US" altLang="zh-CN" dirty="0" err="1" smtClean="0">
                <a:ea typeface="宋体" pitchFamily="2" charset="-122"/>
              </a:rPr>
              <a:t>subpiece</a:t>
            </a:r>
            <a:endParaRPr lang="en-US" altLang="zh-CN" dirty="0" smtClean="0">
              <a:ea typeface="宋体" pitchFamily="2" charset="-122"/>
            </a:endParaRPr>
          </a:p>
          <a:p>
            <a:pPr lvl="1"/>
            <a:r>
              <a:rPr lang="en-US" altLang="zh-CN" dirty="0" smtClean="0">
                <a:ea typeface="宋体" pitchFamily="2" charset="-122"/>
              </a:rPr>
              <a:t>But a peer uploads only after assembling complete piece</a:t>
            </a:r>
          </a:p>
          <a:p>
            <a:r>
              <a:rPr lang="en-US" altLang="zh-CN" dirty="0" smtClean="0">
                <a:solidFill>
                  <a:srgbClr val="00B050"/>
                </a:solidFill>
                <a:ea typeface="宋体" pitchFamily="2" charset="-122"/>
              </a:rPr>
              <a:t>Swarm</a:t>
            </a:r>
            <a:r>
              <a:rPr lang="en-US" altLang="zh-CN" dirty="0" smtClean="0">
                <a:ea typeface="宋体" pitchFamily="2" charset="-122"/>
              </a:rPr>
              <a:t>: peers that download/upload the same file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 lIns="90000" tIns="46800" rIns="90000" bIns="46800" anchor="t">
            <a:spAutoFit/>
          </a:bodyPr>
          <a:lstStyle/>
          <a:p>
            <a:pPr defTabSz="44926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mtClean="0">
                <a:ea typeface="宋体" pitchFamily="2" charset="-122"/>
              </a:rPr>
              <a:t>BitTorrent overview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81000" y="4724400"/>
            <a:ext cx="7010400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defTabSz="449263">
              <a:lnSpc>
                <a:spcPct val="102000"/>
              </a:lnSpc>
              <a:spcBef>
                <a:spcPts val="738"/>
              </a:spcBef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200" dirty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 Clients (seeders or </a:t>
            </a:r>
            <a:r>
              <a:rPr lang="en-GB" altLang="zh-CN" sz="2200" dirty="0" err="1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leechers</a:t>
            </a:r>
            <a:r>
              <a:rPr lang="en-GB" altLang="zh-CN" sz="2200" dirty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) contact the </a:t>
            </a:r>
            <a:r>
              <a:rPr lang="en-GB" altLang="zh-CN" sz="2200" b="1" dirty="0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tracker</a:t>
            </a:r>
            <a:endParaRPr lang="en-GB" altLang="zh-CN" sz="2200" dirty="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  <a:p>
            <a:pPr algn="just" defTabSz="449263">
              <a:lnSpc>
                <a:spcPct val="102000"/>
              </a:lnSpc>
              <a:spcBef>
                <a:spcPts val="738"/>
              </a:spcBef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200" dirty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 Tracker has complete </a:t>
            </a:r>
            <a:r>
              <a:rPr lang="en-GB" altLang="zh-CN" sz="2200" b="1" dirty="0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view</a:t>
            </a:r>
            <a:r>
              <a:rPr lang="en-GB" altLang="zh-CN" sz="2200" dirty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of the swarm 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-533400" y="685800"/>
          <a:ext cx="728662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Visio" r:id="rId4" imgW="5749200" imgH="3360240" progId="Visio.Drawing.11">
                  <p:embed/>
                </p:oleObj>
              </mc:Choice>
              <mc:Fallback>
                <p:oleObj name="Visio" r:id="rId4" imgW="5749200" imgH="336024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33400" y="685800"/>
                        <a:ext cx="7286625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7" name="Group 25"/>
          <p:cNvGraphicFramePr>
            <a:graphicFrameLocks noGrp="1"/>
          </p:cNvGraphicFramePr>
          <p:nvPr/>
        </p:nvGraphicFramePr>
        <p:xfrm>
          <a:off x="6324600" y="1066800"/>
          <a:ext cx="2057400" cy="2472372"/>
        </p:xfrm>
        <a:graphic>
          <a:graphicData uri="http://schemas.openxmlformats.org/drawingml/2006/table">
            <a:tbl>
              <a:tblPr/>
              <a:tblGrid>
                <a:gridCol w="2057400"/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0099"/>
                          </a:solidFill>
                          <a:effectLst/>
                          <a:latin typeface="Palatino Linotype" pitchFamily="18" charset="0"/>
                          <a:ea typeface="SimSun" pitchFamily="2" charset="-122"/>
                        </a:rPr>
                        <a:t>View</a:t>
                      </a:r>
                      <a:endParaRPr kumimoji="0" lang="el-G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280099"/>
                        </a:solidFill>
                        <a:effectLst/>
                        <a:latin typeface="Palatino Linotype" pitchFamily="18" charset="0"/>
                        <a:ea typeface="SimSun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Palatino Linotype" pitchFamily="18" charset="0"/>
                        </a:rPr>
                        <a:t>Seeder</a:t>
                      </a:r>
                      <a:endParaRPr kumimoji="0" lang="el-GR" sz="2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Palatino Linotype" pitchFamily="18" charset="0"/>
                        </a:rPr>
                        <a:t>Leecher A</a:t>
                      </a:r>
                      <a:endParaRPr kumimoji="0" lang="el-GR" sz="2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Palatino Linotype" pitchFamily="18" charset="0"/>
                        </a:rPr>
                        <a:t>Leecher B</a:t>
                      </a:r>
                      <a:endParaRPr kumimoji="0" lang="el-GR" sz="2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Palatino Linotype" pitchFamily="18" charset="0"/>
                        </a:rPr>
                        <a:t>Leecher C</a:t>
                      </a:r>
                      <a:endParaRPr kumimoji="0" lang="el-GR" sz="2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9" name="Line 21"/>
          <p:cNvSpPr>
            <a:spLocks noChangeShapeType="1"/>
          </p:cNvSpPr>
          <p:nvPr/>
        </p:nvSpPr>
        <p:spPr bwMode="auto">
          <a:xfrm>
            <a:off x="5943600" y="1066800"/>
            <a:ext cx="3810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500" name="Line 22"/>
          <p:cNvSpPr>
            <a:spLocks noChangeShapeType="1"/>
          </p:cNvSpPr>
          <p:nvPr/>
        </p:nvSpPr>
        <p:spPr bwMode="auto">
          <a:xfrm>
            <a:off x="5943600" y="1066800"/>
            <a:ext cx="3810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501" name="Line 23"/>
          <p:cNvSpPr>
            <a:spLocks noChangeShapeType="1"/>
          </p:cNvSpPr>
          <p:nvPr/>
        </p:nvSpPr>
        <p:spPr bwMode="auto">
          <a:xfrm>
            <a:off x="6324600" y="1219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Overview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>
                <a:ea typeface="宋体" pitchFamily="2" charset="-122"/>
              </a:rPr>
              <a:t>Problem</a:t>
            </a:r>
          </a:p>
          <a:p>
            <a:endParaRPr lang="en-US" altLang="zh-CN" dirty="0" smtClean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Evolving solutions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IP multicast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End system multicast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Proxy caching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Content distribution networks</a:t>
            </a:r>
          </a:p>
          <a:p>
            <a:pPr lvl="2"/>
            <a:r>
              <a:rPr lang="en-US" altLang="zh-CN" dirty="0" err="1" smtClean="0">
                <a:ea typeface="宋体" pitchFamily="2" charset="-122"/>
              </a:rPr>
              <a:t>Akamai</a:t>
            </a:r>
            <a:endParaRPr lang="en-US" altLang="zh-CN" dirty="0" smtClean="0">
              <a:ea typeface="宋体" pitchFamily="2" charset="-122"/>
            </a:endParaRPr>
          </a:p>
          <a:p>
            <a:pPr lvl="1"/>
            <a:r>
              <a:rPr lang="en-US" altLang="zh-CN" dirty="0" smtClean="0">
                <a:ea typeface="宋体" pitchFamily="2" charset="-122"/>
              </a:rPr>
              <a:t>P2P cooperative content distribution</a:t>
            </a:r>
          </a:p>
          <a:p>
            <a:pPr lvl="2"/>
            <a:r>
              <a:rPr lang="en-US" altLang="zh-CN" dirty="0" err="1" smtClean="0">
                <a:ea typeface="宋体" pitchFamily="2" charset="-122"/>
              </a:rPr>
              <a:t>BitTorrent</a:t>
            </a:r>
            <a:r>
              <a:rPr lang="en-US" altLang="zh-CN" dirty="0" smtClean="0">
                <a:ea typeface="宋体" pitchFamily="2" charset="-122"/>
              </a:rPr>
              <a:t>, </a:t>
            </a:r>
            <a:r>
              <a:rPr lang="en-US" altLang="zh-CN" dirty="0" err="1" smtClean="0">
                <a:ea typeface="宋体" pitchFamily="2" charset="-122"/>
              </a:rPr>
              <a:t>BitTyrant</a:t>
            </a:r>
            <a:r>
              <a:rPr lang="en-US" altLang="zh-CN" dirty="0" smtClean="0">
                <a:ea typeface="宋体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 lIns="90000" tIns="46800" rIns="90000" bIns="46800" anchor="t">
            <a:spAutoFit/>
          </a:bodyPr>
          <a:lstStyle/>
          <a:p>
            <a:pPr defTabSz="44926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mtClean="0">
                <a:ea typeface="宋体" pitchFamily="2" charset="-122"/>
              </a:rPr>
              <a:t>BitTorrent overview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-533400" y="685800"/>
          <a:ext cx="728662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Visio" r:id="rId4" imgW="5749200" imgH="3360240" progId="Visio.Drawing.11">
                  <p:embed/>
                </p:oleObj>
              </mc:Choice>
              <mc:Fallback>
                <p:oleObj name="Visio" r:id="rId4" imgW="5749200" imgH="336024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33400" y="685800"/>
                        <a:ext cx="7286625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Group 4"/>
          <p:cNvGraphicFramePr>
            <a:graphicFrameLocks noGrp="1"/>
          </p:cNvGraphicFramePr>
          <p:nvPr/>
        </p:nvGraphicFramePr>
        <p:xfrm>
          <a:off x="3657600" y="838200"/>
          <a:ext cx="1524000" cy="1615440"/>
        </p:xfrm>
        <a:graphic>
          <a:graphicData uri="http://schemas.openxmlformats.org/drawingml/2006/table">
            <a:tbl>
              <a:tblPr/>
              <a:tblGrid>
                <a:gridCol w="1524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0099"/>
                          </a:solidFill>
                          <a:effectLst/>
                          <a:latin typeface="Palatino Linotype" pitchFamily="18" charset="0"/>
                          <a:ea typeface="SimSun" pitchFamily="2" charset="-122"/>
                        </a:rPr>
                        <a:t>Partial View</a:t>
                      </a:r>
                      <a:endParaRPr kumimoji="0" lang="el-G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280099"/>
                        </a:solidFill>
                        <a:effectLst/>
                        <a:latin typeface="Palatino Linotype" pitchFamily="18" charset="0"/>
                        <a:ea typeface="SimSun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Palatino Linotype" pitchFamily="18" charset="0"/>
                        </a:rPr>
                        <a:t>Seeder</a:t>
                      </a:r>
                      <a:endParaRPr kumimoji="0" lang="el-G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Palatino Linotype" pitchFamily="18" charset="0"/>
                        </a:rPr>
                        <a:t>Leecher B</a:t>
                      </a:r>
                      <a:endParaRPr kumimoji="0" lang="el-G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13" name="Group 33"/>
          <p:cNvGraphicFramePr>
            <a:graphicFrameLocks noGrp="1"/>
          </p:cNvGraphicFramePr>
          <p:nvPr/>
        </p:nvGraphicFramePr>
        <p:xfrm>
          <a:off x="6324600" y="1066800"/>
          <a:ext cx="1828800" cy="2473959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0099"/>
                          </a:solidFill>
                          <a:effectLst/>
                          <a:latin typeface="Palatino Linotype" pitchFamily="18" charset="0"/>
                          <a:ea typeface="SimSun" pitchFamily="2" charset="-122"/>
                        </a:rPr>
                        <a:t>View</a:t>
                      </a:r>
                      <a:endParaRPr kumimoji="0" lang="el-G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280099"/>
                        </a:solidFill>
                        <a:effectLst/>
                        <a:latin typeface="Palatino Linotype" pitchFamily="18" charset="0"/>
                        <a:ea typeface="SimSun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Palatino Linotype" pitchFamily="18" charset="0"/>
                        </a:rPr>
                        <a:t>Seeder</a:t>
                      </a:r>
                      <a:endParaRPr kumimoji="0" lang="el-GR" sz="2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Palatino Linotype" pitchFamily="18" charset="0"/>
                        </a:rPr>
                        <a:t>Leecher A</a:t>
                      </a:r>
                      <a:endParaRPr kumimoji="0" lang="el-GR" sz="2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Palatino Linotype" pitchFamily="18" charset="0"/>
                        </a:rPr>
                        <a:t>Leecher B</a:t>
                      </a:r>
                      <a:endParaRPr kumimoji="0" lang="el-GR" sz="2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Palatino Linotype" pitchFamily="18" charset="0"/>
                        </a:rPr>
                        <a:t>Leecher C</a:t>
                      </a:r>
                      <a:endParaRPr kumimoji="0" lang="el-GR" sz="2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2" name="Line 29"/>
          <p:cNvSpPr>
            <a:spLocks noChangeShapeType="1"/>
          </p:cNvSpPr>
          <p:nvPr/>
        </p:nvSpPr>
        <p:spPr bwMode="auto">
          <a:xfrm>
            <a:off x="5943600" y="1066800"/>
            <a:ext cx="3810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33" name="Line 30"/>
          <p:cNvSpPr>
            <a:spLocks noChangeShapeType="1"/>
          </p:cNvSpPr>
          <p:nvPr/>
        </p:nvSpPr>
        <p:spPr bwMode="auto">
          <a:xfrm>
            <a:off x="5943600" y="1066800"/>
            <a:ext cx="3810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34" name="Line 31"/>
          <p:cNvSpPr>
            <a:spLocks noChangeShapeType="1"/>
          </p:cNvSpPr>
          <p:nvPr/>
        </p:nvSpPr>
        <p:spPr bwMode="auto">
          <a:xfrm>
            <a:off x="6324600" y="1219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35" name="Text Box 32"/>
          <p:cNvSpPr txBox="1">
            <a:spLocks noChangeArrowheads="1"/>
          </p:cNvSpPr>
          <p:nvPr/>
        </p:nvSpPr>
        <p:spPr bwMode="auto">
          <a:xfrm>
            <a:off x="381000" y="4724400"/>
            <a:ext cx="7010400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defTabSz="449263">
              <a:lnSpc>
                <a:spcPct val="102000"/>
              </a:lnSpc>
              <a:spcBef>
                <a:spcPts val="738"/>
              </a:spcBef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200" dirty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 Tracker sends </a:t>
            </a:r>
            <a:r>
              <a:rPr lang="en-GB" altLang="zh-CN" sz="2200" b="1" dirty="0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partial view</a:t>
            </a:r>
            <a:r>
              <a:rPr lang="en-GB" altLang="zh-CN" sz="2200" b="1" dirty="0">
                <a:solidFill>
                  <a:srgbClr val="0033CC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GB" altLang="zh-CN" sz="2200" dirty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to clients</a:t>
            </a:r>
          </a:p>
          <a:p>
            <a:pPr algn="just" defTabSz="449263">
              <a:lnSpc>
                <a:spcPct val="102000"/>
              </a:lnSpc>
              <a:spcBef>
                <a:spcPts val="738"/>
              </a:spcBef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200" dirty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 Clients connect to peers in their partial view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 lIns="90000" tIns="46800" rIns="90000" bIns="46800" anchor="t">
            <a:spAutoFit/>
          </a:bodyPr>
          <a:lstStyle/>
          <a:p>
            <a:pPr defTabSz="44926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mtClean="0">
                <a:ea typeface="宋体" pitchFamily="2" charset="-122"/>
              </a:rPr>
              <a:t>BitTorrent overview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81000" y="4724400"/>
            <a:ext cx="8305800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defTabSz="449263">
              <a:lnSpc>
                <a:spcPct val="102000"/>
              </a:lnSpc>
              <a:spcBef>
                <a:spcPts val="738"/>
              </a:spcBef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200" dirty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 Every </a:t>
            </a:r>
            <a:r>
              <a:rPr lang="en-GB" altLang="zh-CN" sz="2200" b="1" dirty="0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10 sec, </a:t>
            </a:r>
            <a:r>
              <a:rPr lang="en-GB" altLang="zh-CN" sz="2200" dirty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seeders sample their peers’ download rates </a:t>
            </a:r>
          </a:p>
          <a:p>
            <a:pPr algn="just" defTabSz="449263">
              <a:lnSpc>
                <a:spcPct val="102000"/>
              </a:lnSpc>
              <a:spcBef>
                <a:spcPts val="738"/>
              </a:spcBef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200" b="1" dirty="0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  Seeders </a:t>
            </a:r>
            <a:r>
              <a:rPr lang="en-GB" altLang="zh-CN" sz="2200" b="1" dirty="0" err="1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unchoke</a:t>
            </a:r>
            <a:r>
              <a:rPr lang="en-GB" altLang="zh-CN" sz="2200" b="1" dirty="0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 4-10</a:t>
            </a:r>
            <a:r>
              <a:rPr lang="en-GB" altLang="zh-CN" sz="2200" dirty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interested fastest </a:t>
            </a:r>
            <a:r>
              <a:rPr lang="en-GB" altLang="zh-CN" sz="2200" dirty="0" err="1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downloaders</a:t>
            </a:r>
            <a:r>
              <a:rPr lang="en-GB" altLang="zh-CN" sz="2200" dirty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-533400" y="685800"/>
          <a:ext cx="728662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Visio" r:id="rId4" imgW="5749200" imgH="3360240" progId="Visio.Drawing.11">
                  <p:embed/>
                </p:oleObj>
              </mc:Choice>
              <mc:Fallback>
                <p:oleObj name="Visio" r:id="rId4" imgW="5749200" imgH="336024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33400" y="685800"/>
                        <a:ext cx="7286625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 lIns="90000" tIns="46800" rIns="90000" bIns="46800" anchor="t">
            <a:spAutoFit/>
          </a:bodyPr>
          <a:lstStyle/>
          <a:p>
            <a:pPr defTabSz="44926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dirty="0" err="1" smtClean="0">
                <a:ea typeface="宋体" pitchFamily="2" charset="-122"/>
              </a:rPr>
              <a:t>BitTorrent</a:t>
            </a:r>
            <a:r>
              <a:rPr lang="en-GB" altLang="zh-CN" dirty="0" smtClean="0">
                <a:ea typeface="宋体" pitchFamily="2" charset="-122"/>
              </a:rPr>
              <a:t> overview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-533400" y="685800"/>
          <a:ext cx="728662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Visio" r:id="rId4" imgW="5749200" imgH="3360240" progId="Visio.Drawing.11">
                  <p:embed/>
                </p:oleObj>
              </mc:Choice>
              <mc:Fallback>
                <p:oleObj name="Visio" r:id="rId4" imgW="5749200" imgH="336024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33400" y="685800"/>
                        <a:ext cx="7286625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altLang="zh-CN" dirty="0" err="1" smtClean="0">
                <a:ea typeface="宋体" pitchFamily="2" charset="-122"/>
              </a:rPr>
              <a:t>BitTorrent</a:t>
            </a:r>
            <a:r>
              <a:rPr lang="en-GB" altLang="zh-CN" dirty="0" smtClean="0">
                <a:ea typeface="宋体" pitchFamily="2" charset="-122"/>
              </a:rPr>
              <a:t>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401763"/>
          </a:xfrm>
        </p:spPr>
        <p:txBody>
          <a:bodyPr>
            <a:normAutofit fontScale="85000" lnSpcReduction="10000"/>
          </a:bodyPr>
          <a:lstStyle/>
          <a:p>
            <a:pPr algn="just" defTabSz="449263">
              <a:lnSpc>
                <a:spcPct val="102000"/>
              </a:lnSpc>
              <a:spcBef>
                <a:spcPts val="738"/>
              </a:spcBef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A node announces available chunks to their peers</a:t>
            </a:r>
            <a:endParaRPr lang="en-GB" altLang="zh-CN" b="1" dirty="0" smtClean="0">
              <a:solidFill>
                <a:srgbClr val="280099"/>
              </a:solidFill>
              <a:latin typeface="Palatino Linotype" pitchFamily="18" charset="0"/>
              <a:cs typeface="Arial" pitchFamily="34" charset="0"/>
            </a:endParaRPr>
          </a:p>
          <a:p>
            <a:pPr algn="just" defTabSz="449263">
              <a:lnSpc>
                <a:spcPct val="102000"/>
              </a:lnSpc>
              <a:spcBef>
                <a:spcPts val="738"/>
              </a:spcBef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b="1" dirty="0" err="1" smtClean="0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Leechers</a:t>
            </a:r>
            <a:r>
              <a:rPr lang="en-GB" altLang="zh-CN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request chunks from their peers (</a:t>
            </a:r>
            <a:r>
              <a:rPr lang="en-GB" altLang="zh-CN" b="1" dirty="0" smtClean="0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locally rarest-first</a:t>
            </a:r>
            <a:r>
              <a:rPr lang="en-GB" altLang="zh-CN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)</a:t>
            </a:r>
          </a:p>
          <a:p>
            <a:endParaRPr lang="en-US" dirty="0"/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942975" y="1066800"/>
          <a:ext cx="728662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4" name="Visio" r:id="rId3" imgW="6085027" imgH="2963875" progId="Visio.Drawing.11">
                  <p:embed/>
                </p:oleObj>
              </mc:Choice>
              <mc:Fallback>
                <p:oleObj name="Visio" r:id="rId3" imgW="6085027" imgH="2963875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1066800"/>
                        <a:ext cx="7286625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 lIns="90000" tIns="46800" rIns="90000" bIns="46800" anchor="t">
            <a:spAutoFit/>
          </a:bodyPr>
          <a:lstStyle/>
          <a:p>
            <a:pPr defTabSz="44926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dirty="0" err="1" smtClean="0">
                <a:ea typeface="宋体" pitchFamily="2" charset="-122"/>
              </a:rPr>
              <a:t>BitTorrent</a:t>
            </a:r>
            <a:r>
              <a:rPr lang="en-GB" altLang="zh-CN" dirty="0" smtClean="0">
                <a:ea typeface="宋体" pitchFamily="2" charset="-122"/>
              </a:rPr>
              <a:t> overview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-533400" y="685800"/>
          <a:ext cx="728662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Visio" r:id="rId4" imgW="6085027" imgH="2963875" progId="Visio.Drawing.11">
                  <p:embed/>
                </p:oleObj>
              </mc:Choice>
              <mc:Fallback>
                <p:oleObj name="Visio" r:id="rId4" imgW="6085027" imgH="2963875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33400" y="685800"/>
                        <a:ext cx="7286625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28600" y="4572000"/>
            <a:ext cx="8686800" cy="455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defTabSz="449263">
              <a:lnSpc>
                <a:spcPct val="102000"/>
              </a:lnSpc>
              <a:spcBef>
                <a:spcPts val="738"/>
              </a:spcBef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200" b="1" dirty="0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  </a:t>
            </a:r>
            <a:r>
              <a:rPr lang="en-GB" altLang="zh-CN" sz="2400" b="1" dirty="0" err="1" smtClean="0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Leechers</a:t>
            </a:r>
            <a:r>
              <a:rPr lang="en-GB" altLang="zh-CN" sz="2400" dirty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request chunks from their peers (</a:t>
            </a:r>
            <a:r>
              <a:rPr lang="en-GB" altLang="zh-CN" sz="2400" b="1" dirty="0" smtClean="0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locally rarest-first</a:t>
            </a:r>
            <a:r>
              <a:rPr lang="en-GB" altLang="zh-CN" sz="2400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)</a:t>
            </a:r>
            <a:endParaRPr lang="en-GB" altLang="zh-CN" sz="2400" dirty="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 lIns="90000" tIns="46800" rIns="90000" bIns="46800" anchor="t">
            <a:spAutoFit/>
          </a:bodyPr>
          <a:lstStyle/>
          <a:p>
            <a:pPr defTabSz="44926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mtClean="0">
                <a:ea typeface="宋体" pitchFamily="2" charset="-122"/>
              </a:rPr>
              <a:t>BitTorrent overview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-533400" y="685800"/>
          <a:ext cx="728662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Visio" r:id="rId4" imgW="5749200" imgH="3360240" progId="Visio.Drawing.11">
                  <p:embed/>
                </p:oleObj>
              </mc:Choice>
              <mc:Fallback>
                <p:oleObj name="Visio" r:id="rId4" imgW="5749200" imgH="336024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33400" y="685800"/>
                        <a:ext cx="7286625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229600" cy="129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defTabSz="449263">
              <a:lnSpc>
                <a:spcPct val="102000"/>
              </a:lnSpc>
              <a:spcBef>
                <a:spcPts val="738"/>
              </a:spcBef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200" b="1" dirty="0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  Rate-based tit-for-tat</a:t>
            </a:r>
            <a:endParaRPr lang="en-GB" altLang="zh-CN" sz="2600" b="1" dirty="0">
              <a:solidFill>
                <a:srgbClr val="280099"/>
              </a:solidFill>
              <a:latin typeface="Palatino Linotype" pitchFamily="18" charset="0"/>
              <a:cs typeface="Arial" pitchFamily="34" charset="0"/>
            </a:endParaRPr>
          </a:p>
          <a:p>
            <a:pPr lvl="1" algn="just" defTabSz="449263">
              <a:spcBef>
                <a:spcPts val="738"/>
              </a:spcBef>
              <a:buClr>
                <a:srgbClr val="000000"/>
              </a:buClr>
              <a:buSzPct val="100000"/>
              <a:buFont typeface="Palatino Linotype" pitchFamily="18" charset="0"/>
              <a:buChar char="‒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200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Every </a:t>
            </a:r>
            <a:r>
              <a:rPr lang="en-GB" altLang="zh-CN" sz="2200" b="1" dirty="0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30 sec</a:t>
            </a:r>
            <a:r>
              <a:rPr lang="en-GB" altLang="zh-CN" sz="2200" dirty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,  </a:t>
            </a:r>
            <a:r>
              <a:rPr lang="en-GB" altLang="zh-CN" sz="2200" b="1" dirty="0" err="1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leechers</a:t>
            </a:r>
            <a:r>
              <a:rPr lang="en-GB" altLang="zh-CN" sz="2200" b="1" dirty="0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 optimistically </a:t>
            </a:r>
            <a:r>
              <a:rPr lang="en-GB" altLang="zh-CN" sz="2200" b="1" dirty="0" err="1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unchoke</a:t>
            </a:r>
            <a:r>
              <a:rPr lang="en-GB" altLang="zh-CN" sz="2200" b="1" dirty="0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 1-2</a:t>
            </a:r>
            <a:r>
              <a:rPr lang="en-GB" altLang="zh-CN" sz="2200" dirty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GB" altLang="zh-CN" sz="2200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peers</a:t>
            </a:r>
          </a:p>
          <a:p>
            <a:pPr lvl="1" algn="just" defTabSz="449263">
              <a:spcBef>
                <a:spcPts val="738"/>
              </a:spcBef>
              <a:buClr>
                <a:srgbClr val="000000"/>
              </a:buClr>
              <a:buSzPct val="100000"/>
              <a:buFont typeface="Palatino Linotype" pitchFamily="18" charset="0"/>
              <a:buChar char="‒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200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Why optimistic </a:t>
            </a:r>
            <a:r>
              <a:rPr lang="en-GB" altLang="zh-CN" sz="2200" dirty="0" err="1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unchoke</a:t>
            </a:r>
            <a:r>
              <a:rPr lang="en-GB" altLang="zh-CN" sz="2200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?</a:t>
            </a:r>
            <a:endParaRPr lang="en-GB" altLang="zh-CN" sz="2200" dirty="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Optimistic </a:t>
            </a:r>
            <a:r>
              <a:rPr lang="en-US" dirty="0" err="1" smtClean="0"/>
              <a:t>Unchoking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defTabSz="449263">
              <a:spcBef>
                <a:spcPts val="738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dirty="0" smtClean="0">
                <a:solidFill>
                  <a:srgbClr val="000000"/>
                </a:solidFill>
                <a:cs typeface="Arial" pitchFamily="34" charset="0"/>
              </a:rPr>
              <a:t>Discover other faster peers and prompt them to reciprocate</a:t>
            </a:r>
          </a:p>
          <a:p>
            <a:pPr algn="just" defTabSz="449263">
              <a:spcBef>
                <a:spcPts val="738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dirty="0" smtClean="0">
                <a:solidFill>
                  <a:srgbClr val="000000"/>
                </a:solidFill>
                <a:cs typeface="Arial" pitchFamily="34" charset="0"/>
              </a:rPr>
              <a:t>Bootstrap new peers with no data to upload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 lIns="90000" tIns="46800" rIns="90000" bIns="46800" anchor="t">
            <a:spAutoFit/>
          </a:bodyPr>
          <a:lstStyle/>
          <a:p>
            <a:pPr defTabSz="44926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dirty="0" err="1" smtClean="0">
                <a:ea typeface="宋体" pitchFamily="2" charset="-122"/>
              </a:rPr>
              <a:t>BitTorrent</a:t>
            </a:r>
            <a:r>
              <a:rPr lang="en-GB" altLang="zh-CN" dirty="0" smtClean="0">
                <a:ea typeface="宋体" pitchFamily="2" charset="-122"/>
              </a:rPr>
              <a:t> overview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-428625" y="457200"/>
          <a:ext cx="728662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Visio" r:id="rId4" imgW="5749200" imgH="3360240" progId="Visio.Drawing.11">
                  <p:embed/>
                </p:oleObj>
              </mc:Choice>
              <mc:Fallback>
                <p:oleObj name="Visio" r:id="rId4" imgW="5749200" imgH="336024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28625" y="457200"/>
                        <a:ext cx="7286625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4191000"/>
            <a:ext cx="8763000" cy="257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defTabSz="449263">
              <a:lnSpc>
                <a:spcPct val="102000"/>
              </a:lnSpc>
              <a:spcBef>
                <a:spcPts val="738"/>
              </a:spcBef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200" b="1" dirty="0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  Rate-based tit-for-tat</a:t>
            </a:r>
            <a:endParaRPr lang="en-GB" altLang="zh-CN" sz="2600" b="1" dirty="0">
              <a:solidFill>
                <a:srgbClr val="280099"/>
              </a:solidFill>
              <a:latin typeface="Palatino Linotype" pitchFamily="18" charset="0"/>
              <a:cs typeface="Arial" pitchFamily="34" charset="0"/>
            </a:endParaRPr>
          </a:p>
          <a:p>
            <a:pPr lvl="1" algn="just" defTabSz="449263">
              <a:spcBef>
                <a:spcPts val="738"/>
              </a:spcBef>
              <a:buClr>
                <a:srgbClr val="000000"/>
              </a:buClr>
              <a:buSzPct val="100000"/>
              <a:buFont typeface="Palatino Linotype" pitchFamily="18" charset="0"/>
              <a:buChar char="‒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200" dirty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GB" altLang="zh-CN" sz="2200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Every </a:t>
            </a:r>
            <a:r>
              <a:rPr lang="en-GB" altLang="zh-CN" sz="2200" b="1" dirty="0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30 sec</a:t>
            </a:r>
            <a:r>
              <a:rPr lang="en-GB" altLang="zh-CN" sz="2200" dirty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, client </a:t>
            </a:r>
            <a:r>
              <a:rPr lang="en-GB" altLang="zh-CN" sz="2200" b="1" dirty="0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optimistically </a:t>
            </a:r>
            <a:r>
              <a:rPr lang="en-GB" altLang="zh-CN" sz="2200" b="1" dirty="0" err="1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unchokes</a:t>
            </a:r>
            <a:r>
              <a:rPr lang="en-GB" altLang="zh-CN" sz="2200" b="1" dirty="0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 1-2</a:t>
            </a:r>
            <a:r>
              <a:rPr lang="en-GB" altLang="zh-CN" sz="2200" dirty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GB" altLang="zh-CN" sz="2200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peers</a:t>
            </a:r>
          </a:p>
          <a:p>
            <a:pPr lvl="1" algn="just" defTabSz="449263">
              <a:spcBef>
                <a:spcPts val="738"/>
              </a:spcBef>
              <a:buClr>
                <a:srgbClr val="000000"/>
              </a:buClr>
              <a:buSzPct val="100000"/>
              <a:buFont typeface="Palatino Linotype" pitchFamily="18" charset="0"/>
              <a:buChar char="‒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200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GB" altLang="zh-CN" sz="2200" dirty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Every </a:t>
            </a:r>
            <a:r>
              <a:rPr lang="en-GB" altLang="zh-CN" sz="2200" b="1" dirty="0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10 sec, </a:t>
            </a:r>
            <a:r>
              <a:rPr lang="en-GB" altLang="zh-CN" sz="2200" dirty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client samples its peers’ upload rates </a:t>
            </a:r>
            <a:endParaRPr lang="en-GB" altLang="zh-CN" sz="2200" dirty="0" smtClean="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  <a:p>
            <a:pPr lvl="1" algn="just" defTabSz="449263">
              <a:spcBef>
                <a:spcPts val="738"/>
              </a:spcBef>
              <a:buClr>
                <a:srgbClr val="000000"/>
              </a:buClr>
              <a:buSzPct val="100000"/>
              <a:buFont typeface="Palatino Linotype" pitchFamily="18" charset="0"/>
              <a:buChar char="‒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200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GB" altLang="zh-CN" sz="2200" b="1" dirty="0" err="1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Leecher</a:t>
            </a:r>
            <a:r>
              <a:rPr lang="en-GB" altLang="zh-CN" sz="2200" b="1" dirty="0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GB" altLang="zh-CN" sz="2200" b="1" dirty="0" err="1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unchokes</a:t>
            </a:r>
            <a:r>
              <a:rPr lang="en-GB" altLang="zh-CN" sz="2200" dirty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GB" altLang="zh-CN" sz="2200" b="1" dirty="0">
                <a:solidFill>
                  <a:srgbClr val="280099"/>
                </a:solidFill>
                <a:latin typeface="Palatino Linotype" pitchFamily="18" charset="0"/>
                <a:cs typeface="Arial" pitchFamily="34" charset="0"/>
              </a:rPr>
              <a:t>4-10</a:t>
            </a:r>
            <a:r>
              <a:rPr lang="en-GB" altLang="zh-CN" sz="2200" dirty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fastest interested </a:t>
            </a:r>
            <a:r>
              <a:rPr lang="en-GB" altLang="zh-CN" sz="2200" dirty="0" err="1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uploaders</a:t>
            </a:r>
            <a:endParaRPr lang="en-GB" altLang="zh-CN" sz="2200" dirty="0" smtClean="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  <a:p>
            <a:pPr lvl="1" algn="just" defTabSz="449263">
              <a:spcBef>
                <a:spcPts val="738"/>
              </a:spcBef>
              <a:buClr>
                <a:srgbClr val="000000"/>
              </a:buClr>
              <a:buSzPct val="100000"/>
              <a:buFont typeface="Palatino Linotype" pitchFamily="18" charset="0"/>
              <a:buChar char="‒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200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 </a:t>
            </a:r>
            <a:r>
              <a:rPr lang="en-GB" altLang="zh-CN" sz="2200" dirty="0" err="1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Leecher</a:t>
            </a:r>
            <a:r>
              <a:rPr lang="en-GB" altLang="zh-CN" sz="2200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GB" altLang="zh-CN" sz="2200" dirty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chokes other </a:t>
            </a:r>
            <a:r>
              <a:rPr lang="en-GB" altLang="zh-CN" sz="2200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peers</a:t>
            </a:r>
          </a:p>
          <a:p>
            <a:pPr lvl="1" algn="just" defTabSz="449263">
              <a:spcBef>
                <a:spcPts val="738"/>
              </a:spcBef>
              <a:buClr>
                <a:srgbClr val="000000"/>
              </a:buClr>
              <a:buSzPct val="100000"/>
              <a:buFont typeface="Palatino Linotype" pitchFamily="18" charset="0"/>
              <a:buChar char="‒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200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 </a:t>
            </a:r>
            <a:r>
              <a:rPr lang="en-GB" altLang="zh-CN" sz="2200" dirty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Q: Why does this </a:t>
            </a:r>
            <a:r>
              <a:rPr lang="en-GB" altLang="zh-CN" sz="2200" dirty="0" err="1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algo</a:t>
            </a:r>
            <a:r>
              <a:rPr lang="en-GB" altLang="zh-CN" sz="2200" dirty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 encourage cooperation?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zh-CN" sz="4000" smtClean="0">
                <a:ea typeface="宋体" pitchFamily="2" charset="-122"/>
              </a:rPr>
              <a:t>Scheduling:</a:t>
            </a:r>
            <a:br>
              <a:rPr lang="en-US" altLang="zh-CN" sz="4000" smtClean="0">
                <a:ea typeface="宋体" pitchFamily="2" charset="-122"/>
              </a:rPr>
            </a:br>
            <a:r>
              <a:rPr lang="en-US" altLang="zh-CN" sz="4000" smtClean="0">
                <a:ea typeface="宋体" pitchFamily="2" charset="-122"/>
              </a:rPr>
              <a:t>Choosing pieces to request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solidFill>
                  <a:srgbClr val="008000"/>
                </a:solidFill>
              </a:rPr>
              <a:t>Rarest-first</a:t>
            </a:r>
            <a:r>
              <a:rPr lang="en-US" altLang="zh-CN" dirty="0" smtClean="0"/>
              <a:t>: Look at all pieces at all peers, and request piece that’s owned by fewest peers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zh-CN" dirty="0" smtClean="0">
                <a:ea typeface="宋体" pitchFamily="2" charset="-122"/>
              </a:rPr>
              <a:t>Increases diversity in the pieces downloaded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avoids case where a node and each of its peers have exactly the same pieces; increases throughput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zh-CN" dirty="0" smtClean="0">
                <a:ea typeface="宋体" pitchFamily="2" charset="-122"/>
              </a:rPr>
              <a:t>Increases likelihood all pieces still available even if original seed leaves before any one node has downloaded </a:t>
            </a:r>
            <a:r>
              <a:rPr lang="en-US" altLang="zh-CN" dirty="0" smtClean="0">
                <a:ea typeface="宋体" pitchFamily="2" charset="-122"/>
              </a:rPr>
              <a:t>the entire </a:t>
            </a:r>
            <a:r>
              <a:rPr lang="en-US" altLang="zh-CN" dirty="0" smtClean="0">
                <a:ea typeface="宋体" pitchFamily="2" charset="-122"/>
              </a:rPr>
              <a:t>file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zh-CN" dirty="0" smtClean="0">
                <a:ea typeface="宋体" pitchFamily="2" charset="-122"/>
              </a:rPr>
              <a:t>Increases chance for cooperation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endParaRPr lang="en-US" altLang="zh-CN" dirty="0" smtClean="0">
              <a:ea typeface="宋体" pitchFamily="2" charset="-122"/>
            </a:endParaRPr>
          </a:p>
          <a:p>
            <a:pPr marL="571500" indent="-514350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Random rarest-first: rank rarest, and randomly choose one with equal rareness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endParaRPr lang="en-US" altLang="zh-CN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zh-CN" sz="4000" smtClean="0">
                <a:ea typeface="宋体" pitchFamily="2" charset="-122"/>
              </a:rPr>
              <a:t>Start time scheduling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8000"/>
                </a:solidFill>
              </a:rPr>
              <a:t>Random First Piece</a:t>
            </a:r>
            <a:r>
              <a:rPr lang="en-US" altLang="zh-CN" dirty="0" smtClean="0"/>
              <a:t>: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When peer starts to download, request random piece.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So as to assemble first complete piece quickly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Then participate in uploads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May request </a:t>
            </a:r>
            <a:r>
              <a:rPr lang="en-US" altLang="zh-CN" dirty="0" err="1" smtClean="0">
                <a:ea typeface="宋体" pitchFamily="2" charset="-122"/>
              </a:rPr>
              <a:t>subpieces</a:t>
            </a:r>
            <a:r>
              <a:rPr lang="en-US" altLang="zh-CN" dirty="0" smtClean="0">
                <a:ea typeface="宋体" pitchFamily="2" charset="-122"/>
              </a:rPr>
              <a:t> from many peers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When first complete piece assembled, switch to rarest-first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traditional web application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67200"/>
            <a:ext cx="8229600" cy="1858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HTTP request </a:t>
            </a:r>
            <a:r>
              <a:rPr lang="en-US" sz="2800" smtClean="0">
                <a:hlinkClick r:id="rId2"/>
              </a:rPr>
              <a:t>http://www.cs.duke.edu</a:t>
            </a: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A DNS lookup on </a:t>
            </a:r>
            <a:r>
              <a:rPr lang="en-US" sz="2800" smtClean="0">
                <a:hlinkClick r:id="rId2"/>
              </a:rPr>
              <a:t>www.cs.duke.edu</a:t>
            </a:r>
            <a:r>
              <a:rPr lang="en-US" sz="2800" smtClean="0"/>
              <a:t> returns the IP address of the web server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Requests are sent to the web site.</a:t>
            </a:r>
            <a:endParaRPr lang="en-US" sz="280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62468" name="Picture 4" descr="MCj04247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928813"/>
            <a:ext cx="1708150" cy="1778000"/>
          </a:xfrm>
          <a:prstGeom prst="rect">
            <a:avLst/>
          </a:prstGeom>
          <a:noFill/>
        </p:spPr>
      </p:pic>
      <p:pic>
        <p:nvPicPr>
          <p:cNvPr id="62469" name="Picture 5" descr="Clo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828800"/>
            <a:ext cx="2971800" cy="1987550"/>
          </a:xfrm>
          <a:prstGeom prst="rect">
            <a:avLst/>
          </a:prstGeom>
          <a:noFill/>
        </p:spPr>
      </p:pic>
      <p:sp>
        <p:nvSpPr>
          <p:cNvPr id="62470" name="laptop"/>
          <p:cNvSpPr>
            <a:spLocks noEditPoints="1" noChangeArrowheads="1"/>
          </p:cNvSpPr>
          <p:nvPr/>
        </p:nvSpPr>
        <p:spPr bwMode="auto">
          <a:xfrm>
            <a:off x="685800" y="2462213"/>
            <a:ext cx="1257300" cy="1082675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62471" name="AutoShape 7"/>
          <p:cNvCxnSpPr>
            <a:cxnSpLocks noChangeShapeType="1"/>
            <a:stCxn id="62470" idx="3"/>
            <a:endCxn id="0" idx="1"/>
          </p:cNvCxnSpPr>
          <p:nvPr/>
        </p:nvCxnSpPr>
        <p:spPr bwMode="auto">
          <a:xfrm>
            <a:off x="1752600" y="2820988"/>
            <a:ext cx="1295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2472" name="AutoShape 8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6019800" y="2817813"/>
            <a:ext cx="762000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2473" name="Line 9"/>
          <p:cNvSpPr>
            <a:spLocks noChangeShapeType="1"/>
          </p:cNvSpPr>
          <p:nvPr/>
        </p:nvSpPr>
        <p:spPr bwMode="auto">
          <a:xfrm flipH="1">
            <a:off x="5943600" y="3048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 flipH="1">
            <a:off x="17526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altLang="zh-CN" sz="4000" smtClean="0">
                <a:ea typeface="宋体" pitchFamily="2" charset="-122"/>
              </a:rPr>
              <a:t>Choosing pieces to request</a:t>
            </a:r>
            <a:br>
              <a:rPr lang="en-US" altLang="zh-CN" sz="4000" smtClean="0">
                <a:ea typeface="宋体" pitchFamily="2" charset="-122"/>
              </a:rPr>
            </a:br>
            <a:endParaRPr lang="en-US" altLang="zh-CN" sz="4000" smtClean="0">
              <a:ea typeface="宋体" pitchFamily="2" charset="-122"/>
            </a:endParaRP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8000"/>
                </a:solidFill>
              </a:rPr>
              <a:t>End-game mode</a:t>
            </a:r>
            <a:r>
              <a:rPr lang="en-US" altLang="zh-CN" dirty="0" smtClean="0"/>
              <a:t>: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When requests sent for all sub-pieces, (re)send requests to all peers.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To speed up completion of download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Cancel </a:t>
            </a:r>
            <a:r>
              <a:rPr lang="en-US" altLang="zh-CN" dirty="0" smtClean="0">
                <a:ea typeface="宋体" pitchFamily="2" charset="-122"/>
              </a:rPr>
              <a:t>requests </a:t>
            </a:r>
            <a:r>
              <a:rPr lang="en-US" altLang="zh-CN" dirty="0" smtClean="0">
                <a:ea typeface="宋体" pitchFamily="2" charset="-122"/>
              </a:rPr>
              <a:t>for downloaded sub-pieces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Overview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>
                <a:ea typeface="宋体" pitchFamily="2" charset="-122"/>
              </a:rPr>
              <a:t>Problem</a:t>
            </a:r>
          </a:p>
          <a:p>
            <a:endParaRPr lang="en-US" altLang="zh-CN" dirty="0" smtClean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Evolving solutions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IP multicast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End system multicast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Proxy caching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Content distribution networks</a:t>
            </a:r>
          </a:p>
          <a:p>
            <a:pPr lvl="2"/>
            <a:r>
              <a:rPr lang="en-US" altLang="zh-CN" dirty="0" err="1" smtClean="0">
                <a:ea typeface="宋体" pitchFamily="2" charset="-122"/>
              </a:rPr>
              <a:t>Akamai</a:t>
            </a:r>
            <a:endParaRPr lang="en-US" altLang="zh-CN" dirty="0" smtClean="0">
              <a:ea typeface="宋体" pitchFamily="2" charset="-122"/>
            </a:endParaRPr>
          </a:p>
          <a:p>
            <a:pPr lvl="1"/>
            <a:r>
              <a:rPr lang="en-US" altLang="zh-CN" dirty="0" smtClean="0">
                <a:ea typeface="宋体" pitchFamily="2" charset="-122"/>
              </a:rPr>
              <a:t>P2P cooperative content distribution</a:t>
            </a:r>
          </a:p>
          <a:p>
            <a:pPr lvl="2"/>
            <a:r>
              <a:rPr lang="en-US" altLang="zh-CN" dirty="0" err="1" smtClean="0">
                <a:ea typeface="宋体" pitchFamily="2" charset="-122"/>
              </a:rPr>
              <a:t>Bittorrent</a:t>
            </a:r>
            <a:r>
              <a:rPr lang="en-US" altLang="zh-CN" dirty="0" smtClean="0">
                <a:ea typeface="宋体" pitchFamily="2" charset="-122"/>
              </a:rPr>
              <a:t> </a:t>
            </a:r>
          </a:p>
          <a:p>
            <a:pPr lvl="2"/>
            <a:r>
              <a:rPr lang="en-US" altLang="zh-CN" dirty="0" err="1" smtClean="0">
                <a:solidFill>
                  <a:srgbClr val="0000FF"/>
                </a:solidFill>
                <a:ea typeface="宋体" pitchFamily="2" charset="-122"/>
              </a:rPr>
              <a:t>BitTyrant</a:t>
            </a:r>
            <a:endParaRPr lang="en-US" altLang="zh-CN" dirty="0" smtClean="0">
              <a:solidFill>
                <a:srgbClr val="0000FF"/>
              </a:solidFill>
              <a:ea typeface="宋体" pitchFamily="2" charset="-122"/>
            </a:endParaRPr>
          </a:p>
          <a:p>
            <a:pPr lvl="2"/>
            <a:endParaRPr lang="en-US" altLang="zh-CN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BitTyrant: a strategic BT client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 can a strategic peer game BT to significantly improve its download performance for the same level of upload contribution?</a:t>
            </a:r>
          </a:p>
          <a:p>
            <a:endParaRPr lang="en-US" dirty="0" smtClean="0"/>
          </a:p>
          <a:p>
            <a:r>
              <a:rPr lang="en-US" dirty="0" smtClean="0"/>
              <a:t>Conclusion: incentives do not build robustness. Strategic peers can gain significantly in performance.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Key ideas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r>
              <a:rPr lang="en-US" sz="2800" dirty="0" smtClean="0"/>
              <a:t>Observations: </a:t>
            </a:r>
          </a:p>
          <a:p>
            <a:pPr lvl="1"/>
            <a:r>
              <a:rPr lang="en-US" sz="2400" dirty="0" err="1" smtClean="0"/>
              <a:t>Unchoked</a:t>
            </a:r>
            <a:r>
              <a:rPr lang="en-US" sz="2400" dirty="0" smtClean="0"/>
              <a:t> as long as one is among the fastest peer set</a:t>
            </a:r>
          </a:p>
          <a:p>
            <a:pPr lvl="1"/>
            <a:r>
              <a:rPr lang="en-US" sz="2400" dirty="0" smtClean="0"/>
              <a:t>High capacity peers equally split its upload rates to active set peers</a:t>
            </a:r>
          </a:p>
          <a:p>
            <a:pPr lvl="1"/>
            <a:r>
              <a:rPr lang="en-US" sz="2400" dirty="0" smtClean="0"/>
              <a:t>Altruism comes from unnecessary contributions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Strategies:</a:t>
            </a:r>
          </a:p>
          <a:p>
            <a:pPr lvl="1"/>
            <a:r>
              <a:rPr lang="en-US" sz="2400" dirty="0" smtClean="0"/>
              <a:t>Maximize per connection download bandwidth</a:t>
            </a:r>
          </a:p>
          <a:p>
            <a:pPr lvl="1"/>
            <a:r>
              <a:rPr lang="en-US" sz="2400" dirty="0" smtClean="0"/>
              <a:t>Maximize the number of reciprocating peers</a:t>
            </a:r>
          </a:p>
          <a:p>
            <a:pPr lvl="1"/>
            <a:r>
              <a:rPr lang="en-US" sz="2400" dirty="0" smtClean="0"/>
              <a:t>Do not upload more than needed for reciprocation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Altruism in Bittorrent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8" y="1204913"/>
            <a:ext cx="772001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8139113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57275"/>
            <a:ext cx="82772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BitTyrant strategy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82296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Rank peers by d</a:t>
            </a:r>
            <a:r>
              <a:rPr lang="en-US" sz="2800" baseline="-25000" smtClean="0"/>
              <a:t>p</a:t>
            </a:r>
            <a:r>
              <a:rPr lang="en-US" sz="2800" smtClean="0"/>
              <a:t>/u</a:t>
            </a:r>
            <a:r>
              <a:rPr lang="en-US" sz="2800" baseline="-25000" smtClean="0"/>
              <a:t>p</a:t>
            </a: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Unchoke in decreasing order of peer ranking until upload capacity is saturated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Assumption: data is always available, download is not limited by data scarcity </a:t>
            </a:r>
            <a:endParaRPr lang="en-US" sz="2800" baseline="-25000" smtClean="0"/>
          </a:p>
        </p:txBody>
      </p:sp>
      <p:sp>
        <p:nvSpPr>
          <p:cNvPr id="72707" name="Oval 4"/>
          <p:cNvSpPr>
            <a:spLocks noChangeArrowheads="1"/>
          </p:cNvSpPr>
          <p:nvPr/>
        </p:nvSpPr>
        <p:spPr bwMode="auto">
          <a:xfrm>
            <a:off x="1905000" y="16383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72708" name="Oval 5"/>
          <p:cNvSpPr>
            <a:spLocks noChangeArrowheads="1"/>
          </p:cNvSpPr>
          <p:nvPr/>
        </p:nvSpPr>
        <p:spPr bwMode="auto">
          <a:xfrm>
            <a:off x="3657600" y="16383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Oval 6"/>
          <p:cNvSpPr>
            <a:spLocks noChangeArrowheads="1"/>
          </p:cNvSpPr>
          <p:nvPr/>
        </p:nvSpPr>
        <p:spPr bwMode="auto">
          <a:xfrm>
            <a:off x="7086600" y="16383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5013325" y="1530350"/>
            <a:ext cx="793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/>
              <a:t>…</a:t>
            </a:r>
          </a:p>
        </p:txBody>
      </p:sp>
      <p:sp>
        <p:nvSpPr>
          <p:cNvPr id="72711" name="Oval 12"/>
          <p:cNvSpPr>
            <a:spLocks noChangeArrowheads="1"/>
          </p:cNvSpPr>
          <p:nvPr/>
        </p:nvSpPr>
        <p:spPr bwMode="auto">
          <a:xfrm>
            <a:off x="4495800" y="32004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Line 16"/>
          <p:cNvSpPr>
            <a:spLocks noChangeShapeType="1"/>
          </p:cNvSpPr>
          <p:nvPr/>
        </p:nvSpPr>
        <p:spPr bwMode="auto">
          <a:xfrm>
            <a:off x="2438400" y="2209800"/>
            <a:ext cx="2057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3" name="Line 17"/>
          <p:cNvSpPr>
            <a:spLocks noChangeShapeType="1"/>
          </p:cNvSpPr>
          <p:nvPr/>
        </p:nvSpPr>
        <p:spPr bwMode="auto">
          <a:xfrm>
            <a:off x="4038600" y="22098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4" name="Line 18"/>
          <p:cNvSpPr>
            <a:spLocks noChangeShapeType="1"/>
          </p:cNvSpPr>
          <p:nvPr/>
        </p:nvSpPr>
        <p:spPr bwMode="auto">
          <a:xfrm flipV="1">
            <a:off x="5105400" y="2209800"/>
            <a:ext cx="2057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5" name="Line 19"/>
          <p:cNvSpPr>
            <a:spLocks noChangeShapeType="1"/>
          </p:cNvSpPr>
          <p:nvPr/>
        </p:nvSpPr>
        <p:spPr bwMode="auto">
          <a:xfrm flipH="1" flipV="1">
            <a:off x="3352800" y="2514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16" name="Text Box 21"/>
          <p:cNvSpPr txBox="1">
            <a:spLocks noChangeArrowheads="1"/>
          </p:cNvSpPr>
          <p:nvPr/>
        </p:nvSpPr>
        <p:spPr bwMode="auto">
          <a:xfrm>
            <a:off x="3641725" y="2398713"/>
            <a:ext cx="395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  <a:r>
              <a:rPr lang="en-US" baseline="-25000"/>
              <a:t>p</a:t>
            </a:r>
          </a:p>
        </p:txBody>
      </p:sp>
      <p:sp>
        <p:nvSpPr>
          <p:cNvPr id="72717" name="Line 22"/>
          <p:cNvSpPr>
            <a:spLocks noChangeShapeType="1"/>
          </p:cNvSpPr>
          <p:nvPr/>
        </p:nvSpPr>
        <p:spPr bwMode="auto">
          <a:xfrm>
            <a:off x="3124200" y="3048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18" name="Text Box 23"/>
          <p:cNvSpPr txBox="1">
            <a:spLocks noChangeArrowheads="1"/>
          </p:cNvSpPr>
          <p:nvPr/>
        </p:nvSpPr>
        <p:spPr bwMode="auto">
          <a:xfrm>
            <a:off x="3565525" y="3617913"/>
            <a:ext cx="395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  <a:r>
              <a:rPr lang="en-US" baseline="-25000"/>
              <a:t>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Challenges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Determining u</a:t>
            </a:r>
            <a:r>
              <a:rPr lang="en-US" sz="2400" baseline="-25000" dirty="0" smtClean="0"/>
              <a:t>p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Initialized with  the expected equal split capacity obtained from measurement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Periodically update it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Increase multiplicatively if peer does not reciprocate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Decrease multiplicatively if peer does</a:t>
            </a:r>
          </a:p>
          <a:p>
            <a:pPr lvl="2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Estimating 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p</a:t>
            </a:r>
            <a:endParaRPr lang="en-US" sz="2400" baseline="-25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Measure from the download rate if downloading from the peer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From choked peers, estimate from peer announced block available rate  U: U/</a:t>
            </a:r>
            <a:r>
              <a:rPr lang="en-US" sz="2000" dirty="0" err="1" smtClean="0"/>
              <a:t>ActiveSize</a:t>
            </a:r>
            <a:r>
              <a:rPr lang="en-US" sz="2000" dirty="0" smtClean="0"/>
              <a:t>  of a default client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May overestimate </a:t>
            </a:r>
          </a:p>
          <a:p>
            <a:pPr lvl="2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Sizing the neighborhood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Request as many peers as possible from trackers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2254"/>
            <a:ext cx="6400800" cy="525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2000"/>
          </a:xfrm>
        </p:spPr>
        <p:txBody>
          <a:bodyPr lIns="90000" tIns="46800" rIns="90000" bIns="46800" anchor="t">
            <a:spAutoFit/>
          </a:bodyPr>
          <a:lstStyle/>
          <a:p>
            <a:pPr defTabSz="44926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mtClean="0">
                <a:latin typeface="Palatino Linotype" pitchFamily="18" charset="0"/>
                <a:ea typeface="宋体" pitchFamily="2" charset="-122"/>
              </a:rPr>
              <a:t>Problem Statement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8229600" cy="1143000"/>
          </a:xfrm>
        </p:spPr>
        <p:txBody>
          <a:bodyPr/>
          <a:lstStyle/>
          <a:p>
            <a:r>
              <a:rPr lang="en-US" altLang="zh-CN" sz="2800" smtClean="0"/>
              <a:t>One-to-many content distribution</a:t>
            </a:r>
          </a:p>
          <a:p>
            <a:pPr lvl="1"/>
            <a:r>
              <a:rPr lang="en-US" altLang="zh-CN" sz="2400" smtClean="0">
                <a:ea typeface="宋体" pitchFamily="2" charset="-122"/>
              </a:rPr>
              <a:t>Millions of clients downloading from the same server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0" y="685800"/>
          <a:ext cx="91440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0" name="Visio" r:id="rId4" imgW="5268468" imgH="3790798" progId="Visio.Drawing.11">
                  <p:embed/>
                </p:oleObj>
              </mc:Choice>
              <mc:Fallback>
                <p:oleObj name="Visio" r:id="rId4" imgW="5268468" imgH="3790798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9144000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Summary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ea typeface="宋体" pitchFamily="2" charset="-122"/>
              </a:rPr>
              <a:t>Problem: distributing content without a hot spot near the server</a:t>
            </a:r>
          </a:p>
          <a:p>
            <a:endParaRPr lang="en-US" altLang="zh-CN" dirty="0" smtClean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Solutions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IP multicast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End system multicast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Proxy caching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Content distribution networks</a:t>
            </a:r>
          </a:p>
          <a:p>
            <a:pPr lvl="2"/>
            <a:r>
              <a:rPr lang="en-US" altLang="zh-CN" dirty="0" err="1" smtClean="0">
                <a:ea typeface="宋体" pitchFamily="2" charset="-122"/>
              </a:rPr>
              <a:t>Akamai</a:t>
            </a:r>
            <a:endParaRPr lang="en-US" altLang="zh-CN" dirty="0" smtClean="0">
              <a:ea typeface="宋体" pitchFamily="2" charset="-122"/>
            </a:endParaRPr>
          </a:p>
          <a:p>
            <a:pPr lvl="1"/>
            <a:r>
              <a:rPr lang="en-US" altLang="zh-CN" dirty="0" smtClean="0">
                <a:ea typeface="宋体" pitchFamily="2" charset="-122"/>
              </a:rPr>
              <a:t>P2P cooperative content distribution</a:t>
            </a:r>
          </a:p>
          <a:p>
            <a:pPr lvl="2"/>
            <a:r>
              <a:rPr lang="en-US" altLang="zh-CN" dirty="0" err="1" smtClean="0">
                <a:ea typeface="宋体" pitchFamily="2" charset="-122"/>
              </a:rPr>
              <a:t>Bittorrent</a:t>
            </a:r>
            <a:r>
              <a:rPr lang="en-US" altLang="zh-CN" dirty="0" smtClean="0">
                <a:ea typeface="宋体" pitchFamily="2" charset="-122"/>
              </a:rPr>
              <a:t>, </a:t>
            </a:r>
            <a:r>
              <a:rPr lang="en-US" altLang="zh-CN" dirty="0" err="1" smtClean="0">
                <a:ea typeface="宋体" pitchFamily="2" charset="-122"/>
              </a:rPr>
              <a:t>BitTyrant</a:t>
            </a:r>
            <a:endParaRPr lang="en-US" altLang="zh-CN" dirty="0" smtClean="0">
              <a:ea typeface="宋体" pitchFamily="2" charset="-122"/>
            </a:endParaRPr>
          </a:p>
          <a:p>
            <a:pPr marL="914400" lvl="2" indent="0">
              <a:buNone/>
            </a:pPr>
            <a:endParaRPr lang="en-US" altLang="zh-CN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Evolving Solutions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Observation: duplicate copies of data are sent</a:t>
            </a:r>
          </a:p>
          <a:p>
            <a:r>
              <a:rPr lang="en-US" altLang="zh-CN" dirty="0" smtClean="0"/>
              <a:t>Solutions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IP multicast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End system multicast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Proxy caching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Content distribution networks</a:t>
            </a:r>
          </a:p>
          <a:p>
            <a:pPr lvl="2"/>
            <a:r>
              <a:rPr lang="en-US" altLang="zh-CN" dirty="0" err="1" smtClean="0">
                <a:ea typeface="宋体" pitchFamily="2" charset="-122"/>
              </a:rPr>
              <a:t>Akamai</a:t>
            </a:r>
            <a:endParaRPr lang="en-US" altLang="zh-CN" dirty="0" smtClean="0">
              <a:ea typeface="宋体" pitchFamily="2" charset="-122"/>
            </a:endParaRPr>
          </a:p>
          <a:p>
            <a:pPr lvl="1"/>
            <a:r>
              <a:rPr lang="en-US" altLang="zh-CN" dirty="0" smtClean="0">
                <a:ea typeface="宋体" pitchFamily="2" charset="-122"/>
              </a:rPr>
              <a:t>P2P cooperative content distribution</a:t>
            </a:r>
          </a:p>
          <a:p>
            <a:pPr lvl="2"/>
            <a:r>
              <a:rPr lang="en-US" altLang="zh-CN" dirty="0" err="1" smtClean="0">
                <a:ea typeface="宋体" pitchFamily="2" charset="-122"/>
              </a:rPr>
              <a:t>BitTorrent</a:t>
            </a:r>
            <a:endParaRPr lang="en-US" altLang="zh-CN" dirty="0" smtClean="0">
              <a:ea typeface="宋体" pitchFamily="2" charset="-122"/>
            </a:endParaRPr>
          </a:p>
          <a:p>
            <a:pPr lvl="1"/>
            <a:endParaRPr lang="en-US" altLang="zh-CN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IP multicast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29200"/>
            <a:ext cx="8229600" cy="152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000" dirty="0" smtClean="0"/>
              <a:t>End systems join a multicast group</a:t>
            </a:r>
          </a:p>
          <a:p>
            <a:pPr>
              <a:lnSpc>
                <a:spcPct val="80000"/>
              </a:lnSpc>
            </a:pPr>
            <a:r>
              <a:rPr lang="en-US" altLang="zh-CN" sz="2000" dirty="0" smtClean="0"/>
              <a:t>Routers set up a multicast tree</a:t>
            </a:r>
          </a:p>
          <a:p>
            <a:pPr>
              <a:lnSpc>
                <a:spcPct val="80000"/>
              </a:lnSpc>
            </a:pPr>
            <a:r>
              <a:rPr lang="en-US" altLang="zh-CN" sz="2000" dirty="0" smtClean="0"/>
              <a:t>Packets are duplicated and forwarded to multiple next hops at routers</a:t>
            </a:r>
          </a:p>
          <a:p>
            <a:pPr>
              <a:lnSpc>
                <a:spcPct val="80000"/>
              </a:lnSpc>
            </a:pPr>
            <a:r>
              <a:rPr lang="en-US" altLang="zh-CN" sz="2000" dirty="0" smtClean="0"/>
              <a:t>Pros and cons</a:t>
            </a:r>
          </a:p>
        </p:txBody>
      </p:sp>
      <p:pic>
        <p:nvPicPr>
          <p:cNvPr id="75779" name="Picture 5" descr="MCj04247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7613" y="3733800"/>
            <a:ext cx="119538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6" descr="MCj042478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914400"/>
            <a:ext cx="920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048000"/>
            <a:ext cx="6381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8" descr="MCj042478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914400"/>
            <a:ext cx="920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9" descr="MCj042478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914400"/>
            <a:ext cx="920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10" descr="MCj042478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914400"/>
            <a:ext cx="920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2438400"/>
            <a:ext cx="6381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2438400"/>
            <a:ext cx="6381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5787" name="AutoShape 13"/>
          <p:cNvCxnSpPr>
            <a:cxnSpLocks noChangeShapeType="1"/>
          </p:cNvCxnSpPr>
          <p:nvPr/>
        </p:nvCxnSpPr>
        <p:spPr bwMode="auto">
          <a:xfrm flipV="1">
            <a:off x="4356100" y="3048000"/>
            <a:ext cx="1588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788" name="AutoShape 14"/>
          <p:cNvCxnSpPr>
            <a:cxnSpLocks noChangeShapeType="1"/>
          </p:cNvCxnSpPr>
          <p:nvPr/>
        </p:nvCxnSpPr>
        <p:spPr bwMode="auto">
          <a:xfrm flipH="1" flipV="1">
            <a:off x="3000375" y="2649538"/>
            <a:ext cx="103822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789" name="AutoShape 15"/>
          <p:cNvCxnSpPr>
            <a:cxnSpLocks noChangeShapeType="1"/>
          </p:cNvCxnSpPr>
          <p:nvPr/>
        </p:nvCxnSpPr>
        <p:spPr bwMode="auto">
          <a:xfrm flipV="1">
            <a:off x="3048000" y="2649538"/>
            <a:ext cx="2514600" cy="17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790" name="AutoShape 16"/>
          <p:cNvCxnSpPr>
            <a:cxnSpLocks noChangeShapeType="1"/>
          </p:cNvCxnSpPr>
          <p:nvPr/>
        </p:nvCxnSpPr>
        <p:spPr bwMode="auto">
          <a:xfrm flipV="1">
            <a:off x="4676775" y="2649538"/>
            <a:ext cx="88582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791" name="AutoShape 17"/>
          <p:cNvCxnSpPr>
            <a:cxnSpLocks noChangeShapeType="1"/>
          </p:cNvCxnSpPr>
          <p:nvPr/>
        </p:nvCxnSpPr>
        <p:spPr bwMode="auto">
          <a:xfrm flipH="1" flipV="1">
            <a:off x="1222375" y="1819275"/>
            <a:ext cx="1458913" cy="619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792" name="AutoShape 18"/>
          <p:cNvCxnSpPr>
            <a:cxnSpLocks noChangeShapeType="1"/>
          </p:cNvCxnSpPr>
          <p:nvPr/>
        </p:nvCxnSpPr>
        <p:spPr bwMode="auto">
          <a:xfrm flipV="1">
            <a:off x="2681288" y="1819275"/>
            <a:ext cx="598487" cy="619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793" name="AutoShape 19"/>
          <p:cNvCxnSpPr>
            <a:cxnSpLocks noChangeShapeType="1"/>
          </p:cNvCxnSpPr>
          <p:nvPr/>
        </p:nvCxnSpPr>
        <p:spPr bwMode="auto">
          <a:xfrm flipH="1" flipV="1">
            <a:off x="5260975" y="1819275"/>
            <a:ext cx="620713" cy="619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794" name="AutoShape 20"/>
          <p:cNvCxnSpPr>
            <a:cxnSpLocks noChangeShapeType="1"/>
          </p:cNvCxnSpPr>
          <p:nvPr/>
        </p:nvCxnSpPr>
        <p:spPr bwMode="auto">
          <a:xfrm flipV="1">
            <a:off x="5881688" y="1819275"/>
            <a:ext cx="750887" cy="619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5795" name="AutoShape 23"/>
          <p:cNvSpPr>
            <a:spLocks noChangeArrowheads="1"/>
          </p:cNvSpPr>
          <p:nvPr/>
        </p:nvSpPr>
        <p:spPr bwMode="auto">
          <a:xfrm>
            <a:off x="4191000" y="3429000"/>
            <a:ext cx="3048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zh-CN"/>
          </a:p>
        </p:txBody>
      </p:sp>
      <p:sp>
        <p:nvSpPr>
          <p:cNvPr id="75796" name="AutoShape 24"/>
          <p:cNvSpPr>
            <a:spLocks noChangeArrowheads="1"/>
          </p:cNvSpPr>
          <p:nvPr/>
        </p:nvSpPr>
        <p:spPr bwMode="auto">
          <a:xfrm rot="-3690266">
            <a:off x="3311525" y="2887663"/>
            <a:ext cx="381000" cy="3429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zh-CN"/>
          </a:p>
        </p:txBody>
      </p:sp>
      <p:sp>
        <p:nvSpPr>
          <p:cNvPr id="75797" name="AutoShape 25"/>
          <p:cNvSpPr>
            <a:spLocks noChangeArrowheads="1"/>
          </p:cNvSpPr>
          <p:nvPr/>
        </p:nvSpPr>
        <p:spPr bwMode="auto">
          <a:xfrm rot="3332168">
            <a:off x="4933950" y="2914650"/>
            <a:ext cx="381000" cy="3429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zh-CN"/>
          </a:p>
        </p:txBody>
      </p:sp>
      <p:sp>
        <p:nvSpPr>
          <p:cNvPr id="75798" name="AutoShape 26"/>
          <p:cNvSpPr>
            <a:spLocks noChangeArrowheads="1"/>
          </p:cNvSpPr>
          <p:nvPr/>
        </p:nvSpPr>
        <p:spPr bwMode="auto">
          <a:xfrm rot="-3690266">
            <a:off x="1809750" y="2000250"/>
            <a:ext cx="381000" cy="3429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zh-CN"/>
          </a:p>
        </p:txBody>
      </p:sp>
      <p:sp>
        <p:nvSpPr>
          <p:cNvPr id="75799" name="AutoShape 27"/>
          <p:cNvSpPr>
            <a:spLocks noChangeArrowheads="1"/>
          </p:cNvSpPr>
          <p:nvPr/>
        </p:nvSpPr>
        <p:spPr bwMode="auto">
          <a:xfrm rot="2475187">
            <a:off x="2895600" y="1905000"/>
            <a:ext cx="381000" cy="3429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zh-CN"/>
          </a:p>
        </p:txBody>
      </p:sp>
      <p:sp>
        <p:nvSpPr>
          <p:cNvPr id="75800" name="AutoShape 30"/>
          <p:cNvSpPr>
            <a:spLocks noChangeArrowheads="1"/>
          </p:cNvSpPr>
          <p:nvPr/>
        </p:nvSpPr>
        <p:spPr bwMode="auto">
          <a:xfrm rot="-2694379">
            <a:off x="5314950" y="2000250"/>
            <a:ext cx="381000" cy="3429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zh-CN"/>
          </a:p>
        </p:txBody>
      </p:sp>
      <p:sp>
        <p:nvSpPr>
          <p:cNvPr id="75801" name="AutoShape 31"/>
          <p:cNvSpPr>
            <a:spLocks noChangeArrowheads="1"/>
          </p:cNvSpPr>
          <p:nvPr/>
        </p:nvSpPr>
        <p:spPr bwMode="auto">
          <a:xfrm rot="2475187">
            <a:off x="6172200" y="1905000"/>
            <a:ext cx="381000" cy="3429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zh-CN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End system multicast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57800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400" smtClean="0"/>
              <a:t>End systems rather than routers organize into a tree, forward and duplicate packets</a:t>
            </a:r>
          </a:p>
          <a:p>
            <a:pPr>
              <a:lnSpc>
                <a:spcPct val="80000"/>
              </a:lnSpc>
            </a:pPr>
            <a:r>
              <a:rPr lang="en-US" altLang="zh-CN" sz="2400" smtClean="0"/>
              <a:t>Pros and cons</a:t>
            </a:r>
          </a:p>
        </p:txBody>
      </p:sp>
      <p:pic>
        <p:nvPicPr>
          <p:cNvPr id="81923" name="Picture 4" descr="MCj04247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7613" y="3733800"/>
            <a:ext cx="119538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5" descr="MCj042478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914400"/>
            <a:ext cx="920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7" descr="MCj042478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914400"/>
            <a:ext cx="920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8" descr="MCj042478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914400"/>
            <a:ext cx="920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9" descr="MCj042478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914400"/>
            <a:ext cx="920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928" name="AutoShape 12"/>
          <p:cNvCxnSpPr>
            <a:cxnSpLocks noChangeShapeType="1"/>
          </p:cNvCxnSpPr>
          <p:nvPr/>
        </p:nvCxnSpPr>
        <p:spPr bwMode="auto">
          <a:xfrm flipV="1">
            <a:off x="4356100" y="3048000"/>
            <a:ext cx="1588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929" name="AutoShape 13"/>
          <p:cNvCxnSpPr>
            <a:cxnSpLocks noChangeShapeType="1"/>
          </p:cNvCxnSpPr>
          <p:nvPr/>
        </p:nvCxnSpPr>
        <p:spPr bwMode="auto">
          <a:xfrm flipH="1" flipV="1">
            <a:off x="3000375" y="2649538"/>
            <a:ext cx="103822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930" name="AutoShape 14"/>
          <p:cNvCxnSpPr>
            <a:cxnSpLocks noChangeShapeType="1"/>
          </p:cNvCxnSpPr>
          <p:nvPr/>
        </p:nvCxnSpPr>
        <p:spPr bwMode="auto">
          <a:xfrm flipV="1">
            <a:off x="3048000" y="2649538"/>
            <a:ext cx="2514600" cy="17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931" name="AutoShape 15"/>
          <p:cNvCxnSpPr>
            <a:cxnSpLocks noChangeShapeType="1"/>
          </p:cNvCxnSpPr>
          <p:nvPr/>
        </p:nvCxnSpPr>
        <p:spPr bwMode="auto">
          <a:xfrm flipV="1">
            <a:off x="4676775" y="2649538"/>
            <a:ext cx="88582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932" name="AutoShape 16"/>
          <p:cNvCxnSpPr>
            <a:cxnSpLocks noChangeShapeType="1"/>
          </p:cNvCxnSpPr>
          <p:nvPr/>
        </p:nvCxnSpPr>
        <p:spPr bwMode="auto">
          <a:xfrm flipH="1" flipV="1">
            <a:off x="1222375" y="1819275"/>
            <a:ext cx="1458913" cy="619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933" name="AutoShape 17"/>
          <p:cNvCxnSpPr>
            <a:cxnSpLocks noChangeShapeType="1"/>
          </p:cNvCxnSpPr>
          <p:nvPr/>
        </p:nvCxnSpPr>
        <p:spPr bwMode="auto">
          <a:xfrm flipV="1">
            <a:off x="2681288" y="1819275"/>
            <a:ext cx="598487" cy="619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934" name="AutoShape 18"/>
          <p:cNvCxnSpPr>
            <a:cxnSpLocks noChangeShapeType="1"/>
          </p:cNvCxnSpPr>
          <p:nvPr/>
        </p:nvCxnSpPr>
        <p:spPr bwMode="auto">
          <a:xfrm flipH="1" flipV="1">
            <a:off x="5260975" y="1819275"/>
            <a:ext cx="620713" cy="619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935" name="AutoShape 19"/>
          <p:cNvCxnSpPr>
            <a:cxnSpLocks noChangeShapeType="1"/>
          </p:cNvCxnSpPr>
          <p:nvPr/>
        </p:nvCxnSpPr>
        <p:spPr bwMode="auto">
          <a:xfrm flipV="1">
            <a:off x="5881688" y="1819275"/>
            <a:ext cx="750887" cy="619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1936" name="AutoShape 20"/>
          <p:cNvSpPr>
            <a:spLocks noChangeArrowheads="1"/>
          </p:cNvSpPr>
          <p:nvPr/>
        </p:nvSpPr>
        <p:spPr bwMode="auto">
          <a:xfrm>
            <a:off x="4191000" y="3429000"/>
            <a:ext cx="3048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zh-CN"/>
          </a:p>
        </p:txBody>
      </p:sp>
      <p:sp>
        <p:nvSpPr>
          <p:cNvPr id="81937" name="AutoShape 21"/>
          <p:cNvSpPr>
            <a:spLocks noChangeArrowheads="1"/>
          </p:cNvSpPr>
          <p:nvPr/>
        </p:nvSpPr>
        <p:spPr bwMode="auto">
          <a:xfrm rot="-3690266">
            <a:off x="3311525" y="2887663"/>
            <a:ext cx="381000" cy="3429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zh-CN"/>
          </a:p>
        </p:txBody>
      </p:sp>
      <p:sp>
        <p:nvSpPr>
          <p:cNvPr id="81938" name="AutoShape 22"/>
          <p:cNvSpPr>
            <a:spLocks noChangeArrowheads="1"/>
          </p:cNvSpPr>
          <p:nvPr/>
        </p:nvSpPr>
        <p:spPr bwMode="auto">
          <a:xfrm rot="3332168">
            <a:off x="4933950" y="2914650"/>
            <a:ext cx="381000" cy="3429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zh-CN"/>
          </a:p>
        </p:txBody>
      </p:sp>
      <p:sp>
        <p:nvSpPr>
          <p:cNvPr id="81939" name="AutoShape 23"/>
          <p:cNvSpPr>
            <a:spLocks noChangeArrowheads="1"/>
          </p:cNvSpPr>
          <p:nvPr/>
        </p:nvSpPr>
        <p:spPr bwMode="auto">
          <a:xfrm rot="-3690266">
            <a:off x="1809750" y="2000250"/>
            <a:ext cx="381000" cy="3429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zh-CN"/>
          </a:p>
        </p:txBody>
      </p:sp>
      <p:sp>
        <p:nvSpPr>
          <p:cNvPr id="81940" name="AutoShape 24"/>
          <p:cNvSpPr>
            <a:spLocks noChangeArrowheads="1"/>
          </p:cNvSpPr>
          <p:nvPr/>
        </p:nvSpPr>
        <p:spPr bwMode="auto">
          <a:xfrm rot="2475187">
            <a:off x="2895600" y="1905000"/>
            <a:ext cx="381000" cy="3429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zh-CN"/>
          </a:p>
        </p:txBody>
      </p:sp>
      <p:sp>
        <p:nvSpPr>
          <p:cNvPr id="81941" name="AutoShape 25"/>
          <p:cNvSpPr>
            <a:spLocks noChangeArrowheads="1"/>
          </p:cNvSpPr>
          <p:nvPr/>
        </p:nvSpPr>
        <p:spPr bwMode="auto">
          <a:xfrm rot="-2694379">
            <a:off x="5314950" y="2000250"/>
            <a:ext cx="381000" cy="3429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zh-CN"/>
          </a:p>
        </p:txBody>
      </p:sp>
      <p:sp>
        <p:nvSpPr>
          <p:cNvPr id="81942" name="AutoShape 26"/>
          <p:cNvSpPr>
            <a:spLocks noChangeArrowheads="1"/>
          </p:cNvSpPr>
          <p:nvPr/>
        </p:nvSpPr>
        <p:spPr bwMode="auto">
          <a:xfrm rot="2475187">
            <a:off x="6172200" y="1905000"/>
            <a:ext cx="381000" cy="3429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zh-CN"/>
          </a:p>
        </p:txBody>
      </p:sp>
      <p:pic>
        <p:nvPicPr>
          <p:cNvPr id="81943" name="Picture 27" descr="j02920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133600"/>
            <a:ext cx="91757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4" name="Picture 28" descr="j02920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667000"/>
            <a:ext cx="91757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5" name="Picture 29" descr="j02920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133600"/>
            <a:ext cx="91757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Proxy caching 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095750"/>
            <a:ext cx="62293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333750"/>
            <a:ext cx="15811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Enhance web performance</a:t>
            </a:r>
          </a:p>
          <a:p>
            <a:pPr lvl="1"/>
            <a:r>
              <a:rPr lang="en-US" dirty="0" smtClean="0"/>
              <a:t>Cache content</a:t>
            </a:r>
          </a:p>
          <a:p>
            <a:pPr lvl="1"/>
            <a:r>
              <a:rPr lang="en-US" dirty="0" smtClean="0"/>
              <a:t>Reduce server load, latency, network utilization</a:t>
            </a:r>
          </a:p>
          <a:p>
            <a:pPr lvl="1"/>
            <a:r>
              <a:rPr lang="en-US" dirty="0" smtClean="0"/>
              <a:t>Pros and Cons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content distribution network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410200"/>
            <a:ext cx="7772400" cy="121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A single provider that manages multiple replicas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A client obtains content from a close replica</a:t>
            </a:r>
          </a:p>
        </p:txBody>
      </p:sp>
      <p:pic>
        <p:nvPicPr>
          <p:cNvPr id="65540" name="Picture 4" descr="Cl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057400"/>
            <a:ext cx="3810000" cy="2547938"/>
          </a:xfrm>
          <a:prstGeom prst="rect">
            <a:avLst/>
          </a:prstGeom>
          <a:noFill/>
        </p:spPr>
      </p:pic>
      <p:sp>
        <p:nvSpPr>
          <p:cNvPr id="65541" name="laptop"/>
          <p:cNvSpPr>
            <a:spLocks noEditPoints="1" noChangeArrowheads="1"/>
          </p:cNvSpPr>
          <p:nvPr/>
        </p:nvSpPr>
        <p:spPr bwMode="auto">
          <a:xfrm>
            <a:off x="0" y="2743200"/>
            <a:ext cx="1257300" cy="1082675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1371600" y="3200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H="1">
            <a:off x="1371600" y="3581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5544" name="Picture 8" descr="MCj04247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590800"/>
            <a:ext cx="1049338" cy="1092200"/>
          </a:xfrm>
          <a:prstGeom prst="rect">
            <a:avLst/>
          </a:prstGeom>
          <a:noFill/>
        </p:spPr>
      </p:pic>
      <p:pic>
        <p:nvPicPr>
          <p:cNvPr id="65545" name="Picture 9" descr="app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524000"/>
            <a:ext cx="742950" cy="1162050"/>
          </a:xfrm>
          <a:prstGeom prst="rect">
            <a:avLst/>
          </a:prstGeom>
          <a:noFill/>
        </p:spPr>
      </p:pic>
      <p:pic>
        <p:nvPicPr>
          <p:cNvPr id="65546" name="Picture 10" descr="app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590800"/>
            <a:ext cx="742950" cy="1162050"/>
          </a:xfrm>
          <a:prstGeom prst="rect">
            <a:avLst/>
          </a:prstGeom>
          <a:noFill/>
        </p:spPr>
      </p:pic>
      <p:pic>
        <p:nvPicPr>
          <p:cNvPr id="65547" name="Picture 11" descr="app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581400"/>
            <a:ext cx="742950" cy="1162050"/>
          </a:xfrm>
          <a:prstGeom prst="rect">
            <a:avLst/>
          </a:prstGeom>
          <a:noFill/>
        </p:spPr>
      </p:pic>
      <p:pic>
        <p:nvPicPr>
          <p:cNvPr id="65548" name="Picture 12" descr="webscri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371600"/>
            <a:ext cx="625475" cy="625475"/>
          </a:xfrm>
          <a:prstGeom prst="rect">
            <a:avLst/>
          </a:prstGeom>
          <a:noFill/>
        </p:spPr>
      </p:pic>
      <p:pic>
        <p:nvPicPr>
          <p:cNvPr id="65549" name="Picture 13" descr="webscri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733800"/>
            <a:ext cx="625475" cy="625475"/>
          </a:xfrm>
          <a:prstGeom prst="rect">
            <a:avLst/>
          </a:prstGeom>
          <a:noFill/>
        </p:spPr>
      </p:pic>
      <p:pic>
        <p:nvPicPr>
          <p:cNvPr id="65550" name="Picture 14" descr="webscri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514600"/>
            <a:ext cx="625475" cy="625475"/>
          </a:xfrm>
          <a:prstGeom prst="rect">
            <a:avLst/>
          </a:prstGeom>
          <a:noFill/>
        </p:spPr>
      </p:pic>
      <p:sp>
        <p:nvSpPr>
          <p:cNvPr id="65551" name="Line 15"/>
          <p:cNvSpPr>
            <a:spLocks noChangeShapeType="1"/>
          </p:cNvSpPr>
          <p:nvPr/>
        </p:nvSpPr>
        <p:spPr bwMode="auto">
          <a:xfrm flipH="1" flipV="1">
            <a:off x="4800600" y="1600200"/>
            <a:ext cx="2667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 flipH="1" flipV="1">
            <a:off x="6858000" y="30480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 flipH="1">
            <a:off x="4800600" y="3505200"/>
            <a:ext cx="2590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XIAOWEI20YANG@YOUDQGUFUVWXY5MI" val="2875"/>
</p:tagLst>
</file>

<file path=ppt/theme/theme1.xml><?xml version="1.0" encoding="utf-8"?>
<a:theme xmlns:a="http://schemas.openxmlformats.org/drawingml/2006/main" name="03Design">
  <a:themeElements>
    <a:clrScheme name="comm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m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1021</TotalTime>
  <Words>2115</Words>
  <Application>Microsoft Macintosh PowerPoint</Application>
  <PresentationFormat>On-screen Show (4:3)</PresentationFormat>
  <Paragraphs>355</Paragraphs>
  <Slides>40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03Design</vt:lpstr>
      <vt:lpstr>Visio</vt:lpstr>
      <vt:lpstr>CompSci 356: Computer Network Architectures  Lecture 21: Content Distribution Chapter 9.4</vt:lpstr>
      <vt:lpstr>Overview</vt:lpstr>
      <vt:lpstr>A traditional web application</vt:lpstr>
      <vt:lpstr>Problem Statement</vt:lpstr>
      <vt:lpstr>Evolving Solutions</vt:lpstr>
      <vt:lpstr>IP multicast</vt:lpstr>
      <vt:lpstr>End system multicast</vt:lpstr>
      <vt:lpstr>Proxy caching </vt:lpstr>
      <vt:lpstr>A content distribution network</vt:lpstr>
      <vt:lpstr>Pros and cons of CDN</vt:lpstr>
      <vt:lpstr>Overview</vt:lpstr>
      <vt:lpstr>Peer-to-Peer Cooperative Content Distribution</vt:lpstr>
      <vt:lpstr>Data lookup</vt:lpstr>
      <vt:lpstr>The Gnutella approach</vt:lpstr>
      <vt:lpstr>BitTorrent</vt:lpstr>
      <vt:lpstr>BitTorrent overview</vt:lpstr>
      <vt:lpstr>BitTorrent overview</vt:lpstr>
      <vt:lpstr>Terminology</vt:lpstr>
      <vt:lpstr>BitTorrent overview</vt:lpstr>
      <vt:lpstr>BitTorrent overview</vt:lpstr>
      <vt:lpstr>BitTorrent overview</vt:lpstr>
      <vt:lpstr>BitTorrent overview</vt:lpstr>
      <vt:lpstr>BitTorrent overview</vt:lpstr>
      <vt:lpstr>BitTorrent overview</vt:lpstr>
      <vt:lpstr>BitTorrent overview</vt:lpstr>
      <vt:lpstr>Roles of Optimistic Unchoking</vt:lpstr>
      <vt:lpstr>BitTorrent overview</vt:lpstr>
      <vt:lpstr>Scheduling: Choosing pieces to request</vt:lpstr>
      <vt:lpstr>Start time scheduling</vt:lpstr>
      <vt:lpstr>Choosing pieces to request </vt:lpstr>
      <vt:lpstr>Overview</vt:lpstr>
      <vt:lpstr>BitTyrant: a strategic BT client</vt:lpstr>
      <vt:lpstr>Key ideas</vt:lpstr>
      <vt:lpstr>Altruism in Bittorrent</vt:lpstr>
      <vt:lpstr>PowerPoint Presentation</vt:lpstr>
      <vt:lpstr>PowerPoint Presentation</vt:lpstr>
      <vt:lpstr>BitTyrant strategy</vt:lpstr>
      <vt:lpstr>Challenges</vt:lpstr>
      <vt:lpstr>The results</vt:lpstr>
      <vt:lpstr>Summary</vt:lpstr>
    </vt:vector>
  </TitlesOfParts>
  <Company>Duke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 214: Networks and Distributed Systems   Lecture 4: Interconnecting Direct Link Networks</dc:title>
  <dc:creator>Xiaowei Yang</dc:creator>
  <cp:lastModifiedBy>Xiaowei</cp:lastModifiedBy>
  <cp:revision>198</cp:revision>
  <dcterms:created xsi:type="dcterms:W3CDTF">2009-09-02T13:41:44Z</dcterms:created>
  <dcterms:modified xsi:type="dcterms:W3CDTF">2014-04-08T18:53:42Z</dcterms:modified>
</cp:coreProperties>
</file>