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sldIdLst>
    <p:sldId id="258" r:id="rId2"/>
    <p:sldId id="367" r:id="rId3"/>
    <p:sldId id="368" r:id="rId4"/>
    <p:sldId id="369" r:id="rId5"/>
    <p:sldId id="370" r:id="rId6"/>
    <p:sldId id="371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9" r:id="rId21"/>
    <p:sldId id="378" r:id="rId22"/>
    <p:sldId id="338" r:id="rId23"/>
    <p:sldId id="341" r:id="rId24"/>
    <p:sldId id="342" r:id="rId25"/>
    <p:sldId id="343" r:id="rId26"/>
    <p:sldId id="344" r:id="rId27"/>
    <p:sldId id="345" r:id="rId28"/>
    <p:sldId id="346" r:id="rId29"/>
    <p:sldId id="347" r:id="rId30"/>
    <p:sldId id="348" r:id="rId31"/>
    <p:sldId id="349" r:id="rId32"/>
    <p:sldId id="350" r:id="rId33"/>
    <p:sldId id="351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5" r:id="rId44"/>
    <p:sldId id="375" r:id="rId45"/>
    <p:sldId id="376" r:id="rId46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055" autoAdjust="0"/>
  </p:normalViewPr>
  <p:slideViewPr>
    <p:cSldViewPr showGuides="1">
      <p:cViewPr varScale="1">
        <p:scale>
          <a:sx n="81" d="100"/>
          <a:sy n="81" d="100"/>
        </p:scale>
        <p:origin x="-2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BBCE5EDC-5A44-420F-8C0A-818560285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04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Ids live in a single circular space.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FF0ED1-622C-460A-A644-D8401AE627B6}" type="slidenum">
              <a:rPr lang="en-US" altLang="zh-CN"/>
              <a:pPr/>
              <a:t>44</a:t>
            </a:fld>
            <a:endParaRPr lang="en-US" altLang="zh-CN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BE4178-3F7B-4A16-8391-F6C8777CC72F}" type="slidenum">
              <a:rPr lang="en-US" altLang="zh-CN"/>
              <a:pPr/>
              <a:t>45</a:t>
            </a:fld>
            <a:endParaRPr lang="en-US" altLang="zh-CN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dirty="0" smtClean="0"/>
              <a:t>Always undershoots to predecessor. So never misses the real successor.</a:t>
            </a:r>
          </a:p>
          <a:p>
            <a:r>
              <a:rPr lang="en-US" dirty="0" smtClean="0"/>
              <a:t>Lookup procedure isn’t inherently log(n). But finger table causes it to be.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Small tables, but multi-hop lookup. Table entries: IP address and Chord ID.</a:t>
            </a:r>
          </a:p>
          <a:p>
            <a:r>
              <a:rPr lang="en-US" smtClean="0"/>
              <a:t>Navigate in ID space, route queries closer to successor. Log(n) tables, log(n) hops.</a:t>
            </a:r>
          </a:p>
          <a:p>
            <a:r>
              <a:rPr lang="en-US" smtClean="0"/>
              <a:t>Route to a document between </a:t>
            </a:r>
            <a:r>
              <a:rPr lang="en-US" sz="2400" smtClean="0">
                <a:latin typeface="Helvetica" pitchFamily="34" charset="0"/>
                <a:cs typeface="Times New Roman" pitchFamily="18" charset="0"/>
              </a:rPr>
              <a:t>¼</a:t>
            </a:r>
            <a:r>
              <a:rPr lang="en-US" smtClean="0"/>
              <a:t> and </a:t>
            </a:r>
            <a:r>
              <a:rPr lang="en-US" sz="2400" smtClean="0">
                <a:latin typeface="Helvetica" pitchFamily="34" charset="0"/>
                <a:cs typeface="Times New Roman" pitchFamily="18" charset="0"/>
              </a:rPr>
              <a:t>½</a:t>
            </a:r>
            <a:r>
              <a:rPr lang="en-US" smtClean="0"/>
              <a:t> …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Small tables, but multi-hop lookup. Table entries: IP address and Chord ID.</a:t>
            </a:r>
          </a:p>
          <a:p>
            <a:r>
              <a:rPr lang="en-US" smtClean="0"/>
              <a:t>Navigate in ID space, route queries closer to successor. Log(n) tables, log(n) hops.</a:t>
            </a:r>
          </a:p>
          <a:p>
            <a:r>
              <a:rPr lang="en-US" smtClean="0"/>
              <a:t>Route to a document between </a:t>
            </a:r>
            <a:r>
              <a:rPr lang="en-US" sz="2400" smtClean="0">
                <a:latin typeface="Helvetica" pitchFamily="34" charset="0"/>
                <a:cs typeface="Times New Roman" pitchFamily="18" charset="0"/>
              </a:rPr>
              <a:t>¼</a:t>
            </a:r>
            <a:r>
              <a:rPr lang="en-US" smtClean="0"/>
              <a:t> and </a:t>
            </a:r>
            <a:r>
              <a:rPr lang="en-US" sz="2400" smtClean="0">
                <a:latin typeface="Helvetica" pitchFamily="34" charset="0"/>
                <a:cs typeface="Times New Roman" pitchFamily="18" charset="0"/>
              </a:rPr>
              <a:t>½</a:t>
            </a:r>
            <a:r>
              <a:rPr lang="en-US" smtClean="0"/>
              <a:t> …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Always undershoots to predecessor. So never misses the real successor.</a:t>
            </a:r>
          </a:p>
          <a:p>
            <a:r>
              <a:rPr lang="en-US" smtClean="0"/>
              <a:t>Lookup procedure isn’t inherently log(n). But finger table causes it to be.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Concurrent join and stabilization are provably consistent eventually.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No problem until lookup gets to a node which knows of no node &lt; key.</a:t>
            </a:r>
          </a:p>
          <a:p>
            <a:r>
              <a:rPr lang="en-US" smtClean="0"/>
              <a:t>There’s a replica of K90 at N113, but we can’t find it.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mtClean="0"/>
              <a:t>Always undershoots to predecessor. So never misses the real successor.</a:t>
            </a:r>
          </a:p>
          <a:p>
            <a:r>
              <a:rPr lang="en-US" smtClean="0"/>
              <a:t>Lookup procedure isn’t inherently log(n). But finger table causes it to be.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B0358-F6B0-4264-B471-EFCE3E08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FAA5E-4D6A-4CFA-AD2E-5D2C95FE3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604E4-C535-4CFE-BC93-8D82996ED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C8C2A-3DC5-4C76-8CD4-11F38D143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9E0FB-7D4B-476F-A3E3-89D02D216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ECF10-FAF9-46A8-B543-49B168FA2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12490-7DB1-495A-8B9A-2421EE1EF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2E4C2-6E20-4679-BC36-E63E11D81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C9393-5DB0-4463-9D91-3C11B1E0A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2B596-7CFD-41F4-81F5-EC4D04B64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6E6DC-5FCD-445C-908A-3391D3610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23EDD-C25C-44AA-B803-16CEB0AE2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DEEFD-D1BA-4A23-8CCA-007E7D7B1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4A772485-C0AC-48DA-AFB3-02A3C186B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+mn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00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cnn.com/image.jp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8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9.emf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oleObject4.bin"/><Relationship Id="rId10" Type="http://schemas.openxmlformats.org/officeDocument/2006/relationships/oleObject" Target="../embeddings/oleObject5.bin"/><Relationship Id="rId11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cn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3124200"/>
          </a:xfrm>
        </p:spPr>
        <p:txBody>
          <a:bodyPr/>
          <a:lstStyle/>
          <a:p>
            <a:pPr eaLnBrk="1" hangingPunct="1"/>
            <a:r>
              <a:rPr lang="en-US" altLang="zh-CN" sz="4000" dirty="0" err="1" smtClean="0">
                <a:ea typeface="宋体" pitchFamily="2" charset="-122"/>
              </a:rPr>
              <a:t>CompSci</a:t>
            </a:r>
            <a:r>
              <a:rPr lang="en-US" altLang="zh-CN" sz="4000" dirty="0" smtClean="0">
                <a:ea typeface="宋体" pitchFamily="2" charset="-122"/>
              </a:rPr>
              <a:t> 356: Computer Network Architectures </a:t>
            </a:r>
            <a:r>
              <a:rPr lang="en-US" altLang="zh-CN" sz="4000" dirty="0" smtClean="0">
                <a:ea typeface="宋体" pitchFamily="2" charset="-122"/>
              </a:rPr>
              <a:t/>
            </a:r>
            <a:br>
              <a:rPr lang="en-US" altLang="zh-CN" sz="4000" dirty="0" smtClean="0">
                <a:ea typeface="宋体" pitchFamily="2" charset="-122"/>
              </a:rPr>
            </a:br>
            <a:r>
              <a:rPr lang="en-US" altLang="zh-CN" sz="4000" dirty="0" smtClean="0">
                <a:ea typeface="宋体" pitchFamily="2" charset="-122"/>
              </a:rPr>
              <a:t>Lecture </a:t>
            </a:r>
            <a:r>
              <a:rPr lang="en-US" altLang="zh-CN" sz="4000" dirty="0" smtClean="0">
                <a:ea typeface="宋体" pitchFamily="2" charset="-122"/>
              </a:rPr>
              <a:t>22: </a:t>
            </a:r>
            <a:r>
              <a:rPr lang="en-US" altLang="zh-CN" sz="4000" dirty="0" smtClean="0">
                <a:ea typeface="宋体" pitchFamily="2" charset="-122"/>
              </a:rPr>
              <a:t>Overlay Networks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smtClean="0"/>
              <a:t>Xiaowei Yang</a:t>
            </a:r>
          </a:p>
          <a:p>
            <a:pPr eaLnBrk="1" hangingPunct="1"/>
            <a:r>
              <a:rPr lang="en-US" altLang="zh-CN" smtClean="0"/>
              <a:t>xwy@cs.duke.edu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DHT: why?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If the number of objects is large, it is impossible for any single node to store it.</a:t>
            </a:r>
          </a:p>
          <a:p>
            <a:endParaRPr lang="en-US" smtClean="0"/>
          </a:p>
          <a:p>
            <a:r>
              <a:rPr lang="en-US" smtClean="0"/>
              <a:t>Solution: distributed hash tables.</a:t>
            </a:r>
          </a:p>
          <a:p>
            <a:pPr lvl="1"/>
            <a:r>
              <a:rPr lang="en-US" smtClean="0"/>
              <a:t>Split one large hash table into smaller tables and distribute them to multiple nodes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914400" y="2133600"/>
            <a:ext cx="2362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914400" y="2590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914400" y="2971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914400" y="3352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914400" y="3733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914400" y="4114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914400" y="4495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914400" y="4876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3505200" y="36576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133600" y="21336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355725" y="1631950"/>
            <a:ext cx="342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K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403475" y="161448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V</a:t>
            </a:r>
          </a:p>
        </p:txBody>
      </p:sp>
      <p:pic>
        <p:nvPicPr>
          <p:cNvPr id="23567" name="Picture 15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2057400"/>
            <a:ext cx="446088" cy="854075"/>
          </a:xfrm>
          <a:prstGeom prst="rect">
            <a:avLst/>
          </a:prstGeom>
          <a:noFill/>
        </p:spPr>
      </p:pic>
      <p:pic>
        <p:nvPicPr>
          <p:cNvPr id="23568" name="Picture 16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657600"/>
            <a:ext cx="446088" cy="854075"/>
          </a:xfrm>
          <a:prstGeom prst="rect">
            <a:avLst/>
          </a:prstGeom>
          <a:noFill/>
        </p:spPr>
      </p:pic>
      <p:pic>
        <p:nvPicPr>
          <p:cNvPr id="23569" name="Picture 17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641725"/>
            <a:ext cx="446088" cy="854075"/>
          </a:xfrm>
          <a:prstGeom prst="rect">
            <a:avLst/>
          </a:prstGeom>
          <a:noFill/>
        </p:spPr>
      </p:pic>
      <p:cxnSp>
        <p:nvCxnSpPr>
          <p:cNvPr id="23570" name="AutoShape 18"/>
          <p:cNvCxnSpPr>
            <a:cxnSpLocks noChangeShapeType="1"/>
            <a:stCxn id="0" idx="0"/>
            <a:endCxn id="0" idx="1"/>
          </p:cNvCxnSpPr>
          <p:nvPr/>
        </p:nvCxnSpPr>
        <p:spPr bwMode="auto">
          <a:xfrm flipV="1">
            <a:off x="6319838" y="2484438"/>
            <a:ext cx="690562" cy="1173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571" name="AutoShape 19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6542088" y="4068763"/>
            <a:ext cx="1306512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572" name="AutoShape 20"/>
          <p:cNvCxnSpPr>
            <a:cxnSpLocks noChangeShapeType="1"/>
            <a:stCxn id="0" idx="0"/>
            <a:endCxn id="0" idx="3"/>
          </p:cNvCxnSpPr>
          <p:nvPr/>
        </p:nvCxnSpPr>
        <p:spPr bwMode="auto">
          <a:xfrm flipH="1" flipV="1">
            <a:off x="7456488" y="2484438"/>
            <a:ext cx="615950" cy="1157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943600" y="1503363"/>
            <a:ext cx="762000" cy="1468437"/>
            <a:chOff x="3744" y="947"/>
            <a:chExt cx="480" cy="925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3575" name="Rectangle 23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3576" name="Line 24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7" name="Line 25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8" name="Line 26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9" name="Line 27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0" name="Text Box 28"/>
            <p:cNvSpPr txBox="1">
              <a:spLocks noChangeArrowheads="1"/>
            </p:cNvSpPr>
            <p:nvPr/>
          </p:nvSpPr>
          <p:spPr bwMode="auto">
            <a:xfrm>
              <a:off x="3768" y="947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3581" name="Text Box 29"/>
            <p:cNvSpPr txBox="1">
              <a:spLocks noChangeArrowheads="1"/>
            </p:cNvSpPr>
            <p:nvPr/>
          </p:nvSpPr>
          <p:spPr bwMode="auto">
            <a:xfrm>
              <a:off x="4009" y="951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5486400" y="4551363"/>
            <a:ext cx="762000" cy="1468437"/>
            <a:chOff x="3744" y="947"/>
            <a:chExt cx="480" cy="925"/>
          </a:xfrm>
        </p:grpSpPr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3584" name="Rectangle 32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3585" name="Line 33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Line 34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7" name="Line 35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8" name="Line 36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9" name="Text Box 37"/>
            <p:cNvSpPr txBox="1">
              <a:spLocks noChangeArrowheads="1"/>
            </p:cNvSpPr>
            <p:nvPr/>
          </p:nvSpPr>
          <p:spPr bwMode="auto">
            <a:xfrm>
              <a:off x="3768" y="947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3590" name="Text Box 38"/>
            <p:cNvSpPr txBox="1">
              <a:spLocks noChangeArrowheads="1"/>
            </p:cNvSpPr>
            <p:nvPr/>
          </p:nvSpPr>
          <p:spPr bwMode="auto">
            <a:xfrm>
              <a:off x="4009" y="951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8001000" y="4419600"/>
            <a:ext cx="762000" cy="1468438"/>
            <a:chOff x="3744" y="947"/>
            <a:chExt cx="480" cy="925"/>
          </a:xfrm>
        </p:grpSpPr>
        <p:grpSp>
          <p:nvGrpSpPr>
            <p:cNvPr id="7" name="Group 40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3593" name="Rectangle 41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3594" name="Line 42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5" name="Line 43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6" name="Line 44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Line 45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8" name="Text Box 46"/>
            <p:cNvSpPr txBox="1">
              <a:spLocks noChangeArrowheads="1"/>
            </p:cNvSpPr>
            <p:nvPr/>
          </p:nvSpPr>
          <p:spPr bwMode="auto">
            <a:xfrm>
              <a:off x="3768" y="947"/>
              <a:ext cx="2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3599" name="Text Box 47"/>
            <p:cNvSpPr txBox="1">
              <a:spLocks noChangeArrowheads="1"/>
            </p:cNvSpPr>
            <p:nvPr/>
          </p:nvSpPr>
          <p:spPr bwMode="auto">
            <a:xfrm>
              <a:off x="4009" y="951"/>
              <a:ext cx="2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content distribution network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5410200"/>
            <a:ext cx="77724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A single provider that manages multiple </a:t>
            </a:r>
            <a:r>
              <a:rPr lang="en-US" sz="2800" dirty="0" smtClean="0"/>
              <a:t>replicas</a:t>
            </a: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A client obtains content from a close </a:t>
            </a:r>
            <a:r>
              <a:rPr lang="en-US" sz="2800" dirty="0" smtClean="0"/>
              <a:t>replica</a:t>
            </a:r>
            <a:endParaRPr lang="en-US" sz="2800" dirty="0" smtClean="0"/>
          </a:p>
        </p:txBody>
      </p:sp>
      <p:pic>
        <p:nvPicPr>
          <p:cNvPr id="24580" name="Picture 4" descr="Clou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057400"/>
            <a:ext cx="3810000" cy="2547938"/>
          </a:xfrm>
          <a:prstGeom prst="rect">
            <a:avLst/>
          </a:prstGeom>
          <a:noFill/>
        </p:spPr>
      </p:pic>
      <p:sp>
        <p:nvSpPr>
          <p:cNvPr id="24581" name="laptop"/>
          <p:cNvSpPr>
            <a:spLocks noEditPoints="1" noChangeArrowheads="1"/>
          </p:cNvSpPr>
          <p:nvPr/>
        </p:nvSpPr>
        <p:spPr bwMode="auto">
          <a:xfrm>
            <a:off x="0" y="2743200"/>
            <a:ext cx="1257300" cy="1082675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1371600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1371600" y="3581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4584" name="Picture 8" descr="MCj042479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2590800"/>
            <a:ext cx="1049338" cy="1092200"/>
          </a:xfrm>
          <a:prstGeom prst="rect">
            <a:avLst/>
          </a:prstGeom>
          <a:noFill/>
        </p:spPr>
      </p:pic>
      <p:pic>
        <p:nvPicPr>
          <p:cNvPr id="24585" name="Picture 9" descr="appser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1524000"/>
            <a:ext cx="742950" cy="1162050"/>
          </a:xfrm>
          <a:prstGeom prst="rect">
            <a:avLst/>
          </a:prstGeom>
          <a:noFill/>
        </p:spPr>
      </p:pic>
      <p:pic>
        <p:nvPicPr>
          <p:cNvPr id="24586" name="Picture 10" descr="appser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2590800"/>
            <a:ext cx="742950" cy="1162050"/>
          </a:xfrm>
          <a:prstGeom prst="rect">
            <a:avLst/>
          </a:prstGeom>
          <a:noFill/>
        </p:spPr>
      </p:pic>
      <p:pic>
        <p:nvPicPr>
          <p:cNvPr id="24587" name="Picture 11" descr="appser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581400"/>
            <a:ext cx="742950" cy="1162050"/>
          </a:xfrm>
          <a:prstGeom prst="rect">
            <a:avLst/>
          </a:prstGeom>
          <a:noFill/>
        </p:spPr>
      </p:pic>
      <p:pic>
        <p:nvPicPr>
          <p:cNvPr id="24588" name="Picture 12" descr="webscri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1371600"/>
            <a:ext cx="625475" cy="625475"/>
          </a:xfrm>
          <a:prstGeom prst="rect">
            <a:avLst/>
          </a:prstGeom>
          <a:noFill/>
        </p:spPr>
      </p:pic>
      <p:pic>
        <p:nvPicPr>
          <p:cNvPr id="24589" name="Picture 13" descr="webscri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3733800"/>
            <a:ext cx="625475" cy="625475"/>
          </a:xfrm>
          <a:prstGeom prst="rect">
            <a:avLst/>
          </a:prstGeom>
          <a:noFill/>
        </p:spPr>
      </p:pic>
      <p:pic>
        <p:nvPicPr>
          <p:cNvPr id="24590" name="Picture 14" descr="webscrip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2514600"/>
            <a:ext cx="625475" cy="625475"/>
          </a:xfrm>
          <a:prstGeom prst="rect">
            <a:avLst/>
          </a:prstGeom>
          <a:noFill/>
        </p:spPr>
      </p:pic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400800" y="3352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function of DHT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DHT is a “virtual” hash table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Input: a key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Output: a data item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Data Items are stored by a network of nodes.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DHT abstraction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Input: a key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Output: the node that stores the key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Applications handle key and data item association. </a:t>
            </a:r>
            <a:endParaRPr lang="en-US" sz="28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DHT: a visual example</a:t>
            </a:r>
          </a:p>
        </p:txBody>
      </p:sp>
      <p:pic>
        <p:nvPicPr>
          <p:cNvPr id="26627" name="Picture 3" descr="MCj0287292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60750" y="2271713"/>
            <a:ext cx="500063" cy="938212"/>
          </a:xfrm>
          <a:noFill/>
          <a:ln/>
        </p:spPr>
      </p:pic>
      <p:pic>
        <p:nvPicPr>
          <p:cNvPr id="26628" name="Picture 4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4241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5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719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7101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7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9700" y="44053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90863" y="1447800"/>
            <a:ext cx="719137" cy="1143000"/>
            <a:chOff x="3744" y="947"/>
            <a:chExt cx="503" cy="925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6634" name="Rectangle 10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6635" name="Line 11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6" name="Line 12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7" name="Line 13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8" name="Line 14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39" name="Text Box 15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6640" name="Text Box 16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681663" y="1447800"/>
            <a:ext cx="719137" cy="1143000"/>
            <a:chOff x="3744" y="947"/>
            <a:chExt cx="503" cy="925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6643" name="Rectangle 19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6644" name="Line 20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Line 21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6" name="Line 22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7" name="Line 23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48" name="Text Box 24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6649" name="Text Box 25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7510463" y="3886200"/>
            <a:ext cx="719137" cy="1143000"/>
            <a:chOff x="3744" y="947"/>
            <a:chExt cx="503" cy="925"/>
          </a:xfrm>
        </p:grpSpPr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6652" name="Rectangle 28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6653" name="Line 29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4" name="Line 30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5" name="Line 31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6" name="Line 32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57" name="Text Box 33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6658" name="Text Box 34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5334000" y="5029200"/>
            <a:ext cx="719138" cy="1143000"/>
            <a:chOff x="3744" y="947"/>
            <a:chExt cx="503" cy="925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6661" name="Rectangle 37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6662" name="Line 38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3" name="Line 39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4" name="Line 40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65" name="Line 41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66" name="Text Box 42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6667" name="Text Box 43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990600" y="3962400"/>
            <a:ext cx="719138" cy="1143000"/>
            <a:chOff x="3744" y="947"/>
            <a:chExt cx="503" cy="925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6670" name="Rectangle 46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6671" name="Line 47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2" name="Line 48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3" name="Line 49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4" name="Line 50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675" name="Text Box 51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6676" name="Text Box 52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cxnSp>
        <p:nvCxnSpPr>
          <p:cNvPr id="26677" name="AutoShape 53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2349500" y="2865438"/>
            <a:ext cx="1689100" cy="1433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78" name="AutoShape 54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2349500" y="4298950"/>
            <a:ext cx="17653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79" name="AutoShape 55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4483100" y="2851150"/>
            <a:ext cx="1993900" cy="1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80" name="AutoShape 56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4559300" y="2851150"/>
            <a:ext cx="1917700" cy="2286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81" name="AutoShape 57"/>
          <p:cNvCxnSpPr>
            <a:cxnSpLocks noChangeShapeType="1"/>
            <a:stCxn id="0" idx="0"/>
            <a:endCxn id="0" idx="2"/>
          </p:cNvCxnSpPr>
          <p:nvPr/>
        </p:nvCxnSpPr>
        <p:spPr bwMode="auto">
          <a:xfrm flipH="1" flipV="1">
            <a:off x="4260850" y="3290888"/>
            <a:ext cx="76200" cy="1419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82" name="AutoShape 58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4559300" y="4832350"/>
            <a:ext cx="1930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6683" name="AutoShape 59"/>
          <p:cNvCxnSpPr>
            <a:cxnSpLocks noChangeShapeType="1"/>
            <a:stCxn id="0" idx="0"/>
            <a:endCxn id="0" idx="2"/>
          </p:cNvCxnSpPr>
          <p:nvPr/>
        </p:nvCxnSpPr>
        <p:spPr bwMode="auto">
          <a:xfrm flipH="1" flipV="1">
            <a:off x="6699250" y="3276600"/>
            <a:ext cx="12700" cy="1128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6684" name="Text Box 60"/>
          <p:cNvSpPr txBox="1">
            <a:spLocks noChangeArrowheads="1"/>
          </p:cNvSpPr>
          <p:nvPr/>
        </p:nvSpPr>
        <p:spPr bwMode="auto">
          <a:xfrm>
            <a:off x="1676400" y="5105400"/>
            <a:ext cx="18272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Insert (K</a:t>
            </a:r>
            <a:r>
              <a:rPr lang="en-US" baseline="-25000">
                <a:latin typeface="Verdana" pitchFamily="34" charset="0"/>
              </a:rPr>
              <a:t>1</a:t>
            </a:r>
            <a:r>
              <a:rPr lang="en-US">
                <a:latin typeface="Verdana" pitchFamily="34" charset="0"/>
              </a:rPr>
              <a:t>, V</a:t>
            </a:r>
            <a:r>
              <a:rPr lang="en-US" baseline="-25000">
                <a:latin typeface="Verdana" pitchFamily="34" charset="0"/>
              </a:rPr>
              <a:t>1</a:t>
            </a:r>
            <a:r>
              <a:rPr lang="en-US">
                <a:latin typeface="Verdana" pitchFamily="34" charset="0"/>
              </a:rPr>
              <a:t>)</a:t>
            </a:r>
          </a:p>
        </p:txBody>
      </p:sp>
      <p:sp>
        <p:nvSpPr>
          <p:cNvPr id="26685" name="Line 61"/>
          <p:cNvSpPr>
            <a:spLocks noChangeShapeType="1"/>
          </p:cNvSpPr>
          <p:nvPr/>
        </p:nvSpPr>
        <p:spPr bwMode="auto">
          <a:xfrm flipV="1">
            <a:off x="2895600" y="3429000"/>
            <a:ext cx="1066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86" name="Line 62"/>
          <p:cNvSpPr>
            <a:spLocks noChangeShapeType="1"/>
          </p:cNvSpPr>
          <p:nvPr/>
        </p:nvSpPr>
        <p:spPr bwMode="auto">
          <a:xfrm>
            <a:off x="4572000" y="3124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87" name="Rectangle 63"/>
          <p:cNvSpPr>
            <a:spLocks noChangeArrowheads="1"/>
          </p:cNvSpPr>
          <p:nvPr/>
        </p:nvSpPr>
        <p:spPr bwMode="auto">
          <a:xfrm>
            <a:off x="6553200" y="1752600"/>
            <a:ext cx="1160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(K1, V1)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85" grpId="0" animBg="1"/>
      <p:bldP spid="26686" grpId="0" animBg="1"/>
      <p:bldP spid="266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DHT: a visual example</a:t>
            </a:r>
          </a:p>
        </p:txBody>
      </p:sp>
      <p:pic>
        <p:nvPicPr>
          <p:cNvPr id="27651" name="Picture 3" descr="MCj02872920000[1]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460750" y="2271713"/>
            <a:ext cx="500063" cy="938212"/>
          </a:xfrm>
          <a:noFill/>
          <a:ln/>
        </p:spPr>
      </p:pic>
      <p:pic>
        <p:nvPicPr>
          <p:cNvPr id="27652" name="Picture 4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4241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5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719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6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7101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7" descr="MCj028729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9700" y="4405313"/>
            <a:ext cx="4445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90863" y="1447800"/>
            <a:ext cx="719137" cy="1143000"/>
            <a:chOff x="3744" y="947"/>
            <a:chExt cx="503" cy="925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7658" name="Rectangle 10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0" name="Line 12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Line 13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Line 14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3" name="Text Box 15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681663" y="1447800"/>
            <a:ext cx="719137" cy="1143000"/>
            <a:chOff x="3744" y="947"/>
            <a:chExt cx="503" cy="925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7667" name="Rectangle 19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7668" name="Line 20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9" name="Line 21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0" name="Line 22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1" name="Line 23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72" name="Text Box 24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7510463" y="3886200"/>
            <a:ext cx="719137" cy="1143000"/>
            <a:chOff x="3744" y="947"/>
            <a:chExt cx="503" cy="925"/>
          </a:xfrm>
        </p:grpSpPr>
        <p:grpSp>
          <p:nvGrpSpPr>
            <p:cNvPr id="7" name="Group 27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7676" name="Rectangle 28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7677" name="Line 29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8" name="Line 30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9" name="Line 31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0" name="Line 32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1" name="Text Box 33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7682" name="Text Box 34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8" name="Group 35"/>
          <p:cNvGrpSpPr>
            <a:grpSpLocks/>
          </p:cNvGrpSpPr>
          <p:nvPr/>
        </p:nvGrpSpPr>
        <p:grpSpPr bwMode="auto">
          <a:xfrm>
            <a:off x="5334000" y="5029200"/>
            <a:ext cx="719138" cy="1143000"/>
            <a:chOff x="3744" y="947"/>
            <a:chExt cx="503" cy="925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7685" name="Rectangle 37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7686" name="Line 38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39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40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41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90" name="Text Box 42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7691" name="Text Box 43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990600" y="3962400"/>
            <a:ext cx="719138" cy="1143000"/>
            <a:chOff x="3744" y="947"/>
            <a:chExt cx="503" cy="925"/>
          </a:xfrm>
        </p:grpSpPr>
        <p:grpSp>
          <p:nvGrpSpPr>
            <p:cNvPr id="11" name="Group 45"/>
            <p:cNvGrpSpPr>
              <a:grpSpLocks/>
            </p:cNvGrpSpPr>
            <p:nvPr/>
          </p:nvGrpSpPr>
          <p:grpSpPr bwMode="auto">
            <a:xfrm>
              <a:off x="3744" y="1200"/>
              <a:ext cx="480" cy="672"/>
              <a:chOff x="3744" y="1200"/>
              <a:chExt cx="480" cy="672"/>
            </a:xfrm>
          </p:grpSpPr>
          <p:sp>
            <p:nvSpPr>
              <p:cNvPr id="27694" name="Rectangle 46"/>
              <p:cNvSpPr>
                <a:spLocks noChangeArrowheads="1"/>
              </p:cNvSpPr>
              <p:nvPr/>
            </p:nvSpPr>
            <p:spPr bwMode="auto">
              <a:xfrm>
                <a:off x="3744" y="1200"/>
                <a:ext cx="480" cy="67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latin typeface="Verdana" pitchFamily="34" charset="0"/>
                </a:endParaRPr>
              </a:p>
            </p:txBody>
          </p:sp>
          <p:sp>
            <p:nvSpPr>
              <p:cNvPr id="27695" name="Line 47"/>
              <p:cNvSpPr>
                <a:spLocks noChangeShapeType="1"/>
              </p:cNvSpPr>
              <p:nvPr/>
            </p:nvSpPr>
            <p:spPr bwMode="auto">
              <a:xfrm>
                <a:off x="3744" y="137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6" name="Line 48"/>
              <p:cNvSpPr>
                <a:spLocks noChangeShapeType="1"/>
              </p:cNvSpPr>
              <p:nvPr/>
            </p:nvSpPr>
            <p:spPr bwMode="auto">
              <a:xfrm>
                <a:off x="3744" y="153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7" name="Line 49"/>
              <p:cNvSpPr>
                <a:spLocks noChangeShapeType="1"/>
              </p:cNvSpPr>
              <p:nvPr/>
            </p:nvSpPr>
            <p:spPr bwMode="auto">
              <a:xfrm>
                <a:off x="3744" y="1719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8" name="Line 50"/>
              <p:cNvSpPr>
                <a:spLocks noChangeShapeType="1"/>
              </p:cNvSpPr>
              <p:nvPr/>
            </p:nvSpPr>
            <p:spPr bwMode="auto">
              <a:xfrm>
                <a:off x="3984" y="1200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99" name="Text Box 51"/>
            <p:cNvSpPr txBox="1">
              <a:spLocks noChangeArrowheads="1"/>
            </p:cNvSpPr>
            <p:nvPr/>
          </p:nvSpPr>
          <p:spPr bwMode="auto">
            <a:xfrm>
              <a:off x="3768" y="947"/>
              <a:ext cx="240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</a:t>
              </a:r>
            </a:p>
          </p:txBody>
        </p:sp>
        <p:sp>
          <p:nvSpPr>
            <p:cNvPr id="27700" name="Text Box 52"/>
            <p:cNvSpPr txBox="1">
              <a:spLocks noChangeArrowheads="1"/>
            </p:cNvSpPr>
            <p:nvPr/>
          </p:nvSpPr>
          <p:spPr bwMode="auto">
            <a:xfrm>
              <a:off x="4010" y="951"/>
              <a:ext cx="237" cy="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V</a:t>
              </a:r>
            </a:p>
          </p:txBody>
        </p:sp>
      </p:grpSp>
      <p:cxnSp>
        <p:nvCxnSpPr>
          <p:cNvPr id="27701" name="AutoShape 53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2349500" y="2865438"/>
            <a:ext cx="1689100" cy="1433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7702" name="AutoShape 54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2349500" y="4298950"/>
            <a:ext cx="17653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7703" name="AutoShape 55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4483100" y="2851150"/>
            <a:ext cx="1993900" cy="14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7704" name="AutoShape 56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4559300" y="2851150"/>
            <a:ext cx="1917700" cy="2286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7705" name="AutoShape 57"/>
          <p:cNvCxnSpPr>
            <a:cxnSpLocks noChangeShapeType="1"/>
            <a:stCxn id="0" idx="0"/>
            <a:endCxn id="0" idx="2"/>
          </p:cNvCxnSpPr>
          <p:nvPr/>
        </p:nvCxnSpPr>
        <p:spPr bwMode="auto">
          <a:xfrm flipH="1" flipV="1">
            <a:off x="4260850" y="3290888"/>
            <a:ext cx="76200" cy="1419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7706" name="AutoShape 58"/>
          <p:cNvCxnSpPr>
            <a:cxnSpLocks noChangeShapeType="1"/>
            <a:stCxn id="0" idx="3"/>
            <a:endCxn id="0" idx="1"/>
          </p:cNvCxnSpPr>
          <p:nvPr/>
        </p:nvCxnSpPr>
        <p:spPr bwMode="auto">
          <a:xfrm flipV="1">
            <a:off x="4559300" y="4832350"/>
            <a:ext cx="193040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7707" name="AutoShape 59"/>
          <p:cNvCxnSpPr>
            <a:cxnSpLocks noChangeShapeType="1"/>
            <a:stCxn id="0" idx="0"/>
            <a:endCxn id="0" idx="2"/>
          </p:cNvCxnSpPr>
          <p:nvPr/>
        </p:nvCxnSpPr>
        <p:spPr bwMode="auto">
          <a:xfrm flipH="1" flipV="1">
            <a:off x="6699250" y="3276600"/>
            <a:ext cx="12700" cy="1128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7708" name="Text Box 60"/>
          <p:cNvSpPr txBox="1">
            <a:spLocks noChangeArrowheads="1"/>
          </p:cNvSpPr>
          <p:nvPr/>
        </p:nvSpPr>
        <p:spPr bwMode="auto">
          <a:xfrm>
            <a:off x="3124200" y="5867400"/>
            <a:ext cx="1474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Retrieve K</a:t>
            </a:r>
            <a:r>
              <a:rPr lang="en-US" baseline="-25000">
                <a:latin typeface="Verdana" pitchFamily="34" charset="0"/>
              </a:rPr>
              <a:t>1</a:t>
            </a:r>
          </a:p>
        </p:txBody>
      </p:sp>
      <p:sp>
        <p:nvSpPr>
          <p:cNvPr id="27709" name="Rectangle 61"/>
          <p:cNvSpPr>
            <a:spLocks noChangeArrowheads="1"/>
          </p:cNvSpPr>
          <p:nvPr/>
        </p:nvSpPr>
        <p:spPr bwMode="auto">
          <a:xfrm>
            <a:off x="6781800" y="1981200"/>
            <a:ext cx="1160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(K1, V1)</a:t>
            </a:r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 flipV="1">
            <a:off x="5181600" y="4648200"/>
            <a:ext cx="1219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11" name="Line 63"/>
          <p:cNvSpPr>
            <a:spLocks noChangeShapeType="1"/>
          </p:cNvSpPr>
          <p:nvPr/>
        </p:nvSpPr>
        <p:spPr bwMode="auto">
          <a:xfrm flipV="1">
            <a:off x="6477000" y="3505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10" grpId="0" animBg="1"/>
      <p:bldP spid="277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Desired </a:t>
            </a:r>
            <a:r>
              <a:rPr lang="en-US" dirty="0" smtClean="0"/>
              <a:t>goals </a:t>
            </a:r>
            <a:r>
              <a:rPr lang="en-US" dirty="0" smtClean="0"/>
              <a:t>of </a:t>
            </a:r>
            <a:r>
              <a:rPr lang="en-US" dirty="0" smtClean="0"/>
              <a:t>DHT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Scalability</a:t>
            </a:r>
            <a:r>
              <a:rPr lang="en-US" sz="2800" dirty="0" smtClean="0"/>
              <a:t>: each node does not keep much state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Performance</a:t>
            </a:r>
            <a:r>
              <a:rPr lang="en-US" sz="2800" dirty="0" smtClean="0"/>
              <a:t>: small look up latency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Load balancing</a:t>
            </a:r>
            <a:r>
              <a:rPr lang="en-US" sz="2800" dirty="0" smtClean="0"/>
              <a:t>: no node is overloaded with a large amount of state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Dynamic reconfiguration</a:t>
            </a:r>
            <a:r>
              <a:rPr lang="en-US" sz="2800" dirty="0" smtClean="0"/>
              <a:t>: when nodes join and leave, the amount of state moved from nodes to nodes  is small.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0000FF"/>
                </a:solidFill>
              </a:rPr>
              <a:t>Distributed</a:t>
            </a:r>
            <a:r>
              <a:rPr lang="en-US" sz="2800" dirty="0" smtClean="0"/>
              <a:t>: no node is more important than others.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straw man design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0"/>
            <a:ext cx="83058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Suppose all keys are integers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number of nodes in the network is 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id = key % n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038600" y="1905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Verdana" pitchFamily="34" charset="0"/>
              </a:rPr>
              <a:t>0</a:t>
            </a: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3048000" y="3352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Verdana" pitchFamily="34" charset="0"/>
              </a:rPr>
              <a:t>1</a:t>
            </a:r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5105400" y="3352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Verdana" pitchFamily="34" charset="0"/>
              </a:rPr>
              <a:t>2</a:t>
            </a:r>
          </a:p>
        </p:txBody>
      </p:sp>
      <p:cxnSp>
        <p:nvCxnSpPr>
          <p:cNvPr id="29703" name="AutoShape 7"/>
          <p:cNvCxnSpPr>
            <a:cxnSpLocks noChangeShapeType="1"/>
            <a:stCxn id="29701" idx="0"/>
            <a:endCxn id="29700" idx="3"/>
          </p:cNvCxnSpPr>
          <p:nvPr/>
        </p:nvCxnSpPr>
        <p:spPr bwMode="auto">
          <a:xfrm flipV="1">
            <a:off x="3390900" y="2490788"/>
            <a:ext cx="747713" cy="862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04" name="AutoShape 8"/>
          <p:cNvCxnSpPr>
            <a:cxnSpLocks noChangeShapeType="1"/>
            <a:stCxn id="29701" idx="6"/>
            <a:endCxn id="29702" idx="2"/>
          </p:cNvCxnSpPr>
          <p:nvPr/>
        </p:nvCxnSpPr>
        <p:spPr bwMode="auto">
          <a:xfrm>
            <a:off x="3733800" y="3695700"/>
            <a:ext cx="1371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05" name="AutoShape 9"/>
          <p:cNvCxnSpPr>
            <a:cxnSpLocks noChangeShapeType="1"/>
            <a:stCxn id="29702" idx="0"/>
            <a:endCxn id="29700" idx="5"/>
          </p:cNvCxnSpPr>
          <p:nvPr/>
        </p:nvCxnSpPr>
        <p:spPr bwMode="auto">
          <a:xfrm flipH="1" flipV="1">
            <a:off x="4624388" y="2490788"/>
            <a:ext cx="823912" cy="862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800600" y="1600200"/>
            <a:ext cx="952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(0, V</a:t>
            </a:r>
            <a:r>
              <a:rPr lang="en-US" baseline="-25000">
                <a:latin typeface="Verdana" pitchFamily="34" charset="0"/>
              </a:rPr>
              <a:t>1</a:t>
            </a:r>
            <a:r>
              <a:rPr lang="en-US">
                <a:latin typeface="Verdana" pitchFamily="34" charset="0"/>
              </a:rPr>
              <a:t>)</a:t>
            </a:r>
          </a:p>
          <a:p>
            <a:pPr eaLnBrk="0" hangingPunct="0"/>
            <a:r>
              <a:rPr lang="en-US">
                <a:latin typeface="Verdana" pitchFamily="34" charset="0"/>
              </a:rPr>
              <a:t>(3, V</a:t>
            </a:r>
            <a:r>
              <a:rPr lang="en-US" baseline="-25000">
                <a:latin typeface="Verdana" pitchFamily="34" charset="0"/>
              </a:rPr>
              <a:t>2</a:t>
            </a:r>
            <a:r>
              <a:rPr lang="en-US">
                <a:latin typeface="Verdana" pitchFamily="34" charset="0"/>
              </a:rPr>
              <a:t>)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812925" y="3155950"/>
            <a:ext cx="952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(1, V</a:t>
            </a:r>
            <a:r>
              <a:rPr lang="en-US" baseline="-25000">
                <a:latin typeface="Verdana" pitchFamily="34" charset="0"/>
              </a:rPr>
              <a:t>3</a:t>
            </a:r>
            <a:r>
              <a:rPr lang="en-US">
                <a:latin typeface="Verdana" pitchFamily="34" charset="0"/>
              </a:rPr>
              <a:t>)</a:t>
            </a:r>
          </a:p>
          <a:p>
            <a:pPr eaLnBrk="0" hangingPunct="0"/>
            <a:r>
              <a:rPr lang="en-US">
                <a:latin typeface="Verdana" pitchFamily="34" charset="0"/>
              </a:rPr>
              <a:t>(4, V</a:t>
            </a:r>
            <a:r>
              <a:rPr lang="en-US" baseline="-25000">
                <a:latin typeface="Verdana" pitchFamily="34" charset="0"/>
              </a:rPr>
              <a:t>4</a:t>
            </a:r>
            <a:r>
              <a:rPr lang="en-US">
                <a:latin typeface="Verdana" pitchFamily="34" charset="0"/>
              </a:rPr>
              <a:t>)</a:t>
            </a: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927725" y="3308350"/>
            <a:ext cx="1033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(2, V</a:t>
            </a:r>
            <a:r>
              <a:rPr lang="en-US" baseline="-25000">
                <a:latin typeface="Verdana" pitchFamily="34" charset="0"/>
              </a:rPr>
              <a:t>5</a:t>
            </a:r>
            <a:r>
              <a:rPr lang="en-US">
                <a:latin typeface="Verdana" pitchFamily="34" charset="0"/>
              </a:rPr>
              <a:t>)</a:t>
            </a:r>
          </a:p>
          <a:p>
            <a:pPr eaLnBrk="0" hangingPunct="0"/>
            <a:r>
              <a:rPr lang="en-US">
                <a:latin typeface="Verdana" pitchFamily="34" charset="0"/>
              </a:rPr>
              <a:t>(5, V</a:t>
            </a:r>
            <a:r>
              <a:rPr lang="en-US" baseline="-25000">
                <a:latin typeface="Verdana" pitchFamily="34" charset="0"/>
              </a:rPr>
              <a:t>6</a:t>
            </a:r>
            <a:r>
              <a:rPr lang="en-US">
                <a:latin typeface="Verdana" pitchFamily="34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When node 2 dies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4572000"/>
            <a:ext cx="7313613" cy="1674813"/>
          </a:xfrm>
        </p:spPr>
        <p:txBody>
          <a:bodyPr/>
          <a:lstStyle/>
          <a:p>
            <a:r>
              <a:rPr lang="en-US" smtClean="0"/>
              <a:t>A large number of data items need to be rehashed.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4038600" y="1905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Verdana" pitchFamily="34" charset="0"/>
              </a:rPr>
              <a:t>0</a:t>
            </a:r>
          </a:p>
        </p:txBody>
      </p:sp>
      <p:cxnSp>
        <p:nvCxnSpPr>
          <p:cNvPr id="30725" name="AutoShape 5"/>
          <p:cNvCxnSpPr>
            <a:cxnSpLocks noChangeShapeType="1"/>
          </p:cNvCxnSpPr>
          <p:nvPr/>
        </p:nvCxnSpPr>
        <p:spPr bwMode="auto">
          <a:xfrm flipV="1">
            <a:off x="3390900" y="2490788"/>
            <a:ext cx="747713" cy="8620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3048000" y="33528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>
                <a:latin typeface="Verdana" pitchFamily="34" charset="0"/>
              </a:rPr>
              <a:t>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4876800" y="1828800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(0, V1)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4876800" y="2209800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(2, V5)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4876800" y="2590800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(4, V4)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057400" y="2819400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(1, V3)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2057400" y="3138488"/>
            <a:ext cx="10017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(3, V2)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057400" y="3505200"/>
            <a:ext cx="1001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(5, V6)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Fix: consistent hashing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node is responsible for a range of keys</a:t>
            </a:r>
          </a:p>
          <a:p>
            <a:pPr lvl="1"/>
            <a:r>
              <a:rPr lang="en-US" dirty="0" smtClean="0"/>
              <a:t>When a node joins or leaves, the expected fraction of objects that must be moved is the minimum needed to maintain a balanced load.</a:t>
            </a:r>
          </a:p>
          <a:p>
            <a:pPr lvl="1"/>
            <a:r>
              <a:rPr lang="en-US" dirty="0" smtClean="0"/>
              <a:t>All DHTs implement consistent hashing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Overlay networks</a:t>
            </a:r>
          </a:p>
          <a:p>
            <a:pPr lvl="1"/>
            <a:r>
              <a:rPr lang="en-US" dirty="0" smtClean="0"/>
              <a:t>Unstructured</a:t>
            </a:r>
          </a:p>
          <a:p>
            <a:pPr lvl="1"/>
            <a:r>
              <a:rPr lang="en-US" dirty="0" smtClean="0"/>
              <a:t>Structured</a:t>
            </a:r>
          </a:p>
          <a:p>
            <a:pPr lvl="2"/>
            <a:r>
              <a:rPr lang="en-US" dirty="0" smtClean="0"/>
              <a:t>Distributed Hash Tables</a:t>
            </a:r>
          </a:p>
          <a:p>
            <a:pPr marL="914400" lvl="2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Basic components of DHTs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Overlapping key and node identifier space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Hash(</a:t>
            </a:r>
            <a:r>
              <a:rPr lang="en-US" sz="2400" dirty="0" smtClean="0">
                <a:hlinkClick r:id="rId2"/>
              </a:rPr>
              <a:t>www.cnn.com/image.jpg</a:t>
            </a:r>
            <a:r>
              <a:rPr lang="en-US" sz="2400" dirty="0" smtClean="0"/>
              <a:t>) </a:t>
            </a:r>
            <a:r>
              <a:rPr lang="en-US" sz="2400" dirty="0" smtClean="0">
                <a:sym typeface="Wingdings" pitchFamily="2" charset="2"/>
              </a:rPr>
              <a:t> a n-bit binary string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pitchFamily="2" charset="2"/>
              </a:rPr>
              <a:t>Nodes that store the objects also have n-bit string as their identifiers</a:t>
            </a:r>
          </a:p>
          <a:p>
            <a:pPr lvl="1">
              <a:lnSpc>
                <a:spcPct val="90000"/>
              </a:lnSpc>
            </a:pPr>
            <a:endParaRPr lang="en-US" sz="24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Building routing tables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Next hops (structure of a DHT)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Distance functions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These two determine the geometry of DHTs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Ring, Tree, </a:t>
            </a:r>
            <a:r>
              <a:rPr lang="en-US" sz="2000" dirty="0" err="1" smtClean="0"/>
              <a:t>Hybercubes</a:t>
            </a:r>
            <a:r>
              <a:rPr lang="en-US" sz="2000" dirty="0" smtClean="0"/>
              <a:t>, hybrid (tree + ring) etc.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Handle node join and leave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Lookup and store interface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Case study: Chord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64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Chord: basic idea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Hash both node id and key into a m-bit one-dimension circular identifier space</a:t>
            </a:r>
          </a:p>
          <a:p>
            <a:endParaRPr lang="en-US" dirty="0" smtClean="0"/>
          </a:p>
          <a:p>
            <a:r>
              <a:rPr lang="en-US" dirty="0" smtClean="0"/>
              <a:t>Consistent hashing: a key is stored at a node whose identifier is closest to the key in the identifier space</a:t>
            </a:r>
          </a:p>
          <a:p>
            <a:pPr lvl="1"/>
            <a:r>
              <a:rPr lang="en-US" dirty="0" smtClean="0"/>
              <a:t>Key refers to both the key and its hash value.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val 2"/>
          <p:cNvSpPr>
            <a:spLocks noChangeArrowheads="1"/>
          </p:cNvSpPr>
          <p:nvPr/>
        </p:nvSpPr>
        <p:spPr bwMode="auto">
          <a:xfrm>
            <a:off x="2667000" y="2209800"/>
            <a:ext cx="3810000" cy="3810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561138" y="3886200"/>
            <a:ext cx="7540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N32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057400" y="4943475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N90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2057400" y="2514600"/>
            <a:ext cx="923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N105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2895600" y="5791200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pitchFamily="34" charset="0"/>
              </a:rPr>
              <a:t>K80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5943600" y="2514600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pitchFamily="34" charset="0"/>
              </a:rPr>
              <a:t>K20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572000" y="17526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pitchFamily="34" charset="0"/>
              </a:rPr>
              <a:t>K5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622675" y="3665538"/>
            <a:ext cx="1909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latin typeface="Tahoma" pitchFamily="34" charset="0"/>
              </a:rPr>
              <a:t>Circular 7-bit</a:t>
            </a:r>
          </a:p>
          <a:p>
            <a:pPr algn="ctr"/>
            <a:r>
              <a:rPr lang="en-US" sz="2400">
                <a:latin typeface="Tahoma" pitchFamily="34" charset="0"/>
              </a:rPr>
              <a:t>ID space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 flipV="1">
            <a:off x="2819400" y="5486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048000" y="1676400"/>
            <a:ext cx="8112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Key 5</a:t>
            </a: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3810000" y="1905000"/>
            <a:ext cx="762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066800" y="1828800"/>
            <a:ext cx="125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Node 105</a:t>
            </a: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1447800" y="22860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517525" y="6205538"/>
            <a:ext cx="7885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A key is stored at its </a:t>
            </a:r>
            <a:r>
              <a:rPr lang="en-US" sz="2400">
                <a:solidFill>
                  <a:srgbClr val="FF0000"/>
                </a:solidFill>
                <a:latin typeface="Tahoma" pitchFamily="34" charset="0"/>
              </a:rPr>
              <a:t>successor</a:t>
            </a:r>
            <a:r>
              <a:rPr lang="en-US" sz="2400">
                <a:latin typeface="Tahoma" pitchFamily="34" charset="0"/>
              </a:rPr>
              <a:t>: node with next higher ID</a:t>
            </a:r>
          </a:p>
        </p:txBody>
      </p:sp>
      <p:sp>
        <p:nvSpPr>
          <p:cNvPr id="35856" name="Arc 16"/>
          <p:cNvSpPr>
            <a:spLocks/>
          </p:cNvSpPr>
          <p:nvPr/>
        </p:nvSpPr>
        <p:spPr bwMode="auto">
          <a:xfrm>
            <a:off x="5029200" y="1905000"/>
            <a:ext cx="2133600" cy="1981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857" name="Arc 17"/>
          <p:cNvSpPr>
            <a:spLocks/>
          </p:cNvSpPr>
          <p:nvPr/>
        </p:nvSpPr>
        <p:spPr bwMode="auto">
          <a:xfrm>
            <a:off x="6324600" y="2895600"/>
            <a:ext cx="457200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858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Chord: ring topology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Chord: how to find a node that stores a key?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05000"/>
            <a:ext cx="7313613" cy="4113213"/>
          </a:xfrm>
        </p:spPr>
        <p:txBody>
          <a:bodyPr/>
          <a:lstStyle/>
          <a:p>
            <a:r>
              <a:rPr lang="en-US" smtClean="0"/>
              <a:t>Solution 1: every node keeps a routing table to all other nodes</a:t>
            </a:r>
          </a:p>
          <a:p>
            <a:pPr lvl="1"/>
            <a:r>
              <a:rPr lang="en-US" smtClean="0"/>
              <a:t>Given a key, a node knows which node id is successor of the key</a:t>
            </a:r>
          </a:p>
          <a:p>
            <a:pPr lvl="1"/>
            <a:r>
              <a:rPr lang="en-US" smtClean="0"/>
              <a:t>The node sends the query to the successor</a:t>
            </a:r>
          </a:p>
          <a:p>
            <a:pPr lvl="1"/>
            <a:r>
              <a:rPr lang="en-US" smtClean="0"/>
              <a:t>What are  the advantages and disadvantages of this solution?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val 2"/>
          <p:cNvSpPr>
            <a:spLocks noChangeArrowheads="1"/>
          </p:cNvSpPr>
          <p:nvPr/>
        </p:nvSpPr>
        <p:spPr bwMode="auto">
          <a:xfrm>
            <a:off x="2514600" y="2352675"/>
            <a:ext cx="3810000" cy="3810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6408738" y="3952875"/>
            <a:ext cx="7540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N32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905000" y="5010150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N90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905000" y="2581275"/>
            <a:ext cx="923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N105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4876800" y="6086475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N60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562600" y="2124075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N10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3276600" y="1819275"/>
            <a:ext cx="923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N120</a:t>
            </a: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V="1">
            <a:off x="2895600" y="235267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219200" y="5019675"/>
            <a:ext cx="727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BE00"/>
                </a:solidFill>
                <a:latin typeface="Helvetica" pitchFamily="34" charset="0"/>
              </a:rPr>
              <a:t>K80</a:t>
            </a: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6324600" y="2184400"/>
            <a:ext cx="2309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“Where is key 80?”</a:t>
            </a:r>
          </a:p>
        </p:txBody>
      </p:sp>
      <p:sp>
        <p:nvSpPr>
          <p:cNvPr id="38924" name="Freeform 12"/>
          <p:cNvSpPr>
            <a:spLocks/>
          </p:cNvSpPr>
          <p:nvPr/>
        </p:nvSpPr>
        <p:spPr bwMode="auto">
          <a:xfrm>
            <a:off x="4267200" y="2047875"/>
            <a:ext cx="1295400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32" y="48"/>
              </a:cxn>
              <a:cxn ang="0">
                <a:pos x="816" y="192"/>
              </a:cxn>
            </a:cxnLst>
            <a:rect l="0" t="0" r="r" b="b"/>
            <a:pathLst>
              <a:path w="816" h="192">
                <a:moveTo>
                  <a:pt x="0" y="0"/>
                </a:moveTo>
                <a:cubicBezTo>
                  <a:pt x="148" y="8"/>
                  <a:pt x="296" y="16"/>
                  <a:pt x="432" y="48"/>
                </a:cubicBezTo>
                <a:cubicBezTo>
                  <a:pt x="568" y="80"/>
                  <a:pt x="692" y="136"/>
                  <a:pt x="816" y="19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25" name="Freeform 13"/>
          <p:cNvSpPr>
            <a:spLocks/>
          </p:cNvSpPr>
          <p:nvPr/>
        </p:nvSpPr>
        <p:spPr bwMode="auto">
          <a:xfrm>
            <a:off x="5943600" y="2657475"/>
            <a:ext cx="685800" cy="1219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336"/>
              </a:cxn>
              <a:cxn ang="0">
                <a:pos x="432" y="768"/>
              </a:cxn>
            </a:cxnLst>
            <a:rect l="0" t="0" r="r" b="b"/>
            <a:pathLst>
              <a:path w="432" h="768">
                <a:moveTo>
                  <a:pt x="0" y="0"/>
                </a:moveTo>
                <a:cubicBezTo>
                  <a:pt x="108" y="104"/>
                  <a:pt x="216" y="208"/>
                  <a:pt x="288" y="336"/>
                </a:cubicBezTo>
                <a:cubicBezTo>
                  <a:pt x="360" y="464"/>
                  <a:pt x="396" y="616"/>
                  <a:pt x="432" y="768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26" name="Freeform 14"/>
          <p:cNvSpPr>
            <a:spLocks/>
          </p:cNvSpPr>
          <p:nvPr/>
        </p:nvSpPr>
        <p:spPr bwMode="auto">
          <a:xfrm>
            <a:off x="5715000" y="4486275"/>
            <a:ext cx="990600" cy="1676400"/>
          </a:xfrm>
          <a:custGeom>
            <a:avLst/>
            <a:gdLst/>
            <a:ahLst/>
            <a:cxnLst>
              <a:cxn ang="0">
                <a:pos x="624" y="0"/>
              </a:cxn>
              <a:cxn ang="0">
                <a:pos x="432" y="576"/>
              </a:cxn>
              <a:cxn ang="0">
                <a:pos x="0" y="1056"/>
              </a:cxn>
            </a:cxnLst>
            <a:rect l="0" t="0" r="r" b="b"/>
            <a:pathLst>
              <a:path w="624" h="1056">
                <a:moveTo>
                  <a:pt x="624" y="0"/>
                </a:moveTo>
                <a:cubicBezTo>
                  <a:pt x="580" y="200"/>
                  <a:pt x="536" y="400"/>
                  <a:pt x="432" y="576"/>
                </a:cubicBezTo>
                <a:cubicBezTo>
                  <a:pt x="328" y="752"/>
                  <a:pt x="164" y="904"/>
                  <a:pt x="0" y="1056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27" name="Freeform 15"/>
          <p:cNvSpPr>
            <a:spLocks/>
          </p:cNvSpPr>
          <p:nvPr/>
        </p:nvSpPr>
        <p:spPr bwMode="auto">
          <a:xfrm>
            <a:off x="2590800" y="5553075"/>
            <a:ext cx="2209800" cy="762000"/>
          </a:xfrm>
          <a:custGeom>
            <a:avLst/>
            <a:gdLst/>
            <a:ahLst/>
            <a:cxnLst>
              <a:cxn ang="0">
                <a:pos x="1392" y="480"/>
              </a:cxn>
              <a:cxn ang="0">
                <a:pos x="624" y="384"/>
              </a:cxn>
              <a:cxn ang="0">
                <a:pos x="0" y="0"/>
              </a:cxn>
            </a:cxnLst>
            <a:rect l="0" t="0" r="r" b="b"/>
            <a:pathLst>
              <a:path w="1392" h="480">
                <a:moveTo>
                  <a:pt x="1392" y="480"/>
                </a:moveTo>
                <a:cubicBezTo>
                  <a:pt x="1124" y="472"/>
                  <a:pt x="856" y="464"/>
                  <a:pt x="624" y="384"/>
                </a:cubicBezTo>
                <a:cubicBezTo>
                  <a:pt x="392" y="304"/>
                  <a:pt x="196" y="152"/>
                  <a:pt x="0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28" name="Freeform 16"/>
          <p:cNvSpPr>
            <a:spLocks/>
          </p:cNvSpPr>
          <p:nvPr/>
        </p:nvSpPr>
        <p:spPr bwMode="auto">
          <a:xfrm>
            <a:off x="2209800" y="3114675"/>
            <a:ext cx="152400" cy="1828800"/>
          </a:xfrm>
          <a:custGeom>
            <a:avLst/>
            <a:gdLst/>
            <a:ahLst/>
            <a:cxnLst>
              <a:cxn ang="0">
                <a:pos x="96" y="1152"/>
              </a:cxn>
              <a:cxn ang="0">
                <a:pos x="0" y="576"/>
              </a:cxn>
              <a:cxn ang="0">
                <a:pos x="96" y="0"/>
              </a:cxn>
            </a:cxnLst>
            <a:rect l="0" t="0" r="r" b="b"/>
            <a:pathLst>
              <a:path w="96" h="1152">
                <a:moveTo>
                  <a:pt x="96" y="1152"/>
                </a:moveTo>
                <a:cubicBezTo>
                  <a:pt x="48" y="960"/>
                  <a:pt x="0" y="768"/>
                  <a:pt x="0" y="576"/>
                </a:cubicBezTo>
                <a:cubicBezTo>
                  <a:pt x="0" y="384"/>
                  <a:pt x="48" y="192"/>
                  <a:pt x="96" y="0"/>
                </a:cubicBez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V="1">
            <a:off x="2743200" y="2733675"/>
            <a:ext cx="2743200" cy="2209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3717925" y="4035425"/>
            <a:ext cx="1804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“N90 has K80”</a:t>
            </a:r>
          </a:p>
        </p:txBody>
      </p:sp>
      <p:sp>
        <p:nvSpPr>
          <p:cNvPr id="38931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smtClean="0"/>
              <a:t>Solution 2: every node keeps a routing entry to the node’s successor (a linked list)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5" grpId="0" animBg="1"/>
      <p:bldP spid="38926" grpId="0" animBg="1"/>
      <p:bldP spid="38927" grpId="0" animBg="1"/>
      <p:bldP spid="389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lookup algorithm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Lookup(my-id, key-id)</a:t>
            </a:r>
            <a:endParaRPr lang="en-US" sz="2800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n = my successor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if my-id </a:t>
            </a:r>
            <a:r>
              <a:rPr lang="en-US" sz="2800" smtClean="0">
                <a:sym typeface="Symbol" pitchFamily="18" charset="2"/>
              </a:rPr>
              <a:t>&lt;</a:t>
            </a:r>
            <a:r>
              <a:rPr lang="en-US" sz="2800" smtClean="0"/>
              <a:t> n </a:t>
            </a:r>
            <a:r>
              <a:rPr lang="en-US" sz="2800" smtClean="0">
                <a:sym typeface="Symbol" pitchFamily="18" charset="2"/>
              </a:rPr>
              <a:t>&lt;</a:t>
            </a:r>
            <a:r>
              <a:rPr lang="en-US" sz="2800" smtClean="0"/>
              <a:t> key-id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	call Lookup(key-id) on node n   </a:t>
            </a:r>
            <a:r>
              <a:rPr lang="en-US" sz="2800" i="1" smtClean="0">
                <a:latin typeface="Times New Roman" pitchFamily="18" charset="0"/>
              </a:rPr>
              <a:t>// next hop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smtClean="0"/>
              <a:t>		return my successor		   </a:t>
            </a:r>
            <a:r>
              <a:rPr lang="en-US" sz="2800" i="1" smtClean="0">
                <a:latin typeface="Times New Roman" pitchFamily="18" charset="0"/>
              </a:rPr>
              <a:t>// done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i="1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800" smtClean="0"/>
              <a:t>Correctness depends only on successors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Q1: will this algorithm miss the real successor?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Q2: what’s the average # of lookup hops?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Solution 3: “Finger table” allows log(N)-time lookups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5486400"/>
            <a:ext cx="7313613" cy="990600"/>
          </a:xfrm>
        </p:spPr>
        <p:txBody>
          <a:bodyPr/>
          <a:lstStyle/>
          <a:p>
            <a:r>
              <a:rPr lang="en-US" smtClean="0"/>
              <a:t>Analogy: binary search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2897188" y="1828800"/>
            <a:ext cx="3427412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2590800" y="4724400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775325" y="19462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Helvetica" pitchFamily="34" charset="0"/>
                <a:cs typeface="Times New Roman" pitchFamily="18" charset="0"/>
              </a:rPr>
              <a:t>½</a:t>
            </a:r>
            <a:endParaRPr lang="en-US" sz="2400">
              <a:latin typeface="Helvetica" pitchFamily="34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971800" y="1981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Helvetica" pitchFamily="34" charset="0"/>
                <a:cs typeface="Times New Roman" pitchFamily="18" charset="0"/>
              </a:rPr>
              <a:t>¼</a:t>
            </a:r>
            <a:endParaRPr lang="en-US" sz="2400">
              <a:latin typeface="Helvetica" pitchFamily="34" charset="0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465388" y="3352800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1/8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2514600" y="40386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1/16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2590800" y="4191000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1/32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2671763" y="4343400"/>
            <a:ext cx="52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1/64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725738" y="4495800"/>
            <a:ext cx="627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1/128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1997" name="Freeform 13"/>
          <p:cNvSpPr>
            <a:spLocks/>
          </p:cNvSpPr>
          <p:nvPr/>
        </p:nvSpPr>
        <p:spPr bwMode="auto">
          <a:xfrm>
            <a:off x="3200400" y="4368800"/>
            <a:ext cx="177800" cy="355600"/>
          </a:xfrm>
          <a:custGeom>
            <a:avLst/>
            <a:gdLst/>
            <a:ahLst/>
            <a:cxnLst>
              <a:cxn ang="0">
                <a:pos x="96" y="224"/>
              </a:cxn>
              <a:cxn ang="0">
                <a:pos x="96" y="32"/>
              </a:cxn>
              <a:cxn ang="0">
                <a:pos x="0" y="32"/>
              </a:cxn>
            </a:cxnLst>
            <a:rect l="0" t="0" r="r" b="b"/>
            <a:pathLst>
              <a:path w="112" h="224">
                <a:moveTo>
                  <a:pt x="96" y="224"/>
                </a:moveTo>
                <a:cubicBezTo>
                  <a:pt x="104" y="144"/>
                  <a:pt x="112" y="64"/>
                  <a:pt x="96" y="32"/>
                </a:cubicBezTo>
                <a:cubicBezTo>
                  <a:pt x="80" y="0"/>
                  <a:pt x="40" y="16"/>
                  <a:pt x="0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8" name="Freeform 14"/>
          <p:cNvSpPr>
            <a:spLocks/>
          </p:cNvSpPr>
          <p:nvPr/>
        </p:nvSpPr>
        <p:spPr bwMode="auto">
          <a:xfrm>
            <a:off x="3124200" y="4203700"/>
            <a:ext cx="419100" cy="444500"/>
          </a:xfrm>
          <a:custGeom>
            <a:avLst/>
            <a:gdLst/>
            <a:ahLst/>
            <a:cxnLst>
              <a:cxn ang="0">
                <a:pos x="144" y="280"/>
              </a:cxn>
              <a:cxn ang="0">
                <a:pos x="240" y="40"/>
              </a:cxn>
              <a:cxn ang="0">
                <a:pos x="0" y="40"/>
              </a:cxn>
            </a:cxnLst>
            <a:rect l="0" t="0" r="r" b="b"/>
            <a:pathLst>
              <a:path w="264" h="280">
                <a:moveTo>
                  <a:pt x="144" y="280"/>
                </a:moveTo>
                <a:cubicBezTo>
                  <a:pt x="204" y="180"/>
                  <a:pt x="264" y="80"/>
                  <a:pt x="240" y="40"/>
                </a:cubicBezTo>
                <a:cubicBezTo>
                  <a:pt x="216" y="0"/>
                  <a:pt x="108" y="20"/>
                  <a:pt x="0" y="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9" name="Freeform 15"/>
          <p:cNvSpPr>
            <a:spLocks/>
          </p:cNvSpPr>
          <p:nvPr/>
        </p:nvSpPr>
        <p:spPr bwMode="auto">
          <a:xfrm>
            <a:off x="3048000" y="4025900"/>
            <a:ext cx="736600" cy="622300"/>
          </a:xfrm>
          <a:custGeom>
            <a:avLst/>
            <a:gdLst/>
            <a:ahLst/>
            <a:cxnLst>
              <a:cxn ang="0">
                <a:pos x="192" y="392"/>
              </a:cxn>
              <a:cxn ang="0">
                <a:pos x="432" y="56"/>
              </a:cxn>
              <a:cxn ang="0">
                <a:pos x="0" y="56"/>
              </a:cxn>
            </a:cxnLst>
            <a:rect l="0" t="0" r="r" b="b"/>
            <a:pathLst>
              <a:path w="464" h="392">
                <a:moveTo>
                  <a:pt x="192" y="392"/>
                </a:moveTo>
                <a:cubicBezTo>
                  <a:pt x="328" y="252"/>
                  <a:pt x="464" y="112"/>
                  <a:pt x="432" y="56"/>
                </a:cubicBezTo>
                <a:cubicBezTo>
                  <a:pt x="400" y="0"/>
                  <a:pt x="200" y="28"/>
                  <a:pt x="0" y="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00" name="Freeform 16"/>
          <p:cNvSpPr>
            <a:spLocks/>
          </p:cNvSpPr>
          <p:nvPr/>
        </p:nvSpPr>
        <p:spPr bwMode="auto">
          <a:xfrm>
            <a:off x="2895600" y="3505200"/>
            <a:ext cx="1447800" cy="1143000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864" y="144"/>
              </a:cxn>
              <a:cxn ang="0">
                <a:pos x="0" y="0"/>
              </a:cxn>
            </a:cxnLst>
            <a:rect l="0" t="0" r="r" b="b"/>
            <a:pathLst>
              <a:path w="912" h="720">
                <a:moveTo>
                  <a:pt x="288" y="720"/>
                </a:moveTo>
                <a:cubicBezTo>
                  <a:pt x="600" y="492"/>
                  <a:pt x="912" y="264"/>
                  <a:pt x="864" y="144"/>
                </a:cubicBezTo>
                <a:cubicBezTo>
                  <a:pt x="816" y="24"/>
                  <a:pt x="40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01" name="Freeform 17"/>
          <p:cNvSpPr>
            <a:spLocks/>
          </p:cNvSpPr>
          <p:nvPr/>
        </p:nvSpPr>
        <p:spPr bwMode="auto">
          <a:xfrm>
            <a:off x="3352800" y="2362200"/>
            <a:ext cx="1231900" cy="2286000"/>
          </a:xfrm>
          <a:custGeom>
            <a:avLst/>
            <a:gdLst/>
            <a:ahLst/>
            <a:cxnLst>
              <a:cxn ang="0">
                <a:pos x="0" y="1440"/>
              </a:cxn>
              <a:cxn ang="0">
                <a:pos x="768" y="864"/>
              </a:cxn>
              <a:cxn ang="0">
                <a:pos x="48" y="0"/>
              </a:cxn>
            </a:cxnLst>
            <a:rect l="0" t="0" r="r" b="b"/>
            <a:pathLst>
              <a:path w="776" h="1440">
                <a:moveTo>
                  <a:pt x="0" y="1440"/>
                </a:moveTo>
                <a:cubicBezTo>
                  <a:pt x="380" y="1272"/>
                  <a:pt x="760" y="1104"/>
                  <a:pt x="768" y="864"/>
                </a:cubicBezTo>
                <a:cubicBezTo>
                  <a:pt x="776" y="624"/>
                  <a:pt x="412" y="312"/>
                  <a:pt x="4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02" name="Freeform 18"/>
          <p:cNvSpPr>
            <a:spLocks/>
          </p:cNvSpPr>
          <p:nvPr/>
        </p:nvSpPr>
        <p:spPr bwMode="auto">
          <a:xfrm>
            <a:off x="3352800" y="2438400"/>
            <a:ext cx="2514600" cy="2209800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864" y="960"/>
              </a:cxn>
              <a:cxn ang="0">
                <a:pos x="1584" y="0"/>
              </a:cxn>
            </a:cxnLst>
            <a:rect l="0" t="0" r="r" b="b"/>
            <a:pathLst>
              <a:path w="1584" h="1392">
                <a:moveTo>
                  <a:pt x="0" y="1392"/>
                </a:moveTo>
                <a:cubicBezTo>
                  <a:pt x="300" y="1292"/>
                  <a:pt x="600" y="1192"/>
                  <a:pt x="864" y="960"/>
                </a:cubicBezTo>
                <a:cubicBezTo>
                  <a:pt x="1128" y="728"/>
                  <a:pt x="1356" y="364"/>
                  <a:pt x="15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pPr algn="l"/>
            <a:r>
              <a:rPr lang="en-US" dirty="0" smtClean="0"/>
              <a:t>Finger </a:t>
            </a:r>
            <a:r>
              <a:rPr lang="en-US" i="1" dirty="0" err="1" smtClean="0">
                <a:latin typeface="Times New Roman" pitchFamily="18" charset="0"/>
              </a:rPr>
              <a:t>i</a:t>
            </a:r>
            <a:r>
              <a:rPr lang="en-US" dirty="0" smtClean="0"/>
              <a:t> points to successor of </a:t>
            </a:r>
            <a:r>
              <a:rPr lang="en-US" i="1" dirty="0" smtClean="0">
                <a:latin typeface="Times New Roman" pitchFamily="18" charset="0"/>
              </a:rPr>
              <a:t>n+2</a:t>
            </a:r>
            <a:r>
              <a:rPr lang="en-US" i="1" baseline="30000" dirty="0" smtClean="0">
                <a:latin typeface="Times New Roman" pitchFamily="18" charset="0"/>
              </a:rPr>
              <a:t>i-1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05400"/>
            <a:ext cx="82296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The </a:t>
            </a:r>
            <a:r>
              <a:rPr lang="en-US" sz="2000" dirty="0" err="1" smtClean="0"/>
              <a:t>ith</a:t>
            </a:r>
            <a:r>
              <a:rPr lang="en-US" sz="2000" dirty="0" smtClean="0"/>
              <a:t> entry in the table at node n contains the identity of the </a:t>
            </a:r>
            <a:r>
              <a:rPr lang="en-US" sz="2000" i="1" dirty="0" smtClean="0"/>
              <a:t>first </a:t>
            </a:r>
            <a:r>
              <a:rPr lang="en-US" sz="2000" dirty="0" smtClean="0"/>
              <a:t>node s that succeeds n by at least 2</a:t>
            </a:r>
            <a:r>
              <a:rPr lang="en-US" sz="2000" baseline="30000" dirty="0" smtClean="0"/>
              <a:t>i-1</a:t>
            </a: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A finger table entry includes Chord Id and IP address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Each node stores a small table log(N)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897188" y="1449388"/>
            <a:ext cx="3427412" cy="3427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2590800" y="4410075"/>
            <a:ext cx="7540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775325" y="156686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Helvetica" pitchFamily="34" charset="0"/>
                <a:cs typeface="Times New Roman" pitchFamily="18" charset="0"/>
              </a:rPr>
              <a:t>½</a:t>
            </a:r>
            <a:endParaRPr lang="en-US" sz="2400">
              <a:latin typeface="Helvetica" pitchFamily="34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971800" y="1601788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Helvetica" pitchFamily="34" charset="0"/>
                <a:cs typeface="Times New Roman" pitchFamily="18" charset="0"/>
              </a:rPr>
              <a:t>¼</a:t>
            </a:r>
            <a:endParaRPr lang="en-US" sz="2400">
              <a:latin typeface="Helvetica" pitchFamily="34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2465388" y="2973388"/>
            <a:ext cx="4302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1/8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2514600" y="3659188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1/16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590800" y="3811588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1/32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2671763" y="3963988"/>
            <a:ext cx="528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1/64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2725738" y="4116388"/>
            <a:ext cx="627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Helvetica" pitchFamily="34" charset="0"/>
                <a:cs typeface="Times New Roman" pitchFamily="18" charset="0"/>
              </a:rPr>
              <a:t>1/128</a:t>
            </a:r>
            <a:endParaRPr lang="en-US" sz="1400" b="1">
              <a:latin typeface="Helvetica" pitchFamily="34" charset="0"/>
            </a:endParaRPr>
          </a:p>
        </p:txBody>
      </p:sp>
      <p:sp>
        <p:nvSpPr>
          <p:cNvPr id="44045" name="Freeform 13"/>
          <p:cNvSpPr>
            <a:spLocks/>
          </p:cNvSpPr>
          <p:nvPr/>
        </p:nvSpPr>
        <p:spPr bwMode="auto">
          <a:xfrm>
            <a:off x="3200400" y="3989388"/>
            <a:ext cx="177800" cy="355600"/>
          </a:xfrm>
          <a:custGeom>
            <a:avLst/>
            <a:gdLst/>
            <a:ahLst/>
            <a:cxnLst>
              <a:cxn ang="0">
                <a:pos x="96" y="224"/>
              </a:cxn>
              <a:cxn ang="0">
                <a:pos x="96" y="32"/>
              </a:cxn>
              <a:cxn ang="0">
                <a:pos x="0" y="32"/>
              </a:cxn>
            </a:cxnLst>
            <a:rect l="0" t="0" r="r" b="b"/>
            <a:pathLst>
              <a:path w="112" h="224">
                <a:moveTo>
                  <a:pt x="96" y="224"/>
                </a:moveTo>
                <a:cubicBezTo>
                  <a:pt x="104" y="144"/>
                  <a:pt x="112" y="64"/>
                  <a:pt x="96" y="32"/>
                </a:cubicBezTo>
                <a:cubicBezTo>
                  <a:pt x="80" y="0"/>
                  <a:pt x="40" y="16"/>
                  <a:pt x="0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46" name="Freeform 14"/>
          <p:cNvSpPr>
            <a:spLocks/>
          </p:cNvSpPr>
          <p:nvPr/>
        </p:nvSpPr>
        <p:spPr bwMode="auto">
          <a:xfrm>
            <a:off x="3124200" y="3824288"/>
            <a:ext cx="419100" cy="444500"/>
          </a:xfrm>
          <a:custGeom>
            <a:avLst/>
            <a:gdLst/>
            <a:ahLst/>
            <a:cxnLst>
              <a:cxn ang="0">
                <a:pos x="144" y="280"/>
              </a:cxn>
              <a:cxn ang="0">
                <a:pos x="240" y="40"/>
              </a:cxn>
              <a:cxn ang="0">
                <a:pos x="0" y="40"/>
              </a:cxn>
            </a:cxnLst>
            <a:rect l="0" t="0" r="r" b="b"/>
            <a:pathLst>
              <a:path w="264" h="280">
                <a:moveTo>
                  <a:pt x="144" y="280"/>
                </a:moveTo>
                <a:cubicBezTo>
                  <a:pt x="204" y="180"/>
                  <a:pt x="264" y="80"/>
                  <a:pt x="240" y="40"/>
                </a:cubicBezTo>
                <a:cubicBezTo>
                  <a:pt x="216" y="0"/>
                  <a:pt x="108" y="20"/>
                  <a:pt x="0" y="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47" name="Freeform 15"/>
          <p:cNvSpPr>
            <a:spLocks/>
          </p:cNvSpPr>
          <p:nvPr/>
        </p:nvSpPr>
        <p:spPr bwMode="auto">
          <a:xfrm>
            <a:off x="3048000" y="3646488"/>
            <a:ext cx="736600" cy="622300"/>
          </a:xfrm>
          <a:custGeom>
            <a:avLst/>
            <a:gdLst/>
            <a:ahLst/>
            <a:cxnLst>
              <a:cxn ang="0">
                <a:pos x="192" y="392"/>
              </a:cxn>
              <a:cxn ang="0">
                <a:pos x="432" y="56"/>
              </a:cxn>
              <a:cxn ang="0">
                <a:pos x="0" y="56"/>
              </a:cxn>
            </a:cxnLst>
            <a:rect l="0" t="0" r="r" b="b"/>
            <a:pathLst>
              <a:path w="464" h="392">
                <a:moveTo>
                  <a:pt x="192" y="392"/>
                </a:moveTo>
                <a:cubicBezTo>
                  <a:pt x="328" y="252"/>
                  <a:pt x="464" y="112"/>
                  <a:pt x="432" y="56"/>
                </a:cubicBezTo>
                <a:cubicBezTo>
                  <a:pt x="400" y="0"/>
                  <a:pt x="200" y="28"/>
                  <a:pt x="0" y="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48" name="Freeform 16"/>
          <p:cNvSpPr>
            <a:spLocks/>
          </p:cNvSpPr>
          <p:nvPr/>
        </p:nvSpPr>
        <p:spPr bwMode="auto">
          <a:xfrm>
            <a:off x="2895600" y="3125788"/>
            <a:ext cx="1447800" cy="1143000"/>
          </a:xfrm>
          <a:custGeom>
            <a:avLst/>
            <a:gdLst/>
            <a:ahLst/>
            <a:cxnLst>
              <a:cxn ang="0">
                <a:pos x="288" y="720"/>
              </a:cxn>
              <a:cxn ang="0">
                <a:pos x="864" y="144"/>
              </a:cxn>
              <a:cxn ang="0">
                <a:pos x="0" y="0"/>
              </a:cxn>
            </a:cxnLst>
            <a:rect l="0" t="0" r="r" b="b"/>
            <a:pathLst>
              <a:path w="912" h="720">
                <a:moveTo>
                  <a:pt x="288" y="720"/>
                </a:moveTo>
                <a:cubicBezTo>
                  <a:pt x="600" y="492"/>
                  <a:pt x="912" y="264"/>
                  <a:pt x="864" y="144"/>
                </a:cubicBezTo>
                <a:cubicBezTo>
                  <a:pt x="816" y="24"/>
                  <a:pt x="408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49" name="Freeform 17"/>
          <p:cNvSpPr>
            <a:spLocks/>
          </p:cNvSpPr>
          <p:nvPr/>
        </p:nvSpPr>
        <p:spPr bwMode="auto">
          <a:xfrm>
            <a:off x="3352800" y="2058988"/>
            <a:ext cx="2514600" cy="2209800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864" y="960"/>
              </a:cxn>
              <a:cxn ang="0">
                <a:pos x="1584" y="0"/>
              </a:cxn>
            </a:cxnLst>
            <a:rect l="0" t="0" r="r" b="b"/>
            <a:pathLst>
              <a:path w="1584" h="1392">
                <a:moveTo>
                  <a:pt x="0" y="1392"/>
                </a:moveTo>
                <a:cubicBezTo>
                  <a:pt x="300" y="1292"/>
                  <a:pt x="600" y="1192"/>
                  <a:pt x="864" y="960"/>
                </a:cubicBezTo>
                <a:cubicBezTo>
                  <a:pt x="1128" y="728"/>
                  <a:pt x="1356" y="364"/>
                  <a:pt x="158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1600200" y="1447800"/>
            <a:ext cx="598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112</a:t>
            </a: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2133600" y="16764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124200" y="990600"/>
            <a:ext cx="923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  <a:latin typeface="Helvetica" pitchFamily="34" charset="0"/>
              </a:rPr>
              <a:t>N120</a:t>
            </a:r>
          </a:p>
        </p:txBody>
      </p:sp>
      <p:sp>
        <p:nvSpPr>
          <p:cNvPr id="44053" name="Freeform 21"/>
          <p:cNvSpPr>
            <a:spLocks/>
          </p:cNvSpPr>
          <p:nvPr/>
        </p:nvSpPr>
        <p:spPr bwMode="auto">
          <a:xfrm>
            <a:off x="3352800" y="2057400"/>
            <a:ext cx="1079500" cy="2209800"/>
          </a:xfrm>
          <a:custGeom>
            <a:avLst/>
            <a:gdLst/>
            <a:ahLst/>
            <a:cxnLst>
              <a:cxn ang="0">
                <a:pos x="0" y="1392"/>
              </a:cxn>
              <a:cxn ang="0">
                <a:pos x="672" y="816"/>
              </a:cxn>
              <a:cxn ang="0">
                <a:pos x="48" y="0"/>
              </a:cxn>
            </a:cxnLst>
            <a:rect l="0" t="0" r="r" b="b"/>
            <a:pathLst>
              <a:path w="680" h="1392">
                <a:moveTo>
                  <a:pt x="0" y="1392"/>
                </a:moveTo>
                <a:cubicBezTo>
                  <a:pt x="332" y="1220"/>
                  <a:pt x="664" y="1048"/>
                  <a:pt x="672" y="816"/>
                </a:cubicBezTo>
                <a:cubicBezTo>
                  <a:pt x="680" y="584"/>
                  <a:pt x="364" y="292"/>
                  <a:pt x="48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54" name="Freeform 22"/>
          <p:cNvSpPr>
            <a:spLocks/>
          </p:cNvSpPr>
          <p:nvPr/>
        </p:nvSpPr>
        <p:spPr bwMode="auto">
          <a:xfrm>
            <a:off x="3289300" y="1600200"/>
            <a:ext cx="1447800" cy="2743200"/>
          </a:xfrm>
          <a:custGeom>
            <a:avLst/>
            <a:gdLst/>
            <a:ahLst/>
            <a:cxnLst>
              <a:cxn ang="0">
                <a:pos x="40" y="1680"/>
              </a:cxn>
              <a:cxn ang="0">
                <a:pos x="136" y="1632"/>
              </a:cxn>
              <a:cxn ang="0">
                <a:pos x="856" y="1104"/>
              </a:cxn>
              <a:cxn ang="0">
                <a:pos x="472" y="0"/>
              </a:cxn>
            </a:cxnLst>
            <a:rect l="0" t="0" r="r" b="b"/>
            <a:pathLst>
              <a:path w="912" h="1728">
                <a:moveTo>
                  <a:pt x="40" y="1680"/>
                </a:moveTo>
                <a:cubicBezTo>
                  <a:pt x="20" y="1704"/>
                  <a:pt x="0" y="1728"/>
                  <a:pt x="136" y="1632"/>
                </a:cubicBezTo>
                <a:cubicBezTo>
                  <a:pt x="272" y="1536"/>
                  <a:pt x="800" y="1376"/>
                  <a:pt x="856" y="1104"/>
                </a:cubicBezTo>
                <a:cubicBezTo>
                  <a:pt x="912" y="832"/>
                  <a:pt x="692" y="416"/>
                  <a:pt x="472" y="0"/>
                </a:cubicBezTo>
              </a:path>
            </a:pathLst>
          </a:cu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Chord finger table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76400" y="2971800"/>
            <a:ext cx="3505200" cy="3352800"/>
            <a:chOff x="1728" y="1248"/>
            <a:chExt cx="2544" cy="2496"/>
          </a:xfrm>
        </p:grpSpPr>
        <p:sp>
          <p:nvSpPr>
            <p:cNvPr id="46084" name="Oval 4"/>
            <p:cNvSpPr>
              <a:spLocks noChangeArrowheads="1"/>
            </p:cNvSpPr>
            <p:nvPr/>
          </p:nvSpPr>
          <p:spPr bwMode="auto">
            <a:xfrm>
              <a:off x="1728" y="1248"/>
              <a:ext cx="2544" cy="24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5" name="Text Box 5"/>
            <p:cNvSpPr txBox="1">
              <a:spLocks noChangeArrowheads="1"/>
            </p:cNvSpPr>
            <p:nvPr/>
          </p:nvSpPr>
          <p:spPr bwMode="auto">
            <a:xfrm>
              <a:off x="2929" y="1439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0</a:t>
              </a:r>
            </a:p>
          </p:txBody>
        </p:sp>
        <p:sp>
          <p:nvSpPr>
            <p:cNvPr id="46086" name="Line 6"/>
            <p:cNvSpPr>
              <a:spLocks noChangeShapeType="1"/>
            </p:cNvSpPr>
            <p:nvPr/>
          </p:nvSpPr>
          <p:spPr bwMode="auto">
            <a:xfrm>
              <a:off x="3024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7" name="Line 7"/>
            <p:cNvSpPr>
              <a:spLocks noChangeShapeType="1"/>
            </p:cNvSpPr>
            <p:nvPr/>
          </p:nvSpPr>
          <p:spPr bwMode="auto">
            <a:xfrm flipV="1">
              <a:off x="3024" y="35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8" name="Line 8"/>
            <p:cNvSpPr>
              <a:spLocks noChangeShapeType="1"/>
            </p:cNvSpPr>
            <p:nvPr/>
          </p:nvSpPr>
          <p:spPr bwMode="auto">
            <a:xfrm flipH="1">
              <a:off x="4080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89" name="Line 9"/>
            <p:cNvSpPr>
              <a:spLocks noChangeShapeType="1"/>
            </p:cNvSpPr>
            <p:nvPr/>
          </p:nvSpPr>
          <p:spPr bwMode="auto">
            <a:xfrm>
              <a:off x="1728" y="249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0" name="Line 10"/>
            <p:cNvSpPr>
              <a:spLocks noChangeShapeType="1"/>
            </p:cNvSpPr>
            <p:nvPr/>
          </p:nvSpPr>
          <p:spPr bwMode="auto">
            <a:xfrm flipH="1">
              <a:off x="3792" y="163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1" name="Line 11"/>
            <p:cNvSpPr>
              <a:spLocks noChangeShapeType="1"/>
            </p:cNvSpPr>
            <p:nvPr/>
          </p:nvSpPr>
          <p:spPr bwMode="auto">
            <a:xfrm flipH="1" flipV="1">
              <a:off x="3744" y="32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2" name="Line 12"/>
            <p:cNvSpPr>
              <a:spLocks noChangeShapeType="1"/>
            </p:cNvSpPr>
            <p:nvPr/>
          </p:nvSpPr>
          <p:spPr bwMode="auto">
            <a:xfrm flipV="1">
              <a:off x="2112" y="3216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3" name="Line 13"/>
            <p:cNvSpPr>
              <a:spLocks noChangeShapeType="1"/>
            </p:cNvSpPr>
            <p:nvPr/>
          </p:nvSpPr>
          <p:spPr bwMode="auto">
            <a:xfrm>
              <a:off x="2112" y="163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094" name="Text Box 14"/>
            <p:cNvSpPr txBox="1">
              <a:spLocks noChangeArrowheads="1"/>
            </p:cNvSpPr>
            <p:nvPr/>
          </p:nvSpPr>
          <p:spPr bwMode="auto">
            <a:xfrm>
              <a:off x="3590" y="1748"/>
              <a:ext cx="24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46095" name="Text Box 15"/>
            <p:cNvSpPr txBox="1">
              <a:spLocks noChangeArrowheads="1"/>
            </p:cNvSpPr>
            <p:nvPr/>
          </p:nvSpPr>
          <p:spPr bwMode="auto">
            <a:xfrm>
              <a:off x="3877" y="2420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2</a:t>
              </a:r>
            </a:p>
          </p:txBody>
        </p:sp>
        <p:sp>
          <p:nvSpPr>
            <p:cNvPr id="46096" name="Text Box 16"/>
            <p:cNvSpPr txBox="1">
              <a:spLocks noChangeArrowheads="1"/>
            </p:cNvSpPr>
            <p:nvPr/>
          </p:nvSpPr>
          <p:spPr bwMode="auto">
            <a:xfrm>
              <a:off x="3542" y="3092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3</a:t>
              </a:r>
            </a:p>
          </p:txBody>
        </p:sp>
        <p:sp>
          <p:nvSpPr>
            <p:cNvPr id="46097" name="Text Box 17"/>
            <p:cNvSpPr txBox="1">
              <a:spLocks noChangeArrowheads="1"/>
            </p:cNvSpPr>
            <p:nvPr/>
          </p:nvSpPr>
          <p:spPr bwMode="auto">
            <a:xfrm>
              <a:off x="2929" y="3284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4</a:t>
              </a:r>
            </a:p>
          </p:txBody>
        </p:sp>
        <p:sp>
          <p:nvSpPr>
            <p:cNvPr id="46098" name="Text Box 18"/>
            <p:cNvSpPr txBox="1">
              <a:spLocks noChangeArrowheads="1"/>
            </p:cNvSpPr>
            <p:nvPr/>
          </p:nvSpPr>
          <p:spPr bwMode="auto">
            <a:xfrm>
              <a:off x="2295" y="3044"/>
              <a:ext cx="24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5</a:t>
              </a:r>
            </a:p>
          </p:txBody>
        </p:sp>
        <p:sp>
          <p:nvSpPr>
            <p:cNvPr id="46099" name="Text Box 19"/>
            <p:cNvSpPr txBox="1">
              <a:spLocks noChangeArrowheads="1"/>
            </p:cNvSpPr>
            <p:nvPr/>
          </p:nvSpPr>
          <p:spPr bwMode="auto">
            <a:xfrm>
              <a:off x="2006" y="2372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6</a:t>
              </a:r>
            </a:p>
          </p:txBody>
        </p:sp>
        <p:sp>
          <p:nvSpPr>
            <p:cNvPr id="46100" name="Text Box 20"/>
            <p:cNvSpPr txBox="1">
              <a:spLocks noChangeArrowheads="1"/>
            </p:cNvSpPr>
            <p:nvPr/>
          </p:nvSpPr>
          <p:spPr bwMode="auto">
            <a:xfrm>
              <a:off x="2295" y="1699"/>
              <a:ext cx="24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7</a:t>
              </a:r>
            </a:p>
          </p:txBody>
        </p:sp>
      </p:grpSp>
      <p:sp>
        <p:nvSpPr>
          <p:cNvPr id="46101" name="Oval 21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Oval 22"/>
          <p:cNvSpPr>
            <a:spLocks noChangeArrowheads="1"/>
          </p:cNvSpPr>
          <p:nvPr/>
        </p:nvSpPr>
        <p:spPr bwMode="auto">
          <a:xfrm>
            <a:off x="4419600" y="3200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Oval 23"/>
          <p:cNvSpPr>
            <a:spLocks noChangeArrowheads="1"/>
          </p:cNvSpPr>
          <p:nvPr/>
        </p:nvSpPr>
        <p:spPr bwMode="auto">
          <a:xfrm>
            <a:off x="4419600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AutoShape 25"/>
          <p:cNvSpPr>
            <a:spLocks noChangeArrowheads="1"/>
          </p:cNvSpPr>
          <p:nvPr/>
        </p:nvSpPr>
        <p:spPr bwMode="auto">
          <a:xfrm rot="16200000" flipV="1">
            <a:off x="4914900" y="876300"/>
            <a:ext cx="1447800" cy="2895600"/>
          </a:xfrm>
          <a:prstGeom prst="wedgeRectCallout">
            <a:avLst>
              <a:gd name="adj1" fmla="val -40134"/>
              <a:gd name="adj2" fmla="val 7751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4251325" y="1860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07" name="Rectangle 27"/>
          <p:cNvSpPr>
            <a:spLocks noChangeArrowheads="1"/>
          </p:cNvSpPr>
          <p:nvPr/>
        </p:nvSpPr>
        <p:spPr bwMode="auto">
          <a:xfrm>
            <a:off x="4343400" y="1676400"/>
            <a:ext cx="1828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4343400" y="2133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09" name="Line 29"/>
          <p:cNvSpPr>
            <a:spLocks noChangeShapeType="1"/>
          </p:cNvSpPr>
          <p:nvPr/>
        </p:nvSpPr>
        <p:spPr bwMode="auto">
          <a:xfrm>
            <a:off x="4343400" y="2514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>
            <a:off x="4953000" y="1676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4268788" y="1708150"/>
            <a:ext cx="760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0+2</a:t>
            </a:r>
            <a:r>
              <a:rPr lang="en-US" baseline="30000">
                <a:latin typeface="Verdana" pitchFamily="34" charset="0"/>
              </a:rPr>
              <a:t>0</a:t>
            </a:r>
            <a:endParaRPr lang="en-US">
              <a:latin typeface="Verdana" pitchFamily="34" charset="0"/>
            </a:endParaRP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4268788" y="2165350"/>
            <a:ext cx="7604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0+2</a:t>
            </a:r>
            <a:r>
              <a:rPr lang="en-US" baseline="30000">
                <a:latin typeface="Verdana" pitchFamily="34" charset="0"/>
              </a:rPr>
              <a:t>1</a:t>
            </a:r>
            <a:endParaRPr lang="en-US">
              <a:latin typeface="Verdana" pitchFamily="34" charset="0"/>
            </a:endParaRPr>
          </a:p>
        </p:txBody>
      </p: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4267200" y="2546350"/>
            <a:ext cx="760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0+2</a:t>
            </a:r>
            <a:r>
              <a:rPr lang="en-US" baseline="30000">
                <a:latin typeface="Verdana" pitchFamily="34" charset="0"/>
              </a:rPr>
              <a:t>2</a:t>
            </a:r>
            <a:endParaRPr lang="en-US">
              <a:latin typeface="Verdana" pitchFamily="34" charset="0"/>
            </a:endParaRP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5410200" y="17081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Verdana" pitchFamily="34" charset="0"/>
              </a:rPr>
              <a:t>1</a:t>
            </a:r>
          </a:p>
        </p:txBody>
      </p:sp>
      <p:sp>
        <p:nvSpPr>
          <p:cNvPr id="46119" name="Text Box 39"/>
          <p:cNvSpPr txBox="1">
            <a:spLocks noChangeArrowheads="1"/>
          </p:cNvSpPr>
          <p:nvPr/>
        </p:nvSpPr>
        <p:spPr bwMode="auto">
          <a:xfrm>
            <a:off x="5410200" y="2165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3</a:t>
            </a:r>
          </a:p>
        </p:txBody>
      </p:sp>
      <p:sp>
        <p:nvSpPr>
          <p:cNvPr id="46120" name="Text Box 40"/>
          <p:cNvSpPr txBox="1">
            <a:spLocks noChangeArrowheads="1"/>
          </p:cNvSpPr>
          <p:nvPr/>
        </p:nvSpPr>
        <p:spPr bwMode="auto">
          <a:xfrm>
            <a:off x="5410200" y="25288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0</a:t>
            </a:r>
          </a:p>
        </p:txBody>
      </p:sp>
      <p:sp>
        <p:nvSpPr>
          <p:cNvPr id="46121" name="Text Box 41"/>
          <p:cNvSpPr txBox="1">
            <a:spLocks noChangeArrowheads="1"/>
          </p:cNvSpPr>
          <p:nvPr/>
        </p:nvSpPr>
        <p:spPr bwMode="auto">
          <a:xfrm>
            <a:off x="6308725" y="1784350"/>
            <a:ext cx="836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Keys:</a:t>
            </a:r>
          </a:p>
          <a:p>
            <a:pPr eaLnBrk="0" hangingPunct="0"/>
            <a:r>
              <a:rPr lang="en-US">
                <a:latin typeface="Verdana" pitchFamily="34" charset="0"/>
              </a:rPr>
              <a:t>5,6</a:t>
            </a:r>
          </a:p>
        </p:txBody>
      </p:sp>
      <p:sp>
        <p:nvSpPr>
          <p:cNvPr id="46122" name="AutoShape 42"/>
          <p:cNvSpPr>
            <a:spLocks noChangeArrowheads="1"/>
          </p:cNvSpPr>
          <p:nvPr/>
        </p:nvSpPr>
        <p:spPr bwMode="auto">
          <a:xfrm rot="16200000" flipV="1">
            <a:off x="6591300" y="2552700"/>
            <a:ext cx="1447800" cy="2895600"/>
          </a:xfrm>
          <a:prstGeom prst="wedgeRectCallout">
            <a:avLst>
              <a:gd name="adj1" fmla="val 43639"/>
              <a:gd name="adj2" fmla="val 871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23" name="Text Box 43"/>
          <p:cNvSpPr txBox="1">
            <a:spLocks noChangeArrowheads="1"/>
          </p:cNvSpPr>
          <p:nvPr/>
        </p:nvSpPr>
        <p:spPr bwMode="auto">
          <a:xfrm>
            <a:off x="5927725" y="3536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24" name="Rectangle 44"/>
          <p:cNvSpPr>
            <a:spLocks noChangeArrowheads="1"/>
          </p:cNvSpPr>
          <p:nvPr/>
        </p:nvSpPr>
        <p:spPr bwMode="auto">
          <a:xfrm>
            <a:off x="6019800" y="3352800"/>
            <a:ext cx="1828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25" name="Line 45"/>
          <p:cNvSpPr>
            <a:spLocks noChangeShapeType="1"/>
          </p:cNvSpPr>
          <p:nvPr/>
        </p:nvSpPr>
        <p:spPr bwMode="auto">
          <a:xfrm>
            <a:off x="6019800" y="3810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>
            <a:off x="60198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>
            <a:off x="66294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29" name="Text Box 49"/>
          <p:cNvSpPr txBox="1">
            <a:spLocks noChangeArrowheads="1"/>
          </p:cNvSpPr>
          <p:nvPr/>
        </p:nvSpPr>
        <p:spPr bwMode="auto">
          <a:xfrm>
            <a:off x="6156325" y="3384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2</a:t>
            </a:r>
          </a:p>
        </p:txBody>
      </p:sp>
      <p:sp>
        <p:nvSpPr>
          <p:cNvPr id="46132" name="Text Box 52"/>
          <p:cNvSpPr txBox="1">
            <a:spLocks noChangeArrowheads="1"/>
          </p:cNvSpPr>
          <p:nvPr/>
        </p:nvSpPr>
        <p:spPr bwMode="auto">
          <a:xfrm>
            <a:off x="6172200" y="4222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5</a:t>
            </a:r>
          </a:p>
        </p:txBody>
      </p:sp>
      <p:sp>
        <p:nvSpPr>
          <p:cNvPr id="46134" name="Text Box 54"/>
          <p:cNvSpPr txBox="1">
            <a:spLocks noChangeArrowheads="1"/>
          </p:cNvSpPr>
          <p:nvPr/>
        </p:nvSpPr>
        <p:spPr bwMode="auto">
          <a:xfrm>
            <a:off x="7010400" y="3384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latin typeface="Verdana" pitchFamily="34" charset="0"/>
              </a:rPr>
              <a:t>3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46135" name="Text Box 55"/>
          <p:cNvSpPr txBox="1">
            <a:spLocks noChangeArrowheads="1"/>
          </p:cNvSpPr>
          <p:nvPr/>
        </p:nvSpPr>
        <p:spPr bwMode="auto">
          <a:xfrm>
            <a:off x="7010400" y="3841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3</a:t>
            </a:r>
          </a:p>
        </p:txBody>
      </p:sp>
      <p:sp>
        <p:nvSpPr>
          <p:cNvPr id="46136" name="Text Box 56"/>
          <p:cNvSpPr txBox="1">
            <a:spLocks noChangeArrowheads="1"/>
          </p:cNvSpPr>
          <p:nvPr/>
        </p:nvSpPr>
        <p:spPr bwMode="auto">
          <a:xfrm>
            <a:off x="7010400" y="42052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0</a:t>
            </a:r>
          </a:p>
        </p:txBody>
      </p:sp>
      <p:sp>
        <p:nvSpPr>
          <p:cNvPr id="46137" name="Text Box 57"/>
          <p:cNvSpPr txBox="1">
            <a:spLocks noChangeArrowheads="1"/>
          </p:cNvSpPr>
          <p:nvPr/>
        </p:nvSpPr>
        <p:spPr bwMode="auto">
          <a:xfrm>
            <a:off x="7985125" y="3460750"/>
            <a:ext cx="836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Keys:</a:t>
            </a:r>
          </a:p>
          <a:p>
            <a:pPr eaLnBrk="0" hangingPunct="0"/>
            <a:r>
              <a:rPr lang="en-US">
                <a:latin typeface="Verdana" pitchFamily="34" charset="0"/>
              </a:rPr>
              <a:t>1</a:t>
            </a:r>
          </a:p>
        </p:txBody>
      </p:sp>
      <p:sp>
        <p:nvSpPr>
          <p:cNvPr id="46138" name="Text Box 58"/>
          <p:cNvSpPr txBox="1">
            <a:spLocks noChangeArrowheads="1"/>
          </p:cNvSpPr>
          <p:nvPr/>
        </p:nvSpPr>
        <p:spPr bwMode="auto">
          <a:xfrm>
            <a:off x="6172200" y="38100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3</a:t>
            </a:r>
          </a:p>
        </p:txBody>
      </p:sp>
      <p:sp>
        <p:nvSpPr>
          <p:cNvPr id="46139" name="AutoShape 59"/>
          <p:cNvSpPr>
            <a:spLocks noChangeArrowheads="1"/>
          </p:cNvSpPr>
          <p:nvPr/>
        </p:nvSpPr>
        <p:spPr bwMode="auto">
          <a:xfrm rot="16200000" flipV="1">
            <a:off x="6667500" y="4457700"/>
            <a:ext cx="1447800" cy="2895600"/>
          </a:xfrm>
          <a:prstGeom prst="wedgeRectCallout">
            <a:avLst>
              <a:gd name="adj1" fmla="val 10745"/>
              <a:gd name="adj2" fmla="val 912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40" name="Text Box 60"/>
          <p:cNvSpPr txBox="1">
            <a:spLocks noChangeArrowheads="1"/>
          </p:cNvSpPr>
          <p:nvPr/>
        </p:nvSpPr>
        <p:spPr bwMode="auto">
          <a:xfrm>
            <a:off x="6019800" y="5424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41" name="Rectangle 61"/>
          <p:cNvSpPr>
            <a:spLocks noChangeArrowheads="1"/>
          </p:cNvSpPr>
          <p:nvPr/>
        </p:nvSpPr>
        <p:spPr bwMode="auto">
          <a:xfrm>
            <a:off x="6111875" y="5240338"/>
            <a:ext cx="1828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6142" name="Line 62"/>
          <p:cNvSpPr>
            <a:spLocks noChangeShapeType="1"/>
          </p:cNvSpPr>
          <p:nvPr/>
        </p:nvSpPr>
        <p:spPr bwMode="auto">
          <a:xfrm>
            <a:off x="6111875" y="569753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3" name="Line 63"/>
          <p:cNvSpPr>
            <a:spLocks noChangeShapeType="1"/>
          </p:cNvSpPr>
          <p:nvPr/>
        </p:nvSpPr>
        <p:spPr bwMode="auto">
          <a:xfrm>
            <a:off x="6111875" y="607853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4" name="Line 64"/>
          <p:cNvSpPr>
            <a:spLocks noChangeShapeType="1"/>
          </p:cNvSpPr>
          <p:nvPr/>
        </p:nvSpPr>
        <p:spPr bwMode="auto">
          <a:xfrm>
            <a:off x="6721475" y="5240338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6" name="Text Box 66"/>
          <p:cNvSpPr txBox="1">
            <a:spLocks noChangeArrowheads="1"/>
          </p:cNvSpPr>
          <p:nvPr/>
        </p:nvSpPr>
        <p:spPr bwMode="auto">
          <a:xfrm>
            <a:off x="6248400" y="52720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4</a:t>
            </a:r>
          </a:p>
        </p:txBody>
      </p:sp>
      <p:sp>
        <p:nvSpPr>
          <p:cNvPr id="46149" name="Text Box 69"/>
          <p:cNvSpPr txBox="1">
            <a:spLocks noChangeArrowheads="1"/>
          </p:cNvSpPr>
          <p:nvPr/>
        </p:nvSpPr>
        <p:spPr bwMode="auto">
          <a:xfrm>
            <a:off x="6264275" y="61102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7</a:t>
            </a:r>
          </a:p>
        </p:txBody>
      </p:sp>
      <p:sp>
        <p:nvSpPr>
          <p:cNvPr id="46151" name="Text Box 71"/>
          <p:cNvSpPr txBox="1">
            <a:spLocks noChangeArrowheads="1"/>
          </p:cNvSpPr>
          <p:nvPr/>
        </p:nvSpPr>
        <p:spPr bwMode="auto">
          <a:xfrm>
            <a:off x="7162800" y="52720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0</a:t>
            </a:r>
          </a:p>
        </p:txBody>
      </p:sp>
      <p:sp>
        <p:nvSpPr>
          <p:cNvPr id="46152" name="Text Box 72"/>
          <p:cNvSpPr txBox="1">
            <a:spLocks noChangeArrowheads="1"/>
          </p:cNvSpPr>
          <p:nvPr/>
        </p:nvSpPr>
        <p:spPr bwMode="auto">
          <a:xfrm>
            <a:off x="7162800" y="57292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0</a:t>
            </a:r>
          </a:p>
        </p:txBody>
      </p:sp>
      <p:sp>
        <p:nvSpPr>
          <p:cNvPr id="46153" name="Text Box 73"/>
          <p:cNvSpPr txBox="1">
            <a:spLocks noChangeArrowheads="1"/>
          </p:cNvSpPr>
          <p:nvPr/>
        </p:nvSpPr>
        <p:spPr bwMode="auto">
          <a:xfrm>
            <a:off x="7162800" y="6092825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0</a:t>
            </a:r>
          </a:p>
        </p:txBody>
      </p:sp>
      <p:sp>
        <p:nvSpPr>
          <p:cNvPr id="46154" name="Text Box 74"/>
          <p:cNvSpPr txBox="1">
            <a:spLocks noChangeArrowheads="1"/>
          </p:cNvSpPr>
          <p:nvPr/>
        </p:nvSpPr>
        <p:spPr bwMode="auto">
          <a:xfrm>
            <a:off x="6264275" y="569753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5</a:t>
            </a:r>
          </a:p>
        </p:txBody>
      </p:sp>
      <p:sp>
        <p:nvSpPr>
          <p:cNvPr id="46155" name="Text Box 75"/>
          <p:cNvSpPr txBox="1">
            <a:spLocks noChangeArrowheads="1"/>
          </p:cNvSpPr>
          <p:nvPr/>
        </p:nvSpPr>
        <p:spPr bwMode="auto">
          <a:xfrm>
            <a:off x="8001000" y="5365750"/>
            <a:ext cx="836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Keys:</a:t>
            </a:r>
          </a:p>
          <a:p>
            <a:pPr eaLnBrk="0" hangingPunct="0"/>
            <a:r>
              <a:rPr lang="en-US">
                <a:latin typeface="Verdana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23" grpId="0"/>
      <p:bldP spid="46124" grpId="0" animBg="1"/>
      <p:bldP spid="46125" grpId="0" animBg="1"/>
      <p:bldP spid="46126" grpId="0" animBg="1"/>
      <p:bldP spid="46127" grpId="0" animBg="1"/>
      <p:bldP spid="46129" grpId="0"/>
      <p:bldP spid="46132" grpId="0"/>
      <p:bldP spid="46134" grpId="0"/>
      <p:bldP spid="46135" grpId="0"/>
      <p:bldP spid="46136" grpId="0"/>
      <p:bldP spid="46138" grpId="0"/>
      <p:bldP spid="46140" grpId="0"/>
      <p:bldP spid="46141" grpId="0" animBg="1"/>
      <p:bldP spid="46142" grpId="0" animBg="1"/>
      <p:bldP spid="46143" grpId="0" animBg="1"/>
      <p:bldP spid="46144" grpId="0" animBg="1"/>
      <p:bldP spid="46146" grpId="0"/>
      <p:bldP spid="46149" grpId="0"/>
      <p:bldP spid="46151" grpId="0"/>
      <p:bldP spid="46152" grpId="0"/>
      <p:bldP spid="46153" grpId="0"/>
      <p:bldP spid="461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What is an overlay network?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458200" cy="205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logical network implemented on top of a lower-layer network</a:t>
            </a:r>
          </a:p>
          <a:p>
            <a:r>
              <a:rPr lang="en-US" dirty="0" smtClean="0"/>
              <a:t>Can recursively build overlay networks</a:t>
            </a:r>
          </a:p>
          <a:p>
            <a:r>
              <a:rPr lang="en-US" dirty="0" smtClean="0"/>
              <a:t>An overlay link is defined by the application</a:t>
            </a:r>
            <a:endParaRPr lang="en-US" dirty="0"/>
          </a:p>
        </p:txBody>
      </p:sp>
      <p:pic>
        <p:nvPicPr>
          <p:cNvPr id="4" name="Picture 4" descr="09f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7393" y="1143000"/>
            <a:ext cx="2589213" cy="3160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Lookup with fingers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Lookup(my-id, key-id)</a:t>
            </a:r>
            <a:endParaRPr lang="en-US" sz="2800" i="1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n-US" sz="2800" smtClean="0">
                <a:latin typeface="Times New Roman" pitchFamily="18" charset="0"/>
              </a:rPr>
              <a:t>	</a:t>
            </a:r>
            <a:r>
              <a:rPr lang="en-US" sz="2800" smtClean="0"/>
              <a:t>look in local finger table for		</a:t>
            </a:r>
          </a:p>
          <a:p>
            <a:pPr>
              <a:buFontTx/>
              <a:buNone/>
            </a:pPr>
            <a:r>
              <a:rPr lang="en-US" sz="2800" smtClean="0"/>
              <a:t>		highest node n s.t. my-id </a:t>
            </a:r>
            <a:r>
              <a:rPr lang="en-US" sz="2800" smtClean="0">
                <a:sym typeface="Symbol" pitchFamily="18" charset="2"/>
              </a:rPr>
              <a:t>&lt;</a:t>
            </a:r>
            <a:r>
              <a:rPr lang="en-US" sz="2800" smtClean="0"/>
              <a:t> n </a:t>
            </a:r>
            <a:r>
              <a:rPr lang="en-US" sz="2800" smtClean="0">
                <a:sym typeface="Symbol" pitchFamily="18" charset="2"/>
              </a:rPr>
              <a:t>&lt;</a:t>
            </a:r>
            <a:r>
              <a:rPr lang="en-US" sz="2800" smtClean="0"/>
              <a:t> key-id</a:t>
            </a:r>
          </a:p>
          <a:p>
            <a:pPr>
              <a:buFontTx/>
              <a:buNone/>
            </a:pPr>
            <a:r>
              <a:rPr lang="en-US" sz="2800" smtClean="0"/>
              <a:t>	if n exists</a:t>
            </a:r>
          </a:p>
          <a:p>
            <a:pPr>
              <a:buFontTx/>
              <a:buNone/>
            </a:pPr>
            <a:r>
              <a:rPr lang="en-US" sz="2800" smtClean="0"/>
              <a:t>		call Lookup(key-id) on node n  </a:t>
            </a:r>
            <a:r>
              <a:rPr lang="en-US" sz="2800" i="1" smtClean="0">
                <a:latin typeface="Times New Roman" pitchFamily="18" charset="0"/>
              </a:rPr>
              <a:t>// next hop</a:t>
            </a:r>
          </a:p>
          <a:p>
            <a:pPr>
              <a:buFontTx/>
              <a:buNone/>
            </a:pPr>
            <a:r>
              <a:rPr lang="en-US" sz="2800" smtClean="0"/>
              <a:t>	else</a:t>
            </a:r>
          </a:p>
          <a:p>
            <a:pPr>
              <a:buFontTx/>
              <a:buNone/>
            </a:pPr>
            <a:r>
              <a:rPr lang="en-US" sz="2800" smtClean="0"/>
              <a:t>		return my successor		</a:t>
            </a:r>
            <a:r>
              <a:rPr lang="en-US" sz="2800" i="1" smtClean="0">
                <a:latin typeface="Times New Roman" pitchFamily="18" charset="0"/>
              </a:rPr>
              <a:t>// done</a:t>
            </a:r>
            <a:r>
              <a:rPr lang="en-US" sz="2800" smtClean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Chord lookup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76400" y="2971800"/>
            <a:ext cx="3505200" cy="3352800"/>
            <a:chOff x="1728" y="1248"/>
            <a:chExt cx="2544" cy="2496"/>
          </a:xfrm>
        </p:grpSpPr>
        <p:sp>
          <p:nvSpPr>
            <p:cNvPr id="49156" name="Oval 4"/>
            <p:cNvSpPr>
              <a:spLocks noChangeArrowheads="1"/>
            </p:cNvSpPr>
            <p:nvPr/>
          </p:nvSpPr>
          <p:spPr bwMode="auto">
            <a:xfrm>
              <a:off x="1728" y="1248"/>
              <a:ext cx="2544" cy="24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57" name="Text Box 5"/>
            <p:cNvSpPr txBox="1">
              <a:spLocks noChangeArrowheads="1"/>
            </p:cNvSpPr>
            <p:nvPr/>
          </p:nvSpPr>
          <p:spPr bwMode="auto">
            <a:xfrm>
              <a:off x="2929" y="1439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0</a:t>
              </a:r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>
              <a:off x="3024" y="12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59" name="Line 7"/>
            <p:cNvSpPr>
              <a:spLocks noChangeShapeType="1"/>
            </p:cNvSpPr>
            <p:nvPr/>
          </p:nvSpPr>
          <p:spPr bwMode="auto">
            <a:xfrm flipV="1">
              <a:off x="3024" y="35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 flipH="1">
              <a:off x="4080" y="24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>
              <a:off x="1728" y="249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 flipH="1">
              <a:off x="3792" y="163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 flipH="1" flipV="1">
              <a:off x="3744" y="32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 flipV="1">
              <a:off x="2112" y="3216"/>
              <a:ext cx="19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5" name="Line 13"/>
            <p:cNvSpPr>
              <a:spLocks noChangeShapeType="1"/>
            </p:cNvSpPr>
            <p:nvPr/>
          </p:nvSpPr>
          <p:spPr bwMode="auto">
            <a:xfrm>
              <a:off x="2112" y="1632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66" name="Text Box 14"/>
            <p:cNvSpPr txBox="1">
              <a:spLocks noChangeArrowheads="1"/>
            </p:cNvSpPr>
            <p:nvPr/>
          </p:nvSpPr>
          <p:spPr bwMode="auto">
            <a:xfrm>
              <a:off x="3590" y="1748"/>
              <a:ext cx="24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3877" y="2420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2</a:t>
              </a:r>
            </a:p>
          </p:txBody>
        </p:sp>
        <p:sp>
          <p:nvSpPr>
            <p:cNvPr id="49168" name="Text Box 16"/>
            <p:cNvSpPr txBox="1">
              <a:spLocks noChangeArrowheads="1"/>
            </p:cNvSpPr>
            <p:nvPr/>
          </p:nvSpPr>
          <p:spPr bwMode="auto">
            <a:xfrm>
              <a:off x="3542" y="3092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3</a:t>
              </a:r>
            </a:p>
          </p:txBody>
        </p: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2929" y="3284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4</a:t>
              </a:r>
            </a:p>
          </p:txBody>
        </p:sp>
        <p:sp>
          <p:nvSpPr>
            <p:cNvPr id="49170" name="Text Box 18"/>
            <p:cNvSpPr txBox="1">
              <a:spLocks noChangeArrowheads="1"/>
            </p:cNvSpPr>
            <p:nvPr/>
          </p:nvSpPr>
          <p:spPr bwMode="auto">
            <a:xfrm>
              <a:off x="2295" y="3044"/>
              <a:ext cx="24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5</a:t>
              </a:r>
            </a:p>
          </p:txBody>
        </p:sp>
        <p:sp>
          <p:nvSpPr>
            <p:cNvPr id="49171" name="Text Box 19"/>
            <p:cNvSpPr txBox="1">
              <a:spLocks noChangeArrowheads="1"/>
            </p:cNvSpPr>
            <p:nvPr/>
          </p:nvSpPr>
          <p:spPr bwMode="auto">
            <a:xfrm>
              <a:off x="2006" y="2372"/>
              <a:ext cx="239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6</a:t>
              </a:r>
            </a:p>
          </p:txBody>
        </p:sp>
        <p:sp>
          <p:nvSpPr>
            <p:cNvPr id="49172" name="Text Box 20"/>
            <p:cNvSpPr txBox="1">
              <a:spLocks noChangeArrowheads="1"/>
            </p:cNvSpPr>
            <p:nvPr/>
          </p:nvSpPr>
          <p:spPr bwMode="auto">
            <a:xfrm>
              <a:off x="2295" y="1699"/>
              <a:ext cx="240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7</a:t>
              </a:r>
            </a:p>
          </p:txBody>
        </p:sp>
      </p:grpSp>
      <p:sp>
        <p:nvSpPr>
          <p:cNvPr id="49173" name="Oval 21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Oval 22"/>
          <p:cNvSpPr>
            <a:spLocks noChangeArrowheads="1"/>
          </p:cNvSpPr>
          <p:nvPr/>
        </p:nvSpPr>
        <p:spPr bwMode="auto">
          <a:xfrm>
            <a:off x="4419600" y="32004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Oval 23"/>
          <p:cNvSpPr>
            <a:spLocks noChangeArrowheads="1"/>
          </p:cNvSpPr>
          <p:nvPr/>
        </p:nvSpPr>
        <p:spPr bwMode="auto">
          <a:xfrm>
            <a:off x="4419600" y="5562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437063" y="1600200"/>
            <a:ext cx="2954337" cy="1447800"/>
            <a:chOff x="2736" y="1008"/>
            <a:chExt cx="1861" cy="912"/>
          </a:xfrm>
        </p:grpSpPr>
        <p:sp>
          <p:nvSpPr>
            <p:cNvPr id="49177" name="AutoShape 25"/>
            <p:cNvSpPr>
              <a:spLocks noChangeArrowheads="1"/>
            </p:cNvSpPr>
            <p:nvPr/>
          </p:nvSpPr>
          <p:spPr bwMode="auto">
            <a:xfrm rot="16200000" flipV="1">
              <a:off x="3192" y="552"/>
              <a:ext cx="912" cy="1824"/>
            </a:xfrm>
            <a:prstGeom prst="wedgeRectCallout">
              <a:avLst>
                <a:gd name="adj1" fmla="val -40134"/>
                <a:gd name="adj2" fmla="val 7751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2774" y="1172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49179" name="Rectangle 27"/>
            <p:cNvSpPr>
              <a:spLocks noChangeArrowheads="1"/>
            </p:cNvSpPr>
            <p:nvPr/>
          </p:nvSpPr>
          <p:spPr bwMode="auto">
            <a:xfrm>
              <a:off x="2832" y="1056"/>
              <a:ext cx="1152" cy="7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>
                <a:latin typeface="Verdana" pitchFamily="34" charset="0"/>
              </a:endParaRP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2832" y="134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>
              <a:off x="2832" y="158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82" name="Line 30"/>
            <p:cNvSpPr>
              <a:spLocks noChangeShapeType="1"/>
            </p:cNvSpPr>
            <p:nvPr/>
          </p:nvSpPr>
          <p:spPr bwMode="auto">
            <a:xfrm>
              <a:off x="3216" y="1056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184" name="Text Box 32"/>
            <p:cNvSpPr txBox="1">
              <a:spLocks noChangeArrowheads="1"/>
            </p:cNvSpPr>
            <p:nvPr/>
          </p:nvSpPr>
          <p:spPr bwMode="auto">
            <a:xfrm>
              <a:off x="2918" y="1076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1</a:t>
              </a:r>
            </a:p>
          </p:txBody>
        </p:sp>
        <p:sp>
          <p:nvSpPr>
            <p:cNvPr id="49186" name="Text Box 34"/>
            <p:cNvSpPr txBox="1">
              <a:spLocks noChangeArrowheads="1"/>
            </p:cNvSpPr>
            <p:nvPr/>
          </p:nvSpPr>
          <p:spPr bwMode="auto">
            <a:xfrm>
              <a:off x="2928" y="1364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2</a:t>
              </a:r>
            </a:p>
          </p:txBody>
        </p:sp>
        <p:sp>
          <p:nvSpPr>
            <p:cNvPr id="49188" name="Text Box 36"/>
            <p:cNvSpPr txBox="1">
              <a:spLocks noChangeArrowheads="1"/>
            </p:cNvSpPr>
            <p:nvPr/>
          </p:nvSpPr>
          <p:spPr bwMode="auto">
            <a:xfrm>
              <a:off x="2928" y="1604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4</a:t>
              </a:r>
            </a:p>
          </p:txBody>
        </p:sp>
        <p:sp>
          <p:nvSpPr>
            <p:cNvPr id="49190" name="Text Box 38"/>
            <p:cNvSpPr txBox="1">
              <a:spLocks noChangeArrowheads="1"/>
            </p:cNvSpPr>
            <p:nvPr/>
          </p:nvSpPr>
          <p:spPr bwMode="auto">
            <a:xfrm>
              <a:off x="3503" y="1076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Verdana" pitchFamily="34" charset="0"/>
                </a:rPr>
                <a:t>1</a:t>
              </a:r>
            </a:p>
          </p:txBody>
        </p:sp>
        <p:sp>
          <p:nvSpPr>
            <p:cNvPr id="49191" name="Text Box 39"/>
            <p:cNvSpPr txBox="1">
              <a:spLocks noChangeArrowheads="1"/>
            </p:cNvSpPr>
            <p:nvPr/>
          </p:nvSpPr>
          <p:spPr bwMode="auto">
            <a:xfrm>
              <a:off x="3503" y="1364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3</a:t>
              </a:r>
            </a:p>
          </p:txBody>
        </p:sp>
        <p:sp>
          <p:nvSpPr>
            <p:cNvPr id="49192" name="Text Box 40"/>
            <p:cNvSpPr txBox="1">
              <a:spLocks noChangeArrowheads="1"/>
            </p:cNvSpPr>
            <p:nvPr/>
          </p:nvSpPr>
          <p:spPr bwMode="auto">
            <a:xfrm>
              <a:off x="3493" y="1593"/>
              <a:ext cx="2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0</a:t>
              </a:r>
            </a:p>
          </p:txBody>
        </p:sp>
        <p:sp>
          <p:nvSpPr>
            <p:cNvPr id="49193" name="Text Box 41"/>
            <p:cNvSpPr txBox="1">
              <a:spLocks noChangeArrowheads="1"/>
            </p:cNvSpPr>
            <p:nvPr/>
          </p:nvSpPr>
          <p:spPr bwMode="auto">
            <a:xfrm>
              <a:off x="4070" y="1124"/>
              <a:ext cx="52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latin typeface="Verdana" pitchFamily="34" charset="0"/>
                </a:rPr>
                <a:t>Keys:</a:t>
              </a:r>
            </a:p>
            <a:p>
              <a:pPr eaLnBrk="0" hangingPunct="0"/>
              <a:r>
                <a:rPr lang="en-US">
                  <a:latin typeface="Verdana" pitchFamily="34" charset="0"/>
                </a:rPr>
                <a:t>5,6</a:t>
              </a:r>
            </a:p>
          </p:txBody>
        </p:sp>
      </p:grpSp>
      <p:sp>
        <p:nvSpPr>
          <p:cNvPr id="49194" name="AutoShape 42"/>
          <p:cNvSpPr>
            <a:spLocks noChangeArrowheads="1"/>
          </p:cNvSpPr>
          <p:nvPr/>
        </p:nvSpPr>
        <p:spPr bwMode="auto">
          <a:xfrm rot="16200000" flipV="1">
            <a:off x="6591300" y="2552700"/>
            <a:ext cx="1447800" cy="2895600"/>
          </a:xfrm>
          <a:prstGeom prst="wedgeRectCallout">
            <a:avLst>
              <a:gd name="adj1" fmla="val 43639"/>
              <a:gd name="adj2" fmla="val 871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9195" name="Text Box 43"/>
          <p:cNvSpPr txBox="1">
            <a:spLocks noChangeArrowheads="1"/>
          </p:cNvSpPr>
          <p:nvPr/>
        </p:nvSpPr>
        <p:spPr bwMode="auto">
          <a:xfrm>
            <a:off x="5927725" y="35369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9196" name="Rectangle 44"/>
          <p:cNvSpPr>
            <a:spLocks noChangeArrowheads="1"/>
          </p:cNvSpPr>
          <p:nvPr/>
        </p:nvSpPr>
        <p:spPr bwMode="auto">
          <a:xfrm>
            <a:off x="6019800" y="3352800"/>
            <a:ext cx="1828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>
            <a:off x="6019800" y="3810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>
            <a:off x="6019800" y="4191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>
            <a:off x="6629400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6156325" y="3384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2</a:t>
            </a:r>
          </a:p>
        </p:txBody>
      </p:sp>
      <p:sp>
        <p:nvSpPr>
          <p:cNvPr id="49204" name="Text Box 52"/>
          <p:cNvSpPr txBox="1">
            <a:spLocks noChangeArrowheads="1"/>
          </p:cNvSpPr>
          <p:nvPr/>
        </p:nvSpPr>
        <p:spPr bwMode="auto">
          <a:xfrm>
            <a:off x="6172200" y="4222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5</a:t>
            </a:r>
          </a:p>
        </p:txBody>
      </p:sp>
      <p:sp>
        <p:nvSpPr>
          <p:cNvPr id="49206" name="Text Box 54"/>
          <p:cNvSpPr txBox="1">
            <a:spLocks noChangeArrowheads="1"/>
          </p:cNvSpPr>
          <p:nvPr/>
        </p:nvSpPr>
        <p:spPr bwMode="auto">
          <a:xfrm>
            <a:off x="7061200" y="33845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3</a:t>
            </a:r>
          </a:p>
        </p:txBody>
      </p:sp>
      <p:sp>
        <p:nvSpPr>
          <p:cNvPr id="49207" name="Text Box 55"/>
          <p:cNvSpPr txBox="1">
            <a:spLocks noChangeArrowheads="1"/>
          </p:cNvSpPr>
          <p:nvPr/>
        </p:nvSpPr>
        <p:spPr bwMode="auto">
          <a:xfrm>
            <a:off x="7061200" y="3841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3</a:t>
            </a:r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7045325" y="42052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</a:t>
            </a:r>
          </a:p>
        </p:txBody>
      </p:sp>
      <p:sp>
        <p:nvSpPr>
          <p:cNvPr id="49209" name="Text Box 57"/>
          <p:cNvSpPr txBox="1">
            <a:spLocks noChangeArrowheads="1"/>
          </p:cNvSpPr>
          <p:nvPr/>
        </p:nvSpPr>
        <p:spPr bwMode="auto">
          <a:xfrm>
            <a:off x="7985125" y="3460750"/>
            <a:ext cx="836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Keys:</a:t>
            </a:r>
          </a:p>
          <a:p>
            <a:pPr eaLnBrk="0" hangingPunct="0"/>
            <a:r>
              <a:rPr lang="en-US">
                <a:latin typeface="Verdana" pitchFamily="34" charset="0"/>
              </a:rPr>
              <a:t>1</a:t>
            </a:r>
          </a:p>
        </p:txBody>
      </p:sp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6172200" y="38100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3</a:t>
            </a:r>
          </a:p>
        </p:txBody>
      </p:sp>
      <p:sp>
        <p:nvSpPr>
          <p:cNvPr id="49211" name="AutoShape 59"/>
          <p:cNvSpPr>
            <a:spLocks noChangeArrowheads="1"/>
          </p:cNvSpPr>
          <p:nvPr/>
        </p:nvSpPr>
        <p:spPr bwMode="auto">
          <a:xfrm rot="16200000" flipV="1">
            <a:off x="6667500" y="4457700"/>
            <a:ext cx="1447800" cy="2895600"/>
          </a:xfrm>
          <a:prstGeom prst="wedgeRectCallout">
            <a:avLst>
              <a:gd name="adj1" fmla="val 10745"/>
              <a:gd name="adj2" fmla="val 9128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6019800" y="54244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9213" name="Rectangle 61"/>
          <p:cNvSpPr>
            <a:spLocks noChangeArrowheads="1"/>
          </p:cNvSpPr>
          <p:nvPr/>
        </p:nvSpPr>
        <p:spPr bwMode="auto">
          <a:xfrm>
            <a:off x="6111875" y="5240338"/>
            <a:ext cx="18288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49214" name="Line 62"/>
          <p:cNvSpPr>
            <a:spLocks noChangeShapeType="1"/>
          </p:cNvSpPr>
          <p:nvPr/>
        </p:nvSpPr>
        <p:spPr bwMode="auto">
          <a:xfrm>
            <a:off x="6111875" y="569753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5" name="Line 63"/>
          <p:cNvSpPr>
            <a:spLocks noChangeShapeType="1"/>
          </p:cNvSpPr>
          <p:nvPr/>
        </p:nvSpPr>
        <p:spPr bwMode="auto">
          <a:xfrm>
            <a:off x="6111875" y="607853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6" name="Line 64"/>
          <p:cNvSpPr>
            <a:spLocks noChangeShapeType="1"/>
          </p:cNvSpPr>
          <p:nvPr/>
        </p:nvSpPr>
        <p:spPr bwMode="auto">
          <a:xfrm>
            <a:off x="6721475" y="5240338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6248400" y="52720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4</a:t>
            </a: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6264275" y="61102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7</a:t>
            </a: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7178675" y="52720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Verdana" pitchFamily="34" charset="0"/>
              </a:rPr>
              <a:t>0</a:t>
            </a:r>
          </a:p>
        </p:txBody>
      </p:sp>
      <p:sp>
        <p:nvSpPr>
          <p:cNvPr id="49224" name="Text Box 72"/>
          <p:cNvSpPr txBox="1">
            <a:spLocks noChangeArrowheads="1"/>
          </p:cNvSpPr>
          <p:nvPr/>
        </p:nvSpPr>
        <p:spPr bwMode="auto">
          <a:xfrm>
            <a:off x="7178675" y="572928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</a:t>
            </a:r>
          </a:p>
        </p:txBody>
      </p:sp>
      <p:sp>
        <p:nvSpPr>
          <p:cNvPr id="49225" name="Text Box 73"/>
          <p:cNvSpPr txBox="1">
            <a:spLocks noChangeArrowheads="1"/>
          </p:cNvSpPr>
          <p:nvPr/>
        </p:nvSpPr>
        <p:spPr bwMode="auto">
          <a:xfrm>
            <a:off x="7162800" y="6092825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</a:t>
            </a: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6264275" y="5697538"/>
            <a:ext cx="33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5</a:t>
            </a:r>
          </a:p>
        </p:txBody>
      </p:sp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8001000" y="5365750"/>
            <a:ext cx="8366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Keys:</a:t>
            </a:r>
          </a:p>
          <a:p>
            <a:pPr eaLnBrk="0" hangingPunct="0"/>
            <a:r>
              <a:rPr lang="en-US">
                <a:latin typeface="Verdana" pitchFamily="34" charset="0"/>
              </a:rPr>
              <a:t>2</a:t>
            </a:r>
          </a:p>
        </p:txBody>
      </p:sp>
      <p:sp>
        <p:nvSpPr>
          <p:cNvPr id="49228" name="Rectangle 76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2819400" cy="1144588"/>
          </a:xfrm>
        </p:spPr>
        <p:txBody>
          <a:bodyPr/>
          <a:lstStyle/>
          <a:p>
            <a:r>
              <a:rPr lang="en-US" smtClean="0"/>
              <a:t>Lookup(1,6)</a:t>
            </a:r>
          </a:p>
          <a:p>
            <a:r>
              <a:rPr lang="en-US" smtClean="0"/>
              <a:t>Lookup(1,2)</a:t>
            </a:r>
          </a:p>
        </p:txBody>
      </p:sp>
      <p:sp>
        <p:nvSpPr>
          <p:cNvPr id="49229" name="Line 77"/>
          <p:cNvSpPr>
            <a:spLocks noChangeShapeType="1"/>
          </p:cNvSpPr>
          <p:nvPr/>
        </p:nvSpPr>
        <p:spPr bwMode="auto">
          <a:xfrm>
            <a:off x="54102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230" name="Arc 78"/>
          <p:cNvSpPr>
            <a:spLocks/>
          </p:cNvSpPr>
          <p:nvPr/>
        </p:nvSpPr>
        <p:spPr bwMode="auto">
          <a:xfrm>
            <a:off x="3581400" y="3200400"/>
            <a:ext cx="762000" cy="457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31" name="Arc 79"/>
          <p:cNvSpPr>
            <a:spLocks/>
          </p:cNvSpPr>
          <p:nvPr/>
        </p:nvSpPr>
        <p:spPr bwMode="auto">
          <a:xfrm>
            <a:off x="4572000" y="3733800"/>
            <a:ext cx="457200" cy="173831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41044"/>
              <a:gd name="T2" fmla="*/ 9407 w 21600"/>
              <a:gd name="T3" fmla="*/ 41044 h 41044"/>
              <a:gd name="T4" fmla="*/ 0 w 21600"/>
              <a:gd name="T5" fmla="*/ 21600 h 41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4104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9883"/>
                  <a:pt x="16863" y="37436"/>
                  <a:pt x="9406" y="41043"/>
                </a:cubicBezTo>
              </a:path>
              <a:path w="21600" h="4104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9883"/>
                  <a:pt x="16863" y="37436"/>
                  <a:pt x="9406" y="4104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2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Node join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sz="2800" dirty="0" smtClean="0"/>
              <a:t>Maintain the invariant</a:t>
            </a:r>
          </a:p>
          <a:p>
            <a:pPr lvl="1">
              <a:buFontTx/>
              <a:buAutoNum type="arabicPeriod"/>
            </a:pPr>
            <a:r>
              <a:rPr lang="en-US" sz="2400" dirty="0" smtClean="0"/>
              <a:t>Each node’ successor is correctly maintained</a:t>
            </a:r>
          </a:p>
          <a:p>
            <a:pPr lvl="1">
              <a:buFontTx/>
              <a:buAutoNum type="arabicPeriod"/>
            </a:pPr>
            <a:r>
              <a:rPr lang="en-US" sz="2400" dirty="0" smtClean="0"/>
              <a:t>For every node k, node successor(k) answers for key k. It’s desirable that finger table entries are correct</a:t>
            </a:r>
          </a:p>
          <a:p>
            <a:r>
              <a:rPr lang="en-US" sz="2800" dirty="0" smtClean="0"/>
              <a:t>Each nodes maintains a predecessor pointer</a:t>
            </a:r>
          </a:p>
          <a:p>
            <a:r>
              <a:rPr lang="en-US" sz="2800" dirty="0" smtClean="0"/>
              <a:t>Tasks: </a:t>
            </a:r>
          </a:p>
          <a:p>
            <a:pPr lvl="1"/>
            <a:r>
              <a:rPr lang="en-US" sz="2400" dirty="0" smtClean="0"/>
              <a:t>Initialize predecessor and fingers of new node</a:t>
            </a:r>
          </a:p>
          <a:p>
            <a:pPr lvl="1"/>
            <a:r>
              <a:rPr lang="en-US" sz="2400" dirty="0" smtClean="0"/>
              <a:t>Update existing nodes’ state</a:t>
            </a:r>
          </a:p>
          <a:p>
            <a:pPr lvl="1"/>
            <a:r>
              <a:rPr lang="en-US" sz="2400" dirty="0" smtClean="0"/>
              <a:t>Notify apps to transfer state to new node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Chord Joining: linked list insert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257800"/>
            <a:ext cx="82296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Node n queries a known node n’ to initialize its state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for its successor: lookup (n)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2286000" y="1524000"/>
            <a:ext cx="3427413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657600" y="28940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Helvetica" pitchFamily="34" charset="0"/>
              </a:rPr>
              <a:t>N36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664200" y="37830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N40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5638800" y="22082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N25</a:t>
            </a: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5943600" y="266541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124200" y="3427413"/>
            <a:ext cx="1758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1. Lookup(36)</a:t>
            </a:r>
          </a:p>
        </p:txBody>
      </p:sp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6400800" y="3640138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K30</a:t>
            </a:r>
          </a:p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 (2)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6002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1447800" y="1295400"/>
            <a:ext cx="3427413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943600" y="27416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Helvetica" pitchFamily="34" charset="0"/>
              </a:rPr>
              <a:t>N36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4826000" y="35544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N40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4800600" y="19796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N25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5105400" y="243681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981200" y="2665413"/>
            <a:ext cx="23320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2. N36 sets its own</a:t>
            </a:r>
          </a:p>
          <a:p>
            <a:r>
              <a:rPr lang="en-US" sz="2000">
                <a:latin typeface="Tahoma" pitchFamily="34" charset="0"/>
              </a:rPr>
              <a:t>successor pointer</a:t>
            </a: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H="1">
            <a:off x="5562600" y="319881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562600" y="3411538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K30</a:t>
            </a:r>
          </a:p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Join (3)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81600"/>
            <a:ext cx="8229600" cy="94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Note that join does not make the network aware of n</a:t>
            </a:r>
          </a:p>
        </p:txBody>
      </p:sp>
      <p:sp>
        <p:nvSpPr>
          <p:cNvPr id="53252" name="Oval 4"/>
          <p:cNvSpPr>
            <a:spLocks noChangeArrowheads="1"/>
          </p:cNvSpPr>
          <p:nvPr/>
        </p:nvSpPr>
        <p:spPr bwMode="auto">
          <a:xfrm>
            <a:off x="1447800" y="1600200"/>
            <a:ext cx="3427413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943600" y="30464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Helvetica" pitchFamily="34" charset="0"/>
              </a:rPr>
              <a:t>N36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826000" y="38592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N40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4800600" y="22844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N25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5105400" y="274161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981200" y="2970213"/>
            <a:ext cx="23987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3. Copy keys 26..36</a:t>
            </a:r>
          </a:p>
          <a:p>
            <a:r>
              <a:rPr lang="en-US" sz="2000">
                <a:latin typeface="Tahoma" pitchFamily="34" charset="0"/>
              </a:rPr>
              <a:t>from N40 to N36</a:t>
            </a: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5562600" y="350361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5562600" y="3716338"/>
            <a:ext cx="60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K30</a:t>
            </a:r>
          </a:p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K38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629400" y="30464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smtClean="0"/>
              <a:t>Join (4): stabilize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43400"/>
            <a:ext cx="8229600" cy="251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smtClean="0"/>
              <a:t>Stabilize 1) obtains a node n’s successor’s predecessor x, and determines whether x should be n’s successor 2) notifies n’s successor n’s existence</a:t>
            </a:r>
          </a:p>
          <a:p>
            <a:pPr>
              <a:lnSpc>
                <a:spcPct val="80000"/>
              </a:lnSpc>
            </a:pPr>
            <a:endParaRPr lang="en-US" sz="1600" smtClean="0"/>
          </a:p>
          <a:p>
            <a:pPr lvl="1">
              <a:lnSpc>
                <a:spcPct val="80000"/>
              </a:lnSpc>
            </a:pPr>
            <a:r>
              <a:rPr lang="en-US" sz="1400" smtClean="0"/>
              <a:t>N25 calls its successor N40 to return its predecessor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Set its successor to N36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Notifies N36 it is predecessor</a:t>
            </a:r>
          </a:p>
          <a:p>
            <a:pPr>
              <a:lnSpc>
                <a:spcPct val="80000"/>
              </a:lnSpc>
            </a:pPr>
            <a:endParaRPr lang="en-US" sz="1600" smtClean="0"/>
          </a:p>
          <a:p>
            <a:pPr>
              <a:lnSpc>
                <a:spcPct val="80000"/>
              </a:lnSpc>
            </a:pPr>
            <a:r>
              <a:rPr lang="en-US" sz="1600" smtClean="0"/>
              <a:t>Update finger pointers in the background periodically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Find the successor of each entry i</a:t>
            </a:r>
          </a:p>
          <a:p>
            <a:pPr>
              <a:lnSpc>
                <a:spcPct val="80000"/>
              </a:lnSpc>
            </a:pPr>
            <a:r>
              <a:rPr lang="en-US" sz="1600" smtClean="0"/>
              <a:t>Correct successors produce correct lookups</a:t>
            </a:r>
          </a:p>
        </p:txBody>
      </p:sp>
      <p:sp>
        <p:nvSpPr>
          <p:cNvPr id="55300" name="Oval 4"/>
          <p:cNvSpPr>
            <a:spLocks noChangeArrowheads="1"/>
          </p:cNvSpPr>
          <p:nvPr/>
        </p:nvSpPr>
        <p:spPr bwMode="auto">
          <a:xfrm>
            <a:off x="1447800" y="762000"/>
            <a:ext cx="3427413" cy="34274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5943600" y="22082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Helvetica" pitchFamily="34" charset="0"/>
              </a:rPr>
              <a:t>N36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4826000" y="30210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N40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4800600" y="1446213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N25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5486400" y="182721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981200" y="2132013"/>
            <a:ext cx="26876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ahoma" pitchFamily="34" charset="0"/>
              </a:rPr>
              <a:t>4. Set N25’s successor</a:t>
            </a:r>
          </a:p>
          <a:p>
            <a:r>
              <a:rPr lang="en-US" sz="2000">
                <a:latin typeface="Tahoma" pitchFamily="34" charset="0"/>
              </a:rPr>
              <a:t>pointer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 flipH="1">
            <a:off x="5562600" y="2665413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562600" y="3276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K38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629400" y="2208213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CC00"/>
                </a:solidFill>
                <a:latin typeface="Tahoma" pitchFamily="34" charset="0"/>
              </a:rPr>
              <a:t>K30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534400" cy="838200"/>
          </a:xfrm>
        </p:spPr>
        <p:txBody>
          <a:bodyPr/>
          <a:lstStyle/>
          <a:p>
            <a:r>
              <a:rPr lang="en-US" smtClean="0"/>
              <a:t>Failures might cause incorrect lookup</a:t>
            </a:r>
          </a:p>
        </p:txBody>
      </p:sp>
      <p:sp>
        <p:nvSpPr>
          <p:cNvPr id="57347" name="Oval 3"/>
          <p:cNvSpPr>
            <a:spLocks noChangeArrowheads="1"/>
          </p:cNvSpPr>
          <p:nvPr/>
        </p:nvSpPr>
        <p:spPr bwMode="auto">
          <a:xfrm>
            <a:off x="2897188" y="2211388"/>
            <a:ext cx="3427412" cy="342741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429000" y="1830388"/>
            <a:ext cx="801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N120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2590800" y="2211388"/>
            <a:ext cx="801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N113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33600" y="2944813"/>
            <a:ext cx="801688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N102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2387600" y="4776788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N80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133600" y="4116388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N85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2057400" y="4344988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2057400" y="3124200"/>
            <a:ext cx="990600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355" name="Freeform 11"/>
          <p:cNvSpPr>
            <a:spLocks/>
          </p:cNvSpPr>
          <p:nvPr/>
        </p:nvSpPr>
        <p:spPr bwMode="auto">
          <a:xfrm>
            <a:off x="3048000" y="4344988"/>
            <a:ext cx="152400" cy="457200"/>
          </a:xfrm>
          <a:custGeom>
            <a:avLst/>
            <a:gdLst/>
            <a:ahLst/>
            <a:cxnLst>
              <a:cxn ang="0">
                <a:pos x="48" y="24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104" h="240">
                <a:moveTo>
                  <a:pt x="48" y="240"/>
                </a:moveTo>
                <a:cubicBezTo>
                  <a:pt x="76" y="164"/>
                  <a:pt x="104" y="88"/>
                  <a:pt x="96" y="48"/>
                </a:cubicBezTo>
                <a:cubicBezTo>
                  <a:pt x="88" y="8"/>
                  <a:pt x="44" y="4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7356" name="Freeform 12"/>
          <p:cNvSpPr>
            <a:spLocks/>
          </p:cNvSpPr>
          <p:nvPr/>
        </p:nvSpPr>
        <p:spPr bwMode="auto">
          <a:xfrm>
            <a:off x="3048000" y="3354388"/>
            <a:ext cx="546100" cy="1447800"/>
          </a:xfrm>
          <a:custGeom>
            <a:avLst/>
            <a:gdLst/>
            <a:ahLst/>
            <a:cxnLst>
              <a:cxn ang="0">
                <a:pos x="48" y="912"/>
              </a:cxn>
              <a:cxn ang="0">
                <a:pos x="336" y="336"/>
              </a:cxn>
              <a:cxn ang="0">
                <a:pos x="0" y="0"/>
              </a:cxn>
            </a:cxnLst>
            <a:rect l="0" t="0" r="r" b="b"/>
            <a:pathLst>
              <a:path w="344" h="912">
                <a:moveTo>
                  <a:pt x="48" y="912"/>
                </a:moveTo>
                <a:cubicBezTo>
                  <a:pt x="196" y="700"/>
                  <a:pt x="344" y="488"/>
                  <a:pt x="336" y="336"/>
                </a:cubicBezTo>
                <a:cubicBezTo>
                  <a:pt x="328" y="184"/>
                  <a:pt x="164" y="9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7" name="Freeform 13"/>
          <p:cNvSpPr>
            <a:spLocks/>
          </p:cNvSpPr>
          <p:nvPr/>
        </p:nvSpPr>
        <p:spPr bwMode="auto">
          <a:xfrm>
            <a:off x="3124200" y="2363788"/>
            <a:ext cx="1079500" cy="2438400"/>
          </a:xfrm>
          <a:custGeom>
            <a:avLst/>
            <a:gdLst/>
            <a:ahLst/>
            <a:cxnLst>
              <a:cxn ang="0">
                <a:pos x="0" y="1536"/>
              </a:cxn>
              <a:cxn ang="0">
                <a:pos x="576" y="768"/>
              </a:cxn>
              <a:cxn ang="0">
                <a:pos x="624" y="0"/>
              </a:cxn>
            </a:cxnLst>
            <a:rect l="0" t="0" r="r" b="b"/>
            <a:pathLst>
              <a:path w="680" h="1536">
                <a:moveTo>
                  <a:pt x="0" y="1536"/>
                </a:moveTo>
                <a:cubicBezTo>
                  <a:pt x="236" y="1280"/>
                  <a:pt x="472" y="1024"/>
                  <a:pt x="576" y="768"/>
                </a:cubicBezTo>
                <a:cubicBezTo>
                  <a:pt x="680" y="512"/>
                  <a:pt x="652" y="256"/>
                  <a:pt x="624" y="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65125" y="6129338"/>
            <a:ext cx="774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ahoma" pitchFamily="34" charset="0"/>
              </a:rPr>
              <a:t>N80 doesn’t know correct successor, so incorrect lookup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5562600" y="2057400"/>
            <a:ext cx="6604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Helvetica" pitchFamily="34" charset="0"/>
              </a:rPr>
              <a:t>N10</a:t>
            </a: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4572000" y="4038600"/>
            <a:ext cx="1465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ahoma" pitchFamily="34" charset="0"/>
              </a:rPr>
              <a:t>Lookup(90)</a:t>
            </a:r>
          </a:p>
        </p:txBody>
      </p:sp>
      <p:sp>
        <p:nvSpPr>
          <p:cNvPr id="57361" name="Freeform 17"/>
          <p:cNvSpPr>
            <a:spLocks/>
          </p:cNvSpPr>
          <p:nvPr/>
        </p:nvSpPr>
        <p:spPr bwMode="auto">
          <a:xfrm>
            <a:off x="3276600" y="2590800"/>
            <a:ext cx="2209800" cy="2209800"/>
          </a:xfrm>
          <a:custGeom>
            <a:avLst/>
            <a:gdLst/>
            <a:ahLst/>
            <a:cxnLst>
              <a:cxn ang="0">
                <a:pos x="1392" y="0"/>
              </a:cxn>
              <a:cxn ang="0">
                <a:pos x="864" y="912"/>
              </a:cxn>
              <a:cxn ang="0">
                <a:pos x="0" y="1392"/>
              </a:cxn>
            </a:cxnLst>
            <a:rect l="0" t="0" r="r" b="b"/>
            <a:pathLst>
              <a:path w="1392" h="1392">
                <a:moveTo>
                  <a:pt x="1392" y="0"/>
                </a:moveTo>
                <a:cubicBezTo>
                  <a:pt x="1244" y="340"/>
                  <a:pt x="1096" y="680"/>
                  <a:pt x="864" y="912"/>
                </a:cubicBezTo>
                <a:cubicBezTo>
                  <a:pt x="632" y="1144"/>
                  <a:pt x="316" y="1268"/>
                  <a:pt x="0" y="13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Solution: successor lists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sz="2800" smtClean="0"/>
              <a:t>Each node knows </a:t>
            </a:r>
            <a:r>
              <a:rPr lang="en-US" sz="2800" i="1" smtClean="0">
                <a:latin typeface="Times New Roman" pitchFamily="18" charset="0"/>
              </a:rPr>
              <a:t>r</a:t>
            </a:r>
            <a:r>
              <a:rPr lang="en-US" sz="2800" smtClean="0"/>
              <a:t> immediate successors</a:t>
            </a:r>
          </a:p>
          <a:p>
            <a:r>
              <a:rPr lang="en-US" sz="2800" smtClean="0"/>
              <a:t>After failure, will know first live successor</a:t>
            </a:r>
          </a:p>
          <a:p>
            <a:r>
              <a:rPr lang="en-US" sz="2800" smtClean="0"/>
              <a:t>Correct successors guarantee correct lookups</a:t>
            </a:r>
          </a:p>
          <a:p>
            <a:pPr lvl="1"/>
            <a:endParaRPr lang="en-US" smtClean="0"/>
          </a:p>
          <a:p>
            <a:r>
              <a:rPr lang="en-US" sz="2800" smtClean="0"/>
              <a:t>Guarantee is with some probability</a:t>
            </a:r>
          </a:p>
          <a:p>
            <a:endParaRPr lang="en-US" sz="2800" smtClean="0"/>
          </a:p>
          <a:p>
            <a:r>
              <a:rPr lang="en-US" sz="2800" smtClean="0"/>
              <a:t>Higher layer software can be notified to duplicate keys at failed nodes to live successors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Choosing the successor list length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smtClean="0"/>
              <a:t>Assume 1/2 of nodes fail</a:t>
            </a:r>
          </a:p>
          <a:p>
            <a:r>
              <a:rPr lang="en-US" smtClean="0"/>
              <a:t>P(successor list all dead) = </a:t>
            </a:r>
            <a:r>
              <a:rPr lang="en-US" i="1" smtClean="0">
                <a:latin typeface="Times New Roman" pitchFamily="18" charset="0"/>
              </a:rPr>
              <a:t>(1/2)</a:t>
            </a:r>
            <a:r>
              <a:rPr lang="en-US" i="1" baseline="30000" smtClean="0">
                <a:latin typeface="Times New Roman" pitchFamily="18" charset="0"/>
              </a:rPr>
              <a:t>r</a:t>
            </a:r>
            <a:r>
              <a:rPr lang="en-US" smtClean="0"/>
              <a:t>  </a:t>
            </a:r>
          </a:p>
          <a:p>
            <a:pPr lvl="1"/>
            <a:r>
              <a:rPr lang="en-US" smtClean="0"/>
              <a:t>I.e. P(this node breaks the Chord ring)</a:t>
            </a:r>
          </a:p>
          <a:p>
            <a:pPr lvl="1"/>
            <a:r>
              <a:rPr lang="en-US" smtClean="0"/>
              <a:t>Depends on independent failure</a:t>
            </a:r>
          </a:p>
          <a:p>
            <a:r>
              <a:rPr lang="en-US" smtClean="0"/>
              <a:t>P(no broken nodes) = </a:t>
            </a:r>
            <a:r>
              <a:rPr lang="en-US" i="1" smtClean="0">
                <a:latin typeface="Times New Roman" pitchFamily="18" charset="0"/>
              </a:rPr>
              <a:t>(1 </a:t>
            </a:r>
            <a:r>
              <a:rPr lang="en-US" i="1" smtClean="0"/>
              <a:t>–</a:t>
            </a:r>
            <a:r>
              <a:rPr lang="en-US" i="1" smtClean="0">
                <a:latin typeface="Times New Roman" pitchFamily="18" charset="0"/>
              </a:rPr>
              <a:t> (1/2)</a:t>
            </a:r>
            <a:r>
              <a:rPr lang="en-US" i="1" baseline="30000" smtClean="0">
                <a:latin typeface="Times New Roman" pitchFamily="18" charset="0"/>
              </a:rPr>
              <a:t>r</a:t>
            </a:r>
            <a:r>
              <a:rPr lang="en-US" i="1" smtClean="0">
                <a:latin typeface="Times New Roman" pitchFamily="18" charset="0"/>
              </a:rPr>
              <a:t>)</a:t>
            </a:r>
            <a:r>
              <a:rPr lang="en-US" i="1" baseline="30000" smtClean="0">
                <a:latin typeface="Times New Roman" pitchFamily="18" charset="0"/>
              </a:rPr>
              <a:t>N</a:t>
            </a:r>
          </a:p>
          <a:p>
            <a:pPr lvl="1"/>
            <a:r>
              <a:rPr lang="en-US" i="1" smtClean="0">
                <a:latin typeface="Times New Roman" pitchFamily="18" charset="0"/>
              </a:rPr>
              <a:t>r = 2log(N)</a:t>
            </a:r>
            <a:r>
              <a:rPr lang="en-US" smtClean="0"/>
              <a:t> makes prob. = </a:t>
            </a:r>
            <a:r>
              <a:rPr lang="en-US" i="1" smtClean="0">
                <a:latin typeface="Times New Roman" pitchFamily="18" charset="0"/>
              </a:rPr>
              <a:t>1 </a:t>
            </a:r>
            <a:r>
              <a:rPr lang="en-US" i="1" smtClean="0">
                <a:cs typeface="Times New Roman" pitchFamily="18" charset="0"/>
              </a:rPr>
              <a:t>–</a:t>
            </a:r>
            <a:r>
              <a:rPr lang="en-US" i="1" smtClean="0">
                <a:latin typeface="Times New Roman" pitchFamily="18" charset="0"/>
              </a:rPr>
              <a:t> 1/N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Ex: Virtual Private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981200"/>
          </a:xfrm>
        </p:spPr>
        <p:txBody>
          <a:bodyPr/>
          <a:lstStyle/>
          <a:p>
            <a:r>
              <a:rPr lang="en-US" dirty="0" smtClean="0"/>
              <a:t>Links are defined as IP tunnels</a:t>
            </a:r>
          </a:p>
          <a:p>
            <a:r>
              <a:rPr lang="en-US" dirty="0" smtClean="0"/>
              <a:t>May include multiple underlying routers</a:t>
            </a:r>
            <a:endParaRPr lang="en-US" dirty="0"/>
          </a:p>
        </p:txBody>
      </p:sp>
      <p:pic>
        <p:nvPicPr>
          <p:cNvPr id="4" name="Picture 4" descr="09f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4282" y="1600200"/>
            <a:ext cx="7235436" cy="2590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Lookup with fault tolerance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Lookup(my-id, key-id)</a:t>
            </a:r>
            <a:endParaRPr lang="en-US" sz="2800" i="1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imes New Roman" pitchFamily="18" charset="0"/>
              </a:rPr>
              <a:t>	</a:t>
            </a:r>
            <a:r>
              <a:rPr lang="en-US" sz="2800" smtClean="0"/>
              <a:t>look in local finger table </a:t>
            </a:r>
            <a:r>
              <a:rPr lang="en-US" sz="2800" smtClean="0">
                <a:solidFill>
                  <a:srgbClr val="FF0000"/>
                </a:solidFill>
              </a:rPr>
              <a:t>and successor-list</a:t>
            </a:r>
            <a:r>
              <a:rPr lang="en-US" sz="2800" smtClean="0"/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		for highest node n s.t. my-id </a:t>
            </a:r>
            <a:r>
              <a:rPr lang="en-US" sz="2800" smtClean="0">
                <a:sym typeface="Symbol" pitchFamily="18" charset="2"/>
              </a:rPr>
              <a:t>&lt;</a:t>
            </a:r>
            <a:r>
              <a:rPr lang="en-US" sz="2800" smtClean="0"/>
              <a:t> n </a:t>
            </a:r>
            <a:r>
              <a:rPr lang="en-US" sz="2800" smtClean="0">
                <a:sym typeface="Symbol" pitchFamily="18" charset="2"/>
              </a:rPr>
              <a:t>&lt;</a:t>
            </a:r>
            <a:r>
              <a:rPr lang="en-US" sz="2800" smtClean="0"/>
              <a:t> key-id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	if n exists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		call Lookup(key-id) on node n	</a:t>
            </a:r>
            <a:r>
              <a:rPr lang="en-US" sz="2800" i="1" smtClean="0">
                <a:latin typeface="Times New Roman" pitchFamily="18" charset="0"/>
              </a:rPr>
              <a:t>// next hop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		if call failed,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			remove n from finger table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			return Lookup(my-id, key-id)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	else return my successor		</a:t>
            </a:r>
            <a:r>
              <a:rPr lang="en-US" sz="2800" i="1" smtClean="0">
                <a:latin typeface="Times New Roman" pitchFamily="18" charset="0"/>
              </a:rPr>
              <a:t>// done</a:t>
            </a:r>
            <a:r>
              <a:rPr lang="en-US" sz="2800" smtClean="0"/>
              <a:t>	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Chord performance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 node storage</a:t>
            </a:r>
          </a:p>
          <a:p>
            <a:pPr lvl="1"/>
            <a:r>
              <a:rPr lang="en-US" smtClean="0"/>
              <a:t>Ideally: K/N</a:t>
            </a:r>
          </a:p>
          <a:p>
            <a:pPr lvl="1"/>
            <a:r>
              <a:rPr lang="en-US" smtClean="0"/>
              <a:t>Implementation: large variance due to unevenly node id distribution</a:t>
            </a:r>
          </a:p>
          <a:p>
            <a:r>
              <a:rPr lang="en-US" smtClean="0"/>
              <a:t>Lookup latency</a:t>
            </a:r>
          </a:p>
          <a:p>
            <a:pPr lvl="1"/>
            <a:r>
              <a:rPr lang="en-US" smtClean="0"/>
              <a:t>O(logN)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Comments on Chord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ID distance </a:t>
            </a:r>
            <a:r>
              <a:rPr lang="en-US" sz="2800" dirty="0" smtClean="0">
                <a:latin typeface="Symbol" pitchFamily="18" charset="2"/>
                <a:sym typeface="Symbol" pitchFamily="18" charset="2"/>
              </a:rPr>
              <a:t></a:t>
            </a:r>
            <a:r>
              <a:rPr lang="en-US" sz="2800" dirty="0" smtClean="0"/>
              <a:t> Network distance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Reducing  lookup latency and </a:t>
            </a:r>
            <a:r>
              <a:rPr lang="en-US" sz="2400" dirty="0" smtClean="0"/>
              <a:t>locality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Strict successor selection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Can’t overshoot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Asymmetry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 node does not learn its routing table entries from queries it </a:t>
            </a:r>
            <a:r>
              <a:rPr lang="en-US" sz="2400" dirty="0" smtClean="0"/>
              <a:t>receives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Later work fixes </a:t>
            </a:r>
            <a:r>
              <a:rPr lang="en-US" dirty="0" smtClean="0"/>
              <a:t>these issues</a:t>
            </a:r>
            <a:endParaRPr lang="en-US" dirty="0" smtClean="0"/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Overlay networks</a:t>
            </a:r>
          </a:p>
          <a:p>
            <a:pPr lvl="1"/>
            <a:r>
              <a:rPr lang="en-US" dirty="0" smtClean="0"/>
              <a:t>Structured </a:t>
            </a:r>
            <a:r>
              <a:rPr lang="en-US" dirty="0" err="1" smtClean="0"/>
              <a:t>vs</a:t>
            </a:r>
            <a:r>
              <a:rPr lang="en-US" dirty="0" smtClean="0"/>
              <a:t> Unstructured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Design of DHTs</a:t>
            </a:r>
          </a:p>
          <a:p>
            <a:pPr lvl="1"/>
            <a:r>
              <a:rPr lang="en-US" sz="2400" dirty="0" smtClean="0"/>
              <a:t>Chord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Lab 3 </a:t>
            </a:r>
            <a:r>
              <a:rPr lang="en-US" altLang="zh-CN" dirty="0"/>
              <a:t>Congestion Control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5257800"/>
          </a:xfrm>
        </p:spPr>
        <p:txBody>
          <a:bodyPr>
            <a:normAutofit fontScale="92500"/>
          </a:bodyPr>
          <a:lstStyle/>
          <a:p>
            <a:r>
              <a:rPr lang="en-US" altLang="zh-CN" sz="2400" dirty="0"/>
              <a:t>This lab is based on Lab 1, you don’t have to change much to make it work.</a:t>
            </a:r>
          </a:p>
          <a:p>
            <a:r>
              <a:rPr lang="en-US" altLang="zh-CN" sz="2400" dirty="0"/>
              <a:t>You are required to implement a congestion control algorithm</a:t>
            </a:r>
          </a:p>
          <a:p>
            <a:pPr lvl="1"/>
            <a:r>
              <a:rPr lang="en-US" altLang="zh-CN" sz="2400" dirty="0"/>
              <a:t>Fully utilize the bandwidth</a:t>
            </a:r>
          </a:p>
          <a:p>
            <a:pPr lvl="1"/>
            <a:r>
              <a:rPr lang="en-US" altLang="zh-CN" sz="2400" dirty="0"/>
              <a:t>Share the bottleneck fairly</a:t>
            </a:r>
          </a:p>
          <a:p>
            <a:pPr lvl="1"/>
            <a:r>
              <a:rPr lang="en-US" altLang="zh-CN" sz="2400" dirty="0">
                <a:solidFill>
                  <a:srgbClr val="0000FF"/>
                </a:solidFill>
              </a:rPr>
              <a:t>Write a report </a:t>
            </a:r>
            <a:r>
              <a:rPr lang="en-US" altLang="zh-CN" sz="2400" dirty="0"/>
              <a:t>to describe your algorithm design and performance analysis</a:t>
            </a:r>
          </a:p>
          <a:p>
            <a:r>
              <a:rPr lang="en-US" altLang="zh-CN" sz="2400"/>
              <a:t>You </a:t>
            </a:r>
            <a:r>
              <a:rPr lang="en-US" altLang="zh-CN" sz="2400" smtClean="0"/>
              <a:t>may want to  </a:t>
            </a:r>
            <a:r>
              <a:rPr lang="en-US" altLang="zh-CN" sz="2400" dirty="0"/>
              <a:t>implement at least</a:t>
            </a:r>
          </a:p>
          <a:p>
            <a:pPr lvl="1"/>
            <a:r>
              <a:rPr lang="en-US" altLang="zh-CN" sz="2400" dirty="0"/>
              <a:t>Slow start</a:t>
            </a:r>
          </a:p>
          <a:p>
            <a:pPr lvl="1"/>
            <a:r>
              <a:rPr lang="en-US" altLang="zh-CN" sz="2400" dirty="0"/>
              <a:t>Congestion avoidance</a:t>
            </a:r>
          </a:p>
          <a:p>
            <a:pPr lvl="1"/>
            <a:r>
              <a:rPr lang="en-US" altLang="zh-CN" sz="2400" dirty="0"/>
              <a:t>Fast retransmit and fast recovery</a:t>
            </a:r>
          </a:p>
          <a:p>
            <a:pPr lvl="1"/>
            <a:r>
              <a:rPr lang="en-US" altLang="zh-CN" sz="2400" dirty="0"/>
              <a:t>RTO estimator</a:t>
            </a:r>
          </a:p>
          <a:p>
            <a:pPr lvl="1"/>
            <a:r>
              <a:rPr lang="en-US" altLang="zh-CN" sz="2400" dirty="0"/>
              <a:t>New RENO is a plus. It handles multiple packets loss very well.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5650" y="1517650"/>
            <a:ext cx="8137525" cy="5111750"/>
            <a:chOff x="476" y="346"/>
            <a:chExt cx="5126" cy="3220"/>
          </a:xfrm>
        </p:grpSpPr>
        <p:graphicFrame>
          <p:nvGraphicFramePr>
            <p:cNvPr id="9221" name="Object 5"/>
            <p:cNvGraphicFramePr>
              <a:graphicFrameLocks noChangeAspect="1"/>
            </p:cNvGraphicFramePr>
            <p:nvPr/>
          </p:nvGraphicFramePr>
          <p:xfrm>
            <a:off x="1701" y="1525"/>
            <a:ext cx="363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807" name="Visio" r:id="rId4" imgW="947687" imgH="947687" progId="Visio.Drawing.11">
                    <p:embed/>
                  </p:oleObj>
                </mc:Choice>
                <mc:Fallback>
                  <p:oleObj name="Visio" r:id="rId4" imgW="947687" imgH="947687" progId="Visio.Drawing.11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1525"/>
                          <a:ext cx="363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2" name="Object 6"/>
            <p:cNvGraphicFramePr>
              <a:graphicFrameLocks noChangeAspect="1"/>
            </p:cNvGraphicFramePr>
            <p:nvPr/>
          </p:nvGraphicFramePr>
          <p:xfrm>
            <a:off x="567" y="346"/>
            <a:ext cx="647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808" name="Visio" r:id="rId6" imgW="1027096" imgH="947687" progId="Visio.Drawing.11">
                    <p:embed/>
                  </p:oleObj>
                </mc:Choice>
                <mc:Fallback>
                  <p:oleObj name="Visio" r:id="rId6" imgW="1027096" imgH="947687" progId="Visio.Drawing.11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346"/>
                          <a:ext cx="647" cy="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3" name="Object 7"/>
            <p:cNvGraphicFramePr>
              <a:graphicFrameLocks noChangeAspect="1"/>
            </p:cNvGraphicFramePr>
            <p:nvPr/>
          </p:nvGraphicFramePr>
          <p:xfrm>
            <a:off x="3334" y="1525"/>
            <a:ext cx="363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809" name="Visio" r:id="rId8" imgW="947687" imgH="947687" progId="Visio.Drawing.11">
                    <p:embed/>
                  </p:oleObj>
                </mc:Choice>
                <mc:Fallback>
                  <p:oleObj name="Visio" r:id="rId8" imgW="947687" imgH="947687" progId="Visio.Drawing.11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4" y="1525"/>
                          <a:ext cx="363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4" name="Object 8"/>
            <p:cNvGraphicFramePr>
              <a:graphicFrameLocks noChangeAspect="1"/>
            </p:cNvGraphicFramePr>
            <p:nvPr/>
          </p:nvGraphicFramePr>
          <p:xfrm>
            <a:off x="657" y="2478"/>
            <a:ext cx="647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810" name="Visio" r:id="rId9" imgW="1027096" imgH="947687" progId="Visio.Drawing.11">
                    <p:embed/>
                  </p:oleObj>
                </mc:Choice>
                <mc:Fallback>
                  <p:oleObj name="Visio" r:id="rId9" imgW="1027096" imgH="947687" progId="Visio.Drawing.11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7" y="2478"/>
                          <a:ext cx="647" cy="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5" name="Object 9"/>
            <p:cNvGraphicFramePr>
              <a:graphicFrameLocks noChangeAspect="1"/>
            </p:cNvGraphicFramePr>
            <p:nvPr/>
          </p:nvGraphicFramePr>
          <p:xfrm>
            <a:off x="4150" y="346"/>
            <a:ext cx="647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811" name="Visio" r:id="rId10" imgW="1027096" imgH="947687" progId="Visio.Drawing.11">
                    <p:embed/>
                  </p:oleObj>
                </mc:Choice>
                <mc:Fallback>
                  <p:oleObj name="Visio" r:id="rId10" imgW="1027096" imgH="947687" progId="Visio.Drawing.11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50" y="346"/>
                          <a:ext cx="647" cy="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6" name="Object 10"/>
            <p:cNvGraphicFramePr>
              <a:graphicFrameLocks noChangeAspect="1"/>
            </p:cNvGraphicFramePr>
            <p:nvPr/>
          </p:nvGraphicFramePr>
          <p:xfrm>
            <a:off x="4286" y="2568"/>
            <a:ext cx="647" cy="5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7812" name="Visio" r:id="rId11" imgW="1027096" imgH="947687" progId="Visio.Drawing.11">
                    <p:embed/>
                  </p:oleObj>
                </mc:Choice>
                <mc:Fallback>
                  <p:oleObj name="Visio" r:id="rId11" imgW="1027096" imgH="947687" progId="Visio.Drawing.11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" y="2568"/>
                          <a:ext cx="647" cy="5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1066" y="754"/>
              <a:ext cx="68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V="1">
              <a:off x="1202" y="1842"/>
              <a:ext cx="589" cy="8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2064" y="1706"/>
              <a:ext cx="12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 flipH="1">
              <a:off x="3651" y="890"/>
              <a:ext cx="681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3680" y="1834"/>
              <a:ext cx="817" cy="7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476" y="935"/>
              <a:ext cx="127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A</a:t>
              </a:r>
              <a:r>
                <a:rPr lang="en-US" altLang="zh-CN" sz="1400" baseline="-25000"/>
                <a:t>1 </a:t>
              </a:r>
              <a:r>
                <a:rPr lang="en-US" altLang="zh-CN" sz="1400"/>
                <a:t>on linux21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1400"/>
                <a:t>transmitting file</a:t>
              </a:r>
              <a:r>
                <a:rPr lang="en-US" altLang="zh-CN" sz="1400" baseline="-25000"/>
                <a:t>1</a:t>
              </a:r>
            </a:p>
          </p:txBody>
        </p:sp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567" y="3113"/>
              <a:ext cx="127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B</a:t>
              </a:r>
              <a:r>
                <a:rPr lang="en-US" altLang="zh-CN" sz="1400" baseline="-25000"/>
                <a:t>1 </a:t>
              </a:r>
              <a:r>
                <a:rPr lang="en-US" altLang="zh-CN" sz="1400"/>
                <a:t>on linux23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1400"/>
                <a:t>transmitting file</a:t>
              </a:r>
              <a:r>
                <a:rPr lang="en-US" altLang="zh-CN" sz="1400" baseline="-25000"/>
                <a:t>2</a:t>
              </a:r>
            </a:p>
          </p:txBody>
        </p:sp>
        <p:sp>
          <p:nvSpPr>
            <p:cNvPr id="9234" name="Text Box 18"/>
            <p:cNvSpPr txBox="1">
              <a:spLocks noChangeArrowheads="1"/>
            </p:cNvSpPr>
            <p:nvPr/>
          </p:nvSpPr>
          <p:spPr bwMode="auto">
            <a:xfrm>
              <a:off x="4241" y="935"/>
              <a:ext cx="127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A</a:t>
              </a:r>
              <a:r>
                <a:rPr lang="en-US" altLang="zh-CN" sz="1400" baseline="-25000"/>
                <a:t>2 </a:t>
              </a:r>
              <a:r>
                <a:rPr lang="en-US" altLang="zh-CN" sz="1400"/>
                <a:t>on linux22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1400"/>
                <a:t>receiving file</a:t>
              </a:r>
              <a:r>
                <a:rPr lang="en-US" altLang="zh-CN" sz="1400" baseline="-25000"/>
                <a:t>1</a:t>
              </a:r>
            </a:p>
          </p:txBody>
        </p:sp>
        <p:sp>
          <p:nvSpPr>
            <p:cNvPr id="9235" name="Text Box 19"/>
            <p:cNvSpPr txBox="1">
              <a:spLocks noChangeArrowheads="1"/>
            </p:cNvSpPr>
            <p:nvPr/>
          </p:nvSpPr>
          <p:spPr bwMode="auto">
            <a:xfrm>
              <a:off x="4332" y="3173"/>
              <a:ext cx="1270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B</a:t>
              </a:r>
              <a:r>
                <a:rPr lang="en-US" altLang="zh-CN" sz="1400" baseline="-25000"/>
                <a:t>2 </a:t>
              </a:r>
              <a:r>
                <a:rPr lang="en-US" altLang="zh-CN" sz="1400"/>
                <a:t>on linux24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1400"/>
                <a:t>receiving file</a:t>
              </a:r>
              <a:r>
                <a:rPr lang="en-US" altLang="zh-CN" sz="1400" baseline="-25000"/>
                <a:t>2</a:t>
              </a:r>
            </a:p>
          </p:txBody>
        </p:sp>
        <p:sp>
          <p:nvSpPr>
            <p:cNvPr id="9236" name="Oval 20"/>
            <p:cNvSpPr>
              <a:spLocks noChangeArrowheads="1"/>
            </p:cNvSpPr>
            <p:nvPr/>
          </p:nvSpPr>
          <p:spPr bwMode="auto">
            <a:xfrm>
              <a:off x="1519" y="981"/>
              <a:ext cx="2404" cy="14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21"/>
            <p:cNvSpPr txBox="1">
              <a:spLocks noChangeArrowheads="1"/>
            </p:cNvSpPr>
            <p:nvPr/>
          </p:nvSpPr>
          <p:spPr bwMode="auto">
            <a:xfrm>
              <a:off x="2109" y="2750"/>
              <a:ext cx="1497" cy="3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relayer</a:t>
              </a:r>
              <a:r>
                <a:rPr lang="en-US" altLang="zh-CN" sz="1400" baseline="-25000"/>
                <a:t> </a:t>
              </a:r>
              <a:r>
                <a:rPr lang="en-US" altLang="zh-CN" sz="1400"/>
                <a:t>on linux25</a:t>
              </a:r>
            </a:p>
            <a:p>
              <a:pPr>
                <a:spcBef>
                  <a:spcPct val="50000"/>
                </a:spcBef>
              </a:pPr>
              <a:r>
                <a:rPr lang="en-US" altLang="zh-CN" sz="1400"/>
                <a:t>simulating the bottleneck</a:t>
              </a:r>
              <a:endParaRPr lang="en-US" altLang="zh-CN" sz="1400" baseline="-25000"/>
            </a:p>
          </p:txBody>
        </p:sp>
        <p:sp>
          <p:nvSpPr>
            <p:cNvPr id="9238" name="AutoShape 22"/>
            <p:cNvSpPr>
              <a:spLocks noChangeArrowheads="1"/>
            </p:cNvSpPr>
            <p:nvPr/>
          </p:nvSpPr>
          <p:spPr bwMode="auto">
            <a:xfrm>
              <a:off x="2699" y="2432"/>
              <a:ext cx="45" cy="273"/>
            </a:xfrm>
            <a:prstGeom prst="downArrow">
              <a:avLst>
                <a:gd name="adj1" fmla="val 50000"/>
                <a:gd name="adj2" fmla="val 151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9239" name="Text Box 23"/>
            <p:cNvSpPr txBox="1">
              <a:spLocks noChangeArrowheads="1"/>
            </p:cNvSpPr>
            <p:nvPr/>
          </p:nvSpPr>
          <p:spPr bwMode="auto">
            <a:xfrm>
              <a:off x="1156" y="663"/>
              <a:ext cx="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10000</a:t>
              </a:r>
            </a:p>
          </p:txBody>
        </p: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3486" y="663"/>
              <a:ext cx="7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20000</a:t>
              </a:r>
            </a:p>
          </p:txBody>
        </p:sp>
        <p:sp>
          <p:nvSpPr>
            <p:cNvPr id="9241" name="Text Box 25"/>
            <p:cNvSpPr txBox="1">
              <a:spLocks noChangeArrowheads="1"/>
            </p:cNvSpPr>
            <p:nvPr/>
          </p:nvSpPr>
          <p:spPr bwMode="auto">
            <a:xfrm>
              <a:off x="3697" y="2784"/>
              <a:ext cx="77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40000</a:t>
              </a:r>
            </a:p>
          </p:txBody>
        </p:sp>
        <p:sp>
          <p:nvSpPr>
            <p:cNvPr id="9242" name="Text Box 26"/>
            <p:cNvSpPr txBox="1">
              <a:spLocks noChangeArrowheads="1"/>
            </p:cNvSpPr>
            <p:nvPr/>
          </p:nvSpPr>
          <p:spPr bwMode="auto">
            <a:xfrm>
              <a:off x="1218" y="2603"/>
              <a:ext cx="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30000</a:t>
              </a:r>
            </a:p>
          </p:txBody>
        </p:sp>
        <p:sp>
          <p:nvSpPr>
            <p:cNvPr id="9243" name="Text Box 27"/>
            <p:cNvSpPr txBox="1">
              <a:spLocks noChangeArrowheads="1"/>
            </p:cNvSpPr>
            <p:nvPr/>
          </p:nvSpPr>
          <p:spPr bwMode="auto">
            <a:xfrm>
              <a:off x="1073" y="1448"/>
              <a:ext cx="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50001</a:t>
              </a:r>
            </a:p>
          </p:txBody>
        </p:sp>
        <p:sp>
          <p:nvSpPr>
            <p:cNvPr id="9244" name="Text Box 28"/>
            <p:cNvSpPr txBox="1">
              <a:spLocks noChangeArrowheads="1"/>
            </p:cNvSpPr>
            <p:nvPr/>
          </p:nvSpPr>
          <p:spPr bwMode="auto">
            <a:xfrm>
              <a:off x="1079" y="1787"/>
              <a:ext cx="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50003</a:t>
              </a:r>
            </a:p>
          </p:txBody>
        </p:sp>
        <p:sp>
          <p:nvSpPr>
            <p:cNvPr id="9245" name="Text Box 29"/>
            <p:cNvSpPr txBox="1">
              <a:spLocks noChangeArrowheads="1"/>
            </p:cNvSpPr>
            <p:nvPr/>
          </p:nvSpPr>
          <p:spPr bwMode="auto">
            <a:xfrm>
              <a:off x="3696" y="1437"/>
              <a:ext cx="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50002</a:t>
              </a:r>
            </a:p>
          </p:txBody>
        </p:sp>
        <p:sp>
          <p:nvSpPr>
            <p:cNvPr id="9246" name="Text Box 30"/>
            <p:cNvSpPr txBox="1">
              <a:spLocks noChangeArrowheads="1"/>
            </p:cNvSpPr>
            <p:nvPr/>
          </p:nvSpPr>
          <p:spPr bwMode="auto">
            <a:xfrm>
              <a:off x="3704" y="1706"/>
              <a:ext cx="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port: 50004</a:t>
              </a:r>
            </a:p>
          </p:txBody>
        </p:sp>
        <p:sp>
          <p:nvSpPr>
            <p:cNvPr id="9247" name="Text Box 31"/>
            <p:cNvSpPr txBox="1">
              <a:spLocks noChangeArrowheads="1"/>
            </p:cNvSpPr>
            <p:nvPr/>
          </p:nvSpPr>
          <p:spPr bwMode="auto">
            <a:xfrm>
              <a:off x="2245" y="1514"/>
              <a:ext cx="99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/>
                <a:t>bottleneck link </a:t>
              </a:r>
              <a:r>
                <a:rPr lang="en-US" altLang="zh-CN" sz="1400" b="1"/>
                <a:t>L</a:t>
              </a:r>
            </a:p>
          </p:txBody>
        </p:sp>
      </p:grpSp>
      <p:sp>
        <p:nvSpPr>
          <p:cNvPr id="9248" name="Rectangle 3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/>
              <a:t>Lab 3 </a:t>
            </a:r>
            <a:r>
              <a:rPr lang="en-US" altLang="zh-CN" dirty="0"/>
              <a:t>Congestion Control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Unstructured Overlay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Overlay links form random graphs</a:t>
            </a:r>
          </a:p>
          <a:p>
            <a:r>
              <a:rPr lang="en-US" dirty="0" smtClean="0"/>
              <a:t>No defined structure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Gnutella: links are peer relationships</a:t>
            </a:r>
          </a:p>
          <a:p>
            <a:pPr lvl="2"/>
            <a:r>
              <a:rPr lang="en-US" dirty="0" smtClean="0"/>
              <a:t>One node that runs Gnutella knows some other Gnutella nodes</a:t>
            </a:r>
          </a:p>
          <a:p>
            <a:pPr lvl="1"/>
            <a:r>
              <a:rPr lang="en-US" dirty="0" err="1" smtClean="0"/>
              <a:t>BitTorrent</a:t>
            </a:r>
            <a:endParaRPr lang="en-US" dirty="0" smtClean="0"/>
          </a:p>
          <a:p>
            <a:pPr lvl="2"/>
            <a:r>
              <a:rPr lang="en-US" dirty="0" smtClean="0"/>
              <a:t>A node and nodes in its view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Structured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node forms links with specific neighbors to maintain a certain structure of the network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More </a:t>
            </a:r>
            <a:r>
              <a:rPr lang="en-US" dirty="0" smtClean="0"/>
              <a:t>efficient data lookup</a:t>
            </a:r>
          </a:p>
          <a:p>
            <a:pPr lvl="1"/>
            <a:r>
              <a:rPr lang="en-US" dirty="0" smtClean="0"/>
              <a:t>More reliable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Difficult to maintain the graph structure</a:t>
            </a:r>
          </a:p>
          <a:p>
            <a:endParaRPr lang="en-US" dirty="0" smtClean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End-system multicast: overlay nodes form a multicast tree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Distributed Hash Tables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DHT Overview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in the real world</a:t>
            </a:r>
          </a:p>
          <a:p>
            <a:pPr lvl="1"/>
            <a:r>
              <a:rPr lang="en-US" dirty="0" err="1" smtClean="0"/>
              <a:t>BitTorrent</a:t>
            </a:r>
            <a:r>
              <a:rPr lang="en-US" dirty="0" smtClean="0"/>
              <a:t> tracker </a:t>
            </a:r>
            <a:r>
              <a:rPr lang="en-US" dirty="0" smtClean="0"/>
              <a:t>implementation</a:t>
            </a:r>
          </a:p>
          <a:p>
            <a:pPr lvl="1"/>
            <a:r>
              <a:rPr lang="en-US" dirty="0" smtClean="0"/>
              <a:t>Content distribution networks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What problems do DHTs solve?</a:t>
            </a:r>
          </a:p>
          <a:p>
            <a:r>
              <a:rPr lang="en-US" dirty="0" smtClean="0"/>
              <a:t>How are DHTs implemented?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Background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hash table is a data structure that stores (key, object) pairs.</a:t>
            </a:r>
          </a:p>
          <a:p>
            <a:endParaRPr lang="en-US" smtClean="0"/>
          </a:p>
          <a:p>
            <a:r>
              <a:rPr lang="en-US" smtClean="0"/>
              <a:t>Key is mapped to a table index via a hash function for fast lookup.</a:t>
            </a:r>
          </a:p>
          <a:p>
            <a:endParaRPr lang="en-US" smtClean="0"/>
          </a:p>
          <a:p>
            <a:r>
              <a:rPr lang="en-US" smtClean="0"/>
              <a:t>Content distribution networks</a:t>
            </a:r>
          </a:p>
          <a:p>
            <a:pPr lvl="1"/>
            <a:r>
              <a:rPr lang="en-US" smtClean="0"/>
              <a:t>Given an URL, returns the object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Example of a Hash table: a web cache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5257800"/>
            <a:ext cx="7313613" cy="1370013"/>
          </a:xfrm>
        </p:spPr>
        <p:txBody>
          <a:bodyPr/>
          <a:lstStyle/>
          <a:p>
            <a:r>
              <a:rPr lang="en-US" sz="2800" smtClean="0"/>
              <a:t>Client requests </a:t>
            </a:r>
            <a:r>
              <a:rPr lang="en-US" sz="2800" smtClean="0">
                <a:hlinkClick r:id="rId2"/>
              </a:rPr>
              <a:t>http://www.cnn.com</a:t>
            </a:r>
            <a:endParaRPr lang="en-US" sz="2800" smtClean="0"/>
          </a:p>
          <a:p>
            <a:r>
              <a:rPr lang="en-US" sz="2800" smtClean="0"/>
              <a:t>Web cache returns the page content located at the 1</a:t>
            </a:r>
            <a:r>
              <a:rPr lang="en-US" sz="2800" baseline="30000" smtClean="0"/>
              <a:t>st</a:t>
            </a:r>
            <a:r>
              <a:rPr lang="en-US" sz="2800" smtClean="0"/>
              <a:t> entry of the table.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idx="4294967295"/>
          </p:nvPr>
        </p:nvGraphicFramePr>
        <p:xfrm>
          <a:off x="460375" y="1685925"/>
          <a:ext cx="8229600" cy="3444239"/>
        </p:xfrm>
        <a:graphic>
          <a:graphicData uri="http://schemas.openxmlformats.org/drawingml/2006/table">
            <a:tbl>
              <a:tblPr/>
              <a:tblGrid>
                <a:gridCol w="4116388"/>
                <a:gridCol w="411321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http://www.cnn.com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Page content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http://www.nytimes.com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…….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http://www.slashdot.org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898525" y="19367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0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889000" y="254635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889000" y="3429000"/>
            <a:ext cx="33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Verdana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XIAOWEI20YANG@YOUDQGUFUVWXY5MI" val="2875"/>
</p:tagLst>
</file>

<file path=ppt/theme/theme1.xml><?xml version="1.0" encoding="utf-8"?>
<a:theme xmlns:a="http://schemas.openxmlformats.org/drawingml/2006/main" name="03Design">
  <a:themeElements>
    <a:clrScheme name="comm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m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499</TotalTime>
  <Words>1991</Words>
  <Application>Microsoft Macintosh PowerPoint</Application>
  <PresentationFormat>On-screen Show (4:3)</PresentationFormat>
  <Paragraphs>475</Paragraphs>
  <Slides>45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03Design</vt:lpstr>
      <vt:lpstr>Visio</vt:lpstr>
      <vt:lpstr>CompSci 356: Computer Network Architectures  Lecture 22: Overlay Networks</vt:lpstr>
      <vt:lpstr>Overview</vt:lpstr>
      <vt:lpstr>What is an overlay network?</vt:lpstr>
      <vt:lpstr>Ex: Virtual Private Networks</vt:lpstr>
      <vt:lpstr>Unstructured Overlay Networks</vt:lpstr>
      <vt:lpstr>Structured Networks</vt:lpstr>
      <vt:lpstr>DHT Overview</vt:lpstr>
      <vt:lpstr> Background</vt:lpstr>
      <vt:lpstr>Example of a Hash table: a web cache</vt:lpstr>
      <vt:lpstr>DHT: why?</vt:lpstr>
      <vt:lpstr>DHT</vt:lpstr>
      <vt:lpstr>A content distribution network</vt:lpstr>
      <vt:lpstr>Basic function of DHT</vt:lpstr>
      <vt:lpstr>DHT: a visual example</vt:lpstr>
      <vt:lpstr>DHT: a visual example</vt:lpstr>
      <vt:lpstr>Desired goals of DHT</vt:lpstr>
      <vt:lpstr>A straw man design</vt:lpstr>
      <vt:lpstr>When node 2 dies</vt:lpstr>
      <vt:lpstr>Fix: consistent hashing</vt:lpstr>
      <vt:lpstr>Basic components of DHTs</vt:lpstr>
      <vt:lpstr>Case study: Chord</vt:lpstr>
      <vt:lpstr>Chord: basic idea</vt:lpstr>
      <vt:lpstr>Chord: ring topology</vt:lpstr>
      <vt:lpstr>Chord: how to find a node that stores a key?</vt:lpstr>
      <vt:lpstr>Solution 2: every node keeps a routing entry to the node’s successor (a linked list)</vt:lpstr>
      <vt:lpstr>Simple lookup algorithm</vt:lpstr>
      <vt:lpstr>Solution 3: “Finger table” allows log(N)-time lookups</vt:lpstr>
      <vt:lpstr>Finger i points to successor of n+2i-1</vt:lpstr>
      <vt:lpstr>Chord finger table example</vt:lpstr>
      <vt:lpstr>Lookup with fingers</vt:lpstr>
      <vt:lpstr>Chord lookup example</vt:lpstr>
      <vt:lpstr>Node join</vt:lpstr>
      <vt:lpstr>Chord Joining: linked list insert</vt:lpstr>
      <vt:lpstr>Join (2)</vt:lpstr>
      <vt:lpstr>Join (3)</vt:lpstr>
      <vt:lpstr>Join (4): stabilize</vt:lpstr>
      <vt:lpstr>Failures might cause incorrect lookup</vt:lpstr>
      <vt:lpstr>Solution: successor lists</vt:lpstr>
      <vt:lpstr>Choosing the successor list length</vt:lpstr>
      <vt:lpstr>Lookup with fault tolerance</vt:lpstr>
      <vt:lpstr>Chord performance</vt:lpstr>
      <vt:lpstr>Comments on Chord</vt:lpstr>
      <vt:lpstr>Conclusion</vt:lpstr>
      <vt:lpstr>Lab 3 Congestion Control</vt:lpstr>
      <vt:lpstr>Lab 3 Congestion Control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CPS 214: Networks and Distributed Systems   Lecture 4: Interconnecting Direct Link Networks</dc:title>
  <dc:creator>Xiaowei Yang</dc:creator>
  <cp:lastModifiedBy>Xiaowei</cp:lastModifiedBy>
  <cp:revision>153</cp:revision>
  <dcterms:created xsi:type="dcterms:W3CDTF">2009-09-02T13:41:44Z</dcterms:created>
  <dcterms:modified xsi:type="dcterms:W3CDTF">2014-04-10T18:48:37Z</dcterms:modified>
</cp:coreProperties>
</file>