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9"/>
  </p:notesMasterIdLst>
  <p:sldIdLst>
    <p:sldId id="258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97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89" r:id="rId32"/>
    <p:sldId id="290" r:id="rId33"/>
    <p:sldId id="291" r:id="rId34"/>
    <p:sldId id="292" r:id="rId35"/>
    <p:sldId id="293" r:id="rId36"/>
    <p:sldId id="294" r:id="rId37"/>
    <p:sldId id="298" r:id="rId38"/>
    <p:sldId id="295" r:id="rId39"/>
    <p:sldId id="329" r:id="rId40"/>
    <p:sldId id="330" r:id="rId41"/>
    <p:sldId id="331" r:id="rId42"/>
    <p:sldId id="332" r:id="rId43"/>
    <p:sldId id="333" r:id="rId44"/>
    <p:sldId id="334" r:id="rId45"/>
    <p:sldId id="335" r:id="rId46"/>
    <p:sldId id="336" r:id="rId47"/>
    <p:sldId id="337" r:id="rId48"/>
  </p:sldIdLst>
  <p:sldSz cx="9144000" cy="6858000" type="screen4x3"/>
  <p:notesSz cx="6858000" cy="9144000"/>
  <p:custDataLst>
    <p:tags r:id="rId51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33"/>
    <a:srgbClr val="33CC33"/>
    <a:srgbClr val="0000FF"/>
    <a:srgbClr val="CC0066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370" autoAdjust="0"/>
  </p:normalViewPr>
  <p:slideViewPr>
    <p:cSldViewPr showGuides="1">
      <p:cViewPr varScale="1">
        <p:scale>
          <a:sx n="96" d="100"/>
          <a:sy n="96" d="100"/>
        </p:scale>
        <p:origin x="-172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printerSettings" Target="printerSettings/printerSettings1.bin"/><Relationship Id="rId51" Type="http://schemas.openxmlformats.org/officeDocument/2006/relationships/tags" Target="tags/tag1.xml"/><Relationship Id="rId52" Type="http://schemas.openxmlformats.org/officeDocument/2006/relationships/presProps" Target="presProps.xml"/><Relationship Id="rId53" Type="http://schemas.openxmlformats.org/officeDocument/2006/relationships/viewProps" Target="viewProps.xml"/><Relationship Id="rId54" Type="http://schemas.openxmlformats.org/officeDocument/2006/relationships/theme" Target="theme/theme1.xml"/><Relationship Id="rId55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fld id="{6E6012C6-CBD3-430E-8CC9-D29DD73BE0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0777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8092624-A799-4C3F-9BAE-653A8ECDE93E}" type="slidenum">
              <a:rPr lang="en-US" altLang="zh-CN" smtClean="0">
                <a:latin typeface="Arial" pitchFamily="34" charset="0"/>
              </a:rPr>
              <a:pPr/>
              <a:t>7</a:t>
            </a:fld>
            <a:endParaRPr lang="en-US" altLang="zh-CN" smtClean="0">
              <a:latin typeface="Arial" pitchFamily="34" charset="0"/>
            </a:endParaRPr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altLang="zh-CN" smtClean="0">
                <a:latin typeface="Arial" pitchFamily="34" charset="0"/>
              </a:rPr>
              <a:t>An NVT is an imaginary device which provides a standard, network-wide, intermediate representation of a canonical terminal. 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altLang="zh-CN" smtClean="0">
                <a:latin typeface="Arial" pitchFamily="34" charset="0"/>
              </a:rPr>
              <a:t>Uniq: report or omit repeated lines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3C1C9F-246C-41A3-AA38-7E43AAFB932C}" type="slidenum">
              <a:rPr lang="en-US" altLang="zh-CN" smtClean="0">
                <a:latin typeface="Arial" pitchFamily="34" charset="0"/>
              </a:rPr>
              <a:pPr/>
              <a:t>19</a:t>
            </a:fld>
            <a:endParaRPr lang="en-US" altLang="zh-CN" smtClean="0">
              <a:latin typeface="Arial" pitchFamily="34" charset="0"/>
            </a:endParaRPr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altLang="zh-CN" smtClean="0">
                <a:latin typeface="Arial" pitchFamily="34" charset="0"/>
              </a:rPr>
              <a:t>Homework qustion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SPF: sender policy framework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012C6-CBD3-430E-8CC9-D29DD73BE041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good reading resource: http://www.olympus.net/olympusnet/olympusonly/usingEmail/IntroToIMAP.html#Moving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012C6-CBD3-430E-8CC9-D29DD73BE041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1FDDD4-FB0D-4928-AD0F-99E02799F2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09F9C0-74B0-4634-AA0B-1E6FD81100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F20EF8-07AE-4AEA-807C-CADB4A8E4F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B16595-30F0-4842-B498-05D49BD24D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99ED33-2058-44E9-8EEC-740CB9143F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16466-E09A-4C87-A422-3C22CEA52D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D6F0F2-4F40-4D67-947C-7AAF1DFC98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3EF204-D53B-4DFE-8366-BDB22116A4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87AB18-5472-485A-8502-B9DE06BB59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80D141-BE40-4F46-B331-840EB01C93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BFFE78-8F42-47A1-A7DE-66099A2FA9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0EDAF0-3FD2-4D22-BBCB-3A776C9DCB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79F75C-47D8-4402-9F2E-B8971FA28C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ea typeface="+mn-ea"/>
              </a:defRPr>
            </a:lvl1pPr>
          </a:lstStyle>
          <a:p>
            <a:pPr>
              <a:defRPr/>
            </a:pPr>
            <a:fld id="{BBF2A4DA-CA71-45A2-9A63-F78564F1AE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  <p:sldLayoutId id="2147483651" r:id="rId12"/>
    <p:sldLayoutId id="2147483650" r:id="rId13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CC"/>
          </a:solidFill>
          <a:latin typeface="+mn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CC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CC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CC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CC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00CC"/>
          </a:solidFill>
          <a:latin typeface="Comic Sans MS" pitchFamily="66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00CC"/>
          </a:solidFill>
          <a:latin typeface="Comic Sans MS" pitchFamily="66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00CC"/>
          </a:solidFill>
          <a:latin typeface="Comic Sans MS" pitchFamily="66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00CC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5.wmf"/><Relationship Id="rId5" Type="http://schemas.openxmlformats.org/officeDocument/2006/relationships/image" Target="../media/image2.png"/><Relationship Id="rId6" Type="http://schemas.openxmlformats.org/officeDocument/2006/relationships/image" Target="../media/image1.png"/><Relationship Id="rId7" Type="http://schemas.openxmlformats.org/officeDocument/2006/relationships/oleObject" Target="../embeddings/oleObject2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6.gif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57200"/>
            <a:ext cx="7772400" cy="3733800"/>
          </a:xfrm>
        </p:spPr>
        <p:txBody>
          <a:bodyPr/>
          <a:lstStyle/>
          <a:p>
            <a:pPr eaLnBrk="1" hangingPunct="1"/>
            <a:r>
              <a:rPr lang="en-US" altLang="zh-CN" dirty="0" err="1" smtClean="0">
                <a:ea typeface="宋体" pitchFamily="2" charset="-122"/>
              </a:rPr>
              <a:t>CompSci</a:t>
            </a:r>
            <a:r>
              <a:rPr lang="en-US" altLang="zh-CN" dirty="0" smtClean="0">
                <a:ea typeface="宋体" pitchFamily="2" charset="-122"/>
              </a:rPr>
              <a:t> 356: Computer Network Architectures</a:t>
            </a:r>
            <a:r>
              <a:rPr lang="en-US" altLang="zh-CN" dirty="0" smtClean="0">
                <a:ea typeface="宋体" pitchFamily="2" charset="-122"/>
              </a:rPr>
              <a:t/>
            </a:r>
            <a:br>
              <a:rPr lang="en-US" altLang="zh-CN" dirty="0" smtClean="0">
                <a:ea typeface="宋体" pitchFamily="2" charset="-122"/>
              </a:rPr>
            </a:br>
            <a:r>
              <a:rPr lang="en-US" altLang="zh-CN" dirty="0" smtClean="0">
                <a:ea typeface="宋体" pitchFamily="2" charset="-122"/>
              </a:rPr>
              <a:t> </a:t>
            </a:r>
            <a:br>
              <a:rPr lang="en-US" altLang="zh-CN" dirty="0" smtClean="0">
                <a:ea typeface="宋体" pitchFamily="2" charset="-122"/>
              </a:rPr>
            </a:br>
            <a:r>
              <a:rPr lang="en-US" altLang="zh-CN" dirty="0" smtClean="0">
                <a:ea typeface="宋体" pitchFamily="2" charset="-122"/>
              </a:rPr>
              <a:t>Lecture </a:t>
            </a:r>
            <a:r>
              <a:rPr lang="en-US" altLang="zh-CN" dirty="0" smtClean="0">
                <a:ea typeface="宋体" pitchFamily="2" charset="-122"/>
              </a:rPr>
              <a:t>23: </a:t>
            </a:r>
            <a:r>
              <a:rPr lang="en-US" altLang="zh-CN" dirty="0" smtClean="0">
                <a:ea typeface="宋体" pitchFamily="2" charset="-122"/>
              </a:rPr>
              <a:t>Application Layer </a:t>
            </a:r>
            <a:r>
              <a:rPr lang="en-US" altLang="zh-CN" dirty="0" smtClean="0">
                <a:ea typeface="宋体" pitchFamily="2" charset="-122"/>
              </a:rPr>
              <a:t>Protocols</a:t>
            </a:r>
            <a:br>
              <a:rPr lang="en-US" altLang="zh-CN" dirty="0" smtClean="0">
                <a:ea typeface="宋体" pitchFamily="2" charset="-122"/>
              </a:rPr>
            </a:br>
            <a:r>
              <a:rPr lang="en-US" altLang="zh-CN" dirty="0" smtClean="0">
                <a:ea typeface="宋体" pitchFamily="2" charset="-122"/>
              </a:rPr>
              <a:t>Chapter 9.1</a:t>
            </a:r>
            <a:endParaRPr lang="en-US" altLang="zh-CN" dirty="0" smtClean="0">
              <a:ea typeface="宋体" pitchFamily="2" charset="-122"/>
            </a:endParaRP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4495800"/>
            <a:ext cx="6400800" cy="1752600"/>
          </a:xfrm>
        </p:spPr>
        <p:txBody>
          <a:bodyPr/>
          <a:lstStyle/>
          <a:p>
            <a:pPr eaLnBrk="1" hangingPunct="1"/>
            <a:r>
              <a:rPr lang="en-US" altLang="zh-CN" smtClean="0"/>
              <a:t>Xiaowei Yang</a:t>
            </a:r>
          </a:p>
          <a:p>
            <a:pPr eaLnBrk="1" hangingPunct="1"/>
            <a:r>
              <a:rPr lang="en-US" altLang="zh-CN" smtClean="0"/>
              <a:t>xwy@cs.duke.edu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altLang="zh-CN" sz="2800" smtClean="0">
                <a:ea typeface="宋体" pitchFamily="2" charset="-122"/>
              </a:rPr>
              <a:t>Reflecting on Application-Layer Protocols</a:t>
            </a:r>
          </a:p>
        </p:txBody>
      </p:sp>
      <p:sp>
        <p:nvSpPr>
          <p:cNvPr id="1683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zh-CN" sz="2800" smtClean="0"/>
              <a:t>Protocols are tailored to the applications</a:t>
            </a:r>
          </a:p>
          <a:p>
            <a:pPr lvl="1">
              <a:lnSpc>
                <a:spcPct val="80000"/>
              </a:lnSpc>
            </a:pPr>
            <a:r>
              <a:rPr lang="en-US" altLang="zh-CN" sz="2400" smtClean="0">
                <a:ea typeface="宋体" pitchFamily="2" charset="-122"/>
              </a:rPr>
              <a:t>Each protocol is customized to a specific need</a:t>
            </a:r>
          </a:p>
          <a:p>
            <a:pPr lvl="1">
              <a:lnSpc>
                <a:spcPct val="80000"/>
              </a:lnSpc>
            </a:pPr>
            <a:endParaRPr lang="en-US" altLang="zh-CN" sz="2400" smtClean="0">
              <a:ea typeface="宋体" pitchFamily="2" charset="-122"/>
            </a:endParaRPr>
          </a:p>
          <a:p>
            <a:pPr>
              <a:lnSpc>
                <a:spcPct val="80000"/>
              </a:lnSpc>
            </a:pPr>
            <a:r>
              <a:rPr lang="en-US" altLang="zh-CN" sz="2800" smtClean="0"/>
              <a:t>Protocols have many key similarities</a:t>
            </a:r>
          </a:p>
          <a:p>
            <a:pPr lvl="1">
              <a:lnSpc>
                <a:spcPct val="80000"/>
              </a:lnSpc>
            </a:pPr>
            <a:r>
              <a:rPr lang="en-US" altLang="zh-CN" sz="2400" smtClean="0">
                <a:ea typeface="宋体" pitchFamily="2" charset="-122"/>
              </a:rPr>
              <a:t>Each new protocol was influenced by the previous ones</a:t>
            </a:r>
          </a:p>
          <a:p>
            <a:pPr lvl="1">
              <a:lnSpc>
                <a:spcPct val="80000"/>
              </a:lnSpc>
            </a:pPr>
            <a:r>
              <a:rPr lang="en-US" altLang="zh-CN" sz="2400" smtClean="0">
                <a:ea typeface="宋体" pitchFamily="2" charset="-122"/>
              </a:rPr>
              <a:t>New protocols commonly borrow from the older ones</a:t>
            </a:r>
          </a:p>
          <a:p>
            <a:pPr lvl="1">
              <a:lnSpc>
                <a:spcPct val="80000"/>
              </a:lnSpc>
            </a:pPr>
            <a:endParaRPr lang="en-US" altLang="zh-CN" sz="2400" smtClean="0">
              <a:ea typeface="宋体" pitchFamily="2" charset="-122"/>
            </a:endParaRPr>
          </a:p>
          <a:p>
            <a:pPr>
              <a:lnSpc>
                <a:spcPct val="80000"/>
              </a:lnSpc>
            </a:pPr>
            <a:r>
              <a:rPr lang="en-US" altLang="zh-CN" sz="2800" smtClean="0"/>
              <a:t>Protocols depend on the same underlying substrate</a:t>
            </a:r>
          </a:p>
          <a:p>
            <a:pPr lvl="1">
              <a:lnSpc>
                <a:spcPct val="80000"/>
              </a:lnSpc>
            </a:pPr>
            <a:r>
              <a:rPr lang="en-US" altLang="zh-CN" sz="2400" smtClean="0">
                <a:ea typeface="宋体" pitchFamily="2" charset="-122"/>
              </a:rPr>
              <a:t>Ordered reliable stream of bytes (i.e., TCP)</a:t>
            </a:r>
          </a:p>
          <a:p>
            <a:pPr lvl="1">
              <a:lnSpc>
                <a:spcPct val="80000"/>
              </a:lnSpc>
            </a:pPr>
            <a:r>
              <a:rPr lang="en-US" altLang="zh-CN" sz="2400" smtClean="0">
                <a:ea typeface="宋体" pitchFamily="2" charset="-122"/>
              </a:rPr>
              <a:t>Domain Name System (DNS)</a:t>
            </a:r>
          </a:p>
          <a:p>
            <a:pPr lvl="1">
              <a:lnSpc>
                <a:spcPct val="80000"/>
              </a:lnSpc>
            </a:pPr>
            <a:endParaRPr lang="en-US" altLang="zh-CN" sz="2400" smtClean="0">
              <a:ea typeface="宋体" pitchFamily="2" charset="-122"/>
            </a:endParaRPr>
          </a:p>
          <a:p>
            <a:pPr>
              <a:lnSpc>
                <a:spcPct val="80000"/>
              </a:lnSpc>
            </a:pPr>
            <a:r>
              <a:rPr lang="en-US" altLang="zh-CN" sz="2800" smtClean="0"/>
              <a:t>Relevance of the protocol standards process</a:t>
            </a:r>
          </a:p>
          <a:p>
            <a:pPr lvl="1">
              <a:lnSpc>
                <a:spcPct val="80000"/>
              </a:lnSpc>
            </a:pPr>
            <a:r>
              <a:rPr lang="en-US" altLang="zh-CN" sz="2400" smtClean="0">
                <a:ea typeface="宋体" pitchFamily="2" charset="-122"/>
              </a:rPr>
              <a:t>Important for interoperability across implementations</a:t>
            </a:r>
          </a:p>
          <a:p>
            <a:pPr lvl="1">
              <a:lnSpc>
                <a:spcPct val="80000"/>
              </a:lnSpc>
            </a:pPr>
            <a:r>
              <a:rPr lang="en-US" altLang="zh-CN" sz="2400" smtClean="0">
                <a:ea typeface="宋体" pitchFamily="2" charset="-122"/>
              </a:rPr>
              <a:t>Yet, not necessary if same party writes all of the software</a:t>
            </a:r>
          </a:p>
          <a:p>
            <a:pPr lvl="1">
              <a:lnSpc>
                <a:spcPct val="80000"/>
              </a:lnSpc>
            </a:pPr>
            <a:r>
              <a:rPr lang="en-US" altLang="zh-CN" sz="2400" smtClean="0">
                <a:ea typeface="宋体" pitchFamily="2" charset="-122"/>
              </a:rPr>
              <a:t>…which is increasingly common (e.g., P2P software)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3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3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3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3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3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3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3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34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34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345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345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345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345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smtClean="0">
                <a:ea typeface="宋体" pitchFamily="2" charset="-122"/>
              </a:rPr>
              <a:t>Electronic Mail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>
                <a:ea typeface="宋体" pitchFamily="2" charset="-122"/>
              </a:rPr>
              <a:t>E-Mail Message</a:t>
            </a:r>
          </a:p>
        </p:txBody>
      </p:sp>
      <p:sp>
        <p:nvSpPr>
          <p:cNvPr id="1686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458200" cy="53213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smtClean="0"/>
              <a:t>E-mail messages have two parts</a:t>
            </a:r>
          </a:p>
          <a:p>
            <a:pPr lvl="1">
              <a:lnSpc>
                <a:spcPct val="90000"/>
              </a:lnSpc>
            </a:pPr>
            <a:r>
              <a:rPr lang="en-US" altLang="zh-CN" smtClean="0">
                <a:ea typeface="宋体" pitchFamily="2" charset="-122"/>
              </a:rPr>
              <a:t>A header, in 7-bit U.S. ASCII text</a:t>
            </a:r>
          </a:p>
          <a:p>
            <a:pPr lvl="1">
              <a:lnSpc>
                <a:spcPct val="90000"/>
              </a:lnSpc>
            </a:pPr>
            <a:r>
              <a:rPr lang="en-US" altLang="zh-CN" smtClean="0">
                <a:ea typeface="宋体" pitchFamily="2" charset="-122"/>
              </a:rPr>
              <a:t>A body, also represented in 7-bit U.S. ASCII text</a:t>
            </a:r>
          </a:p>
          <a:p>
            <a:pPr>
              <a:lnSpc>
                <a:spcPct val="90000"/>
              </a:lnSpc>
            </a:pPr>
            <a:r>
              <a:rPr lang="en-US" altLang="zh-CN" smtClean="0"/>
              <a:t>Header</a:t>
            </a:r>
          </a:p>
          <a:p>
            <a:pPr lvl="1">
              <a:lnSpc>
                <a:spcPct val="90000"/>
              </a:lnSpc>
            </a:pPr>
            <a:r>
              <a:rPr lang="en-US" altLang="zh-CN" smtClean="0">
                <a:ea typeface="宋体" pitchFamily="2" charset="-122"/>
              </a:rPr>
              <a:t>Lines with “type: value”</a:t>
            </a:r>
          </a:p>
          <a:p>
            <a:pPr lvl="1">
              <a:lnSpc>
                <a:spcPct val="90000"/>
              </a:lnSpc>
            </a:pPr>
            <a:r>
              <a:rPr lang="en-US" altLang="zh-CN" smtClean="0">
                <a:ea typeface="宋体" pitchFamily="2" charset="-122"/>
              </a:rPr>
              <a:t>“To: xwy@cs.duke.edu”</a:t>
            </a:r>
          </a:p>
          <a:p>
            <a:pPr lvl="1">
              <a:lnSpc>
                <a:spcPct val="90000"/>
              </a:lnSpc>
            </a:pPr>
            <a:r>
              <a:rPr lang="en-US" altLang="zh-CN" smtClean="0">
                <a:ea typeface="宋体" pitchFamily="2" charset="-122"/>
              </a:rPr>
              <a:t>“Subject: Hello!”</a:t>
            </a:r>
          </a:p>
          <a:p>
            <a:pPr>
              <a:lnSpc>
                <a:spcPct val="90000"/>
              </a:lnSpc>
            </a:pPr>
            <a:r>
              <a:rPr lang="en-US" altLang="zh-CN" smtClean="0"/>
              <a:t>Body</a:t>
            </a:r>
          </a:p>
          <a:p>
            <a:pPr lvl="1">
              <a:lnSpc>
                <a:spcPct val="90000"/>
              </a:lnSpc>
            </a:pPr>
            <a:r>
              <a:rPr lang="en-US" altLang="zh-CN" smtClean="0">
                <a:ea typeface="宋体" pitchFamily="2" charset="-122"/>
              </a:rPr>
              <a:t>The text message</a:t>
            </a:r>
          </a:p>
          <a:p>
            <a:pPr lvl="1">
              <a:lnSpc>
                <a:spcPct val="90000"/>
              </a:lnSpc>
            </a:pPr>
            <a:r>
              <a:rPr lang="en-US" altLang="zh-CN" smtClean="0">
                <a:ea typeface="宋体" pitchFamily="2" charset="-122"/>
              </a:rPr>
              <a:t>No particular structure </a:t>
            </a:r>
            <a:br>
              <a:rPr lang="en-US" altLang="zh-CN" smtClean="0">
                <a:ea typeface="宋体" pitchFamily="2" charset="-122"/>
              </a:rPr>
            </a:br>
            <a:r>
              <a:rPr lang="en-US" altLang="zh-CN" smtClean="0">
                <a:ea typeface="宋体" pitchFamily="2" charset="-122"/>
              </a:rPr>
              <a:t>or meaning</a:t>
            </a:r>
          </a:p>
        </p:txBody>
      </p:sp>
      <p:sp>
        <p:nvSpPr>
          <p:cNvPr id="36867" name="Rectangle 4"/>
          <p:cNvSpPr>
            <a:spLocks noChangeArrowheads="1"/>
          </p:cNvSpPr>
          <p:nvPr/>
        </p:nvSpPr>
        <p:spPr bwMode="auto">
          <a:xfrm>
            <a:off x="4953000" y="3263900"/>
            <a:ext cx="28321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altLang="zh-CN" sz="2400">
                <a:solidFill>
                  <a:schemeClr val="bg1"/>
                </a:solidFill>
                <a:latin typeface="Comic Sans MS" pitchFamily="66" charset="0"/>
              </a:rPr>
              <a:t>header</a:t>
            </a:r>
          </a:p>
        </p:txBody>
      </p:sp>
      <p:sp>
        <p:nvSpPr>
          <p:cNvPr id="36868" name="Rectangle 5"/>
          <p:cNvSpPr>
            <a:spLocks noChangeArrowheads="1"/>
          </p:cNvSpPr>
          <p:nvPr/>
        </p:nvSpPr>
        <p:spPr bwMode="auto">
          <a:xfrm>
            <a:off x="4953000" y="4076700"/>
            <a:ext cx="2832100" cy="17399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altLang="zh-CN" sz="2400">
                <a:solidFill>
                  <a:schemeClr val="bg1"/>
                </a:solidFill>
                <a:latin typeface="Comic Sans MS" pitchFamily="66" charset="0"/>
              </a:rPr>
              <a:t>body</a:t>
            </a:r>
          </a:p>
        </p:txBody>
      </p:sp>
      <p:sp>
        <p:nvSpPr>
          <p:cNvPr id="36869" name="Rectangle 6"/>
          <p:cNvSpPr>
            <a:spLocks noChangeArrowheads="1"/>
          </p:cNvSpPr>
          <p:nvPr/>
        </p:nvSpPr>
        <p:spPr bwMode="auto">
          <a:xfrm>
            <a:off x="4749800" y="3149600"/>
            <a:ext cx="3238500" cy="307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zh-CN"/>
          </a:p>
        </p:txBody>
      </p:sp>
      <p:sp>
        <p:nvSpPr>
          <p:cNvPr id="36870" name="Text Box 9"/>
          <p:cNvSpPr txBox="1">
            <a:spLocks noChangeArrowheads="1"/>
          </p:cNvSpPr>
          <p:nvPr/>
        </p:nvSpPr>
        <p:spPr bwMode="auto">
          <a:xfrm>
            <a:off x="8107363" y="3484563"/>
            <a:ext cx="804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zh-CN">
                <a:latin typeface="Comic Sans MS" pitchFamily="66" charset="0"/>
              </a:rPr>
              <a:t>blank</a:t>
            </a:r>
          </a:p>
          <a:p>
            <a:pPr eaLnBrk="0" hangingPunct="0"/>
            <a:r>
              <a:rPr lang="en-US" altLang="zh-CN">
                <a:latin typeface="Comic Sans MS" pitchFamily="66" charset="0"/>
              </a:rPr>
              <a:t>line</a:t>
            </a:r>
          </a:p>
        </p:txBody>
      </p:sp>
      <p:sp>
        <p:nvSpPr>
          <p:cNvPr id="36871" name="Line 10"/>
          <p:cNvSpPr>
            <a:spLocks noChangeShapeType="1"/>
          </p:cNvSpPr>
          <p:nvPr/>
        </p:nvSpPr>
        <p:spPr bwMode="auto">
          <a:xfrm flipH="1">
            <a:off x="7226300" y="3924300"/>
            <a:ext cx="9652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2" name="Freeform 11"/>
          <p:cNvSpPr>
            <a:spLocks/>
          </p:cNvSpPr>
          <p:nvPr/>
        </p:nvSpPr>
        <p:spPr bwMode="auto">
          <a:xfrm>
            <a:off x="2036763" y="2655888"/>
            <a:ext cx="2843212" cy="773112"/>
          </a:xfrm>
          <a:custGeom>
            <a:avLst/>
            <a:gdLst>
              <a:gd name="T0" fmla="*/ 0 w 1791"/>
              <a:gd name="T1" fmla="*/ 273050 h 487"/>
              <a:gd name="T2" fmla="*/ 1498600 w 1791"/>
              <a:gd name="T3" fmla="*/ 82550 h 487"/>
              <a:gd name="T4" fmla="*/ 2843212 w 1791"/>
              <a:gd name="T5" fmla="*/ 773112 h 487"/>
              <a:gd name="T6" fmla="*/ 0 60000 65536"/>
              <a:gd name="T7" fmla="*/ 0 60000 65536"/>
              <a:gd name="T8" fmla="*/ 0 60000 65536"/>
              <a:gd name="T9" fmla="*/ 0 w 1791"/>
              <a:gd name="T10" fmla="*/ 0 h 487"/>
              <a:gd name="T11" fmla="*/ 1791 w 1791"/>
              <a:gd name="T12" fmla="*/ 487 h 48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91" h="487">
                <a:moveTo>
                  <a:pt x="0" y="172"/>
                </a:moveTo>
                <a:cubicBezTo>
                  <a:pt x="323" y="86"/>
                  <a:pt x="646" y="0"/>
                  <a:pt x="944" y="52"/>
                </a:cubicBezTo>
                <a:cubicBezTo>
                  <a:pt x="1242" y="104"/>
                  <a:pt x="1516" y="295"/>
                  <a:pt x="1791" y="487"/>
                </a:cubicBezTo>
              </a:path>
            </a:pathLst>
          </a:custGeom>
          <a:noFill/>
          <a:ln w="38100">
            <a:solidFill>
              <a:srgbClr val="FF3300"/>
            </a:solidFill>
            <a:round/>
            <a:headEnd/>
            <a:tailEnd type="triangle" w="lg" len="lg"/>
          </a:ln>
        </p:spPr>
        <p:txBody>
          <a:bodyPr wrap="none" anchor="ctr"/>
          <a:lstStyle/>
          <a:p>
            <a:endParaRPr lang="en-US" altLang="zh-CN"/>
          </a:p>
        </p:txBody>
      </p:sp>
      <p:sp>
        <p:nvSpPr>
          <p:cNvPr id="36873" name="Freeform 12"/>
          <p:cNvSpPr>
            <a:spLocks/>
          </p:cNvSpPr>
          <p:nvPr/>
        </p:nvSpPr>
        <p:spPr bwMode="auto">
          <a:xfrm>
            <a:off x="1692275" y="4511675"/>
            <a:ext cx="3187700" cy="415925"/>
          </a:xfrm>
          <a:custGeom>
            <a:avLst/>
            <a:gdLst>
              <a:gd name="T0" fmla="*/ 0 w 2008"/>
              <a:gd name="T1" fmla="*/ 223837 h 262"/>
              <a:gd name="T2" fmla="*/ 1420813 w 2008"/>
              <a:gd name="T3" fmla="*/ 31750 h 262"/>
              <a:gd name="T4" fmla="*/ 3187700 w 2008"/>
              <a:gd name="T5" fmla="*/ 415925 h 262"/>
              <a:gd name="T6" fmla="*/ 0 60000 65536"/>
              <a:gd name="T7" fmla="*/ 0 60000 65536"/>
              <a:gd name="T8" fmla="*/ 0 60000 65536"/>
              <a:gd name="T9" fmla="*/ 0 w 2008"/>
              <a:gd name="T10" fmla="*/ 0 h 262"/>
              <a:gd name="T11" fmla="*/ 2008 w 2008"/>
              <a:gd name="T12" fmla="*/ 262 h 26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08" h="262">
                <a:moveTo>
                  <a:pt x="0" y="141"/>
                </a:moveTo>
                <a:cubicBezTo>
                  <a:pt x="280" y="70"/>
                  <a:pt x="560" y="0"/>
                  <a:pt x="895" y="20"/>
                </a:cubicBezTo>
                <a:cubicBezTo>
                  <a:pt x="1230" y="40"/>
                  <a:pt x="1619" y="151"/>
                  <a:pt x="2008" y="262"/>
                </a:cubicBezTo>
              </a:path>
            </a:pathLst>
          </a:custGeom>
          <a:noFill/>
          <a:ln w="38100">
            <a:solidFill>
              <a:srgbClr val="FF3300"/>
            </a:solidFill>
            <a:round/>
            <a:headEnd/>
            <a:tailEnd type="triangle" w="lg" len="lg"/>
          </a:ln>
        </p:spPr>
        <p:txBody>
          <a:bodyPr wrap="none" anchor="ctr"/>
          <a:lstStyle/>
          <a:p>
            <a:endParaRPr lang="en-US" altLang="zh-CN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6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6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6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6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6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6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6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6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6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65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6531" grpId="0" uiExpand="1" build="p"/>
      <p:bldP spid="36872" grpId="0" animBg="1"/>
      <p:bldP spid="3687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altLang="zh-CN" smtClean="0">
                <a:ea typeface="宋体" pitchFamily="2" charset="-122"/>
              </a:rPr>
              <a:t>E-Mail Message Format (RFC 822)</a:t>
            </a:r>
          </a:p>
        </p:txBody>
      </p:sp>
      <p:sp>
        <p:nvSpPr>
          <p:cNvPr id="1694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257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zh-CN" sz="2800" smtClean="0"/>
              <a:t>E-mail messages have two parts</a:t>
            </a:r>
          </a:p>
          <a:p>
            <a:pPr lvl="1">
              <a:lnSpc>
                <a:spcPct val="80000"/>
              </a:lnSpc>
            </a:pPr>
            <a:r>
              <a:rPr lang="en-US" altLang="zh-CN" sz="2400" smtClean="0">
                <a:ea typeface="宋体" pitchFamily="2" charset="-122"/>
              </a:rPr>
              <a:t>A header, in 7-bit U.S. ASCII text</a:t>
            </a:r>
          </a:p>
          <a:p>
            <a:pPr lvl="1">
              <a:lnSpc>
                <a:spcPct val="80000"/>
              </a:lnSpc>
            </a:pPr>
            <a:r>
              <a:rPr lang="en-US" altLang="zh-CN" sz="2400" smtClean="0">
                <a:ea typeface="宋体" pitchFamily="2" charset="-122"/>
              </a:rPr>
              <a:t>A body, also represented in 7-bit U.S. ASCII text</a:t>
            </a:r>
          </a:p>
          <a:p>
            <a:pPr lvl="1">
              <a:lnSpc>
                <a:spcPct val="80000"/>
              </a:lnSpc>
            </a:pPr>
            <a:endParaRPr lang="en-US" altLang="zh-CN" sz="2400" smtClean="0">
              <a:ea typeface="宋体" pitchFamily="2" charset="-122"/>
            </a:endParaRPr>
          </a:p>
          <a:p>
            <a:pPr>
              <a:lnSpc>
                <a:spcPct val="80000"/>
              </a:lnSpc>
            </a:pPr>
            <a:r>
              <a:rPr lang="en-US" altLang="zh-CN" sz="2800" smtClean="0"/>
              <a:t>Header</a:t>
            </a:r>
          </a:p>
          <a:p>
            <a:pPr lvl="1">
              <a:lnSpc>
                <a:spcPct val="80000"/>
              </a:lnSpc>
            </a:pPr>
            <a:r>
              <a:rPr lang="en-US" altLang="zh-CN" sz="2400" smtClean="0">
                <a:ea typeface="宋体" pitchFamily="2" charset="-122"/>
              </a:rPr>
              <a:t>Series of lines ending in carriage return and line feed</a:t>
            </a:r>
          </a:p>
          <a:p>
            <a:pPr lvl="1">
              <a:lnSpc>
                <a:spcPct val="80000"/>
              </a:lnSpc>
            </a:pPr>
            <a:r>
              <a:rPr lang="en-US" altLang="zh-CN" sz="2400" smtClean="0">
                <a:ea typeface="宋体" pitchFamily="2" charset="-122"/>
              </a:rPr>
              <a:t>Each line contains a type and value, separated by “:”</a:t>
            </a:r>
          </a:p>
          <a:p>
            <a:pPr lvl="1">
              <a:lnSpc>
                <a:spcPct val="80000"/>
              </a:lnSpc>
            </a:pPr>
            <a:r>
              <a:rPr lang="en-US" altLang="zh-CN" sz="2400" smtClean="0">
                <a:ea typeface="宋体" pitchFamily="2" charset="-122"/>
              </a:rPr>
              <a:t>E.g., “To: xwy@cs.duke.edu” and “Subject: Hello”</a:t>
            </a:r>
          </a:p>
          <a:p>
            <a:pPr lvl="1">
              <a:lnSpc>
                <a:spcPct val="80000"/>
              </a:lnSpc>
            </a:pPr>
            <a:r>
              <a:rPr lang="en-US" altLang="zh-CN" sz="2400" smtClean="0">
                <a:ea typeface="宋体" pitchFamily="2" charset="-122"/>
              </a:rPr>
              <a:t>Additional blank line before the body begins</a:t>
            </a:r>
          </a:p>
          <a:p>
            <a:pPr lvl="1">
              <a:lnSpc>
                <a:spcPct val="80000"/>
              </a:lnSpc>
            </a:pPr>
            <a:endParaRPr lang="en-US" altLang="zh-CN" sz="2400" smtClean="0">
              <a:ea typeface="宋体" pitchFamily="2" charset="-122"/>
            </a:endParaRPr>
          </a:p>
          <a:p>
            <a:pPr>
              <a:lnSpc>
                <a:spcPct val="80000"/>
              </a:lnSpc>
            </a:pPr>
            <a:r>
              <a:rPr lang="en-US" altLang="zh-CN" sz="2800" smtClean="0"/>
              <a:t>Body</a:t>
            </a:r>
          </a:p>
          <a:p>
            <a:pPr lvl="1">
              <a:lnSpc>
                <a:spcPct val="80000"/>
              </a:lnSpc>
            </a:pPr>
            <a:r>
              <a:rPr lang="en-US" altLang="zh-CN" sz="2400" smtClean="0">
                <a:ea typeface="宋体" pitchFamily="2" charset="-122"/>
              </a:rPr>
              <a:t>Series of text lines with no additional structure/meaning</a:t>
            </a:r>
          </a:p>
          <a:p>
            <a:pPr lvl="1">
              <a:lnSpc>
                <a:spcPct val="80000"/>
              </a:lnSpc>
            </a:pPr>
            <a:r>
              <a:rPr lang="en-US" altLang="zh-CN" sz="2400" smtClean="0">
                <a:ea typeface="宋体" pitchFamily="2" charset="-122"/>
              </a:rPr>
              <a:t>Conventions arose over time (e.g., e-mail signatures)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4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4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4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4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4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4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4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4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47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47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47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472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altLang="zh-CN" dirty="0" smtClean="0">
                <a:ea typeface="宋体" pitchFamily="2" charset="-122"/>
              </a:rPr>
              <a:t>Limitation: Sending Non-Text Data</a:t>
            </a:r>
          </a:p>
        </p:txBody>
      </p:sp>
      <p:sp>
        <p:nvSpPr>
          <p:cNvPr id="168960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5715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zh-CN" sz="1400" dirty="0" smtClean="0"/>
              <a:t>E-mail body is 7-bit U.S. ASCII</a:t>
            </a:r>
          </a:p>
          <a:p>
            <a:pPr lvl="1">
              <a:lnSpc>
                <a:spcPct val="80000"/>
              </a:lnSpc>
            </a:pPr>
            <a:r>
              <a:rPr lang="en-US" altLang="zh-CN" sz="1400" dirty="0" smtClean="0">
                <a:ea typeface="宋体" pitchFamily="2" charset="-122"/>
              </a:rPr>
              <a:t>What about non-English text?</a:t>
            </a:r>
          </a:p>
          <a:p>
            <a:pPr lvl="1">
              <a:lnSpc>
                <a:spcPct val="80000"/>
              </a:lnSpc>
            </a:pPr>
            <a:r>
              <a:rPr lang="en-US" altLang="zh-CN" sz="1400" dirty="0" smtClean="0">
                <a:ea typeface="宋体" pitchFamily="2" charset="-122"/>
              </a:rPr>
              <a:t>What about binary files (e.g., images and executables)?</a:t>
            </a:r>
          </a:p>
          <a:p>
            <a:pPr lvl="1">
              <a:lnSpc>
                <a:spcPct val="80000"/>
              </a:lnSpc>
            </a:pPr>
            <a:endParaRPr lang="en-US" altLang="zh-CN" sz="1400" dirty="0" smtClean="0">
              <a:ea typeface="宋体" pitchFamily="2" charset="-122"/>
            </a:endParaRPr>
          </a:p>
          <a:p>
            <a:pPr>
              <a:lnSpc>
                <a:spcPct val="80000"/>
              </a:lnSpc>
            </a:pPr>
            <a:r>
              <a:rPr lang="en-US" altLang="zh-CN" sz="1400" dirty="0" smtClean="0"/>
              <a:t>Solution: convert non-ASCII data to ASCII</a:t>
            </a:r>
          </a:p>
          <a:p>
            <a:pPr lvl="1">
              <a:lnSpc>
                <a:spcPct val="80000"/>
              </a:lnSpc>
            </a:pPr>
            <a:r>
              <a:rPr lang="en-US" altLang="zh-CN" sz="1400" dirty="0" smtClean="0">
                <a:ea typeface="宋体" pitchFamily="2" charset="-122"/>
              </a:rPr>
              <a:t>Base64 encoding: map each group of three bytes into four printable U.S.-ASCII characters</a:t>
            </a:r>
          </a:p>
          <a:p>
            <a:pPr lvl="1">
              <a:lnSpc>
                <a:spcPct val="80000"/>
              </a:lnSpc>
            </a:pPr>
            <a:r>
              <a:rPr lang="en-US" altLang="zh-CN" sz="1400" dirty="0" smtClean="0">
                <a:ea typeface="宋体" pitchFamily="2" charset="-122"/>
              </a:rPr>
              <a:t>Uuencode (Unix-to-Unix Encoding) was widely used</a:t>
            </a:r>
          </a:p>
          <a:p>
            <a:pPr lvl="2">
              <a:lnSpc>
                <a:spcPct val="80000"/>
              </a:lnSpc>
            </a:pPr>
            <a:r>
              <a:rPr lang="en-US" altLang="zh-CN" sz="2000" dirty="0" smtClean="0">
                <a:ea typeface="宋体" pitchFamily="2" charset="-122"/>
              </a:rPr>
              <a:t>Output an encoded text file</a:t>
            </a:r>
          </a:p>
          <a:p>
            <a:pPr lvl="2">
              <a:lnSpc>
                <a:spcPct val="80000"/>
              </a:lnSpc>
            </a:pPr>
            <a:r>
              <a:rPr lang="en-US" altLang="zh-CN" sz="2000" dirty="0" smtClean="0">
                <a:ea typeface="宋体" pitchFamily="2" charset="-122"/>
              </a:rPr>
              <a:t>Begin and ending line shows the encoding algorithm</a:t>
            </a:r>
          </a:p>
          <a:p>
            <a:pPr lvl="1">
              <a:lnSpc>
                <a:spcPct val="80000"/>
              </a:lnSpc>
            </a:pPr>
            <a:endParaRPr lang="en-US" altLang="zh-CN" sz="1400" dirty="0" smtClean="0">
              <a:ea typeface="宋体" pitchFamily="2" charset="-122"/>
            </a:endParaRPr>
          </a:p>
          <a:p>
            <a:pPr lvl="1">
              <a:lnSpc>
                <a:spcPct val="80000"/>
              </a:lnSpc>
            </a:pPr>
            <a:endParaRPr lang="en-US" altLang="zh-CN" sz="1400" dirty="0" smtClean="0">
              <a:ea typeface="宋体" pitchFamily="2" charset="-122"/>
            </a:endParaRPr>
          </a:p>
          <a:p>
            <a:pPr lvl="1">
              <a:lnSpc>
                <a:spcPct val="80000"/>
              </a:lnSpc>
            </a:pPr>
            <a:endParaRPr lang="en-US" altLang="zh-CN" sz="800" dirty="0" smtClean="0">
              <a:ea typeface="宋体" pitchFamily="2" charset="-122"/>
            </a:endParaRPr>
          </a:p>
          <a:p>
            <a:pPr lvl="1">
              <a:lnSpc>
                <a:spcPct val="80000"/>
              </a:lnSpc>
            </a:pPr>
            <a:endParaRPr lang="en-US" altLang="zh-CN" sz="800" dirty="0" smtClean="0">
              <a:ea typeface="宋体" pitchFamily="2" charset="-122"/>
            </a:endParaRPr>
          </a:p>
          <a:p>
            <a:pPr lvl="1">
              <a:lnSpc>
                <a:spcPct val="220000"/>
              </a:lnSpc>
            </a:pPr>
            <a:endParaRPr lang="en-US" altLang="zh-CN" sz="800" dirty="0" smtClean="0">
              <a:ea typeface="宋体" pitchFamily="2" charset="-122"/>
            </a:endParaRPr>
          </a:p>
          <a:p>
            <a:pPr lvl="1">
              <a:lnSpc>
                <a:spcPct val="220000"/>
              </a:lnSpc>
            </a:pPr>
            <a:endParaRPr lang="en-US" altLang="zh-CN" sz="800" dirty="0" smtClean="0">
              <a:ea typeface="宋体" pitchFamily="2" charset="-122"/>
            </a:endParaRPr>
          </a:p>
          <a:p>
            <a:pPr lvl="1">
              <a:lnSpc>
                <a:spcPct val="220000"/>
              </a:lnSpc>
            </a:pPr>
            <a:endParaRPr lang="en-US" altLang="zh-CN" sz="1200" dirty="0" smtClean="0">
              <a:ea typeface="宋体" pitchFamily="2" charset="-122"/>
            </a:endParaRPr>
          </a:p>
          <a:p>
            <a:pPr lvl="1">
              <a:lnSpc>
                <a:spcPct val="220000"/>
              </a:lnSpc>
            </a:pPr>
            <a:r>
              <a:rPr lang="en-US" altLang="zh-CN" sz="1600" dirty="0" smtClean="0">
                <a:ea typeface="宋体" pitchFamily="2" charset="-122"/>
              </a:rPr>
              <a:t>1</a:t>
            </a:r>
            <a:r>
              <a:rPr lang="en-US" altLang="zh-CN" sz="1600" baseline="30000" dirty="0" smtClean="0">
                <a:ea typeface="宋体" pitchFamily="2" charset="-122"/>
              </a:rPr>
              <a:t>st:</a:t>
            </a:r>
            <a:r>
              <a:rPr lang="en-US" altLang="zh-CN" sz="1600" dirty="0" smtClean="0">
                <a:ea typeface="宋体" pitchFamily="2" charset="-122"/>
              </a:rPr>
              <a:t>: uuencode –m cat.txt &lt; lecture.ppt;  -m: MIME Base64</a:t>
            </a:r>
          </a:p>
          <a:p>
            <a:pPr lvl="1">
              <a:lnSpc>
                <a:spcPct val="220000"/>
              </a:lnSpc>
            </a:pPr>
            <a:r>
              <a:rPr lang="en-US" altLang="zh-CN" sz="1600" dirty="0" smtClean="0">
                <a:ea typeface="宋体" pitchFamily="2" charset="-122"/>
              </a:rPr>
              <a:t>2nd: uuencode cat.txt &lt; lecture.ppt</a:t>
            </a:r>
            <a:r>
              <a:rPr lang="en-US" altLang="zh-CN" sz="1200" dirty="0" smtClean="0">
                <a:ea typeface="宋体" pitchFamily="2" charset="-122"/>
              </a:rPr>
              <a:t>.; </a:t>
            </a:r>
            <a:r>
              <a:rPr lang="en-US" altLang="zh-CN" sz="1600" dirty="0" smtClean="0">
                <a:ea typeface="宋体" pitchFamily="2" charset="-122"/>
              </a:rPr>
              <a:t> historical algorithm</a:t>
            </a:r>
            <a:endParaRPr lang="en-US" altLang="zh-CN" sz="1800" baseline="30000" dirty="0" smtClean="0">
              <a:ea typeface="宋体" pitchFamily="2" charset="-122"/>
            </a:endParaRPr>
          </a:p>
          <a:p>
            <a:pPr lvl="1">
              <a:lnSpc>
                <a:spcPct val="220000"/>
              </a:lnSpc>
            </a:pPr>
            <a:r>
              <a:rPr lang="en-US" altLang="zh-CN" sz="1800" dirty="0" smtClean="0">
                <a:ea typeface="宋体" pitchFamily="2" charset="-122"/>
              </a:rPr>
              <a:t>Uudecode produces cat.txt</a:t>
            </a:r>
          </a:p>
          <a:p>
            <a:pPr lvl="1">
              <a:lnSpc>
                <a:spcPct val="220000"/>
              </a:lnSpc>
            </a:pPr>
            <a:endParaRPr lang="en-US" altLang="zh-CN" sz="1200" dirty="0" smtClean="0">
              <a:ea typeface="宋体" pitchFamily="2" charset="-122"/>
            </a:endParaRPr>
          </a:p>
        </p:txBody>
      </p:sp>
      <p:sp>
        <p:nvSpPr>
          <p:cNvPr id="1689604" name="Text Box 4"/>
          <p:cNvSpPr txBox="1">
            <a:spLocks noChangeArrowheads="1"/>
          </p:cNvSpPr>
          <p:nvPr/>
        </p:nvSpPr>
        <p:spPr bwMode="auto">
          <a:xfrm>
            <a:off x="152400" y="3352800"/>
            <a:ext cx="4264025" cy="1590675"/>
          </a:xfrm>
          <a:prstGeom prst="rect">
            <a:avLst/>
          </a:prstGeom>
          <a:noFill/>
          <a:ln w="38100" algn="ctr">
            <a:solidFill>
              <a:srgbClr val="9933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400">
                <a:solidFill>
                  <a:schemeClr val="hlink"/>
                </a:solidFill>
              </a:rPr>
              <a:t>begin-base64 644 cat.txt </a:t>
            </a:r>
          </a:p>
          <a:p>
            <a:r>
              <a:rPr lang="en-US" altLang="zh-CN" sz="2400">
                <a:solidFill>
                  <a:schemeClr val="hlink"/>
                </a:solidFill>
              </a:rPr>
              <a:t>#AC/0 </a:t>
            </a:r>
          </a:p>
          <a:p>
            <a:endParaRPr lang="en-US" altLang="zh-CN" sz="2400">
              <a:solidFill>
                <a:schemeClr val="hlink"/>
              </a:solidFill>
            </a:endParaRPr>
          </a:p>
          <a:p>
            <a:r>
              <a:rPr lang="en-US" altLang="zh-CN" sz="2400">
                <a:solidFill>
                  <a:schemeClr val="hlink"/>
                </a:solidFill>
              </a:rPr>
              <a:t>==== </a:t>
            </a:r>
          </a:p>
        </p:txBody>
      </p:sp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4724400" y="3352800"/>
            <a:ext cx="4264025" cy="1590675"/>
          </a:xfrm>
          <a:prstGeom prst="rect">
            <a:avLst/>
          </a:prstGeom>
          <a:noFill/>
          <a:ln w="38100" algn="ctr">
            <a:solidFill>
              <a:srgbClr val="9933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400">
                <a:solidFill>
                  <a:schemeClr val="hlink"/>
                </a:solidFill>
              </a:rPr>
              <a:t>begin 644 cat.txt </a:t>
            </a:r>
          </a:p>
          <a:p>
            <a:r>
              <a:rPr lang="en-US" altLang="zh-CN" sz="2400">
                <a:solidFill>
                  <a:schemeClr val="hlink"/>
                </a:solidFill>
              </a:rPr>
              <a:t>MT,\X</a:t>
            </a:r>
          </a:p>
          <a:p>
            <a:endParaRPr lang="en-US" altLang="zh-CN" sz="2400">
              <a:solidFill>
                <a:schemeClr val="hlink"/>
              </a:solidFill>
            </a:endParaRPr>
          </a:p>
          <a:p>
            <a:r>
              <a:rPr lang="en-US" altLang="zh-CN" sz="2400">
                <a:solidFill>
                  <a:schemeClr val="hlink"/>
                </a:solidFill>
              </a:rPr>
              <a:t>end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0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0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0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0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06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960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>
                <a:ea typeface="宋体" pitchFamily="2" charset="-122"/>
              </a:rPr>
              <a:t>Limitation: Sending Multiple Items</a:t>
            </a:r>
          </a:p>
        </p:txBody>
      </p:sp>
      <p:sp>
        <p:nvSpPr>
          <p:cNvPr id="1690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r>
              <a:rPr lang="en-US" altLang="zh-CN" sz="2800" smtClean="0"/>
              <a:t>Users often want to send multiple pieces of data</a:t>
            </a:r>
          </a:p>
          <a:p>
            <a:pPr lvl="1"/>
            <a:r>
              <a:rPr lang="en-US" altLang="zh-CN" sz="2400" smtClean="0">
                <a:ea typeface="宋体" pitchFamily="2" charset="-122"/>
              </a:rPr>
              <a:t>Multiple images, powerpoint files, or e-mail messages</a:t>
            </a:r>
          </a:p>
          <a:p>
            <a:pPr lvl="1"/>
            <a:r>
              <a:rPr lang="en-US" altLang="zh-CN" sz="2400" smtClean="0">
                <a:ea typeface="宋体" pitchFamily="2" charset="-122"/>
              </a:rPr>
              <a:t>Yet, e-mail body is a single, uninterpreted data chunk</a:t>
            </a:r>
          </a:p>
          <a:p>
            <a:r>
              <a:rPr lang="en-US" altLang="zh-CN" sz="2800" smtClean="0"/>
              <a:t>Example: e-mail digests</a:t>
            </a:r>
          </a:p>
          <a:p>
            <a:pPr lvl="1"/>
            <a:r>
              <a:rPr lang="en-US" altLang="zh-CN" sz="2400" smtClean="0">
                <a:ea typeface="宋体" pitchFamily="2" charset="-122"/>
              </a:rPr>
              <a:t>Encapsulating several e-mail messages into one aggregate messages (i.e., a digest)</a:t>
            </a:r>
          </a:p>
          <a:p>
            <a:pPr lvl="1"/>
            <a:r>
              <a:rPr lang="en-US" altLang="zh-CN" sz="2400" smtClean="0">
                <a:ea typeface="宋体" pitchFamily="2" charset="-122"/>
              </a:rPr>
              <a:t>Commonly used on high-volume mailing lists</a:t>
            </a:r>
          </a:p>
          <a:p>
            <a:r>
              <a:rPr lang="en-US" altLang="zh-CN" sz="2800" smtClean="0"/>
              <a:t>Conventions arose for how to delimit the parts</a:t>
            </a:r>
          </a:p>
          <a:p>
            <a:pPr lvl="1"/>
            <a:r>
              <a:rPr lang="en-US" altLang="zh-CN" sz="2400" smtClean="0">
                <a:ea typeface="宋体" pitchFamily="2" charset="-122"/>
              </a:rPr>
              <a:t>E.g., well-known separator strings between the parts</a:t>
            </a:r>
          </a:p>
          <a:p>
            <a:pPr lvl="1"/>
            <a:r>
              <a:rPr lang="en-US" altLang="zh-CN" sz="2400" smtClean="0">
                <a:ea typeface="宋体" pitchFamily="2" charset="-122"/>
              </a:rPr>
              <a:t>Yet, having a standard way to handle this is better</a:t>
            </a:r>
          </a:p>
          <a:p>
            <a:endParaRPr lang="en-US" altLang="zh-CN" sz="280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0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0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0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0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0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0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0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0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0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0627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smtClean="0">
                <a:ea typeface="宋体" pitchFamily="2" charset="-122"/>
              </a:rPr>
              <a:t>Multipurpose Internet Mail Extensions</a:t>
            </a:r>
          </a:p>
        </p:txBody>
      </p:sp>
      <p:sp>
        <p:nvSpPr>
          <p:cNvPr id="1691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sz="2400" smtClean="0"/>
              <a:t>Additional headers to describe the message body</a:t>
            </a:r>
          </a:p>
          <a:p>
            <a:pPr lvl="1">
              <a:lnSpc>
                <a:spcPct val="90000"/>
              </a:lnSpc>
            </a:pPr>
            <a:r>
              <a:rPr lang="en-US" altLang="zh-CN" sz="2000" smtClean="0">
                <a:ea typeface="宋体" pitchFamily="2" charset="-122"/>
              </a:rPr>
              <a:t>MIME-Version: the version of MIME being used</a:t>
            </a:r>
          </a:p>
          <a:p>
            <a:pPr lvl="1">
              <a:lnSpc>
                <a:spcPct val="90000"/>
              </a:lnSpc>
            </a:pPr>
            <a:r>
              <a:rPr lang="en-US" altLang="zh-CN" sz="2000" smtClean="0">
                <a:ea typeface="宋体" pitchFamily="2" charset="-122"/>
              </a:rPr>
              <a:t>Content-Type: the type of data contained in the message</a:t>
            </a:r>
          </a:p>
          <a:p>
            <a:pPr lvl="1">
              <a:lnSpc>
                <a:spcPct val="90000"/>
              </a:lnSpc>
            </a:pPr>
            <a:r>
              <a:rPr lang="en-US" altLang="zh-CN" sz="2000" smtClean="0">
                <a:ea typeface="宋体" pitchFamily="2" charset="-122"/>
              </a:rPr>
              <a:t>Content-Transfer-Encoding: how the data are encoded</a:t>
            </a:r>
          </a:p>
          <a:p>
            <a:pPr lvl="1">
              <a:lnSpc>
                <a:spcPct val="90000"/>
              </a:lnSpc>
            </a:pPr>
            <a:endParaRPr lang="en-US" altLang="zh-CN" sz="2000" smtClean="0">
              <a:ea typeface="宋体" pitchFamily="2" charset="-122"/>
            </a:endParaRPr>
          </a:p>
          <a:p>
            <a:pPr>
              <a:lnSpc>
                <a:spcPct val="90000"/>
              </a:lnSpc>
            </a:pPr>
            <a:r>
              <a:rPr lang="en-US" altLang="zh-CN" sz="2400" smtClean="0"/>
              <a:t>Definitions for a set of content types and subtypes</a:t>
            </a:r>
          </a:p>
          <a:p>
            <a:pPr lvl="1">
              <a:lnSpc>
                <a:spcPct val="90000"/>
              </a:lnSpc>
            </a:pPr>
            <a:r>
              <a:rPr lang="en-US" altLang="zh-CN" sz="2000" smtClean="0">
                <a:ea typeface="宋体" pitchFamily="2" charset="-122"/>
              </a:rPr>
              <a:t>E.g., image with subtypes gif and jpeg</a:t>
            </a:r>
          </a:p>
          <a:p>
            <a:pPr lvl="1">
              <a:lnSpc>
                <a:spcPct val="90000"/>
              </a:lnSpc>
            </a:pPr>
            <a:r>
              <a:rPr lang="en-US" altLang="zh-CN" sz="2000" smtClean="0">
                <a:ea typeface="宋体" pitchFamily="2" charset="-122"/>
              </a:rPr>
              <a:t>E.g., text with subtypes plain, html, and richtext</a:t>
            </a:r>
          </a:p>
          <a:p>
            <a:pPr lvl="1">
              <a:lnSpc>
                <a:spcPct val="90000"/>
              </a:lnSpc>
            </a:pPr>
            <a:r>
              <a:rPr lang="en-US" altLang="zh-CN" sz="2000" smtClean="0">
                <a:ea typeface="宋体" pitchFamily="2" charset="-122"/>
              </a:rPr>
              <a:t>E.g., application with subtypes postscript and msword</a:t>
            </a:r>
          </a:p>
          <a:p>
            <a:pPr lvl="1">
              <a:lnSpc>
                <a:spcPct val="90000"/>
              </a:lnSpc>
            </a:pPr>
            <a:r>
              <a:rPr lang="en-US" altLang="zh-CN" sz="2000" smtClean="0">
                <a:ea typeface="宋体" pitchFamily="2" charset="-122"/>
              </a:rPr>
              <a:t>E.g., multipart for messages with multiple data types</a:t>
            </a:r>
          </a:p>
          <a:p>
            <a:pPr lvl="1">
              <a:lnSpc>
                <a:spcPct val="90000"/>
              </a:lnSpc>
            </a:pPr>
            <a:endParaRPr lang="en-US" altLang="zh-CN" sz="2000" smtClean="0">
              <a:ea typeface="宋体" pitchFamily="2" charset="-122"/>
            </a:endParaRPr>
          </a:p>
          <a:p>
            <a:pPr>
              <a:lnSpc>
                <a:spcPct val="90000"/>
              </a:lnSpc>
            </a:pPr>
            <a:r>
              <a:rPr lang="en-US" altLang="zh-CN" sz="2400" smtClean="0"/>
              <a:t>A way to encode the data in ASCII format</a:t>
            </a:r>
          </a:p>
          <a:p>
            <a:pPr lvl="1">
              <a:lnSpc>
                <a:spcPct val="90000"/>
              </a:lnSpc>
            </a:pPr>
            <a:r>
              <a:rPr lang="en-US" altLang="zh-CN" sz="2000" smtClean="0">
                <a:ea typeface="宋体" pitchFamily="2" charset="-122"/>
              </a:rPr>
              <a:t>Base64 encoding, as in uuencode/uudecode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1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1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1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1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1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1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1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1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1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16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165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1651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 bwMode="auto">
          <a:xfrm>
            <a:off x="2438400" y="152400"/>
            <a:ext cx="6553200" cy="67056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</a:bodyPr>
          <a:lstStyle/>
          <a:p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CC0066"/>
                </a:solidFill>
                <a:effectLst/>
                <a:latin typeface="Arial" charset="0"/>
              </a:rPr>
              <a:t>MIME-Version: 1.0</a:t>
            </a:r>
          </a:p>
          <a:p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Subject: picture of my dog</a:t>
            </a:r>
          </a:p>
          <a:p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From: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Xiaowei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Yang &lt;xwy@cs.duke.edu&gt;</a:t>
            </a:r>
          </a:p>
          <a:p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To: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Xiaowei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Yang &lt;xiaowei@gmail.com&gt;</a:t>
            </a:r>
          </a:p>
          <a:p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charset="0"/>
              </a:rPr>
              <a:t>Content-Type: multipart/mixed;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charset="0"/>
              </a:rPr>
              <a:t>boundary=00151759359af49a3e04a1271622</a:t>
            </a:r>
          </a:p>
          <a:p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charset="0"/>
              </a:rPr>
              <a:t>--00151759359af49a3e04a1271622</a:t>
            </a:r>
          </a:p>
          <a:p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996633"/>
                </a:solidFill>
                <a:effectLst/>
                <a:latin typeface="Arial" charset="0"/>
              </a:rPr>
              <a:t>Content-Type: text/plain;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996633"/>
                </a:solidFill>
                <a:effectLst/>
                <a:latin typeface="Arial" charset="0"/>
              </a:rPr>
              <a:t>charset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996633"/>
                </a:solidFill>
                <a:effectLst/>
                <a:latin typeface="Arial" charset="0"/>
              </a:rPr>
              <a:t>=ISO-8859-1</a:t>
            </a:r>
          </a:p>
          <a:p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Hi,</a:t>
            </a:r>
          </a:p>
          <a:p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This is a picture of my dog.</a:t>
            </a:r>
          </a:p>
          <a:p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Cheers,</a:t>
            </a:r>
          </a:p>
          <a:p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Xiaowei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33CC33"/>
                </a:solidFill>
                <a:effectLst/>
                <a:latin typeface="Arial" charset="0"/>
              </a:rPr>
              <a:t>--00151759359af49a3e04a1271622</a:t>
            </a:r>
          </a:p>
          <a:p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996633"/>
                </a:solidFill>
                <a:effectLst/>
                <a:latin typeface="Arial" charset="0"/>
              </a:rPr>
              <a:t>Content-Type: image/jpeg; name="Neo-Run.jpg"</a:t>
            </a:r>
          </a:p>
          <a:p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996633"/>
                </a:solidFill>
                <a:effectLst/>
                <a:latin typeface="Arial" charset="0"/>
              </a:rPr>
              <a:t>Content-Disposition: attachment; filename="Neo-Run.jpg"</a:t>
            </a:r>
          </a:p>
          <a:p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996633"/>
                </a:solidFill>
                <a:effectLst/>
                <a:latin typeface="Arial" charset="0"/>
              </a:rPr>
              <a:t>Content-Transfer-Encoding: base64</a:t>
            </a:r>
          </a:p>
          <a:p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996633"/>
                </a:solidFill>
                <a:effectLst/>
                <a:latin typeface="Arial" charset="0"/>
              </a:rPr>
              <a:t>X-Attachment-Id: f_gmmpmaoi0</a:t>
            </a:r>
          </a:p>
          <a:p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Arial" charset="0"/>
              </a:rPr>
              <a:t>/9j/4AAQSkZJRgABAQEAYABgAAD/4SJ5RXhpZgAASUkqAAgAAAAIAA8BAgAHAAAAbgAAABABAgAM…</a:t>
            </a: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152400" y="0"/>
            <a:ext cx="18526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altLang="zh-CN" dirty="0">
                <a:solidFill>
                  <a:srgbClr val="FF3300"/>
                </a:solidFill>
                <a:latin typeface="+mn-lt"/>
              </a:rPr>
              <a:t>MIME version</a:t>
            </a:r>
            <a:endParaRPr lang="en-US" altLang="zh-CN" sz="2400" dirty="0">
              <a:solidFill>
                <a:srgbClr val="FF3300"/>
              </a:solidFill>
              <a:latin typeface="+mn-lt"/>
            </a:endParaRPr>
          </a:p>
        </p:txBody>
      </p:sp>
      <p:sp>
        <p:nvSpPr>
          <p:cNvPr id="9" name="Line 11"/>
          <p:cNvSpPr>
            <a:spLocks noChangeShapeType="1"/>
          </p:cNvSpPr>
          <p:nvPr/>
        </p:nvSpPr>
        <p:spPr bwMode="auto">
          <a:xfrm>
            <a:off x="1828800" y="304800"/>
            <a:ext cx="609599" cy="762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-228600" y="1222375"/>
            <a:ext cx="2209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/>
            <a:r>
              <a:rPr lang="en-US" altLang="zh-CN" dirty="0">
                <a:solidFill>
                  <a:srgbClr val="0000FF"/>
                </a:solidFill>
                <a:latin typeface="+mn-lt"/>
              </a:rPr>
              <a:t>type and subtype</a:t>
            </a:r>
            <a:endParaRPr lang="en-US" altLang="zh-CN" sz="2400" dirty="0">
              <a:solidFill>
                <a:srgbClr val="0000FF"/>
              </a:solidFill>
              <a:latin typeface="+mn-lt"/>
            </a:endParaRPr>
          </a:p>
        </p:txBody>
      </p:sp>
      <p:sp>
        <p:nvSpPr>
          <p:cNvPr id="11" name="Line 13"/>
          <p:cNvSpPr>
            <a:spLocks noChangeShapeType="1"/>
          </p:cNvSpPr>
          <p:nvPr/>
        </p:nvSpPr>
        <p:spPr bwMode="auto">
          <a:xfrm flipV="1">
            <a:off x="1905000" y="1295400"/>
            <a:ext cx="533400" cy="15240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triangl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79603" y="2514600"/>
            <a:ext cx="17491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996633"/>
                </a:solidFill>
                <a:latin typeface="+mn-lt"/>
              </a:rPr>
              <a:t>type and subtype</a:t>
            </a:r>
            <a:endParaRPr lang="en-US" dirty="0">
              <a:solidFill>
                <a:srgbClr val="996633"/>
              </a:solidFill>
              <a:latin typeface="+mn-lt"/>
            </a:endParaRPr>
          </a:p>
        </p:txBody>
      </p:sp>
      <p:cxnSp>
        <p:nvCxnSpPr>
          <p:cNvPr id="15" name="Straight Arrow Connector 14"/>
          <p:cNvCxnSpPr>
            <a:stCxn id="13" idx="3"/>
          </p:cNvCxnSpPr>
          <p:nvPr/>
        </p:nvCxnSpPr>
        <p:spPr bwMode="auto">
          <a:xfrm flipV="1">
            <a:off x="1828800" y="2286000"/>
            <a:ext cx="685800" cy="413266"/>
          </a:xfrm>
          <a:prstGeom prst="straightConnector1">
            <a:avLst/>
          </a:prstGeom>
          <a:solidFill>
            <a:schemeClr val="accent1"/>
          </a:solidFill>
          <a:ln w="15875" cap="flat" cmpd="sng" algn="ctr">
            <a:solidFill>
              <a:srgbClr val="996633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 rot="16200000" flipH="1">
            <a:off x="1066800" y="3581400"/>
            <a:ext cx="2209800" cy="685800"/>
          </a:xfrm>
          <a:prstGeom prst="straightConnector1">
            <a:avLst/>
          </a:prstGeom>
          <a:solidFill>
            <a:schemeClr val="accent1"/>
          </a:solidFill>
          <a:ln w="15875" cap="flat" cmpd="sng" algn="ctr">
            <a:solidFill>
              <a:srgbClr val="996633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228600" y="5943600"/>
            <a:ext cx="1435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  <a:latin typeface="+mn-lt"/>
              </a:rPr>
              <a:t>Encoded data</a:t>
            </a:r>
            <a:endParaRPr lang="en-US" dirty="0">
              <a:solidFill>
                <a:srgbClr val="00B0F0"/>
              </a:solidFill>
              <a:latin typeface="+mn-lt"/>
            </a:endParaRPr>
          </a:p>
        </p:txBody>
      </p:sp>
      <p:cxnSp>
        <p:nvCxnSpPr>
          <p:cNvPr id="21" name="Straight Arrow Connector 20"/>
          <p:cNvCxnSpPr>
            <a:stCxn id="19" idx="3"/>
          </p:cNvCxnSpPr>
          <p:nvPr/>
        </p:nvCxnSpPr>
        <p:spPr bwMode="auto">
          <a:xfrm>
            <a:off x="1663608" y="6128266"/>
            <a:ext cx="774792" cy="196334"/>
          </a:xfrm>
          <a:prstGeom prst="straightConnector1">
            <a:avLst/>
          </a:prstGeom>
          <a:solidFill>
            <a:schemeClr val="accent1"/>
          </a:solidFill>
          <a:ln w="15875" cap="flat" cmpd="sng" algn="ctr">
            <a:solidFill>
              <a:srgbClr val="00B0F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169371" y="4343400"/>
            <a:ext cx="1659429" cy="646331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Ex: Email </a:t>
            </a:r>
            <a:r>
              <a:rPr lang="en-US" dirty="0" err="1" smtClean="0"/>
              <a:t>Msg</a:t>
            </a:r>
            <a:endParaRPr lang="en-US" dirty="0" smtClean="0"/>
          </a:p>
          <a:p>
            <a:r>
              <a:rPr lang="en-US" dirty="0" smtClean="0"/>
              <a:t> using MIME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>
                <a:ea typeface="宋体" pitchFamily="2" charset="-122"/>
              </a:rPr>
              <a:t>Distribution of Content Types</a:t>
            </a:r>
          </a:p>
        </p:txBody>
      </p:sp>
      <p:sp>
        <p:nvSpPr>
          <p:cNvPr id="1697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5410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zh-CN" sz="2800" smtClean="0"/>
              <a:t>Content types in my own e-mail archive</a:t>
            </a:r>
          </a:p>
          <a:p>
            <a:pPr lvl="1">
              <a:lnSpc>
                <a:spcPct val="80000"/>
              </a:lnSpc>
            </a:pPr>
            <a:r>
              <a:rPr lang="en-US" altLang="zh-CN" sz="2400" smtClean="0">
                <a:ea typeface="宋体" pitchFamily="2" charset="-122"/>
              </a:rPr>
              <a:t>Searched on “Content-Type”, not case sensitive</a:t>
            </a:r>
          </a:p>
          <a:p>
            <a:pPr lvl="1">
              <a:lnSpc>
                <a:spcPct val="80000"/>
              </a:lnSpc>
            </a:pPr>
            <a:r>
              <a:rPr lang="en-US" altLang="zh-CN" sz="2400" smtClean="0">
                <a:ea typeface="宋体" pitchFamily="2" charset="-122"/>
              </a:rPr>
              <a:t>Extracted the value field, and counted unique types</a:t>
            </a:r>
          </a:p>
          <a:p>
            <a:pPr lvl="1">
              <a:lnSpc>
                <a:spcPct val="80000"/>
              </a:lnSpc>
            </a:pPr>
            <a:r>
              <a:rPr lang="en-US" altLang="zh-CN" sz="2400" smtClean="0">
                <a:ea typeface="宋体" pitchFamily="2" charset="-122"/>
              </a:rPr>
              <a:t>At UNIX command line: </a:t>
            </a:r>
            <a:r>
              <a:rPr lang="en-US" altLang="zh-CN" sz="2400" b="1" smtClean="0">
                <a:latin typeface="Courier New" pitchFamily="49" charset="0"/>
                <a:ea typeface="宋体" pitchFamily="2" charset="-122"/>
              </a:rPr>
              <a:t>grep -i Content-Type * | cut -d" " -f2 | sort | uniq -c | sort –nr</a:t>
            </a:r>
          </a:p>
          <a:p>
            <a:pPr>
              <a:lnSpc>
                <a:spcPct val="80000"/>
              </a:lnSpc>
            </a:pPr>
            <a:r>
              <a:rPr lang="en-US" altLang="zh-CN" sz="2800" smtClean="0"/>
              <a:t>Out of 44343 matches</a:t>
            </a:r>
          </a:p>
          <a:p>
            <a:pPr lvl="1">
              <a:lnSpc>
                <a:spcPct val="80000"/>
              </a:lnSpc>
            </a:pPr>
            <a:r>
              <a:rPr lang="en-US" altLang="zh-CN" sz="2400" smtClean="0">
                <a:ea typeface="宋体" pitchFamily="2" charset="-122"/>
              </a:rPr>
              <a:t>25531: text/plain</a:t>
            </a:r>
          </a:p>
          <a:p>
            <a:pPr lvl="1">
              <a:lnSpc>
                <a:spcPct val="80000"/>
              </a:lnSpc>
            </a:pPr>
            <a:r>
              <a:rPr lang="en-US" altLang="zh-CN" sz="2400" smtClean="0">
                <a:ea typeface="宋体" pitchFamily="2" charset="-122"/>
              </a:rPr>
              <a:t>7470: multipart to send attachments</a:t>
            </a:r>
          </a:p>
          <a:p>
            <a:pPr lvl="1">
              <a:lnSpc>
                <a:spcPct val="80000"/>
              </a:lnSpc>
            </a:pPr>
            <a:r>
              <a:rPr lang="en-US" altLang="zh-CN" sz="2400" smtClean="0">
                <a:ea typeface="宋体" pitchFamily="2" charset="-122"/>
              </a:rPr>
              <a:t>4230: text/html</a:t>
            </a:r>
          </a:p>
          <a:p>
            <a:pPr lvl="1">
              <a:lnSpc>
                <a:spcPct val="80000"/>
              </a:lnSpc>
            </a:pPr>
            <a:r>
              <a:rPr lang="en-US" altLang="zh-CN" sz="2400" smtClean="0">
                <a:ea typeface="宋体" pitchFamily="2" charset="-122"/>
              </a:rPr>
              <a:t>759: application/pdf</a:t>
            </a:r>
          </a:p>
          <a:p>
            <a:pPr lvl="1">
              <a:lnSpc>
                <a:spcPct val="80000"/>
              </a:lnSpc>
            </a:pPr>
            <a:r>
              <a:rPr lang="en-US" altLang="zh-CN" sz="2400" smtClean="0">
                <a:ea typeface="宋体" pitchFamily="2" charset="-122"/>
              </a:rPr>
              <a:t>680: application/msword</a:t>
            </a:r>
          </a:p>
          <a:p>
            <a:pPr lvl="1">
              <a:lnSpc>
                <a:spcPct val="80000"/>
              </a:lnSpc>
            </a:pPr>
            <a:r>
              <a:rPr lang="en-US" altLang="zh-CN" sz="2400" smtClean="0">
                <a:ea typeface="宋体" pitchFamily="2" charset="-122"/>
              </a:rPr>
              <a:t>479: application/octet-stream</a:t>
            </a:r>
          </a:p>
          <a:p>
            <a:pPr lvl="1">
              <a:lnSpc>
                <a:spcPct val="80000"/>
              </a:lnSpc>
            </a:pPr>
            <a:r>
              <a:rPr lang="en-US" altLang="zh-CN" sz="2400" smtClean="0">
                <a:ea typeface="宋体" pitchFamily="2" charset="-122"/>
              </a:rPr>
              <a:t>292: image (mostly jpeg, and some gif, tiff, and bmp)</a:t>
            </a:r>
            <a:endParaRPr lang="en-US" altLang="zh-CN" sz="2400" b="1" smtClean="0">
              <a:latin typeface="Courier New" pitchFamily="49" charset="0"/>
              <a:ea typeface="宋体" pitchFamily="2" charset="-122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7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7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7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7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7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7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7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7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7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77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77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77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7795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altLang="zh-CN" smtClean="0">
                <a:ea typeface="宋体" pitchFamily="2" charset="-122"/>
              </a:rPr>
              <a:t>E-Mail Addresses</a:t>
            </a:r>
          </a:p>
        </p:txBody>
      </p:sp>
      <p:sp>
        <p:nvSpPr>
          <p:cNvPr id="1698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5715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sz="2800" smtClean="0"/>
              <a:t>Components of an e-mail address</a:t>
            </a:r>
          </a:p>
          <a:p>
            <a:pPr lvl="1">
              <a:lnSpc>
                <a:spcPct val="90000"/>
              </a:lnSpc>
            </a:pPr>
            <a:r>
              <a:rPr lang="en-US" altLang="zh-CN" sz="2400" smtClean="0">
                <a:ea typeface="宋体" pitchFamily="2" charset="-122"/>
              </a:rPr>
              <a:t>Local mailbox (e.g., xwy or bob.flower)</a:t>
            </a:r>
          </a:p>
          <a:p>
            <a:pPr lvl="1">
              <a:lnSpc>
                <a:spcPct val="90000"/>
              </a:lnSpc>
            </a:pPr>
            <a:r>
              <a:rPr lang="en-US" altLang="zh-CN" sz="2400" smtClean="0">
                <a:ea typeface="宋体" pitchFamily="2" charset="-122"/>
              </a:rPr>
              <a:t>Domain name (e.g., cs.duke.edu)</a:t>
            </a:r>
          </a:p>
          <a:p>
            <a:pPr lvl="1">
              <a:lnSpc>
                <a:spcPct val="90000"/>
              </a:lnSpc>
            </a:pPr>
            <a:endParaRPr lang="en-US" altLang="zh-CN" sz="2400" smtClean="0">
              <a:ea typeface="宋体" pitchFamily="2" charset="-122"/>
            </a:endParaRPr>
          </a:p>
          <a:p>
            <a:pPr>
              <a:lnSpc>
                <a:spcPct val="90000"/>
              </a:lnSpc>
            </a:pPr>
            <a:r>
              <a:rPr lang="en-US" altLang="zh-CN" sz="2800" smtClean="0"/>
              <a:t>Domain name is not necessarily the mail server</a:t>
            </a:r>
          </a:p>
          <a:p>
            <a:pPr lvl="1">
              <a:lnSpc>
                <a:spcPct val="90000"/>
              </a:lnSpc>
            </a:pPr>
            <a:r>
              <a:rPr lang="en-US" altLang="zh-CN" sz="2400" smtClean="0">
                <a:ea typeface="宋体" pitchFamily="2" charset="-122"/>
              </a:rPr>
              <a:t>Mail server may have longer/cryptic name</a:t>
            </a:r>
          </a:p>
          <a:p>
            <a:pPr lvl="2">
              <a:lnSpc>
                <a:spcPct val="90000"/>
              </a:lnSpc>
            </a:pPr>
            <a:r>
              <a:rPr lang="en-US" altLang="zh-CN" sz="2000" smtClean="0">
                <a:ea typeface="宋体" pitchFamily="2" charset="-122"/>
              </a:rPr>
              <a:t>E.g., cs.duke.edu vs.  one.cs.duke.edu</a:t>
            </a:r>
          </a:p>
          <a:p>
            <a:pPr lvl="2">
              <a:lnSpc>
                <a:spcPct val="90000"/>
              </a:lnSpc>
            </a:pPr>
            <a:endParaRPr lang="en-US" altLang="zh-CN" sz="2000" smtClean="0">
              <a:ea typeface="宋体" pitchFamily="2" charset="-122"/>
            </a:endParaRPr>
          </a:p>
          <a:p>
            <a:pPr lvl="1">
              <a:lnSpc>
                <a:spcPct val="90000"/>
              </a:lnSpc>
            </a:pPr>
            <a:r>
              <a:rPr lang="en-US" altLang="zh-CN" sz="2400" smtClean="0">
                <a:ea typeface="宋体" pitchFamily="2" charset="-122"/>
              </a:rPr>
              <a:t>Multiple servers may exist to tolerate failures</a:t>
            </a:r>
          </a:p>
          <a:p>
            <a:pPr lvl="2">
              <a:lnSpc>
                <a:spcPct val="90000"/>
              </a:lnSpc>
            </a:pPr>
            <a:r>
              <a:rPr lang="en-US" altLang="zh-CN" sz="2000" smtClean="0">
                <a:ea typeface="宋体" pitchFamily="2" charset="-122"/>
              </a:rPr>
              <a:t>E.g., duke.edu vs. authdns{1,2,3,4}.netcom.duke.edu</a:t>
            </a:r>
          </a:p>
          <a:p>
            <a:pPr>
              <a:lnSpc>
                <a:spcPct val="90000"/>
              </a:lnSpc>
            </a:pPr>
            <a:r>
              <a:rPr lang="en-US" altLang="zh-CN" sz="2800" smtClean="0"/>
              <a:t>Identifying the mail server for a domain</a:t>
            </a:r>
          </a:p>
          <a:p>
            <a:pPr lvl="1">
              <a:lnSpc>
                <a:spcPct val="90000"/>
              </a:lnSpc>
            </a:pPr>
            <a:r>
              <a:rPr lang="en-US" altLang="zh-CN" sz="2400" smtClean="0">
                <a:ea typeface="宋体" pitchFamily="2" charset="-122"/>
              </a:rPr>
              <a:t>DNS query asking for MX records (Mail eXchange)</a:t>
            </a:r>
          </a:p>
          <a:p>
            <a:pPr lvl="2">
              <a:lnSpc>
                <a:spcPct val="90000"/>
              </a:lnSpc>
            </a:pPr>
            <a:r>
              <a:rPr lang="en-US" altLang="zh-CN" sz="2000" smtClean="0">
                <a:ea typeface="宋体" pitchFamily="2" charset="-122"/>
              </a:rPr>
              <a:t>E.g., nslookup –q=mx duke.edu, dig MX duke.edu</a:t>
            </a:r>
          </a:p>
          <a:p>
            <a:pPr lvl="1">
              <a:lnSpc>
                <a:spcPct val="90000"/>
              </a:lnSpc>
            </a:pPr>
            <a:r>
              <a:rPr lang="en-US" altLang="zh-CN" sz="2400" smtClean="0">
                <a:ea typeface="宋体" pitchFamily="2" charset="-122"/>
              </a:rPr>
              <a:t>Then, a regular DNS query to learn the IP address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8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8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8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8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8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8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8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8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88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88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88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881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881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r>
              <a:rPr lang="en-US" altLang="zh-CN" smtClean="0">
                <a:ea typeface="宋体" pitchFamily="2" charset="-122"/>
              </a:rPr>
              <a:t>Overview</a:t>
            </a:r>
          </a:p>
        </p:txBody>
      </p:sp>
      <p:sp>
        <p:nvSpPr>
          <p:cNvPr id="1675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8200"/>
            <a:ext cx="8229600" cy="58674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altLang="zh-CN" sz="2500" dirty="0" smtClean="0"/>
              <a:t>Application-layer protocols</a:t>
            </a:r>
          </a:p>
          <a:p>
            <a:pPr lvl="1">
              <a:lnSpc>
                <a:spcPct val="80000"/>
              </a:lnSpc>
            </a:pPr>
            <a:r>
              <a:rPr lang="en-US" altLang="zh-CN" sz="2200" dirty="0" smtClean="0">
                <a:ea typeface="宋体" pitchFamily="2" charset="-122"/>
              </a:rPr>
              <a:t>Applications vs. application-layer protocols</a:t>
            </a:r>
          </a:p>
          <a:p>
            <a:pPr lvl="1">
              <a:lnSpc>
                <a:spcPct val="80000"/>
              </a:lnSpc>
            </a:pPr>
            <a:r>
              <a:rPr lang="en-US" altLang="zh-CN" sz="2200" dirty="0" smtClean="0">
                <a:ea typeface="宋体" pitchFamily="2" charset="-122"/>
              </a:rPr>
              <a:t>Tailoring the protocol to the application</a:t>
            </a:r>
          </a:p>
          <a:p>
            <a:pPr lvl="1">
              <a:lnSpc>
                <a:spcPct val="80000"/>
              </a:lnSpc>
            </a:pPr>
            <a:endParaRPr lang="en-US" altLang="zh-CN" sz="2200" dirty="0" smtClean="0">
              <a:ea typeface="宋体" pitchFamily="2" charset="-122"/>
            </a:endParaRPr>
          </a:p>
          <a:p>
            <a:pPr>
              <a:lnSpc>
                <a:spcPct val="80000"/>
              </a:lnSpc>
            </a:pPr>
            <a:r>
              <a:rPr lang="en-US" altLang="zh-CN" sz="2500" dirty="0" smtClean="0"/>
              <a:t>Electronic mail</a:t>
            </a:r>
          </a:p>
          <a:p>
            <a:pPr lvl="1">
              <a:lnSpc>
                <a:spcPct val="80000"/>
              </a:lnSpc>
            </a:pPr>
            <a:r>
              <a:rPr lang="en-US" altLang="zh-CN" sz="2200" dirty="0" smtClean="0">
                <a:ea typeface="宋体" pitchFamily="2" charset="-122"/>
              </a:rPr>
              <a:t>E-mail messages, and multipurpose Internet Mail extensions (MIME)</a:t>
            </a:r>
          </a:p>
          <a:p>
            <a:pPr lvl="1">
              <a:lnSpc>
                <a:spcPct val="80000"/>
              </a:lnSpc>
            </a:pPr>
            <a:r>
              <a:rPr lang="en-US" altLang="zh-CN" sz="2200" dirty="0" smtClean="0">
                <a:ea typeface="宋体" pitchFamily="2" charset="-122"/>
              </a:rPr>
              <a:t>E-mail addresses, and </a:t>
            </a:r>
            <a:r>
              <a:rPr lang="en-US" altLang="zh-CN" sz="2200" dirty="0" smtClean="0">
                <a:ea typeface="宋体" pitchFamily="2" charset="-122"/>
              </a:rPr>
              <a:t>the role </a:t>
            </a:r>
            <a:r>
              <a:rPr lang="en-US" altLang="zh-CN" sz="2200" dirty="0" smtClean="0">
                <a:ea typeface="宋体" pitchFamily="2" charset="-122"/>
              </a:rPr>
              <a:t>of DNS</a:t>
            </a:r>
          </a:p>
          <a:p>
            <a:pPr lvl="1">
              <a:lnSpc>
                <a:spcPct val="80000"/>
              </a:lnSpc>
            </a:pPr>
            <a:r>
              <a:rPr lang="en-US" altLang="zh-CN" sz="2200" dirty="0" smtClean="0">
                <a:ea typeface="宋体" pitchFamily="2" charset="-122"/>
              </a:rPr>
              <a:t>E-mail servers and user agents</a:t>
            </a:r>
          </a:p>
          <a:p>
            <a:pPr lvl="1">
              <a:lnSpc>
                <a:spcPct val="80000"/>
              </a:lnSpc>
            </a:pPr>
            <a:endParaRPr lang="en-US" altLang="zh-CN" sz="2200" dirty="0" smtClean="0">
              <a:ea typeface="宋体" pitchFamily="2" charset="-122"/>
            </a:endParaRPr>
          </a:p>
          <a:p>
            <a:pPr>
              <a:lnSpc>
                <a:spcPct val="80000"/>
              </a:lnSpc>
            </a:pPr>
            <a:r>
              <a:rPr lang="en-US" altLang="zh-CN" sz="2500" dirty="0" smtClean="0"/>
              <a:t>Electronic mail protocols</a:t>
            </a:r>
          </a:p>
          <a:p>
            <a:pPr lvl="1">
              <a:lnSpc>
                <a:spcPct val="80000"/>
              </a:lnSpc>
            </a:pPr>
            <a:r>
              <a:rPr lang="en-US" altLang="zh-CN" sz="2200" dirty="0" smtClean="0">
                <a:ea typeface="宋体" pitchFamily="2" charset="-122"/>
              </a:rPr>
              <a:t>Transferring e-mail messages between servers</a:t>
            </a:r>
          </a:p>
          <a:p>
            <a:pPr lvl="2">
              <a:lnSpc>
                <a:spcPct val="80000"/>
              </a:lnSpc>
            </a:pPr>
            <a:r>
              <a:rPr lang="en-US" altLang="zh-CN" sz="1900" dirty="0" smtClean="0">
                <a:ea typeface="宋体" pitchFamily="2" charset="-122"/>
              </a:rPr>
              <a:t>Simple Mail Transfer Protocol (SMTP)</a:t>
            </a:r>
          </a:p>
          <a:p>
            <a:pPr lvl="1">
              <a:lnSpc>
                <a:spcPct val="80000"/>
              </a:lnSpc>
            </a:pPr>
            <a:r>
              <a:rPr lang="en-US" altLang="zh-CN" sz="2200" dirty="0" smtClean="0">
                <a:ea typeface="宋体" pitchFamily="2" charset="-122"/>
              </a:rPr>
              <a:t>Retrieving e-mail messages (POP, IMAP, and HTTP)</a:t>
            </a:r>
          </a:p>
          <a:p>
            <a:pPr lvl="2">
              <a:lnSpc>
                <a:spcPct val="80000"/>
              </a:lnSpc>
            </a:pPr>
            <a:r>
              <a:rPr lang="en-US" altLang="zh-CN" sz="1900" dirty="0" smtClean="0">
                <a:ea typeface="宋体" pitchFamily="2" charset="-122"/>
              </a:rPr>
              <a:t>Client-side </a:t>
            </a:r>
            <a:r>
              <a:rPr lang="en-US" altLang="zh-CN" sz="1900" dirty="0" smtClean="0">
                <a:ea typeface="宋体" pitchFamily="2" charset="-122"/>
              </a:rPr>
              <a:t>protocols</a:t>
            </a:r>
            <a:endParaRPr lang="en-US" altLang="zh-CN" sz="1900" dirty="0" smtClean="0">
              <a:ea typeface="宋体" pitchFamily="2" charset="-122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>
                <a:ea typeface="宋体" pitchFamily="2" charset="-122"/>
              </a:rPr>
              <a:t>Mail Servers and User Agents</a:t>
            </a:r>
          </a:p>
        </p:txBody>
      </p:sp>
      <p:sp>
        <p:nvSpPr>
          <p:cNvPr id="47106" name="Rectangle 343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" y="3429000"/>
            <a:ext cx="8229600" cy="3429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smtClean="0"/>
              <a:t>Mail servers</a:t>
            </a:r>
          </a:p>
          <a:p>
            <a:pPr lvl="1">
              <a:lnSpc>
                <a:spcPct val="90000"/>
              </a:lnSpc>
            </a:pPr>
            <a:r>
              <a:rPr lang="en-US" altLang="zh-CN" smtClean="0">
                <a:ea typeface="宋体" pitchFamily="2" charset="-122"/>
              </a:rPr>
              <a:t>Always on and always accessible</a:t>
            </a:r>
          </a:p>
          <a:p>
            <a:pPr lvl="1">
              <a:lnSpc>
                <a:spcPct val="90000"/>
              </a:lnSpc>
            </a:pPr>
            <a:r>
              <a:rPr lang="en-US" altLang="zh-CN" smtClean="0">
                <a:ea typeface="宋体" pitchFamily="2" charset="-122"/>
              </a:rPr>
              <a:t>Transferring e-mail to and from other servers</a:t>
            </a:r>
          </a:p>
          <a:p>
            <a:pPr lvl="1">
              <a:lnSpc>
                <a:spcPct val="90000"/>
              </a:lnSpc>
            </a:pPr>
            <a:endParaRPr lang="en-US" altLang="zh-CN" smtClean="0">
              <a:ea typeface="宋体" pitchFamily="2" charset="-122"/>
            </a:endParaRPr>
          </a:p>
          <a:p>
            <a:pPr>
              <a:lnSpc>
                <a:spcPct val="90000"/>
              </a:lnSpc>
            </a:pPr>
            <a:r>
              <a:rPr lang="en-US" altLang="zh-CN" smtClean="0"/>
              <a:t>User agents</a:t>
            </a:r>
          </a:p>
          <a:p>
            <a:pPr lvl="1">
              <a:lnSpc>
                <a:spcPct val="90000"/>
              </a:lnSpc>
            </a:pPr>
            <a:r>
              <a:rPr lang="en-US" altLang="zh-CN" smtClean="0">
                <a:ea typeface="宋体" pitchFamily="2" charset="-122"/>
              </a:rPr>
              <a:t>Sometimes on and sometimes accessible</a:t>
            </a:r>
          </a:p>
          <a:p>
            <a:pPr lvl="1">
              <a:lnSpc>
                <a:spcPct val="90000"/>
              </a:lnSpc>
            </a:pPr>
            <a:r>
              <a:rPr lang="en-US" altLang="zh-CN" smtClean="0">
                <a:ea typeface="宋体" pitchFamily="2" charset="-122"/>
              </a:rPr>
              <a:t>Intuitive interface for the user</a:t>
            </a:r>
          </a:p>
        </p:txBody>
      </p:sp>
      <p:sp>
        <p:nvSpPr>
          <p:cNvPr id="47107" name="Line 242"/>
          <p:cNvSpPr>
            <a:spLocks noChangeShapeType="1"/>
          </p:cNvSpPr>
          <p:nvPr/>
        </p:nvSpPr>
        <p:spPr bwMode="auto">
          <a:xfrm>
            <a:off x="2266950" y="1884363"/>
            <a:ext cx="615950" cy="19208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7108" name="Group 245"/>
          <p:cNvGrpSpPr>
            <a:grpSpLocks/>
          </p:cNvGrpSpPr>
          <p:nvPr/>
        </p:nvGrpSpPr>
        <p:grpSpPr bwMode="auto">
          <a:xfrm>
            <a:off x="7013575" y="1497013"/>
            <a:ext cx="719138" cy="590550"/>
            <a:chOff x="4186" y="817"/>
            <a:chExt cx="527" cy="372"/>
          </a:xfrm>
        </p:grpSpPr>
        <p:sp>
          <p:nvSpPr>
            <p:cNvPr id="47159" name="Rectangle 246"/>
            <p:cNvSpPr>
              <a:spLocks noChangeArrowheads="1"/>
            </p:cNvSpPr>
            <p:nvPr/>
          </p:nvSpPr>
          <p:spPr bwMode="auto">
            <a:xfrm>
              <a:off x="4224" y="846"/>
              <a:ext cx="444" cy="330"/>
            </a:xfrm>
            <a:prstGeom prst="rect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zh-CN"/>
            </a:p>
          </p:txBody>
        </p:sp>
        <p:sp>
          <p:nvSpPr>
            <p:cNvPr id="47160" name="Text Box 247"/>
            <p:cNvSpPr txBox="1">
              <a:spLocks noChangeArrowheads="1"/>
            </p:cNvSpPr>
            <p:nvPr/>
          </p:nvSpPr>
          <p:spPr bwMode="auto">
            <a:xfrm>
              <a:off x="4186" y="817"/>
              <a:ext cx="527" cy="372"/>
            </a:xfrm>
            <a:prstGeom prst="rect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zh-CN" sz="1600">
                  <a:latin typeface="Comic Sans MS" pitchFamily="66" charset="0"/>
                </a:rPr>
                <a:t>user</a:t>
              </a:r>
            </a:p>
            <a:p>
              <a:pPr eaLnBrk="0" hangingPunct="0"/>
              <a:r>
                <a:rPr lang="en-US" altLang="zh-CN" sz="1600">
                  <a:latin typeface="Comic Sans MS" pitchFamily="66" charset="0"/>
                </a:rPr>
                <a:t>agent</a:t>
              </a:r>
              <a:endParaRPr lang="en-US" altLang="zh-CN" sz="2400">
                <a:latin typeface="Times New Roman" pitchFamily="18" charset="0"/>
              </a:endParaRPr>
            </a:p>
          </p:txBody>
        </p:sp>
      </p:grpSp>
      <p:grpSp>
        <p:nvGrpSpPr>
          <p:cNvPr id="47109" name="Group 313"/>
          <p:cNvGrpSpPr>
            <a:grpSpLocks/>
          </p:cNvGrpSpPr>
          <p:nvPr/>
        </p:nvGrpSpPr>
        <p:grpSpPr bwMode="auto">
          <a:xfrm>
            <a:off x="2674938" y="1847850"/>
            <a:ext cx="1235075" cy="935038"/>
            <a:chOff x="1685" y="1266"/>
            <a:chExt cx="778" cy="589"/>
          </a:xfrm>
        </p:grpSpPr>
        <p:sp>
          <p:nvSpPr>
            <p:cNvPr id="47144" name="Text Box 258"/>
            <p:cNvSpPr txBox="1">
              <a:spLocks noChangeArrowheads="1"/>
            </p:cNvSpPr>
            <p:nvPr/>
          </p:nvSpPr>
          <p:spPr bwMode="auto">
            <a:xfrm>
              <a:off x="1685" y="1643"/>
              <a:ext cx="77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zh-CN" sz="1600">
                  <a:latin typeface="Comic Sans MS" pitchFamily="66" charset="0"/>
                </a:rPr>
                <a:t>mail server</a:t>
              </a:r>
              <a:endParaRPr lang="en-US" altLang="zh-CN" sz="2400">
                <a:latin typeface="Times New Roman" pitchFamily="18" charset="0"/>
              </a:endParaRPr>
            </a:p>
          </p:txBody>
        </p:sp>
        <p:sp>
          <p:nvSpPr>
            <p:cNvPr id="47145" name="Rectangle 260"/>
            <p:cNvSpPr>
              <a:spLocks noChangeArrowheads="1"/>
            </p:cNvSpPr>
            <p:nvPr/>
          </p:nvSpPr>
          <p:spPr bwMode="auto">
            <a:xfrm>
              <a:off x="1818" y="1266"/>
              <a:ext cx="510" cy="354"/>
            </a:xfrm>
            <a:prstGeom prst="rect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zh-CN"/>
            </a:p>
          </p:txBody>
        </p:sp>
        <p:sp>
          <p:nvSpPr>
            <p:cNvPr id="47146" name="Rectangle 261"/>
            <p:cNvSpPr>
              <a:spLocks noChangeArrowheads="1"/>
            </p:cNvSpPr>
            <p:nvPr/>
          </p:nvSpPr>
          <p:spPr bwMode="auto">
            <a:xfrm>
              <a:off x="1842" y="1338"/>
              <a:ext cx="450" cy="120"/>
            </a:xfrm>
            <a:prstGeom prst="rect">
              <a:avLst/>
            </a:prstGeom>
            <a:solidFill>
              <a:srgbClr val="00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zh-CN"/>
            </a:p>
          </p:txBody>
        </p:sp>
        <p:sp>
          <p:nvSpPr>
            <p:cNvPr id="47147" name="Line 262"/>
            <p:cNvSpPr>
              <a:spLocks noChangeShapeType="1"/>
            </p:cNvSpPr>
            <p:nvPr/>
          </p:nvSpPr>
          <p:spPr bwMode="auto">
            <a:xfrm>
              <a:off x="1891" y="1366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48" name="Line 263"/>
            <p:cNvSpPr>
              <a:spLocks noChangeShapeType="1"/>
            </p:cNvSpPr>
            <p:nvPr/>
          </p:nvSpPr>
          <p:spPr bwMode="auto">
            <a:xfrm>
              <a:off x="2000" y="1365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49" name="Line 264"/>
            <p:cNvSpPr>
              <a:spLocks noChangeShapeType="1"/>
            </p:cNvSpPr>
            <p:nvPr/>
          </p:nvSpPr>
          <p:spPr bwMode="auto">
            <a:xfrm>
              <a:off x="2055" y="1367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50" name="Line 265"/>
            <p:cNvSpPr>
              <a:spLocks noChangeShapeType="1"/>
            </p:cNvSpPr>
            <p:nvPr/>
          </p:nvSpPr>
          <p:spPr bwMode="auto">
            <a:xfrm>
              <a:off x="2112" y="1365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51" name="Line 266"/>
            <p:cNvSpPr>
              <a:spLocks noChangeShapeType="1"/>
            </p:cNvSpPr>
            <p:nvPr/>
          </p:nvSpPr>
          <p:spPr bwMode="auto">
            <a:xfrm>
              <a:off x="2173" y="1365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52" name="Line 267"/>
            <p:cNvSpPr>
              <a:spLocks noChangeShapeType="1"/>
            </p:cNvSpPr>
            <p:nvPr/>
          </p:nvSpPr>
          <p:spPr bwMode="auto">
            <a:xfrm>
              <a:off x="2229" y="1365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53" name="Line 268"/>
            <p:cNvSpPr>
              <a:spLocks noChangeShapeType="1"/>
            </p:cNvSpPr>
            <p:nvPr/>
          </p:nvSpPr>
          <p:spPr bwMode="auto">
            <a:xfrm>
              <a:off x="1944" y="1366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54" name="Rectangle 269"/>
            <p:cNvSpPr>
              <a:spLocks noChangeArrowheads="1"/>
            </p:cNvSpPr>
            <p:nvPr/>
          </p:nvSpPr>
          <p:spPr bwMode="auto">
            <a:xfrm>
              <a:off x="1850" y="1505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zh-CN"/>
            </a:p>
          </p:txBody>
        </p:sp>
        <p:sp>
          <p:nvSpPr>
            <p:cNvPr id="47155" name="Rectangle 270"/>
            <p:cNvSpPr>
              <a:spLocks noChangeArrowheads="1"/>
            </p:cNvSpPr>
            <p:nvPr/>
          </p:nvSpPr>
          <p:spPr bwMode="auto">
            <a:xfrm>
              <a:off x="1936" y="1505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zh-CN"/>
            </a:p>
          </p:txBody>
        </p:sp>
        <p:sp>
          <p:nvSpPr>
            <p:cNvPr id="47156" name="Rectangle 271"/>
            <p:cNvSpPr>
              <a:spLocks noChangeArrowheads="1"/>
            </p:cNvSpPr>
            <p:nvPr/>
          </p:nvSpPr>
          <p:spPr bwMode="auto">
            <a:xfrm>
              <a:off x="2022" y="1504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zh-CN"/>
            </a:p>
          </p:txBody>
        </p:sp>
        <p:sp>
          <p:nvSpPr>
            <p:cNvPr id="47157" name="Rectangle 272"/>
            <p:cNvSpPr>
              <a:spLocks noChangeArrowheads="1"/>
            </p:cNvSpPr>
            <p:nvPr/>
          </p:nvSpPr>
          <p:spPr bwMode="auto">
            <a:xfrm>
              <a:off x="2119" y="1502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zh-CN"/>
            </a:p>
          </p:txBody>
        </p:sp>
        <p:sp>
          <p:nvSpPr>
            <p:cNvPr id="47158" name="Rectangle 273"/>
            <p:cNvSpPr>
              <a:spLocks noChangeArrowheads="1"/>
            </p:cNvSpPr>
            <p:nvPr/>
          </p:nvSpPr>
          <p:spPr bwMode="auto">
            <a:xfrm>
              <a:off x="2215" y="1502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zh-CN"/>
            </a:p>
          </p:txBody>
        </p:sp>
      </p:grpSp>
      <p:grpSp>
        <p:nvGrpSpPr>
          <p:cNvPr id="47110" name="Group 276"/>
          <p:cNvGrpSpPr>
            <a:grpSpLocks/>
          </p:cNvGrpSpPr>
          <p:nvPr/>
        </p:nvGrpSpPr>
        <p:grpSpPr bwMode="auto">
          <a:xfrm>
            <a:off x="1565275" y="1601788"/>
            <a:ext cx="719138" cy="590550"/>
            <a:chOff x="4186" y="817"/>
            <a:chExt cx="527" cy="372"/>
          </a:xfrm>
        </p:grpSpPr>
        <p:sp>
          <p:nvSpPr>
            <p:cNvPr id="47142" name="Rectangle 277"/>
            <p:cNvSpPr>
              <a:spLocks noChangeArrowheads="1"/>
            </p:cNvSpPr>
            <p:nvPr/>
          </p:nvSpPr>
          <p:spPr bwMode="auto">
            <a:xfrm>
              <a:off x="4224" y="846"/>
              <a:ext cx="444" cy="330"/>
            </a:xfrm>
            <a:prstGeom prst="rect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zh-CN"/>
            </a:p>
          </p:txBody>
        </p:sp>
        <p:sp>
          <p:nvSpPr>
            <p:cNvPr id="47143" name="Text Box 278"/>
            <p:cNvSpPr txBox="1">
              <a:spLocks noChangeArrowheads="1"/>
            </p:cNvSpPr>
            <p:nvPr/>
          </p:nvSpPr>
          <p:spPr bwMode="auto">
            <a:xfrm>
              <a:off x="4186" y="817"/>
              <a:ext cx="527" cy="372"/>
            </a:xfrm>
            <a:prstGeom prst="rect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zh-CN" sz="1600">
                  <a:latin typeface="Comic Sans MS" pitchFamily="66" charset="0"/>
                </a:rPr>
                <a:t>user</a:t>
              </a:r>
            </a:p>
            <a:p>
              <a:pPr eaLnBrk="0" hangingPunct="0"/>
              <a:r>
                <a:rPr lang="en-US" altLang="zh-CN" sz="1600">
                  <a:latin typeface="Comic Sans MS" pitchFamily="66" charset="0"/>
                </a:rPr>
                <a:t>agent</a:t>
              </a:r>
              <a:endParaRPr lang="en-US" altLang="zh-CN" sz="2400">
                <a:latin typeface="Times New Roman" pitchFamily="18" charset="0"/>
              </a:endParaRPr>
            </a:p>
          </p:txBody>
        </p:sp>
      </p:grpSp>
      <p:sp>
        <p:nvSpPr>
          <p:cNvPr id="47111" name="Line 291"/>
          <p:cNvSpPr>
            <a:spLocks noChangeShapeType="1"/>
          </p:cNvSpPr>
          <p:nvPr/>
        </p:nvSpPr>
        <p:spPr bwMode="auto">
          <a:xfrm flipV="1">
            <a:off x="3689350" y="2152650"/>
            <a:ext cx="1881188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2" name="Rectangle 292"/>
          <p:cNvSpPr>
            <a:spLocks noChangeArrowheads="1"/>
          </p:cNvSpPr>
          <p:nvPr/>
        </p:nvSpPr>
        <p:spPr bwMode="auto">
          <a:xfrm>
            <a:off x="3781425" y="1295400"/>
            <a:ext cx="857250" cy="3048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altLang="zh-CN"/>
          </a:p>
        </p:txBody>
      </p:sp>
      <p:sp>
        <p:nvSpPr>
          <p:cNvPr id="47113" name="Line 294"/>
          <p:cNvSpPr>
            <a:spLocks noChangeShapeType="1"/>
          </p:cNvSpPr>
          <p:nvPr/>
        </p:nvSpPr>
        <p:spPr bwMode="auto">
          <a:xfrm flipV="1">
            <a:off x="6338888" y="1695450"/>
            <a:ext cx="709612" cy="381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7114" name="Group 314"/>
          <p:cNvGrpSpPr>
            <a:grpSpLocks/>
          </p:cNvGrpSpPr>
          <p:nvPr/>
        </p:nvGrpSpPr>
        <p:grpSpPr bwMode="auto">
          <a:xfrm>
            <a:off x="5340350" y="1808163"/>
            <a:ext cx="1235075" cy="935037"/>
            <a:chOff x="2849" y="1260"/>
            <a:chExt cx="778" cy="589"/>
          </a:xfrm>
        </p:grpSpPr>
        <p:sp>
          <p:nvSpPr>
            <p:cNvPr id="47127" name="Text Box 296"/>
            <p:cNvSpPr txBox="1">
              <a:spLocks noChangeArrowheads="1"/>
            </p:cNvSpPr>
            <p:nvPr/>
          </p:nvSpPr>
          <p:spPr bwMode="auto">
            <a:xfrm>
              <a:off x="2849" y="1637"/>
              <a:ext cx="77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zh-CN" sz="1600">
                  <a:latin typeface="Comic Sans MS" pitchFamily="66" charset="0"/>
                </a:rPr>
                <a:t>mail server</a:t>
              </a:r>
              <a:endParaRPr lang="en-US" altLang="zh-CN" sz="2400">
                <a:latin typeface="Times New Roman" pitchFamily="18" charset="0"/>
              </a:endParaRPr>
            </a:p>
          </p:txBody>
        </p:sp>
        <p:sp>
          <p:nvSpPr>
            <p:cNvPr id="47128" name="Rectangle 298"/>
            <p:cNvSpPr>
              <a:spLocks noChangeArrowheads="1"/>
            </p:cNvSpPr>
            <p:nvPr/>
          </p:nvSpPr>
          <p:spPr bwMode="auto">
            <a:xfrm>
              <a:off x="2982" y="1260"/>
              <a:ext cx="510" cy="354"/>
            </a:xfrm>
            <a:prstGeom prst="rect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zh-CN"/>
            </a:p>
          </p:txBody>
        </p:sp>
        <p:sp>
          <p:nvSpPr>
            <p:cNvPr id="47129" name="Rectangle 299"/>
            <p:cNvSpPr>
              <a:spLocks noChangeArrowheads="1"/>
            </p:cNvSpPr>
            <p:nvPr/>
          </p:nvSpPr>
          <p:spPr bwMode="auto">
            <a:xfrm>
              <a:off x="3006" y="1332"/>
              <a:ext cx="450" cy="120"/>
            </a:xfrm>
            <a:prstGeom prst="rect">
              <a:avLst/>
            </a:prstGeom>
            <a:solidFill>
              <a:srgbClr val="00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zh-CN"/>
            </a:p>
          </p:txBody>
        </p:sp>
        <p:sp>
          <p:nvSpPr>
            <p:cNvPr id="47130" name="Line 300"/>
            <p:cNvSpPr>
              <a:spLocks noChangeShapeType="1"/>
            </p:cNvSpPr>
            <p:nvPr/>
          </p:nvSpPr>
          <p:spPr bwMode="auto">
            <a:xfrm>
              <a:off x="3055" y="1360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31" name="Line 301"/>
            <p:cNvSpPr>
              <a:spLocks noChangeShapeType="1"/>
            </p:cNvSpPr>
            <p:nvPr/>
          </p:nvSpPr>
          <p:spPr bwMode="auto">
            <a:xfrm>
              <a:off x="3164" y="1359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32" name="Line 302"/>
            <p:cNvSpPr>
              <a:spLocks noChangeShapeType="1"/>
            </p:cNvSpPr>
            <p:nvPr/>
          </p:nvSpPr>
          <p:spPr bwMode="auto">
            <a:xfrm>
              <a:off x="3219" y="1361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33" name="Line 303"/>
            <p:cNvSpPr>
              <a:spLocks noChangeShapeType="1"/>
            </p:cNvSpPr>
            <p:nvPr/>
          </p:nvSpPr>
          <p:spPr bwMode="auto">
            <a:xfrm>
              <a:off x="3276" y="1359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34" name="Line 304"/>
            <p:cNvSpPr>
              <a:spLocks noChangeShapeType="1"/>
            </p:cNvSpPr>
            <p:nvPr/>
          </p:nvSpPr>
          <p:spPr bwMode="auto">
            <a:xfrm>
              <a:off x="3337" y="1359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35" name="Line 305"/>
            <p:cNvSpPr>
              <a:spLocks noChangeShapeType="1"/>
            </p:cNvSpPr>
            <p:nvPr/>
          </p:nvSpPr>
          <p:spPr bwMode="auto">
            <a:xfrm>
              <a:off x="3393" y="1359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36" name="Line 306"/>
            <p:cNvSpPr>
              <a:spLocks noChangeShapeType="1"/>
            </p:cNvSpPr>
            <p:nvPr/>
          </p:nvSpPr>
          <p:spPr bwMode="auto">
            <a:xfrm>
              <a:off x="3108" y="1360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37" name="Rectangle 307"/>
            <p:cNvSpPr>
              <a:spLocks noChangeArrowheads="1"/>
            </p:cNvSpPr>
            <p:nvPr/>
          </p:nvSpPr>
          <p:spPr bwMode="auto">
            <a:xfrm>
              <a:off x="3014" y="1499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zh-CN"/>
            </a:p>
          </p:txBody>
        </p:sp>
        <p:sp>
          <p:nvSpPr>
            <p:cNvPr id="47138" name="Rectangle 308"/>
            <p:cNvSpPr>
              <a:spLocks noChangeArrowheads="1"/>
            </p:cNvSpPr>
            <p:nvPr/>
          </p:nvSpPr>
          <p:spPr bwMode="auto">
            <a:xfrm>
              <a:off x="3100" y="1499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zh-CN"/>
            </a:p>
          </p:txBody>
        </p:sp>
        <p:sp>
          <p:nvSpPr>
            <p:cNvPr id="47139" name="Rectangle 309"/>
            <p:cNvSpPr>
              <a:spLocks noChangeArrowheads="1"/>
            </p:cNvSpPr>
            <p:nvPr/>
          </p:nvSpPr>
          <p:spPr bwMode="auto">
            <a:xfrm>
              <a:off x="3186" y="1498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zh-CN"/>
            </a:p>
          </p:txBody>
        </p:sp>
        <p:sp>
          <p:nvSpPr>
            <p:cNvPr id="47140" name="Rectangle 310"/>
            <p:cNvSpPr>
              <a:spLocks noChangeArrowheads="1"/>
            </p:cNvSpPr>
            <p:nvPr/>
          </p:nvSpPr>
          <p:spPr bwMode="auto">
            <a:xfrm>
              <a:off x="3283" y="1496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zh-CN"/>
            </a:p>
          </p:txBody>
        </p:sp>
        <p:sp>
          <p:nvSpPr>
            <p:cNvPr id="47141" name="Rectangle 311"/>
            <p:cNvSpPr>
              <a:spLocks noChangeArrowheads="1"/>
            </p:cNvSpPr>
            <p:nvPr/>
          </p:nvSpPr>
          <p:spPr bwMode="auto">
            <a:xfrm>
              <a:off x="3379" y="1496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zh-CN"/>
            </a:p>
          </p:txBody>
        </p:sp>
      </p:grpSp>
      <p:pic>
        <p:nvPicPr>
          <p:cNvPr id="47115" name="Picture 312" descr="Bo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91463" y="1409700"/>
            <a:ext cx="676275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7116" name="Group 331"/>
          <p:cNvGrpSpPr>
            <a:grpSpLocks/>
          </p:cNvGrpSpPr>
          <p:nvPr/>
        </p:nvGrpSpPr>
        <p:grpSpPr bwMode="auto">
          <a:xfrm>
            <a:off x="1576388" y="2576513"/>
            <a:ext cx="719137" cy="590550"/>
            <a:chOff x="4186" y="817"/>
            <a:chExt cx="527" cy="372"/>
          </a:xfrm>
        </p:grpSpPr>
        <p:sp>
          <p:nvSpPr>
            <p:cNvPr id="47125" name="Rectangle 332"/>
            <p:cNvSpPr>
              <a:spLocks noChangeArrowheads="1"/>
            </p:cNvSpPr>
            <p:nvPr/>
          </p:nvSpPr>
          <p:spPr bwMode="auto">
            <a:xfrm>
              <a:off x="4224" y="846"/>
              <a:ext cx="444" cy="330"/>
            </a:xfrm>
            <a:prstGeom prst="rect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zh-CN"/>
            </a:p>
          </p:txBody>
        </p:sp>
        <p:sp>
          <p:nvSpPr>
            <p:cNvPr id="47126" name="Text Box 333"/>
            <p:cNvSpPr txBox="1">
              <a:spLocks noChangeArrowheads="1"/>
            </p:cNvSpPr>
            <p:nvPr/>
          </p:nvSpPr>
          <p:spPr bwMode="auto">
            <a:xfrm>
              <a:off x="4186" y="817"/>
              <a:ext cx="527" cy="372"/>
            </a:xfrm>
            <a:prstGeom prst="rect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zh-CN" sz="1600">
                  <a:latin typeface="Comic Sans MS" pitchFamily="66" charset="0"/>
                </a:rPr>
                <a:t>user</a:t>
              </a:r>
            </a:p>
            <a:p>
              <a:pPr eaLnBrk="0" hangingPunct="0"/>
              <a:r>
                <a:rPr lang="en-US" altLang="zh-CN" sz="1600">
                  <a:latin typeface="Comic Sans MS" pitchFamily="66" charset="0"/>
                </a:rPr>
                <a:t>agent</a:t>
              </a:r>
              <a:endParaRPr lang="en-US" altLang="zh-CN" sz="2400">
                <a:latin typeface="Times New Roman" pitchFamily="18" charset="0"/>
              </a:endParaRPr>
            </a:p>
          </p:txBody>
        </p:sp>
      </p:grpSp>
      <p:grpSp>
        <p:nvGrpSpPr>
          <p:cNvPr id="47117" name="Group 334"/>
          <p:cNvGrpSpPr>
            <a:grpSpLocks/>
          </p:cNvGrpSpPr>
          <p:nvPr/>
        </p:nvGrpSpPr>
        <p:grpSpPr bwMode="auto">
          <a:xfrm>
            <a:off x="7069138" y="2536825"/>
            <a:ext cx="719137" cy="590550"/>
            <a:chOff x="4186" y="817"/>
            <a:chExt cx="527" cy="372"/>
          </a:xfrm>
        </p:grpSpPr>
        <p:sp>
          <p:nvSpPr>
            <p:cNvPr id="47123" name="Rectangle 335"/>
            <p:cNvSpPr>
              <a:spLocks noChangeArrowheads="1"/>
            </p:cNvSpPr>
            <p:nvPr/>
          </p:nvSpPr>
          <p:spPr bwMode="auto">
            <a:xfrm>
              <a:off x="4224" y="846"/>
              <a:ext cx="444" cy="330"/>
            </a:xfrm>
            <a:prstGeom prst="rect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zh-CN"/>
            </a:p>
          </p:txBody>
        </p:sp>
        <p:sp>
          <p:nvSpPr>
            <p:cNvPr id="47124" name="Text Box 336"/>
            <p:cNvSpPr txBox="1">
              <a:spLocks noChangeArrowheads="1"/>
            </p:cNvSpPr>
            <p:nvPr/>
          </p:nvSpPr>
          <p:spPr bwMode="auto">
            <a:xfrm>
              <a:off x="4186" y="817"/>
              <a:ext cx="527" cy="372"/>
            </a:xfrm>
            <a:prstGeom prst="rect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zh-CN" sz="1600">
                  <a:latin typeface="Comic Sans MS" pitchFamily="66" charset="0"/>
                </a:rPr>
                <a:t>user</a:t>
              </a:r>
            </a:p>
            <a:p>
              <a:pPr eaLnBrk="0" hangingPunct="0"/>
              <a:r>
                <a:rPr lang="en-US" altLang="zh-CN" sz="1600">
                  <a:latin typeface="Comic Sans MS" pitchFamily="66" charset="0"/>
                </a:rPr>
                <a:t>agent</a:t>
              </a:r>
              <a:endParaRPr lang="en-US" altLang="zh-CN" sz="2400">
                <a:latin typeface="Times New Roman" pitchFamily="18" charset="0"/>
              </a:endParaRPr>
            </a:p>
          </p:txBody>
        </p:sp>
      </p:grpSp>
      <p:pic>
        <p:nvPicPr>
          <p:cNvPr id="47118" name="Picture 337" descr="Alic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6288" y="1471613"/>
            <a:ext cx="561975" cy="693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119" name="Picture 338" descr="Alic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27988" y="2576513"/>
            <a:ext cx="561975" cy="693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120" name="Picture 339" descr="Bob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9938" y="2536825"/>
            <a:ext cx="676275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121" name="Line 340"/>
          <p:cNvSpPr>
            <a:spLocks noChangeShapeType="1"/>
          </p:cNvSpPr>
          <p:nvPr/>
        </p:nvSpPr>
        <p:spPr bwMode="auto">
          <a:xfrm flipV="1">
            <a:off x="2306638" y="2230438"/>
            <a:ext cx="576262" cy="65246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22" name="Line 341"/>
          <p:cNvSpPr>
            <a:spLocks noChangeShapeType="1"/>
          </p:cNvSpPr>
          <p:nvPr/>
        </p:nvSpPr>
        <p:spPr bwMode="auto">
          <a:xfrm>
            <a:off x="6338888" y="2227263"/>
            <a:ext cx="768350" cy="61753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>
                <a:ea typeface="宋体" pitchFamily="2" charset="-122"/>
              </a:rPr>
              <a:t>SMTP Store-and-Forward Protocol</a:t>
            </a:r>
          </a:p>
        </p:txBody>
      </p:sp>
      <p:sp>
        <p:nvSpPr>
          <p:cNvPr id="481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852738"/>
            <a:ext cx="8458200" cy="3852862"/>
          </a:xfrm>
        </p:spPr>
        <p:txBody>
          <a:bodyPr/>
          <a:lstStyle/>
          <a:p>
            <a:r>
              <a:rPr lang="en-US" altLang="zh-CN" sz="2800" dirty="0" smtClean="0"/>
              <a:t>Messages sent through a series of servers</a:t>
            </a:r>
          </a:p>
          <a:p>
            <a:pPr lvl="1"/>
            <a:r>
              <a:rPr lang="en-US" altLang="zh-CN" sz="2400" dirty="0" smtClean="0">
                <a:ea typeface="宋体" pitchFamily="2" charset="-122"/>
              </a:rPr>
              <a:t>A server stores incoming messages in a queue</a:t>
            </a:r>
          </a:p>
          <a:p>
            <a:pPr lvl="1"/>
            <a:r>
              <a:rPr lang="en-US" altLang="zh-CN" sz="2400" dirty="0" smtClean="0">
                <a:ea typeface="宋体" pitchFamily="2" charset="-122"/>
              </a:rPr>
              <a:t>… to await attempts to transmit them to the next hop</a:t>
            </a:r>
          </a:p>
          <a:p>
            <a:r>
              <a:rPr lang="en-US" altLang="zh-CN" sz="2800" dirty="0" smtClean="0"/>
              <a:t>If the next hop is not reachable</a:t>
            </a:r>
          </a:p>
          <a:p>
            <a:pPr lvl="1"/>
            <a:r>
              <a:rPr lang="en-US" altLang="zh-CN" sz="2400" dirty="0" smtClean="0">
                <a:ea typeface="宋体" pitchFamily="2" charset="-122"/>
              </a:rPr>
              <a:t>The server stores the message and tries again later</a:t>
            </a:r>
          </a:p>
          <a:p>
            <a:r>
              <a:rPr lang="en-US" altLang="zh-CN" sz="2800" dirty="0" smtClean="0"/>
              <a:t>Each hop adds its identity to the message</a:t>
            </a:r>
          </a:p>
          <a:p>
            <a:pPr lvl="1"/>
            <a:r>
              <a:rPr lang="en-US" altLang="zh-CN" sz="2400" dirty="0" smtClean="0">
                <a:ea typeface="宋体" pitchFamily="2" charset="-122"/>
              </a:rPr>
              <a:t>By adding a “Received” header with its identity</a:t>
            </a:r>
          </a:p>
          <a:p>
            <a:pPr lvl="1"/>
            <a:r>
              <a:rPr lang="en-US" altLang="zh-CN" sz="2400" dirty="0" smtClean="0">
                <a:ea typeface="宋体" pitchFamily="2" charset="-122"/>
              </a:rPr>
              <a:t>Helpful for diagnosing problems with e-mail</a:t>
            </a:r>
          </a:p>
        </p:txBody>
      </p:sp>
      <p:sp>
        <p:nvSpPr>
          <p:cNvPr id="48131" name="Line 4"/>
          <p:cNvSpPr>
            <a:spLocks noChangeShapeType="1"/>
          </p:cNvSpPr>
          <p:nvPr/>
        </p:nvSpPr>
        <p:spPr bwMode="auto">
          <a:xfrm>
            <a:off x="1576388" y="1908175"/>
            <a:ext cx="1306512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lg" len="lg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8132" name="Group 5"/>
          <p:cNvGrpSpPr>
            <a:grpSpLocks/>
          </p:cNvGrpSpPr>
          <p:nvPr/>
        </p:nvGrpSpPr>
        <p:grpSpPr bwMode="auto">
          <a:xfrm>
            <a:off x="7693025" y="1612900"/>
            <a:ext cx="719138" cy="590550"/>
            <a:chOff x="4186" y="817"/>
            <a:chExt cx="527" cy="372"/>
          </a:xfrm>
        </p:grpSpPr>
        <p:sp>
          <p:nvSpPr>
            <p:cNvPr id="48170" name="Rectangle 6"/>
            <p:cNvSpPr>
              <a:spLocks noChangeArrowheads="1"/>
            </p:cNvSpPr>
            <p:nvPr/>
          </p:nvSpPr>
          <p:spPr bwMode="auto">
            <a:xfrm>
              <a:off x="4224" y="846"/>
              <a:ext cx="444" cy="330"/>
            </a:xfrm>
            <a:prstGeom prst="rect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zh-CN"/>
            </a:p>
          </p:txBody>
        </p:sp>
        <p:sp>
          <p:nvSpPr>
            <p:cNvPr id="48171" name="Text Box 7"/>
            <p:cNvSpPr txBox="1">
              <a:spLocks noChangeArrowheads="1"/>
            </p:cNvSpPr>
            <p:nvPr/>
          </p:nvSpPr>
          <p:spPr bwMode="auto">
            <a:xfrm>
              <a:off x="4186" y="817"/>
              <a:ext cx="527" cy="372"/>
            </a:xfrm>
            <a:prstGeom prst="rect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zh-CN" sz="1600">
                  <a:latin typeface="Comic Sans MS" pitchFamily="66" charset="0"/>
                </a:rPr>
                <a:t>user</a:t>
              </a:r>
            </a:p>
            <a:p>
              <a:pPr eaLnBrk="0" hangingPunct="0"/>
              <a:r>
                <a:rPr lang="en-US" altLang="zh-CN" sz="1600">
                  <a:latin typeface="Comic Sans MS" pitchFamily="66" charset="0"/>
                </a:rPr>
                <a:t>agent</a:t>
              </a:r>
              <a:endParaRPr lang="en-US" altLang="zh-CN" sz="2400">
                <a:latin typeface="Times New Roman" pitchFamily="18" charset="0"/>
              </a:endParaRPr>
            </a:p>
          </p:txBody>
        </p:sp>
      </p:grpSp>
      <p:grpSp>
        <p:nvGrpSpPr>
          <p:cNvPr id="48133" name="Group 8"/>
          <p:cNvGrpSpPr>
            <a:grpSpLocks/>
          </p:cNvGrpSpPr>
          <p:nvPr/>
        </p:nvGrpSpPr>
        <p:grpSpPr bwMode="auto">
          <a:xfrm>
            <a:off x="2674938" y="1585913"/>
            <a:ext cx="1235075" cy="935037"/>
            <a:chOff x="1685" y="1266"/>
            <a:chExt cx="778" cy="589"/>
          </a:xfrm>
        </p:grpSpPr>
        <p:sp>
          <p:nvSpPr>
            <p:cNvPr id="48155" name="Text Box 9"/>
            <p:cNvSpPr txBox="1">
              <a:spLocks noChangeArrowheads="1"/>
            </p:cNvSpPr>
            <p:nvPr/>
          </p:nvSpPr>
          <p:spPr bwMode="auto">
            <a:xfrm>
              <a:off x="1685" y="1643"/>
              <a:ext cx="77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zh-CN" sz="1600">
                  <a:latin typeface="Comic Sans MS" pitchFamily="66" charset="0"/>
                </a:rPr>
                <a:t>mail server</a:t>
              </a:r>
              <a:endParaRPr lang="en-US" altLang="zh-CN" sz="2400">
                <a:latin typeface="Times New Roman" pitchFamily="18" charset="0"/>
              </a:endParaRPr>
            </a:p>
          </p:txBody>
        </p:sp>
        <p:sp>
          <p:nvSpPr>
            <p:cNvPr id="48156" name="Rectangle 10"/>
            <p:cNvSpPr>
              <a:spLocks noChangeArrowheads="1"/>
            </p:cNvSpPr>
            <p:nvPr/>
          </p:nvSpPr>
          <p:spPr bwMode="auto">
            <a:xfrm>
              <a:off x="1818" y="1266"/>
              <a:ext cx="510" cy="354"/>
            </a:xfrm>
            <a:prstGeom prst="rect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zh-CN"/>
            </a:p>
          </p:txBody>
        </p:sp>
        <p:sp>
          <p:nvSpPr>
            <p:cNvPr id="48157" name="Rectangle 11"/>
            <p:cNvSpPr>
              <a:spLocks noChangeArrowheads="1"/>
            </p:cNvSpPr>
            <p:nvPr/>
          </p:nvSpPr>
          <p:spPr bwMode="auto">
            <a:xfrm>
              <a:off x="1842" y="1338"/>
              <a:ext cx="450" cy="120"/>
            </a:xfrm>
            <a:prstGeom prst="rect">
              <a:avLst/>
            </a:prstGeom>
            <a:solidFill>
              <a:srgbClr val="00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zh-CN"/>
            </a:p>
          </p:txBody>
        </p:sp>
        <p:sp>
          <p:nvSpPr>
            <p:cNvPr id="48158" name="Line 12"/>
            <p:cNvSpPr>
              <a:spLocks noChangeShapeType="1"/>
            </p:cNvSpPr>
            <p:nvPr/>
          </p:nvSpPr>
          <p:spPr bwMode="auto">
            <a:xfrm>
              <a:off x="1891" y="1366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59" name="Line 13"/>
            <p:cNvSpPr>
              <a:spLocks noChangeShapeType="1"/>
            </p:cNvSpPr>
            <p:nvPr/>
          </p:nvSpPr>
          <p:spPr bwMode="auto">
            <a:xfrm>
              <a:off x="2000" y="1365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60" name="Line 14"/>
            <p:cNvSpPr>
              <a:spLocks noChangeShapeType="1"/>
            </p:cNvSpPr>
            <p:nvPr/>
          </p:nvSpPr>
          <p:spPr bwMode="auto">
            <a:xfrm>
              <a:off x="2055" y="1367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61" name="Line 15"/>
            <p:cNvSpPr>
              <a:spLocks noChangeShapeType="1"/>
            </p:cNvSpPr>
            <p:nvPr/>
          </p:nvSpPr>
          <p:spPr bwMode="auto">
            <a:xfrm>
              <a:off x="2112" y="1365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62" name="Line 16"/>
            <p:cNvSpPr>
              <a:spLocks noChangeShapeType="1"/>
            </p:cNvSpPr>
            <p:nvPr/>
          </p:nvSpPr>
          <p:spPr bwMode="auto">
            <a:xfrm>
              <a:off x="2173" y="1365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63" name="Line 17"/>
            <p:cNvSpPr>
              <a:spLocks noChangeShapeType="1"/>
            </p:cNvSpPr>
            <p:nvPr/>
          </p:nvSpPr>
          <p:spPr bwMode="auto">
            <a:xfrm>
              <a:off x="2229" y="1365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64" name="Line 18"/>
            <p:cNvSpPr>
              <a:spLocks noChangeShapeType="1"/>
            </p:cNvSpPr>
            <p:nvPr/>
          </p:nvSpPr>
          <p:spPr bwMode="auto">
            <a:xfrm>
              <a:off x="1944" y="1366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65" name="Rectangle 19"/>
            <p:cNvSpPr>
              <a:spLocks noChangeArrowheads="1"/>
            </p:cNvSpPr>
            <p:nvPr/>
          </p:nvSpPr>
          <p:spPr bwMode="auto">
            <a:xfrm>
              <a:off x="1850" y="1505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zh-CN"/>
            </a:p>
          </p:txBody>
        </p:sp>
        <p:sp>
          <p:nvSpPr>
            <p:cNvPr id="48166" name="Rectangle 20"/>
            <p:cNvSpPr>
              <a:spLocks noChangeArrowheads="1"/>
            </p:cNvSpPr>
            <p:nvPr/>
          </p:nvSpPr>
          <p:spPr bwMode="auto">
            <a:xfrm>
              <a:off x="1936" y="1505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zh-CN"/>
            </a:p>
          </p:txBody>
        </p:sp>
        <p:sp>
          <p:nvSpPr>
            <p:cNvPr id="48167" name="Rectangle 21"/>
            <p:cNvSpPr>
              <a:spLocks noChangeArrowheads="1"/>
            </p:cNvSpPr>
            <p:nvPr/>
          </p:nvSpPr>
          <p:spPr bwMode="auto">
            <a:xfrm>
              <a:off x="2022" y="1504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zh-CN"/>
            </a:p>
          </p:txBody>
        </p:sp>
        <p:sp>
          <p:nvSpPr>
            <p:cNvPr id="48168" name="Rectangle 22"/>
            <p:cNvSpPr>
              <a:spLocks noChangeArrowheads="1"/>
            </p:cNvSpPr>
            <p:nvPr/>
          </p:nvSpPr>
          <p:spPr bwMode="auto">
            <a:xfrm>
              <a:off x="2119" y="1502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zh-CN"/>
            </a:p>
          </p:txBody>
        </p:sp>
        <p:sp>
          <p:nvSpPr>
            <p:cNvPr id="48169" name="Rectangle 23"/>
            <p:cNvSpPr>
              <a:spLocks noChangeArrowheads="1"/>
            </p:cNvSpPr>
            <p:nvPr/>
          </p:nvSpPr>
          <p:spPr bwMode="auto">
            <a:xfrm>
              <a:off x="2215" y="1502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zh-CN"/>
            </a:p>
          </p:txBody>
        </p:sp>
      </p:grpSp>
      <p:grpSp>
        <p:nvGrpSpPr>
          <p:cNvPr id="48134" name="Group 24"/>
          <p:cNvGrpSpPr>
            <a:grpSpLocks/>
          </p:cNvGrpSpPr>
          <p:nvPr/>
        </p:nvGrpSpPr>
        <p:grpSpPr bwMode="auto">
          <a:xfrm>
            <a:off x="846138" y="1612900"/>
            <a:ext cx="719137" cy="590550"/>
            <a:chOff x="4186" y="817"/>
            <a:chExt cx="527" cy="372"/>
          </a:xfrm>
        </p:grpSpPr>
        <p:sp>
          <p:nvSpPr>
            <p:cNvPr id="48153" name="Rectangle 25"/>
            <p:cNvSpPr>
              <a:spLocks noChangeArrowheads="1"/>
            </p:cNvSpPr>
            <p:nvPr/>
          </p:nvSpPr>
          <p:spPr bwMode="auto">
            <a:xfrm>
              <a:off x="4224" y="846"/>
              <a:ext cx="444" cy="330"/>
            </a:xfrm>
            <a:prstGeom prst="rect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zh-CN"/>
            </a:p>
          </p:txBody>
        </p:sp>
        <p:sp>
          <p:nvSpPr>
            <p:cNvPr id="48154" name="Text Box 26"/>
            <p:cNvSpPr txBox="1">
              <a:spLocks noChangeArrowheads="1"/>
            </p:cNvSpPr>
            <p:nvPr/>
          </p:nvSpPr>
          <p:spPr bwMode="auto">
            <a:xfrm>
              <a:off x="4186" y="817"/>
              <a:ext cx="527" cy="372"/>
            </a:xfrm>
            <a:prstGeom prst="rect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zh-CN" sz="1600">
                  <a:latin typeface="Comic Sans MS" pitchFamily="66" charset="0"/>
                </a:rPr>
                <a:t>user</a:t>
              </a:r>
            </a:p>
            <a:p>
              <a:pPr eaLnBrk="0" hangingPunct="0"/>
              <a:r>
                <a:rPr lang="en-US" altLang="zh-CN" sz="1600">
                  <a:latin typeface="Comic Sans MS" pitchFamily="66" charset="0"/>
                </a:rPr>
                <a:t>agent</a:t>
              </a:r>
              <a:endParaRPr lang="en-US" altLang="zh-CN" sz="2400">
                <a:latin typeface="Times New Roman" pitchFamily="18" charset="0"/>
              </a:endParaRPr>
            </a:p>
          </p:txBody>
        </p:sp>
      </p:grpSp>
      <p:sp>
        <p:nvSpPr>
          <p:cNvPr id="48135" name="Line 27"/>
          <p:cNvSpPr>
            <a:spLocks noChangeShapeType="1"/>
          </p:cNvSpPr>
          <p:nvPr/>
        </p:nvSpPr>
        <p:spPr bwMode="auto">
          <a:xfrm flipV="1">
            <a:off x="3689350" y="1908175"/>
            <a:ext cx="1881188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lg" len="lg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8136" name="Group 30"/>
          <p:cNvGrpSpPr>
            <a:grpSpLocks/>
          </p:cNvGrpSpPr>
          <p:nvPr/>
        </p:nvGrpSpPr>
        <p:grpSpPr bwMode="auto">
          <a:xfrm>
            <a:off x="5340350" y="1585913"/>
            <a:ext cx="1235075" cy="935037"/>
            <a:chOff x="2849" y="1260"/>
            <a:chExt cx="778" cy="589"/>
          </a:xfrm>
        </p:grpSpPr>
        <p:sp>
          <p:nvSpPr>
            <p:cNvPr id="48138" name="Text Box 31"/>
            <p:cNvSpPr txBox="1">
              <a:spLocks noChangeArrowheads="1"/>
            </p:cNvSpPr>
            <p:nvPr/>
          </p:nvSpPr>
          <p:spPr bwMode="auto">
            <a:xfrm>
              <a:off x="2849" y="1637"/>
              <a:ext cx="77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zh-CN" sz="1600">
                  <a:latin typeface="Comic Sans MS" pitchFamily="66" charset="0"/>
                </a:rPr>
                <a:t>mail server</a:t>
              </a:r>
              <a:endParaRPr lang="en-US" altLang="zh-CN" sz="2400">
                <a:latin typeface="Times New Roman" pitchFamily="18" charset="0"/>
              </a:endParaRPr>
            </a:p>
          </p:txBody>
        </p:sp>
        <p:sp>
          <p:nvSpPr>
            <p:cNvPr id="48139" name="Rectangle 32"/>
            <p:cNvSpPr>
              <a:spLocks noChangeArrowheads="1"/>
            </p:cNvSpPr>
            <p:nvPr/>
          </p:nvSpPr>
          <p:spPr bwMode="auto">
            <a:xfrm>
              <a:off x="2982" y="1260"/>
              <a:ext cx="510" cy="354"/>
            </a:xfrm>
            <a:prstGeom prst="rect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zh-CN"/>
            </a:p>
          </p:txBody>
        </p:sp>
        <p:sp>
          <p:nvSpPr>
            <p:cNvPr id="48140" name="Rectangle 33"/>
            <p:cNvSpPr>
              <a:spLocks noChangeArrowheads="1"/>
            </p:cNvSpPr>
            <p:nvPr/>
          </p:nvSpPr>
          <p:spPr bwMode="auto">
            <a:xfrm>
              <a:off x="3006" y="1332"/>
              <a:ext cx="450" cy="120"/>
            </a:xfrm>
            <a:prstGeom prst="rect">
              <a:avLst/>
            </a:prstGeom>
            <a:solidFill>
              <a:srgbClr val="00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zh-CN"/>
            </a:p>
          </p:txBody>
        </p:sp>
        <p:sp>
          <p:nvSpPr>
            <p:cNvPr id="48141" name="Line 34"/>
            <p:cNvSpPr>
              <a:spLocks noChangeShapeType="1"/>
            </p:cNvSpPr>
            <p:nvPr/>
          </p:nvSpPr>
          <p:spPr bwMode="auto">
            <a:xfrm>
              <a:off x="3055" y="1360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42" name="Line 35"/>
            <p:cNvSpPr>
              <a:spLocks noChangeShapeType="1"/>
            </p:cNvSpPr>
            <p:nvPr/>
          </p:nvSpPr>
          <p:spPr bwMode="auto">
            <a:xfrm>
              <a:off x="3164" y="1359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43" name="Line 36"/>
            <p:cNvSpPr>
              <a:spLocks noChangeShapeType="1"/>
            </p:cNvSpPr>
            <p:nvPr/>
          </p:nvSpPr>
          <p:spPr bwMode="auto">
            <a:xfrm>
              <a:off x="3219" y="1361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44" name="Line 37"/>
            <p:cNvSpPr>
              <a:spLocks noChangeShapeType="1"/>
            </p:cNvSpPr>
            <p:nvPr/>
          </p:nvSpPr>
          <p:spPr bwMode="auto">
            <a:xfrm>
              <a:off x="3276" y="1359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45" name="Line 38"/>
            <p:cNvSpPr>
              <a:spLocks noChangeShapeType="1"/>
            </p:cNvSpPr>
            <p:nvPr/>
          </p:nvSpPr>
          <p:spPr bwMode="auto">
            <a:xfrm>
              <a:off x="3337" y="1359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46" name="Line 39"/>
            <p:cNvSpPr>
              <a:spLocks noChangeShapeType="1"/>
            </p:cNvSpPr>
            <p:nvPr/>
          </p:nvSpPr>
          <p:spPr bwMode="auto">
            <a:xfrm>
              <a:off x="3393" y="1359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47" name="Line 40"/>
            <p:cNvSpPr>
              <a:spLocks noChangeShapeType="1"/>
            </p:cNvSpPr>
            <p:nvPr/>
          </p:nvSpPr>
          <p:spPr bwMode="auto">
            <a:xfrm>
              <a:off x="3108" y="1360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48" name="Rectangle 41"/>
            <p:cNvSpPr>
              <a:spLocks noChangeArrowheads="1"/>
            </p:cNvSpPr>
            <p:nvPr/>
          </p:nvSpPr>
          <p:spPr bwMode="auto">
            <a:xfrm>
              <a:off x="3014" y="1499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zh-CN"/>
            </a:p>
          </p:txBody>
        </p:sp>
        <p:sp>
          <p:nvSpPr>
            <p:cNvPr id="48149" name="Rectangle 42"/>
            <p:cNvSpPr>
              <a:spLocks noChangeArrowheads="1"/>
            </p:cNvSpPr>
            <p:nvPr/>
          </p:nvSpPr>
          <p:spPr bwMode="auto">
            <a:xfrm>
              <a:off x="3100" y="1499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zh-CN"/>
            </a:p>
          </p:txBody>
        </p:sp>
        <p:sp>
          <p:nvSpPr>
            <p:cNvPr id="48150" name="Rectangle 43"/>
            <p:cNvSpPr>
              <a:spLocks noChangeArrowheads="1"/>
            </p:cNvSpPr>
            <p:nvPr/>
          </p:nvSpPr>
          <p:spPr bwMode="auto">
            <a:xfrm>
              <a:off x="3186" y="1498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zh-CN"/>
            </a:p>
          </p:txBody>
        </p:sp>
        <p:sp>
          <p:nvSpPr>
            <p:cNvPr id="48151" name="Rectangle 44"/>
            <p:cNvSpPr>
              <a:spLocks noChangeArrowheads="1"/>
            </p:cNvSpPr>
            <p:nvPr/>
          </p:nvSpPr>
          <p:spPr bwMode="auto">
            <a:xfrm>
              <a:off x="3283" y="1496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zh-CN"/>
            </a:p>
          </p:txBody>
        </p:sp>
        <p:sp>
          <p:nvSpPr>
            <p:cNvPr id="48152" name="Rectangle 45"/>
            <p:cNvSpPr>
              <a:spLocks noChangeArrowheads="1"/>
            </p:cNvSpPr>
            <p:nvPr/>
          </p:nvSpPr>
          <p:spPr bwMode="auto">
            <a:xfrm>
              <a:off x="3379" y="1496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zh-CN"/>
            </a:p>
          </p:txBody>
        </p:sp>
      </p:grpSp>
      <p:sp>
        <p:nvSpPr>
          <p:cNvPr id="48137" name="Line 58"/>
          <p:cNvSpPr>
            <a:spLocks noChangeShapeType="1"/>
          </p:cNvSpPr>
          <p:nvPr/>
        </p:nvSpPr>
        <p:spPr bwMode="auto">
          <a:xfrm>
            <a:off x="6376988" y="1908175"/>
            <a:ext cx="1306512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lg" len="lg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>
                <a:ea typeface="宋体" pitchFamily="2" charset="-122"/>
              </a:rPr>
              <a:t>Example With Received Header</a:t>
            </a:r>
          </a:p>
        </p:txBody>
      </p:sp>
      <p:sp>
        <p:nvSpPr>
          <p:cNvPr id="49154" name="Rectangle 4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endParaRPr lang="en-US" altLang="zh-CN" smtClean="0"/>
          </a:p>
        </p:txBody>
      </p:sp>
      <p:sp>
        <p:nvSpPr>
          <p:cNvPr id="49155" name="Text Box 5"/>
          <p:cNvSpPr txBox="1">
            <a:spLocks noChangeArrowheads="1"/>
          </p:cNvSpPr>
          <p:nvPr/>
        </p:nvSpPr>
        <p:spPr bwMode="auto">
          <a:xfrm>
            <a:off x="539750" y="1244600"/>
            <a:ext cx="8410575" cy="18492788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/>
              <a:t>Delivered-To: xiaowei@gmail.com </a:t>
            </a:r>
          </a:p>
          <a:p>
            <a:r>
              <a:rPr lang="en-US" altLang="zh-CN">
                <a:solidFill>
                  <a:srgbClr val="33CC33"/>
                </a:solidFill>
              </a:rPr>
              <a:t>Received: by 10.140.135.17 with SMTP id i17cs431026rvd; Wed, 14 Apr 2010 10:23:53 -0700 (PDT) </a:t>
            </a:r>
          </a:p>
          <a:p>
            <a:r>
              <a:rPr lang="en-US" altLang="zh-CN">
                <a:solidFill>
                  <a:srgbClr val="33CC33"/>
                </a:solidFill>
              </a:rPr>
              <a:t>Received: by 10.141.108.3 with SMTP id k3mr495928rvm.141.1271265832656; Wed, 14 Apr 2010 10:23:52 -0700 (PDT) </a:t>
            </a:r>
          </a:p>
          <a:p>
            <a:r>
              <a:rPr lang="en-US" altLang="zh-CN"/>
              <a:t>Return-Path: &lt;xwy@cs.duke.edu&gt; </a:t>
            </a:r>
          </a:p>
          <a:p>
            <a:r>
              <a:rPr lang="en-US" altLang="zh-CN">
                <a:solidFill>
                  <a:srgbClr val="FF9900"/>
                </a:solidFill>
              </a:rPr>
              <a:t>Received: from one.cs.duke.edu (one.cs.duke.edu [152.3.140.161]) by mx.google.com with ESMTP id bh13si1413883ibb.64.2010.04.14.10.23.51; Wed, 14 Apr 2010 10:23:51 -0700 (PDT)</a:t>
            </a:r>
            <a:r>
              <a:rPr lang="en-US" altLang="zh-CN"/>
              <a:t> </a:t>
            </a:r>
          </a:p>
          <a:p>
            <a:r>
              <a:rPr lang="en-US" altLang="zh-CN"/>
              <a:t>Received-SPF: pass (google.com: domain of xwy@cs.duke.edu designates 152.3.140.161 as permitted sender) client-ip=152.3.140.161; </a:t>
            </a:r>
          </a:p>
          <a:p>
            <a:r>
              <a:rPr lang="en-US" altLang="zh-CN"/>
              <a:t>Authentication-Results: mx.google.com; spf=pass (google.com: domain of xwy@cs.duke.edu designates 152.3.140.161 as permitted sender) smtp.mail=xwy@cs.duke.edu; dkim=pass (test mode) header.i=@gmail.com </a:t>
            </a:r>
          </a:p>
          <a:p>
            <a:r>
              <a:rPr lang="en-US" altLang="zh-CN">
                <a:solidFill>
                  <a:srgbClr val="996633"/>
                </a:solidFill>
              </a:rPr>
              <a:t>Received: from one.cs.duke.edu (localhost [127.0.0.1]) by one.cs.duke.edu (8.14.2/8.14.2) with ESMTP id o3EHNoWw023327 (version=TLSv1/SSLv3 cipher=DHE-RSA-AES256-SHA bits=256 verify=NO) for &lt;xiaowei@gmail.com&gt;; Wed, 14 Apr 2010 13:23:50 -0400 (EDT) </a:t>
            </a:r>
          </a:p>
          <a:p>
            <a:r>
              <a:rPr lang="en-US" altLang="zh-CN"/>
              <a:t>X-DKIM: Sendmail DKIM Filter v2.8.3 one.cs.duke.edu o3EHNoWw023327 Authentication-Results: cs.duke.edu; dkim=pass (1024-bit key) header.i=@gmail.com; x-dkim-adsp=none </a:t>
            </a:r>
          </a:p>
          <a:p>
            <a:r>
              <a:rPr lang="en-US" altLang="zh-CN">
                <a:solidFill>
                  <a:srgbClr val="0000FF"/>
                </a:solidFill>
              </a:rPr>
              <a:t>Received: (from xwy@localhost) by one.cs.duke.edu (8.14.2/8.14.2/Submit) id o3EHNoVQ023326 for xiaowei@gmail.com; Wed, 14 Apr 2010 13:23:50 -0400 (EDT)</a:t>
            </a:r>
            <a:r>
              <a:rPr lang="en-US" altLang="zh-CN"/>
              <a:t> </a:t>
            </a:r>
          </a:p>
          <a:p>
            <a:r>
              <a:rPr lang="en-US" altLang="zh-CN"/>
              <a:t>X-Spam-Checker-Version: SpamAssassin 3.3.1 (2010-03-16) on one.cs.duke.edu</a:t>
            </a:r>
          </a:p>
          <a:p>
            <a:r>
              <a:rPr lang="en-US" altLang="zh-CN"/>
              <a:t>X-Spam-Level: X-Spam-Status: No, score=-0.6 required=5.0 tests=AWL,DKIM_SIGNED,DKIM_VALID, DKIM_VALID_AU,DK_SIGNED,FREEMAIL_FROM,HTML_MESSAGE,SPF_PASS shortcircuit=no autolearn=ham version=3.3.1</a:t>
            </a:r>
          </a:p>
          <a:p>
            <a:r>
              <a:rPr lang="en-US" altLang="zh-CN"/>
              <a:t>X-Spam-CMAE-Analysis: v=1.1 cv=Pto2NXHwdLBwzRB8+vd5Qd2kiNuFoxIMnIFOeK+fhJM= c=1 sm=0 a=aut-g5bx_9gA:10 a=e5d5pRNFdwYY0VJDlD0A:9 a=qoy35m6o3OoPNk0ReNInnvtYc2AA:4 a=wPNLvfGTeEIA:10 a=nlx8PpsGfoIU8a_ktGoA:9 a=n0XNdzWZCnTTayHvvAlEaa-HHpcA:4 a=HpAAvcLHHh0Zw7uRqdWCyQ==:117 </a:t>
            </a:r>
          </a:p>
          <a:p>
            <a:r>
              <a:rPr lang="en-US" altLang="zh-CN">
                <a:solidFill>
                  <a:srgbClr val="CC0066"/>
                </a:solidFill>
              </a:rPr>
              <a:t>Received: from mail-wy0-f175.google.com (mail-wy0-f175.google.com [74.125.82.175]) by one.cs.duke.edu (8.14.2/8.14.2) with ESMTP id o3EHNmL0023285 for &lt;xwy@cs.duke.edu&gt;; Wed, 14 Apr 2010 13:23:48 -0400 (EDT)</a:t>
            </a:r>
          </a:p>
          <a:p>
            <a:r>
              <a:rPr lang="en-US" altLang="zh-CN"/>
              <a:t>X-DKIM: Sendmail DKIM Filter v2.8.3 one.cs.duke.edu o3EHNmL0023285 </a:t>
            </a:r>
            <a:r>
              <a:rPr lang="en-US" altLang="zh-CN">
                <a:solidFill>
                  <a:srgbClr val="FF9900"/>
                </a:solidFill>
              </a:rPr>
              <a:t>Received: by wyf23 with SMTP id 23so172877wyf.6 for &lt;xwy@cs.duke.edu&gt;; Wed, 14 Apr 2010 10:23:42 -0700 (PDT)</a:t>
            </a:r>
          </a:p>
          <a:p>
            <a:r>
              <a:rPr lang="en-US" altLang="zh-CN"/>
              <a:t>DKIM-Signature: v=1; a=rsa-sha256; c=relaxed/relaxed; d=gmail.com; s=gamma; h=domainkey-signature:mime-version:received:date:received:message-id :subject:from:to:content-type; bh=Xd14scK+5arOf0viCr7Xq/aCwNDuNRwZBCvFd/VF6jA=; b=iS7Cz75uCioxhPwiCCYexDG42vvUSD9/cpSDHQvXpxMOY1cL4RL3/IvOEvbEcit/j1 JoULkJzawiPY4dZ1W/mbU747gdG+1WYjLCGTR7+LTS+N2xy7CY74hcJvz52Ehq+zNbBj pyOzZRJFFlHp2ub7wUos56T4dvMyxwDPHgYjk= DomainKey-Signature: a=rsa-sha1; c=nofws; d=gmail.com; s=gamma; h=mime-version:date:message-id:subject:from:to:content-type; b=qcC9huJFV2OjVf2/s3zD6ytA7w2YGCjaneLhX9VQG0/kjD32sRYknnLIGYmTpu7qNo pzmjuI85dkDWu42xVRpLb0TpVNdvwGQNqEFONLT6IkYxUUjqo97hbFEoJ1fecmAYCBfR pF2/GPy0znxe+cjahQGKzIHfI3O/55N10/HoE= MIME-Version: 1.0 </a:t>
            </a:r>
            <a:r>
              <a:rPr lang="en-US" altLang="zh-CN">
                <a:solidFill>
                  <a:srgbClr val="996633"/>
                </a:solidFill>
              </a:rPr>
              <a:t>Received: by 10.216.85.21 with HTTP; Wed, 14 Apr 2010 10:23:42 -0700 (PDT)</a:t>
            </a:r>
            <a:r>
              <a:rPr lang="en-US" altLang="zh-CN"/>
              <a:t> Date: Wed, 14 Apr 2010 13:23:42 -0400 Received: by 10.216.86.209 with SMTP id w59mr4894770wee.186.1271265822165; Wed, 14 Apr 2010 10:23:42 -0700 (PDT) Message-ID: &lt;u2ucb17cef1004141023o56e75b16xd6d951945c6f3fee@mail.gmail.com&gt; Subject: discussion list From: Xin Wu &lt;xinwu.duke@gmail.com&gt; </a:t>
            </a:r>
          </a:p>
          <a:p>
            <a:r>
              <a:rPr lang="en-US" altLang="zh-CN"/>
              <a:t>To: Xiaowei Yang &lt;xwy@cs.duke.edu&gt; </a:t>
            </a:r>
          </a:p>
          <a:p>
            <a:r>
              <a:rPr lang="en-US" altLang="zh-CN"/>
              <a:t>Content-Type: multipart/alternative; boundary=0016e6d644c9becd43048435a332 </a:t>
            </a:r>
          </a:p>
          <a:p>
            <a:r>
              <a:rPr lang="en-US" altLang="zh-CN"/>
              <a:t>X-Loop: xiaowei@gmail.com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>
                <a:ea typeface="宋体" pitchFamily="2" charset="-122"/>
              </a:rPr>
              <a:t>Multiple Server Hops</a:t>
            </a:r>
          </a:p>
        </p:txBody>
      </p:sp>
      <p:sp>
        <p:nvSpPr>
          <p:cNvPr id="1703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r>
              <a:rPr lang="en-US" altLang="zh-CN" sz="2800" smtClean="0"/>
              <a:t>Typically at least two mail servers</a:t>
            </a:r>
          </a:p>
          <a:p>
            <a:pPr lvl="1"/>
            <a:r>
              <a:rPr lang="en-US" altLang="zh-CN" sz="2400" smtClean="0">
                <a:ea typeface="宋体" pitchFamily="2" charset="-122"/>
              </a:rPr>
              <a:t>Sending and receiving sides</a:t>
            </a:r>
          </a:p>
          <a:p>
            <a:r>
              <a:rPr lang="en-US" altLang="zh-CN" sz="2800" smtClean="0"/>
              <a:t>May be more</a:t>
            </a:r>
          </a:p>
          <a:p>
            <a:pPr lvl="1"/>
            <a:r>
              <a:rPr lang="en-US" altLang="zh-CN" sz="2400" smtClean="0">
                <a:ea typeface="宋体" pitchFamily="2" charset="-122"/>
              </a:rPr>
              <a:t>Separate servers for key functions</a:t>
            </a:r>
          </a:p>
          <a:p>
            <a:pPr lvl="2"/>
            <a:r>
              <a:rPr lang="en-US" altLang="zh-CN" sz="2000" smtClean="0">
                <a:ea typeface="宋体" pitchFamily="2" charset="-122"/>
              </a:rPr>
              <a:t>Spam filtering</a:t>
            </a:r>
          </a:p>
          <a:p>
            <a:pPr lvl="2"/>
            <a:r>
              <a:rPr lang="en-US" altLang="zh-CN" sz="2000" smtClean="0">
                <a:ea typeface="宋体" pitchFamily="2" charset="-122"/>
              </a:rPr>
              <a:t>Virus scanning</a:t>
            </a:r>
          </a:p>
          <a:p>
            <a:pPr lvl="1"/>
            <a:r>
              <a:rPr lang="en-US" altLang="zh-CN" sz="2400" smtClean="0">
                <a:ea typeface="宋体" pitchFamily="2" charset="-122"/>
              </a:rPr>
              <a:t>Servers that redirect the message</a:t>
            </a:r>
          </a:p>
          <a:p>
            <a:pPr lvl="2"/>
            <a:r>
              <a:rPr lang="en-US" altLang="zh-CN" sz="2000" smtClean="0">
                <a:ea typeface="宋体" pitchFamily="2" charset="-122"/>
              </a:rPr>
              <a:t>From xwy@cs.duke.edu to xiaowei@gmail.com</a:t>
            </a:r>
          </a:p>
          <a:p>
            <a:pPr lvl="2"/>
            <a:r>
              <a:rPr lang="en-US" altLang="zh-CN" sz="2000" smtClean="0">
                <a:ea typeface="宋体" pitchFamily="2" charset="-122"/>
              </a:rPr>
              <a:t>Messages to cs.duke.edu go through extra hops</a:t>
            </a:r>
          </a:p>
          <a:p>
            <a:pPr lvl="1"/>
            <a:r>
              <a:rPr lang="en-US" altLang="zh-CN" sz="2400" smtClean="0">
                <a:ea typeface="宋体" pitchFamily="2" charset="-122"/>
              </a:rPr>
              <a:t>Electronic mailing lists</a:t>
            </a:r>
          </a:p>
          <a:p>
            <a:pPr lvl="2"/>
            <a:r>
              <a:rPr lang="en-US" altLang="zh-CN" sz="2000" smtClean="0">
                <a:ea typeface="宋体" pitchFamily="2" charset="-122"/>
              </a:rPr>
              <a:t>Mail delivered to the mailing list’s server</a:t>
            </a:r>
          </a:p>
          <a:p>
            <a:pPr lvl="2"/>
            <a:r>
              <a:rPr lang="en-US" altLang="zh-CN" sz="2000" smtClean="0">
                <a:ea typeface="宋体" pitchFamily="2" charset="-122"/>
              </a:rPr>
              <a:t>… and then the list is expanded to each recipient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3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3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3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3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3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3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39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39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39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>
                <a:ea typeface="宋体" pitchFamily="2" charset="-122"/>
              </a:rPr>
              <a:t>Electronic Mailing Lists</a:t>
            </a:r>
          </a:p>
        </p:txBody>
      </p:sp>
      <p:sp>
        <p:nvSpPr>
          <p:cNvPr id="1707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257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sz="2800" smtClean="0"/>
              <a:t>Community of users reachable by one address</a:t>
            </a:r>
          </a:p>
          <a:p>
            <a:pPr lvl="1">
              <a:lnSpc>
                <a:spcPct val="90000"/>
              </a:lnSpc>
            </a:pPr>
            <a:r>
              <a:rPr lang="en-US" altLang="zh-CN" sz="2400" smtClean="0">
                <a:ea typeface="宋体" pitchFamily="2" charset="-122"/>
              </a:rPr>
              <a:t>Allows groups of people to receive the messages</a:t>
            </a:r>
          </a:p>
          <a:p>
            <a:pPr>
              <a:lnSpc>
                <a:spcPct val="90000"/>
              </a:lnSpc>
            </a:pPr>
            <a:r>
              <a:rPr lang="en-US" altLang="zh-CN" sz="2800" smtClean="0"/>
              <a:t>Exploders</a:t>
            </a:r>
          </a:p>
          <a:p>
            <a:pPr lvl="1">
              <a:lnSpc>
                <a:spcPct val="90000"/>
              </a:lnSpc>
            </a:pPr>
            <a:r>
              <a:rPr lang="en-US" altLang="zh-CN" sz="2400" smtClean="0">
                <a:ea typeface="宋体" pitchFamily="2" charset="-122"/>
              </a:rPr>
              <a:t>Explode a single e-mail message into multiple messages</a:t>
            </a:r>
          </a:p>
          <a:p>
            <a:pPr lvl="1">
              <a:lnSpc>
                <a:spcPct val="90000"/>
              </a:lnSpc>
            </a:pPr>
            <a:r>
              <a:rPr lang="en-US" altLang="zh-CN" sz="2400" smtClean="0">
                <a:ea typeface="宋体" pitchFamily="2" charset="-122"/>
              </a:rPr>
              <a:t>One copy of the message per recipient </a:t>
            </a:r>
          </a:p>
          <a:p>
            <a:pPr>
              <a:lnSpc>
                <a:spcPct val="90000"/>
              </a:lnSpc>
            </a:pPr>
            <a:r>
              <a:rPr lang="en-US" altLang="zh-CN" sz="2800" smtClean="0"/>
              <a:t>Handling bounced messages</a:t>
            </a:r>
          </a:p>
          <a:p>
            <a:pPr lvl="1">
              <a:lnSpc>
                <a:spcPct val="90000"/>
              </a:lnSpc>
            </a:pPr>
            <a:r>
              <a:rPr lang="en-US" altLang="zh-CN" sz="2400" smtClean="0">
                <a:ea typeface="宋体" pitchFamily="2" charset="-122"/>
              </a:rPr>
              <a:t>Mail may bounce for several reasons</a:t>
            </a:r>
          </a:p>
          <a:p>
            <a:pPr lvl="1">
              <a:lnSpc>
                <a:spcPct val="90000"/>
              </a:lnSpc>
            </a:pPr>
            <a:r>
              <a:rPr lang="en-US" altLang="zh-CN" sz="2400" smtClean="0">
                <a:ea typeface="宋体" pitchFamily="2" charset="-122"/>
              </a:rPr>
              <a:t>E.g., recipient mailbox does not exist; resource limits</a:t>
            </a:r>
          </a:p>
          <a:p>
            <a:pPr>
              <a:lnSpc>
                <a:spcPct val="90000"/>
              </a:lnSpc>
            </a:pPr>
            <a:r>
              <a:rPr lang="en-US" altLang="zh-CN" sz="2800" smtClean="0"/>
              <a:t>E-mail digests</a:t>
            </a:r>
          </a:p>
          <a:p>
            <a:pPr lvl="1">
              <a:lnSpc>
                <a:spcPct val="90000"/>
              </a:lnSpc>
            </a:pPr>
            <a:r>
              <a:rPr lang="en-US" altLang="zh-CN" sz="2400" smtClean="0">
                <a:ea typeface="宋体" pitchFamily="2" charset="-122"/>
              </a:rPr>
              <a:t>Sending a group of mailing-list messages at once</a:t>
            </a:r>
          </a:p>
          <a:p>
            <a:pPr lvl="1">
              <a:lnSpc>
                <a:spcPct val="90000"/>
              </a:lnSpc>
            </a:pPr>
            <a:r>
              <a:rPr lang="en-US" altLang="zh-CN" sz="2400" smtClean="0">
                <a:ea typeface="宋体" pitchFamily="2" charset="-122"/>
              </a:rPr>
              <a:t>Messages delimited by boundary strings</a:t>
            </a:r>
          </a:p>
          <a:p>
            <a:pPr lvl="1">
              <a:lnSpc>
                <a:spcPct val="90000"/>
              </a:lnSpc>
            </a:pPr>
            <a:r>
              <a:rPr lang="en-US" altLang="zh-CN" sz="2400" smtClean="0">
                <a:ea typeface="宋体" pitchFamily="2" charset="-122"/>
              </a:rPr>
              <a:t>… or transmitted using multiple/digest format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7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7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7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7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7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7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7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7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7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70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70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70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07011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>
                <a:ea typeface="宋体" pitchFamily="2" charset="-122"/>
              </a:rPr>
              <a:t>Simple Mail Transfer Protocol</a:t>
            </a:r>
          </a:p>
        </p:txBody>
      </p:sp>
      <p:sp>
        <p:nvSpPr>
          <p:cNvPr id="1704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890838"/>
            <a:ext cx="8458200" cy="3814762"/>
          </a:xfrm>
        </p:spPr>
        <p:txBody>
          <a:bodyPr/>
          <a:lstStyle/>
          <a:p>
            <a:r>
              <a:rPr lang="en-US" altLang="zh-CN" sz="2800" smtClean="0"/>
              <a:t>Client-server protocol</a:t>
            </a:r>
          </a:p>
          <a:p>
            <a:pPr lvl="1"/>
            <a:r>
              <a:rPr lang="en-US" altLang="zh-CN" sz="2400" smtClean="0">
                <a:ea typeface="宋体" pitchFamily="2" charset="-122"/>
              </a:rPr>
              <a:t>Client is the sending mail server</a:t>
            </a:r>
          </a:p>
          <a:p>
            <a:pPr lvl="1"/>
            <a:r>
              <a:rPr lang="en-US" altLang="zh-CN" sz="2400" smtClean="0">
                <a:ea typeface="宋体" pitchFamily="2" charset="-122"/>
              </a:rPr>
              <a:t>Server is the receiving mail server</a:t>
            </a:r>
          </a:p>
          <a:p>
            <a:r>
              <a:rPr lang="en-US" altLang="zh-CN" sz="2800" smtClean="0"/>
              <a:t>Reliable data transfer</a:t>
            </a:r>
          </a:p>
          <a:p>
            <a:pPr lvl="1"/>
            <a:r>
              <a:rPr lang="en-US" altLang="zh-CN" sz="2400" smtClean="0">
                <a:ea typeface="宋体" pitchFamily="2" charset="-122"/>
              </a:rPr>
              <a:t>Built on top of TCP (on port 25)</a:t>
            </a:r>
          </a:p>
          <a:p>
            <a:r>
              <a:rPr lang="en-US" altLang="zh-CN" sz="2800" smtClean="0"/>
              <a:t>Push protocol</a:t>
            </a:r>
          </a:p>
          <a:p>
            <a:pPr lvl="1"/>
            <a:r>
              <a:rPr lang="en-US" altLang="zh-CN" sz="2400" smtClean="0">
                <a:ea typeface="宋体" pitchFamily="2" charset="-122"/>
              </a:rPr>
              <a:t>Sending server pushes the file to the receiving server</a:t>
            </a:r>
          </a:p>
          <a:p>
            <a:pPr lvl="1"/>
            <a:r>
              <a:rPr lang="en-US" altLang="zh-CN" sz="2400" smtClean="0">
                <a:ea typeface="宋体" pitchFamily="2" charset="-122"/>
              </a:rPr>
              <a:t>… rather than waiting for the receiver to request it</a:t>
            </a:r>
          </a:p>
        </p:txBody>
      </p:sp>
      <p:sp>
        <p:nvSpPr>
          <p:cNvPr id="52227" name="Line 4"/>
          <p:cNvSpPr>
            <a:spLocks noChangeShapeType="1"/>
          </p:cNvSpPr>
          <p:nvPr/>
        </p:nvSpPr>
        <p:spPr bwMode="auto">
          <a:xfrm>
            <a:off x="1576388" y="1908175"/>
            <a:ext cx="1306512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lg" len="lg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2228" name="Group 5"/>
          <p:cNvGrpSpPr>
            <a:grpSpLocks/>
          </p:cNvGrpSpPr>
          <p:nvPr/>
        </p:nvGrpSpPr>
        <p:grpSpPr bwMode="auto">
          <a:xfrm>
            <a:off x="7693025" y="1612900"/>
            <a:ext cx="719138" cy="590550"/>
            <a:chOff x="4186" y="817"/>
            <a:chExt cx="527" cy="372"/>
          </a:xfrm>
        </p:grpSpPr>
        <p:sp>
          <p:nvSpPr>
            <p:cNvPr id="52275" name="Rectangle 6"/>
            <p:cNvSpPr>
              <a:spLocks noChangeArrowheads="1"/>
            </p:cNvSpPr>
            <p:nvPr/>
          </p:nvSpPr>
          <p:spPr bwMode="auto">
            <a:xfrm>
              <a:off x="4224" y="846"/>
              <a:ext cx="444" cy="330"/>
            </a:xfrm>
            <a:prstGeom prst="rect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zh-CN"/>
            </a:p>
          </p:txBody>
        </p:sp>
        <p:sp>
          <p:nvSpPr>
            <p:cNvPr id="52276" name="Text Box 7"/>
            <p:cNvSpPr txBox="1">
              <a:spLocks noChangeArrowheads="1"/>
            </p:cNvSpPr>
            <p:nvPr/>
          </p:nvSpPr>
          <p:spPr bwMode="auto">
            <a:xfrm>
              <a:off x="4186" y="817"/>
              <a:ext cx="527" cy="372"/>
            </a:xfrm>
            <a:prstGeom prst="rect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zh-CN" sz="1600">
                  <a:latin typeface="Comic Sans MS" pitchFamily="66" charset="0"/>
                </a:rPr>
                <a:t>user</a:t>
              </a:r>
            </a:p>
            <a:p>
              <a:pPr eaLnBrk="0" hangingPunct="0"/>
              <a:r>
                <a:rPr lang="en-US" altLang="zh-CN" sz="1600">
                  <a:latin typeface="Comic Sans MS" pitchFamily="66" charset="0"/>
                </a:rPr>
                <a:t>agent</a:t>
              </a:r>
              <a:endParaRPr lang="en-US" altLang="zh-CN" sz="2400">
                <a:latin typeface="Times New Roman" pitchFamily="18" charset="0"/>
              </a:endParaRPr>
            </a:p>
          </p:txBody>
        </p:sp>
      </p:grpSp>
      <p:grpSp>
        <p:nvGrpSpPr>
          <p:cNvPr id="52229" name="Group 8"/>
          <p:cNvGrpSpPr>
            <a:grpSpLocks/>
          </p:cNvGrpSpPr>
          <p:nvPr/>
        </p:nvGrpSpPr>
        <p:grpSpPr bwMode="auto">
          <a:xfrm>
            <a:off x="2674938" y="1585913"/>
            <a:ext cx="1235075" cy="935037"/>
            <a:chOff x="1685" y="1266"/>
            <a:chExt cx="778" cy="589"/>
          </a:xfrm>
        </p:grpSpPr>
        <p:sp>
          <p:nvSpPr>
            <p:cNvPr id="52260" name="Text Box 9"/>
            <p:cNvSpPr txBox="1">
              <a:spLocks noChangeArrowheads="1"/>
            </p:cNvSpPr>
            <p:nvPr/>
          </p:nvSpPr>
          <p:spPr bwMode="auto">
            <a:xfrm>
              <a:off x="1685" y="1643"/>
              <a:ext cx="77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zh-CN" sz="1600">
                  <a:latin typeface="Comic Sans MS" pitchFamily="66" charset="0"/>
                </a:rPr>
                <a:t>mail server</a:t>
              </a:r>
              <a:endParaRPr lang="en-US" altLang="zh-CN" sz="2400">
                <a:latin typeface="Times New Roman" pitchFamily="18" charset="0"/>
              </a:endParaRPr>
            </a:p>
          </p:txBody>
        </p:sp>
        <p:sp>
          <p:nvSpPr>
            <p:cNvPr id="52261" name="Rectangle 10"/>
            <p:cNvSpPr>
              <a:spLocks noChangeArrowheads="1"/>
            </p:cNvSpPr>
            <p:nvPr/>
          </p:nvSpPr>
          <p:spPr bwMode="auto">
            <a:xfrm>
              <a:off x="1818" y="1266"/>
              <a:ext cx="510" cy="354"/>
            </a:xfrm>
            <a:prstGeom prst="rect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zh-CN"/>
            </a:p>
          </p:txBody>
        </p:sp>
        <p:sp>
          <p:nvSpPr>
            <p:cNvPr id="52262" name="Rectangle 11"/>
            <p:cNvSpPr>
              <a:spLocks noChangeArrowheads="1"/>
            </p:cNvSpPr>
            <p:nvPr/>
          </p:nvSpPr>
          <p:spPr bwMode="auto">
            <a:xfrm>
              <a:off x="1842" y="1338"/>
              <a:ext cx="450" cy="120"/>
            </a:xfrm>
            <a:prstGeom prst="rect">
              <a:avLst/>
            </a:prstGeom>
            <a:solidFill>
              <a:srgbClr val="00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zh-CN"/>
            </a:p>
          </p:txBody>
        </p:sp>
        <p:sp>
          <p:nvSpPr>
            <p:cNvPr id="52263" name="Line 12"/>
            <p:cNvSpPr>
              <a:spLocks noChangeShapeType="1"/>
            </p:cNvSpPr>
            <p:nvPr/>
          </p:nvSpPr>
          <p:spPr bwMode="auto">
            <a:xfrm>
              <a:off x="1891" y="1366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64" name="Line 13"/>
            <p:cNvSpPr>
              <a:spLocks noChangeShapeType="1"/>
            </p:cNvSpPr>
            <p:nvPr/>
          </p:nvSpPr>
          <p:spPr bwMode="auto">
            <a:xfrm>
              <a:off x="2000" y="1365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65" name="Line 14"/>
            <p:cNvSpPr>
              <a:spLocks noChangeShapeType="1"/>
            </p:cNvSpPr>
            <p:nvPr/>
          </p:nvSpPr>
          <p:spPr bwMode="auto">
            <a:xfrm>
              <a:off x="2055" y="1367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66" name="Line 15"/>
            <p:cNvSpPr>
              <a:spLocks noChangeShapeType="1"/>
            </p:cNvSpPr>
            <p:nvPr/>
          </p:nvSpPr>
          <p:spPr bwMode="auto">
            <a:xfrm>
              <a:off x="2112" y="1365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67" name="Line 16"/>
            <p:cNvSpPr>
              <a:spLocks noChangeShapeType="1"/>
            </p:cNvSpPr>
            <p:nvPr/>
          </p:nvSpPr>
          <p:spPr bwMode="auto">
            <a:xfrm>
              <a:off x="2173" y="1365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68" name="Line 17"/>
            <p:cNvSpPr>
              <a:spLocks noChangeShapeType="1"/>
            </p:cNvSpPr>
            <p:nvPr/>
          </p:nvSpPr>
          <p:spPr bwMode="auto">
            <a:xfrm>
              <a:off x="2229" y="1365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69" name="Line 18"/>
            <p:cNvSpPr>
              <a:spLocks noChangeShapeType="1"/>
            </p:cNvSpPr>
            <p:nvPr/>
          </p:nvSpPr>
          <p:spPr bwMode="auto">
            <a:xfrm>
              <a:off x="1944" y="1366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70" name="Rectangle 19"/>
            <p:cNvSpPr>
              <a:spLocks noChangeArrowheads="1"/>
            </p:cNvSpPr>
            <p:nvPr/>
          </p:nvSpPr>
          <p:spPr bwMode="auto">
            <a:xfrm>
              <a:off x="1850" y="1505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zh-CN"/>
            </a:p>
          </p:txBody>
        </p:sp>
        <p:sp>
          <p:nvSpPr>
            <p:cNvPr id="52271" name="Rectangle 20"/>
            <p:cNvSpPr>
              <a:spLocks noChangeArrowheads="1"/>
            </p:cNvSpPr>
            <p:nvPr/>
          </p:nvSpPr>
          <p:spPr bwMode="auto">
            <a:xfrm>
              <a:off x="1936" y="1505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zh-CN"/>
            </a:p>
          </p:txBody>
        </p:sp>
        <p:sp>
          <p:nvSpPr>
            <p:cNvPr id="52272" name="Rectangle 21"/>
            <p:cNvSpPr>
              <a:spLocks noChangeArrowheads="1"/>
            </p:cNvSpPr>
            <p:nvPr/>
          </p:nvSpPr>
          <p:spPr bwMode="auto">
            <a:xfrm>
              <a:off x="2022" y="1504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zh-CN"/>
            </a:p>
          </p:txBody>
        </p:sp>
        <p:sp>
          <p:nvSpPr>
            <p:cNvPr id="52273" name="Rectangle 22"/>
            <p:cNvSpPr>
              <a:spLocks noChangeArrowheads="1"/>
            </p:cNvSpPr>
            <p:nvPr/>
          </p:nvSpPr>
          <p:spPr bwMode="auto">
            <a:xfrm>
              <a:off x="2119" y="1502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zh-CN"/>
            </a:p>
          </p:txBody>
        </p:sp>
        <p:sp>
          <p:nvSpPr>
            <p:cNvPr id="52274" name="Rectangle 23"/>
            <p:cNvSpPr>
              <a:spLocks noChangeArrowheads="1"/>
            </p:cNvSpPr>
            <p:nvPr/>
          </p:nvSpPr>
          <p:spPr bwMode="auto">
            <a:xfrm>
              <a:off x="2215" y="1502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zh-CN"/>
            </a:p>
          </p:txBody>
        </p:sp>
      </p:grpSp>
      <p:grpSp>
        <p:nvGrpSpPr>
          <p:cNvPr id="52230" name="Group 24"/>
          <p:cNvGrpSpPr>
            <a:grpSpLocks/>
          </p:cNvGrpSpPr>
          <p:nvPr/>
        </p:nvGrpSpPr>
        <p:grpSpPr bwMode="auto">
          <a:xfrm>
            <a:off x="846138" y="1612900"/>
            <a:ext cx="719137" cy="590550"/>
            <a:chOff x="4186" y="817"/>
            <a:chExt cx="527" cy="372"/>
          </a:xfrm>
        </p:grpSpPr>
        <p:sp>
          <p:nvSpPr>
            <p:cNvPr id="52258" name="Rectangle 25"/>
            <p:cNvSpPr>
              <a:spLocks noChangeArrowheads="1"/>
            </p:cNvSpPr>
            <p:nvPr/>
          </p:nvSpPr>
          <p:spPr bwMode="auto">
            <a:xfrm>
              <a:off x="4224" y="846"/>
              <a:ext cx="444" cy="330"/>
            </a:xfrm>
            <a:prstGeom prst="rect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zh-CN"/>
            </a:p>
          </p:txBody>
        </p:sp>
        <p:sp>
          <p:nvSpPr>
            <p:cNvPr id="52259" name="Text Box 26"/>
            <p:cNvSpPr txBox="1">
              <a:spLocks noChangeArrowheads="1"/>
            </p:cNvSpPr>
            <p:nvPr/>
          </p:nvSpPr>
          <p:spPr bwMode="auto">
            <a:xfrm>
              <a:off x="4186" y="817"/>
              <a:ext cx="527" cy="372"/>
            </a:xfrm>
            <a:prstGeom prst="rect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zh-CN" sz="1600">
                  <a:latin typeface="Comic Sans MS" pitchFamily="66" charset="0"/>
                </a:rPr>
                <a:t>user</a:t>
              </a:r>
            </a:p>
            <a:p>
              <a:pPr eaLnBrk="0" hangingPunct="0"/>
              <a:r>
                <a:rPr lang="en-US" altLang="zh-CN" sz="1600">
                  <a:latin typeface="Comic Sans MS" pitchFamily="66" charset="0"/>
                </a:rPr>
                <a:t>agent</a:t>
              </a:r>
              <a:endParaRPr lang="en-US" altLang="zh-CN" sz="2400">
                <a:latin typeface="Times New Roman" pitchFamily="18" charset="0"/>
              </a:endParaRPr>
            </a:p>
          </p:txBody>
        </p:sp>
      </p:grpSp>
      <p:sp>
        <p:nvSpPr>
          <p:cNvPr id="52231" name="Line 27"/>
          <p:cNvSpPr>
            <a:spLocks noChangeShapeType="1"/>
          </p:cNvSpPr>
          <p:nvPr/>
        </p:nvSpPr>
        <p:spPr bwMode="auto">
          <a:xfrm flipV="1">
            <a:off x="3689350" y="1908175"/>
            <a:ext cx="1881188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lg" len="lg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2232" name="Group 28"/>
          <p:cNvGrpSpPr>
            <a:grpSpLocks/>
          </p:cNvGrpSpPr>
          <p:nvPr/>
        </p:nvGrpSpPr>
        <p:grpSpPr bwMode="auto">
          <a:xfrm>
            <a:off x="5340350" y="1585913"/>
            <a:ext cx="1235075" cy="935037"/>
            <a:chOff x="2849" y="1260"/>
            <a:chExt cx="778" cy="589"/>
          </a:xfrm>
        </p:grpSpPr>
        <p:sp>
          <p:nvSpPr>
            <p:cNvPr id="52243" name="Text Box 29"/>
            <p:cNvSpPr txBox="1">
              <a:spLocks noChangeArrowheads="1"/>
            </p:cNvSpPr>
            <p:nvPr/>
          </p:nvSpPr>
          <p:spPr bwMode="auto">
            <a:xfrm>
              <a:off x="2849" y="1637"/>
              <a:ext cx="77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zh-CN" sz="1600">
                  <a:latin typeface="Comic Sans MS" pitchFamily="66" charset="0"/>
                </a:rPr>
                <a:t>mail server</a:t>
              </a:r>
              <a:endParaRPr lang="en-US" altLang="zh-CN" sz="2400">
                <a:latin typeface="Times New Roman" pitchFamily="18" charset="0"/>
              </a:endParaRPr>
            </a:p>
          </p:txBody>
        </p:sp>
        <p:sp>
          <p:nvSpPr>
            <p:cNvPr id="52244" name="Rectangle 30"/>
            <p:cNvSpPr>
              <a:spLocks noChangeArrowheads="1"/>
            </p:cNvSpPr>
            <p:nvPr/>
          </p:nvSpPr>
          <p:spPr bwMode="auto">
            <a:xfrm>
              <a:off x="2982" y="1260"/>
              <a:ext cx="510" cy="354"/>
            </a:xfrm>
            <a:prstGeom prst="rect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zh-CN"/>
            </a:p>
          </p:txBody>
        </p:sp>
        <p:sp>
          <p:nvSpPr>
            <p:cNvPr id="52245" name="Rectangle 31"/>
            <p:cNvSpPr>
              <a:spLocks noChangeArrowheads="1"/>
            </p:cNvSpPr>
            <p:nvPr/>
          </p:nvSpPr>
          <p:spPr bwMode="auto">
            <a:xfrm>
              <a:off x="3006" y="1332"/>
              <a:ext cx="450" cy="120"/>
            </a:xfrm>
            <a:prstGeom prst="rect">
              <a:avLst/>
            </a:prstGeom>
            <a:solidFill>
              <a:srgbClr val="00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zh-CN"/>
            </a:p>
          </p:txBody>
        </p:sp>
        <p:sp>
          <p:nvSpPr>
            <p:cNvPr id="52246" name="Line 32"/>
            <p:cNvSpPr>
              <a:spLocks noChangeShapeType="1"/>
            </p:cNvSpPr>
            <p:nvPr/>
          </p:nvSpPr>
          <p:spPr bwMode="auto">
            <a:xfrm>
              <a:off x="3055" y="1360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47" name="Line 33"/>
            <p:cNvSpPr>
              <a:spLocks noChangeShapeType="1"/>
            </p:cNvSpPr>
            <p:nvPr/>
          </p:nvSpPr>
          <p:spPr bwMode="auto">
            <a:xfrm>
              <a:off x="3164" y="1359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48" name="Line 34"/>
            <p:cNvSpPr>
              <a:spLocks noChangeShapeType="1"/>
            </p:cNvSpPr>
            <p:nvPr/>
          </p:nvSpPr>
          <p:spPr bwMode="auto">
            <a:xfrm>
              <a:off x="3219" y="1361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49" name="Line 35"/>
            <p:cNvSpPr>
              <a:spLocks noChangeShapeType="1"/>
            </p:cNvSpPr>
            <p:nvPr/>
          </p:nvSpPr>
          <p:spPr bwMode="auto">
            <a:xfrm>
              <a:off x="3276" y="1359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50" name="Line 36"/>
            <p:cNvSpPr>
              <a:spLocks noChangeShapeType="1"/>
            </p:cNvSpPr>
            <p:nvPr/>
          </p:nvSpPr>
          <p:spPr bwMode="auto">
            <a:xfrm>
              <a:off x="3337" y="1359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51" name="Line 37"/>
            <p:cNvSpPr>
              <a:spLocks noChangeShapeType="1"/>
            </p:cNvSpPr>
            <p:nvPr/>
          </p:nvSpPr>
          <p:spPr bwMode="auto">
            <a:xfrm>
              <a:off x="3393" y="1359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52" name="Line 38"/>
            <p:cNvSpPr>
              <a:spLocks noChangeShapeType="1"/>
            </p:cNvSpPr>
            <p:nvPr/>
          </p:nvSpPr>
          <p:spPr bwMode="auto">
            <a:xfrm>
              <a:off x="3108" y="1360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53" name="Rectangle 39"/>
            <p:cNvSpPr>
              <a:spLocks noChangeArrowheads="1"/>
            </p:cNvSpPr>
            <p:nvPr/>
          </p:nvSpPr>
          <p:spPr bwMode="auto">
            <a:xfrm>
              <a:off x="3014" y="1499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zh-CN"/>
            </a:p>
          </p:txBody>
        </p:sp>
        <p:sp>
          <p:nvSpPr>
            <p:cNvPr id="52254" name="Rectangle 40"/>
            <p:cNvSpPr>
              <a:spLocks noChangeArrowheads="1"/>
            </p:cNvSpPr>
            <p:nvPr/>
          </p:nvSpPr>
          <p:spPr bwMode="auto">
            <a:xfrm>
              <a:off x="3100" y="1499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zh-CN"/>
            </a:p>
          </p:txBody>
        </p:sp>
        <p:sp>
          <p:nvSpPr>
            <p:cNvPr id="52255" name="Rectangle 41"/>
            <p:cNvSpPr>
              <a:spLocks noChangeArrowheads="1"/>
            </p:cNvSpPr>
            <p:nvPr/>
          </p:nvSpPr>
          <p:spPr bwMode="auto">
            <a:xfrm>
              <a:off x="3186" y="1498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zh-CN"/>
            </a:p>
          </p:txBody>
        </p:sp>
        <p:sp>
          <p:nvSpPr>
            <p:cNvPr id="52256" name="Rectangle 42"/>
            <p:cNvSpPr>
              <a:spLocks noChangeArrowheads="1"/>
            </p:cNvSpPr>
            <p:nvPr/>
          </p:nvSpPr>
          <p:spPr bwMode="auto">
            <a:xfrm>
              <a:off x="3283" y="1496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zh-CN"/>
            </a:p>
          </p:txBody>
        </p:sp>
        <p:sp>
          <p:nvSpPr>
            <p:cNvPr id="52257" name="Rectangle 43"/>
            <p:cNvSpPr>
              <a:spLocks noChangeArrowheads="1"/>
            </p:cNvSpPr>
            <p:nvPr/>
          </p:nvSpPr>
          <p:spPr bwMode="auto">
            <a:xfrm>
              <a:off x="3379" y="1496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zh-CN"/>
            </a:p>
          </p:txBody>
        </p:sp>
      </p:grpSp>
      <p:sp>
        <p:nvSpPr>
          <p:cNvPr id="52233" name="Line 44"/>
          <p:cNvSpPr>
            <a:spLocks noChangeShapeType="1"/>
          </p:cNvSpPr>
          <p:nvPr/>
        </p:nvSpPr>
        <p:spPr bwMode="auto">
          <a:xfrm>
            <a:off x="6376988" y="1908175"/>
            <a:ext cx="1306512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lg" len="lg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2234" name="Group 45"/>
          <p:cNvGrpSpPr>
            <a:grpSpLocks/>
          </p:cNvGrpSpPr>
          <p:nvPr/>
        </p:nvGrpSpPr>
        <p:grpSpPr bwMode="auto">
          <a:xfrm>
            <a:off x="1692275" y="1435100"/>
            <a:ext cx="1031875" cy="457200"/>
            <a:chOff x="3745" y="2537"/>
            <a:chExt cx="650" cy="288"/>
          </a:xfrm>
        </p:grpSpPr>
        <p:sp>
          <p:nvSpPr>
            <p:cNvPr id="52241" name="Rectangle 46"/>
            <p:cNvSpPr>
              <a:spLocks noChangeArrowheads="1"/>
            </p:cNvSpPr>
            <p:nvPr/>
          </p:nvSpPr>
          <p:spPr bwMode="auto">
            <a:xfrm>
              <a:off x="3798" y="2580"/>
              <a:ext cx="540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zh-CN"/>
            </a:p>
          </p:txBody>
        </p:sp>
        <p:sp>
          <p:nvSpPr>
            <p:cNvPr id="52242" name="Text Box 47"/>
            <p:cNvSpPr txBox="1">
              <a:spLocks noChangeArrowheads="1"/>
            </p:cNvSpPr>
            <p:nvPr/>
          </p:nvSpPr>
          <p:spPr bwMode="auto">
            <a:xfrm>
              <a:off x="3745" y="2537"/>
              <a:ext cx="65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zh-CN" sz="2400">
                  <a:solidFill>
                    <a:srgbClr val="FF0000"/>
                  </a:solidFill>
                  <a:latin typeface="Comic Sans MS" pitchFamily="66" charset="0"/>
                </a:rPr>
                <a:t>SMTP</a:t>
              </a:r>
              <a:endParaRPr lang="en-US" altLang="zh-CN" sz="2400">
                <a:latin typeface="Times New Roman" pitchFamily="18" charset="0"/>
              </a:endParaRPr>
            </a:p>
          </p:txBody>
        </p:sp>
      </p:grpSp>
      <p:grpSp>
        <p:nvGrpSpPr>
          <p:cNvPr id="52235" name="Group 48"/>
          <p:cNvGrpSpPr>
            <a:grpSpLocks/>
          </p:cNvGrpSpPr>
          <p:nvPr/>
        </p:nvGrpSpPr>
        <p:grpSpPr bwMode="auto">
          <a:xfrm>
            <a:off x="4040188" y="1431925"/>
            <a:ext cx="1031875" cy="457200"/>
            <a:chOff x="3745" y="2537"/>
            <a:chExt cx="650" cy="288"/>
          </a:xfrm>
        </p:grpSpPr>
        <p:sp>
          <p:nvSpPr>
            <p:cNvPr id="52239" name="Rectangle 49"/>
            <p:cNvSpPr>
              <a:spLocks noChangeArrowheads="1"/>
            </p:cNvSpPr>
            <p:nvPr/>
          </p:nvSpPr>
          <p:spPr bwMode="auto">
            <a:xfrm>
              <a:off x="3798" y="2580"/>
              <a:ext cx="540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zh-CN"/>
            </a:p>
          </p:txBody>
        </p:sp>
        <p:sp>
          <p:nvSpPr>
            <p:cNvPr id="52240" name="Text Box 50"/>
            <p:cNvSpPr txBox="1">
              <a:spLocks noChangeArrowheads="1"/>
            </p:cNvSpPr>
            <p:nvPr/>
          </p:nvSpPr>
          <p:spPr bwMode="auto">
            <a:xfrm>
              <a:off x="3745" y="2537"/>
              <a:ext cx="65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zh-CN" sz="2400">
                  <a:solidFill>
                    <a:srgbClr val="FF0000"/>
                  </a:solidFill>
                  <a:latin typeface="Comic Sans MS" pitchFamily="66" charset="0"/>
                </a:rPr>
                <a:t>SMTP</a:t>
              </a:r>
              <a:endParaRPr lang="en-US" altLang="zh-CN" sz="2400">
                <a:latin typeface="Times New Roman" pitchFamily="18" charset="0"/>
              </a:endParaRPr>
            </a:p>
          </p:txBody>
        </p:sp>
      </p:grpSp>
      <p:grpSp>
        <p:nvGrpSpPr>
          <p:cNvPr id="52236" name="Group 51"/>
          <p:cNvGrpSpPr>
            <a:grpSpLocks/>
          </p:cNvGrpSpPr>
          <p:nvPr/>
        </p:nvGrpSpPr>
        <p:grpSpPr bwMode="auto">
          <a:xfrm>
            <a:off x="6338888" y="1152525"/>
            <a:ext cx="1358900" cy="749300"/>
            <a:chOff x="3645" y="2555"/>
            <a:chExt cx="856" cy="472"/>
          </a:xfrm>
        </p:grpSpPr>
        <p:sp>
          <p:nvSpPr>
            <p:cNvPr id="52237" name="Rectangle 52"/>
            <p:cNvSpPr>
              <a:spLocks noChangeArrowheads="1"/>
            </p:cNvSpPr>
            <p:nvPr/>
          </p:nvSpPr>
          <p:spPr bwMode="auto">
            <a:xfrm>
              <a:off x="3798" y="2580"/>
              <a:ext cx="540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zh-CN"/>
            </a:p>
          </p:txBody>
        </p:sp>
        <p:sp>
          <p:nvSpPr>
            <p:cNvPr id="52238" name="Text Box 53"/>
            <p:cNvSpPr txBox="1">
              <a:spLocks noChangeArrowheads="1"/>
            </p:cNvSpPr>
            <p:nvPr/>
          </p:nvSpPr>
          <p:spPr bwMode="auto">
            <a:xfrm>
              <a:off x="3645" y="2555"/>
              <a:ext cx="856" cy="4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altLang="zh-CN" sz="2400">
                  <a:solidFill>
                    <a:srgbClr val="FF0000"/>
                  </a:solidFill>
                  <a:latin typeface="Comic Sans MS" pitchFamily="66" charset="0"/>
                </a:rPr>
                <a:t>access</a:t>
              </a:r>
            </a:p>
            <a:p>
              <a:pPr eaLnBrk="0" hangingPunct="0">
                <a:lnSpc>
                  <a:spcPct val="90000"/>
                </a:lnSpc>
              </a:pPr>
              <a:r>
                <a:rPr lang="en-US" altLang="zh-CN" sz="2400">
                  <a:solidFill>
                    <a:srgbClr val="FF0000"/>
                  </a:solidFill>
                  <a:latin typeface="Comic Sans MS" pitchFamily="66" charset="0"/>
                </a:rPr>
                <a:t>protocol</a:t>
              </a:r>
              <a:endParaRPr lang="en-US" altLang="zh-CN" sz="2400">
                <a:latin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4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4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4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4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4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4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4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49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0496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10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smtClean="0">
                <a:ea typeface="宋体" pitchFamily="2" charset="-122"/>
              </a:rPr>
              <a:t>Simple Mail Transfer Protocol (Cont.)</a:t>
            </a:r>
          </a:p>
        </p:txBody>
      </p:sp>
      <p:sp>
        <p:nvSpPr>
          <p:cNvPr id="1705989" name="Rectangle 1029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257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zh-CN" sz="2800" smtClean="0"/>
              <a:t>Command/response interaction</a:t>
            </a:r>
          </a:p>
          <a:p>
            <a:pPr lvl="1">
              <a:lnSpc>
                <a:spcPct val="80000"/>
              </a:lnSpc>
            </a:pPr>
            <a:r>
              <a:rPr lang="en-US" altLang="zh-CN" sz="2400" smtClean="0">
                <a:ea typeface="宋体" pitchFamily="2" charset="-122"/>
              </a:rPr>
              <a:t>Commands: ASCII text</a:t>
            </a:r>
          </a:p>
          <a:p>
            <a:pPr lvl="1">
              <a:lnSpc>
                <a:spcPct val="80000"/>
              </a:lnSpc>
            </a:pPr>
            <a:r>
              <a:rPr lang="en-US" altLang="zh-CN" sz="2400" smtClean="0">
                <a:ea typeface="宋体" pitchFamily="2" charset="-122"/>
              </a:rPr>
              <a:t>Response: three-digit status code and phrase</a:t>
            </a:r>
          </a:p>
          <a:p>
            <a:pPr lvl="1">
              <a:lnSpc>
                <a:spcPct val="80000"/>
              </a:lnSpc>
            </a:pPr>
            <a:endParaRPr lang="en-US" altLang="zh-CN" sz="2400" smtClean="0">
              <a:ea typeface="宋体" pitchFamily="2" charset="-122"/>
            </a:endParaRPr>
          </a:p>
          <a:p>
            <a:pPr>
              <a:lnSpc>
                <a:spcPct val="80000"/>
              </a:lnSpc>
            </a:pPr>
            <a:r>
              <a:rPr lang="en-US" altLang="zh-CN" sz="2800" smtClean="0"/>
              <a:t>Synchronous</a:t>
            </a:r>
          </a:p>
          <a:p>
            <a:pPr lvl="1">
              <a:lnSpc>
                <a:spcPct val="80000"/>
              </a:lnSpc>
            </a:pPr>
            <a:r>
              <a:rPr lang="en-US" altLang="zh-CN" sz="2400" smtClean="0">
                <a:ea typeface="宋体" pitchFamily="2" charset="-122"/>
              </a:rPr>
              <a:t>Sender awaits response from a command</a:t>
            </a:r>
          </a:p>
          <a:p>
            <a:pPr lvl="1">
              <a:lnSpc>
                <a:spcPct val="80000"/>
              </a:lnSpc>
            </a:pPr>
            <a:r>
              <a:rPr lang="en-US" altLang="zh-CN" sz="2400" smtClean="0">
                <a:ea typeface="宋体" pitchFamily="2" charset="-122"/>
              </a:rPr>
              <a:t>… before issuing the next command</a:t>
            </a:r>
          </a:p>
          <a:p>
            <a:pPr lvl="1">
              <a:lnSpc>
                <a:spcPct val="80000"/>
              </a:lnSpc>
            </a:pPr>
            <a:r>
              <a:rPr lang="en-US" altLang="zh-CN" sz="2400" smtClean="0">
                <a:ea typeface="宋体" pitchFamily="2" charset="-122"/>
              </a:rPr>
              <a:t>Though pipelining of commands was added later</a:t>
            </a:r>
          </a:p>
          <a:p>
            <a:pPr lvl="1">
              <a:lnSpc>
                <a:spcPct val="80000"/>
              </a:lnSpc>
            </a:pPr>
            <a:endParaRPr lang="en-US" altLang="zh-CN" sz="2400" smtClean="0">
              <a:ea typeface="宋体" pitchFamily="2" charset="-122"/>
            </a:endParaRPr>
          </a:p>
          <a:p>
            <a:pPr>
              <a:lnSpc>
                <a:spcPct val="80000"/>
              </a:lnSpc>
            </a:pPr>
            <a:r>
              <a:rPr lang="en-US" altLang="zh-CN" sz="2800" smtClean="0"/>
              <a:t>Three phases of transfer</a:t>
            </a:r>
          </a:p>
          <a:p>
            <a:pPr lvl="1">
              <a:lnSpc>
                <a:spcPct val="80000"/>
              </a:lnSpc>
            </a:pPr>
            <a:r>
              <a:rPr lang="en-US" altLang="zh-CN" sz="2400" smtClean="0">
                <a:ea typeface="宋体" pitchFamily="2" charset="-122"/>
              </a:rPr>
              <a:t>Handshaking (greeting)</a:t>
            </a:r>
          </a:p>
          <a:p>
            <a:pPr lvl="1">
              <a:lnSpc>
                <a:spcPct val="80000"/>
              </a:lnSpc>
            </a:pPr>
            <a:r>
              <a:rPr lang="en-US" altLang="zh-CN" sz="2400" smtClean="0">
                <a:ea typeface="宋体" pitchFamily="2" charset="-122"/>
              </a:rPr>
              <a:t>Transfer of messages</a:t>
            </a:r>
          </a:p>
          <a:p>
            <a:pPr lvl="1">
              <a:lnSpc>
                <a:spcPct val="80000"/>
              </a:lnSpc>
            </a:pPr>
            <a:r>
              <a:rPr lang="en-US" altLang="zh-CN" sz="2400" smtClean="0">
                <a:ea typeface="宋体" pitchFamily="2" charset="-122"/>
              </a:rPr>
              <a:t>Closure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59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59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59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59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59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598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598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598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598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598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598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05989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smtClean="0">
                <a:ea typeface="宋体" pitchFamily="2" charset="-122"/>
              </a:rPr>
              <a:t>Scenario: Alice Sends Message to Bob</a:t>
            </a:r>
            <a:endParaRPr lang="en-US" altLang="zh-CN" smtClean="0">
              <a:ea typeface="宋体" pitchFamily="2" charset="-122"/>
            </a:endParaRPr>
          </a:p>
        </p:txBody>
      </p:sp>
      <p:sp>
        <p:nvSpPr>
          <p:cNvPr id="170803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61963" y="1163638"/>
            <a:ext cx="4225925" cy="321945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zh-CN" sz="2400" smtClean="0"/>
              <a:t>1) Alice uses UA to compose message “to” </a:t>
            </a:r>
            <a:r>
              <a:rPr lang="en-US" altLang="zh-CN" sz="2400" smtClean="0">
                <a:latin typeface="Courier New" pitchFamily="49" charset="0"/>
              </a:rPr>
              <a:t>bob@someschool.edu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zh-CN" sz="2400" smtClean="0"/>
              <a:t>2) Alice’s UA sends message to her mail server; message placed in message queue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zh-CN" sz="2400" smtClean="0"/>
              <a:t>3) Client side of SMTP opens TCP connection with Bob’s mail server</a:t>
            </a:r>
          </a:p>
        </p:txBody>
      </p:sp>
      <p:sp>
        <p:nvSpPr>
          <p:cNvPr id="1708036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072063" y="1163638"/>
            <a:ext cx="3810000" cy="3268662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zh-CN" sz="2400" smtClean="0"/>
              <a:t>4) SMTP client sends Alice’s message over the TCP connection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zh-CN" sz="2400" smtClean="0"/>
              <a:t>5) Bob’s mail server places the message in Bob’s mailbox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zh-CN" sz="2400" smtClean="0"/>
              <a:t>6) Bob invokes his user agent to read message</a:t>
            </a:r>
            <a:endParaRPr lang="en-US" altLang="zh-CN" smtClean="0"/>
          </a:p>
        </p:txBody>
      </p:sp>
      <p:graphicFrame>
        <p:nvGraphicFramePr>
          <p:cNvPr id="17410" name="Object 2"/>
          <p:cNvGraphicFramePr>
            <a:graphicFrameLocks noChangeAspect="1"/>
          </p:cNvGraphicFramePr>
          <p:nvPr/>
        </p:nvGraphicFramePr>
        <p:xfrm>
          <a:off x="1271588" y="5062538"/>
          <a:ext cx="622300" cy="50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9" name="Clip" r:id="rId3" imgW="1305000" imgH="1085760" progId="">
                  <p:embed/>
                </p:oleObj>
              </mc:Choice>
              <mc:Fallback>
                <p:oleObj name="Clip" r:id="rId3" imgW="1305000" imgH="108576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1588" y="5062538"/>
                        <a:ext cx="622300" cy="500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5" name="Rectangle 8"/>
          <p:cNvSpPr>
            <a:spLocks noChangeArrowheads="1"/>
          </p:cNvSpPr>
          <p:nvPr/>
        </p:nvSpPr>
        <p:spPr bwMode="auto">
          <a:xfrm>
            <a:off x="1317625" y="5230813"/>
            <a:ext cx="604838" cy="523875"/>
          </a:xfrm>
          <a:prstGeom prst="rect">
            <a:avLst/>
          </a:prstGeom>
          <a:solidFill>
            <a:srgbClr val="CC99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zh-CN"/>
          </a:p>
        </p:txBody>
      </p:sp>
      <p:sp>
        <p:nvSpPr>
          <p:cNvPr id="17416" name="Text Box 9"/>
          <p:cNvSpPr txBox="1">
            <a:spLocks noChangeArrowheads="1"/>
          </p:cNvSpPr>
          <p:nvPr/>
        </p:nvSpPr>
        <p:spPr bwMode="auto">
          <a:xfrm>
            <a:off x="1270000" y="5184775"/>
            <a:ext cx="709613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zh-CN" sz="1600">
                <a:latin typeface="Comic Sans MS" pitchFamily="66" charset="0"/>
              </a:rPr>
              <a:t>user</a:t>
            </a:r>
          </a:p>
          <a:p>
            <a:pPr eaLnBrk="0" hangingPunct="0"/>
            <a:r>
              <a:rPr lang="en-US" altLang="zh-CN" sz="1600">
                <a:latin typeface="Comic Sans MS" pitchFamily="66" charset="0"/>
              </a:rPr>
              <a:t>agent</a:t>
            </a:r>
            <a:endParaRPr lang="en-US" altLang="zh-CN" sz="2400">
              <a:latin typeface="Times New Roman" pitchFamily="18" charset="0"/>
            </a:endParaRPr>
          </a:p>
        </p:txBody>
      </p:sp>
      <p:grpSp>
        <p:nvGrpSpPr>
          <p:cNvPr id="17417" name="Group 11"/>
          <p:cNvGrpSpPr>
            <a:grpSpLocks/>
          </p:cNvGrpSpPr>
          <p:nvPr/>
        </p:nvGrpSpPr>
        <p:grpSpPr bwMode="auto">
          <a:xfrm>
            <a:off x="3028950" y="4503738"/>
            <a:ext cx="355600" cy="933450"/>
            <a:chOff x="4180" y="783"/>
            <a:chExt cx="150" cy="307"/>
          </a:xfrm>
        </p:grpSpPr>
        <p:sp>
          <p:nvSpPr>
            <p:cNvPr id="17471" name="AutoShape 12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zh-CN"/>
            </a:p>
          </p:txBody>
        </p:sp>
        <p:sp>
          <p:nvSpPr>
            <p:cNvPr id="17472" name="Rectangle 13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zh-CN"/>
            </a:p>
          </p:txBody>
        </p:sp>
        <p:sp>
          <p:nvSpPr>
            <p:cNvPr id="17473" name="Rectangle 14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zh-CN"/>
            </a:p>
          </p:txBody>
        </p:sp>
        <p:sp>
          <p:nvSpPr>
            <p:cNvPr id="17474" name="AutoShape 15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zh-CN"/>
            </a:p>
          </p:txBody>
        </p:sp>
        <p:sp>
          <p:nvSpPr>
            <p:cNvPr id="17475" name="Line 16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76" name="Line 17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77" name="Rectangle 18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zh-CN"/>
            </a:p>
          </p:txBody>
        </p:sp>
        <p:sp>
          <p:nvSpPr>
            <p:cNvPr id="17478" name="Rectangle 19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zh-CN"/>
            </a:p>
          </p:txBody>
        </p:sp>
      </p:grpSp>
      <p:sp>
        <p:nvSpPr>
          <p:cNvPr id="17418" name="Rectangle 21"/>
          <p:cNvSpPr>
            <a:spLocks noChangeArrowheads="1"/>
          </p:cNvSpPr>
          <p:nvPr/>
        </p:nvSpPr>
        <p:spPr bwMode="auto">
          <a:xfrm>
            <a:off x="2808288" y="4995863"/>
            <a:ext cx="809625" cy="1009650"/>
          </a:xfrm>
          <a:prstGeom prst="rect">
            <a:avLst/>
          </a:prstGeom>
          <a:solidFill>
            <a:srgbClr val="CC99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zh-CN"/>
          </a:p>
        </p:txBody>
      </p:sp>
      <p:sp>
        <p:nvSpPr>
          <p:cNvPr id="17419" name="Text Box 22"/>
          <p:cNvSpPr txBox="1">
            <a:spLocks noChangeArrowheads="1"/>
          </p:cNvSpPr>
          <p:nvPr/>
        </p:nvSpPr>
        <p:spPr bwMode="auto">
          <a:xfrm>
            <a:off x="2795588" y="4956175"/>
            <a:ext cx="8001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zh-CN" sz="1600">
                <a:latin typeface="Comic Sans MS" pitchFamily="66" charset="0"/>
              </a:rPr>
              <a:t>mail</a:t>
            </a:r>
          </a:p>
          <a:p>
            <a:pPr eaLnBrk="0" hangingPunct="0"/>
            <a:r>
              <a:rPr lang="en-US" altLang="zh-CN" sz="1600">
                <a:latin typeface="Comic Sans MS" pitchFamily="66" charset="0"/>
              </a:rPr>
              <a:t>server</a:t>
            </a:r>
            <a:endParaRPr lang="en-US" altLang="zh-CN" sz="2400">
              <a:latin typeface="Times New Roman" pitchFamily="18" charset="0"/>
            </a:endParaRPr>
          </a:p>
        </p:txBody>
      </p:sp>
      <p:sp>
        <p:nvSpPr>
          <p:cNvPr id="17420" name="Rectangle 23"/>
          <p:cNvSpPr>
            <a:spLocks noChangeArrowheads="1"/>
          </p:cNvSpPr>
          <p:nvPr/>
        </p:nvSpPr>
        <p:spPr bwMode="auto">
          <a:xfrm>
            <a:off x="2846388" y="5557838"/>
            <a:ext cx="714375" cy="190500"/>
          </a:xfrm>
          <a:prstGeom prst="rect">
            <a:avLst/>
          </a:prstGeom>
          <a:solidFill>
            <a:srgbClr val="00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zh-CN"/>
          </a:p>
        </p:txBody>
      </p:sp>
      <p:sp>
        <p:nvSpPr>
          <p:cNvPr id="17421" name="Line 24"/>
          <p:cNvSpPr>
            <a:spLocks noChangeShapeType="1"/>
          </p:cNvSpPr>
          <p:nvPr/>
        </p:nvSpPr>
        <p:spPr bwMode="auto">
          <a:xfrm>
            <a:off x="2924175" y="5602288"/>
            <a:ext cx="0" cy="1143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22" name="Line 25"/>
          <p:cNvSpPr>
            <a:spLocks noChangeShapeType="1"/>
          </p:cNvSpPr>
          <p:nvPr/>
        </p:nvSpPr>
        <p:spPr bwMode="auto">
          <a:xfrm>
            <a:off x="3097213" y="5600700"/>
            <a:ext cx="0" cy="1143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23" name="Line 26"/>
          <p:cNvSpPr>
            <a:spLocks noChangeShapeType="1"/>
          </p:cNvSpPr>
          <p:nvPr/>
        </p:nvSpPr>
        <p:spPr bwMode="auto">
          <a:xfrm>
            <a:off x="3184525" y="5603875"/>
            <a:ext cx="0" cy="1143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24" name="Line 27"/>
          <p:cNvSpPr>
            <a:spLocks noChangeShapeType="1"/>
          </p:cNvSpPr>
          <p:nvPr/>
        </p:nvSpPr>
        <p:spPr bwMode="auto">
          <a:xfrm>
            <a:off x="3275013" y="5600700"/>
            <a:ext cx="0" cy="1143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25" name="Line 28"/>
          <p:cNvSpPr>
            <a:spLocks noChangeShapeType="1"/>
          </p:cNvSpPr>
          <p:nvPr/>
        </p:nvSpPr>
        <p:spPr bwMode="auto">
          <a:xfrm>
            <a:off x="3371850" y="5600700"/>
            <a:ext cx="0" cy="1143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26" name="Line 29"/>
          <p:cNvSpPr>
            <a:spLocks noChangeShapeType="1"/>
          </p:cNvSpPr>
          <p:nvPr/>
        </p:nvSpPr>
        <p:spPr bwMode="auto">
          <a:xfrm>
            <a:off x="3460750" y="5600700"/>
            <a:ext cx="0" cy="1143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27" name="Line 30"/>
          <p:cNvSpPr>
            <a:spLocks noChangeShapeType="1"/>
          </p:cNvSpPr>
          <p:nvPr/>
        </p:nvSpPr>
        <p:spPr bwMode="auto">
          <a:xfrm>
            <a:off x="3008313" y="5602288"/>
            <a:ext cx="0" cy="1143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28" name="Rectangle 31"/>
          <p:cNvSpPr>
            <a:spLocks noChangeArrowheads="1"/>
          </p:cNvSpPr>
          <p:nvPr/>
        </p:nvSpPr>
        <p:spPr bwMode="auto">
          <a:xfrm>
            <a:off x="2859088" y="5822950"/>
            <a:ext cx="101600" cy="14763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zh-CN"/>
          </a:p>
        </p:txBody>
      </p:sp>
      <p:sp>
        <p:nvSpPr>
          <p:cNvPr id="17429" name="Rectangle 32"/>
          <p:cNvSpPr>
            <a:spLocks noChangeArrowheads="1"/>
          </p:cNvSpPr>
          <p:nvPr/>
        </p:nvSpPr>
        <p:spPr bwMode="auto">
          <a:xfrm>
            <a:off x="2995613" y="5822950"/>
            <a:ext cx="101600" cy="14763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zh-CN"/>
          </a:p>
        </p:txBody>
      </p:sp>
      <p:sp>
        <p:nvSpPr>
          <p:cNvPr id="17430" name="Rectangle 33"/>
          <p:cNvSpPr>
            <a:spLocks noChangeArrowheads="1"/>
          </p:cNvSpPr>
          <p:nvPr/>
        </p:nvSpPr>
        <p:spPr bwMode="auto">
          <a:xfrm>
            <a:off x="3132138" y="5821363"/>
            <a:ext cx="101600" cy="147637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zh-CN"/>
          </a:p>
        </p:txBody>
      </p:sp>
      <p:sp>
        <p:nvSpPr>
          <p:cNvPr id="17431" name="Rectangle 34"/>
          <p:cNvSpPr>
            <a:spLocks noChangeArrowheads="1"/>
          </p:cNvSpPr>
          <p:nvPr/>
        </p:nvSpPr>
        <p:spPr bwMode="auto">
          <a:xfrm>
            <a:off x="3286125" y="5818188"/>
            <a:ext cx="101600" cy="147637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zh-CN"/>
          </a:p>
        </p:txBody>
      </p:sp>
      <p:sp>
        <p:nvSpPr>
          <p:cNvPr id="17432" name="Rectangle 35"/>
          <p:cNvSpPr>
            <a:spLocks noChangeArrowheads="1"/>
          </p:cNvSpPr>
          <p:nvPr/>
        </p:nvSpPr>
        <p:spPr bwMode="auto">
          <a:xfrm>
            <a:off x="3438525" y="5818188"/>
            <a:ext cx="101600" cy="147637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zh-CN"/>
          </a:p>
        </p:txBody>
      </p:sp>
      <p:pic>
        <p:nvPicPr>
          <p:cNvPr id="17433" name="Picture 36" descr="Alic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3225" y="5121275"/>
            <a:ext cx="561975" cy="693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34" name="Picture 37" descr="Bob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793038" y="5026025"/>
            <a:ext cx="676275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7435" name="Group 39"/>
          <p:cNvGrpSpPr>
            <a:grpSpLocks/>
          </p:cNvGrpSpPr>
          <p:nvPr/>
        </p:nvGrpSpPr>
        <p:grpSpPr bwMode="auto">
          <a:xfrm>
            <a:off x="5219700" y="4449763"/>
            <a:ext cx="355600" cy="933450"/>
            <a:chOff x="4180" y="783"/>
            <a:chExt cx="150" cy="307"/>
          </a:xfrm>
        </p:grpSpPr>
        <p:sp>
          <p:nvSpPr>
            <p:cNvPr id="17463" name="AutoShape 40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zh-CN"/>
            </a:p>
          </p:txBody>
        </p:sp>
        <p:sp>
          <p:nvSpPr>
            <p:cNvPr id="17464" name="Rectangle 41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zh-CN"/>
            </a:p>
          </p:txBody>
        </p:sp>
        <p:sp>
          <p:nvSpPr>
            <p:cNvPr id="17465" name="Rectangle 42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zh-CN"/>
            </a:p>
          </p:txBody>
        </p:sp>
        <p:sp>
          <p:nvSpPr>
            <p:cNvPr id="17466" name="AutoShape 43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zh-CN"/>
            </a:p>
          </p:txBody>
        </p:sp>
        <p:sp>
          <p:nvSpPr>
            <p:cNvPr id="17467" name="Line 44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68" name="Line 45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69" name="Rectangle 46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zh-CN"/>
            </a:p>
          </p:txBody>
        </p:sp>
        <p:sp>
          <p:nvSpPr>
            <p:cNvPr id="17470" name="Rectangle 47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zh-CN"/>
            </a:p>
          </p:txBody>
        </p:sp>
      </p:grpSp>
      <p:sp>
        <p:nvSpPr>
          <p:cNvPr id="17436" name="Rectangle 49"/>
          <p:cNvSpPr>
            <a:spLocks noChangeArrowheads="1"/>
          </p:cNvSpPr>
          <p:nvPr/>
        </p:nvSpPr>
        <p:spPr bwMode="auto">
          <a:xfrm>
            <a:off x="4999038" y="4941888"/>
            <a:ext cx="809625" cy="1009650"/>
          </a:xfrm>
          <a:prstGeom prst="rect">
            <a:avLst/>
          </a:prstGeom>
          <a:solidFill>
            <a:srgbClr val="CC99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zh-CN"/>
          </a:p>
        </p:txBody>
      </p:sp>
      <p:sp>
        <p:nvSpPr>
          <p:cNvPr id="17437" name="Text Box 50"/>
          <p:cNvSpPr txBox="1">
            <a:spLocks noChangeArrowheads="1"/>
          </p:cNvSpPr>
          <p:nvPr/>
        </p:nvSpPr>
        <p:spPr bwMode="auto">
          <a:xfrm>
            <a:off x="4986338" y="4902200"/>
            <a:ext cx="8001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zh-CN" sz="1600">
                <a:latin typeface="Comic Sans MS" pitchFamily="66" charset="0"/>
              </a:rPr>
              <a:t>mail</a:t>
            </a:r>
          </a:p>
          <a:p>
            <a:pPr eaLnBrk="0" hangingPunct="0"/>
            <a:r>
              <a:rPr lang="en-US" altLang="zh-CN" sz="1600">
                <a:latin typeface="Comic Sans MS" pitchFamily="66" charset="0"/>
              </a:rPr>
              <a:t>server</a:t>
            </a:r>
            <a:endParaRPr lang="en-US" altLang="zh-CN" sz="2400">
              <a:latin typeface="Times New Roman" pitchFamily="18" charset="0"/>
            </a:endParaRPr>
          </a:p>
        </p:txBody>
      </p:sp>
      <p:sp>
        <p:nvSpPr>
          <p:cNvPr id="17438" name="Rectangle 51"/>
          <p:cNvSpPr>
            <a:spLocks noChangeArrowheads="1"/>
          </p:cNvSpPr>
          <p:nvPr/>
        </p:nvSpPr>
        <p:spPr bwMode="auto">
          <a:xfrm>
            <a:off x="5037138" y="5503863"/>
            <a:ext cx="714375" cy="190500"/>
          </a:xfrm>
          <a:prstGeom prst="rect">
            <a:avLst/>
          </a:prstGeom>
          <a:solidFill>
            <a:srgbClr val="00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zh-CN"/>
          </a:p>
        </p:txBody>
      </p:sp>
      <p:sp>
        <p:nvSpPr>
          <p:cNvPr id="17439" name="Line 52"/>
          <p:cNvSpPr>
            <a:spLocks noChangeShapeType="1"/>
          </p:cNvSpPr>
          <p:nvPr/>
        </p:nvSpPr>
        <p:spPr bwMode="auto">
          <a:xfrm>
            <a:off x="5114925" y="5548313"/>
            <a:ext cx="0" cy="1143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40" name="Line 53"/>
          <p:cNvSpPr>
            <a:spLocks noChangeShapeType="1"/>
          </p:cNvSpPr>
          <p:nvPr/>
        </p:nvSpPr>
        <p:spPr bwMode="auto">
          <a:xfrm>
            <a:off x="5287963" y="5546725"/>
            <a:ext cx="0" cy="1143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41" name="Line 54"/>
          <p:cNvSpPr>
            <a:spLocks noChangeShapeType="1"/>
          </p:cNvSpPr>
          <p:nvPr/>
        </p:nvSpPr>
        <p:spPr bwMode="auto">
          <a:xfrm>
            <a:off x="5375275" y="5549900"/>
            <a:ext cx="0" cy="1143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42" name="Line 55"/>
          <p:cNvSpPr>
            <a:spLocks noChangeShapeType="1"/>
          </p:cNvSpPr>
          <p:nvPr/>
        </p:nvSpPr>
        <p:spPr bwMode="auto">
          <a:xfrm>
            <a:off x="5465763" y="5546725"/>
            <a:ext cx="0" cy="1143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43" name="Line 56"/>
          <p:cNvSpPr>
            <a:spLocks noChangeShapeType="1"/>
          </p:cNvSpPr>
          <p:nvPr/>
        </p:nvSpPr>
        <p:spPr bwMode="auto">
          <a:xfrm>
            <a:off x="5562600" y="5546725"/>
            <a:ext cx="0" cy="1143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44" name="Line 57"/>
          <p:cNvSpPr>
            <a:spLocks noChangeShapeType="1"/>
          </p:cNvSpPr>
          <p:nvPr/>
        </p:nvSpPr>
        <p:spPr bwMode="auto">
          <a:xfrm>
            <a:off x="5651500" y="5546725"/>
            <a:ext cx="0" cy="1143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45" name="Line 58"/>
          <p:cNvSpPr>
            <a:spLocks noChangeShapeType="1"/>
          </p:cNvSpPr>
          <p:nvPr/>
        </p:nvSpPr>
        <p:spPr bwMode="auto">
          <a:xfrm>
            <a:off x="5199063" y="5548313"/>
            <a:ext cx="0" cy="1143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46" name="Rectangle 59"/>
          <p:cNvSpPr>
            <a:spLocks noChangeArrowheads="1"/>
          </p:cNvSpPr>
          <p:nvPr/>
        </p:nvSpPr>
        <p:spPr bwMode="auto">
          <a:xfrm>
            <a:off x="5049838" y="5768975"/>
            <a:ext cx="101600" cy="14763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zh-CN"/>
          </a:p>
        </p:txBody>
      </p:sp>
      <p:sp>
        <p:nvSpPr>
          <p:cNvPr id="17447" name="Rectangle 60"/>
          <p:cNvSpPr>
            <a:spLocks noChangeArrowheads="1"/>
          </p:cNvSpPr>
          <p:nvPr/>
        </p:nvSpPr>
        <p:spPr bwMode="auto">
          <a:xfrm>
            <a:off x="5186363" y="5768975"/>
            <a:ext cx="101600" cy="14763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zh-CN"/>
          </a:p>
        </p:txBody>
      </p:sp>
      <p:sp>
        <p:nvSpPr>
          <p:cNvPr id="17448" name="Rectangle 61"/>
          <p:cNvSpPr>
            <a:spLocks noChangeArrowheads="1"/>
          </p:cNvSpPr>
          <p:nvPr/>
        </p:nvSpPr>
        <p:spPr bwMode="auto">
          <a:xfrm>
            <a:off x="5322888" y="5767388"/>
            <a:ext cx="101600" cy="147637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zh-CN"/>
          </a:p>
        </p:txBody>
      </p:sp>
      <p:sp>
        <p:nvSpPr>
          <p:cNvPr id="17449" name="Rectangle 62"/>
          <p:cNvSpPr>
            <a:spLocks noChangeArrowheads="1"/>
          </p:cNvSpPr>
          <p:nvPr/>
        </p:nvSpPr>
        <p:spPr bwMode="auto">
          <a:xfrm>
            <a:off x="5476875" y="5764213"/>
            <a:ext cx="101600" cy="147637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zh-CN"/>
          </a:p>
        </p:txBody>
      </p:sp>
      <p:sp>
        <p:nvSpPr>
          <p:cNvPr id="17450" name="Rectangle 63"/>
          <p:cNvSpPr>
            <a:spLocks noChangeArrowheads="1"/>
          </p:cNvSpPr>
          <p:nvPr/>
        </p:nvSpPr>
        <p:spPr bwMode="auto">
          <a:xfrm>
            <a:off x="5629275" y="5764213"/>
            <a:ext cx="101600" cy="147637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zh-CN"/>
          </a:p>
        </p:txBody>
      </p:sp>
      <p:graphicFrame>
        <p:nvGraphicFramePr>
          <p:cNvPr id="17411" name="Object 3"/>
          <p:cNvGraphicFramePr>
            <a:graphicFrameLocks noChangeAspect="1"/>
          </p:cNvGraphicFramePr>
          <p:nvPr/>
        </p:nvGraphicFramePr>
        <p:xfrm>
          <a:off x="6821488" y="4946650"/>
          <a:ext cx="622300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0" name="Clip" r:id="rId7" imgW="1305000" imgH="1085760" progId="">
                  <p:embed/>
                </p:oleObj>
              </mc:Choice>
              <mc:Fallback>
                <p:oleObj name="Clip" r:id="rId7" imgW="1305000" imgH="1085760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21488" y="4946650"/>
                        <a:ext cx="622300" cy="500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7451" name="Group 66"/>
          <p:cNvGrpSpPr>
            <a:grpSpLocks/>
          </p:cNvGrpSpPr>
          <p:nvPr/>
        </p:nvGrpSpPr>
        <p:grpSpPr bwMode="auto">
          <a:xfrm>
            <a:off x="6819900" y="5068888"/>
            <a:ext cx="709613" cy="581025"/>
            <a:chOff x="4189" y="817"/>
            <a:chExt cx="521" cy="366"/>
          </a:xfrm>
        </p:grpSpPr>
        <p:sp>
          <p:nvSpPr>
            <p:cNvPr id="17461" name="Rectangle 67"/>
            <p:cNvSpPr>
              <a:spLocks noChangeArrowheads="1"/>
            </p:cNvSpPr>
            <p:nvPr/>
          </p:nvSpPr>
          <p:spPr bwMode="auto">
            <a:xfrm>
              <a:off x="4224" y="846"/>
              <a:ext cx="444" cy="330"/>
            </a:xfrm>
            <a:prstGeom prst="rect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zh-CN"/>
            </a:p>
          </p:txBody>
        </p:sp>
        <p:sp>
          <p:nvSpPr>
            <p:cNvPr id="17462" name="Text Box 68"/>
            <p:cNvSpPr txBox="1">
              <a:spLocks noChangeArrowheads="1"/>
            </p:cNvSpPr>
            <p:nvPr/>
          </p:nvSpPr>
          <p:spPr bwMode="auto">
            <a:xfrm>
              <a:off x="4189" y="817"/>
              <a:ext cx="521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zh-CN" sz="1600">
                  <a:latin typeface="Comic Sans MS" pitchFamily="66" charset="0"/>
                </a:rPr>
                <a:t>user</a:t>
              </a:r>
            </a:p>
            <a:p>
              <a:pPr eaLnBrk="0" hangingPunct="0"/>
              <a:r>
                <a:rPr lang="en-US" altLang="zh-CN" sz="1600">
                  <a:latin typeface="Comic Sans MS" pitchFamily="66" charset="0"/>
                </a:rPr>
                <a:t>agent</a:t>
              </a:r>
              <a:endParaRPr lang="en-US" altLang="zh-CN" sz="2400">
                <a:latin typeface="Times New Roman" pitchFamily="18" charset="0"/>
              </a:endParaRPr>
            </a:p>
          </p:txBody>
        </p:sp>
      </p:grpSp>
      <p:sp>
        <p:nvSpPr>
          <p:cNvPr id="17452" name="Line 69"/>
          <p:cNvSpPr>
            <a:spLocks noChangeShapeType="1"/>
          </p:cNvSpPr>
          <p:nvPr/>
        </p:nvSpPr>
        <p:spPr bwMode="auto">
          <a:xfrm>
            <a:off x="1928813" y="5494338"/>
            <a:ext cx="892175" cy="14605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53" name="Line 70"/>
          <p:cNvSpPr>
            <a:spLocks noChangeShapeType="1"/>
          </p:cNvSpPr>
          <p:nvPr/>
        </p:nvSpPr>
        <p:spPr bwMode="auto">
          <a:xfrm>
            <a:off x="3614738" y="5629275"/>
            <a:ext cx="1379537" cy="219075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54" name="Line 71"/>
          <p:cNvSpPr>
            <a:spLocks noChangeShapeType="1"/>
          </p:cNvSpPr>
          <p:nvPr/>
        </p:nvSpPr>
        <p:spPr bwMode="auto">
          <a:xfrm flipV="1">
            <a:off x="5811838" y="5408613"/>
            <a:ext cx="1027112" cy="427037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55" name="Oval 72"/>
          <p:cNvSpPr>
            <a:spLocks noChangeArrowheads="1"/>
          </p:cNvSpPr>
          <p:nvPr/>
        </p:nvSpPr>
        <p:spPr bwMode="auto">
          <a:xfrm>
            <a:off x="1441450" y="4870450"/>
            <a:ext cx="292100" cy="24447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ZapfDingbats"/>
              <a:buNone/>
            </a:pPr>
            <a:r>
              <a:rPr lang="en-US" altLang="zh-CN" sz="1600">
                <a:latin typeface="Comic Sans MS" pitchFamily="66" charset="0"/>
              </a:rPr>
              <a:t>1</a:t>
            </a:r>
            <a:endParaRPr lang="en-US" altLang="zh-CN" sz="2400">
              <a:latin typeface="Comic Sans MS" pitchFamily="66" charset="0"/>
            </a:endParaRPr>
          </a:p>
        </p:txBody>
      </p:sp>
      <p:sp>
        <p:nvSpPr>
          <p:cNvPr id="17456" name="Oval 73"/>
          <p:cNvSpPr>
            <a:spLocks noChangeArrowheads="1"/>
          </p:cNvSpPr>
          <p:nvPr/>
        </p:nvSpPr>
        <p:spPr bwMode="auto">
          <a:xfrm>
            <a:off x="2168525" y="5438775"/>
            <a:ext cx="292100" cy="24447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ZapfDingbats"/>
              <a:buNone/>
            </a:pPr>
            <a:r>
              <a:rPr lang="en-US" altLang="zh-CN" sz="1600">
                <a:latin typeface="Comic Sans MS" pitchFamily="66" charset="0"/>
              </a:rPr>
              <a:t>2</a:t>
            </a:r>
            <a:endParaRPr lang="en-US" altLang="zh-CN" sz="2400">
              <a:latin typeface="Comic Sans MS" pitchFamily="66" charset="0"/>
            </a:endParaRPr>
          </a:p>
        </p:txBody>
      </p:sp>
      <p:sp>
        <p:nvSpPr>
          <p:cNvPr id="17457" name="Oval 74"/>
          <p:cNvSpPr>
            <a:spLocks noChangeArrowheads="1"/>
          </p:cNvSpPr>
          <p:nvPr/>
        </p:nvSpPr>
        <p:spPr bwMode="auto">
          <a:xfrm>
            <a:off x="3040063" y="5518150"/>
            <a:ext cx="292100" cy="24447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ZapfDingbats"/>
              <a:buNone/>
            </a:pPr>
            <a:r>
              <a:rPr lang="en-US" altLang="zh-CN" sz="1600">
                <a:latin typeface="Comic Sans MS" pitchFamily="66" charset="0"/>
              </a:rPr>
              <a:t>3</a:t>
            </a:r>
            <a:endParaRPr lang="en-US" altLang="zh-CN" sz="2400">
              <a:latin typeface="Comic Sans MS" pitchFamily="66" charset="0"/>
            </a:endParaRPr>
          </a:p>
        </p:txBody>
      </p:sp>
      <p:sp>
        <p:nvSpPr>
          <p:cNvPr id="17458" name="Oval 75"/>
          <p:cNvSpPr>
            <a:spLocks noChangeArrowheads="1"/>
          </p:cNvSpPr>
          <p:nvPr/>
        </p:nvSpPr>
        <p:spPr bwMode="auto">
          <a:xfrm>
            <a:off x="4151313" y="5603875"/>
            <a:ext cx="292100" cy="24447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ZapfDingbats"/>
              <a:buNone/>
            </a:pPr>
            <a:r>
              <a:rPr lang="en-US" altLang="zh-CN" sz="1600">
                <a:latin typeface="Comic Sans MS" pitchFamily="66" charset="0"/>
              </a:rPr>
              <a:t>4</a:t>
            </a:r>
            <a:endParaRPr lang="en-US" altLang="zh-CN" sz="2400">
              <a:latin typeface="Comic Sans MS" pitchFamily="66" charset="0"/>
            </a:endParaRPr>
          </a:p>
        </p:txBody>
      </p:sp>
      <p:sp>
        <p:nvSpPr>
          <p:cNvPr id="17459" name="Oval 76"/>
          <p:cNvSpPr>
            <a:spLocks noChangeArrowheads="1"/>
          </p:cNvSpPr>
          <p:nvPr/>
        </p:nvSpPr>
        <p:spPr bwMode="auto">
          <a:xfrm>
            <a:off x="5300663" y="5702300"/>
            <a:ext cx="292100" cy="24447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ZapfDingbats"/>
              <a:buNone/>
            </a:pPr>
            <a:r>
              <a:rPr lang="en-US" altLang="zh-CN" sz="1600">
                <a:latin typeface="Comic Sans MS" pitchFamily="66" charset="0"/>
              </a:rPr>
              <a:t>5</a:t>
            </a:r>
            <a:endParaRPr lang="en-US" altLang="zh-CN" sz="2400">
              <a:latin typeface="Comic Sans MS" pitchFamily="66" charset="0"/>
            </a:endParaRPr>
          </a:p>
        </p:txBody>
      </p:sp>
      <p:sp>
        <p:nvSpPr>
          <p:cNvPr id="17460" name="Oval 77"/>
          <p:cNvSpPr>
            <a:spLocks noChangeArrowheads="1"/>
          </p:cNvSpPr>
          <p:nvPr/>
        </p:nvSpPr>
        <p:spPr bwMode="auto">
          <a:xfrm>
            <a:off x="6178550" y="5505450"/>
            <a:ext cx="292100" cy="24447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ZapfDingbats"/>
              <a:buNone/>
            </a:pPr>
            <a:r>
              <a:rPr lang="en-US" altLang="zh-CN" sz="1600">
                <a:latin typeface="Comic Sans MS" pitchFamily="66" charset="0"/>
              </a:rPr>
              <a:t>6</a:t>
            </a:r>
            <a:endParaRPr lang="en-US" altLang="zh-CN" sz="240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8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8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80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80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80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smtClean="0">
                <a:ea typeface="宋体" pitchFamily="2" charset="-122"/>
              </a:rPr>
              <a:t>Sample SMTP interaction</a:t>
            </a:r>
            <a:endParaRPr lang="en-US" altLang="zh-CN" smtClean="0">
              <a:ea typeface="宋体" pitchFamily="2" charset="-122"/>
            </a:endParaRPr>
          </a:p>
        </p:txBody>
      </p:sp>
      <p:sp>
        <p:nvSpPr>
          <p:cNvPr id="56322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mtClean="0"/>
              <a:t>Show an example via telnet</a:t>
            </a:r>
          </a:p>
          <a:p>
            <a:r>
              <a:rPr lang="en-US" altLang="zh-CN" smtClean="0"/>
              <a:t>Use dig to find the mail server</a:t>
            </a:r>
          </a:p>
          <a:p>
            <a:pPr lvl="1"/>
            <a:r>
              <a:rPr lang="en-US" altLang="zh-CN" smtClean="0">
                <a:ea typeface="宋体" pitchFamily="2" charset="-122"/>
              </a:rPr>
              <a:t>dig MX gmail.com</a:t>
            </a:r>
          </a:p>
          <a:p>
            <a:r>
              <a:rPr lang="en-US" altLang="zh-CN" smtClean="0"/>
              <a:t>telnet mailserver 25</a:t>
            </a:r>
          </a:p>
        </p:txBody>
      </p:sp>
      <p:sp>
        <p:nvSpPr>
          <p:cNvPr id="56323" name="Rectangle 3"/>
          <p:cNvSpPr>
            <a:spLocks noChangeArrowheads="1"/>
          </p:cNvSpPr>
          <p:nvPr/>
        </p:nvSpPr>
        <p:spPr bwMode="auto">
          <a:xfrm>
            <a:off x="0" y="1409700"/>
            <a:ext cx="946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zh-CN">
                <a:latin typeface="Courier New" pitchFamily="49" charset="0"/>
              </a:rPr>
              <a:t>     </a:t>
            </a:r>
            <a:endParaRPr lang="en-US" altLang="zh-CN">
              <a:solidFill>
                <a:srgbClr val="FF33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smtClean="0">
                <a:ea typeface="宋体" pitchFamily="2" charset="-122"/>
              </a:rPr>
              <a:t>Sample SMTP interaction</a:t>
            </a:r>
            <a:endParaRPr lang="en-US" altLang="zh-CN" smtClean="0">
              <a:ea typeface="宋体" pitchFamily="2" charset="-122"/>
            </a:endParaRPr>
          </a:p>
        </p:txBody>
      </p:sp>
      <p:sp>
        <p:nvSpPr>
          <p:cNvPr id="57346" name="Rectangle 3"/>
          <p:cNvSpPr>
            <a:spLocks noChangeArrowheads="1"/>
          </p:cNvSpPr>
          <p:nvPr/>
        </p:nvSpPr>
        <p:spPr bwMode="auto">
          <a:xfrm>
            <a:off x="0" y="1414463"/>
            <a:ext cx="8870950" cy="466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zh-CN">
                <a:latin typeface="Courier New" pitchFamily="49" charset="0"/>
              </a:rPr>
              <a:t>     </a:t>
            </a:r>
            <a:r>
              <a:rPr lang="en-US" altLang="zh-CN">
                <a:solidFill>
                  <a:srgbClr val="FF3300"/>
                </a:solidFill>
                <a:latin typeface="Courier New" pitchFamily="49" charset="0"/>
              </a:rPr>
              <a:t>S: 220 hamburger.edu</a:t>
            </a:r>
            <a:r>
              <a:rPr lang="en-US" altLang="zh-CN">
                <a:latin typeface="Courier New" pitchFamily="49" charset="0"/>
              </a:rPr>
              <a:t> </a:t>
            </a:r>
          </a:p>
          <a:p>
            <a:pPr eaLnBrk="0" hangingPunct="0"/>
            <a:r>
              <a:rPr lang="en-US" altLang="zh-CN">
                <a:latin typeface="Courier New" pitchFamily="49" charset="0"/>
              </a:rPr>
              <a:t>     C: HELO crepes.fr </a:t>
            </a:r>
          </a:p>
          <a:p>
            <a:pPr eaLnBrk="0" hangingPunct="0"/>
            <a:r>
              <a:rPr lang="en-US" altLang="zh-CN">
                <a:latin typeface="Courier New" pitchFamily="49" charset="0"/>
              </a:rPr>
              <a:t>     </a:t>
            </a:r>
            <a:r>
              <a:rPr lang="en-US" altLang="zh-CN">
                <a:solidFill>
                  <a:srgbClr val="FF3300"/>
                </a:solidFill>
                <a:latin typeface="Courier New" pitchFamily="49" charset="0"/>
              </a:rPr>
              <a:t>S: 250  Hello crepes.fr, pleased to meet you </a:t>
            </a:r>
          </a:p>
          <a:p>
            <a:pPr eaLnBrk="0" hangingPunct="0"/>
            <a:r>
              <a:rPr lang="en-US" altLang="zh-CN">
                <a:latin typeface="Courier New" pitchFamily="49" charset="0"/>
              </a:rPr>
              <a:t>     C: MAIL FROM: &lt;alice@crepes.fr&gt; </a:t>
            </a:r>
          </a:p>
          <a:p>
            <a:pPr eaLnBrk="0" hangingPunct="0"/>
            <a:r>
              <a:rPr lang="en-US" altLang="zh-CN">
                <a:latin typeface="Courier New" pitchFamily="49" charset="0"/>
              </a:rPr>
              <a:t>     </a:t>
            </a:r>
            <a:r>
              <a:rPr lang="en-US" altLang="zh-CN">
                <a:solidFill>
                  <a:srgbClr val="FF3300"/>
                </a:solidFill>
                <a:latin typeface="Courier New" pitchFamily="49" charset="0"/>
              </a:rPr>
              <a:t>S: 250 alice@crepes.fr... Sender ok</a:t>
            </a:r>
            <a:r>
              <a:rPr lang="en-US" altLang="zh-CN">
                <a:latin typeface="Courier New" pitchFamily="49" charset="0"/>
              </a:rPr>
              <a:t> </a:t>
            </a:r>
          </a:p>
          <a:p>
            <a:pPr eaLnBrk="0" hangingPunct="0"/>
            <a:r>
              <a:rPr lang="en-US" altLang="zh-CN">
                <a:latin typeface="Courier New" pitchFamily="49" charset="0"/>
              </a:rPr>
              <a:t>     C: RCPT TO: &lt;bob@hamburger.edu&gt; </a:t>
            </a:r>
          </a:p>
          <a:p>
            <a:pPr eaLnBrk="0" hangingPunct="0"/>
            <a:r>
              <a:rPr lang="en-US" altLang="zh-CN">
                <a:latin typeface="Courier New" pitchFamily="49" charset="0"/>
              </a:rPr>
              <a:t>     </a:t>
            </a:r>
            <a:r>
              <a:rPr lang="en-US" altLang="zh-CN">
                <a:solidFill>
                  <a:srgbClr val="FF3300"/>
                </a:solidFill>
                <a:latin typeface="Courier New" pitchFamily="49" charset="0"/>
              </a:rPr>
              <a:t>S: 250 bob@hamburger.edu ... Recipient ok</a:t>
            </a:r>
            <a:r>
              <a:rPr lang="en-US" altLang="zh-CN">
                <a:latin typeface="Courier New" pitchFamily="49" charset="0"/>
              </a:rPr>
              <a:t> </a:t>
            </a:r>
          </a:p>
          <a:p>
            <a:pPr eaLnBrk="0" hangingPunct="0"/>
            <a:r>
              <a:rPr lang="en-US" altLang="zh-CN">
                <a:latin typeface="Courier New" pitchFamily="49" charset="0"/>
              </a:rPr>
              <a:t>     C: DATA </a:t>
            </a:r>
          </a:p>
          <a:p>
            <a:pPr eaLnBrk="0" hangingPunct="0"/>
            <a:r>
              <a:rPr lang="en-US" altLang="zh-CN">
                <a:latin typeface="Courier New" pitchFamily="49" charset="0"/>
              </a:rPr>
              <a:t>     </a:t>
            </a:r>
            <a:r>
              <a:rPr lang="en-US" altLang="zh-CN">
                <a:solidFill>
                  <a:srgbClr val="FF3300"/>
                </a:solidFill>
                <a:latin typeface="Courier New" pitchFamily="49" charset="0"/>
              </a:rPr>
              <a:t>S: 354 Enter mail, end with "." on a line by itself</a:t>
            </a:r>
            <a:r>
              <a:rPr lang="en-US" altLang="zh-CN">
                <a:latin typeface="Courier New" pitchFamily="49" charset="0"/>
              </a:rPr>
              <a:t> </a:t>
            </a:r>
          </a:p>
          <a:p>
            <a:pPr eaLnBrk="0" hangingPunct="0"/>
            <a:r>
              <a:rPr lang="en-US" altLang="zh-CN">
                <a:latin typeface="Courier New" pitchFamily="49" charset="0"/>
              </a:rPr>
              <a:t>     C: Do you like ketchup? </a:t>
            </a:r>
          </a:p>
          <a:p>
            <a:pPr eaLnBrk="0" hangingPunct="0"/>
            <a:r>
              <a:rPr lang="en-US" altLang="zh-CN">
                <a:latin typeface="Courier New" pitchFamily="49" charset="0"/>
              </a:rPr>
              <a:t>     C: How about pickles? </a:t>
            </a:r>
          </a:p>
          <a:p>
            <a:pPr eaLnBrk="0" hangingPunct="0"/>
            <a:r>
              <a:rPr lang="en-US" altLang="zh-CN">
                <a:latin typeface="Courier New" pitchFamily="49" charset="0"/>
              </a:rPr>
              <a:t>     C: . </a:t>
            </a:r>
          </a:p>
          <a:p>
            <a:pPr eaLnBrk="0" hangingPunct="0"/>
            <a:r>
              <a:rPr lang="en-US" altLang="zh-CN">
                <a:latin typeface="Courier New" pitchFamily="49" charset="0"/>
              </a:rPr>
              <a:t>     </a:t>
            </a:r>
            <a:r>
              <a:rPr lang="en-US" altLang="zh-CN">
                <a:solidFill>
                  <a:srgbClr val="FF3300"/>
                </a:solidFill>
                <a:latin typeface="Courier New" pitchFamily="49" charset="0"/>
              </a:rPr>
              <a:t>S: 250 Message accepted for delivery</a:t>
            </a:r>
            <a:r>
              <a:rPr lang="en-US" altLang="zh-CN">
                <a:latin typeface="Courier New" pitchFamily="49" charset="0"/>
              </a:rPr>
              <a:t> </a:t>
            </a:r>
          </a:p>
          <a:p>
            <a:pPr eaLnBrk="0" hangingPunct="0"/>
            <a:r>
              <a:rPr lang="en-US" altLang="zh-CN">
                <a:latin typeface="Courier New" pitchFamily="49" charset="0"/>
              </a:rPr>
              <a:t>     C: QUIT </a:t>
            </a:r>
          </a:p>
          <a:p>
            <a:pPr eaLnBrk="0" hangingPunct="0"/>
            <a:r>
              <a:rPr lang="en-US" altLang="zh-CN">
                <a:latin typeface="Courier New" pitchFamily="49" charset="0"/>
              </a:rPr>
              <a:t>     </a:t>
            </a:r>
            <a:r>
              <a:rPr lang="en-US" altLang="zh-CN">
                <a:solidFill>
                  <a:srgbClr val="FF3300"/>
                </a:solidFill>
                <a:latin typeface="Courier New" pitchFamily="49" charset="0"/>
              </a:rPr>
              <a:t>S: 221 hamburger.edu closing connection</a:t>
            </a:r>
            <a:endParaRPr lang="en-US" altLang="zh-CN">
              <a:solidFill>
                <a:srgbClr val="FF33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altLang="zh-CN" smtClean="0">
                <a:ea typeface="宋体" pitchFamily="2" charset="-122"/>
              </a:rPr>
              <a:t>Application-Layer Protocols</a:t>
            </a:r>
          </a:p>
        </p:txBody>
      </p:sp>
      <p:sp>
        <p:nvSpPr>
          <p:cNvPr id="1676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5626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altLang="zh-CN" sz="2700" dirty="0" smtClean="0"/>
              <a:t>Network applications run on end systems</a:t>
            </a:r>
          </a:p>
          <a:p>
            <a:pPr lvl="1">
              <a:lnSpc>
                <a:spcPct val="80000"/>
              </a:lnSpc>
            </a:pPr>
            <a:r>
              <a:rPr lang="en-US" altLang="zh-CN" sz="2400" dirty="0" smtClean="0">
                <a:ea typeface="宋体" pitchFamily="2" charset="-122"/>
              </a:rPr>
              <a:t>They depend on the network to provide a service</a:t>
            </a:r>
          </a:p>
          <a:p>
            <a:pPr lvl="1">
              <a:lnSpc>
                <a:spcPct val="80000"/>
              </a:lnSpc>
            </a:pPr>
            <a:r>
              <a:rPr lang="en-US" altLang="zh-CN" sz="2400" dirty="0" smtClean="0">
                <a:ea typeface="宋体" pitchFamily="2" charset="-122"/>
              </a:rPr>
              <a:t>… but cannot run software on the network elements</a:t>
            </a:r>
          </a:p>
          <a:p>
            <a:pPr lvl="1">
              <a:lnSpc>
                <a:spcPct val="80000"/>
              </a:lnSpc>
            </a:pPr>
            <a:endParaRPr lang="en-US" altLang="zh-CN" sz="2400" dirty="0" smtClean="0">
              <a:ea typeface="宋体" pitchFamily="2" charset="-122"/>
            </a:endParaRPr>
          </a:p>
          <a:p>
            <a:pPr>
              <a:lnSpc>
                <a:spcPct val="80000"/>
              </a:lnSpc>
            </a:pPr>
            <a:r>
              <a:rPr lang="en-US" altLang="zh-CN" sz="2700" dirty="0" smtClean="0"/>
              <a:t>Network applications run on multiple machines</a:t>
            </a:r>
          </a:p>
          <a:p>
            <a:pPr lvl="1">
              <a:lnSpc>
                <a:spcPct val="80000"/>
              </a:lnSpc>
            </a:pPr>
            <a:r>
              <a:rPr lang="en-US" altLang="zh-CN" sz="2400" dirty="0" smtClean="0">
                <a:ea typeface="宋体" pitchFamily="2" charset="-122"/>
              </a:rPr>
              <a:t>Different end systems communicate with each other</a:t>
            </a:r>
          </a:p>
          <a:p>
            <a:pPr lvl="1">
              <a:lnSpc>
                <a:spcPct val="80000"/>
              </a:lnSpc>
            </a:pPr>
            <a:r>
              <a:rPr lang="en-US" altLang="zh-CN" sz="2400" dirty="0" smtClean="0">
                <a:ea typeface="宋体" pitchFamily="2" charset="-122"/>
              </a:rPr>
              <a:t>Software is often written by multiple parties</a:t>
            </a:r>
          </a:p>
          <a:p>
            <a:pPr lvl="1">
              <a:lnSpc>
                <a:spcPct val="80000"/>
              </a:lnSpc>
            </a:pPr>
            <a:endParaRPr lang="en-US" altLang="zh-CN" sz="2400" dirty="0" smtClean="0">
              <a:ea typeface="宋体" pitchFamily="2" charset="-122"/>
            </a:endParaRPr>
          </a:p>
          <a:p>
            <a:pPr>
              <a:lnSpc>
                <a:spcPct val="80000"/>
              </a:lnSpc>
            </a:pPr>
            <a:r>
              <a:rPr lang="en-US" altLang="zh-CN" sz="2700" dirty="0" smtClean="0"/>
              <a:t>Leading to a need to explicitly define a protocol</a:t>
            </a:r>
          </a:p>
          <a:p>
            <a:pPr lvl="1">
              <a:lnSpc>
                <a:spcPct val="80000"/>
              </a:lnSpc>
            </a:pPr>
            <a:r>
              <a:rPr lang="en-US" altLang="zh-CN" sz="2400" dirty="0" smtClean="0">
                <a:ea typeface="宋体" pitchFamily="2" charset="-122"/>
              </a:rPr>
              <a:t>Types of messages (e.g., requests and responses)</a:t>
            </a:r>
          </a:p>
          <a:p>
            <a:pPr lvl="1">
              <a:lnSpc>
                <a:spcPct val="80000"/>
              </a:lnSpc>
            </a:pPr>
            <a:r>
              <a:rPr lang="en-US" altLang="zh-CN" sz="2400" dirty="0" smtClean="0">
                <a:ea typeface="宋体" pitchFamily="2" charset="-122"/>
              </a:rPr>
              <a:t>Message syntax (e.g., fields, and how to delineate)</a:t>
            </a:r>
          </a:p>
          <a:p>
            <a:pPr lvl="1">
              <a:lnSpc>
                <a:spcPct val="80000"/>
              </a:lnSpc>
            </a:pPr>
            <a:r>
              <a:rPr lang="en-US" altLang="zh-CN" sz="2400" dirty="0" smtClean="0">
                <a:ea typeface="宋体" pitchFamily="2" charset="-122"/>
              </a:rPr>
              <a:t>Semantics of the fields (i.e., meaning of the information)</a:t>
            </a:r>
          </a:p>
          <a:p>
            <a:pPr lvl="1">
              <a:lnSpc>
                <a:spcPct val="80000"/>
              </a:lnSpc>
            </a:pPr>
            <a:r>
              <a:rPr lang="en-US" altLang="zh-CN" sz="2400" dirty="0" smtClean="0">
                <a:ea typeface="宋体" pitchFamily="2" charset="-122"/>
              </a:rPr>
              <a:t>Rules for when and how a process sends messages</a:t>
            </a:r>
          </a:p>
          <a:p>
            <a:pPr lvl="1">
              <a:lnSpc>
                <a:spcPct val="80000"/>
              </a:lnSpc>
            </a:pPr>
            <a:r>
              <a:rPr lang="en-US" altLang="zh-CN" sz="2400" dirty="0" smtClean="0">
                <a:ea typeface="宋体" pitchFamily="2" charset="-122"/>
              </a:rPr>
              <a:t>Platform and programming language independent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6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6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6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6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6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6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6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6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62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62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629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629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6291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>
                <a:ea typeface="宋体" pitchFamily="2" charset="-122"/>
              </a:rPr>
              <a:t>Try SMTP For Yourself</a:t>
            </a:r>
          </a:p>
        </p:txBody>
      </p:sp>
      <p:sp>
        <p:nvSpPr>
          <p:cNvPr id="171008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zh-CN" sz="2800" dirty="0" smtClean="0"/>
              <a:t>Running SMTP</a:t>
            </a:r>
          </a:p>
          <a:p>
            <a:pPr lvl="1">
              <a:lnSpc>
                <a:spcPct val="80000"/>
              </a:lnSpc>
            </a:pPr>
            <a:r>
              <a:rPr lang="en-US" altLang="zh-CN" sz="2400" dirty="0" smtClean="0">
                <a:ea typeface="宋体" pitchFamily="2" charset="-122"/>
              </a:rPr>
              <a:t>Run “telnet </a:t>
            </a:r>
            <a:r>
              <a:rPr lang="en-US" altLang="zh-CN" sz="2400" dirty="0" err="1" smtClean="0">
                <a:ea typeface="宋体" pitchFamily="2" charset="-122"/>
              </a:rPr>
              <a:t>servername</a:t>
            </a:r>
            <a:r>
              <a:rPr lang="en-US" altLang="zh-CN" sz="2400" dirty="0" smtClean="0">
                <a:ea typeface="宋体" pitchFamily="2" charset="-122"/>
              </a:rPr>
              <a:t> 25” at UNIX prompt</a:t>
            </a:r>
          </a:p>
          <a:p>
            <a:pPr lvl="1">
              <a:lnSpc>
                <a:spcPct val="80000"/>
              </a:lnSpc>
            </a:pPr>
            <a:r>
              <a:rPr lang="en-US" altLang="zh-CN" sz="2400" dirty="0" smtClean="0">
                <a:ea typeface="宋体" pitchFamily="2" charset="-122"/>
              </a:rPr>
              <a:t>See 220 reply from server</a:t>
            </a:r>
          </a:p>
          <a:p>
            <a:pPr lvl="1">
              <a:lnSpc>
                <a:spcPct val="80000"/>
              </a:lnSpc>
            </a:pPr>
            <a:r>
              <a:rPr lang="en-US" altLang="zh-CN" sz="2400" dirty="0" smtClean="0">
                <a:ea typeface="宋体" pitchFamily="2" charset="-122"/>
              </a:rPr>
              <a:t>Enter HELO, MAIL FROM, RCPT TO, DATA commands </a:t>
            </a:r>
          </a:p>
          <a:p>
            <a:pPr>
              <a:lnSpc>
                <a:spcPct val="80000"/>
              </a:lnSpc>
            </a:pPr>
            <a:r>
              <a:rPr lang="en-US" altLang="zh-CN" sz="2800" dirty="0" smtClean="0"/>
              <a:t>Thinking about spoofing?</a:t>
            </a:r>
          </a:p>
          <a:p>
            <a:pPr lvl="1">
              <a:lnSpc>
                <a:spcPct val="80000"/>
              </a:lnSpc>
            </a:pPr>
            <a:r>
              <a:rPr lang="en-US" altLang="zh-CN" sz="2400" dirty="0" smtClean="0">
                <a:ea typeface="宋体" pitchFamily="2" charset="-122"/>
              </a:rPr>
              <a:t>Very easy</a:t>
            </a:r>
          </a:p>
          <a:p>
            <a:pPr lvl="1">
              <a:lnSpc>
                <a:spcPct val="80000"/>
              </a:lnSpc>
            </a:pPr>
            <a:r>
              <a:rPr lang="en-US" altLang="zh-CN" sz="2400" dirty="0" smtClean="0">
                <a:ea typeface="宋体" pitchFamily="2" charset="-122"/>
              </a:rPr>
              <a:t>Just forge the argument of the “FROM” command</a:t>
            </a:r>
          </a:p>
          <a:p>
            <a:pPr lvl="1">
              <a:lnSpc>
                <a:spcPct val="80000"/>
              </a:lnSpc>
            </a:pPr>
            <a:r>
              <a:rPr lang="en-US" altLang="zh-CN" sz="2400" dirty="0" smtClean="0">
                <a:ea typeface="宋体" pitchFamily="2" charset="-122"/>
              </a:rPr>
              <a:t>… leading to all sorts of problems with spam</a:t>
            </a:r>
          </a:p>
          <a:p>
            <a:pPr>
              <a:lnSpc>
                <a:spcPct val="80000"/>
              </a:lnSpc>
            </a:pPr>
            <a:r>
              <a:rPr lang="en-US" altLang="zh-CN" sz="2800" dirty="0" smtClean="0"/>
              <a:t>Spammers can be even more clever</a:t>
            </a:r>
          </a:p>
          <a:p>
            <a:pPr lvl="1">
              <a:lnSpc>
                <a:spcPct val="80000"/>
              </a:lnSpc>
            </a:pPr>
            <a:r>
              <a:rPr lang="en-US" altLang="zh-CN" sz="2400" dirty="0" smtClean="0">
                <a:ea typeface="宋体" pitchFamily="2" charset="-122"/>
              </a:rPr>
              <a:t>E.g., using open SMTP servers to send e-mail</a:t>
            </a:r>
          </a:p>
          <a:p>
            <a:pPr lvl="1">
              <a:lnSpc>
                <a:spcPct val="80000"/>
              </a:lnSpc>
            </a:pPr>
            <a:r>
              <a:rPr lang="en-US" altLang="zh-CN" sz="2400" dirty="0" smtClean="0">
                <a:ea typeface="宋体" pitchFamily="2" charset="-122"/>
              </a:rPr>
              <a:t>E.g., forging the “Received” header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0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0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0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0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0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0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0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08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08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08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08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0085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>
                <a:ea typeface="宋体" pitchFamily="2" charset="-122"/>
              </a:rPr>
              <a:t>Retrieving E-Mail From the Server</a:t>
            </a:r>
          </a:p>
        </p:txBody>
      </p:sp>
      <p:sp>
        <p:nvSpPr>
          <p:cNvPr id="59394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2800" dirty="0" smtClean="0"/>
              <a:t>Server stores incoming e-mail by mailbox</a:t>
            </a:r>
          </a:p>
          <a:p>
            <a:pPr lvl="1"/>
            <a:r>
              <a:rPr lang="en-US" altLang="zh-CN" sz="2400" dirty="0" smtClean="0">
                <a:ea typeface="宋体" pitchFamily="2" charset="-122"/>
              </a:rPr>
              <a:t>Based on the “From” field in the message</a:t>
            </a:r>
          </a:p>
          <a:p>
            <a:r>
              <a:rPr lang="en-US" altLang="zh-CN" sz="2800" dirty="0" smtClean="0"/>
              <a:t>Users need to retrieve e-mail</a:t>
            </a:r>
          </a:p>
          <a:p>
            <a:pPr lvl="1"/>
            <a:r>
              <a:rPr lang="en-US" altLang="zh-CN" sz="2400" dirty="0" smtClean="0">
                <a:ea typeface="宋体" pitchFamily="2" charset="-122"/>
              </a:rPr>
              <a:t>Asynchronous from when the message was sent</a:t>
            </a:r>
          </a:p>
          <a:p>
            <a:pPr lvl="1"/>
            <a:r>
              <a:rPr lang="en-US" altLang="zh-CN" sz="2400" dirty="0" smtClean="0">
                <a:ea typeface="宋体" pitchFamily="2" charset="-122"/>
              </a:rPr>
              <a:t>With a way to view the message and reply</a:t>
            </a:r>
          </a:p>
          <a:p>
            <a:pPr lvl="1"/>
            <a:r>
              <a:rPr lang="en-US" altLang="zh-CN" sz="2400" dirty="0" smtClean="0">
                <a:ea typeface="宋体" pitchFamily="2" charset="-122"/>
              </a:rPr>
              <a:t>With a way to organize and store the messages </a:t>
            </a:r>
          </a:p>
          <a:p>
            <a:r>
              <a:rPr lang="en-US" altLang="zh-CN" sz="2800" dirty="0" smtClean="0"/>
              <a:t>In the old days…</a:t>
            </a:r>
          </a:p>
          <a:p>
            <a:pPr lvl="1"/>
            <a:r>
              <a:rPr lang="en-US" altLang="zh-CN" sz="2400" dirty="0" smtClean="0">
                <a:ea typeface="宋体" pitchFamily="2" charset="-122"/>
              </a:rPr>
              <a:t>User logged on to the machine where mail was delivered</a:t>
            </a:r>
          </a:p>
          <a:p>
            <a:pPr lvl="1"/>
            <a:r>
              <a:rPr lang="en-US" altLang="zh-CN" sz="2400" dirty="0" smtClean="0">
                <a:ea typeface="宋体" pitchFamily="2" charset="-122"/>
              </a:rPr>
              <a:t>Users received e-mail on their main work machine</a:t>
            </a:r>
          </a:p>
          <a:p>
            <a:pPr>
              <a:buFontTx/>
              <a:buNone/>
            </a:pPr>
            <a:endParaRPr lang="en-US" altLang="zh-CN" sz="28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>
                <a:ea typeface="宋体" pitchFamily="2" charset="-122"/>
              </a:rPr>
              <a:t>Influence of PCs on E-Mail Retrieval</a:t>
            </a:r>
          </a:p>
        </p:txBody>
      </p:sp>
      <p:sp>
        <p:nvSpPr>
          <p:cNvPr id="1714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r>
              <a:rPr lang="en-US" altLang="zh-CN" sz="2800" smtClean="0"/>
              <a:t>Separate machine for personal use</a:t>
            </a:r>
          </a:p>
          <a:p>
            <a:pPr lvl="1"/>
            <a:r>
              <a:rPr lang="en-US" altLang="zh-CN" sz="2400" smtClean="0">
                <a:ea typeface="宋体" pitchFamily="2" charset="-122"/>
              </a:rPr>
              <a:t>Users did not want to log in to remote machines</a:t>
            </a:r>
          </a:p>
          <a:p>
            <a:r>
              <a:rPr lang="en-US" altLang="zh-CN" sz="2800" smtClean="0"/>
              <a:t>Resource limitations</a:t>
            </a:r>
          </a:p>
          <a:p>
            <a:pPr lvl="1"/>
            <a:r>
              <a:rPr lang="en-US" altLang="zh-CN" sz="2400" smtClean="0">
                <a:ea typeface="宋体" pitchFamily="2" charset="-122"/>
              </a:rPr>
              <a:t>Most PCs did not have enough resources to act as a full-fledged e-mail server</a:t>
            </a:r>
          </a:p>
          <a:p>
            <a:r>
              <a:rPr lang="en-US" altLang="zh-CN" sz="2800" smtClean="0"/>
              <a:t>Intermittent connectivity</a:t>
            </a:r>
          </a:p>
          <a:p>
            <a:pPr lvl="1"/>
            <a:r>
              <a:rPr lang="en-US" altLang="zh-CN" sz="2400" smtClean="0">
                <a:ea typeface="宋体" pitchFamily="2" charset="-122"/>
              </a:rPr>
              <a:t>PCs only sporadically connected to the network</a:t>
            </a:r>
          </a:p>
          <a:p>
            <a:pPr lvl="1"/>
            <a:r>
              <a:rPr lang="en-US" altLang="zh-CN" sz="2400" smtClean="0">
                <a:ea typeface="宋体" pitchFamily="2" charset="-122"/>
              </a:rPr>
              <a:t>… due to dial-up connections, and shutting down of PC</a:t>
            </a:r>
          </a:p>
          <a:p>
            <a:pPr lvl="1"/>
            <a:r>
              <a:rPr lang="en-US" altLang="zh-CN" sz="2400" smtClean="0">
                <a:ea typeface="宋体" pitchFamily="2" charset="-122"/>
              </a:rPr>
              <a:t>Too unwieldy to have sending server keep trying</a:t>
            </a:r>
          </a:p>
          <a:p>
            <a:r>
              <a:rPr lang="en-US" altLang="zh-CN" sz="2800" smtClean="0"/>
              <a:t>Led to the creation of Post Office Protocol (POP)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4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4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4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4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4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4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4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41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41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4179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>
                <a:ea typeface="宋体" pitchFamily="2" charset="-122"/>
              </a:rPr>
              <a:t>Post Office Protocol (POP)</a:t>
            </a:r>
          </a:p>
        </p:txBody>
      </p:sp>
      <p:sp>
        <p:nvSpPr>
          <p:cNvPr id="1715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altLang="zh-CN" sz="2400" smtClean="0"/>
              <a:t>POP goals</a:t>
            </a:r>
          </a:p>
          <a:p>
            <a:pPr lvl="1">
              <a:lnSpc>
                <a:spcPct val="110000"/>
              </a:lnSpc>
            </a:pPr>
            <a:r>
              <a:rPr lang="en-US" altLang="zh-CN" sz="2000" smtClean="0">
                <a:ea typeface="宋体" pitchFamily="2" charset="-122"/>
              </a:rPr>
              <a:t>Support users with intermittent network connectivity</a:t>
            </a:r>
          </a:p>
          <a:p>
            <a:pPr lvl="1">
              <a:lnSpc>
                <a:spcPct val="110000"/>
              </a:lnSpc>
            </a:pPr>
            <a:r>
              <a:rPr lang="en-US" altLang="zh-CN" sz="2000" smtClean="0">
                <a:ea typeface="宋体" pitchFamily="2" charset="-122"/>
              </a:rPr>
              <a:t>Allow them to retrieve e-mail messages when connected</a:t>
            </a:r>
          </a:p>
          <a:p>
            <a:pPr lvl="1">
              <a:lnSpc>
                <a:spcPct val="110000"/>
              </a:lnSpc>
            </a:pPr>
            <a:r>
              <a:rPr lang="en-US" altLang="zh-CN" sz="2000" smtClean="0">
                <a:ea typeface="宋体" pitchFamily="2" charset="-122"/>
              </a:rPr>
              <a:t>… and view/manipulate messages when disconnected</a:t>
            </a:r>
          </a:p>
          <a:p>
            <a:pPr>
              <a:lnSpc>
                <a:spcPct val="110000"/>
              </a:lnSpc>
            </a:pPr>
            <a:r>
              <a:rPr lang="en-US" altLang="zh-CN" sz="2400" smtClean="0"/>
              <a:t>Typical user-agent interaction with a POP server</a:t>
            </a:r>
          </a:p>
          <a:p>
            <a:pPr lvl="1">
              <a:lnSpc>
                <a:spcPct val="110000"/>
              </a:lnSpc>
            </a:pPr>
            <a:r>
              <a:rPr lang="en-US" altLang="zh-CN" sz="2000" smtClean="0">
                <a:ea typeface="宋体" pitchFamily="2" charset="-122"/>
              </a:rPr>
              <a:t>Connect to the server</a:t>
            </a:r>
          </a:p>
          <a:p>
            <a:pPr lvl="1">
              <a:lnSpc>
                <a:spcPct val="110000"/>
              </a:lnSpc>
            </a:pPr>
            <a:r>
              <a:rPr lang="en-US" altLang="zh-CN" sz="2000" smtClean="0">
                <a:ea typeface="宋体" pitchFamily="2" charset="-122"/>
              </a:rPr>
              <a:t>Retrieve all e-mail messages</a:t>
            </a:r>
          </a:p>
          <a:p>
            <a:pPr lvl="1">
              <a:lnSpc>
                <a:spcPct val="110000"/>
              </a:lnSpc>
            </a:pPr>
            <a:r>
              <a:rPr lang="en-US" altLang="zh-CN" sz="2000" smtClean="0">
                <a:ea typeface="宋体" pitchFamily="2" charset="-122"/>
              </a:rPr>
              <a:t>Store messages on the user’s PCs as new messages</a:t>
            </a:r>
          </a:p>
          <a:p>
            <a:pPr lvl="1">
              <a:lnSpc>
                <a:spcPct val="110000"/>
              </a:lnSpc>
            </a:pPr>
            <a:r>
              <a:rPr lang="en-US" altLang="zh-CN" sz="2000" smtClean="0">
                <a:ea typeface="宋体" pitchFamily="2" charset="-122"/>
              </a:rPr>
              <a:t>Delete the messages from the server</a:t>
            </a:r>
          </a:p>
          <a:p>
            <a:pPr lvl="1">
              <a:lnSpc>
                <a:spcPct val="110000"/>
              </a:lnSpc>
            </a:pPr>
            <a:r>
              <a:rPr lang="en-US" altLang="zh-CN" sz="2000" smtClean="0">
                <a:ea typeface="宋体" pitchFamily="2" charset="-122"/>
              </a:rPr>
              <a:t>Disconnect from the server</a:t>
            </a:r>
          </a:p>
          <a:p>
            <a:pPr>
              <a:lnSpc>
                <a:spcPct val="110000"/>
              </a:lnSpc>
            </a:pPr>
            <a:r>
              <a:rPr lang="en-US" altLang="zh-CN" sz="2400" smtClean="0"/>
              <a:t>User agent still uses SMTP to send messages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5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5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5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5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5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5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5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52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52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52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52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520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smtClean="0">
                <a:ea typeface="宋体" pitchFamily="2" charset="-122"/>
              </a:rPr>
              <a:t>POP3 Protocol</a:t>
            </a:r>
            <a:endParaRPr lang="en-US" altLang="zh-CN" smtClean="0">
              <a:ea typeface="宋体" pitchFamily="2" charset="-122"/>
            </a:endParaRPr>
          </a:p>
        </p:txBody>
      </p:sp>
      <p:sp>
        <p:nvSpPr>
          <p:cNvPr id="6246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95300" y="1438275"/>
            <a:ext cx="3971925" cy="46482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zh-CN" sz="2400" smtClean="0">
                <a:solidFill>
                  <a:srgbClr val="FF0000"/>
                </a:solidFill>
              </a:rPr>
              <a:t>Authorization phase</a:t>
            </a:r>
            <a:endParaRPr lang="en-US" altLang="zh-CN" sz="2000" smtClean="0"/>
          </a:p>
          <a:p>
            <a:r>
              <a:rPr lang="en-US" altLang="zh-CN" sz="2000" smtClean="0"/>
              <a:t>Client commands: </a:t>
            </a:r>
          </a:p>
          <a:p>
            <a:pPr lvl="1"/>
            <a:r>
              <a:rPr lang="en-US" altLang="zh-CN" sz="2000" b="1" smtClean="0">
                <a:latin typeface="Courier New" pitchFamily="49" charset="0"/>
                <a:ea typeface="宋体" pitchFamily="2" charset="-122"/>
              </a:rPr>
              <a:t>user:</a:t>
            </a:r>
            <a:r>
              <a:rPr lang="en-US" altLang="zh-CN" sz="2000" smtClean="0">
                <a:ea typeface="宋体" pitchFamily="2" charset="-122"/>
              </a:rPr>
              <a:t> declare username</a:t>
            </a:r>
          </a:p>
          <a:p>
            <a:pPr lvl="1"/>
            <a:r>
              <a:rPr lang="en-US" altLang="zh-CN" sz="2000" b="1" smtClean="0">
                <a:latin typeface="Courier New" pitchFamily="49" charset="0"/>
                <a:ea typeface="宋体" pitchFamily="2" charset="-122"/>
              </a:rPr>
              <a:t>pass:</a:t>
            </a:r>
            <a:r>
              <a:rPr lang="en-US" altLang="zh-CN" sz="2000" smtClean="0">
                <a:ea typeface="宋体" pitchFamily="2" charset="-122"/>
              </a:rPr>
              <a:t> password</a:t>
            </a:r>
          </a:p>
          <a:p>
            <a:r>
              <a:rPr lang="en-US" altLang="zh-CN" sz="2000" smtClean="0"/>
              <a:t>Server responses</a:t>
            </a:r>
          </a:p>
          <a:p>
            <a:pPr lvl="1"/>
            <a:r>
              <a:rPr lang="en-US" altLang="zh-CN" sz="2000" b="1" smtClean="0">
                <a:latin typeface="Courier New" pitchFamily="49" charset="0"/>
                <a:ea typeface="宋体" pitchFamily="2" charset="-122"/>
              </a:rPr>
              <a:t>+OK</a:t>
            </a:r>
          </a:p>
          <a:p>
            <a:pPr lvl="1"/>
            <a:r>
              <a:rPr lang="en-US" altLang="zh-CN" sz="2000" b="1" smtClean="0">
                <a:latin typeface="Courier New" pitchFamily="49" charset="0"/>
                <a:ea typeface="宋体" pitchFamily="2" charset="-122"/>
              </a:rPr>
              <a:t>-ERR</a:t>
            </a:r>
            <a:endParaRPr lang="en-US" altLang="zh-CN" sz="1800" smtClean="0">
              <a:ea typeface="宋体" pitchFamily="2" charset="-122"/>
            </a:endParaRPr>
          </a:p>
          <a:p>
            <a:pPr>
              <a:buFontTx/>
              <a:buNone/>
            </a:pPr>
            <a:r>
              <a:rPr lang="en-US" altLang="zh-CN" sz="2400" smtClean="0">
                <a:solidFill>
                  <a:srgbClr val="FF0000"/>
                </a:solidFill>
              </a:rPr>
              <a:t>Transaction phase, </a:t>
            </a:r>
            <a:r>
              <a:rPr lang="en-US" altLang="zh-CN" sz="2000" smtClean="0">
                <a:solidFill>
                  <a:schemeClr val="tx2"/>
                </a:solidFill>
              </a:rPr>
              <a:t>client:</a:t>
            </a:r>
            <a:endParaRPr lang="en-US" altLang="zh-CN" sz="2000" smtClean="0"/>
          </a:p>
          <a:p>
            <a:pPr>
              <a:lnSpc>
                <a:spcPct val="90000"/>
              </a:lnSpc>
            </a:pPr>
            <a:r>
              <a:rPr lang="en-US" altLang="zh-CN" sz="2000" b="1" smtClean="0">
                <a:latin typeface="Courier New" pitchFamily="49" charset="0"/>
              </a:rPr>
              <a:t>list:</a:t>
            </a:r>
            <a:r>
              <a:rPr lang="en-US" altLang="zh-CN" sz="2000" smtClean="0"/>
              <a:t> list message numbers</a:t>
            </a:r>
          </a:p>
          <a:p>
            <a:pPr>
              <a:lnSpc>
                <a:spcPct val="90000"/>
              </a:lnSpc>
            </a:pPr>
            <a:r>
              <a:rPr lang="en-US" altLang="zh-CN" sz="2000" b="1" smtClean="0">
                <a:latin typeface="Courier New" pitchFamily="49" charset="0"/>
              </a:rPr>
              <a:t>retr:</a:t>
            </a:r>
            <a:r>
              <a:rPr lang="en-US" altLang="zh-CN" sz="2000" smtClean="0"/>
              <a:t> retrieve message by number</a:t>
            </a:r>
          </a:p>
          <a:p>
            <a:pPr>
              <a:lnSpc>
                <a:spcPct val="90000"/>
              </a:lnSpc>
            </a:pPr>
            <a:r>
              <a:rPr lang="en-US" altLang="zh-CN" sz="2000" b="1" smtClean="0">
                <a:latin typeface="Courier New" pitchFamily="49" charset="0"/>
              </a:rPr>
              <a:t>dele:</a:t>
            </a:r>
            <a:r>
              <a:rPr lang="en-US" altLang="zh-CN" sz="2000" smtClean="0"/>
              <a:t> delete</a:t>
            </a:r>
          </a:p>
          <a:p>
            <a:pPr>
              <a:lnSpc>
                <a:spcPct val="90000"/>
              </a:lnSpc>
            </a:pPr>
            <a:r>
              <a:rPr lang="en-US" altLang="zh-CN" sz="2000" b="1" smtClean="0">
                <a:latin typeface="Courier New" pitchFamily="49" charset="0"/>
              </a:rPr>
              <a:t>quit</a:t>
            </a:r>
            <a:endParaRPr lang="en-US" altLang="zh-CN" sz="2000" smtClean="0"/>
          </a:p>
        </p:txBody>
      </p:sp>
      <p:sp>
        <p:nvSpPr>
          <p:cNvPr id="62467" name="Text Box 4"/>
          <p:cNvSpPr txBox="1">
            <a:spLocks noChangeArrowheads="1"/>
          </p:cNvSpPr>
          <p:nvPr/>
        </p:nvSpPr>
        <p:spPr bwMode="auto">
          <a:xfrm>
            <a:off x="4340225" y="2665413"/>
            <a:ext cx="4268788" cy="4027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zh-CN" sz="2400">
                <a:latin typeface="Times New Roman" pitchFamily="18" charset="0"/>
              </a:rPr>
              <a:t>         </a:t>
            </a:r>
            <a:r>
              <a:rPr lang="en-US" altLang="zh-CN">
                <a:latin typeface="Courier New" pitchFamily="49" charset="0"/>
              </a:rPr>
              <a:t>C: list </a:t>
            </a:r>
          </a:p>
          <a:p>
            <a:pPr eaLnBrk="0" hangingPunct="0"/>
            <a:r>
              <a:rPr lang="en-US" altLang="zh-CN">
                <a:latin typeface="Courier New" pitchFamily="49" charset="0"/>
              </a:rPr>
              <a:t>     S: 1 498 </a:t>
            </a:r>
          </a:p>
          <a:p>
            <a:pPr eaLnBrk="0" hangingPunct="0"/>
            <a:r>
              <a:rPr lang="en-US" altLang="zh-CN">
                <a:latin typeface="Courier New" pitchFamily="49" charset="0"/>
              </a:rPr>
              <a:t>     S: 2 912 </a:t>
            </a:r>
          </a:p>
          <a:p>
            <a:pPr eaLnBrk="0" hangingPunct="0"/>
            <a:r>
              <a:rPr lang="en-US" altLang="zh-CN">
                <a:latin typeface="Courier New" pitchFamily="49" charset="0"/>
              </a:rPr>
              <a:t>     S: . </a:t>
            </a:r>
          </a:p>
          <a:p>
            <a:pPr eaLnBrk="0" hangingPunct="0"/>
            <a:r>
              <a:rPr lang="en-US" altLang="zh-CN">
                <a:latin typeface="Courier New" pitchFamily="49" charset="0"/>
              </a:rPr>
              <a:t>     C: retr 1 </a:t>
            </a:r>
          </a:p>
          <a:p>
            <a:pPr eaLnBrk="0" hangingPunct="0"/>
            <a:r>
              <a:rPr lang="en-US" altLang="zh-CN">
                <a:latin typeface="Courier New" pitchFamily="49" charset="0"/>
              </a:rPr>
              <a:t>     S: &lt;message 1 contents&gt;</a:t>
            </a:r>
          </a:p>
          <a:p>
            <a:pPr eaLnBrk="0" hangingPunct="0"/>
            <a:r>
              <a:rPr lang="en-US" altLang="zh-CN">
                <a:latin typeface="Courier New" pitchFamily="49" charset="0"/>
              </a:rPr>
              <a:t>     S: . </a:t>
            </a:r>
          </a:p>
          <a:p>
            <a:pPr eaLnBrk="0" hangingPunct="0"/>
            <a:r>
              <a:rPr lang="en-US" altLang="zh-CN">
                <a:latin typeface="Courier New" pitchFamily="49" charset="0"/>
              </a:rPr>
              <a:t>     C: dele 1 </a:t>
            </a:r>
          </a:p>
          <a:p>
            <a:pPr eaLnBrk="0" hangingPunct="0"/>
            <a:r>
              <a:rPr lang="en-US" altLang="zh-CN">
                <a:latin typeface="Courier New" pitchFamily="49" charset="0"/>
              </a:rPr>
              <a:t>     C: retr 2 </a:t>
            </a:r>
          </a:p>
          <a:p>
            <a:pPr eaLnBrk="0" hangingPunct="0"/>
            <a:r>
              <a:rPr lang="en-US" altLang="zh-CN">
                <a:latin typeface="Courier New" pitchFamily="49" charset="0"/>
              </a:rPr>
              <a:t>     S: &lt;message 1 contents&gt;</a:t>
            </a:r>
          </a:p>
          <a:p>
            <a:pPr eaLnBrk="0" hangingPunct="0"/>
            <a:r>
              <a:rPr lang="en-US" altLang="zh-CN">
                <a:latin typeface="Courier New" pitchFamily="49" charset="0"/>
              </a:rPr>
              <a:t>     S: . </a:t>
            </a:r>
          </a:p>
          <a:p>
            <a:pPr eaLnBrk="0" hangingPunct="0"/>
            <a:r>
              <a:rPr lang="en-US" altLang="zh-CN">
                <a:latin typeface="Courier New" pitchFamily="49" charset="0"/>
              </a:rPr>
              <a:t>     C: dele 2 </a:t>
            </a:r>
          </a:p>
          <a:p>
            <a:pPr eaLnBrk="0" hangingPunct="0"/>
            <a:r>
              <a:rPr lang="en-US" altLang="zh-CN">
                <a:latin typeface="Courier New" pitchFamily="49" charset="0"/>
              </a:rPr>
              <a:t>     C: quit </a:t>
            </a:r>
          </a:p>
          <a:p>
            <a:pPr eaLnBrk="0" hangingPunct="0"/>
            <a:r>
              <a:rPr lang="en-US" altLang="zh-CN">
                <a:latin typeface="Courier New" pitchFamily="49" charset="0"/>
              </a:rPr>
              <a:t>     S: +OK </a:t>
            </a:r>
            <a:r>
              <a:rPr lang="en-US" altLang="zh-CN" sz="1400">
                <a:latin typeface="Courier New" pitchFamily="49" charset="0"/>
              </a:rPr>
              <a:t>POP3 server signing off</a:t>
            </a:r>
            <a:endParaRPr lang="en-US" altLang="zh-CN">
              <a:latin typeface="Courier New" pitchFamily="49" charset="0"/>
            </a:endParaRPr>
          </a:p>
        </p:txBody>
      </p:sp>
      <p:sp>
        <p:nvSpPr>
          <p:cNvPr id="62468" name="Text Box 5"/>
          <p:cNvSpPr txBox="1">
            <a:spLocks noChangeArrowheads="1"/>
          </p:cNvSpPr>
          <p:nvPr/>
        </p:nvSpPr>
        <p:spPr bwMode="auto">
          <a:xfrm>
            <a:off x="4989513" y="942975"/>
            <a:ext cx="3981450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n-US" altLang="zh-CN">
              <a:latin typeface="Courier New" pitchFamily="49" charset="0"/>
            </a:endParaRPr>
          </a:p>
          <a:p>
            <a:pPr eaLnBrk="0" hangingPunct="0"/>
            <a:r>
              <a:rPr lang="en-US" altLang="zh-CN">
                <a:latin typeface="Courier New" pitchFamily="49" charset="0"/>
              </a:rPr>
              <a:t>S: +OK POP3 server ready </a:t>
            </a:r>
          </a:p>
          <a:p>
            <a:pPr eaLnBrk="0" hangingPunct="0"/>
            <a:r>
              <a:rPr lang="en-US" altLang="zh-CN">
                <a:latin typeface="Courier New" pitchFamily="49" charset="0"/>
              </a:rPr>
              <a:t>C: user bob </a:t>
            </a:r>
          </a:p>
          <a:p>
            <a:pPr eaLnBrk="0" hangingPunct="0"/>
            <a:r>
              <a:rPr lang="en-US" altLang="zh-CN">
                <a:latin typeface="Courier New" pitchFamily="49" charset="0"/>
              </a:rPr>
              <a:t>S: +OK </a:t>
            </a:r>
          </a:p>
          <a:p>
            <a:pPr eaLnBrk="0" hangingPunct="0"/>
            <a:r>
              <a:rPr lang="en-US" altLang="zh-CN">
                <a:latin typeface="Courier New" pitchFamily="49" charset="0"/>
              </a:rPr>
              <a:t>C: pass hungry </a:t>
            </a:r>
          </a:p>
          <a:p>
            <a:pPr eaLnBrk="0" hangingPunct="0"/>
            <a:r>
              <a:rPr lang="en-US" altLang="zh-CN">
                <a:latin typeface="Courier New" pitchFamily="49" charset="0"/>
              </a:rPr>
              <a:t>S: +OK</a:t>
            </a:r>
            <a:r>
              <a:rPr lang="en-US" altLang="zh-CN" sz="1400">
                <a:latin typeface="Courier New" pitchFamily="49" charset="0"/>
              </a:rPr>
              <a:t> user successfully logged on</a:t>
            </a:r>
            <a:endParaRPr lang="en-US" altLang="zh-CN" sz="2400">
              <a:latin typeface="Times New Roman" pitchFamily="18" charset="0"/>
            </a:endParaRPr>
          </a:p>
        </p:txBody>
      </p:sp>
      <p:sp>
        <p:nvSpPr>
          <p:cNvPr id="62469" name="Freeform 6"/>
          <p:cNvSpPr>
            <a:spLocks/>
          </p:cNvSpPr>
          <p:nvPr/>
        </p:nvSpPr>
        <p:spPr bwMode="auto">
          <a:xfrm>
            <a:off x="4972050" y="1200150"/>
            <a:ext cx="371475" cy="1457325"/>
          </a:xfrm>
          <a:custGeom>
            <a:avLst/>
            <a:gdLst>
              <a:gd name="T0" fmla="*/ 371475 w 234"/>
              <a:gd name="T1" fmla="*/ 0 h 918"/>
              <a:gd name="T2" fmla="*/ 0 w 234"/>
              <a:gd name="T3" fmla="*/ 0 h 918"/>
              <a:gd name="T4" fmla="*/ 0 w 234"/>
              <a:gd name="T5" fmla="*/ 1457325 h 918"/>
              <a:gd name="T6" fmla="*/ 361950 w 234"/>
              <a:gd name="T7" fmla="*/ 1457325 h 918"/>
              <a:gd name="T8" fmla="*/ 0 60000 65536"/>
              <a:gd name="T9" fmla="*/ 0 60000 65536"/>
              <a:gd name="T10" fmla="*/ 0 60000 65536"/>
              <a:gd name="T11" fmla="*/ 0 60000 65536"/>
              <a:gd name="T12" fmla="*/ 0 w 234"/>
              <a:gd name="T13" fmla="*/ 0 h 918"/>
              <a:gd name="T14" fmla="*/ 234 w 234"/>
              <a:gd name="T15" fmla="*/ 918 h 91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34" h="918">
                <a:moveTo>
                  <a:pt x="234" y="0"/>
                </a:moveTo>
                <a:lnTo>
                  <a:pt x="0" y="0"/>
                </a:lnTo>
                <a:lnTo>
                  <a:pt x="0" y="918"/>
                </a:lnTo>
                <a:lnTo>
                  <a:pt x="228" y="918"/>
                </a:ln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zh-CN"/>
          </a:p>
        </p:txBody>
      </p:sp>
      <p:sp>
        <p:nvSpPr>
          <p:cNvPr id="62470" name="Line 7"/>
          <p:cNvSpPr>
            <a:spLocks noChangeShapeType="1"/>
          </p:cNvSpPr>
          <p:nvPr/>
        </p:nvSpPr>
        <p:spPr bwMode="auto">
          <a:xfrm flipV="1">
            <a:off x="3486150" y="1438275"/>
            <a:ext cx="1400175" cy="238125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471" name="Freeform 8"/>
          <p:cNvSpPr>
            <a:spLocks/>
          </p:cNvSpPr>
          <p:nvPr/>
        </p:nvSpPr>
        <p:spPr bwMode="auto">
          <a:xfrm>
            <a:off x="4962525" y="2781300"/>
            <a:ext cx="371475" cy="3895725"/>
          </a:xfrm>
          <a:custGeom>
            <a:avLst/>
            <a:gdLst>
              <a:gd name="T0" fmla="*/ 371475 w 234"/>
              <a:gd name="T1" fmla="*/ 0 h 918"/>
              <a:gd name="T2" fmla="*/ 0 w 234"/>
              <a:gd name="T3" fmla="*/ 0 h 918"/>
              <a:gd name="T4" fmla="*/ 0 w 234"/>
              <a:gd name="T5" fmla="*/ 3895725 h 918"/>
              <a:gd name="T6" fmla="*/ 361950 w 234"/>
              <a:gd name="T7" fmla="*/ 3895725 h 918"/>
              <a:gd name="T8" fmla="*/ 0 60000 65536"/>
              <a:gd name="T9" fmla="*/ 0 60000 65536"/>
              <a:gd name="T10" fmla="*/ 0 60000 65536"/>
              <a:gd name="T11" fmla="*/ 0 60000 65536"/>
              <a:gd name="T12" fmla="*/ 0 w 234"/>
              <a:gd name="T13" fmla="*/ 0 h 918"/>
              <a:gd name="T14" fmla="*/ 234 w 234"/>
              <a:gd name="T15" fmla="*/ 918 h 91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34" h="918">
                <a:moveTo>
                  <a:pt x="234" y="0"/>
                </a:moveTo>
                <a:lnTo>
                  <a:pt x="0" y="0"/>
                </a:lnTo>
                <a:lnTo>
                  <a:pt x="0" y="918"/>
                </a:lnTo>
                <a:lnTo>
                  <a:pt x="228" y="918"/>
                </a:ln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zh-CN"/>
          </a:p>
        </p:txBody>
      </p:sp>
      <p:sp>
        <p:nvSpPr>
          <p:cNvPr id="62472" name="Line 9"/>
          <p:cNvSpPr>
            <a:spLocks noChangeShapeType="1"/>
          </p:cNvSpPr>
          <p:nvPr/>
        </p:nvSpPr>
        <p:spPr bwMode="auto">
          <a:xfrm flipV="1">
            <a:off x="3152775" y="3952875"/>
            <a:ext cx="1733550" cy="32385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>
                <a:ea typeface="宋体" pitchFamily="2" charset="-122"/>
              </a:rPr>
              <a:t>Limitations of POP</a:t>
            </a:r>
          </a:p>
        </p:txBody>
      </p:sp>
      <p:sp>
        <p:nvSpPr>
          <p:cNvPr id="1717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sz="2800" smtClean="0"/>
              <a:t>Does not handle multiple mailboxes easily</a:t>
            </a:r>
          </a:p>
          <a:p>
            <a:pPr lvl="1">
              <a:lnSpc>
                <a:spcPct val="90000"/>
              </a:lnSpc>
            </a:pPr>
            <a:r>
              <a:rPr lang="en-US" altLang="zh-CN" sz="2400" smtClean="0">
                <a:ea typeface="宋体" pitchFamily="2" charset="-122"/>
              </a:rPr>
              <a:t>Designed to put user’s incoming e-mail in one folder</a:t>
            </a:r>
          </a:p>
          <a:p>
            <a:pPr>
              <a:lnSpc>
                <a:spcPct val="90000"/>
              </a:lnSpc>
            </a:pPr>
            <a:r>
              <a:rPr lang="en-US" altLang="zh-CN" sz="2800" smtClean="0"/>
              <a:t>Not designed to keep messages on the server</a:t>
            </a:r>
          </a:p>
          <a:p>
            <a:pPr lvl="1">
              <a:lnSpc>
                <a:spcPct val="90000"/>
              </a:lnSpc>
            </a:pPr>
            <a:r>
              <a:rPr lang="en-US" altLang="zh-CN" sz="2400" smtClean="0">
                <a:ea typeface="宋体" pitchFamily="2" charset="-122"/>
              </a:rPr>
              <a:t>Instead, designed to download messages to the client</a:t>
            </a:r>
          </a:p>
          <a:p>
            <a:pPr>
              <a:lnSpc>
                <a:spcPct val="90000"/>
              </a:lnSpc>
            </a:pPr>
            <a:r>
              <a:rPr lang="en-US" altLang="zh-CN" sz="2800" smtClean="0"/>
              <a:t>Poor handling of multiple-client access to mailbox</a:t>
            </a:r>
          </a:p>
          <a:p>
            <a:pPr lvl="1">
              <a:lnSpc>
                <a:spcPct val="90000"/>
              </a:lnSpc>
            </a:pPr>
            <a:r>
              <a:rPr lang="en-US" altLang="zh-CN" sz="2400" smtClean="0">
                <a:ea typeface="宋体" pitchFamily="2" charset="-122"/>
              </a:rPr>
              <a:t>Increasingly important as users have home PC, work PC, laptop, cyber café computer, friend’s machine, etc.</a:t>
            </a:r>
          </a:p>
          <a:p>
            <a:pPr>
              <a:lnSpc>
                <a:spcPct val="90000"/>
              </a:lnSpc>
            </a:pPr>
            <a:r>
              <a:rPr lang="en-US" altLang="zh-CN" sz="2800" smtClean="0"/>
              <a:t>High network bandwidth overhead</a:t>
            </a:r>
          </a:p>
          <a:p>
            <a:pPr lvl="1">
              <a:lnSpc>
                <a:spcPct val="90000"/>
              </a:lnSpc>
            </a:pPr>
            <a:r>
              <a:rPr lang="en-US" altLang="zh-CN" sz="2400" smtClean="0">
                <a:ea typeface="宋体" pitchFamily="2" charset="-122"/>
              </a:rPr>
              <a:t>Transfers all of the e-mail messages, often well before they are read (and they might not be read at all!)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7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7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7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7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7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7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7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7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7251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altLang="zh-CN" sz="3200" smtClean="0">
                <a:ea typeface="宋体" pitchFamily="2" charset="-122"/>
              </a:rPr>
              <a:t>Interactive Mail Access Protocol (IMAP)</a:t>
            </a:r>
          </a:p>
        </p:txBody>
      </p:sp>
      <p:sp>
        <p:nvSpPr>
          <p:cNvPr id="1718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5867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zh-CN" sz="2400" smtClean="0"/>
              <a:t>Supports connected and disconnected operation</a:t>
            </a:r>
          </a:p>
          <a:p>
            <a:pPr lvl="1">
              <a:lnSpc>
                <a:spcPct val="80000"/>
              </a:lnSpc>
            </a:pPr>
            <a:r>
              <a:rPr lang="en-US" altLang="zh-CN" sz="2000" smtClean="0">
                <a:ea typeface="宋体" pitchFamily="2" charset="-122"/>
              </a:rPr>
              <a:t>Users can download message contents on demand</a:t>
            </a:r>
          </a:p>
          <a:p>
            <a:pPr lvl="1">
              <a:lnSpc>
                <a:spcPct val="80000"/>
              </a:lnSpc>
            </a:pPr>
            <a:endParaRPr lang="en-US" altLang="zh-CN" sz="2000" smtClean="0">
              <a:ea typeface="宋体" pitchFamily="2" charset="-122"/>
            </a:endParaRPr>
          </a:p>
          <a:p>
            <a:pPr>
              <a:lnSpc>
                <a:spcPct val="80000"/>
              </a:lnSpc>
            </a:pPr>
            <a:r>
              <a:rPr lang="en-US" altLang="zh-CN" sz="2400" smtClean="0"/>
              <a:t>Multiple clients can connect to mailbox at once</a:t>
            </a:r>
          </a:p>
          <a:p>
            <a:pPr lvl="1">
              <a:lnSpc>
                <a:spcPct val="80000"/>
              </a:lnSpc>
            </a:pPr>
            <a:r>
              <a:rPr lang="en-US" altLang="zh-CN" sz="2000" smtClean="0">
                <a:ea typeface="宋体" pitchFamily="2" charset="-122"/>
              </a:rPr>
              <a:t>Detects changes made to the mailbox by other clients</a:t>
            </a:r>
          </a:p>
          <a:p>
            <a:pPr lvl="1">
              <a:lnSpc>
                <a:spcPct val="80000"/>
              </a:lnSpc>
            </a:pPr>
            <a:r>
              <a:rPr lang="en-US" altLang="zh-CN" sz="2000" smtClean="0">
                <a:ea typeface="宋体" pitchFamily="2" charset="-122"/>
              </a:rPr>
              <a:t>Server keeps state about message (e.g., read, replied to)</a:t>
            </a:r>
          </a:p>
          <a:p>
            <a:pPr lvl="1">
              <a:lnSpc>
                <a:spcPct val="80000"/>
              </a:lnSpc>
            </a:pPr>
            <a:endParaRPr lang="en-US" altLang="zh-CN" sz="2000" smtClean="0">
              <a:ea typeface="宋体" pitchFamily="2" charset="-122"/>
            </a:endParaRPr>
          </a:p>
          <a:p>
            <a:pPr>
              <a:lnSpc>
                <a:spcPct val="80000"/>
              </a:lnSpc>
            </a:pPr>
            <a:r>
              <a:rPr lang="en-US" altLang="zh-CN" sz="2400" smtClean="0"/>
              <a:t>Access to MIME parts of messages &amp; partial fetch</a:t>
            </a:r>
          </a:p>
          <a:p>
            <a:pPr lvl="1">
              <a:lnSpc>
                <a:spcPct val="80000"/>
              </a:lnSpc>
            </a:pPr>
            <a:r>
              <a:rPr lang="en-US" altLang="zh-CN" sz="2000" smtClean="0">
                <a:ea typeface="宋体" pitchFamily="2" charset="-122"/>
              </a:rPr>
              <a:t>Clients can retrieve individual parts separately</a:t>
            </a:r>
          </a:p>
          <a:p>
            <a:pPr lvl="1">
              <a:lnSpc>
                <a:spcPct val="80000"/>
              </a:lnSpc>
            </a:pPr>
            <a:r>
              <a:rPr lang="en-US" altLang="zh-CN" sz="2000" smtClean="0">
                <a:ea typeface="宋体" pitchFamily="2" charset="-122"/>
              </a:rPr>
              <a:t>E.g., text of a message without downloading attachments</a:t>
            </a:r>
          </a:p>
          <a:p>
            <a:pPr lvl="1">
              <a:lnSpc>
                <a:spcPct val="80000"/>
              </a:lnSpc>
            </a:pPr>
            <a:endParaRPr lang="en-US" altLang="zh-CN" sz="2000" smtClean="0">
              <a:ea typeface="宋体" pitchFamily="2" charset="-122"/>
            </a:endParaRPr>
          </a:p>
          <a:p>
            <a:pPr>
              <a:lnSpc>
                <a:spcPct val="80000"/>
              </a:lnSpc>
            </a:pPr>
            <a:r>
              <a:rPr lang="en-US" altLang="zh-CN" sz="2400" smtClean="0"/>
              <a:t>Multiple mailboxes on the server</a:t>
            </a:r>
          </a:p>
          <a:p>
            <a:pPr lvl="1">
              <a:lnSpc>
                <a:spcPct val="80000"/>
              </a:lnSpc>
            </a:pPr>
            <a:r>
              <a:rPr lang="en-US" altLang="zh-CN" sz="2000" smtClean="0">
                <a:ea typeface="宋体" pitchFamily="2" charset="-122"/>
              </a:rPr>
              <a:t>Client can create, rename, and delete mailboxes</a:t>
            </a:r>
          </a:p>
          <a:p>
            <a:pPr lvl="1">
              <a:lnSpc>
                <a:spcPct val="80000"/>
              </a:lnSpc>
            </a:pPr>
            <a:r>
              <a:rPr lang="en-US" altLang="zh-CN" sz="2000" smtClean="0">
                <a:ea typeface="宋体" pitchFamily="2" charset="-122"/>
              </a:rPr>
              <a:t>Client can move messages from one folder to another</a:t>
            </a:r>
          </a:p>
          <a:p>
            <a:pPr lvl="1">
              <a:lnSpc>
                <a:spcPct val="80000"/>
              </a:lnSpc>
            </a:pPr>
            <a:endParaRPr lang="en-US" altLang="zh-CN" sz="2000" smtClean="0">
              <a:ea typeface="宋体" pitchFamily="2" charset="-122"/>
            </a:endParaRPr>
          </a:p>
          <a:p>
            <a:pPr>
              <a:lnSpc>
                <a:spcPct val="80000"/>
              </a:lnSpc>
            </a:pPr>
            <a:r>
              <a:rPr lang="en-US" altLang="zh-CN" sz="2400" smtClean="0"/>
              <a:t>Server-side searches</a:t>
            </a:r>
          </a:p>
          <a:p>
            <a:pPr lvl="1">
              <a:lnSpc>
                <a:spcPct val="80000"/>
              </a:lnSpc>
            </a:pPr>
            <a:r>
              <a:rPr lang="en-US" altLang="zh-CN" sz="2000" smtClean="0">
                <a:ea typeface="宋体" pitchFamily="2" charset="-122"/>
              </a:rPr>
              <a:t>Search on server before downloading messages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8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8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8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8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8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82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82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82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82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82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827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827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827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8275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mailboxesInIMAP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90800" y="1066800"/>
            <a:ext cx="2388870" cy="5179606"/>
          </a:xfr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altLang="zh-CN" smtClean="0">
                <a:ea typeface="宋体" pitchFamily="2" charset="-122"/>
              </a:rPr>
              <a:t>Web-Based E-Mail</a:t>
            </a:r>
          </a:p>
        </p:txBody>
      </p:sp>
      <p:sp>
        <p:nvSpPr>
          <p:cNvPr id="1719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791200"/>
          </a:xfrm>
        </p:spPr>
        <p:txBody>
          <a:bodyPr/>
          <a:lstStyle/>
          <a:p>
            <a:r>
              <a:rPr lang="en-US" altLang="zh-CN" sz="2800" smtClean="0"/>
              <a:t>User agent is an ordinary Web browser</a:t>
            </a:r>
          </a:p>
          <a:p>
            <a:pPr lvl="1"/>
            <a:r>
              <a:rPr lang="en-US" altLang="zh-CN" sz="2400" smtClean="0">
                <a:ea typeface="宋体" pitchFamily="2" charset="-122"/>
              </a:rPr>
              <a:t>User communicates with server via HTTP</a:t>
            </a:r>
          </a:p>
          <a:p>
            <a:pPr lvl="1"/>
            <a:r>
              <a:rPr lang="en-US" altLang="zh-CN" sz="2400" smtClean="0">
                <a:ea typeface="宋体" pitchFamily="2" charset="-122"/>
              </a:rPr>
              <a:t>E.g., Gmail, Yahoo mail, and Hotmail</a:t>
            </a:r>
          </a:p>
          <a:p>
            <a:r>
              <a:rPr lang="en-US" altLang="zh-CN" sz="2800" smtClean="0"/>
              <a:t>Reading e-mail</a:t>
            </a:r>
          </a:p>
          <a:p>
            <a:pPr lvl="1"/>
            <a:r>
              <a:rPr lang="en-US" altLang="zh-CN" sz="2400" smtClean="0">
                <a:ea typeface="宋体" pitchFamily="2" charset="-122"/>
              </a:rPr>
              <a:t>Web pages display the contents of folders</a:t>
            </a:r>
          </a:p>
          <a:p>
            <a:pPr lvl="1"/>
            <a:r>
              <a:rPr lang="en-US" altLang="zh-CN" sz="2400" smtClean="0">
                <a:ea typeface="宋体" pitchFamily="2" charset="-122"/>
              </a:rPr>
              <a:t>… and allow users to download and view messages</a:t>
            </a:r>
          </a:p>
          <a:p>
            <a:pPr lvl="1"/>
            <a:r>
              <a:rPr lang="en-US" altLang="zh-CN" sz="2400" smtClean="0">
                <a:ea typeface="宋体" pitchFamily="2" charset="-122"/>
              </a:rPr>
              <a:t>“GET” request to retrieve the various Web pages</a:t>
            </a:r>
          </a:p>
          <a:p>
            <a:r>
              <a:rPr lang="en-US" altLang="zh-CN" sz="2800" smtClean="0"/>
              <a:t>Sending e-mail</a:t>
            </a:r>
          </a:p>
          <a:p>
            <a:pPr lvl="1"/>
            <a:r>
              <a:rPr lang="en-US" altLang="zh-CN" sz="2400" smtClean="0">
                <a:ea typeface="宋体" pitchFamily="2" charset="-122"/>
              </a:rPr>
              <a:t>User types the text into a form and submits to the server</a:t>
            </a:r>
          </a:p>
          <a:p>
            <a:pPr lvl="1"/>
            <a:r>
              <a:rPr lang="en-US" altLang="zh-CN" sz="2400" smtClean="0">
                <a:ea typeface="宋体" pitchFamily="2" charset="-122"/>
              </a:rPr>
              <a:t>“POST” request to upload data to the server</a:t>
            </a:r>
          </a:p>
          <a:p>
            <a:pPr lvl="1"/>
            <a:r>
              <a:rPr lang="en-US" altLang="zh-CN" sz="2400" smtClean="0">
                <a:ea typeface="宋体" pitchFamily="2" charset="-122"/>
              </a:rPr>
              <a:t>Server uses SMTP to deliver message to other servers</a:t>
            </a:r>
          </a:p>
          <a:p>
            <a:r>
              <a:rPr lang="en-US" altLang="zh-CN" sz="2800" smtClean="0"/>
              <a:t>Easy to send anonymous e-mail (e.g., spam)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9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9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9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9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9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9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9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92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92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92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92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92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9299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 smtClean="0"/>
              <a:t>Conclusion</a:t>
            </a:r>
          </a:p>
        </p:txBody>
      </p:sp>
      <p:sp>
        <p:nvSpPr>
          <p:cNvPr id="188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791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zh-CN" sz="2500" dirty="0" smtClean="0"/>
              <a:t>Application-layer protocols</a:t>
            </a:r>
          </a:p>
          <a:p>
            <a:pPr lvl="1">
              <a:lnSpc>
                <a:spcPct val="80000"/>
              </a:lnSpc>
            </a:pPr>
            <a:r>
              <a:rPr lang="en-US" altLang="zh-CN" sz="2200" dirty="0" smtClean="0">
                <a:ea typeface="宋体" pitchFamily="2" charset="-122"/>
              </a:rPr>
              <a:t>Applications vs. application-layer protocols</a:t>
            </a:r>
          </a:p>
          <a:p>
            <a:pPr lvl="1">
              <a:lnSpc>
                <a:spcPct val="80000"/>
              </a:lnSpc>
            </a:pPr>
            <a:r>
              <a:rPr lang="en-US" altLang="zh-CN" sz="2200" dirty="0" smtClean="0">
                <a:ea typeface="宋体" pitchFamily="2" charset="-122"/>
              </a:rPr>
              <a:t>Tailoring the protocol to the application</a:t>
            </a:r>
          </a:p>
          <a:p>
            <a:pPr lvl="1">
              <a:lnSpc>
                <a:spcPct val="80000"/>
              </a:lnSpc>
            </a:pPr>
            <a:endParaRPr lang="en-US" altLang="zh-CN" sz="2200" dirty="0" smtClean="0">
              <a:ea typeface="宋体" pitchFamily="2" charset="-122"/>
            </a:endParaRPr>
          </a:p>
          <a:p>
            <a:pPr>
              <a:lnSpc>
                <a:spcPct val="80000"/>
              </a:lnSpc>
            </a:pPr>
            <a:r>
              <a:rPr lang="en-US" altLang="zh-CN" sz="2500" dirty="0" smtClean="0"/>
              <a:t>Electronic mail</a:t>
            </a:r>
          </a:p>
          <a:p>
            <a:pPr lvl="1">
              <a:lnSpc>
                <a:spcPct val="80000"/>
              </a:lnSpc>
            </a:pPr>
            <a:r>
              <a:rPr lang="en-US" altLang="zh-CN" sz="2200" dirty="0" smtClean="0">
                <a:ea typeface="宋体" pitchFamily="2" charset="-122"/>
              </a:rPr>
              <a:t>E-mail messages, and multipurpose Internet Mail extensions (MIME)</a:t>
            </a:r>
          </a:p>
          <a:p>
            <a:pPr lvl="1">
              <a:lnSpc>
                <a:spcPct val="80000"/>
              </a:lnSpc>
            </a:pPr>
            <a:r>
              <a:rPr lang="en-US" altLang="zh-CN" sz="2200" dirty="0" smtClean="0">
                <a:ea typeface="宋体" pitchFamily="2" charset="-122"/>
              </a:rPr>
              <a:t>E-mail addresses, and role of DNS</a:t>
            </a:r>
          </a:p>
          <a:p>
            <a:pPr lvl="1">
              <a:lnSpc>
                <a:spcPct val="80000"/>
              </a:lnSpc>
            </a:pPr>
            <a:r>
              <a:rPr lang="en-US" altLang="zh-CN" sz="2200" dirty="0" smtClean="0">
                <a:ea typeface="宋体" pitchFamily="2" charset="-122"/>
              </a:rPr>
              <a:t>E-mail servers and user agents</a:t>
            </a:r>
          </a:p>
          <a:p>
            <a:pPr lvl="1">
              <a:lnSpc>
                <a:spcPct val="80000"/>
              </a:lnSpc>
            </a:pPr>
            <a:endParaRPr lang="en-US" altLang="zh-CN" sz="2200" dirty="0" smtClean="0">
              <a:ea typeface="宋体" pitchFamily="2" charset="-122"/>
            </a:endParaRPr>
          </a:p>
          <a:p>
            <a:pPr>
              <a:lnSpc>
                <a:spcPct val="80000"/>
              </a:lnSpc>
            </a:pPr>
            <a:r>
              <a:rPr lang="en-US" altLang="zh-CN" sz="2500" dirty="0" smtClean="0"/>
              <a:t>Electronic mail protocols</a:t>
            </a:r>
          </a:p>
          <a:p>
            <a:pPr lvl="1">
              <a:lnSpc>
                <a:spcPct val="80000"/>
              </a:lnSpc>
            </a:pPr>
            <a:r>
              <a:rPr lang="en-US" altLang="zh-CN" sz="2200" dirty="0" smtClean="0">
                <a:ea typeface="宋体" pitchFamily="2" charset="-122"/>
              </a:rPr>
              <a:t>Transferring e-mail messages between servers</a:t>
            </a:r>
          </a:p>
          <a:p>
            <a:pPr lvl="2">
              <a:lnSpc>
                <a:spcPct val="80000"/>
              </a:lnSpc>
            </a:pPr>
            <a:r>
              <a:rPr lang="en-US" altLang="zh-CN" sz="1900" dirty="0" smtClean="0">
                <a:ea typeface="宋体" pitchFamily="2" charset="-122"/>
              </a:rPr>
              <a:t>Simple Mail Transfer Protocol (SMTP)</a:t>
            </a:r>
          </a:p>
          <a:p>
            <a:pPr lvl="1">
              <a:lnSpc>
                <a:spcPct val="80000"/>
              </a:lnSpc>
            </a:pPr>
            <a:r>
              <a:rPr lang="en-US" altLang="zh-CN" sz="2200" dirty="0" smtClean="0">
                <a:ea typeface="宋体" pitchFamily="2" charset="-122"/>
              </a:rPr>
              <a:t>Retrieving e-mail messages (POP, IMAP, and HTTP)</a:t>
            </a:r>
          </a:p>
          <a:p>
            <a:pPr lvl="2">
              <a:lnSpc>
                <a:spcPct val="80000"/>
              </a:lnSpc>
            </a:pPr>
            <a:r>
              <a:rPr lang="en-US" altLang="zh-CN" sz="1900" dirty="0" smtClean="0">
                <a:ea typeface="宋体" pitchFamily="2" charset="-122"/>
              </a:rPr>
              <a:t>Client-side </a:t>
            </a:r>
            <a:r>
              <a:rPr lang="en-US" altLang="zh-CN" sz="1900" dirty="0" smtClean="0">
                <a:ea typeface="宋体" pitchFamily="2" charset="-122"/>
              </a:rPr>
              <a:t>protocols</a:t>
            </a:r>
            <a:endParaRPr lang="en-US" altLang="zh-CN" sz="2700" dirty="0" smtClean="0">
              <a:ea typeface="宋体" pitchFamily="2" charset="-122"/>
            </a:endParaRPr>
          </a:p>
          <a:p>
            <a:pPr>
              <a:lnSpc>
                <a:spcPct val="80000"/>
              </a:lnSpc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altLang="zh-CN" sz="3200" smtClean="0">
                <a:ea typeface="宋体" pitchFamily="2" charset="-122"/>
              </a:rPr>
              <a:t>Application Programs vs. Protocols</a:t>
            </a:r>
          </a:p>
        </p:txBody>
      </p:sp>
      <p:sp>
        <p:nvSpPr>
          <p:cNvPr id="1677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5638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sz="2400" dirty="0" smtClean="0"/>
              <a:t>Application-layer protocol is just one piece</a:t>
            </a:r>
          </a:p>
          <a:p>
            <a:pPr lvl="1">
              <a:lnSpc>
                <a:spcPct val="90000"/>
              </a:lnSpc>
            </a:pPr>
            <a:r>
              <a:rPr lang="en-US" altLang="zh-CN" sz="2000" dirty="0" smtClean="0">
                <a:ea typeface="宋体" pitchFamily="2" charset="-122"/>
              </a:rPr>
              <a:t>Defining how the end hosts communicate</a:t>
            </a:r>
          </a:p>
          <a:p>
            <a:pPr lvl="1">
              <a:lnSpc>
                <a:spcPct val="90000"/>
              </a:lnSpc>
            </a:pPr>
            <a:endParaRPr lang="en-US" altLang="zh-CN" sz="2000" dirty="0" smtClean="0">
              <a:ea typeface="宋体" pitchFamily="2" charset="-122"/>
            </a:endParaRPr>
          </a:p>
          <a:p>
            <a:pPr>
              <a:lnSpc>
                <a:spcPct val="90000"/>
              </a:lnSpc>
            </a:pPr>
            <a:r>
              <a:rPr lang="en-US" altLang="zh-CN" sz="2400" dirty="0" smtClean="0"/>
              <a:t>Example: World Wide Web</a:t>
            </a:r>
          </a:p>
          <a:p>
            <a:pPr lvl="1">
              <a:lnSpc>
                <a:spcPct val="90000"/>
              </a:lnSpc>
            </a:pPr>
            <a:r>
              <a:rPr lang="en-US" altLang="zh-CN" sz="2000" dirty="0" err="1" smtClean="0">
                <a:ea typeface="宋体" pitchFamily="2" charset="-122"/>
              </a:rPr>
              <a:t>HyperText</a:t>
            </a:r>
            <a:r>
              <a:rPr lang="en-US" altLang="zh-CN" sz="2000" dirty="0" smtClean="0">
                <a:ea typeface="宋体" pitchFamily="2" charset="-122"/>
              </a:rPr>
              <a:t> Transfer Protocol is the protocol</a:t>
            </a:r>
          </a:p>
          <a:p>
            <a:pPr lvl="1">
              <a:lnSpc>
                <a:spcPct val="90000"/>
              </a:lnSpc>
            </a:pPr>
            <a:r>
              <a:rPr lang="en-US" altLang="zh-CN" sz="2000" dirty="0" smtClean="0">
                <a:ea typeface="宋体" pitchFamily="2" charset="-122"/>
              </a:rPr>
              <a:t>But the Web includes other components, such as document formats (HTML), Web browsers, servers, …</a:t>
            </a:r>
          </a:p>
          <a:p>
            <a:pPr lvl="1">
              <a:lnSpc>
                <a:spcPct val="90000"/>
              </a:lnSpc>
            </a:pPr>
            <a:endParaRPr lang="en-US" altLang="zh-CN" sz="2000" dirty="0" smtClean="0">
              <a:ea typeface="宋体" pitchFamily="2" charset="-122"/>
            </a:endParaRPr>
          </a:p>
          <a:p>
            <a:pPr>
              <a:lnSpc>
                <a:spcPct val="90000"/>
              </a:lnSpc>
            </a:pPr>
            <a:r>
              <a:rPr lang="en-US" altLang="zh-CN" sz="2400" dirty="0" smtClean="0"/>
              <a:t>Example: electronic mail</a:t>
            </a:r>
          </a:p>
          <a:p>
            <a:pPr lvl="1">
              <a:lnSpc>
                <a:spcPct val="90000"/>
              </a:lnSpc>
            </a:pPr>
            <a:r>
              <a:rPr lang="en-US" altLang="zh-CN" sz="2000" dirty="0" smtClean="0">
                <a:ea typeface="宋体" pitchFamily="2" charset="-122"/>
              </a:rPr>
              <a:t>Simple Mail Transfer Protocol (SMTP) is the protocol</a:t>
            </a:r>
          </a:p>
          <a:p>
            <a:pPr lvl="1">
              <a:lnSpc>
                <a:spcPct val="90000"/>
              </a:lnSpc>
            </a:pPr>
            <a:r>
              <a:rPr lang="en-US" altLang="zh-CN" sz="2000" dirty="0" smtClean="0">
                <a:ea typeface="宋体" pitchFamily="2" charset="-122"/>
              </a:rPr>
              <a:t>But e-mail includes other components, such as mail servers, user mailboxes, mail readers</a:t>
            </a:r>
          </a:p>
          <a:p>
            <a:pPr lvl="1">
              <a:lnSpc>
                <a:spcPct val="90000"/>
              </a:lnSpc>
            </a:pPr>
            <a:endParaRPr lang="en-US" altLang="zh-CN" sz="2000" dirty="0" smtClean="0">
              <a:ea typeface="宋体" pitchFamily="2" charset="-122"/>
            </a:endParaRPr>
          </a:p>
          <a:p>
            <a:pPr>
              <a:lnSpc>
                <a:spcPct val="90000"/>
              </a:lnSpc>
            </a:pPr>
            <a:r>
              <a:rPr lang="en-US" altLang="zh-CN" sz="2400" dirty="0" smtClean="0"/>
              <a:t>Open standards vs. vertical integration</a:t>
            </a:r>
          </a:p>
          <a:p>
            <a:pPr lvl="1">
              <a:lnSpc>
                <a:spcPct val="90000"/>
              </a:lnSpc>
            </a:pPr>
            <a:r>
              <a:rPr lang="en-US" altLang="zh-CN" sz="2000" dirty="0" smtClean="0">
                <a:ea typeface="宋体" pitchFamily="2" charset="-122"/>
              </a:rPr>
              <a:t>Firefox vs. HTTP, Thunderbird vs. </a:t>
            </a:r>
            <a:r>
              <a:rPr lang="en-US" altLang="zh-CN" sz="2000" dirty="0" smtClean="0">
                <a:ea typeface="宋体" pitchFamily="2" charset="-122"/>
              </a:rPr>
              <a:t>SMTP</a:t>
            </a:r>
            <a:endParaRPr lang="en-US" altLang="zh-CN" sz="2000" dirty="0" smtClean="0">
              <a:ea typeface="宋体" pitchFamily="2" charset="-122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7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7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7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7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7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7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7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7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73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73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7315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smtClean="0">
                <a:ea typeface="宋体" pitchFamily="2" charset="-122"/>
              </a:rPr>
              <a:t>CPS 114  Lab1 </a:t>
            </a:r>
            <a:br>
              <a:rPr lang="en-US" altLang="zh-CN" smtClean="0">
                <a:ea typeface="宋体" pitchFamily="2" charset="-122"/>
              </a:rPr>
            </a:br>
            <a:r>
              <a:rPr lang="en-US" b="1" smtClean="0"/>
              <a:t>Reliable Transport</a:t>
            </a:r>
            <a:endParaRPr lang="zh-CN" altLang="en-US" smtClean="0">
              <a:ea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031083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标题 1"/>
          <p:cNvSpPr>
            <a:spLocks noGrp="1"/>
          </p:cNvSpPr>
          <p:nvPr>
            <p:ph type="title"/>
          </p:nvPr>
        </p:nvSpPr>
        <p:spPr>
          <a:xfrm>
            <a:off x="357188" y="285750"/>
            <a:ext cx="8229600" cy="1143000"/>
          </a:xfrm>
        </p:spPr>
        <p:txBody>
          <a:bodyPr/>
          <a:lstStyle/>
          <a:p>
            <a:r>
              <a:rPr lang="en-US" altLang="zh-CN" smtClean="0">
                <a:ea typeface="宋体" pitchFamily="2" charset="-122"/>
              </a:rPr>
              <a:t>Objective</a:t>
            </a:r>
            <a:endParaRPr lang="zh-CN" altLang="en-US" smtClean="0">
              <a:ea typeface="宋体" pitchFamily="2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524000"/>
            <a:ext cx="7939142" cy="3900501"/>
          </a:xfrm>
        </p:spPr>
        <p:txBody>
          <a:bodyPr/>
          <a:lstStyle/>
          <a:p>
            <a:pPr>
              <a:defRPr/>
            </a:pPr>
            <a:r>
              <a:rPr lang="en-US" altLang="zh-CN" sz="2800" dirty="0" smtClean="0"/>
              <a:t>A </a:t>
            </a:r>
            <a:r>
              <a:rPr lang="en-US" sz="2800" dirty="0" smtClean="0"/>
              <a:t>reliable data connection between two processes on top of UDP which is unreliable</a:t>
            </a:r>
          </a:p>
          <a:p>
            <a:pPr lvl="1">
              <a:defRPr/>
            </a:pPr>
            <a:r>
              <a:rPr lang="en-US" sz="2400" dirty="0" smtClean="0"/>
              <a:t>Handle Packet drop, reordering, corruption</a:t>
            </a:r>
          </a:p>
          <a:p>
            <a:pPr lvl="1">
              <a:defRPr/>
            </a:pPr>
            <a:r>
              <a:rPr lang="en-US" sz="2400" dirty="0" smtClean="0"/>
              <a:t>Provide flow control</a:t>
            </a:r>
          </a:p>
          <a:p>
            <a:pPr marL="342900" lvl="8" indent="-342900" eaLnBrk="0" hangingPunct="0">
              <a:buFontTx/>
              <a:buChar char="•"/>
              <a:defRPr/>
            </a:pPr>
            <a:r>
              <a:rPr lang="en-US" altLang="zh-CN" sz="2800" dirty="0" smtClean="0">
                <a:ea typeface="+mn-ea"/>
                <a:cs typeface="+mn-cs"/>
              </a:rPr>
              <a:t>Sliding Window (Both sender and receiver)</a:t>
            </a:r>
          </a:p>
          <a:p>
            <a:pPr marL="342900" lvl="8" indent="-342900" eaLnBrk="0" hangingPunct="0">
              <a:buFontTx/>
              <a:buChar char="•"/>
              <a:defRPr/>
            </a:pPr>
            <a:r>
              <a:rPr lang="en-US" altLang="zh-CN" sz="2800" dirty="0" smtClean="0">
                <a:ea typeface="+mn-ea"/>
                <a:cs typeface="+mn-cs"/>
              </a:rPr>
              <a:t>Two independent data links each connection: </a:t>
            </a:r>
          </a:p>
        </p:txBody>
      </p:sp>
      <p:grpSp>
        <p:nvGrpSpPr>
          <p:cNvPr id="48131" name="组合 16"/>
          <p:cNvGrpSpPr>
            <a:grpSpLocks/>
          </p:cNvGrpSpPr>
          <p:nvPr/>
        </p:nvGrpSpPr>
        <p:grpSpPr bwMode="auto">
          <a:xfrm>
            <a:off x="2209800" y="4648200"/>
            <a:ext cx="4357688" cy="1012825"/>
            <a:chOff x="2214546" y="5345684"/>
            <a:chExt cx="4357718" cy="1012274"/>
          </a:xfrm>
        </p:grpSpPr>
        <p:sp>
          <p:nvSpPr>
            <p:cNvPr id="4" name="矩形 3"/>
            <p:cNvSpPr/>
            <p:nvPr/>
          </p:nvSpPr>
          <p:spPr>
            <a:xfrm>
              <a:off x="2214546" y="5417083"/>
              <a:ext cx="1214446" cy="856784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altLang="zh-CN">
                  <a:solidFill>
                    <a:schemeClr val="tx1"/>
                  </a:solidFill>
                  <a:ea typeface="宋体" pitchFamily="2" charset="-122"/>
                </a:rPr>
                <a:t>Process A</a:t>
              </a:r>
              <a:endParaRPr lang="zh-CN" altLang="en-US">
                <a:solidFill>
                  <a:schemeClr val="tx1"/>
                </a:solidFill>
                <a:ea typeface="宋体" pitchFamily="2" charset="-122"/>
              </a:endParaRPr>
            </a:p>
          </p:txBody>
        </p:sp>
        <p:sp>
          <p:nvSpPr>
            <p:cNvPr id="5" name="矩形 4"/>
            <p:cNvSpPr/>
            <p:nvPr/>
          </p:nvSpPr>
          <p:spPr>
            <a:xfrm>
              <a:off x="5357818" y="5417083"/>
              <a:ext cx="1214446" cy="856784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altLang="zh-CN">
                  <a:solidFill>
                    <a:schemeClr val="tx1"/>
                  </a:solidFill>
                  <a:ea typeface="宋体" pitchFamily="2" charset="-122"/>
                </a:rPr>
                <a:t>Process B</a:t>
              </a:r>
              <a:endParaRPr lang="zh-CN" altLang="en-US">
                <a:solidFill>
                  <a:schemeClr val="tx1"/>
                </a:solidFill>
                <a:ea typeface="宋体" pitchFamily="2" charset="-122"/>
              </a:endParaRPr>
            </a:p>
          </p:txBody>
        </p:sp>
        <p:cxnSp>
          <p:nvCxnSpPr>
            <p:cNvPr id="11" name="直接箭头连接符 10"/>
            <p:cNvCxnSpPr/>
            <p:nvPr/>
          </p:nvCxnSpPr>
          <p:spPr>
            <a:xfrm>
              <a:off x="3714744" y="5702678"/>
              <a:ext cx="1285884" cy="1586"/>
            </a:xfrm>
            <a:prstGeom prst="straightConnector1">
              <a:avLst/>
            </a:prstGeom>
            <a:ln w="25400">
              <a:solidFill>
                <a:schemeClr val="accent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接箭头连接符 11"/>
            <p:cNvCxnSpPr/>
            <p:nvPr/>
          </p:nvCxnSpPr>
          <p:spPr>
            <a:xfrm rot="10800000">
              <a:off x="3714744" y="5988272"/>
              <a:ext cx="1287471" cy="1586"/>
            </a:xfrm>
            <a:prstGeom prst="straightConnector1">
              <a:avLst/>
            </a:prstGeom>
            <a:ln w="25400">
              <a:solidFill>
                <a:schemeClr val="accent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136" name="TextBox 14"/>
            <p:cNvSpPr txBox="1">
              <a:spLocks noChangeArrowheads="1"/>
            </p:cNvSpPr>
            <p:nvPr/>
          </p:nvSpPr>
          <p:spPr bwMode="auto">
            <a:xfrm>
              <a:off x="4071934" y="5345684"/>
              <a:ext cx="85725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CN">
                  <a:ea typeface="宋体" pitchFamily="2" charset="-122"/>
                </a:rPr>
                <a:t>Link 1</a:t>
              </a:r>
              <a:endParaRPr lang="zh-CN" altLang="en-US">
                <a:ea typeface="宋体" pitchFamily="2" charset="-122"/>
              </a:endParaRPr>
            </a:p>
          </p:txBody>
        </p:sp>
        <p:sp>
          <p:nvSpPr>
            <p:cNvPr id="48137" name="TextBox 15"/>
            <p:cNvSpPr txBox="1">
              <a:spLocks noChangeArrowheads="1"/>
            </p:cNvSpPr>
            <p:nvPr/>
          </p:nvSpPr>
          <p:spPr bwMode="auto">
            <a:xfrm>
              <a:off x="4071934" y="5988626"/>
              <a:ext cx="85725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CN">
                  <a:ea typeface="宋体" pitchFamily="2" charset="-122"/>
                </a:rPr>
                <a:t>Link 2</a:t>
              </a:r>
              <a:endParaRPr lang="zh-CN" altLang="en-US">
                <a:ea typeface="宋体" pitchFamily="2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784209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>
                <a:ea typeface="宋体" pitchFamily="2" charset="-122"/>
              </a:rPr>
              <a:t>What can the program do</a:t>
            </a:r>
            <a:endParaRPr lang="zh-CN" altLang="en-US" smtClean="0">
              <a:ea typeface="宋体" pitchFamily="2" charset="-122"/>
            </a:endParaRPr>
          </a:p>
        </p:txBody>
      </p:sp>
      <p:sp>
        <p:nvSpPr>
          <p:cNvPr id="49154" name="内容占位符 2"/>
          <p:cNvSpPr>
            <a:spLocks noGrp="1"/>
          </p:cNvSpPr>
          <p:nvPr>
            <p:ph idx="1"/>
          </p:nvPr>
        </p:nvSpPr>
        <p:spPr>
          <a:xfrm>
            <a:off x="1676400" y="2133600"/>
            <a:ext cx="6210300" cy="1671638"/>
          </a:xfrm>
          <a:solidFill>
            <a:schemeClr val="tx1"/>
          </a:solidFill>
        </p:spPr>
        <p:txBody>
          <a:bodyPr/>
          <a:lstStyle/>
          <a:p>
            <a:pPr>
              <a:buFontTx/>
              <a:buNone/>
            </a:pPr>
            <a:r>
              <a:rPr lang="en-US" sz="2400" smtClean="0">
                <a:solidFill>
                  <a:schemeClr val="bg1"/>
                </a:solidFill>
              </a:rPr>
              <a:t>xwy@linux21$./reliable 6666 linux22:5555</a:t>
            </a:r>
          </a:p>
          <a:p>
            <a:pPr>
              <a:buFontTx/>
              <a:buNone/>
            </a:pPr>
            <a:r>
              <a:rPr lang="en-US" sz="2400" smtClean="0">
                <a:solidFill>
                  <a:schemeClr val="bg1"/>
                </a:solidFill>
              </a:rPr>
              <a:t>[listening on UDP port 6666]</a:t>
            </a:r>
          </a:p>
          <a:p>
            <a:pPr>
              <a:buFontTx/>
              <a:buNone/>
            </a:pPr>
            <a:r>
              <a:rPr lang="en-US" sz="2400" smtClean="0">
                <a:solidFill>
                  <a:schemeClr val="bg1"/>
                </a:solidFill>
              </a:rPr>
              <a:t>Hello! </a:t>
            </a:r>
          </a:p>
        </p:txBody>
      </p:sp>
      <p:sp>
        <p:nvSpPr>
          <p:cNvPr id="4" name="内容占位符 2"/>
          <p:cNvSpPr txBox="1">
            <a:spLocks/>
          </p:cNvSpPr>
          <p:nvPr/>
        </p:nvSpPr>
        <p:spPr>
          <a:xfrm>
            <a:off x="1071563" y="1571625"/>
            <a:ext cx="4110037" cy="409575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en-US" sz="2600">
                <a:latin typeface="Comic Sans MS" pitchFamily="66" charset="0"/>
              </a:rPr>
              <a:t>On machine linux</a:t>
            </a:r>
            <a:r>
              <a:rPr lang="en-US" sz="2600"/>
              <a:t>21, run: </a:t>
            </a:r>
            <a:endParaRPr lang="zh-CN" altLang="en-US" sz="2600">
              <a:latin typeface="Comic Sans MS" pitchFamily="66" charset="0"/>
              <a:ea typeface="宋体" pitchFamily="2" charset="-122"/>
            </a:endParaRPr>
          </a:p>
        </p:txBody>
      </p:sp>
      <p:sp>
        <p:nvSpPr>
          <p:cNvPr id="5" name="内容占位符 2"/>
          <p:cNvSpPr txBox="1">
            <a:spLocks/>
          </p:cNvSpPr>
          <p:nvPr/>
        </p:nvSpPr>
        <p:spPr>
          <a:xfrm>
            <a:off x="1143000" y="4038600"/>
            <a:ext cx="4343400" cy="4572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charset="0"/>
              <a:buNone/>
            </a:pPr>
            <a:r>
              <a:rPr lang="en-US" sz="2600">
                <a:latin typeface="Comic Sans MS" pitchFamily="66" charset="0"/>
              </a:rPr>
              <a:t>On machine linux</a:t>
            </a:r>
            <a:r>
              <a:rPr lang="en-US" sz="2600"/>
              <a:t>22, run: </a:t>
            </a:r>
            <a:endParaRPr lang="zh-CN" altLang="en-US" sz="2600">
              <a:latin typeface="Comic Sans MS" pitchFamily="66" charset="0"/>
              <a:ea typeface="宋体" pitchFamily="2" charset="-122"/>
            </a:endParaRPr>
          </a:p>
        </p:txBody>
      </p:sp>
      <p:sp>
        <p:nvSpPr>
          <p:cNvPr id="6" name="内容占位符 2"/>
          <p:cNvSpPr txBox="1">
            <a:spLocks/>
          </p:cNvSpPr>
          <p:nvPr/>
        </p:nvSpPr>
        <p:spPr>
          <a:xfrm>
            <a:off x="1676400" y="4648200"/>
            <a:ext cx="6210300" cy="1676400"/>
          </a:xfrm>
          <a:prstGeom prst="rect">
            <a:avLst/>
          </a:prstGeom>
          <a:solidFill>
            <a:schemeClr val="tx1"/>
          </a:solidFill>
        </p:spPr>
        <p:txBody>
          <a:bodyPr/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dirty="0">
                <a:solidFill>
                  <a:schemeClr val="bg1"/>
                </a:solidFill>
                <a:latin typeface="+mn-lt"/>
              </a:rPr>
              <a:t>xwy@linux22$./reliable 5555 linux21:6666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dirty="0">
                <a:solidFill>
                  <a:schemeClr val="bg1"/>
                </a:solidFill>
                <a:latin typeface="+mn-lt"/>
              </a:rPr>
              <a:t>[listening on UDP port 5555]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dirty="0">
                <a:solidFill>
                  <a:schemeClr val="bg1"/>
                </a:solidFill>
              </a:rPr>
              <a:t>Hello!</a:t>
            </a:r>
            <a:endParaRPr lang="en-US" sz="2400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951779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>
                <a:ea typeface="宋体" pitchFamily="2" charset="-122"/>
              </a:rPr>
              <a:t>Implementation</a:t>
            </a:r>
            <a:endParaRPr lang="zh-CN" altLang="en-US" smtClean="0">
              <a:ea typeface="宋体" pitchFamily="2" charset="-122"/>
            </a:endParaRPr>
          </a:p>
        </p:txBody>
      </p:sp>
      <p:sp>
        <p:nvSpPr>
          <p:cNvPr id="50178" name="内容占位符 2"/>
          <p:cNvSpPr>
            <a:spLocks noGrp="1"/>
          </p:cNvSpPr>
          <p:nvPr>
            <p:ph idx="1"/>
          </p:nvPr>
        </p:nvSpPr>
        <p:spPr>
          <a:xfrm>
            <a:off x="428625" y="1500188"/>
            <a:ext cx="8286750" cy="4572000"/>
          </a:xfrm>
          <a:ln>
            <a:solidFill>
              <a:schemeClr val="accent1"/>
            </a:solidFill>
          </a:ln>
        </p:spPr>
        <p:txBody>
          <a:bodyPr/>
          <a:lstStyle/>
          <a:p>
            <a:r>
              <a:rPr lang="en-US" altLang="zh-CN" sz="2800" b="1" smtClean="0">
                <a:ea typeface="宋体" pitchFamily="2" charset="-122"/>
              </a:rPr>
              <a:t>reliable.c</a:t>
            </a:r>
            <a:r>
              <a:rPr lang="en-US" altLang="zh-CN" sz="2800" smtClean="0">
                <a:ea typeface="宋体" pitchFamily="2" charset="-122"/>
              </a:rPr>
              <a:t>: functions you need to fill in</a:t>
            </a:r>
          </a:p>
          <a:p>
            <a:r>
              <a:rPr lang="en-US" altLang="zh-CN" sz="2800" b="1" smtClean="0">
                <a:ea typeface="宋体" pitchFamily="2" charset="-122"/>
              </a:rPr>
              <a:t>rlib.c &amp; rlib.h</a:t>
            </a:r>
            <a:r>
              <a:rPr lang="en-US" sz="2800" smtClean="0"/>
              <a:t>: </a:t>
            </a:r>
          </a:p>
          <a:p>
            <a:pPr lvl="1"/>
            <a:r>
              <a:rPr lang="en-US" sz="2400" smtClean="0"/>
              <a:t>the library supporting code</a:t>
            </a:r>
          </a:p>
          <a:p>
            <a:pPr lvl="1"/>
            <a:r>
              <a:rPr lang="en-US" sz="2400" smtClean="0"/>
              <a:t>Just need to know which functions you should call</a:t>
            </a:r>
          </a:p>
          <a:p>
            <a:r>
              <a:rPr lang="en-US" altLang="zh-CN" sz="2800" b="1" smtClean="0">
                <a:ea typeface="宋体" pitchFamily="2" charset="-122"/>
              </a:rPr>
              <a:t>reference</a:t>
            </a:r>
            <a:r>
              <a:rPr lang="en-US" sz="2800" smtClean="0"/>
              <a:t>: a solution program for relable</a:t>
            </a:r>
          </a:p>
          <a:p>
            <a:r>
              <a:rPr lang="en-US" altLang="zh-CN" sz="2800" b="1" smtClean="0">
                <a:ea typeface="宋体" pitchFamily="2" charset="-122"/>
              </a:rPr>
              <a:t>tester</a:t>
            </a:r>
            <a:r>
              <a:rPr lang="en-US" sz="2800" smtClean="0"/>
              <a:t>: Use it to debug (-v option) and grade your program</a:t>
            </a:r>
          </a:p>
        </p:txBody>
      </p:sp>
      <p:sp>
        <p:nvSpPr>
          <p:cNvPr id="4" name="内容占位符 2"/>
          <p:cNvSpPr txBox="1">
            <a:spLocks/>
          </p:cNvSpPr>
          <p:nvPr/>
        </p:nvSpPr>
        <p:spPr>
          <a:xfrm>
            <a:off x="1600200" y="5105400"/>
            <a:ext cx="5105400" cy="457200"/>
          </a:xfrm>
          <a:prstGeom prst="rect">
            <a:avLst/>
          </a:prstGeom>
          <a:solidFill>
            <a:schemeClr val="tx1"/>
          </a:solidFill>
        </p:spPr>
        <p:txBody>
          <a:bodyPr/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dirty="0">
                <a:solidFill>
                  <a:schemeClr val="bg1"/>
                </a:solidFill>
                <a:latin typeface="+mn-lt"/>
              </a:rPr>
              <a:t>xwy@linux22&gt; ./tester ./reliable</a:t>
            </a:r>
          </a:p>
        </p:txBody>
      </p:sp>
    </p:spTree>
    <p:extLst>
      <p:ext uri="{BB962C8B-B14F-4D97-AF65-F5344CB8AC3E}">
        <p14:creationId xmlns:p14="http://schemas.microsoft.com/office/powerpoint/2010/main" val="39759542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标题 1"/>
          <p:cNvSpPr>
            <a:spLocks noGrp="1"/>
          </p:cNvSpPr>
          <p:nvPr>
            <p:ph type="title"/>
          </p:nvPr>
        </p:nvSpPr>
        <p:spPr>
          <a:xfrm>
            <a:off x="357188" y="357188"/>
            <a:ext cx="8229600" cy="1143000"/>
          </a:xfrm>
        </p:spPr>
        <p:txBody>
          <a:bodyPr/>
          <a:lstStyle/>
          <a:p>
            <a:r>
              <a:rPr lang="en-US" altLang="zh-CN" smtClean="0">
                <a:ea typeface="宋体" pitchFamily="2" charset="-122"/>
              </a:rPr>
              <a:t>Data Flow</a:t>
            </a:r>
            <a:endParaRPr lang="zh-CN" altLang="en-US" smtClean="0">
              <a:ea typeface="宋体" pitchFamily="2" charset="-122"/>
            </a:endParaRPr>
          </a:p>
        </p:txBody>
      </p:sp>
      <p:grpSp>
        <p:nvGrpSpPr>
          <p:cNvPr id="51202" name="组合 27"/>
          <p:cNvGrpSpPr>
            <a:grpSpLocks/>
          </p:cNvGrpSpPr>
          <p:nvPr/>
        </p:nvGrpSpPr>
        <p:grpSpPr bwMode="auto">
          <a:xfrm>
            <a:off x="1571625" y="1371600"/>
            <a:ext cx="2643188" cy="3451225"/>
            <a:chOff x="1142976" y="1347789"/>
            <a:chExt cx="2286016" cy="4890474"/>
          </a:xfrm>
        </p:grpSpPr>
        <p:sp>
          <p:nvSpPr>
            <p:cNvPr id="4" name="矩形 3"/>
            <p:cNvSpPr/>
            <p:nvPr/>
          </p:nvSpPr>
          <p:spPr>
            <a:xfrm>
              <a:off x="1285766" y="2499547"/>
              <a:ext cx="1929041" cy="429661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altLang="zh-CN">
                  <a:solidFill>
                    <a:schemeClr val="tx1"/>
                  </a:solidFill>
                  <a:ea typeface="宋体" pitchFamily="2" charset="-122"/>
                </a:rPr>
                <a:t>conn_input()</a:t>
              </a:r>
              <a:endParaRPr lang="zh-CN" altLang="en-US">
                <a:solidFill>
                  <a:schemeClr val="tx1"/>
                </a:solidFill>
                <a:ea typeface="宋体" pitchFamily="2" charset="-122"/>
              </a:endParaRPr>
            </a:p>
          </p:txBody>
        </p:sp>
        <p:sp>
          <p:nvSpPr>
            <p:cNvPr id="6" name="下箭头 5"/>
            <p:cNvSpPr/>
            <p:nvPr/>
          </p:nvSpPr>
          <p:spPr>
            <a:xfrm>
              <a:off x="1999717" y="1928167"/>
              <a:ext cx="501139" cy="501645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zh-CN" altLang="en-US">
                <a:solidFill>
                  <a:srgbClr val="FFFFFF"/>
                </a:solidFill>
                <a:ea typeface="宋体" pitchFamily="2" charset="-122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142976" y="5714124"/>
              <a:ext cx="2286016" cy="524139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r>
                <a:rPr lang="en-US" altLang="zh-CN">
                  <a:latin typeface="Comic Sans MS" pitchFamily="66" charset="0"/>
                  <a:ea typeface="宋体" pitchFamily="2" charset="-122"/>
                </a:rPr>
                <a:t>Sent out into network</a:t>
              </a:r>
              <a:endParaRPr lang="zh-CN" altLang="en-US">
                <a:latin typeface="Comic Sans MS" pitchFamily="66" charset="0"/>
                <a:ea typeface="宋体" pitchFamily="2" charset="-122"/>
              </a:endParaRPr>
            </a:p>
          </p:txBody>
        </p:sp>
        <p:sp>
          <p:nvSpPr>
            <p:cNvPr id="10" name="下箭头 9"/>
            <p:cNvSpPr/>
            <p:nvPr/>
          </p:nvSpPr>
          <p:spPr>
            <a:xfrm>
              <a:off x="1999717" y="3001193"/>
              <a:ext cx="501139" cy="499395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zh-CN" altLang="en-US">
                <a:solidFill>
                  <a:srgbClr val="FFFFFF"/>
                </a:solidFill>
                <a:ea typeface="宋体" pitchFamily="2" charset="-122"/>
              </a:endParaRPr>
            </a:p>
          </p:txBody>
        </p:sp>
        <p:sp>
          <p:nvSpPr>
            <p:cNvPr id="12" name="矩形 11"/>
            <p:cNvSpPr/>
            <p:nvPr/>
          </p:nvSpPr>
          <p:spPr>
            <a:xfrm>
              <a:off x="1499951" y="3572573"/>
              <a:ext cx="1572065" cy="42741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altLang="zh-CN">
                  <a:solidFill>
                    <a:schemeClr val="tx1"/>
                  </a:solidFill>
                  <a:ea typeface="宋体" pitchFamily="2" charset="-122"/>
                </a:rPr>
                <a:t>Reliable</a:t>
              </a:r>
              <a:endParaRPr lang="zh-CN" altLang="en-US">
                <a:solidFill>
                  <a:schemeClr val="tx1"/>
                </a:solidFill>
                <a:ea typeface="宋体" pitchFamily="2" charset="-122"/>
              </a:endParaRPr>
            </a:p>
          </p:txBody>
        </p:sp>
        <p:sp>
          <p:nvSpPr>
            <p:cNvPr id="15" name="下箭头 14"/>
            <p:cNvSpPr/>
            <p:nvPr/>
          </p:nvSpPr>
          <p:spPr>
            <a:xfrm>
              <a:off x="1999717" y="4071968"/>
              <a:ext cx="501139" cy="499395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zh-CN" altLang="en-US">
                <a:solidFill>
                  <a:srgbClr val="FFFFFF"/>
                </a:solidFill>
                <a:ea typeface="宋体" pitchFamily="2" charset="-122"/>
              </a:endParaRPr>
            </a:p>
          </p:txBody>
        </p:sp>
        <p:sp>
          <p:nvSpPr>
            <p:cNvPr id="16" name="下箭头 15"/>
            <p:cNvSpPr/>
            <p:nvPr/>
          </p:nvSpPr>
          <p:spPr>
            <a:xfrm>
              <a:off x="1999717" y="5142744"/>
              <a:ext cx="501139" cy="501644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zh-CN" altLang="en-US">
                <a:solidFill>
                  <a:srgbClr val="FFFFFF"/>
                </a:solidFill>
                <a:ea typeface="宋体" pitchFamily="2" charset="-122"/>
              </a:endParaRPr>
            </a:p>
          </p:txBody>
        </p:sp>
        <p:sp>
          <p:nvSpPr>
            <p:cNvPr id="51221" name="TextBox 18"/>
            <p:cNvSpPr txBox="1">
              <a:spLocks noChangeArrowheads="1"/>
            </p:cNvSpPr>
            <p:nvPr/>
          </p:nvSpPr>
          <p:spPr bwMode="auto">
            <a:xfrm>
              <a:off x="1826735" y="1347789"/>
              <a:ext cx="78581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CN">
                  <a:ea typeface="宋体" pitchFamily="2" charset="-122"/>
                </a:rPr>
                <a:t>STDIN</a:t>
              </a:r>
              <a:endParaRPr lang="zh-CN" altLang="en-US">
                <a:ea typeface="宋体" pitchFamily="2" charset="-122"/>
              </a:endParaRPr>
            </a:p>
          </p:txBody>
        </p:sp>
        <p:sp>
          <p:nvSpPr>
            <p:cNvPr id="21" name="矩形 20"/>
            <p:cNvSpPr/>
            <p:nvPr/>
          </p:nvSpPr>
          <p:spPr>
            <a:xfrm>
              <a:off x="1285766" y="4643348"/>
              <a:ext cx="1929041" cy="42965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altLang="zh-CN">
                  <a:solidFill>
                    <a:schemeClr val="tx1"/>
                  </a:solidFill>
                  <a:ea typeface="宋体" pitchFamily="2" charset="-122"/>
                </a:rPr>
                <a:t>Library Functions</a:t>
              </a:r>
              <a:endParaRPr lang="zh-CN" altLang="en-US">
                <a:solidFill>
                  <a:schemeClr val="tx1"/>
                </a:solidFill>
                <a:ea typeface="宋体" pitchFamily="2" charset="-122"/>
              </a:endParaRPr>
            </a:p>
          </p:txBody>
        </p:sp>
      </p:grpSp>
      <p:grpSp>
        <p:nvGrpSpPr>
          <p:cNvPr id="51203" name="组合 24"/>
          <p:cNvGrpSpPr>
            <a:grpSpLocks/>
          </p:cNvGrpSpPr>
          <p:nvPr/>
        </p:nvGrpSpPr>
        <p:grpSpPr bwMode="auto">
          <a:xfrm>
            <a:off x="4786313" y="1371600"/>
            <a:ext cx="2786062" cy="3386138"/>
            <a:chOff x="4714876" y="1345990"/>
            <a:chExt cx="2286016" cy="4903900"/>
          </a:xfrm>
        </p:grpSpPr>
        <p:sp>
          <p:nvSpPr>
            <p:cNvPr id="51205" name="TextBox 7"/>
            <p:cNvSpPr txBox="1">
              <a:spLocks noChangeArrowheads="1"/>
            </p:cNvSpPr>
            <p:nvPr/>
          </p:nvSpPr>
          <p:spPr bwMode="auto">
            <a:xfrm>
              <a:off x="5289306" y="1345990"/>
              <a:ext cx="1000132" cy="369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CN">
                  <a:ea typeface="宋体" pitchFamily="2" charset="-122"/>
                </a:rPr>
                <a:t>STDOUT</a:t>
              </a:r>
              <a:endParaRPr lang="zh-CN" altLang="en-US">
                <a:ea typeface="宋体" pitchFamily="2" charset="-122"/>
              </a:endParaRPr>
            </a:p>
          </p:txBody>
        </p:sp>
        <p:sp>
          <p:nvSpPr>
            <p:cNvPr id="9" name="下箭头 8"/>
            <p:cNvSpPr/>
            <p:nvPr/>
          </p:nvSpPr>
          <p:spPr>
            <a:xfrm rot="10800000">
              <a:off x="5500327" y="1856382"/>
              <a:ext cx="500188" cy="501196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zh-CN" altLang="en-US">
                <a:solidFill>
                  <a:srgbClr val="FFFFFF"/>
                </a:solidFill>
                <a:ea typeface="宋体" pitchFamily="2" charset="-122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714876" y="5714208"/>
              <a:ext cx="2286016" cy="53568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r>
                <a:rPr lang="en-US" altLang="zh-CN">
                  <a:latin typeface="Comic Sans MS" pitchFamily="66" charset="0"/>
                  <a:ea typeface="宋体" pitchFamily="2" charset="-122"/>
                </a:rPr>
                <a:t>Receive from network</a:t>
              </a:r>
              <a:endParaRPr lang="zh-CN" altLang="en-US">
                <a:latin typeface="Comic Sans MS" pitchFamily="66" charset="0"/>
                <a:ea typeface="宋体" pitchFamily="2" charset="-122"/>
              </a:endParaRPr>
            </a:p>
          </p:txBody>
        </p:sp>
        <p:sp>
          <p:nvSpPr>
            <p:cNvPr id="20" name="下箭头 19"/>
            <p:cNvSpPr/>
            <p:nvPr/>
          </p:nvSpPr>
          <p:spPr>
            <a:xfrm rot="10800000">
              <a:off x="5500327" y="3001315"/>
              <a:ext cx="500188" cy="498897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zh-CN" altLang="en-US">
                <a:solidFill>
                  <a:srgbClr val="FFFFFF"/>
                </a:solidFill>
                <a:ea typeface="宋体" pitchFamily="2" charset="-122"/>
              </a:endParaRPr>
            </a:p>
          </p:txBody>
        </p:sp>
        <p:sp>
          <p:nvSpPr>
            <p:cNvPr id="22" name="矩形 21"/>
            <p:cNvSpPr/>
            <p:nvPr/>
          </p:nvSpPr>
          <p:spPr>
            <a:xfrm>
              <a:off x="4786517" y="2500119"/>
              <a:ext cx="1929112" cy="42992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altLang="zh-CN">
                  <a:solidFill>
                    <a:schemeClr val="tx1"/>
                  </a:solidFill>
                  <a:ea typeface="宋体" pitchFamily="2" charset="-122"/>
                </a:rPr>
                <a:t>conn_output()</a:t>
              </a:r>
              <a:endParaRPr lang="zh-CN" altLang="en-US">
                <a:solidFill>
                  <a:schemeClr val="tx1"/>
                </a:solidFill>
                <a:ea typeface="宋体" pitchFamily="2" charset="-122"/>
              </a:endParaRPr>
            </a:p>
          </p:txBody>
        </p:sp>
        <p:sp>
          <p:nvSpPr>
            <p:cNvPr id="23" name="矩形 22"/>
            <p:cNvSpPr/>
            <p:nvPr/>
          </p:nvSpPr>
          <p:spPr>
            <a:xfrm>
              <a:off x="4786517" y="4642845"/>
              <a:ext cx="1929112" cy="42992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altLang="zh-CN">
                  <a:solidFill>
                    <a:schemeClr val="tx1"/>
                  </a:solidFill>
                  <a:ea typeface="宋体" pitchFamily="2" charset="-122"/>
                </a:rPr>
                <a:t>Library Functions</a:t>
              </a:r>
              <a:endParaRPr lang="zh-CN" altLang="en-US">
                <a:solidFill>
                  <a:schemeClr val="tx1"/>
                </a:solidFill>
                <a:ea typeface="宋体" pitchFamily="2" charset="-122"/>
              </a:endParaRPr>
            </a:p>
          </p:txBody>
        </p:sp>
        <p:sp>
          <p:nvSpPr>
            <p:cNvPr id="24" name="下箭头 23"/>
            <p:cNvSpPr/>
            <p:nvPr/>
          </p:nvSpPr>
          <p:spPr>
            <a:xfrm rot="10800000">
              <a:off x="5500327" y="4001407"/>
              <a:ext cx="500188" cy="498896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zh-CN" altLang="en-US">
                <a:solidFill>
                  <a:srgbClr val="FFFFFF"/>
                </a:solidFill>
                <a:ea typeface="宋体" pitchFamily="2" charset="-122"/>
              </a:endParaRPr>
            </a:p>
          </p:txBody>
        </p:sp>
        <p:sp>
          <p:nvSpPr>
            <p:cNvPr id="26" name="下箭头 25"/>
            <p:cNvSpPr/>
            <p:nvPr/>
          </p:nvSpPr>
          <p:spPr>
            <a:xfrm rot="10800000">
              <a:off x="5500327" y="5144040"/>
              <a:ext cx="500188" cy="498897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zh-CN" altLang="en-US">
                <a:solidFill>
                  <a:srgbClr val="FFFFFF"/>
                </a:solidFill>
                <a:ea typeface="宋体" pitchFamily="2" charset="-122"/>
              </a:endParaRPr>
            </a:p>
          </p:txBody>
        </p:sp>
        <p:sp>
          <p:nvSpPr>
            <p:cNvPr id="27" name="矩形 26"/>
            <p:cNvSpPr/>
            <p:nvPr/>
          </p:nvSpPr>
          <p:spPr>
            <a:xfrm>
              <a:off x="4929800" y="3571482"/>
              <a:ext cx="1570904" cy="42992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altLang="zh-CN">
                  <a:solidFill>
                    <a:schemeClr val="tx1"/>
                  </a:solidFill>
                  <a:ea typeface="宋体" pitchFamily="2" charset="-122"/>
                </a:rPr>
                <a:t>Reliable</a:t>
              </a:r>
              <a:endParaRPr lang="zh-CN" altLang="en-US">
                <a:solidFill>
                  <a:schemeClr val="tx1"/>
                </a:solidFill>
                <a:ea typeface="宋体" pitchFamily="2" charset="-122"/>
              </a:endParaRPr>
            </a:p>
          </p:txBody>
        </p:sp>
      </p:grpSp>
      <p:sp>
        <p:nvSpPr>
          <p:cNvPr id="51204" name="TextBox 29"/>
          <p:cNvSpPr txBox="1">
            <a:spLocks noChangeArrowheads="1"/>
          </p:cNvSpPr>
          <p:nvPr/>
        </p:nvSpPr>
        <p:spPr bwMode="auto">
          <a:xfrm>
            <a:off x="1143000" y="5072063"/>
            <a:ext cx="7072313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400">
                <a:ea typeface="宋体" pitchFamily="2" charset="-122"/>
              </a:rPr>
              <a:t>You cannot use printf() in your program, because it would be considered as data receive from the sender. Use fprintf(stderr, “…”, …) instead</a:t>
            </a:r>
          </a:p>
        </p:txBody>
      </p:sp>
    </p:spTree>
    <p:extLst>
      <p:ext uri="{BB962C8B-B14F-4D97-AF65-F5344CB8AC3E}">
        <p14:creationId xmlns:p14="http://schemas.microsoft.com/office/powerpoint/2010/main" val="30722909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>
                <a:ea typeface="宋体" pitchFamily="2" charset="-122"/>
              </a:rPr>
              <a:t>reliable.c</a:t>
            </a:r>
            <a:endParaRPr lang="zh-CN" altLang="en-US" smtClean="0">
              <a:ea typeface="宋体" pitchFamily="2" charset="-122"/>
            </a:endParaRPr>
          </a:p>
        </p:txBody>
      </p:sp>
      <p:sp>
        <p:nvSpPr>
          <p:cNvPr id="7" name="内容占位符 2"/>
          <p:cNvSpPr>
            <a:spLocks noGrp="1"/>
          </p:cNvSpPr>
          <p:nvPr>
            <p:ph idx="1"/>
          </p:nvPr>
        </p:nvSpPr>
        <p:spPr>
          <a:xfrm>
            <a:off x="457200" y="1371600"/>
            <a:ext cx="8215313" cy="4929188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en-US" altLang="zh-CN" sz="3000" smtClean="0">
                <a:ea typeface="宋体" pitchFamily="2" charset="-122"/>
              </a:rPr>
              <a:t>reliable_state (also defined as rel_t)</a:t>
            </a:r>
          </a:p>
          <a:p>
            <a:pPr lvl="1"/>
            <a:r>
              <a:rPr lang="en-US" sz="2200" smtClean="0"/>
              <a:t>A data structure to maintain the connection state for one reliable connection</a:t>
            </a:r>
          </a:p>
          <a:p>
            <a:pPr lvl="1"/>
            <a:r>
              <a:rPr lang="en-US" sz="2200" smtClean="0"/>
              <a:t>Should include two slide window (one for sending and one for receiving)</a:t>
            </a:r>
          </a:p>
          <a:p>
            <a:pPr lvl="1"/>
            <a:r>
              <a:rPr lang="en-US" sz="2200" smtClean="0"/>
              <a:t>Add as much things as you need for the connection</a:t>
            </a:r>
          </a:p>
          <a:p>
            <a:pPr lvl="1"/>
            <a:endParaRPr lang="en-US" sz="2200" smtClean="0"/>
          </a:p>
          <a:p>
            <a:r>
              <a:rPr lang="en-US" altLang="zh-CN" sz="3000" smtClean="0">
                <a:ea typeface="宋体" pitchFamily="2" charset="-122"/>
              </a:rPr>
              <a:t>rel_create(), rel_destroy(), rel_recvpkt(), rel_read(), rel_output(), rel_timer()</a:t>
            </a:r>
          </a:p>
          <a:p>
            <a:pPr lvl="1"/>
            <a:r>
              <a:rPr lang="en-US" sz="2200" smtClean="0"/>
              <a:t>Six functions you need to implement</a:t>
            </a:r>
          </a:p>
          <a:p>
            <a:pPr lvl="1"/>
            <a:r>
              <a:rPr lang="en-US" sz="2200" smtClean="0"/>
              <a:t>Refer to the lab1 tutorial for details</a:t>
            </a:r>
          </a:p>
          <a:p>
            <a:endParaRPr lang="en-US" altLang="zh-CN" sz="3000" smtClean="0">
              <a:ea typeface="宋体" pitchFamily="2" charset="-122"/>
            </a:endParaRPr>
          </a:p>
          <a:p>
            <a:pPr>
              <a:buFontTx/>
              <a:buNone/>
            </a:pPr>
            <a:endParaRPr lang="en-US" altLang="zh-CN" sz="3000" smtClean="0">
              <a:ea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7692215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>
                <a:ea typeface="宋体" pitchFamily="2" charset="-122"/>
              </a:rPr>
              <a:t>Some Hints</a:t>
            </a:r>
            <a:endParaRPr lang="zh-CN" altLang="en-US" smtClean="0">
              <a:ea typeface="宋体" pitchFamily="2" charset="-122"/>
            </a:endParaRPr>
          </a:p>
        </p:txBody>
      </p:sp>
      <p:sp>
        <p:nvSpPr>
          <p:cNvPr id="53250" name="内容占位符 2"/>
          <p:cNvSpPr>
            <a:spLocks noGrp="1"/>
          </p:cNvSpPr>
          <p:nvPr>
            <p:ph idx="1"/>
          </p:nvPr>
        </p:nvSpPr>
        <p:spPr>
          <a:xfrm>
            <a:off x="533400" y="1524000"/>
            <a:ext cx="8358188" cy="4525963"/>
          </a:xfrm>
        </p:spPr>
        <p:txBody>
          <a:bodyPr/>
          <a:lstStyle/>
          <a:p>
            <a:r>
              <a:rPr lang="en-US" altLang="zh-CN" sz="2400" smtClean="0">
                <a:ea typeface="宋体" pitchFamily="2" charset="-122"/>
                <a:cs typeface="Times New Roman" pitchFamily="18" charset="0"/>
              </a:rPr>
              <a:t>The original code actually support two running mode: single connection mode and server/client mode. Only the first one is required</a:t>
            </a:r>
          </a:p>
          <a:p>
            <a:endParaRPr lang="en-US" altLang="zh-CN" sz="2400" smtClean="0">
              <a:ea typeface="宋体" pitchFamily="2" charset="-122"/>
              <a:cs typeface="Times New Roman" pitchFamily="18" charset="0"/>
            </a:endParaRPr>
          </a:p>
          <a:p>
            <a:r>
              <a:rPr lang="en-US" altLang="zh-CN" sz="2400" smtClean="0">
                <a:ea typeface="宋体" pitchFamily="2" charset="-122"/>
                <a:cs typeface="Times New Roman" pitchFamily="18" charset="0"/>
              </a:rPr>
              <a:t>Only when two data links both terminated with EOF from STDIN (Ctrl+D in Linux)</a:t>
            </a:r>
            <a:r>
              <a:rPr lang="zh-CN" altLang="en-US" sz="2400" smtClean="0">
                <a:ea typeface="宋体" pitchFamily="2" charset="-122"/>
                <a:cs typeface="Times New Roman" pitchFamily="18" charset="0"/>
              </a:rPr>
              <a:t> </a:t>
            </a:r>
            <a:r>
              <a:rPr lang="en-US" altLang="zh-CN" sz="2400" smtClean="0">
                <a:ea typeface="宋体" pitchFamily="2" charset="-122"/>
                <a:cs typeface="Times New Roman" pitchFamily="18" charset="0"/>
              </a:rPr>
              <a:t>should the connection be destroyed. Remember to report EOF to conn_output. </a:t>
            </a:r>
          </a:p>
          <a:p>
            <a:endParaRPr lang="en-US" altLang="zh-CN" sz="2400" smtClean="0">
              <a:ea typeface="宋体" pitchFamily="2" charset="-122"/>
              <a:cs typeface="Times New Roman" pitchFamily="18" charset="0"/>
            </a:endParaRPr>
          </a:p>
          <a:p>
            <a:r>
              <a:rPr lang="en-US" altLang="zh-CN" sz="2400" smtClean="0">
                <a:ea typeface="宋体" pitchFamily="2" charset="-122"/>
                <a:cs typeface="Times New Roman" pitchFamily="18" charset="0"/>
              </a:rPr>
              <a:t>To handle the big/little-endian. Use htonl()/htons() to write a header and ntohl()/ntohs() to read a header. </a:t>
            </a:r>
            <a:endParaRPr lang="zh-CN" altLang="en-US" sz="2400" smtClean="0">
              <a:ea typeface="宋体" pitchFamily="2" charset="-122"/>
              <a:cs typeface="Times New Roman" pitchFamily="18" charset="0"/>
            </a:endParaRPr>
          </a:p>
          <a:p>
            <a:endParaRPr lang="en-US" altLang="zh-CN" sz="2400" smtClean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880262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>
                <a:ea typeface="宋体" pitchFamily="2" charset="-122"/>
              </a:rPr>
              <a:t>More Hints</a:t>
            </a:r>
            <a:endParaRPr lang="zh-CN" altLang="en-US" smtClean="0">
              <a:ea typeface="宋体" pitchFamily="2" charset="-122"/>
            </a:endParaRPr>
          </a:p>
        </p:txBody>
      </p:sp>
      <p:sp>
        <p:nvSpPr>
          <p:cNvPr id="54274" name="内容占位符 2"/>
          <p:cNvSpPr>
            <a:spLocks noGrp="1"/>
          </p:cNvSpPr>
          <p:nvPr>
            <p:ph idx="1"/>
          </p:nvPr>
        </p:nvSpPr>
        <p:spPr>
          <a:xfrm>
            <a:off x="457200" y="1447800"/>
            <a:ext cx="8215313" cy="4929188"/>
          </a:xfrm>
          <a:ln>
            <a:solidFill>
              <a:schemeClr val="accent1"/>
            </a:solidFill>
          </a:ln>
        </p:spPr>
        <p:txBody>
          <a:bodyPr/>
          <a:lstStyle/>
          <a:p>
            <a:r>
              <a:rPr lang="en-US" altLang="zh-CN" sz="2400" smtClean="0">
                <a:ea typeface="宋体" pitchFamily="2" charset="-122"/>
              </a:rPr>
              <a:t>Use while loop in the rel_read(). If conn_input() returns -1, handle the EOF packet and break from the loop. If conn_input() returns 0, simply break from the loop. If the sender’s window is full, break from the loop even if there is still more data from conn_input(). </a:t>
            </a:r>
          </a:p>
          <a:p>
            <a:endParaRPr lang="en-US" altLang="zh-CN" sz="2400" smtClean="0">
              <a:ea typeface="宋体" pitchFamily="2" charset="-122"/>
            </a:endParaRPr>
          </a:p>
          <a:p>
            <a:r>
              <a:rPr lang="en-US" altLang="zh-CN" sz="2400" smtClean="0">
                <a:ea typeface="宋体" pitchFamily="2" charset="-122"/>
              </a:rPr>
              <a:t>Call rel_read() to ask for more data after you received some </a:t>
            </a:r>
            <a:r>
              <a:rPr lang="en-US" sz="2400" smtClean="0"/>
              <a:t>ack packets and some slots in sender’s window become vacant again.  </a:t>
            </a:r>
            <a:endParaRPr lang="en-US" altLang="zh-CN" sz="2400" smtClean="0">
              <a:ea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702526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86800" cy="685800"/>
          </a:xfrm>
        </p:spPr>
        <p:txBody>
          <a:bodyPr/>
          <a:lstStyle/>
          <a:p>
            <a:r>
              <a:rPr lang="en-US" altLang="zh-CN" sz="3200" smtClean="0">
                <a:ea typeface="宋体" pitchFamily="2" charset="-122"/>
              </a:rPr>
              <a:t>The  structure of  a content-rich application-layer protocol</a:t>
            </a:r>
          </a:p>
        </p:txBody>
      </p:sp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5867400"/>
          </a:xfrm>
        </p:spPr>
        <p:txBody>
          <a:bodyPr/>
          <a:lstStyle/>
          <a:p>
            <a:pPr marL="457200" indent="-457200">
              <a:lnSpc>
                <a:spcPct val="80000"/>
              </a:lnSpc>
              <a:buFontTx/>
              <a:buAutoNum type="arabicPeriod"/>
            </a:pPr>
            <a:r>
              <a:rPr lang="en-US" altLang="zh-CN" sz="2400" smtClean="0"/>
              <a:t>A companion protocol that specifies the data format</a:t>
            </a:r>
          </a:p>
          <a:p>
            <a:pPr marL="457200" indent="-457200">
              <a:lnSpc>
                <a:spcPct val="80000"/>
              </a:lnSpc>
              <a:buFontTx/>
              <a:buAutoNum type="arabicPeriod"/>
            </a:pPr>
            <a:endParaRPr lang="en-US" altLang="zh-CN" sz="2400" smtClean="0"/>
          </a:p>
          <a:p>
            <a:pPr marL="457200" indent="-457200">
              <a:lnSpc>
                <a:spcPct val="80000"/>
              </a:lnSpc>
              <a:buFontTx/>
              <a:buAutoNum type="arabicPeriod"/>
            </a:pPr>
            <a:r>
              <a:rPr lang="en-US" altLang="zh-CN" sz="2400" smtClean="0"/>
              <a:t>A protocol that describes the interactions between two end systems</a:t>
            </a:r>
          </a:p>
          <a:p>
            <a:pPr marL="457200" indent="-457200">
              <a:lnSpc>
                <a:spcPct val="80000"/>
              </a:lnSpc>
            </a:pPr>
            <a:endParaRPr lang="en-US" altLang="zh-CN" sz="2400" smtClean="0"/>
          </a:p>
          <a:p>
            <a:pPr marL="457200" indent="-457200">
              <a:lnSpc>
                <a:spcPct val="80000"/>
              </a:lnSpc>
            </a:pPr>
            <a:r>
              <a:rPr lang="en-US" altLang="zh-CN" sz="2400" smtClean="0"/>
              <a:t>Examples</a:t>
            </a:r>
          </a:p>
          <a:p>
            <a:pPr marL="838200" lvl="1" indent="-381000">
              <a:lnSpc>
                <a:spcPct val="80000"/>
              </a:lnSpc>
            </a:pPr>
            <a:r>
              <a:rPr lang="en-US" altLang="zh-CN" sz="2000" smtClean="0">
                <a:ea typeface="宋体" pitchFamily="2" charset="-122"/>
              </a:rPr>
              <a:t>HTTP and HTML</a:t>
            </a:r>
          </a:p>
          <a:p>
            <a:pPr marL="838200" lvl="1" indent="-381000">
              <a:lnSpc>
                <a:spcPct val="80000"/>
              </a:lnSpc>
            </a:pPr>
            <a:r>
              <a:rPr lang="en-US" altLang="zh-CN" sz="2000" smtClean="0">
                <a:ea typeface="宋体" pitchFamily="2" charset="-122"/>
              </a:rPr>
              <a:t>SMTP and RFC 2822 (Internet Text Messages), and Multipurpose Internet Mail Extensions (MIME)</a:t>
            </a:r>
          </a:p>
          <a:p>
            <a:pPr marL="838200" lvl="1" indent="-381000">
              <a:lnSpc>
                <a:spcPct val="80000"/>
              </a:lnSpc>
            </a:pPr>
            <a:endParaRPr lang="en-US" altLang="zh-CN" sz="2000" smtClean="0">
              <a:ea typeface="宋体" pitchFamily="2" charset="-122"/>
            </a:endParaRPr>
          </a:p>
          <a:p>
            <a:pPr marL="457200" indent="-457200">
              <a:lnSpc>
                <a:spcPct val="80000"/>
              </a:lnSpc>
            </a:pPr>
            <a:r>
              <a:rPr lang="en-US" altLang="zh-CN" sz="2400" smtClean="0"/>
              <a:t>Simpler protocols may specify both data format and interactions in one protocol</a:t>
            </a:r>
          </a:p>
          <a:p>
            <a:pPr marL="838200" lvl="1" indent="-381000">
              <a:lnSpc>
                <a:spcPct val="80000"/>
              </a:lnSpc>
            </a:pPr>
            <a:r>
              <a:rPr lang="en-US" altLang="zh-CN" sz="2000" smtClean="0">
                <a:ea typeface="宋体" pitchFamily="2" charset="-122"/>
              </a:rPr>
              <a:t>Eg.  DNS</a:t>
            </a:r>
          </a:p>
          <a:p>
            <a:pPr marL="1257300" lvl="2" indent="-342900">
              <a:lnSpc>
                <a:spcPct val="80000"/>
              </a:lnSpc>
            </a:pPr>
            <a:r>
              <a:rPr lang="en-US" altLang="zh-CN" sz="1800" smtClean="0">
                <a:ea typeface="宋体" pitchFamily="2" charset="-122"/>
              </a:rPr>
              <a:t>Request/response</a:t>
            </a:r>
          </a:p>
          <a:p>
            <a:pPr marL="1257300" lvl="2" indent="-342900">
              <a:lnSpc>
                <a:spcPct val="80000"/>
              </a:lnSpc>
            </a:pPr>
            <a:r>
              <a:rPr lang="en-US" altLang="zh-CN" sz="1800" smtClean="0">
                <a:ea typeface="宋体" pitchFamily="2" charset="-122"/>
              </a:rPr>
              <a:t>The record has a simple format</a:t>
            </a:r>
          </a:p>
          <a:p>
            <a:pPr marL="838200" lvl="1" indent="-381000">
              <a:lnSpc>
                <a:spcPct val="80000"/>
              </a:lnSpc>
            </a:pPr>
            <a:r>
              <a:rPr lang="en-US" altLang="zh-CN" sz="2000" smtClean="0">
                <a:ea typeface="宋体" pitchFamily="2" charset="-122"/>
              </a:rPr>
              <a:t>Telnet</a:t>
            </a:r>
          </a:p>
          <a:p>
            <a:pPr marL="838200" lvl="1" indent="-381000">
              <a:lnSpc>
                <a:spcPct val="80000"/>
              </a:lnSpc>
            </a:pPr>
            <a:r>
              <a:rPr lang="en-US" altLang="zh-CN" sz="2000" smtClean="0">
                <a:ea typeface="宋体" pitchFamily="2" charset="-122"/>
              </a:rPr>
              <a:t>FTP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altLang="zh-CN" sz="2800" smtClean="0">
                <a:ea typeface="宋体" pitchFamily="2" charset="-122"/>
              </a:rPr>
              <a:t>Protocols Tailored to the Application</a:t>
            </a:r>
          </a:p>
        </p:txBody>
      </p:sp>
      <p:sp>
        <p:nvSpPr>
          <p:cNvPr id="1680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562600"/>
          </a:xfrm>
        </p:spPr>
        <p:txBody>
          <a:bodyPr/>
          <a:lstStyle/>
          <a:p>
            <a:r>
              <a:rPr lang="en-US" altLang="zh-CN" sz="2800" dirty="0" smtClean="0"/>
              <a:t>SMTP: sending e-mail to a remote mail server</a:t>
            </a:r>
          </a:p>
          <a:p>
            <a:pPr lvl="1"/>
            <a:r>
              <a:rPr lang="en-US" altLang="zh-CN" sz="2400" dirty="0" smtClean="0">
                <a:ea typeface="宋体" pitchFamily="2" charset="-122"/>
              </a:rPr>
              <a:t>Sending mail server </a:t>
            </a:r>
            <a:r>
              <a:rPr lang="en-US" altLang="zh-CN" sz="2400" smtClean="0">
                <a:ea typeface="宋体" pitchFamily="2" charset="-122"/>
              </a:rPr>
              <a:t>transmits </a:t>
            </a:r>
            <a:r>
              <a:rPr lang="en-US" altLang="zh-CN" sz="2400" smtClean="0">
                <a:ea typeface="宋体" pitchFamily="2" charset="-122"/>
              </a:rPr>
              <a:t>an e</a:t>
            </a:r>
            <a:r>
              <a:rPr lang="en-US" altLang="zh-CN" sz="2400" dirty="0" smtClean="0">
                <a:ea typeface="宋体" pitchFamily="2" charset="-122"/>
              </a:rPr>
              <a:t>-mail message to a mail server running on a remote machine</a:t>
            </a:r>
          </a:p>
          <a:p>
            <a:pPr lvl="1"/>
            <a:r>
              <a:rPr lang="en-US" altLang="zh-CN" sz="2400" dirty="0" smtClean="0">
                <a:ea typeface="宋体" pitchFamily="2" charset="-122"/>
              </a:rPr>
              <a:t>Each server in the path adds its identifier to the message</a:t>
            </a:r>
          </a:p>
          <a:p>
            <a:pPr lvl="1"/>
            <a:r>
              <a:rPr lang="en-US" altLang="zh-CN" sz="2400" dirty="0" smtClean="0">
                <a:ea typeface="宋体" pitchFamily="2" charset="-122"/>
              </a:rPr>
              <a:t>Single TCP connection for control and data</a:t>
            </a:r>
          </a:p>
          <a:p>
            <a:pPr lvl="1"/>
            <a:r>
              <a:rPr lang="en-US" altLang="zh-CN" sz="2400" dirty="0" smtClean="0">
                <a:ea typeface="宋体" pitchFamily="2" charset="-122"/>
              </a:rPr>
              <a:t>SMTP replaced the earlier use of FTP for e-mail</a:t>
            </a:r>
          </a:p>
          <a:p>
            <a:pPr lvl="1"/>
            <a:endParaRPr lang="en-US" altLang="zh-CN" sz="2400" dirty="0" smtClean="0">
              <a:ea typeface="宋体" pitchFamily="2" charset="-122"/>
            </a:endParaRPr>
          </a:p>
          <a:p>
            <a:r>
              <a:rPr lang="en-US" altLang="zh-CN" sz="2800" dirty="0" smtClean="0"/>
              <a:t>HTTP: satisfying requests based on a global URL</a:t>
            </a:r>
          </a:p>
          <a:p>
            <a:pPr lvl="1"/>
            <a:r>
              <a:rPr lang="en-US" altLang="zh-CN" sz="2400" dirty="0" smtClean="0">
                <a:ea typeface="宋体" pitchFamily="2" charset="-122"/>
              </a:rPr>
              <a:t>Client sends a request with method, URL, and meta-data</a:t>
            </a:r>
          </a:p>
          <a:p>
            <a:pPr lvl="1"/>
            <a:r>
              <a:rPr lang="en-US" altLang="zh-CN" sz="2400" dirty="0" smtClean="0">
                <a:ea typeface="宋体" pitchFamily="2" charset="-122"/>
              </a:rPr>
              <a:t>… and the server applies the request to the resource and returns the response, including meta-data</a:t>
            </a:r>
          </a:p>
          <a:p>
            <a:pPr lvl="1"/>
            <a:r>
              <a:rPr lang="en-US" altLang="zh-CN" sz="2400" dirty="0" smtClean="0">
                <a:ea typeface="宋体" pitchFamily="2" charset="-122"/>
              </a:rPr>
              <a:t>Single TCP connection for control and data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0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0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0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0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0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0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0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0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03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038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-228600"/>
            <a:ext cx="8229600" cy="1143000"/>
          </a:xfrm>
        </p:spPr>
        <p:txBody>
          <a:bodyPr/>
          <a:lstStyle/>
          <a:p>
            <a:r>
              <a:rPr lang="en-US" altLang="zh-CN" sz="2800" smtClean="0">
                <a:ea typeface="宋体" pitchFamily="2" charset="-122"/>
              </a:rPr>
              <a:t>Protocols Tailored to the Application</a:t>
            </a:r>
          </a:p>
        </p:txBody>
      </p:sp>
      <p:sp>
        <p:nvSpPr>
          <p:cNvPr id="1678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838200"/>
            <a:ext cx="8686800" cy="5791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sz="2800" dirty="0" smtClean="0"/>
              <a:t>Telnet: interacting with account on remote machine</a:t>
            </a:r>
          </a:p>
          <a:p>
            <a:pPr lvl="1">
              <a:lnSpc>
                <a:spcPct val="90000"/>
              </a:lnSpc>
            </a:pPr>
            <a:r>
              <a:rPr lang="en-US" altLang="zh-CN" sz="2400" dirty="0" smtClean="0">
                <a:ea typeface="宋体" pitchFamily="2" charset="-122"/>
              </a:rPr>
              <a:t>Client simply relays user keystrokes to the server</a:t>
            </a:r>
          </a:p>
          <a:p>
            <a:pPr lvl="1">
              <a:lnSpc>
                <a:spcPct val="90000"/>
              </a:lnSpc>
            </a:pPr>
            <a:r>
              <a:rPr lang="en-US" altLang="zh-CN" sz="2400" dirty="0" smtClean="0">
                <a:ea typeface="宋体" pitchFamily="2" charset="-122"/>
              </a:rPr>
              <a:t>… and server simply relays any output to the client</a:t>
            </a:r>
          </a:p>
          <a:p>
            <a:pPr lvl="1">
              <a:lnSpc>
                <a:spcPct val="90000"/>
              </a:lnSpc>
            </a:pPr>
            <a:r>
              <a:rPr lang="en-US" altLang="zh-CN" sz="2400" dirty="0" smtClean="0">
                <a:ea typeface="宋体" pitchFamily="2" charset="-122"/>
              </a:rPr>
              <a:t>TCP connection persists for duration of the login session</a:t>
            </a:r>
          </a:p>
          <a:p>
            <a:pPr lvl="1">
              <a:lnSpc>
                <a:spcPct val="90000"/>
              </a:lnSpc>
            </a:pPr>
            <a:r>
              <a:rPr lang="en-US" altLang="zh-CN" sz="2400" dirty="0" smtClean="0">
                <a:ea typeface="宋体" pitchFamily="2" charset="-122"/>
              </a:rPr>
              <a:t>Network Virtual Terminal (NVT) format for transmitting ASCII data, and control information (e.g., End-of-Line delimiter)</a:t>
            </a:r>
          </a:p>
          <a:p>
            <a:pPr lvl="1">
              <a:lnSpc>
                <a:spcPct val="90000"/>
              </a:lnSpc>
            </a:pPr>
            <a:endParaRPr lang="en-US" altLang="zh-CN" sz="2400" dirty="0" smtClean="0">
              <a:ea typeface="宋体" pitchFamily="2" charset="-122"/>
            </a:endParaRPr>
          </a:p>
          <a:p>
            <a:pPr>
              <a:lnSpc>
                <a:spcPct val="90000"/>
              </a:lnSpc>
            </a:pPr>
            <a:r>
              <a:rPr lang="en-US" altLang="zh-CN" sz="2800" dirty="0" smtClean="0"/>
              <a:t>FTP: copying files between accounts</a:t>
            </a:r>
          </a:p>
          <a:p>
            <a:pPr lvl="1">
              <a:lnSpc>
                <a:spcPct val="90000"/>
              </a:lnSpc>
            </a:pPr>
            <a:r>
              <a:rPr lang="en-US" altLang="zh-CN" sz="2400" dirty="0" smtClean="0">
                <a:ea typeface="宋体" pitchFamily="2" charset="-122"/>
              </a:rPr>
              <a:t>Client connects to remote machine, “logs in, and issues commands for transferring files to/from the account</a:t>
            </a:r>
          </a:p>
          <a:p>
            <a:pPr lvl="1">
              <a:lnSpc>
                <a:spcPct val="90000"/>
              </a:lnSpc>
            </a:pPr>
            <a:r>
              <a:rPr lang="en-US" altLang="zh-CN" sz="2400" dirty="0" smtClean="0">
                <a:ea typeface="宋体" pitchFamily="2" charset="-122"/>
              </a:rPr>
              <a:t>… and server responds to commands and transfers files</a:t>
            </a:r>
          </a:p>
          <a:p>
            <a:pPr lvl="1">
              <a:lnSpc>
                <a:spcPct val="90000"/>
              </a:lnSpc>
            </a:pPr>
            <a:r>
              <a:rPr lang="en-US" altLang="zh-CN" sz="2400" dirty="0" smtClean="0">
                <a:ea typeface="宋体" pitchFamily="2" charset="-122"/>
              </a:rPr>
              <a:t>Separate TCP connections for control and data</a:t>
            </a:r>
          </a:p>
          <a:p>
            <a:pPr lvl="1">
              <a:lnSpc>
                <a:spcPct val="90000"/>
              </a:lnSpc>
            </a:pPr>
            <a:r>
              <a:rPr lang="en-US" altLang="zh-CN" sz="2400" dirty="0" smtClean="0">
                <a:ea typeface="宋体" pitchFamily="2" charset="-122"/>
              </a:rPr>
              <a:t>Control connection uses the same NVT format as Telnet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8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8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8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8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8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8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8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8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8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83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833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altLang="zh-CN" smtClean="0">
                <a:ea typeface="宋体" pitchFamily="2" charset="-122"/>
              </a:rPr>
              <a:t>Comparing the Protocols</a:t>
            </a:r>
          </a:p>
        </p:txBody>
      </p:sp>
      <p:sp>
        <p:nvSpPr>
          <p:cNvPr id="1681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5410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sz="2800" smtClean="0"/>
              <a:t>Commands and replies</a:t>
            </a:r>
          </a:p>
          <a:p>
            <a:pPr lvl="1">
              <a:lnSpc>
                <a:spcPct val="90000"/>
              </a:lnSpc>
            </a:pPr>
            <a:r>
              <a:rPr lang="en-US" altLang="zh-CN" sz="2400" smtClean="0">
                <a:ea typeface="宋体" pitchFamily="2" charset="-122"/>
              </a:rPr>
              <a:t>Telnet sends commands in binary, whereas the other protocols are text based</a:t>
            </a:r>
          </a:p>
          <a:p>
            <a:pPr lvl="1">
              <a:lnSpc>
                <a:spcPct val="90000"/>
              </a:lnSpc>
            </a:pPr>
            <a:r>
              <a:rPr lang="en-US" altLang="zh-CN" sz="2400" smtClean="0">
                <a:ea typeface="宋体" pitchFamily="2" charset="-122"/>
              </a:rPr>
              <a:t>Many of the protocols have similar request methods and response codes</a:t>
            </a:r>
          </a:p>
          <a:p>
            <a:pPr lvl="1">
              <a:lnSpc>
                <a:spcPct val="90000"/>
              </a:lnSpc>
            </a:pPr>
            <a:endParaRPr lang="en-US" altLang="zh-CN" sz="2400" smtClean="0">
              <a:ea typeface="宋体" pitchFamily="2" charset="-122"/>
            </a:endParaRPr>
          </a:p>
          <a:p>
            <a:pPr>
              <a:lnSpc>
                <a:spcPct val="90000"/>
              </a:lnSpc>
            </a:pPr>
            <a:r>
              <a:rPr lang="en-US" altLang="zh-CN" sz="2800" smtClean="0"/>
              <a:t>Data types</a:t>
            </a:r>
          </a:p>
          <a:p>
            <a:pPr lvl="1">
              <a:lnSpc>
                <a:spcPct val="90000"/>
              </a:lnSpc>
            </a:pPr>
            <a:r>
              <a:rPr lang="en-US" altLang="zh-CN" sz="2400" smtClean="0">
                <a:ea typeface="宋体" pitchFamily="2" charset="-122"/>
              </a:rPr>
              <a:t>Telnet, FTP, and SMTP transmit text data in standard U.S. 7-bit ASCII</a:t>
            </a:r>
          </a:p>
          <a:p>
            <a:pPr lvl="1">
              <a:lnSpc>
                <a:spcPct val="90000"/>
              </a:lnSpc>
            </a:pPr>
            <a:r>
              <a:rPr lang="en-US" altLang="zh-CN" sz="2400" smtClean="0">
                <a:ea typeface="宋体" pitchFamily="2" charset="-122"/>
              </a:rPr>
              <a:t>FTP also supports transfer of data in binary form</a:t>
            </a:r>
          </a:p>
          <a:p>
            <a:pPr lvl="1">
              <a:lnSpc>
                <a:spcPct val="90000"/>
              </a:lnSpc>
            </a:pPr>
            <a:r>
              <a:rPr lang="en-US" altLang="zh-CN" sz="2400" smtClean="0">
                <a:ea typeface="宋体" pitchFamily="2" charset="-122"/>
              </a:rPr>
              <a:t>SMTP uses MIME standard for sending non-text data </a:t>
            </a:r>
          </a:p>
          <a:p>
            <a:pPr lvl="1">
              <a:lnSpc>
                <a:spcPct val="90000"/>
              </a:lnSpc>
            </a:pPr>
            <a:r>
              <a:rPr lang="en-US" altLang="zh-CN" sz="2400" smtClean="0">
                <a:ea typeface="宋体" pitchFamily="2" charset="-122"/>
              </a:rPr>
              <a:t>HTTP incorporates some key aspects of MIME (e.g., classification of data formats)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1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1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1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1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1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1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1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1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1411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altLang="zh-CN" sz="3200" smtClean="0">
                <a:ea typeface="宋体" pitchFamily="2" charset="-122"/>
              </a:rPr>
              <a:t>Comparing the Protocols (Continued)</a:t>
            </a:r>
          </a:p>
        </p:txBody>
      </p:sp>
      <p:sp>
        <p:nvSpPr>
          <p:cNvPr id="1682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5562600"/>
          </a:xfrm>
        </p:spPr>
        <p:txBody>
          <a:bodyPr/>
          <a:lstStyle/>
          <a:p>
            <a:r>
              <a:rPr lang="en-US" altLang="zh-CN" sz="2800" dirty="0" smtClean="0"/>
              <a:t>Transport</a:t>
            </a:r>
          </a:p>
          <a:p>
            <a:pPr lvl="1"/>
            <a:r>
              <a:rPr lang="en-US" altLang="zh-CN" sz="2400" dirty="0" smtClean="0">
                <a:ea typeface="宋体" pitchFamily="2" charset="-122"/>
              </a:rPr>
              <a:t>Telnet, FTP, SMTP, and HTTP all depend on reliable transport protocol</a:t>
            </a:r>
          </a:p>
          <a:p>
            <a:pPr lvl="1"/>
            <a:r>
              <a:rPr lang="en-US" altLang="zh-CN" sz="2400" dirty="0" smtClean="0">
                <a:ea typeface="宋体" pitchFamily="2" charset="-122"/>
              </a:rPr>
              <a:t>Telnet, SMTP, and HTTP use a single TCP connection</a:t>
            </a:r>
          </a:p>
          <a:p>
            <a:pPr lvl="1"/>
            <a:r>
              <a:rPr lang="en-US" altLang="zh-CN" sz="2400" dirty="0" smtClean="0">
                <a:ea typeface="宋体" pitchFamily="2" charset="-122"/>
              </a:rPr>
              <a:t>… but FTP has separate control and data connections</a:t>
            </a:r>
          </a:p>
          <a:p>
            <a:pPr lvl="1"/>
            <a:endParaRPr lang="en-US" altLang="zh-CN" sz="2400" dirty="0" smtClean="0">
              <a:ea typeface="宋体" pitchFamily="2" charset="-122"/>
            </a:endParaRPr>
          </a:p>
          <a:p>
            <a:r>
              <a:rPr lang="en-US" altLang="zh-CN" sz="2800" dirty="0" smtClean="0"/>
              <a:t>State</a:t>
            </a:r>
          </a:p>
          <a:p>
            <a:pPr lvl="1"/>
            <a:r>
              <a:rPr lang="en-US" altLang="zh-CN" sz="2400" dirty="0" smtClean="0">
                <a:ea typeface="宋体" pitchFamily="2" charset="-122"/>
              </a:rPr>
              <a:t>In Telnet, FTP, and SMTP, the server retains information about the session with the client</a:t>
            </a:r>
          </a:p>
          <a:p>
            <a:pPr lvl="1"/>
            <a:r>
              <a:rPr lang="en-US" altLang="zh-CN" sz="2400" dirty="0" smtClean="0">
                <a:ea typeface="宋体" pitchFamily="2" charset="-122"/>
              </a:rPr>
              <a:t>E.g., FTP server remembers client’s current directory</a:t>
            </a:r>
          </a:p>
          <a:p>
            <a:pPr lvl="1"/>
            <a:r>
              <a:rPr lang="en-US" altLang="zh-CN" sz="2400" dirty="0" smtClean="0">
                <a:ea typeface="宋体" pitchFamily="2" charset="-122"/>
              </a:rPr>
              <a:t>In contrast, HTTP servers are stateless</a:t>
            </a:r>
          </a:p>
          <a:p>
            <a:pPr lvl="2"/>
            <a:r>
              <a:rPr lang="en-US" altLang="zh-CN" sz="2000" dirty="0" smtClean="0">
                <a:ea typeface="宋体" pitchFamily="2" charset="-122"/>
              </a:rPr>
              <a:t>Request/response</a:t>
            </a:r>
          </a:p>
          <a:p>
            <a:pPr lvl="2"/>
            <a:r>
              <a:rPr lang="en-US" altLang="zh-CN" sz="2000" dirty="0" smtClean="0">
                <a:ea typeface="宋体" pitchFamily="2" charset="-122"/>
              </a:rPr>
              <a:t>Cookies add state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2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2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2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2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2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2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2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2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2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24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2435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RSTXIAOWEI20YANG@YOUDQGUFUVWXY5MI" val="2875"/>
</p:tagLst>
</file>

<file path=ppt/theme/theme1.xml><?xml version="1.0" encoding="utf-8"?>
<a:theme xmlns:a="http://schemas.openxmlformats.org/drawingml/2006/main" name="03Design">
  <a:themeElements>
    <a:clrScheme name="comm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488" tIns="44450" rIns="90488" bIns="4445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488" tIns="44450" rIns="90488" bIns="4445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omm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m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m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m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m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m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m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m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m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m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m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m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2016</TotalTime>
  <Words>4604</Words>
  <Application>Microsoft Macintosh PowerPoint</Application>
  <PresentationFormat>On-screen Show (4:3)</PresentationFormat>
  <Paragraphs>618</Paragraphs>
  <Slides>47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49" baseType="lpstr">
      <vt:lpstr>03Design</vt:lpstr>
      <vt:lpstr>Clip</vt:lpstr>
      <vt:lpstr>CompSci 356: Computer Network Architectures   Lecture 23: Application Layer Protocols Chapter 9.1</vt:lpstr>
      <vt:lpstr>Overview</vt:lpstr>
      <vt:lpstr>Application-Layer Protocols</vt:lpstr>
      <vt:lpstr>Application Programs vs. Protocols</vt:lpstr>
      <vt:lpstr>The  structure of  a content-rich application-layer protocol</vt:lpstr>
      <vt:lpstr>Protocols Tailored to the Application</vt:lpstr>
      <vt:lpstr>Protocols Tailored to the Application</vt:lpstr>
      <vt:lpstr>Comparing the Protocols</vt:lpstr>
      <vt:lpstr>Comparing the Protocols (Continued)</vt:lpstr>
      <vt:lpstr>Reflecting on Application-Layer Protocols</vt:lpstr>
      <vt:lpstr>Electronic Mail</vt:lpstr>
      <vt:lpstr>E-Mail Message</vt:lpstr>
      <vt:lpstr>E-Mail Message Format (RFC 822)</vt:lpstr>
      <vt:lpstr>Limitation: Sending Non-Text Data</vt:lpstr>
      <vt:lpstr>Limitation: Sending Multiple Items</vt:lpstr>
      <vt:lpstr>Multipurpose Internet Mail Extensions</vt:lpstr>
      <vt:lpstr>PowerPoint Presentation</vt:lpstr>
      <vt:lpstr>Distribution of Content Types</vt:lpstr>
      <vt:lpstr>E-Mail Addresses</vt:lpstr>
      <vt:lpstr>Mail Servers and User Agents</vt:lpstr>
      <vt:lpstr>SMTP Store-and-Forward Protocol</vt:lpstr>
      <vt:lpstr>Example With Received Header</vt:lpstr>
      <vt:lpstr>Multiple Server Hops</vt:lpstr>
      <vt:lpstr>Electronic Mailing Lists</vt:lpstr>
      <vt:lpstr>Simple Mail Transfer Protocol</vt:lpstr>
      <vt:lpstr>Simple Mail Transfer Protocol (Cont.)</vt:lpstr>
      <vt:lpstr>Scenario: Alice Sends Message to Bob</vt:lpstr>
      <vt:lpstr>Sample SMTP interaction</vt:lpstr>
      <vt:lpstr>Sample SMTP interaction</vt:lpstr>
      <vt:lpstr>Try SMTP For Yourself</vt:lpstr>
      <vt:lpstr>Retrieving E-Mail From the Server</vt:lpstr>
      <vt:lpstr>Influence of PCs on E-Mail Retrieval</vt:lpstr>
      <vt:lpstr>Post Office Protocol (POP)</vt:lpstr>
      <vt:lpstr>POP3 Protocol</vt:lpstr>
      <vt:lpstr>Limitations of POP</vt:lpstr>
      <vt:lpstr>Interactive Mail Access Protocol (IMAP)</vt:lpstr>
      <vt:lpstr>PowerPoint Presentation</vt:lpstr>
      <vt:lpstr>Web-Based E-Mail</vt:lpstr>
      <vt:lpstr>Conclusion</vt:lpstr>
      <vt:lpstr>CPS 114  Lab1  Reliable Transport</vt:lpstr>
      <vt:lpstr>Objective</vt:lpstr>
      <vt:lpstr>What can the program do</vt:lpstr>
      <vt:lpstr>Implementation</vt:lpstr>
      <vt:lpstr>Data Flow</vt:lpstr>
      <vt:lpstr>reliable.c</vt:lpstr>
      <vt:lpstr>Some Hints</vt:lpstr>
      <vt:lpstr>More Hints</vt:lpstr>
    </vt:vector>
  </TitlesOfParts>
  <Company>Duke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CPS 214: Networks and Distributed Systems   Lecture 4: Interconnecting Direct Link Networks</dc:title>
  <dc:creator>Xiaowei Yang</dc:creator>
  <cp:lastModifiedBy>Xiaowei</cp:lastModifiedBy>
  <cp:revision>220</cp:revision>
  <dcterms:created xsi:type="dcterms:W3CDTF">2009-09-02T13:41:44Z</dcterms:created>
  <dcterms:modified xsi:type="dcterms:W3CDTF">2014-04-15T18:31:32Z</dcterms:modified>
</cp:coreProperties>
</file>