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97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8" r:id="rId38"/>
    <p:sldId id="295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0000FF"/>
    <a:srgbClr val="CC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70" autoAdjust="0"/>
  </p:normalViewPr>
  <p:slideViewPr>
    <p:cSldViewPr showGuides="1">
      <p:cViewPr varScale="1">
        <p:scale>
          <a:sx n="96" d="100"/>
          <a:sy n="96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tags" Target="tags/tag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6E6012C6-CBD3-430E-8CC9-D29DD73BE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77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92624-A799-4C3F-9BAE-653A8ECDE93E}" type="slidenum">
              <a:rPr lang="en-US" altLang="zh-CN" smtClean="0">
                <a:latin typeface="Arial" pitchFamily="34" charset="0"/>
              </a:rPr>
              <a:pPr/>
              <a:t>7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smtClean="0">
                <a:latin typeface="Arial" pitchFamily="34" charset="0"/>
              </a:rPr>
              <a:t>An NVT is an imaginary device which provides a standard, network-wide, intermediate representation of a canonical terminal.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smtClean="0">
                <a:latin typeface="Arial" pitchFamily="34" charset="0"/>
              </a:rPr>
              <a:t>Uniq: report or omit repeated lines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C1C9F-246C-41A3-AA38-7E43AAFB932C}" type="slidenum">
              <a:rPr lang="en-US" altLang="zh-CN" smtClean="0">
                <a:latin typeface="Arial" pitchFamily="34" charset="0"/>
              </a:rPr>
              <a:pPr/>
              <a:t>19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smtClean="0">
                <a:latin typeface="Arial" pitchFamily="34" charset="0"/>
              </a:rPr>
              <a:t>Homework qustion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SPF: sender policy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012C6-CBD3-430E-8CC9-D29DD73BE0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reading resource: http://www.olympus.net/olympusnet/olympusonly/usingEmail/IntroToIMAP.html#Moving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012C6-CBD3-430E-8CC9-D29DD73BE04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FDDD4-FB0D-4928-AD0F-99E02799F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F9C0-74B0-4634-AA0B-1E6FD8110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0EF8-07AE-4AEA-807C-CADB4A8E4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16595-30F0-4842-B498-05D49BD24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ED33-2058-44E9-8EEC-740CB9143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16466-E09A-4C87-A422-3C22CEA52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6F0F2-4F40-4D67-947C-7AAF1DFC9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EF204-D53B-4DFE-8366-BDB22116A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7AB18-5472-485A-8502-B9DE06BB5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0D141-BE40-4F46-B331-840EB01C9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FFE78-8F42-47A1-A7DE-66099A2FA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EDAF0-3FD2-4D22-BBCB-3A776C9DC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F75C-47D8-4402-9F2E-B8971FA28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BF2A4DA-CA71-45A2-9A63-F78564F1A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zh-CN" dirty="0" err="1" smtClean="0">
                <a:ea typeface="宋体" pitchFamily="2" charset="-122"/>
              </a:rPr>
              <a:t>CompSci</a:t>
            </a:r>
            <a:r>
              <a:rPr lang="en-US" altLang="zh-CN" dirty="0" smtClean="0">
                <a:ea typeface="宋体" pitchFamily="2" charset="-122"/>
              </a:rPr>
              <a:t> 356: Computer Network Architectures</a:t>
            </a: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 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Lecture </a:t>
            </a:r>
            <a:r>
              <a:rPr lang="en-US" altLang="zh-CN" dirty="0" smtClean="0">
                <a:ea typeface="宋体" pitchFamily="2" charset="-122"/>
              </a:rPr>
              <a:t>23: </a:t>
            </a:r>
            <a:r>
              <a:rPr lang="en-US" altLang="zh-CN" dirty="0" smtClean="0">
                <a:ea typeface="宋体" pitchFamily="2" charset="-122"/>
              </a:rPr>
              <a:t>Application Layer </a:t>
            </a:r>
            <a:r>
              <a:rPr lang="en-US" altLang="zh-CN" dirty="0" smtClean="0">
                <a:ea typeface="宋体" pitchFamily="2" charset="-122"/>
              </a:rPr>
              <a:t>Protocols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Chapter 9.1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smtClean="0"/>
              <a:t>Xiaowei Yang</a:t>
            </a:r>
          </a:p>
          <a:p>
            <a:pPr eaLnBrk="1" hangingPunct="1"/>
            <a:r>
              <a:rPr lang="en-US" altLang="zh-CN" smtClean="0"/>
              <a:t>xwy@cs.duke.edu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Reflecting on Application-Layer Protocols</a:t>
            </a:r>
          </a:p>
        </p:txBody>
      </p:sp>
      <p:sp>
        <p:nvSpPr>
          <p:cNvPr id="168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smtClean="0"/>
              <a:t>Protocols are tailored to the applications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Each protocol is customized to a specific need</a:t>
            </a:r>
          </a:p>
          <a:p>
            <a:pPr lvl="1">
              <a:lnSpc>
                <a:spcPct val="8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smtClean="0"/>
              <a:t>Protocols have many key similarities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Each new protocol was influenced by the previous ones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New protocols commonly borrow from the older ones</a:t>
            </a:r>
          </a:p>
          <a:p>
            <a:pPr lvl="1">
              <a:lnSpc>
                <a:spcPct val="8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smtClean="0"/>
              <a:t>Protocols depend on the same underlying substrate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Ordered reliable stream of bytes (i.e., TCP)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Domain Name System (DNS)</a:t>
            </a:r>
          </a:p>
          <a:p>
            <a:pPr lvl="1">
              <a:lnSpc>
                <a:spcPct val="8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smtClean="0"/>
              <a:t>Relevance of the protocol standards process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Important for interoperability across implementations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Yet, not necessary if same party writes all of the software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…which is increasingly common (e.g., P2P software)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Electronic Mail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E-Mail Message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21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/>
              <a:t>E-mail messages have two parts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A header, in 7-bit U.S. ASCII text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A body, also represented in 7-bit U.S. ASCII text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Header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Lines with “type: value”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“To: xwy@cs.duke.edu”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“Subject: Hello!”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Body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The text message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No particular structure </a:t>
            </a:r>
            <a:br>
              <a:rPr lang="en-US" altLang="zh-CN" smtClean="0">
                <a:ea typeface="宋体" pitchFamily="2" charset="-122"/>
              </a:rPr>
            </a:br>
            <a:r>
              <a:rPr lang="en-US" altLang="zh-CN" smtClean="0">
                <a:ea typeface="宋体" pitchFamily="2" charset="-122"/>
              </a:rPr>
              <a:t>or meaning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4953000" y="3263900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2400">
                <a:solidFill>
                  <a:schemeClr val="bg1"/>
                </a:solidFill>
                <a:latin typeface="Comic Sans MS" pitchFamily="66" charset="0"/>
              </a:rPr>
              <a:t>header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4953000" y="4076700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zh-CN" sz="2400">
                <a:solidFill>
                  <a:schemeClr val="bg1"/>
                </a:solidFill>
                <a:latin typeface="Comic Sans MS" pitchFamily="66" charset="0"/>
              </a:rPr>
              <a:t>body</a:t>
            </a: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4749800" y="3149600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8107363" y="3484563"/>
            <a:ext cx="80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Comic Sans MS" pitchFamily="66" charset="0"/>
              </a:rPr>
              <a:t>blank</a:t>
            </a:r>
          </a:p>
          <a:p>
            <a:pPr eaLnBrk="0" hangingPunct="0"/>
            <a:r>
              <a:rPr lang="en-US" altLang="zh-CN">
                <a:latin typeface="Comic Sans MS" pitchFamily="66" charset="0"/>
              </a:rPr>
              <a:t>line</a:t>
            </a:r>
          </a:p>
        </p:txBody>
      </p:sp>
      <p:sp>
        <p:nvSpPr>
          <p:cNvPr id="36871" name="Line 10"/>
          <p:cNvSpPr>
            <a:spLocks noChangeShapeType="1"/>
          </p:cNvSpPr>
          <p:nvPr/>
        </p:nvSpPr>
        <p:spPr bwMode="auto">
          <a:xfrm flipH="1">
            <a:off x="7226300" y="3924300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Freeform 11"/>
          <p:cNvSpPr>
            <a:spLocks/>
          </p:cNvSpPr>
          <p:nvPr/>
        </p:nvSpPr>
        <p:spPr bwMode="auto">
          <a:xfrm>
            <a:off x="2036763" y="2655888"/>
            <a:ext cx="2843212" cy="773112"/>
          </a:xfrm>
          <a:custGeom>
            <a:avLst/>
            <a:gdLst>
              <a:gd name="T0" fmla="*/ 0 w 1791"/>
              <a:gd name="T1" fmla="*/ 273050 h 487"/>
              <a:gd name="T2" fmla="*/ 1498600 w 1791"/>
              <a:gd name="T3" fmla="*/ 82550 h 487"/>
              <a:gd name="T4" fmla="*/ 2843212 w 1791"/>
              <a:gd name="T5" fmla="*/ 773112 h 487"/>
              <a:gd name="T6" fmla="*/ 0 60000 65536"/>
              <a:gd name="T7" fmla="*/ 0 60000 65536"/>
              <a:gd name="T8" fmla="*/ 0 60000 65536"/>
              <a:gd name="T9" fmla="*/ 0 w 1791"/>
              <a:gd name="T10" fmla="*/ 0 h 487"/>
              <a:gd name="T11" fmla="*/ 1791 w 1791"/>
              <a:gd name="T12" fmla="*/ 487 h 4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1" h="487">
                <a:moveTo>
                  <a:pt x="0" y="172"/>
                </a:moveTo>
                <a:cubicBezTo>
                  <a:pt x="323" y="86"/>
                  <a:pt x="646" y="0"/>
                  <a:pt x="944" y="52"/>
                </a:cubicBezTo>
                <a:cubicBezTo>
                  <a:pt x="1242" y="104"/>
                  <a:pt x="1516" y="295"/>
                  <a:pt x="1791" y="487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36873" name="Freeform 12"/>
          <p:cNvSpPr>
            <a:spLocks/>
          </p:cNvSpPr>
          <p:nvPr/>
        </p:nvSpPr>
        <p:spPr bwMode="auto">
          <a:xfrm>
            <a:off x="1692275" y="4511675"/>
            <a:ext cx="3187700" cy="415925"/>
          </a:xfrm>
          <a:custGeom>
            <a:avLst/>
            <a:gdLst>
              <a:gd name="T0" fmla="*/ 0 w 2008"/>
              <a:gd name="T1" fmla="*/ 223837 h 262"/>
              <a:gd name="T2" fmla="*/ 1420813 w 2008"/>
              <a:gd name="T3" fmla="*/ 31750 h 262"/>
              <a:gd name="T4" fmla="*/ 3187700 w 2008"/>
              <a:gd name="T5" fmla="*/ 415925 h 262"/>
              <a:gd name="T6" fmla="*/ 0 60000 65536"/>
              <a:gd name="T7" fmla="*/ 0 60000 65536"/>
              <a:gd name="T8" fmla="*/ 0 60000 65536"/>
              <a:gd name="T9" fmla="*/ 0 w 2008"/>
              <a:gd name="T10" fmla="*/ 0 h 262"/>
              <a:gd name="T11" fmla="*/ 2008 w 2008"/>
              <a:gd name="T12" fmla="*/ 262 h 2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8" h="262">
                <a:moveTo>
                  <a:pt x="0" y="141"/>
                </a:moveTo>
                <a:cubicBezTo>
                  <a:pt x="280" y="70"/>
                  <a:pt x="560" y="0"/>
                  <a:pt x="895" y="20"/>
                </a:cubicBezTo>
                <a:cubicBezTo>
                  <a:pt x="1230" y="40"/>
                  <a:pt x="1619" y="151"/>
                  <a:pt x="2008" y="262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uiExpand="1" build="p"/>
      <p:bldP spid="36872" grpId="0" animBg="1"/>
      <p:bldP spid="368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E-Mail Message Format (RFC 822)</a:t>
            </a:r>
          </a:p>
        </p:txBody>
      </p:sp>
      <p:sp>
        <p:nvSpPr>
          <p:cNvPr id="169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smtClean="0"/>
              <a:t>E-mail messages have two parts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A header, in 7-bit U.S. ASCII text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A body, also represented in 7-bit U.S. ASCII text</a:t>
            </a:r>
          </a:p>
          <a:p>
            <a:pPr lvl="1">
              <a:lnSpc>
                <a:spcPct val="8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smtClean="0"/>
              <a:t>Header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Series of lines ending in carriage return and line feed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Each line contains a type and value, separated by “:”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E.g., “To: xwy@cs.duke.edu” and “Subject: Hello”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Additional blank line before the body begins</a:t>
            </a:r>
          </a:p>
          <a:p>
            <a:pPr lvl="1">
              <a:lnSpc>
                <a:spcPct val="8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smtClean="0"/>
              <a:t>Body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Series of text lines with no additional structure/meaning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Conventions arose over time (e.g., e-mail signatures)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4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Limitation: Sending Non-Text Data</a:t>
            </a:r>
          </a:p>
        </p:txBody>
      </p:sp>
      <p:sp>
        <p:nvSpPr>
          <p:cNvPr id="1689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400" dirty="0" smtClean="0"/>
              <a:t>E-mail body is 7-bit U.S. ASCII</a:t>
            </a:r>
          </a:p>
          <a:p>
            <a:pPr lvl="1">
              <a:lnSpc>
                <a:spcPct val="80000"/>
              </a:lnSpc>
            </a:pPr>
            <a:r>
              <a:rPr lang="en-US" altLang="zh-CN" sz="1400" dirty="0" smtClean="0">
                <a:ea typeface="宋体" pitchFamily="2" charset="-122"/>
              </a:rPr>
              <a:t>What about non-English text?</a:t>
            </a:r>
          </a:p>
          <a:p>
            <a:pPr lvl="1">
              <a:lnSpc>
                <a:spcPct val="80000"/>
              </a:lnSpc>
            </a:pPr>
            <a:r>
              <a:rPr lang="en-US" altLang="zh-CN" sz="1400" dirty="0" smtClean="0">
                <a:ea typeface="宋体" pitchFamily="2" charset="-122"/>
              </a:rPr>
              <a:t>What about binary files (e.g., images and executables)?</a:t>
            </a:r>
          </a:p>
          <a:p>
            <a:pPr lvl="1">
              <a:lnSpc>
                <a:spcPct val="80000"/>
              </a:lnSpc>
            </a:pPr>
            <a:endParaRPr lang="en-US" altLang="zh-CN" sz="14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400" dirty="0" smtClean="0"/>
              <a:t>Solution: convert non-ASCII data to ASCII</a:t>
            </a:r>
          </a:p>
          <a:p>
            <a:pPr lvl="1">
              <a:lnSpc>
                <a:spcPct val="80000"/>
              </a:lnSpc>
            </a:pPr>
            <a:r>
              <a:rPr lang="en-US" altLang="zh-CN" sz="1400" dirty="0" smtClean="0">
                <a:ea typeface="宋体" pitchFamily="2" charset="-122"/>
              </a:rPr>
              <a:t>Base64 encoding: map each group of three bytes into four printable U.S.-ASCII characters</a:t>
            </a:r>
          </a:p>
          <a:p>
            <a:pPr lvl="1">
              <a:lnSpc>
                <a:spcPct val="80000"/>
              </a:lnSpc>
            </a:pPr>
            <a:r>
              <a:rPr lang="en-US" altLang="zh-CN" sz="1400" dirty="0" smtClean="0">
                <a:ea typeface="宋体" pitchFamily="2" charset="-122"/>
              </a:rPr>
              <a:t>Uuencode (Unix-to-Unix Encoding) was widely used</a:t>
            </a:r>
          </a:p>
          <a:p>
            <a:pPr lvl="2">
              <a:lnSpc>
                <a:spcPct val="80000"/>
              </a:lnSpc>
            </a:pPr>
            <a:r>
              <a:rPr lang="en-US" altLang="zh-CN" sz="2000" dirty="0" smtClean="0">
                <a:ea typeface="宋体" pitchFamily="2" charset="-122"/>
              </a:rPr>
              <a:t>Output an encoded text file</a:t>
            </a:r>
          </a:p>
          <a:p>
            <a:pPr lvl="2">
              <a:lnSpc>
                <a:spcPct val="80000"/>
              </a:lnSpc>
            </a:pPr>
            <a:r>
              <a:rPr lang="en-US" altLang="zh-CN" sz="2000" dirty="0" smtClean="0">
                <a:ea typeface="宋体" pitchFamily="2" charset="-122"/>
              </a:rPr>
              <a:t>Begin and ending line shows the encoding algorithm</a:t>
            </a:r>
          </a:p>
          <a:p>
            <a:pPr lvl="1">
              <a:lnSpc>
                <a:spcPct val="80000"/>
              </a:lnSpc>
            </a:pPr>
            <a:endParaRPr lang="en-US" altLang="zh-CN" sz="1400" dirty="0" smtClean="0"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endParaRPr lang="en-US" altLang="zh-CN" sz="1400" dirty="0" smtClean="0"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endParaRPr lang="en-US" altLang="zh-CN" sz="800" dirty="0" smtClean="0"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endParaRPr lang="en-US" altLang="zh-CN" sz="800" dirty="0" smtClean="0">
              <a:ea typeface="宋体" pitchFamily="2" charset="-122"/>
            </a:endParaRPr>
          </a:p>
          <a:p>
            <a:pPr lvl="1">
              <a:lnSpc>
                <a:spcPct val="220000"/>
              </a:lnSpc>
            </a:pPr>
            <a:endParaRPr lang="en-US" altLang="zh-CN" sz="800" dirty="0" smtClean="0">
              <a:ea typeface="宋体" pitchFamily="2" charset="-122"/>
            </a:endParaRPr>
          </a:p>
          <a:p>
            <a:pPr lvl="1">
              <a:lnSpc>
                <a:spcPct val="220000"/>
              </a:lnSpc>
            </a:pPr>
            <a:endParaRPr lang="en-US" altLang="zh-CN" sz="800" dirty="0" smtClean="0">
              <a:ea typeface="宋体" pitchFamily="2" charset="-122"/>
            </a:endParaRPr>
          </a:p>
          <a:p>
            <a:pPr lvl="1">
              <a:lnSpc>
                <a:spcPct val="220000"/>
              </a:lnSpc>
            </a:pPr>
            <a:endParaRPr lang="en-US" altLang="zh-CN" sz="1200" dirty="0" smtClean="0">
              <a:ea typeface="宋体" pitchFamily="2" charset="-122"/>
            </a:endParaRPr>
          </a:p>
          <a:p>
            <a:pPr lvl="1">
              <a:lnSpc>
                <a:spcPct val="220000"/>
              </a:lnSpc>
            </a:pPr>
            <a:r>
              <a:rPr lang="en-US" altLang="zh-CN" sz="1600" dirty="0" smtClean="0">
                <a:ea typeface="宋体" pitchFamily="2" charset="-122"/>
              </a:rPr>
              <a:t>1</a:t>
            </a:r>
            <a:r>
              <a:rPr lang="en-US" altLang="zh-CN" sz="1600" baseline="30000" dirty="0" smtClean="0">
                <a:ea typeface="宋体" pitchFamily="2" charset="-122"/>
              </a:rPr>
              <a:t>st:</a:t>
            </a:r>
            <a:r>
              <a:rPr lang="en-US" altLang="zh-CN" sz="1600" dirty="0" smtClean="0">
                <a:ea typeface="宋体" pitchFamily="2" charset="-122"/>
              </a:rPr>
              <a:t>: uuencode –m cat.txt &lt; lecture.ppt;  -m: MIME Base64</a:t>
            </a:r>
          </a:p>
          <a:p>
            <a:pPr lvl="1">
              <a:lnSpc>
                <a:spcPct val="220000"/>
              </a:lnSpc>
            </a:pPr>
            <a:r>
              <a:rPr lang="en-US" altLang="zh-CN" sz="1600" dirty="0" smtClean="0">
                <a:ea typeface="宋体" pitchFamily="2" charset="-122"/>
              </a:rPr>
              <a:t>2nd: uuencode cat.txt &lt; lecture.ppt</a:t>
            </a:r>
            <a:r>
              <a:rPr lang="en-US" altLang="zh-CN" sz="1200" dirty="0" smtClean="0">
                <a:ea typeface="宋体" pitchFamily="2" charset="-122"/>
              </a:rPr>
              <a:t>.; </a:t>
            </a:r>
            <a:r>
              <a:rPr lang="en-US" altLang="zh-CN" sz="1600" dirty="0" smtClean="0">
                <a:ea typeface="宋体" pitchFamily="2" charset="-122"/>
              </a:rPr>
              <a:t> historical algorithm</a:t>
            </a:r>
            <a:endParaRPr lang="en-US" altLang="zh-CN" sz="1800" baseline="30000" dirty="0" smtClean="0">
              <a:ea typeface="宋体" pitchFamily="2" charset="-122"/>
            </a:endParaRPr>
          </a:p>
          <a:p>
            <a:pPr lvl="1">
              <a:lnSpc>
                <a:spcPct val="220000"/>
              </a:lnSpc>
            </a:pPr>
            <a:r>
              <a:rPr lang="en-US" altLang="zh-CN" sz="1800" dirty="0" smtClean="0">
                <a:ea typeface="宋体" pitchFamily="2" charset="-122"/>
              </a:rPr>
              <a:t>Uudecode produces cat.txt</a:t>
            </a:r>
          </a:p>
          <a:p>
            <a:pPr lvl="1">
              <a:lnSpc>
                <a:spcPct val="220000"/>
              </a:lnSpc>
            </a:pPr>
            <a:endParaRPr lang="en-US" altLang="zh-CN" sz="1200" dirty="0" smtClean="0">
              <a:ea typeface="宋体" pitchFamily="2" charset="-122"/>
            </a:endParaRPr>
          </a:p>
        </p:txBody>
      </p:sp>
      <p:sp>
        <p:nvSpPr>
          <p:cNvPr id="1689604" name="Text Box 4"/>
          <p:cNvSpPr txBox="1">
            <a:spLocks noChangeArrowheads="1"/>
          </p:cNvSpPr>
          <p:nvPr/>
        </p:nvSpPr>
        <p:spPr bwMode="auto">
          <a:xfrm>
            <a:off x="152400" y="3352800"/>
            <a:ext cx="4264025" cy="1590675"/>
          </a:xfrm>
          <a:prstGeom prst="rect">
            <a:avLst/>
          </a:prstGeom>
          <a:noFill/>
          <a:ln w="38100" algn="ctr">
            <a:solidFill>
              <a:srgbClr val="99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hlink"/>
                </a:solidFill>
              </a:rPr>
              <a:t>begin-base64 644 cat.txt </a:t>
            </a:r>
          </a:p>
          <a:p>
            <a:r>
              <a:rPr lang="en-US" altLang="zh-CN" sz="2400">
                <a:solidFill>
                  <a:schemeClr val="hlink"/>
                </a:solidFill>
              </a:rPr>
              <a:t>#AC/0 </a:t>
            </a:r>
          </a:p>
          <a:p>
            <a:endParaRPr lang="en-US" altLang="zh-CN" sz="2400">
              <a:solidFill>
                <a:schemeClr val="hlink"/>
              </a:solidFill>
            </a:endParaRPr>
          </a:p>
          <a:p>
            <a:r>
              <a:rPr lang="en-US" altLang="zh-CN" sz="2400">
                <a:solidFill>
                  <a:schemeClr val="hlink"/>
                </a:solidFill>
              </a:rPr>
              <a:t>==== 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724400" y="3352800"/>
            <a:ext cx="4264025" cy="1590675"/>
          </a:xfrm>
          <a:prstGeom prst="rect">
            <a:avLst/>
          </a:prstGeom>
          <a:noFill/>
          <a:ln w="38100" algn="ctr">
            <a:solidFill>
              <a:srgbClr val="99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hlink"/>
                </a:solidFill>
              </a:rPr>
              <a:t>begin 644 cat.txt </a:t>
            </a:r>
          </a:p>
          <a:p>
            <a:r>
              <a:rPr lang="en-US" altLang="zh-CN" sz="2400">
                <a:solidFill>
                  <a:schemeClr val="hlink"/>
                </a:solidFill>
              </a:rPr>
              <a:t>MT,\X</a:t>
            </a:r>
          </a:p>
          <a:p>
            <a:endParaRPr lang="en-US" altLang="zh-CN" sz="2400">
              <a:solidFill>
                <a:schemeClr val="hlink"/>
              </a:solidFill>
            </a:endParaRPr>
          </a:p>
          <a:p>
            <a:r>
              <a:rPr lang="en-US" altLang="zh-CN" sz="2400">
                <a:solidFill>
                  <a:schemeClr val="hlink"/>
                </a:solidFill>
              </a:rPr>
              <a:t>end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Limitation: Sending Multiple Items</a:t>
            </a:r>
          </a:p>
        </p:txBody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zh-CN" sz="2800" smtClean="0"/>
              <a:t>Users often want to send multiple pieces of data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Multiple images, powerpoint files, or e-mail messages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Yet, e-mail body is a single, uninterpreted data chunk</a:t>
            </a:r>
          </a:p>
          <a:p>
            <a:r>
              <a:rPr lang="en-US" altLang="zh-CN" sz="2800" smtClean="0"/>
              <a:t>Example: e-mail digests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Encapsulating several e-mail messages into one aggregate messages (i.e., a digest)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Commonly used on high-volume mailing lists</a:t>
            </a:r>
          </a:p>
          <a:p>
            <a:r>
              <a:rPr lang="en-US" altLang="zh-CN" sz="2800" smtClean="0"/>
              <a:t>Conventions arose for how to delimit the parts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E.g., well-known separator strings between the parts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Yet, having a standard way to handle this is better</a:t>
            </a:r>
          </a:p>
          <a:p>
            <a:endParaRPr lang="en-US" altLang="zh-CN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Multipurpose Internet Mail Extensions</a:t>
            </a:r>
          </a:p>
        </p:txBody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smtClean="0"/>
              <a:t>Additional headers to describe the message body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MIME-Version: the version of MIME being used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Content-Type: the type of data contained in the message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Content-Transfer-Encoding: how the data are encoded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/>
              <a:t>Definitions for a set of content types and subtypes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E.g., image with subtypes gif and jpeg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E.g., text with subtypes plain, html, and richtext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E.g., application with subtypes postscript and msword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E.g., multipart for messages with multiple data types</a:t>
            </a:r>
          </a:p>
          <a:p>
            <a:pPr lvl="1">
              <a:lnSpc>
                <a:spcPct val="9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smtClean="0"/>
              <a:t>A way to encode the data in ASCII format</a:t>
            </a:r>
          </a:p>
          <a:p>
            <a:pPr lvl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Base64 encoding, as in uuencode/uudecode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52400"/>
            <a:ext cx="6553200" cy="6705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charset="0"/>
              </a:rPr>
              <a:t>MIME-Version: 1.0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Subject: picture of my dog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From: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Xiaowei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Yang &lt;xwy@cs.duke.edu&gt;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Xiaowei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Yang &lt;xiaowei@gmail.com&gt;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</a:rPr>
              <a:t>Content-Type: multipart/mixed;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boundary=00151759359af49a3e04a1271622</a:t>
            </a:r>
          </a:p>
          <a:p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--00151759359af49a3e04a1271622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Arial" charset="0"/>
              </a:rPr>
              <a:t>Content-Type: text/plain;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996633"/>
                </a:solidFill>
                <a:effectLst/>
                <a:latin typeface="Arial" charset="0"/>
              </a:rPr>
              <a:t>charset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Arial" charset="0"/>
              </a:rPr>
              <a:t>=ISO-8859-1</a:t>
            </a:r>
          </a:p>
          <a:p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Hi,</a:t>
            </a:r>
          </a:p>
          <a:p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is a picture of my dog.</a:t>
            </a:r>
          </a:p>
          <a:p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Cheers,</a:t>
            </a:r>
          </a:p>
          <a:p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Xiaowei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--00151759359af49a3e04a1271622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Arial" charset="0"/>
              </a:rPr>
              <a:t>Content-Type: image/jpeg; name="Neo-Run.jpg"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Arial" charset="0"/>
              </a:rPr>
              <a:t>Content-Disposition: attachment; filename="Neo-Run.jpg"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Arial" charset="0"/>
              </a:rPr>
              <a:t>Content-Transfer-Encoding: base64</a:t>
            </a: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996633"/>
                </a:solidFill>
                <a:effectLst/>
                <a:latin typeface="Arial" charset="0"/>
              </a:rPr>
              <a:t>X-Attachment-Id: f_gmmpmaoi0</a:t>
            </a:r>
          </a:p>
          <a:p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</a:rPr>
              <a:t>/9j/4AAQSkZJRgABAQEAYABgAAD/4SJ5RXhpZgAASUkqAAgAAAAIAA8BAgAHAAAAbgAAABABAgAM…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2400" y="0"/>
            <a:ext cx="1852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dirty="0">
                <a:solidFill>
                  <a:srgbClr val="FF3300"/>
                </a:solidFill>
                <a:latin typeface="+mn-lt"/>
              </a:rPr>
              <a:t>MIME version</a:t>
            </a:r>
            <a:endParaRPr lang="en-US" altLang="zh-CN" sz="240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1828800" y="304800"/>
            <a:ext cx="609599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228600" y="122237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altLang="zh-CN" dirty="0">
                <a:solidFill>
                  <a:srgbClr val="0000FF"/>
                </a:solidFill>
                <a:latin typeface="+mn-lt"/>
              </a:rPr>
              <a:t>type and subtype</a:t>
            </a:r>
            <a:endParaRPr lang="en-US" altLang="zh-CN" sz="24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1905000" y="1295400"/>
            <a:ext cx="533400" cy="152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603" y="251460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96633"/>
                </a:solidFill>
                <a:latin typeface="+mn-lt"/>
              </a:rPr>
              <a:t>type and subtype</a:t>
            </a:r>
            <a:endParaRPr lang="en-US" dirty="0">
              <a:solidFill>
                <a:srgbClr val="996633"/>
              </a:solidFill>
              <a:latin typeface="+mn-lt"/>
            </a:endParaRPr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 bwMode="auto">
          <a:xfrm flipV="1">
            <a:off x="1828800" y="2286000"/>
            <a:ext cx="685800" cy="413266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9966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6200000" flipH="1">
            <a:off x="1066800" y="3581400"/>
            <a:ext cx="2209800" cy="6858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9966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28600" y="59436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Encoded data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 bwMode="auto">
          <a:xfrm>
            <a:off x="1663608" y="6128266"/>
            <a:ext cx="774792" cy="19633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69371" y="4343400"/>
            <a:ext cx="1659429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Ex: Email </a:t>
            </a:r>
            <a:r>
              <a:rPr lang="en-US" dirty="0" err="1" smtClean="0"/>
              <a:t>Msg</a:t>
            </a:r>
            <a:endParaRPr lang="en-US" dirty="0" smtClean="0"/>
          </a:p>
          <a:p>
            <a:r>
              <a:rPr lang="en-US" dirty="0" smtClean="0"/>
              <a:t> using MIME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Distribution of Content Types</a:t>
            </a:r>
          </a:p>
        </p:txBody>
      </p:sp>
      <p:sp>
        <p:nvSpPr>
          <p:cNvPr id="169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smtClean="0"/>
              <a:t>Content types in my own e-mail archive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Searched on “Content-Type”, not case sensitive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Extracted the value field, and counted unique types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At UNIX command line: </a:t>
            </a:r>
            <a:r>
              <a:rPr lang="en-US" altLang="zh-CN" sz="2400" b="1" smtClean="0">
                <a:latin typeface="Courier New" pitchFamily="49" charset="0"/>
                <a:ea typeface="宋体" pitchFamily="2" charset="-122"/>
              </a:rPr>
              <a:t>grep -i Content-Type * | cut -d" " -f2 | sort | uniq -c | sort –nr</a:t>
            </a:r>
          </a:p>
          <a:p>
            <a:pPr>
              <a:lnSpc>
                <a:spcPct val="80000"/>
              </a:lnSpc>
            </a:pPr>
            <a:r>
              <a:rPr lang="en-US" altLang="zh-CN" sz="2800" smtClean="0"/>
              <a:t>Out of 44343 matches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25531: text/plain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7470: multipart to send attachments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4230: text/html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759: application/pdf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680: application/msword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479: application/octet-stream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292: image (mostly jpeg, and some gif, tiff, and bmp)</a:t>
            </a:r>
            <a:endParaRPr lang="en-US" altLang="zh-CN" sz="2400" b="1" smtClean="0">
              <a:latin typeface="Courier New" pitchFamily="49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E-Mail Addresses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/>
              <a:t>Components of an e-mail address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Local mailbox (e.g., xwy or bob.flower)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Domain name (e.g., cs.duke.edu)</a:t>
            </a:r>
          </a:p>
          <a:p>
            <a:pPr lvl="1">
              <a:lnSpc>
                <a:spcPct val="9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smtClean="0"/>
              <a:t>Domain name is not necessarily the mail server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Mail server may have longer/cryptic name</a:t>
            </a:r>
          </a:p>
          <a:p>
            <a:pPr lvl="2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E.g., cs.duke.edu vs.  one.cs.duke.edu</a:t>
            </a:r>
          </a:p>
          <a:p>
            <a:pPr lvl="2">
              <a:lnSpc>
                <a:spcPct val="9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Multiple servers may exist to tolerate failures</a:t>
            </a:r>
          </a:p>
          <a:p>
            <a:pPr lvl="2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E.g., duke.edu vs. authdns{1,2,3,4}.netcom.duke.edu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Identifying the mail server for a domain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DNS query asking for MX records (Mail eXchange)</a:t>
            </a:r>
          </a:p>
          <a:p>
            <a:pPr lvl="2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E.g., nslookup –q=mx duke.edu, dig MX duke.edu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Then, a regular DNS query to learn the IP address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8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Overview</a:t>
            </a:r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500" dirty="0" smtClean="0"/>
              <a:t>Application-layer protocols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Applications vs. application-layer protocols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Tailoring the protocol to the application</a:t>
            </a:r>
          </a:p>
          <a:p>
            <a:pPr lvl="1">
              <a:lnSpc>
                <a:spcPct val="80000"/>
              </a:lnSpc>
            </a:pPr>
            <a:endParaRPr lang="en-US" altLang="zh-CN" sz="22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 smtClean="0"/>
              <a:t>Electronic mail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E-mail messages, and multipurpose Internet Mail extensions (MIME)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E-mail addresses, and </a:t>
            </a:r>
            <a:r>
              <a:rPr lang="en-US" altLang="zh-CN" sz="2200" dirty="0" smtClean="0">
                <a:ea typeface="宋体" pitchFamily="2" charset="-122"/>
              </a:rPr>
              <a:t>the role </a:t>
            </a:r>
            <a:r>
              <a:rPr lang="en-US" altLang="zh-CN" sz="2200" dirty="0" smtClean="0">
                <a:ea typeface="宋体" pitchFamily="2" charset="-122"/>
              </a:rPr>
              <a:t>of DNS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E-mail servers and user agents</a:t>
            </a:r>
          </a:p>
          <a:p>
            <a:pPr lvl="1">
              <a:lnSpc>
                <a:spcPct val="80000"/>
              </a:lnSpc>
            </a:pPr>
            <a:endParaRPr lang="en-US" altLang="zh-CN" sz="22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 smtClean="0"/>
              <a:t>Electronic mail protocols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Transferring e-mail messages between servers</a:t>
            </a:r>
          </a:p>
          <a:p>
            <a:pPr lvl="2">
              <a:lnSpc>
                <a:spcPct val="80000"/>
              </a:lnSpc>
            </a:pPr>
            <a:r>
              <a:rPr lang="en-US" altLang="zh-CN" sz="1900" dirty="0" smtClean="0">
                <a:ea typeface="宋体" pitchFamily="2" charset="-122"/>
              </a:rPr>
              <a:t>Simple Mail Transfer Protocol (SMTP)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Retrieving e-mail messages (POP, IMAP, and HTTP)</a:t>
            </a:r>
          </a:p>
          <a:p>
            <a:pPr lvl="2">
              <a:lnSpc>
                <a:spcPct val="80000"/>
              </a:lnSpc>
            </a:pPr>
            <a:r>
              <a:rPr lang="en-US" altLang="zh-CN" sz="1900" dirty="0" smtClean="0">
                <a:ea typeface="宋体" pitchFamily="2" charset="-122"/>
              </a:rPr>
              <a:t>Client-side </a:t>
            </a:r>
            <a:r>
              <a:rPr lang="en-US" altLang="zh-CN" sz="1900" dirty="0" smtClean="0">
                <a:ea typeface="宋体" pitchFamily="2" charset="-122"/>
              </a:rPr>
              <a:t>protocols</a:t>
            </a:r>
            <a:endParaRPr lang="en-US" altLang="zh-CN" sz="19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Mail Servers and User Agents</a:t>
            </a:r>
          </a:p>
        </p:txBody>
      </p:sp>
      <p:sp>
        <p:nvSpPr>
          <p:cNvPr id="47106" name="Rectangle 34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4290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/>
              <a:t>Mail servers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Always on and always accessible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Transferring e-mail to and from other servers</a:t>
            </a:r>
          </a:p>
          <a:p>
            <a:pPr lvl="1">
              <a:lnSpc>
                <a:spcPct val="90000"/>
              </a:lnSpc>
            </a:pPr>
            <a:endParaRPr lang="en-US" altLang="zh-CN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mtClean="0"/>
              <a:t>User agents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Sometimes on and sometimes accessible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Intuitive interface for the user</a:t>
            </a:r>
          </a:p>
        </p:txBody>
      </p:sp>
      <p:sp>
        <p:nvSpPr>
          <p:cNvPr id="47107" name="Line 242"/>
          <p:cNvSpPr>
            <a:spLocks noChangeShapeType="1"/>
          </p:cNvSpPr>
          <p:nvPr/>
        </p:nvSpPr>
        <p:spPr bwMode="auto">
          <a:xfrm>
            <a:off x="2266950" y="1884363"/>
            <a:ext cx="615950" cy="192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08" name="Group 245"/>
          <p:cNvGrpSpPr>
            <a:grpSpLocks/>
          </p:cNvGrpSpPr>
          <p:nvPr/>
        </p:nvGrpSpPr>
        <p:grpSpPr bwMode="auto">
          <a:xfrm>
            <a:off x="7013575" y="1497013"/>
            <a:ext cx="719138" cy="590550"/>
            <a:chOff x="4186" y="817"/>
            <a:chExt cx="527" cy="372"/>
          </a:xfrm>
        </p:grpSpPr>
        <p:sp>
          <p:nvSpPr>
            <p:cNvPr id="47159" name="Rectangle 246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60" name="Text Box 247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grpSp>
        <p:nvGrpSpPr>
          <p:cNvPr id="47109" name="Group 313"/>
          <p:cNvGrpSpPr>
            <a:grpSpLocks/>
          </p:cNvGrpSpPr>
          <p:nvPr/>
        </p:nvGrpSpPr>
        <p:grpSpPr bwMode="auto">
          <a:xfrm>
            <a:off x="2674938" y="1847850"/>
            <a:ext cx="1235075" cy="935038"/>
            <a:chOff x="1685" y="1266"/>
            <a:chExt cx="778" cy="589"/>
          </a:xfrm>
        </p:grpSpPr>
        <p:sp>
          <p:nvSpPr>
            <p:cNvPr id="47144" name="Text Box 258"/>
            <p:cNvSpPr txBox="1">
              <a:spLocks noChangeArrowheads="1"/>
            </p:cNvSpPr>
            <p:nvPr/>
          </p:nvSpPr>
          <p:spPr bwMode="auto">
            <a:xfrm>
              <a:off x="1685" y="1643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mail server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47145" name="Rectangle 260"/>
            <p:cNvSpPr>
              <a:spLocks noChangeArrowheads="1"/>
            </p:cNvSpPr>
            <p:nvPr/>
          </p:nvSpPr>
          <p:spPr bwMode="auto">
            <a:xfrm>
              <a:off x="1818" y="1266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46" name="Rectangle 261"/>
            <p:cNvSpPr>
              <a:spLocks noChangeArrowheads="1"/>
            </p:cNvSpPr>
            <p:nvPr/>
          </p:nvSpPr>
          <p:spPr bwMode="auto">
            <a:xfrm>
              <a:off x="1842" y="1338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47" name="Line 262"/>
            <p:cNvSpPr>
              <a:spLocks noChangeShapeType="1"/>
            </p:cNvSpPr>
            <p:nvPr/>
          </p:nvSpPr>
          <p:spPr bwMode="auto">
            <a:xfrm>
              <a:off x="1891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8" name="Line 263"/>
            <p:cNvSpPr>
              <a:spLocks noChangeShapeType="1"/>
            </p:cNvSpPr>
            <p:nvPr/>
          </p:nvSpPr>
          <p:spPr bwMode="auto">
            <a:xfrm>
              <a:off x="2000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9" name="Line 264"/>
            <p:cNvSpPr>
              <a:spLocks noChangeShapeType="1"/>
            </p:cNvSpPr>
            <p:nvPr/>
          </p:nvSpPr>
          <p:spPr bwMode="auto">
            <a:xfrm>
              <a:off x="2055" y="1367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0" name="Line 265"/>
            <p:cNvSpPr>
              <a:spLocks noChangeShapeType="1"/>
            </p:cNvSpPr>
            <p:nvPr/>
          </p:nvSpPr>
          <p:spPr bwMode="auto">
            <a:xfrm>
              <a:off x="2112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1" name="Line 266"/>
            <p:cNvSpPr>
              <a:spLocks noChangeShapeType="1"/>
            </p:cNvSpPr>
            <p:nvPr/>
          </p:nvSpPr>
          <p:spPr bwMode="auto">
            <a:xfrm>
              <a:off x="2173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2" name="Line 267"/>
            <p:cNvSpPr>
              <a:spLocks noChangeShapeType="1"/>
            </p:cNvSpPr>
            <p:nvPr/>
          </p:nvSpPr>
          <p:spPr bwMode="auto">
            <a:xfrm>
              <a:off x="2229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3" name="Line 268"/>
            <p:cNvSpPr>
              <a:spLocks noChangeShapeType="1"/>
            </p:cNvSpPr>
            <p:nvPr/>
          </p:nvSpPr>
          <p:spPr bwMode="auto">
            <a:xfrm>
              <a:off x="1944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4" name="Rectangle 269"/>
            <p:cNvSpPr>
              <a:spLocks noChangeArrowheads="1"/>
            </p:cNvSpPr>
            <p:nvPr/>
          </p:nvSpPr>
          <p:spPr bwMode="auto">
            <a:xfrm>
              <a:off x="1850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55" name="Rectangle 270"/>
            <p:cNvSpPr>
              <a:spLocks noChangeArrowheads="1"/>
            </p:cNvSpPr>
            <p:nvPr/>
          </p:nvSpPr>
          <p:spPr bwMode="auto">
            <a:xfrm>
              <a:off x="1936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56" name="Rectangle 271"/>
            <p:cNvSpPr>
              <a:spLocks noChangeArrowheads="1"/>
            </p:cNvSpPr>
            <p:nvPr/>
          </p:nvSpPr>
          <p:spPr bwMode="auto">
            <a:xfrm>
              <a:off x="2022" y="1504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57" name="Rectangle 272"/>
            <p:cNvSpPr>
              <a:spLocks noChangeArrowheads="1"/>
            </p:cNvSpPr>
            <p:nvPr/>
          </p:nvSpPr>
          <p:spPr bwMode="auto">
            <a:xfrm>
              <a:off x="2119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58" name="Rectangle 273"/>
            <p:cNvSpPr>
              <a:spLocks noChangeArrowheads="1"/>
            </p:cNvSpPr>
            <p:nvPr/>
          </p:nvSpPr>
          <p:spPr bwMode="auto">
            <a:xfrm>
              <a:off x="2215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grpSp>
        <p:nvGrpSpPr>
          <p:cNvPr id="47110" name="Group 276"/>
          <p:cNvGrpSpPr>
            <a:grpSpLocks/>
          </p:cNvGrpSpPr>
          <p:nvPr/>
        </p:nvGrpSpPr>
        <p:grpSpPr bwMode="auto">
          <a:xfrm>
            <a:off x="1565275" y="1601788"/>
            <a:ext cx="719138" cy="590550"/>
            <a:chOff x="4186" y="817"/>
            <a:chExt cx="527" cy="372"/>
          </a:xfrm>
        </p:grpSpPr>
        <p:sp>
          <p:nvSpPr>
            <p:cNvPr id="47142" name="Rectangle 277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43" name="Text Box 278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sp>
        <p:nvSpPr>
          <p:cNvPr id="47111" name="Line 291"/>
          <p:cNvSpPr>
            <a:spLocks noChangeShapeType="1"/>
          </p:cNvSpPr>
          <p:nvPr/>
        </p:nvSpPr>
        <p:spPr bwMode="auto">
          <a:xfrm flipV="1">
            <a:off x="3689350" y="2152650"/>
            <a:ext cx="18811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292"/>
          <p:cNvSpPr>
            <a:spLocks noChangeArrowheads="1"/>
          </p:cNvSpPr>
          <p:nvPr/>
        </p:nvSpPr>
        <p:spPr bwMode="auto">
          <a:xfrm>
            <a:off x="3781425" y="1295400"/>
            <a:ext cx="85725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47113" name="Line 294"/>
          <p:cNvSpPr>
            <a:spLocks noChangeShapeType="1"/>
          </p:cNvSpPr>
          <p:nvPr/>
        </p:nvSpPr>
        <p:spPr bwMode="auto">
          <a:xfrm flipV="1">
            <a:off x="6338888" y="1695450"/>
            <a:ext cx="709612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14" name="Group 314"/>
          <p:cNvGrpSpPr>
            <a:grpSpLocks/>
          </p:cNvGrpSpPr>
          <p:nvPr/>
        </p:nvGrpSpPr>
        <p:grpSpPr bwMode="auto">
          <a:xfrm>
            <a:off x="5340350" y="1808163"/>
            <a:ext cx="1235075" cy="935037"/>
            <a:chOff x="2849" y="1260"/>
            <a:chExt cx="778" cy="589"/>
          </a:xfrm>
        </p:grpSpPr>
        <p:sp>
          <p:nvSpPr>
            <p:cNvPr id="47127" name="Text Box 296"/>
            <p:cNvSpPr txBox="1">
              <a:spLocks noChangeArrowheads="1"/>
            </p:cNvSpPr>
            <p:nvPr/>
          </p:nvSpPr>
          <p:spPr bwMode="auto">
            <a:xfrm>
              <a:off x="2849" y="1637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mail server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47128" name="Rectangle 298"/>
            <p:cNvSpPr>
              <a:spLocks noChangeArrowheads="1"/>
            </p:cNvSpPr>
            <p:nvPr/>
          </p:nvSpPr>
          <p:spPr bwMode="auto">
            <a:xfrm>
              <a:off x="2982" y="1260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29" name="Rectangle 299"/>
            <p:cNvSpPr>
              <a:spLocks noChangeArrowheads="1"/>
            </p:cNvSpPr>
            <p:nvPr/>
          </p:nvSpPr>
          <p:spPr bwMode="auto">
            <a:xfrm>
              <a:off x="3006" y="1332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30" name="Line 300"/>
            <p:cNvSpPr>
              <a:spLocks noChangeShapeType="1"/>
            </p:cNvSpPr>
            <p:nvPr/>
          </p:nvSpPr>
          <p:spPr bwMode="auto">
            <a:xfrm>
              <a:off x="3055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Line 301"/>
            <p:cNvSpPr>
              <a:spLocks noChangeShapeType="1"/>
            </p:cNvSpPr>
            <p:nvPr/>
          </p:nvSpPr>
          <p:spPr bwMode="auto">
            <a:xfrm>
              <a:off x="3164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Line 302"/>
            <p:cNvSpPr>
              <a:spLocks noChangeShapeType="1"/>
            </p:cNvSpPr>
            <p:nvPr/>
          </p:nvSpPr>
          <p:spPr bwMode="auto">
            <a:xfrm>
              <a:off x="3219" y="1361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Line 303"/>
            <p:cNvSpPr>
              <a:spLocks noChangeShapeType="1"/>
            </p:cNvSpPr>
            <p:nvPr/>
          </p:nvSpPr>
          <p:spPr bwMode="auto">
            <a:xfrm>
              <a:off x="3276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Line 304"/>
            <p:cNvSpPr>
              <a:spLocks noChangeShapeType="1"/>
            </p:cNvSpPr>
            <p:nvPr/>
          </p:nvSpPr>
          <p:spPr bwMode="auto">
            <a:xfrm>
              <a:off x="3337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Line 305"/>
            <p:cNvSpPr>
              <a:spLocks noChangeShapeType="1"/>
            </p:cNvSpPr>
            <p:nvPr/>
          </p:nvSpPr>
          <p:spPr bwMode="auto">
            <a:xfrm>
              <a:off x="3393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Line 306"/>
            <p:cNvSpPr>
              <a:spLocks noChangeShapeType="1"/>
            </p:cNvSpPr>
            <p:nvPr/>
          </p:nvSpPr>
          <p:spPr bwMode="auto">
            <a:xfrm>
              <a:off x="3108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Rectangle 307"/>
            <p:cNvSpPr>
              <a:spLocks noChangeArrowheads="1"/>
            </p:cNvSpPr>
            <p:nvPr/>
          </p:nvSpPr>
          <p:spPr bwMode="auto">
            <a:xfrm>
              <a:off x="3014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38" name="Rectangle 308"/>
            <p:cNvSpPr>
              <a:spLocks noChangeArrowheads="1"/>
            </p:cNvSpPr>
            <p:nvPr/>
          </p:nvSpPr>
          <p:spPr bwMode="auto">
            <a:xfrm>
              <a:off x="3100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39" name="Rectangle 309"/>
            <p:cNvSpPr>
              <a:spLocks noChangeArrowheads="1"/>
            </p:cNvSpPr>
            <p:nvPr/>
          </p:nvSpPr>
          <p:spPr bwMode="auto">
            <a:xfrm>
              <a:off x="3186" y="1498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40" name="Rectangle 310"/>
            <p:cNvSpPr>
              <a:spLocks noChangeArrowheads="1"/>
            </p:cNvSpPr>
            <p:nvPr/>
          </p:nvSpPr>
          <p:spPr bwMode="auto">
            <a:xfrm>
              <a:off x="3283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41" name="Rectangle 311"/>
            <p:cNvSpPr>
              <a:spLocks noChangeArrowheads="1"/>
            </p:cNvSpPr>
            <p:nvPr/>
          </p:nvSpPr>
          <p:spPr bwMode="auto">
            <a:xfrm>
              <a:off x="3379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pic>
        <p:nvPicPr>
          <p:cNvPr id="47115" name="Picture 312" descr="Bo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1463" y="1409700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116" name="Group 331"/>
          <p:cNvGrpSpPr>
            <a:grpSpLocks/>
          </p:cNvGrpSpPr>
          <p:nvPr/>
        </p:nvGrpSpPr>
        <p:grpSpPr bwMode="auto">
          <a:xfrm>
            <a:off x="1576388" y="2576513"/>
            <a:ext cx="719137" cy="590550"/>
            <a:chOff x="4186" y="817"/>
            <a:chExt cx="527" cy="372"/>
          </a:xfrm>
        </p:grpSpPr>
        <p:sp>
          <p:nvSpPr>
            <p:cNvPr id="47125" name="Rectangle 332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26" name="Text Box 333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grpSp>
        <p:nvGrpSpPr>
          <p:cNvPr id="47117" name="Group 334"/>
          <p:cNvGrpSpPr>
            <a:grpSpLocks/>
          </p:cNvGrpSpPr>
          <p:nvPr/>
        </p:nvGrpSpPr>
        <p:grpSpPr bwMode="auto">
          <a:xfrm>
            <a:off x="7069138" y="2536825"/>
            <a:ext cx="719137" cy="590550"/>
            <a:chOff x="4186" y="817"/>
            <a:chExt cx="527" cy="372"/>
          </a:xfrm>
        </p:grpSpPr>
        <p:sp>
          <p:nvSpPr>
            <p:cNvPr id="47123" name="Rectangle 335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7124" name="Text Box 336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pic>
        <p:nvPicPr>
          <p:cNvPr id="47118" name="Picture 337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8" y="1471613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338" descr="Al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2576513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0" name="Picture 339" descr="Bo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938" y="25368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1" name="Line 340"/>
          <p:cNvSpPr>
            <a:spLocks noChangeShapeType="1"/>
          </p:cNvSpPr>
          <p:nvPr/>
        </p:nvSpPr>
        <p:spPr bwMode="auto">
          <a:xfrm flipV="1">
            <a:off x="2306638" y="2230438"/>
            <a:ext cx="576262" cy="652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341"/>
          <p:cNvSpPr>
            <a:spLocks noChangeShapeType="1"/>
          </p:cNvSpPr>
          <p:nvPr/>
        </p:nvSpPr>
        <p:spPr bwMode="auto">
          <a:xfrm>
            <a:off x="6338888" y="2227263"/>
            <a:ext cx="768350" cy="617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SMTP Store-and-Forward Protocol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458200" cy="3852862"/>
          </a:xfrm>
        </p:spPr>
        <p:txBody>
          <a:bodyPr/>
          <a:lstStyle/>
          <a:p>
            <a:r>
              <a:rPr lang="en-US" altLang="zh-CN" sz="2800" dirty="0" smtClean="0"/>
              <a:t>Messages sent through a series of servers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A server stores incoming messages in a queue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… to await attempts to transmit them to the next hop</a:t>
            </a:r>
          </a:p>
          <a:p>
            <a:r>
              <a:rPr lang="en-US" altLang="zh-CN" sz="2800" dirty="0" smtClean="0"/>
              <a:t>If the next hop is not reachable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The server stores the message and tries again later</a:t>
            </a:r>
          </a:p>
          <a:p>
            <a:r>
              <a:rPr lang="en-US" altLang="zh-CN" sz="2800" dirty="0" smtClean="0"/>
              <a:t>Each hop adds its identity to the message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By adding a “Received” header with its identity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Helpful for diagnosing problems with e-mail</a:t>
            </a: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15763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32" name="Group 5"/>
          <p:cNvGrpSpPr>
            <a:grpSpLocks/>
          </p:cNvGrpSpPr>
          <p:nvPr/>
        </p:nvGrpSpPr>
        <p:grpSpPr bwMode="auto">
          <a:xfrm>
            <a:off x="7693025" y="1612900"/>
            <a:ext cx="719138" cy="590550"/>
            <a:chOff x="4186" y="817"/>
            <a:chExt cx="527" cy="372"/>
          </a:xfrm>
        </p:grpSpPr>
        <p:sp>
          <p:nvSpPr>
            <p:cNvPr id="48170" name="Rectangle 6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71" name="Text Box 7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grpSp>
        <p:nvGrpSpPr>
          <p:cNvPr id="48133" name="Group 8"/>
          <p:cNvGrpSpPr>
            <a:grpSpLocks/>
          </p:cNvGrpSpPr>
          <p:nvPr/>
        </p:nvGrpSpPr>
        <p:grpSpPr bwMode="auto">
          <a:xfrm>
            <a:off x="2674938" y="1585913"/>
            <a:ext cx="1235075" cy="935037"/>
            <a:chOff x="1685" y="1266"/>
            <a:chExt cx="778" cy="589"/>
          </a:xfrm>
        </p:grpSpPr>
        <p:sp>
          <p:nvSpPr>
            <p:cNvPr id="48155" name="Text Box 9"/>
            <p:cNvSpPr txBox="1">
              <a:spLocks noChangeArrowheads="1"/>
            </p:cNvSpPr>
            <p:nvPr/>
          </p:nvSpPr>
          <p:spPr bwMode="auto">
            <a:xfrm>
              <a:off x="1685" y="1643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mail server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48156" name="Rectangle 10"/>
            <p:cNvSpPr>
              <a:spLocks noChangeArrowheads="1"/>
            </p:cNvSpPr>
            <p:nvPr/>
          </p:nvSpPr>
          <p:spPr bwMode="auto">
            <a:xfrm>
              <a:off x="1818" y="1266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57" name="Rectangle 11"/>
            <p:cNvSpPr>
              <a:spLocks noChangeArrowheads="1"/>
            </p:cNvSpPr>
            <p:nvPr/>
          </p:nvSpPr>
          <p:spPr bwMode="auto">
            <a:xfrm>
              <a:off x="1842" y="1338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58" name="Line 12"/>
            <p:cNvSpPr>
              <a:spLocks noChangeShapeType="1"/>
            </p:cNvSpPr>
            <p:nvPr/>
          </p:nvSpPr>
          <p:spPr bwMode="auto">
            <a:xfrm>
              <a:off x="1891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13"/>
            <p:cNvSpPr>
              <a:spLocks noChangeShapeType="1"/>
            </p:cNvSpPr>
            <p:nvPr/>
          </p:nvSpPr>
          <p:spPr bwMode="auto">
            <a:xfrm>
              <a:off x="2000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14"/>
            <p:cNvSpPr>
              <a:spLocks noChangeShapeType="1"/>
            </p:cNvSpPr>
            <p:nvPr/>
          </p:nvSpPr>
          <p:spPr bwMode="auto">
            <a:xfrm>
              <a:off x="2055" y="1367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Line 15"/>
            <p:cNvSpPr>
              <a:spLocks noChangeShapeType="1"/>
            </p:cNvSpPr>
            <p:nvPr/>
          </p:nvSpPr>
          <p:spPr bwMode="auto">
            <a:xfrm>
              <a:off x="2112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Line 16"/>
            <p:cNvSpPr>
              <a:spLocks noChangeShapeType="1"/>
            </p:cNvSpPr>
            <p:nvPr/>
          </p:nvSpPr>
          <p:spPr bwMode="auto">
            <a:xfrm>
              <a:off x="2173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Line 17"/>
            <p:cNvSpPr>
              <a:spLocks noChangeShapeType="1"/>
            </p:cNvSpPr>
            <p:nvPr/>
          </p:nvSpPr>
          <p:spPr bwMode="auto">
            <a:xfrm>
              <a:off x="2229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18"/>
            <p:cNvSpPr>
              <a:spLocks noChangeShapeType="1"/>
            </p:cNvSpPr>
            <p:nvPr/>
          </p:nvSpPr>
          <p:spPr bwMode="auto">
            <a:xfrm>
              <a:off x="1944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Rectangle 19"/>
            <p:cNvSpPr>
              <a:spLocks noChangeArrowheads="1"/>
            </p:cNvSpPr>
            <p:nvPr/>
          </p:nvSpPr>
          <p:spPr bwMode="auto">
            <a:xfrm>
              <a:off x="1850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66" name="Rectangle 20"/>
            <p:cNvSpPr>
              <a:spLocks noChangeArrowheads="1"/>
            </p:cNvSpPr>
            <p:nvPr/>
          </p:nvSpPr>
          <p:spPr bwMode="auto">
            <a:xfrm>
              <a:off x="1936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67" name="Rectangle 21"/>
            <p:cNvSpPr>
              <a:spLocks noChangeArrowheads="1"/>
            </p:cNvSpPr>
            <p:nvPr/>
          </p:nvSpPr>
          <p:spPr bwMode="auto">
            <a:xfrm>
              <a:off x="2022" y="1504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68" name="Rectangle 22"/>
            <p:cNvSpPr>
              <a:spLocks noChangeArrowheads="1"/>
            </p:cNvSpPr>
            <p:nvPr/>
          </p:nvSpPr>
          <p:spPr bwMode="auto">
            <a:xfrm>
              <a:off x="2119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69" name="Rectangle 23"/>
            <p:cNvSpPr>
              <a:spLocks noChangeArrowheads="1"/>
            </p:cNvSpPr>
            <p:nvPr/>
          </p:nvSpPr>
          <p:spPr bwMode="auto">
            <a:xfrm>
              <a:off x="2215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grpSp>
        <p:nvGrpSpPr>
          <p:cNvPr id="48134" name="Group 24"/>
          <p:cNvGrpSpPr>
            <a:grpSpLocks/>
          </p:cNvGrpSpPr>
          <p:nvPr/>
        </p:nvGrpSpPr>
        <p:grpSpPr bwMode="auto">
          <a:xfrm>
            <a:off x="846138" y="1612900"/>
            <a:ext cx="719137" cy="590550"/>
            <a:chOff x="4186" y="817"/>
            <a:chExt cx="527" cy="372"/>
          </a:xfrm>
        </p:grpSpPr>
        <p:sp>
          <p:nvSpPr>
            <p:cNvPr id="48153" name="Rectangle 25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54" name="Text Box 26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sp>
        <p:nvSpPr>
          <p:cNvPr id="48135" name="Line 27"/>
          <p:cNvSpPr>
            <a:spLocks noChangeShapeType="1"/>
          </p:cNvSpPr>
          <p:nvPr/>
        </p:nvSpPr>
        <p:spPr bwMode="auto">
          <a:xfrm flipV="1">
            <a:off x="3689350" y="1908175"/>
            <a:ext cx="18811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36" name="Group 30"/>
          <p:cNvGrpSpPr>
            <a:grpSpLocks/>
          </p:cNvGrpSpPr>
          <p:nvPr/>
        </p:nvGrpSpPr>
        <p:grpSpPr bwMode="auto">
          <a:xfrm>
            <a:off x="5340350" y="1585913"/>
            <a:ext cx="1235075" cy="935037"/>
            <a:chOff x="2849" y="1260"/>
            <a:chExt cx="778" cy="589"/>
          </a:xfrm>
        </p:grpSpPr>
        <p:sp>
          <p:nvSpPr>
            <p:cNvPr id="48138" name="Text Box 31"/>
            <p:cNvSpPr txBox="1">
              <a:spLocks noChangeArrowheads="1"/>
            </p:cNvSpPr>
            <p:nvPr/>
          </p:nvSpPr>
          <p:spPr bwMode="auto">
            <a:xfrm>
              <a:off x="2849" y="1637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mail server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48139" name="Rectangle 32"/>
            <p:cNvSpPr>
              <a:spLocks noChangeArrowheads="1"/>
            </p:cNvSpPr>
            <p:nvPr/>
          </p:nvSpPr>
          <p:spPr bwMode="auto">
            <a:xfrm>
              <a:off x="2982" y="1260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40" name="Rectangle 33"/>
            <p:cNvSpPr>
              <a:spLocks noChangeArrowheads="1"/>
            </p:cNvSpPr>
            <p:nvPr/>
          </p:nvSpPr>
          <p:spPr bwMode="auto">
            <a:xfrm>
              <a:off x="3006" y="1332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41" name="Line 34"/>
            <p:cNvSpPr>
              <a:spLocks noChangeShapeType="1"/>
            </p:cNvSpPr>
            <p:nvPr/>
          </p:nvSpPr>
          <p:spPr bwMode="auto">
            <a:xfrm>
              <a:off x="3055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35"/>
            <p:cNvSpPr>
              <a:spLocks noChangeShapeType="1"/>
            </p:cNvSpPr>
            <p:nvPr/>
          </p:nvSpPr>
          <p:spPr bwMode="auto">
            <a:xfrm>
              <a:off x="3164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36"/>
            <p:cNvSpPr>
              <a:spLocks noChangeShapeType="1"/>
            </p:cNvSpPr>
            <p:nvPr/>
          </p:nvSpPr>
          <p:spPr bwMode="auto">
            <a:xfrm>
              <a:off x="3219" y="1361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Line 37"/>
            <p:cNvSpPr>
              <a:spLocks noChangeShapeType="1"/>
            </p:cNvSpPr>
            <p:nvPr/>
          </p:nvSpPr>
          <p:spPr bwMode="auto">
            <a:xfrm>
              <a:off x="3276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Line 38"/>
            <p:cNvSpPr>
              <a:spLocks noChangeShapeType="1"/>
            </p:cNvSpPr>
            <p:nvPr/>
          </p:nvSpPr>
          <p:spPr bwMode="auto">
            <a:xfrm>
              <a:off x="3337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Line 39"/>
            <p:cNvSpPr>
              <a:spLocks noChangeShapeType="1"/>
            </p:cNvSpPr>
            <p:nvPr/>
          </p:nvSpPr>
          <p:spPr bwMode="auto">
            <a:xfrm>
              <a:off x="3393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Line 40"/>
            <p:cNvSpPr>
              <a:spLocks noChangeShapeType="1"/>
            </p:cNvSpPr>
            <p:nvPr/>
          </p:nvSpPr>
          <p:spPr bwMode="auto">
            <a:xfrm>
              <a:off x="3108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Rectangle 41"/>
            <p:cNvSpPr>
              <a:spLocks noChangeArrowheads="1"/>
            </p:cNvSpPr>
            <p:nvPr/>
          </p:nvSpPr>
          <p:spPr bwMode="auto">
            <a:xfrm>
              <a:off x="3014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49" name="Rectangle 42"/>
            <p:cNvSpPr>
              <a:spLocks noChangeArrowheads="1"/>
            </p:cNvSpPr>
            <p:nvPr/>
          </p:nvSpPr>
          <p:spPr bwMode="auto">
            <a:xfrm>
              <a:off x="3100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50" name="Rectangle 43"/>
            <p:cNvSpPr>
              <a:spLocks noChangeArrowheads="1"/>
            </p:cNvSpPr>
            <p:nvPr/>
          </p:nvSpPr>
          <p:spPr bwMode="auto">
            <a:xfrm>
              <a:off x="3186" y="1498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51" name="Rectangle 44"/>
            <p:cNvSpPr>
              <a:spLocks noChangeArrowheads="1"/>
            </p:cNvSpPr>
            <p:nvPr/>
          </p:nvSpPr>
          <p:spPr bwMode="auto">
            <a:xfrm>
              <a:off x="3283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48152" name="Rectangle 45"/>
            <p:cNvSpPr>
              <a:spLocks noChangeArrowheads="1"/>
            </p:cNvSpPr>
            <p:nvPr/>
          </p:nvSpPr>
          <p:spPr bwMode="auto">
            <a:xfrm>
              <a:off x="3379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sp>
        <p:nvSpPr>
          <p:cNvPr id="48137" name="Line 58"/>
          <p:cNvSpPr>
            <a:spLocks noChangeShapeType="1"/>
          </p:cNvSpPr>
          <p:nvPr/>
        </p:nvSpPr>
        <p:spPr bwMode="auto">
          <a:xfrm>
            <a:off x="63769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Example With Received Header</a:t>
            </a:r>
          </a:p>
        </p:txBody>
      </p:sp>
      <p:sp>
        <p:nvSpPr>
          <p:cNvPr id="49154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/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539750" y="1244600"/>
            <a:ext cx="8410575" cy="184927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Delivered-To: xiaowei@gmail.com </a:t>
            </a:r>
          </a:p>
          <a:p>
            <a:r>
              <a:rPr lang="en-US" altLang="zh-CN">
                <a:solidFill>
                  <a:srgbClr val="33CC33"/>
                </a:solidFill>
              </a:rPr>
              <a:t>Received: by 10.140.135.17 with SMTP id i17cs431026rvd; Wed, 14 Apr 2010 10:23:53 -0700 (PDT) </a:t>
            </a:r>
          </a:p>
          <a:p>
            <a:r>
              <a:rPr lang="en-US" altLang="zh-CN">
                <a:solidFill>
                  <a:srgbClr val="33CC33"/>
                </a:solidFill>
              </a:rPr>
              <a:t>Received: by 10.141.108.3 with SMTP id k3mr495928rvm.141.1271265832656; Wed, 14 Apr 2010 10:23:52 -0700 (PDT) </a:t>
            </a:r>
          </a:p>
          <a:p>
            <a:r>
              <a:rPr lang="en-US" altLang="zh-CN"/>
              <a:t>Return-Path: &lt;xwy@cs.duke.edu&gt; </a:t>
            </a:r>
          </a:p>
          <a:p>
            <a:r>
              <a:rPr lang="en-US" altLang="zh-CN">
                <a:solidFill>
                  <a:srgbClr val="FF9900"/>
                </a:solidFill>
              </a:rPr>
              <a:t>Received: from one.cs.duke.edu (one.cs.duke.edu [152.3.140.161]) by mx.google.com with ESMTP id bh13si1413883ibb.64.2010.04.14.10.23.51; Wed, 14 Apr 2010 10:23:51 -0700 (PDT)</a:t>
            </a:r>
            <a:r>
              <a:rPr lang="en-US" altLang="zh-CN"/>
              <a:t> </a:t>
            </a:r>
          </a:p>
          <a:p>
            <a:r>
              <a:rPr lang="en-US" altLang="zh-CN"/>
              <a:t>Received-SPF: pass (google.com: domain of xwy@cs.duke.edu designates 152.3.140.161 as permitted sender) client-ip=152.3.140.161; </a:t>
            </a:r>
          </a:p>
          <a:p>
            <a:r>
              <a:rPr lang="en-US" altLang="zh-CN"/>
              <a:t>Authentication-Results: mx.google.com; spf=pass (google.com: domain of xwy@cs.duke.edu designates 152.3.140.161 as permitted sender) smtp.mail=xwy@cs.duke.edu; dkim=pass (test mode) header.i=@gmail.com </a:t>
            </a:r>
          </a:p>
          <a:p>
            <a:r>
              <a:rPr lang="en-US" altLang="zh-CN">
                <a:solidFill>
                  <a:srgbClr val="996633"/>
                </a:solidFill>
              </a:rPr>
              <a:t>Received: from one.cs.duke.edu (localhost [127.0.0.1]) by one.cs.duke.edu (8.14.2/8.14.2) with ESMTP id o3EHNoWw023327 (version=TLSv1/SSLv3 cipher=DHE-RSA-AES256-SHA bits=256 verify=NO) for &lt;xiaowei@gmail.com&gt;; Wed, 14 Apr 2010 13:23:50 -0400 (EDT) </a:t>
            </a:r>
          </a:p>
          <a:p>
            <a:r>
              <a:rPr lang="en-US" altLang="zh-CN"/>
              <a:t>X-DKIM: Sendmail DKIM Filter v2.8.3 one.cs.duke.edu o3EHNoWw023327 Authentication-Results: cs.duke.edu; dkim=pass (1024-bit key) header.i=@gmail.com; x-dkim-adsp=none </a:t>
            </a:r>
          </a:p>
          <a:p>
            <a:r>
              <a:rPr lang="en-US" altLang="zh-CN">
                <a:solidFill>
                  <a:srgbClr val="0000FF"/>
                </a:solidFill>
              </a:rPr>
              <a:t>Received: (from xwy@localhost) by one.cs.duke.edu (8.14.2/8.14.2/Submit) id o3EHNoVQ023326 for xiaowei@gmail.com; Wed, 14 Apr 2010 13:23:50 -0400 (EDT)</a:t>
            </a:r>
            <a:r>
              <a:rPr lang="en-US" altLang="zh-CN"/>
              <a:t> </a:t>
            </a:r>
          </a:p>
          <a:p>
            <a:r>
              <a:rPr lang="en-US" altLang="zh-CN"/>
              <a:t>X-Spam-Checker-Version: SpamAssassin 3.3.1 (2010-03-16) on one.cs.duke.edu</a:t>
            </a:r>
          </a:p>
          <a:p>
            <a:r>
              <a:rPr lang="en-US" altLang="zh-CN"/>
              <a:t>X-Spam-Level: X-Spam-Status: No, score=-0.6 required=5.0 tests=AWL,DKIM_SIGNED,DKIM_VALID, DKIM_VALID_AU,DK_SIGNED,FREEMAIL_FROM,HTML_MESSAGE,SPF_PASS shortcircuit=no autolearn=ham version=3.3.1</a:t>
            </a:r>
          </a:p>
          <a:p>
            <a:r>
              <a:rPr lang="en-US" altLang="zh-CN"/>
              <a:t>X-Spam-CMAE-Analysis: v=1.1 cv=Pto2NXHwdLBwzRB8+vd5Qd2kiNuFoxIMnIFOeK+fhJM= c=1 sm=0 a=aut-g5bx_9gA:10 a=e5d5pRNFdwYY0VJDlD0A:9 a=qoy35m6o3OoPNk0ReNInnvtYc2AA:4 a=wPNLvfGTeEIA:10 a=nlx8PpsGfoIU8a_ktGoA:9 a=n0XNdzWZCnTTayHvvAlEaa-HHpcA:4 a=HpAAvcLHHh0Zw7uRqdWCyQ==:117 </a:t>
            </a:r>
          </a:p>
          <a:p>
            <a:r>
              <a:rPr lang="en-US" altLang="zh-CN">
                <a:solidFill>
                  <a:srgbClr val="CC0066"/>
                </a:solidFill>
              </a:rPr>
              <a:t>Received: from mail-wy0-f175.google.com (mail-wy0-f175.google.com [74.125.82.175]) by one.cs.duke.edu (8.14.2/8.14.2) with ESMTP id o3EHNmL0023285 for &lt;xwy@cs.duke.edu&gt;; Wed, 14 Apr 2010 13:23:48 -0400 (EDT)</a:t>
            </a:r>
          </a:p>
          <a:p>
            <a:r>
              <a:rPr lang="en-US" altLang="zh-CN"/>
              <a:t>X-DKIM: Sendmail DKIM Filter v2.8.3 one.cs.duke.edu o3EHNmL0023285 </a:t>
            </a:r>
            <a:r>
              <a:rPr lang="en-US" altLang="zh-CN">
                <a:solidFill>
                  <a:srgbClr val="FF9900"/>
                </a:solidFill>
              </a:rPr>
              <a:t>Received: by wyf23 with SMTP id 23so172877wyf.6 for &lt;xwy@cs.duke.edu&gt;; Wed, 14 Apr 2010 10:23:42 -0700 (PDT)</a:t>
            </a:r>
          </a:p>
          <a:p>
            <a:r>
              <a:rPr lang="en-US" altLang="zh-CN"/>
              <a:t>DKIM-Signature: v=1; a=rsa-sha256; c=relaxed/relaxed; d=gmail.com; s=gamma; h=domainkey-signature:mime-version:received:date:received:message-id :subject:from:to:content-type; bh=Xd14scK+5arOf0viCr7Xq/aCwNDuNRwZBCvFd/VF6jA=; b=iS7Cz75uCioxhPwiCCYexDG42vvUSD9/cpSDHQvXpxMOY1cL4RL3/IvOEvbEcit/j1 JoULkJzawiPY4dZ1W/mbU747gdG+1WYjLCGTR7+LTS+N2xy7CY74hcJvz52Ehq+zNbBj pyOzZRJFFlHp2ub7wUos56T4dvMyxwDPHgYjk= DomainKey-Signature: a=rsa-sha1; c=nofws; d=gmail.com; s=gamma; h=mime-version:date:message-id:subject:from:to:content-type; b=qcC9huJFV2OjVf2/s3zD6ytA7w2YGCjaneLhX9VQG0/kjD32sRYknnLIGYmTpu7qNo pzmjuI85dkDWu42xVRpLb0TpVNdvwGQNqEFONLT6IkYxUUjqo97hbFEoJ1fecmAYCBfR pF2/GPy0znxe+cjahQGKzIHfI3O/55N10/HoE= MIME-Version: 1.0 </a:t>
            </a:r>
            <a:r>
              <a:rPr lang="en-US" altLang="zh-CN">
                <a:solidFill>
                  <a:srgbClr val="996633"/>
                </a:solidFill>
              </a:rPr>
              <a:t>Received: by 10.216.85.21 with HTTP; Wed, 14 Apr 2010 10:23:42 -0700 (PDT)</a:t>
            </a:r>
            <a:r>
              <a:rPr lang="en-US" altLang="zh-CN"/>
              <a:t> Date: Wed, 14 Apr 2010 13:23:42 -0400 Received: by 10.216.86.209 with SMTP id w59mr4894770wee.186.1271265822165; Wed, 14 Apr 2010 10:23:42 -0700 (PDT) Message-ID: &lt;u2ucb17cef1004141023o56e75b16xd6d951945c6f3fee@mail.gmail.com&gt; Subject: discussion list From: Xin Wu &lt;xinwu.duke@gmail.com&gt; </a:t>
            </a:r>
          </a:p>
          <a:p>
            <a:r>
              <a:rPr lang="en-US" altLang="zh-CN"/>
              <a:t>To: Xiaowei Yang &lt;xwy@cs.duke.edu&gt; </a:t>
            </a:r>
          </a:p>
          <a:p>
            <a:r>
              <a:rPr lang="en-US" altLang="zh-CN"/>
              <a:t>Content-Type: multipart/alternative; boundary=0016e6d644c9becd43048435a332 </a:t>
            </a:r>
          </a:p>
          <a:p>
            <a:r>
              <a:rPr lang="en-US" altLang="zh-CN"/>
              <a:t>X-Loop: xiaowei@gmail.com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Multiple Server Hops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zh-CN" sz="2800" smtClean="0"/>
              <a:t>Typically at least two mail servers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Sending and receiving sides</a:t>
            </a:r>
          </a:p>
          <a:p>
            <a:r>
              <a:rPr lang="en-US" altLang="zh-CN" sz="2800" smtClean="0"/>
              <a:t>May be more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Separate servers for key functions</a:t>
            </a:r>
          </a:p>
          <a:p>
            <a:pPr lvl="2"/>
            <a:r>
              <a:rPr lang="en-US" altLang="zh-CN" sz="2000" smtClean="0">
                <a:ea typeface="宋体" pitchFamily="2" charset="-122"/>
              </a:rPr>
              <a:t>Spam filtering</a:t>
            </a:r>
          </a:p>
          <a:p>
            <a:pPr lvl="2"/>
            <a:r>
              <a:rPr lang="en-US" altLang="zh-CN" sz="2000" smtClean="0">
                <a:ea typeface="宋体" pitchFamily="2" charset="-122"/>
              </a:rPr>
              <a:t>Virus scanning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Servers that redirect the message</a:t>
            </a:r>
          </a:p>
          <a:p>
            <a:pPr lvl="2"/>
            <a:r>
              <a:rPr lang="en-US" altLang="zh-CN" sz="2000" smtClean="0">
                <a:ea typeface="宋体" pitchFamily="2" charset="-122"/>
              </a:rPr>
              <a:t>From xwy@cs.duke.edu to xiaowei@gmail.com</a:t>
            </a:r>
          </a:p>
          <a:p>
            <a:pPr lvl="2"/>
            <a:r>
              <a:rPr lang="en-US" altLang="zh-CN" sz="2000" smtClean="0">
                <a:ea typeface="宋体" pitchFamily="2" charset="-122"/>
              </a:rPr>
              <a:t>Messages to cs.duke.edu go through extra hops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Electronic mailing lists</a:t>
            </a:r>
          </a:p>
          <a:p>
            <a:pPr lvl="2"/>
            <a:r>
              <a:rPr lang="en-US" altLang="zh-CN" sz="2000" smtClean="0">
                <a:ea typeface="宋体" pitchFamily="2" charset="-122"/>
              </a:rPr>
              <a:t>Mail delivered to the mailing list’s server</a:t>
            </a:r>
          </a:p>
          <a:p>
            <a:pPr lvl="2"/>
            <a:r>
              <a:rPr lang="en-US" altLang="zh-CN" sz="2000" smtClean="0">
                <a:ea typeface="宋体" pitchFamily="2" charset="-122"/>
              </a:rPr>
              <a:t>… and then the list is expanded to each recipient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Electronic Mailing Lists</a:t>
            </a:r>
          </a:p>
        </p:txBody>
      </p:sp>
      <p:sp>
        <p:nvSpPr>
          <p:cNvPr id="170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/>
              <a:t>Community of users reachable by one address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Allows groups of people to receive the messages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Exploders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Explode a single e-mail message into multiple messages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One copy of the message per recipient 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Handling bounced messages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Mail may bounce for several reasons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E.g., recipient mailbox does not exist; resource limits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E-mail digests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Sending a group of mailing-list messages at once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Messages delimited by boundary strings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… or transmitted using multiple/digest format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70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Simple Mail Transfer Protocol</a:t>
            </a:r>
          </a:p>
        </p:txBody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0838"/>
            <a:ext cx="8458200" cy="3814762"/>
          </a:xfrm>
        </p:spPr>
        <p:txBody>
          <a:bodyPr/>
          <a:lstStyle/>
          <a:p>
            <a:r>
              <a:rPr lang="en-US" altLang="zh-CN" sz="2800" smtClean="0"/>
              <a:t>Client-server protocol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Client is the sending mail server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Server is the receiving mail server</a:t>
            </a:r>
          </a:p>
          <a:p>
            <a:r>
              <a:rPr lang="en-US" altLang="zh-CN" sz="2800" smtClean="0"/>
              <a:t>Reliable data transfer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Built on top of TCP (on port 25)</a:t>
            </a:r>
          </a:p>
          <a:p>
            <a:r>
              <a:rPr lang="en-US" altLang="zh-CN" sz="2800" smtClean="0"/>
              <a:t>Push protocol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Sending server pushes the file to the receiving server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… rather than waiting for the receiver to request it</a:t>
            </a:r>
          </a:p>
        </p:txBody>
      </p:sp>
      <p:sp>
        <p:nvSpPr>
          <p:cNvPr id="52227" name="Line 4"/>
          <p:cNvSpPr>
            <a:spLocks noChangeShapeType="1"/>
          </p:cNvSpPr>
          <p:nvPr/>
        </p:nvSpPr>
        <p:spPr bwMode="auto">
          <a:xfrm>
            <a:off x="15763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7693025" y="1612900"/>
            <a:ext cx="719138" cy="590550"/>
            <a:chOff x="4186" y="817"/>
            <a:chExt cx="527" cy="372"/>
          </a:xfrm>
        </p:grpSpPr>
        <p:sp>
          <p:nvSpPr>
            <p:cNvPr id="52275" name="Rectangle 6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76" name="Text Box 7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grpSp>
        <p:nvGrpSpPr>
          <p:cNvPr id="52229" name="Group 8"/>
          <p:cNvGrpSpPr>
            <a:grpSpLocks/>
          </p:cNvGrpSpPr>
          <p:nvPr/>
        </p:nvGrpSpPr>
        <p:grpSpPr bwMode="auto">
          <a:xfrm>
            <a:off x="2674938" y="1585913"/>
            <a:ext cx="1235075" cy="935037"/>
            <a:chOff x="1685" y="1266"/>
            <a:chExt cx="778" cy="589"/>
          </a:xfrm>
        </p:grpSpPr>
        <p:sp>
          <p:nvSpPr>
            <p:cNvPr id="52260" name="Text Box 9"/>
            <p:cNvSpPr txBox="1">
              <a:spLocks noChangeArrowheads="1"/>
            </p:cNvSpPr>
            <p:nvPr/>
          </p:nvSpPr>
          <p:spPr bwMode="auto">
            <a:xfrm>
              <a:off x="1685" y="1643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mail server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52261" name="Rectangle 10"/>
            <p:cNvSpPr>
              <a:spLocks noChangeArrowheads="1"/>
            </p:cNvSpPr>
            <p:nvPr/>
          </p:nvSpPr>
          <p:spPr bwMode="auto">
            <a:xfrm>
              <a:off x="1818" y="1266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62" name="Rectangle 11"/>
            <p:cNvSpPr>
              <a:spLocks noChangeArrowheads="1"/>
            </p:cNvSpPr>
            <p:nvPr/>
          </p:nvSpPr>
          <p:spPr bwMode="auto">
            <a:xfrm>
              <a:off x="1842" y="1338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63" name="Line 12"/>
            <p:cNvSpPr>
              <a:spLocks noChangeShapeType="1"/>
            </p:cNvSpPr>
            <p:nvPr/>
          </p:nvSpPr>
          <p:spPr bwMode="auto">
            <a:xfrm>
              <a:off x="1891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4" name="Line 13"/>
            <p:cNvSpPr>
              <a:spLocks noChangeShapeType="1"/>
            </p:cNvSpPr>
            <p:nvPr/>
          </p:nvSpPr>
          <p:spPr bwMode="auto">
            <a:xfrm>
              <a:off x="2000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5" name="Line 14"/>
            <p:cNvSpPr>
              <a:spLocks noChangeShapeType="1"/>
            </p:cNvSpPr>
            <p:nvPr/>
          </p:nvSpPr>
          <p:spPr bwMode="auto">
            <a:xfrm>
              <a:off x="2055" y="1367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6" name="Line 15"/>
            <p:cNvSpPr>
              <a:spLocks noChangeShapeType="1"/>
            </p:cNvSpPr>
            <p:nvPr/>
          </p:nvSpPr>
          <p:spPr bwMode="auto">
            <a:xfrm>
              <a:off x="2112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7" name="Line 16"/>
            <p:cNvSpPr>
              <a:spLocks noChangeShapeType="1"/>
            </p:cNvSpPr>
            <p:nvPr/>
          </p:nvSpPr>
          <p:spPr bwMode="auto">
            <a:xfrm>
              <a:off x="2173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8" name="Line 17"/>
            <p:cNvSpPr>
              <a:spLocks noChangeShapeType="1"/>
            </p:cNvSpPr>
            <p:nvPr/>
          </p:nvSpPr>
          <p:spPr bwMode="auto">
            <a:xfrm>
              <a:off x="2229" y="136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69" name="Line 18"/>
            <p:cNvSpPr>
              <a:spLocks noChangeShapeType="1"/>
            </p:cNvSpPr>
            <p:nvPr/>
          </p:nvSpPr>
          <p:spPr bwMode="auto">
            <a:xfrm>
              <a:off x="1944" y="1366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0" name="Rectangle 19"/>
            <p:cNvSpPr>
              <a:spLocks noChangeArrowheads="1"/>
            </p:cNvSpPr>
            <p:nvPr/>
          </p:nvSpPr>
          <p:spPr bwMode="auto">
            <a:xfrm>
              <a:off x="1850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71" name="Rectangle 20"/>
            <p:cNvSpPr>
              <a:spLocks noChangeArrowheads="1"/>
            </p:cNvSpPr>
            <p:nvPr/>
          </p:nvSpPr>
          <p:spPr bwMode="auto">
            <a:xfrm>
              <a:off x="1936" y="1505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72" name="Rectangle 21"/>
            <p:cNvSpPr>
              <a:spLocks noChangeArrowheads="1"/>
            </p:cNvSpPr>
            <p:nvPr/>
          </p:nvSpPr>
          <p:spPr bwMode="auto">
            <a:xfrm>
              <a:off x="2022" y="1504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73" name="Rectangle 22"/>
            <p:cNvSpPr>
              <a:spLocks noChangeArrowheads="1"/>
            </p:cNvSpPr>
            <p:nvPr/>
          </p:nvSpPr>
          <p:spPr bwMode="auto">
            <a:xfrm>
              <a:off x="2119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74" name="Rectangle 23"/>
            <p:cNvSpPr>
              <a:spLocks noChangeArrowheads="1"/>
            </p:cNvSpPr>
            <p:nvPr/>
          </p:nvSpPr>
          <p:spPr bwMode="auto">
            <a:xfrm>
              <a:off x="2215" y="150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grpSp>
        <p:nvGrpSpPr>
          <p:cNvPr id="52230" name="Group 24"/>
          <p:cNvGrpSpPr>
            <a:grpSpLocks/>
          </p:cNvGrpSpPr>
          <p:nvPr/>
        </p:nvGrpSpPr>
        <p:grpSpPr bwMode="auto">
          <a:xfrm>
            <a:off x="846138" y="1612900"/>
            <a:ext cx="719137" cy="590550"/>
            <a:chOff x="4186" y="817"/>
            <a:chExt cx="527" cy="372"/>
          </a:xfrm>
        </p:grpSpPr>
        <p:sp>
          <p:nvSpPr>
            <p:cNvPr id="52258" name="Rectangle 25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59" name="Text Box 26"/>
            <p:cNvSpPr txBox="1">
              <a:spLocks noChangeArrowheads="1"/>
            </p:cNvSpPr>
            <p:nvPr/>
          </p:nvSpPr>
          <p:spPr bwMode="auto">
            <a:xfrm>
              <a:off x="4186" y="817"/>
              <a:ext cx="527" cy="37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sp>
        <p:nvSpPr>
          <p:cNvPr id="52231" name="Line 27"/>
          <p:cNvSpPr>
            <a:spLocks noChangeShapeType="1"/>
          </p:cNvSpPr>
          <p:nvPr/>
        </p:nvSpPr>
        <p:spPr bwMode="auto">
          <a:xfrm flipV="1">
            <a:off x="3689350" y="1908175"/>
            <a:ext cx="18811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2" name="Group 28"/>
          <p:cNvGrpSpPr>
            <a:grpSpLocks/>
          </p:cNvGrpSpPr>
          <p:nvPr/>
        </p:nvGrpSpPr>
        <p:grpSpPr bwMode="auto">
          <a:xfrm>
            <a:off x="5340350" y="1585913"/>
            <a:ext cx="1235075" cy="935037"/>
            <a:chOff x="2849" y="1260"/>
            <a:chExt cx="778" cy="589"/>
          </a:xfrm>
        </p:grpSpPr>
        <p:sp>
          <p:nvSpPr>
            <p:cNvPr id="52243" name="Text Box 29"/>
            <p:cNvSpPr txBox="1">
              <a:spLocks noChangeArrowheads="1"/>
            </p:cNvSpPr>
            <p:nvPr/>
          </p:nvSpPr>
          <p:spPr bwMode="auto">
            <a:xfrm>
              <a:off x="2849" y="1637"/>
              <a:ext cx="7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mail server</a:t>
              </a:r>
              <a:endParaRPr lang="en-US" altLang="zh-CN" sz="2400">
                <a:latin typeface="Times New Roman" pitchFamily="18" charset="0"/>
              </a:endParaRPr>
            </a:p>
          </p:txBody>
        </p:sp>
        <p:sp>
          <p:nvSpPr>
            <p:cNvPr id="52244" name="Rectangle 30"/>
            <p:cNvSpPr>
              <a:spLocks noChangeArrowheads="1"/>
            </p:cNvSpPr>
            <p:nvPr/>
          </p:nvSpPr>
          <p:spPr bwMode="auto">
            <a:xfrm>
              <a:off x="2982" y="1260"/>
              <a:ext cx="510" cy="354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45" name="Rectangle 31"/>
            <p:cNvSpPr>
              <a:spLocks noChangeArrowheads="1"/>
            </p:cNvSpPr>
            <p:nvPr/>
          </p:nvSpPr>
          <p:spPr bwMode="auto">
            <a:xfrm>
              <a:off x="3006" y="1332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46" name="Line 32"/>
            <p:cNvSpPr>
              <a:spLocks noChangeShapeType="1"/>
            </p:cNvSpPr>
            <p:nvPr/>
          </p:nvSpPr>
          <p:spPr bwMode="auto">
            <a:xfrm>
              <a:off x="3055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7" name="Line 33"/>
            <p:cNvSpPr>
              <a:spLocks noChangeShapeType="1"/>
            </p:cNvSpPr>
            <p:nvPr/>
          </p:nvSpPr>
          <p:spPr bwMode="auto">
            <a:xfrm>
              <a:off x="3164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8" name="Line 34"/>
            <p:cNvSpPr>
              <a:spLocks noChangeShapeType="1"/>
            </p:cNvSpPr>
            <p:nvPr/>
          </p:nvSpPr>
          <p:spPr bwMode="auto">
            <a:xfrm>
              <a:off x="3219" y="1361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9" name="Line 35"/>
            <p:cNvSpPr>
              <a:spLocks noChangeShapeType="1"/>
            </p:cNvSpPr>
            <p:nvPr/>
          </p:nvSpPr>
          <p:spPr bwMode="auto">
            <a:xfrm>
              <a:off x="3276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Line 36"/>
            <p:cNvSpPr>
              <a:spLocks noChangeShapeType="1"/>
            </p:cNvSpPr>
            <p:nvPr/>
          </p:nvSpPr>
          <p:spPr bwMode="auto">
            <a:xfrm>
              <a:off x="3337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1" name="Line 37"/>
            <p:cNvSpPr>
              <a:spLocks noChangeShapeType="1"/>
            </p:cNvSpPr>
            <p:nvPr/>
          </p:nvSpPr>
          <p:spPr bwMode="auto">
            <a:xfrm>
              <a:off x="3393" y="1359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Line 38"/>
            <p:cNvSpPr>
              <a:spLocks noChangeShapeType="1"/>
            </p:cNvSpPr>
            <p:nvPr/>
          </p:nvSpPr>
          <p:spPr bwMode="auto">
            <a:xfrm>
              <a:off x="3108" y="1360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3" name="Rectangle 39"/>
            <p:cNvSpPr>
              <a:spLocks noChangeArrowheads="1"/>
            </p:cNvSpPr>
            <p:nvPr/>
          </p:nvSpPr>
          <p:spPr bwMode="auto">
            <a:xfrm>
              <a:off x="3014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54" name="Rectangle 40"/>
            <p:cNvSpPr>
              <a:spLocks noChangeArrowheads="1"/>
            </p:cNvSpPr>
            <p:nvPr/>
          </p:nvSpPr>
          <p:spPr bwMode="auto">
            <a:xfrm>
              <a:off x="3100" y="149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55" name="Rectangle 41"/>
            <p:cNvSpPr>
              <a:spLocks noChangeArrowheads="1"/>
            </p:cNvSpPr>
            <p:nvPr/>
          </p:nvSpPr>
          <p:spPr bwMode="auto">
            <a:xfrm>
              <a:off x="3186" y="1498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56" name="Rectangle 42"/>
            <p:cNvSpPr>
              <a:spLocks noChangeArrowheads="1"/>
            </p:cNvSpPr>
            <p:nvPr/>
          </p:nvSpPr>
          <p:spPr bwMode="auto">
            <a:xfrm>
              <a:off x="3283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57" name="Rectangle 43"/>
            <p:cNvSpPr>
              <a:spLocks noChangeArrowheads="1"/>
            </p:cNvSpPr>
            <p:nvPr/>
          </p:nvSpPr>
          <p:spPr bwMode="auto">
            <a:xfrm>
              <a:off x="3379" y="1496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sp>
        <p:nvSpPr>
          <p:cNvPr id="52233" name="Line 44"/>
          <p:cNvSpPr>
            <a:spLocks noChangeShapeType="1"/>
          </p:cNvSpPr>
          <p:nvPr/>
        </p:nvSpPr>
        <p:spPr bwMode="auto">
          <a:xfrm>
            <a:off x="6376988" y="1908175"/>
            <a:ext cx="13065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4" name="Group 45"/>
          <p:cNvGrpSpPr>
            <a:grpSpLocks/>
          </p:cNvGrpSpPr>
          <p:nvPr/>
        </p:nvGrpSpPr>
        <p:grpSpPr bwMode="auto">
          <a:xfrm>
            <a:off x="1692275" y="1435100"/>
            <a:ext cx="1031875" cy="457200"/>
            <a:chOff x="3745" y="2537"/>
            <a:chExt cx="650" cy="288"/>
          </a:xfrm>
        </p:grpSpPr>
        <p:sp>
          <p:nvSpPr>
            <p:cNvPr id="52241" name="Rectangle 46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42" name="Text Box 47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FF0000"/>
                  </a:solidFill>
                  <a:latin typeface="Comic Sans MS" pitchFamily="66" charset="0"/>
                </a:rPr>
                <a:t>SMTP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grpSp>
        <p:nvGrpSpPr>
          <p:cNvPr id="52235" name="Group 48"/>
          <p:cNvGrpSpPr>
            <a:grpSpLocks/>
          </p:cNvGrpSpPr>
          <p:nvPr/>
        </p:nvGrpSpPr>
        <p:grpSpPr bwMode="auto">
          <a:xfrm>
            <a:off x="4040188" y="1431925"/>
            <a:ext cx="1031875" cy="457200"/>
            <a:chOff x="3745" y="2537"/>
            <a:chExt cx="650" cy="288"/>
          </a:xfrm>
        </p:grpSpPr>
        <p:sp>
          <p:nvSpPr>
            <p:cNvPr id="52239" name="Rectangle 49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40" name="Text Box 50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FF0000"/>
                  </a:solidFill>
                  <a:latin typeface="Comic Sans MS" pitchFamily="66" charset="0"/>
                </a:rPr>
                <a:t>SMTP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grpSp>
        <p:nvGrpSpPr>
          <p:cNvPr id="52236" name="Group 51"/>
          <p:cNvGrpSpPr>
            <a:grpSpLocks/>
          </p:cNvGrpSpPr>
          <p:nvPr/>
        </p:nvGrpSpPr>
        <p:grpSpPr bwMode="auto">
          <a:xfrm>
            <a:off x="6338888" y="1152525"/>
            <a:ext cx="1358900" cy="749300"/>
            <a:chOff x="3645" y="2555"/>
            <a:chExt cx="856" cy="472"/>
          </a:xfrm>
        </p:grpSpPr>
        <p:sp>
          <p:nvSpPr>
            <p:cNvPr id="52237" name="Rectangle 52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52238" name="Text Box 53"/>
            <p:cNvSpPr txBox="1">
              <a:spLocks noChangeArrowheads="1"/>
            </p:cNvSpPr>
            <p:nvPr/>
          </p:nvSpPr>
          <p:spPr bwMode="auto">
            <a:xfrm>
              <a:off x="3645" y="2555"/>
              <a:ext cx="856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Comic Sans MS" pitchFamily="66" charset="0"/>
                </a:rPr>
                <a:t>access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altLang="zh-CN" sz="2400">
                  <a:solidFill>
                    <a:srgbClr val="FF0000"/>
                  </a:solidFill>
                  <a:latin typeface="Comic Sans MS" pitchFamily="66" charset="0"/>
                </a:rPr>
                <a:t>protocol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49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Simple Mail Transfer Protocol (Cont.)</a:t>
            </a:r>
          </a:p>
        </p:txBody>
      </p:sp>
      <p:sp>
        <p:nvSpPr>
          <p:cNvPr id="1705989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smtClean="0"/>
              <a:t>Command/response interaction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Commands: ASCII text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Response: three-digit status code and phrase</a:t>
            </a:r>
          </a:p>
          <a:p>
            <a:pPr lvl="1">
              <a:lnSpc>
                <a:spcPct val="8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smtClean="0"/>
              <a:t>Synchronous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Sender awaits response from a command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… before issuing the next command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Though pipelining of commands was added later</a:t>
            </a:r>
          </a:p>
          <a:p>
            <a:pPr lvl="1">
              <a:lnSpc>
                <a:spcPct val="8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smtClean="0"/>
              <a:t>Three phases of transfer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Handshaking (greeting)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Transfer of messages</a:t>
            </a:r>
          </a:p>
          <a:p>
            <a:pPr lvl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Closure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9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598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Scenario: Alice Sends Message to Bob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17080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1963" y="1163638"/>
            <a:ext cx="4225925" cy="3219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smtClean="0"/>
              <a:t>1) Alice uses UA to compose message “to” </a:t>
            </a:r>
            <a:r>
              <a:rPr lang="en-US" altLang="zh-CN" sz="2400" smtClean="0">
                <a:latin typeface="Courier New" pitchFamily="49" charset="0"/>
              </a:rPr>
              <a:t>bob@someschool.edu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smtClean="0"/>
              <a:t>2) Alice’s UA sends message to her mail server; message placed in message queue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smtClean="0"/>
              <a:t>3) Client side of SMTP opens TCP connection with Bob’s mail server</a:t>
            </a:r>
          </a:p>
        </p:txBody>
      </p:sp>
      <p:sp>
        <p:nvSpPr>
          <p:cNvPr id="17080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72063" y="1163638"/>
            <a:ext cx="3810000" cy="32686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smtClean="0"/>
              <a:t>4) SMTP client sends Alice’s message over the TCP connection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smtClean="0"/>
              <a:t>5) Bob’s mail server places the message in Bob’s mailbox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smtClean="0"/>
              <a:t>6) Bob invokes his user agent to read message</a:t>
            </a:r>
            <a:endParaRPr lang="en-US" altLang="zh-CN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271588" y="5062538"/>
          <a:ext cx="6223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5062538"/>
                        <a:ext cx="6223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1317625" y="5230813"/>
            <a:ext cx="604838" cy="523875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1270000" y="5184775"/>
            <a:ext cx="709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Comic Sans MS" pitchFamily="66" charset="0"/>
              </a:rPr>
              <a:t>user</a:t>
            </a:r>
          </a:p>
          <a:p>
            <a:pPr eaLnBrk="0" hangingPunct="0"/>
            <a:r>
              <a:rPr lang="en-US" altLang="zh-CN" sz="1600">
                <a:latin typeface="Comic Sans MS" pitchFamily="66" charset="0"/>
              </a:rPr>
              <a:t>agent</a:t>
            </a:r>
            <a:endParaRPr lang="en-US" altLang="zh-CN" sz="2400">
              <a:latin typeface="Times New Roman" pitchFamily="18" charset="0"/>
            </a:endParaRPr>
          </a:p>
        </p:txBody>
      </p:sp>
      <p:grpSp>
        <p:nvGrpSpPr>
          <p:cNvPr id="17417" name="Group 11"/>
          <p:cNvGrpSpPr>
            <a:grpSpLocks/>
          </p:cNvGrpSpPr>
          <p:nvPr/>
        </p:nvGrpSpPr>
        <p:grpSpPr bwMode="auto">
          <a:xfrm>
            <a:off x="3028950" y="4503738"/>
            <a:ext cx="355600" cy="933450"/>
            <a:chOff x="4180" y="783"/>
            <a:chExt cx="150" cy="307"/>
          </a:xfrm>
        </p:grpSpPr>
        <p:sp>
          <p:nvSpPr>
            <p:cNvPr id="17471" name="AutoShape 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72" name="Rectangle 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73" name="Rectangle 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74" name="AutoShape 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75" name="Line 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Line 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7" name="Rectangle 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78" name="Rectangle 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sp>
        <p:nvSpPr>
          <p:cNvPr id="17418" name="Rectangle 21"/>
          <p:cNvSpPr>
            <a:spLocks noChangeArrowheads="1"/>
          </p:cNvSpPr>
          <p:nvPr/>
        </p:nvSpPr>
        <p:spPr bwMode="auto">
          <a:xfrm>
            <a:off x="2808288" y="4995863"/>
            <a:ext cx="809625" cy="1009650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19" name="Text Box 22"/>
          <p:cNvSpPr txBox="1">
            <a:spLocks noChangeArrowheads="1"/>
          </p:cNvSpPr>
          <p:nvPr/>
        </p:nvSpPr>
        <p:spPr bwMode="auto">
          <a:xfrm>
            <a:off x="2795588" y="4956175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Comic Sans MS" pitchFamily="66" charset="0"/>
              </a:rPr>
              <a:t>mail</a:t>
            </a:r>
          </a:p>
          <a:p>
            <a:pPr eaLnBrk="0" hangingPunct="0"/>
            <a:r>
              <a:rPr lang="en-US" altLang="zh-CN" sz="1600">
                <a:latin typeface="Comic Sans MS" pitchFamily="66" charset="0"/>
              </a:rPr>
              <a:t>server</a:t>
            </a: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17420" name="Rectangle 23"/>
          <p:cNvSpPr>
            <a:spLocks noChangeArrowheads="1"/>
          </p:cNvSpPr>
          <p:nvPr/>
        </p:nvSpPr>
        <p:spPr bwMode="auto">
          <a:xfrm>
            <a:off x="2846388" y="5557838"/>
            <a:ext cx="714375" cy="1905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21" name="Line 24"/>
          <p:cNvSpPr>
            <a:spLocks noChangeShapeType="1"/>
          </p:cNvSpPr>
          <p:nvPr/>
        </p:nvSpPr>
        <p:spPr bwMode="auto">
          <a:xfrm>
            <a:off x="2924175" y="5602288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25"/>
          <p:cNvSpPr>
            <a:spLocks noChangeShapeType="1"/>
          </p:cNvSpPr>
          <p:nvPr/>
        </p:nvSpPr>
        <p:spPr bwMode="auto">
          <a:xfrm>
            <a:off x="3097213" y="5600700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26"/>
          <p:cNvSpPr>
            <a:spLocks noChangeShapeType="1"/>
          </p:cNvSpPr>
          <p:nvPr/>
        </p:nvSpPr>
        <p:spPr bwMode="auto">
          <a:xfrm>
            <a:off x="3184525" y="5603875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27"/>
          <p:cNvSpPr>
            <a:spLocks noChangeShapeType="1"/>
          </p:cNvSpPr>
          <p:nvPr/>
        </p:nvSpPr>
        <p:spPr bwMode="auto">
          <a:xfrm>
            <a:off x="3275013" y="5600700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28"/>
          <p:cNvSpPr>
            <a:spLocks noChangeShapeType="1"/>
          </p:cNvSpPr>
          <p:nvPr/>
        </p:nvSpPr>
        <p:spPr bwMode="auto">
          <a:xfrm>
            <a:off x="3371850" y="5600700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9"/>
          <p:cNvSpPr>
            <a:spLocks noChangeShapeType="1"/>
          </p:cNvSpPr>
          <p:nvPr/>
        </p:nvSpPr>
        <p:spPr bwMode="auto">
          <a:xfrm>
            <a:off x="3460750" y="5600700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30"/>
          <p:cNvSpPr>
            <a:spLocks noChangeShapeType="1"/>
          </p:cNvSpPr>
          <p:nvPr/>
        </p:nvSpPr>
        <p:spPr bwMode="auto">
          <a:xfrm>
            <a:off x="3008313" y="5602288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2859088" y="5822950"/>
            <a:ext cx="101600" cy="147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29" name="Rectangle 32"/>
          <p:cNvSpPr>
            <a:spLocks noChangeArrowheads="1"/>
          </p:cNvSpPr>
          <p:nvPr/>
        </p:nvSpPr>
        <p:spPr bwMode="auto">
          <a:xfrm>
            <a:off x="2995613" y="5822950"/>
            <a:ext cx="101600" cy="147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30" name="Rectangle 33"/>
          <p:cNvSpPr>
            <a:spLocks noChangeArrowheads="1"/>
          </p:cNvSpPr>
          <p:nvPr/>
        </p:nvSpPr>
        <p:spPr bwMode="auto">
          <a:xfrm>
            <a:off x="3132138" y="5821363"/>
            <a:ext cx="101600" cy="147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31" name="Rectangle 34"/>
          <p:cNvSpPr>
            <a:spLocks noChangeArrowheads="1"/>
          </p:cNvSpPr>
          <p:nvPr/>
        </p:nvSpPr>
        <p:spPr bwMode="auto">
          <a:xfrm>
            <a:off x="3286125" y="5818188"/>
            <a:ext cx="101600" cy="147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32" name="Rectangle 35"/>
          <p:cNvSpPr>
            <a:spLocks noChangeArrowheads="1"/>
          </p:cNvSpPr>
          <p:nvPr/>
        </p:nvSpPr>
        <p:spPr bwMode="auto">
          <a:xfrm>
            <a:off x="3438525" y="5818188"/>
            <a:ext cx="101600" cy="147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pic>
        <p:nvPicPr>
          <p:cNvPr id="17433" name="Picture 36" descr="Al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225" y="5121275"/>
            <a:ext cx="5619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37" descr="Bo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93038" y="50260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35" name="Group 39"/>
          <p:cNvGrpSpPr>
            <a:grpSpLocks/>
          </p:cNvGrpSpPr>
          <p:nvPr/>
        </p:nvGrpSpPr>
        <p:grpSpPr bwMode="auto">
          <a:xfrm>
            <a:off x="5219700" y="4449763"/>
            <a:ext cx="355600" cy="933450"/>
            <a:chOff x="4180" y="783"/>
            <a:chExt cx="150" cy="307"/>
          </a:xfrm>
        </p:grpSpPr>
        <p:sp>
          <p:nvSpPr>
            <p:cNvPr id="17463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64" name="Rectangle 4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65" name="Rectangle 4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66" name="AutoShape 4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67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Rectangle 4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70" name="Rectangle 4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</p:grpSp>
      <p:sp>
        <p:nvSpPr>
          <p:cNvPr id="17436" name="Rectangle 49"/>
          <p:cNvSpPr>
            <a:spLocks noChangeArrowheads="1"/>
          </p:cNvSpPr>
          <p:nvPr/>
        </p:nvSpPr>
        <p:spPr bwMode="auto">
          <a:xfrm>
            <a:off x="4999038" y="4941888"/>
            <a:ext cx="809625" cy="1009650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37" name="Text Box 50"/>
          <p:cNvSpPr txBox="1">
            <a:spLocks noChangeArrowheads="1"/>
          </p:cNvSpPr>
          <p:nvPr/>
        </p:nvSpPr>
        <p:spPr bwMode="auto">
          <a:xfrm>
            <a:off x="4986338" y="4902200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Comic Sans MS" pitchFamily="66" charset="0"/>
              </a:rPr>
              <a:t>mail</a:t>
            </a:r>
          </a:p>
          <a:p>
            <a:pPr eaLnBrk="0" hangingPunct="0"/>
            <a:r>
              <a:rPr lang="en-US" altLang="zh-CN" sz="1600">
                <a:latin typeface="Comic Sans MS" pitchFamily="66" charset="0"/>
              </a:rPr>
              <a:t>server</a:t>
            </a: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17438" name="Rectangle 51"/>
          <p:cNvSpPr>
            <a:spLocks noChangeArrowheads="1"/>
          </p:cNvSpPr>
          <p:nvPr/>
        </p:nvSpPr>
        <p:spPr bwMode="auto">
          <a:xfrm>
            <a:off x="5037138" y="5503863"/>
            <a:ext cx="714375" cy="190500"/>
          </a:xfrm>
          <a:prstGeom prst="rect">
            <a:avLst/>
          </a:prstGeom>
          <a:solidFill>
            <a:srgbClr val="00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39" name="Line 52"/>
          <p:cNvSpPr>
            <a:spLocks noChangeShapeType="1"/>
          </p:cNvSpPr>
          <p:nvPr/>
        </p:nvSpPr>
        <p:spPr bwMode="auto">
          <a:xfrm>
            <a:off x="5114925" y="5548313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53"/>
          <p:cNvSpPr>
            <a:spLocks noChangeShapeType="1"/>
          </p:cNvSpPr>
          <p:nvPr/>
        </p:nvSpPr>
        <p:spPr bwMode="auto">
          <a:xfrm>
            <a:off x="5287963" y="5546725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54"/>
          <p:cNvSpPr>
            <a:spLocks noChangeShapeType="1"/>
          </p:cNvSpPr>
          <p:nvPr/>
        </p:nvSpPr>
        <p:spPr bwMode="auto">
          <a:xfrm>
            <a:off x="5375275" y="5549900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55"/>
          <p:cNvSpPr>
            <a:spLocks noChangeShapeType="1"/>
          </p:cNvSpPr>
          <p:nvPr/>
        </p:nvSpPr>
        <p:spPr bwMode="auto">
          <a:xfrm>
            <a:off x="5465763" y="5546725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Line 56"/>
          <p:cNvSpPr>
            <a:spLocks noChangeShapeType="1"/>
          </p:cNvSpPr>
          <p:nvPr/>
        </p:nvSpPr>
        <p:spPr bwMode="auto">
          <a:xfrm>
            <a:off x="5562600" y="5546725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Line 57"/>
          <p:cNvSpPr>
            <a:spLocks noChangeShapeType="1"/>
          </p:cNvSpPr>
          <p:nvPr/>
        </p:nvSpPr>
        <p:spPr bwMode="auto">
          <a:xfrm>
            <a:off x="5651500" y="5546725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58"/>
          <p:cNvSpPr>
            <a:spLocks noChangeShapeType="1"/>
          </p:cNvSpPr>
          <p:nvPr/>
        </p:nvSpPr>
        <p:spPr bwMode="auto">
          <a:xfrm>
            <a:off x="5199063" y="5548313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Rectangle 59"/>
          <p:cNvSpPr>
            <a:spLocks noChangeArrowheads="1"/>
          </p:cNvSpPr>
          <p:nvPr/>
        </p:nvSpPr>
        <p:spPr bwMode="auto">
          <a:xfrm>
            <a:off x="5049838" y="5768975"/>
            <a:ext cx="101600" cy="147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47" name="Rectangle 60"/>
          <p:cNvSpPr>
            <a:spLocks noChangeArrowheads="1"/>
          </p:cNvSpPr>
          <p:nvPr/>
        </p:nvSpPr>
        <p:spPr bwMode="auto">
          <a:xfrm>
            <a:off x="5186363" y="5768975"/>
            <a:ext cx="101600" cy="1476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48" name="Rectangle 61"/>
          <p:cNvSpPr>
            <a:spLocks noChangeArrowheads="1"/>
          </p:cNvSpPr>
          <p:nvPr/>
        </p:nvSpPr>
        <p:spPr bwMode="auto">
          <a:xfrm>
            <a:off x="5322888" y="5767388"/>
            <a:ext cx="101600" cy="147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49" name="Rectangle 62"/>
          <p:cNvSpPr>
            <a:spLocks noChangeArrowheads="1"/>
          </p:cNvSpPr>
          <p:nvPr/>
        </p:nvSpPr>
        <p:spPr bwMode="auto">
          <a:xfrm>
            <a:off x="5476875" y="5764213"/>
            <a:ext cx="101600" cy="147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17450" name="Rectangle 63"/>
          <p:cNvSpPr>
            <a:spLocks noChangeArrowheads="1"/>
          </p:cNvSpPr>
          <p:nvPr/>
        </p:nvSpPr>
        <p:spPr bwMode="auto">
          <a:xfrm>
            <a:off x="5629275" y="5764213"/>
            <a:ext cx="101600" cy="1476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821488" y="4946650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4946650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51" name="Group 66"/>
          <p:cNvGrpSpPr>
            <a:grpSpLocks/>
          </p:cNvGrpSpPr>
          <p:nvPr/>
        </p:nvGrpSpPr>
        <p:grpSpPr bwMode="auto">
          <a:xfrm>
            <a:off x="6819900" y="5068888"/>
            <a:ext cx="709613" cy="581025"/>
            <a:chOff x="4189" y="817"/>
            <a:chExt cx="521" cy="366"/>
          </a:xfrm>
        </p:grpSpPr>
        <p:sp>
          <p:nvSpPr>
            <p:cNvPr id="17461" name="Rectangle 67"/>
            <p:cNvSpPr>
              <a:spLocks noChangeArrowheads="1"/>
            </p:cNvSpPr>
            <p:nvPr/>
          </p:nvSpPr>
          <p:spPr bwMode="auto">
            <a:xfrm>
              <a:off x="4224" y="846"/>
              <a:ext cx="444" cy="330"/>
            </a:xfrm>
            <a:prstGeom prst="rect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CN"/>
            </a:p>
          </p:txBody>
        </p:sp>
        <p:sp>
          <p:nvSpPr>
            <p:cNvPr id="17462" name="Text Box 68"/>
            <p:cNvSpPr txBox="1">
              <a:spLocks noChangeArrowheads="1"/>
            </p:cNvSpPr>
            <p:nvPr/>
          </p:nvSpPr>
          <p:spPr bwMode="auto">
            <a:xfrm>
              <a:off x="4189" y="817"/>
              <a:ext cx="52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user</a:t>
              </a:r>
            </a:p>
            <a:p>
              <a:pPr eaLnBrk="0" hangingPunct="0"/>
              <a:r>
                <a:rPr lang="en-US" altLang="zh-CN" sz="1600">
                  <a:latin typeface="Comic Sans MS" pitchFamily="66" charset="0"/>
                </a:rPr>
                <a:t>agent</a:t>
              </a:r>
              <a:endParaRPr lang="en-US" altLang="zh-CN" sz="2400">
                <a:latin typeface="Times New Roman" pitchFamily="18" charset="0"/>
              </a:endParaRPr>
            </a:p>
          </p:txBody>
        </p:sp>
      </p:grpSp>
      <p:sp>
        <p:nvSpPr>
          <p:cNvPr id="17452" name="Line 69"/>
          <p:cNvSpPr>
            <a:spLocks noChangeShapeType="1"/>
          </p:cNvSpPr>
          <p:nvPr/>
        </p:nvSpPr>
        <p:spPr bwMode="auto">
          <a:xfrm>
            <a:off x="1928813" y="5494338"/>
            <a:ext cx="892175" cy="1460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Line 70"/>
          <p:cNvSpPr>
            <a:spLocks noChangeShapeType="1"/>
          </p:cNvSpPr>
          <p:nvPr/>
        </p:nvSpPr>
        <p:spPr bwMode="auto">
          <a:xfrm>
            <a:off x="3614738" y="5629275"/>
            <a:ext cx="1379537" cy="2190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Line 71"/>
          <p:cNvSpPr>
            <a:spLocks noChangeShapeType="1"/>
          </p:cNvSpPr>
          <p:nvPr/>
        </p:nvSpPr>
        <p:spPr bwMode="auto">
          <a:xfrm flipV="1">
            <a:off x="5811838" y="5408613"/>
            <a:ext cx="1027112" cy="4270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Oval 72"/>
          <p:cNvSpPr>
            <a:spLocks noChangeArrowheads="1"/>
          </p:cNvSpPr>
          <p:nvPr/>
        </p:nvSpPr>
        <p:spPr bwMode="auto">
          <a:xfrm>
            <a:off x="1441450" y="4870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altLang="zh-CN" sz="1600">
                <a:latin typeface="Comic Sans MS" pitchFamily="66" charset="0"/>
              </a:rPr>
              <a:t>1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56" name="Oval 73"/>
          <p:cNvSpPr>
            <a:spLocks noChangeArrowheads="1"/>
          </p:cNvSpPr>
          <p:nvPr/>
        </p:nvSpPr>
        <p:spPr bwMode="auto">
          <a:xfrm>
            <a:off x="2168525" y="54387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altLang="zh-CN" sz="1600">
                <a:latin typeface="Comic Sans MS" pitchFamily="66" charset="0"/>
              </a:rPr>
              <a:t>2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57" name="Oval 74"/>
          <p:cNvSpPr>
            <a:spLocks noChangeArrowheads="1"/>
          </p:cNvSpPr>
          <p:nvPr/>
        </p:nvSpPr>
        <p:spPr bwMode="auto">
          <a:xfrm>
            <a:off x="3040063" y="55181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altLang="zh-CN" sz="1600">
                <a:latin typeface="Comic Sans MS" pitchFamily="66" charset="0"/>
              </a:rPr>
              <a:t>3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58" name="Oval 75"/>
          <p:cNvSpPr>
            <a:spLocks noChangeArrowheads="1"/>
          </p:cNvSpPr>
          <p:nvPr/>
        </p:nvSpPr>
        <p:spPr bwMode="auto">
          <a:xfrm>
            <a:off x="4151313" y="56038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altLang="zh-CN" sz="1600">
                <a:latin typeface="Comic Sans MS" pitchFamily="66" charset="0"/>
              </a:rPr>
              <a:t>4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59" name="Oval 76"/>
          <p:cNvSpPr>
            <a:spLocks noChangeArrowheads="1"/>
          </p:cNvSpPr>
          <p:nvPr/>
        </p:nvSpPr>
        <p:spPr bwMode="auto">
          <a:xfrm>
            <a:off x="5300663" y="570230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altLang="zh-CN" sz="1600">
                <a:latin typeface="Comic Sans MS" pitchFamily="66" charset="0"/>
              </a:rPr>
              <a:t>5</a:t>
            </a:r>
            <a:endParaRPr lang="en-US" altLang="zh-CN" sz="2400">
              <a:latin typeface="Comic Sans MS" pitchFamily="66" charset="0"/>
            </a:endParaRPr>
          </a:p>
        </p:txBody>
      </p:sp>
      <p:sp>
        <p:nvSpPr>
          <p:cNvPr id="17460" name="Oval 77"/>
          <p:cNvSpPr>
            <a:spLocks noChangeArrowheads="1"/>
          </p:cNvSpPr>
          <p:nvPr/>
        </p:nvSpPr>
        <p:spPr bwMode="auto">
          <a:xfrm>
            <a:off x="6178550" y="5505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/>
              <a:buNone/>
            </a:pPr>
            <a:r>
              <a:rPr lang="en-US" altLang="zh-CN" sz="1600">
                <a:latin typeface="Comic Sans MS" pitchFamily="66" charset="0"/>
              </a:rPr>
              <a:t>6</a:t>
            </a:r>
            <a:endParaRPr lang="en-US" altLang="zh-CN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Sample SMTP interaction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632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Show an example via telnet</a:t>
            </a:r>
          </a:p>
          <a:p>
            <a:r>
              <a:rPr lang="en-US" altLang="zh-CN" smtClean="0"/>
              <a:t>Use dig to find the mail server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dig MX gmail.com</a:t>
            </a:r>
          </a:p>
          <a:p>
            <a:r>
              <a:rPr lang="en-US" altLang="zh-CN" smtClean="0"/>
              <a:t>telnet mailserver 25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14097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endParaRPr lang="en-US" altLang="zh-CN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Sample SMTP interaction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0" y="1414463"/>
            <a:ext cx="88709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r>
              <a:rPr lang="en-US" altLang="zh-CN">
                <a:solidFill>
                  <a:srgbClr val="FF3300"/>
                </a:solidFill>
                <a:latin typeface="Courier New" pitchFamily="49" charset="0"/>
              </a:rPr>
              <a:t>S: 220 hamburger.edu</a:t>
            </a:r>
            <a:r>
              <a:rPr lang="en-US" altLang="zh-CN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HELO crepes.fr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r>
              <a:rPr lang="en-US" altLang="zh-CN">
                <a:solidFill>
                  <a:srgbClr val="FF3300"/>
                </a:solidFill>
                <a:latin typeface="Courier New" pitchFamily="49" charset="0"/>
              </a:rPr>
              <a:t>S: 250  Hello crepes.fr, pleased to meet you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MAIL FROM: &lt;alice@crepes.fr&gt;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r>
              <a:rPr lang="en-US" altLang="zh-CN">
                <a:solidFill>
                  <a:srgbClr val="FF3300"/>
                </a:solidFill>
                <a:latin typeface="Courier New" pitchFamily="49" charset="0"/>
              </a:rPr>
              <a:t>S: 250 alice@crepes.fr... Sender ok</a:t>
            </a:r>
            <a:r>
              <a:rPr lang="en-US" altLang="zh-CN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RCPT TO: &lt;bob@hamburger.edu&gt;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r>
              <a:rPr lang="en-US" altLang="zh-CN">
                <a:solidFill>
                  <a:srgbClr val="FF3300"/>
                </a:solidFill>
                <a:latin typeface="Courier New" pitchFamily="49" charset="0"/>
              </a:rPr>
              <a:t>S: 250 bob@hamburger.edu ... Recipient ok</a:t>
            </a:r>
            <a:r>
              <a:rPr lang="en-US" altLang="zh-CN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DATA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r>
              <a:rPr lang="en-US" altLang="zh-CN">
                <a:solidFill>
                  <a:srgbClr val="FF3300"/>
                </a:solidFill>
                <a:latin typeface="Courier New" pitchFamily="49" charset="0"/>
              </a:rPr>
              <a:t>S: 354 Enter mail, end with "." on a line by itself</a:t>
            </a:r>
            <a:r>
              <a:rPr lang="en-US" altLang="zh-CN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Do you like ketchup?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How about pickles?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.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r>
              <a:rPr lang="en-US" altLang="zh-CN">
                <a:solidFill>
                  <a:srgbClr val="FF3300"/>
                </a:solidFill>
                <a:latin typeface="Courier New" pitchFamily="49" charset="0"/>
              </a:rPr>
              <a:t>S: 250 Message accepted for delivery</a:t>
            </a:r>
            <a:r>
              <a:rPr lang="en-US" altLang="zh-CN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QUIT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</a:t>
            </a:r>
            <a:r>
              <a:rPr lang="en-US" altLang="zh-CN">
                <a:solidFill>
                  <a:srgbClr val="FF3300"/>
                </a:solidFill>
                <a:latin typeface="Courier New" pitchFamily="49" charset="0"/>
              </a:rPr>
              <a:t>S: 221 hamburger.edu closing connection</a:t>
            </a:r>
            <a:endParaRPr lang="en-US" altLang="zh-CN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Application-Layer Protocols</a:t>
            </a:r>
          </a:p>
        </p:txBody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700" dirty="0" smtClean="0"/>
              <a:t>Network applications run on end systems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They depend on the network to provide a service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… but cannot run software on the network elements</a:t>
            </a:r>
          </a:p>
          <a:p>
            <a:pPr lvl="1">
              <a:lnSpc>
                <a:spcPct val="8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700" dirty="0" smtClean="0"/>
              <a:t>Network applications run on multiple machines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Different end systems communicate with each other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Software is often written by multiple parties</a:t>
            </a:r>
          </a:p>
          <a:p>
            <a:pPr lvl="1">
              <a:lnSpc>
                <a:spcPct val="8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700" dirty="0" smtClean="0"/>
              <a:t>Leading to a need to explicitly define a protocol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Types of messages (e.g., requests and responses)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Message syntax (e.g., fields, and how to delineate)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Semantics of the fields (i.e., meaning of the information)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Rules for when and how a process sends messages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Platform and programming language independent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Try SMTP For Yourself</a:t>
            </a:r>
          </a:p>
        </p:txBody>
      </p:sp>
      <p:sp>
        <p:nvSpPr>
          <p:cNvPr id="1710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 smtClean="0"/>
              <a:t>Running SMTP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Run “telnet </a:t>
            </a:r>
            <a:r>
              <a:rPr lang="en-US" altLang="zh-CN" sz="2400" dirty="0" err="1" smtClean="0">
                <a:ea typeface="宋体" pitchFamily="2" charset="-122"/>
              </a:rPr>
              <a:t>servername</a:t>
            </a:r>
            <a:r>
              <a:rPr lang="en-US" altLang="zh-CN" sz="2400" dirty="0" smtClean="0">
                <a:ea typeface="宋体" pitchFamily="2" charset="-122"/>
              </a:rPr>
              <a:t> 25” at UNIX prompt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See 220 reply from server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Enter HELO, MAIL FROM, RCPT TO, DATA commands 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Thinking about spoofing?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Very easy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Just forge the argument of the “FROM” command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… leading to all sorts of problems with spam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/>
              <a:t>Spammers can be even more clever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E.g., using open SMTP servers to send e-mail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pitchFamily="2" charset="-122"/>
              </a:rPr>
              <a:t>E.g., forging the “Received” header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0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08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Retrieving E-Mail From the Server</a:t>
            </a:r>
          </a:p>
        </p:txBody>
      </p:sp>
      <p:sp>
        <p:nvSpPr>
          <p:cNvPr id="5939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 smtClean="0"/>
              <a:t>Server stores incoming e-mail by mailbox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Based on the “From” field in the message</a:t>
            </a:r>
          </a:p>
          <a:p>
            <a:r>
              <a:rPr lang="en-US" altLang="zh-CN" sz="2800" dirty="0" smtClean="0"/>
              <a:t>Users need to retrieve e-mail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Asynchronous from when the message was sent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With a way to view the message and reply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With a way to organize and store the messages </a:t>
            </a:r>
          </a:p>
          <a:p>
            <a:r>
              <a:rPr lang="en-US" altLang="zh-CN" sz="2800" dirty="0" smtClean="0"/>
              <a:t>In the old days…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User logged on to the machine where mail was delivered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Users received e-mail on their main work machine</a:t>
            </a:r>
          </a:p>
          <a:p>
            <a:pPr>
              <a:buFontTx/>
              <a:buNone/>
            </a:pP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Influence of PCs on E-Mail Retrieval</a:t>
            </a:r>
          </a:p>
        </p:txBody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zh-CN" sz="2800" smtClean="0"/>
              <a:t>Separate machine for personal use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Users did not want to log in to remote machines</a:t>
            </a:r>
          </a:p>
          <a:p>
            <a:r>
              <a:rPr lang="en-US" altLang="zh-CN" sz="2800" smtClean="0"/>
              <a:t>Resource limitations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Most PCs did not have enough resources to act as a full-fledged e-mail server</a:t>
            </a:r>
          </a:p>
          <a:p>
            <a:r>
              <a:rPr lang="en-US" altLang="zh-CN" sz="2800" smtClean="0"/>
              <a:t>Intermittent connectivity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PCs only sporadically connected to the network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… due to dial-up connections, and shutting down of PC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Too unwieldy to have sending server keep trying</a:t>
            </a:r>
          </a:p>
          <a:p>
            <a:r>
              <a:rPr lang="en-US" altLang="zh-CN" sz="2800" smtClean="0"/>
              <a:t>Led to the creation of Post Office Protocol (POP)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41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Post Office Protocol (POP)</a:t>
            </a:r>
          </a:p>
        </p:txBody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sz="2400" smtClean="0"/>
              <a:t>POP goals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Support users with intermittent network connectivity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Allow them to retrieve e-mail messages when connected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… and view/manipulate messages when disconnected</a:t>
            </a:r>
          </a:p>
          <a:p>
            <a:pPr>
              <a:lnSpc>
                <a:spcPct val="110000"/>
              </a:lnSpc>
            </a:pPr>
            <a:r>
              <a:rPr lang="en-US" altLang="zh-CN" sz="2400" smtClean="0"/>
              <a:t>Typical user-agent interaction with a POP server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Connect to the server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Retrieve all e-mail messages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Store messages on the user’s PCs as new messages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Delete the messages from the server</a:t>
            </a:r>
          </a:p>
          <a:p>
            <a:pPr lvl="1">
              <a:lnSpc>
                <a:spcPct val="110000"/>
              </a:lnSpc>
            </a:pPr>
            <a:r>
              <a:rPr lang="en-US" altLang="zh-CN" sz="2000" smtClean="0">
                <a:ea typeface="宋体" pitchFamily="2" charset="-122"/>
              </a:rPr>
              <a:t>Disconnect from the server</a:t>
            </a:r>
          </a:p>
          <a:p>
            <a:pPr>
              <a:lnSpc>
                <a:spcPct val="110000"/>
              </a:lnSpc>
            </a:pPr>
            <a:r>
              <a:rPr lang="en-US" altLang="zh-CN" sz="2400" smtClean="0"/>
              <a:t>User agent still uses SMTP to send messages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52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POP3 Protocol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38275"/>
            <a:ext cx="3971925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400" smtClean="0">
                <a:solidFill>
                  <a:srgbClr val="FF0000"/>
                </a:solidFill>
              </a:rPr>
              <a:t>Authorization phase</a:t>
            </a:r>
            <a:endParaRPr lang="en-US" altLang="zh-CN" sz="2000" smtClean="0"/>
          </a:p>
          <a:p>
            <a:r>
              <a:rPr lang="en-US" altLang="zh-CN" sz="2000" smtClean="0"/>
              <a:t>Client commands: </a:t>
            </a:r>
          </a:p>
          <a:p>
            <a:pPr lvl="1"/>
            <a:r>
              <a:rPr lang="en-US" altLang="zh-CN" sz="2000" b="1" smtClean="0">
                <a:latin typeface="Courier New" pitchFamily="49" charset="0"/>
                <a:ea typeface="宋体" pitchFamily="2" charset="-122"/>
              </a:rPr>
              <a:t>user:</a:t>
            </a:r>
            <a:r>
              <a:rPr lang="en-US" altLang="zh-CN" sz="2000" smtClean="0">
                <a:ea typeface="宋体" pitchFamily="2" charset="-122"/>
              </a:rPr>
              <a:t> declare username</a:t>
            </a:r>
          </a:p>
          <a:p>
            <a:pPr lvl="1"/>
            <a:r>
              <a:rPr lang="en-US" altLang="zh-CN" sz="2000" b="1" smtClean="0">
                <a:latin typeface="Courier New" pitchFamily="49" charset="0"/>
                <a:ea typeface="宋体" pitchFamily="2" charset="-122"/>
              </a:rPr>
              <a:t>pass:</a:t>
            </a:r>
            <a:r>
              <a:rPr lang="en-US" altLang="zh-CN" sz="2000" smtClean="0">
                <a:ea typeface="宋体" pitchFamily="2" charset="-122"/>
              </a:rPr>
              <a:t> password</a:t>
            </a:r>
          </a:p>
          <a:p>
            <a:r>
              <a:rPr lang="en-US" altLang="zh-CN" sz="2000" smtClean="0"/>
              <a:t>Server responses</a:t>
            </a:r>
          </a:p>
          <a:p>
            <a:pPr lvl="1"/>
            <a:r>
              <a:rPr lang="en-US" altLang="zh-CN" sz="2000" b="1" smtClean="0">
                <a:latin typeface="Courier New" pitchFamily="49" charset="0"/>
                <a:ea typeface="宋体" pitchFamily="2" charset="-122"/>
              </a:rPr>
              <a:t>+OK</a:t>
            </a:r>
          </a:p>
          <a:p>
            <a:pPr lvl="1"/>
            <a:r>
              <a:rPr lang="en-US" altLang="zh-CN" sz="2000" b="1" smtClean="0">
                <a:latin typeface="Courier New" pitchFamily="49" charset="0"/>
                <a:ea typeface="宋体" pitchFamily="2" charset="-122"/>
              </a:rPr>
              <a:t>-ERR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sz="2400" smtClean="0">
                <a:solidFill>
                  <a:srgbClr val="FF0000"/>
                </a:solidFill>
              </a:rPr>
              <a:t>Transaction phase, </a:t>
            </a:r>
            <a:r>
              <a:rPr lang="en-US" altLang="zh-CN" sz="2000" smtClean="0">
                <a:solidFill>
                  <a:schemeClr val="tx2"/>
                </a:solidFill>
              </a:rPr>
              <a:t>client:</a:t>
            </a:r>
            <a:endParaRPr lang="en-US" altLang="zh-CN" sz="2000" smtClean="0"/>
          </a:p>
          <a:p>
            <a:pPr>
              <a:lnSpc>
                <a:spcPct val="90000"/>
              </a:lnSpc>
            </a:pPr>
            <a:r>
              <a:rPr lang="en-US" altLang="zh-CN" sz="2000" b="1" smtClean="0">
                <a:latin typeface="Courier New" pitchFamily="49" charset="0"/>
              </a:rPr>
              <a:t>list:</a:t>
            </a:r>
            <a:r>
              <a:rPr lang="en-US" altLang="zh-CN" sz="2000" smtClean="0"/>
              <a:t> list message numbers</a:t>
            </a:r>
          </a:p>
          <a:p>
            <a:pPr>
              <a:lnSpc>
                <a:spcPct val="90000"/>
              </a:lnSpc>
            </a:pPr>
            <a:r>
              <a:rPr lang="en-US" altLang="zh-CN" sz="2000" b="1" smtClean="0">
                <a:latin typeface="Courier New" pitchFamily="49" charset="0"/>
              </a:rPr>
              <a:t>retr:</a:t>
            </a:r>
            <a:r>
              <a:rPr lang="en-US" altLang="zh-CN" sz="2000" smtClean="0"/>
              <a:t> retrieve message by number</a:t>
            </a:r>
          </a:p>
          <a:p>
            <a:pPr>
              <a:lnSpc>
                <a:spcPct val="90000"/>
              </a:lnSpc>
            </a:pPr>
            <a:r>
              <a:rPr lang="en-US" altLang="zh-CN" sz="2000" b="1" smtClean="0">
                <a:latin typeface="Courier New" pitchFamily="49" charset="0"/>
              </a:rPr>
              <a:t>dele:</a:t>
            </a:r>
            <a:r>
              <a:rPr lang="en-US" altLang="zh-CN" sz="2000" smtClean="0"/>
              <a:t> delete</a:t>
            </a:r>
          </a:p>
          <a:p>
            <a:pPr>
              <a:lnSpc>
                <a:spcPct val="90000"/>
              </a:lnSpc>
            </a:pPr>
            <a:r>
              <a:rPr lang="en-US" altLang="zh-CN" sz="2000" b="1" smtClean="0">
                <a:latin typeface="Courier New" pitchFamily="49" charset="0"/>
              </a:rPr>
              <a:t>quit</a:t>
            </a:r>
            <a:endParaRPr lang="en-US" altLang="zh-CN" sz="2000" smtClean="0"/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4340225" y="2665413"/>
            <a:ext cx="4268788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latin typeface="Times New Roman" pitchFamily="18" charset="0"/>
              </a:rPr>
              <a:t>         </a:t>
            </a:r>
            <a:r>
              <a:rPr lang="en-US" altLang="zh-CN">
                <a:latin typeface="Courier New" pitchFamily="49" charset="0"/>
              </a:rPr>
              <a:t>C: list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1 498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2 912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.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retr 1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&lt;message 1 contents&gt;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.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dele 1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retr 2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&lt;message 1 contents&gt;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.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dele 2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C: quit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     S: +OK </a:t>
            </a:r>
            <a:r>
              <a:rPr lang="en-US" altLang="zh-CN" sz="1400">
                <a:latin typeface="Courier New" pitchFamily="49" charset="0"/>
              </a:rPr>
              <a:t>POP3 server signing off</a:t>
            </a:r>
            <a:endParaRPr lang="en-US" altLang="zh-CN">
              <a:latin typeface="Courier New" pitchFamily="49" charset="0"/>
            </a:endParaRP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4989513" y="942975"/>
            <a:ext cx="3981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altLang="zh-CN">
              <a:latin typeface="Courier New" pitchFamily="49" charset="0"/>
            </a:endParaRPr>
          </a:p>
          <a:p>
            <a:pPr eaLnBrk="0" hangingPunct="0"/>
            <a:r>
              <a:rPr lang="en-US" altLang="zh-CN">
                <a:latin typeface="Courier New" pitchFamily="49" charset="0"/>
              </a:rPr>
              <a:t>S: +OK POP3 server ready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C: user bob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S: +OK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C: pass hungry </a:t>
            </a:r>
          </a:p>
          <a:p>
            <a:pPr eaLnBrk="0" hangingPunct="0"/>
            <a:r>
              <a:rPr lang="en-US" altLang="zh-CN">
                <a:latin typeface="Courier New" pitchFamily="49" charset="0"/>
              </a:rPr>
              <a:t>S: +OK</a:t>
            </a:r>
            <a:r>
              <a:rPr lang="en-US" altLang="zh-CN" sz="1400">
                <a:latin typeface="Courier New" pitchFamily="49" charset="0"/>
              </a:rPr>
              <a:t> user successfully logged on</a:t>
            </a: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62469" name="Freeform 6"/>
          <p:cNvSpPr>
            <a:spLocks/>
          </p:cNvSpPr>
          <p:nvPr/>
        </p:nvSpPr>
        <p:spPr bwMode="auto">
          <a:xfrm>
            <a:off x="4972050" y="1200150"/>
            <a:ext cx="371475" cy="1457325"/>
          </a:xfrm>
          <a:custGeom>
            <a:avLst/>
            <a:gdLst>
              <a:gd name="T0" fmla="*/ 371475 w 234"/>
              <a:gd name="T1" fmla="*/ 0 h 918"/>
              <a:gd name="T2" fmla="*/ 0 w 234"/>
              <a:gd name="T3" fmla="*/ 0 h 918"/>
              <a:gd name="T4" fmla="*/ 0 w 234"/>
              <a:gd name="T5" fmla="*/ 1457325 h 918"/>
              <a:gd name="T6" fmla="*/ 361950 w 234"/>
              <a:gd name="T7" fmla="*/ 1457325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62470" name="Line 7"/>
          <p:cNvSpPr>
            <a:spLocks noChangeShapeType="1"/>
          </p:cNvSpPr>
          <p:nvPr/>
        </p:nvSpPr>
        <p:spPr bwMode="auto">
          <a:xfrm flipV="1">
            <a:off x="3486150" y="1438275"/>
            <a:ext cx="1400175" cy="238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Freeform 8"/>
          <p:cNvSpPr>
            <a:spLocks/>
          </p:cNvSpPr>
          <p:nvPr/>
        </p:nvSpPr>
        <p:spPr bwMode="auto">
          <a:xfrm>
            <a:off x="4962525" y="2781300"/>
            <a:ext cx="371475" cy="3895725"/>
          </a:xfrm>
          <a:custGeom>
            <a:avLst/>
            <a:gdLst>
              <a:gd name="T0" fmla="*/ 371475 w 234"/>
              <a:gd name="T1" fmla="*/ 0 h 918"/>
              <a:gd name="T2" fmla="*/ 0 w 234"/>
              <a:gd name="T3" fmla="*/ 0 h 918"/>
              <a:gd name="T4" fmla="*/ 0 w 234"/>
              <a:gd name="T5" fmla="*/ 3895725 h 918"/>
              <a:gd name="T6" fmla="*/ 361950 w 234"/>
              <a:gd name="T7" fmla="*/ 3895725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62472" name="Line 9"/>
          <p:cNvSpPr>
            <a:spLocks noChangeShapeType="1"/>
          </p:cNvSpPr>
          <p:nvPr/>
        </p:nvSpPr>
        <p:spPr bwMode="auto">
          <a:xfrm flipV="1">
            <a:off x="3152775" y="3952875"/>
            <a:ext cx="1733550" cy="323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Limitations of POP</a:t>
            </a:r>
          </a:p>
        </p:txBody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/>
              <a:t>Does not handle multiple mailboxes easily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Designed to put user’s incoming e-mail in one folder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Not designed to keep messages on the server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Instead, designed to download messages to the client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Poor handling of multiple-client access to mailbox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Increasingly important as users have home PC, work PC, laptop, cyber café computer, friend’s machine, etc.</a:t>
            </a:r>
          </a:p>
          <a:p>
            <a:pPr>
              <a:lnSpc>
                <a:spcPct val="90000"/>
              </a:lnSpc>
            </a:pPr>
            <a:r>
              <a:rPr lang="en-US" altLang="zh-CN" sz="2800" smtClean="0"/>
              <a:t>High network bandwidth overhead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Transfers all of the e-mail messages, often well before they are read (and they might not be read at all!)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725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Interactive Mail Access Protocol (IMAP)</a:t>
            </a:r>
          </a:p>
        </p:txBody>
      </p:sp>
      <p:sp>
        <p:nvSpPr>
          <p:cNvPr id="171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 smtClean="0"/>
              <a:t>Supports connected and disconnected operation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Users can download message contents on demand</a:t>
            </a:r>
          </a:p>
          <a:p>
            <a:pPr lvl="1">
              <a:lnSpc>
                <a:spcPct val="8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smtClean="0"/>
              <a:t>Multiple clients can connect to mailbox at once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Detects changes made to the mailbox by other clients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Server keeps state about message (e.g., read, replied to)</a:t>
            </a:r>
          </a:p>
          <a:p>
            <a:pPr lvl="1">
              <a:lnSpc>
                <a:spcPct val="8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smtClean="0"/>
              <a:t>Access to MIME parts of messages &amp; partial fetch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Clients can retrieve individual parts separately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E.g., text of a message without downloading attachments</a:t>
            </a:r>
          </a:p>
          <a:p>
            <a:pPr lvl="1">
              <a:lnSpc>
                <a:spcPct val="8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smtClean="0"/>
              <a:t>Multiple mailboxes on the server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Client can create, rename, and delete mailboxes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Client can move messages from one folder to another</a:t>
            </a:r>
          </a:p>
          <a:p>
            <a:pPr lvl="1">
              <a:lnSpc>
                <a:spcPct val="8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smtClean="0"/>
              <a:t>Server-side searches</a:t>
            </a:r>
          </a:p>
          <a:p>
            <a:pPr lvl="1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Search on server before downloading messages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2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827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ilboxesInI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066800"/>
            <a:ext cx="2388870" cy="517960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Web-Based E-Mail</a:t>
            </a:r>
          </a:p>
        </p:txBody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altLang="zh-CN" sz="2800" smtClean="0"/>
              <a:t>User agent is an ordinary Web browser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User communicates with server via HTTP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E.g., Gmail, Yahoo mail, and Hotmail</a:t>
            </a:r>
          </a:p>
          <a:p>
            <a:r>
              <a:rPr lang="en-US" altLang="zh-CN" sz="2800" smtClean="0"/>
              <a:t>Reading e-mail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Web pages display the contents of folders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… and allow users to download and view messages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“GET” request to retrieve the various Web pages</a:t>
            </a:r>
          </a:p>
          <a:p>
            <a:r>
              <a:rPr lang="en-US" altLang="zh-CN" sz="2800" smtClean="0"/>
              <a:t>Sending e-mail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User types the text into a form and submits to the server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“POST” request to upload data to the server</a:t>
            </a:r>
          </a:p>
          <a:p>
            <a:pPr lvl="1"/>
            <a:r>
              <a:rPr lang="en-US" altLang="zh-CN" sz="2400" smtClean="0">
                <a:ea typeface="宋体" pitchFamily="2" charset="-122"/>
              </a:rPr>
              <a:t>Server uses SMTP to deliver message to other servers</a:t>
            </a:r>
          </a:p>
          <a:p>
            <a:r>
              <a:rPr lang="en-US" altLang="zh-CN" sz="2800" smtClean="0"/>
              <a:t>Easy to send anonymous e-mail (e.g., spam)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29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500" dirty="0" smtClean="0"/>
              <a:t>Application-layer protocols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Applications vs. application-layer protocols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Tailoring the protocol to the application</a:t>
            </a:r>
          </a:p>
          <a:p>
            <a:pPr lvl="1">
              <a:lnSpc>
                <a:spcPct val="80000"/>
              </a:lnSpc>
            </a:pPr>
            <a:endParaRPr lang="en-US" altLang="zh-CN" sz="22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 smtClean="0"/>
              <a:t>Electronic mail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E-mail messages, and multipurpose Internet Mail extensions (MIME)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E-mail addresses, and role of DNS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E-mail servers and user agents</a:t>
            </a:r>
          </a:p>
          <a:p>
            <a:pPr lvl="1">
              <a:lnSpc>
                <a:spcPct val="80000"/>
              </a:lnSpc>
            </a:pPr>
            <a:endParaRPr lang="en-US" altLang="zh-CN" sz="22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500" dirty="0" smtClean="0"/>
              <a:t>Electronic mail protocols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Transferring e-mail messages between servers</a:t>
            </a:r>
          </a:p>
          <a:p>
            <a:pPr lvl="2">
              <a:lnSpc>
                <a:spcPct val="80000"/>
              </a:lnSpc>
            </a:pPr>
            <a:r>
              <a:rPr lang="en-US" altLang="zh-CN" sz="1900" dirty="0" smtClean="0">
                <a:ea typeface="宋体" pitchFamily="2" charset="-122"/>
              </a:rPr>
              <a:t>Simple Mail Transfer Protocol (SMTP)</a:t>
            </a:r>
          </a:p>
          <a:p>
            <a:pPr lvl="1">
              <a:lnSpc>
                <a:spcPct val="80000"/>
              </a:lnSpc>
            </a:pPr>
            <a:r>
              <a:rPr lang="en-US" altLang="zh-CN" sz="2200" dirty="0" smtClean="0">
                <a:ea typeface="宋体" pitchFamily="2" charset="-122"/>
              </a:rPr>
              <a:t>Retrieving e-mail messages (POP, IMAP, and HTTP)</a:t>
            </a:r>
          </a:p>
          <a:p>
            <a:pPr lvl="2">
              <a:lnSpc>
                <a:spcPct val="80000"/>
              </a:lnSpc>
            </a:pPr>
            <a:r>
              <a:rPr lang="en-US" altLang="zh-CN" sz="1900" dirty="0" smtClean="0">
                <a:ea typeface="宋体" pitchFamily="2" charset="-122"/>
              </a:rPr>
              <a:t>Client-side </a:t>
            </a:r>
            <a:r>
              <a:rPr lang="en-US" altLang="zh-CN" sz="1900" dirty="0" smtClean="0">
                <a:ea typeface="宋体" pitchFamily="2" charset="-122"/>
              </a:rPr>
              <a:t>protocols</a:t>
            </a:r>
            <a:endParaRPr lang="en-US" altLang="zh-CN" sz="2700" dirty="0" smtClean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Application Programs vs. Protocols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Application-layer protocol is just one piece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Defining how the end hosts communicate</a:t>
            </a:r>
          </a:p>
          <a:p>
            <a:pPr lvl="1">
              <a:lnSpc>
                <a:spcPct val="9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Example: World Wide Web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err="1" smtClean="0">
                <a:ea typeface="宋体" pitchFamily="2" charset="-122"/>
              </a:rPr>
              <a:t>HyperText</a:t>
            </a:r>
            <a:r>
              <a:rPr lang="en-US" altLang="zh-CN" sz="2000" dirty="0" smtClean="0">
                <a:ea typeface="宋体" pitchFamily="2" charset="-122"/>
              </a:rPr>
              <a:t> Transfer Protocol is the protocol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But the Web includes other components, such as document formats (HTML), Web browsers, servers, …</a:t>
            </a:r>
          </a:p>
          <a:p>
            <a:pPr lvl="1">
              <a:lnSpc>
                <a:spcPct val="9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Example: electronic mail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Simple Mail Transfer Protocol (SMTP) is the protocol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But e-mail includes other components, such as mail servers, user mailboxes, mail readers</a:t>
            </a:r>
          </a:p>
          <a:p>
            <a:pPr lvl="1">
              <a:lnSpc>
                <a:spcPct val="90000"/>
              </a:lnSpc>
            </a:pPr>
            <a:endParaRPr lang="en-US" altLang="zh-CN" sz="20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Open standards vs. vertical integration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Firefox vs. HTTP, Thunderbird vs. </a:t>
            </a:r>
            <a:r>
              <a:rPr lang="en-US" altLang="zh-CN" sz="2000" dirty="0" smtClean="0">
                <a:ea typeface="宋体" pitchFamily="2" charset="-122"/>
              </a:rPr>
              <a:t>SMTP</a:t>
            </a:r>
            <a:endParaRPr lang="en-US" altLang="zh-CN" sz="20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731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CPS 114  Lab1 </a:t>
            </a:r>
            <a:br>
              <a:rPr lang="en-US" altLang="zh-CN" smtClean="0">
                <a:ea typeface="宋体" pitchFamily="2" charset="-122"/>
              </a:rPr>
            </a:br>
            <a:r>
              <a:rPr lang="en-US" b="1" smtClean="0"/>
              <a:t>Reliable Transport</a:t>
            </a:r>
            <a:endParaRPr lang="zh-CN" altLang="en-US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310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标题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Objective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939142" cy="3900501"/>
          </a:xfrm>
        </p:spPr>
        <p:txBody>
          <a:bodyPr/>
          <a:lstStyle/>
          <a:p>
            <a:pPr>
              <a:defRPr/>
            </a:pPr>
            <a:r>
              <a:rPr lang="en-US" altLang="zh-CN" sz="2800" dirty="0" smtClean="0"/>
              <a:t>A </a:t>
            </a:r>
            <a:r>
              <a:rPr lang="en-US" sz="2800" dirty="0" smtClean="0"/>
              <a:t>reliable data connection between two processes on top of UDP which is unreliable</a:t>
            </a:r>
          </a:p>
          <a:p>
            <a:pPr lvl="1">
              <a:defRPr/>
            </a:pPr>
            <a:r>
              <a:rPr lang="en-US" sz="2400" dirty="0" smtClean="0"/>
              <a:t>Handle Packet drop, reordering, corruption</a:t>
            </a:r>
          </a:p>
          <a:p>
            <a:pPr lvl="1">
              <a:defRPr/>
            </a:pPr>
            <a:r>
              <a:rPr lang="en-US" sz="2400" dirty="0" smtClean="0"/>
              <a:t>Provide flow control</a:t>
            </a:r>
          </a:p>
          <a:p>
            <a:pPr marL="342900" lvl="8" indent="-342900" eaLnBrk="0" hangingPunct="0">
              <a:buFontTx/>
              <a:buChar char="•"/>
              <a:defRPr/>
            </a:pPr>
            <a:r>
              <a:rPr lang="en-US" altLang="zh-CN" sz="2800" dirty="0" smtClean="0">
                <a:ea typeface="+mn-ea"/>
                <a:cs typeface="+mn-cs"/>
              </a:rPr>
              <a:t>Sliding Window (Both sender and receiver)</a:t>
            </a:r>
          </a:p>
          <a:p>
            <a:pPr marL="342900" lvl="8" indent="-342900" eaLnBrk="0" hangingPunct="0">
              <a:buFontTx/>
              <a:buChar char="•"/>
              <a:defRPr/>
            </a:pPr>
            <a:r>
              <a:rPr lang="en-US" altLang="zh-CN" sz="2800" dirty="0" smtClean="0">
                <a:ea typeface="+mn-ea"/>
                <a:cs typeface="+mn-cs"/>
              </a:rPr>
              <a:t>Two independent data links each connection: </a:t>
            </a:r>
          </a:p>
        </p:txBody>
      </p:sp>
      <p:grpSp>
        <p:nvGrpSpPr>
          <p:cNvPr id="48131" name="组合 16"/>
          <p:cNvGrpSpPr>
            <a:grpSpLocks/>
          </p:cNvGrpSpPr>
          <p:nvPr/>
        </p:nvGrpSpPr>
        <p:grpSpPr bwMode="auto">
          <a:xfrm>
            <a:off x="2209800" y="4648200"/>
            <a:ext cx="4357688" cy="1012825"/>
            <a:chOff x="2214546" y="5345684"/>
            <a:chExt cx="4357718" cy="1012274"/>
          </a:xfrm>
        </p:grpSpPr>
        <p:sp>
          <p:nvSpPr>
            <p:cNvPr id="4" name="矩形 3"/>
            <p:cNvSpPr/>
            <p:nvPr/>
          </p:nvSpPr>
          <p:spPr>
            <a:xfrm>
              <a:off x="2214546" y="5417083"/>
              <a:ext cx="1214446" cy="8567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Process A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357818" y="5417083"/>
              <a:ext cx="1214446" cy="8567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Process B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3714744" y="5702678"/>
              <a:ext cx="1285884" cy="1586"/>
            </a:xfrm>
            <a:prstGeom prst="straightConnector1">
              <a:avLst/>
            </a:prstGeom>
            <a:ln w="25400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 rot="10800000">
              <a:off x="3714744" y="5988272"/>
              <a:ext cx="1287471" cy="1586"/>
            </a:xfrm>
            <a:prstGeom prst="straightConnector1">
              <a:avLst/>
            </a:prstGeom>
            <a:ln w="25400">
              <a:solidFill>
                <a:schemeClr val="accent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36" name="TextBox 14"/>
            <p:cNvSpPr txBox="1">
              <a:spLocks noChangeArrowheads="1"/>
            </p:cNvSpPr>
            <p:nvPr/>
          </p:nvSpPr>
          <p:spPr bwMode="auto">
            <a:xfrm>
              <a:off x="4071934" y="5345684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Link 1</a:t>
              </a: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48137" name="TextBox 15"/>
            <p:cNvSpPr txBox="1">
              <a:spLocks noChangeArrowheads="1"/>
            </p:cNvSpPr>
            <p:nvPr/>
          </p:nvSpPr>
          <p:spPr bwMode="auto">
            <a:xfrm>
              <a:off x="4071934" y="5988626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Link 2</a:t>
              </a:r>
              <a:endParaRPr lang="zh-CN" altLang="en-US"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842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What can the program do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49154" name="内容占位符 2"/>
          <p:cNvSpPr>
            <a:spLocks noGrp="1"/>
          </p:cNvSpPr>
          <p:nvPr>
            <p:ph idx="1"/>
          </p:nvPr>
        </p:nvSpPr>
        <p:spPr>
          <a:xfrm>
            <a:off x="1676400" y="2133600"/>
            <a:ext cx="6210300" cy="1671638"/>
          </a:xfrm>
          <a:solidFill>
            <a:schemeClr val="tx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xwy@linux21$./reliable 6666 linux22:5555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[listening on UDP port 6666]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Hello! 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071563" y="1571625"/>
            <a:ext cx="4110037" cy="4095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600">
                <a:latin typeface="Comic Sans MS" pitchFamily="66" charset="0"/>
              </a:rPr>
              <a:t>On machine linux</a:t>
            </a:r>
            <a:r>
              <a:rPr lang="en-US" sz="2600"/>
              <a:t>21, run: </a:t>
            </a:r>
            <a:endParaRPr lang="zh-CN" altLang="en-US" sz="260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1143000" y="4038600"/>
            <a:ext cx="43434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600">
                <a:latin typeface="Comic Sans MS" pitchFamily="66" charset="0"/>
              </a:rPr>
              <a:t>On machine linux</a:t>
            </a:r>
            <a:r>
              <a:rPr lang="en-US" sz="2600"/>
              <a:t>22, run: </a:t>
            </a:r>
            <a:endParaRPr lang="zh-CN" altLang="en-US" sz="260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676400" y="4648200"/>
            <a:ext cx="6210300" cy="16764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xwy@linux22$./reliable 5555 linux21:6666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[listening on UDP port 5555]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</a:rPr>
              <a:t>Hello!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517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Implementation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50178" name="内容占位符 2"/>
          <p:cNvSpPr>
            <a:spLocks noGrp="1"/>
          </p:cNvSpPr>
          <p:nvPr>
            <p:ph idx="1"/>
          </p:nvPr>
        </p:nvSpPr>
        <p:spPr>
          <a:xfrm>
            <a:off x="428625" y="1500188"/>
            <a:ext cx="8286750" cy="4572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800" b="1" smtClean="0">
                <a:ea typeface="宋体" pitchFamily="2" charset="-122"/>
              </a:rPr>
              <a:t>reliable.c</a:t>
            </a:r>
            <a:r>
              <a:rPr lang="en-US" altLang="zh-CN" sz="2800" smtClean="0">
                <a:ea typeface="宋体" pitchFamily="2" charset="-122"/>
              </a:rPr>
              <a:t>: functions you need to fill in</a:t>
            </a:r>
          </a:p>
          <a:p>
            <a:r>
              <a:rPr lang="en-US" altLang="zh-CN" sz="2800" b="1" smtClean="0">
                <a:ea typeface="宋体" pitchFamily="2" charset="-122"/>
              </a:rPr>
              <a:t>rlib.c &amp; rlib.h</a:t>
            </a:r>
            <a:r>
              <a:rPr lang="en-US" sz="2800" smtClean="0"/>
              <a:t>: </a:t>
            </a:r>
          </a:p>
          <a:p>
            <a:pPr lvl="1"/>
            <a:r>
              <a:rPr lang="en-US" sz="2400" smtClean="0"/>
              <a:t>the library supporting code</a:t>
            </a:r>
          </a:p>
          <a:p>
            <a:pPr lvl="1"/>
            <a:r>
              <a:rPr lang="en-US" sz="2400" smtClean="0"/>
              <a:t>Just need to know which functions you should call</a:t>
            </a:r>
          </a:p>
          <a:p>
            <a:r>
              <a:rPr lang="en-US" altLang="zh-CN" sz="2800" b="1" smtClean="0">
                <a:ea typeface="宋体" pitchFamily="2" charset="-122"/>
              </a:rPr>
              <a:t>reference</a:t>
            </a:r>
            <a:r>
              <a:rPr lang="en-US" sz="2800" smtClean="0"/>
              <a:t>: a solution program for relable</a:t>
            </a:r>
          </a:p>
          <a:p>
            <a:r>
              <a:rPr lang="en-US" altLang="zh-CN" sz="2800" b="1" smtClean="0">
                <a:ea typeface="宋体" pitchFamily="2" charset="-122"/>
              </a:rPr>
              <a:t>tester</a:t>
            </a:r>
            <a:r>
              <a:rPr lang="en-US" sz="2800" smtClean="0"/>
              <a:t>: Use it to debug (-v option) and grade your program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600200" y="5105400"/>
            <a:ext cx="5105400" cy="4572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xwy@linux22&gt; ./tester ./reliable</a:t>
            </a:r>
          </a:p>
        </p:txBody>
      </p:sp>
    </p:spTree>
    <p:extLst>
      <p:ext uri="{BB962C8B-B14F-4D97-AF65-F5344CB8AC3E}">
        <p14:creationId xmlns:p14="http://schemas.microsoft.com/office/powerpoint/2010/main" val="397595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标题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Data Flow</a:t>
            </a:r>
            <a:endParaRPr lang="zh-CN" altLang="en-US" smtClean="0">
              <a:ea typeface="宋体" pitchFamily="2" charset="-122"/>
            </a:endParaRPr>
          </a:p>
        </p:txBody>
      </p:sp>
      <p:grpSp>
        <p:nvGrpSpPr>
          <p:cNvPr id="51202" name="组合 27"/>
          <p:cNvGrpSpPr>
            <a:grpSpLocks/>
          </p:cNvGrpSpPr>
          <p:nvPr/>
        </p:nvGrpSpPr>
        <p:grpSpPr bwMode="auto">
          <a:xfrm>
            <a:off x="1571625" y="1371600"/>
            <a:ext cx="2643188" cy="3451225"/>
            <a:chOff x="1142976" y="1347789"/>
            <a:chExt cx="2286016" cy="4890474"/>
          </a:xfrm>
        </p:grpSpPr>
        <p:sp>
          <p:nvSpPr>
            <p:cNvPr id="4" name="矩形 3"/>
            <p:cNvSpPr/>
            <p:nvPr/>
          </p:nvSpPr>
          <p:spPr>
            <a:xfrm>
              <a:off x="1285766" y="2499547"/>
              <a:ext cx="1929041" cy="42966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conn_input()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6" name="下箭头 5"/>
            <p:cNvSpPr/>
            <p:nvPr/>
          </p:nvSpPr>
          <p:spPr>
            <a:xfrm>
              <a:off x="1999717" y="1928167"/>
              <a:ext cx="501139" cy="50164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2976" y="5714124"/>
              <a:ext cx="2286016" cy="5241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en-US" altLang="zh-CN">
                  <a:latin typeface="Comic Sans MS" pitchFamily="66" charset="0"/>
                  <a:ea typeface="宋体" pitchFamily="2" charset="-122"/>
                </a:rPr>
                <a:t>Sent out into network</a:t>
              </a:r>
              <a:endParaRPr lang="zh-CN" altLang="en-US">
                <a:latin typeface="Comic Sans MS" pitchFamily="66" charset="0"/>
                <a:ea typeface="宋体" pitchFamily="2" charset="-122"/>
              </a:endParaRPr>
            </a:p>
          </p:txBody>
        </p:sp>
        <p:sp>
          <p:nvSpPr>
            <p:cNvPr id="10" name="下箭头 9"/>
            <p:cNvSpPr/>
            <p:nvPr/>
          </p:nvSpPr>
          <p:spPr>
            <a:xfrm>
              <a:off x="1999717" y="3001193"/>
              <a:ext cx="501139" cy="49939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499951" y="3572573"/>
              <a:ext cx="1572065" cy="4274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Reliable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15" name="下箭头 14"/>
            <p:cNvSpPr/>
            <p:nvPr/>
          </p:nvSpPr>
          <p:spPr>
            <a:xfrm>
              <a:off x="1999717" y="4071968"/>
              <a:ext cx="501139" cy="49939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16" name="下箭头 15"/>
            <p:cNvSpPr/>
            <p:nvPr/>
          </p:nvSpPr>
          <p:spPr>
            <a:xfrm>
              <a:off x="1999717" y="5142744"/>
              <a:ext cx="501139" cy="5016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221" name="TextBox 18"/>
            <p:cNvSpPr txBox="1">
              <a:spLocks noChangeArrowheads="1"/>
            </p:cNvSpPr>
            <p:nvPr/>
          </p:nvSpPr>
          <p:spPr bwMode="auto">
            <a:xfrm>
              <a:off x="1826735" y="1347789"/>
              <a:ext cx="785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STDIN</a:t>
              </a: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285766" y="4643348"/>
              <a:ext cx="1929041" cy="429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Library Functions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</p:grpSp>
      <p:grpSp>
        <p:nvGrpSpPr>
          <p:cNvPr id="51203" name="组合 24"/>
          <p:cNvGrpSpPr>
            <a:grpSpLocks/>
          </p:cNvGrpSpPr>
          <p:nvPr/>
        </p:nvGrpSpPr>
        <p:grpSpPr bwMode="auto">
          <a:xfrm>
            <a:off x="4786313" y="1371600"/>
            <a:ext cx="2786062" cy="3386138"/>
            <a:chOff x="4714876" y="1345990"/>
            <a:chExt cx="2286016" cy="4903900"/>
          </a:xfrm>
        </p:grpSpPr>
        <p:sp>
          <p:nvSpPr>
            <p:cNvPr id="51205" name="TextBox 7"/>
            <p:cNvSpPr txBox="1">
              <a:spLocks noChangeArrowheads="1"/>
            </p:cNvSpPr>
            <p:nvPr/>
          </p:nvSpPr>
          <p:spPr bwMode="auto">
            <a:xfrm>
              <a:off x="5289306" y="1345990"/>
              <a:ext cx="1000132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STDOUT</a:t>
              </a: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9" name="下箭头 8"/>
            <p:cNvSpPr/>
            <p:nvPr/>
          </p:nvSpPr>
          <p:spPr>
            <a:xfrm rot="10800000">
              <a:off x="5500327" y="1856382"/>
              <a:ext cx="500188" cy="50119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4876" y="5714208"/>
              <a:ext cx="2286016" cy="5356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en-US" altLang="zh-CN">
                  <a:latin typeface="Comic Sans MS" pitchFamily="66" charset="0"/>
                  <a:ea typeface="宋体" pitchFamily="2" charset="-122"/>
                </a:rPr>
                <a:t>Receive from network</a:t>
              </a:r>
              <a:endParaRPr lang="zh-CN" altLang="en-US">
                <a:latin typeface="Comic Sans MS" pitchFamily="66" charset="0"/>
                <a:ea typeface="宋体" pitchFamily="2" charset="-122"/>
              </a:endParaRPr>
            </a:p>
          </p:txBody>
        </p:sp>
        <p:sp>
          <p:nvSpPr>
            <p:cNvPr id="20" name="下箭头 19"/>
            <p:cNvSpPr/>
            <p:nvPr/>
          </p:nvSpPr>
          <p:spPr>
            <a:xfrm rot="10800000">
              <a:off x="5500327" y="3001315"/>
              <a:ext cx="500188" cy="4988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786517" y="2500119"/>
              <a:ext cx="1929112" cy="4299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conn_output()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786517" y="4642845"/>
              <a:ext cx="1929112" cy="4299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Library Functions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  <p:sp>
          <p:nvSpPr>
            <p:cNvPr id="24" name="下箭头 23"/>
            <p:cNvSpPr/>
            <p:nvPr/>
          </p:nvSpPr>
          <p:spPr>
            <a:xfrm rot="10800000">
              <a:off x="5500327" y="4001407"/>
              <a:ext cx="500188" cy="49889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26" name="下箭头 25"/>
            <p:cNvSpPr/>
            <p:nvPr/>
          </p:nvSpPr>
          <p:spPr>
            <a:xfrm rot="10800000">
              <a:off x="5500327" y="5144040"/>
              <a:ext cx="500188" cy="4988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929800" y="3571482"/>
              <a:ext cx="1570904" cy="4299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ea typeface="宋体" pitchFamily="2" charset="-122"/>
                </a:rPr>
                <a:t>Reliable</a:t>
              </a:r>
              <a:endParaRPr lang="zh-CN" altLang="en-US">
                <a:solidFill>
                  <a:schemeClr val="tx1"/>
                </a:solidFill>
                <a:ea typeface="宋体" pitchFamily="2" charset="-122"/>
              </a:endParaRPr>
            </a:p>
          </p:txBody>
        </p:sp>
      </p:grpSp>
      <p:sp>
        <p:nvSpPr>
          <p:cNvPr id="51204" name="TextBox 29"/>
          <p:cNvSpPr txBox="1">
            <a:spLocks noChangeArrowheads="1"/>
          </p:cNvSpPr>
          <p:nvPr/>
        </p:nvSpPr>
        <p:spPr bwMode="auto">
          <a:xfrm>
            <a:off x="1143000" y="5072063"/>
            <a:ext cx="7072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>
                <a:ea typeface="宋体" pitchFamily="2" charset="-122"/>
              </a:rPr>
              <a:t>You cannot use printf() in your program, because it would be considered as data receive from the sender. Use fprintf(stderr, “…”, …) instead</a:t>
            </a:r>
          </a:p>
        </p:txBody>
      </p:sp>
    </p:spTree>
    <p:extLst>
      <p:ext uri="{BB962C8B-B14F-4D97-AF65-F5344CB8AC3E}">
        <p14:creationId xmlns:p14="http://schemas.microsoft.com/office/powerpoint/2010/main" val="307229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reliable.c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371600"/>
            <a:ext cx="8215313" cy="49291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altLang="zh-CN" sz="3000" smtClean="0">
                <a:ea typeface="宋体" pitchFamily="2" charset="-122"/>
              </a:rPr>
              <a:t>reliable_state (also defined as rel_t)</a:t>
            </a:r>
          </a:p>
          <a:p>
            <a:pPr lvl="1"/>
            <a:r>
              <a:rPr lang="en-US" sz="2200" smtClean="0"/>
              <a:t>A data structure to maintain the connection state for one reliable connection</a:t>
            </a:r>
          </a:p>
          <a:p>
            <a:pPr lvl="1"/>
            <a:r>
              <a:rPr lang="en-US" sz="2200" smtClean="0"/>
              <a:t>Should include two slide window (one for sending and one for receiving)</a:t>
            </a:r>
          </a:p>
          <a:p>
            <a:pPr lvl="1"/>
            <a:r>
              <a:rPr lang="en-US" sz="2200" smtClean="0"/>
              <a:t>Add as much things as you need for the connection</a:t>
            </a:r>
          </a:p>
          <a:p>
            <a:pPr lvl="1"/>
            <a:endParaRPr lang="en-US" sz="2200" smtClean="0"/>
          </a:p>
          <a:p>
            <a:r>
              <a:rPr lang="en-US" altLang="zh-CN" sz="3000" smtClean="0">
                <a:ea typeface="宋体" pitchFamily="2" charset="-122"/>
              </a:rPr>
              <a:t>rel_create(), rel_destroy(), rel_recvpkt(), rel_read(), rel_output(), rel_timer()</a:t>
            </a:r>
          </a:p>
          <a:p>
            <a:pPr lvl="1"/>
            <a:r>
              <a:rPr lang="en-US" sz="2200" smtClean="0"/>
              <a:t>Six functions you need to implement</a:t>
            </a:r>
          </a:p>
          <a:p>
            <a:pPr lvl="1"/>
            <a:r>
              <a:rPr lang="en-US" sz="2200" smtClean="0"/>
              <a:t>Refer to the lab1 tutorial for details</a:t>
            </a:r>
          </a:p>
          <a:p>
            <a:endParaRPr lang="en-US" altLang="zh-CN" sz="3000" smtClean="0">
              <a:ea typeface="宋体" pitchFamily="2" charset="-122"/>
            </a:endParaRPr>
          </a:p>
          <a:p>
            <a:pPr>
              <a:buFontTx/>
              <a:buNone/>
            </a:pPr>
            <a:endParaRPr lang="en-US" altLang="zh-CN" sz="300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6922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Some Hints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1"/>
          </p:nvPr>
        </p:nvSpPr>
        <p:spPr>
          <a:xfrm>
            <a:off x="533400" y="1524000"/>
            <a:ext cx="8358188" cy="4525963"/>
          </a:xfrm>
        </p:spPr>
        <p:txBody>
          <a:bodyPr/>
          <a:lstStyle/>
          <a:p>
            <a:r>
              <a:rPr lang="en-US" altLang="zh-CN" sz="2400" smtClean="0">
                <a:ea typeface="宋体" pitchFamily="2" charset="-122"/>
                <a:cs typeface="Times New Roman" pitchFamily="18" charset="0"/>
              </a:rPr>
              <a:t>The original code actually support two running mode: single connection mode and server/client mode. Only the first one is required</a:t>
            </a:r>
          </a:p>
          <a:p>
            <a:endParaRPr lang="en-US" altLang="zh-CN" sz="2400" smtClean="0"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400" smtClean="0">
                <a:ea typeface="宋体" pitchFamily="2" charset="-122"/>
                <a:cs typeface="Times New Roman" pitchFamily="18" charset="0"/>
              </a:rPr>
              <a:t>Only when two data links both terminated with EOF from STDIN (Ctrl+D in Linux)</a:t>
            </a:r>
            <a:r>
              <a:rPr lang="zh-CN" altLang="en-US" sz="2400" smtClean="0"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smtClean="0">
                <a:ea typeface="宋体" pitchFamily="2" charset="-122"/>
                <a:cs typeface="Times New Roman" pitchFamily="18" charset="0"/>
              </a:rPr>
              <a:t>should the connection be destroyed. Remember to report EOF to conn_output. </a:t>
            </a:r>
          </a:p>
          <a:p>
            <a:endParaRPr lang="en-US" altLang="zh-CN" sz="2400" smtClean="0"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400" smtClean="0">
                <a:ea typeface="宋体" pitchFamily="2" charset="-122"/>
                <a:cs typeface="Times New Roman" pitchFamily="18" charset="0"/>
              </a:rPr>
              <a:t>To handle the big/little-endian. Use htonl()/htons() to write a header and ntohl()/ntohs() to read a header. </a:t>
            </a:r>
            <a:endParaRPr lang="zh-CN" altLang="en-US" sz="2400" smtClean="0">
              <a:ea typeface="宋体" pitchFamily="2" charset="-122"/>
              <a:cs typeface="Times New Roman" pitchFamily="18" charset="0"/>
            </a:endParaRPr>
          </a:p>
          <a:p>
            <a:endParaRPr lang="en-US" altLang="zh-CN" sz="240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026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More Hints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54274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15313" cy="49291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altLang="zh-CN" sz="2400" smtClean="0">
                <a:ea typeface="宋体" pitchFamily="2" charset="-122"/>
              </a:rPr>
              <a:t>Use while loop in the rel_read(). If conn_input() returns -1, handle the EOF packet and break from the loop. If conn_input() returns 0, simply break from the loop. If the sender’s window is full, break from the loop even if there is still more data from conn_input(). </a:t>
            </a:r>
          </a:p>
          <a:p>
            <a:endParaRPr lang="en-US" altLang="zh-CN" sz="2400" smtClean="0">
              <a:ea typeface="宋体" pitchFamily="2" charset="-122"/>
            </a:endParaRPr>
          </a:p>
          <a:p>
            <a:r>
              <a:rPr lang="en-US" altLang="zh-CN" sz="2400" smtClean="0">
                <a:ea typeface="宋体" pitchFamily="2" charset="-122"/>
              </a:rPr>
              <a:t>Call rel_read() to ask for more data after you received some </a:t>
            </a:r>
            <a:r>
              <a:rPr lang="en-US" sz="2400" smtClean="0"/>
              <a:t>ack packets and some slots in sender’s window become vacant again.  </a:t>
            </a:r>
            <a:endParaRPr lang="en-US" altLang="zh-CN" sz="240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025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The  structure of  a content-rich application-layer protocol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674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zh-CN" sz="2400" smtClean="0"/>
              <a:t>A companion protocol that specifies the data format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altLang="zh-CN" sz="2400" smtClean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altLang="zh-CN" sz="2400" smtClean="0"/>
              <a:t>A protocol that describes the interactions between two end systems</a:t>
            </a:r>
          </a:p>
          <a:p>
            <a:pPr marL="457200" indent="-457200">
              <a:lnSpc>
                <a:spcPct val="80000"/>
              </a:lnSpc>
            </a:pPr>
            <a:endParaRPr lang="en-US" altLang="zh-CN" sz="2400" smtClean="0"/>
          </a:p>
          <a:p>
            <a:pPr marL="457200" indent="-457200">
              <a:lnSpc>
                <a:spcPct val="80000"/>
              </a:lnSpc>
            </a:pPr>
            <a:r>
              <a:rPr lang="en-US" altLang="zh-CN" sz="2400" smtClean="0"/>
              <a:t>Examples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HTTP and HTML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SMTP and RFC 2822 (Internet Text Messages), and Multipurpose Internet Mail Extensions (MIME)</a:t>
            </a:r>
          </a:p>
          <a:p>
            <a:pPr marL="838200" lvl="1" indent="-381000">
              <a:lnSpc>
                <a:spcPct val="80000"/>
              </a:lnSpc>
            </a:pPr>
            <a:endParaRPr lang="en-US" altLang="zh-CN" sz="2000" smtClean="0">
              <a:ea typeface="宋体" pitchFamily="2" charset="-122"/>
            </a:endParaRPr>
          </a:p>
          <a:p>
            <a:pPr marL="457200" indent="-457200">
              <a:lnSpc>
                <a:spcPct val="80000"/>
              </a:lnSpc>
            </a:pPr>
            <a:r>
              <a:rPr lang="en-US" altLang="zh-CN" sz="2400" smtClean="0"/>
              <a:t>Simpler protocols may specify both data format and interactions in one protocol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Eg.  DNS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altLang="zh-CN" sz="1800" smtClean="0">
                <a:ea typeface="宋体" pitchFamily="2" charset="-122"/>
              </a:rPr>
              <a:t>Request/response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altLang="zh-CN" sz="1800" smtClean="0">
                <a:ea typeface="宋体" pitchFamily="2" charset="-122"/>
              </a:rPr>
              <a:t>The record has a simple format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Telnet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altLang="zh-CN" sz="2000" smtClean="0">
                <a:ea typeface="宋体" pitchFamily="2" charset="-122"/>
              </a:rPr>
              <a:t>FTP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Protocols Tailored to the Application</a:t>
            </a:r>
          </a:p>
        </p:txBody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altLang="zh-CN" sz="2800" dirty="0" smtClean="0"/>
              <a:t>SMTP: sending e-mail to a remote mail server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Sending mail server </a:t>
            </a:r>
            <a:r>
              <a:rPr lang="en-US" altLang="zh-CN" sz="2400" smtClean="0">
                <a:ea typeface="宋体" pitchFamily="2" charset="-122"/>
              </a:rPr>
              <a:t>transmits </a:t>
            </a:r>
            <a:r>
              <a:rPr lang="en-US" altLang="zh-CN" sz="2400" smtClean="0">
                <a:ea typeface="宋体" pitchFamily="2" charset="-122"/>
              </a:rPr>
              <a:t>an e</a:t>
            </a:r>
            <a:r>
              <a:rPr lang="en-US" altLang="zh-CN" sz="2400" dirty="0" smtClean="0">
                <a:ea typeface="宋体" pitchFamily="2" charset="-122"/>
              </a:rPr>
              <a:t>-mail message to a mail server running on a remote machine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Each server in the path adds its identifier to the message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Single TCP connection for control and data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SMTP replaced the earlier use of FTP for e-mail</a:t>
            </a:r>
          </a:p>
          <a:p>
            <a:pPr lvl="1"/>
            <a:endParaRPr lang="en-US" altLang="zh-CN" sz="2400" dirty="0" smtClean="0">
              <a:ea typeface="宋体" pitchFamily="2" charset="-122"/>
            </a:endParaRPr>
          </a:p>
          <a:p>
            <a:r>
              <a:rPr lang="en-US" altLang="zh-CN" sz="2800" dirty="0" smtClean="0"/>
              <a:t>HTTP: satisfying requests based on a global URL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Client sends a request with method, URL, and meta-data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… and the server applies the request to the resource and returns the response, including meta-data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Single TCP connection for control and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altLang="zh-CN" sz="2800" smtClean="0">
                <a:ea typeface="宋体" pitchFamily="2" charset="-122"/>
              </a:rPr>
              <a:t>Protocols Tailored to the Application</a:t>
            </a:r>
          </a:p>
        </p:txBody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 smtClean="0"/>
              <a:t>Telnet: interacting with account on remote machine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Client simply relays user keystrokes to the server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… and server simply relays any output to the client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TCP connection persists for duration of the login session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Network Virtual Terminal (NVT) format for transmitting ASCII data, and control information (e.g., End-of-Line delimiter)</a:t>
            </a:r>
          </a:p>
          <a:p>
            <a:pPr lvl="1">
              <a:lnSpc>
                <a:spcPct val="9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 smtClean="0"/>
              <a:t>FTP: copying files between accounts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Client connects to remote machine, “logs in, and issues commands for transferring files to/from the account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… and server responds to commands and transfers files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Separate TCP connections for control and data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Control connection uses the same NVT format as Telnet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8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Comparing the Protocols</a:t>
            </a:r>
          </a:p>
        </p:txBody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smtClean="0"/>
              <a:t>Commands and replies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Telnet sends commands in binary, whereas the other protocols are text based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Many of the protocols have similar request methods and response codes</a:t>
            </a:r>
          </a:p>
          <a:p>
            <a:pPr lvl="1">
              <a:lnSpc>
                <a:spcPct val="90000"/>
              </a:lnSpc>
            </a:pPr>
            <a:endParaRPr lang="en-US" altLang="zh-CN" sz="240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smtClean="0"/>
              <a:t>Data types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Telnet, FTP, and SMTP transmit text data in standard U.S. 7-bit ASCII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FTP also supports transfer of data in binary form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SMTP uses MIME standard for sending non-text data </a:t>
            </a:r>
          </a:p>
          <a:p>
            <a:pPr lvl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HTTP incorporates some key aspects of MIME (e.g., classification of data formats)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1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sz="3200" smtClean="0">
                <a:ea typeface="宋体" pitchFamily="2" charset="-122"/>
              </a:rPr>
              <a:t>Comparing the Protocols (Continued)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altLang="zh-CN" sz="2800" dirty="0" smtClean="0"/>
              <a:t>Transport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Telnet, FTP, SMTP, and HTTP all depend on reliable transport protocol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Telnet, SMTP, and HTTP use a single TCP connection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… but FTP has separate control and data connections</a:t>
            </a:r>
          </a:p>
          <a:p>
            <a:pPr lvl="1"/>
            <a:endParaRPr lang="en-US" altLang="zh-CN" sz="2400" dirty="0" smtClean="0">
              <a:ea typeface="宋体" pitchFamily="2" charset="-122"/>
            </a:endParaRPr>
          </a:p>
          <a:p>
            <a:r>
              <a:rPr lang="en-US" altLang="zh-CN" sz="2800" dirty="0" smtClean="0"/>
              <a:t>State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In Telnet, FTP, and SMTP, the server retains information about the session with the client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E.g., FTP server remembers client’s current directory</a:t>
            </a:r>
          </a:p>
          <a:p>
            <a:pPr lvl="1"/>
            <a:r>
              <a:rPr lang="en-US" altLang="zh-CN" sz="2400" dirty="0" smtClean="0">
                <a:ea typeface="宋体" pitchFamily="2" charset="-122"/>
              </a:rPr>
              <a:t>In contrast, HTTP servers are stateless</a:t>
            </a:r>
          </a:p>
          <a:p>
            <a:pPr lvl="2"/>
            <a:r>
              <a:rPr lang="en-US" altLang="zh-CN" sz="2000" dirty="0" smtClean="0">
                <a:ea typeface="宋体" pitchFamily="2" charset="-122"/>
              </a:rPr>
              <a:t>Request/response</a:t>
            </a:r>
          </a:p>
          <a:p>
            <a:pPr lvl="2"/>
            <a:r>
              <a:rPr lang="en-US" altLang="zh-CN" sz="2000" dirty="0" smtClean="0">
                <a:ea typeface="宋体" pitchFamily="2" charset="-122"/>
              </a:rPr>
              <a:t>Cookies add state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3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XIAOWEI20YANG@YOUDQGUFUVWXY5MI" val="2875"/>
</p:tagLst>
</file>

<file path=ppt/theme/theme1.xml><?xml version="1.0" encoding="utf-8"?>
<a:theme xmlns:a="http://schemas.openxmlformats.org/drawingml/2006/main" name="03Design">
  <a:themeElements>
    <a:clrScheme name="comm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m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2016</TotalTime>
  <Words>4604</Words>
  <Application>Microsoft Macintosh PowerPoint</Application>
  <PresentationFormat>On-screen Show (4:3)</PresentationFormat>
  <Paragraphs>618</Paragraphs>
  <Slides>47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03Design</vt:lpstr>
      <vt:lpstr>Clip</vt:lpstr>
      <vt:lpstr>CompSci 356: Computer Network Architectures   Lecture 23: Application Layer Protocols Chapter 9.1</vt:lpstr>
      <vt:lpstr>Overview</vt:lpstr>
      <vt:lpstr>Application-Layer Protocols</vt:lpstr>
      <vt:lpstr>Application Programs vs. Protocols</vt:lpstr>
      <vt:lpstr>The  structure of  a content-rich application-layer protocol</vt:lpstr>
      <vt:lpstr>Protocols Tailored to the Application</vt:lpstr>
      <vt:lpstr>Protocols Tailored to the Application</vt:lpstr>
      <vt:lpstr>Comparing the Protocols</vt:lpstr>
      <vt:lpstr>Comparing the Protocols (Continued)</vt:lpstr>
      <vt:lpstr>Reflecting on Application-Layer Protocols</vt:lpstr>
      <vt:lpstr>Electronic Mail</vt:lpstr>
      <vt:lpstr>E-Mail Message</vt:lpstr>
      <vt:lpstr>E-Mail Message Format (RFC 822)</vt:lpstr>
      <vt:lpstr>Limitation: Sending Non-Text Data</vt:lpstr>
      <vt:lpstr>Limitation: Sending Multiple Items</vt:lpstr>
      <vt:lpstr>Multipurpose Internet Mail Extensions</vt:lpstr>
      <vt:lpstr>PowerPoint Presentation</vt:lpstr>
      <vt:lpstr>Distribution of Content Types</vt:lpstr>
      <vt:lpstr>E-Mail Addresses</vt:lpstr>
      <vt:lpstr>Mail Servers and User Agents</vt:lpstr>
      <vt:lpstr>SMTP Store-and-Forward Protocol</vt:lpstr>
      <vt:lpstr>Example With Received Header</vt:lpstr>
      <vt:lpstr>Multiple Server Hops</vt:lpstr>
      <vt:lpstr>Electronic Mailing Lists</vt:lpstr>
      <vt:lpstr>Simple Mail Transfer Protocol</vt:lpstr>
      <vt:lpstr>Simple Mail Transfer Protocol (Cont.)</vt:lpstr>
      <vt:lpstr>Scenario: Alice Sends Message to Bob</vt:lpstr>
      <vt:lpstr>Sample SMTP interaction</vt:lpstr>
      <vt:lpstr>Sample SMTP interaction</vt:lpstr>
      <vt:lpstr>Try SMTP For Yourself</vt:lpstr>
      <vt:lpstr>Retrieving E-Mail From the Server</vt:lpstr>
      <vt:lpstr>Influence of PCs on E-Mail Retrieval</vt:lpstr>
      <vt:lpstr>Post Office Protocol (POP)</vt:lpstr>
      <vt:lpstr>POP3 Protocol</vt:lpstr>
      <vt:lpstr>Limitations of POP</vt:lpstr>
      <vt:lpstr>Interactive Mail Access Protocol (IMAP)</vt:lpstr>
      <vt:lpstr>PowerPoint Presentation</vt:lpstr>
      <vt:lpstr>Web-Based E-Mail</vt:lpstr>
      <vt:lpstr>Conclusion</vt:lpstr>
      <vt:lpstr>CPS 114  Lab1  Reliable Transport</vt:lpstr>
      <vt:lpstr>Objective</vt:lpstr>
      <vt:lpstr>What can the program do</vt:lpstr>
      <vt:lpstr>Implementation</vt:lpstr>
      <vt:lpstr>Data Flow</vt:lpstr>
      <vt:lpstr>reliable.c</vt:lpstr>
      <vt:lpstr>Some Hints</vt:lpstr>
      <vt:lpstr>More Hints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214: Networks and Distributed Systems   Lecture 4: Interconnecting Direct Link Networks</dc:title>
  <dc:creator>Xiaowei Yang</dc:creator>
  <cp:lastModifiedBy>Xiaowei</cp:lastModifiedBy>
  <cp:revision>220</cp:revision>
  <dcterms:created xsi:type="dcterms:W3CDTF">2009-09-02T13:41:44Z</dcterms:created>
  <dcterms:modified xsi:type="dcterms:W3CDTF">2014-04-15T18:31:32Z</dcterms:modified>
</cp:coreProperties>
</file>