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sldIdLst>
    <p:sldId id="258" r:id="rId2"/>
    <p:sldId id="262" r:id="rId3"/>
    <p:sldId id="263" r:id="rId4"/>
    <p:sldId id="264" r:id="rId5"/>
    <p:sldId id="265" r:id="rId6"/>
    <p:sldId id="266" r:id="rId7"/>
    <p:sldId id="267" r:id="rId8"/>
    <p:sldId id="268" r:id="rId9"/>
    <p:sldId id="269" r:id="rId10"/>
    <p:sldId id="270" r:id="rId11"/>
    <p:sldId id="271" r:id="rId12"/>
    <p:sldId id="309" r:id="rId13"/>
    <p:sldId id="308" r:id="rId14"/>
    <p:sldId id="272" r:id="rId15"/>
    <p:sldId id="310" r:id="rId16"/>
    <p:sldId id="273" r:id="rId17"/>
    <p:sldId id="274" r:id="rId18"/>
    <p:sldId id="275" r:id="rId19"/>
    <p:sldId id="276" r:id="rId20"/>
    <p:sldId id="277" r:id="rId21"/>
    <p:sldId id="278" r:id="rId22"/>
    <p:sldId id="311" r:id="rId23"/>
    <p:sldId id="279" r:id="rId24"/>
    <p:sldId id="280" r:id="rId25"/>
    <p:sldId id="312" r:id="rId26"/>
    <p:sldId id="281" r:id="rId27"/>
    <p:sldId id="314" r:id="rId28"/>
    <p:sldId id="315" r:id="rId29"/>
    <p:sldId id="313" r:id="rId30"/>
    <p:sldId id="317" r:id="rId31"/>
    <p:sldId id="282" r:id="rId32"/>
    <p:sldId id="283" r:id="rId33"/>
    <p:sldId id="284" r:id="rId34"/>
    <p:sldId id="285" r:id="rId35"/>
    <p:sldId id="286" r:id="rId36"/>
    <p:sldId id="287" r:id="rId37"/>
    <p:sldId id="316" r:id="rId38"/>
    <p:sldId id="290" r:id="rId39"/>
    <p:sldId id="291" r:id="rId40"/>
    <p:sldId id="292" r:id="rId41"/>
    <p:sldId id="293" r:id="rId42"/>
    <p:sldId id="294" r:id="rId43"/>
    <p:sldId id="295" r:id="rId44"/>
    <p:sldId id="296" r:id="rId45"/>
    <p:sldId id="318" r:id="rId46"/>
    <p:sldId id="298" r:id="rId47"/>
    <p:sldId id="299" r:id="rId48"/>
    <p:sldId id="300" r:id="rId49"/>
    <p:sldId id="301" r:id="rId50"/>
    <p:sldId id="302" r:id="rId51"/>
    <p:sldId id="303" r:id="rId52"/>
    <p:sldId id="304" r:id="rId53"/>
    <p:sldId id="305" r:id="rId54"/>
    <p:sldId id="306" r:id="rId55"/>
    <p:sldId id="307" r:id="rId56"/>
    <p:sldId id="319" r:id="rId57"/>
  </p:sldIdLst>
  <p:sldSz cx="9144000" cy="6858000" type="screen4x3"/>
  <p:notesSz cx="6858000" cy="9144000"/>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42" autoAdjust="0"/>
  </p:normalViewPr>
  <p:slideViewPr>
    <p:cSldViewPr>
      <p:cViewPr varScale="1">
        <p:scale>
          <a:sx n="96" d="100"/>
          <a:sy n="96" d="100"/>
        </p:scale>
        <p:origin x="-1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gs" Target="tags/tag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2344BF-2386-4B66-8B67-2DB5FE6EF0ED}" type="slidenum">
              <a:rPr lang="en-US"/>
              <a:pPr>
                <a:defRPr/>
              </a:pPr>
              <a:t>‹#›</a:t>
            </a:fld>
            <a:endParaRPr lang="en-US"/>
          </a:p>
        </p:txBody>
      </p:sp>
    </p:spTree>
    <p:extLst>
      <p:ext uri="{BB962C8B-B14F-4D97-AF65-F5344CB8AC3E}">
        <p14:creationId xmlns:p14="http://schemas.microsoft.com/office/powerpoint/2010/main" val="3890683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2344BF-2386-4B66-8B67-2DB5FE6EF0ED}" type="slidenum">
              <a:rPr lang="en-US" smtClean="0"/>
              <a:pPr>
                <a:defRPr/>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Wetter in a message always shows up in the same position</a:t>
            </a:r>
          </a:p>
          <a:p>
            <a:endParaRPr lang="en-US" dirty="0" smtClean="0"/>
          </a:p>
          <a:p>
            <a:r>
              <a:rPr lang="en-US" dirty="0" smtClean="0"/>
              <a:t>wl-10-190-89-78:~ </a:t>
            </a:r>
            <a:r>
              <a:rPr lang="en-US" dirty="0" err="1" smtClean="0"/>
              <a:t>xwy</a:t>
            </a:r>
            <a:r>
              <a:rPr lang="en-US" dirty="0" smtClean="0"/>
              <a:t>$ In the case of Enigma, the German High Command was very meticulous about the overall security of the Enigma system and understood the possible problem of cribs. The day-to-day trench operators, on the other hand, were less careful. The Bletchley Park team would guess some of the plaintext based upon when the message was sent. For instance, a daily weather report was transmitted by the Germans, at the same time every day. Due to the regimented style of military reports, it would contain the word Wetter (German for "weather") at the same location in every message and knowing the local weather conditions helped Bletchley Park guess other parts of the plaintext as well. Another example was an officer in the Africa Corps who helped greatly by constantly sending, "Nothing to report." Other operators too would send standard salutations or introductions.</a:t>
            </a:r>
            <a:endParaRPr lang="en-US" dirty="0"/>
          </a:p>
        </p:txBody>
      </p:sp>
      <p:sp>
        <p:nvSpPr>
          <p:cNvPr id="4" name="Slide Number Placeholder 3"/>
          <p:cNvSpPr>
            <a:spLocks noGrp="1"/>
          </p:cNvSpPr>
          <p:nvPr>
            <p:ph type="sldNum" sz="quarter" idx="10"/>
          </p:nvPr>
        </p:nvSpPr>
        <p:spPr/>
        <p:txBody>
          <a:bodyPr/>
          <a:lstStyle/>
          <a:p>
            <a:pPr>
              <a:defRPr/>
            </a:pPr>
            <a:fld id="{892344BF-2386-4B66-8B67-2DB5FE6EF0ED}" type="slidenum">
              <a:rPr lang="en-US" smtClean="0"/>
              <a:pPr>
                <a:defRPr/>
              </a:pPr>
              <a:t>8</a:t>
            </a:fld>
            <a:endParaRPr lang="en-US"/>
          </a:p>
        </p:txBody>
      </p:sp>
    </p:spTree>
    <p:extLst>
      <p:ext uri="{BB962C8B-B14F-4D97-AF65-F5344CB8AC3E}">
        <p14:creationId xmlns:p14="http://schemas.microsoft.com/office/powerpoint/2010/main" val="256630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6F83495-6A7A-4E0F-A241-D34E77F16F7A}"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smtClean="0"/>
              <a:t>Q: why nonce</a:t>
            </a:r>
            <a:r>
              <a:rPr lang="en-US" baseline="0" dirty="0" smtClean="0"/>
              <a:t> in </a:t>
            </a:r>
            <a:r>
              <a:rPr lang="en-US" baseline="0" dirty="0" err="1" smtClean="0"/>
              <a:t>alice’s</a:t>
            </a:r>
            <a:r>
              <a:rPr lang="en-US" baseline="0" dirty="0" smtClean="0"/>
              <a:t> first two messages?</a:t>
            </a:r>
          </a:p>
          <a:p>
            <a:endParaRPr lang="en-US" baseline="0" dirty="0" smtClean="0"/>
          </a:p>
          <a:p>
            <a:r>
              <a:rPr lang="en-US" baseline="0" dirty="0" smtClean="0"/>
              <a:t>Flaw: if after a long time, someone cracked the session key, and replay the 3</a:t>
            </a:r>
            <a:r>
              <a:rPr lang="en-US" baseline="30000" dirty="0" smtClean="0"/>
              <a:t>rd</a:t>
            </a:r>
            <a:r>
              <a:rPr lang="en-US" baseline="0" dirty="0" smtClean="0"/>
              <a:t> message. Bob will not know the 3</a:t>
            </a:r>
            <a:r>
              <a:rPr lang="en-US" baseline="30000" dirty="0" smtClean="0"/>
              <a:t>rd</a:t>
            </a:r>
            <a:r>
              <a:rPr lang="en-US" baseline="0" dirty="0" smtClean="0"/>
              <a:t> message is not from Alice.</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Q: Why nonce in Bob’s message?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Third</a:t>
            </a:r>
            <a:r>
              <a:rPr lang="en-US" baseline="0" dirty="0" smtClean="0"/>
              <a:t> message is fresh; the person knows the session key, not simply replaying what it intercepted before</a:t>
            </a:r>
            <a:endParaRPr lang="en-US" dirty="0" smtClean="0"/>
          </a:p>
          <a:p>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only needs to use her password to decrypt messages from KDC, but the session keys can be used to communicate with multiple </a:t>
            </a:r>
            <a:r>
              <a:rPr lang="en-US" baseline="0" dirty="0" err="1" smtClean="0"/>
              <a:t>Bs</a:t>
            </a:r>
            <a:r>
              <a:rPr lang="en-US" baseline="0" dirty="0" smtClean="0"/>
              <a:t>.</a:t>
            </a:r>
          </a:p>
          <a:p>
            <a:endParaRPr lang="en-US" baseline="0" dirty="0" smtClean="0"/>
          </a:p>
          <a:p>
            <a:r>
              <a:rPr lang="en-US" baseline="0" dirty="0" smtClean="0"/>
              <a:t>Replacing the third message to TGS with a different B. </a:t>
            </a:r>
            <a:endParaRPr lang="en-US" dirty="0"/>
          </a:p>
        </p:txBody>
      </p:sp>
      <p:sp>
        <p:nvSpPr>
          <p:cNvPr id="4" name="Slide Number Placeholder 3"/>
          <p:cNvSpPr>
            <a:spLocks noGrp="1"/>
          </p:cNvSpPr>
          <p:nvPr>
            <p:ph type="sldNum" sz="quarter" idx="10"/>
          </p:nvPr>
        </p:nvSpPr>
        <p:spPr/>
        <p:txBody>
          <a:bodyPr/>
          <a:lstStyle/>
          <a:p>
            <a:pPr>
              <a:defRPr/>
            </a:pPr>
            <a:fld id="{892344BF-2386-4B66-8B67-2DB5FE6EF0ED}" type="slidenum">
              <a:rPr lang="en-US" smtClean="0"/>
              <a:pPr>
                <a:defRPr/>
              </a:pPr>
              <a:t>36</a:t>
            </a:fld>
            <a:endParaRPr lang="en-US"/>
          </a:p>
        </p:txBody>
      </p:sp>
    </p:spTree>
    <p:extLst>
      <p:ext uri="{BB962C8B-B14F-4D97-AF65-F5344CB8AC3E}">
        <p14:creationId xmlns:p14="http://schemas.microsoft.com/office/powerpoint/2010/main" val="124178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CC96C-137E-4482-8009-9947F17CEF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02772-0C37-4E04-BE3C-1A5FDCDB6D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985679-4C5F-4E2B-BE4D-848509A223D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96DA39-0EB7-4DE2-B5C4-24E70EAA440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44E686-D4C7-4EAE-A310-983BA3FB11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0ABB1-9ECA-4984-8924-0426E91D29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152C06-1777-4C26-8D71-026D0E2317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118ED9-C6A7-44F6-A6F8-31A82D4C2E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C32F9-8A2A-40B0-AF73-7465953646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15663A-E925-4B9D-8EE5-43B58BBEAF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76F6B2-C6AC-428D-9EB9-43441835F5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E1BA37-DD2A-4413-91F3-DBD4E29731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811C99-FE3E-42F6-800E-60991313C5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F84E8CC-9C78-45FE-BC15-929C3DD30D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rgbClr val="0000CC"/>
          </a:solidFill>
          <a:latin typeface="+mn-lt"/>
          <a:ea typeface="+mj-ea"/>
          <a:cs typeface="+mj-cs"/>
        </a:defRPr>
      </a:lvl1pPr>
      <a:lvl2pPr algn="ctr" rtl="0" eaLnBrk="0" fontAlgn="base" hangingPunct="0">
        <a:spcBef>
          <a:spcPct val="0"/>
        </a:spcBef>
        <a:spcAft>
          <a:spcPct val="0"/>
        </a:spcAft>
        <a:defRPr sz="4400">
          <a:solidFill>
            <a:srgbClr val="0000CC"/>
          </a:solidFill>
          <a:latin typeface="Times New Roman" pitchFamily="18" charset="0"/>
        </a:defRPr>
      </a:lvl2pPr>
      <a:lvl3pPr algn="ctr" rtl="0" eaLnBrk="0" fontAlgn="base" hangingPunct="0">
        <a:spcBef>
          <a:spcPct val="0"/>
        </a:spcBef>
        <a:spcAft>
          <a:spcPct val="0"/>
        </a:spcAft>
        <a:defRPr sz="4400">
          <a:solidFill>
            <a:srgbClr val="0000CC"/>
          </a:solidFill>
          <a:latin typeface="Times New Roman" pitchFamily="18" charset="0"/>
        </a:defRPr>
      </a:lvl3pPr>
      <a:lvl4pPr algn="ctr" rtl="0" eaLnBrk="0" fontAlgn="base" hangingPunct="0">
        <a:spcBef>
          <a:spcPct val="0"/>
        </a:spcBef>
        <a:spcAft>
          <a:spcPct val="0"/>
        </a:spcAft>
        <a:defRPr sz="4400">
          <a:solidFill>
            <a:srgbClr val="0000CC"/>
          </a:solidFill>
          <a:latin typeface="Times New Roman" pitchFamily="18" charset="0"/>
        </a:defRPr>
      </a:lvl4pPr>
      <a:lvl5pPr algn="ctr" rtl="0" eaLnBrk="0" fontAlgn="base" hangingPunct="0">
        <a:spcBef>
          <a:spcPct val="0"/>
        </a:spcBef>
        <a:spcAft>
          <a:spcPct val="0"/>
        </a:spcAft>
        <a:defRPr sz="4400">
          <a:solidFill>
            <a:srgbClr val="0000CC"/>
          </a:solidFill>
          <a:latin typeface="Times New Roman" pitchFamily="18" charset="0"/>
        </a:defRPr>
      </a:lvl5pPr>
      <a:lvl6pPr marL="457200" algn="ctr" rtl="0" eaLnBrk="1" fontAlgn="base" hangingPunct="1">
        <a:spcBef>
          <a:spcPct val="0"/>
        </a:spcBef>
        <a:spcAft>
          <a:spcPct val="0"/>
        </a:spcAft>
        <a:defRPr sz="4400">
          <a:solidFill>
            <a:srgbClr val="0000CC"/>
          </a:solidFill>
          <a:latin typeface="Comic Sans MS" pitchFamily="66" charset="0"/>
        </a:defRPr>
      </a:lvl6pPr>
      <a:lvl7pPr marL="914400" algn="ctr" rtl="0" eaLnBrk="1" fontAlgn="base" hangingPunct="1">
        <a:spcBef>
          <a:spcPct val="0"/>
        </a:spcBef>
        <a:spcAft>
          <a:spcPct val="0"/>
        </a:spcAft>
        <a:defRPr sz="4400">
          <a:solidFill>
            <a:srgbClr val="0000CC"/>
          </a:solidFill>
          <a:latin typeface="Comic Sans MS" pitchFamily="66" charset="0"/>
        </a:defRPr>
      </a:lvl7pPr>
      <a:lvl8pPr marL="1371600" algn="ctr" rtl="0" eaLnBrk="1" fontAlgn="base" hangingPunct="1">
        <a:spcBef>
          <a:spcPct val="0"/>
        </a:spcBef>
        <a:spcAft>
          <a:spcPct val="0"/>
        </a:spcAft>
        <a:defRPr sz="4400">
          <a:solidFill>
            <a:srgbClr val="0000CC"/>
          </a:solidFill>
          <a:latin typeface="Comic Sans MS" pitchFamily="66" charset="0"/>
        </a:defRPr>
      </a:lvl8pPr>
      <a:lvl9pPr marL="1828800" algn="ctr" rtl="0" eaLnBrk="1" fontAlgn="base" hangingPunct="1">
        <a:spcBef>
          <a:spcPct val="0"/>
        </a:spcBef>
        <a:spcAft>
          <a:spcPct val="0"/>
        </a:spcAft>
        <a:defRPr sz="4400">
          <a:solidFill>
            <a:srgbClr val="0000CC"/>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305050"/>
          </a:xfrm>
        </p:spPr>
        <p:txBody>
          <a:bodyPr/>
          <a:lstStyle/>
          <a:p>
            <a:pPr eaLnBrk="1" hangingPunct="1"/>
            <a:r>
              <a:rPr lang="en-US" sz="4000" dirty="0" err="1" smtClean="0"/>
              <a:t>CompSci</a:t>
            </a:r>
            <a:r>
              <a:rPr lang="en-US" sz="4000" dirty="0" smtClean="0"/>
              <a:t> 356: Computer Network Architectures</a:t>
            </a:r>
            <a:r>
              <a:rPr lang="en-US" sz="4000" dirty="0" smtClean="0"/>
              <a:t/>
            </a:r>
            <a:br>
              <a:rPr lang="en-US" sz="4000" dirty="0" smtClean="0"/>
            </a:br>
            <a:r>
              <a:rPr lang="en-US" sz="4000" dirty="0" smtClean="0"/>
              <a:t> </a:t>
            </a:r>
            <a:br>
              <a:rPr lang="en-US" sz="4000" dirty="0" smtClean="0"/>
            </a:br>
            <a:r>
              <a:rPr lang="en-US" sz="4000" dirty="0" smtClean="0"/>
              <a:t>Lecture 24: Network Security</a:t>
            </a:r>
          </a:p>
        </p:txBody>
      </p:sp>
      <p:sp>
        <p:nvSpPr>
          <p:cNvPr id="2051" name="Rectangle 3"/>
          <p:cNvSpPr>
            <a:spLocks noGrp="1" noChangeArrowheads="1"/>
          </p:cNvSpPr>
          <p:nvPr>
            <p:ph type="subTitle" idx="1"/>
          </p:nvPr>
        </p:nvSpPr>
        <p:spPr>
          <a:xfrm>
            <a:off x="1295400" y="4495800"/>
            <a:ext cx="6400800" cy="1752600"/>
          </a:xfrm>
        </p:spPr>
        <p:txBody>
          <a:bodyPr/>
          <a:lstStyle/>
          <a:p>
            <a:pPr eaLnBrk="1" hangingPunct="1"/>
            <a:r>
              <a:rPr lang="en-US" smtClean="0"/>
              <a:t>Xiaowei Yang</a:t>
            </a:r>
          </a:p>
          <a:p>
            <a:pPr eaLnBrk="1" hangingPunct="1"/>
            <a:r>
              <a:rPr lang="en-US" smtClean="0"/>
              <a:t>xwy@cs.duke.edu</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sz="4000" dirty="0" smtClean="0"/>
              <a:t>Standard symmetric-key ciphers</a:t>
            </a:r>
          </a:p>
        </p:txBody>
      </p:sp>
      <p:sp>
        <p:nvSpPr>
          <p:cNvPr id="13315" name="Rectangle 3"/>
          <p:cNvSpPr>
            <a:spLocks noGrp="1" noChangeArrowheads="1"/>
          </p:cNvSpPr>
          <p:nvPr>
            <p:ph type="body" idx="1"/>
          </p:nvPr>
        </p:nvSpPr>
        <p:spPr>
          <a:xfrm>
            <a:off x="457200" y="1066800"/>
            <a:ext cx="8229600" cy="5638800"/>
          </a:xfrm>
        </p:spPr>
        <p:txBody>
          <a:bodyPr/>
          <a:lstStyle/>
          <a:p>
            <a:pPr>
              <a:lnSpc>
                <a:spcPct val="80000"/>
              </a:lnSpc>
            </a:pPr>
            <a:r>
              <a:rPr lang="en-US" sz="2800" dirty="0" smtClean="0"/>
              <a:t>National Institute of Standards and Technology (NIST) issued ciphers</a:t>
            </a:r>
          </a:p>
          <a:p>
            <a:pPr>
              <a:lnSpc>
                <a:spcPct val="80000"/>
              </a:lnSpc>
            </a:pPr>
            <a:endParaRPr lang="en-US" sz="2800" dirty="0" smtClean="0"/>
          </a:p>
          <a:p>
            <a:pPr>
              <a:lnSpc>
                <a:spcPct val="80000"/>
              </a:lnSpc>
            </a:pPr>
            <a:r>
              <a:rPr lang="en-US" sz="2800" dirty="0" smtClean="0"/>
              <a:t>Data encryption standard (DES)</a:t>
            </a:r>
          </a:p>
          <a:p>
            <a:pPr lvl="1">
              <a:lnSpc>
                <a:spcPct val="80000"/>
              </a:lnSpc>
            </a:pPr>
            <a:r>
              <a:rPr lang="en-US" sz="2400" dirty="0" smtClean="0"/>
              <a:t>56-bit key</a:t>
            </a:r>
          </a:p>
          <a:p>
            <a:pPr lvl="1">
              <a:lnSpc>
                <a:spcPct val="80000"/>
              </a:lnSpc>
            </a:pPr>
            <a:r>
              <a:rPr lang="en-US" sz="2400" dirty="0" smtClean="0"/>
              <a:t>64-bit block size</a:t>
            </a:r>
          </a:p>
          <a:p>
            <a:pPr lvl="1">
              <a:lnSpc>
                <a:spcPct val="80000"/>
              </a:lnSpc>
            </a:pPr>
            <a:r>
              <a:rPr lang="en-US" sz="2400" dirty="0" smtClean="0"/>
              <a:t>Insecure against brute-force attacks</a:t>
            </a:r>
          </a:p>
          <a:p>
            <a:pPr>
              <a:lnSpc>
                <a:spcPct val="80000"/>
              </a:lnSpc>
            </a:pPr>
            <a:r>
              <a:rPr lang="en-US" sz="2800" dirty="0" smtClean="0"/>
              <a:t>Triple DES (3DES)</a:t>
            </a:r>
          </a:p>
          <a:p>
            <a:pPr lvl="1">
              <a:lnSpc>
                <a:spcPct val="80000"/>
              </a:lnSpc>
            </a:pPr>
            <a:r>
              <a:rPr lang="en-US" sz="2400" dirty="0" smtClean="0"/>
              <a:t>First encrypt using DES-key1, decrypt using DES-key2, and encrypt using DES-key3</a:t>
            </a:r>
          </a:p>
          <a:p>
            <a:pPr lvl="1">
              <a:lnSpc>
                <a:spcPct val="80000"/>
              </a:lnSpc>
            </a:pPr>
            <a:r>
              <a:rPr lang="en-US" sz="2400" dirty="0" smtClean="0"/>
              <a:t> Backward compatible: can be decrypted by DES</a:t>
            </a:r>
          </a:p>
          <a:p>
            <a:pPr>
              <a:lnSpc>
                <a:spcPct val="80000"/>
              </a:lnSpc>
            </a:pPr>
            <a:r>
              <a:rPr lang="en-US" sz="2800" dirty="0" smtClean="0"/>
              <a:t>Advanced encryption standard (AES)</a:t>
            </a:r>
          </a:p>
          <a:p>
            <a:pPr lvl="1">
              <a:lnSpc>
                <a:spcPct val="80000"/>
              </a:lnSpc>
            </a:pPr>
            <a:r>
              <a:rPr lang="en-US" sz="2400" dirty="0" smtClean="0"/>
              <a:t>Originally named </a:t>
            </a:r>
            <a:r>
              <a:rPr lang="en-US" sz="2400" dirty="0" err="1" smtClean="0"/>
              <a:t>Rijndael</a:t>
            </a:r>
            <a:endParaRPr lang="en-US" sz="2400" dirty="0" smtClean="0"/>
          </a:p>
          <a:p>
            <a:pPr lvl="1">
              <a:lnSpc>
                <a:spcPct val="80000"/>
              </a:lnSpc>
            </a:pPr>
            <a:r>
              <a:rPr lang="en-US" sz="2400" dirty="0" smtClean="0"/>
              <a:t>128, 192, 256-bits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5137" y="-76200"/>
            <a:ext cx="8069263" cy="685800"/>
          </a:xfrm>
        </p:spPr>
        <p:txBody>
          <a:bodyPr/>
          <a:lstStyle/>
          <a:p>
            <a:r>
              <a:rPr lang="en-US" dirty="0" smtClean="0"/>
              <a:t>Public-key ciphers</a:t>
            </a:r>
          </a:p>
        </p:txBody>
      </p:sp>
      <p:sp>
        <p:nvSpPr>
          <p:cNvPr id="14339" name="Rectangle 5"/>
          <p:cNvSpPr>
            <a:spLocks noGrp="1" noChangeArrowheads="1"/>
          </p:cNvSpPr>
          <p:nvPr>
            <p:ph type="body" idx="1"/>
          </p:nvPr>
        </p:nvSpPr>
        <p:spPr>
          <a:xfrm>
            <a:off x="457200" y="4572000"/>
            <a:ext cx="8458200" cy="2286000"/>
          </a:xfrm>
        </p:spPr>
        <p:txBody>
          <a:bodyPr/>
          <a:lstStyle/>
          <a:p>
            <a:pPr>
              <a:lnSpc>
                <a:spcPct val="80000"/>
              </a:lnSpc>
            </a:pPr>
            <a:r>
              <a:rPr lang="en-US" sz="2000" dirty="0" smtClean="0"/>
              <a:t>RSA</a:t>
            </a:r>
          </a:p>
          <a:p>
            <a:pPr lvl="1">
              <a:lnSpc>
                <a:spcPct val="80000"/>
              </a:lnSpc>
            </a:pPr>
            <a:r>
              <a:rPr lang="en-US" sz="1800" dirty="0" smtClean="0"/>
              <a:t>Difficult to factor large numbers</a:t>
            </a:r>
          </a:p>
          <a:p>
            <a:pPr lvl="1">
              <a:lnSpc>
                <a:spcPct val="80000"/>
              </a:lnSpc>
            </a:pPr>
            <a:r>
              <a:rPr lang="en-US" sz="1800" dirty="0" smtClean="0"/>
              <a:t>Key length &gt;= 1024 bits</a:t>
            </a:r>
          </a:p>
          <a:p>
            <a:pPr>
              <a:lnSpc>
                <a:spcPct val="80000"/>
              </a:lnSpc>
            </a:pPr>
            <a:r>
              <a:rPr lang="en-US" sz="2000" dirty="0" err="1" smtClean="0"/>
              <a:t>ElGamal</a:t>
            </a:r>
            <a:endParaRPr lang="en-US" sz="2000" dirty="0" smtClean="0"/>
          </a:p>
          <a:p>
            <a:pPr lvl="1">
              <a:lnSpc>
                <a:spcPct val="80000"/>
              </a:lnSpc>
            </a:pPr>
            <a:r>
              <a:rPr lang="en-US" sz="1800" dirty="0" smtClean="0"/>
              <a:t>Discrete logarithm is hard</a:t>
            </a:r>
          </a:p>
          <a:p>
            <a:pPr lvl="1">
              <a:lnSpc>
                <a:spcPct val="80000"/>
              </a:lnSpc>
            </a:pPr>
            <a:r>
              <a:rPr lang="en-US" sz="1800" dirty="0" smtClean="0"/>
              <a:t>Key length &gt;= 1024 bits</a:t>
            </a:r>
          </a:p>
          <a:p>
            <a:pPr>
              <a:lnSpc>
                <a:spcPct val="80000"/>
              </a:lnSpc>
            </a:pPr>
            <a:r>
              <a:rPr lang="en-US" sz="2000" dirty="0" smtClean="0"/>
              <a:t>Public-key ciphers are orders of magnitude slower than symmetric cipher</a:t>
            </a:r>
          </a:p>
        </p:txBody>
      </p:sp>
      <p:pic>
        <p:nvPicPr>
          <p:cNvPr id="14340" name="Picture 6" descr="08f03"/>
          <p:cNvPicPr>
            <a:picLocks noChangeAspect="1" noChangeArrowheads="1"/>
          </p:cNvPicPr>
          <p:nvPr/>
        </p:nvPicPr>
        <p:blipFill>
          <a:blip r:embed="rId2" cstate="print"/>
          <a:srcRect/>
          <a:stretch>
            <a:fillRect/>
          </a:stretch>
        </p:blipFill>
        <p:spPr bwMode="auto">
          <a:xfrm>
            <a:off x="2362200" y="609600"/>
            <a:ext cx="4926013" cy="3897313"/>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r>
              <a:rPr lang="en-US" dirty="0" smtClean="0"/>
              <a:t>Cryptography building blocks</a:t>
            </a:r>
          </a:p>
        </p:txBody>
      </p:sp>
      <p:sp>
        <p:nvSpPr>
          <p:cNvPr id="8195" name="Rectangle 3"/>
          <p:cNvSpPr>
            <a:spLocks noGrp="1" noChangeArrowheads="1"/>
          </p:cNvSpPr>
          <p:nvPr>
            <p:ph type="body" idx="1"/>
          </p:nvPr>
        </p:nvSpPr>
        <p:spPr>
          <a:xfrm>
            <a:off x="457200" y="1143000"/>
            <a:ext cx="8229600" cy="4983163"/>
          </a:xfrm>
        </p:spPr>
        <p:txBody>
          <a:bodyPr/>
          <a:lstStyle/>
          <a:p>
            <a:r>
              <a:rPr lang="en-US" dirty="0" smtClean="0"/>
              <a:t>Confidentiality</a:t>
            </a:r>
          </a:p>
          <a:p>
            <a:pPr lvl="1"/>
            <a:r>
              <a:rPr lang="en-US" dirty="0" smtClean="0"/>
              <a:t>Encryption</a:t>
            </a:r>
          </a:p>
          <a:p>
            <a:pPr lvl="1"/>
            <a:endParaRPr lang="en-US" dirty="0" smtClean="0"/>
          </a:p>
          <a:p>
            <a:r>
              <a:rPr lang="en-US" dirty="0" smtClean="0"/>
              <a:t>Authenticity</a:t>
            </a:r>
          </a:p>
          <a:p>
            <a:pPr lvl="1"/>
            <a:r>
              <a:rPr lang="en-US" dirty="0" smtClean="0"/>
              <a:t>Public key signatures</a:t>
            </a:r>
          </a:p>
          <a:p>
            <a:pPr lvl="1"/>
            <a:r>
              <a:rPr lang="en-US" dirty="0" smtClean="0"/>
              <a:t>Authentication protocols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8195">
                                            <p:txEl>
                                              <p:pRg st="3" end="3"/>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authentication</a:t>
            </a:r>
            <a:endParaRPr lang="en-US" dirty="0"/>
          </a:p>
        </p:txBody>
      </p:sp>
      <p:sp>
        <p:nvSpPr>
          <p:cNvPr id="3" name="Content Placeholder 2"/>
          <p:cNvSpPr>
            <a:spLocks noGrp="1"/>
          </p:cNvSpPr>
          <p:nvPr>
            <p:ph idx="1"/>
          </p:nvPr>
        </p:nvSpPr>
        <p:spPr>
          <a:xfrm>
            <a:off x="457200" y="3657600"/>
            <a:ext cx="8229600" cy="2468563"/>
          </a:xfrm>
        </p:spPr>
        <p:txBody>
          <a:bodyPr/>
          <a:lstStyle/>
          <a:p>
            <a:r>
              <a:rPr lang="en-US" dirty="0" smtClean="0"/>
              <a:t>Everyone can validate who sends the message</a:t>
            </a:r>
          </a:p>
          <a:p>
            <a:r>
              <a:rPr lang="en-US" dirty="0" smtClean="0"/>
              <a:t>Not good enough</a:t>
            </a:r>
          </a:p>
          <a:p>
            <a:pPr lvl="1"/>
            <a:r>
              <a:rPr lang="en-US" dirty="0" smtClean="0"/>
              <a:t>“I owe you $10” </a:t>
            </a:r>
            <a:r>
              <a:rPr lang="en-US" dirty="0" smtClean="0">
                <a:sym typeface="Wingdings" pitchFamily="2" charset="2"/>
              </a:rPr>
              <a:t> “I owe you $100000”</a:t>
            </a:r>
            <a:endParaRPr lang="en-US" dirty="0"/>
          </a:p>
        </p:txBody>
      </p:sp>
      <p:pic>
        <p:nvPicPr>
          <p:cNvPr id="5" name="Picture 4" descr="08f04"/>
          <p:cNvPicPr>
            <a:picLocks noChangeAspect="1" noChangeArrowheads="1"/>
          </p:cNvPicPr>
          <p:nvPr/>
        </p:nvPicPr>
        <p:blipFill>
          <a:blip r:embed="rId2" cstate="print"/>
          <a:srcRect/>
          <a:stretch>
            <a:fillRect/>
          </a:stretch>
        </p:blipFill>
        <p:spPr bwMode="auto">
          <a:xfrm>
            <a:off x="990600" y="1219200"/>
            <a:ext cx="6919913" cy="2260600"/>
          </a:xfrm>
          <a:prstGeom prst="rect">
            <a:avLst/>
          </a:prstGeom>
          <a:noFill/>
          <a:ln w="12700" cap="sq">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Authenticators </a:t>
            </a:r>
          </a:p>
        </p:txBody>
      </p:sp>
      <p:sp>
        <p:nvSpPr>
          <p:cNvPr id="25603" name="Rectangle 3"/>
          <p:cNvSpPr>
            <a:spLocks noGrp="1" noChangeArrowheads="1"/>
          </p:cNvSpPr>
          <p:nvPr>
            <p:ph type="body" idx="1"/>
          </p:nvPr>
        </p:nvSpPr>
        <p:spPr>
          <a:xfrm>
            <a:off x="304800" y="3200400"/>
            <a:ext cx="8458200" cy="3657600"/>
          </a:xfrm>
        </p:spPr>
        <p:txBody>
          <a:bodyPr>
            <a:normAutofit/>
          </a:bodyPr>
          <a:lstStyle/>
          <a:p>
            <a:pPr>
              <a:lnSpc>
                <a:spcPct val="90000"/>
              </a:lnSpc>
              <a:defRPr/>
            </a:pPr>
            <a:r>
              <a:rPr lang="en-US" sz="2400" dirty="0"/>
              <a:t>Encryption alone does not provide data integrity</a:t>
            </a:r>
          </a:p>
          <a:p>
            <a:pPr lvl="1">
              <a:lnSpc>
                <a:spcPct val="90000"/>
              </a:lnSpc>
              <a:defRPr/>
            </a:pPr>
            <a:r>
              <a:rPr lang="en-US" sz="2000" dirty="0"/>
              <a:t>Modifying a cipher may still allow decrypting to a valid </a:t>
            </a:r>
            <a:r>
              <a:rPr lang="en-US" sz="2000" dirty="0" smtClean="0"/>
              <a:t>plaintext</a:t>
            </a:r>
          </a:p>
          <a:p>
            <a:pPr lvl="1">
              <a:lnSpc>
                <a:spcPct val="90000"/>
              </a:lnSpc>
              <a:defRPr/>
            </a:pPr>
            <a:endParaRPr lang="en-US" sz="2000" dirty="0"/>
          </a:p>
          <a:p>
            <a:pPr>
              <a:lnSpc>
                <a:spcPct val="90000"/>
              </a:lnSpc>
              <a:defRPr/>
            </a:pPr>
            <a:r>
              <a:rPr lang="en-US" sz="2400" dirty="0"/>
              <a:t>An authenticator is a value, to be included in a transmitted message that can be used to verify simultaneously the authenticity and the data integrity of a message</a:t>
            </a:r>
          </a:p>
          <a:p>
            <a:pPr lvl="1">
              <a:lnSpc>
                <a:spcPct val="90000"/>
              </a:lnSpc>
              <a:defRPr/>
            </a:pPr>
            <a:r>
              <a:rPr lang="en-US" sz="2000" dirty="0"/>
              <a:t>Why are these two properties combined</a:t>
            </a:r>
            <a:r>
              <a:rPr lang="en-US" sz="2000" dirty="0" smtClean="0"/>
              <a:t>?</a:t>
            </a:r>
          </a:p>
          <a:p>
            <a:pPr lvl="1">
              <a:lnSpc>
                <a:spcPct val="90000"/>
              </a:lnSpc>
              <a:defRPr/>
            </a:pPr>
            <a:endParaRPr lang="en-US" sz="2000" dirty="0"/>
          </a:p>
          <a:p>
            <a:pPr>
              <a:lnSpc>
                <a:spcPct val="90000"/>
              </a:lnSpc>
              <a:defRPr/>
            </a:pPr>
            <a:r>
              <a:rPr lang="en-US" sz="2400" dirty="0"/>
              <a:t>1. Message digest + encryption</a:t>
            </a:r>
          </a:p>
          <a:p>
            <a:pPr lvl="1">
              <a:lnSpc>
                <a:spcPct val="90000"/>
              </a:lnSpc>
              <a:defRPr/>
            </a:pPr>
            <a:r>
              <a:rPr lang="en-US" sz="2000" dirty="0"/>
              <a:t>Modifying the message cannot produce the correct authenticator</a:t>
            </a:r>
          </a:p>
        </p:txBody>
      </p:sp>
      <p:sp>
        <p:nvSpPr>
          <p:cNvPr id="15364" name="Rectangle 4"/>
          <p:cNvSpPr>
            <a:spLocks noChangeArrowheads="1"/>
          </p:cNvSpPr>
          <p:nvPr/>
        </p:nvSpPr>
        <p:spPr bwMode="auto">
          <a:xfrm>
            <a:off x="228600" y="1447800"/>
            <a:ext cx="1371600" cy="685800"/>
          </a:xfrm>
          <a:prstGeom prst="rect">
            <a:avLst/>
          </a:prstGeom>
          <a:solidFill>
            <a:schemeClr val="accent1"/>
          </a:solidFill>
          <a:ln w="38100" algn="ctr">
            <a:solidFill>
              <a:schemeClr val="tx1"/>
            </a:solidFill>
            <a:miter lim="800000"/>
            <a:headEnd/>
            <a:tailEnd/>
          </a:ln>
        </p:spPr>
        <p:txBody>
          <a:bodyPr wrap="none" anchor="ctr"/>
          <a:lstStyle/>
          <a:p>
            <a:r>
              <a:rPr lang="en-US"/>
              <a:t>Message</a:t>
            </a:r>
          </a:p>
        </p:txBody>
      </p:sp>
      <p:sp>
        <p:nvSpPr>
          <p:cNvPr id="15365" name="Line 5"/>
          <p:cNvSpPr>
            <a:spLocks noChangeShapeType="1"/>
          </p:cNvSpPr>
          <p:nvPr/>
        </p:nvSpPr>
        <p:spPr bwMode="auto">
          <a:xfrm>
            <a:off x="1600200" y="1828800"/>
            <a:ext cx="1219200" cy="0"/>
          </a:xfrm>
          <a:prstGeom prst="line">
            <a:avLst/>
          </a:prstGeom>
          <a:noFill/>
          <a:ln w="38100">
            <a:solidFill>
              <a:schemeClr val="tx1"/>
            </a:solidFill>
            <a:round/>
            <a:headEnd/>
            <a:tailEnd type="triangle" w="med" len="med"/>
          </a:ln>
        </p:spPr>
        <p:txBody>
          <a:bodyPr wrap="none" anchor="ctr"/>
          <a:lstStyle/>
          <a:p>
            <a:endParaRPr lang="en-US"/>
          </a:p>
        </p:txBody>
      </p:sp>
      <p:sp>
        <p:nvSpPr>
          <p:cNvPr id="15366" name="Rectangle 7"/>
          <p:cNvSpPr>
            <a:spLocks noChangeArrowheads="1"/>
          </p:cNvSpPr>
          <p:nvPr/>
        </p:nvSpPr>
        <p:spPr bwMode="auto">
          <a:xfrm>
            <a:off x="2819400" y="1492250"/>
            <a:ext cx="1981200" cy="685800"/>
          </a:xfrm>
          <a:prstGeom prst="rect">
            <a:avLst/>
          </a:prstGeom>
          <a:solidFill>
            <a:schemeClr val="accent1"/>
          </a:solidFill>
          <a:ln w="38100" algn="ctr">
            <a:solidFill>
              <a:schemeClr val="tx1"/>
            </a:solidFill>
            <a:miter lim="800000"/>
            <a:headEnd/>
            <a:tailEnd/>
          </a:ln>
        </p:spPr>
        <p:txBody>
          <a:bodyPr wrap="none" anchor="ctr"/>
          <a:lstStyle/>
          <a:p>
            <a:r>
              <a:rPr lang="en-US"/>
              <a:t>Message</a:t>
            </a:r>
          </a:p>
          <a:p>
            <a:r>
              <a:rPr lang="en-US"/>
              <a:t>Digest (hash)</a:t>
            </a:r>
          </a:p>
        </p:txBody>
      </p:sp>
      <p:sp>
        <p:nvSpPr>
          <p:cNvPr id="15367" name="Text Box 8"/>
          <p:cNvSpPr txBox="1">
            <a:spLocks noChangeArrowheads="1"/>
          </p:cNvSpPr>
          <p:nvPr/>
        </p:nvSpPr>
        <p:spPr bwMode="auto">
          <a:xfrm>
            <a:off x="2667000" y="2819400"/>
            <a:ext cx="2257425" cy="396875"/>
          </a:xfrm>
          <a:prstGeom prst="rect">
            <a:avLst/>
          </a:prstGeom>
          <a:noFill/>
          <a:ln w="38100" algn="ctr">
            <a:noFill/>
            <a:miter lim="800000"/>
            <a:headEnd/>
            <a:tailEnd/>
          </a:ln>
        </p:spPr>
        <p:txBody>
          <a:bodyPr wrap="none">
            <a:spAutoFit/>
          </a:bodyPr>
          <a:lstStyle/>
          <a:p>
            <a:r>
              <a:rPr lang="en-US"/>
              <a:t>Detect tampering</a:t>
            </a:r>
          </a:p>
        </p:txBody>
      </p:sp>
      <p:sp>
        <p:nvSpPr>
          <p:cNvPr id="15368" name="Line 9"/>
          <p:cNvSpPr>
            <a:spLocks noChangeShapeType="1"/>
          </p:cNvSpPr>
          <p:nvPr/>
        </p:nvSpPr>
        <p:spPr bwMode="auto">
          <a:xfrm flipV="1">
            <a:off x="3657600" y="2133600"/>
            <a:ext cx="0" cy="609600"/>
          </a:xfrm>
          <a:prstGeom prst="line">
            <a:avLst/>
          </a:prstGeom>
          <a:noFill/>
          <a:ln w="38100">
            <a:solidFill>
              <a:schemeClr val="tx1"/>
            </a:solidFill>
            <a:round/>
            <a:headEnd/>
            <a:tailEnd type="triangle" w="med" len="med"/>
          </a:ln>
        </p:spPr>
        <p:txBody>
          <a:bodyPr wrap="none" anchor="ctr"/>
          <a:lstStyle/>
          <a:p>
            <a:endParaRPr lang="en-US"/>
          </a:p>
        </p:txBody>
      </p:sp>
      <p:sp>
        <p:nvSpPr>
          <p:cNvPr id="15369" name="Line 10"/>
          <p:cNvSpPr>
            <a:spLocks noChangeShapeType="1"/>
          </p:cNvSpPr>
          <p:nvPr/>
        </p:nvSpPr>
        <p:spPr bwMode="auto">
          <a:xfrm>
            <a:off x="4800600" y="1828800"/>
            <a:ext cx="685800" cy="0"/>
          </a:xfrm>
          <a:prstGeom prst="line">
            <a:avLst/>
          </a:prstGeom>
          <a:noFill/>
          <a:ln w="38100">
            <a:solidFill>
              <a:schemeClr val="tx1"/>
            </a:solidFill>
            <a:round/>
            <a:headEnd/>
            <a:tailEnd type="triangle" w="med" len="med"/>
          </a:ln>
        </p:spPr>
        <p:txBody>
          <a:bodyPr wrap="none" anchor="ctr"/>
          <a:lstStyle/>
          <a:p>
            <a:endParaRPr lang="en-US"/>
          </a:p>
        </p:txBody>
      </p:sp>
      <p:sp>
        <p:nvSpPr>
          <p:cNvPr id="15370" name="Rectangle 13"/>
          <p:cNvSpPr>
            <a:spLocks noChangeArrowheads="1"/>
          </p:cNvSpPr>
          <p:nvPr/>
        </p:nvSpPr>
        <p:spPr bwMode="auto">
          <a:xfrm>
            <a:off x="5486400" y="1524000"/>
            <a:ext cx="1371600" cy="685800"/>
          </a:xfrm>
          <a:prstGeom prst="rect">
            <a:avLst/>
          </a:prstGeom>
          <a:solidFill>
            <a:schemeClr val="accent1"/>
          </a:solidFill>
          <a:ln w="38100" algn="ctr">
            <a:solidFill>
              <a:schemeClr val="tx1"/>
            </a:solidFill>
            <a:miter lim="800000"/>
            <a:headEnd/>
            <a:tailEnd/>
          </a:ln>
        </p:spPr>
        <p:txBody>
          <a:bodyPr wrap="none" anchor="ctr"/>
          <a:lstStyle/>
          <a:p>
            <a:r>
              <a:rPr lang="en-US"/>
              <a:t>Encrypt</a:t>
            </a:r>
          </a:p>
        </p:txBody>
      </p:sp>
      <p:sp>
        <p:nvSpPr>
          <p:cNvPr id="15371" name="Line 14"/>
          <p:cNvSpPr>
            <a:spLocks noChangeShapeType="1"/>
          </p:cNvSpPr>
          <p:nvPr/>
        </p:nvSpPr>
        <p:spPr bwMode="auto">
          <a:xfrm>
            <a:off x="6858000" y="1828800"/>
            <a:ext cx="228600" cy="0"/>
          </a:xfrm>
          <a:prstGeom prst="line">
            <a:avLst/>
          </a:prstGeom>
          <a:noFill/>
          <a:ln w="38100">
            <a:solidFill>
              <a:schemeClr val="tx1"/>
            </a:solidFill>
            <a:round/>
            <a:headEnd/>
            <a:tailEnd type="triangle" w="med" len="med"/>
          </a:ln>
        </p:spPr>
        <p:txBody>
          <a:bodyPr wrap="none" anchor="ctr"/>
          <a:lstStyle/>
          <a:p>
            <a:endParaRPr lang="en-US"/>
          </a:p>
        </p:txBody>
      </p:sp>
      <p:sp>
        <p:nvSpPr>
          <p:cNvPr id="15372" name="Text Box 15"/>
          <p:cNvSpPr txBox="1">
            <a:spLocks noChangeArrowheads="1"/>
          </p:cNvSpPr>
          <p:nvPr/>
        </p:nvSpPr>
        <p:spPr bwMode="auto">
          <a:xfrm>
            <a:off x="7086600" y="1600200"/>
            <a:ext cx="1792288" cy="396875"/>
          </a:xfrm>
          <a:prstGeom prst="rect">
            <a:avLst/>
          </a:prstGeom>
          <a:noFill/>
          <a:ln w="38100" algn="ctr">
            <a:noFill/>
            <a:miter lim="800000"/>
            <a:headEnd/>
            <a:tailEnd/>
          </a:ln>
        </p:spPr>
        <p:txBody>
          <a:bodyPr wrap="none">
            <a:spAutoFit/>
          </a:bodyPr>
          <a:lstStyle/>
          <a:p>
            <a:r>
              <a:rPr lang="en-US"/>
              <a:t>authenticator</a:t>
            </a:r>
          </a:p>
        </p:txBody>
      </p:sp>
      <p:sp>
        <p:nvSpPr>
          <p:cNvPr id="15373" name="Line 16"/>
          <p:cNvSpPr>
            <a:spLocks noChangeShapeType="1"/>
          </p:cNvSpPr>
          <p:nvPr/>
        </p:nvSpPr>
        <p:spPr bwMode="auto">
          <a:xfrm>
            <a:off x="7696200" y="1981200"/>
            <a:ext cx="0" cy="533400"/>
          </a:xfrm>
          <a:prstGeom prst="line">
            <a:avLst/>
          </a:prstGeom>
          <a:noFill/>
          <a:ln w="38100">
            <a:solidFill>
              <a:schemeClr val="tx1"/>
            </a:solidFill>
            <a:round/>
            <a:headEnd/>
            <a:tailEnd type="triangle" w="med" len="med"/>
          </a:ln>
        </p:spPr>
        <p:txBody>
          <a:bodyPr wrap="none" anchor="ctr"/>
          <a:lstStyle/>
          <a:p>
            <a:endParaRPr lang="en-US"/>
          </a:p>
        </p:txBody>
      </p:sp>
      <p:sp>
        <p:nvSpPr>
          <p:cNvPr id="15374" name="Text Box 17"/>
          <p:cNvSpPr txBox="1">
            <a:spLocks noChangeArrowheads="1"/>
          </p:cNvSpPr>
          <p:nvPr/>
        </p:nvSpPr>
        <p:spPr bwMode="auto">
          <a:xfrm>
            <a:off x="5922963" y="2525713"/>
            <a:ext cx="2652712" cy="396875"/>
          </a:xfrm>
          <a:prstGeom prst="rect">
            <a:avLst/>
          </a:prstGeom>
          <a:noFill/>
          <a:ln w="38100" algn="ctr">
            <a:noFill/>
            <a:miter lim="800000"/>
            <a:headEnd/>
            <a:tailEnd/>
          </a:ln>
        </p:spPr>
        <p:txBody>
          <a:bodyPr wrap="none">
            <a:spAutoFit/>
          </a:bodyPr>
          <a:lstStyle/>
          <a:p>
            <a:r>
              <a:rPr lang="en-US"/>
              <a:t>Attach to a message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Authenticator methods</a:t>
            </a:r>
            <a:endParaRPr lang="en-US" dirty="0"/>
          </a:p>
        </p:txBody>
      </p:sp>
      <p:sp>
        <p:nvSpPr>
          <p:cNvPr id="3" name="Content Placeholder 2"/>
          <p:cNvSpPr>
            <a:spLocks noGrp="1"/>
          </p:cNvSpPr>
          <p:nvPr>
            <p:ph idx="1"/>
          </p:nvPr>
        </p:nvSpPr>
        <p:spPr/>
        <p:txBody>
          <a:bodyPr/>
          <a:lstStyle/>
          <a:p>
            <a:r>
              <a:rPr lang="en-US" dirty="0" smtClean="0"/>
              <a:t>Asymmetric cryptography</a:t>
            </a:r>
          </a:p>
          <a:p>
            <a:pPr lvl="1"/>
            <a:r>
              <a:rPr lang="en-US" dirty="0" smtClean="0"/>
              <a:t>Digital signatures</a:t>
            </a:r>
          </a:p>
          <a:p>
            <a:pPr lvl="1"/>
            <a:endParaRPr lang="en-US" dirty="0" smtClean="0"/>
          </a:p>
          <a:p>
            <a:r>
              <a:rPr lang="en-US" dirty="0" smtClean="0"/>
              <a:t>Symmetric cryptography</a:t>
            </a:r>
          </a:p>
          <a:p>
            <a:pPr lvl="1"/>
            <a:r>
              <a:rPr lang="en-US" dirty="0" smtClean="0"/>
              <a:t>Message authentication code (MAC)</a:t>
            </a:r>
          </a:p>
          <a:p>
            <a:pPr lvl="2"/>
            <a:r>
              <a:rPr lang="en-US" dirty="0" smtClean="0"/>
              <a:t>Another MAC!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Hash functions</a:t>
            </a:r>
          </a:p>
        </p:txBody>
      </p:sp>
      <p:sp>
        <p:nvSpPr>
          <p:cNvPr id="16387" name="Rectangle 3"/>
          <p:cNvSpPr>
            <a:spLocks noGrp="1" noChangeArrowheads="1"/>
          </p:cNvSpPr>
          <p:nvPr>
            <p:ph type="body" idx="1"/>
          </p:nvPr>
        </p:nvSpPr>
        <p:spPr>
          <a:xfrm>
            <a:off x="457200" y="1600200"/>
            <a:ext cx="8229600" cy="4800600"/>
          </a:xfrm>
        </p:spPr>
        <p:txBody>
          <a:bodyPr>
            <a:normAutofit lnSpcReduction="10000"/>
          </a:bodyPr>
          <a:lstStyle/>
          <a:p>
            <a:r>
              <a:rPr lang="en-US" dirty="0" smtClean="0"/>
              <a:t>A secure one-way function f(x)</a:t>
            </a:r>
          </a:p>
          <a:p>
            <a:pPr lvl="1"/>
            <a:r>
              <a:rPr lang="en-US" dirty="0" smtClean="0"/>
              <a:t>Knowing f(x) gives little knowledge about x</a:t>
            </a:r>
          </a:p>
          <a:p>
            <a:pPr lvl="1"/>
            <a:endParaRPr lang="en-US" dirty="0" smtClean="0"/>
          </a:p>
          <a:p>
            <a:r>
              <a:rPr lang="en-US" dirty="0" smtClean="0"/>
              <a:t>Collision attacks</a:t>
            </a:r>
          </a:p>
          <a:p>
            <a:pPr lvl="1"/>
            <a:r>
              <a:rPr lang="en-US" dirty="0" smtClean="0"/>
              <a:t>Attacks finding any collision</a:t>
            </a:r>
          </a:p>
          <a:p>
            <a:r>
              <a:rPr lang="en-US" dirty="0" err="1" smtClean="0"/>
              <a:t>Preimage</a:t>
            </a:r>
            <a:r>
              <a:rPr lang="en-US" dirty="0" smtClean="0"/>
              <a:t> attacks</a:t>
            </a:r>
          </a:p>
          <a:p>
            <a:pPr lvl="1"/>
            <a:r>
              <a:rPr lang="en-US" dirty="0" smtClean="0"/>
              <a:t>A 2</a:t>
            </a:r>
            <a:r>
              <a:rPr lang="en-US" baseline="30000" dirty="0" smtClean="0"/>
              <a:t>nd</a:t>
            </a:r>
            <a:r>
              <a:rPr lang="en-US" dirty="0" smtClean="0"/>
              <a:t> message that collides with a given first message</a:t>
            </a:r>
          </a:p>
          <a:p>
            <a:r>
              <a:rPr lang="en-US" dirty="0" smtClean="0"/>
              <a:t>Common ones: MD5, SHA</a:t>
            </a:r>
            <a:r>
              <a:rPr lang="en-US" dirty="0" smtClean="0"/>
              <a:t>-1, SHA-2</a:t>
            </a:r>
            <a:endParaRPr lang="en-US" dirty="0" smtClean="0"/>
          </a:p>
          <a:p>
            <a:pPr lvl="1">
              <a:buFont typeface="Helvetica" pitchFamily="34" charse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Digital signatures</a:t>
            </a:r>
          </a:p>
        </p:txBody>
      </p:sp>
      <p:sp>
        <p:nvSpPr>
          <p:cNvPr id="17411" name="Rectangle 3"/>
          <p:cNvSpPr>
            <a:spLocks noGrp="1" noChangeArrowheads="1"/>
          </p:cNvSpPr>
          <p:nvPr>
            <p:ph type="body" idx="1"/>
          </p:nvPr>
        </p:nvSpPr>
        <p:spPr>
          <a:xfrm>
            <a:off x="457200" y="1371600"/>
            <a:ext cx="8458200" cy="5334000"/>
          </a:xfrm>
        </p:spPr>
        <p:txBody>
          <a:bodyPr/>
          <a:lstStyle/>
          <a:p>
            <a:r>
              <a:rPr lang="en-US" smtClean="0"/>
              <a:t>A digest encrypted using the private key of a public-key algorithm</a:t>
            </a:r>
          </a:p>
          <a:p>
            <a:r>
              <a:rPr lang="en-US" smtClean="0"/>
              <a:t>Common digital signatures</a:t>
            </a:r>
          </a:p>
          <a:p>
            <a:pPr lvl="1"/>
            <a:r>
              <a:rPr lang="en-US" smtClean="0"/>
              <a:t>Digital signature standard (DSS)</a:t>
            </a:r>
          </a:p>
          <a:p>
            <a:pPr lvl="2"/>
            <a:r>
              <a:rPr lang="en-US" smtClean="0"/>
              <a:t>May use any one of three public-key ciphers</a:t>
            </a:r>
          </a:p>
          <a:p>
            <a:pPr lvl="2"/>
            <a:r>
              <a:rPr lang="en-US" smtClean="0"/>
              <a:t>RSA, ElGamal, Elliptic Curve Digital Signature Algorithm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81000"/>
            <a:ext cx="8458200" cy="685800"/>
          </a:xfrm>
        </p:spPr>
        <p:txBody>
          <a:bodyPr/>
          <a:lstStyle/>
          <a:p>
            <a:r>
              <a:rPr lang="en-US" sz="3200" smtClean="0"/>
              <a:t>Authenticators – Message Authentication Code</a:t>
            </a:r>
          </a:p>
        </p:txBody>
      </p:sp>
      <p:sp>
        <p:nvSpPr>
          <p:cNvPr id="28675" name="Rectangle 3"/>
          <p:cNvSpPr>
            <a:spLocks noGrp="1" noChangeArrowheads="1"/>
          </p:cNvSpPr>
          <p:nvPr>
            <p:ph type="body" idx="1"/>
          </p:nvPr>
        </p:nvSpPr>
        <p:spPr>
          <a:xfrm>
            <a:off x="457200" y="4800600"/>
            <a:ext cx="8458200" cy="2057400"/>
          </a:xfrm>
        </p:spPr>
        <p:txBody>
          <a:bodyPr>
            <a:normAutofit fontScale="77500" lnSpcReduction="20000"/>
          </a:bodyPr>
          <a:lstStyle/>
          <a:p>
            <a:pPr>
              <a:lnSpc>
                <a:spcPct val="80000"/>
              </a:lnSpc>
            </a:pPr>
            <a:r>
              <a:rPr lang="en-US" dirty="0" smtClean="0"/>
              <a:t>Instead of encrypting a hash, it uses a hash-like function that takes a secret value (known only to the sender and the receiver) as a parameter.</a:t>
            </a:r>
          </a:p>
          <a:p>
            <a:pPr>
              <a:lnSpc>
                <a:spcPct val="80000"/>
              </a:lnSpc>
            </a:pPr>
            <a:endParaRPr lang="en-US" dirty="0" smtClean="0"/>
          </a:p>
          <a:p>
            <a:pPr>
              <a:lnSpc>
                <a:spcPct val="80000"/>
              </a:lnSpc>
            </a:pPr>
            <a:r>
              <a:rPr lang="en-US" dirty="0" smtClean="0"/>
              <a:t>How does two ends obtain the key?</a:t>
            </a:r>
          </a:p>
          <a:p>
            <a:pPr>
              <a:lnSpc>
                <a:spcPct val="80000"/>
              </a:lnSpc>
            </a:pPr>
            <a:endParaRPr lang="en-US" dirty="0" smtClean="0"/>
          </a:p>
          <a:p>
            <a:pPr>
              <a:lnSpc>
                <a:spcPct val="80000"/>
              </a:lnSpc>
            </a:pPr>
            <a:r>
              <a:rPr lang="en-US" dirty="0" smtClean="0"/>
              <a:t>Security of HMAC: what if hash’s not one-way?</a:t>
            </a:r>
          </a:p>
        </p:txBody>
      </p:sp>
      <p:pic>
        <p:nvPicPr>
          <p:cNvPr id="18436" name="Picture 4" descr="08f05"/>
          <p:cNvPicPr>
            <a:picLocks noChangeAspect="1" noChangeArrowheads="1"/>
          </p:cNvPicPr>
          <p:nvPr/>
        </p:nvPicPr>
        <p:blipFill>
          <a:blip r:embed="rId2" cstate="print"/>
          <a:srcRect/>
          <a:stretch>
            <a:fillRect/>
          </a:stretch>
        </p:blipFill>
        <p:spPr bwMode="auto">
          <a:xfrm>
            <a:off x="685800" y="1219200"/>
            <a:ext cx="6030913" cy="3402013"/>
          </a:xfrm>
          <a:prstGeom prst="rect">
            <a:avLst/>
          </a:prstGeom>
          <a:noFill/>
          <a:ln w="12700" cap="sq">
            <a:noFill/>
            <a:miter lim="800000"/>
            <a:headEnd type="none" w="sm" len="sm"/>
            <a:tailEnd type="none" w="sm" len="sm"/>
          </a:ln>
        </p:spPr>
      </p:pic>
      <p:sp>
        <p:nvSpPr>
          <p:cNvPr id="18438" name="Text Box 6"/>
          <p:cNvSpPr txBox="1">
            <a:spLocks noChangeArrowheads="1"/>
          </p:cNvSpPr>
          <p:nvPr/>
        </p:nvSpPr>
        <p:spPr bwMode="auto">
          <a:xfrm>
            <a:off x="6677025" y="3429000"/>
            <a:ext cx="2162175" cy="638175"/>
          </a:xfrm>
          <a:prstGeom prst="rect">
            <a:avLst/>
          </a:prstGeom>
          <a:noFill/>
          <a:ln w="9525">
            <a:noFill/>
            <a:miter lim="800000"/>
            <a:headEnd/>
            <a:tailEnd/>
          </a:ln>
          <a:effectLst/>
        </p:spPr>
        <p:txBody>
          <a:bodyPr wrap="none" lIns="90488" tIns="44450" rIns="90488" bIns="44450">
            <a:spAutoFit/>
          </a:bodyPr>
          <a:lstStyle/>
          <a:p>
            <a:r>
              <a:rPr lang="en-US"/>
              <a:t>Hashed message</a:t>
            </a:r>
          </a:p>
          <a:p>
            <a:r>
              <a:rPr lang="en-US"/>
              <a:t>authentication code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Key distribution</a:t>
            </a:r>
          </a:p>
        </p:txBody>
      </p:sp>
      <p:sp>
        <p:nvSpPr>
          <p:cNvPr id="19459" name="Rectangle 3"/>
          <p:cNvSpPr>
            <a:spLocks noGrp="1" noChangeArrowheads="1"/>
          </p:cNvSpPr>
          <p:nvPr>
            <p:ph type="body" idx="1"/>
          </p:nvPr>
        </p:nvSpPr>
        <p:spPr>
          <a:xfrm>
            <a:off x="381000" y="1371600"/>
            <a:ext cx="8458200" cy="5486400"/>
          </a:xfrm>
        </p:spPr>
        <p:txBody>
          <a:bodyPr/>
          <a:lstStyle/>
          <a:p>
            <a:r>
              <a:rPr lang="en-US" dirty="0" smtClean="0"/>
              <a:t>Two problems:</a:t>
            </a:r>
          </a:p>
          <a:p>
            <a:pPr lvl="1"/>
            <a:r>
              <a:rPr lang="en-US" dirty="0" smtClean="0"/>
              <a:t>How do participants know which entity has which public key?</a:t>
            </a:r>
          </a:p>
          <a:p>
            <a:pPr lvl="2"/>
            <a:r>
              <a:rPr lang="en-US" dirty="0" smtClean="0"/>
              <a:t>A complete scheme for certifying bindings between public keys and identities – what keys belongs to who – is called a public key infrastructure (PKI)</a:t>
            </a:r>
          </a:p>
          <a:p>
            <a:pPr lvl="3"/>
            <a:r>
              <a:rPr lang="en-US" dirty="0" smtClean="0"/>
              <a:t>Comments: not easy to scale</a:t>
            </a:r>
          </a:p>
          <a:p>
            <a:pPr lvl="3"/>
            <a:r>
              <a:rPr lang="en-US" dirty="0" smtClean="0"/>
              <a:t>People don’t use it that much</a:t>
            </a:r>
          </a:p>
          <a:p>
            <a:pPr lvl="3"/>
            <a:endParaRPr lang="en-US" dirty="0" smtClean="0"/>
          </a:p>
          <a:p>
            <a:pPr lvl="1"/>
            <a:r>
              <a:rPr lang="en-US" dirty="0" smtClean="0"/>
              <a:t>How do each end know the symmetric shared key?</a:t>
            </a:r>
          </a:p>
          <a:p>
            <a:pPr lvl="1">
              <a:buNone/>
            </a:pPr>
            <a:endParaRPr lang="en-US" dirty="0" smtClean="0"/>
          </a:p>
          <a:p>
            <a:pPr lvl="1">
              <a:buFont typeface="Helvetica" pitchFamily="34" charse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Overview</a:t>
            </a:r>
          </a:p>
        </p:txBody>
      </p:sp>
      <p:sp>
        <p:nvSpPr>
          <p:cNvPr id="7171" name="Rectangle 3"/>
          <p:cNvSpPr>
            <a:spLocks noGrp="1" noChangeArrowheads="1"/>
          </p:cNvSpPr>
          <p:nvPr>
            <p:ph type="body" idx="1"/>
          </p:nvPr>
        </p:nvSpPr>
        <p:spPr/>
        <p:txBody>
          <a:bodyPr>
            <a:normAutofit lnSpcReduction="10000"/>
          </a:bodyPr>
          <a:lstStyle/>
          <a:p>
            <a:pPr>
              <a:defRPr/>
            </a:pPr>
            <a:r>
              <a:rPr lang="en-US" dirty="0"/>
              <a:t>Why studying network security?</a:t>
            </a:r>
          </a:p>
          <a:p>
            <a:pPr lvl="1">
              <a:defRPr/>
            </a:pPr>
            <a:r>
              <a:rPr lang="en-US" dirty="0"/>
              <a:t>The topic itself is worth another </a:t>
            </a:r>
            <a:r>
              <a:rPr lang="en-US" dirty="0" smtClean="0"/>
              <a:t>class</a:t>
            </a:r>
          </a:p>
          <a:p>
            <a:pPr lvl="1">
              <a:defRPr/>
            </a:pPr>
            <a:endParaRPr lang="en-US" dirty="0"/>
          </a:p>
          <a:p>
            <a:pPr>
              <a:defRPr/>
            </a:pPr>
            <a:r>
              <a:rPr lang="en-US" dirty="0"/>
              <a:t>Basic cryptography building </a:t>
            </a:r>
            <a:r>
              <a:rPr lang="en-US" dirty="0" smtClean="0"/>
              <a:t>blocks</a:t>
            </a:r>
          </a:p>
          <a:p>
            <a:pPr>
              <a:defRPr/>
            </a:pPr>
            <a:endParaRPr lang="en-US" dirty="0"/>
          </a:p>
          <a:p>
            <a:pPr>
              <a:defRPr/>
            </a:pPr>
            <a:r>
              <a:rPr lang="en-US" dirty="0"/>
              <a:t>Security </a:t>
            </a:r>
            <a:r>
              <a:rPr lang="en-US" dirty="0" smtClean="0"/>
              <a:t>protocols</a:t>
            </a:r>
          </a:p>
          <a:p>
            <a:pPr>
              <a:defRPr/>
            </a:pPr>
            <a:endParaRPr lang="en-US" dirty="0"/>
          </a:p>
          <a:p>
            <a:pPr>
              <a:defRPr/>
            </a:pPr>
            <a:r>
              <a:rPr lang="en-US" dirty="0"/>
              <a:t>Non-cryptography based security: firewalls</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r>
              <a:rPr lang="en-US" dirty="0" smtClean="0"/>
              <a:t>Distributing public keys</a:t>
            </a:r>
          </a:p>
        </p:txBody>
      </p:sp>
      <p:sp>
        <p:nvSpPr>
          <p:cNvPr id="31747" name="Rectangle 3"/>
          <p:cNvSpPr>
            <a:spLocks noGrp="1" noChangeArrowheads="1"/>
          </p:cNvSpPr>
          <p:nvPr>
            <p:ph type="body" idx="1"/>
          </p:nvPr>
        </p:nvSpPr>
        <p:spPr>
          <a:xfrm>
            <a:off x="457200" y="1447800"/>
            <a:ext cx="8229600" cy="5181600"/>
          </a:xfrm>
        </p:spPr>
        <p:txBody>
          <a:bodyPr>
            <a:normAutofit/>
          </a:bodyPr>
          <a:lstStyle/>
          <a:p>
            <a:pPr>
              <a:lnSpc>
                <a:spcPct val="70000"/>
              </a:lnSpc>
            </a:pPr>
            <a:r>
              <a:rPr lang="en-US" sz="2700" dirty="0" smtClean="0"/>
              <a:t>A public-key certificate is a digitally signed statement that binds the identity of the entity to a public key</a:t>
            </a:r>
          </a:p>
          <a:p>
            <a:pPr>
              <a:lnSpc>
                <a:spcPct val="70000"/>
              </a:lnSpc>
            </a:pPr>
            <a:endParaRPr lang="en-US" sz="2700" dirty="0" smtClean="0"/>
          </a:p>
          <a:p>
            <a:pPr>
              <a:lnSpc>
                <a:spcPct val="70000"/>
              </a:lnSpc>
            </a:pPr>
            <a:r>
              <a:rPr lang="en-US" sz="2700" dirty="0" smtClean="0"/>
              <a:t>If A trusts B, and knows B’s public key, then A can learn C’s public key if B issues a public key certification of C</a:t>
            </a:r>
          </a:p>
          <a:p>
            <a:pPr>
              <a:lnSpc>
                <a:spcPct val="70000"/>
              </a:lnSpc>
            </a:pPr>
            <a:endParaRPr lang="en-US" sz="2700" dirty="0" smtClean="0"/>
          </a:p>
          <a:p>
            <a:pPr>
              <a:lnSpc>
                <a:spcPct val="70000"/>
              </a:lnSpc>
            </a:pPr>
            <a:r>
              <a:rPr lang="en-US" sz="2700" dirty="0" smtClean="0"/>
              <a:t>X.509 certificate</a:t>
            </a:r>
          </a:p>
          <a:p>
            <a:pPr lvl="1">
              <a:lnSpc>
                <a:spcPct val="70000"/>
              </a:lnSpc>
            </a:pPr>
            <a:r>
              <a:rPr lang="en-US" sz="2400" dirty="0" smtClean="0"/>
              <a:t>The ID of the entity</a:t>
            </a:r>
          </a:p>
          <a:p>
            <a:pPr lvl="1">
              <a:lnSpc>
                <a:spcPct val="70000"/>
              </a:lnSpc>
            </a:pPr>
            <a:r>
              <a:rPr lang="en-US" sz="2400" dirty="0" smtClean="0"/>
              <a:t>The public key of the entity</a:t>
            </a:r>
          </a:p>
          <a:p>
            <a:pPr lvl="1">
              <a:lnSpc>
                <a:spcPct val="70000"/>
              </a:lnSpc>
            </a:pPr>
            <a:r>
              <a:rPr lang="en-US" sz="2400" dirty="0" smtClean="0"/>
              <a:t>The identity of the signer</a:t>
            </a:r>
          </a:p>
          <a:p>
            <a:pPr lvl="1">
              <a:lnSpc>
                <a:spcPct val="70000"/>
              </a:lnSpc>
            </a:pPr>
            <a:r>
              <a:rPr lang="en-US" sz="2400" dirty="0" smtClean="0"/>
              <a:t>The digital signature</a:t>
            </a:r>
          </a:p>
          <a:p>
            <a:pPr lvl="1">
              <a:lnSpc>
                <a:spcPct val="70000"/>
              </a:lnSpc>
            </a:pPr>
            <a:r>
              <a:rPr lang="en-US" sz="2400" dirty="0" smtClean="0"/>
              <a:t>A digital signature algorithm</a:t>
            </a:r>
          </a:p>
          <a:p>
            <a:pPr lvl="1">
              <a:lnSpc>
                <a:spcPct val="70000"/>
              </a:lnSpc>
            </a:pPr>
            <a:r>
              <a:rPr lang="en-US" sz="2400" dirty="0" smtClean="0"/>
              <a:t>Optional: expiration time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229600" cy="1143000"/>
          </a:xfrm>
        </p:spPr>
        <p:txBody>
          <a:bodyPr/>
          <a:lstStyle/>
          <a:p>
            <a:r>
              <a:rPr lang="en-US" dirty="0" smtClean="0"/>
              <a:t>Certification authorities</a:t>
            </a:r>
          </a:p>
        </p:txBody>
      </p:sp>
      <p:sp>
        <p:nvSpPr>
          <p:cNvPr id="21507" name="Rectangle 3"/>
          <p:cNvSpPr>
            <a:spLocks noGrp="1" noChangeArrowheads="1"/>
          </p:cNvSpPr>
          <p:nvPr>
            <p:ph type="body" idx="1"/>
          </p:nvPr>
        </p:nvSpPr>
        <p:spPr>
          <a:xfrm>
            <a:off x="457200" y="4191000"/>
            <a:ext cx="8458200" cy="2514600"/>
          </a:xfrm>
        </p:spPr>
        <p:txBody>
          <a:bodyPr>
            <a:normAutofit fontScale="62500" lnSpcReduction="20000"/>
          </a:bodyPr>
          <a:lstStyle/>
          <a:p>
            <a:r>
              <a:rPr lang="en-US" dirty="0" smtClean="0"/>
              <a:t>A CA is an entity claimed to be trustworthy to verify identities and issuing public key certificates</a:t>
            </a:r>
          </a:p>
          <a:p>
            <a:pPr lvl="1"/>
            <a:r>
              <a:rPr lang="en-US" dirty="0" err="1" smtClean="0"/>
              <a:t>Verisign</a:t>
            </a:r>
            <a:endParaRPr lang="en-US" dirty="0" smtClean="0"/>
          </a:p>
          <a:p>
            <a:pPr lvl="1"/>
            <a:endParaRPr lang="en-US" dirty="0" smtClean="0"/>
          </a:p>
          <a:p>
            <a:r>
              <a:rPr lang="en-US" dirty="0" smtClean="0"/>
              <a:t>CAs can be organized into a tree</a:t>
            </a:r>
          </a:p>
          <a:p>
            <a:endParaRPr lang="en-US" dirty="0" smtClean="0"/>
          </a:p>
          <a:p>
            <a:r>
              <a:rPr lang="en-US" dirty="0" smtClean="0"/>
              <a:t>Trust is binary: yes or no</a:t>
            </a:r>
          </a:p>
          <a:p>
            <a:pPr lvl="1"/>
            <a:r>
              <a:rPr lang="en-US" dirty="0" smtClean="0"/>
              <a:t>Everyone trusts the root</a:t>
            </a:r>
          </a:p>
          <a:p>
            <a:endParaRPr lang="en-US" dirty="0" smtClean="0"/>
          </a:p>
        </p:txBody>
      </p:sp>
      <p:pic>
        <p:nvPicPr>
          <p:cNvPr id="21508" name="Picture 4" descr="08f06"/>
          <p:cNvPicPr>
            <a:picLocks noChangeAspect="1" noChangeArrowheads="1"/>
          </p:cNvPicPr>
          <p:nvPr/>
        </p:nvPicPr>
        <p:blipFill>
          <a:blip r:embed="rId2" cstate="print"/>
          <a:srcRect/>
          <a:stretch>
            <a:fillRect/>
          </a:stretch>
        </p:blipFill>
        <p:spPr bwMode="auto">
          <a:xfrm>
            <a:off x="1219200" y="1066800"/>
            <a:ext cx="6970713" cy="2982913"/>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CAs</a:t>
            </a:r>
            <a:endParaRPr lang="en-US" dirty="0"/>
          </a:p>
        </p:txBody>
      </p:sp>
      <p:sp>
        <p:nvSpPr>
          <p:cNvPr id="3" name="Content Placeholder 2"/>
          <p:cNvSpPr>
            <a:spLocks noGrp="1"/>
          </p:cNvSpPr>
          <p:nvPr>
            <p:ph idx="1"/>
          </p:nvPr>
        </p:nvSpPr>
        <p:spPr/>
        <p:txBody>
          <a:bodyPr/>
          <a:lstStyle/>
          <a:p>
            <a:r>
              <a:rPr lang="en-US" dirty="0" smtClean="0"/>
              <a:t>In the real world, there is no single rooted trust</a:t>
            </a:r>
          </a:p>
          <a:p>
            <a:endParaRPr lang="en-US" dirty="0" smtClean="0"/>
          </a:p>
          <a:p>
            <a:r>
              <a:rPr lang="en-US" dirty="0" smtClean="0"/>
              <a:t>Multiple CAs whose public keys are trusted by different people</a:t>
            </a:r>
          </a:p>
          <a:p>
            <a:pPr lvl="1"/>
            <a:endParaRPr lang="en-US" dirty="0" smtClean="0"/>
          </a:p>
          <a:p>
            <a:r>
              <a:rPr lang="en-US" dirty="0" smtClean="0"/>
              <a:t>Self-certifying certificates</a:t>
            </a:r>
          </a:p>
          <a:p>
            <a:pPr lvl="1"/>
            <a:r>
              <a:rPr lang="en-US" dirty="0" smtClean="0"/>
              <a:t>Signer is self</a:t>
            </a:r>
          </a:p>
          <a:p>
            <a:pPr lvl="1"/>
            <a:r>
              <a:rPr lang="en-US" dirty="0" smtClean="0"/>
              <a:t>Accepted by TLS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dirty="0" smtClean="0"/>
              <a:t>Web of Trust</a:t>
            </a:r>
          </a:p>
        </p:txBody>
      </p:sp>
      <p:sp>
        <p:nvSpPr>
          <p:cNvPr id="22531" name="Rectangle 3"/>
          <p:cNvSpPr>
            <a:spLocks noGrp="1" noChangeArrowheads="1"/>
          </p:cNvSpPr>
          <p:nvPr>
            <p:ph type="body" idx="1"/>
          </p:nvPr>
        </p:nvSpPr>
        <p:spPr>
          <a:xfrm>
            <a:off x="457200" y="838200"/>
            <a:ext cx="8458200" cy="5867400"/>
          </a:xfrm>
        </p:spPr>
        <p:txBody>
          <a:bodyPr>
            <a:normAutofit lnSpcReduction="10000"/>
          </a:bodyPr>
          <a:lstStyle/>
          <a:p>
            <a:r>
              <a:rPr lang="en-US" sz="2400" dirty="0" smtClean="0"/>
              <a:t>Pretty Good Privacy:</a:t>
            </a:r>
          </a:p>
          <a:p>
            <a:pPr lvl="1"/>
            <a:r>
              <a:rPr lang="en-US" sz="2000" dirty="0" smtClean="0"/>
              <a:t>No single hierarchical </a:t>
            </a:r>
          </a:p>
          <a:p>
            <a:pPr lvl="1"/>
            <a:r>
              <a:rPr lang="en-US" sz="2000" dirty="0" smtClean="0"/>
              <a:t>Establishing trust is a personal matter and gives users the raw material to make their own decisions</a:t>
            </a:r>
          </a:p>
          <a:p>
            <a:pPr lvl="1"/>
            <a:endParaRPr lang="en-US" sz="2000" dirty="0" smtClean="0"/>
          </a:p>
          <a:p>
            <a:r>
              <a:rPr lang="en-US" sz="2400" dirty="0" smtClean="0"/>
              <a:t>IETF’s PGP signing session:</a:t>
            </a:r>
          </a:p>
          <a:p>
            <a:pPr lvl="1"/>
            <a:r>
              <a:rPr lang="en-US" sz="2000" dirty="0" smtClean="0"/>
              <a:t>Collect public keys from others whose identity one knows</a:t>
            </a:r>
          </a:p>
          <a:p>
            <a:pPr lvl="1"/>
            <a:r>
              <a:rPr lang="en-US" sz="2000" dirty="0" smtClean="0"/>
              <a:t>Provide his public key to others</a:t>
            </a:r>
          </a:p>
          <a:p>
            <a:pPr lvl="1"/>
            <a:r>
              <a:rPr lang="en-US" sz="2000" dirty="0" smtClean="0"/>
              <a:t>Get his public key signed by others</a:t>
            </a:r>
          </a:p>
          <a:p>
            <a:pPr lvl="1"/>
            <a:r>
              <a:rPr lang="en-US" sz="2000" dirty="0" smtClean="0"/>
              <a:t>Sign the public key of others</a:t>
            </a:r>
          </a:p>
          <a:p>
            <a:pPr lvl="1"/>
            <a:r>
              <a:rPr lang="en-US" sz="2000" dirty="0" smtClean="0"/>
              <a:t>Collect the certificate from other individuals whom he trusts enough to sign keys</a:t>
            </a:r>
          </a:p>
          <a:p>
            <a:pPr lvl="1"/>
            <a:endParaRPr lang="en-US" sz="2000" dirty="0" smtClean="0"/>
          </a:p>
          <a:p>
            <a:r>
              <a:rPr lang="en-US" sz="2400" dirty="0" smtClean="0"/>
              <a:t>Trust is a matter of degree</a:t>
            </a:r>
          </a:p>
          <a:p>
            <a:pPr lvl="1"/>
            <a:r>
              <a:rPr lang="en-US" sz="2000" dirty="0" smtClean="0"/>
              <a:t>A public-key certificate includes a confidence level</a:t>
            </a:r>
          </a:p>
          <a:p>
            <a:pPr lvl="1"/>
            <a:r>
              <a:rPr lang="en-US" sz="2000" dirty="0" smtClean="0"/>
              <a:t>Trust dependent on the number of certificates of a key, and the confidence level of each certificate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dirty="0" smtClean="0"/>
              <a:t>Certificate Revocation</a:t>
            </a:r>
          </a:p>
        </p:txBody>
      </p:sp>
      <p:sp>
        <p:nvSpPr>
          <p:cNvPr id="23555" name="Rectangle 3"/>
          <p:cNvSpPr>
            <a:spLocks noGrp="1" noChangeArrowheads="1"/>
          </p:cNvSpPr>
          <p:nvPr>
            <p:ph type="body" idx="1"/>
          </p:nvPr>
        </p:nvSpPr>
        <p:spPr>
          <a:xfrm>
            <a:off x="457200" y="1143000"/>
            <a:ext cx="8229600" cy="5715000"/>
          </a:xfrm>
        </p:spPr>
        <p:txBody>
          <a:bodyPr/>
          <a:lstStyle/>
          <a:p>
            <a:r>
              <a:rPr lang="en-US" dirty="0" smtClean="0"/>
              <a:t>Certificate revocation list</a:t>
            </a:r>
          </a:p>
          <a:p>
            <a:pPr lvl="1"/>
            <a:r>
              <a:rPr lang="en-US" dirty="0" smtClean="0"/>
              <a:t>Periodically updated and publicly available</a:t>
            </a:r>
          </a:p>
          <a:p>
            <a:pPr lvl="1"/>
            <a:r>
              <a:rPr lang="en-US" dirty="0" smtClean="0"/>
              <a:t>Digitally signed</a:t>
            </a:r>
          </a:p>
          <a:p>
            <a:pPr lvl="1"/>
            <a:r>
              <a:rPr lang="en-US" dirty="0" smtClean="0"/>
              <a:t>Lists may be large</a:t>
            </a:r>
          </a:p>
          <a:p>
            <a:pPr lvl="1"/>
            <a:endParaRPr lang="en-US" dirty="0" smtClean="0"/>
          </a:p>
          <a:p>
            <a:r>
              <a:rPr lang="en-US" dirty="0" smtClean="0"/>
              <a:t>Online certificate status protocol</a:t>
            </a:r>
          </a:p>
          <a:p>
            <a:pPr lvl="1"/>
            <a:r>
              <a:rPr lang="en-US" dirty="0" smtClean="0"/>
              <a:t>Query the status of a certificate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Key distribution</a:t>
            </a:r>
          </a:p>
        </p:txBody>
      </p:sp>
      <p:sp>
        <p:nvSpPr>
          <p:cNvPr id="19459" name="Rectangle 3"/>
          <p:cNvSpPr>
            <a:spLocks noGrp="1" noChangeArrowheads="1"/>
          </p:cNvSpPr>
          <p:nvPr>
            <p:ph type="body" idx="1"/>
          </p:nvPr>
        </p:nvSpPr>
        <p:spPr>
          <a:xfrm>
            <a:off x="381000" y="1371600"/>
            <a:ext cx="8458200" cy="5486400"/>
          </a:xfrm>
        </p:spPr>
        <p:txBody>
          <a:bodyPr/>
          <a:lstStyle/>
          <a:p>
            <a:r>
              <a:rPr lang="en-US" dirty="0" smtClean="0"/>
              <a:t>Two problems:</a:t>
            </a:r>
          </a:p>
          <a:p>
            <a:pPr lvl="1"/>
            <a:r>
              <a:rPr lang="en-US" dirty="0" smtClean="0"/>
              <a:t>How do participants know which entity has which public key?</a:t>
            </a:r>
          </a:p>
          <a:p>
            <a:pPr lvl="2"/>
            <a:r>
              <a:rPr lang="en-US" dirty="0" smtClean="0"/>
              <a:t>A complete scheme for certifying bindings between public keys and identities – what keys belongs to who – is called a public key infrastructure (PKI)</a:t>
            </a:r>
          </a:p>
          <a:p>
            <a:pPr lvl="3"/>
            <a:r>
              <a:rPr lang="en-US" dirty="0" smtClean="0"/>
              <a:t>Comments: not easy to scale</a:t>
            </a:r>
          </a:p>
          <a:p>
            <a:pPr lvl="3"/>
            <a:r>
              <a:rPr lang="en-US" dirty="0" smtClean="0"/>
              <a:t>People don’t use it that much</a:t>
            </a:r>
          </a:p>
          <a:p>
            <a:pPr lvl="3"/>
            <a:endParaRPr lang="en-US" dirty="0" smtClean="0"/>
          </a:p>
          <a:p>
            <a:pPr lvl="1"/>
            <a:r>
              <a:rPr lang="en-US" dirty="0" smtClean="0"/>
              <a:t>How do each end know the symmetric shared key?</a:t>
            </a:r>
          </a:p>
          <a:p>
            <a:pPr lvl="1">
              <a:buNone/>
            </a:pPr>
            <a:endParaRPr lang="en-US" dirty="0" smtClean="0"/>
          </a:p>
          <a:p>
            <a:pPr lvl="1">
              <a:buFont typeface="Helvetica" pitchFamily="34" charset="0"/>
              <a:buNone/>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19459">
                                            <p:txEl>
                                              <p:pRg st="6" end="6"/>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Symmetric key distributions</a:t>
            </a:r>
          </a:p>
        </p:txBody>
      </p:sp>
      <p:sp>
        <p:nvSpPr>
          <p:cNvPr id="24579" name="Rectangle 3"/>
          <p:cNvSpPr>
            <a:spLocks noGrp="1" noChangeArrowheads="1"/>
          </p:cNvSpPr>
          <p:nvPr>
            <p:ph type="body" idx="1"/>
          </p:nvPr>
        </p:nvSpPr>
        <p:spPr/>
        <p:txBody>
          <a:bodyPr/>
          <a:lstStyle/>
          <a:p>
            <a:r>
              <a:rPr lang="en-US" dirty="0" smtClean="0"/>
              <a:t>If there are N entities, N(N-1)/2 keys</a:t>
            </a:r>
          </a:p>
          <a:p>
            <a:r>
              <a:rPr lang="en-US" dirty="0" smtClean="0"/>
              <a:t>Key distribution center (KDC)</a:t>
            </a:r>
          </a:p>
          <a:p>
            <a:pPr lvl="1"/>
            <a:r>
              <a:rPr lang="en-US" dirty="0" smtClean="0"/>
              <a:t>A trusted entity</a:t>
            </a:r>
          </a:p>
          <a:p>
            <a:pPr lvl="1"/>
            <a:r>
              <a:rPr lang="en-US" dirty="0" smtClean="0"/>
              <a:t>Each user maintains a key with the KDC</a:t>
            </a:r>
          </a:p>
          <a:p>
            <a:pPr lvl="1"/>
            <a:r>
              <a:rPr lang="en-US" dirty="0" smtClean="0"/>
              <a:t>KDC generates a session key when a user wants to communicate with another destination</a:t>
            </a:r>
          </a:p>
          <a:p>
            <a:pPr lvl="2"/>
            <a:r>
              <a:rPr lang="en-US" dirty="0" smtClean="0"/>
              <a:t>Kerberos is a widely used key-distribution system</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8229600" cy="1143000"/>
          </a:xfrm>
        </p:spPr>
        <p:txBody>
          <a:bodyPr/>
          <a:lstStyle/>
          <a:p>
            <a:r>
              <a:rPr lang="en-US" dirty="0" err="1" smtClean="0"/>
              <a:t>Diffie</a:t>
            </a:r>
            <a:r>
              <a:rPr lang="en-US" dirty="0" smtClean="0"/>
              <a:t>-Hellman key agreement</a:t>
            </a:r>
          </a:p>
        </p:txBody>
      </p:sp>
      <p:sp>
        <p:nvSpPr>
          <p:cNvPr id="31747" name="Rectangle 3"/>
          <p:cNvSpPr>
            <a:spLocks noGrp="1" noChangeArrowheads="1"/>
          </p:cNvSpPr>
          <p:nvPr>
            <p:ph type="body" idx="1"/>
          </p:nvPr>
        </p:nvSpPr>
        <p:spPr>
          <a:xfrm>
            <a:off x="457200" y="3657600"/>
            <a:ext cx="8458200" cy="3200400"/>
          </a:xfrm>
        </p:spPr>
        <p:txBody>
          <a:bodyPr/>
          <a:lstStyle/>
          <a:p>
            <a:pPr>
              <a:lnSpc>
                <a:spcPct val="80000"/>
              </a:lnSpc>
            </a:pPr>
            <a:r>
              <a:rPr lang="en-US" dirty="0" smtClean="0"/>
              <a:t>Long considered as the invention of public key cryptography</a:t>
            </a:r>
          </a:p>
          <a:p>
            <a:pPr>
              <a:lnSpc>
                <a:spcPct val="80000"/>
              </a:lnSpc>
            </a:pPr>
            <a:endParaRPr lang="en-US" dirty="0" smtClean="0"/>
          </a:p>
          <a:p>
            <a:pPr>
              <a:lnSpc>
                <a:spcPct val="80000"/>
              </a:lnSpc>
            </a:pPr>
            <a:r>
              <a:rPr lang="en-US" dirty="0" smtClean="0"/>
              <a:t>Establishes a session key without using any </a:t>
            </a:r>
            <a:r>
              <a:rPr lang="en-US" dirty="0" err="1" smtClean="0"/>
              <a:t>predistributed</a:t>
            </a:r>
            <a:r>
              <a:rPr lang="en-US" smtClean="0"/>
              <a:t> keys</a:t>
            </a:r>
          </a:p>
          <a:p>
            <a:pPr>
              <a:lnSpc>
                <a:spcPct val="80000"/>
              </a:lnSpc>
            </a:pPr>
            <a:endParaRPr lang="en-US" dirty="0" smtClean="0"/>
          </a:p>
          <a:p>
            <a:pPr>
              <a:lnSpc>
                <a:spcPct val="80000"/>
              </a:lnSpc>
            </a:pPr>
            <a:r>
              <a:rPr lang="en-US" dirty="0" smtClean="0"/>
              <a:t>Discrete log is hard</a:t>
            </a:r>
          </a:p>
          <a:p>
            <a:pPr>
              <a:lnSpc>
                <a:spcPct val="80000"/>
              </a:lnSpc>
            </a:pPr>
            <a:endParaRPr lang="en-US" sz="1800" dirty="0" smtClean="0"/>
          </a:p>
        </p:txBody>
      </p:sp>
      <p:grpSp>
        <p:nvGrpSpPr>
          <p:cNvPr id="2" name="Group 5"/>
          <p:cNvGrpSpPr>
            <a:grpSpLocks/>
          </p:cNvGrpSpPr>
          <p:nvPr/>
        </p:nvGrpSpPr>
        <p:grpSpPr bwMode="auto">
          <a:xfrm>
            <a:off x="1206500" y="1941513"/>
            <a:ext cx="774700" cy="754062"/>
            <a:chOff x="576" y="2021"/>
            <a:chExt cx="488" cy="475"/>
          </a:xfrm>
        </p:grpSpPr>
        <p:sp>
          <p:nvSpPr>
            <p:cNvPr id="31785" name="AutoShape 6"/>
            <p:cNvSpPr>
              <a:spLocks noChangeAspect="1" noChangeArrowheads="1" noTextEdit="1"/>
            </p:cNvSpPr>
            <p:nvPr/>
          </p:nvSpPr>
          <p:spPr bwMode="auto">
            <a:xfrm>
              <a:off x="576" y="2021"/>
              <a:ext cx="488" cy="475"/>
            </a:xfrm>
            <a:prstGeom prst="rect">
              <a:avLst/>
            </a:prstGeom>
            <a:noFill/>
            <a:ln w="9525">
              <a:noFill/>
              <a:miter lim="800000"/>
              <a:headEnd/>
              <a:tailEnd/>
            </a:ln>
          </p:spPr>
          <p:txBody>
            <a:bodyPr/>
            <a:lstStyle/>
            <a:p>
              <a:endParaRPr lang="en-US"/>
            </a:p>
          </p:txBody>
        </p:sp>
        <p:grpSp>
          <p:nvGrpSpPr>
            <p:cNvPr id="3" name="Group 7"/>
            <p:cNvGrpSpPr>
              <a:grpSpLocks/>
            </p:cNvGrpSpPr>
            <p:nvPr/>
          </p:nvGrpSpPr>
          <p:grpSpPr bwMode="auto">
            <a:xfrm>
              <a:off x="749" y="2278"/>
              <a:ext cx="250" cy="216"/>
              <a:chOff x="749" y="3862"/>
              <a:chExt cx="250" cy="216"/>
            </a:xfrm>
          </p:grpSpPr>
          <p:sp>
            <p:nvSpPr>
              <p:cNvPr id="31801" name="Freeform 8"/>
              <p:cNvSpPr>
                <a:spLocks/>
              </p:cNvSpPr>
              <p:nvPr/>
            </p:nvSpPr>
            <p:spPr bwMode="auto">
              <a:xfrm>
                <a:off x="749" y="3863"/>
                <a:ext cx="250" cy="215"/>
              </a:xfrm>
              <a:custGeom>
                <a:avLst/>
                <a:gdLst>
                  <a:gd name="T0" fmla="*/ 1251 w 1251"/>
                  <a:gd name="T1" fmla="*/ 1072 h 1074"/>
                  <a:gd name="T2" fmla="*/ 1251 w 1251"/>
                  <a:gd name="T3" fmla="*/ 517 h 1074"/>
                  <a:gd name="T4" fmla="*/ 1233 w 1251"/>
                  <a:gd name="T5" fmla="*/ 73 h 1074"/>
                  <a:gd name="T6" fmla="*/ 598 w 1251"/>
                  <a:gd name="T7" fmla="*/ 0 h 1074"/>
                  <a:gd name="T8" fmla="*/ 20 w 1251"/>
                  <a:gd name="T9" fmla="*/ 66 h 1074"/>
                  <a:gd name="T10" fmla="*/ 17 w 1251"/>
                  <a:gd name="T11" fmla="*/ 222 h 1074"/>
                  <a:gd name="T12" fmla="*/ 0 w 1251"/>
                  <a:gd name="T13" fmla="*/ 1067 h 1074"/>
                  <a:gd name="T14" fmla="*/ 129 w 1251"/>
                  <a:gd name="T15" fmla="*/ 1067 h 1074"/>
                  <a:gd name="T16" fmla="*/ 129 w 1251"/>
                  <a:gd name="T17" fmla="*/ 302 h 1074"/>
                  <a:gd name="T18" fmla="*/ 377 w 1251"/>
                  <a:gd name="T19" fmla="*/ 284 h 1074"/>
                  <a:gd name="T20" fmla="*/ 1135 w 1251"/>
                  <a:gd name="T21" fmla="*/ 284 h 1074"/>
                  <a:gd name="T22" fmla="*/ 1145 w 1251"/>
                  <a:gd name="T23" fmla="*/ 1074 h 1074"/>
                  <a:gd name="T24" fmla="*/ 1251 w 1251"/>
                  <a:gd name="T25" fmla="*/ 1072 h 1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1"/>
                  <a:gd name="T40" fmla="*/ 0 h 1074"/>
                  <a:gd name="T41" fmla="*/ 1251 w 1251"/>
                  <a:gd name="T42" fmla="*/ 1074 h 10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1" h="1074">
                    <a:moveTo>
                      <a:pt x="1251" y="1072"/>
                    </a:moveTo>
                    <a:lnTo>
                      <a:pt x="1251" y="517"/>
                    </a:lnTo>
                    <a:lnTo>
                      <a:pt x="1233" y="73"/>
                    </a:lnTo>
                    <a:lnTo>
                      <a:pt x="598" y="0"/>
                    </a:lnTo>
                    <a:lnTo>
                      <a:pt x="20" y="66"/>
                    </a:lnTo>
                    <a:lnTo>
                      <a:pt x="17" y="222"/>
                    </a:lnTo>
                    <a:lnTo>
                      <a:pt x="0" y="1067"/>
                    </a:lnTo>
                    <a:lnTo>
                      <a:pt x="129" y="1067"/>
                    </a:lnTo>
                    <a:lnTo>
                      <a:pt x="129" y="302"/>
                    </a:lnTo>
                    <a:lnTo>
                      <a:pt x="377" y="284"/>
                    </a:lnTo>
                    <a:lnTo>
                      <a:pt x="1135" y="284"/>
                    </a:lnTo>
                    <a:lnTo>
                      <a:pt x="1145" y="1074"/>
                    </a:lnTo>
                    <a:lnTo>
                      <a:pt x="1251" y="1072"/>
                    </a:lnTo>
                    <a:close/>
                  </a:path>
                </a:pathLst>
              </a:custGeom>
              <a:solidFill>
                <a:srgbClr val="000080"/>
              </a:solidFill>
              <a:ln w="1588">
                <a:solidFill>
                  <a:srgbClr val="000000"/>
                </a:solidFill>
                <a:round/>
                <a:headEnd/>
                <a:tailEnd/>
              </a:ln>
            </p:spPr>
            <p:txBody>
              <a:bodyPr/>
              <a:lstStyle/>
              <a:p>
                <a:endParaRPr lang="en-US"/>
              </a:p>
            </p:txBody>
          </p:sp>
          <p:sp>
            <p:nvSpPr>
              <p:cNvPr id="31802" name="Freeform 9"/>
              <p:cNvSpPr>
                <a:spLocks/>
              </p:cNvSpPr>
              <p:nvPr/>
            </p:nvSpPr>
            <p:spPr bwMode="auto">
              <a:xfrm>
                <a:off x="768" y="3862"/>
                <a:ext cx="98" cy="54"/>
              </a:xfrm>
              <a:custGeom>
                <a:avLst/>
                <a:gdLst>
                  <a:gd name="T0" fmla="*/ 92 w 489"/>
                  <a:gd name="T1" fmla="*/ 53 h 274"/>
                  <a:gd name="T2" fmla="*/ 157 w 489"/>
                  <a:gd name="T3" fmla="*/ 43 h 274"/>
                  <a:gd name="T4" fmla="*/ 217 w 489"/>
                  <a:gd name="T5" fmla="*/ 0 h 274"/>
                  <a:gd name="T6" fmla="*/ 279 w 489"/>
                  <a:gd name="T7" fmla="*/ 65 h 274"/>
                  <a:gd name="T8" fmla="*/ 476 w 489"/>
                  <a:gd name="T9" fmla="*/ 189 h 274"/>
                  <a:gd name="T10" fmla="*/ 489 w 489"/>
                  <a:gd name="T11" fmla="*/ 236 h 274"/>
                  <a:gd name="T12" fmla="*/ 376 w 489"/>
                  <a:gd name="T13" fmla="*/ 274 h 274"/>
                  <a:gd name="T14" fmla="*/ 0 w 489"/>
                  <a:gd name="T15" fmla="*/ 85 h 274"/>
                  <a:gd name="T16" fmla="*/ 92 w 489"/>
                  <a:gd name="T17" fmla="*/ 53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274"/>
                  <a:gd name="T29" fmla="*/ 489 w 48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274">
                    <a:moveTo>
                      <a:pt x="92" y="53"/>
                    </a:moveTo>
                    <a:lnTo>
                      <a:pt x="157" y="43"/>
                    </a:lnTo>
                    <a:lnTo>
                      <a:pt x="217" y="0"/>
                    </a:lnTo>
                    <a:lnTo>
                      <a:pt x="279" y="65"/>
                    </a:lnTo>
                    <a:lnTo>
                      <a:pt x="476" y="189"/>
                    </a:lnTo>
                    <a:lnTo>
                      <a:pt x="489" y="236"/>
                    </a:lnTo>
                    <a:lnTo>
                      <a:pt x="376" y="274"/>
                    </a:lnTo>
                    <a:lnTo>
                      <a:pt x="0" y="85"/>
                    </a:lnTo>
                    <a:lnTo>
                      <a:pt x="92" y="53"/>
                    </a:lnTo>
                    <a:close/>
                  </a:path>
                </a:pathLst>
              </a:custGeom>
              <a:solidFill>
                <a:srgbClr val="C0C0C0"/>
              </a:solidFill>
              <a:ln w="1588">
                <a:solidFill>
                  <a:srgbClr val="000000"/>
                </a:solidFill>
                <a:round/>
                <a:headEnd/>
                <a:tailEnd/>
              </a:ln>
            </p:spPr>
            <p:txBody>
              <a:bodyPr/>
              <a:lstStyle/>
              <a:p>
                <a:endParaRPr lang="en-US"/>
              </a:p>
            </p:txBody>
          </p:sp>
        </p:grpSp>
        <p:grpSp>
          <p:nvGrpSpPr>
            <p:cNvPr id="4" name="Group 10"/>
            <p:cNvGrpSpPr>
              <a:grpSpLocks/>
            </p:cNvGrpSpPr>
            <p:nvPr/>
          </p:nvGrpSpPr>
          <p:grpSpPr bwMode="auto">
            <a:xfrm>
              <a:off x="828" y="2084"/>
              <a:ext cx="234" cy="322"/>
              <a:chOff x="828" y="3668"/>
              <a:chExt cx="234" cy="322"/>
            </a:xfrm>
          </p:grpSpPr>
          <p:grpSp>
            <p:nvGrpSpPr>
              <p:cNvPr id="5" name="Group 11"/>
              <p:cNvGrpSpPr>
                <a:grpSpLocks/>
              </p:cNvGrpSpPr>
              <p:nvPr/>
            </p:nvGrpSpPr>
            <p:grpSpPr bwMode="auto">
              <a:xfrm>
                <a:off x="828" y="3668"/>
                <a:ext cx="234" cy="246"/>
                <a:chOff x="828" y="3668"/>
                <a:chExt cx="234" cy="246"/>
              </a:xfrm>
            </p:grpSpPr>
            <p:sp>
              <p:nvSpPr>
                <p:cNvPr id="31799" name="Freeform 12"/>
                <p:cNvSpPr>
                  <a:spLocks/>
                </p:cNvSpPr>
                <p:nvPr/>
              </p:nvSpPr>
              <p:spPr bwMode="auto">
                <a:xfrm>
                  <a:off x="828" y="3668"/>
                  <a:ext cx="234" cy="246"/>
                </a:xfrm>
                <a:custGeom>
                  <a:avLst/>
                  <a:gdLst>
                    <a:gd name="T0" fmla="*/ 219 w 1168"/>
                    <a:gd name="T1" fmla="*/ 249 h 1228"/>
                    <a:gd name="T2" fmla="*/ 247 w 1168"/>
                    <a:gd name="T3" fmla="*/ 164 h 1228"/>
                    <a:gd name="T4" fmla="*/ 265 w 1168"/>
                    <a:gd name="T5" fmla="*/ 110 h 1228"/>
                    <a:gd name="T6" fmla="*/ 271 w 1168"/>
                    <a:gd name="T7" fmla="*/ 94 h 1228"/>
                    <a:gd name="T8" fmla="*/ 282 w 1168"/>
                    <a:gd name="T9" fmla="*/ 81 h 1228"/>
                    <a:gd name="T10" fmla="*/ 288 w 1168"/>
                    <a:gd name="T11" fmla="*/ 74 h 1228"/>
                    <a:gd name="T12" fmla="*/ 300 w 1168"/>
                    <a:gd name="T13" fmla="*/ 70 h 1228"/>
                    <a:gd name="T14" fmla="*/ 448 w 1168"/>
                    <a:gd name="T15" fmla="*/ 40 h 1228"/>
                    <a:gd name="T16" fmla="*/ 607 w 1168"/>
                    <a:gd name="T17" fmla="*/ 11 h 1228"/>
                    <a:gd name="T18" fmla="*/ 750 w 1168"/>
                    <a:gd name="T19" fmla="*/ 0 h 1228"/>
                    <a:gd name="T20" fmla="*/ 832 w 1168"/>
                    <a:gd name="T21" fmla="*/ 0 h 1228"/>
                    <a:gd name="T22" fmla="*/ 1002 w 1168"/>
                    <a:gd name="T23" fmla="*/ 10 h 1228"/>
                    <a:gd name="T24" fmla="*/ 1125 w 1168"/>
                    <a:gd name="T25" fmla="*/ 15 h 1228"/>
                    <a:gd name="T26" fmla="*/ 1143 w 1168"/>
                    <a:gd name="T27" fmla="*/ 18 h 1228"/>
                    <a:gd name="T28" fmla="*/ 1155 w 1168"/>
                    <a:gd name="T29" fmla="*/ 23 h 1228"/>
                    <a:gd name="T30" fmla="*/ 1163 w 1168"/>
                    <a:gd name="T31" fmla="*/ 29 h 1228"/>
                    <a:gd name="T32" fmla="*/ 1168 w 1168"/>
                    <a:gd name="T33" fmla="*/ 38 h 1228"/>
                    <a:gd name="T34" fmla="*/ 1168 w 1168"/>
                    <a:gd name="T35" fmla="*/ 49 h 1228"/>
                    <a:gd name="T36" fmla="*/ 1162 w 1168"/>
                    <a:gd name="T37" fmla="*/ 82 h 1228"/>
                    <a:gd name="T38" fmla="*/ 1138 w 1168"/>
                    <a:gd name="T39" fmla="*/ 193 h 1228"/>
                    <a:gd name="T40" fmla="*/ 1120 w 1168"/>
                    <a:gd name="T41" fmla="*/ 276 h 1228"/>
                    <a:gd name="T42" fmla="*/ 1081 w 1168"/>
                    <a:gd name="T43" fmla="*/ 461 h 1228"/>
                    <a:gd name="T44" fmla="*/ 1055 w 1168"/>
                    <a:gd name="T45" fmla="*/ 576 h 1228"/>
                    <a:gd name="T46" fmla="*/ 985 w 1168"/>
                    <a:gd name="T47" fmla="*/ 844 h 1228"/>
                    <a:gd name="T48" fmla="*/ 918 w 1168"/>
                    <a:gd name="T49" fmla="*/ 1058 h 1228"/>
                    <a:gd name="T50" fmla="*/ 905 w 1168"/>
                    <a:gd name="T51" fmla="*/ 1099 h 1228"/>
                    <a:gd name="T52" fmla="*/ 898 w 1168"/>
                    <a:gd name="T53" fmla="*/ 1123 h 1228"/>
                    <a:gd name="T54" fmla="*/ 891 w 1168"/>
                    <a:gd name="T55" fmla="*/ 1145 h 1228"/>
                    <a:gd name="T56" fmla="*/ 884 w 1168"/>
                    <a:gd name="T57" fmla="*/ 1158 h 1228"/>
                    <a:gd name="T58" fmla="*/ 872 w 1168"/>
                    <a:gd name="T59" fmla="*/ 1173 h 1228"/>
                    <a:gd name="T60" fmla="*/ 860 w 1168"/>
                    <a:gd name="T61" fmla="*/ 1178 h 1228"/>
                    <a:gd name="T62" fmla="*/ 839 w 1168"/>
                    <a:gd name="T63" fmla="*/ 1184 h 1228"/>
                    <a:gd name="T64" fmla="*/ 799 w 1168"/>
                    <a:gd name="T65" fmla="*/ 1187 h 1228"/>
                    <a:gd name="T66" fmla="*/ 732 w 1168"/>
                    <a:gd name="T67" fmla="*/ 1187 h 1228"/>
                    <a:gd name="T68" fmla="*/ 676 w 1168"/>
                    <a:gd name="T69" fmla="*/ 1194 h 1228"/>
                    <a:gd name="T70" fmla="*/ 602 w 1168"/>
                    <a:gd name="T71" fmla="*/ 1206 h 1228"/>
                    <a:gd name="T72" fmla="*/ 525 w 1168"/>
                    <a:gd name="T73" fmla="*/ 1220 h 1228"/>
                    <a:gd name="T74" fmla="*/ 474 w 1168"/>
                    <a:gd name="T75" fmla="*/ 1228 h 1228"/>
                    <a:gd name="T76" fmla="*/ 409 w 1168"/>
                    <a:gd name="T77" fmla="*/ 1228 h 1228"/>
                    <a:gd name="T78" fmla="*/ 396 w 1168"/>
                    <a:gd name="T79" fmla="*/ 1220 h 1228"/>
                    <a:gd name="T80" fmla="*/ 35 w 1168"/>
                    <a:gd name="T81" fmla="*/ 975 h 1228"/>
                    <a:gd name="T82" fmla="*/ 18 w 1168"/>
                    <a:gd name="T83" fmla="*/ 959 h 1228"/>
                    <a:gd name="T84" fmla="*/ 5 w 1168"/>
                    <a:gd name="T85" fmla="*/ 943 h 1228"/>
                    <a:gd name="T86" fmla="*/ 0 w 1168"/>
                    <a:gd name="T87" fmla="*/ 924 h 1228"/>
                    <a:gd name="T88" fmla="*/ 0 w 1168"/>
                    <a:gd name="T89" fmla="*/ 902 h 1228"/>
                    <a:gd name="T90" fmla="*/ 5 w 1168"/>
                    <a:gd name="T91" fmla="*/ 882 h 1228"/>
                    <a:gd name="T92" fmla="*/ 108 w 1168"/>
                    <a:gd name="T93" fmla="*/ 579 h 1228"/>
                    <a:gd name="T94" fmla="*/ 173 w 1168"/>
                    <a:gd name="T95" fmla="*/ 388 h 1228"/>
                    <a:gd name="T96" fmla="*/ 219 w 1168"/>
                    <a:gd name="T97" fmla="*/ 249 h 1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8"/>
                    <a:gd name="T148" fmla="*/ 0 h 1228"/>
                    <a:gd name="T149" fmla="*/ 1168 w 1168"/>
                    <a:gd name="T150" fmla="*/ 1228 h 12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8" h="1228">
                      <a:moveTo>
                        <a:pt x="219" y="249"/>
                      </a:moveTo>
                      <a:lnTo>
                        <a:pt x="247" y="164"/>
                      </a:lnTo>
                      <a:lnTo>
                        <a:pt x="265" y="110"/>
                      </a:lnTo>
                      <a:lnTo>
                        <a:pt x="271" y="94"/>
                      </a:lnTo>
                      <a:lnTo>
                        <a:pt x="282" y="81"/>
                      </a:lnTo>
                      <a:lnTo>
                        <a:pt x="288" y="74"/>
                      </a:lnTo>
                      <a:lnTo>
                        <a:pt x="300" y="70"/>
                      </a:lnTo>
                      <a:lnTo>
                        <a:pt x="448" y="40"/>
                      </a:lnTo>
                      <a:lnTo>
                        <a:pt x="607" y="11"/>
                      </a:lnTo>
                      <a:lnTo>
                        <a:pt x="750" y="0"/>
                      </a:lnTo>
                      <a:lnTo>
                        <a:pt x="832" y="0"/>
                      </a:lnTo>
                      <a:lnTo>
                        <a:pt x="1002" y="10"/>
                      </a:lnTo>
                      <a:lnTo>
                        <a:pt x="1125" y="15"/>
                      </a:lnTo>
                      <a:lnTo>
                        <a:pt x="1143" y="18"/>
                      </a:lnTo>
                      <a:lnTo>
                        <a:pt x="1155" y="23"/>
                      </a:lnTo>
                      <a:lnTo>
                        <a:pt x="1163" y="29"/>
                      </a:lnTo>
                      <a:lnTo>
                        <a:pt x="1168" y="38"/>
                      </a:lnTo>
                      <a:lnTo>
                        <a:pt x="1168" y="49"/>
                      </a:lnTo>
                      <a:lnTo>
                        <a:pt x="1162" y="82"/>
                      </a:lnTo>
                      <a:lnTo>
                        <a:pt x="1138" y="193"/>
                      </a:lnTo>
                      <a:lnTo>
                        <a:pt x="1120" y="276"/>
                      </a:lnTo>
                      <a:lnTo>
                        <a:pt x="1081" y="461"/>
                      </a:lnTo>
                      <a:lnTo>
                        <a:pt x="1055" y="576"/>
                      </a:lnTo>
                      <a:lnTo>
                        <a:pt x="985" y="844"/>
                      </a:lnTo>
                      <a:lnTo>
                        <a:pt x="918" y="1058"/>
                      </a:lnTo>
                      <a:lnTo>
                        <a:pt x="905" y="1099"/>
                      </a:lnTo>
                      <a:lnTo>
                        <a:pt x="898" y="1123"/>
                      </a:lnTo>
                      <a:lnTo>
                        <a:pt x="891" y="1145"/>
                      </a:lnTo>
                      <a:lnTo>
                        <a:pt x="884" y="1158"/>
                      </a:lnTo>
                      <a:lnTo>
                        <a:pt x="872" y="1173"/>
                      </a:lnTo>
                      <a:lnTo>
                        <a:pt x="860" y="1178"/>
                      </a:lnTo>
                      <a:lnTo>
                        <a:pt x="839" y="1184"/>
                      </a:lnTo>
                      <a:lnTo>
                        <a:pt x="799" y="1187"/>
                      </a:lnTo>
                      <a:lnTo>
                        <a:pt x="732" y="1187"/>
                      </a:lnTo>
                      <a:lnTo>
                        <a:pt x="676" y="1194"/>
                      </a:lnTo>
                      <a:lnTo>
                        <a:pt x="602" y="1206"/>
                      </a:lnTo>
                      <a:lnTo>
                        <a:pt x="525" y="1220"/>
                      </a:lnTo>
                      <a:lnTo>
                        <a:pt x="474" y="1228"/>
                      </a:lnTo>
                      <a:lnTo>
                        <a:pt x="409" y="1228"/>
                      </a:lnTo>
                      <a:lnTo>
                        <a:pt x="396" y="1220"/>
                      </a:lnTo>
                      <a:lnTo>
                        <a:pt x="35" y="975"/>
                      </a:lnTo>
                      <a:lnTo>
                        <a:pt x="18" y="959"/>
                      </a:lnTo>
                      <a:lnTo>
                        <a:pt x="5" y="943"/>
                      </a:lnTo>
                      <a:lnTo>
                        <a:pt x="0" y="924"/>
                      </a:lnTo>
                      <a:lnTo>
                        <a:pt x="0" y="902"/>
                      </a:lnTo>
                      <a:lnTo>
                        <a:pt x="5" y="882"/>
                      </a:lnTo>
                      <a:lnTo>
                        <a:pt x="108" y="579"/>
                      </a:lnTo>
                      <a:lnTo>
                        <a:pt x="173" y="388"/>
                      </a:lnTo>
                      <a:lnTo>
                        <a:pt x="219" y="249"/>
                      </a:lnTo>
                      <a:close/>
                    </a:path>
                  </a:pathLst>
                </a:custGeom>
                <a:solidFill>
                  <a:srgbClr val="C0C0C0"/>
                </a:solidFill>
                <a:ln w="1588">
                  <a:solidFill>
                    <a:srgbClr val="000000"/>
                  </a:solidFill>
                  <a:round/>
                  <a:headEnd/>
                  <a:tailEnd/>
                </a:ln>
              </p:spPr>
              <p:txBody>
                <a:bodyPr/>
                <a:lstStyle/>
                <a:p>
                  <a:endParaRPr lang="en-US"/>
                </a:p>
              </p:txBody>
            </p:sp>
            <p:sp>
              <p:nvSpPr>
                <p:cNvPr id="31800" name="Freeform 13"/>
                <p:cNvSpPr>
                  <a:spLocks/>
                </p:cNvSpPr>
                <p:nvPr/>
              </p:nvSpPr>
              <p:spPr bwMode="auto">
                <a:xfrm>
                  <a:off x="840" y="3693"/>
                  <a:ext cx="139" cy="186"/>
                </a:xfrm>
                <a:custGeom>
                  <a:avLst/>
                  <a:gdLst>
                    <a:gd name="T0" fmla="*/ 159 w 695"/>
                    <a:gd name="T1" fmla="*/ 279 h 933"/>
                    <a:gd name="T2" fmla="*/ 209 w 695"/>
                    <a:gd name="T3" fmla="*/ 144 h 933"/>
                    <a:gd name="T4" fmla="*/ 253 w 695"/>
                    <a:gd name="T5" fmla="*/ 25 h 933"/>
                    <a:gd name="T6" fmla="*/ 260 w 695"/>
                    <a:gd name="T7" fmla="*/ 19 h 933"/>
                    <a:gd name="T8" fmla="*/ 267 w 695"/>
                    <a:gd name="T9" fmla="*/ 17 h 933"/>
                    <a:gd name="T10" fmla="*/ 282 w 695"/>
                    <a:gd name="T11" fmla="*/ 16 h 933"/>
                    <a:gd name="T12" fmla="*/ 482 w 695"/>
                    <a:gd name="T13" fmla="*/ 1 h 933"/>
                    <a:gd name="T14" fmla="*/ 674 w 695"/>
                    <a:gd name="T15" fmla="*/ 0 h 933"/>
                    <a:gd name="T16" fmla="*/ 686 w 695"/>
                    <a:gd name="T17" fmla="*/ 2 h 933"/>
                    <a:gd name="T18" fmla="*/ 691 w 695"/>
                    <a:gd name="T19" fmla="*/ 6 h 933"/>
                    <a:gd name="T20" fmla="*/ 695 w 695"/>
                    <a:gd name="T21" fmla="*/ 17 h 933"/>
                    <a:gd name="T22" fmla="*/ 680 w 695"/>
                    <a:gd name="T23" fmla="*/ 101 h 933"/>
                    <a:gd name="T24" fmla="*/ 650 w 695"/>
                    <a:gd name="T25" fmla="*/ 175 h 933"/>
                    <a:gd name="T26" fmla="*/ 598 w 695"/>
                    <a:gd name="T27" fmla="*/ 309 h 933"/>
                    <a:gd name="T28" fmla="*/ 499 w 695"/>
                    <a:gd name="T29" fmla="*/ 539 h 933"/>
                    <a:gd name="T30" fmla="*/ 414 w 695"/>
                    <a:gd name="T31" fmla="*/ 739 h 933"/>
                    <a:gd name="T32" fmla="*/ 391 w 695"/>
                    <a:gd name="T33" fmla="*/ 815 h 933"/>
                    <a:gd name="T34" fmla="*/ 378 w 695"/>
                    <a:gd name="T35" fmla="*/ 866 h 933"/>
                    <a:gd name="T36" fmla="*/ 364 w 695"/>
                    <a:gd name="T37" fmla="*/ 895 h 933"/>
                    <a:gd name="T38" fmla="*/ 351 w 695"/>
                    <a:gd name="T39" fmla="*/ 916 h 933"/>
                    <a:gd name="T40" fmla="*/ 343 w 695"/>
                    <a:gd name="T41" fmla="*/ 926 h 933"/>
                    <a:gd name="T42" fmla="*/ 335 w 695"/>
                    <a:gd name="T43" fmla="*/ 932 h 933"/>
                    <a:gd name="T44" fmla="*/ 323 w 695"/>
                    <a:gd name="T45" fmla="*/ 933 h 933"/>
                    <a:gd name="T46" fmla="*/ 311 w 695"/>
                    <a:gd name="T47" fmla="*/ 930 h 933"/>
                    <a:gd name="T48" fmla="*/ 292 w 695"/>
                    <a:gd name="T49" fmla="*/ 919 h 933"/>
                    <a:gd name="T50" fmla="*/ 271 w 695"/>
                    <a:gd name="T51" fmla="*/ 903 h 933"/>
                    <a:gd name="T52" fmla="*/ 251 w 695"/>
                    <a:gd name="T53" fmla="*/ 884 h 933"/>
                    <a:gd name="T54" fmla="*/ 227 w 695"/>
                    <a:gd name="T55" fmla="*/ 866 h 933"/>
                    <a:gd name="T56" fmla="*/ 206 w 695"/>
                    <a:gd name="T57" fmla="*/ 850 h 933"/>
                    <a:gd name="T58" fmla="*/ 10 w 695"/>
                    <a:gd name="T59" fmla="*/ 767 h 933"/>
                    <a:gd name="T60" fmla="*/ 4 w 695"/>
                    <a:gd name="T61" fmla="*/ 762 h 933"/>
                    <a:gd name="T62" fmla="*/ 0 w 695"/>
                    <a:gd name="T63" fmla="*/ 754 h 933"/>
                    <a:gd name="T64" fmla="*/ 2 w 695"/>
                    <a:gd name="T65" fmla="*/ 743 h 933"/>
                    <a:gd name="T66" fmla="*/ 6 w 695"/>
                    <a:gd name="T67" fmla="*/ 733 h 933"/>
                    <a:gd name="T68" fmla="*/ 159 w 695"/>
                    <a:gd name="T69" fmla="*/ 279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5"/>
                    <a:gd name="T106" fmla="*/ 0 h 933"/>
                    <a:gd name="T107" fmla="*/ 695 w 695"/>
                    <a:gd name="T108" fmla="*/ 933 h 9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5" h="933">
                      <a:moveTo>
                        <a:pt x="159" y="279"/>
                      </a:moveTo>
                      <a:lnTo>
                        <a:pt x="209" y="144"/>
                      </a:lnTo>
                      <a:lnTo>
                        <a:pt x="253" y="25"/>
                      </a:lnTo>
                      <a:lnTo>
                        <a:pt x="260" y="19"/>
                      </a:lnTo>
                      <a:lnTo>
                        <a:pt x="267" y="17"/>
                      </a:lnTo>
                      <a:lnTo>
                        <a:pt x="282" y="16"/>
                      </a:lnTo>
                      <a:lnTo>
                        <a:pt x="482" y="1"/>
                      </a:lnTo>
                      <a:lnTo>
                        <a:pt x="674" y="0"/>
                      </a:lnTo>
                      <a:lnTo>
                        <a:pt x="686" y="2"/>
                      </a:lnTo>
                      <a:lnTo>
                        <a:pt x="691" y="6"/>
                      </a:lnTo>
                      <a:lnTo>
                        <a:pt x="695" y="17"/>
                      </a:lnTo>
                      <a:lnTo>
                        <a:pt x="680" y="101"/>
                      </a:lnTo>
                      <a:lnTo>
                        <a:pt x="650" y="175"/>
                      </a:lnTo>
                      <a:lnTo>
                        <a:pt x="598" y="309"/>
                      </a:lnTo>
                      <a:lnTo>
                        <a:pt x="499" y="539"/>
                      </a:lnTo>
                      <a:lnTo>
                        <a:pt x="414" y="739"/>
                      </a:lnTo>
                      <a:lnTo>
                        <a:pt x="391" y="815"/>
                      </a:lnTo>
                      <a:lnTo>
                        <a:pt x="378" y="866"/>
                      </a:lnTo>
                      <a:lnTo>
                        <a:pt x="364" y="895"/>
                      </a:lnTo>
                      <a:lnTo>
                        <a:pt x="351" y="916"/>
                      </a:lnTo>
                      <a:lnTo>
                        <a:pt x="343" y="926"/>
                      </a:lnTo>
                      <a:lnTo>
                        <a:pt x="335" y="932"/>
                      </a:lnTo>
                      <a:lnTo>
                        <a:pt x="323" y="933"/>
                      </a:lnTo>
                      <a:lnTo>
                        <a:pt x="311" y="930"/>
                      </a:lnTo>
                      <a:lnTo>
                        <a:pt x="292" y="919"/>
                      </a:lnTo>
                      <a:lnTo>
                        <a:pt x="271" y="903"/>
                      </a:lnTo>
                      <a:lnTo>
                        <a:pt x="251" y="884"/>
                      </a:lnTo>
                      <a:lnTo>
                        <a:pt x="227" y="866"/>
                      </a:lnTo>
                      <a:lnTo>
                        <a:pt x="206" y="850"/>
                      </a:lnTo>
                      <a:lnTo>
                        <a:pt x="10" y="767"/>
                      </a:lnTo>
                      <a:lnTo>
                        <a:pt x="4" y="762"/>
                      </a:lnTo>
                      <a:lnTo>
                        <a:pt x="0" y="754"/>
                      </a:lnTo>
                      <a:lnTo>
                        <a:pt x="2" y="743"/>
                      </a:lnTo>
                      <a:lnTo>
                        <a:pt x="6" y="733"/>
                      </a:lnTo>
                      <a:lnTo>
                        <a:pt x="159" y="279"/>
                      </a:lnTo>
                      <a:close/>
                    </a:path>
                  </a:pathLst>
                </a:custGeom>
                <a:solidFill>
                  <a:srgbClr val="005F5F"/>
                </a:solidFill>
                <a:ln w="1588">
                  <a:solidFill>
                    <a:srgbClr val="000000"/>
                  </a:solidFill>
                  <a:round/>
                  <a:headEnd/>
                  <a:tailEnd/>
                </a:ln>
              </p:spPr>
              <p:txBody>
                <a:bodyPr/>
                <a:lstStyle/>
                <a:p>
                  <a:endParaRPr lang="en-US"/>
                </a:p>
              </p:txBody>
            </p:sp>
          </p:grpSp>
          <p:grpSp>
            <p:nvGrpSpPr>
              <p:cNvPr id="6" name="Group 14"/>
              <p:cNvGrpSpPr>
                <a:grpSpLocks/>
              </p:cNvGrpSpPr>
              <p:nvPr/>
            </p:nvGrpSpPr>
            <p:grpSpPr bwMode="auto">
              <a:xfrm>
                <a:off x="996" y="3884"/>
                <a:ext cx="37" cy="106"/>
                <a:chOff x="996" y="3884"/>
                <a:chExt cx="37" cy="106"/>
              </a:xfrm>
            </p:grpSpPr>
            <p:sp>
              <p:nvSpPr>
                <p:cNvPr id="31797" name="Freeform 15"/>
                <p:cNvSpPr>
                  <a:spLocks/>
                </p:cNvSpPr>
                <p:nvPr/>
              </p:nvSpPr>
              <p:spPr bwMode="auto">
                <a:xfrm>
                  <a:off x="999" y="3888"/>
                  <a:ext cx="34" cy="102"/>
                </a:xfrm>
                <a:custGeom>
                  <a:avLst/>
                  <a:gdLst>
                    <a:gd name="T0" fmla="*/ 0 w 170"/>
                    <a:gd name="T1" fmla="*/ 0 h 509"/>
                    <a:gd name="T2" fmla="*/ 5 w 170"/>
                    <a:gd name="T3" fmla="*/ 33 h 509"/>
                    <a:gd name="T4" fmla="*/ 14 w 170"/>
                    <a:gd name="T5" fmla="*/ 58 h 509"/>
                    <a:gd name="T6" fmla="*/ 28 w 170"/>
                    <a:gd name="T7" fmla="*/ 82 h 509"/>
                    <a:gd name="T8" fmla="*/ 50 w 170"/>
                    <a:gd name="T9" fmla="*/ 96 h 509"/>
                    <a:gd name="T10" fmla="*/ 78 w 170"/>
                    <a:gd name="T11" fmla="*/ 107 h 509"/>
                    <a:gd name="T12" fmla="*/ 100 w 170"/>
                    <a:gd name="T13" fmla="*/ 127 h 509"/>
                    <a:gd name="T14" fmla="*/ 118 w 170"/>
                    <a:gd name="T15" fmla="*/ 152 h 509"/>
                    <a:gd name="T16" fmla="*/ 137 w 170"/>
                    <a:gd name="T17" fmla="*/ 193 h 509"/>
                    <a:gd name="T18" fmla="*/ 143 w 170"/>
                    <a:gd name="T19" fmla="*/ 227 h 509"/>
                    <a:gd name="T20" fmla="*/ 138 w 170"/>
                    <a:gd name="T21" fmla="*/ 254 h 509"/>
                    <a:gd name="T22" fmla="*/ 118 w 170"/>
                    <a:gd name="T23" fmla="*/ 279 h 509"/>
                    <a:gd name="T24" fmla="*/ 101 w 170"/>
                    <a:gd name="T25" fmla="*/ 301 h 509"/>
                    <a:gd name="T26" fmla="*/ 89 w 170"/>
                    <a:gd name="T27" fmla="*/ 324 h 509"/>
                    <a:gd name="T28" fmla="*/ 81 w 170"/>
                    <a:gd name="T29" fmla="*/ 354 h 509"/>
                    <a:gd name="T30" fmla="*/ 76 w 170"/>
                    <a:gd name="T31" fmla="*/ 389 h 509"/>
                    <a:gd name="T32" fmla="*/ 85 w 170"/>
                    <a:gd name="T33" fmla="*/ 420 h 509"/>
                    <a:gd name="T34" fmla="*/ 97 w 170"/>
                    <a:gd name="T35" fmla="*/ 441 h 509"/>
                    <a:gd name="T36" fmla="*/ 123 w 170"/>
                    <a:gd name="T37" fmla="*/ 469 h 509"/>
                    <a:gd name="T38" fmla="*/ 143 w 170"/>
                    <a:gd name="T39" fmla="*/ 488 h 509"/>
                    <a:gd name="T40" fmla="*/ 170 w 170"/>
                    <a:gd name="T41" fmla="*/ 509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509"/>
                    <a:gd name="T65" fmla="*/ 170 w 170"/>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509">
                      <a:moveTo>
                        <a:pt x="0" y="0"/>
                      </a:moveTo>
                      <a:lnTo>
                        <a:pt x="5" y="33"/>
                      </a:lnTo>
                      <a:lnTo>
                        <a:pt x="14" y="58"/>
                      </a:lnTo>
                      <a:lnTo>
                        <a:pt x="28" y="82"/>
                      </a:lnTo>
                      <a:lnTo>
                        <a:pt x="50" y="96"/>
                      </a:lnTo>
                      <a:lnTo>
                        <a:pt x="78" y="107"/>
                      </a:lnTo>
                      <a:lnTo>
                        <a:pt x="100" y="127"/>
                      </a:lnTo>
                      <a:lnTo>
                        <a:pt x="118" y="152"/>
                      </a:lnTo>
                      <a:lnTo>
                        <a:pt x="137" y="193"/>
                      </a:lnTo>
                      <a:lnTo>
                        <a:pt x="143" y="227"/>
                      </a:lnTo>
                      <a:lnTo>
                        <a:pt x="138" y="254"/>
                      </a:lnTo>
                      <a:lnTo>
                        <a:pt x="118" y="279"/>
                      </a:lnTo>
                      <a:lnTo>
                        <a:pt x="101" y="301"/>
                      </a:lnTo>
                      <a:lnTo>
                        <a:pt x="89" y="324"/>
                      </a:lnTo>
                      <a:lnTo>
                        <a:pt x="81" y="354"/>
                      </a:lnTo>
                      <a:lnTo>
                        <a:pt x="76" y="389"/>
                      </a:lnTo>
                      <a:lnTo>
                        <a:pt x="85" y="420"/>
                      </a:lnTo>
                      <a:lnTo>
                        <a:pt x="97" y="441"/>
                      </a:lnTo>
                      <a:lnTo>
                        <a:pt x="123" y="469"/>
                      </a:lnTo>
                      <a:lnTo>
                        <a:pt x="143" y="488"/>
                      </a:lnTo>
                      <a:lnTo>
                        <a:pt x="170" y="509"/>
                      </a:lnTo>
                    </a:path>
                  </a:pathLst>
                </a:custGeom>
                <a:noFill/>
                <a:ln w="1588">
                  <a:solidFill>
                    <a:srgbClr val="000000"/>
                  </a:solidFill>
                  <a:round/>
                  <a:headEnd/>
                  <a:tailEnd/>
                </a:ln>
              </p:spPr>
              <p:txBody>
                <a:bodyPr/>
                <a:lstStyle/>
                <a:p>
                  <a:endParaRPr lang="en-US"/>
                </a:p>
              </p:txBody>
            </p:sp>
            <p:sp>
              <p:nvSpPr>
                <p:cNvPr id="31798" name="Oval 16"/>
                <p:cNvSpPr>
                  <a:spLocks noChangeArrowheads="1"/>
                </p:cNvSpPr>
                <p:nvPr/>
              </p:nvSpPr>
              <p:spPr bwMode="auto">
                <a:xfrm>
                  <a:off x="996" y="3884"/>
                  <a:ext cx="7" cy="7"/>
                </a:xfrm>
                <a:prstGeom prst="ellipse">
                  <a:avLst/>
                </a:prstGeom>
                <a:solidFill>
                  <a:srgbClr val="000000"/>
                </a:solidFill>
                <a:ln w="1588">
                  <a:solidFill>
                    <a:srgbClr val="000000"/>
                  </a:solidFill>
                  <a:round/>
                  <a:headEnd/>
                  <a:tailEnd/>
                </a:ln>
              </p:spPr>
              <p:txBody>
                <a:bodyPr/>
                <a:lstStyle/>
                <a:p>
                  <a:endParaRPr lang="en-US"/>
                </a:p>
              </p:txBody>
            </p:sp>
          </p:grpSp>
        </p:grpSp>
        <p:grpSp>
          <p:nvGrpSpPr>
            <p:cNvPr id="7" name="Group 17"/>
            <p:cNvGrpSpPr>
              <a:grpSpLocks/>
            </p:cNvGrpSpPr>
            <p:nvPr/>
          </p:nvGrpSpPr>
          <p:grpSpPr bwMode="auto">
            <a:xfrm>
              <a:off x="578" y="2023"/>
              <a:ext cx="267" cy="465"/>
              <a:chOff x="578" y="3607"/>
              <a:chExt cx="267" cy="465"/>
            </a:xfrm>
          </p:grpSpPr>
          <p:sp>
            <p:nvSpPr>
              <p:cNvPr id="31789" name="Freeform 18"/>
              <p:cNvSpPr>
                <a:spLocks/>
              </p:cNvSpPr>
              <p:nvPr/>
            </p:nvSpPr>
            <p:spPr bwMode="auto">
              <a:xfrm>
                <a:off x="578" y="3817"/>
                <a:ext cx="155" cy="255"/>
              </a:xfrm>
              <a:custGeom>
                <a:avLst/>
                <a:gdLst>
                  <a:gd name="T0" fmla="*/ 775 w 775"/>
                  <a:gd name="T1" fmla="*/ 599 h 1273"/>
                  <a:gd name="T2" fmla="*/ 554 w 775"/>
                  <a:gd name="T3" fmla="*/ 470 h 1273"/>
                  <a:gd name="T4" fmla="*/ 311 w 775"/>
                  <a:gd name="T5" fmla="*/ 24 h 1273"/>
                  <a:gd name="T6" fmla="*/ 300 w 775"/>
                  <a:gd name="T7" fmla="*/ 16 h 1273"/>
                  <a:gd name="T8" fmla="*/ 283 w 775"/>
                  <a:gd name="T9" fmla="*/ 8 h 1273"/>
                  <a:gd name="T10" fmla="*/ 264 w 775"/>
                  <a:gd name="T11" fmla="*/ 3 h 1273"/>
                  <a:gd name="T12" fmla="*/ 238 w 775"/>
                  <a:gd name="T13" fmla="*/ 0 h 1273"/>
                  <a:gd name="T14" fmla="*/ 214 w 775"/>
                  <a:gd name="T15" fmla="*/ 3 h 1273"/>
                  <a:gd name="T16" fmla="*/ 191 w 775"/>
                  <a:gd name="T17" fmla="*/ 12 h 1273"/>
                  <a:gd name="T18" fmla="*/ 166 w 775"/>
                  <a:gd name="T19" fmla="*/ 24 h 1273"/>
                  <a:gd name="T20" fmla="*/ 132 w 775"/>
                  <a:gd name="T21" fmla="*/ 42 h 1273"/>
                  <a:gd name="T22" fmla="*/ 104 w 775"/>
                  <a:gd name="T23" fmla="*/ 61 h 1273"/>
                  <a:gd name="T24" fmla="*/ 81 w 775"/>
                  <a:gd name="T25" fmla="*/ 79 h 1273"/>
                  <a:gd name="T26" fmla="*/ 62 w 775"/>
                  <a:gd name="T27" fmla="*/ 96 h 1273"/>
                  <a:gd name="T28" fmla="*/ 45 w 775"/>
                  <a:gd name="T29" fmla="*/ 118 h 1273"/>
                  <a:gd name="T30" fmla="*/ 25 w 775"/>
                  <a:gd name="T31" fmla="*/ 149 h 1273"/>
                  <a:gd name="T32" fmla="*/ 13 w 775"/>
                  <a:gd name="T33" fmla="*/ 172 h 1273"/>
                  <a:gd name="T34" fmla="*/ 2 w 775"/>
                  <a:gd name="T35" fmla="*/ 204 h 1273"/>
                  <a:gd name="T36" fmla="*/ 0 w 775"/>
                  <a:gd name="T37" fmla="*/ 241 h 1273"/>
                  <a:gd name="T38" fmla="*/ 0 w 775"/>
                  <a:gd name="T39" fmla="*/ 296 h 1273"/>
                  <a:gd name="T40" fmla="*/ 6 w 775"/>
                  <a:gd name="T41" fmla="*/ 359 h 1273"/>
                  <a:gd name="T42" fmla="*/ 18 w 775"/>
                  <a:gd name="T43" fmla="*/ 418 h 1273"/>
                  <a:gd name="T44" fmla="*/ 39 w 775"/>
                  <a:gd name="T45" fmla="*/ 489 h 1273"/>
                  <a:gd name="T46" fmla="*/ 60 w 775"/>
                  <a:gd name="T47" fmla="*/ 549 h 1273"/>
                  <a:gd name="T48" fmla="*/ 78 w 775"/>
                  <a:gd name="T49" fmla="*/ 589 h 1273"/>
                  <a:gd name="T50" fmla="*/ 105 w 775"/>
                  <a:gd name="T51" fmla="*/ 631 h 1273"/>
                  <a:gd name="T52" fmla="*/ 126 w 775"/>
                  <a:gd name="T53" fmla="*/ 660 h 1273"/>
                  <a:gd name="T54" fmla="*/ 148 w 775"/>
                  <a:gd name="T55" fmla="*/ 694 h 1273"/>
                  <a:gd name="T56" fmla="*/ 175 w 775"/>
                  <a:gd name="T57" fmla="*/ 728 h 1273"/>
                  <a:gd name="T58" fmla="*/ 200 w 775"/>
                  <a:gd name="T59" fmla="*/ 748 h 1273"/>
                  <a:gd name="T60" fmla="*/ 302 w 775"/>
                  <a:gd name="T61" fmla="*/ 736 h 1273"/>
                  <a:gd name="T62" fmla="*/ 380 w 775"/>
                  <a:gd name="T63" fmla="*/ 709 h 1273"/>
                  <a:gd name="T64" fmla="*/ 428 w 775"/>
                  <a:gd name="T65" fmla="*/ 724 h 1273"/>
                  <a:gd name="T66" fmla="*/ 542 w 775"/>
                  <a:gd name="T67" fmla="*/ 729 h 1273"/>
                  <a:gd name="T68" fmla="*/ 682 w 775"/>
                  <a:gd name="T69" fmla="*/ 709 h 1273"/>
                  <a:gd name="T70" fmla="*/ 703 w 775"/>
                  <a:gd name="T71" fmla="*/ 756 h 1273"/>
                  <a:gd name="T72" fmla="*/ 703 w 775"/>
                  <a:gd name="T73" fmla="*/ 1092 h 1273"/>
                  <a:gd name="T74" fmla="*/ 700 w 775"/>
                  <a:gd name="T75" fmla="*/ 1123 h 1273"/>
                  <a:gd name="T76" fmla="*/ 694 w 775"/>
                  <a:gd name="T77" fmla="*/ 1143 h 1273"/>
                  <a:gd name="T78" fmla="*/ 686 w 775"/>
                  <a:gd name="T79" fmla="*/ 1164 h 1273"/>
                  <a:gd name="T80" fmla="*/ 673 w 775"/>
                  <a:gd name="T81" fmla="*/ 1179 h 1273"/>
                  <a:gd name="T82" fmla="*/ 658 w 775"/>
                  <a:gd name="T83" fmla="*/ 1194 h 1273"/>
                  <a:gd name="T84" fmla="*/ 640 w 775"/>
                  <a:gd name="T85" fmla="*/ 1204 h 1273"/>
                  <a:gd name="T86" fmla="*/ 625 w 775"/>
                  <a:gd name="T87" fmla="*/ 1208 h 1273"/>
                  <a:gd name="T88" fmla="*/ 606 w 775"/>
                  <a:gd name="T89" fmla="*/ 1212 h 1273"/>
                  <a:gd name="T90" fmla="*/ 81 w 775"/>
                  <a:gd name="T91" fmla="*/ 1211 h 1273"/>
                  <a:gd name="T92" fmla="*/ 81 w 775"/>
                  <a:gd name="T93" fmla="*/ 1273 h 1273"/>
                  <a:gd name="T94" fmla="*/ 620 w 775"/>
                  <a:gd name="T95" fmla="*/ 1271 h 1273"/>
                  <a:gd name="T96" fmla="*/ 648 w 775"/>
                  <a:gd name="T97" fmla="*/ 1270 h 1273"/>
                  <a:gd name="T98" fmla="*/ 666 w 775"/>
                  <a:gd name="T99" fmla="*/ 1266 h 1273"/>
                  <a:gd name="T100" fmla="*/ 687 w 775"/>
                  <a:gd name="T101" fmla="*/ 1261 h 1273"/>
                  <a:gd name="T102" fmla="*/ 704 w 775"/>
                  <a:gd name="T103" fmla="*/ 1253 h 1273"/>
                  <a:gd name="T104" fmla="*/ 721 w 775"/>
                  <a:gd name="T105" fmla="*/ 1238 h 1273"/>
                  <a:gd name="T106" fmla="*/ 738 w 775"/>
                  <a:gd name="T107" fmla="*/ 1215 h 1273"/>
                  <a:gd name="T108" fmla="*/ 750 w 775"/>
                  <a:gd name="T109" fmla="*/ 1194 h 1273"/>
                  <a:gd name="T110" fmla="*/ 761 w 775"/>
                  <a:gd name="T111" fmla="*/ 1172 h 1273"/>
                  <a:gd name="T112" fmla="*/ 768 w 775"/>
                  <a:gd name="T113" fmla="*/ 1146 h 1273"/>
                  <a:gd name="T114" fmla="*/ 773 w 775"/>
                  <a:gd name="T115" fmla="*/ 1117 h 1273"/>
                  <a:gd name="T116" fmla="*/ 775 w 775"/>
                  <a:gd name="T117" fmla="*/ 1084 h 1273"/>
                  <a:gd name="T118" fmla="*/ 775 w 775"/>
                  <a:gd name="T119" fmla="*/ 599 h 1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5"/>
                  <a:gd name="T181" fmla="*/ 0 h 1273"/>
                  <a:gd name="T182" fmla="*/ 775 w 775"/>
                  <a:gd name="T183" fmla="*/ 1273 h 12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5" h="1273">
                    <a:moveTo>
                      <a:pt x="775" y="599"/>
                    </a:moveTo>
                    <a:lnTo>
                      <a:pt x="554" y="470"/>
                    </a:lnTo>
                    <a:lnTo>
                      <a:pt x="311" y="24"/>
                    </a:lnTo>
                    <a:lnTo>
                      <a:pt x="300" y="16"/>
                    </a:lnTo>
                    <a:lnTo>
                      <a:pt x="283" y="8"/>
                    </a:lnTo>
                    <a:lnTo>
                      <a:pt x="264" y="3"/>
                    </a:lnTo>
                    <a:lnTo>
                      <a:pt x="238" y="0"/>
                    </a:lnTo>
                    <a:lnTo>
                      <a:pt x="214" y="3"/>
                    </a:lnTo>
                    <a:lnTo>
                      <a:pt x="191" y="12"/>
                    </a:lnTo>
                    <a:lnTo>
                      <a:pt x="166" y="24"/>
                    </a:lnTo>
                    <a:lnTo>
                      <a:pt x="132" y="42"/>
                    </a:lnTo>
                    <a:lnTo>
                      <a:pt x="104" y="61"/>
                    </a:lnTo>
                    <a:lnTo>
                      <a:pt x="81" y="79"/>
                    </a:lnTo>
                    <a:lnTo>
                      <a:pt x="62" y="96"/>
                    </a:lnTo>
                    <a:lnTo>
                      <a:pt x="45" y="118"/>
                    </a:lnTo>
                    <a:lnTo>
                      <a:pt x="25" y="149"/>
                    </a:lnTo>
                    <a:lnTo>
                      <a:pt x="13" y="172"/>
                    </a:lnTo>
                    <a:lnTo>
                      <a:pt x="2" y="204"/>
                    </a:lnTo>
                    <a:lnTo>
                      <a:pt x="0" y="241"/>
                    </a:lnTo>
                    <a:lnTo>
                      <a:pt x="0" y="296"/>
                    </a:lnTo>
                    <a:lnTo>
                      <a:pt x="6" y="359"/>
                    </a:lnTo>
                    <a:lnTo>
                      <a:pt x="18" y="418"/>
                    </a:lnTo>
                    <a:lnTo>
                      <a:pt x="39" y="489"/>
                    </a:lnTo>
                    <a:lnTo>
                      <a:pt x="60" y="549"/>
                    </a:lnTo>
                    <a:lnTo>
                      <a:pt x="78" y="589"/>
                    </a:lnTo>
                    <a:lnTo>
                      <a:pt x="105" y="631"/>
                    </a:lnTo>
                    <a:lnTo>
                      <a:pt x="126" y="660"/>
                    </a:lnTo>
                    <a:lnTo>
                      <a:pt x="148" y="694"/>
                    </a:lnTo>
                    <a:lnTo>
                      <a:pt x="175" y="728"/>
                    </a:lnTo>
                    <a:lnTo>
                      <a:pt x="200" y="748"/>
                    </a:lnTo>
                    <a:lnTo>
                      <a:pt x="302" y="736"/>
                    </a:lnTo>
                    <a:lnTo>
                      <a:pt x="380" y="709"/>
                    </a:lnTo>
                    <a:lnTo>
                      <a:pt x="428" y="724"/>
                    </a:lnTo>
                    <a:lnTo>
                      <a:pt x="542" y="729"/>
                    </a:lnTo>
                    <a:lnTo>
                      <a:pt x="682" y="709"/>
                    </a:lnTo>
                    <a:lnTo>
                      <a:pt x="703" y="756"/>
                    </a:lnTo>
                    <a:lnTo>
                      <a:pt x="703" y="1092"/>
                    </a:lnTo>
                    <a:lnTo>
                      <a:pt x="700" y="1123"/>
                    </a:lnTo>
                    <a:lnTo>
                      <a:pt x="694" y="1143"/>
                    </a:lnTo>
                    <a:lnTo>
                      <a:pt x="686" y="1164"/>
                    </a:lnTo>
                    <a:lnTo>
                      <a:pt x="673" y="1179"/>
                    </a:lnTo>
                    <a:lnTo>
                      <a:pt x="658" y="1194"/>
                    </a:lnTo>
                    <a:lnTo>
                      <a:pt x="640" y="1204"/>
                    </a:lnTo>
                    <a:lnTo>
                      <a:pt x="625" y="1208"/>
                    </a:lnTo>
                    <a:lnTo>
                      <a:pt x="606" y="1212"/>
                    </a:lnTo>
                    <a:lnTo>
                      <a:pt x="81" y="1211"/>
                    </a:lnTo>
                    <a:lnTo>
                      <a:pt x="81" y="1273"/>
                    </a:lnTo>
                    <a:lnTo>
                      <a:pt x="620" y="1271"/>
                    </a:lnTo>
                    <a:lnTo>
                      <a:pt x="648" y="1270"/>
                    </a:lnTo>
                    <a:lnTo>
                      <a:pt x="666" y="1266"/>
                    </a:lnTo>
                    <a:lnTo>
                      <a:pt x="687" y="1261"/>
                    </a:lnTo>
                    <a:lnTo>
                      <a:pt x="704" y="1253"/>
                    </a:lnTo>
                    <a:lnTo>
                      <a:pt x="721" y="1238"/>
                    </a:lnTo>
                    <a:lnTo>
                      <a:pt x="738" y="1215"/>
                    </a:lnTo>
                    <a:lnTo>
                      <a:pt x="750" y="1194"/>
                    </a:lnTo>
                    <a:lnTo>
                      <a:pt x="761" y="1172"/>
                    </a:lnTo>
                    <a:lnTo>
                      <a:pt x="768" y="1146"/>
                    </a:lnTo>
                    <a:lnTo>
                      <a:pt x="773" y="1117"/>
                    </a:lnTo>
                    <a:lnTo>
                      <a:pt x="775" y="1084"/>
                    </a:lnTo>
                    <a:lnTo>
                      <a:pt x="775" y="599"/>
                    </a:lnTo>
                    <a:close/>
                  </a:path>
                </a:pathLst>
              </a:custGeom>
              <a:solidFill>
                <a:srgbClr val="C0C0C0"/>
              </a:solidFill>
              <a:ln w="1651">
                <a:solidFill>
                  <a:srgbClr val="000000"/>
                </a:solidFill>
                <a:round/>
                <a:headEnd/>
                <a:tailEnd/>
              </a:ln>
            </p:spPr>
            <p:txBody>
              <a:bodyPr/>
              <a:lstStyle/>
              <a:p>
                <a:endParaRPr lang="en-US"/>
              </a:p>
            </p:txBody>
          </p:sp>
          <p:grpSp>
            <p:nvGrpSpPr>
              <p:cNvPr id="8" name="Group 19"/>
              <p:cNvGrpSpPr>
                <a:grpSpLocks/>
              </p:cNvGrpSpPr>
              <p:nvPr/>
            </p:nvGrpSpPr>
            <p:grpSpPr bwMode="auto">
              <a:xfrm>
                <a:off x="609" y="3607"/>
                <a:ext cx="236" cy="462"/>
                <a:chOff x="609" y="3607"/>
                <a:chExt cx="236" cy="462"/>
              </a:xfrm>
            </p:grpSpPr>
            <p:sp>
              <p:nvSpPr>
                <p:cNvPr id="31791" name="Freeform 20"/>
                <p:cNvSpPr>
                  <a:spLocks/>
                </p:cNvSpPr>
                <p:nvPr/>
              </p:nvSpPr>
              <p:spPr bwMode="auto">
                <a:xfrm>
                  <a:off x="609" y="3607"/>
                  <a:ext cx="236" cy="462"/>
                </a:xfrm>
                <a:custGeom>
                  <a:avLst/>
                  <a:gdLst>
                    <a:gd name="T0" fmla="*/ 475 w 1180"/>
                    <a:gd name="T1" fmla="*/ 159 h 2307"/>
                    <a:gd name="T2" fmla="*/ 493 w 1180"/>
                    <a:gd name="T3" fmla="*/ 156 h 2307"/>
                    <a:gd name="T4" fmla="*/ 556 w 1180"/>
                    <a:gd name="T5" fmla="*/ 176 h 2307"/>
                    <a:gd name="T6" fmla="*/ 543 w 1180"/>
                    <a:gd name="T7" fmla="*/ 10 h 2307"/>
                    <a:gd name="T8" fmla="*/ 632 w 1180"/>
                    <a:gd name="T9" fmla="*/ 130 h 2307"/>
                    <a:gd name="T10" fmla="*/ 658 w 1180"/>
                    <a:gd name="T11" fmla="*/ 34 h 2307"/>
                    <a:gd name="T12" fmla="*/ 736 w 1180"/>
                    <a:gd name="T13" fmla="*/ 0 h 2307"/>
                    <a:gd name="T14" fmla="*/ 726 w 1180"/>
                    <a:gd name="T15" fmla="*/ 87 h 2307"/>
                    <a:gd name="T16" fmla="*/ 772 w 1180"/>
                    <a:gd name="T17" fmla="*/ 56 h 2307"/>
                    <a:gd name="T18" fmla="*/ 768 w 1180"/>
                    <a:gd name="T19" fmla="*/ 100 h 2307"/>
                    <a:gd name="T20" fmla="*/ 795 w 1180"/>
                    <a:gd name="T21" fmla="*/ 187 h 2307"/>
                    <a:gd name="T22" fmla="*/ 897 w 1180"/>
                    <a:gd name="T23" fmla="*/ 67 h 2307"/>
                    <a:gd name="T24" fmla="*/ 829 w 1180"/>
                    <a:gd name="T25" fmla="*/ 184 h 2307"/>
                    <a:gd name="T26" fmla="*/ 945 w 1180"/>
                    <a:gd name="T27" fmla="*/ 104 h 2307"/>
                    <a:gd name="T28" fmla="*/ 894 w 1180"/>
                    <a:gd name="T29" fmla="*/ 194 h 2307"/>
                    <a:gd name="T30" fmla="*/ 907 w 1180"/>
                    <a:gd name="T31" fmla="*/ 240 h 2307"/>
                    <a:gd name="T32" fmla="*/ 900 w 1180"/>
                    <a:gd name="T33" fmla="*/ 343 h 2307"/>
                    <a:gd name="T34" fmla="*/ 992 w 1180"/>
                    <a:gd name="T35" fmla="*/ 474 h 2307"/>
                    <a:gd name="T36" fmla="*/ 1072 w 1180"/>
                    <a:gd name="T37" fmla="*/ 632 h 2307"/>
                    <a:gd name="T38" fmla="*/ 1051 w 1180"/>
                    <a:gd name="T39" fmla="*/ 661 h 2307"/>
                    <a:gd name="T40" fmla="*/ 859 w 1180"/>
                    <a:gd name="T41" fmla="*/ 787 h 2307"/>
                    <a:gd name="T42" fmla="*/ 804 w 1180"/>
                    <a:gd name="T43" fmla="*/ 934 h 2307"/>
                    <a:gd name="T44" fmla="*/ 616 w 1180"/>
                    <a:gd name="T45" fmla="*/ 906 h 2307"/>
                    <a:gd name="T46" fmla="*/ 562 w 1180"/>
                    <a:gd name="T47" fmla="*/ 1172 h 2307"/>
                    <a:gd name="T48" fmla="*/ 715 w 1180"/>
                    <a:gd name="T49" fmla="*/ 1320 h 2307"/>
                    <a:gd name="T50" fmla="*/ 894 w 1180"/>
                    <a:gd name="T51" fmla="*/ 1351 h 2307"/>
                    <a:gd name="T52" fmla="*/ 1011 w 1180"/>
                    <a:gd name="T53" fmla="*/ 1349 h 2307"/>
                    <a:gd name="T54" fmla="*/ 1091 w 1180"/>
                    <a:gd name="T55" fmla="*/ 1324 h 2307"/>
                    <a:gd name="T56" fmla="*/ 1112 w 1180"/>
                    <a:gd name="T57" fmla="*/ 1386 h 2307"/>
                    <a:gd name="T58" fmla="*/ 1180 w 1180"/>
                    <a:gd name="T59" fmla="*/ 1431 h 2307"/>
                    <a:gd name="T60" fmla="*/ 1153 w 1180"/>
                    <a:gd name="T61" fmla="*/ 1478 h 2307"/>
                    <a:gd name="T62" fmla="*/ 1168 w 1180"/>
                    <a:gd name="T63" fmla="*/ 1532 h 2307"/>
                    <a:gd name="T64" fmla="*/ 1133 w 1180"/>
                    <a:gd name="T65" fmla="*/ 1596 h 2307"/>
                    <a:gd name="T66" fmla="*/ 1114 w 1180"/>
                    <a:gd name="T67" fmla="*/ 1629 h 2307"/>
                    <a:gd name="T68" fmla="*/ 972 w 1180"/>
                    <a:gd name="T69" fmla="*/ 1574 h 2307"/>
                    <a:gd name="T70" fmla="*/ 720 w 1180"/>
                    <a:gd name="T71" fmla="*/ 1507 h 2307"/>
                    <a:gd name="T72" fmla="*/ 553 w 1180"/>
                    <a:gd name="T73" fmla="*/ 1481 h 2307"/>
                    <a:gd name="T74" fmla="*/ 512 w 1180"/>
                    <a:gd name="T75" fmla="*/ 1425 h 2307"/>
                    <a:gd name="T76" fmla="*/ 531 w 1180"/>
                    <a:gd name="T77" fmla="*/ 1461 h 2307"/>
                    <a:gd name="T78" fmla="*/ 640 w 1180"/>
                    <a:gd name="T79" fmla="*/ 1498 h 2307"/>
                    <a:gd name="T80" fmla="*/ 731 w 1180"/>
                    <a:gd name="T81" fmla="*/ 1568 h 2307"/>
                    <a:gd name="T82" fmla="*/ 710 w 1180"/>
                    <a:gd name="T83" fmla="*/ 1639 h 2307"/>
                    <a:gd name="T84" fmla="*/ 545 w 1180"/>
                    <a:gd name="T85" fmla="*/ 1791 h 2307"/>
                    <a:gd name="T86" fmla="*/ 356 w 1180"/>
                    <a:gd name="T87" fmla="*/ 1919 h 2307"/>
                    <a:gd name="T88" fmla="*/ 322 w 1180"/>
                    <a:gd name="T89" fmla="*/ 2114 h 2307"/>
                    <a:gd name="T90" fmla="*/ 427 w 1180"/>
                    <a:gd name="T91" fmla="*/ 2274 h 2307"/>
                    <a:gd name="T92" fmla="*/ 256 w 1180"/>
                    <a:gd name="T93" fmla="*/ 2296 h 2307"/>
                    <a:gd name="T94" fmla="*/ 146 w 1180"/>
                    <a:gd name="T95" fmla="*/ 2290 h 2307"/>
                    <a:gd name="T96" fmla="*/ 148 w 1180"/>
                    <a:gd name="T97" fmla="*/ 1996 h 2307"/>
                    <a:gd name="T98" fmla="*/ 83 w 1180"/>
                    <a:gd name="T99" fmla="*/ 1919 h 2307"/>
                    <a:gd name="T100" fmla="*/ 125 w 1180"/>
                    <a:gd name="T101" fmla="*/ 1849 h 2307"/>
                    <a:gd name="T102" fmla="*/ 321 w 1180"/>
                    <a:gd name="T103" fmla="*/ 1754 h 2307"/>
                    <a:gd name="T104" fmla="*/ 386 w 1180"/>
                    <a:gd name="T105" fmla="*/ 1626 h 2307"/>
                    <a:gd name="T106" fmla="*/ 82 w 1180"/>
                    <a:gd name="T107" fmla="*/ 1599 h 2307"/>
                    <a:gd name="T108" fmla="*/ 19 w 1180"/>
                    <a:gd name="T109" fmla="*/ 1565 h 2307"/>
                    <a:gd name="T110" fmla="*/ 0 w 1180"/>
                    <a:gd name="T111" fmla="*/ 1451 h 2307"/>
                    <a:gd name="T112" fmla="*/ 18 w 1180"/>
                    <a:gd name="T113" fmla="*/ 1337 h 2307"/>
                    <a:gd name="T114" fmla="*/ 158 w 1180"/>
                    <a:gd name="T115" fmla="*/ 963 h 2307"/>
                    <a:gd name="T116" fmla="*/ 322 w 1180"/>
                    <a:gd name="T117" fmla="*/ 716 h 2307"/>
                    <a:gd name="T118" fmla="*/ 404 w 1180"/>
                    <a:gd name="T119" fmla="*/ 494 h 2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0"/>
                    <a:gd name="T181" fmla="*/ 0 h 2307"/>
                    <a:gd name="T182" fmla="*/ 1180 w 1180"/>
                    <a:gd name="T183" fmla="*/ 2307 h 2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0" h="2307">
                      <a:moveTo>
                        <a:pt x="404" y="494"/>
                      </a:moveTo>
                      <a:lnTo>
                        <a:pt x="435" y="389"/>
                      </a:lnTo>
                      <a:lnTo>
                        <a:pt x="462" y="266"/>
                      </a:lnTo>
                      <a:lnTo>
                        <a:pt x="475" y="159"/>
                      </a:lnTo>
                      <a:lnTo>
                        <a:pt x="448" y="99"/>
                      </a:lnTo>
                      <a:lnTo>
                        <a:pt x="421" y="70"/>
                      </a:lnTo>
                      <a:lnTo>
                        <a:pt x="462" y="104"/>
                      </a:lnTo>
                      <a:lnTo>
                        <a:pt x="493" y="156"/>
                      </a:lnTo>
                      <a:lnTo>
                        <a:pt x="468" y="37"/>
                      </a:lnTo>
                      <a:lnTo>
                        <a:pt x="490" y="94"/>
                      </a:lnTo>
                      <a:lnTo>
                        <a:pt x="535" y="167"/>
                      </a:lnTo>
                      <a:lnTo>
                        <a:pt x="556" y="176"/>
                      </a:lnTo>
                      <a:lnTo>
                        <a:pt x="542" y="113"/>
                      </a:lnTo>
                      <a:lnTo>
                        <a:pt x="552" y="120"/>
                      </a:lnTo>
                      <a:lnTo>
                        <a:pt x="558" y="67"/>
                      </a:lnTo>
                      <a:lnTo>
                        <a:pt x="543" y="10"/>
                      </a:lnTo>
                      <a:lnTo>
                        <a:pt x="614" y="160"/>
                      </a:lnTo>
                      <a:lnTo>
                        <a:pt x="619" y="136"/>
                      </a:lnTo>
                      <a:lnTo>
                        <a:pt x="629" y="154"/>
                      </a:lnTo>
                      <a:lnTo>
                        <a:pt x="632" y="130"/>
                      </a:lnTo>
                      <a:lnTo>
                        <a:pt x="617" y="93"/>
                      </a:lnTo>
                      <a:lnTo>
                        <a:pt x="620" y="20"/>
                      </a:lnTo>
                      <a:lnTo>
                        <a:pt x="645" y="160"/>
                      </a:lnTo>
                      <a:lnTo>
                        <a:pt x="658" y="34"/>
                      </a:lnTo>
                      <a:lnTo>
                        <a:pt x="658" y="133"/>
                      </a:lnTo>
                      <a:lnTo>
                        <a:pt x="671" y="157"/>
                      </a:lnTo>
                      <a:lnTo>
                        <a:pt x="691" y="46"/>
                      </a:lnTo>
                      <a:lnTo>
                        <a:pt x="736" y="0"/>
                      </a:lnTo>
                      <a:lnTo>
                        <a:pt x="706" y="46"/>
                      </a:lnTo>
                      <a:lnTo>
                        <a:pt x="688" y="134"/>
                      </a:lnTo>
                      <a:lnTo>
                        <a:pt x="694" y="149"/>
                      </a:lnTo>
                      <a:lnTo>
                        <a:pt x="726" y="87"/>
                      </a:lnTo>
                      <a:lnTo>
                        <a:pt x="704" y="140"/>
                      </a:lnTo>
                      <a:lnTo>
                        <a:pt x="704" y="164"/>
                      </a:lnTo>
                      <a:lnTo>
                        <a:pt x="771" y="34"/>
                      </a:lnTo>
                      <a:lnTo>
                        <a:pt x="772" y="56"/>
                      </a:lnTo>
                      <a:lnTo>
                        <a:pt x="742" y="130"/>
                      </a:lnTo>
                      <a:lnTo>
                        <a:pt x="742" y="176"/>
                      </a:lnTo>
                      <a:lnTo>
                        <a:pt x="753" y="183"/>
                      </a:lnTo>
                      <a:lnTo>
                        <a:pt x="768" y="100"/>
                      </a:lnTo>
                      <a:lnTo>
                        <a:pt x="797" y="44"/>
                      </a:lnTo>
                      <a:lnTo>
                        <a:pt x="772" y="107"/>
                      </a:lnTo>
                      <a:lnTo>
                        <a:pt x="778" y="193"/>
                      </a:lnTo>
                      <a:lnTo>
                        <a:pt x="795" y="187"/>
                      </a:lnTo>
                      <a:lnTo>
                        <a:pt x="826" y="76"/>
                      </a:lnTo>
                      <a:lnTo>
                        <a:pt x="803" y="196"/>
                      </a:lnTo>
                      <a:lnTo>
                        <a:pt x="855" y="99"/>
                      </a:lnTo>
                      <a:lnTo>
                        <a:pt x="897" y="67"/>
                      </a:lnTo>
                      <a:lnTo>
                        <a:pt x="862" y="114"/>
                      </a:lnTo>
                      <a:lnTo>
                        <a:pt x="839" y="164"/>
                      </a:lnTo>
                      <a:lnTo>
                        <a:pt x="879" y="147"/>
                      </a:lnTo>
                      <a:lnTo>
                        <a:pt x="829" y="184"/>
                      </a:lnTo>
                      <a:lnTo>
                        <a:pt x="820" y="223"/>
                      </a:lnTo>
                      <a:lnTo>
                        <a:pt x="837" y="229"/>
                      </a:lnTo>
                      <a:lnTo>
                        <a:pt x="885" y="150"/>
                      </a:lnTo>
                      <a:lnTo>
                        <a:pt x="945" y="104"/>
                      </a:lnTo>
                      <a:lnTo>
                        <a:pt x="866" y="209"/>
                      </a:lnTo>
                      <a:lnTo>
                        <a:pt x="904" y="176"/>
                      </a:lnTo>
                      <a:lnTo>
                        <a:pt x="1107" y="143"/>
                      </a:lnTo>
                      <a:lnTo>
                        <a:pt x="894" y="194"/>
                      </a:lnTo>
                      <a:lnTo>
                        <a:pt x="872" y="230"/>
                      </a:lnTo>
                      <a:lnTo>
                        <a:pt x="894" y="224"/>
                      </a:lnTo>
                      <a:lnTo>
                        <a:pt x="955" y="190"/>
                      </a:lnTo>
                      <a:lnTo>
                        <a:pt x="907" y="240"/>
                      </a:lnTo>
                      <a:lnTo>
                        <a:pt x="868" y="264"/>
                      </a:lnTo>
                      <a:lnTo>
                        <a:pt x="868" y="294"/>
                      </a:lnTo>
                      <a:lnTo>
                        <a:pt x="879" y="317"/>
                      </a:lnTo>
                      <a:lnTo>
                        <a:pt x="900" y="343"/>
                      </a:lnTo>
                      <a:lnTo>
                        <a:pt x="926" y="379"/>
                      </a:lnTo>
                      <a:lnTo>
                        <a:pt x="949" y="411"/>
                      </a:lnTo>
                      <a:lnTo>
                        <a:pt x="971" y="443"/>
                      </a:lnTo>
                      <a:lnTo>
                        <a:pt x="992" y="474"/>
                      </a:lnTo>
                      <a:lnTo>
                        <a:pt x="1006" y="498"/>
                      </a:lnTo>
                      <a:lnTo>
                        <a:pt x="1029" y="541"/>
                      </a:lnTo>
                      <a:lnTo>
                        <a:pt x="1054" y="590"/>
                      </a:lnTo>
                      <a:lnTo>
                        <a:pt x="1072" y="632"/>
                      </a:lnTo>
                      <a:lnTo>
                        <a:pt x="1071" y="641"/>
                      </a:lnTo>
                      <a:lnTo>
                        <a:pt x="1067" y="651"/>
                      </a:lnTo>
                      <a:lnTo>
                        <a:pt x="1061" y="657"/>
                      </a:lnTo>
                      <a:lnTo>
                        <a:pt x="1051" y="661"/>
                      </a:lnTo>
                      <a:lnTo>
                        <a:pt x="1037" y="663"/>
                      </a:lnTo>
                      <a:lnTo>
                        <a:pt x="890" y="650"/>
                      </a:lnTo>
                      <a:lnTo>
                        <a:pt x="880" y="681"/>
                      </a:lnTo>
                      <a:lnTo>
                        <a:pt x="859" y="787"/>
                      </a:lnTo>
                      <a:lnTo>
                        <a:pt x="845" y="863"/>
                      </a:lnTo>
                      <a:lnTo>
                        <a:pt x="827" y="925"/>
                      </a:lnTo>
                      <a:lnTo>
                        <a:pt x="817" y="931"/>
                      </a:lnTo>
                      <a:lnTo>
                        <a:pt x="804" y="934"/>
                      </a:lnTo>
                      <a:lnTo>
                        <a:pt x="790" y="936"/>
                      </a:lnTo>
                      <a:lnTo>
                        <a:pt x="742" y="935"/>
                      </a:lnTo>
                      <a:lnTo>
                        <a:pt x="627" y="886"/>
                      </a:lnTo>
                      <a:lnTo>
                        <a:pt x="616" y="906"/>
                      </a:lnTo>
                      <a:lnTo>
                        <a:pt x="598" y="982"/>
                      </a:lnTo>
                      <a:lnTo>
                        <a:pt x="584" y="1041"/>
                      </a:lnTo>
                      <a:lnTo>
                        <a:pt x="566" y="1120"/>
                      </a:lnTo>
                      <a:lnTo>
                        <a:pt x="562" y="1172"/>
                      </a:lnTo>
                      <a:lnTo>
                        <a:pt x="587" y="1207"/>
                      </a:lnTo>
                      <a:lnTo>
                        <a:pt x="618" y="1249"/>
                      </a:lnTo>
                      <a:lnTo>
                        <a:pt x="657" y="1306"/>
                      </a:lnTo>
                      <a:lnTo>
                        <a:pt x="715" y="1320"/>
                      </a:lnTo>
                      <a:lnTo>
                        <a:pt x="760" y="1330"/>
                      </a:lnTo>
                      <a:lnTo>
                        <a:pt x="825" y="1342"/>
                      </a:lnTo>
                      <a:lnTo>
                        <a:pt x="861" y="1349"/>
                      </a:lnTo>
                      <a:lnTo>
                        <a:pt x="894" y="1351"/>
                      </a:lnTo>
                      <a:lnTo>
                        <a:pt x="919" y="1355"/>
                      </a:lnTo>
                      <a:lnTo>
                        <a:pt x="942" y="1355"/>
                      </a:lnTo>
                      <a:lnTo>
                        <a:pt x="971" y="1351"/>
                      </a:lnTo>
                      <a:lnTo>
                        <a:pt x="1011" y="1349"/>
                      </a:lnTo>
                      <a:lnTo>
                        <a:pt x="1056" y="1323"/>
                      </a:lnTo>
                      <a:lnTo>
                        <a:pt x="1069" y="1318"/>
                      </a:lnTo>
                      <a:lnTo>
                        <a:pt x="1081" y="1319"/>
                      </a:lnTo>
                      <a:lnTo>
                        <a:pt x="1091" y="1324"/>
                      </a:lnTo>
                      <a:lnTo>
                        <a:pt x="1103" y="1338"/>
                      </a:lnTo>
                      <a:lnTo>
                        <a:pt x="1107" y="1348"/>
                      </a:lnTo>
                      <a:lnTo>
                        <a:pt x="1110" y="1366"/>
                      </a:lnTo>
                      <a:lnTo>
                        <a:pt x="1112" y="1386"/>
                      </a:lnTo>
                      <a:lnTo>
                        <a:pt x="1126" y="1392"/>
                      </a:lnTo>
                      <a:lnTo>
                        <a:pt x="1147" y="1405"/>
                      </a:lnTo>
                      <a:lnTo>
                        <a:pt x="1162" y="1416"/>
                      </a:lnTo>
                      <a:lnTo>
                        <a:pt x="1180" y="1431"/>
                      </a:lnTo>
                      <a:lnTo>
                        <a:pt x="1178" y="1442"/>
                      </a:lnTo>
                      <a:lnTo>
                        <a:pt x="1174" y="1458"/>
                      </a:lnTo>
                      <a:lnTo>
                        <a:pt x="1165" y="1468"/>
                      </a:lnTo>
                      <a:lnTo>
                        <a:pt x="1153" y="1478"/>
                      </a:lnTo>
                      <a:lnTo>
                        <a:pt x="1159" y="1488"/>
                      </a:lnTo>
                      <a:lnTo>
                        <a:pt x="1164" y="1501"/>
                      </a:lnTo>
                      <a:lnTo>
                        <a:pt x="1169" y="1519"/>
                      </a:lnTo>
                      <a:lnTo>
                        <a:pt x="1168" y="1532"/>
                      </a:lnTo>
                      <a:lnTo>
                        <a:pt x="1164" y="1549"/>
                      </a:lnTo>
                      <a:lnTo>
                        <a:pt x="1153" y="1558"/>
                      </a:lnTo>
                      <a:lnTo>
                        <a:pt x="1129" y="1574"/>
                      </a:lnTo>
                      <a:lnTo>
                        <a:pt x="1133" y="1596"/>
                      </a:lnTo>
                      <a:lnTo>
                        <a:pt x="1133" y="1609"/>
                      </a:lnTo>
                      <a:lnTo>
                        <a:pt x="1129" y="1618"/>
                      </a:lnTo>
                      <a:lnTo>
                        <a:pt x="1124" y="1625"/>
                      </a:lnTo>
                      <a:lnTo>
                        <a:pt x="1114" y="1629"/>
                      </a:lnTo>
                      <a:lnTo>
                        <a:pt x="1105" y="1627"/>
                      </a:lnTo>
                      <a:lnTo>
                        <a:pt x="1085" y="1619"/>
                      </a:lnTo>
                      <a:lnTo>
                        <a:pt x="1035" y="1599"/>
                      </a:lnTo>
                      <a:lnTo>
                        <a:pt x="972" y="1574"/>
                      </a:lnTo>
                      <a:lnTo>
                        <a:pt x="885" y="1548"/>
                      </a:lnTo>
                      <a:lnTo>
                        <a:pt x="871" y="1548"/>
                      </a:lnTo>
                      <a:lnTo>
                        <a:pt x="820" y="1535"/>
                      </a:lnTo>
                      <a:lnTo>
                        <a:pt x="720" y="1507"/>
                      </a:lnTo>
                      <a:lnTo>
                        <a:pt x="637" y="1496"/>
                      </a:lnTo>
                      <a:lnTo>
                        <a:pt x="618" y="1498"/>
                      </a:lnTo>
                      <a:lnTo>
                        <a:pt x="575" y="1501"/>
                      </a:lnTo>
                      <a:lnTo>
                        <a:pt x="553" y="1481"/>
                      </a:lnTo>
                      <a:lnTo>
                        <a:pt x="538" y="1468"/>
                      </a:lnTo>
                      <a:lnTo>
                        <a:pt x="529" y="1457"/>
                      </a:lnTo>
                      <a:lnTo>
                        <a:pt x="522" y="1442"/>
                      </a:lnTo>
                      <a:lnTo>
                        <a:pt x="512" y="1425"/>
                      </a:lnTo>
                      <a:lnTo>
                        <a:pt x="463" y="1355"/>
                      </a:lnTo>
                      <a:lnTo>
                        <a:pt x="508" y="1417"/>
                      </a:lnTo>
                      <a:lnTo>
                        <a:pt x="524" y="1441"/>
                      </a:lnTo>
                      <a:lnTo>
                        <a:pt x="531" y="1461"/>
                      </a:lnTo>
                      <a:lnTo>
                        <a:pt x="572" y="1498"/>
                      </a:lnTo>
                      <a:lnTo>
                        <a:pt x="592" y="1502"/>
                      </a:lnTo>
                      <a:lnTo>
                        <a:pt x="620" y="1497"/>
                      </a:lnTo>
                      <a:lnTo>
                        <a:pt x="640" y="1498"/>
                      </a:lnTo>
                      <a:lnTo>
                        <a:pt x="675" y="1512"/>
                      </a:lnTo>
                      <a:lnTo>
                        <a:pt x="694" y="1529"/>
                      </a:lnTo>
                      <a:lnTo>
                        <a:pt x="713" y="1545"/>
                      </a:lnTo>
                      <a:lnTo>
                        <a:pt x="731" y="1568"/>
                      </a:lnTo>
                      <a:lnTo>
                        <a:pt x="739" y="1582"/>
                      </a:lnTo>
                      <a:lnTo>
                        <a:pt x="736" y="1597"/>
                      </a:lnTo>
                      <a:lnTo>
                        <a:pt x="725" y="1617"/>
                      </a:lnTo>
                      <a:lnTo>
                        <a:pt x="710" y="1639"/>
                      </a:lnTo>
                      <a:lnTo>
                        <a:pt x="679" y="1673"/>
                      </a:lnTo>
                      <a:lnTo>
                        <a:pt x="635" y="1718"/>
                      </a:lnTo>
                      <a:lnTo>
                        <a:pt x="606" y="1751"/>
                      </a:lnTo>
                      <a:lnTo>
                        <a:pt x="545" y="1791"/>
                      </a:lnTo>
                      <a:lnTo>
                        <a:pt x="454" y="1846"/>
                      </a:lnTo>
                      <a:lnTo>
                        <a:pt x="391" y="1880"/>
                      </a:lnTo>
                      <a:lnTo>
                        <a:pt x="375" y="1899"/>
                      </a:lnTo>
                      <a:lnTo>
                        <a:pt x="356" y="1919"/>
                      </a:lnTo>
                      <a:lnTo>
                        <a:pt x="323" y="1946"/>
                      </a:lnTo>
                      <a:lnTo>
                        <a:pt x="315" y="1984"/>
                      </a:lnTo>
                      <a:lnTo>
                        <a:pt x="315" y="2055"/>
                      </a:lnTo>
                      <a:lnTo>
                        <a:pt x="322" y="2114"/>
                      </a:lnTo>
                      <a:lnTo>
                        <a:pt x="333" y="2154"/>
                      </a:lnTo>
                      <a:lnTo>
                        <a:pt x="390" y="2231"/>
                      </a:lnTo>
                      <a:lnTo>
                        <a:pt x="424" y="2264"/>
                      </a:lnTo>
                      <a:lnTo>
                        <a:pt x="427" y="2274"/>
                      </a:lnTo>
                      <a:lnTo>
                        <a:pt x="425" y="2285"/>
                      </a:lnTo>
                      <a:lnTo>
                        <a:pt x="362" y="2307"/>
                      </a:lnTo>
                      <a:lnTo>
                        <a:pt x="293" y="2299"/>
                      </a:lnTo>
                      <a:lnTo>
                        <a:pt x="256" y="2296"/>
                      </a:lnTo>
                      <a:lnTo>
                        <a:pt x="221" y="2302"/>
                      </a:lnTo>
                      <a:lnTo>
                        <a:pt x="186" y="2302"/>
                      </a:lnTo>
                      <a:lnTo>
                        <a:pt x="151" y="2295"/>
                      </a:lnTo>
                      <a:lnTo>
                        <a:pt x="146" y="2290"/>
                      </a:lnTo>
                      <a:lnTo>
                        <a:pt x="141" y="2278"/>
                      </a:lnTo>
                      <a:lnTo>
                        <a:pt x="145" y="2157"/>
                      </a:lnTo>
                      <a:lnTo>
                        <a:pt x="162" y="2035"/>
                      </a:lnTo>
                      <a:lnTo>
                        <a:pt x="148" y="1996"/>
                      </a:lnTo>
                      <a:lnTo>
                        <a:pt x="125" y="1959"/>
                      </a:lnTo>
                      <a:lnTo>
                        <a:pt x="115" y="1949"/>
                      </a:lnTo>
                      <a:lnTo>
                        <a:pt x="96" y="1930"/>
                      </a:lnTo>
                      <a:lnTo>
                        <a:pt x="83" y="1919"/>
                      </a:lnTo>
                      <a:lnTo>
                        <a:pt x="81" y="1906"/>
                      </a:lnTo>
                      <a:lnTo>
                        <a:pt x="83" y="1895"/>
                      </a:lnTo>
                      <a:lnTo>
                        <a:pt x="100" y="1873"/>
                      </a:lnTo>
                      <a:lnTo>
                        <a:pt x="125" y="1849"/>
                      </a:lnTo>
                      <a:lnTo>
                        <a:pt x="146" y="1833"/>
                      </a:lnTo>
                      <a:lnTo>
                        <a:pt x="176" y="1832"/>
                      </a:lnTo>
                      <a:lnTo>
                        <a:pt x="203" y="1834"/>
                      </a:lnTo>
                      <a:lnTo>
                        <a:pt x="321" y="1754"/>
                      </a:lnTo>
                      <a:lnTo>
                        <a:pt x="410" y="1694"/>
                      </a:lnTo>
                      <a:lnTo>
                        <a:pt x="491" y="1645"/>
                      </a:lnTo>
                      <a:lnTo>
                        <a:pt x="465" y="1649"/>
                      </a:lnTo>
                      <a:lnTo>
                        <a:pt x="386" y="1626"/>
                      </a:lnTo>
                      <a:lnTo>
                        <a:pt x="307" y="1620"/>
                      </a:lnTo>
                      <a:lnTo>
                        <a:pt x="197" y="1602"/>
                      </a:lnTo>
                      <a:lnTo>
                        <a:pt x="162" y="1609"/>
                      </a:lnTo>
                      <a:lnTo>
                        <a:pt x="82" y="1599"/>
                      </a:lnTo>
                      <a:lnTo>
                        <a:pt x="63" y="1595"/>
                      </a:lnTo>
                      <a:lnTo>
                        <a:pt x="44" y="1587"/>
                      </a:lnTo>
                      <a:lnTo>
                        <a:pt x="29" y="1577"/>
                      </a:lnTo>
                      <a:lnTo>
                        <a:pt x="19" y="1565"/>
                      </a:lnTo>
                      <a:lnTo>
                        <a:pt x="11" y="1544"/>
                      </a:lnTo>
                      <a:lnTo>
                        <a:pt x="4" y="1515"/>
                      </a:lnTo>
                      <a:lnTo>
                        <a:pt x="1" y="1488"/>
                      </a:lnTo>
                      <a:lnTo>
                        <a:pt x="0" y="1451"/>
                      </a:lnTo>
                      <a:lnTo>
                        <a:pt x="2" y="1421"/>
                      </a:lnTo>
                      <a:lnTo>
                        <a:pt x="5" y="1388"/>
                      </a:lnTo>
                      <a:lnTo>
                        <a:pt x="10" y="1359"/>
                      </a:lnTo>
                      <a:lnTo>
                        <a:pt x="18" y="1337"/>
                      </a:lnTo>
                      <a:lnTo>
                        <a:pt x="46" y="1251"/>
                      </a:lnTo>
                      <a:lnTo>
                        <a:pt x="77" y="1148"/>
                      </a:lnTo>
                      <a:lnTo>
                        <a:pt x="100" y="1079"/>
                      </a:lnTo>
                      <a:lnTo>
                        <a:pt x="158" y="963"/>
                      </a:lnTo>
                      <a:lnTo>
                        <a:pt x="216" y="872"/>
                      </a:lnTo>
                      <a:lnTo>
                        <a:pt x="266" y="803"/>
                      </a:lnTo>
                      <a:lnTo>
                        <a:pt x="298" y="757"/>
                      </a:lnTo>
                      <a:lnTo>
                        <a:pt x="322" y="716"/>
                      </a:lnTo>
                      <a:lnTo>
                        <a:pt x="350" y="681"/>
                      </a:lnTo>
                      <a:lnTo>
                        <a:pt x="356" y="627"/>
                      </a:lnTo>
                      <a:lnTo>
                        <a:pt x="384" y="556"/>
                      </a:lnTo>
                      <a:lnTo>
                        <a:pt x="404" y="494"/>
                      </a:lnTo>
                      <a:close/>
                    </a:path>
                  </a:pathLst>
                </a:custGeom>
                <a:solidFill>
                  <a:srgbClr val="C0C0C0"/>
                </a:solidFill>
                <a:ln w="1651">
                  <a:solidFill>
                    <a:srgbClr val="000000"/>
                  </a:solidFill>
                  <a:round/>
                  <a:headEnd/>
                  <a:tailEnd/>
                </a:ln>
              </p:spPr>
              <p:txBody>
                <a:bodyPr/>
                <a:lstStyle/>
                <a:p>
                  <a:endParaRPr lang="en-US"/>
                </a:p>
              </p:txBody>
            </p:sp>
            <p:grpSp>
              <p:nvGrpSpPr>
                <p:cNvPr id="9" name="Group 21"/>
                <p:cNvGrpSpPr>
                  <a:grpSpLocks/>
                </p:cNvGrpSpPr>
                <p:nvPr/>
              </p:nvGrpSpPr>
              <p:grpSpPr bwMode="auto">
                <a:xfrm>
                  <a:off x="748" y="3664"/>
                  <a:ext cx="30" cy="42"/>
                  <a:chOff x="748" y="3664"/>
                  <a:chExt cx="30" cy="42"/>
                </a:xfrm>
              </p:grpSpPr>
              <p:sp>
                <p:nvSpPr>
                  <p:cNvPr id="31793" name="Freeform 22"/>
                  <p:cNvSpPr>
                    <a:spLocks/>
                  </p:cNvSpPr>
                  <p:nvPr/>
                </p:nvSpPr>
                <p:spPr bwMode="auto">
                  <a:xfrm>
                    <a:off x="748" y="3664"/>
                    <a:ext cx="30" cy="15"/>
                  </a:xfrm>
                  <a:custGeom>
                    <a:avLst/>
                    <a:gdLst>
                      <a:gd name="T0" fmla="*/ 0 w 151"/>
                      <a:gd name="T1" fmla="*/ 24 h 75"/>
                      <a:gd name="T2" fmla="*/ 19 w 151"/>
                      <a:gd name="T3" fmla="*/ 15 h 75"/>
                      <a:gd name="T4" fmla="*/ 37 w 151"/>
                      <a:gd name="T5" fmla="*/ 8 h 75"/>
                      <a:gd name="T6" fmla="*/ 52 w 151"/>
                      <a:gd name="T7" fmla="*/ 3 h 75"/>
                      <a:gd name="T8" fmla="*/ 66 w 151"/>
                      <a:gd name="T9" fmla="*/ 1 h 75"/>
                      <a:gd name="T10" fmla="*/ 79 w 151"/>
                      <a:gd name="T11" fmla="*/ 0 h 75"/>
                      <a:gd name="T12" fmla="*/ 91 w 151"/>
                      <a:gd name="T13" fmla="*/ 3 h 75"/>
                      <a:gd name="T14" fmla="*/ 96 w 151"/>
                      <a:gd name="T15" fmla="*/ 11 h 75"/>
                      <a:gd name="T16" fmla="*/ 102 w 151"/>
                      <a:gd name="T17" fmla="*/ 23 h 75"/>
                      <a:gd name="T18" fmla="*/ 110 w 151"/>
                      <a:gd name="T19" fmla="*/ 35 h 75"/>
                      <a:gd name="T20" fmla="*/ 119 w 151"/>
                      <a:gd name="T21" fmla="*/ 50 h 75"/>
                      <a:gd name="T22" fmla="*/ 125 w 151"/>
                      <a:gd name="T23" fmla="*/ 61 h 75"/>
                      <a:gd name="T24" fmla="*/ 136 w 151"/>
                      <a:gd name="T25" fmla="*/ 71 h 75"/>
                      <a:gd name="T26" fmla="*/ 151 w 151"/>
                      <a:gd name="T27" fmla="*/ 75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75"/>
                      <a:gd name="T44" fmla="*/ 151 w 151"/>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75">
                        <a:moveTo>
                          <a:pt x="0" y="24"/>
                        </a:moveTo>
                        <a:lnTo>
                          <a:pt x="19" y="15"/>
                        </a:lnTo>
                        <a:lnTo>
                          <a:pt x="37" y="8"/>
                        </a:lnTo>
                        <a:lnTo>
                          <a:pt x="52" y="3"/>
                        </a:lnTo>
                        <a:lnTo>
                          <a:pt x="66" y="1"/>
                        </a:lnTo>
                        <a:lnTo>
                          <a:pt x="79" y="0"/>
                        </a:lnTo>
                        <a:lnTo>
                          <a:pt x="91" y="3"/>
                        </a:lnTo>
                        <a:lnTo>
                          <a:pt x="96" y="11"/>
                        </a:lnTo>
                        <a:lnTo>
                          <a:pt x="102" y="23"/>
                        </a:lnTo>
                        <a:lnTo>
                          <a:pt x="110" y="35"/>
                        </a:lnTo>
                        <a:lnTo>
                          <a:pt x="119" y="50"/>
                        </a:lnTo>
                        <a:lnTo>
                          <a:pt x="125" y="61"/>
                        </a:lnTo>
                        <a:lnTo>
                          <a:pt x="136" y="71"/>
                        </a:lnTo>
                        <a:lnTo>
                          <a:pt x="151" y="75"/>
                        </a:lnTo>
                      </a:path>
                    </a:pathLst>
                  </a:custGeom>
                  <a:solidFill>
                    <a:srgbClr val="C0C0C0"/>
                  </a:solidFill>
                  <a:ln w="1651">
                    <a:solidFill>
                      <a:srgbClr val="000000"/>
                    </a:solidFill>
                    <a:round/>
                    <a:headEnd/>
                    <a:tailEnd/>
                  </a:ln>
                </p:spPr>
                <p:txBody>
                  <a:bodyPr/>
                  <a:lstStyle/>
                  <a:p>
                    <a:endParaRPr lang="en-US"/>
                  </a:p>
                </p:txBody>
              </p:sp>
              <p:sp>
                <p:nvSpPr>
                  <p:cNvPr id="31794" name="Freeform 23"/>
                  <p:cNvSpPr>
                    <a:spLocks/>
                  </p:cNvSpPr>
                  <p:nvPr/>
                </p:nvSpPr>
                <p:spPr bwMode="auto">
                  <a:xfrm>
                    <a:off x="768" y="3681"/>
                    <a:ext cx="9" cy="25"/>
                  </a:xfrm>
                  <a:custGeom>
                    <a:avLst/>
                    <a:gdLst>
                      <a:gd name="T0" fmla="*/ 42 w 48"/>
                      <a:gd name="T1" fmla="*/ 0 h 124"/>
                      <a:gd name="T2" fmla="*/ 33 w 48"/>
                      <a:gd name="T3" fmla="*/ 7 h 124"/>
                      <a:gd name="T4" fmla="*/ 23 w 48"/>
                      <a:gd name="T5" fmla="*/ 19 h 124"/>
                      <a:gd name="T6" fmla="*/ 13 w 48"/>
                      <a:gd name="T7" fmla="*/ 34 h 124"/>
                      <a:gd name="T8" fmla="*/ 7 w 48"/>
                      <a:gd name="T9" fmla="*/ 49 h 124"/>
                      <a:gd name="T10" fmla="*/ 3 w 48"/>
                      <a:gd name="T11" fmla="*/ 65 h 124"/>
                      <a:gd name="T12" fmla="*/ 0 w 48"/>
                      <a:gd name="T13" fmla="*/ 82 h 124"/>
                      <a:gd name="T14" fmla="*/ 0 w 48"/>
                      <a:gd name="T15" fmla="*/ 97 h 124"/>
                      <a:gd name="T16" fmla="*/ 4 w 48"/>
                      <a:gd name="T17" fmla="*/ 115 h 124"/>
                      <a:gd name="T18" fmla="*/ 7 w 48"/>
                      <a:gd name="T19" fmla="*/ 124 h 124"/>
                      <a:gd name="T20" fmla="*/ 15 w 48"/>
                      <a:gd name="T21" fmla="*/ 116 h 124"/>
                      <a:gd name="T22" fmla="*/ 22 w 48"/>
                      <a:gd name="T23" fmla="*/ 107 h 124"/>
                      <a:gd name="T24" fmla="*/ 29 w 48"/>
                      <a:gd name="T25" fmla="*/ 96 h 124"/>
                      <a:gd name="T26" fmla="*/ 35 w 48"/>
                      <a:gd name="T27" fmla="*/ 86 h 124"/>
                      <a:gd name="T28" fmla="*/ 40 w 48"/>
                      <a:gd name="T29" fmla="*/ 73 h 124"/>
                      <a:gd name="T30" fmla="*/ 43 w 48"/>
                      <a:gd name="T31" fmla="*/ 59 h 124"/>
                      <a:gd name="T32" fmla="*/ 47 w 48"/>
                      <a:gd name="T33" fmla="*/ 42 h 124"/>
                      <a:gd name="T34" fmla="*/ 48 w 48"/>
                      <a:gd name="T35" fmla="*/ 28 h 124"/>
                      <a:gd name="T36" fmla="*/ 46 w 48"/>
                      <a:gd name="T37" fmla="*/ 13 h 124"/>
                      <a:gd name="T38" fmla="*/ 42 w 48"/>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24"/>
                      <a:gd name="T62" fmla="*/ 48 w 48"/>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24">
                        <a:moveTo>
                          <a:pt x="42" y="0"/>
                        </a:moveTo>
                        <a:lnTo>
                          <a:pt x="33" y="7"/>
                        </a:lnTo>
                        <a:lnTo>
                          <a:pt x="23" y="19"/>
                        </a:lnTo>
                        <a:lnTo>
                          <a:pt x="13" y="34"/>
                        </a:lnTo>
                        <a:lnTo>
                          <a:pt x="7" y="49"/>
                        </a:lnTo>
                        <a:lnTo>
                          <a:pt x="3" y="65"/>
                        </a:lnTo>
                        <a:lnTo>
                          <a:pt x="0" y="82"/>
                        </a:lnTo>
                        <a:lnTo>
                          <a:pt x="0" y="97"/>
                        </a:lnTo>
                        <a:lnTo>
                          <a:pt x="4" y="115"/>
                        </a:lnTo>
                        <a:lnTo>
                          <a:pt x="7" y="124"/>
                        </a:lnTo>
                        <a:lnTo>
                          <a:pt x="15" y="116"/>
                        </a:lnTo>
                        <a:lnTo>
                          <a:pt x="22" y="107"/>
                        </a:lnTo>
                        <a:lnTo>
                          <a:pt x="29" y="96"/>
                        </a:lnTo>
                        <a:lnTo>
                          <a:pt x="35" y="86"/>
                        </a:lnTo>
                        <a:lnTo>
                          <a:pt x="40" y="73"/>
                        </a:lnTo>
                        <a:lnTo>
                          <a:pt x="43" y="59"/>
                        </a:lnTo>
                        <a:lnTo>
                          <a:pt x="47" y="42"/>
                        </a:lnTo>
                        <a:lnTo>
                          <a:pt x="48" y="28"/>
                        </a:lnTo>
                        <a:lnTo>
                          <a:pt x="46" y="13"/>
                        </a:lnTo>
                        <a:lnTo>
                          <a:pt x="42" y="0"/>
                        </a:lnTo>
                        <a:close/>
                      </a:path>
                    </a:pathLst>
                  </a:custGeom>
                  <a:solidFill>
                    <a:srgbClr val="C0C0C0"/>
                  </a:solidFill>
                  <a:ln w="1651">
                    <a:solidFill>
                      <a:srgbClr val="000000"/>
                    </a:solidFill>
                    <a:round/>
                    <a:headEnd/>
                    <a:tailEnd/>
                  </a:ln>
                </p:spPr>
                <p:txBody>
                  <a:bodyPr/>
                  <a:lstStyle/>
                  <a:p>
                    <a:endParaRPr lang="en-US"/>
                  </a:p>
                </p:txBody>
              </p:sp>
            </p:grpSp>
          </p:grpSp>
        </p:grpSp>
      </p:grpSp>
      <p:grpSp>
        <p:nvGrpSpPr>
          <p:cNvPr id="10" name="Group 24"/>
          <p:cNvGrpSpPr>
            <a:grpSpLocks/>
          </p:cNvGrpSpPr>
          <p:nvPr/>
        </p:nvGrpSpPr>
        <p:grpSpPr bwMode="auto">
          <a:xfrm>
            <a:off x="2438400" y="2209800"/>
            <a:ext cx="363538" cy="327025"/>
            <a:chOff x="1861" y="1373"/>
            <a:chExt cx="286" cy="288"/>
          </a:xfrm>
        </p:grpSpPr>
        <p:sp>
          <p:nvSpPr>
            <p:cNvPr id="31782" name="AutoShape 25"/>
            <p:cNvSpPr>
              <a:spLocks noChangeArrowheads="1"/>
            </p:cNvSpPr>
            <p:nvPr/>
          </p:nvSpPr>
          <p:spPr bwMode="auto">
            <a:xfrm>
              <a:off x="1861" y="1373"/>
              <a:ext cx="286" cy="288"/>
            </a:xfrm>
            <a:prstGeom prst="can">
              <a:avLst>
                <a:gd name="adj" fmla="val 50350"/>
              </a:avLst>
            </a:prstGeom>
            <a:gradFill rotWithShape="0">
              <a:gsLst>
                <a:gs pos="0">
                  <a:srgbClr val="764801"/>
                </a:gs>
                <a:gs pos="100000">
                  <a:srgbClr val="FE9B03"/>
                </a:gs>
              </a:gsLst>
              <a:lin ang="5400000" scaled="1"/>
            </a:gradFill>
            <a:ln w="12700">
              <a:solidFill>
                <a:schemeClr val="tx1"/>
              </a:solidFill>
              <a:round/>
              <a:headEnd/>
              <a:tailEnd/>
            </a:ln>
          </p:spPr>
          <p:txBody>
            <a:bodyPr wrap="none" anchor="ctr"/>
            <a:lstStyle/>
            <a:p>
              <a:endParaRPr lang="en-US"/>
            </a:p>
          </p:txBody>
        </p:sp>
        <p:sp>
          <p:nvSpPr>
            <p:cNvPr id="31783" name="Freeform 26"/>
            <p:cNvSpPr>
              <a:spLocks/>
            </p:cNvSpPr>
            <p:nvPr/>
          </p:nvSpPr>
          <p:spPr bwMode="auto">
            <a:xfrm>
              <a:off x="1904" y="1413"/>
              <a:ext cx="214"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sp>
          <p:nvSpPr>
            <p:cNvPr id="31784" name="Freeform 27"/>
            <p:cNvSpPr>
              <a:spLocks/>
            </p:cNvSpPr>
            <p:nvPr/>
          </p:nvSpPr>
          <p:spPr bwMode="auto">
            <a:xfrm flipV="1">
              <a:off x="1899" y="1415"/>
              <a:ext cx="215"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grpSp>
      <p:grpSp>
        <p:nvGrpSpPr>
          <p:cNvPr id="11" name="Group 28"/>
          <p:cNvGrpSpPr>
            <a:grpSpLocks/>
          </p:cNvGrpSpPr>
          <p:nvPr/>
        </p:nvGrpSpPr>
        <p:grpSpPr bwMode="auto">
          <a:xfrm>
            <a:off x="5732463" y="2209800"/>
            <a:ext cx="363537" cy="327025"/>
            <a:chOff x="1861" y="1373"/>
            <a:chExt cx="286" cy="288"/>
          </a:xfrm>
        </p:grpSpPr>
        <p:sp>
          <p:nvSpPr>
            <p:cNvPr id="31779" name="AutoShape 29"/>
            <p:cNvSpPr>
              <a:spLocks noChangeArrowheads="1"/>
            </p:cNvSpPr>
            <p:nvPr/>
          </p:nvSpPr>
          <p:spPr bwMode="auto">
            <a:xfrm>
              <a:off x="1861" y="1373"/>
              <a:ext cx="286" cy="288"/>
            </a:xfrm>
            <a:prstGeom prst="can">
              <a:avLst>
                <a:gd name="adj" fmla="val 50350"/>
              </a:avLst>
            </a:prstGeom>
            <a:gradFill rotWithShape="0">
              <a:gsLst>
                <a:gs pos="0">
                  <a:srgbClr val="764801"/>
                </a:gs>
                <a:gs pos="100000">
                  <a:srgbClr val="FE9B03"/>
                </a:gs>
              </a:gsLst>
              <a:lin ang="5400000" scaled="1"/>
            </a:gradFill>
            <a:ln w="12700">
              <a:solidFill>
                <a:schemeClr val="tx1"/>
              </a:solidFill>
              <a:round/>
              <a:headEnd/>
              <a:tailEnd/>
            </a:ln>
          </p:spPr>
          <p:txBody>
            <a:bodyPr wrap="none" anchor="ctr"/>
            <a:lstStyle/>
            <a:p>
              <a:endParaRPr lang="en-US"/>
            </a:p>
          </p:txBody>
        </p:sp>
        <p:sp>
          <p:nvSpPr>
            <p:cNvPr id="31780" name="Freeform 30"/>
            <p:cNvSpPr>
              <a:spLocks/>
            </p:cNvSpPr>
            <p:nvPr/>
          </p:nvSpPr>
          <p:spPr bwMode="auto">
            <a:xfrm>
              <a:off x="1904" y="1413"/>
              <a:ext cx="214"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sp>
          <p:nvSpPr>
            <p:cNvPr id="31781" name="Freeform 31"/>
            <p:cNvSpPr>
              <a:spLocks/>
            </p:cNvSpPr>
            <p:nvPr/>
          </p:nvSpPr>
          <p:spPr bwMode="auto">
            <a:xfrm flipV="1">
              <a:off x="1899" y="1415"/>
              <a:ext cx="215"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grpSp>
      <p:cxnSp>
        <p:nvCxnSpPr>
          <p:cNvPr id="31751" name="AutoShape 32"/>
          <p:cNvCxnSpPr>
            <a:cxnSpLocks noChangeShapeType="1"/>
            <a:stCxn id="31782" idx="4"/>
            <a:endCxn id="31779" idx="2"/>
          </p:cNvCxnSpPr>
          <p:nvPr/>
        </p:nvCxnSpPr>
        <p:spPr bwMode="auto">
          <a:xfrm>
            <a:off x="2801938" y="2373313"/>
            <a:ext cx="2930525" cy="0"/>
          </a:xfrm>
          <a:prstGeom prst="straightConnector1">
            <a:avLst/>
          </a:prstGeom>
          <a:noFill/>
          <a:ln w="38100">
            <a:solidFill>
              <a:schemeClr val="tx1"/>
            </a:solidFill>
            <a:round/>
            <a:headEnd/>
            <a:tailEnd/>
          </a:ln>
        </p:spPr>
      </p:cxnSp>
      <p:sp>
        <p:nvSpPr>
          <p:cNvPr id="43042" name="Cloud"/>
          <p:cNvSpPr>
            <a:spLocks noChangeAspect="1" noEditPoints="1" noChangeArrowheads="1"/>
          </p:cNvSpPr>
          <p:nvPr/>
        </p:nvSpPr>
        <p:spPr bwMode="auto">
          <a:xfrm>
            <a:off x="3276600" y="1752600"/>
            <a:ext cx="2057400" cy="13795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cxnSp>
        <p:nvCxnSpPr>
          <p:cNvPr id="31753" name="AutoShape 36"/>
          <p:cNvCxnSpPr>
            <a:cxnSpLocks noChangeShapeType="1"/>
            <a:stCxn id="31799" idx="24"/>
            <a:endCxn id="31782" idx="2"/>
          </p:cNvCxnSpPr>
          <p:nvPr/>
        </p:nvCxnSpPr>
        <p:spPr bwMode="auto">
          <a:xfrm flipV="1">
            <a:off x="1898650" y="2373313"/>
            <a:ext cx="539750" cy="4762"/>
          </a:xfrm>
          <a:prstGeom prst="straightConnector1">
            <a:avLst/>
          </a:prstGeom>
          <a:noFill/>
          <a:ln w="38100">
            <a:solidFill>
              <a:schemeClr val="tx1"/>
            </a:solidFill>
            <a:round/>
            <a:headEnd/>
            <a:tailEnd/>
          </a:ln>
        </p:spPr>
      </p:cxnSp>
      <p:cxnSp>
        <p:nvCxnSpPr>
          <p:cNvPr id="31754" name="AutoShape 37"/>
          <p:cNvCxnSpPr>
            <a:cxnSpLocks noChangeShapeType="1"/>
            <a:stCxn id="31779" idx="4"/>
            <a:endCxn id="31775" idx="40"/>
          </p:cNvCxnSpPr>
          <p:nvPr/>
        </p:nvCxnSpPr>
        <p:spPr bwMode="auto">
          <a:xfrm>
            <a:off x="6096000" y="2373313"/>
            <a:ext cx="806450" cy="3175"/>
          </a:xfrm>
          <a:prstGeom prst="straightConnector1">
            <a:avLst/>
          </a:prstGeom>
          <a:noFill/>
          <a:ln w="38100">
            <a:solidFill>
              <a:schemeClr val="tx1"/>
            </a:solidFill>
            <a:round/>
            <a:headEnd/>
            <a:tailEnd/>
          </a:ln>
        </p:spPr>
      </p:cxnSp>
      <p:grpSp>
        <p:nvGrpSpPr>
          <p:cNvPr id="12" name="Group 38"/>
          <p:cNvGrpSpPr>
            <a:grpSpLocks/>
          </p:cNvGrpSpPr>
          <p:nvPr/>
        </p:nvGrpSpPr>
        <p:grpSpPr bwMode="auto">
          <a:xfrm flipH="1">
            <a:off x="6540500" y="1966913"/>
            <a:ext cx="774700" cy="754062"/>
            <a:chOff x="576" y="2021"/>
            <a:chExt cx="488" cy="475"/>
          </a:xfrm>
        </p:grpSpPr>
        <p:sp>
          <p:nvSpPr>
            <p:cNvPr id="31761" name="AutoShape 39"/>
            <p:cNvSpPr>
              <a:spLocks noChangeAspect="1" noChangeArrowheads="1" noTextEdit="1"/>
            </p:cNvSpPr>
            <p:nvPr/>
          </p:nvSpPr>
          <p:spPr bwMode="auto">
            <a:xfrm>
              <a:off x="576" y="2021"/>
              <a:ext cx="488" cy="475"/>
            </a:xfrm>
            <a:prstGeom prst="rect">
              <a:avLst/>
            </a:prstGeom>
            <a:noFill/>
            <a:ln w="9525">
              <a:noFill/>
              <a:miter lim="800000"/>
              <a:headEnd/>
              <a:tailEnd/>
            </a:ln>
          </p:spPr>
          <p:txBody>
            <a:bodyPr/>
            <a:lstStyle/>
            <a:p>
              <a:endParaRPr lang="en-US"/>
            </a:p>
          </p:txBody>
        </p:sp>
        <p:grpSp>
          <p:nvGrpSpPr>
            <p:cNvPr id="13" name="Group 40"/>
            <p:cNvGrpSpPr>
              <a:grpSpLocks/>
            </p:cNvGrpSpPr>
            <p:nvPr/>
          </p:nvGrpSpPr>
          <p:grpSpPr bwMode="auto">
            <a:xfrm>
              <a:off x="749" y="2278"/>
              <a:ext cx="250" cy="216"/>
              <a:chOff x="749" y="3862"/>
              <a:chExt cx="250" cy="216"/>
            </a:xfrm>
          </p:grpSpPr>
          <p:sp>
            <p:nvSpPr>
              <p:cNvPr id="31777" name="Freeform 41"/>
              <p:cNvSpPr>
                <a:spLocks/>
              </p:cNvSpPr>
              <p:nvPr/>
            </p:nvSpPr>
            <p:spPr bwMode="auto">
              <a:xfrm>
                <a:off x="749" y="3863"/>
                <a:ext cx="250" cy="215"/>
              </a:xfrm>
              <a:custGeom>
                <a:avLst/>
                <a:gdLst>
                  <a:gd name="T0" fmla="*/ 1251 w 1251"/>
                  <a:gd name="T1" fmla="*/ 1072 h 1074"/>
                  <a:gd name="T2" fmla="*/ 1251 w 1251"/>
                  <a:gd name="T3" fmla="*/ 517 h 1074"/>
                  <a:gd name="T4" fmla="*/ 1233 w 1251"/>
                  <a:gd name="T5" fmla="*/ 73 h 1074"/>
                  <a:gd name="T6" fmla="*/ 598 w 1251"/>
                  <a:gd name="T7" fmla="*/ 0 h 1074"/>
                  <a:gd name="T8" fmla="*/ 20 w 1251"/>
                  <a:gd name="T9" fmla="*/ 66 h 1074"/>
                  <a:gd name="T10" fmla="*/ 17 w 1251"/>
                  <a:gd name="T11" fmla="*/ 222 h 1074"/>
                  <a:gd name="T12" fmla="*/ 0 w 1251"/>
                  <a:gd name="T13" fmla="*/ 1067 h 1074"/>
                  <a:gd name="T14" fmla="*/ 129 w 1251"/>
                  <a:gd name="T15" fmla="*/ 1067 h 1074"/>
                  <a:gd name="T16" fmla="*/ 129 w 1251"/>
                  <a:gd name="T17" fmla="*/ 302 h 1074"/>
                  <a:gd name="T18" fmla="*/ 377 w 1251"/>
                  <a:gd name="T19" fmla="*/ 284 h 1074"/>
                  <a:gd name="T20" fmla="*/ 1135 w 1251"/>
                  <a:gd name="T21" fmla="*/ 284 h 1074"/>
                  <a:gd name="T22" fmla="*/ 1145 w 1251"/>
                  <a:gd name="T23" fmla="*/ 1074 h 1074"/>
                  <a:gd name="T24" fmla="*/ 1251 w 1251"/>
                  <a:gd name="T25" fmla="*/ 1072 h 1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1"/>
                  <a:gd name="T40" fmla="*/ 0 h 1074"/>
                  <a:gd name="T41" fmla="*/ 1251 w 1251"/>
                  <a:gd name="T42" fmla="*/ 1074 h 10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1" h="1074">
                    <a:moveTo>
                      <a:pt x="1251" y="1072"/>
                    </a:moveTo>
                    <a:lnTo>
                      <a:pt x="1251" y="517"/>
                    </a:lnTo>
                    <a:lnTo>
                      <a:pt x="1233" y="73"/>
                    </a:lnTo>
                    <a:lnTo>
                      <a:pt x="598" y="0"/>
                    </a:lnTo>
                    <a:lnTo>
                      <a:pt x="20" y="66"/>
                    </a:lnTo>
                    <a:lnTo>
                      <a:pt x="17" y="222"/>
                    </a:lnTo>
                    <a:lnTo>
                      <a:pt x="0" y="1067"/>
                    </a:lnTo>
                    <a:lnTo>
                      <a:pt x="129" y="1067"/>
                    </a:lnTo>
                    <a:lnTo>
                      <a:pt x="129" y="302"/>
                    </a:lnTo>
                    <a:lnTo>
                      <a:pt x="377" y="284"/>
                    </a:lnTo>
                    <a:lnTo>
                      <a:pt x="1135" y="284"/>
                    </a:lnTo>
                    <a:lnTo>
                      <a:pt x="1145" y="1074"/>
                    </a:lnTo>
                    <a:lnTo>
                      <a:pt x="1251" y="1072"/>
                    </a:lnTo>
                    <a:close/>
                  </a:path>
                </a:pathLst>
              </a:custGeom>
              <a:solidFill>
                <a:srgbClr val="000080"/>
              </a:solidFill>
              <a:ln w="1588">
                <a:solidFill>
                  <a:srgbClr val="000000"/>
                </a:solidFill>
                <a:round/>
                <a:headEnd/>
                <a:tailEnd/>
              </a:ln>
            </p:spPr>
            <p:txBody>
              <a:bodyPr/>
              <a:lstStyle/>
              <a:p>
                <a:endParaRPr lang="en-US"/>
              </a:p>
            </p:txBody>
          </p:sp>
          <p:sp>
            <p:nvSpPr>
              <p:cNvPr id="31778" name="Freeform 42"/>
              <p:cNvSpPr>
                <a:spLocks/>
              </p:cNvSpPr>
              <p:nvPr/>
            </p:nvSpPr>
            <p:spPr bwMode="auto">
              <a:xfrm>
                <a:off x="768" y="3862"/>
                <a:ext cx="98" cy="54"/>
              </a:xfrm>
              <a:custGeom>
                <a:avLst/>
                <a:gdLst>
                  <a:gd name="T0" fmla="*/ 92 w 489"/>
                  <a:gd name="T1" fmla="*/ 53 h 274"/>
                  <a:gd name="T2" fmla="*/ 157 w 489"/>
                  <a:gd name="T3" fmla="*/ 43 h 274"/>
                  <a:gd name="T4" fmla="*/ 217 w 489"/>
                  <a:gd name="T5" fmla="*/ 0 h 274"/>
                  <a:gd name="T6" fmla="*/ 279 w 489"/>
                  <a:gd name="T7" fmla="*/ 65 h 274"/>
                  <a:gd name="T8" fmla="*/ 476 w 489"/>
                  <a:gd name="T9" fmla="*/ 189 h 274"/>
                  <a:gd name="T10" fmla="*/ 489 w 489"/>
                  <a:gd name="T11" fmla="*/ 236 h 274"/>
                  <a:gd name="T12" fmla="*/ 376 w 489"/>
                  <a:gd name="T13" fmla="*/ 274 h 274"/>
                  <a:gd name="T14" fmla="*/ 0 w 489"/>
                  <a:gd name="T15" fmla="*/ 85 h 274"/>
                  <a:gd name="T16" fmla="*/ 92 w 489"/>
                  <a:gd name="T17" fmla="*/ 53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274"/>
                  <a:gd name="T29" fmla="*/ 489 w 48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274">
                    <a:moveTo>
                      <a:pt x="92" y="53"/>
                    </a:moveTo>
                    <a:lnTo>
                      <a:pt x="157" y="43"/>
                    </a:lnTo>
                    <a:lnTo>
                      <a:pt x="217" y="0"/>
                    </a:lnTo>
                    <a:lnTo>
                      <a:pt x="279" y="65"/>
                    </a:lnTo>
                    <a:lnTo>
                      <a:pt x="476" y="189"/>
                    </a:lnTo>
                    <a:lnTo>
                      <a:pt x="489" y="236"/>
                    </a:lnTo>
                    <a:lnTo>
                      <a:pt x="376" y="274"/>
                    </a:lnTo>
                    <a:lnTo>
                      <a:pt x="0" y="85"/>
                    </a:lnTo>
                    <a:lnTo>
                      <a:pt x="92" y="53"/>
                    </a:lnTo>
                    <a:close/>
                  </a:path>
                </a:pathLst>
              </a:custGeom>
              <a:solidFill>
                <a:srgbClr val="C0C0C0"/>
              </a:solidFill>
              <a:ln w="1588">
                <a:solidFill>
                  <a:srgbClr val="000000"/>
                </a:solidFill>
                <a:round/>
                <a:headEnd/>
                <a:tailEnd/>
              </a:ln>
            </p:spPr>
            <p:txBody>
              <a:bodyPr/>
              <a:lstStyle/>
              <a:p>
                <a:endParaRPr lang="en-US"/>
              </a:p>
            </p:txBody>
          </p:sp>
        </p:grpSp>
        <p:grpSp>
          <p:nvGrpSpPr>
            <p:cNvPr id="14" name="Group 43"/>
            <p:cNvGrpSpPr>
              <a:grpSpLocks/>
            </p:cNvGrpSpPr>
            <p:nvPr/>
          </p:nvGrpSpPr>
          <p:grpSpPr bwMode="auto">
            <a:xfrm>
              <a:off x="828" y="2084"/>
              <a:ext cx="234" cy="322"/>
              <a:chOff x="828" y="3668"/>
              <a:chExt cx="234" cy="322"/>
            </a:xfrm>
          </p:grpSpPr>
          <p:grpSp>
            <p:nvGrpSpPr>
              <p:cNvPr id="15" name="Group 44"/>
              <p:cNvGrpSpPr>
                <a:grpSpLocks/>
              </p:cNvGrpSpPr>
              <p:nvPr/>
            </p:nvGrpSpPr>
            <p:grpSpPr bwMode="auto">
              <a:xfrm>
                <a:off x="828" y="3668"/>
                <a:ext cx="234" cy="246"/>
                <a:chOff x="828" y="3668"/>
                <a:chExt cx="234" cy="246"/>
              </a:xfrm>
            </p:grpSpPr>
            <p:sp>
              <p:nvSpPr>
                <p:cNvPr id="31775" name="Freeform 45"/>
                <p:cNvSpPr>
                  <a:spLocks/>
                </p:cNvSpPr>
                <p:nvPr/>
              </p:nvSpPr>
              <p:spPr bwMode="auto">
                <a:xfrm>
                  <a:off x="828" y="3668"/>
                  <a:ext cx="234" cy="246"/>
                </a:xfrm>
                <a:custGeom>
                  <a:avLst/>
                  <a:gdLst>
                    <a:gd name="T0" fmla="*/ 219 w 1168"/>
                    <a:gd name="T1" fmla="*/ 249 h 1228"/>
                    <a:gd name="T2" fmla="*/ 247 w 1168"/>
                    <a:gd name="T3" fmla="*/ 164 h 1228"/>
                    <a:gd name="T4" fmla="*/ 265 w 1168"/>
                    <a:gd name="T5" fmla="*/ 110 h 1228"/>
                    <a:gd name="T6" fmla="*/ 271 w 1168"/>
                    <a:gd name="T7" fmla="*/ 94 h 1228"/>
                    <a:gd name="T8" fmla="*/ 282 w 1168"/>
                    <a:gd name="T9" fmla="*/ 81 h 1228"/>
                    <a:gd name="T10" fmla="*/ 288 w 1168"/>
                    <a:gd name="T11" fmla="*/ 74 h 1228"/>
                    <a:gd name="T12" fmla="*/ 300 w 1168"/>
                    <a:gd name="T13" fmla="*/ 70 h 1228"/>
                    <a:gd name="T14" fmla="*/ 448 w 1168"/>
                    <a:gd name="T15" fmla="*/ 40 h 1228"/>
                    <a:gd name="T16" fmla="*/ 607 w 1168"/>
                    <a:gd name="T17" fmla="*/ 11 h 1228"/>
                    <a:gd name="T18" fmla="*/ 750 w 1168"/>
                    <a:gd name="T19" fmla="*/ 0 h 1228"/>
                    <a:gd name="T20" fmla="*/ 832 w 1168"/>
                    <a:gd name="T21" fmla="*/ 0 h 1228"/>
                    <a:gd name="T22" fmla="*/ 1002 w 1168"/>
                    <a:gd name="T23" fmla="*/ 10 h 1228"/>
                    <a:gd name="T24" fmla="*/ 1125 w 1168"/>
                    <a:gd name="T25" fmla="*/ 15 h 1228"/>
                    <a:gd name="T26" fmla="*/ 1143 w 1168"/>
                    <a:gd name="T27" fmla="*/ 18 h 1228"/>
                    <a:gd name="T28" fmla="*/ 1155 w 1168"/>
                    <a:gd name="T29" fmla="*/ 23 h 1228"/>
                    <a:gd name="T30" fmla="*/ 1163 w 1168"/>
                    <a:gd name="T31" fmla="*/ 29 h 1228"/>
                    <a:gd name="T32" fmla="*/ 1168 w 1168"/>
                    <a:gd name="T33" fmla="*/ 38 h 1228"/>
                    <a:gd name="T34" fmla="*/ 1168 w 1168"/>
                    <a:gd name="T35" fmla="*/ 49 h 1228"/>
                    <a:gd name="T36" fmla="*/ 1162 w 1168"/>
                    <a:gd name="T37" fmla="*/ 82 h 1228"/>
                    <a:gd name="T38" fmla="*/ 1138 w 1168"/>
                    <a:gd name="T39" fmla="*/ 193 h 1228"/>
                    <a:gd name="T40" fmla="*/ 1120 w 1168"/>
                    <a:gd name="T41" fmla="*/ 276 h 1228"/>
                    <a:gd name="T42" fmla="*/ 1081 w 1168"/>
                    <a:gd name="T43" fmla="*/ 461 h 1228"/>
                    <a:gd name="T44" fmla="*/ 1055 w 1168"/>
                    <a:gd name="T45" fmla="*/ 576 h 1228"/>
                    <a:gd name="T46" fmla="*/ 985 w 1168"/>
                    <a:gd name="T47" fmla="*/ 844 h 1228"/>
                    <a:gd name="T48" fmla="*/ 918 w 1168"/>
                    <a:gd name="T49" fmla="*/ 1058 h 1228"/>
                    <a:gd name="T50" fmla="*/ 905 w 1168"/>
                    <a:gd name="T51" fmla="*/ 1099 h 1228"/>
                    <a:gd name="T52" fmla="*/ 898 w 1168"/>
                    <a:gd name="T53" fmla="*/ 1123 h 1228"/>
                    <a:gd name="T54" fmla="*/ 891 w 1168"/>
                    <a:gd name="T55" fmla="*/ 1145 h 1228"/>
                    <a:gd name="T56" fmla="*/ 884 w 1168"/>
                    <a:gd name="T57" fmla="*/ 1158 h 1228"/>
                    <a:gd name="T58" fmla="*/ 872 w 1168"/>
                    <a:gd name="T59" fmla="*/ 1173 h 1228"/>
                    <a:gd name="T60" fmla="*/ 860 w 1168"/>
                    <a:gd name="T61" fmla="*/ 1178 h 1228"/>
                    <a:gd name="T62" fmla="*/ 839 w 1168"/>
                    <a:gd name="T63" fmla="*/ 1184 h 1228"/>
                    <a:gd name="T64" fmla="*/ 799 w 1168"/>
                    <a:gd name="T65" fmla="*/ 1187 h 1228"/>
                    <a:gd name="T66" fmla="*/ 732 w 1168"/>
                    <a:gd name="T67" fmla="*/ 1187 h 1228"/>
                    <a:gd name="T68" fmla="*/ 676 w 1168"/>
                    <a:gd name="T69" fmla="*/ 1194 h 1228"/>
                    <a:gd name="T70" fmla="*/ 602 w 1168"/>
                    <a:gd name="T71" fmla="*/ 1206 h 1228"/>
                    <a:gd name="T72" fmla="*/ 525 w 1168"/>
                    <a:gd name="T73" fmla="*/ 1220 h 1228"/>
                    <a:gd name="T74" fmla="*/ 474 w 1168"/>
                    <a:gd name="T75" fmla="*/ 1228 h 1228"/>
                    <a:gd name="T76" fmla="*/ 409 w 1168"/>
                    <a:gd name="T77" fmla="*/ 1228 h 1228"/>
                    <a:gd name="T78" fmla="*/ 396 w 1168"/>
                    <a:gd name="T79" fmla="*/ 1220 h 1228"/>
                    <a:gd name="T80" fmla="*/ 35 w 1168"/>
                    <a:gd name="T81" fmla="*/ 975 h 1228"/>
                    <a:gd name="T82" fmla="*/ 18 w 1168"/>
                    <a:gd name="T83" fmla="*/ 959 h 1228"/>
                    <a:gd name="T84" fmla="*/ 5 w 1168"/>
                    <a:gd name="T85" fmla="*/ 943 h 1228"/>
                    <a:gd name="T86" fmla="*/ 0 w 1168"/>
                    <a:gd name="T87" fmla="*/ 924 h 1228"/>
                    <a:gd name="T88" fmla="*/ 0 w 1168"/>
                    <a:gd name="T89" fmla="*/ 902 h 1228"/>
                    <a:gd name="T90" fmla="*/ 5 w 1168"/>
                    <a:gd name="T91" fmla="*/ 882 h 1228"/>
                    <a:gd name="T92" fmla="*/ 108 w 1168"/>
                    <a:gd name="T93" fmla="*/ 579 h 1228"/>
                    <a:gd name="T94" fmla="*/ 173 w 1168"/>
                    <a:gd name="T95" fmla="*/ 388 h 1228"/>
                    <a:gd name="T96" fmla="*/ 219 w 1168"/>
                    <a:gd name="T97" fmla="*/ 249 h 1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8"/>
                    <a:gd name="T148" fmla="*/ 0 h 1228"/>
                    <a:gd name="T149" fmla="*/ 1168 w 1168"/>
                    <a:gd name="T150" fmla="*/ 1228 h 12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8" h="1228">
                      <a:moveTo>
                        <a:pt x="219" y="249"/>
                      </a:moveTo>
                      <a:lnTo>
                        <a:pt x="247" y="164"/>
                      </a:lnTo>
                      <a:lnTo>
                        <a:pt x="265" y="110"/>
                      </a:lnTo>
                      <a:lnTo>
                        <a:pt x="271" y="94"/>
                      </a:lnTo>
                      <a:lnTo>
                        <a:pt x="282" y="81"/>
                      </a:lnTo>
                      <a:lnTo>
                        <a:pt x="288" y="74"/>
                      </a:lnTo>
                      <a:lnTo>
                        <a:pt x="300" y="70"/>
                      </a:lnTo>
                      <a:lnTo>
                        <a:pt x="448" y="40"/>
                      </a:lnTo>
                      <a:lnTo>
                        <a:pt x="607" y="11"/>
                      </a:lnTo>
                      <a:lnTo>
                        <a:pt x="750" y="0"/>
                      </a:lnTo>
                      <a:lnTo>
                        <a:pt x="832" y="0"/>
                      </a:lnTo>
                      <a:lnTo>
                        <a:pt x="1002" y="10"/>
                      </a:lnTo>
                      <a:lnTo>
                        <a:pt x="1125" y="15"/>
                      </a:lnTo>
                      <a:lnTo>
                        <a:pt x="1143" y="18"/>
                      </a:lnTo>
                      <a:lnTo>
                        <a:pt x="1155" y="23"/>
                      </a:lnTo>
                      <a:lnTo>
                        <a:pt x="1163" y="29"/>
                      </a:lnTo>
                      <a:lnTo>
                        <a:pt x="1168" y="38"/>
                      </a:lnTo>
                      <a:lnTo>
                        <a:pt x="1168" y="49"/>
                      </a:lnTo>
                      <a:lnTo>
                        <a:pt x="1162" y="82"/>
                      </a:lnTo>
                      <a:lnTo>
                        <a:pt x="1138" y="193"/>
                      </a:lnTo>
                      <a:lnTo>
                        <a:pt x="1120" y="276"/>
                      </a:lnTo>
                      <a:lnTo>
                        <a:pt x="1081" y="461"/>
                      </a:lnTo>
                      <a:lnTo>
                        <a:pt x="1055" y="576"/>
                      </a:lnTo>
                      <a:lnTo>
                        <a:pt x="985" y="844"/>
                      </a:lnTo>
                      <a:lnTo>
                        <a:pt x="918" y="1058"/>
                      </a:lnTo>
                      <a:lnTo>
                        <a:pt x="905" y="1099"/>
                      </a:lnTo>
                      <a:lnTo>
                        <a:pt x="898" y="1123"/>
                      </a:lnTo>
                      <a:lnTo>
                        <a:pt x="891" y="1145"/>
                      </a:lnTo>
                      <a:lnTo>
                        <a:pt x="884" y="1158"/>
                      </a:lnTo>
                      <a:lnTo>
                        <a:pt x="872" y="1173"/>
                      </a:lnTo>
                      <a:lnTo>
                        <a:pt x="860" y="1178"/>
                      </a:lnTo>
                      <a:lnTo>
                        <a:pt x="839" y="1184"/>
                      </a:lnTo>
                      <a:lnTo>
                        <a:pt x="799" y="1187"/>
                      </a:lnTo>
                      <a:lnTo>
                        <a:pt x="732" y="1187"/>
                      </a:lnTo>
                      <a:lnTo>
                        <a:pt x="676" y="1194"/>
                      </a:lnTo>
                      <a:lnTo>
                        <a:pt x="602" y="1206"/>
                      </a:lnTo>
                      <a:lnTo>
                        <a:pt x="525" y="1220"/>
                      </a:lnTo>
                      <a:lnTo>
                        <a:pt x="474" y="1228"/>
                      </a:lnTo>
                      <a:lnTo>
                        <a:pt x="409" y="1228"/>
                      </a:lnTo>
                      <a:lnTo>
                        <a:pt x="396" y="1220"/>
                      </a:lnTo>
                      <a:lnTo>
                        <a:pt x="35" y="975"/>
                      </a:lnTo>
                      <a:lnTo>
                        <a:pt x="18" y="959"/>
                      </a:lnTo>
                      <a:lnTo>
                        <a:pt x="5" y="943"/>
                      </a:lnTo>
                      <a:lnTo>
                        <a:pt x="0" y="924"/>
                      </a:lnTo>
                      <a:lnTo>
                        <a:pt x="0" y="902"/>
                      </a:lnTo>
                      <a:lnTo>
                        <a:pt x="5" y="882"/>
                      </a:lnTo>
                      <a:lnTo>
                        <a:pt x="108" y="579"/>
                      </a:lnTo>
                      <a:lnTo>
                        <a:pt x="173" y="388"/>
                      </a:lnTo>
                      <a:lnTo>
                        <a:pt x="219" y="249"/>
                      </a:lnTo>
                      <a:close/>
                    </a:path>
                  </a:pathLst>
                </a:custGeom>
                <a:solidFill>
                  <a:srgbClr val="C0C0C0"/>
                </a:solidFill>
                <a:ln w="1588">
                  <a:solidFill>
                    <a:srgbClr val="000000"/>
                  </a:solidFill>
                  <a:round/>
                  <a:headEnd/>
                  <a:tailEnd/>
                </a:ln>
              </p:spPr>
              <p:txBody>
                <a:bodyPr/>
                <a:lstStyle/>
                <a:p>
                  <a:endParaRPr lang="en-US"/>
                </a:p>
              </p:txBody>
            </p:sp>
            <p:sp>
              <p:nvSpPr>
                <p:cNvPr id="31776" name="Freeform 46"/>
                <p:cNvSpPr>
                  <a:spLocks/>
                </p:cNvSpPr>
                <p:nvPr/>
              </p:nvSpPr>
              <p:spPr bwMode="auto">
                <a:xfrm>
                  <a:off x="840" y="3693"/>
                  <a:ext cx="139" cy="186"/>
                </a:xfrm>
                <a:custGeom>
                  <a:avLst/>
                  <a:gdLst>
                    <a:gd name="T0" fmla="*/ 159 w 695"/>
                    <a:gd name="T1" fmla="*/ 279 h 933"/>
                    <a:gd name="T2" fmla="*/ 209 w 695"/>
                    <a:gd name="T3" fmla="*/ 144 h 933"/>
                    <a:gd name="T4" fmla="*/ 253 w 695"/>
                    <a:gd name="T5" fmla="*/ 25 h 933"/>
                    <a:gd name="T6" fmla="*/ 260 w 695"/>
                    <a:gd name="T7" fmla="*/ 19 h 933"/>
                    <a:gd name="T8" fmla="*/ 267 w 695"/>
                    <a:gd name="T9" fmla="*/ 17 h 933"/>
                    <a:gd name="T10" fmla="*/ 282 w 695"/>
                    <a:gd name="T11" fmla="*/ 16 h 933"/>
                    <a:gd name="T12" fmla="*/ 482 w 695"/>
                    <a:gd name="T13" fmla="*/ 1 h 933"/>
                    <a:gd name="T14" fmla="*/ 674 w 695"/>
                    <a:gd name="T15" fmla="*/ 0 h 933"/>
                    <a:gd name="T16" fmla="*/ 686 w 695"/>
                    <a:gd name="T17" fmla="*/ 2 h 933"/>
                    <a:gd name="T18" fmla="*/ 691 w 695"/>
                    <a:gd name="T19" fmla="*/ 6 h 933"/>
                    <a:gd name="T20" fmla="*/ 695 w 695"/>
                    <a:gd name="T21" fmla="*/ 17 h 933"/>
                    <a:gd name="T22" fmla="*/ 680 w 695"/>
                    <a:gd name="T23" fmla="*/ 101 h 933"/>
                    <a:gd name="T24" fmla="*/ 650 w 695"/>
                    <a:gd name="T25" fmla="*/ 175 h 933"/>
                    <a:gd name="T26" fmla="*/ 598 w 695"/>
                    <a:gd name="T27" fmla="*/ 309 h 933"/>
                    <a:gd name="T28" fmla="*/ 499 w 695"/>
                    <a:gd name="T29" fmla="*/ 539 h 933"/>
                    <a:gd name="T30" fmla="*/ 414 w 695"/>
                    <a:gd name="T31" fmla="*/ 739 h 933"/>
                    <a:gd name="T32" fmla="*/ 391 w 695"/>
                    <a:gd name="T33" fmla="*/ 815 h 933"/>
                    <a:gd name="T34" fmla="*/ 378 w 695"/>
                    <a:gd name="T35" fmla="*/ 866 h 933"/>
                    <a:gd name="T36" fmla="*/ 364 w 695"/>
                    <a:gd name="T37" fmla="*/ 895 h 933"/>
                    <a:gd name="T38" fmla="*/ 351 w 695"/>
                    <a:gd name="T39" fmla="*/ 916 h 933"/>
                    <a:gd name="T40" fmla="*/ 343 w 695"/>
                    <a:gd name="T41" fmla="*/ 926 h 933"/>
                    <a:gd name="T42" fmla="*/ 335 w 695"/>
                    <a:gd name="T43" fmla="*/ 932 h 933"/>
                    <a:gd name="T44" fmla="*/ 323 w 695"/>
                    <a:gd name="T45" fmla="*/ 933 h 933"/>
                    <a:gd name="T46" fmla="*/ 311 w 695"/>
                    <a:gd name="T47" fmla="*/ 930 h 933"/>
                    <a:gd name="T48" fmla="*/ 292 w 695"/>
                    <a:gd name="T49" fmla="*/ 919 h 933"/>
                    <a:gd name="T50" fmla="*/ 271 w 695"/>
                    <a:gd name="T51" fmla="*/ 903 h 933"/>
                    <a:gd name="T52" fmla="*/ 251 w 695"/>
                    <a:gd name="T53" fmla="*/ 884 h 933"/>
                    <a:gd name="T54" fmla="*/ 227 w 695"/>
                    <a:gd name="T55" fmla="*/ 866 h 933"/>
                    <a:gd name="T56" fmla="*/ 206 w 695"/>
                    <a:gd name="T57" fmla="*/ 850 h 933"/>
                    <a:gd name="T58" fmla="*/ 10 w 695"/>
                    <a:gd name="T59" fmla="*/ 767 h 933"/>
                    <a:gd name="T60" fmla="*/ 4 w 695"/>
                    <a:gd name="T61" fmla="*/ 762 h 933"/>
                    <a:gd name="T62" fmla="*/ 0 w 695"/>
                    <a:gd name="T63" fmla="*/ 754 h 933"/>
                    <a:gd name="T64" fmla="*/ 2 w 695"/>
                    <a:gd name="T65" fmla="*/ 743 h 933"/>
                    <a:gd name="T66" fmla="*/ 6 w 695"/>
                    <a:gd name="T67" fmla="*/ 733 h 933"/>
                    <a:gd name="T68" fmla="*/ 159 w 695"/>
                    <a:gd name="T69" fmla="*/ 279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5"/>
                    <a:gd name="T106" fmla="*/ 0 h 933"/>
                    <a:gd name="T107" fmla="*/ 695 w 695"/>
                    <a:gd name="T108" fmla="*/ 933 h 9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5" h="933">
                      <a:moveTo>
                        <a:pt x="159" y="279"/>
                      </a:moveTo>
                      <a:lnTo>
                        <a:pt x="209" y="144"/>
                      </a:lnTo>
                      <a:lnTo>
                        <a:pt x="253" y="25"/>
                      </a:lnTo>
                      <a:lnTo>
                        <a:pt x="260" y="19"/>
                      </a:lnTo>
                      <a:lnTo>
                        <a:pt x="267" y="17"/>
                      </a:lnTo>
                      <a:lnTo>
                        <a:pt x="282" y="16"/>
                      </a:lnTo>
                      <a:lnTo>
                        <a:pt x="482" y="1"/>
                      </a:lnTo>
                      <a:lnTo>
                        <a:pt x="674" y="0"/>
                      </a:lnTo>
                      <a:lnTo>
                        <a:pt x="686" y="2"/>
                      </a:lnTo>
                      <a:lnTo>
                        <a:pt x="691" y="6"/>
                      </a:lnTo>
                      <a:lnTo>
                        <a:pt x="695" y="17"/>
                      </a:lnTo>
                      <a:lnTo>
                        <a:pt x="680" y="101"/>
                      </a:lnTo>
                      <a:lnTo>
                        <a:pt x="650" y="175"/>
                      </a:lnTo>
                      <a:lnTo>
                        <a:pt x="598" y="309"/>
                      </a:lnTo>
                      <a:lnTo>
                        <a:pt x="499" y="539"/>
                      </a:lnTo>
                      <a:lnTo>
                        <a:pt x="414" y="739"/>
                      </a:lnTo>
                      <a:lnTo>
                        <a:pt x="391" y="815"/>
                      </a:lnTo>
                      <a:lnTo>
                        <a:pt x="378" y="866"/>
                      </a:lnTo>
                      <a:lnTo>
                        <a:pt x="364" y="895"/>
                      </a:lnTo>
                      <a:lnTo>
                        <a:pt x="351" y="916"/>
                      </a:lnTo>
                      <a:lnTo>
                        <a:pt x="343" y="926"/>
                      </a:lnTo>
                      <a:lnTo>
                        <a:pt x="335" y="932"/>
                      </a:lnTo>
                      <a:lnTo>
                        <a:pt x="323" y="933"/>
                      </a:lnTo>
                      <a:lnTo>
                        <a:pt x="311" y="930"/>
                      </a:lnTo>
                      <a:lnTo>
                        <a:pt x="292" y="919"/>
                      </a:lnTo>
                      <a:lnTo>
                        <a:pt x="271" y="903"/>
                      </a:lnTo>
                      <a:lnTo>
                        <a:pt x="251" y="884"/>
                      </a:lnTo>
                      <a:lnTo>
                        <a:pt x="227" y="866"/>
                      </a:lnTo>
                      <a:lnTo>
                        <a:pt x="206" y="850"/>
                      </a:lnTo>
                      <a:lnTo>
                        <a:pt x="10" y="767"/>
                      </a:lnTo>
                      <a:lnTo>
                        <a:pt x="4" y="762"/>
                      </a:lnTo>
                      <a:lnTo>
                        <a:pt x="0" y="754"/>
                      </a:lnTo>
                      <a:lnTo>
                        <a:pt x="2" y="743"/>
                      </a:lnTo>
                      <a:lnTo>
                        <a:pt x="6" y="733"/>
                      </a:lnTo>
                      <a:lnTo>
                        <a:pt x="159" y="279"/>
                      </a:lnTo>
                      <a:close/>
                    </a:path>
                  </a:pathLst>
                </a:custGeom>
                <a:solidFill>
                  <a:srgbClr val="005F5F"/>
                </a:solidFill>
                <a:ln w="1588">
                  <a:solidFill>
                    <a:srgbClr val="000000"/>
                  </a:solidFill>
                  <a:round/>
                  <a:headEnd/>
                  <a:tailEnd/>
                </a:ln>
              </p:spPr>
              <p:txBody>
                <a:bodyPr/>
                <a:lstStyle/>
                <a:p>
                  <a:endParaRPr lang="en-US"/>
                </a:p>
              </p:txBody>
            </p:sp>
          </p:grpSp>
          <p:grpSp>
            <p:nvGrpSpPr>
              <p:cNvPr id="16" name="Group 47"/>
              <p:cNvGrpSpPr>
                <a:grpSpLocks/>
              </p:cNvGrpSpPr>
              <p:nvPr/>
            </p:nvGrpSpPr>
            <p:grpSpPr bwMode="auto">
              <a:xfrm>
                <a:off x="996" y="3884"/>
                <a:ext cx="37" cy="106"/>
                <a:chOff x="996" y="3884"/>
                <a:chExt cx="37" cy="106"/>
              </a:xfrm>
            </p:grpSpPr>
            <p:sp>
              <p:nvSpPr>
                <p:cNvPr id="31773" name="Freeform 48"/>
                <p:cNvSpPr>
                  <a:spLocks/>
                </p:cNvSpPr>
                <p:nvPr/>
              </p:nvSpPr>
              <p:spPr bwMode="auto">
                <a:xfrm>
                  <a:off x="999" y="3888"/>
                  <a:ext cx="34" cy="102"/>
                </a:xfrm>
                <a:custGeom>
                  <a:avLst/>
                  <a:gdLst>
                    <a:gd name="T0" fmla="*/ 0 w 170"/>
                    <a:gd name="T1" fmla="*/ 0 h 509"/>
                    <a:gd name="T2" fmla="*/ 5 w 170"/>
                    <a:gd name="T3" fmla="*/ 33 h 509"/>
                    <a:gd name="T4" fmla="*/ 14 w 170"/>
                    <a:gd name="T5" fmla="*/ 58 h 509"/>
                    <a:gd name="T6" fmla="*/ 28 w 170"/>
                    <a:gd name="T7" fmla="*/ 82 h 509"/>
                    <a:gd name="T8" fmla="*/ 50 w 170"/>
                    <a:gd name="T9" fmla="*/ 96 h 509"/>
                    <a:gd name="T10" fmla="*/ 78 w 170"/>
                    <a:gd name="T11" fmla="*/ 107 h 509"/>
                    <a:gd name="T12" fmla="*/ 100 w 170"/>
                    <a:gd name="T13" fmla="*/ 127 h 509"/>
                    <a:gd name="T14" fmla="*/ 118 w 170"/>
                    <a:gd name="T15" fmla="*/ 152 h 509"/>
                    <a:gd name="T16" fmla="*/ 137 w 170"/>
                    <a:gd name="T17" fmla="*/ 193 h 509"/>
                    <a:gd name="T18" fmla="*/ 143 w 170"/>
                    <a:gd name="T19" fmla="*/ 227 h 509"/>
                    <a:gd name="T20" fmla="*/ 138 w 170"/>
                    <a:gd name="T21" fmla="*/ 254 h 509"/>
                    <a:gd name="T22" fmla="*/ 118 w 170"/>
                    <a:gd name="T23" fmla="*/ 279 h 509"/>
                    <a:gd name="T24" fmla="*/ 101 w 170"/>
                    <a:gd name="T25" fmla="*/ 301 h 509"/>
                    <a:gd name="T26" fmla="*/ 89 w 170"/>
                    <a:gd name="T27" fmla="*/ 324 h 509"/>
                    <a:gd name="T28" fmla="*/ 81 w 170"/>
                    <a:gd name="T29" fmla="*/ 354 h 509"/>
                    <a:gd name="T30" fmla="*/ 76 w 170"/>
                    <a:gd name="T31" fmla="*/ 389 h 509"/>
                    <a:gd name="T32" fmla="*/ 85 w 170"/>
                    <a:gd name="T33" fmla="*/ 420 h 509"/>
                    <a:gd name="T34" fmla="*/ 97 w 170"/>
                    <a:gd name="T35" fmla="*/ 441 h 509"/>
                    <a:gd name="T36" fmla="*/ 123 w 170"/>
                    <a:gd name="T37" fmla="*/ 469 h 509"/>
                    <a:gd name="T38" fmla="*/ 143 w 170"/>
                    <a:gd name="T39" fmla="*/ 488 h 509"/>
                    <a:gd name="T40" fmla="*/ 170 w 170"/>
                    <a:gd name="T41" fmla="*/ 509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509"/>
                    <a:gd name="T65" fmla="*/ 170 w 170"/>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509">
                      <a:moveTo>
                        <a:pt x="0" y="0"/>
                      </a:moveTo>
                      <a:lnTo>
                        <a:pt x="5" y="33"/>
                      </a:lnTo>
                      <a:lnTo>
                        <a:pt x="14" y="58"/>
                      </a:lnTo>
                      <a:lnTo>
                        <a:pt x="28" y="82"/>
                      </a:lnTo>
                      <a:lnTo>
                        <a:pt x="50" y="96"/>
                      </a:lnTo>
                      <a:lnTo>
                        <a:pt x="78" y="107"/>
                      </a:lnTo>
                      <a:lnTo>
                        <a:pt x="100" y="127"/>
                      </a:lnTo>
                      <a:lnTo>
                        <a:pt x="118" y="152"/>
                      </a:lnTo>
                      <a:lnTo>
                        <a:pt x="137" y="193"/>
                      </a:lnTo>
                      <a:lnTo>
                        <a:pt x="143" y="227"/>
                      </a:lnTo>
                      <a:lnTo>
                        <a:pt x="138" y="254"/>
                      </a:lnTo>
                      <a:lnTo>
                        <a:pt x="118" y="279"/>
                      </a:lnTo>
                      <a:lnTo>
                        <a:pt x="101" y="301"/>
                      </a:lnTo>
                      <a:lnTo>
                        <a:pt x="89" y="324"/>
                      </a:lnTo>
                      <a:lnTo>
                        <a:pt x="81" y="354"/>
                      </a:lnTo>
                      <a:lnTo>
                        <a:pt x="76" y="389"/>
                      </a:lnTo>
                      <a:lnTo>
                        <a:pt x="85" y="420"/>
                      </a:lnTo>
                      <a:lnTo>
                        <a:pt x="97" y="441"/>
                      </a:lnTo>
                      <a:lnTo>
                        <a:pt x="123" y="469"/>
                      </a:lnTo>
                      <a:lnTo>
                        <a:pt x="143" y="488"/>
                      </a:lnTo>
                      <a:lnTo>
                        <a:pt x="170" y="509"/>
                      </a:lnTo>
                    </a:path>
                  </a:pathLst>
                </a:custGeom>
                <a:noFill/>
                <a:ln w="1588">
                  <a:solidFill>
                    <a:srgbClr val="000000"/>
                  </a:solidFill>
                  <a:round/>
                  <a:headEnd/>
                  <a:tailEnd/>
                </a:ln>
              </p:spPr>
              <p:txBody>
                <a:bodyPr/>
                <a:lstStyle/>
                <a:p>
                  <a:endParaRPr lang="en-US"/>
                </a:p>
              </p:txBody>
            </p:sp>
            <p:sp>
              <p:nvSpPr>
                <p:cNvPr id="31774" name="Oval 49"/>
                <p:cNvSpPr>
                  <a:spLocks noChangeArrowheads="1"/>
                </p:cNvSpPr>
                <p:nvPr/>
              </p:nvSpPr>
              <p:spPr bwMode="auto">
                <a:xfrm>
                  <a:off x="996" y="3884"/>
                  <a:ext cx="7" cy="7"/>
                </a:xfrm>
                <a:prstGeom prst="ellipse">
                  <a:avLst/>
                </a:prstGeom>
                <a:solidFill>
                  <a:srgbClr val="000000"/>
                </a:solidFill>
                <a:ln w="1588">
                  <a:solidFill>
                    <a:srgbClr val="000000"/>
                  </a:solidFill>
                  <a:round/>
                  <a:headEnd/>
                  <a:tailEnd/>
                </a:ln>
              </p:spPr>
              <p:txBody>
                <a:bodyPr/>
                <a:lstStyle/>
                <a:p>
                  <a:endParaRPr lang="en-US"/>
                </a:p>
              </p:txBody>
            </p:sp>
          </p:grpSp>
        </p:grpSp>
        <p:grpSp>
          <p:nvGrpSpPr>
            <p:cNvPr id="17" name="Group 50"/>
            <p:cNvGrpSpPr>
              <a:grpSpLocks/>
            </p:cNvGrpSpPr>
            <p:nvPr/>
          </p:nvGrpSpPr>
          <p:grpSpPr bwMode="auto">
            <a:xfrm>
              <a:off x="578" y="2023"/>
              <a:ext cx="267" cy="465"/>
              <a:chOff x="578" y="3607"/>
              <a:chExt cx="267" cy="465"/>
            </a:xfrm>
          </p:grpSpPr>
          <p:sp>
            <p:nvSpPr>
              <p:cNvPr id="31765" name="Freeform 51"/>
              <p:cNvSpPr>
                <a:spLocks/>
              </p:cNvSpPr>
              <p:nvPr/>
            </p:nvSpPr>
            <p:spPr bwMode="auto">
              <a:xfrm>
                <a:off x="578" y="3817"/>
                <a:ext cx="155" cy="255"/>
              </a:xfrm>
              <a:custGeom>
                <a:avLst/>
                <a:gdLst>
                  <a:gd name="T0" fmla="*/ 775 w 775"/>
                  <a:gd name="T1" fmla="*/ 599 h 1273"/>
                  <a:gd name="T2" fmla="*/ 554 w 775"/>
                  <a:gd name="T3" fmla="*/ 470 h 1273"/>
                  <a:gd name="T4" fmla="*/ 311 w 775"/>
                  <a:gd name="T5" fmla="*/ 24 h 1273"/>
                  <a:gd name="T6" fmla="*/ 300 w 775"/>
                  <a:gd name="T7" fmla="*/ 16 h 1273"/>
                  <a:gd name="T8" fmla="*/ 283 w 775"/>
                  <a:gd name="T9" fmla="*/ 8 h 1273"/>
                  <a:gd name="T10" fmla="*/ 264 w 775"/>
                  <a:gd name="T11" fmla="*/ 3 h 1273"/>
                  <a:gd name="T12" fmla="*/ 238 w 775"/>
                  <a:gd name="T13" fmla="*/ 0 h 1273"/>
                  <a:gd name="T14" fmla="*/ 214 w 775"/>
                  <a:gd name="T15" fmla="*/ 3 h 1273"/>
                  <a:gd name="T16" fmla="*/ 191 w 775"/>
                  <a:gd name="T17" fmla="*/ 12 h 1273"/>
                  <a:gd name="T18" fmla="*/ 166 w 775"/>
                  <a:gd name="T19" fmla="*/ 24 h 1273"/>
                  <a:gd name="T20" fmla="*/ 132 w 775"/>
                  <a:gd name="T21" fmla="*/ 42 h 1273"/>
                  <a:gd name="T22" fmla="*/ 104 w 775"/>
                  <a:gd name="T23" fmla="*/ 61 h 1273"/>
                  <a:gd name="T24" fmla="*/ 81 w 775"/>
                  <a:gd name="T25" fmla="*/ 79 h 1273"/>
                  <a:gd name="T26" fmla="*/ 62 w 775"/>
                  <a:gd name="T27" fmla="*/ 96 h 1273"/>
                  <a:gd name="T28" fmla="*/ 45 w 775"/>
                  <a:gd name="T29" fmla="*/ 118 h 1273"/>
                  <a:gd name="T30" fmla="*/ 25 w 775"/>
                  <a:gd name="T31" fmla="*/ 149 h 1273"/>
                  <a:gd name="T32" fmla="*/ 13 w 775"/>
                  <a:gd name="T33" fmla="*/ 172 h 1273"/>
                  <a:gd name="T34" fmla="*/ 2 w 775"/>
                  <a:gd name="T35" fmla="*/ 204 h 1273"/>
                  <a:gd name="T36" fmla="*/ 0 w 775"/>
                  <a:gd name="T37" fmla="*/ 241 h 1273"/>
                  <a:gd name="T38" fmla="*/ 0 w 775"/>
                  <a:gd name="T39" fmla="*/ 296 h 1273"/>
                  <a:gd name="T40" fmla="*/ 6 w 775"/>
                  <a:gd name="T41" fmla="*/ 359 h 1273"/>
                  <a:gd name="T42" fmla="*/ 18 w 775"/>
                  <a:gd name="T43" fmla="*/ 418 h 1273"/>
                  <a:gd name="T44" fmla="*/ 39 w 775"/>
                  <a:gd name="T45" fmla="*/ 489 h 1273"/>
                  <a:gd name="T46" fmla="*/ 60 w 775"/>
                  <a:gd name="T47" fmla="*/ 549 h 1273"/>
                  <a:gd name="T48" fmla="*/ 78 w 775"/>
                  <a:gd name="T49" fmla="*/ 589 h 1273"/>
                  <a:gd name="T50" fmla="*/ 105 w 775"/>
                  <a:gd name="T51" fmla="*/ 631 h 1273"/>
                  <a:gd name="T52" fmla="*/ 126 w 775"/>
                  <a:gd name="T53" fmla="*/ 660 h 1273"/>
                  <a:gd name="T54" fmla="*/ 148 w 775"/>
                  <a:gd name="T55" fmla="*/ 694 h 1273"/>
                  <a:gd name="T56" fmla="*/ 175 w 775"/>
                  <a:gd name="T57" fmla="*/ 728 h 1273"/>
                  <a:gd name="T58" fmla="*/ 200 w 775"/>
                  <a:gd name="T59" fmla="*/ 748 h 1273"/>
                  <a:gd name="T60" fmla="*/ 302 w 775"/>
                  <a:gd name="T61" fmla="*/ 736 h 1273"/>
                  <a:gd name="T62" fmla="*/ 380 w 775"/>
                  <a:gd name="T63" fmla="*/ 709 h 1273"/>
                  <a:gd name="T64" fmla="*/ 428 w 775"/>
                  <a:gd name="T65" fmla="*/ 724 h 1273"/>
                  <a:gd name="T66" fmla="*/ 542 w 775"/>
                  <a:gd name="T67" fmla="*/ 729 h 1273"/>
                  <a:gd name="T68" fmla="*/ 682 w 775"/>
                  <a:gd name="T69" fmla="*/ 709 h 1273"/>
                  <a:gd name="T70" fmla="*/ 703 w 775"/>
                  <a:gd name="T71" fmla="*/ 756 h 1273"/>
                  <a:gd name="T72" fmla="*/ 703 w 775"/>
                  <a:gd name="T73" fmla="*/ 1092 h 1273"/>
                  <a:gd name="T74" fmla="*/ 700 w 775"/>
                  <a:gd name="T75" fmla="*/ 1123 h 1273"/>
                  <a:gd name="T76" fmla="*/ 694 w 775"/>
                  <a:gd name="T77" fmla="*/ 1143 h 1273"/>
                  <a:gd name="T78" fmla="*/ 686 w 775"/>
                  <a:gd name="T79" fmla="*/ 1164 h 1273"/>
                  <a:gd name="T80" fmla="*/ 673 w 775"/>
                  <a:gd name="T81" fmla="*/ 1179 h 1273"/>
                  <a:gd name="T82" fmla="*/ 658 w 775"/>
                  <a:gd name="T83" fmla="*/ 1194 h 1273"/>
                  <a:gd name="T84" fmla="*/ 640 w 775"/>
                  <a:gd name="T85" fmla="*/ 1204 h 1273"/>
                  <a:gd name="T86" fmla="*/ 625 w 775"/>
                  <a:gd name="T87" fmla="*/ 1208 h 1273"/>
                  <a:gd name="T88" fmla="*/ 606 w 775"/>
                  <a:gd name="T89" fmla="*/ 1212 h 1273"/>
                  <a:gd name="T90" fmla="*/ 81 w 775"/>
                  <a:gd name="T91" fmla="*/ 1211 h 1273"/>
                  <a:gd name="T92" fmla="*/ 81 w 775"/>
                  <a:gd name="T93" fmla="*/ 1273 h 1273"/>
                  <a:gd name="T94" fmla="*/ 620 w 775"/>
                  <a:gd name="T95" fmla="*/ 1271 h 1273"/>
                  <a:gd name="T96" fmla="*/ 648 w 775"/>
                  <a:gd name="T97" fmla="*/ 1270 h 1273"/>
                  <a:gd name="T98" fmla="*/ 666 w 775"/>
                  <a:gd name="T99" fmla="*/ 1266 h 1273"/>
                  <a:gd name="T100" fmla="*/ 687 w 775"/>
                  <a:gd name="T101" fmla="*/ 1261 h 1273"/>
                  <a:gd name="T102" fmla="*/ 704 w 775"/>
                  <a:gd name="T103" fmla="*/ 1253 h 1273"/>
                  <a:gd name="T104" fmla="*/ 721 w 775"/>
                  <a:gd name="T105" fmla="*/ 1238 h 1273"/>
                  <a:gd name="T106" fmla="*/ 738 w 775"/>
                  <a:gd name="T107" fmla="*/ 1215 h 1273"/>
                  <a:gd name="T108" fmla="*/ 750 w 775"/>
                  <a:gd name="T109" fmla="*/ 1194 h 1273"/>
                  <a:gd name="T110" fmla="*/ 761 w 775"/>
                  <a:gd name="T111" fmla="*/ 1172 h 1273"/>
                  <a:gd name="T112" fmla="*/ 768 w 775"/>
                  <a:gd name="T113" fmla="*/ 1146 h 1273"/>
                  <a:gd name="T114" fmla="*/ 773 w 775"/>
                  <a:gd name="T115" fmla="*/ 1117 h 1273"/>
                  <a:gd name="T116" fmla="*/ 775 w 775"/>
                  <a:gd name="T117" fmla="*/ 1084 h 1273"/>
                  <a:gd name="T118" fmla="*/ 775 w 775"/>
                  <a:gd name="T119" fmla="*/ 599 h 1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5"/>
                  <a:gd name="T181" fmla="*/ 0 h 1273"/>
                  <a:gd name="T182" fmla="*/ 775 w 775"/>
                  <a:gd name="T183" fmla="*/ 1273 h 12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5" h="1273">
                    <a:moveTo>
                      <a:pt x="775" y="599"/>
                    </a:moveTo>
                    <a:lnTo>
                      <a:pt x="554" y="470"/>
                    </a:lnTo>
                    <a:lnTo>
                      <a:pt x="311" y="24"/>
                    </a:lnTo>
                    <a:lnTo>
                      <a:pt x="300" y="16"/>
                    </a:lnTo>
                    <a:lnTo>
                      <a:pt x="283" y="8"/>
                    </a:lnTo>
                    <a:lnTo>
                      <a:pt x="264" y="3"/>
                    </a:lnTo>
                    <a:lnTo>
                      <a:pt x="238" y="0"/>
                    </a:lnTo>
                    <a:lnTo>
                      <a:pt x="214" y="3"/>
                    </a:lnTo>
                    <a:lnTo>
                      <a:pt x="191" y="12"/>
                    </a:lnTo>
                    <a:lnTo>
                      <a:pt x="166" y="24"/>
                    </a:lnTo>
                    <a:lnTo>
                      <a:pt x="132" y="42"/>
                    </a:lnTo>
                    <a:lnTo>
                      <a:pt x="104" y="61"/>
                    </a:lnTo>
                    <a:lnTo>
                      <a:pt x="81" y="79"/>
                    </a:lnTo>
                    <a:lnTo>
                      <a:pt x="62" y="96"/>
                    </a:lnTo>
                    <a:lnTo>
                      <a:pt x="45" y="118"/>
                    </a:lnTo>
                    <a:lnTo>
                      <a:pt x="25" y="149"/>
                    </a:lnTo>
                    <a:lnTo>
                      <a:pt x="13" y="172"/>
                    </a:lnTo>
                    <a:lnTo>
                      <a:pt x="2" y="204"/>
                    </a:lnTo>
                    <a:lnTo>
                      <a:pt x="0" y="241"/>
                    </a:lnTo>
                    <a:lnTo>
                      <a:pt x="0" y="296"/>
                    </a:lnTo>
                    <a:lnTo>
                      <a:pt x="6" y="359"/>
                    </a:lnTo>
                    <a:lnTo>
                      <a:pt x="18" y="418"/>
                    </a:lnTo>
                    <a:lnTo>
                      <a:pt x="39" y="489"/>
                    </a:lnTo>
                    <a:lnTo>
                      <a:pt x="60" y="549"/>
                    </a:lnTo>
                    <a:lnTo>
                      <a:pt x="78" y="589"/>
                    </a:lnTo>
                    <a:lnTo>
                      <a:pt x="105" y="631"/>
                    </a:lnTo>
                    <a:lnTo>
                      <a:pt x="126" y="660"/>
                    </a:lnTo>
                    <a:lnTo>
                      <a:pt x="148" y="694"/>
                    </a:lnTo>
                    <a:lnTo>
                      <a:pt x="175" y="728"/>
                    </a:lnTo>
                    <a:lnTo>
                      <a:pt x="200" y="748"/>
                    </a:lnTo>
                    <a:lnTo>
                      <a:pt x="302" y="736"/>
                    </a:lnTo>
                    <a:lnTo>
                      <a:pt x="380" y="709"/>
                    </a:lnTo>
                    <a:lnTo>
                      <a:pt x="428" y="724"/>
                    </a:lnTo>
                    <a:lnTo>
                      <a:pt x="542" y="729"/>
                    </a:lnTo>
                    <a:lnTo>
                      <a:pt x="682" y="709"/>
                    </a:lnTo>
                    <a:lnTo>
                      <a:pt x="703" y="756"/>
                    </a:lnTo>
                    <a:lnTo>
                      <a:pt x="703" y="1092"/>
                    </a:lnTo>
                    <a:lnTo>
                      <a:pt x="700" y="1123"/>
                    </a:lnTo>
                    <a:lnTo>
                      <a:pt x="694" y="1143"/>
                    </a:lnTo>
                    <a:lnTo>
                      <a:pt x="686" y="1164"/>
                    </a:lnTo>
                    <a:lnTo>
                      <a:pt x="673" y="1179"/>
                    </a:lnTo>
                    <a:lnTo>
                      <a:pt x="658" y="1194"/>
                    </a:lnTo>
                    <a:lnTo>
                      <a:pt x="640" y="1204"/>
                    </a:lnTo>
                    <a:lnTo>
                      <a:pt x="625" y="1208"/>
                    </a:lnTo>
                    <a:lnTo>
                      <a:pt x="606" y="1212"/>
                    </a:lnTo>
                    <a:lnTo>
                      <a:pt x="81" y="1211"/>
                    </a:lnTo>
                    <a:lnTo>
                      <a:pt x="81" y="1273"/>
                    </a:lnTo>
                    <a:lnTo>
                      <a:pt x="620" y="1271"/>
                    </a:lnTo>
                    <a:lnTo>
                      <a:pt x="648" y="1270"/>
                    </a:lnTo>
                    <a:lnTo>
                      <a:pt x="666" y="1266"/>
                    </a:lnTo>
                    <a:lnTo>
                      <a:pt x="687" y="1261"/>
                    </a:lnTo>
                    <a:lnTo>
                      <a:pt x="704" y="1253"/>
                    </a:lnTo>
                    <a:lnTo>
                      <a:pt x="721" y="1238"/>
                    </a:lnTo>
                    <a:lnTo>
                      <a:pt x="738" y="1215"/>
                    </a:lnTo>
                    <a:lnTo>
                      <a:pt x="750" y="1194"/>
                    </a:lnTo>
                    <a:lnTo>
                      <a:pt x="761" y="1172"/>
                    </a:lnTo>
                    <a:lnTo>
                      <a:pt x="768" y="1146"/>
                    </a:lnTo>
                    <a:lnTo>
                      <a:pt x="773" y="1117"/>
                    </a:lnTo>
                    <a:lnTo>
                      <a:pt x="775" y="1084"/>
                    </a:lnTo>
                    <a:lnTo>
                      <a:pt x="775" y="599"/>
                    </a:lnTo>
                    <a:close/>
                  </a:path>
                </a:pathLst>
              </a:custGeom>
              <a:solidFill>
                <a:srgbClr val="C0C0C0"/>
              </a:solidFill>
              <a:ln w="1651">
                <a:solidFill>
                  <a:srgbClr val="000000"/>
                </a:solidFill>
                <a:round/>
                <a:headEnd/>
                <a:tailEnd/>
              </a:ln>
            </p:spPr>
            <p:txBody>
              <a:bodyPr/>
              <a:lstStyle/>
              <a:p>
                <a:endParaRPr lang="en-US"/>
              </a:p>
            </p:txBody>
          </p:sp>
          <p:grpSp>
            <p:nvGrpSpPr>
              <p:cNvPr id="18" name="Group 52"/>
              <p:cNvGrpSpPr>
                <a:grpSpLocks/>
              </p:cNvGrpSpPr>
              <p:nvPr/>
            </p:nvGrpSpPr>
            <p:grpSpPr bwMode="auto">
              <a:xfrm>
                <a:off x="609" y="3607"/>
                <a:ext cx="236" cy="462"/>
                <a:chOff x="609" y="3607"/>
                <a:chExt cx="236" cy="462"/>
              </a:xfrm>
            </p:grpSpPr>
            <p:sp>
              <p:nvSpPr>
                <p:cNvPr id="31767" name="Freeform 53"/>
                <p:cNvSpPr>
                  <a:spLocks/>
                </p:cNvSpPr>
                <p:nvPr/>
              </p:nvSpPr>
              <p:spPr bwMode="auto">
                <a:xfrm>
                  <a:off x="609" y="3607"/>
                  <a:ext cx="236" cy="462"/>
                </a:xfrm>
                <a:custGeom>
                  <a:avLst/>
                  <a:gdLst>
                    <a:gd name="T0" fmla="*/ 475 w 1180"/>
                    <a:gd name="T1" fmla="*/ 159 h 2307"/>
                    <a:gd name="T2" fmla="*/ 493 w 1180"/>
                    <a:gd name="T3" fmla="*/ 156 h 2307"/>
                    <a:gd name="T4" fmla="*/ 556 w 1180"/>
                    <a:gd name="T5" fmla="*/ 176 h 2307"/>
                    <a:gd name="T6" fmla="*/ 543 w 1180"/>
                    <a:gd name="T7" fmla="*/ 10 h 2307"/>
                    <a:gd name="T8" fmla="*/ 632 w 1180"/>
                    <a:gd name="T9" fmla="*/ 130 h 2307"/>
                    <a:gd name="T10" fmla="*/ 658 w 1180"/>
                    <a:gd name="T11" fmla="*/ 34 h 2307"/>
                    <a:gd name="T12" fmla="*/ 736 w 1180"/>
                    <a:gd name="T13" fmla="*/ 0 h 2307"/>
                    <a:gd name="T14" fmla="*/ 726 w 1180"/>
                    <a:gd name="T15" fmla="*/ 87 h 2307"/>
                    <a:gd name="T16" fmla="*/ 772 w 1180"/>
                    <a:gd name="T17" fmla="*/ 56 h 2307"/>
                    <a:gd name="T18" fmla="*/ 768 w 1180"/>
                    <a:gd name="T19" fmla="*/ 100 h 2307"/>
                    <a:gd name="T20" fmla="*/ 795 w 1180"/>
                    <a:gd name="T21" fmla="*/ 187 h 2307"/>
                    <a:gd name="T22" fmla="*/ 897 w 1180"/>
                    <a:gd name="T23" fmla="*/ 67 h 2307"/>
                    <a:gd name="T24" fmla="*/ 829 w 1180"/>
                    <a:gd name="T25" fmla="*/ 184 h 2307"/>
                    <a:gd name="T26" fmla="*/ 945 w 1180"/>
                    <a:gd name="T27" fmla="*/ 104 h 2307"/>
                    <a:gd name="T28" fmla="*/ 894 w 1180"/>
                    <a:gd name="T29" fmla="*/ 194 h 2307"/>
                    <a:gd name="T30" fmla="*/ 907 w 1180"/>
                    <a:gd name="T31" fmla="*/ 240 h 2307"/>
                    <a:gd name="T32" fmla="*/ 900 w 1180"/>
                    <a:gd name="T33" fmla="*/ 343 h 2307"/>
                    <a:gd name="T34" fmla="*/ 992 w 1180"/>
                    <a:gd name="T35" fmla="*/ 474 h 2307"/>
                    <a:gd name="T36" fmla="*/ 1072 w 1180"/>
                    <a:gd name="T37" fmla="*/ 632 h 2307"/>
                    <a:gd name="T38" fmla="*/ 1051 w 1180"/>
                    <a:gd name="T39" fmla="*/ 661 h 2307"/>
                    <a:gd name="T40" fmla="*/ 859 w 1180"/>
                    <a:gd name="T41" fmla="*/ 787 h 2307"/>
                    <a:gd name="T42" fmla="*/ 804 w 1180"/>
                    <a:gd name="T43" fmla="*/ 934 h 2307"/>
                    <a:gd name="T44" fmla="*/ 616 w 1180"/>
                    <a:gd name="T45" fmla="*/ 906 h 2307"/>
                    <a:gd name="T46" fmla="*/ 562 w 1180"/>
                    <a:gd name="T47" fmla="*/ 1172 h 2307"/>
                    <a:gd name="T48" fmla="*/ 715 w 1180"/>
                    <a:gd name="T49" fmla="*/ 1320 h 2307"/>
                    <a:gd name="T50" fmla="*/ 894 w 1180"/>
                    <a:gd name="T51" fmla="*/ 1351 h 2307"/>
                    <a:gd name="T52" fmla="*/ 1011 w 1180"/>
                    <a:gd name="T53" fmla="*/ 1349 h 2307"/>
                    <a:gd name="T54" fmla="*/ 1091 w 1180"/>
                    <a:gd name="T55" fmla="*/ 1324 h 2307"/>
                    <a:gd name="T56" fmla="*/ 1112 w 1180"/>
                    <a:gd name="T57" fmla="*/ 1386 h 2307"/>
                    <a:gd name="T58" fmla="*/ 1180 w 1180"/>
                    <a:gd name="T59" fmla="*/ 1431 h 2307"/>
                    <a:gd name="T60" fmla="*/ 1153 w 1180"/>
                    <a:gd name="T61" fmla="*/ 1478 h 2307"/>
                    <a:gd name="T62" fmla="*/ 1168 w 1180"/>
                    <a:gd name="T63" fmla="*/ 1532 h 2307"/>
                    <a:gd name="T64" fmla="*/ 1133 w 1180"/>
                    <a:gd name="T65" fmla="*/ 1596 h 2307"/>
                    <a:gd name="T66" fmla="*/ 1114 w 1180"/>
                    <a:gd name="T67" fmla="*/ 1629 h 2307"/>
                    <a:gd name="T68" fmla="*/ 972 w 1180"/>
                    <a:gd name="T69" fmla="*/ 1574 h 2307"/>
                    <a:gd name="T70" fmla="*/ 720 w 1180"/>
                    <a:gd name="T71" fmla="*/ 1507 h 2307"/>
                    <a:gd name="T72" fmla="*/ 553 w 1180"/>
                    <a:gd name="T73" fmla="*/ 1481 h 2307"/>
                    <a:gd name="T74" fmla="*/ 512 w 1180"/>
                    <a:gd name="T75" fmla="*/ 1425 h 2307"/>
                    <a:gd name="T76" fmla="*/ 531 w 1180"/>
                    <a:gd name="T77" fmla="*/ 1461 h 2307"/>
                    <a:gd name="T78" fmla="*/ 640 w 1180"/>
                    <a:gd name="T79" fmla="*/ 1498 h 2307"/>
                    <a:gd name="T80" fmla="*/ 731 w 1180"/>
                    <a:gd name="T81" fmla="*/ 1568 h 2307"/>
                    <a:gd name="T82" fmla="*/ 710 w 1180"/>
                    <a:gd name="T83" fmla="*/ 1639 h 2307"/>
                    <a:gd name="T84" fmla="*/ 545 w 1180"/>
                    <a:gd name="T85" fmla="*/ 1791 h 2307"/>
                    <a:gd name="T86" fmla="*/ 356 w 1180"/>
                    <a:gd name="T87" fmla="*/ 1919 h 2307"/>
                    <a:gd name="T88" fmla="*/ 322 w 1180"/>
                    <a:gd name="T89" fmla="*/ 2114 h 2307"/>
                    <a:gd name="T90" fmla="*/ 427 w 1180"/>
                    <a:gd name="T91" fmla="*/ 2274 h 2307"/>
                    <a:gd name="T92" fmla="*/ 256 w 1180"/>
                    <a:gd name="T93" fmla="*/ 2296 h 2307"/>
                    <a:gd name="T94" fmla="*/ 146 w 1180"/>
                    <a:gd name="T95" fmla="*/ 2290 h 2307"/>
                    <a:gd name="T96" fmla="*/ 148 w 1180"/>
                    <a:gd name="T97" fmla="*/ 1996 h 2307"/>
                    <a:gd name="T98" fmla="*/ 83 w 1180"/>
                    <a:gd name="T99" fmla="*/ 1919 h 2307"/>
                    <a:gd name="T100" fmla="*/ 125 w 1180"/>
                    <a:gd name="T101" fmla="*/ 1849 h 2307"/>
                    <a:gd name="T102" fmla="*/ 321 w 1180"/>
                    <a:gd name="T103" fmla="*/ 1754 h 2307"/>
                    <a:gd name="T104" fmla="*/ 386 w 1180"/>
                    <a:gd name="T105" fmla="*/ 1626 h 2307"/>
                    <a:gd name="T106" fmla="*/ 82 w 1180"/>
                    <a:gd name="T107" fmla="*/ 1599 h 2307"/>
                    <a:gd name="T108" fmla="*/ 19 w 1180"/>
                    <a:gd name="T109" fmla="*/ 1565 h 2307"/>
                    <a:gd name="T110" fmla="*/ 0 w 1180"/>
                    <a:gd name="T111" fmla="*/ 1451 h 2307"/>
                    <a:gd name="T112" fmla="*/ 18 w 1180"/>
                    <a:gd name="T113" fmla="*/ 1337 h 2307"/>
                    <a:gd name="T114" fmla="*/ 158 w 1180"/>
                    <a:gd name="T115" fmla="*/ 963 h 2307"/>
                    <a:gd name="T116" fmla="*/ 322 w 1180"/>
                    <a:gd name="T117" fmla="*/ 716 h 2307"/>
                    <a:gd name="T118" fmla="*/ 404 w 1180"/>
                    <a:gd name="T119" fmla="*/ 494 h 2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0"/>
                    <a:gd name="T181" fmla="*/ 0 h 2307"/>
                    <a:gd name="T182" fmla="*/ 1180 w 1180"/>
                    <a:gd name="T183" fmla="*/ 2307 h 2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0" h="2307">
                      <a:moveTo>
                        <a:pt x="404" y="494"/>
                      </a:moveTo>
                      <a:lnTo>
                        <a:pt x="435" y="389"/>
                      </a:lnTo>
                      <a:lnTo>
                        <a:pt x="462" y="266"/>
                      </a:lnTo>
                      <a:lnTo>
                        <a:pt x="475" y="159"/>
                      </a:lnTo>
                      <a:lnTo>
                        <a:pt x="448" y="99"/>
                      </a:lnTo>
                      <a:lnTo>
                        <a:pt x="421" y="70"/>
                      </a:lnTo>
                      <a:lnTo>
                        <a:pt x="462" y="104"/>
                      </a:lnTo>
                      <a:lnTo>
                        <a:pt x="493" y="156"/>
                      </a:lnTo>
                      <a:lnTo>
                        <a:pt x="468" y="37"/>
                      </a:lnTo>
                      <a:lnTo>
                        <a:pt x="490" y="94"/>
                      </a:lnTo>
                      <a:lnTo>
                        <a:pt x="535" y="167"/>
                      </a:lnTo>
                      <a:lnTo>
                        <a:pt x="556" y="176"/>
                      </a:lnTo>
                      <a:lnTo>
                        <a:pt x="542" y="113"/>
                      </a:lnTo>
                      <a:lnTo>
                        <a:pt x="552" y="120"/>
                      </a:lnTo>
                      <a:lnTo>
                        <a:pt x="558" y="67"/>
                      </a:lnTo>
                      <a:lnTo>
                        <a:pt x="543" y="10"/>
                      </a:lnTo>
                      <a:lnTo>
                        <a:pt x="614" y="160"/>
                      </a:lnTo>
                      <a:lnTo>
                        <a:pt x="619" y="136"/>
                      </a:lnTo>
                      <a:lnTo>
                        <a:pt x="629" y="154"/>
                      </a:lnTo>
                      <a:lnTo>
                        <a:pt x="632" y="130"/>
                      </a:lnTo>
                      <a:lnTo>
                        <a:pt x="617" y="93"/>
                      </a:lnTo>
                      <a:lnTo>
                        <a:pt x="620" y="20"/>
                      </a:lnTo>
                      <a:lnTo>
                        <a:pt x="645" y="160"/>
                      </a:lnTo>
                      <a:lnTo>
                        <a:pt x="658" y="34"/>
                      </a:lnTo>
                      <a:lnTo>
                        <a:pt x="658" y="133"/>
                      </a:lnTo>
                      <a:lnTo>
                        <a:pt x="671" y="157"/>
                      </a:lnTo>
                      <a:lnTo>
                        <a:pt x="691" y="46"/>
                      </a:lnTo>
                      <a:lnTo>
                        <a:pt x="736" y="0"/>
                      </a:lnTo>
                      <a:lnTo>
                        <a:pt x="706" y="46"/>
                      </a:lnTo>
                      <a:lnTo>
                        <a:pt x="688" y="134"/>
                      </a:lnTo>
                      <a:lnTo>
                        <a:pt x="694" y="149"/>
                      </a:lnTo>
                      <a:lnTo>
                        <a:pt x="726" y="87"/>
                      </a:lnTo>
                      <a:lnTo>
                        <a:pt x="704" y="140"/>
                      </a:lnTo>
                      <a:lnTo>
                        <a:pt x="704" y="164"/>
                      </a:lnTo>
                      <a:lnTo>
                        <a:pt x="771" y="34"/>
                      </a:lnTo>
                      <a:lnTo>
                        <a:pt x="772" y="56"/>
                      </a:lnTo>
                      <a:lnTo>
                        <a:pt x="742" y="130"/>
                      </a:lnTo>
                      <a:lnTo>
                        <a:pt x="742" y="176"/>
                      </a:lnTo>
                      <a:lnTo>
                        <a:pt x="753" y="183"/>
                      </a:lnTo>
                      <a:lnTo>
                        <a:pt x="768" y="100"/>
                      </a:lnTo>
                      <a:lnTo>
                        <a:pt x="797" y="44"/>
                      </a:lnTo>
                      <a:lnTo>
                        <a:pt x="772" y="107"/>
                      </a:lnTo>
                      <a:lnTo>
                        <a:pt x="778" y="193"/>
                      </a:lnTo>
                      <a:lnTo>
                        <a:pt x="795" y="187"/>
                      </a:lnTo>
                      <a:lnTo>
                        <a:pt x="826" y="76"/>
                      </a:lnTo>
                      <a:lnTo>
                        <a:pt x="803" y="196"/>
                      </a:lnTo>
                      <a:lnTo>
                        <a:pt x="855" y="99"/>
                      </a:lnTo>
                      <a:lnTo>
                        <a:pt x="897" y="67"/>
                      </a:lnTo>
                      <a:lnTo>
                        <a:pt x="862" y="114"/>
                      </a:lnTo>
                      <a:lnTo>
                        <a:pt x="839" y="164"/>
                      </a:lnTo>
                      <a:lnTo>
                        <a:pt x="879" y="147"/>
                      </a:lnTo>
                      <a:lnTo>
                        <a:pt x="829" y="184"/>
                      </a:lnTo>
                      <a:lnTo>
                        <a:pt x="820" y="223"/>
                      </a:lnTo>
                      <a:lnTo>
                        <a:pt x="837" y="229"/>
                      </a:lnTo>
                      <a:lnTo>
                        <a:pt x="885" y="150"/>
                      </a:lnTo>
                      <a:lnTo>
                        <a:pt x="945" y="104"/>
                      </a:lnTo>
                      <a:lnTo>
                        <a:pt x="866" y="209"/>
                      </a:lnTo>
                      <a:lnTo>
                        <a:pt x="904" y="176"/>
                      </a:lnTo>
                      <a:lnTo>
                        <a:pt x="1107" y="143"/>
                      </a:lnTo>
                      <a:lnTo>
                        <a:pt x="894" y="194"/>
                      </a:lnTo>
                      <a:lnTo>
                        <a:pt x="872" y="230"/>
                      </a:lnTo>
                      <a:lnTo>
                        <a:pt x="894" y="224"/>
                      </a:lnTo>
                      <a:lnTo>
                        <a:pt x="955" y="190"/>
                      </a:lnTo>
                      <a:lnTo>
                        <a:pt x="907" y="240"/>
                      </a:lnTo>
                      <a:lnTo>
                        <a:pt x="868" y="264"/>
                      </a:lnTo>
                      <a:lnTo>
                        <a:pt x="868" y="294"/>
                      </a:lnTo>
                      <a:lnTo>
                        <a:pt x="879" y="317"/>
                      </a:lnTo>
                      <a:lnTo>
                        <a:pt x="900" y="343"/>
                      </a:lnTo>
                      <a:lnTo>
                        <a:pt x="926" y="379"/>
                      </a:lnTo>
                      <a:lnTo>
                        <a:pt x="949" y="411"/>
                      </a:lnTo>
                      <a:lnTo>
                        <a:pt x="971" y="443"/>
                      </a:lnTo>
                      <a:lnTo>
                        <a:pt x="992" y="474"/>
                      </a:lnTo>
                      <a:lnTo>
                        <a:pt x="1006" y="498"/>
                      </a:lnTo>
                      <a:lnTo>
                        <a:pt x="1029" y="541"/>
                      </a:lnTo>
                      <a:lnTo>
                        <a:pt x="1054" y="590"/>
                      </a:lnTo>
                      <a:lnTo>
                        <a:pt x="1072" y="632"/>
                      </a:lnTo>
                      <a:lnTo>
                        <a:pt x="1071" y="641"/>
                      </a:lnTo>
                      <a:lnTo>
                        <a:pt x="1067" y="651"/>
                      </a:lnTo>
                      <a:lnTo>
                        <a:pt x="1061" y="657"/>
                      </a:lnTo>
                      <a:lnTo>
                        <a:pt x="1051" y="661"/>
                      </a:lnTo>
                      <a:lnTo>
                        <a:pt x="1037" y="663"/>
                      </a:lnTo>
                      <a:lnTo>
                        <a:pt x="890" y="650"/>
                      </a:lnTo>
                      <a:lnTo>
                        <a:pt x="880" y="681"/>
                      </a:lnTo>
                      <a:lnTo>
                        <a:pt x="859" y="787"/>
                      </a:lnTo>
                      <a:lnTo>
                        <a:pt x="845" y="863"/>
                      </a:lnTo>
                      <a:lnTo>
                        <a:pt x="827" y="925"/>
                      </a:lnTo>
                      <a:lnTo>
                        <a:pt x="817" y="931"/>
                      </a:lnTo>
                      <a:lnTo>
                        <a:pt x="804" y="934"/>
                      </a:lnTo>
                      <a:lnTo>
                        <a:pt x="790" y="936"/>
                      </a:lnTo>
                      <a:lnTo>
                        <a:pt x="742" y="935"/>
                      </a:lnTo>
                      <a:lnTo>
                        <a:pt x="627" y="886"/>
                      </a:lnTo>
                      <a:lnTo>
                        <a:pt x="616" y="906"/>
                      </a:lnTo>
                      <a:lnTo>
                        <a:pt x="598" y="982"/>
                      </a:lnTo>
                      <a:lnTo>
                        <a:pt x="584" y="1041"/>
                      </a:lnTo>
                      <a:lnTo>
                        <a:pt x="566" y="1120"/>
                      </a:lnTo>
                      <a:lnTo>
                        <a:pt x="562" y="1172"/>
                      </a:lnTo>
                      <a:lnTo>
                        <a:pt x="587" y="1207"/>
                      </a:lnTo>
                      <a:lnTo>
                        <a:pt x="618" y="1249"/>
                      </a:lnTo>
                      <a:lnTo>
                        <a:pt x="657" y="1306"/>
                      </a:lnTo>
                      <a:lnTo>
                        <a:pt x="715" y="1320"/>
                      </a:lnTo>
                      <a:lnTo>
                        <a:pt x="760" y="1330"/>
                      </a:lnTo>
                      <a:lnTo>
                        <a:pt x="825" y="1342"/>
                      </a:lnTo>
                      <a:lnTo>
                        <a:pt x="861" y="1349"/>
                      </a:lnTo>
                      <a:lnTo>
                        <a:pt x="894" y="1351"/>
                      </a:lnTo>
                      <a:lnTo>
                        <a:pt x="919" y="1355"/>
                      </a:lnTo>
                      <a:lnTo>
                        <a:pt x="942" y="1355"/>
                      </a:lnTo>
                      <a:lnTo>
                        <a:pt x="971" y="1351"/>
                      </a:lnTo>
                      <a:lnTo>
                        <a:pt x="1011" y="1349"/>
                      </a:lnTo>
                      <a:lnTo>
                        <a:pt x="1056" y="1323"/>
                      </a:lnTo>
                      <a:lnTo>
                        <a:pt x="1069" y="1318"/>
                      </a:lnTo>
                      <a:lnTo>
                        <a:pt x="1081" y="1319"/>
                      </a:lnTo>
                      <a:lnTo>
                        <a:pt x="1091" y="1324"/>
                      </a:lnTo>
                      <a:lnTo>
                        <a:pt x="1103" y="1338"/>
                      </a:lnTo>
                      <a:lnTo>
                        <a:pt x="1107" y="1348"/>
                      </a:lnTo>
                      <a:lnTo>
                        <a:pt x="1110" y="1366"/>
                      </a:lnTo>
                      <a:lnTo>
                        <a:pt x="1112" y="1386"/>
                      </a:lnTo>
                      <a:lnTo>
                        <a:pt x="1126" y="1392"/>
                      </a:lnTo>
                      <a:lnTo>
                        <a:pt x="1147" y="1405"/>
                      </a:lnTo>
                      <a:lnTo>
                        <a:pt x="1162" y="1416"/>
                      </a:lnTo>
                      <a:lnTo>
                        <a:pt x="1180" y="1431"/>
                      </a:lnTo>
                      <a:lnTo>
                        <a:pt x="1178" y="1442"/>
                      </a:lnTo>
                      <a:lnTo>
                        <a:pt x="1174" y="1458"/>
                      </a:lnTo>
                      <a:lnTo>
                        <a:pt x="1165" y="1468"/>
                      </a:lnTo>
                      <a:lnTo>
                        <a:pt x="1153" y="1478"/>
                      </a:lnTo>
                      <a:lnTo>
                        <a:pt x="1159" y="1488"/>
                      </a:lnTo>
                      <a:lnTo>
                        <a:pt x="1164" y="1501"/>
                      </a:lnTo>
                      <a:lnTo>
                        <a:pt x="1169" y="1519"/>
                      </a:lnTo>
                      <a:lnTo>
                        <a:pt x="1168" y="1532"/>
                      </a:lnTo>
                      <a:lnTo>
                        <a:pt x="1164" y="1549"/>
                      </a:lnTo>
                      <a:lnTo>
                        <a:pt x="1153" y="1558"/>
                      </a:lnTo>
                      <a:lnTo>
                        <a:pt x="1129" y="1574"/>
                      </a:lnTo>
                      <a:lnTo>
                        <a:pt x="1133" y="1596"/>
                      </a:lnTo>
                      <a:lnTo>
                        <a:pt x="1133" y="1609"/>
                      </a:lnTo>
                      <a:lnTo>
                        <a:pt x="1129" y="1618"/>
                      </a:lnTo>
                      <a:lnTo>
                        <a:pt x="1124" y="1625"/>
                      </a:lnTo>
                      <a:lnTo>
                        <a:pt x="1114" y="1629"/>
                      </a:lnTo>
                      <a:lnTo>
                        <a:pt x="1105" y="1627"/>
                      </a:lnTo>
                      <a:lnTo>
                        <a:pt x="1085" y="1619"/>
                      </a:lnTo>
                      <a:lnTo>
                        <a:pt x="1035" y="1599"/>
                      </a:lnTo>
                      <a:lnTo>
                        <a:pt x="972" y="1574"/>
                      </a:lnTo>
                      <a:lnTo>
                        <a:pt x="885" y="1548"/>
                      </a:lnTo>
                      <a:lnTo>
                        <a:pt x="871" y="1548"/>
                      </a:lnTo>
                      <a:lnTo>
                        <a:pt x="820" y="1535"/>
                      </a:lnTo>
                      <a:lnTo>
                        <a:pt x="720" y="1507"/>
                      </a:lnTo>
                      <a:lnTo>
                        <a:pt x="637" y="1496"/>
                      </a:lnTo>
                      <a:lnTo>
                        <a:pt x="618" y="1498"/>
                      </a:lnTo>
                      <a:lnTo>
                        <a:pt x="575" y="1501"/>
                      </a:lnTo>
                      <a:lnTo>
                        <a:pt x="553" y="1481"/>
                      </a:lnTo>
                      <a:lnTo>
                        <a:pt x="538" y="1468"/>
                      </a:lnTo>
                      <a:lnTo>
                        <a:pt x="529" y="1457"/>
                      </a:lnTo>
                      <a:lnTo>
                        <a:pt x="522" y="1442"/>
                      </a:lnTo>
                      <a:lnTo>
                        <a:pt x="512" y="1425"/>
                      </a:lnTo>
                      <a:lnTo>
                        <a:pt x="463" y="1355"/>
                      </a:lnTo>
                      <a:lnTo>
                        <a:pt x="508" y="1417"/>
                      </a:lnTo>
                      <a:lnTo>
                        <a:pt x="524" y="1441"/>
                      </a:lnTo>
                      <a:lnTo>
                        <a:pt x="531" y="1461"/>
                      </a:lnTo>
                      <a:lnTo>
                        <a:pt x="572" y="1498"/>
                      </a:lnTo>
                      <a:lnTo>
                        <a:pt x="592" y="1502"/>
                      </a:lnTo>
                      <a:lnTo>
                        <a:pt x="620" y="1497"/>
                      </a:lnTo>
                      <a:lnTo>
                        <a:pt x="640" y="1498"/>
                      </a:lnTo>
                      <a:lnTo>
                        <a:pt x="675" y="1512"/>
                      </a:lnTo>
                      <a:lnTo>
                        <a:pt x="694" y="1529"/>
                      </a:lnTo>
                      <a:lnTo>
                        <a:pt x="713" y="1545"/>
                      </a:lnTo>
                      <a:lnTo>
                        <a:pt x="731" y="1568"/>
                      </a:lnTo>
                      <a:lnTo>
                        <a:pt x="739" y="1582"/>
                      </a:lnTo>
                      <a:lnTo>
                        <a:pt x="736" y="1597"/>
                      </a:lnTo>
                      <a:lnTo>
                        <a:pt x="725" y="1617"/>
                      </a:lnTo>
                      <a:lnTo>
                        <a:pt x="710" y="1639"/>
                      </a:lnTo>
                      <a:lnTo>
                        <a:pt x="679" y="1673"/>
                      </a:lnTo>
                      <a:lnTo>
                        <a:pt x="635" y="1718"/>
                      </a:lnTo>
                      <a:lnTo>
                        <a:pt x="606" y="1751"/>
                      </a:lnTo>
                      <a:lnTo>
                        <a:pt x="545" y="1791"/>
                      </a:lnTo>
                      <a:lnTo>
                        <a:pt x="454" y="1846"/>
                      </a:lnTo>
                      <a:lnTo>
                        <a:pt x="391" y="1880"/>
                      </a:lnTo>
                      <a:lnTo>
                        <a:pt x="375" y="1899"/>
                      </a:lnTo>
                      <a:lnTo>
                        <a:pt x="356" y="1919"/>
                      </a:lnTo>
                      <a:lnTo>
                        <a:pt x="323" y="1946"/>
                      </a:lnTo>
                      <a:lnTo>
                        <a:pt x="315" y="1984"/>
                      </a:lnTo>
                      <a:lnTo>
                        <a:pt x="315" y="2055"/>
                      </a:lnTo>
                      <a:lnTo>
                        <a:pt x="322" y="2114"/>
                      </a:lnTo>
                      <a:lnTo>
                        <a:pt x="333" y="2154"/>
                      </a:lnTo>
                      <a:lnTo>
                        <a:pt x="390" y="2231"/>
                      </a:lnTo>
                      <a:lnTo>
                        <a:pt x="424" y="2264"/>
                      </a:lnTo>
                      <a:lnTo>
                        <a:pt x="427" y="2274"/>
                      </a:lnTo>
                      <a:lnTo>
                        <a:pt x="425" y="2285"/>
                      </a:lnTo>
                      <a:lnTo>
                        <a:pt x="362" y="2307"/>
                      </a:lnTo>
                      <a:lnTo>
                        <a:pt x="293" y="2299"/>
                      </a:lnTo>
                      <a:lnTo>
                        <a:pt x="256" y="2296"/>
                      </a:lnTo>
                      <a:lnTo>
                        <a:pt x="221" y="2302"/>
                      </a:lnTo>
                      <a:lnTo>
                        <a:pt x="186" y="2302"/>
                      </a:lnTo>
                      <a:lnTo>
                        <a:pt x="151" y="2295"/>
                      </a:lnTo>
                      <a:lnTo>
                        <a:pt x="146" y="2290"/>
                      </a:lnTo>
                      <a:lnTo>
                        <a:pt x="141" y="2278"/>
                      </a:lnTo>
                      <a:lnTo>
                        <a:pt x="145" y="2157"/>
                      </a:lnTo>
                      <a:lnTo>
                        <a:pt x="162" y="2035"/>
                      </a:lnTo>
                      <a:lnTo>
                        <a:pt x="148" y="1996"/>
                      </a:lnTo>
                      <a:lnTo>
                        <a:pt x="125" y="1959"/>
                      </a:lnTo>
                      <a:lnTo>
                        <a:pt x="115" y="1949"/>
                      </a:lnTo>
                      <a:lnTo>
                        <a:pt x="96" y="1930"/>
                      </a:lnTo>
                      <a:lnTo>
                        <a:pt x="83" y="1919"/>
                      </a:lnTo>
                      <a:lnTo>
                        <a:pt x="81" y="1906"/>
                      </a:lnTo>
                      <a:lnTo>
                        <a:pt x="83" y="1895"/>
                      </a:lnTo>
                      <a:lnTo>
                        <a:pt x="100" y="1873"/>
                      </a:lnTo>
                      <a:lnTo>
                        <a:pt x="125" y="1849"/>
                      </a:lnTo>
                      <a:lnTo>
                        <a:pt x="146" y="1833"/>
                      </a:lnTo>
                      <a:lnTo>
                        <a:pt x="176" y="1832"/>
                      </a:lnTo>
                      <a:lnTo>
                        <a:pt x="203" y="1834"/>
                      </a:lnTo>
                      <a:lnTo>
                        <a:pt x="321" y="1754"/>
                      </a:lnTo>
                      <a:lnTo>
                        <a:pt x="410" y="1694"/>
                      </a:lnTo>
                      <a:lnTo>
                        <a:pt x="491" y="1645"/>
                      </a:lnTo>
                      <a:lnTo>
                        <a:pt x="465" y="1649"/>
                      </a:lnTo>
                      <a:lnTo>
                        <a:pt x="386" y="1626"/>
                      </a:lnTo>
                      <a:lnTo>
                        <a:pt x="307" y="1620"/>
                      </a:lnTo>
                      <a:lnTo>
                        <a:pt x="197" y="1602"/>
                      </a:lnTo>
                      <a:lnTo>
                        <a:pt x="162" y="1609"/>
                      </a:lnTo>
                      <a:lnTo>
                        <a:pt x="82" y="1599"/>
                      </a:lnTo>
                      <a:lnTo>
                        <a:pt x="63" y="1595"/>
                      </a:lnTo>
                      <a:lnTo>
                        <a:pt x="44" y="1587"/>
                      </a:lnTo>
                      <a:lnTo>
                        <a:pt x="29" y="1577"/>
                      </a:lnTo>
                      <a:lnTo>
                        <a:pt x="19" y="1565"/>
                      </a:lnTo>
                      <a:lnTo>
                        <a:pt x="11" y="1544"/>
                      </a:lnTo>
                      <a:lnTo>
                        <a:pt x="4" y="1515"/>
                      </a:lnTo>
                      <a:lnTo>
                        <a:pt x="1" y="1488"/>
                      </a:lnTo>
                      <a:lnTo>
                        <a:pt x="0" y="1451"/>
                      </a:lnTo>
                      <a:lnTo>
                        <a:pt x="2" y="1421"/>
                      </a:lnTo>
                      <a:lnTo>
                        <a:pt x="5" y="1388"/>
                      </a:lnTo>
                      <a:lnTo>
                        <a:pt x="10" y="1359"/>
                      </a:lnTo>
                      <a:lnTo>
                        <a:pt x="18" y="1337"/>
                      </a:lnTo>
                      <a:lnTo>
                        <a:pt x="46" y="1251"/>
                      </a:lnTo>
                      <a:lnTo>
                        <a:pt x="77" y="1148"/>
                      </a:lnTo>
                      <a:lnTo>
                        <a:pt x="100" y="1079"/>
                      </a:lnTo>
                      <a:lnTo>
                        <a:pt x="158" y="963"/>
                      </a:lnTo>
                      <a:lnTo>
                        <a:pt x="216" y="872"/>
                      </a:lnTo>
                      <a:lnTo>
                        <a:pt x="266" y="803"/>
                      </a:lnTo>
                      <a:lnTo>
                        <a:pt x="298" y="757"/>
                      </a:lnTo>
                      <a:lnTo>
                        <a:pt x="322" y="716"/>
                      </a:lnTo>
                      <a:lnTo>
                        <a:pt x="350" y="681"/>
                      </a:lnTo>
                      <a:lnTo>
                        <a:pt x="356" y="627"/>
                      </a:lnTo>
                      <a:lnTo>
                        <a:pt x="384" y="556"/>
                      </a:lnTo>
                      <a:lnTo>
                        <a:pt x="404" y="494"/>
                      </a:lnTo>
                      <a:close/>
                    </a:path>
                  </a:pathLst>
                </a:custGeom>
                <a:solidFill>
                  <a:srgbClr val="C0C0C0"/>
                </a:solidFill>
                <a:ln w="1651">
                  <a:solidFill>
                    <a:srgbClr val="000000"/>
                  </a:solidFill>
                  <a:round/>
                  <a:headEnd/>
                  <a:tailEnd/>
                </a:ln>
              </p:spPr>
              <p:txBody>
                <a:bodyPr/>
                <a:lstStyle/>
                <a:p>
                  <a:endParaRPr lang="en-US"/>
                </a:p>
              </p:txBody>
            </p:sp>
            <p:grpSp>
              <p:nvGrpSpPr>
                <p:cNvPr id="19" name="Group 54"/>
                <p:cNvGrpSpPr>
                  <a:grpSpLocks/>
                </p:cNvGrpSpPr>
                <p:nvPr/>
              </p:nvGrpSpPr>
              <p:grpSpPr bwMode="auto">
                <a:xfrm>
                  <a:off x="748" y="3664"/>
                  <a:ext cx="30" cy="42"/>
                  <a:chOff x="748" y="3664"/>
                  <a:chExt cx="30" cy="42"/>
                </a:xfrm>
              </p:grpSpPr>
              <p:sp>
                <p:nvSpPr>
                  <p:cNvPr id="31769" name="Freeform 55"/>
                  <p:cNvSpPr>
                    <a:spLocks/>
                  </p:cNvSpPr>
                  <p:nvPr/>
                </p:nvSpPr>
                <p:spPr bwMode="auto">
                  <a:xfrm>
                    <a:off x="748" y="3664"/>
                    <a:ext cx="30" cy="15"/>
                  </a:xfrm>
                  <a:custGeom>
                    <a:avLst/>
                    <a:gdLst>
                      <a:gd name="T0" fmla="*/ 0 w 151"/>
                      <a:gd name="T1" fmla="*/ 24 h 75"/>
                      <a:gd name="T2" fmla="*/ 19 w 151"/>
                      <a:gd name="T3" fmla="*/ 15 h 75"/>
                      <a:gd name="T4" fmla="*/ 37 w 151"/>
                      <a:gd name="T5" fmla="*/ 8 h 75"/>
                      <a:gd name="T6" fmla="*/ 52 w 151"/>
                      <a:gd name="T7" fmla="*/ 3 h 75"/>
                      <a:gd name="T8" fmla="*/ 66 w 151"/>
                      <a:gd name="T9" fmla="*/ 1 h 75"/>
                      <a:gd name="T10" fmla="*/ 79 w 151"/>
                      <a:gd name="T11" fmla="*/ 0 h 75"/>
                      <a:gd name="T12" fmla="*/ 91 w 151"/>
                      <a:gd name="T13" fmla="*/ 3 h 75"/>
                      <a:gd name="T14" fmla="*/ 96 w 151"/>
                      <a:gd name="T15" fmla="*/ 11 h 75"/>
                      <a:gd name="T16" fmla="*/ 102 w 151"/>
                      <a:gd name="T17" fmla="*/ 23 h 75"/>
                      <a:gd name="T18" fmla="*/ 110 w 151"/>
                      <a:gd name="T19" fmla="*/ 35 h 75"/>
                      <a:gd name="T20" fmla="*/ 119 w 151"/>
                      <a:gd name="T21" fmla="*/ 50 h 75"/>
                      <a:gd name="T22" fmla="*/ 125 w 151"/>
                      <a:gd name="T23" fmla="*/ 61 h 75"/>
                      <a:gd name="T24" fmla="*/ 136 w 151"/>
                      <a:gd name="T25" fmla="*/ 71 h 75"/>
                      <a:gd name="T26" fmla="*/ 151 w 151"/>
                      <a:gd name="T27" fmla="*/ 75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75"/>
                      <a:gd name="T44" fmla="*/ 151 w 151"/>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75">
                        <a:moveTo>
                          <a:pt x="0" y="24"/>
                        </a:moveTo>
                        <a:lnTo>
                          <a:pt x="19" y="15"/>
                        </a:lnTo>
                        <a:lnTo>
                          <a:pt x="37" y="8"/>
                        </a:lnTo>
                        <a:lnTo>
                          <a:pt x="52" y="3"/>
                        </a:lnTo>
                        <a:lnTo>
                          <a:pt x="66" y="1"/>
                        </a:lnTo>
                        <a:lnTo>
                          <a:pt x="79" y="0"/>
                        </a:lnTo>
                        <a:lnTo>
                          <a:pt x="91" y="3"/>
                        </a:lnTo>
                        <a:lnTo>
                          <a:pt x="96" y="11"/>
                        </a:lnTo>
                        <a:lnTo>
                          <a:pt x="102" y="23"/>
                        </a:lnTo>
                        <a:lnTo>
                          <a:pt x="110" y="35"/>
                        </a:lnTo>
                        <a:lnTo>
                          <a:pt x="119" y="50"/>
                        </a:lnTo>
                        <a:lnTo>
                          <a:pt x="125" y="61"/>
                        </a:lnTo>
                        <a:lnTo>
                          <a:pt x="136" y="71"/>
                        </a:lnTo>
                        <a:lnTo>
                          <a:pt x="151" y="75"/>
                        </a:lnTo>
                      </a:path>
                    </a:pathLst>
                  </a:custGeom>
                  <a:solidFill>
                    <a:srgbClr val="C0C0C0"/>
                  </a:solidFill>
                  <a:ln w="1651">
                    <a:solidFill>
                      <a:srgbClr val="000000"/>
                    </a:solidFill>
                    <a:round/>
                    <a:headEnd/>
                    <a:tailEnd/>
                  </a:ln>
                </p:spPr>
                <p:txBody>
                  <a:bodyPr/>
                  <a:lstStyle/>
                  <a:p>
                    <a:endParaRPr lang="en-US"/>
                  </a:p>
                </p:txBody>
              </p:sp>
              <p:sp>
                <p:nvSpPr>
                  <p:cNvPr id="31770" name="Freeform 56"/>
                  <p:cNvSpPr>
                    <a:spLocks/>
                  </p:cNvSpPr>
                  <p:nvPr/>
                </p:nvSpPr>
                <p:spPr bwMode="auto">
                  <a:xfrm>
                    <a:off x="768" y="3681"/>
                    <a:ext cx="9" cy="25"/>
                  </a:xfrm>
                  <a:custGeom>
                    <a:avLst/>
                    <a:gdLst>
                      <a:gd name="T0" fmla="*/ 42 w 48"/>
                      <a:gd name="T1" fmla="*/ 0 h 124"/>
                      <a:gd name="T2" fmla="*/ 33 w 48"/>
                      <a:gd name="T3" fmla="*/ 7 h 124"/>
                      <a:gd name="T4" fmla="*/ 23 w 48"/>
                      <a:gd name="T5" fmla="*/ 19 h 124"/>
                      <a:gd name="T6" fmla="*/ 13 w 48"/>
                      <a:gd name="T7" fmla="*/ 34 h 124"/>
                      <a:gd name="T8" fmla="*/ 7 w 48"/>
                      <a:gd name="T9" fmla="*/ 49 h 124"/>
                      <a:gd name="T10" fmla="*/ 3 w 48"/>
                      <a:gd name="T11" fmla="*/ 65 h 124"/>
                      <a:gd name="T12" fmla="*/ 0 w 48"/>
                      <a:gd name="T13" fmla="*/ 82 h 124"/>
                      <a:gd name="T14" fmla="*/ 0 w 48"/>
                      <a:gd name="T15" fmla="*/ 97 h 124"/>
                      <a:gd name="T16" fmla="*/ 4 w 48"/>
                      <a:gd name="T17" fmla="*/ 115 h 124"/>
                      <a:gd name="T18" fmla="*/ 7 w 48"/>
                      <a:gd name="T19" fmla="*/ 124 h 124"/>
                      <a:gd name="T20" fmla="*/ 15 w 48"/>
                      <a:gd name="T21" fmla="*/ 116 h 124"/>
                      <a:gd name="T22" fmla="*/ 22 w 48"/>
                      <a:gd name="T23" fmla="*/ 107 h 124"/>
                      <a:gd name="T24" fmla="*/ 29 w 48"/>
                      <a:gd name="T25" fmla="*/ 96 h 124"/>
                      <a:gd name="T26" fmla="*/ 35 w 48"/>
                      <a:gd name="T27" fmla="*/ 86 h 124"/>
                      <a:gd name="T28" fmla="*/ 40 w 48"/>
                      <a:gd name="T29" fmla="*/ 73 h 124"/>
                      <a:gd name="T30" fmla="*/ 43 w 48"/>
                      <a:gd name="T31" fmla="*/ 59 h 124"/>
                      <a:gd name="T32" fmla="*/ 47 w 48"/>
                      <a:gd name="T33" fmla="*/ 42 h 124"/>
                      <a:gd name="T34" fmla="*/ 48 w 48"/>
                      <a:gd name="T35" fmla="*/ 28 h 124"/>
                      <a:gd name="T36" fmla="*/ 46 w 48"/>
                      <a:gd name="T37" fmla="*/ 13 h 124"/>
                      <a:gd name="T38" fmla="*/ 42 w 48"/>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24"/>
                      <a:gd name="T62" fmla="*/ 48 w 48"/>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24">
                        <a:moveTo>
                          <a:pt x="42" y="0"/>
                        </a:moveTo>
                        <a:lnTo>
                          <a:pt x="33" y="7"/>
                        </a:lnTo>
                        <a:lnTo>
                          <a:pt x="23" y="19"/>
                        </a:lnTo>
                        <a:lnTo>
                          <a:pt x="13" y="34"/>
                        </a:lnTo>
                        <a:lnTo>
                          <a:pt x="7" y="49"/>
                        </a:lnTo>
                        <a:lnTo>
                          <a:pt x="3" y="65"/>
                        </a:lnTo>
                        <a:lnTo>
                          <a:pt x="0" y="82"/>
                        </a:lnTo>
                        <a:lnTo>
                          <a:pt x="0" y="97"/>
                        </a:lnTo>
                        <a:lnTo>
                          <a:pt x="4" y="115"/>
                        </a:lnTo>
                        <a:lnTo>
                          <a:pt x="7" y="124"/>
                        </a:lnTo>
                        <a:lnTo>
                          <a:pt x="15" y="116"/>
                        </a:lnTo>
                        <a:lnTo>
                          <a:pt x="22" y="107"/>
                        </a:lnTo>
                        <a:lnTo>
                          <a:pt x="29" y="96"/>
                        </a:lnTo>
                        <a:lnTo>
                          <a:pt x="35" y="86"/>
                        </a:lnTo>
                        <a:lnTo>
                          <a:pt x="40" y="73"/>
                        </a:lnTo>
                        <a:lnTo>
                          <a:pt x="43" y="59"/>
                        </a:lnTo>
                        <a:lnTo>
                          <a:pt x="47" y="42"/>
                        </a:lnTo>
                        <a:lnTo>
                          <a:pt x="48" y="28"/>
                        </a:lnTo>
                        <a:lnTo>
                          <a:pt x="46" y="13"/>
                        </a:lnTo>
                        <a:lnTo>
                          <a:pt x="42" y="0"/>
                        </a:lnTo>
                        <a:close/>
                      </a:path>
                    </a:pathLst>
                  </a:custGeom>
                  <a:solidFill>
                    <a:srgbClr val="C0C0C0"/>
                  </a:solidFill>
                  <a:ln w="1651">
                    <a:solidFill>
                      <a:srgbClr val="000000"/>
                    </a:solidFill>
                    <a:round/>
                    <a:headEnd/>
                    <a:tailEnd/>
                  </a:ln>
                </p:spPr>
                <p:txBody>
                  <a:bodyPr/>
                  <a:lstStyle/>
                  <a:p>
                    <a:endParaRPr lang="en-US"/>
                  </a:p>
                </p:txBody>
              </p:sp>
            </p:grpSp>
          </p:grpSp>
        </p:grpSp>
      </p:grpSp>
      <p:sp>
        <p:nvSpPr>
          <p:cNvPr id="31756" name="Line 57"/>
          <p:cNvSpPr>
            <a:spLocks noChangeShapeType="1"/>
          </p:cNvSpPr>
          <p:nvPr/>
        </p:nvSpPr>
        <p:spPr bwMode="auto">
          <a:xfrm>
            <a:off x="3048000" y="1600200"/>
            <a:ext cx="1676400" cy="0"/>
          </a:xfrm>
          <a:prstGeom prst="line">
            <a:avLst/>
          </a:prstGeom>
          <a:noFill/>
          <a:ln w="38100">
            <a:solidFill>
              <a:schemeClr val="tx1"/>
            </a:solidFill>
            <a:round/>
            <a:headEnd/>
            <a:tailEnd type="triangle" w="med" len="med"/>
          </a:ln>
        </p:spPr>
        <p:txBody>
          <a:bodyPr wrap="none" anchor="ctr"/>
          <a:lstStyle/>
          <a:p>
            <a:endParaRPr lang="en-US"/>
          </a:p>
        </p:txBody>
      </p:sp>
      <p:sp>
        <p:nvSpPr>
          <p:cNvPr id="31757" name="Line 58"/>
          <p:cNvSpPr>
            <a:spLocks noChangeShapeType="1"/>
          </p:cNvSpPr>
          <p:nvPr/>
        </p:nvSpPr>
        <p:spPr bwMode="auto">
          <a:xfrm flipH="1">
            <a:off x="3048000" y="3276600"/>
            <a:ext cx="1752600" cy="0"/>
          </a:xfrm>
          <a:prstGeom prst="line">
            <a:avLst/>
          </a:prstGeom>
          <a:noFill/>
          <a:ln w="38100">
            <a:solidFill>
              <a:schemeClr val="tx1"/>
            </a:solidFill>
            <a:round/>
            <a:headEnd/>
            <a:tailEnd type="triangle" w="med" len="med"/>
          </a:ln>
        </p:spPr>
        <p:txBody>
          <a:bodyPr wrap="none" anchor="ctr"/>
          <a:lstStyle/>
          <a:p>
            <a:endParaRPr lang="en-US"/>
          </a:p>
        </p:txBody>
      </p:sp>
      <p:sp>
        <p:nvSpPr>
          <p:cNvPr id="31758" name="Rectangle 59"/>
          <p:cNvSpPr>
            <a:spLocks noChangeArrowheads="1"/>
          </p:cNvSpPr>
          <p:nvPr/>
        </p:nvSpPr>
        <p:spPr bwMode="auto">
          <a:xfrm>
            <a:off x="3352800" y="1143000"/>
            <a:ext cx="1052513" cy="396875"/>
          </a:xfrm>
          <a:prstGeom prst="rect">
            <a:avLst/>
          </a:prstGeom>
          <a:noFill/>
          <a:ln w="38100" algn="ctr">
            <a:noFill/>
            <a:miter lim="800000"/>
            <a:headEnd/>
            <a:tailEnd/>
          </a:ln>
        </p:spPr>
        <p:txBody>
          <a:bodyPr wrap="none">
            <a:spAutoFit/>
          </a:bodyPr>
          <a:lstStyle/>
          <a:p>
            <a:r>
              <a:rPr lang="en-US">
                <a:solidFill>
                  <a:srgbClr val="0000FF"/>
                </a:solidFill>
              </a:rPr>
              <a:t>g</a:t>
            </a:r>
            <a:r>
              <a:rPr lang="en-US" baseline="30000">
                <a:solidFill>
                  <a:srgbClr val="0000FF"/>
                </a:solidFill>
              </a:rPr>
              <a:t>a</a:t>
            </a:r>
            <a:r>
              <a:rPr lang="en-US">
                <a:solidFill>
                  <a:srgbClr val="0000FF"/>
                </a:solidFill>
              </a:rPr>
              <a:t>modp</a:t>
            </a:r>
          </a:p>
        </p:txBody>
      </p:sp>
      <p:sp>
        <p:nvSpPr>
          <p:cNvPr id="31759" name="Rectangle 60"/>
          <p:cNvSpPr>
            <a:spLocks noChangeArrowheads="1"/>
          </p:cNvSpPr>
          <p:nvPr/>
        </p:nvSpPr>
        <p:spPr bwMode="auto">
          <a:xfrm>
            <a:off x="1676400" y="3352800"/>
            <a:ext cx="4572000" cy="336550"/>
          </a:xfrm>
          <a:prstGeom prst="rect">
            <a:avLst/>
          </a:prstGeom>
          <a:noFill/>
          <a:ln w="38100" algn="ctr">
            <a:noFill/>
            <a:miter lim="800000"/>
            <a:headEnd/>
            <a:tailEnd/>
          </a:ln>
        </p:spPr>
        <p:txBody>
          <a:bodyPr>
            <a:spAutoFit/>
          </a:bodyPr>
          <a:lstStyle/>
          <a:p>
            <a:pPr eaLnBrk="0" hangingPunct="0">
              <a:lnSpc>
                <a:spcPct val="80000"/>
              </a:lnSpc>
              <a:spcBef>
                <a:spcPct val="50000"/>
              </a:spcBef>
              <a:buFontTx/>
              <a:buChar char="•"/>
            </a:pPr>
            <a:r>
              <a:rPr lang="en-US">
                <a:solidFill>
                  <a:srgbClr val="0000FF"/>
                </a:solidFill>
              </a:rPr>
              <a:t>g</a:t>
            </a:r>
            <a:r>
              <a:rPr lang="en-US" baseline="30000">
                <a:solidFill>
                  <a:srgbClr val="0000FF"/>
                </a:solidFill>
              </a:rPr>
              <a:t>b</a:t>
            </a:r>
            <a:r>
              <a:rPr lang="en-US">
                <a:solidFill>
                  <a:srgbClr val="0000FF"/>
                </a:solidFill>
              </a:rPr>
              <a:t> mod p</a:t>
            </a:r>
            <a:endParaRPr lang="en-US" i="1">
              <a:solidFill>
                <a:srgbClr val="0000FF"/>
              </a:solidFill>
              <a:cs typeface="Arial" charset="0"/>
            </a:endParaRPr>
          </a:p>
        </p:txBody>
      </p:sp>
      <p:pic>
        <p:nvPicPr>
          <p:cNvPr id="31760" name="Picture 61" descr="_3mtjc1m[1]"/>
          <p:cNvPicPr>
            <a:picLocks noChangeAspect="1" noChangeArrowheads="1"/>
          </p:cNvPicPr>
          <p:nvPr/>
        </p:nvPicPr>
        <p:blipFill>
          <a:blip r:embed="rId2" cstate="print"/>
          <a:srcRect/>
          <a:stretch>
            <a:fillRect/>
          </a:stretch>
        </p:blipFill>
        <p:spPr bwMode="auto">
          <a:xfrm>
            <a:off x="5105400" y="2590800"/>
            <a:ext cx="635000" cy="10334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Diffie</a:t>
            </a:r>
            <a:r>
              <a:rPr lang="en-US" dirty="0" smtClean="0"/>
              <a:t>-Hellman Key Agreement</a:t>
            </a:r>
            <a:endParaRPr lang="en-US" dirty="0"/>
          </a:p>
        </p:txBody>
      </p:sp>
      <p:sp>
        <p:nvSpPr>
          <p:cNvPr id="3" name="Content Placeholder 2"/>
          <p:cNvSpPr>
            <a:spLocks noGrp="1"/>
          </p:cNvSpPr>
          <p:nvPr>
            <p:ph idx="1"/>
          </p:nvPr>
        </p:nvSpPr>
        <p:spPr/>
        <p:txBody>
          <a:bodyPr>
            <a:normAutofit fontScale="92500" lnSpcReduction="20000"/>
          </a:bodyPr>
          <a:lstStyle/>
          <a:p>
            <a:pPr>
              <a:lnSpc>
                <a:spcPct val="80000"/>
              </a:lnSpc>
            </a:pPr>
            <a:r>
              <a:rPr lang="en-US" sz="2800" dirty="0" smtClean="0"/>
              <a:t>Two parameters: g, and p</a:t>
            </a:r>
          </a:p>
          <a:p>
            <a:pPr lvl="1">
              <a:lnSpc>
                <a:spcPct val="80000"/>
              </a:lnSpc>
            </a:pPr>
            <a:r>
              <a:rPr lang="en-US" dirty="0" smtClean="0"/>
              <a:t>p: a prime; g: a primitive root of p </a:t>
            </a:r>
            <a:r>
              <a:rPr lang="en-US" dirty="0" err="1" smtClean="0"/>
              <a:t>s.t</a:t>
            </a:r>
            <a:r>
              <a:rPr lang="en-US" dirty="0" smtClean="0"/>
              <a:t>. for every number of n from 1 through p-1 there must be some value k such that n=</a:t>
            </a:r>
            <a:r>
              <a:rPr lang="en-US" dirty="0" err="1" smtClean="0"/>
              <a:t>g^k</a:t>
            </a:r>
            <a:r>
              <a:rPr lang="en-US" dirty="0" smtClean="0"/>
              <a:t> mod p</a:t>
            </a:r>
          </a:p>
          <a:p>
            <a:pPr lvl="1">
              <a:lnSpc>
                <a:spcPct val="80000"/>
              </a:lnSpc>
            </a:pPr>
            <a:r>
              <a:rPr lang="en-US" dirty="0" smtClean="0"/>
              <a:t>1=2^0 mod 5, 2 = 2^1 mod 5, 3=2^3 mod 5, 4=2^2 mod 5</a:t>
            </a:r>
          </a:p>
          <a:p>
            <a:pPr lvl="1">
              <a:lnSpc>
                <a:spcPct val="80000"/>
              </a:lnSpc>
            </a:pPr>
            <a:endParaRPr lang="en-US" dirty="0" smtClean="0"/>
          </a:p>
          <a:p>
            <a:pPr>
              <a:lnSpc>
                <a:spcPct val="80000"/>
              </a:lnSpc>
            </a:pPr>
            <a:r>
              <a:rPr lang="en-US" sz="2800" dirty="0" smtClean="0"/>
              <a:t>Alice picks a private value a, and sends </a:t>
            </a:r>
            <a:r>
              <a:rPr lang="en-US" sz="2800" dirty="0" err="1" smtClean="0"/>
              <a:t>g</a:t>
            </a:r>
            <a:r>
              <a:rPr lang="en-US" sz="2800" baseline="30000" dirty="0" err="1" smtClean="0"/>
              <a:t>a</a:t>
            </a:r>
            <a:r>
              <a:rPr lang="en-US" sz="2800" dirty="0" err="1" smtClean="0"/>
              <a:t>modp</a:t>
            </a:r>
            <a:r>
              <a:rPr lang="en-US" sz="2800" dirty="0" smtClean="0"/>
              <a:t> </a:t>
            </a:r>
          </a:p>
          <a:p>
            <a:pPr>
              <a:lnSpc>
                <a:spcPct val="80000"/>
              </a:lnSpc>
            </a:pPr>
            <a:r>
              <a:rPr lang="en-US" sz="2800" dirty="0" smtClean="0"/>
              <a:t>Bob picks b, ands sends </a:t>
            </a:r>
            <a:r>
              <a:rPr lang="en-US" sz="2800" dirty="0" err="1" smtClean="0"/>
              <a:t>g</a:t>
            </a:r>
            <a:r>
              <a:rPr lang="en-US" sz="2800" baseline="30000" dirty="0" err="1" smtClean="0"/>
              <a:t>b</a:t>
            </a:r>
            <a:r>
              <a:rPr lang="en-US" sz="2800" dirty="0" smtClean="0"/>
              <a:t> mod p</a:t>
            </a:r>
          </a:p>
          <a:p>
            <a:pPr>
              <a:lnSpc>
                <a:spcPct val="80000"/>
              </a:lnSpc>
            </a:pPr>
            <a:r>
              <a:rPr lang="en-US" sz="2800" dirty="0" smtClean="0"/>
              <a:t>g</a:t>
            </a:r>
            <a:r>
              <a:rPr lang="en-US" sz="2800" baseline="30000" dirty="0" smtClean="0"/>
              <a:t>ab</a:t>
            </a:r>
            <a:r>
              <a:rPr lang="en-US" sz="2800" dirty="0" smtClean="0"/>
              <a:t> mod p = </a:t>
            </a:r>
            <a:r>
              <a:rPr lang="en-US" sz="2800" dirty="0" err="1" smtClean="0"/>
              <a:t>g</a:t>
            </a:r>
            <a:r>
              <a:rPr lang="en-US" sz="2800" baseline="30000" dirty="0" err="1" smtClean="0"/>
              <a:t>ba</a:t>
            </a:r>
            <a:r>
              <a:rPr lang="en-US" sz="2800" dirty="0" smtClean="0"/>
              <a:t> mod p</a:t>
            </a:r>
          </a:p>
          <a:p>
            <a:pPr>
              <a:lnSpc>
                <a:spcPct val="80000"/>
              </a:lnSpc>
            </a:pPr>
            <a:endParaRPr lang="en-US" sz="2800" dirty="0" smtClean="0"/>
          </a:p>
          <a:p>
            <a:pPr>
              <a:lnSpc>
                <a:spcPct val="80000"/>
              </a:lnSpc>
            </a:pPr>
            <a:r>
              <a:rPr lang="en-US" sz="2800" dirty="0" smtClean="0"/>
              <a:t>Discrete log is hard</a:t>
            </a:r>
          </a:p>
          <a:p>
            <a:pPr lvl="1">
              <a:lnSpc>
                <a:spcPct val="80000"/>
              </a:lnSpc>
            </a:pPr>
            <a:r>
              <a:rPr lang="en-US" sz="2400" dirty="0" smtClean="0"/>
              <a:t>Attackers cannot guess a, or b, even when they see </a:t>
            </a:r>
            <a:r>
              <a:rPr lang="en-US" sz="2400" dirty="0" err="1" smtClean="0"/>
              <a:t>g</a:t>
            </a:r>
            <a:r>
              <a:rPr lang="en-US" sz="2400" baseline="30000" dirty="0" err="1" smtClean="0"/>
              <a:t>a</a:t>
            </a:r>
            <a:r>
              <a:rPr lang="en-US" sz="2400" baseline="30000" dirty="0" smtClean="0"/>
              <a:t> </a:t>
            </a:r>
            <a:r>
              <a:rPr lang="en-US" sz="2400" dirty="0" smtClean="0"/>
              <a:t>mod p or </a:t>
            </a:r>
            <a:r>
              <a:rPr lang="en-US" sz="2400" dirty="0" err="1" smtClean="0"/>
              <a:t>g</a:t>
            </a:r>
            <a:r>
              <a:rPr lang="en-US" sz="2400" baseline="30000" dirty="0" err="1" smtClean="0"/>
              <a:t>b</a:t>
            </a:r>
            <a:r>
              <a:rPr lang="en-US" sz="2400" smtClean="0"/>
              <a:t> mod p</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Man in the middle attack</a:t>
            </a:r>
          </a:p>
        </p:txBody>
      </p:sp>
      <p:sp>
        <p:nvSpPr>
          <p:cNvPr id="32771" name="Rectangle 3"/>
          <p:cNvSpPr>
            <a:spLocks noGrp="1" noChangeArrowheads="1"/>
          </p:cNvSpPr>
          <p:nvPr>
            <p:ph type="body" idx="1"/>
          </p:nvPr>
        </p:nvSpPr>
        <p:spPr>
          <a:xfrm>
            <a:off x="457200" y="3886200"/>
            <a:ext cx="8458200" cy="2819400"/>
          </a:xfrm>
        </p:spPr>
        <p:txBody>
          <a:bodyPr/>
          <a:lstStyle/>
          <a:p>
            <a:r>
              <a:rPr lang="en-US" dirty="0" smtClean="0"/>
              <a:t>Fixed DH: Alice and Bob has fixed a, and b values</a:t>
            </a:r>
          </a:p>
          <a:p>
            <a:r>
              <a:rPr lang="en-US" dirty="0" err="1" smtClean="0"/>
              <a:t>g</a:t>
            </a:r>
            <a:r>
              <a:rPr lang="en-US" baseline="30000" dirty="0" err="1" smtClean="0"/>
              <a:t>a</a:t>
            </a:r>
            <a:r>
              <a:rPr lang="en-US" dirty="0" smtClean="0"/>
              <a:t> mod p is certified</a:t>
            </a:r>
          </a:p>
        </p:txBody>
      </p:sp>
      <p:pic>
        <p:nvPicPr>
          <p:cNvPr id="32772" name="Picture 4" descr="08f12"/>
          <p:cNvPicPr>
            <a:picLocks noChangeAspect="1" noChangeArrowheads="1"/>
          </p:cNvPicPr>
          <p:nvPr/>
        </p:nvPicPr>
        <p:blipFill>
          <a:blip r:embed="rId2" cstate="print"/>
          <a:srcRect/>
          <a:stretch>
            <a:fillRect/>
          </a:stretch>
        </p:blipFill>
        <p:spPr bwMode="auto">
          <a:xfrm>
            <a:off x="3225800" y="1447800"/>
            <a:ext cx="2690813" cy="2095500"/>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The Internet is insecure</a:t>
            </a:r>
          </a:p>
        </p:txBody>
      </p:sp>
      <p:sp>
        <p:nvSpPr>
          <p:cNvPr id="6147" name="Rectangle 3"/>
          <p:cNvSpPr>
            <a:spLocks noGrp="1" noChangeArrowheads="1"/>
          </p:cNvSpPr>
          <p:nvPr>
            <p:ph type="body" idx="1"/>
          </p:nvPr>
        </p:nvSpPr>
        <p:spPr>
          <a:xfrm>
            <a:off x="457200" y="4114800"/>
            <a:ext cx="8458200" cy="1219200"/>
          </a:xfrm>
        </p:spPr>
        <p:txBody>
          <a:bodyPr/>
          <a:lstStyle/>
          <a:p>
            <a:r>
              <a:rPr lang="en-US" smtClean="0"/>
              <a:t>Attackers may eavesdrop, modify, or drop your packets!</a:t>
            </a:r>
          </a:p>
        </p:txBody>
      </p:sp>
      <p:grpSp>
        <p:nvGrpSpPr>
          <p:cNvPr id="2" name="Group 5"/>
          <p:cNvGrpSpPr>
            <a:grpSpLocks/>
          </p:cNvGrpSpPr>
          <p:nvPr/>
        </p:nvGrpSpPr>
        <p:grpSpPr bwMode="auto">
          <a:xfrm>
            <a:off x="1206500" y="2093913"/>
            <a:ext cx="774700" cy="754062"/>
            <a:chOff x="576" y="2021"/>
            <a:chExt cx="488" cy="475"/>
          </a:xfrm>
        </p:grpSpPr>
        <p:sp>
          <p:nvSpPr>
            <p:cNvPr id="6181" name="AutoShape 6"/>
            <p:cNvSpPr>
              <a:spLocks noChangeAspect="1" noChangeArrowheads="1" noTextEdit="1"/>
            </p:cNvSpPr>
            <p:nvPr/>
          </p:nvSpPr>
          <p:spPr bwMode="auto">
            <a:xfrm>
              <a:off x="576" y="2021"/>
              <a:ext cx="488" cy="475"/>
            </a:xfrm>
            <a:prstGeom prst="rect">
              <a:avLst/>
            </a:prstGeom>
            <a:noFill/>
            <a:ln w="9525">
              <a:noFill/>
              <a:miter lim="800000"/>
              <a:headEnd/>
              <a:tailEnd/>
            </a:ln>
          </p:spPr>
          <p:txBody>
            <a:bodyPr/>
            <a:lstStyle/>
            <a:p>
              <a:endParaRPr lang="en-US"/>
            </a:p>
          </p:txBody>
        </p:sp>
        <p:grpSp>
          <p:nvGrpSpPr>
            <p:cNvPr id="3" name="Group 7"/>
            <p:cNvGrpSpPr>
              <a:grpSpLocks/>
            </p:cNvGrpSpPr>
            <p:nvPr/>
          </p:nvGrpSpPr>
          <p:grpSpPr bwMode="auto">
            <a:xfrm>
              <a:off x="749" y="2278"/>
              <a:ext cx="250" cy="216"/>
              <a:chOff x="749" y="3862"/>
              <a:chExt cx="250" cy="216"/>
            </a:xfrm>
          </p:grpSpPr>
          <p:sp>
            <p:nvSpPr>
              <p:cNvPr id="6197" name="Freeform 8"/>
              <p:cNvSpPr>
                <a:spLocks/>
              </p:cNvSpPr>
              <p:nvPr/>
            </p:nvSpPr>
            <p:spPr bwMode="auto">
              <a:xfrm>
                <a:off x="749" y="3863"/>
                <a:ext cx="250" cy="215"/>
              </a:xfrm>
              <a:custGeom>
                <a:avLst/>
                <a:gdLst>
                  <a:gd name="T0" fmla="*/ 1251 w 1251"/>
                  <a:gd name="T1" fmla="*/ 1072 h 1074"/>
                  <a:gd name="T2" fmla="*/ 1251 w 1251"/>
                  <a:gd name="T3" fmla="*/ 517 h 1074"/>
                  <a:gd name="T4" fmla="*/ 1233 w 1251"/>
                  <a:gd name="T5" fmla="*/ 73 h 1074"/>
                  <a:gd name="T6" fmla="*/ 598 w 1251"/>
                  <a:gd name="T7" fmla="*/ 0 h 1074"/>
                  <a:gd name="T8" fmla="*/ 20 w 1251"/>
                  <a:gd name="T9" fmla="*/ 66 h 1074"/>
                  <a:gd name="T10" fmla="*/ 17 w 1251"/>
                  <a:gd name="T11" fmla="*/ 222 h 1074"/>
                  <a:gd name="T12" fmla="*/ 0 w 1251"/>
                  <a:gd name="T13" fmla="*/ 1067 h 1074"/>
                  <a:gd name="T14" fmla="*/ 129 w 1251"/>
                  <a:gd name="T15" fmla="*/ 1067 h 1074"/>
                  <a:gd name="T16" fmla="*/ 129 w 1251"/>
                  <a:gd name="T17" fmla="*/ 302 h 1074"/>
                  <a:gd name="T18" fmla="*/ 377 w 1251"/>
                  <a:gd name="T19" fmla="*/ 284 h 1074"/>
                  <a:gd name="T20" fmla="*/ 1135 w 1251"/>
                  <a:gd name="T21" fmla="*/ 284 h 1074"/>
                  <a:gd name="T22" fmla="*/ 1145 w 1251"/>
                  <a:gd name="T23" fmla="*/ 1074 h 1074"/>
                  <a:gd name="T24" fmla="*/ 1251 w 1251"/>
                  <a:gd name="T25" fmla="*/ 1072 h 1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1"/>
                  <a:gd name="T40" fmla="*/ 0 h 1074"/>
                  <a:gd name="T41" fmla="*/ 1251 w 1251"/>
                  <a:gd name="T42" fmla="*/ 1074 h 10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1" h="1074">
                    <a:moveTo>
                      <a:pt x="1251" y="1072"/>
                    </a:moveTo>
                    <a:lnTo>
                      <a:pt x="1251" y="517"/>
                    </a:lnTo>
                    <a:lnTo>
                      <a:pt x="1233" y="73"/>
                    </a:lnTo>
                    <a:lnTo>
                      <a:pt x="598" y="0"/>
                    </a:lnTo>
                    <a:lnTo>
                      <a:pt x="20" y="66"/>
                    </a:lnTo>
                    <a:lnTo>
                      <a:pt x="17" y="222"/>
                    </a:lnTo>
                    <a:lnTo>
                      <a:pt x="0" y="1067"/>
                    </a:lnTo>
                    <a:lnTo>
                      <a:pt x="129" y="1067"/>
                    </a:lnTo>
                    <a:lnTo>
                      <a:pt x="129" y="302"/>
                    </a:lnTo>
                    <a:lnTo>
                      <a:pt x="377" y="284"/>
                    </a:lnTo>
                    <a:lnTo>
                      <a:pt x="1135" y="284"/>
                    </a:lnTo>
                    <a:lnTo>
                      <a:pt x="1145" y="1074"/>
                    </a:lnTo>
                    <a:lnTo>
                      <a:pt x="1251" y="1072"/>
                    </a:lnTo>
                    <a:close/>
                  </a:path>
                </a:pathLst>
              </a:custGeom>
              <a:solidFill>
                <a:srgbClr val="000080"/>
              </a:solidFill>
              <a:ln w="1588">
                <a:solidFill>
                  <a:srgbClr val="000000"/>
                </a:solidFill>
                <a:round/>
                <a:headEnd/>
                <a:tailEnd/>
              </a:ln>
            </p:spPr>
            <p:txBody>
              <a:bodyPr/>
              <a:lstStyle/>
              <a:p>
                <a:endParaRPr lang="en-US"/>
              </a:p>
            </p:txBody>
          </p:sp>
          <p:sp>
            <p:nvSpPr>
              <p:cNvPr id="6198" name="Freeform 9"/>
              <p:cNvSpPr>
                <a:spLocks/>
              </p:cNvSpPr>
              <p:nvPr/>
            </p:nvSpPr>
            <p:spPr bwMode="auto">
              <a:xfrm>
                <a:off x="768" y="3862"/>
                <a:ext cx="98" cy="54"/>
              </a:xfrm>
              <a:custGeom>
                <a:avLst/>
                <a:gdLst>
                  <a:gd name="T0" fmla="*/ 92 w 489"/>
                  <a:gd name="T1" fmla="*/ 53 h 274"/>
                  <a:gd name="T2" fmla="*/ 157 w 489"/>
                  <a:gd name="T3" fmla="*/ 43 h 274"/>
                  <a:gd name="T4" fmla="*/ 217 w 489"/>
                  <a:gd name="T5" fmla="*/ 0 h 274"/>
                  <a:gd name="T6" fmla="*/ 279 w 489"/>
                  <a:gd name="T7" fmla="*/ 65 h 274"/>
                  <a:gd name="T8" fmla="*/ 476 w 489"/>
                  <a:gd name="T9" fmla="*/ 189 h 274"/>
                  <a:gd name="T10" fmla="*/ 489 w 489"/>
                  <a:gd name="T11" fmla="*/ 236 h 274"/>
                  <a:gd name="T12" fmla="*/ 376 w 489"/>
                  <a:gd name="T13" fmla="*/ 274 h 274"/>
                  <a:gd name="T14" fmla="*/ 0 w 489"/>
                  <a:gd name="T15" fmla="*/ 85 h 274"/>
                  <a:gd name="T16" fmla="*/ 92 w 489"/>
                  <a:gd name="T17" fmla="*/ 53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274"/>
                  <a:gd name="T29" fmla="*/ 489 w 48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274">
                    <a:moveTo>
                      <a:pt x="92" y="53"/>
                    </a:moveTo>
                    <a:lnTo>
                      <a:pt x="157" y="43"/>
                    </a:lnTo>
                    <a:lnTo>
                      <a:pt x="217" y="0"/>
                    </a:lnTo>
                    <a:lnTo>
                      <a:pt x="279" y="65"/>
                    </a:lnTo>
                    <a:lnTo>
                      <a:pt x="476" y="189"/>
                    </a:lnTo>
                    <a:lnTo>
                      <a:pt x="489" y="236"/>
                    </a:lnTo>
                    <a:lnTo>
                      <a:pt x="376" y="274"/>
                    </a:lnTo>
                    <a:lnTo>
                      <a:pt x="0" y="85"/>
                    </a:lnTo>
                    <a:lnTo>
                      <a:pt x="92" y="53"/>
                    </a:lnTo>
                    <a:close/>
                  </a:path>
                </a:pathLst>
              </a:custGeom>
              <a:solidFill>
                <a:srgbClr val="C0C0C0"/>
              </a:solidFill>
              <a:ln w="1588">
                <a:solidFill>
                  <a:srgbClr val="000000"/>
                </a:solidFill>
                <a:round/>
                <a:headEnd/>
                <a:tailEnd/>
              </a:ln>
            </p:spPr>
            <p:txBody>
              <a:bodyPr/>
              <a:lstStyle/>
              <a:p>
                <a:endParaRPr lang="en-US"/>
              </a:p>
            </p:txBody>
          </p:sp>
        </p:grpSp>
        <p:grpSp>
          <p:nvGrpSpPr>
            <p:cNvPr id="4" name="Group 10"/>
            <p:cNvGrpSpPr>
              <a:grpSpLocks/>
            </p:cNvGrpSpPr>
            <p:nvPr/>
          </p:nvGrpSpPr>
          <p:grpSpPr bwMode="auto">
            <a:xfrm>
              <a:off x="828" y="2084"/>
              <a:ext cx="234" cy="322"/>
              <a:chOff x="828" y="3668"/>
              <a:chExt cx="234" cy="322"/>
            </a:xfrm>
          </p:grpSpPr>
          <p:grpSp>
            <p:nvGrpSpPr>
              <p:cNvPr id="5" name="Group 11"/>
              <p:cNvGrpSpPr>
                <a:grpSpLocks/>
              </p:cNvGrpSpPr>
              <p:nvPr/>
            </p:nvGrpSpPr>
            <p:grpSpPr bwMode="auto">
              <a:xfrm>
                <a:off x="828" y="3668"/>
                <a:ext cx="234" cy="246"/>
                <a:chOff x="828" y="3668"/>
                <a:chExt cx="234" cy="246"/>
              </a:xfrm>
            </p:grpSpPr>
            <p:sp>
              <p:nvSpPr>
                <p:cNvPr id="6195" name="Freeform 12"/>
                <p:cNvSpPr>
                  <a:spLocks/>
                </p:cNvSpPr>
                <p:nvPr/>
              </p:nvSpPr>
              <p:spPr bwMode="auto">
                <a:xfrm>
                  <a:off x="828" y="3668"/>
                  <a:ext cx="234" cy="246"/>
                </a:xfrm>
                <a:custGeom>
                  <a:avLst/>
                  <a:gdLst>
                    <a:gd name="T0" fmla="*/ 219 w 1168"/>
                    <a:gd name="T1" fmla="*/ 249 h 1228"/>
                    <a:gd name="T2" fmla="*/ 247 w 1168"/>
                    <a:gd name="T3" fmla="*/ 164 h 1228"/>
                    <a:gd name="T4" fmla="*/ 265 w 1168"/>
                    <a:gd name="T5" fmla="*/ 110 h 1228"/>
                    <a:gd name="T6" fmla="*/ 271 w 1168"/>
                    <a:gd name="T7" fmla="*/ 94 h 1228"/>
                    <a:gd name="T8" fmla="*/ 282 w 1168"/>
                    <a:gd name="T9" fmla="*/ 81 h 1228"/>
                    <a:gd name="T10" fmla="*/ 288 w 1168"/>
                    <a:gd name="T11" fmla="*/ 74 h 1228"/>
                    <a:gd name="T12" fmla="*/ 300 w 1168"/>
                    <a:gd name="T13" fmla="*/ 70 h 1228"/>
                    <a:gd name="T14" fmla="*/ 448 w 1168"/>
                    <a:gd name="T15" fmla="*/ 40 h 1228"/>
                    <a:gd name="T16" fmla="*/ 607 w 1168"/>
                    <a:gd name="T17" fmla="*/ 11 h 1228"/>
                    <a:gd name="T18" fmla="*/ 750 w 1168"/>
                    <a:gd name="T19" fmla="*/ 0 h 1228"/>
                    <a:gd name="T20" fmla="*/ 832 w 1168"/>
                    <a:gd name="T21" fmla="*/ 0 h 1228"/>
                    <a:gd name="T22" fmla="*/ 1002 w 1168"/>
                    <a:gd name="T23" fmla="*/ 10 h 1228"/>
                    <a:gd name="T24" fmla="*/ 1125 w 1168"/>
                    <a:gd name="T25" fmla="*/ 15 h 1228"/>
                    <a:gd name="T26" fmla="*/ 1143 w 1168"/>
                    <a:gd name="T27" fmla="*/ 18 h 1228"/>
                    <a:gd name="T28" fmla="*/ 1155 w 1168"/>
                    <a:gd name="T29" fmla="*/ 23 h 1228"/>
                    <a:gd name="T30" fmla="*/ 1163 w 1168"/>
                    <a:gd name="T31" fmla="*/ 29 h 1228"/>
                    <a:gd name="T32" fmla="*/ 1168 w 1168"/>
                    <a:gd name="T33" fmla="*/ 38 h 1228"/>
                    <a:gd name="T34" fmla="*/ 1168 w 1168"/>
                    <a:gd name="T35" fmla="*/ 49 h 1228"/>
                    <a:gd name="T36" fmla="*/ 1162 w 1168"/>
                    <a:gd name="T37" fmla="*/ 82 h 1228"/>
                    <a:gd name="T38" fmla="*/ 1138 w 1168"/>
                    <a:gd name="T39" fmla="*/ 193 h 1228"/>
                    <a:gd name="T40" fmla="*/ 1120 w 1168"/>
                    <a:gd name="T41" fmla="*/ 276 h 1228"/>
                    <a:gd name="T42" fmla="*/ 1081 w 1168"/>
                    <a:gd name="T43" fmla="*/ 461 h 1228"/>
                    <a:gd name="T44" fmla="*/ 1055 w 1168"/>
                    <a:gd name="T45" fmla="*/ 576 h 1228"/>
                    <a:gd name="T46" fmla="*/ 985 w 1168"/>
                    <a:gd name="T47" fmla="*/ 844 h 1228"/>
                    <a:gd name="T48" fmla="*/ 918 w 1168"/>
                    <a:gd name="T49" fmla="*/ 1058 h 1228"/>
                    <a:gd name="T50" fmla="*/ 905 w 1168"/>
                    <a:gd name="T51" fmla="*/ 1099 h 1228"/>
                    <a:gd name="T52" fmla="*/ 898 w 1168"/>
                    <a:gd name="T53" fmla="*/ 1123 h 1228"/>
                    <a:gd name="T54" fmla="*/ 891 w 1168"/>
                    <a:gd name="T55" fmla="*/ 1145 h 1228"/>
                    <a:gd name="T56" fmla="*/ 884 w 1168"/>
                    <a:gd name="T57" fmla="*/ 1158 h 1228"/>
                    <a:gd name="T58" fmla="*/ 872 w 1168"/>
                    <a:gd name="T59" fmla="*/ 1173 h 1228"/>
                    <a:gd name="T60" fmla="*/ 860 w 1168"/>
                    <a:gd name="T61" fmla="*/ 1178 h 1228"/>
                    <a:gd name="T62" fmla="*/ 839 w 1168"/>
                    <a:gd name="T63" fmla="*/ 1184 h 1228"/>
                    <a:gd name="T64" fmla="*/ 799 w 1168"/>
                    <a:gd name="T65" fmla="*/ 1187 h 1228"/>
                    <a:gd name="T66" fmla="*/ 732 w 1168"/>
                    <a:gd name="T67" fmla="*/ 1187 h 1228"/>
                    <a:gd name="T68" fmla="*/ 676 w 1168"/>
                    <a:gd name="T69" fmla="*/ 1194 h 1228"/>
                    <a:gd name="T70" fmla="*/ 602 w 1168"/>
                    <a:gd name="T71" fmla="*/ 1206 h 1228"/>
                    <a:gd name="T72" fmla="*/ 525 w 1168"/>
                    <a:gd name="T73" fmla="*/ 1220 h 1228"/>
                    <a:gd name="T74" fmla="*/ 474 w 1168"/>
                    <a:gd name="T75" fmla="*/ 1228 h 1228"/>
                    <a:gd name="T76" fmla="*/ 409 w 1168"/>
                    <a:gd name="T77" fmla="*/ 1228 h 1228"/>
                    <a:gd name="T78" fmla="*/ 396 w 1168"/>
                    <a:gd name="T79" fmla="*/ 1220 h 1228"/>
                    <a:gd name="T80" fmla="*/ 35 w 1168"/>
                    <a:gd name="T81" fmla="*/ 975 h 1228"/>
                    <a:gd name="T82" fmla="*/ 18 w 1168"/>
                    <a:gd name="T83" fmla="*/ 959 h 1228"/>
                    <a:gd name="T84" fmla="*/ 5 w 1168"/>
                    <a:gd name="T85" fmla="*/ 943 h 1228"/>
                    <a:gd name="T86" fmla="*/ 0 w 1168"/>
                    <a:gd name="T87" fmla="*/ 924 h 1228"/>
                    <a:gd name="T88" fmla="*/ 0 w 1168"/>
                    <a:gd name="T89" fmla="*/ 902 h 1228"/>
                    <a:gd name="T90" fmla="*/ 5 w 1168"/>
                    <a:gd name="T91" fmla="*/ 882 h 1228"/>
                    <a:gd name="T92" fmla="*/ 108 w 1168"/>
                    <a:gd name="T93" fmla="*/ 579 h 1228"/>
                    <a:gd name="T94" fmla="*/ 173 w 1168"/>
                    <a:gd name="T95" fmla="*/ 388 h 1228"/>
                    <a:gd name="T96" fmla="*/ 219 w 1168"/>
                    <a:gd name="T97" fmla="*/ 249 h 1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8"/>
                    <a:gd name="T148" fmla="*/ 0 h 1228"/>
                    <a:gd name="T149" fmla="*/ 1168 w 1168"/>
                    <a:gd name="T150" fmla="*/ 1228 h 12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8" h="1228">
                      <a:moveTo>
                        <a:pt x="219" y="249"/>
                      </a:moveTo>
                      <a:lnTo>
                        <a:pt x="247" y="164"/>
                      </a:lnTo>
                      <a:lnTo>
                        <a:pt x="265" y="110"/>
                      </a:lnTo>
                      <a:lnTo>
                        <a:pt x="271" y="94"/>
                      </a:lnTo>
                      <a:lnTo>
                        <a:pt x="282" y="81"/>
                      </a:lnTo>
                      <a:lnTo>
                        <a:pt x="288" y="74"/>
                      </a:lnTo>
                      <a:lnTo>
                        <a:pt x="300" y="70"/>
                      </a:lnTo>
                      <a:lnTo>
                        <a:pt x="448" y="40"/>
                      </a:lnTo>
                      <a:lnTo>
                        <a:pt x="607" y="11"/>
                      </a:lnTo>
                      <a:lnTo>
                        <a:pt x="750" y="0"/>
                      </a:lnTo>
                      <a:lnTo>
                        <a:pt x="832" y="0"/>
                      </a:lnTo>
                      <a:lnTo>
                        <a:pt x="1002" y="10"/>
                      </a:lnTo>
                      <a:lnTo>
                        <a:pt x="1125" y="15"/>
                      </a:lnTo>
                      <a:lnTo>
                        <a:pt x="1143" y="18"/>
                      </a:lnTo>
                      <a:lnTo>
                        <a:pt x="1155" y="23"/>
                      </a:lnTo>
                      <a:lnTo>
                        <a:pt x="1163" y="29"/>
                      </a:lnTo>
                      <a:lnTo>
                        <a:pt x="1168" y="38"/>
                      </a:lnTo>
                      <a:lnTo>
                        <a:pt x="1168" y="49"/>
                      </a:lnTo>
                      <a:lnTo>
                        <a:pt x="1162" y="82"/>
                      </a:lnTo>
                      <a:lnTo>
                        <a:pt x="1138" y="193"/>
                      </a:lnTo>
                      <a:lnTo>
                        <a:pt x="1120" y="276"/>
                      </a:lnTo>
                      <a:lnTo>
                        <a:pt x="1081" y="461"/>
                      </a:lnTo>
                      <a:lnTo>
                        <a:pt x="1055" y="576"/>
                      </a:lnTo>
                      <a:lnTo>
                        <a:pt x="985" y="844"/>
                      </a:lnTo>
                      <a:lnTo>
                        <a:pt x="918" y="1058"/>
                      </a:lnTo>
                      <a:lnTo>
                        <a:pt x="905" y="1099"/>
                      </a:lnTo>
                      <a:lnTo>
                        <a:pt x="898" y="1123"/>
                      </a:lnTo>
                      <a:lnTo>
                        <a:pt x="891" y="1145"/>
                      </a:lnTo>
                      <a:lnTo>
                        <a:pt x="884" y="1158"/>
                      </a:lnTo>
                      <a:lnTo>
                        <a:pt x="872" y="1173"/>
                      </a:lnTo>
                      <a:lnTo>
                        <a:pt x="860" y="1178"/>
                      </a:lnTo>
                      <a:lnTo>
                        <a:pt x="839" y="1184"/>
                      </a:lnTo>
                      <a:lnTo>
                        <a:pt x="799" y="1187"/>
                      </a:lnTo>
                      <a:lnTo>
                        <a:pt x="732" y="1187"/>
                      </a:lnTo>
                      <a:lnTo>
                        <a:pt x="676" y="1194"/>
                      </a:lnTo>
                      <a:lnTo>
                        <a:pt x="602" y="1206"/>
                      </a:lnTo>
                      <a:lnTo>
                        <a:pt x="525" y="1220"/>
                      </a:lnTo>
                      <a:lnTo>
                        <a:pt x="474" y="1228"/>
                      </a:lnTo>
                      <a:lnTo>
                        <a:pt x="409" y="1228"/>
                      </a:lnTo>
                      <a:lnTo>
                        <a:pt x="396" y="1220"/>
                      </a:lnTo>
                      <a:lnTo>
                        <a:pt x="35" y="975"/>
                      </a:lnTo>
                      <a:lnTo>
                        <a:pt x="18" y="959"/>
                      </a:lnTo>
                      <a:lnTo>
                        <a:pt x="5" y="943"/>
                      </a:lnTo>
                      <a:lnTo>
                        <a:pt x="0" y="924"/>
                      </a:lnTo>
                      <a:lnTo>
                        <a:pt x="0" y="902"/>
                      </a:lnTo>
                      <a:lnTo>
                        <a:pt x="5" y="882"/>
                      </a:lnTo>
                      <a:lnTo>
                        <a:pt x="108" y="579"/>
                      </a:lnTo>
                      <a:lnTo>
                        <a:pt x="173" y="388"/>
                      </a:lnTo>
                      <a:lnTo>
                        <a:pt x="219" y="249"/>
                      </a:lnTo>
                      <a:close/>
                    </a:path>
                  </a:pathLst>
                </a:custGeom>
                <a:solidFill>
                  <a:srgbClr val="C0C0C0"/>
                </a:solidFill>
                <a:ln w="1588">
                  <a:solidFill>
                    <a:srgbClr val="000000"/>
                  </a:solidFill>
                  <a:round/>
                  <a:headEnd/>
                  <a:tailEnd/>
                </a:ln>
              </p:spPr>
              <p:txBody>
                <a:bodyPr/>
                <a:lstStyle/>
                <a:p>
                  <a:endParaRPr lang="en-US"/>
                </a:p>
              </p:txBody>
            </p:sp>
            <p:sp>
              <p:nvSpPr>
                <p:cNvPr id="6196" name="Freeform 13"/>
                <p:cNvSpPr>
                  <a:spLocks/>
                </p:cNvSpPr>
                <p:nvPr/>
              </p:nvSpPr>
              <p:spPr bwMode="auto">
                <a:xfrm>
                  <a:off x="840" y="3693"/>
                  <a:ext cx="139" cy="186"/>
                </a:xfrm>
                <a:custGeom>
                  <a:avLst/>
                  <a:gdLst>
                    <a:gd name="T0" fmla="*/ 159 w 695"/>
                    <a:gd name="T1" fmla="*/ 279 h 933"/>
                    <a:gd name="T2" fmla="*/ 209 w 695"/>
                    <a:gd name="T3" fmla="*/ 144 h 933"/>
                    <a:gd name="T4" fmla="*/ 253 w 695"/>
                    <a:gd name="T5" fmla="*/ 25 h 933"/>
                    <a:gd name="T6" fmla="*/ 260 w 695"/>
                    <a:gd name="T7" fmla="*/ 19 h 933"/>
                    <a:gd name="T8" fmla="*/ 267 w 695"/>
                    <a:gd name="T9" fmla="*/ 17 h 933"/>
                    <a:gd name="T10" fmla="*/ 282 w 695"/>
                    <a:gd name="T11" fmla="*/ 16 h 933"/>
                    <a:gd name="T12" fmla="*/ 482 w 695"/>
                    <a:gd name="T13" fmla="*/ 1 h 933"/>
                    <a:gd name="T14" fmla="*/ 674 w 695"/>
                    <a:gd name="T15" fmla="*/ 0 h 933"/>
                    <a:gd name="T16" fmla="*/ 686 w 695"/>
                    <a:gd name="T17" fmla="*/ 2 h 933"/>
                    <a:gd name="T18" fmla="*/ 691 w 695"/>
                    <a:gd name="T19" fmla="*/ 6 h 933"/>
                    <a:gd name="T20" fmla="*/ 695 w 695"/>
                    <a:gd name="T21" fmla="*/ 17 h 933"/>
                    <a:gd name="T22" fmla="*/ 680 w 695"/>
                    <a:gd name="T23" fmla="*/ 101 h 933"/>
                    <a:gd name="T24" fmla="*/ 650 w 695"/>
                    <a:gd name="T25" fmla="*/ 175 h 933"/>
                    <a:gd name="T26" fmla="*/ 598 w 695"/>
                    <a:gd name="T27" fmla="*/ 309 h 933"/>
                    <a:gd name="T28" fmla="*/ 499 w 695"/>
                    <a:gd name="T29" fmla="*/ 539 h 933"/>
                    <a:gd name="T30" fmla="*/ 414 w 695"/>
                    <a:gd name="T31" fmla="*/ 739 h 933"/>
                    <a:gd name="T32" fmla="*/ 391 w 695"/>
                    <a:gd name="T33" fmla="*/ 815 h 933"/>
                    <a:gd name="T34" fmla="*/ 378 w 695"/>
                    <a:gd name="T35" fmla="*/ 866 h 933"/>
                    <a:gd name="T36" fmla="*/ 364 w 695"/>
                    <a:gd name="T37" fmla="*/ 895 h 933"/>
                    <a:gd name="T38" fmla="*/ 351 w 695"/>
                    <a:gd name="T39" fmla="*/ 916 h 933"/>
                    <a:gd name="T40" fmla="*/ 343 w 695"/>
                    <a:gd name="T41" fmla="*/ 926 h 933"/>
                    <a:gd name="T42" fmla="*/ 335 w 695"/>
                    <a:gd name="T43" fmla="*/ 932 h 933"/>
                    <a:gd name="T44" fmla="*/ 323 w 695"/>
                    <a:gd name="T45" fmla="*/ 933 h 933"/>
                    <a:gd name="T46" fmla="*/ 311 w 695"/>
                    <a:gd name="T47" fmla="*/ 930 h 933"/>
                    <a:gd name="T48" fmla="*/ 292 w 695"/>
                    <a:gd name="T49" fmla="*/ 919 h 933"/>
                    <a:gd name="T50" fmla="*/ 271 w 695"/>
                    <a:gd name="T51" fmla="*/ 903 h 933"/>
                    <a:gd name="T52" fmla="*/ 251 w 695"/>
                    <a:gd name="T53" fmla="*/ 884 h 933"/>
                    <a:gd name="T54" fmla="*/ 227 w 695"/>
                    <a:gd name="T55" fmla="*/ 866 h 933"/>
                    <a:gd name="T56" fmla="*/ 206 w 695"/>
                    <a:gd name="T57" fmla="*/ 850 h 933"/>
                    <a:gd name="T58" fmla="*/ 10 w 695"/>
                    <a:gd name="T59" fmla="*/ 767 h 933"/>
                    <a:gd name="T60" fmla="*/ 4 w 695"/>
                    <a:gd name="T61" fmla="*/ 762 h 933"/>
                    <a:gd name="T62" fmla="*/ 0 w 695"/>
                    <a:gd name="T63" fmla="*/ 754 h 933"/>
                    <a:gd name="T64" fmla="*/ 2 w 695"/>
                    <a:gd name="T65" fmla="*/ 743 h 933"/>
                    <a:gd name="T66" fmla="*/ 6 w 695"/>
                    <a:gd name="T67" fmla="*/ 733 h 933"/>
                    <a:gd name="T68" fmla="*/ 159 w 695"/>
                    <a:gd name="T69" fmla="*/ 279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5"/>
                    <a:gd name="T106" fmla="*/ 0 h 933"/>
                    <a:gd name="T107" fmla="*/ 695 w 695"/>
                    <a:gd name="T108" fmla="*/ 933 h 9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5" h="933">
                      <a:moveTo>
                        <a:pt x="159" y="279"/>
                      </a:moveTo>
                      <a:lnTo>
                        <a:pt x="209" y="144"/>
                      </a:lnTo>
                      <a:lnTo>
                        <a:pt x="253" y="25"/>
                      </a:lnTo>
                      <a:lnTo>
                        <a:pt x="260" y="19"/>
                      </a:lnTo>
                      <a:lnTo>
                        <a:pt x="267" y="17"/>
                      </a:lnTo>
                      <a:lnTo>
                        <a:pt x="282" y="16"/>
                      </a:lnTo>
                      <a:lnTo>
                        <a:pt x="482" y="1"/>
                      </a:lnTo>
                      <a:lnTo>
                        <a:pt x="674" y="0"/>
                      </a:lnTo>
                      <a:lnTo>
                        <a:pt x="686" y="2"/>
                      </a:lnTo>
                      <a:lnTo>
                        <a:pt x="691" y="6"/>
                      </a:lnTo>
                      <a:lnTo>
                        <a:pt x="695" y="17"/>
                      </a:lnTo>
                      <a:lnTo>
                        <a:pt x="680" y="101"/>
                      </a:lnTo>
                      <a:lnTo>
                        <a:pt x="650" y="175"/>
                      </a:lnTo>
                      <a:lnTo>
                        <a:pt x="598" y="309"/>
                      </a:lnTo>
                      <a:lnTo>
                        <a:pt x="499" y="539"/>
                      </a:lnTo>
                      <a:lnTo>
                        <a:pt x="414" y="739"/>
                      </a:lnTo>
                      <a:lnTo>
                        <a:pt x="391" y="815"/>
                      </a:lnTo>
                      <a:lnTo>
                        <a:pt x="378" y="866"/>
                      </a:lnTo>
                      <a:lnTo>
                        <a:pt x="364" y="895"/>
                      </a:lnTo>
                      <a:lnTo>
                        <a:pt x="351" y="916"/>
                      </a:lnTo>
                      <a:lnTo>
                        <a:pt x="343" y="926"/>
                      </a:lnTo>
                      <a:lnTo>
                        <a:pt x="335" y="932"/>
                      </a:lnTo>
                      <a:lnTo>
                        <a:pt x="323" y="933"/>
                      </a:lnTo>
                      <a:lnTo>
                        <a:pt x="311" y="930"/>
                      </a:lnTo>
                      <a:lnTo>
                        <a:pt x="292" y="919"/>
                      </a:lnTo>
                      <a:lnTo>
                        <a:pt x="271" y="903"/>
                      </a:lnTo>
                      <a:lnTo>
                        <a:pt x="251" y="884"/>
                      </a:lnTo>
                      <a:lnTo>
                        <a:pt x="227" y="866"/>
                      </a:lnTo>
                      <a:lnTo>
                        <a:pt x="206" y="850"/>
                      </a:lnTo>
                      <a:lnTo>
                        <a:pt x="10" y="767"/>
                      </a:lnTo>
                      <a:lnTo>
                        <a:pt x="4" y="762"/>
                      </a:lnTo>
                      <a:lnTo>
                        <a:pt x="0" y="754"/>
                      </a:lnTo>
                      <a:lnTo>
                        <a:pt x="2" y="743"/>
                      </a:lnTo>
                      <a:lnTo>
                        <a:pt x="6" y="733"/>
                      </a:lnTo>
                      <a:lnTo>
                        <a:pt x="159" y="279"/>
                      </a:lnTo>
                      <a:close/>
                    </a:path>
                  </a:pathLst>
                </a:custGeom>
                <a:solidFill>
                  <a:srgbClr val="005F5F"/>
                </a:solidFill>
                <a:ln w="1588">
                  <a:solidFill>
                    <a:srgbClr val="000000"/>
                  </a:solidFill>
                  <a:round/>
                  <a:headEnd/>
                  <a:tailEnd/>
                </a:ln>
              </p:spPr>
              <p:txBody>
                <a:bodyPr/>
                <a:lstStyle/>
                <a:p>
                  <a:endParaRPr lang="en-US"/>
                </a:p>
              </p:txBody>
            </p:sp>
          </p:grpSp>
          <p:grpSp>
            <p:nvGrpSpPr>
              <p:cNvPr id="6" name="Group 14"/>
              <p:cNvGrpSpPr>
                <a:grpSpLocks/>
              </p:cNvGrpSpPr>
              <p:nvPr/>
            </p:nvGrpSpPr>
            <p:grpSpPr bwMode="auto">
              <a:xfrm>
                <a:off x="996" y="3884"/>
                <a:ext cx="37" cy="106"/>
                <a:chOff x="996" y="3884"/>
                <a:chExt cx="37" cy="106"/>
              </a:xfrm>
            </p:grpSpPr>
            <p:sp>
              <p:nvSpPr>
                <p:cNvPr id="6193" name="Freeform 15"/>
                <p:cNvSpPr>
                  <a:spLocks/>
                </p:cNvSpPr>
                <p:nvPr/>
              </p:nvSpPr>
              <p:spPr bwMode="auto">
                <a:xfrm>
                  <a:off x="999" y="3888"/>
                  <a:ext cx="34" cy="102"/>
                </a:xfrm>
                <a:custGeom>
                  <a:avLst/>
                  <a:gdLst>
                    <a:gd name="T0" fmla="*/ 0 w 170"/>
                    <a:gd name="T1" fmla="*/ 0 h 509"/>
                    <a:gd name="T2" fmla="*/ 5 w 170"/>
                    <a:gd name="T3" fmla="*/ 33 h 509"/>
                    <a:gd name="T4" fmla="*/ 14 w 170"/>
                    <a:gd name="T5" fmla="*/ 58 h 509"/>
                    <a:gd name="T6" fmla="*/ 28 w 170"/>
                    <a:gd name="T7" fmla="*/ 82 h 509"/>
                    <a:gd name="T8" fmla="*/ 50 w 170"/>
                    <a:gd name="T9" fmla="*/ 96 h 509"/>
                    <a:gd name="T10" fmla="*/ 78 w 170"/>
                    <a:gd name="T11" fmla="*/ 107 h 509"/>
                    <a:gd name="T12" fmla="*/ 100 w 170"/>
                    <a:gd name="T13" fmla="*/ 127 h 509"/>
                    <a:gd name="T14" fmla="*/ 118 w 170"/>
                    <a:gd name="T15" fmla="*/ 152 h 509"/>
                    <a:gd name="T16" fmla="*/ 137 w 170"/>
                    <a:gd name="T17" fmla="*/ 193 h 509"/>
                    <a:gd name="T18" fmla="*/ 143 w 170"/>
                    <a:gd name="T19" fmla="*/ 227 h 509"/>
                    <a:gd name="T20" fmla="*/ 138 w 170"/>
                    <a:gd name="T21" fmla="*/ 254 h 509"/>
                    <a:gd name="T22" fmla="*/ 118 w 170"/>
                    <a:gd name="T23" fmla="*/ 279 h 509"/>
                    <a:gd name="T24" fmla="*/ 101 w 170"/>
                    <a:gd name="T25" fmla="*/ 301 h 509"/>
                    <a:gd name="T26" fmla="*/ 89 w 170"/>
                    <a:gd name="T27" fmla="*/ 324 h 509"/>
                    <a:gd name="T28" fmla="*/ 81 w 170"/>
                    <a:gd name="T29" fmla="*/ 354 h 509"/>
                    <a:gd name="T30" fmla="*/ 76 w 170"/>
                    <a:gd name="T31" fmla="*/ 389 h 509"/>
                    <a:gd name="T32" fmla="*/ 85 w 170"/>
                    <a:gd name="T33" fmla="*/ 420 h 509"/>
                    <a:gd name="T34" fmla="*/ 97 w 170"/>
                    <a:gd name="T35" fmla="*/ 441 h 509"/>
                    <a:gd name="T36" fmla="*/ 123 w 170"/>
                    <a:gd name="T37" fmla="*/ 469 h 509"/>
                    <a:gd name="T38" fmla="*/ 143 w 170"/>
                    <a:gd name="T39" fmla="*/ 488 h 509"/>
                    <a:gd name="T40" fmla="*/ 170 w 170"/>
                    <a:gd name="T41" fmla="*/ 509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509"/>
                    <a:gd name="T65" fmla="*/ 170 w 170"/>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509">
                      <a:moveTo>
                        <a:pt x="0" y="0"/>
                      </a:moveTo>
                      <a:lnTo>
                        <a:pt x="5" y="33"/>
                      </a:lnTo>
                      <a:lnTo>
                        <a:pt x="14" y="58"/>
                      </a:lnTo>
                      <a:lnTo>
                        <a:pt x="28" y="82"/>
                      </a:lnTo>
                      <a:lnTo>
                        <a:pt x="50" y="96"/>
                      </a:lnTo>
                      <a:lnTo>
                        <a:pt x="78" y="107"/>
                      </a:lnTo>
                      <a:lnTo>
                        <a:pt x="100" y="127"/>
                      </a:lnTo>
                      <a:lnTo>
                        <a:pt x="118" y="152"/>
                      </a:lnTo>
                      <a:lnTo>
                        <a:pt x="137" y="193"/>
                      </a:lnTo>
                      <a:lnTo>
                        <a:pt x="143" y="227"/>
                      </a:lnTo>
                      <a:lnTo>
                        <a:pt x="138" y="254"/>
                      </a:lnTo>
                      <a:lnTo>
                        <a:pt x="118" y="279"/>
                      </a:lnTo>
                      <a:lnTo>
                        <a:pt x="101" y="301"/>
                      </a:lnTo>
                      <a:lnTo>
                        <a:pt x="89" y="324"/>
                      </a:lnTo>
                      <a:lnTo>
                        <a:pt x="81" y="354"/>
                      </a:lnTo>
                      <a:lnTo>
                        <a:pt x="76" y="389"/>
                      </a:lnTo>
                      <a:lnTo>
                        <a:pt x="85" y="420"/>
                      </a:lnTo>
                      <a:lnTo>
                        <a:pt x="97" y="441"/>
                      </a:lnTo>
                      <a:lnTo>
                        <a:pt x="123" y="469"/>
                      </a:lnTo>
                      <a:lnTo>
                        <a:pt x="143" y="488"/>
                      </a:lnTo>
                      <a:lnTo>
                        <a:pt x="170" y="509"/>
                      </a:lnTo>
                    </a:path>
                  </a:pathLst>
                </a:custGeom>
                <a:noFill/>
                <a:ln w="1588">
                  <a:solidFill>
                    <a:srgbClr val="000000"/>
                  </a:solidFill>
                  <a:round/>
                  <a:headEnd/>
                  <a:tailEnd/>
                </a:ln>
              </p:spPr>
              <p:txBody>
                <a:bodyPr/>
                <a:lstStyle/>
                <a:p>
                  <a:endParaRPr lang="en-US"/>
                </a:p>
              </p:txBody>
            </p:sp>
            <p:sp>
              <p:nvSpPr>
                <p:cNvPr id="6194" name="Oval 16"/>
                <p:cNvSpPr>
                  <a:spLocks noChangeArrowheads="1"/>
                </p:cNvSpPr>
                <p:nvPr/>
              </p:nvSpPr>
              <p:spPr bwMode="auto">
                <a:xfrm>
                  <a:off x="996" y="3884"/>
                  <a:ext cx="7" cy="7"/>
                </a:xfrm>
                <a:prstGeom prst="ellipse">
                  <a:avLst/>
                </a:prstGeom>
                <a:solidFill>
                  <a:srgbClr val="000000"/>
                </a:solidFill>
                <a:ln w="1588">
                  <a:solidFill>
                    <a:srgbClr val="000000"/>
                  </a:solidFill>
                  <a:round/>
                  <a:headEnd/>
                  <a:tailEnd/>
                </a:ln>
              </p:spPr>
              <p:txBody>
                <a:bodyPr/>
                <a:lstStyle/>
                <a:p>
                  <a:endParaRPr lang="en-US"/>
                </a:p>
              </p:txBody>
            </p:sp>
          </p:grpSp>
        </p:grpSp>
        <p:grpSp>
          <p:nvGrpSpPr>
            <p:cNvPr id="7" name="Group 17"/>
            <p:cNvGrpSpPr>
              <a:grpSpLocks/>
            </p:cNvGrpSpPr>
            <p:nvPr/>
          </p:nvGrpSpPr>
          <p:grpSpPr bwMode="auto">
            <a:xfrm>
              <a:off x="578" y="2023"/>
              <a:ext cx="267" cy="465"/>
              <a:chOff x="578" y="3607"/>
              <a:chExt cx="267" cy="465"/>
            </a:xfrm>
          </p:grpSpPr>
          <p:sp>
            <p:nvSpPr>
              <p:cNvPr id="6185" name="Freeform 18"/>
              <p:cNvSpPr>
                <a:spLocks/>
              </p:cNvSpPr>
              <p:nvPr/>
            </p:nvSpPr>
            <p:spPr bwMode="auto">
              <a:xfrm>
                <a:off x="578" y="3817"/>
                <a:ext cx="155" cy="255"/>
              </a:xfrm>
              <a:custGeom>
                <a:avLst/>
                <a:gdLst>
                  <a:gd name="T0" fmla="*/ 775 w 775"/>
                  <a:gd name="T1" fmla="*/ 599 h 1273"/>
                  <a:gd name="T2" fmla="*/ 554 w 775"/>
                  <a:gd name="T3" fmla="*/ 470 h 1273"/>
                  <a:gd name="T4" fmla="*/ 311 w 775"/>
                  <a:gd name="T5" fmla="*/ 24 h 1273"/>
                  <a:gd name="T6" fmla="*/ 300 w 775"/>
                  <a:gd name="T7" fmla="*/ 16 h 1273"/>
                  <a:gd name="T8" fmla="*/ 283 w 775"/>
                  <a:gd name="T9" fmla="*/ 8 h 1273"/>
                  <a:gd name="T10" fmla="*/ 264 w 775"/>
                  <a:gd name="T11" fmla="*/ 3 h 1273"/>
                  <a:gd name="T12" fmla="*/ 238 w 775"/>
                  <a:gd name="T13" fmla="*/ 0 h 1273"/>
                  <a:gd name="T14" fmla="*/ 214 w 775"/>
                  <a:gd name="T15" fmla="*/ 3 h 1273"/>
                  <a:gd name="T16" fmla="*/ 191 w 775"/>
                  <a:gd name="T17" fmla="*/ 12 h 1273"/>
                  <a:gd name="T18" fmla="*/ 166 w 775"/>
                  <a:gd name="T19" fmla="*/ 24 h 1273"/>
                  <a:gd name="T20" fmla="*/ 132 w 775"/>
                  <a:gd name="T21" fmla="*/ 42 h 1273"/>
                  <a:gd name="T22" fmla="*/ 104 w 775"/>
                  <a:gd name="T23" fmla="*/ 61 h 1273"/>
                  <a:gd name="T24" fmla="*/ 81 w 775"/>
                  <a:gd name="T25" fmla="*/ 79 h 1273"/>
                  <a:gd name="T26" fmla="*/ 62 w 775"/>
                  <a:gd name="T27" fmla="*/ 96 h 1273"/>
                  <a:gd name="T28" fmla="*/ 45 w 775"/>
                  <a:gd name="T29" fmla="*/ 118 h 1273"/>
                  <a:gd name="T30" fmla="*/ 25 w 775"/>
                  <a:gd name="T31" fmla="*/ 149 h 1273"/>
                  <a:gd name="T32" fmla="*/ 13 w 775"/>
                  <a:gd name="T33" fmla="*/ 172 h 1273"/>
                  <a:gd name="T34" fmla="*/ 2 w 775"/>
                  <a:gd name="T35" fmla="*/ 204 h 1273"/>
                  <a:gd name="T36" fmla="*/ 0 w 775"/>
                  <a:gd name="T37" fmla="*/ 241 h 1273"/>
                  <a:gd name="T38" fmla="*/ 0 w 775"/>
                  <a:gd name="T39" fmla="*/ 296 h 1273"/>
                  <a:gd name="T40" fmla="*/ 6 w 775"/>
                  <a:gd name="T41" fmla="*/ 359 h 1273"/>
                  <a:gd name="T42" fmla="*/ 18 w 775"/>
                  <a:gd name="T43" fmla="*/ 418 h 1273"/>
                  <a:gd name="T44" fmla="*/ 39 w 775"/>
                  <a:gd name="T45" fmla="*/ 489 h 1273"/>
                  <a:gd name="T46" fmla="*/ 60 w 775"/>
                  <a:gd name="T47" fmla="*/ 549 h 1273"/>
                  <a:gd name="T48" fmla="*/ 78 w 775"/>
                  <a:gd name="T49" fmla="*/ 589 h 1273"/>
                  <a:gd name="T50" fmla="*/ 105 w 775"/>
                  <a:gd name="T51" fmla="*/ 631 h 1273"/>
                  <a:gd name="T52" fmla="*/ 126 w 775"/>
                  <a:gd name="T53" fmla="*/ 660 h 1273"/>
                  <a:gd name="T54" fmla="*/ 148 w 775"/>
                  <a:gd name="T55" fmla="*/ 694 h 1273"/>
                  <a:gd name="T56" fmla="*/ 175 w 775"/>
                  <a:gd name="T57" fmla="*/ 728 h 1273"/>
                  <a:gd name="T58" fmla="*/ 200 w 775"/>
                  <a:gd name="T59" fmla="*/ 748 h 1273"/>
                  <a:gd name="T60" fmla="*/ 302 w 775"/>
                  <a:gd name="T61" fmla="*/ 736 h 1273"/>
                  <a:gd name="T62" fmla="*/ 380 w 775"/>
                  <a:gd name="T63" fmla="*/ 709 h 1273"/>
                  <a:gd name="T64" fmla="*/ 428 w 775"/>
                  <a:gd name="T65" fmla="*/ 724 h 1273"/>
                  <a:gd name="T66" fmla="*/ 542 w 775"/>
                  <a:gd name="T67" fmla="*/ 729 h 1273"/>
                  <a:gd name="T68" fmla="*/ 682 w 775"/>
                  <a:gd name="T69" fmla="*/ 709 h 1273"/>
                  <a:gd name="T70" fmla="*/ 703 w 775"/>
                  <a:gd name="T71" fmla="*/ 756 h 1273"/>
                  <a:gd name="T72" fmla="*/ 703 w 775"/>
                  <a:gd name="T73" fmla="*/ 1092 h 1273"/>
                  <a:gd name="T74" fmla="*/ 700 w 775"/>
                  <a:gd name="T75" fmla="*/ 1123 h 1273"/>
                  <a:gd name="T76" fmla="*/ 694 w 775"/>
                  <a:gd name="T77" fmla="*/ 1143 h 1273"/>
                  <a:gd name="T78" fmla="*/ 686 w 775"/>
                  <a:gd name="T79" fmla="*/ 1164 h 1273"/>
                  <a:gd name="T80" fmla="*/ 673 w 775"/>
                  <a:gd name="T81" fmla="*/ 1179 h 1273"/>
                  <a:gd name="T82" fmla="*/ 658 w 775"/>
                  <a:gd name="T83" fmla="*/ 1194 h 1273"/>
                  <a:gd name="T84" fmla="*/ 640 w 775"/>
                  <a:gd name="T85" fmla="*/ 1204 h 1273"/>
                  <a:gd name="T86" fmla="*/ 625 w 775"/>
                  <a:gd name="T87" fmla="*/ 1208 h 1273"/>
                  <a:gd name="T88" fmla="*/ 606 w 775"/>
                  <a:gd name="T89" fmla="*/ 1212 h 1273"/>
                  <a:gd name="T90" fmla="*/ 81 w 775"/>
                  <a:gd name="T91" fmla="*/ 1211 h 1273"/>
                  <a:gd name="T92" fmla="*/ 81 w 775"/>
                  <a:gd name="T93" fmla="*/ 1273 h 1273"/>
                  <a:gd name="T94" fmla="*/ 620 w 775"/>
                  <a:gd name="T95" fmla="*/ 1271 h 1273"/>
                  <a:gd name="T96" fmla="*/ 648 w 775"/>
                  <a:gd name="T97" fmla="*/ 1270 h 1273"/>
                  <a:gd name="T98" fmla="*/ 666 w 775"/>
                  <a:gd name="T99" fmla="*/ 1266 h 1273"/>
                  <a:gd name="T100" fmla="*/ 687 w 775"/>
                  <a:gd name="T101" fmla="*/ 1261 h 1273"/>
                  <a:gd name="T102" fmla="*/ 704 w 775"/>
                  <a:gd name="T103" fmla="*/ 1253 h 1273"/>
                  <a:gd name="T104" fmla="*/ 721 w 775"/>
                  <a:gd name="T105" fmla="*/ 1238 h 1273"/>
                  <a:gd name="T106" fmla="*/ 738 w 775"/>
                  <a:gd name="T107" fmla="*/ 1215 h 1273"/>
                  <a:gd name="T108" fmla="*/ 750 w 775"/>
                  <a:gd name="T109" fmla="*/ 1194 h 1273"/>
                  <a:gd name="T110" fmla="*/ 761 w 775"/>
                  <a:gd name="T111" fmla="*/ 1172 h 1273"/>
                  <a:gd name="T112" fmla="*/ 768 w 775"/>
                  <a:gd name="T113" fmla="*/ 1146 h 1273"/>
                  <a:gd name="T114" fmla="*/ 773 w 775"/>
                  <a:gd name="T115" fmla="*/ 1117 h 1273"/>
                  <a:gd name="T116" fmla="*/ 775 w 775"/>
                  <a:gd name="T117" fmla="*/ 1084 h 1273"/>
                  <a:gd name="T118" fmla="*/ 775 w 775"/>
                  <a:gd name="T119" fmla="*/ 599 h 1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5"/>
                  <a:gd name="T181" fmla="*/ 0 h 1273"/>
                  <a:gd name="T182" fmla="*/ 775 w 775"/>
                  <a:gd name="T183" fmla="*/ 1273 h 12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5" h="1273">
                    <a:moveTo>
                      <a:pt x="775" y="599"/>
                    </a:moveTo>
                    <a:lnTo>
                      <a:pt x="554" y="470"/>
                    </a:lnTo>
                    <a:lnTo>
                      <a:pt x="311" y="24"/>
                    </a:lnTo>
                    <a:lnTo>
                      <a:pt x="300" y="16"/>
                    </a:lnTo>
                    <a:lnTo>
                      <a:pt x="283" y="8"/>
                    </a:lnTo>
                    <a:lnTo>
                      <a:pt x="264" y="3"/>
                    </a:lnTo>
                    <a:lnTo>
                      <a:pt x="238" y="0"/>
                    </a:lnTo>
                    <a:lnTo>
                      <a:pt x="214" y="3"/>
                    </a:lnTo>
                    <a:lnTo>
                      <a:pt x="191" y="12"/>
                    </a:lnTo>
                    <a:lnTo>
                      <a:pt x="166" y="24"/>
                    </a:lnTo>
                    <a:lnTo>
                      <a:pt x="132" y="42"/>
                    </a:lnTo>
                    <a:lnTo>
                      <a:pt x="104" y="61"/>
                    </a:lnTo>
                    <a:lnTo>
                      <a:pt x="81" y="79"/>
                    </a:lnTo>
                    <a:lnTo>
                      <a:pt x="62" y="96"/>
                    </a:lnTo>
                    <a:lnTo>
                      <a:pt x="45" y="118"/>
                    </a:lnTo>
                    <a:lnTo>
                      <a:pt x="25" y="149"/>
                    </a:lnTo>
                    <a:lnTo>
                      <a:pt x="13" y="172"/>
                    </a:lnTo>
                    <a:lnTo>
                      <a:pt x="2" y="204"/>
                    </a:lnTo>
                    <a:lnTo>
                      <a:pt x="0" y="241"/>
                    </a:lnTo>
                    <a:lnTo>
                      <a:pt x="0" y="296"/>
                    </a:lnTo>
                    <a:lnTo>
                      <a:pt x="6" y="359"/>
                    </a:lnTo>
                    <a:lnTo>
                      <a:pt x="18" y="418"/>
                    </a:lnTo>
                    <a:lnTo>
                      <a:pt x="39" y="489"/>
                    </a:lnTo>
                    <a:lnTo>
                      <a:pt x="60" y="549"/>
                    </a:lnTo>
                    <a:lnTo>
                      <a:pt x="78" y="589"/>
                    </a:lnTo>
                    <a:lnTo>
                      <a:pt x="105" y="631"/>
                    </a:lnTo>
                    <a:lnTo>
                      <a:pt x="126" y="660"/>
                    </a:lnTo>
                    <a:lnTo>
                      <a:pt x="148" y="694"/>
                    </a:lnTo>
                    <a:lnTo>
                      <a:pt x="175" y="728"/>
                    </a:lnTo>
                    <a:lnTo>
                      <a:pt x="200" y="748"/>
                    </a:lnTo>
                    <a:lnTo>
                      <a:pt x="302" y="736"/>
                    </a:lnTo>
                    <a:lnTo>
                      <a:pt x="380" y="709"/>
                    </a:lnTo>
                    <a:lnTo>
                      <a:pt x="428" y="724"/>
                    </a:lnTo>
                    <a:lnTo>
                      <a:pt x="542" y="729"/>
                    </a:lnTo>
                    <a:lnTo>
                      <a:pt x="682" y="709"/>
                    </a:lnTo>
                    <a:lnTo>
                      <a:pt x="703" y="756"/>
                    </a:lnTo>
                    <a:lnTo>
                      <a:pt x="703" y="1092"/>
                    </a:lnTo>
                    <a:lnTo>
                      <a:pt x="700" y="1123"/>
                    </a:lnTo>
                    <a:lnTo>
                      <a:pt x="694" y="1143"/>
                    </a:lnTo>
                    <a:lnTo>
                      <a:pt x="686" y="1164"/>
                    </a:lnTo>
                    <a:lnTo>
                      <a:pt x="673" y="1179"/>
                    </a:lnTo>
                    <a:lnTo>
                      <a:pt x="658" y="1194"/>
                    </a:lnTo>
                    <a:lnTo>
                      <a:pt x="640" y="1204"/>
                    </a:lnTo>
                    <a:lnTo>
                      <a:pt x="625" y="1208"/>
                    </a:lnTo>
                    <a:lnTo>
                      <a:pt x="606" y="1212"/>
                    </a:lnTo>
                    <a:lnTo>
                      <a:pt x="81" y="1211"/>
                    </a:lnTo>
                    <a:lnTo>
                      <a:pt x="81" y="1273"/>
                    </a:lnTo>
                    <a:lnTo>
                      <a:pt x="620" y="1271"/>
                    </a:lnTo>
                    <a:lnTo>
                      <a:pt x="648" y="1270"/>
                    </a:lnTo>
                    <a:lnTo>
                      <a:pt x="666" y="1266"/>
                    </a:lnTo>
                    <a:lnTo>
                      <a:pt x="687" y="1261"/>
                    </a:lnTo>
                    <a:lnTo>
                      <a:pt x="704" y="1253"/>
                    </a:lnTo>
                    <a:lnTo>
                      <a:pt x="721" y="1238"/>
                    </a:lnTo>
                    <a:lnTo>
                      <a:pt x="738" y="1215"/>
                    </a:lnTo>
                    <a:lnTo>
                      <a:pt x="750" y="1194"/>
                    </a:lnTo>
                    <a:lnTo>
                      <a:pt x="761" y="1172"/>
                    </a:lnTo>
                    <a:lnTo>
                      <a:pt x="768" y="1146"/>
                    </a:lnTo>
                    <a:lnTo>
                      <a:pt x="773" y="1117"/>
                    </a:lnTo>
                    <a:lnTo>
                      <a:pt x="775" y="1084"/>
                    </a:lnTo>
                    <a:lnTo>
                      <a:pt x="775" y="599"/>
                    </a:lnTo>
                    <a:close/>
                  </a:path>
                </a:pathLst>
              </a:custGeom>
              <a:solidFill>
                <a:srgbClr val="C0C0C0"/>
              </a:solidFill>
              <a:ln w="1651">
                <a:solidFill>
                  <a:srgbClr val="000000"/>
                </a:solidFill>
                <a:round/>
                <a:headEnd/>
                <a:tailEnd/>
              </a:ln>
            </p:spPr>
            <p:txBody>
              <a:bodyPr/>
              <a:lstStyle/>
              <a:p>
                <a:endParaRPr lang="en-US"/>
              </a:p>
            </p:txBody>
          </p:sp>
          <p:grpSp>
            <p:nvGrpSpPr>
              <p:cNvPr id="8" name="Group 19"/>
              <p:cNvGrpSpPr>
                <a:grpSpLocks/>
              </p:cNvGrpSpPr>
              <p:nvPr/>
            </p:nvGrpSpPr>
            <p:grpSpPr bwMode="auto">
              <a:xfrm>
                <a:off x="609" y="3607"/>
                <a:ext cx="236" cy="462"/>
                <a:chOff x="609" y="3607"/>
                <a:chExt cx="236" cy="462"/>
              </a:xfrm>
            </p:grpSpPr>
            <p:sp>
              <p:nvSpPr>
                <p:cNvPr id="6187" name="Freeform 20"/>
                <p:cNvSpPr>
                  <a:spLocks/>
                </p:cNvSpPr>
                <p:nvPr/>
              </p:nvSpPr>
              <p:spPr bwMode="auto">
                <a:xfrm>
                  <a:off x="609" y="3607"/>
                  <a:ext cx="236" cy="462"/>
                </a:xfrm>
                <a:custGeom>
                  <a:avLst/>
                  <a:gdLst>
                    <a:gd name="T0" fmla="*/ 475 w 1180"/>
                    <a:gd name="T1" fmla="*/ 159 h 2307"/>
                    <a:gd name="T2" fmla="*/ 493 w 1180"/>
                    <a:gd name="T3" fmla="*/ 156 h 2307"/>
                    <a:gd name="T4" fmla="*/ 556 w 1180"/>
                    <a:gd name="T5" fmla="*/ 176 h 2307"/>
                    <a:gd name="T6" fmla="*/ 543 w 1180"/>
                    <a:gd name="T7" fmla="*/ 10 h 2307"/>
                    <a:gd name="T8" fmla="*/ 632 w 1180"/>
                    <a:gd name="T9" fmla="*/ 130 h 2307"/>
                    <a:gd name="T10" fmla="*/ 658 w 1180"/>
                    <a:gd name="T11" fmla="*/ 34 h 2307"/>
                    <a:gd name="T12" fmla="*/ 736 w 1180"/>
                    <a:gd name="T13" fmla="*/ 0 h 2307"/>
                    <a:gd name="T14" fmla="*/ 726 w 1180"/>
                    <a:gd name="T15" fmla="*/ 87 h 2307"/>
                    <a:gd name="T16" fmla="*/ 772 w 1180"/>
                    <a:gd name="T17" fmla="*/ 56 h 2307"/>
                    <a:gd name="T18" fmla="*/ 768 w 1180"/>
                    <a:gd name="T19" fmla="*/ 100 h 2307"/>
                    <a:gd name="T20" fmla="*/ 795 w 1180"/>
                    <a:gd name="T21" fmla="*/ 187 h 2307"/>
                    <a:gd name="T22" fmla="*/ 897 w 1180"/>
                    <a:gd name="T23" fmla="*/ 67 h 2307"/>
                    <a:gd name="T24" fmla="*/ 829 w 1180"/>
                    <a:gd name="T25" fmla="*/ 184 h 2307"/>
                    <a:gd name="T26" fmla="*/ 945 w 1180"/>
                    <a:gd name="T27" fmla="*/ 104 h 2307"/>
                    <a:gd name="T28" fmla="*/ 894 w 1180"/>
                    <a:gd name="T29" fmla="*/ 194 h 2307"/>
                    <a:gd name="T30" fmla="*/ 907 w 1180"/>
                    <a:gd name="T31" fmla="*/ 240 h 2307"/>
                    <a:gd name="T32" fmla="*/ 900 w 1180"/>
                    <a:gd name="T33" fmla="*/ 343 h 2307"/>
                    <a:gd name="T34" fmla="*/ 992 w 1180"/>
                    <a:gd name="T35" fmla="*/ 474 h 2307"/>
                    <a:gd name="T36" fmla="*/ 1072 w 1180"/>
                    <a:gd name="T37" fmla="*/ 632 h 2307"/>
                    <a:gd name="T38" fmla="*/ 1051 w 1180"/>
                    <a:gd name="T39" fmla="*/ 661 h 2307"/>
                    <a:gd name="T40" fmla="*/ 859 w 1180"/>
                    <a:gd name="T41" fmla="*/ 787 h 2307"/>
                    <a:gd name="T42" fmla="*/ 804 w 1180"/>
                    <a:gd name="T43" fmla="*/ 934 h 2307"/>
                    <a:gd name="T44" fmla="*/ 616 w 1180"/>
                    <a:gd name="T45" fmla="*/ 906 h 2307"/>
                    <a:gd name="T46" fmla="*/ 562 w 1180"/>
                    <a:gd name="T47" fmla="*/ 1172 h 2307"/>
                    <a:gd name="T48" fmla="*/ 715 w 1180"/>
                    <a:gd name="T49" fmla="*/ 1320 h 2307"/>
                    <a:gd name="T50" fmla="*/ 894 w 1180"/>
                    <a:gd name="T51" fmla="*/ 1351 h 2307"/>
                    <a:gd name="T52" fmla="*/ 1011 w 1180"/>
                    <a:gd name="T53" fmla="*/ 1349 h 2307"/>
                    <a:gd name="T54" fmla="*/ 1091 w 1180"/>
                    <a:gd name="T55" fmla="*/ 1324 h 2307"/>
                    <a:gd name="T56" fmla="*/ 1112 w 1180"/>
                    <a:gd name="T57" fmla="*/ 1386 h 2307"/>
                    <a:gd name="T58" fmla="*/ 1180 w 1180"/>
                    <a:gd name="T59" fmla="*/ 1431 h 2307"/>
                    <a:gd name="T60" fmla="*/ 1153 w 1180"/>
                    <a:gd name="T61" fmla="*/ 1478 h 2307"/>
                    <a:gd name="T62" fmla="*/ 1168 w 1180"/>
                    <a:gd name="T63" fmla="*/ 1532 h 2307"/>
                    <a:gd name="T64" fmla="*/ 1133 w 1180"/>
                    <a:gd name="T65" fmla="*/ 1596 h 2307"/>
                    <a:gd name="T66" fmla="*/ 1114 w 1180"/>
                    <a:gd name="T67" fmla="*/ 1629 h 2307"/>
                    <a:gd name="T68" fmla="*/ 972 w 1180"/>
                    <a:gd name="T69" fmla="*/ 1574 h 2307"/>
                    <a:gd name="T70" fmla="*/ 720 w 1180"/>
                    <a:gd name="T71" fmla="*/ 1507 h 2307"/>
                    <a:gd name="T72" fmla="*/ 553 w 1180"/>
                    <a:gd name="T73" fmla="*/ 1481 h 2307"/>
                    <a:gd name="T74" fmla="*/ 512 w 1180"/>
                    <a:gd name="T75" fmla="*/ 1425 h 2307"/>
                    <a:gd name="T76" fmla="*/ 531 w 1180"/>
                    <a:gd name="T77" fmla="*/ 1461 h 2307"/>
                    <a:gd name="T78" fmla="*/ 640 w 1180"/>
                    <a:gd name="T79" fmla="*/ 1498 h 2307"/>
                    <a:gd name="T80" fmla="*/ 731 w 1180"/>
                    <a:gd name="T81" fmla="*/ 1568 h 2307"/>
                    <a:gd name="T82" fmla="*/ 710 w 1180"/>
                    <a:gd name="T83" fmla="*/ 1639 h 2307"/>
                    <a:gd name="T84" fmla="*/ 545 w 1180"/>
                    <a:gd name="T85" fmla="*/ 1791 h 2307"/>
                    <a:gd name="T86" fmla="*/ 356 w 1180"/>
                    <a:gd name="T87" fmla="*/ 1919 h 2307"/>
                    <a:gd name="T88" fmla="*/ 322 w 1180"/>
                    <a:gd name="T89" fmla="*/ 2114 h 2307"/>
                    <a:gd name="T90" fmla="*/ 427 w 1180"/>
                    <a:gd name="T91" fmla="*/ 2274 h 2307"/>
                    <a:gd name="T92" fmla="*/ 256 w 1180"/>
                    <a:gd name="T93" fmla="*/ 2296 h 2307"/>
                    <a:gd name="T94" fmla="*/ 146 w 1180"/>
                    <a:gd name="T95" fmla="*/ 2290 h 2307"/>
                    <a:gd name="T96" fmla="*/ 148 w 1180"/>
                    <a:gd name="T97" fmla="*/ 1996 h 2307"/>
                    <a:gd name="T98" fmla="*/ 83 w 1180"/>
                    <a:gd name="T99" fmla="*/ 1919 h 2307"/>
                    <a:gd name="T100" fmla="*/ 125 w 1180"/>
                    <a:gd name="T101" fmla="*/ 1849 h 2307"/>
                    <a:gd name="T102" fmla="*/ 321 w 1180"/>
                    <a:gd name="T103" fmla="*/ 1754 h 2307"/>
                    <a:gd name="T104" fmla="*/ 386 w 1180"/>
                    <a:gd name="T105" fmla="*/ 1626 h 2307"/>
                    <a:gd name="T106" fmla="*/ 82 w 1180"/>
                    <a:gd name="T107" fmla="*/ 1599 h 2307"/>
                    <a:gd name="T108" fmla="*/ 19 w 1180"/>
                    <a:gd name="T109" fmla="*/ 1565 h 2307"/>
                    <a:gd name="T110" fmla="*/ 0 w 1180"/>
                    <a:gd name="T111" fmla="*/ 1451 h 2307"/>
                    <a:gd name="T112" fmla="*/ 18 w 1180"/>
                    <a:gd name="T113" fmla="*/ 1337 h 2307"/>
                    <a:gd name="T114" fmla="*/ 158 w 1180"/>
                    <a:gd name="T115" fmla="*/ 963 h 2307"/>
                    <a:gd name="T116" fmla="*/ 322 w 1180"/>
                    <a:gd name="T117" fmla="*/ 716 h 2307"/>
                    <a:gd name="T118" fmla="*/ 404 w 1180"/>
                    <a:gd name="T119" fmla="*/ 494 h 2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0"/>
                    <a:gd name="T181" fmla="*/ 0 h 2307"/>
                    <a:gd name="T182" fmla="*/ 1180 w 1180"/>
                    <a:gd name="T183" fmla="*/ 2307 h 2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0" h="2307">
                      <a:moveTo>
                        <a:pt x="404" y="494"/>
                      </a:moveTo>
                      <a:lnTo>
                        <a:pt x="435" y="389"/>
                      </a:lnTo>
                      <a:lnTo>
                        <a:pt x="462" y="266"/>
                      </a:lnTo>
                      <a:lnTo>
                        <a:pt x="475" y="159"/>
                      </a:lnTo>
                      <a:lnTo>
                        <a:pt x="448" y="99"/>
                      </a:lnTo>
                      <a:lnTo>
                        <a:pt x="421" y="70"/>
                      </a:lnTo>
                      <a:lnTo>
                        <a:pt x="462" y="104"/>
                      </a:lnTo>
                      <a:lnTo>
                        <a:pt x="493" y="156"/>
                      </a:lnTo>
                      <a:lnTo>
                        <a:pt x="468" y="37"/>
                      </a:lnTo>
                      <a:lnTo>
                        <a:pt x="490" y="94"/>
                      </a:lnTo>
                      <a:lnTo>
                        <a:pt x="535" y="167"/>
                      </a:lnTo>
                      <a:lnTo>
                        <a:pt x="556" y="176"/>
                      </a:lnTo>
                      <a:lnTo>
                        <a:pt x="542" y="113"/>
                      </a:lnTo>
                      <a:lnTo>
                        <a:pt x="552" y="120"/>
                      </a:lnTo>
                      <a:lnTo>
                        <a:pt x="558" y="67"/>
                      </a:lnTo>
                      <a:lnTo>
                        <a:pt x="543" y="10"/>
                      </a:lnTo>
                      <a:lnTo>
                        <a:pt x="614" y="160"/>
                      </a:lnTo>
                      <a:lnTo>
                        <a:pt x="619" y="136"/>
                      </a:lnTo>
                      <a:lnTo>
                        <a:pt x="629" y="154"/>
                      </a:lnTo>
                      <a:lnTo>
                        <a:pt x="632" y="130"/>
                      </a:lnTo>
                      <a:lnTo>
                        <a:pt x="617" y="93"/>
                      </a:lnTo>
                      <a:lnTo>
                        <a:pt x="620" y="20"/>
                      </a:lnTo>
                      <a:lnTo>
                        <a:pt x="645" y="160"/>
                      </a:lnTo>
                      <a:lnTo>
                        <a:pt x="658" y="34"/>
                      </a:lnTo>
                      <a:lnTo>
                        <a:pt x="658" y="133"/>
                      </a:lnTo>
                      <a:lnTo>
                        <a:pt x="671" y="157"/>
                      </a:lnTo>
                      <a:lnTo>
                        <a:pt x="691" y="46"/>
                      </a:lnTo>
                      <a:lnTo>
                        <a:pt x="736" y="0"/>
                      </a:lnTo>
                      <a:lnTo>
                        <a:pt x="706" y="46"/>
                      </a:lnTo>
                      <a:lnTo>
                        <a:pt x="688" y="134"/>
                      </a:lnTo>
                      <a:lnTo>
                        <a:pt x="694" y="149"/>
                      </a:lnTo>
                      <a:lnTo>
                        <a:pt x="726" y="87"/>
                      </a:lnTo>
                      <a:lnTo>
                        <a:pt x="704" y="140"/>
                      </a:lnTo>
                      <a:lnTo>
                        <a:pt x="704" y="164"/>
                      </a:lnTo>
                      <a:lnTo>
                        <a:pt x="771" y="34"/>
                      </a:lnTo>
                      <a:lnTo>
                        <a:pt x="772" y="56"/>
                      </a:lnTo>
                      <a:lnTo>
                        <a:pt x="742" y="130"/>
                      </a:lnTo>
                      <a:lnTo>
                        <a:pt x="742" y="176"/>
                      </a:lnTo>
                      <a:lnTo>
                        <a:pt x="753" y="183"/>
                      </a:lnTo>
                      <a:lnTo>
                        <a:pt x="768" y="100"/>
                      </a:lnTo>
                      <a:lnTo>
                        <a:pt x="797" y="44"/>
                      </a:lnTo>
                      <a:lnTo>
                        <a:pt x="772" y="107"/>
                      </a:lnTo>
                      <a:lnTo>
                        <a:pt x="778" y="193"/>
                      </a:lnTo>
                      <a:lnTo>
                        <a:pt x="795" y="187"/>
                      </a:lnTo>
                      <a:lnTo>
                        <a:pt x="826" y="76"/>
                      </a:lnTo>
                      <a:lnTo>
                        <a:pt x="803" y="196"/>
                      </a:lnTo>
                      <a:lnTo>
                        <a:pt x="855" y="99"/>
                      </a:lnTo>
                      <a:lnTo>
                        <a:pt x="897" y="67"/>
                      </a:lnTo>
                      <a:lnTo>
                        <a:pt x="862" y="114"/>
                      </a:lnTo>
                      <a:lnTo>
                        <a:pt x="839" y="164"/>
                      </a:lnTo>
                      <a:lnTo>
                        <a:pt x="879" y="147"/>
                      </a:lnTo>
                      <a:lnTo>
                        <a:pt x="829" y="184"/>
                      </a:lnTo>
                      <a:lnTo>
                        <a:pt x="820" y="223"/>
                      </a:lnTo>
                      <a:lnTo>
                        <a:pt x="837" y="229"/>
                      </a:lnTo>
                      <a:lnTo>
                        <a:pt x="885" y="150"/>
                      </a:lnTo>
                      <a:lnTo>
                        <a:pt x="945" y="104"/>
                      </a:lnTo>
                      <a:lnTo>
                        <a:pt x="866" y="209"/>
                      </a:lnTo>
                      <a:lnTo>
                        <a:pt x="904" y="176"/>
                      </a:lnTo>
                      <a:lnTo>
                        <a:pt x="1107" y="143"/>
                      </a:lnTo>
                      <a:lnTo>
                        <a:pt x="894" y="194"/>
                      </a:lnTo>
                      <a:lnTo>
                        <a:pt x="872" y="230"/>
                      </a:lnTo>
                      <a:lnTo>
                        <a:pt x="894" y="224"/>
                      </a:lnTo>
                      <a:lnTo>
                        <a:pt x="955" y="190"/>
                      </a:lnTo>
                      <a:lnTo>
                        <a:pt x="907" y="240"/>
                      </a:lnTo>
                      <a:lnTo>
                        <a:pt x="868" y="264"/>
                      </a:lnTo>
                      <a:lnTo>
                        <a:pt x="868" y="294"/>
                      </a:lnTo>
                      <a:lnTo>
                        <a:pt x="879" y="317"/>
                      </a:lnTo>
                      <a:lnTo>
                        <a:pt x="900" y="343"/>
                      </a:lnTo>
                      <a:lnTo>
                        <a:pt x="926" y="379"/>
                      </a:lnTo>
                      <a:lnTo>
                        <a:pt x="949" y="411"/>
                      </a:lnTo>
                      <a:lnTo>
                        <a:pt x="971" y="443"/>
                      </a:lnTo>
                      <a:lnTo>
                        <a:pt x="992" y="474"/>
                      </a:lnTo>
                      <a:lnTo>
                        <a:pt x="1006" y="498"/>
                      </a:lnTo>
                      <a:lnTo>
                        <a:pt x="1029" y="541"/>
                      </a:lnTo>
                      <a:lnTo>
                        <a:pt x="1054" y="590"/>
                      </a:lnTo>
                      <a:lnTo>
                        <a:pt x="1072" y="632"/>
                      </a:lnTo>
                      <a:lnTo>
                        <a:pt x="1071" y="641"/>
                      </a:lnTo>
                      <a:lnTo>
                        <a:pt x="1067" y="651"/>
                      </a:lnTo>
                      <a:lnTo>
                        <a:pt x="1061" y="657"/>
                      </a:lnTo>
                      <a:lnTo>
                        <a:pt x="1051" y="661"/>
                      </a:lnTo>
                      <a:lnTo>
                        <a:pt x="1037" y="663"/>
                      </a:lnTo>
                      <a:lnTo>
                        <a:pt x="890" y="650"/>
                      </a:lnTo>
                      <a:lnTo>
                        <a:pt x="880" y="681"/>
                      </a:lnTo>
                      <a:lnTo>
                        <a:pt x="859" y="787"/>
                      </a:lnTo>
                      <a:lnTo>
                        <a:pt x="845" y="863"/>
                      </a:lnTo>
                      <a:lnTo>
                        <a:pt x="827" y="925"/>
                      </a:lnTo>
                      <a:lnTo>
                        <a:pt x="817" y="931"/>
                      </a:lnTo>
                      <a:lnTo>
                        <a:pt x="804" y="934"/>
                      </a:lnTo>
                      <a:lnTo>
                        <a:pt x="790" y="936"/>
                      </a:lnTo>
                      <a:lnTo>
                        <a:pt x="742" y="935"/>
                      </a:lnTo>
                      <a:lnTo>
                        <a:pt x="627" y="886"/>
                      </a:lnTo>
                      <a:lnTo>
                        <a:pt x="616" y="906"/>
                      </a:lnTo>
                      <a:lnTo>
                        <a:pt x="598" y="982"/>
                      </a:lnTo>
                      <a:lnTo>
                        <a:pt x="584" y="1041"/>
                      </a:lnTo>
                      <a:lnTo>
                        <a:pt x="566" y="1120"/>
                      </a:lnTo>
                      <a:lnTo>
                        <a:pt x="562" y="1172"/>
                      </a:lnTo>
                      <a:lnTo>
                        <a:pt x="587" y="1207"/>
                      </a:lnTo>
                      <a:lnTo>
                        <a:pt x="618" y="1249"/>
                      </a:lnTo>
                      <a:lnTo>
                        <a:pt x="657" y="1306"/>
                      </a:lnTo>
                      <a:lnTo>
                        <a:pt x="715" y="1320"/>
                      </a:lnTo>
                      <a:lnTo>
                        <a:pt x="760" y="1330"/>
                      </a:lnTo>
                      <a:lnTo>
                        <a:pt x="825" y="1342"/>
                      </a:lnTo>
                      <a:lnTo>
                        <a:pt x="861" y="1349"/>
                      </a:lnTo>
                      <a:lnTo>
                        <a:pt x="894" y="1351"/>
                      </a:lnTo>
                      <a:lnTo>
                        <a:pt x="919" y="1355"/>
                      </a:lnTo>
                      <a:lnTo>
                        <a:pt x="942" y="1355"/>
                      </a:lnTo>
                      <a:lnTo>
                        <a:pt x="971" y="1351"/>
                      </a:lnTo>
                      <a:lnTo>
                        <a:pt x="1011" y="1349"/>
                      </a:lnTo>
                      <a:lnTo>
                        <a:pt x="1056" y="1323"/>
                      </a:lnTo>
                      <a:lnTo>
                        <a:pt x="1069" y="1318"/>
                      </a:lnTo>
                      <a:lnTo>
                        <a:pt x="1081" y="1319"/>
                      </a:lnTo>
                      <a:lnTo>
                        <a:pt x="1091" y="1324"/>
                      </a:lnTo>
                      <a:lnTo>
                        <a:pt x="1103" y="1338"/>
                      </a:lnTo>
                      <a:lnTo>
                        <a:pt x="1107" y="1348"/>
                      </a:lnTo>
                      <a:lnTo>
                        <a:pt x="1110" y="1366"/>
                      </a:lnTo>
                      <a:lnTo>
                        <a:pt x="1112" y="1386"/>
                      </a:lnTo>
                      <a:lnTo>
                        <a:pt x="1126" y="1392"/>
                      </a:lnTo>
                      <a:lnTo>
                        <a:pt x="1147" y="1405"/>
                      </a:lnTo>
                      <a:lnTo>
                        <a:pt x="1162" y="1416"/>
                      </a:lnTo>
                      <a:lnTo>
                        <a:pt x="1180" y="1431"/>
                      </a:lnTo>
                      <a:lnTo>
                        <a:pt x="1178" y="1442"/>
                      </a:lnTo>
                      <a:lnTo>
                        <a:pt x="1174" y="1458"/>
                      </a:lnTo>
                      <a:lnTo>
                        <a:pt x="1165" y="1468"/>
                      </a:lnTo>
                      <a:lnTo>
                        <a:pt x="1153" y="1478"/>
                      </a:lnTo>
                      <a:lnTo>
                        <a:pt x="1159" y="1488"/>
                      </a:lnTo>
                      <a:lnTo>
                        <a:pt x="1164" y="1501"/>
                      </a:lnTo>
                      <a:lnTo>
                        <a:pt x="1169" y="1519"/>
                      </a:lnTo>
                      <a:lnTo>
                        <a:pt x="1168" y="1532"/>
                      </a:lnTo>
                      <a:lnTo>
                        <a:pt x="1164" y="1549"/>
                      </a:lnTo>
                      <a:lnTo>
                        <a:pt x="1153" y="1558"/>
                      </a:lnTo>
                      <a:lnTo>
                        <a:pt x="1129" y="1574"/>
                      </a:lnTo>
                      <a:lnTo>
                        <a:pt x="1133" y="1596"/>
                      </a:lnTo>
                      <a:lnTo>
                        <a:pt x="1133" y="1609"/>
                      </a:lnTo>
                      <a:lnTo>
                        <a:pt x="1129" y="1618"/>
                      </a:lnTo>
                      <a:lnTo>
                        <a:pt x="1124" y="1625"/>
                      </a:lnTo>
                      <a:lnTo>
                        <a:pt x="1114" y="1629"/>
                      </a:lnTo>
                      <a:lnTo>
                        <a:pt x="1105" y="1627"/>
                      </a:lnTo>
                      <a:lnTo>
                        <a:pt x="1085" y="1619"/>
                      </a:lnTo>
                      <a:lnTo>
                        <a:pt x="1035" y="1599"/>
                      </a:lnTo>
                      <a:lnTo>
                        <a:pt x="972" y="1574"/>
                      </a:lnTo>
                      <a:lnTo>
                        <a:pt x="885" y="1548"/>
                      </a:lnTo>
                      <a:lnTo>
                        <a:pt x="871" y="1548"/>
                      </a:lnTo>
                      <a:lnTo>
                        <a:pt x="820" y="1535"/>
                      </a:lnTo>
                      <a:lnTo>
                        <a:pt x="720" y="1507"/>
                      </a:lnTo>
                      <a:lnTo>
                        <a:pt x="637" y="1496"/>
                      </a:lnTo>
                      <a:lnTo>
                        <a:pt x="618" y="1498"/>
                      </a:lnTo>
                      <a:lnTo>
                        <a:pt x="575" y="1501"/>
                      </a:lnTo>
                      <a:lnTo>
                        <a:pt x="553" y="1481"/>
                      </a:lnTo>
                      <a:lnTo>
                        <a:pt x="538" y="1468"/>
                      </a:lnTo>
                      <a:lnTo>
                        <a:pt x="529" y="1457"/>
                      </a:lnTo>
                      <a:lnTo>
                        <a:pt x="522" y="1442"/>
                      </a:lnTo>
                      <a:lnTo>
                        <a:pt x="512" y="1425"/>
                      </a:lnTo>
                      <a:lnTo>
                        <a:pt x="463" y="1355"/>
                      </a:lnTo>
                      <a:lnTo>
                        <a:pt x="508" y="1417"/>
                      </a:lnTo>
                      <a:lnTo>
                        <a:pt x="524" y="1441"/>
                      </a:lnTo>
                      <a:lnTo>
                        <a:pt x="531" y="1461"/>
                      </a:lnTo>
                      <a:lnTo>
                        <a:pt x="572" y="1498"/>
                      </a:lnTo>
                      <a:lnTo>
                        <a:pt x="592" y="1502"/>
                      </a:lnTo>
                      <a:lnTo>
                        <a:pt x="620" y="1497"/>
                      </a:lnTo>
                      <a:lnTo>
                        <a:pt x="640" y="1498"/>
                      </a:lnTo>
                      <a:lnTo>
                        <a:pt x="675" y="1512"/>
                      </a:lnTo>
                      <a:lnTo>
                        <a:pt x="694" y="1529"/>
                      </a:lnTo>
                      <a:lnTo>
                        <a:pt x="713" y="1545"/>
                      </a:lnTo>
                      <a:lnTo>
                        <a:pt x="731" y="1568"/>
                      </a:lnTo>
                      <a:lnTo>
                        <a:pt x="739" y="1582"/>
                      </a:lnTo>
                      <a:lnTo>
                        <a:pt x="736" y="1597"/>
                      </a:lnTo>
                      <a:lnTo>
                        <a:pt x="725" y="1617"/>
                      </a:lnTo>
                      <a:lnTo>
                        <a:pt x="710" y="1639"/>
                      </a:lnTo>
                      <a:lnTo>
                        <a:pt x="679" y="1673"/>
                      </a:lnTo>
                      <a:lnTo>
                        <a:pt x="635" y="1718"/>
                      </a:lnTo>
                      <a:lnTo>
                        <a:pt x="606" y="1751"/>
                      </a:lnTo>
                      <a:lnTo>
                        <a:pt x="545" y="1791"/>
                      </a:lnTo>
                      <a:lnTo>
                        <a:pt x="454" y="1846"/>
                      </a:lnTo>
                      <a:lnTo>
                        <a:pt x="391" y="1880"/>
                      </a:lnTo>
                      <a:lnTo>
                        <a:pt x="375" y="1899"/>
                      </a:lnTo>
                      <a:lnTo>
                        <a:pt x="356" y="1919"/>
                      </a:lnTo>
                      <a:lnTo>
                        <a:pt x="323" y="1946"/>
                      </a:lnTo>
                      <a:lnTo>
                        <a:pt x="315" y="1984"/>
                      </a:lnTo>
                      <a:lnTo>
                        <a:pt x="315" y="2055"/>
                      </a:lnTo>
                      <a:lnTo>
                        <a:pt x="322" y="2114"/>
                      </a:lnTo>
                      <a:lnTo>
                        <a:pt x="333" y="2154"/>
                      </a:lnTo>
                      <a:lnTo>
                        <a:pt x="390" y="2231"/>
                      </a:lnTo>
                      <a:lnTo>
                        <a:pt x="424" y="2264"/>
                      </a:lnTo>
                      <a:lnTo>
                        <a:pt x="427" y="2274"/>
                      </a:lnTo>
                      <a:lnTo>
                        <a:pt x="425" y="2285"/>
                      </a:lnTo>
                      <a:lnTo>
                        <a:pt x="362" y="2307"/>
                      </a:lnTo>
                      <a:lnTo>
                        <a:pt x="293" y="2299"/>
                      </a:lnTo>
                      <a:lnTo>
                        <a:pt x="256" y="2296"/>
                      </a:lnTo>
                      <a:lnTo>
                        <a:pt x="221" y="2302"/>
                      </a:lnTo>
                      <a:lnTo>
                        <a:pt x="186" y="2302"/>
                      </a:lnTo>
                      <a:lnTo>
                        <a:pt x="151" y="2295"/>
                      </a:lnTo>
                      <a:lnTo>
                        <a:pt x="146" y="2290"/>
                      </a:lnTo>
                      <a:lnTo>
                        <a:pt x="141" y="2278"/>
                      </a:lnTo>
                      <a:lnTo>
                        <a:pt x="145" y="2157"/>
                      </a:lnTo>
                      <a:lnTo>
                        <a:pt x="162" y="2035"/>
                      </a:lnTo>
                      <a:lnTo>
                        <a:pt x="148" y="1996"/>
                      </a:lnTo>
                      <a:lnTo>
                        <a:pt x="125" y="1959"/>
                      </a:lnTo>
                      <a:lnTo>
                        <a:pt x="115" y="1949"/>
                      </a:lnTo>
                      <a:lnTo>
                        <a:pt x="96" y="1930"/>
                      </a:lnTo>
                      <a:lnTo>
                        <a:pt x="83" y="1919"/>
                      </a:lnTo>
                      <a:lnTo>
                        <a:pt x="81" y="1906"/>
                      </a:lnTo>
                      <a:lnTo>
                        <a:pt x="83" y="1895"/>
                      </a:lnTo>
                      <a:lnTo>
                        <a:pt x="100" y="1873"/>
                      </a:lnTo>
                      <a:lnTo>
                        <a:pt x="125" y="1849"/>
                      </a:lnTo>
                      <a:lnTo>
                        <a:pt x="146" y="1833"/>
                      </a:lnTo>
                      <a:lnTo>
                        <a:pt x="176" y="1832"/>
                      </a:lnTo>
                      <a:lnTo>
                        <a:pt x="203" y="1834"/>
                      </a:lnTo>
                      <a:lnTo>
                        <a:pt x="321" y="1754"/>
                      </a:lnTo>
                      <a:lnTo>
                        <a:pt x="410" y="1694"/>
                      </a:lnTo>
                      <a:lnTo>
                        <a:pt x="491" y="1645"/>
                      </a:lnTo>
                      <a:lnTo>
                        <a:pt x="465" y="1649"/>
                      </a:lnTo>
                      <a:lnTo>
                        <a:pt x="386" y="1626"/>
                      </a:lnTo>
                      <a:lnTo>
                        <a:pt x="307" y="1620"/>
                      </a:lnTo>
                      <a:lnTo>
                        <a:pt x="197" y="1602"/>
                      </a:lnTo>
                      <a:lnTo>
                        <a:pt x="162" y="1609"/>
                      </a:lnTo>
                      <a:lnTo>
                        <a:pt x="82" y="1599"/>
                      </a:lnTo>
                      <a:lnTo>
                        <a:pt x="63" y="1595"/>
                      </a:lnTo>
                      <a:lnTo>
                        <a:pt x="44" y="1587"/>
                      </a:lnTo>
                      <a:lnTo>
                        <a:pt x="29" y="1577"/>
                      </a:lnTo>
                      <a:lnTo>
                        <a:pt x="19" y="1565"/>
                      </a:lnTo>
                      <a:lnTo>
                        <a:pt x="11" y="1544"/>
                      </a:lnTo>
                      <a:lnTo>
                        <a:pt x="4" y="1515"/>
                      </a:lnTo>
                      <a:lnTo>
                        <a:pt x="1" y="1488"/>
                      </a:lnTo>
                      <a:lnTo>
                        <a:pt x="0" y="1451"/>
                      </a:lnTo>
                      <a:lnTo>
                        <a:pt x="2" y="1421"/>
                      </a:lnTo>
                      <a:lnTo>
                        <a:pt x="5" y="1388"/>
                      </a:lnTo>
                      <a:lnTo>
                        <a:pt x="10" y="1359"/>
                      </a:lnTo>
                      <a:lnTo>
                        <a:pt x="18" y="1337"/>
                      </a:lnTo>
                      <a:lnTo>
                        <a:pt x="46" y="1251"/>
                      </a:lnTo>
                      <a:lnTo>
                        <a:pt x="77" y="1148"/>
                      </a:lnTo>
                      <a:lnTo>
                        <a:pt x="100" y="1079"/>
                      </a:lnTo>
                      <a:lnTo>
                        <a:pt x="158" y="963"/>
                      </a:lnTo>
                      <a:lnTo>
                        <a:pt x="216" y="872"/>
                      </a:lnTo>
                      <a:lnTo>
                        <a:pt x="266" y="803"/>
                      </a:lnTo>
                      <a:lnTo>
                        <a:pt x="298" y="757"/>
                      </a:lnTo>
                      <a:lnTo>
                        <a:pt x="322" y="716"/>
                      </a:lnTo>
                      <a:lnTo>
                        <a:pt x="350" y="681"/>
                      </a:lnTo>
                      <a:lnTo>
                        <a:pt x="356" y="627"/>
                      </a:lnTo>
                      <a:lnTo>
                        <a:pt x="384" y="556"/>
                      </a:lnTo>
                      <a:lnTo>
                        <a:pt x="404" y="494"/>
                      </a:lnTo>
                      <a:close/>
                    </a:path>
                  </a:pathLst>
                </a:custGeom>
                <a:solidFill>
                  <a:srgbClr val="C0C0C0"/>
                </a:solidFill>
                <a:ln w="1651">
                  <a:solidFill>
                    <a:srgbClr val="000000"/>
                  </a:solidFill>
                  <a:round/>
                  <a:headEnd/>
                  <a:tailEnd/>
                </a:ln>
              </p:spPr>
              <p:txBody>
                <a:bodyPr/>
                <a:lstStyle/>
                <a:p>
                  <a:endParaRPr lang="en-US"/>
                </a:p>
              </p:txBody>
            </p:sp>
            <p:grpSp>
              <p:nvGrpSpPr>
                <p:cNvPr id="9" name="Group 21"/>
                <p:cNvGrpSpPr>
                  <a:grpSpLocks/>
                </p:cNvGrpSpPr>
                <p:nvPr/>
              </p:nvGrpSpPr>
              <p:grpSpPr bwMode="auto">
                <a:xfrm>
                  <a:off x="748" y="3664"/>
                  <a:ext cx="30" cy="42"/>
                  <a:chOff x="748" y="3664"/>
                  <a:chExt cx="30" cy="42"/>
                </a:xfrm>
              </p:grpSpPr>
              <p:sp>
                <p:nvSpPr>
                  <p:cNvPr id="6189" name="Freeform 22"/>
                  <p:cNvSpPr>
                    <a:spLocks/>
                  </p:cNvSpPr>
                  <p:nvPr/>
                </p:nvSpPr>
                <p:spPr bwMode="auto">
                  <a:xfrm>
                    <a:off x="748" y="3664"/>
                    <a:ext cx="30" cy="15"/>
                  </a:xfrm>
                  <a:custGeom>
                    <a:avLst/>
                    <a:gdLst>
                      <a:gd name="T0" fmla="*/ 0 w 151"/>
                      <a:gd name="T1" fmla="*/ 24 h 75"/>
                      <a:gd name="T2" fmla="*/ 19 w 151"/>
                      <a:gd name="T3" fmla="*/ 15 h 75"/>
                      <a:gd name="T4" fmla="*/ 37 w 151"/>
                      <a:gd name="T5" fmla="*/ 8 h 75"/>
                      <a:gd name="T6" fmla="*/ 52 w 151"/>
                      <a:gd name="T7" fmla="*/ 3 h 75"/>
                      <a:gd name="T8" fmla="*/ 66 w 151"/>
                      <a:gd name="T9" fmla="*/ 1 h 75"/>
                      <a:gd name="T10" fmla="*/ 79 w 151"/>
                      <a:gd name="T11" fmla="*/ 0 h 75"/>
                      <a:gd name="T12" fmla="*/ 91 w 151"/>
                      <a:gd name="T13" fmla="*/ 3 h 75"/>
                      <a:gd name="T14" fmla="*/ 96 w 151"/>
                      <a:gd name="T15" fmla="*/ 11 h 75"/>
                      <a:gd name="T16" fmla="*/ 102 w 151"/>
                      <a:gd name="T17" fmla="*/ 23 h 75"/>
                      <a:gd name="T18" fmla="*/ 110 w 151"/>
                      <a:gd name="T19" fmla="*/ 35 h 75"/>
                      <a:gd name="T20" fmla="*/ 119 w 151"/>
                      <a:gd name="T21" fmla="*/ 50 h 75"/>
                      <a:gd name="T22" fmla="*/ 125 w 151"/>
                      <a:gd name="T23" fmla="*/ 61 h 75"/>
                      <a:gd name="T24" fmla="*/ 136 w 151"/>
                      <a:gd name="T25" fmla="*/ 71 h 75"/>
                      <a:gd name="T26" fmla="*/ 151 w 151"/>
                      <a:gd name="T27" fmla="*/ 75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75"/>
                      <a:gd name="T44" fmla="*/ 151 w 151"/>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75">
                        <a:moveTo>
                          <a:pt x="0" y="24"/>
                        </a:moveTo>
                        <a:lnTo>
                          <a:pt x="19" y="15"/>
                        </a:lnTo>
                        <a:lnTo>
                          <a:pt x="37" y="8"/>
                        </a:lnTo>
                        <a:lnTo>
                          <a:pt x="52" y="3"/>
                        </a:lnTo>
                        <a:lnTo>
                          <a:pt x="66" y="1"/>
                        </a:lnTo>
                        <a:lnTo>
                          <a:pt x="79" y="0"/>
                        </a:lnTo>
                        <a:lnTo>
                          <a:pt x="91" y="3"/>
                        </a:lnTo>
                        <a:lnTo>
                          <a:pt x="96" y="11"/>
                        </a:lnTo>
                        <a:lnTo>
                          <a:pt x="102" y="23"/>
                        </a:lnTo>
                        <a:lnTo>
                          <a:pt x="110" y="35"/>
                        </a:lnTo>
                        <a:lnTo>
                          <a:pt x="119" y="50"/>
                        </a:lnTo>
                        <a:lnTo>
                          <a:pt x="125" y="61"/>
                        </a:lnTo>
                        <a:lnTo>
                          <a:pt x="136" y="71"/>
                        </a:lnTo>
                        <a:lnTo>
                          <a:pt x="151" y="75"/>
                        </a:lnTo>
                      </a:path>
                    </a:pathLst>
                  </a:custGeom>
                  <a:solidFill>
                    <a:srgbClr val="C0C0C0"/>
                  </a:solidFill>
                  <a:ln w="1651">
                    <a:solidFill>
                      <a:srgbClr val="000000"/>
                    </a:solidFill>
                    <a:round/>
                    <a:headEnd/>
                    <a:tailEnd/>
                  </a:ln>
                </p:spPr>
                <p:txBody>
                  <a:bodyPr/>
                  <a:lstStyle/>
                  <a:p>
                    <a:endParaRPr lang="en-US"/>
                  </a:p>
                </p:txBody>
              </p:sp>
              <p:sp>
                <p:nvSpPr>
                  <p:cNvPr id="6190" name="Freeform 23"/>
                  <p:cNvSpPr>
                    <a:spLocks/>
                  </p:cNvSpPr>
                  <p:nvPr/>
                </p:nvSpPr>
                <p:spPr bwMode="auto">
                  <a:xfrm>
                    <a:off x="768" y="3681"/>
                    <a:ext cx="9" cy="25"/>
                  </a:xfrm>
                  <a:custGeom>
                    <a:avLst/>
                    <a:gdLst>
                      <a:gd name="T0" fmla="*/ 42 w 48"/>
                      <a:gd name="T1" fmla="*/ 0 h 124"/>
                      <a:gd name="T2" fmla="*/ 33 w 48"/>
                      <a:gd name="T3" fmla="*/ 7 h 124"/>
                      <a:gd name="T4" fmla="*/ 23 w 48"/>
                      <a:gd name="T5" fmla="*/ 19 h 124"/>
                      <a:gd name="T6" fmla="*/ 13 w 48"/>
                      <a:gd name="T7" fmla="*/ 34 h 124"/>
                      <a:gd name="T8" fmla="*/ 7 w 48"/>
                      <a:gd name="T9" fmla="*/ 49 h 124"/>
                      <a:gd name="T10" fmla="*/ 3 w 48"/>
                      <a:gd name="T11" fmla="*/ 65 h 124"/>
                      <a:gd name="T12" fmla="*/ 0 w 48"/>
                      <a:gd name="T13" fmla="*/ 82 h 124"/>
                      <a:gd name="T14" fmla="*/ 0 w 48"/>
                      <a:gd name="T15" fmla="*/ 97 h 124"/>
                      <a:gd name="T16" fmla="*/ 4 w 48"/>
                      <a:gd name="T17" fmla="*/ 115 h 124"/>
                      <a:gd name="T18" fmla="*/ 7 w 48"/>
                      <a:gd name="T19" fmla="*/ 124 h 124"/>
                      <a:gd name="T20" fmla="*/ 15 w 48"/>
                      <a:gd name="T21" fmla="*/ 116 h 124"/>
                      <a:gd name="T22" fmla="*/ 22 w 48"/>
                      <a:gd name="T23" fmla="*/ 107 h 124"/>
                      <a:gd name="T24" fmla="*/ 29 w 48"/>
                      <a:gd name="T25" fmla="*/ 96 h 124"/>
                      <a:gd name="T26" fmla="*/ 35 w 48"/>
                      <a:gd name="T27" fmla="*/ 86 h 124"/>
                      <a:gd name="T28" fmla="*/ 40 w 48"/>
                      <a:gd name="T29" fmla="*/ 73 h 124"/>
                      <a:gd name="T30" fmla="*/ 43 w 48"/>
                      <a:gd name="T31" fmla="*/ 59 h 124"/>
                      <a:gd name="T32" fmla="*/ 47 w 48"/>
                      <a:gd name="T33" fmla="*/ 42 h 124"/>
                      <a:gd name="T34" fmla="*/ 48 w 48"/>
                      <a:gd name="T35" fmla="*/ 28 h 124"/>
                      <a:gd name="T36" fmla="*/ 46 w 48"/>
                      <a:gd name="T37" fmla="*/ 13 h 124"/>
                      <a:gd name="T38" fmla="*/ 42 w 48"/>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24"/>
                      <a:gd name="T62" fmla="*/ 48 w 48"/>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24">
                        <a:moveTo>
                          <a:pt x="42" y="0"/>
                        </a:moveTo>
                        <a:lnTo>
                          <a:pt x="33" y="7"/>
                        </a:lnTo>
                        <a:lnTo>
                          <a:pt x="23" y="19"/>
                        </a:lnTo>
                        <a:lnTo>
                          <a:pt x="13" y="34"/>
                        </a:lnTo>
                        <a:lnTo>
                          <a:pt x="7" y="49"/>
                        </a:lnTo>
                        <a:lnTo>
                          <a:pt x="3" y="65"/>
                        </a:lnTo>
                        <a:lnTo>
                          <a:pt x="0" y="82"/>
                        </a:lnTo>
                        <a:lnTo>
                          <a:pt x="0" y="97"/>
                        </a:lnTo>
                        <a:lnTo>
                          <a:pt x="4" y="115"/>
                        </a:lnTo>
                        <a:lnTo>
                          <a:pt x="7" y="124"/>
                        </a:lnTo>
                        <a:lnTo>
                          <a:pt x="15" y="116"/>
                        </a:lnTo>
                        <a:lnTo>
                          <a:pt x="22" y="107"/>
                        </a:lnTo>
                        <a:lnTo>
                          <a:pt x="29" y="96"/>
                        </a:lnTo>
                        <a:lnTo>
                          <a:pt x="35" y="86"/>
                        </a:lnTo>
                        <a:lnTo>
                          <a:pt x="40" y="73"/>
                        </a:lnTo>
                        <a:lnTo>
                          <a:pt x="43" y="59"/>
                        </a:lnTo>
                        <a:lnTo>
                          <a:pt x="47" y="42"/>
                        </a:lnTo>
                        <a:lnTo>
                          <a:pt x="48" y="28"/>
                        </a:lnTo>
                        <a:lnTo>
                          <a:pt x="46" y="13"/>
                        </a:lnTo>
                        <a:lnTo>
                          <a:pt x="42" y="0"/>
                        </a:lnTo>
                        <a:close/>
                      </a:path>
                    </a:pathLst>
                  </a:custGeom>
                  <a:solidFill>
                    <a:srgbClr val="C0C0C0"/>
                  </a:solidFill>
                  <a:ln w="1651">
                    <a:solidFill>
                      <a:srgbClr val="000000"/>
                    </a:solidFill>
                    <a:round/>
                    <a:headEnd/>
                    <a:tailEnd/>
                  </a:ln>
                </p:spPr>
                <p:txBody>
                  <a:bodyPr/>
                  <a:lstStyle/>
                  <a:p>
                    <a:endParaRPr lang="en-US"/>
                  </a:p>
                </p:txBody>
              </p:sp>
            </p:grpSp>
          </p:grpSp>
        </p:grpSp>
      </p:grpSp>
      <p:grpSp>
        <p:nvGrpSpPr>
          <p:cNvPr id="10" name="Group 24"/>
          <p:cNvGrpSpPr>
            <a:grpSpLocks/>
          </p:cNvGrpSpPr>
          <p:nvPr/>
        </p:nvGrpSpPr>
        <p:grpSpPr bwMode="auto">
          <a:xfrm>
            <a:off x="2438400" y="2362200"/>
            <a:ext cx="363538" cy="327025"/>
            <a:chOff x="1861" y="1373"/>
            <a:chExt cx="286" cy="288"/>
          </a:xfrm>
        </p:grpSpPr>
        <p:sp>
          <p:nvSpPr>
            <p:cNvPr id="6178" name="AutoShape 25"/>
            <p:cNvSpPr>
              <a:spLocks noChangeArrowheads="1"/>
            </p:cNvSpPr>
            <p:nvPr/>
          </p:nvSpPr>
          <p:spPr bwMode="auto">
            <a:xfrm>
              <a:off x="1861" y="1373"/>
              <a:ext cx="286" cy="288"/>
            </a:xfrm>
            <a:prstGeom prst="can">
              <a:avLst>
                <a:gd name="adj" fmla="val 50350"/>
              </a:avLst>
            </a:prstGeom>
            <a:gradFill rotWithShape="0">
              <a:gsLst>
                <a:gs pos="0">
                  <a:srgbClr val="764801"/>
                </a:gs>
                <a:gs pos="100000">
                  <a:srgbClr val="FE9B03"/>
                </a:gs>
              </a:gsLst>
              <a:lin ang="5400000" scaled="1"/>
            </a:gradFill>
            <a:ln w="12700">
              <a:solidFill>
                <a:schemeClr val="tx1"/>
              </a:solidFill>
              <a:round/>
              <a:headEnd/>
              <a:tailEnd/>
            </a:ln>
          </p:spPr>
          <p:txBody>
            <a:bodyPr wrap="none" anchor="ctr"/>
            <a:lstStyle/>
            <a:p>
              <a:endParaRPr lang="en-US"/>
            </a:p>
          </p:txBody>
        </p:sp>
        <p:sp>
          <p:nvSpPr>
            <p:cNvPr id="6179" name="Freeform 26"/>
            <p:cNvSpPr>
              <a:spLocks/>
            </p:cNvSpPr>
            <p:nvPr/>
          </p:nvSpPr>
          <p:spPr bwMode="auto">
            <a:xfrm>
              <a:off x="1904" y="1413"/>
              <a:ext cx="214"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sp>
          <p:nvSpPr>
            <p:cNvPr id="6180" name="Freeform 27"/>
            <p:cNvSpPr>
              <a:spLocks/>
            </p:cNvSpPr>
            <p:nvPr/>
          </p:nvSpPr>
          <p:spPr bwMode="auto">
            <a:xfrm flipV="1">
              <a:off x="1899" y="1415"/>
              <a:ext cx="215"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grpSp>
      <p:grpSp>
        <p:nvGrpSpPr>
          <p:cNvPr id="11" name="Group 28"/>
          <p:cNvGrpSpPr>
            <a:grpSpLocks/>
          </p:cNvGrpSpPr>
          <p:nvPr/>
        </p:nvGrpSpPr>
        <p:grpSpPr bwMode="auto">
          <a:xfrm>
            <a:off x="5732463" y="2362200"/>
            <a:ext cx="363537" cy="327025"/>
            <a:chOff x="1861" y="1373"/>
            <a:chExt cx="286" cy="288"/>
          </a:xfrm>
        </p:grpSpPr>
        <p:sp>
          <p:nvSpPr>
            <p:cNvPr id="6175" name="AutoShape 29"/>
            <p:cNvSpPr>
              <a:spLocks noChangeArrowheads="1"/>
            </p:cNvSpPr>
            <p:nvPr/>
          </p:nvSpPr>
          <p:spPr bwMode="auto">
            <a:xfrm>
              <a:off x="1861" y="1373"/>
              <a:ext cx="286" cy="288"/>
            </a:xfrm>
            <a:prstGeom prst="can">
              <a:avLst>
                <a:gd name="adj" fmla="val 50350"/>
              </a:avLst>
            </a:prstGeom>
            <a:gradFill rotWithShape="0">
              <a:gsLst>
                <a:gs pos="0">
                  <a:srgbClr val="764801"/>
                </a:gs>
                <a:gs pos="100000">
                  <a:srgbClr val="FE9B03"/>
                </a:gs>
              </a:gsLst>
              <a:lin ang="5400000" scaled="1"/>
            </a:gradFill>
            <a:ln w="12700">
              <a:solidFill>
                <a:schemeClr val="tx1"/>
              </a:solidFill>
              <a:round/>
              <a:headEnd/>
              <a:tailEnd/>
            </a:ln>
          </p:spPr>
          <p:txBody>
            <a:bodyPr wrap="none" anchor="ctr"/>
            <a:lstStyle/>
            <a:p>
              <a:endParaRPr lang="en-US"/>
            </a:p>
          </p:txBody>
        </p:sp>
        <p:sp>
          <p:nvSpPr>
            <p:cNvPr id="6176" name="Freeform 30"/>
            <p:cNvSpPr>
              <a:spLocks/>
            </p:cNvSpPr>
            <p:nvPr/>
          </p:nvSpPr>
          <p:spPr bwMode="auto">
            <a:xfrm>
              <a:off x="1904" y="1413"/>
              <a:ext cx="214"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sp>
          <p:nvSpPr>
            <p:cNvPr id="6177" name="Freeform 31"/>
            <p:cNvSpPr>
              <a:spLocks/>
            </p:cNvSpPr>
            <p:nvPr/>
          </p:nvSpPr>
          <p:spPr bwMode="auto">
            <a:xfrm flipV="1">
              <a:off x="1899" y="1415"/>
              <a:ext cx="215"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grpSp>
      <p:cxnSp>
        <p:nvCxnSpPr>
          <p:cNvPr id="6151" name="AutoShape 32"/>
          <p:cNvCxnSpPr>
            <a:cxnSpLocks noChangeShapeType="1"/>
            <a:stCxn id="6178" idx="4"/>
            <a:endCxn id="6175" idx="2"/>
          </p:cNvCxnSpPr>
          <p:nvPr/>
        </p:nvCxnSpPr>
        <p:spPr bwMode="auto">
          <a:xfrm>
            <a:off x="2801938" y="2525713"/>
            <a:ext cx="2930525" cy="0"/>
          </a:xfrm>
          <a:prstGeom prst="straightConnector1">
            <a:avLst/>
          </a:prstGeom>
          <a:noFill/>
          <a:ln w="38100">
            <a:solidFill>
              <a:schemeClr val="tx1"/>
            </a:solidFill>
            <a:round/>
            <a:headEnd/>
            <a:tailEnd/>
          </a:ln>
        </p:spPr>
      </p:cxnSp>
      <p:sp>
        <p:nvSpPr>
          <p:cNvPr id="11298" name="Cloud"/>
          <p:cNvSpPr>
            <a:spLocks noChangeAspect="1" noEditPoints="1" noChangeArrowheads="1"/>
          </p:cNvSpPr>
          <p:nvPr/>
        </p:nvSpPr>
        <p:spPr bwMode="auto">
          <a:xfrm>
            <a:off x="3276600" y="1905000"/>
            <a:ext cx="2057400" cy="13795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6153" name="Picture 35" descr="_3mtjc1m[1]"/>
          <p:cNvPicPr>
            <a:picLocks noGrp="1" noChangeAspect="1" noChangeArrowheads="1"/>
          </p:cNvPicPr>
          <p:nvPr>
            <p:ph sz="half" idx="4294967295"/>
          </p:nvPr>
        </p:nvPicPr>
        <p:blipFill>
          <a:blip r:embed="rId2" cstate="print"/>
          <a:srcRect/>
          <a:stretch>
            <a:fillRect/>
          </a:stretch>
        </p:blipFill>
        <p:spPr>
          <a:xfrm>
            <a:off x="4059238" y="1865313"/>
            <a:ext cx="635000" cy="1033462"/>
          </a:xfrm>
          <a:noFill/>
        </p:spPr>
      </p:pic>
      <p:cxnSp>
        <p:nvCxnSpPr>
          <p:cNvPr id="6154" name="AutoShape 36"/>
          <p:cNvCxnSpPr>
            <a:cxnSpLocks noChangeShapeType="1"/>
            <a:stCxn id="6195" idx="24"/>
            <a:endCxn id="6178" idx="2"/>
          </p:cNvCxnSpPr>
          <p:nvPr/>
        </p:nvCxnSpPr>
        <p:spPr bwMode="auto">
          <a:xfrm flipV="1">
            <a:off x="1898650" y="2525713"/>
            <a:ext cx="539750" cy="4762"/>
          </a:xfrm>
          <a:prstGeom prst="straightConnector1">
            <a:avLst/>
          </a:prstGeom>
          <a:noFill/>
          <a:ln w="38100">
            <a:solidFill>
              <a:schemeClr val="tx1"/>
            </a:solidFill>
            <a:round/>
            <a:headEnd/>
            <a:tailEnd/>
          </a:ln>
        </p:spPr>
      </p:cxnSp>
      <p:cxnSp>
        <p:nvCxnSpPr>
          <p:cNvPr id="6155" name="AutoShape 37"/>
          <p:cNvCxnSpPr>
            <a:cxnSpLocks noChangeShapeType="1"/>
            <a:stCxn id="6175" idx="4"/>
            <a:endCxn id="6171" idx="40"/>
          </p:cNvCxnSpPr>
          <p:nvPr/>
        </p:nvCxnSpPr>
        <p:spPr bwMode="auto">
          <a:xfrm>
            <a:off x="6096000" y="2525713"/>
            <a:ext cx="806450" cy="3175"/>
          </a:xfrm>
          <a:prstGeom prst="straightConnector1">
            <a:avLst/>
          </a:prstGeom>
          <a:noFill/>
          <a:ln w="38100">
            <a:solidFill>
              <a:schemeClr val="tx1"/>
            </a:solidFill>
            <a:round/>
            <a:headEnd/>
            <a:tailEnd/>
          </a:ln>
        </p:spPr>
      </p:cxnSp>
      <p:grpSp>
        <p:nvGrpSpPr>
          <p:cNvPr id="12" name="Group 38"/>
          <p:cNvGrpSpPr>
            <a:grpSpLocks/>
          </p:cNvGrpSpPr>
          <p:nvPr/>
        </p:nvGrpSpPr>
        <p:grpSpPr bwMode="auto">
          <a:xfrm flipH="1">
            <a:off x="6540500" y="2119313"/>
            <a:ext cx="774700" cy="754062"/>
            <a:chOff x="576" y="2021"/>
            <a:chExt cx="488" cy="475"/>
          </a:xfrm>
        </p:grpSpPr>
        <p:sp>
          <p:nvSpPr>
            <p:cNvPr id="6157" name="AutoShape 39"/>
            <p:cNvSpPr>
              <a:spLocks noChangeAspect="1" noChangeArrowheads="1" noTextEdit="1"/>
            </p:cNvSpPr>
            <p:nvPr/>
          </p:nvSpPr>
          <p:spPr bwMode="auto">
            <a:xfrm>
              <a:off x="576" y="2021"/>
              <a:ext cx="488" cy="475"/>
            </a:xfrm>
            <a:prstGeom prst="rect">
              <a:avLst/>
            </a:prstGeom>
            <a:noFill/>
            <a:ln w="9525">
              <a:noFill/>
              <a:miter lim="800000"/>
              <a:headEnd/>
              <a:tailEnd/>
            </a:ln>
          </p:spPr>
          <p:txBody>
            <a:bodyPr/>
            <a:lstStyle/>
            <a:p>
              <a:endParaRPr lang="en-US"/>
            </a:p>
          </p:txBody>
        </p:sp>
        <p:grpSp>
          <p:nvGrpSpPr>
            <p:cNvPr id="13" name="Group 40"/>
            <p:cNvGrpSpPr>
              <a:grpSpLocks/>
            </p:cNvGrpSpPr>
            <p:nvPr/>
          </p:nvGrpSpPr>
          <p:grpSpPr bwMode="auto">
            <a:xfrm>
              <a:off x="749" y="2278"/>
              <a:ext cx="250" cy="216"/>
              <a:chOff x="749" y="3862"/>
              <a:chExt cx="250" cy="216"/>
            </a:xfrm>
          </p:grpSpPr>
          <p:sp>
            <p:nvSpPr>
              <p:cNvPr id="6173" name="Freeform 41"/>
              <p:cNvSpPr>
                <a:spLocks/>
              </p:cNvSpPr>
              <p:nvPr/>
            </p:nvSpPr>
            <p:spPr bwMode="auto">
              <a:xfrm>
                <a:off x="749" y="3863"/>
                <a:ext cx="250" cy="215"/>
              </a:xfrm>
              <a:custGeom>
                <a:avLst/>
                <a:gdLst>
                  <a:gd name="T0" fmla="*/ 1251 w 1251"/>
                  <a:gd name="T1" fmla="*/ 1072 h 1074"/>
                  <a:gd name="T2" fmla="*/ 1251 w 1251"/>
                  <a:gd name="T3" fmla="*/ 517 h 1074"/>
                  <a:gd name="T4" fmla="*/ 1233 w 1251"/>
                  <a:gd name="T5" fmla="*/ 73 h 1074"/>
                  <a:gd name="T6" fmla="*/ 598 w 1251"/>
                  <a:gd name="T7" fmla="*/ 0 h 1074"/>
                  <a:gd name="T8" fmla="*/ 20 w 1251"/>
                  <a:gd name="T9" fmla="*/ 66 h 1074"/>
                  <a:gd name="T10" fmla="*/ 17 w 1251"/>
                  <a:gd name="T11" fmla="*/ 222 h 1074"/>
                  <a:gd name="T12" fmla="*/ 0 w 1251"/>
                  <a:gd name="T13" fmla="*/ 1067 h 1074"/>
                  <a:gd name="T14" fmla="*/ 129 w 1251"/>
                  <a:gd name="T15" fmla="*/ 1067 h 1074"/>
                  <a:gd name="T16" fmla="*/ 129 w 1251"/>
                  <a:gd name="T17" fmla="*/ 302 h 1074"/>
                  <a:gd name="T18" fmla="*/ 377 w 1251"/>
                  <a:gd name="T19" fmla="*/ 284 h 1074"/>
                  <a:gd name="T20" fmla="*/ 1135 w 1251"/>
                  <a:gd name="T21" fmla="*/ 284 h 1074"/>
                  <a:gd name="T22" fmla="*/ 1145 w 1251"/>
                  <a:gd name="T23" fmla="*/ 1074 h 1074"/>
                  <a:gd name="T24" fmla="*/ 1251 w 1251"/>
                  <a:gd name="T25" fmla="*/ 1072 h 1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1"/>
                  <a:gd name="T40" fmla="*/ 0 h 1074"/>
                  <a:gd name="T41" fmla="*/ 1251 w 1251"/>
                  <a:gd name="T42" fmla="*/ 1074 h 10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1" h="1074">
                    <a:moveTo>
                      <a:pt x="1251" y="1072"/>
                    </a:moveTo>
                    <a:lnTo>
                      <a:pt x="1251" y="517"/>
                    </a:lnTo>
                    <a:lnTo>
                      <a:pt x="1233" y="73"/>
                    </a:lnTo>
                    <a:lnTo>
                      <a:pt x="598" y="0"/>
                    </a:lnTo>
                    <a:lnTo>
                      <a:pt x="20" y="66"/>
                    </a:lnTo>
                    <a:lnTo>
                      <a:pt x="17" y="222"/>
                    </a:lnTo>
                    <a:lnTo>
                      <a:pt x="0" y="1067"/>
                    </a:lnTo>
                    <a:lnTo>
                      <a:pt x="129" y="1067"/>
                    </a:lnTo>
                    <a:lnTo>
                      <a:pt x="129" y="302"/>
                    </a:lnTo>
                    <a:lnTo>
                      <a:pt x="377" y="284"/>
                    </a:lnTo>
                    <a:lnTo>
                      <a:pt x="1135" y="284"/>
                    </a:lnTo>
                    <a:lnTo>
                      <a:pt x="1145" y="1074"/>
                    </a:lnTo>
                    <a:lnTo>
                      <a:pt x="1251" y="1072"/>
                    </a:lnTo>
                    <a:close/>
                  </a:path>
                </a:pathLst>
              </a:custGeom>
              <a:solidFill>
                <a:srgbClr val="000080"/>
              </a:solidFill>
              <a:ln w="1588">
                <a:solidFill>
                  <a:srgbClr val="000000"/>
                </a:solidFill>
                <a:round/>
                <a:headEnd/>
                <a:tailEnd/>
              </a:ln>
            </p:spPr>
            <p:txBody>
              <a:bodyPr/>
              <a:lstStyle/>
              <a:p>
                <a:endParaRPr lang="en-US"/>
              </a:p>
            </p:txBody>
          </p:sp>
          <p:sp>
            <p:nvSpPr>
              <p:cNvPr id="6174" name="Freeform 42"/>
              <p:cNvSpPr>
                <a:spLocks/>
              </p:cNvSpPr>
              <p:nvPr/>
            </p:nvSpPr>
            <p:spPr bwMode="auto">
              <a:xfrm>
                <a:off x="768" y="3862"/>
                <a:ext cx="98" cy="54"/>
              </a:xfrm>
              <a:custGeom>
                <a:avLst/>
                <a:gdLst>
                  <a:gd name="T0" fmla="*/ 92 w 489"/>
                  <a:gd name="T1" fmla="*/ 53 h 274"/>
                  <a:gd name="T2" fmla="*/ 157 w 489"/>
                  <a:gd name="T3" fmla="*/ 43 h 274"/>
                  <a:gd name="T4" fmla="*/ 217 w 489"/>
                  <a:gd name="T5" fmla="*/ 0 h 274"/>
                  <a:gd name="T6" fmla="*/ 279 w 489"/>
                  <a:gd name="T7" fmla="*/ 65 h 274"/>
                  <a:gd name="T8" fmla="*/ 476 w 489"/>
                  <a:gd name="T9" fmla="*/ 189 h 274"/>
                  <a:gd name="T10" fmla="*/ 489 w 489"/>
                  <a:gd name="T11" fmla="*/ 236 h 274"/>
                  <a:gd name="T12" fmla="*/ 376 w 489"/>
                  <a:gd name="T13" fmla="*/ 274 h 274"/>
                  <a:gd name="T14" fmla="*/ 0 w 489"/>
                  <a:gd name="T15" fmla="*/ 85 h 274"/>
                  <a:gd name="T16" fmla="*/ 92 w 489"/>
                  <a:gd name="T17" fmla="*/ 53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274"/>
                  <a:gd name="T29" fmla="*/ 489 w 48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274">
                    <a:moveTo>
                      <a:pt x="92" y="53"/>
                    </a:moveTo>
                    <a:lnTo>
                      <a:pt x="157" y="43"/>
                    </a:lnTo>
                    <a:lnTo>
                      <a:pt x="217" y="0"/>
                    </a:lnTo>
                    <a:lnTo>
                      <a:pt x="279" y="65"/>
                    </a:lnTo>
                    <a:lnTo>
                      <a:pt x="476" y="189"/>
                    </a:lnTo>
                    <a:lnTo>
                      <a:pt x="489" y="236"/>
                    </a:lnTo>
                    <a:lnTo>
                      <a:pt x="376" y="274"/>
                    </a:lnTo>
                    <a:lnTo>
                      <a:pt x="0" y="85"/>
                    </a:lnTo>
                    <a:lnTo>
                      <a:pt x="92" y="53"/>
                    </a:lnTo>
                    <a:close/>
                  </a:path>
                </a:pathLst>
              </a:custGeom>
              <a:solidFill>
                <a:srgbClr val="C0C0C0"/>
              </a:solidFill>
              <a:ln w="1588">
                <a:solidFill>
                  <a:srgbClr val="000000"/>
                </a:solidFill>
                <a:round/>
                <a:headEnd/>
                <a:tailEnd/>
              </a:ln>
            </p:spPr>
            <p:txBody>
              <a:bodyPr/>
              <a:lstStyle/>
              <a:p>
                <a:endParaRPr lang="en-US"/>
              </a:p>
            </p:txBody>
          </p:sp>
        </p:grpSp>
        <p:grpSp>
          <p:nvGrpSpPr>
            <p:cNvPr id="14" name="Group 43"/>
            <p:cNvGrpSpPr>
              <a:grpSpLocks/>
            </p:cNvGrpSpPr>
            <p:nvPr/>
          </p:nvGrpSpPr>
          <p:grpSpPr bwMode="auto">
            <a:xfrm>
              <a:off x="828" y="2084"/>
              <a:ext cx="234" cy="322"/>
              <a:chOff x="828" y="3668"/>
              <a:chExt cx="234" cy="322"/>
            </a:xfrm>
          </p:grpSpPr>
          <p:grpSp>
            <p:nvGrpSpPr>
              <p:cNvPr id="15" name="Group 44"/>
              <p:cNvGrpSpPr>
                <a:grpSpLocks/>
              </p:cNvGrpSpPr>
              <p:nvPr/>
            </p:nvGrpSpPr>
            <p:grpSpPr bwMode="auto">
              <a:xfrm>
                <a:off x="828" y="3668"/>
                <a:ext cx="234" cy="246"/>
                <a:chOff x="828" y="3668"/>
                <a:chExt cx="234" cy="246"/>
              </a:xfrm>
            </p:grpSpPr>
            <p:sp>
              <p:nvSpPr>
                <p:cNvPr id="6171" name="Freeform 45"/>
                <p:cNvSpPr>
                  <a:spLocks/>
                </p:cNvSpPr>
                <p:nvPr/>
              </p:nvSpPr>
              <p:spPr bwMode="auto">
                <a:xfrm>
                  <a:off x="828" y="3668"/>
                  <a:ext cx="234" cy="246"/>
                </a:xfrm>
                <a:custGeom>
                  <a:avLst/>
                  <a:gdLst>
                    <a:gd name="T0" fmla="*/ 219 w 1168"/>
                    <a:gd name="T1" fmla="*/ 249 h 1228"/>
                    <a:gd name="T2" fmla="*/ 247 w 1168"/>
                    <a:gd name="T3" fmla="*/ 164 h 1228"/>
                    <a:gd name="T4" fmla="*/ 265 w 1168"/>
                    <a:gd name="T5" fmla="*/ 110 h 1228"/>
                    <a:gd name="T6" fmla="*/ 271 w 1168"/>
                    <a:gd name="T7" fmla="*/ 94 h 1228"/>
                    <a:gd name="T8" fmla="*/ 282 w 1168"/>
                    <a:gd name="T9" fmla="*/ 81 h 1228"/>
                    <a:gd name="T10" fmla="*/ 288 w 1168"/>
                    <a:gd name="T11" fmla="*/ 74 h 1228"/>
                    <a:gd name="T12" fmla="*/ 300 w 1168"/>
                    <a:gd name="T13" fmla="*/ 70 h 1228"/>
                    <a:gd name="T14" fmla="*/ 448 w 1168"/>
                    <a:gd name="T15" fmla="*/ 40 h 1228"/>
                    <a:gd name="T16" fmla="*/ 607 w 1168"/>
                    <a:gd name="T17" fmla="*/ 11 h 1228"/>
                    <a:gd name="T18" fmla="*/ 750 w 1168"/>
                    <a:gd name="T19" fmla="*/ 0 h 1228"/>
                    <a:gd name="T20" fmla="*/ 832 w 1168"/>
                    <a:gd name="T21" fmla="*/ 0 h 1228"/>
                    <a:gd name="T22" fmla="*/ 1002 w 1168"/>
                    <a:gd name="T23" fmla="*/ 10 h 1228"/>
                    <a:gd name="T24" fmla="*/ 1125 w 1168"/>
                    <a:gd name="T25" fmla="*/ 15 h 1228"/>
                    <a:gd name="T26" fmla="*/ 1143 w 1168"/>
                    <a:gd name="T27" fmla="*/ 18 h 1228"/>
                    <a:gd name="T28" fmla="*/ 1155 w 1168"/>
                    <a:gd name="T29" fmla="*/ 23 h 1228"/>
                    <a:gd name="T30" fmla="*/ 1163 w 1168"/>
                    <a:gd name="T31" fmla="*/ 29 h 1228"/>
                    <a:gd name="T32" fmla="*/ 1168 w 1168"/>
                    <a:gd name="T33" fmla="*/ 38 h 1228"/>
                    <a:gd name="T34" fmla="*/ 1168 w 1168"/>
                    <a:gd name="T35" fmla="*/ 49 h 1228"/>
                    <a:gd name="T36" fmla="*/ 1162 w 1168"/>
                    <a:gd name="T37" fmla="*/ 82 h 1228"/>
                    <a:gd name="T38" fmla="*/ 1138 w 1168"/>
                    <a:gd name="T39" fmla="*/ 193 h 1228"/>
                    <a:gd name="T40" fmla="*/ 1120 w 1168"/>
                    <a:gd name="T41" fmla="*/ 276 h 1228"/>
                    <a:gd name="T42" fmla="*/ 1081 w 1168"/>
                    <a:gd name="T43" fmla="*/ 461 h 1228"/>
                    <a:gd name="T44" fmla="*/ 1055 w 1168"/>
                    <a:gd name="T45" fmla="*/ 576 h 1228"/>
                    <a:gd name="T46" fmla="*/ 985 w 1168"/>
                    <a:gd name="T47" fmla="*/ 844 h 1228"/>
                    <a:gd name="T48" fmla="*/ 918 w 1168"/>
                    <a:gd name="T49" fmla="*/ 1058 h 1228"/>
                    <a:gd name="T50" fmla="*/ 905 w 1168"/>
                    <a:gd name="T51" fmla="*/ 1099 h 1228"/>
                    <a:gd name="T52" fmla="*/ 898 w 1168"/>
                    <a:gd name="T53" fmla="*/ 1123 h 1228"/>
                    <a:gd name="T54" fmla="*/ 891 w 1168"/>
                    <a:gd name="T55" fmla="*/ 1145 h 1228"/>
                    <a:gd name="T56" fmla="*/ 884 w 1168"/>
                    <a:gd name="T57" fmla="*/ 1158 h 1228"/>
                    <a:gd name="T58" fmla="*/ 872 w 1168"/>
                    <a:gd name="T59" fmla="*/ 1173 h 1228"/>
                    <a:gd name="T60" fmla="*/ 860 w 1168"/>
                    <a:gd name="T61" fmla="*/ 1178 h 1228"/>
                    <a:gd name="T62" fmla="*/ 839 w 1168"/>
                    <a:gd name="T63" fmla="*/ 1184 h 1228"/>
                    <a:gd name="T64" fmla="*/ 799 w 1168"/>
                    <a:gd name="T65" fmla="*/ 1187 h 1228"/>
                    <a:gd name="T66" fmla="*/ 732 w 1168"/>
                    <a:gd name="T67" fmla="*/ 1187 h 1228"/>
                    <a:gd name="T68" fmla="*/ 676 w 1168"/>
                    <a:gd name="T69" fmla="*/ 1194 h 1228"/>
                    <a:gd name="T70" fmla="*/ 602 w 1168"/>
                    <a:gd name="T71" fmla="*/ 1206 h 1228"/>
                    <a:gd name="T72" fmla="*/ 525 w 1168"/>
                    <a:gd name="T73" fmla="*/ 1220 h 1228"/>
                    <a:gd name="T74" fmla="*/ 474 w 1168"/>
                    <a:gd name="T75" fmla="*/ 1228 h 1228"/>
                    <a:gd name="T76" fmla="*/ 409 w 1168"/>
                    <a:gd name="T77" fmla="*/ 1228 h 1228"/>
                    <a:gd name="T78" fmla="*/ 396 w 1168"/>
                    <a:gd name="T79" fmla="*/ 1220 h 1228"/>
                    <a:gd name="T80" fmla="*/ 35 w 1168"/>
                    <a:gd name="T81" fmla="*/ 975 h 1228"/>
                    <a:gd name="T82" fmla="*/ 18 w 1168"/>
                    <a:gd name="T83" fmla="*/ 959 h 1228"/>
                    <a:gd name="T84" fmla="*/ 5 w 1168"/>
                    <a:gd name="T85" fmla="*/ 943 h 1228"/>
                    <a:gd name="T86" fmla="*/ 0 w 1168"/>
                    <a:gd name="T87" fmla="*/ 924 h 1228"/>
                    <a:gd name="T88" fmla="*/ 0 w 1168"/>
                    <a:gd name="T89" fmla="*/ 902 h 1228"/>
                    <a:gd name="T90" fmla="*/ 5 w 1168"/>
                    <a:gd name="T91" fmla="*/ 882 h 1228"/>
                    <a:gd name="T92" fmla="*/ 108 w 1168"/>
                    <a:gd name="T93" fmla="*/ 579 h 1228"/>
                    <a:gd name="T94" fmla="*/ 173 w 1168"/>
                    <a:gd name="T95" fmla="*/ 388 h 1228"/>
                    <a:gd name="T96" fmla="*/ 219 w 1168"/>
                    <a:gd name="T97" fmla="*/ 249 h 1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8"/>
                    <a:gd name="T148" fmla="*/ 0 h 1228"/>
                    <a:gd name="T149" fmla="*/ 1168 w 1168"/>
                    <a:gd name="T150" fmla="*/ 1228 h 12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8" h="1228">
                      <a:moveTo>
                        <a:pt x="219" y="249"/>
                      </a:moveTo>
                      <a:lnTo>
                        <a:pt x="247" y="164"/>
                      </a:lnTo>
                      <a:lnTo>
                        <a:pt x="265" y="110"/>
                      </a:lnTo>
                      <a:lnTo>
                        <a:pt x="271" y="94"/>
                      </a:lnTo>
                      <a:lnTo>
                        <a:pt x="282" y="81"/>
                      </a:lnTo>
                      <a:lnTo>
                        <a:pt x="288" y="74"/>
                      </a:lnTo>
                      <a:lnTo>
                        <a:pt x="300" y="70"/>
                      </a:lnTo>
                      <a:lnTo>
                        <a:pt x="448" y="40"/>
                      </a:lnTo>
                      <a:lnTo>
                        <a:pt x="607" y="11"/>
                      </a:lnTo>
                      <a:lnTo>
                        <a:pt x="750" y="0"/>
                      </a:lnTo>
                      <a:lnTo>
                        <a:pt x="832" y="0"/>
                      </a:lnTo>
                      <a:lnTo>
                        <a:pt x="1002" y="10"/>
                      </a:lnTo>
                      <a:lnTo>
                        <a:pt x="1125" y="15"/>
                      </a:lnTo>
                      <a:lnTo>
                        <a:pt x="1143" y="18"/>
                      </a:lnTo>
                      <a:lnTo>
                        <a:pt x="1155" y="23"/>
                      </a:lnTo>
                      <a:lnTo>
                        <a:pt x="1163" y="29"/>
                      </a:lnTo>
                      <a:lnTo>
                        <a:pt x="1168" y="38"/>
                      </a:lnTo>
                      <a:lnTo>
                        <a:pt x="1168" y="49"/>
                      </a:lnTo>
                      <a:lnTo>
                        <a:pt x="1162" y="82"/>
                      </a:lnTo>
                      <a:lnTo>
                        <a:pt x="1138" y="193"/>
                      </a:lnTo>
                      <a:lnTo>
                        <a:pt x="1120" y="276"/>
                      </a:lnTo>
                      <a:lnTo>
                        <a:pt x="1081" y="461"/>
                      </a:lnTo>
                      <a:lnTo>
                        <a:pt x="1055" y="576"/>
                      </a:lnTo>
                      <a:lnTo>
                        <a:pt x="985" y="844"/>
                      </a:lnTo>
                      <a:lnTo>
                        <a:pt x="918" y="1058"/>
                      </a:lnTo>
                      <a:lnTo>
                        <a:pt x="905" y="1099"/>
                      </a:lnTo>
                      <a:lnTo>
                        <a:pt x="898" y="1123"/>
                      </a:lnTo>
                      <a:lnTo>
                        <a:pt x="891" y="1145"/>
                      </a:lnTo>
                      <a:lnTo>
                        <a:pt x="884" y="1158"/>
                      </a:lnTo>
                      <a:lnTo>
                        <a:pt x="872" y="1173"/>
                      </a:lnTo>
                      <a:lnTo>
                        <a:pt x="860" y="1178"/>
                      </a:lnTo>
                      <a:lnTo>
                        <a:pt x="839" y="1184"/>
                      </a:lnTo>
                      <a:lnTo>
                        <a:pt x="799" y="1187"/>
                      </a:lnTo>
                      <a:lnTo>
                        <a:pt x="732" y="1187"/>
                      </a:lnTo>
                      <a:lnTo>
                        <a:pt x="676" y="1194"/>
                      </a:lnTo>
                      <a:lnTo>
                        <a:pt x="602" y="1206"/>
                      </a:lnTo>
                      <a:lnTo>
                        <a:pt x="525" y="1220"/>
                      </a:lnTo>
                      <a:lnTo>
                        <a:pt x="474" y="1228"/>
                      </a:lnTo>
                      <a:lnTo>
                        <a:pt x="409" y="1228"/>
                      </a:lnTo>
                      <a:lnTo>
                        <a:pt x="396" y="1220"/>
                      </a:lnTo>
                      <a:lnTo>
                        <a:pt x="35" y="975"/>
                      </a:lnTo>
                      <a:lnTo>
                        <a:pt x="18" y="959"/>
                      </a:lnTo>
                      <a:lnTo>
                        <a:pt x="5" y="943"/>
                      </a:lnTo>
                      <a:lnTo>
                        <a:pt x="0" y="924"/>
                      </a:lnTo>
                      <a:lnTo>
                        <a:pt x="0" y="902"/>
                      </a:lnTo>
                      <a:lnTo>
                        <a:pt x="5" y="882"/>
                      </a:lnTo>
                      <a:lnTo>
                        <a:pt x="108" y="579"/>
                      </a:lnTo>
                      <a:lnTo>
                        <a:pt x="173" y="388"/>
                      </a:lnTo>
                      <a:lnTo>
                        <a:pt x="219" y="249"/>
                      </a:lnTo>
                      <a:close/>
                    </a:path>
                  </a:pathLst>
                </a:custGeom>
                <a:solidFill>
                  <a:srgbClr val="C0C0C0"/>
                </a:solidFill>
                <a:ln w="1588">
                  <a:solidFill>
                    <a:srgbClr val="000000"/>
                  </a:solidFill>
                  <a:round/>
                  <a:headEnd/>
                  <a:tailEnd/>
                </a:ln>
              </p:spPr>
              <p:txBody>
                <a:bodyPr/>
                <a:lstStyle/>
                <a:p>
                  <a:endParaRPr lang="en-US"/>
                </a:p>
              </p:txBody>
            </p:sp>
            <p:sp>
              <p:nvSpPr>
                <p:cNvPr id="6172" name="Freeform 46"/>
                <p:cNvSpPr>
                  <a:spLocks/>
                </p:cNvSpPr>
                <p:nvPr/>
              </p:nvSpPr>
              <p:spPr bwMode="auto">
                <a:xfrm>
                  <a:off x="840" y="3693"/>
                  <a:ext cx="139" cy="186"/>
                </a:xfrm>
                <a:custGeom>
                  <a:avLst/>
                  <a:gdLst>
                    <a:gd name="T0" fmla="*/ 159 w 695"/>
                    <a:gd name="T1" fmla="*/ 279 h 933"/>
                    <a:gd name="T2" fmla="*/ 209 w 695"/>
                    <a:gd name="T3" fmla="*/ 144 h 933"/>
                    <a:gd name="T4" fmla="*/ 253 w 695"/>
                    <a:gd name="T5" fmla="*/ 25 h 933"/>
                    <a:gd name="T6" fmla="*/ 260 w 695"/>
                    <a:gd name="T7" fmla="*/ 19 h 933"/>
                    <a:gd name="T8" fmla="*/ 267 w 695"/>
                    <a:gd name="T9" fmla="*/ 17 h 933"/>
                    <a:gd name="T10" fmla="*/ 282 w 695"/>
                    <a:gd name="T11" fmla="*/ 16 h 933"/>
                    <a:gd name="T12" fmla="*/ 482 w 695"/>
                    <a:gd name="T13" fmla="*/ 1 h 933"/>
                    <a:gd name="T14" fmla="*/ 674 w 695"/>
                    <a:gd name="T15" fmla="*/ 0 h 933"/>
                    <a:gd name="T16" fmla="*/ 686 w 695"/>
                    <a:gd name="T17" fmla="*/ 2 h 933"/>
                    <a:gd name="T18" fmla="*/ 691 w 695"/>
                    <a:gd name="T19" fmla="*/ 6 h 933"/>
                    <a:gd name="T20" fmla="*/ 695 w 695"/>
                    <a:gd name="T21" fmla="*/ 17 h 933"/>
                    <a:gd name="T22" fmla="*/ 680 w 695"/>
                    <a:gd name="T23" fmla="*/ 101 h 933"/>
                    <a:gd name="T24" fmla="*/ 650 w 695"/>
                    <a:gd name="T25" fmla="*/ 175 h 933"/>
                    <a:gd name="T26" fmla="*/ 598 w 695"/>
                    <a:gd name="T27" fmla="*/ 309 h 933"/>
                    <a:gd name="T28" fmla="*/ 499 w 695"/>
                    <a:gd name="T29" fmla="*/ 539 h 933"/>
                    <a:gd name="T30" fmla="*/ 414 w 695"/>
                    <a:gd name="T31" fmla="*/ 739 h 933"/>
                    <a:gd name="T32" fmla="*/ 391 w 695"/>
                    <a:gd name="T33" fmla="*/ 815 h 933"/>
                    <a:gd name="T34" fmla="*/ 378 w 695"/>
                    <a:gd name="T35" fmla="*/ 866 h 933"/>
                    <a:gd name="T36" fmla="*/ 364 w 695"/>
                    <a:gd name="T37" fmla="*/ 895 h 933"/>
                    <a:gd name="T38" fmla="*/ 351 w 695"/>
                    <a:gd name="T39" fmla="*/ 916 h 933"/>
                    <a:gd name="T40" fmla="*/ 343 w 695"/>
                    <a:gd name="T41" fmla="*/ 926 h 933"/>
                    <a:gd name="T42" fmla="*/ 335 w 695"/>
                    <a:gd name="T43" fmla="*/ 932 h 933"/>
                    <a:gd name="T44" fmla="*/ 323 w 695"/>
                    <a:gd name="T45" fmla="*/ 933 h 933"/>
                    <a:gd name="T46" fmla="*/ 311 w 695"/>
                    <a:gd name="T47" fmla="*/ 930 h 933"/>
                    <a:gd name="T48" fmla="*/ 292 w 695"/>
                    <a:gd name="T49" fmla="*/ 919 h 933"/>
                    <a:gd name="T50" fmla="*/ 271 w 695"/>
                    <a:gd name="T51" fmla="*/ 903 h 933"/>
                    <a:gd name="T52" fmla="*/ 251 w 695"/>
                    <a:gd name="T53" fmla="*/ 884 h 933"/>
                    <a:gd name="T54" fmla="*/ 227 w 695"/>
                    <a:gd name="T55" fmla="*/ 866 h 933"/>
                    <a:gd name="T56" fmla="*/ 206 w 695"/>
                    <a:gd name="T57" fmla="*/ 850 h 933"/>
                    <a:gd name="T58" fmla="*/ 10 w 695"/>
                    <a:gd name="T59" fmla="*/ 767 h 933"/>
                    <a:gd name="T60" fmla="*/ 4 w 695"/>
                    <a:gd name="T61" fmla="*/ 762 h 933"/>
                    <a:gd name="T62" fmla="*/ 0 w 695"/>
                    <a:gd name="T63" fmla="*/ 754 h 933"/>
                    <a:gd name="T64" fmla="*/ 2 w 695"/>
                    <a:gd name="T65" fmla="*/ 743 h 933"/>
                    <a:gd name="T66" fmla="*/ 6 w 695"/>
                    <a:gd name="T67" fmla="*/ 733 h 933"/>
                    <a:gd name="T68" fmla="*/ 159 w 695"/>
                    <a:gd name="T69" fmla="*/ 279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5"/>
                    <a:gd name="T106" fmla="*/ 0 h 933"/>
                    <a:gd name="T107" fmla="*/ 695 w 695"/>
                    <a:gd name="T108" fmla="*/ 933 h 9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5" h="933">
                      <a:moveTo>
                        <a:pt x="159" y="279"/>
                      </a:moveTo>
                      <a:lnTo>
                        <a:pt x="209" y="144"/>
                      </a:lnTo>
                      <a:lnTo>
                        <a:pt x="253" y="25"/>
                      </a:lnTo>
                      <a:lnTo>
                        <a:pt x="260" y="19"/>
                      </a:lnTo>
                      <a:lnTo>
                        <a:pt x="267" y="17"/>
                      </a:lnTo>
                      <a:lnTo>
                        <a:pt x="282" y="16"/>
                      </a:lnTo>
                      <a:lnTo>
                        <a:pt x="482" y="1"/>
                      </a:lnTo>
                      <a:lnTo>
                        <a:pt x="674" y="0"/>
                      </a:lnTo>
                      <a:lnTo>
                        <a:pt x="686" y="2"/>
                      </a:lnTo>
                      <a:lnTo>
                        <a:pt x="691" y="6"/>
                      </a:lnTo>
                      <a:lnTo>
                        <a:pt x="695" y="17"/>
                      </a:lnTo>
                      <a:lnTo>
                        <a:pt x="680" y="101"/>
                      </a:lnTo>
                      <a:lnTo>
                        <a:pt x="650" y="175"/>
                      </a:lnTo>
                      <a:lnTo>
                        <a:pt x="598" y="309"/>
                      </a:lnTo>
                      <a:lnTo>
                        <a:pt x="499" y="539"/>
                      </a:lnTo>
                      <a:lnTo>
                        <a:pt x="414" y="739"/>
                      </a:lnTo>
                      <a:lnTo>
                        <a:pt x="391" y="815"/>
                      </a:lnTo>
                      <a:lnTo>
                        <a:pt x="378" y="866"/>
                      </a:lnTo>
                      <a:lnTo>
                        <a:pt x="364" y="895"/>
                      </a:lnTo>
                      <a:lnTo>
                        <a:pt x="351" y="916"/>
                      </a:lnTo>
                      <a:lnTo>
                        <a:pt x="343" y="926"/>
                      </a:lnTo>
                      <a:lnTo>
                        <a:pt x="335" y="932"/>
                      </a:lnTo>
                      <a:lnTo>
                        <a:pt x="323" y="933"/>
                      </a:lnTo>
                      <a:lnTo>
                        <a:pt x="311" y="930"/>
                      </a:lnTo>
                      <a:lnTo>
                        <a:pt x="292" y="919"/>
                      </a:lnTo>
                      <a:lnTo>
                        <a:pt x="271" y="903"/>
                      </a:lnTo>
                      <a:lnTo>
                        <a:pt x="251" y="884"/>
                      </a:lnTo>
                      <a:lnTo>
                        <a:pt x="227" y="866"/>
                      </a:lnTo>
                      <a:lnTo>
                        <a:pt x="206" y="850"/>
                      </a:lnTo>
                      <a:lnTo>
                        <a:pt x="10" y="767"/>
                      </a:lnTo>
                      <a:lnTo>
                        <a:pt x="4" y="762"/>
                      </a:lnTo>
                      <a:lnTo>
                        <a:pt x="0" y="754"/>
                      </a:lnTo>
                      <a:lnTo>
                        <a:pt x="2" y="743"/>
                      </a:lnTo>
                      <a:lnTo>
                        <a:pt x="6" y="733"/>
                      </a:lnTo>
                      <a:lnTo>
                        <a:pt x="159" y="279"/>
                      </a:lnTo>
                      <a:close/>
                    </a:path>
                  </a:pathLst>
                </a:custGeom>
                <a:solidFill>
                  <a:srgbClr val="005F5F"/>
                </a:solidFill>
                <a:ln w="1588">
                  <a:solidFill>
                    <a:srgbClr val="000000"/>
                  </a:solidFill>
                  <a:round/>
                  <a:headEnd/>
                  <a:tailEnd/>
                </a:ln>
              </p:spPr>
              <p:txBody>
                <a:bodyPr/>
                <a:lstStyle/>
                <a:p>
                  <a:endParaRPr lang="en-US"/>
                </a:p>
              </p:txBody>
            </p:sp>
          </p:grpSp>
          <p:grpSp>
            <p:nvGrpSpPr>
              <p:cNvPr id="16" name="Group 47"/>
              <p:cNvGrpSpPr>
                <a:grpSpLocks/>
              </p:cNvGrpSpPr>
              <p:nvPr/>
            </p:nvGrpSpPr>
            <p:grpSpPr bwMode="auto">
              <a:xfrm>
                <a:off x="996" y="3884"/>
                <a:ext cx="37" cy="106"/>
                <a:chOff x="996" y="3884"/>
                <a:chExt cx="37" cy="106"/>
              </a:xfrm>
            </p:grpSpPr>
            <p:sp>
              <p:nvSpPr>
                <p:cNvPr id="6169" name="Freeform 48"/>
                <p:cNvSpPr>
                  <a:spLocks/>
                </p:cNvSpPr>
                <p:nvPr/>
              </p:nvSpPr>
              <p:spPr bwMode="auto">
                <a:xfrm>
                  <a:off x="999" y="3888"/>
                  <a:ext cx="34" cy="102"/>
                </a:xfrm>
                <a:custGeom>
                  <a:avLst/>
                  <a:gdLst>
                    <a:gd name="T0" fmla="*/ 0 w 170"/>
                    <a:gd name="T1" fmla="*/ 0 h 509"/>
                    <a:gd name="T2" fmla="*/ 5 w 170"/>
                    <a:gd name="T3" fmla="*/ 33 h 509"/>
                    <a:gd name="T4" fmla="*/ 14 w 170"/>
                    <a:gd name="T5" fmla="*/ 58 h 509"/>
                    <a:gd name="T6" fmla="*/ 28 w 170"/>
                    <a:gd name="T7" fmla="*/ 82 h 509"/>
                    <a:gd name="T8" fmla="*/ 50 w 170"/>
                    <a:gd name="T9" fmla="*/ 96 h 509"/>
                    <a:gd name="T10" fmla="*/ 78 w 170"/>
                    <a:gd name="T11" fmla="*/ 107 h 509"/>
                    <a:gd name="T12" fmla="*/ 100 w 170"/>
                    <a:gd name="T13" fmla="*/ 127 h 509"/>
                    <a:gd name="T14" fmla="*/ 118 w 170"/>
                    <a:gd name="T15" fmla="*/ 152 h 509"/>
                    <a:gd name="T16" fmla="*/ 137 w 170"/>
                    <a:gd name="T17" fmla="*/ 193 h 509"/>
                    <a:gd name="T18" fmla="*/ 143 w 170"/>
                    <a:gd name="T19" fmla="*/ 227 h 509"/>
                    <a:gd name="T20" fmla="*/ 138 w 170"/>
                    <a:gd name="T21" fmla="*/ 254 h 509"/>
                    <a:gd name="T22" fmla="*/ 118 w 170"/>
                    <a:gd name="T23" fmla="*/ 279 h 509"/>
                    <a:gd name="T24" fmla="*/ 101 w 170"/>
                    <a:gd name="T25" fmla="*/ 301 h 509"/>
                    <a:gd name="T26" fmla="*/ 89 w 170"/>
                    <a:gd name="T27" fmla="*/ 324 h 509"/>
                    <a:gd name="T28" fmla="*/ 81 w 170"/>
                    <a:gd name="T29" fmla="*/ 354 h 509"/>
                    <a:gd name="T30" fmla="*/ 76 w 170"/>
                    <a:gd name="T31" fmla="*/ 389 h 509"/>
                    <a:gd name="T32" fmla="*/ 85 w 170"/>
                    <a:gd name="T33" fmla="*/ 420 h 509"/>
                    <a:gd name="T34" fmla="*/ 97 w 170"/>
                    <a:gd name="T35" fmla="*/ 441 h 509"/>
                    <a:gd name="T36" fmla="*/ 123 w 170"/>
                    <a:gd name="T37" fmla="*/ 469 h 509"/>
                    <a:gd name="T38" fmla="*/ 143 w 170"/>
                    <a:gd name="T39" fmla="*/ 488 h 509"/>
                    <a:gd name="T40" fmla="*/ 170 w 170"/>
                    <a:gd name="T41" fmla="*/ 509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509"/>
                    <a:gd name="T65" fmla="*/ 170 w 170"/>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509">
                      <a:moveTo>
                        <a:pt x="0" y="0"/>
                      </a:moveTo>
                      <a:lnTo>
                        <a:pt x="5" y="33"/>
                      </a:lnTo>
                      <a:lnTo>
                        <a:pt x="14" y="58"/>
                      </a:lnTo>
                      <a:lnTo>
                        <a:pt x="28" y="82"/>
                      </a:lnTo>
                      <a:lnTo>
                        <a:pt x="50" y="96"/>
                      </a:lnTo>
                      <a:lnTo>
                        <a:pt x="78" y="107"/>
                      </a:lnTo>
                      <a:lnTo>
                        <a:pt x="100" y="127"/>
                      </a:lnTo>
                      <a:lnTo>
                        <a:pt x="118" y="152"/>
                      </a:lnTo>
                      <a:lnTo>
                        <a:pt x="137" y="193"/>
                      </a:lnTo>
                      <a:lnTo>
                        <a:pt x="143" y="227"/>
                      </a:lnTo>
                      <a:lnTo>
                        <a:pt x="138" y="254"/>
                      </a:lnTo>
                      <a:lnTo>
                        <a:pt x="118" y="279"/>
                      </a:lnTo>
                      <a:lnTo>
                        <a:pt x="101" y="301"/>
                      </a:lnTo>
                      <a:lnTo>
                        <a:pt x="89" y="324"/>
                      </a:lnTo>
                      <a:lnTo>
                        <a:pt x="81" y="354"/>
                      </a:lnTo>
                      <a:lnTo>
                        <a:pt x="76" y="389"/>
                      </a:lnTo>
                      <a:lnTo>
                        <a:pt x="85" y="420"/>
                      </a:lnTo>
                      <a:lnTo>
                        <a:pt x="97" y="441"/>
                      </a:lnTo>
                      <a:lnTo>
                        <a:pt x="123" y="469"/>
                      </a:lnTo>
                      <a:lnTo>
                        <a:pt x="143" y="488"/>
                      </a:lnTo>
                      <a:lnTo>
                        <a:pt x="170" y="509"/>
                      </a:lnTo>
                    </a:path>
                  </a:pathLst>
                </a:custGeom>
                <a:noFill/>
                <a:ln w="1588">
                  <a:solidFill>
                    <a:srgbClr val="000000"/>
                  </a:solidFill>
                  <a:round/>
                  <a:headEnd/>
                  <a:tailEnd/>
                </a:ln>
              </p:spPr>
              <p:txBody>
                <a:bodyPr/>
                <a:lstStyle/>
                <a:p>
                  <a:endParaRPr lang="en-US"/>
                </a:p>
              </p:txBody>
            </p:sp>
            <p:sp>
              <p:nvSpPr>
                <p:cNvPr id="6170" name="Oval 49"/>
                <p:cNvSpPr>
                  <a:spLocks noChangeArrowheads="1"/>
                </p:cNvSpPr>
                <p:nvPr/>
              </p:nvSpPr>
              <p:spPr bwMode="auto">
                <a:xfrm>
                  <a:off x="996" y="3884"/>
                  <a:ext cx="7" cy="7"/>
                </a:xfrm>
                <a:prstGeom prst="ellipse">
                  <a:avLst/>
                </a:prstGeom>
                <a:solidFill>
                  <a:srgbClr val="000000"/>
                </a:solidFill>
                <a:ln w="1588">
                  <a:solidFill>
                    <a:srgbClr val="000000"/>
                  </a:solidFill>
                  <a:round/>
                  <a:headEnd/>
                  <a:tailEnd/>
                </a:ln>
              </p:spPr>
              <p:txBody>
                <a:bodyPr/>
                <a:lstStyle/>
                <a:p>
                  <a:endParaRPr lang="en-US"/>
                </a:p>
              </p:txBody>
            </p:sp>
          </p:grpSp>
        </p:grpSp>
        <p:grpSp>
          <p:nvGrpSpPr>
            <p:cNvPr id="17" name="Group 50"/>
            <p:cNvGrpSpPr>
              <a:grpSpLocks/>
            </p:cNvGrpSpPr>
            <p:nvPr/>
          </p:nvGrpSpPr>
          <p:grpSpPr bwMode="auto">
            <a:xfrm>
              <a:off x="578" y="2023"/>
              <a:ext cx="267" cy="465"/>
              <a:chOff x="578" y="3607"/>
              <a:chExt cx="267" cy="465"/>
            </a:xfrm>
          </p:grpSpPr>
          <p:sp>
            <p:nvSpPr>
              <p:cNvPr id="6161" name="Freeform 51"/>
              <p:cNvSpPr>
                <a:spLocks/>
              </p:cNvSpPr>
              <p:nvPr/>
            </p:nvSpPr>
            <p:spPr bwMode="auto">
              <a:xfrm>
                <a:off x="578" y="3817"/>
                <a:ext cx="155" cy="255"/>
              </a:xfrm>
              <a:custGeom>
                <a:avLst/>
                <a:gdLst>
                  <a:gd name="T0" fmla="*/ 775 w 775"/>
                  <a:gd name="T1" fmla="*/ 599 h 1273"/>
                  <a:gd name="T2" fmla="*/ 554 w 775"/>
                  <a:gd name="T3" fmla="*/ 470 h 1273"/>
                  <a:gd name="T4" fmla="*/ 311 w 775"/>
                  <a:gd name="T5" fmla="*/ 24 h 1273"/>
                  <a:gd name="T6" fmla="*/ 300 w 775"/>
                  <a:gd name="T7" fmla="*/ 16 h 1273"/>
                  <a:gd name="T8" fmla="*/ 283 w 775"/>
                  <a:gd name="T9" fmla="*/ 8 h 1273"/>
                  <a:gd name="T10" fmla="*/ 264 w 775"/>
                  <a:gd name="T11" fmla="*/ 3 h 1273"/>
                  <a:gd name="T12" fmla="*/ 238 w 775"/>
                  <a:gd name="T13" fmla="*/ 0 h 1273"/>
                  <a:gd name="T14" fmla="*/ 214 w 775"/>
                  <a:gd name="T15" fmla="*/ 3 h 1273"/>
                  <a:gd name="T16" fmla="*/ 191 w 775"/>
                  <a:gd name="T17" fmla="*/ 12 h 1273"/>
                  <a:gd name="T18" fmla="*/ 166 w 775"/>
                  <a:gd name="T19" fmla="*/ 24 h 1273"/>
                  <a:gd name="T20" fmla="*/ 132 w 775"/>
                  <a:gd name="T21" fmla="*/ 42 h 1273"/>
                  <a:gd name="T22" fmla="*/ 104 w 775"/>
                  <a:gd name="T23" fmla="*/ 61 h 1273"/>
                  <a:gd name="T24" fmla="*/ 81 w 775"/>
                  <a:gd name="T25" fmla="*/ 79 h 1273"/>
                  <a:gd name="T26" fmla="*/ 62 w 775"/>
                  <a:gd name="T27" fmla="*/ 96 h 1273"/>
                  <a:gd name="T28" fmla="*/ 45 w 775"/>
                  <a:gd name="T29" fmla="*/ 118 h 1273"/>
                  <a:gd name="T30" fmla="*/ 25 w 775"/>
                  <a:gd name="T31" fmla="*/ 149 h 1273"/>
                  <a:gd name="T32" fmla="*/ 13 w 775"/>
                  <a:gd name="T33" fmla="*/ 172 h 1273"/>
                  <a:gd name="T34" fmla="*/ 2 w 775"/>
                  <a:gd name="T35" fmla="*/ 204 h 1273"/>
                  <a:gd name="T36" fmla="*/ 0 w 775"/>
                  <a:gd name="T37" fmla="*/ 241 h 1273"/>
                  <a:gd name="T38" fmla="*/ 0 w 775"/>
                  <a:gd name="T39" fmla="*/ 296 h 1273"/>
                  <a:gd name="T40" fmla="*/ 6 w 775"/>
                  <a:gd name="T41" fmla="*/ 359 h 1273"/>
                  <a:gd name="T42" fmla="*/ 18 w 775"/>
                  <a:gd name="T43" fmla="*/ 418 h 1273"/>
                  <a:gd name="T44" fmla="*/ 39 w 775"/>
                  <a:gd name="T45" fmla="*/ 489 h 1273"/>
                  <a:gd name="T46" fmla="*/ 60 w 775"/>
                  <a:gd name="T47" fmla="*/ 549 h 1273"/>
                  <a:gd name="T48" fmla="*/ 78 w 775"/>
                  <a:gd name="T49" fmla="*/ 589 h 1273"/>
                  <a:gd name="T50" fmla="*/ 105 w 775"/>
                  <a:gd name="T51" fmla="*/ 631 h 1273"/>
                  <a:gd name="T52" fmla="*/ 126 w 775"/>
                  <a:gd name="T53" fmla="*/ 660 h 1273"/>
                  <a:gd name="T54" fmla="*/ 148 w 775"/>
                  <a:gd name="T55" fmla="*/ 694 h 1273"/>
                  <a:gd name="T56" fmla="*/ 175 w 775"/>
                  <a:gd name="T57" fmla="*/ 728 h 1273"/>
                  <a:gd name="T58" fmla="*/ 200 w 775"/>
                  <a:gd name="T59" fmla="*/ 748 h 1273"/>
                  <a:gd name="T60" fmla="*/ 302 w 775"/>
                  <a:gd name="T61" fmla="*/ 736 h 1273"/>
                  <a:gd name="T62" fmla="*/ 380 w 775"/>
                  <a:gd name="T63" fmla="*/ 709 h 1273"/>
                  <a:gd name="T64" fmla="*/ 428 w 775"/>
                  <a:gd name="T65" fmla="*/ 724 h 1273"/>
                  <a:gd name="T66" fmla="*/ 542 w 775"/>
                  <a:gd name="T67" fmla="*/ 729 h 1273"/>
                  <a:gd name="T68" fmla="*/ 682 w 775"/>
                  <a:gd name="T69" fmla="*/ 709 h 1273"/>
                  <a:gd name="T70" fmla="*/ 703 w 775"/>
                  <a:gd name="T71" fmla="*/ 756 h 1273"/>
                  <a:gd name="T72" fmla="*/ 703 w 775"/>
                  <a:gd name="T73" fmla="*/ 1092 h 1273"/>
                  <a:gd name="T74" fmla="*/ 700 w 775"/>
                  <a:gd name="T75" fmla="*/ 1123 h 1273"/>
                  <a:gd name="T76" fmla="*/ 694 w 775"/>
                  <a:gd name="T77" fmla="*/ 1143 h 1273"/>
                  <a:gd name="T78" fmla="*/ 686 w 775"/>
                  <a:gd name="T79" fmla="*/ 1164 h 1273"/>
                  <a:gd name="T80" fmla="*/ 673 w 775"/>
                  <a:gd name="T81" fmla="*/ 1179 h 1273"/>
                  <a:gd name="T82" fmla="*/ 658 w 775"/>
                  <a:gd name="T83" fmla="*/ 1194 h 1273"/>
                  <a:gd name="T84" fmla="*/ 640 w 775"/>
                  <a:gd name="T85" fmla="*/ 1204 h 1273"/>
                  <a:gd name="T86" fmla="*/ 625 w 775"/>
                  <a:gd name="T87" fmla="*/ 1208 h 1273"/>
                  <a:gd name="T88" fmla="*/ 606 w 775"/>
                  <a:gd name="T89" fmla="*/ 1212 h 1273"/>
                  <a:gd name="T90" fmla="*/ 81 w 775"/>
                  <a:gd name="T91" fmla="*/ 1211 h 1273"/>
                  <a:gd name="T92" fmla="*/ 81 w 775"/>
                  <a:gd name="T93" fmla="*/ 1273 h 1273"/>
                  <a:gd name="T94" fmla="*/ 620 w 775"/>
                  <a:gd name="T95" fmla="*/ 1271 h 1273"/>
                  <a:gd name="T96" fmla="*/ 648 w 775"/>
                  <a:gd name="T97" fmla="*/ 1270 h 1273"/>
                  <a:gd name="T98" fmla="*/ 666 w 775"/>
                  <a:gd name="T99" fmla="*/ 1266 h 1273"/>
                  <a:gd name="T100" fmla="*/ 687 w 775"/>
                  <a:gd name="T101" fmla="*/ 1261 h 1273"/>
                  <a:gd name="T102" fmla="*/ 704 w 775"/>
                  <a:gd name="T103" fmla="*/ 1253 h 1273"/>
                  <a:gd name="T104" fmla="*/ 721 w 775"/>
                  <a:gd name="T105" fmla="*/ 1238 h 1273"/>
                  <a:gd name="T106" fmla="*/ 738 w 775"/>
                  <a:gd name="T107" fmla="*/ 1215 h 1273"/>
                  <a:gd name="T108" fmla="*/ 750 w 775"/>
                  <a:gd name="T109" fmla="*/ 1194 h 1273"/>
                  <a:gd name="T110" fmla="*/ 761 w 775"/>
                  <a:gd name="T111" fmla="*/ 1172 h 1273"/>
                  <a:gd name="T112" fmla="*/ 768 w 775"/>
                  <a:gd name="T113" fmla="*/ 1146 h 1273"/>
                  <a:gd name="T114" fmla="*/ 773 w 775"/>
                  <a:gd name="T115" fmla="*/ 1117 h 1273"/>
                  <a:gd name="T116" fmla="*/ 775 w 775"/>
                  <a:gd name="T117" fmla="*/ 1084 h 1273"/>
                  <a:gd name="T118" fmla="*/ 775 w 775"/>
                  <a:gd name="T119" fmla="*/ 599 h 1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5"/>
                  <a:gd name="T181" fmla="*/ 0 h 1273"/>
                  <a:gd name="T182" fmla="*/ 775 w 775"/>
                  <a:gd name="T183" fmla="*/ 1273 h 12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5" h="1273">
                    <a:moveTo>
                      <a:pt x="775" y="599"/>
                    </a:moveTo>
                    <a:lnTo>
                      <a:pt x="554" y="470"/>
                    </a:lnTo>
                    <a:lnTo>
                      <a:pt x="311" y="24"/>
                    </a:lnTo>
                    <a:lnTo>
                      <a:pt x="300" y="16"/>
                    </a:lnTo>
                    <a:lnTo>
                      <a:pt x="283" y="8"/>
                    </a:lnTo>
                    <a:lnTo>
                      <a:pt x="264" y="3"/>
                    </a:lnTo>
                    <a:lnTo>
                      <a:pt x="238" y="0"/>
                    </a:lnTo>
                    <a:lnTo>
                      <a:pt x="214" y="3"/>
                    </a:lnTo>
                    <a:lnTo>
                      <a:pt x="191" y="12"/>
                    </a:lnTo>
                    <a:lnTo>
                      <a:pt x="166" y="24"/>
                    </a:lnTo>
                    <a:lnTo>
                      <a:pt x="132" y="42"/>
                    </a:lnTo>
                    <a:lnTo>
                      <a:pt x="104" y="61"/>
                    </a:lnTo>
                    <a:lnTo>
                      <a:pt x="81" y="79"/>
                    </a:lnTo>
                    <a:lnTo>
                      <a:pt x="62" y="96"/>
                    </a:lnTo>
                    <a:lnTo>
                      <a:pt x="45" y="118"/>
                    </a:lnTo>
                    <a:lnTo>
                      <a:pt x="25" y="149"/>
                    </a:lnTo>
                    <a:lnTo>
                      <a:pt x="13" y="172"/>
                    </a:lnTo>
                    <a:lnTo>
                      <a:pt x="2" y="204"/>
                    </a:lnTo>
                    <a:lnTo>
                      <a:pt x="0" y="241"/>
                    </a:lnTo>
                    <a:lnTo>
                      <a:pt x="0" y="296"/>
                    </a:lnTo>
                    <a:lnTo>
                      <a:pt x="6" y="359"/>
                    </a:lnTo>
                    <a:lnTo>
                      <a:pt x="18" y="418"/>
                    </a:lnTo>
                    <a:lnTo>
                      <a:pt x="39" y="489"/>
                    </a:lnTo>
                    <a:lnTo>
                      <a:pt x="60" y="549"/>
                    </a:lnTo>
                    <a:lnTo>
                      <a:pt x="78" y="589"/>
                    </a:lnTo>
                    <a:lnTo>
                      <a:pt x="105" y="631"/>
                    </a:lnTo>
                    <a:lnTo>
                      <a:pt x="126" y="660"/>
                    </a:lnTo>
                    <a:lnTo>
                      <a:pt x="148" y="694"/>
                    </a:lnTo>
                    <a:lnTo>
                      <a:pt x="175" y="728"/>
                    </a:lnTo>
                    <a:lnTo>
                      <a:pt x="200" y="748"/>
                    </a:lnTo>
                    <a:lnTo>
                      <a:pt x="302" y="736"/>
                    </a:lnTo>
                    <a:lnTo>
                      <a:pt x="380" y="709"/>
                    </a:lnTo>
                    <a:lnTo>
                      <a:pt x="428" y="724"/>
                    </a:lnTo>
                    <a:lnTo>
                      <a:pt x="542" y="729"/>
                    </a:lnTo>
                    <a:lnTo>
                      <a:pt x="682" y="709"/>
                    </a:lnTo>
                    <a:lnTo>
                      <a:pt x="703" y="756"/>
                    </a:lnTo>
                    <a:lnTo>
                      <a:pt x="703" y="1092"/>
                    </a:lnTo>
                    <a:lnTo>
                      <a:pt x="700" y="1123"/>
                    </a:lnTo>
                    <a:lnTo>
                      <a:pt x="694" y="1143"/>
                    </a:lnTo>
                    <a:lnTo>
                      <a:pt x="686" y="1164"/>
                    </a:lnTo>
                    <a:lnTo>
                      <a:pt x="673" y="1179"/>
                    </a:lnTo>
                    <a:lnTo>
                      <a:pt x="658" y="1194"/>
                    </a:lnTo>
                    <a:lnTo>
                      <a:pt x="640" y="1204"/>
                    </a:lnTo>
                    <a:lnTo>
                      <a:pt x="625" y="1208"/>
                    </a:lnTo>
                    <a:lnTo>
                      <a:pt x="606" y="1212"/>
                    </a:lnTo>
                    <a:lnTo>
                      <a:pt x="81" y="1211"/>
                    </a:lnTo>
                    <a:lnTo>
                      <a:pt x="81" y="1273"/>
                    </a:lnTo>
                    <a:lnTo>
                      <a:pt x="620" y="1271"/>
                    </a:lnTo>
                    <a:lnTo>
                      <a:pt x="648" y="1270"/>
                    </a:lnTo>
                    <a:lnTo>
                      <a:pt x="666" y="1266"/>
                    </a:lnTo>
                    <a:lnTo>
                      <a:pt x="687" y="1261"/>
                    </a:lnTo>
                    <a:lnTo>
                      <a:pt x="704" y="1253"/>
                    </a:lnTo>
                    <a:lnTo>
                      <a:pt x="721" y="1238"/>
                    </a:lnTo>
                    <a:lnTo>
                      <a:pt x="738" y="1215"/>
                    </a:lnTo>
                    <a:lnTo>
                      <a:pt x="750" y="1194"/>
                    </a:lnTo>
                    <a:lnTo>
                      <a:pt x="761" y="1172"/>
                    </a:lnTo>
                    <a:lnTo>
                      <a:pt x="768" y="1146"/>
                    </a:lnTo>
                    <a:lnTo>
                      <a:pt x="773" y="1117"/>
                    </a:lnTo>
                    <a:lnTo>
                      <a:pt x="775" y="1084"/>
                    </a:lnTo>
                    <a:lnTo>
                      <a:pt x="775" y="599"/>
                    </a:lnTo>
                    <a:close/>
                  </a:path>
                </a:pathLst>
              </a:custGeom>
              <a:solidFill>
                <a:srgbClr val="C0C0C0"/>
              </a:solidFill>
              <a:ln w="1651">
                <a:solidFill>
                  <a:srgbClr val="000000"/>
                </a:solidFill>
                <a:round/>
                <a:headEnd/>
                <a:tailEnd/>
              </a:ln>
            </p:spPr>
            <p:txBody>
              <a:bodyPr/>
              <a:lstStyle/>
              <a:p>
                <a:endParaRPr lang="en-US"/>
              </a:p>
            </p:txBody>
          </p:sp>
          <p:grpSp>
            <p:nvGrpSpPr>
              <p:cNvPr id="18" name="Group 52"/>
              <p:cNvGrpSpPr>
                <a:grpSpLocks/>
              </p:cNvGrpSpPr>
              <p:nvPr/>
            </p:nvGrpSpPr>
            <p:grpSpPr bwMode="auto">
              <a:xfrm>
                <a:off x="609" y="3607"/>
                <a:ext cx="236" cy="462"/>
                <a:chOff x="609" y="3607"/>
                <a:chExt cx="236" cy="462"/>
              </a:xfrm>
            </p:grpSpPr>
            <p:sp>
              <p:nvSpPr>
                <p:cNvPr id="6163" name="Freeform 53"/>
                <p:cNvSpPr>
                  <a:spLocks/>
                </p:cNvSpPr>
                <p:nvPr/>
              </p:nvSpPr>
              <p:spPr bwMode="auto">
                <a:xfrm>
                  <a:off x="609" y="3607"/>
                  <a:ext cx="236" cy="462"/>
                </a:xfrm>
                <a:custGeom>
                  <a:avLst/>
                  <a:gdLst>
                    <a:gd name="T0" fmla="*/ 475 w 1180"/>
                    <a:gd name="T1" fmla="*/ 159 h 2307"/>
                    <a:gd name="T2" fmla="*/ 493 w 1180"/>
                    <a:gd name="T3" fmla="*/ 156 h 2307"/>
                    <a:gd name="T4" fmla="*/ 556 w 1180"/>
                    <a:gd name="T5" fmla="*/ 176 h 2307"/>
                    <a:gd name="T6" fmla="*/ 543 w 1180"/>
                    <a:gd name="T7" fmla="*/ 10 h 2307"/>
                    <a:gd name="T8" fmla="*/ 632 w 1180"/>
                    <a:gd name="T9" fmla="*/ 130 h 2307"/>
                    <a:gd name="T10" fmla="*/ 658 w 1180"/>
                    <a:gd name="T11" fmla="*/ 34 h 2307"/>
                    <a:gd name="T12" fmla="*/ 736 w 1180"/>
                    <a:gd name="T13" fmla="*/ 0 h 2307"/>
                    <a:gd name="T14" fmla="*/ 726 w 1180"/>
                    <a:gd name="T15" fmla="*/ 87 h 2307"/>
                    <a:gd name="T16" fmla="*/ 772 w 1180"/>
                    <a:gd name="T17" fmla="*/ 56 h 2307"/>
                    <a:gd name="T18" fmla="*/ 768 w 1180"/>
                    <a:gd name="T19" fmla="*/ 100 h 2307"/>
                    <a:gd name="T20" fmla="*/ 795 w 1180"/>
                    <a:gd name="T21" fmla="*/ 187 h 2307"/>
                    <a:gd name="T22" fmla="*/ 897 w 1180"/>
                    <a:gd name="T23" fmla="*/ 67 h 2307"/>
                    <a:gd name="T24" fmla="*/ 829 w 1180"/>
                    <a:gd name="T25" fmla="*/ 184 h 2307"/>
                    <a:gd name="T26" fmla="*/ 945 w 1180"/>
                    <a:gd name="T27" fmla="*/ 104 h 2307"/>
                    <a:gd name="T28" fmla="*/ 894 w 1180"/>
                    <a:gd name="T29" fmla="*/ 194 h 2307"/>
                    <a:gd name="T30" fmla="*/ 907 w 1180"/>
                    <a:gd name="T31" fmla="*/ 240 h 2307"/>
                    <a:gd name="T32" fmla="*/ 900 w 1180"/>
                    <a:gd name="T33" fmla="*/ 343 h 2307"/>
                    <a:gd name="T34" fmla="*/ 992 w 1180"/>
                    <a:gd name="T35" fmla="*/ 474 h 2307"/>
                    <a:gd name="T36" fmla="*/ 1072 w 1180"/>
                    <a:gd name="T37" fmla="*/ 632 h 2307"/>
                    <a:gd name="T38" fmla="*/ 1051 w 1180"/>
                    <a:gd name="T39" fmla="*/ 661 h 2307"/>
                    <a:gd name="T40" fmla="*/ 859 w 1180"/>
                    <a:gd name="T41" fmla="*/ 787 h 2307"/>
                    <a:gd name="T42" fmla="*/ 804 w 1180"/>
                    <a:gd name="T43" fmla="*/ 934 h 2307"/>
                    <a:gd name="T44" fmla="*/ 616 w 1180"/>
                    <a:gd name="T45" fmla="*/ 906 h 2307"/>
                    <a:gd name="T46" fmla="*/ 562 w 1180"/>
                    <a:gd name="T47" fmla="*/ 1172 h 2307"/>
                    <a:gd name="T48" fmla="*/ 715 w 1180"/>
                    <a:gd name="T49" fmla="*/ 1320 h 2307"/>
                    <a:gd name="T50" fmla="*/ 894 w 1180"/>
                    <a:gd name="T51" fmla="*/ 1351 h 2307"/>
                    <a:gd name="T52" fmla="*/ 1011 w 1180"/>
                    <a:gd name="T53" fmla="*/ 1349 h 2307"/>
                    <a:gd name="T54" fmla="*/ 1091 w 1180"/>
                    <a:gd name="T55" fmla="*/ 1324 h 2307"/>
                    <a:gd name="T56" fmla="*/ 1112 w 1180"/>
                    <a:gd name="T57" fmla="*/ 1386 h 2307"/>
                    <a:gd name="T58" fmla="*/ 1180 w 1180"/>
                    <a:gd name="T59" fmla="*/ 1431 h 2307"/>
                    <a:gd name="T60" fmla="*/ 1153 w 1180"/>
                    <a:gd name="T61" fmla="*/ 1478 h 2307"/>
                    <a:gd name="T62" fmla="*/ 1168 w 1180"/>
                    <a:gd name="T63" fmla="*/ 1532 h 2307"/>
                    <a:gd name="T64" fmla="*/ 1133 w 1180"/>
                    <a:gd name="T65" fmla="*/ 1596 h 2307"/>
                    <a:gd name="T66" fmla="*/ 1114 w 1180"/>
                    <a:gd name="T67" fmla="*/ 1629 h 2307"/>
                    <a:gd name="T68" fmla="*/ 972 w 1180"/>
                    <a:gd name="T69" fmla="*/ 1574 h 2307"/>
                    <a:gd name="T70" fmla="*/ 720 w 1180"/>
                    <a:gd name="T71" fmla="*/ 1507 h 2307"/>
                    <a:gd name="T72" fmla="*/ 553 w 1180"/>
                    <a:gd name="T73" fmla="*/ 1481 h 2307"/>
                    <a:gd name="T74" fmla="*/ 512 w 1180"/>
                    <a:gd name="T75" fmla="*/ 1425 h 2307"/>
                    <a:gd name="T76" fmla="*/ 531 w 1180"/>
                    <a:gd name="T77" fmla="*/ 1461 h 2307"/>
                    <a:gd name="T78" fmla="*/ 640 w 1180"/>
                    <a:gd name="T79" fmla="*/ 1498 h 2307"/>
                    <a:gd name="T80" fmla="*/ 731 w 1180"/>
                    <a:gd name="T81" fmla="*/ 1568 h 2307"/>
                    <a:gd name="T82" fmla="*/ 710 w 1180"/>
                    <a:gd name="T83" fmla="*/ 1639 h 2307"/>
                    <a:gd name="T84" fmla="*/ 545 w 1180"/>
                    <a:gd name="T85" fmla="*/ 1791 h 2307"/>
                    <a:gd name="T86" fmla="*/ 356 w 1180"/>
                    <a:gd name="T87" fmla="*/ 1919 h 2307"/>
                    <a:gd name="T88" fmla="*/ 322 w 1180"/>
                    <a:gd name="T89" fmla="*/ 2114 h 2307"/>
                    <a:gd name="T90" fmla="*/ 427 w 1180"/>
                    <a:gd name="T91" fmla="*/ 2274 h 2307"/>
                    <a:gd name="T92" fmla="*/ 256 w 1180"/>
                    <a:gd name="T93" fmla="*/ 2296 h 2307"/>
                    <a:gd name="T94" fmla="*/ 146 w 1180"/>
                    <a:gd name="T95" fmla="*/ 2290 h 2307"/>
                    <a:gd name="T96" fmla="*/ 148 w 1180"/>
                    <a:gd name="T97" fmla="*/ 1996 h 2307"/>
                    <a:gd name="T98" fmla="*/ 83 w 1180"/>
                    <a:gd name="T99" fmla="*/ 1919 h 2307"/>
                    <a:gd name="T100" fmla="*/ 125 w 1180"/>
                    <a:gd name="T101" fmla="*/ 1849 h 2307"/>
                    <a:gd name="T102" fmla="*/ 321 w 1180"/>
                    <a:gd name="T103" fmla="*/ 1754 h 2307"/>
                    <a:gd name="T104" fmla="*/ 386 w 1180"/>
                    <a:gd name="T105" fmla="*/ 1626 h 2307"/>
                    <a:gd name="T106" fmla="*/ 82 w 1180"/>
                    <a:gd name="T107" fmla="*/ 1599 h 2307"/>
                    <a:gd name="T108" fmla="*/ 19 w 1180"/>
                    <a:gd name="T109" fmla="*/ 1565 h 2307"/>
                    <a:gd name="T110" fmla="*/ 0 w 1180"/>
                    <a:gd name="T111" fmla="*/ 1451 h 2307"/>
                    <a:gd name="T112" fmla="*/ 18 w 1180"/>
                    <a:gd name="T113" fmla="*/ 1337 h 2307"/>
                    <a:gd name="T114" fmla="*/ 158 w 1180"/>
                    <a:gd name="T115" fmla="*/ 963 h 2307"/>
                    <a:gd name="T116" fmla="*/ 322 w 1180"/>
                    <a:gd name="T117" fmla="*/ 716 h 2307"/>
                    <a:gd name="T118" fmla="*/ 404 w 1180"/>
                    <a:gd name="T119" fmla="*/ 494 h 2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0"/>
                    <a:gd name="T181" fmla="*/ 0 h 2307"/>
                    <a:gd name="T182" fmla="*/ 1180 w 1180"/>
                    <a:gd name="T183" fmla="*/ 2307 h 2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0" h="2307">
                      <a:moveTo>
                        <a:pt x="404" y="494"/>
                      </a:moveTo>
                      <a:lnTo>
                        <a:pt x="435" y="389"/>
                      </a:lnTo>
                      <a:lnTo>
                        <a:pt x="462" y="266"/>
                      </a:lnTo>
                      <a:lnTo>
                        <a:pt x="475" y="159"/>
                      </a:lnTo>
                      <a:lnTo>
                        <a:pt x="448" y="99"/>
                      </a:lnTo>
                      <a:lnTo>
                        <a:pt x="421" y="70"/>
                      </a:lnTo>
                      <a:lnTo>
                        <a:pt x="462" y="104"/>
                      </a:lnTo>
                      <a:lnTo>
                        <a:pt x="493" y="156"/>
                      </a:lnTo>
                      <a:lnTo>
                        <a:pt x="468" y="37"/>
                      </a:lnTo>
                      <a:lnTo>
                        <a:pt x="490" y="94"/>
                      </a:lnTo>
                      <a:lnTo>
                        <a:pt x="535" y="167"/>
                      </a:lnTo>
                      <a:lnTo>
                        <a:pt x="556" y="176"/>
                      </a:lnTo>
                      <a:lnTo>
                        <a:pt x="542" y="113"/>
                      </a:lnTo>
                      <a:lnTo>
                        <a:pt x="552" y="120"/>
                      </a:lnTo>
                      <a:lnTo>
                        <a:pt x="558" y="67"/>
                      </a:lnTo>
                      <a:lnTo>
                        <a:pt x="543" y="10"/>
                      </a:lnTo>
                      <a:lnTo>
                        <a:pt x="614" y="160"/>
                      </a:lnTo>
                      <a:lnTo>
                        <a:pt x="619" y="136"/>
                      </a:lnTo>
                      <a:lnTo>
                        <a:pt x="629" y="154"/>
                      </a:lnTo>
                      <a:lnTo>
                        <a:pt x="632" y="130"/>
                      </a:lnTo>
                      <a:lnTo>
                        <a:pt x="617" y="93"/>
                      </a:lnTo>
                      <a:lnTo>
                        <a:pt x="620" y="20"/>
                      </a:lnTo>
                      <a:lnTo>
                        <a:pt x="645" y="160"/>
                      </a:lnTo>
                      <a:lnTo>
                        <a:pt x="658" y="34"/>
                      </a:lnTo>
                      <a:lnTo>
                        <a:pt x="658" y="133"/>
                      </a:lnTo>
                      <a:lnTo>
                        <a:pt x="671" y="157"/>
                      </a:lnTo>
                      <a:lnTo>
                        <a:pt x="691" y="46"/>
                      </a:lnTo>
                      <a:lnTo>
                        <a:pt x="736" y="0"/>
                      </a:lnTo>
                      <a:lnTo>
                        <a:pt x="706" y="46"/>
                      </a:lnTo>
                      <a:lnTo>
                        <a:pt x="688" y="134"/>
                      </a:lnTo>
                      <a:lnTo>
                        <a:pt x="694" y="149"/>
                      </a:lnTo>
                      <a:lnTo>
                        <a:pt x="726" y="87"/>
                      </a:lnTo>
                      <a:lnTo>
                        <a:pt x="704" y="140"/>
                      </a:lnTo>
                      <a:lnTo>
                        <a:pt x="704" y="164"/>
                      </a:lnTo>
                      <a:lnTo>
                        <a:pt x="771" y="34"/>
                      </a:lnTo>
                      <a:lnTo>
                        <a:pt x="772" y="56"/>
                      </a:lnTo>
                      <a:lnTo>
                        <a:pt x="742" y="130"/>
                      </a:lnTo>
                      <a:lnTo>
                        <a:pt x="742" y="176"/>
                      </a:lnTo>
                      <a:lnTo>
                        <a:pt x="753" y="183"/>
                      </a:lnTo>
                      <a:lnTo>
                        <a:pt x="768" y="100"/>
                      </a:lnTo>
                      <a:lnTo>
                        <a:pt x="797" y="44"/>
                      </a:lnTo>
                      <a:lnTo>
                        <a:pt x="772" y="107"/>
                      </a:lnTo>
                      <a:lnTo>
                        <a:pt x="778" y="193"/>
                      </a:lnTo>
                      <a:lnTo>
                        <a:pt x="795" y="187"/>
                      </a:lnTo>
                      <a:lnTo>
                        <a:pt x="826" y="76"/>
                      </a:lnTo>
                      <a:lnTo>
                        <a:pt x="803" y="196"/>
                      </a:lnTo>
                      <a:lnTo>
                        <a:pt x="855" y="99"/>
                      </a:lnTo>
                      <a:lnTo>
                        <a:pt x="897" y="67"/>
                      </a:lnTo>
                      <a:lnTo>
                        <a:pt x="862" y="114"/>
                      </a:lnTo>
                      <a:lnTo>
                        <a:pt x="839" y="164"/>
                      </a:lnTo>
                      <a:lnTo>
                        <a:pt x="879" y="147"/>
                      </a:lnTo>
                      <a:lnTo>
                        <a:pt x="829" y="184"/>
                      </a:lnTo>
                      <a:lnTo>
                        <a:pt x="820" y="223"/>
                      </a:lnTo>
                      <a:lnTo>
                        <a:pt x="837" y="229"/>
                      </a:lnTo>
                      <a:lnTo>
                        <a:pt x="885" y="150"/>
                      </a:lnTo>
                      <a:lnTo>
                        <a:pt x="945" y="104"/>
                      </a:lnTo>
                      <a:lnTo>
                        <a:pt x="866" y="209"/>
                      </a:lnTo>
                      <a:lnTo>
                        <a:pt x="904" y="176"/>
                      </a:lnTo>
                      <a:lnTo>
                        <a:pt x="1107" y="143"/>
                      </a:lnTo>
                      <a:lnTo>
                        <a:pt x="894" y="194"/>
                      </a:lnTo>
                      <a:lnTo>
                        <a:pt x="872" y="230"/>
                      </a:lnTo>
                      <a:lnTo>
                        <a:pt x="894" y="224"/>
                      </a:lnTo>
                      <a:lnTo>
                        <a:pt x="955" y="190"/>
                      </a:lnTo>
                      <a:lnTo>
                        <a:pt x="907" y="240"/>
                      </a:lnTo>
                      <a:lnTo>
                        <a:pt x="868" y="264"/>
                      </a:lnTo>
                      <a:lnTo>
                        <a:pt x="868" y="294"/>
                      </a:lnTo>
                      <a:lnTo>
                        <a:pt x="879" y="317"/>
                      </a:lnTo>
                      <a:lnTo>
                        <a:pt x="900" y="343"/>
                      </a:lnTo>
                      <a:lnTo>
                        <a:pt x="926" y="379"/>
                      </a:lnTo>
                      <a:lnTo>
                        <a:pt x="949" y="411"/>
                      </a:lnTo>
                      <a:lnTo>
                        <a:pt x="971" y="443"/>
                      </a:lnTo>
                      <a:lnTo>
                        <a:pt x="992" y="474"/>
                      </a:lnTo>
                      <a:lnTo>
                        <a:pt x="1006" y="498"/>
                      </a:lnTo>
                      <a:lnTo>
                        <a:pt x="1029" y="541"/>
                      </a:lnTo>
                      <a:lnTo>
                        <a:pt x="1054" y="590"/>
                      </a:lnTo>
                      <a:lnTo>
                        <a:pt x="1072" y="632"/>
                      </a:lnTo>
                      <a:lnTo>
                        <a:pt x="1071" y="641"/>
                      </a:lnTo>
                      <a:lnTo>
                        <a:pt x="1067" y="651"/>
                      </a:lnTo>
                      <a:lnTo>
                        <a:pt x="1061" y="657"/>
                      </a:lnTo>
                      <a:lnTo>
                        <a:pt x="1051" y="661"/>
                      </a:lnTo>
                      <a:lnTo>
                        <a:pt x="1037" y="663"/>
                      </a:lnTo>
                      <a:lnTo>
                        <a:pt x="890" y="650"/>
                      </a:lnTo>
                      <a:lnTo>
                        <a:pt x="880" y="681"/>
                      </a:lnTo>
                      <a:lnTo>
                        <a:pt x="859" y="787"/>
                      </a:lnTo>
                      <a:lnTo>
                        <a:pt x="845" y="863"/>
                      </a:lnTo>
                      <a:lnTo>
                        <a:pt x="827" y="925"/>
                      </a:lnTo>
                      <a:lnTo>
                        <a:pt x="817" y="931"/>
                      </a:lnTo>
                      <a:lnTo>
                        <a:pt x="804" y="934"/>
                      </a:lnTo>
                      <a:lnTo>
                        <a:pt x="790" y="936"/>
                      </a:lnTo>
                      <a:lnTo>
                        <a:pt x="742" y="935"/>
                      </a:lnTo>
                      <a:lnTo>
                        <a:pt x="627" y="886"/>
                      </a:lnTo>
                      <a:lnTo>
                        <a:pt x="616" y="906"/>
                      </a:lnTo>
                      <a:lnTo>
                        <a:pt x="598" y="982"/>
                      </a:lnTo>
                      <a:lnTo>
                        <a:pt x="584" y="1041"/>
                      </a:lnTo>
                      <a:lnTo>
                        <a:pt x="566" y="1120"/>
                      </a:lnTo>
                      <a:lnTo>
                        <a:pt x="562" y="1172"/>
                      </a:lnTo>
                      <a:lnTo>
                        <a:pt x="587" y="1207"/>
                      </a:lnTo>
                      <a:lnTo>
                        <a:pt x="618" y="1249"/>
                      </a:lnTo>
                      <a:lnTo>
                        <a:pt x="657" y="1306"/>
                      </a:lnTo>
                      <a:lnTo>
                        <a:pt x="715" y="1320"/>
                      </a:lnTo>
                      <a:lnTo>
                        <a:pt x="760" y="1330"/>
                      </a:lnTo>
                      <a:lnTo>
                        <a:pt x="825" y="1342"/>
                      </a:lnTo>
                      <a:lnTo>
                        <a:pt x="861" y="1349"/>
                      </a:lnTo>
                      <a:lnTo>
                        <a:pt x="894" y="1351"/>
                      </a:lnTo>
                      <a:lnTo>
                        <a:pt x="919" y="1355"/>
                      </a:lnTo>
                      <a:lnTo>
                        <a:pt x="942" y="1355"/>
                      </a:lnTo>
                      <a:lnTo>
                        <a:pt x="971" y="1351"/>
                      </a:lnTo>
                      <a:lnTo>
                        <a:pt x="1011" y="1349"/>
                      </a:lnTo>
                      <a:lnTo>
                        <a:pt x="1056" y="1323"/>
                      </a:lnTo>
                      <a:lnTo>
                        <a:pt x="1069" y="1318"/>
                      </a:lnTo>
                      <a:lnTo>
                        <a:pt x="1081" y="1319"/>
                      </a:lnTo>
                      <a:lnTo>
                        <a:pt x="1091" y="1324"/>
                      </a:lnTo>
                      <a:lnTo>
                        <a:pt x="1103" y="1338"/>
                      </a:lnTo>
                      <a:lnTo>
                        <a:pt x="1107" y="1348"/>
                      </a:lnTo>
                      <a:lnTo>
                        <a:pt x="1110" y="1366"/>
                      </a:lnTo>
                      <a:lnTo>
                        <a:pt x="1112" y="1386"/>
                      </a:lnTo>
                      <a:lnTo>
                        <a:pt x="1126" y="1392"/>
                      </a:lnTo>
                      <a:lnTo>
                        <a:pt x="1147" y="1405"/>
                      </a:lnTo>
                      <a:lnTo>
                        <a:pt x="1162" y="1416"/>
                      </a:lnTo>
                      <a:lnTo>
                        <a:pt x="1180" y="1431"/>
                      </a:lnTo>
                      <a:lnTo>
                        <a:pt x="1178" y="1442"/>
                      </a:lnTo>
                      <a:lnTo>
                        <a:pt x="1174" y="1458"/>
                      </a:lnTo>
                      <a:lnTo>
                        <a:pt x="1165" y="1468"/>
                      </a:lnTo>
                      <a:lnTo>
                        <a:pt x="1153" y="1478"/>
                      </a:lnTo>
                      <a:lnTo>
                        <a:pt x="1159" y="1488"/>
                      </a:lnTo>
                      <a:lnTo>
                        <a:pt x="1164" y="1501"/>
                      </a:lnTo>
                      <a:lnTo>
                        <a:pt x="1169" y="1519"/>
                      </a:lnTo>
                      <a:lnTo>
                        <a:pt x="1168" y="1532"/>
                      </a:lnTo>
                      <a:lnTo>
                        <a:pt x="1164" y="1549"/>
                      </a:lnTo>
                      <a:lnTo>
                        <a:pt x="1153" y="1558"/>
                      </a:lnTo>
                      <a:lnTo>
                        <a:pt x="1129" y="1574"/>
                      </a:lnTo>
                      <a:lnTo>
                        <a:pt x="1133" y="1596"/>
                      </a:lnTo>
                      <a:lnTo>
                        <a:pt x="1133" y="1609"/>
                      </a:lnTo>
                      <a:lnTo>
                        <a:pt x="1129" y="1618"/>
                      </a:lnTo>
                      <a:lnTo>
                        <a:pt x="1124" y="1625"/>
                      </a:lnTo>
                      <a:lnTo>
                        <a:pt x="1114" y="1629"/>
                      </a:lnTo>
                      <a:lnTo>
                        <a:pt x="1105" y="1627"/>
                      </a:lnTo>
                      <a:lnTo>
                        <a:pt x="1085" y="1619"/>
                      </a:lnTo>
                      <a:lnTo>
                        <a:pt x="1035" y="1599"/>
                      </a:lnTo>
                      <a:lnTo>
                        <a:pt x="972" y="1574"/>
                      </a:lnTo>
                      <a:lnTo>
                        <a:pt x="885" y="1548"/>
                      </a:lnTo>
                      <a:lnTo>
                        <a:pt x="871" y="1548"/>
                      </a:lnTo>
                      <a:lnTo>
                        <a:pt x="820" y="1535"/>
                      </a:lnTo>
                      <a:lnTo>
                        <a:pt x="720" y="1507"/>
                      </a:lnTo>
                      <a:lnTo>
                        <a:pt x="637" y="1496"/>
                      </a:lnTo>
                      <a:lnTo>
                        <a:pt x="618" y="1498"/>
                      </a:lnTo>
                      <a:lnTo>
                        <a:pt x="575" y="1501"/>
                      </a:lnTo>
                      <a:lnTo>
                        <a:pt x="553" y="1481"/>
                      </a:lnTo>
                      <a:lnTo>
                        <a:pt x="538" y="1468"/>
                      </a:lnTo>
                      <a:lnTo>
                        <a:pt x="529" y="1457"/>
                      </a:lnTo>
                      <a:lnTo>
                        <a:pt x="522" y="1442"/>
                      </a:lnTo>
                      <a:lnTo>
                        <a:pt x="512" y="1425"/>
                      </a:lnTo>
                      <a:lnTo>
                        <a:pt x="463" y="1355"/>
                      </a:lnTo>
                      <a:lnTo>
                        <a:pt x="508" y="1417"/>
                      </a:lnTo>
                      <a:lnTo>
                        <a:pt x="524" y="1441"/>
                      </a:lnTo>
                      <a:lnTo>
                        <a:pt x="531" y="1461"/>
                      </a:lnTo>
                      <a:lnTo>
                        <a:pt x="572" y="1498"/>
                      </a:lnTo>
                      <a:lnTo>
                        <a:pt x="592" y="1502"/>
                      </a:lnTo>
                      <a:lnTo>
                        <a:pt x="620" y="1497"/>
                      </a:lnTo>
                      <a:lnTo>
                        <a:pt x="640" y="1498"/>
                      </a:lnTo>
                      <a:lnTo>
                        <a:pt x="675" y="1512"/>
                      </a:lnTo>
                      <a:lnTo>
                        <a:pt x="694" y="1529"/>
                      </a:lnTo>
                      <a:lnTo>
                        <a:pt x="713" y="1545"/>
                      </a:lnTo>
                      <a:lnTo>
                        <a:pt x="731" y="1568"/>
                      </a:lnTo>
                      <a:lnTo>
                        <a:pt x="739" y="1582"/>
                      </a:lnTo>
                      <a:lnTo>
                        <a:pt x="736" y="1597"/>
                      </a:lnTo>
                      <a:lnTo>
                        <a:pt x="725" y="1617"/>
                      </a:lnTo>
                      <a:lnTo>
                        <a:pt x="710" y="1639"/>
                      </a:lnTo>
                      <a:lnTo>
                        <a:pt x="679" y="1673"/>
                      </a:lnTo>
                      <a:lnTo>
                        <a:pt x="635" y="1718"/>
                      </a:lnTo>
                      <a:lnTo>
                        <a:pt x="606" y="1751"/>
                      </a:lnTo>
                      <a:lnTo>
                        <a:pt x="545" y="1791"/>
                      </a:lnTo>
                      <a:lnTo>
                        <a:pt x="454" y="1846"/>
                      </a:lnTo>
                      <a:lnTo>
                        <a:pt x="391" y="1880"/>
                      </a:lnTo>
                      <a:lnTo>
                        <a:pt x="375" y="1899"/>
                      </a:lnTo>
                      <a:lnTo>
                        <a:pt x="356" y="1919"/>
                      </a:lnTo>
                      <a:lnTo>
                        <a:pt x="323" y="1946"/>
                      </a:lnTo>
                      <a:lnTo>
                        <a:pt x="315" y="1984"/>
                      </a:lnTo>
                      <a:lnTo>
                        <a:pt x="315" y="2055"/>
                      </a:lnTo>
                      <a:lnTo>
                        <a:pt x="322" y="2114"/>
                      </a:lnTo>
                      <a:lnTo>
                        <a:pt x="333" y="2154"/>
                      </a:lnTo>
                      <a:lnTo>
                        <a:pt x="390" y="2231"/>
                      </a:lnTo>
                      <a:lnTo>
                        <a:pt x="424" y="2264"/>
                      </a:lnTo>
                      <a:lnTo>
                        <a:pt x="427" y="2274"/>
                      </a:lnTo>
                      <a:lnTo>
                        <a:pt x="425" y="2285"/>
                      </a:lnTo>
                      <a:lnTo>
                        <a:pt x="362" y="2307"/>
                      </a:lnTo>
                      <a:lnTo>
                        <a:pt x="293" y="2299"/>
                      </a:lnTo>
                      <a:lnTo>
                        <a:pt x="256" y="2296"/>
                      </a:lnTo>
                      <a:lnTo>
                        <a:pt x="221" y="2302"/>
                      </a:lnTo>
                      <a:lnTo>
                        <a:pt x="186" y="2302"/>
                      </a:lnTo>
                      <a:lnTo>
                        <a:pt x="151" y="2295"/>
                      </a:lnTo>
                      <a:lnTo>
                        <a:pt x="146" y="2290"/>
                      </a:lnTo>
                      <a:lnTo>
                        <a:pt x="141" y="2278"/>
                      </a:lnTo>
                      <a:lnTo>
                        <a:pt x="145" y="2157"/>
                      </a:lnTo>
                      <a:lnTo>
                        <a:pt x="162" y="2035"/>
                      </a:lnTo>
                      <a:lnTo>
                        <a:pt x="148" y="1996"/>
                      </a:lnTo>
                      <a:lnTo>
                        <a:pt x="125" y="1959"/>
                      </a:lnTo>
                      <a:lnTo>
                        <a:pt x="115" y="1949"/>
                      </a:lnTo>
                      <a:lnTo>
                        <a:pt x="96" y="1930"/>
                      </a:lnTo>
                      <a:lnTo>
                        <a:pt x="83" y="1919"/>
                      </a:lnTo>
                      <a:lnTo>
                        <a:pt x="81" y="1906"/>
                      </a:lnTo>
                      <a:lnTo>
                        <a:pt x="83" y="1895"/>
                      </a:lnTo>
                      <a:lnTo>
                        <a:pt x="100" y="1873"/>
                      </a:lnTo>
                      <a:lnTo>
                        <a:pt x="125" y="1849"/>
                      </a:lnTo>
                      <a:lnTo>
                        <a:pt x="146" y="1833"/>
                      </a:lnTo>
                      <a:lnTo>
                        <a:pt x="176" y="1832"/>
                      </a:lnTo>
                      <a:lnTo>
                        <a:pt x="203" y="1834"/>
                      </a:lnTo>
                      <a:lnTo>
                        <a:pt x="321" y="1754"/>
                      </a:lnTo>
                      <a:lnTo>
                        <a:pt x="410" y="1694"/>
                      </a:lnTo>
                      <a:lnTo>
                        <a:pt x="491" y="1645"/>
                      </a:lnTo>
                      <a:lnTo>
                        <a:pt x="465" y="1649"/>
                      </a:lnTo>
                      <a:lnTo>
                        <a:pt x="386" y="1626"/>
                      </a:lnTo>
                      <a:lnTo>
                        <a:pt x="307" y="1620"/>
                      </a:lnTo>
                      <a:lnTo>
                        <a:pt x="197" y="1602"/>
                      </a:lnTo>
                      <a:lnTo>
                        <a:pt x="162" y="1609"/>
                      </a:lnTo>
                      <a:lnTo>
                        <a:pt x="82" y="1599"/>
                      </a:lnTo>
                      <a:lnTo>
                        <a:pt x="63" y="1595"/>
                      </a:lnTo>
                      <a:lnTo>
                        <a:pt x="44" y="1587"/>
                      </a:lnTo>
                      <a:lnTo>
                        <a:pt x="29" y="1577"/>
                      </a:lnTo>
                      <a:lnTo>
                        <a:pt x="19" y="1565"/>
                      </a:lnTo>
                      <a:lnTo>
                        <a:pt x="11" y="1544"/>
                      </a:lnTo>
                      <a:lnTo>
                        <a:pt x="4" y="1515"/>
                      </a:lnTo>
                      <a:lnTo>
                        <a:pt x="1" y="1488"/>
                      </a:lnTo>
                      <a:lnTo>
                        <a:pt x="0" y="1451"/>
                      </a:lnTo>
                      <a:lnTo>
                        <a:pt x="2" y="1421"/>
                      </a:lnTo>
                      <a:lnTo>
                        <a:pt x="5" y="1388"/>
                      </a:lnTo>
                      <a:lnTo>
                        <a:pt x="10" y="1359"/>
                      </a:lnTo>
                      <a:lnTo>
                        <a:pt x="18" y="1337"/>
                      </a:lnTo>
                      <a:lnTo>
                        <a:pt x="46" y="1251"/>
                      </a:lnTo>
                      <a:lnTo>
                        <a:pt x="77" y="1148"/>
                      </a:lnTo>
                      <a:lnTo>
                        <a:pt x="100" y="1079"/>
                      </a:lnTo>
                      <a:lnTo>
                        <a:pt x="158" y="963"/>
                      </a:lnTo>
                      <a:lnTo>
                        <a:pt x="216" y="872"/>
                      </a:lnTo>
                      <a:lnTo>
                        <a:pt x="266" y="803"/>
                      </a:lnTo>
                      <a:lnTo>
                        <a:pt x="298" y="757"/>
                      </a:lnTo>
                      <a:lnTo>
                        <a:pt x="322" y="716"/>
                      </a:lnTo>
                      <a:lnTo>
                        <a:pt x="350" y="681"/>
                      </a:lnTo>
                      <a:lnTo>
                        <a:pt x="356" y="627"/>
                      </a:lnTo>
                      <a:lnTo>
                        <a:pt x="384" y="556"/>
                      </a:lnTo>
                      <a:lnTo>
                        <a:pt x="404" y="494"/>
                      </a:lnTo>
                      <a:close/>
                    </a:path>
                  </a:pathLst>
                </a:custGeom>
                <a:solidFill>
                  <a:srgbClr val="C0C0C0"/>
                </a:solidFill>
                <a:ln w="1651">
                  <a:solidFill>
                    <a:srgbClr val="000000"/>
                  </a:solidFill>
                  <a:round/>
                  <a:headEnd/>
                  <a:tailEnd/>
                </a:ln>
              </p:spPr>
              <p:txBody>
                <a:bodyPr/>
                <a:lstStyle/>
                <a:p>
                  <a:endParaRPr lang="en-US"/>
                </a:p>
              </p:txBody>
            </p:sp>
            <p:grpSp>
              <p:nvGrpSpPr>
                <p:cNvPr id="19" name="Group 54"/>
                <p:cNvGrpSpPr>
                  <a:grpSpLocks/>
                </p:cNvGrpSpPr>
                <p:nvPr/>
              </p:nvGrpSpPr>
              <p:grpSpPr bwMode="auto">
                <a:xfrm>
                  <a:off x="748" y="3664"/>
                  <a:ext cx="30" cy="42"/>
                  <a:chOff x="748" y="3664"/>
                  <a:chExt cx="30" cy="42"/>
                </a:xfrm>
              </p:grpSpPr>
              <p:sp>
                <p:nvSpPr>
                  <p:cNvPr id="6165" name="Freeform 55"/>
                  <p:cNvSpPr>
                    <a:spLocks/>
                  </p:cNvSpPr>
                  <p:nvPr/>
                </p:nvSpPr>
                <p:spPr bwMode="auto">
                  <a:xfrm>
                    <a:off x="748" y="3664"/>
                    <a:ext cx="30" cy="15"/>
                  </a:xfrm>
                  <a:custGeom>
                    <a:avLst/>
                    <a:gdLst>
                      <a:gd name="T0" fmla="*/ 0 w 151"/>
                      <a:gd name="T1" fmla="*/ 24 h 75"/>
                      <a:gd name="T2" fmla="*/ 19 w 151"/>
                      <a:gd name="T3" fmla="*/ 15 h 75"/>
                      <a:gd name="T4" fmla="*/ 37 w 151"/>
                      <a:gd name="T5" fmla="*/ 8 h 75"/>
                      <a:gd name="T6" fmla="*/ 52 w 151"/>
                      <a:gd name="T7" fmla="*/ 3 h 75"/>
                      <a:gd name="T8" fmla="*/ 66 w 151"/>
                      <a:gd name="T9" fmla="*/ 1 h 75"/>
                      <a:gd name="T10" fmla="*/ 79 w 151"/>
                      <a:gd name="T11" fmla="*/ 0 h 75"/>
                      <a:gd name="T12" fmla="*/ 91 w 151"/>
                      <a:gd name="T13" fmla="*/ 3 h 75"/>
                      <a:gd name="T14" fmla="*/ 96 w 151"/>
                      <a:gd name="T15" fmla="*/ 11 h 75"/>
                      <a:gd name="T16" fmla="*/ 102 w 151"/>
                      <a:gd name="T17" fmla="*/ 23 h 75"/>
                      <a:gd name="T18" fmla="*/ 110 w 151"/>
                      <a:gd name="T19" fmla="*/ 35 h 75"/>
                      <a:gd name="T20" fmla="*/ 119 w 151"/>
                      <a:gd name="T21" fmla="*/ 50 h 75"/>
                      <a:gd name="T22" fmla="*/ 125 w 151"/>
                      <a:gd name="T23" fmla="*/ 61 h 75"/>
                      <a:gd name="T24" fmla="*/ 136 w 151"/>
                      <a:gd name="T25" fmla="*/ 71 h 75"/>
                      <a:gd name="T26" fmla="*/ 151 w 151"/>
                      <a:gd name="T27" fmla="*/ 75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75"/>
                      <a:gd name="T44" fmla="*/ 151 w 151"/>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75">
                        <a:moveTo>
                          <a:pt x="0" y="24"/>
                        </a:moveTo>
                        <a:lnTo>
                          <a:pt x="19" y="15"/>
                        </a:lnTo>
                        <a:lnTo>
                          <a:pt x="37" y="8"/>
                        </a:lnTo>
                        <a:lnTo>
                          <a:pt x="52" y="3"/>
                        </a:lnTo>
                        <a:lnTo>
                          <a:pt x="66" y="1"/>
                        </a:lnTo>
                        <a:lnTo>
                          <a:pt x="79" y="0"/>
                        </a:lnTo>
                        <a:lnTo>
                          <a:pt x="91" y="3"/>
                        </a:lnTo>
                        <a:lnTo>
                          <a:pt x="96" y="11"/>
                        </a:lnTo>
                        <a:lnTo>
                          <a:pt x="102" y="23"/>
                        </a:lnTo>
                        <a:lnTo>
                          <a:pt x="110" y="35"/>
                        </a:lnTo>
                        <a:lnTo>
                          <a:pt x="119" y="50"/>
                        </a:lnTo>
                        <a:lnTo>
                          <a:pt x="125" y="61"/>
                        </a:lnTo>
                        <a:lnTo>
                          <a:pt x="136" y="71"/>
                        </a:lnTo>
                        <a:lnTo>
                          <a:pt x="151" y="75"/>
                        </a:lnTo>
                      </a:path>
                    </a:pathLst>
                  </a:custGeom>
                  <a:solidFill>
                    <a:srgbClr val="C0C0C0"/>
                  </a:solidFill>
                  <a:ln w="1651">
                    <a:solidFill>
                      <a:srgbClr val="000000"/>
                    </a:solidFill>
                    <a:round/>
                    <a:headEnd/>
                    <a:tailEnd/>
                  </a:ln>
                </p:spPr>
                <p:txBody>
                  <a:bodyPr/>
                  <a:lstStyle/>
                  <a:p>
                    <a:endParaRPr lang="en-US"/>
                  </a:p>
                </p:txBody>
              </p:sp>
              <p:sp>
                <p:nvSpPr>
                  <p:cNvPr id="6166" name="Freeform 56"/>
                  <p:cNvSpPr>
                    <a:spLocks/>
                  </p:cNvSpPr>
                  <p:nvPr/>
                </p:nvSpPr>
                <p:spPr bwMode="auto">
                  <a:xfrm>
                    <a:off x="768" y="3681"/>
                    <a:ext cx="9" cy="25"/>
                  </a:xfrm>
                  <a:custGeom>
                    <a:avLst/>
                    <a:gdLst>
                      <a:gd name="T0" fmla="*/ 42 w 48"/>
                      <a:gd name="T1" fmla="*/ 0 h 124"/>
                      <a:gd name="T2" fmla="*/ 33 w 48"/>
                      <a:gd name="T3" fmla="*/ 7 h 124"/>
                      <a:gd name="T4" fmla="*/ 23 w 48"/>
                      <a:gd name="T5" fmla="*/ 19 h 124"/>
                      <a:gd name="T6" fmla="*/ 13 w 48"/>
                      <a:gd name="T7" fmla="*/ 34 h 124"/>
                      <a:gd name="T8" fmla="*/ 7 w 48"/>
                      <a:gd name="T9" fmla="*/ 49 h 124"/>
                      <a:gd name="T10" fmla="*/ 3 w 48"/>
                      <a:gd name="T11" fmla="*/ 65 h 124"/>
                      <a:gd name="T12" fmla="*/ 0 w 48"/>
                      <a:gd name="T13" fmla="*/ 82 h 124"/>
                      <a:gd name="T14" fmla="*/ 0 w 48"/>
                      <a:gd name="T15" fmla="*/ 97 h 124"/>
                      <a:gd name="T16" fmla="*/ 4 w 48"/>
                      <a:gd name="T17" fmla="*/ 115 h 124"/>
                      <a:gd name="T18" fmla="*/ 7 w 48"/>
                      <a:gd name="T19" fmla="*/ 124 h 124"/>
                      <a:gd name="T20" fmla="*/ 15 w 48"/>
                      <a:gd name="T21" fmla="*/ 116 h 124"/>
                      <a:gd name="T22" fmla="*/ 22 w 48"/>
                      <a:gd name="T23" fmla="*/ 107 h 124"/>
                      <a:gd name="T24" fmla="*/ 29 w 48"/>
                      <a:gd name="T25" fmla="*/ 96 h 124"/>
                      <a:gd name="T26" fmla="*/ 35 w 48"/>
                      <a:gd name="T27" fmla="*/ 86 h 124"/>
                      <a:gd name="T28" fmla="*/ 40 w 48"/>
                      <a:gd name="T29" fmla="*/ 73 h 124"/>
                      <a:gd name="T30" fmla="*/ 43 w 48"/>
                      <a:gd name="T31" fmla="*/ 59 h 124"/>
                      <a:gd name="T32" fmla="*/ 47 w 48"/>
                      <a:gd name="T33" fmla="*/ 42 h 124"/>
                      <a:gd name="T34" fmla="*/ 48 w 48"/>
                      <a:gd name="T35" fmla="*/ 28 h 124"/>
                      <a:gd name="T36" fmla="*/ 46 w 48"/>
                      <a:gd name="T37" fmla="*/ 13 h 124"/>
                      <a:gd name="T38" fmla="*/ 42 w 48"/>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24"/>
                      <a:gd name="T62" fmla="*/ 48 w 48"/>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24">
                        <a:moveTo>
                          <a:pt x="42" y="0"/>
                        </a:moveTo>
                        <a:lnTo>
                          <a:pt x="33" y="7"/>
                        </a:lnTo>
                        <a:lnTo>
                          <a:pt x="23" y="19"/>
                        </a:lnTo>
                        <a:lnTo>
                          <a:pt x="13" y="34"/>
                        </a:lnTo>
                        <a:lnTo>
                          <a:pt x="7" y="49"/>
                        </a:lnTo>
                        <a:lnTo>
                          <a:pt x="3" y="65"/>
                        </a:lnTo>
                        <a:lnTo>
                          <a:pt x="0" y="82"/>
                        </a:lnTo>
                        <a:lnTo>
                          <a:pt x="0" y="97"/>
                        </a:lnTo>
                        <a:lnTo>
                          <a:pt x="4" y="115"/>
                        </a:lnTo>
                        <a:lnTo>
                          <a:pt x="7" y="124"/>
                        </a:lnTo>
                        <a:lnTo>
                          <a:pt x="15" y="116"/>
                        </a:lnTo>
                        <a:lnTo>
                          <a:pt x="22" y="107"/>
                        </a:lnTo>
                        <a:lnTo>
                          <a:pt x="29" y="96"/>
                        </a:lnTo>
                        <a:lnTo>
                          <a:pt x="35" y="86"/>
                        </a:lnTo>
                        <a:lnTo>
                          <a:pt x="40" y="73"/>
                        </a:lnTo>
                        <a:lnTo>
                          <a:pt x="43" y="59"/>
                        </a:lnTo>
                        <a:lnTo>
                          <a:pt x="47" y="42"/>
                        </a:lnTo>
                        <a:lnTo>
                          <a:pt x="48" y="28"/>
                        </a:lnTo>
                        <a:lnTo>
                          <a:pt x="46" y="13"/>
                        </a:lnTo>
                        <a:lnTo>
                          <a:pt x="42" y="0"/>
                        </a:lnTo>
                        <a:close/>
                      </a:path>
                    </a:pathLst>
                  </a:custGeom>
                  <a:solidFill>
                    <a:srgbClr val="C0C0C0"/>
                  </a:solidFill>
                  <a:ln w="1651">
                    <a:solidFill>
                      <a:srgbClr val="000000"/>
                    </a:solidFill>
                    <a:round/>
                    <a:headEnd/>
                    <a:tailEnd/>
                  </a:ln>
                </p:spPr>
                <p:txBody>
                  <a:bodyPr/>
                  <a:lstStyle/>
                  <a:p>
                    <a:endParaRPr lang="en-US"/>
                  </a:p>
                </p:txBody>
              </p:sp>
            </p:grpSp>
          </p:grpSp>
        </p:grpSp>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r>
              <a:rPr lang="en-US" dirty="0" smtClean="0"/>
              <a:t>How to address those problems</a:t>
            </a:r>
          </a:p>
        </p:txBody>
      </p:sp>
      <p:sp>
        <p:nvSpPr>
          <p:cNvPr id="8195" name="Rectangle 3"/>
          <p:cNvSpPr>
            <a:spLocks noGrp="1" noChangeArrowheads="1"/>
          </p:cNvSpPr>
          <p:nvPr>
            <p:ph type="body" idx="1"/>
          </p:nvPr>
        </p:nvSpPr>
        <p:spPr>
          <a:xfrm>
            <a:off x="457200" y="1143000"/>
            <a:ext cx="8229600" cy="4983163"/>
          </a:xfrm>
        </p:spPr>
        <p:txBody>
          <a:bodyPr/>
          <a:lstStyle/>
          <a:p>
            <a:r>
              <a:rPr lang="en-US" dirty="0" smtClean="0"/>
              <a:t>Cryptography building blocks</a:t>
            </a:r>
          </a:p>
          <a:p>
            <a:pPr lvl="1"/>
            <a:r>
              <a:rPr lang="en-US" dirty="0" smtClean="0"/>
              <a:t>Confidentiality</a:t>
            </a:r>
          </a:p>
          <a:p>
            <a:pPr lvl="2"/>
            <a:r>
              <a:rPr lang="en-US" dirty="0" smtClean="0"/>
              <a:t>Encryption</a:t>
            </a:r>
          </a:p>
          <a:p>
            <a:pPr lvl="1"/>
            <a:endParaRPr lang="en-US" dirty="0" smtClean="0"/>
          </a:p>
          <a:p>
            <a:pPr lvl="1"/>
            <a:r>
              <a:rPr lang="en-US" dirty="0" smtClean="0"/>
              <a:t>Authenticity</a:t>
            </a:r>
          </a:p>
          <a:p>
            <a:pPr lvl="2"/>
            <a:r>
              <a:rPr lang="en-US" dirty="0" smtClean="0"/>
              <a:t>Public key signatures</a:t>
            </a:r>
          </a:p>
          <a:p>
            <a:pPr lvl="2"/>
            <a:r>
              <a:rPr lang="en-US" dirty="0" smtClean="0"/>
              <a:t>Authentication protocols</a:t>
            </a:r>
          </a:p>
          <a:p>
            <a:pPr lvl="1"/>
            <a:endParaRPr lang="en-US" dirty="0" smtClean="0"/>
          </a:p>
          <a:p>
            <a:r>
              <a:rPr lang="en-US" dirty="0" smtClean="0"/>
              <a:t>Non-cryptographic approach</a:t>
            </a:r>
          </a:p>
          <a:p>
            <a:pPr lvl="1"/>
            <a:r>
              <a:rPr lang="en-US" dirty="0" smtClean="0"/>
              <a:t>Firewalls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8195">
                                            <p:txEl>
                                              <p:pRg st="6" end="6"/>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Authentication protocols</a:t>
            </a:r>
          </a:p>
        </p:txBody>
      </p:sp>
      <p:sp>
        <p:nvSpPr>
          <p:cNvPr id="25603" name="Rectangle 3"/>
          <p:cNvSpPr>
            <a:spLocks noGrp="1" noChangeArrowheads="1"/>
          </p:cNvSpPr>
          <p:nvPr>
            <p:ph type="body" idx="1"/>
          </p:nvPr>
        </p:nvSpPr>
        <p:spPr/>
        <p:txBody>
          <a:bodyPr/>
          <a:lstStyle/>
          <a:p>
            <a:r>
              <a:rPr lang="en-US" dirty="0" smtClean="0"/>
              <a:t>Verify who one is talking to</a:t>
            </a:r>
          </a:p>
          <a:p>
            <a:pPr lvl="1"/>
            <a:r>
              <a:rPr lang="en-US" dirty="0" smtClean="0"/>
              <a:t>Originality</a:t>
            </a:r>
          </a:p>
          <a:p>
            <a:pPr lvl="2"/>
            <a:r>
              <a:rPr lang="en-US" dirty="0" smtClean="0"/>
              <a:t>Is the message replayed</a:t>
            </a:r>
          </a:p>
          <a:p>
            <a:pPr lvl="2"/>
            <a:endParaRPr lang="en-US" dirty="0" smtClean="0"/>
          </a:p>
          <a:p>
            <a:pPr lvl="1"/>
            <a:r>
              <a:rPr lang="en-US" dirty="0" smtClean="0"/>
              <a:t>Timeliness</a:t>
            </a:r>
          </a:p>
          <a:p>
            <a:pPr lvl="2"/>
            <a:r>
              <a:rPr lang="en-US" dirty="0" smtClean="0"/>
              <a:t>Is the message delayed</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r>
              <a:rPr lang="en-US" sz="3200" dirty="0" smtClean="0"/>
              <a:t>Originality and timeliness techniques</a:t>
            </a:r>
          </a:p>
        </p:txBody>
      </p:sp>
      <p:sp>
        <p:nvSpPr>
          <p:cNvPr id="26627" name="Rectangle 3"/>
          <p:cNvSpPr>
            <a:spLocks noGrp="1" noChangeArrowheads="1"/>
          </p:cNvSpPr>
          <p:nvPr>
            <p:ph type="body" idx="1"/>
          </p:nvPr>
        </p:nvSpPr>
        <p:spPr>
          <a:xfrm>
            <a:off x="457200" y="4038600"/>
            <a:ext cx="8458200" cy="2667000"/>
          </a:xfrm>
        </p:spPr>
        <p:txBody>
          <a:bodyPr/>
          <a:lstStyle/>
          <a:p>
            <a:r>
              <a:rPr lang="en-US" sz="2400" dirty="0" smtClean="0"/>
              <a:t>Timestamp:</a:t>
            </a:r>
          </a:p>
          <a:p>
            <a:pPr lvl="1"/>
            <a:r>
              <a:rPr lang="en-US" sz="2000" dirty="0" smtClean="0"/>
              <a:t>Synchronized clocks</a:t>
            </a:r>
          </a:p>
          <a:p>
            <a:r>
              <a:rPr lang="en-US" sz="2400" dirty="0" smtClean="0"/>
              <a:t>Nonce</a:t>
            </a:r>
          </a:p>
          <a:p>
            <a:pPr lvl="1"/>
            <a:r>
              <a:rPr lang="en-US" sz="2000" dirty="0" smtClean="0"/>
              <a:t>Keep nonce state</a:t>
            </a:r>
          </a:p>
          <a:p>
            <a:r>
              <a:rPr lang="en-US" sz="2400" dirty="0" smtClean="0"/>
              <a:t>Challenge response</a:t>
            </a:r>
          </a:p>
          <a:p>
            <a:pPr lvl="1"/>
            <a:r>
              <a:rPr lang="en-US" sz="2000" dirty="0" smtClean="0"/>
              <a:t>Combines timeliness and authentication</a:t>
            </a:r>
          </a:p>
          <a:p>
            <a:pPr lvl="1"/>
            <a:endParaRPr lang="en-US" sz="2000" dirty="0" smtClean="0"/>
          </a:p>
        </p:txBody>
      </p:sp>
      <p:pic>
        <p:nvPicPr>
          <p:cNvPr id="26628" name="Picture 4" descr="08f07"/>
          <p:cNvPicPr>
            <a:picLocks noChangeAspect="1" noChangeArrowheads="1"/>
          </p:cNvPicPr>
          <p:nvPr/>
        </p:nvPicPr>
        <p:blipFill>
          <a:blip r:embed="rId2" cstate="print"/>
          <a:srcRect/>
          <a:stretch>
            <a:fillRect/>
          </a:stretch>
        </p:blipFill>
        <p:spPr bwMode="auto">
          <a:xfrm>
            <a:off x="1981200" y="1295400"/>
            <a:ext cx="4773613" cy="2273300"/>
          </a:xfrm>
          <a:prstGeom prst="rect">
            <a:avLst/>
          </a:prstGeom>
          <a:noFill/>
          <a:ln w="12700" cap="sq">
            <a:noFill/>
            <a:miter lim="800000"/>
            <a:headEnd type="none" w="sm" len="sm"/>
            <a:tailEnd type="none" w="sm" len="sm"/>
          </a:ln>
        </p:spPr>
      </p:pic>
      <p:sp>
        <p:nvSpPr>
          <p:cNvPr id="26629" name="Text Box 6"/>
          <p:cNvSpPr txBox="1">
            <a:spLocks noChangeArrowheads="1"/>
          </p:cNvSpPr>
          <p:nvPr/>
        </p:nvSpPr>
        <p:spPr bwMode="auto">
          <a:xfrm>
            <a:off x="2743200" y="3352800"/>
            <a:ext cx="3979863" cy="396875"/>
          </a:xfrm>
          <a:prstGeom prst="rect">
            <a:avLst/>
          </a:prstGeom>
          <a:noFill/>
          <a:ln w="38100" algn="ctr">
            <a:noFill/>
            <a:miter lim="800000"/>
            <a:headEnd/>
            <a:tailEnd/>
          </a:ln>
        </p:spPr>
        <p:txBody>
          <a:bodyPr wrap="none">
            <a:spAutoFit/>
          </a:bodyPr>
          <a:lstStyle/>
          <a:p>
            <a:r>
              <a:rPr lang="en-US"/>
              <a:t>A challenge-response protocol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Public key authentication protocol</a:t>
            </a:r>
          </a:p>
        </p:txBody>
      </p:sp>
      <p:sp>
        <p:nvSpPr>
          <p:cNvPr id="27651" name="Rectangle 3"/>
          <p:cNvSpPr>
            <a:spLocks noGrp="1" noChangeArrowheads="1"/>
          </p:cNvSpPr>
          <p:nvPr>
            <p:ph type="body" idx="1"/>
          </p:nvPr>
        </p:nvSpPr>
        <p:spPr>
          <a:xfrm>
            <a:off x="457200" y="4876800"/>
            <a:ext cx="8458200" cy="1828800"/>
          </a:xfrm>
        </p:spPr>
        <p:txBody>
          <a:bodyPr/>
          <a:lstStyle/>
          <a:p>
            <a:pPr>
              <a:lnSpc>
                <a:spcPct val="90000"/>
              </a:lnSpc>
            </a:pPr>
            <a:r>
              <a:rPr lang="en-US" sz="2800" dirty="0" smtClean="0"/>
              <a:t>Alice includes her certificate in the first message sent to Bob</a:t>
            </a:r>
          </a:p>
          <a:p>
            <a:pPr>
              <a:lnSpc>
                <a:spcPct val="90000"/>
              </a:lnSpc>
            </a:pPr>
            <a:r>
              <a:rPr lang="en-US" sz="2800" dirty="0" smtClean="0">
                <a:solidFill>
                  <a:srgbClr val="FF0000"/>
                </a:solidFill>
              </a:rPr>
              <a:t>Relies on clock synchronization</a:t>
            </a:r>
          </a:p>
        </p:txBody>
      </p:sp>
      <p:pic>
        <p:nvPicPr>
          <p:cNvPr id="27652" name="Picture 4" descr="08f08"/>
          <p:cNvPicPr>
            <a:picLocks noChangeAspect="1" noChangeArrowheads="1"/>
          </p:cNvPicPr>
          <p:nvPr/>
        </p:nvPicPr>
        <p:blipFill>
          <a:blip r:embed="rId2" cstate="print"/>
          <a:srcRect/>
          <a:stretch>
            <a:fillRect/>
          </a:stretch>
        </p:blipFill>
        <p:spPr bwMode="auto">
          <a:xfrm>
            <a:off x="1843088" y="1524000"/>
            <a:ext cx="4862512" cy="2792412"/>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1143000"/>
          </a:xfrm>
        </p:spPr>
        <p:txBody>
          <a:bodyPr/>
          <a:lstStyle/>
          <a:p>
            <a:r>
              <a:rPr lang="en-US" sz="3200" dirty="0" smtClean="0"/>
              <a:t>Another public key authentication protocol</a:t>
            </a:r>
          </a:p>
        </p:txBody>
      </p:sp>
      <p:sp>
        <p:nvSpPr>
          <p:cNvPr id="28675" name="Rectangle 3"/>
          <p:cNvSpPr>
            <a:spLocks noGrp="1" noChangeArrowheads="1"/>
          </p:cNvSpPr>
          <p:nvPr>
            <p:ph type="body" idx="1"/>
          </p:nvPr>
        </p:nvSpPr>
        <p:spPr>
          <a:xfrm>
            <a:off x="381000" y="4953000"/>
            <a:ext cx="8458200" cy="1905000"/>
          </a:xfrm>
        </p:spPr>
        <p:txBody>
          <a:bodyPr/>
          <a:lstStyle/>
          <a:p>
            <a:r>
              <a:rPr lang="en-US" smtClean="0"/>
              <a:t>Do not require clock synchronization</a:t>
            </a:r>
          </a:p>
          <a:p>
            <a:r>
              <a:rPr lang="en-US" smtClean="0"/>
              <a:t>Timestamps are used as nonces</a:t>
            </a:r>
          </a:p>
        </p:txBody>
      </p:sp>
      <p:pic>
        <p:nvPicPr>
          <p:cNvPr id="28676" name="Picture 4" descr="08f09"/>
          <p:cNvPicPr>
            <a:picLocks noChangeAspect="1" noChangeArrowheads="1"/>
          </p:cNvPicPr>
          <p:nvPr/>
        </p:nvPicPr>
        <p:blipFill>
          <a:blip r:embed="rId2" cstate="print"/>
          <a:srcRect/>
          <a:stretch>
            <a:fillRect/>
          </a:stretch>
        </p:blipFill>
        <p:spPr bwMode="auto">
          <a:xfrm>
            <a:off x="2209800" y="1371600"/>
            <a:ext cx="4748213" cy="3300413"/>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dirty="0" smtClean="0"/>
              <a:t>Symmetric key authentication protocol</a:t>
            </a:r>
          </a:p>
        </p:txBody>
      </p:sp>
      <p:sp>
        <p:nvSpPr>
          <p:cNvPr id="29699" name="Rectangle 3"/>
          <p:cNvSpPr>
            <a:spLocks noGrp="1" noChangeArrowheads="1"/>
          </p:cNvSpPr>
          <p:nvPr>
            <p:ph type="body" idx="1"/>
          </p:nvPr>
        </p:nvSpPr>
        <p:spPr>
          <a:xfrm>
            <a:off x="5410200" y="990600"/>
            <a:ext cx="3505200" cy="5486400"/>
          </a:xfrm>
        </p:spPr>
        <p:txBody>
          <a:bodyPr>
            <a:normAutofit fontScale="85000" lnSpcReduction="20000"/>
          </a:bodyPr>
          <a:lstStyle/>
          <a:p>
            <a:r>
              <a:rPr lang="en-US" dirty="0" smtClean="0"/>
              <a:t>Needham-Schroeder protocol</a:t>
            </a:r>
          </a:p>
          <a:p>
            <a:pPr lvl="1"/>
            <a:r>
              <a:rPr lang="en-US" dirty="0" smtClean="0"/>
              <a:t>Why nonce in Alice’s first 2 </a:t>
            </a:r>
            <a:r>
              <a:rPr lang="en-US" dirty="0" err="1" smtClean="0"/>
              <a:t>msgs</a:t>
            </a:r>
            <a:r>
              <a:rPr lang="en-US" dirty="0" smtClean="0"/>
              <a:t>?</a:t>
            </a:r>
          </a:p>
          <a:p>
            <a:pPr lvl="1"/>
            <a:r>
              <a:rPr lang="en-US" dirty="0" smtClean="0"/>
              <a:t>Why nonce in Bob’s message?</a:t>
            </a:r>
          </a:p>
          <a:p>
            <a:pPr lvl="1"/>
            <a:r>
              <a:rPr lang="en-US" dirty="0" smtClean="0"/>
              <a:t>Why is it flawed?</a:t>
            </a:r>
          </a:p>
          <a:p>
            <a:pPr lvl="2"/>
            <a:r>
              <a:rPr lang="en-US" dirty="0" smtClean="0"/>
              <a:t>Vulnerable to replay attack</a:t>
            </a:r>
          </a:p>
          <a:p>
            <a:pPr lvl="2"/>
            <a:r>
              <a:rPr lang="en-US" dirty="0" smtClean="0"/>
              <a:t>Replay the 3</a:t>
            </a:r>
            <a:r>
              <a:rPr lang="en-US" baseline="30000" dirty="0" smtClean="0"/>
              <a:t>rd</a:t>
            </a:r>
            <a:r>
              <a:rPr lang="en-US" dirty="0" smtClean="0"/>
              <a:t> </a:t>
            </a:r>
            <a:r>
              <a:rPr lang="en-US" dirty="0" err="1" smtClean="0"/>
              <a:t>msg</a:t>
            </a:r>
            <a:endParaRPr lang="en-US" dirty="0" smtClean="0"/>
          </a:p>
          <a:p>
            <a:r>
              <a:rPr lang="en-US" dirty="0" smtClean="0"/>
              <a:t>Motivated BAN logic</a:t>
            </a:r>
          </a:p>
          <a:p>
            <a:pPr lvl="1"/>
            <a:r>
              <a:rPr lang="en-US" dirty="0" smtClean="0"/>
              <a:t>A logic to define and analyze information exchange protocols</a:t>
            </a:r>
          </a:p>
        </p:txBody>
      </p:sp>
      <p:pic>
        <p:nvPicPr>
          <p:cNvPr id="29700" name="Picture 4" descr="08f10"/>
          <p:cNvPicPr>
            <a:picLocks noChangeAspect="1" noChangeArrowheads="1"/>
          </p:cNvPicPr>
          <p:nvPr/>
        </p:nvPicPr>
        <p:blipFill>
          <a:blip r:embed="rId3" cstate="print"/>
          <a:srcRect/>
          <a:stretch>
            <a:fillRect/>
          </a:stretch>
        </p:blipFill>
        <p:spPr bwMode="auto">
          <a:xfrm>
            <a:off x="65087" y="1219200"/>
            <a:ext cx="5345113" cy="5256213"/>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867400" y="228600"/>
            <a:ext cx="2430463" cy="685800"/>
          </a:xfrm>
        </p:spPr>
        <p:txBody>
          <a:bodyPr>
            <a:normAutofit fontScale="90000"/>
          </a:bodyPr>
          <a:lstStyle/>
          <a:p>
            <a:pPr>
              <a:defRPr/>
            </a:pPr>
            <a:r>
              <a:rPr lang="en-US" dirty="0"/>
              <a:t>Kerberos</a:t>
            </a:r>
          </a:p>
        </p:txBody>
      </p:sp>
      <p:sp>
        <p:nvSpPr>
          <p:cNvPr id="30723" name="Rectangle 3"/>
          <p:cNvSpPr>
            <a:spLocks noGrp="1" noChangeArrowheads="1"/>
          </p:cNvSpPr>
          <p:nvPr>
            <p:ph type="body" idx="1"/>
          </p:nvPr>
        </p:nvSpPr>
        <p:spPr/>
        <p:txBody>
          <a:bodyPr/>
          <a:lstStyle/>
          <a:p>
            <a:endParaRPr lang="en-US" smtClean="0"/>
          </a:p>
        </p:txBody>
      </p:sp>
      <p:pic>
        <p:nvPicPr>
          <p:cNvPr id="30724" name="Picture 4" descr="08f11"/>
          <p:cNvPicPr>
            <a:picLocks noChangeAspect="1" noChangeArrowheads="1"/>
          </p:cNvPicPr>
          <p:nvPr/>
        </p:nvPicPr>
        <p:blipFill>
          <a:blip r:embed="rId3" cstate="print"/>
          <a:srcRect/>
          <a:stretch>
            <a:fillRect/>
          </a:stretch>
        </p:blipFill>
        <p:spPr bwMode="auto">
          <a:xfrm>
            <a:off x="457200" y="533400"/>
            <a:ext cx="5332413" cy="5827713"/>
          </a:xfrm>
          <a:prstGeom prst="rect">
            <a:avLst/>
          </a:prstGeom>
          <a:noFill/>
          <a:ln w="12700" cap="sq">
            <a:noFill/>
            <a:miter lim="800000"/>
            <a:headEnd type="none" w="sm" len="sm"/>
            <a:tailEnd type="none" w="sm" len="sm"/>
          </a:ln>
        </p:spPr>
      </p:pic>
      <p:sp>
        <p:nvSpPr>
          <p:cNvPr id="30725" name="Text Box 7"/>
          <p:cNvSpPr txBox="1">
            <a:spLocks noChangeArrowheads="1"/>
          </p:cNvSpPr>
          <p:nvPr/>
        </p:nvSpPr>
        <p:spPr bwMode="auto">
          <a:xfrm>
            <a:off x="3886200" y="1143000"/>
            <a:ext cx="5006975" cy="2308324"/>
          </a:xfrm>
          <a:prstGeom prst="rect">
            <a:avLst/>
          </a:prstGeom>
          <a:noFill/>
          <a:ln w="38100" algn="ctr">
            <a:noFill/>
            <a:miter lim="800000"/>
            <a:headEnd/>
            <a:tailEnd/>
          </a:ln>
        </p:spPr>
        <p:txBody>
          <a:bodyPr wrap="square">
            <a:spAutoFit/>
          </a:bodyPr>
          <a:lstStyle/>
          <a:p>
            <a:r>
              <a:rPr lang="en-US" dirty="0"/>
              <a:t>Goal is to minimize a user’s password exposure, not to the network, but also to the client machine</a:t>
            </a:r>
          </a:p>
          <a:p>
            <a:r>
              <a:rPr lang="en-US" dirty="0"/>
              <a:t>1. Separate Authentication Server from Ticket Granting Server. A only needs to authenticate once to talk to multiple Bs.</a:t>
            </a:r>
          </a:p>
          <a:p>
            <a:r>
              <a:rPr lang="en-US" dirty="0"/>
              <a:t>2. </a:t>
            </a:r>
            <a:r>
              <a:rPr lang="en-US" dirty="0">
                <a:solidFill>
                  <a:srgbClr val="FF0000"/>
                </a:solidFill>
              </a:rPr>
              <a:t>Requires loosely synchronized clocks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Overview</a:t>
            </a:r>
          </a:p>
        </p:txBody>
      </p:sp>
      <p:sp>
        <p:nvSpPr>
          <p:cNvPr id="7171" name="Rectangle 3"/>
          <p:cNvSpPr>
            <a:spLocks noGrp="1" noChangeArrowheads="1"/>
          </p:cNvSpPr>
          <p:nvPr>
            <p:ph type="body" idx="1"/>
          </p:nvPr>
        </p:nvSpPr>
        <p:spPr/>
        <p:txBody>
          <a:bodyPr>
            <a:normAutofit fontScale="92500" lnSpcReduction="20000"/>
          </a:bodyPr>
          <a:lstStyle/>
          <a:p>
            <a:pPr>
              <a:defRPr/>
            </a:pPr>
            <a:r>
              <a:rPr lang="en-US" dirty="0"/>
              <a:t>Why studying network security?</a:t>
            </a:r>
          </a:p>
          <a:p>
            <a:pPr lvl="1">
              <a:defRPr/>
            </a:pPr>
            <a:r>
              <a:rPr lang="en-US" dirty="0"/>
              <a:t>The topic itself is worth another </a:t>
            </a:r>
            <a:r>
              <a:rPr lang="en-US" dirty="0" smtClean="0"/>
              <a:t>class</a:t>
            </a:r>
          </a:p>
          <a:p>
            <a:pPr lvl="1">
              <a:defRPr/>
            </a:pPr>
            <a:endParaRPr lang="en-US" dirty="0"/>
          </a:p>
          <a:p>
            <a:pPr>
              <a:defRPr/>
            </a:pPr>
            <a:r>
              <a:rPr lang="en-US" dirty="0"/>
              <a:t>Basic cryptography building </a:t>
            </a:r>
            <a:r>
              <a:rPr lang="en-US" dirty="0" smtClean="0"/>
              <a:t>blocks</a:t>
            </a:r>
          </a:p>
          <a:p>
            <a:pPr>
              <a:defRPr/>
            </a:pPr>
            <a:endParaRPr lang="en-US" dirty="0"/>
          </a:p>
          <a:p>
            <a:pPr>
              <a:defRPr/>
            </a:pPr>
            <a:r>
              <a:rPr lang="en-US" dirty="0"/>
              <a:t>Security </a:t>
            </a:r>
            <a:r>
              <a:rPr lang="en-US" dirty="0" smtClean="0"/>
              <a:t>protocols</a:t>
            </a:r>
          </a:p>
          <a:p>
            <a:pPr lvl="1">
              <a:defRPr/>
            </a:pPr>
            <a:r>
              <a:rPr lang="en-US" dirty="0" smtClean="0"/>
              <a:t>Case studies of using cryptography to build secure systems</a:t>
            </a:r>
          </a:p>
          <a:p>
            <a:pPr>
              <a:defRPr/>
            </a:pPr>
            <a:endParaRPr lang="en-US" dirty="0"/>
          </a:p>
          <a:p>
            <a:pPr>
              <a:defRPr/>
            </a:pPr>
            <a:r>
              <a:rPr lang="en-US" dirty="0"/>
              <a:t>Non-cryptography based security: firewalls</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1143000"/>
          </a:xfrm>
        </p:spPr>
        <p:txBody>
          <a:bodyPr/>
          <a:lstStyle/>
          <a:p>
            <a:r>
              <a:rPr lang="en-US" dirty="0" smtClean="0"/>
              <a:t>Secure systems</a:t>
            </a:r>
          </a:p>
        </p:txBody>
      </p:sp>
      <p:sp>
        <p:nvSpPr>
          <p:cNvPr id="33795" name="Rectangle 3"/>
          <p:cNvSpPr>
            <a:spLocks noGrp="1" noChangeArrowheads="1"/>
          </p:cNvSpPr>
          <p:nvPr>
            <p:ph type="body" sz="half" idx="1"/>
          </p:nvPr>
        </p:nvSpPr>
        <p:spPr>
          <a:xfrm>
            <a:off x="228600" y="1295400"/>
            <a:ext cx="4152900" cy="5105400"/>
          </a:xfrm>
        </p:spPr>
        <p:txBody>
          <a:bodyPr/>
          <a:lstStyle/>
          <a:p>
            <a:r>
              <a:rPr lang="en-US" sz="2400" smtClean="0"/>
              <a:t>PGP for email security</a:t>
            </a:r>
          </a:p>
          <a:p>
            <a:pPr lvl="1"/>
            <a:r>
              <a:rPr lang="en-US" sz="2000" smtClean="0"/>
              <a:t>Works well for email</a:t>
            </a:r>
          </a:p>
          <a:p>
            <a:pPr lvl="1"/>
            <a:r>
              <a:rPr lang="en-US" sz="2000" smtClean="0"/>
              <a:t>Could be replayed, but a user can detect</a:t>
            </a:r>
          </a:p>
          <a:p>
            <a:pPr lvl="1"/>
            <a:r>
              <a:rPr lang="en-US" sz="2000" smtClean="0"/>
              <a:t>No need of prior message exchange</a:t>
            </a:r>
          </a:p>
          <a:p>
            <a:pPr lvl="1"/>
            <a:r>
              <a:rPr lang="en-US" sz="2000" smtClean="0"/>
              <a:t>Confidentiality</a:t>
            </a:r>
          </a:p>
          <a:p>
            <a:pPr lvl="1"/>
            <a:r>
              <a:rPr lang="en-US" sz="2000" smtClean="0"/>
              <a:t>Does not prove Alice is talking to Bob</a:t>
            </a:r>
          </a:p>
          <a:p>
            <a:pPr lvl="1">
              <a:buFont typeface="Helvetica" pitchFamily="34" charset="0"/>
              <a:buNone/>
            </a:pPr>
            <a:endParaRPr lang="en-US" sz="2000" smtClean="0"/>
          </a:p>
        </p:txBody>
      </p:sp>
      <p:sp>
        <p:nvSpPr>
          <p:cNvPr id="33796" name="Rectangle 6"/>
          <p:cNvSpPr>
            <a:spLocks noGrp="1" noChangeArrowheads="1"/>
          </p:cNvSpPr>
          <p:nvPr>
            <p:ph type="body" sz="half" idx="2"/>
          </p:nvPr>
        </p:nvSpPr>
        <p:spPr/>
        <p:txBody>
          <a:bodyPr/>
          <a:lstStyle/>
          <a:p>
            <a:endParaRPr lang="en-US" sz="2400" smtClean="0"/>
          </a:p>
        </p:txBody>
      </p:sp>
      <p:pic>
        <p:nvPicPr>
          <p:cNvPr id="33797" name="Picture 4" descr="08f13"/>
          <p:cNvPicPr>
            <a:picLocks noChangeAspect="1" noChangeArrowheads="1"/>
          </p:cNvPicPr>
          <p:nvPr/>
        </p:nvPicPr>
        <p:blipFill>
          <a:blip r:embed="rId2" cstate="print"/>
          <a:srcRect/>
          <a:stretch>
            <a:fillRect/>
          </a:stretch>
        </p:blipFill>
        <p:spPr bwMode="auto">
          <a:xfrm>
            <a:off x="4738688" y="1246188"/>
            <a:ext cx="4405312" cy="5611812"/>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Secure Shell (ssh)</a:t>
            </a:r>
          </a:p>
        </p:txBody>
      </p:sp>
      <p:sp>
        <p:nvSpPr>
          <p:cNvPr id="47107" name="Rectangle 3"/>
          <p:cNvSpPr>
            <a:spLocks noGrp="1" noChangeArrowheads="1"/>
          </p:cNvSpPr>
          <p:nvPr>
            <p:ph type="body" idx="1"/>
          </p:nvPr>
        </p:nvSpPr>
        <p:spPr>
          <a:xfrm>
            <a:off x="457200" y="1600200"/>
            <a:ext cx="8229600" cy="5029200"/>
          </a:xfrm>
        </p:spPr>
        <p:txBody>
          <a:bodyPr>
            <a:normAutofit lnSpcReduction="10000"/>
          </a:bodyPr>
          <a:lstStyle/>
          <a:p>
            <a:pPr>
              <a:lnSpc>
                <a:spcPct val="80000"/>
              </a:lnSpc>
            </a:pPr>
            <a:r>
              <a:rPr lang="en-US" sz="2500" dirty="0" smtClean="0"/>
              <a:t>Both the SSH protocol and applications that use it</a:t>
            </a:r>
          </a:p>
          <a:p>
            <a:pPr>
              <a:lnSpc>
                <a:spcPct val="80000"/>
              </a:lnSpc>
            </a:pPr>
            <a:r>
              <a:rPr lang="en-US" sz="2500" dirty="0" smtClean="0"/>
              <a:t>Widely used</a:t>
            </a:r>
          </a:p>
          <a:p>
            <a:pPr>
              <a:lnSpc>
                <a:spcPct val="80000"/>
              </a:lnSpc>
            </a:pPr>
            <a:r>
              <a:rPr lang="en-US" sz="2500" dirty="0" smtClean="0"/>
              <a:t>Replacing telnet, </a:t>
            </a:r>
            <a:r>
              <a:rPr lang="en-US" sz="2500" dirty="0" err="1" smtClean="0"/>
              <a:t>rsh</a:t>
            </a:r>
            <a:r>
              <a:rPr lang="en-US" sz="2500" dirty="0" smtClean="0"/>
              <a:t>, </a:t>
            </a:r>
            <a:r>
              <a:rPr lang="en-US" sz="2500" dirty="0" err="1" smtClean="0"/>
              <a:t>rcp</a:t>
            </a:r>
            <a:endParaRPr lang="en-US" sz="2500" dirty="0" smtClean="0"/>
          </a:p>
          <a:p>
            <a:pPr lvl="1">
              <a:lnSpc>
                <a:spcPct val="80000"/>
              </a:lnSpc>
            </a:pPr>
            <a:r>
              <a:rPr lang="en-US" sz="2200" dirty="0" smtClean="0"/>
              <a:t>No need to send plaintext passwords to authenticate</a:t>
            </a:r>
          </a:p>
          <a:p>
            <a:pPr lvl="1">
              <a:lnSpc>
                <a:spcPct val="80000"/>
              </a:lnSpc>
            </a:pPr>
            <a:r>
              <a:rPr lang="en-US" sz="2200" dirty="0" smtClean="0"/>
              <a:t>Prior to it, passwords are sent in plaintext!</a:t>
            </a:r>
          </a:p>
          <a:p>
            <a:pPr lvl="1">
              <a:lnSpc>
                <a:spcPct val="80000"/>
              </a:lnSpc>
            </a:pPr>
            <a:endParaRPr lang="en-US" sz="2200" dirty="0" smtClean="0"/>
          </a:p>
          <a:p>
            <a:pPr>
              <a:lnSpc>
                <a:spcPct val="80000"/>
              </a:lnSpc>
            </a:pPr>
            <a:r>
              <a:rPr lang="en-US" sz="2500" dirty="0" smtClean="0"/>
              <a:t>SSH 2 consists of three protocols</a:t>
            </a:r>
          </a:p>
          <a:p>
            <a:pPr lvl="1">
              <a:lnSpc>
                <a:spcPct val="80000"/>
              </a:lnSpc>
            </a:pPr>
            <a:r>
              <a:rPr lang="en-US" sz="2200" dirty="0" smtClean="0"/>
              <a:t>SSH-TRANS: a transport layer protocol. </a:t>
            </a:r>
          </a:p>
          <a:p>
            <a:pPr lvl="2">
              <a:lnSpc>
                <a:spcPct val="80000"/>
              </a:lnSpc>
            </a:pPr>
            <a:r>
              <a:rPr lang="en-US" sz="1900" dirty="0" smtClean="0"/>
              <a:t>Provides an encrypted channel between the client and server machines</a:t>
            </a:r>
          </a:p>
          <a:p>
            <a:pPr lvl="2">
              <a:lnSpc>
                <a:spcPct val="80000"/>
              </a:lnSpc>
            </a:pPr>
            <a:r>
              <a:rPr lang="en-US" sz="1900" dirty="0" smtClean="0"/>
              <a:t>A secure channel is established before a client authenticates</a:t>
            </a:r>
          </a:p>
          <a:p>
            <a:pPr lvl="2">
              <a:lnSpc>
                <a:spcPct val="80000"/>
              </a:lnSpc>
            </a:pPr>
            <a:r>
              <a:rPr lang="en-US" sz="1900" dirty="0" smtClean="0"/>
              <a:t>A client authenticates the server to establish the channel</a:t>
            </a:r>
          </a:p>
          <a:p>
            <a:pPr lvl="1">
              <a:lnSpc>
                <a:spcPct val="80000"/>
              </a:lnSpc>
            </a:pPr>
            <a:r>
              <a:rPr lang="en-US" sz="2200" dirty="0" smtClean="0"/>
              <a:t>SSH-AUTH, an authentication protocol</a:t>
            </a:r>
          </a:p>
          <a:p>
            <a:pPr lvl="2">
              <a:lnSpc>
                <a:spcPct val="80000"/>
              </a:lnSpc>
            </a:pPr>
            <a:r>
              <a:rPr lang="en-US" sz="1900" dirty="0" smtClean="0"/>
              <a:t>Client authenticates to the server </a:t>
            </a:r>
          </a:p>
          <a:p>
            <a:pPr lvl="2">
              <a:lnSpc>
                <a:spcPct val="80000"/>
              </a:lnSpc>
            </a:pPr>
            <a:r>
              <a:rPr lang="en-US" sz="1900" dirty="0" smtClean="0"/>
              <a:t>You may type your password! SSH-TRANS takes care of encryption</a:t>
            </a:r>
            <a:endParaRPr lang="en-US" sz="1500" dirty="0" smtClean="0"/>
          </a:p>
          <a:p>
            <a:pPr lvl="1">
              <a:lnSpc>
                <a:spcPct val="80000"/>
              </a:lnSpc>
            </a:pPr>
            <a:r>
              <a:rPr lang="en-US" sz="2200" dirty="0" smtClean="0"/>
              <a:t>SSH-CONN, a connection protocol</a:t>
            </a:r>
          </a:p>
          <a:p>
            <a:pPr lvl="2">
              <a:lnSpc>
                <a:spcPct val="80000"/>
              </a:lnSpc>
            </a:pPr>
            <a:r>
              <a:rPr lang="en-US" sz="1800" dirty="0" smtClean="0"/>
              <a:t>Used for port forwarding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1143000"/>
          </a:xfrm>
        </p:spPr>
        <p:txBody>
          <a:bodyPr/>
          <a:lstStyle/>
          <a:p>
            <a:r>
              <a:rPr lang="en-US" dirty="0" smtClean="0"/>
              <a:t>Network security</a:t>
            </a:r>
          </a:p>
        </p:txBody>
      </p:sp>
      <p:sp>
        <p:nvSpPr>
          <p:cNvPr id="7171" name="Rectangle 3"/>
          <p:cNvSpPr>
            <a:spLocks noGrp="1" noChangeArrowheads="1"/>
          </p:cNvSpPr>
          <p:nvPr>
            <p:ph type="body" idx="1"/>
          </p:nvPr>
        </p:nvSpPr>
        <p:spPr>
          <a:xfrm>
            <a:off x="457200" y="838200"/>
            <a:ext cx="8229600" cy="5867400"/>
          </a:xfrm>
        </p:spPr>
        <p:txBody>
          <a:bodyPr>
            <a:normAutofit lnSpcReduction="10000"/>
          </a:bodyPr>
          <a:lstStyle/>
          <a:p>
            <a:pPr>
              <a:lnSpc>
                <a:spcPct val="80000"/>
              </a:lnSpc>
            </a:pPr>
            <a:r>
              <a:rPr lang="en-US" sz="2400" dirty="0" smtClean="0"/>
              <a:t>Confidentiality: </a:t>
            </a:r>
          </a:p>
          <a:p>
            <a:pPr lvl="1">
              <a:lnSpc>
                <a:spcPct val="80000"/>
              </a:lnSpc>
            </a:pPr>
            <a:r>
              <a:rPr lang="en-US" sz="2000" dirty="0" smtClean="0"/>
              <a:t>Do you want to send your credit card #, login password  over the Internet in plaintext?</a:t>
            </a:r>
          </a:p>
          <a:p>
            <a:pPr lvl="1">
              <a:lnSpc>
                <a:spcPct val="80000"/>
              </a:lnSpc>
            </a:pPr>
            <a:endParaRPr lang="en-US" sz="2000" dirty="0" smtClean="0"/>
          </a:p>
          <a:p>
            <a:pPr>
              <a:lnSpc>
                <a:spcPct val="80000"/>
              </a:lnSpc>
            </a:pPr>
            <a:r>
              <a:rPr lang="en-US" sz="2400" dirty="0" smtClean="0"/>
              <a:t>Integrity</a:t>
            </a:r>
          </a:p>
          <a:p>
            <a:pPr lvl="1">
              <a:lnSpc>
                <a:spcPct val="80000"/>
              </a:lnSpc>
            </a:pPr>
            <a:r>
              <a:rPr lang="en-US" sz="2000" dirty="0" smtClean="0"/>
              <a:t>Data integrity: Imagine an Amazon transaction. Do you want your payment to be modified from $10.0 to $100?</a:t>
            </a:r>
          </a:p>
          <a:p>
            <a:pPr lvl="1">
              <a:lnSpc>
                <a:spcPct val="80000"/>
              </a:lnSpc>
            </a:pPr>
            <a:r>
              <a:rPr lang="en-US" sz="2000" dirty="0" smtClean="0"/>
              <a:t>Replay attack: You do not want the same transaction confirmation to be sent multiple times!</a:t>
            </a:r>
          </a:p>
          <a:p>
            <a:pPr lvl="1">
              <a:lnSpc>
                <a:spcPct val="80000"/>
              </a:lnSpc>
            </a:pPr>
            <a:r>
              <a:rPr lang="en-US" sz="2000" dirty="0" smtClean="0"/>
              <a:t>Timeliness: delay a stock purchase</a:t>
            </a:r>
          </a:p>
          <a:p>
            <a:pPr lvl="1">
              <a:lnSpc>
                <a:spcPct val="80000"/>
              </a:lnSpc>
            </a:pPr>
            <a:endParaRPr lang="en-US" sz="2000" dirty="0" smtClean="0"/>
          </a:p>
          <a:p>
            <a:pPr>
              <a:lnSpc>
                <a:spcPct val="80000"/>
              </a:lnSpc>
            </a:pPr>
            <a:r>
              <a:rPr lang="en-US" sz="2400" dirty="0" smtClean="0"/>
              <a:t>Authenticity</a:t>
            </a:r>
          </a:p>
          <a:p>
            <a:pPr lvl="1">
              <a:lnSpc>
                <a:spcPct val="80000"/>
              </a:lnSpc>
            </a:pPr>
            <a:r>
              <a:rPr lang="en-US" sz="2000" dirty="0" smtClean="0"/>
              <a:t>Entity authentication: who are you talking to? Phishing attack</a:t>
            </a:r>
          </a:p>
          <a:p>
            <a:pPr lvl="1">
              <a:lnSpc>
                <a:spcPct val="80000"/>
              </a:lnSpc>
            </a:pPr>
            <a:r>
              <a:rPr lang="en-US" sz="2000" dirty="0" smtClean="0"/>
              <a:t>Message authentication: who sent this message?</a:t>
            </a:r>
          </a:p>
          <a:p>
            <a:pPr lvl="1">
              <a:lnSpc>
                <a:spcPct val="80000"/>
              </a:lnSpc>
            </a:pPr>
            <a:endParaRPr lang="en-US" sz="2000" dirty="0" smtClean="0"/>
          </a:p>
          <a:p>
            <a:pPr>
              <a:lnSpc>
                <a:spcPct val="80000"/>
              </a:lnSpc>
            </a:pPr>
            <a:r>
              <a:rPr lang="en-US" sz="2400" dirty="0" smtClean="0"/>
              <a:t>Availability</a:t>
            </a:r>
          </a:p>
          <a:p>
            <a:pPr lvl="1">
              <a:lnSpc>
                <a:spcPct val="80000"/>
              </a:lnSpc>
            </a:pPr>
            <a:r>
              <a:rPr lang="en-US" sz="2000" dirty="0" smtClean="0"/>
              <a:t>Denial of service attacks</a:t>
            </a:r>
          </a:p>
          <a:p>
            <a:pPr lvl="1">
              <a:lnSpc>
                <a:spcPct val="80000"/>
              </a:lnSpc>
            </a:pPr>
            <a:endParaRPr lang="en-US" sz="2000" dirty="0" smtClean="0"/>
          </a:p>
          <a:p>
            <a:pPr>
              <a:lnSpc>
                <a:spcPct val="80000"/>
              </a:lnSpc>
            </a:pPr>
            <a:r>
              <a:rPr lang="en-US" sz="2400" dirty="0" smtClean="0"/>
              <a:t>Non-repudiation</a:t>
            </a:r>
          </a:p>
          <a:p>
            <a:pPr lvl="1">
              <a:lnSpc>
                <a:spcPct val="80000"/>
              </a:lnSpc>
            </a:pPr>
            <a:r>
              <a:rPr lang="en-US" sz="2000" dirty="0" smtClean="0"/>
              <a:t>You’ve clicked the confirmation button!</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6200"/>
            <a:ext cx="8229600" cy="1143000"/>
          </a:xfrm>
        </p:spPr>
        <p:txBody>
          <a:bodyPr/>
          <a:lstStyle/>
          <a:p>
            <a:r>
              <a:rPr lang="en-US" dirty="0" smtClean="0"/>
              <a:t>SSH’s server key distribution</a:t>
            </a:r>
          </a:p>
        </p:txBody>
      </p:sp>
      <p:sp>
        <p:nvSpPr>
          <p:cNvPr id="48131" name="Rectangle 3"/>
          <p:cNvSpPr>
            <a:spLocks noGrp="1" noChangeArrowheads="1"/>
          </p:cNvSpPr>
          <p:nvPr>
            <p:ph type="body" idx="1"/>
          </p:nvPr>
        </p:nvSpPr>
        <p:spPr>
          <a:xfrm>
            <a:off x="685800" y="1066800"/>
            <a:ext cx="8229600" cy="5486400"/>
          </a:xfrm>
        </p:spPr>
        <p:txBody>
          <a:bodyPr>
            <a:normAutofit fontScale="92500" lnSpcReduction="10000"/>
          </a:bodyPr>
          <a:lstStyle/>
          <a:p>
            <a:pPr>
              <a:defRPr/>
            </a:pPr>
            <a:r>
              <a:rPr lang="en-US" dirty="0"/>
              <a:t>A server tells the client its public key at connection time</a:t>
            </a:r>
          </a:p>
          <a:p>
            <a:pPr lvl="1">
              <a:defRPr/>
            </a:pPr>
            <a:r>
              <a:rPr lang="en-US" dirty="0"/>
              <a:t>Attackers are not always present</a:t>
            </a:r>
          </a:p>
          <a:p>
            <a:pPr lvl="1">
              <a:defRPr/>
            </a:pPr>
            <a:r>
              <a:rPr lang="en-US" dirty="0"/>
              <a:t>Vulnerability window is </a:t>
            </a:r>
            <a:r>
              <a:rPr lang="en-US" dirty="0" smtClean="0"/>
              <a:t>small</a:t>
            </a:r>
          </a:p>
          <a:p>
            <a:pPr lvl="1">
              <a:defRPr/>
            </a:pPr>
            <a:endParaRPr lang="en-US" dirty="0"/>
          </a:p>
          <a:p>
            <a:pPr>
              <a:defRPr/>
            </a:pPr>
            <a:r>
              <a:rPr lang="en-US" dirty="0"/>
              <a:t>The first time a key is sent, </a:t>
            </a:r>
            <a:r>
              <a:rPr lang="en-US" dirty="0" err="1"/>
              <a:t>ssh</a:t>
            </a:r>
            <a:r>
              <a:rPr lang="en-US" dirty="0"/>
              <a:t> asks the </a:t>
            </a:r>
            <a:r>
              <a:rPr lang="en-US" dirty="0" smtClean="0"/>
              <a:t>user</a:t>
            </a:r>
          </a:p>
          <a:p>
            <a:pPr>
              <a:defRPr/>
            </a:pPr>
            <a:endParaRPr lang="en-US" dirty="0"/>
          </a:p>
          <a:p>
            <a:pPr>
              <a:defRPr/>
            </a:pPr>
            <a:r>
              <a:rPr lang="en-US" dirty="0"/>
              <a:t>If accepts, </a:t>
            </a:r>
            <a:r>
              <a:rPr lang="en-US" dirty="0" err="1"/>
              <a:t>ssh</a:t>
            </a:r>
            <a:r>
              <a:rPr lang="en-US" dirty="0"/>
              <a:t> remembers the key and compares the stored key with an offered key in a subsequent connection</a:t>
            </a:r>
          </a:p>
          <a:p>
            <a:pPr lvl="1">
              <a:defRPr/>
            </a:pPr>
            <a:r>
              <a:rPr lang="en-US" dirty="0"/>
              <a:t>Prompts the user if changed</a:t>
            </a:r>
          </a:p>
          <a:p>
            <a:pPr lvl="1">
              <a:defRPr/>
            </a:pPr>
            <a:r>
              <a:rPr lang="en-US" dirty="0"/>
              <a:t>Otherwise accept</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SSH’s client authentication</a:t>
            </a:r>
          </a:p>
        </p:txBody>
      </p:sp>
      <p:sp>
        <p:nvSpPr>
          <p:cNvPr id="49155" name="Rectangle 3"/>
          <p:cNvSpPr>
            <a:spLocks noGrp="1" noChangeArrowheads="1"/>
          </p:cNvSpPr>
          <p:nvPr>
            <p:ph type="body" idx="1"/>
          </p:nvPr>
        </p:nvSpPr>
        <p:spPr>
          <a:xfrm>
            <a:off x="457200" y="1295400"/>
            <a:ext cx="8229600" cy="5181600"/>
          </a:xfrm>
        </p:spPr>
        <p:txBody>
          <a:bodyPr>
            <a:normAutofit/>
          </a:bodyPr>
          <a:lstStyle/>
          <a:p>
            <a:pPr>
              <a:lnSpc>
                <a:spcPct val="90000"/>
              </a:lnSpc>
            </a:pPr>
            <a:r>
              <a:rPr lang="en-US" sz="2700" dirty="0" smtClean="0"/>
              <a:t>Password</a:t>
            </a:r>
          </a:p>
          <a:p>
            <a:pPr lvl="1">
              <a:lnSpc>
                <a:spcPct val="90000"/>
              </a:lnSpc>
            </a:pPr>
            <a:r>
              <a:rPr lang="en-US" sz="2400" dirty="0" smtClean="0"/>
              <a:t>A secure channel is already established!</a:t>
            </a:r>
          </a:p>
          <a:p>
            <a:pPr>
              <a:lnSpc>
                <a:spcPct val="90000"/>
              </a:lnSpc>
            </a:pPr>
            <a:r>
              <a:rPr lang="en-US" sz="2700" dirty="0" smtClean="0"/>
              <a:t>Public key encryption</a:t>
            </a:r>
          </a:p>
          <a:p>
            <a:pPr lvl="1">
              <a:lnSpc>
                <a:spcPct val="90000"/>
              </a:lnSpc>
            </a:pPr>
            <a:r>
              <a:rPr lang="en-US" sz="2400" dirty="0" smtClean="0"/>
              <a:t>Places your public key in ~/.</a:t>
            </a:r>
            <a:r>
              <a:rPr lang="en-US" sz="2400" dirty="0" err="1" smtClean="0"/>
              <a:t>ssh</a:t>
            </a:r>
            <a:r>
              <a:rPr lang="en-US" sz="2400" dirty="0" smtClean="0"/>
              <a:t>/</a:t>
            </a:r>
            <a:r>
              <a:rPr lang="en-US" sz="2400" dirty="0" err="1" smtClean="0"/>
              <a:t>authorized_keys</a:t>
            </a:r>
            <a:endParaRPr lang="en-US" sz="2400" dirty="0" smtClean="0"/>
          </a:p>
          <a:p>
            <a:pPr>
              <a:lnSpc>
                <a:spcPct val="90000"/>
              </a:lnSpc>
            </a:pPr>
            <a:r>
              <a:rPr lang="en-US" sz="2700" dirty="0" smtClean="0"/>
              <a:t>Host authentication</a:t>
            </a:r>
          </a:p>
          <a:p>
            <a:pPr lvl="1">
              <a:lnSpc>
                <a:spcPct val="90000"/>
              </a:lnSpc>
            </a:pPr>
            <a:r>
              <a:rPr lang="en-US" sz="2400" dirty="0" smtClean="0"/>
              <a:t>A user claiming to be so-and-so from a certain set of trusted hosts is automatically believed to be the same user on the server</a:t>
            </a:r>
          </a:p>
          <a:p>
            <a:pPr lvl="1">
              <a:lnSpc>
                <a:spcPct val="90000"/>
              </a:lnSpc>
            </a:pPr>
            <a:r>
              <a:rPr lang="en-US" sz="2400" dirty="0" smtClean="0"/>
              <a:t>The client host authenticates itself to the server</a:t>
            </a:r>
          </a:p>
          <a:p>
            <a:pPr lvl="2">
              <a:lnSpc>
                <a:spcPct val="90000"/>
              </a:lnSpc>
            </a:pPr>
            <a:r>
              <a:rPr lang="en-US" sz="2000" dirty="0" smtClean="0"/>
              <a:t>SSH-TRANS only authenticates server by default</a:t>
            </a:r>
          </a:p>
          <a:p>
            <a:pPr lvl="2">
              <a:lnSpc>
                <a:spcPct val="90000"/>
              </a:lnSpc>
            </a:pPr>
            <a:r>
              <a:rPr lang="en-US" sz="2000" dirty="0" smtClean="0"/>
              <a:t>User claims to be so-and-so from a set of trusted hosts is believed to be the same user on the server</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smtClean="0"/>
              <a:t>SSH login w/o typing in your passwords</a:t>
            </a:r>
          </a:p>
        </p:txBody>
      </p:sp>
      <p:sp>
        <p:nvSpPr>
          <p:cNvPr id="37891" name="Rectangle 3"/>
          <p:cNvSpPr>
            <a:spLocks noGrp="1" noChangeArrowheads="1"/>
          </p:cNvSpPr>
          <p:nvPr>
            <p:ph type="body" idx="1"/>
          </p:nvPr>
        </p:nvSpPr>
        <p:spPr/>
        <p:txBody>
          <a:bodyPr/>
          <a:lstStyle/>
          <a:p>
            <a:r>
              <a:rPr lang="en-US" smtClean="0"/>
              <a:t>Use ssh-keygen to generate a public/private key pair</a:t>
            </a:r>
          </a:p>
          <a:p>
            <a:pPr lvl="1"/>
            <a:r>
              <a:rPr lang="en-US" smtClean="0"/>
              <a:t>On spirit: ssh-keygen –t dsa</a:t>
            </a:r>
          </a:p>
          <a:p>
            <a:r>
              <a:rPr lang="en-US" smtClean="0"/>
              <a:t>Append .id_dsa.pub to .ssh/authorized_keys on the server</a:t>
            </a:r>
          </a:p>
          <a:p>
            <a:pPr lvl="1"/>
            <a:r>
              <a:rPr lang="en-US" smtClean="0"/>
              <a:t>scp ~/.ssh/id_dsa.pub linux1.cs.duke.edu:~/</a:t>
            </a:r>
          </a:p>
          <a:p>
            <a:pPr lvl="1"/>
            <a:r>
              <a:rPr lang="en-US" smtClean="0"/>
              <a:t>ssh linux1.cs.duke.edu “cat  ~/id_dsa.pub &gt;&gt; ~/.ssh/authorized_keys”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SSH port forwarding</a:t>
            </a:r>
          </a:p>
        </p:txBody>
      </p:sp>
      <p:sp>
        <p:nvSpPr>
          <p:cNvPr id="38915" name="Rectangle 3"/>
          <p:cNvSpPr>
            <a:spLocks noGrp="1" noChangeArrowheads="1"/>
          </p:cNvSpPr>
          <p:nvPr>
            <p:ph type="body" idx="1"/>
          </p:nvPr>
        </p:nvSpPr>
        <p:spPr>
          <a:xfrm>
            <a:off x="457200" y="4876800"/>
            <a:ext cx="8458200" cy="1828800"/>
          </a:xfrm>
        </p:spPr>
        <p:txBody>
          <a:bodyPr/>
          <a:lstStyle/>
          <a:p>
            <a:r>
              <a:rPr lang="en-US" smtClean="0"/>
              <a:t>SSH can be used to establish a secure channel between two hosts using the SSH-CONN protocol</a:t>
            </a:r>
          </a:p>
        </p:txBody>
      </p:sp>
      <p:pic>
        <p:nvPicPr>
          <p:cNvPr id="38916" name="Picture 4" descr="08f14"/>
          <p:cNvPicPr>
            <a:picLocks noChangeAspect="1" noChangeArrowheads="1"/>
          </p:cNvPicPr>
          <p:nvPr/>
        </p:nvPicPr>
        <p:blipFill>
          <a:blip r:embed="rId2" cstate="print"/>
          <a:srcRect/>
          <a:stretch>
            <a:fillRect/>
          </a:stretch>
        </p:blipFill>
        <p:spPr bwMode="auto">
          <a:xfrm>
            <a:off x="914400" y="1600200"/>
            <a:ext cx="6932613" cy="2741613"/>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229600" cy="1143000"/>
          </a:xfrm>
        </p:spPr>
        <p:txBody>
          <a:bodyPr/>
          <a:lstStyle/>
          <a:p>
            <a:r>
              <a:rPr lang="en-US" smtClean="0"/>
              <a:t>Example: X11 forwarding</a:t>
            </a:r>
          </a:p>
        </p:txBody>
      </p:sp>
      <p:sp>
        <p:nvSpPr>
          <p:cNvPr id="39939" name="Rectangle 3"/>
          <p:cNvSpPr>
            <a:spLocks noGrp="1" noChangeArrowheads="1"/>
          </p:cNvSpPr>
          <p:nvPr>
            <p:ph type="body" idx="1"/>
          </p:nvPr>
        </p:nvSpPr>
        <p:spPr>
          <a:xfrm>
            <a:off x="533400" y="4495800"/>
            <a:ext cx="8458200" cy="2362200"/>
          </a:xfrm>
        </p:spPr>
        <p:txBody>
          <a:bodyPr/>
          <a:lstStyle/>
          <a:p>
            <a:pPr>
              <a:lnSpc>
                <a:spcPct val="80000"/>
              </a:lnSpc>
            </a:pPr>
            <a:r>
              <a:rPr lang="en-US" sz="1600" dirty="0" err="1" smtClean="0"/>
              <a:t>ssh</a:t>
            </a:r>
            <a:r>
              <a:rPr lang="en-US" sz="1600" dirty="0" smtClean="0"/>
              <a:t> –X  remote-host</a:t>
            </a:r>
          </a:p>
          <a:p>
            <a:pPr>
              <a:lnSpc>
                <a:spcPct val="80000"/>
              </a:lnSpc>
            </a:pPr>
            <a:r>
              <a:rPr lang="en-US" sz="1600" dirty="0" err="1" smtClean="0"/>
              <a:t>sshd</a:t>
            </a:r>
            <a:r>
              <a:rPr lang="en-US" sz="1600" dirty="0" smtClean="0"/>
              <a:t> at the remote host creates a TCP listening socket (6010), and X authentication information, and set your display </a:t>
            </a:r>
            <a:r>
              <a:rPr lang="en-US" sz="1600" dirty="0" err="1" smtClean="0"/>
              <a:t>variabl</a:t>
            </a:r>
            <a:r>
              <a:rPr lang="en-US" sz="1600" dirty="0" smtClean="0"/>
              <a:t> to localhost:10.0</a:t>
            </a:r>
          </a:p>
          <a:p>
            <a:pPr>
              <a:lnSpc>
                <a:spcPct val="80000"/>
              </a:lnSpc>
            </a:pPr>
            <a:r>
              <a:rPr lang="en-US" sz="1600" dirty="0" smtClean="0"/>
              <a:t>When you type </a:t>
            </a:r>
            <a:r>
              <a:rPr lang="en-US" sz="1600" dirty="0" err="1" smtClean="0"/>
              <a:t>xterm</a:t>
            </a:r>
            <a:r>
              <a:rPr lang="en-US" sz="1600" dirty="0" smtClean="0"/>
              <a:t>, it speaks the X11 protocol with the </a:t>
            </a:r>
            <a:r>
              <a:rPr lang="en-US" sz="1600" dirty="0" err="1" smtClean="0"/>
              <a:t>sshd</a:t>
            </a:r>
            <a:r>
              <a:rPr lang="en-US" sz="1600" dirty="0" smtClean="0"/>
              <a:t> faked X server port (10.0), and </a:t>
            </a:r>
            <a:r>
              <a:rPr lang="en-US" sz="1600" dirty="0" err="1" smtClean="0"/>
              <a:t>sshd</a:t>
            </a:r>
            <a:r>
              <a:rPr lang="en-US" sz="1600" dirty="0" smtClean="0"/>
              <a:t> forwards it back to the </a:t>
            </a:r>
            <a:r>
              <a:rPr lang="en-US" sz="1600" dirty="0" err="1" smtClean="0"/>
              <a:t>ssh</a:t>
            </a:r>
            <a:r>
              <a:rPr lang="en-US" sz="1600" dirty="0" smtClean="0"/>
              <a:t> client at local host. </a:t>
            </a:r>
          </a:p>
          <a:p>
            <a:pPr>
              <a:lnSpc>
                <a:spcPct val="80000"/>
              </a:lnSpc>
            </a:pPr>
            <a:r>
              <a:rPr lang="en-US" sz="1600" dirty="0" smtClean="0"/>
              <a:t>The </a:t>
            </a:r>
            <a:r>
              <a:rPr lang="en-US" sz="1600" dirty="0" err="1" smtClean="0"/>
              <a:t>ssh</a:t>
            </a:r>
            <a:r>
              <a:rPr lang="en-US" sz="1600" dirty="0" smtClean="0"/>
              <a:t> client forwards back to the X server running on your local host</a:t>
            </a:r>
          </a:p>
          <a:p>
            <a:pPr>
              <a:lnSpc>
                <a:spcPct val="80000"/>
              </a:lnSpc>
            </a:pPr>
            <a:r>
              <a:rPr lang="en-US" sz="1600" dirty="0" smtClean="0"/>
              <a:t>You see the </a:t>
            </a:r>
            <a:r>
              <a:rPr lang="en-US" sz="1600" dirty="0" err="1" smtClean="0"/>
              <a:t>xterm</a:t>
            </a:r>
            <a:r>
              <a:rPr lang="en-US" sz="1600" dirty="0" smtClean="0"/>
              <a:t> displays on your local host, and all commands you type in the </a:t>
            </a:r>
            <a:r>
              <a:rPr lang="en-US" sz="1600" dirty="0" err="1" smtClean="0"/>
              <a:t>xterm</a:t>
            </a:r>
            <a:r>
              <a:rPr lang="en-US" sz="1600" dirty="0" smtClean="0"/>
              <a:t> is encrypted!</a:t>
            </a:r>
          </a:p>
        </p:txBody>
      </p:sp>
      <p:sp>
        <p:nvSpPr>
          <p:cNvPr id="39940" name="Rectangle 4"/>
          <p:cNvSpPr>
            <a:spLocks noChangeArrowheads="1"/>
          </p:cNvSpPr>
          <p:nvPr/>
        </p:nvSpPr>
        <p:spPr bwMode="auto">
          <a:xfrm>
            <a:off x="1676400" y="3124200"/>
            <a:ext cx="1524000" cy="609600"/>
          </a:xfrm>
          <a:prstGeom prst="rect">
            <a:avLst/>
          </a:prstGeom>
          <a:solidFill>
            <a:schemeClr val="accent1"/>
          </a:solidFill>
          <a:ln w="38100" algn="ctr">
            <a:solidFill>
              <a:schemeClr val="tx1"/>
            </a:solidFill>
            <a:miter lim="800000"/>
            <a:headEnd/>
            <a:tailEnd/>
          </a:ln>
        </p:spPr>
        <p:txBody>
          <a:bodyPr wrap="none" anchor="ctr"/>
          <a:lstStyle/>
          <a:p>
            <a:r>
              <a:rPr lang="en-US"/>
              <a:t>ssh client</a:t>
            </a:r>
          </a:p>
        </p:txBody>
      </p:sp>
      <p:sp>
        <p:nvSpPr>
          <p:cNvPr id="39941" name="Rectangle 5"/>
          <p:cNvSpPr>
            <a:spLocks noChangeArrowheads="1"/>
          </p:cNvSpPr>
          <p:nvPr/>
        </p:nvSpPr>
        <p:spPr bwMode="auto">
          <a:xfrm>
            <a:off x="5867400" y="3124200"/>
            <a:ext cx="1524000" cy="609600"/>
          </a:xfrm>
          <a:prstGeom prst="rect">
            <a:avLst/>
          </a:prstGeom>
          <a:solidFill>
            <a:schemeClr val="accent1"/>
          </a:solidFill>
          <a:ln w="38100" algn="ctr">
            <a:solidFill>
              <a:schemeClr val="tx1"/>
            </a:solidFill>
            <a:miter lim="800000"/>
            <a:headEnd/>
            <a:tailEnd/>
          </a:ln>
        </p:spPr>
        <p:txBody>
          <a:bodyPr wrap="none" anchor="ctr"/>
          <a:lstStyle/>
          <a:p>
            <a:r>
              <a:rPr lang="en-US"/>
              <a:t>sshd</a:t>
            </a:r>
          </a:p>
        </p:txBody>
      </p:sp>
      <p:sp>
        <p:nvSpPr>
          <p:cNvPr id="39942" name="Freeform 10"/>
          <p:cNvSpPr>
            <a:spLocks/>
          </p:cNvSpPr>
          <p:nvPr/>
        </p:nvSpPr>
        <p:spPr bwMode="auto">
          <a:xfrm>
            <a:off x="2362200" y="3733800"/>
            <a:ext cx="4267200" cy="762000"/>
          </a:xfrm>
          <a:custGeom>
            <a:avLst/>
            <a:gdLst>
              <a:gd name="T0" fmla="*/ 0 w 2688"/>
              <a:gd name="T1" fmla="*/ 48 h 528"/>
              <a:gd name="T2" fmla="*/ 0 w 2688"/>
              <a:gd name="T3" fmla="*/ 528 h 528"/>
              <a:gd name="T4" fmla="*/ 2688 w 2688"/>
              <a:gd name="T5" fmla="*/ 528 h 528"/>
              <a:gd name="T6" fmla="*/ 2688 w 2688"/>
              <a:gd name="T7" fmla="*/ 0 h 528"/>
              <a:gd name="T8" fmla="*/ 0 60000 65536"/>
              <a:gd name="T9" fmla="*/ 0 60000 65536"/>
              <a:gd name="T10" fmla="*/ 0 60000 65536"/>
              <a:gd name="T11" fmla="*/ 0 60000 65536"/>
              <a:gd name="T12" fmla="*/ 0 w 2688"/>
              <a:gd name="T13" fmla="*/ 0 h 528"/>
              <a:gd name="T14" fmla="*/ 2688 w 2688"/>
              <a:gd name="T15" fmla="*/ 528 h 528"/>
            </a:gdLst>
            <a:ahLst/>
            <a:cxnLst>
              <a:cxn ang="T8">
                <a:pos x="T0" y="T1"/>
              </a:cxn>
              <a:cxn ang="T9">
                <a:pos x="T2" y="T3"/>
              </a:cxn>
              <a:cxn ang="T10">
                <a:pos x="T4" y="T5"/>
              </a:cxn>
              <a:cxn ang="T11">
                <a:pos x="T6" y="T7"/>
              </a:cxn>
            </a:cxnLst>
            <a:rect l="T12" t="T13" r="T14" b="T15"/>
            <a:pathLst>
              <a:path w="2688" h="528">
                <a:moveTo>
                  <a:pt x="0" y="48"/>
                </a:moveTo>
                <a:lnTo>
                  <a:pt x="0" y="528"/>
                </a:lnTo>
                <a:lnTo>
                  <a:pt x="2688" y="528"/>
                </a:lnTo>
                <a:lnTo>
                  <a:pt x="2688" y="0"/>
                </a:lnTo>
              </a:path>
            </a:pathLst>
          </a:custGeom>
          <a:noFill/>
          <a:ln w="38100">
            <a:solidFill>
              <a:schemeClr val="tx1"/>
            </a:solidFill>
            <a:round/>
            <a:headEnd/>
            <a:tailEnd/>
          </a:ln>
        </p:spPr>
        <p:txBody>
          <a:bodyPr wrap="none" anchor="ctr"/>
          <a:lstStyle/>
          <a:p>
            <a:endParaRPr lang="en-US"/>
          </a:p>
        </p:txBody>
      </p:sp>
      <p:sp>
        <p:nvSpPr>
          <p:cNvPr id="39943" name="Rectangle 11"/>
          <p:cNvSpPr>
            <a:spLocks noChangeArrowheads="1"/>
          </p:cNvSpPr>
          <p:nvPr/>
        </p:nvSpPr>
        <p:spPr bwMode="auto">
          <a:xfrm>
            <a:off x="1600200" y="1905000"/>
            <a:ext cx="1600200" cy="685800"/>
          </a:xfrm>
          <a:prstGeom prst="rect">
            <a:avLst/>
          </a:prstGeom>
          <a:solidFill>
            <a:schemeClr val="accent1"/>
          </a:solidFill>
          <a:ln w="38100" algn="ctr">
            <a:solidFill>
              <a:schemeClr val="tx1"/>
            </a:solidFill>
            <a:miter lim="800000"/>
            <a:headEnd/>
            <a:tailEnd/>
          </a:ln>
        </p:spPr>
        <p:txBody>
          <a:bodyPr wrap="none" anchor="ctr"/>
          <a:lstStyle/>
          <a:p>
            <a:r>
              <a:rPr lang="en-US"/>
              <a:t>X server</a:t>
            </a:r>
          </a:p>
        </p:txBody>
      </p:sp>
      <p:sp>
        <p:nvSpPr>
          <p:cNvPr id="39944" name="Rectangle 13"/>
          <p:cNvSpPr>
            <a:spLocks noChangeArrowheads="1"/>
          </p:cNvSpPr>
          <p:nvPr/>
        </p:nvSpPr>
        <p:spPr bwMode="auto">
          <a:xfrm>
            <a:off x="5867400" y="1828800"/>
            <a:ext cx="1371600" cy="685800"/>
          </a:xfrm>
          <a:prstGeom prst="rect">
            <a:avLst/>
          </a:prstGeom>
          <a:solidFill>
            <a:schemeClr val="accent1"/>
          </a:solidFill>
          <a:ln w="38100" algn="ctr">
            <a:solidFill>
              <a:schemeClr val="tx1"/>
            </a:solidFill>
            <a:miter lim="800000"/>
            <a:headEnd/>
            <a:tailEnd/>
          </a:ln>
        </p:spPr>
        <p:txBody>
          <a:bodyPr wrap="none" anchor="ctr"/>
          <a:lstStyle/>
          <a:p>
            <a:r>
              <a:rPr lang="en-US"/>
              <a:t>xterm</a:t>
            </a:r>
          </a:p>
        </p:txBody>
      </p:sp>
      <p:sp>
        <p:nvSpPr>
          <p:cNvPr id="39945" name="Line 14"/>
          <p:cNvSpPr>
            <a:spLocks noChangeShapeType="1"/>
          </p:cNvSpPr>
          <p:nvPr/>
        </p:nvSpPr>
        <p:spPr bwMode="auto">
          <a:xfrm>
            <a:off x="2362200" y="2590800"/>
            <a:ext cx="0" cy="533400"/>
          </a:xfrm>
          <a:prstGeom prst="line">
            <a:avLst/>
          </a:prstGeom>
          <a:noFill/>
          <a:ln w="38100">
            <a:solidFill>
              <a:schemeClr val="tx1"/>
            </a:solidFill>
            <a:round/>
            <a:headEnd/>
            <a:tailEnd/>
          </a:ln>
        </p:spPr>
        <p:txBody>
          <a:bodyPr wrap="none" anchor="ctr"/>
          <a:lstStyle/>
          <a:p>
            <a:endParaRPr lang="en-US"/>
          </a:p>
        </p:txBody>
      </p:sp>
      <p:sp>
        <p:nvSpPr>
          <p:cNvPr id="39946" name="Line 16"/>
          <p:cNvSpPr>
            <a:spLocks noChangeShapeType="1"/>
          </p:cNvSpPr>
          <p:nvPr/>
        </p:nvSpPr>
        <p:spPr bwMode="auto">
          <a:xfrm>
            <a:off x="6553200" y="2514600"/>
            <a:ext cx="0" cy="533400"/>
          </a:xfrm>
          <a:prstGeom prst="line">
            <a:avLst/>
          </a:prstGeom>
          <a:noFill/>
          <a:ln w="38100">
            <a:solidFill>
              <a:schemeClr val="tx1"/>
            </a:solidFill>
            <a:round/>
            <a:headEnd/>
            <a:tailEnd/>
          </a:ln>
        </p:spPr>
        <p:txBody>
          <a:bodyPr wrap="none" anchor="ctr"/>
          <a:lstStyle/>
          <a:p>
            <a:endParaRPr lang="en-US"/>
          </a:p>
        </p:txBody>
      </p:sp>
      <p:sp>
        <p:nvSpPr>
          <p:cNvPr id="39947" name="Text Box 17"/>
          <p:cNvSpPr txBox="1">
            <a:spLocks noChangeArrowheads="1"/>
          </p:cNvSpPr>
          <p:nvPr/>
        </p:nvSpPr>
        <p:spPr bwMode="auto">
          <a:xfrm>
            <a:off x="6705600" y="2590800"/>
            <a:ext cx="1962150" cy="396875"/>
          </a:xfrm>
          <a:prstGeom prst="rect">
            <a:avLst/>
          </a:prstGeom>
          <a:noFill/>
          <a:ln w="38100" algn="ctr">
            <a:noFill/>
            <a:miter lim="800000"/>
            <a:headEnd/>
            <a:tailEnd/>
          </a:ln>
        </p:spPr>
        <p:txBody>
          <a:bodyPr wrap="none">
            <a:spAutoFit/>
          </a:bodyPr>
          <a:lstStyle/>
          <a:p>
            <a:r>
              <a:rPr lang="en-US"/>
              <a:t>Localhost:10.0</a:t>
            </a:r>
          </a:p>
        </p:txBody>
      </p:sp>
      <p:sp>
        <p:nvSpPr>
          <p:cNvPr id="39948" name="Rectangle 19"/>
          <p:cNvSpPr>
            <a:spLocks noChangeArrowheads="1"/>
          </p:cNvSpPr>
          <p:nvPr/>
        </p:nvSpPr>
        <p:spPr bwMode="auto">
          <a:xfrm>
            <a:off x="1066800" y="1219200"/>
            <a:ext cx="2590800" cy="2971800"/>
          </a:xfrm>
          <a:prstGeom prst="rect">
            <a:avLst/>
          </a:prstGeom>
          <a:noFill/>
          <a:ln w="38100" algn="ctr">
            <a:solidFill>
              <a:schemeClr val="tx1"/>
            </a:solidFill>
            <a:miter lim="800000"/>
            <a:headEnd/>
            <a:tailEnd/>
          </a:ln>
        </p:spPr>
        <p:txBody>
          <a:bodyPr wrap="none" anchor="ctr"/>
          <a:lstStyle/>
          <a:p>
            <a:endParaRPr lang="en-US"/>
          </a:p>
        </p:txBody>
      </p:sp>
      <p:sp>
        <p:nvSpPr>
          <p:cNvPr id="39949" name="Rectangle 20"/>
          <p:cNvSpPr>
            <a:spLocks noChangeArrowheads="1"/>
          </p:cNvSpPr>
          <p:nvPr/>
        </p:nvSpPr>
        <p:spPr bwMode="auto">
          <a:xfrm>
            <a:off x="5486400" y="1219200"/>
            <a:ext cx="2590800" cy="2971800"/>
          </a:xfrm>
          <a:prstGeom prst="rect">
            <a:avLst/>
          </a:prstGeom>
          <a:noFill/>
          <a:ln w="38100" algn="ctr">
            <a:solidFill>
              <a:schemeClr val="tx1"/>
            </a:solidFill>
            <a:miter lim="800000"/>
            <a:headEnd/>
            <a:tailEnd/>
          </a:ln>
        </p:spPr>
        <p:txBody>
          <a:bodyPr wrap="none" anchor="ctr"/>
          <a:lstStyle/>
          <a:p>
            <a:endParaRPr lang="en-US"/>
          </a:p>
        </p:txBody>
      </p:sp>
      <p:sp>
        <p:nvSpPr>
          <p:cNvPr id="39950" name="Text Box 21"/>
          <p:cNvSpPr txBox="1">
            <a:spLocks noChangeArrowheads="1"/>
          </p:cNvSpPr>
          <p:nvPr/>
        </p:nvSpPr>
        <p:spPr bwMode="auto">
          <a:xfrm>
            <a:off x="1524000" y="1371600"/>
            <a:ext cx="1454150" cy="396875"/>
          </a:xfrm>
          <a:prstGeom prst="rect">
            <a:avLst/>
          </a:prstGeom>
          <a:noFill/>
          <a:ln w="38100" algn="ctr">
            <a:noFill/>
            <a:miter lim="800000"/>
            <a:headEnd/>
            <a:tailEnd/>
          </a:ln>
        </p:spPr>
        <p:txBody>
          <a:bodyPr wrap="none">
            <a:spAutoFit/>
          </a:bodyPr>
          <a:lstStyle/>
          <a:p>
            <a:r>
              <a:rPr lang="en-US"/>
              <a:t>Local host</a:t>
            </a:r>
          </a:p>
        </p:txBody>
      </p:sp>
      <p:sp>
        <p:nvSpPr>
          <p:cNvPr id="39951" name="Text Box 22"/>
          <p:cNvSpPr txBox="1">
            <a:spLocks noChangeArrowheads="1"/>
          </p:cNvSpPr>
          <p:nvPr/>
        </p:nvSpPr>
        <p:spPr bwMode="auto">
          <a:xfrm>
            <a:off x="5865813" y="1295400"/>
            <a:ext cx="1722437" cy="396875"/>
          </a:xfrm>
          <a:prstGeom prst="rect">
            <a:avLst/>
          </a:prstGeom>
          <a:noFill/>
          <a:ln w="38100" algn="ctr">
            <a:noFill/>
            <a:miter lim="800000"/>
            <a:headEnd/>
            <a:tailEnd/>
          </a:ln>
        </p:spPr>
        <p:txBody>
          <a:bodyPr wrap="none">
            <a:spAutoFit/>
          </a:bodyPr>
          <a:lstStyle/>
          <a:p>
            <a:r>
              <a:rPr lang="en-US"/>
              <a:t>Remote host</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
            <a:ext cx="8229600" cy="1143000"/>
          </a:xfrm>
        </p:spPr>
        <p:txBody>
          <a:bodyPr/>
          <a:lstStyle/>
          <a:p>
            <a:r>
              <a:rPr lang="en-US" dirty="0" smtClean="0"/>
              <a:t>SSH port forwarding</a:t>
            </a:r>
          </a:p>
        </p:txBody>
      </p:sp>
      <p:sp>
        <p:nvSpPr>
          <p:cNvPr id="56323" name="Rectangle 3"/>
          <p:cNvSpPr>
            <a:spLocks noGrp="1" noChangeArrowheads="1"/>
          </p:cNvSpPr>
          <p:nvPr>
            <p:ph type="body" idx="1"/>
          </p:nvPr>
        </p:nvSpPr>
        <p:spPr>
          <a:xfrm>
            <a:off x="457200" y="1066800"/>
            <a:ext cx="8458200" cy="5638800"/>
          </a:xfrm>
        </p:spPr>
        <p:txBody>
          <a:bodyPr>
            <a:normAutofit/>
          </a:bodyPr>
          <a:lstStyle/>
          <a:p>
            <a:pPr marL="533400" indent="-533400">
              <a:lnSpc>
                <a:spcPct val="80000"/>
              </a:lnSpc>
            </a:pPr>
            <a:r>
              <a:rPr lang="en-US" sz="3000" dirty="0" smtClean="0"/>
              <a:t>Some legacy applications do not have security mechanism built-in: pop3</a:t>
            </a:r>
          </a:p>
          <a:p>
            <a:pPr marL="533400" indent="-533400">
              <a:lnSpc>
                <a:spcPct val="80000"/>
              </a:lnSpc>
            </a:pPr>
            <a:endParaRPr lang="en-US" sz="2600" dirty="0" smtClean="0"/>
          </a:p>
          <a:p>
            <a:pPr marL="533400" indent="-533400">
              <a:lnSpc>
                <a:spcPct val="80000"/>
              </a:lnSpc>
            </a:pPr>
            <a:r>
              <a:rPr lang="en-US" sz="3000" dirty="0" smtClean="0"/>
              <a:t>A real world application</a:t>
            </a:r>
          </a:p>
          <a:p>
            <a:pPr marL="796925" lvl="1" indent="-457200">
              <a:lnSpc>
                <a:spcPct val="80000"/>
              </a:lnSpc>
            </a:pPr>
            <a:r>
              <a:rPr lang="en-US" sz="2600" dirty="0" smtClean="0"/>
              <a:t>The free VNC servers do not have encryption</a:t>
            </a:r>
          </a:p>
          <a:p>
            <a:pPr marL="1058863" lvl="2" indent="-381000">
              <a:lnSpc>
                <a:spcPct val="80000"/>
              </a:lnSpc>
            </a:pPr>
            <a:r>
              <a:rPr lang="en-US" sz="2200" dirty="0" smtClean="0"/>
              <a:t>Figure out how to do it yourself!</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The VNC example</a:t>
            </a:r>
          </a:p>
        </p:txBody>
      </p:sp>
      <p:sp>
        <p:nvSpPr>
          <p:cNvPr id="41987" name="Rectangle 3"/>
          <p:cNvSpPr>
            <a:spLocks noGrp="1" noChangeArrowheads="1"/>
          </p:cNvSpPr>
          <p:nvPr>
            <p:ph type="body" idx="1"/>
          </p:nvPr>
        </p:nvSpPr>
        <p:spPr/>
        <p:txBody>
          <a:bodyPr/>
          <a:lstStyle/>
          <a:p>
            <a:endParaRPr lang="en-US" smtClean="0"/>
          </a:p>
        </p:txBody>
      </p:sp>
      <p:sp>
        <p:nvSpPr>
          <p:cNvPr id="41988" name="Rectangle 4"/>
          <p:cNvSpPr>
            <a:spLocks noChangeArrowheads="1"/>
          </p:cNvSpPr>
          <p:nvPr/>
        </p:nvSpPr>
        <p:spPr bwMode="auto">
          <a:xfrm>
            <a:off x="5562600" y="3581400"/>
            <a:ext cx="1447800" cy="685800"/>
          </a:xfrm>
          <a:prstGeom prst="rect">
            <a:avLst/>
          </a:prstGeom>
          <a:solidFill>
            <a:schemeClr val="accent1"/>
          </a:solidFill>
          <a:ln w="38100" algn="ctr">
            <a:solidFill>
              <a:schemeClr val="tx1"/>
            </a:solidFill>
            <a:miter lim="800000"/>
            <a:headEnd/>
            <a:tailEnd/>
          </a:ln>
        </p:spPr>
        <p:txBody>
          <a:bodyPr wrap="none" anchor="ctr"/>
          <a:lstStyle/>
          <a:p>
            <a:r>
              <a:rPr lang="en-US"/>
              <a:t>VNC server</a:t>
            </a:r>
          </a:p>
        </p:txBody>
      </p:sp>
      <p:sp>
        <p:nvSpPr>
          <p:cNvPr id="41989" name="Rectangle 5"/>
          <p:cNvSpPr>
            <a:spLocks noChangeArrowheads="1"/>
          </p:cNvSpPr>
          <p:nvPr/>
        </p:nvSpPr>
        <p:spPr bwMode="auto">
          <a:xfrm>
            <a:off x="2057400" y="3581400"/>
            <a:ext cx="1295400" cy="685800"/>
          </a:xfrm>
          <a:prstGeom prst="rect">
            <a:avLst/>
          </a:prstGeom>
          <a:solidFill>
            <a:schemeClr val="accent1"/>
          </a:solidFill>
          <a:ln w="38100" algn="ctr">
            <a:solidFill>
              <a:schemeClr val="tx1"/>
            </a:solidFill>
            <a:miter lim="800000"/>
            <a:headEnd/>
            <a:tailEnd/>
          </a:ln>
        </p:spPr>
        <p:txBody>
          <a:bodyPr wrap="none" anchor="ctr"/>
          <a:lstStyle/>
          <a:p>
            <a:r>
              <a:rPr lang="en-US"/>
              <a:t>VNC client</a:t>
            </a:r>
          </a:p>
        </p:txBody>
      </p:sp>
      <p:sp>
        <p:nvSpPr>
          <p:cNvPr id="41990" name="Rectangle 6"/>
          <p:cNvSpPr>
            <a:spLocks noChangeArrowheads="1"/>
          </p:cNvSpPr>
          <p:nvPr/>
        </p:nvSpPr>
        <p:spPr bwMode="auto">
          <a:xfrm>
            <a:off x="5410200" y="2590800"/>
            <a:ext cx="1600200" cy="762000"/>
          </a:xfrm>
          <a:prstGeom prst="rect">
            <a:avLst/>
          </a:prstGeom>
          <a:solidFill>
            <a:schemeClr val="accent1"/>
          </a:solidFill>
          <a:ln w="38100" algn="ctr">
            <a:solidFill>
              <a:schemeClr val="tx1"/>
            </a:solidFill>
            <a:miter lim="800000"/>
            <a:headEnd/>
            <a:tailEnd/>
          </a:ln>
        </p:spPr>
        <p:txBody>
          <a:bodyPr wrap="none" anchor="ctr"/>
          <a:lstStyle/>
          <a:p>
            <a:r>
              <a:rPr lang="en-US"/>
              <a:t>Remote disp</a:t>
            </a:r>
          </a:p>
        </p:txBody>
      </p:sp>
      <p:sp>
        <p:nvSpPr>
          <p:cNvPr id="41991" name="Rectangle 8"/>
          <p:cNvSpPr>
            <a:spLocks noChangeArrowheads="1"/>
          </p:cNvSpPr>
          <p:nvPr/>
        </p:nvSpPr>
        <p:spPr bwMode="auto">
          <a:xfrm>
            <a:off x="1905000" y="2362200"/>
            <a:ext cx="1600200" cy="762000"/>
          </a:xfrm>
          <a:prstGeom prst="rect">
            <a:avLst/>
          </a:prstGeom>
          <a:solidFill>
            <a:schemeClr val="accent1"/>
          </a:solidFill>
          <a:ln w="38100" algn="ctr">
            <a:solidFill>
              <a:schemeClr val="tx1"/>
            </a:solidFill>
            <a:miter lim="800000"/>
            <a:headEnd/>
            <a:tailEnd/>
          </a:ln>
        </p:spPr>
        <p:txBody>
          <a:bodyPr wrap="none" anchor="ctr"/>
          <a:lstStyle/>
          <a:p>
            <a:r>
              <a:rPr lang="en-US"/>
              <a:t>Local disp</a:t>
            </a:r>
          </a:p>
        </p:txBody>
      </p:sp>
      <p:sp>
        <p:nvSpPr>
          <p:cNvPr id="41992" name="Rectangle 9"/>
          <p:cNvSpPr>
            <a:spLocks noChangeArrowheads="1"/>
          </p:cNvSpPr>
          <p:nvPr/>
        </p:nvSpPr>
        <p:spPr bwMode="auto">
          <a:xfrm>
            <a:off x="1524000" y="1981200"/>
            <a:ext cx="2514600" cy="2667000"/>
          </a:xfrm>
          <a:prstGeom prst="rect">
            <a:avLst/>
          </a:prstGeom>
          <a:noFill/>
          <a:ln w="38100" algn="ctr">
            <a:solidFill>
              <a:schemeClr val="tx1"/>
            </a:solidFill>
            <a:miter lim="800000"/>
            <a:headEnd/>
            <a:tailEnd/>
          </a:ln>
        </p:spPr>
        <p:txBody>
          <a:bodyPr wrap="none" anchor="ctr"/>
          <a:lstStyle/>
          <a:p>
            <a:endParaRPr lang="en-US"/>
          </a:p>
        </p:txBody>
      </p:sp>
      <p:sp>
        <p:nvSpPr>
          <p:cNvPr id="41993" name="Rectangle 10"/>
          <p:cNvSpPr>
            <a:spLocks noChangeArrowheads="1"/>
          </p:cNvSpPr>
          <p:nvPr/>
        </p:nvSpPr>
        <p:spPr bwMode="auto">
          <a:xfrm>
            <a:off x="5029200" y="1905000"/>
            <a:ext cx="2514600" cy="2667000"/>
          </a:xfrm>
          <a:prstGeom prst="rect">
            <a:avLst/>
          </a:prstGeom>
          <a:noFill/>
          <a:ln w="38100" algn="ctr">
            <a:solidFill>
              <a:schemeClr val="tx1"/>
            </a:solidFill>
            <a:miter lim="800000"/>
            <a:headEnd/>
            <a:tailEnd/>
          </a:ln>
        </p:spPr>
        <p:txBody>
          <a:bodyPr wrap="none" anchor="ctr"/>
          <a:lstStyle/>
          <a:p>
            <a:endParaRPr lang="en-US"/>
          </a:p>
        </p:txBody>
      </p:sp>
      <p:sp>
        <p:nvSpPr>
          <p:cNvPr id="41994" name="Freeform 13"/>
          <p:cNvSpPr>
            <a:spLocks/>
          </p:cNvSpPr>
          <p:nvPr/>
        </p:nvSpPr>
        <p:spPr bwMode="auto">
          <a:xfrm>
            <a:off x="2667000" y="4572000"/>
            <a:ext cx="3581400" cy="609600"/>
          </a:xfrm>
          <a:custGeom>
            <a:avLst/>
            <a:gdLst>
              <a:gd name="T0" fmla="*/ 0 w 2256"/>
              <a:gd name="T1" fmla="*/ 48 h 384"/>
              <a:gd name="T2" fmla="*/ 0 w 2256"/>
              <a:gd name="T3" fmla="*/ 384 h 384"/>
              <a:gd name="T4" fmla="*/ 2256 w 2256"/>
              <a:gd name="T5" fmla="*/ 384 h 384"/>
              <a:gd name="T6" fmla="*/ 2256 w 2256"/>
              <a:gd name="T7" fmla="*/ 0 h 384"/>
              <a:gd name="T8" fmla="*/ 0 60000 65536"/>
              <a:gd name="T9" fmla="*/ 0 60000 65536"/>
              <a:gd name="T10" fmla="*/ 0 60000 65536"/>
              <a:gd name="T11" fmla="*/ 0 60000 65536"/>
              <a:gd name="T12" fmla="*/ 0 w 2256"/>
              <a:gd name="T13" fmla="*/ 0 h 384"/>
              <a:gd name="T14" fmla="*/ 2256 w 2256"/>
              <a:gd name="T15" fmla="*/ 384 h 384"/>
            </a:gdLst>
            <a:ahLst/>
            <a:cxnLst>
              <a:cxn ang="T8">
                <a:pos x="T0" y="T1"/>
              </a:cxn>
              <a:cxn ang="T9">
                <a:pos x="T2" y="T3"/>
              </a:cxn>
              <a:cxn ang="T10">
                <a:pos x="T4" y="T5"/>
              </a:cxn>
              <a:cxn ang="T11">
                <a:pos x="T6" y="T7"/>
              </a:cxn>
            </a:cxnLst>
            <a:rect l="T12" t="T13" r="T14" b="T15"/>
            <a:pathLst>
              <a:path w="2256" h="384">
                <a:moveTo>
                  <a:pt x="0" y="48"/>
                </a:moveTo>
                <a:lnTo>
                  <a:pt x="0" y="384"/>
                </a:lnTo>
                <a:lnTo>
                  <a:pt x="2256" y="384"/>
                </a:lnTo>
                <a:lnTo>
                  <a:pt x="2256" y="0"/>
                </a:lnTo>
              </a:path>
            </a:pathLst>
          </a:custGeom>
          <a:noFill/>
          <a:ln w="38100">
            <a:solidFill>
              <a:schemeClr val="tx1"/>
            </a:solidFill>
            <a:round/>
            <a:headEnd/>
            <a:tailEnd/>
          </a:ln>
        </p:spPr>
        <p:txBody>
          <a:bodyPr wrap="none" anchor="ctr"/>
          <a:lstStyle/>
          <a:p>
            <a:endParaRPr lang="en-US"/>
          </a:p>
        </p:txBody>
      </p:sp>
      <p:sp>
        <p:nvSpPr>
          <p:cNvPr id="41995" name="Text Box 14"/>
          <p:cNvSpPr txBox="1">
            <a:spLocks noChangeArrowheads="1"/>
          </p:cNvSpPr>
          <p:nvPr/>
        </p:nvSpPr>
        <p:spPr bwMode="auto">
          <a:xfrm>
            <a:off x="3276600" y="5410200"/>
            <a:ext cx="2130425" cy="396875"/>
          </a:xfrm>
          <a:prstGeom prst="rect">
            <a:avLst/>
          </a:prstGeom>
          <a:noFill/>
          <a:ln w="38100" algn="ctr">
            <a:noFill/>
            <a:miter lim="800000"/>
            <a:headEnd/>
            <a:tailEnd/>
          </a:ln>
        </p:spPr>
        <p:txBody>
          <a:bodyPr wrap="none">
            <a:spAutoFit/>
          </a:bodyPr>
          <a:lstStyle/>
          <a:p>
            <a:r>
              <a:rPr lang="en-US"/>
              <a:t>Inseure network</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SSL/TLS</a:t>
            </a:r>
          </a:p>
        </p:txBody>
      </p:sp>
      <p:sp>
        <p:nvSpPr>
          <p:cNvPr id="43011" name="Rectangle 3"/>
          <p:cNvSpPr>
            <a:spLocks noGrp="1" noChangeArrowheads="1"/>
          </p:cNvSpPr>
          <p:nvPr>
            <p:ph type="body" idx="1"/>
          </p:nvPr>
        </p:nvSpPr>
        <p:spPr>
          <a:xfrm>
            <a:off x="457200" y="3352800"/>
            <a:ext cx="8458200" cy="3352800"/>
          </a:xfrm>
        </p:spPr>
        <p:txBody>
          <a:bodyPr/>
          <a:lstStyle/>
          <a:p>
            <a:r>
              <a:rPr lang="en-US" smtClean="0"/>
              <a:t>TLS is based on SSL</a:t>
            </a:r>
          </a:p>
          <a:p>
            <a:r>
              <a:rPr lang="en-US" smtClean="0"/>
              <a:t>https: port 443</a:t>
            </a:r>
          </a:p>
          <a:p>
            <a:r>
              <a:rPr lang="en-US" smtClean="0"/>
              <a:t>A handshake protocol for negotiating parameters, and a secret session key</a:t>
            </a:r>
          </a:p>
          <a:p>
            <a:pPr lvl="1"/>
            <a:r>
              <a:rPr lang="en-US" smtClean="0"/>
              <a:t>Each direction has a key</a:t>
            </a:r>
          </a:p>
          <a:p>
            <a:r>
              <a:rPr lang="en-US" smtClean="0"/>
              <a:t>A record protocol to transmit messages</a:t>
            </a:r>
          </a:p>
        </p:txBody>
      </p:sp>
      <p:pic>
        <p:nvPicPr>
          <p:cNvPr id="43012" name="Picture 4" descr="08f15"/>
          <p:cNvPicPr>
            <a:picLocks noChangeAspect="1" noChangeArrowheads="1"/>
          </p:cNvPicPr>
          <p:nvPr/>
        </p:nvPicPr>
        <p:blipFill>
          <a:blip r:embed="rId2" cstate="print"/>
          <a:srcRect/>
          <a:stretch>
            <a:fillRect/>
          </a:stretch>
        </p:blipFill>
        <p:spPr bwMode="auto">
          <a:xfrm>
            <a:off x="2819400" y="1524000"/>
            <a:ext cx="2652713" cy="1485900"/>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304800"/>
            <a:ext cx="8229600" cy="1143000"/>
          </a:xfrm>
        </p:spPr>
        <p:txBody>
          <a:bodyPr/>
          <a:lstStyle/>
          <a:p>
            <a:r>
              <a:rPr lang="en-US" sz="3200" smtClean="0"/>
              <a:t>The handshake </a:t>
            </a:r>
            <a:br>
              <a:rPr lang="en-US" sz="3200" smtClean="0"/>
            </a:br>
            <a:r>
              <a:rPr lang="en-US" sz="3200" smtClean="0"/>
              <a:t>protocol</a:t>
            </a:r>
          </a:p>
        </p:txBody>
      </p:sp>
      <p:sp>
        <p:nvSpPr>
          <p:cNvPr id="44035" name="Rectangle 3"/>
          <p:cNvSpPr>
            <a:spLocks noGrp="1" noChangeArrowheads="1"/>
          </p:cNvSpPr>
          <p:nvPr>
            <p:ph type="body" idx="1"/>
          </p:nvPr>
        </p:nvSpPr>
        <p:spPr>
          <a:xfrm>
            <a:off x="381000" y="1828800"/>
            <a:ext cx="4495800" cy="2514600"/>
          </a:xfrm>
        </p:spPr>
        <p:txBody>
          <a:bodyPr/>
          <a:lstStyle/>
          <a:p>
            <a:r>
              <a:rPr lang="en-US" smtClean="0"/>
              <a:t>Negotiate encryption hash, symmetric key cipher, and session key establishment protocol</a:t>
            </a:r>
          </a:p>
          <a:p>
            <a:r>
              <a:rPr lang="en-US" smtClean="0"/>
              <a:t>Optional: compression</a:t>
            </a:r>
          </a:p>
        </p:txBody>
      </p:sp>
      <p:pic>
        <p:nvPicPr>
          <p:cNvPr id="44036" name="Picture 4" descr="08f16"/>
          <p:cNvPicPr>
            <a:picLocks noChangeAspect="1" noChangeArrowheads="1"/>
          </p:cNvPicPr>
          <p:nvPr/>
        </p:nvPicPr>
        <p:blipFill>
          <a:blip r:embed="rId2" cstate="print"/>
          <a:srcRect/>
          <a:stretch>
            <a:fillRect/>
          </a:stretch>
        </p:blipFill>
        <p:spPr bwMode="auto">
          <a:xfrm>
            <a:off x="4953000" y="0"/>
            <a:ext cx="3021013" cy="6551613"/>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The record protocol</a:t>
            </a:r>
          </a:p>
        </p:txBody>
      </p:sp>
      <p:sp>
        <p:nvSpPr>
          <p:cNvPr id="45059" name="Rectangle 3"/>
          <p:cNvSpPr>
            <a:spLocks noGrp="1" noChangeArrowheads="1"/>
          </p:cNvSpPr>
          <p:nvPr>
            <p:ph type="body" idx="1"/>
          </p:nvPr>
        </p:nvSpPr>
        <p:spPr/>
        <p:txBody>
          <a:bodyPr/>
          <a:lstStyle/>
          <a:p>
            <a:r>
              <a:rPr lang="en-US" sz="2400" smtClean="0"/>
              <a:t>Fragmented or coalesced into blocks of a convenient size </a:t>
            </a:r>
          </a:p>
          <a:p>
            <a:r>
              <a:rPr lang="en-US" sz="2400" smtClean="0"/>
              <a:t>Optionally compressed</a:t>
            </a:r>
          </a:p>
          <a:p>
            <a:r>
              <a:rPr lang="en-US" sz="2400" smtClean="0"/>
              <a:t>Integrity-protected using an HMAC for each record</a:t>
            </a:r>
          </a:p>
          <a:p>
            <a:r>
              <a:rPr lang="en-US" sz="2400" smtClean="0"/>
              <a:t>Encrypted using a symmetric key cipher</a:t>
            </a:r>
          </a:p>
          <a:p>
            <a:r>
              <a:rPr lang="en-US" sz="2400" smtClean="0"/>
              <a:t>Passed to the transport layer</a:t>
            </a:r>
          </a:p>
          <a:p>
            <a:r>
              <a:rPr lang="en-US" sz="2400" smtClean="0"/>
              <a:t>Each record message has its own sequence number to prevent replay attacks.</a:t>
            </a:r>
          </a:p>
          <a:p>
            <a:pPr lvl="1"/>
            <a:r>
              <a:rPr lang="en-US" sz="2000" smtClean="0"/>
              <a:t>TCP’s sequence number is not sufficient!</a:t>
            </a:r>
          </a:p>
          <a:p>
            <a:endParaRPr lang="en-US" sz="2400" smtClean="0"/>
          </a:p>
          <a:p>
            <a:pPr>
              <a:buFontTx/>
              <a:buNone/>
            </a:pPr>
            <a:r>
              <a:rPr lang="en-US" sz="2400" smtClean="0"/>
              <a:t>	</a:t>
            </a:r>
          </a:p>
        </p:txBody>
      </p:sp>
      <p:sp>
        <p:nvSpPr>
          <p:cNvPr id="58372" name="Rectangle 4"/>
          <p:cNvSpPr>
            <a:spLocks noChangeArrowheads="1"/>
          </p:cNvSpPr>
          <p:nvPr/>
        </p:nvSpPr>
        <p:spPr bwMode="auto">
          <a:xfrm>
            <a:off x="2362200" y="5410200"/>
            <a:ext cx="4953000" cy="1447800"/>
          </a:xfrm>
          <a:prstGeom prst="rect">
            <a:avLst/>
          </a:prstGeom>
          <a:solidFill>
            <a:schemeClr val="accent1"/>
          </a:solidFill>
          <a:ln w="38100" algn="ctr">
            <a:solidFill>
              <a:schemeClr val="tx1"/>
            </a:solidFill>
            <a:miter lim="800000"/>
            <a:headEnd/>
            <a:tailEnd/>
          </a:ln>
        </p:spPr>
        <p:txBody>
          <a:bodyPr wrap="none" anchor="ctr"/>
          <a:lstStyle/>
          <a:p>
            <a:r>
              <a:rPr lang="en-US"/>
              <a:t>Comments: quite heavy</a:t>
            </a:r>
          </a:p>
          <a:p>
            <a:r>
              <a:rPr lang="en-US">
                <a:hlinkClick r:id="rId2"/>
              </a:rPr>
              <a:t>https://gmail.com</a:t>
            </a:r>
            <a:r>
              <a:rPr lang="en-US"/>
              <a:t> is not the default!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r>
              <a:rPr lang="en-US" dirty="0" smtClean="0"/>
              <a:t>How to address those problems</a:t>
            </a:r>
          </a:p>
        </p:txBody>
      </p:sp>
      <p:sp>
        <p:nvSpPr>
          <p:cNvPr id="8195" name="Rectangle 3"/>
          <p:cNvSpPr>
            <a:spLocks noGrp="1" noChangeArrowheads="1"/>
          </p:cNvSpPr>
          <p:nvPr>
            <p:ph type="body" idx="1"/>
          </p:nvPr>
        </p:nvSpPr>
        <p:spPr>
          <a:xfrm>
            <a:off x="457200" y="1143000"/>
            <a:ext cx="8229600" cy="4983163"/>
          </a:xfrm>
        </p:spPr>
        <p:txBody>
          <a:bodyPr/>
          <a:lstStyle/>
          <a:p>
            <a:r>
              <a:rPr lang="en-US" dirty="0" smtClean="0"/>
              <a:t>Cryptography building blocks</a:t>
            </a:r>
          </a:p>
          <a:p>
            <a:pPr lvl="1"/>
            <a:r>
              <a:rPr lang="en-US" dirty="0" smtClean="0"/>
              <a:t>Confidentiality</a:t>
            </a:r>
          </a:p>
          <a:p>
            <a:pPr lvl="2"/>
            <a:r>
              <a:rPr lang="en-US" dirty="0" smtClean="0"/>
              <a:t>Encryption</a:t>
            </a:r>
          </a:p>
          <a:p>
            <a:pPr lvl="1"/>
            <a:endParaRPr lang="en-US" dirty="0" smtClean="0"/>
          </a:p>
          <a:p>
            <a:pPr lvl="1"/>
            <a:r>
              <a:rPr lang="en-US" dirty="0" smtClean="0"/>
              <a:t>Authenticity</a:t>
            </a:r>
          </a:p>
          <a:p>
            <a:pPr lvl="2"/>
            <a:r>
              <a:rPr lang="en-US" dirty="0" smtClean="0"/>
              <a:t>Public key signatures</a:t>
            </a:r>
          </a:p>
          <a:p>
            <a:pPr lvl="2"/>
            <a:r>
              <a:rPr lang="en-US" dirty="0" smtClean="0"/>
              <a:t>Authentication protocols</a:t>
            </a:r>
          </a:p>
          <a:p>
            <a:pPr lvl="1"/>
            <a:endParaRPr lang="en-US" dirty="0" smtClean="0"/>
          </a:p>
          <a:p>
            <a:r>
              <a:rPr lang="en-US" dirty="0" smtClean="0"/>
              <a:t>Non-cryptographic approach</a:t>
            </a:r>
          </a:p>
          <a:p>
            <a:pPr lvl="1"/>
            <a:r>
              <a:rPr lang="en-US" dirty="0" smtClean="0"/>
              <a:t>Firewalls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IPSec</a:t>
            </a:r>
          </a:p>
        </p:txBody>
      </p:sp>
      <p:sp>
        <p:nvSpPr>
          <p:cNvPr id="55299" name="Rectangle 3"/>
          <p:cNvSpPr>
            <a:spLocks noGrp="1" noChangeArrowheads="1"/>
          </p:cNvSpPr>
          <p:nvPr>
            <p:ph type="body" idx="1"/>
          </p:nvPr>
        </p:nvSpPr>
        <p:spPr>
          <a:xfrm>
            <a:off x="381000" y="1143000"/>
            <a:ext cx="8458200" cy="5715000"/>
          </a:xfrm>
        </p:spPr>
        <p:txBody>
          <a:bodyPr>
            <a:normAutofit/>
          </a:bodyPr>
          <a:lstStyle/>
          <a:p>
            <a:pPr>
              <a:lnSpc>
                <a:spcPct val="90000"/>
              </a:lnSpc>
              <a:defRPr/>
            </a:pPr>
            <a:r>
              <a:rPr lang="en-US" sz="2400" dirty="0"/>
              <a:t>A framework specifies how to secure all IP traffic between two machines</a:t>
            </a:r>
          </a:p>
          <a:p>
            <a:pPr>
              <a:lnSpc>
                <a:spcPct val="90000"/>
              </a:lnSpc>
              <a:defRPr/>
            </a:pPr>
            <a:r>
              <a:rPr lang="en-US" sz="2400" dirty="0"/>
              <a:t>Two parts</a:t>
            </a:r>
          </a:p>
          <a:p>
            <a:pPr lvl="1">
              <a:lnSpc>
                <a:spcPct val="90000"/>
              </a:lnSpc>
              <a:defRPr/>
            </a:pPr>
            <a:r>
              <a:rPr lang="en-US" sz="2000" dirty="0"/>
              <a:t>Security services: Authentication header (AH): rarely used, Encapsulating Security Payload (ESP)</a:t>
            </a:r>
          </a:p>
          <a:p>
            <a:pPr lvl="1">
              <a:lnSpc>
                <a:spcPct val="90000"/>
              </a:lnSpc>
              <a:defRPr/>
            </a:pPr>
            <a:r>
              <a:rPr lang="en-US" sz="2000" dirty="0"/>
              <a:t>Key management: Internet security </a:t>
            </a:r>
            <a:r>
              <a:rPr lang="en-US" sz="2000" dirty="0" err="1"/>
              <a:t>assocation</a:t>
            </a:r>
            <a:r>
              <a:rPr lang="en-US" sz="2000" dirty="0"/>
              <a:t> and key </a:t>
            </a:r>
            <a:r>
              <a:rPr lang="en-US" sz="2000" dirty="0" err="1"/>
              <a:t>mangement</a:t>
            </a:r>
            <a:r>
              <a:rPr lang="en-US" sz="2000" dirty="0"/>
              <a:t> protocol (ISAKMP). </a:t>
            </a:r>
          </a:p>
          <a:p>
            <a:pPr lvl="2">
              <a:lnSpc>
                <a:spcPct val="90000"/>
              </a:lnSpc>
              <a:defRPr/>
            </a:pPr>
            <a:r>
              <a:rPr lang="en-US" sz="1800" dirty="0"/>
              <a:t>Defines message format, not the detailed key generation </a:t>
            </a:r>
            <a:r>
              <a:rPr lang="en-US" sz="1800" dirty="0" err="1"/>
              <a:t>algos</a:t>
            </a:r>
            <a:r>
              <a:rPr lang="en-US" sz="1800" dirty="0"/>
              <a:t>.</a:t>
            </a:r>
          </a:p>
          <a:p>
            <a:pPr>
              <a:lnSpc>
                <a:spcPct val="90000"/>
              </a:lnSpc>
              <a:defRPr/>
            </a:pPr>
            <a:r>
              <a:rPr lang="en-US" sz="2400" dirty="0"/>
              <a:t>A security association (SA) is created for each direction</a:t>
            </a:r>
          </a:p>
          <a:p>
            <a:pPr lvl="1">
              <a:lnSpc>
                <a:spcPct val="90000"/>
              </a:lnSpc>
              <a:defRPr/>
            </a:pPr>
            <a:r>
              <a:rPr lang="en-US" sz="2000" dirty="0"/>
              <a:t>IP is connectionless, but IPSec is not</a:t>
            </a:r>
          </a:p>
          <a:p>
            <a:pPr lvl="1">
              <a:lnSpc>
                <a:spcPct val="90000"/>
              </a:lnSpc>
              <a:defRPr/>
            </a:pPr>
            <a:r>
              <a:rPr lang="en-US" sz="2000" dirty="0"/>
              <a:t>An SA includes connection state such as keys, and sequence numbers</a:t>
            </a:r>
          </a:p>
          <a:p>
            <a:pPr lvl="1">
              <a:lnSpc>
                <a:spcPct val="90000"/>
              </a:lnSpc>
              <a:defRPr/>
            </a:pPr>
            <a:r>
              <a:rPr lang="en-US" sz="2000" dirty="0"/>
              <a:t>An SA is identified by a security parameter SPI</a:t>
            </a:r>
          </a:p>
          <a:p>
            <a:pPr lvl="1">
              <a:lnSpc>
                <a:spcPct val="90000"/>
              </a:lnSpc>
              <a:defRPr/>
            </a:pPr>
            <a:r>
              <a:rPr lang="en-US" sz="2000" dirty="0"/>
              <a:t>SPI and destination address identifies an SA </a:t>
            </a:r>
          </a:p>
          <a:p>
            <a:pPr lvl="1">
              <a:lnSpc>
                <a:spcPct val="90000"/>
              </a:lnSpc>
              <a:defRPr/>
            </a:pPr>
            <a:r>
              <a:rPr lang="en-US" sz="2000" dirty="0"/>
              <a:t>SAs are established, negotiated, modified and deleted using ISAKMP</a:t>
            </a:r>
          </a:p>
          <a:p>
            <a:pPr lvl="1">
              <a:lnSpc>
                <a:spcPct val="90000"/>
              </a:lnSpc>
              <a:defRPr/>
            </a:pPr>
            <a:r>
              <a:rPr lang="en-US" sz="2000" dirty="0"/>
              <a:t>Internet Key Exchange (IKE) is one key exchange protocol</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The ESP header</a:t>
            </a:r>
          </a:p>
        </p:txBody>
      </p:sp>
      <p:sp>
        <p:nvSpPr>
          <p:cNvPr id="47107" name="Rectangle 3"/>
          <p:cNvSpPr>
            <a:spLocks noGrp="1" noChangeArrowheads="1"/>
          </p:cNvSpPr>
          <p:nvPr>
            <p:ph type="body" idx="1"/>
          </p:nvPr>
        </p:nvSpPr>
        <p:spPr>
          <a:xfrm>
            <a:off x="457200" y="5486400"/>
            <a:ext cx="8458200" cy="1219200"/>
          </a:xfrm>
        </p:spPr>
        <p:txBody>
          <a:bodyPr/>
          <a:lstStyle/>
          <a:p>
            <a:r>
              <a:rPr lang="en-US" smtClean="0"/>
              <a:t>Payload’s encrypted</a:t>
            </a:r>
          </a:p>
        </p:txBody>
      </p:sp>
      <p:pic>
        <p:nvPicPr>
          <p:cNvPr id="47108" name="Picture 4" descr="08f17"/>
          <p:cNvPicPr>
            <a:picLocks noChangeAspect="1" noChangeArrowheads="1"/>
          </p:cNvPicPr>
          <p:nvPr/>
        </p:nvPicPr>
        <p:blipFill>
          <a:blip r:embed="rId2" cstate="print"/>
          <a:srcRect/>
          <a:stretch>
            <a:fillRect/>
          </a:stretch>
        </p:blipFill>
        <p:spPr bwMode="auto">
          <a:xfrm>
            <a:off x="1828800" y="1371600"/>
            <a:ext cx="5307013" cy="2413000"/>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Modes</a:t>
            </a:r>
          </a:p>
        </p:txBody>
      </p:sp>
      <p:sp>
        <p:nvSpPr>
          <p:cNvPr id="48131" name="Rectangle 3"/>
          <p:cNvSpPr>
            <a:spLocks noGrp="1" noChangeArrowheads="1"/>
          </p:cNvSpPr>
          <p:nvPr>
            <p:ph type="body" idx="1"/>
          </p:nvPr>
        </p:nvSpPr>
        <p:spPr>
          <a:xfrm>
            <a:off x="457200" y="4800600"/>
            <a:ext cx="8458200" cy="1905000"/>
          </a:xfrm>
        </p:spPr>
        <p:txBody>
          <a:bodyPr/>
          <a:lstStyle/>
          <a:p>
            <a:pPr>
              <a:lnSpc>
                <a:spcPct val="90000"/>
              </a:lnSpc>
            </a:pPr>
            <a:r>
              <a:rPr lang="en-US" smtClean="0"/>
              <a:t>Tunnel mode: bump-in-the-wire</a:t>
            </a:r>
          </a:p>
          <a:p>
            <a:pPr lvl="1">
              <a:lnSpc>
                <a:spcPct val="90000"/>
              </a:lnSpc>
            </a:pPr>
            <a:r>
              <a:rPr lang="en-US" smtClean="0"/>
              <a:t>Useful in creating VPNs</a:t>
            </a:r>
          </a:p>
          <a:p>
            <a:pPr>
              <a:lnSpc>
                <a:spcPct val="90000"/>
              </a:lnSpc>
            </a:pPr>
            <a:r>
              <a:rPr lang="en-US" smtClean="0"/>
              <a:t>Transport model</a:t>
            </a:r>
          </a:p>
          <a:p>
            <a:pPr lvl="1">
              <a:lnSpc>
                <a:spcPct val="90000"/>
              </a:lnSpc>
            </a:pPr>
            <a:r>
              <a:rPr lang="en-US" smtClean="0"/>
              <a:t>Upper layer payload is encrypted</a:t>
            </a:r>
          </a:p>
        </p:txBody>
      </p:sp>
      <p:pic>
        <p:nvPicPr>
          <p:cNvPr id="48132" name="Picture 4" descr="08f18"/>
          <p:cNvPicPr>
            <a:picLocks noChangeAspect="1" noChangeArrowheads="1"/>
          </p:cNvPicPr>
          <p:nvPr/>
        </p:nvPicPr>
        <p:blipFill>
          <a:blip r:embed="rId2" cstate="print"/>
          <a:srcRect/>
          <a:stretch>
            <a:fillRect/>
          </a:stretch>
        </p:blipFill>
        <p:spPr bwMode="auto">
          <a:xfrm>
            <a:off x="2109788" y="457200"/>
            <a:ext cx="7034212" cy="1104900"/>
          </a:xfrm>
          <a:prstGeom prst="rect">
            <a:avLst/>
          </a:prstGeom>
          <a:noFill/>
          <a:ln w="12700" cap="sq">
            <a:noFill/>
            <a:miter lim="800000"/>
            <a:headEnd type="none" w="sm" len="sm"/>
            <a:tailEnd type="none" w="sm" len="sm"/>
          </a:ln>
        </p:spPr>
      </p:pic>
      <p:grpSp>
        <p:nvGrpSpPr>
          <p:cNvPr id="2" name="Group 8"/>
          <p:cNvGrpSpPr>
            <a:grpSpLocks/>
          </p:cNvGrpSpPr>
          <p:nvPr/>
        </p:nvGrpSpPr>
        <p:grpSpPr bwMode="auto">
          <a:xfrm>
            <a:off x="1358900" y="2847975"/>
            <a:ext cx="774700" cy="754063"/>
            <a:chOff x="576" y="2021"/>
            <a:chExt cx="488" cy="475"/>
          </a:xfrm>
        </p:grpSpPr>
        <p:sp>
          <p:nvSpPr>
            <p:cNvPr id="48171" name="AutoShape 9"/>
            <p:cNvSpPr>
              <a:spLocks noChangeAspect="1" noChangeArrowheads="1" noTextEdit="1"/>
            </p:cNvSpPr>
            <p:nvPr/>
          </p:nvSpPr>
          <p:spPr bwMode="auto">
            <a:xfrm>
              <a:off x="576" y="2021"/>
              <a:ext cx="488" cy="475"/>
            </a:xfrm>
            <a:prstGeom prst="rect">
              <a:avLst/>
            </a:prstGeom>
            <a:noFill/>
            <a:ln w="9525">
              <a:noFill/>
              <a:miter lim="800000"/>
              <a:headEnd/>
              <a:tailEnd/>
            </a:ln>
          </p:spPr>
          <p:txBody>
            <a:bodyPr/>
            <a:lstStyle/>
            <a:p>
              <a:endParaRPr lang="en-US"/>
            </a:p>
          </p:txBody>
        </p:sp>
        <p:grpSp>
          <p:nvGrpSpPr>
            <p:cNvPr id="3" name="Group 10"/>
            <p:cNvGrpSpPr>
              <a:grpSpLocks/>
            </p:cNvGrpSpPr>
            <p:nvPr/>
          </p:nvGrpSpPr>
          <p:grpSpPr bwMode="auto">
            <a:xfrm>
              <a:off x="749" y="2278"/>
              <a:ext cx="250" cy="216"/>
              <a:chOff x="749" y="3862"/>
              <a:chExt cx="250" cy="216"/>
            </a:xfrm>
          </p:grpSpPr>
          <p:sp>
            <p:nvSpPr>
              <p:cNvPr id="48187" name="Freeform 11"/>
              <p:cNvSpPr>
                <a:spLocks/>
              </p:cNvSpPr>
              <p:nvPr/>
            </p:nvSpPr>
            <p:spPr bwMode="auto">
              <a:xfrm>
                <a:off x="749" y="3863"/>
                <a:ext cx="250" cy="215"/>
              </a:xfrm>
              <a:custGeom>
                <a:avLst/>
                <a:gdLst>
                  <a:gd name="T0" fmla="*/ 1251 w 1251"/>
                  <a:gd name="T1" fmla="*/ 1072 h 1074"/>
                  <a:gd name="T2" fmla="*/ 1251 w 1251"/>
                  <a:gd name="T3" fmla="*/ 517 h 1074"/>
                  <a:gd name="T4" fmla="*/ 1233 w 1251"/>
                  <a:gd name="T5" fmla="*/ 73 h 1074"/>
                  <a:gd name="T6" fmla="*/ 598 w 1251"/>
                  <a:gd name="T7" fmla="*/ 0 h 1074"/>
                  <a:gd name="T8" fmla="*/ 20 w 1251"/>
                  <a:gd name="T9" fmla="*/ 66 h 1074"/>
                  <a:gd name="T10" fmla="*/ 17 w 1251"/>
                  <a:gd name="T11" fmla="*/ 222 h 1074"/>
                  <a:gd name="T12" fmla="*/ 0 w 1251"/>
                  <a:gd name="T13" fmla="*/ 1067 h 1074"/>
                  <a:gd name="T14" fmla="*/ 129 w 1251"/>
                  <a:gd name="T15" fmla="*/ 1067 h 1074"/>
                  <a:gd name="T16" fmla="*/ 129 w 1251"/>
                  <a:gd name="T17" fmla="*/ 302 h 1074"/>
                  <a:gd name="T18" fmla="*/ 377 w 1251"/>
                  <a:gd name="T19" fmla="*/ 284 h 1074"/>
                  <a:gd name="T20" fmla="*/ 1135 w 1251"/>
                  <a:gd name="T21" fmla="*/ 284 h 1074"/>
                  <a:gd name="T22" fmla="*/ 1145 w 1251"/>
                  <a:gd name="T23" fmla="*/ 1074 h 1074"/>
                  <a:gd name="T24" fmla="*/ 1251 w 1251"/>
                  <a:gd name="T25" fmla="*/ 1072 h 1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1"/>
                  <a:gd name="T40" fmla="*/ 0 h 1074"/>
                  <a:gd name="T41" fmla="*/ 1251 w 1251"/>
                  <a:gd name="T42" fmla="*/ 1074 h 10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1" h="1074">
                    <a:moveTo>
                      <a:pt x="1251" y="1072"/>
                    </a:moveTo>
                    <a:lnTo>
                      <a:pt x="1251" y="517"/>
                    </a:lnTo>
                    <a:lnTo>
                      <a:pt x="1233" y="73"/>
                    </a:lnTo>
                    <a:lnTo>
                      <a:pt x="598" y="0"/>
                    </a:lnTo>
                    <a:lnTo>
                      <a:pt x="20" y="66"/>
                    </a:lnTo>
                    <a:lnTo>
                      <a:pt x="17" y="222"/>
                    </a:lnTo>
                    <a:lnTo>
                      <a:pt x="0" y="1067"/>
                    </a:lnTo>
                    <a:lnTo>
                      <a:pt x="129" y="1067"/>
                    </a:lnTo>
                    <a:lnTo>
                      <a:pt x="129" y="302"/>
                    </a:lnTo>
                    <a:lnTo>
                      <a:pt x="377" y="284"/>
                    </a:lnTo>
                    <a:lnTo>
                      <a:pt x="1135" y="284"/>
                    </a:lnTo>
                    <a:lnTo>
                      <a:pt x="1145" y="1074"/>
                    </a:lnTo>
                    <a:lnTo>
                      <a:pt x="1251" y="1072"/>
                    </a:lnTo>
                    <a:close/>
                  </a:path>
                </a:pathLst>
              </a:custGeom>
              <a:solidFill>
                <a:srgbClr val="000080"/>
              </a:solidFill>
              <a:ln w="1588">
                <a:solidFill>
                  <a:srgbClr val="000000"/>
                </a:solidFill>
                <a:round/>
                <a:headEnd/>
                <a:tailEnd/>
              </a:ln>
            </p:spPr>
            <p:txBody>
              <a:bodyPr/>
              <a:lstStyle/>
              <a:p>
                <a:endParaRPr lang="en-US"/>
              </a:p>
            </p:txBody>
          </p:sp>
          <p:sp>
            <p:nvSpPr>
              <p:cNvPr id="48188" name="Freeform 12"/>
              <p:cNvSpPr>
                <a:spLocks/>
              </p:cNvSpPr>
              <p:nvPr/>
            </p:nvSpPr>
            <p:spPr bwMode="auto">
              <a:xfrm>
                <a:off x="768" y="3862"/>
                <a:ext cx="98" cy="54"/>
              </a:xfrm>
              <a:custGeom>
                <a:avLst/>
                <a:gdLst>
                  <a:gd name="T0" fmla="*/ 92 w 489"/>
                  <a:gd name="T1" fmla="*/ 53 h 274"/>
                  <a:gd name="T2" fmla="*/ 157 w 489"/>
                  <a:gd name="T3" fmla="*/ 43 h 274"/>
                  <a:gd name="T4" fmla="*/ 217 w 489"/>
                  <a:gd name="T5" fmla="*/ 0 h 274"/>
                  <a:gd name="T6" fmla="*/ 279 w 489"/>
                  <a:gd name="T7" fmla="*/ 65 h 274"/>
                  <a:gd name="T8" fmla="*/ 476 w 489"/>
                  <a:gd name="T9" fmla="*/ 189 h 274"/>
                  <a:gd name="T10" fmla="*/ 489 w 489"/>
                  <a:gd name="T11" fmla="*/ 236 h 274"/>
                  <a:gd name="T12" fmla="*/ 376 w 489"/>
                  <a:gd name="T13" fmla="*/ 274 h 274"/>
                  <a:gd name="T14" fmla="*/ 0 w 489"/>
                  <a:gd name="T15" fmla="*/ 85 h 274"/>
                  <a:gd name="T16" fmla="*/ 92 w 489"/>
                  <a:gd name="T17" fmla="*/ 53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274"/>
                  <a:gd name="T29" fmla="*/ 489 w 48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274">
                    <a:moveTo>
                      <a:pt x="92" y="53"/>
                    </a:moveTo>
                    <a:lnTo>
                      <a:pt x="157" y="43"/>
                    </a:lnTo>
                    <a:lnTo>
                      <a:pt x="217" y="0"/>
                    </a:lnTo>
                    <a:lnTo>
                      <a:pt x="279" y="65"/>
                    </a:lnTo>
                    <a:lnTo>
                      <a:pt x="476" y="189"/>
                    </a:lnTo>
                    <a:lnTo>
                      <a:pt x="489" y="236"/>
                    </a:lnTo>
                    <a:lnTo>
                      <a:pt x="376" y="274"/>
                    </a:lnTo>
                    <a:lnTo>
                      <a:pt x="0" y="85"/>
                    </a:lnTo>
                    <a:lnTo>
                      <a:pt x="92" y="53"/>
                    </a:lnTo>
                    <a:close/>
                  </a:path>
                </a:pathLst>
              </a:custGeom>
              <a:solidFill>
                <a:srgbClr val="C0C0C0"/>
              </a:solidFill>
              <a:ln w="1588">
                <a:solidFill>
                  <a:srgbClr val="000000"/>
                </a:solidFill>
                <a:round/>
                <a:headEnd/>
                <a:tailEnd/>
              </a:ln>
            </p:spPr>
            <p:txBody>
              <a:bodyPr/>
              <a:lstStyle/>
              <a:p>
                <a:endParaRPr lang="en-US"/>
              </a:p>
            </p:txBody>
          </p:sp>
        </p:grpSp>
        <p:grpSp>
          <p:nvGrpSpPr>
            <p:cNvPr id="4" name="Group 13"/>
            <p:cNvGrpSpPr>
              <a:grpSpLocks/>
            </p:cNvGrpSpPr>
            <p:nvPr/>
          </p:nvGrpSpPr>
          <p:grpSpPr bwMode="auto">
            <a:xfrm>
              <a:off x="828" y="2084"/>
              <a:ext cx="234" cy="322"/>
              <a:chOff x="828" y="3668"/>
              <a:chExt cx="234" cy="322"/>
            </a:xfrm>
          </p:grpSpPr>
          <p:grpSp>
            <p:nvGrpSpPr>
              <p:cNvPr id="5" name="Group 14"/>
              <p:cNvGrpSpPr>
                <a:grpSpLocks/>
              </p:cNvGrpSpPr>
              <p:nvPr/>
            </p:nvGrpSpPr>
            <p:grpSpPr bwMode="auto">
              <a:xfrm>
                <a:off x="828" y="3668"/>
                <a:ext cx="234" cy="246"/>
                <a:chOff x="828" y="3668"/>
                <a:chExt cx="234" cy="246"/>
              </a:xfrm>
            </p:grpSpPr>
            <p:sp>
              <p:nvSpPr>
                <p:cNvPr id="48185" name="Freeform 15"/>
                <p:cNvSpPr>
                  <a:spLocks/>
                </p:cNvSpPr>
                <p:nvPr/>
              </p:nvSpPr>
              <p:spPr bwMode="auto">
                <a:xfrm>
                  <a:off x="828" y="3668"/>
                  <a:ext cx="234" cy="246"/>
                </a:xfrm>
                <a:custGeom>
                  <a:avLst/>
                  <a:gdLst>
                    <a:gd name="T0" fmla="*/ 219 w 1168"/>
                    <a:gd name="T1" fmla="*/ 249 h 1228"/>
                    <a:gd name="T2" fmla="*/ 247 w 1168"/>
                    <a:gd name="T3" fmla="*/ 164 h 1228"/>
                    <a:gd name="T4" fmla="*/ 265 w 1168"/>
                    <a:gd name="T5" fmla="*/ 110 h 1228"/>
                    <a:gd name="T6" fmla="*/ 271 w 1168"/>
                    <a:gd name="T7" fmla="*/ 94 h 1228"/>
                    <a:gd name="T8" fmla="*/ 282 w 1168"/>
                    <a:gd name="T9" fmla="*/ 81 h 1228"/>
                    <a:gd name="T10" fmla="*/ 288 w 1168"/>
                    <a:gd name="T11" fmla="*/ 74 h 1228"/>
                    <a:gd name="T12" fmla="*/ 300 w 1168"/>
                    <a:gd name="T13" fmla="*/ 70 h 1228"/>
                    <a:gd name="T14" fmla="*/ 448 w 1168"/>
                    <a:gd name="T15" fmla="*/ 40 h 1228"/>
                    <a:gd name="T16" fmla="*/ 607 w 1168"/>
                    <a:gd name="T17" fmla="*/ 11 h 1228"/>
                    <a:gd name="T18" fmla="*/ 750 w 1168"/>
                    <a:gd name="T19" fmla="*/ 0 h 1228"/>
                    <a:gd name="T20" fmla="*/ 832 w 1168"/>
                    <a:gd name="T21" fmla="*/ 0 h 1228"/>
                    <a:gd name="T22" fmla="*/ 1002 w 1168"/>
                    <a:gd name="T23" fmla="*/ 10 h 1228"/>
                    <a:gd name="T24" fmla="*/ 1125 w 1168"/>
                    <a:gd name="T25" fmla="*/ 15 h 1228"/>
                    <a:gd name="T26" fmla="*/ 1143 w 1168"/>
                    <a:gd name="T27" fmla="*/ 18 h 1228"/>
                    <a:gd name="T28" fmla="*/ 1155 w 1168"/>
                    <a:gd name="T29" fmla="*/ 23 h 1228"/>
                    <a:gd name="T30" fmla="*/ 1163 w 1168"/>
                    <a:gd name="T31" fmla="*/ 29 h 1228"/>
                    <a:gd name="T32" fmla="*/ 1168 w 1168"/>
                    <a:gd name="T33" fmla="*/ 38 h 1228"/>
                    <a:gd name="T34" fmla="*/ 1168 w 1168"/>
                    <a:gd name="T35" fmla="*/ 49 h 1228"/>
                    <a:gd name="T36" fmla="*/ 1162 w 1168"/>
                    <a:gd name="T37" fmla="*/ 82 h 1228"/>
                    <a:gd name="T38" fmla="*/ 1138 w 1168"/>
                    <a:gd name="T39" fmla="*/ 193 h 1228"/>
                    <a:gd name="T40" fmla="*/ 1120 w 1168"/>
                    <a:gd name="T41" fmla="*/ 276 h 1228"/>
                    <a:gd name="T42" fmla="*/ 1081 w 1168"/>
                    <a:gd name="T43" fmla="*/ 461 h 1228"/>
                    <a:gd name="T44" fmla="*/ 1055 w 1168"/>
                    <a:gd name="T45" fmla="*/ 576 h 1228"/>
                    <a:gd name="T46" fmla="*/ 985 w 1168"/>
                    <a:gd name="T47" fmla="*/ 844 h 1228"/>
                    <a:gd name="T48" fmla="*/ 918 w 1168"/>
                    <a:gd name="T49" fmla="*/ 1058 h 1228"/>
                    <a:gd name="T50" fmla="*/ 905 w 1168"/>
                    <a:gd name="T51" fmla="*/ 1099 h 1228"/>
                    <a:gd name="T52" fmla="*/ 898 w 1168"/>
                    <a:gd name="T53" fmla="*/ 1123 h 1228"/>
                    <a:gd name="T54" fmla="*/ 891 w 1168"/>
                    <a:gd name="T55" fmla="*/ 1145 h 1228"/>
                    <a:gd name="T56" fmla="*/ 884 w 1168"/>
                    <a:gd name="T57" fmla="*/ 1158 h 1228"/>
                    <a:gd name="T58" fmla="*/ 872 w 1168"/>
                    <a:gd name="T59" fmla="*/ 1173 h 1228"/>
                    <a:gd name="T60" fmla="*/ 860 w 1168"/>
                    <a:gd name="T61" fmla="*/ 1178 h 1228"/>
                    <a:gd name="T62" fmla="*/ 839 w 1168"/>
                    <a:gd name="T63" fmla="*/ 1184 h 1228"/>
                    <a:gd name="T64" fmla="*/ 799 w 1168"/>
                    <a:gd name="T65" fmla="*/ 1187 h 1228"/>
                    <a:gd name="T66" fmla="*/ 732 w 1168"/>
                    <a:gd name="T67" fmla="*/ 1187 h 1228"/>
                    <a:gd name="T68" fmla="*/ 676 w 1168"/>
                    <a:gd name="T69" fmla="*/ 1194 h 1228"/>
                    <a:gd name="T70" fmla="*/ 602 w 1168"/>
                    <a:gd name="T71" fmla="*/ 1206 h 1228"/>
                    <a:gd name="T72" fmla="*/ 525 w 1168"/>
                    <a:gd name="T73" fmla="*/ 1220 h 1228"/>
                    <a:gd name="T74" fmla="*/ 474 w 1168"/>
                    <a:gd name="T75" fmla="*/ 1228 h 1228"/>
                    <a:gd name="T76" fmla="*/ 409 w 1168"/>
                    <a:gd name="T77" fmla="*/ 1228 h 1228"/>
                    <a:gd name="T78" fmla="*/ 396 w 1168"/>
                    <a:gd name="T79" fmla="*/ 1220 h 1228"/>
                    <a:gd name="T80" fmla="*/ 35 w 1168"/>
                    <a:gd name="T81" fmla="*/ 975 h 1228"/>
                    <a:gd name="T82" fmla="*/ 18 w 1168"/>
                    <a:gd name="T83" fmla="*/ 959 h 1228"/>
                    <a:gd name="T84" fmla="*/ 5 w 1168"/>
                    <a:gd name="T85" fmla="*/ 943 h 1228"/>
                    <a:gd name="T86" fmla="*/ 0 w 1168"/>
                    <a:gd name="T87" fmla="*/ 924 h 1228"/>
                    <a:gd name="T88" fmla="*/ 0 w 1168"/>
                    <a:gd name="T89" fmla="*/ 902 h 1228"/>
                    <a:gd name="T90" fmla="*/ 5 w 1168"/>
                    <a:gd name="T91" fmla="*/ 882 h 1228"/>
                    <a:gd name="T92" fmla="*/ 108 w 1168"/>
                    <a:gd name="T93" fmla="*/ 579 h 1228"/>
                    <a:gd name="T94" fmla="*/ 173 w 1168"/>
                    <a:gd name="T95" fmla="*/ 388 h 1228"/>
                    <a:gd name="T96" fmla="*/ 219 w 1168"/>
                    <a:gd name="T97" fmla="*/ 249 h 1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8"/>
                    <a:gd name="T148" fmla="*/ 0 h 1228"/>
                    <a:gd name="T149" fmla="*/ 1168 w 1168"/>
                    <a:gd name="T150" fmla="*/ 1228 h 12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8" h="1228">
                      <a:moveTo>
                        <a:pt x="219" y="249"/>
                      </a:moveTo>
                      <a:lnTo>
                        <a:pt x="247" y="164"/>
                      </a:lnTo>
                      <a:lnTo>
                        <a:pt x="265" y="110"/>
                      </a:lnTo>
                      <a:lnTo>
                        <a:pt x="271" y="94"/>
                      </a:lnTo>
                      <a:lnTo>
                        <a:pt x="282" y="81"/>
                      </a:lnTo>
                      <a:lnTo>
                        <a:pt x="288" y="74"/>
                      </a:lnTo>
                      <a:lnTo>
                        <a:pt x="300" y="70"/>
                      </a:lnTo>
                      <a:lnTo>
                        <a:pt x="448" y="40"/>
                      </a:lnTo>
                      <a:lnTo>
                        <a:pt x="607" y="11"/>
                      </a:lnTo>
                      <a:lnTo>
                        <a:pt x="750" y="0"/>
                      </a:lnTo>
                      <a:lnTo>
                        <a:pt x="832" y="0"/>
                      </a:lnTo>
                      <a:lnTo>
                        <a:pt x="1002" y="10"/>
                      </a:lnTo>
                      <a:lnTo>
                        <a:pt x="1125" y="15"/>
                      </a:lnTo>
                      <a:lnTo>
                        <a:pt x="1143" y="18"/>
                      </a:lnTo>
                      <a:lnTo>
                        <a:pt x="1155" y="23"/>
                      </a:lnTo>
                      <a:lnTo>
                        <a:pt x="1163" y="29"/>
                      </a:lnTo>
                      <a:lnTo>
                        <a:pt x="1168" y="38"/>
                      </a:lnTo>
                      <a:lnTo>
                        <a:pt x="1168" y="49"/>
                      </a:lnTo>
                      <a:lnTo>
                        <a:pt x="1162" y="82"/>
                      </a:lnTo>
                      <a:lnTo>
                        <a:pt x="1138" y="193"/>
                      </a:lnTo>
                      <a:lnTo>
                        <a:pt x="1120" y="276"/>
                      </a:lnTo>
                      <a:lnTo>
                        <a:pt x="1081" y="461"/>
                      </a:lnTo>
                      <a:lnTo>
                        <a:pt x="1055" y="576"/>
                      </a:lnTo>
                      <a:lnTo>
                        <a:pt x="985" y="844"/>
                      </a:lnTo>
                      <a:lnTo>
                        <a:pt x="918" y="1058"/>
                      </a:lnTo>
                      <a:lnTo>
                        <a:pt x="905" y="1099"/>
                      </a:lnTo>
                      <a:lnTo>
                        <a:pt x="898" y="1123"/>
                      </a:lnTo>
                      <a:lnTo>
                        <a:pt x="891" y="1145"/>
                      </a:lnTo>
                      <a:lnTo>
                        <a:pt x="884" y="1158"/>
                      </a:lnTo>
                      <a:lnTo>
                        <a:pt x="872" y="1173"/>
                      </a:lnTo>
                      <a:lnTo>
                        <a:pt x="860" y="1178"/>
                      </a:lnTo>
                      <a:lnTo>
                        <a:pt x="839" y="1184"/>
                      </a:lnTo>
                      <a:lnTo>
                        <a:pt x="799" y="1187"/>
                      </a:lnTo>
                      <a:lnTo>
                        <a:pt x="732" y="1187"/>
                      </a:lnTo>
                      <a:lnTo>
                        <a:pt x="676" y="1194"/>
                      </a:lnTo>
                      <a:lnTo>
                        <a:pt x="602" y="1206"/>
                      </a:lnTo>
                      <a:lnTo>
                        <a:pt x="525" y="1220"/>
                      </a:lnTo>
                      <a:lnTo>
                        <a:pt x="474" y="1228"/>
                      </a:lnTo>
                      <a:lnTo>
                        <a:pt x="409" y="1228"/>
                      </a:lnTo>
                      <a:lnTo>
                        <a:pt x="396" y="1220"/>
                      </a:lnTo>
                      <a:lnTo>
                        <a:pt x="35" y="975"/>
                      </a:lnTo>
                      <a:lnTo>
                        <a:pt x="18" y="959"/>
                      </a:lnTo>
                      <a:lnTo>
                        <a:pt x="5" y="943"/>
                      </a:lnTo>
                      <a:lnTo>
                        <a:pt x="0" y="924"/>
                      </a:lnTo>
                      <a:lnTo>
                        <a:pt x="0" y="902"/>
                      </a:lnTo>
                      <a:lnTo>
                        <a:pt x="5" y="882"/>
                      </a:lnTo>
                      <a:lnTo>
                        <a:pt x="108" y="579"/>
                      </a:lnTo>
                      <a:lnTo>
                        <a:pt x="173" y="388"/>
                      </a:lnTo>
                      <a:lnTo>
                        <a:pt x="219" y="249"/>
                      </a:lnTo>
                      <a:close/>
                    </a:path>
                  </a:pathLst>
                </a:custGeom>
                <a:solidFill>
                  <a:srgbClr val="C0C0C0"/>
                </a:solidFill>
                <a:ln w="1588">
                  <a:solidFill>
                    <a:srgbClr val="000000"/>
                  </a:solidFill>
                  <a:round/>
                  <a:headEnd/>
                  <a:tailEnd/>
                </a:ln>
              </p:spPr>
              <p:txBody>
                <a:bodyPr/>
                <a:lstStyle/>
                <a:p>
                  <a:endParaRPr lang="en-US"/>
                </a:p>
              </p:txBody>
            </p:sp>
            <p:sp>
              <p:nvSpPr>
                <p:cNvPr id="48186" name="Freeform 16"/>
                <p:cNvSpPr>
                  <a:spLocks/>
                </p:cNvSpPr>
                <p:nvPr/>
              </p:nvSpPr>
              <p:spPr bwMode="auto">
                <a:xfrm>
                  <a:off x="840" y="3693"/>
                  <a:ext cx="139" cy="186"/>
                </a:xfrm>
                <a:custGeom>
                  <a:avLst/>
                  <a:gdLst>
                    <a:gd name="T0" fmla="*/ 159 w 695"/>
                    <a:gd name="T1" fmla="*/ 279 h 933"/>
                    <a:gd name="T2" fmla="*/ 209 w 695"/>
                    <a:gd name="T3" fmla="*/ 144 h 933"/>
                    <a:gd name="T4" fmla="*/ 253 w 695"/>
                    <a:gd name="T5" fmla="*/ 25 h 933"/>
                    <a:gd name="T6" fmla="*/ 260 w 695"/>
                    <a:gd name="T7" fmla="*/ 19 h 933"/>
                    <a:gd name="T8" fmla="*/ 267 w 695"/>
                    <a:gd name="T9" fmla="*/ 17 h 933"/>
                    <a:gd name="T10" fmla="*/ 282 w 695"/>
                    <a:gd name="T11" fmla="*/ 16 h 933"/>
                    <a:gd name="T12" fmla="*/ 482 w 695"/>
                    <a:gd name="T13" fmla="*/ 1 h 933"/>
                    <a:gd name="T14" fmla="*/ 674 w 695"/>
                    <a:gd name="T15" fmla="*/ 0 h 933"/>
                    <a:gd name="T16" fmla="*/ 686 w 695"/>
                    <a:gd name="T17" fmla="*/ 2 h 933"/>
                    <a:gd name="T18" fmla="*/ 691 w 695"/>
                    <a:gd name="T19" fmla="*/ 6 h 933"/>
                    <a:gd name="T20" fmla="*/ 695 w 695"/>
                    <a:gd name="T21" fmla="*/ 17 h 933"/>
                    <a:gd name="T22" fmla="*/ 680 w 695"/>
                    <a:gd name="T23" fmla="*/ 101 h 933"/>
                    <a:gd name="T24" fmla="*/ 650 w 695"/>
                    <a:gd name="T25" fmla="*/ 175 h 933"/>
                    <a:gd name="T26" fmla="*/ 598 w 695"/>
                    <a:gd name="T27" fmla="*/ 309 h 933"/>
                    <a:gd name="T28" fmla="*/ 499 w 695"/>
                    <a:gd name="T29" fmla="*/ 539 h 933"/>
                    <a:gd name="T30" fmla="*/ 414 w 695"/>
                    <a:gd name="T31" fmla="*/ 739 h 933"/>
                    <a:gd name="T32" fmla="*/ 391 w 695"/>
                    <a:gd name="T33" fmla="*/ 815 h 933"/>
                    <a:gd name="T34" fmla="*/ 378 w 695"/>
                    <a:gd name="T35" fmla="*/ 866 h 933"/>
                    <a:gd name="T36" fmla="*/ 364 w 695"/>
                    <a:gd name="T37" fmla="*/ 895 h 933"/>
                    <a:gd name="T38" fmla="*/ 351 w 695"/>
                    <a:gd name="T39" fmla="*/ 916 h 933"/>
                    <a:gd name="T40" fmla="*/ 343 w 695"/>
                    <a:gd name="T41" fmla="*/ 926 h 933"/>
                    <a:gd name="T42" fmla="*/ 335 w 695"/>
                    <a:gd name="T43" fmla="*/ 932 h 933"/>
                    <a:gd name="T44" fmla="*/ 323 w 695"/>
                    <a:gd name="T45" fmla="*/ 933 h 933"/>
                    <a:gd name="T46" fmla="*/ 311 w 695"/>
                    <a:gd name="T47" fmla="*/ 930 h 933"/>
                    <a:gd name="T48" fmla="*/ 292 w 695"/>
                    <a:gd name="T49" fmla="*/ 919 h 933"/>
                    <a:gd name="T50" fmla="*/ 271 w 695"/>
                    <a:gd name="T51" fmla="*/ 903 h 933"/>
                    <a:gd name="T52" fmla="*/ 251 w 695"/>
                    <a:gd name="T53" fmla="*/ 884 h 933"/>
                    <a:gd name="T54" fmla="*/ 227 w 695"/>
                    <a:gd name="T55" fmla="*/ 866 h 933"/>
                    <a:gd name="T56" fmla="*/ 206 w 695"/>
                    <a:gd name="T57" fmla="*/ 850 h 933"/>
                    <a:gd name="T58" fmla="*/ 10 w 695"/>
                    <a:gd name="T59" fmla="*/ 767 h 933"/>
                    <a:gd name="T60" fmla="*/ 4 w 695"/>
                    <a:gd name="T61" fmla="*/ 762 h 933"/>
                    <a:gd name="T62" fmla="*/ 0 w 695"/>
                    <a:gd name="T63" fmla="*/ 754 h 933"/>
                    <a:gd name="T64" fmla="*/ 2 w 695"/>
                    <a:gd name="T65" fmla="*/ 743 h 933"/>
                    <a:gd name="T66" fmla="*/ 6 w 695"/>
                    <a:gd name="T67" fmla="*/ 733 h 933"/>
                    <a:gd name="T68" fmla="*/ 159 w 695"/>
                    <a:gd name="T69" fmla="*/ 279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5"/>
                    <a:gd name="T106" fmla="*/ 0 h 933"/>
                    <a:gd name="T107" fmla="*/ 695 w 695"/>
                    <a:gd name="T108" fmla="*/ 933 h 9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5" h="933">
                      <a:moveTo>
                        <a:pt x="159" y="279"/>
                      </a:moveTo>
                      <a:lnTo>
                        <a:pt x="209" y="144"/>
                      </a:lnTo>
                      <a:lnTo>
                        <a:pt x="253" y="25"/>
                      </a:lnTo>
                      <a:lnTo>
                        <a:pt x="260" y="19"/>
                      </a:lnTo>
                      <a:lnTo>
                        <a:pt x="267" y="17"/>
                      </a:lnTo>
                      <a:lnTo>
                        <a:pt x="282" y="16"/>
                      </a:lnTo>
                      <a:lnTo>
                        <a:pt x="482" y="1"/>
                      </a:lnTo>
                      <a:lnTo>
                        <a:pt x="674" y="0"/>
                      </a:lnTo>
                      <a:lnTo>
                        <a:pt x="686" y="2"/>
                      </a:lnTo>
                      <a:lnTo>
                        <a:pt x="691" y="6"/>
                      </a:lnTo>
                      <a:lnTo>
                        <a:pt x="695" y="17"/>
                      </a:lnTo>
                      <a:lnTo>
                        <a:pt x="680" y="101"/>
                      </a:lnTo>
                      <a:lnTo>
                        <a:pt x="650" y="175"/>
                      </a:lnTo>
                      <a:lnTo>
                        <a:pt x="598" y="309"/>
                      </a:lnTo>
                      <a:lnTo>
                        <a:pt x="499" y="539"/>
                      </a:lnTo>
                      <a:lnTo>
                        <a:pt x="414" y="739"/>
                      </a:lnTo>
                      <a:lnTo>
                        <a:pt x="391" y="815"/>
                      </a:lnTo>
                      <a:lnTo>
                        <a:pt x="378" y="866"/>
                      </a:lnTo>
                      <a:lnTo>
                        <a:pt x="364" y="895"/>
                      </a:lnTo>
                      <a:lnTo>
                        <a:pt x="351" y="916"/>
                      </a:lnTo>
                      <a:lnTo>
                        <a:pt x="343" y="926"/>
                      </a:lnTo>
                      <a:lnTo>
                        <a:pt x="335" y="932"/>
                      </a:lnTo>
                      <a:lnTo>
                        <a:pt x="323" y="933"/>
                      </a:lnTo>
                      <a:lnTo>
                        <a:pt x="311" y="930"/>
                      </a:lnTo>
                      <a:lnTo>
                        <a:pt x="292" y="919"/>
                      </a:lnTo>
                      <a:lnTo>
                        <a:pt x="271" y="903"/>
                      </a:lnTo>
                      <a:lnTo>
                        <a:pt x="251" y="884"/>
                      </a:lnTo>
                      <a:lnTo>
                        <a:pt x="227" y="866"/>
                      </a:lnTo>
                      <a:lnTo>
                        <a:pt x="206" y="850"/>
                      </a:lnTo>
                      <a:lnTo>
                        <a:pt x="10" y="767"/>
                      </a:lnTo>
                      <a:lnTo>
                        <a:pt x="4" y="762"/>
                      </a:lnTo>
                      <a:lnTo>
                        <a:pt x="0" y="754"/>
                      </a:lnTo>
                      <a:lnTo>
                        <a:pt x="2" y="743"/>
                      </a:lnTo>
                      <a:lnTo>
                        <a:pt x="6" y="733"/>
                      </a:lnTo>
                      <a:lnTo>
                        <a:pt x="159" y="279"/>
                      </a:lnTo>
                      <a:close/>
                    </a:path>
                  </a:pathLst>
                </a:custGeom>
                <a:solidFill>
                  <a:srgbClr val="005F5F"/>
                </a:solidFill>
                <a:ln w="1588">
                  <a:solidFill>
                    <a:srgbClr val="000000"/>
                  </a:solidFill>
                  <a:round/>
                  <a:headEnd/>
                  <a:tailEnd/>
                </a:ln>
              </p:spPr>
              <p:txBody>
                <a:bodyPr/>
                <a:lstStyle/>
                <a:p>
                  <a:endParaRPr lang="en-US"/>
                </a:p>
              </p:txBody>
            </p:sp>
          </p:grpSp>
          <p:grpSp>
            <p:nvGrpSpPr>
              <p:cNvPr id="6" name="Group 17"/>
              <p:cNvGrpSpPr>
                <a:grpSpLocks/>
              </p:cNvGrpSpPr>
              <p:nvPr/>
            </p:nvGrpSpPr>
            <p:grpSpPr bwMode="auto">
              <a:xfrm>
                <a:off x="996" y="3884"/>
                <a:ext cx="37" cy="106"/>
                <a:chOff x="996" y="3884"/>
                <a:chExt cx="37" cy="106"/>
              </a:xfrm>
            </p:grpSpPr>
            <p:sp>
              <p:nvSpPr>
                <p:cNvPr id="48183" name="Freeform 18"/>
                <p:cNvSpPr>
                  <a:spLocks/>
                </p:cNvSpPr>
                <p:nvPr/>
              </p:nvSpPr>
              <p:spPr bwMode="auto">
                <a:xfrm>
                  <a:off x="999" y="3888"/>
                  <a:ext cx="34" cy="102"/>
                </a:xfrm>
                <a:custGeom>
                  <a:avLst/>
                  <a:gdLst>
                    <a:gd name="T0" fmla="*/ 0 w 170"/>
                    <a:gd name="T1" fmla="*/ 0 h 509"/>
                    <a:gd name="T2" fmla="*/ 5 w 170"/>
                    <a:gd name="T3" fmla="*/ 33 h 509"/>
                    <a:gd name="T4" fmla="*/ 14 w 170"/>
                    <a:gd name="T5" fmla="*/ 58 h 509"/>
                    <a:gd name="T6" fmla="*/ 28 w 170"/>
                    <a:gd name="T7" fmla="*/ 82 h 509"/>
                    <a:gd name="T8" fmla="*/ 50 w 170"/>
                    <a:gd name="T9" fmla="*/ 96 h 509"/>
                    <a:gd name="T10" fmla="*/ 78 w 170"/>
                    <a:gd name="T11" fmla="*/ 107 h 509"/>
                    <a:gd name="T12" fmla="*/ 100 w 170"/>
                    <a:gd name="T13" fmla="*/ 127 h 509"/>
                    <a:gd name="T14" fmla="*/ 118 w 170"/>
                    <a:gd name="T15" fmla="*/ 152 h 509"/>
                    <a:gd name="T16" fmla="*/ 137 w 170"/>
                    <a:gd name="T17" fmla="*/ 193 h 509"/>
                    <a:gd name="T18" fmla="*/ 143 w 170"/>
                    <a:gd name="T19" fmla="*/ 227 h 509"/>
                    <a:gd name="T20" fmla="*/ 138 w 170"/>
                    <a:gd name="T21" fmla="*/ 254 h 509"/>
                    <a:gd name="T22" fmla="*/ 118 w 170"/>
                    <a:gd name="T23" fmla="*/ 279 h 509"/>
                    <a:gd name="T24" fmla="*/ 101 w 170"/>
                    <a:gd name="T25" fmla="*/ 301 h 509"/>
                    <a:gd name="T26" fmla="*/ 89 w 170"/>
                    <a:gd name="T27" fmla="*/ 324 h 509"/>
                    <a:gd name="T28" fmla="*/ 81 w 170"/>
                    <a:gd name="T29" fmla="*/ 354 h 509"/>
                    <a:gd name="T30" fmla="*/ 76 w 170"/>
                    <a:gd name="T31" fmla="*/ 389 h 509"/>
                    <a:gd name="T32" fmla="*/ 85 w 170"/>
                    <a:gd name="T33" fmla="*/ 420 h 509"/>
                    <a:gd name="T34" fmla="*/ 97 w 170"/>
                    <a:gd name="T35" fmla="*/ 441 h 509"/>
                    <a:gd name="T36" fmla="*/ 123 w 170"/>
                    <a:gd name="T37" fmla="*/ 469 h 509"/>
                    <a:gd name="T38" fmla="*/ 143 w 170"/>
                    <a:gd name="T39" fmla="*/ 488 h 509"/>
                    <a:gd name="T40" fmla="*/ 170 w 170"/>
                    <a:gd name="T41" fmla="*/ 509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509"/>
                    <a:gd name="T65" fmla="*/ 170 w 170"/>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509">
                      <a:moveTo>
                        <a:pt x="0" y="0"/>
                      </a:moveTo>
                      <a:lnTo>
                        <a:pt x="5" y="33"/>
                      </a:lnTo>
                      <a:lnTo>
                        <a:pt x="14" y="58"/>
                      </a:lnTo>
                      <a:lnTo>
                        <a:pt x="28" y="82"/>
                      </a:lnTo>
                      <a:lnTo>
                        <a:pt x="50" y="96"/>
                      </a:lnTo>
                      <a:lnTo>
                        <a:pt x="78" y="107"/>
                      </a:lnTo>
                      <a:lnTo>
                        <a:pt x="100" y="127"/>
                      </a:lnTo>
                      <a:lnTo>
                        <a:pt x="118" y="152"/>
                      </a:lnTo>
                      <a:lnTo>
                        <a:pt x="137" y="193"/>
                      </a:lnTo>
                      <a:lnTo>
                        <a:pt x="143" y="227"/>
                      </a:lnTo>
                      <a:lnTo>
                        <a:pt x="138" y="254"/>
                      </a:lnTo>
                      <a:lnTo>
                        <a:pt x="118" y="279"/>
                      </a:lnTo>
                      <a:lnTo>
                        <a:pt x="101" y="301"/>
                      </a:lnTo>
                      <a:lnTo>
                        <a:pt x="89" y="324"/>
                      </a:lnTo>
                      <a:lnTo>
                        <a:pt x="81" y="354"/>
                      </a:lnTo>
                      <a:lnTo>
                        <a:pt x="76" y="389"/>
                      </a:lnTo>
                      <a:lnTo>
                        <a:pt x="85" y="420"/>
                      </a:lnTo>
                      <a:lnTo>
                        <a:pt x="97" y="441"/>
                      </a:lnTo>
                      <a:lnTo>
                        <a:pt x="123" y="469"/>
                      </a:lnTo>
                      <a:lnTo>
                        <a:pt x="143" y="488"/>
                      </a:lnTo>
                      <a:lnTo>
                        <a:pt x="170" y="509"/>
                      </a:lnTo>
                    </a:path>
                  </a:pathLst>
                </a:custGeom>
                <a:noFill/>
                <a:ln w="1588">
                  <a:solidFill>
                    <a:srgbClr val="000000"/>
                  </a:solidFill>
                  <a:round/>
                  <a:headEnd/>
                  <a:tailEnd/>
                </a:ln>
              </p:spPr>
              <p:txBody>
                <a:bodyPr/>
                <a:lstStyle/>
                <a:p>
                  <a:endParaRPr lang="en-US"/>
                </a:p>
              </p:txBody>
            </p:sp>
            <p:sp>
              <p:nvSpPr>
                <p:cNvPr id="48184" name="Oval 19"/>
                <p:cNvSpPr>
                  <a:spLocks noChangeArrowheads="1"/>
                </p:cNvSpPr>
                <p:nvPr/>
              </p:nvSpPr>
              <p:spPr bwMode="auto">
                <a:xfrm>
                  <a:off x="996" y="3884"/>
                  <a:ext cx="7" cy="7"/>
                </a:xfrm>
                <a:prstGeom prst="ellipse">
                  <a:avLst/>
                </a:prstGeom>
                <a:solidFill>
                  <a:srgbClr val="000000"/>
                </a:solidFill>
                <a:ln w="1588">
                  <a:solidFill>
                    <a:srgbClr val="000000"/>
                  </a:solidFill>
                  <a:round/>
                  <a:headEnd/>
                  <a:tailEnd/>
                </a:ln>
              </p:spPr>
              <p:txBody>
                <a:bodyPr/>
                <a:lstStyle/>
                <a:p>
                  <a:endParaRPr lang="en-US"/>
                </a:p>
              </p:txBody>
            </p:sp>
          </p:grpSp>
        </p:grpSp>
        <p:grpSp>
          <p:nvGrpSpPr>
            <p:cNvPr id="7" name="Group 20"/>
            <p:cNvGrpSpPr>
              <a:grpSpLocks/>
            </p:cNvGrpSpPr>
            <p:nvPr/>
          </p:nvGrpSpPr>
          <p:grpSpPr bwMode="auto">
            <a:xfrm>
              <a:off x="578" y="2023"/>
              <a:ext cx="267" cy="465"/>
              <a:chOff x="578" y="3607"/>
              <a:chExt cx="267" cy="465"/>
            </a:xfrm>
          </p:grpSpPr>
          <p:sp>
            <p:nvSpPr>
              <p:cNvPr id="48175" name="Freeform 21"/>
              <p:cNvSpPr>
                <a:spLocks/>
              </p:cNvSpPr>
              <p:nvPr/>
            </p:nvSpPr>
            <p:spPr bwMode="auto">
              <a:xfrm>
                <a:off x="578" y="3817"/>
                <a:ext cx="155" cy="255"/>
              </a:xfrm>
              <a:custGeom>
                <a:avLst/>
                <a:gdLst>
                  <a:gd name="T0" fmla="*/ 775 w 775"/>
                  <a:gd name="T1" fmla="*/ 599 h 1273"/>
                  <a:gd name="T2" fmla="*/ 554 w 775"/>
                  <a:gd name="T3" fmla="*/ 470 h 1273"/>
                  <a:gd name="T4" fmla="*/ 311 w 775"/>
                  <a:gd name="T5" fmla="*/ 24 h 1273"/>
                  <a:gd name="T6" fmla="*/ 300 w 775"/>
                  <a:gd name="T7" fmla="*/ 16 h 1273"/>
                  <a:gd name="T8" fmla="*/ 283 w 775"/>
                  <a:gd name="T9" fmla="*/ 8 h 1273"/>
                  <a:gd name="T10" fmla="*/ 264 w 775"/>
                  <a:gd name="T11" fmla="*/ 3 h 1273"/>
                  <a:gd name="T12" fmla="*/ 238 w 775"/>
                  <a:gd name="T13" fmla="*/ 0 h 1273"/>
                  <a:gd name="T14" fmla="*/ 214 w 775"/>
                  <a:gd name="T15" fmla="*/ 3 h 1273"/>
                  <a:gd name="T16" fmla="*/ 191 w 775"/>
                  <a:gd name="T17" fmla="*/ 12 h 1273"/>
                  <a:gd name="T18" fmla="*/ 166 w 775"/>
                  <a:gd name="T19" fmla="*/ 24 h 1273"/>
                  <a:gd name="T20" fmla="*/ 132 w 775"/>
                  <a:gd name="T21" fmla="*/ 42 h 1273"/>
                  <a:gd name="T22" fmla="*/ 104 w 775"/>
                  <a:gd name="T23" fmla="*/ 61 h 1273"/>
                  <a:gd name="T24" fmla="*/ 81 w 775"/>
                  <a:gd name="T25" fmla="*/ 79 h 1273"/>
                  <a:gd name="T26" fmla="*/ 62 w 775"/>
                  <a:gd name="T27" fmla="*/ 96 h 1273"/>
                  <a:gd name="T28" fmla="*/ 45 w 775"/>
                  <a:gd name="T29" fmla="*/ 118 h 1273"/>
                  <a:gd name="T30" fmla="*/ 25 w 775"/>
                  <a:gd name="T31" fmla="*/ 149 h 1273"/>
                  <a:gd name="T32" fmla="*/ 13 w 775"/>
                  <a:gd name="T33" fmla="*/ 172 h 1273"/>
                  <a:gd name="T34" fmla="*/ 2 w 775"/>
                  <a:gd name="T35" fmla="*/ 204 h 1273"/>
                  <a:gd name="T36" fmla="*/ 0 w 775"/>
                  <a:gd name="T37" fmla="*/ 241 h 1273"/>
                  <a:gd name="T38" fmla="*/ 0 w 775"/>
                  <a:gd name="T39" fmla="*/ 296 h 1273"/>
                  <a:gd name="T40" fmla="*/ 6 w 775"/>
                  <a:gd name="T41" fmla="*/ 359 h 1273"/>
                  <a:gd name="T42" fmla="*/ 18 w 775"/>
                  <a:gd name="T43" fmla="*/ 418 h 1273"/>
                  <a:gd name="T44" fmla="*/ 39 w 775"/>
                  <a:gd name="T45" fmla="*/ 489 h 1273"/>
                  <a:gd name="T46" fmla="*/ 60 w 775"/>
                  <a:gd name="T47" fmla="*/ 549 h 1273"/>
                  <a:gd name="T48" fmla="*/ 78 w 775"/>
                  <a:gd name="T49" fmla="*/ 589 h 1273"/>
                  <a:gd name="T50" fmla="*/ 105 w 775"/>
                  <a:gd name="T51" fmla="*/ 631 h 1273"/>
                  <a:gd name="T52" fmla="*/ 126 w 775"/>
                  <a:gd name="T53" fmla="*/ 660 h 1273"/>
                  <a:gd name="T54" fmla="*/ 148 w 775"/>
                  <a:gd name="T55" fmla="*/ 694 h 1273"/>
                  <a:gd name="T56" fmla="*/ 175 w 775"/>
                  <a:gd name="T57" fmla="*/ 728 h 1273"/>
                  <a:gd name="T58" fmla="*/ 200 w 775"/>
                  <a:gd name="T59" fmla="*/ 748 h 1273"/>
                  <a:gd name="T60" fmla="*/ 302 w 775"/>
                  <a:gd name="T61" fmla="*/ 736 h 1273"/>
                  <a:gd name="T62" fmla="*/ 380 w 775"/>
                  <a:gd name="T63" fmla="*/ 709 h 1273"/>
                  <a:gd name="T64" fmla="*/ 428 w 775"/>
                  <a:gd name="T65" fmla="*/ 724 h 1273"/>
                  <a:gd name="T66" fmla="*/ 542 w 775"/>
                  <a:gd name="T67" fmla="*/ 729 h 1273"/>
                  <a:gd name="T68" fmla="*/ 682 w 775"/>
                  <a:gd name="T69" fmla="*/ 709 h 1273"/>
                  <a:gd name="T70" fmla="*/ 703 w 775"/>
                  <a:gd name="T71" fmla="*/ 756 h 1273"/>
                  <a:gd name="T72" fmla="*/ 703 w 775"/>
                  <a:gd name="T73" fmla="*/ 1092 h 1273"/>
                  <a:gd name="T74" fmla="*/ 700 w 775"/>
                  <a:gd name="T75" fmla="*/ 1123 h 1273"/>
                  <a:gd name="T76" fmla="*/ 694 w 775"/>
                  <a:gd name="T77" fmla="*/ 1143 h 1273"/>
                  <a:gd name="T78" fmla="*/ 686 w 775"/>
                  <a:gd name="T79" fmla="*/ 1164 h 1273"/>
                  <a:gd name="T80" fmla="*/ 673 w 775"/>
                  <a:gd name="T81" fmla="*/ 1179 h 1273"/>
                  <a:gd name="T82" fmla="*/ 658 w 775"/>
                  <a:gd name="T83" fmla="*/ 1194 h 1273"/>
                  <a:gd name="T84" fmla="*/ 640 w 775"/>
                  <a:gd name="T85" fmla="*/ 1204 h 1273"/>
                  <a:gd name="T86" fmla="*/ 625 w 775"/>
                  <a:gd name="T87" fmla="*/ 1208 h 1273"/>
                  <a:gd name="T88" fmla="*/ 606 w 775"/>
                  <a:gd name="T89" fmla="*/ 1212 h 1273"/>
                  <a:gd name="T90" fmla="*/ 81 w 775"/>
                  <a:gd name="T91" fmla="*/ 1211 h 1273"/>
                  <a:gd name="T92" fmla="*/ 81 w 775"/>
                  <a:gd name="T93" fmla="*/ 1273 h 1273"/>
                  <a:gd name="T94" fmla="*/ 620 w 775"/>
                  <a:gd name="T95" fmla="*/ 1271 h 1273"/>
                  <a:gd name="T96" fmla="*/ 648 w 775"/>
                  <a:gd name="T97" fmla="*/ 1270 h 1273"/>
                  <a:gd name="T98" fmla="*/ 666 w 775"/>
                  <a:gd name="T99" fmla="*/ 1266 h 1273"/>
                  <a:gd name="T100" fmla="*/ 687 w 775"/>
                  <a:gd name="T101" fmla="*/ 1261 h 1273"/>
                  <a:gd name="T102" fmla="*/ 704 w 775"/>
                  <a:gd name="T103" fmla="*/ 1253 h 1273"/>
                  <a:gd name="T104" fmla="*/ 721 w 775"/>
                  <a:gd name="T105" fmla="*/ 1238 h 1273"/>
                  <a:gd name="T106" fmla="*/ 738 w 775"/>
                  <a:gd name="T107" fmla="*/ 1215 h 1273"/>
                  <a:gd name="T108" fmla="*/ 750 w 775"/>
                  <a:gd name="T109" fmla="*/ 1194 h 1273"/>
                  <a:gd name="T110" fmla="*/ 761 w 775"/>
                  <a:gd name="T111" fmla="*/ 1172 h 1273"/>
                  <a:gd name="T112" fmla="*/ 768 w 775"/>
                  <a:gd name="T113" fmla="*/ 1146 h 1273"/>
                  <a:gd name="T114" fmla="*/ 773 w 775"/>
                  <a:gd name="T115" fmla="*/ 1117 h 1273"/>
                  <a:gd name="T116" fmla="*/ 775 w 775"/>
                  <a:gd name="T117" fmla="*/ 1084 h 1273"/>
                  <a:gd name="T118" fmla="*/ 775 w 775"/>
                  <a:gd name="T119" fmla="*/ 599 h 1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5"/>
                  <a:gd name="T181" fmla="*/ 0 h 1273"/>
                  <a:gd name="T182" fmla="*/ 775 w 775"/>
                  <a:gd name="T183" fmla="*/ 1273 h 12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5" h="1273">
                    <a:moveTo>
                      <a:pt x="775" y="599"/>
                    </a:moveTo>
                    <a:lnTo>
                      <a:pt x="554" y="470"/>
                    </a:lnTo>
                    <a:lnTo>
                      <a:pt x="311" y="24"/>
                    </a:lnTo>
                    <a:lnTo>
                      <a:pt x="300" y="16"/>
                    </a:lnTo>
                    <a:lnTo>
                      <a:pt x="283" y="8"/>
                    </a:lnTo>
                    <a:lnTo>
                      <a:pt x="264" y="3"/>
                    </a:lnTo>
                    <a:lnTo>
                      <a:pt x="238" y="0"/>
                    </a:lnTo>
                    <a:lnTo>
                      <a:pt x="214" y="3"/>
                    </a:lnTo>
                    <a:lnTo>
                      <a:pt x="191" y="12"/>
                    </a:lnTo>
                    <a:lnTo>
                      <a:pt x="166" y="24"/>
                    </a:lnTo>
                    <a:lnTo>
                      <a:pt x="132" y="42"/>
                    </a:lnTo>
                    <a:lnTo>
                      <a:pt x="104" y="61"/>
                    </a:lnTo>
                    <a:lnTo>
                      <a:pt x="81" y="79"/>
                    </a:lnTo>
                    <a:lnTo>
                      <a:pt x="62" y="96"/>
                    </a:lnTo>
                    <a:lnTo>
                      <a:pt x="45" y="118"/>
                    </a:lnTo>
                    <a:lnTo>
                      <a:pt x="25" y="149"/>
                    </a:lnTo>
                    <a:lnTo>
                      <a:pt x="13" y="172"/>
                    </a:lnTo>
                    <a:lnTo>
                      <a:pt x="2" y="204"/>
                    </a:lnTo>
                    <a:lnTo>
                      <a:pt x="0" y="241"/>
                    </a:lnTo>
                    <a:lnTo>
                      <a:pt x="0" y="296"/>
                    </a:lnTo>
                    <a:lnTo>
                      <a:pt x="6" y="359"/>
                    </a:lnTo>
                    <a:lnTo>
                      <a:pt x="18" y="418"/>
                    </a:lnTo>
                    <a:lnTo>
                      <a:pt x="39" y="489"/>
                    </a:lnTo>
                    <a:lnTo>
                      <a:pt x="60" y="549"/>
                    </a:lnTo>
                    <a:lnTo>
                      <a:pt x="78" y="589"/>
                    </a:lnTo>
                    <a:lnTo>
                      <a:pt x="105" y="631"/>
                    </a:lnTo>
                    <a:lnTo>
                      <a:pt x="126" y="660"/>
                    </a:lnTo>
                    <a:lnTo>
                      <a:pt x="148" y="694"/>
                    </a:lnTo>
                    <a:lnTo>
                      <a:pt x="175" y="728"/>
                    </a:lnTo>
                    <a:lnTo>
                      <a:pt x="200" y="748"/>
                    </a:lnTo>
                    <a:lnTo>
                      <a:pt x="302" y="736"/>
                    </a:lnTo>
                    <a:lnTo>
                      <a:pt x="380" y="709"/>
                    </a:lnTo>
                    <a:lnTo>
                      <a:pt x="428" y="724"/>
                    </a:lnTo>
                    <a:lnTo>
                      <a:pt x="542" y="729"/>
                    </a:lnTo>
                    <a:lnTo>
                      <a:pt x="682" y="709"/>
                    </a:lnTo>
                    <a:lnTo>
                      <a:pt x="703" y="756"/>
                    </a:lnTo>
                    <a:lnTo>
                      <a:pt x="703" y="1092"/>
                    </a:lnTo>
                    <a:lnTo>
                      <a:pt x="700" y="1123"/>
                    </a:lnTo>
                    <a:lnTo>
                      <a:pt x="694" y="1143"/>
                    </a:lnTo>
                    <a:lnTo>
                      <a:pt x="686" y="1164"/>
                    </a:lnTo>
                    <a:lnTo>
                      <a:pt x="673" y="1179"/>
                    </a:lnTo>
                    <a:lnTo>
                      <a:pt x="658" y="1194"/>
                    </a:lnTo>
                    <a:lnTo>
                      <a:pt x="640" y="1204"/>
                    </a:lnTo>
                    <a:lnTo>
                      <a:pt x="625" y="1208"/>
                    </a:lnTo>
                    <a:lnTo>
                      <a:pt x="606" y="1212"/>
                    </a:lnTo>
                    <a:lnTo>
                      <a:pt x="81" y="1211"/>
                    </a:lnTo>
                    <a:lnTo>
                      <a:pt x="81" y="1273"/>
                    </a:lnTo>
                    <a:lnTo>
                      <a:pt x="620" y="1271"/>
                    </a:lnTo>
                    <a:lnTo>
                      <a:pt x="648" y="1270"/>
                    </a:lnTo>
                    <a:lnTo>
                      <a:pt x="666" y="1266"/>
                    </a:lnTo>
                    <a:lnTo>
                      <a:pt x="687" y="1261"/>
                    </a:lnTo>
                    <a:lnTo>
                      <a:pt x="704" y="1253"/>
                    </a:lnTo>
                    <a:lnTo>
                      <a:pt x="721" y="1238"/>
                    </a:lnTo>
                    <a:lnTo>
                      <a:pt x="738" y="1215"/>
                    </a:lnTo>
                    <a:lnTo>
                      <a:pt x="750" y="1194"/>
                    </a:lnTo>
                    <a:lnTo>
                      <a:pt x="761" y="1172"/>
                    </a:lnTo>
                    <a:lnTo>
                      <a:pt x="768" y="1146"/>
                    </a:lnTo>
                    <a:lnTo>
                      <a:pt x="773" y="1117"/>
                    </a:lnTo>
                    <a:lnTo>
                      <a:pt x="775" y="1084"/>
                    </a:lnTo>
                    <a:lnTo>
                      <a:pt x="775" y="599"/>
                    </a:lnTo>
                    <a:close/>
                  </a:path>
                </a:pathLst>
              </a:custGeom>
              <a:solidFill>
                <a:srgbClr val="C0C0C0"/>
              </a:solidFill>
              <a:ln w="1651">
                <a:solidFill>
                  <a:srgbClr val="000000"/>
                </a:solidFill>
                <a:round/>
                <a:headEnd/>
                <a:tailEnd/>
              </a:ln>
            </p:spPr>
            <p:txBody>
              <a:bodyPr/>
              <a:lstStyle/>
              <a:p>
                <a:endParaRPr lang="en-US"/>
              </a:p>
            </p:txBody>
          </p:sp>
          <p:grpSp>
            <p:nvGrpSpPr>
              <p:cNvPr id="8" name="Group 22"/>
              <p:cNvGrpSpPr>
                <a:grpSpLocks/>
              </p:cNvGrpSpPr>
              <p:nvPr/>
            </p:nvGrpSpPr>
            <p:grpSpPr bwMode="auto">
              <a:xfrm>
                <a:off x="609" y="3607"/>
                <a:ext cx="236" cy="462"/>
                <a:chOff x="609" y="3607"/>
                <a:chExt cx="236" cy="462"/>
              </a:xfrm>
            </p:grpSpPr>
            <p:sp>
              <p:nvSpPr>
                <p:cNvPr id="48177" name="Freeform 23"/>
                <p:cNvSpPr>
                  <a:spLocks/>
                </p:cNvSpPr>
                <p:nvPr/>
              </p:nvSpPr>
              <p:spPr bwMode="auto">
                <a:xfrm>
                  <a:off x="609" y="3607"/>
                  <a:ext cx="236" cy="462"/>
                </a:xfrm>
                <a:custGeom>
                  <a:avLst/>
                  <a:gdLst>
                    <a:gd name="T0" fmla="*/ 475 w 1180"/>
                    <a:gd name="T1" fmla="*/ 159 h 2307"/>
                    <a:gd name="T2" fmla="*/ 493 w 1180"/>
                    <a:gd name="T3" fmla="*/ 156 h 2307"/>
                    <a:gd name="T4" fmla="*/ 556 w 1180"/>
                    <a:gd name="T5" fmla="*/ 176 h 2307"/>
                    <a:gd name="T6" fmla="*/ 543 w 1180"/>
                    <a:gd name="T7" fmla="*/ 10 h 2307"/>
                    <a:gd name="T8" fmla="*/ 632 w 1180"/>
                    <a:gd name="T9" fmla="*/ 130 h 2307"/>
                    <a:gd name="T10" fmla="*/ 658 w 1180"/>
                    <a:gd name="T11" fmla="*/ 34 h 2307"/>
                    <a:gd name="T12" fmla="*/ 736 w 1180"/>
                    <a:gd name="T13" fmla="*/ 0 h 2307"/>
                    <a:gd name="T14" fmla="*/ 726 w 1180"/>
                    <a:gd name="T15" fmla="*/ 87 h 2307"/>
                    <a:gd name="T16" fmla="*/ 772 w 1180"/>
                    <a:gd name="T17" fmla="*/ 56 h 2307"/>
                    <a:gd name="T18" fmla="*/ 768 w 1180"/>
                    <a:gd name="T19" fmla="*/ 100 h 2307"/>
                    <a:gd name="T20" fmla="*/ 795 w 1180"/>
                    <a:gd name="T21" fmla="*/ 187 h 2307"/>
                    <a:gd name="T22" fmla="*/ 897 w 1180"/>
                    <a:gd name="T23" fmla="*/ 67 h 2307"/>
                    <a:gd name="T24" fmla="*/ 829 w 1180"/>
                    <a:gd name="T25" fmla="*/ 184 h 2307"/>
                    <a:gd name="T26" fmla="*/ 945 w 1180"/>
                    <a:gd name="T27" fmla="*/ 104 h 2307"/>
                    <a:gd name="T28" fmla="*/ 894 w 1180"/>
                    <a:gd name="T29" fmla="*/ 194 h 2307"/>
                    <a:gd name="T30" fmla="*/ 907 w 1180"/>
                    <a:gd name="T31" fmla="*/ 240 h 2307"/>
                    <a:gd name="T32" fmla="*/ 900 w 1180"/>
                    <a:gd name="T33" fmla="*/ 343 h 2307"/>
                    <a:gd name="T34" fmla="*/ 992 w 1180"/>
                    <a:gd name="T35" fmla="*/ 474 h 2307"/>
                    <a:gd name="T36" fmla="*/ 1072 w 1180"/>
                    <a:gd name="T37" fmla="*/ 632 h 2307"/>
                    <a:gd name="T38" fmla="*/ 1051 w 1180"/>
                    <a:gd name="T39" fmla="*/ 661 h 2307"/>
                    <a:gd name="T40" fmla="*/ 859 w 1180"/>
                    <a:gd name="T41" fmla="*/ 787 h 2307"/>
                    <a:gd name="T42" fmla="*/ 804 w 1180"/>
                    <a:gd name="T43" fmla="*/ 934 h 2307"/>
                    <a:gd name="T44" fmla="*/ 616 w 1180"/>
                    <a:gd name="T45" fmla="*/ 906 h 2307"/>
                    <a:gd name="T46" fmla="*/ 562 w 1180"/>
                    <a:gd name="T47" fmla="*/ 1172 h 2307"/>
                    <a:gd name="T48" fmla="*/ 715 w 1180"/>
                    <a:gd name="T49" fmla="*/ 1320 h 2307"/>
                    <a:gd name="T50" fmla="*/ 894 w 1180"/>
                    <a:gd name="T51" fmla="*/ 1351 h 2307"/>
                    <a:gd name="T52" fmla="*/ 1011 w 1180"/>
                    <a:gd name="T53" fmla="*/ 1349 h 2307"/>
                    <a:gd name="T54" fmla="*/ 1091 w 1180"/>
                    <a:gd name="T55" fmla="*/ 1324 h 2307"/>
                    <a:gd name="T56" fmla="*/ 1112 w 1180"/>
                    <a:gd name="T57" fmla="*/ 1386 h 2307"/>
                    <a:gd name="T58" fmla="*/ 1180 w 1180"/>
                    <a:gd name="T59" fmla="*/ 1431 h 2307"/>
                    <a:gd name="T60" fmla="*/ 1153 w 1180"/>
                    <a:gd name="T61" fmla="*/ 1478 h 2307"/>
                    <a:gd name="T62" fmla="*/ 1168 w 1180"/>
                    <a:gd name="T63" fmla="*/ 1532 h 2307"/>
                    <a:gd name="T64" fmla="*/ 1133 w 1180"/>
                    <a:gd name="T65" fmla="*/ 1596 h 2307"/>
                    <a:gd name="T66" fmla="*/ 1114 w 1180"/>
                    <a:gd name="T67" fmla="*/ 1629 h 2307"/>
                    <a:gd name="T68" fmla="*/ 972 w 1180"/>
                    <a:gd name="T69" fmla="*/ 1574 h 2307"/>
                    <a:gd name="T70" fmla="*/ 720 w 1180"/>
                    <a:gd name="T71" fmla="*/ 1507 h 2307"/>
                    <a:gd name="T72" fmla="*/ 553 w 1180"/>
                    <a:gd name="T73" fmla="*/ 1481 h 2307"/>
                    <a:gd name="T74" fmla="*/ 512 w 1180"/>
                    <a:gd name="T75" fmla="*/ 1425 h 2307"/>
                    <a:gd name="T76" fmla="*/ 531 w 1180"/>
                    <a:gd name="T77" fmla="*/ 1461 h 2307"/>
                    <a:gd name="T78" fmla="*/ 640 w 1180"/>
                    <a:gd name="T79" fmla="*/ 1498 h 2307"/>
                    <a:gd name="T80" fmla="*/ 731 w 1180"/>
                    <a:gd name="T81" fmla="*/ 1568 h 2307"/>
                    <a:gd name="T82" fmla="*/ 710 w 1180"/>
                    <a:gd name="T83" fmla="*/ 1639 h 2307"/>
                    <a:gd name="T84" fmla="*/ 545 w 1180"/>
                    <a:gd name="T85" fmla="*/ 1791 h 2307"/>
                    <a:gd name="T86" fmla="*/ 356 w 1180"/>
                    <a:gd name="T87" fmla="*/ 1919 h 2307"/>
                    <a:gd name="T88" fmla="*/ 322 w 1180"/>
                    <a:gd name="T89" fmla="*/ 2114 h 2307"/>
                    <a:gd name="T90" fmla="*/ 427 w 1180"/>
                    <a:gd name="T91" fmla="*/ 2274 h 2307"/>
                    <a:gd name="T92" fmla="*/ 256 w 1180"/>
                    <a:gd name="T93" fmla="*/ 2296 h 2307"/>
                    <a:gd name="T94" fmla="*/ 146 w 1180"/>
                    <a:gd name="T95" fmla="*/ 2290 h 2307"/>
                    <a:gd name="T96" fmla="*/ 148 w 1180"/>
                    <a:gd name="T97" fmla="*/ 1996 h 2307"/>
                    <a:gd name="T98" fmla="*/ 83 w 1180"/>
                    <a:gd name="T99" fmla="*/ 1919 h 2307"/>
                    <a:gd name="T100" fmla="*/ 125 w 1180"/>
                    <a:gd name="T101" fmla="*/ 1849 h 2307"/>
                    <a:gd name="T102" fmla="*/ 321 w 1180"/>
                    <a:gd name="T103" fmla="*/ 1754 h 2307"/>
                    <a:gd name="T104" fmla="*/ 386 w 1180"/>
                    <a:gd name="T105" fmla="*/ 1626 h 2307"/>
                    <a:gd name="T106" fmla="*/ 82 w 1180"/>
                    <a:gd name="T107" fmla="*/ 1599 h 2307"/>
                    <a:gd name="T108" fmla="*/ 19 w 1180"/>
                    <a:gd name="T109" fmla="*/ 1565 h 2307"/>
                    <a:gd name="T110" fmla="*/ 0 w 1180"/>
                    <a:gd name="T111" fmla="*/ 1451 h 2307"/>
                    <a:gd name="T112" fmla="*/ 18 w 1180"/>
                    <a:gd name="T113" fmla="*/ 1337 h 2307"/>
                    <a:gd name="T114" fmla="*/ 158 w 1180"/>
                    <a:gd name="T115" fmla="*/ 963 h 2307"/>
                    <a:gd name="T116" fmla="*/ 322 w 1180"/>
                    <a:gd name="T117" fmla="*/ 716 h 2307"/>
                    <a:gd name="T118" fmla="*/ 404 w 1180"/>
                    <a:gd name="T119" fmla="*/ 494 h 2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0"/>
                    <a:gd name="T181" fmla="*/ 0 h 2307"/>
                    <a:gd name="T182" fmla="*/ 1180 w 1180"/>
                    <a:gd name="T183" fmla="*/ 2307 h 2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0" h="2307">
                      <a:moveTo>
                        <a:pt x="404" y="494"/>
                      </a:moveTo>
                      <a:lnTo>
                        <a:pt x="435" y="389"/>
                      </a:lnTo>
                      <a:lnTo>
                        <a:pt x="462" y="266"/>
                      </a:lnTo>
                      <a:lnTo>
                        <a:pt x="475" y="159"/>
                      </a:lnTo>
                      <a:lnTo>
                        <a:pt x="448" y="99"/>
                      </a:lnTo>
                      <a:lnTo>
                        <a:pt x="421" y="70"/>
                      </a:lnTo>
                      <a:lnTo>
                        <a:pt x="462" y="104"/>
                      </a:lnTo>
                      <a:lnTo>
                        <a:pt x="493" y="156"/>
                      </a:lnTo>
                      <a:lnTo>
                        <a:pt x="468" y="37"/>
                      </a:lnTo>
                      <a:lnTo>
                        <a:pt x="490" y="94"/>
                      </a:lnTo>
                      <a:lnTo>
                        <a:pt x="535" y="167"/>
                      </a:lnTo>
                      <a:lnTo>
                        <a:pt x="556" y="176"/>
                      </a:lnTo>
                      <a:lnTo>
                        <a:pt x="542" y="113"/>
                      </a:lnTo>
                      <a:lnTo>
                        <a:pt x="552" y="120"/>
                      </a:lnTo>
                      <a:lnTo>
                        <a:pt x="558" y="67"/>
                      </a:lnTo>
                      <a:lnTo>
                        <a:pt x="543" y="10"/>
                      </a:lnTo>
                      <a:lnTo>
                        <a:pt x="614" y="160"/>
                      </a:lnTo>
                      <a:lnTo>
                        <a:pt x="619" y="136"/>
                      </a:lnTo>
                      <a:lnTo>
                        <a:pt x="629" y="154"/>
                      </a:lnTo>
                      <a:lnTo>
                        <a:pt x="632" y="130"/>
                      </a:lnTo>
                      <a:lnTo>
                        <a:pt x="617" y="93"/>
                      </a:lnTo>
                      <a:lnTo>
                        <a:pt x="620" y="20"/>
                      </a:lnTo>
                      <a:lnTo>
                        <a:pt x="645" y="160"/>
                      </a:lnTo>
                      <a:lnTo>
                        <a:pt x="658" y="34"/>
                      </a:lnTo>
                      <a:lnTo>
                        <a:pt x="658" y="133"/>
                      </a:lnTo>
                      <a:lnTo>
                        <a:pt x="671" y="157"/>
                      </a:lnTo>
                      <a:lnTo>
                        <a:pt x="691" y="46"/>
                      </a:lnTo>
                      <a:lnTo>
                        <a:pt x="736" y="0"/>
                      </a:lnTo>
                      <a:lnTo>
                        <a:pt x="706" y="46"/>
                      </a:lnTo>
                      <a:lnTo>
                        <a:pt x="688" y="134"/>
                      </a:lnTo>
                      <a:lnTo>
                        <a:pt x="694" y="149"/>
                      </a:lnTo>
                      <a:lnTo>
                        <a:pt x="726" y="87"/>
                      </a:lnTo>
                      <a:lnTo>
                        <a:pt x="704" y="140"/>
                      </a:lnTo>
                      <a:lnTo>
                        <a:pt x="704" y="164"/>
                      </a:lnTo>
                      <a:lnTo>
                        <a:pt x="771" y="34"/>
                      </a:lnTo>
                      <a:lnTo>
                        <a:pt x="772" y="56"/>
                      </a:lnTo>
                      <a:lnTo>
                        <a:pt x="742" y="130"/>
                      </a:lnTo>
                      <a:lnTo>
                        <a:pt x="742" y="176"/>
                      </a:lnTo>
                      <a:lnTo>
                        <a:pt x="753" y="183"/>
                      </a:lnTo>
                      <a:lnTo>
                        <a:pt x="768" y="100"/>
                      </a:lnTo>
                      <a:lnTo>
                        <a:pt x="797" y="44"/>
                      </a:lnTo>
                      <a:lnTo>
                        <a:pt x="772" y="107"/>
                      </a:lnTo>
                      <a:lnTo>
                        <a:pt x="778" y="193"/>
                      </a:lnTo>
                      <a:lnTo>
                        <a:pt x="795" y="187"/>
                      </a:lnTo>
                      <a:lnTo>
                        <a:pt x="826" y="76"/>
                      </a:lnTo>
                      <a:lnTo>
                        <a:pt x="803" y="196"/>
                      </a:lnTo>
                      <a:lnTo>
                        <a:pt x="855" y="99"/>
                      </a:lnTo>
                      <a:lnTo>
                        <a:pt x="897" y="67"/>
                      </a:lnTo>
                      <a:lnTo>
                        <a:pt x="862" y="114"/>
                      </a:lnTo>
                      <a:lnTo>
                        <a:pt x="839" y="164"/>
                      </a:lnTo>
                      <a:lnTo>
                        <a:pt x="879" y="147"/>
                      </a:lnTo>
                      <a:lnTo>
                        <a:pt x="829" y="184"/>
                      </a:lnTo>
                      <a:lnTo>
                        <a:pt x="820" y="223"/>
                      </a:lnTo>
                      <a:lnTo>
                        <a:pt x="837" y="229"/>
                      </a:lnTo>
                      <a:lnTo>
                        <a:pt x="885" y="150"/>
                      </a:lnTo>
                      <a:lnTo>
                        <a:pt x="945" y="104"/>
                      </a:lnTo>
                      <a:lnTo>
                        <a:pt x="866" y="209"/>
                      </a:lnTo>
                      <a:lnTo>
                        <a:pt x="904" y="176"/>
                      </a:lnTo>
                      <a:lnTo>
                        <a:pt x="1107" y="143"/>
                      </a:lnTo>
                      <a:lnTo>
                        <a:pt x="894" y="194"/>
                      </a:lnTo>
                      <a:lnTo>
                        <a:pt x="872" y="230"/>
                      </a:lnTo>
                      <a:lnTo>
                        <a:pt x="894" y="224"/>
                      </a:lnTo>
                      <a:lnTo>
                        <a:pt x="955" y="190"/>
                      </a:lnTo>
                      <a:lnTo>
                        <a:pt x="907" y="240"/>
                      </a:lnTo>
                      <a:lnTo>
                        <a:pt x="868" y="264"/>
                      </a:lnTo>
                      <a:lnTo>
                        <a:pt x="868" y="294"/>
                      </a:lnTo>
                      <a:lnTo>
                        <a:pt x="879" y="317"/>
                      </a:lnTo>
                      <a:lnTo>
                        <a:pt x="900" y="343"/>
                      </a:lnTo>
                      <a:lnTo>
                        <a:pt x="926" y="379"/>
                      </a:lnTo>
                      <a:lnTo>
                        <a:pt x="949" y="411"/>
                      </a:lnTo>
                      <a:lnTo>
                        <a:pt x="971" y="443"/>
                      </a:lnTo>
                      <a:lnTo>
                        <a:pt x="992" y="474"/>
                      </a:lnTo>
                      <a:lnTo>
                        <a:pt x="1006" y="498"/>
                      </a:lnTo>
                      <a:lnTo>
                        <a:pt x="1029" y="541"/>
                      </a:lnTo>
                      <a:lnTo>
                        <a:pt x="1054" y="590"/>
                      </a:lnTo>
                      <a:lnTo>
                        <a:pt x="1072" y="632"/>
                      </a:lnTo>
                      <a:lnTo>
                        <a:pt x="1071" y="641"/>
                      </a:lnTo>
                      <a:lnTo>
                        <a:pt x="1067" y="651"/>
                      </a:lnTo>
                      <a:lnTo>
                        <a:pt x="1061" y="657"/>
                      </a:lnTo>
                      <a:lnTo>
                        <a:pt x="1051" y="661"/>
                      </a:lnTo>
                      <a:lnTo>
                        <a:pt x="1037" y="663"/>
                      </a:lnTo>
                      <a:lnTo>
                        <a:pt x="890" y="650"/>
                      </a:lnTo>
                      <a:lnTo>
                        <a:pt x="880" y="681"/>
                      </a:lnTo>
                      <a:lnTo>
                        <a:pt x="859" y="787"/>
                      </a:lnTo>
                      <a:lnTo>
                        <a:pt x="845" y="863"/>
                      </a:lnTo>
                      <a:lnTo>
                        <a:pt x="827" y="925"/>
                      </a:lnTo>
                      <a:lnTo>
                        <a:pt x="817" y="931"/>
                      </a:lnTo>
                      <a:lnTo>
                        <a:pt x="804" y="934"/>
                      </a:lnTo>
                      <a:lnTo>
                        <a:pt x="790" y="936"/>
                      </a:lnTo>
                      <a:lnTo>
                        <a:pt x="742" y="935"/>
                      </a:lnTo>
                      <a:lnTo>
                        <a:pt x="627" y="886"/>
                      </a:lnTo>
                      <a:lnTo>
                        <a:pt x="616" y="906"/>
                      </a:lnTo>
                      <a:lnTo>
                        <a:pt x="598" y="982"/>
                      </a:lnTo>
                      <a:lnTo>
                        <a:pt x="584" y="1041"/>
                      </a:lnTo>
                      <a:lnTo>
                        <a:pt x="566" y="1120"/>
                      </a:lnTo>
                      <a:lnTo>
                        <a:pt x="562" y="1172"/>
                      </a:lnTo>
                      <a:lnTo>
                        <a:pt x="587" y="1207"/>
                      </a:lnTo>
                      <a:lnTo>
                        <a:pt x="618" y="1249"/>
                      </a:lnTo>
                      <a:lnTo>
                        <a:pt x="657" y="1306"/>
                      </a:lnTo>
                      <a:lnTo>
                        <a:pt x="715" y="1320"/>
                      </a:lnTo>
                      <a:lnTo>
                        <a:pt x="760" y="1330"/>
                      </a:lnTo>
                      <a:lnTo>
                        <a:pt x="825" y="1342"/>
                      </a:lnTo>
                      <a:lnTo>
                        <a:pt x="861" y="1349"/>
                      </a:lnTo>
                      <a:lnTo>
                        <a:pt x="894" y="1351"/>
                      </a:lnTo>
                      <a:lnTo>
                        <a:pt x="919" y="1355"/>
                      </a:lnTo>
                      <a:lnTo>
                        <a:pt x="942" y="1355"/>
                      </a:lnTo>
                      <a:lnTo>
                        <a:pt x="971" y="1351"/>
                      </a:lnTo>
                      <a:lnTo>
                        <a:pt x="1011" y="1349"/>
                      </a:lnTo>
                      <a:lnTo>
                        <a:pt x="1056" y="1323"/>
                      </a:lnTo>
                      <a:lnTo>
                        <a:pt x="1069" y="1318"/>
                      </a:lnTo>
                      <a:lnTo>
                        <a:pt x="1081" y="1319"/>
                      </a:lnTo>
                      <a:lnTo>
                        <a:pt x="1091" y="1324"/>
                      </a:lnTo>
                      <a:lnTo>
                        <a:pt x="1103" y="1338"/>
                      </a:lnTo>
                      <a:lnTo>
                        <a:pt x="1107" y="1348"/>
                      </a:lnTo>
                      <a:lnTo>
                        <a:pt x="1110" y="1366"/>
                      </a:lnTo>
                      <a:lnTo>
                        <a:pt x="1112" y="1386"/>
                      </a:lnTo>
                      <a:lnTo>
                        <a:pt x="1126" y="1392"/>
                      </a:lnTo>
                      <a:lnTo>
                        <a:pt x="1147" y="1405"/>
                      </a:lnTo>
                      <a:lnTo>
                        <a:pt x="1162" y="1416"/>
                      </a:lnTo>
                      <a:lnTo>
                        <a:pt x="1180" y="1431"/>
                      </a:lnTo>
                      <a:lnTo>
                        <a:pt x="1178" y="1442"/>
                      </a:lnTo>
                      <a:lnTo>
                        <a:pt x="1174" y="1458"/>
                      </a:lnTo>
                      <a:lnTo>
                        <a:pt x="1165" y="1468"/>
                      </a:lnTo>
                      <a:lnTo>
                        <a:pt x="1153" y="1478"/>
                      </a:lnTo>
                      <a:lnTo>
                        <a:pt x="1159" y="1488"/>
                      </a:lnTo>
                      <a:lnTo>
                        <a:pt x="1164" y="1501"/>
                      </a:lnTo>
                      <a:lnTo>
                        <a:pt x="1169" y="1519"/>
                      </a:lnTo>
                      <a:lnTo>
                        <a:pt x="1168" y="1532"/>
                      </a:lnTo>
                      <a:lnTo>
                        <a:pt x="1164" y="1549"/>
                      </a:lnTo>
                      <a:lnTo>
                        <a:pt x="1153" y="1558"/>
                      </a:lnTo>
                      <a:lnTo>
                        <a:pt x="1129" y="1574"/>
                      </a:lnTo>
                      <a:lnTo>
                        <a:pt x="1133" y="1596"/>
                      </a:lnTo>
                      <a:lnTo>
                        <a:pt x="1133" y="1609"/>
                      </a:lnTo>
                      <a:lnTo>
                        <a:pt x="1129" y="1618"/>
                      </a:lnTo>
                      <a:lnTo>
                        <a:pt x="1124" y="1625"/>
                      </a:lnTo>
                      <a:lnTo>
                        <a:pt x="1114" y="1629"/>
                      </a:lnTo>
                      <a:lnTo>
                        <a:pt x="1105" y="1627"/>
                      </a:lnTo>
                      <a:lnTo>
                        <a:pt x="1085" y="1619"/>
                      </a:lnTo>
                      <a:lnTo>
                        <a:pt x="1035" y="1599"/>
                      </a:lnTo>
                      <a:lnTo>
                        <a:pt x="972" y="1574"/>
                      </a:lnTo>
                      <a:lnTo>
                        <a:pt x="885" y="1548"/>
                      </a:lnTo>
                      <a:lnTo>
                        <a:pt x="871" y="1548"/>
                      </a:lnTo>
                      <a:lnTo>
                        <a:pt x="820" y="1535"/>
                      </a:lnTo>
                      <a:lnTo>
                        <a:pt x="720" y="1507"/>
                      </a:lnTo>
                      <a:lnTo>
                        <a:pt x="637" y="1496"/>
                      </a:lnTo>
                      <a:lnTo>
                        <a:pt x="618" y="1498"/>
                      </a:lnTo>
                      <a:lnTo>
                        <a:pt x="575" y="1501"/>
                      </a:lnTo>
                      <a:lnTo>
                        <a:pt x="553" y="1481"/>
                      </a:lnTo>
                      <a:lnTo>
                        <a:pt x="538" y="1468"/>
                      </a:lnTo>
                      <a:lnTo>
                        <a:pt x="529" y="1457"/>
                      </a:lnTo>
                      <a:lnTo>
                        <a:pt x="522" y="1442"/>
                      </a:lnTo>
                      <a:lnTo>
                        <a:pt x="512" y="1425"/>
                      </a:lnTo>
                      <a:lnTo>
                        <a:pt x="463" y="1355"/>
                      </a:lnTo>
                      <a:lnTo>
                        <a:pt x="508" y="1417"/>
                      </a:lnTo>
                      <a:lnTo>
                        <a:pt x="524" y="1441"/>
                      </a:lnTo>
                      <a:lnTo>
                        <a:pt x="531" y="1461"/>
                      </a:lnTo>
                      <a:lnTo>
                        <a:pt x="572" y="1498"/>
                      </a:lnTo>
                      <a:lnTo>
                        <a:pt x="592" y="1502"/>
                      </a:lnTo>
                      <a:lnTo>
                        <a:pt x="620" y="1497"/>
                      </a:lnTo>
                      <a:lnTo>
                        <a:pt x="640" y="1498"/>
                      </a:lnTo>
                      <a:lnTo>
                        <a:pt x="675" y="1512"/>
                      </a:lnTo>
                      <a:lnTo>
                        <a:pt x="694" y="1529"/>
                      </a:lnTo>
                      <a:lnTo>
                        <a:pt x="713" y="1545"/>
                      </a:lnTo>
                      <a:lnTo>
                        <a:pt x="731" y="1568"/>
                      </a:lnTo>
                      <a:lnTo>
                        <a:pt x="739" y="1582"/>
                      </a:lnTo>
                      <a:lnTo>
                        <a:pt x="736" y="1597"/>
                      </a:lnTo>
                      <a:lnTo>
                        <a:pt x="725" y="1617"/>
                      </a:lnTo>
                      <a:lnTo>
                        <a:pt x="710" y="1639"/>
                      </a:lnTo>
                      <a:lnTo>
                        <a:pt x="679" y="1673"/>
                      </a:lnTo>
                      <a:lnTo>
                        <a:pt x="635" y="1718"/>
                      </a:lnTo>
                      <a:lnTo>
                        <a:pt x="606" y="1751"/>
                      </a:lnTo>
                      <a:lnTo>
                        <a:pt x="545" y="1791"/>
                      </a:lnTo>
                      <a:lnTo>
                        <a:pt x="454" y="1846"/>
                      </a:lnTo>
                      <a:lnTo>
                        <a:pt x="391" y="1880"/>
                      </a:lnTo>
                      <a:lnTo>
                        <a:pt x="375" y="1899"/>
                      </a:lnTo>
                      <a:lnTo>
                        <a:pt x="356" y="1919"/>
                      </a:lnTo>
                      <a:lnTo>
                        <a:pt x="323" y="1946"/>
                      </a:lnTo>
                      <a:lnTo>
                        <a:pt x="315" y="1984"/>
                      </a:lnTo>
                      <a:lnTo>
                        <a:pt x="315" y="2055"/>
                      </a:lnTo>
                      <a:lnTo>
                        <a:pt x="322" y="2114"/>
                      </a:lnTo>
                      <a:lnTo>
                        <a:pt x="333" y="2154"/>
                      </a:lnTo>
                      <a:lnTo>
                        <a:pt x="390" y="2231"/>
                      </a:lnTo>
                      <a:lnTo>
                        <a:pt x="424" y="2264"/>
                      </a:lnTo>
                      <a:lnTo>
                        <a:pt x="427" y="2274"/>
                      </a:lnTo>
                      <a:lnTo>
                        <a:pt x="425" y="2285"/>
                      </a:lnTo>
                      <a:lnTo>
                        <a:pt x="362" y="2307"/>
                      </a:lnTo>
                      <a:lnTo>
                        <a:pt x="293" y="2299"/>
                      </a:lnTo>
                      <a:lnTo>
                        <a:pt x="256" y="2296"/>
                      </a:lnTo>
                      <a:lnTo>
                        <a:pt x="221" y="2302"/>
                      </a:lnTo>
                      <a:lnTo>
                        <a:pt x="186" y="2302"/>
                      </a:lnTo>
                      <a:lnTo>
                        <a:pt x="151" y="2295"/>
                      </a:lnTo>
                      <a:lnTo>
                        <a:pt x="146" y="2290"/>
                      </a:lnTo>
                      <a:lnTo>
                        <a:pt x="141" y="2278"/>
                      </a:lnTo>
                      <a:lnTo>
                        <a:pt x="145" y="2157"/>
                      </a:lnTo>
                      <a:lnTo>
                        <a:pt x="162" y="2035"/>
                      </a:lnTo>
                      <a:lnTo>
                        <a:pt x="148" y="1996"/>
                      </a:lnTo>
                      <a:lnTo>
                        <a:pt x="125" y="1959"/>
                      </a:lnTo>
                      <a:lnTo>
                        <a:pt x="115" y="1949"/>
                      </a:lnTo>
                      <a:lnTo>
                        <a:pt x="96" y="1930"/>
                      </a:lnTo>
                      <a:lnTo>
                        <a:pt x="83" y="1919"/>
                      </a:lnTo>
                      <a:lnTo>
                        <a:pt x="81" y="1906"/>
                      </a:lnTo>
                      <a:lnTo>
                        <a:pt x="83" y="1895"/>
                      </a:lnTo>
                      <a:lnTo>
                        <a:pt x="100" y="1873"/>
                      </a:lnTo>
                      <a:lnTo>
                        <a:pt x="125" y="1849"/>
                      </a:lnTo>
                      <a:lnTo>
                        <a:pt x="146" y="1833"/>
                      </a:lnTo>
                      <a:lnTo>
                        <a:pt x="176" y="1832"/>
                      </a:lnTo>
                      <a:lnTo>
                        <a:pt x="203" y="1834"/>
                      </a:lnTo>
                      <a:lnTo>
                        <a:pt x="321" y="1754"/>
                      </a:lnTo>
                      <a:lnTo>
                        <a:pt x="410" y="1694"/>
                      </a:lnTo>
                      <a:lnTo>
                        <a:pt x="491" y="1645"/>
                      </a:lnTo>
                      <a:lnTo>
                        <a:pt x="465" y="1649"/>
                      </a:lnTo>
                      <a:lnTo>
                        <a:pt x="386" y="1626"/>
                      </a:lnTo>
                      <a:lnTo>
                        <a:pt x="307" y="1620"/>
                      </a:lnTo>
                      <a:lnTo>
                        <a:pt x="197" y="1602"/>
                      </a:lnTo>
                      <a:lnTo>
                        <a:pt x="162" y="1609"/>
                      </a:lnTo>
                      <a:lnTo>
                        <a:pt x="82" y="1599"/>
                      </a:lnTo>
                      <a:lnTo>
                        <a:pt x="63" y="1595"/>
                      </a:lnTo>
                      <a:lnTo>
                        <a:pt x="44" y="1587"/>
                      </a:lnTo>
                      <a:lnTo>
                        <a:pt x="29" y="1577"/>
                      </a:lnTo>
                      <a:lnTo>
                        <a:pt x="19" y="1565"/>
                      </a:lnTo>
                      <a:lnTo>
                        <a:pt x="11" y="1544"/>
                      </a:lnTo>
                      <a:lnTo>
                        <a:pt x="4" y="1515"/>
                      </a:lnTo>
                      <a:lnTo>
                        <a:pt x="1" y="1488"/>
                      </a:lnTo>
                      <a:lnTo>
                        <a:pt x="0" y="1451"/>
                      </a:lnTo>
                      <a:lnTo>
                        <a:pt x="2" y="1421"/>
                      </a:lnTo>
                      <a:lnTo>
                        <a:pt x="5" y="1388"/>
                      </a:lnTo>
                      <a:lnTo>
                        <a:pt x="10" y="1359"/>
                      </a:lnTo>
                      <a:lnTo>
                        <a:pt x="18" y="1337"/>
                      </a:lnTo>
                      <a:lnTo>
                        <a:pt x="46" y="1251"/>
                      </a:lnTo>
                      <a:lnTo>
                        <a:pt x="77" y="1148"/>
                      </a:lnTo>
                      <a:lnTo>
                        <a:pt x="100" y="1079"/>
                      </a:lnTo>
                      <a:lnTo>
                        <a:pt x="158" y="963"/>
                      </a:lnTo>
                      <a:lnTo>
                        <a:pt x="216" y="872"/>
                      </a:lnTo>
                      <a:lnTo>
                        <a:pt x="266" y="803"/>
                      </a:lnTo>
                      <a:lnTo>
                        <a:pt x="298" y="757"/>
                      </a:lnTo>
                      <a:lnTo>
                        <a:pt x="322" y="716"/>
                      </a:lnTo>
                      <a:lnTo>
                        <a:pt x="350" y="681"/>
                      </a:lnTo>
                      <a:lnTo>
                        <a:pt x="356" y="627"/>
                      </a:lnTo>
                      <a:lnTo>
                        <a:pt x="384" y="556"/>
                      </a:lnTo>
                      <a:lnTo>
                        <a:pt x="404" y="494"/>
                      </a:lnTo>
                      <a:close/>
                    </a:path>
                  </a:pathLst>
                </a:custGeom>
                <a:solidFill>
                  <a:srgbClr val="C0C0C0"/>
                </a:solidFill>
                <a:ln w="1651">
                  <a:solidFill>
                    <a:srgbClr val="000000"/>
                  </a:solidFill>
                  <a:round/>
                  <a:headEnd/>
                  <a:tailEnd/>
                </a:ln>
              </p:spPr>
              <p:txBody>
                <a:bodyPr/>
                <a:lstStyle/>
                <a:p>
                  <a:endParaRPr lang="en-US"/>
                </a:p>
              </p:txBody>
            </p:sp>
            <p:grpSp>
              <p:nvGrpSpPr>
                <p:cNvPr id="9" name="Group 24"/>
                <p:cNvGrpSpPr>
                  <a:grpSpLocks/>
                </p:cNvGrpSpPr>
                <p:nvPr/>
              </p:nvGrpSpPr>
              <p:grpSpPr bwMode="auto">
                <a:xfrm>
                  <a:off x="748" y="3664"/>
                  <a:ext cx="30" cy="42"/>
                  <a:chOff x="748" y="3664"/>
                  <a:chExt cx="30" cy="42"/>
                </a:xfrm>
              </p:grpSpPr>
              <p:sp>
                <p:nvSpPr>
                  <p:cNvPr id="48179" name="Freeform 25"/>
                  <p:cNvSpPr>
                    <a:spLocks/>
                  </p:cNvSpPr>
                  <p:nvPr/>
                </p:nvSpPr>
                <p:spPr bwMode="auto">
                  <a:xfrm>
                    <a:off x="748" y="3664"/>
                    <a:ext cx="30" cy="15"/>
                  </a:xfrm>
                  <a:custGeom>
                    <a:avLst/>
                    <a:gdLst>
                      <a:gd name="T0" fmla="*/ 0 w 151"/>
                      <a:gd name="T1" fmla="*/ 24 h 75"/>
                      <a:gd name="T2" fmla="*/ 19 w 151"/>
                      <a:gd name="T3" fmla="*/ 15 h 75"/>
                      <a:gd name="T4" fmla="*/ 37 w 151"/>
                      <a:gd name="T5" fmla="*/ 8 h 75"/>
                      <a:gd name="T6" fmla="*/ 52 w 151"/>
                      <a:gd name="T7" fmla="*/ 3 h 75"/>
                      <a:gd name="T8" fmla="*/ 66 w 151"/>
                      <a:gd name="T9" fmla="*/ 1 h 75"/>
                      <a:gd name="T10" fmla="*/ 79 w 151"/>
                      <a:gd name="T11" fmla="*/ 0 h 75"/>
                      <a:gd name="T12" fmla="*/ 91 w 151"/>
                      <a:gd name="T13" fmla="*/ 3 h 75"/>
                      <a:gd name="T14" fmla="*/ 96 w 151"/>
                      <a:gd name="T15" fmla="*/ 11 h 75"/>
                      <a:gd name="T16" fmla="*/ 102 w 151"/>
                      <a:gd name="T17" fmla="*/ 23 h 75"/>
                      <a:gd name="T18" fmla="*/ 110 w 151"/>
                      <a:gd name="T19" fmla="*/ 35 h 75"/>
                      <a:gd name="T20" fmla="*/ 119 w 151"/>
                      <a:gd name="T21" fmla="*/ 50 h 75"/>
                      <a:gd name="T22" fmla="*/ 125 w 151"/>
                      <a:gd name="T23" fmla="*/ 61 h 75"/>
                      <a:gd name="T24" fmla="*/ 136 w 151"/>
                      <a:gd name="T25" fmla="*/ 71 h 75"/>
                      <a:gd name="T26" fmla="*/ 151 w 151"/>
                      <a:gd name="T27" fmla="*/ 75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75"/>
                      <a:gd name="T44" fmla="*/ 151 w 151"/>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75">
                        <a:moveTo>
                          <a:pt x="0" y="24"/>
                        </a:moveTo>
                        <a:lnTo>
                          <a:pt x="19" y="15"/>
                        </a:lnTo>
                        <a:lnTo>
                          <a:pt x="37" y="8"/>
                        </a:lnTo>
                        <a:lnTo>
                          <a:pt x="52" y="3"/>
                        </a:lnTo>
                        <a:lnTo>
                          <a:pt x="66" y="1"/>
                        </a:lnTo>
                        <a:lnTo>
                          <a:pt x="79" y="0"/>
                        </a:lnTo>
                        <a:lnTo>
                          <a:pt x="91" y="3"/>
                        </a:lnTo>
                        <a:lnTo>
                          <a:pt x="96" y="11"/>
                        </a:lnTo>
                        <a:lnTo>
                          <a:pt x="102" y="23"/>
                        </a:lnTo>
                        <a:lnTo>
                          <a:pt x="110" y="35"/>
                        </a:lnTo>
                        <a:lnTo>
                          <a:pt x="119" y="50"/>
                        </a:lnTo>
                        <a:lnTo>
                          <a:pt x="125" y="61"/>
                        </a:lnTo>
                        <a:lnTo>
                          <a:pt x="136" y="71"/>
                        </a:lnTo>
                        <a:lnTo>
                          <a:pt x="151" y="75"/>
                        </a:lnTo>
                      </a:path>
                    </a:pathLst>
                  </a:custGeom>
                  <a:solidFill>
                    <a:srgbClr val="C0C0C0"/>
                  </a:solidFill>
                  <a:ln w="1651">
                    <a:solidFill>
                      <a:srgbClr val="000000"/>
                    </a:solidFill>
                    <a:round/>
                    <a:headEnd/>
                    <a:tailEnd/>
                  </a:ln>
                </p:spPr>
                <p:txBody>
                  <a:bodyPr/>
                  <a:lstStyle/>
                  <a:p>
                    <a:endParaRPr lang="en-US"/>
                  </a:p>
                </p:txBody>
              </p:sp>
              <p:sp>
                <p:nvSpPr>
                  <p:cNvPr id="48180" name="Freeform 26"/>
                  <p:cNvSpPr>
                    <a:spLocks/>
                  </p:cNvSpPr>
                  <p:nvPr/>
                </p:nvSpPr>
                <p:spPr bwMode="auto">
                  <a:xfrm>
                    <a:off x="768" y="3681"/>
                    <a:ext cx="9" cy="25"/>
                  </a:xfrm>
                  <a:custGeom>
                    <a:avLst/>
                    <a:gdLst>
                      <a:gd name="T0" fmla="*/ 42 w 48"/>
                      <a:gd name="T1" fmla="*/ 0 h 124"/>
                      <a:gd name="T2" fmla="*/ 33 w 48"/>
                      <a:gd name="T3" fmla="*/ 7 h 124"/>
                      <a:gd name="T4" fmla="*/ 23 w 48"/>
                      <a:gd name="T5" fmla="*/ 19 h 124"/>
                      <a:gd name="T6" fmla="*/ 13 w 48"/>
                      <a:gd name="T7" fmla="*/ 34 h 124"/>
                      <a:gd name="T8" fmla="*/ 7 w 48"/>
                      <a:gd name="T9" fmla="*/ 49 h 124"/>
                      <a:gd name="T10" fmla="*/ 3 w 48"/>
                      <a:gd name="T11" fmla="*/ 65 h 124"/>
                      <a:gd name="T12" fmla="*/ 0 w 48"/>
                      <a:gd name="T13" fmla="*/ 82 h 124"/>
                      <a:gd name="T14" fmla="*/ 0 w 48"/>
                      <a:gd name="T15" fmla="*/ 97 h 124"/>
                      <a:gd name="T16" fmla="*/ 4 w 48"/>
                      <a:gd name="T17" fmla="*/ 115 h 124"/>
                      <a:gd name="T18" fmla="*/ 7 w 48"/>
                      <a:gd name="T19" fmla="*/ 124 h 124"/>
                      <a:gd name="T20" fmla="*/ 15 w 48"/>
                      <a:gd name="T21" fmla="*/ 116 h 124"/>
                      <a:gd name="T22" fmla="*/ 22 w 48"/>
                      <a:gd name="T23" fmla="*/ 107 h 124"/>
                      <a:gd name="T24" fmla="*/ 29 w 48"/>
                      <a:gd name="T25" fmla="*/ 96 h 124"/>
                      <a:gd name="T26" fmla="*/ 35 w 48"/>
                      <a:gd name="T27" fmla="*/ 86 h 124"/>
                      <a:gd name="T28" fmla="*/ 40 w 48"/>
                      <a:gd name="T29" fmla="*/ 73 h 124"/>
                      <a:gd name="T30" fmla="*/ 43 w 48"/>
                      <a:gd name="T31" fmla="*/ 59 h 124"/>
                      <a:gd name="T32" fmla="*/ 47 w 48"/>
                      <a:gd name="T33" fmla="*/ 42 h 124"/>
                      <a:gd name="T34" fmla="*/ 48 w 48"/>
                      <a:gd name="T35" fmla="*/ 28 h 124"/>
                      <a:gd name="T36" fmla="*/ 46 w 48"/>
                      <a:gd name="T37" fmla="*/ 13 h 124"/>
                      <a:gd name="T38" fmla="*/ 42 w 48"/>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24"/>
                      <a:gd name="T62" fmla="*/ 48 w 48"/>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24">
                        <a:moveTo>
                          <a:pt x="42" y="0"/>
                        </a:moveTo>
                        <a:lnTo>
                          <a:pt x="33" y="7"/>
                        </a:lnTo>
                        <a:lnTo>
                          <a:pt x="23" y="19"/>
                        </a:lnTo>
                        <a:lnTo>
                          <a:pt x="13" y="34"/>
                        </a:lnTo>
                        <a:lnTo>
                          <a:pt x="7" y="49"/>
                        </a:lnTo>
                        <a:lnTo>
                          <a:pt x="3" y="65"/>
                        </a:lnTo>
                        <a:lnTo>
                          <a:pt x="0" y="82"/>
                        </a:lnTo>
                        <a:lnTo>
                          <a:pt x="0" y="97"/>
                        </a:lnTo>
                        <a:lnTo>
                          <a:pt x="4" y="115"/>
                        </a:lnTo>
                        <a:lnTo>
                          <a:pt x="7" y="124"/>
                        </a:lnTo>
                        <a:lnTo>
                          <a:pt x="15" y="116"/>
                        </a:lnTo>
                        <a:lnTo>
                          <a:pt x="22" y="107"/>
                        </a:lnTo>
                        <a:lnTo>
                          <a:pt x="29" y="96"/>
                        </a:lnTo>
                        <a:lnTo>
                          <a:pt x="35" y="86"/>
                        </a:lnTo>
                        <a:lnTo>
                          <a:pt x="40" y="73"/>
                        </a:lnTo>
                        <a:lnTo>
                          <a:pt x="43" y="59"/>
                        </a:lnTo>
                        <a:lnTo>
                          <a:pt x="47" y="42"/>
                        </a:lnTo>
                        <a:lnTo>
                          <a:pt x="48" y="28"/>
                        </a:lnTo>
                        <a:lnTo>
                          <a:pt x="46" y="13"/>
                        </a:lnTo>
                        <a:lnTo>
                          <a:pt x="42" y="0"/>
                        </a:lnTo>
                        <a:close/>
                      </a:path>
                    </a:pathLst>
                  </a:custGeom>
                  <a:solidFill>
                    <a:srgbClr val="C0C0C0"/>
                  </a:solidFill>
                  <a:ln w="1651">
                    <a:solidFill>
                      <a:srgbClr val="000000"/>
                    </a:solidFill>
                    <a:round/>
                    <a:headEnd/>
                    <a:tailEnd/>
                  </a:ln>
                </p:spPr>
                <p:txBody>
                  <a:bodyPr/>
                  <a:lstStyle/>
                  <a:p>
                    <a:endParaRPr lang="en-US"/>
                  </a:p>
                </p:txBody>
              </p:sp>
            </p:grpSp>
          </p:grpSp>
        </p:grpSp>
      </p:grpSp>
      <p:grpSp>
        <p:nvGrpSpPr>
          <p:cNvPr id="10" name="Group 27"/>
          <p:cNvGrpSpPr>
            <a:grpSpLocks/>
          </p:cNvGrpSpPr>
          <p:nvPr/>
        </p:nvGrpSpPr>
        <p:grpSpPr bwMode="auto">
          <a:xfrm>
            <a:off x="2590800" y="3116263"/>
            <a:ext cx="363538" cy="327025"/>
            <a:chOff x="1861" y="1373"/>
            <a:chExt cx="286" cy="288"/>
          </a:xfrm>
        </p:grpSpPr>
        <p:sp>
          <p:nvSpPr>
            <p:cNvPr id="48168" name="AutoShape 28"/>
            <p:cNvSpPr>
              <a:spLocks noChangeArrowheads="1"/>
            </p:cNvSpPr>
            <p:nvPr/>
          </p:nvSpPr>
          <p:spPr bwMode="auto">
            <a:xfrm>
              <a:off x="1861" y="1373"/>
              <a:ext cx="286" cy="288"/>
            </a:xfrm>
            <a:prstGeom prst="can">
              <a:avLst>
                <a:gd name="adj" fmla="val 50350"/>
              </a:avLst>
            </a:prstGeom>
            <a:gradFill rotWithShape="0">
              <a:gsLst>
                <a:gs pos="0">
                  <a:srgbClr val="764801"/>
                </a:gs>
                <a:gs pos="100000">
                  <a:srgbClr val="FE9B03"/>
                </a:gs>
              </a:gsLst>
              <a:lin ang="5400000" scaled="1"/>
            </a:gradFill>
            <a:ln w="12700">
              <a:solidFill>
                <a:schemeClr val="tx1"/>
              </a:solidFill>
              <a:round/>
              <a:headEnd/>
              <a:tailEnd/>
            </a:ln>
          </p:spPr>
          <p:txBody>
            <a:bodyPr wrap="none" anchor="ctr"/>
            <a:lstStyle/>
            <a:p>
              <a:endParaRPr lang="en-US"/>
            </a:p>
          </p:txBody>
        </p:sp>
        <p:sp>
          <p:nvSpPr>
            <p:cNvPr id="48169" name="Freeform 29"/>
            <p:cNvSpPr>
              <a:spLocks/>
            </p:cNvSpPr>
            <p:nvPr/>
          </p:nvSpPr>
          <p:spPr bwMode="auto">
            <a:xfrm>
              <a:off x="1904" y="1413"/>
              <a:ext cx="214"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sp>
          <p:nvSpPr>
            <p:cNvPr id="48170" name="Freeform 30"/>
            <p:cNvSpPr>
              <a:spLocks/>
            </p:cNvSpPr>
            <p:nvPr/>
          </p:nvSpPr>
          <p:spPr bwMode="auto">
            <a:xfrm flipV="1">
              <a:off x="1899" y="1415"/>
              <a:ext cx="215"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grpSp>
      <p:grpSp>
        <p:nvGrpSpPr>
          <p:cNvPr id="11" name="Group 31"/>
          <p:cNvGrpSpPr>
            <a:grpSpLocks/>
          </p:cNvGrpSpPr>
          <p:nvPr/>
        </p:nvGrpSpPr>
        <p:grpSpPr bwMode="auto">
          <a:xfrm>
            <a:off x="5884863" y="3116263"/>
            <a:ext cx="363537" cy="327025"/>
            <a:chOff x="1861" y="1373"/>
            <a:chExt cx="286" cy="288"/>
          </a:xfrm>
        </p:grpSpPr>
        <p:sp>
          <p:nvSpPr>
            <p:cNvPr id="48165" name="AutoShape 32"/>
            <p:cNvSpPr>
              <a:spLocks noChangeArrowheads="1"/>
            </p:cNvSpPr>
            <p:nvPr/>
          </p:nvSpPr>
          <p:spPr bwMode="auto">
            <a:xfrm>
              <a:off x="1861" y="1373"/>
              <a:ext cx="286" cy="288"/>
            </a:xfrm>
            <a:prstGeom prst="can">
              <a:avLst>
                <a:gd name="adj" fmla="val 50350"/>
              </a:avLst>
            </a:prstGeom>
            <a:gradFill rotWithShape="0">
              <a:gsLst>
                <a:gs pos="0">
                  <a:srgbClr val="764801"/>
                </a:gs>
                <a:gs pos="100000">
                  <a:srgbClr val="FE9B03"/>
                </a:gs>
              </a:gsLst>
              <a:lin ang="5400000" scaled="1"/>
            </a:gradFill>
            <a:ln w="12700">
              <a:solidFill>
                <a:schemeClr val="tx1"/>
              </a:solidFill>
              <a:round/>
              <a:headEnd/>
              <a:tailEnd/>
            </a:ln>
          </p:spPr>
          <p:txBody>
            <a:bodyPr wrap="none" anchor="ctr"/>
            <a:lstStyle/>
            <a:p>
              <a:endParaRPr lang="en-US"/>
            </a:p>
          </p:txBody>
        </p:sp>
        <p:sp>
          <p:nvSpPr>
            <p:cNvPr id="48166" name="Freeform 33"/>
            <p:cNvSpPr>
              <a:spLocks/>
            </p:cNvSpPr>
            <p:nvPr/>
          </p:nvSpPr>
          <p:spPr bwMode="auto">
            <a:xfrm>
              <a:off x="1904" y="1413"/>
              <a:ext cx="214"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sp>
          <p:nvSpPr>
            <p:cNvPr id="48167" name="Freeform 34"/>
            <p:cNvSpPr>
              <a:spLocks/>
            </p:cNvSpPr>
            <p:nvPr/>
          </p:nvSpPr>
          <p:spPr bwMode="auto">
            <a:xfrm flipV="1">
              <a:off x="1899" y="1415"/>
              <a:ext cx="215" cy="61"/>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chemeClr val="bg1"/>
              </a:solidFill>
              <a:round/>
              <a:headEnd type="triangle" w="med" len="med"/>
              <a:tailEnd type="triangle" w="med" len="med"/>
            </a:ln>
          </p:spPr>
          <p:txBody>
            <a:bodyPr wrap="none" anchor="ctr"/>
            <a:lstStyle/>
            <a:p>
              <a:endParaRPr lang="en-US"/>
            </a:p>
          </p:txBody>
        </p:sp>
      </p:grpSp>
      <p:cxnSp>
        <p:nvCxnSpPr>
          <p:cNvPr id="48136" name="AutoShape 35"/>
          <p:cNvCxnSpPr>
            <a:cxnSpLocks noChangeShapeType="1"/>
            <a:stCxn id="48168" idx="4"/>
            <a:endCxn id="48165" idx="2"/>
          </p:cNvCxnSpPr>
          <p:nvPr/>
        </p:nvCxnSpPr>
        <p:spPr bwMode="auto">
          <a:xfrm>
            <a:off x="2954338" y="3279775"/>
            <a:ext cx="2930525" cy="0"/>
          </a:xfrm>
          <a:prstGeom prst="straightConnector1">
            <a:avLst/>
          </a:prstGeom>
          <a:noFill/>
          <a:ln w="38100">
            <a:solidFill>
              <a:schemeClr val="tx1"/>
            </a:solidFill>
            <a:round/>
            <a:headEnd/>
            <a:tailEnd/>
          </a:ln>
        </p:spPr>
      </p:cxnSp>
      <p:sp>
        <p:nvSpPr>
          <p:cNvPr id="60452" name="Cloud"/>
          <p:cNvSpPr>
            <a:spLocks noChangeAspect="1" noEditPoints="1" noChangeArrowheads="1"/>
          </p:cNvSpPr>
          <p:nvPr/>
        </p:nvSpPr>
        <p:spPr bwMode="auto">
          <a:xfrm>
            <a:off x="3429000" y="2659063"/>
            <a:ext cx="2057400" cy="13795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a:t>Internet</a:t>
            </a:r>
          </a:p>
        </p:txBody>
      </p:sp>
      <p:cxnSp>
        <p:nvCxnSpPr>
          <p:cNvPr id="48138" name="AutoShape 37"/>
          <p:cNvCxnSpPr>
            <a:cxnSpLocks noChangeShapeType="1"/>
            <a:stCxn id="48185" idx="24"/>
            <a:endCxn id="48168" idx="2"/>
          </p:cNvCxnSpPr>
          <p:nvPr/>
        </p:nvCxnSpPr>
        <p:spPr bwMode="auto">
          <a:xfrm flipV="1">
            <a:off x="2051050" y="3279775"/>
            <a:ext cx="539750" cy="4763"/>
          </a:xfrm>
          <a:prstGeom prst="straightConnector1">
            <a:avLst/>
          </a:prstGeom>
          <a:noFill/>
          <a:ln w="38100">
            <a:solidFill>
              <a:schemeClr val="tx1"/>
            </a:solidFill>
            <a:round/>
            <a:headEnd/>
            <a:tailEnd/>
          </a:ln>
        </p:spPr>
      </p:cxnSp>
      <p:cxnSp>
        <p:nvCxnSpPr>
          <p:cNvPr id="48139" name="AutoShape 38"/>
          <p:cNvCxnSpPr>
            <a:cxnSpLocks noChangeShapeType="1"/>
            <a:stCxn id="48165" idx="4"/>
            <a:endCxn id="48161" idx="40"/>
          </p:cNvCxnSpPr>
          <p:nvPr/>
        </p:nvCxnSpPr>
        <p:spPr bwMode="auto">
          <a:xfrm>
            <a:off x="6248400" y="3279775"/>
            <a:ext cx="806450" cy="3175"/>
          </a:xfrm>
          <a:prstGeom prst="straightConnector1">
            <a:avLst/>
          </a:prstGeom>
          <a:noFill/>
          <a:ln w="38100">
            <a:solidFill>
              <a:schemeClr val="tx1"/>
            </a:solidFill>
            <a:round/>
            <a:headEnd/>
            <a:tailEnd/>
          </a:ln>
        </p:spPr>
      </p:cxnSp>
      <p:grpSp>
        <p:nvGrpSpPr>
          <p:cNvPr id="12" name="Group 39"/>
          <p:cNvGrpSpPr>
            <a:grpSpLocks/>
          </p:cNvGrpSpPr>
          <p:nvPr/>
        </p:nvGrpSpPr>
        <p:grpSpPr bwMode="auto">
          <a:xfrm flipH="1">
            <a:off x="6692900" y="2873375"/>
            <a:ext cx="774700" cy="754063"/>
            <a:chOff x="576" y="2021"/>
            <a:chExt cx="488" cy="475"/>
          </a:xfrm>
        </p:grpSpPr>
        <p:sp>
          <p:nvSpPr>
            <p:cNvPr id="48147" name="AutoShape 40"/>
            <p:cNvSpPr>
              <a:spLocks noChangeAspect="1" noChangeArrowheads="1" noTextEdit="1"/>
            </p:cNvSpPr>
            <p:nvPr/>
          </p:nvSpPr>
          <p:spPr bwMode="auto">
            <a:xfrm>
              <a:off x="576" y="2021"/>
              <a:ext cx="488" cy="475"/>
            </a:xfrm>
            <a:prstGeom prst="rect">
              <a:avLst/>
            </a:prstGeom>
            <a:noFill/>
            <a:ln w="9525">
              <a:noFill/>
              <a:miter lim="800000"/>
              <a:headEnd/>
              <a:tailEnd/>
            </a:ln>
          </p:spPr>
          <p:txBody>
            <a:bodyPr/>
            <a:lstStyle/>
            <a:p>
              <a:endParaRPr lang="en-US"/>
            </a:p>
          </p:txBody>
        </p:sp>
        <p:grpSp>
          <p:nvGrpSpPr>
            <p:cNvPr id="13" name="Group 41"/>
            <p:cNvGrpSpPr>
              <a:grpSpLocks/>
            </p:cNvGrpSpPr>
            <p:nvPr/>
          </p:nvGrpSpPr>
          <p:grpSpPr bwMode="auto">
            <a:xfrm>
              <a:off x="749" y="2278"/>
              <a:ext cx="250" cy="216"/>
              <a:chOff x="749" y="3862"/>
              <a:chExt cx="250" cy="216"/>
            </a:xfrm>
          </p:grpSpPr>
          <p:sp>
            <p:nvSpPr>
              <p:cNvPr id="48163" name="Freeform 42"/>
              <p:cNvSpPr>
                <a:spLocks/>
              </p:cNvSpPr>
              <p:nvPr/>
            </p:nvSpPr>
            <p:spPr bwMode="auto">
              <a:xfrm>
                <a:off x="749" y="3863"/>
                <a:ext cx="250" cy="215"/>
              </a:xfrm>
              <a:custGeom>
                <a:avLst/>
                <a:gdLst>
                  <a:gd name="T0" fmla="*/ 1251 w 1251"/>
                  <a:gd name="T1" fmla="*/ 1072 h 1074"/>
                  <a:gd name="T2" fmla="*/ 1251 w 1251"/>
                  <a:gd name="T3" fmla="*/ 517 h 1074"/>
                  <a:gd name="T4" fmla="*/ 1233 w 1251"/>
                  <a:gd name="T5" fmla="*/ 73 h 1074"/>
                  <a:gd name="T6" fmla="*/ 598 w 1251"/>
                  <a:gd name="T7" fmla="*/ 0 h 1074"/>
                  <a:gd name="T8" fmla="*/ 20 w 1251"/>
                  <a:gd name="T9" fmla="*/ 66 h 1074"/>
                  <a:gd name="T10" fmla="*/ 17 w 1251"/>
                  <a:gd name="T11" fmla="*/ 222 h 1074"/>
                  <a:gd name="T12" fmla="*/ 0 w 1251"/>
                  <a:gd name="T13" fmla="*/ 1067 h 1074"/>
                  <a:gd name="T14" fmla="*/ 129 w 1251"/>
                  <a:gd name="T15" fmla="*/ 1067 h 1074"/>
                  <a:gd name="T16" fmla="*/ 129 w 1251"/>
                  <a:gd name="T17" fmla="*/ 302 h 1074"/>
                  <a:gd name="T18" fmla="*/ 377 w 1251"/>
                  <a:gd name="T19" fmla="*/ 284 h 1074"/>
                  <a:gd name="T20" fmla="*/ 1135 w 1251"/>
                  <a:gd name="T21" fmla="*/ 284 h 1074"/>
                  <a:gd name="T22" fmla="*/ 1145 w 1251"/>
                  <a:gd name="T23" fmla="*/ 1074 h 1074"/>
                  <a:gd name="T24" fmla="*/ 1251 w 1251"/>
                  <a:gd name="T25" fmla="*/ 1072 h 1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1"/>
                  <a:gd name="T40" fmla="*/ 0 h 1074"/>
                  <a:gd name="T41" fmla="*/ 1251 w 1251"/>
                  <a:gd name="T42" fmla="*/ 1074 h 10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1" h="1074">
                    <a:moveTo>
                      <a:pt x="1251" y="1072"/>
                    </a:moveTo>
                    <a:lnTo>
                      <a:pt x="1251" y="517"/>
                    </a:lnTo>
                    <a:lnTo>
                      <a:pt x="1233" y="73"/>
                    </a:lnTo>
                    <a:lnTo>
                      <a:pt x="598" y="0"/>
                    </a:lnTo>
                    <a:lnTo>
                      <a:pt x="20" y="66"/>
                    </a:lnTo>
                    <a:lnTo>
                      <a:pt x="17" y="222"/>
                    </a:lnTo>
                    <a:lnTo>
                      <a:pt x="0" y="1067"/>
                    </a:lnTo>
                    <a:lnTo>
                      <a:pt x="129" y="1067"/>
                    </a:lnTo>
                    <a:lnTo>
                      <a:pt x="129" y="302"/>
                    </a:lnTo>
                    <a:lnTo>
                      <a:pt x="377" y="284"/>
                    </a:lnTo>
                    <a:lnTo>
                      <a:pt x="1135" y="284"/>
                    </a:lnTo>
                    <a:lnTo>
                      <a:pt x="1145" y="1074"/>
                    </a:lnTo>
                    <a:lnTo>
                      <a:pt x="1251" y="1072"/>
                    </a:lnTo>
                    <a:close/>
                  </a:path>
                </a:pathLst>
              </a:custGeom>
              <a:solidFill>
                <a:srgbClr val="000080"/>
              </a:solidFill>
              <a:ln w="1588">
                <a:solidFill>
                  <a:srgbClr val="000000"/>
                </a:solidFill>
                <a:round/>
                <a:headEnd/>
                <a:tailEnd/>
              </a:ln>
            </p:spPr>
            <p:txBody>
              <a:bodyPr/>
              <a:lstStyle/>
              <a:p>
                <a:endParaRPr lang="en-US"/>
              </a:p>
            </p:txBody>
          </p:sp>
          <p:sp>
            <p:nvSpPr>
              <p:cNvPr id="48164" name="Freeform 43"/>
              <p:cNvSpPr>
                <a:spLocks/>
              </p:cNvSpPr>
              <p:nvPr/>
            </p:nvSpPr>
            <p:spPr bwMode="auto">
              <a:xfrm>
                <a:off x="768" y="3862"/>
                <a:ext cx="98" cy="54"/>
              </a:xfrm>
              <a:custGeom>
                <a:avLst/>
                <a:gdLst>
                  <a:gd name="T0" fmla="*/ 92 w 489"/>
                  <a:gd name="T1" fmla="*/ 53 h 274"/>
                  <a:gd name="T2" fmla="*/ 157 w 489"/>
                  <a:gd name="T3" fmla="*/ 43 h 274"/>
                  <a:gd name="T4" fmla="*/ 217 w 489"/>
                  <a:gd name="T5" fmla="*/ 0 h 274"/>
                  <a:gd name="T6" fmla="*/ 279 w 489"/>
                  <a:gd name="T7" fmla="*/ 65 h 274"/>
                  <a:gd name="T8" fmla="*/ 476 w 489"/>
                  <a:gd name="T9" fmla="*/ 189 h 274"/>
                  <a:gd name="T10" fmla="*/ 489 w 489"/>
                  <a:gd name="T11" fmla="*/ 236 h 274"/>
                  <a:gd name="T12" fmla="*/ 376 w 489"/>
                  <a:gd name="T13" fmla="*/ 274 h 274"/>
                  <a:gd name="T14" fmla="*/ 0 w 489"/>
                  <a:gd name="T15" fmla="*/ 85 h 274"/>
                  <a:gd name="T16" fmla="*/ 92 w 489"/>
                  <a:gd name="T17" fmla="*/ 53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274"/>
                  <a:gd name="T29" fmla="*/ 489 w 48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274">
                    <a:moveTo>
                      <a:pt x="92" y="53"/>
                    </a:moveTo>
                    <a:lnTo>
                      <a:pt x="157" y="43"/>
                    </a:lnTo>
                    <a:lnTo>
                      <a:pt x="217" y="0"/>
                    </a:lnTo>
                    <a:lnTo>
                      <a:pt x="279" y="65"/>
                    </a:lnTo>
                    <a:lnTo>
                      <a:pt x="476" y="189"/>
                    </a:lnTo>
                    <a:lnTo>
                      <a:pt x="489" y="236"/>
                    </a:lnTo>
                    <a:lnTo>
                      <a:pt x="376" y="274"/>
                    </a:lnTo>
                    <a:lnTo>
                      <a:pt x="0" y="85"/>
                    </a:lnTo>
                    <a:lnTo>
                      <a:pt x="92" y="53"/>
                    </a:lnTo>
                    <a:close/>
                  </a:path>
                </a:pathLst>
              </a:custGeom>
              <a:solidFill>
                <a:srgbClr val="C0C0C0"/>
              </a:solidFill>
              <a:ln w="1588">
                <a:solidFill>
                  <a:srgbClr val="000000"/>
                </a:solidFill>
                <a:round/>
                <a:headEnd/>
                <a:tailEnd/>
              </a:ln>
            </p:spPr>
            <p:txBody>
              <a:bodyPr/>
              <a:lstStyle/>
              <a:p>
                <a:endParaRPr lang="en-US"/>
              </a:p>
            </p:txBody>
          </p:sp>
        </p:grpSp>
        <p:grpSp>
          <p:nvGrpSpPr>
            <p:cNvPr id="14" name="Group 44"/>
            <p:cNvGrpSpPr>
              <a:grpSpLocks/>
            </p:cNvGrpSpPr>
            <p:nvPr/>
          </p:nvGrpSpPr>
          <p:grpSpPr bwMode="auto">
            <a:xfrm>
              <a:off x="828" y="2084"/>
              <a:ext cx="234" cy="322"/>
              <a:chOff x="828" y="3668"/>
              <a:chExt cx="234" cy="322"/>
            </a:xfrm>
          </p:grpSpPr>
          <p:grpSp>
            <p:nvGrpSpPr>
              <p:cNvPr id="15" name="Group 45"/>
              <p:cNvGrpSpPr>
                <a:grpSpLocks/>
              </p:cNvGrpSpPr>
              <p:nvPr/>
            </p:nvGrpSpPr>
            <p:grpSpPr bwMode="auto">
              <a:xfrm>
                <a:off x="828" y="3668"/>
                <a:ext cx="234" cy="246"/>
                <a:chOff x="828" y="3668"/>
                <a:chExt cx="234" cy="246"/>
              </a:xfrm>
            </p:grpSpPr>
            <p:sp>
              <p:nvSpPr>
                <p:cNvPr id="48161" name="Freeform 46"/>
                <p:cNvSpPr>
                  <a:spLocks/>
                </p:cNvSpPr>
                <p:nvPr/>
              </p:nvSpPr>
              <p:spPr bwMode="auto">
                <a:xfrm>
                  <a:off x="828" y="3668"/>
                  <a:ext cx="234" cy="246"/>
                </a:xfrm>
                <a:custGeom>
                  <a:avLst/>
                  <a:gdLst>
                    <a:gd name="T0" fmla="*/ 219 w 1168"/>
                    <a:gd name="T1" fmla="*/ 249 h 1228"/>
                    <a:gd name="T2" fmla="*/ 247 w 1168"/>
                    <a:gd name="T3" fmla="*/ 164 h 1228"/>
                    <a:gd name="T4" fmla="*/ 265 w 1168"/>
                    <a:gd name="T5" fmla="*/ 110 h 1228"/>
                    <a:gd name="T6" fmla="*/ 271 w 1168"/>
                    <a:gd name="T7" fmla="*/ 94 h 1228"/>
                    <a:gd name="T8" fmla="*/ 282 w 1168"/>
                    <a:gd name="T9" fmla="*/ 81 h 1228"/>
                    <a:gd name="T10" fmla="*/ 288 w 1168"/>
                    <a:gd name="T11" fmla="*/ 74 h 1228"/>
                    <a:gd name="T12" fmla="*/ 300 w 1168"/>
                    <a:gd name="T13" fmla="*/ 70 h 1228"/>
                    <a:gd name="T14" fmla="*/ 448 w 1168"/>
                    <a:gd name="T15" fmla="*/ 40 h 1228"/>
                    <a:gd name="T16" fmla="*/ 607 w 1168"/>
                    <a:gd name="T17" fmla="*/ 11 h 1228"/>
                    <a:gd name="T18" fmla="*/ 750 w 1168"/>
                    <a:gd name="T19" fmla="*/ 0 h 1228"/>
                    <a:gd name="T20" fmla="*/ 832 w 1168"/>
                    <a:gd name="T21" fmla="*/ 0 h 1228"/>
                    <a:gd name="T22" fmla="*/ 1002 w 1168"/>
                    <a:gd name="T23" fmla="*/ 10 h 1228"/>
                    <a:gd name="T24" fmla="*/ 1125 w 1168"/>
                    <a:gd name="T25" fmla="*/ 15 h 1228"/>
                    <a:gd name="T26" fmla="*/ 1143 w 1168"/>
                    <a:gd name="T27" fmla="*/ 18 h 1228"/>
                    <a:gd name="T28" fmla="*/ 1155 w 1168"/>
                    <a:gd name="T29" fmla="*/ 23 h 1228"/>
                    <a:gd name="T30" fmla="*/ 1163 w 1168"/>
                    <a:gd name="T31" fmla="*/ 29 h 1228"/>
                    <a:gd name="T32" fmla="*/ 1168 w 1168"/>
                    <a:gd name="T33" fmla="*/ 38 h 1228"/>
                    <a:gd name="T34" fmla="*/ 1168 w 1168"/>
                    <a:gd name="T35" fmla="*/ 49 h 1228"/>
                    <a:gd name="T36" fmla="*/ 1162 w 1168"/>
                    <a:gd name="T37" fmla="*/ 82 h 1228"/>
                    <a:gd name="T38" fmla="*/ 1138 w 1168"/>
                    <a:gd name="T39" fmla="*/ 193 h 1228"/>
                    <a:gd name="T40" fmla="*/ 1120 w 1168"/>
                    <a:gd name="T41" fmla="*/ 276 h 1228"/>
                    <a:gd name="T42" fmla="*/ 1081 w 1168"/>
                    <a:gd name="T43" fmla="*/ 461 h 1228"/>
                    <a:gd name="T44" fmla="*/ 1055 w 1168"/>
                    <a:gd name="T45" fmla="*/ 576 h 1228"/>
                    <a:gd name="T46" fmla="*/ 985 w 1168"/>
                    <a:gd name="T47" fmla="*/ 844 h 1228"/>
                    <a:gd name="T48" fmla="*/ 918 w 1168"/>
                    <a:gd name="T49" fmla="*/ 1058 h 1228"/>
                    <a:gd name="T50" fmla="*/ 905 w 1168"/>
                    <a:gd name="T51" fmla="*/ 1099 h 1228"/>
                    <a:gd name="T52" fmla="*/ 898 w 1168"/>
                    <a:gd name="T53" fmla="*/ 1123 h 1228"/>
                    <a:gd name="T54" fmla="*/ 891 w 1168"/>
                    <a:gd name="T55" fmla="*/ 1145 h 1228"/>
                    <a:gd name="T56" fmla="*/ 884 w 1168"/>
                    <a:gd name="T57" fmla="*/ 1158 h 1228"/>
                    <a:gd name="T58" fmla="*/ 872 w 1168"/>
                    <a:gd name="T59" fmla="*/ 1173 h 1228"/>
                    <a:gd name="T60" fmla="*/ 860 w 1168"/>
                    <a:gd name="T61" fmla="*/ 1178 h 1228"/>
                    <a:gd name="T62" fmla="*/ 839 w 1168"/>
                    <a:gd name="T63" fmla="*/ 1184 h 1228"/>
                    <a:gd name="T64" fmla="*/ 799 w 1168"/>
                    <a:gd name="T65" fmla="*/ 1187 h 1228"/>
                    <a:gd name="T66" fmla="*/ 732 w 1168"/>
                    <a:gd name="T67" fmla="*/ 1187 h 1228"/>
                    <a:gd name="T68" fmla="*/ 676 w 1168"/>
                    <a:gd name="T69" fmla="*/ 1194 h 1228"/>
                    <a:gd name="T70" fmla="*/ 602 w 1168"/>
                    <a:gd name="T71" fmla="*/ 1206 h 1228"/>
                    <a:gd name="T72" fmla="*/ 525 w 1168"/>
                    <a:gd name="T73" fmla="*/ 1220 h 1228"/>
                    <a:gd name="T74" fmla="*/ 474 w 1168"/>
                    <a:gd name="T75" fmla="*/ 1228 h 1228"/>
                    <a:gd name="T76" fmla="*/ 409 w 1168"/>
                    <a:gd name="T77" fmla="*/ 1228 h 1228"/>
                    <a:gd name="T78" fmla="*/ 396 w 1168"/>
                    <a:gd name="T79" fmla="*/ 1220 h 1228"/>
                    <a:gd name="T80" fmla="*/ 35 w 1168"/>
                    <a:gd name="T81" fmla="*/ 975 h 1228"/>
                    <a:gd name="T82" fmla="*/ 18 w 1168"/>
                    <a:gd name="T83" fmla="*/ 959 h 1228"/>
                    <a:gd name="T84" fmla="*/ 5 w 1168"/>
                    <a:gd name="T85" fmla="*/ 943 h 1228"/>
                    <a:gd name="T86" fmla="*/ 0 w 1168"/>
                    <a:gd name="T87" fmla="*/ 924 h 1228"/>
                    <a:gd name="T88" fmla="*/ 0 w 1168"/>
                    <a:gd name="T89" fmla="*/ 902 h 1228"/>
                    <a:gd name="T90" fmla="*/ 5 w 1168"/>
                    <a:gd name="T91" fmla="*/ 882 h 1228"/>
                    <a:gd name="T92" fmla="*/ 108 w 1168"/>
                    <a:gd name="T93" fmla="*/ 579 h 1228"/>
                    <a:gd name="T94" fmla="*/ 173 w 1168"/>
                    <a:gd name="T95" fmla="*/ 388 h 1228"/>
                    <a:gd name="T96" fmla="*/ 219 w 1168"/>
                    <a:gd name="T97" fmla="*/ 249 h 12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8"/>
                    <a:gd name="T148" fmla="*/ 0 h 1228"/>
                    <a:gd name="T149" fmla="*/ 1168 w 1168"/>
                    <a:gd name="T150" fmla="*/ 1228 h 12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8" h="1228">
                      <a:moveTo>
                        <a:pt x="219" y="249"/>
                      </a:moveTo>
                      <a:lnTo>
                        <a:pt x="247" y="164"/>
                      </a:lnTo>
                      <a:lnTo>
                        <a:pt x="265" y="110"/>
                      </a:lnTo>
                      <a:lnTo>
                        <a:pt x="271" y="94"/>
                      </a:lnTo>
                      <a:lnTo>
                        <a:pt x="282" y="81"/>
                      </a:lnTo>
                      <a:lnTo>
                        <a:pt x="288" y="74"/>
                      </a:lnTo>
                      <a:lnTo>
                        <a:pt x="300" y="70"/>
                      </a:lnTo>
                      <a:lnTo>
                        <a:pt x="448" y="40"/>
                      </a:lnTo>
                      <a:lnTo>
                        <a:pt x="607" y="11"/>
                      </a:lnTo>
                      <a:lnTo>
                        <a:pt x="750" y="0"/>
                      </a:lnTo>
                      <a:lnTo>
                        <a:pt x="832" y="0"/>
                      </a:lnTo>
                      <a:lnTo>
                        <a:pt x="1002" y="10"/>
                      </a:lnTo>
                      <a:lnTo>
                        <a:pt x="1125" y="15"/>
                      </a:lnTo>
                      <a:lnTo>
                        <a:pt x="1143" y="18"/>
                      </a:lnTo>
                      <a:lnTo>
                        <a:pt x="1155" y="23"/>
                      </a:lnTo>
                      <a:lnTo>
                        <a:pt x="1163" y="29"/>
                      </a:lnTo>
                      <a:lnTo>
                        <a:pt x="1168" y="38"/>
                      </a:lnTo>
                      <a:lnTo>
                        <a:pt x="1168" y="49"/>
                      </a:lnTo>
                      <a:lnTo>
                        <a:pt x="1162" y="82"/>
                      </a:lnTo>
                      <a:lnTo>
                        <a:pt x="1138" y="193"/>
                      </a:lnTo>
                      <a:lnTo>
                        <a:pt x="1120" y="276"/>
                      </a:lnTo>
                      <a:lnTo>
                        <a:pt x="1081" y="461"/>
                      </a:lnTo>
                      <a:lnTo>
                        <a:pt x="1055" y="576"/>
                      </a:lnTo>
                      <a:lnTo>
                        <a:pt x="985" y="844"/>
                      </a:lnTo>
                      <a:lnTo>
                        <a:pt x="918" y="1058"/>
                      </a:lnTo>
                      <a:lnTo>
                        <a:pt x="905" y="1099"/>
                      </a:lnTo>
                      <a:lnTo>
                        <a:pt x="898" y="1123"/>
                      </a:lnTo>
                      <a:lnTo>
                        <a:pt x="891" y="1145"/>
                      </a:lnTo>
                      <a:lnTo>
                        <a:pt x="884" y="1158"/>
                      </a:lnTo>
                      <a:lnTo>
                        <a:pt x="872" y="1173"/>
                      </a:lnTo>
                      <a:lnTo>
                        <a:pt x="860" y="1178"/>
                      </a:lnTo>
                      <a:lnTo>
                        <a:pt x="839" y="1184"/>
                      </a:lnTo>
                      <a:lnTo>
                        <a:pt x="799" y="1187"/>
                      </a:lnTo>
                      <a:lnTo>
                        <a:pt x="732" y="1187"/>
                      </a:lnTo>
                      <a:lnTo>
                        <a:pt x="676" y="1194"/>
                      </a:lnTo>
                      <a:lnTo>
                        <a:pt x="602" y="1206"/>
                      </a:lnTo>
                      <a:lnTo>
                        <a:pt x="525" y="1220"/>
                      </a:lnTo>
                      <a:lnTo>
                        <a:pt x="474" y="1228"/>
                      </a:lnTo>
                      <a:lnTo>
                        <a:pt x="409" y="1228"/>
                      </a:lnTo>
                      <a:lnTo>
                        <a:pt x="396" y="1220"/>
                      </a:lnTo>
                      <a:lnTo>
                        <a:pt x="35" y="975"/>
                      </a:lnTo>
                      <a:lnTo>
                        <a:pt x="18" y="959"/>
                      </a:lnTo>
                      <a:lnTo>
                        <a:pt x="5" y="943"/>
                      </a:lnTo>
                      <a:lnTo>
                        <a:pt x="0" y="924"/>
                      </a:lnTo>
                      <a:lnTo>
                        <a:pt x="0" y="902"/>
                      </a:lnTo>
                      <a:lnTo>
                        <a:pt x="5" y="882"/>
                      </a:lnTo>
                      <a:lnTo>
                        <a:pt x="108" y="579"/>
                      </a:lnTo>
                      <a:lnTo>
                        <a:pt x="173" y="388"/>
                      </a:lnTo>
                      <a:lnTo>
                        <a:pt x="219" y="249"/>
                      </a:lnTo>
                      <a:close/>
                    </a:path>
                  </a:pathLst>
                </a:custGeom>
                <a:solidFill>
                  <a:srgbClr val="C0C0C0"/>
                </a:solidFill>
                <a:ln w="1588">
                  <a:solidFill>
                    <a:srgbClr val="000000"/>
                  </a:solidFill>
                  <a:round/>
                  <a:headEnd/>
                  <a:tailEnd/>
                </a:ln>
              </p:spPr>
              <p:txBody>
                <a:bodyPr/>
                <a:lstStyle/>
                <a:p>
                  <a:endParaRPr lang="en-US"/>
                </a:p>
              </p:txBody>
            </p:sp>
            <p:sp>
              <p:nvSpPr>
                <p:cNvPr id="48162" name="Freeform 47"/>
                <p:cNvSpPr>
                  <a:spLocks/>
                </p:cNvSpPr>
                <p:nvPr/>
              </p:nvSpPr>
              <p:spPr bwMode="auto">
                <a:xfrm>
                  <a:off x="840" y="3693"/>
                  <a:ext cx="139" cy="186"/>
                </a:xfrm>
                <a:custGeom>
                  <a:avLst/>
                  <a:gdLst>
                    <a:gd name="T0" fmla="*/ 159 w 695"/>
                    <a:gd name="T1" fmla="*/ 279 h 933"/>
                    <a:gd name="T2" fmla="*/ 209 w 695"/>
                    <a:gd name="T3" fmla="*/ 144 h 933"/>
                    <a:gd name="T4" fmla="*/ 253 w 695"/>
                    <a:gd name="T5" fmla="*/ 25 h 933"/>
                    <a:gd name="T6" fmla="*/ 260 w 695"/>
                    <a:gd name="T7" fmla="*/ 19 h 933"/>
                    <a:gd name="T8" fmla="*/ 267 w 695"/>
                    <a:gd name="T9" fmla="*/ 17 h 933"/>
                    <a:gd name="T10" fmla="*/ 282 w 695"/>
                    <a:gd name="T11" fmla="*/ 16 h 933"/>
                    <a:gd name="T12" fmla="*/ 482 w 695"/>
                    <a:gd name="T13" fmla="*/ 1 h 933"/>
                    <a:gd name="T14" fmla="*/ 674 w 695"/>
                    <a:gd name="T15" fmla="*/ 0 h 933"/>
                    <a:gd name="T16" fmla="*/ 686 w 695"/>
                    <a:gd name="T17" fmla="*/ 2 h 933"/>
                    <a:gd name="T18" fmla="*/ 691 w 695"/>
                    <a:gd name="T19" fmla="*/ 6 h 933"/>
                    <a:gd name="T20" fmla="*/ 695 w 695"/>
                    <a:gd name="T21" fmla="*/ 17 h 933"/>
                    <a:gd name="T22" fmla="*/ 680 w 695"/>
                    <a:gd name="T23" fmla="*/ 101 h 933"/>
                    <a:gd name="T24" fmla="*/ 650 w 695"/>
                    <a:gd name="T25" fmla="*/ 175 h 933"/>
                    <a:gd name="T26" fmla="*/ 598 w 695"/>
                    <a:gd name="T27" fmla="*/ 309 h 933"/>
                    <a:gd name="T28" fmla="*/ 499 w 695"/>
                    <a:gd name="T29" fmla="*/ 539 h 933"/>
                    <a:gd name="T30" fmla="*/ 414 w 695"/>
                    <a:gd name="T31" fmla="*/ 739 h 933"/>
                    <a:gd name="T32" fmla="*/ 391 w 695"/>
                    <a:gd name="T33" fmla="*/ 815 h 933"/>
                    <a:gd name="T34" fmla="*/ 378 w 695"/>
                    <a:gd name="T35" fmla="*/ 866 h 933"/>
                    <a:gd name="T36" fmla="*/ 364 w 695"/>
                    <a:gd name="T37" fmla="*/ 895 h 933"/>
                    <a:gd name="T38" fmla="*/ 351 w 695"/>
                    <a:gd name="T39" fmla="*/ 916 h 933"/>
                    <a:gd name="T40" fmla="*/ 343 w 695"/>
                    <a:gd name="T41" fmla="*/ 926 h 933"/>
                    <a:gd name="T42" fmla="*/ 335 w 695"/>
                    <a:gd name="T43" fmla="*/ 932 h 933"/>
                    <a:gd name="T44" fmla="*/ 323 w 695"/>
                    <a:gd name="T45" fmla="*/ 933 h 933"/>
                    <a:gd name="T46" fmla="*/ 311 w 695"/>
                    <a:gd name="T47" fmla="*/ 930 h 933"/>
                    <a:gd name="T48" fmla="*/ 292 w 695"/>
                    <a:gd name="T49" fmla="*/ 919 h 933"/>
                    <a:gd name="T50" fmla="*/ 271 w 695"/>
                    <a:gd name="T51" fmla="*/ 903 h 933"/>
                    <a:gd name="T52" fmla="*/ 251 w 695"/>
                    <a:gd name="T53" fmla="*/ 884 h 933"/>
                    <a:gd name="T54" fmla="*/ 227 w 695"/>
                    <a:gd name="T55" fmla="*/ 866 h 933"/>
                    <a:gd name="T56" fmla="*/ 206 w 695"/>
                    <a:gd name="T57" fmla="*/ 850 h 933"/>
                    <a:gd name="T58" fmla="*/ 10 w 695"/>
                    <a:gd name="T59" fmla="*/ 767 h 933"/>
                    <a:gd name="T60" fmla="*/ 4 w 695"/>
                    <a:gd name="T61" fmla="*/ 762 h 933"/>
                    <a:gd name="T62" fmla="*/ 0 w 695"/>
                    <a:gd name="T63" fmla="*/ 754 h 933"/>
                    <a:gd name="T64" fmla="*/ 2 w 695"/>
                    <a:gd name="T65" fmla="*/ 743 h 933"/>
                    <a:gd name="T66" fmla="*/ 6 w 695"/>
                    <a:gd name="T67" fmla="*/ 733 h 933"/>
                    <a:gd name="T68" fmla="*/ 159 w 695"/>
                    <a:gd name="T69" fmla="*/ 279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5"/>
                    <a:gd name="T106" fmla="*/ 0 h 933"/>
                    <a:gd name="T107" fmla="*/ 695 w 695"/>
                    <a:gd name="T108" fmla="*/ 933 h 9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5" h="933">
                      <a:moveTo>
                        <a:pt x="159" y="279"/>
                      </a:moveTo>
                      <a:lnTo>
                        <a:pt x="209" y="144"/>
                      </a:lnTo>
                      <a:lnTo>
                        <a:pt x="253" y="25"/>
                      </a:lnTo>
                      <a:lnTo>
                        <a:pt x="260" y="19"/>
                      </a:lnTo>
                      <a:lnTo>
                        <a:pt x="267" y="17"/>
                      </a:lnTo>
                      <a:lnTo>
                        <a:pt x="282" y="16"/>
                      </a:lnTo>
                      <a:lnTo>
                        <a:pt x="482" y="1"/>
                      </a:lnTo>
                      <a:lnTo>
                        <a:pt x="674" y="0"/>
                      </a:lnTo>
                      <a:lnTo>
                        <a:pt x="686" y="2"/>
                      </a:lnTo>
                      <a:lnTo>
                        <a:pt x="691" y="6"/>
                      </a:lnTo>
                      <a:lnTo>
                        <a:pt x="695" y="17"/>
                      </a:lnTo>
                      <a:lnTo>
                        <a:pt x="680" y="101"/>
                      </a:lnTo>
                      <a:lnTo>
                        <a:pt x="650" y="175"/>
                      </a:lnTo>
                      <a:lnTo>
                        <a:pt x="598" y="309"/>
                      </a:lnTo>
                      <a:lnTo>
                        <a:pt x="499" y="539"/>
                      </a:lnTo>
                      <a:lnTo>
                        <a:pt x="414" y="739"/>
                      </a:lnTo>
                      <a:lnTo>
                        <a:pt x="391" y="815"/>
                      </a:lnTo>
                      <a:lnTo>
                        <a:pt x="378" y="866"/>
                      </a:lnTo>
                      <a:lnTo>
                        <a:pt x="364" y="895"/>
                      </a:lnTo>
                      <a:lnTo>
                        <a:pt x="351" y="916"/>
                      </a:lnTo>
                      <a:lnTo>
                        <a:pt x="343" y="926"/>
                      </a:lnTo>
                      <a:lnTo>
                        <a:pt x="335" y="932"/>
                      </a:lnTo>
                      <a:lnTo>
                        <a:pt x="323" y="933"/>
                      </a:lnTo>
                      <a:lnTo>
                        <a:pt x="311" y="930"/>
                      </a:lnTo>
                      <a:lnTo>
                        <a:pt x="292" y="919"/>
                      </a:lnTo>
                      <a:lnTo>
                        <a:pt x="271" y="903"/>
                      </a:lnTo>
                      <a:lnTo>
                        <a:pt x="251" y="884"/>
                      </a:lnTo>
                      <a:lnTo>
                        <a:pt x="227" y="866"/>
                      </a:lnTo>
                      <a:lnTo>
                        <a:pt x="206" y="850"/>
                      </a:lnTo>
                      <a:lnTo>
                        <a:pt x="10" y="767"/>
                      </a:lnTo>
                      <a:lnTo>
                        <a:pt x="4" y="762"/>
                      </a:lnTo>
                      <a:lnTo>
                        <a:pt x="0" y="754"/>
                      </a:lnTo>
                      <a:lnTo>
                        <a:pt x="2" y="743"/>
                      </a:lnTo>
                      <a:lnTo>
                        <a:pt x="6" y="733"/>
                      </a:lnTo>
                      <a:lnTo>
                        <a:pt x="159" y="279"/>
                      </a:lnTo>
                      <a:close/>
                    </a:path>
                  </a:pathLst>
                </a:custGeom>
                <a:solidFill>
                  <a:srgbClr val="005F5F"/>
                </a:solidFill>
                <a:ln w="1588">
                  <a:solidFill>
                    <a:srgbClr val="000000"/>
                  </a:solidFill>
                  <a:round/>
                  <a:headEnd/>
                  <a:tailEnd/>
                </a:ln>
              </p:spPr>
              <p:txBody>
                <a:bodyPr/>
                <a:lstStyle/>
                <a:p>
                  <a:endParaRPr lang="en-US"/>
                </a:p>
              </p:txBody>
            </p:sp>
          </p:grpSp>
          <p:grpSp>
            <p:nvGrpSpPr>
              <p:cNvPr id="16" name="Group 48"/>
              <p:cNvGrpSpPr>
                <a:grpSpLocks/>
              </p:cNvGrpSpPr>
              <p:nvPr/>
            </p:nvGrpSpPr>
            <p:grpSpPr bwMode="auto">
              <a:xfrm>
                <a:off x="996" y="3884"/>
                <a:ext cx="37" cy="106"/>
                <a:chOff x="996" y="3884"/>
                <a:chExt cx="37" cy="106"/>
              </a:xfrm>
            </p:grpSpPr>
            <p:sp>
              <p:nvSpPr>
                <p:cNvPr id="48159" name="Freeform 49"/>
                <p:cNvSpPr>
                  <a:spLocks/>
                </p:cNvSpPr>
                <p:nvPr/>
              </p:nvSpPr>
              <p:spPr bwMode="auto">
                <a:xfrm>
                  <a:off x="999" y="3888"/>
                  <a:ext cx="34" cy="102"/>
                </a:xfrm>
                <a:custGeom>
                  <a:avLst/>
                  <a:gdLst>
                    <a:gd name="T0" fmla="*/ 0 w 170"/>
                    <a:gd name="T1" fmla="*/ 0 h 509"/>
                    <a:gd name="T2" fmla="*/ 5 w 170"/>
                    <a:gd name="T3" fmla="*/ 33 h 509"/>
                    <a:gd name="T4" fmla="*/ 14 w 170"/>
                    <a:gd name="T5" fmla="*/ 58 h 509"/>
                    <a:gd name="T6" fmla="*/ 28 w 170"/>
                    <a:gd name="T7" fmla="*/ 82 h 509"/>
                    <a:gd name="T8" fmla="*/ 50 w 170"/>
                    <a:gd name="T9" fmla="*/ 96 h 509"/>
                    <a:gd name="T10" fmla="*/ 78 w 170"/>
                    <a:gd name="T11" fmla="*/ 107 h 509"/>
                    <a:gd name="T12" fmla="*/ 100 w 170"/>
                    <a:gd name="T13" fmla="*/ 127 h 509"/>
                    <a:gd name="T14" fmla="*/ 118 w 170"/>
                    <a:gd name="T15" fmla="*/ 152 h 509"/>
                    <a:gd name="T16" fmla="*/ 137 w 170"/>
                    <a:gd name="T17" fmla="*/ 193 h 509"/>
                    <a:gd name="T18" fmla="*/ 143 w 170"/>
                    <a:gd name="T19" fmla="*/ 227 h 509"/>
                    <a:gd name="T20" fmla="*/ 138 w 170"/>
                    <a:gd name="T21" fmla="*/ 254 h 509"/>
                    <a:gd name="T22" fmla="*/ 118 w 170"/>
                    <a:gd name="T23" fmla="*/ 279 h 509"/>
                    <a:gd name="T24" fmla="*/ 101 w 170"/>
                    <a:gd name="T25" fmla="*/ 301 h 509"/>
                    <a:gd name="T26" fmla="*/ 89 w 170"/>
                    <a:gd name="T27" fmla="*/ 324 h 509"/>
                    <a:gd name="T28" fmla="*/ 81 w 170"/>
                    <a:gd name="T29" fmla="*/ 354 h 509"/>
                    <a:gd name="T30" fmla="*/ 76 w 170"/>
                    <a:gd name="T31" fmla="*/ 389 h 509"/>
                    <a:gd name="T32" fmla="*/ 85 w 170"/>
                    <a:gd name="T33" fmla="*/ 420 h 509"/>
                    <a:gd name="T34" fmla="*/ 97 w 170"/>
                    <a:gd name="T35" fmla="*/ 441 h 509"/>
                    <a:gd name="T36" fmla="*/ 123 w 170"/>
                    <a:gd name="T37" fmla="*/ 469 h 509"/>
                    <a:gd name="T38" fmla="*/ 143 w 170"/>
                    <a:gd name="T39" fmla="*/ 488 h 509"/>
                    <a:gd name="T40" fmla="*/ 170 w 170"/>
                    <a:gd name="T41" fmla="*/ 509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509"/>
                    <a:gd name="T65" fmla="*/ 170 w 170"/>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509">
                      <a:moveTo>
                        <a:pt x="0" y="0"/>
                      </a:moveTo>
                      <a:lnTo>
                        <a:pt x="5" y="33"/>
                      </a:lnTo>
                      <a:lnTo>
                        <a:pt x="14" y="58"/>
                      </a:lnTo>
                      <a:lnTo>
                        <a:pt x="28" y="82"/>
                      </a:lnTo>
                      <a:lnTo>
                        <a:pt x="50" y="96"/>
                      </a:lnTo>
                      <a:lnTo>
                        <a:pt x="78" y="107"/>
                      </a:lnTo>
                      <a:lnTo>
                        <a:pt x="100" y="127"/>
                      </a:lnTo>
                      <a:lnTo>
                        <a:pt x="118" y="152"/>
                      </a:lnTo>
                      <a:lnTo>
                        <a:pt x="137" y="193"/>
                      </a:lnTo>
                      <a:lnTo>
                        <a:pt x="143" y="227"/>
                      </a:lnTo>
                      <a:lnTo>
                        <a:pt x="138" y="254"/>
                      </a:lnTo>
                      <a:lnTo>
                        <a:pt x="118" y="279"/>
                      </a:lnTo>
                      <a:lnTo>
                        <a:pt x="101" y="301"/>
                      </a:lnTo>
                      <a:lnTo>
                        <a:pt x="89" y="324"/>
                      </a:lnTo>
                      <a:lnTo>
                        <a:pt x="81" y="354"/>
                      </a:lnTo>
                      <a:lnTo>
                        <a:pt x="76" y="389"/>
                      </a:lnTo>
                      <a:lnTo>
                        <a:pt x="85" y="420"/>
                      </a:lnTo>
                      <a:lnTo>
                        <a:pt x="97" y="441"/>
                      </a:lnTo>
                      <a:lnTo>
                        <a:pt x="123" y="469"/>
                      </a:lnTo>
                      <a:lnTo>
                        <a:pt x="143" y="488"/>
                      </a:lnTo>
                      <a:lnTo>
                        <a:pt x="170" y="509"/>
                      </a:lnTo>
                    </a:path>
                  </a:pathLst>
                </a:custGeom>
                <a:noFill/>
                <a:ln w="1588">
                  <a:solidFill>
                    <a:srgbClr val="000000"/>
                  </a:solidFill>
                  <a:round/>
                  <a:headEnd/>
                  <a:tailEnd/>
                </a:ln>
              </p:spPr>
              <p:txBody>
                <a:bodyPr/>
                <a:lstStyle/>
                <a:p>
                  <a:endParaRPr lang="en-US"/>
                </a:p>
              </p:txBody>
            </p:sp>
            <p:sp>
              <p:nvSpPr>
                <p:cNvPr id="48160" name="Oval 50"/>
                <p:cNvSpPr>
                  <a:spLocks noChangeArrowheads="1"/>
                </p:cNvSpPr>
                <p:nvPr/>
              </p:nvSpPr>
              <p:spPr bwMode="auto">
                <a:xfrm>
                  <a:off x="996" y="3884"/>
                  <a:ext cx="7" cy="7"/>
                </a:xfrm>
                <a:prstGeom prst="ellipse">
                  <a:avLst/>
                </a:prstGeom>
                <a:solidFill>
                  <a:srgbClr val="000000"/>
                </a:solidFill>
                <a:ln w="1588">
                  <a:solidFill>
                    <a:srgbClr val="000000"/>
                  </a:solidFill>
                  <a:round/>
                  <a:headEnd/>
                  <a:tailEnd/>
                </a:ln>
              </p:spPr>
              <p:txBody>
                <a:bodyPr/>
                <a:lstStyle/>
                <a:p>
                  <a:endParaRPr lang="en-US"/>
                </a:p>
              </p:txBody>
            </p:sp>
          </p:grpSp>
        </p:grpSp>
        <p:grpSp>
          <p:nvGrpSpPr>
            <p:cNvPr id="17" name="Group 51"/>
            <p:cNvGrpSpPr>
              <a:grpSpLocks/>
            </p:cNvGrpSpPr>
            <p:nvPr/>
          </p:nvGrpSpPr>
          <p:grpSpPr bwMode="auto">
            <a:xfrm>
              <a:off x="578" y="2023"/>
              <a:ext cx="267" cy="465"/>
              <a:chOff x="578" y="3607"/>
              <a:chExt cx="267" cy="465"/>
            </a:xfrm>
          </p:grpSpPr>
          <p:sp>
            <p:nvSpPr>
              <p:cNvPr id="48151" name="Freeform 52"/>
              <p:cNvSpPr>
                <a:spLocks/>
              </p:cNvSpPr>
              <p:nvPr/>
            </p:nvSpPr>
            <p:spPr bwMode="auto">
              <a:xfrm>
                <a:off x="578" y="3817"/>
                <a:ext cx="155" cy="255"/>
              </a:xfrm>
              <a:custGeom>
                <a:avLst/>
                <a:gdLst>
                  <a:gd name="T0" fmla="*/ 775 w 775"/>
                  <a:gd name="T1" fmla="*/ 599 h 1273"/>
                  <a:gd name="T2" fmla="*/ 554 w 775"/>
                  <a:gd name="T3" fmla="*/ 470 h 1273"/>
                  <a:gd name="T4" fmla="*/ 311 w 775"/>
                  <a:gd name="T5" fmla="*/ 24 h 1273"/>
                  <a:gd name="T6" fmla="*/ 300 w 775"/>
                  <a:gd name="T7" fmla="*/ 16 h 1273"/>
                  <a:gd name="T8" fmla="*/ 283 w 775"/>
                  <a:gd name="T9" fmla="*/ 8 h 1273"/>
                  <a:gd name="T10" fmla="*/ 264 w 775"/>
                  <a:gd name="T11" fmla="*/ 3 h 1273"/>
                  <a:gd name="T12" fmla="*/ 238 w 775"/>
                  <a:gd name="T13" fmla="*/ 0 h 1273"/>
                  <a:gd name="T14" fmla="*/ 214 w 775"/>
                  <a:gd name="T15" fmla="*/ 3 h 1273"/>
                  <a:gd name="T16" fmla="*/ 191 w 775"/>
                  <a:gd name="T17" fmla="*/ 12 h 1273"/>
                  <a:gd name="T18" fmla="*/ 166 w 775"/>
                  <a:gd name="T19" fmla="*/ 24 h 1273"/>
                  <a:gd name="T20" fmla="*/ 132 w 775"/>
                  <a:gd name="T21" fmla="*/ 42 h 1273"/>
                  <a:gd name="T22" fmla="*/ 104 w 775"/>
                  <a:gd name="T23" fmla="*/ 61 h 1273"/>
                  <a:gd name="T24" fmla="*/ 81 w 775"/>
                  <a:gd name="T25" fmla="*/ 79 h 1273"/>
                  <a:gd name="T26" fmla="*/ 62 w 775"/>
                  <a:gd name="T27" fmla="*/ 96 h 1273"/>
                  <a:gd name="T28" fmla="*/ 45 w 775"/>
                  <a:gd name="T29" fmla="*/ 118 h 1273"/>
                  <a:gd name="T30" fmla="*/ 25 w 775"/>
                  <a:gd name="T31" fmla="*/ 149 h 1273"/>
                  <a:gd name="T32" fmla="*/ 13 w 775"/>
                  <a:gd name="T33" fmla="*/ 172 h 1273"/>
                  <a:gd name="T34" fmla="*/ 2 w 775"/>
                  <a:gd name="T35" fmla="*/ 204 h 1273"/>
                  <a:gd name="T36" fmla="*/ 0 w 775"/>
                  <a:gd name="T37" fmla="*/ 241 h 1273"/>
                  <a:gd name="T38" fmla="*/ 0 w 775"/>
                  <a:gd name="T39" fmla="*/ 296 h 1273"/>
                  <a:gd name="T40" fmla="*/ 6 w 775"/>
                  <a:gd name="T41" fmla="*/ 359 h 1273"/>
                  <a:gd name="T42" fmla="*/ 18 w 775"/>
                  <a:gd name="T43" fmla="*/ 418 h 1273"/>
                  <a:gd name="T44" fmla="*/ 39 w 775"/>
                  <a:gd name="T45" fmla="*/ 489 h 1273"/>
                  <a:gd name="T46" fmla="*/ 60 w 775"/>
                  <a:gd name="T47" fmla="*/ 549 h 1273"/>
                  <a:gd name="T48" fmla="*/ 78 w 775"/>
                  <a:gd name="T49" fmla="*/ 589 h 1273"/>
                  <a:gd name="T50" fmla="*/ 105 w 775"/>
                  <a:gd name="T51" fmla="*/ 631 h 1273"/>
                  <a:gd name="T52" fmla="*/ 126 w 775"/>
                  <a:gd name="T53" fmla="*/ 660 h 1273"/>
                  <a:gd name="T54" fmla="*/ 148 w 775"/>
                  <a:gd name="T55" fmla="*/ 694 h 1273"/>
                  <a:gd name="T56" fmla="*/ 175 w 775"/>
                  <a:gd name="T57" fmla="*/ 728 h 1273"/>
                  <a:gd name="T58" fmla="*/ 200 w 775"/>
                  <a:gd name="T59" fmla="*/ 748 h 1273"/>
                  <a:gd name="T60" fmla="*/ 302 w 775"/>
                  <a:gd name="T61" fmla="*/ 736 h 1273"/>
                  <a:gd name="T62" fmla="*/ 380 w 775"/>
                  <a:gd name="T63" fmla="*/ 709 h 1273"/>
                  <a:gd name="T64" fmla="*/ 428 w 775"/>
                  <a:gd name="T65" fmla="*/ 724 h 1273"/>
                  <a:gd name="T66" fmla="*/ 542 w 775"/>
                  <a:gd name="T67" fmla="*/ 729 h 1273"/>
                  <a:gd name="T68" fmla="*/ 682 w 775"/>
                  <a:gd name="T69" fmla="*/ 709 h 1273"/>
                  <a:gd name="T70" fmla="*/ 703 w 775"/>
                  <a:gd name="T71" fmla="*/ 756 h 1273"/>
                  <a:gd name="T72" fmla="*/ 703 w 775"/>
                  <a:gd name="T73" fmla="*/ 1092 h 1273"/>
                  <a:gd name="T74" fmla="*/ 700 w 775"/>
                  <a:gd name="T75" fmla="*/ 1123 h 1273"/>
                  <a:gd name="T76" fmla="*/ 694 w 775"/>
                  <a:gd name="T77" fmla="*/ 1143 h 1273"/>
                  <a:gd name="T78" fmla="*/ 686 w 775"/>
                  <a:gd name="T79" fmla="*/ 1164 h 1273"/>
                  <a:gd name="T80" fmla="*/ 673 w 775"/>
                  <a:gd name="T81" fmla="*/ 1179 h 1273"/>
                  <a:gd name="T82" fmla="*/ 658 w 775"/>
                  <a:gd name="T83" fmla="*/ 1194 h 1273"/>
                  <a:gd name="T84" fmla="*/ 640 w 775"/>
                  <a:gd name="T85" fmla="*/ 1204 h 1273"/>
                  <a:gd name="T86" fmla="*/ 625 w 775"/>
                  <a:gd name="T87" fmla="*/ 1208 h 1273"/>
                  <a:gd name="T88" fmla="*/ 606 w 775"/>
                  <a:gd name="T89" fmla="*/ 1212 h 1273"/>
                  <a:gd name="T90" fmla="*/ 81 w 775"/>
                  <a:gd name="T91" fmla="*/ 1211 h 1273"/>
                  <a:gd name="T92" fmla="*/ 81 w 775"/>
                  <a:gd name="T93" fmla="*/ 1273 h 1273"/>
                  <a:gd name="T94" fmla="*/ 620 w 775"/>
                  <a:gd name="T95" fmla="*/ 1271 h 1273"/>
                  <a:gd name="T96" fmla="*/ 648 w 775"/>
                  <a:gd name="T97" fmla="*/ 1270 h 1273"/>
                  <a:gd name="T98" fmla="*/ 666 w 775"/>
                  <a:gd name="T99" fmla="*/ 1266 h 1273"/>
                  <a:gd name="T100" fmla="*/ 687 w 775"/>
                  <a:gd name="T101" fmla="*/ 1261 h 1273"/>
                  <a:gd name="T102" fmla="*/ 704 w 775"/>
                  <a:gd name="T103" fmla="*/ 1253 h 1273"/>
                  <a:gd name="T104" fmla="*/ 721 w 775"/>
                  <a:gd name="T105" fmla="*/ 1238 h 1273"/>
                  <a:gd name="T106" fmla="*/ 738 w 775"/>
                  <a:gd name="T107" fmla="*/ 1215 h 1273"/>
                  <a:gd name="T108" fmla="*/ 750 w 775"/>
                  <a:gd name="T109" fmla="*/ 1194 h 1273"/>
                  <a:gd name="T110" fmla="*/ 761 w 775"/>
                  <a:gd name="T111" fmla="*/ 1172 h 1273"/>
                  <a:gd name="T112" fmla="*/ 768 w 775"/>
                  <a:gd name="T113" fmla="*/ 1146 h 1273"/>
                  <a:gd name="T114" fmla="*/ 773 w 775"/>
                  <a:gd name="T115" fmla="*/ 1117 h 1273"/>
                  <a:gd name="T116" fmla="*/ 775 w 775"/>
                  <a:gd name="T117" fmla="*/ 1084 h 1273"/>
                  <a:gd name="T118" fmla="*/ 775 w 775"/>
                  <a:gd name="T119" fmla="*/ 599 h 1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5"/>
                  <a:gd name="T181" fmla="*/ 0 h 1273"/>
                  <a:gd name="T182" fmla="*/ 775 w 775"/>
                  <a:gd name="T183" fmla="*/ 1273 h 12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5" h="1273">
                    <a:moveTo>
                      <a:pt x="775" y="599"/>
                    </a:moveTo>
                    <a:lnTo>
                      <a:pt x="554" y="470"/>
                    </a:lnTo>
                    <a:lnTo>
                      <a:pt x="311" y="24"/>
                    </a:lnTo>
                    <a:lnTo>
                      <a:pt x="300" y="16"/>
                    </a:lnTo>
                    <a:lnTo>
                      <a:pt x="283" y="8"/>
                    </a:lnTo>
                    <a:lnTo>
                      <a:pt x="264" y="3"/>
                    </a:lnTo>
                    <a:lnTo>
                      <a:pt x="238" y="0"/>
                    </a:lnTo>
                    <a:lnTo>
                      <a:pt x="214" y="3"/>
                    </a:lnTo>
                    <a:lnTo>
                      <a:pt x="191" y="12"/>
                    </a:lnTo>
                    <a:lnTo>
                      <a:pt x="166" y="24"/>
                    </a:lnTo>
                    <a:lnTo>
                      <a:pt x="132" y="42"/>
                    </a:lnTo>
                    <a:lnTo>
                      <a:pt x="104" y="61"/>
                    </a:lnTo>
                    <a:lnTo>
                      <a:pt x="81" y="79"/>
                    </a:lnTo>
                    <a:lnTo>
                      <a:pt x="62" y="96"/>
                    </a:lnTo>
                    <a:lnTo>
                      <a:pt x="45" y="118"/>
                    </a:lnTo>
                    <a:lnTo>
                      <a:pt x="25" y="149"/>
                    </a:lnTo>
                    <a:lnTo>
                      <a:pt x="13" y="172"/>
                    </a:lnTo>
                    <a:lnTo>
                      <a:pt x="2" y="204"/>
                    </a:lnTo>
                    <a:lnTo>
                      <a:pt x="0" y="241"/>
                    </a:lnTo>
                    <a:lnTo>
                      <a:pt x="0" y="296"/>
                    </a:lnTo>
                    <a:lnTo>
                      <a:pt x="6" y="359"/>
                    </a:lnTo>
                    <a:lnTo>
                      <a:pt x="18" y="418"/>
                    </a:lnTo>
                    <a:lnTo>
                      <a:pt x="39" y="489"/>
                    </a:lnTo>
                    <a:lnTo>
                      <a:pt x="60" y="549"/>
                    </a:lnTo>
                    <a:lnTo>
                      <a:pt x="78" y="589"/>
                    </a:lnTo>
                    <a:lnTo>
                      <a:pt x="105" y="631"/>
                    </a:lnTo>
                    <a:lnTo>
                      <a:pt x="126" y="660"/>
                    </a:lnTo>
                    <a:lnTo>
                      <a:pt x="148" y="694"/>
                    </a:lnTo>
                    <a:lnTo>
                      <a:pt x="175" y="728"/>
                    </a:lnTo>
                    <a:lnTo>
                      <a:pt x="200" y="748"/>
                    </a:lnTo>
                    <a:lnTo>
                      <a:pt x="302" y="736"/>
                    </a:lnTo>
                    <a:lnTo>
                      <a:pt x="380" y="709"/>
                    </a:lnTo>
                    <a:lnTo>
                      <a:pt x="428" y="724"/>
                    </a:lnTo>
                    <a:lnTo>
                      <a:pt x="542" y="729"/>
                    </a:lnTo>
                    <a:lnTo>
                      <a:pt x="682" y="709"/>
                    </a:lnTo>
                    <a:lnTo>
                      <a:pt x="703" y="756"/>
                    </a:lnTo>
                    <a:lnTo>
                      <a:pt x="703" y="1092"/>
                    </a:lnTo>
                    <a:lnTo>
                      <a:pt x="700" y="1123"/>
                    </a:lnTo>
                    <a:lnTo>
                      <a:pt x="694" y="1143"/>
                    </a:lnTo>
                    <a:lnTo>
                      <a:pt x="686" y="1164"/>
                    </a:lnTo>
                    <a:lnTo>
                      <a:pt x="673" y="1179"/>
                    </a:lnTo>
                    <a:lnTo>
                      <a:pt x="658" y="1194"/>
                    </a:lnTo>
                    <a:lnTo>
                      <a:pt x="640" y="1204"/>
                    </a:lnTo>
                    <a:lnTo>
                      <a:pt x="625" y="1208"/>
                    </a:lnTo>
                    <a:lnTo>
                      <a:pt x="606" y="1212"/>
                    </a:lnTo>
                    <a:lnTo>
                      <a:pt x="81" y="1211"/>
                    </a:lnTo>
                    <a:lnTo>
                      <a:pt x="81" y="1273"/>
                    </a:lnTo>
                    <a:lnTo>
                      <a:pt x="620" y="1271"/>
                    </a:lnTo>
                    <a:lnTo>
                      <a:pt x="648" y="1270"/>
                    </a:lnTo>
                    <a:lnTo>
                      <a:pt x="666" y="1266"/>
                    </a:lnTo>
                    <a:lnTo>
                      <a:pt x="687" y="1261"/>
                    </a:lnTo>
                    <a:lnTo>
                      <a:pt x="704" y="1253"/>
                    </a:lnTo>
                    <a:lnTo>
                      <a:pt x="721" y="1238"/>
                    </a:lnTo>
                    <a:lnTo>
                      <a:pt x="738" y="1215"/>
                    </a:lnTo>
                    <a:lnTo>
                      <a:pt x="750" y="1194"/>
                    </a:lnTo>
                    <a:lnTo>
                      <a:pt x="761" y="1172"/>
                    </a:lnTo>
                    <a:lnTo>
                      <a:pt x="768" y="1146"/>
                    </a:lnTo>
                    <a:lnTo>
                      <a:pt x="773" y="1117"/>
                    </a:lnTo>
                    <a:lnTo>
                      <a:pt x="775" y="1084"/>
                    </a:lnTo>
                    <a:lnTo>
                      <a:pt x="775" y="599"/>
                    </a:lnTo>
                    <a:close/>
                  </a:path>
                </a:pathLst>
              </a:custGeom>
              <a:solidFill>
                <a:srgbClr val="C0C0C0"/>
              </a:solidFill>
              <a:ln w="1651">
                <a:solidFill>
                  <a:srgbClr val="000000"/>
                </a:solidFill>
                <a:round/>
                <a:headEnd/>
                <a:tailEnd/>
              </a:ln>
            </p:spPr>
            <p:txBody>
              <a:bodyPr/>
              <a:lstStyle/>
              <a:p>
                <a:endParaRPr lang="en-US"/>
              </a:p>
            </p:txBody>
          </p:sp>
          <p:grpSp>
            <p:nvGrpSpPr>
              <p:cNvPr id="18" name="Group 53"/>
              <p:cNvGrpSpPr>
                <a:grpSpLocks/>
              </p:cNvGrpSpPr>
              <p:nvPr/>
            </p:nvGrpSpPr>
            <p:grpSpPr bwMode="auto">
              <a:xfrm>
                <a:off x="609" y="3607"/>
                <a:ext cx="236" cy="462"/>
                <a:chOff x="609" y="3607"/>
                <a:chExt cx="236" cy="462"/>
              </a:xfrm>
            </p:grpSpPr>
            <p:sp>
              <p:nvSpPr>
                <p:cNvPr id="48153" name="Freeform 54"/>
                <p:cNvSpPr>
                  <a:spLocks/>
                </p:cNvSpPr>
                <p:nvPr/>
              </p:nvSpPr>
              <p:spPr bwMode="auto">
                <a:xfrm>
                  <a:off x="609" y="3607"/>
                  <a:ext cx="236" cy="462"/>
                </a:xfrm>
                <a:custGeom>
                  <a:avLst/>
                  <a:gdLst>
                    <a:gd name="T0" fmla="*/ 475 w 1180"/>
                    <a:gd name="T1" fmla="*/ 159 h 2307"/>
                    <a:gd name="T2" fmla="*/ 493 w 1180"/>
                    <a:gd name="T3" fmla="*/ 156 h 2307"/>
                    <a:gd name="T4" fmla="*/ 556 w 1180"/>
                    <a:gd name="T5" fmla="*/ 176 h 2307"/>
                    <a:gd name="T6" fmla="*/ 543 w 1180"/>
                    <a:gd name="T7" fmla="*/ 10 h 2307"/>
                    <a:gd name="T8" fmla="*/ 632 w 1180"/>
                    <a:gd name="T9" fmla="*/ 130 h 2307"/>
                    <a:gd name="T10" fmla="*/ 658 w 1180"/>
                    <a:gd name="T11" fmla="*/ 34 h 2307"/>
                    <a:gd name="T12" fmla="*/ 736 w 1180"/>
                    <a:gd name="T13" fmla="*/ 0 h 2307"/>
                    <a:gd name="T14" fmla="*/ 726 w 1180"/>
                    <a:gd name="T15" fmla="*/ 87 h 2307"/>
                    <a:gd name="T16" fmla="*/ 772 w 1180"/>
                    <a:gd name="T17" fmla="*/ 56 h 2307"/>
                    <a:gd name="T18" fmla="*/ 768 w 1180"/>
                    <a:gd name="T19" fmla="*/ 100 h 2307"/>
                    <a:gd name="T20" fmla="*/ 795 w 1180"/>
                    <a:gd name="T21" fmla="*/ 187 h 2307"/>
                    <a:gd name="T22" fmla="*/ 897 w 1180"/>
                    <a:gd name="T23" fmla="*/ 67 h 2307"/>
                    <a:gd name="T24" fmla="*/ 829 w 1180"/>
                    <a:gd name="T25" fmla="*/ 184 h 2307"/>
                    <a:gd name="T26" fmla="*/ 945 w 1180"/>
                    <a:gd name="T27" fmla="*/ 104 h 2307"/>
                    <a:gd name="T28" fmla="*/ 894 w 1180"/>
                    <a:gd name="T29" fmla="*/ 194 h 2307"/>
                    <a:gd name="T30" fmla="*/ 907 w 1180"/>
                    <a:gd name="T31" fmla="*/ 240 h 2307"/>
                    <a:gd name="T32" fmla="*/ 900 w 1180"/>
                    <a:gd name="T33" fmla="*/ 343 h 2307"/>
                    <a:gd name="T34" fmla="*/ 992 w 1180"/>
                    <a:gd name="T35" fmla="*/ 474 h 2307"/>
                    <a:gd name="T36" fmla="*/ 1072 w 1180"/>
                    <a:gd name="T37" fmla="*/ 632 h 2307"/>
                    <a:gd name="T38" fmla="*/ 1051 w 1180"/>
                    <a:gd name="T39" fmla="*/ 661 h 2307"/>
                    <a:gd name="T40" fmla="*/ 859 w 1180"/>
                    <a:gd name="T41" fmla="*/ 787 h 2307"/>
                    <a:gd name="T42" fmla="*/ 804 w 1180"/>
                    <a:gd name="T43" fmla="*/ 934 h 2307"/>
                    <a:gd name="T44" fmla="*/ 616 w 1180"/>
                    <a:gd name="T45" fmla="*/ 906 h 2307"/>
                    <a:gd name="T46" fmla="*/ 562 w 1180"/>
                    <a:gd name="T47" fmla="*/ 1172 h 2307"/>
                    <a:gd name="T48" fmla="*/ 715 w 1180"/>
                    <a:gd name="T49" fmla="*/ 1320 h 2307"/>
                    <a:gd name="T50" fmla="*/ 894 w 1180"/>
                    <a:gd name="T51" fmla="*/ 1351 h 2307"/>
                    <a:gd name="T52" fmla="*/ 1011 w 1180"/>
                    <a:gd name="T53" fmla="*/ 1349 h 2307"/>
                    <a:gd name="T54" fmla="*/ 1091 w 1180"/>
                    <a:gd name="T55" fmla="*/ 1324 h 2307"/>
                    <a:gd name="T56" fmla="*/ 1112 w 1180"/>
                    <a:gd name="T57" fmla="*/ 1386 h 2307"/>
                    <a:gd name="T58" fmla="*/ 1180 w 1180"/>
                    <a:gd name="T59" fmla="*/ 1431 h 2307"/>
                    <a:gd name="T60" fmla="*/ 1153 w 1180"/>
                    <a:gd name="T61" fmla="*/ 1478 h 2307"/>
                    <a:gd name="T62" fmla="*/ 1168 w 1180"/>
                    <a:gd name="T63" fmla="*/ 1532 h 2307"/>
                    <a:gd name="T64" fmla="*/ 1133 w 1180"/>
                    <a:gd name="T65" fmla="*/ 1596 h 2307"/>
                    <a:gd name="T66" fmla="*/ 1114 w 1180"/>
                    <a:gd name="T67" fmla="*/ 1629 h 2307"/>
                    <a:gd name="T68" fmla="*/ 972 w 1180"/>
                    <a:gd name="T69" fmla="*/ 1574 h 2307"/>
                    <a:gd name="T70" fmla="*/ 720 w 1180"/>
                    <a:gd name="T71" fmla="*/ 1507 h 2307"/>
                    <a:gd name="T72" fmla="*/ 553 w 1180"/>
                    <a:gd name="T73" fmla="*/ 1481 h 2307"/>
                    <a:gd name="T74" fmla="*/ 512 w 1180"/>
                    <a:gd name="T75" fmla="*/ 1425 h 2307"/>
                    <a:gd name="T76" fmla="*/ 531 w 1180"/>
                    <a:gd name="T77" fmla="*/ 1461 h 2307"/>
                    <a:gd name="T78" fmla="*/ 640 w 1180"/>
                    <a:gd name="T79" fmla="*/ 1498 h 2307"/>
                    <a:gd name="T80" fmla="*/ 731 w 1180"/>
                    <a:gd name="T81" fmla="*/ 1568 h 2307"/>
                    <a:gd name="T82" fmla="*/ 710 w 1180"/>
                    <a:gd name="T83" fmla="*/ 1639 h 2307"/>
                    <a:gd name="T84" fmla="*/ 545 w 1180"/>
                    <a:gd name="T85" fmla="*/ 1791 h 2307"/>
                    <a:gd name="T86" fmla="*/ 356 w 1180"/>
                    <a:gd name="T87" fmla="*/ 1919 h 2307"/>
                    <a:gd name="T88" fmla="*/ 322 w 1180"/>
                    <a:gd name="T89" fmla="*/ 2114 h 2307"/>
                    <a:gd name="T90" fmla="*/ 427 w 1180"/>
                    <a:gd name="T91" fmla="*/ 2274 h 2307"/>
                    <a:gd name="T92" fmla="*/ 256 w 1180"/>
                    <a:gd name="T93" fmla="*/ 2296 h 2307"/>
                    <a:gd name="T94" fmla="*/ 146 w 1180"/>
                    <a:gd name="T95" fmla="*/ 2290 h 2307"/>
                    <a:gd name="T96" fmla="*/ 148 w 1180"/>
                    <a:gd name="T97" fmla="*/ 1996 h 2307"/>
                    <a:gd name="T98" fmla="*/ 83 w 1180"/>
                    <a:gd name="T99" fmla="*/ 1919 h 2307"/>
                    <a:gd name="T100" fmla="*/ 125 w 1180"/>
                    <a:gd name="T101" fmla="*/ 1849 h 2307"/>
                    <a:gd name="T102" fmla="*/ 321 w 1180"/>
                    <a:gd name="T103" fmla="*/ 1754 h 2307"/>
                    <a:gd name="T104" fmla="*/ 386 w 1180"/>
                    <a:gd name="T105" fmla="*/ 1626 h 2307"/>
                    <a:gd name="T106" fmla="*/ 82 w 1180"/>
                    <a:gd name="T107" fmla="*/ 1599 h 2307"/>
                    <a:gd name="T108" fmla="*/ 19 w 1180"/>
                    <a:gd name="T109" fmla="*/ 1565 h 2307"/>
                    <a:gd name="T110" fmla="*/ 0 w 1180"/>
                    <a:gd name="T111" fmla="*/ 1451 h 2307"/>
                    <a:gd name="T112" fmla="*/ 18 w 1180"/>
                    <a:gd name="T113" fmla="*/ 1337 h 2307"/>
                    <a:gd name="T114" fmla="*/ 158 w 1180"/>
                    <a:gd name="T115" fmla="*/ 963 h 2307"/>
                    <a:gd name="T116" fmla="*/ 322 w 1180"/>
                    <a:gd name="T117" fmla="*/ 716 h 2307"/>
                    <a:gd name="T118" fmla="*/ 404 w 1180"/>
                    <a:gd name="T119" fmla="*/ 494 h 2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0"/>
                    <a:gd name="T181" fmla="*/ 0 h 2307"/>
                    <a:gd name="T182" fmla="*/ 1180 w 1180"/>
                    <a:gd name="T183" fmla="*/ 2307 h 2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0" h="2307">
                      <a:moveTo>
                        <a:pt x="404" y="494"/>
                      </a:moveTo>
                      <a:lnTo>
                        <a:pt x="435" y="389"/>
                      </a:lnTo>
                      <a:lnTo>
                        <a:pt x="462" y="266"/>
                      </a:lnTo>
                      <a:lnTo>
                        <a:pt x="475" y="159"/>
                      </a:lnTo>
                      <a:lnTo>
                        <a:pt x="448" y="99"/>
                      </a:lnTo>
                      <a:lnTo>
                        <a:pt x="421" y="70"/>
                      </a:lnTo>
                      <a:lnTo>
                        <a:pt x="462" y="104"/>
                      </a:lnTo>
                      <a:lnTo>
                        <a:pt x="493" y="156"/>
                      </a:lnTo>
                      <a:lnTo>
                        <a:pt x="468" y="37"/>
                      </a:lnTo>
                      <a:lnTo>
                        <a:pt x="490" y="94"/>
                      </a:lnTo>
                      <a:lnTo>
                        <a:pt x="535" y="167"/>
                      </a:lnTo>
                      <a:lnTo>
                        <a:pt x="556" y="176"/>
                      </a:lnTo>
                      <a:lnTo>
                        <a:pt x="542" y="113"/>
                      </a:lnTo>
                      <a:lnTo>
                        <a:pt x="552" y="120"/>
                      </a:lnTo>
                      <a:lnTo>
                        <a:pt x="558" y="67"/>
                      </a:lnTo>
                      <a:lnTo>
                        <a:pt x="543" y="10"/>
                      </a:lnTo>
                      <a:lnTo>
                        <a:pt x="614" y="160"/>
                      </a:lnTo>
                      <a:lnTo>
                        <a:pt x="619" y="136"/>
                      </a:lnTo>
                      <a:lnTo>
                        <a:pt x="629" y="154"/>
                      </a:lnTo>
                      <a:lnTo>
                        <a:pt x="632" y="130"/>
                      </a:lnTo>
                      <a:lnTo>
                        <a:pt x="617" y="93"/>
                      </a:lnTo>
                      <a:lnTo>
                        <a:pt x="620" y="20"/>
                      </a:lnTo>
                      <a:lnTo>
                        <a:pt x="645" y="160"/>
                      </a:lnTo>
                      <a:lnTo>
                        <a:pt x="658" y="34"/>
                      </a:lnTo>
                      <a:lnTo>
                        <a:pt x="658" y="133"/>
                      </a:lnTo>
                      <a:lnTo>
                        <a:pt x="671" y="157"/>
                      </a:lnTo>
                      <a:lnTo>
                        <a:pt x="691" y="46"/>
                      </a:lnTo>
                      <a:lnTo>
                        <a:pt x="736" y="0"/>
                      </a:lnTo>
                      <a:lnTo>
                        <a:pt x="706" y="46"/>
                      </a:lnTo>
                      <a:lnTo>
                        <a:pt x="688" y="134"/>
                      </a:lnTo>
                      <a:lnTo>
                        <a:pt x="694" y="149"/>
                      </a:lnTo>
                      <a:lnTo>
                        <a:pt x="726" y="87"/>
                      </a:lnTo>
                      <a:lnTo>
                        <a:pt x="704" y="140"/>
                      </a:lnTo>
                      <a:lnTo>
                        <a:pt x="704" y="164"/>
                      </a:lnTo>
                      <a:lnTo>
                        <a:pt x="771" y="34"/>
                      </a:lnTo>
                      <a:lnTo>
                        <a:pt x="772" y="56"/>
                      </a:lnTo>
                      <a:lnTo>
                        <a:pt x="742" y="130"/>
                      </a:lnTo>
                      <a:lnTo>
                        <a:pt x="742" y="176"/>
                      </a:lnTo>
                      <a:lnTo>
                        <a:pt x="753" y="183"/>
                      </a:lnTo>
                      <a:lnTo>
                        <a:pt x="768" y="100"/>
                      </a:lnTo>
                      <a:lnTo>
                        <a:pt x="797" y="44"/>
                      </a:lnTo>
                      <a:lnTo>
                        <a:pt x="772" y="107"/>
                      </a:lnTo>
                      <a:lnTo>
                        <a:pt x="778" y="193"/>
                      </a:lnTo>
                      <a:lnTo>
                        <a:pt x="795" y="187"/>
                      </a:lnTo>
                      <a:lnTo>
                        <a:pt x="826" y="76"/>
                      </a:lnTo>
                      <a:lnTo>
                        <a:pt x="803" y="196"/>
                      </a:lnTo>
                      <a:lnTo>
                        <a:pt x="855" y="99"/>
                      </a:lnTo>
                      <a:lnTo>
                        <a:pt x="897" y="67"/>
                      </a:lnTo>
                      <a:lnTo>
                        <a:pt x="862" y="114"/>
                      </a:lnTo>
                      <a:lnTo>
                        <a:pt x="839" y="164"/>
                      </a:lnTo>
                      <a:lnTo>
                        <a:pt x="879" y="147"/>
                      </a:lnTo>
                      <a:lnTo>
                        <a:pt x="829" y="184"/>
                      </a:lnTo>
                      <a:lnTo>
                        <a:pt x="820" y="223"/>
                      </a:lnTo>
                      <a:lnTo>
                        <a:pt x="837" y="229"/>
                      </a:lnTo>
                      <a:lnTo>
                        <a:pt x="885" y="150"/>
                      </a:lnTo>
                      <a:lnTo>
                        <a:pt x="945" y="104"/>
                      </a:lnTo>
                      <a:lnTo>
                        <a:pt x="866" y="209"/>
                      </a:lnTo>
                      <a:lnTo>
                        <a:pt x="904" y="176"/>
                      </a:lnTo>
                      <a:lnTo>
                        <a:pt x="1107" y="143"/>
                      </a:lnTo>
                      <a:lnTo>
                        <a:pt x="894" y="194"/>
                      </a:lnTo>
                      <a:lnTo>
                        <a:pt x="872" y="230"/>
                      </a:lnTo>
                      <a:lnTo>
                        <a:pt x="894" y="224"/>
                      </a:lnTo>
                      <a:lnTo>
                        <a:pt x="955" y="190"/>
                      </a:lnTo>
                      <a:lnTo>
                        <a:pt x="907" y="240"/>
                      </a:lnTo>
                      <a:lnTo>
                        <a:pt x="868" y="264"/>
                      </a:lnTo>
                      <a:lnTo>
                        <a:pt x="868" y="294"/>
                      </a:lnTo>
                      <a:lnTo>
                        <a:pt x="879" y="317"/>
                      </a:lnTo>
                      <a:lnTo>
                        <a:pt x="900" y="343"/>
                      </a:lnTo>
                      <a:lnTo>
                        <a:pt x="926" y="379"/>
                      </a:lnTo>
                      <a:lnTo>
                        <a:pt x="949" y="411"/>
                      </a:lnTo>
                      <a:lnTo>
                        <a:pt x="971" y="443"/>
                      </a:lnTo>
                      <a:lnTo>
                        <a:pt x="992" y="474"/>
                      </a:lnTo>
                      <a:lnTo>
                        <a:pt x="1006" y="498"/>
                      </a:lnTo>
                      <a:lnTo>
                        <a:pt x="1029" y="541"/>
                      </a:lnTo>
                      <a:lnTo>
                        <a:pt x="1054" y="590"/>
                      </a:lnTo>
                      <a:lnTo>
                        <a:pt x="1072" y="632"/>
                      </a:lnTo>
                      <a:lnTo>
                        <a:pt x="1071" y="641"/>
                      </a:lnTo>
                      <a:lnTo>
                        <a:pt x="1067" y="651"/>
                      </a:lnTo>
                      <a:lnTo>
                        <a:pt x="1061" y="657"/>
                      </a:lnTo>
                      <a:lnTo>
                        <a:pt x="1051" y="661"/>
                      </a:lnTo>
                      <a:lnTo>
                        <a:pt x="1037" y="663"/>
                      </a:lnTo>
                      <a:lnTo>
                        <a:pt x="890" y="650"/>
                      </a:lnTo>
                      <a:lnTo>
                        <a:pt x="880" y="681"/>
                      </a:lnTo>
                      <a:lnTo>
                        <a:pt x="859" y="787"/>
                      </a:lnTo>
                      <a:lnTo>
                        <a:pt x="845" y="863"/>
                      </a:lnTo>
                      <a:lnTo>
                        <a:pt x="827" y="925"/>
                      </a:lnTo>
                      <a:lnTo>
                        <a:pt x="817" y="931"/>
                      </a:lnTo>
                      <a:lnTo>
                        <a:pt x="804" y="934"/>
                      </a:lnTo>
                      <a:lnTo>
                        <a:pt x="790" y="936"/>
                      </a:lnTo>
                      <a:lnTo>
                        <a:pt x="742" y="935"/>
                      </a:lnTo>
                      <a:lnTo>
                        <a:pt x="627" y="886"/>
                      </a:lnTo>
                      <a:lnTo>
                        <a:pt x="616" y="906"/>
                      </a:lnTo>
                      <a:lnTo>
                        <a:pt x="598" y="982"/>
                      </a:lnTo>
                      <a:lnTo>
                        <a:pt x="584" y="1041"/>
                      </a:lnTo>
                      <a:lnTo>
                        <a:pt x="566" y="1120"/>
                      </a:lnTo>
                      <a:lnTo>
                        <a:pt x="562" y="1172"/>
                      </a:lnTo>
                      <a:lnTo>
                        <a:pt x="587" y="1207"/>
                      </a:lnTo>
                      <a:lnTo>
                        <a:pt x="618" y="1249"/>
                      </a:lnTo>
                      <a:lnTo>
                        <a:pt x="657" y="1306"/>
                      </a:lnTo>
                      <a:lnTo>
                        <a:pt x="715" y="1320"/>
                      </a:lnTo>
                      <a:lnTo>
                        <a:pt x="760" y="1330"/>
                      </a:lnTo>
                      <a:lnTo>
                        <a:pt x="825" y="1342"/>
                      </a:lnTo>
                      <a:lnTo>
                        <a:pt x="861" y="1349"/>
                      </a:lnTo>
                      <a:lnTo>
                        <a:pt x="894" y="1351"/>
                      </a:lnTo>
                      <a:lnTo>
                        <a:pt x="919" y="1355"/>
                      </a:lnTo>
                      <a:lnTo>
                        <a:pt x="942" y="1355"/>
                      </a:lnTo>
                      <a:lnTo>
                        <a:pt x="971" y="1351"/>
                      </a:lnTo>
                      <a:lnTo>
                        <a:pt x="1011" y="1349"/>
                      </a:lnTo>
                      <a:lnTo>
                        <a:pt x="1056" y="1323"/>
                      </a:lnTo>
                      <a:lnTo>
                        <a:pt x="1069" y="1318"/>
                      </a:lnTo>
                      <a:lnTo>
                        <a:pt x="1081" y="1319"/>
                      </a:lnTo>
                      <a:lnTo>
                        <a:pt x="1091" y="1324"/>
                      </a:lnTo>
                      <a:lnTo>
                        <a:pt x="1103" y="1338"/>
                      </a:lnTo>
                      <a:lnTo>
                        <a:pt x="1107" y="1348"/>
                      </a:lnTo>
                      <a:lnTo>
                        <a:pt x="1110" y="1366"/>
                      </a:lnTo>
                      <a:lnTo>
                        <a:pt x="1112" y="1386"/>
                      </a:lnTo>
                      <a:lnTo>
                        <a:pt x="1126" y="1392"/>
                      </a:lnTo>
                      <a:lnTo>
                        <a:pt x="1147" y="1405"/>
                      </a:lnTo>
                      <a:lnTo>
                        <a:pt x="1162" y="1416"/>
                      </a:lnTo>
                      <a:lnTo>
                        <a:pt x="1180" y="1431"/>
                      </a:lnTo>
                      <a:lnTo>
                        <a:pt x="1178" y="1442"/>
                      </a:lnTo>
                      <a:lnTo>
                        <a:pt x="1174" y="1458"/>
                      </a:lnTo>
                      <a:lnTo>
                        <a:pt x="1165" y="1468"/>
                      </a:lnTo>
                      <a:lnTo>
                        <a:pt x="1153" y="1478"/>
                      </a:lnTo>
                      <a:lnTo>
                        <a:pt x="1159" y="1488"/>
                      </a:lnTo>
                      <a:lnTo>
                        <a:pt x="1164" y="1501"/>
                      </a:lnTo>
                      <a:lnTo>
                        <a:pt x="1169" y="1519"/>
                      </a:lnTo>
                      <a:lnTo>
                        <a:pt x="1168" y="1532"/>
                      </a:lnTo>
                      <a:lnTo>
                        <a:pt x="1164" y="1549"/>
                      </a:lnTo>
                      <a:lnTo>
                        <a:pt x="1153" y="1558"/>
                      </a:lnTo>
                      <a:lnTo>
                        <a:pt x="1129" y="1574"/>
                      </a:lnTo>
                      <a:lnTo>
                        <a:pt x="1133" y="1596"/>
                      </a:lnTo>
                      <a:lnTo>
                        <a:pt x="1133" y="1609"/>
                      </a:lnTo>
                      <a:lnTo>
                        <a:pt x="1129" y="1618"/>
                      </a:lnTo>
                      <a:lnTo>
                        <a:pt x="1124" y="1625"/>
                      </a:lnTo>
                      <a:lnTo>
                        <a:pt x="1114" y="1629"/>
                      </a:lnTo>
                      <a:lnTo>
                        <a:pt x="1105" y="1627"/>
                      </a:lnTo>
                      <a:lnTo>
                        <a:pt x="1085" y="1619"/>
                      </a:lnTo>
                      <a:lnTo>
                        <a:pt x="1035" y="1599"/>
                      </a:lnTo>
                      <a:lnTo>
                        <a:pt x="972" y="1574"/>
                      </a:lnTo>
                      <a:lnTo>
                        <a:pt x="885" y="1548"/>
                      </a:lnTo>
                      <a:lnTo>
                        <a:pt x="871" y="1548"/>
                      </a:lnTo>
                      <a:lnTo>
                        <a:pt x="820" y="1535"/>
                      </a:lnTo>
                      <a:lnTo>
                        <a:pt x="720" y="1507"/>
                      </a:lnTo>
                      <a:lnTo>
                        <a:pt x="637" y="1496"/>
                      </a:lnTo>
                      <a:lnTo>
                        <a:pt x="618" y="1498"/>
                      </a:lnTo>
                      <a:lnTo>
                        <a:pt x="575" y="1501"/>
                      </a:lnTo>
                      <a:lnTo>
                        <a:pt x="553" y="1481"/>
                      </a:lnTo>
                      <a:lnTo>
                        <a:pt x="538" y="1468"/>
                      </a:lnTo>
                      <a:lnTo>
                        <a:pt x="529" y="1457"/>
                      </a:lnTo>
                      <a:lnTo>
                        <a:pt x="522" y="1442"/>
                      </a:lnTo>
                      <a:lnTo>
                        <a:pt x="512" y="1425"/>
                      </a:lnTo>
                      <a:lnTo>
                        <a:pt x="463" y="1355"/>
                      </a:lnTo>
                      <a:lnTo>
                        <a:pt x="508" y="1417"/>
                      </a:lnTo>
                      <a:lnTo>
                        <a:pt x="524" y="1441"/>
                      </a:lnTo>
                      <a:lnTo>
                        <a:pt x="531" y="1461"/>
                      </a:lnTo>
                      <a:lnTo>
                        <a:pt x="572" y="1498"/>
                      </a:lnTo>
                      <a:lnTo>
                        <a:pt x="592" y="1502"/>
                      </a:lnTo>
                      <a:lnTo>
                        <a:pt x="620" y="1497"/>
                      </a:lnTo>
                      <a:lnTo>
                        <a:pt x="640" y="1498"/>
                      </a:lnTo>
                      <a:lnTo>
                        <a:pt x="675" y="1512"/>
                      </a:lnTo>
                      <a:lnTo>
                        <a:pt x="694" y="1529"/>
                      </a:lnTo>
                      <a:lnTo>
                        <a:pt x="713" y="1545"/>
                      </a:lnTo>
                      <a:lnTo>
                        <a:pt x="731" y="1568"/>
                      </a:lnTo>
                      <a:lnTo>
                        <a:pt x="739" y="1582"/>
                      </a:lnTo>
                      <a:lnTo>
                        <a:pt x="736" y="1597"/>
                      </a:lnTo>
                      <a:lnTo>
                        <a:pt x="725" y="1617"/>
                      </a:lnTo>
                      <a:lnTo>
                        <a:pt x="710" y="1639"/>
                      </a:lnTo>
                      <a:lnTo>
                        <a:pt x="679" y="1673"/>
                      </a:lnTo>
                      <a:lnTo>
                        <a:pt x="635" y="1718"/>
                      </a:lnTo>
                      <a:lnTo>
                        <a:pt x="606" y="1751"/>
                      </a:lnTo>
                      <a:lnTo>
                        <a:pt x="545" y="1791"/>
                      </a:lnTo>
                      <a:lnTo>
                        <a:pt x="454" y="1846"/>
                      </a:lnTo>
                      <a:lnTo>
                        <a:pt x="391" y="1880"/>
                      </a:lnTo>
                      <a:lnTo>
                        <a:pt x="375" y="1899"/>
                      </a:lnTo>
                      <a:lnTo>
                        <a:pt x="356" y="1919"/>
                      </a:lnTo>
                      <a:lnTo>
                        <a:pt x="323" y="1946"/>
                      </a:lnTo>
                      <a:lnTo>
                        <a:pt x="315" y="1984"/>
                      </a:lnTo>
                      <a:lnTo>
                        <a:pt x="315" y="2055"/>
                      </a:lnTo>
                      <a:lnTo>
                        <a:pt x="322" y="2114"/>
                      </a:lnTo>
                      <a:lnTo>
                        <a:pt x="333" y="2154"/>
                      </a:lnTo>
                      <a:lnTo>
                        <a:pt x="390" y="2231"/>
                      </a:lnTo>
                      <a:lnTo>
                        <a:pt x="424" y="2264"/>
                      </a:lnTo>
                      <a:lnTo>
                        <a:pt x="427" y="2274"/>
                      </a:lnTo>
                      <a:lnTo>
                        <a:pt x="425" y="2285"/>
                      </a:lnTo>
                      <a:lnTo>
                        <a:pt x="362" y="2307"/>
                      </a:lnTo>
                      <a:lnTo>
                        <a:pt x="293" y="2299"/>
                      </a:lnTo>
                      <a:lnTo>
                        <a:pt x="256" y="2296"/>
                      </a:lnTo>
                      <a:lnTo>
                        <a:pt x="221" y="2302"/>
                      </a:lnTo>
                      <a:lnTo>
                        <a:pt x="186" y="2302"/>
                      </a:lnTo>
                      <a:lnTo>
                        <a:pt x="151" y="2295"/>
                      </a:lnTo>
                      <a:lnTo>
                        <a:pt x="146" y="2290"/>
                      </a:lnTo>
                      <a:lnTo>
                        <a:pt x="141" y="2278"/>
                      </a:lnTo>
                      <a:lnTo>
                        <a:pt x="145" y="2157"/>
                      </a:lnTo>
                      <a:lnTo>
                        <a:pt x="162" y="2035"/>
                      </a:lnTo>
                      <a:lnTo>
                        <a:pt x="148" y="1996"/>
                      </a:lnTo>
                      <a:lnTo>
                        <a:pt x="125" y="1959"/>
                      </a:lnTo>
                      <a:lnTo>
                        <a:pt x="115" y="1949"/>
                      </a:lnTo>
                      <a:lnTo>
                        <a:pt x="96" y="1930"/>
                      </a:lnTo>
                      <a:lnTo>
                        <a:pt x="83" y="1919"/>
                      </a:lnTo>
                      <a:lnTo>
                        <a:pt x="81" y="1906"/>
                      </a:lnTo>
                      <a:lnTo>
                        <a:pt x="83" y="1895"/>
                      </a:lnTo>
                      <a:lnTo>
                        <a:pt x="100" y="1873"/>
                      </a:lnTo>
                      <a:lnTo>
                        <a:pt x="125" y="1849"/>
                      </a:lnTo>
                      <a:lnTo>
                        <a:pt x="146" y="1833"/>
                      </a:lnTo>
                      <a:lnTo>
                        <a:pt x="176" y="1832"/>
                      </a:lnTo>
                      <a:lnTo>
                        <a:pt x="203" y="1834"/>
                      </a:lnTo>
                      <a:lnTo>
                        <a:pt x="321" y="1754"/>
                      </a:lnTo>
                      <a:lnTo>
                        <a:pt x="410" y="1694"/>
                      </a:lnTo>
                      <a:lnTo>
                        <a:pt x="491" y="1645"/>
                      </a:lnTo>
                      <a:lnTo>
                        <a:pt x="465" y="1649"/>
                      </a:lnTo>
                      <a:lnTo>
                        <a:pt x="386" y="1626"/>
                      </a:lnTo>
                      <a:lnTo>
                        <a:pt x="307" y="1620"/>
                      </a:lnTo>
                      <a:lnTo>
                        <a:pt x="197" y="1602"/>
                      </a:lnTo>
                      <a:lnTo>
                        <a:pt x="162" y="1609"/>
                      </a:lnTo>
                      <a:lnTo>
                        <a:pt x="82" y="1599"/>
                      </a:lnTo>
                      <a:lnTo>
                        <a:pt x="63" y="1595"/>
                      </a:lnTo>
                      <a:lnTo>
                        <a:pt x="44" y="1587"/>
                      </a:lnTo>
                      <a:lnTo>
                        <a:pt x="29" y="1577"/>
                      </a:lnTo>
                      <a:lnTo>
                        <a:pt x="19" y="1565"/>
                      </a:lnTo>
                      <a:lnTo>
                        <a:pt x="11" y="1544"/>
                      </a:lnTo>
                      <a:lnTo>
                        <a:pt x="4" y="1515"/>
                      </a:lnTo>
                      <a:lnTo>
                        <a:pt x="1" y="1488"/>
                      </a:lnTo>
                      <a:lnTo>
                        <a:pt x="0" y="1451"/>
                      </a:lnTo>
                      <a:lnTo>
                        <a:pt x="2" y="1421"/>
                      </a:lnTo>
                      <a:lnTo>
                        <a:pt x="5" y="1388"/>
                      </a:lnTo>
                      <a:lnTo>
                        <a:pt x="10" y="1359"/>
                      </a:lnTo>
                      <a:lnTo>
                        <a:pt x="18" y="1337"/>
                      </a:lnTo>
                      <a:lnTo>
                        <a:pt x="46" y="1251"/>
                      </a:lnTo>
                      <a:lnTo>
                        <a:pt x="77" y="1148"/>
                      </a:lnTo>
                      <a:lnTo>
                        <a:pt x="100" y="1079"/>
                      </a:lnTo>
                      <a:lnTo>
                        <a:pt x="158" y="963"/>
                      </a:lnTo>
                      <a:lnTo>
                        <a:pt x="216" y="872"/>
                      </a:lnTo>
                      <a:lnTo>
                        <a:pt x="266" y="803"/>
                      </a:lnTo>
                      <a:lnTo>
                        <a:pt x="298" y="757"/>
                      </a:lnTo>
                      <a:lnTo>
                        <a:pt x="322" y="716"/>
                      </a:lnTo>
                      <a:lnTo>
                        <a:pt x="350" y="681"/>
                      </a:lnTo>
                      <a:lnTo>
                        <a:pt x="356" y="627"/>
                      </a:lnTo>
                      <a:lnTo>
                        <a:pt x="384" y="556"/>
                      </a:lnTo>
                      <a:lnTo>
                        <a:pt x="404" y="494"/>
                      </a:lnTo>
                      <a:close/>
                    </a:path>
                  </a:pathLst>
                </a:custGeom>
                <a:solidFill>
                  <a:srgbClr val="C0C0C0"/>
                </a:solidFill>
                <a:ln w="1651">
                  <a:solidFill>
                    <a:srgbClr val="000000"/>
                  </a:solidFill>
                  <a:round/>
                  <a:headEnd/>
                  <a:tailEnd/>
                </a:ln>
              </p:spPr>
              <p:txBody>
                <a:bodyPr/>
                <a:lstStyle/>
                <a:p>
                  <a:endParaRPr lang="en-US"/>
                </a:p>
              </p:txBody>
            </p:sp>
            <p:grpSp>
              <p:nvGrpSpPr>
                <p:cNvPr id="19" name="Group 55"/>
                <p:cNvGrpSpPr>
                  <a:grpSpLocks/>
                </p:cNvGrpSpPr>
                <p:nvPr/>
              </p:nvGrpSpPr>
              <p:grpSpPr bwMode="auto">
                <a:xfrm>
                  <a:off x="748" y="3664"/>
                  <a:ext cx="30" cy="42"/>
                  <a:chOff x="748" y="3664"/>
                  <a:chExt cx="30" cy="42"/>
                </a:xfrm>
              </p:grpSpPr>
              <p:sp>
                <p:nvSpPr>
                  <p:cNvPr id="48155" name="Freeform 56"/>
                  <p:cNvSpPr>
                    <a:spLocks/>
                  </p:cNvSpPr>
                  <p:nvPr/>
                </p:nvSpPr>
                <p:spPr bwMode="auto">
                  <a:xfrm>
                    <a:off x="748" y="3664"/>
                    <a:ext cx="30" cy="15"/>
                  </a:xfrm>
                  <a:custGeom>
                    <a:avLst/>
                    <a:gdLst>
                      <a:gd name="T0" fmla="*/ 0 w 151"/>
                      <a:gd name="T1" fmla="*/ 24 h 75"/>
                      <a:gd name="T2" fmla="*/ 19 w 151"/>
                      <a:gd name="T3" fmla="*/ 15 h 75"/>
                      <a:gd name="T4" fmla="*/ 37 w 151"/>
                      <a:gd name="T5" fmla="*/ 8 h 75"/>
                      <a:gd name="T6" fmla="*/ 52 w 151"/>
                      <a:gd name="T7" fmla="*/ 3 h 75"/>
                      <a:gd name="T8" fmla="*/ 66 w 151"/>
                      <a:gd name="T9" fmla="*/ 1 h 75"/>
                      <a:gd name="T10" fmla="*/ 79 w 151"/>
                      <a:gd name="T11" fmla="*/ 0 h 75"/>
                      <a:gd name="T12" fmla="*/ 91 w 151"/>
                      <a:gd name="T13" fmla="*/ 3 h 75"/>
                      <a:gd name="T14" fmla="*/ 96 w 151"/>
                      <a:gd name="T15" fmla="*/ 11 h 75"/>
                      <a:gd name="T16" fmla="*/ 102 w 151"/>
                      <a:gd name="T17" fmla="*/ 23 h 75"/>
                      <a:gd name="T18" fmla="*/ 110 w 151"/>
                      <a:gd name="T19" fmla="*/ 35 h 75"/>
                      <a:gd name="T20" fmla="*/ 119 w 151"/>
                      <a:gd name="T21" fmla="*/ 50 h 75"/>
                      <a:gd name="T22" fmla="*/ 125 w 151"/>
                      <a:gd name="T23" fmla="*/ 61 h 75"/>
                      <a:gd name="T24" fmla="*/ 136 w 151"/>
                      <a:gd name="T25" fmla="*/ 71 h 75"/>
                      <a:gd name="T26" fmla="*/ 151 w 151"/>
                      <a:gd name="T27" fmla="*/ 75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75"/>
                      <a:gd name="T44" fmla="*/ 151 w 151"/>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75">
                        <a:moveTo>
                          <a:pt x="0" y="24"/>
                        </a:moveTo>
                        <a:lnTo>
                          <a:pt x="19" y="15"/>
                        </a:lnTo>
                        <a:lnTo>
                          <a:pt x="37" y="8"/>
                        </a:lnTo>
                        <a:lnTo>
                          <a:pt x="52" y="3"/>
                        </a:lnTo>
                        <a:lnTo>
                          <a:pt x="66" y="1"/>
                        </a:lnTo>
                        <a:lnTo>
                          <a:pt x="79" y="0"/>
                        </a:lnTo>
                        <a:lnTo>
                          <a:pt x="91" y="3"/>
                        </a:lnTo>
                        <a:lnTo>
                          <a:pt x="96" y="11"/>
                        </a:lnTo>
                        <a:lnTo>
                          <a:pt x="102" y="23"/>
                        </a:lnTo>
                        <a:lnTo>
                          <a:pt x="110" y="35"/>
                        </a:lnTo>
                        <a:lnTo>
                          <a:pt x="119" y="50"/>
                        </a:lnTo>
                        <a:lnTo>
                          <a:pt x="125" y="61"/>
                        </a:lnTo>
                        <a:lnTo>
                          <a:pt x="136" y="71"/>
                        </a:lnTo>
                        <a:lnTo>
                          <a:pt x="151" y="75"/>
                        </a:lnTo>
                      </a:path>
                    </a:pathLst>
                  </a:custGeom>
                  <a:solidFill>
                    <a:srgbClr val="C0C0C0"/>
                  </a:solidFill>
                  <a:ln w="1651">
                    <a:solidFill>
                      <a:srgbClr val="000000"/>
                    </a:solidFill>
                    <a:round/>
                    <a:headEnd/>
                    <a:tailEnd/>
                  </a:ln>
                </p:spPr>
                <p:txBody>
                  <a:bodyPr/>
                  <a:lstStyle/>
                  <a:p>
                    <a:endParaRPr lang="en-US"/>
                  </a:p>
                </p:txBody>
              </p:sp>
              <p:sp>
                <p:nvSpPr>
                  <p:cNvPr id="48156" name="Freeform 57"/>
                  <p:cNvSpPr>
                    <a:spLocks/>
                  </p:cNvSpPr>
                  <p:nvPr/>
                </p:nvSpPr>
                <p:spPr bwMode="auto">
                  <a:xfrm>
                    <a:off x="768" y="3681"/>
                    <a:ext cx="9" cy="25"/>
                  </a:xfrm>
                  <a:custGeom>
                    <a:avLst/>
                    <a:gdLst>
                      <a:gd name="T0" fmla="*/ 42 w 48"/>
                      <a:gd name="T1" fmla="*/ 0 h 124"/>
                      <a:gd name="T2" fmla="*/ 33 w 48"/>
                      <a:gd name="T3" fmla="*/ 7 h 124"/>
                      <a:gd name="T4" fmla="*/ 23 w 48"/>
                      <a:gd name="T5" fmla="*/ 19 h 124"/>
                      <a:gd name="T6" fmla="*/ 13 w 48"/>
                      <a:gd name="T7" fmla="*/ 34 h 124"/>
                      <a:gd name="T8" fmla="*/ 7 w 48"/>
                      <a:gd name="T9" fmla="*/ 49 h 124"/>
                      <a:gd name="T10" fmla="*/ 3 w 48"/>
                      <a:gd name="T11" fmla="*/ 65 h 124"/>
                      <a:gd name="T12" fmla="*/ 0 w 48"/>
                      <a:gd name="T13" fmla="*/ 82 h 124"/>
                      <a:gd name="T14" fmla="*/ 0 w 48"/>
                      <a:gd name="T15" fmla="*/ 97 h 124"/>
                      <a:gd name="T16" fmla="*/ 4 w 48"/>
                      <a:gd name="T17" fmla="*/ 115 h 124"/>
                      <a:gd name="T18" fmla="*/ 7 w 48"/>
                      <a:gd name="T19" fmla="*/ 124 h 124"/>
                      <a:gd name="T20" fmla="*/ 15 w 48"/>
                      <a:gd name="T21" fmla="*/ 116 h 124"/>
                      <a:gd name="T22" fmla="*/ 22 w 48"/>
                      <a:gd name="T23" fmla="*/ 107 h 124"/>
                      <a:gd name="T24" fmla="*/ 29 w 48"/>
                      <a:gd name="T25" fmla="*/ 96 h 124"/>
                      <a:gd name="T26" fmla="*/ 35 w 48"/>
                      <a:gd name="T27" fmla="*/ 86 h 124"/>
                      <a:gd name="T28" fmla="*/ 40 w 48"/>
                      <a:gd name="T29" fmla="*/ 73 h 124"/>
                      <a:gd name="T30" fmla="*/ 43 w 48"/>
                      <a:gd name="T31" fmla="*/ 59 h 124"/>
                      <a:gd name="T32" fmla="*/ 47 w 48"/>
                      <a:gd name="T33" fmla="*/ 42 h 124"/>
                      <a:gd name="T34" fmla="*/ 48 w 48"/>
                      <a:gd name="T35" fmla="*/ 28 h 124"/>
                      <a:gd name="T36" fmla="*/ 46 w 48"/>
                      <a:gd name="T37" fmla="*/ 13 h 124"/>
                      <a:gd name="T38" fmla="*/ 42 w 48"/>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24"/>
                      <a:gd name="T62" fmla="*/ 48 w 48"/>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24">
                        <a:moveTo>
                          <a:pt x="42" y="0"/>
                        </a:moveTo>
                        <a:lnTo>
                          <a:pt x="33" y="7"/>
                        </a:lnTo>
                        <a:lnTo>
                          <a:pt x="23" y="19"/>
                        </a:lnTo>
                        <a:lnTo>
                          <a:pt x="13" y="34"/>
                        </a:lnTo>
                        <a:lnTo>
                          <a:pt x="7" y="49"/>
                        </a:lnTo>
                        <a:lnTo>
                          <a:pt x="3" y="65"/>
                        </a:lnTo>
                        <a:lnTo>
                          <a:pt x="0" y="82"/>
                        </a:lnTo>
                        <a:lnTo>
                          <a:pt x="0" y="97"/>
                        </a:lnTo>
                        <a:lnTo>
                          <a:pt x="4" y="115"/>
                        </a:lnTo>
                        <a:lnTo>
                          <a:pt x="7" y="124"/>
                        </a:lnTo>
                        <a:lnTo>
                          <a:pt x="15" y="116"/>
                        </a:lnTo>
                        <a:lnTo>
                          <a:pt x="22" y="107"/>
                        </a:lnTo>
                        <a:lnTo>
                          <a:pt x="29" y="96"/>
                        </a:lnTo>
                        <a:lnTo>
                          <a:pt x="35" y="86"/>
                        </a:lnTo>
                        <a:lnTo>
                          <a:pt x="40" y="73"/>
                        </a:lnTo>
                        <a:lnTo>
                          <a:pt x="43" y="59"/>
                        </a:lnTo>
                        <a:lnTo>
                          <a:pt x="47" y="42"/>
                        </a:lnTo>
                        <a:lnTo>
                          <a:pt x="48" y="28"/>
                        </a:lnTo>
                        <a:lnTo>
                          <a:pt x="46" y="13"/>
                        </a:lnTo>
                        <a:lnTo>
                          <a:pt x="42" y="0"/>
                        </a:lnTo>
                        <a:close/>
                      </a:path>
                    </a:pathLst>
                  </a:custGeom>
                  <a:solidFill>
                    <a:srgbClr val="C0C0C0"/>
                  </a:solidFill>
                  <a:ln w="1651">
                    <a:solidFill>
                      <a:srgbClr val="000000"/>
                    </a:solidFill>
                    <a:round/>
                    <a:headEnd/>
                    <a:tailEnd/>
                  </a:ln>
                </p:spPr>
                <p:txBody>
                  <a:bodyPr/>
                  <a:lstStyle/>
                  <a:p>
                    <a:endParaRPr lang="en-US"/>
                  </a:p>
                </p:txBody>
              </p:sp>
            </p:grpSp>
          </p:grpSp>
        </p:grpSp>
      </p:grpSp>
      <p:sp>
        <p:nvSpPr>
          <p:cNvPr id="48141" name="Oval 61"/>
          <p:cNvSpPr>
            <a:spLocks noChangeArrowheads="1"/>
          </p:cNvSpPr>
          <p:nvPr/>
        </p:nvSpPr>
        <p:spPr bwMode="auto">
          <a:xfrm>
            <a:off x="1066800" y="2286000"/>
            <a:ext cx="1371600" cy="1676400"/>
          </a:xfrm>
          <a:prstGeom prst="ellipse">
            <a:avLst/>
          </a:prstGeom>
          <a:noFill/>
          <a:ln w="38100" algn="ctr">
            <a:solidFill>
              <a:schemeClr val="tx1"/>
            </a:solidFill>
            <a:round/>
            <a:headEnd/>
            <a:tailEnd/>
          </a:ln>
        </p:spPr>
        <p:txBody>
          <a:bodyPr wrap="none" anchor="ctr"/>
          <a:lstStyle/>
          <a:p>
            <a:endParaRPr lang="en-US"/>
          </a:p>
        </p:txBody>
      </p:sp>
      <p:sp>
        <p:nvSpPr>
          <p:cNvPr id="48142" name="Oval 62"/>
          <p:cNvSpPr>
            <a:spLocks noChangeArrowheads="1"/>
          </p:cNvSpPr>
          <p:nvPr/>
        </p:nvSpPr>
        <p:spPr bwMode="auto">
          <a:xfrm>
            <a:off x="6477000" y="2286000"/>
            <a:ext cx="1371600" cy="1676400"/>
          </a:xfrm>
          <a:prstGeom prst="ellipse">
            <a:avLst/>
          </a:prstGeom>
          <a:noFill/>
          <a:ln w="38100" algn="ctr">
            <a:solidFill>
              <a:schemeClr val="tx1"/>
            </a:solidFill>
            <a:round/>
            <a:headEnd/>
            <a:tailEnd/>
          </a:ln>
        </p:spPr>
        <p:txBody>
          <a:bodyPr wrap="none" anchor="ctr"/>
          <a:lstStyle/>
          <a:p>
            <a:endParaRPr lang="en-US"/>
          </a:p>
        </p:txBody>
      </p:sp>
      <p:sp>
        <p:nvSpPr>
          <p:cNvPr id="48143" name="Text Box 63"/>
          <p:cNvSpPr txBox="1">
            <a:spLocks noChangeArrowheads="1"/>
          </p:cNvSpPr>
          <p:nvPr/>
        </p:nvSpPr>
        <p:spPr bwMode="auto">
          <a:xfrm>
            <a:off x="685800" y="1752600"/>
            <a:ext cx="2060575" cy="396875"/>
          </a:xfrm>
          <a:prstGeom prst="rect">
            <a:avLst/>
          </a:prstGeom>
          <a:noFill/>
          <a:ln w="38100" algn="ctr">
            <a:noFill/>
            <a:miter lim="800000"/>
            <a:headEnd/>
            <a:tailEnd/>
          </a:ln>
        </p:spPr>
        <p:txBody>
          <a:bodyPr wrap="none">
            <a:spAutoFit/>
          </a:bodyPr>
          <a:lstStyle/>
          <a:p>
            <a:r>
              <a:rPr lang="en-US"/>
              <a:t>Company site 1</a:t>
            </a:r>
          </a:p>
        </p:txBody>
      </p:sp>
      <p:sp>
        <p:nvSpPr>
          <p:cNvPr id="48144" name="Text Box 64"/>
          <p:cNvSpPr txBox="1">
            <a:spLocks noChangeArrowheads="1"/>
          </p:cNvSpPr>
          <p:nvPr/>
        </p:nvSpPr>
        <p:spPr bwMode="auto">
          <a:xfrm>
            <a:off x="6019800" y="1828800"/>
            <a:ext cx="2060575" cy="396875"/>
          </a:xfrm>
          <a:prstGeom prst="rect">
            <a:avLst/>
          </a:prstGeom>
          <a:noFill/>
          <a:ln w="38100" algn="ctr">
            <a:noFill/>
            <a:miter lim="800000"/>
            <a:headEnd/>
            <a:tailEnd/>
          </a:ln>
        </p:spPr>
        <p:txBody>
          <a:bodyPr wrap="none">
            <a:spAutoFit/>
          </a:bodyPr>
          <a:lstStyle/>
          <a:p>
            <a:r>
              <a:rPr lang="en-US"/>
              <a:t>Company site 2</a:t>
            </a:r>
          </a:p>
        </p:txBody>
      </p:sp>
      <p:sp>
        <p:nvSpPr>
          <p:cNvPr id="48145" name="Freeform 65"/>
          <p:cNvSpPr>
            <a:spLocks/>
          </p:cNvSpPr>
          <p:nvPr/>
        </p:nvSpPr>
        <p:spPr bwMode="auto">
          <a:xfrm flipV="1">
            <a:off x="2819400" y="3429000"/>
            <a:ext cx="3124200" cy="76200"/>
          </a:xfrm>
          <a:custGeom>
            <a:avLst/>
            <a:gdLst>
              <a:gd name="T0" fmla="*/ 0 w 1968"/>
              <a:gd name="T1" fmla="*/ 0 h 528"/>
              <a:gd name="T2" fmla="*/ 960 w 1968"/>
              <a:gd name="T3" fmla="*/ 528 h 528"/>
              <a:gd name="T4" fmla="*/ 1968 w 1968"/>
              <a:gd name="T5" fmla="*/ 0 h 528"/>
              <a:gd name="T6" fmla="*/ 0 60000 65536"/>
              <a:gd name="T7" fmla="*/ 0 60000 65536"/>
              <a:gd name="T8" fmla="*/ 0 60000 65536"/>
              <a:gd name="T9" fmla="*/ 0 w 1968"/>
              <a:gd name="T10" fmla="*/ 0 h 528"/>
              <a:gd name="T11" fmla="*/ 1968 w 1968"/>
              <a:gd name="T12" fmla="*/ 528 h 528"/>
            </a:gdLst>
            <a:ahLst/>
            <a:cxnLst>
              <a:cxn ang="T6">
                <a:pos x="T0" y="T1"/>
              </a:cxn>
              <a:cxn ang="T7">
                <a:pos x="T2" y="T3"/>
              </a:cxn>
              <a:cxn ang="T8">
                <a:pos x="T4" y="T5"/>
              </a:cxn>
            </a:cxnLst>
            <a:rect l="T9" t="T10" r="T11" b="T12"/>
            <a:pathLst>
              <a:path w="1968" h="528">
                <a:moveTo>
                  <a:pt x="0" y="0"/>
                </a:moveTo>
                <a:cubicBezTo>
                  <a:pt x="316" y="264"/>
                  <a:pt x="632" y="528"/>
                  <a:pt x="960" y="528"/>
                </a:cubicBezTo>
                <a:cubicBezTo>
                  <a:pt x="1288" y="528"/>
                  <a:pt x="1628" y="264"/>
                  <a:pt x="1968" y="0"/>
                </a:cubicBezTo>
              </a:path>
            </a:pathLst>
          </a:custGeom>
          <a:noFill/>
          <a:ln w="38100">
            <a:solidFill>
              <a:schemeClr val="tx1"/>
            </a:solidFill>
            <a:prstDash val="sysDot"/>
            <a:round/>
            <a:headEnd/>
            <a:tailEnd/>
          </a:ln>
        </p:spPr>
        <p:txBody>
          <a:bodyPr wrap="none" anchor="ctr"/>
          <a:lstStyle/>
          <a:p>
            <a:endParaRPr lang="en-US"/>
          </a:p>
        </p:txBody>
      </p:sp>
      <p:sp>
        <p:nvSpPr>
          <p:cNvPr id="48146" name="Text Box 66"/>
          <p:cNvSpPr txBox="1">
            <a:spLocks noChangeArrowheads="1"/>
          </p:cNvSpPr>
          <p:nvPr/>
        </p:nvSpPr>
        <p:spPr bwMode="auto">
          <a:xfrm>
            <a:off x="4876800" y="3962400"/>
            <a:ext cx="1539875" cy="396875"/>
          </a:xfrm>
          <a:prstGeom prst="rect">
            <a:avLst/>
          </a:prstGeom>
          <a:noFill/>
          <a:ln w="38100" algn="ctr">
            <a:noFill/>
            <a:miter lim="800000"/>
            <a:headEnd/>
            <a:tailEnd/>
          </a:ln>
        </p:spPr>
        <p:txBody>
          <a:bodyPr wrap="none">
            <a:spAutoFit/>
          </a:bodyPr>
          <a:lstStyle/>
          <a:p>
            <a:r>
              <a:rPr lang="en-US"/>
              <a:t>VPN tunnel</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Firewalls</a:t>
            </a:r>
          </a:p>
        </p:txBody>
      </p:sp>
      <p:pic>
        <p:nvPicPr>
          <p:cNvPr id="49155" name="Picture 4" descr="08f20"/>
          <p:cNvPicPr>
            <a:picLocks noGrp="1" noChangeAspect="1" noChangeArrowheads="1"/>
          </p:cNvPicPr>
          <p:nvPr>
            <p:ph type="body" sz="half" idx="1"/>
          </p:nvPr>
        </p:nvPicPr>
        <p:blipFill>
          <a:blip r:embed="rId2" cstate="print"/>
          <a:srcRect/>
          <a:stretch>
            <a:fillRect/>
          </a:stretch>
        </p:blipFill>
        <p:spPr>
          <a:xfrm>
            <a:off x="381000" y="1981200"/>
            <a:ext cx="4152900" cy="1708150"/>
          </a:xfrm>
          <a:noFill/>
        </p:spPr>
      </p:pic>
      <p:sp>
        <p:nvSpPr>
          <p:cNvPr id="49156" name="Rectangle 5"/>
          <p:cNvSpPr>
            <a:spLocks noGrp="1" noChangeArrowheads="1"/>
          </p:cNvSpPr>
          <p:nvPr>
            <p:ph type="body" sz="half" idx="2"/>
          </p:nvPr>
        </p:nvSpPr>
        <p:spPr/>
        <p:txBody>
          <a:bodyPr/>
          <a:lstStyle/>
          <a:p>
            <a:r>
              <a:rPr lang="en-US" sz="2400" smtClean="0"/>
              <a:t>Firewalls create zones of trust</a:t>
            </a:r>
          </a:p>
          <a:p>
            <a:pPr lvl="1"/>
            <a:r>
              <a:rPr lang="en-US" sz="2000" smtClean="0"/>
              <a:t>The internal network</a:t>
            </a:r>
          </a:p>
          <a:p>
            <a:pPr lvl="1"/>
            <a:r>
              <a:rPr lang="en-US" sz="2000" smtClean="0"/>
              <a:t>Demilitarized zone (DMZ)</a:t>
            </a:r>
          </a:p>
          <a:p>
            <a:pPr lvl="2"/>
            <a:r>
              <a:rPr lang="en-US" sz="1800" smtClean="0"/>
              <a:t>DNS, email servers</a:t>
            </a:r>
          </a:p>
          <a:p>
            <a:pPr lvl="2"/>
            <a:r>
              <a:rPr lang="en-US" sz="1800" smtClean="0"/>
              <a:t>Hosts in DMS accessible by anyone</a:t>
            </a:r>
          </a:p>
          <a:p>
            <a:pPr lvl="2"/>
            <a:r>
              <a:rPr lang="en-US" sz="1800" smtClean="0"/>
              <a:t>Cannot access internal hosts</a:t>
            </a:r>
          </a:p>
          <a:p>
            <a:pPr lvl="2"/>
            <a:r>
              <a:rPr lang="en-US" sz="1800" smtClean="0"/>
              <a:t>DMZ can be periodically restored</a:t>
            </a:r>
          </a:p>
          <a:p>
            <a:pPr lvl="1"/>
            <a:r>
              <a:rPr lang="en-US" sz="2000" smtClean="0"/>
              <a:t>The rest of the Internet</a:t>
            </a:r>
          </a:p>
          <a:p>
            <a:r>
              <a:rPr lang="en-US" sz="2400" smtClean="0"/>
              <a:t>Widely used in practice</a:t>
            </a:r>
          </a:p>
          <a:p>
            <a:pPr lvl="1"/>
            <a:r>
              <a:rPr lang="en-US" sz="2000" smtClean="0"/>
              <a:t>Unilaterally deployed</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Firewall configurations</a:t>
            </a:r>
          </a:p>
        </p:txBody>
      </p:sp>
      <p:sp>
        <p:nvSpPr>
          <p:cNvPr id="50179" name="Rectangle 3"/>
          <p:cNvSpPr>
            <a:spLocks noGrp="1" noChangeArrowheads="1"/>
          </p:cNvSpPr>
          <p:nvPr>
            <p:ph type="body" idx="1"/>
          </p:nvPr>
        </p:nvSpPr>
        <p:spPr/>
        <p:txBody>
          <a:bodyPr/>
          <a:lstStyle/>
          <a:p>
            <a:r>
              <a:rPr lang="en-US" smtClean="0"/>
              <a:t>Access lists: similar to tcpdump’s filter lists</a:t>
            </a:r>
          </a:p>
          <a:p>
            <a:r>
              <a:rPr lang="en-US" smtClean="0"/>
              <a:t>Allows outside connection to Duke CS’s main mail server one.cs.duke.edu:</a:t>
            </a:r>
          </a:p>
          <a:p>
            <a:pPr lvl="1"/>
            <a:r>
              <a:rPr lang="en-US" smtClean="0"/>
              <a:t>(*,*,152.3.140.161, 25, allow)</a:t>
            </a:r>
          </a:p>
          <a:p>
            <a:pPr lvl="1"/>
            <a:endParaRPr lang="en-US" smtClean="0"/>
          </a:p>
          <a:p>
            <a:r>
              <a:rPr lang="en-US" smtClean="0"/>
              <a:t>Disallow to internal mail server</a:t>
            </a:r>
          </a:p>
          <a:p>
            <a:pPr lvl="1"/>
            <a:r>
              <a:rPr lang="en-US" smtClean="0"/>
              <a:t>(152.3/16, *, 152.3.140.1, 25, allow )</a:t>
            </a:r>
          </a:p>
          <a:p>
            <a:pPr lvl="1"/>
            <a:r>
              <a:rPr lang="en-US" smtClean="0"/>
              <a:t> (*,*,152.3.140.1, 25, deny)</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Conclusion</a:t>
            </a:r>
          </a:p>
        </p:txBody>
      </p:sp>
      <p:sp>
        <p:nvSpPr>
          <p:cNvPr id="51203" name="Rectangle 3"/>
          <p:cNvSpPr>
            <a:spLocks noGrp="1" noChangeArrowheads="1"/>
          </p:cNvSpPr>
          <p:nvPr>
            <p:ph type="body" idx="1"/>
          </p:nvPr>
        </p:nvSpPr>
        <p:spPr/>
        <p:txBody>
          <a:bodyPr/>
          <a:lstStyle/>
          <a:p>
            <a:r>
              <a:rPr lang="en-US" smtClean="0"/>
              <a:t>Enough for you to take on on your own!</a:t>
            </a:r>
          </a:p>
          <a:p>
            <a:r>
              <a:rPr lang="en-US" smtClean="0"/>
              <a:t>Other references</a:t>
            </a:r>
          </a:p>
          <a:p>
            <a:pPr lvl="1"/>
            <a:r>
              <a:rPr lang="en-US" smtClean="0"/>
              <a:t>Network Security by Kaufman, Perlman, and Speciner</a:t>
            </a:r>
          </a:p>
          <a:p>
            <a:pPr lvl="1"/>
            <a:r>
              <a:rPr lang="en-US" smtClean="0"/>
              <a:t>Handbook of Cryptography</a:t>
            </a:r>
          </a:p>
          <a:p>
            <a:pPr lvl="1"/>
            <a:r>
              <a:rPr lang="en-US" smtClean="0"/>
              <a:t>Wikipedia</a:t>
            </a:r>
          </a:p>
          <a:p>
            <a:r>
              <a:rPr lang="en-US" smtClean="0"/>
              <a:t>You’ll be amazed on how much you can learn on your own</a:t>
            </a:r>
          </a:p>
          <a:p>
            <a:pPr lvl="1"/>
            <a:endParaRPr lang="en-US" smtClean="0"/>
          </a:p>
          <a:p>
            <a:pPr lvl="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33400" indent="-533400">
              <a:lnSpc>
                <a:spcPct val="80000"/>
              </a:lnSpc>
            </a:pPr>
            <a:r>
              <a:rPr lang="en-US" sz="3000" dirty="0" smtClean="0"/>
              <a:t>Suppose your </a:t>
            </a:r>
            <a:r>
              <a:rPr lang="en-US" sz="3000" dirty="0" err="1" smtClean="0"/>
              <a:t>PoP</a:t>
            </a:r>
            <a:r>
              <a:rPr lang="en-US" sz="3000" dirty="0" smtClean="0"/>
              <a:t> server does not support encryption. How can you read your email without sending your password in </a:t>
            </a:r>
            <a:r>
              <a:rPr lang="en-US" sz="3000" dirty="0" err="1" smtClean="0"/>
              <a:t>cleartext</a:t>
            </a:r>
            <a:r>
              <a:rPr lang="en-US" sz="3000" dirty="0" smtClean="0"/>
              <a:t>?</a:t>
            </a:r>
          </a:p>
          <a:p>
            <a:pPr marL="796925" lvl="1" indent="-457200">
              <a:lnSpc>
                <a:spcPct val="80000"/>
              </a:lnSpc>
            </a:pPr>
            <a:r>
              <a:rPr lang="en-US" sz="2600" dirty="0" err="1" smtClean="0"/>
              <a:t>ssh</a:t>
            </a:r>
            <a:r>
              <a:rPr lang="en-US" sz="2600" dirty="0" smtClean="0"/>
              <a:t> –L 9999:localhost:110 mail.cs.duke.edu</a:t>
            </a:r>
          </a:p>
          <a:p>
            <a:pPr marL="796925" lvl="1" indent="-457200">
              <a:lnSpc>
                <a:spcPct val="80000"/>
              </a:lnSpc>
            </a:pPr>
            <a:r>
              <a:rPr lang="en-US" sz="2600" dirty="0" smtClean="0"/>
              <a:t>Run your pop3 mail client, and make it use localhost:9999</a:t>
            </a:r>
          </a:p>
          <a:p>
            <a:pPr marL="796925" lvl="1" indent="-457200">
              <a:lnSpc>
                <a:spcPct val="80000"/>
              </a:lnSpc>
            </a:pPr>
            <a:r>
              <a:rPr lang="en-US" sz="2600" dirty="0" smtClean="0"/>
              <a:t>All commands will be sent via an encrypted connection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Cryptographic tools</a:t>
            </a:r>
          </a:p>
        </p:txBody>
      </p:sp>
      <p:sp>
        <p:nvSpPr>
          <p:cNvPr id="9219" name="Rectangle 3"/>
          <p:cNvSpPr>
            <a:spLocks noGrp="1" noChangeArrowheads="1"/>
          </p:cNvSpPr>
          <p:nvPr>
            <p:ph type="body" idx="1"/>
          </p:nvPr>
        </p:nvSpPr>
        <p:spPr>
          <a:xfrm>
            <a:off x="457200" y="1600200"/>
            <a:ext cx="8229600" cy="5105400"/>
          </a:xfrm>
        </p:spPr>
        <p:txBody>
          <a:bodyPr>
            <a:normAutofit/>
          </a:bodyPr>
          <a:lstStyle/>
          <a:p>
            <a:r>
              <a:rPr lang="en-US" dirty="0" smtClean="0"/>
              <a:t>Cryptographic algorithms</a:t>
            </a:r>
          </a:p>
          <a:p>
            <a:pPr lvl="1"/>
            <a:r>
              <a:rPr lang="en-US" dirty="0" smtClean="0"/>
              <a:t>Ciphers and Cryptographic hashes</a:t>
            </a:r>
          </a:p>
          <a:p>
            <a:pPr lvl="1"/>
            <a:r>
              <a:rPr lang="en-US" dirty="0" smtClean="0"/>
              <a:t>Not a solution in themselves, but building blocks from which a solution can be built</a:t>
            </a:r>
          </a:p>
          <a:p>
            <a:pPr lvl="1"/>
            <a:endParaRPr lang="en-US" dirty="0" smtClean="0"/>
          </a:p>
          <a:p>
            <a:r>
              <a:rPr lang="en-US" dirty="0" smtClean="0"/>
              <a:t>Key distribution</a:t>
            </a:r>
          </a:p>
          <a:p>
            <a:endParaRPr lang="en-US" dirty="0" smtClean="0"/>
          </a:p>
          <a:p>
            <a:r>
              <a:rPr lang="en-US" dirty="0" smtClean="0"/>
              <a:t>Protocols built on cryptographic algorithms</a:t>
            </a:r>
          </a:p>
          <a:p>
            <a:pPr lvl="1"/>
            <a:r>
              <a:rPr lang="en-US" dirty="0" smtClean="0"/>
              <a:t>System builders need to get familiar with the tools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1143000"/>
          </a:xfrm>
        </p:spPr>
        <p:txBody>
          <a:bodyPr/>
          <a:lstStyle/>
          <a:p>
            <a:r>
              <a:rPr lang="en-US" smtClean="0"/>
              <a:t>Principles of Ciphers</a:t>
            </a:r>
          </a:p>
        </p:txBody>
      </p:sp>
      <p:sp>
        <p:nvSpPr>
          <p:cNvPr id="10243" name="Rectangle 3"/>
          <p:cNvSpPr>
            <a:spLocks noGrp="1" noChangeArrowheads="1"/>
          </p:cNvSpPr>
          <p:nvPr>
            <p:ph type="body" idx="1"/>
          </p:nvPr>
        </p:nvSpPr>
        <p:spPr>
          <a:xfrm>
            <a:off x="457200" y="5105400"/>
            <a:ext cx="8458200" cy="1600200"/>
          </a:xfrm>
        </p:spPr>
        <p:txBody>
          <a:bodyPr/>
          <a:lstStyle/>
          <a:p>
            <a:pPr>
              <a:lnSpc>
                <a:spcPct val="80000"/>
              </a:lnSpc>
            </a:pPr>
            <a:r>
              <a:rPr lang="en-US" sz="2000" smtClean="0"/>
              <a:t>Encrypt</a:t>
            </a:r>
            <a:r>
              <a:rPr lang="en-US" sz="2000" baseline="-25000" smtClean="0"/>
              <a:t>key</a:t>
            </a:r>
            <a:r>
              <a:rPr lang="en-US" sz="2000" smtClean="0"/>
              <a:t>(plaintext) </a:t>
            </a:r>
            <a:r>
              <a:rPr lang="en-US" sz="2000" smtClean="0">
                <a:sym typeface="Wingdings" pitchFamily="2" charset="2"/>
              </a:rPr>
              <a:t> ciphertext</a:t>
            </a:r>
          </a:p>
          <a:p>
            <a:pPr>
              <a:lnSpc>
                <a:spcPct val="80000"/>
              </a:lnSpc>
            </a:pPr>
            <a:r>
              <a:rPr lang="en-US" sz="2000" smtClean="0">
                <a:sym typeface="Wingdings" pitchFamily="2" charset="2"/>
              </a:rPr>
              <a:t>Ciphertext is unintelligible</a:t>
            </a:r>
          </a:p>
          <a:p>
            <a:pPr>
              <a:lnSpc>
                <a:spcPct val="80000"/>
              </a:lnSpc>
            </a:pPr>
            <a:r>
              <a:rPr lang="en-US" sz="2000" smtClean="0">
                <a:sym typeface="Wingdings" pitchFamily="2" charset="2"/>
              </a:rPr>
              <a:t>Decry</a:t>
            </a:r>
            <a:r>
              <a:rPr lang="en-US" sz="2000" baseline="-25000" smtClean="0">
                <a:sym typeface="Wingdings" pitchFamily="2" charset="2"/>
              </a:rPr>
              <a:t>key</a:t>
            </a:r>
            <a:r>
              <a:rPr lang="en-US" sz="2000" smtClean="0">
                <a:sym typeface="Wingdings" pitchFamily="2" charset="2"/>
              </a:rPr>
              <a:t>(ciphertext)  plaintext</a:t>
            </a:r>
          </a:p>
          <a:p>
            <a:pPr>
              <a:lnSpc>
                <a:spcPct val="80000"/>
              </a:lnSpc>
            </a:pPr>
            <a:r>
              <a:rPr lang="en-US" sz="2000" smtClean="0">
                <a:sym typeface="Wingdings" pitchFamily="2" charset="2"/>
              </a:rPr>
              <a:t>The transformation is called a cipher</a:t>
            </a:r>
          </a:p>
          <a:p>
            <a:pPr>
              <a:lnSpc>
                <a:spcPct val="80000"/>
              </a:lnSpc>
            </a:pPr>
            <a:endParaRPr lang="en-US" sz="2000" smtClean="0"/>
          </a:p>
        </p:txBody>
      </p:sp>
      <p:pic>
        <p:nvPicPr>
          <p:cNvPr id="10244" name="Picture 4" descr="08f01"/>
          <p:cNvPicPr>
            <a:picLocks noChangeAspect="1" noChangeArrowheads="1"/>
          </p:cNvPicPr>
          <p:nvPr/>
        </p:nvPicPr>
        <p:blipFill>
          <a:blip r:embed="rId3" cstate="print"/>
          <a:srcRect/>
          <a:stretch>
            <a:fillRect/>
          </a:stretch>
        </p:blipFill>
        <p:spPr bwMode="auto">
          <a:xfrm>
            <a:off x="1066800" y="1066800"/>
            <a:ext cx="6297613" cy="3935413"/>
          </a:xfrm>
          <a:prstGeom prst="rect">
            <a:avLst/>
          </a:prstGeom>
          <a:noFill/>
          <a:ln w="12700" cap="sq">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r>
              <a:rPr lang="en-US" dirty="0" smtClean="0"/>
              <a:t>Security of a Cipher</a:t>
            </a:r>
          </a:p>
        </p:txBody>
      </p:sp>
      <p:sp>
        <p:nvSpPr>
          <p:cNvPr id="11267" name="Rectangle 3"/>
          <p:cNvSpPr>
            <a:spLocks noGrp="1" noChangeArrowheads="1"/>
          </p:cNvSpPr>
          <p:nvPr>
            <p:ph type="body" idx="1"/>
          </p:nvPr>
        </p:nvSpPr>
        <p:spPr>
          <a:xfrm>
            <a:off x="457200" y="1143000"/>
            <a:ext cx="8229600" cy="4983163"/>
          </a:xfrm>
        </p:spPr>
        <p:txBody>
          <a:bodyPr>
            <a:normAutofit fontScale="92500" lnSpcReduction="20000"/>
          </a:bodyPr>
          <a:lstStyle/>
          <a:p>
            <a:r>
              <a:rPr lang="en-US" dirty="0" smtClean="0"/>
              <a:t>Encrypt() and Decrypt() are public knowledge</a:t>
            </a:r>
          </a:p>
          <a:p>
            <a:r>
              <a:rPr lang="en-US" dirty="0" smtClean="0"/>
              <a:t>Only key is secret</a:t>
            </a:r>
          </a:p>
          <a:p>
            <a:r>
              <a:rPr lang="en-US" dirty="0" smtClean="0"/>
              <a:t>Designing a cipher is like a black art</a:t>
            </a:r>
          </a:p>
          <a:p>
            <a:r>
              <a:rPr lang="en-US" dirty="0" smtClean="0"/>
              <a:t>No news is good news</a:t>
            </a:r>
          </a:p>
          <a:p>
            <a:r>
              <a:rPr lang="en-US" dirty="0" smtClean="0"/>
              <a:t>Cryptanalysis</a:t>
            </a:r>
          </a:p>
          <a:p>
            <a:pPr lvl="1"/>
            <a:r>
              <a:rPr lang="en-US" dirty="0" smtClean="0"/>
              <a:t>Known plaintext</a:t>
            </a:r>
          </a:p>
          <a:p>
            <a:pPr lvl="2"/>
            <a:r>
              <a:rPr lang="en-US" dirty="0" smtClean="0"/>
              <a:t>Know the plaintext and its encrypted version and make use of them to guess other part of secrete information such as secrete keys</a:t>
            </a:r>
          </a:p>
          <a:p>
            <a:pPr lvl="1"/>
            <a:r>
              <a:rPr lang="en-US" dirty="0" smtClean="0"/>
              <a:t>Chosen </a:t>
            </a:r>
            <a:r>
              <a:rPr lang="en-US" dirty="0" smtClean="0"/>
              <a:t>plaintext analysis</a:t>
            </a:r>
          </a:p>
          <a:p>
            <a:pPr lvl="2"/>
            <a:r>
              <a:rPr lang="en-US" dirty="0" smtClean="0"/>
              <a:t>An attacker can get arbitrary plaintext encrypted</a:t>
            </a:r>
          </a:p>
          <a:p>
            <a:pPr lvl="2"/>
            <a:r>
              <a:rPr lang="en-US" dirty="0" smtClean="0"/>
              <a:t>Some plaintext has known </a:t>
            </a:r>
            <a:r>
              <a:rPr lang="en-US" dirty="0" smtClean="0"/>
              <a:t>vulnerability</a:t>
            </a:r>
          </a:p>
          <a:p>
            <a:pPr lvl="2"/>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Block ciphers</a:t>
            </a:r>
          </a:p>
        </p:txBody>
      </p:sp>
      <p:sp>
        <p:nvSpPr>
          <p:cNvPr id="12291" name="Rectangle 3"/>
          <p:cNvSpPr>
            <a:spLocks noGrp="1" noChangeArrowheads="1"/>
          </p:cNvSpPr>
          <p:nvPr>
            <p:ph type="body" idx="1"/>
          </p:nvPr>
        </p:nvSpPr>
        <p:spPr>
          <a:xfrm>
            <a:off x="457200" y="4724400"/>
            <a:ext cx="8458200" cy="2133600"/>
          </a:xfrm>
        </p:spPr>
        <p:txBody>
          <a:bodyPr/>
          <a:lstStyle/>
          <a:p>
            <a:pPr>
              <a:lnSpc>
                <a:spcPct val="80000"/>
              </a:lnSpc>
            </a:pPr>
            <a:r>
              <a:rPr lang="en-US" sz="2000" smtClean="0"/>
              <a:t>Input is a fixed size block of text, eg, 64-128 bits</a:t>
            </a:r>
          </a:p>
          <a:p>
            <a:pPr>
              <a:lnSpc>
                <a:spcPct val="80000"/>
              </a:lnSpc>
            </a:pPr>
            <a:r>
              <a:rPr lang="en-US" sz="2000" smtClean="0"/>
              <a:t>Modes of operation</a:t>
            </a:r>
          </a:p>
          <a:p>
            <a:pPr lvl="1">
              <a:lnSpc>
                <a:spcPct val="80000"/>
              </a:lnSpc>
            </a:pPr>
            <a:r>
              <a:rPr lang="en-US" sz="1800" smtClean="0"/>
              <a:t>Electronic codebook (ECB) mode: each block is encrypted independently</a:t>
            </a:r>
          </a:p>
          <a:p>
            <a:pPr lvl="2">
              <a:lnSpc>
                <a:spcPct val="80000"/>
              </a:lnSpc>
            </a:pPr>
            <a:r>
              <a:rPr lang="en-US" sz="1600" smtClean="0">
                <a:solidFill>
                  <a:srgbClr val="FF0000"/>
                </a:solidFill>
              </a:rPr>
              <a:t>The same block value will always result in the same cipher text block</a:t>
            </a:r>
          </a:p>
          <a:p>
            <a:pPr lvl="1">
              <a:lnSpc>
                <a:spcPct val="80000"/>
              </a:lnSpc>
            </a:pPr>
            <a:r>
              <a:rPr lang="en-US" sz="1800" smtClean="0"/>
              <a:t>Cipher block chaining</a:t>
            </a:r>
          </a:p>
          <a:p>
            <a:pPr lvl="2">
              <a:lnSpc>
                <a:spcPct val="80000"/>
              </a:lnSpc>
            </a:pPr>
            <a:r>
              <a:rPr lang="en-US" sz="1600" smtClean="0"/>
              <a:t>Each plaintext block is XORed with the previous block’s ciphertext before being encrypted</a:t>
            </a:r>
          </a:p>
        </p:txBody>
      </p:sp>
      <p:pic>
        <p:nvPicPr>
          <p:cNvPr id="12292" name="Picture 4" descr="08f02"/>
          <p:cNvPicPr>
            <a:picLocks noChangeAspect="1" noChangeArrowheads="1"/>
          </p:cNvPicPr>
          <p:nvPr/>
        </p:nvPicPr>
        <p:blipFill>
          <a:blip r:embed="rId2" cstate="print"/>
          <a:srcRect/>
          <a:stretch>
            <a:fillRect/>
          </a:stretch>
        </p:blipFill>
        <p:spPr bwMode="auto">
          <a:xfrm>
            <a:off x="1981200" y="76200"/>
            <a:ext cx="5192713" cy="4460875"/>
          </a:xfrm>
          <a:prstGeom prst="rect">
            <a:avLst/>
          </a:prstGeom>
          <a:noFill/>
          <a:ln w="12700" cap="sq">
            <a:noFill/>
            <a:miter lim="800000"/>
            <a:headEnd type="none" w="sm" len="sm"/>
            <a:tailEnd type="none" w="sm" len="sm"/>
          </a:ln>
        </p:spPr>
      </p:pic>
      <p:sp>
        <p:nvSpPr>
          <p:cNvPr id="12294" name="Text Box 6"/>
          <p:cNvSpPr txBox="1">
            <a:spLocks noChangeArrowheads="1"/>
          </p:cNvSpPr>
          <p:nvPr/>
        </p:nvSpPr>
        <p:spPr bwMode="auto">
          <a:xfrm>
            <a:off x="4633913" y="1028700"/>
            <a:ext cx="663575" cy="363538"/>
          </a:xfrm>
          <a:prstGeom prst="rect">
            <a:avLst/>
          </a:prstGeom>
          <a:noFill/>
          <a:ln w="9525">
            <a:noFill/>
            <a:miter lim="800000"/>
            <a:headEnd/>
            <a:tailEnd/>
          </a:ln>
          <a:effectLst/>
        </p:spPr>
        <p:txBody>
          <a:bodyPr wrap="none" lIns="90488" tIns="44450" rIns="90488" bIns="44450">
            <a:spAutoFit/>
          </a:bodyPr>
          <a:lstStyle/>
          <a:p>
            <a:r>
              <a:rPr lang="en-US"/>
              <a:t>CBC</a:t>
            </a:r>
          </a:p>
        </p:txBody>
      </p:sp>
      <p:sp>
        <p:nvSpPr>
          <p:cNvPr id="6" name="TextBox 5"/>
          <p:cNvSpPr txBox="1"/>
          <p:nvPr/>
        </p:nvSpPr>
        <p:spPr>
          <a:xfrm>
            <a:off x="1600200" y="2590800"/>
            <a:ext cx="684803" cy="369332"/>
          </a:xfrm>
          <a:prstGeom prst="rect">
            <a:avLst/>
          </a:prstGeom>
          <a:noFill/>
        </p:spPr>
        <p:txBody>
          <a:bodyPr wrap="none" rtlCol="0">
            <a:spAutoFit/>
          </a:bodyPr>
          <a:lstStyle/>
          <a:p>
            <a:r>
              <a:rPr lang="en-US" dirty="0" smtClean="0"/>
              <a:t>XOR</a:t>
            </a:r>
            <a:endParaRPr lang="en-US"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XIAOWEI20YANG@YOUDQGUFUVWXY5MI" val="2875"/>
</p:tagLst>
</file>

<file path=ppt/theme/theme1.xml><?xml version="1.0" encoding="utf-8"?>
<a:theme xmlns:a="http://schemas.openxmlformats.org/drawingml/2006/main" name="03Design">
  <a:themeElements>
    <a:clrScheme name="comm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m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7132</TotalTime>
  <Words>3034</Words>
  <Application>Microsoft Macintosh PowerPoint</Application>
  <PresentationFormat>On-screen Show (4:3)</PresentationFormat>
  <Paragraphs>474</Paragraphs>
  <Slides>56</Slides>
  <Notes>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03Design</vt:lpstr>
      <vt:lpstr>CompSci 356: Computer Network Architectures   Lecture 24: Network Security</vt:lpstr>
      <vt:lpstr>Overview</vt:lpstr>
      <vt:lpstr>The Internet is insecure</vt:lpstr>
      <vt:lpstr>Network security</vt:lpstr>
      <vt:lpstr>How to address those problems</vt:lpstr>
      <vt:lpstr>Cryptographic tools</vt:lpstr>
      <vt:lpstr>Principles of Ciphers</vt:lpstr>
      <vt:lpstr>Security of a Cipher</vt:lpstr>
      <vt:lpstr>Block ciphers</vt:lpstr>
      <vt:lpstr>Standard symmetric-key ciphers</vt:lpstr>
      <vt:lpstr>Public-key ciphers</vt:lpstr>
      <vt:lpstr>Cryptography building blocks</vt:lpstr>
      <vt:lpstr>Public key authentication</vt:lpstr>
      <vt:lpstr>Authenticators </vt:lpstr>
      <vt:lpstr>Authenticator methods</vt:lpstr>
      <vt:lpstr>Hash functions</vt:lpstr>
      <vt:lpstr>Digital signatures</vt:lpstr>
      <vt:lpstr>Authenticators – Message Authentication Code</vt:lpstr>
      <vt:lpstr>Key distribution</vt:lpstr>
      <vt:lpstr>Distributing public keys</vt:lpstr>
      <vt:lpstr>Certification authorities</vt:lpstr>
      <vt:lpstr>Multiple CAs</vt:lpstr>
      <vt:lpstr>Web of Trust</vt:lpstr>
      <vt:lpstr>Certificate Revocation</vt:lpstr>
      <vt:lpstr>Key distribution</vt:lpstr>
      <vt:lpstr>Symmetric key distributions</vt:lpstr>
      <vt:lpstr>Diffie-Hellman key agreement</vt:lpstr>
      <vt:lpstr>Diffie-Hellman Key Agreement</vt:lpstr>
      <vt:lpstr>Man in the middle attack</vt:lpstr>
      <vt:lpstr>How to address those problems</vt:lpstr>
      <vt:lpstr>Authentication protocols</vt:lpstr>
      <vt:lpstr>Originality and timeliness techniques</vt:lpstr>
      <vt:lpstr>Public key authentication protocol</vt:lpstr>
      <vt:lpstr>Another public key authentication protocol</vt:lpstr>
      <vt:lpstr>Symmetric key authentication protocol</vt:lpstr>
      <vt:lpstr>Kerberos</vt:lpstr>
      <vt:lpstr>Overview</vt:lpstr>
      <vt:lpstr>Secure systems</vt:lpstr>
      <vt:lpstr>Secure Shell (ssh)</vt:lpstr>
      <vt:lpstr>SSH’s server key distribution</vt:lpstr>
      <vt:lpstr>SSH’s client authentication</vt:lpstr>
      <vt:lpstr>SSH login w/o typing in your passwords</vt:lpstr>
      <vt:lpstr>SSH port forwarding</vt:lpstr>
      <vt:lpstr>Example: X11 forwarding</vt:lpstr>
      <vt:lpstr>SSH port forwarding</vt:lpstr>
      <vt:lpstr>The VNC example</vt:lpstr>
      <vt:lpstr>SSL/TLS</vt:lpstr>
      <vt:lpstr>The handshake  protocol</vt:lpstr>
      <vt:lpstr>The record protocol</vt:lpstr>
      <vt:lpstr>IPSec</vt:lpstr>
      <vt:lpstr>The ESP header</vt:lpstr>
      <vt:lpstr>Modes</vt:lpstr>
      <vt:lpstr>Firewalls</vt:lpstr>
      <vt:lpstr>Firewall configurations</vt:lpstr>
      <vt:lpstr>Conclusion</vt:lpstr>
      <vt:lpstr>PowerPoint Presentation</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 214: Networks and Distributed Systems   Lecture 4: Interconnecting Direct Link Networks</dc:title>
  <dc:creator>Xiaowei Yang</dc:creator>
  <cp:lastModifiedBy>Xiaowei</cp:lastModifiedBy>
  <cp:revision>167</cp:revision>
  <dcterms:created xsi:type="dcterms:W3CDTF">2009-09-02T13:41:44Z</dcterms:created>
  <dcterms:modified xsi:type="dcterms:W3CDTF">2014-04-22T13:18:14Z</dcterms:modified>
</cp:coreProperties>
</file>