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62" r:id="rId3"/>
    <p:sldId id="266" r:id="rId4"/>
    <p:sldId id="269" r:id="rId5"/>
    <p:sldId id="268" r:id="rId6"/>
    <p:sldId id="283" r:id="rId7"/>
    <p:sldId id="270" r:id="rId8"/>
    <p:sldId id="284" r:id="rId9"/>
    <p:sldId id="279" r:id="rId10"/>
    <p:sldId id="257" r:id="rId11"/>
    <p:sldId id="272" r:id="rId12"/>
    <p:sldId id="274" r:id="rId13"/>
    <p:sldId id="275" r:id="rId14"/>
    <p:sldId id="276" r:id="rId15"/>
    <p:sldId id="263" r:id="rId16"/>
    <p:sldId id="282" r:id="rId17"/>
    <p:sldId id="273" r:id="rId18"/>
    <p:sldId id="260" r:id="rId19"/>
    <p:sldId id="258" r:id="rId20"/>
    <p:sldId id="277" r:id="rId21"/>
    <p:sldId id="278" r:id="rId22"/>
    <p:sldId id="280" r:id="rId23"/>
    <p:sldId id="285" r:id="rId24"/>
    <p:sldId id="281" r:id="rId25"/>
    <p:sldId id="27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/>
    <p:restoredTop sz="86528"/>
  </p:normalViewPr>
  <p:slideViewPr>
    <p:cSldViewPr snapToGrid="0">
      <p:cViewPr varScale="1">
        <p:scale>
          <a:sx n="104" d="100"/>
          <a:sy n="104" d="100"/>
        </p:scale>
        <p:origin x="456" y="102"/>
      </p:cViewPr>
      <p:guideLst/>
    </p:cSldViewPr>
  </p:slideViewPr>
  <p:outlineViewPr>
    <p:cViewPr>
      <p:scale>
        <a:sx n="33" d="100"/>
        <a:sy n="33" d="100"/>
      </p:scale>
      <p:origin x="0" y="-21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8AB27-B498-2841-96F4-EAA13074900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3B425-9392-C547-9C0F-8965B1C3B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3B425-9392-C547-9C0F-8965B1C3B2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3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79D07-3FF0-E1E7-FDE5-B7B10E348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latin typeface="Helvetica Light" panose="020B04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1FACD-C201-56D6-E43C-5D0502B81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Helvetica Light" panose="020B04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B19D4-942B-7295-58CC-BC12D937C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AD1C-8AA1-F696-DF4B-AC6EE20F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5651-8ACF-382B-CB87-41B0BD5B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8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8016A-434B-CFBA-9442-C65873D8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CAFCF-9668-D9E7-945E-AD05BFD07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B27AB-1FFB-7CBA-4962-0FFBDE95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1DC91-A46D-EF67-4053-7A2634544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BB26B-51CB-641F-DA11-618D283A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9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7647C8-59F3-9ADE-6A73-03ED894D5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FC40EF-58BE-7D31-0C28-3F0E962F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63A7F-992F-40C2-74CD-E67CDFD7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66EDB-1ABB-3C04-6526-40C91522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45090-7F76-B8EA-40D5-1AC60B1C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2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BA3D0-4506-BE8A-2B5F-B5216B20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628D-FD70-E075-379E-FCBBDBAD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85728-52DE-3E33-F9BA-574E646C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CA5A9-F5A2-4A68-9B4C-679DCF74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A4949-CF69-DD6F-6CD0-E020BDC6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17CA-4EE7-12CC-00A0-54D230809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3DE8E-601A-0D75-E6C1-4FD62B857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76AFF-443B-7ECC-01F7-23BDD995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D95F-8500-50F4-E7BF-66D99539A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7B68A-E580-CBF6-52C6-1AB5D1ED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1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414C7-B2C8-1B0D-9C37-D62C1D00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2FEFE-3DCA-5BF9-BA62-CE3AD7919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E82C83-1747-9353-27AB-72C52D608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BAB4D-FDC2-401D-4D2C-C89E646D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3CF96-A983-56F7-008F-7B08B230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71900-8756-4EE3-5F3C-C3B2F22C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51E2-2C0A-98B7-466B-14073CD5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20032-0CC3-14A1-43DB-E9F790F2D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FE0B8-E41D-72EA-BE74-4BACAE137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C8EB0E-4117-8B46-E04A-E82B1C0AA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A1CC57-FAD1-09FE-1C9E-7A9C74A3E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21518-DF2C-89AC-70CA-68851042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41B03-6276-E572-977F-A546FF1A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67466-B299-DB31-5EA8-530DDE76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83DC-59EF-164C-EFC3-BB0DCA9D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C883B2-4904-AD16-BACD-221044D10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7E2022-E465-4DB8-8F71-604F310C4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BC634-4322-46FC-8108-C8932263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2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27B09-984A-FCE2-040C-1C67230A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A56DBD-6EC2-688E-BCFA-B592EA26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E91A1-A87D-4490-0F68-058252B6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5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308A-B2C9-C0F7-4A63-07A42199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16A39-57E4-E33B-9841-49F0C6B5D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99354-0067-FFD3-2373-FF2AEFE7E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B349B-0A5F-218B-753B-B20C6A34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1DFDD-BECE-F9DE-63E1-D86BB4BF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0D0A1-653E-3D89-D37C-839847F3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8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E4CC8-7C51-CA2E-9B36-7598FB356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098C9-7A3B-9164-EBDD-E92B96B14C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80E36-FB78-63CB-E5EA-B82042BFA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53EEC-9F72-FDD6-937E-1999816F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DFE0B-F9CA-3673-84BE-0B235DE5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6F6A-E0CD-EE9D-E068-EF9FC46C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1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78C6CB-DC51-B95D-D76C-2BA3D82A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4B7C5-BED5-15ED-E5E4-140776924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DA5E1-F8D2-71D0-018B-A64F89A68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6BB5D-A015-6549-B04A-933BDCF9815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A7925-F990-DEE4-D540-AE4F50DFD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0B3CE-5E2A-F654-F208-51A2C26B0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D63C-225B-FC4C-87F0-4664F5061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9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Thread_(computer_science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ookeeper.apache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C6E7A-8E55-2ADD-A29B-AD6C585996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ZooKeeper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933B4-2976-47C1-6334-639FD3F14E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52E09A-7D20-AB05-0BF6-6025B46E4217}"/>
              </a:ext>
            </a:extLst>
          </p:cNvPr>
          <p:cNvSpPr txBox="1"/>
          <p:nvPr/>
        </p:nvSpPr>
        <p:spPr>
          <a:xfrm>
            <a:off x="2610654" y="6165577"/>
            <a:ext cx="697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Light" panose="020B0403020202020204" pitchFamily="34" charset="0"/>
              </a:rPr>
              <a:t>Some materials are from MIT EECS 6.824 and </a:t>
            </a:r>
            <a:r>
              <a:rPr lang="en-US" dirty="0" err="1">
                <a:latin typeface="Helvetica Light" panose="020B0403020202020204" pitchFamily="34" charset="0"/>
              </a:rPr>
              <a:t>Danyang</a:t>
            </a:r>
            <a:r>
              <a:rPr lang="en-US" dirty="0">
                <a:latin typeface="Helvetica Light" panose="020B0403020202020204" pitchFamily="34" charset="0"/>
              </a:rPr>
              <a:t> </a:t>
            </a:r>
            <a:r>
              <a:rPr lang="en-US" dirty="0" err="1">
                <a:latin typeface="Helvetica Light" panose="020B0403020202020204" pitchFamily="34" charset="0"/>
              </a:rPr>
              <a:t>Zhuo</a:t>
            </a:r>
            <a:r>
              <a:rPr lang="en-US" dirty="0">
                <a:latin typeface="Helvetica Light" panose="020B0403020202020204" pitchFamily="34" charset="0"/>
              </a:rPr>
              <a:t> (Duke)</a:t>
            </a:r>
          </a:p>
        </p:txBody>
      </p:sp>
    </p:spTree>
    <p:extLst>
      <p:ext uri="{BB962C8B-B14F-4D97-AF65-F5344CB8AC3E}">
        <p14:creationId xmlns:p14="http://schemas.microsoft.com/office/powerpoint/2010/main" val="379888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3F92-BC6D-9FC0-CB06-482C6F18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57FE5-C3B0-2323-2596-769F4892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 high-level, we want a replicated system to behave as a single copy</a:t>
            </a:r>
          </a:p>
          <a:p>
            <a:pPr lvl="1"/>
            <a:r>
              <a:rPr lang="en-US" dirty="0"/>
              <a:t>Replication is just for fault-tolerance</a:t>
            </a:r>
          </a:p>
          <a:p>
            <a:pPr lvl="1"/>
            <a:r>
              <a:rPr lang="en-US" dirty="0"/>
              <a:t>Clients should not “feel” the difference between a replicated system and a single-copy system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What’s the formal definition?</a:t>
            </a:r>
          </a:p>
        </p:txBody>
      </p:sp>
    </p:spTree>
    <p:extLst>
      <p:ext uri="{BB962C8B-B14F-4D97-AF65-F5344CB8AC3E}">
        <p14:creationId xmlns:p14="http://schemas.microsoft.com/office/powerpoint/2010/main" val="1131317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A5487-1C81-1B23-C176-15C06DA1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DC075-E4CA-B94F-82E5-5D3656590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006"/>
            <a:ext cx="10515600" cy="4351338"/>
          </a:xfrm>
        </p:spPr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history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a sequence of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invocations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and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responses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made of an object by a set of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2" tooltip="Thread (computer science)"/>
              </a:rPr>
              <a:t>threads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 processes. An invocation can be thought of as the start of an operation, and the response being the signaled end of that operation. 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3288D90C-6B22-70E4-0CBB-4FA1D5A5D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9391" y="3429000"/>
            <a:ext cx="7429419" cy="293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62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9FAA-A2F9-6F2E-E3A3-9353309A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history linearizable?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1B7D9-2D7F-8D18-1282-484935A7DEB2}"/>
              </a:ext>
            </a:extLst>
          </p:cNvPr>
          <p:cNvSpPr/>
          <p:nvPr/>
        </p:nvSpPr>
        <p:spPr>
          <a:xfrm>
            <a:off x="2450663" y="1787042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4AE5B1-D960-DE1B-A230-6CC58F4D163B}"/>
              </a:ext>
            </a:extLst>
          </p:cNvPr>
          <p:cNvSpPr/>
          <p:nvPr/>
        </p:nvSpPr>
        <p:spPr>
          <a:xfrm>
            <a:off x="1016859" y="1787041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EC808-7AB2-D941-937C-A38CF1248212}"/>
              </a:ext>
            </a:extLst>
          </p:cNvPr>
          <p:cNvSpPr/>
          <p:nvPr/>
        </p:nvSpPr>
        <p:spPr>
          <a:xfrm>
            <a:off x="1016859" y="3138132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762411-191E-A853-0C70-D3FCAC19707D}"/>
              </a:ext>
            </a:extLst>
          </p:cNvPr>
          <p:cNvSpPr/>
          <p:nvPr/>
        </p:nvSpPr>
        <p:spPr>
          <a:xfrm>
            <a:off x="1035520" y="4489223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27071-100D-0150-BB88-1FE98D1CD624}"/>
              </a:ext>
            </a:extLst>
          </p:cNvPr>
          <p:cNvSpPr/>
          <p:nvPr/>
        </p:nvSpPr>
        <p:spPr>
          <a:xfrm>
            <a:off x="6189305" y="1787041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B1CDBF-6FF0-D86E-0A30-7DC09AC818EE}"/>
              </a:ext>
            </a:extLst>
          </p:cNvPr>
          <p:cNvSpPr/>
          <p:nvPr/>
        </p:nvSpPr>
        <p:spPr>
          <a:xfrm>
            <a:off x="3274866" y="3138131"/>
            <a:ext cx="3741753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B237C8-4875-D6E5-B4E5-F2112AC2B1A1}"/>
              </a:ext>
            </a:extLst>
          </p:cNvPr>
          <p:cNvSpPr/>
          <p:nvPr/>
        </p:nvSpPr>
        <p:spPr>
          <a:xfrm>
            <a:off x="4043087" y="4406505"/>
            <a:ext cx="205291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Rx=1</a:t>
            </a:r>
          </a:p>
        </p:txBody>
      </p:sp>
    </p:spTree>
    <p:extLst>
      <p:ext uri="{BB962C8B-B14F-4D97-AF65-F5344CB8AC3E}">
        <p14:creationId xmlns:p14="http://schemas.microsoft.com/office/powerpoint/2010/main" val="2286767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9FAA-A2F9-6F2E-E3A3-9353309A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history linearizable?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1B7D9-2D7F-8D18-1282-484935A7DEB2}"/>
              </a:ext>
            </a:extLst>
          </p:cNvPr>
          <p:cNvSpPr/>
          <p:nvPr/>
        </p:nvSpPr>
        <p:spPr>
          <a:xfrm>
            <a:off x="2450663" y="1787042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4AE5B1-D960-DE1B-A230-6CC58F4D163B}"/>
              </a:ext>
            </a:extLst>
          </p:cNvPr>
          <p:cNvSpPr/>
          <p:nvPr/>
        </p:nvSpPr>
        <p:spPr>
          <a:xfrm>
            <a:off x="1016859" y="1787041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EC808-7AB2-D941-937C-A38CF1248212}"/>
              </a:ext>
            </a:extLst>
          </p:cNvPr>
          <p:cNvSpPr/>
          <p:nvPr/>
        </p:nvSpPr>
        <p:spPr>
          <a:xfrm>
            <a:off x="1016859" y="3138132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762411-191E-A853-0C70-D3FCAC19707D}"/>
              </a:ext>
            </a:extLst>
          </p:cNvPr>
          <p:cNvSpPr/>
          <p:nvPr/>
        </p:nvSpPr>
        <p:spPr>
          <a:xfrm>
            <a:off x="1035520" y="4489223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27071-100D-0150-BB88-1FE98D1CD624}"/>
              </a:ext>
            </a:extLst>
          </p:cNvPr>
          <p:cNvSpPr/>
          <p:nvPr/>
        </p:nvSpPr>
        <p:spPr>
          <a:xfrm>
            <a:off x="6189305" y="1787041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B1CDBF-6FF0-D86E-0A30-7DC09AC818EE}"/>
              </a:ext>
            </a:extLst>
          </p:cNvPr>
          <p:cNvSpPr/>
          <p:nvPr/>
        </p:nvSpPr>
        <p:spPr>
          <a:xfrm>
            <a:off x="3274866" y="3138131"/>
            <a:ext cx="3741753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B237C8-4875-D6E5-B4E5-F2112AC2B1A1}"/>
              </a:ext>
            </a:extLst>
          </p:cNvPr>
          <p:cNvSpPr/>
          <p:nvPr/>
        </p:nvSpPr>
        <p:spPr>
          <a:xfrm>
            <a:off x="4043087" y="4406505"/>
            <a:ext cx="205291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7DB9CD-17B8-DE2C-BFA3-D341EE948DF8}"/>
              </a:ext>
            </a:extLst>
          </p:cNvPr>
          <p:cNvSpPr/>
          <p:nvPr/>
        </p:nvSpPr>
        <p:spPr>
          <a:xfrm>
            <a:off x="1514225" y="5671687"/>
            <a:ext cx="1760641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C1:Wx=1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A5D711-E6C3-AEDB-D725-60AACC793B01}"/>
              </a:ext>
            </a:extLst>
          </p:cNvPr>
          <p:cNvSpPr/>
          <p:nvPr/>
        </p:nvSpPr>
        <p:spPr>
          <a:xfrm>
            <a:off x="3505066" y="5671686"/>
            <a:ext cx="1760641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C3:Rx=1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E5CEA3-F8B8-2EDA-A598-03798CFA335A}"/>
              </a:ext>
            </a:extLst>
          </p:cNvPr>
          <p:cNvSpPr/>
          <p:nvPr/>
        </p:nvSpPr>
        <p:spPr>
          <a:xfrm>
            <a:off x="5495907" y="5651794"/>
            <a:ext cx="1760641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C1:Wx=2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964117-85FB-8D4D-64E4-40323B8E41D2}"/>
              </a:ext>
            </a:extLst>
          </p:cNvPr>
          <p:cNvSpPr/>
          <p:nvPr/>
        </p:nvSpPr>
        <p:spPr>
          <a:xfrm>
            <a:off x="7552150" y="5651794"/>
            <a:ext cx="1760641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C2:Rx=2</a:t>
            </a:r>
          </a:p>
        </p:txBody>
      </p:sp>
    </p:spTree>
    <p:extLst>
      <p:ext uri="{BB962C8B-B14F-4D97-AF65-F5344CB8AC3E}">
        <p14:creationId xmlns:p14="http://schemas.microsoft.com/office/powerpoint/2010/main" val="1282187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9FAA-A2F9-6F2E-E3A3-9353309AA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history linearizable?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B1B7D9-2D7F-8D18-1282-484935A7DEB2}"/>
              </a:ext>
            </a:extLst>
          </p:cNvPr>
          <p:cNvSpPr/>
          <p:nvPr/>
        </p:nvSpPr>
        <p:spPr>
          <a:xfrm>
            <a:off x="2450663" y="1787042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4AE5B1-D960-DE1B-A230-6CC58F4D163B}"/>
              </a:ext>
            </a:extLst>
          </p:cNvPr>
          <p:cNvSpPr/>
          <p:nvPr/>
        </p:nvSpPr>
        <p:spPr>
          <a:xfrm>
            <a:off x="1016859" y="1787041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EC808-7AB2-D941-937C-A38CF1248212}"/>
              </a:ext>
            </a:extLst>
          </p:cNvPr>
          <p:cNvSpPr/>
          <p:nvPr/>
        </p:nvSpPr>
        <p:spPr>
          <a:xfrm>
            <a:off x="1016859" y="3138132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762411-191E-A853-0C70-D3FCAC19707D}"/>
              </a:ext>
            </a:extLst>
          </p:cNvPr>
          <p:cNvSpPr/>
          <p:nvPr/>
        </p:nvSpPr>
        <p:spPr>
          <a:xfrm>
            <a:off x="1035520" y="4489223"/>
            <a:ext cx="830602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727071-100D-0150-BB88-1FE98D1CD624}"/>
              </a:ext>
            </a:extLst>
          </p:cNvPr>
          <p:cNvSpPr/>
          <p:nvPr/>
        </p:nvSpPr>
        <p:spPr>
          <a:xfrm>
            <a:off x="6189305" y="1787041"/>
            <a:ext cx="193472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Wx</a:t>
            </a:r>
            <a:r>
              <a:rPr lang="en-US" sz="28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B1CDBF-6FF0-D86E-0A30-7DC09AC818EE}"/>
              </a:ext>
            </a:extLst>
          </p:cNvPr>
          <p:cNvSpPr/>
          <p:nvPr/>
        </p:nvSpPr>
        <p:spPr>
          <a:xfrm>
            <a:off x="3274866" y="3138131"/>
            <a:ext cx="3741753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B237C8-4875-D6E5-B4E5-F2112AC2B1A1}"/>
              </a:ext>
            </a:extLst>
          </p:cNvPr>
          <p:cNvSpPr/>
          <p:nvPr/>
        </p:nvSpPr>
        <p:spPr>
          <a:xfrm>
            <a:off x="7756671" y="4364289"/>
            <a:ext cx="2052914" cy="676241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Rx=1</a:t>
            </a:r>
          </a:p>
        </p:txBody>
      </p:sp>
    </p:spTree>
    <p:extLst>
      <p:ext uri="{BB962C8B-B14F-4D97-AF65-F5344CB8AC3E}">
        <p14:creationId xmlns:p14="http://schemas.microsoft.com/office/powerpoint/2010/main" val="730013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4F9E-7278-AC57-E323-C5E274E0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ZooKeeper</a:t>
            </a:r>
            <a:r>
              <a:rPr lang="en-US" dirty="0"/>
              <a:t> guarantees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A6B5D-AF22-7702-93BB-8712707A2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Linearizable writes</a:t>
            </a:r>
          </a:p>
          <a:p>
            <a:endParaRPr lang="en-US" dirty="0"/>
          </a:p>
          <a:p>
            <a:r>
              <a:rPr lang="en-US" dirty="0"/>
              <a:t>FIFO client ordering</a:t>
            </a:r>
          </a:p>
          <a:p>
            <a:endParaRPr lang="en-US" dirty="0"/>
          </a:p>
          <a:p>
            <a:r>
              <a:rPr lang="en-US" dirty="0"/>
              <a:t>This means read may return stale data!</a:t>
            </a:r>
          </a:p>
        </p:txBody>
      </p:sp>
    </p:spTree>
    <p:extLst>
      <p:ext uri="{BB962C8B-B14F-4D97-AF65-F5344CB8AC3E}">
        <p14:creationId xmlns:p14="http://schemas.microsoft.com/office/powerpoint/2010/main" val="4169404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50BFB-9125-A8C5-AEC4-BFA90845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Broadcast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E4EE-740A-7A7B-7B46-B11339E77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Zookeeper relies on an atomic broadcast algorithm called Zab (not described in the paper)</a:t>
            </a:r>
          </a:p>
          <a:p>
            <a:endParaRPr lang="en-US" dirty="0"/>
          </a:p>
          <a:p>
            <a:r>
              <a:rPr lang="en-US" dirty="0"/>
              <a:t>All processes receive the same messages in the same order, even if some processes fail</a:t>
            </a:r>
          </a:p>
        </p:txBody>
      </p:sp>
    </p:spTree>
    <p:extLst>
      <p:ext uri="{BB962C8B-B14F-4D97-AF65-F5344CB8AC3E}">
        <p14:creationId xmlns:p14="http://schemas.microsoft.com/office/powerpoint/2010/main" val="2493106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428E-2EE1-11E3-1223-108F514FE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RAFT consensus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3A74F-9F78-6202-068C-B1A21918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be covered in Lecture 17</a:t>
            </a:r>
          </a:p>
          <a:p>
            <a:endParaRPr lang="en-US" dirty="0"/>
          </a:p>
          <a:p>
            <a:r>
              <a:rPr lang="en-US" dirty="0"/>
              <a:t>All processes agree on a replicated log of operations</a:t>
            </a:r>
          </a:p>
          <a:p>
            <a:endParaRPr lang="en-US" dirty="0"/>
          </a:p>
          <a:p>
            <a:r>
              <a:rPr lang="en-US" dirty="0"/>
              <a:t>Atomic broadcast can be used to implement replicated logs</a:t>
            </a:r>
          </a:p>
          <a:p>
            <a:r>
              <a:rPr lang="en-US" dirty="0"/>
              <a:t>Replicated logs can be used to implement atomic broadcast</a:t>
            </a:r>
          </a:p>
        </p:txBody>
      </p:sp>
    </p:spTree>
    <p:extLst>
      <p:ext uri="{BB962C8B-B14F-4D97-AF65-F5344CB8AC3E}">
        <p14:creationId xmlns:p14="http://schemas.microsoft.com/office/powerpoint/2010/main" val="2520278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148F4-DF30-E2D9-6708-B19DA949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816"/>
            <a:ext cx="10515600" cy="1325563"/>
          </a:xfrm>
        </p:spPr>
        <p:txBody>
          <a:bodyPr/>
          <a:lstStyle/>
          <a:p>
            <a:r>
              <a:rPr lang="en-US" dirty="0" err="1"/>
              <a:t>ZooKeeper</a:t>
            </a:r>
            <a:r>
              <a:rPr lang="en-US" dirty="0"/>
              <a:t> implementation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FBB626C-1E12-8F79-0BEE-64C4D58D99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0618" y="1474230"/>
            <a:ext cx="7973417" cy="316019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DC396-B164-4AD7-89E5-05678BC1F320}"/>
              </a:ext>
            </a:extLst>
          </p:cNvPr>
          <p:cNvSpPr txBox="1">
            <a:spLocks/>
          </p:cNvSpPr>
          <p:nvPr/>
        </p:nvSpPr>
        <p:spPr>
          <a:xfrm>
            <a:off x="2413126" y="4549651"/>
            <a:ext cx="8264111" cy="20725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Multiple servers for fault tolerance, read throughput</a:t>
            </a:r>
          </a:p>
          <a:p>
            <a:r>
              <a:rPr lang="en-US" sz="2400" dirty="0"/>
              <a:t>Each client connects to a single server, starts a session</a:t>
            </a:r>
          </a:p>
          <a:p>
            <a:r>
              <a:rPr lang="en-US" sz="2400" dirty="0"/>
              <a:t>Server keeps database in memory, writes snapshots to disk</a:t>
            </a:r>
          </a:p>
          <a:p>
            <a:r>
              <a:rPr lang="en-US" sz="2400" dirty="0"/>
              <a:t>Client read operations processed without synchronization</a:t>
            </a:r>
          </a:p>
          <a:p>
            <a:r>
              <a:rPr lang="en-US" sz="2400" dirty="0"/>
              <a:t>Servers rely on atomic broadcast to provide replication, linearizable writes</a:t>
            </a:r>
          </a:p>
        </p:txBody>
      </p:sp>
    </p:spTree>
    <p:extLst>
      <p:ext uri="{BB962C8B-B14F-4D97-AF65-F5344CB8AC3E}">
        <p14:creationId xmlns:p14="http://schemas.microsoft.com/office/powerpoint/2010/main" val="685835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34696-0D57-5FC0-0A48-F393810A4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of replicated data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10219-EC90-8AED-6AAA-42FD9F21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ZooKeeper</a:t>
            </a:r>
            <a:r>
              <a:rPr lang="en-US" dirty="0"/>
              <a:t> uses periodic snapshots and only requires redelivery of messages since the start of the snapshot.</a:t>
            </a:r>
          </a:p>
          <a:p>
            <a:endParaRPr lang="en-US" dirty="0"/>
          </a:p>
          <a:p>
            <a:r>
              <a:rPr lang="en-US" dirty="0"/>
              <a:t>Snapshots are fuzzy since we do not lock the </a:t>
            </a:r>
            <a:r>
              <a:rPr lang="en-US" dirty="0" err="1"/>
              <a:t>ZooKeeper</a:t>
            </a:r>
            <a:r>
              <a:rPr lang="en-US" dirty="0"/>
              <a:t> state to take the snapshot</a:t>
            </a:r>
          </a:p>
          <a:p>
            <a:pPr lvl="1"/>
            <a:r>
              <a:rPr lang="en-US" dirty="0"/>
              <a:t>The result may not correspond to the state of </a:t>
            </a:r>
            <a:r>
              <a:rPr lang="en-US" dirty="0" err="1"/>
              <a:t>ZooKeeper</a:t>
            </a:r>
            <a:r>
              <a:rPr lang="en-US" dirty="0"/>
              <a:t> at any point in time</a:t>
            </a:r>
          </a:p>
          <a:p>
            <a:pPr lvl="1"/>
            <a:r>
              <a:rPr lang="en-US" dirty="0"/>
              <a:t>Since state changes are idempotent, we can apply them twice as long as we apply the state changes in order</a:t>
            </a:r>
          </a:p>
        </p:txBody>
      </p:sp>
    </p:spTree>
    <p:extLst>
      <p:ext uri="{BB962C8B-B14F-4D97-AF65-F5344CB8AC3E}">
        <p14:creationId xmlns:p14="http://schemas.microsoft.com/office/powerpoint/2010/main" val="44102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076D-D7D4-1236-E585-BE8B69FD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 fault-tolerant coordination service for distributed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B26BD-DA9F-C76F-49D3-D79CF421D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20"/>
            <a:ext cx="10515600" cy="50792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Developed by Yahoo!  Open source at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https://zookeeper.apache.org/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Goals:</a:t>
            </a:r>
          </a:p>
          <a:p>
            <a:pPr lvl="1"/>
            <a:r>
              <a:rPr lang="en-US" dirty="0"/>
              <a:t>Provide building blocks (through client API) to implement primitives, e.g.,</a:t>
            </a:r>
          </a:p>
          <a:p>
            <a:pPr lvl="2"/>
            <a:r>
              <a:rPr lang="en-US" dirty="0"/>
              <a:t>leader election</a:t>
            </a:r>
          </a:p>
          <a:p>
            <a:pPr lvl="2"/>
            <a:r>
              <a:rPr lang="en-US" dirty="0"/>
              <a:t>locks</a:t>
            </a:r>
          </a:p>
          <a:p>
            <a:pPr lvl="2"/>
            <a:r>
              <a:rPr lang="en-US" dirty="0"/>
              <a:t>maintaining group membership</a:t>
            </a:r>
          </a:p>
          <a:p>
            <a:pPr lvl="1"/>
            <a:r>
              <a:rPr lang="en-US" dirty="0"/>
              <a:t>High throughput for read-dominated workloads</a:t>
            </a:r>
          </a:p>
          <a:p>
            <a:endParaRPr lang="en-US" dirty="0"/>
          </a:p>
          <a:p>
            <a:r>
              <a:rPr lang="en-US" dirty="0"/>
              <a:t>Fail-stop failure model:</a:t>
            </a:r>
          </a:p>
          <a:p>
            <a:pPr lvl="1"/>
            <a:r>
              <a:rPr lang="en-US" dirty="0"/>
              <a:t>A process may crash or become disconnected, but won’t behave maliciously</a:t>
            </a:r>
          </a:p>
          <a:p>
            <a:pPr lvl="1"/>
            <a:r>
              <a:rPr lang="en-US" dirty="0"/>
              <a:t>A process may return after a crash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95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DD726B02-944C-0466-61E3-A0583BA2B6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886"/>
          <a:stretch/>
        </p:blipFill>
        <p:spPr>
          <a:xfrm>
            <a:off x="2228723" y="147781"/>
            <a:ext cx="6603259" cy="6621577"/>
          </a:xfrm>
        </p:spPr>
      </p:pic>
    </p:spTree>
    <p:extLst>
      <p:ext uri="{BB962C8B-B14F-4D97-AF65-F5344CB8AC3E}">
        <p14:creationId xmlns:p14="http://schemas.microsoft.com/office/powerpoint/2010/main" val="293441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EED3-671D-7D33-8564-BAF5D4AE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62"/>
            <a:ext cx="10515600" cy="1325563"/>
          </a:xfrm>
        </p:spPr>
        <p:txBody>
          <a:bodyPr/>
          <a:lstStyle/>
          <a:p>
            <a:r>
              <a:rPr lang="en-US" dirty="0"/>
              <a:t>How is FIFO client ordering ensured?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A8338-ECB5-5FE5-C3C7-6C57CF4D2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1772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Easy if the client stays connected to the same server.  Trickier if client connects to a new server that is behind its old server.</a:t>
            </a:r>
          </a:p>
          <a:p>
            <a:endParaRPr lang="en-US" dirty="0"/>
          </a:p>
          <a:p>
            <a:r>
              <a:rPr lang="en-US" dirty="0"/>
              <a:t>When a client sends a request, the replica returns </a:t>
            </a:r>
            <a:r>
              <a:rPr lang="en-US" dirty="0" err="1"/>
              <a:t>zxid</a:t>
            </a:r>
            <a:endParaRPr lang="en-US" dirty="0"/>
          </a:p>
          <a:p>
            <a:pPr lvl="1"/>
            <a:r>
              <a:rPr lang="en-US" dirty="0" err="1"/>
              <a:t>zxid</a:t>
            </a:r>
            <a:r>
              <a:rPr lang="en-US" dirty="0"/>
              <a:t> is the id of the last write</a:t>
            </a:r>
          </a:p>
          <a:p>
            <a:pPr lvl="1"/>
            <a:endParaRPr lang="en-US" dirty="0"/>
          </a:p>
          <a:p>
            <a:r>
              <a:rPr lang="en-US" dirty="0"/>
              <a:t>Clients keeps the most recent </a:t>
            </a:r>
            <a:r>
              <a:rPr lang="en-US" dirty="0" err="1"/>
              <a:t>zxid</a:t>
            </a:r>
            <a:r>
              <a:rPr lang="en-US" dirty="0"/>
              <a:t> and sends it long with a read request</a:t>
            </a:r>
          </a:p>
          <a:p>
            <a:pPr lvl="1"/>
            <a:r>
              <a:rPr lang="en-US" dirty="0"/>
              <a:t>If replica is not updated (till </a:t>
            </a:r>
            <a:r>
              <a:rPr lang="en-US" dirty="0" err="1"/>
              <a:t>zxid</a:t>
            </a:r>
            <a:r>
              <a:rPr lang="en-US" dirty="0"/>
              <a:t>), e.g., after changing servers, wait</a:t>
            </a:r>
          </a:p>
          <a:p>
            <a:pPr lvl="1"/>
            <a:r>
              <a:rPr lang="en-US" dirty="0"/>
              <a:t>Otherwise return data from the database</a:t>
            </a:r>
          </a:p>
          <a:p>
            <a:pPr lvl="1"/>
            <a:endParaRPr lang="en-US" dirty="0"/>
          </a:p>
          <a:p>
            <a:r>
              <a:rPr lang="en-US" dirty="0"/>
              <a:t>How can a stale read happen?</a:t>
            </a:r>
          </a:p>
          <a:p>
            <a:pPr lvl="1"/>
            <a:r>
              <a:rPr lang="en-US" dirty="0"/>
              <a:t>Server is not yet aware of a write</a:t>
            </a:r>
          </a:p>
          <a:p>
            <a:pPr lvl="1"/>
            <a:r>
              <a:rPr lang="en-US" dirty="0"/>
              <a:t>sync operator provided if global synchronization is needed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30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991AC-6B3E-AD8A-9A16-FCF5CD215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D637B-26AF-81EB-47FE-B5AB6242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Lock:</a:t>
            </a:r>
          </a:p>
          <a:p>
            <a:pPr marL="0" indent="0">
              <a:buNone/>
            </a:pPr>
            <a:r>
              <a:rPr lang="en-US" dirty="0"/>
              <a:t>Create(“lock”, EPHEMERAL, watch=true)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Unlock:</a:t>
            </a:r>
          </a:p>
          <a:p>
            <a:pPr marL="0" indent="0">
              <a:buNone/>
            </a:pPr>
            <a:r>
              <a:rPr lang="en-US" dirty="0"/>
              <a:t>Delete(“lock”)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will have herd behavior: all clients will vie for the lock when it is released.</a:t>
            </a:r>
          </a:p>
        </p:txBody>
      </p:sp>
    </p:spTree>
    <p:extLst>
      <p:ext uri="{BB962C8B-B14F-4D97-AF65-F5344CB8AC3E}">
        <p14:creationId xmlns:p14="http://schemas.microsoft.com/office/powerpoint/2010/main" val="2009501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E100-6F63-4256-3143-FF0C98757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flag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093F7-63F1-0204-DAE3-BD054F6CA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32339"/>
          </a:xfrm>
        </p:spPr>
        <p:txBody>
          <a:bodyPr/>
          <a:lstStyle/>
          <a:p>
            <a:r>
              <a:rPr lang="en-US" dirty="0"/>
              <a:t>If provided during create operation, sequence value automatically appended to </a:t>
            </a:r>
            <a:r>
              <a:rPr lang="en-US" dirty="0" err="1"/>
              <a:t>znode</a:t>
            </a:r>
            <a:r>
              <a:rPr lang="en-US" dirty="0"/>
              <a:t> name</a:t>
            </a:r>
          </a:p>
          <a:p>
            <a:r>
              <a:rPr lang="en-US" dirty="0"/>
              <a:t>Sequence value is monotonically increasing</a:t>
            </a:r>
          </a:p>
          <a:p>
            <a:r>
              <a:rPr lang="en-US" dirty="0"/>
              <a:t>New child has sequence value larger than any other child of same parent</a:t>
            </a:r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7F326685-0420-23E3-CBEF-D80FCB468DB8}"/>
              </a:ext>
            </a:extLst>
          </p:cNvPr>
          <p:cNvSpPr/>
          <p:nvPr/>
        </p:nvSpPr>
        <p:spPr>
          <a:xfrm>
            <a:off x="2671031" y="5227781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CD442BEE-6553-F008-2A80-30AB91B57FEF}"/>
              </a:ext>
            </a:extLst>
          </p:cNvPr>
          <p:cNvSpPr/>
          <p:nvPr/>
        </p:nvSpPr>
        <p:spPr>
          <a:xfrm>
            <a:off x="3377613" y="5227781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A441138-C7C3-ED28-CA05-19A09AD13DB5}"/>
              </a:ext>
            </a:extLst>
          </p:cNvPr>
          <p:cNvSpPr/>
          <p:nvPr/>
        </p:nvSpPr>
        <p:spPr>
          <a:xfrm>
            <a:off x="3022012" y="4645891"/>
            <a:ext cx="350982" cy="35098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168D24-926E-DA5E-3ACE-CC8B2BEBB7B6}"/>
              </a:ext>
            </a:extLst>
          </p:cNvPr>
          <p:cNvCxnSpPr>
            <a:stCxn id="4" idx="5"/>
            <a:endCxn id="7" idx="3"/>
          </p:cNvCxnSpPr>
          <p:nvPr/>
        </p:nvCxnSpPr>
        <p:spPr>
          <a:xfrm flipV="1">
            <a:off x="2927340" y="4945473"/>
            <a:ext cx="146072" cy="282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746B90-3145-1477-4E70-1B778F2DA42D}"/>
              </a:ext>
            </a:extLst>
          </p:cNvPr>
          <p:cNvCxnSpPr>
            <a:cxnSpLocks/>
            <a:stCxn id="5" idx="4"/>
            <a:endCxn id="7" idx="5"/>
          </p:cNvCxnSpPr>
          <p:nvPr/>
        </p:nvCxnSpPr>
        <p:spPr>
          <a:xfrm flipH="1" flipV="1">
            <a:off x="3321594" y="4945473"/>
            <a:ext cx="141455" cy="282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EDE688D-FDAB-16FA-17E6-38F7889F6D5F}"/>
              </a:ext>
            </a:extLst>
          </p:cNvPr>
          <p:cNvSpPr txBox="1"/>
          <p:nvPr/>
        </p:nvSpPr>
        <p:spPr>
          <a:xfrm>
            <a:off x="2218717" y="4594491"/>
            <a:ext cx="741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E201EA-433A-C43C-A290-0FEB4920B6B7}"/>
              </a:ext>
            </a:extLst>
          </p:cNvPr>
          <p:cNvSpPr txBox="1"/>
          <p:nvPr/>
        </p:nvSpPr>
        <p:spPr>
          <a:xfrm>
            <a:off x="1528636" y="5650009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/app1/lock_0001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AA4E1-3BC3-D733-BA01-4BF710EF0E80}"/>
              </a:ext>
            </a:extLst>
          </p:cNvPr>
          <p:cNvSpPr txBox="1"/>
          <p:nvPr/>
        </p:nvSpPr>
        <p:spPr>
          <a:xfrm>
            <a:off x="3320152" y="5650009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/app1/lock_0003</a:t>
            </a: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7290F0D2-E417-CA88-68AC-3B20B7DB7B0E}"/>
              </a:ext>
            </a:extLst>
          </p:cNvPr>
          <p:cNvSpPr/>
          <p:nvPr/>
        </p:nvSpPr>
        <p:spPr>
          <a:xfrm>
            <a:off x="7127587" y="5186217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4EC19FF4-7A50-D19E-FC76-4C76750AEDAF}"/>
              </a:ext>
            </a:extLst>
          </p:cNvPr>
          <p:cNvSpPr/>
          <p:nvPr/>
        </p:nvSpPr>
        <p:spPr>
          <a:xfrm>
            <a:off x="7834169" y="5186217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3C3B436-7177-7A3E-1F33-19DD8C29F85D}"/>
              </a:ext>
            </a:extLst>
          </p:cNvPr>
          <p:cNvSpPr/>
          <p:nvPr/>
        </p:nvSpPr>
        <p:spPr>
          <a:xfrm>
            <a:off x="7478568" y="4604327"/>
            <a:ext cx="350982" cy="35098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FBB73A-904A-9389-D9D5-8605D4108077}"/>
              </a:ext>
            </a:extLst>
          </p:cNvPr>
          <p:cNvCxnSpPr>
            <a:stCxn id="16" idx="5"/>
            <a:endCxn id="18" idx="3"/>
          </p:cNvCxnSpPr>
          <p:nvPr/>
        </p:nvCxnSpPr>
        <p:spPr>
          <a:xfrm flipV="1">
            <a:off x="7383896" y="4903909"/>
            <a:ext cx="146072" cy="282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2E05471-24C1-41D4-CC76-8E2CB2E247B8}"/>
              </a:ext>
            </a:extLst>
          </p:cNvPr>
          <p:cNvCxnSpPr>
            <a:cxnSpLocks/>
            <a:stCxn id="17" idx="4"/>
            <a:endCxn id="18" idx="5"/>
          </p:cNvCxnSpPr>
          <p:nvPr/>
        </p:nvCxnSpPr>
        <p:spPr>
          <a:xfrm flipH="1" flipV="1">
            <a:off x="7778150" y="4903909"/>
            <a:ext cx="141455" cy="2823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933EDBA-D913-E27C-869B-6B1BFA70871A}"/>
              </a:ext>
            </a:extLst>
          </p:cNvPr>
          <p:cNvSpPr txBox="1"/>
          <p:nvPr/>
        </p:nvSpPr>
        <p:spPr>
          <a:xfrm>
            <a:off x="6675273" y="4552927"/>
            <a:ext cx="741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FED2BF-E9CF-57F4-FA0C-A1E396CCCE96}"/>
              </a:ext>
            </a:extLst>
          </p:cNvPr>
          <p:cNvSpPr txBox="1"/>
          <p:nvPr/>
        </p:nvSpPr>
        <p:spPr>
          <a:xfrm>
            <a:off x="5985192" y="5608445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/app1/lock_0001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B66215-2E52-3DBD-4637-D470BEBF5C3F}"/>
              </a:ext>
            </a:extLst>
          </p:cNvPr>
          <p:cNvSpPr txBox="1"/>
          <p:nvPr/>
        </p:nvSpPr>
        <p:spPr>
          <a:xfrm>
            <a:off x="7776708" y="5608445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/app1/lock_0003</a:t>
            </a:r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3D4C8C87-A213-6DD5-6A8D-E095133A43CF}"/>
              </a:ext>
            </a:extLst>
          </p:cNvPr>
          <p:cNvSpPr/>
          <p:nvPr/>
        </p:nvSpPr>
        <p:spPr>
          <a:xfrm>
            <a:off x="9990860" y="5223812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B951D88-75B4-35F9-1201-DB08846AF25C}"/>
              </a:ext>
            </a:extLst>
          </p:cNvPr>
          <p:cNvCxnSpPr>
            <a:cxnSpLocks/>
            <a:stCxn id="24" idx="4"/>
            <a:endCxn id="18" idx="6"/>
          </p:cNvCxnSpPr>
          <p:nvPr/>
        </p:nvCxnSpPr>
        <p:spPr>
          <a:xfrm flipH="1" flipV="1">
            <a:off x="7829550" y="4779818"/>
            <a:ext cx="2246746" cy="443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109BB2F-599B-F927-0E62-83076DA745F0}"/>
              </a:ext>
            </a:extLst>
          </p:cNvPr>
          <p:cNvSpPr txBox="1"/>
          <p:nvPr/>
        </p:nvSpPr>
        <p:spPr>
          <a:xfrm>
            <a:off x="9568224" y="5599856"/>
            <a:ext cx="17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/app1/lock_0004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64A8D2A-4B6E-C21D-B819-FD2B0160119D}"/>
              </a:ext>
            </a:extLst>
          </p:cNvPr>
          <p:cNvSpPr/>
          <p:nvPr/>
        </p:nvSpPr>
        <p:spPr>
          <a:xfrm>
            <a:off x="5083308" y="4797666"/>
            <a:ext cx="731404" cy="5779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76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7FA03-4EA5-7F27-1EF8-349240869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locks without herd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9D25-F750-9D51-88EC-D8C88B91C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Lock:</a:t>
            </a:r>
          </a:p>
          <a:p>
            <a:pPr marL="0" indent="0">
              <a:buNone/>
            </a:pPr>
            <a:r>
              <a:rPr lang="en-US" dirty="0"/>
              <a:t>n = create(l +”lock-”, EPHEMERAL | SEQUENTIAL)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	C = </a:t>
            </a:r>
            <a:r>
              <a:rPr lang="en-US" dirty="0" err="1"/>
              <a:t>getchildren</a:t>
            </a:r>
            <a:r>
              <a:rPr lang="en-US" dirty="0"/>
              <a:t>(l, false)</a:t>
            </a:r>
          </a:p>
          <a:p>
            <a:pPr marL="0" indent="0">
              <a:buNone/>
            </a:pPr>
            <a:r>
              <a:rPr lang="en-US" dirty="0"/>
              <a:t>	If n is lowest </a:t>
            </a:r>
            <a:r>
              <a:rPr lang="en-US" dirty="0" err="1"/>
              <a:t>znode</a:t>
            </a:r>
            <a:r>
              <a:rPr lang="en-US" dirty="0"/>
              <a:t> in C, exit</a:t>
            </a:r>
          </a:p>
          <a:p>
            <a:pPr marL="0" indent="0">
              <a:buNone/>
            </a:pPr>
            <a:r>
              <a:rPr lang="en-US" dirty="0"/>
              <a:t>	p = </a:t>
            </a:r>
            <a:r>
              <a:rPr lang="en-US" dirty="0" err="1"/>
              <a:t>znode</a:t>
            </a:r>
            <a:r>
              <a:rPr lang="en-US" dirty="0"/>
              <a:t> in C ordered just before n</a:t>
            </a:r>
          </a:p>
          <a:p>
            <a:pPr marL="0" indent="0">
              <a:buNone/>
            </a:pPr>
            <a:r>
              <a:rPr lang="en-US" dirty="0"/>
              <a:t>	If exists(p, watch = true) wait for watch event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Unlock:</a:t>
            </a:r>
          </a:p>
          <a:p>
            <a:pPr marL="0" indent="0">
              <a:buNone/>
            </a:pPr>
            <a:r>
              <a:rPr lang="en-US" dirty="0"/>
              <a:t>Delete(n)</a:t>
            </a:r>
          </a:p>
        </p:txBody>
      </p:sp>
    </p:spTree>
    <p:extLst>
      <p:ext uri="{BB962C8B-B14F-4D97-AF65-F5344CB8AC3E}">
        <p14:creationId xmlns:p14="http://schemas.microsoft.com/office/powerpoint/2010/main" val="3384470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1F4A7F47-F512-59D3-BD13-3E55650A5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981" y="428070"/>
            <a:ext cx="9008038" cy="444232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5601F-5C4E-08B9-FFB3-8C660B0794B3}"/>
              </a:ext>
            </a:extLst>
          </p:cNvPr>
          <p:cNvSpPr txBox="1">
            <a:spLocks/>
          </p:cNvSpPr>
          <p:nvPr/>
        </p:nvSpPr>
        <p:spPr>
          <a:xfrm>
            <a:off x="838199" y="5049116"/>
            <a:ext cx="10984345" cy="1628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For all-read workload, throughput increases with number of servers</a:t>
            </a:r>
          </a:p>
          <a:p>
            <a:r>
              <a:rPr lang="en-US" dirty="0"/>
              <a:t>For all-write workload, throughput decreases with number of servers</a:t>
            </a:r>
          </a:p>
          <a:p>
            <a:r>
              <a:rPr lang="en-US" dirty="0"/>
              <a:t>Writes are much slower than reads</a:t>
            </a:r>
          </a:p>
        </p:txBody>
      </p:sp>
    </p:spTree>
    <p:extLst>
      <p:ext uri="{BB962C8B-B14F-4D97-AF65-F5344CB8AC3E}">
        <p14:creationId xmlns:p14="http://schemas.microsoft.com/office/powerpoint/2010/main" val="318152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4E073E37-44D2-BC0C-9277-F2AF603E5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3853" y="682171"/>
            <a:ext cx="6765471" cy="407125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F72F02-7251-FA89-5294-1C8DBEF9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22FE2-BE02-3E0C-C402-58F4B0A022F0}"/>
              </a:ext>
            </a:extLst>
          </p:cNvPr>
          <p:cNvSpPr txBox="1">
            <a:spLocks/>
          </p:cNvSpPr>
          <p:nvPr/>
        </p:nvSpPr>
        <p:spPr>
          <a:xfrm>
            <a:off x="838200" y="4962690"/>
            <a:ext cx="10515600" cy="1213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Structured like a hierarchical file system, but special operations</a:t>
            </a:r>
          </a:p>
          <a:p>
            <a:r>
              <a:rPr lang="en-US" dirty="0"/>
              <a:t>Limited data can be stored at each </a:t>
            </a:r>
            <a:r>
              <a:rPr lang="en-US" dirty="0" err="1"/>
              <a:t>znode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1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AAAE3-7229-635A-579F-B3E5EDDF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</a:t>
            </a:r>
            <a:r>
              <a:rPr lang="en-US" dirty="0" err="1"/>
              <a:t>znodes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B842-DA00-21E0-7F94-83455EB0D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</a:t>
            </a:r>
          </a:p>
          <a:p>
            <a:pPr lvl="1"/>
            <a:r>
              <a:rPr lang="en-US" dirty="0"/>
              <a:t>Creation and deletion must be explicit</a:t>
            </a:r>
          </a:p>
          <a:p>
            <a:pPr lvl="1"/>
            <a:endParaRPr lang="en-US" dirty="0"/>
          </a:p>
          <a:p>
            <a:r>
              <a:rPr lang="en-US" dirty="0"/>
              <a:t>Ephemeral</a:t>
            </a:r>
          </a:p>
          <a:p>
            <a:pPr lvl="1"/>
            <a:r>
              <a:rPr lang="en-US" dirty="0"/>
              <a:t>Deletion is automatic when client session ends</a:t>
            </a:r>
          </a:p>
        </p:txBody>
      </p:sp>
    </p:spTree>
    <p:extLst>
      <p:ext uri="{BB962C8B-B14F-4D97-AF65-F5344CB8AC3E}">
        <p14:creationId xmlns:p14="http://schemas.microsoft.com/office/powerpoint/2010/main" val="386038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60BD1-2E20-702B-7004-F8D6B9B92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</a:t>
            </a:r>
            <a:r>
              <a:rPr lang="en-US" dirty="0" err="1"/>
              <a:t>znodes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A3501-0F1C-8EC1-CEB1-6AF9FB27F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create (path, data, flags)</a:t>
            </a:r>
          </a:p>
          <a:p>
            <a:pPr lvl="1"/>
            <a:r>
              <a:rPr lang="en-US" dirty="0"/>
              <a:t>Exclusive – only first create indicates success; flags indicate regular/ephemeral</a:t>
            </a:r>
          </a:p>
          <a:p>
            <a:r>
              <a:rPr lang="en-US" b="1" dirty="0"/>
              <a:t>delete (path, version)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znode.version</a:t>
            </a:r>
            <a:r>
              <a:rPr lang="en-US" dirty="0"/>
              <a:t> = version, then delete</a:t>
            </a:r>
          </a:p>
          <a:p>
            <a:r>
              <a:rPr lang="en-US" b="1" dirty="0"/>
              <a:t>exists (path, watch)</a:t>
            </a:r>
          </a:p>
          <a:p>
            <a:pPr lvl="1"/>
            <a:r>
              <a:rPr lang="en-US" dirty="0"/>
              <a:t>Watch=true means send notification if path is later created/deleted</a:t>
            </a:r>
          </a:p>
          <a:p>
            <a:r>
              <a:rPr lang="en-US" b="1" dirty="0" err="1"/>
              <a:t>getData</a:t>
            </a:r>
            <a:r>
              <a:rPr lang="en-US" b="1" dirty="0"/>
              <a:t> (path, watch)</a:t>
            </a:r>
          </a:p>
          <a:p>
            <a:pPr lvl="1"/>
            <a:r>
              <a:rPr lang="en-US" dirty="0"/>
              <a:t>Returns data and metadata, including version</a:t>
            </a:r>
          </a:p>
          <a:p>
            <a:r>
              <a:rPr lang="en-US" b="1" dirty="0" err="1"/>
              <a:t>setData</a:t>
            </a:r>
            <a:r>
              <a:rPr lang="en-US" b="1" dirty="0"/>
              <a:t> (path, data, version)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znode.version</a:t>
            </a:r>
            <a:r>
              <a:rPr lang="en-US" dirty="0"/>
              <a:t> = version, then update</a:t>
            </a:r>
          </a:p>
          <a:p>
            <a:r>
              <a:rPr lang="en-US" b="1" dirty="0" err="1"/>
              <a:t>getChildren</a:t>
            </a:r>
            <a:r>
              <a:rPr lang="en-US" b="1" dirty="0"/>
              <a:t>(path, watch)</a:t>
            </a:r>
          </a:p>
          <a:p>
            <a:pPr lvl="1"/>
            <a:r>
              <a:rPr lang="en-US" dirty="0"/>
              <a:t>Returns names of children of </a:t>
            </a:r>
            <a:r>
              <a:rPr lang="en-US" dirty="0" err="1"/>
              <a:t>znode</a:t>
            </a:r>
            <a:endParaRPr lang="en-US" dirty="0"/>
          </a:p>
          <a:p>
            <a:r>
              <a:rPr lang="en-US" b="1" dirty="0"/>
              <a:t>sync()</a:t>
            </a:r>
          </a:p>
          <a:p>
            <a:pPr lvl="1"/>
            <a:r>
              <a:rPr lang="en-US" dirty="0"/>
              <a:t>Returns when writes before the sync are visible to the client</a:t>
            </a:r>
          </a:p>
        </p:txBody>
      </p:sp>
    </p:spTree>
    <p:extLst>
      <p:ext uri="{BB962C8B-B14F-4D97-AF65-F5344CB8AC3E}">
        <p14:creationId xmlns:p14="http://schemas.microsoft.com/office/powerpoint/2010/main" val="83982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3FB80-949E-4D88-51F7-C6613C12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CED98-CBF8-7254-EA9A-996AF8510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sets the watch flag to indicate that it wants to be notified if something changes</a:t>
            </a:r>
          </a:p>
          <a:p>
            <a:r>
              <a:rPr lang="en-US" dirty="0"/>
              <a:t>Benefit: clients can cache data locally</a:t>
            </a:r>
          </a:p>
          <a:p>
            <a:r>
              <a:rPr lang="en-US" dirty="0"/>
              <a:t>Clients don’t have to poll for changes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 err="1"/>
              <a:t>getData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/foo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, true)</a:t>
            </a:r>
          </a:p>
          <a:p>
            <a:pPr lvl="1"/>
            <a:r>
              <a:rPr lang="en-US" dirty="0"/>
              <a:t>Client is notified (once) when 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/foo</a:t>
            </a:r>
            <a:r>
              <a:rPr lang="en-US" dirty="0">
                <a:sym typeface="Symbol" panose="05050102010706020507" pitchFamily="18" charset="2"/>
              </a:rPr>
              <a:t> </a:t>
            </a:r>
            <a:r>
              <a:rPr lang="en-US" dirty="0" err="1">
                <a:sym typeface="Symbol" panose="05050102010706020507" pitchFamily="18" charset="2"/>
              </a:rPr>
              <a:t>znode</a:t>
            </a:r>
            <a:r>
              <a:rPr lang="en-US" dirty="0">
                <a:sym typeface="Symbol" panose="05050102010706020507" pitchFamily="18" charset="2"/>
              </a:rPr>
              <a:t> changes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B3CD-FF56-8E38-3717-F1671228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ZooKeeper</a:t>
            </a:r>
            <a:r>
              <a:rPr lang="en-US" dirty="0"/>
              <a:t> API well tuned for concurrency and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58CE0-818B-D2B3-BCB1-12E485D04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exclusive file creation; exactly one concurrent create returns success (e.g., use for leader election)</a:t>
            </a:r>
          </a:p>
          <a:p>
            <a:r>
              <a:rPr lang="en-US" dirty="0"/>
              <a:t>sessions and ephemeral </a:t>
            </a:r>
            <a:r>
              <a:rPr lang="en-US" dirty="0" err="1"/>
              <a:t>znodes</a:t>
            </a:r>
            <a:r>
              <a:rPr lang="en-US" dirty="0"/>
              <a:t> automate actions when clients fail (e.g., release lock on failure)</a:t>
            </a:r>
          </a:p>
          <a:p>
            <a:r>
              <a:rPr lang="en-US" dirty="0" err="1"/>
              <a:t>getData</a:t>
            </a:r>
            <a:r>
              <a:rPr lang="en-US" dirty="0"/>
              <a:t>()/</a:t>
            </a:r>
            <a:r>
              <a:rPr lang="en-US" dirty="0" err="1"/>
              <a:t>setData</a:t>
            </a:r>
            <a:r>
              <a:rPr lang="en-US" dirty="0"/>
              <a:t>(x, version) supports mini-transactions, i.e.,</a:t>
            </a:r>
          </a:p>
          <a:p>
            <a:pPr lvl="1"/>
            <a:r>
              <a:rPr lang="en-US" dirty="0"/>
              <a:t>conditional </a:t>
            </a:r>
            <a:r>
              <a:rPr lang="en-US" dirty="0" err="1"/>
              <a:t>setData</a:t>
            </a:r>
            <a:r>
              <a:rPr lang="en-US" dirty="0"/>
              <a:t>: check version, update data on match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5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EEC33-A26D-CBDD-0A93-D46B49C0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9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Canonical application: configuration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26D94-CD66-DDAA-541D-0698F2AA4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1192"/>
            <a:ext cx="11012056" cy="28606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Master process writes configuration data for worker processes (e.g., as in MapReduce)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But note that MapReduce doesn’t survive master failure</a:t>
            </a:r>
          </a:p>
          <a:p>
            <a:pPr>
              <a:lnSpc>
                <a:spcPct val="120000"/>
              </a:lnSpc>
            </a:pPr>
            <a:r>
              <a:rPr lang="en-US" dirty="0"/>
              <a:t>Zookeeper provides fault tolerance, leader election used to select master</a:t>
            </a:r>
          </a:p>
          <a:p>
            <a:pPr>
              <a:lnSpc>
                <a:spcPct val="120000"/>
              </a:lnSpc>
            </a:pPr>
            <a:r>
              <a:rPr lang="en-US" dirty="0"/>
              <a:t>Configuration data for each process may be stored in a separate </a:t>
            </a:r>
            <a:r>
              <a:rPr lang="en-US" dirty="0" err="1"/>
              <a:t>znode</a:t>
            </a:r>
            <a:r>
              <a:rPr lang="en-US" dirty="0"/>
              <a:t> in the tree, e.g., /app1/p_1</a:t>
            </a:r>
          </a:p>
          <a:p>
            <a:pPr>
              <a:lnSpc>
                <a:spcPct val="120000"/>
              </a:lnSpc>
            </a:pPr>
            <a:r>
              <a:rPr lang="en-US" dirty="0"/>
              <a:t>Special ephemeral /app1/ready </a:t>
            </a:r>
            <a:r>
              <a:rPr lang="en-US" dirty="0" err="1"/>
              <a:t>znode</a:t>
            </a:r>
            <a:r>
              <a:rPr lang="en-US" dirty="0"/>
              <a:t> indicates new leader’s configuration changes are ready</a:t>
            </a:r>
          </a:p>
          <a:p>
            <a:pPr>
              <a:lnSpc>
                <a:spcPct val="120000"/>
              </a:lnSpc>
            </a:pPr>
            <a:r>
              <a:rPr lang="en-US" dirty="0"/>
              <a:t>Processes watch for changes in ready </a:t>
            </a:r>
            <a:r>
              <a:rPr lang="en-US" dirty="0" err="1"/>
              <a:t>znode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pic>
        <p:nvPicPr>
          <p:cNvPr id="4" name="Content Placeholder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9EDB3A3F-B35F-5A33-CBDB-0DFC3F41D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301" y="1061233"/>
            <a:ext cx="4311389" cy="2594464"/>
          </a:xfrm>
          <a:prstGeom prst="rect">
            <a:avLst/>
          </a:prstGeom>
        </p:spPr>
      </p:pic>
      <p:sp>
        <p:nvSpPr>
          <p:cNvPr id="5" name="Hexagon 4">
            <a:extLst>
              <a:ext uri="{FF2B5EF4-FFF2-40B4-BE49-F238E27FC236}">
                <a16:creationId xmlns:a16="http://schemas.microsoft.com/office/drawing/2014/main" id="{93ED27A5-625B-A7F9-03B7-38A00533EED8}"/>
              </a:ext>
            </a:extLst>
          </p:cNvPr>
          <p:cNvSpPr/>
          <p:nvPr/>
        </p:nvSpPr>
        <p:spPr>
          <a:xfrm>
            <a:off x="2938885" y="2826327"/>
            <a:ext cx="341745" cy="350982"/>
          </a:xfrm>
          <a:prstGeom prst="hexagon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E627B7-1F4C-2B36-3A7E-38A915A87FD4}"/>
              </a:ext>
            </a:extLst>
          </p:cNvPr>
          <p:cNvCxnSpPr>
            <a:cxnSpLocks/>
            <a:stCxn id="5" idx="5"/>
          </p:cNvCxnSpPr>
          <p:nvPr/>
        </p:nvCxnSpPr>
        <p:spPr>
          <a:xfrm flipV="1">
            <a:off x="3195194" y="2105891"/>
            <a:ext cx="1589242" cy="720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01848CC-4018-DE03-D4C2-919299D7A832}"/>
              </a:ext>
            </a:extLst>
          </p:cNvPr>
          <p:cNvSpPr txBox="1"/>
          <p:nvPr/>
        </p:nvSpPr>
        <p:spPr>
          <a:xfrm>
            <a:off x="2500150" y="3192804"/>
            <a:ext cx="1099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/app1/ready</a:t>
            </a:r>
          </a:p>
        </p:txBody>
      </p:sp>
    </p:spTree>
    <p:extLst>
      <p:ext uri="{BB962C8B-B14F-4D97-AF65-F5344CB8AC3E}">
        <p14:creationId xmlns:p14="http://schemas.microsoft.com/office/powerpoint/2010/main" val="51988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2F429-87BE-F4BB-65F3-30053BEF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43"/>
            <a:ext cx="10515600" cy="1325563"/>
          </a:xfrm>
        </p:spPr>
        <p:txBody>
          <a:bodyPr/>
          <a:lstStyle/>
          <a:p>
            <a:r>
              <a:rPr lang="en-US" dirty="0"/>
              <a:t>Write/notification ordering guarantee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D8C04-BAC2-19CC-12C5-11FBFF771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958"/>
            <a:ext cx="10515600" cy="1056026"/>
          </a:xfrm>
        </p:spPr>
        <p:txBody>
          <a:bodyPr/>
          <a:lstStyle/>
          <a:p>
            <a:r>
              <a:rPr lang="en-US" dirty="0"/>
              <a:t>What if a client is reading its configuration when a new leader deletes the ready node and starts to write the new configuration?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D596AF-849A-31F3-E05B-59ABF0DCCB31}"/>
              </a:ext>
            </a:extLst>
          </p:cNvPr>
          <p:cNvSpPr txBox="1">
            <a:spLocks/>
          </p:cNvSpPr>
          <p:nvPr/>
        </p:nvSpPr>
        <p:spPr>
          <a:xfrm>
            <a:off x="1599353" y="2606246"/>
            <a:ext cx="5257800" cy="311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delete(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ready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write f1</a:t>
            </a:r>
          </a:p>
          <a:p>
            <a:pPr marL="0" indent="0">
              <a:buNone/>
            </a:pPr>
            <a:r>
              <a:rPr lang="en-US" dirty="0"/>
              <a:t>write f2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create(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ready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3BA202-A0FE-E42A-1ECE-4276A444CC34}"/>
              </a:ext>
            </a:extLst>
          </p:cNvPr>
          <p:cNvSpPr txBox="1">
            <a:spLocks/>
          </p:cNvSpPr>
          <p:nvPr/>
        </p:nvSpPr>
        <p:spPr>
          <a:xfrm>
            <a:off x="4476292" y="2606246"/>
            <a:ext cx="5257800" cy="311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Helvetica Light" panose="020B04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exists (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ready</a:t>
            </a:r>
            <a:r>
              <a:rPr lang="en-US" dirty="0">
                <a:sym typeface="Symbol" panose="05050102010706020507" pitchFamily="18" charset="2"/>
              </a:rPr>
              <a:t></a:t>
            </a:r>
            <a:r>
              <a:rPr lang="en-US" dirty="0"/>
              <a:t>, watch = true)</a:t>
            </a:r>
          </a:p>
          <a:p>
            <a:pPr marL="0" indent="0">
              <a:buNone/>
            </a:pPr>
            <a:r>
              <a:rPr lang="en-US" dirty="0"/>
              <a:t>read f1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 f2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10020E-9760-E49D-95A3-325F155C56F9}"/>
              </a:ext>
            </a:extLst>
          </p:cNvPr>
          <p:cNvCxnSpPr>
            <a:cxnSpLocks/>
          </p:cNvCxnSpPr>
          <p:nvPr/>
        </p:nvCxnSpPr>
        <p:spPr>
          <a:xfrm flipH="1" flipV="1">
            <a:off x="6012873" y="5024582"/>
            <a:ext cx="1828800" cy="7555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95DA22F-DA8F-A64F-EAC1-E0F06F676FE4}"/>
              </a:ext>
            </a:extLst>
          </p:cNvPr>
          <p:cNvSpPr txBox="1"/>
          <p:nvPr/>
        </p:nvSpPr>
        <p:spPr>
          <a:xfrm>
            <a:off x="7952509" y="5487828"/>
            <a:ext cx="3318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Light" panose="020B0403020202020204"/>
              </a:rPr>
              <a:t>Client will receive watch notification for delete(</a:t>
            </a:r>
            <a:r>
              <a:rPr lang="en-US" dirty="0">
                <a:latin typeface="Helvetica Light" panose="020B0403020202020204"/>
                <a:sym typeface="Symbol" panose="05050102010706020507" pitchFamily="18" charset="2"/>
              </a:rPr>
              <a:t></a:t>
            </a:r>
            <a:r>
              <a:rPr lang="en-US" dirty="0">
                <a:latin typeface="Helvetica Light" panose="020B0403020202020204"/>
              </a:rPr>
              <a:t>ready</a:t>
            </a:r>
            <a:r>
              <a:rPr lang="en-US" dirty="0">
                <a:latin typeface="Helvetica Light" panose="020B0403020202020204"/>
                <a:sym typeface="Symbol" panose="05050102010706020507" pitchFamily="18" charset="2"/>
              </a:rPr>
              <a:t></a:t>
            </a:r>
            <a:r>
              <a:rPr lang="en-US" dirty="0">
                <a:latin typeface="Helvetica Light" panose="020B0403020202020204"/>
              </a:rPr>
              <a:t>) before it sees effect of write f2.</a:t>
            </a:r>
          </a:p>
        </p:txBody>
      </p:sp>
    </p:spTree>
    <p:extLst>
      <p:ext uri="{BB962C8B-B14F-4D97-AF65-F5344CB8AC3E}">
        <p14:creationId xmlns:p14="http://schemas.microsoft.com/office/powerpoint/2010/main" val="284950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27089</TotalTime>
  <Words>1232</Words>
  <Application>Microsoft Office PowerPoint</Application>
  <PresentationFormat>Widescreen</PresentationFormat>
  <Paragraphs>190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Helvetica Light</vt:lpstr>
      <vt:lpstr>Symbol</vt:lpstr>
      <vt:lpstr>Office Theme</vt:lpstr>
      <vt:lpstr>ZooKeeper</vt:lpstr>
      <vt:lpstr>A fault-tolerant coordination service for distributed applications</vt:lpstr>
      <vt:lpstr>Data tree</vt:lpstr>
      <vt:lpstr>Two types of znodes</vt:lpstr>
      <vt:lpstr>Operations on znodes</vt:lpstr>
      <vt:lpstr>Watches</vt:lpstr>
      <vt:lpstr>ZooKeeper API well tuned for concurrency and synchronization</vt:lpstr>
      <vt:lpstr>Canonical application: configuration management</vt:lpstr>
      <vt:lpstr>Write/notification ordering guarantee</vt:lpstr>
      <vt:lpstr>Linearizability</vt:lpstr>
      <vt:lpstr>Linearizability</vt:lpstr>
      <vt:lpstr>Is this history linearizable?</vt:lpstr>
      <vt:lpstr>Is this history linearizable?</vt:lpstr>
      <vt:lpstr>Is this history linearizable?</vt:lpstr>
      <vt:lpstr>ZooKeeper guarantees</vt:lpstr>
      <vt:lpstr>Atomic Broadcast</vt:lpstr>
      <vt:lpstr>RAFT consensus algorithm</vt:lpstr>
      <vt:lpstr>ZooKeeper implementation</vt:lpstr>
      <vt:lpstr>Recovery of replicated data tree</vt:lpstr>
      <vt:lpstr>PowerPoint Presentation</vt:lpstr>
      <vt:lpstr>How is FIFO client ordering ensured?</vt:lpstr>
      <vt:lpstr>Simple locks</vt:lpstr>
      <vt:lpstr>Sequential flag</vt:lpstr>
      <vt:lpstr>Simple locks without herd effect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Danyang Zhuo</dc:creator>
  <cp:lastModifiedBy>Bruce Maggs</cp:lastModifiedBy>
  <cp:revision>1552</cp:revision>
  <dcterms:created xsi:type="dcterms:W3CDTF">2023-01-01T03:49:53Z</dcterms:created>
  <dcterms:modified xsi:type="dcterms:W3CDTF">2024-10-22T20:59:00Z</dcterms:modified>
</cp:coreProperties>
</file>