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95" r:id="rId3"/>
    <p:sldId id="265" r:id="rId4"/>
    <p:sldId id="266" r:id="rId5"/>
    <p:sldId id="267" r:id="rId6"/>
    <p:sldId id="296" r:id="rId7"/>
    <p:sldId id="268" r:id="rId8"/>
    <p:sldId id="269" r:id="rId9"/>
    <p:sldId id="270" r:id="rId10"/>
    <p:sldId id="293" r:id="rId11"/>
    <p:sldId id="271" r:id="rId12"/>
    <p:sldId id="272" r:id="rId13"/>
    <p:sldId id="273" r:id="rId14"/>
    <p:sldId id="274" r:id="rId15"/>
    <p:sldId id="276" r:id="rId16"/>
    <p:sldId id="259" r:id="rId17"/>
    <p:sldId id="277" r:id="rId18"/>
    <p:sldId id="278" r:id="rId19"/>
    <p:sldId id="279" r:id="rId20"/>
    <p:sldId id="280" r:id="rId21"/>
    <p:sldId id="281" r:id="rId22"/>
    <p:sldId id="291" r:id="rId23"/>
    <p:sldId id="275" r:id="rId24"/>
    <p:sldId id="282" r:id="rId25"/>
    <p:sldId id="260" r:id="rId26"/>
    <p:sldId id="284" r:id="rId27"/>
    <p:sldId id="285" r:id="rId28"/>
    <p:sldId id="286" r:id="rId29"/>
    <p:sldId id="261" r:id="rId30"/>
    <p:sldId id="287" r:id="rId31"/>
    <p:sldId id="294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962"/>
    <p:restoredTop sz="86557"/>
  </p:normalViewPr>
  <p:slideViewPr>
    <p:cSldViewPr snapToGrid="0">
      <p:cViewPr>
        <p:scale>
          <a:sx n="95" d="100"/>
          <a:sy n="95" d="100"/>
        </p:scale>
        <p:origin x="124" y="464"/>
      </p:cViewPr>
      <p:guideLst/>
    </p:cSldViewPr>
  </p:slideViewPr>
  <p:outlineViewPr>
    <p:cViewPr>
      <p:scale>
        <a:sx n="33" d="100"/>
        <a:sy n="33" d="100"/>
      </p:scale>
      <p:origin x="0" y="-21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8AB27-B498-2841-96F4-EAA13074900F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3B425-9392-C547-9C0F-8965B1C3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3B425-9392-C547-9C0F-8965B1C3B2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16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3B425-9392-C547-9C0F-8965B1C3B2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8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79D07-3FF0-E1E7-FDE5-B7B10E348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1FACD-C201-56D6-E43C-5D0502B81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19D4-942B-7295-58CC-BC12D937C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BB5D-A015-6549-B04A-933BDCF9815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5AD1C-8AA1-F696-DF4B-AC6EE20F3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A5651-8ACF-382B-CB87-41B0BD5B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D63C-225B-FC4C-87F0-4664F506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8016A-434B-CFBA-9442-C65873D8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CAFCF-9668-D9E7-945E-AD05BFD07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B27AB-1FFB-7CBA-4962-0FFBDE958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BB5D-A015-6549-B04A-933BDCF9815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1DC91-A46D-EF67-4053-7A263454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BB26B-51CB-641F-DA11-618D283A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D63C-225B-FC4C-87F0-4664F506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9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7647C8-59F3-9ADE-6A73-03ED894D5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C40EF-58BE-7D31-0C28-3F0E962FD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63A7F-992F-40C2-74CD-E67CDFD7B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BB5D-A015-6549-B04A-933BDCF9815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66EDB-1ABB-3C04-6526-40C91522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45090-7F76-B8EA-40D5-1AC60B1C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D63C-225B-FC4C-87F0-4664F506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2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A3D0-4506-BE8A-2B5F-B5216B20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7628D-FD70-E075-379E-FCBBDBAD5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85728-52DE-3E33-F9BA-574E646C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BB5D-A015-6549-B04A-933BDCF9815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CA5A9-F5A2-4A68-9B4C-679DCF74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A4949-CF69-DD6F-6CD0-E020BDC6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D63C-225B-FC4C-87F0-4664F506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17CA-4EE7-12CC-00A0-54D23080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3DE8E-601A-0D75-E6C1-4FD62B857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76AFF-443B-7ECC-01F7-23BDD995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BB5D-A015-6549-B04A-933BDCF9815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0D95F-8500-50F4-E7BF-66D99539A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7B68A-E580-CBF6-52C6-1AB5D1ED3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D63C-225B-FC4C-87F0-4664F506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1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414C7-B2C8-1B0D-9C37-D62C1D00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2FEFE-3DCA-5BF9-BA62-CE3AD7919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82C83-1747-9353-27AB-72C52D608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BAB4D-FDC2-401D-4D2C-C89E646DF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BB5D-A015-6549-B04A-933BDCF9815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3CF96-A983-56F7-008F-7B08B230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71900-8756-4EE3-5F3C-C3B2F22C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D63C-225B-FC4C-87F0-4664F506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0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951E2-2C0A-98B7-466B-14073CD5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20032-0CC3-14A1-43DB-E9F790F2D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FE0B8-E41D-72EA-BE74-4BACAE137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C8EB0E-4117-8B46-E04A-E82B1C0AA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1CC57-FAD1-09FE-1C9E-7A9C74A3E3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21518-DF2C-89AC-70CA-68851042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BB5D-A015-6549-B04A-933BDCF9815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41B03-6276-E572-977F-A546FF1A4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167466-B299-DB31-5EA8-530DDE765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D63C-225B-FC4C-87F0-4664F506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9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583DC-59EF-164C-EFC3-BB0DCA9D2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C883B2-4904-AD16-BACD-221044D10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BB5D-A015-6549-B04A-933BDCF9815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7E2022-E465-4DB8-8F71-604F310C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BC634-4322-46FC-8108-C8932263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D63C-225B-FC4C-87F0-4664F506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2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527B09-984A-FCE2-040C-1C67230A8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BB5D-A015-6549-B04A-933BDCF9815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A56DBD-6EC2-688E-BCFA-B592EA263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E91A1-A87D-4490-0F68-058252B6D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D63C-225B-FC4C-87F0-4664F506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5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308A-B2C9-C0F7-4A63-07A42199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16A39-57E4-E33B-9841-49F0C6B5D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99354-0067-FFD3-2373-FF2AEFE7E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B349B-0A5F-218B-753B-B20C6A34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BB5D-A015-6549-B04A-933BDCF9815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1DFDD-BECE-F9DE-63E1-D86BB4BF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0D0A1-653E-3D89-D37C-839847F3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D63C-225B-FC4C-87F0-4664F506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8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4CC8-7C51-CA2E-9B36-7598FB356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9098C9-7A3B-9164-EBDD-E92B96B14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80E36-FB78-63CB-E5EA-B82042BFA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53EEC-9F72-FDD6-937E-1999816F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BB5D-A015-6549-B04A-933BDCF9815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DFE0B-F9CA-3673-84BE-0B235DE5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6F6A-E0CD-EE9D-E068-EF9FC46C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D63C-225B-FC4C-87F0-4664F506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8C6CB-DC51-B95D-D76C-2BA3D82A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4B7C5-BED5-15ED-E5E4-140776924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DA5E1-F8D2-71D0-018B-A64F89A68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BB5D-A015-6549-B04A-933BDCF9815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7925-F990-DEE4-D540-AE4F50DFD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0B3CE-5E2A-F654-F208-51A2C26B0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4D63C-225B-FC4C-87F0-4664F506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9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Light" panose="020B04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C6E7A-8E55-2ADD-A29B-AD6C585996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TensorFlow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BECD8-9B75-1B4A-3E94-84133F743C50}"/>
              </a:ext>
            </a:extLst>
          </p:cNvPr>
          <p:cNvSpPr txBox="1"/>
          <p:nvPr/>
        </p:nvSpPr>
        <p:spPr>
          <a:xfrm>
            <a:off x="5416911" y="6255120"/>
            <a:ext cx="645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Light" panose="020B0403020202020204" pitchFamily="34" charset="0"/>
              </a:rPr>
              <a:t>Some materials are from Danyang Zhuo’s and Jeff Dean’s slides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37C67EA-53DB-6F95-B56B-272327BC2D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8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9492-3824-BB4D-A689-59F3BD23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AC2F6-7900-FD8D-6AFD-8D6603840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 loss function:  L = | Y - F(W, X) | ^2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Training data:  randomly chosen X1, Y1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dL/</a:t>
            </a:r>
            <a:r>
              <a:rPr lang="en-US" dirty="0" err="1"/>
              <a:t>dW</a:t>
            </a:r>
            <a:r>
              <a:rPr lang="en-US" dirty="0"/>
              <a:t> = 2 (Y1 – F(W, X1)) </a:t>
            </a:r>
            <a:r>
              <a:rPr lang="en-US" dirty="0" err="1"/>
              <a:t>dF</a:t>
            </a:r>
            <a:r>
              <a:rPr lang="en-US" dirty="0"/>
              <a:t>(W, X1)/</a:t>
            </a:r>
            <a:r>
              <a:rPr lang="en-US" dirty="0" err="1"/>
              <a:t>dW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 = W – </a:t>
            </a:r>
            <a:r>
              <a:rPr lang="en-US" dirty="0" err="1"/>
              <a:t>learning_rate</a:t>
            </a:r>
            <a:r>
              <a:rPr lang="en-US" dirty="0"/>
              <a:t> * dL/</a:t>
            </a:r>
            <a:r>
              <a:rPr lang="en-US" dirty="0" err="1"/>
              <a:t>dW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9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A42BFAB-DB08-1E03-0BF9-2DFF8D935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166" y="0"/>
            <a:ext cx="10783668" cy="6824252"/>
          </a:xfrm>
        </p:spPr>
      </p:pic>
    </p:spTree>
    <p:extLst>
      <p:ext uri="{BB962C8B-B14F-4D97-AF65-F5344CB8AC3E}">
        <p14:creationId xmlns:p14="http://schemas.microsoft.com/office/powerpoint/2010/main" val="1516936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F21E17C-3D83-683C-0A04-54C81C2DD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732" y="0"/>
            <a:ext cx="11628208" cy="6858000"/>
          </a:xfrm>
        </p:spPr>
      </p:pic>
    </p:spTree>
    <p:extLst>
      <p:ext uri="{BB962C8B-B14F-4D97-AF65-F5344CB8AC3E}">
        <p14:creationId xmlns:p14="http://schemas.microsoft.com/office/powerpoint/2010/main" val="3284876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0FB1415-EF19-4B57-E225-FF9D0667B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" y="36576"/>
            <a:ext cx="11974836" cy="6675120"/>
          </a:xfrm>
        </p:spPr>
      </p:pic>
    </p:spTree>
    <p:extLst>
      <p:ext uri="{BB962C8B-B14F-4D97-AF65-F5344CB8AC3E}">
        <p14:creationId xmlns:p14="http://schemas.microsoft.com/office/powerpoint/2010/main" val="223429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FB40-74D1-4C16-C43C-1A266880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large neural network with a lot of training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F13F5-98A1-7DAC-C24D-681A990C9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062"/>
            <a:ext cx="10515600" cy="4351338"/>
          </a:xfrm>
        </p:spPr>
        <p:txBody>
          <a:bodyPr/>
          <a:lstStyle/>
          <a:p>
            <a:r>
              <a:rPr lang="en-US" dirty="0"/>
              <a:t>Data parallel</a:t>
            </a:r>
          </a:p>
          <a:p>
            <a:pPr lvl="1"/>
            <a:r>
              <a:rPr lang="en-US" dirty="0"/>
              <a:t>A set of compute devices holding the same replica of the neural network</a:t>
            </a:r>
          </a:p>
          <a:p>
            <a:pPr lvl="1"/>
            <a:r>
              <a:rPr lang="en-US" dirty="0"/>
              <a:t>They use different training data</a:t>
            </a:r>
          </a:p>
          <a:p>
            <a:pPr lvl="1"/>
            <a:r>
              <a:rPr lang="en-US" dirty="0"/>
              <a:t>Synchronize model weights by training iteration</a:t>
            </a:r>
          </a:p>
          <a:p>
            <a:endParaRPr lang="en-US" dirty="0"/>
          </a:p>
          <a:p>
            <a:r>
              <a:rPr lang="en-US" dirty="0"/>
              <a:t>Model parallel</a:t>
            </a:r>
          </a:p>
          <a:p>
            <a:pPr lvl="1"/>
            <a:r>
              <a:rPr lang="en-US" dirty="0"/>
              <a:t>A set of compute devices holding different components of the neural network</a:t>
            </a:r>
          </a:p>
          <a:p>
            <a:pPr lvl="1"/>
            <a:r>
              <a:rPr lang="en-US" dirty="0"/>
              <a:t>Passing activations and gradients within a training iteration</a:t>
            </a:r>
          </a:p>
        </p:txBody>
      </p:sp>
    </p:spTree>
    <p:extLst>
      <p:ext uri="{BB962C8B-B14F-4D97-AF65-F5344CB8AC3E}">
        <p14:creationId xmlns:p14="http://schemas.microsoft.com/office/powerpoint/2010/main" val="1852558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126386A-E778-E76B-63E4-97B36BDA3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9418"/>
            <a:ext cx="12192000" cy="6759163"/>
          </a:xfrm>
        </p:spPr>
      </p:pic>
    </p:spTree>
    <p:extLst>
      <p:ext uri="{BB962C8B-B14F-4D97-AF65-F5344CB8AC3E}">
        <p14:creationId xmlns:p14="http://schemas.microsoft.com/office/powerpoint/2010/main" val="657208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8743CBA8-2D1E-B9DA-6434-2B763DC06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9686"/>
            <a:ext cx="12240082" cy="6848314"/>
          </a:xfrm>
        </p:spPr>
      </p:pic>
    </p:spTree>
    <p:extLst>
      <p:ext uri="{BB962C8B-B14F-4D97-AF65-F5344CB8AC3E}">
        <p14:creationId xmlns:p14="http://schemas.microsoft.com/office/powerpoint/2010/main" val="2583284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8DF4BF1-F269-BF8D-CC18-4074FBCDC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49" y="98996"/>
            <a:ext cx="11948101" cy="6660007"/>
          </a:xfrm>
        </p:spPr>
      </p:pic>
    </p:spTree>
    <p:extLst>
      <p:ext uri="{BB962C8B-B14F-4D97-AF65-F5344CB8AC3E}">
        <p14:creationId xmlns:p14="http://schemas.microsoft.com/office/powerpoint/2010/main" val="3570859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FFE1D7D-6695-4BE1-A366-B3691D2D1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591" y="438912"/>
            <a:ext cx="11571409" cy="6419088"/>
          </a:xfrm>
        </p:spPr>
      </p:pic>
    </p:spTree>
    <p:extLst>
      <p:ext uri="{BB962C8B-B14F-4D97-AF65-F5344CB8AC3E}">
        <p14:creationId xmlns:p14="http://schemas.microsoft.com/office/powerpoint/2010/main" val="1831403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61B575F-852A-6109-CB79-DCB2D4008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00" y="100584"/>
            <a:ext cx="11895199" cy="6656832"/>
          </a:xfrm>
        </p:spPr>
      </p:pic>
    </p:spTree>
    <p:extLst>
      <p:ext uri="{BB962C8B-B14F-4D97-AF65-F5344CB8AC3E}">
        <p14:creationId xmlns:p14="http://schemas.microsoft.com/office/powerpoint/2010/main" val="354275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E1629-F401-7489-A0AB-251766432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43" y="365125"/>
            <a:ext cx="10515600" cy="1325563"/>
          </a:xfrm>
        </p:spPr>
        <p:txBody>
          <a:bodyPr/>
          <a:lstStyle/>
          <a:p>
            <a:r>
              <a:rPr lang="en-US" dirty="0"/>
              <a:t>TensorFlow goal and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322DD-7E96-3879-EA6F-F3689E9B9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543" y="1785868"/>
            <a:ext cx="11280913" cy="4351338"/>
          </a:xfrm>
        </p:spPr>
        <p:txBody>
          <a:bodyPr/>
          <a:lstStyle/>
          <a:p>
            <a:r>
              <a:rPr lang="en-US" b="1" dirty="0"/>
              <a:t>Support training and inference of large-scale machine-learning models</a:t>
            </a:r>
          </a:p>
          <a:p>
            <a:r>
              <a:rPr lang="en-US" dirty="0"/>
              <a:t>Represents network computation and shared state as dataflow graphs</a:t>
            </a:r>
          </a:p>
          <a:p>
            <a:r>
              <a:rPr lang="en-US" dirty="0"/>
              <a:t>Training algorithms are also expressed as dataflow graphs</a:t>
            </a:r>
          </a:p>
          <a:p>
            <a:r>
              <a:rPr lang="en-US" dirty="0"/>
              <a:t>Automatically maps nodes of the dataflow graph across servers, or across CPUs, GPUs, or TPUs</a:t>
            </a:r>
          </a:p>
          <a:p>
            <a:r>
              <a:rPr lang="en-US" dirty="0"/>
              <a:t>But also runs on a laptop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62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D3CC6E1-54CB-77C6-187F-61617BE49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68" y="36576"/>
            <a:ext cx="12101264" cy="6722925"/>
          </a:xfrm>
        </p:spPr>
      </p:pic>
    </p:spTree>
    <p:extLst>
      <p:ext uri="{BB962C8B-B14F-4D97-AF65-F5344CB8AC3E}">
        <p14:creationId xmlns:p14="http://schemas.microsoft.com/office/powerpoint/2010/main" val="458953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FD61B51-B623-A448-C8A6-0294DD710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1" y="54864"/>
            <a:ext cx="12035505" cy="6693408"/>
          </a:xfrm>
        </p:spPr>
      </p:pic>
    </p:spTree>
    <p:extLst>
      <p:ext uri="{BB962C8B-B14F-4D97-AF65-F5344CB8AC3E}">
        <p14:creationId xmlns:p14="http://schemas.microsoft.com/office/powerpoint/2010/main" val="3598776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50B0-C2F1-2CE1-998C-7FCF2CC0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a parameter server (</a:t>
            </a:r>
            <a:r>
              <a:rPr lang="en-US" dirty="0" err="1"/>
              <a:t>DistBelief</a:t>
            </a:r>
            <a:r>
              <a:rPr lang="en-US" dirty="0"/>
              <a:t>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2412-2D91-C0E5-6F0A-A7FABD9B6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Flexibility in defining new layers</a:t>
            </a:r>
          </a:p>
          <a:p>
            <a:pPr lvl="1"/>
            <a:r>
              <a:rPr lang="en-US" dirty="0" err="1"/>
              <a:t>DistBelief</a:t>
            </a:r>
            <a:r>
              <a:rPr lang="en-US" dirty="0"/>
              <a:t> uses separate C++ classes to implement predefined complex network layers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Flexibility in refining the training algorithm</a:t>
            </a:r>
          </a:p>
          <a:p>
            <a:pPr lvl="1"/>
            <a:r>
              <a:rPr lang="en-US" dirty="0"/>
              <a:t>Training algorithm baked into </a:t>
            </a:r>
            <a:r>
              <a:rPr lang="en-US" dirty="0" err="1"/>
              <a:t>DistBelief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Flexibility in defining new training algorithm</a:t>
            </a:r>
          </a:p>
          <a:p>
            <a:endParaRPr lang="en-US" dirty="0"/>
          </a:p>
          <a:p>
            <a:r>
              <a:rPr lang="en-US" dirty="0"/>
              <a:t>Want a single platform for different execution environments</a:t>
            </a:r>
          </a:p>
          <a:p>
            <a:pPr lvl="1"/>
            <a:r>
              <a:rPr lang="en-US" dirty="0" err="1"/>
              <a:t>DistBelief</a:t>
            </a:r>
            <a:r>
              <a:rPr lang="en-US" dirty="0"/>
              <a:t> runs on a cluster of servers</a:t>
            </a:r>
          </a:p>
        </p:txBody>
      </p:sp>
    </p:spTree>
    <p:extLst>
      <p:ext uri="{BB962C8B-B14F-4D97-AF65-F5344CB8AC3E}">
        <p14:creationId xmlns:p14="http://schemas.microsoft.com/office/powerpoint/2010/main" val="832507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C25BB6A-C4FF-056F-A309-EF239E73C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94" y="0"/>
            <a:ext cx="11632222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8AACA3-D211-6B72-9D5E-A3EC2E3AE17E}"/>
              </a:ext>
            </a:extLst>
          </p:cNvPr>
          <p:cNvSpPr txBox="1"/>
          <p:nvPr/>
        </p:nvSpPr>
        <p:spPr>
          <a:xfrm>
            <a:off x="461818" y="1791855"/>
            <a:ext cx="31311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TensorFlow partitions subgraphs across devices, e.g., servers/CPUs/GPUs/TPUs.</a:t>
            </a:r>
          </a:p>
          <a:p>
            <a:endParaRPr lang="en-US" dirty="0"/>
          </a:p>
          <a:p>
            <a:r>
              <a:rPr lang="en-US" dirty="0"/>
              <a:t>Subgraphs execute concurrently.</a:t>
            </a:r>
          </a:p>
          <a:p>
            <a:endParaRPr lang="en-US" dirty="0"/>
          </a:p>
          <a:p>
            <a:r>
              <a:rPr lang="en-US" dirty="0"/>
              <a:t>TensorFlow replaces edges that cross subgraphs with Send/</a:t>
            </a:r>
            <a:r>
              <a:rPr lang="en-US" dirty="0" err="1"/>
              <a:t>Recv</a:t>
            </a:r>
            <a:r>
              <a:rPr lang="en-US" dirty="0"/>
              <a:t> operations.</a:t>
            </a:r>
          </a:p>
        </p:txBody>
      </p:sp>
    </p:spTree>
    <p:extLst>
      <p:ext uri="{BB962C8B-B14F-4D97-AF65-F5344CB8AC3E}">
        <p14:creationId xmlns:p14="http://schemas.microsoft.com/office/powerpoint/2010/main" val="3303734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7D0BF-1410-F644-988E-863539315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78F39-9518-D5B7-BEFB-FC1EF6BB9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dataflow instead of put/get for parameter servers</a:t>
            </a:r>
          </a:p>
          <a:p>
            <a:endParaRPr lang="en-US" dirty="0"/>
          </a:p>
          <a:p>
            <a:r>
              <a:rPr lang="en-US" dirty="0"/>
              <a:t>Unifying computation and state management in a single programming model</a:t>
            </a:r>
          </a:p>
          <a:p>
            <a:pPr lvl="1"/>
            <a:r>
              <a:rPr lang="en-US" dirty="0"/>
              <a:t>Allows programmers to experiment with different parallelization schemes</a:t>
            </a:r>
          </a:p>
          <a:p>
            <a:pPr lvl="1"/>
            <a:endParaRPr lang="en-US" dirty="0"/>
          </a:p>
          <a:p>
            <a:r>
              <a:rPr lang="en-US" dirty="0"/>
              <a:t>Can run a single laptop!</a:t>
            </a:r>
          </a:p>
        </p:txBody>
      </p:sp>
    </p:spTree>
    <p:extLst>
      <p:ext uri="{BB962C8B-B14F-4D97-AF65-F5344CB8AC3E}">
        <p14:creationId xmlns:p14="http://schemas.microsoft.com/office/powerpoint/2010/main" val="1721741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79D2-9B0D-4A36-6651-9B7AFDC9A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79" y="202154"/>
            <a:ext cx="10948639" cy="1325563"/>
          </a:xfrm>
        </p:spPr>
        <p:txBody>
          <a:bodyPr/>
          <a:lstStyle/>
          <a:p>
            <a:r>
              <a:rPr lang="en-US" dirty="0"/>
              <a:t>Image classifier using TensorFlow Python API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B7DF413-ADFD-18B2-5E03-9731BFFA921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09188" y="1300395"/>
            <a:ext cx="9724223" cy="5200766"/>
          </a:xfrm>
        </p:spPr>
      </p:pic>
    </p:spTree>
    <p:extLst>
      <p:ext uri="{BB962C8B-B14F-4D97-AF65-F5344CB8AC3E}">
        <p14:creationId xmlns:p14="http://schemas.microsoft.com/office/powerpoint/2010/main" val="4287250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248D16B1-2319-EDAB-1334-C72295CEF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62" y="508888"/>
            <a:ext cx="11895275" cy="6184519"/>
          </a:xfrm>
        </p:spPr>
      </p:pic>
    </p:spTree>
    <p:extLst>
      <p:ext uri="{BB962C8B-B14F-4D97-AF65-F5344CB8AC3E}">
        <p14:creationId xmlns:p14="http://schemas.microsoft.com/office/powerpoint/2010/main" val="776366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DD687B1-60F6-4286-34CB-B7F1C9FD8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527" y="144716"/>
            <a:ext cx="11574946" cy="656856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DF5AA6-8400-5612-0A5C-3F1CAAFF36B6}"/>
              </a:ext>
            </a:extLst>
          </p:cNvPr>
          <p:cNvSpPr txBox="1"/>
          <p:nvPr/>
        </p:nvSpPr>
        <p:spPr>
          <a:xfrm rot="20694292">
            <a:off x="8497455" y="1376219"/>
            <a:ext cx="296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(hence the name TensorFlow)</a:t>
            </a:r>
          </a:p>
        </p:txBody>
      </p:sp>
    </p:spTree>
    <p:extLst>
      <p:ext uri="{BB962C8B-B14F-4D97-AF65-F5344CB8AC3E}">
        <p14:creationId xmlns:p14="http://schemas.microsoft.com/office/powerpoint/2010/main" val="1106505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341B3C0-1B8A-9C87-A948-671E45ABF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09284" cy="662025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0B1D37-0C00-692A-803D-BB34549DF724}"/>
              </a:ext>
            </a:extLst>
          </p:cNvPr>
          <p:cNvSpPr txBox="1"/>
          <p:nvPr/>
        </p:nvSpPr>
        <p:spPr>
          <a:xfrm rot="20718860">
            <a:off x="8525164" y="1080656"/>
            <a:ext cx="2545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(e.g., weights and biases)</a:t>
            </a:r>
          </a:p>
        </p:txBody>
      </p:sp>
    </p:spTree>
    <p:extLst>
      <p:ext uri="{BB962C8B-B14F-4D97-AF65-F5344CB8AC3E}">
        <p14:creationId xmlns:p14="http://schemas.microsoft.com/office/powerpoint/2010/main" val="3069210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184C6-594A-09BB-8129-9E4C789B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E966E-D18E-1D20-7156-497E97F91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Dataflow on individual mathematical operator levels</a:t>
            </a:r>
          </a:p>
          <a:p>
            <a:pPr lvl="1"/>
            <a:r>
              <a:rPr lang="en-US" dirty="0"/>
              <a:t>Easy to compose neural network layers</a:t>
            </a:r>
          </a:p>
          <a:p>
            <a:pPr lvl="1"/>
            <a:endParaRPr lang="en-US" dirty="0"/>
          </a:p>
          <a:p>
            <a:r>
              <a:rPr lang="en-US" dirty="0"/>
              <a:t>Deferred execution</a:t>
            </a:r>
          </a:p>
          <a:p>
            <a:pPr lvl="1"/>
            <a:r>
              <a:rPr lang="en-US" dirty="0"/>
              <a:t>TensorFlow can optimize execution based on the global computation graph</a:t>
            </a:r>
          </a:p>
          <a:p>
            <a:pPr lvl="1"/>
            <a:endParaRPr lang="en-US" dirty="0"/>
          </a:p>
          <a:p>
            <a:r>
              <a:rPr lang="en-US" dirty="0"/>
              <a:t>Common abstraction for heterogeneous accelerators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7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44E257D-3E83-C61B-0D4E-9C1548D38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05" y="228600"/>
            <a:ext cx="11594589" cy="6400799"/>
          </a:xfrm>
        </p:spPr>
      </p:pic>
    </p:spTree>
    <p:extLst>
      <p:ext uri="{BB962C8B-B14F-4D97-AF65-F5344CB8AC3E}">
        <p14:creationId xmlns:p14="http://schemas.microsoft.com/office/powerpoint/2010/main" val="835250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2331C-934E-0929-4593-3703AEE3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graph for a training pipeline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BE4C2A7-C8F5-C174-A200-0AE99930F57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924050"/>
            <a:ext cx="12039600" cy="2570163"/>
          </a:xfrm>
        </p:spPr>
      </p:pic>
    </p:spTree>
    <p:extLst>
      <p:ext uri="{BB962C8B-B14F-4D97-AF65-F5344CB8AC3E}">
        <p14:creationId xmlns:p14="http://schemas.microsoft.com/office/powerpoint/2010/main" val="4004265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D04D-9870-A808-A6CA-052E7A4C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Checkpointing for fault tolerance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2AAF-6CDF-E437-5B28-0DF373F86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need to make every write to the parameter state durable, because we can recompute any update from the input data.</a:t>
            </a:r>
          </a:p>
          <a:p>
            <a:r>
              <a:rPr lang="en-US" dirty="0"/>
              <a:t>Many learning algorithms do not require strong consistency.</a:t>
            </a:r>
          </a:p>
          <a:p>
            <a:endParaRPr lang="en-US" dirty="0"/>
          </a:p>
          <a:p>
            <a:r>
              <a:rPr lang="en-US" dirty="0"/>
              <a:t>User-level checkpointing (users have to write code to trigger these functions):</a:t>
            </a:r>
          </a:p>
          <a:p>
            <a:pPr lvl="1"/>
            <a:r>
              <a:rPr lang="en-US" dirty="0"/>
              <a:t>Save: writes tensors to files</a:t>
            </a:r>
          </a:p>
          <a:p>
            <a:pPr lvl="1"/>
            <a:r>
              <a:rPr lang="en-US" dirty="0"/>
              <a:t>Restore: read tensors from files</a:t>
            </a:r>
          </a:p>
        </p:txBody>
      </p:sp>
    </p:spTree>
    <p:extLst>
      <p:ext uri="{BB962C8B-B14F-4D97-AF65-F5344CB8AC3E}">
        <p14:creationId xmlns:p14="http://schemas.microsoft.com/office/powerpoint/2010/main" val="513519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3F25-63E0-A2CA-39AF-B817B3C42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 schemes for parallel stochastic gradient descent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1731B86-C58F-DD5D-C13E-519F070799D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7625" y="2529623"/>
            <a:ext cx="12144375" cy="28035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A593A8-5537-CE08-857D-BDE54681EDAD}"/>
              </a:ext>
            </a:extLst>
          </p:cNvPr>
          <p:cNvSpPr txBox="1"/>
          <p:nvPr/>
        </p:nvSpPr>
        <p:spPr>
          <a:xfrm>
            <a:off x="875491" y="5333148"/>
            <a:ext cx="1048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white square is a parameter update.  A dashed rectangle in (c) is a backup worked whose result is discarded.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999FCB-1FD1-681D-A9D0-5FD97AACE3CA}"/>
              </a:ext>
            </a:extLst>
          </p:cNvPr>
          <p:cNvSpPr txBox="1"/>
          <p:nvPr/>
        </p:nvSpPr>
        <p:spPr>
          <a:xfrm>
            <a:off x="1195693" y="5913526"/>
            <a:ext cx="10087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Asynchronous replication has higher throughput, but updates are calculated using stale parameter values.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AD6F05-A511-8FC5-0BAE-53565F8F497E}"/>
              </a:ext>
            </a:extLst>
          </p:cNvPr>
          <p:cNvSpPr txBox="1"/>
          <p:nvPr/>
        </p:nvSpPr>
        <p:spPr>
          <a:xfrm>
            <a:off x="3286539" y="2015197"/>
            <a:ext cx="3058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working with stale parameters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795A04-030C-5C6A-97FD-630AA903C6C0}"/>
              </a:ext>
            </a:extLst>
          </p:cNvPr>
          <p:cNvCxnSpPr>
            <a:cxnSpLocks/>
          </p:cNvCxnSpPr>
          <p:nvPr/>
        </p:nvCxnSpPr>
        <p:spPr>
          <a:xfrm flipH="1">
            <a:off x="2617304" y="2239434"/>
            <a:ext cx="669235" cy="12922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36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7567-02F8-D1B9-7E2F-21314F98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</a:t>
            </a:r>
          </a:p>
        </p:txBody>
      </p:sp>
      <p:pic>
        <p:nvPicPr>
          <p:cNvPr id="5" name="Content Placeholder 4" descr="Chart&#10;&#10;Description automatically generated with low confidence">
            <a:extLst>
              <a:ext uri="{FF2B5EF4-FFF2-40B4-BE49-F238E27FC236}">
                <a16:creationId xmlns:a16="http://schemas.microsoft.com/office/drawing/2014/main" id="{0AE943E9-5F68-ED4F-9A7D-E474007A1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250" y="1353312"/>
            <a:ext cx="11517499" cy="550468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B89967-63D6-6551-A25D-6C22A63E97A5}"/>
              </a:ext>
            </a:extLst>
          </p:cNvPr>
          <p:cNvSpPr txBox="1"/>
          <p:nvPr/>
        </p:nvSpPr>
        <p:spPr>
          <a:xfrm>
            <a:off x="5270132" y="116864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7E720-AA7D-C8C5-ED5F-BDF65D7BCBD8}"/>
              </a:ext>
            </a:extLst>
          </p:cNvPr>
          <p:cNvSpPr txBox="1"/>
          <p:nvPr/>
        </p:nvSpPr>
        <p:spPr>
          <a:xfrm>
            <a:off x="5326236" y="6123543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AF0CB0-6464-1D56-537F-2C55B6EEACEF}"/>
              </a:ext>
            </a:extLst>
          </p:cNvPr>
          <p:cNvSpPr txBox="1"/>
          <p:nvPr/>
        </p:nvSpPr>
        <p:spPr>
          <a:xfrm>
            <a:off x="8028877" y="5320022"/>
            <a:ext cx="397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Rectified Linear Unit (</a:t>
            </a:r>
            <a:r>
              <a:rPr lang="en-US" dirty="0" err="1"/>
              <a:t>ReLU</a:t>
            </a:r>
            <a:r>
              <a:rPr lang="en-US" dirty="0"/>
              <a:t>) shown here </a:t>
            </a:r>
          </a:p>
        </p:txBody>
      </p:sp>
    </p:spTree>
    <p:extLst>
      <p:ext uri="{BB962C8B-B14F-4D97-AF65-F5344CB8AC3E}">
        <p14:creationId xmlns:p14="http://schemas.microsoft.com/office/powerpoint/2010/main" val="261111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95A9C88-A13A-5FBA-DA5A-8E1A89FD7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945" y="0"/>
            <a:ext cx="10972799" cy="6858000"/>
          </a:xfrm>
        </p:spPr>
      </p:pic>
    </p:spTree>
    <p:extLst>
      <p:ext uri="{BB962C8B-B14F-4D97-AF65-F5344CB8AC3E}">
        <p14:creationId xmlns:p14="http://schemas.microsoft.com/office/powerpoint/2010/main" val="258226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571A6-A832-69B5-8854-DE19DAA7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Feedforward 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187A1-E44B-AA5B-C182-71511DEF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027" y="5971647"/>
            <a:ext cx="11085945" cy="662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Figure from ``Deep Learning for Population Genetic Inference,’’ by Sara Sheehan and Yun S. Song. </a:t>
            </a:r>
            <a:r>
              <a:rPr lang="en-US" sz="1400" dirty="0" err="1"/>
              <a:t>PLoS</a:t>
            </a:r>
            <a:r>
              <a:rPr lang="en-US" sz="1400" dirty="0"/>
              <a:t> </a:t>
            </a:r>
            <a:r>
              <a:rPr lang="en-US" sz="1400" dirty="0" err="1"/>
              <a:t>Comput</a:t>
            </a:r>
            <a:r>
              <a:rPr lang="en-US" sz="1400" dirty="0"/>
              <a:t> Biol 12(3), 2016</a:t>
            </a:r>
          </a:p>
        </p:txBody>
      </p:sp>
      <p:pic>
        <p:nvPicPr>
          <p:cNvPr id="1026" name="Picture 2" descr="An example of a deep neural network with two hidden layers.&#10;The first layer is the input data (each dataset has 5 statistics), and the last layer predicts the 2 response variables. The last node in each input layer (+1) represents the bias term. Here the number of layers L = 4, and the number of nodes (computational units) in each layer is u1 = 5, u2 = 3, u3 = 3, and u4 = 2 (these counts exclude the biases).">
            <a:extLst>
              <a:ext uri="{FF2B5EF4-FFF2-40B4-BE49-F238E27FC236}">
                <a16:creationId xmlns:a16="http://schemas.microsoft.com/office/drawing/2014/main" id="{EF1E1FE0-162E-17E8-C2DC-F59287F3B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92" y="1574904"/>
            <a:ext cx="5817452" cy="40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570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5D3BB76-C055-6064-98E7-2B68B095E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"/>
            <a:ext cx="12192000" cy="671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0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2F832-6FC4-5F24-D662-A2190F7B3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4D027-813E-9CB8-FFBB-AAA06DA2D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While not done:</a:t>
            </a:r>
          </a:p>
          <a:p>
            <a:r>
              <a:rPr lang="en-US" dirty="0"/>
              <a:t>Pick a random training example (input, ground-truth label)</a:t>
            </a:r>
          </a:p>
          <a:p>
            <a:r>
              <a:rPr lang="en-US" dirty="0"/>
              <a:t>Run neural network on input</a:t>
            </a:r>
          </a:p>
          <a:p>
            <a:r>
              <a:rPr lang="en-US" dirty="0"/>
              <a:t>Adjust weights on edges to make output closer to label</a:t>
            </a:r>
          </a:p>
        </p:txBody>
      </p:sp>
    </p:spTree>
    <p:extLst>
      <p:ext uri="{BB962C8B-B14F-4D97-AF65-F5344CB8AC3E}">
        <p14:creationId xmlns:p14="http://schemas.microsoft.com/office/powerpoint/2010/main" val="244650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ABAE-5B3D-2428-7D11-D184F56C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2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Stochastic gradient descent and backpropagation</a:t>
            </a:r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43323A8-A1EE-7F82-C7DB-DFA7940A3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3044" t="38078" r="19894" b="13730"/>
          <a:stretch/>
        </p:blipFill>
        <p:spPr>
          <a:xfrm>
            <a:off x="1745672" y="2497953"/>
            <a:ext cx="3009208" cy="144920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57ACF4-6CA8-790A-6A98-22DAB596F0C3}"/>
              </a:ext>
            </a:extLst>
          </p:cNvPr>
          <p:cNvSpPr txBox="1"/>
          <p:nvPr/>
        </p:nvSpPr>
        <p:spPr>
          <a:xfrm>
            <a:off x="892716" y="1112523"/>
            <a:ext cx="10406568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Stochastic gradient descent: algorithm for minimizing loss on a training dataset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213060-87DE-5DC3-8094-FACCEAB62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59" y="1813644"/>
            <a:ext cx="4325047" cy="288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B893EB-0454-BA37-9D58-AB10E410FBAD}"/>
              </a:ext>
            </a:extLst>
          </p:cNvPr>
          <p:cNvSpPr txBox="1"/>
          <p:nvPr/>
        </p:nvSpPr>
        <p:spPr>
          <a:xfrm>
            <a:off x="892716" y="5598908"/>
            <a:ext cx="9209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Backpropagation: algorithm for computing the gradient in the loss function of each weight, working backwards from outputs to inputs, applying the chain rule from calculus</a:t>
            </a:r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12895C-C5FB-F189-5E05-A13558DEC3CD}"/>
              </a:ext>
            </a:extLst>
          </p:cNvPr>
          <p:cNvSpPr txBox="1"/>
          <p:nvPr/>
        </p:nvSpPr>
        <p:spPr>
          <a:xfrm>
            <a:off x="979381" y="4132295"/>
            <a:ext cx="4325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(negative of) gradient points in direction of greatest decrease in loss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DDC014-8677-5BEB-F0F0-FB567345750C}"/>
              </a:ext>
            </a:extLst>
          </p:cNvPr>
          <p:cNvSpPr txBox="1"/>
          <p:nvPr/>
        </p:nvSpPr>
        <p:spPr>
          <a:xfrm>
            <a:off x="5497617" y="4778626"/>
            <a:ext cx="5715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https://dtmvamahs40ux.cloudfront.net/gl-academy/course/course-1281-Non-convex-optimization-We-utilize-stochastic-gradient-descent-to-find-a-local-optimum.jpg</a:t>
            </a:r>
          </a:p>
        </p:txBody>
      </p:sp>
    </p:spTree>
    <p:extLst>
      <p:ext uri="{BB962C8B-B14F-4D97-AF65-F5344CB8AC3E}">
        <p14:creationId xmlns:p14="http://schemas.microsoft.com/office/powerpoint/2010/main" val="1551974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27555</TotalTime>
  <Words>630</Words>
  <Application>Microsoft Office PowerPoint</Application>
  <PresentationFormat>Widescreen</PresentationFormat>
  <Paragraphs>89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Helvetica Light</vt:lpstr>
      <vt:lpstr>Office Theme</vt:lpstr>
      <vt:lpstr>TensorFlow</vt:lpstr>
      <vt:lpstr>TensorFlow goal and features</vt:lpstr>
      <vt:lpstr>PowerPoint Presentation</vt:lpstr>
      <vt:lpstr>Neuron</vt:lpstr>
      <vt:lpstr>PowerPoint Presentation</vt:lpstr>
      <vt:lpstr>Feedforward neural network</vt:lpstr>
      <vt:lpstr>PowerPoint Presentation</vt:lpstr>
      <vt:lpstr>Learning algorithm</vt:lpstr>
      <vt:lpstr>Stochastic gradient descent and backpropagation</vt:lpstr>
      <vt:lpstr>Stochastic gradient descent</vt:lpstr>
      <vt:lpstr>PowerPoint Presentation</vt:lpstr>
      <vt:lpstr>PowerPoint Presentation</vt:lpstr>
      <vt:lpstr>PowerPoint Presentation</vt:lpstr>
      <vt:lpstr>How to train a large neural network with a lot of training data?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not a parameter server (DistBelief)?</vt:lpstr>
      <vt:lpstr>PowerPoint Presentation</vt:lpstr>
      <vt:lpstr>TensorFlow</vt:lpstr>
      <vt:lpstr>Image classifier using TensorFlow Python API</vt:lpstr>
      <vt:lpstr>PowerPoint Presentation</vt:lpstr>
      <vt:lpstr>PowerPoint Presentation</vt:lpstr>
      <vt:lpstr>PowerPoint Presentation</vt:lpstr>
      <vt:lpstr>Design principles</vt:lpstr>
      <vt:lpstr>Dataflow graph for a training pipeline</vt:lpstr>
      <vt:lpstr>Checkpointing for fault tolerance</vt:lpstr>
      <vt:lpstr>Synchronization schemes for parallel stochastic gradient descent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Danyang Zhuo</dc:creator>
  <cp:lastModifiedBy>Bruce Maggs</cp:lastModifiedBy>
  <cp:revision>3593</cp:revision>
  <dcterms:created xsi:type="dcterms:W3CDTF">2023-01-01T03:49:53Z</dcterms:created>
  <dcterms:modified xsi:type="dcterms:W3CDTF">2024-11-07T17:58:03Z</dcterms:modified>
</cp:coreProperties>
</file>