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1"/>
  </p:notesMasterIdLst>
  <p:sldIdLst>
    <p:sldId id="256" r:id="rId2"/>
    <p:sldId id="267" r:id="rId3"/>
    <p:sldId id="268" r:id="rId4"/>
    <p:sldId id="269" r:id="rId5"/>
    <p:sldId id="270" r:id="rId6"/>
    <p:sldId id="257" r:id="rId7"/>
    <p:sldId id="261" r:id="rId8"/>
    <p:sldId id="263" r:id="rId9"/>
    <p:sldId id="264" r:id="rId10"/>
    <p:sldId id="275" r:id="rId11"/>
    <p:sldId id="273" r:id="rId12"/>
    <p:sldId id="274" r:id="rId13"/>
    <p:sldId id="278" r:id="rId14"/>
    <p:sldId id="276" r:id="rId15"/>
    <p:sldId id="277" r:id="rId16"/>
    <p:sldId id="282" r:id="rId17"/>
    <p:sldId id="265" r:id="rId18"/>
    <p:sldId id="266" r:id="rId19"/>
    <p:sldId id="28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notesMaster" Target="notesMasters/notes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60B62-A400-274D-B28D-D33A054B2358}" type="datetimeFigureOut">
              <a:rPr lang="en-US" smtClean="0"/>
              <a:pPr/>
              <a:t>12/2/09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7D13D-A408-C246-A8D7-7C649DB6AE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9BD613-78D5-F64E-886F-F0BBCFE614B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3270543-8376-424B-9A7D-814E861415F6}" type="slidenum">
              <a:rPr lang="en-US"/>
              <a:pPr/>
              <a:t>12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t>Here’s what a little of that database looked like. Notice a couple of things here – mainly that it’s built to minimize errors in the paper: It has fields for “edited”, “factchecked” and a link to the original document that provided the detail. The “description” flowed directly into the graphic you see on the web.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really bad attempt to visualize what Obama did in the first 100 days. The end result was something that we had to boil</a:t>
            </a:r>
            <a:r>
              <a:rPr lang="en-US" baseline="0" dirty="0" smtClean="0"/>
              <a:t> down into something like this:</a:t>
            </a:r>
            <a:endParaRPr lang="en-US" dirty="0"/>
          </a:p>
        </p:txBody>
      </p:sp>
      <p:sp>
        <p:nvSpPr>
          <p:cNvPr id="4" name="Slide Number Placeholder 3"/>
          <p:cNvSpPr>
            <a:spLocks noGrp="1"/>
          </p:cNvSpPr>
          <p:nvPr>
            <p:ph type="sldNum" sz="quarter" idx="10"/>
          </p:nvPr>
        </p:nvSpPr>
        <p:spPr/>
        <p:txBody>
          <a:bodyPr/>
          <a:lstStyle/>
          <a:p>
            <a:fld id="{C98CFF88-CBD8-6743-A339-7B6FC601C17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were several of these graphics, each of which involved examining</a:t>
            </a:r>
            <a:r>
              <a:rPr lang="en-US" baseline="0" dirty="0" smtClean="0"/>
              <a:t> that schedule. The process of building it helped, but the visualization didn’t.</a:t>
            </a:r>
            <a:endParaRPr lang="en-US" dirty="0"/>
          </a:p>
        </p:txBody>
      </p:sp>
      <p:sp>
        <p:nvSpPr>
          <p:cNvPr id="4" name="Slide Number Placeholder 3"/>
          <p:cNvSpPr>
            <a:spLocks noGrp="1"/>
          </p:cNvSpPr>
          <p:nvPr>
            <p:ph type="sldNum" sz="quarter" idx="10"/>
          </p:nvPr>
        </p:nvSpPr>
        <p:spPr/>
        <p:txBody>
          <a:bodyPr/>
          <a:lstStyle/>
          <a:p>
            <a:fld id="{C98CFF88-CBD8-6743-A339-7B6FC601C17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there are many datasets and databases that are harder to use, and haven’t been fully explored by reporters. I just want to show you a few from the national level, which require someone to work with them, clean them up, and </a:t>
            </a:r>
            <a:r>
              <a:rPr lang="en-US" baseline="0" dirty="0" err="1" smtClean="0"/>
              <a:t>afind</a:t>
            </a:r>
            <a:r>
              <a:rPr lang="en-US" baseline="0" dirty="0" smtClean="0"/>
              <a:t> a way to analyze them well.  </a:t>
            </a:r>
          </a:p>
          <a:p>
            <a:endParaRPr lang="en-US" baseline="0" dirty="0" smtClean="0"/>
          </a:p>
          <a:p>
            <a:r>
              <a:rPr lang="en-US" baseline="0" dirty="0" smtClean="0"/>
              <a:t>On lobbying, the way to get these records (which are better than some of the others), you have to go through each quarter and download one by one. (Someone sent me a program to do this, but it didn’t work on Windows machines for some reason. It worked fine on a </a:t>
            </a:r>
            <a:r>
              <a:rPr lang="en-US" baseline="0" dirty="0" err="1" smtClean="0"/>
              <a:t>mac</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59BD613-78D5-F64E-886F-F0BBCFE614B7}"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Investigative reporters share some problems with law enforcement and intelligence investigators: Most of our sources start with unstructured data. That is, that they are documents not databases, that they come from multiple sources and that we are looking for commonalities of place, time and networks.</a:t>
            </a:r>
          </a:p>
          <a:p>
            <a:endParaRPr lang="en-US" dirty="0" smtClean="0"/>
          </a:p>
          <a:p>
            <a:r>
              <a:rPr lang="en-US" dirty="0" smtClean="0"/>
              <a:t>But a lot of this isn’t the same.</a:t>
            </a:r>
            <a:endParaRPr lang="en-US" dirty="0"/>
          </a:p>
        </p:txBody>
      </p:sp>
      <p:sp>
        <p:nvSpPr>
          <p:cNvPr id="4" name="Slide Number Placeholder 3"/>
          <p:cNvSpPr>
            <a:spLocks noGrp="1"/>
          </p:cNvSpPr>
          <p:nvPr>
            <p:ph type="sldNum" sz="quarter" idx="10"/>
          </p:nvPr>
        </p:nvSpPr>
        <p:spPr/>
        <p:txBody>
          <a:bodyPr/>
          <a:lstStyle/>
          <a:p>
            <a:fld id="{C98CFF88-CBD8-6743-A339-7B6FC601C17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8CFF88-CBD8-6743-A339-7B6FC601C17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CA7D13D-A408-C246-A8D7-7C649DB6AE8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9BD613-78D5-F64E-886F-F0BBCFE614B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story that I</a:t>
            </a:r>
            <a:r>
              <a:rPr lang="en-US" baseline="0" dirty="0" smtClean="0"/>
              <a:t> worked on last year, where we discovered a tax loophole that allowed landlords to let their building deteriorate, often leaving tenants in dangerous and unsanitary conditions in an attempt to force them to move out and let them convert the building to a condominium.</a:t>
            </a:r>
          </a:p>
          <a:p>
            <a:endParaRPr lang="en-US" baseline="0" dirty="0" smtClean="0"/>
          </a:p>
          <a:p>
            <a:r>
              <a:rPr lang="en-US" baseline="0" dirty="0" smtClean="0"/>
              <a:t>This is a simple analysis of the timing of these tax breaks, and their locations in the </a:t>
            </a:r>
            <a:r>
              <a:rPr lang="en-US" baseline="0" dirty="0" err="1" smtClean="0"/>
              <a:t>city.We</a:t>
            </a:r>
            <a:r>
              <a:rPr lang="en-US" baseline="0" dirty="0" smtClean="0"/>
              <a:t> used it to find the best people , places and time to talk with people, but it eventually became an element of the story.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9BD613-78D5-F64E-886F-F0BBCFE614B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your data analysis both leads to good stories, and to good online presentations. Here is a story I worked on, called “Money as a Weapon.” It was an</a:t>
            </a:r>
            <a:r>
              <a:rPr lang="en-US" baseline="0" dirty="0" smtClean="0"/>
              <a:t> analysis of a little-known fund used in the Iraq War called the Commanders’ Emergency </a:t>
            </a:r>
            <a:r>
              <a:rPr lang="en-US" baseline="0" dirty="0" err="1" smtClean="0"/>
              <a:t>Releft</a:t>
            </a:r>
            <a:r>
              <a:rPr lang="en-US" baseline="0" dirty="0" smtClean="0"/>
              <a:t> fund. Here is a paragraph from that story. At the time, the U.S. had spent nearly $3 billion with virtually no oversight and no particular rules around how the money was used. </a:t>
            </a:r>
          </a:p>
          <a:p>
            <a:endParaRPr lang="en-US" baseline="0" dirty="0" smtClean="0"/>
          </a:p>
          <a:p>
            <a:r>
              <a:rPr lang="en-US" baseline="0" dirty="0" smtClean="0"/>
              <a:t>Here’s a list of a few things it bought:</a:t>
            </a:r>
          </a:p>
          <a:p>
            <a:r>
              <a:rPr lang="en-US" dirty="0" smtClean="0"/>
              <a:t>Army documents show that $48,000 was spent on 6,000 pairs of children's shoes; an additional $50,000 bought 625 sheep for people described in records as "starving poor locals" in a Baghdad neighborhood. Soldiers ordered $100,000 worth of dolls and $500,000 in action figures made to look like Iraqi Security Forces. About $14,250 was spent on "I Love Iraq" T-shirts. More than $75,000 sent a delegation to a women's and civil rights conference in Cairo. And $12,800 was spent for two pools to cool bears and tigers at </a:t>
            </a:r>
            <a:r>
              <a:rPr lang="en-US" dirty="0" err="1" smtClean="0"/>
              <a:t>Zawra</a:t>
            </a:r>
            <a:r>
              <a:rPr lang="en-US" dirty="0" smtClean="0"/>
              <a:t> Park Zoo in Baghdad. </a:t>
            </a:r>
          </a:p>
          <a:p>
            <a:endParaRPr lang="en-US" dirty="0" smtClean="0"/>
          </a:p>
          <a:p>
            <a:r>
              <a:rPr lang="en-US" dirty="0" smtClean="0"/>
              <a:t>This interactive was used to both guide</a:t>
            </a:r>
            <a:r>
              <a:rPr lang="en-US" baseline="0" dirty="0" smtClean="0"/>
              <a:t> our reporting, and to publish the data.</a:t>
            </a:r>
          </a:p>
          <a:p>
            <a:endParaRPr lang="en-US" dirty="0"/>
          </a:p>
        </p:txBody>
      </p:sp>
      <p:sp>
        <p:nvSpPr>
          <p:cNvPr id="4" name="Slide Number Placeholder 3"/>
          <p:cNvSpPr>
            <a:spLocks noGrp="1"/>
          </p:cNvSpPr>
          <p:nvPr>
            <p:ph type="sldNum" sz="quarter" idx="10"/>
          </p:nvPr>
        </p:nvSpPr>
        <p:spPr/>
        <p:txBody>
          <a:bodyPr/>
          <a:lstStyle/>
          <a:p>
            <a:fld id="{359BD613-78D5-F64E-886F-F0BBCFE614B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BA220E7-B40E-E04F-ACF4-BEFA46E27FF4}" type="slidenum">
              <a:rPr lang="en-US"/>
              <a:pPr/>
              <a:t>10</a:t>
            </a:fld>
            <a:endParaRPr lang="en-US"/>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256C194-ACC1-6643-A684-DB9787AAA4C8}" type="slidenum">
              <a:rPr lang="en-US"/>
              <a:pPr/>
              <a:t>11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a:t>This was a very quick-hit story. We had heard that there were efforts throughout the administration to direct grants to politically favored congressional districts and media markets, but couldn’t find any clear-cut evidence of it until we learned of the “Asset deployment teams” created by Karl Rove, and set up in most cabinet level departments. We also obtained some of the briefings, showing which markets he considered crucial and which states he was directing officials to travel to. We didn’t have time to get the proper public records – the travel records of the secretaries. But we could trace their movements in cases in which they wanted the public to know where they were. We tracked something like 200 trips made by top officials in two departments simply using press releases. Here’s the result.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184F16F-D9CD-994A-B087-0F120E33BC40}" type="datetimeFigureOut">
              <a:rPr lang="en-US" smtClean="0"/>
              <a:pPr/>
              <a:t>12/2/09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16D6053-8BB7-6C47-A172-5A940487C90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84F16F-D9CD-994A-B087-0F120E33BC40}"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D6053-8BB7-6C47-A172-5A940487C9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184F16F-D9CD-994A-B087-0F120E33BC40}" type="datetimeFigureOut">
              <a:rPr lang="en-US" smtClean="0"/>
              <a:pPr/>
              <a:t>12/2/09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16D6053-8BB7-6C47-A172-5A940487C9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184F16F-D9CD-994A-B087-0F120E33BC40}" type="datetimeFigureOut">
              <a:rPr lang="en-US" smtClean="0"/>
              <a:pPr/>
              <a:t>12/2/09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16D6053-8BB7-6C47-A172-5A940487C90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184F16F-D9CD-994A-B087-0F120E33BC40}" type="datetimeFigureOut">
              <a:rPr lang="en-US" smtClean="0"/>
              <a:pPr/>
              <a:t>12/2/09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16D6053-8BB7-6C47-A172-5A940487C90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184F16F-D9CD-994A-B087-0F120E33BC40}" type="datetimeFigureOut">
              <a:rPr lang="en-US" smtClean="0"/>
              <a:pPr/>
              <a:t>12/2/09</a:t>
            </a:fld>
            <a:endParaRPr lang="en-US"/>
          </a:p>
        </p:txBody>
      </p:sp>
      <p:sp>
        <p:nvSpPr>
          <p:cNvPr id="10" name="Slide Number Placeholder 9"/>
          <p:cNvSpPr>
            <a:spLocks noGrp="1"/>
          </p:cNvSpPr>
          <p:nvPr>
            <p:ph type="sldNum" sz="quarter" idx="16"/>
          </p:nvPr>
        </p:nvSpPr>
        <p:spPr/>
        <p:txBody>
          <a:bodyPr rtlCol="0"/>
          <a:lstStyle/>
          <a:p>
            <a:fld id="{316D6053-8BB7-6C47-A172-5A940487C90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184F16F-D9CD-994A-B087-0F120E33BC40}" type="datetimeFigureOut">
              <a:rPr lang="en-US" smtClean="0"/>
              <a:pPr/>
              <a:t>12/2/09</a:t>
            </a:fld>
            <a:endParaRPr lang="en-US"/>
          </a:p>
        </p:txBody>
      </p:sp>
      <p:sp>
        <p:nvSpPr>
          <p:cNvPr id="12" name="Slide Number Placeholder 11"/>
          <p:cNvSpPr>
            <a:spLocks noGrp="1"/>
          </p:cNvSpPr>
          <p:nvPr>
            <p:ph type="sldNum" sz="quarter" idx="16"/>
          </p:nvPr>
        </p:nvSpPr>
        <p:spPr/>
        <p:txBody>
          <a:bodyPr rtlCol="0"/>
          <a:lstStyle/>
          <a:p>
            <a:fld id="{316D6053-8BB7-6C47-A172-5A940487C90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84F16F-D9CD-994A-B087-0F120E33BC40}" type="datetimeFigureOut">
              <a:rPr lang="en-US" smtClean="0"/>
              <a:pPr/>
              <a:t>12/2/09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16D6053-8BB7-6C47-A172-5A940487C9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84F16F-D9CD-994A-B087-0F120E33BC40}" type="datetimeFigureOut">
              <a:rPr lang="en-US" smtClean="0"/>
              <a:pPr/>
              <a:t>12/2/09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16D6053-8BB7-6C47-A172-5A940487C9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184F16F-D9CD-994A-B087-0F120E33BC40}" type="datetimeFigureOut">
              <a:rPr lang="en-US" smtClean="0"/>
              <a:pPr/>
              <a:t>12/2/09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16D6053-8BB7-6C47-A172-5A940487C90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184F16F-D9CD-994A-B087-0F120E33BC40}" type="datetimeFigureOut">
              <a:rPr lang="en-US" smtClean="0"/>
              <a:pPr/>
              <a:t>12/2/09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16D6053-8BB7-6C47-A172-5A940487C90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184F16F-D9CD-994A-B087-0F120E33BC40}" type="datetimeFigureOut">
              <a:rPr lang="en-US" smtClean="0"/>
              <a:pPr/>
              <a:t>12/2/09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16D6053-8BB7-6C47-A172-5A940487C9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deaths.html" TargetMode="External"/></Relationships>
</file>

<file path=ppt/slides/_rels/slide11.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www.washingtonpost.com/wp-srv/politics/interactives/rovetrip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visweek-investigate%5Cfirst100.html" TargetMode="External"/><Relationship Id="rId5" Type="http://schemas.openxmlformats.org/officeDocument/2006/relationships/hyperlink" Target="http://www.washingtonpost.com/wp-srv/politics/obama/100day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projects.washingtonpost.com/potus-tracker/" TargetMode="External"/><Relationship Id="rId3"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3"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4" Type="http://schemas.openxmlformats.org/officeDocument/2006/relationships/hyperlink" Target="http://www.opensecrets.or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recovery.gov" TargetMode="External"/><Relationship Id="rId5" Type="http://schemas.openxmlformats.org/officeDocument/2006/relationships/hyperlink" Target="http://oakland.crimespotting.org/" TargetMode="External"/></Relationships>
</file>

<file path=ppt/slides/_rels/slide7.xml.rels><?xml version="1.0" encoding="UTF-8" standalone="yes"?>
<Relationships xmlns="http://schemas.openxmlformats.org/package/2006/relationships"><Relationship Id="rId6" Type="http://schemas.openxmlformats.org/officeDocument/2006/relationships/hyperlink" Target="http://www.washingtonpost.com/harvestingcash" TargetMode="External"/><Relationship Id="rId4" Type="http://schemas.openxmlformats.org/officeDocument/2006/relationships/image" Target="../media/image4.png"/><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3.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hyperlink" Target="http://www.washingtonpost.com/forcedout"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 Id="rId7" Type="http://schemas.openxmlformats.org/officeDocument/2006/relationships/hyperlink" Target="http://www.washingtonpost.com/cerp"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Computation + journalism in the public interest</a:t>
            </a:r>
            <a:endParaRPr lang="en-US" dirty="0"/>
          </a:p>
        </p:txBody>
      </p:sp>
      <p:sp>
        <p:nvSpPr>
          <p:cNvPr id="3" name="Subtitle 2"/>
          <p:cNvSpPr>
            <a:spLocks noGrp="1"/>
          </p:cNvSpPr>
          <p:nvPr>
            <p:ph type="subTitle" idx="1"/>
          </p:nvPr>
        </p:nvSpPr>
        <p:spPr/>
        <p:txBody>
          <a:bodyPr/>
          <a:lstStyle/>
          <a:p>
            <a:r>
              <a:rPr lang="en-US" dirty="0" smtClean="0"/>
              <a:t>Sarah Cohen, DeWitt Wallace Center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a:hlinkClick r:id="rId3" action="ppaction://hlinkfile"/>
          </p:cNvPr>
          <p:cNvPicPr>
            <a:picLocks noChangeAspect="1" noChangeArrowheads="1"/>
          </p:cNvPicPr>
          <p:nvPr/>
        </p:nvPicPr>
        <p:blipFill>
          <a:blip r:embed="rId4"/>
          <a:srcRect/>
          <a:stretch>
            <a:fillRect/>
          </a:stretch>
        </p:blipFill>
        <p:spPr bwMode="auto">
          <a:xfrm>
            <a:off x="1030288" y="309563"/>
            <a:ext cx="7081837" cy="6238875"/>
          </a:xfrm>
          <a:prstGeom prst="rect">
            <a:avLst/>
          </a:prstGeom>
          <a:noFill/>
          <a:ln w="9525">
            <a:noFill/>
            <a:miter lim="800000"/>
            <a:headEnd/>
            <a:tailEnd/>
          </a:ln>
        </p:spPr>
      </p:pic>
      <p:sp>
        <p:nvSpPr>
          <p:cNvPr id="3" name="TextBox 2"/>
          <p:cNvSpPr txBox="1"/>
          <p:nvPr/>
        </p:nvSpPr>
        <p:spPr>
          <a:xfrm>
            <a:off x="6897882" y="1472587"/>
            <a:ext cx="1688571"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Unnamed source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a:hlinkClick r:id="rId3"/>
          </p:cNvPr>
          <p:cNvPicPr>
            <a:picLocks noChangeAspect="1" noChangeArrowheads="1"/>
          </p:cNvPicPr>
          <p:nvPr/>
        </p:nvPicPr>
        <p:blipFill>
          <a:blip r:embed="rId4"/>
          <a:srcRect/>
          <a:stretch>
            <a:fillRect/>
          </a:stretch>
        </p:blipFill>
        <p:spPr bwMode="auto">
          <a:xfrm>
            <a:off x="457200" y="304800"/>
            <a:ext cx="7239000" cy="60404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r="27333" b="19650"/>
          <a:stretch>
            <a:fillRect/>
          </a:stretch>
        </p:blipFill>
        <p:spPr bwMode="auto">
          <a:xfrm>
            <a:off x="419100" y="228600"/>
            <a:ext cx="8305800" cy="3505200"/>
          </a:xfrm>
          <a:prstGeom prst="rect">
            <a:avLst/>
          </a:prstGeom>
          <a:noFill/>
          <a:ln w="9525">
            <a:noFill/>
            <a:miter lim="800000"/>
            <a:headEnd/>
            <a:tailEnd/>
          </a:ln>
        </p:spPr>
      </p:pic>
      <p:pic>
        <p:nvPicPr>
          <p:cNvPr id="27651" name="Picture 3"/>
          <p:cNvPicPr>
            <a:picLocks noChangeAspect="1" noChangeArrowheads="1"/>
          </p:cNvPicPr>
          <p:nvPr/>
        </p:nvPicPr>
        <p:blipFill>
          <a:blip r:embed="rId3"/>
          <a:srcRect l="70000" b="23145"/>
          <a:stretch>
            <a:fillRect/>
          </a:stretch>
        </p:blipFill>
        <p:spPr bwMode="auto">
          <a:xfrm>
            <a:off x="2857500" y="3048000"/>
            <a:ext cx="3429000" cy="3352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a:hlinkClick r:id="rId3" action="ppaction://hlinkfile"/>
          </p:cNvPr>
          <p:cNvPicPr>
            <a:picLocks noChangeAspect="1"/>
          </p:cNvPicPr>
          <p:nvPr/>
        </p:nvPicPr>
        <p:blipFill>
          <a:blip r:embed="rId4"/>
          <a:stretch>
            <a:fillRect/>
          </a:stretch>
        </p:blipFill>
        <p:spPr>
          <a:xfrm>
            <a:off x="228600" y="304800"/>
            <a:ext cx="7986728" cy="4648200"/>
          </a:xfrm>
          <a:prstGeom prst="rect">
            <a:avLst/>
          </a:prstGeom>
        </p:spPr>
      </p:pic>
      <p:sp>
        <p:nvSpPr>
          <p:cNvPr id="4" name="TextBox 3"/>
          <p:cNvSpPr txBox="1"/>
          <p:nvPr/>
        </p:nvSpPr>
        <p:spPr>
          <a:xfrm>
            <a:off x="609600" y="5562600"/>
            <a:ext cx="8008222" cy="338554"/>
          </a:xfrm>
          <a:prstGeom prst="rect">
            <a:avLst/>
          </a:prstGeom>
          <a:noFill/>
        </p:spPr>
        <p:txBody>
          <a:bodyPr wrap="none" rtlCol="0">
            <a:spAutoFit/>
          </a:bodyPr>
          <a:lstStyle/>
          <a:p>
            <a:r>
              <a:rPr lang="en-US" sz="1600" dirty="0" smtClean="0"/>
              <a:t>Resulting graphics at: </a:t>
            </a:r>
            <a:r>
              <a:rPr lang="en-US" sz="1600" dirty="0" smtClean="0">
                <a:hlinkClick r:id="rId5"/>
              </a:rPr>
              <a:t>http://www.washingtonpost.com/wp-srv/politics/obama/100days/</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57810" y="457200"/>
            <a:ext cx="5562600" cy="5624211"/>
          </a:xfrm>
          <a:prstGeom prst="rect">
            <a:avLst/>
          </a:prstGeom>
        </p:spPr>
      </p:pic>
      <p:sp>
        <p:nvSpPr>
          <p:cNvPr id="3" name="TextBox 2"/>
          <p:cNvSpPr txBox="1"/>
          <p:nvPr/>
        </p:nvSpPr>
        <p:spPr>
          <a:xfrm>
            <a:off x="1053908" y="1188878"/>
            <a:ext cx="1661931" cy="203132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Sources: Original presidential documents, mainly in press release or </a:t>
            </a:r>
            <a:r>
              <a:rPr lang="en-US" dirty="0" err="1" smtClean="0"/>
              <a:t>pdf</a:t>
            </a:r>
            <a:r>
              <a:rPr lang="en-US" dirty="0" smtClean="0"/>
              <a:t> form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2438400" y="533400"/>
            <a:ext cx="4789587" cy="5257800"/>
          </a:xfrm>
          <a:prstGeom prst="rect">
            <a:avLst/>
          </a:prstGeom>
        </p:spPr>
      </p:pic>
      <p:sp>
        <p:nvSpPr>
          <p:cNvPr id="3" name="TextBox 2"/>
          <p:cNvSpPr txBox="1"/>
          <p:nvPr/>
        </p:nvSpPr>
        <p:spPr>
          <a:xfrm>
            <a:off x="351304" y="729539"/>
            <a:ext cx="1540326" cy="230832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Sources:</a:t>
            </a:r>
          </a:p>
          <a:p>
            <a:r>
              <a:rPr lang="en-US" dirty="0" smtClean="0"/>
              <a:t>Daily press releases and “pool” reports from the White House press corps, hand-coded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1540" y="273681"/>
            <a:ext cx="5203650" cy="5634472"/>
          </a:xfrm>
          <a:prstGeom prst="rect">
            <a:avLst/>
          </a:prstGeom>
        </p:spPr>
      </p:pic>
      <p:pic>
        <p:nvPicPr>
          <p:cNvPr id="4" name="Picture 3"/>
          <p:cNvPicPr>
            <a:picLocks noChangeAspect="1"/>
          </p:cNvPicPr>
          <p:nvPr/>
        </p:nvPicPr>
        <p:blipFill>
          <a:blip r:embed="rId3"/>
          <a:srcRect t="22222" b="6978"/>
          <a:stretch>
            <a:fillRect/>
          </a:stretch>
        </p:blipFill>
        <p:spPr>
          <a:xfrm>
            <a:off x="3325120" y="2769543"/>
            <a:ext cx="4753577" cy="3512593"/>
          </a:xfrm>
          <a:prstGeom prst="rect">
            <a:avLst/>
          </a:prstGeom>
        </p:spPr>
      </p:pic>
      <p:sp>
        <p:nvSpPr>
          <p:cNvPr id="5" name="TextBox 4"/>
          <p:cNvSpPr txBox="1"/>
          <p:nvPr/>
        </p:nvSpPr>
        <p:spPr>
          <a:xfrm>
            <a:off x="6249132" y="461219"/>
            <a:ext cx="1661931" cy="230832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Source: “Plum Book” list of jobs, original research on each person and congressional records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Theories of open data	</a:t>
            </a:r>
            <a:endParaRPr lang="en-US" dirty="0"/>
          </a:p>
        </p:txBody>
      </p:sp>
      <p:sp>
        <p:nvSpPr>
          <p:cNvPr id="7" name="Content Placeholder 6"/>
          <p:cNvSpPr>
            <a:spLocks noGrp="1"/>
          </p:cNvSpPr>
          <p:nvPr>
            <p:ph sz="quarter" idx="1"/>
          </p:nvPr>
        </p:nvSpPr>
        <p:spPr/>
        <p:txBody>
          <a:bodyPr/>
          <a:lstStyle/>
          <a:p>
            <a:r>
              <a:rPr lang="en-US" dirty="0" smtClean="0"/>
              <a:t>Governments prefer to lead you to the “right” answer, so they like colorful and “user-friendly” websites that convey their message.</a:t>
            </a:r>
          </a:p>
          <a:p>
            <a:r>
              <a:rPr lang="en-US" dirty="0" smtClean="0"/>
              <a:t>Transparency advocates look for government to first “wholesale” data, then work on their own website. They’ve had little luck.</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directions in newsgathering</a:t>
            </a:r>
            <a:endParaRPr lang="en-US" dirty="0"/>
          </a:p>
        </p:txBody>
      </p:sp>
      <p:sp>
        <p:nvSpPr>
          <p:cNvPr id="3" name="Content Placeholder 2"/>
          <p:cNvSpPr>
            <a:spLocks noGrp="1"/>
          </p:cNvSpPr>
          <p:nvPr>
            <p:ph sz="quarter" idx="1"/>
          </p:nvPr>
        </p:nvSpPr>
        <p:spPr/>
        <p:txBody>
          <a:bodyPr>
            <a:normAutofit fontScale="92500" lnSpcReduction="20000"/>
          </a:bodyPr>
          <a:lstStyle/>
          <a:p>
            <a:r>
              <a:rPr lang="en-US" i="1" dirty="0" smtClean="0"/>
              <a:t>What’s New? </a:t>
            </a:r>
            <a:r>
              <a:rPr lang="en-US" dirty="0" smtClean="0"/>
              <a:t>Smart scraping and text mining – indictments, settlements and regulatory actions across agencies; lawmaker releases and grant announcements.</a:t>
            </a:r>
          </a:p>
          <a:p>
            <a:r>
              <a:rPr lang="en-US" i="1" dirty="0" smtClean="0"/>
              <a:t>The Real Story: </a:t>
            </a:r>
            <a:r>
              <a:rPr lang="en-US" dirty="0" smtClean="0"/>
              <a:t>Anti-aggregation of stories and news from blogs, news sites, RSS feeds, government agencies grouped by story, not by source.</a:t>
            </a:r>
          </a:p>
          <a:p>
            <a:r>
              <a:rPr lang="en-US" i="1" dirty="0" smtClean="0"/>
              <a:t>Chronologies and social network tools</a:t>
            </a:r>
            <a:r>
              <a:rPr lang="en-US" dirty="0" smtClean="0"/>
              <a:t> to organize notes and see new connections</a:t>
            </a:r>
          </a:p>
          <a:p>
            <a:r>
              <a:rPr lang="en-US" i="1" dirty="0" smtClean="0"/>
              <a:t>Text mining of government documents: Jigsaw, </a:t>
            </a:r>
            <a:r>
              <a:rPr lang="en-US" i="1" dirty="0" err="1" smtClean="0"/>
              <a:t>Meandre</a:t>
            </a:r>
            <a:r>
              <a:rPr lang="en-US" i="1" dirty="0" smtClean="0"/>
              <a:t>, Document Cloud</a:t>
            </a:r>
          </a:p>
          <a:p>
            <a:r>
              <a:rPr lang="en-US" i="1" dirty="0" smtClean="0"/>
              <a:t>Audio and video analysis</a:t>
            </a:r>
          </a:p>
          <a:p>
            <a:endParaRPr lang="en-US" i="1" dirty="0" smtClean="0"/>
          </a:p>
          <a:p>
            <a:endParaRPr lang="en-US" dirty="0" smtClean="0"/>
          </a:p>
          <a:p>
            <a:endParaRPr lang="en-US" baseline="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Opportunities for Computer Science students</a:t>
            </a:r>
            <a:endParaRPr lang="en-US" dirty="0"/>
          </a:p>
        </p:txBody>
      </p:sp>
      <p:sp>
        <p:nvSpPr>
          <p:cNvPr id="3" name="Content Placeholder 2"/>
          <p:cNvSpPr>
            <a:spLocks noGrp="1"/>
          </p:cNvSpPr>
          <p:nvPr>
            <p:ph sz="quarter" idx="1"/>
          </p:nvPr>
        </p:nvSpPr>
        <p:spPr/>
        <p:txBody>
          <a:bodyPr>
            <a:normAutofit lnSpcReduction="10000"/>
          </a:bodyPr>
          <a:lstStyle/>
          <a:p>
            <a:r>
              <a:rPr lang="en-US" dirty="0" err="1" smtClean="0"/>
              <a:t>DukeEngage</a:t>
            </a:r>
            <a:r>
              <a:rPr lang="en-US" dirty="0" smtClean="0"/>
              <a:t> project (look on the DeWitt Wallace Center’s website for a link) to create newsgathering tools</a:t>
            </a:r>
          </a:p>
          <a:p>
            <a:r>
              <a:rPr lang="en-US" dirty="0" smtClean="0"/>
              <a:t>“Middle layer” of sense-making on unexplored local and national datasets</a:t>
            </a:r>
          </a:p>
          <a:p>
            <a:pPr lvl="1"/>
            <a:r>
              <a:rPr lang="en-US" dirty="0" smtClean="0"/>
              <a:t>Stimulus	</a:t>
            </a:r>
          </a:p>
          <a:p>
            <a:pPr lvl="1"/>
            <a:r>
              <a:rPr lang="en-US" dirty="0" smtClean="0"/>
              <a:t>Contracts and grants</a:t>
            </a:r>
          </a:p>
          <a:p>
            <a:pPr lvl="1"/>
            <a:r>
              <a:rPr lang="en-US" dirty="0" smtClean="0"/>
              <a:t>Dispersed records (calendars, etc.)</a:t>
            </a:r>
          </a:p>
          <a:p>
            <a:r>
              <a:rPr lang="en-US" dirty="0" smtClean="0"/>
              <a:t>Entity extraction, geocoding tools</a:t>
            </a:r>
          </a:p>
          <a:p>
            <a:r>
              <a:rPr lang="en-US" dirty="0" smtClean="0"/>
              <a:t>Visualizations that say something new</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Public interest reporting defined</a:t>
            </a:r>
            <a:endParaRPr lang="en-US" dirty="0"/>
          </a:p>
        </p:txBody>
      </p:sp>
      <p:sp>
        <p:nvSpPr>
          <p:cNvPr id="8" name="Content Placeholder 7"/>
          <p:cNvSpPr>
            <a:spLocks noGrp="1"/>
          </p:cNvSpPr>
          <p:nvPr>
            <p:ph sz="quarter" idx="1"/>
          </p:nvPr>
        </p:nvSpPr>
        <p:spPr/>
        <p:txBody>
          <a:bodyPr/>
          <a:lstStyle/>
          <a:p>
            <a:r>
              <a:rPr lang="en-US" dirty="0" smtClean="0"/>
              <a:t>Information of importance to the public that powerful institutions would prefer to be kept hidden or secret.</a:t>
            </a:r>
          </a:p>
          <a:p>
            <a:r>
              <a:rPr lang="en-US" dirty="0" smtClean="0"/>
              <a:t>A method of comparing what </a:t>
            </a:r>
            <a:r>
              <a:rPr lang="en-US" i="1" dirty="0" smtClean="0"/>
              <a:t>ought</a:t>
            </a:r>
            <a:r>
              <a:rPr lang="en-US" dirty="0" smtClean="0"/>
              <a:t> to happen with what </a:t>
            </a:r>
            <a:r>
              <a:rPr lang="en-US" i="1" dirty="0" smtClean="0"/>
              <a:t>actually </a:t>
            </a:r>
            <a:r>
              <a:rPr lang="en-US" dirty="0" smtClean="0"/>
              <a:t>happens</a:t>
            </a:r>
          </a:p>
          <a:p>
            <a:pPr lvl="1"/>
            <a:r>
              <a:rPr lang="en-US" dirty="0" smtClean="0"/>
              <a:t>Breaking laws or rules</a:t>
            </a:r>
          </a:p>
          <a:p>
            <a:pPr lvl="1"/>
            <a:r>
              <a:rPr lang="en-US" dirty="0" smtClean="0"/>
              <a:t>Taking advantage of the helpless</a:t>
            </a:r>
          </a:p>
          <a:p>
            <a:r>
              <a:rPr lang="en-US" dirty="0" smtClean="0"/>
              <a:t>Comforting the afflicted and afflicting the comfortable.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Common traits</a:t>
            </a:r>
            <a:endParaRPr lang="en-US" dirty="0"/>
          </a:p>
        </p:txBody>
      </p:sp>
      <p:sp>
        <p:nvSpPr>
          <p:cNvPr id="4099" name="Rectangle 3"/>
          <p:cNvSpPr>
            <a:spLocks noGrp="1" noChangeArrowheads="1"/>
          </p:cNvSpPr>
          <p:nvPr>
            <p:ph type="body" orient="vert" idx="4294967295"/>
          </p:nvPr>
        </p:nvSpPr>
        <p:spPr>
          <a:xfrm>
            <a:off x="990600" y="1600200"/>
            <a:ext cx="8153400" cy="4525963"/>
          </a:xfrm>
        </p:spPr>
        <p:txBody>
          <a:bodyPr>
            <a:normAutofit fontScale="92500" lnSpcReduction="20000"/>
          </a:bodyPr>
          <a:lstStyle/>
          <a:p>
            <a:pPr marL="0" indent="0">
              <a:buNone/>
            </a:pPr>
            <a:r>
              <a:rPr lang="en-US" dirty="0" smtClean="0"/>
              <a:t>Reporting shares some traits with other investigative or exploratory fields :</a:t>
            </a:r>
          </a:p>
          <a:p>
            <a:pPr marL="0" indent="0">
              <a:buNone/>
            </a:pPr>
            <a:endParaRPr lang="en-US" dirty="0" smtClean="0"/>
          </a:p>
          <a:p>
            <a:r>
              <a:rPr lang="en-US" dirty="0" smtClean="0"/>
              <a:t>Use of multiple sources with varying accuracy and collection methods</a:t>
            </a:r>
          </a:p>
          <a:p>
            <a:r>
              <a:rPr lang="en-US" dirty="0" smtClean="0"/>
              <a:t>Practitioners have little or no technical ability or interest</a:t>
            </a:r>
          </a:p>
          <a:p>
            <a:r>
              <a:rPr lang="en-US" dirty="0" smtClean="0"/>
              <a:t>Much of the data is in the form of unstructured text</a:t>
            </a:r>
          </a:p>
          <a:p>
            <a:r>
              <a:rPr lang="en-US" dirty="0" smtClean="0"/>
              <a:t>Start with broad, ill-defined questions, not discrete goals</a:t>
            </a:r>
          </a:p>
          <a:p>
            <a:r>
              <a:rPr lang="en-US" dirty="0" smtClean="0"/>
              <a:t>Combines field work and lab work (street reporting and data or document analysis)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Uncommon traits</a:t>
            </a:r>
            <a:endParaRPr lang="en-US" dirty="0"/>
          </a:p>
        </p:txBody>
      </p:sp>
      <p:sp>
        <p:nvSpPr>
          <p:cNvPr id="3" name="Content Placeholder 2"/>
          <p:cNvSpPr>
            <a:spLocks noGrp="1"/>
          </p:cNvSpPr>
          <p:nvPr>
            <p:ph sz="quarter" idx="4294967295"/>
          </p:nvPr>
        </p:nvSpPr>
        <p:spPr>
          <a:xfrm>
            <a:off x="1058332" y="1837267"/>
            <a:ext cx="7323667" cy="4495800"/>
          </a:xfrm>
        </p:spPr>
        <p:txBody>
          <a:bodyPr>
            <a:normAutofit lnSpcReduction="10000"/>
          </a:bodyPr>
          <a:lstStyle/>
          <a:p>
            <a:r>
              <a:rPr lang="en-US" dirty="0" smtClean="0"/>
              <a:t>Rarely spend much time on a given data source or question</a:t>
            </a:r>
          </a:p>
          <a:p>
            <a:r>
              <a:rPr lang="en-US" dirty="0" smtClean="0"/>
              <a:t>Reporters look for tips and examples, not evidence or statistical patterns. </a:t>
            </a:r>
          </a:p>
          <a:p>
            <a:r>
              <a:rPr lang="en-US" dirty="0" smtClean="0"/>
              <a:t>Work from primary sources</a:t>
            </a:r>
          </a:p>
          <a:p>
            <a:r>
              <a:rPr lang="en-US" dirty="0" smtClean="0"/>
              <a:t>Analysis is not mission-critical</a:t>
            </a:r>
          </a:p>
          <a:p>
            <a:r>
              <a:rPr lang="en-US" dirty="0" smtClean="0"/>
              <a:t>Unique identifiers are censored.</a:t>
            </a:r>
          </a:p>
          <a:p>
            <a:r>
              <a:rPr lang="en-US" dirty="0" smtClean="0"/>
              <a:t>Little or no control over the form of the data: it’s up to the source</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data sources	</a:t>
            </a:r>
            <a:endParaRPr lang="en-US" dirty="0"/>
          </a:p>
        </p:txBody>
      </p:sp>
      <p:sp>
        <p:nvSpPr>
          <p:cNvPr id="3" name="Content Placeholder 2"/>
          <p:cNvSpPr>
            <a:spLocks noGrp="1"/>
          </p:cNvSpPr>
          <p:nvPr>
            <p:ph sz="quarter" idx="4294967295"/>
          </p:nvPr>
        </p:nvSpPr>
        <p:spPr>
          <a:xfrm>
            <a:off x="0" y="1752600"/>
            <a:ext cx="8382000" cy="4572000"/>
          </a:xfrm>
        </p:spPr>
        <p:txBody>
          <a:bodyPr/>
          <a:lstStyle/>
          <a:p>
            <a:pPr lvl="1"/>
            <a:r>
              <a:rPr lang="en-US" sz="1800" dirty="0" smtClean="0"/>
              <a:t>Interview notes, both on the record and for background only. Very little is taped, especially early in a story.</a:t>
            </a:r>
          </a:p>
          <a:p>
            <a:pPr lvl="1"/>
            <a:r>
              <a:rPr lang="en-US" sz="1800" dirty="0" smtClean="0"/>
              <a:t>Taped or videotaped hearings, sometimes transcribed already</a:t>
            </a:r>
          </a:p>
          <a:p>
            <a:pPr lvl="1"/>
            <a:r>
              <a:rPr lang="en-US" sz="1800" dirty="0" smtClean="0"/>
              <a:t>Calendars, correspondence, investigative and inspection reports</a:t>
            </a:r>
          </a:p>
          <a:p>
            <a:pPr lvl="1"/>
            <a:r>
              <a:rPr lang="en-US" sz="1800" dirty="0" smtClean="0"/>
              <a:t>Emails and press releases</a:t>
            </a:r>
          </a:p>
          <a:p>
            <a:pPr lvl="1"/>
            <a:r>
              <a:rPr lang="en-US" sz="1800" dirty="0" smtClean="0"/>
              <a:t>Excel spreadsheets created for printing, not analysis</a:t>
            </a:r>
          </a:p>
          <a:p>
            <a:pPr lvl="1"/>
            <a:r>
              <a:rPr lang="en-US" sz="1800" dirty="0" smtClean="0"/>
              <a:t>Structured databases</a:t>
            </a:r>
          </a:p>
          <a:p>
            <a:pPr lvl="1"/>
            <a:r>
              <a:rPr lang="en-US" sz="1800" dirty="0" smtClean="0"/>
              <a:t>Court documents: complaints, indictments, settlements, discovery.</a:t>
            </a:r>
          </a:p>
          <a:p>
            <a:pPr lvl="1"/>
            <a:r>
              <a:rPr lang="en-US" sz="1800" dirty="0" smtClean="0"/>
              <a:t>Online document collections, such as regulatory enforcement actions or audits.</a:t>
            </a:r>
          </a:p>
          <a:p>
            <a:pPr lvl="1"/>
            <a:r>
              <a:rPr lang="en-US" sz="1800" dirty="0" smtClean="0"/>
              <a:t>Handwritten forms, such as inspections or police incident reports, usually heavily redacted</a:t>
            </a:r>
          </a:p>
          <a:p>
            <a:pPr lvl="1">
              <a:buNone/>
            </a:pP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myths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Government records are easy to get in a usable form? Not so much.</a:t>
            </a:r>
          </a:p>
          <a:p>
            <a:r>
              <a:rPr lang="en-US" dirty="0" smtClean="0"/>
              <a:t>Examples, even when it is:</a:t>
            </a:r>
          </a:p>
          <a:p>
            <a:pPr lvl="1"/>
            <a:r>
              <a:rPr lang="en-US" dirty="0" smtClean="0">
                <a:hlinkClick r:id="rId3"/>
              </a:rPr>
              <a:t>Recovery Act</a:t>
            </a:r>
            <a:endParaRPr lang="en-US" dirty="0" smtClean="0"/>
          </a:p>
          <a:p>
            <a:pPr lvl="1"/>
            <a:r>
              <a:rPr lang="en-US" dirty="0" smtClean="0">
                <a:hlinkClick r:id="rId4"/>
              </a:rPr>
              <a:t>Campaign finance</a:t>
            </a:r>
            <a:endParaRPr lang="en-US" dirty="0" smtClean="0"/>
          </a:p>
          <a:p>
            <a:pPr lvl="1"/>
            <a:r>
              <a:rPr lang="en-US" dirty="0" smtClean="0">
                <a:hlinkClick r:id="rId5"/>
              </a:rPr>
              <a:t>Crime</a:t>
            </a:r>
            <a:endParaRPr lang="en-US" dirty="0" smtClean="0"/>
          </a:p>
          <a:p>
            <a:r>
              <a:rPr lang="en-US" dirty="0" smtClean="0"/>
              <a:t>Most government information is still hidden, secret or difficult to access	</a:t>
            </a:r>
          </a:p>
          <a:p>
            <a:pPr lvl="1"/>
            <a:r>
              <a:rPr lang="en-US" dirty="0" err="1" smtClean="0"/>
              <a:t>data.gov</a:t>
            </a:r>
            <a:r>
              <a:rPr lang="en-US" dirty="0" smtClean="0"/>
              <a:t>: Promise of 100,000 datasets. Currently have 728, half of which are annual state-level cuts of existing EPA data that has been available for years. No records, mainly just aggregated statistics. Almost nothing on it that wasn’t already readily available.</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612648" y="1809750"/>
            <a:ext cx="6010275" cy="41529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4991100" y="1989667"/>
            <a:ext cx="1600200" cy="1377950"/>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a:srcRect/>
          <a:stretch>
            <a:fillRect/>
          </a:stretch>
        </p:blipFill>
        <p:spPr bwMode="auto">
          <a:xfrm>
            <a:off x="1143000" y="3886200"/>
            <a:ext cx="3429000" cy="2601913"/>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hlinkClick r:id="rId6"/>
              </a:rPr>
              <a:t>Harvesting Cash</a:t>
            </a:r>
            <a:endParaRPr lang="en-US" dirty="0"/>
          </a:p>
        </p:txBody>
      </p:sp>
      <p:sp>
        <p:nvSpPr>
          <p:cNvPr id="6" name="TextBox 5"/>
          <p:cNvSpPr txBox="1"/>
          <p:nvPr/>
        </p:nvSpPr>
        <p:spPr>
          <a:xfrm>
            <a:off x="6985516" y="1989667"/>
            <a:ext cx="1959187" cy="4247317"/>
          </a:xfrm>
          <a:prstGeom prst="rect">
            <a:avLst/>
          </a:prstGeom>
          <a:noFill/>
        </p:spPr>
        <p:txBody>
          <a:bodyPr wrap="square" rtlCol="0">
            <a:spAutoFit/>
          </a:bodyPr>
          <a:lstStyle/>
          <a:p>
            <a:r>
              <a:rPr lang="en-US" dirty="0" smtClean="0"/>
              <a:t>Sources:</a:t>
            </a:r>
          </a:p>
          <a:p>
            <a:pPr>
              <a:buFontTx/>
              <a:buChar char="•"/>
            </a:pPr>
            <a:r>
              <a:rPr lang="en-US" dirty="0" smtClean="0"/>
              <a:t>People</a:t>
            </a:r>
          </a:p>
          <a:p>
            <a:pPr>
              <a:buFontTx/>
              <a:buChar char="•"/>
            </a:pPr>
            <a:r>
              <a:rPr lang="en-US" dirty="0" smtClean="0"/>
              <a:t>database of 200 million farm subsidy payment</a:t>
            </a:r>
          </a:p>
          <a:p>
            <a:pPr>
              <a:buFontTx/>
              <a:buChar char="•"/>
            </a:pPr>
            <a:r>
              <a:rPr lang="en-US" dirty="0" smtClean="0"/>
              <a:t> crop estimates</a:t>
            </a:r>
          </a:p>
          <a:p>
            <a:pPr>
              <a:buFontTx/>
              <a:buChar char="•"/>
            </a:pPr>
            <a:r>
              <a:rPr lang="en-US" dirty="0" smtClean="0"/>
              <a:t>weather records</a:t>
            </a:r>
          </a:p>
          <a:p>
            <a:pPr>
              <a:buFontTx/>
              <a:buChar char="•"/>
            </a:pPr>
            <a:r>
              <a:rPr lang="en-US" dirty="0" smtClean="0"/>
              <a:t>emergency records</a:t>
            </a:r>
          </a:p>
          <a:p>
            <a:pPr>
              <a:buFontTx/>
              <a:buChar char="•"/>
            </a:pPr>
            <a:r>
              <a:rPr lang="en-US" dirty="0" smtClean="0"/>
              <a:t>property ownership records (local)</a:t>
            </a:r>
          </a:p>
          <a:p>
            <a:pPr>
              <a:buFontTx/>
              <a:buChar char="•"/>
            </a:pPr>
            <a:r>
              <a:rPr lang="en-US" dirty="0" smtClean="0"/>
              <a:t>letters from members of Congress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srcRect/>
          <a:stretch>
            <a:fillRect/>
          </a:stretch>
        </p:blipFill>
        <p:spPr bwMode="auto">
          <a:xfrm>
            <a:off x="217762" y="1607686"/>
            <a:ext cx="5352187" cy="4157949"/>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hlinkClick r:id="rId4"/>
              </a:rPr>
              <a:t>Forced Out</a:t>
            </a:r>
            <a:endParaRPr lang="en-US" dirty="0"/>
          </a:p>
        </p:txBody>
      </p:sp>
      <p:sp>
        <p:nvSpPr>
          <p:cNvPr id="6" name="TextBox 5"/>
          <p:cNvSpPr txBox="1"/>
          <p:nvPr/>
        </p:nvSpPr>
        <p:spPr>
          <a:xfrm>
            <a:off x="6174818" y="594439"/>
            <a:ext cx="2588182" cy="563231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Sources:</a:t>
            </a:r>
          </a:p>
          <a:p>
            <a:pPr>
              <a:buFontTx/>
              <a:buChar char="•"/>
            </a:pPr>
            <a:r>
              <a:rPr lang="en-US" dirty="0" smtClean="0"/>
              <a:t>File cabinets (some missing)</a:t>
            </a:r>
          </a:p>
          <a:p>
            <a:pPr>
              <a:buFontTx/>
              <a:buChar char="•"/>
            </a:pPr>
            <a:r>
              <a:rPr lang="en-US" dirty="0" smtClean="0"/>
              <a:t>Spreadsheet where the color meant different things.</a:t>
            </a:r>
          </a:p>
          <a:p>
            <a:pPr>
              <a:buFontTx/>
              <a:buChar char="•"/>
            </a:pPr>
            <a:r>
              <a:rPr lang="en-US" dirty="0" smtClean="0"/>
              <a:t>200,000 or so housing code complaints and violations</a:t>
            </a:r>
          </a:p>
          <a:p>
            <a:pPr>
              <a:buFontTx/>
              <a:buChar char="•"/>
            </a:pPr>
            <a:r>
              <a:rPr lang="en-US" dirty="0" smtClean="0"/>
              <a:t>Paper records from court</a:t>
            </a:r>
          </a:p>
          <a:p>
            <a:pPr>
              <a:buFontTx/>
              <a:buChar char="•"/>
            </a:pPr>
            <a:r>
              <a:rPr lang="en-US" dirty="0" smtClean="0"/>
              <a:t>People (residents, activists, government officials)</a:t>
            </a:r>
          </a:p>
          <a:p>
            <a:pPr>
              <a:buFontTx/>
              <a:buChar char="•"/>
            </a:pPr>
            <a:r>
              <a:rPr lang="en-US" dirty="0" smtClean="0"/>
              <a:t>Physical inspection of properties</a:t>
            </a:r>
          </a:p>
          <a:p>
            <a:pPr>
              <a:buFontTx/>
              <a:buChar char="•"/>
            </a:pPr>
            <a:r>
              <a:rPr lang="en-US" dirty="0" smtClean="0"/>
              <a:t>Landlord-tenant court disputes</a:t>
            </a:r>
          </a:p>
          <a:p>
            <a:pPr>
              <a:buFontTx/>
              <a:buChar char="•"/>
            </a:pPr>
            <a:r>
              <a:rPr lang="en-US" dirty="0" smtClean="0"/>
              <a:t>Property assessments and deeds</a:t>
            </a:r>
          </a:p>
          <a:p>
            <a:pPr>
              <a:buFontTx/>
              <a:buChar cha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304800" y="2209800"/>
            <a:ext cx="2590800" cy="1804988"/>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a:srcRect/>
          <a:stretch>
            <a:fillRect/>
          </a:stretch>
        </p:blipFill>
        <p:spPr bwMode="auto">
          <a:xfrm>
            <a:off x="3276600" y="2133600"/>
            <a:ext cx="2590800" cy="2046288"/>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a:srcRect/>
          <a:stretch>
            <a:fillRect/>
          </a:stretch>
        </p:blipFill>
        <p:spPr bwMode="auto">
          <a:xfrm>
            <a:off x="304800" y="4119563"/>
            <a:ext cx="2590800" cy="2047875"/>
          </a:xfrm>
          <a:prstGeom prst="rect">
            <a:avLst/>
          </a:prstGeom>
          <a:noFill/>
          <a:ln w="9525">
            <a:noFill/>
            <a:miter lim="800000"/>
            <a:headEnd/>
            <a:tailEnd/>
          </a:ln>
          <a:effectLst/>
        </p:spPr>
      </p:pic>
      <p:pic>
        <p:nvPicPr>
          <p:cNvPr id="14342" name="Picture 6"/>
          <p:cNvPicPr>
            <a:picLocks noChangeAspect="1" noChangeArrowheads="1"/>
          </p:cNvPicPr>
          <p:nvPr/>
        </p:nvPicPr>
        <p:blipFill>
          <a:blip r:embed="rId6"/>
          <a:srcRect/>
          <a:stretch>
            <a:fillRect/>
          </a:stretch>
        </p:blipFill>
        <p:spPr bwMode="auto">
          <a:xfrm>
            <a:off x="3276600" y="4191000"/>
            <a:ext cx="2590800" cy="1992313"/>
          </a:xfrm>
          <a:prstGeom prst="rect">
            <a:avLst/>
          </a:prstGeom>
          <a:noFill/>
          <a:ln w="9525">
            <a:noFill/>
            <a:miter lim="800000"/>
            <a:headEnd/>
            <a:tailEnd/>
          </a:ln>
          <a:effectLst/>
        </p:spPr>
      </p:pic>
      <p:pic>
        <p:nvPicPr>
          <p:cNvPr id="14343" name="Picture 7">
            <a:hlinkClick r:id="rId7"/>
          </p:cNvPr>
          <p:cNvPicPr>
            <a:picLocks noChangeAspect="1" noChangeArrowheads="1"/>
          </p:cNvPicPr>
          <p:nvPr/>
        </p:nvPicPr>
        <p:blipFill>
          <a:blip r:embed="rId8"/>
          <a:srcRect/>
          <a:stretch>
            <a:fillRect/>
          </a:stretch>
        </p:blipFill>
        <p:spPr bwMode="auto">
          <a:xfrm>
            <a:off x="304800" y="533400"/>
            <a:ext cx="2771775" cy="1476375"/>
          </a:xfrm>
          <a:prstGeom prst="rect">
            <a:avLst/>
          </a:prstGeom>
          <a:noFill/>
          <a:ln w="9525">
            <a:noFill/>
            <a:miter lim="800000"/>
            <a:headEnd/>
            <a:tailEnd/>
          </a:ln>
          <a:effectLst/>
        </p:spPr>
      </p:pic>
      <p:sp>
        <p:nvSpPr>
          <p:cNvPr id="7" name="TextBox 6"/>
          <p:cNvSpPr txBox="1"/>
          <p:nvPr/>
        </p:nvSpPr>
        <p:spPr>
          <a:xfrm>
            <a:off x="6566655" y="1432057"/>
            <a:ext cx="2067281" cy="286232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Source: Freedom of Information response from the Army Corps of Engineers in Iraq (Iraq Reconstruction Management System) and inspector general reports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101</TotalTime>
  <Words>1560</Words>
  <Application>Microsoft Macintosh PowerPoint</Application>
  <PresentationFormat>On-screen Show (4:3)</PresentationFormat>
  <Paragraphs>119</Paragraphs>
  <Slides>19</Slides>
  <Notes>13</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Median</vt:lpstr>
      <vt:lpstr>Computation + journalism in the public interest</vt:lpstr>
      <vt:lpstr>Public interest reporting defined</vt:lpstr>
      <vt:lpstr>Common traits</vt:lpstr>
      <vt:lpstr>Uncommon traits</vt:lpstr>
      <vt:lpstr>Typical data sources </vt:lpstr>
      <vt:lpstr>Transparency myths</vt:lpstr>
      <vt:lpstr>Harvesting Cash</vt:lpstr>
      <vt:lpstr>Forced Out</vt:lpstr>
      <vt:lpstr>Slide 9</vt:lpstr>
      <vt:lpstr>Slide 10</vt:lpstr>
      <vt:lpstr>Slide 11</vt:lpstr>
      <vt:lpstr>Slide 12</vt:lpstr>
      <vt:lpstr>Slide 13</vt:lpstr>
      <vt:lpstr>Slide 14</vt:lpstr>
      <vt:lpstr>Slide 15</vt:lpstr>
      <vt:lpstr>Slide 16</vt:lpstr>
      <vt:lpstr>Theories of open data </vt:lpstr>
      <vt:lpstr>New directions in newsgathering</vt:lpstr>
      <vt:lpstr>Opportunities for Computer Science students</vt:lpstr>
    </vt:vector>
  </TitlesOfParts>
  <Company>Duke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 + journalism in the public interest</dc:title>
  <dc:creator>Sarah Cohen</dc:creator>
  <cp:lastModifiedBy>Owen Astrachan</cp:lastModifiedBy>
  <cp:revision>1</cp:revision>
  <dcterms:created xsi:type="dcterms:W3CDTF">2009-12-02T17:35:19Z</dcterms:created>
  <dcterms:modified xsi:type="dcterms:W3CDTF">2009-12-02T17:35:48Z</dcterms:modified>
</cp:coreProperties>
</file>