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7820" r:id="rId2"/>
    <p:sldMasterId id="2147487867" r:id="rId3"/>
    <p:sldMasterId id="2147487877" r:id="rId4"/>
    <p:sldMasterId id="2147487887" r:id="rId5"/>
    <p:sldMasterId id="2147487906" r:id="rId6"/>
  </p:sldMasterIdLst>
  <p:notesMasterIdLst>
    <p:notesMasterId r:id="rId41"/>
  </p:notesMasterIdLst>
  <p:handoutMasterIdLst>
    <p:handoutMasterId r:id="rId42"/>
  </p:handoutMasterIdLst>
  <p:sldIdLst>
    <p:sldId id="256" r:id="rId7"/>
    <p:sldId id="1269" r:id="rId8"/>
    <p:sldId id="1291" r:id="rId9"/>
    <p:sldId id="1293" r:id="rId10"/>
    <p:sldId id="1319" r:id="rId11"/>
    <p:sldId id="1294" r:id="rId12"/>
    <p:sldId id="1309" r:id="rId13"/>
    <p:sldId id="1323" r:id="rId14"/>
    <p:sldId id="1324" r:id="rId15"/>
    <p:sldId id="1325" r:id="rId16"/>
    <p:sldId id="1296" r:id="rId17"/>
    <p:sldId id="1299" r:id="rId18"/>
    <p:sldId id="1326" r:id="rId19"/>
    <p:sldId id="1311" r:id="rId20"/>
    <p:sldId id="1310" r:id="rId21"/>
    <p:sldId id="1314" r:id="rId22"/>
    <p:sldId id="1312" r:id="rId23"/>
    <p:sldId id="1322" r:id="rId24"/>
    <p:sldId id="1321" r:id="rId25"/>
    <p:sldId id="1313" r:id="rId26"/>
    <p:sldId id="1304" r:id="rId27"/>
    <p:sldId id="1300" r:id="rId28"/>
    <p:sldId id="1301" r:id="rId29"/>
    <p:sldId id="1302" r:id="rId30"/>
    <p:sldId id="1303" r:id="rId31"/>
    <p:sldId id="1305" r:id="rId32"/>
    <p:sldId id="1306" r:id="rId33"/>
    <p:sldId id="1307" r:id="rId34"/>
    <p:sldId id="1320" r:id="rId35"/>
    <p:sldId id="1308" r:id="rId36"/>
    <p:sldId id="1238" r:id="rId37"/>
    <p:sldId id="1297" r:id="rId38"/>
    <p:sldId id="1298" r:id="rId39"/>
    <p:sldId id="1268" r:id="rId4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3F3F3"/>
    <a:srgbClr val="5A8DFB"/>
    <a:srgbClr val="618FFD"/>
    <a:srgbClr val="00264D"/>
    <a:srgbClr val="636464"/>
    <a:srgbClr val="46FF77"/>
    <a:srgbClr val="E8161F"/>
    <a:srgbClr val="E8E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40" y="-8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4" Type="http://schemas.openxmlformats.org/officeDocument/2006/relationships/slide" Target="slides/slide10.xml"/><Relationship Id="rId5" Type="http://schemas.openxmlformats.org/officeDocument/2006/relationships/slide" Target="slides/slide13.xml"/><Relationship Id="rId1" Type="http://schemas.openxmlformats.org/officeDocument/2006/relationships/slide" Target="slides/slide7.xml"/><Relationship Id="rId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09A2146B-DAF8-B848-93CC-EAF3C4A7D254}" type="datetime1">
              <a:rPr lang="en-US"/>
              <a:pPr>
                <a:defRPr/>
              </a:pPr>
              <a:t>12/11/12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DE467F69-EAFE-6E4A-A7B7-743D2153C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6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8658CFA-E8ED-ED4D-B937-FA9A3FBB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4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BC9100-01E4-FB41-855E-EEC5A2BED12C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08130A-C971-8442-AE67-2F3DDE5F2200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FE425A-9357-3144-A075-ECC1B5083E16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00425" y="2401888"/>
            <a:ext cx="0" cy="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4986337" cy="214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D1D5-A21C-9F48-A56A-E5DFBC875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E9D1C-2A58-4646-91F1-7181495FD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3CF43F-9E5E-D142-85E8-28B0BB43B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88517"/>
      </p:ext>
    </p:extLst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3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1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10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7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59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AAF964B-F1A5-7A46-8CB1-4A276667945A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29826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36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8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50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350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35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5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33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1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9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38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3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18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7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390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9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3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437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1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1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6333FD-83C5-AE49-9FAF-A1F176368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35002"/>
      </p:ext>
    </p:extLst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CD6C-9362-484E-AC02-D96A60C9E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7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B3BEF0-C30D-BE40-A339-D3355E294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08189"/>
      </p:ext>
    </p:extLst>
  </p:cSld>
  <p:clrMapOvr>
    <a:masterClrMapping/>
  </p:clrMapOvr>
  <p:transition xmlns:p14="http://schemas.microsoft.com/office/powerpoint/2010/main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DC6D66-572F-E44C-9A1A-FCA4528F32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8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BF2A0-7AF6-C644-9FCA-F2493FF20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1094F3B-6033-EA4E-9041-84EA9F910BFA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242338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914400">
              <a:defRPr sz="1800">
                <a:solidFill>
                  <a:srgbClr val="003367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defTabSz="914400">
              <a:defRPr sz="1800">
                <a:solidFill>
                  <a:srgbClr val="003367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16EAD13-1943-494B-ACAE-F12242EF5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8699C-1001-8441-9221-5416E7511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8903FE-A7E4-F841-AD96-0FC7F0696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6" r:id="rId1"/>
    <p:sldLayoutId id="2147487857" r:id="rId2"/>
    <p:sldLayoutId id="2147487855" r:id="rId3"/>
    <p:sldLayoutId id="2147487858" r:id="rId4"/>
    <p:sldLayoutId id="2147487860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747CD00-4BE7-2640-8DA8-9511AA3C1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3" r:id="rId1"/>
    <p:sldLayoutId id="2147487864" r:id="rId2"/>
    <p:sldLayoutId id="2147487866" r:id="rId3"/>
    <p:sldLayoutId id="2147487903" r:id="rId4"/>
    <p:sldLayoutId id="2147487904" r:id="rId5"/>
    <p:sldLayoutId id="2147487905" r:id="rId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  <a:ea typeface="+mn-ea"/>
                <a:cs typeface="+mn-cs"/>
              </a:rPr>
              <a:t>NetApp Confidential - Limited Use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  <a:ea typeface="+mn-ea"/>
                <a:cs typeface="+mn-cs"/>
              </a:rPr>
              <a:t>NetApp Confidential - Limited Use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8" r:id="rId1"/>
    <p:sldLayoutId id="2147487889" r:id="rId2"/>
    <p:sldLayoutId id="2147487890" r:id="rId3"/>
    <p:sldLayoutId id="2147487891" r:id="rId4"/>
    <p:sldLayoutId id="2147487892" r:id="rId5"/>
    <p:sldLayoutId id="2147487893" r:id="rId6"/>
    <p:sldLayoutId id="2147487894" r:id="rId7"/>
    <p:sldLayoutId id="2147487895" r:id="rId8"/>
    <p:sldLayoutId id="214748789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/>
            <a:fld id="{D40FF09A-07AB-FA4D-BAF6-EADEF26F0631}" type="slidenum">
              <a:rPr lang="en-US" smtClean="0">
                <a:cs typeface="Arial" charset="0"/>
              </a:rPr>
              <a:pPr defTabSz="914400"/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8" r:id="rId1"/>
    <p:sldLayoutId id="2147487909" r:id="rId2"/>
    <p:sldLayoutId id="2147487910" r:id="rId3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-381000" y="1600200"/>
            <a:ext cx="944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 dirty="0" smtClean="0">
                <a:solidFill>
                  <a:srgbClr val="161645"/>
                </a:solidFill>
                <a:latin typeface="Calibri" charset="0"/>
              </a:rPr>
              <a:t>Scale and Performance</a:t>
            </a:r>
            <a:endParaRPr lang="en-US" b="1" dirty="0">
              <a:solidFill>
                <a:srgbClr val="161645"/>
              </a:solidFill>
              <a:latin typeface="Calibri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38100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Jeff Chase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Duke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6425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T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hroughput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: 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reality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4267200" y="3657600"/>
            <a:ext cx="1905000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004959" y="6248400"/>
            <a:ext cx="40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offered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3773031"/>
            <a:ext cx="1600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Response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throughput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  <a:p>
            <a:pPr algn="ctr">
              <a:defRPr/>
            </a:pPr>
            <a:endParaRPr lang="en-US" sz="2000" dirty="0" smtClean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i.e., request completion rate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419600" y="41910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7"/>
                </a:solidFill>
              </a:rPr>
              <a:t>saturation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19" name="Text Box 6"/>
          <p:cNvSpPr txBox="1">
            <a:spLocks noChangeAspect="1" noChangeArrowheads="1"/>
          </p:cNvSpPr>
          <p:nvPr/>
        </p:nvSpPr>
        <p:spPr bwMode="auto">
          <a:xfrm>
            <a:off x="4648200" y="53340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peak rate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6"/>
          <p:cNvSpPr txBox="1">
            <a:spLocks noChangeAspect="1" noChangeArrowheads="1"/>
          </p:cNvSpPr>
          <p:nvPr/>
        </p:nvSpPr>
        <p:spPr bwMode="auto">
          <a:xfrm>
            <a:off x="533400" y="1752600"/>
            <a:ext cx="7467600" cy="1200329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Thrashing, also called congestion collapse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Real servers/devices often have some pathological behaviors at saturation.  E.g., they abort requests after investing work in them (</a:t>
            </a:r>
            <a:r>
              <a:rPr lang="en-US" sz="1800" dirty="0" smtClean="0">
                <a:solidFill>
                  <a:srgbClr val="651222"/>
                </a:solidFill>
              </a:rPr>
              <a:t>thrashing</a:t>
            </a:r>
            <a:r>
              <a:rPr lang="en-US" sz="1800" dirty="0" smtClean="0">
                <a:solidFill>
                  <a:srgbClr val="003367"/>
                </a:solidFill>
              </a:rPr>
              <a:t>), which wastes work, reducing throughput.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4267200" y="3657600"/>
            <a:ext cx="381000" cy="60960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lg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3657600"/>
            <a:ext cx="2590800" cy="2590800"/>
          </a:xfrm>
          <a:prstGeom prst="rect">
            <a:avLst/>
          </a:prstGeom>
          <a:noFill/>
          <a:ln w="19050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76400" y="3657600"/>
            <a:ext cx="2590800" cy="2590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3352800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676400" y="62484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stCxn id="20" idx="2"/>
          </p:cNvCxnSpPr>
          <p:nvPr/>
        </p:nvCxnSpPr>
        <p:spPr bwMode="auto">
          <a:xfrm>
            <a:off x="4267200" y="2952929"/>
            <a:ext cx="533400" cy="857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67200" y="5715000"/>
            <a:ext cx="457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Freeform 5"/>
          <p:cNvSpPr>
            <a:spLocks noChangeAspect="1"/>
          </p:cNvSpPr>
          <p:nvPr/>
        </p:nvSpPr>
        <p:spPr bwMode="auto">
          <a:xfrm>
            <a:off x="1676400" y="3733800"/>
            <a:ext cx="5486400" cy="2514600"/>
          </a:xfrm>
          <a:custGeom>
            <a:avLst/>
            <a:gdLst>
              <a:gd name="T0" fmla="*/ 0 w 2112"/>
              <a:gd name="T1" fmla="*/ 2147483647 h 1184"/>
              <a:gd name="T2" fmla="*/ 2147483647 w 2112"/>
              <a:gd name="T3" fmla="*/ 2147483647 h 1184"/>
              <a:gd name="T4" fmla="*/ 2147483647 w 2112"/>
              <a:gd name="T5" fmla="*/ 2147483647 h 1184"/>
              <a:gd name="T6" fmla="*/ 2147483647 w 2112"/>
              <a:gd name="T7" fmla="*/ 2147483647 h 1184"/>
              <a:gd name="T8" fmla="*/ 2147483647 w 2112"/>
              <a:gd name="T9" fmla="*/ 2147483647 h 1184"/>
              <a:gd name="T10" fmla="*/ 2147483647 w 2112"/>
              <a:gd name="T11" fmla="*/ 2147483647 h 1184"/>
              <a:gd name="T12" fmla="*/ 2147483647 w 2112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2"/>
              <a:gd name="T22" fmla="*/ 0 h 1184"/>
              <a:gd name="T23" fmla="*/ 2112 w 2112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2" h="1184">
                <a:moveTo>
                  <a:pt x="0" y="1184"/>
                </a:moveTo>
                <a:cubicBezTo>
                  <a:pt x="216" y="932"/>
                  <a:pt x="432" y="680"/>
                  <a:pt x="576" y="512"/>
                </a:cubicBezTo>
                <a:cubicBezTo>
                  <a:pt x="720" y="344"/>
                  <a:pt x="768" y="256"/>
                  <a:pt x="864" y="176"/>
                </a:cubicBezTo>
                <a:cubicBezTo>
                  <a:pt x="960" y="96"/>
                  <a:pt x="992" y="56"/>
                  <a:pt x="1152" y="32"/>
                </a:cubicBezTo>
                <a:cubicBezTo>
                  <a:pt x="1312" y="8"/>
                  <a:pt x="1680" y="0"/>
                  <a:pt x="1824" y="32"/>
                </a:cubicBezTo>
                <a:cubicBezTo>
                  <a:pt x="1968" y="64"/>
                  <a:pt x="1968" y="32"/>
                  <a:pt x="2016" y="224"/>
                </a:cubicBezTo>
                <a:cubicBezTo>
                  <a:pt x="2064" y="416"/>
                  <a:pt x="2096" y="992"/>
                  <a:pt x="2112" y="1184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5" name="Straight Arrow Connector 24"/>
          <p:cNvCxnSpPr>
            <a:stCxn id="20" idx="2"/>
          </p:cNvCxnSpPr>
          <p:nvPr/>
        </p:nvCxnSpPr>
        <p:spPr bwMode="auto">
          <a:xfrm>
            <a:off x="4267200" y="2952929"/>
            <a:ext cx="2590800" cy="1238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6"/>
          <p:cNvSpPr txBox="1">
            <a:spLocks noChangeAspect="1" noChangeArrowheads="1"/>
          </p:cNvSpPr>
          <p:nvPr/>
        </p:nvSpPr>
        <p:spPr bwMode="auto">
          <a:xfrm>
            <a:off x="7315200" y="3022937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delivered throughput</a:t>
            </a:r>
          </a:p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(“</a:t>
            </a:r>
            <a:r>
              <a:rPr lang="en-US" sz="2000" dirty="0" err="1" smtClean="0">
                <a:solidFill>
                  <a:srgbClr val="003367"/>
                </a:solidFill>
              </a:rPr>
              <a:t>goodput</a:t>
            </a:r>
            <a:r>
              <a:rPr lang="en-US" sz="2000" dirty="0" smtClean="0">
                <a:solidFill>
                  <a:srgbClr val="003367"/>
                </a:solidFill>
              </a:rPr>
              <a:t>”)</a:t>
            </a:r>
            <a:endParaRPr lang="en-US" dirty="0">
              <a:solidFill>
                <a:srgbClr val="003367"/>
              </a:solidFill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6477000" y="3530769"/>
            <a:ext cx="838200" cy="2030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6"/>
          <p:cNvSpPr txBox="1">
            <a:spLocks noChangeAspect="1" noChangeArrowheads="1"/>
          </p:cNvSpPr>
          <p:nvPr/>
        </p:nvSpPr>
        <p:spPr bwMode="auto">
          <a:xfrm>
            <a:off x="6019800" y="4343400"/>
            <a:ext cx="28194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Illustration only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Saturation behavior is highly sensitive to implementation choices and quality.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6038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4700"/>
            <a:ext cx="6019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4"/>
          <p:cNvSpPr>
            <a:spLocks noChangeArrowheads="1"/>
          </p:cNvSpPr>
          <p:nvPr/>
        </p:nvSpPr>
        <p:spPr bwMode="auto">
          <a:xfrm>
            <a:off x="533400" y="4787900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throughput</a:t>
            </a:r>
          </a:p>
        </p:txBody>
      </p:sp>
      <p:sp>
        <p:nvSpPr>
          <p:cNvPr id="52228" name="Rectangle 14"/>
          <p:cNvSpPr>
            <a:spLocks noChangeArrowheads="1"/>
          </p:cNvSpPr>
          <p:nvPr/>
        </p:nvSpPr>
        <p:spPr bwMode="auto">
          <a:xfrm>
            <a:off x="5384800" y="739775"/>
            <a:ext cx="130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saturation</a:t>
            </a:r>
          </a:p>
        </p:txBody>
      </p:sp>
      <p:sp>
        <p:nvSpPr>
          <p:cNvPr id="52229" name="Line 15"/>
          <p:cNvSpPr>
            <a:spLocks noChangeShapeType="1"/>
          </p:cNvSpPr>
          <p:nvPr/>
        </p:nvSpPr>
        <p:spPr bwMode="auto">
          <a:xfrm flipH="1">
            <a:off x="5384800" y="1193800"/>
            <a:ext cx="482600" cy="1397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16"/>
          <p:cNvSpPr>
            <a:spLocks noChangeShapeType="1"/>
          </p:cNvSpPr>
          <p:nvPr/>
        </p:nvSpPr>
        <p:spPr bwMode="auto">
          <a:xfrm flipH="1">
            <a:off x="4800600" y="1206500"/>
            <a:ext cx="1066800" cy="19177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231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3467894" y="4458494"/>
            <a:ext cx="26670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3736182" y="4191794"/>
            <a:ext cx="3200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3" name="Rectangle 14"/>
          <p:cNvSpPr>
            <a:spLocks noChangeArrowheads="1"/>
          </p:cNvSpPr>
          <p:nvPr/>
        </p:nvSpPr>
        <p:spPr bwMode="auto">
          <a:xfrm>
            <a:off x="3221038" y="6229350"/>
            <a:ext cx="3160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Offered load (request/sec)</a:t>
            </a:r>
          </a:p>
        </p:txBody>
      </p:sp>
      <p:sp>
        <p:nvSpPr>
          <p:cNvPr id="52234" name="Rectangle 14"/>
          <p:cNvSpPr>
            <a:spLocks noChangeArrowheads="1"/>
          </p:cNvSpPr>
          <p:nvPr/>
        </p:nvSpPr>
        <p:spPr bwMode="auto">
          <a:xfrm>
            <a:off x="7543800" y="365760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???</a:t>
            </a:r>
          </a:p>
        </p:txBody>
      </p:sp>
      <p:sp>
        <p:nvSpPr>
          <p:cNvPr id="52235" name="Rectangle 14"/>
          <p:cNvSpPr>
            <a:spLocks noChangeArrowheads="1"/>
          </p:cNvSpPr>
          <p:nvPr/>
        </p:nvSpPr>
        <p:spPr bwMode="auto">
          <a:xfrm>
            <a:off x="304800" y="152400"/>
            <a:ext cx="4038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33399"/>
                </a:solidFill>
              </a:rPr>
              <a:t>This graph shows how these alternatives impact </a:t>
            </a:r>
            <a:r>
              <a:rPr lang="en-US" sz="2000" dirty="0" smtClean="0">
                <a:solidFill>
                  <a:srgbClr val="333399"/>
                </a:solidFill>
              </a:rPr>
              <a:t>a server</a:t>
            </a:r>
            <a:r>
              <a:rPr lang="ja-JP" altLang="en-US" sz="2000" dirty="0" smtClean="0">
                <a:solidFill>
                  <a:srgbClr val="333399"/>
                </a:solidFill>
              </a:rPr>
              <a:t>’</a:t>
            </a:r>
            <a:r>
              <a:rPr lang="en-US" sz="2000" dirty="0" smtClean="0">
                <a:solidFill>
                  <a:srgbClr val="333399"/>
                </a:solidFill>
              </a:rPr>
              <a:t>s </a:t>
            </a:r>
            <a:r>
              <a:rPr lang="en-US" sz="2000" dirty="0">
                <a:solidFill>
                  <a:srgbClr val="333399"/>
                </a:solidFill>
              </a:rPr>
              <a:t>peak rate (saturation throughput).</a:t>
            </a:r>
          </a:p>
          <a:p>
            <a:r>
              <a:rPr lang="en-US" sz="2000" dirty="0">
                <a:solidFill>
                  <a:srgbClr val="333399"/>
                </a:solidFill>
              </a:rPr>
              <a:t>(The schemes themselves are not important </a:t>
            </a:r>
            <a:r>
              <a:rPr lang="en-US" sz="2000" dirty="0" smtClean="0">
                <a:solidFill>
                  <a:srgbClr val="333399"/>
                </a:solidFill>
              </a:rPr>
              <a:t>to us.</a:t>
            </a:r>
            <a:r>
              <a:rPr lang="en-US" sz="2000" dirty="0">
                <a:solidFill>
                  <a:srgbClr val="333399"/>
                </a:solidFill>
              </a:rPr>
              <a:t>) </a:t>
            </a:r>
          </a:p>
        </p:txBody>
      </p:sp>
      <p:sp>
        <p:nvSpPr>
          <p:cNvPr id="52236" name="Line 16"/>
          <p:cNvSpPr>
            <a:spLocks noChangeShapeType="1"/>
          </p:cNvSpPr>
          <p:nvPr/>
        </p:nvSpPr>
        <p:spPr bwMode="auto">
          <a:xfrm>
            <a:off x="2133600" y="1784350"/>
            <a:ext cx="609600" cy="5016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Time</a:t>
            </a:r>
            <a:endParaRPr lang="en-US"/>
          </a:p>
        </p:txBody>
      </p:sp>
      <p:sp>
        <p:nvSpPr>
          <p:cNvPr id="62467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Components</a:t>
            </a:r>
          </a:p>
          <a:p>
            <a:r>
              <a:rPr lang="en-US" sz="2400" dirty="0" smtClean="0"/>
              <a:t>Wire time +</a:t>
            </a:r>
          </a:p>
          <a:p>
            <a:r>
              <a:rPr lang="en-US" sz="2400" dirty="0" smtClean="0"/>
              <a:t>Queuing time +</a:t>
            </a:r>
          </a:p>
          <a:p>
            <a:r>
              <a:rPr lang="en-US" sz="2400" dirty="0" smtClean="0"/>
              <a:t>Service demand +</a:t>
            </a:r>
          </a:p>
          <a:p>
            <a:r>
              <a:rPr lang="en-US" sz="2400" dirty="0" smtClean="0"/>
              <a:t>Wire time (response)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Depends on</a:t>
            </a:r>
          </a:p>
          <a:p>
            <a:r>
              <a:rPr lang="en-US" sz="2400" dirty="0" smtClean="0"/>
              <a:t>Cost/length of request</a:t>
            </a:r>
          </a:p>
          <a:p>
            <a:r>
              <a:rPr lang="en-US" sz="2400" dirty="0" smtClean="0"/>
              <a:t>Load conditions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 flipV="1">
            <a:off x="5472113" y="2314575"/>
            <a:ext cx="0" cy="269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 rot="5400000" flipH="1" flipV="1">
            <a:off x="6821488" y="3663950"/>
            <a:ext cx="0" cy="269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 rot="-5400000">
            <a:off x="4604543" y="3463132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>
                <a:solidFill>
                  <a:srgbClr val="000099"/>
                </a:solidFill>
                <a:latin typeface="Book Antiqua" charset="0"/>
              </a:rPr>
              <a:t>latency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5949950" y="4941888"/>
            <a:ext cx="182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>
                <a:solidFill>
                  <a:srgbClr val="000099"/>
                </a:solidFill>
                <a:latin typeface="Book Antiqua" charset="0"/>
              </a:rPr>
              <a:t>offered load</a:t>
            </a:r>
          </a:p>
        </p:txBody>
      </p:sp>
      <p:sp>
        <p:nvSpPr>
          <p:cNvPr id="62472" name="Freeform 9"/>
          <p:cNvSpPr>
            <a:spLocks/>
          </p:cNvSpPr>
          <p:nvPr/>
        </p:nvSpPr>
        <p:spPr bwMode="auto">
          <a:xfrm>
            <a:off x="5472113" y="2719388"/>
            <a:ext cx="2833687" cy="2181225"/>
          </a:xfrm>
          <a:custGeom>
            <a:avLst/>
            <a:gdLst>
              <a:gd name="T0" fmla="*/ 0 w 1008"/>
              <a:gd name="T1" fmla="*/ 2147483647 h 776"/>
              <a:gd name="T2" fmla="*/ 2147483647 w 1008"/>
              <a:gd name="T3" fmla="*/ 2147483647 h 776"/>
              <a:gd name="T4" fmla="*/ 2147483647 w 1008"/>
              <a:gd name="T5" fmla="*/ 2147483647 h 776"/>
              <a:gd name="T6" fmla="*/ 2147483647 w 1008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776"/>
              <a:gd name="T14" fmla="*/ 1008 w 100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776">
                <a:moveTo>
                  <a:pt x="0" y="768"/>
                </a:moveTo>
                <a:cubicBezTo>
                  <a:pt x="216" y="772"/>
                  <a:pt x="432" y="776"/>
                  <a:pt x="576" y="720"/>
                </a:cubicBezTo>
                <a:cubicBezTo>
                  <a:pt x="720" y="664"/>
                  <a:pt x="792" y="552"/>
                  <a:pt x="864" y="432"/>
                </a:cubicBezTo>
                <a:cubicBezTo>
                  <a:pt x="936" y="312"/>
                  <a:pt x="972" y="156"/>
                  <a:pt x="1008" y="0"/>
                </a:cubicBezTo>
              </a:path>
            </a:pathLst>
          </a:custGeom>
          <a:noFill/>
          <a:ln w="1905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66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6425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Response time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4267200" y="3657600"/>
            <a:ext cx="1905000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004959" y="6248400"/>
            <a:ext cx="40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offered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3773031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Average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r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esponse time 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</a:t>
            </a:r>
            <a:endParaRPr lang="en-US" sz="2000" dirty="0" smtClean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327525" y="53340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7"/>
                </a:solidFill>
              </a:rPr>
              <a:t>saturation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3657600"/>
            <a:ext cx="2590800" cy="2590800"/>
          </a:xfrm>
          <a:prstGeom prst="rect">
            <a:avLst/>
          </a:prstGeom>
          <a:noFill/>
          <a:ln w="19050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76400" y="3657600"/>
            <a:ext cx="2590800" cy="2590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3352800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676400" y="62484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stCxn id="35" idx="2"/>
          </p:cNvCxnSpPr>
          <p:nvPr/>
        </p:nvCxnSpPr>
        <p:spPr bwMode="auto">
          <a:xfrm flipH="1">
            <a:off x="1676400" y="3229928"/>
            <a:ext cx="495300" cy="27136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67200" y="5715000"/>
            <a:ext cx="457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962400" y="2895600"/>
            <a:ext cx="1295400" cy="16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6"/>
          <p:cNvSpPr txBox="1">
            <a:spLocks noChangeAspect="1" noChangeArrowheads="1"/>
          </p:cNvSpPr>
          <p:nvPr/>
        </p:nvSpPr>
        <p:spPr bwMode="auto">
          <a:xfrm>
            <a:off x="6019800" y="4343400"/>
            <a:ext cx="28194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Illustration only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Saturation behavior is highly sensitive to implementation choices and quality.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 Box 6"/>
          <p:cNvSpPr txBox="1">
            <a:spLocks noChangeAspect="1" noChangeArrowheads="1"/>
          </p:cNvSpPr>
          <p:nvPr/>
        </p:nvSpPr>
        <p:spPr bwMode="auto">
          <a:xfrm>
            <a:off x="6172200" y="3429000"/>
            <a:ext cx="2173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saturation (U = 1)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26" name="Text Box 6"/>
          <p:cNvSpPr txBox="1">
            <a:spLocks noChangeAspect="1" noChangeArrowheads="1"/>
          </p:cNvSpPr>
          <p:nvPr/>
        </p:nvSpPr>
        <p:spPr bwMode="auto">
          <a:xfrm>
            <a:off x="2819400" y="4495800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U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1676400" y="2895600"/>
            <a:ext cx="2590800" cy="3095625"/>
          </a:xfrm>
          <a:custGeom>
            <a:avLst/>
            <a:gdLst>
              <a:gd name="T0" fmla="*/ 0 w 1008"/>
              <a:gd name="T1" fmla="*/ 2147483647 h 776"/>
              <a:gd name="T2" fmla="*/ 2147483647 w 1008"/>
              <a:gd name="T3" fmla="*/ 2147483647 h 776"/>
              <a:gd name="T4" fmla="*/ 2147483647 w 1008"/>
              <a:gd name="T5" fmla="*/ 2147483647 h 776"/>
              <a:gd name="T6" fmla="*/ 2147483647 w 1008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776"/>
              <a:gd name="T14" fmla="*/ 1008 w 100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776">
                <a:moveTo>
                  <a:pt x="0" y="768"/>
                </a:moveTo>
                <a:cubicBezTo>
                  <a:pt x="216" y="772"/>
                  <a:pt x="432" y="776"/>
                  <a:pt x="576" y="720"/>
                </a:cubicBezTo>
                <a:cubicBezTo>
                  <a:pt x="720" y="664"/>
                  <a:pt x="792" y="552"/>
                  <a:pt x="864" y="432"/>
                </a:cubicBezTo>
                <a:cubicBezTo>
                  <a:pt x="936" y="312"/>
                  <a:pt x="972" y="156"/>
                  <a:pt x="1008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6"/>
          <p:cNvSpPr txBox="1">
            <a:spLocks noChangeAspect="1" noChangeArrowheads="1"/>
          </p:cNvSpPr>
          <p:nvPr/>
        </p:nvSpPr>
        <p:spPr bwMode="auto">
          <a:xfrm>
            <a:off x="3276600" y="4876800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651222"/>
                </a:solidFill>
              </a:rPr>
              <a:t>R</a:t>
            </a:r>
            <a:endParaRPr lang="en-US" dirty="0">
              <a:solidFill>
                <a:srgbClr val="651222"/>
              </a:solidFill>
            </a:endParaRPr>
          </a:p>
        </p:txBody>
      </p:sp>
      <p:sp>
        <p:nvSpPr>
          <p:cNvPr id="34" name="Text Box 6"/>
          <p:cNvSpPr txBox="1">
            <a:spLocks noChangeAspect="1" noChangeArrowheads="1"/>
          </p:cNvSpPr>
          <p:nvPr/>
        </p:nvSpPr>
        <p:spPr bwMode="auto">
          <a:xfrm>
            <a:off x="1295400" y="5715000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D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35" name="Text Box 6"/>
          <p:cNvSpPr txBox="1">
            <a:spLocks noChangeAspect="1" noChangeArrowheads="1"/>
          </p:cNvSpPr>
          <p:nvPr/>
        </p:nvSpPr>
        <p:spPr bwMode="auto">
          <a:xfrm>
            <a:off x="533400" y="1752600"/>
            <a:ext cx="3276600" cy="1477328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R == D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The server is </a:t>
            </a:r>
            <a:r>
              <a:rPr lang="en-US" sz="1800" dirty="0" smtClean="0">
                <a:solidFill>
                  <a:srgbClr val="651222"/>
                </a:solidFill>
              </a:rPr>
              <a:t>idle</a:t>
            </a:r>
            <a:r>
              <a:rPr lang="en-US" sz="1800" dirty="0" smtClean="0">
                <a:solidFill>
                  <a:srgbClr val="003367"/>
                </a:solidFill>
              </a:rPr>
              <a:t>.  The response time of a request is just the time to service the request (do requested work).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37" name="Text Box 6"/>
          <p:cNvSpPr txBox="1">
            <a:spLocks noChangeAspect="1" noChangeArrowheads="1"/>
          </p:cNvSpPr>
          <p:nvPr/>
        </p:nvSpPr>
        <p:spPr bwMode="auto">
          <a:xfrm>
            <a:off x="4572000" y="1752600"/>
            <a:ext cx="3581400" cy="15081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R = D + queuing delay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As the server approaches saturation, the queue of waiting request grows without bound.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(We will see why in a moment.)</a:t>
            </a:r>
            <a:endParaRPr lang="en-US" sz="2000" dirty="0">
              <a:solidFill>
                <a:srgbClr val="003367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094716" y="1752600"/>
            <a:ext cx="20084" cy="448786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617944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3990975" y="4005263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4100513" y="3983038"/>
            <a:ext cx="160337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4222750" y="4033838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4330700" y="3940175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468813" y="4078288"/>
            <a:ext cx="160337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565650" y="4157663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645025" y="4135438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881438" y="4056063"/>
            <a:ext cx="160337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Growth and scale</a:t>
            </a:r>
          </a:p>
        </p:txBody>
      </p: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1138238" y="1281113"/>
            <a:ext cx="6578600" cy="2995612"/>
            <a:chOff x="148" y="1636"/>
            <a:chExt cx="1589" cy="808"/>
          </a:xfrm>
        </p:grpSpPr>
        <p:sp>
          <p:nvSpPr>
            <p:cNvPr id="55311" name="Oval 12"/>
            <p:cNvSpPr>
              <a:spLocks noChangeArrowheads="1"/>
            </p:cNvSpPr>
            <p:nvPr/>
          </p:nvSpPr>
          <p:spPr bwMode="auto">
            <a:xfrm>
              <a:off x="285" y="1708"/>
              <a:ext cx="1361" cy="61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13"/>
            <p:cNvSpPr>
              <a:spLocks noChangeArrowheads="1"/>
            </p:cNvSpPr>
            <p:nvPr/>
          </p:nvSpPr>
          <p:spPr bwMode="auto">
            <a:xfrm>
              <a:off x="330" y="1708"/>
              <a:ext cx="312" cy="8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14"/>
            <p:cNvSpPr>
              <a:spLocks noChangeArrowheads="1"/>
            </p:cNvSpPr>
            <p:nvPr/>
          </p:nvSpPr>
          <p:spPr bwMode="auto">
            <a:xfrm>
              <a:off x="1152" y="1684"/>
              <a:ext cx="449" cy="160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Oval 15"/>
            <p:cNvSpPr>
              <a:spLocks noChangeArrowheads="1"/>
            </p:cNvSpPr>
            <p:nvPr/>
          </p:nvSpPr>
          <p:spPr bwMode="auto">
            <a:xfrm>
              <a:off x="741" y="1636"/>
              <a:ext cx="540" cy="32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Oval 16"/>
            <p:cNvSpPr>
              <a:spLocks noChangeArrowheads="1"/>
            </p:cNvSpPr>
            <p:nvPr/>
          </p:nvSpPr>
          <p:spPr bwMode="auto">
            <a:xfrm>
              <a:off x="148" y="1780"/>
              <a:ext cx="996" cy="184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Oval 17"/>
            <p:cNvSpPr>
              <a:spLocks noChangeArrowheads="1"/>
            </p:cNvSpPr>
            <p:nvPr/>
          </p:nvSpPr>
          <p:spPr bwMode="auto">
            <a:xfrm>
              <a:off x="650" y="2068"/>
              <a:ext cx="540" cy="37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Oval 18"/>
            <p:cNvSpPr>
              <a:spLocks noChangeArrowheads="1"/>
            </p:cNvSpPr>
            <p:nvPr/>
          </p:nvSpPr>
          <p:spPr bwMode="auto">
            <a:xfrm>
              <a:off x="1334" y="1804"/>
              <a:ext cx="403" cy="20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8" name="Oval 19"/>
            <p:cNvSpPr>
              <a:spLocks noChangeArrowheads="1"/>
            </p:cNvSpPr>
            <p:nvPr/>
          </p:nvSpPr>
          <p:spPr bwMode="auto">
            <a:xfrm>
              <a:off x="239" y="1900"/>
              <a:ext cx="266" cy="37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Oval 20"/>
            <p:cNvSpPr>
              <a:spLocks noChangeArrowheads="1"/>
            </p:cNvSpPr>
            <p:nvPr/>
          </p:nvSpPr>
          <p:spPr bwMode="auto">
            <a:xfrm>
              <a:off x="1380" y="2092"/>
              <a:ext cx="266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Oval 21"/>
            <p:cNvSpPr>
              <a:spLocks noChangeArrowheads="1"/>
            </p:cNvSpPr>
            <p:nvPr/>
          </p:nvSpPr>
          <p:spPr bwMode="auto">
            <a:xfrm>
              <a:off x="468" y="2188"/>
              <a:ext cx="265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Oval 22"/>
            <p:cNvSpPr>
              <a:spLocks noChangeArrowheads="1"/>
            </p:cNvSpPr>
            <p:nvPr/>
          </p:nvSpPr>
          <p:spPr bwMode="auto">
            <a:xfrm>
              <a:off x="1107" y="2188"/>
              <a:ext cx="402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6729" name="Rectangle 25"/>
          <p:cNvSpPr>
            <a:spLocks noChangeArrowheads="1"/>
          </p:cNvSpPr>
          <p:nvPr/>
        </p:nvSpPr>
        <p:spPr bwMode="auto">
          <a:xfrm>
            <a:off x="2863850" y="2406650"/>
            <a:ext cx="31099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The Internet</a:t>
            </a:r>
          </a:p>
        </p:txBody>
      </p:sp>
      <p:sp>
        <p:nvSpPr>
          <p:cNvPr id="58382" name="Rectangle 26"/>
          <p:cNvSpPr>
            <a:spLocks noChangeArrowheads="1"/>
          </p:cNvSpPr>
          <p:nvPr/>
        </p:nvSpPr>
        <p:spPr bwMode="auto">
          <a:xfrm>
            <a:off x="5588000" y="4495800"/>
            <a:ext cx="3327400" cy="12001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How to handle all those client requests raining on your server?</a:t>
            </a:r>
          </a:p>
        </p:txBody>
      </p:sp>
      <p:pic>
        <p:nvPicPr>
          <p:cNvPr id="55310" name="Picture 25" descr="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9937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53515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loud 278"/>
          <p:cNvSpPr/>
          <p:nvPr/>
        </p:nvSpPr>
        <p:spPr bwMode="auto">
          <a:xfrm rot="322715">
            <a:off x="4546600" y="2349500"/>
            <a:ext cx="3649663" cy="25146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31005" y="2667860"/>
            <a:ext cx="1133017" cy="1073150"/>
            <a:chOff x="3732" y="1580"/>
            <a:chExt cx="610" cy="575"/>
          </a:xfrm>
          <a:solidFill>
            <a:schemeClr val="tx2"/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728" y="1583"/>
              <a:ext cx="610" cy="574"/>
              <a:chOff x="3770" y="1997"/>
              <a:chExt cx="1902" cy="1953"/>
            </a:xfrm>
            <a:grpFill/>
          </p:grpSpPr>
          <p:sp>
            <p:nvSpPr>
              <p:cNvPr id="165" name="AutoShape 5"/>
              <p:cNvSpPr>
                <a:spLocks noChangeAspect="1" noChangeArrowheads="1"/>
              </p:cNvSpPr>
              <p:nvPr/>
            </p:nvSpPr>
            <p:spPr bwMode="auto">
              <a:xfrm rot="5400000">
                <a:off x="4188" y="2004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6" name="AutoShape 6"/>
              <p:cNvSpPr>
                <a:spLocks noChangeAspect="1" noChangeArrowheads="1"/>
              </p:cNvSpPr>
              <p:nvPr/>
            </p:nvSpPr>
            <p:spPr bwMode="auto">
              <a:xfrm rot="5400000">
                <a:off x="4191" y="2409"/>
                <a:ext cx="307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7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4975" y="1999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8" name="AutoShape 8"/>
              <p:cNvSpPr>
                <a:spLocks noChangeAspect="1" noChangeArrowheads="1"/>
              </p:cNvSpPr>
              <p:nvPr/>
            </p:nvSpPr>
            <p:spPr bwMode="auto">
              <a:xfrm rot="5400000">
                <a:off x="4975" y="2407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9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4594" y="1999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0" name="AutoShape 10"/>
              <p:cNvSpPr>
                <a:spLocks noChangeAspect="1" noChangeArrowheads="1"/>
              </p:cNvSpPr>
              <p:nvPr/>
            </p:nvSpPr>
            <p:spPr bwMode="auto">
              <a:xfrm rot="5400000">
                <a:off x="4594" y="2407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1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4189" y="2830"/>
                <a:ext cx="312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2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4973" y="282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3" name="AutoShape 13"/>
              <p:cNvSpPr>
                <a:spLocks noChangeAspect="1" noChangeArrowheads="1"/>
              </p:cNvSpPr>
              <p:nvPr/>
            </p:nvSpPr>
            <p:spPr bwMode="auto">
              <a:xfrm rot="5400000">
                <a:off x="4592" y="282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4" name="AutoShape 14"/>
              <p:cNvSpPr>
                <a:spLocks noChangeAspect="1" noChangeArrowheads="1"/>
              </p:cNvSpPr>
              <p:nvPr/>
            </p:nvSpPr>
            <p:spPr bwMode="auto">
              <a:xfrm rot="5400000">
                <a:off x="5362" y="200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5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5365" y="2409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6" name="AutoShape 16"/>
              <p:cNvSpPr>
                <a:spLocks noChangeAspect="1" noChangeArrowheads="1"/>
              </p:cNvSpPr>
              <p:nvPr/>
            </p:nvSpPr>
            <p:spPr bwMode="auto">
              <a:xfrm rot="5400000">
                <a:off x="5363" y="283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7" name="AutoShape 17"/>
              <p:cNvSpPr>
                <a:spLocks noChangeAspect="1" noChangeArrowheads="1"/>
              </p:cNvSpPr>
              <p:nvPr/>
            </p:nvSpPr>
            <p:spPr bwMode="auto">
              <a:xfrm rot="5400000">
                <a:off x="5362" y="321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8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4189" y="321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9" name="AutoShape 19"/>
              <p:cNvSpPr>
                <a:spLocks noChangeAspect="1" noChangeArrowheads="1"/>
              </p:cNvSpPr>
              <p:nvPr/>
            </p:nvSpPr>
            <p:spPr bwMode="auto">
              <a:xfrm rot="5400000">
                <a:off x="4976" y="321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0" name="AutoShape 20"/>
              <p:cNvSpPr>
                <a:spLocks noChangeAspect="1" noChangeArrowheads="1"/>
              </p:cNvSpPr>
              <p:nvPr/>
            </p:nvSpPr>
            <p:spPr bwMode="auto">
              <a:xfrm rot="5400000">
                <a:off x="4596" y="3213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1" name="AutoShape 21"/>
              <p:cNvSpPr>
                <a:spLocks noChangeAspect="1" noChangeArrowheads="1"/>
              </p:cNvSpPr>
              <p:nvPr/>
            </p:nvSpPr>
            <p:spPr bwMode="auto">
              <a:xfrm rot="5400000">
                <a:off x="4083" y="211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2" name="AutoShape 22"/>
              <p:cNvSpPr>
                <a:spLocks noChangeAspect="1" noChangeArrowheads="1"/>
              </p:cNvSpPr>
              <p:nvPr/>
            </p:nvSpPr>
            <p:spPr bwMode="auto">
              <a:xfrm rot="5400000">
                <a:off x="4086" y="2516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3" name="AutoShape 23"/>
              <p:cNvSpPr>
                <a:spLocks noChangeAspect="1" noChangeArrowheads="1"/>
              </p:cNvSpPr>
              <p:nvPr/>
            </p:nvSpPr>
            <p:spPr bwMode="auto">
              <a:xfrm rot="5400000">
                <a:off x="4870" y="2105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4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4870" y="2513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5" name="AutoShape 25"/>
              <p:cNvSpPr>
                <a:spLocks noChangeAspect="1" noChangeArrowheads="1"/>
              </p:cNvSpPr>
              <p:nvPr/>
            </p:nvSpPr>
            <p:spPr bwMode="auto">
              <a:xfrm rot="5400000">
                <a:off x="4489" y="2105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6" name="AutoShape 26"/>
              <p:cNvSpPr>
                <a:spLocks noChangeAspect="1" noChangeArrowheads="1"/>
              </p:cNvSpPr>
              <p:nvPr/>
            </p:nvSpPr>
            <p:spPr bwMode="auto">
              <a:xfrm rot="5400000">
                <a:off x="4489" y="2513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7" name="AutoShape 27"/>
              <p:cNvSpPr>
                <a:spLocks noChangeAspect="1" noChangeArrowheads="1"/>
              </p:cNvSpPr>
              <p:nvPr/>
            </p:nvSpPr>
            <p:spPr bwMode="auto">
              <a:xfrm rot="5400000">
                <a:off x="4084" y="2937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8" name="AutoShape 28"/>
              <p:cNvSpPr>
                <a:spLocks noChangeAspect="1" noChangeArrowheads="1"/>
              </p:cNvSpPr>
              <p:nvPr/>
            </p:nvSpPr>
            <p:spPr bwMode="auto">
              <a:xfrm rot="5400000">
                <a:off x="4868" y="293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9" name="AutoShape 29"/>
              <p:cNvSpPr>
                <a:spLocks noChangeAspect="1" noChangeArrowheads="1"/>
              </p:cNvSpPr>
              <p:nvPr/>
            </p:nvSpPr>
            <p:spPr bwMode="auto">
              <a:xfrm rot="5400000">
                <a:off x="4487" y="293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0" name="AutoShape 30"/>
              <p:cNvSpPr>
                <a:spLocks noChangeAspect="1" noChangeArrowheads="1"/>
              </p:cNvSpPr>
              <p:nvPr/>
            </p:nvSpPr>
            <p:spPr bwMode="auto">
              <a:xfrm rot="5400000">
                <a:off x="5257" y="2110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1" name="AutoShape 31"/>
              <p:cNvSpPr>
                <a:spLocks noChangeAspect="1" noChangeArrowheads="1"/>
              </p:cNvSpPr>
              <p:nvPr/>
            </p:nvSpPr>
            <p:spPr bwMode="auto">
              <a:xfrm rot="5400000">
                <a:off x="5259" y="2516"/>
                <a:ext cx="307" cy="304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2" name="AutoShape 32"/>
              <p:cNvSpPr>
                <a:spLocks noChangeAspect="1" noChangeArrowheads="1"/>
              </p:cNvSpPr>
              <p:nvPr/>
            </p:nvSpPr>
            <p:spPr bwMode="auto">
              <a:xfrm rot="5400000">
                <a:off x="5258" y="2937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3" name="AutoShape 33"/>
              <p:cNvSpPr>
                <a:spLocks noChangeAspect="1" noChangeArrowheads="1"/>
              </p:cNvSpPr>
              <p:nvPr/>
            </p:nvSpPr>
            <p:spPr bwMode="auto">
              <a:xfrm rot="5400000">
                <a:off x="5257" y="3324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4" name="AutoShape 34"/>
              <p:cNvSpPr>
                <a:spLocks noChangeAspect="1" noChangeArrowheads="1"/>
              </p:cNvSpPr>
              <p:nvPr/>
            </p:nvSpPr>
            <p:spPr bwMode="auto">
              <a:xfrm rot="5400000">
                <a:off x="4084" y="3324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5" name="AutoShape 35"/>
              <p:cNvSpPr>
                <a:spLocks noChangeAspect="1" noChangeArrowheads="1"/>
              </p:cNvSpPr>
              <p:nvPr/>
            </p:nvSpPr>
            <p:spPr bwMode="auto">
              <a:xfrm rot="5400000">
                <a:off x="4871" y="3319"/>
                <a:ext cx="308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6" name="AutoShape 36"/>
              <p:cNvSpPr>
                <a:spLocks noChangeAspect="1" noChangeArrowheads="1"/>
              </p:cNvSpPr>
              <p:nvPr/>
            </p:nvSpPr>
            <p:spPr bwMode="auto">
              <a:xfrm rot="5400000">
                <a:off x="4491" y="3318"/>
                <a:ext cx="308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7" name="AutoShape 37"/>
              <p:cNvSpPr>
                <a:spLocks noChangeAspect="1" noChangeArrowheads="1"/>
              </p:cNvSpPr>
              <p:nvPr/>
            </p:nvSpPr>
            <p:spPr bwMode="auto">
              <a:xfrm rot="5400000">
                <a:off x="3977" y="2216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8" name="AutoShape 38"/>
              <p:cNvSpPr>
                <a:spLocks noChangeAspect="1" noChangeArrowheads="1"/>
              </p:cNvSpPr>
              <p:nvPr/>
            </p:nvSpPr>
            <p:spPr bwMode="auto">
              <a:xfrm rot="5400000">
                <a:off x="3980" y="2621"/>
                <a:ext cx="307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9" name="AutoShape 39"/>
              <p:cNvSpPr>
                <a:spLocks noChangeAspect="1" noChangeArrowheads="1"/>
              </p:cNvSpPr>
              <p:nvPr/>
            </p:nvSpPr>
            <p:spPr bwMode="auto">
              <a:xfrm rot="5400000">
                <a:off x="4764" y="2210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0" name="AutoShape 40"/>
              <p:cNvSpPr>
                <a:spLocks noChangeAspect="1" noChangeArrowheads="1"/>
              </p:cNvSpPr>
              <p:nvPr/>
            </p:nvSpPr>
            <p:spPr bwMode="auto">
              <a:xfrm rot="5400000">
                <a:off x="4764" y="2618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1" name="AutoShape 41"/>
              <p:cNvSpPr>
                <a:spLocks noChangeAspect="1" noChangeArrowheads="1"/>
              </p:cNvSpPr>
              <p:nvPr/>
            </p:nvSpPr>
            <p:spPr bwMode="auto">
              <a:xfrm rot="5400000">
                <a:off x="4383" y="2210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2" name="AutoShape 42"/>
              <p:cNvSpPr>
                <a:spLocks noChangeAspect="1" noChangeArrowheads="1"/>
              </p:cNvSpPr>
              <p:nvPr/>
            </p:nvSpPr>
            <p:spPr bwMode="auto">
              <a:xfrm rot="5400000">
                <a:off x="4383" y="2618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3" name="AutoShape 43"/>
              <p:cNvSpPr>
                <a:spLocks noChangeAspect="1" noChangeArrowheads="1"/>
              </p:cNvSpPr>
              <p:nvPr/>
            </p:nvSpPr>
            <p:spPr bwMode="auto">
              <a:xfrm rot="5400000">
                <a:off x="3979" y="3042"/>
                <a:ext cx="312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4" name="AutoShape 44"/>
              <p:cNvSpPr>
                <a:spLocks noChangeAspect="1" noChangeArrowheads="1"/>
              </p:cNvSpPr>
              <p:nvPr/>
            </p:nvSpPr>
            <p:spPr bwMode="auto">
              <a:xfrm rot="5400000">
                <a:off x="4763" y="3038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5" name="AutoShape 45"/>
              <p:cNvSpPr>
                <a:spLocks noChangeAspect="1" noChangeArrowheads="1"/>
              </p:cNvSpPr>
              <p:nvPr/>
            </p:nvSpPr>
            <p:spPr bwMode="auto">
              <a:xfrm rot="5400000">
                <a:off x="4382" y="3038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6" name="AutoShape 46"/>
              <p:cNvSpPr>
                <a:spLocks noChangeAspect="1" noChangeArrowheads="1"/>
              </p:cNvSpPr>
              <p:nvPr/>
            </p:nvSpPr>
            <p:spPr bwMode="auto">
              <a:xfrm rot="5400000">
                <a:off x="5151" y="2216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7" name="AutoShape 47"/>
              <p:cNvSpPr>
                <a:spLocks noChangeAspect="1" noChangeArrowheads="1"/>
              </p:cNvSpPr>
              <p:nvPr/>
            </p:nvSpPr>
            <p:spPr bwMode="auto">
              <a:xfrm rot="5400000">
                <a:off x="5154" y="2621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8" name="AutoShape 48"/>
              <p:cNvSpPr>
                <a:spLocks noChangeAspect="1" noChangeArrowheads="1"/>
              </p:cNvSpPr>
              <p:nvPr/>
            </p:nvSpPr>
            <p:spPr bwMode="auto">
              <a:xfrm rot="5400000">
                <a:off x="5152" y="304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9" name="AutoShape 49"/>
              <p:cNvSpPr>
                <a:spLocks noChangeAspect="1" noChangeArrowheads="1"/>
              </p:cNvSpPr>
              <p:nvPr/>
            </p:nvSpPr>
            <p:spPr bwMode="auto">
              <a:xfrm rot="5400000">
                <a:off x="5151" y="342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0" name="AutoShape 50"/>
              <p:cNvSpPr>
                <a:spLocks noChangeAspect="1" noChangeArrowheads="1"/>
              </p:cNvSpPr>
              <p:nvPr/>
            </p:nvSpPr>
            <p:spPr bwMode="auto">
              <a:xfrm rot="5400000">
                <a:off x="3978" y="342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1" name="AutoShape 51"/>
              <p:cNvSpPr>
                <a:spLocks noChangeAspect="1" noChangeArrowheads="1"/>
              </p:cNvSpPr>
              <p:nvPr/>
            </p:nvSpPr>
            <p:spPr bwMode="auto">
              <a:xfrm rot="5400000">
                <a:off x="4765" y="3424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2" name="AutoShape 52"/>
              <p:cNvSpPr>
                <a:spLocks noChangeAspect="1" noChangeArrowheads="1"/>
              </p:cNvSpPr>
              <p:nvPr/>
            </p:nvSpPr>
            <p:spPr bwMode="auto">
              <a:xfrm rot="5400000">
                <a:off x="4385" y="3424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3" name="AutoShape 53"/>
              <p:cNvSpPr>
                <a:spLocks noChangeAspect="1" noChangeArrowheads="1"/>
              </p:cNvSpPr>
              <p:nvPr/>
            </p:nvSpPr>
            <p:spPr bwMode="auto">
              <a:xfrm rot="5400000">
                <a:off x="3872" y="232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4" name="AutoShape 54"/>
              <p:cNvSpPr>
                <a:spLocks noChangeAspect="1" noChangeArrowheads="1"/>
              </p:cNvSpPr>
              <p:nvPr/>
            </p:nvSpPr>
            <p:spPr bwMode="auto">
              <a:xfrm rot="5400000">
                <a:off x="3875" y="2727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5" name="AutoShape 55"/>
              <p:cNvSpPr>
                <a:spLocks noChangeAspect="1" noChangeArrowheads="1"/>
              </p:cNvSpPr>
              <p:nvPr/>
            </p:nvSpPr>
            <p:spPr bwMode="auto">
              <a:xfrm rot="5400000">
                <a:off x="4659" y="2316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6" name="AutoShape 56"/>
              <p:cNvSpPr>
                <a:spLocks noChangeAspect="1" noChangeArrowheads="1"/>
              </p:cNvSpPr>
              <p:nvPr/>
            </p:nvSpPr>
            <p:spPr bwMode="auto">
              <a:xfrm rot="5400000">
                <a:off x="4659" y="2724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7" name="AutoShape 57"/>
              <p:cNvSpPr>
                <a:spLocks noChangeAspect="1" noChangeArrowheads="1"/>
              </p:cNvSpPr>
              <p:nvPr/>
            </p:nvSpPr>
            <p:spPr bwMode="auto">
              <a:xfrm rot="5400000">
                <a:off x="4278" y="2316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8" name="AutoShape 58"/>
              <p:cNvSpPr>
                <a:spLocks noChangeAspect="1" noChangeArrowheads="1"/>
              </p:cNvSpPr>
              <p:nvPr/>
            </p:nvSpPr>
            <p:spPr bwMode="auto">
              <a:xfrm rot="5400000">
                <a:off x="4278" y="2724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9" name="AutoShape 59"/>
              <p:cNvSpPr>
                <a:spLocks noChangeAspect="1" noChangeArrowheads="1"/>
              </p:cNvSpPr>
              <p:nvPr/>
            </p:nvSpPr>
            <p:spPr bwMode="auto">
              <a:xfrm rot="5400000">
                <a:off x="3874" y="3148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0" name="AutoShape 60"/>
              <p:cNvSpPr>
                <a:spLocks noChangeAspect="1" noChangeArrowheads="1"/>
              </p:cNvSpPr>
              <p:nvPr/>
            </p:nvSpPr>
            <p:spPr bwMode="auto">
              <a:xfrm rot="5400000">
                <a:off x="4658" y="314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1" name="AutoShape 61"/>
              <p:cNvSpPr>
                <a:spLocks noChangeAspect="1" noChangeArrowheads="1"/>
              </p:cNvSpPr>
              <p:nvPr/>
            </p:nvSpPr>
            <p:spPr bwMode="auto">
              <a:xfrm rot="5400000">
                <a:off x="4277" y="314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2" name="AutoShape 62"/>
              <p:cNvSpPr>
                <a:spLocks noChangeAspect="1" noChangeArrowheads="1"/>
              </p:cNvSpPr>
              <p:nvPr/>
            </p:nvSpPr>
            <p:spPr bwMode="auto">
              <a:xfrm rot="5400000">
                <a:off x="5046" y="2322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3" name="AutoShape 63"/>
              <p:cNvSpPr>
                <a:spLocks noChangeAspect="1" noChangeArrowheads="1"/>
              </p:cNvSpPr>
              <p:nvPr/>
            </p:nvSpPr>
            <p:spPr bwMode="auto">
              <a:xfrm rot="5400000">
                <a:off x="5048" y="2728"/>
                <a:ext cx="307" cy="304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4" name="AutoShape 64"/>
              <p:cNvSpPr>
                <a:spLocks noChangeAspect="1" noChangeArrowheads="1"/>
              </p:cNvSpPr>
              <p:nvPr/>
            </p:nvSpPr>
            <p:spPr bwMode="auto">
              <a:xfrm rot="5400000">
                <a:off x="5046" y="3149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5" name="AutoShape 65"/>
              <p:cNvSpPr>
                <a:spLocks noChangeAspect="1" noChangeArrowheads="1"/>
              </p:cNvSpPr>
              <p:nvPr/>
            </p:nvSpPr>
            <p:spPr bwMode="auto">
              <a:xfrm rot="5400000">
                <a:off x="5046" y="3536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6" name="AutoShape 66"/>
              <p:cNvSpPr>
                <a:spLocks noChangeAspect="1" noChangeArrowheads="1"/>
              </p:cNvSpPr>
              <p:nvPr/>
            </p:nvSpPr>
            <p:spPr bwMode="auto">
              <a:xfrm rot="5400000">
                <a:off x="3873" y="3536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7" name="AutoShape 67"/>
              <p:cNvSpPr>
                <a:spLocks noChangeAspect="1" noChangeArrowheads="1"/>
              </p:cNvSpPr>
              <p:nvPr/>
            </p:nvSpPr>
            <p:spPr bwMode="auto">
              <a:xfrm rot="5400000">
                <a:off x="4660" y="3530"/>
                <a:ext cx="308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8" name="AutoShape 68"/>
              <p:cNvSpPr>
                <a:spLocks noChangeAspect="1" noChangeArrowheads="1"/>
              </p:cNvSpPr>
              <p:nvPr/>
            </p:nvSpPr>
            <p:spPr bwMode="auto">
              <a:xfrm rot="5400000">
                <a:off x="4280" y="3529"/>
                <a:ext cx="308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9" name="AutoShape 69"/>
              <p:cNvSpPr>
                <a:spLocks noChangeAspect="1" noChangeArrowheads="1"/>
              </p:cNvSpPr>
              <p:nvPr/>
            </p:nvSpPr>
            <p:spPr bwMode="auto">
              <a:xfrm rot="5400000">
                <a:off x="3766" y="2426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0" name="AutoShape 70"/>
              <p:cNvSpPr>
                <a:spLocks noChangeAspect="1" noChangeArrowheads="1"/>
              </p:cNvSpPr>
              <p:nvPr/>
            </p:nvSpPr>
            <p:spPr bwMode="auto">
              <a:xfrm rot="5400000">
                <a:off x="3770" y="2831"/>
                <a:ext cx="306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1" name="AutoShape 71"/>
              <p:cNvSpPr>
                <a:spLocks noChangeAspect="1" noChangeArrowheads="1"/>
              </p:cNvSpPr>
              <p:nvPr/>
            </p:nvSpPr>
            <p:spPr bwMode="auto">
              <a:xfrm rot="5400000">
                <a:off x="4553" y="2421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2" name="AutoShape 72"/>
              <p:cNvSpPr>
                <a:spLocks noChangeAspect="1" noChangeArrowheads="1"/>
              </p:cNvSpPr>
              <p:nvPr/>
            </p:nvSpPr>
            <p:spPr bwMode="auto">
              <a:xfrm rot="5400000">
                <a:off x="4553" y="2830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3" name="AutoShape 73"/>
              <p:cNvSpPr>
                <a:spLocks noChangeAspect="1" noChangeArrowheads="1"/>
              </p:cNvSpPr>
              <p:nvPr/>
            </p:nvSpPr>
            <p:spPr bwMode="auto">
              <a:xfrm rot="5400000">
                <a:off x="4172" y="2421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4" name="AutoShape 74"/>
              <p:cNvSpPr>
                <a:spLocks noChangeAspect="1" noChangeArrowheads="1"/>
              </p:cNvSpPr>
              <p:nvPr/>
            </p:nvSpPr>
            <p:spPr bwMode="auto">
              <a:xfrm rot="5400000">
                <a:off x="4172" y="2830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5" name="AutoShape 75"/>
              <p:cNvSpPr>
                <a:spLocks noChangeAspect="1" noChangeArrowheads="1"/>
              </p:cNvSpPr>
              <p:nvPr/>
            </p:nvSpPr>
            <p:spPr bwMode="auto">
              <a:xfrm rot="5400000">
                <a:off x="3767" y="3253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6" name="AutoShape 76"/>
              <p:cNvSpPr>
                <a:spLocks noChangeAspect="1" noChangeArrowheads="1"/>
              </p:cNvSpPr>
              <p:nvPr/>
            </p:nvSpPr>
            <p:spPr bwMode="auto">
              <a:xfrm rot="5400000">
                <a:off x="4552" y="3250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7" name="AutoShape 77"/>
              <p:cNvSpPr>
                <a:spLocks noChangeAspect="1" noChangeArrowheads="1"/>
              </p:cNvSpPr>
              <p:nvPr/>
            </p:nvSpPr>
            <p:spPr bwMode="auto">
              <a:xfrm rot="5400000">
                <a:off x="4171" y="3250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8" name="AutoShape 78"/>
              <p:cNvSpPr>
                <a:spLocks noChangeAspect="1" noChangeArrowheads="1"/>
              </p:cNvSpPr>
              <p:nvPr/>
            </p:nvSpPr>
            <p:spPr bwMode="auto">
              <a:xfrm rot="5400000">
                <a:off x="4941" y="2427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9" name="AutoShape 79"/>
              <p:cNvSpPr>
                <a:spLocks noChangeAspect="1" noChangeArrowheads="1"/>
              </p:cNvSpPr>
              <p:nvPr/>
            </p:nvSpPr>
            <p:spPr bwMode="auto">
              <a:xfrm rot="5400000">
                <a:off x="4943" y="2833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0" name="AutoShape 80"/>
              <p:cNvSpPr>
                <a:spLocks noChangeAspect="1" noChangeArrowheads="1"/>
              </p:cNvSpPr>
              <p:nvPr/>
            </p:nvSpPr>
            <p:spPr bwMode="auto">
              <a:xfrm rot="5400000">
                <a:off x="4941" y="3254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1" name="AutoShape 81"/>
              <p:cNvSpPr>
                <a:spLocks noChangeAspect="1" noChangeArrowheads="1"/>
              </p:cNvSpPr>
              <p:nvPr/>
            </p:nvSpPr>
            <p:spPr bwMode="auto">
              <a:xfrm rot="5400000">
                <a:off x="4941" y="3641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2" name="AutoShape 82"/>
              <p:cNvSpPr>
                <a:spLocks noChangeAspect="1" noChangeArrowheads="1"/>
              </p:cNvSpPr>
              <p:nvPr/>
            </p:nvSpPr>
            <p:spPr bwMode="auto">
              <a:xfrm rot="5400000">
                <a:off x="3767" y="364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3" name="AutoShape 83"/>
              <p:cNvSpPr>
                <a:spLocks noChangeAspect="1" noChangeArrowheads="1"/>
              </p:cNvSpPr>
              <p:nvPr/>
            </p:nvSpPr>
            <p:spPr bwMode="auto">
              <a:xfrm rot="5400000">
                <a:off x="4554" y="3635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4" name="AutoShape 84"/>
              <p:cNvSpPr>
                <a:spLocks noChangeAspect="1" noChangeArrowheads="1"/>
              </p:cNvSpPr>
              <p:nvPr/>
            </p:nvSpPr>
            <p:spPr bwMode="auto">
              <a:xfrm rot="5400000">
                <a:off x="4174" y="3635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>
              <a:off x="3736" y="1579"/>
              <a:ext cx="610" cy="574"/>
              <a:chOff x="1824" y="960"/>
              <a:chExt cx="1902" cy="1953"/>
            </a:xfrm>
            <a:grpFill/>
          </p:grpSpPr>
          <p:sp>
            <p:nvSpPr>
              <p:cNvPr id="85" name="AutoShape 86"/>
              <p:cNvSpPr>
                <a:spLocks noChangeAspect="1" noChangeArrowheads="1"/>
              </p:cNvSpPr>
              <p:nvPr/>
            </p:nvSpPr>
            <p:spPr bwMode="auto">
              <a:xfrm rot="5400000">
                <a:off x="2242" y="967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6" name="AutoShape 87"/>
              <p:cNvSpPr>
                <a:spLocks noChangeAspect="1" noChangeArrowheads="1"/>
              </p:cNvSpPr>
              <p:nvPr/>
            </p:nvSpPr>
            <p:spPr bwMode="auto">
              <a:xfrm rot="5400000">
                <a:off x="2245" y="1372"/>
                <a:ext cx="307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7" name="AutoShape 88"/>
              <p:cNvSpPr>
                <a:spLocks noChangeAspect="1" noChangeArrowheads="1"/>
              </p:cNvSpPr>
              <p:nvPr/>
            </p:nvSpPr>
            <p:spPr bwMode="auto">
              <a:xfrm rot="5400000">
                <a:off x="3029" y="962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8" name="AutoShape 89"/>
              <p:cNvSpPr>
                <a:spLocks noChangeAspect="1" noChangeArrowheads="1"/>
              </p:cNvSpPr>
              <p:nvPr/>
            </p:nvSpPr>
            <p:spPr bwMode="auto">
              <a:xfrm rot="5400000">
                <a:off x="3029" y="1370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9" name="AutoShape 90"/>
              <p:cNvSpPr>
                <a:spLocks noChangeAspect="1" noChangeArrowheads="1"/>
              </p:cNvSpPr>
              <p:nvPr/>
            </p:nvSpPr>
            <p:spPr bwMode="auto">
              <a:xfrm rot="5400000">
                <a:off x="2648" y="962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0" name="AutoShape 91"/>
              <p:cNvSpPr>
                <a:spLocks noChangeAspect="1" noChangeArrowheads="1"/>
              </p:cNvSpPr>
              <p:nvPr/>
            </p:nvSpPr>
            <p:spPr bwMode="auto">
              <a:xfrm rot="5400000">
                <a:off x="2648" y="1370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1" name="AutoShape 92"/>
              <p:cNvSpPr>
                <a:spLocks noChangeAspect="1" noChangeArrowheads="1"/>
              </p:cNvSpPr>
              <p:nvPr/>
            </p:nvSpPr>
            <p:spPr bwMode="auto">
              <a:xfrm rot="5400000">
                <a:off x="2243" y="1793"/>
                <a:ext cx="312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2" name="AutoShape 93"/>
              <p:cNvSpPr>
                <a:spLocks noChangeAspect="1" noChangeArrowheads="1"/>
              </p:cNvSpPr>
              <p:nvPr/>
            </p:nvSpPr>
            <p:spPr bwMode="auto">
              <a:xfrm rot="5400000">
                <a:off x="3027" y="1790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3" name="AutoShape 94"/>
              <p:cNvSpPr>
                <a:spLocks noChangeAspect="1" noChangeArrowheads="1"/>
              </p:cNvSpPr>
              <p:nvPr/>
            </p:nvSpPr>
            <p:spPr bwMode="auto">
              <a:xfrm rot="5400000">
                <a:off x="2646" y="1790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4" name="AutoShape 95"/>
              <p:cNvSpPr>
                <a:spLocks noChangeAspect="1" noChangeArrowheads="1"/>
              </p:cNvSpPr>
              <p:nvPr/>
            </p:nvSpPr>
            <p:spPr bwMode="auto">
              <a:xfrm rot="5400000">
                <a:off x="3416" y="96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5" name="AutoShape 96"/>
              <p:cNvSpPr>
                <a:spLocks noChangeAspect="1" noChangeArrowheads="1"/>
              </p:cNvSpPr>
              <p:nvPr/>
            </p:nvSpPr>
            <p:spPr bwMode="auto">
              <a:xfrm rot="5400000">
                <a:off x="3419" y="1372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6" name="AutoShape 97"/>
              <p:cNvSpPr>
                <a:spLocks noChangeAspect="1" noChangeArrowheads="1"/>
              </p:cNvSpPr>
              <p:nvPr/>
            </p:nvSpPr>
            <p:spPr bwMode="auto">
              <a:xfrm rot="5400000">
                <a:off x="3417" y="179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7" name="AutoShape 98"/>
              <p:cNvSpPr>
                <a:spLocks noChangeAspect="1" noChangeArrowheads="1"/>
              </p:cNvSpPr>
              <p:nvPr/>
            </p:nvSpPr>
            <p:spPr bwMode="auto">
              <a:xfrm rot="5400000">
                <a:off x="3416" y="218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8" name="AutoShape 99"/>
              <p:cNvSpPr>
                <a:spLocks noChangeAspect="1" noChangeArrowheads="1"/>
              </p:cNvSpPr>
              <p:nvPr/>
            </p:nvSpPr>
            <p:spPr bwMode="auto">
              <a:xfrm rot="5400000">
                <a:off x="2243" y="218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9" name="AutoShape 100"/>
              <p:cNvSpPr>
                <a:spLocks noChangeAspect="1" noChangeArrowheads="1"/>
              </p:cNvSpPr>
              <p:nvPr/>
            </p:nvSpPr>
            <p:spPr bwMode="auto">
              <a:xfrm rot="5400000">
                <a:off x="3030" y="2176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0" name="AutoShape 101"/>
              <p:cNvSpPr>
                <a:spLocks noChangeAspect="1" noChangeArrowheads="1"/>
              </p:cNvSpPr>
              <p:nvPr/>
            </p:nvSpPr>
            <p:spPr bwMode="auto">
              <a:xfrm rot="5400000">
                <a:off x="2650" y="2176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1" name="AutoShape 102"/>
              <p:cNvSpPr>
                <a:spLocks noChangeAspect="1" noChangeArrowheads="1"/>
              </p:cNvSpPr>
              <p:nvPr/>
            </p:nvSpPr>
            <p:spPr bwMode="auto">
              <a:xfrm rot="5400000">
                <a:off x="2137" y="107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2" name="AutoShape 103"/>
              <p:cNvSpPr>
                <a:spLocks noChangeAspect="1" noChangeArrowheads="1"/>
              </p:cNvSpPr>
              <p:nvPr/>
            </p:nvSpPr>
            <p:spPr bwMode="auto">
              <a:xfrm rot="5400000">
                <a:off x="2140" y="1479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3" name="AutoShape 104"/>
              <p:cNvSpPr>
                <a:spLocks noChangeAspect="1" noChangeArrowheads="1"/>
              </p:cNvSpPr>
              <p:nvPr/>
            </p:nvSpPr>
            <p:spPr bwMode="auto">
              <a:xfrm rot="5400000">
                <a:off x="2924" y="1068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4" name="AutoShape 105"/>
              <p:cNvSpPr>
                <a:spLocks noChangeAspect="1" noChangeArrowheads="1"/>
              </p:cNvSpPr>
              <p:nvPr/>
            </p:nvSpPr>
            <p:spPr bwMode="auto">
              <a:xfrm rot="5400000">
                <a:off x="2924" y="1476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5" name="AutoShape 106"/>
              <p:cNvSpPr>
                <a:spLocks noChangeAspect="1" noChangeArrowheads="1"/>
              </p:cNvSpPr>
              <p:nvPr/>
            </p:nvSpPr>
            <p:spPr bwMode="auto">
              <a:xfrm rot="5400000">
                <a:off x="2543" y="1068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6" name="AutoShape 107"/>
              <p:cNvSpPr>
                <a:spLocks noChangeAspect="1" noChangeArrowheads="1"/>
              </p:cNvSpPr>
              <p:nvPr/>
            </p:nvSpPr>
            <p:spPr bwMode="auto">
              <a:xfrm rot="5400000">
                <a:off x="2543" y="1476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7" name="AutoShape 108"/>
              <p:cNvSpPr>
                <a:spLocks noChangeAspect="1" noChangeArrowheads="1"/>
              </p:cNvSpPr>
              <p:nvPr/>
            </p:nvSpPr>
            <p:spPr bwMode="auto">
              <a:xfrm rot="5400000">
                <a:off x="2138" y="1900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8" name="AutoShape 109"/>
              <p:cNvSpPr>
                <a:spLocks noChangeAspect="1" noChangeArrowheads="1"/>
              </p:cNvSpPr>
              <p:nvPr/>
            </p:nvSpPr>
            <p:spPr bwMode="auto">
              <a:xfrm rot="5400000">
                <a:off x="2922" y="1896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9" name="AutoShape 110"/>
              <p:cNvSpPr>
                <a:spLocks noChangeAspect="1" noChangeArrowheads="1"/>
              </p:cNvSpPr>
              <p:nvPr/>
            </p:nvSpPr>
            <p:spPr bwMode="auto">
              <a:xfrm rot="5400000">
                <a:off x="2541" y="1896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0" name="AutoShape 111"/>
              <p:cNvSpPr>
                <a:spLocks noChangeAspect="1" noChangeArrowheads="1"/>
              </p:cNvSpPr>
              <p:nvPr/>
            </p:nvSpPr>
            <p:spPr bwMode="auto">
              <a:xfrm rot="5400000">
                <a:off x="3311" y="1073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1" name="AutoShape 112"/>
              <p:cNvSpPr>
                <a:spLocks noChangeAspect="1" noChangeArrowheads="1"/>
              </p:cNvSpPr>
              <p:nvPr/>
            </p:nvSpPr>
            <p:spPr bwMode="auto">
              <a:xfrm rot="5400000">
                <a:off x="3313" y="1479"/>
                <a:ext cx="307" cy="304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2" name="AutoShape 113"/>
              <p:cNvSpPr>
                <a:spLocks noChangeAspect="1" noChangeArrowheads="1"/>
              </p:cNvSpPr>
              <p:nvPr/>
            </p:nvSpPr>
            <p:spPr bwMode="auto">
              <a:xfrm rot="5400000">
                <a:off x="3312" y="1900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3" name="AutoShape 114"/>
              <p:cNvSpPr>
                <a:spLocks noChangeAspect="1" noChangeArrowheads="1"/>
              </p:cNvSpPr>
              <p:nvPr/>
            </p:nvSpPr>
            <p:spPr bwMode="auto">
              <a:xfrm rot="5400000">
                <a:off x="3311" y="2287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4" name="AutoShape 115"/>
              <p:cNvSpPr>
                <a:spLocks noChangeAspect="1" noChangeArrowheads="1"/>
              </p:cNvSpPr>
              <p:nvPr/>
            </p:nvSpPr>
            <p:spPr bwMode="auto">
              <a:xfrm rot="5400000">
                <a:off x="2138" y="2287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5" name="AutoShape 116"/>
              <p:cNvSpPr>
                <a:spLocks noChangeAspect="1" noChangeArrowheads="1"/>
              </p:cNvSpPr>
              <p:nvPr/>
            </p:nvSpPr>
            <p:spPr bwMode="auto">
              <a:xfrm rot="5400000">
                <a:off x="2925" y="2282"/>
                <a:ext cx="308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6" name="AutoShape 117"/>
              <p:cNvSpPr>
                <a:spLocks noChangeAspect="1" noChangeArrowheads="1"/>
              </p:cNvSpPr>
              <p:nvPr/>
            </p:nvSpPr>
            <p:spPr bwMode="auto">
              <a:xfrm rot="5400000">
                <a:off x="2545" y="2281"/>
                <a:ext cx="308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7" name="AutoShape 118"/>
              <p:cNvSpPr>
                <a:spLocks noChangeAspect="1" noChangeArrowheads="1"/>
              </p:cNvSpPr>
              <p:nvPr/>
            </p:nvSpPr>
            <p:spPr bwMode="auto">
              <a:xfrm rot="5400000">
                <a:off x="2031" y="1179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8" name="AutoShape 119"/>
              <p:cNvSpPr>
                <a:spLocks noChangeAspect="1" noChangeArrowheads="1"/>
              </p:cNvSpPr>
              <p:nvPr/>
            </p:nvSpPr>
            <p:spPr bwMode="auto">
              <a:xfrm rot="5400000">
                <a:off x="2034" y="1584"/>
                <a:ext cx="307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9" name="AutoShape 120"/>
              <p:cNvSpPr>
                <a:spLocks noChangeAspect="1" noChangeArrowheads="1"/>
              </p:cNvSpPr>
              <p:nvPr/>
            </p:nvSpPr>
            <p:spPr bwMode="auto">
              <a:xfrm rot="5400000">
                <a:off x="2818" y="117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0" name="AutoShape 121"/>
              <p:cNvSpPr>
                <a:spLocks noChangeAspect="1" noChangeArrowheads="1"/>
              </p:cNvSpPr>
              <p:nvPr/>
            </p:nvSpPr>
            <p:spPr bwMode="auto">
              <a:xfrm rot="5400000">
                <a:off x="2818" y="1581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1" name="AutoShape 122"/>
              <p:cNvSpPr>
                <a:spLocks noChangeAspect="1" noChangeArrowheads="1"/>
              </p:cNvSpPr>
              <p:nvPr/>
            </p:nvSpPr>
            <p:spPr bwMode="auto">
              <a:xfrm rot="5400000">
                <a:off x="2437" y="117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2" name="AutoShape 123"/>
              <p:cNvSpPr>
                <a:spLocks noChangeAspect="1" noChangeArrowheads="1"/>
              </p:cNvSpPr>
              <p:nvPr/>
            </p:nvSpPr>
            <p:spPr bwMode="auto">
              <a:xfrm rot="5400000">
                <a:off x="2437" y="1581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3" name="AutoShape 124"/>
              <p:cNvSpPr>
                <a:spLocks noChangeAspect="1" noChangeArrowheads="1"/>
              </p:cNvSpPr>
              <p:nvPr/>
            </p:nvSpPr>
            <p:spPr bwMode="auto">
              <a:xfrm rot="5400000">
                <a:off x="2033" y="2005"/>
                <a:ext cx="312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4" name="AutoShape 125"/>
              <p:cNvSpPr>
                <a:spLocks noChangeAspect="1" noChangeArrowheads="1"/>
              </p:cNvSpPr>
              <p:nvPr/>
            </p:nvSpPr>
            <p:spPr bwMode="auto">
              <a:xfrm rot="5400000">
                <a:off x="2817" y="200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5" name="AutoShape 126"/>
              <p:cNvSpPr>
                <a:spLocks noChangeAspect="1" noChangeArrowheads="1"/>
              </p:cNvSpPr>
              <p:nvPr/>
            </p:nvSpPr>
            <p:spPr bwMode="auto">
              <a:xfrm rot="5400000">
                <a:off x="2436" y="200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6" name="AutoShape 127"/>
              <p:cNvSpPr>
                <a:spLocks noChangeAspect="1" noChangeArrowheads="1"/>
              </p:cNvSpPr>
              <p:nvPr/>
            </p:nvSpPr>
            <p:spPr bwMode="auto">
              <a:xfrm rot="5400000">
                <a:off x="3205" y="117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7" name="AutoShape 128"/>
              <p:cNvSpPr>
                <a:spLocks noChangeAspect="1" noChangeArrowheads="1"/>
              </p:cNvSpPr>
              <p:nvPr/>
            </p:nvSpPr>
            <p:spPr bwMode="auto">
              <a:xfrm rot="5400000">
                <a:off x="3208" y="1584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8" name="AutoShape 129"/>
              <p:cNvSpPr>
                <a:spLocks noChangeAspect="1" noChangeArrowheads="1"/>
              </p:cNvSpPr>
              <p:nvPr/>
            </p:nvSpPr>
            <p:spPr bwMode="auto">
              <a:xfrm rot="5400000">
                <a:off x="3206" y="2006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9" name="AutoShape 130"/>
              <p:cNvSpPr>
                <a:spLocks noChangeAspect="1" noChangeArrowheads="1"/>
              </p:cNvSpPr>
              <p:nvPr/>
            </p:nvSpPr>
            <p:spPr bwMode="auto">
              <a:xfrm rot="5400000">
                <a:off x="3205" y="239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0" name="AutoShape 131"/>
              <p:cNvSpPr>
                <a:spLocks noChangeAspect="1" noChangeArrowheads="1"/>
              </p:cNvSpPr>
              <p:nvPr/>
            </p:nvSpPr>
            <p:spPr bwMode="auto">
              <a:xfrm rot="5400000">
                <a:off x="2032" y="239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1" name="AutoShape 132"/>
              <p:cNvSpPr>
                <a:spLocks noChangeAspect="1" noChangeArrowheads="1"/>
              </p:cNvSpPr>
              <p:nvPr/>
            </p:nvSpPr>
            <p:spPr bwMode="auto">
              <a:xfrm rot="5400000">
                <a:off x="2819" y="2387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2" name="AutoShape 133"/>
              <p:cNvSpPr>
                <a:spLocks noChangeAspect="1" noChangeArrowheads="1"/>
              </p:cNvSpPr>
              <p:nvPr/>
            </p:nvSpPr>
            <p:spPr bwMode="auto">
              <a:xfrm rot="5400000">
                <a:off x="2439" y="2387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3" name="AutoShape 134"/>
              <p:cNvSpPr>
                <a:spLocks noChangeAspect="1" noChangeArrowheads="1"/>
              </p:cNvSpPr>
              <p:nvPr/>
            </p:nvSpPr>
            <p:spPr bwMode="auto">
              <a:xfrm rot="5400000">
                <a:off x="1926" y="1285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4" name="AutoShape 135"/>
              <p:cNvSpPr>
                <a:spLocks noChangeAspect="1" noChangeArrowheads="1"/>
              </p:cNvSpPr>
              <p:nvPr/>
            </p:nvSpPr>
            <p:spPr bwMode="auto">
              <a:xfrm rot="5400000">
                <a:off x="1929" y="1690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5" name="AutoShape 136"/>
              <p:cNvSpPr>
                <a:spLocks noChangeAspect="1" noChangeArrowheads="1"/>
              </p:cNvSpPr>
              <p:nvPr/>
            </p:nvSpPr>
            <p:spPr bwMode="auto">
              <a:xfrm rot="5400000">
                <a:off x="2713" y="1279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6" name="AutoShape 137"/>
              <p:cNvSpPr>
                <a:spLocks noChangeAspect="1" noChangeArrowheads="1"/>
              </p:cNvSpPr>
              <p:nvPr/>
            </p:nvSpPr>
            <p:spPr bwMode="auto">
              <a:xfrm rot="5400000">
                <a:off x="2713" y="1687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7" name="AutoShape 138"/>
              <p:cNvSpPr>
                <a:spLocks noChangeAspect="1" noChangeArrowheads="1"/>
              </p:cNvSpPr>
              <p:nvPr/>
            </p:nvSpPr>
            <p:spPr bwMode="auto">
              <a:xfrm rot="5400000">
                <a:off x="2332" y="1279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8" name="AutoShape 139"/>
              <p:cNvSpPr>
                <a:spLocks noChangeAspect="1" noChangeArrowheads="1"/>
              </p:cNvSpPr>
              <p:nvPr/>
            </p:nvSpPr>
            <p:spPr bwMode="auto">
              <a:xfrm rot="5400000">
                <a:off x="2332" y="1687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9" name="AutoShape 140"/>
              <p:cNvSpPr>
                <a:spLocks noChangeAspect="1" noChangeArrowheads="1"/>
              </p:cNvSpPr>
              <p:nvPr/>
            </p:nvSpPr>
            <p:spPr bwMode="auto">
              <a:xfrm rot="5400000">
                <a:off x="1928" y="2111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0" name="AutoShape 141"/>
              <p:cNvSpPr>
                <a:spLocks noChangeAspect="1" noChangeArrowheads="1"/>
              </p:cNvSpPr>
              <p:nvPr/>
            </p:nvSpPr>
            <p:spPr bwMode="auto">
              <a:xfrm rot="5400000">
                <a:off x="2712" y="210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1" name="AutoShape 142"/>
              <p:cNvSpPr>
                <a:spLocks noChangeAspect="1" noChangeArrowheads="1"/>
              </p:cNvSpPr>
              <p:nvPr/>
            </p:nvSpPr>
            <p:spPr bwMode="auto">
              <a:xfrm rot="5400000">
                <a:off x="2331" y="210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2" name="AutoShape 143"/>
              <p:cNvSpPr>
                <a:spLocks noChangeAspect="1" noChangeArrowheads="1"/>
              </p:cNvSpPr>
              <p:nvPr/>
            </p:nvSpPr>
            <p:spPr bwMode="auto">
              <a:xfrm rot="5400000">
                <a:off x="3100" y="1285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3" name="AutoShape 144"/>
              <p:cNvSpPr>
                <a:spLocks noChangeAspect="1" noChangeArrowheads="1"/>
              </p:cNvSpPr>
              <p:nvPr/>
            </p:nvSpPr>
            <p:spPr bwMode="auto">
              <a:xfrm rot="5400000">
                <a:off x="3102" y="1691"/>
                <a:ext cx="307" cy="304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4" name="AutoShape 145"/>
              <p:cNvSpPr>
                <a:spLocks noChangeAspect="1" noChangeArrowheads="1"/>
              </p:cNvSpPr>
              <p:nvPr/>
            </p:nvSpPr>
            <p:spPr bwMode="auto">
              <a:xfrm rot="5400000">
                <a:off x="3100" y="2112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5" name="AutoShape 146"/>
              <p:cNvSpPr>
                <a:spLocks noChangeAspect="1" noChangeArrowheads="1"/>
              </p:cNvSpPr>
              <p:nvPr/>
            </p:nvSpPr>
            <p:spPr bwMode="auto">
              <a:xfrm rot="5400000">
                <a:off x="3100" y="2499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6" name="AutoShape 147"/>
              <p:cNvSpPr>
                <a:spLocks noChangeAspect="1" noChangeArrowheads="1"/>
              </p:cNvSpPr>
              <p:nvPr/>
            </p:nvSpPr>
            <p:spPr bwMode="auto">
              <a:xfrm rot="5400000">
                <a:off x="1927" y="2499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7" name="AutoShape 148"/>
              <p:cNvSpPr>
                <a:spLocks noChangeAspect="1" noChangeArrowheads="1"/>
              </p:cNvSpPr>
              <p:nvPr/>
            </p:nvSpPr>
            <p:spPr bwMode="auto">
              <a:xfrm rot="5400000">
                <a:off x="2714" y="2493"/>
                <a:ext cx="308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8" name="AutoShape 149"/>
              <p:cNvSpPr>
                <a:spLocks noChangeAspect="1" noChangeArrowheads="1"/>
              </p:cNvSpPr>
              <p:nvPr/>
            </p:nvSpPr>
            <p:spPr bwMode="auto">
              <a:xfrm rot="5400000">
                <a:off x="2334" y="2492"/>
                <a:ext cx="308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9" name="AutoShape 150"/>
              <p:cNvSpPr>
                <a:spLocks noChangeAspect="1" noChangeArrowheads="1"/>
              </p:cNvSpPr>
              <p:nvPr/>
            </p:nvSpPr>
            <p:spPr bwMode="auto">
              <a:xfrm rot="5400000">
                <a:off x="1820" y="1389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0" name="AutoShape 151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1794"/>
                <a:ext cx="306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1" name="AutoShape 152"/>
              <p:cNvSpPr>
                <a:spLocks noChangeAspect="1" noChangeArrowheads="1"/>
              </p:cNvSpPr>
              <p:nvPr/>
            </p:nvSpPr>
            <p:spPr bwMode="auto">
              <a:xfrm rot="5400000">
                <a:off x="2607" y="1384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2" name="AutoShape 153"/>
              <p:cNvSpPr>
                <a:spLocks noChangeAspect="1" noChangeArrowheads="1"/>
              </p:cNvSpPr>
              <p:nvPr/>
            </p:nvSpPr>
            <p:spPr bwMode="auto">
              <a:xfrm rot="5400000">
                <a:off x="2607" y="179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3" name="AutoShape 154"/>
              <p:cNvSpPr>
                <a:spLocks noChangeAspect="1" noChangeArrowheads="1"/>
              </p:cNvSpPr>
              <p:nvPr/>
            </p:nvSpPr>
            <p:spPr bwMode="auto">
              <a:xfrm rot="5400000">
                <a:off x="2226" y="1384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4" name="AutoShape 155"/>
              <p:cNvSpPr>
                <a:spLocks noChangeAspect="1" noChangeArrowheads="1"/>
              </p:cNvSpPr>
              <p:nvPr/>
            </p:nvSpPr>
            <p:spPr bwMode="auto">
              <a:xfrm rot="5400000">
                <a:off x="2226" y="179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5" name="AutoShape 156"/>
              <p:cNvSpPr>
                <a:spLocks noChangeAspect="1" noChangeArrowheads="1"/>
              </p:cNvSpPr>
              <p:nvPr/>
            </p:nvSpPr>
            <p:spPr bwMode="auto">
              <a:xfrm rot="5400000">
                <a:off x="1821" y="2216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6" name="AutoShape 157"/>
              <p:cNvSpPr>
                <a:spLocks noChangeAspect="1" noChangeArrowheads="1"/>
              </p:cNvSpPr>
              <p:nvPr/>
            </p:nvSpPr>
            <p:spPr bwMode="auto">
              <a:xfrm rot="5400000">
                <a:off x="2606" y="221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7" name="AutoShape 158"/>
              <p:cNvSpPr>
                <a:spLocks noChangeAspect="1" noChangeArrowheads="1"/>
              </p:cNvSpPr>
              <p:nvPr/>
            </p:nvSpPr>
            <p:spPr bwMode="auto">
              <a:xfrm rot="5400000">
                <a:off x="2225" y="221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8" name="AutoShape 159"/>
              <p:cNvSpPr>
                <a:spLocks noChangeAspect="1" noChangeArrowheads="1"/>
              </p:cNvSpPr>
              <p:nvPr/>
            </p:nvSpPr>
            <p:spPr bwMode="auto">
              <a:xfrm rot="5400000">
                <a:off x="2995" y="1390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9" name="AutoShape 160"/>
              <p:cNvSpPr>
                <a:spLocks noChangeAspect="1" noChangeArrowheads="1"/>
              </p:cNvSpPr>
              <p:nvPr/>
            </p:nvSpPr>
            <p:spPr bwMode="auto">
              <a:xfrm rot="5400000">
                <a:off x="2997" y="1796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0" name="AutoShape 161"/>
              <p:cNvSpPr>
                <a:spLocks noChangeAspect="1" noChangeArrowheads="1"/>
              </p:cNvSpPr>
              <p:nvPr/>
            </p:nvSpPr>
            <p:spPr bwMode="auto">
              <a:xfrm rot="5400000">
                <a:off x="2995" y="2217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1" name="AutoShape 162"/>
              <p:cNvSpPr>
                <a:spLocks noChangeAspect="1" noChangeArrowheads="1"/>
              </p:cNvSpPr>
              <p:nvPr/>
            </p:nvSpPr>
            <p:spPr bwMode="auto">
              <a:xfrm rot="5400000">
                <a:off x="2995" y="2604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2" name="AutoShape 163"/>
              <p:cNvSpPr>
                <a:spLocks noChangeAspect="1" noChangeArrowheads="1"/>
              </p:cNvSpPr>
              <p:nvPr/>
            </p:nvSpPr>
            <p:spPr bwMode="auto">
              <a:xfrm rot="5400000">
                <a:off x="1821" y="260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3" name="AutoShape 164"/>
              <p:cNvSpPr>
                <a:spLocks noChangeAspect="1" noChangeArrowheads="1"/>
              </p:cNvSpPr>
              <p:nvPr/>
            </p:nvSpPr>
            <p:spPr bwMode="auto">
              <a:xfrm rot="5400000">
                <a:off x="2608" y="2598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4" name="AutoShape 165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2598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sp>
          <p:nvSpPr>
            <p:cNvPr id="5" name="AutoShape 166"/>
            <p:cNvSpPr>
              <a:spLocks noChangeAspect="1" noChangeArrowheads="1"/>
            </p:cNvSpPr>
            <p:nvPr/>
          </p:nvSpPr>
          <p:spPr bwMode="auto">
            <a:xfrm rot="5400000">
              <a:off x="3870" y="1578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" name="AutoShape 167"/>
            <p:cNvSpPr>
              <a:spLocks noChangeAspect="1" noChangeArrowheads="1"/>
            </p:cNvSpPr>
            <p:nvPr/>
          </p:nvSpPr>
          <p:spPr bwMode="auto">
            <a:xfrm rot="5400000">
              <a:off x="3871" y="1697"/>
              <a:ext cx="90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" name="AutoShape 168"/>
            <p:cNvSpPr>
              <a:spLocks noChangeAspect="1" noChangeArrowheads="1"/>
            </p:cNvSpPr>
            <p:nvPr/>
          </p:nvSpPr>
          <p:spPr bwMode="auto">
            <a:xfrm rot="5400000">
              <a:off x="4122" y="157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" name="AutoShape 169"/>
            <p:cNvSpPr>
              <a:spLocks noChangeAspect="1" noChangeArrowheads="1"/>
            </p:cNvSpPr>
            <p:nvPr/>
          </p:nvSpPr>
          <p:spPr bwMode="auto">
            <a:xfrm rot="5400000">
              <a:off x="4122" y="169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9" name="AutoShape 170"/>
            <p:cNvSpPr>
              <a:spLocks noChangeAspect="1" noChangeArrowheads="1"/>
            </p:cNvSpPr>
            <p:nvPr/>
          </p:nvSpPr>
          <p:spPr bwMode="auto">
            <a:xfrm rot="5400000">
              <a:off x="4000" y="157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0" name="AutoShape 171"/>
            <p:cNvSpPr>
              <a:spLocks noChangeAspect="1" noChangeArrowheads="1"/>
            </p:cNvSpPr>
            <p:nvPr/>
          </p:nvSpPr>
          <p:spPr bwMode="auto">
            <a:xfrm rot="5400000">
              <a:off x="4000" y="169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1" name="AutoShape 172"/>
            <p:cNvSpPr>
              <a:spLocks noChangeAspect="1" noChangeArrowheads="1"/>
            </p:cNvSpPr>
            <p:nvPr/>
          </p:nvSpPr>
          <p:spPr bwMode="auto">
            <a:xfrm rot="5400000">
              <a:off x="3870" y="1821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2" name="AutoShape 173"/>
            <p:cNvSpPr>
              <a:spLocks noChangeAspect="1" noChangeArrowheads="1"/>
            </p:cNvSpPr>
            <p:nvPr/>
          </p:nvSpPr>
          <p:spPr bwMode="auto">
            <a:xfrm rot="5400000">
              <a:off x="4122" y="182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3" name="AutoShape 174"/>
            <p:cNvSpPr>
              <a:spLocks noChangeAspect="1" noChangeArrowheads="1"/>
            </p:cNvSpPr>
            <p:nvPr/>
          </p:nvSpPr>
          <p:spPr bwMode="auto">
            <a:xfrm rot="5400000">
              <a:off x="4000" y="182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4" name="AutoShape 175"/>
            <p:cNvSpPr>
              <a:spLocks noChangeAspect="1" noChangeArrowheads="1"/>
            </p:cNvSpPr>
            <p:nvPr/>
          </p:nvSpPr>
          <p:spPr bwMode="auto">
            <a:xfrm rot="5400000">
              <a:off x="4247" y="1578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5" name="AutoShape 176"/>
            <p:cNvSpPr>
              <a:spLocks noChangeAspect="1" noChangeArrowheads="1"/>
            </p:cNvSpPr>
            <p:nvPr/>
          </p:nvSpPr>
          <p:spPr bwMode="auto">
            <a:xfrm rot="5400000">
              <a:off x="4248" y="1697"/>
              <a:ext cx="90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6" name="AutoShape 177"/>
            <p:cNvSpPr>
              <a:spLocks noChangeAspect="1" noChangeArrowheads="1"/>
            </p:cNvSpPr>
            <p:nvPr/>
          </p:nvSpPr>
          <p:spPr bwMode="auto">
            <a:xfrm rot="5400000">
              <a:off x="4246" y="1822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7" name="AutoShape 178"/>
            <p:cNvSpPr>
              <a:spLocks noChangeAspect="1" noChangeArrowheads="1"/>
            </p:cNvSpPr>
            <p:nvPr/>
          </p:nvSpPr>
          <p:spPr bwMode="auto">
            <a:xfrm rot="5400000">
              <a:off x="4247" y="1936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8" name="AutoShape 179"/>
            <p:cNvSpPr>
              <a:spLocks noChangeAspect="1" noChangeArrowheads="1"/>
            </p:cNvSpPr>
            <p:nvPr/>
          </p:nvSpPr>
          <p:spPr bwMode="auto">
            <a:xfrm rot="5400000">
              <a:off x="3871" y="1936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9" name="AutoShape 180"/>
            <p:cNvSpPr>
              <a:spLocks noChangeAspect="1" noChangeArrowheads="1"/>
            </p:cNvSpPr>
            <p:nvPr/>
          </p:nvSpPr>
          <p:spPr bwMode="auto">
            <a:xfrm rot="5400000">
              <a:off x="4122" y="1934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0" name="AutoShape 181"/>
            <p:cNvSpPr>
              <a:spLocks noChangeAspect="1" noChangeArrowheads="1"/>
            </p:cNvSpPr>
            <p:nvPr/>
          </p:nvSpPr>
          <p:spPr bwMode="auto">
            <a:xfrm rot="5400000">
              <a:off x="4001" y="1934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1" name="AutoShape 182"/>
            <p:cNvSpPr>
              <a:spLocks noChangeAspect="1" noChangeArrowheads="1"/>
            </p:cNvSpPr>
            <p:nvPr/>
          </p:nvSpPr>
          <p:spPr bwMode="auto">
            <a:xfrm rot="5400000">
              <a:off x="3836" y="1610"/>
              <a:ext cx="93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2" name="AutoShape 183"/>
            <p:cNvSpPr>
              <a:spLocks noChangeAspect="1" noChangeArrowheads="1"/>
            </p:cNvSpPr>
            <p:nvPr/>
          </p:nvSpPr>
          <p:spPr bwMode="auto">
            <a:xfrm rot="5400000">
              <a:off x="3838" y="1729"/>
              <a:ext cx="90" cy="97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3" name="AutoShape 184"/>
            <p:cNvSpPr>
              <a:spLocks noChangeAspect="1" noChangeArrowheads="1"/>
            </p:cNvSpPr>
            <p:nvPr/>
          </p:nvSpPr>
          <p:spPr bwMode="auto">
            <a:xfrm rot="5400000">
              <a:off x="4088" y="1608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4" name="AutoShape 185"/>
            <p:cNvSpPr>
              <a:spLocks noChangeAspect="1" noChangeArrowheads="1"/>
            </p:cNvSpPr>
            <p:nvPr/>
          </p:nvSpPr>
          <p:spPr bwMode="auto">
            <a:xfrm rot="5400000">
              <a:off x="4088" y="1728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5" name="AutoShape 186"/>
            <p:cNvSpPr>
              <a:spLocks noChangeAspect="1" noChangeArrowheads="1"/>
            </p:cNvSpPr>
            <p:nvPr/>
          </p:nvSpPr>
          <p:spPr bwMode="auto">
            <a:xfrm rot="5400000">
              <a:off x="3966" y="1608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6" name="AutoShape 187"/>
            <p:cNvSpPr>
              <a:spLocks noChangeAspect="1" noChangeArrowheads="1"/>
            </p:cNvSpPr>
            <p:nvPr/>
          </p:nvSpPr>
          <p:spPr bwMode="auto">
            <a:xfrm rot="5400000">
              <a:off x="3966" y="1728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7" name="AutoShape 188"/>
            <p:cNvSpPr>
              <a:spLocks noChangeAspect="1" noChangeArrowheads="1"/>
            </p:cNvSpPr>
            <p:nvPr/>
          </p:nvSpPr>
          <p:spPr bwMode="auto">
            <a:xfrm rot="5400000">
              <a:off x="3837" y="1853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8" name="AutoShape 189"/>
            <p:cNvSpPr>
              <a:spLocks noChangeAspect="1" noChangeArrowheads="1"/>
            </p:cNvSpPr>
            <p:nvPr/>
          </p:nvSpPr>
          <p:spPr bwMode="auto">
            <a:xfrm rot="5400000">
              <a:off x="4087" y="1852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9" name="AutoShape 190"/>
            <p:cNvSpPr>
              <a:spLocks noChangeAspect="1" noChangeArrowheads="1"/>
            </p:cNvSpPr>
            <p:nvPr/>
          </p:nvSpPr>
          <p:spPr bwMode="auto">
            <a:xfrm rot="5400000">
              <a:off x="3965" y="1852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0" name="AutoShape 191"/>
            <p:cNvSpPr>
              <a:spLocks noChangeAspect="1" noChangeArrowheads="1"/>
            </p:cNvSpPr>
            <p:nvPr/>
          </p:nvSpPr>
          <p:spPr bwMode="auto">
            <a:xfrm rot="5400000">
              <a:off x="4213" y="1609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1" name="AutoShape 192"/>
            <p:cNvSpPr>
              <a:spLocks noChangeAspect="1" noChangeArrowheads="1"/>
            </p:cNvSpPr>
            <p:nvPr/>
          </p:nvSpPr>
          <p:spPr bwMode="auto">
            <a:xfrm rot="5400000">
              <a:off x="4213" y="1729"/>
              <a:ext cx="91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2" name="AutoShape 193"/>
            <p:cNvSpPr>
              <a:spLocks noChangeAspect="1" noChangeArrowheads="1"/>
            </p:cNvSpPr>
            <p:nvPr/>
          </p:nvSpPr>
          <p:spPr bwMode="auto">
            <a:xfrm rot="5400000">
              <a:off x="4214" y="1853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3" name="AutoShape 194"/>
            <p:cNvSpPr>
              <a:spLocks noChangeAspect="1" noChangeArrowheads="1"/>
            </p:cNvSpPr>
            <p:nvPr/>
          </p:nvSpPr>
          <p:spPr bwMode="auto">
            <a:xfrm rot="5400000">
              <a:off x="4213" y="196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4" name="AutoShape 195"/>
            <p:cNvSpPr>
              <a:spLocks noChangeAspect="1" noChangeArrowheads="1"/>
            </p:cNvSpPr>
            <p:nvPr/>
          </p:nvSpPr>
          <p:spPr bwMode="auto">
            <a:xfrm rot="5400000">
              <a:off x="3837" y="1967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5" name="AutoShape 196"/>
            <p:cNvSpPr>
              <a:spLocks noChangeAspect="1" noChangeArrowheads="1"/>
            </p:cNvSpPr>
            <p:nvPr/>
          </p:nvSpPr>
          <p:spPr bwMode="auto">
            <a:xfrm rot="5400000">
              <a:off x="4090" y="1965"/>
              <a:ext cx="90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6" name="AutoShape 197"/>
            <p:cNvSpPr>
              <a:spLocks noChangeAspect="1" noChangeArrowheads="1"/>
            </p:cNvSpPr>
            <p:nvPr/>
          </p:nvSpPr>
          <p:spPr bwMode="auto">
            <a:xfrm rot="5400000">
              <a:off x="3968" y="1965"/>
              <a:ext cx="90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7" name="AutoShape 198"/>
            <p:cNvSpPr>
              <a:spLocks noChangeAspect="1" noChangeArrowheads="1"/>
            </p:cNvSpPr>
            <p:nvPr/>
          </p:nvSpPr>
          <p:spPr bwMode="auto">
            <a:xfrm rot="5400000">
              <a:off x="3803" y="164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8" name="AutoShape 199"/>
            <p:cNvSpPr>
              <a:spLocks noChangeAspect="1" noChangeArrowheads="1"/>
            </p:cNvSpPr>
            <p:nvPr/>
          </p:nvSpPr>
          <p:spPr bwMode="auto">
            <a:xfrm rot="5400000">
              <a:off x="3803" y="1760"/>
              <a:ext cx="91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9" name="AutoShape 200"/>
            <p:cNvSpPr>
              <a:spLocks noChangeAspect="1" noChangeArrowheads="1"/>
            </p:cNvSpPr>
            <p:nvPr/>
          </p:nvSpPr>
          <p:spPr bwMode="auto">
            <a:xfrm rot="5400000">
              <a:off x="4054" y="1639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0" name="AutoShape 201"/>
            <p:cNvSpPr>
              <a:spLocks noChangeAspect="1" noChangeArrowheads="1"/>
            </p:cNvSpPr>
            <p:nvPr/>
          </p:nvSpPr>
          <p:spPr bwMode="auto">
            <a:xfrm rot="5400000">
              <a:off x="4054" y="1759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1" name="AutoShape 202"/>
            <p:cNvSpPr>
              <a:spLocks noChangeAspect="1" noChangeArrowheads="1"/>
            </p:cNvSpPr>
            <p:nvPr/>
          </p:nvSpPr>
          <p:spPr bwMode="auto">
            <a:xfrm rot="5400000">
              <a:off x="3932" y="1639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2" name="AutoShape 203"/>
            <p:cNvSpPr>
              <a:spLocks noChangeAspect="1" noChangeArrowheads="1"/>
            </p:cNvSpPr>
            <p:nvPr/>
          </p:nvSpPr>
          <p:spPr bwMode="auto">
            <a:xfrm rot="5400000">
              <a:off x="3932" y="1759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3" name="AutoShape 204"/>
            <p:cNvSpPr>
              <a:spLocks noChangeAspect="1" noChangeArrowheads="1"/>
            </p:cNvSpPr>
            <p:nvPr/>
          </p:nvSpPr>
          <p:spPr bwMode="auto">
            <a:xfrm rot="5400000">
              <a:off x="3803" y="1884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4" name="AutoShape 205"/>
            <p:cNvSpPr>
              <a:spLocks noChangeAspect="1" noChangeArrowheads="1"/>
            </p:cNvSpPr>
            <p:nvPr/>
          </p:nvSpPr>
          <p:spPr bwMode="auto">
            <a:xfrm rot="5400000">
              <a:off x="4055" y="1882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5" name="AutoShape 206"/>
            <p:cNvSpPr>
              <a:spLocks noChangeAspect="1" noChangeArrowheads="1"/>
            </p:cNvSpPr>
            <p:nvPr/>
          </p:nvSpPr>
          <p:spPr bwMode="auto">
            <a:xfrm rot="5400000">
              <a:off x="3933" y="1882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6" name="AutoShape 207"/>
            <p:cNvSpPr>
              <a:spLocks noChangeAspect="1" noChangeArrowheads="1"/>
            </p:cNvSpPr>
            <p:nvPr/>
          </p:nvSpPr>
          <p:spPr bwMode="auto">
            <a:xfrm rot="5400000">
              <a:off x="4179" y="164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7" name="AutoShape 208"/>
            <p:cNvSpPr>
              <a:spLocks noChangeAspect="1" noChangeArrowheads="1"/>
            </p:cNvSpPr>
            <p:nvPr/>
          </p:nvSpPr>
          <p:spPr bwMode="auto">
            <a:xfrm rot="5400000">
              <a:off x="4179" y="1760"/>
              <a:ext cx="91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8" name="AutoShape 209"/>
            <p:cNvSpPr>
              <a:spLocks noChangeAspect="1" noChangeArrowheads="1"/>
            </p:cNvSpPr>
            <p:nvPr/>
          </p:nvSpPr>
          <p:spPr bwMode="auto">
            <a:xfrm rot="5400000">
              <a:off x="4180" y="1884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9" name="AutoShape 210"/>
            <p:cNvSpPr>
              <a:spLocks noChangeAspect="1" noChangeArrowheads="1"/>
            </p:cNvSpPr>
            <p:nvPr/>
          </p:nvSpPr>
          <p:spPr bwMode="auto">
            <a:xfrm rot="5400000">
              <a:off x="4178" y="1998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0" name="AutoShape 211"/>
            <p:cNvSpPr>
              <a:spLocks noChangeAspect="1" noChangeArrowheads="1"/>
            </p:cNvSpPr>
            <p:nvPr/>
          </p:nvSpPr>
          <p:spPr bwMode="auto">
            <a:xfrm rot="5400000">
              <a:off x="3802" y="1998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1" name="AutoShape 212"/>
            <p:cNvSpPr>
              <a:spLocks noChangeAspect="1" noChangeArrowheads="1"/>
            </p:cNvSpPr>
            <p:nvPr/>
          </p:nvSpPr>
          <p:spPr bwMode="auto">
            <a:xfrm rot="5400000">
              <a:off x="4055" y="199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2" name="AutoShape 213"/>
            <p:cNvSpPr>
              <a:spLocks noChangeAspect="1" noChangeArrowheads="1"/>
            </p:cNvSpPr>
            <p:nvPr/>
          </p:nvSpPr>
          <p:spPr bwMode="auto">
            <a:xfrm rot="5400000">
              <a:off x="3933" y="199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3" name="AutoShape 214"/>
            <p:cNvSpPr>
              <a:spLocks noChangeAspect="1" noChangeArrowheads="1"/>
            </p:cNvSpPr>
            <p:nvPr/>
          </p:nvSpPr>
          <p:spPr bwMode="auto">
            <a:xfrm rot="5400000">
              <a:off x="3769" y="1672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4" name="AutoShape 215"/>
            <p:cNvSpPr>
              <a:spLocks noChangeAspect="1" noChangeArrowheads="1"/>
            </p:cNvSpPr>
            <p:nvPr/>
          </p:nvSpPr>
          <p:spPr bwMode="auto">
            <a:xfrm rot="5400000">
              <a:off x="3770" y="1791"/>
              <a:ext cx="90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5" name="AutoShape 216"/>
            <p:cNvSpPr>
              <a:spLocks noChangeAspect="1" noChangeArrowheads="1"/>
            </p:cNvSpPr>
            <p:nvPr/>
          </p:nvSpPr>
          <p:spPr bwMode="auto">
            <a:xfrm rot="5400000">
              <a:off x="4021" y="1670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6" name="AutoShape 217"/>
            <p:cNvSpPr>
              <a:spLocks noChangeAspect="1" noChangeArrowheads="1"/>
            </p:cNvSpPr>
            <p:nvPr/>
          </p:nvSpPr>
          <p:spPr bwMode="auto">
            <a:xfrm rot="5400000">
              <a:off x="4021" y="179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7" name="AutoShape 218"/>
            <p:cNvSpPr>
              <a:spLocks noChangeAspect="1" noChangeArrowheads="1"/>
            </p:cNvSpPr>
            <p:nvPr/>
          </p:nvSpPr>
          <p:spPr bwMode="auto">
            <a:xfrm rot="5400000">
              <a:off x="3899" y="1670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8" name="AutoShape 219"/>
            <p:cNvSpPr>
              <a:spLocks noChangeAspect="1" noChangeArrowheads="1"/>
            </p:cNvSpPr>
            <p:nvPr/>
          </p:nvSpPr>
          <p:spPr bwMode="auto">
            <a:xfrm rot="5400000">
              <a:off x="3899" y="1790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9" name="AutoShape 220"/>
            <p:cNvSpPr>
              <a:spLocks noChangeAspect="1" noChangeArrowheads="1"/>
            </p:cNvSpPr>
            <p:nvPr/>
          </p:nvSpPr>
          <p:spPr bwMode="auto">
            <a:xfrm rot="5400000">
              <a:off x="3769" y="1915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0" name="AutoShape 221"/>
            <p:cNvSpPr>
              <a:spLocks noChangeAspect="1" noChangeArrowheads="1"/>
            </p:cNvSpPr>
            <p:nvPr/>
          </p:nvSpPr>
          <p:spPr bwMode="auto">
            <a:xfrm rot="5400000">
              <a:off x="4021" y="1914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1" name="AutoShape 222"/>
            <p:cNvSpPr>
              <a:spLocks noChangeAspect="1" noChangeArrowheads="1"/>
            </p:cNvSpPr>
            <p:nvPr/>
          </p:nvSpPr>
          <p:spPr bwMode="auto">
            <a:xfrm rot="5400000">
              <a:off x="3899" y="1914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2" name="AutoShape 223"/>
            <p:cNvSpPr>
              <a:spLocks noChangeAspect="1" noChangeArrowheads="1"/>
            </p:cNvSpPr>
            <p:nvPr/>
          </p:nvSpPr>
          <p:spPr bwMode="auto">
            <a:xfrm rot="5400000">
              <a:off x="4146" y="1672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3" name="AutoShape 224"/>
            <p:cNvSpPr>
              <a:spLocks noChangeAspect="1" noChangeArrowheads="1"/>
            </p:cNvSpPr>
            <p:nvPr/>
          </p:nvSpPr>
          <p:spPr bwMode="auto">
            <a:xfrm rot="5400000">
              <a:off x="4147" y="1791"/>
              <a:ext cx="90" cy="97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4" name="AutoShape 225"/>
            <p:cNvSpPr>
              <a:spLocks noChangeAspect="1" noChangeArrowheads="1"/>
            </p:cNvSpPr>
            <p:nvPr/>
          </p:nvSpPr>
          <p:spPr bwMode="auto">
            <a:xfrm rot="5400000">
              <a:off x="4146" y="1915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5" name="AutoShape 226"/>
            <p:cNvSpPr>
              <a:spLocks noChangeAspect="1" noChangeArrowheads="1"/>
            </p:cNvSpPr>
            <p:nvPr/>
          </p:nvSpPr>
          <p:spPr bwMode="auto">
            <a:xfrm rot="5400000">
              <a:off x="4146" y="2029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6" name="AutoShape 227"/>
            <p:cNvSpPr>
              <a:spLocks noChangeAspect="1" noChangeArrowheads="1"/>
            </p:cNvSpPr>
            <p:nvPr/>
          </p:nvSpPr>
          <p:spPr bwMode="auto">
            <a:xfrm rot="5400000">
              <a:off x="3769" y="2029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7" name="AutoShape 228"/>
            <p:cNvSpPr>
              <a:spLocks noChangeAspect="1" noChangeArrowheads="1"/>
            </p:cNvSpPr>
            <p:nvPr/>
          </p:nvSpPr>
          <p:spPr bwMode="auto">
            <a:xfrm rot="5400000">
              <a:off x="4022" y="2027"/>
              <a:ext cx="90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8" name="AutoShape 229"/>
            <p:cNvSpPr>
              <a:spLocks noChangeAspect="1" noChangeArrowheads="1"/>
            </p:cNvSpPr>
            <p:nvPr/>
          </p:nvSpPr>
          <p:spPr bwMode="auto">
            <a:xfrm rot="5400000">
              <a:off x="3900" y="2027"/>
              <a:ext cx="90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9" name="AutoShape 230"/>
            <p:cNvSpPr>
              <a:spLocks noChangeAspect="1" noChangeArrowheads="1"/>
            </p:cNvSpPr>
            <p:nvPr/>
          </p:nvSpPr>
          <p:spPr bwMode="auto">
            <a:xfrm rot="5400000">
              <a:off x="3735" y="1702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0" name="AutoShape 231"/>
            <p:cNvSpPr>
              <a:spLocks noChangeAspect="1" noChangeArrowheads="1"/>
            </p:cNvSpPr>
            <p:nvPr/>
          </p:nvSpPr>
          <p:spPr bwMode="auto">
            <a:xfrm rot="5400000">
              <a:off x="3736" y="1822"/>
              <a:ext cx="90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1" name="AutoShape 232"/>
            <p:cNvSpPr>
              <a:spLocks noChangeAspect="1" noChangeArrowheads="1"/>
            </p:cNvSpPr>
            <p:nvPr/>
          </p:nvSpPr>
          <p:spPr bwMode="auto">
            <a:xfrm rot="5400000">
              <a:off x="3987" y="1701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2" name="AutoShape 233"/>
            <p:cNvSpPr>
              <a:spLocks noChangeAspect="1" noChangeArrowheads="1"/>
            </p:cNvSpPr>
            <p:nvPr/>
          </p:nvSpPr>
          <p:spPr bwMode="auto">
            <a:xfrm rot="5400000">
              <a:off x="3987" y="1822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3" name="AutoShape 234"/>
            <p:cNvSpPr>
              <a:spLocks noChangeAspect="1" noChangeArrowheads="1"/>
            </p:cNvSpPr>
            <p:nvPr/>
          </p:nvSpPr>
          <p:spPr bwMode="auto">
            <a:xfrm rot="5400000">
              <a:off x="3865" y="1701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4" name="AutoShape 235"/>
            <p:cNvSpPr>
              <a:spLocks noChangeAspect="1" noChangeArrowheads="1"/>
            </p:cNvSpPr>
            <p:nvPr/>
          </p:nvSpPr>
          <p:spPr bwMode="auto">
            <a:xfrm rot="5400000">
              <a:off x="3865" y="1822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5" name="AutoShape 236"/>
            <p:cNvSpPr>
              <a:spLocks noChangeAspect="1" noChangeArrowheads="1"/>
            </p:cNvSpPr>
            <p:nvPr/>
          </p:nvSpPr>
          <p:spPr bwMode="auto">
            <a:xfrm rot="5400000">
              <a:off x="3735" y="1946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6" name="AutoShape 237"/>
            <p:cNvSpPr>
              <a:spLocks noChangeAspect="1" noChangeArrowheads="1"/>
            </p:cNvSpPr>
            <p:nvPr/>
          </p:nvSpPr>
          <p:spPr bwMode="auto">
            <a:xfrm rot="5400000">
              <a:off x="3987" y="1945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7" name="AutoShape 238"/>
            <p:cNvSpPr>
              <a:spLocks noChangeAspect="1" noChangeArrowheads="1"/>
            </p:cNvSpPr>
            <p:nvPr/>
          </p:nvSpPr>
          <p:spPr bwMode="auto">
            <a:xfrm rot="5400000">
              <a:off x="3865" y="1945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8" name="AutoShape 239"/>
            <p:cNvSpPr>
              <a:spLocks noChangeAspect="1" noChangeArrowheads="1"/>
            </p:cNvSpPr>
            <p:nvPr/>
          </p:nvSpPr>
          <p:spPr bwMode="auto">
            <a:xfrm rot="5400000">
              <a:off x="4112" y="1703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9" name="AutoShape 240"/>
            <p:cNvSpPr>
              <a:spLocks noChangeAspect="1" noChangeArrowheads="1"/>
            </p:cNvSpPr>
            <p:nvPr/>
          </p:nvSpPr>
          <p:spPr bwMode="auto">
            <a:xfrm rot="5400000">
              <a:off x="4113" y="1822"/>
              <a:ext cx="90" cy="97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0" name="AutoShape 241"/>
            <p:cNvSpPr>
              <a:spLocks noChangeAspect="1" noChangeArrowheads="1"/>
            </p:cNvSpPr>
            <p:nvPr/>
          </p:nvSpPr>
          <p:spPr bwMode="auto">
            <a:xfrm rot="5400000">
              <a:off x="4112" y="1946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1" name="AutoShape 242"/>
            <p:cNvSpPr>
              <a:spLocks noChangeAspect="1" noChangeArrowheads="1"/>
            </p:cNvSpPr>
            <p:nvPr/>
          </p:nvSpPr>
          <p:spPr bwMode="auto">
            <a:xfrm rot="5400000">
              <a:off x="4112" y="2060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2" name="AutoShape 243"/>
            <p:cNvSpPr>
              <a:spLocks noChangeAspect="1" noChangeArrowheads="1"/>
            </p:cNvSpPr>
            <p:nvPr/>
          </p:nvSpPr>
          <p:spPr bwMode="auto">
            <a:xfrm rot="5400000">
              <a:off x="3735" y="206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3" name="AutoShape 244"/>
            <p:cNvSpPr>
              <a:spLocks noChangeAspect="1" noChangeArrowheads="1"/>
            </p:cNvSpPr>
            <p:nvPr/>
          </p:nvSpPr>
          <p:spPr bwMode="auto">
            <a:xfrm rot="5400000">
              <a:off x="3987" y="2059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4" name="AutoShape 245"/>
            <p:cNvSpPr>
              <a:spLocks noChangeAspect="1" noChangeArrowheads="1"/>
            </p:cNvSpPr>
            <p:nvPr/>
          </p:nvSpPr>
          <p:spPr bwMode="auto">
            <a:xfrm rot="5400000">
              <a:off x="3865" y="2059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</p:grpSp>
      <p:grpSp>
        <p:nvGrpSpPr>
          <p:cNvPr id="77828" name="Group 323"/>
          <p:cNvGrpSpPr>
            <a:grpSpLocks/>
          </p:cNvGrpSpPr>
          <p:nvPr/>
        </p:nvGrpSpPr>
        <p:grpSpPr bwMode="auto">
          <a:xfrm>
            <a:off x="3155950" y="2674938"/>
            <a:ext cx="623888" cy="228600"/>
            <a:chOff x="6705600" y="5014913"/>
            <a:chExt cx="623888" cy="228600"/>
          </a:xfrm>
        </p:grpSpPr>
        <p:grpSp>
          <p:nvGrpSpPr>
            <p:cNvPr id="246" name="Group 12"/>
            <p:cNvGrpSpPr>
              <a:grpSpLocks/>
            </p:cNvGrpSpPr>
            <p:nvPr/>
          </p:nvGrpSpPr>
          <p:grpSpPr bwMode="auto">
            <a:xfrm>
              <a:off x="6705600" y="5014913"/>
              <a:ext cx="360363" cy="228600"/>
              <a:chOff x="3776" y="3429"/>
              <a:chExt cx="274" cy="109"/>
            </a:xfrm>
            <a:noFill/>
          </p:grpSpPr>
          <p:sp>
            <p:nvSpPr>
              <p:cNvPr id="248" name="Rectangle 13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9" name="Rectangle 14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0" name="Rectangle 15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1" name="Line 16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2" name="Line 17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sp>
          <p:nvSpPr>
            <p:cNvPr id="77852" name="Line 18"/>
            <p:cNvSpPr>
              <a:spLocks noChangeShapeType="1"/>
            </p:cNvSpPr>
            <p:nvPr/>
          </p:nvSpPr>
          <p:spPr bwMode="auto">
            <a:xfrm>
              <a:off x="7075488" y="5127625"/>
              <a:ext cx="2540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77829" name="Straight Connector 332"/>
          <p:cNvCxnSpPr>
            <a:cxnSpLocks noChangeShapeType="1"/>
          </p:cNvCxnSpPr>
          <p:nvPr/>
        </p:nvCxnSpPr>
        <p:spPr bwMode="auto">
          <a:xfrm rot="5400000">
            <a:off x="2850357" y="3359944"/>
            <a:ext cx="1828800" cy="158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830" name="Group 335"/>
          <p:cNvGrpSpPr>
            <a:grpSpLocks/>
          </p:cNvGrpSpPr>
          <p:nvPr/>
        </p:nvGrpSpPr>
        <p:grpSpPr bwMode="auto">
          <a:xfrm>
            <a:off x="3141663" y="3360738"/>
            <a:ext cx="623887" cy="228600"/>
            <a:chOff x="6705600" y="5014913"/>
            <a:chExt cx="623888" cy="228600"/>
          </a:xfrm>
        </p:grpSpPr>
        <p:grpSp>
          <p:nvGrpSpPr>
            <p:cNvPr id="253" name="Group 12"/>
            <p:cNvGrpSpPr>
              <a:grpSpLocks/>
            </p:cNvGrpSpPr>
            <p:nvPr/>
          </p:nvGrpSpPr>
          <p:grpSpPr bwMode="auto">
            <a:xfrm>
              <a:off x="6705600" y="5014913"/>
              <a:ext cx="360363" cy="228600"/>
              <a:chOff x="3776" y="3429"/>
              <a:chExt cx="274" cy="109"/>
            </a:xfrm>
            <a:noFill/>
          </p:grpSpPr>
          <p:sp>
            <p:nvSpPr>
              <p:cNvPr id="257" name="Rectangle 13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8" name="Rectangle 14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0" name="Line 16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1" name="Line 17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sp>
          <p:nvSpPr>
            <p:cNvPr id="77850" name="Line 18"/>
            <p:cNvSpPr>
              <a:spLocks noChangeShapeType="1"/>
            </p:cNvSpPr>
            <p:nvPr/>
          </p:nvSpPr>
          <p:spPr bwMode="auto">
            <a:xfrm>
              <a:off x="7075488" y="5127625"/>
              <a:ext cx="2540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7831" name="Group 343"/>
          <p:cNvGrpSpPr>
            <a:grpSpLocks/>
          </p:cNvGrpSpPr>
          <p:nvPr/>
        </p:nvGrpSpPr>
        <p:grpSpPr bwMode="auto">
          <a:xfrm>
            <a:off x="3141663" y="4122738"/>
            <a:ext cx="623887" cy="228600"/>
            <a:chOff x="6705600" y="5014913"/>
            <a:chExt cx="623888" cy="228600"/>
          </a:xfrm>
        </p:grpSpPr>
        <p:grpSp>
          <p:nvGrpSpPr>
            <p:cNvPr id="255" name="Group 12"/>
            <p:cNvGrpSpPr>
              <a:grpSpLocks/>
            </p:cNvGrpSpPr>
            <p:nvPr/>
          </p:nvGrpSpPr>
          <p:grpSpPr bwMode="auto">
            <a:xfrm>
              <a:off x="6705600" y="5014913"/>
              <a:ext cx="360363" cy="228600"/>
              <a:chOff x="3776" y="3429"/>
              <a:chExt cx="274" cy="109"/>
            </a:xfrm>
            <a:noFill/>
          </p:grpSpPr>
          <p:sp>
            <p:nvSpPr>
              <p:cNvPr id="265" name="Rectangle 13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6" name="Rectangle 14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8" name="Line 16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9" name="Line 17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sp>
          <p:nvSpPr>
            <p:cNvPr id="77848" name="Line 18"/>
            <p:cNvSpPr>
              <a:spLocks noChangeShapeType="1"/>
            </p:cNvSpPr>
            <p:nvPr/>
          </p:nvSpPr>
          <p:spPr bwMode="auto">
            <a:xfrm>
              <a:off x="7075488" y="5127625"/>
              <a:ext cx="2540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77832" name="Straight Connector 351"/>
          <p:cNvCxnSpPr>
            <a:cxnSpLocks noChangeShapeType="1"/>
          </p:cNvCxnSpPr>
          <p:nvPr/>
        </p:nvCxnSpPr>
        <p:spPr bwMode="auto">
          <a:xfrm flipV="1">
            <a:off x="3765550" y="3132138"/>
            <a:ext cx="75247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1" name="Rectangle 270"/>
          <p:cNvSpPr/>
          <p:nvPr/>
        </p:nvSpPr>
        <p:spPr bwMode="auto">
          <a:xfrm>
            <a:off x="5364163" y="3817938"/>
            <a:ext cx="20574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5275263" y="3513138"/>
            <a:ext cx="381000" cy="3048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7180263" y="3513138"/>
            <a:ext cx="381000" cy="3048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77836" name="AutoShape 93"/>
          <p:cNvSpPr>
            <a:spLocks noChangeArrowheads="1"/>
          </p:cNvSpPr>
          <p:nvPr/>
        </p:nvSpPr>
        <p:spPr bwMode="auto">
          <a:xfrm rot="-5400000">
            <a:off x="1389063" y="2514600"/>
            <a:ext cx="990600" cy="1905000"/>
          </a:xfrm>
          <a:prstGeom prst="downArrow">
            <a:avLst>
              <a:gd name="adj1" fmla="val 50000"/>
              <a:gd name="adj2" fmla="val 60417"/>
            </a:avLst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77837" name="Rectangle 94"/>
          <p:cNvSpPr>
            <a:spLocks noChangeArrowheads="1"/>
          </p:cNvSpPr>
          <p:nvPr/>
        </p:nvSpPr>
        <p:spPr bwMode="auto">
          <a:xfrm>
            <a:off x="1008063" y="3276600"/>
            <a:ext cx="1336675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tx1"/>
                </a:solidFill>
              </a:rPr>
              <a:t>Work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77838" name="Text Box 59"/>
          <p:cNvSpPr txBox="1">
            <a:spLocks noChangeArrowheads="1"/>
          </p:cNvSpPr>
          <p:nvPr/>
        </p:nvSpPr>
        <p:spPr bwMode="auto">
          <a:xfrm>
            <a:off x="4724400" y="4857750"/>
            <a:ext cx="353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Server cluster/farm/cloud/grid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Data center</a:t>
            </a:r>
          </a:p>
        </p:txBody>
      </p:sp>
      <p:sp>
        <p:nvSpPr>
          <p:cNvPr id="278" name="Rectangle 381"/>
          <p:cNvSpPr>
            <a:spLocks noChangeArrowheads="1"/>
          </p:cNvSpPr>
          <p:nvPr/>
        </p:nvSpPr>
        <p:spPr bwMode="auto">
          <a:xfrm>
            <a:off x="5275263" y="3817938"/>
            <a:ext cx="2286000" cy="3683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="1">
                <a:solidFill>
                  <a:srgbClr val="003367"/>
                </a:solidFill>
                <a:cs typeface="Arial" charset="0"/>
              </a:rPr>
              <a:t>Support substrate</a:t>
            </a:r>
            <a:endParaRPr lang="en-US" sz="1600" b="1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77840" name="Title 2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Scaling a service</a:t>
            </a:r>
          </a:p>
        </p:txBody>
      </p:sp>
      <p:sp>
        <p:nvSpPr>
          <p:cNvPr id="77841" name="Text Box 59"/>
          <p:cNvSpPr txBox="1">
            <a:spLocks noChangeArrowheads="1"/>
          </p:cNvSpPr>
          <p:nvPr/>
        </p:nvSpPr>
        <p:spPr bwMode="auto">
          <a:xfrm>
            <a:off x="4114800" y="1828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Dispatcher</a:t>
            </a:r>
          </a:p>
        </p:txBody>
      </p:sp>
      <p:cxnSp>
        <p:nvCxnSpPr>
          <p:cNvPr id="77842" name="Straight Connector 292"/>
          <p:cNvCxnSpPr>
            <a:cxnSpLocks noChangeShapeType="1"/>
          </p:cNvCxnSpPr>
          <p:nvPr/>
        </p:nvCxnSpPr>
        <p:spPr bwMode="auto">
          <a:xfrm rot="5400000" flipH="1" flipV="1">
            <a:off x="4229100" y="2476500"/>
            <a:ext cx="762000" cy="5334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3" name="Text Box 59"/>
          <p:cNvSpPr txBox="1">
            <a:spLocks noChangeArrowheads="1"/>
          </p:cNvSpPr>
          <p:nvPr/>
        </p:nvSpPr>
        <p:spPr bwMode="auto">
          <a:xfrm>
            <a:off x="762000" y="5791200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chemeClr val="tx1"/>
                </a:solidFill>
              </a:rPr>
              <a:t>Add servers or “bricks” for scale and robustness.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chemeClr val="tx1"/>
                </a:solidFill>
              </a:rPr>
              <a:t>Issues: state storage, server selection, request routing, etc.</a:t>
            </a:r>
          </a:p>
        </p:txBody>
      </p:sp>
      <p:pic>
        <p:nvPicPr>
          <p:cNvPr id="77844" name="Picture 284" descr="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5" name="Picture 285" descr="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86" descr="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2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Automated scaling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34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439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146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0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Incremental Scalability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762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</a:rPr>
              <a:t>Scalability is part of the “enhanced standard litany” [Fox].  What does it really mean?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162050" y="3263900"/>
            <a:ext cx="0" cy="2513013"/>
          </a:xfrm>
          <a:prstGeom prst="line">
            <a:avLst/>
          </a:prstGeom>
          <a:noFill/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stealth" w="med" len="med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1162050" y="5792788"/>
            <a:ext cx="3330575" cy="0"/>
          </a:xfrm>
          <a:prstGeom prst="line">
            <a:avLst/>
          </a:prstGeom>
          <a:noFill/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stealth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 flipV="1">
            <a:off x="1177925" y="4051300"/>
            <a:ext cx="2838450" cy="172561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 flipV="1">
            <a:off x="1162050" y="5321300"/>
            <a:ext cx="2952750" cy="5397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sysDot"/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 flipV="1">
            <a:off x="1223963" y="5129213"/>
            <a:ext cx="2962275" cy="246062"/>
          </a:xfrm>
          <a:prstGeom prst="line">
            <a:avLst/>
          </a:prstGeom>
          <a:noFill/>
          <a:ln w="15875">
            <a:solidFill>
              <a:schemeClr val="hlink"/>
            </a:solidFill>
            <a:prstDash val="sysDot"/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57200" y="4221163"/>
            <a:ext cx="712788" cy="40005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cost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260600" y="5851525"/>
            <a:ext cx="1223963" cy="40005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capacity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4572000" y="4648200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tx2"/>
                </a:solidFill>
              </a:rPr>
              <a:t>marginal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cost of capacity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No hockey sticks!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600200" y="3429000"/>
            <a:ext cx="1125538" cy="70802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hlink"/>
                </a:solidFill>
                <a:latin typeface="+mj-lt"/>
                <a:ea typeface="ＭＳ Ｐゴシック" charset="-128"/>
                <a:cs typeface="ＭＳ Ｐゴシック" charset="-128"/>
              </a:rPr>
              <a:t>not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hlink"/>
                </a:solidFill>
                <a:latin typeface="+mj-lt"/>
                <a:ea typeface="ＭＳ Ｐゴシック" charset="-128"/>
                <a:cs typeface="ＭＳ Ｐゴシック" charset="-128"/>
              </a:rPr>
              <a:t>scalable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5181600" y="2819400"/>
            <a:ext cx="3505200" cy="70802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How do we measure or validate claims of scalability?</a:t>
            </a:r>
          </a:p>
        </p:txBody>
      </p:sp>
      <p:sp>
        <p:nvSpPr>
          <p:cNvPr id="59406" name="Line 16"/>
          <p:cNvSpPr>
            <a:spLocks noChangeShapeType="1"/>
          </p:cNvSpPr>
          <p:nvPr/>
        </p:nvSpPr>
        <p:spPr bwMode="auto">
          <a:xfrm flipV="1">
            <a:off x="4114800" y="5053013"/>
            <a:ext cx="304800" cy="268287"/>
          </a:xfrm>
          <a:prstGeom prst="line">
            <a:avLst/>
          </a:prstGeom>
          <a:noFill/>
          <a:ln w="15875">
            <a:solidFill>
              <a:schemeClr val="hlink"/>
            </a:solidFill>
            <a:prstDash val="sysDot"/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1143000" y="3581400"/>
            <a:ext cx="1600200" cy="2257425"/>
          </a:xfrm>
          <a:custGeom>
            <a:avLst/>
            <a:gdLst>
              <a:gd name="T0" fmla="*/ 0 w 1008"/>
              <a:gd name="T1" fmla="*/ 768 h 776"/>
              <a:gd name="T2" fmla="*/ 576 w 1008"/>
              <a:gd name="T3" fmla="*/ 720 h 776"/>
              <a:gd name="T4" fmla="*/ 864 w 1008"/>
              <a:gd name="T5" fmla="*/ 432 h 776"/>
              <a:gd name="T6" fmla="*/ 1008 w 1008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776"/>
              <a:gd name="T14" fmla="*/ 1008 w 100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776">
                <a:moveTo>
                  <a:pt x="0" y="768"/>
                </a:moveTo>
                <a:cubicBezTo>
                  <a:pt x="216" y="772"/>
                  <a:pt x="432" y="776"/>
                  <a:pt x="576" y="720"/>
                </a:cubicBezTo>
                <a:cubicBezTo>
                  <a:pt x="720" y="664"/>
                  <a:pt x="792" y="552"/>
                  <a:pt x="864" y="432"/>
                </a:cubicBezTo>
                <a:cubicBezTo>
                  <a:pt x="936" y="312"/>
                  <a:pt x="972" y="156"/>
                  <a:pt x="1008" y="0"/>
                </a:cubicBezTo>
              </a:path>
            </a:pathLst>
          </a:custGeom>
          <a:noFill/>
          <a:ln w="19050">
            <a:solidFill>
              <a:schemeClr val="accent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408" name="Rectangle 22"/>
          <p:cNvSpPr>
            <a:spLocks noChangeArrowheads="1"/>
          </p:cNvSpPr>
          <p:nvPr/>
        </p:nvSpPr>
        <p:spPr bwMode="auto">
          <a:xfrm>
            <a:off x="3048000" y="3581400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scalable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4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4495800" cy="3371850"/>
          </a:xfrm>
          <a:prstGeom prst="rect">
            <a:avLst/>
          </a:prstGeom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990600" y="5410200"/>
            <a:ext cx="43380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</a:rPr>
              <a:t>“Law of Diminishing Returns”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“The bottleneck limits performance”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“Optimize for the primary bottleneck”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019800" y="1828800"/>
            <a:ext cx="27005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</a:rPr>
              <a:t>Normalize runtime = 1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Now </a:t>
            </a:r>
            <a:r>
              <a:rPr lang="en-US" sz="2000" b="1" dirty="0" smtClean="0">
                <a:solidFill>
                  <a:srgbClr val="333399"/>
                </a:solidFill>
              </a:rPr>
              <a:t>parallelize</a:t>
            </a:r>
            <a:r>
              <a:rPr lang="en-US" sz="2000" dirty="0" smtClean="0">
                <a:solidFill>
                  <a:srgbClr val="333399"/>
                </a:solidFill>
              </a:rPr>
              <a:t>:</a:t>
            </a:r>
          </a:p>
          <a:p>
            <a:endParaRPr lang="en-US" sz="2000" dirty="0" smtClean="0">
              <a:solidFill>
                <a:srgbClr val="333399"/>
              </a:solidFill>
            </a:endParaRPr>
          </a:p>
          <a:p>
            <a:r>
              <a:rPr lang="en-US" sz="2000" dirty="0" smtClean="0">
                <a:solidFill>
                  <a:srgbClr val="333399"/>
                </a:solidFill>
              </a:rPr>
              <a:t>Parallel portion P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N-way parallelism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Runtime is now:</a:t>
            </a:r>
          </a:p>
          <a:p>
            <a:r>
              <a:rPr lang="en-US" sz="2000" dirty="0">
                <a:solidFill>
                  <a:srgbClr val="333399"/>
                </a:solidFill>
              </a:rPr>
              <a:t>	</a:t>
            </a:r>
            <a:r>
              <a:rPr lang="en-US" sz="2000" dirty="0" smtClean="0">
                <a:solidFill>
                  <a:srgbClr val="333399"/>
                </a:solidFill>
              </a:rPr>
              <a:t>P/N + (1-P)</a:t>
            </a:r>
          </a:p>
          <a:p>
            <a:endParaRPr lang="en-US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5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7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“</a:t>
            </a:r>
            <a:r>
              <a:rPr lang="en-US" smtClean="0"/>
              <a:t>Filers</a:t>
            </a:r>
            <a:r>
              <a:rPr lang="ja-JP" altLang="en-US" smtClean="0"/>
              <a:t>”</a:t>
            </a:r>
            <a:endParaRPr lang="en-US"/>
          </a:p>
        </p:txBody>
      </p:sp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sz="2400" dirty="0" smtClean="0"/>
              <a:t>Network-attached (IP)</a:t>
            </a:r>
          </a:p>
          <a:p>
            <a:r>
              <a:rPr lang="en-US" sz="2400" dirty="0" smtClean="0"/>
              <a:t>RAID appliance</a:t>
            </a:r>
          </a:p>
          <a:p>
            <a:r>
              <a:rPr lang="en-US" sz="2400" dirty="0" smtClean="0"/>
              <a:t>Multiple protocols</a:t>
            </a:r>
          </a:p>
          <a:p>
            <a:pPr lvl="1"/>
            <a:r>
              <a:rPr lang="en-US" sz="2000" dirty="0" err="1" smtClean="0"/>
              <a:t>iSCSI</a:t>
            </a:r>
            <a:r>
              <a:rPr lang="en-US" sz="2000" dirty="0" smtClean="0"/>
              <a:t>, NFS, CIFS</a:t>
            </a:r>
          </a:p>
          <a:p>
            <a:r>
              <a:rPr lang="en-US" sz="2400" dirty="0" smtClean="0"/>
              <a:t>Admin interfaces</a:t>
            </a:r>
          </a:p>
          <a:p>
            <a:r>
              <a:rPr lang="en-US" sz="2400" dirty="0" smtClean="0"/>
              <a:t>Flexible configuration</a:t>
            </a:r>
          </a:p>
          <a:p>
            <a:r>
              <a:rPr lang="en-US" sz="2400" dirty="0" smtClean="0"/>
              <a:t>Lots of virtualization: dynamic volumes</a:t>
            </a:r>
          </a:p>
          <a:p>
            <a:r>
              <a:rPr lang="en-US" sz="2400" dirty="0" smtClean="0"/>
              <a:t>Volume cloning, mirroring, snapshots, etc.</a:t>
            </a:r>
          </a:p>
          <a:p>
            <a:r>
              <a:rPr lang="en-US" sz="2400" dirty="0" err="1" smtClean="0"/>
              <a:t>NetApp</a:t>
            </a:r>
            <a:r>
              <a:rPr lang="en-US" sz="2400" dirty="0" smtClean="0"/>
              <a:t> technology leader since 1994 (WAFL)</a:t>
            </a:r>
            <a:endParaRPr lang="en-US" sz="2400" dirty="0"/>
          </a:p>
        </p:txBody>
      </p:sp>
      <p:pic>
        <p:nvPicPr>
          <p:cNvPr id="5" name="Picture 4" descr="FAS6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51637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2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524000"/>
            <a:ext cx="736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7391400" y="6396038"/>
            <a:ext cx="157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[IBM.com]</a:t>
            </a:r>
          </a:p>
        </p:txBody>
      </p:sp>
      <p:sp>
        <p:nvSpPr>
          <p:cNvPr id="6042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Scaling and response time</a:t>
            </a:r>
          </a:p>
        </p:txBody>
      </p:sp>
    </p:spTree>
    <p:extLst>
      <p:ext uri="{BB962C8B-B14F-4D97-AF65-F5344CB8AC3E}">
        <p14:creationId xmlns:p14="http://schemas.microsoft.com/office/powerpoint/2010/main" val="246772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05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14"/>
          <p:cNvSpPr>
            <a:spLocks noChangeArrowheads="1"/>
          </p:cNvSpPr>
          <p:nvPr/>
        </p:nvSpPr>
        <p:spPr bwMode="auto">
          <a:xfrm>
            <a:off x="5754688" y="4857750"/>
            <a:ext cx="232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(Max request load)</a:t>
            </a:r>
          </a:p>
        </p:txBody>
      </p:sp>
      <p:sp>
        <p:nvSpPr>
          <p:cNvPr id="68612" name="Line 16"/>
          <p:cNvSpPr>
            <a:spLocks noChangeShapeType="1"/>
          </p:cNvSpPr>
          <p:nvPr/>
        </p:nvSpPr>
        <p:spPr bwMode="auto">
          <a:xfrm flipV="1">
            <a:off x="3581400" y="4648200"/>
            <a:ext cx="685800" cy="8382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14"/>
          <p:cNvSpPr>
            <a:spLocks noChangeArrowheads="1"/>
          </p:cNvSpPr>
          <p:nvPr/>
        </p:nvSpPr>
        <p:spPr bwMode="auto">
          <a:xfrm>
            <a:off x="2740025" y="5486400"/>
            <a:ext cx="23090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99"/>
                </a:solidFill>
              </a:rPr>
              <a:t>Offered load</a:t>
            </a:r>
          </a:p>
          <a:p>
            <a:r>
              <a:rPr lang="en-US" sz="2000" dirty="0">
                <a:solidFill>
                  <a:srgbClr val="333399"/>
                </a:solidFill>
              </a:rPr>
              <a:t>(request/sec</a:t>
            </a:r>
            <a:r>
              <a:rPr lang="en-US" sz="2000" dirty="0" smtClean="0">
                <a:solidFill>
                  <a:srgbClr val="333399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also called lambda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68614" name="Rectangle 14"/>
          <p:cNvSpPr>
            <a:spLocks noChangeArrowheads="1"/>
          </p:cNvSpPr>
          <p:nvPr/>
        </p:nvSpPr>
        <p:spPr bwMode="auto">
          <a:xfrm>
            <a:off x="5754688" y="5162550"/>
            <a:ext cx="1487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333399"/>
                </a:solidFill>
              </a:rPr>
              <a:t>“</a:t>
            </a:r>
            <a:r>
              <a:rPr lang="en-US" sz="2000">
                <a:solidFill>
                  <a:srgbClr val="333399"/>
                </a:solidFill>
              </a:rPr>
              <a:t>saturation</a:t>
            </a:r>
            <a:r>
              <a:rPr lang="ja-JP" altLang="en-US" sz="2000">
                <a:solidFill>
                  <a:srgbClr val="333399"/>
                </a:solidFill>
              </a:rPr>
              <a:t>”</a:t>
            </a:r>
            <a:endParaRPr lang="en-US" sz="2000">
              <a:solidFill>
                <a:srgbClr val="333399"/>
              </a:solidFill>
            </a:endParaRPr>
          </a:p>
        </p:txBody>
      </p:sp>
      <p:sp>
        <p:nvSpPr>
          <p:cNvPr id="68615" name="Rectangle 14"/>
          <p:cNvSpPr>
            <a:spLocks noChangeArrowheads="1"/>
          </p:cNvSpPr>
          <p:nvPr/>
        </p:nvSpPr>
        <p:spPr bwMode="auto">
          <a:xfrm>
            <a:off x="166688" y="1958975"/>
            <a:ext cx="196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Response time,</a:t>
            </a:r>
          </a:p>
          <a:p>
            <a:r>
              <a:rPr lang="en-US" sz="2000">
                <a:solidFill>
                  <a:srgbClr val="333399"/>
                </a:solidFill>
              </a:rPr>
              <a:t>determined by:</a:t>
            </a:r>
          </a:p>
        </p:txBody>
      </p:sp>
      <p:sp>
        <p:nvSpPr>
          <p:cNvPr id="68616" name="Rectangle 14"/>
          <p:cNvSpPr>
            <a:spLocks noChangeArrowheads="1"/>
          </p:cNvSpPr>
          <p:nvPr/>
        </p:nvSpPr>
        <p:spPr bwMode="auto">
          <a:xfrm>
            <a:off x="2438400" y="968375"/>
            <a:ext cx="2982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Queuing delay is proportional to:</a:t>
            </a:r>
          </a:p>
        </p:txBody>
      </p:sp>
      <p:sp>
        <p:nvSpPr>
          <p:cNvPr id="68617" name="Line 16"/>
          <p:cNvSpPr>
            <a:spLocks noChangeShapeType="1"/>
          </p:cNvSpPr>
          <p:nvPr/>
        </p:nvSpPr>
        <p:spPr bwMode="auto">
          <a:xfrm>
            <a:off x="3276600" y="1676400"/>
            <a:ext cx="685800" cy="12192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Freeform 6"/>
          <p:cNvSpPr>
            <a:spLocks noChangeArrowheads="1"/>
          </p:cNvSpPr>
          <p:nvPr/>
        </p:nvSpPr>
        <p:spPr bwMode="auto">
          <a:xfrm>
            <a:off x="3962400" y="2667000"/>
            <a:ext cx="762000" cy="917575"/>
          </a:xfrm>
          <a:custGeom>
            <a:avLst/>
            <a:gdLst>
              <a:gd name="T0" fmla="*/ 15701 w 1962458"/>
              <a:gd name="T1" fmla="*/ 283206 h 918693"/>
              <a:gd name="T2" fmla="*/ 13161 w 1962458"/>
              <a:gd name="T3" fmla="*/ 249585 h 918693"/>
              <a:gd name="T4" fmla="*/ 9724 w 1962458"/>
              <a:gd name="T5" fmla="*/ 148725 h 918693"/>
              <a:gd name="T6" fmla="*/ 7930 w 1962458"/>
              <a:gd name="T7" fmla="*/ 115104 h 918693"/>
              <a:gd name="T8" fmla="*/ 758 w 1962458"/>
              <a:gd name="T9" fmla="*/ 199154 h 918693"/>
              <a:gd name="T10" fmla="*/ 309 w 1962458"/>
              <a:gd name="T11" fmla="*/ 232775 h 918693"/>
              <a:gd name="T12" fmla="*/ 459 w 1962458"/>
              <a:gd name="T13" fmla="*/ 518545 h 918693"/>
              <a:gd name="T14" fmla="*/ 1206 w 1962458"/>
              <a:gd name="T15" fmla="*/ 653024 h 918693"/>
              <a:gd name="T16" fmla="*/ 1505 w 1962458"/>
              <a:gd name="T17" fmla="*/ 703458 h 918693"/>
              <a:gd name="T18" fmla="*/ 1804 w 1962458"/>
              <a:gd name="T19" fmla="*/ 770697 h 918693"/>
              <a:gd name="T20" fmla="*/ 2252 w 1962458"/>
              <a:gd name="T21" fmla="*/ 821127 h 918693"/>
              <a:gd name="T22" fmla="*/ 3000 w 1962458"/>
              <a:gd name="T23" fmla="*/ 905177 h 918693"/>
              <a:gd name="T24" fmla="*/ 5689 w 1962458"/>
              <a:gd name="T25" fmla="*/ 888368 h 918693"/>
              <a:gd name="T26" fmla="*/ 6885 w 1962458"/>
              <a:gd name="T27" fmla="*/ 854747 h 918693"/>
              <a:gd name="T28" fmla="*/ 7930 w 1962458"/>
              <a:gd name="T29" fmla="*/ 837938 h 918693"/>
              <a:gd name="T30" fmla="*/ 8827 w 1962458"/>
              <a:gd name="T31" fmla="*/ 821127 h 918693"/>
              <a:gd name="T32" fmla="*/ 10620 w 1962458"/>
              <a:gd name="T33" fmla="*/ 804317 h 918693"/>
              <a:gd name="T34" fmla="*/ 11667 w 1962458"/>
              <a:gd name="T35" fmla="*/ 787507 h 918693"/>
              <a:gd name="T36" fmla="*/ 12414 w 1962458"/>
              <a:gd name="T37" fmla="*/ 770697 h 918693"/>
              <a:gd name="T38" fmla="*/ 14207 w 1962458"/>
              <a:gd name="T39" fmla="*/ 753886 h 918693"/>
              <a:gd name="T40" fmla="*/ 16149 w 1962458"/>
              <a:gd name="T41" fmla="*/ 720265 h 918693"/>
              <a:gd name="T42" fmla="*/ 16448 w 1962458"/>
              <a:gd name="T43" fmla="*/ 350444 h 918693"/>
              <a:gd name="T44" fmla="*/ 15552 w 1962458"/>
              <a:gd name="T45" fmla="*/ 316826 h 918693"/>
              <a:gd name="T46" fmla="*/ 14954 w 1962458"/>
              <a:gd name="T47" fmla="*/ 283206 h 918693"/>
              <a:gd name="T48" fmla="*/ 15104 w 1962458"/>
              <a:gd name="T49" fmla="*/ 283206 h 918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62458"/>
              <a:gd name="T76" fmla="*/ 0 h 918693"/>
              <a:gd name="T77" fmla="*/ 1962458 w 1962458"/>
              <a:gd name="T78" fmla="*/ 918693 h 9186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62458" h="918693">
                <a:moveTo>
                  <a:pt x="1779205" y="285282"/>
                </a:moveTo>
                <a:cubicBezTo>
                  <a:pt x="1683250" y="273993"/>
                  <a:pt x="1586080" y="270363"/>
                  <a:pt x="1491339" y="251415"/>
                </a:cubicBezTo>
                <a:cubicBezTo>
                  <a:pt x="1359777" y="225103"/>
                  <a:pt x="1234213" y="171872"/>
                  <a:pt x="1101872" y="149815"/>
                </a:cubicBezTo>
                <a:lnTo>
                  <a:pt x="898672" y="115948"/>
                </a:lnTo>
                <a:cubicBezTo>
                  <a:pt x="0" y="156797"/>
                  <a:pt x="366731" y="0"/>
                  <a:pt x="85872" y="200615"/>
                </a:cubicBezTo>
                <a:cubicBezTo>
                  <a:pt x="69311" y="212444"/>
                  <a:pt x="52005" y="223193"/>
                  <a:pt x="35072" y="234482"/>
                </a:cubicBezTo>
                <a:cubicBezTo>
                  <a:pt x="40716" y="330437"/>
                  <a:pt x="38411" y="427193"/>
                  <a:pt x="52005" y="522348"/>
                </a:cubicBezTo>
                <a:cubicBezTo>
                  <a:pt x="57688" y="562130"/>
                  <a:pt x="116347" y="629360"/>
                  <a:pt x="136672" y="657815"/>
                </a:cubicBezTo>
                <a:cubicBezTo>
                  <a:pt x="148501" y="674376"/>
                  <a:pt x="160442" y="690945"/>
                  <a:pt x="170539" y="708615"/>
                </a:cubicBezTo>
                <a:cubicBezTo>
                  <a:pt x="183063" y="730532"/>
                  <a:pt x="189733" y="755807"/>
                  <a:pt x="204405" y="776348"/>
                </a:cubicBezTo>
                <a:cubicBezTo>
                  <a:pt x="218324" y="795835"/>
                  <a:pt x="241286" y="807661"/>
                  <a:pt x="255205" y="827148"/>
                </a:cubicBezTo>
                <a:cubicBezTo>
                  <a:pt x="320594" y="918693"/>
                  <a:pt x="248479" y="881351"/>
                  <a:pt x="339872" y="911815"/>
                </a:cubicBezTo>
                <a:cubicBezTo>
                  <a:pt x="441472" y="906171"/>
                  <a:pt x="543586" y="906546"/>
                  <a:pt x="644672" y="894882"/>
                </a:cubicBezTo>
                <a:cubicBezTo>
                  <a:pt x="690911" y="889547"/>
                  <a:pt x="734061" y="867597"/>
                  <a:pt x="780139" y="861015"/>
                </a:cubicBezTo>
                <a:lnTo>
                  <a:pt x="898672" y="844082"/>
                </a:lnTo>
                <a:cubicBezTo>
                  <a:pt x="932607" y="838861"/>
                  <a:pt x="966148" y="830940"/>
                  <a:pt x="1000272" y="827148"/>
                </a:cubicBezTo>
                <a:cubicBezTo>
                  <a:pt x="1067824" y="819642"/>
                  <a:pt x="1135877" y="817330"/>
                  <a:pt x="1203472" y="810215"/>
                </a:cubicBezTo>
                <a:cubicBezTo>
                  <a:pt x="1243165" y="806037"/>
                  <a:pt x="1282636" y="799844"/>
                  <a:pt x="1322005" y="793282"/>
                </a:cubicBezTo>
                <a:cubicBezTo>
                  <a:pt x="1350395" y="788550"/>
                  <a:pt x="1378088" y="779711"/>
                  <a:pt x="1406672" y="776348"/>
                </a:cubicBezTo>
                <a:cubicBezTo>
                  <a:pt x="1474175" y="768406"/>
                  <a:pt x="1542277" y="766530"/>
                  <a:pt x="1609872" y="759415"/>
                </a:cubicBezTo>
                <a:cubicBezTo>
                  <a:pt x="1669027" y="753188"/>
                  <a:pt x="1769353" y="735657"/>
                  <a:pt x="1830005" y="725548"/>
                </a:cubicBezTo>
                <a:cubicBezTo>
                  <a:pt x="1921539" y="588248"/>
                  <a:pt x="1962458" y="574832"/>
                  <a:pt x="1863872" y="353015"/>
                </a:cubicBezTo>
                <a:cubicBezTo>
                  <a:pt x="1849373" y="320393"/>
                  <a:pt x="1796139" y="330437"/>
                  <a:pt x="1762272" y="319148"/>
                </a:cubicBezTo>
                <a:cubicBezTo>
                  <a:pt x="1703899" y="299690"/>
                  <a:pt x="1724094" y="314837"/>
                  <a:pt x="1694539" y="285282"/>
                </a:cubicBezTo>
                <a:lnTo>
                  <a:pt x="1711472" y="285282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Rectangle 14"/>
          <p:cNvSpPr>
            <a:spLocks noChangeArrowheads="1"/>
          </p:cNvSpPr>
          <p:nvPr/>
        </p:nvSpPr>
        <p:spPr bwMode="auto">
          <a:xfrm>
            <a:off x="6600825" y="3330575"/>
            <a:ext cx="2337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333399"/>
                </a:solidFill>
              </a:rPr>
              <a:t>rho is </a:t>
            </a:r>
            <a:r>
              <a:rPr lang="ja-JP" altLang="en-US" sz="2000" dirty="0" smtClean="0">
                <a:solidFill>
                  <a:srgbClr val="333399"/>
                </a:solidFill>
              </a:rPr>
              <a:t>“</a:t>
            </a:r>
            <a:r>
              <a:rPr lang="en-US" sz="2000" dirty="0">
                <a:solidFill>
                  <a:srgbClr val="333399"/>
                </a:solidFill>
              </a:rPr>
              <a:t>load factor</a:t>
            </a:r>
            <a:r>
              <a:rPr lang="ja-JP" altLang="en-US" sz="2000" dirty="0">
                <a:solidFill>
                  <a:srgbClr val="333399"/>
                </a:solidFill>
              </a:rPr>
              <a:t>”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dirty="0">
                <a:solidFill>
                  <a:srgbClr val="333399"/>
                </a:solidFill>
              </a:rPr>
              <a:t>= r/</a:t>
            </a:r>
            <a:r>
              <a:rPr lang="en-US" sz="2000" dirty="0" err="1" smtClean="0">
                <a:solidFill>
                  <a:srgbClr val="333399"/>
                </a:solidFill>
              </a:rPr>
              <a:t>rmax</a:t>
            </a:r>
            <a:endParaRPr lang="en-US" sz="2000" dirty="0" smtClean="0">
              <a:solidFill>
                <a:srgbClr val="333399"/>
              </a:solidFill>
            </a:endParaRPr>
          </a:p>
          <a:p>
            <a:r>
              <a:rPr lang="en-US" sz="2000" dirty="0" smtClean="0">
                <a:solidFill>
                  <a:srgbClr val="333399"/>
                </a:solidFill>
              </a:rPr>
              <a:t>= utilization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68620" name="Line 16"/>
          <p:cNvSpPr>
            <a:spLocks noChangeShapeType="1"/>
          </p:cNvSpPr>
          <p:nvPr/>
        </p:nvSpPr>
        <p:spPr bwMode="auto">
          <a:xfrm flipH="1" flipV="1">
            <a:off x="4724400" y="3330575"/>
            <a:ext cx="1905000" cy="2540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6604000"/>
            <a:ext cx="1028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2" name="Rectangle 2"/>
          <p:cNvSpPr>
            <a:spLocks/>
          </p:cNvSpPr>
          <p:nvPr/>
        </p:nvSpPr>
        <p:spPr bwMode="auto">
          <a:xfrm>
            <a:off x="2984500" y="6540500"/>
            <a:ext cx="5041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200">
                <a:cs typeface="Gill Sans" charset="0"/>
              </a:rPr>
              <a:t>Principles of Computer System Design </a:t>
            </a:r>
            <a:r>
              <a:rPr lang="en-US" sz="1200">
                <a:latin typeface="Symbol" charset="0"/>
                <a:cs typeface="Symbol" charset="0"/>
                <a:sym typeface="Symbol" charset="0"/>
              </a:rPr>
              <a:t>©</a:t>
            </a:r>
            <a:r>
              <a:rPr lang="en-US" sz="1200">
                <a:cs typeface="Gill Sans" charset="0"/>
              </a:rPr>
              <a:t> Saltzer &amp; Kaashoek 2009</a:t>
            </a:r>
          </a:p>
        </p:txBody>
      </p:sp>
      <p:sp>
        <p:nvSpPr>
          <p:cNvPr id="68623" name="Rectangle 14"/>
          <p:cNvSpPr>
            <a:spLocks noChangeArrowheads="1"/>
          </p:cNvSpPr>
          <p:nvPr/>
        </p:nvSpPr>
        <p:spPr bwMode="auto">
          <a:xfrm>
            <a:off x="163513" y="4648200"/>
            <a:ext cx="1881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>
                <a:solidFill>
                  <a:srgbClr val="333399"/>
                </a:solidFill>
              </a:rPr>
              <a:t>“</a:t>
            </a:r>
            <a:r>
              <a:rPr lang="en-US" sz="2000">
                <a:solidFill>
                  <a:srgbClr val="333399"/>
                </a:solidFill>
              </a:rPr>
              <a:t>stretch factor</a:t>
            </a:r>
            <a:r>
              <a:rPr lang="ja-JP" altLang="en-US" sz="2000">
                <a:solidFill>
                  <a:srgbClr val="333399"/>
                </a:solidFill>
              </a:rPr>
              <a:t>”</a:t>
            </a:r>
            <a:endParaRPr lang="en-US" sz="2000">
              <a:solidFill>
                <a:srgbClr val="333399"/>
              </a:solidFill>
            </a:endParaRPr>
          </a:p>
          <a:p>
            <a:pPr algn="ctr"/>
            <a:r>
              <a:rPr lang="en-US" sz="2000">
                <a:solidFill>
                  <a:srgbClr val="333399"/>
                </a:solidFill>
              </a:rPr>
              <a:t>R/D</a:t>
            </a:r>
          </a:p>
          <a:p>
            <a:pPr algn="ctr"/>
            <a:r>
              <a:rPr lang="en-US" sz="2000">
                <a:solidFill>
                  <a:srgbClr val="333399"/>
                </a:solidFill>
              </a:rPr>
              <a:t>(normalized</a:t>
            </a:r>
          </a:p>
          <a:p>
            <a:pPr algn="ctr"/>
            <a:r>
              <a:rPr lang="en-US" sz="2000">
                <a:solidFill>
                  <a:srgbClr val="333399"/>
                </a:solidFill>
              </a:rPr>
              <a:t>response time)</a:t>
            </a:r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V="1">
            <a:off x="1143000" y="4038600"/>
            <a:ext cx="782638" cy="6858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28600"/>
            <a:ext cx="1866900" cy="1866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838200"/>
            <a:ext cx="8226425" cy="1554163"/>
          </a:xfrm>
        </p:spPr>
        <p:txBody>
          <a:bodyPr/>
          <a:lstStyle/>
          <a:p>
            <a:r>
              <a:rPr lang="en-US" sz="2800" dirty="0" smtClean="0"/>
              <a:t>The same picture, only different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803990"/>
      </p:ext>
    </p:extLst>
  </p:cSld>
  <p:clrMapOvr>
    <a:masterClrMapping/>
  </p:clrMapOvr>
  <p:transition xmlns:p14="http://schemas.microsoft.com/office/powerpoint/2010/main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Queuing Theory for Busy People</a:t>
            </a:r>
            <a:endParaRPr lang="en-US"/>
          </a:p>
        </p:txBody>
      </p:sp>
      <p:sp>
        <p:nvSpPr>
          <p:cNvPr id="6349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226425" cy="4111625"/>
          </a:xfrm>
        </p:spPr>
        <p:txBody>
          <a:bodyPr/>
          <a:lstStyle/>
          <a:p>
            <a:r>
              <a:rPr lang="en-US" sz="2400" dirty="0" smtClean="0"/>
              <a:t>Big Assumptions</a:t>
            </a:r>
          </a:p>
          <a:p>
            <a:pPr lvl="1"/>
            <a:r>
              <a:rPr lang="en-US" sz="2000" dirty="0" smtClean="0"/>
              <a:t>Single service center (e.g., one core)</a:t>
            </a:r>
          </a:p>
          <a:p>
            <a:pPr lvl="1"/>
            <a:r>
              <a:rPr lang="en-US" sz="2000" dirty="0" smtClean="0"/>
              <a:t>Queue </a:t>
            </a:r>
            <a:r>
              <a:rPr lang="en-US" sz="2000" dirty="0" smtClean="0"/>
              <a:t>is First-Come-First-Served (FIFO, FCFS).</a:t>
            </a:r>
          </a:p>
          <a:p>
            <a:pPr lvl="1"/>
            <a:r>
              <a:rPr lang="en-US" sz="2000" dirty="0" smtClean="0"/>
              <a:t>Request arrivals are independent (</a:t>
            </a:r>
            <a:r>
              <a:rPr lang="en-US" sz="2000" dirty="0" err="1" smtClean="0"/>
              <a:t>poisson</a:t>
            </a:r>
            <a:r>
              <a:rPr lang="en-US" sz="2000" dirty="0" smtClean="0"/>
              <a:t> arrivals).</a:t>
            </a:r>
          </a:p>
          <a:p>
            <a:pPr lvl="1"/>
            <a:r>
              <a:rPr lang="en-US" sz="2000" dirty="0" smtClean="0"/>
              <a:t>Requests have independent service demands.</a:t>
            </a:r>
          </a:p>
          <a:p>
            <a:pPr lvl="1"/>
            <a:r>
              <a:rPr lang="en-US" sz="2000" dirty="0" smtClean="0"/>
              <a:t>i.e., arrival interval and service demand are exponentially distributed (noted as </a:t>
            </a:r>
            <a:r>
              <a:rPr lang="ja-JP" altLang="en-US" sz="2000" dirty="0" smtClean="0"/>
              <a:t>“</a:t>
            </a:r>
            <a:r>
              <a:rPr lang="en-US" sz="2000" dirty="0" smtClean="0"/>
              <a:t>M</a:t>
            </a:r>
            <a:r>
              <a:rPr lang="ja-JP" altLang="en-US" sz="2000" dirty="0" smtClean="0"/>
              <a:t>”</a:t>
            </a:r>
            <a:r>
              <a:rPr lang="en-US" sz="2000" dirty="0" smtClean="0"/>
              <a:t>).</a:t>
            </a:r>
          </a:p>
          <a:p>
            <a:pPr lvl="1"/>
            <a:r>
              <a:rPr lang="en-US" sz="2000" dirty="0" smtClean="0"/>
              <a:t>These assumptions are rarely true for real systems, but they give a good “back of napkin” understanding of behavior.</a:t>
            </a:r>
            <a:endParaRPr lang="en-US" sz="2000" dirty="0"/>
          </a:p>
        </p:txBody>
      </p:sp>
      <p:grpSp>
        <p:nvGrpSpPr>
          <p:cNvPr id="63492" name="Group 25"/>
          <p:cNvGrpSpPr>
            <a:grpSpLocks/>
          </p:cNvGrpSpPr>
          <p:nvPr/>
        </p:nvGrpSpPr>
        <p:grpSpPr bwMode="auto">
          <a:xfrm>
            <a:off x="3352800" y="1947863"/>
            <a:ext cx="1803400" cy="763587"/>
            <a:chOff x="1728" y="3072"/>
            <a:chExt cx="560" cy="237"/>
          </a:xfrm>
        </p:grpSpPr>
        <p:grpSp>
          <p:nvGrpSpPr>
            <p:cNvPr id="63499" name="Group 26"/>
            <p:cNvGrpSpPr>
              <a:grpSpLocks/>
            </p:cNvGrpSpPr>
            <p:nvPr/>
          </p:nvGrpSpPr>
          <p:grpSpPr bwMode="auto">
            <a:xfrm>
              <a:off x="1728" y="3119"/>
              <a:ext cx="224" cy="144"/>
              <a:chOff x="3776" y="3429"/>
              <a:chExt cx="274" cy="109"/>
            </a:xfrm>
          </p:grpSpPr>
          <p:sp>
            <p:nvSpPr>
              <p:cNvPr id="63502" name="Rectangle 27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503" name="Rectangle 28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504" name="Rectangle 29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505" name="Line 30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506" name="Line 31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3500" name="Line 32"/>
            <p:cNvSpPr>
              <a:spLocks noChangeShapeType="1"/>
            </p:cNvSpPr>
            <p:nvPr/>
          </p:nvSpPr>
          <p:spPr bwMode="auto">
            <a:xfrm>
              <a:off x="1952" y="3190"/>
              <a:ext cx="160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501" name="Oval 33"/>
            <p:cNvSpPr>
              <a:spLocks noChangeArrowheads="1"/>
            </p:cNvSpPr>
            <p:nvPr/>
          </p:nvSpPr>
          <p:spPr bwMode="auto">
            <a:xfrm>
              <a:off x="2051" y="3072"/>
              <a:ext cx="237" cy="2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493" name="Text Box 34"/>
          <p:cNvSpPr txBox="1">
            <a:spLocks noChangeArrowheads="1"/>
          </p:cNvSpPr>
          <p:nvPr/>
        </p:nvSpPr>
        <p:spPr bwMode="auto">
          <a:xfrm>
            <a:off x="2895600" y="271145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99"/>
                </a:solidFill>
              </a:rPr>
              <a:t>“M</a:t>
            </a:r>
            <a:r>
              <a:rPr lang="en-US" sz="1800" dirty="0">
                <a:solidFill>
                  <a:srgbClr val="000099"/>
                </a:solidFill>
              </a:rPr>
              <a:t>/M/</a:t>
            </a:r>
            <a:r>
              <a:rPr lang="en-US" sz="1800" dirty="0" smtClean="0">
                <a:solidFill>
                  <a:srgbClr val="000099"/>
                </a:solidFill>
              </a:rPr>
              <a:t>1” </a:t>
            </a:r>
            <a:r>
              <a:rPr lang="en-US" sz="1800" dirty="0">
                <a:solidFill>
                  <a:srgbClr val="000099"/>
                </a:solidFill>
              </a:rPr>
              <a:t>Service Center</a:t>
            </a:r>
            <a:endParaRPr lang="en-US" sz="2000" dirty="0">
              <a:solidFill>
                <a:srgbClr val="000099"/>
              </a:solidFill>
              <a:latin typeface="Times New Roman" charset="0"/>
            </a:endParaRPr>
          </a:p>
        </p:txBody>
      </p:sp>
      <p:sp>
        <p:nvSpPr>
          <p:cNvPr id="63494" name="Text Box 35"/>
          <p:cNvSpPr txBox="1">
            <a:spLocks noChangeArrowheads="1"/>
          </p:cNvSpPr>
          <p:nvPr/>
        </p:nvSpPr>
        <p:spPr bwMode="auto">
          <a:xfrm>
            <a:off x="457200" y="1824038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99"/>
                </a:solidFill>
              </a:rPr>
              <a:t>offered load</a:t>
            </a:r>
          </a:p>
          <a:p>
            <a:pPr algn="ctr" eaLnBrk="1" hangingPunct="1"/>
            <a:r>
              <a:rPr lang="en-US" sz="2000">
                <a:solidFill>
                  <a:srgbClr val="000099"/>
                </a:solidFill>
              </a:rPr>
              <a:t>request stream @</a:t>
            </a:r>
            <a:r>
              <a:rPr lang="en-US" sz="2000" i="1">
                <a:solidFill>
                  <a:srgbClr val="000099"/>
                </a:solidFill>
              </a:rPr>
              <a:t> </a:t>
            </a:r>
          </a:p>
          <a:p>
            <a:pPr algn="ctr" eaLnBrk="1" hangingPunct="1"/>
            <a:r>
              <a:rPr lang="en-US" sz="2000" i="1">
                <a:solidFill>
                  <a:srgbClr val="000099"/>
                </a:solidFill>
              </a:rPr>
              <a:t>arrival rate</a:t>
            </a:r>
            <a:r>
              <a:rPr lang="en-US" sz="2000">
                <a:solidFill>
                  <a:srgbClr val="000099"/>
                </a:solidFill>
              </a:rPr>
              <a:t> λ</a:t>
            </a:r>
          </a:p>
        </p:txBody>
      </p:sp>
      <p:sp>
        <p:nvSpPr>
          <p:cNvPr id="63495" name="Text Box 36"/>
          <p:cNvSpPr txBox="1">
            <a:spLocks noChangeArrowheads="1"/>
          </p:cNvSpPr>
          <p:nvPr/>
        </p:nvSpPr>
        <p:spPr bwMode="auto">
          <a:xfrm>
            <a:off x="2667000" y="1614488"/>
            <a:ext cx="2125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000099"/>
                </a:solidFill>
              </a:rPr>
              <a:t>wait </a:t>
            </a:r>
            <a:r>
              <a:rPr lang="en-US" sz="1800" i="1" dirty="0" smtClean="0">
                <a:solidFill>
                  <a:srgbClr val="000099"/>
                </a:solidFill>
              </a:rPr>
              <a:t>here in queue</a:t>
            </a:r>
            <a:endParaRPr lang="en-US" sz="1800" i="1" dirty="0">
              <a:solidFill>
                <a:srgbClr val="000099"/>
              </a:solidFill>
            </a:endParaRPr>
          </a:p>
        </p:txBody>
      </p:sp>
      <p:sp>
        <p:nvSpPr>
          <p:cNvPr id="63496" name="Line 37"/>
          <p:cNvSpPr>
            <a:spLocks noChangeShapeType="1"/>
          </p:cNvSpPr>
          <p:nvPr/>
        </p:nvSpPr>
        <p:spPr bwMode="auto">
          <a:xfrm>
            <a:off x="2728913" y="2327275"/>
            <a:ext cx="6238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38"/>
          <p:cNvSpPr>
            <a:spLocks noChangeShapeType="1"/>
          </p:cNvSpPr>
          <p:nvPr/>
        </p:nvSpPr>
        <p:spPr bwMode="auto">
          <a:xfrm>
            <a:off x="7620000" y="2327275"/>
            <a:ext cx="6238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39"/>
          <p:cNvSpPr txBox="1">
            <a:spLocks noChangeArrowheads="1"/>
          </p:cNvSpPr>
          <p:nvPr/>
        </p:nvSpPr>
        <p:spPr bwMode="auto">
          <a:xfrm>
            <a:off x="5105400" y="1965325"/>
            <a:ext cx="2605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99"/>
                </a:solidFill>
              </a:rPr>
              <a:t>Process for mean service demand </a:t>
            </a:r>
            <a:r>
              <a:rPr lang="en-US" sz="2000" i="1">
                <a:solidFill>
                  <a:srgbClr val="000099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3676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an unsaturated queue in steady state, mean response time R and mean queue length N are governed by:</a:t>
            </a:r>
          </a:p>
          <a:p>
            <a:pPr lvl="3"/>
            <a:endParaRPr lang="en-US" sz="2000" dirty="0" smtClean="0"/>
          </a:p>
          <a:p>
            <a:pPr lvl="3"/>
            <a:r>
              <a:rPr lang="en-US" sz="2000" dirty="0" smtClean="0"/>
              <a:t>     Little</a:t>
            </a:r>
            <a:r>
              <a:rPr lang="ja-JP" altLang="en-US" sz="2000" dirty="0" smtClean="0"/>
              <a:t>’</a:t>
            </a:r>
            <a:r>
              <a:rPr lang="en-US" sz="2000" dirty="0" smtClean="0"/>
              <a:t>s Law:   N =  </a:t>
            </a:r>
            <a:r>
              <a:rPr lang="en-US" sz="2000" dirty="0" err="1" smtClean="0"/>
              <a:t>λR</a:t>
            </a:r>
            <a:endParaRPr lang="en-US" sz="2000" dirty="0" smtClean="0"/>
          </a:p>
          <a:p>
            <a:pPr lvl="3"/>
            <a:endParaRPr lang="en-US" sz="2000" dirty="0" smtClean="0"/>
          </a:p>
          <a:p>
            <a:r>
              <a:rPr lang="en-US" sz="2400" dirty="0" smtClean="0"/>
              <a:t>Suppose a task T is in the system for R time units.</a:t>
            </a:r>
          </a:p>
          <a:p>
            <a:r>
              <a:rPr lang="en-US" sz="2400" dirty="0" smtClean="0"/>
              <a:t>During that time:</a:t>
            </a:r>
          </a:p>
          <a:p>
            <a:pPr lvl="1"/>
            <a:r>
              <a:rPr lang="en-US" sz="2000" dirty="0" err="1" smtClean="0"/>
              <a:t>λR</a:t>
            </a:r>
            <a:r>
              <a:rPr lang="en-US" sz="2000" dirty="0" smtClean="0"/>
              <a:t> new tasks arrive.</a:t>
            </a:r>
          </a:p>
          <a:p>
            <a:pPr lvl="1"/>
            <a:r>
              <a:rPr lang="en-US" sz="2000" dirty="0" smtClean="0"/>
              <a:t>N tasks depart (all tasks ahead of T).</a:t>
            </a:r>
          </a:p>
          <a:p>
            <a:r>
              <a:rPr lang="en-US" sz="2400" dirty="0" smtClean="0"/>
              <a:t>But in steady state, the flow in balances flow out.</a:t>
            </a:r>
          </a:p>
          <a:p>
            <a:pPr lvl="1"/>
            <a:r>
              <a:rPr lang="en-US" sz="2000" dirty="0" smtClean="0"/>
              <a:t> Note: this means that throughput X =  </a:t>
            </a:r>
            <a:r>
              <a:rPr lang="en-US" sz="2000" dirty="0" err="1" smtClean="0"/>
              <a:t>λ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7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Utilization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What is the probability that the center is busy?</a:t>
            </a:r>
          </a:p>
          <a:p>
            <a:pPr lvl="1"/>
            <a:r>
              <a:rPr lang="en-US" sz="2000" dirty="0" smtClean="0"/>
              <a:t>Answer: some number between 0 and 1.</a:t>
            </a:r>
          </a:p>
          <a:p>
            <a:r>
              <a:rPr lang="en-US" sz="2400" dirty="0" smtClean="0"/>
              <a:t>What percentage of the time is the center busy?</a:t>
            </a:r>
          </a:p>
          <a:p>
            <a:pPr lvl="1"/>
            <a:r>
              <a:rPr lang="en-US" sz="2000" dirty="0" smtClean="0"/>
              <a:t>Answer: some number between 0 and 100</a:t>
            </a:r>
          </a:p>
          <a:p>
            <a:r>
              <a:rPr lang="en-US" sz="2400" dirty="0" smtClean="0"/>
              <a:t>These are interchangeable: called </a:t>
            </a:r>
            <a:r>
              <a:rPr lang="en-US" sz="2400" dirty="0" smtClean="0">
                <a:solidFill>
                  <a:srgbClr val="800000"/>
                </a:solidFill>
              </a:rPr>
              <a:t>utilization</a:t>
            </a:r>
            <a:r>
              <a:rPr lang="en-US" sz="2400" dirty="0" smtClean="0"/>
              <a:t> U </a:t>
            </a:r>
          </a:p>
          <a:p>
            <a:r>
              <a:rPr lang="en-US" sz="2400" dirty="0" smtClean="0"/>
              <a:t>If the center is not saturated, i.e., it completes all its requests in some bounded time, then:</a:t>
            </a:r>
          </a:p>
          <a:p>
            <a:pPr lvl="2"/>
            <a:r>
              <a:rPr lang="en-US" sz="2000" dirty="0" smtClean="0"/>
              <a:t> U = </a:t>
            </a:r>
            <a:r>
              <a:rPr lang="en-US" sz="2000" dirty="0" err="1" smtClean="0"/>
              <a:t>λD</a:t>
            </a:r>
            <a:r>
              <a:rPr lang="en-US" sz="2000" dirty="0" smtClean="0"/>
              <a:t> = (arrivals/T * service demand)</a:t>
            </a:r>
          </a:p>
          <a:p>
            <a:pPr lvl="2"/>
            <a:r>
              <a:rPr lang="ja-JP" altLang="en-US" sz="2000" dirty="0" smtClean="0"/>
              <a:t>“</a:t>
            </a:r>
            <a:r>
              <a:rPr lang="en-US" sz="2000" dirty="0" smtClean="0"/>
              <a:t>Utilization Law</a:t>
            </a:r>
            <a:r>
              <a:rPr lang="ja-JP" altLang="en-US" sz="2000" dirty="0" smtClean="0"/>
              <a:t>”</a:t>
            </a:r>
            <a:endParaRPr lang="en-US" sz="2000" dirty="0" smtClean="0"/>
          </a:p>
          <a:p>
            <a:r>
              <a:rPr lang="en-US" sz="2400" dirty="0" smtClean="0"/>
              <a:t>The probability that the service center is idle is 1-U.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8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Idle Time </a:t>
            </a:r>
            <a:r>
              <a:rPr lang="ja-JP" altLang="en-US" smtClean="0"/>
              <a:t>“</a:t>
            </a:r>
            <a:r>
              <a:rPr lang="en-US" smtClean="0"/>
              <a:t>Law</a:t>
            </a:r>
            <a:r>
              <a:rPr lang="ja-JP" altLang="en-US" smtClean="0"/>
              <a:t>”</a:t>
            </a:r>
            <a:endParaRPr lang="en-US"/>
          </a:p>
        </p:txBody>
      </p:sp>
      <p:grpSp>
        <p:nvGrpSpPr>
          <p:cNvPr id="67587" name="Group 5"/>
          <p:cNvGrpSpPr>
            <a:grpSpLocks/>
          </p:cNvGrpSpPr>
          <p:nvPr/>
        </p:nvGrpSpPr>
        <p:grpSpPr bwMode="auto">
          <a:xfrm>
            <a:off x="914400" y="1963738"/>
            <a:ext cx="2359025" cy="1554162"/>
            <a:chOff x="1159" y="2305"/>
            <a:chExt cx="1486" cy="979"/>
          </a:xfrm>
        </p:grpSpPr>
        <p:sp>
          <p:nvSpPr>
            <p:cNvPr id="67593" name="Rectangle 6"/>
            <p:cNvSpPr>
              <a:spLocks noChangeArrowheads="1"/>
            </p:cNvSpPr>
            <p:nvPr/>
          </p:nvSpPr>
          <p:spPr bwMode="auto">
            <a:xfrm>
              <a:off x="1159" y="2305"/>
              <a:ext cx="1486" cy="9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594" name="Freeform 7"/>
            <p:cNvSpPr>
              <a:spLocks/>
            </p:cNvSpPr>
            <p:nvPr/>
          </p:nvSpPr>
          <p:spPr bwMode="auto">
            <a:xfrm>
              <a:off x="1178" y="2439"/>
              <a:ext cx="1432" cy="845"/>
            </a:xfrm>
            <a:custGeom>
              <a:avLst/>
              <a:gdLst>
                <a:gd name="T0" fmla="*/ 0 w 1432"/>
                <a:gd name="T1" fmla="*/ 845 h 845"/>
                <a:gd name="T2" fmla="*/ 358 w 1432"/>
                <a:gd name="T3" fmla="*/ 819 h 845"/>
                <a:gd name="T4" fmla="*/ 755 w 1432"/>
                <a:gd name="T5" fmla="*/ 807 h 845"/>
                <a:gd name="T6" fmla="*/ 1043 w 1432"/>
                <a:gd name="T7" fmla="*/ 781 h 845"/>
                <a:gd name="T8" fmla="*/ 1241 w 1432"/>
                <a:gd name="T9" fmla="*/ 672 h 845"/>
                <a:gd name="T10" fmla="*/ 1363 w 1432"/>
                <a:gd name="T11" fmla="*/ 416 h 845"/>
                <a:gd name="T12" fmla="*/ 1421 w 1432"/>
                <a:gd name="T13" fmla="*/ 103 h 845"/>
                <a:gd name="T14" fmla="*/ 1427 w 1432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2"/>
                <a:gd name="T25" fmla="*/ 0 h 845"/>
                <a:gd name="T26" fmla="*/ 1432 w 1432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2" h="845">
                  <a:moveTo>
                    <a:pt x="0" y="845"/>
                  </a:moveTo>
                  <a:cubicBezTo>
                    <a:pt x="116" y="835"/>
                    <a:pt x="232" y="825"/>
                    <a:pt x="358" y="819"/>
                  </a:cubicBezTo>
                  <a:cubicBezTo>
                    <a:pt x="484" y="813"/>
                    <a:pt x="641" y="813"/>
                    <a:pt x="755" y="807"/>
                  </a:cubicBezTo>
                  <a:cubicBezTo>
                    <a:pt x="869" y="801"/>
                    <a:pt x="962" y="803"/>
                    <a:pt x="1043" y="781"/>
                  </a:cubicBezTo>
                  <a:cubicBezTo>
                    <a:pt x="1124" y="759"/>
                    <a:pt x="1188" y="733"/>
                    <a:pt x="1241" y="672"/>
                  </a:cubicBezTo>
                  <a:cubicBezTo>
                    <a:pt x="1294" y="611"/>
                    <a:pt x="1333" y="511"/>
                    <a:pt x="1363" y="416"/>
                  </a:cubicBezTo>
                  <a:cubicBezTo>
                    <a:pt x="1393" y="321"/>
                    <a:pt x="1410" y="172"/>
                    <a:pt x="1421" y="103"/>
                  </a:cubicBezTo>
                  <a:cubicBezTo>
                    <a:pt x="1432" y="34"/>
                    <a:pt x="1429" y="17"/>
                    <a:pt x="1427" y="0"/>
                  </a:cubicBezTo>
                </a:path>
              </a:pathLst>
            </a:cu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457200" y="25114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i="1">
                <a:latin typeface="Times New Roman" charset="0"/>
              </a:rPr>
              <a:t>R</a:t>
            </a:r>
            <a:endParaRPr lang="en-US" sz="2000">
              <a:latin typeface="Times New Roman" charset="0"/>
            </a:endParaRP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2717800" y="3578225"/>
            <a:ext cx="998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>
                <a:latin typeface="Times New Roman" charset="0"/>
              </a:rPr>
              <a:t>  1(100%)</a:t>
            </a:r>
            <a:endParaRPr lang="en-US" sz="3600">
              <a:latin typeface="Times New Roman" charset="0"/>
            </a:endParaRP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981200" y="351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i="1">
                <a:latin typeface="Times New Roman" charset="0"/>
              </a:rPr>
              <a:t>U</a:t>
            </a:r>
            <a:endParaRPr lang="en-US" sz="2000">
              <a:latin typeface="Times New Roman" charset="0"/>
            </a:endParaRP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1447800" y="4403725"/>
            <a:ext cx="59928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Little</a:t>
            </a:r>
            <a:r>
              <a:rPr lang="ja-JP" altLang="en-US" sz="2000"/>
              <a:t>’</a:t>
            </a:r>
            <a:r>
              <a:rPr lang="en-US" sz="2000"/>
              <a:t>s Law gives response time </a:t>
            </a:r>
            <a:r>
              <a:rPr lang="en-US" sz="2000" i="1"/>
              <a:t>R = D/(1 - U).</a:t>
            </a:r>
          </a:p>
          <a:p>
            <a:pPr eaLnBrk="1" hangingPunct="1"/>
            <a:endParaRPr lang="en-US" sz="2000" i="1"/>
          </a:p>
          <a:p>
            <a:pPr lvl="1" eaLnBrk="1" hangingPunct="1"/>
            <a:r>
              <a:rPr lang="en-US" sz="2000">
                <a:ea typeface="ＭＳ Ｐゴシック" charset="0"/>
              </a:rPr>
              <a:t>Intuitively, each task </a:t>
            </a:r>
            <a:r>
              <a:rPr lang="en-US" sz="2000" b="1" i="1">
                <a:ea typeface="ＭＳ Ｐゴシック" charset="0"/>
              </a:rPr>
              <a:t>T</a:t>
            </a:r>
            <a:r>
              <a:rPr lang="ja-JP" altLang="en-US" sz="2000">
                <a:ea typeface="ＭＳ Ｐゴシック" charset="0"/>
              </a:rPr>
              <a:t>’</a:t>
            </a:r>
            <a:r>
              <a:rPr lang="en-US" sz="2000">
                <a:ea typeface="ＭＳ Ｐゴシック" charset="0"/>
              </a:rPr>
              <a:t>s response time </a:t>
            </a:r>
            <a:r>
              <a:rPr lang="en-US" sz="2000" i="1">
                <a:ea typeface="ＭＳ Ｐゴシック" charset="0"/>
              </a:rPr>
              <a:t>R</a:t>
            </a:r>
            <a:r>
              <a:rPr lang="en-US" sz="2000">
                <a:ea typeface="ＭＳ Ｐゴシック" charset="0"/>
              </a:rPr>
              <a:t> = </a:t>
            </a:r>
            <a:r>
              <a:rPr lang="en-US" sz="2000" i="1">
                <a:ea typeface="ＭＳ Ｐゴシック" charset="0"/>
              </a:rPr>
              <a:t>D</a:t>
            </a:r>
            <a:r>
              <a:rPr lang="en-US" sz="2000">
                <a:ea typeface="ＭＳ Ｐゴシック" charset="0"/>
              </a:rPr>
              <a:t> + </a:t>
            </a:r>
            <a:r>
              <a:rPr lang="en-US" sz="2000" i="1">
                <a:ea typeface="ＭＳ Ｐゴシック" charset="0"/>
              </a:rPr>
              <a:t>DN</a:t>
            </a:r>
            <a:r>
              <a:rPr lang="en-US" sz="2000"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sz="2000">
                <a:ea typeface="ＭＳ Ｐゴシック" charset="0"/>
              </a:rPr>
              <a:t>Substituting λ</a:t>
            </a:r>
            <a:r>
              <a:rPr lang="en-US" sz="2000" i="1">
                <a:ea typeface="ＭＳ Ｐゴシック" charset="0"/>
              </a:rPr>
              <a:t>R</a:t>
            </a:r>
            <a:r>
              <a:rPr lang="en-US" sz="2000">
                <a:ea typeface="ＭＳ Ｐゴシック" charset="0"/>
              </a:rPr>
              <a:t> for </a:t>
            </a:r>
            <a:r>
              <a:rPr lang="en-US" sz="2000" i="1">
                <a:ea typeface="ＭＳ Ｐゴシック" charset="0"/>
              </a:rPr>
              <a:t>N</a:t>
            </a:r>
            <a:r>
              <a:rPr lang="en-US" sz="2000">
                <a:ea typeface="ＭＳ Ｐゴシック" charset="0"/>
              </a:rPr>
              <a:t>:  </a:t>
            </a:r>
            <a:r>
              <a:rPr lang="en-US" sz="2000" i="1">
                <a:ea typeface="ＭＳ Ｐゴシック" charset="0"/>
              </a:rPr>
              <a:t>R</a:t>
            </a:r>
            <a:r>
              <a:rPr lang="en-US" sz="2000">
                <a:ea typeface="ＭＳ Ｐゴシック" charset="0"/>
              </a:rPr>
              <a:t> = </a:t>
            </a:r>
            <a:r>
              <a:rPr lang="en-US" sz="2000" i="1">
                <a:ea typeface="ＭＳ Ｐゴシック" charset="0"/>
              </a:rPr>
              <a:t>D</a:t>
            </a:r>
            <a:r>
              <a:rPr lang="en-US" sz="2000">
                <a:ea typeface="ＭＳ Ｐゴシック" charset="0"/>
              </a:rPr>
              <a:t> + </a:t>
            </a:r>
            <a:r>
              <a:rPr lang="en-US" sz="2000" i="1">
                <a:ea typeface="ＭＳ Ｐゴシック" charset="0"/>
              </a:rPr>
              <a:t>D</a:t>
            </a:r>
            <a:r>
              <a:rPr lang="en-US" sz="2000">
                <a:ea typeface="ＭＳ Ｐゴシック" charset="0"/>
              </a:rPr>
              <a:t> λ</a:t>
            </a:r>
            <a:r>
              <a:rPr lang="en-US" sz="2000" i="1">
                <a:ea typeface="ＭＳ Ｐゴシック" charset="0"/>
              </a:rPr>
              <a:t>R </a:t>
            </a:r>
          </a:p>
          <a:p>
            <a:pPr lvl="1" eaLnBrk="1" hangingPunct="1"/>
            <a:r>
              <a:rPr lang="en-US" sz="2000">
                <a:ea typeface="ＭＳ Ｐゴシック" charset="0"/>
              </a:rPr>
              <a:t>Substituting </a:t>
            </a:r>
            <a:r>
              <a:rPr lang="en-US" sz="2000" i="1">
                <a:ea typeface="ＭＳ Ｐゴシック" charset="0"/>
              </a:rPr>
              <a:t>U</a:t>
            </a:r>
            <a:r>
              <a:rPr lang="en-US" sz="2000">
                <a:ea typeface="ＭＳ Ｐゴシック" charset="0"/>
              </a:rPr>
              <a:t> for λD:  </a:t>
            </a:r>
            <a:r>
              <a:rPr lang="en-US" sz="2000" i="1">
                <a:ea typeface="ＭＳ Ｐゴシック" charset="0"/>
              </a:rPr>
              <a:t>R</a:t>
            </a:r>
            <a:r>
              <a:rPr lang="en-US" sz="2000">
                <a:ea typeface="ＭＳ Ｐゴシック" charset="0"/>
              </a:rPr>
              <a:t> = </a:t>
            </a:r>
            <a:r>
              <a:rPr lang="en-US" sz="2000" i="1">
                <a:ea typeface="ＭＳ Ｐゴシック" charset="0"/>
              </a:rPr>
              <a:t>D</a:t>
            </a:r>
            <a:r>
              <a:rPr lang="en-US" sz="2000">
                <a:ea typeface="ＭＳ Ｐゴシック" charset="0"/>
              </a:rPr>
              <a:t> + </a:t>
            </a:r>
            <a:r>
              <a:rPr lang="en-US" sz="2000" i="1">
                <a:ea typeface="ＭＳ Ｐゴシック" charset="0"/>
              </a:rPr>
              <a:t>UR</a:t>
            </a:r>
            <a:endParaRPr lang="en-US" sz="2000">
              <a:ea typeface="ＭＳ Ｐゴシック" charset="0"/>
            </a:endParaRPr>
          </a:p>
          <a:p>
            <a:pPr lvl="1" eaLnBrk="1" hangingPunct="1"/>
            <a:r>
              <a:rPr lang="en-US" sz="2000" i="1">
                <a:ea typeface="ＭＳ Ｐゴシック" charset="0"/>
              </a:rPr>
              <a:t>R</a:t>
            </a:r>
            <a:r>
              <a:rPr lang="en-US" sz="2000">
                <a:ea typeface="ＭＳ Ｐゴシック" charset="0"/>
              </a:rPr>
              <a:t>  - </a:t>
            </a:r>
            <a:r>
              <a:rPr lang="en-US" sz="2000" i="1">
                <a:ea typeface="ＭＳ Ｐゴシック" charset="0"/>
              </a:rPr>
              <a:t>UR</a:t>
            </a:r>
            <a:r>
              <a:rPr lang="en-US" sz="2000">
                <a:ea typeface="ＭＳ Ｐゴシック" charset="0"/>
              </a:rPr>
              <a:t> = </a:t>
            </a:r>
            <a:r>
              <a:rPr lang="en-US" sz="2000" i="1">
                <a:ea typeface="ＭＳ Ｐゴシック" charset="0"/>
              </a:rPr>
              <a:t>D</a:t>
            </a:r>
            <a:r>
              <a:rPr lang="en-US" sz="2000">
                <a:ea typeface="ＭＳ Ｐゴシック" charset="0"/>
              </a:rPr>
              <a:t>  --&gt; </a:t>
            </a:r>
            <a:r>
              <a:rPr lang="en-US" sz="2000" i="1">
                <a:ea typeface="ＭＳ Ｐゴシック" charset="0"/>
              </a:rPr>
              <a:t>R</a:t>
            </a:r>
            <a:r>
              <a:rPr lang="en-US" sz="2000">
                <a:ea typeface="ＭＳ Ｐゴシック" charset="0"/>
              </a:rPr>
              <a:t>(1 - </a:t>
            </a:r>
            <a:r>
              <a:rPr lang="en-US" sz="2000" i="1">
                <a:ea typeface="ＭＳ Ｐゴシック" charset="0"/>
              </a:rPr>
              <a:t>U</a:t>
            </a:r>
            <a:r>
              <a:rPr lang="en-US" sz="2000">
                <a:ea typeface="ＭＳ Ｐゴシック" charset="0"/>
              </a:rPr>
              <a:t>) = </a:t>
            </a:r>
            <a:r>
              <a:rPr lang="en-US" sz="2000" i="1">
                <a:ea typeface="ＭＳ Ｐゴシック" charset="0"/>
              </a:rPr>
              <a:t>D</a:t>
            </a:r>
            <a:r>
              <a:rPr lang="en-US" sz="2000">
                <a:ea typeface="ＭＳ Ｐゴシック" charset="0"/>
              </a:rPr>
              <a:t>  --&gt; </a:t>
            </a:r>
            <a:r>
              <a:rPr lang="en-US" sz="2000" i="1">
                <a:ea typeface="ＭＳ Ｐゴシック" charset="0"/>
              </a:rPr>
              <a:t>R</a:t>
            </a:r>
            <a:r>
              <a:rPr lang="en-US" sz="2000">
                <a:ea typeface="ＭＳ Ｐゴシック" charset="0"/>
              </a:rPr>
              <a:t> = </a:t>
            </a:r>
            <a:r>
              <a:rPr lang="en-US" sz="2000" i="1">
                <a:ea typeface="ＭＳ Ｐゴシック" charset="0"/>
              </a:rPr>
              <a:t>D</a:t>
            </a:r>
            <a:r>
              <a:rPr lang="en-US" sz="2000">
                <a:ea typeface="ＭＳ Ｐゴシック" charset="0"/>
              </a:rPr>
              <a:t>/(1 - </a:t>
            </a:r>
            <a:r>
              <a:rPr lang="en-US" sz="2000" i="1">
                <a:ea typeface="ＭＳ Ｐゴシック" charset="0"/>
              </a:rPr>
              <a:t>U</a:t>
            </a:r>
            <a:r>
              <a:rPr lang="en-US" sz="2000">
                <a:ea typeface="ＭＳ Ｐゴシック" charset="0"/>
              </a:rPr>
              <a:t>)</a:t>
            </a:r>
          </a:p>
          <a:p>
            <a:pPr eaLnBrk="1" hangingPunct="1"/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4114800" y="2133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Service center </a:t>
            </a:r>
            <a:r>
              <a:rPr lang="en-US" sz="2000" i="1" dirty="0">
                <a:solidFill>
                  <a:schemeClr val="tx1"/>
                </a:solidFill>
              </a:rPr>
              <a:t>saturates</a:t>
            </a:r>
            <a:r>
              <a:rPr lang="en-US" sz="2000" dirty="0">
                <a:solidFill>
                  <a:schemeClr val="tx1"/>
                </a:solidFill>
              </a:rPr>
              <a:t> as 1/ </a:t>
            </a:r>
            <a:r>
              <a:rPr lang="en-US" sz="2000" dirty="0" err="1">
                <a:solidFill>
                  <a:schemeClr val="tx1"/>
                </a:solidFill>
              </a:rPr>
              <a:t>λ</a:t>
            </a:r>
            <a:r>
              <a:rPr lang="en-US" sz="2000" dirty="0">
                <a:solidFill>
                  <a:schemeClr val="tx1"/>
                </a:solidFill>
              </a:rPr>
              <a:t> approaches </a:t>
            </a:r>
            <a:r>
              <a:rPr lang="en-US" sz="2000" i="1" dirty="0">
                <a:solidFill>
                  <a:schemeClr val="tx1"/>
                </a:solidFill>
              </a:rPr>
              <a:t>D</a:t>
            </a:r>
            <a:r>
              <a:rPr lang="en-US" sz="2000" dirty="0">
                <a:solidFill>
                  <a:schemeClr val="tx1"/>
                </a:solidFill>
              </a:rPr>
              <a:t>: small increases in </a:t>
            </a:r>
            <a:r>
              <a:rPr lang="en-US" sz="2000" dirty="0" err="1">
                <a:solidFill>
                  <a:schemeClr val="tx1"/>
                </a:solidFill>
              </a:rPr>
              <a:t>λ</a:t>
            </a:r>
            <a:r>
              <a:rPr lang="en-US" sz="2000" dirty="0">
                <a:solidFill>
                  <a:schemeClr val="tx1"/>
                </a:solidFill>
              </a:rPr>
              <a:t> cause large increases in the expected response time </a:t>
            </a:r>
            <a:r>
              <a:rPr lang="en-US" sz="2000" i="1" dirty="0">
                <a:solidFill>
                  <a:schemeClr val="tx1"/>
                </a:solidFill>
              </a:rPr>
              <a:t>R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2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Little</a:t>
            </a:r>
            <a:r>
              <a:rPr lang="ja-JP" altLang="en-US" smtClean="0"/>
              <a:t>’</a:t>
            </a:r>
            <a:r>
              <a:rPr lang="en-US" smtClean="0"/>
              <a:t>s Law Is Important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1. Intuitive understanding of FCFS queue behavior.</a:t>
            </a:r>
          </a:p>
          <a:p>
            <a:pPr marL="914400" lvl="2" indent="0">
              <a:buNone/>
            </a:pPr>
            <a:r>
              <a:rPr lang="en-US" sz="1800" dirty="0" smtClean="0"/>
              <a:t>Compute response time from demand parameters (</a:t>
            </a:r>
            <a:r>
              <a:rPr lang="en-US" sz="1800" dirty="0" err="1" smtClean="0"/>
              <a:t>λ</a:t>
            </a:r>
            <a:r>
              <a:rPr lang="en-US" sz="1800" dirty="0" smtClean="0"/>
              <a:t>, D).</a:t>
            </a:r>
          </a:p>
          <a:p>
            <a:pPr marL="914400" lvl="2" indent="0">
              <a:buNone/>
            </a:pPr>
            <a:r>
              <a:rPr lang="en-US" sz="1800" dirty="0" smtClean="0"/>
              <a:t>Compute N: how much storage is needed for the queue.</a:t>
            </a:r>
          </a:p>
          <a:p>
            <a:pPr marL="0" indent="0">
              <a:buNone/>
            </a:pPr>
            <a:r>
              <a:rPr lang="en-US" sz="2000" dirty="0" smtClean="0"/>
              <a:t>2. Notion of a </a:t>
            </a:r>
            <a:r>
              <a:rPr lang="en-US" sz="2000" dirty="0" smtClean="0">
                <a:solidFill>
                  <a:schemeClr val="accent2"/>
                </a:solidFill>
              </a:rPr>
              <a:t>saturated</a:t>
            </a:r>
            <a:r>
              <a:rPr lang="en-US" sz="2000" dirty="0" smtClean="0"/>
              <a:t> service center. </a:t>
            </a:r>
          </a:p>
          <a:p>
            <a:pPr marL="457200" lvl="1" indent="0">
              <a:buNone/>
            </a:pPr>
            <a:r>
              <a:rPr lang="en-US" sz="1800" dirty="0" smtClean="0"/>
              <a:t>Response times rise rapidly with load and are unbounded.</a:t>
            </a:r>
          </a:p>
          <a:p>
            <a:pPr marL="914400" lvl="2" indent="0">
              <a:buNone/>
            </a:pPr>
            <a:r>
              <a:rPr lang="en-US" sz="1800" dirty="0" smtClean="0"/>
              <a:t>At 50% utilization, a 10% increase in load increases R by 10%.</a:t>
            </a:r>
          </a:p>
          <a:p>
            <a:pPr marL="914400" lvl="2" indent="0">
              <a:buNone/>
            </a:pPr>
            <a:r>
              <a:rPr lang="en-US" sz="1800" dirty="0" smtClean="0"/>
              <a:t>At 90% utilization, a 10% increase in load increases R by 10x.</a:t>
            </a:r>
          </a:p>
          <a:p>
            <a:pPr marL="0" indent="0">
              <a:buNone/>
            </a:pPr>
            <a:r>
              <a:rPr lang="en-US" sz="2000" dirty="0" smtClean="0"/>
              <a:t>3. Basis for predicting performance of queuing networks.</a:t>
            </a:r>
          </a:p>
          <a:p>
            <a:pPr marL="914400" lvl="2" indent="0">
              <a:buNone/>
            </a:pPr>
            <a:r>
              <a:rPr lang="en-US" sz="1800" dirty="0" smtClean="0"/>
              <a:t>Cheap and easy </a:t>
            </a:r>
            <a:r>
              <a:rPr lang="ja-JP" altLang="en-US" sz="1800" dirty="0" smtClean="0"/>
              <a:t>“</a:t>
            </a:r>
            <a:r>
              <a:rPr lang="en-US" sz="1800" dirty="0" smtClean="0"/>
              <a:t>back of napkin</a:t>
            </a:r>
            <a:r>
              <a:rPr lang="ja-JP" altLang="en-US" sz="1800" dirty="0" smtClean="0"/>
              <a:t>”</a:t>
            </a:r>
            <a:r>
              <a:rPr lang="en-US" sz="1800" dirty="0" smtClean="0"/>
              <a:t> estimates of system performance based on observed behavior and proposed changes, e.g., capacity planning, </a:t>
            </a:r>
            <a:r>
              <a:rPr lang="ja-JP" altLang="en-US" sz="1800" dirty="0" smtClean="0"/>
              <a:t>“</a:t>
            </a:r>
            <a:r>
              <a:rPr lang="en-US" sz="1800" dirty="0" smtClean="0"/>
              <a:t>what if</a:t>
            </a:r>
            <a:r>
              <a:rPr lang="ja-JP" altLang="en-US" sz="1800" dirty="0" smtClean="0"/>
              <a:t>”</a:t>
            </a:r>
            <a:r>
              <a:rPr lang="en-US" sz="1800" dirty="0" smtClean="0"/>
              <a:t> questions.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211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5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35465"/>
      </p:ext>
    </p:extLst>
  </p:cSld>
  <p:clrMapOvr>
    <a:masterClrMapping/>
  </p:clrMapOvr>
  <p:transition xmlns:p14="http://schemas.microsoft.com/office/powerpoint/2010/main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0"/>
            <a:ext cx="865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35234"/>
      </p:ext>
    </p:extLst>
  </p:cSld>
  <p:clrMapOvr>
    <a:masterClrMapping/>
  </p:clrMapOvr>
  <p:transition xmlns:p14="http://schemas.microsoft.com/office/powerpoint/2010/main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828800" y="2103438"/>
            <a:ext cx="5486400" cy="3733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72707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2172494" y="3971131"/>
            <a:ext cx="37338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08" name="Straight Connector 20"/>
          <p:cNvCxnSpPr>
            <a:cxnSpLocks noChangeShapeType="1"/>
          </p:cNvCxnSpPr>
          <p:nvPr/>
        </p:nvCxnSpPr>
        <p:spPr bwMode="auto">
          <a:xfrm rot="16200000" flipV="1">
            <a:off x="3619500" y="3970338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09" name="Rectangle 28"/>
          <p:cNvSpPr>
            <a:spLocks noChangeArrowheads="1"/>
          </p:cNvSpPr>
          <p:nvPr/>
        </p:nvSpPr>
        <p:spPr bwMode="auto">
          <a:xfrm>
            <a:off x="4038600" y="2560638"/>
            <a:ext cx="1447800" cy="2819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2710" name="Straight Connector 21"/>
          <p:cNvCxnSpPr>
            <a:cxnSpLocks noChangeShapeType="1"/>
          </p:cNvCxnSpPr>
          <p:nvPr/>
        </p:nvCxnSpPr>
        <p:spPr bwMode="auto">
          <a:xfrm>
            <a:off x="1828800" y="2560638"/>
            <a:ext cx="5486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1" name="Straight Connector 25"/>
          <p:cNvCxnSpPr>
            <a:cxnSpLocks noChangeShapeType="1"/>
          </p:cNvCxnSpPr>
          <p:nvPr/>
        </p:nvCxnSpPr>
        <p:spPr bwMode="auto">
          <a:xfrm>
            <a:off x="1828800" y="5380038"/>
            <a:ext cx="5486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2" name="Freeform 19"/>
          <p:cNvSpPr>
            <a:spLocks noChangeArrowheads="1"/>
          </p:cNvSpPr>
          <p:nvPr/>
        </p:nvSpPr>
        <p:spPr bwMode="auto">
          <a:xfrm>
            <a:off x="1828800" y="2286000"/>
            <a:ext cx="5486400" cy="3581400"/>
          </a:xfrm>
          <a:custGeom>
            <a:avLst/>
            <a:gdLst>
              <a:gd name="T0" fmla="*/ 0 w 5346700"/>
              <a:gd name="T1" fmla="*/ 3450649 h 3687233"/>
              <a:gd name="T2" fmla="*/ 2326785 w 5346700"/>
              <a:gd name="T3" fmla="*/ 3007336 h 3687233"/>
              <a:gd name="T4" fmla="*/ 3249475 w 5346700"/>
              <a:gd name="T5" fmla="*/ 623034 h 3687233"/>
              <a:gd name="T6" fmla="*/ 5629750 w 5346700"/>
              <a:gd name="T7" fmla="*/ 0 h 3687233"/>
              <a:gd name="T8" fmla="*/ 0 60000 65536"/>
              <a:gd name="T9" fmla="*/ 0 60000 65536"/>
              <a:gd name="T10" fmla="*/ 0 60000 65536"/>
              <a:gd name="T11" fmla="*/ 0 60000 65536"/>
              <a:gd name="T12" fmla="*/ 0 w 5346700"/>
              <a:gd name="T13" fmla="*/ 0 h 3687233"/>
              <a:gd name="T14" fmla="*/ 5346700 w 5346700"/>
              <a:gd name="T15" fmla="*/ 3687233 h 36872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46700" h="3687233">
                <a:moveTo>
                  <a:pt x="0" y="3657600"/>
                </a:moveTo>
                <a:cubicBezTo>
                  <a:pt x="847725" y="3672416"/>
                  <a:pt x="1695450" y="3687233"/>
                  <a:pt x="2209800" y="3187700"/>
                </a:cubicBezTo>
                <a:cubicBezTo>
                  <a:pt x="2724150" y="2688167"/>
                  <a:pt x="2563283" y="1191683"/>
                  <a:pt x="3086100" y="660400"/>
                </a:cubicBezTo>
                <a:cubicBezTo>
                  <a:pt x="3608917" y="129117"/>
                  <a:pt x="4477808" y="64558"/>
                  <a:pt x="5346700" y="0"/>
                </a:cubicBezTo>
              </a:path>
            </a:pathLst>
          </a:custGeom>
          <a:noFill/>
          <a:ln w="412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713" name="TextBox 30"/>
          <p:cNvSpPr txBox="1">
            <a:spLocks noChangeArrowheads="1"/>
          </p:cNvSpPr>
          <p:nvPr/>
        </p:nvSpPr>
        <p:spPr bwMode="auto">
          <a:xfrm>
            <a:off x="838200" y="5029200"/>
            <a:ext cx="99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10%</a:t>
            </a:r>
          </a:p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quantile</a:t>
            </a:r>
          </a:p>
        </p:txBody>
      </p:sp>
      <p:sp>
        <p:nvSpPr>
          <p:cNvPr id="72714" name="TextBox 31"/>
          <p:cNvSpPr txBox="1">
            <a:spLocks noChangeArrowheads="1"/>
          </p:cNvSpPr>
          <p:nvPr/>
        </p:nvSpPr>
        <p:spPr bwMode="auto">
          <a:xfrm>
            <a:off x="838200" y="2249488"/>
            <a:ext cx="99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sz="1800" smtClean="0">
                <a:solidFill>
                  <a:srgbClr val="000000"/>
                </a:solidFill>
              </a:rPr>
              <a:t>90%</a:t>
            </a:r>
          </a:p>
          <a:p>
            <a:pPr algn="ctr" defTabSz="914400" eaLnBrk="1" hangingPunct="1"/>
            <a:r>
              <a:rPr lang="en-US" sz="1800" smtClean="0">
                <a:solidFill>
                  <a:srgbClr val="000000"/>
                </a:solidFill>
              </a:rPr>
              <a:t>quantile</a:t>
            </a:r>
          </a:p>
        </p:txBody>
      </p:sp>
      <p:cxnSp>
        <p:nvCxnSpPr>
          <p:cNvPr id="72715" name="Straight Connector 32"/>
          <p:cNvCxnSpPr>
            <a:cxnSpLocks noChangeShapeType="1"/>
            <a:stCxn id="2" idx="1"/>
            <a:endCxn id="2" idx="3"/>
          </p:cNvCxnSpPr>
          <p:nvPr/>
        </p:nvCxnSpPr>
        <p:spPr bwMode="auto">
          <a:xfrm rot="10800000" flipH="1">
            <a:off x="1828800" y="3970338"/>
            <a:ext cx="5486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6" name="TextBox 36"/>
          <p:cNvSpPr txBox="1">
            <a:spLocks noChangeArrowheads="1"/>
          </p:cNvSpPr>
          <p:nvPr/>
        </p:nvSpPr>
        <p:spPr bwMode="auto">
          <a:xfrm>
            <a:off x="2362200" y="4021138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median</a:t>
            </a:r>
          </a:p>
        </p:txBody>
      </p:sp>
      <p:cxnSp>
        <p:nvCxnSpPr>
          <p:cNvPr id="72717" name="Curved Connector 38"/>
          <p:cNvCxnSpPr>
            <a:cxnSpLocks noChangeShapeType="1"/>
          </p:cNvCxnSpPr>
          <p:nvPr/>
        </p:nvCxnSpPr>
        <p:spPr bwMode="auto">
          <a:xfrm flipV="1">
            <a:off x="3276600" y="3962400"/>
            <a:ext cx="1295400" cy="287338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8" name="TextBox 46"/>
          <p:cNvSpPr txBox="1">
            <a:spLocks noChangeArrowheads="1"/>
          </p:cNvSpPr>
          <p:nvPr/>
        </p:nvSpPr>
        <p:spPr bwMode="auto">
          <a:xfrm>
            <a:off x="533400" y="914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80% of the requests have response time </a:t>
            </a:r>
            <a:r>
              <a:rPr lang="en-US" sz="1800" i="1" smtClean="0">
                <a:solidFill>
                  <a:srgbClr val="000000"/>
                </a:solidFill>
              </a:rPr>
              <a:t>r</a:t>
            </a:r>
            <a:r>
              <a:rPr lang="en-US" sz="1800" smtClean="0">
                <a:solidFill>
                  <a:srgbClr val="000000"/>
                </a:solidFill>
              </a:rPr>
              <a:t> with </a:t>
            </a:r>
            <a:r>
              <a:rPr lang="en-US" sz="1800" i="1" smtClean="0">
                <a:solidFill>
                  <a:srgbClr val="000000"/>
                </a:solidFill>
              </a:rPr>
              <a:t>x1 &lt; r &lt; x2</a:t>
            </a:r>
            <a:r>
              <a:rPr lang="en-US" sz="1800" smtClean="0">
                <a:solidFill>
                  <a:srgbClr val="000000"/>
                </a:solidFill>
              </a:rPr>
              <a:t>. </a:t>
            </a:r>
          </a:p>
        </p:txBody>
      </p:sp>
      <p:cxnSp>
        <p:nvCxnSpPr>
          <p:cNvPr id="72719" name="Curved Connector 47"/>
          <p:cNvCxnSpPr>
            <a:cxnSpLocks noChangeShapeType="1"/>
          </p:cNvCxnSpPr>
          <p:nvPr/>
        </p:nvCxnSpPr>
        <p:spPr bwMode="auto">
          <a:xfrm rot="16200000" flipH="1">
            <a:off x="3200400" y="1676400"/>
            <a:ext cx="1447800" cy="1295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0" name="TextBox 48"/>
          <p:cNvSpPr txBox="1">
            <a:spLocks noChangeArrowheads="1"/>
          </p:cNvSpPr>
          <p:nvPr/>
        </p:nvSpPr>
        <p:spPr bwMode="auto">
          <a:xfrm>
            <a:off x="3836988" y="5867400"/>
            <a:ext cx="48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sz="1800" i="1" smtClean="0">
                <a:solidFill>
                  <a:srgbClr val="000000"/>
                </a:solidFill>
              </a:rPr>
              <a:t>x1</a:t>
            </a:r>
          </a:p>
        </p:txBody>
      </p:sp>
      <p:sp>
        <p:nvSpPr>
          <p:cNvPr id="72721" name="TextBox 49"/>
          <p:cNvSpPr txBox="1">
            <a:spLocks noChangeArrowheads="1"/>
          </p:cNvSpPr>
          <p:nvPr/>
        </p:nvSpPr>
        <p:spPr bwMode="auto">
          <a:xfrm>
            <a:off x="5078413" y="5867400"/>
            <a:ext cx="48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sz="1800" i="1" smtClean="0">
                <a:solidFill>
                  <a:srgbClr val="000000"/>
                </a:solidFill>
              </a:rPr>
              <a:t>x2</a:t>
            </a:r>
          </a:p>
        </p:txBody>
      </p:sp>
      <p:sp>
        <p:nvSpPr>
          <p:cNvPr id="72722" name="TextBox 56"/>
          <p:cNvSpPr txBox="1">
            <a:spLocks noChangeArrowheads="1"/>
          </p:cNvSpPr>
          <p:nvPr/>
        </p:nvSpPr>
        <p:spPr bwMode="auto">
          <a:xfrm>
            <a:off x="5029200" y="10668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ja-JP" altLang="en-US" sz="1800" smtClean="0">
                <a:solidFill>
                  <a:srgbClr val="000000"/>
                </a:solidFill>
              </a:rPr>
              <a:t>“</a:t>
            </a:r>
            <a:r>
              <a:rPr lang="en-US" sz="1800" smtClean="0">
                <a:solidFill>
                  <a:srgbClr val="000000"/>
                </a:solidFill>
              </a:rPr>
              <a:t>Tail</a:t>
            </a:r>
            <a:r>
              <a:rPr lang="ja-JP" altLang="en-US" sz="1800" smtClean="0">
                <a:solidFill>
                  <a:srgbClr val="000000"/>
                </a:solidFill>
              </a:rPr>
              <a:t>”</a:t>
            </a:r>
            <a:r>
              <a:rPr lang="en-US" sz="1800" smtClean="0">
                <a:solidFill>
                  <a:srgbClr val="000000"/>
                </a:solidFill>
              </a:rPr>
              <a:t> of 10% of requests with response time </a:t>
            </a:r>
            <a:r>
              <a:rPr lang="en-US" sz="1800" i="1" smtClean="0">
                <a:solidFill>
                  <a:srgbClr val="000000"/>
                </a:solidFill>
              </a:rPr>
              <a:t>r &gt; x2</a:t>
            </a:r>
            <a:r>
              <a:rPr lang="en-US" sz="1800" smtClean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72723" name="Curved Connector 57"/>
          <p:cNvCxnSpPr>
            <a:cxnSpLocks noChangeShapeType="1"/>
          </p:cNvCxnSpPr>
          <p:nvPr/>
        </p:nvCxnSpPr>
        <p:spPr bwMode="auto">
          <a:xfrm rot="5400000">
            <a:off x="5486400" y="1905000"/>
            <a:ext cx="83820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4" name="TextBox 60"/>
          <p:cNvSpPr txBox="1">
            <a:spLocks noChangeArrowheads="1"/>
          </p:cNvSpPr>
          <p:nvPr/>
        </p:nvSpPr>
        <p:spPr bwMode="auto">
          <a:xfrm>
            <a:off x="5562600" y="3200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What</a:t>
            </a:r>
            <a:r>
              <a:rPr lang="ja-JP" altLang="en-US" sz="1800" smtClean="0">
                <a:solidFill>
                  <a:srgbClr val="000000"/>
                </a:solidFill>
              </a:rPr>
              <a:t>’</a:t>
            </a:r>
            <a:r>
              <a:rPr lang="en-US" sz="1800" smtClean="0">
                <a:solidFill>
                  <a:srgbClr val="000000"/>
                </a:solidFill>
              </a:rPr>
              <a:t>s the mean r?</a:t>
            </a:r>
          </a:p>
        </p:txBody>
      </p:sp>
      <p:sp>
        <p:nvSpPr>
          <p:cNvPr id="72725" name="TextBox 61"/>
          <p:cNvSpPr txBox="1">
            <a:spLocks noChangeArrowheads="1"/>
          </p:cNvSpPr>
          <p:nvPr/>
        </p:nvSpPr>
        <p:spPr bwMode="auto">
          <a:xfrm>
            <a:off x="990600" y="63246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u="sng" smtClean="0">
                <a:solidFill>
                  <a:srgbClr val="000000"/>
                </a:solidFill>
              </a:rPr>
              <a:t>Understand</a:t>
            </a:r>
            <a:r>
              <a:rPr lang="en-US" sz="1800" smtClean="0">
                <a:solidFill>
                  <a:srgbClr val="000000"/>
                </a:solidFill>
              </a:rPr>
              <a:t> how the mean (average) response time can be misleading.</a:t>
            </a:r>
          </a:p>
        </p:txBody>
      </p:sp>
      <p:sp>
        <p:nvSpPr>
          <p:cNvPr id="72726" name="TextBox 62"/>
          <p:cNvSpPr txBox="1">
            <a:spLocks noChangeArrowheads="1"/>
          </p:cNvSpPr>
          <p:nvPr/>
        </p:nvSpPr>
        <p:spPr bwMode="auto">
          <a:xfrm>
            <a:off x="7315200" y="2962275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A few requests have very long response times.</a:t>
            </a:r>
          </a:p>
        </p:txBody>
      </p:sp>
      <p:cxnSp>
        <p:nvCxnSpPr>
          <p:cNvPr id="72727" name="Curved Connector 63"/>
          <p:cNvCxnSpPr>
            <a:cxnSpLocks noChangeShapeType="1"/>
          </p:cNvCxnSpPr>
          <p:nvPr/>
        </p:nvCxnSpPr>
        <p:spPr bwMode="auto">
          <a:xfrm rot="16200000" flipV="1">
            <a:off x="7162800" y="2362200"/>
            <a:ext cx="685800" cy="6858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8" name="Rectangle 68"/>
          <p:cNvSpPr>
            <a:spLocks noChangeArrowheads="1"/>
          </p:cNvSpPr>
          <p:nvPr/>
        </p:nvSpPr>
        <p:spPr bwMode="auto">
          <a:xfrm>
            <a:off x="1143000" y="3810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50%</a:t>
            </a:r>
          </a:p>
        </p:txBody>
      </p:sp>
      <p:sp>
        <p:nvSpPr>
          <p:cNvPr id="72729" name="Title 7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>
                <a:latin typeface="Arial"/>
                <a:ea typeface="ＭＳ Ｐゴシック" charset="0"/>
                <a:cs typeface="Arial"/>
              </a:rPr>
              <a:t>Cumulative Distribution Function (CDF)</a:t>
            </a:r>
          </a:p>
        </p:txBody>
      </p:sp>
    </p:spTree>
    <p:extLst>
      <p:ext uri="{BB962C8B-B14F-4D97-AF65-F5344CB8AC3E}">
        <p14:creationId xmlns:p14="http://schemas.microsoft.com/office/powerpoint/2010/main" val="1023980273"/>
      </p:ext>
    </p:extLst>
  </p:cSld>
  <p:clrMapOvr>
    <a:masterClrMapping/>
  </p:clrMapOvr>
  <p:transition xmlns:p14="http://schemas.microsoft.com/office/powerpoint/2010/main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of RPC: NFS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1038"/>
            <a:ext cx="8594725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181600" y="6324600"/>
            <a:ext cx="118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[ucla.edu]</a:t>
            </a:r>
          </a:p>
        </p:txBody>
      </p:sp>
    </p:spTree>
    <p:extLst>
      <p:ext uri="{BB962C8B-B14F-4D97-AF65-F5344CB8AC3E}">
        <p14:creationId xmlns:p14="http://schemas.microsoft.com/office/powerpoint/2010/main" val="152246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SEDA Lessons</a:t>
            </a:r>
            <a:endParaRPr lang="en-US"/>
          </a:p>
        </p:txBody>
      </p:sp>
      <p:sp>
        <p:nvSpPr>
          <p:cNvPr id="727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Means/averages are almost never useful: you have to look at the distribution.</a:t>
            </a:r>
          </a:p>
          <a:p>
            <a:r>
              <a:rPr lang="en-US" sz="2400" dirty="0" smtClean="0"/>
              <a:t>Pay attention to </a:t>
            </a:r>
            <a:r>
              <a:rPr lang="en-US" sz="2400" dirty="0" err="1" smtClean="0"/>
              <a:t>quantile</a:t>
            </a:r>
            <a:r>
              <a:rPr lang="en-US" sz="2400" dirty="0" smtClean="0"/>
              <a:t> response time.</a:t>
            </a:r>
          </a:p>
          <a:p>
            <a:r>
              <a:rPr lang="en-US" sz="2400" dirty="0" smtClean="0"/>
              <a:t>All servers must manage overload.</a:t>
            </a:r>
          </a:p>
          <a:p>
            <a:r>
              <a:rPr lang="en-US" sz="2400" dirty="0" smtClean="0"/>
              <a:t>Long response time tails can occur under overload, and that is bad.</a:t>
            </a:r>
          </a:p>
          <a:p>
            <a:r>
              <a:rPr lang="en-US" sz="2400" dirty="0" smtClean="0"/>
              <a:t>A staged structure with multiple components separated by queues can help manage performance.</a:t>
            </a:r>
          </a:p>
          <a:p>
            <a:r>
              <a:rPr lang="en-US" sz="2400" dirty="0" smtClean="0"/>
              <a:t>The staged structure can also help to manage concurrency and and simplify locking.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8001000" y="6291263"/>
            <a:ext cx="865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Fujitsu</a:t>
            </a:r>
          </a:p>
        </p:txBody>
      </p:sp>
      <p:sp>
        <p:nvSpPr>
          <p:cNvPr id="52228" name="Content Placeholder 7"/>
          <p:cNvSpPr txBox="1">
            <a:spLocks/>
          </p:cNvSpPr>
          <p:nvPr/>
        </p:nvSpPr>
        <p:spPr bwMode="auto">
          <a:xfrm>
            <a:off x="5181601" y="1905000"/>
            <a:ext cx="381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edundant </a:t>
            </a:r>
            <a:r>
              <a:rPr lang="en-US" sz="2000" b="1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rray of </a:t>
            </a:r>
            <a:r>
              <a:rPr lang="en-US" sz="2000" b="1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ndependent </a:t>
            </a:r>
            <a:r>
              <a:rPr lang="en-US" sz="2000" b="1" dirty="0" smtClean="0">
                <a:latin typeface="+mn-lt"/>
              </a:rPr>
              <a:t>D</a:t>
            </a:r>
            <a:r>
              <a:rPr lang="en-US" sz="2000" dirty="0" smtClean="0">
                <a:latin typeface="+mn-lt"/>
              </a:rPr>
              <a:t>isks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800000"/>
                </a:solidFill>
                <a:latin typeface="+mn-lt"/>
              </a:rPr>
              <a:t>Striping</a:t>
            </a:r>
            <a:r>
              <a:rPr lang="en-US" sz="2000" dirty="0" smtClean="0">
                <a:latin typeface="+mn-lt"/>
              </a:rPr>
              <a:t> for high throughput for pipelined reads.</a:t>
            </a:r>
            <a:endParaRPr lang="en-US" sz="200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+mn-lt"/>
              </a:rPr>
              <a:t>Data redundancy: </a:t>
            </a:r>
            <a:r>
              <a:rPr lang="en-US" sz="2000" b="1" dirty="0" smtClean="0">
                <a:solidFill>
                  <a:srgbClr val="800000"/>
                </a:solidFill>
                <a:latin typeface="+mn-lt"/>
              </a:rPr>
              <a:t>parity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+mn-lt"/>
              </a:rPr>
              <a:t>Enables recovery from one disk failure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+mn-lt"/>
              </a:rPr>
              <a:t>RAID5 distributes parity: no</a:t>
            </a:r>
            <a:r>
              <a:rPr lang="ja-JP" altLang="en-US" sz="2000" dirty="0" smtClean="0">
                <a:latin typeface="+mn-lt"/>
              </a:rPr>
              <a:t>“</a:t>
            </a:r>
            <a:r>
              <a:rPr lang="en-US" sz="2000" dirty="0">
                <a:latin typeface="+mn-lt"/>
              </a:rPr>
              <a:t>hot spot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sz="2000" dirty="0">
                <a:latin typeface="+mn-lt"/>
              </a:rPr>
              <a:t> for random writes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</a:rPr>
              <a:t>Market standard</a:t>
            </a:r>
            <a:endParaRPr lang="en-US" dirty="0">
              <a:latin typeface="+mn-lt"/>
            </a:endParaRPr>
          </a:p>
        </p:txBody>
      </p:sp>
      <p:pic>
        <p:nvPicPr>
          <p:cNvPr id="52229" name="Picture 6" descr="glossary-raid-raid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976813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851400" y="228600"/>
            <a:ext cx="4267200" cy="1143000"/>
          </a:xfrm>
        </p:spPr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Building a better disk: RAID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63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715000" y="76200"/>
            <a:ext cx="3429000" cy="1143000"/>
          </a:xfrm>
        </p:spPr>
        <p:txBody>
          <a:bodyPr/>
          <a:lstStyle/>
          <a:p>
            <a:r>
              <a:rPr lang="en-US" smtClean="0">
                <a:latin typeface="Comic Sans MS" charset="0"/>
                <a:ea typeface="ＭＳ Ｐゴシック" charset="0"/>
                <a:cs typeface="ＭＳ Ｐゴシック" charset="0"/>
              </a:rPr>
              <a:t>RAID 0</a:t>
            </a: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8001000" y="6291263"/>
            <a:ext cx="865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Fujitsu</a:t>
            </a:r>
          </a:p>
        </p:txBody>
      </p:sp>
      <p:pic>
        <p:nvPicPr>
          <p:cNvPr id="57348" name="Picture 4" descr="glossary-raid-raid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81000"/>
            <a:ext cx="36115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Content Placeholder 7"/>
          <p:cNvSpPr txBox="1">
            <a:spLocks/>
          </p:cNvSpPr>
          <p:nvPr/>
        </p:nvSpPr>
        <p:spPr bwMode="auto">
          <a:xfrm>
            <a:off x="4648200" y="1600200"/>
            <a:ext cx="4217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u="sng">
                <a:solidFill>
                  <a:schemeClr val="accent2"/>
                </a:solidFill>
                <a:latin typeface="Comic Sans MS" charset="0"/>
              </a:rPr>
              <a:t>Striping</a:t>
            </a:r>
            <a:endParaRPr lang="en-US" sz="2800" u="sng">
              <a:solidFill>
                <a:schemeClr val="accent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Sequential throughput?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Random throughput?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Random latency?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Read vs. write?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MTTF/MTBF?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Cost per GB?</a:t>
            </a:r>
          </a:p>
        </p:txBody>
      </p:sp>
    </p:spTree>
    <p:extLst>
      <p:ext uri="{BB962C8B-B14F-4D97-AF65-F5344CB8AC3E}">
        <p14:creationId xmlns:p14="http://schemas.microsoft.com/office/powerpoint/2010/main" val="7970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715000" y="76200"/>
            <a:ext cx="3429000" cy="1143000"/>
          </a:xfrm>
        </p:spPr>
        <p:txBody>
          <a:bodyPr/>
          <a:lstStyle/>
          <a:p>
            <a:r>
              <a:rPr lang="en-US" smtClean="0">
                <a:latin typeface="Comic Sans MS" charset="0"/>
                <a:ea typeface="ＭＳ Ｐゴシック" charset="0"/>
                <a:cs typeface="ＭＳ Ｐゴシック" charset="0"/>
              </a:rPr>
              <a:t>RAID 1</a:t>
            </a: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8001000" y="6291263"/>
            <a:ext cx="865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Fujitsu</a:t>
            </a:r>
          </a:p>
        </p:txBody>
      </p:sp>
      <p:pic>
        <p:nvPicPr>
          <p:cNvPr id="58372" name="Picture 5" descr="glossary-raid-raid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4800"/>
            <a:ext cx="3848100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Content Placeholder 7"/>
          <p:cNvSpPr txBox="1">
            <a:spLocks/>
          </p:cNvSpPr>
          <p:nvPr/>
        </p:nvSpPr>
        <p:spPr bwMode="auto">
          <a:xfrm>
            <a:off x="4648200" y="1600200"/>
            <a:ext cx="4217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u="sng">
                <a:solidFill>
                  <a:schemeClr val="accent2"/>
                </a:solidFill>
                <a:latin typeface="Comic Sans MS" charset="0"/>
              </a:rPr>
              <a:t>Mirroring</a:t>
            </a:r>
            <a:endParaRPr lang="en-US" sz="2800" u="sng">
              <a:solidFill>
                <a:schemeClr val="accent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Sequential throughput?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Random throughput?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Random latency?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Read vs. write?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MTTF/MTBF?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charset="0"/>
              </a:rPr>
              <a:t>Cost per GB?</a:t>
            </a:r>
          </a:p>
        </p:txBody>
      </p:sp>
    </p:spTree>
    <p:extLst>
      <p:ext uri="{BB962C8B-B14F-4D97-AF65-F5344CB8AC3E}">
        <p14:creationId xmlns:p14="http://schemas.microsoft.com/office/powerpoint/2010/main" val="12201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WAFL &amp; NVRAM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NVRAM </a:t>
            </a:r>
            <a:r>
              <a:rPr lang="en-US" dirty="0" smtClean="0"/>
              <a:t>provides low latency pending request stable storage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Many clients don’t consider a write complete until it has reached stable storage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Allows WAFL to defer writes until many are pending (up to ½ NVRAM)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Big write operations: get lots of bandwidth out of disk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Crash is no problem, all pending requests stored; just replay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While ½ of NVRAM gets written out, other is accepting requests (continuous service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4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pecsfs2008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362200" y="6030913"/>
            <a:ext cx="314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http://www.spec.org/sfs2008/</a:t>
            </a:r>
          </a:p>
        </p:txBody>
      </p:sp>
    </p:spTree>
    <p:extLst>
      <p:ext uri="{BB962C8B-B14F-4D97-AF65-F5344CB8AC3E}">
        <p14:creationId xmlns:p14="http://schemas.microsoft.com/office/powerpoint/2010/main" val="29728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Benchmarks enable standardized comparison under controlled conditions.</a:t>
            </a:r>
          </a:p>
          <a:p>
            <a:r>
              <a:rPr lang="en-US" dirty="0" smtClean="0"/>
              <a:t>They embody some specific set of workload assumptions.</a:t>
            </a:r>
          </a:p>
          <a:p>
            <a:r>
              <a:rPr lang="en-US" dirty="0" smtClean="0"/>
              <a:t>Subject a system to a selected workload, and measure its performance.</a:t>
            </a:r>
          </a:p>
          <a:p>
            <a:r>
              <a:rPr lang="en-US" dirty="0" smtClean="0"/>
              <a:t>Server/service metrics:</a:t>
            </a:r>
          </a:p>
          <a:p>
            <a:pPr lvl="1"/>
            <a:r>
              <a:rPr lang="en-US" dirty="0" smtClean="0"/>
              <a:t>Throughput: request/sec at peak (saturation)</a:t>
            </a:r>
          </a:p>
          <a:p>
            <a:pPr lvl="1"/>
            <a:r>
              <a:rPr lang="en-US" dirty="0" smtClean="0"/>
              <a:t>Response time: t(response) – t(request)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9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85900"/>
            <a:ext cx="5715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00050"/>
            <a:ext cx="16271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1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Servers Under Stress</a:t>
            </a:r>
          </a:p>
        </p:txBody>
      </p:sp>
      <p:sp>
        <p:nvSpPr>
          <p:cNvPr id="76803" name="Line 3"/>
          <p:cNvSpPr>
            <a:spLocks noChangeAspect="1" noChangeShapeType="1"/>
          </p:cNvSpPr>
          <p:nvPr/>
        </p:nvSpPr>
        <p:spPr bwMode="auto">
          <a:xfrm flipV="1">
            <a:off x="1676400" y="2674938"/>
            <a:ext cx="2271713" cy="3173412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3948113" y="2674938"/>
            <a:ext cx="3154362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5" name="Freeform 5"/>
          <p:cNvSpPr>
            <a:spLocks noChangeAspect="1"/>
          </p:cNvSpPr>
          <p:nvPr/>
        </p:nvSpPr>
        <p:spPr bwMode="auto">
          <a:xfrm>
            <a:off x="1676400" y="2792413"/>
            <a:ext cx="5087938" cy="3055937"/>
          </a:xfrm>
          <a:custGeom>
            <a:avLst/>
            <a:gdLst>
              <a:gd name="T0" fmla="*/ 0 w 2112"/>
              <a:gd name="T1" fmla="*/ 2147483647 h 1184"/>
              <a:gd name="T2" fmla="*/ 2147483647 w 2112"/>
              <a:gd name="T3" fmla="*/ 2147483647 h 1184"/>
              <a:gd name="T4" fmla="*/ 2147483647 w 2112"/>
              <a:gd name="T5" fmla="*/ 2147483647 h 1184"/>
              <a:gd name="T6" fmla="*/ 2147483647 w 2112"/>
              <a:gd name="T7" fmla="*/ 2147483647 h 1184"/>
              <a:gd name="T8" fmla="*/ 2147483647 w 2112"/>
              <a:gd name="T9" fmla="*/ 2147483647 h 1184"/>
              <a:gd name="T10" fmla="*/ 2147483647 w 2112"/>
              <a:gd name="T11" fmla="*/ 2147483647 h 1184"/>
              <a:gd name="T12" fmla="*/ 2147483647 w 2112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2"/>
              <a:gd name="T22" fmla="*/ 0 h 1184"/>
              <a:gd name="T23" fmla="*/ 2112 w 2112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2" h="1184">
                <a:moveTo>
                  <a:pt x="0" y="1184"/>
                </a:moveTo>
                <a:cubicBezTo>
                  <a:pt x="216" y="932"/>
                  <a:pt x="432" y="680"/>
                  <a:pt x="576" y="512"/>
                </a:cubicBezTo>
                <a:cubicBezTo>
                  <a:pt x="720" y="344"/>
                  <a:pt x="768" y="256"/>
                  <a:pt x="864" y="176"/>
                </a:cubicBezTo>
                <a:cubicBezTo>
                  <a:pt x="960" y="96"/>
                  <a:pt x="992" y="56"/>
                  <a:pt x="1152" y="32"/>
                </a:cubicBezTo>
                <a:cubicBezTo>
                  <a:pt x="1312" y="8"/>
                  <a:pt x="1680" y="0"/>
                  <a:pt x="1824" y="32"/>
                </a:cubicBezTo>
                <a:cubicBezTo>
                  <a:pt x="1968" y="64"/>
                  <a:pt x="1968" y="32"/>
                  <a:pt x="2016" y="224"/>
                </a:cubicBezTo>
                <a:cubicBezTo>
                  <a:pt x="2064" y="416"/>
                  <a:pt x="2096" y="992"/>
                  <a:pt x="2112" y="1184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spect="1" noChangeArrowheads="1"/>
          </p:cNvSpPr>
          <p:nvPr/>
        </p:nvSpPr>
        <p:spPr bwMode="auto">
          <a:xfrm>
            <a:off x="5287963" y="2209800"/>
            <a:ext cx="852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Ideal</a:t>
            </a:r>
          </a:p>
        </p:txBody>
      </p:sp>
      <p:sp>
        <p:nvSpPr>
          <p:cNvPr id="59400" name="Text Box 8"/>
          <p:cNvSpPr txBox="1">
            <a:spLocks noChangeAspect="1" noChangeArrowheads="1"/>
          </p:cNvSpPr>
          <p:nvPr/>
        </p:nvSpPr>
        <p:spPr bwMode="auto">
          <a:xfrm>
            <a:off x="5303838" y="4114800"/>
            <a:ext cx="1325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3367"/>
                </a:solidFill>
              </a:rPr>
              <a:t>Overload</a:t>
            </a:r>
          </a:p>
          <a:p>
            <a:pPr eaLnBrk="1" hangingPunct="1"/>
            <a:r>
              <a:rPr lang="en-US" sz="2000">
                <a:solidFill>
                  <a:srgbClr val="003367"/>
                </a:solidFill>
              </a:rPr>
              <a:t>Thrashing</a:t>
            </a:r>
          </a:p>
          <a:p>
            <a:pPr eaLnBrk="1" hangingPunct="1"/>
            <a:r>
              <a:rPr lang="en-US" sz="2000">
                <a:solidFill>
                  <a:srgbClr val="003367"/>
                </a:solidFill>
              </a:rPr>
              <a:t>Collapse</a:t>
            </a:r>
          </a:p>
          <a:p>
            <a:pPr eaLnBrk="1" hangingPunct="1"/>
            <a:endParaRPr lang="en-US">
              <a:solidFill>
                <a:srgbClr val="003367"/>
              </a:solidFill>
            </a:endParaRPr>
          </a:p>
        </p:txBody>
      </p:sp>
      <p:sp>
        <p:nvSpPr>
          <p:cNvPr id="76808" name="Text Box 9"/>
          <p:cNvSpPr txBox="1">
            <a:spLocks noChangeAspect="1" noChangeArrowheads="1"/>
          </p:cNvSpPr>
          <p:nvPr/>
        </p:nvSpPr>
        <p:spPr bwMode="auto">
          <a:xfrm>
            <a:off x="2390775" y="5988050"/>
            <a:ext cx="3959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Tahoma" charset="0"/>
              </a:rPr>
              <a:t>Load (concurrent requests, or arrival rate)</a:t>
            </a:r>
          </a:p>
        </p:txBody>
      </p:sp>
      <p:sp>
        <p:nvSpPr>
          <p:cNvPr id="76809" name="Rectangle 11"/>
          <p:cNvSpPr>
            <a:spLocks noChangeAspect="1" noChangeArrowheads="1"/>
          </p:cNvSpPr>
          <p:nvPr/>
        </p:nvSpPr>
        <p:spPr bwMode="auto">
          <a:xfrm>
            <a:off x="1676400" y="1852613"/>
            <a:ext cx="5426075" cy="39957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7626350" y="6491288"/>
            <a:ext cx="122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67"/>
                </a:solidFill>
              </a:rPr>
              <a:t>[Von Behren]</a:t>
            </a:r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133600" y="5943600"/>
            <a:ext cx="478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(offered load)</a:t>
            </a: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3048000"/>
            <a:ext cx="160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Response rate (throughput)</a:t>
            </a:r>
          </a:p>
        </p:txBody>
      </p:sp>
      <p:sp>
        <p:nvSpPr>
          <p:cNvPr id="76813" name="Freeform 9"/>
          <p:cNvSpPr>
            <a:spLocks/>
          </p:cNvSpPr>
          <p:nvPr/>
        </p:nvSpPr>
        <p:spPr bwMode="auto">
          <a:xfrm>
            <a:off x="1706563" y="1905000"/>
            <a:ext cx="2408237" cy="3933825"/>
          </a:xfrm>
          <a:custGeom>
            <a:avLst/>
            <a:gdLst>
              <a:gd name="T0" fmla="*/ 0 w 1008"/>
              <a:gd name="T1" fmla="*/ 2147483647 h 776"/>
              <a:gd name="T2" fmla="*/ 2147483647 w 1008"/>
              <a:gd name="T3" fmla="*/ 2147483647 h 776"/>
              <a:gd name="T4" fmla="*/ 2147483647 w 1008"/>
              <a:gd name="T5" fmla="*/ 2147483647 h 776"/>
              <a:gd name="T6" fmla="*/ 2147483647 w 1008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776"/>
              <a:gd name="T14" fmla="*/ 1008 w 100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776">
                <a:moveTo>
                  <a:pt x="0" y="768"/>
                </a:moveTo>
                <a:cubicBezTo>
                  <a:pt x="216" y="772"/>
                  <a:pt x="432" y="776"/>
                  <a:pt x="576" y="720"/>
                </a:cubicBezTo>
                <a:cubicBezTo>
                  <a:pt x="720" y="664"/>
                  <a:pt x="792" y="552"/>
                  <a:pt x="864" y="432"/>
                </a:cubicBezTo>
                <a:cubicBezTo>
                  <a:pt x="936" y="312"/>
                  <a:pt x="972" y="156"/>
                  <a:pt x="1008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6"/>
          <p:cNvSpPr txBox="1">
            <a:spLocks noChangeAspect="1" noChangeArrowheads="1"/>
          </p:cNvSpPr>
          <p:nvPr/>
        </p:nvSpPr>
        <p:spPr bwMode="auto">
          <a:xfrm>
            <a:off x="7086600" y="3025775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rPr>
              <a:t>Response time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2209800" y="22098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3367"/>
                </a:solidFill>
              </a:rPr>
              <a:t>saturation</a:t>
            </a:r>
            <a:endParaRPr lang="en-US">
              <a:solidFill>
                <a:srgbClr val="003367"/>
              </a:solidFill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429000" y="2514600"/>
            <a:ext cx="457200" cy="15240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lg" len="lg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5771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6425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Ideal t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hroughput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: 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cartoon version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4267200" y="3657600"/>
            <a:ext cx="1905000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spect="1" noChangeArrowheads="1"/>
          </p:cNvSpPr>
          <p:nvPr/>
        </p:nvSpPr>
        <p:spPr bwMode="auto">
          <a:xfrm>
            <a:off x="4267200" y="3276600"/>
            <a:ext cx="2038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Ideal throughput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004959" y="6248400"/>
            <a:ext cx="40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offered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3773031"/>
            <a:ext cx="1600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Response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throughput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  <a:p>
            <a:pPr algn="ctr">
              <a:defRPr/>
            </a:pPr>
            <a:endParaRPr lang="en-US" sz="2000" dirty="0" smtClean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i.e., request completion rate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419600" y="41910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7"/>
                </a:solidFill>
              </a:rPr>
              <a:t>saturation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19" name="Text Box 6"/>
          <p:cNvSpPr txBox="1">
            <a:spLocks noChangeAspect="1" noChangeArrowheads="1"/>
          </p:cNvSpPr>
          <p:nvPr/>
        </p:nvSpPr>
        <p:spPr bwMode="auto">
          <a:xfrm>
            <a:off x="4648200" y="53340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peak rate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6"/>
          <p:cNvSpPr txBox="1">
            <a:spLocks noChangeAspect="1" noChangeArrowheads="1"/>
          </p:cNvSpPr>
          <p:nvPr/>
        </p:nvSpPr>
        <p:spPr bwMode="auto">
          <a:xfrm>
            <a:off x="533400" y="1752600"/>
            <a:ext cx="3276600" cy="1200329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throughput == arrival rate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The server is not saturated: it completes requests at the rate requests are submitted.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2" name="Text Box 6"/>
          <p:cNvSpPr txBox="1">
            <a:spLocks noChangeAspect="1" noChangeArrowheads="1"/>
          </p:cNvSpPr>
          <p:nvPr/>
        </p:nvSpPr>
        <p:spPr bwMode="auto">
          <a:xfrm>
            <a:off x="4572000" y="1752600"/>
            <a:ext cx="35814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throughput == peak rate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The server is </a:t>
            </a:r>
            <a:r>
              <a:rPr lang="en-US" sz="1800" dirty="0" smtClean="0">
                <a:solidFill>
                  <a:srgbClr val="651222"/>
                </a:solidFill>
              </a:rPr>
              <a:t>saturated</a:t>
            </a:r>
            <a:r>
              <a:rPr lang="en-US" sz="1800" dirty="0" smtClean="0">
                <a:solidFill>
                  <a:srgbClr val="003367"/>
                </a:solidFill>
              </a:rPr>
              <a:t>.  It can’t go any faster, no matter how many requests are submitted.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4267200" y="3657600"/>
            <a:ext cx="381000" cy="60960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lg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3657600"/>
            <a:ext cx="2590800" cy="2590800"/>
          </a:xfrm>
          <a:prstGeom prst="rect">
            <a:avLst/>
          </a:prstGeom>
          <a:noFill/>
          <a:ln w="19050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76400" y="3657600"/>
            <a:ext cx="2590800" cy="2590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4261403" y="1752600"/>
            <a:ext cx="20084" cy="448786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3352800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676400" y="62484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stCxn id="20" idx="2"/>
          </p:cNvCxnSpPr>
          <p:nvPr/>
        </p:nvCxnSpPr>
        <p:spPr bwMode="auto">
          <a:xfrm>
            <a:off x="2171700" y="2952929"/>
            <a:ext cx="1257300" cy="15428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67200" y="5715000"/>
            <a:ext cx="457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 Box 6"/>
          <p:cNvSpPr txBox="1">
            <a:spLocks noChangeAspect="1" noChangeArrowheads="1"/>
          </p:cNvSpPr>
          <p:nvPr/>
        </p:nvSpPr>
        <p:spPr bwMode="auto">
          <a:xfrm>
            <a:off x="6400800" y="4004608"/>
            <a:ext cx="274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This graph shows throughput (e.g., of a server) as a function of offered load.  It is idealized: your mileage may vary.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58958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6425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Utilization: 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cartoon version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4267200" y="3657600"/>
            <a:ext cx="1905000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spect="1" noChangeArrowheads="1"/>
          </p:cNvSpPr>
          <p:nvPr/>
        </p:nvSpPr>
        <p:spPr bwMode="auto">
          <a:xfrm>
            <a:off x="4267200" y="3276600"/>
            <a:ext cx="1254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saturated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004959" y="6248400"/>
            <a:ext cx="40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offered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4242137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Utilization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(also called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 factor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419600" y="41910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7"/>
                </a:solidFill>
              </a:rPr>
              <a:t>saturation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19" name="Text Box 6"/>
          <p:cNvSpPr txBox="1">
            <a:spLocks noChangeAspect="1" noChangeArrowheads="1"/>
          </p:cNvSpPr>
          <p:nvPr/>
        </p:nvSpPr>
        <p:spPr bwMode="auto">
          <a:xfrm>
            <a:off x="4648200" y="53340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peak rate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6"/>
          <p:cNvSpPr txBox="1">
            <a:spLocks noChangeAspect="1" noChangeArrowheads="1"/>
          </p:cNvSpPr>
          <p:nvPr/>
        </p:nvSpPr>
        <p:spPr bwMode="auto">
          <a:xfrm>
            <a:off x="533400" y="1752600"/>
            <a:ext cx="3276600" cy="1477328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U = XD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X = throughput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D = </a:t>
            </a:r>
            <a:r>
              <a:rPr lang="en-US" sz="1800" dirty="0" smtClean="0">
                <a:solidFill>
                  <a:schemeClr val="accent2"/>
                </a:solidFill>
              </a:rPr>
              <a:t>service demand</a:t>
            </a:r>
            <a:r>
              <a:rPr lang="en-US" sz="1800" dirty="0" smtClean="0">
                <a:solidFill>
                  <a:srgbClr val="003367"/>
                </a:solidFill>
              </a:rPr>
              <a:t>, i.e., how much time/work to complete each request.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2" name="Text Box 6"/>
          <p:cNvSpPr txBox="1">
            <a:spLocks noChangeAspect="1" noChangeArrowheads="1"/>
          </p:cNvSpPr>
          <p:nvPr/>
        </p:nvSpPr>
        <p:spPr bwMode="auto">
          <a:xfrm>
            <a:off x="4572000" y="1752600"/>
            <a:ext cx="35814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U = 1 = 100%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The server is </a:t>
            </a:r>
            <a:r>
              <a:rPr lang="en-US" sz="1800" dirty="0" smtClean="0">
                <a:solidFill>
                  <a:srgbClr val="651222"/>
                </a:solidFill>
              </a:rPr>
              <a:t>saturated</a:t>
            </a:r>
            <a:r>
              <a:rPr lang="en-US" sz="1800" dirty="0" smtClean="0">
                <a:solidFill>
                  <a:srgbClr val="003367"/>
                </a:solidFill>
              </a:rPr>
              <a:t>.  It has no spare capacity.  It is busy all the time.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4267200" y="3657600"/>
            <a:ext cx="381000" cy="60960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lg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3657600"/>
            <a:ext cx="2590800" cy="2590800"/>
          </a:xfrm>
          <a:prstGeom prst="rect">
            <a:avLst/>
          </a:prstGeom>
          <a:noFill/>
          <a:ln w="19050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76400" y="3657600"/>
            <a:ext cx="2590800" cy="2590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4261403" y="1752600"/>
            <a:ext cx="20084" cy="448786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3352800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676400" y="62484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stCxn id="20" idx="2"/>
          </p:cNvCxnSpPr>
          <p:nvPr/>
        </p:nvCxnSpPr>
        <p:spPr bwMode="auto">
          <a:xfrm>
            <a:off x="2171700" y="3229928"/>
            <a:ext cx="1257300" cy="12658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67200" y="5715000"/>
            <a:ext cx="457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 Box 6"/>
          <p:cNvSpPr txBox="1">
            <a:spLocks noChangeAspect="1" noChangeArrowheads="1"/>
          </p:cNvSpPr>
          <p:nvPr/>
        </p:nvSpPr>
        <p:spPr bwMode="auto">
          <a:xfrm>
            <a:off x="6400800" y="3581400"/>
            <a:ext cx="2743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This graph shows utilization (e.g., of a server) as a function of offered load.  It is idealized: each request works for D time units on a single service center (e.g., a single CPU core).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 Box 6"/>
          <p:cNvSpPr txBox="1">
            <a:spLocks noChangeAspect="1" noChangeArrowheads="1"/>
          </p:cNvSpPr>
          <p:nvPr/>
        </p:nvSpPr>
        <p:spPr bwMode="auto">
          <a:xfrm>
            <a:off x="152400" y="348609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1 == 100%</a:t>
            </a:r>
          </a:p>
        </p:txBody>
      </p:sp>
    </p:spTree>
    <p:extLst>
      <p:ext uri="{BB962C8B-B14F-4D97-AF65-F5344CB8AC3E}">
        <p14:creationId xmlns:p14="http://schemas.microsoft.com/office/powerpoint/2010/main" val="279500697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5">
      <a:dk1>
        <a:srgbClr val="003367"/>
      </a:dk1>
      <a:lt1>
        <a:srgbClr val="37305A"/>
      </a:lt1>
      <a:dk2>
        <a:srgbClr val="E0E4DC"/>
      </a:dk2>
      <a:lt2>
        <a:srgbClr val="B5B5B5"/>
      </a:lt2>
      <a:accent1>
        <a:srgbClr val="4D8CF1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96181</TotalTime>
  <Words>1733</Words>
  <Application>Microsoft Macintosh PowerPoint</Application>
  <PresentationFormat>On-screen Show (4:3)</PresentationFormat>
  <Paragraphs>276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Default Design</vt:lpstr>
      <vt:lpstr>2_Default Design</vt:lpstr>
      <vt:lpstr>1_Default Design</vt:lpstr>
      <vt:lpstr>3_Default Design</vt:lpstr>
      <vt:lpstr>4_Default Design</vt:lpstr>
      <vt:lpstr>6_Default Design</vt:lpstr>
      <vt:lpstr>PowerPoint Presentation</vt:lpstr>
      <vt:lpstr>“Filers”</vt:lpstr>
      <vt:lpstr>Example of RPC: NFS</vt:lpstr>
      <vt:lpstr>PowerPoint Presentation</vt:lpstr>
      <vt:lpstr>Benchmarks and performance</vt:lpstr>
      <vt:lpstr>PowerPoint Presentation</vt:lpstr>
      <vt:lpstr>Servers Under Stress</vt:lpstr>
      <vt:lpstr>Ideal throughput: cartoon version</vt:lpstr>
      <vt:lpstr>Utilization: cartoon version</vt:lpstr>
      <vt:lpstr>Throughput: reality</vt:lpstr>
      <vt:lpstr>PowerPoint Presentation</vt:lpstr>
      <vt:lpstr>Response Time</vt:lpstr>
      <vt:lpstr>Response time</vt:lpstr>
      <vt:lpstr>Growth and scale</vt:lpstr>
      <vt:lpstr>Scaling a service</vt:lpstr>
      <vt:lpstr>Automated scaling</vt:lpstr>
      <vt:lpstr>Incremental Scalability</vt:lpstr>
      <vt:lpstr>Amdahl’s Law</vt:lpstr>
      <vt:lpstr>Amdahl’s Law</vt:lpstr>
      <vt:lpstr>Scaling and response time</vt:lpstr>
      <vt:lpstr>The same picture, only different</vt:lpstr>
      <vt:lpstr>Queuing Theory for Busy People</vt:lpstr>
      <vt:lpstr>Little’s Law</vt:lpstr>
      <vt:lpstr>Utilization</vt:lpstr>
      <vt:lpstr>Inverse Idle Time “Law”</vt:lpstr>
      <vt:lpstr>Why Little’s Law Is Important</vt:lpstr>
      <vt:lpstr>PowerPoint Presentation</vt:lpstr>
      <vt:lpstr>PowerPoint Presentation</vt:lpstr>
      <vt:lpstr>Cumulative Distribution Function (CDF)</vt:lpstr>
      <vt:lpstr>SEDA Lessons</vt:lpstr>
      <vt:lpstr>Building a better disk: RAID 5</vt:lpstr>
      <vt:lpstr>RAID 0</vt:lpstr>
      <vt:lpstr>RAID 1</vt:lpstr>
      <vt:lpstr>WAFL &amp; NVRAM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About Systems</dc:title>
  <dc:subject/>
  <dc:creator>Jeff Chase</dc:creator>
  <cp:keywords/>
  <dc:description/>
  <cp:lastModifiedBy>Jeffrey Chase</cp:lastModifiedBy>
  <cp:revision>5317</cp:revision>
  <cp:lastPrinted>2012-11-04T19:04:58Z</cp:lastPrinted>
  <dcterms:created xsi:type="dcterms:W3CDTF">2011-04-11T18:52:21Z</dcterms:created>
  <dcterms:modified xsi:type="dcterms:W3CDTF">2012-12-12T00:17:06Z</dcterms:modified>
  <cp:category/>
</cp:coreProperties>
</file>