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20" r:id="rId2"/>
    <p:sldMasterId id="2147487867" r:id="rId3"/>
    <p:sldMasterId id="2147487877" r:id="rId4"/>
    <p:sldMasterId id="2147487887" r:id="rId5"/>
    <p:sldMasterId id="2147487905" r:id="rId6"/>
    <p:sldMasterId id="2147487919" r:id="rId7"/>
  </p:sldMasterIdLst>
  <p:notesMasterIdLst>
    <p:notesMasterId r:id="rId66"/>
  </p:notesMasterIdLst>
  <p:handoutMasterIdLst>
    <p:handoutMasterId r:id="rId67"/>
  </p:handoutMasterIdLst>
  <p:sldIdLst>
    <p:sldId id="256" r:id="rId8"/>
    <p:sldId id="1311" r:id="rId9"/>
    <p:sldId id="1309" r:id="rId10"/>
    <p:sldId id="1310" r:id="rId11"/>
    <p:sldId id="1223" r:id="rId12"/>
    <p:sldId id="1256" r:id="rId13"/>
    <p:sldId id="1224" r:id="rId14"/>
    <p:sldId id="1260" r:id="rId15"/>
    <p:sldId id="1259" r:id="rId16"/>
    <p:sldId id="1222" r:id="rId17"/>
    <p:sldId id="1218" r:id="rId18"/>
    <p:sldId id="1261" r:id="rId19"/>
    <p:sldId id="1262" r:id="rId20"/>
    <p:sldId id="1220" r:id="rId21"/>
    <p:sldId id="1215" r:id="rId22"/>
    <p:sldId id="1264" r:id="rId23"/>
    <p:sldId id="1211" r:id="rId24"/>
    <p:sldId id="1214" r:id="rId25"/>
    <p:sldId id="1216" r:id="rId26"/>
    <p:sldId id="1217" r:id="rId27"/>
    <p:sldId id="1265" r:id="rId28"/>
    <p:sldId id="1365" r:id="rId29"/>
    <p:sldId id="1319" r:id="rId30"/>
    <p:sldId id="1328" r:id="rId31"/>
    <p:sldId id="1329" r:id="rId32"/>
    <p:sldId id="1331" r:id="rId33"/>
    <p:sldId id="1330" r:id="rId34"/>
    <p:sldId id="1332" r:id="rId35"/>
    <p:sldId id="1333" r:id="rId36"/>
    <p:sldId id="1334" r:id="rId37"/>
    <p:sldId id="1335" r:id="rId38"/>
    <p:sldId id="1336" r:id="rId39"/>
    <p:sldId id="1337" r:id="rId40"/>
    <p:sldId id="1338" r:id="rId41"/>
    <p:sldId id="1339" r:id="rId42"/>
    <p:sldId id="1340" r:id="rId43"/>
    <p:sldId id="1341" r:id="rId44"/>
    <p:sldId id="1348" r:id="rId45"/>
    <p:sldId id="1350" r:id="rId46"/>
    <p:sldId id="1351" r:id="rId47"/>
    <p:sldId id="1353" r:id="rId48"/>
    <p:sldId id="1354" r:id="rId49"/>
    <p:sldId id="1355" r:id="rId50"/>
    <p:sldId id="1364" r:id="rId51"/>
    <p:sldId id="1356" r:id="rId52"/>
    <p:sldId id="1357" r:id="rId53"/>
    <p:sldId id="1358" r:id="rId54"/>
    <p:sldId id="1359" r:id="rId55"/>
    <p:sldId id="1360" r:id="rId56"/>
    <p:sldId id="1361" r:id="rId57"/>
    <p:sldId id="1362" r:id="rId58"/>
    <p:sldId id="1363" r:id="rId59"/>
    <p:sldId id="1342" r:id="rId60"/>
    <p:sldId id="1343" r:id="rId61"/>
    <p:sldId id="1344" r:id="rId62"/>
    <p:sldId id="1345" r:id="rId63"/>
    <p:sldId id="1346" r:id="rId64"/>
    <p:sldId id="1347" r:id="rId65"/>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3F3F3"/>
    <a:srgbClr val="5A8DFB"/>
    <a:srgbClr val="618FFD"/>
    <a:srgbClr val="00264D"/>
    <a:srgbClr val="636464"/>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52" y="-360"/>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00" d="100"/>
        <a:sy n="100" d="100"/>
      </p:scale>
      <p:origin x="0" y="0"/>
    </p:cViewPr>
  </p:notesTextViewPr>
  <p:sorterViewPr>
    <p:cViewPr>
      <p:scale>
        <a:sx n="200" d="100"/>
        <a:sy n="200" d="100"/>
      </p:scale>
      <p:origin x="0" y="925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09A2146B-DAF8-B848-93CC-EAF3C4A7D254}" type="datetime1">
              <a:rPr lang="en-US"/>
              <a:pPr>
                <a:defRPr/>
              </a:pPr>
              <a:t>12/11/12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DE467F69-EAFE-6E4A-A7B7-743D2153CD3E}" type="slidenum">
              <a:rPr lang="en-US"/>
              <a:pPr>
                <a:defRPr/>
              </a:pPr>
              <a:t>‹#›</a:t>
            </a:fld>
            <a:endParaRPr lang="en-US"/>
          </a:p>
        </p:txBody>
      </p:sp>
    </p:spTree>
    <p:extLst>
      <p:ext uri="{BB962C8B-B14F-4D97-AF65-F5344CB8AC3E}">
        <p14:creationId xmlns:p14="http://schemas.microsoft.com/office/powerpoint/2010/main" val="3483996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4"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5366"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368"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8658CFA-E8ED-ED4D-B937-FA9A3FBB1A22}" type="slidenum">
              <a:rPr lang="en-US"/>
              <a:pPr>
                <a:defRPr/>
              </a:pPr>
              <a:t>‹#›</a:t>
            </a:fld>
            <a:endParaRPr lang="en-US"/>
          </a:p>
        </p:txBody>
      </p:sp>
    </p:spTree>
    <p:extLst>
      <p:ext uri="{BB962C8B-B14F-4D97-AF65-F5344CB8AC3E}">
        <p14:creationId xmlns:p14="http://schemas.microsoft.com/office/powerpoint/2010/main" val="21256540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Consensus point of no return occurs when a majority of agents accept v and log it.  At that point it’s done, the round has succeeded and consensus has been reached, and nobody can ever be permitted to choose a new/different value.  However, it may take more rounds to recognize the success.</a:t>
            </a:r>
          </a:p>
        </p:txBody>
      </p:sp>
      <p:sp>
        <p:nvSpPr>
          <p:cNvPr id="1105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A1ACBA4-2E81-C041-8C65-0F91A6B5E0F2}" type="slidenum">
              <a:rPr lang="en-US" sz="1200">
                <a:solidFill>
                  <a:srgbClr val="000000"/>
                </a:solidFill>
                <a:latin typeface="Calibri" charset="0"/>
                <a:cs typeface="Arial" charset="0"/>
              </a:rPr>
              <a:pPr eaLnBrk="1" hangingPunct="1"/>
              <a:t>52</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pPr>
                <a:defRPr/>
              </a:pPr>
              <a:t>‹#›</a:t>
            </a:fld>
            <a:endParaRPr lang="en-US"/>
          </a:p>
        </p:txBody>
      </p:sp>
    </p:spTree>
    <p:extLst>
      <p:ext uri="{BB962C8B-B14F-4D97-AF65-F5344CB8AC3E}">
        <p14:creationId xmlns:p14="http://schemas.microsoft.com/office/powerpoint/2010/main" val="354100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89331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241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2627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045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01659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46222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81203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69216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74786614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11950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pPr>
                <a:defRPr/>
              </a:pPr>
              <a:t>‹#›</a:t>
            </a:fld>
            <a:r>
              <a:rPr lang="en-US"/>
              <a:t> of 12</a:t>
            </a:r>
          </a:p>
        </p:txBody>
      </p:sp>
    </p:spTree>
    <p:extLst>
      <p:ext uri="{BB962C8B-B14F-4D97-AF65-F5344CB8AC3E}">
        <p14:creationId xmlns:p14="http://schemas.microsoft.com/office/powerpoint/2010/main" val="29826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65635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226423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99652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963335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184411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295490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68264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425118641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9607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64939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838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162889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08280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3083437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3740418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100644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5A9A41E6-FAC9-9F43-BC2C-1C61144C14AD}" type="slidenum">
              <a:rPr lang="en-US"/>
              <a:pPr/>
              <a:t>‹#›</a:t>
            </a:fld>
            <a:endParaRPr lang="en-US"/>
          </a:p>
        </p:txBody>
      </p:sp>
    </p:spTree>
    <p:extLst>
      <p:ext uri="{BB962C8B-B14F-4D97-AF65-F5344CB8AC3E}">
        <p14:creationId xmlns:p14="http://schemas.microsoft.com/office/powerpoint/2010/main" val="1362577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66C2869C-396A-644F-9AE6-020AA1807332}" type="slidenum">
              <a:rPr lang="en-US"/>
              <a:pPr>
                <a:defRPr/>
              </a:pPr>
              <a:t>‹#›</a:t>
            </a:fld>
            <a:r>
              <a:rPr lang="en-US"/>
              <a:t> of 12</a:t>
            </a:r>
          </a:p>
        </p:txBody>
      </p:sp>
    </p:spTree>
    <p:extLst>
      <p:ext uri="{BB962C8B-B14F-4D97-AF65-F5344CB8AC3E}">
        <p14:creationId xmlns:p14="http://schemas.microsoft.com/office/powerpoint/2010/main" val="92359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3F25C5C5-026C-F34A-94DE-DFAC25E5FDC9}" type="slidenum">
              <a:rPr lang="en-US"/>
              <a:pPr/>
              <a:t>‹#›</a:t>
            </a:fld>
            <a:endParaRPr lang="en-US"/>
          </a:p>
        </p:txBody>
      </p:sp>
    </p:spTree>
    <p:extLst>
      <p:ext uri="{BB962C8B-B14F-4D97-AF65-F5344CB8AC3E}">
        <p14:creationId xmlns:p14="http://schemas.microsoft.com/office/powerpoint/2010/main" val="375157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9DE82802-FFA8-1840-BC09-89D95CC7C681}" type="slidenum">
              <a:rPr lang="en-US"/>
              <a:pPr/>
              <a:t>‹#›</a:t>
            </a:fld>
            <a:endParaRPr lang="en-US"/>
          </a:p>
        </p:txBody>
      </p:sp>
    </p:spTree>
    <p:extLst>
      <p:ext uri="{BB962C8B-B14F-4D97-AF65-F5344CB8AC3E}">
        <p14:creationId xmlns:p14="http://schemas.microsoft.com/office/powerpoint/2010/main" val="256395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C6B74955-318D-8941-AC43-5409C050B434}" type="slidenum">
              <a:rPr lang="en-US"/>
              <a:pPr/>
              <a:t>‹#›</a:t>
            </a:fld>
            <a:endParaRPr lang="en-US"/>
          </a:p>
        </p:txBody>
      </p:sp>
    </p:spTree>
    <p:extLst>
      <p:ext uri="{BB962C8B-B14F-4D97-AF65-F5344CB8AC3E}">
        <p14:creationId xmlns:p14="http://schemas.microsoft.com/office/powerpoint/2010/main" val="412335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3029877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9B7F9ADC-9D61-914C-AA27-0D3BF248E5B1}" type="slidenum">
              <a:rPr lang="en-US"/>
              <a:pPr/>
              <a:t>‹#›</a:t>
            </a:fld>
            <a:endParaRPr lang="en-US"/>
          </a:p>
        </p:txBody>
      </p:sp>
    </p:spTree>
    <p:extLst>
      <p:ext uri="{BB962C8B-B14F-4D97-AF65-F5344CB8AC3E}">
        <p14:creationId xmlns:p14="http://schemas.microsoft.com/office/powerpoint/2010/main" val="17330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5310E3E-D3E9-354F-B903-4E23CBBF1BCF}" type="slidenum">
              <a:rPr lang="en-US"/>
              <a:pPr/>
              <a:t>‹#›</a:t>
            </a:fld>
            <a:endParaRPr lang="en-US"/>
          </a:p>
        </p:txBody>
      </p:sp>
    </p:spTree>
    <p:extLst>
      <p:ext uri="{BB962C8B-B14F-4D97-AF65-F5344CB8AC3E}">
        <p14:creationId xmlns:p14="http://schemas.microsoft.com/office/powerpoint/2010/main" val="3104988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E1D22936-168D-7C46-B525-96C695137A19}" type="slidenum">
              <a:rPr lang="en-US"/>
              <a:pPr/>
              <a:t>‹#›</a:t>
            </a:fld>
            <a:endParaRPr lang="en-US"/>
          </a:p>
        </p:txBody>
      </p:sp>
    </p:spTree>
    <p:extLst>
      <p:ext uri="{BB962C8B-B14F-4D97-AF65-F5344CB8AC3E}">
        <p14:creationId xmlns:p14="http://schemas.microsoft.com/office/powerpoint/2010/main" val="865085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50A615C7-DE5F-7D4E-A6FE-19D522A52961}" type="slidenum">
              <a:rPr lang="en-US"/>
              <a:pPr/>
              <a:t>‹#›</a:t>
            </a:fld>
            <a:endParaRPr lang="en-US"/>
          </a:p>
        </p:txBody>
      </p:sp>
    </p:spTree>
    <p:extLst>
      <p:ext uri="{BB962C8B-B14F-4D97-AF65-F5344CB8AC3E}">
        <p14:creationId xmlns:p14="http://schemas.microsoft.com/office/powerpoint/2010/main" val="1640203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F3F30F1-B33B-AA48-A40B-1A4F1A6DFD55}" type="slidenum">
              <a:rPr lang="en-US"/>
              <a:pPr/>
              <a:t>‹#›</a:t>
            </a:fld>
            <a:endParaRPr lang="en-US"/>
          </a:p>
        </p:txBody>
      </p:sp>
    </p:spTree>
    <p:extLst>
      <p:ext uri="{BB962C8B-B14F-4D97-AF65-F5344CB8AC3E}">
        <p14:creationId xmlns:p14="http://schemas.microsoft.com/office/powerpoint/2010/main" val="672063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4CFB55E-03A6-4145-A6BF-527DF894DC80}" type="slidenum">
              <a:rPr lang="en-US"/>
              <a:pPr/>
              <a:t>‹#›</a:t>
            </a:fld>
            <a:endParaRPr lang="en-US"/>
          </a:p>
        </p:txBody>
      </p:sp>
    </p:spTree>
    <p:extLst>
      <p:ext uri="{BB962C8B-B14F-4D97-AF65-F5344CB8AC3E}">
        <p14:creationId xmlns:p14="http://schemas.microsoft.com/office/powerpoint/2010/main" val="2896332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fld id="{CB525DAA-04AC-354C-9C23-4DC428C0AB43}" type="slidenum">
              <a:rPr lang="en-US"/>
              <a:pPr/>
              <a:t>‹#›</a:t>
            </a:fld>
            <a:endParaRPr lang="en-US"/>
          </a:p>
        </p:txBody>
      </p:sp>
    </p:spTree>
    <p:extLst>
      <p:ext uri="{BB962C8B-B14F-4D97-AF65-F5344CB8AC3E}">
        <p14:creationId xmlns:p14="http://schemas.microsoft.com/office/powerpoint/2010/main" val="1538917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EEF89D89-035C-A145-B7B4-D5AC2CE0247D}" type="slidenum">
              <a:rPr lang="en-US"/>
              <a:pPr/>
              <a:t>‹#›</a:t>
            </a:fld>
            <a:endParaRPr lang="en-US"/>
          </a:p>
        </p:txBody>
      </p:sp>
    </p:spTree>
    <p:extLst>
      <p:ext uri="{BB962C8B-B14F-4D97-AF65-F5344CB8AC3E}">
        <p14:creationId xmlns:p14="http://schemas.microsoft.com/office/powerpoint/2010/main" val="983974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799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pPr>
                <a:defRPr/>
              </a:pPr>
              <a:t>‹#›</a:t>
            </a:fld>
            <a:endParaRPr lang="en-US"/>
          </a:p>
        </p:txBody>
      </p:sp>
    </p:spTree>
    <p:extLst>
      <p:ext uri="{BB962C8B-B14F-4D97-AF65-F5344CB8AC3E}">
        <p14:creationId xmlns:p14="http://schemas.microsoft.com/office/powerpoint/2010/main" val="14916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816EAD13-1943-494B-ACAE-F12242EF5ECD}" type="slidenum">
              <a:rPr lang="en-US"/>
              <a:pPr>
                <a:defRPr/>
              </a:pPr>
              <a:t>‹#›</a:t>
            </a:fld>
            <a:endParaRPr lang="en-US"/>
          </a:p>
        </p:txBody>
      </p:sp>
    </p:spTree>
    <p:extLst>
      <p:ext uri="{BB962C8B-B14F-4D97-AF65-F5344CB8AC3E}">
        <p14:creationId xmlns:p14="http://schemas.microsoft.com/office/powerpoint/2010/main" val="235801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fld id="{2C8903FE-A7E4-F841-AD96-0FC7F069689B}" type="slidenum">
              <a:rPr lang="en-US"/>
              <a:pPr/>
              <a:t>‹#›</a:t>
            </a:fld>
            <a:endParaRPr lang="en-US"/>
          </a:p>
        </p:txBody>
      </p:sp>
    </p:spTree>
    <p:extLst>
      <p:ext uri="{BB962C8B-B14F-4D97-AF65-F5344CB8AC3E}">
        <p14:creationId xmlns:p14="http://schemas.microsoft.com/office/powerpoint/2010/main" val="350899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125680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4133228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theme" Target="../theme/theme7.xml"/><Relationship Id="rId3"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856" r:id="rId1"/>
    <p:sldLayoutId id="2147487857" r:id="rId2"/>
    <p:sldLayoutId id="2147487855" r:id="rId3"/>
    <p:sldLayoutId id="2147487858" r:id="rId4"/>
    <p:sldLayoutId id="2147487860"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1024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747CD00-4BE7-2640-8DA8-9511AA3C1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4" r:id="rId1"/>
    <p:sldLayoutId id="2147487903"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512371414"/>
      </p:ext>
    </p:extLst>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225080345"/>
      </p:ext>
    </p:extLst>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rPr>
              <a:pPr defTabSz="914400">
                <a:defRPr/>
              </a:pPr>
              <a:t>‹#›</a:t>
            </a:fld>
            <a:endParaRPr lang="en-US">
              <a:solidFill>
                <a:srgbClr val="000000"/>
              </a:solidFil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909772759"/>
      </p:ext>
    </p:extLst>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8" name="Text Box 4"/>
          <p:cNvSpPr txBox="1">
            <a:spLocks noChangeArrowheads="1"/>
          </p:cNvSpPr>
          <p:nvPr/>
        </p:nvSpPr>
        <p:spPr bwMode="auto">
          <a:xfrm>
            <a:off x="5791200" y="6245225"/>
            <a:ext cx="2895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fld id="{A230F0CF-A8C6-FF4D-B68D-74CC411D8D54}" type="slidenum">
              <a:rPr lang="en-US" smtClean="0"/>
              <a:pPr/>
              <a:t>‹#›</a:t>
            </a:fld>
            <a:endParaRPr lang="en-US" smtClean="0"/>
          </a:p>
        </p:txBody>
      </p:sp>
    </p:spTree>
    <p:extLst>
      <p:ext uri="{BB962C8B-B14F-4D97-AF65-F5344CB8AC3E}">
        <p14:creationId xmlns:p14="http://schemas.microsoft.com/office/powerpoint/2010/main" val="476787276"/>
      </p:ext>
    </p:extLst>
  </p:cSld>
  <p:clrMap bg1="lt1" tx1="dk1" bg2="lt2" tx2="dk2" accent1="accent1" accent2="accent2" accent3="accent3" accent4="accent4" accent5="accent5" accent6="accent6" hlink="hlink" folHlink="folHlink"/>
  <p:sldLayoutIdLst>
    <p:sldLayoutId id="2147487906" r:id="rId1"/>
    <p:sldLayoutId id="2147487907" r:id="rId2"/>
    <p:sldLayoutId id="2147487908" r:id="rId3"/>
    <p:sldLayoutId id="2147487909" r:id="rId4"/>
    <p:sldLayoutId id="2147487910" r:id="rId5"/>
    <p:sldLayoutId id="2147487911" r:id="rId6"/>
    <p:sldLayoutId id="2147487912" r:id="rId7"/>
    <p:sldLayoutId id="2147487913" r:id="rId8"/>
    <p:sldLayoutId id="2147487914" r:id="rId9"/>
    <p:sldLayoutId id="2147487915" r:id="rId10"/>
    <p:sldLayoutId id="2147487916" r:id="rId11"/>
    <p:sldLayoutId id="2147487917" r:id="rId12"/>
    <p:sldLayoutId id="2147487918"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43010" name="Picture 9" descr="9743 background no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228600" y="228600"/>
            <a:ext cx="7162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invGray">
          <a:xfrm>
            <a:off x="685800" y="1981200"/>
            <a:ext cx="6324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70294115"/>
      </p:ext>
    </p:extLst>
  </p:cSld>
  <p:clrMap bg1="dk2" tx1="lt1" bg2="dk1" tx2="lt2" accent1="accent1" accent2="accent2" accent3="accent3" accent4="accent4" accent5="accent5" accent6="accent6" hlink="hlink" folHlink="folHlink"/>
  <p:sldLayoutIdLst>
    <p:sldLayoutId id="2147487920" r:id="rId1"/>
  </p:sldLayoutIdLst>
  <p:txStyles>
    <p:titleStyle>
      <a:lvl1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6pPr>
      <a:lvl7pPr marL="9144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7pPr>
      <a:lvl8pPr marL="13716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8pPr>
      <a:lvl9pPr marL="18288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9pPr>
    </p:titleStyle>
    <p:bodyStyle>
      <a:lvl1pPr marL="227013" indent="-227013" algn="l" rtl="0" eaLnBrk="0" fontAlgn="base" hangingPunct="0">
        <a:lnSpc>
          <a:spcPct val="90000"/>
        </a:lnSpc>
        <a:spcBef>
          <a:spcPct val="40000"/>
        </a:spcBef>
        <a:spcAft>
          <a:spcPct val="0"/>
        </a:spcAft>
        <a:buClr>
          <a:srgbClr val="FF9900"/>
        </a:buClr>
        <a:buChar char="•"/>
        <a:defRPr sz="2400">
          <a:solidFill>
            <a:srgbClr val="FFFFFF"/>
          </a:solidFill>
          <a:effectLst>
            <a:outerShdw blurRad="38100" dist="38100" dir="2700000" algn="tl">
              <a:srgbClr val="000000"/>
            </a:outerShdw>
          </a:effectLst>
          <a:latin typeface="+mn-lt"/>
          <a:ea typeface="ＭＳ Ｐゴシック" charset="0"/>
          <a:cs typeface="ＭＳ Ｐゴシック" charset="0"/>
        </a:defRPr>
      </a:lvl1pPr>
      <a:lvl2pPr marL="688975" indent="-231775" algn="l" rtl="0" eaLnBrk="0" fontAlgn="base" hangingPunct="0">
        <a:lnSpc>
          <a:spcPct val="90000"/>
        </a:lnSpc>
        <a:spcBef>
          <a:spcPct val="25000"/>
        </a:spcBef>
        <a:spcAft>
          <a:spcPct val="0"/>
        </a:spcAft>
        <a:buClr>
          <a:srgbClr val="FF9900"/>
        </a:buClr>
        <a:buChar char="-"/>
        <a:defRPr sz="2000">
          <a:solidFill>
            <a:srgbClr val="FFFFFF"/>
          </a:solidFill>
          <a:effectLst>
            <a:outerShdw blurRad="38100" dist="38100" dir="2700000" algn="tl">
              <a:srgbClr val="000000"/>
            </a:outerShdw>
          </a:effectLst>
          <a:latin typeface="+mn-lt"/>
          <a:ea typeface="ＭＳ Ｐゴシック" charset="-128"/>
        </a:defRPr>
      </a:lvl2pPr>
      <a:lvl3pPr marL="1089025" indent="-174625" algn="l" rtl="0" eaLnBrk="0" fontAlgn="base" hangingPunct="0">
        <a:spcBef>
          <a:spcPct val="20000"/>
        </a:spcBef>
        <a:spcAft>
          <a:spcPct val="0"/>
        </a:spcAft>
        <a:buChar char="•"/>
        <a:defRPr sz="2400" b="1">
          <a:solidFill>
            <a:srgbClr val="FFFFFF"/>
          </a:solidFill>
          <a:latin typeface="+mn-lt"/>
          <a:ea typeface="ＭＳ Ｐゴシック" charset="-128"/>
        </a:defRPr>
      </a:lvl3pPr>
      <a:lvl4pPr marL="1541463" indent="-169863" algn="l" rtl="0" eaLnBrk="0" fontAlgn="base" hangingPunct="0">
        <a:spcBef>
          <a:spcPct val="20000"/>
        </a:spcBef>
        <a:spcAft>
          <a:spcPct val="0"/>
        </a:spcAft>
        <a:buChar char="•"/>
        <a:defRPr sz="2400" b="1">
          <a:solidFill>
            <a:srgbClr val="FFFFFF"/>
          </a:solidFill>
          <a:latin typeface="+mn-lt"/>
          <a:ea typeface="ＭＳ Ｐゴシック" charset="-128"/>
        </a:defRPr>
      </a:lvl4pPr>
      <a:lvl5pPr marL="2005013" indent="-176213" algn="l" rtl="0" eaLnBrk="0" fontAlgn="base" hangingPunct="0">
        <a:spcBef>
          <a:spcPct val="20000"/>
        </a:spcBef>
        <a:spcAft>
          <a:spcPct val="0"/>
        </a:spcAft>
        <a:buChar char="•"/>
        <a:defRPr sz="2400" b="1">
          <a:solidFill>
            <a:srgbClr val="FFFFFF"/>
          </a:solidFill>
          <a:latin typeface="+mn-lt"/>
          <a:ea typeface="ＭＳ Ｐゴシック" charset="-128"/>
        </a:defRPr>
      </a:lvl5pPr>
      <a:lvl6pPr marL="2462213" indent="-176213" algn="l" rtl="0" eaLnBrk="0" fontAlgn="base" hangingPunct="0">
        <a:spcBef>
          <a:spcPct val="20000"/>
        </a:spcBef>
        <a:spcAft>
          <a:spcPct val="0"/>
        </a:spcAft>
        <a:buChar char="•"/>
        <a:defRPr sz="2400" b="1">
          <a:solidFill>
            <a:srgbClr val="FFFFFF"/>
          </a:solidFill>
          <a:latin typeface="+mn-lt"/>
          <a:ea typeface="ＭＳ Ｐゴシック" charset="-128"/>
        </a:defRPr>
      </a:lvl6pPr>
      <a:lvl7pPr marL="2919413" indent="-176213" algn="l" rtl="0" eaLnBrk="0" fontAlgn="base" hangingPunct="0">
        <a:spcBef>
          <a:spcPct val="20000"/>
        </a:spcBef>
        <a:spcAft>
          <a:spcPct val="0"/>
        </a:spcAft>
        <a:buChar char="•"/>
        <a:defRPr sz="2400" b="1">
          <a:solidFill>
            <a:srgbClr val="FFFFFF"/>
          </a:solidFill>
          <a:latin typeface="+mn-lt"/>
          <a:ea typeface="ＭＳ Ｐゴシック" charset="-128"/>
        </a:defRPr>
      </a:lvl7pPr>
      <a:lvl8pPr marL="3376613" indent="-176213" algn="l" rtl="0" eaLnBrk="0" fontAlgn="base" hangingPunct="0">
        <a:spcBef>
          <a:spcPct val="20000"/>
        </a:spcBef>
        <a:spcAft>
          <a:spcPct val="0"/>
        </a:spcAft>
        <a:buChar char="•"/>
        <a:defRPr sz="2400" b="1">
          <a:solidFill>
            <a:srgbClr val="FFFFFF"/>
          </a:solidFill>
          <a:latin typeface="+mn-lt"/>
          <a:ea typeface="ＭＳ Ｐゴシック" charset="-128"/>
        </a:defRPr>
      </a:lvl8pPr>
      <a:lvl9pPr marL="3833813" indent="-176213" algn="l" rtl="0" eaLnBrk="0" fontAlgn="base" hangingPunct="0">
        <a:spcBef>
          <a:spcPct val="20000"/>
        </a:spcBef>
        <a:spcAft>
          <a:spcPct val="0"/>
        </a:spcAft>
        <a:buChar char="•"/>
        <a:defRPr sz="2400" b="1">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2.wmf"/><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3.png"/><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41.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0.png"/><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9.png"/><Relationship Id="rId1" Type="http://schemas.openxmlformats.org/officeDocument/2006/relationships/slideLayout" Target="../slideLayouts/slideLayout40.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9.png"/><Relationship Id="rId5" Type="http://schemas.openxmlformats.org/officeDocument/2006/relationships/image" Target="../media/image43.png"/><Relationship Id="rId1" Type="http://schemas.openxmlformats.org/officeDocument/2006/relationships/slideLayout" Target="../slideLayouts/slideLayout40.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4.png"/><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12.png"/><Relationship Id="rId5" Type="http://schemas.openxmlformats.org/officeDocument/2006/relationships/image" Target="../media/image39.png"/><Relationship Id="rId1" Type="http://schemas.openxmlformats.org/officeDocument/2006/relationships/slideLayout" Target="../slideLayouts/slideLayout40.xml"/><Relationship Id="rId2"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9.png"/><Relationship Id="rId5" Type="http://schemas.openxmlformats.org/officeDocument/2006/relationships/image" Target="../media/image42.png"/><Relationship Id="rId1" Type="http://schemas.openxmlformats.org/officeDocument/2006/relationships/slideLayout" Target="../slideLayouts/slideLayout40.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36.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41.xml"/><Relationship Id="rId2"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54.wmf"/><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41.xml"/><Relationship Id="rId2"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Horizontal Scaling and Coordination</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sp>
        <p:nvSpPr>
          <p:cNvPr id="4" name="Freeform 4"/>
          <p:cNvSpPr>
            <a:spLocks/>
          </p:cNvSpPr>
          <p:nvPr/>
        </p:nvSpPr>
        <p:spPr bwMode="auto">
          <a:xfrm>
            <a:off x="4572000" y="2971800"/>
            <a:ext cx="1905000" cy="1117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26350333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90800"/>
            <a:ext cx="9144000" cy="3545633"/>
          </a:xfrm>
          <a:prstGeom prst="rect">
            <a:avLst/>
          </a:prstGeom>
        </p:spPr>
      </p:pic>
      <p:pic>
        <p:nvPicPr>
          <p:cNvPr id="3" name="Picture 2"/>
          <p:cNvPicPr>
            <a:picLocks noChangeAspect="1"/>
          </p:cNvPicPr>
          <p:nvPr/>
        </p:nvPicPr>
        <p:blipFill>
          <a:blip r:embed="rId3"/>
          <a:stretch>
            <a:fillRect/>
          </a:stretch>
        </p:blipFill>
        <p:spPr>
          <a:xfrm>
            <a:off x="0" y="0"/>
            <a:ext cx="7772400" cy="2578162"/>
          </a:xfrm>
          <a:prstGeom prst="rect">
            <a:avLst/>
          </a:prstGeom>
        </p:spPr>
      </p:pic>
      <p:sp>
        <p:nvSpPr>
          <p:cNvPr id="4" name="Freeform 4"/>
          <p:cNvSpPr>
            <a:spLocks/>
          </p:cNvSpPr>
          <p:nvPr/>
        </p:nvSpPr>
        <p:spPr bwMode="auto">
          <a:xfrm>
            <a:off x="2667000" y="4648200"/>
            <a:ext cx="3505200" cy="15240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1178160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57200" y="1600200"/>
            <a:ext cx="8226425" cy="4495800"/>
          </a:xfrm>
        </p:spPr>
        <p:txBody>
          <a:bodyPr/>
          <a:lstStyle/>
          <a:p>
            <a:r>
              <a:rPr lang="en-US" dirty="0" smtClean="0"/>
              <a:t>How to be sure that the cached data is consistent with the “authoritative” copy of the data?</a:t>
            </a:r>
          </a:p>
          <a:p>
            <a:r>
              <a:rPr lang="en-US" dirty="0" smtClean="0"/>
              <a:t>Can we predict the hit ratio in the cache?  What factors does it depend on?</a:t>
            </a:r>
          </a:p>
          <a:p>
            <a:pPr lvl="1"/>
            <a:r>
              <a:rPr lang="en-US" dirty="0" smtClean="0"/>
              <a:t>“popularity”: distribution of access frequency</a:t>
            </a:r>
          </a:p>
          <a:p>
            <a:pPr lvl="1"/>
            <a:r>
              <a:rPr lang="en-US" dirty="0" smtClean="0"/>
              <a:t>update rate: must update/invalidate cache on a write</a:t>
            </a:r>
          </a:p>
          <a:p>
            <a:r>
              <a:rPr lang="en-US" dirty="0" smtClean="0"/>
              <a:t>What is the impact of variable-length objects/values?</a:t>
            </a:r>
          </a:p>
          <a:p>
            <a:pPr lvl="1"/>
            <a:r>
              <a:rPr lang="en-US" dirty="0" smtClean="0"/>
              <a:t>Metrics must distinguish byte hit ratio vs. object hit ratio.</a:t>
            </a:r>
          </a:p>
          <a:p>
            <a:pPr lvl="1"/>
            <a:r>
              <a:rPr lang="en-US" dirty="0"/>
              <a:t>R</a:t>
            </a:r>
            <a:r>
              <a:rPr lang="en-US" dirty="0" smtClean="0"/>
              <a:t>eplacement policy may consider object size.</a:t>
            </a:r>
          </a:p>
          <a:p>
            <a:r>
              <a:rPr lang="en-US" dirty="0" smtClean="0"/>
              <a:t>What if the miss cost is variable?  Should the cache design consider that?</a:t>
            </a:r>
            <a:endParaRPr lang="en-US" dirty="0"/>
          </a:p>
        </p:txBody>
      </p:sp>
    </p:spTree>
    <p:extLst>
      <p:ext uri="{BB962C8B-B14F-4D97-AF65-F5344CB8AC3E}">
        <p14:creationId xmlns:p14="http://schemas.microsoft.com/office/powerpoint/2010/main" val="1822557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in the Web</a:t>
            </a:r>
            <a:endParaRPr lang="en-US" dirty="0"/>
          </a:p>
        </p:txBody>
      </p:sp>
      <p:sp>
        <p:nvSpPr>
          <p:cNvPr id="3" name="Content Placeholder 2"/>
          <p:cNvSpPr>
            <a:spLocks noGrp="1"/>
          </p:cNvSpPr>
          <p:nvPr>
            <p:ph idx="1"/>
          </p:nvPr>
        </p:nvSpPr>
        <p:spPr/>
        <p:txBody>
          <a:bodyPr/>
          <a:lstStyle/>
          <a:p>
            <a:r>
              <a:rPr lang="en-US" dirty="0" smtClean="0"/>
              <a:t>Web “proxy” caches are servers that cache Web content.</a:t>
            </a:r>
          </a:p>
          <a:p>
            <a:r>
              <a:rPr lang="en-US" dirty="0" smtClean="0"/>
              <a:t>Reduce traffic to the origin server.</a:t>
            </a:r>
          </a:p>
          <a:p>
            <a:r>
              <a:rPr lang="en-US" dirty="0" smtClean="0"/>
              <a:t>Deployed by enterprises to reduce external network traffic to serve Web requests of their members.</a:t>
            </a:r>
          </a:p>
          <a:p>
            <a:r>
              <a:rPr lang="en-US" dirty="0" smtClean="0"/>
              <a:t>Also deployed by third-party companies that sell caching service to Web providers.</a:t>
            </a:r>
          </a:p>
          <a:p>
            <a:pPr lvl="1"/>
            <a:r>
              <a:rPr lang="en-US" dirty="0" smtClean="0"/>
              <a:t>Content Delivery/Distribution Network (CDN)</a:t>
            </a:r>
          </a:p>
          <a:p>
            <a:pPr lvl="1"/>
            <a:r>
              <a:rPr lang="en-US" dirty="0" smtClean="0"/>
              <a:t>Help Web providers serve their clients better.</a:t>
            </a:r>
          </a:p>
          <a:p>
            <a:pPr lvl="1"/>
            <a:r>
              <a:rPr lang="en-US" dirty="0" smtClean="0"/>
              <a:t>Help absorb unexpected load from “flash crowds”.</a:t>
            </a:r>
          </a:p>
          <a:p>
            <a:pPr lvl="1"/>
            <a:r>
              <a:rPr lang="en-US" dirty="0" smtClean="0"/>
              <a:t>Reduce Web server infrastructure costs.</a:t>
            </a:r>
            <a:endParaRPr lang="en-US" dirty="0"/>
          </a:p>
        </p:txBody>
      </p:sp>
    </p:spTree>
    <p:extLst>
      <p:ext uri="{BB962C8B-B14F-4D97-AF65-F5344CB8AC3E}">
        <p14:creationId xmlns:p14="http://schemas.microsoft.com/office/powerpoint/2010/main" val="1274874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Arial" charset="0"/>
                <a:ea typeface="ＭＳ Ｐゴシック" charset="0"/>
              </a:rPr>
              <a:t>Content Delivery Network (CDN)</a:t>
            </a:r>
          </a:p>
        </p:txBody>
      </p:sp>
      <p:pic>
        <p:nvPicPr>
          <p:cNvPr id="911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3048000"/>
            <a:ext cx="73485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1828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1350" y="1676400"/>
            <a:ext cx="23558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5219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4"/>
          <p:cNvSpPr>
            <a:spLocks/>
          </p:cNvSpPr>
          <p:nvPr/>
        </p:nvSpPr>
        <p:spPr bwMode="auto">
          <a:xfrm>
            <a:off x="1905000" y="1676400"/>
            <a:ext cx="1676400" cy="736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24708805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dirty="0" err="1" smtClean="0">
                <a:latin typeface="Arial" charset="0"/>
                <a:ea typeface="ＭＳ Ｐゴシック" charset="0"/>
              </a:rPr>
              <a:t>Zipf</a:t>
            </a:r>
            <a:r>
              <a:rPr lang="en-US" dirty="0" smtClean="0">
                <a:latin typeface="Arial" charset="0"/>
                <a:ea typeface="ＭＳ Ｐゴシック" charset="0"/>
              </a:rPr>
              <a:t> popularity</a:t>
            </a:r>
            <a:endParaRPr lang="en-US" dirty="0">
              <a:latin typeface="Arial" charset="0"/>
              <a:ea typeface="ＭＳ Ｐゴシック" charset="0"/>
            </a:endParaRPr>
          </a:p>
        </p:txBody>
      </p:sp>
      <p:sp>
        <p:nvSpPr>
          <p:cNvPr id="60418" name="Rectangle 3"/>
          <p:cNvSpPr>
            <a:spLocks noGrp="1" noChangeArrowheads="1"/>
          </p:cNvSpPr>
          <p:nvPr>
            <p:ph type="body" idx="1"/>
          </p:nvPr>
        </p:nvSpPr>
        <p:spPr>
          <a:xfrm>
            <a:off x="533400" y="1604962"/>
            <a:ext cx="8077200" cy="4719638"/>
          </a:xfrm>
        </p:spPr>
        <p:txBody>
          <a:bodyPr/>
          <a:lstStyle/>
          <a:p>
            <a:r>
              <a:rPr lang="en-US" dirty="0" smtClean="0">
                <a:latin typeface="Arial" charset="0"/>
                <a:ea typeface="ＭＳ Ｐゴシック" charset="0"/>
              </a:rPr>
              <a:t>Web </a:t>
            </a:r>
            <a:r>
              <a:rPr lang="en-US" dirty="0">
                <a:latin typeface="Arial" charset="0"/>
                <a:ea typeface="ＭＳ Ｐゴシック" charset="0"/>
              </a:rPr>
              <a:t>accesses can be modeled using </a:t>
            </a:r>
            <a:r>
              <a:rPr lang="en-US" dirty="0" err="1">
                <a:solidFill>
                  <a:srgbClr val="800000"/>
                </a:solidFill>
                <a:latin typeface="Arial" charset="0"/>
                <a:ea typeface="ＭＳ Ｐゴシック" charset="0"/>
              </a:rPr>
              <a:t>Zipf</a:t>
            </a:r>
            <a:r>
              <a:rPr lang="en-US" dirty="0">
                <a:solidFill>
                  <a:srgbClr val="800000"/>
                </a:solidFill>
                <a:latin typeface="Arial" charset="0"/>
                <a:ea typeface="ＭＳ Ｐゴシック" charset="0"/>
              </a:rPr>
              <a:t>-like probability distributions</a:t>
            </a:r>
            <a:r>
              <a:rPr lang="en-US" dirty="0">
                <a:latin typeface="Arial" charset="0"/>
                <a:ea typeface="ＭＳ Ｐゴシック" charset="0"/>
              </a:rPr>
              <a:t>.</a:t>
            </a:r>
          </a:p>
          <a:p>
            <a:pPr lvl="1"/>
            <a:r>
              <a:rPr lang="en-US" dirty="0">
                <a:latin typeface="Arial" charset="0"/>
                <a:ea typeface="ＭＳ Ｐゴシック" charset="0"/>
              </a:rPr>
              <a:t>Rank objects by popularity: lower rank </a:t>
            </a:r>
            <a:r>
              <a:rPr lang="en-US" i="1" dirty="0" err="1">
                <a:latin typeface="Arial" charset="0"/>
                <a:ea typeface="ＭＳ Ｐゴシック" charset="0"/>
              </a:rPr>
              <a:t>i</a:t>
            </a:r>
            <a:r>
              <a:rPr lang="en-US" dirty="0">
                <a:latin typeface="Arial" charset="0"/>
                <a:ea typeface="ＭＳ Ｐゴシック" charset="0"/>
              </a:rPr>
              <a:t> ==&gt;  more popular.</a:t>
            </a:r>
          </a:p>
          <a:p>
            <a:pPr lvl="1"/>
            <a:r>
              <a:rPr lang="en-US" dirty="0">
                <a:latin typeface="Arial" charset="0"/>
                <a:ea typeface="ＭＳ Ｐゴシック" charset="0"/>
              </a:rPr>
              <a:t>The probability that any given reference is to the </a:t>
            </a:r>
            <a:r>
              <a:rPr lang="en-US" i="1" dirty="0" err="1">
                <a:solidFill>
                  <a:srgbClr val="003367"/>
                </a:solidFill>
                <a:latin typeface="Arial" charset="0"/>
                <a:ea typeface="ＭＳ Ｐゴシック" charset="0"/>
              </a:rPr>
              <a:t>i</a:t>
            </a:r>
            <a:r>
              <a:rPr lang="en-US" dirty="0" err="1">
                <a:latin typeface="Arial" charset="0"/>
                <a:ea typeface="ＭＳ Ｐゴシック" charset="0"/>
              </a:rPr>
              <a:t>th</a:t>
            </a:r>
            <a:r>
              <a:rPr lang="en-US" dirty="0">
                <a:latin typeface="Arial" charset="0"/>
                <a:ea typeface="ＭＳ Ｐゴシック" charset="0"/>
              </a:rPr>
              <a:t> most popular object </a:t>
            </a:r>
            <a:r>
              <a:rPr lang="en-US" dirty="0" smtClean="0">
                <a:latin typeface="Arial" charset="0"/>
                <a:ea typeface="ＭＳ Ｐゴシック" charset="0"/>
              </a:rPr>
              <a:t>is given by </a:t>
            </a:r>
            <a:r>
              <a:rPr lang="en-US" i="1" dirty="0">
                <a:solidFill>
                  <a:schemeClr val="tx1"/>
                </a:solidFill>
                <a:latin typeface="Arial" charset="0"/>
                <a:ea typeface="ＭＳ Ｐゴシック" charset="0"/>
                <a:sym typeface="Symbol" charset="0"/>
              </a:rPr>
              <a:t>p</a:t>
            </a:r>
            <a:r>
              <a:rPr lang="en-US" i="1" baseline="-25000" dirty="0">
                <a:solidFill>
                  <a:schemeClr val="tx1"/>
                </a:solidFill>
                <a:latin typeface="Arial" charset="0"/>
                <a:ea typeface="ＭＳ Ｐゴシック" charset="0"/>
                <a:sym typeface="Symbol" charset="0"/>
              </a:rPr>
              <a:t>i</a:t>
            </a:r>
          </a:p>
          <a:p>
            <a:r>
              <a:rPr lang="en-US" dirty="0" err="1" smtClean="0">
                <a:latin typeface="Arial" charset="0"/>
                <a:ea typeface="ＭＳ Ｐゴシック" charset="0"/>
              </a:rPr>
              <a:t>Zipf</a:t>
            </a:r>
            <a:r>
              <a:rPr lang="en-US" dirty="0" smtClean="0">
                <a:latin typeface="Arial" charset="0"/>
                <a:ea typeface="ＭＳ Ｐゴシック" charset="0"/>
              </a:rPr>
              <a:t> </a:t>
            </a:r>
            <a:r>
              <a:rPr lang="en-US" dirty="0">
                <a:latin typeface="Arial" charset="0"/>
                <a:ea typeface="ＭＳ Ｐゴシック" charset="0"/>
              </a:rPr>
              <a:t>says: </a:t>
            </a:r>
            <a:r>
              <a:rPr lang="en-US" altLang="ja-JP" i="1" dirty="0" smtClean="0">
                <a:solidFill>
                  <a:srgbClr val="003367"/>
                </a:solidFill>
                <a:latin typeface="Arial" charset="0"/>
                <a:ea typeface="ＭＳ Ｐゴシック" charset="0"/>
                <a:sym typeface="Symbol" charset="0"/>
              </a:rPr>
              <a:t>p</a:t>
            </a:r>
            <a:r>
              <a:rPr lang="en-US" altLang="ja-JP" i="1" baseline="-25000" dirty="0" smtClean="0">
                <a:solidFill>
                  <a:schemeClr val="tx1"/>
                </a:solidFill>
                <a:latin typeface="Arial" charset="0"/>
                <a:ea typeface="ＭＳ Ｐゴシック" charset="0"/>
                <a:sym typeface="Symbol" charset="0"/>
              </a:rPr>
              <a:t>i</a:t>
            </a:r>
            <a:r>
              <a:rPr lang="en-US" altLang="ja-JP" i="1" baseline="-25000" dirty="0" smtClean="0">
                <a:solidFill>
                  <a:schemeClr val="tx2"/>
                </a:solidFill>
                <a:latin typeface="Arial" charset="0"/>
                <a:ea typeface="ＭＳ Ｐゴシック" charset="0"/>
                <a:sym typeface="Symbol" charset="0"/>
              </a:rPr>
              <a:t> </a:t>
            </a:r>
            <a:r>
              <a:rPr lang="en-US" altLang="ja-JP" dirty="0">
                <a:latin typeface="Arial" charset="0"/>
                <a:ea typeface="ＭＳ Ｐゴシック" charset="0"/>
              </a:rPr>
              <a:t>is proportional to </a:t>
            </a:r>
            <a:r>
              <a:rPr lang="en-US" altLang="ja-JP" i="1" dirty="0">
                <a:solidFill>
                  <a:srgbClr val="003367"/>
                </a:solidFill>
                <a:latin typeface="Arial" charset="0"/>
                <a:ea typeface="ＭＳ Ｐゴシック" charset="0"/>
              </a:rPr>
              <a:t>1/</a:t>
            </a:r>
            <a:r>
              <a:rPr lang="en-US" altLang="ja-JP" i="1" dirty="0" err="1" smtClean="0">
                <a:solidFill>
                  <a:srgbClr val="003367"/>
                </a:solidFill>
                <a:latin typeface="Arial" charset="0"/>
                <a:ea typeface="ＭＳ Ｐゴシック" charset="0"/>
              </a:rPr>
              <a:t>i</a:t>
            </a:r>
            <a:r>
              <a:rPr lang="en-US" altLang="ja-JP" baseline="30000" dirty="0" smtClean="0">
                <a:latin typeface="Arial" charset="0"/>
                <a:ea typeface="ＭＳ Ｐゴシック" charset="0"/>
              </a:rPr>
              <a:t>α</a:t>
            </a:r>
          </a:p>
          <a:p>
            <a:pPr lvl="1"/>
            <a:r>
              <a:rPr lang="en-US" altLang="ja-JP" dirty="0" smtClean="0">
                <a:latin typeface="Arial" charset="0"/>
                <a:ea typeface="ＭＳ Ｐゴシック" charset="0"/>
              </a:rPr>
              <a:t>“frequency is inversely proportional to rank”</a:t>
            </a:r>
          </a:p>
          <a:p>
            <a:pPr lvl="1"/>
            <a:r>
              <a:rPr lang="en-US" altLang="ja-JP" dirty="0" smtClean="0">
                <a:latin typeface="Arial" charset="0"/>
                <a:ea typeface="ＭＳ Ｐゴシック" charset="0"/>
              </a:rPr>
              <a:t>α parameter with </a:t>
            </a:r>
            <a:r>
              <a:rPr kumimoji="1" lang="en-US" altLang="ja-JP" sz="1800" dirty="0">
                <a:solidFill>
                  <a:srgbClr val="003399"/>
                </a:solidFill>
                <a:latin typeface="Arial" charset="0"/>
                <a:ea typeface="ＭＳ Ｐゴシック" charset="0"/>
                <a:sym typeface="Math A" charset="0"/>
              </a:rPr>
              <a:t>0 &lt; </a:t>
            </a:r>
            <a:r>
              <a:rPr lang="en-US" altLang="ja-JP" sz="1600" dirty="0" smtClean="0">
                <a:latin typeface="Arial" charset="0"/>
                <a:ea typeface="ＭＳ Ｐゴシック" charset="0"/>
              </a:rPr>
              <a:t>α</a:t>
            </a:r>
            <a:r>
              <a:rPr kumimoji="1" lang="en-US" altLang="ja-JP" sz="1800" dirty="0" smtClean="0">
                <a:solidFill>
                  <a:srgbClr val="003399"/>
                </a:solidFill>
                <a:latin typeface="Arial" charset="0"/>
                <a:ea typeface="ＭＳ Ｐゴシック" charset="0"/>
                <a:sym typeface="Math A" charset="0"/>
              </a:rPr>
              <a:t> </a:t>
            </a:r>
            <a:r>
              <a:rPr kumimoji="1" lang="en-US" altLang="ja-JP" sz="1800" dirty="0">
                <a:solidFill>
                  <a:srgbClr val="003399"/>
                </a:solidFill>
                <a:latin typeface="Arial" charset="0"/>
                <a:ea typeface="ＭＳ Ｐゴシック" charset="0"/>
                <a:sym typeface="Math A" charset="0"/>
              </a:rPr>
              <a:t>&lt; </a:t>
            </a:r>
            <a:r>
              <a:rPr kumimoji="1" lang="en-US" altLang="ja-JP" sz="1800" dirty="0" smtClean="0">
                <a:solidFill>
                  <a:srgbClr val="003399"/>
                </a:solidFill>
                <a:latin typeface="Arial" charset="0"/>
                <a:ea typeface="ＭＳ Ｐゴシック" charset="0"/>
                <a:sym typeface="Math A" charset="0"/>
              </a:rPr>
              <a:t>1</a:t>
            </a:r>
            <a:endParaRPr lang="en-US" altLang="ja-JP" dirty="0">
              <a:latin typeface="Arial" charset="0"/>
              <a:ea typeface="ＭＳ Ｐゴシック" charset="0"/>
            </a:endParaRPr>
          </a:p>
          <a:p>
            <a:pPr lvl="1"/>
            <a:r>
              <a:rPr lang="en-US" dirty="0">
                <a:latin typeface="Arial" charset="0"/>
                <a:ea typeface="ＭＳ Ｐゴシック" charset="0"/>
              </a:rPr>
              <a:t>Higher </a:t>
            </a:r>
            <a:r>
              <a:rPr lang="en-US" altLang="ja-JP" dirty="0" smtClean="0">
                <a:latin typeface="Arial" charset="0"/>
                <a:ea typeface="ＭＳ Ｐゴシック" charset="0"/>
              </a:rPr>
              <a:t>α</a:t>
            </a:r>
            <a:r>
              <a:rPr lang="en-US" dirty="0" smtClean="0">
                <a:latin typeface="Arial" charset="0"/>
                <a:ea typeface="ＭＳ Ｐゴシック" charset="0"/>
              </a:rPr>
              <a:t> </a:t>
            </a:r>
            <a:r>
              <a:rPr lang="en-US" dirty="0">
                <a:latin typeface="Arial" charset="0"/>
                <a:ea typeface="ＭＳ Ｐゴシック" charset="0"/>
              </a:rPr>
              <a:t>gives more skew: popular objects are </a:t>
            </a:r>
            <a:r>
              <a:rPr lang="en-US" b="1" dirty="0">
                <a:latin typeface="Arial" charset="0"/>
                <a:ea typeface="ＭＳ Ｐゴシック" charset="0"/>
              </a:rPr>
              <a:t>way</a:t>
            </a:r>
            <a:r>
              <a:rPr lang="en-US" dirty="0">
                <a:latin typeface="Arial" charset="0"/>
                <a:ea typeface="ＭＳ Ｐゴシック" charset="0"/>
              </a:rPr>
              <a:t> popular.</a:t>
            </a:r>
          </a:p>
          <a:p>
            <a:pPr lvl="1"/>
            <a:r>
              <a:rPr lang="en-US" dirty="0">
                <a:latin typeface="Arial" charset="0"/>
                <a:ea typeface="ＭＳ Ｐゴシック" charset="0"/>
              </a:rPr>
              <a:t>Lower </a:t>
            </a:r>
            <a:r>
              <a:rPr lang="en-US" altLang="ja-JP" dirty="0" smtClean="0">
                <a:latin typeface="Arial" charset="0"/>
                <a:ea typeface="ＭＳ Ｐゴシック" charset="0"/>
              </a:rPr>
              <a:t>α</a:t>
            </a:r>
            <a:r>
              <a:rPr kumimoji="1" lang="en-US" dirty="0" smtClean="0">
                <a:solidFill>
                  <a:srgbClr val="003399"/>
                </a:solidFill>
                <a:latin typeface="Arial" charset="0"/>
                <a:ea typeface="ＭＳ Ｐゴシック" charset="0"/>
                <a:sym typeface="Math A" charset="0"/>
              </a:rPr>
              <a:t> </a:t>
            </a:r>
            <a:r>
              <a:rPr lang="en-US" dirty="0">
                <a:latin typeface="Arial" charset="0"/>
                <a:ea typeface="ＭＳ Ｐゴシック" charset="0"/>
              </a:rPr>
              <a:t>gives a more </a:t>
            </a:r>
            <a:r>
              <a:rPr lang="en-US" b="1" dirty="0">
                <a:latin typeface="Arial" charset="0"/>
                <a:ea typeface="ＭＳ Ｐゴシック" charset="0"/>
              </a:rPr>
              <a:t>heavy-tailed </a:t>
            </a:r>
            <a:r>
              <a:rPr lang="en-US" dirty="0">
                <a:latin typeface="Arial" charset="0"/>
                <a:ea typeface="ＭＳ Ｐゴシック" charset="0"/>
              </a:rPr>
              <a:t>distribution.</a:t>
            </a:r>
          </a:p>
          <a:p>
            <a:pPr lvl="1"/>
            <a:r>
              <a:rPr lang="en-US" dirty="0">
                <a:latin typeface="Arial" charset="0"/>
                <a:ea typeface="ＭＳ Ｐゴシック" charset="0"/>
              </a:rPr>
              <a:t>In the Web, </a:t>
            </a:r>
            <a:r>
              <a:rPr lang="en-US" altLang="ja-JP" dirty="0" smtClean="0">
                <a:latin typeface="Arial" charset="0"/>
                <a:ea typeface="ＭＳ Ｐゴシック" charset="0"/>
              </a:rPr>
              <a:t>α</a:t>
            </a:r>
            <a:r>
              <a:rPr kumimoji="1" lang="en-US" sz="1800" dirty="0" smtClean="0">
                <a:solidFill>
                  <a:srgbClr val="003399"/>
                </a:solidFill>
                <a:latin typeface="Arial" charset="0"/>
                <a:ea typeface="ＭＳ Ｐゴシック" charset="0"/>
                <a:sym typeface="Math A" charset="0"/>
              </a:rPr>
              <a:t> </a:t>
            </a:r>
            <a:r>
              <a:rPr lang="en-US" dirty="0">
                <a:latin typeface="Arial" charset="0"/>
                <a:ea typeface="ＭＳ Ｐゴシック" charset="0"/>
              </a:rPr>
              <a:t>ranges from 0.6 to 0.8 </a:t>
            </a:r>
            <a:r>
              <a:rPr lang="en-US" dirty="0">
                <a:solidFill>
                  <a:srgbClr val="6600CC"/>
                </a:solidFill>
                <a:latin typeface="Arial" charset="0"/>
                <a:ea typeface="ＭＳ Ｐゴシック" charset="0"/>
              </a:rPr>
              <a:t>[Breslau/Cao99]</a:t>
            </a:r>
            <a:r>
              <a:rPr lang="en-US" dirty="0">
                <a:latin typeface="Arial" charset="0"/>
                <a:ea typeface="ＭＳ Ｐゴシック" charset="0"/>
              </a:rPr>
              <a:t>.</a:t>
            </a:r>
          </a:p>
          <a:p>
            <a:pPr lvl="1"/>
            <a:r>
              <a:rPr lang="en-US" dirty="0">
                <a:latin typeface="Arial" charset="0"/>
                <a:ea typeface="ＭＳ Ｐゴシック" charset="0"/>
              </a:rPr>
              <a:t>With </a:t>
            </a:r>
            <a:r>
              <a:rPr lang="en-US" altLang="ja-JP" dirty="0" smtClean="0">
                <a:latin typeface="Arial" charset="0"/>
                <a:ea typeface="ＭＳ Ｐゴシック" charset="0"/>
              </a:rPr>
              <a:t>α</a:t>
            </a:r>
            <a:r>
              <a:rPr kumimoji="1" lang="en-US" dirty="0" smtClean="0">
                <a:solidFill>
                  <a:srgbClr val="003399"/>
                </a:solidFill>
                <a:latin typeface="Arial" charset="0"/>
                <a:ea typeface="ＭＳ Ｐゴシック" charset="0"/>
                <a:sym typeface="Math A" charset="0"/>
              </a:rPr>
              <a:t>=</a:t>
            </a:r>
            <a:r>
              <a:rPr kumimoji="1" lang="en-US" dirty="0">
                <a:solidFill>
                  <a:srgbClr val="003399"/>
                </a:solidFill>
                <a:latin typeface="Arial" charset="0"/>
                <a:ea typeface="ＭＳ Ｐゴシック" charset="0"/>
                <a:sym typeface="Math A" charset="0"/>
              </a:rPr>
              <a:t>0.8</a:t>
            </a:r>
            <a:r>
              <a:rPr lang="en-US" dirty="0">
                <a:latin typeface="Arial" charset="0"/>
                <a:ea typeface="ＭＳ Ｐゴシック" charset="0"/>
              </a:rPr>
              <a:t>, 0.3% of the objects get 40% of requests.</a:t>
            </a:r>
          </a:p>
          <a:p>
            <a:pPr lvl="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80000" cy="3810000"/>
          </a:xfrm>
          <a:prstGeom prst="rect">
            <a:avLst/>
          </a:prstGeom>
        </p:spPr>
      </p:pic>
      <p:pic>
        <p:nvPicPr>
          <p:cNvPr id="6" name="Picture 5"/>
          <p:cNvPicPr>
            <a:picLocks noChangeAspect="1"/>
          </p:cNvPicPr>
          <p:nvPr/>
        </p:nvPicPr>
        <p:blipFill>
          <a:blip r:embed="rId3"/>
          <a:stretch>
            <a:fillRect/>
          </a:stretch>
        </p:blipFill>
        <p:spPr>
          <a:xfrm>
            <a:off x="4114800" y="3543300"/>
            <a:ext cx="4953000" cy="3314700"/>
          </a:xfrm>
          <a:prstGeom prst="rect">
            <a:avLst/>
          </a:prstGeom>
        </p:spPr>
      </p:pic>
      <p:sp>
        <p:nvSpPr>
          <p:cNvPr id="7" name="Rectangle 6"/>
          <p:cNvSpPr/>
          <p:nvPr/>
        </p:nvSpPr>
        <p:spPr>
          <a:xfrm>
            <a:off x="5486400" y="2184737"/>
            <a:ext cx="3657600" cy="1015663"/>
          </a:xfrm>
          <a:prstGeom prst="rect">
            <a:avLst/>
          </a:prstGeom>
        </p:spPr>
        <p:txBody>
          <a:bodyPr wrap="square">
            <a:spAutoFit/>
          </a:bodyPr>
          <a:lstStyle/>
          <a:p>
            <a:r>
              <a:rPr lang="en-US" sz="2000" b="1" dirty="0" smtClean="0"/>
              <a:t>log-log scale</a:t>
            </a:r>
          </a:p>
          <a:p>
            <a:r>
              <a:rPr lang="en-US" sz="2000" b="1" dirty="0" smtClean="0"/>
              <a:t>x: log rank </a:t>
            </a:r>
          </a:p>
          <a:p>
            <a:r>
              <a:rPr lang="en-US" sz="2000" b="1" dirty="0" smtClean="0"/>
              <a:t>y: log share of accesses</a:t>
            </a:r>
            <a:endParaRPr lang="en-US" sz="2000" b="1" dirty="0"/>
          </a:p>
        </p:txBody>
      </p:sp>
      <p:sp>
        <p:nvSpPr>
          <p:cNvPr id="8" name="Rectangle 7"/>
          <p:cNvSpPr/>
          <p:nvPr/>
        </p:nvSpPr>
        <p:spPr>
          <a:xfrm>
            <a:off x="2362200" y="4572000"/>
            <a:ext cx="3657600" cy="707886"/>
          </a:xfrm>
          <a:prstGeom prst="rect">
            <a:avLst/>
          </a:prstGeom>
        </p:spPr>
        <p:txBody>
          <a:bodyPr wrap="square">
            <a:spAutoFit/>
          </a:bodyPr>
          <a:lstStyle/>
          <a:p>
            <a:r>
              <a:rPr lang="en-US" sz="2000" b="1" dirty="0" smtClean="0"/>
              <a:t>x: rank</a:t>
            </a:r>
          </a:p>
          <a:p>
            <a:r>
              <a:rPr lang="en-US" sz="2000" b="1" dirty="0" smtClean="0"/>
              <a:t>y: log $$$</a:t>
            </a:r>
            <a:endParaRPr lang="en-US" sz="2000" b="1" dirty="0"/>
          </a:p>
        </p:txBody>
      </p:sp>
      <p:sp>
        <p:nvSpPr>
          <p:cNvPr id="9" name="Rectangle 8"/>
          <p:cNvSpPr/>
          <p:nvPr/>
        </p:nvSpPr>
        <p:spPr>
          <a:xfrm>
            <a:off x="4419600" y="4114800"/>
            <a:ext cx="1066800" cy="400110"/>
          </a:xfrm>
          <a:prstGeom prst="rect">
            <a:avLst/>
          </a:prstGeom>
        </p:spPr>
        <p:txBody>
          <a:bodyPr wrap="square">
            <a:spAutoFit/>
          </a:bodyPr>
          <a:lstStyle/>
          <a:p>
            <a:r>
              <a:rPr lang="en-US" sz="2000" b="1" dirty="0" smtClean="0"/>
              <a:t>“head”</a:t>
            </a:r>
            <a:endParaRPr lang="en-US" sz="2000" b="1" dirty="0"/>
          </a:p>
        </p:txBody>
      </p:sp>
      <p:sp>
        <p:nvSpPr>
          <p:cNvPr id="10" name="Rectangle 9"/>
          <p:cNvSpPr/>
          <p:nvPr/>
        </p:nvSpPr>
        <p:spPr>
          <a:xfrm>
            <a:off x="8039100" y="5943600"/>
            <a:ext cx="1066800" cy="400110"/>
          </a:xfrm>
          <a:prstGeom prst="rect">
            <a:avLst/>
          </a:prstGeom>
        </p:spPr>
        <p:txBody>
          <a:bodyPr wrap="square">
            <a:spAutoFit/>
          </a:bodyPr>
          <a:lstStyle/>
          <a:p>
            <a:r>
              <a:rPr lang="en-US" sz="2000" b="1" dirty="0" smtClean="0"/>
              <a:t>“tail”</a:t>
            </a:r>
            <a:endParaRPr lang="en-US" sz="2000" b="1" dirty="0"/>
          </a:p>
        </p:txBody>
      </p:sp>
      <p:sp>
        <p:nvSpPr>
          <p:cNvPr id="11" name="Title 10"/>
          <p:cNvSpPr>
            <a:spLocks noGrp="1"/>
          </p:cNvSpPr>
          <p:nvPr>
            <p:ph type="title"/>
          </p:nvPr>
        </p:nvSpPr>
        <p:spPr>
          <a:xfrm>
            <a:off x="6403975" y="-339725"/>
            <a:ext cx="2816225" cy="1554163"/>
          </a:xfrm>
        </p:spPr>
        <p:txBody>
          <a:bodyPr/>
          <a:lstStyle/>
          <a:p>
            <a:r>
              <a:rPr lang="en-US" dirty="0" err="1" smtClean="0"/>
              <a:t>Zipf</a:t>
            </a:r>
            <a:endParaRPr lang="en-US" dirty="0"/>
          </a:p>
        </p:txBody>
      </p:sp>
    </p:spTree>
    <p:extLst>
      <p:ext uri="{BB962C8B-B14F-4D97-AF65-F5344CB8AC3E}">
        <p14:creationId xmlns:p14="http://schemas.microsoft.com/office/powerpoint/2010/main" val="40769935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p:txBody>
          <a:bodyPr/>
          <a:lstStyle/>
          <a:p>
            <a:r>
              <a:rPr lang="en-US" dirty="0" smtClean="0">
                <a:latin typeface="Arial" charset="0"/>
                <a:ea typeface="ＭＳ Ｐゴシック" charset="0"/>
              </a:rPr>
              <a:t>Hit rates of Internet caches</a:t>
            </a:r>
            <a:endParaRPr lang="en-US" dirty="0">
              <a:latin typeface="Arial" charset="0"/>
              <a:ea typeface="ＭＳ Ｐゴシック" charset="0"/>
            </a:endParaRPr>
          </a:p>
        </p:txBody>
      </p:sp>
      <p:pic>
        <p:nvPicPr>
          <p:cNvPr id="59394" name="Picture 10" descr="D:\users\wolman\ppt\sosp99\sosp-hitrate-pop-noba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92629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7"/>
          <p:cNvSpPr>
            <a:spLocks noChangeArrowheads="1"/>
          </p:cNvSpPr>
          <p:nvPr/>
        </p:nvSpPr>
        <p:spPr bwMode="auto">
          <a:xfrm>
            <a:off x="304800" y="1524000"/>
            <a:ext cx="373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cs typeface="Arial" charset="0"/>
              </a:rPr>
              <a:t>It turns out this matters.</a:t>
            </a:r>
            <a:endParaRPr lang="en-US" sz="2000" b="1" dirty="0">
              <a:solidFill>
                <a:srgbClr val="003367"/>
              </a:solidFill>
              <a:cs typeface="Arial" charset="0"/>
            </a:endParaRPr>
          </a:p>
          <a:p>
            <a:r>
              <a:rPr lang="en-US" sz="2000" dirty="0" smtClean="0">
                <a:solidFill>
                  <a:srgbClr val="003367"/>
                </a:solidFill>
                <a:cs typeface="Arial" charset="0"/>
              </a:rPr>
              <a:t>With </a:t>
            </a:r>
            <a:r>
              <a:rPr lang="en-US" sz="2000" dirty="0" err="1" smtClean="0">
                <a:solidFill>
                  <a:srgbClr val="003367"/>
                </a:solidFill>
                <a:cs typeface="Arial" charset="0"/>
              </a:rPr>
              <a:t>Zipf</a:t>
            </a:r>
            <a:r>
              <a:rPr lang="en-US" sz="2000" dirty="0" smtClean="0">
                <a:solidFill>
                  <a:srgbClr val="003367"/>
                </a:solidFill>
                <a:cs typeface="Arial" charset="0"/>
              </a:rPr>
              <a:t> power-law popularity distributions, the best possible (ideal) hit rate of a cache is logarithmic in its size.</a:t>
            </a:r>
          </a:p>
          <a:p>
            <a:endParaRPr lang="en-US" sz="2000" b="1" dirty="0">
              <a:solidFill>
                <a:srgbClr val="003367"/>
              </a:solidFill>
              <a:cs typeface="Arial" charset="0"/>
            </a:endParaRPr>
          </a:p>
          <a:p>
            <a:r>
              <a:rPr lang="en-US" sz="2000" dirty="0" smtClean="0">
                <a:solidFill>
                  <a:srgbClr val="003367"/>
                </a:solidFill>
                <a:cs typeface="Arial" charset="0"/>
              </a:rPr>
              <a:t>…and logarithmic in the  population served.</a:t>
            </a:r>
          </a:p>
          <a:p>
            <a:endParaRPr lang="en-US" sz="2000" dirty="0">
              <a:solidFill>
                <a:srgbClr val="003367"/>
              </a:solidFill>
              <a:cs typeface="Arial" charset="0"/>
            </a:endParaRPr>
          </a:p>
          <a:p>
            <a:r>
              <a:rPr lang="en-US" sz="2000" dirty="0" smtClean="0">
                <a:solidFill>
                  <a:srgbClr val="003367"/>
                </a:solidFill>
                <a:cs typeface="Arial" charset="0"/>
              </a:rPr>
              <a:t>The hit rate also depends on how frequently objects are updated at their source.</a:t>
            </a:r>
          </a:p>
          <a:p>
            <a:endParaRPr lang="en-US" sz="2000" dirty="0">
              <a:solidFill>
                <a:srgbClr val="003367"/>
              </a:solidFill>
              <a:cs typeface="Arial" charset="0"/>
            </a:endParaRPr>
          </a:p>
          <a:p>
            <a:r>
              <a:rPr lang="en-US" sz="1800" b="1" dirty="0" smtClean="0">
                <a:solidFill>
                  <a:srgbClr val="003367"/>
                </a:solidFill>
                <a:cs typeface="Arial" charset="0"/>
              </a:rPr>
              <a:t>Wolman/</a:t>
            </a:r>
            <a:r>
              <a:rPr lang="en-US" sz="1800" b="1" dirty="0" err="1" smtClean="0">
                <a:solidFill>
                  <a:srgbClr val="003367"/>
                </a:solidFill>
                <a:cs typeface="Arial" charset="0"/>
              </a:rPr>
              <a:t>Voelker</a:t>
            </a:r>
            <a:r>
              <a:rPr lang="en-US" sz="1800" b="1" dirty="0" smtClean="0">
                <a:solidFill>
                  <a:srgbClr val="003367"/>
                </a:solidFill>
                <a:cs typeface="Arial" charset="0"/>
              </a:rPr>
              <a:t>/Levy 1997</a:t>
            </a:r>
            <a:endParaRPr lang="en-US" sz="1800" b="1" dirty="0">
              <a:solidFill>
                <a:srgbClr val="003367"/>
              </a:solidFill>
              <a:cs typeface="Arial" charset="0"/>
            </a:endParaRPr>
          </a:p>
        </p:txBody>
      </p:sp>
      <p:sp>
        <p:nvSpPr>
          <p:cNvPr id="5" name="Rectangle 57"/>
          <p:cNvSpPr>
            <a:spLocks noChangeArrowheads="1"/>
          </p:cNvSpPr>
          <p:nvPr/>
        </p:nvSpPr>
        <p:spPr bwMode="auto">
          <a:xfrm>
            <a:off x="4343400" y="5638800"/>
            <a:ext cx="472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3367"/>
                </a:solidFill>
                <a:cs typeface="Arial" charset="0"/>
              </a:rPr>
              <a:t>Intuition.  </a:t>
            </a:r>
            <a:r>
              <a:rPr lang="en-US" sz="1800" dirty="0" smtClean="0">
                <a:solidFill>
                  <a:srgbClr val="003367"/>
                </a:solidFill>
                <a:cs typeface="Arial" charset="0"/>
              </a:rPr>
              <a:t>The “head” (most popular objects) is cached easily.  After that: diminishing benefits.  The “tail” is effectively random.</a:t>
            </a:r>
            <a:r>
              <a:rPr lang="en-US" sz="1800" b="1" dirty="0" smtClean="0">
                <a:solidFill>
                  <a:srgbClr val="003367"/>
                </a:solidFill>
                <a:cs typeface="Arial" charset="0"/>
              </a:rPr>
              <a:t>  </a:t>
            </a:r>
            <a:endParaRPr lang="en-US" sz="1800" b="1" dirty="0">
              <a:solidFill>
                <a:srgbClr val="003367"/>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106363"/>
            <a:ext cx="8226425" cy="1554163"/>
          </a:xfrm>
        </p:spPr>
        <p:txBody>
          <a:bodyPr/>
          <a:lstStyle/>
          <a:p>
            <a:r>
              <a:rPr lang="en-US" dirty="0" smtClean="0">
                <a:latin typeface="Arial" charset="0"/>
                <a:ea typeface="ＭＳ Ｐゴシック" charset="0"/>
              </a:rPr>
              <a:t>Hit ratio by population size, with different update rates</a:t>
            </a:r>
            <a:endParaRPr lang="en-US" dirty="0">
              <a:latin typeface="Arial" charset="0"/>
              <a:ea typeface="ＭＳ Ｐゴシック" charset="0"/>
            </a:endParaRPr>
          </a:p>
        </p:txBody>
      </p:sp>
      <p:pic>
        <p:nvPicPr>
          <p:cNvPr id="62466" name="Picture 4" descr="E:\Users\Voelker\projects\websys\ucsd-rr00\webtv00\model-hitrate-pop-huge-lo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405"/>
            <a:ext cx="5791200" cy="419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2200" y="5867400"/>
            <a:ext cx="4107915" cy="461665"/>
          </a:xfrm>
          <a:prstGeom prst="rect">
            <a:avLst/>
          </a:prstGeom>
        </p:spPr>
        <p:txBody>
          <a:bodyPr wrap="none">
            <a:spAutoFit/>
          </a:bodyPr>
          <a:lstStyle/>
          <a:p>
            <a:r>
              <a:rPr lang="en-US" b="1" dirty="0" smtClean="0">
                <a:solidFill>
                  <a:srgbClr val="003367"/>
                </a:solidFill>
                <a:cs typeface="Arial" charset="0"/>
              </a:rPr>
              <a:t>Wolman/</a:t>
            </a:r>
            <a:r>
              <a:rPr lang="en-US" b="1" dirty="0" err="1" smtClean="0">
                <a:solidFill>
                  <a:srgbClr val="003367"/>
                </a:solidFill>
                <a:cs typeface="Arial" charset="0"/>
              </a:rPr>
              <a:t>Voelker</a:t>
            </a:r>
            <a:r>
              <a:rPr lang="en-US" b="1" dirty="0" smtClean="0">
                <a:solidFill>
                  <a:srgbClr val="003367"/>
                </a:solidFill>
                <a:cs typeface="Arial" charset="0"/>
              </a:rPr>
              <a:t>/Levy 1997</a:t>
            </a:r>
            <a:endParaRPr lang="en-US" b="1" dirty="0">
              <a:solidFill>
                <a:srgbClr val="003367"/>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p:txBody>
          <a:bodyPr/>
          <a:lstStyle/>
          <a:p>
            <a:r>
              <a:rPr lang="en-US" dirty="0" smtClean="0">
                <a:latin typeface="Arial" charset="0"/>
                <a:ea typeface="ＭＳ Ｐゴシック" charset="0"/>
              </a:rPr>
              <a:t>For people who want the math</a:t>
            </a:r>
            <a:endParaRPr lang="en-US" dirty="0">
              <a:latin typeface="Arial" charset="0"/>
              <a:ea typeface="ＭＳ Ｐゴシック" charset="0"/>
            </a:endParaRPr>
          </a:p>
        </p:txBody>
      </p:sp>
      <p:graphicFrame>
        <p:nvGraphicFramePr>
          <p:cNvPr id="61442" name="Object 2"/>
          <p:cNvGraphicFramePr>
            <a:graphicFrameLocks noChangeAspect="1"/>
          </p:cNvGraphicFramePr>
          <p:nvPr/>
        </p:nvGraphicFramePr>
        <p:xfrm>
          <a:off x="2438400" y="3378200"/>
          <a:ext cx="4419600" cy="2774950"/>
        </p:xfrm>
        <a:graphic>
          <a:graphicData uri="http://schemas.openxmlformats.org/presentationml/2006/ole">
            <mc:AlternateContent xmlns:mc="http://schemas.openxmlformats.org/markup-compatibility/2006">
              <mc:Choice xmlns:v="urn:schemas-microsoft-com:vml" Requires="v">
                <p:oleObj spid="_x0000_s61527" name="Equation" r:id="rId3" imgW="1828800" imgH="1397000" progId="Equation.3">
                  <p:embed/>
                </p:oleObj>
              </mc:Choice>
              <mc:Fallback>
                <p:oleObj name="Equation" r:id="rId3" imgW="1828800" imgH="1397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78200"/>
                        <a:ext cx="4419600"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Freeform 3"/>
          <p:cNvSpPr>
            <a:spLocks/>
          </p:cNvSpPr>
          <p:nvPr/>
        </p:nvSpPr>
        <p:spPr bwMode="auto">
          <a:xfrm>
            <a:off x="3657600" y="3606800"/>
            <a:ext cx="871538" cy="11938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7" name="Freeform 4"/>
          <p:cNvSpPr>
            <a:spLocks/>
          </p:cNvSpPr>
          <p:nvPr/>
        </p:nvSpPr>
        <p:spPr bwMode="auto">
          <a:xfrm>
            <a:off x="3200400" y="5054600"/>
            <a:ext cx="2743200" cy="1117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8" name="Freeform 6"/>
          <p:cNvSpPr>
            <a:spLocks/>
          </p:cNvSpPr>
          <p:nvPr/>
        </p:nvSpPr>
        <p:spPr bwMode="auto">
          <a:xfrm flipV="1">
            <a:off x="3090863" y="3454400"/>
            <a:ext cx="795337" cy="14478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69917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9" name="Rectangle 7"/>
          <p:cNvSpPr>
            <a:spLocks noChangeArrowheads="1"/>
          </p:cNvSpPr>
          <p:nvPr/>
        </p:nvSpPr>
        <p:spPr bwMode="auto">
          <a:xfrm>
            <a:off x="304800" y="1600200"/>
            <a:ext cx="64436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dirty="0">
                <a:solidFill>
                  <a:srgbClr val="699172"/>
                </a:solidFill>
              </a:rPr>
              <a:t> Approximates a sum over a universe of </a:t>
            </a:r>
            <a:r>
              <a:rPr kumimoji="1" lang="en-US" i="1" dirty="0">
                <a:solidFill>
                  <a:srgbClr val="699172"/>
                </a:solidFill>
              </a:rPr>
              <a:t>n</a:t>
            </a:r>
            <a:r>
              <a:rPr kumimoji="1" lang="en-US" dirty="0">
                <a:solidFill>
                  <a:srgbClr val="699172"/>
                </a:solidFill>
              </a:rPr>
              <a:t> objects...</a:t>
            </a:r>
          </a:p>
        </p:txBody>
      </p:sp>
      <p:sp>
        <p:nvSpPr>
          <p:cNvPr id="10" name="Rectangle 8"/>
          <p:cNvSpPr>
            <a:spLocks noChangeArrowheads="1"/>
          </p:cNvSpPr>
          <p:nvPr/>
        </p:nvSpPr>
        <p:spPr bwMode="auto">
          <a:xfrm>
            <a:off x="728662" y="2057400"/>
            <a:ext cx="5991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a:solidFill>
                  <a:srgbClr val="990000"/>
                </a:solidFill>
              </a:rPr>
              <a:t> ...of the probability of access to each object </a:t>
            </a:r>
            <a:r>
              <a:rPr kumimoji="1" lang="en-US" i="1">
                <a:solidFill>
                  <a:srgbClr val="990000"/>
                </a:solidFill>
              </a:rPr>
              <a:t>x</a:t>
            </a:r>
            <a:r>
              <a:rPr kumimoji="1" lang="en-US">
                <a:solidFill>
                  <a:srgbClr val="990000"/>
                </a:solidFill>
              </a:rPr>
              <a:t>...</a:t>
            </a:r>
          </a:p>
        </p:txBody>
      </p:sp>
      <p:sp>
        <p:nvSpPr>
          <p:cNvPr id="11" name="Rectangle 9"/>
          <p:cNvSpPr>
            <a:spLocks noChangeArrowheads="1"/>
          </p:cNvSpPr>
          <p:nvPr/>
        </p:nvSpPr>
        <p:spPr bwMode="auto">
          <a:xfrm>
            <a:off x="1109662" y="2514600"/>
            <a:ext cx="75644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a:solidFill>
                  <a:srgbClr val="CC6600"/>
                </a:solidFill>
              </a:rPr>
              <a:t> …times the probability </a:t>
            </a:r>
            <a:r>
              <a:rPr kumimoji="1" lang="en-US" i="1">
                <a:solidFill>
                  <a:srgbClr val="CC6600"/>
                </a:solidFill>
              </a:rPr>
              <a:t>x</a:t>
            </a:r>
            <a:r>
              <a:rPr kumimoji="1" lang="en-US">
                <a:solidFill>
                  <a:srgbClr val="CC6600"/>
                </a:solidFill>
              </a:rPr>
              <a:t> was accessed since its last change.</a:t>
            </a:r>
          </a:p>
        </p:txBody>
      </p:sp>
      <p:sp>
        <p:nvSpPr>
          <p:cNvPr id="12" name="Rectangle 10"/>
          <p:cNvSpPr>
            <a:spLocks noChangeArrowheads="1"/>
          </p:cNvSpPr>
          <p:nvPr/>
        </p:nvSpPr>
        <p:spPr bwMode="auto">
          <a:xfrm>
            <a:off x="152400" y="4768850"/>
            <a:ext cx="28194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dirty="0">
                <a:solidFill>
                  <a:srgbClr val="990000"/>
                </a:solidFill>
              </a:rPr>
              <a:t> </a:t>
            </a:r>
            <a:r>
              <a:rPr kumimoji="1" lang="en-US" sz="1800" i="1" dirty="0">
                <a:solidFill>
                  <a:srgbClr val="003399"/>
                </a:solidFill>
              </a:rPr>
              <a:t>C</a:t>
            </a:r>
            <a:r>
              <a:rPr kumimoji="1" lang="en-US" sz="1800" dirty="0">
                <a:solidFill>
                  <a:srgbClr val="003399"/>
                </a:solidFill>
              </a:rPr>
              <a:t> is just a normalizing constant for the </a:t>
            </a:r>
            <a:r>
              <a:rPr kumimoji="1" lang="en-US" sz="1800" dirty="0" err="1">
                <a:solidFill>
                  <a:srgbClr val="003399"/>
                </a:solidFill>
              </a:rPr>
              <a:t>Zipf</a:t>
            </a:r>
            <a:r>
              <a:rPr kumimoji="1" lang="en-US" sz="1800" dirty="0">
                <a:solidFill>
                  <a:srgbClr val="003399"/>
                </a:solidFill>
              </a:rPr>
              <a:t>-like popularity distribution, which must sum to 1.  </a:t>
            </a:r>
            <a:r>
              <a:rPr kumimoji="1" lang="en-US" sz="1800" i="1" dirty="0">
                <a:solidFill>
                  <a:schemeClr val="hlink"/>
                </a:solidFill>
              </a:rPr>
              <a:t>C is not to be confused with C</a:t>
            </a:r>
            <a:r>
              <a:rPr kumimoji="1" lang="en-US" sz="1800" i="1" baseline="-25000" dirty="0">
                <a:solidFill>
                  <a:schemeClr val="hlink"/>
                </a:solidFill>
              </a:rPr>
              <a:t>N</a:t>
            </a:r>
            <a:r>
              <a:rPr kumimoji="1" lang="en-US" sz="1800" dirty="0">
                <a:solidFill>
                  <a:schemeClr val="hlink"/>
                </a:solidFill>
              </a:rPr>
              <a:t>.</a:t>
            </a:r>
          </a:p>
        </p:txBody>
      </p:sp>
      <p:sp>
        <p:nvSpPr>
          <p:cNvPr id="13" name="Rectangle 11"/>
          <p:cNvSpPr>
            <a:spLocks noChangeArrowheads="1"/>
          </p:cNvSpPr>
          <p:nvPr/>
        </p:nvSpPr>
        <p:spPr bwMode="auto">
          <a:xfrm>
            <a:off x="6324600" y="5190647"/>
            <a:ext cx="2514600" cy="79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dirty="0">
                <a:solidFill>
                  <a:srgbClr val="990000"/>
                </a:solidFill>
              </a:rPr>
              <a:t> </a:t>
            </a:r>
            <a:r>
              <a:rPr kumimoji="1" lang="en-US" sz="1800" i="1" dirty="0">
                <a:solidFill>
                  <a:srgbClr val="003399"/>
                </a:solidFill>
              </a:rPr>
              <a:t>C</a:t>
            </a:r>
            <a:r>
              <a:rPr kumimoji="1" lang="en-US" sz="1800" dirty="0">
                <a:solidFill>
                  <a:srgbClr val="003399"/>
                </a:solidFill>
              </a:rPr>
              <a:t> </a:t>
            </a:r>
            <a:r>
              <a:rPr kumimoji="1" lang="en-US" sz="1800" i="1" dirty="0">
                <a:solidFill>
                  <a:srgbClr val="003399"/>
                </a:solidFill>
              </a:rPr>
              <a:t>= 1</a:t>
            </a:r>
            <a:r>
              <a:rPr kumimoji="1" lang="en-US" sz="1800" i="1" dirty="0" smtClean="0">
                <a:solidFill>
                  <a:srgbClr val="003399"/>
                </a:solidFill>
              </a:rPr>
              <a:t>/</a:t>
            </a:r>
            <a:r>
              <a:rPr lang="en-US" altLang="ja-JP" sz="1800" dirty="0"/>
              <a:t>α</a:t>
            </a:r>
            <a:endParaRPr kumimoji="1" lang="en-US" sz="1800" i="1" dirty="0">
              <a:solidFill>
                <a:srgbClr val="003399"/>
              </a:solidFill>
              <a:sym typeface="Math A" charset="0"/>
            </a:endParaRPr>
          </a:p>
          <a:p>
            <a:pPr algn="ctr" eaLnBrk="0" hangingPunct="0">
              <a:spcBef>
                <a:spcPct val="20000"/>
              </a:spcBef>
              <a:buClr>
                <a:srgbClr val="990000"/>
              </a:buClr>
              <a:buSzPct val="50000"/>
              <a:buFont typeface="Monotype Sorts" charset="0"/>
              <a:buNone/>
              <a:defRPr/>
            </a:pPr>
            <a:r>
              <a:rPr kumimoji="1" lang="en-US" sz="1800" dirty="0" smtClean="0">
                <a:solidFill>
                  <a:srgbClr val="003399"/>
                </a:solidFill>
                <a:sym typeface="Math A" charset="0"/>
              </a:rPr>
              <a:t>0 </a:t>
            </a:r>
            <a:r>
              <a:rPr kumimoji="1" lang="en-US" sz="1800" dirty="0">
                <a:solidFill>
                  <a:srgbClr val="003399"/>
                </a:solidFill>
                <a:sym typeface="Math A" charset="0"/>
              </a:rPr>
              <a:t>&lt; </a:t>
            </a:r>
            <a:r>
              <a:rPr lang="en-US" altLang="ja-JP" sz="1800" dirty="0"/>
              <a:t>α</a:t>
            </a:r>
            <a:r>
              <a:rPr kumimoji="1" lang="en-US" sz="1800" dirty="0" smtClean="0">
                <a:solidFill>
                  <a:srgbClr val="003399"/>
                </a:solidFill>
                <a:sym typeface="Math A" charset="0"/>
              </a:rPr>
              <a:t> </a:t>
            </a:r>
            <a:r>
              <a:rPr kumimoji="1" lang="en-US" sz="1800" dirty="0">
                <a:solidFill>
                  <a:srgbClr val="003399"/>
                </a:solidFill>
                <a:sym typeface="Math A" charset="0"/>
              </a:rPr>
              <a:t>&lt; 1</a:t>
            </a:r>
            <a:r>
              <a:rPr kumimoji="1" lang="en-US" sz="1800" i="1" dirty="0">
                <a:solidFill>
                  <a:srgbClr val="003399"/>
                </a:solidFill>
              </a:rPr>
              <a:t> </a:t>
            </a:r>
            <a:endParaRPr kumimoji="1" lang="en-US" sz="1800" dirty="0">
              <a:solidFill>
                <a:srgbClr val="003399"/>
              </a:solidFill>
            </a:endParaRPr>
          </a:p>
        </p:txBody>
      </p:sp>
      <p:sp useBgFill="1">
        <p:nvSpPr>
          <p:cNvPr id="14" name="Rectangle 12"/>
          <p:cNvSpPr>
            <a:spLocks noChangeArrowheads="1"/>
          </p:cNvSpPr>
          <p:nvPr/>
        </p:nvSpPr>
        <p:spPr bwMode="auto">
          <a:xfrm>
            <a:off x="5359400" y="4648200"/>
            <a:ext cx="630238" cy="457200"/>
          </a:xfrm>
          <a:prstGeom prst="rect">
            <a:avLst/>
          </a:prstGeom>
          <a:ln>
            <a:noFill/>
          </a:ln>
          <a:effectLst/>
          <a:extLs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a:sym typeface="Symbol" charset="0"/>
              </a:rPr>
              <a:t></a:t>
            </a:r>
            <a:r>
              <a:rPr kumimoji="1" lang="en-US" i="1">
                <a:sym typeface="Math A" charset="0"/>
              </a:rPr>
              <a:t> </a:t>
            </a:r>
            <a:r>
              <a:rPr kumimoji="1" lang="en-US" i="1"/>
              <a:t>N</a:t>
            </a:r>
          </a:p>
        </p:txBody>
      </p:sp>
      <p:sp>
        <p:nvSpPr>
          <p:cNvPr id="15" name="Freeform 13"/>
          <p:cNvSpPr>
            <a:spLocks/>
          </p:cNvSpPr>
          <p:nvPr/>
        </p:nvSpPr>
        <p:spPr bwMode="auto">
          <a:xfrm flipH="1">
            <a:off x="4495800" y="3530600"/>
            <a:ext cx="1981200" cy="16002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a:off x="3990975" y="4005263"/>
            <a:ext cx="160338"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299" name="Line 3"/>
          <p:cNvSpPr>
            <a:spLocks noChangeShapeType="1"/>
          </p:cNvSpPr>
          <p:nvPr/>
        </p:nvSpPr>
        <p:spPr bwMode="auto">
          <a:xfrm>
            <a:off x="4100513" y="3983038"/>
            <a:ext cx="160337"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0" name="Line 4"/>
          <p:cNvSpPr>
            <a:spLocks noChangeShapeType="1"/>
          </p:cNvSpPr>
          <p:nvPr/>
        </p:nvSpPr>
        <p:spPr bwMode="auto">
          <a:xfrm>
            <a:off x="4222750" y="4033838"/>
            <a:ext cx="160338"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1" name="Line 5"/>
          <p:cNvSpPr>
            <a:spLocks noChangeShapeType="1"/>
          </p:cNvSpPr>
          <p:nvPr/>
        </p:nvSpPr>
        <p:spPr bwMode="auto">
          <a:xfrm>
            <a:off x="4330700" y="3940175"/>
            <a:ext cx="160338"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2" name="Line 6"/>
          <p:cNvSpPr>
            <a:spLocks noChangeShapeType="1"/>
          </p:cNvSpPr>
          <p:nvPr/>
        </p:nvSpPr>
        <p:spPr bwMode="auto">
          <a:xfrm>
            <a:off x="4468813" y="4078288"/>
            <a:ext cx="160337"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3" name="Line 7"/>
          <p:cNvSpPr>
            <a:spLocks noChangeShapeType="1"/>
          </p:cNvSpPr>
          <p:nvPr/>
        </p:nvSpPr>
        <p:spPr bwMode="auto">
          <a:xfrm>
            <a:off x="4565650" y="4157663"/>
            <a:ext cx="160338"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4" name="Line 8"/>
          <p:cNvSpPr>
            <a:spLocks noChangeShapeType="1"/>
          </p:cNvSpPr>
          <p:nvPr/>
        </p:nvSpPr>
        <p:spPr bwMode="auto">
          <a:xfrm>
            <a:off x="4645025" y="4135438"/>
            <a:ext cx="160338"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5" name="Line 9"/>
          <p:cNvSpPr>
            <a:spLocks noChangeShapeType="1"/>
          </p:cNvSpPr>
          <p:nvPr/>
        </p:nvSpPr>
        <p:spPr bwMode="auto">
          <a:xfrm>
            <a:off x="3881438" y="4056063"/>
            <a:ext cx="160337" cy="828675"/>
          </a:xfrm>
          <a:prstGeom prst="line">
            <a:avLst/>
          </a:prstGeom>
          <a:noFill/>
          <a:ln w="22225"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55306" name="Rectangle 10"/>
          <p:cNvSpPr>
            <a:spLocks noGrp="1" noChangeArrowheads="1"/>
          </p:cNvSpPr>
          <p:nvPr>
            <p:ph type="title"/>
          </p:nvPr>
        </p:nvSpPr>
        <p:spPr/>
        <p:txBody>
          <a:bodyPr/>
          <a:lstStyle/>
          <a:p>
            <a:pPr eaLnBrk="1" hangingPunct="1"/>
            <a:r>
              <a:rPr lang="en-US">
                <a:latin typeface="Arial" charset="0"/>
                <a:ea typeface="ＭＳ Ｐゴシック" charset="0"/>
              </a:rPr>
              <a:t>Growth and scale</a:t>
            </a:r>
          </a:p>
        </p:txBody>
      </p:sp>
      <p:grpSp>
        <p:nvGrpSpPr>
          <p:cNvPr id="55307" name="Group 11"/>
          <p:cNvGrpSpPr>
            <a:grpSpLocks/>
          </p:cNvGrpSpPr>
          <p:nvPr/>
        </p:nvGrpSpPr>
        <p:grpSpPr bwMode="auto">
          <a:xfrm>
            <a:off x="1138238" y="1281113"/>
            <a:ext cx="6578600" cy="2995612"/>
            <a:chOff x="148" y="1636"/>
            <a:chExt cx="1589" cy="808"/>
          </a:xfrm>
        </p:grpSpPr>
        <p:sp>
          <p:nvSpPr>
            <p:cNvPr id="55311" name="Oval 12"/>
            <p:cNvSpPr>
              <a:spLocks noChangeArrowheads="1"/>
            </p:cNvSpPr>
            <p:nvPr/>
          </p:nvSpPr>
          <p:spPr bwMode="auto">
            <a:xfrm>
              <a:off x="285" y="1708"/>
              <a:ext cx="1361" cy="616"/>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2" name="Oval 13"/>
            <p:cNvSpPr>
              <a:spLocks noChangeArrowheads="1"/>
            </p:cNvSpPr>
            <p:nvPr/>
          </p:nvSpPr>
          <p:spPr bwMode="auto">
            <a:xfrm>
              <a:off x="330" y="1708"/>
              <a:ext cx="312" cy="88"/>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3" name="Oval 14"/>
            <p:cNvSpPr>
              <a:spLocks noChangeArrowheads="1"/>
            </p:cNvSpPr>
            <p:nvPr/>
          </p:nvSpPr>
          <p:spPr bwMode="auto">
            <a:xfrm>
              <a:off x="1152" y="1684"/>
              <a:ext cx="449" cy="160"/>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4" name="Oval 15"/>
            <p:cNvSpPr>
              <a:spLocks noChangeArrowheads="1"/>
            </p:cNvSpPr>
            <p:nvPr/>
          </p:nvSpPr>
          <p:spPr bwMode="auto">
            <a:xfrm>
              <a:off x="741" y="1636"/>
              <a:ext cx="540" cy="328"/>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5" name="Oval 16"/>
            <p:cNvSpPr>
              <a:spLocks noChangeArrowheads="1"/>
            </p:cNvSpPr>
            <p:nvPr/>
          </p:nvSpPr>
          <p:spPr bwMode="auto">
            <a:xfrm>
              <a:off x="148" y="1780"/>
              <a:ext cx="996" cy="18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6" name="Oval 17"/>
            <p:cNvSpPr>
              <a:spLocks noChangeArrowheads="1"/>
            </p:cNvSpPr>
            <p:nvPr/>
          </p:nvSpPr>
          <p:spPr bwMode="auto">
            <a:xfrm>
              <a:off x="650" y="2068"/>
              <a:ext cx="540" cy="376"/>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7" name="Oval 18"/>
            <p:cNvSpPr>
              <a:spLocks noChangeArrowheads="1"/>
            </p:cNvSpPr>
            <p:nvPr/>
          </p:nvSpPr>
          <p:spPr bwMode="auto">
            <a:xfrm>
              <a:off x="1334" y="1804"/>
              <a:ext cx="403" cy="208"/>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8" name="Oval 19"/>
            <p:cNvSpPr>
              <a:spLocks noChangeArrowheads="1"/>
            </p:cNvSpPr>
            <p:nvPr/>
          </p:nvSpPr>
          <p:spPr bwMode="auto">
            <a:xfrm>
              <a:off x="239" y="1900"/>
              <a:ext cx="266" cy="376"/>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19" name="Oval 20"/>
            <p:cNvSpPr>
              <a:spLocks noChangeArrowheads="1"/>
            </p:cNvSpPr>
            <p:nvPr/>
          </p:nvSpPr>
          <p:spPr bwMode="auto">
            <a:xfrm>
              <a:off x="1380" y="2092"/>
              <a:ext cx="266" cy="136"/>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20" name="Oval 21"/>
            <p:cNvSpPr>
              <a:spLocks noChangeArrowheads="1"/>
            </p:cNvSpPr>
            <p:nvPr/>
          </p:nvSpPr>
          <p:spPr bwMode="auto">
            <a:xfrm>
              <a:off x="468" y="2188"/>
              <a:ext cx="265" cy="136"/>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21" name="Oval 22"/>
            <p:cNvSpPr>
              <a:spLocks noChangeArrowheads="1"/>
            </p:cNvSpPr>
            <p:nvPr/>
          </p:nvSpPr>
          <p:spPr bwMode="auto">
            <a:xfrm>
              <a:off x="1107" y="2188"/>
              <a:ext cx="402" cy="136"/>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456729" name="Rectangle 25"/>
          <p:cNvSpPr>
            <a:spLocks noChangeArrowheads="1"/>
          </p:cNvSpPr>
          <p:nvPr/>
        </p:nvSpPr>
        <p:spPr bwMode="auto">
          <a:xfrm>
            <a:off x="2863850" y="2406650"/>
            <a:ext cx="3109913" cy="641350"/>
          </a:xfrm>
          <a:prstGeom prst="rect">
            <a:avLst/>
          </a:prstGeom>
          <a:noFill/>
          <a:ln w="25400">
            <a:noFill/>
            <a:miter lim="800000"/>
            <a:headEnd/>
            <a:tailEnd/>
          </a:ln>
          <a:effectLst/>
        </p:spPr>
        <p:txBody>
          <a:bodyPr wrap="none">
            <a:spAutoFit/>
          </a:bodyPr>
          <a:lstStyle/>
          <a:p>
            <a:r>
              <a:rPr lang="en-US" sz="3600" b="1">
                <a:effectLst>
                  <a:outerShdw blurRad="38100" dist="38100" dir="2700000" algn="tl">
                    <a:srgbClr val="DDDDDD"/>
                  </a:outerShdw>
                </a:effectLst>
                <a:latin typeface="Comic Sans MS" charset="0"/>
              </a:rPr>
              <a:t>The Internet</a:t>
            </a:r>
          </a:p>
        </p:txBody>
      </p:sp>
      <p:sp>
        <p:nvSpPr>
          <p:cNvPr id="58382" name="Rectangle 26"/>
          <p:cNvSpPr>
            <a:spLocks noChangeArrowheads="1"/>
          </p:cNvSpPr>
          <p:nvPr/>
        </p:nvSpPr>
        <p:spPr bwMode="auto">
          <a:xfrm>
            <a:off x="5588000" y="4495800"/>
            <a:ext cx="3327400" cy="1200150"/>
          </a:xfrm>
          <a:prstGeom prst="rect">
            <a:avLst/>
          </a:prstGeom>
          <a:noFill/>
          <a:ln w="38100">
            <a:noFill/>
            <a:miter lim="800000"/>
            <a:headEnd type="none" w="sm" len="sm"/>
            <a:tailEnd type="none" w="sm" len="sm"/>
          </a:ln>
        </p:spPr>
        <p:txBody>
          <a:bodyPr>
            <a:spAutoFit/>
          </a:bodyPr>
          <a:lstStyle/>
          <a:p>
            <a:pPr eaLnBrk="0" hangingPunct="0">
              <a:defRPr/>
            </a:pPr>
            <a:r>
              <a:rPr lang="en-US" dirty="0">
                <a:solidFill>
                  <a:srgbClr val="003367"/>
                </a:solidFill>
                <a:latin typeface="+mj-lt"/>
                <a:ea typeface="ＭＳ Ｐゴシック" charset="-128"/>
                <a:cs typeface="ＭＳ Ｐゴシック" charset="-128"/>
              </a:rPr>
              <a:t>How to handle all those client requests raining on your server?</a:t>
            </a:r>
          </a:p>
        </p:txBody>
      </p:sp>
      <p:pic>
        <p:nvPicPr>
          <p:cNvPr id="55310" name="Picture 2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876800"/>
            <a:ext cx="9937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351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ea typeface="ＭＳ Ｐゴシック" charset="0"/>
              </a:rPr>
              <a:t>You don’t need to know this</a:t>
            </a:r>
          </a:p>
        </p:txBody>
      </p:sp>
      <p:sp>
        <p:nvSpPr>
          <p:cNvPr id="75778" name="Content Placeholder 2"/>
          <p:cNvSpPr>
            <a:spLocks noGrp="1"/>
          </p:cNvSpPr>
          <p:nvPr>
            <p:ph idx="1"/>
          </p:nvPr>
        </p:nvSpPr>
        <p:spPr/>
        <p:txBody>
          <a:bodyPr/>
          <a:lstStyle/>
          <a:p>
            <a:r>
              <a:rPr lang="en-US" dirty="0">
                <a:latin typeface="Arial" charset="0"/>
                <a:ea typeface="ＭＳ Ｐゴシック" charset="0"/>
              </a:rPr>
              <a:t>But you should know what it is and where to look for it.</a:t>
            </a:r>
          </a:p>
          <a:p>
            <a:r>
              <a:rPr lang="en-US" dirty="0" err="1">
                <a:latin typeface="Arial" charset="0"/>
                <a:ea typeface="ＭＳ Ｐゴシック" charset="0"/>
              </a:rPr>
              <a:t>Zipf</a:t>
            </a:r>
            <a:r>
              <a:rPr lang="en-US" dirty="0">
                <a:latin typeface="Arial" charset="0"/>
                <a:ea typeface="ＭＳ Ｐゴシック" charset="0"/>
              </a:rPr>
              <a:t> and power law distributions seem to be axiomatic for human population behavior.</a:t>
            </a:r>
          </a:p>
          <a:p>
            <a:pPr lvl="1"/>
            <a:r>
              <a:rPr lang="en-US" dirty="0">
                <a:latin typeface="Arial" charset="0"/>
                <a:ea typeface="ＭＳ Ｐゴシック" charset="0"/>
              </a:rPr>
              <a:t>Popularity, interests, traffic, wealth, market </a:t>
            </a:r>
            <a:r>
              <a:rPr lang="en-US" dirty="0" smtClean="0">
                <a:latin typeface="Arial" charset="0"/>
                <a:ea typeface="ＭＳ Ｐゴシック" charset="0"/>
              </a:rPr>
              <a:t>share, population, word frequency in natural language.</a:t>
            </a:r>
            <a:endParaRPr lang="en-US" dirty="0">
              <a:latin typeface="Arial" charset="0"/>
              <a:ea typeface="ＭＳ Ｐゴシック" charset="0"/>
            </a:endParaRPr>
          </a:p>
          <a:p>
            <a:r>
              <a:rPr lang="en-US" dirty="0">
                <a:latin typeface="Arial" charset="0"/>
                <a:ea typeface="ＭＳ Ｐゴシック" charset="0"/>
              </a:rPr>
              <a:t>Heavy-tailed distributions </a:t>
            </a:r>
            <a:r>
              <a:rPr lang="en-US" dirty="0" smtClean="0">
                <a:latin typeface="Arial" charset="0"/>
                <a:ea typeface="ＭＳ Ｐゴシック" charset="0"/>
              </a:rPr>
              <a:t>like these are </a:t>
            </a:r>
            <a:r>
              <a:rPr lang="en-US" dirty="0">
                <a:latin typeface="Arial" charset="0"/>
                <a:ea typeface="ＭＳ Ｐゴシック" charset="0"/>
              </a:rPr>
              <a:t>amenable to closed-form analysis.</a:t>
            </a:r>
          </a:p>
          <a:p>
            <a:r>
              <a:rPr lang="en-US" dirty="0" smtClean="0">
                <a:latin typeface="Arial" charset="0"/>
                <a:ea typeface="ＭＳ Ｐゴシック" charset="0"/>
              </a:rPr>
              <a:t>They lead </a:t>
            </a:r>
            <a:r>
              <a:rPr lang="en-US" dirty="0">
                <a:latin typeface="Arial" charset="0"/>
                <a:ea typeface="ＭＳ Ｐゴシック" charset="0"/>
              </a:rPr>
              <a:t>to lots of counterintuitive behaviors</a:t>
            </a:r>
            <a:r>
              <a:rPr lang="en-US" dirty="0" smtClean="0">
                <a:latin typeface="Arial" charset="0"/>
                <a:ea typeface="ＭＳ Ｐゴシック" charset="0"/>
              </a:rPr>
              <a:t>.</a:t>
            </a:r>
          </a:p>
          <a:p>
            <a:pPr lvl="1"/>
            <a:r>
              <a:rPr lang="en-US" dirty="0" smtClean="0">
                <a:latin typeface="Arial" charset="0"/>
                <a:ea typeface="ＭＳ Ｐゴシック" charset="0"/>
              </a:rPr>
              <a:t>E.g., multi-level caching has limited value: L1 absorbs the head, L2 has the detritus on the tail: “your cache </a:t>
            </a:r>
            <a:r>
              <a:rPr lang="en-US" dirty="0" err="1" smtClean="0">
                <a:latin typeface="Arial" charset="0"/>
                <a:ea typeface="ＭＳ Ｐゴシック" charset="0"/>
              </a:rPr>
              <a:t>ain’t</a:t>
            </a:r>
            <a:r>
              <a:rPr lang="en-US" dirty="0" smtClean="0">
                <a:latin typeface="Arial" charset="0"/>
                <a:ea typeface="ＭＳ Ｐゴシック" charset="0"/>
              </a:rPr>
              <a:t> </a:t>
            </a:r>
            <a:r>
              <a:rPr lang="en-US" dirty="0" err="1" smtClean="0">
                <a:latin typeface="Arial" charset="0"/>
                <a:ea typeface="ＭＳ Ｐゴシック" charset="0"/>
              </a:rPr>
              <a:t>nuthin</a:t>
            </a:r>
            <a:r>
              <a:rPr lang="en-US" dirty="0" smtClean="0">
                <a:latin typeface="Arial" charset="0"/>
                <a:ea typeface="ＭＳ Ｐゴシック" charset="0"/>
              </a:rPr>
              <a:t> but trash”.</a:t>
            </a:r>
          </a:p>
          <a:p>
            <a:pPr lvl="1"/>
            <a:r>
              <a:rPr lang="en-US" dirty="0" smtClean="0">
                <a:latin typeface="Arial" charset="0"/>
                <a:ea typeface="ＭＳ Ｐゴシック" charset="0"/>
              </a:rPr>
              <a:t>How to balance load in cache arrays (e.g., </a:t>
            </a:r>
            <a:r>
              <a:rPr lang="en-US" dirty="0" err="1" smtClean="0">
                <a:latin typeface="Arial" charset="0"/>
                <a:ea typeface="ＭＳ Ｐゴシック" charset="0"/>
              </a:rPr>
              <a:t>memcached</a:t>
            </a:r>
            <a:r>
              <a:rPr lang="en-US" dirty="0" smtClean="0">
                <a:latin typeface="Arial" charset="0"/>
                <a:ea typeface="ＭＳ Ｐゴシック" charset="0"/>
              </a:rPr>
              <a:t>)?</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reads</a:t>
            </a:r>
            <a:endParaRPr lang="en-US" dirty="0"/>
          </a:p>
        </p:txBody>
      </p:sp>
      <p:sp>
        <p:nvSpPr>
          <p:cNvPr id="3" name="Content Placeholder 2"/>
          <p:cNvSpPr>
            <a:spLocks noGrp="1"/>
          </p:cNvSpPr>
          <p:nvPr>
            <p:ph idx="1"/>
          </p:nvPr>
        </p:nvSpPr>
        <p:spPr/>
        <p:txBody>
          <a:bodyPr/>
          <a:lstStyle/>
          <a:p>
            <a:r>
              <a:rPr lang="en-US" dirty="0" smtClean="0"/>
              <a:t>The last few slides (</a:t>
            </a:r>
            <a:r>
              <a:rPr lang="en-US" dirty="0" err="1" smtClean="0"/>
              <a:t>memcached</a:t>
            </a:r>
            <a:r>
              <a:rPr lang="en-US" dirty="0" smtClean="0"/>
              <a:t>, web) focus on caches for read accesses: no-write caches.</a:t>
            </a:r>
          </a:p>
          <a:p>
            <a:r>
              <a:rPr lang="en-US" dirty="0" smtClean="0"/>
              <a:t>In CDNs the object is modified only at the origin server.</a:t>
            </a:r>
          </a:p>
          <a:p>
            <a:pPr lvl="1"/>
            <a:r>
              <a:rPr lang="en-US" dirty="0" smtClean="0"/>
              <a:t>Updates propagate out to the caches “eventually”.</a:t>
            </a:r>
          </a:p>
          <a:p>
            <a:pPr lvl="1"/>
            <a:r>
              <a:rPr lang="en-US" dirty="0" smtClean="0"/>
              <a:t>Web caches may deliver stale data </a:t>
            </a:r>
          </a:p>
          <a:p>
            <a:pPr lvl="1"/>
            <a:r>
              <a:rPr lang="en-US" dirty="0" smtClean="0"/>
              <a:t>Web objects have a “freshness date” or “time-to-live” (TTL).</a:t>
            </a:r>
          </a:p>
          <a:p>
            <a:r>
              <a:rPr lang="en-US" dirty="0" smtClean="0"/>
              <a:t>In </a:t>
            </a:r>
            <a:r>
              <a:rPr lang="en-US" dirty="0" err="1" smtClean="0"/>
              <a:t>memcached</a:t>
            </a:r>
            <a:r>
              <a:rPr lang="en-US" dirty="0" smtClean="0"/>
              <a:t> database cache, writes occur only at the database servers.</a:t>
            </a:r>
          </a:p>
          <a:p>
            <a:pPr lvl="1"/>
            <a:r>
              <a:rPr lang="en-US" dirty="0" smtClean="0"/>
              <a:t>Writer must invalidate and/or update the cache on write.</a:t>
            </a:r>
          </a:p>
          <a:p>
            <a:r>
              <a:rPr lang="en-US" dirty="0" smtClean="0"/>
              <a:t>In contrast, file caches and VM systems are write-back.</a:t>
            </a:r>
          </a:p>
          <a:p>
            <a:pPr lvl="1"/>
            <a:r>
              <a:rPr lang="en-US" dirty="0" smtClean="0"/>
              <a:t>We might lose data in a crash: introduces problems of recovery and failure-atomicity.</a:t>
            </a:r>
          </a:p>
          <a:p>
            <a:pPr lvl="1"/>
            <a:endParaRPr lang="en-US" dirty="0" smtClean="0"/>
          </a:p>
        </p:txBody>
      </p:sp>
    </p:spTree>
    <p:extLst>
      <p:ext uri="{BB962C8B-B14F-4D97-AF65-F5344CB8AC3E}">
        <p14:creationId xmlns:p14="http://schemas.microsoft.com/office/powerpoint/2010/main" val="10160535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Postnote</a:t>
            </a:r>
            <a:endParaRPr lang="en-US" dirty="0"/>
          </a:p>
        </p:txBody>
      </p:sp>
      <p:sp>
        <p:nvSpPr>
          <p:cNvPr id="3" name="Content Placeholder 2"/>
          <p:cNvSpPr>
            <a:spLocks noGrp="1"/>
          </p:cNvSpPr>
          <p:nvPr>
            <p:ph idx="1"/>
          </p:nvPr>
        </p:nvSpPr>
        <p:spPr/>
        <p:txBody>
          <a:bodyPr/>
          <a:lstStyle/>
          <a:p>
            <a:r>
              <a:rPr lang="en-US" dirty="0" smtClean="0"/>
              <a:t>Due to an oversight, the following slides were not posted until 12/11/12, so they will not be tested on the final.</a:t>
            </a:r>
          </a:p>
          <a:p>
            <a:endParaRPr lang="en-US" dirty="0"/>
          </a:p>
          <a:p>
            <a:endParaRPr lang="en-US" dirty="0"/>
          </a:p>
        </p:txBody>
      </p:sp>
    </p:spTree>
    <p:extLst>
      <p:ext uri="{BB962C8B-B14F-4D97-AF65-F5344CB8AC3E}">
        <p14:creationId xmlns:p14="http://schemas.microsoft.com/office/powerpoint/2010/main" val="328107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182563"/>
            <a:ext cx="8226425" cy="1554163"/>
          </a:xfrm>
        </p:spPr>
        <p:txBody>
          <a:bodyPr/>
          <a:lstStyle/>
          <a:p>
            <a:r>
              <a:rPr lang="en-US" dirty="0" smtClean="0">
                <a:latin typeface="Arial" charset="0"/>
                <a:ea typeface="ＭＳ Ｐゴシック" charset="0"/>
              </a:rPr>
              <a:t>What about coordination for more general services?</a:t>
            </a:r>
            <a:endParaRPr lang="en-US" dirty="0">
              <a:latin typeface="Arial" charset="0"/>
              <a:ea typeface="ＭＳ Ｐゴシック" charset="0"/>
            </a:endParaRPr>
          </a:p>
        </p:txBody>
      </p:sp>
      <p:sp>
        <p:nvSpPr>
          <p:cNvPr id="51203" name="Content Placeholder 5"/>
          <p:cNvSpPr>
            <a:spLocks noGrp="1"/>
          </p:cNvSpPr>
          <p:nvPr>
            <p:ph idx="1"/>
          </p:nvPr>
        </p:nvSpPr>
        <p:spPr/>
        <p:txBody>
          <a:bodyPr/>
          <a:lstStyle/>
          <a:p>
            <a:r>
              <a:rPr lang="en-US" sz="2400">
                <a:latin typeface="Arial" charset="0"/>
                <a:ea typeface="ＭＳ Ｐゴシック" charset="0"/>
              </a:rPr>
              <a:t>How to assign data and functions among servers?</a:t>
            </a:r>
          </a:p>
          <a:p>
            <a:pPr lvl="1"/>
            <a:r>
              <a:rPr lang="en-US" sz="2000">
                <a:latin typeface="Arial" charset="0"/>
                <a:ea typeface="ＭＳ Ｐゴシック" charset="0"/>
              </a:rPr>
              <a:t>To spread the work across an elastic server cluster, to scale a service tier?</a:t>
            </a:r>
          </a:p>
          <a:p>
            <a:r>
              <a:rPr lang="en-US" sz="2400">
                <a:latin typeface="Arial" charset="0"/>
                <a:ea typeface="ＭＳ Ｐゴシック" charset="0"/>
              </a:rPr>
              <a:t>How to know which server is “in charge” of a given function or data object?</a:t>
            </a:r>
          </a:p>
          <a:p>
            <a:pPr lvl="1"/>
            <a:r>
              <a:rPr lang="en-US" sz="2000">
                <a:latin typeface="Arial" charset="0"/>
                <a:ea typeface="ＭＳ Ｐゴシック" charset="0"/>
              </a:rPr>
              <a:t>E.g., to serialize reads/writes on each object, or otherwise ensure consistent behavior.</a:t>
            </a:r>
          </a:p>
          <a:p>
            <a:r>
              <a:rPr lang="en-US" sz="2400">
                <a:latin typeface="Arial" charset="0"/>
                <a:ea typeface="ＭＳ Ｐゴシック" charset="0"/>
              </a:rPr>
              <a:t>Goals: safe, robust, even, balanced, dynamic, etc.</a:t>
            </a:r>
          </a:p>
          <a:p>
            <a:r>
              <a:rPr lang="en-US" sz="2400">
                <a:latin typeface="Arial" charset="0"/>
                <a:ea typeface="ＭＳ Ｐゴシック" charset="0"/>
              </a:rPr>
              <a:t>Two key techniques:</a:t>
            </a:r>
          </a:p>
          <a:p>
            <a:pPr lvl="1"/>
            <a:r>
              <a:rPr lang="en-US" sz="2000">
                <a:latin typeface="Arial" charset="0"/>
                <a:ea typeface="ＭＳ Ｐゴシック" charset="0"/>
              </a:rPr>
              <a:t>Leases (leased locks)</a:t>
            </a:r>
          </a:p>
          <a:p>
            <a:pPr lvl="1"/>
            <a:r>
              <a:rPr lang="en-US" sz="2000">
                <a:latin typeface="Arial" charset="0"/>
                <a:ea typeface="ＭＳ Ｐゴシック" charset="0"/>
              </a:rPr>
              <a:t>Consistent hashing</a:t>
            </a:r>
          </a:p>
        </p:txBody>
      </p:sp>
    </p:spTree>
    <p:extLst>
      <p:ext uri="{BB962C8B-B14F-4D97-AF65-F5344CB8AC3E}">
        <p14:creationId xmlns:p14="http://schemas.microsoft.com/office/powerpoint/2010/main" val="25528202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latin typeface="Arial" charset="0"/>
                <a:ea typeface="ＭＳ Ｐゴシック" charset="0"/>
              </a:rPr>
              <a:t>Problem: spreading </a:t>
            </a:r>
            <a:r>
              <a:rPr lang="en-US" dirty="0">
                <a:latin typeface="Arial" charset="0"/>
                <a:ea typeface="ＭＳ Ｐゴシック" charset="0"/>
              </a:rPr>
              <a:t>the load</a:t>
            </a:r>
          </a:p>
        </p:txBody>
      </p:sp>
      <p:sp>
        <p:nvSpPr>
          <p:cNvPr id="76803" name="Content Placeholder 2"/>
          <p:cNvSpPr>
            <a:spLocks noGrp="1"/>
          </p:cNvSpPr>
          <p:nvPr>
            <p:ph idx="1"/>
          </p:nvPr>
        </p:nvSpPr>
        <p:spPr/>
        <p:txBody>
          <a:bodyPr/>
          <a:lstStyle/>
          <a:p>
            <a:r>
              <a:rPr lang="en-US" sz="2400">
                <a:latin typeface="Arial" charset="0"/>
                <a:ea typeface="ＭＳ Ｐゴシック" charset="0"/>
              </a:rPr>
              <a:t>Server clusters must spread data and functions across the cluster.</a:t>
            </a:r>
          </a:p>
          <a:p>
            <a:r>
              <a:rPr lang="en-US" sz="2400">
                <a:latin typeface="Arial" charset="0"/>
                <a:ea typeface="ＭＳ Ｐゴシック" charset="0"/>
              </a:rPr>
              <a:t>Goals:</a:t>
            </a:r>
          </a:p>
          <a:p>
            <a:pPr lvl="1"/>
            <a:r>
              <a:rPr lang="en-US" sz="2000">
                <a:latin typeface="Arial" charset="0"/>
                <a:ea typeface="ＭＳ Ｐゴシック" charset="0"/>
              </a:rPr>
              <a:t>Balance the load.</a:t>
            </a:r>
          </a:p>
          <a:p>
            <a:pPr lvl="1"/>
            <a:r>
              <a:rPr lang="en-US" sz="2000">
                <a:latin typeface="Arial" charset="0"/>
                <a:ea typeface="ＭＳ Ｐゴシック" charset="0"/>
              </a:rPr>
              <a:t>Find the “right” server for a given request.</a:t>
            </a:r>
          </a:p>
          <a:p>
            <a:pPr lvl="1"/>
            <a:r>
              <a:rPr lang="en-US" sz="2000">
                <a:latin typeface="Arial" charset="0"/>
                <a:ea typeface="ＭＳ Ｐゴシック" charset="0"/>
              </a:rPr>
              <a:t>Adapt to change efficiently and reliably.</a:t>
            </a:r>
          </a:p>
          <a:p>
            <a:pPr lvl="1"/>
            <a:r>
              <a:rPr lang="en-US" sz="2000">
                <a:latin typeface="Arial" charset="0"/>
                <a:ea typeface="ＭＳ Ｐゴシック" charset="0"/>
              </a:rPr>
              <a:t>Bound the spread of each object/function.</a:t>
            </a:r>
          </a:p>
          <a:p>
            <a:r>
              <a:rPr lang="en-US" sz="2400">
                <a:latin typeface="Arial" charset="0"/>
                <a:ea typeface="ＭＳ Ｐゴシック" charset="0"/>
              </a:rPr>
              <a:t>Warning: it’s a consensus problem!</a:t>
            </a:r>
          </a:p>
        </p:txBody>
      </p:sp>
      <p:pic>
        <p:nvPicPr>
          <p:cNvPr id="768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5397500"/>
            <a:ext cx="5283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449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Arial" charset="0"/>
                <a:ea typeface="ＭＳ Ｐゴシック" charset="0"/>
              </a:rPr>
              <a:t>Solution: consistent hashing</a:t>
            </a:r>
          </a:p>
        </p:txBody>
      </p:sp>
      <p:sp>
        <p:nvSpPr>
          <p:cNvPr id="77827" name="Content Placeholder 2"/>
          <p:cNvSpPr>
            <a:spLocks noGrp="1"/>
          </p:cNvSpPr>
          <p:nvPr>
            <p:ph idx="1"/>
          </p:nvPr>
        </p:nvSpPr>
        <p:spPr>
          <a:xfrm>
            <a:off x="457200" y="1600200"/>
            <a:ext cx="7924800" cy="3733800"/>
          </a:xfrm>
        </p:spPr>
        <p:txBody>
          <a:bodyPr/>
          <a:lstStyle/>
          <a:p>
            <a:r>
              <a:rPr lang="en-US" sz="2400">
                <a:solidFill>
                  <a:srgbClr val="800000"/>
                </a:solidFill>
                <a:latin typeface="Arial" charset="0"/>
                <a:ea typeface="ＭＳ Ｐゴシック" charset="0"/>
              </a:rPr>
              <a:t>Consistent hashing </a:t>
            </a:r>
            <a:r>
              <a:rPr lang="en-US" sz="2400">
                <a:latin typeface="Arial" charset="0"/>
                <a:ea typeface="ＭＳ Ｐゴシック" charset="0"/>
              </a:rPr>
              <a:t>is a technique to assign data objects (or functions) to servers</a:t>
            </a:r>
          </a:p>
          <a:p>
            <a:r>
              <a:rPr lang="en-US" sz="2400">
                <a:latin typeface="Arial" charset="0"/>
                <a:ea typeface="ＭＳ Ｐゴシック" charset="0"/>
              </a:rPr>
              <a:t>Key benefit: adjusts efficiently to </a:t>
            </a:r>
            <a:r>
              <a:rPr lang="en-US" sz="2400">
                <a:solidFill>
                  <a:srgbClr val="800000"/>
                </a:solidFill>
                <a:latin typeface="Arial" charset="0"/>
                <a:ea typeface="ＭＳ Ｐゴシック" charset="0"/>
              </a:rPr>
              <a:t>churn</a:t>
            </a:r>
            <a:r>
              <a:rPr lang="en-US" sz="2400">
                <a:latin typeface="Arial" charset="0"/>
                <a:ea typeface="ＭＳ Ｐゴシック" charset="0"/>
              </a:rPr>
              <a:t>.</a:t>
            </a:r>
          </a:p>
          <a:p>
            <a:pPr lvl="1"/>
            <a:r>
              <a:rPr lang="en-US" sz="2000">
                <a:latin typeface="Arial" charset="0"/>
                <a:ea typeface="ＭＳ Ｐゴシック" charset="0"/>
              </a:rPr>
              <a:t>Adjust as servers leave (fail) and join (recover)</a:t>
            </a:r>
          </a:p>
          <a:p>
            <a:r>
              <a:rPr lang="en-US" sz="2400">
                <a:latin typeface="Arial" charset="0"/>
                <a:ea typeface="ＭＳ Ｐゴシック" charset="0"/>
              </a:rPr>
              <a:t>Used in Internet server clusters and also in </a:t>
            </a:r>
            <a:r>
              <a:rPr lang="en-US" sz="2400">
                <a:solidFill>
                  <a:srgbClr val="800000"/>
                </a:solidFill>
                <a:latin typeface="Arial" charset="0"/>
                <a:ea typeface="ＭＳ Ｐゴシック" charset="0"/>
              </a:rPr>
              <a:t>distributed hash tables </a:t>
            </a:r>
            <a:r>
              <a:rPr lang="en-US" sz="2400">
                <a:latin typeface="Arial" charset="0"/>
                <a:ea typeface="ＭＳ Ｐゴシック" charset="0"/>
              </a:rPr>
              <a:t>(DHTs) for peer-to-peer services.  (later)</a:t>
            </a:r>
          </a:p>
          <a:p>
            <a:r>
              <a:rPr lang="en-US" sz="2400">
                <a:latin typeface="Arial" charset="0"/>
                <a:ea typeface="ＭＳ Ｐゴシック" charset="0"/>
              </a:rPr>
              <a:t>Developed at MIT for Akamai CDN</a:t>
            </a:r>
          </a:p>
        </p:txBody>
      </p:sp>
      <p:sp>
        <p:nvSpPr>
          <p:cNvPr id="77828" name="Rectangle 3"/>
          <p:cNvSpPr>
            <a:spLocks noChangeArrowheads="1"/>
          </p:cNvSpPr>
          <p:nvPr/>
        </p:nvSpPr>
        <p:spPr bwMode="auto">
          <a:xfrm>
            <a:off x="609600" y="55626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a:solidFill>
                  <a:schemeClr val="tx1"/>
                </a:solidFill>
              </a:rPr>
              <a:t>Consistent hashing and random trees: distributed caching protocols for relieving hot spots on the WWW</a:t>
            </a:r>
            <a:r>
              <a:rPr lang="en-US" sz="2000">
                <a:solidFill>
                  <a:schemeClr val="tx1"/>
                </a:solidFill>
              </a:rPr>
              <a:t>.  Karger, Lehman, Leighton, Panigrahy, Levine, Lewin.  ACM STOC, 1997.  1000+ citations  </a:t>
            </a:r>
          </a:p>
        </p:txBody>
      </p:sp>
      <p:pic>
        <p:nvPicPr>
          <p:cNvPr id="778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43400"/>
            <a:ext cx="1905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9149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a:latin typeface="Arial" charset="0"/>
              </a:rPr>
              <a:t>Consistent Hashing</a:t>
            </a:r>
          </a:p>
        </p:txBody>
      </p:sp>
      <p:sp>
        <p:nvSpPr>
          <p:cNvPr id="643075" name="Text Box 3"/>
          <p:cNvSpPr txBox="1">
            <a:spLocks noChangeArrowheads="1"/>
          </p:cNvSpPr>
          <p:nvPr/>
        </p:nvSpPr>
        <p:spPr bwMode="auto">
          <a:xfrm>
            <a:off x="288925" y="1716088"/>
            <a:ext cx="7407275" cy="457200"/>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00"/>
                </a:solidFill>
              </a:rPr>
              <a:t>Idea</a:t>
            </a:r>
            <a:r>
              <a:rPr lang="en-US" b="1">
                <a:solidFill>
                  <a:srgbClr val="FFFFFF"/>
                </a:solidFill>
              </a:rPr>
              <a:t>:  Map both objects and buckets to unit circle.</a:t>
            </a:r>
          </a:p>
        </p:txBody>
      </p:sp>
      <p:sp>
        <p:nvSpPr>
          <p:cNvPr id="643076" name="Oval 4"/>
          <p:cNvSpPr>
            <a:spLocks noChangeArrowheads="1"/>
          </p:cNvSpPr>
          <p:nvPr/>
        </p:nvSpPr>
        <p:spPr bwMode="auto">
          <a:xfrm>
            <a:off x="762000" y="2514600"/>
            <a:ext cx="3276600" cy="3124200"/>
          </a:xfrm>
          <a:prstGeom prst="ellipse">
            <a:avLst/>
          </a:prstGeom>
          <a:noFill/>
          <a:ln w="28575">
            <a:solidFill>
              <a:srgbClr val="FFFF00"/>
            </a:solidFill>
            <a:round/>
            <a:headEnd/>
            <a:tailEnd/>
          </a:ln>
          <a:effectLst/>
        </p:spPr>
        <p:txBody>
          <a:bodyPr wrap="none" anchor="ctr"/>
          <a:lstStyle/>
          <a:p>
            <a:pPr defTabSz="914400" eaLnBrk="0" hangingPunct="0">
              <a:defRPr/>
            </a:pPr>
            <a:endParaRPr lang="en-US" b="1">
              <a:solidFill>
                <a:srgbClr val="FFFFFF"/>
              </a:solidFill>
            </a:endParaRPr>
          </a:p>
        </p:txBody>
      </p:sp>
      <p:grpSp>
        <p:nvGrpSpPr>
          <p:cNvPr id="2" name="Group 5"/>
          <p:cNvGrpSpPr>
            <a:grpSpLocks/>
          </p:cNvGrpSpPr>
          <p:nvPr/>
        </p:nvGrpSpPr>
        <p:grpSpPr bwMode="auto">
          <a:xfrm>
            <a:off x="838200" y="2362200"/>
            <a:ext cx="5576888" cy="3352800"/>
            <a:chOff x="528" y="1488"/>
            <a:chExt cx="3513" cy="2112"/>
          </a:xfrm>
        </p:grpSpPr>
        <p:sp>
          <p:nvSpPr>
            <p:cNvPr id="643078" name="Oval 6"/>
            <p:cNvSpPr>
              <a:spLocks noChangeArrowheads="1"/>
            </p:cNvSpPr>
            <p:nvPr/>
          </p:nvSpPr>
          <p:spPr bwMode="auto">
            <a:xfrm>
              <a:off x="3120" y="1728"/>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79" name="Oval 7"/>
            <p:cNvSpPr>
              <a:spLocks noChangeArrowheads="1"/>
            </p:cNvSpPr>
            <p:nvPr/>
          </p:nvSpPr>
          <p:spPr bwMode="auto">
            <a:xfrm>
              <a:off x="576" y="1968"/>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0" name="Oval 8"/>
            <p:cNvSpPr>
              <a:spLocks noChangeArrowheads="1"/>
            </p:cNvSpPr>
            <p:nvPr/>
          </p:nvSpPr>
          <p:spPr bwMode="auto">
            <a:xfrm>
              <a:off x="1440" y="1488"/>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1" name="Oval 9"/>
            <p:cNvSpPr>
              <a:spLocks noChangeArrowheads="1"/>
            </p:cNvSpPr>
            <p:nvPr/>
          </p:nvSpPr>
          <p:spPr bwMode="auto">
            <a:xfrm>
              <a:off x="1968" y="1632"/>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2" name="Oval 10"/>
            <p:cNvSpPr>
              <a:spLocks noChangeArrowheads="1"/>
            </p:cNvSpPr>
            <p:nvPr/>
          </p:nvSpPr>
          <p:spPr bwMode="auto">
            <a:xfrm>
              <a:off x="2448" y="2352"/>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3" name="Oval 11"/>
            <p:cNvSpPr>
              <a:spLocks noChangeArrowheads="1"/>
            </p:cNvSpPr>
            <p:nvPr/>
          </p:nvSpPr>
          <p:spPr bwMode="auto">
            <a:xfrm>
              <a:off x="2304" y="3024"/>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4" name="Oval 12"/>
            <p:cNvSpPr>
              <a:spLocks noChangeArrowheads="1"/>
            </p:cNvSpPr>
            <p:nvPr/>
          </p:nvSpPr>
          <p:spPr bwMode="auto">
            <a:xfrm>
              <a:off x="2016" y="3312"/>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5" name="Oval 13"/>
            <p:cNvSpPr>
              <a:spLocks noChangeArrowheads="1"/>
            </p:cNvSpPr>
            <p:nvPr/>
          </p:nvSpPr>
          <p:spPr bwMode="auto">
            <a:xfrm>
              <a:off x="1200" y="3456"/>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6" name="Oval 14"/>
            <p:cNvSpPr>
              <a:spLocks noChangeArrowheads="1"/>
            </p:cNvSpPr>
            <p:nvPr/>
          </p:nvSpPr>
          <p:spPr bwMode="auto">
            <a:xfrm>
              <a:off x="528" y="2976"/>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7" name="Text Box 15"/>
            <p:cNvSpPr txBox="1">
              <a:spLocks noChangeArrowheads="1"/>
            </p:cNvSpPr>
            <p:nvPr/>
          </p:nvSpPr>
          <p:spPr bwMode="auto">
            <a:xfrm>
              <a:off x="3360" y="1632"/>
              <a:ext cx="681" cy="288"/>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FF"/>
                  </a:solidFill>
                </a:rPr>
                <a:t>object</a:t>
              </a:r>
            </a:p>
          </p:txBody>
        </p:sp>
      </p:grpSp>
      <p:grpSp>
        <p:nvGrpSpPr>
          <p:cNvPr id="3" name="Group 16"/>
          <p:cNvGrpSpPr>
            <a:grpSpLocks/>
          </p:cNvGrpSpPr>
          <p:nvPr/>
        </p:nvGrpSpPr>
        <p:grpSpPr bwMode="auto">
          <a:xfrm>
            <a:off x="609600" y="2362200"/>
            <a:ext cx="5951538" cy="3200400"/>
            <a:chOff x="384" y="1488"/>
            <a:chExt cx="3749" cy="2016"/>
          </a:xfrm>
        </p:grpSpPr>
        <p:sp>
          <p:nvSpPr>
            <p:cNvPr id="643089" name="AutoShape 17"/>
            <p:cNvSpPr>
              <a:spLocks noChangeArrowheads="1"/>
            </p:cNvSpPr>
            <p:nvPr/>
          </p:nvSpPr>
          <p:spPr bwMode="auto">
            <a:xfrm>
              <a:off x="384" y="2544"/>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0" name="AutoShape 18"/>
            <p:cNvSpPr>
              <a:spLocks noChangeArrowheads="1"/>
            </p:cNvSpPr>
            <p:nvPr/>
          </p:nvSpPr>
          <p:spPr bwMode="auto">
            <a:xfrm>
              <a:off x="432" y="216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1" name="AutoShape 19"/>
            <p:cNvSpPr>
              <a:spLocks noChangeArrowheads="1"/>
            </p:cNvSpPr>
            <p:nvPr/>
          </p:nvSpPr>
          <p:spPr bwMode="auto">
            <a:xfrm>
              <a:off x="768" y="168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2" name="AutoShape 20"/>
            <p:cNvSpPr>
              <a:spLocks noChangeArrowheads="1"/>
            </p:cNvSpPr>
            <p:nvPr/>
          </p:nvSpPr>
          <p:spPr bwMode="auto">
            <a:xfrm>
              <a:off x="1152" y="1488"/>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3" name="AutoShape 21"/>
            <p:cNvSpPr>
              <a:spLocks noChangeArrowheads="1"/>
            </p:cNvSpPr>
            <p:nvPr/>
          </p:nvSpPr>
          <p:spPr bwMode="auto">
            <a:xfrm>
              <a:off x="2256" y="192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4" name="AutoShape 22"/>
            <p:cNvSpPr>
              <a:spLocks noChangeArrowheads="1"/>
            </p:cNvSpPr>
            <p:nvPr/>
          </p:nvSpPr>
          <p:spPr bwMode="auto">
            <a:xfrm>
              <a:off x="2448" y="264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5" name="AutoShape 23"/>
            <p:cNvSpPr>
              <a:spLocks noChangeArrowheads="1"/>
            </p:cNvSpPr>
            <p:nvPr/>
          </p:nvSpPr>
          <p:spPr bwMode="auto">
            <a:xfrm>
              <a:off x="816" y="3264"/>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6" name="AutoShape 24"/>
            <p:cNvSpPr>
              <a:spLocks noChangeArrowheads="1"/>
            </p:cNvSpPr>
            <p:nvPr/>
          </p:nvSpPr>
          <p:spPr bwMode="auto">
            <a:xfrm>
              <a:off x="3120" y="2256"/>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7" name="Text Box 25"/>
            <p:cNvSpPr txBox="1">
              <a:spLocks noChangeArrowheads="1"/>
            </p:cNvSpPr>
            <p:nvPr/>
          </p:nvSpPr>
          <p:spPr bwMode="auto">
            <a:xfrm>
              <a:off x="3398" y="2233"/>
              <a:ext cx="735" cy="288"/>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FF"/>
                  </a:solidFill>
                </a:rPr>
                <a:t>bucket</a:t>
              </a:r>
            </a:p>
          </p:txBody>
        </p:sp>
      </p:grpSp>
      <p:grpSp>
        <p:nvGrpSpPr>
          <p:cNvPr id="4" name="Group 26"/>
          <p:cNvGrpSpPr>
            <a:grpSpLocks/>
          </p:cNvGrpSpPr>
          <p:nvPr/>
        </p:nvGrpSpPr>
        <p:grpSpPr bwMode="auto">
          <a:xfrm>
            <a:off x="595313" y="2362200"/>
            <a:ext cx="6872287" cy="4067175"/>
            <a:chOff x="375" y="1488"/>
            <a:chExt cx="4329" cy="2562"/>
          </a:xfrm>
        </p:grpSpPr>
        <p:sp>
          <p:nvSpPr>
            <p:cNvPr id="643099" name="Text Box 27"/>
            <p:cNvSpPr txBox="1">
              <a:spLocks noChangeArrowheads="1"/>
            </p:cNvSpPr>
            <p:nvPr/>
          </p:nvSpPr>
          <p:spPr bwMode="auto">
            <a:xfrm>
              <a:off x="2688" y="3072"/>
              <a:ext cx="2016" cy="978"/>
            </a:xfrm>
            <a:prstGeom prst="rect">
              <a:avLst/>
            </a:prstGeom>
            <a:noFill/>
            <a:ln w="9525">
              <a:noFill/>
              <a:miter lim="800000"/>
              <a:headEnd/>
              <a:tailEnd/>
            </a:ln>
            <a:effectLst/>
          </p:spPr>
          <p:txBody>
            <a:bodyPr>
              <a:spAutoFit/>
            </a:bodyPr>
            <a:lstStyle/>
            <a:p>
              <a:pPr defTabSz="914400" eaLnBrk="0" hangingPunct="0">
                <a:defRPr/>
              </a:pPr>
              <a:r>
                <a:rPr lang="en-US" b="1">
                  <a:solidFill>
                    <a:srgbClr val="FFFFFF"/>
                  </a:solidFill>
                </a:rPr>
                <a:t>Assign object to next bucket on circle in clockwise order.</a:t>
              </a:r>
            </a:p>
          </p:txBody>
        </p:sp>
        <p:cxnSp>
          <p:nvCxnSpPr>
            <p:cNvPr id="80916" name="AutoShape 28"/>
            <p:cNvCxnSpPr>
              <a:cxnSpLocks noChangeShapeType="1"/>
              <a:stCxn id="643086" idx="2"/>
              <a:endCxn id="643089" idx="2"/>
            </p:cNvCxnSpPr>
            <p:nvPr/>
          </p:nvCxnSpPr>
          <p:spPr bwMode="auto">
            <a:xfrm rot="10800000">
              <a:off x="375" y="2664"/>
              <a:ext cx="153" cy="384"/>
            </a:xfrm>
            <a:prstGeom prst="curvedConnector3">
              <a:avLst>
                <a:gd name="adj1" fmla="val 18823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7" name="AutoShape 29"/>
            <p:cNvCxnSpPr>
              <a:cxnSpLocks noChangeShapeType="1"/>
              <a:stCxn id="643079" idx="2"/>
              <a:endCxn id="643091" idx="2"/>
            </p:cNvCxnSpPr>
            <p:nvPr/>
          </p:nvCxnSpPr>
          <p:spPr bwMode="auto">
            <a:xfrm rot="10800000" flipH="1">
              <a:off x="576" y="1800"/>
              <a:ext cx="183" cy="240"/>
            </a:xfrm>
            <a:prstGeom prst="curvedConnector3">
              <a:avLst>
                <a:gd name="adj1" fmla="val -7869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8" name="AutoShape 30"/>
            <p:cNvCxnSpPr>
              <a:cxnSpLocks noChangeShapeType="1"/>
              <a:stCxn id="643080" idx="0"/>
              <a:endCxn id="643093" idx="4"/>
            </p:cNvCxnSpPr>
            <p:nvPr/>
          </p:nvCxnSpPr>
          <p:spPr bwMode="auto">
            <a:xfrm rot="5400000" flipV="1">
              <a:off x="1709" y="1291"/>
              <a:ext cx="552" cy="945"/>
            </a:xfrm>
            <a:prstGeom prst="curvedConnector4">
              <a:avLst>
                <a:gd name="adj1" fmla="val -12866"/>
                <a:gd name="adj2" fmla="val 114287"/>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9" name="AutoShape 31"/>
            <p:cNvCxnSpPr>
              <a:cxnSpLocks noChangeShapeType="1"/>
              <a:stCxn id="643081" idx="7"/>
              <a:endCxn id="643093" idx="1"/>
            </p:cNvCxnSpPr>
            <p:nvPr/>
          </p:nvCxnSpPr>
          <p:spPr bwMode="auto">
            <a:xfrm rot="5400000" flipV="1">
              <a:off x="2093" y="1651"/>
              <a:ext cx="258" cy="261"/>
            </a:xfrm>
            <a:prstGeom prst="curvedConnector3">
              <a:avLst>
                <a:gd name="adj1" fmla="val -14343"/>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0" name="AutoShape 32"/>
            <p:cNvCxnSpPr>
              <a:cxnSpLocks noChangeShapeType="1"/>
              <a:stCxn id="643082" idx="6"/>
              <a:endCxn id="643094" idx="4"/>
            </p:cNvCxnSpPr>
            <p:nvPr/>
          </p:nvCxnSpPr>
          <p:spPr bwMode="auto">
            <a:xfrm>
              <a:off x="2592" y="2424"/>
              <a:ext cx="57" cy="336"/>
            </a:xfrm>
            <a:prstGeom prst="curvedConnector3">
              <a:avLst>
                <a:gd name="adj1" fmla="val 336843"/>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1" name="AutoShape 33"/>
            <p:cNvCxnSpPr>
              <a:cxnSpLocks noChangeShapeType="1"/>
              <a:stCxn id="643083" idx="5"/>
              <a:endCxn id="643095" idx="3"/>
            </p:cNvCxnSpPr>
            <p:nvPr/>
          </p:nvCxnSpPr>
          <p:spPr bwMode="auto">
            <a:xfrm rot="5400000">
              <a:off x="1487" y="2572"/>
              <a:ext cx="366" cy="1515"/>
            </a:xfrm>
            <a:prstGeom prst="curvedConnector3">
              <a:avLst>
                <a:gd name="adj1" fmla="val 304097"/>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2" name="AutoShape 34"/>
            <p:cNvCxnSpPr>
              <a:cxnSpLocks noChangeShapeType="1"/>
              <a:stCxn id="643084" idx="4"/>
              <a:endCxn id="643095" idx="3"/>
            </p:cNvCxnSpPr>
            <p:nvPr/>
          </p:nvCxnSpPr>
          <p:spPr bwMode="auto">
            <a:xfrm rot="5400000">
              <a:off x="1471" y="2897"/>
              <a:ext cx="57" cy="1176"/>
            </a:xfrm>
            <a:prstGeom prst="curvedConnector3">
              <a:avLst>
                <a:gd name="adj1" fmla="val 1057894"/>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3" name="AutoShape 35"/>
            <p:cNvCxnSpPr>
              <a:cxnSpLocks noChangeShapeType="1"/>
              <a:stCxn id="643085" idx="4"/>
              <a:endCxn id="643095" idx="3"/>
            </p:cNvCxnSpPr>
            <p:nvPr/>
          </p:nvCxnSpPr>
          <p:spPr bwMode="auto">
            <a:xfrm rot="16200000" flipV="1">
              <a:off x="1048" y="3377"/>
              <a:ext cx="87" cy="360"/>
            </a:xfrm>
            <a:prstGeom prst="curvedConnector3">
              <a:avLst>
                <a:gd name="adj1" fmla="val -16551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5" name="Group 36"/>
          <p:cNvGrpSpPr>
            <a:grpSpLocks/>
          </p:cNvGrpSpPr>
          <p:nvPr/>
        </p:nvGrpSpPr>
        <p:grpSpPr bwMode="auto">
          <a:xfrm>
            <a:off x="2590800" y="6096000"/>
            <a:ext cx="914400" cy="533400"/>
            <a:chOff x="1632" y="3840"/>
            <a:chExt cx="576" cy="336"/>
          </a:xfrm>
        </p:grpSpPr>
        <p:sp>
          <p:nvSpPr>
            <p:cNvPr id="643109" name="AutoShape 37"/>
            <p:cNvSpPr>
              <a:spLocks noChangeArrowheads="1"/>
            </p:cNvSpPr>
            <p:nvPr/>
          </p:nvSpPr>
          <p:spPr bwMode="auto">
            <a:xfrm>
              <a:off x="1968" y="3888"/>
              <a:ext cx="240" cy="28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pPr defTabSz="914400" eaLnBrk="0" hangingPunct="0">
                <a:defRPr/>
              </a:pPr>
              <a:endParaRPr lang="en-US" b="1">
                <a:solidFill>
                  <a:srgbClr val="FFFFFF"/>
                </a:solidFill>
              </a:endParaRPr>
            </a:p>
          </p:txBody>
        </p:sp>
        <p:sp>
          <p:nvSpPr>
            <p:cNvPr id="643110" name="AutoShape 38"/>
            <p:cNvSpPr>
              <a:spLocks noChangeArrowheads="1"/>
            </p:cNvSpPr>
            <p:nvPr/>
          </p:nvSpPr>
          <p:spPr bwMode="auto">
            <a:xfrm>
              <a:off x="1632" y="3840"/>
              <a:ext cx="240" cy="28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pPr defTabSz="914400" eaLnBrk="0" hangingPunct="0">
                <a:defRPr/>
              </a:pPr>
              <a:endParaRPr lang="en-US" b="1">
                <a:solidFill>
                  <a:srgbClr val="FFFFFF"/>
                </a:solidFill>
              </a:endParaRPr>
            </a:p>
          </p:txBody>
        </p:sp>
      </p:grpSp>
      <p:grpSp>
        <p:nvGrpSpPr>
          <p:cNvPr id="6" name="Group 39"/>
          <p:cNvGrpSpPr>
            <a:grpSpLocks/>
          </p:cNvGrpSpPr>
          <p:nvPr/>
        </p:nvGrpSpPr>
        <p:grpSpPr bwMode="auto">
          <a:xfrm>
            <a:off x="2667000" y="4833938"/>
            <a:ext cx="1023938" cy="638175"/>
            <a:chOff x="1680" y="3045"/>
            <a:chExt cx="645" cy="402"/>
          </a:xfrm>
        </p:grpSpPr>
        <p:cxnSp>
          <p:nvCxnSpPr>
            <p:cNvPr id="80911" name="AutoShape 40"/>
            <p:cNvCxnSpPr>
              <a:cxnSpLocks noChangeShapeType="1"/>
              <a:stCxn id="643084" idx="1"/>
              <a:endCxn id="643115" idx="1"/>
            </p:cNvCxnSpPr>
            <p:nvPr/>
          </p:nvCxnSpPr>
          <p:spPr bwMode="auto">
            <a:xfrm rot="-5400000" flipH="1" flipV="1">
              <a:off x="1802" y="3211"/>
              <a:ext cx="114" cy="357"/>
            </a:xfrm>
            <a:prstGeom prst="curvedConnector3">
              <a:avLst>
                <a:gd name="adj1" fmla="val -14473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2" name="AutoShape 41"/>
            <p:cNvCxnSpPr>
              <a:cxnSpLocks noChangeShapeType="1"/>
              <a:stCxn id="643083" idx="1"/>
              <a:endCxn id="643115" idx="1"/>
            </p:cNvCxnSpPr>
            <p:nvPr/>
          </p:nvCxnSpPr>
          <p:spPr bwMode="auto">
            <a:xfrm rot="-5400000" flipH="1" flipV="1">
              <a:off x="1802" y="2923"/>
              <a:ext cx="402" cy="645"/>
            </a:xfrm>
            <a:prstGeom prst="curvedConnector3">
              <a:avLst>
                <a:gd name="adj1" fmla="val -4104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7" name="Group 42"/>
          <p:cNvGrpSpPr>
            <a:grpSpLocks/>
          </p:cNvGrpSpPr>
          <p:nvPr/>
        </p:nvGrpSpPr>
        <p:grpSpPr bwMode="auto">
          <a:xfrm>
            <a:off x="1295400" y="4114800"/>
            <a:ext cx="1843088" cy="1752600"/>
            <a:chOff x="816" y="2592"/>
            <a:chExt cx="1161" cy="1104"/>
          </a:xfrm>
        </p:grpSpPr>
        <p:sp>
          <p:nvSpPr>
            <p:cNvPr id="643115" name="AutoShape 43"/>
            <p:cNvSpPr>
              <a:spLocks noChangeArrowheads="1"/>
            </p:cNvSpPr>
            <p:nvPr/>
          </p:nvSpPr>
          <p:spPr bwMode="auto">
            <a:xfrm>
              <a:off x="1584" y="3456"/>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116" name="Text Box 44"/>
            <p:cNvSpPr txBox="1">
              <a:spLocks noChangeArrowheads="1"/>
            </p:cNvSpPr>
            <p:nvPr/>
          </p:nvSpPr>
          <p:spPr bwMode="auto">
            <a:xfrm>
              <a:off x="816" y="2592"/>
              <a:ext cx="1161" cy="288"/>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FF"/>
                  </a:solidFill>
                </a:rPr>
                <a:t>new bucket</a:t>
              </a:r>
            </a:p>
          </p:txBody>
        </p:sp>
        <p:sp>
          <p:nvSpPr>
            <p:cNvPr id="643117" name="Line 45"/>
            <p:cNvSpPr>
              <a:spLocks noChangeShapeType="1"/>
            </p:cNvSpPr>
            <p:nvPr/>
          </p:nvSpPr>
          <p:spPr bwMode="auto">
            <a:xfrm>
              <a:off x="1104" y="2880"/>
              <a:ext cx="432" cy="480"/>
            </a:xfrm>
            <a:prstGeom prst="line">
              <a:avLst/>
            </a:prstGeom>
            <a:noFill/>
            <a:ln w="28575">
              <a:solidFill>
                <a:srgbClr val="FFFF00"/>
              </a:solidFill>
              <a:round/>
              <a:headEnd/>
              <a:tailEnd type="triangle" w="med" len="med"/>
            </a:ln>
            <a:effectLst/>
          </p:spPr>
          <p:txBody>
            <a:bodyPr/>
            <a:lstStyle/>
            <a:p>
              <a:pPr defTabSz="914400" eaLnBrk="0" hangingPunct="0">
                <a:defRPr/>
              </a:pPr>
              <a:endParaRPr lang="en-US" b="1">
                <a:solidFill>
                  <a:srgbClr val="FFFFFF"/>
                </a:solidFill>
              </a:endParaRPr>
            </a:p>
          </p:txBody>
        </p:sp>
      </p:grpSp>
      <p:sp>
        <p:nvSpPr>
          <p:cNvPr id="80907" name="TextBox 45"/>
          <p:cNvSpPr txBox="1">
            <a:spLocks noChangeArrowheads="1"/>
          </p:cNvSpPr>
          <p:nvPr/>
        </p:nvSpPr>
        <p:spPr bwMode="auto">
          <a:xfrm>
            <a:off x="7446963" y="6324600"/>
            <a:ext cx="167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FFFFFF"/>
                </a:solidFill>
              </a:rPr>
              <a:t>[Bruce Maggs]</a:t>
            </a:r>
          </a:p>
        </p:txBody>
      </p:sp>
      <p:pic>
        <p:nvPicPr>
          <p:cNvPr id="4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12842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10"/>
          <p:cNvSpPr txBox="1">
            <a:spLocks noChangeArrowheads="1"/>
          </p:cNvSpPr>
          <p:nvPr/>
        </p:nvSpPr>
        <p:spPr bwMode="auto">
          <a:xfrm>
            <a:off x="6629400" y="990600"/>
            <a:ext cx="154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a:solidFill>
                  <a:schemeClr val="tx1"/>
                </a:solidFill>
              </a:rPr>
              <a:t>Bruce Maggs</a:t>
            </a:r>
          </a:p>
        </p:txBody>
      </p:sp>
    </p:spTree>
    <p:extLst>
      <p:ext uri="{BB962C8B-B14F-4D97-AF65-F5344CB8AC3E}">
        <p14:creationId xmlns:p14="http://schemas.microsoft.com/office/powerpoint/2010/main" val="241844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atin typeface="Arial" charset="0"/>
                <a:ea typeface="ＭＳ Ｐゴシック" charset="0"/>
              </a:rPr>
              <a:t>Consistent hashing in practice</a:t>
            </a:r>
          </a:p>
        </p:txBody>
      </p:sp>
      <p:sp>
        <p:nvSpPr>
          <p:cNvPr id="84995" name="Content Placeholder 2"/>
          <p:cNvSpPr>
            <a:spLocks noGrp="1"/>
          </p:cNvSpPr>
          <p:nvPr>
            <p:ph idx="1"/>
          </p:nvPr>
        </p:nvSpPr>
        <p:spPr>
          <a:xfrm>
            <a:off x="457200" y="1524000"/>
            <a:ext cx="8226425" cy="1981200"/>
          </a:xfrm>
        </p:spPr>
        <p:txBody>
          <a:bodyPr/>
          <a:lstStyle/>
          <a:p>
            <a:r>
              <a:rPr lang="en-US" sz="2400">
                <a:latin typeface="Arial" charset="0"/>
                <a:ea typeface="ＭＳ Ｐゴシック" charset="0"/>
              </a:rPr>
              <a:t>Use it to implement a distributed </a:t>
            </a:r>
            <a:r>
              <a:rPr lang="en-US" sz="2400">
                <a:solidFill>
                  <a:srgbClr val="800000"/>
                </a:solidFill>
                <a:latin typeface="Arial" charset="0"/>
                <a:ea typeface="ＭＳ Ｐゴシック" charset="0"/>
              </a:rPr>
              <a:t>key/value store</a:t>
            </a:r>
          </a:p>
          <a:p>
            <a:pPr lvl="1"/>
            <a:r>
              <a:rPr lang="en-US" sz="2000">
                <a:latin typeface="Arial" charset="0"/>
                <a:ea typeface="ＭＳ Ｐゴシック" charset="0"/>
              </a:rPr>
              <a:t>Data objects in a “flat” name space (e.g., “serial numbers”)</a:t>
            </a:r>
          </a:p>
          <a:p>
            <a:pPr lvl="1"/>
            <a:r>
              <a:rPr lang="en-US" sz="2000">
                <a:solidFill>
                  <a:schemeClr val="tx1"/>
                </a:solidFill>
                <a:latin typeface="Arial" charset="0"/>
                <a:ea typeface="ＭＳ Ｐゴシック" charset="0"/>
              </a:rPr>
              <a:t>Hash the names into the key space (e.g., SHA-1)</a:t>
            </a:r>
          </a:p>
          <a:p>
            <a:r>
              <a:rPr lang="en-US" sz="2400">
                <a:solidFill>
                  <a:schemeClr val="tx1"/>
                </a:solidFill>
                <a:latin typeface="Arial" charset="0"/>
                <a:ea typeface="ＭＳ Ｐゴシック" charset="0"/>
              </a:rPr>
              <a:t>Is put/get sufficient to implement non-trivial apps?</a:t>
            </a:r>
          </a:p>
          <a:p>
            <a:endParaRPr lang="en-US">
              <a:solidFill>
                <a:schemeClr val="tx1"/>
              </a:solidFill>
              <a:latin typeface="Arial" charset="0"/>
              <a:ea typeface="ＭＳ Ｐゴシック" charset="0"/>
            </a:endParaRPr>
          </a:p>
        </p:txBody>
      </p:sp>
      <p:sp>
        <p:nvSpPr>
          <p:cNvPr id="23" name="Text Box 3"/>
          <p:cNvSpPr txBox="1">
            <a:spLocks noChangeArrowheads="1"/>
          </p:cNvSpPr>
          <p:nvPr/>
        </p:nvSpPr>
        <p:spPr bwMode="auto">
          <a:xfrm>
            <a:off x="1592263" y="4446588"/>
            <a:ext cx="6027737" cy="398462"/>
          </a:xfrm>
          <a:prstGeom prst="rect">
            <a:avLst/>
          </a:prstGeom>
          <a:solidFill>
            <a:srgbClr val="99FFCC"/>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chemeClr val="accent6">
                    <a:lumMod val="50000"/>
                  </a:schemeClr>
                </a:solidFill>
                <a:latin typeface="Tahoma" charset="0"/>
                <a:ea typeface="ＭＳ Ｐゴシック" charset="-128"/>
                <a:cs typeface="ＭＳ Ｐゴシック" charset="-128"/>
              </a:rPr>
              <a:t>Distributed hash table</a:t>
            </a:r>
          </a:p>
        </p:txBody>
      </p:sp>
      <p:sp>
        <p:nvSpPr>
          <p:cNvPr id="24" name="Text Box 4"/>
          <p:cNvSpPr txBox="1">
            <a:spLocks noChangeArrowheads="1"/>
          </p:cNvSpPr>
          <p:nvPr/>
        </p:nvSpPr>
        <p:spPr bwMode="auto">
          <a:xfrm>
            <a:off x="1592263" y="3657600"/>
            <a:ext cx="6027737" cy="398463"/>
          </a:xfrm>
          <a:prstGeom prst="rect">
            <a:avLst/>
          </a:prstGeom>
          <a:solidFill>
            <a:srgbClr val="00FF00"/>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chemeClr val="accent6">
                    <a:lumMod val="50000"/>
                  </a:schemeClr>
                </a:solidFill>
                <a:latin typeface="Tahoma" charset="0"/>
                <a:ea typeface="ＭＳ Ｐゴシック" charset="-128"/>
                <a:cs typeface="ＭＳ Ｐゴシック" charset="-128"/>
              </a:rPr>
              <a:t>Distributed application</a:t>
            </a:r>
          </a:p>
        </p:txBody>
      </p:sp>
      <p:sp>
        <p:nvSpPr>
          <p:cNvPr id="25" name="Line 5"/>
          <p:cNvSpPr>
            <a:spLocks noChangeShapeType="1"/>
          </p:cNvSpPr>
          <p:nvPr/>
        </p:nvSpPr>
        <p:spPr bwMode="auto">
          <a:xfrm>
            <a:off x="3041650" y="4064000"/>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26" name="Line 6"/>
          <p:cNvSpPr>
            <a:spLocks noChangeShapeType="1"/>
          </p:cNvSpPr>
          <p:nvPr/>
        </p:nvSpPr>
        <p:spPr bwMode="auto">
          <a:xfrm>
            <a:off x="6323013" y="4064000"/>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27" name="Text Box 7"/>
          <p:cNvSpPr txBox="1">
            <a:spLocks noChangeArrowheads="1"/>
          </p:cNvSpPr>
          <p:nvPr/>
        </p:nvSpPr>
        <p:spPr bwMode="auto">
          <a:xfrm>
            <a:off x="4889500" y="4064000"/>
            <a:ext cx="1444625"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get (key)</a:t>
            </a:r>
          </a:p>
        </p:txBody>
      </p:sp>
      <p:sp>
        <p:nvSpPr>
          <p:cNvPr id="28" name="Line 8"/>
          <p:cNvSpPr>
            <a:spLocks noChangeShapeType="1"/>
          </p:cNvSpPr>
          <p:nvPr/>
        </p:nvSpPr>
        <p:spPr bwMode="auto">
          <a:xfrm flipV="1">
            <a:off x="6704013" y="4064000"/>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29" name="Text Box 9"/>
          <p:cNvSpPr txBox="1">
            <a:spLocks noChangeArrowheads="1"/>
          </p:cNvSpPr>
          <p:nvPr/>
        </p:nvSpPr>
        <p:spPr bwMode="auto">
          <a:xfrm>
            <a:off x="6781800" y="4048125"/>
            <a:ext cx="836613"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data</a:t>
            </a:r>
          </a:p>
        </p:txBody>
      </p:sp>
      <p:grpSp>
        <p:nvGrpSpPr>
          <p:cNvPr id="85003" name="Group 10"/>
          <p:cNvGrpSpPr>
            <a:grpSpLocks/>
          </p:cNvGrpSpPr>
          <p:nvPr/>
        </p:nvGrpSpPr>
        <p:grpSpPr bwMode="auto">
          <a:xfrm>
            <a:off x="1897063" y="5921375"/>
            <a:ext cx="5646737" cy="477838"/>
            <a:chOff x="1200" y="2292"/>
            <a:chExt cx="3552" cy="300"/>
          </a:xfrm>
        </p:grpSpPr>
        <p:sp>
          <p:nvSpPr>
            <p:cNvPr id="31" name="Rectangle 11"/>
            <p:cNvSpPr>
              <a:spLocks noChangeArrowheads="1"/>
            </p:cNvSpPr>
            <p:nvPr/>
          </p:nvSpPr>
          <p:spPr bwMode="auto">
            <a:xfrm>
              <a:off x="1200" y="2336"/>
              <a:ext cx="768"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node</a:t>
              </a:r>
            </a:p>
          </p:txBody>
        </p:sp>
        <p:sp>
          <p:nvSpPr>
            <p:cNvPr id="32" name="Rectangle 12"/>
            <p:cNvSpPr>
              <a:spLocks noChangeArrowheads="1"/>
            </p:cNvSpPr>
            <p:nvPr/>
          </p:nvSpPr>
          <p:spPr bwMode="auto">
            <a:xfrm>
              <a:off x="2208" y="2336"/>
              <a:ext cx="769"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node</a:t>
              </a:r>
            </a:p>
          </p:txBody>
        </p:sp>
        <p:sp>
          <p:nvSpPr>
            <p:cNvPr id="33" name="Rectangle 13"/>
            <p:cNvSpPr>
              <a:spLocks noChangeArrowheads="1"/>
            </p:cNvSpPr>
            <p:nvPr/>
          </p:nvSpPr>
          <p:spPr bwMode="auto">
            <a:xfrm>
              <a:off x="3984" y="2336"/>
              <a:ext cx="768"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node</a:t>
              </a:r>
            </a:p>
          </p:txBody>
        </p:sp>
        <p:sp>
          <p:nvSpPr>
            <p:cNvPr id="34" name="Text Box 14"/>
            <p:cNvSpPr txBox="1">
              <a:spLocks noChangeArrowheads="1"/>
            </p:cNvSpPr>
            <p:nvPr/>
          </p:nvSpPr>
          <p:spPr bwMode="auto">
            <a:xfrm>
              <a:off x="3264" y="2292"/>
              <a:ext cx="326" cy="250"/>
            </a:xfrm>
            <a:prstGeom prst="rect">
              <a:avLst/>
            </a:prstGeom>
            <a:noFill/>
            <a:ln w="9525">
              <a:no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a:t>
              </a:r>
            </a:p>
          </p:txBody>
        </p:sp>
      </p:grpSp>
      <p:sp>
        <p:nvSpPr>
          <p:cNvPr id="35" name="Text Box 15"/>
          <p:cNvSpPr txBox="1">
            <a:spLocks noChangeArrowheads="1"/>
          </p:cNvSpPr>
          <p:nvPr/>
        </p:nvSpPr>
        <p:spPr bwMode="auto">
          <a:xfrm>
            <a:off x="946150" y="4073525"/>
            <a:ext cx="2111375"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put(key, data)</a:t>
            </a:r>
          </a:p>
        </p:txBody>
      </p:sp>
      <p:sp>
        <p:nvSpPr>
          <p:cNvPr id="36" name="Text Box 16"/>
          <p:cNvSpPr txBox="1">
            <a:spLocks noChangeArrowheads="1"/>
          </p:cNvSpPr>
          <p:nvPr/>
        </p:nvSpPr>
        <p:spPr bwMode="auto">
          <a:xfrm>
            <a:off x="1592263" y="5235575"/>
            <a:ext cx="6027737" cy="398463"/>
          </a:xfrm>
          <a:prstGeom prst="rect">
            <a:avLst/>
          </a:prstGeom>
          <a:solidFill>
            <a:srgbClr val="3366FF"/>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chemeClr val="accent6">
                    <a:lumMod val="50000"/>
                  </a:schemeClr>
                </a:solidFill>
                <a:latin typeface="Tahoma" charset="0"/>
                <a:ea typeface="ＭＳ Ｐゴシック" charset="-128"/>
                <a:cs typeface="ＭＳ Ｐゴシック" charset="-128"/>
              </a:rPr>
              <a:t>Lookup service</a:t>
            </a:r>
          </a:p>
        </p:txBody>
      </p:sp>
      <p:sp>
        <p:nvSpPr>
          <p:cNvPr id="37" name="Line 17"/>
          <p:cNvSpPr>
            <a:spLocks noChangeShapeType="1"/>
          </p:cNvSpPr>
          <p:nvPr/>
        </p:nvSpPr>
        <p:spPr bwMode="auto">
          <a:xfrm>
            <a:off x="4262438" y="4827588"/>
            <a:ext cx="0" cy="382587"/>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38" name="Text Box 18"/>
          <p:cNvSpPr txBox="1">
            <a:spLocks noChangeArrowheads="1"/>
          </p:cNvSpPr>
          <p:nvPr/>
        </p:nvSpPr>
        <p:spPr bwMode="auto">
          <a:xfrm>
            <a:off x="2454275" y="4837113"/>
            <a:ext cx="1824038"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lookup(key)</a:t>
            </a:r>
          </a:p>
        </p:txBody>
      </p:sp>
      <p:sp>
        <p:nvSpPr>
          <p:cNvPr id="39" name="Line 19"/>
          <p:cNvSpPr>
            <a:spLocks noChangeShapeType="1"/>
          </p:cNvSpPr>
          <p:nvPr/>
        </p:nvSpPr>
        <p:spPr bwMode="auto">
          <a:xfrm flipV="1">
            <a:off x="4721225" y="4852988"/>
            <a:ext cx="0" cy="382587"/>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40" name="Text Box 20"/>
          <p:cNvSpPr txBox="1">
            <a:spLocks noChangeArrowheads="1"/>
          </p:cNvSpPr>
          <p:nvPr/>
        </p:nvSpPr>
        <p:spPr bwMode="auto">
          <a:xfrm>
            <a:off x="4797425" y="4837113"/>
            <a:ext cx="2344738"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node IP address</a:t>
            </a:r>
          </a:p>
        </p:txBody>
      </p:sp>
      <p:sp>
        <p:nvSpPr>
          <p:cNvPr id="41" name="TextBox 40"/>
          <p:cNvSpPr txBox="1"/>
          <p:nvPr/>
        </p:nvSpPr>
        <p:spPr>
          <a:xfrm>
            <a:off x="5181600" y="6519863"/>
            <a:ext cx="3948113" cy="338137"/>
          </a:xfrm>
          <a:prstGeom prst="rect">
            <a:avLst/>
          </a:prstGeom>
          <a:noFill/>
        </p:spPr>
        <p:txBody>
          <a:bodyPr wrap="none">
            <a:spAutoFit/>
          </a:bodyPr>
          <a:lstStyle/>
          <a:p>
            <a:pPr>
              <a:defRPr/>
            </a:pPr>
            <a:r>
              <a:rPr lang="en-US" sz="1600" dirty="0">
                <a:solidFill>
                  <a:schemeClr val="accent4"/>
                </a:solidFill>
                <a:ea typeface="ＭＳ Ｐゴシック" charset="-128"/>
                <a:cs typeface="ＭＳ Ｐゴシック" charset="-128"/>
              </a:rPr>
              <a:t>[image from Morris, </a:t>
            </a:r>
            <a:r>
              <a:rPr lang="en-US" sz="1600" dirty="0" err="1">
                <a:solidFill>
                  <a:schemeClr val="accent4"/>
                </a:solidFill>
                <a:ea typeface="ＭＳ Ｐゴシック" charset="-128"/>
                <a:cs typeface="ＭＳ Ｐゴシック" charset="-128"/>
              </a:rPr>
              <a:t>Stoica</a:t>
            </a:r>
            <a:r>
              <a:rPr lang="en-US" sz="1600" dirty="0">
                <a:solidFill>
                  <a:schemeClr val="accent4"/>
                </a:solidFill>
                <a:ea typeface="ＭＳ Ｐゴシック" charset="-128"/>
                <a:cs typeface="ＭＳ Ｐゴシック" charset="-128"/>
              </a:rPr>
              <a:t>, </a:t>
            </a:r>
            <a:r>
              <a:rPr lang="en-US" sz="1600" dirty="0" err="1">
                <a:solidFill>
                  <a:schemeClr val="accent4"/>
                </a:solidFill>
                <a:ea typeface="ＭＳ Ｐゴシック" charset="-128"/>
                <a:cs typeface="ＭＳ Ｐゴシック" charset="-128"/>
              </a:rPr>
              <a:t>Shenker</a:t>
            </a:r>
            <a:r>
              <a:rPr lang="en-US" sz="1600" dirty="0">
                <a:solidFill>
                  <a:schemeClr val="accent4"/>
                </a:solidFill>
                <a:ea typeface="ＭＳ Ｐゴシック" charset="-128"/>
                <a:cs typeface="ＭＳ Ｐゴシック" charset="-128"/>
              </a:rPr>
              <a:t>, etc.]</a:t>
            </a:r>
          </a:p>
        </p:txBody>
      </p:sp>
    </p:spTree>
    <p:extLst>
      <p:ext uri="{BB962C8B-B14F-4D97-AF65-F5344CB8AC3E}">
        <p14:creationId xmlns:p14="http://schemas.microsoft.com/office/powerpoint/2010/main" val="4883382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p:txBody>
          <a:bodyPr rIns="132080"/>
          <a:lstStyle/>
          <a:p>
            <a:pPr eaLnBrk="1" hangingPunct="1"/>
            <a:r>
              <a:rPr lang="en-US">
                <a:latin typeface="Arial" charset="0"/>
                <a:ea typeface="ＭＳ Ｐゴシック" charset="0"/>
              </a:rPr>
              <a:t>Coordination and Consensus</a:t>
            </a:r>
          </a:p>
        </p:txBody>
      </p:sp>
      <p:sp>
        <p:nvSpPr>
          <p:cNvPr id="80899" name="Rectangle 2"/>
          <p:cNvSpPr>
            <a:spLocks noGrp="1" noChangeArrowheads="1"/>
          </p:cNvSpPr>
          <p:nvPr>
            <p:ph type="body" idx="1"/>
          </p:nvPr>
        </p:nvSpPr>
        <p:spPr/>
        <p:txBody>
          <a:bodyPr rIns="132080"/>
          <a:lstStyle/>
          <a:p>
            <a:pPr eaLnBrk="1" hangingPunct="1">
              <a:lnSpc>
                <a:spcPct val="90000"/>
              </a:lnSpc>
            </a:pPr>
            <a:r>
              <a:rPr lang="en-US" sz="2000">
                <a:latin typeface="Arial" charset="0"/>
                <a:ea typeface="ＭＳ Ｐゴシック" charset="0"/>
              </a:rPr>
              <a:t>If the key to availability and scalability is to decentralize and replicate functions and data, how do we coordinate the nodes?</a:t>
            </a:r>
          </a:p>
          <a:p>
            <a:pPr marL="782638" lvl="1" eaLnBrk="1" hangingPunct="1">
              <a:lnSpc>
                <a:spcPct val="90000"/>
              </a:lnSpc>
            </a:pPr>
            <a:r>
              <a:rPr lang="en-US" sz="2200">
                <a:latin typeface="Arial" charset="0"/>
                <a:ea typeface="ＭＳ Ｐゴシック" charset="0"/>
              </a:rPr>
              <a:t>data consistency</a:t>
            </a:r>
          </a:p>
          <a:p>
            <a:pPr marL="782638" lvl="1" eaLnBrk="1" hangingPunct="1">
              <a:lnSpc>
                <a:spcPct val="90000"/>
              </a:lnSpc>
            </a:pPr>
            <a:r>
              <a:rPr lang="en-US" sz="2200">
                <a:latin typeface="Arial" charset="0"/>
                <a:ea typeface="ＭＳ Ｐゴシック" charset="0"/>
              </a:rPr>
              <a:t>update propagation</a:t>
            </a:r>
          </a:p>
          <a:p>
            <a:pPr marL="782638" lvl="1" eaLnBrk="1" hangingPunct="1">
              <a:lnSpc>
                <a:spcPct val="90000"/>
              </a:lnSpc>
            </a:pPr>
            <a:r>
              <a:rPr lang="en-US" sz="2200">
                <a:latin typeface="Arial" charset="0"/>
                <a:ea typeface="ＭＳ Ｐゴシック" charset="0"/>
              </a:rPr>
              <a:t>mutual exclusion</a:t>
            </a:r>
          </a:p>
          <a:p>
            <a:pPr marL="782638" lvl="1" eaLnBrk="1" hangingPunct="1">
              <a:lnSpc>
                <a:spcPct val="90000"/>
              </a:lnSpc>
            </a:pPr>
            <a:r>
              <a:rPr lang="en-US" sz="2200">
                <a:latin typeface="Arial" charset="0"/>
                <a:ea typeface="ＭＳ Ｐゴシック" charset="0"/>
              </a:rPr>
              <a:t>consistent global states</a:t>
            </a:r>
          </a:p>
          <a:p>
            <a:pPr marL="782638" lvl="1" eaLnBrk="1" hangingPunct="1">
              <a:lnSpc>
                <a:spcPct val="90000"/>
              </a:lnSpc>
            </a:pPr>
            <a:r>
              <a:rPr lang="en-US" sz="2200">
                <a:latin typeface="Arial" charset="0"/>
                <a:ea typeface="ＭＳ Ｐゴシック" charset="0"/>
              </a:rPr>
              <a:t>failure notification</a:t>
            </a:r>
          </a:p>
          <a:p>
            <a:pPr marL="782638" lvl="1" eaLnBrk="1" hangingPunct="1">
              <a:lnSpc>
                <a:spcPct val="90000"/>
              </a:lnSpc>
            </a:pPr>
            <a:r>
              <a:rPr lang="en-US" sz="2200">
                <a:latin typeface="Arial" charset="0"/>
                <a:ea typeface="ＭＳ Ｐゴシック" charset="0"/>
              </a:rPr>
              <a:t>group membership (views)</a:t>
            </a:r>
          </a:p>
          <a:p>
            <a:pPr marL="782638" lvl="1" eaLnBrk="1" hangingPunct="1">
              <a:lnSpc>
                <a:spcPct val="90000"/>
              </a:lnSpc>
            </a:pPr>
            <a:r>
              <a:rPr lang="en-US" sz="2200">
                <a:latin typeface="Arial" charset="0"/>
                <a:ea typeface="ＭＳ Ｐゴシック" charset="0"/>
              </a:rPr>
              <a:t>group communication</a:t>
            </a:r>
          </a:p>
          <a:p>
            <a:pPr marL="782638" lvl="1" eaLnBrk="1" hangingPunct="1">
              <a:lnSpc>
                <a:spcPct val="90000"/>
              </a:lnSpc>
            </a:pPr>
            <a:r>
              <a:rPr lang="en-US" sz="2200">
                <a:latin typeface="Arial" charset="0"/>
                <a:ea typeface="ＭＳ Ｐゴシック" charset="0"/>
              </a:rPr>
              <a:t>event delivery and ordering</a:t>
            </a:r>
          </a:p>
        </p:txBody>
      </p:sp>
      <p:pic>
        <p:nvPicPr>
          <p:cNvPr id="8090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33607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39303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rIns="132080"/>
          <a:lstStyle/>
          <a:p>
            <a:pPr eaLnBrk="1" hangingPunct="1"/>
            <a:r>
              <a:rPr lang="en-US">
                <a:latin typeface="Arial" charset="0"/>
                <a:ea typeface="ＭＳ Ｐゴシック" charset="0"/>
              </a:rPr>
              <a:t>Consensus</a:t>
            </a:r>
          </a:p>
        </p:txBody>
      </p:sp>
      <p:grpSp>
        <p:nvGrpSpPr>
          <p:cNvPr id="82947" name="Group 2"/>
          <p:cNvGrpSpPr>
            <a:grpSpLocks/>
          </p:cNvGrpSpPr>
          <p:nvPr/>
        </p:nvGrpSpPr>
        <p:grpSpPr bwMode="auto">
          <a:xfrm>
            <a:off x="1687513" y="2701925"/>
            <a:ext cx="1681162" cy="936625"/>
            <a:chOff x="0" y="0"/>
            <a:chExt cx="1059" cy="589"/>
          </a:xfrm>
        </p:grpSpPr>
        <p:grpSp>
          <p:nvGrpSpPr>
            <p:cNvPr id="83001" name="Group 3"/>
            <p:cNvGrpSpPr>
              <a:grpSpLocks/>
            </p:cNvGrpSpPr>
            <p:nvPr/>
          </p:nvGrpSpPr>
          <p:grpSpPr bwMode="auto">
            <a:xfrm>
              <a:off x="0" y="0"/>
              <a:ext cx="1040" cy="589"/>
              <a:chOff x="0" y="0"/>
              <a:chExt cx="1040" cy="589"/>
            </a:xfrm>
          </p:grpSpPr>
          <p:sp>
            <p:nvSpPr>
              <p:cNvPr id="83003" name="Oval 4"/>
              <p:cNvSpPr>
                <a:spLocks/>
              </p:cNvSpPr>
              <p:nvPr/>
            </p:nvSpPr>
            <p:spPr bwMode="auto">
              <a:xfrm>
                <a:off x="89" y="52"/>
                <a:ext cx="892" cy="44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4" name="Oval 5"/>
              <p:cNvSpPr>
                <a:spLocks/>
              </p:cNvSpPr>
              <p:nvPr/>
            </p:nvSpPr>
            <p:spPr bwMode="auto">
              <a:xfrm>
                <a:off x="119" y="52"/>
                <a:ext cx="204" cy="6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5" name="Oval 6"/>
              <p:cNvSpPr>
                <a:spLocks/>
              </p:cNvSpPr>
              <p:nvPr/>
            </p:nvSpPr>
            <p:spPr bwMode="auto">
              <a:xfrm>
                <a:off x="657" y="34"/>
                <a:ext cx="294" cy="117"/>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6" name="Oval 7"/>
              <p:cNvSpPr>
                <a:spLocks/>
              </p:cNvSpPr>
              <p:nvPr/>
            </p:nvSpPr>
            <p:spPr bwMode="auto">
              <a:xfrm>
                <a:off x="388" y="0"/>
                <a:ext cx="354" cy="23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7" name="Oval 8"/>
              <p:cNvSpPr>
                <a:spLocks/>
              </p:cNvSpPr>
              <p:nvPr/>
            </p:nvSpPr>
            <p:spPr bwMode="auto">
              <a:xfrm>
                <a:off x="0" y="104"/>
                <a:ext cx="652" cy="13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8" name="Oval 9"/>
              <p:cNvSpPr>
                <a:spLocks/>
              </p:cNvSpPr>
              <p:nvPr/>
            </p:nvSpPr>
            <p:spPr bwMode="auto">
              <a:xfrm>
                <a:off x="328" y="314"/>
                <a:ext cx="354" cy="27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9" name="Oval 10"/>
              <p:cNvSpPr>
                <a:spLocks/>
              </p:cNvSpPr>
              <p:nvPr/>
            </p:nvSpPr>
            <p:spPr bwMode="auto">
              <a:xfrm>
                <a:off x="776" y="122"/>
                <a:ext cx="264" cy="152"/>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0" name="Oval 11"/>
              <p:cNvSpPr>
                <a:spLocks/>
              </p:cNvSpPr>
              <p:nvPr/>
            </p:nvSpPr>
            <p:spPr bwMode="auto">
              <a:xfrm>
                <a:off x="59" y="192"/>
                <a:ext cx="174" cy="27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1" name="Oval 12"/>
              <p:cNvSpPr>
                <a:spLocks/>
              </p:cNvSpPr>
              <p:nvPr/>
            </p:nvSpPr>
            <p:spPr bwMode="auto">
              <a:xfrm>
                <a:off x="807" y="33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2" name="Oval 13"/>
              <p:cNvSpPr>
                <a:spLocks/>
              </p:cNvSpPr>
              <p:nvPr/>
            </p:nvSpPr>
            <p:spPr bwMode="auto">
              <a:xfrm>
                <a:off x="209" y="40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3" name="Oval 14"/>
              <p:cNvSpPr>
                <a:spLocks/>
              </p:cNvSpPr>
              <p:nvPr/>
            </p:nvSpPr>
            <p:spPr bwMode="auto">
              <a:xfrm>
                <a:off x="628" y="402"/>
                <a:ext cx="263"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grpSp>
        <p:sp>
          <p:nvSpPr>
            <p:cNvPr id="83002" name="Rectangle 15"/>
            <p:cNvSpPr>
              <a:spLocks/>
            </p:cNvSpPr>
            <p:nvPr/>
          </p:nvSpPr>
          <p:spPr bwMode="auto">
            <a:xfrm>
              <a:off x="67" y="59"/>
              <a:ext cx="9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p>
              <a:pPr marL="39688" algn="ctr"/>
              <a:r>
                <a:rPr lang="en-US" sz="2000">
                  <a:solidFill>
                    <a:schemeClr val="tx1"/>
                  </a:solidFill>
                  <a:latin typeface="Arial Bold" charset="0"/>
                  <a:cs typeface="Comic Sans MS" charset="0"/>
                  <a:sym typeface="Comic Sans MS" charset="0"/>
                </a:rPr>
                <a:t>Unreliable multicast</a:t>
              </a:r>
            </a:p>
          </p:txBody>
        </p:sp>
      </p:grpSp>
      <p:sp>
        <p:nvSpPr>
          <p:cNvPr id="82948" name="Oval 16"/>
          <p:cNvSpPr>
            <a:spLocks/>
          </p:cNvSpPr>
          <p:nvPr/>
        </p:nvSpPr>
        <p:spPr bwMode="auto">
          <a:xfrm>
            <a:off x="2339975" y="1868488"/>
            <a:ext cx="347663" cy="347662"/>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49" name="Oval 17"/>
          <p:cNvSpPr>
            <a:spLocks/>
          </p:cNvSpPr>
          <p:nvPr/>
        </p:nvSpPr>
        <p:spPr bwMode="auto">
          <a:xfrm>
            <a:off x="3451225" y="3835400"/>
            <a:ext cx="347663"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50" name="Oval 18"/>
          <p:cNvSpPr>
            <a:spLocks/>
          </p:cNvSpPr>
          <p:nvPr/>
        </p:nvSpPr>
        <p:spPr bwMode="auto">
          <a:xfrm>
            <a:off x="1208088" y="3813175"/>
            <a:ext cx="347662"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51" name="Line 19"/>
          <p:cNvSpPr>
            <a:spLocks noChangeShapeType="1"/>
          </p:cNvSpPr>
          <p:nvPr/>
        </p:nvSpPr>
        <p:spPr bwMode="auto">
          <a:xfrm>
            <a:off x="3643313" y="3829050"/>
            <a:ext cx="15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952" name="Rectangle 20"/>
          <p:cNvSpPr>
            <a:spLocks/>
          </p:cNvSpPr>
          <p:nvPr/>
        </p:nvSpPr>
        <p:spPr bwMode="auto">
          <a:xfrm>
            <a:off x="1912938" y="4176713"/>
            <a:ext cx="12128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u="sng">
                <a:solidFill>
                  <a:schemeClr val="tx1"/>
                </a:solidFill>
                <a:latin typeface="Times New Roman" charset="0"/>
                <a:cs typeface="Times New Roman" charset="0"/>
                <a:sym typeface="Times New Roman" charset="0"/>
              </a:rPr>
              <a:t>Step 1</a:t>
            </a:r>
          </a:p>
          <a:p>
            <a:pPr marL="39688" algn="ctr"/>
            <a:r>
              <a:rPr lang="en-US">
                <a:solidFill>
                  <a:schemeClr val="tx1"/>
                </a:solidFill>
                <a:latin typeface="Times New Roman" charset="0"/>
                <a:cs typeface="Times New Roman" charset="0"/>
                <a:sym typeface="Times New Roman" charset="0"/>
              </a:rPr>
              <a:t>Propose.</a:t>
            </a:r>
          </a:p>
        </p:txBody>
      </p:sp>
      <p:sp>
        <p:nvSpPr>
          <p:cNvPr id="82953" name="AutoShape 21"/>
          <p:cNvSpPr>
            <a:spLocks/>
          </p:cNvSpPr>
          <p:nvPr/>
        </p:nvSpPr>
        <p:spPr bwMode="auto">
          <a:xfrm>
            <a:off x="4292600" y="3079750"/>
            <a:ext cx="884238" cy="439738"/>
          </a:xfrm>
          <a:prstGeom prst="rightArrow">
            <a:avLst>
              <a:gd name="adj1" fmla="val 50000"/>
              <a:gd name="adj2" fmla="val 50271"/>
            </a:avLst>
          </a:prstGeom>
          <a:solidFill>
            <a:srgbClr val="80808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endParaRPr lang="en-US"/>
          </a:p>
        </p:txBody>
      </p:sp>
      <p:sp>
        <p:nvSpPr>
          <p:cNvPr id="82954" name="Line 22"/>
          <p:cNvSpPr>
            <a:spLocks noChangeShapeType="1"/>
          </p:cNvSpPr>
          <p:nvPr/>
        </p:nvSpPr>
        <p:spPr bwMode="auto">
          <a:xfrm>
            <a:off x="2420938" y="2238375"/>
            <a:ext cx="1587" cy="4651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5" name="Line 23"/>
          <p:cNvSpPr>
            <a:spLocks noChangeShapeType="1"/>
          </p:cNvSpPr>
          <p:nvPr/>
        </p:nvSpPr>
        <p:spPr bwMode="auto">
          <a:xfrm rot="10800000" flipH="1">
            <a:off x="2568575" y="2235200"/>
            <a:ext cx="1588" cy="4206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6" name="Line 24"/>
          <p:cNvSpPr>
            <a:spLocks noChangeShapeType="1"/>
          </p:cNvSpPr>
          <p:nvPr/>
        </p:nvSpPr>
        <p:spPr bwMode="auto">
          <a:xfrm rot="10800000" flipH="1">
            <a:off x="1465263" y="3454400"/>
            <a:ext cx="508000" cy="3635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7" name="Line 25"/>
          <p:cNvSpPr>
            <a:spLocks noChangeShapeType="1"/>
          </p:cNvSpPr>
          <p:nvPr/>
        </p:nvSpPr>
        <p:spPr bwMode="auto">
          <a:xfrm flipH="1">
            <a:off x="1566863" y="3540125"/>
            <a:ext cx="495300" cy="33496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8" name="Line 26"/>
          <p:cNvSpPr>
            <a:spLocks noChangeShapeType="1"/>
          </p:cNvSpPr>
          <p:nvPr/>
        </p:nvSpPr>
        <p:spPr bwMode="auto">
          <a:xfrm rot="10800000">
            <a:off x="3048000" y="3497263"/>
            <a:ext cx="392113" cy="42227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9" name="Line 27"/>
          <p:cNvSpPr>
            <a:spLocks noChangeShapeType="1"/>
          </p:cNvSpPr>
          <p:nvPr/>
        </p:nvSpPr>
        <p:spPr bwMode="auto">
          <a:xfrm>
            <a:off x="3149600" y="3440113"/>
            <a:ext cx="377825" cy="3921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60" name="Rectangle 28"/>
          <p:cNvSpPr>
            <a:spLocks/>
          </p:cNvSpPr>
          <p:nvPr/>
        </p:nvSpPr>
        <p:spPr bwMode="auto">
          <a:xfrm>
            <a:off x="2244725" y="133985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61" name="Rectangle 29"/>
          <p:cNvSpPr>
            <a:spLocks/>
          </p:cNvSpPr>
          <p:nvPr/>
        </p:nvSpPr>
        <p:spPr bwMode="auto">
          <a:xfrm>
            <a:off x="946150" y="334010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62" name="Rectangle 30"/>
          <p:cNvSpPr>
            <a:spLocks/>
          </p:cNvSpPr>
          <p:nvPr/>
        </p:nvSpPr>
        <p:spPr bwMode="auto">
          <a:xfrm>
            <a:off x="3608388" y="3349625"/>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63" name="Rectangle 31"/>
          <p:cNvSpPr>
            <a:spLocks/>
          </p:cNvSpPr>
          <p:nvPr/>
        </p:nvSpPr>
        <p:spPr bwMode="auto">
          <a:xfrm>
            <a:off x="1987550" y="1841500"/>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64" name="Rectangle 32"/>
          <p:cNvSpPr>
            <a:spLocks/>
          </p:cNvSpPr>
          <p:nvPr/>
        </p:nvSpPr>
        <p:spPr bwMode="auto">
          <a:xfrm>
            <a:off x="3141663" y="3925888"/>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65" name="Rectangle 33"/>
          <p:cNvSpPr>
            <a:spLocks/>
          </p:cNvSpPr>
          <p:nvPr/>
        </p:nvSpPr>
        <p:spPr bwMode="auto">
          <a:xfrm>
            <a:off x="827088" y="3859213"/>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grpSp>
        <p:nvGrpSpPr>
          <p:cNvPr id="82966" name="Group 34"/>
          <p:cNvGrpSpPr>
            <a:grpSpLocks/>
          </p:cNvGrpSpPr>
          <p:nvPr/>
        </p:nvGrpSpPr>
        <p:grpSpPr bwMode="auto">
          <a:xfrm>
            <a:off x="6311900" y="2740025"/>
            <a:ext cx="1681163" cy="936625"/>
            <a:chOff x="0" y="0"/>
            <a:chExt cx="1058" cy="589"/>
          </a:xfrm>
        </p:grpSpPr>
        <p:grpSp>
          <p:nvGrpSpPr>
            <p:cNvPr id="82988" name="Group 35"/>
            <p:cNvGrpSpPr>
              <a:grpSpLocks/>
            </p:cNvGrpSpPr>
            <p:nvPr/>
          </p:nvGrpSpPr>
          <p:grpSpPr bwMode="auto">
            <a:xfrm>
              <a:off x="0" y="0"/>
              <a:ext cx="1041" cy="589"/>
              <a:chOff x="0" y="0"/>
              <a:chExt cx="1041" cy="589"/>
            </a:xfrm>
          </p:grpSpPr>
          <p:sp>
            <p:nvSpPr>
              <p:cNvPr id="82990" name="Oval 36"/>
              <p:cNvSpPr>
                <a:spLocks/>
              </p:cNvSpPr>
              <p:nvPr/>
            </p:nvSpPr>
            <p:spPr bwMode="auto">
              <a:xfrm>
                <a:off x="89" y="52"/>
                <a:ext cx="892" cy="44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1" name="Oval 37"/>
              <p:cNvSpPr>
                <a:spLocks/>
              </p:cNvSpPr>
              <p:nvPr/>
            </p:nvSpPr>
            <p:spPr bwMode="auto">
              <a:xfrm>
                <a:off x="119" y="52"/>
                <a:ext cx="204" cy="6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2" name="Oval 38"/>
              <p:cNvSpPr>
                <a:spLocks/>
              </p:cNvSpPr>
              <p:nvPr/>
            </p:nvSpPr>
            <p:spPr bwMode="auto">
              <a:xfrm>
                <a:off x="657" y="34"/>
                <a:ext cx="294" cy="117"/>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3" name="Oval 39"/>
              <p:cNvSpPr>
                <a:spLocks/>
              </p:cNvSpPr>
              <p:nvPr/>
            </p:nvSpPr>
            <p:spPr bwMode="auto">
              <a:xfrm>
                <a:off x="388" y="0"/>
                <a:ext cx="354" cy="23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4" name="Oval 40"/>
              <p:cNvSpPr>
                <a:spLocks/>
              </p:cNvSpPr>
              <p:nvPr/>
            </p:nvSpPr>
            <p:spPr bwMode="auto">
              <a:xfrm>
                <a:off x="0" y="104"/>
                <a:ext cx="652" cy="13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5" name="Oval 41"/>
              <p:cNvSpPr>
                <a:spLocks/>
              </p:cNvSpPr>
              <p:nvPr/>
            </p:nvSpPr>
            <p:spPr bwMode="auto">
              <a:xfrm>
                <a:off x="328" y="314"/>
                <a:ext cx="354" cy="27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6" name="Oval 42"/>
              <p:cNvSpPr>
                <a:spLocks/>
              </p:cNvSpPr>
              <p:nvPr/>
            </p:nvSpPr>
            <p:spPr bwMode="auto">
              <a:xfrm>
                <a:off x="776" y="122"/>
                <a:ext cx="265" cy="152"/>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7" name="Oval 43"/>
              <p:cNvSpPr>
                <a:spLocks/>
              </p:cNvSpPr>
              <p:nvPr/>
            </p:nvSpPr>
            <p:spPr bwMode="auto">
              <a:xfrm>
                <a:off x="59" y="192"/>
                <a:ext cx="174" cy="27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8" name="Oval 44"/>
              <p:cNvSpPr>
                <a:spLocks/>
              </p:cNvSpPr>
              <p:nvPr/>
            </p:nvSpPr>
            <p:spPr bwMode="auto">
              <a:xfrm>
                <a:off x="807" y="33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9" name="Oval 45"/>
              <p:cNvSpPr>
                <a:spLocks/>
              </p:cNvSpPr>
              <p:nvPr/>
            </p:nvSpPr>
            <p:spPr bwMode="auto">
              <a:xfrm>
                <a:off x="209" y="40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0" name="Oval 46"/>
              <p:cNvSpPr>
                <a:spLocks/>
              </p:cNvSpPr>
              <p:nvPr/>
            </p:nvSpPr>
            <p:spPr bwMode="auto">
              <a:xfrm>
                <a:off x="628" y="402"/>
                <a:ext cx="263"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grpSp>
        <p:sp>
          <p:nvSpPr>
            <p:cNvPr id="82989" name="Rectangle 47"/>
            <p:cNvSpPr>
              <a:spLocks/>
            </p:cNvSpPr>
            <p:nvPr/>
          </p:nvSpPr>
          <p:spPr bwMode="auto">
            <a:xfrm>
              <a:off x="66" y="59"/>
              <a:ext cx="9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p>
              <a:pPr marL="39688" algn="ctr"/>
              <a:r>
                <a:rPr lang="en-US" sz="2000">
                  <a:solidFill>
                    <a:schemeClr val="tx1"/>
                  </a:solidFill>
                  <a:latin typeface="Arial Bold" charset="0"/>
                  <a:cs typeface="Comic Sans MS" charset="0"/>
                  <a:sym typeface="Comic Sans MS" charset="0"/>
                </a:rPr>
                <a:t>Consensus algorithm</a:t>
              </a:r>
            </a:p>
          </p:txBody>
        </p:sp>
      </p:grpSp>
      <p:sp>
        <p:nvSpPr>
          <p:cNvPr id="82967" name="Oval 48"/>
          <p:cNvSpPr>
            <a:spLocks/>
          </p:cNvSpPr>
          <p:nvPr/>
        </p:nvSpPr>
        <p:spPr bwMode="auto">
          <a:xfrm>
            <a:off x="6964363" y="1906588"/>
            <a:ext cx="347662" cy="347662"/>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68" name="Oval 49"/>
          <p:cNvSpPr>
            <a:spLocks/>
          </p:cNvSpPr>
          <p:nvPr/>
        </p:nvSpPr>
        <p:spPr bwMode="auto">
          <a:xfrm>
            <a:off x="8075613" y="3873500"/>
            <a:ext cx="347662"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69" name="Oval 50"/>
          <p:cNvSpPr>
            <a:spLocks/>
          </p:cNvSpPr>
          <p:nvPr/>
        </p:nvSpPr>
        <p:spPr bwMode="auto">
          <a:xfrm>
            <a:off x="5832475" y="3851275"/>
            <a:ext cx="347663"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70" name="Line 51"/>
          <p:cNvSpPr>
            <a:spLocks noChangeShapeType="1"/>
          </p:cNvSpPr>
          <p:nvPr/>
        </p:nvSpPr>
        <p:spPr bwMode="auto">
          <a:xfrm>
            <a:off x="8267700" y="3867150"/>
            <a:ext cx="1588"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971" name="Rectangle 52"/>
          <p:cNvSpPr>
            <a:spLocks/>
          </p:cNvSpPr>
          <p:nvPr/>
        </p:nvSpPr>
        <p:spPr bwMode="auto">
          <a:xfrm>
            <a:off x="6770688" y="4200525"/>
            <a:ext cx="10937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u="sng">
                <a:solidFill>
                  <a:schemeClr val="tx1"/>
                </a:solidFill>
                <a:latin typeface="Times New Roman" charset="0"/>
                <a:cs typeface="Times New Roman" charset="0"/>
                <a:sym typeface="Times New Roman" charset="0"/>
              </a:rPr>
              <a:t>Step 2</a:t>
            </a:r>
          </a:p>
          <a:p>
            <a:pPr marL="39688" algn="ctr"/>
            <a:r>
              <a:rPr lang="en-US">
                <a:solidFill>
                  <a:schemeClr val="tx1"/>
                </a:solidFill>
                <a:latin typeface="Times New Roman" charset="0"/>
                <a:cs typeface="Times New Roman" charset="0"/>
                <a:sym typeface="Times New Roman" charset="0"/>
              </a:rPr>
              <a:t>Decide.</a:t>
            </a:r>
          </a:p>
        </p:txBody>
      </p:sp>
      <p:sp>
        <p:nvSpPr>
          <p:cNvPr id="82972" name="Line 53"/>
          <p:cNvSpPr>
            <a:spLocks noChangeShapeType="1"/>
          </p:cNvSpPr>
          <p:nvPr/>
        </p:nvSpPr>
        <p:spPr bwMode="auto">
          <a:xfrm>
            <a:off x="7045325" y="2276475"/>
            <a:ext cx="1588" cy="4651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3" name="Line 54"/>
          <p:cNvSpPr>
            <a:spLocks noChangeShapeType="1"/>
          </p:cNvSpPr>
          <p:nvPr/>
        </p:nvSpPr>
        <p:spPr bwMode="auto">
          <a:xfrm rot="10800000" flipH="1">
            <a:off x="7192963" y="2273300"/>
            <a:ext cx="1587" cy="4206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4" name="Line 55"/>
          <p:cNvSpPr>
            <a:spLocks noChangeShapeType="1"/>
          </p:cNvSpPr>
          <p:nvPr/>
        </p:nvSpPr>
        <p:spPr bwMode="auto">
          <a:xfrm rot="10800000" flipH="1">
            <a:off x="6089650" y="3492500"/>
            <a:ext cx="508000" cy="3635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5" name="Line 56"/>
          <p:cNvSpPr>
            <a:spLocks noChangeShapeType="1"/>
          </p:cNvSpPr>
          <p:nvPr/>
        </p:nvSpPr>
        <p:spPr bwMode="auto">
          <a:xfrm flipH="1">
            <a:off x="6191250" y="3578225"/>
            <a:ext cx="495300" cy="33496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6" name="Line 57"/>
          <p:cNvSpPr>
            <a:spLocks noChangeShapeType="1"/>
          </p:cNvSpPr>
          <p:nvPr/>
        </p:nvSpPr>
        <p:spPr bwMode="auto">
          <a:xfrm rot="10800000">
            <a:off x="7672388" y="3535363"/>
            <a:ext cx="392112" cy="42227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7" name="Line 58"/>
          <p:cNvSpPr>
            <a:spLocks noChangeShapeType="1"/>
          </p:cNvSpPr>
          <p:nvPr/>
        </p:nvSpPr>
        <p:spPr bwMode="auto">
          <a:xfrm>
            <a:off x="7773988" y="3478213"/>
            <a:ext cx="377825" cy="3921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8" name="Rectangle 59"/>
          <p:cNvSpPr>
            <a:spLocks/>
          </p:cNvSpPr>
          <p:nvPr/>
        </p:nvSpPr>
        <p:spPr bwMode="auto">
          <a:xfrm>
            <a:off x="6869113" y="1392238"/>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79" name="Rectangle 60"/>
          <p:cNvSpPr>
            <a:spLocks/>
          </p:cNvSpPr>
          <p:nvPr/>
        </p:nvSpPr>
        <p:spPr bwMode="auto">
          <a:xfrm>
            <a:off x="5570538" y="337820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80" name="Rectangle 61"/>
          <p:cNvSpPr>
            <a:spLocks/>
          </p:cNvSpPr>
          <p:nvPr/>
        </p:nvSpPr>
        <p:spPr bwMode="auto">
          <a:xfrm>
            <a:off x="8232775" y="3387725"/>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81" name="Rectangle 62"/>
          <p:cNvSpPr>
            <a:spLocks/>
          </p:cNvSpPr>
          <p:nvPr/>
        </p:nvSpPr>
        <p:spPr bwMode="auto">
          <a:xfrm>
            <a:off x="7323138" y="1922463"/>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82" name="Rectangle 63"/>
          <p:cNvSpPr>
            <a:spLocks/>
          </p:cNvSpPr>
          <p:nvPr/>
        </p:nvSpPr>
        <p:spPr bwMode="auto">
          <a:xfrm>
            <a:off x="8359775" y="3963988"/>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83" name="Rectangle 64"/>
          <p:cNvSpPr>
            <a:spLocks/>
          </p:cNvSpPr>
          <p:nvPr/>
        </p:nvSpPr>
        <p:spPr bwMode="auto">
          <a:xfrm>
            <a:off x="6119813" y="3911600"/>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84" name="Rectangle 27"/>
          <p:cNvSpPr>
            <a:spLocks/>
          </p:cNvSpPr>
          <p:nvPr/>
        </p:nvSpPr>
        <p:spPr bwMode="auto">
          <a:xfrm>
            <a:off x="1905000" y="6324600"/>
            <a:ext cx="277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Coulouris and Dollimore</a:t>
            </a:r>
          </a:p>
        </p:txBody>
      </p:sp>
      <p:pic>
        <p:nvPicPr>
          <p:cNvPr id="82985" name="Picture 4" descr="Cover25%.jpg                                                   000164BDGeorge's HD                    B109F7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7800"/>
            <a:ext cx="12096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86" name="Rectangle 20"/>
          <p:cNvSpPr>
            <a:spLocks/>
          </p:cNvSpPr>
          <p:nvPr/>
        </p:nvSpPr>
        <p:spPr bwMode="auto">
          <a:xfrm>
            <a:off x="742950" y="4876800"/>
            <a:ext cx="3532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sz="1800">
                <a:solidFill>
                  <a:schemeClr val="tx1"/>
                </a:solidFill>
                <a:latin typeface="Times New Roman" charset="0"/>
                <a:cs typeface="Times New Roman" charset="0"/>
                <a:sym typeface="Times New Roman" charset="0"/>
              </a:rPr>
              <a:t>Each P proposes a value to the others.</a:t>
            </a:r>
          </a:p>
        </p:txBody>
      </p:sp>
      <p:sp>
        <p:nvSpPr>
          <p:cNvPr id="82987" name="Rectangle 20"/>
          <p:cNvSpPr>
            <a:spLocks/>
          </p:cNvSpPr>
          <p:nvPr/>
        </p:nvSpPr>
        <p:spPr bwMode="auto">
          <a:xfrm>
            <a:off x="5602288" y="4932363"/>
            <a:ext cx="33131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40639" bIns="0">
            <a:spAutoFit/>
          </a:bodyPr>
          <a:lstStyle/>
          <a:p>
            <a:pPr marL="39688" algn="ctr"/>
            <a:r>
              <a:rPr lang="en-US" sz="1800">
                <a:solidFill>
                  <a:schemeClr val="tx1"/>
                </a:solidFill>
                <a:latin typeface="Times New Roman" charset="0"/>
                <a:cs typeface="Times New Roman" charset="0"/>
                <a:sym typeface="Times New Roman" charset="0"/>
              </a:rPr>
              <a:t>All nonfaulty P agree on a value in a bounded time.</a:t>
            </a:r>
          </a:p>
        </p:txBody>
      </p:sp>
    </p:spTree>
    <p:extLst>
      <p:ext uri="{BB962C8B-B14F-4D97-AF65-F5344CB8AC3E}">
        <p14:creationId xmlns:p14="http://schemas.microsoft.com/office/powerpoint/2010/main" val="507794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atin typeface="Arial" charset="0"/>
                <a:ea typeface="ＭＳ Ｐゴシック" charset="0"/>
              </a:rPr>
              <a:t>Servers Under Stress</a:t>
            </a:r>
          </a:p>
        </p:txBody>
      </p:sp>
      <p:sp>
        <p:nvSpPr>
          <p:cNvPr id="76803" name="Line 3"/>
          <p:cNvSpPr>
            <a:spLocks noChangeAspect="1" noChangeShapeType="1"/>
          </p:cNvSpPr>
          <p:nvPr/>
        </p:nvSpPr>
        <p:spPr bwMode="auto">
          <a:xfrm flipV="1">
            <a:off x="1676400" y="2674938"/>
            <a:ext cx="2271713" cy="3173412"/>
          </a:xfrm>
          <a:prstGeom prst="line">
            <a:avLst/>
          </a:prstGeom>
          <a:noFill/>
          <a:ln w="38100">
            <a:solidFill>
              <a:srgbClr val="003367"/>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6804" name="Line 4"/>
          <p:cNvSpPr>
            <a:spLocks noChangeAspect="1" noChangeShapeType="1"/>
          </p:cNvSpPr>
          <p:nvPr/>
        </p:nvSpPr>
        <p:spPr bwMode="auto">
          <a:xfrm>
            <a:off x="3948113" y="2674938"/>
            <a:ext cx="3154362" cy="0"/>
          </a:xfrm>
          <a:prstGeom prst="line">
            <a:avLst/>
          </a:prstGeom>
          <a:noFill/>
          <a:ln w="38100">
            <a:solidFill>
              <a:srgbClr val="003367"/>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6805" name="Freeform 5"/>
          <p:cNvSpPr>
            <a:spLocks noChangeAspect="1"/>
          </p:cNvSpPr>
          <p:nvPr/>
        </p:nvSpPr>
        <p:spPr bwMode="auto">
          <a:xfrm>
            <a:off x="1676400" y="2792413"/>
            <a:ext cx="5087938" cy="3055937"/>
          </a:xfrm>
          <a:custGeom>
            <a:avLst/>
            <a:gdLst>
              <a:gd name="T0" fmla="*/ 0 w 2112"/>
              <a:gd name="T1" fmla="*/ 2147483647 h 1184"/>
              <a:gd name="T2" fmla="*/ 2147483647 w 2112"/>
              <a:gd name="T3" fmla="*/ 2147483647 h 1184"/>
              <a:gd name="T4" fmla="*/ 2147483647 w 2112"/>
              <a:gd name="T5" fmla="*/ 2147483647 h 1184"/>
              <a:gd name="T6" fmla="*/ 2147483647 w 2112"/>
              <a:gd name="T7" fmla="*/ 2147483647 h 1184"/>
              <a:gd name="T8" fmla="*/ 2147483647 w 2112"/>
              <a:gd name="T9" fmla="*/ 2147483647 h 1184"/>
              <a:gd name="T10" fmla="*/ 2147483647 w 2112"/>
              <a:gd name="T11" fmla="*/ 2147483647 h 1184"/>
              <a:gd name="T12" fmla="*/ 2147483647 w 2112"/>
              <a:gd name="T13" fmla="*/ 2147483647 h 1184"/>
              <a:gd name="T14" fmla="*/ 0 60000 65536"/>
              <a:gd name="T15" fmla="*/ 0 60000 65536"/>
              <a:gd name="T16" fmla="*/ 0 60000 65536"/>
              <a:gd name="T17" fmla="*/ 0 60000 65536"/>
              <a:gd name="T18" fmla="*/ 0 60000 65536"/>
              <a:gd name="T19" fmla="*/ 0 60000 65536"/>
              <a:gd name="T20" fmla="*/ 0 60000 65536"/>
              <a:gd name="T21" fmla="*/ 0 w 2112"/>
              <a:gd name="T22" fmla="*/ 0 h 1184"/>
              <a:gd name="T23" fmla="*/ 2112 w 2112"/>
              <a:gd name="T24" fmla="*/ 1184 h 1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2" h="1184">
                <a:moveTo>
                  <a:pt x="0" y="1184"/>
                </a:moveTo>
                <a:cubicBezTo>
                  <a:pt x="216" y="932"/>
                  <a:pt x="432" y="680"/>
                  <a:pt x="576" y="512"/>
                </a:cubicBezTo>
                <a:cubicBezTo>
                  <a:pt x="720" y="344"/>
                  <a:pt x="768" y="256"/>
                  <a:pt x="864" y="176"/>
                </a:cubicBezTo>
                <a:cubicBezTo>
                  <a:pt x="960" y="96"/>
                  <a:pt x="992" y="56"/>
                  <a:pt x="1152" y="32"/>
                </a:cubicBezTo>
                <a:cubicBezTo>
                  <a:pt x="1312" y="8"/>
                  <a:pt x="1680" y="0"/>
                  <a:pt x="1824" y="32"/>
                </a:cubicBezTo>
                <a:cubicBezTo>
                  <a:pt x="1968" y="64"/>
                  <a:pt x="1968" y="32"/>
                  <a:pt x="2016" y="224"/>
                </a:cubicBezTo>
                <a:cubicBezTo>
                  <a:pt x="2064" y="416"/>
                  <a:pt x="2096" y="992"/>
                  <a:pt x="2112" y="1184"/>
                </a:cubicBezTo>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9398" name="Text Box 6"/>
          <p:cNvSpPr txBox="1">
            <a:spLocks noChangeAspect="1" noChangeArrowheads="1"/>
          </p:cNvSpPr>
          <p:nvPr/>
        </p:nvSpPr>
        <p:spPr bwMode="auto">
          <a:xfrm>
            <a:off x="5287963" y="2209800"/>
            <a:ext cx="852487" cy="461963"/>
          </a:xfrm>
          <a:prstGeom prst="rect">
            <a:avLst/>
          </a:prstGeom>
          <a:noFill/>
          <a:ln w="9525">
            <a:noFill/>
            <a:miter lim="800000"/>
            <a:headEnd/>
            <a:tailEnd/>
          </a:ln>
        </p:spPr>
        <p:txBody>
          <a:bodyPr wrap="none">
            <a:spAutoFit/>
          </a:bodyPr>
          <a:lstStyle/>
          <a:p>
            <a:pPr>
              <a:defRPr/>
            </a:pPr>
            <a:r>
              <a:rPr lang="en-US" dirty="0">
                <a:solidFill>
                  <a:srgbClr val="003367"/>
                </a:solidFill>
                <a:latin typeface="+mj-lt"/>
                <a:ea typeface="ＭＳ Ｐゴシック" charset="-128"/>
                <a:cs typeface="ＭＳ Ｐゴシック" charset="-128"/>
              </a:rPr>
              <a:t>Ideal</a:t>
            </a:r>
          </a:p>
        </p:txBody>
      </p:sp>
      <p:sp>
        <p:nvSpPr>
          <p:cNvPr id="59400" name="Text Box 8"/>
          <p:cNvSpPr txBox="1">
            <a:spLocks noChangeAspect="1" noChangeArrowheads="1"/>
          </p:cNvSpPr>
          <p:nvPr/>
        </p:nvSpPr>
        <p:spPr bwMode="auto">
          <a:xfrm>
            <a:off x="5303838" y="4114800"/>
            <a:ext cx="1325562" cy="138430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a:solidFill>
                  <a:srgbClr val="003367"/>
                </a:solidFill>
              </a:rPr>
              <a:t>Overload</a:t>
            </a:r>
          </a:p>
          <a:p>
            <a:pPr eaLnBrk="1" hangingPunct="1"/>
            <a:r>
              <a:rPr lang="en-US" sz="2000">
                <a:solidFill>
                  <a:srgbClr val="003367"/>
                </a:solidFill>
              </a:rPr>
              <a:t>Thrashing</a:t>
            </a:r>
          </a:p>
          <a:p>
            <a:pPr eaLnBrk="1" hangingPunct="1"/>
            <a:r>
              <a:rPr lang="en-US" sz="2000">
                <a:solidFill>
                  <a:srgbClr val="003367"/>
                </a:solidFill>
              </a:rPr>
              <a:t>Collapse</a:t>
            </a:r>
          </a:p>
          <a:p>
            <a:pPr eaLnBrk="1" hangingPunct="1"/>
            <a:endParaRPr lang="en-US">
              <a:solidFill>
                <a:srgbClr val="003367"/>
              </a:solidFill>
            </a:endParaRPr>
          </a:p>
        </p:txBody>
      </p:sp>
      <p:sp>
        <p:nvSpPr>
          <p:cNvPr id="76808" name="Text Box 9"/>
          <p:cNvSpPr txBox="1">
            <a:spLocks noChangeAspect="1" noChangeArrowheads="1"/>
          </p:cNvSpPr>
          <p:nvPr/>
        </p:nvSpPr>
        <p:spPr bwMode="auto">
          <a:xfrm>
            <a:off x="2390775" y="598805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600">
                <a:latin typeface="Tahoma" charset="0"/>
              </a:rPr>
              <a:t>Load (concurrent requests, or arrival rate)</a:t>
            </a:r>
          </a:p>
        </p:txBody>
      </p:sp>
      <p:sp>
        <p:nvSpPr>
          <p:cNvPr id="76809" name="Rectangle 11"/>
          <p:cNvSpPr>
            <a:spLocks noChangeAspect="1" noChangeArrowheads="1"/>
          </p:cNvSpPr>
          <p:nvPr/>
        </p:nvSpPr>
        <p:spPr bwMode="auto">
          <a:xfrm>
            <a:off x="1676400" y="1852613"/>
            <a:ext cx="5426075" cy="399573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Tahoma" charset="0"/>
            </a:endParaRPr>
          </a:p>
        </p:txBody>
      </p:sp>
      <p:sp>
        <p:nvSpPr>
          <p:cNvPr id="76810" name="Text Box 12"/>
          <p:cNvSpPr txBox="1">
            <a:spLocks noChangeArrowheads="1"/>
          </p:cNvSpPr>
          <p:nvPr/>
        </p:nvSpPr>
        <p:spPr bwMode="auto">
          <a:xfrm>
            <a:off x="7626350" y="6491288"/>
            <a:ext cx="1222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a:solidFill>
                  <a:srgbClr val="003367"/>
                </a:solidFill>
              </a:rPr>
              <a:t>[Von Behren]</a:t>
            </a:r>
          </a:p>
        </p:txBody>
      </p:sp>
      <p:sp>
        <p:nvSpPr>
          <p:cNvPr id="13" name="Text Box 6"/>
          <p:cNvSpPr txBox="1">
            <a:spLocks noChangeAspect="1" noChangeArrowheads="1"/>
          </p:cNvSpPr>
          <p:nvPr/>
        </p:nvSpPr>
        <p:spPr bwMode="auto">
          <a:xfrm>
            <a:off x="2133600" y="5943600"/>
            <a:ext cx="4781550" cy="461963"/>
          </a:xfrm>
          <a:prstGeom prst="rect">
            <a:avLst/>
          </a:prstGeom>
          <a:noFill/>
          <a:ln w="9525">
            <a:noFill/>
            <a:miter lim="800000"/>
            <a:headEnd/>
            <a:tailEnd/>
          </a:ln>
        </p:spPr>
        <p:txBody>
          <a:bodyPr wrap="none">
            <a:spAutoFit/>
          </a:bodyPr>
          <a:lstStyle/>
          <a:p>
            <a:pPr>
              <a:defRPr/>
            </a:pPr>
            <a:r>
              <a:rPr lang="en-US" dirty="0">
                <a:solidFill>
                  <a:srgbClr val="003367"/>
                </a:solidFill>
                <a:latin typeface="+mj-lt"/>
                <a:ea typeface="ＭＳ Ｐゴシック" charset="-128"/>
                <a:cs typeface="ＭＳ Ｐゴシック" charset="-128"/>
              </a:rPr>
              <a:t>Request arrival rate (offered load)</a:t>
            </a:r>
          </a:p>
        </p:txBody>
      </p:sp>
      <p:sp>
        <p:nvSpPr>
          <p:cNvPr id="14" name="Text Box 6"/>
          <p:cNvSpPr txBox="1">
            <a:spLocks noChangeAspect="1" noChangeArrowheads="1"/>
          </p:cNvSpPr>
          <p:nvPr/>
        </p:nvSpPr>
        <p:spPr bwMode="auto">
          <a:xfrm>
            <a:off x="76200" y="3048000"/>
            <a:ext cx="1600200" cy="1016000"/>
          </a:xfrm>
          <a:prstGeom prst="rect">
            <a:avLst/>
          </a:prstGeom>
          <a:noFill/>
          <a:ln w="9525">
            <a:noFill/>
            <a:miter lim="800000"/>
            <a:headEnd/>
            <a:tailEnd/>
          </a:ln>
        </p:spPr>
        <p:txBody>
          <a:bodyPr>
            <a:spAutoFit/>
          </a:bodyPr>
          <a:lstStyle/>
          <a:p>
            <a:pPr algn="ctr">
              <a:defRPr/>
            </a:pPr>
            <a:r>
              <a:rPr lang="en-US" sz="2000" dirty="0">
                <a:solidFill>
                  <a:srgbClr val="003367"/>
                </a:solidFill>
                <a:latin typeface="+mj-lt"/>
                <a:ea typeface="ＭＳ Ｐゴシック" charset="-128"/>
                <a:cs typeface="ＭＳ Ｐゴシック" charset="-128"/>
              </a:rPr>
              <a:t>Response rate (throughput)</a:t>
            </a:r>
          </a:p>
        </p:txBody>
      </p:sp>
      <p:sp>
        <p:nvSpPr>
          <p:cNvPr id="76813" name="Freeform 9"/>
          <p:cNvSpPr>
            <a:spLocks/>
          </p:cNvSpPr>
          <p:nvPr/>
        </p:nvSpPr>
        <p:spPr bwMode="auto">
          <a:xfrm>
            <a:off x="1706563" y="1905000"/>
            <a:ext cx="2408237" cy="3933825"/>
          </a:xfrm>
          <a:custGeom>
            <a:avLst/>
            <a:gdLst>
              <a:gd name="T0" fmla="*/ 0 w 1008"/>
              <a:gd name="T1" fmla="*/ 2147483647 h 776"/>
              <a:gd name="T2" fmla="*/ 2147483647 w 1008"/>
              <a:gd name="T3" fmla="*/ 2147483647 h 776"/>
              <a:gd name="T4" fmla="*/ 2147483647 w 1008"/>
              <a:gd name="T5" fmla="*/ 2147483647 h 776"/>
              <a:gd name="T6" fmla="*/ 2147483647 w 1008"/>
              <a:gd name="T7" fmla="*/ 0 h 776"/>
              <a:gd name="T8" fmla="*/ 0 60000 65536"/>
              <a:gd name="T9" fmla="*/ 0 60000 65536"/>
              <a:gd name="T10" fmla="*/ 0 60000 65536"/>
              <a:gd name="T11" fmla="*/ 0 60000 65536"/>
              <a:gd name="T12" fmla="*/ 0 w 1008"/>
              <a:gd name="T13" fmla="*/ 0 h 776"/>
              <a:gd name="T14" fmla="*/ 1008 w 1008"/>
              <a:gd name="T15" fmla="*/ 776 h 776"/>
            </a:gdLst>
            <a:ahLst/>
            <a:cxnLst>
              <a:cxn ang="T8">
                <a:pos x="T0" y="T1"/>
              </a:cxn>
              <a:cxn ang="T9">
                <a:pos x="T2" y="T3"/>
              </a:cxn>
              <a:cxn ang="T10">
                <a:pos x="T4" y="T5"/>
              </a:cxn>
              <a:cxn ang="T11">
                <a:pos x="T6" y="T7"/>
              </a:cxn>
            </a:cxnLst>
            <a:rect l="T12" t="T13" r="T14" b="T15"/>
            <a:pathLst>
              <a:path w="1008" h="776">
                <a:moveTo>
                  <a:pt x="0" y="768"/>
                </a:moveTo>
                <a:cubicBezTo>
                  <a:pt x="216" y="772"/>
                  <a:pt x="432" y="776"/>
                  <a:pt x="576" y="720"/>
                </a:cubicBezTo>
                <a:cubicBezTo>
                  <a:pt x="720" y="664"/>
                  <a:pt x="792" y="552"/>
                  <a:pt x="864" y="432"/>
                </a:cubicBezTo>
                <a:cubicBezTo>
                  <a:pt x="936" y="312"/>
                  <a:pt x="972" y="156"/>
                  <a:pt x="1008" y="0"/>
                </a:cubicBezTo>
              </a:path>
            </a:pathLst>
          </a:custGeom>
          <a:noFill/>
          <a:ln w="1905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6"/>
          <p:cNvSpPr txBox="1">
            <a:spLocks noChangeAspect="1" noChangeArrowheads="1"/>
          </p:cNvSpPr>
          <p:nvPr/>
        </p:nvSpPr>
        <p:spPr bwMode="auto">
          <a:xfrm>
            <a:off x="7086600" y="3025775"/>
            <a:ext cx="1676400" cy="708025"/>
          </a:xfrm>
          <a:prstGeom prst="rect">
            <a:avLst/>
          </a:prstGeom>
          <a:noFill/>
          <a:ln w="9525">
            <a:noFill/>
            <a:miter lim="800000"/>
            <a:headEnd/>
            <a:tailEnd/>
          </a:ln>
        </p:spPr>
        <p:txBody>
          <a:bodyPr>
            <a:spAutoFit/>
          </a:bodyPr>
          <a:lstStyle/>
          <a:p>
            <a:pPr algn="ctr">
              <a:defRPr/>
            </a:pPr>
            <a:r>
              <a:rPr lang="en-US" sz="2000" dirty="0">
                <a:solidFill>
                  <a:srgbClr val="800000"/>
                </a:solidFill>
                <a:latin typeface="+mj-lt"/>
                <a:ea typeface="ＭＳ Ｐゴシック" charset="-128"/>
                <a:cs typeface="ＭＳ Ｐゴシック" charset="-128"/>
              </a:rPr>
              <a:t>Response time</a:t>
            </a:r>
          </a:p>
        </p:txBody>
      </p:sp>
      <p:sp>
        <p:nvSpPr>
          <p:cNvPr id="17" name="Text Box 6"/>
          <p:cNvSpPr txBox="1">
            <a:spLocks noChangeAspect="1" noChangeArrowheads="1"/>
          </p:cNvSpPr>
          <p:nvPr/>
        </p:nvSpPr>
        <p:spPr bwMode="auto">
          <a:xfrm>
            <a:off x="2209800" y="2209800"/>
            <a:ext cx="1311275" cy="400050"/>
          </a:xfrm>
          <a:prstGeom prst="rect">
            <a:avLst/>
          </a:prstGeom>
          <a:noFill/>
          <a:ln w="9525">
            <a:noFill/>
            <a:miter lim="800000"/>
            <a:headEnd/>
            <a:tailEnd/>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a:solidFill>
                  <a:srgbClr val="003367"/>
                </a:solidFill>
              </a:rPr>
              <a:t>saturation</a:t>
            </a:r>
            <a:endParaRPr lang="en-US">
              <a:solidFill>
                <a:srgbClr val="003367"/>
              </a:solidFill>
            </a:endParaRPr>
          </a:p>
        </p:txBody>
      </p:sp>
      <p:sp>
        <p:nvSpPr>
          <p:cNvPr id="18" name="Line 12"/>
          <p:cNvSpPr>
            <a:spLocks noChangeShapeType="1"/>
          </p:cNvSpPr>
          <p:nvPr/>
        </p:nvSpPr>
        <p:spPr bwMode="auto">
          <a:xfrm>
            <a:off x="3429000" y="2514600"/>
            <a:ext cx="457200" cy="152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38395771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latin typeface="Arial" charset="0"/>
                <a:ea typeface="ＭＳ Ｐゴシック" charset="0"/>
              </a:rPr>
              <a:t>A network partition</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1517650"/>
            <a:ext cx="57975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Cover25%.jpg                                                   000164BDGeorge's HD                    B109F7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5232400"/>
            <a:ext cx="12096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4"/>
          <p:cNvSpPr txBox="1">
            <a:spLocks noChangeArrowheads="1"/>
          </p:cNvSpPr>
          <p:nvPr/>
        </p:nvSpPr>
        <p:spPr bwMode="auto">
          <a:xfrm>
            <a:off x="304800" y="5799138"/>
            <a:ext cx="716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a:solidFill>
                  <a:srgbClr val="003367"/>
                </a:solidFill>
              </a:rPr>
              <a:t>A </a:t>
            </a:r>
            <a:r>
              <a:rPr lang="en-US">
                <a:solidFill>
                  <a:srgbClr val="800000"/>
                </a:solidFill>
              </a:rPr>
              <a:t>network partition </a:t>
            </a:r>
            <a:r>
              <a:rPr lang="en-US">
                <a:solidFill>
                  <a:srgbClr val="003367"/>
                </a:solidFill>
              </a:rPr>
              <a:t>is any event that blocks all message traffic between subsets of nodes.</a:t>
            </a:r>
          </a:p>
        </p:txBody>
      </p:sp>
    </p:spTree>
    <p:extLst>
      <p:ext uri="{BB962C8B-B14F-4D97-AF65-F5344CB8AC3E}">
        <p14:creationId xmlns:p14="http://schemas.microsoft.com/office/powerpoint/2010/main" val="11981424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457200" y="-381000"/>
            <a:ext cx="8229600" cy="1509713"/>
          </a:xfrm>
        </p:spPr>
        <p:txBody>
          <a:bodyPr rIns="132080"/>
          <a:lstStyle/>
          <a:p>
            <a:r>
              <a:rPr lang="en-US" sz="4200">
                <a:latin typeface="Arial" charset="0"/>
                <a:ea typeface="ＭＳ Ｐゴシック" charset="0"/>
              </a:rPr>
              <a:t>Fischer-Lynch-Patterson (1985)</a:t>
            </a:r>
          </a:p>
        </p:txBody>
      </p:sp>
      <p:sp>
        <p:nvSpPr>
          <p:cNvPr id="84995" name="Rectangle 2"/>
          <p:cNvSpPr>
            <a:spLocks noGrp="1" noChangeArrowheads="1"/>
          </p:cNvSpPr>
          <p:nvPr>
            <p:ph type="body" idx="1"/>
          </p:nvPr>
        </p:nvSpPr>
        <p:spPr>
          <a:xfrm>
            <a:off x="457200" y="1371600"/>
            <a:ext cx="8229600" cy="5257800"/>
          </a:xfrm>
        </p:spPr>
        <p:txBody>
          <a:bodyPr rIns="132080"/>
          <a:lstStyle/>
          <a:p>
            <a:r>
              <a:rPr lang="en-US" sz="2400">
                <a:latin typeface="Arial" charset="0"/>
                <a:ea typeface="ＭＳ Ｐゴシック" charset="0"/>
              </a:rPr>
              <a:t>No consensus can be </a:t>
            </a:r>
            <a:r>
              <a:rPr lang="en-US" sz="2400">
                <a:solidFill>
                  <a:srgbClr val="A8184B"/>
                </a:solidFill>
                <a:latin typeface="Arial" charset="0"/>
                <a:ea typeface="ＭＳ Ｐゴシック" charset="0"/>
              </a:rPr>
              <a:t>guaranteed</a:t>
            </a:r>
            <a:r>
              <a:rPr lang="en-US" sz="2400">
                <a:latin typeface="Arial" charset="0"/>
                <a:ea typeface="ＭＳ Ｐゴシック" charset="0"/>
              </a:rPr>
              <a:t> in an asynchronous system in the presence of failures.</a:t>
            </a:r>
          </a:p>
          <a:p>
            <a:r>
              <a:rPr lang="en-US" sz="2400" u="sng">
                <a:latin typeface="Arial" charset="0"/>
                <a:ea typeface="ＭＳ Ｐゴシック" charset="0"/>
              </a:rPr>
              <a:t>Intuition</a:t>
            </a:r>
            <a:r>
              <a:rPr lang="en-US" sz="2400">
                <a:latin typeface="Arial" charset="0"/>
                <a:ea typeface="ＭＳ Ｐゴシック" charset="0"/>
              </a:rPr>
              <a:t>: a “failed” process may just be slow, and can rise from the dead at exactly the wrong time.</a:t>
            </a:r>
          </a:p>
          <a:p>
            <a:r>
              <a:rPr lang="en-US" sz="2400">
                <a:latin typeface="Arial" charset="0"/>
                <a:ea typeface="ＭＳ Ｐゴシック" charset="0"/>
              </a:rPr>
              <a:t>Consensus </a:t>
            </a:r>
            <a:r>
              <a:rPr lang="en-US" sz="2400">
                <a:solidFill>
                  <a:srgbClr val="A8184B"/>
                </a:solidFill>
                <a:latin typeface="Arial" charset="0"/>
                <a:ea typeface="ＭＳ Ｐゴシック" charset="0"/>
              </a:rPr>
              <a:t>may</a:t>
            </a:r>
            <a:r>
              <a:rPr lang="en-US" sz="2400">
                <a:latin typeface="Arial" charset="0"/>
                <a:ea typeface="ＭＳ Ｐゴシック" charset="0"/>
              </a:rPr>
              <a:t> occur recognizably, rarely or often.</a:t>
            </a:r>
          </a:p>
        </p:txBody>
      </p:sp>
      <p:pic>
        <p:nvPicPr>
          <p:cNvPr id="8499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4038600"/>
            <a:ext cx="260191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5"/>
          <p:cNvSpPr>
            <a:spLocks/>
          </p:cNvSpPr>
          <p:nvPr/>
        </p:nvSpPr>
        <p:spPr bwMode="auto">
          <a:xfrm>
            <a:off x="1219200" y="6096000"/>
            <a:ext cx="2351088" cy="369888"/>
          </a:xfrm>
          <a:prstGeom prst="rect">
            <a:avLst/>
          </a:prstGeom>
          <a:noFill/>
          <a:ln w="38100">
            <a:noFill/>
            <a:miter lim="800000"/>
            <a:headEnd/>
            <a:tailEnd/>
          </a:ln>
        </p:spPr>
        <p:txBody>
          <a:bodyPr wrap="none" lIns="0" tIns="0" rIns="40639" bIns="0">
            <a:spAutoFit/>
          </a:bodyPr>
          <a:lstStyle/>
          <a:p>
            <a:pPr marL="39688" algn="ctr">
              <a:defRPr/>
            </a:pPr>
            <a:r>
              <a:rPr lang="en-US" dirty="0">
                <a:solidFill>
                  <a:srgbClr val="003367"/>
                </a:solidFill>
                <a:latin typeface="+mj-lt"/>
                <a:ea typeface="Times New Roman" charset="0"/>
                <a:cs typeface="Times New Roman" charset="0"/>
                <a:sym typeface="Times New Roman" charset="0"/>
              </a:rPr>
              <a:t>Network partition</a:t>
            </a:r>
          </a:p>
        </p:txBody>
      </p:sp>
      <p:sp>
        <p:nvSpPr>
          <p:cNvPr id="7" name="Rectangle 65"/>
          <p:cNvSpPr>
            <a:spLocks/>
          </p:cNvSpPr>
          <p:nvPr/>
        </p:nvSpPr>
        <p:spPr bwMode="auto">
          <a:xfrm>
            <a:off x="5727700" y="6172200"/>
            <a:ext cx="1409700" cy="369888"/>
          </a:xfrm>
          <a:prstGeom prst="rect">
            <a:avLst/>
          </a:prstGeom>
          <a:noFill/>
          <a:ln w="38100">
            <a:noFill/>
            <a:miter lim="800000"/>
            <a:headEnd/>
            <a:tailEnd/>
          </a:ln>
        </p:spPr>
        <p:txBody>
          <a:bodyPr wrap="none" lIns="0" tIns="0" rIns="40639" bIns="0">
            <a:spAutoFit/>
          </a:bodyPr>
          <a:lstStyle/>
          <a:p>
            <a:pPr marL="39688" algn="ctr">
              <a:defRPr/>
            </a:pPr>
            <a:r>
              <a:rPr lang="en-US" dirty="0">
                <a:solidFill>
                  <a:srgbClr val="003367"/>
                </a:solidFill>
                <a:latin typeface="+mj-lt"/>
                <a:ea typeface="Times New Roman" charset="0"/>
                <a:cs typeface="Times New Roman" charset="0"/>
                <a:sym typeface="Times New Roman" charset="0"/>
              </a:rPr>
              <a:t>Split brain</a:t>
            </a:r>
          </a:p>
        </p:txBody>
      </p:sp>
    </p:spTree>
    <p:extLst>
      <p:ext uri="{BB962C8B-B14F-4D97-AF65-F5344CB8AC3E}">
        <p14:creationId xmlns:p14="http://schemas.microsoft.com/office/powerpoint/2010/main" val="2747228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1"/>
          <p:cNvSpPr>
            <a:spLocks/>
          </p:cNvSpPr>
          <p:nvPr/>
        </p:nvSpPr>
        <p:spPr bwMode="auto">
          <a:xfrm>
            <a:off x="2451100" y="1511300"/>
            <a:ext cx="3822700" cy="3822700"/>
          </a:xfrm>
          <a:prstGeom prst="triangle">
            <a:avLst>
              <a:gd name="adj" fmla="val 50000"/>
            </a:avLst>
          </a:prstGeom>
          <a:solidFill>
            <a:schemeClr val="accent1"/>
          </a:solidFill>
          <a:ln w="25400">
            <a:solidFill>
              <a:schemeClr val="tx1"/>
            </a:solidFill>
            <a:round/>
            <a:headEnd/>
            <a:tailEnd/>
          </a:ln>
        </p:spPr>
        <p:txBody>
          <a:bodyPr lIns="0" tIns="0" rIns="0" bIns="0"/>
          <a:lstStyle/>
          <a:p>
            <a:pPr marL="39688" algn="ctr"/>
            <a:r>
              <a:rPr lang="en-US" sz="2800">
                <a:cs typeface="Arial" charset="0"/>
              </a:rPr>
              <a:t>C-A-P choose two</a:t>
            </a:r>
          </a:p>
        </p:txBody>
      </p:sp>
      <p:sp>
        <p:nvSpPr>
          <p:cNvPr id="86019" name="Rectangle 2"/>
          <p:cNvSpPr>
            <a:spLocks/>
          </p:cNvSpPr>
          <p:nvPr/>
        </p:nvSpPr>
        <p:spPr bwMode="auto">
          <a:xfrm>
            <a:off x="4127500" y="965200"/>
            <a:ext cx="4746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chemeClr val="tx1"/>
                </a:solidFill>
                <a:cs typeface="Arial" charset="0"/>
              </a:rPr>
              <a:t>C</a:t>
            </a:r>
          </a:p>
        </p:txBody>
      </p:sp>
      <p:sp>
        <p:nvSpPr>
          <p:cNvPr id="86020" name="Rectangle 3"/>
          <p:cNvSpPr>
            <a:spLocks/>
          </p:cNvSpPr>
          <p:nvPr/>
        </p:nvSpPr>
        <p:spPr bwMode="auto">
          <a:xfrm>
            <a:off x="1955800" y="5156200"/>
            <a:ext cx="4508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chemeClr val="tx1"/>
                </a:solidFill>
                <a:cs typeface="Arial" charset="0"/>
              </a:rPr>
              <a:t>A</a:t>
            </a:r>
          </a:p>
        </p:txBody>
      </p:sp>
      <p:sp>
        <p:nvSpPr>
          <p:cNvPr id="86021" name="Rectangle 4"/>
          <p:cNvSpPr>
            <a:spLocks/>
          </p:cNvSpPr>
          <p:nvPr/>
        </p:nvSpPr>
        <p:spPr bwMode="auto">
          <a:xfrm>
            <a:off x="6284913" y="5156200"/>
            <a:ext cx="452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chemeClr val="tx1"/>
                </a:solidFill>
                <a:cs typeface="Arial" charset="0"/>
              </a:rPr>
              <a:t>P</a:t>
            </a:r>
          </a:p>
        </p:txBody>
      </p:sp>
      <p:sp>
        <p:nvSpPr>
          <p:cNvPr id="86022" name="Rectangle 6"/>
          <p:cNvSpPr>
            <a:spLocks/>
          </p:cNvSpPr>
          <p:nvPr/>
        </p:nvSpPr>
        <p:spPr bwMode="auto">
          <a:xfrm>
            <a:off x="3429000" y="533400"/>
            <a:ext cx="164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a:solidFill>
                  <a:schemeClr val="tx1"/>
                </a:solidFill>
                <a:cs typeface="Arial" charset="0"/>
              </a:rPr>
              <a:t>consistency</a:t>
            </a:r>
            <a:endParaRPr lang="en-US" sz="2000">
              <a:solidFill>
                <a:schemeClr val="tx1"/>
              </a:solidFill>
              <a:cs typeface="Arial" charset="0"/>
            </a:endParaRPr>
          </a:p>
        </p:txBody>
      </p:sp>
      <p:sp>
        <p:nvSpPr>
          <p:cNvPr id="86023" name="Rectangle 7"/>
          <p:cNvSpPr>
            <a:spLocks/>
          </p:cNvSpPr>
          <p:nvPr/>
        </p:nvSpPr>
        <p:spPr bwMode="auto">
          <a:xfrm>
            <a:off x="1143000" y="5676900"/>
            <a:ext cx="134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Availability</a:t>
            </a:r>
          </a:p>
        </p:txBody>
      </p:sp>
      <p:sp>
        <p:nvSpPr>
          <p:cNvPr id="86024" name="Rectangle 8"/>
          <p:cNvSpPr>
            <a:spLocks/>
          </p:cNvSpPr>
          <p:nvPr/>
        </p:nvSpPr>
        <p:spPr bwMode="auto">
          <a:xfrm>
            <a:off x="6272213" y="5676900"/>
            <a:ext cx="2244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Partition-resilience</a:t>
            </a:r>
          </a:p>
        </p:txBody>
      </p:sp>
      <p:sp>
        <p:nvSpPr>
          <p:cNvPr id="86025" name="Rectangle 10"/>
          <p:cNvSpPr>
            <a:spLocks/>
          </p:cNvSpPr>
          <p:nvPr/>
        </p:nvSpPr>
        <p:spPr bwMode="auto">
          <a:xfrm>
            <a:off x="850900" y="2895600"/>
            <a:ext cx="2552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chemeClr val="tx1"/>
                </a:solidFill>
                <a:cs typeface="Arial" charset="0"/>
              </a:rPr>
              <a:t>CA: available, and consistent, unless there is a partition.</a:t>
            </a:r>
          </a:p>
        </p:txBody>
      </p:sp>
      <p:sp>
        <p:nvSpPr>
          <p:cNvPr id="86026" name="Rectangle 11"/>
          <p:cNvSpPr>
            <a:spLocks/>
          </p:cNvSpPr>
          <p:nvPr/>
        </p:nvSpPr>
        <p:spPr bwMode="auto">
          <a:xfrm>
            <a:off x="3086100" y="5473700"/>
            <a:ext cx="2895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chemeClr val="tx1"/>
                </a:solidFill>
                <a:cs typeface="Arial" charset="0"/>
              </a:rPr>
              <a:t>AP: a reachable replica provides service even in a partition, but may be inconsistent.</a:t>
            </a:r>
          </a:p>
        </p:txBody>
      </p:sp>
      <p:sp>
        <p:nvSpPr>
          <p:cNvPr id="86027" name="Rectangle 12"/>
          <p:cNvSpPr>
            <a:spLocks/>
          </p:cNvSpPr>
          <p:nvPr/>
        </p:nvSpPr>
        <p:spPr bwMode="auto">
          <a:xfrm>
            <a:off x="5791200" y="2895600"/>
            <a:ext cx="3111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800">
                <a:solidFill>
                  <a:schemeClr val="tx1"/>
                </a:solidFill>
                <a:cs typeface="Arial" charset="0"/>
              </a:rPr>
              <a:t>CP: always consistent, even in a partition, but a reachable replica may deny service if it is unable to agree with the others (e.g., quorum).</a:t>
            </a:r>
          </a:p>
        </p:txBody>
      </p:sp>
      <p:pic>
        <p:nvPicPr>
          <p:cNvPr id="860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081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884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457200" y="168275"/>
            <a:ext cx="8229600" cy="1355725"/>
          </a:xfrm>
        </p:spPr>
        <p:txBody>
          <a:bodyPr rIns="132080"/>
          <a:lstStyle/>
          <a:p>
            <a:pPr eaLnBrk="1" hangingPunct="1"/>
            <a:r>
              <a:rPr lang="en-US" sz="3700">
                <a:latin typeface="Arial" charset="0"/>
                <a:ea typeface="ＭＳ Ｐゴシック" charset="0"/>
              </a:rPr>
              <a:t>Properties for Correct Consensus</a:t>
            </a:r>
          </a:p>
        </p:txBody>
      </p:sp>
      <p:sp>
        <p:nvSpPr>
          <p:cNvPr id="86019" name="Rectangle 2"/>
          <p:cNvSpPr>
            <a:spLocks noGrp="1" noChangeArrowheads="1"/>
          </p:cNvSpPr>
          <p:nvPr>
            <p:ph type="body" idx="1"/>
          </p:nvPr>
        </p:nvSpPr>
        <p:spPr>
          <a:xfrm>
            <a:off x="342900" y="1981200"/>
            <a:ext cx="8366125" cy="5334000"/>
          </a:xfrm>
        </p:spPr>
        <p:txBody>
          <a:bodyPr rIns="132080"/>
          <a:lstStyle/>
          <a:p>
            <a:pPr eaLnBrk="1" hangingPunct="1"/>
            <a:r>
              <a:rPr lang="en-US" sz="2400" u="sng">
                <a:latin typeface="Arial" charset="0"/>
                <a:ea typeface="ＭＳ Ｐゴシック" charset="0"/>
              </a:rPr>
              <a:t>Termination</a:t>
            </a:r>
            <a:r>
              <a:rPr lang="en-US" sz="2400">
                <a:latin typeface="Arial" charset="0"/>
                <a:ea typeface="ＭＳ Ｐゴシック" charset="0"/>
              </a:rPr>
              <a:t>: All correct processes </a:t>
            </a:r>
            <a:r>
              <a:rPr lang="en-US" sz="2400">
                <a:solidFill>
                  <a:srgbClr val="651222"/>
                </a:solidFill>
                <a:latin typeface="Arial" charset="0"/>
                <a:ea typeface="ＭＳ Ｐゴシック" charset="0"/>
              </a:rPr>
              <a:t>eventually </a:t>
            </a:r>
            <a:r>
              <a:rPr lang="en-US" sz="2400">
                <a:latin typeface="Arial" charset="0"/>
                <a:ea typeface="ＭＳ Ｐゴシック" charset="0"/>
              </a:rPr>
              <a:t>decide.</a:t>
            </a:r>
          </a:p>
          <a:p>
            <a:pPr eaLnBrk="1" hangingPunct="1"/>
            <a:r>
              <a:rPr lang="en-US" sz="2400" u="sng">
                <a:latin typeface="Arial" charset="0"/>
                <a:ea typeface="ＭＳ Ｐゴシック" charset="0"/>
              </a:rPr>
              <a:t>Agreement</a:t>
            </a:r>
            <a:r>
              <a:rPr lang="en-US" sz="2400">
                <a:latin typeface="Arial" charset="0"/>
                <a:ea typeface="ＭＳ Ｐゴシック" charset="0"/>
              </a:rPr>
              <a:t>: All correct processes select the same d</a:t>
            </a:r>
            <a:r>
              <a:rPr lang="en-US" sz="2400" baseline="-25000">
                <a:latin typeface="Arial" charset="0"/>
                <a:ea typeface="ＭＳ Ｐゴシック" charset="0"/>
              </a:rPr>
              <a:t>i</a:t>
            </a:r>
            <a:r>
              <a:rPr lang="en-US" sz="2400">
                <a:latin typeface="Arial" charset="0"/>
                <a:ea typeface="ＭＳ Ｐゴシック" charset="0"/>
              </a:rPr>
              <a:t>.</a:t>
            </a:r>
          </a:p>
          <a:p>
            <a:pPr marL="782638" lvl="1" eaLnBrk="1" hangingPunct="1"/>
            <a:r>
              <a:rPr lang="en-US" sz="2000">
                <a:latin typeface="Arial" charset="0"/>
                <a:ea typeface="ＭＳ Ｐゴシック" charset="0"/>
              </a:rPr>
              <a:t>Or…(stronger) all processes that do decide select the same d</a:t>
            </a:r>
            <a:r>
              <a:rPr lang="en-US" sz="2000" baseline="-25000">
                <a:latin typeface="Arial" charset="0"/>
                <a:ea typeface="ＭＳ Ｐゴシック" charset="0"/>
              </a:rPr>
              <a:t>i</a:t>
            </a:r>
            <a:r>
              <a:rPr lang="en-US" sz="2000">
                <a:latin typeface="Arial" charset="0"/>
                <a:ea typeface="ＭＳ Ｐゴシック" charset="0"/>
              </a:rPr>
              <a:t>, even if they later fail.</a:t>
            </a:r>
          </a:p>
          <a:p>
            <a:pPr marL="782638" lvl="1" eaLnBrk="1" hangingPunct="1"/>
            <a:endParaRPr lang="en-US" sz="2000">
              <a:latin typeface="Arial" charset="0"/>
              <a:ea typeface="ＭＳ Ｐゴシック" charset="0"/>
            </a:endParaRPr>
          </a:p>
          <a:p>
            <a:pPr eaLnBrk="1" hangingPunct="1"/>
            <a:r>
              <a:rPr lang="en-US">
                <a:latin typeface="Arial" charset="0"/>
                <a:ea typeface="ＭＳ Ｐゴシック" charset="0"/>
              </a:rPr>
              <a:t>Consensus “must be” both </a:t>
            </a:r>
            <a:r>
              <a:rPr lang="en-US">
                <a:solidFill>
                  <a:schemeClr val="accent2"/>
                </a:solidFill>
                <a:latin typeface="Arial" charset="0"/>
                <a:ea typeface="ＭＳ Ｐゴシック" charset="0"/>
              </a:rPr>
              <a:t>safe </a:t>
            </a:r>
            <a:r>
              <a:rPr lang="en-US">
                <a:latin typeface="Arial" charset="0"/>
                <a:ea typeface="ＭＳ Ｐゴシック" charset="0"/>
              </a:rPr>
              <a:t>and </a:t>
            </a:r>
            <a:r>
              <a:rPr lang="en-US">
                <a:solidFill>
                  <a:srgbClr val="651222"/>
                </a:solidFill>
                <a:latin typeface="Arial" charset="0"/>
                <a:ea typeface="ＭＳ Ｐゴシック" charset="0"/>
              </a:rPr>
              <a:t>live</a:t>
            </a:r>
            <a:r>
              <a:rPr lang="en-US">
                <a:latin typeface="Arial" charset="0"/>
                <a:ea typeface="ＭＳ Ｐゴシック" charset="0"/>
              </a:rPr>
              <a:t>.  </a:t>
            </a:r>
          </a:p>
          <a:p>
            <a:pPr eaLnBrk="1" hangingPunct="1"/>
            <a:r>
              <a:rPr lang="en-US">
                <a:latin typeface="Arial" charset="0"/>
                <a:ea typeface="ＭＳ Ｐゴシック" charset="0"/>
              </a:rPr>
              <a:t>FLP and CAP say that a consensus algorithm can be safe or live, but not both.</a:t>
            </a:r>
          </a:p>
        </p:txBody>
      </p:sp>
    </p:spTree>
    <p:extLst>
      <p:ext uri="{BB962C8B-B14F-4D97-AF65-F5344CB8AC3E}">
        <p14:creationId xmlns:p14="http://schemas.microsoft.com/office/powerpoint/2010/main" val="292856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Arial" charset="0"/>
                <a:ea typeface="ＭＳ Ｐゴシック" charset="0"/>
              </a:rPr>
              <a:t>Now what?</a:t>
            </a:r>
          </a:p>
        </p:txBody>
      </p:sp>
      <p:sp>
        <p:nvSpPr>
          <p:cNvPr id="91139" name="Content Placeholder 2"/>
          <p:cNvSpPr>
            <a:spLocks noGrp="1"/>
          </p:cNvSpPr>
          <p:nvPr>
            <p:ph idx="1"/>
          </p:nvPr>
        </p:nvSpPr>
        <p:spPr/>
        <p:txBody>
          <a:bodyPr/>
          <a:lstStyle/>
          <a:p>
            <a:r>
              <a:rPr lang="en-US">
                <a:latin typeface="Arial" charset="0"/>
                <a:ea typeface="ＭＳ Ｐゴシック" charset="0"/>
              </a:rPr>
              <a:t>We have to build practical, scalable, efficient distributed systems that really work in the real world.</a:t>
            </a:r>
          </a:p>
          <a:p>
            <a:r>
              <a:rPr lang="en-US">
                <a:latin typeface="Arial" charset="0"/>
                <a:ea typeface="ＭＳ Ｐゴシック" charset="0"/>
              </a:rPr>
              <a:t>But the theory says it is impossible to build reliable computer systems from unreliable components.</a:t>
            </a:r>
          </a:p>
          <a:p>
            <a:r>
              <a:rPr lang="en-US">
                <a:latin typeface="Arial" charset="0"/>
                <a:ea typeface="ＭＳ Ｐゴシック" charset="0"/>
              </a:rPr>
              <a:t>So what are we to do?</a:t>
            </a:r>
          </a:p>
        </p:txBody>
      </p:sp>
    </p:spTree>
    <p:extLst>
      <p:ext uri="{BB962C8B-B14F-4D97-AF65-F5344CB8AC3E}">
        <p14:creationId xmlns:p14="http://schemas.microsoft.com/office/powerpoint/2010/main" val="41213899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2209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ChangeArrowheads="1"/>
          </p:cNvSpPr>
          <p:nvPr/>
        </p:nvSpPr>
        <p:spPr bwMode="auto">
          <a:xfrm>
            <a:off x="3657600" y="19812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6A6"/>
                </a:solidFill>
              </a:rPr>
              <a:t>http://research.microsoft.com/en-us/um/people/blampson</a:t>
            </a:r>
            <a:r>
              <a:rPr lang="en-US" sz="2800"/>
              <a:t>/</a:t>
            </a:r>
          </a:p>
        </p:txBody>
      </p:sp>
      <p:sp>
        <p:nvSpPr>
          <p:cNvPr id="92164" name="Rectangle 3"/>
          <p:cNvSpPr>
            <a:spLocks noChangeArrowheads="1"/>
          </p:cNvSpPr>
          <p:nvPr/>
        </p:nvSpPr>
        <p:spPr bwMode="auto">
          <a:xfrm>
            <a:off x="304800" y="4343400"/>
            <a:ext cx="8686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chemeClr val="tx1"/>
                </a:solidFill>
              </a:rPr>
              <a:t>Butler Lampson is a Technical Fellow at Microsoft Corporation and an Adjunct Professor at MIT…..He was one of the designers of the SDS 940 time-sharing system, the Alto personal distributed computing system, the Xerox 9700 laser printer, two-phase commit protocols, the Autonet LAN, the SPKI system for network security, the Microsoft Tablet PC software, the Microsoft Palladium high-assurance stack, and several programming languages. He received the ACM Software Systems Award in 1984 for his work on the Alto, the IEEE Computer Pioneer award in 1996 and von Neumann Medal in 2001, the Turing Award in 1992, and the NAE’s Draper Prize in 2004.</a:t>
            </a:r>
          </a:p>
          <a:p>
            <a:endParaRPr lang="en-US"/>
          </a:p>
          <a:p>
            <a:r>
              <a:rPr lang="en-US"/>
              <a:t> </a:t>
            </a:r>
          </a:p>
        </p:txBody>
      </p:sp>
      <p:sp>
        <p:nvSpPr>
          <p:cNvPr id="92165" name="Title 5"/>
          <p:cNvSpPr>
            <a:spLocks noGrp="1"/>
          </p:cNvSpPr>
          <p:nvPr>
            <p:ph type="title"/>
          </p:nvPr>
        </p:nvSpPr>
        <p:spPr/>
        <p:txBody>
          <a:bodyPr/>
          <a:lstStyle/>
          <a:p>
            <a:r>
              <a:rPr lang="en-US">
                <a:latin typeface="Arial" charset="0"/>
                <a:ea typeface="ＭＳ Ｐゴシック" charset="0"/>
              </a:rPr>
              <a:t>Butler W. Lampson</a:t>
            </a:r>
          </a:p>
        </p:txBody>
      </p:sp>
    </p:spTree>
    <p:extLst>
      <p:ext uri="{BB962C8B-B14F-4D97-AF65-F5344CB8AC3E}">
        <p14:creationId xmlns:p14="http://schemas.microsoft.com/office/powerpoint/2010/main" val="42408379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 y="203200"/>
            <a:ext cx="9109075"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7"/>
          <p:cNvSpPr>
            <a:spLocks/>
          </p:cNvSpPr>
          <p:nvPr/>
        </p:nvSpPr>
        <p:spPr bwMode="auto">
          <a:xfrm>
            <a:off x="6761163" y="6477000"/>
            <a:ext cx="1697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charset="0"/>
              </a:rPr>
              <a:t>[Lampson 1995]</a:t>
            </a:r>
          </a:p>
        </p:txBody>
      </p:sp>
    </p:spTree>
    <p:extLst>
      <p:ext uri="{BB962C8B-B14F-4D97-AF65-F5344CB8AC3E}">
        <p14:creationId xmlns:p14="http://schemas.microsoft.com/office/powerpoint/2010/main" val="36551811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Arial" charset="0"/>
                <a:ea typeface="ＭＳ Ｐゴシック" charset="0"/>
              </a:rPr>
              <a:t>Summary/preview</a:t>
            </a:r>
          </a:p>
        </p:txBody>
      </p:sp>
      <p:sp>
        <p:nvSpPr>
          <p:cNvPr id="95235" name="Content Placeholder 2"/>
          <p:cNvSpPr>
            <a:spLocks noGrp="1"/>
          </p:cNvSpPr>
          <p:nvPr>
            <p:ph idx="1"/>
          </p:nvPr>
        </p:nvSpPr>
        <p:spPr/>
        <p:txBody>
          <a:bodyPr/>
          <a:lstStyle/>
          <a:p>
            <a:r>
              <a:rPr lang="en-US">
                <a:latin typeface="Arial" charset="0"/>
                <a:ea typeface="ＭＳ Ｐゴシック" charset="0"/>
              </a:rPr>
              <a:t>Master coordinates, dictates consensus</a:t>
            </a:r>
          </a:p>
          <a:p>
            <a:pPr lvl="1"/>
            <a:r>
              <a:rPr lang="en-US">
                <a:latin typeface="Arial" charset="0"/>
                <a:ea typeface="ＭＳ Ｐゴシック" charset="0"/>
              </a:rPr>
              <a:t>e.g., lock service</a:t>
            </a:r>
          </a:p>
          <a:p>
            <a:pPr lvl="1"/>
            <a:r>
              <a:rPr lang="en-US">
                <a:latin typeface="Arial" charset="0"/>
                <a:ea typeface="ＭＳ Ｐゴシック" charset="0"/>
              </a:rPr>
              <a:t>Also called “primary”</a:t>
            </a:r>
          </a:p>
          <a:p>
            <a:r>
              <a:rPr lang="en-US">
                <a:latin typeface="Arial" charset="0"/>
                <a:ea typeface="ＭＳ Ｐゴシック" charset="0"/>
              </a:rPr>
              <a:t>Remaining consensus problem: who is the master?</a:t>
            </a:r>
          </a:p>
          <a:p>
            <a:pPr lvl="1"/>
            <a:r>
              <a:rPr lang="en-US">
                <a:latin typeface="Arial" charset="0"/>
                <a:ea typeface="ＭＳ Ｐゴシック" charset="0"/>
              </a:rPr>
              <a:t>Master itself might fail or be isolated by a network partition.</a:t>
            </a:r>
          </a:p>
          <a:p>
            <a:pPr lvl="1"/>
            <a:r>
              <a:rPr lang="en-US">
                <a:latin typeface="Arial" charset="0"/>
                <a:ea typeface="ＭＳ Ｐゴシック" charset="0"/>
              </a:rPr>
              <a:t>Requires a high-powered distributed consensus algorithm (Paxos).</a:t>
            </a:r>
          </a:p>
        </p:txBody>
      </p:sp>
    </p:spTree>
    <p:extLst>
      <p:ext uri="{BB962C8B-B14F-4D97-AF65-F5344CB8AC3E}">
        <p14:creationId xmlns:p14="http://schemas.microsoft.com/office/powerpoint/2010/main" val="33719120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pic>
        <p:nvPicPr>
          <p:cNvPr id="942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2713"/>
            <a:ext cx="27178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145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4905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r>
              <a:rPr lang="en-US">
                <a:latin typeface="Arial" charset="0"/>
                <a:ea typeface="ＭＳ Ｐゴシック" charset="0"/>
              </a:rPr>
              <a:t>Example: mutual exclusion</a:t>
            </a:r>
          </a:p>
        </p:txBody>
      </p:sp>
      <p:sp>
        <p:nvSpPr>
          <p:cNvPr id="96259" name="Content Placeholder 37"/>
          <p:cNvSpPr>
            <a:spLocks noGrp="1"/>
          </p:cNvSpPr>
          <p:nvPr>
            <p:ph idx="1"/>
          </p:nvPr>
        </p:nvSpPr>
        <p:spPr>
          <a:xfrm>
            <a:off x="457200" y="1600200"/>
            <a:ext cx="8153400" cy="3429000"/>
          </a:xfrm>
        </p:spPr>
        <p:txBody>
          <a:bodyPr/>
          <a:lstStyle/>
          <a:p>
            <a:r>
              <a:rPr lang="en-US" sz="2400">
                <a:latin typeface="Arial" charset="0"/>
                <a:ea typeface="ＭＳ Ｐゴシック" charset="0"/>
              </a:rPr>
              <a:t>It is often necessary to grant some node/process the “right” to “own” some given data or function.</a:t>
            </a:r>
          </a:p>
          <a:p>
            <a:r>
              <a:rPr lang="en-US" sz="2400">
                <a:latin typeface="Arial" charset="0"/>
                <a:ea typeface="ＭＳ Ｐゴシック" charset="0"/>
              </a:rPr>
              <a:t>Ownership rights often must be </a:t>
            </a:r>
            <a:r>
              <a:rPr lang="en-US" sz="2400">
                <a:solidFill>
                  <a:srgbClr val="800000"/>
                </a:solidFill>
                <a:latin typeface="Arial" charset="0"/>
                <a:ea typeface="ＭＳ Ｐゴシック" charset="0"/>
              </a:rPr>
              <a:t>mutually exclusive</a:t>
            </a:r>
            <a:r>
              <a:rPr lang="en-US" sz="2400">
                <a:latin typeface="Arial" charset="0"/>
                <a:ea typeface="ＭＳ Ｐゴシック" charset="0"/>
              </a:rPr>
              <a:t>.</a:t>
            </a:r>
          </a:p>
          <a:p>
            <a:pPr lvl="1"/>
            <a:r>
              <a:rPr lang="en-US" sz="2000">
                <a:latin typeface="Arial" charset="0"/>
                <a:ea typeface="ＭＳ Ｐゴシック" charset="0"/>
              </a:rPr>
              <a:t>At most one owner at any given time.</a:t>
            </a:r>
          </a:p>
          <a:p>
            <a:r>
              <a:rPr lang="en-US" sz="2400">
                <a:latin typeface="Arial" charset="0"/>
                <a:ea typeface="ＭＳ Ｐゴシック" charset="0"/>
              </a:rPr>
              <a:t>How to coordinate ownership?</a:t>
            </a:r>
          </a:p>
          <a:p>
            <a:r>
              <a:rPr lang="en-US" sz="2400">
                <a:latin typeface="Arial" charset="0"/>
                <a:ea typeface="ＭＳ Ｐゴシック" charset="0"/>
              </a:rPr>
              <a:t>Warning: it’s a consensus problem!</a:t>
            </a:r>
          </a:p>
        </p:txBody>
      </p:sp>
      <p:pic>
        <p:nvPicPr>
          <p:cNvPr id="96260"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3505200"/>
            <a:ext cx="24892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444500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7255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loud 278"/>
          <p:cNvSpPr/>
          <p:nvPr/>
        </p:nvSpPr>
        <p:spPr bwMode="auto">
          <a:xfrm rot="322715">
            <a:off x="4546600" y="2349500"/>
            <a:ext cx="3649663" cy="25146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grpSp>
        <p:nvGrpSpPr>
          <p:cNvPr id="2" name="Group 3"/>
          <p:cNvGrpSpPr>
            <a:grpSpLocks/>
          </p:cNvGrpSpPr>
          <p:nvPr/>
        </p:nvGrpSpPr>
        <p:grpSpPr bwMode="auto">
          <a:xfrm>
            <a:off x="5831005" y="2667860"/>
            <a:ext cx="1133017" cy="1073150"/>
            <a:chOff x="3732" y="1580"/>
            <a:chExt cx="610" cy="575"/>
          </a:xfrm>
          <a:solidFill>
            <a:schemeClr val="tx2"/>
          </a:solidFill>
        </p:grpSpPr>
        <p:grpSp>
          <p:nvGrpSpPr>
            <p:cNvPr id="3" name="Group 4"/>
            <p:cNvGrpSpPr>
              <a:grpSpLocks/>
            </p:cNvGrpSpPr>
            <p:nvPr/>
          </p:nvGrpSpPr>
          <p:grpSpPr bwMode="auto">
            <a:xfrm>
              <a:off x="3728" y="1583"/>
              <a:ext cx="610" cy="574"/>
              <a:chOff x="3770" y="1997"/>
              <a:chExt cx="1902" cy="1953"/>
            </a:xfrm>
            <a:grpFill/>
          </p:grpSpPr>
          <p:sp>
            <p:nvSpPr>
              <p:cNvPr id="165" name="AutoShape 5"/>
              <p:cNvSpPr>
                <a:spLocks noChangeAspect="1" noChangeArrowheads="1"/>
              </p:cNvSpPr>
              <p:nvPr/>
            </p:nvSpPr>
            <p:spPr bwMode="auto">
              <a:xfrm rot="5400000">
                <a:off x="4188" y="2004"/>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6" name="AutoShape 6"/>
              <p:cNvSpPr>
                <a:spLocks noChangeAspect="1" noChangeArrowheads="1"/>
              </p:cNvSpPr>
              <p:nvPr/>
            </p:nvSpPr>
            <p:spPr bwMode="auto">
              <a:xfrm rot="5400000">
                <a:off x="4191" y="2409"/>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7" name="AutoShape 7"/>
              <p:cNvSpPr>
                <a:spLocks noChangeAspect="1" noChangeArrowheads="1"/>
              </p:cNvSpPr>
              <p:nvPr/>
            </p:nvSpPr>
            <p:spPr bwMode="auto">
              <a:xfrm rot="5400000">
                <a:off x="4975"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8" name="AutoShape 8"/>
              <p:cNvSpPr>
                <a:spLocks noChangeAspect="1" noChangeArrowheads="1"/>
              </p:cNvSpPr>
              <p:nvPr/>
            </p:nvSpPr>
            <p:spPr bwMode="auto">
              <a:xfrm rot="5400000">
                <a:off x="4975"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9" name="AutoShape 9"/>
              <p:cNvSpPr>
                <a:spLocks noChangeAspect="1" noChangeArrowheads="1"/>
              </p:cNvSpPr>
              <p:nvPr/>
            </p:nvSpPr>
            <p:spPr bwMode="auto">
              <a:xfrm rot="5400000">
                <a:off x="4594"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0" name="AutoShape 10"/>
              <p:cNvSpPr>
                <a:spLocks noChangeAspect="1" noChangeArrowheads="1"/>
              </p:cNvSpPr>
              <p:nvPr/>
            </p:nvSpPr>
            <p:spPr bwMode="auto">
              <a:xfrm rot="5400000">
                <a:off x="4594"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1" name="AutoShape 11"/>
              <p:cNvSpPr>
                <a:spLocks noChangeAspect="1" noChangeArrowheads="1"/>
              </p:cNvSpPr>
              <p:nvPr/>
            </p:nvSpPr>
            <p:spPr bwMode="auto">
              <a:xfrm rot="5400000">
                <a:off x="4189" y="2830"/>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2" name="AutoShape 12"/>
              <p:cNvSpPr>
                <a:spLocks noChangeAspect="1" noChangeArrowheads="1"/>
              </p:cNvSpPr>
              <p:nvPr/>
            </p:nvSpPr>
            <p:spPr bwMode="auto">
              <a:xfrm rot="5400000">
                <a:off x="4973"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3" name="AutoShape 13"/>
              <p:cNvSpPr>
                <a:spLocks noChangeAspect="1" noChangeArrowheads="1"/>
              </p:cNvSpPr>
              <p:nvPr/>
            </p:nvSpPr>
            <p:spPr bwMode="auto">
              <a:xfrm rot="5400000">
                <a:off x="4592"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4" name="AutoShape 14"/>
              <p:cNvSpPr>
                <a:spLocks noChangeAspect="1" noChangeArrowheads="1"/>
              </p:cNvSpPr>
              <p:nvPr/>
            </p:nvSpPr>
            <p:spPr bwMode="auto">
              <a:xfrm rot="5400000">
                <a:off x="5362" y="20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5" name="AutoShape 15"/>
              <p:cNvSpPr>
                <a:spLocks noChangeAspect="1" noChangeArrowheads="1"/>
              </p:cNvSpPr>
              <p:nvPr/>
            </p:nvSpPr>
            <p:spPr bwMode="auto">
              <a:xfrm rot="5400000">
                <a:off x="5365" y="240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6" name="AutoShape 16"/>
              <p:cNvSpPr>
                <a:spLocks noChangeAspect="1" noChangeArrowheads="1"/>
              </p:cNvSpPr>
              <p:nvPr/>
            </p:nvSpPr>
            <p:spPr bwMode="auto">
              <a:xfrm rot="5400000">
                <a:off x="5363" y="283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7" name="AutoShape 17"/>
              <p:cNvSpPr>
                <a:spLocks noChangeAspect="1" noChangeArrowheads="1"/>
              </p:cNvSpPr>
              <p:nvPr/>
            </p:nvSpPr>
            <p:spPr bwMode="auto">
              <a:xfrm rot="5400000">
                <a:off x="5362"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8" name="AutoShape 18"/>
              <p:cNvSpPr>
                <a:spLocks noChangeAspect="1" noChangeArrowheads="1"/>
              </p:cNvSpPr>
              <p:nvPr/>
            </p:nvSpPr>
            <p:spPr bwMode="auto">
              <a:xfrm rot="5400000">
                <a:off x="4189"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9" name="AutoShape 19"/>
              <p:cNvSpPr>
                <a:spLocks noChangeAspect="1" noChangeArrowheads="1"/>
              </p:cNvSpPr>
              <p:nvPr/>
            </p:nvSpPr>
            <p:spPr bwMode="auto">
              <a:xfrm rot="5400000">
                <a:off x="4976" y="321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0" name="AutoShape 20"/>
              <p:cNvSpPr>
                <a:spLocks noChangeAspect="1" noChangeArrowheads="1"/>
              </p:cNvSpPr>
              <p:nvPr/>
            </p:nvSpPr>
            <p:spPr bwMode="auto">
              <a:xfrm rot="5400000">
                <a:off x="4596" y="3213"/>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1" name="AutoShape 21"/>
              <p:cNvSpPr>
                <a:spLocks noChangeAspect="1" noChangeArrowheads="1"/>
              </p:cNvSpPr>
              <p:nvPr/>
            </p:nvSpPr>
            <p:spPr bwMode="auto">
              <a:xfrm rot="5400000">
                <a:off x="4083" y="211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2" name="AutoShape 22"/>
              <p:cNvSpPr>
                <a:spLocks noChangeAspect="1" noChangeArrowheads="1"/>
              </p:cNvSpPr>
              <p:nvPr/>
            </p:nvSpPr>
            <p:spPr bwMode="auto">
              <a:xfrm rot="5400000">
                <a:off x="4086" y="251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3" name="AutoShape 23"/>
              <p:cNvSpPr>
                <a:spLocks noChangeAspect="1" noChangeArrowheads="1"/>
              </p:cNvSpPr>
              <p:nvPr/>
            </p:nvSpPr>
            <p:spPr bwMode="auto">
              <a:xfrm rot="5400000">
                <a:off x="4870"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4" name="AutoShape 24"/>
              <p:cNvSpPr>
                <a:spLocks noChangeAspect="1" noChangeArrowheads="1"/>
              </p:cNvSpPr>
              <p:nvPr/>
            </p:nvSpPr>
            <p:spPr bwMode="auto">
              <a:xfrm rot="5400000">
                <a:off x="4870"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5" name="AutoShape 25"/>
              <p:cNvSpPr>
                <a:spLocks noChangeAspect="1" noChangeArrowheads="1"/>
              </p:cNvSpPr>
              <p:nvPr/>
            </p:nvSpPr>
            <p:spPr bwMode="auto">
              <a:xfrm rot="5400000">
                <a:off x="4489"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6" name="AutoShape 26"/>
              <p:cNvSpPr>
                <a:spLocks noChangeAspect="1" noChangeArrowheads="1"/>
              </p:cNvSpPr>
              <p:nvPr/>
            </p:nvSpPr>
            <p:spPr bwMode="auto">
              <a:xfrm rot="5400000">
                <a:off x="4489"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7" name="AutoShape 27"/>
              <p:cNvSpPr>
                <a:spLocks noChangeAspect="1" noChangeArrowheads="1"/>
              </p:cNvSpPr>
              <p:nvPr/>
            </p:nvSpPr>
            <p:spPr bwMode="auto">
              <a:xfrm rot="5400000">
                <a:off x="4084" y="293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8" name="AutoShape 28"/>
              <p:cNvSpPr>
                <a:spLocks noChangeAspect="1" noChangeArrowheads="1"/>
              </p:cNvSpPr>
              <p:nvPr/>
            </p:nvSpPr>
            <p:spPr bwMode="auto">
              <a:xfrm rot="5400000">
                <a:off x="4868"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9" name="AutoShape 29"/>
              <p:cNvSpPr>
                <a:spLocks noChangeAspect="1" noChangeArrowheads="1"/>
              </p:cNvSpPr>
              <p:nvPr/>
            </p:nvSpPr>
            <p:spPr bwMode="auto">
              <a:xfrm rot="5400000">
                <a:off x="4487"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0" name="AutoShape 30"/>
              <p:cNvSpPr>
                <a:spLocks noChangeAspect="1" noChangeArrowheads="1"/>
              </p:cNvSpPr>
              <p:nvPr/>
            </p:nvSpPr>
            <p:spPr bwMode="auto">
              <a:xfrm rot="5400000">
                <a:off x="5257" y="211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1" name="AutoShape 31"/>
              <p:cNvSpPr>
                <a:spLocks noChangeAspect="1" noChangeArrowheads="1"/>
              </p:cNvSpPr>
              <p:nvPr/>
            </p:nvSpPr>
            <p:spPr bwMode="auto">
              <a:xfrm rot="5400000">
                <a:off x="5259" y="2516"/>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2" name="AutoShape 32"/>
              <p:cNvSpPr>
                <a:spLocks noChangeAspect="1" noChangeArrowheads="1"/>
              </p:cNvSpPr>
              <p:nvPr/>
            </p:nvSpPr>
            <p:spPr bwMode="auto">
              <a:xfrm rot="5400000">
                <a:off x="5258" y="293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3" name="AutoShape 33"/>
              <p:cNvSpPr>
                <a:spLocks noChangeAspect="1" noChangeArrowheads="1"/>
              </p:cNvSpPr>
              <p:nvPr/>
            </p:nvSpPr>
            <p:spPr bwMode="auto">
              <a:xfrm rot="5400000">
                <a:off x="5257"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4" name="AutoShape 34"/>
              <p:cNvSpPr>
                <a:spLocks noChangeAspect="1" noChangeArrowheads="1"/>
              </p:cNvSpPr>
              <p:nvPr/>
            </p:nvSpPr>
            <p:spPr bwMode="auto">
              <a:xfrm rot="5400000">
                <a:off x="4084"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5" name="AutoShape 35"/>
              <p:cNvSpPr>
                <a:spLocks noChangeAspect="1" noChangeArrowheads="1"/>
              </p:cNvSpPr>
              <p:nvPr/>
            </p:nvSpPr>
            <p:spPr bwMode="auto">
              <a:xfrm rot="5400000">
                <a:off x="4871" y="3319"/>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6" name="AutoShape 36"/>
              <p:cNvSpPr>
                <a:spLocks noChangeAspect="1" noChangeArrowheads="1"/>
              </p:cNvSpPr>
              <p:nvPr/>
            </p:nvSpPr>
            <p:spPr bwMode="auto">
              <a:xfrm rot="5400000">
                <a:off x="4491" y="3318"/>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7" name="AutoShape 37"/>
              <p:cNvSpPr>
                <a:spLocks noChangeAspect="1" noChangeArrowheads="1"/>
              </p:cNvSpPr>
              <p:nvPr/>
            </p:nvSpPr>
            <p:spPr bwMode="auto">
              <a:xfrm rot="5400000">
                <a:off x="3977"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8" name="AutoShape 38"/>
              <p:cNvSpPr>
                <a:spLocks noChangeAspect="1" noChangeArrowheads="1"/>
              </p:cNvSpPr>
              <p:nvPr/>
            </p:nvSpPr>
            <p:spPr bwMode="auto">
              <a:xfrm rot="5400000">
                <a:off x="3980" y="2621"/>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9" name="AutoShape 39"/>
              <p:cNvSpPr>
                <a:spLocks noChangeAspect="1" noChangeArrowheads="1"/>
              </p:cNvSpPr>
              <p:nvPr/>
            </p:nvSpPr>
            <p:spPr bwMode="auto">
              <a:xfrm rot="5400000">
                <a:off x="4764"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0" name="AutoShape 40"/>
              <p:cNvSpPr>
                <a:spLocks noChangeAspect="1" noChangeArrowheads="1"/>
              </p:cNvSpPr>
              <p:nvPr/>
            </p:nvSpPr>
            <p:spPr bwMode="auto">
              <a:xfrm rot="5400000">
                <a:off x="4764"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1" name="AutoShape 41"/>
              <p:cNvSpPr>
                <a:spLocks noChangeAspect="1" noChangeArrowheads="1"/>
              </p:cNvSpPr>
              <p:nvPr/>
            </p:nvSpPr>
            <p:spPr bwMode="auto">
              <a:xfrm rot="5400000">
                <a:off x="4383"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2" name="AutoShape 42"/>
              <p:cNvSpPr>
                <a:spLocks noChangeAspect="1" noChangeArrowheads="1"/>
              </p:cNvSpPr>
              <p:nvPr/>
            </p:nvSpPr>
            <p:spPr bwMode="auto">
              <a:xfrm rot="5400000">
                <a:off x="4383"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3" name="AutoShape 43"/>
              <p:cNvSpPr>
                <a:spLocks noChangeAspect="1" noChangeArrowheads="1"/>
              </p:cNvSpPr>
              <p:nvPr/>
            </p:nvSpPr>
            <p:spPr bwMode="auto">
              <a:xfrm rot="5400000">
                <a:off x="3979" y="3042"/>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4" name="AutoShape 44"/>
              <p:cNvSpPr>
                <a:spLocks noChangeAspect="1" noChangeArrowheads="1"/>
              </p:cNvSpPr>
              <p:nvPr/>
            </p:nvSpPr>
            <p:spPr bwMode="auto">
              <a:xfrm rot="5400000">
                <a:off x="4763"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5" name="AutoShape 45"/>
              <p:cNvSpPr>
                <a:spLocks noChangeAspect="1" noChangeArrowheads="1"/>
              </p:cNvSpPr>
              <p:nvPr/>
            </p:nvSpPr>
            <p:spPr bwMode="auto">
              <a:xfrm rot="5400000">
                <a:off x="4382"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6" name="AutoShape 46"/>
              <p:cNvSpPr>
                <a:spLocks noChangeAspect="1" noChangeArrowheads="1"/>
              </p:cNvSpPr>
              <p:nvPr/>
            </p:nvSpPr>
            <p:spPr bwMode="auto">
              <a:xfrm rot="5400000">
                <a:off x="5151" y="221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7" name="AutoShape 47"/>
              <p:cNvSpPr>
                <a:spLocks noChangeAspect="1" noChangeArrowheads="1"/>
              </p:cNvSpPr>
              <p:nvPr/>
            </p:nvSpPr>
            <p:spPr bwMode="auto">
              <a:xfrm rot="5400000">
                <a:off x="5154" y="2621"/>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8" name="AutoShape 48"/>
              <p:cNvSpPr>
                <a:spLocks noChangeAspect="1" noChangeArrowheads="1"/>
              </p:cNvSpPr>
              <p:nvPr/>
            </p:nvSpPr>
            <p:spPr bwMode="auto">
              <a:xfrm rot="5400000">
                <a:off x="5152" y="304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9" name="AutoShape 49"/>
              <p:cNvSpPr>
                <a:spLocks noChangeAspect="1" noChangeArrowheads="1"/>
              </p:cNvSpPr>
              <p:nvPr/>
            </p:nvSpPr>
            <p:spPr bwMode="auto">
              <a:xfrm rot="5400000">
                <a:off x="5151"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0" name="AutoShape 50"/>
              <p:cNvSpPr>
                <a:spLocks noChangeAspect="1" noChangeArrowheads="1"/>
              </p:cNvSpPr>
              <p:nvPr/>
            </p:nvSpPr>
            <p:spPr bwMode="auto">
              <a:xfrm rot="5400000">
                <a:off x="3978"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1" name="AutoShape 51"/>
              <p:cNvSpPr>
                <a:spLocks noChangeAspect="1" noChangeArrowheads="1"/>
              </p:cNvSpPr>
              <p:nvPr/>
            </p:nvSpPr>
            <p:spPr bwMode="auto">
              <a:xfrm rot="5400000">
                <a:off x="4765" y="3424"/>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2" name="AutoShape 52"/>
              <p:cNvSpPr>
                <a:spLocks noChangeAspect="1" noChangeArrowheads="1"/>
              </p:cNvSpPr>
              <p:nvPr/>
            </p:nvSpPr>
            <p:spPr bwMode="auto">
              <a:xfrm rot="5400000">
                <a:off x="4385" y="3424"/>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3" name="AutoShape 53"/>
              <p:cNvSpPr>
                <a:spLocks noChangeAspect="1" noChangeArrowheads="1"/>
              </p:cNvSpPr>
              <p:nvPr/>
            </p:nvSpPr>
            <p:spPr bwMode="auto">
              <a:xfrm rot="5400000">
                <a:off x="3872" y="232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4" name="AutoShape 54"/>
              <p:cNvSpPr>
                <a:spLocks noChangeAspect="1" noChangeArrowheads="1"/>
              </p:cNvSpPr>
              <p:nvPr/>
            </p:nvSpPr>
            <p:spPr bwMode="auto">
              <a:xfrm rot="5400000">
                <a:off x="3875" y="2727"/>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5" name="AutoShape 55"/>
              <p:cNvSpPr>
                <a:spLocks noChangeAspect="1" noChangeArrowheads="1"/>
              </p:cNvSpPr>
              <p:nvPr/>
            </p:nvSpPr>
            <p:spPr bwMode="auto">
              <a:xfrm rot="5400000">
                <a:off x="4659"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6" name="AutoShape 56"/>
              <p:cNvSpPr>
                <a:spLocks noChangeAspect="1" noChangeArrowheads="1"/>
              </p:cNvSpPr>
              <p:nvPr/>
            </p:nvSpPr>
            <p:spPr bwMode="auto">
              <a:xfrm rot="5400000">
                <a:off x="4659"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7" name="AutoShape 57"/>
              <p:cNvSpPr>
                <a:spLocks noChangeAspect="1" noChangeArrowheads="1"/>
              </p:cNvSpPr>
              <p:nvPr/>
            </p:nvSpPr>
            <p:spPr bwMode="auto">
              <a:xfrm rot="5400000">
                <a:off x="4278"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8" name="AutoShape 58"/>
              <p:cNvSpPr>
                <a:spLocks noChangeAspect="1" noChangeArrowheads="1"/>
              </p:cNvSpPr>
              <p:nvPr/>
            </p:nvSpPr>
            <p:spPr bwMode="auto">
              <a:xfrm rot="5400000">
                <a:off x="4278"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9" name="AutoShape 59"/>
              <p:cNvSpPr>
                <a:spLocks noChangeAspect="1" noChangeArrowheads="1"/>
              </p:cNvSpPr>
              <p:nvPr/>
            </p:nvSpPr>
            <p:spPr bwMode="auto">
              <a:xfrm rot="5400000">
                <a:off x="3874" y="3148"/>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0" name="AutoShape 60"/>
              <p:cNvSpPr>
                <a:spLocks noChangeAspect="1" noChangeArrowheads="1"/>
              </p:cNvSpPr>
              <p:nvPr/>
            </p:nvSpPr>
            <p:spPr bwMode="auto">
              <a:xfrm rot="5400000">
                <a:off x="4658"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1" name="AutoShape 61"/>
              <p:cNvSpPr>
                <a:spLocks noChangeAspect="1" noChangeArrowheads="1"/>
              </p:cNvSpPr>
              <p:nvPr/>
            </p:nvSpPr>
            <p:spPr bwMode="auto">
              <a:xfrm rot="5400000">
                <a:off x="4277"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2" name="AutoShape 62"/>
              <p:cNvSpPr>
                <a:spLocks noChangeAspect="1" noChangeArrowheads="1"/>
              </p:cNvSpPr>
              <p:nvPr/>
            </p:nvSpPr>
            <p:spPr bwMode="auto">
              <a:xfrm rot="5400000">
                <a:off x="5046" y="232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3" name="AutoShape 63"/>
              <p:cNvSpPr>
                <a:spLocks noChangeAspect="1" noChangeArrowheads="1"/>
              </p:cNvSpPr>
              <p:nvPr/>
            </p:nvSpPr>
            <p:spPr bwMode="auto">
              <a:xfrm rot="5400000">
                <a:off x="5048" y="2728"/>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4" name="AutoShape 64"/>
              <p:cNvSpPr>
                <a:spLocks noChangeAspect="1" noChangeArrowheads="1"/>
              </p:cNvSpPr>
              <p:nvPr/>
            </p:nvSpPr>
            <p:spPr bwMode="auto">
              <a:xfrm rot="5400000">
                <a:off x="5046" y="314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5" name="AutoShape 65"/>
              <p:cNvSpPr>
                <a:spLocks noChangeAspect="1" noChangeArrowheads="1"/>
              </p:cNvSpPr>
              <p:nvPr/>
            </p:nvSpPr>
            <p:spPr bwMode="auto">
              <a:xfrm rot="5400000">
                <a:off x="5046"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6" name="AutoShape 66"/>
              <p:cNvSpPr>
                <a:spLocks noChangeAspect="1" noChangeArrowheads="1"/>
              </p:cNvSpPr>
              <p:nvPr/>
            </p:nvSpPr>
            <p:spPr bwMode="auto">
              <a:xfrm rot="5400000">
                <a:off x="3873"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7" name="AutoShape 67"/>
              <p:cNvSpPr>
                <a:spLocks noChangeAspect="1" noChangeArrowheads="1"/>
              </p:cNvSpPr>
              <p:nvPr/>
            </p:nvSpPr>
            <p:spPr bwMode="auto">
              <a:xfrm rot="5400000">
                <a:off x="4660" y="3530"/>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8" name="AutoShape 68"/>
              <p:cNvSpPr>
                <a:spLocks noChangeAspect="1" noChangeArrowheads="1"/>
              </p:cNvSpPr>
              <p:nvPr/>
            </p:nvSpPr>
            <p:spPr bwMode="auto">
              <a:xfrm rot="5400000">
                <a:off x="4280" y="3529"/>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9" name="AutoShape 69"/>
              <p:cNvSpPr>
                <a:spLocks noChangeAspect="1" noChangeArrowheads="1"/>
              </p:cNvSpPr>
              <p:nvPr/>
            </p:nvSpPr>
            <p:spPr bwMode="auto">
              <a:xfrm rot="5400000">
                <a:off x="3766" y="242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0" name="AutoShape 70"/>
              <p:cNvSpPr>
                <a:spLocks noChangeAspect="1" noChangeArrowheads="1"/>
              </p:cNvSpPr>
              <p:nvPr/>
            </p:nvSpPr>
            <p:spPr bwMode="auto">
              <a:xfrm rot="5400000">
                <a:off x="3770" y="2831"/>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1" name="AutoShape 71"/>
              <p:cNvSpPr>
                <a:spLocks noChangeAspect="1" noChangeArrowheads="1"/>
              </p:cNvSpPr>
              <p:nvPr/>
            </p:nvSpPr>
            <p:spPr bwMode="auto">
              <a:xfrm rot="5400000">
                <a:off x="4553"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2" name="AutoShape 72"/>
              <p:cNvSpPr>
                <a:spLocks noChangeAspect="1" noChangeArrowheads="1"/>
              </p:cNvSpPr>
              <p:nvPr/>
            </p:nvSpPr>
            <p:spPr bwMode="auto">
              <a:xfrm rot="5400000">
                <a:off x="4553"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3" name="AutoShape 73"/>
              <p:cNvSpPr>
                <a:spLocks noChangeAspect="1" noChangeArrowheads="1"/>
              </p:cNvSpPr>
              <p:nvPr/>
            </p:nvSpPr>
            <p:spPr bwMode="auto">
              <a:xfrm rot="5400000">
                <a:off x="4172"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4" name="AutoShape 74"/>
              <p:cNvSpPr>
                <a:spLocks noChangeAspect="1" noChangeArrowheads="1"/>
              </p:cNvSpPr>
              <p:nvPr/>
            </p:nvSpPr>
            <p:spPr bwMode="auto">
              <a:xfrm rot="5400000">
                <a:off x="4172"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5" name="AutoShape 75"/>
              <p:cNvSpPr>
                <a:spLocks noChangeAspect="1" noChangeArrowheads="1"/>
              </p:cNvSpPr>
              <p:nvPr/>
            </p:nvSpPr>
            <p:spPr bwMode="auto">
              <a:xfrm rot="5400000">
                <a:off x="3767" y="3253"/>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6" name="AutoShape 76"/>
              <p:cNvSpPr>
                <a:spLocks noChangeAspect="1" noChangeArrowheads="1"/>
              </p:cNvSpPr>
              <p:nvPr/>
            </p:nvSpPr>
            <p:spPr bwMode="auto">
              <a:xfrm rot="5400000">
                <a:off x="4552"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7" name="AutoShape 77"/>
              <p:cNvSpPr>
                <a:spLocks noChangeAspect="1" noChangeArrowheads="1"/>
              </p:cNvSpPr>
              <p:nvPr/>
            </p:nvSpPr>
            <p:spPr bwMode="auto">
              <a:xfrm rot="5400000">
                <a:off x="4171"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8" name="AutoShape 78"/>
              <p:cNvSpPr>
                <a:spLocks noChangeAspect="1" noChangeArrowheads="1"/>
              </p:cNvSpPr>
              <p:nvPr/>
            </p:nvSpPr>
            <p:spPr bwMode="auto">
              <a:xfrm rot="5400000">
                <a:off x="4941" y="242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9" name="AutoShape 79"/>
              <p:cNvSpPr>
                <a:spLocks noChangeAspect="1" noChangeArrowheads="1"/>
              </p:cNvSpPr>
              <p:nvPr/>
            </p:nvSpPr>
            <p:spPr bwMode="auto">
              <a:xfrm rot="5400000">
                <a:off x="4943" y="2833"/>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0" name="AutoShape 80"/>
              <p:cNvSpPr>
                <a:spLocks noChangeAspect="1" noChangeArrowheads="1"/>
              </p:cNvSpPr>
              <p:nvPr/>
            </p:nvSpPr>
            <p:spPr bwMode="auto">
              <a:xfrm rot="5400000">
                <a:off x="4941" y="325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1" name="AutoShape 81"/>
              <p:cNvSpPr>
                <a:spLocks noChangeAspect="1" noChangeArrowheads="1"/>
              </p:cNvSpPr>
              <p:nvPr/>
            </p:nvSpPr>
            <p:spPr bwMode="auto">
              <a:xfrm rot="5400000">
                <a:off x="4941" y="364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2" name="AutoShape 82"/>
              <p:cNvSpPr>
                <a:spLocks noChangeAspect="1" noChangeArrowheads="1"/>
              </p:cNvSpPr>
              <p:nvPr/>
            </p:nvSpPr>
            <p:spPr bwMode="auto">
              <a:xfrm rot="5400000">
                <a:off x="3767" y="364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3" name="AutoShape 83"/>
              <p:cNvSpPr>
                <a:spLocks noChangeAspect="1" noChangeArrowheads="1"/>
              </p:cNvSpPr>
              <p:nvPr/>
            </p:nvSpPr>
            <p:spPr bwMode="auto">
              <a:xfrm rot="5400000">
                <a:off x="4554" y="363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4" name="AutoShape 84"/>
              <p:cNvSpPr>
                <a:spLocks noChangeAspect="1" noChangeArrowheads="1"/>
              </p:cNvSpPr>
              <p:nvPr/>
            </p:nvSpPr>
            <p:spPr bwMode="auto">
              <a:xfrm rot="5400000">
                <a:off x="4174" y="3635"/>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grpSp>
          <p:nvGrpSpPr>
            <p:cNvPr id="4" name="Group 85"/>
            <p:cNvGrpSpPr>
              <a:grpSpLocks/>
            </p:cNvGrpSpPr>
            <p:nvPr/>
          </p:nvGrpSpPr>
          <p:grpSpPr bwMode="auto">
            <a:xfrm>
              <a:off x="3736" y="1579"/>
              <a:ext cx="610" cy="574"/>
              <a:chOff x="1824" y="960"/>
              <a:chExt cx="1902" cy="1953"/>
            </a:xfrm>
            <a:grpFill/>
          </p:grpSpPr>
          <p:sp>
            <p:nvSpPr>
              <p:cNvPr id="85" name="AutoShape 86"/>
              <p:cNvSpPr>
                <a:spLocks noChangeAspect="1" noChangeArrowheads="1"/>
              </p:cNvSpPr>
              <p:nvPr/>
            </p:nvSpPr>
            <p:spPr bwMode="auto">
              <a:xfrm rot="5400000">
                <a:off x="2242" y="967"/>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6" name="AutoShape 87"/>
              <p:cNvSpPr>
                <a:spLocks noChangeAspect="1" noChangeArrowheads="1"/>
              </p:cNvSpPr>
              <p:nvPr/>
            </p:nvSpPr>
            <p:spPr bwMode="auto">
              <a:xfrm rot="5400000">
                <a:off x="2245" y="1372"/>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7" name="AutoShape 88"/>
              <p:cNvSpPr>
                <a:spLocks noChangeAspect="1" noChangeArrowheads="1"/>
              </p:cNvSpPr>
              <p:nvPr/>
            </p:nvSpPr>
            <p:spPr bwMode="auto">
              <a:xfrm rot="5400000">
                <a:off x="3029"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8" name="AutoShape 89"/>
              <p:cNvSpPr>
                <a:spLocks noChangeAspect="1" noChangeArrowheads="1"/>
              </p:cNvSpPr>
              <p:nvPr/>
            </p:nvSpPr>
            <p:spPr bwMode="auto">
              <a:xfrm rot="5400000">
                <a:off x="3029"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9" name="AutoShape 90"/>
              <p:cNvSpPr>
                <a:spLocks noChangeAspect="1" noChangeArrowheads="1"/>
              </p:cNvSpPr>
              <p:nvPr/>
            </p:nvSpPr>
            <p:spPr bwMode="auto">
              <a:xfrm rot="5400000">
                <a:off x="2648"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0" name="AutoShape 91"/>
              <p:cNvSpPr>
                <a:spLocks noChangeAspect="1" noChangeArrowheads="1"/>
              </p:cNvSpPr>
              <p:nvPr/>
            </p:nvSpPr>
            <p:spPr bwMode="auto">
              <a:xfrm rot="5400000">
                <a:off x="2648"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1" name="AutoShape 92"/>
              <p:cNvSpPr>
                <a:spLocks noChangeAspect="1" noChangeArrowheads="1"/>
              </p:cNvSpPr>
              <p:nvPr/>
            </p:nvSpPr>
            <p:spPr bwMode="auto">
              <a:xfrm rot="5400000">
                <a:off x="2243" y="1793"/>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2" name="AutoShape 93"/>
              <p:cNvSpPr>
                <a:spLocks noChangeAspect="1" noChangeArrowheads="1"/>
              </p:cNvSpPr>
              <p:nvPr/>
            </p:nvSpPr>
            <p:spPr bwMode="auto">
              <a:xfrm rot="5400000">
                <a:off x="3027"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3" name="AutoShape 94"/>
              <p:cNvSpPr>
                <a:spLocks noChangeAspect="1" noChangeArrowheads="1"/>
              </p:cNvSpPr>
              <p:nvPr/>
            </p:nvSpPr>
            <p:spPr bwMode="auto">
              <a:xfrm rot="5400000">
                <a:off x="2646"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4" name="AutoShape 95"/>
              <p:cNvSpPr>
                <a:spLocks noChangeAspect="1" noChangeArrowheads="1"/>
              </p:cNvSpPr>
              <p:nvPr/>
            </p:nvSpPr>
            <p:spPr bwMode="auto">
              <a:xfrm rot="5400000">
                <a:off x="3416" y="96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5" name="AutoShape 96"/>
              <p:cNvSpPr>
                <a:spLocks noChangeAspect="1" noChangeArrowheads="1"/>
              </p:cNvSpPr>
              <p:nvPr/>
            </p:nvSpPr>
            <p:spPr bwMode="auto">
              <a:xfrm rot="5400000">
                <a:off x="3419" y="1372"/>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6" name="AutoShape 97"/>
              <p:cNvSpPr>
                <a:spLocks noChangeAspect="1" noChangeArrowheads="1"/>
              </p:cNvSpPr>
              <p:nvPr/>
            </p:nvSpPr>
            <p:spPr bwMode="auto">
              <a:xfrm rot="5400000">
                <a:off x="3417" y="179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7" name="AutoShape 98"/>
              <p:cNvSpPr>
                <a:spLocks noChangeAspect="1" noChangeArrowheads="1"/>
              </p:cNvSpPr>
              <p:nvPr/>
            </p:nvSpPr>
            <p:spPr bwMode="auto">
              <a:xfrm rot="5400000">
                <a:off x="3416"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8" name="AutoShape 99"/>
              <p:cNvSpPr>
                <a:spLocks noChangeAspect="1" noChangeArrowheads="1"/>
              </p:cNvSpPr>
              <p:nvPr/>
            </p:nvSpPr>
            <p:spPr bwMode="auto">
              <a:xfrm rot="5400000">
                <a:off x="2243"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9" name="AutoShape 100"/>
              <p:cNvSpPr>
                <a:spLocks noChangeAspect="1" noChangeArrowheads="1"/>
              </p:cNvSpPr>
              <p:nvPr/>
            </p:nvSpPr>
            <p:spPr bwMode="auto">
              <a:xfrm rot="5400000">
                <a:off x="3030" y="217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0" name="AutoShape 101"/>
              <p:cNvSpPr>
                <a:spLocks noChangeAspect="1" noChangeArrowheads="1"/>
              </p:cNvSpPr>
              <p:nvPr/>
            </p:nvSpPr>
            <p:spPr bwMode="auto">
              <a:xfrm rot="5400000">
                <a:off x="2650" y="2176"/>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1" name="AutoShape 102"/>
              <p:cNvSpPr>
                <a:spLocks noChangeAspect="1" noChangeArrowheads="1"/>
              </p:cNvSpPr>
              <p:nvPr/>
            </p:nvSpPr>
            <p:spPr bwMode="auto">
              <a:xfrm rot="5400000">
                <a:off x="2137" y="107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2" name="AutoShape 103"/>
              <p:cNvSpPr>
                <a:spLocks noChangeAspect="1" noChangeArrowheads="1"/>
              </p:cNvSpPr>
              <p:nvPr/>
            </p:nvSpPr>
            <p:spPr bwMode="auto">
              <a:xfrm rot="5400000">
                <a:off x="2140" y="147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3" name="AutoShape 104"/>
              <p:cNvSpPr>
                <a:spLocks noChangeAspect="1" noChangeArrowheads="1"/>
              </p:cNvSpPr>
              <p:nvPr/>
            </p:nvSpPr>
            <p:spPr bwMode="auto">
              <a:xfrm rot="5400000">
                <a:off x="2924"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4" name="AutoShape 105"/>
              <p:cNvSpPr>
                <a:spLocks noChangeAspect="1" noChangeArrowheads="1"/>
              </p:cNvSpPr>
              <p:nvPr/>
            </p:nvSpPr>
            <p:spPr bwMode="auto">
              <a:xfrm rot="5400000">
                <a:off x="2924"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5" name="AutoShape 106"/>
              <p:cNvSpPr>
                <a:spLocks noChangeAspect="1" noChangeArrowheads="1"/>
              </p:cNvSpPr>
              <p:nvPr/>
            </p:nvSpPr>
            <p:spPr bwMode="auto">
              <a:xfrm rot="5400000">
                <a:off x="2543"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6" name="AutoShape 107"/>
              <p:cNvSpPr>
                <a:spLocks noChangeAspect="1" noChangeArrowheads="1"/>
              </p:cNvSpPr>
              <p:nvPr/>
            </p:nvSpPr>
            <p:spPr bwMode="auto">
              <a:xfrm rot="5400000">
                <a:off x="2543"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7" name="AutoShape 108"/>
              <p:cNvSpPr>
                <a:spLocks noChangeAspect="1" noChangeArrowheads="1"/>
              </p:cNvSpPr>
              <p:nvPr/>
            </p:nvSpPr>
            <p:spPr bwMode="auto">
              <a:xfrm rot="5400000">
                <a:off x="2138" y="190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8" name="AutoShape 109"/>
              <p:cNvSpPr>
                <a:spLocks noChangeAspect="1" noChangeArrowheads="1"/>
              </p:cNvSpPr>
              <p:nvPr/>
            </p:nvSpPr>
            <p:spPr bwMode="auto">
              <a:xfrm rot="5400000">
                <a:off x="2922"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9" name="AutoShape 110"/>
              <p:cNvSpPr>
                <a:spLocks noChangeAspect="1" noChangeArrowheads="1"/>
              </p:cNvSpPr>
              <p:nvPr/>
            </p:nvSpPr>
            <p:spPr bwMode="auto">
              <a:xfrm rot="5400000">
                <a:off x="2541"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0" name="AutoShape 111"/>
              <p:cNvSpPr>
                <a:spLocks noChangeAspect="1" noChangeArrowheads="1"/>
              </p:cNvSpPr>
              <p:nvPr/>
            </p:nvSpPr>
            <p:spPr bwMode="auto">
              <a:xfrm rot="5400000">
                <a:off x="3311" y="1073"/>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1" name="AutoShape 112"/>
              <p:cNvSpPr>
                <a:spLocks noChangeAspect="1" noChangeArrowheads="1"/>
              </p:cNvSpPr>
              <p:nvPr/>
            </p:nvSpPr>
            <p:spPr bwMode="auto">
              <a:xfrm rot="5400000">
                <a:off x="3313" y="1479"/>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2" name="AutoShape 113"/>
              <p:cNvSpPr>
                <a:spLocks noChangeAspect="1" noChangeArrowheads="1"/>
              </p:cNvSpPr>
              <p:nvPr/>
            </p:nvSpPr>
            <p:spPr bwMode="auto">
              <a:xfrm rot="5400000">
                <a:off x="3312" y="190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3" name="AutoShape 114"/>
              <p:cNvSpPr>
                <a:spLocks noChangeAspect="1" noChangeArrowheads="1"/>
              </p:cNvSpPr>
              <p:nvPr/>
            </p:nvSpPr>
            <p:spPr bwMode="auto">
              <a:xfrm rot="5400000">
                <a:off x="3311"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4" name="AutoShape 115"/>
              <p:cNvSpPr>
                <a:spLocks noChangeAspect="1" noChangeArrowheads="1"/>
              </p:cNvSpPr>
              <p:nvPr/>
            </p:nvSpPr>
            <p:spPr bwMode="auto">
              <a:xfrm rot="5400000">
                <a:off x="2138"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5" name="AutoShape 116"/>
              <p:cNvSpPr>
                <a:spLocks noChangeAspect="1" noChangeArrowheads="1"/>
              </p:cNvSpPr>
              <p:nvPr/>
            </p:nvSpPr>
            <p:spPr bwMode="auto">
              <a:xfrm rot="5400000">
                <a:off x="2925" y="2282"/>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6" name="AutoShape 117"/>
              <p:cNvSpPr>
                <a:spLocks noChangeAspect="1" noChangeArrowheads="1"/>
              </p:cNvSpPr>
              <p:nvPr/>
            </p:nvSpPr>
            <p:spPr bwMode="auto">
              <a:xfrm rot="5400000">
                <a:off x="2545" y="2281"/>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7" name="AutoShape 118"/>
              <p:cNvSpPr>
                <a:spLocks noChangeAspect="1" noChangeArrowheads="1"/>
              </p:cNvSpPr>
              <p:nvPr/>
            </p:nvSpPr>
            <p:spPr bwMode="auto">
              <a:xfrm rot="5400000">
                <a:off x="2031" y="117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8" name="AutoShape 119"/>
              <p:cNvSpPr>
                <a:spLocks noChangeAspect="1" noChangeArrowheads="1"/>
              </p:cNvSpPr>
              <p:nvPr/>
            </p:nvSpPr>
            <p:spPr bwMode="auto">
              <a:xfrm rot="5400000">
                <a:off x="2034" y="1584"/>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9" name="AutoShape 120"/>
              <p:cNvSpPr>
                <a:spLocks noChangeAspect="1" noChangeArrowheads="1"/>
              </p:cNvSpPr>
              <p:nvPr/>
            </p:nvSpPr>
            <p:spPr bwMode="auto">
              <a:xfrm rot="5400000">
                <a:off x="2818"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0" name="AutoShape 121"/>
              <p:cNvSpPr>
                <a:spLocks noChangeAspect="1" noChangeArrowheads="1"/>
              </p:cNvSpPr>
              <p:nvPr/>
            </p:nvSpPr>
            <p:spPr bwMode="auto">
              <a:xfrm rot="5400000">
                <a:off x="2818"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1" name="AutoShape 122"/>
              <p:cNvSpPr>
                <a:spLocks noChangeAspect="1" noChangeArrowheads="1"/>
              </p:cNvSpPr>
              <p:nvPr/>
            </p:nvSpPr>
            <p:spPr bwMode="auto">
              <a:xfrm rot="5400000">
                <a:off x="2437"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2" name="AutoShape 123"/>
              <p:cNvSpPr>
                <a:spLocks noChangeAspect="1" noChangeArrowheads="1"/>
              </p:cNvSpPr>
              <p:nvPr/>
            </p:nvSpPr>
            <p:spPr bwMode="auto">
              <a:xfrm rot="5400000">
                <a:off x="2437"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3" name="AutoShape 124"/>
              <p:cNvSpPr>
                <a:spLocks noChangeAspect="1" noChangeArrowheads="1"/>
              </p:cNvSpPr>
              <p:nvPr/>
            </p:nvSpPr>
            <p:spPr bwMode="auto">
              <a:xfrm rot="5400000">
                <a:off x="2033" y="2005"/>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4" name="AutoShape 125"/>
              <p:cNvSpPr>
                <a:spLocks noChangeAspect="1" noChangeArrowheads="1"/>
              </p:cNvSpPr>
              <p:nvPr/>
            </p:nvSpPr>
            <p:spPr bwMode="auto">
              <a:xfrm rot="5400000">
                <a:off x="2817"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5" name="AutoShape 126"/>
              <p:cNvSpPr>
                <a:spLocks noChangeAspect="1" noChangeArrowheads="1"/>
              </p:cNvSpPr>
              <p:nvPr/>
            </p:nvSpPr>
            <p:spPr bwMode="auto">
              <a:xfrm rot="5400000">
                <a:off x="2436"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6" name="AutoShape 127"/>
              <p:cNvSpPr>
                <a:spLocks noChangeAspect="1" noChangeArrowheads="1"/>
              </p:cNvSpPr>
              <p:nvPr/>
            </p:nvSpPr>
            <p:spPr bwMode="auto">
              <a:xfrm rot="5400000">
                <a:off x="3205" y="117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7" name="AutoShape 128"/>
              <p:cNvSpPr>
                <a:spLocks noChangeAspect="1" noChangeArrowheads="1"/>
              </p:cNvSpPr>
              <p:nvPr/>
            </p:nvSpPr>
            <p:spPr bwMode="auto">
              <a:xfrm rot="5400000">
                <a:off x="3208" y="1584"/>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8" name="AutoShape 129"/>
              <p:cNvSpPr>
                <a:spLocks noChangeAspect="1" noChangeArrowheads="1"/>
              </p:cNvSpPr>
              <p:nvPr/>
            </p:nvSpPr>
            <p:spPr bwMode="auto">
              <a:xfrm rot="5400000">
                <a:off x="3206" y="200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9" name="AutoShape 130"/>
              <p:cNvSpPr>
                <a:spLocks noChangeAspect="1" noChangeArrowheads="1"/>
              </p:cNvSpPr>
              <p:nvPr/>
            </p:nvSpPr>
            <p:spPr bwMode="auto">
              <a:xfrm rot="5400000">
                <a:off x="3205"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0" name="AutoShape 131"/>
              <p:cNvSpPr>
                <a:spLocks noChangeAspect="1" noChangeArrowheads="1"/>
              </p:cNvSpPr>
              <p:nvPr/>
            </p:nvSpPr>
            <p:spPr bwMode="auto">
              <a:xfrm rot="5400000">
                <a:off x="2032"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1" name="AutoShape 132"/>
              <p:cNvSpPr>
                <a:spLocks noChangeAspect="1" noChangeArrowheads="1"/>
              </p:cNvSpPr>
              <p:nvPr/>
            </p:nvSpPr>
            <p:spPr bwMode="auto">
              <a:xfrm rot="5400000">
                <a:off x="2819" y="2387"/>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2" name="AutoShape 133"/>
              <p:cNvSpPr>
                <a:spLocks noChangeAspect="1" noChangeArrowheads="1"/>
              </p:cNvSpPr>
              <p:nvPr/>
            </p:nvSpPr>
            <p:spPr bwMode="auto">
              <a:xfrm rot="5400000">
                <a:off x="2439" y="2387"/>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3" name="AutoShape 134"/>
              <p:cNvSpPr>
                <a:spLocks noChangeAspect="1" noChangeArrowheads="1"/>
              </p:cNvSpPr>
              <p:nvPr/>
            </p:nvSpPr>
            <p:spPr bwMode="auto">
              <a:xfrm rot="5400000">
                <a:off x="1926" y="1285"/>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4" name="AutoShape 135"/>
              <p:cNvSpPr>
                <a:spLocks noChangeAspect="1" noChangeArrowheads="1"/>
              </p:cNvSpPr>
              <p:nvPr/>
            </p:nvSpPr>
            <p:spPr bwMode="auto">
              <a:xfrm rot="5400000">
                <a:off x="1929" y="1690"/>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5" name="AutoShape 136"/>
              <p:cNvSpPr>
                <a:spLocks noChangeAspect="1" noChangeArrowheads="1"/>
              </p:cNvSpPr>
              <p:nvPr/>
            </p:nvSpPr>
            <p:spPr bwMode="auto">
              <a:xfrm rot="5400000">
                <a:off x="2713"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6" name="AutoShape 137"/>
              <p:cNvSpPr>
                <a:spLocks noChangeAspect="1" noChangeArrowheads="1"/>
              </p:cNvSpPr>
              <p:nvPr/>
            </p:nvSpPr>
            <p:spPr bwMode="auto">
              <a:xfrm rot="5400000">
                <a:off x="2713"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7" name="AutoShape 138"/>
              <p:cNvSpPr>
                <a:spLocks noChangeAspect="1" noChangeArrowheads="1"/>
              </p:cNvSpPr>
              <p:nvPr/>
            </p:nvSpPr>
            <p:spPr bwMode="auto">
              <a:xfrm rot="5400000">
                <a:off x="2332"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8" name="AutoShape 139"/>
              <p:cNvSpPr>
                <a:spLocks noChangeAspect="1" noChangeArrowheads="1"/>
              </p:cNvSpPr>
              <p:nvPr/>
            </p:nvSpPr>
            <p:spPr bwMode="auto">
              <a:xfrm rot="5400000">
                <a:off x="2332"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9" name="AutoShape 140"/>
              <p:cNvSpPr>
                <a:spLocks noChangeAspect="1" noChangeArrowheads="1"/>
              </p:cNvSpPr>
              <p:nvPr/>
            </p:nvSpPr>
            <p:spPr bwMode="auto">
              <a:xfrm rot="5400000">
                <a:off x="1928" y="211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0" name="AutoShape 141"/>
              <p:cNvSpPr>
                <a:spLocks noChangeAspect="1" noChangeArrowheads="1"/>
              </p:cNvSpPr>
              <p:nvPr/>
            </p:nvSpPr>
            <p:spPr bwMode="auto">
              <a:xfrm rot="5400000">
                <a:off x="2712"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1" name="AutoShape 142"/>
              <p:cNvSpPr>
                <a:spLocks noChangeAspect="1" noChangeArrowheads="1"/>
              </p:cNvSpPr>
              <p:nvPr/>
            </p:nvSpPr>
            <p:spPr bwMode="auto">
              <a:xfrm rot="5400000">
                <a:off x="2331"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2" name="AutoShape 143"/>
              <p:cNvSpPr>
                <a:spLocks noChangeAspect="1" noChangeArrowheads="1"/>
              </p:cNvSpPr>
              <p:nvPr/>
            </p:nvSpPr>
            <p:spPr bwMode="auto">
              <a:xfrm rot="5400000">
                <a:off x="3100" y="1285"/>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3" name="AutoShape 144"/>
              <p:cNvSpPr>
                <a:spLocks noChangeAspect="1" noChangeArrowheads="1"/>
              </p:cNvSpPr>
              <p:nvPr/>
            </p:nvSpPr>
            <p:spPr bwMode="auto">
              <a:xfrm rot="5400000">
                <a:off x="3102" y="1691"/>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4" name="AutoShape 145"/>
              <p:cNvSpPr>
                <a:spLocks noChangeAspect="1" noChangeArrowheads="1"/>
              </p:cNvSpPr>
              <p:nvPr/>
            </p:nvSpPr>
            <p:spPr bwMode="auto">
              <a:xfrm rot="5400000">
                <a:off x="3100" y="211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5" name="AutoShape 146"/>
              <p:cNvSpPr>
                <a:spLocks noChangeAspect="1" noChangeArrowheads="1"/>
              </p:cNvSpPr>
              <p:nvPr/>
            </p:nvSpPr>
            <p:spPr bwMode="auto">
              <a:xfrm rot="5400000">
                <a:off x="3100"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6" name="AutoShape 147"/>
              <p:cNvSpPr>
                <a:spLocks noChangeAspect="1" noChangeArrowheads="1"/>
              </p:cNvSpPr>
              <p:nvPr/>
            </p:nvSpPr>
            <p:spPr bwMode="auto">
              <a:xfrm rot="5400000">
                <a:off x="1927"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7" name="AutoShape 148"/>
              <p:cNvSpPr>
                <a:spLocks noChangeAspect="1" noChangeArrowheads="1"/>
              </p:cNvSpPr>
              <p:nvPr/>
            </p:nvSpPr>
            <p:spPr bwMode="auto">
              <a:xfrm rot="5400000">
                <a:off x="2714" y="2493"/>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8" name="AutoShape 149"/>
              <p:cNvSpPr>
                <a:spLocks noChangeAspect="1" noChangeArrowheads="1"/>
              </p:cNvSpPr>
              <p:nvPr/>
            </p:nvSpPr>
            <p:spPr bwMode="auto">
              <a:xfrm rot="5400000">
                <a:off x="2334" y="2492"/>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9" name="AutoShape 150"/>
              <p:cNvSpPr>
                <a:spLocks noChangeAspect="1" noChangeArrowheads="1"/>
              </p:cNvSpPr>
              <p:nvPr/>
            </p:nvSpPr>
            <p:spPr bwMode="auto">
              <a:xfrm rot="5400000">
                <a:off x="1820" y="138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0" name="AutoShape 151"/>
              <p:cNvSpPr>
                <a:spLocks noChangeAspect="1" noChangeArrowheads="1"/>
              </p:cNvSpPr>
              <p:nvPr/>
            </p:nvSpPr>
            <p:spPr bwMode="auto">
              <a:xfrm rot="5400000">
                <a:off x="1824" y="1794"/>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1" name="AutoShape 152"/>
              <p:cNvSpPr>
                <a:spLocks noChangeAspect="1" noChangeArrowheads="1"/>
              </p:cNvSpPr>
              <p:nvPr/>
            </p:nvSpPr>
            <p:spPr bwMode="auto">
              <a:xfrm rot="5400000">
                <a:off x="2607"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2" name="AutoShape 153"/>
              <p:cNvSpPr>
                <a:spLocks noChangeAspect="1" noChangeArrowheads="1"/>
              </p:cNvSpPr>
              <p:nvPr/>
            </p:nvSpPr>
            <p:spPr bwMode="auto">
              <a:xfrm rot="5400000">
                <a:off x="2607"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3" name="AutoShape 154"/>
              <p:cNvSpPr>
                <a:spLocks noChangeAspect="1" noChangeArrowheads="1"/>
              </p:cNvSpPr>
              <p:nvPr/>
            </p:nvSpPr>
            <p:spPr bwMode="auto">
              <a:xfrm rot="5400000">
                <a:off x="2226"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4" name="AutoShape 155"/>
              <p:cNvSpPr>
                <a:spLocks noChangeAspect="1" noChangeArrowheads="1"/>
              </p:cNvSpPr>
              <p:nvPr/>
            </p:nvSpPr>
            <p:spPr bwMode="auto">
              <a:xfrm rot="5400000">
                <a:off x="2226"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5" name="AutoShape 156"/>
              <p:cNvSpPr>
                <a:spLocks noChangeAspect="1" noChangeArrowheads="1"/>
              </p:cNvSpPr>
              <p:nvPr/>
            </p:nvSpPr>
            <p:spPr bwMode="auto">
              <a:xfrm rot="5400000">
                <a:off x="1821"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6" name="AutoShape 157"/>
              <p:cNvSpPr>
                <a:spLocks noChangeAspect="1" noChangeArrowheads="1"/>
              </p:cNvSpPr>
              <p:nvPr/>
            </p:nvSpPr>
            <p:spPr bwMode="auto">
              <a:xfrm rot="5400000">
                <a:off x="2606"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7" name="AutoShape 158"/>
              <p:cNvSpPr>
                <a:spLocks noChangeAspect="1" noChangeArrowheads="1"/>
              </p:cNvSpPr>
              <p:nvPr/>
            </p:nvSpPr>
            <p:spPr bwMode="auto">
              <a:xfrm rot="5400000">
                <a:off x="2225"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8" name="AutoShape 159"/>
              <p:cNvSpPr>
                <a:spLocks noChangeAspect="1" noChangeArrowheads="1"/>
              </p:cNvSpPr>
              <p:nvPr/>
            </p:nvSpPr>
            <p:spPr bwMode="auto">
              <a:xfrm rot="5400000">
                <a:off x="2995" y="139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9" name="AutoShape 160"/>
              <p:cNvSpPr>
                <a:spLocks noChangeAspect="1" noChangeArrowheads="1"/>
              </p:cNvSpPr>
              <p:nvPr/>
            </p:nvSpPr>
            <p:spPr bwMode="auto">
              <a:xfrm rot="5400000">
                <a:off x="2997" y="179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0" name="AutoShape 161"/>
              <p:cNvSpPr>
                <a:spLocks noChangeAspect="1" noChangeArrowheads="1"/>
              </p:cNvSpPr>
              <p:nvPr/>
            </p:nvSpPr>
            <p:spPr bwMode="auto">
              <a:xfrm rot="5400000">
                <a:off x="2995" y="221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1" name="AutoShape 162"/>
              <p:cNvSpPr>
                <a:spLocks noChangeAspect="1" noChangeArrowheads="1"/>
              </p:cNvSpPr>
              <p:nvPr/>
            </p:nvSpPr>
            <p:spPr bwMode="auto">
              <a:xfrm rot="5400000">
                <a:off x="2995" y="260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2" name="AutoShape 163"/>
              <p:cNvSpPr>
                <a:spLocks noChangeAspect="1" noChangeArrowheads="1"/>
              </p:cNvSpPr>
              <p:nvPr/>
            </p:nvSpPr>
            <p:spPr bwMode="auto">
              <a:xfrm rot="5400000">
                <a:off x="1821" y="26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3" name="AutoShape 164"/>
              <p:cNvSpPr>
                <a:spLocks noChangeAspect="1" noChangeArrowheads="1"/>
              </p:cNvSpPr>
              <p:nvPr/>
            </p:nvSpPr>
            <p:spPr bwMode="auto">
              <a:xfrm rot="5400000">
                <a:off x="2608" y="259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4" name="AutoShape 165"/>
              <p:cNvSpPr>
                <a:spLocks noChangeAspect="1" noChangeArrowheads="1"/>
              </p:cNvSpPr>
              <p:nvPr/>
            </p:nvSpPr>
            <p:spPr bwMode="auto">
              <a:xfrm rot="5400000">
                <a:off x="2228" y="2598"/>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sp>
          <p:nvSpPr>
            <p:cNvPr id="5" name="AutoShape 166"/>
            <p:cNvSpPr>
              <a:spLocks noChangeAspect="1" noChangeArrowheads="1"/>
            </p:cNvSpPr>
            <p:nvPr/>
          </p:nvSpPr>
          <p:spPr bwMode="auto">
            <a:xfrm rot="5400000">
              <a:off x="3870"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 name="AutoShape 167"/>
            <p:cNvSpPr>
              <a:spLocks noChangeAspect="1" noChangeArrowheads="1"/>
            </p:cNvSpPr>
            <p:nvPr/>
          </p:nvSpPr>
          <p:spPr bwMode="auto">
            <a:xfrm rot="5400000">
              <a:off x="3871"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 name="AutoShape 168"/>
            <p:cNvSpPr>
              <a:spLocks noChangeAspect="1" noChangeArrowheads="1"/>
            </p:cNvSpPr>
            <p:nvPr/>
          </p:nvSpPr>
          <p:spPr bwMode="auto">
            <a:xfrm rot="5400000">
              <a:off x="4122"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 name="AutoShape 169"/>
            <p:cNvSpPr>
              <a:spLocks noChangeAspect="1" noChangeArrowheads="1"/>
            </p:cNvSpPr>
            <p:nvPr/>
          </p:nvSpPr>
          <p:spPr bwMode="auto">
            <a:xfrm rot="5400000">
              <a:off x="4122"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 name="AutoShape 170"/>
            <p:cNvSpPr>
              <a:spLocks noChangeAspect="1" noChangeArrowheads="1"/>
            </p:cNvSpPr>
            <p:nvPr/>
          </p:nvSpPr>
          <p:spPr bwMode="auto">
            <a:xfrm rot="5400000">
              <a:off x="4000"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 name="AutoShape 171"/>
            <p:cNvSpPr>
              <a:spLocks noChangeAspect="1" noChangeArrowheads="1"/>
            </p:cNvSpPr>
            <p:nvPr/>
          </p:nvSpPr>
          <p:spPr bwMode="auto">
            <a:xfrm rot="5400000">
              <a:off x="4000"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 name="AutoShape 172"/>
            <p:cNvSpPr>
              <a:spLocks noChangeAspect="1" noChangeArrowheads="1"/>
            </p:cNvSpPr>
            <p:nvPr/>
          </p:nvSpPr>
          <p:spPr bwMode="auto">
            <a:xfrm rot="5400000">
              <a:off x="3870" y="182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 name="AutoShape 173"/>
            <p:cNvSpPr>
              <a:spLocks noChangeAspect="1" noChangeArrowheads="1"/>
            </p:cNvSpPr>
            <p:nvPr/>
          </p:nvSpPr>
          <p:spPr bwMode="auto">
            <a:xfrm rot="5400000">
              <a:off x="4122"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 name="AutoShape 174"/>
            <p:cNvSpPr>
              <a:spLocks noChangeAspect="1" noChangeArrowheads="1"/>
            </p:cNvSpPr>
            <p:nvPr/>
          </p:nvSpPr>
          <p:spPr bwMode="auto">
            <a:xfrm rot="5400000">
              <a:off x="4000"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 name="AutoShape 175"/>
            <p:cNvSpPr>
              <a:spLocks noChangeAspect="1" noChangeArrowheads="1"/>
            </p:cNvSpPr>
            <p:nvPr/>
          </p:nvSpPr>
          <p:spPr bwMode="auto">
            <a:xfrm rot="5400000">
              <a:off x="4247"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 name="AutoShape 176"/>
            <p:cNvSpPr>
              <a:spLocks noChangeAspect="1" noChangeArrowheads="1"/>
            </p:cNvSpPr>
            <p:nvPr/>
          </p:nvSpPr>
          <p:spPr bwMode="auto">
            <a:xfrm rot="5400000">
              <a:off x="4248"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 name="AutoShape 177"/>
            <p:cNvSpPr>
              <a:spLocks noChangeAspect="1" noChangeArrowheads="1"/>
            </p:cNvSpPr>
            <p:nvPr/>
          </p:nvSpPr>
          <p:spPr bwMode="auto">
            <a:xfrm rot="5400000">
              <a:off x="4246" y="182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 name="AutoShape 178"/>
            <p:cNvSpPr>
              <a:spLocks noChangeAspect="1" noChangeArrowheads="1"/>
            </p:cNvSpPr>
            <p:nvPr/>
          </p:nvSpPr>
          <p:spPr bwMode="auto">
            <a:xfrm rot="5400000">
              <a:off x="4247" y="193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 name="AutoShape 179"/>
            <p:cNvSpPr>
              <a:spLocks noChangeAspect="1" noChangeArrowheads="1"/>
            </p:cNvSpPr>
            <p:nvPr/>
          </p:nvSpPr>
          <p:spPr bwMode="auto">
            <a:xfrm rot="5400000">
              <a:off x="3871" y="193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 name="AutoShape 180"/>
            <p:cNvSpPr>
              <a:spLocks noChangeAspect="1" noChangeArrowheads="1"/>
            </p:cNvSpPr>
            <p:nvPr/>
          </p:nvSpPr>
          <p:spPr bwMode="auto">
            <a:xfrm rot="5400000">
              <a:off x="4122"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 name="AutoShape 181"/>
            <p:cNvSpPr>
              <a:spLocks noChangeAspect="1" noChangeArrowheads="1"/>
            </p:cNvSpPr>
            <p:nvPr/>
          </p:nvSpPr>
          <p:spPr bwMode="auto">
            <a:xfrm rot="5400000">
              <a:off x="4001"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 name="AutoShape 182"/>
            <p:cNvSpPr>
              <a:spLocks noChangeAspect="1" noChangeArrowheads="1"/>
            </p:cNvSpPr>
            <p:nvPr/>
          </p:nvSpPr>
          <p:spPr bwMode="auto">
            <a:xfrm rot="5400000">
              <a:off x="3836" y="1610"/>
              <a:ext cx="93"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 name="AutoShape 183"/>
            <p:cNvSpPr>
              <a:spLocks noChangeAspect="1" noChangeArrowheads="1"/>
            </p:cNvSpPr>
            <p:nvPr/>
          </p:nvSpPr>
          <p:spPr bwMode="auto">
            <a:xfrm rot="5400000">
              <a:off x="3838" y="1729"/>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 name="AutoShape 184"/>
            <p:cNvSpPr>
              <a:spLocks noChangeAspect="1" noChangeArrowheads="1"/>
            </p:cNvSpPr>
            <p:nvPr/>
          </p:nvSpPr>
          <p:spPr bwMode="auto">
            <a:xfrm rot="5400000">
              <a:off x="4088"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 name="AutoShape 185"/>
            <p:cNvSpPr>
              <a:spLocks noChangeAspect="1" noChangeArrowheads="1"/>
            </p:cNvSpPr>
            <p:nvPr/>
          </p:nvSpPr>
          <p:spPr bwMode="auto">
            <a:xfrm rot="5400000">
              <a:off x="4088"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5" name="AutoShape 186"/>
            <p:cNvSpPr>
              <a:spLocks noChangeAspect="1" noChangeArrowheads="1"/>
            </p:cNvSpPr>
            <p:nvPr/>
          </p:nvSpPr>
          <p:spPr bwMode="auto">
            <a:xfrm rot="5400000">
              <a:off x="3966"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6" name="AutoShape 187"/>
            <p:cNvSpPr>
              <a:spLocks noChangeAspect="1" noChangeArrowheads="1"/>
            </p:cNvSpPr>
            <p:nvPr/>
          </p:nvSpPr>
          <p:spPr bwMode="auto">
            <a:xfrm rot="5400000">
              <a:off x="3966"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7" name="AutoShape 188"/>
            <p:cNvSpPr>
              <a:spLocks noChangeAspect="1" noChangeArrowheads="1"/>
            </p:cNvSpPr>
            <p:nvPr/>
          </p:nvSpPr>
          <p:spPr bwMode="auto">
            <a:xfrm rot="5400000">
              <a:off x="3837" y="185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8" name="AutoShape 189"/>
            <p:cNvSpPr>
              <a:spLocks noChangeAspect="1" noChangeArrowheads="1"/>
            </p:cNvSpPr>
            <p:nvPr/>
          </p:nvSpPr>
          <p:spPr bwMode="auto">
            <a:xfrm rot="5400000">
              <a:off x="4087"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9" name="AutoShape 190"/>
            <p:cNvSpPr>
              <a:spLocks noChangeAspect="1" noChangeArrowheads="1"/>
            </p:cNvSpPr>
            <p:nvPr/>
          </p:nvSpPr>
          <p:spPr bwMode="auto">
            <a:xfrm rot="5400000">
              <a:off x="3965"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0" name="AutoShape 191"/>
            <p:cNvSpPr>
              <a:spLocks noChangeAspect="1" noChangeArrowheads="1"/>
            </p:cNvSpPr>
            <p:nvPr/>
          </p:nvSpPr>
          <p:spPr bwMode="auto">
            <a:xfrm rot="5400000">
              <a:off x="4213" y="160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1" name="AutoShape 192"/>
            <p:cNvSpPr>
              <a:spLocks noChangeAspect="1" noChangeArrowheads="1"/>
            </p:cNvSpPr>
            <p:nvPr/>
          </p:nvSpPr>
          <p:spPr bwMode="auto">
            <a:xfrm rot="5400000">
              <a:off x="4213" y="1729"/>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2" name="AutoShape 193"/>
            <p:cNvSpPr>
              <a:spLocks noChangeAspect="1" noChangeArrowheads="1"/>
            </p:cNvSpPr>
            <p:nvPr/>
          </p:nvSpPr>
          <p:spPr bwMode="auto">
            <a:xfrm rot="5400000">
              <a:off x="4214" y="1853"/>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3" name="AutoShape 194"/>
            <p:cNvSpPr>
              <a:spLocks noChangeAspect="1" noChangeArrowheads="1"/>
            </p:cNvSpPr>
            <p:nvPr/>
          </p:nvSpPr>
          <p:spPr bwMode="auto">
            <a:xfrm rot="5400000">
              <a:off x="4213" y="196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4" name="AutoShape 195"/>
            <p:cNvSpPr>
              <a:spLocks noChangeAspect="1" noChangeArrowheads="1"/>
            </p:cNvSpPr>
            <p:nvPr/>
          </p:nvSpPr>
          <p:spPr bwMode="auto">
            <a:xfrm rot="5400000">
              <a:off x="3837" y="1967"/>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5" name="AutoShape 196"/>
            <p:cNvSpPr>
              <a:spLocks noChangeAspect="1" noChangeArrowheads="1"/>
            </p:cNvSpPr>
            <p:nvPr/>
          </p:nvSpPr>
          <p:spPr bwMode="auto">
            <a:xfrm rot="5400000">
              <a:off x="4090" y="1965"/>
              <a:ext cx="90"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6" name="AutoShape 197"/>
            <p:cNvSpPr>
              <a:spLocks noChangeAspect="1" noChangeArrowheads="1"/>
            </p:cNvSpPr>
            <p:nvPr/>
          </p:nvSpPr>
          <p:spPr bwMode="auto">
            <a:xfrm rot="5400000">
              <a:off x="3968" y="1965"/>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7" name="AutoShape 198"/>
            <p:cNvSpPr>
              <a:spLocks noChangeAspect="1" noChangeArrowheads="1"/>
            </p:cNvSpPr>
            <p:nvPr/>
          </p:nvSpPr>
          <p:spPr bwMode="auto">
            <a:xfrm rot="5400000">
              <a:off x="3803"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8" name="AutoShape 199"/>
            <p:cNvSpPr>
              <a:spLocks noChangeAspect="1" noChangeArrowheads="1"/>
            </p:cNvSpPr>
            <p:nvPr/>
          </p:nvSpPr>
          <p:spPr bwMode="auto">
            <a:xfrm rot="5400000">
              <a:off x="3803"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9" name="AutoShape 200"/>
            <p:cNvSpPr>
              <a:spLocks noChangeAspect="1" noChangeArrowheads="1"/>
            </p:cNvSpPr>
            <p:nvPr/>
          </p:nvSpPr>
          <p:spPr bwMode="auto">
            <a:xfrm rot="5400000">
              <a:off x="4054"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0" name="AutoShape 201"/>
            <p:cNvSpPr>
              <a:spLocks noChangeAspect="1" noChangeArrowheads="1"/>
            </p:cNvSpPr>
            <p:nvPr/>
          </p:nvSpPr>
          <p:spPr bwMode="auto">
            <a:xfrm rot="5400000">
              <a:off x="4054"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1" name="AutoShape 202"/>
            <p:cNvSpPr>
              <a:spLocks noChangeAspect="1" noChangeArrowheads="1"/>
            </p:cNvSpPr>
            <p:nvPr/>
          </p:nvSpPr>
          <p:spPr bwMode="auto">
            <a:xfrm rot="5400000">
              <a:off x="3932"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2" name="AutoShape 203"/>
            <p:cNvSpPr>
              <a:spLocks noChangeAspect="1" noChangeArrowheads="1"/>
            </p:cNvSpPr>
            <p:nvPr/>
          </p:nvSpPr>
          <p:spPr bwMode="auto">
            <a:xfrm rot="5400000">
              <a:off x="3932"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3" name="AutoShape 204"/>
            <p:cNvSpPr>
              <a:spLocks noChangeAspect="1" noChangeArrowheads="1"/>
            </p:cNvSpPr>
            <p:nvPr/>
          </p:nvSpPr>
          <p:spPr bwMode="auto">
            <a:xfrm rot="5400000">
              <a:off x="3803" y="188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4" name="AutoShape 205"/>
            <p:cNvSpPr>
              <a:spLocks noChangeAspect="1" noChangeArrowheads="1"/>
            </p:cNvSpPr>
            <p:nvPr/>
          </p:nvSpPr>
          <p:spPr bwMode="auto">
            <a:xfrm rot="5400000">
              <a:off x="4055" y="188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5" name="AutoShape 206"/>
            <p:cNvSpPr>
              <a:spLocks noChangeAspect="1" noChangeArrowheads="1"/>
            </p:cNvSpPr>
            <p:nvPr/>
          </p:nvSpPr>
          <p:spPr bwMode="auto">
            <a:xfrm rot="5400000">
              <a:off x="3933" y="1882"/>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6" name="AutoShape 207"/>
            <p:cNvSpPr>
              <a:spLocks noChangeAspect="1" noChangeArrowheads="1"/>
            </p:cNvSpPr>
            <p:nvPr/>
          </p:nvSpPr>
          <p:spPr bwMode="auto">
            <a:xfrm rot="5400000">
              <a:off x="4179"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7" name="AutoShape 208"/>
            <p:cNvSpPr>
              <a:spLocks noChangeAspect="1" noChangeArrowheads="1"/>
            </p:cNvSpPr>
            <p:nvPr/>
          </p:nvSpPr>
          <p:spPr bwMode="auto">
            <a:xfrm rot="5400000">
              <a:off x="4179"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8" name="AutoShape 209"/>
            <p:cNvSpPr>
              <a:spLocks noChangeAspect="1" noChangeArrowheads="1"/>
            </p:cNvSpPr>
            <p:nvPr/>
          </p:nvSpPr>
          <p:spPr bwMode="auto">
            <a:xfrm rot="5400000">
              <a:off x="4180" y="1884"/>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9" name="AutoShape 210"/>
            <p:cNvSpPr>
              <a:spLocks noChangeAspect="1" noChangeArrowheads="1"/>
            </p:cNvSpPr>
            <p:nvPr/>
          </p:nvSpPr>
          <p:spPr bwMode="auto">
            <a:xfrm rot="5400000">
              <a:off x="4178"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0" name="AutoShape 211"/>
            <p:cNvSpPr>
              <a:spLocks noChangeAspect="1" noChangeArrowheads="1"/>
            </p:cNvSpPr>
            <p:nvPr/>
          </p:nvSpPr>
          <p:spPr bwMode="auto">
            <a:xfrm rot="5400000">
              <a:off x="3802"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1" name="AutoShape 212"/>
            <p:cNvSpPr>
              <a:spLocks noChangeAspect="1" noChangeArrowheads="1"/>
            </p:cNvSpPr>
            <p:nvPr/>
          </p:nvSpPr>
          <p:spPr bwMode="auto">
            <a:xfrm rot="5400000">
              <a:off x="4055"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2" name="AutoShape 213"/>
            <p:cNvSpPr>
              <a:spLocks noChangeAspect="1" noChangeArrowheads="1"/>
            </p:cNvSpPr>
            <p:nvPr/>
          </p:nvSpPr>
          <p:spPr bwMode="auto">
            <a:xfrm rot="5400000">
              <a:off x="3933"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3" name="AutoShape 214"/>
            <p:cNvSpPr>
              <a:spLocks noChangeAspect="1" noChangeArrowheads="1"/>
            </p:cNvSpPr>
            <p:nvPr/>
          </p:nvSpPr>
          <p:spPr bwMode="auto">
            <a:xfrm rot="5400000">
              <a:off x="3769" y="167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4" name="AutoShape 215"/>
            <p:cNvSpPr>
              <a:spLocks noChangeAspect="1" noChangeArrowheads="1"/>
            </p:cNvSpPr>
            <p:nvPr/>
          </p:nvSpPr>
          <p:spPr bwMode="auto">
            <a:xfrm rot="5400000">
              <a:off x="3770" y="1791"/>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5" name="AutoShape 216"/>
            <p:cNvSpPr>
              <a:spLocks noChangeAspect="1" noChangeArrowheads="1"/>
            </p:cNvSpPr>
            <p:nvPr/>
          </p:nvSpPr>
          <p:spPr bwMode="auto">
            <a:xfrm rot="5400000">
              <a:off x="4021" y="1670"/>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6" name="AutoShape 217"/>
            <p:cNvSpPr>
              <a:spLocks noChangeAspect="1" noChangeArrowheads="1"/>
            </p:cNvSpPr>
            <p:nvPr/>
          </p:nvSpPr>
          <p:spPr bwMode="auto">
            <a:xfrm rot="5400000">
              <a:off x="4021" y="179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7" name="AutoShape 218"/>
            <p:cNvSpPr>
              <a:spLocks noChangeAspect="1" noChangeArrowheads="1"/>
            </p:cNvSpPr>
            <p:nvPr/>
          </p:nvSpPr>
          <p:spPr bwMode="auto">
            <a:xfrm rot="5400000">
              <a:off x="3899" y="1670"/>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8" name="AutoShape 219"/>
            <p:cNvSpPr>
              <a:spLocks noChangeAspect="1" noChangeArrowheads="1"/>
            </p:cNvSpPr>
            <p:nvPr/>
          </p:nvSpPr>
          <p:spPr bwMode="auto">
            <a:xfrm rot="5400000">
              <a:off x="3899" y="179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9" name="AutoShape 220"/>
            <p:cNvSpPr>
              <a:spLocks noChangeAspect="1" noChangeArrowheads="1"/>
            </p:cNvSpPr>
            <p:nvPr/>
          </p:nvSpPr>
          <p:spPr bwMode="auto">
            <a:xfrm rot="5400000">
              <a:off x="3769" y="191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0" name="AutoShape 221"/>
            <p:cNvSpPr>
              <a:spLocks noChangeAspect="1" noChangeArrowheads="1"/>
            </p:cNvSpPr>
            <p:nvPr/>
          </p:nvSpPr>
          <p:spPr bwMode="auto">
            <a:xfrm rot="5400000">
              <a:off x="4021"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1" name="AutoShape 222"/>
            <p:cNvSpPr>
              <a:spLocks noChangeAspect="1" noChangeArrowheads="1"/>
            </p:cNvSpPr>
            <p:nvPr/>
          </p:nvSpPr>
          <p:spPr bwMode="auto">
            <a:xfrm rot="5400000">
              <a:off x="3899"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2" name="AutoShape 223"/>
            <p:cNvSpPr>
              <a:spLocks noChangeAspect="1" noChangeArrowheads="1"/>
            </p:cNvSpPr>
            <p:nvPr/>
          </p:nvSpPr>
          <p:spPr bwMode="auto">
            <a:xfrm rot="5400000">
              <a:off x="4146" y="167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3" name="AutoShape 224"/>
            <p:cNvSpPr>
              <a:spLocks noChangeAspect="1" noChangeArrowheads="1"/>
            </p:cNvSpPr>
            <p:nvPr/>
          </p:nvSpPr>
          <p:spPr bwMode="auto">
            <a:xfrm rot="5400000">
              <a:off x="4147" y="1791"/>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4" name="AutoShape 225"/>
            <p:cNvSpPr>
              <a:spLocks noChangeAspect="1" noChangeArrowheads="1"/>
            </p:cNvSpPr>
            <p:nvPr/>
          </p:nvSpPr>
          <p:spPr bwMode="auto">
            <a:xfrm rot="5400000">
              <a:off x="4146" y="1915"/>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5" name="AutoShape 226"/>
            <p:cNvSpPr>
              <a:spLocks noChangeAspect="1" noChangeArrowheads="1"/>
            </p:cNvSpPr>
            <p:nvPr/>
          </p:nvSpPr>
          <p:spPr bwMode="auto">
            <a:xfrm rot="5400000">
              <a:off x="4146" y="2029"/>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6" name="AutoShape 227"/>
            <p:cNvSpPr>
              <a:spLocks noChangeAspect="1" noChangeArrowheads="1"/>
            </p:cNvSpPr>
            <p:nvPr/>
          </p:nvSpPr>
          <p:spPr bwMode="auto">
            <a:xfrm rot="5400000">
              <a:off x="3769" y="202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7" name="AutoShape 228"/>
            <p:cNvSpPr>
              <a:spLocks noChangeAspect="1" noChangeArrowheads="1"/>
            </p:cNvSpPr>
            <p:nvPr/>
          </p:nvSpPr>
          <p:spPr bwMode="auto">
            <a:xfrm rot="5400000">
              <a:off x="4022"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8" name="AutoShape 229"/>
            <p:cNvSpPr>
              <a:spLocks noChangeAspect="1" noChangeArrowheads="1"/>
            </p:cNvSpPr>
            <p:nvPr/>
          </p:nvSpPr>
          <p:spPr bwMode="auto">
            <a:xfrm rot="5400000">
              <a:off x="3900"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9" name="AutoShape 230"/>
            <p:cNvSpPr>
              <a:spLocks noChangeAspect="1" noChangeArrowheads="1"/>
            </p:cNvSpPr>
            <p:nvPr/>
          </p:nvSpPr>
          <p:spPr bwMode="auto">
            <a:xfrm rot="5400000">
              <a:off x="3735" y="170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0" name="AutoShape 231"/>
            <p:cNvSpPr>
              <a:spLocks noChangeAspect="1" noChangeArrowheads="1"/>
            </p:cNvSpPr>
            <p:nvPr/>
          </p:nvSpPr>
          <p:spPr bwMode="auto">
            <a:xfrm rot="5400000">
              <a:off x="3736" y="1822"/>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1" name="AutoShape 232"/>
            <p:cNvSpPr>
              <a:spLocks noChangeAspect="1" noChangeArrowheads="1"/>
            </p:cNvSpPr>
            <p:nvPr/>
          </p:nvSpPr>
          <p:spPr bwMode="auto">
            <a:xfrm rot="5400000">
              <a:off x="3987" y="170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2" name="AutoShape 233"/>
            <p:cNvSpPr>
              <a:spLocks noChangeAspect="1" noChangeArrowheads="1"/>
            </p:cNvSpPr>
            <p:nvPr/>
          </p:nvSpPr>
          <p:spPr bwMode="auto">
            <a:xfrm rot="5400000">
              <a:off x="3987" y="1822"/>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3" name="AutoShape 234"/>
            <p:cNvSpPr>
              <a:spLocks noChangeAspect="1" noChangeArrowheads="1"/>
            </p:cNvSpPr>
            <p:nvPr/>
          </p:nvSpPr>
          <p:spPr bwMode="auto">
            <a:xfrm rot="5400000">
              <a:off x="3865" y="1701"/>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4" name="AutoShape 235"/>
            <p:cNvSpPr>
              <a:spLocks noChangeAspect="1" noChangeArrowheads="1"/>
            </p:cNvSpPr>
            <p:nvPr/>
          </p:nvSpPr>
          <p:spPr bwMode="auto">
            <a:xfrm rot="5400000">
              <a:off x="3865" y="182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5" name="AutoShape 236"/>
            <p:cNvSpPr>
              <a:spLocks noChangeAspect="1" noChangeArrowheads="1"/>
            </p:cNvSpPr>
            <p:nvPr/>
          </p:nvSpPr>
          <p:spPr bwMode="auto">
            <a:xfrm rot="5400000">
              <a:off x="3735" y="194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6" name="AutoShape 237"/>
            <p:cNvSpPr>
              <a:spLocks noChangeAspect="1" noChangeArrowheads="1"/>
            </p:cNvSpPr>
            <p:nvPr/>
          </p:nvSpPr>
          <p:spPr bwMode="auto">
            <a:xfrm rot="5400000">
              <a:off x="3987"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7" name="AutoShape 238"/>
            <p:cNvSpPr>
              <a:spLocks noChangeAspect="1" noChangeArrowheads="1"/>
            </p:cNvSpPr>
            <p:nvPr/>
          </p:nvSpPr>
          <p:spPr bwMode="auto">
            <a:xfrm rot="5400000">
              <a:off x="3865"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8" name="AutoShape 239"/>
            <p:cNvSpPr>
              <a:spLocks noChangeAspect="1" noChangeArrowheads="1"/>
            </p:cNvSpPr>
            <p:nvPr/>
          </p:nvSpPr>
          <p:spPr bwMode="auto">
            <a:xfrm rot="5400000">
              <a:off x="4112" y="170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9" name="AutoShape 240"/>
            <p:cNvSpPr>
              <a:spLocks noChangeAspect="1" noChangeArrowheads="1"/>
            </p:cNvSpPr>
            <p:nvPr/>
          </p:nvSpPr>
          <p:spPr bwMode="auto">
            <a:xfrm rot="5400000">
              <a:off x="4113" y="1822"/>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0" name="AutoShape 241"/>
            <p:cNvSpPr>
              <a:spLocks noChangeAspect="1" noChangeArrowheads="1"/>
            </p:cNvSpPr>
            <p:nvPr/>
          </p:nvSpPr>
          <p:spPr bwMode="auto">
            <a:xfrm rot="5400000">
              <a:off x="4112" y="194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1" name="AutoShape 242"/>
            <p:cNvSpPr>
              <a:spLocks noChangeAspect="1" noChangeArrowheads="1"/>
            </p:cNvSpPr>
            <p:nvPr/>
          </p:nvSpPr>
          <p:spPr bwMode="auto">
            <a:xfrm rot="5400000">
              <a:off x="4112" y="206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2" name="AutoShape 243"/>
            <p:cNvSpPr>
              <a:spLocks noChangeAspect="1" noChangeArrowheads="1"/>
            </p:cNvSpPr>
            <p:nvPr/>
          </p:nvSpPr>
          <p:spPr bwMode="auto">
            <a:xfrm rot="5400000">
              <a:off x="3735" y="206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3" name="AutoShape 244"/>
            <p:cNvSpPr>
              <a:spLocks noChangeAspect="1" noChangeArrowheads="1"/>
            </p:cNvSpPr>
            <p:nvPr/>
          </p:nvSpPr>
          <p:spPr bwMode="auto">
            <a:xfrm rot="5400000">
              <a:off x="3987"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4" name="AutoShape 245"/>
            <p:cNvSpPr>
              <a:spLocks noChangeAspect="1" noChangeArrowheads="1"/>
            </p:cNvSpPr>
            <p:nvPr/>
          </p:nvSpPr>
          <p:spPr bwMode="auto">
            <a:xfrm rot="5400000">
              <a:off x="3865"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grpSp>
        <p:nvGrpSpPr>
          <p:cNvPr id="77828" name="Group 323"/>
          <p:cNvGrpSpPr>
            <a:grpSpLocks/>
          </p:cNvGrpSpPr>
          <p:nvPr/>
        </p:nvGrpSpPr>
        <p:grpSpPr bwMode="auto">
          <a:xfrm>
            <a:off x="3155950" y="2674938"/>
            <a:ext cx="623888" cy="228600"/>
            <a:chOff x="6705600" y="5014913"/>
            <a:chExt cx="623888" cy="228600"/>
          </a:xfrm>
        </p:grpSpPr>
        <p:grpSp>
          <p:nvGrpSpPr>
            <p:cNvPr id="246" name="Group 12"/>
            <p:cNvGrpSpPr>
              <a:grpSpLocks/>
            </p:cNvGrpSpPr>
            <p:nvPr/>
          </p:nvGrpSpPr>
          <p:grpSpPr bwMode="auto">
            <a:xfrm>
              <a:off x="6705600" y="5014913"/>
              <a:ext cx="360363" cy="228600"/>
              <a:chOff x="3776" y="3429"/>
              <a:chExt cx="274" cy="109"/>
            </a:xfrm>
            <a:noFill/>
          </p:grpSpPr>
          <p:sp>
            <p:nvSpPr>
              <p:cNvPr id="248"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49"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0"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1"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2"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52"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cxnSp>
        <p:nvCxnSpPr>
          <p:cNvPr id="77829" name="Straight Connector 332"/>
          <p:cNvCxnSpPr>
            <a:cxnSpLocks noChangeShapeType="1"/>
          </p:cNvCxnSpPr>
          <p:nvPr/>
        </p:nvCxnSpPr>
        <p:spPr bwMode="auto">
          <a:xfrm rot="5400000">
            <a:off x="2850357" y="3359944"/>
            <a:ext cx="1828800" cy="15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nvGrpSpPr>
          <p:cNvPr id="77830" name="Group 335"/>
          <p:cNvGrpSpPr>
            <a:grpSpLocks/>
          </p:cNvGrpSpPr>
          <p:nvPr/>
        </p:nvGrpSpPr>
        <p:grpSpPr bwMode="auto">
          <a:xfrm>
            <a:off x="3141663" y="3360738"/>
            <a:ext cx="623887" cy="228600"/>
            <a:chOff x="6705600" y="5014913"/>
            <a:chExt cx="623888" cy="228600"/>
          </a:xfrm>
        </p:grpSpPr>
        <p:grpSp>
          <p:nvGrpSpPr>
            <p:cNvPr id="253" name="Group 12"/>
            <p:cNvGrpSpPr>
              <a:grpSpLocks/>
            </p:cNvGrpSpPr>
            <p:nvPr/>
          </p:nvGrpSpPr>
          <p:grpSpPr bwMode="auto">
            <a:xfrm>
              <a:off x="6705600" y="5014913"/>
              <a:ext cx="360363" cy="228600"/>
              <a:chOff x="3776" y="3429"/>
              <a:chExt cx="274" cy="109"/>
            </a:xfrm>
            <a:noFill/>
          </p:grpSpPr>
          <p:sp>
            <p:nvSpPr>
              <p:cNvPr id="257"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8"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9"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0"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1"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50"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77831" name="Group 343"/>
          <p:cNvGrpSpPr>
            <a:grpSpLocks/>
          </p:cNvGrpSpPr>
          <p:nvPr/>
        </p:nvGrpSpPr>
        <p:grpSpPr bwMode="auto">
          <a:xfrm>
            <a:off x="3141663" y="4122738"/>
            <a:ext cx="623887" cy="228600"/>
            <a:chOff x="6705600" y="5014913"/>
            <a:chExt cx="623888" cy="228600"/>
          </a:xfrm>
        </p:grpSpPr>
        <p:grpSp>
          <p:nvGrpSpPr>
            <p:cNvPr id="255" name="Group 12"/>
            <p:cNvGrpSpPr>
              <a:grpSpLocks/>
            </p:cNvGrpSpPr>
            <p:nvPr/>
          </p:nvGrpSpPr>
          <p:grpSpPr bwMode="auto">
            <a:xfrm>
              <a:off x="6705600" y="5014913"/>
              <a:ext cx="360363" cy="228600"/>
              <a:chOff x="3776" y="3429"/>
              <a:chExt cx="274" cy="109"/>
            </a:xfrm>
            <a:noFill/>
          </p:grpSpPr>
          <p:sp>
            <p:nvSpPr>
              <p:cNvPr id="265"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6"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7"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8"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9"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48"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cxnSp>
        <p:nvCxnSpPr>
          <p:cNvPr id="77832" name="Straight Connector 351"/>
          <p:cNvCxnSpPr>
            <a:cxnSpLocks noChangeShapeType="1"/>
          </p:cNvCxnSpPr>
          <p:nvPr/>
        </p:nvCxnSpPr>
        <p:spPr bwMode="auto">
          <a:xfrm flipV="1">
            <a:off x="3765550" y="3132138"/>
            <a:ext cx="7524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271" name="Rectangle 270"/>
          <p:cNvSpPr/>
          <p:nvPr/>
        </p:nvSpPr>
        <p:spPr bwMode="auto">
          <a:xfrm>
            <a:off x="5364163" y="3817938"/>
            <a:ext cx="2057400" cy="3048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272" name="Rectangle 271"/>
          <p:cNvSpPr/>
          <p:nvPr/>
        </p:nvSpPr>
        <p:spPr bwMode="auto">
          <a:xfrm>
            <a:off x="5275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273" name="Rectangle 272"/>
          <p:cNvSpPr/>
          <p:nvPr/>
        </p:nvSpPr>
        <p:spPr bwMode="auto">
          <a:xfrm>
            <a:off x="7180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77836" name="AutoShape 93"/>
          <p:cNvSpPr>
            <a:spLocks noChangeArrowheads="1"/>
          </p:cNvSpPr>
          <p:nvPr/>
        </p:nvSpPr>
        <p:spPr bwMode="auto">
          <a:xfrm rot="-5400000">
            <a:off x="1389063" y="2514600"/>
            <a:ext cx="990600" cy="1905000"/>
          </a:xfrm>
          <a:prstGeom prst="downArrow">
            <a:avLst>
              <a:gd name="adj1" fmla="val 50000"/>
              <a:gd name="adj2" fmla="val 60417"/>
            </a:avLst>
          </a:prstGeom>
          <a:solidFill>
            <a:schemeClr val="bg2"/>
          </a:solidFill>
          <a:ln w="57150">
            <a:solidFill>
              <a:schemeClr val="tx2"/>
            </a:solidFill>
            <a:miter lim="800000"/>
            <a:headEnd/>
            <a:tailEnd/>
          </a:ln>
        </p:spPr>
        <p:txBody>
          <a:bodyPr rot="10800000" wrap="none" anchor="ctr"/>
          <a:lstStyle/>
          <a:p>
            <a:pPr algn="ctr">
              <a:buClr>
                <a:srgbClr val="000000"/>
              </a:buClr>
              <a:buSzPct val="100000"/>
              <a:buFont typeface="Times New Roman" charset="0"/>
              <a:buNone/>
            </a:pPr>
            <a:endParaRPr lang="en-US" sz="1800"/>
          </a:p>
        </p:txBody>
      </p:sp>
      <p:sp>
        <p:nvSpPr>
          <p:cNvPr id="77837" name="Rectangle 94"/>
          <p:cNvSpPr>
            <a:spLocks noChangeArrowheads="1"/>
          </p:cNvSpPr>
          <p:nvPr/>
        </p:nvSpPr>
        <p:spPr bwMode="auto">
          <a:xfrm>
            <a:off x="1008063" y="3276600"/>
            <a:ext cx="1336675" cy="3048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buClr>
                <a:srgbClr val="000000"/>
              </a:buClr>
              <a:buSzPct val="100000"/>
              <a:buFont typeface="Times New Roman" charset="0"/>
              <a:buNone/>
            </a:pPr>
            <a:r>
              <a:rPr lang="en-US" sz="2000" b="1">
                <a:solidFill>
                  <a:schemeClr val="tx1"/>
                </a:solidFill>
              </a:rPr>
              <a:t>Work</a:t>
            </a:r>
            <a:endParaRPr lang="en-US" sz="1600" b="1">
              <a:solidFill>
                <a:schemeClr val="tx1"/>
              </a:solidFill>
            </a:endParaRPr>
          </a:p>
        </p:txBody>
      </p:sp>
      <p:sp>
        <p:nvSpPr>
          <p:cNvPr id="77838" name="Text Box 59"/>
          <p:cNvSpPr txBox="1">
            <a:spLocks noChangeArrowheads="1"/>
          </p:cNvSpPr>
          <p:nvPr/>
        </p:nvSpPr>
        <p:spPr bwMode="auto">
          <a:xfrm>
            <a:off x="4724400" y="4857750"/>
            <a:ext cx="353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Server cluster/farm/cloud/grid</a:t>
            </a:r>
          </a:p>
          <a:p>
            <a:pPr algn="ctr" eaLnBrk="1" hangingPunct="1">
              <a:buClr>
                <a:srgbClr val="000000"/>
              </a:buClr>
              <a:buSzPct val="100000"/>
              <a:buFont typeface="Times New Roman" charset="0"/>
              <a:buNone/>
            </a:pPr>
            <a:r>
              <a:rPr lang="en-US" sz="2000">
                <a:solidFill>
                  <a:srgbClr val="003367"/>
                </a:solidFill>
              </a:rPr>
              <a:t>Data center</a:t>
            </a:r>
          </a:p>
        </p:txBody>
      </p:sp>
      <p:sp>
        <p:nvSpPr>
          <p:cNvPr id="278" name="Rectangle 381"/>
          <p:cNvSpPr>
            <a:spLocks noChangeArrowheads="1"/>
          </p:cNvSpPr>
          <p:nvPr/>
        </p:nvSpPr>
        <p:spPr bwMode="auto">
          <a:xfrm>
            <a:off x="5275263" y="3817938"/>
            <a:ext cx="2286000" cy="368300"/>
          </a:xfrm>
          <a:prstGeom prst="rect">
            <a:avLst/>
          </a:prstGeom>
          <a:solidFill>
            <a:schemeClr val="accent5"/>
          </a:solidFill>
          <a:ln w="9525">
            <a:noFill/>
            <a:miter lim="800000"/>
            <a:headEnd/>
            <a:tailEnd/>
          </a:ln>
        </p:spPr>
        <p:txBody>
          <a:bodyPr>
            <a:spAutoFit/>
          </a:bodyPr>
          <a:lstStyle/>
          <a:p>
            <a:pPr algn="ctr">
              <a:buClr>
                <a:srgbClr val="000000"/>
              </a:buClr>
              <a:buSzPct val="100000"/>
              <a:buFont typeface="Times New Roman" charset="0"/>
              <a:buNone/>
            </a:pPr>
            <a:r>
              <a:rPr lang="en-US" sz="1800" b="1">
                <a:solidFill>
                  <a:srgbClr val="003367"/>
                </a:solidFill>
                <a:cs typeface="Arial" charset="0"/>
              </a:rPr>
              <a:t>Support substrate</a:t>
            </a:r>
            <a:endParaRPr lang="en-US" sz="1600" b="1">
              <a:solidFill>
                <a:srgbClr val="003367"/>
              </a:solidFill>
              <a:cs typeface="Arial" charset="0"/>
            </a:endParaRPr>
          </a:p>
        </p:txBody>
      </p:sp>
      <p:sp>
        <p:nvSpPr>
          <p:cNvPr id="77840" name="Title 281"/>
          <p:cNvSpPr>
            <a:spLocks noGrp="1"/>
          </p:cNvSpPr>
          <p:nvPr>
            <p:ph type="title"/>
          </p:nvPr>
        </p:nvSpPr>
        <p:spPr/>
        <p:txBody>
          <a:bodyPr/>
          <a:lstStyle/>
          <a:p>
            <a:r>
              <a:rPr lang="en-US">
                <a:latin typeface="Arial" charset="0"/>
                <a:ea typeface="ＭＳ Ｐゴシック" charset="0"/>
              </a:rPr>
              <a:t>Scaling a service</a:t>
            </a:r>
          </a:p>
        </p:txBody>
      </p:sp>
      <p:sp>
        <p:nvSpPr>
          <p:cNvPr id="77841" name="Text Box 59"/>
          <p:cNvSpPr txBox="1">
            <a:spLocks noChangeArrowheads="1"/>
          </p:cNvSpPr>
          <p:nvPr/>
        </p:nvSpPr>
        <p:spPr bwMode="auto">
          <a:xfrm>
            <a:off x="4114800" y="182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Dispatcher</a:t>
            </a:r>
          </a:p>
        </p:txBody>
      </p:sp>
      <p:cxnSp>
        <p:nvCxnSpPr>
          <p:cNvPr id="77842" name="Straight Connector 292"/>
          <p:cNvCxnSpPr>
            <a:cxnSpLocks noChangeShapeType="1"/>
          </p:cNvCxnSpPr>
          <p:nvPr/>
        </p:nvCxnSpPr>
        <p:spPr bwMode="auto">
          <a:xfrm rot="5400000" flipH="1" flipV="1">
            <a:off x="4229100" y="2476500"/>
            <a:ext cx="762000" cy="5334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7843" name="Text Box 59"/>
          <p:cNvSpPr txBox="1">
            <a:spLocks noChangeArrowheads="1"/>
          </p:cNvSpPr>
          <p:nvPr/>
        </p:nvSpPr>
        <p:spPr bwMode="auto">
          <a:xfrm>
            <a:off x="762000" y="5791200"/>
            <a:ext cx="691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2000">
                <a:solidFill>
                  <a:schemeClr val="tx1"/>
                </a:solidFill>
              </a:rPr>
              <a:t>Add servers or “bricks” for scale and robustness.</a:t>
            </a:r>
          </a:p>
          <a:p>
            <a:pPr eaLnBrk="1" hangingPunct="1">
              <a:buClr>
                <a:srgbClr val="000000"/>
              </a:buClr>
              <a:buSzPct val="100000"/>
              <a:buFont typeface="Times New Roman" charset="0"/>
              <a:buNone/>
            </a:pPr>
            <a:r>
              <a:rPr lang="en-US" sz="2000">
                <a:solidFill>
                  <a:schemeClr val="tx1"/>
                </a:solidFill>
              </a:rPr>
              <a:t>Issues: state storage, server selection, request routing, etc.</a:t>
            </a:r>
          </a:p>
        </p:txBody>
      </p:sp>
      <p:pic>
        <p:nvPicPr>
          <p:cNvPr id="77844" name="Picture 284"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Picture 28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6" name="Picture 28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298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p:txBody>
          <a:bodyPr/>
          <a:lstStyle/>
          <a:p>
            <a:r>
              <a:rPr lang="en-US">
                <a:latin typeface="Arial" charset="0"/>
                <a:ea typeface="ＭＳ Ｐゴシック" charset="0"/>
              </a:rPr>
              <a:t>One solution: lock service</a:t>
            </a:r>
          </a:p>
        </p:txBody>
      </p:sp>
      <p:pic>
        <p:nvPicPr>
          <p:cNvPr id="97283"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0" name="Line 12"/>
          <p:cNvSpPr>
            <a:spLocks noChangeShapeType="1"/>
          </p:cNvSpPr>
          <p:nvPr/>
        </p:nvSpPr>
        <p:spPr bwMode="auto">
          <a:xfrm>
            <a:off x="4495800" y="3733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1" name="Text Box 14"/>
          <p:cNvSpPr txBox="1">
            <a:spLocks noChangeArrowheads="1"/>
          </p:cNvSpPr>
          <p:nvPr/>
        </p:nvSpPr>
        <p:spPr bwMode="auto">
          <a:xfrm flipH="1">
            <a:off x="5381625" y="3657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pic>
        <p:nvPicPr>
          <p:cNvPr id="9729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2"/>
          <p:cNvSpPr>
            <a:spLocks noChangeShapeType="1"/>
          </p:cNvSpPr>
          <p:nvPr/>
        </p:nvSpPr>
        <p:spPr bwMode="auto">
          <a:xfrm>
            <a:off x="1905000" y="3333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6" name="Text Box 14"/>
          <p:cNvSpPr txBox="1">
            <a:spLocks noChangeArrowheads="1"/>
          </p:cNvSpPr>
          <p:nvPr/>
        </p:nvSpPr>
        <p:spPr bwMode="auto">
          <a:xfrm>
            <a:off x="2667000" y="32766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29" name="Line 12"/>
          <p:cNvSpPr>
            <a:spLocks noChangeShapeType="1"/>
          </p:cNvSpPr>
          <p:nvPr/>
        </p:nvSpPr>
        <p:spPr bwMode="auto">
          <a:xfrm flipH="1">
            <a:off x="4495800" y="50863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0" name="Text Box 14"/>
          <p:cNvSpPr txBox="1">
            <a:spLocks noChangeArrowheads="1"/>
          </p:cNvSpPr>
          <p:nvPr/>
        </p:nvSpPr>
        <p:spPr bwMode="auto">
          <a:xfrm flipH="1">
            <a:off x="5299075" y="50101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pic>
        <p:nvPicPr>
          <p:cNvPr id="97300"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6576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14800"/>
            <a:ext cx="91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4"/>
          <p:cNvSpPr txBox="1">
            <a:spLocks noChangeArrowheads="1"/>
          </p:cNvSpPr>
          <p:nvPr/>
        </p:nvSpPr>
        <p:spPr bwMode="auto">
          <a:xfrm>
            <a:off x="3429000" y="5710238"/>
            <a:ext cx="2133600" cy="461962"/>
          </a:xfrm>
          <a:prstGeom prst="rect">
            <a:avLst/>
          </a:prstGeom>
          <a:noFill/>
          <a:ln w="15875">
            <a:noFill/>
            <a:miter lim="800000"/>
            <a:headEnd type="none" w="sm" len="sm"/>
            <a:tailEnd type="none" w="sm" len="sm"/>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a:r>
              <a:rPr lang="en-US" b="1">
                <a:solidFill>
                  <a:srgbClr val="003367"/>
                </a:solidFill>
              </a:rPr>
              <a:t>lock service</a:t>
            </a:r>
            <a:endParaRPr lang="en-US" sz="2800" b="1">
              <a:solidFill>
                <a:srgbClr val="003367"/>
              </a:solidFill>
            </a:endParaRPr>
          </a:p>
        </p:txBody>
      </p:sp>
      <p:sp>
        <p:nvSpPr>
          <p:cNvPr id="36" name="Text Box 14"/>
          <p:cNvSpPr txBox="1">
            <a:spLocks noChangeArrowheads="1"/>
          </p:cNvSpPr>
          <p:nvPr/>
        </p:nvSpPr>
        <p:spPr bwMode="auto">
          <a:xfrm>
            <a:off x="6096000" y="43243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075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2895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itle 2"/>
          <p:cNvSpPr>
            <a:spLocks noGrp="1"/>
          </p:cNvSpPr>
          <p:nvPr>
            <p:ph type="title"/>
          </p:nvPr>
        </p:nvSpPr>
        <p:spPr/>
        <p:txBody>
          <a:bodyPr/>
          <a:lstStyle/>
          <a:p>
            <a:r>
              <a:rPr lang="en-US">
                <a:latin typeface="Arial" charset="0"/>
                <a:ea typeface="ＭＳ Ｐゴシック" charset="0"/>
              </a:rPr>
              <a:t>A lock service in the real world</a:t>
            </a:r>
          </a:p>
        </p:txBody>
      </p:sp>
      <p:pic>
        <p:nvPicPr>
          <p:cNvPr id="99332"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pic>
        <p:nvPicPr>
          <p:cNvPr id="99342"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934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105400"/>
            <a:ext cx="91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8" name="Text Box 41"/>
          <p:cNvSpPr txBox="1">
            <a:spLocks noChangeArrowheads="1"/>
          </p:cNvSpPr>
          <p:nvPr/>
        </p:nvSpPr>
        <p:spPr bwMode="auto">
          <a:xfrm>
            <a:off x="1981200" y="248285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sp>
        <p:nvSpPr>
          <p:cNvPr id="38" name="Text Box 14"/>
          <p:cNvSpPr txBox="1">
            <a:spLocks noChangeArrowheads="1"/>
          </p:cNvSpPr>
          <p:nvPr/>
        </p:nvSpPr>
        <p:spPr bwMode="auto">
          <a:xfrm>
            <a:off x="7162800" y="2447925"/>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sp>
        <p:nvSpPr>
          <p:cNvPr id="99350" name="Cloud Callout 38"/>
          <p:cNvSpPr>
            <a:spLocks noChangeArrowheads="1"/>
          </p:cNvSpPr>
          <p:nvPr/>
        </p:nvSpPr>
        <p:spPr bwMode="auto">
          <a:xfrm>
            <a:off x="7543800" y="2860675"/>
            <a:ext cx="1447800" cy="1254125"/>
          </a:xfrm>
          <a:prstGeom prst="cloudCallout">
            <a:avLst>
              <a:gd name="adj1" fmla="val -33796"/>
              <a:gd name="adj2" fmla="val 1011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pic>
        <p:nvPicPr>
          <p:cNvPr id="9935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3" name="Cloud Callout 42"/>
          <p:cNvSpPr>
            <a:spLocks noChangeArrowheads="1"/>
          </p:cNvSpPr>
          <p:nvPr/>
        </p:nvSpPr>
        <p:spPr bwMode="auto">
          <a:xfrm>
            <a:off x="4572000" y="3048000"/>
            <a:ext cx="1600200" cy="1752600"/>
          </a:xfrm>
          <a:prstGeom prst="cloudCallout">
            <a:avLst>
              <a:gd name="adj1" fmla="val -33796"/>
              <a:gd name="adj2" fmla="val 1011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pic>
        <p:nvPicPr>
          <p:cNvPr id="99354"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14"/>
          <p:cNvSpPr txBox="1">
            <a:spLocks noChangeArrowheads="1"/>
          </p:cNvSpPr>
          <p:nvPr/>
        </p:nvSpPr>
        <p:spPr bwMode="auto">
          <a:xfrm>
            <a:off x="5181600" y="43386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pic>
        <p:nvPicPr>
          <p:cNvPr id="30" name="Picture 8" descr="C:\Documents and Settings\Administrator\Local Settings\Temporary Internet Files\Content.IE5\WH4RMTKL\MCj0434816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95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350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500"/>
                                  </p:stCondLst>
                                  <p:childTnLst>
                                    <p:set>
                                      <p:cBhvr>
                                        <p:cTn id="9"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43600" y="1447800"/>
            <a:ext cx="31242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p:txBody>
          <a:bodyPr/>
          <a:lstStyle/>
          <a:p>
            <a:r>
              <a:rPr lang="en-US">
                <a:latin typeface="Arial" charset="0"/>
                <a:ea typeface="ＭＳ Ｐゴシック" charset="0"/>
              </a:rPr>
              <a:t>Solution: leases (leased locks)</a:t>
            </a:r>
          </a:p>
        </p:txBody>
      </p:sp>
      <p:sp>
        <p:nvSpPr>
          <p:cNvPr id="100356" name="Content Placeholder 2"/>
          <p:cNvSpPr>
            <a:spLocks noGrp="1"/>
          </p:cNvSpPr>
          <p:nvPr>
            <p:ph idx="1"/>
          </p:nvPr>
        </p:nvSpPr>
        <p:spPr>
          <a:xfrm>
            <a:off x="457200" y="1600200"/>
            <a:ext cx="5943600" cy="4111625"/>
          </a:xfrm>
        </p:spPr>
        <p:txBody>
          <a:bodyPr/>
          <a:lstStyle/>
          <a:p>
            <a:r>
              <a:rPr lang="en-US" sz="2400">
                <a:latin typeface="Arial" charset="0"/>
                <a:ea typeface="ＭＳ Ｐゴシック" charset="0"/>
              </a:rPr>
              <a:t>A </a:t>
            </a:r>
            <a:r>
              <a:rPr lang="en-US" sz="2400">
                <a:solidFill>
                  <a:srgbClr val="800000"/>
                </a:solidFill>
                <a:latin typeface="Arial" charset="0"/>
                <a:ea typeface="ＭＳ Ｐゴシック" charset="0"/>
              </a:rPr>
              <a:t>lease </a:t>
            </a:r>
            <a:r>
              <a:rPr lang="en-US" sz="2400">
                <a:latin typeface="Arial" charset="0"/>
                <a:ea typeface="ＭＳ Ｐゴシック" charset="0"/>
              </a:rPr>
              <a:t>is a grant of ownership or control for a limited time.</a:t>
            </a:r>
          </a:p>
          <a:p>
            <a:r>
              <a:rPr lang="en-US" sz="2400">
                <a:latin typeface="Arial" charset="0"/>
                <a:ea typeface="ＭＳ Ｐゴシック" charset="0"/>
              </a:rPr>
              <a:t>The owner/holder can </a:t>
            </a:r>
            <a:r>
              <a:rPr lang="en-US" sz="2400">
                <a:solidFill>
                  <a:srgbClr val="800000"/>
                </a:solidFill>
                <a:latin typeface="Arial" charset="0"/>
                <a:ea typeface="ＭＳ Ｐゴシック" charset="0"/>
              </a:rPr>
              <a:t>renew </a:t>
            </a:r>
            <a:r>
              <a:rPr lang="en-US" sz="2400">
                <a:latin typeface="Arial" charset="0"/>
                <a:ea typeface="ＭＳ Ｐゴシック" charset="0"/>
              </a:rPr>
              <a:t>or </a:t>
            </a:r>
            <a:r>
              <a:rPr lang="en-US" sz="2400">
                <a:solidFill>
                  <a:srgbClr val="800000"/>
                </a:solidFill>
                <a:latin typeface="Arial" charset="0"/>
                <a:ea typeface="ＭＳ Ｐゴシック" charset="0"/>
              </a:rPr>
              <a:t>extend </a:t>
            </a:r>
            <a:r>
              <a:rPr lang="en-US" sz="2400">
                <a:latin typeface="Arial" charset="0"/>
                <a:ea typeface="ＭＳ Ｐゴシック" charset="0"/>
              </a:rPr>
              <a:t>the lease.</a:t>
            </a:r>
          </a:p>
          <a:p>
            <a:r>
              <a:rPr lang="en-US" sz="2400">
                <a:latin typeface="Arial" charset="0"/>
                <a:ea typeface="ＭＳ Ｐゴシック" charset="0"/>
              </a:rPr>
              <a:t>If the owner fails, the lease </a:t>
            </a:r>
            <a:r>
              <a:rPr lang="en-US" sz="2400">
                <a:solidFill>
                  <a:srgbClr val="800000"/>
                </a:solidFill>
                <a:latin typeface="Arial" charset="0"/>
                <a:ea typeface="ＭＳ Ｐゴシック" charset="0"/>
              </a:rPr>
              <a:t>expires </a:t>
            </a:r>
            <a:r>
              <a:rPr lang="en-US" sz="2400">
                <a:latin typeface="Arial" charset="0"/>
                <a:ea typeface="ＭＳ Ｐゴシック" charset="0"/>
              </a:rPr>
              <a:t>and is free again.</a:t>
            </a:r>
          </a:p>
          <a:p>
            <a:r>
              <a:rPr lang="en-US" sz="2400">
                <a:latin typeface="Arial" charset="0"/>
                <a:ea typeface="ＭＳ Ｐゴシック" charset="0"/>
              </a:rPr>
              <a:t>The lease might end early.</a:t>
            </a:r>
          </a:p>
          <a:p>
            <a:pPr lvl="1"/>
            <a:r>
              <a:rPr lang="en-US" sz="2000">
                <a:latin typeface="Arial" charset="0"/>
                <a:ea typeface="ＭＳ Ｐゴシック" charset="0"/>
              </a:rPr>
              <a:t>lock service may </a:t>
            </a:r>
            <a:r>
              <a:rPr lang="en-US" sz="2000">
                <a:solidFill>
                  <a:srgbClr val="800000"/>
                </a:solidFill>
                <a:latin typeface="Arial" charset="0"/>
                <a:ea typeface="ＭＳ Ｐゴシック" charset="0"/>
              </a:rPr>
              <a:t>recall </a:t>
            </a:r>
            <a:r>
              <a:rPr lang="en-US" sz="2000">
                <a:latin typeface="Arial" charset="0"/>
                <a:ea typeface="ＭＳ Ｐゴシック" charset="0"/>
              </a:rPr>
              <a:t>or </a:t>
            </a:r>
            <a:r>
              <a:rPr lang="en-US" sz="2000">
                <a:solidFill>
                  <a:srgbClr val="800000"/>
                </a:solidFill>
                <a:latin typeface="Arial" charset="0"/>
                <a:ea typeface="ＭＳ Ｐゴシック" charset="0"/>
              </a:rPr>
              <a:t>evict</a:t>
            </a:r>
          </a:p>
          <a:p>
            <a:pPr lvl="1"/>
            <a:r>
              <a:rPr lang="en-US" sz="2000">
                <a:latin typeface="Arial" charset="0"/>
                <a:ea typeface="ＭＳ Ｐゴシック" charset="0"/>
              </a:rPr>
              <a:t>holder may </a:t>
            </a:r>
            <a:r>
              <a:rPr lang="en-US" sz="2000">
                <a:solidFill>
                  <a:srgbClr val="800000"/>
                </a:solidFill>
                <a:latin typeface="Arial" charset="0"/>
                <a:ea typeface="ＭＳ Ｐゴシック" charset="0"/>
              </a:rPr>
              <a:t>release </a:t>
            </a:r>
            <a:r>
              <a:rPr lang="en-US" sz="2000">
                <a:latin typeface="Arial" charset="0"/>
                <a:ea typeface="ＭＳ Ｐゴシック" charset="0"/>
              </a:rPr>
              <a:t>or </a:t>
            </a:r>
            <a:r>
              <a:rPr lang="en-US" sz="2000">
                <a:solidFill>
                  <a:srgbClr val="800000"/>
                </a:solidFill>
                <a:latin typeface="Arial" charset="0"/>
                <a:ea typeface="ＭＳ Ｐゴシック" charset="0"/>
              </a:rPr>
              <a:t>relinquish</a:t>
            </a:r>
          </a:p>
        </p:txBody>
      </p:sp>
      <p:pic>
        <p:nvPicPr>
          <p:cNvPr id="100357" name="Picture 417" descr="lea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38800"/>
            <a:ext cx="1143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437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2819400"/>
            <a:ext cx="1041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itle 2"/>
          <p:cNvSpPr>
            <a:spLocks noGrp="1"/>
          </p:cNvSpPr>
          <p:nvPr>
            <p:ph type="title"/>
          </p:nvPr>
        </p:nvSpPr>
        <p:spPr/>
        <p:txBody>
          <a:bodyPr/>
          <a:lstStyle/>
          <a:p>
            <a:r>
              <a:rPr lang="en-US">
                <a:latin typeface="Arial" charset="0"/>
                <a:ea typeface="ＭＳ Ｐゴシック" charset="0"/>
              </a:rPr>
              <a:t>A lease service in the real world</a:t>
            </a:r>
          </a:p>
        </p:txBody>
      </p:sp>
      <p:pic>
        <p:nvPicPr>
          <p:cNvPr id="101381" name="Picture 15" descr="n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pic>
        <p:nvPicPr>
          <p:cNvPr id="101391" name="Picture 15" descr="n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101395"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6" name="Text Box 41"/>
          <p:cNvSpPr txBox="1">
            <a:spLocks noChangeArrowheads="1"/>
          </p:cNvSpPr>
          <p:nvPr/>
        </p:nvSpPr>
        <p:spPr bwMode="auto">
          <a:xfrm>
            <a:off x="1981200" y="248285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sp>
        <p:nvSpPr>
          <p:cNvPr id="30" name="Line 12"/>
          <p:cNvSpPr>
            <a:spLocks noChangeShapeType="1"/>
          </p:cNvSpPr>
          <p:nvPr/>
        </p:nvSpPr>
        <p:spPr bwMode="auto">
          <a:xfrm>
            <a:off x="4495800" y="40195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5" name="Text Box 14"/>
          <p:cNvSpPr txBox="1">
            <a:spLocks noChangeArrowheads="1"/>
          </p:cNvSpPr>
          <p:nvPr/>
        </p:nvSpPr>
        <p:spPr bwMode="auto">
          <a:xfrm flipH="1">
            <a:off x="5381625" y="394335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36" name="Line 12"/>
          <p:cNvSpPr>
            <a:spLocks noChangeShapeType="1"/>
          </p:cNvSpPr>
          <p:nvPr/>
        </p:nvSpPr>
        <p:spPr bwMode="auto">
          <a:xfrm flipH="1">
            <a:off x="4495800" y="50101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6" name="Text Box 14"/>
          <p:cNvSpPr txBox="1">
            <a:spLocks noChangeArrowheads="1"/>
          </p:cNvSpPr>
          <p:nvPr/>
        </p:nvSpPr>
        <p:spPr bwMode="auto">
          <a:xfrm flipH="1">
            <a:off x="5299075" y="49339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47" name="Text Box 14"/>
          <p:cNvSpPr txBox="1">
            <a:spLocks noChangeArrowheads="1"/>
          </p:cNvSpPr>
          <p:nvPr/>
        </p:nvSpPr>
        <p:spPr bwMode="auto">
          <a:xfrm>
            <a:off x="6096000" y="44767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cxnSp>
        <p:nvCxnSpPr>
          <p:cNvPr id="101403" name="Straight Connector 47"/>
          <p:cNvCxnSpPr>
            <a:cxnSpLocks noChangeShapeType="1"/>
          </p:cNvCxnSpPr>
          <p:nvPr/>
        </p:nvCxnSpPr>
        <p:spPr bwMode="auto">
          <a:xfrm>
            <a:off x="3429000" y="3963988"/>
            <a:ext cx="990600" cy="1587"/>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pic>
        <p:nvPicPr>
          <p:cNvPr id="101404"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75313"/>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6260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r>
              <a:rPr lang="en-US">
                <a:latin typeface="Arial" charset="0"/>
                <a:ea typeface="ＭＳ Ｐゴシック" charset="0"/>
              </a:rPr>
              <a:t>Leases and time</a:t>
            </a:r>
          </a:p>
        </p:txBody>
      </p:sp>
      <p:sp>
        <p:nvSpPr>
          <p:cNvPr id="67587" name="Content Placeholder 3"/>
          <p:cNvSpPr>
            <a:spLocks noGrp="1"/>
          </p:cNvSpPr>
          <p:nvPr>
            <p:ph idx="1"/>
          </p:nvPr>
        </p:nvSpPr>
        <p:spPr>
          <a:xfrm>
            <a:off x="457200" y="1447800"/>
            <a:ext cx="8226425" cy="5029200"/>
          </a:xfrm>
        </p:spPr>
        <p:txBody>
          <a:bodyPr/>
          <a:lstStyle/>
          <a:p>
            <a:r>
              <a:rPr lang="en-US" sz="2400">
                <a:latin typeface="Arial" charset="0"/>
                <a:ea typeface="ＭＳ Ｐゴシック" charset="0"/>
              </a:rPr>
              <a:t>The lease holder and lease service must agree when a lease has expired.</a:t>
            </a:r>
          </a:p>
          <a:p>
            <a:pPr lvl="1"/>
            <a:r>
              <a:rPr lang="en-US" sz="2000">
                <a:latin typeface="Arial" charset="0"/>
                <a:ea typeface="ＭＳ Ｐゴシック" charset="0"/>
              </a:rPr>
              <a:t>i.e., that its expiration time is in the past</a:t>
            </a:r>
          </a:p>
          <a:p>
            <a:pPr lvl="1"/>
            <a:r>
              <a:rPr lang="en-US" sz="2000">
                <a:latin typeface="Arial" charset="0"/>
                <a:ea typeface="ＭＳ Ｐゴシック" charset="0"/>
              </a:rPr>
              <a:t>Even if they can’t communicate!</a:t>
            </a:r>
          </a:p>
          <a:p>
            <a:r>
              <a:rPr lang="en-US" sz="2400">
                <a:latin typeface="Arial" charset="0"/>
                <a:ea typeface="ＭＳ Ｐゴシック" charset="0"/>
              </a:rPr>
              <a:t>We all have our clocks, but do they agree?</a:t>
            </a:r>
          </a:p>
          <a:p>
            <a:pPr lvl="1"/>
            <a:r>
              <a:rPr lang="en-US" sz="2000">
                <a:solidFill>
                  <a:srgbClr val="800000"/>
                </a:solidFill>
                <a:latin typeface="Arial" charset="0"/>
                <a:ea typeface="ＭＳ Ｐゴシック" charset="0"/>
              </a:rPr>
              <a:t>synchronized clocks</a:t>
            </a:r>
          </a:p>
          <a:p>
            <a:r>
              <a:rPr lang="en-US" sz="2400">
                <a:latin typeface="Arial" charset="0"/>
                <a:ea typeface="ＭＳ Ｐゴシック" charset="0"/>
              </a:rPr>
              <a:t>For leases, it is sufficient for the clocks to have a known bound on </a:t>
            </a:r>
            <a:r>
              <a:rPr lang="en-US" sz="2400">
                <a:solidFill>
                  <a:srgbClr val="800000"/>
                </a:solidFill>
                <a:latin typeface="Arial" charset="0"/>
                <a:ea typeface="ＭＳ Ｐゴシック" charset="0"/>
              </a:rPr>
              <a:t>clock drift</a:t>
            </a:r>
            <a:r>
              <a:rPr lang="en-US" sz="2400">
                <a:latin typeface="Arial" charset="0"/>
                <a:ea typeface="ＭＳ Ｐゴシック" charset="0"/>
              </a:rPr>
              <a:t>.</a:t>
            </a:r>
          </a:p>
          <a:p>
            <a:pPr lvl="1"/>
            <a:r>
              <a:rPr lang="en-US" sz="2000">
                <a:latin typeface="Arial" charset="0"/>
                <a:ea typeface="ＭＳ Ｐゴシック" charset="0"/>
              </a:rPr>
              <a:t>|T(C</a:t>
            </a:r>
            <a:r>
              <a:rPr lang="en-US" sz="2000" baseline="-25000">
                <a:latin typeface="Arial" charset="0"/>
                <a:ea typeface="ＭＳ Ｐゴシック" charset="0"/>
              </a:rPr>
              <a:t>i</a:t>
            </a:r>
            <a:r>
              <a:rPr lang="en-US" sz="2000">
                <a:latin typeface="Arial" charset="0"/>
                <a:ea typeface="ＭＳ Ｐゴシック" charset="0"/>
              </a:rPr>
              <a:t>) – T(C</a:t>
            </a:r>
            <a:r>
              <a:rPr lang="en-US" sz="2000" baseline="-25000">
                <a:latin typeface="Arial" charset="0"/>
                <a:ea typeface="ＭＳ Ｐゴシック" charset="0"/>
              </a:rPr>
              <a:t>j</a:t>
            </a:r>
            <a:r>
              <a:rPr lang="en-US" sz="2000">
                <a:latin typeface="Arial" charset="0"/>
                <a:ea typeface="ＭＳ Ｐゴシック" charset="0"/>
              </a:rPr>
              <a:t>)| &lt; </a:t>
            </a:r>
            <a:r>
              <a:rPr lang="en-US" sz="2800" b="0">
                <a:latin typeface="Arial" charset="0"/>
                <a:ea typeface="ＭＳ Ｐゴシック" charset="0"/>
              </a:rPr>
              <a:t>ε</a:t>
            </a:r>
            <a:endParaRPr lang="en-US" sz="2000" b="0">
              <a:latin typeface="Arial" charset="0"/>
              <a:ea typeface="ＭＳ Ｐゴシック" charset="0"/>
            </a:endParaRPr>
          </a:p>
          <a:p>
            <a:pPr lvl="1"/>
            <a:r>
              <a:rPr lang="en-US" sz="2000">
                <a:latin typeface="Arial" charset="0"/>
                <a:ea typeface="ＭＳ Ｐゴシック" charset="0"/>
              </a:rPr>
              <a:t>Build in </a:t>
            </a:r>
            <a:r>
              <a:rPr lang="en-US" sz="2000">
                <a:solidFill>
                  <a:srgbClr val="800000"/>
                </a:solidFill>
                <a:latin typeface="Arial" charset="0"/>
                <a:ea typeface="ＭＳ Ｐゴシック" charset="0"/>
              </a:rPr>
              <a:t>slack time</a:t>
            </a:r>
            <a:r>
              <a:rPr lang="en-US" sz="2000">
                <a:latin typeface="Arial" charset="0"/>
                <a:ea typeface="ＭＳ Ｐゴシック" charset="0"/>
              </a:rPr>
              <a:t> &gt; </a:t>
            </a:r>
            <a:r>
              <a:rPr lang="en-US" sz="2000" b="0">
                <a:latin typeface="Arial" charset="0"/>
                <a:ea typeface="ＭＳ Ｐゴシック" charset="0"/>
              </a:rPr>
              <a:t>ε</a:t>
            </a:r>
            <a:r>
              <a:rPr lang="en-US" sz="2000">
                <a:latin typeface="Arial" charset="0"/>
                <a:ea typeface="ＭＳ Ｐゴシック" charset="0"/>
              </a:rPr>
              <a:t> into the lease protocols as a safety margin.</a:t>
            </a:r>
          </a:p>
          <a:p>
            <a:pPr>
              <a:buFont typeface="Times New Roman" charset="0"/>
              <a:buNone/>
            </a:pPr>
            <a:endParaRPr lang="en-US">
              <a:latin typeface="Arial" charset="0"/>
              <a:ea typeface="ＭＳ Ｐゴシック" charset="0"/>
            </a:endParaRPr>
          </a:p>
        </p:txBody>
      </p:sp>
    </p:spTree>
    <p:extLst>
      <p:ext uri="{BB962C8B-B14F-4D97-AF65-F5344CB8AC3E}">
        <p14:creationId xmlns:p14="http://schemas.microsoft.com/office/powerpoint/2010/main" val="14139335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
          <p:cNvSpPr>
            <a:spLocks noGrp="1"/>
          </p:cNvSpPr>
          <p:nvPr>
            <p:ph type="title"/>
          </p:nvPr>
        </p:nvSpPr>
        <p:spPr/>
        <p:txBody>
          <a:bodyPr/>
          <a:lstStyle/>
          <a:p>
            <a:r>
              <a:rPr lang="en-US">
                <a:latin typeface="Arial" charset="0"/>
                <a:ea typeface="ＭＳ Ｐゴシック" charset="0"/>
              </a:rPr>
              <a:t>OK, fine, but…</a:t>
            </a:r>
          </a:p>
        </p:txBody>
      </p:sp>
      <p:sp>
        <p:nvSpPr>
          <p:cNvPr id="102403" name="Content Placeholder 3"/>
          <p:cNvSpPr>
            <a:spLocks noGrp="1"/>
          </p:cNvSpPr>
          <p:nvPr>
            <p:ph idx="1"/>
          </p:nvPr>
        </p:nvSpPr>
        <p:spPr/>
        <p:txBody>
          <a:bodyPr/>
          <a:lstStyle/>
          <a:p>
            <a:r>
              <a:rPr lang="en-US">
                <a:latin typeface="Arial" charset="0"/>
                <a:ea typeface="ＭＳ Ｐゴシック" charset="0"/>
              </a:rPr>
              <a:t>What if the A does not fail, but is instead isolated by a network partition?</a:t>
            </a:r>
          </a:p>
        </p:txBody>
      </p:sp>
      <p:pic>
        <p:nvPicPr>
          <p:cNvPr id="1024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242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740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82900"/>
            <a:ext cx="1143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2895600"/>
            <a:ext cx="11176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itle 2"/>
          <p:cNvSpPr>
            <a:spLocks noGrp="1"/>
          </p:cNvSpPr>
          <p:nvPr>
            <p:ph type="title"/>
          </p:nvPr>
        </p:nvSpPr>
        <p:spPr/>
        <p:txBody>
          <a:bodyPr/>
          <a:lstStyle/>
          <a:p>
            <a:r>
              <a:rPr lang="en-US">
                <a:latin typeface="Arial" charset="0"/>
                <a:ea typeface="ＭＳ Ｐゴシック" charset="0"/>
              </a:rPr>
              <a:t>Never two kings at once</a:t>
            </a:r>
          </a:p>
        </p:txBody>
      </p:sp>
      <p:pic>
        <p:nvPicPr>
          <p:cNvPr id="103429"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3" name="Text Box 14"/>
          <p:cNvSpPr txBox="1">
            <a:spLocks noChangeArrowheads="1"/>
          </p:cNvSpPr>
          <p:nvPr/>
        </p:nvSpPr>
        <p:spPr bwMode="auto">
          <a:xfrm>
            <a:off x="1981200" y="25146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103441"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675313"/>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pic>
        <p:nvPicPr>
          <p:cNvPr id="103444" name="Picture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10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5"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45" name="Line 12"/>
          <p:cNvSpPr>
            <a:spLocks noChangeShapeType="1"/>
          </p:cNvSpPr>
          <p:nvPr/>
        </p:nvSpPr>
        <p:spPr bwMode="auto">
          <a:xfrm>
            <a:off x="4495800" y="40195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6" name="Text Box 14"/>
          <p:cNvSpPr txBox="1">
            <a:spLocks noChangeArrowheads="1"/>
          </p:cNvSpPr>
          <p:nvPr/>
        </p:nvSpPr>
        <p:spPr bwMode="auto">
          <a:xfrm flipH="1">
            <a:off x="5381625" y="394335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47" name="Line 12"/>
          <p:cNvSpPr>
            <a:spLocks noChangeShapeType="1"/>
          </p:cNvSpPr>
          <p:nvPr/>
        </p:nvSpPr>
        <p:spPr bwMode="auto">
          <a:xfrm flipH="1">
            <a:off x="4495800" y="50101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8" name="Text Box 14"/>
          <p:cNvSpPr txBox="1">
            <a:spLocks noChangeArrowheads="1"/>
          </p:cNvSpPr>
          <p:nvPr/>
        </p:nvSpPr>
        <p:spPr bwMode="auto">
          <a:xfrm flipH="1">
            <a:off x="5299075" y="49339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49" name="Text Box 14"/>
          <p:cNvSpPr txBox="1">
            <a:spLocks noChangeArrowheads="1"/>
          </p:cNvSpPr>
          <p:nvPr/>
        </p:nvSpPr>
        <p:spPr bwMode="auto">
          <a:xfrm>
            <a:off x="6096000" y="44767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cxnSp>
        <p:nvCxnSpPr>
          <p:cNvPr id="103452" name="Straight Connector 31"/>
          <p:cNvCxnSpPr>
            <a:cxnSpLocks noChangeShapeType="1"/>
          </p:cNvCxnSpPr>
          <p:nvPr/>
        </p:nvCxnSpPr>
        <p:spPr bwMode="auto">
          <a:xfrm>
            <a:off x="1828800" y="3962400"/>
            <a:ext cx="2590800" cy="15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pic>
        <p:nvPicPr>
          <p:cNvPr id="103453" name="Picture 3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67200"/>
            <a:ext cx="6111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quot;No&quot; Symbol 49"/>
          <p:cNvSpPr/>
          <p:nvPr/>
        </p:nvSpPr>
        <p:spPr bwMode="auto">
          <a:xfrm>
            <a:off x="1828800" y="3962400"/>
            <a:ext cx="1143000" cy="1143000"/>
          </a:xfrm>
          <a:prstGeom prst="noSmoking">
            <a:avLst/>
          </a:prstGeom>
          <a:solidFill>
            <a:srgbClr val="E8161F"/>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ea typeface="ＭＳ Ｐゴシック" charset="-128"/>
              <a:cs typeface="Arial" charset="0"/>
            </a:endParaRPr>
          </a:p>
        </p:txBody>
      </p:sp>
      <p:cxnSp>
        <p:nvCxnSpPr>
          <p:cNvPr id="103455" name="Straight Connector 50"/>
          <p:cNvCxnSpPr>
            <a:cxnSpLocks noChangeShapeType="1"/>
          </p:cNvCxnSpPr>
          <p:nvPr/>
        </p:nvCxnSpPr>
        <p:spPr bwMode="auto">
          <a:xfrm>
            <a:off x="1828800" y="2514600"/>
            <a:ext cx="2590800" cy="15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4316033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r>
              <a:rPr lang="en-US">
                <a:latin typeface="Arial" charset="0"/>
                <a:ea typeface="ＭＳ Ｐゴシック" charset="0"/>
              </a:rPr>
              <a:t>OK, fine, but…</a:t>
            </a:r>
          </a:p>
        </p:txBody>
      </p:sp>
      <p:sp>
        <p:nvSpPr>
          <p:cNvPr id="104451" name="Content Placeholder 3"/>
          <p:cNvSpPr>
            <a:spLocks noGrp="1"/>
          </p:cNvSpPr>
          <p:nvPr>
            <p:ph idx="1"/>
          </p:nvPr>
        </p:nvSpPr>
        <p:spPr/>
        <p:txBody>
          <a:bodyPr/>
          <a:lstStyle/>
          <a:p>
            <a:r>
              <a:rPr lang="en-US">
                <a:latin typeface="Arial" charset="0"/>
                <a:ea typeface="ＭＳ Ｐゴシック" charset="0"/>
              </a:rPr>
              <a:t>What if the lock manager itself fails?</a:t>
            </a:r>
          </a:p>
        </p:txBody>
      </p:sp>
      <p:grpSp>
        <p:nvGrpSpPr>
          <p:cNvPr id="104452" name="Group 6"/>
          <p:cNvGrpSpPr>
            <a:grpSpLocks/>
          </p:cNvGrpSpPr>
          <p:nvPr/>
        </p:nvGrpSpPr>
        <p:grpSpPr bwMode="auto">
          <a:xfrm>
            <a:off x="3810000" y="2895600"/>
            <a:ext cx="1019175" cy="1555750"/>
            <a:chOff x="4314825" y="3352800"/>
            <a:chExt cx="1019175" cy="1555750"/>
          </a:xfrm>
        </p:grpSpPr>
        <p:pic>
          <p:nvPicPr>
            <p:cNvPr id="104453"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41"/>
            <p:cNvSpPr txBox="1">
              <a:spLocks noChangeArrowheads="1"/>
            </p:cNvSpPr>
            <p:nvPr/>
          </p:nvSpPr>
          <p:spPr bwMode="auto">
            <a:xfrm>
              <a:off x="4314825" y="335280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grpSp>
    </p:spTree>
    <p:extLst>
      <p:ext uri="{BB962C8B-B14F-4D97-AF65-F5344CB8AC3E}">
        <p14:creationId xmlns:p14="http://schemas.microsoft.com/office/powerpoint/2010/main" val="33826537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atin typeface="Arial" charset="0"/>
                <a:ea typeface="ＭＳ Ｐゴシック" charset="0"/>
              </a:rPr>
              <a:t>The Answer</a:t>
            </a:r>
          </a:p>
        </p:txBody>
      </p:sp>
      <p:sp>
        <p:nvSpPr>
          <p:cNvPr id="105475" name="Content Placeholder 2"/>
          <p:cNvSpPr>
            <a:spLocks noGrp="1"/>
          </p:cNvSpPr>
          <p:nvPr>
            <p:ph idx="1"/>
          </p:nvPr>
        </p:nvSpPr>
        <p:spPr/>
        <p:txBody>
          <a:bodyPr/>
          <a:lstStyle/>
          <a:p>
            <a:r>
              <a:rPr lang="en-US">
                <a:latin typeface="Arial" charset="0"/>
                <a:ea typeface="ＭＳ Ｐゴシック" charset="0"/>
              </a:rPr>
              <a:t>Replicate the functions of the lock manager.</a:t>
            </a:r>
          </a:p>
          <a:p>
            <a:pPr lvl="1"/>
            <a:r>
              <a:rPr lang="en-US">
                <a:latin typeface="Arial" charset="0"/>
                <a:ea typeface="ＭＳ Ｐゴシック" charset="0"/>
              </a:rPr>
              <a:t>Or other coordination service…</a:t>
            </a:r>
          </a:p>
          <a:p>
            <a:r>
              <a:rPr lang="en-US">
                <a:latin typeface="Arial" charset="0"/>
                <a:ea typeface="ＭＳ Ｐゴシック" charset="0"/>
              </a:rPr>
              <a:t>Designate one of the replicas as a </a:t>
            </a:r>
            <a:r>
              <a:rPr lang="en-US" i="1">
                <a:latin typeface="Arial" charset="0"/>
                <a:ea typeface="ＭＳ Ｐゴシック" charset="0"/>
              </a:rPr>
              <a:t>primary</a:t>
            </a:r>
            <a:r>
              <a:rPr lang="en-US">
                <a:latin typeface="Arial" charset="0"/>
                <a:ea typeface="ＭＳ Ｐゴシック" charset="0"/>
              </a:rPr>
              <a:t>.</a:t>
            </a:r>
          </a:p>
          <a:p>
            <a:pPr lvl="1"/>
            <a:r>
              <a:rPr lang="en-US">
                <a:latin typeface="Arial" charset="0"/>
                <a:ea typeface="ＭＳ Ｐゴシック" charset="0"/>
              </a:rPr>
              <a:t>Or </a:t>
            </a:r>
            <a:r>
              <a:rPr lang="en-US" i="1">
                <a:latin typeface="Arial" charset="0"/>
                <a:ea typeface="ＭＳ Ｐゴシック" charset="0"/>
              </a:rPr>
              <a:t>master</a:t>
            </a:r>
          </a:p>
          <a:p>
            <a:r>
              <a:rPr lang="en-US">
                <a:latin typeface="Arial" charset="0"/>
                <a:ea typeface="ＭＳ Ｐゴシック" charset="0"/>
              </a:rPr>
              <a:t>The other replicas are backup servers.</a:t>
            </a:r>
          </a:p>
          <a:p>
            <a:pPr lvl="1"/>
            <a:r>
              <a:rPr lang="en-US">
                <a:latin typeface="Arial" charset="0"/>
                <a:ea typeface="ＭＳ Ｐゴシック" charset="0"/>
              </a:rPr>
              <a:t>Or standby or secondary</a:t>
            </a:r>
          </a:p>
          <a:p>
            <a:r>
              <a:rPr lang="en-US">
                <a:latin typeface="Arial" charset="0"/>
                <a:ea typeface="ＭＳ Ｐゴシック" charset="0"/>
              </a:rPr>
              <a:t>If the primary fails, use a </a:t>
            </a:r>
            <a:r>
              <a:rPr lang="en-US">
                <a:solidFill>
                  <a:srgbClr val="651222"/>
                </a:solidFill>
                <a:latin typeface="Arial" charset="0"/>
                <a:ea typeface="ＭＳ Ｐゴシック" charset="0"/>
              </a:rPr>
              <a:t>high-powered consensus algorithm </a:t>
            </a:r>
            <a:r>
              <a:rPr lang="en-US">
                <a:latin typeface="Arial" charset="0"/>
                <a:ea typeface="ＭＳ Ｐゴシック" charset="0"/>
              </a:rPr>
              <a:t>to designate and initialize a new primary.</a:t>
            </a:r>
          </a:p>
        </p:txBody>
      </p:sp>
    </p:spTree>
    <p:extLst>
      <p:ext uri="{BB962C8B-B14F-4D97-AF65-F5344CB8AC3E}">
        <p14:creationId xmlns:p14="http://schemas.microsoft.com/office/powerpoint/2010/main" val="35805300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atin typeface="Arial" charset="0"/>
                <a:ea typeface="ＭＳ Ｐゴシック" charset="0"/>
              </a:rPr>
              <a:t>A Classic Paper</a:t>
            </a:r>
          </a:p>
        </p:txBody>
      </p:sp>
      <p:sp>
        <p:nvSpPr>
          <p:cNvPr id="106499" name="Rectangle 3"/>
          <p:cNvSpPr>
            <a:spLocks noGrp="1" noChangeArrowheads="1"/>
          </p:cNvSpPr>
          <p:nvPr>
            <p:ph type="body" idx="1"/>
          </p:nvPr>
        </p:nvSpPr>
        <p:spPr>
          <a:xfrm>
            <a:off x="381000" y="1528763"/>
            <a:ext cx="5349875" cy="4491037"/>
          </a:xfrm>
        </p:spPr>
        <p:txBody>
          <a:bodyPr/>
          <a:lstStyle/>
          <a:p>
            <a:r>
              <a:rPr lang="en-US" sz="2000">
                <a:latin typeface="Arial" charset="0"/>
                <a:ea typeface="ＭＳ Ｐゴシック" charset="0"/>
              </a:rPr>
              <a:t>ACM TOCS:</a:t>
            </a:r>
          </a:p>
          <a:p>
            <a:pPr lvl="1"/>
            <a:r>
              <a:rPr lang="en-US" sz="1600">
                <a:latin typeface="Arial" charset="0"/>
                <a:ea typeface="ＭＳ Ｐゴシック" charset="0"/>
              </a:rPr>
              <a:t>Transactions on Computer Systems</a:t>
            </a:r>
          </a:p>
          <a:p>
            <a:r>
              <a:rPr lang="en-US" sz="2000">
                <a:latin typeface="Arial" charset="0"/>
                <a:ea typeface="ＭＳ Ｐゴシック" charset="0"/>
              </a:rPr>
              <a:t>Submitted: 1990.  Accepted: 1998</a:t>
            </a:r>
          </a:p>
          <a:p>
            <a:r>
              <a:rPr lang="en-US" sz="2000">
                <a:latin typeface="Arial" charset="0"/>
                <a:ea typeface="ＭＳ Ｐゴシック" charset="0"/>
              </a:rPr>
              <a:t>Introduced: </a:t>
            </a:r>
          </a:p>
        </p:txBody>
      </p:sp>
      <p:pic>
        <p:nvPicPr>
          <p:cNvPr id="106500" name="Picture 4" descr="paxos-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4713"/>
            <a:ext cx="80772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55900"/>
            <a:ext cx="421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071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87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4203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9"/>
          <p:cNvSpPr txBox="1">
            <a:spLocks noChangeArrowheads="1"/>
          </p:cNvSpPr>
          <p:nvPr/>
        </p:nvSpPr>
        <p:spPr bwMode="auto">
          <a:xfrm>
            <a:off x="5105400" y="2667000"/>
            <a:ext cx="3689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b="1">
                <a:solidFill>
                  <a:srgbClr val="000000"/>
                </a:solidFill>
              </a:rPr>
              <a:t>Service-oriented architecture of </a:t>
            </a:r>
          </a:p>
          <a:p>
            <a:pPr algn="ctr" eaLnBrk="1" hangingPunct="1"/>
            <a:r>
              <a:rPr lang="en-US" b="1">
                <a:solidFill>
                  <a:srgbClr val="000000"/>
                </a:solidFill>
              </a:rPr>
              <a:t>Amazon’s platform</a:t>
            </a:r>
            <a:endParaRPr lang="en-US">
              <a:solidFill>
                <a:srgbClr val="000000"/>
              </a:solidFill>
            </a:endParaRPr>
          </a:p>
        </p:txBody>
      </p:sp>
      <p:pic>
        <p:nvPicPr>
          <p:cNvPr id="583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0"/>
            <a:ext cx="2349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838200" y="1676400"/>
            <a:ext cx="7467600" cy="1588"/>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p:spPr>
      </p:cxnSp>
      <p:cxnSp>
        <p:nvCxnSpPr>
          <p:cNvPr id="8" name="Straight Connector 7"/>
          <p:cNvCxnSpPr/>
          <p:nvPr/>
        </p:nvCxnSpPr>
        <p:spPr bwMode="auto">
          <a:xfrm>
            <a:off x="838200" y="1600200"/>
            <a:ext cx="7467600" cy="1588"/>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5894060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paxos-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67200"/>
            <a:ext cx="3886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3294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paxos-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Freeform 2"/>
          <p:cNvSpPr>
            <a:spLocks noChangeArrowheads="1"/>
          </p:cNvSpPr>
          <p:nvPr/>
        </p:nvSpPr>
        <p:spPr bwMode="auto">
          <a:xfrm>
            <a:off x="76200" y="3886200"/>
            <a:ext cx="6324600" cy="585788"/>
          </a:xfrm>
          <a:custGeom>
            <a:avLst/>
            <a:gdLst>
              <a:gd name="T0" fmla="*/ 4975412 w 6680200"/>
              <a:gd name="T1" fmla="*/ 174635 h 586028"/>
              <a:gd name="T2" fmla="*/ 4656598 w 6680200"/>
              <a:gd name="T3" fmla="*/ 199995 h 586028"/>
              <a:gd name="T4" fmla="*/ 2279994 w 6680200"/>
              <a:gd name="T5" fmla="*/ 187315 h 586028"/>
              <a:gd name="T6" fmla="*/ 1400844 w 6680200"/>
              <a:gd name="T7" fmla="*/ 161959 h 586028"/>
              <a:gd name="T8" fmla="*/ 1101354 w 6680200"/>
              <a:gd name="T9" fmla="*/ 136599 h 586028"/>
              <a:gd name="T10" fmla="*/ 318812 w 6680200"/>
              <a:gd name="T11" fmla="*/ 111239 h 586028"/>
              <a:gd name="T12" fmla="*/ 9661 w 6680200"/>
              <a:gd name="T13" fmla="*/ 161959 h 586028"/>
              <a:gd name="T14" fmla="*/ 0 w 6680200"/>
              <a:gd name="T15" fmla="*/ 225355 h 586028"/>
              <a:gd name="T16" fmla="*/ 67628 w 6680200"/>
              <a:gd name="T17" fmla="*/ 440899 h 586028"/>
              <a:gd name="T18" fmla="*/ 115931 w 6680200"/>
              <a:gd name="T19" fmla="*/ 478939 h 586028"/>
              <a:gd name="T20" fmla="*/ 193219 w 6680200"/>
              <a:gd name="T21" fmla="*/ 491617 h 586028"/>
              <a:gd name="T22" fmla="*/ 405762 w 6680200"/>
              <a:gd name="T23" fmla="*/ 516975 h 586028"/>
              <a:gd name="T24" fmla="*/ 685931 w 6680200"/>
              <a:gd name="T25" fmla="*/ 529655 h 586028"/>
              <a:gd name="T26" fmla="*/ 1304235 w 6680200"/>
              <a:gd name="T27" fmla="*/ 542335 h 586028"/>
              <a:gd name="T28" fmla="*/ 2357282 w 6680200"/>
              <a:gd name="T29" fmla="*/ 542335 h 586028"/>
              <a:gd name="T30" fmla="*/ 2502196 w 6680200"/>
              <a:gd name="T31" fmla="*/ 529655 h 586028"/>
              <a:gd name="T32" fmla="*/ 2927280 w 6680200"/>
              <a:gd name="T33" fmla="*/ 504295 h 586028"/>
              <a:gd name="T34" fmla="*/ 3690499 w 6680200"/>
              <a:gd name="T35" fmla="*/ 516975 h 586028"/>
              <a:gd name="T36" fmla="*/ 3874058 w 6680200"/>
              <a:gd name="T37" fmla="*/ 542335 h 586028"/>
              <a:gd name="T38" fmla="*/ 4067278 w 6680200"/>
              <a:gd name="T39" fmla="*/ 567691 h 586028"/>
              <a:gd name="T40" fmla="*/ 4492361 w 6680200"/>
              <a:gd name="T41" fmla="*/ 529655 h 586028"/>
              <a:gd name="T42" fmla="*/ 4550327 w 6680200"/>
              <a:gd name="T43" fmla="*/ 516975 h 586028"/>
              <a:gd name="T44" fmla="*/ 4646936 w 6680200"/>
              <a:gd name="T45" fmla="*/ 491617 h 586028"/>
              <a:gd name="T46" fmla="*/ 4753207 w 6680200"/>
              <a:gd name="T47" fmla="*/ 478939 h 586028"/>
              <a:gd name="T48" fmla="*/ 4927106 w 6680200"/>
              <a:gd name="T49" fmla="*/ 453579 h 586028"/>
              <a:gd name="T50" fmla="*/ 4994733 w 6680200"/>
              <a:gd name="T51" fmla="*/ 428220 h 586028"/>
              <a:gd name="T52" fmla="*/ 5062359 w 6680200"/>
              <a:gd name="T53" fmla="*/ 402863 h 586028"/>
              <a:gd name="T54" fmla="*/ 5081682 w 6680200"/>
              <a:gd name="T55" fmla="*/ 364824 h 586028"/>
              <a:gd name="T56" fmla="*/ 5033377 w 6680200"/>
              <a:gd name="T57" fmla="*/ 276071 h 586028"/>
              <a:gd name="T58" fmla="*/ 4985072 w 6680200"/>
              <a:gd name="T59" fmla="*/ 238031 h 586028"/>
              <a:gd name="T60" fmla="*/ 4907784 w 6680200"/>
              <a:gd name="T61" fmla="*/ 212675 h 586028"/>
              <a:gd name="T62" fmla="*/ 4869141 w 6680200"/>
              <a:gd name="T63" fmla="*/ 187315 h 586028"/>
              <a:gd name="T64" fmla="*/ 4859479 w 6680200"/>
              <a:gd name="T65" fmla="*/ 149279 h 586028"/>
              <a:gd name="T66" fmla="*/ 4859479 w 6680200"/>
              <a:gd name="T67" fmla="*/ 149279 h 5860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80200"/>
              <a:gd name="T103" fmla="*/ 0 h 586028"/>
              <a:gd name="T104" fmla="*/ 6680200 w 6680200"/>
              <a:gd name="T105" fmla="*/ 586028 h 5860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80200" h="586028">
                <a:moveTo>
                  <a:pt x="6540500" y="174923"/>
                </a:moveTo>
                <a:cubicBezTo>
                  <a:pt x="6378088" y="215526"/>
                  <a:pt x="6453938" y="200323"/>
                  <a:pt x="6121400" y="200323"/>
                </a:cubicBezTo>
                <a:lnTo>
                  <a:pt x="2997200" y="187623"/>
                </a:lnTo>
                <a:lnTo>
                  <a:pt x="1841500" y="162223"/>
                </a:lnTo>
                <a:cubicBezTo>
                  <a:pt x="1710064" y="157914"/>
                  <a:pt x="1579175" y="142705"/>
                  <a:pt x="1447800" y="136823"/>
                </a:cubicBezTo>
                <a:cubicBezTo>
                  <a:pt x="1288263" y="129680"/>
                  <a:pt x="532935" y="113953"/>
                  <a:pt x="419100" y="111423"/>
                </a:cubicBezTo>
                <a:cubicBezTo>
                  <a:pt x="146053" y="120231"/>
                  <a:pt x="53256" y="0"/>
                  <a:pt x="12700" y="162223"/>
                </a:cubicBezTo>
                <a:cubicBezTo>
                  <a:pt x="7465" y="183164"/>
                  <a:pt x="4233" y="204556"/>
                  <a:pt x="0" y="225723"/>
                </a:cubicBezTo>
                <a:cubicBezTo>
                  <a:pt x="13457" y="293006"/>
                  <a:pt x="30364" y="406501"/>
                  <a:pt x="88900" y="441623"/>
                </a:cubicBezTo>
                <a:cubicBezTo>
                  <a:pt x="110067" y="454323"/>
                  <a:pt x="128807" y="472464"/>
                  <a:pt x="152400" y="479723"/>
                </a:cubicBezTo>
                <a:cubicBezTo>
                  <a:pt x="185021" y="489760"/>
                  <a:pt x="220267" y="487233"/>
                  <a:pt x="254000" y="492423"/>
                </a:cubicBezTo>
                <a:cubicBezTo>
                  <a:pt x="434422" y="520180"/>
                  <a:pt x="141552" y="500786"/>
                  <a:pt x="533400" y="517823"/>
                </a:cubicBezTo>
                <a:lnTo>
                  <a:pt x="901700" y="530523"/>
                </a:lnTo>
                <a:lnTo>
                  <a:pt x="1714500" y="543223"/>
                </a:lnTo>
                <a:cubicBezTo>
                  <a:pt x="2270968" y="586028"/>
                  <a:pt x="1926440" y="564347"/>
                  <a:pt x="3098800" y="543223"/>
                </a:cubicBezTo>
                <a:cubicBezTo>
                  <a:pt x="3162431" y="542077"/>
                  <a:pt x="3225735" y="533624"/>
                  <a:pt x="3289300" y="530523"/>
                </a:cubicBezTo>
                <a:cubicBezTo>
                  <a:pt x="4314833" y="480497"/>
                  <a:pt x="3080590" y="547762"/>
                  <a:pt x="3848100" y="505123"/>
                </a:cubicBezTo>
                <a:lnTo>
                  <a:pt x="4851400" y="517823"/>
                </a:lnTo>
                <a:cubicBezTo>
                  <a:pt x="4932240" y="520298"/>
                  <a:pt x="5012447" y="533191"/>
                  <a:pt x="5092700" y="543223"/>
                </a:cubicBezTo>
                <a:cubicBezTo>
                  <a:pt x="5244882" y="562246"/>
                  <a:pt x="5160288" y="553089"/>
                  <a:pt x="5346700" y="568623"/>
                </a:cubicBezTo>
                <a:cubicBezTo>
                  <a:pt x="5533857" y="557928"/>
                  <a:pt x="5720058" y="555249"/>
                  <a:pt x="5905500" y="530523"/>
                </a:cubicBezTo>
                <a:cubicBezTo>
                  <a:pt x="5931024" y="527120"/>
                  <a:pt x="5956450" y="522873"/>
                  <a:pt x="5981700" y="517823"/>
                </a:cubicBezTo>
                <a:cubicBezTo>
                  <a:pt x="6065801" y="501003"/>
                  <a:pt x="6003010" y="504857"/>
                  <a:pt x="6108700" y="492423"/>
                </a:cubicBezTo>
                <a:cubicBezTo>
                  <a:pt x="6155138" y="486960"/>
                  <a:pt x="6201890" y="484534"/>
                  <a:pt x="6248400" y="479723"/>
                </a:cubicBezTo>
                <a:lnTo>
                  <a:pt x="6477000" y="454323"/>
                </a:lnTo>
                <a:cubicBezTo>
                  <a:pt x="6635809" y="414621"/>
                  <a:pt x="6438363" y="465362"/>
                  <a:pt x="6565900" y="428923"/>
                </a:cubicBezTo>
                <a:cubicBezTo>
                  <a:pt x="6677528" y="397029"/>
                  <a:pt x="6563449" y="433973"/>
                  <a:pt x="6654800" y="403523"/>
                </a:cubicBezTo>
                <a:cubicBezTo>
                  <a:pt x="6663267" y="390823"/>
                  <a:pt x="6680200" y="380687"/>
                  <a:pt x="6680200" y="365423"/>
                </a:cubicBezTo>
                <a:cubicBezTo>
                  <a:pt x="6680200" y="270173"/>
                  <a:pt x="6665383" y="300865"/>
                  <a:pt x="6616700" y="276523"/>
                </a:cubicBezTo>
                <a:cubicBezTo>
                  <a:pt x="6594622" y="265484"/>
                  <a:pt x="6575278" y="249462"/>
                  <a:pt x="6553200" y="238423"/>
                </a:cubicBezTo>
                <a:cubicBezTo>
                  <a:pt x="6527165" y="225406"/>
                  <a:pt x="6475752" y="217853"/>
                  <a:pt x="6451600" y="213023"/>
                </a:cubicBezTo>
                <a:cubicBezTo>
                  <a:pt x="6434667" y="204556"/>
                  <a:pt x="6414187" y="201010"/>
                  <a:pt x="6400800" y="187623"/>
                </a:cubicBezTo>
                <a:cubicBezTo>
                  <a:pt x="6391334" y="178157"/>
                  <a:pt x="6388100" y="149523"/>
                  <a:pt x="6388100" y="149523"/>
                </a:cubicBezTo>
              </a:path>
            </a:pathLst>
          </a:custGeom>
          <a:noFill/>
          <a:ln w="22225">
            <a:solidFill>
              <a:srgbClr val="E8161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 name="Title 9"/>
          <p:cNvSpPr txBox="1">
            <a:spLocks/>
          </p:cNvSpPr>
          <p:nvPr/>
        </p:nvSpPr>
        <p:spPr bwMode="auto">
          <a:xfrm>
            <a:off x="1752600" y="4846638"/>
            <a:ext cx="8226425" cy="1554162"/>
          </a:xfrm>
          <a:prstGeom prst="rect">
            <a:avLst/>
          </a:prstGeom>
          <a:noFill/>
          <a:ln w="9525">
            <a:noFill/>
            <a:round/>
            <a:headEnd/>
            <a:tailEnd/>
          </a:ln>
        </p:spPr>
        <p:txBody>
          <a:bodyPr lIns="90000" tIns="46800" rIns="90000" bIns="46800" anchor="b"/>
          <a:lstStyle/>
          <a:p>
            <a:pPr eaLnBrk="0" hangingPunct="0">
              <a:buClr>
                <a:srgbClr val="000000"/>
              </a:buClr>
              <a:buSzPct val="100000"/>
              <a:buFont typeface="Times New Roman" charset="0"/>
              <a:buNone/>
              <a:defRPr/>
            </a:pPr>
            <a:r>
              <a:rPr lang="en-US" sz="4000" b="1" kern="0" dirty="0">
                <a:solidFill>
                  <a:srgbClr val="161645"/>
                </a:solidFill>
                <a:ea typeface="ＭＳ Ｐゴシック" charset="-128"/>
                <a:cs typeface="Arial"/>
              </a:rPr>
              <a:t>???</a:t>
            </a:r>
          </a:p>
        </p:txBody>
      </p:sp>
    </p:spTree>
    <p:extLst>
      <p:ext uri="{BB962C8B-B14F-4D97-AF65-F5344CB8AC3E}">
        <p14:creationId xmlns:p14="http://schemas.microsoft.com/office/powerpoint/2010/main" val="28545979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rIns="132080"/>
          <a:lstStyle/>
          <a:p>
            <a:pPr eaLnBrk="1" hangingPunct="1"/>
            <a:r>
              <a:rPr lang="en-US">
                <a:latin typeface="Arial" charset="0"/>
                <a:ea typeface="ＭＳ Ｐゴシック" charset="0"/>
              </a:rPr>
              <a:t>A Paxos Round</a:t>
            </a:r>
          </a:p>
        </p:txBody>
      </p:sp>
      <p:sp>
        <p:nvSpPr>
          <p:cNvPr id="109571" name="Line 2"/>
          <p:cNvSpPr>
            <a:spLocks noChangeShapeType="1"/>
          </p:cNvSpPr>
          <p:nvPr/>
        </p:nvSpPr>
        <p:spPr bwMode="auto">
          <a:xfrm rot="10800000">
            <a:off x="1143000" y="39608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2" name="Line 3"/>
          <p:cNvSpPr>
            <a:spLocks noChangeShapeType="1"/>
          </p:cNvSpPr>
          <p:nvPr/>
        </p:nvSpPr>
        <p:spPr bwMode="auto">
          <a:xfrm rot="10800000">
            <a:off x="1143000" y="37957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3" name="Line 4"/>
          <p:cNvSpPr>
            <a:spLocks noChangeShapeType="1"/>
          </p:cNvSpPr>
          <p:nvPr/>
        </p:nvSpPr>
        <p:spPr bwMode="auto">
          <a:xfrm rot="10800000">
            <a:off x="1143000" y="36306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4" name="Line 5"/>
          <p:cNvSpPr>
            <a:spLocks noChangeShapeType="1"/>
          </p:cNvSpPr>
          <p:nvPr/>
        </p:nvSpPr>
        <p:spPr bwMode="auto">
          <a:xfrm rot="10800000">
            <a:off x="1143000" y="34655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5" name="Line 6"/>
          <p:cNvSpPr>
            <a:spLocks noChangeShapeType="1"/>
          </p:cNvSpPr>
          <p:nvPr/>
        </p:nvSpPr>
        <p:spPr bwMode="auto">
          <a:xfrm rot="10800000">
            <a:off x="1143000" y="31353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09576" name="Group 7"/>
          <p:cNvGrpSpPr>
            <a:grpSpLocks/>
          </p:cNvGrpSpPr>
          <p:nvPr/>
        </p:nvGrpSpPr>
        <p:grpSpPr bwMode="auto">
          <a:xfrm>
            <a:off x="1625600" y="3073400"/>
            <a:ext cx="914400" cy="901700"/>
            <a:chOff x="0" y="0"/>
            <a:chExt cx="576" cy="568"/>
          </a:xfrm>
        </p:grpSpPr>
        <p:sp>
          <p:nvSpPr>
            <p:cNvPr id="109626" name="Oval 8"/>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27" name="Line 9"/>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8" name="Line 10"/>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9" name="Line 11"/>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30" name="Line 12"/>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77" name="Group 13"/>
          <p:cNvGrpSpPr>
            <a:grpSpLocks/>
          </p:cNvGrpSpPr>
          <p:nvPr/>
        </p:nvGrpSpPr>
        <p:grpSpPr bwMode="auto">
          <a:xfrm>
            <a:off x="2652713" y="3136900"/>
            <a:ext cx="1358900" cy="825500"/>
            <a:chOff x="0" y="0"/>
            <a:chExt cx="855" cy="520"/>
          </a:xfrm>
        </p:grpSpPr>
        <p:sp>
          <p:nvSpPr>
            <p:cNvPr id="109622" name="Line 14"/>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3" name="Line 15"/>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4" name="Line 16"/>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5" name="Line 17"/>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78" name="Group 18"/>
          <p:cNvGrpSpPr>
            <a:grpSpLocks/>
          </p:cNvGrpSpPr>
          <p:nvPr/>
        </p:nvGrpSpPr>
        <p:grpSpPr bwMode="auto">
          <a:xfrm>
            <a:off x="6578600" y="3073400"/>
            <a:ext cx="914400" cy="901700"/>
            <a:chOff x="0" y="0"/>
            <a:chExt cx="576" cy="568"/>
          </a:xfrm>
        </p:grpSpPr>
        <p:sp>
          <p:nvSpPr>
            <p:cNvPr id="109617" name="Oval 19"/>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18" name="Line 20"/>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9" name="Line 21"/>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0" name="Line 22"/>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1" name="Line 23"/>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79" name="Rectangle 24"/>
          <p:cNvSpPr>
            <a:spLocks/>
          </p:cNvSpPr>
          <p:nvPr/>
        </p:nvSpPr>
        <p:spPr bwMode="auto">
          <a:xfrm>
            <a:off x="1739900" y="2501900"/>
            <a:ext cx="1257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chemeClr val="tx1"/>
                </a:solidFill>
                <a:cs typeface="Arial" charset="0"/>
              </a:rPr>
              <a:t>“Can I lead b?”</a:t>
            </a:r>
          </a:p>
        </p:txBody>
      </p:sp>
      <p:sp>
        <p:nvSpPr>
          <p:cNvPr id="109580" name="Rectangle 25"/>
          <p:cNvSpPr>
            <a:spLocks/>
          </p:cNvSpPr>
          <p:nvPr/>
        </p:nvSpPr>
        <p:spPr bwMode="auto">
          <a:xfrm>
            <a:off x="2895600" y="2705100"/>
            <a:ext cx="1184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“OK, but”</a:t>
            </a:r>
          </a:p>
        </p:txBody>
      </p:sp>
      <p:sp>
        <p:nvSpPr>
          <p:cNvPr id="109581" name="Rectangle 26"/>
          <p:cNvSpPr>
            <a:spLocks/>
          </p:cNvSpPr>
          <p:nvPr/>
        </p:nvSpPr>
        <p:spPr bwMode="auto">
          <a:xfrm>
            <a:off x="6692900" y="2705100"/>
            <a:ext cx="520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“v!”</a:t>
            </a:r>
          </a:p>
        </p:txBody>
      </p:sp>
      <p:sp>
        <p:nvSpPr>
          <p:cNvPr id="109582" name="Rectangle 27"/>
          <p:cNvSpPr>
            <a:spLocks/>
          </p:cNvSpPr>
          <p:nvPr/>
        </p:nvSpPr>
        <p:spPr bwMode="auto">
          <a:xfrm>
            <a:off x="7747000" y="2933700"/>
            <a:ext cx="29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L</a:t>
            </a:r>
          </a:p>
        </p:txBody>
      </p:sp>
      <p:sp>
        <p:nvSpPr>
          <p:cNvPr id="109583" name="Rectangle 28"/>
          <p:cNvSpPr>
            <a:spLocks/>
          </p:cNvSpPr>
          <p:nvPr/>
        </p:nvSpPr>
        <p:spPr bwMode="auto">
          <a:xfrm>
            <a:off x="7759700" y="3505200"/>
            <a:ext cx="338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N</a:t>
            </a:r>
          </a:p>
        </p:txBody>
      </p:sp>
      <p:sp>
        <p:nvSpPr>
          <p:cNvPr id="109584" name="Rectangle 29"/>
          <p:cNvSpPr>
            <a:spLocks/>
          </p:cNvSpPr>
          <p:nvPr/>
        </p:nvSpPr>
        <p:spPr bwMode="auto">
          <a:xfrm>
            <a:off x="2057400" y="40259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1a</a:t>
            </a:r>
          </a:p>
        </p:txBody>
      </p:sp>
      <p:sp>
        <p:nvSpPr>
          <p:cNvPr id="109585" name="Rectangle 30"/>
          <p:cNvSpPr>
            <a:spLocks/>
          </p:cNvSpPr>
          <p:nvPr/>
        </p:nvSpPr>
        <p:spPr bwMode="auto">
          <a:xfrm>
            <a:off x="3086100" y="40259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1b</a:t>
            </a:r>
          </a:p>
        </p:txBody>
      </p:sp>
      <p:grpSp>
        <p:nvGrpSpPr>
          <p:cNvPr id="109586" name="Group 31"/>
          <p:cNvGrpSpPr>
            <a:grpSpLocks/>
          </p:cNvGrpSpPr>
          <p:nvPr/>
        </p:nvGrpSpPr>
        <p:grpSpPr bwMode="auto">
          <a:xfrm>
            <a:off x="4152900" y="3073400"/>
            <a:ext cx="914400" cy="901700"/>
            <a:chOff x="0" y="0"/>
            <a:chExt cx="576" cy="568"/>
          </a:xfrm>
        </p:grpSpPr>
        <p:sp>
          <p:nvSpPr>
            <p:cNvPr id="109612" name="Oval 32"/>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13" name="Line 33"/>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4" name="Line 34"/>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5" name="Line 35"/>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6" name="Line 36"/>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87" name="Rectangle 37"/>
          <p:cNvSpPr>
            <a:spLocks/>
          </p:cNvSpPr>
          <p:nvPr/>
        </p:nvSpPr>
        <p:spPr bwMode="auto">
          <a:xfrm>
            <a:off x="4343400" y="2705100"/>
            <a:ext cx="592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“v?”</a:t>
            </a:r>
          </a:p>
        </p:txBody>
      </p:sp>
      <p:grpSp>
        <p:nvGrpSpPr>
          <p:cNvPr id="109588" name="Group 38"/>
          <p:cNvGrpSpPr>
            <a:grpSpLocks/>
          </p:cNvGrpSpPr>
          <p:nvPr/>
        </p:nvGrpSpPr>
        <p:grpSpPr bwMode="auto">
          <a:xfrm>
            <a:off x="5105400" y="3136900"/>
            <a:ext cx="1357313" cy="825500"/>
            <a:chOff x="0" y="0"/>
            <a:chExt cx="855" cy="520"/>
          </a:xfrm>
        </p:grpSpPr>
        <p:sp>
          <p:nvSpPr>
            <p:cNvPr id="109608" name="Line 39"/>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9" name="Line 40"/>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0" name="Line 41"/>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1" name="Line 42"/>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89" name="Rectangle 43"/>
          <p:cNvSpPr>
            <a:spLocks/>
          </p:cNvSpPr>
          <p:nvPr/>
        </p:nvSpPr>
        <p:spPr bwMode="auto">
          <a:xfrm>
            <a:off x="5537200" y="2705100"/>
            <a:ext cx="690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“OK”</a:t>
            </a:r>
          </a:p>
        </p:txBody>
      </p:sp>
      <p:sp>
        <p:nvSpPr>
          <p:cNvPr id="109590" name="Rectangle 44"/>
          <p:cNvSpPr>
            <a:spLocks/>
          </p:cNvSpPr>
          <p:nvPr/>
        </p:nvSpPr>
        <p:spPr bwMode="auto">
          <a:xfrm>
            <a:off x="4330700" y="40259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2a</a:t>
            </a:r>
          </a:p>
        </p:txBody>
      </p:sp>
      <p:sp>
        <p:nvSpPr>
          <p:cNvPr id="109591" name="Rectangle 45"/>
          <p:cNvSpPr>
            <a:spLocks/>
          </p:cNvSpPr>
          <p:nvPr/>
        </p:nvSpPr>
        <p:spPr bwMode="auto">
          <a:xfrm>
            <a:off x="5422900" y="40132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2b</a:t>
            </a:r>
          </a:p>
        </p:txBody>
      </p:sp>
      <p:sp>
        <p:nvSpPr>
          <p:cNvPr id="109592" name="Rectangle 46"/>
          <p:cNvSpPr>
            <a:spLocks/>
          </p:cNvSpPr>
          <p:nvPr/>
        </p:nvSpPr>
        <p:spPr bwMode="auto">
          <a:xfrm>
            <a:off x="6883400" y="4013200"/>
            <a:ext cx="29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3</a:t>
            </a:r>
          </a:p>
        </p:txBody>
      </p:sp>
      <p:sp>
        <p:nvSpPr>
          <p:cNvPr id="109593" name="Rectangle 47"/>
          <p:cNvSpPr>
            <a:spLocks/>
          </p:cNvSpPr>
          <p:nvPr/>
        </p:nvSpPr>
        <p:spPr bwMode="auto">
          <a:xfrm>
            <a:off x="1485900" y="4800600"/>
            <a:ext cx="1100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Propose</a:t>
            </a:r>
          </a:p>
        </p:txBody>
      </p:sp>
      <p:sp>
        <p:nvSpPr>
          <p:cNvPr id="109594" name="Rectangle 48"/>
          <p:cNvSpPr>
            <a:spLocks/>
          </p:cNvSpPr>
          <p:nvPr/>
        </p:nvSpPr>
        <p:spPr bwMode="auto">
          <a:xfrm>
            <a:off x="2781300" y="4800600"/>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Promise</a:t>
            </a:r>
          </a:p>
        </p:txBody>
      </p:sp>
      <p:sp>
        <p:nvSpPr>
          <p:cNvPr id="109595" name="Rectangle 49"/>
          <p:cNvSpPr>
            <a:spLocks/>
          </p:cNvSpPr>
          <p:nvPr/>
        </p:nvSpPr>
        <p:spPr bwMode="auto">
          <a:xfrm>
            <a:off x="4076700" y="4800600"/>
            <a:ext cx="930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Accept</a:t>
            </a:r>
          </a:p>
        </p:txBody>
      </p:sp>
      <p:sp>
        <p:nvSpPr>
          <p:cNvPr id="109596" name="Rectangle 50"/>
          <p:cNvSpPr>
            <a:spLocks/>
          </p:cNvSpPr>
          <p:nvPr/>
        </p:nvSpPr>
        <p:spPr bwMode="auto">
          <a:xfrm>
            <a:off x="5600700" y="4800600"/>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Ack</a:t>
            </a:r>
          </a:p>
        </p:txBody>
      </p:sp>
      <p:sp>
        <p:nvSpPr>
          <p:cNvPr id="109597" name="Rectangle 51"/>
          <p:cNvSpPr>
            <a:spLocks/>
          </p:cNvSpPr>
          <p:nvPr/>
        </p:nvSpPr>
        <p:spPr bwMode="auto">
          <a:xfrm>
            <a:off x="6616700" y="4813300"/>
            <a:ext cx="1028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Commit</a:t>
            </a:r>
          </a:p>
        </p:txBody>
      </p:sp>
      <p:sp>
        <p:nvSpPr>
          <p:cNvPr id="109598" name="Rectangle 52"/>
          <p:cNvSpPr>
            <a:spLocks/>
          </p:cNvSpPr>
          <p:nvPr/>
        </p:nvSpPr>
        <p:spPr bwMode="auto">
          <a:xfrm>
            <a:off x="1295400" y="5334000"/>
            <a:ext cx="6781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r>
              <a:rPr lang="en-US">
                <a:solidFill>
                  <a:srgbClr val="4D0069"/>
                </a:solidFill>
                <a:cs typeface="Arial" charset="0"/>
              </a:rPr>
              <a:t>Nodes may compete to serve as leader, and may interrupt one another’s rounds.  It can take many rounds to reach consensus.</a:t>
            </a:r>
          </a:p>
        </p:txBody>
      </p:sp>
      <p:sp>
        <p:nvSpPr>
          <p:cNvPr id="109599" name="Rectangle 53"/>
          <p:cNvSpPr>
            <a:spLocks/>
          </p:cNvSpPr>
          <p:nvPr/>
        </p:nvSpPr>
        <p:spPr bwMode="auto">
          <a:xfrm>
            <a:off x="3175000" y="1930400"/>
            <a:ext cx="19796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Wait for majority</a:t>
            </a:r>
          </a:p>
        </p:txBody>
      </p:sp>
      <p:sp>
        <p:nvSpPr>
          <p:cNvPr id="109600" name="Line 54"/>
          <p:cNvSpPr>
            <a:spLocks noChangeShapeType="1"/>
          </p:cNvSpPr>
          <p:nvPr/>
        </p:nvSpPr>
        <p:spPr bwMode="auto">
          <a:xfrm flipH="1">
            <a:off x="4102100" y="22733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1" name="Rectangle 55"/>
          <p:cNvSpPr>
            <a:spLocks/>
          </p:cNvSpPr>
          <p:nvPr/>
        </p:nvSpPr>
        <p:spPr bwMode="auto">
          <a:xfrm>
            <a:off x="5586413" y="19177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Wait for majority</a:t>
            </a:r>
          </a:p>
        </p:txBody>
      </p:sp>
      <p:sp>
        <p:nvSpPr>
          <p:cNvPr id="109602" name="Line 56"/>
          <p:cNvSpPr>
            <a:spLocks noChangeShapeType="1"/>
          </p:cNvSpPr>
          <p:nvPr/>
        </p:nvSpPr>
        <p:spPr bwMode="auto">
          <a:xfrm flipH="1">
            <a:off x="6515100" y="22606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3" name="Rectangle 57"/>
          <p:cNvSpPr>
            <a:spLocks/>
          </p:cNvSpPr>
          <p:nvPr/>
        </p:nvSpPr>
        <p:spPr bwMode="auto">
          <a:xfrm>
            <a:off x="2425700" y="4330700"/>
            <a:ext cx="493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a:solidFill>
                  <a:schemeClr val="tx1"/>
                </a:solidFill>
                <a:cs typeface="Arial" charset="0"/>
              </a:rPr>
              <a:t>log</a:t>
            </a:r>
          </a:p>
        </p:txBody>
      </p:sp>
      <p:sp>
        <p:nvSpPr>
          <p:cNvPr id="109604" name="Rectangle 58"/>
          <p:cNvSpPr>
            <a:spLocks/>
          </p:cNvSpPr>
          <p:nvPr/>
        </p:nvSpPr>
        <p:spPr bwMode="auto">
          <a:xfrm>
            <a:off x="4851400" y="4330700"/>
            <a:ext cx="493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a:solidFill>
                  <a:schemeClr val="tx1"/>
                </a:solidFill>
                <a:cs typeface="Arial" charset="0"/>
              </a:rPr>
              <a:t>log</a:t>
            </a:r>
          </a:p>
        </p:txBody>
      </p:sp>
      <p:sp>
        <p:nvSpPr>
          <p:cNvPr id="109605" name="Rectangle 59"/>
          <p:cNvSpPr>
            <a:spLocks/>
          </p:cNvSpPr>
          <p:nvPr/>
        </p:nvSpPr>
        <p:spPr bwMode="auto">
          <a:xfrm>
            <a:off x="7188200" y="4343400"/>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a:solidFill>
                  <a:schemeClr val="tx1"/>
                </a:solidFill>
                <a:cs typeface="Arial" charset="0"/>
              </a:rPr>
              <a:t>safe</a:t>
            </a:r>
          </a:p>
        </p:txBody>
      </p:sp>
      <p:sp>
        <p:nvSpPr>
          <p:cNvPr id="109606" name="Rectangle 60"/>
          <p:cNvSpPr>
            <a:spLocks/>
          </p:cNvSpPr>
          <p:nvPr/>
        </p:nvSpPr>
        <p:spPr bwMode="auto">
          <a:xfrm>
            <a:off x="838200" y="1917700"/>
            <a:ext cx="1509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Self-appoint</a:t>
            </a:r>
          </a:p>
        </p:txBody>
      </p:sp>
      <p:sp>
        <p:nvSpPr>
          <p:cNvPr id="109607" name="Line 61"/>
          <p:cNvSpPr>
            <a:spLocks noChangeShapeType="1"/>
          </p:cNvSpPr>
          <p:nvPr/>
        </p:nvSpPr>
        <p:spPr bwMode="auto">
          <a:xfrm flipH="1">
            <a:off x="1600200" y="22733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562102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038600"/>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1"/>
          <p:cNvSpPr>
            <a:spLocks noGrp="1" noChangeArrowheads="1"/>
          </p:cNvSpPr>
          <p:nvPr>
            <p:ph type="title"/>
          </p:nvPr>
        </p:nvSpPr>
        <p:spPr/>
        <p:txBody>
          <a:bodyPr rIns="132080"/>
          <a:lstStyle/>
          <a:p>
            <a:pPr eaLnBrk="1" hangingPunct="1"/>
            <a:r>
              <a:rPr lang="en-US">
                <a:latin typeface="Arial" charset="0"/>
                <a:ea typeface="ＭＳ Ｐゴシック" charset="0"/>
              </a:rPr>
              <a:t>Consensus in Practice</a:t>
            </a:r>
          </a:p>
        </p:txBody>
      </p:sp>
      <p:sp>
        <p:nvSpPr>
          <p:cNvPr id="118788" name="Rectangle 2"/>
          <p:cNvSpPr>
            <a:spLocks noGrp="1" noChangeArrowheads="1"/>
          </p:cNvSpPr>
          <p:nvPr>
            <p:ph type="body" idx="1"/>
          </p:nvPr>
        </p:nvSpPr>
        <p:spPr/>
        <p:txBody>
          <a:bodyPr rIns="132080"/>
          <a:lstStyle/>
          <a:p>
            <a:pPr eaLnBrk="1" hangingPunct="1"/>
            <a:r>
              <a:rPr lang="en-US" sz="2400">
                <a:latin typeface="Arial" charset="0"/>
                <a:ea typeface="ＭＳ Ｐゴシック" charset="0"/>
              </a:rPr>
              <a:t>Lampson: “Since general consensus is expensive, practical systems reserve it for emergencies.”</a:t>
            </a:r>
          </a:p>
          <a:p>
            <a:pPr marL="782638" lvl="1" eaLnBrk="1" hangingPunct="1"/>
            <a:r>
              <a:rPr lang="en-US" sz="2000">
                <a:latin typeface="Arial" charset="0"/>
                <a:ea typeface="ＭＳ Ｐゴシック" charset="0"/>
              </a:rPr>
              <a:t>e.g., to select a primary/master, e.g., a lock server.</a:t>
            </a:r>
          </a:p>
          <a:p>
            <a:pPr marL="1182688" lvl="2" eaLnBrk="1" hangingPunct="1"/>
            <a:r>
              <a:rPr lang="en-US" sz="2000">
                <a:latin typeface="Arial" charset="0"/>
                <a:ea typeface="ＭＳ Ｐゴシック" charset="0"/>
              </a:rPr>
              <a:t>Centrifuge, GFS master, Frangipani, etc.</a:t>
            </a:r>
          </a:p>
          <a:p>
            <a:pPr marL="1182688" lvl="2" eaLnBrk="1" hangingPunct="1"/>
            <a:r>
              <a:rPr lang="en-US" sz="2000">
                <a:latin typeface="Arial" charset="0"/>
                <a:ea typeface="ＭＳ Ｐゴシック" charset="0"/>
              </a:rPr>
              <a:t>Google Chubby service (“Paxos Made Live”)</a:t>
            </a:r>
          </a:p>
          <a:p>
            <a:pPr eaLnBrk="1" hangingPunct="1"/>
            <a:r>
              <a:rPr lang="en-US" sz="2400">
                <a:latin typeface="Arial" charset="0"/>
                <a:ea typeface="ＭＳ Ｐゴシック" charset="0"/>
              </a:rPr>
              <a:t>Pick a primary with Paxos.  Do it rarely; do it right.</a:t>
            </a:r>
          </a:p>
          <a:p>
            <a:pPr marL="782638" lvl="1" eaLnBrk="1" hangingPunct="1"/>
            <a:r>
              <a:rPr lang="en-US" sz="2000">
                <a:latin typeface="Arial" charset="0"/>
                <a:ea typeface="ＭＳ Ｐゴシック" charset="0"/>
              </a:rPr>
              <a:t>Primary holds a “master lease” with a timeout.</a:t>
            </a:r>
          </a:p>
          <a:p>
            <a:pPr marL="1182688" lvl="2" eaLnBrk="1" hangingPunct="1"/>
            <a:r>
              <a:rPr lang="en-US" sz="2000">
                <a:latin typeface="Arial" charset="0"/>
                <a:ea typeface="ＭＳ Ｐゴシック" charset="0"/>
              </a:rPr>
              <a:t>Renew by consensus with primary as leader.</a:t>
            </a:r>
          </a:p>
          <a:p>
            <a:pPr marL="782638" lvl="1" eaLnBrk="1" hangingPunct="1"/>
            <a:r>
              <a:rPr lang="en-US" sz="2000">
                <a:latin typeface="Arial" charset="0"/>
                <a:ea typeface="ＭＳ Ｐゴシック" charset="0"/>
              </a:rPr>
              <a:t>Primary is “czar” as long as it holds the lease.</a:t>
            </a:r>
          </a:p>
          <a:p>
            <a:pPr marL="782638" lvl="1" eaLnBrk="1" hangingPunct="1"/>
            <a:r>
              <a:rPr lang="en-US" sz="2000">
                <a:latin typeface="Arial" charset="0"/>
                <a:ea typeface="ＭＳ Ｐゴシック" charset="0"/>
              </a:rPr>
              <a:t>Master lease expires?  Fall back to Paxos.</a:t>
            </a:r>
          </a:p>
          <a:p>
            <a:pPr marL="782638" lvl="1" eaLnBrk="1" hangingPunct="1"/>
            <a:r>
              <a:rPr lang="en-US" sz="2000">
                <a:latin typeface="Arial" charset="0"/>
                <a:ea typeface="ＭＳ Ｐゴシック" charset="0"/>
              </a:rPr>
              <a:t>(Or BFT.) </a:t>
            </a:r>
          </a:p>
        </p:txBody>
      </p:sp>
    </p:spTree>
    <p:extLst>
      <p:ext uri="{BB962C8B-B14F-4D97-AF65-F5344CB8AC3E}">
        <p14:creationId xmlns:p14="http://schemas.microsoft.com/office/powerpoint/2010/main" val="1373562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3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4"/>
          <p:cNvSpPr>
            <a:spLocks noGrp="1"/>
          </p:cNvSpPr>
          <p:nvPr>
            <p:ph type="title"/>
          </p:nvPr>
        </p:nvSpPr>
        <p:spPr/>
        <p:txBody>
          <a:bodyPr/>
          <a:lstStyle/>
          <a:p>
            <a:r>
              <a:rPr lang="en-US">
                <a:latin typeface="Arial" charset="0"/>
                <a:ea typeface="ＭＳ Ｐゴシック" charset="0"/>
              </a:rPr>
              <a:t>Google File System</a:t>
            </a:r>
          </a:p>
        </p:txBody>
      </p:sp>
      <p:sp>
        <p:nvSpPr>
          <p:cNvPr id="119812" name="TextBox 5"/>
          <p:cNvSpPr txBox="1">
            <a:spLocks noChangeArrowheads="1"/>
          </p:cNvSpPr>
          <p:nvPr/>
        </p:nvSpPr>
        <p:spPr bwMode="auto">
          <a:xfrm>
            <a:off x="685800" y="5638800"/>
            <a:ext cx="329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a:solidFill>
                  <a:schemeClr val="tx1"/>
                </a:solidFill>
              </a:rPr>
              <a:t>Similar: Hadoop HDFS</a:t>
            </a:r>
          </a:p>
        </p:txBody>
      </p:sp>
      <p:pic>
        <p:nvPicPr>
          <p:cNvPr id="119813"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6991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pic>
        <p:nvPicPr>
          <p:cNvPr id="1208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2713"/>
            <a:ext cx="27178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145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2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ＭＳ Ｐゴシック" charset="0"/>
              </a:rPr>
              <a:t>Coordination services</a:t>
            </a:r>
          </a:p>
        </p:txBody>
      </p:sp>
      <p:sp>
        <p:nvSpPr>
          <p:cNvPr id="121859" name="Content Placeholder 2"/>
          <p:cNvSpPr>
            <a:spLocks noGrp="1"/>
          </p:cNvSpPr>
          <p:nvPr>
            <p:ph idx="1"/>
          </p:nvPr>
        </p:nvSpPr>
        <p:spPr/>
        <p:txBody>
          <a:bodyPr/>
          <a:lstStyle/>
          <a:p>
            <a:r>
              <a:rPr lang="en-US">
                <a:latin typeface="Arial" charset="0"/>
                <a:ea typeface="ＭＳ Ｐゴシック" charset="0"/>
              </a:rPr>
              <a:t>Build your cloud apps around a </a:t>
            </a:r>
            <a:r>
              <a:rPr lang="en-US">
                <a:solidFill>
                  <a:srgbClr val="651222"/>
                </a:solidFill>
                <a:latin typeface="Arial" charset="0"/>
                <a:ea typeface="ＭＳ Ｐゴシック" charset="0"/>
              </a:rPr>
              <a:t>coordination service</a:t>
            </a:r>
            <a:r>
              <a:rPr lang="en-US">
                <a:latin typeface="Arial" charset="0"/>
                <a:ea typeface="ＭＳ Ｐゴシック" charset="0"/>
              </a:rPr>
              <a:t> with consensus at its core.</a:t>
            </a:r>
          </a:p>
          <a:p>
            <a:r>
              <a:rPr lang="en-US">
                <a:latin typeface="Arial" charset="0"/>
                <a:ea typeface="ＭＳ Ｐゴシック" charset="0"/>
              </a:rPr>
              <a:t>This service is a fundamental building block for consistent scalable services.</a:t>
            </a:r>
          </a:p>
          <a:p>
            <a:pPr lvl="1"/>
            <a:r>
              <a:rPr lang="en-US">
                <a:latin typeface="Arial" charset="0"/>
                <a:ea typeface="ＭＳ Ｐゴシック" charset="0"/>
              </a:rPr>
              <a:t>Chubby (Google)</a:t>
            </a:r>
          </a:p>
          <a:p>
            <a:pPr lvl="1"/>
            <a:r>
              <a:rPr lang="en-US">
                <a:latin typeface="Arial" charset="0"/>
                <a:ea typeface="ＭＳ Ｐゴシック" charset="0"/>
              </a:rPr>
              <a:t>Zookeeper (Yahoo!)</a:t>
            </a:r>
          </a:p>
          <a:p>
            <a:pPr lvl="1"/>
            <a:r>
              <a:rPr lang="en-US">
                <a:latin typeface="Arial" charset="0"/>
                <a:ea typeface="ＭＳ Ｐゴシック" charset="0"/>
              </a:rPr>
              <a:t>Centrifuge (Microsoft)</a:t>
            </a:r>
          </a:p>
        </p:txBody>
      </p:sp>
    </p:spTree>
    <p:extLst>
      <p:ext uri="{BB962C8B-B14F-4D97-AF65-F5344CB8AC3E}">
        <p14:creationId xmlns:p14="http://schemas.microsoft.com/office/powerpoint/2010/main" val="148888585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ChangeArrowheads="1"/>
          </p:cNvSpPr>
          <p:nvPr>
            <p:ph type="title"/>
          </p:nvPr>
        </p:nvSpPr>
        <p:spPr/>
        <p:txBody>
          <a:bodyPr rIns="116994"/>
          <a:lstStyle/>
          <a:p>
            <a:pPr marL="39688"/>
            <a:r>
              <a:rPr lang="en-US">
                <a:latin typeface="Arial" charset="0"/>
                <a:ea typeface="ＭＳ Ｐゴシック" charset="0"/>
              </a:rPr>
              <a:t>Chubby: The Big Picture</a:t>
            </a:r>
          </a:p>
        </p:txBody>
      </p:sp>
      <p:sp>
        <p:nvSpPr>
          <p:cNvPr id="122883" name="Rectangle 2"/>
          <p:cNvSpPr>
            <a:spLocks noGrp="1" noChangeArrowheads="1"/>
          </p:cNvSpPr>
          <p:nvPr>
            <p:ph type="body" idx="1"/>
          </p:nvPr>
        </p:nvSpPr>
        <p:spPr>
          <a:xfrm>
            <a:off x="457200" y="1450975"/>
            <a:ext cx="8226425" cy="4111625"/>
          </a:xfrm>
        </p:spPr>
        <p:txBody>
          <a:bodyPr rIns="116994"/>
          <a:lstStyle/>
          <a:p>
            <a:r>
              <a:rPr lang="en-US">
                <a:latin typeface="Arial" charset="0"/>
                <a:ea typeface="ＭＳ Ｐゴシック" charset="0"/>
              </a:rPr>
              <a:t>Google has tens of thousands of employees and thousands of programmers.</a:t>
            </a:r>
          </a:p>
          <a:p>
            <a:r>
              <a:rPr lang="en-US">
                <a:latin typeface="Arial" charset="0"/>
                <a:ea typeface="ＭＳ Ｐゴシック" charset="0"/>
              </a:rPr>
              <a:t>Google has only a few people as smart as Mike Burrows.</a:t>
            </a:r>
          </a:p>
          <a:p>
            <a:pPr marL="549275" lvl="1"/>
            <a:r>
              <a:rPr lang="en-US">
                <a:latin typeface="Arial" charset="0"/>
                <a:ea typeface="ＭＳ Ｐゴシック" charset="0"/>
              </a:rPr>
              <a:t>Mike Burrows knows how to build robust, adaptive services at massive scale.</a:t>
            </a:r>
          </a:p>
          <a:p>
            <a:pPr marL="549275" lvl="1"/>
            <a:r>
              <a:rPr lang="en-US">
                <a:latin typeface="Arial" charset="0"/>
                <a:ea typeface="ＭＳ Ｐゴシック" charset="0"/>
              </a:rPr>
              <a:t>Google has thousands of other people who don’t.</a:t>
            </a:r>
          </a:p>
          <a:p>
            <a:r>
              <a:rPr lang="en-US">
                <a:latin typeface="Arial" charset="0"/>
                <a:ea typeface="ＭＳ Ｐゴシック" charset="0"/>
              </a:rPr>
              <a:t>Solution:</a:t>
            </a:r>
          </a:p>
          <a:p>
            <a:pPr marL="549275" lvl="1"/>
            <a:r>
              <a:rPr lang="en-US">
                <a:latin typeface="Arial" charset="0"/>
                <a:ea typeface="ＭＳ Ｐゴシック" charset="0"/>
              </a:rPr>
              <a:t>let the masses code</a:t>
            </a:r>
          </a:p>
          <a:p>
            <a:pPr marL="549275" lvl="1"/>
            <a:r>
              <a:rPr lang="en-US">
                <a:latin typeface="Arial" charset="0"/>
                <a:ea typeface="ＭＳ Ｐゴシック" charset="0"/>
              </a:rPr>
              <a:t>let a thousand flowers bloom </a:t>
            </a:r>
          </a:p>
          <a:p>
            <a:pPr marL="549275" lvl="1"/>
            <a:r>
              <a:rPr lang="en-US">
                <a:latin typeface="Arial" charset="0"/>
                <a:ea typeface="ＭＳ Ｐゴシック" charset="0"/>
              </a:rPr>
              <a:t>let Mike Burrows handle the tricky parts</a:t>
            </a:r>
          </a:p>
        </p:txBody>
      </p:sp>
    </p:spTree>
    <p:extLst>
      <p:ext uri="{BB962C8B-B14F-4D97-AF65-F5344CB8AC3E}">
        <p14:creationId xmlns:p14="http://schemas.microsoft.com/office/powerpoint/2010/main" val="440841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p:txBody>
          <a:bodyPr rIns="116994"/>
          <a:lstStyle/>
          <a:p>
            <a:pPr marL="39688"/>
            <a:r>
              <a:rPr lang="en-US">
                <a:latin typeface="Arial" charset="0"/>
                <a:ea typeface="ＭＳ Ｐゴシック" charset="0"/>
              </a:rPr>
              <a:t>Chubby in a nutshell</a:t>
            </a:r>
          </a:p>
        </p:txBody>
      </p:sp>
      <p:sp>
        <p:nvSpPr>
          <p:cNvPr id="123907" name="Rectangle 2"/>
          <p:cNvSpPr>
            <a:spLocks noGrp="1" noChangeArrowheads="1"/>
          </p:cNvSpPr>
          <p:nvPr>
            <p:ph type="body" idx="1"/>
          </p:nvPr>
        </p:nvSpPr>
        <p:spPr/>
        <p:txBody>
          <a:bodyPr rIns="116994"/>
          <a:lstStyle/>
          <a:p>
            <a:r>
              <a:rPr lang="en-US" sz="2400">
                <a:latin typeface="Arial" charset="0"/>
                <a:ea typeface="ＭＳ Ｐゴシック" charset="0"/>
              </a:rPr>
              <a:t>Chubby generalizes leased locks</a:t>
            </a:r>
          </a:p>
          <a:p>
            <a:pPr marL="549275" lvl="1"/>
            <a:r>
              <a:rPr lang="en-US" sz="2000">
                <a:latin typeface="Arial" charset="0"/>
                <a:ea typeface="ＭＳ Ｐゴシック" charset="0"/>
              </a:rPr>
              <a:t>easy to use: hierarchical name space (like file system)</a:t>
            </a:r>
          </a:p>
          <a:p>
            <a:pPr marL="549275" lvl="1"/>
            <a:r>
              <a:rPr lang="en-US" sz="2000">
                <a:latin typeface="Arial" charset="0"/>
                <a:ea typeface="ＭＳ Ｐゴシック" charset="0"/>
              </a:rPr>
              <a:t>more efficient: session-grained leases/timeout</a:t>
            </a:r>
          </a:p>
          <a:p>
            <a:pPr marL="549275" lvl="1"/>
            <a:r>
              <a:rPr lang="en-US" sz="2000">
                <a:latin typeface="Arial" charset="0"/>
                <a:ea typeface="ＭＳ Ｐゴシック" charset="0"/>
              </a:rPr>
              <a:t>more robust</a:t>
            </a:r>
          </a:p>
          <a:p>
            <a:pPr marL="830263" lvl="2"/>
            <a:r>
              <a:rPr lang="en-US" sz="2000">
                <a:latin typeface="Arial" charset="0"/>
                <a:ea typeface="ＭＳ Ｐゴシック" charset="0"/>
              </a:rPr>
              <a:t>Replication (cells) with master failover and primary election through Paxos consensus algorithm</a:t>
            </a:r>
          </a:p>
          <a:p>
            <a:pPr marL="549275" lvl="1"/>
            <a:r>
              <a:rPr lang="en-US" sz="2000">
                <a:latin typeface="Arial" charset="0"/>
                <a:ea typeface="ＭＳ Ｐゴシック" charset="0"/>
              </a:rPr>
              <a:t>more general</a:t>
            </a:r>
          </a:p>
          <a:p>
            <a:pPr marL="830263" lvl="2"/>
            <a:r>
              <a:rPr lang="en-US" sz="2000">
                <a:latin typeface="Arial" charset="0"/>
                <a:ea typeface="ＭＳ Ｐゴシック" charset="0"/>
              </a:rPr>
              <a:t>general notion of “jeopardy” if primary goes quiet</a:t>
            </a:r>
          </a:p>
          <a:p>
            <a:pPr marL="549275" lvl="1"/>
            <a:r>
              <a:rPr lang="en-US" sz="2000">
                <a:latin typeface="Arial" charset="0"/>
                <a:ea typeface="ＭＳ Ｐゴシック" charset="0"/>
              </a:rPr>
              <a:t>more features</a:t>
            </a:r>
          </a:p>
          <a:p>
            <a:pPr marL="830263" lvl="2"/>
            <a:r>
              <a:rPr lang="en-US" sz="2000">
                <a:latin typeface="Arial" charset="0"/>
                <a:ea typeface="ＭＳ Ｐゴシック" charset="0"/>
              </a:rPr>
              <a:t>atomic access, ephemeral files, event notifications</a:t>
            </a:r>
          </a:p>
          <a:p>
            <a:pPr marL="830263" lvl="2"/>
            <a:r>
              <a:rPr lang="en-US" sz="2000">
                <a:latin typeface="Arial" charset="0"/>
                <a:ea typeface="ＭＳ Ｐゴシック" charset="0"/>
              </a:rPr>
              <a:t>It’s a swiss army knife!</a:t>
            </a:r>
          </a:p>
        </p:txBody>
      </p:sp>
    </p:spTree>
    <p:extLst>
      <p:ext uri="{BB962C8B-B14F-4D97-AF65-F5344CB8AC3E}">
        <p14:creationId xmlns:p14="http://schemas.microsoft.com/office/powerpoint/2010/main" val="1609228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Caches are everywhere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3510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Caches are everywhere</a:t>
            </a:r>
            <a:endParaRPr lang="en-US" dirty="0"/>
          </a:p>
        </p:txBody>
      </p:sp>
      <p:sp>
        <p:nvSpPr>
          <p:cNvPr id="3" name="Content Placeholder 2"/>
          <p:cNvSpPr>
            <a:spLocks noGrp="1"/>
          </p:cNvSpPr>
          <p:nvPr>
            <p:ph idx="1"/>
          </p:nvPr>
        </p:nvSpPr>
        <p:spPr/>
        <p:txBody>
          <a:bodyPr/>
          <a:lstStyle/>
          <a:p>
            <a:r>
              <a:rPr lang="en-US" dirty="0" err="1" smtClean="0"/>
              <a:t>Inode</a:t>
            </a:r>
            <a:r>
              <a:rPr lang="en-US" dirty="0" smtClean="0"/>
              <a:t> caches, directory entries (name lookups), IP address mappings (ARP table), …</a:t>
            </a:r>
          </a:p>
          <a:p>
            <a:r>
              <a:rPr lang="en-US" dirty="0" smtClean="0"/>
              <a:t>All large-scale Web systems use caching extensively to reduce I/O cost.</a:t>
            </a:r>
          </a:p>
          <a:p>
            <a:r>
              <a:rPr lang="en-US" dirty="0" smtClean="0"/>
              <a:t>Many mega-services are built on </a:t>
            </a:r>
            <a:r>
              <a:rPr lang="en-US" dirty="0" smtClean="0">
                <a:solidFill>
                  <a:srgbClr val="800000"/>
                </a:solidFill>
              </a:rPr>
              <a:t>key-value stores</a:t>
            </a:r>
            <a:r>
              <a:rPr lang="en-US" dirty="0" smtClean="0"/>
              <a:t>.</a:t>
            </a:r>
          </a:p>
          <a:p>
            <a:pPr lvl="1"/>
            <a:r>
              <a:rPr lang="en-US" dirty="0" smtClean="0"/>
              <a:t>Variable-length content object (value)</a:t>
            </a:r>
          </a:p>
          <a:p>
            <a:pPr lvl="1"/>
            <a:r>
              <a:rPr lang="en-US" dirty="0" smtClean="0"/>
              <a:t>Named by a fixed-size “key”, often a secure hash of the content</a:t>
            </a:r>
          </a:p>
          <a:p>
            <a:pPr lvl="1"/>
            <a:r>
              <a:rPr lang="en-US" dirty="0" smtClean="0"/>
              <a:t>Looks a lot like </a:t>
            </a:r>
            <a:r>
              <a:rPr lang="en-US" dirty="0" err="1" smtClean="0"/>
              <a:t>DeFiler</a:t>
            </a:r>
            <a:r>
              <a:rPr lang="en-US" dirty="0" smtClean="0"/>
              <a:t>!</a:t>
            </a:r>
          </a:p>
          <a:p>
            <a:pPr lvl="1"/>
            <a:r>
              <a:rPr lang="en-US" dirty="0" smtClean="0"/>
              <a:t>Memory cache may be a separate shared network service.</a:t>
            </a:r>
          </a:p>
          <a:p>
            <a:r>
              <a:rPr lang="en-US" dirty="0" smtClean="0"/>
              <a:t>Web content delivery networks (CDNs) cache content objects in web proxy servers around the Internet.</a:t>
            </a:r>
          </a:p>
        </p:txBody>
      </p:sp>
    </p:spTree>
    <p:extLst>
      <p:ext uri="{BB962C8B-B14F-4D97-AF65-F5344CB8AC3E}">
        <p14:creationId xmlns:p14="http://schemas.microsoft.com/office/powerpoint/2010/main" val="4904449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database access</a:t>
            </a:r>
            <a:endParaRPr lang="en-US" dirty="0"/>
          </a:p>
        </p:txBody>
      </p:sp>
      <p:sp>
        <p:nvSpPr>
          <p:cNvPr id="3" name="Content Placeholder 2"/>
          <p:cNvSpPr>
            <a:spLocks noGrp="1"/>
          </p:cNvSpPr>
          <p:nvPr>
            <p:ph idx="1"/>
          </p:nvPr>
        </p:nvSpPr>
        <p:spPr>
          <a:xfrm>
            <a:off x="457201" y="1600200"/>
            <a:ext cx="4800599" cy="4111625"/>
          </a:xfrm>
        </p:spPr>
        <p:txBody>
          <a:bodyPr/>
          <a:lstStyle/>
          <a:p>
            <a:r>
              <a:rPr lang="en-US" dirty="0" smtClean="0"/>
              <a:t>Many services are data-driven.</a:t>
            </a:r>
          </a:p>
          <a:p>
            <a:pPr lvl="1"/>
            <a:r>
              <a:rPr lang="en-US" dirty="0" smtClean="0"/>
              <a:t>Multi-tier services: the “lowest” layer is a data tier with authoritative copy of service data.</a:t>
            </a:r>
          </a:p>
          <a:p>
            <a:r>
              <a:rPr lang="en-US" dirty="0" smtClean="0"/>
              <a:t>Data is stored in various stores or databases, some with advanced query API.</a:t>
            </a:r>
          </a:p>
          <a:p>
            <a:pPr lvl="1"/>
            <a:r>
              <a:rPr lang="en-US" dirty="0" smtClean="0"/>
              <a:t>e.g., SQL</a:t>
            </a:r>
          </a:p>
          <a:p>
            <a:r>
              <a:rPr lang="en-US" dirty="0"/>
              <a:t>D</a:t>
            </a:r>
            <a:r>
              <a:rPr lang="en-US" dirty="0" smtClean="0"/>
              <a:t>atabases are hard to scale.</a:t>
            </a:r>
          </a:p>
          <a:p>
            <a:pPr lvl="1"/>
            <a:r>
              <a:rPr lang="en-US" dirty="0" smtClean="0"/>
              <a:t>Complex data: atomic, consistent, recoverable, durable.  (“ACID”)</a:t>
            </a:r>
          </a:p>
        </p:txBody>
      </p:sp>
      <p:sp>
        <p:nvSpPr>
          <p:cNvPr id="4" name="Rectangle 3"/>
          <p:cNvSpPr/>
          <p:nvPr/>
        </p:nvSpPr>
        <p:spPr bwMode="auto">
          <a:xfrm>
            <a:off x="579120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9" name="Rectangle 8"/>
          <p:cNvSpPr/>
          <p:nvPr/>
        </p:nvSpPr>
        <p:spPr bwMode="auto">
          <a:xfrm>
            <a:off x="822960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Rectangle 4"/>
          <p:cNvSpPr/>
          <p:nvPr/>
        </p:nvSpPr>
        <p:spPr bwMode="auto">
          <a:xfrm>
            <a:off x="624840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 name="Rectangle 5"/>
          <p:cNvSpPr/>
          <p:nvPr/>
        </p:nvSpPr>
        <p:spPr bwMode="auto">
          <a:xfrm>
            <a:off x="673608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 name="Rectangle 6"/>
          <p:cNvSpPr/>
          <p:nvPr/>
        </p:nvSpPr>
        <p:spPr bwMode="auto">
          <a:xfrm>
            <a:off x="722376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1" name="Rectangle 20"/>
          <p:cNvSpPr/>
          <p:nvPr/>
        </p:nvSpPr>
        <p:spPr bwMode="auto">
          <a:xfrm>
            <a:off x="771144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4" name="Rectangle 23"/>
          <p:cNvSpPr/>
          <p:nvPr/>
        </p:nvSpPr>
        <p:spPr bwMode="auto">
          <a:xfrm>
            <a:off x="6766560" y="42672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5" name="Rectangle 24"/>
          <p:cNvSpPr/>
          <p:nvPr/>
        </p:nvSpPr>
        <p:spPr bwMode="auto">
          <a:xfrm>
            <a:off x="7254240" y="42672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29" name="Straight Connector 28"/>
          <p:cNvCxnSpPr>
            <a:stCxn id="6" idx="2"/>
            <a:endCxn id="24" idx="0"/>
          </p:cNvCxnSpPr>
          <p:nvPr/>
        </p:nvCxnSpPr>
        <p:spPr bwMode="auto">
          <a:xfrm>
            <a:off x="6888480" y="31242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0" name="Straight Connector 29"/>
          <p:cNvCxnSpPr>
            <a:stCxn id="7" idx="2"/>
            <a:endCxn id="25" idx="0"/>
          </p:cNvCxnSpPr>
          <p:nvPr/>
        </p:nvCxnSpPr>
        <p:spPr bwMode="auto">
          <a:xfrm>
            <a:off x="7376160" y="31242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3" name="Straight Connector 32"/>
          <p:cNvCxnSpPr>
            <a:stCxn id="24" idx="0"/>
            <a:endCxn id="4" idx="2"/>
          </p:cNvCxnSpPr>
          <p:nvPr/>
        </p:nvCxnSpPr>
        <p:spPr bwMode="auto">
          <a:xfrm flipH="1" flipV="1">
            <a:off x="5943600" y="31242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8" name="Straight Connector 37"/>
          <p:cNvCxnSpPr>
            <a:stCxn id="21" idx="2"/>
            <a:endCxn id="25" idx="0"/>
          </p:cNvCxnSpPr>
          <p:nvPr/>
        </p:nvCxnSpPr>
        <p:spPr bwMode="auto">
          <a:xfrm flipH="1">
            <a:off x="7406640" y="31242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6" name="Straight Connector 45"/>
          <p:cNvCxnSpPr>
            <a:stCxn id="9" idx="2"/>
            <a:endCxn id="25" idx="0"/>
          </p:cNvCxnSpPr>
          <p:nvPr/>
        </p:nvCxnSpPr>
        <p:spPr bwMode="auto">
          <a:xfrm flipH="1">
            <a:off x="7406640" y="31242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9" name="Straight Connector 48"/>
          <p:cNvCxnSpPr>
            <a:endCxn id="24" idx="0"/>
          </p:cNvCxnSpPr>
          <p:nvPr/>
        </p:nvCxnSpPr>
        <p:spPr bwMode="auto">
          <a:xfrm flipH="1">
            <a:off x="6918960" y="31242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2" name="Straight Connector 51"/>
          <p:cNvCxnSpPr>
            <a:stCxn id="21" idx="2"/>
            <a:endCxn id="24" idx="0"/>
          </p:cNvCxnSpPr>
          <p:nvPr/>
        </p:nvCxnSpPr>
        <p:spPr bwMode="auto">
          <a:xfrm flipH="1">
            <a:off x="6918960" y="3124200"/>
            <a:ext cx="9448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5" name="Straight Connector 54"/>
          <p:cNvCxnSpPr>
            <a:stCxn id="7" idx="2"/>
            <a:endCxn id="24" idx="0"/>
          </p:cNvCxnSpPr>
          <p:nvPr/>
        </p:nvCxnSpPr>
        <p:spPr bwMode="auto">
          <a:xfrm flipH="1">
            <a:off x="6918960" y="31242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8" name="Straight Connector 57"/>
          <p:cNvCxnSpPr>
            <a:stCxn id="6" idx="2"/>
            <a:endCxn id="25" idx="0"/>
          </p:cNvCxnSpPr>
          <p:nvPr/>
        </p:nvCxnSpPr>
        <p:spPr bwMode="auto">
          <a:xfrm>
            <a:off x="6888480" y="31242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1" name="Straight Connector 60"/>
          <p:cNvCxnSpPr>
            <a:stCxn id="5" idx="2"/>
            <a:endCxn id="24" idx="0"/>
          </p:cNvCxnSpPr>
          <p:nvPr/>
        </p:nvCxnSpPr>
        <p:spPr bwMode="auto">
          <a:xfrm>
            <a:off x="6400800" y="31242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4" name="Straight Connector 63"/>
          <p:cNvCxnSpPr>
            <a:stCxn id="5" idx="2"/>
            <a:endCxn id="25" idx="0"/>
          </p:cNvCxnSpPr>
          <p:nvPr/>
        </p:nvCxnSpPr>
        <p:spPr bwMode="auto">
          <a:xfrm>
            <a:off x="6400800" y="3124200"/>
            <a:ext cx="10058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7" name="Straight Connector 66"/>
          <p:cNvCxnSpPr>
            <a:stCxn id="4" idx="2"/>
            <a:endCxn id="25" idx="0"/>
          </p:cNvCxnSpPr>
          <p:nvPr/>
        </p:nvCxnSpPr>
        <p:spPr bwMode="auto">
          <a:xfrm>
            <a:off x="5943600" y="31242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70" name="Text Box 57"/>
          <p:cNvSpPr txBox="1">
            <a:spLocks noChangeArrowheads="1"/>
          </p:cNvSpPr>
          <p:nvPr/>
        </p:nvSpPr>
        <p:spPr bwMode="auto">
          <a:xfrm>
            <a:off x="6019800" y="46482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d</a:t>
            </a:r>
            <a:r>
              <a:rPr lang="en-US" sz="1800" b="1" dirty="0" smtClean="0">
                <a:solidFill>
                  <a:srgbClr val="003367"/>
                </a:solidFill>
                <a:cs typeface="Arial" charset="0"/>
              </a:rPr>
              <a:t>atabase servers</a:t>
            </a:r>
            <a:endParaRPr lang="en-US" sz="1800" dirty="0">
              <a:solidFill>
                <a:srgbClr val="003367"/>
              </a:solidFill>
              <a:cs typeface="Arial" charset="0"/>
            </a:endParaRPr>
          </a:p>
        </p:txBody>
      </p:sp>
      <p:sp>
        <p:nvSpPr>
          <p:cNvPr id="71" name="Text Box 57"/>
          <p:cNvSpPr txBox="1">
            <a:spLocks noChangeArrowheads="1"/>
          </p:cNvSpPr>
          <p:nvPr/>
        </p:nvSpPr>
        <p:spPr bwMode="auto">
          <a:xfrm>
            <a:off x="7924800" y="32004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web</a:t>
            </a:r>
          </a:p>
          <a:p>
            <a:pPr algn="ctr" defTabSz="914400" eaLnBrk="1" hangingPunct="1"/>
            <a:r>
              <a:rPr lang="en-US" sz="1800" b="1" dirty="0" smtClean="0">
                <a:solidFill>
                  <a:srgbClr val="003367"/>
                </a:solidFill>
                <a:cs typeface="Arial" charset="0"/>
              </a:rPr>
              <a:t>servers</a:t>
            </a:r>
            <a:endParaRPr lang="en-US" sz="1800" dirty="0">
              <a:solidFill>
                <a:srgbClr val="003367"/>
              </a:solidFill>
              <a:cs typeface="Arial" charset="0"/>
            </a:endParaRPr>
          </a:p>
        </p:txBody>
      </p:sp>
      <p:sp>
        <p:nvSpPr>
          <p:cNvPr id="105" name="Text Box 57"/>
          <p:cNvSpPr txBox="1">
            <a:spLocks noChangeArrowheads="1"/>
          </p:cNvSpPr>
          <p:nvPr/>
        </p:nvSpPr>
        <p:spPr bwMode="auto">
          <a:xfrm>
            <a:off x="5486400" y="3429000"/>
            <a:ext cx="106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SQL query API</a:t>
            </a:r>
            <a:endParaRPr lang="en-US" sz="1800" dirty="0">
              <a:solidFill>
                <a:srgbClr val="003367"/>
              </a:solidFill>
              <a:cs typeface="Arial" charset="0"/>
            </a:endParaRPr>
          </a:p>
        </p:txBody>
      </p:sp>
      <p:sp>
        <p:nvSpPr>
          <p:cNvPr id="106" name="Text Box 57"/>
          <p:cNvSpPr txBox="1">
            <a:spLocks noChangeArrowheads="1"/>
          </p:cNvSpPr>
          <p:nvPr/>
        </p:nvSpPr>
        <p:spPr bwMode="auto">
          <a:xfrm>
            <a:off x="5943600" y="510540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dirty="0" smtClean="0">
                <a:solidFill>
                  <a:srgbClr val="003367"/>
                </a:solidFill>
                <a:cs typeface="Arial" charset="0"/>
              </a:rPr>
              <a:t>SQL: Structured Query Language</a:t>
            </a:r>
            <a:endParaRPr lang="en-US" sz="1800" dirty="0">
              <a:solidFill>
                <a:srgbClr val="003367"/>
              </a:solidFill>
              <a:cs typeface="Arial" charset="0"/>
            </a:endParaRPr>
          </a:p>
        </p:txBody>
      </p:sp>
      <p:sp>
        <p:nvSpPr>
          <p:cNvPr id="8" name="Rectangle 7"/>
          <p:cNvSpPr/>
          <p:nvPr/>
        </p:nvSpPr>
        <p:spPr>
          <a:xfrm>
            <a:off x="914400" y="6076890"/>
            <a:ext cx="7391400" cy="400110"/>
          </a:xfrm>
          <a:prstGeom prst="rect">
            <a:avLst/>
          </a:prstGeom>
        </p:spPr>
        <p:txBody>
          <a:bodyPr wrap="square">
            <a:spAutoFit/>
          </a:bodyPr>
          <a:lstStyle/>
          <a:p>
            <a:r>
              <a:rPr lang="en-US" sz="2000" b="1" dirty="0"/>
              <a:t>Caches </a:t>
            </a:r>
            <a:r>
              <a:rPr lang="en-US" sz="2000" b="1" dirty="0" smtClean="0"/>
              <a:t>can help if much of the workload is simple reads.</a:t>
            </a:r>
            <a:endParaRPr lang="en-US" sz="2000" b="1" dirty="0"/>
          </a:p>
        </p:txBody>
      </p:sp>
    </p:spTree>
    <p:extLst>
      <p:ext uri="{BB962C8B-B14F-4D97-AF65-F5344CB8AC3E}">
        <p14:creationId xmlns:p14="http://schemas.microsoft.com/office/powerpoint/2010/main" val="36374550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Memcached</a:t>
            </a:r>
            <a:endParaRPr lang="en-US" dirty="0"/>
          </a:p>
        </p:txBody>
      </p:sp>
      <p:sp>
        <p:nvSpPr>
          <p:cNvPr id="3" name="Content Placeholder 2"/>
          <p:cNvSpPr>
            <a:spLocks noGrp="1"/>
          </p:cNvSpPr>
          <p:nvPr>
            <p:ph idx="1"/>
          </p:nvPr>
        </p:nvSpPr>
        <p:spPr/>
        <p:txBody>
          <a:bodyPr/>
          <a:lstStyle/>
          <a:p>
            <a:r>
              <a:rPr lang="en-US" dirty="0" smtClean="0"/>
              <a:t>“Memory caching daemon”</a:t>
            </a:r>
          </a:p>
          <a:p>
            <a:r>
              <a:rPr lang="en-US" sz="2200" dirty="0" smtClean="0"/>
              <a:t>It’s just a key/value store</a:t>
            </a:r>
          </a:p>
          <a:p>
            <a:r>
              <a:rPr lang="en-US" sz="2200" dirty="0" smtClean="0"/>
              <a:t>Scalable cluster service</a:t>
            </a:r>
          </a:p>
          <a:p>
            <a:pPr lvl="1"/>
            <a:r>
              <a:rPr lang="en-US" sz="1800" dirty="0" smtClean="0"/>
              <a:t>array of server nodes</a:t>
            </a:r>
          </a:p>
          <a:p>
            <a:pPr lvl="1"/>
            <a:r>
              <a:rPr lang="en-US" sz="1800" dirty="0" smtClean="0"/>
              <a:t>distribute requests among nodes</a:t>
            </a:r>
          </a:p>
          <a:p>
            <a:pPr lvl="1"/>
            <a:r>
              <a:rPr lang="en-US" sz="1800" dirty="0" smtClean="0"/>
              <a:t>how?  distribute the key space </a:t>
            </a:r>
          </a:p>
          <a:p>
            <a:pPr lvl="1"/>
            <a:r>
              <a:rPr lang="en-US" sz="1800" dirty="0" smtClean="0"/>
              <a:t>scalable: just add nodes </a:t>
            </a:r>
          </a:p>
          <a:p>
            <a:r>
              <a:rPr lang="en-US" dirty="0"/>
              <a:t>M</a:t>
            </a:r>
            <a:r>
              <a:rPr lang="en-US" dirty="0" smtClean="0"/>
              <a:t>emory-based</a:t>
            </a:r>
          </a:p>
          <a:p>
            <a:r>
              <a:rPr lang="en-US" dirty="0" smtClean="0"/>
              <a:t>LRU object replacement</a:t>
            </a:r>
          </a:p>
          <a:p>
            <a:r>
              <a:rPr lang="en-US" dirty="0" smtClean="0"/>
              <a:t>Many technical issues:</a:t>
            </a:r>
          </a:p>
        </p:txBody>
      </p:sp>
      <p:sp>
        <p:nvSpPr>
          <p:cNvPr id="4" name="Rectangle 3"/>
          <p:cNvSpPr/>
          <p:nvPr/>
        </p:nvSpPr>
        <p:spPr bwMode="auto">
          <a:xfrm>
            <a:off x="579120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9" name="Rectangle 8"/>
          <p:cNvSpPr/>
          <p:nvPr/>
        </p:nvSpPr>
        <p:spPr bwMode="auto">
          <a:xfrm>
            <a:off x="822960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Rectangle 4"/>
          <p:cNvSpPr/>
          <p:nvPr/>
        </p:nvSpPr>
        <p:spPr bwMode="auto">
          <a:xfrm>
            <a:off x="624840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 name="Rectangle 5"/>
          <p:cNvSpPr/>
          <p:nvPr/>
        </p:nvSpPr>
        <p:spPr bwMode="auto">
          <a:xfrm>
            <a:off x="673608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 name="Rectangle 6"/>
          <p:cNvSpPr/>
          <p:nvPr/>
        </p:nvSpPr>
        <p:spPr bwMode="auto">
          <a:xfrm>
            <a:off x="722376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1" name="Rectangle 20"/>
          <p:cNvSpPr/>
          <p:nvPr/>
        </p:nvSpPr>
        <p:spPr bwMode="auto">
          <a:xfrm>
            <a:off x="771144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4" name="Rectangle 23"/>
          <p:cNvSpPr/>
          <p:nvPr/>
        </p:nvSpPr>
        <p:spPr bwMode="auto">
          <a:xfrm>
            <a:off x="6766560" y="52578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5" name="Rectangle 24"/>
          <p:cNvSpPr/>
          <p:nvPr/>
        </p:nvSpPr>
        <p:spPr bwMode="auto">
          <a:xfrm>
            <a:off x="7254240" y="52578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29" name="Straight Connector 28"/>
          <p:cNvCxnSpPr>
            <a:stCxn id="6" idx="2"/>
            <a:endCxn id="24" idx="0"/>
          </p:cNvCxnSpPr>
          <p:nvPr/>
        </p:nvCxnSpPr>
        <p:spPr bwMode="auto">
          <a:xfrm>
            <a:off x="6888480" y="41148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0" name="Straight Connector 29"/>
          <p:cNvCxnSpPr>
            <a:stCxn id="7" idx="2"/>
            <a:endCxn id="25" idx="0"/>
          </p:cNvCxnSpPr>
          <p:nvPr/>
        </p:nvCxnSpPr>
        <p:spPr bwMode="auto">
          <a:xfrm>
            <a:off x="7376160" y="41148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3" name="Straight Connector 32"/>
          <p:cNvCxnSpPr>
            <a:stCxn id="24" idx="0"/>
            <a:endCxn id="4" idx="2"/>
          </p:cNvCxnSpPr>
          <p:nvPr/>
        </p:nvCxnSpPr>
        <p:spPr bwMode="auto">
          <a:xfrm flipH="1" flipV="1">
            <a:off x="5943600" y="41148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8" name="Straight Connector 37"/>
          <p:cNvCxnSpPr>
            <a:stCxn id="21" idx="2"/>
            <a:endCxn id="25" idx="0"/>
          </p:cNvCxnSpPr>
          <p:nvPr/>
        </p:nvCxnSpPr>
        <p:spPr bwMode="auto">
          <a:xfrm flipH="1">
            <a:off x="7406640" y="41148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6" name="Straight Connector 45"/>
          <p:cNvCxnSpPr>
            <a:stCxn id="9" idx="2"/>
            <a:endCxn id="25" idx="0"/>
          </p:cNvCxnSpPr>
          <p:nvPr/>
        </p:nvCxnSpPr>
        <p:spPr bwMode="auto">
          <a:xfrm flipH="1">
            <a:off x="7406640" y="41148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9" name="Straight Connector 48"/>
          <p:cNvCxnSpPr>
            <a:endCxn id="24" idx="0"/>
          </p:cNvCxnSpPr>
          <p:nvPr/>
        </p:nvCxnSpPr>
        <p:spPr bwMode="auto">
          <a:xfrm flipH="1">
            <a:off x="6918960" y="41148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2" name="Straight Connector 51"/>
          <p:cNvCxnSpPr>
            <a:stCxn id="21" idx="2"/>
            <a:endCxn id="24" idx="0"/>
          </p:cNvCxnSpPr>
          <p:nvPr/>
        </p:nvCxnSpPr>
        <p:spPr bwMode="auto">
          <a:xfrm flipH="1">
            <a:off x="6918960" y="4114800"/>
            <a:ext cx="9448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5" name="Straight Connector 54"/>
          <p:cNvCxnSpPr>
            <a:stCxn id="7" idx="2"/>
            <a:endCxn id="24" idx="0"/>
          </p:cNvCxnSpPr>
          <p:nvPr/>
        </p:nvCxnSpPr>
        <p:spPr bwMode="auto">
          <a:xfrm flipH="1">
            <a:off x="6918960" y="41148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8" name="Straight Connector 57"/>
          <p:cNvCxnSpPr>
            <a:stCxn id="6" idx="2"/>
            <a:endCxn id="25" idx="0"/>
          </p:cNvCxnSpPr>
          <p:nvPr/>
        </p:nvCxnSpPr>
        <p:spPr bwMode="auto">
          <a:xfrm>
            <a:off x="6888480" y="41148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1" name="Straight Connector 60"/>
          <p:cNvCxnSpPr>
            <a:stCxn id="5" idx="2"/>
            <a:endCxn id="24" idx="0"/>
          </p:cNvCxnSpPr>
          <p:nvPr/>
        </p:nvCxnSpPr>
        <p:spPr bwMode="auto">
          <a:xfrm>
            <a:off x="6400800" y="41148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4" name="Straight Connector 63"/>
          <p:cNvCxnSpPr>
            <a:stCxn id="5" idx="2"/>
            <a:endCxn id="25" idx="0"/>
          </p:cNvCxnSpPr>
          <p:nvPr/>
        </p:nvCxnSpPr>
        <p:spPr bwMode="auto">
          <a:xfrm>
            <a:off x="6400800" y="4114800"/>
            <a:ext cx="10058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7" name="Straight Connector 66"/>
          <p:cNvCxnSpPr>
            <a:stCxn id="4" idx="2"/>
            <a:endCxn id="25" idx="0"/>
          </p:cNvCxnSpPr>
          <p:nvPr/>
        </p:nvCxnSpPr>
        <p:spPr bwMode="auto">
          <a:xfrm>
            <a:off x="5943600" y="41148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70" name="Text Box 57"/>
          <p:cNvSpPr txBox="1">
            <a:spLocks noChangeArrowheads="1"/>
          </p:cNvSpPr>
          <p:nvPr/>
        </p:nvSpPr>
        <p:spPr bwMode="auto">
          <a:xfrm>
            <a:off x="6019800" y="56388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d</a:t>
            </a:r>
            <a:r>
              <a:rPr lang="en-US" sz="1800" b="1" dirty="0" smtClean="0">
                <a:solidFill>
                  <a:srgbClr val="003367"/>
                </a:solidFill>
                <a:cs typeface="Arial" charset="0"/>
              </a:rPr>
              <a:t>atabase servers</a:t>
            </a:r>
            <a:endParaRPr lang="en-US" sz="1800" dirty="0">
              <a:solidFill>
                <a:srgbClr val="003367"/>
              </a:solidFill>
              <a:cs typeface="Arial" charset="0"/>
            </a:endParaRPr>
          </a:p>
        </p:txBody>
      </p:sp>
      <p:sp>
        <p:nvSpPr>
          <p:cNvPr id="71" name="Text Box 57"/>
          <p:cNvSpPr txBox="1">
            <a:spLocks noChangeArrowheads="1"/>
          </p:cNvSpPr>
          <p:nvPr/>
        </p:nvSpPr>
        <p:spPr bwMode="auto">
          <a:xfrm>
            <a:off x="7924800" y="41910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web</a:t>
            </a:r>
          </a:p>
          <a:p>
            <a:pPr algn="ctr" defTabSz="914400" eaLnBrk="1" hangingPunct="1"/>
            <a:r>
              <a:rPr lang="en-US" sz="1800" b="1" dirty="0" smtClean="0">
                <a:solidFill>
                  <a:srgbClr val="003367"/>
                </a:solidFill>
                <a:cs typeface="Arial" charset="0"/>
              </a:rPr>
              <a:t>servers</a:t>
            </a:r>
            <a:endParaRPr lang="en-US" sz="1800" dirty="0">
              <a:solidFill>
                <a:srgbClr val="003367"/>
              </a:solidFill>
              <a:cs typeface="Arial" charset="0"/>
            </a:endParaRPr>
          </a:p>
        </p:txBody>
      </p:sp>
      <p:sp>
        <p:nvSpPr>
          <p:cNvPr id="72" name="Rectangle 71"/>
          <p:cNvSpPr/>
          <p:nvPr/>
        </p:nvSpPr>
        <p:spPr bwMode="auto">
          <a:xfrm>
            <a:off x="624840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3" name="Rectangle 72"/>
          <p:cNvSpPr/>
          <p:nvPr/>
        </p:nvSpPr>
        <p:spPr bwMode="auto">
          <a:xfrm>
            <a:off x="673608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4" name="Rectangle 73"/>
          <p:cNvSpPr/>
          <p:nvPr/>
        </p:nvSpPr>
        <p:spPr bwMode="auto">
          <a:xfrm>
            <a:off x="722376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5" name="Rectangle 74"/>
          <p:cNvSpPr/>
          <p:nvPr/>
        </p:nvSpPr>
        <p:spPr bwMode="auto">
          <a:xfrm>
            <a:off x="771144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78" name="Straight Connector 77"/>
          <p:cNvCxnSpPr>
            <a:stCxn id="5" idx="0"/>
          </p:cNvCxnSpPr>
          <p:nvPr/>
        </p:nvCxnSpPr>
        <p:spPr bwMode="auto">
          <a:xfrm flipV="1">
            <a:off x="6400800" y="2438400"/>
            <a:ext cx="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79" name="Straight Connector 78"/>
          <p:cNvCxnSpPr>
            <a:stCxn id="4" idx="0"/>
            <a:endCxn id="72" idx="2"/>
          </p:cNvCxnSpPr>
          <p:nvPr/>
        </p:nvCxnSpPr>
        <p:spPr bwMode="auto">
          <a:xfrm flipV="1">
            <a:off x="5943600" y="2438400"/>
            <a:ext cx="45720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83" name="Straight Connector 82"/>
          <p:cNvCxnSpPr>
            <a:stCxn id="4" idx="0"/>
            <a:endCxn id="73" idx="2"/>
          </p:cNvCxnSpPr>
          <p:nvPr/>
        </p:nvCxnSpPr>
        <p:spPr bwMode="auto">
          <a:xfrm flipV="1">
            <a:off x="5943600" y="2438400"/>
            <a:ext cx="94488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86" name="Straight Connector 85"/>
          <p:cNvCxnSpPr>
            <a:stCxn id="4" idx="0"/>
            <a:endCxn id="74" idx="2"/>
          </p:cNvCxnSpPr>
          <p:nvPr/>
        </p:nvCxnSpPr>
        <p:spPr bwMode="auto">
          <a:xfrm flipV="1">
            <a:off x="5943600" y="2438400"/>
            <a:ext cx="143256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89" name="Straight Connector 88"/>
          <p:cNvCxnSpPr>
            <a:stCxn id="4" idx="0"/>
            <a:endCxn id="75" idx="2"/>
          </p:cNvCxnSpPr>
          <p:nvPr/>
        </p:nvCxnSpPr>
        <p:spPr bwMode="auto">
          <a:xfrm flipV="1">
            <a:off x="5943600" y="2438400"/>
            <a:ext cx="192024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93" name="Straight Connector 92"/>
          <p:cNvCxnSpPr>
            <a:stCxn id="5" idx="0"/>
            <a:endCxn id="73" idx="2"/>
          </p:cNvCxnSpPr>
          <p:nvPr/>
        </p:nvCxnSpPr>
        <p:spPr bwMode="auto">
          <a:xfrm flipV="1">
            <a:off x="6400800" y="2438400"/>
            <a:ext cx="48768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96" name="Straight Connector 95"/>
          <p:cNvCxnSpPr>
            <a:stCxn id="5" idx="0"/>
            <a:endCxn id="74" idx="2"/>
          </p:cNvCxnSpPr>
          <p:nvPr/>
        </p:nvCxnSpPr>
        <p:spPr bwMode="auto">
          <a:xfrm flipV="1">
            <a:off x="6400800" y="2438400"/>
            <a:ext cx="97536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99" name="Straight Connector 98"/>
          <p:cNvCxnSpPr>
            <a:stCxn id="5" idx="0"/>
            <a:endCxn id="75" idx="2"/>
          </p:cNvCxnSpPr>
          <p:nvPr/>
        </p:nvCxnSpPr>
        <p:spPr bwMode="auto">
          <a:xfrm flipV="1">
            <a:off x="6400800" y="2438400"/>
            <a:ext cx="146304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102" name="Text Box 57"/>
          <p:cNvSpPr txBox="1">
            <a:spLocks noChangeArrowheads="1"/>
          </p:cNvSpPr>
          <p:nvPr/>
        </p:nvSpPr>
        <p:spPr bwMode="auto">
          <a:xfrm>
            <a:off x="6705600" y="33528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dirty="0" smtClean="0">
                <a:solidFill>
                  <a:srgbClr val="003367"/>
                </a:solidFill>
                <a:cs typeface="Arial" charset="0"/>
              </a:rPr>
              <a:t>etc…</a:t>
            </a:r>
            <a:endParaRPr lang="en-US" sz="1800" dirty="0">
              <a:solidFill>
                <a:srgbClr val="003367"/>
              </a:solidFill>
              <a:cs typeface="Arial" charset="0"/>
            </a:endParaRPr>
          </a:p>
        </p:txBody>
      </p:sp>
      <p:sp>
        <p:nvSpPr>
          <p:cNvPr id="103" name="Text Box 57"/>
          <p:cNvSpPr txBox="1">
            <a:spLocks noChangeArrowheads="1"/>
          </p:cNvSpPr>
          <p:nvPr/>
        </p:nvSpPr>
        <p:spPr bwMode="auto">
          <a:xfrm>
            <a:off x="6324600" y="14478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err="1" smtClean="0">
                <a:solidFill>
                  <a:srgbClr val="003367"/>
                </a:solidFill>
                <a:cs typeface="Arial" charset="0"/>
              </a:rPr>
              <a:t>memcached</a:t>
            </a:r>
            <a:r>
              <a:rPr lang="en-US" sz="1800" b="1" dirty="0" smtClean="0">
                <a:solidFill>
                  <a:srgbClr val="003367"/>
                </a:solidFill>
                <a:cs typeface="Arial" charset="0"/>
              </a:rPr>
              <a:t> servers</a:t>
            </a:r>
            <a:endParaRPr lang="en-US" sz="1800" dirty="0">
              <a:solidFill>
                <a:srgbClr val="003367"/>
              </a:solidFill>
              <a:cs typeface="Arial" charset="0"/>
            </a:endParaRPr>
          </a:p>
        </p:txBody>
      </p:sp>
      <p:sp>
        <p:nvSpPr>
          <p:cNvPr id="104" name="Text Box 57"/>
          <p:cNvSpPr txBox="1">
            <a:spLocks noChangeArrowheads="1"/>
          </p:cNvSpPr>
          <p:nvPr/>
        </p:nvSpPr>
        <p:spPr bwMode="auto">
          <a:xfrm>
            <a:off x="7391400" y="27432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get/put API</a:t>
            </a:r>
            <a:endParaRPr lang="en-US" sz="1800" dirty="0">
              <a:solidFill>
                <a:srgbClr val="003367"/>
              </a:solidFill>
              <a:cs typeface="Arial" charset="0"/>
            </a:endParaRPr>
          </a:p>
        </p:txBody>
      </p:sp>
      <p:sp>
        <p:nvSpPr>
          <p:cNvPr id="105" name="Text Box 57"/>
          <p:cNvSpPr txBox="1">
            <a:spLocks noChangeArrowheads="1"/>
          </p:cNvSpPr>
          <p:nvPr/>
        </p:nvSpPr>
        <p:spPr bwMode="auto">
          <a:xfrm>
            <a:off x="5486400" y="4419600"/>
            <a:ext cx="106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SQL query API</a:t>
            </a:r>
            <a:endParaRPr lang="en-US" sz="1800" dirty="0">
              <a:solidFill>
                <a:srgbClr val="003367"/>
              </a:solidFill>
              <a:cs typeface="Arial" charset="0"/>
            </a:endParaRPr>
          </a:p>
        </p:txBody>
      </p:sp>
      <p:sp>
        <p:nvSpPr>
          <p:cNvPr id="107" name="Text Box 57"/>
          <p:cNvSpPr txBox="1">
            <a:spLocks noChangeArrowheads="1"/>
          </p:cNvSpPr>
          <p:nvPr/>
        </p:nvSpPr>
        <p:spPr bwMode="auto">
          <a:xfrm>
            <a:off x="762000" y="5983069"/>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3367"/>
                </a:solidFill>
                <a:cs typeface="Arial" charset="0"/>
              </a:rPr>
              <a:t>Multi-core server scaling, </a:t>
            </a:r>
            <a:r>
              <a:rPr lang="en-US" sz="1800" dirty="0" err="1" smtClean="0">
                <a:solidFill>
                  <a:srgbClr val="003367"/>
                </a:solidFill>
                <a:cs typeface="Arial" charset="0"/>
              </a:rPr>
              <a:t>MxN</a:t>
            </a:r>
            <a:r>
              <a:rPr lang="en-US" sz="1800" dirty="0" smtClean="0">
                <a:solidFill>
                  <a:srgbClr val="003367"/>
                </a:solidFill>
                <a:cs typeface="Arial" charset="0"/>
              </a:rPr>
              <a:t> communication, replacement, consistency</a:t>
            </a:r>
            <a:endParaRPr lang="en-US" sz="1800" dirty="0">
              <a:solidFill>
                <a:srgbClr val="003367"/>
              </a:solidFill>
              <a:cs typeface="Arial" charset="0"/>
            </a:endParaRPr>
          </a:p>
        </p:txBody>
      </p:sp>
    </p:spTree>
    <p:extLst>
      <p:ext uri="{BB962C8B-B14F-4D97-AF65-F5344CB8AC3E}">
        <p14:creationId xmlns:p14="http://schemas.microsoft.com/office/powerpoint/2010/main" val="16973097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
      <a:dk1>
        <a:srgbClr val="000000"/>
      </a:dk1>
      <a:lt1>
        <a:srgbClr val="FFFFFF"/>
      </a:lt1>
      <a:dk2>
        <a:srgbClr val="000099"/>
      </a:dk2>
      <a:lt2>
        <a:srgbClr val="FF9900"/>
      </a:lt2>
      <a:accent1>
        <a:srgbClr val="FF9900"/>
      </a:accent1>
      <a:accent2>
        <a:srgbClr val="1080DD"/>
      </a:accent2>
      <a:accent3>
        <a:srgbClr val="AAAACA"/>
      </a:accent3>
      <a:accent4>
        <a:srgbClr val="DADADA"/>
      </a:accent4>
      <a:accent5>
        <a:srgbClr val="FFCAAA"/>
      </a:accent5>
      <a:accent6>
        <a:srgbClr val="0D73C8"/>
      </a:accent6>
      <a:hlink>
        <a:srgbClr val="9D6DB5"/>
      </a:hlink>
      <a:folHlink>
        <a:srgbClr val="C0C0C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97291</TotalTime>
  <Words>3100</Words>
  <Application>Microsoft Macintosh PowerPoint</Application>
  <PresentationFormat>On-screen Show (4:3)</PresentationFormat>
  <Paragraphs>428</Paragraphs>
  <Slides>58</Slides>
  <Notes>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58</vt:i4>
      </vt:variant>
    </vt:vector>
  </HeadingPairs>
  <TitlesOfParts>
    <vt:vector size="66" baseType="lpstr">
      <vt:lpstr>Default Design</vt:lpstr>
      <vt:lpstr>2_Default Design</vt:lpstr>
      <vt:lpstr>1_Default Design</vt:lpstr>
      <vt:lpstr>3_Default Design</vt:lpstr>
      <vt:lpstr>4_Default Design</vt:lpstr>
      <vt:lpstr>5_Default Design</vt:lpstr>
      <vt:lpstr>Blank Presentation</vt:lpstr>
      <vt:lpstr>Equation</vt:lpstr>
      <vt:lpstr>PowerPoint Presentation</vt:lpstr>
      <vt:lpstr>Growth and scale</vt:lpstr>
      <vt:lpstr>Servers Under Stress</vt:lpstr>
      <vt:lpstr>Scaling a service</vt:lpstr>
      <vt:lpstr>PowerPoint Presentation</vt:lpstr>
      <vt:lpstr>Caches are everywhere</vt:lpstr>
      <vt:lpstr>Caches are everywhere</vt:lpstr>
      <vt:lpstr>Scaling database access</vt:lpstr>
      <vt:lpstr>Memcached</vt:lpstr>
      <vt:lpstr>PowerPoint Presentation</vt:lpstr>
      <vt:lpstr>PowerPoint Presentation</vt:lpstr>
      <vt:lpstr>Issues</vt:lpstr>
      <vt:lpstr>Caching in the Web</vt:lpstr>
      <vt:lpstr>Content Delivery Network (CDN)</vt:lpstr>
      <vt:lpstr>Zipf popularity</vt:lpstr>
      <vt:lpstr>Zipf</vt:lpstr>
      <vt:lpstr>Hit rates of Internet caches</vt:lpstr>
      <vt:lpstr>Hit ratio by population size, with different update rates</vt:lpstr>
      <vt:lpstr>For people who want the math</vt:lpstr>
      <vt:lpstr>You don’t need to know this</vt:lpstr>
      <vt:lpstr>It’s all about reads</vt:lpstr>
      <vt:lpstr>Postnote</vt:lpstr>
      <vt:lpstr>What about coordination for more general services?</vt:lpstr>
      <vt:lpstr>Problem: spreading the load</vt:lpstr>
      <vt:lpstr>Solution: consistent hashing</vt:lpstr>
      <vt:lpstr>Consistent Hashing</vt:lpstr>
      <vt:lpstr>Consistent hashing in practice</vt:lpstr>
      <vt:lpstr>Coordination and Consensus</vt:lpstr>
      <vt:lpstr>Consensus</vt:lpstr>
      <vt:lpstr>A network partition</vt:lpstr>
      <vt:lpstr>Fischer-Lynch-Patterson (1985)</vt:lpstr>
      <vt:lpstr>PowerPoint Presentation</vt:lpstr>
      <vt:lpstr>Properties for Correct Consensus</vt:lpstr>
      <vt:lpstr>Now what?</vt:lpstr>
      <vt:lpstr>Butler W. Lampson</vt:lpstr>
      <vt:lpstr>PowerPoint Presentation</vt:lpstr>
      <vt:lpstr>Summary/preview</vt:lpstr>
      <vt:lpstr>PowerPoint Presentation</vt:lpstr>
      <vt:lpstr>Example: mutual exclusion</vt:lpstr>
      <vt:lpstr>One solution: lock service</vt:lpstr>
      <vt:lpstr>A lock service in the real world</vt:lpstr>
      <vt:lpstr>Solution: leases (leased locks)</vt:lpstr>
      <vt:lpstr>A lease service in the real world</vt:lpstr>
      <vt:lpstr>Leases and time</vt:lpstr>
      <vt:lpstr>OK, fine, but…</vt:lpstr>
      <vt:lpstr>Never two kings at once</vt:lpstr>
      <vt:lpstr>OK, fine, but…</vt:lpstr>
      <vt:lpstr>The Answer</vt:lpstr>
      <vt:lpstr>A Classic Paper</vt:lpstr>
      <vt:lpstr>PowerPoint Presentation</vt:lpstr>
      <vt:lpstr>PowerPoint Presentation</vt:lpstr>
      <vt:lpstr>A Paxos Round</vt:lpstr>
      <vt:lpstr>Consensus in Practice</vt:lpstr>
      <vt:lpstr>Google File System</vt:lpstr>
      <vt:lpstr>PowerPoint Presentation</vt:lpstr>
      <vt:lpstr>Coordination services</vt:lpstr>
      <vt:lpstr>Chubby: The Big Picture</vt:lpstr>
      <vt:lpstr>Chubby in a nutshell</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5317</cp:revision>
  <cp:lastPrinted>2012-11-04T19:04:58Z</cp:lastPrinted>
  <dcterms:created xsi:type="dcterms:W3CDTF">2011-04-11T18:52:21Z</dcterms:created>
  <dcterms:modified xsi:type="dcterms:W3CDTF">2012-12-11T23:13:18Z</dcterms:modified>
  <cp:category/>
</cp:coreProperties>
</file>