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slides/slide44.xml" ContentType="application/vnd.openxmlformats-officedocument.presentationml.slide+xml"/>
  <Override PartName="/ppt/slides/slide27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notesSlides/notesSlide8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26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42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41.xml" ContentType="application/vnd.openxmlformats-officedocument.presentationml.slide+xml"/>
  <Override PartName="/ppt/slides/slide24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Default Extension="jpeg" ContentType="image/jpeg"/>
  <Override PartName="/ppt/viewProps.xml" ContentType="application/vnd.openxmlformats-officedocument.presentationml.viewProps+xml"/>
  <Override PartName="/ppt/notesSlides/notesSlide11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53"/>
  </p:notesMasterIdLst>
  <p:sldIdLst>
    <p:sldId id="256" r:id="rId2"/>
    <p:sldId id="293" r:id="rId3"/>
    <p:sldId id="300" r:id="rId4"/>
    <p:sldId id="294" r:id="rId5"/>
    <p:sldId id="307" r:id="rId6"/>
    <p:sldId id="301" r:id="rId7"/>
    <p:sldId id="302" r:id="rId8"/>
    <p:sldId id="303" r:id="rId9"/>
    <p:sldId id="304" r:id="rId10"/>
    <p:sldId id="309" r:id="rId11"/>
    <p:sldId id="308" r:id="rId12"/>
    <p:sldId id="311" r:id="rId13"/>
    <p:sldId id="312" r:id="rId14"/>
    <p:sldId id="313" r:id="rId15"/>
    <p:sldId id="314" r:id="rId16"/>
    <p:sldId id="315" r:id="rId17"/>
    <p:sldId id="270" r:id="rId18"/>
    <p:sldId id="316" r:id="rId19"/>
    <p:sldId id="317" r:id="rId20"/>
    <p:sldId id="320" r:id="rId21"/>
    <p:sldId id="319" r:id="rId22"/>
    <p:sldId id="318" r:id="rId23"/>
    <p:sldId id="321" r:id="rId24"/>
    <p:sldId id="275" r:id="rId25"/>
    <p:sldId id="322" r:id="rId26"/>
    <p:sldId id="323" r:id="rId27"/>
    <p:sldId id="325" r:id="rId28"/>
    <p:sldId id="324" r:id="rId29"/>
    <p:sldId id="326" r:id="rId30"/>
    <p:sldId id="327" r:id="rId31"/>
    <p:sldId id="274" r:id="rId32"/>
    <p:sldId id="276" r:id="rId33"/>
    <p:sldId id="289" r:id="rId34"/>
    <p:sldId id="268" r:id="rId35"/>
    <p:sldId id="290" r:id="rId36"/>
    <p:sldId id="271" r:id="rId37"/>
    <p:sldId id="277" r:id="rId38"/>
    <p:sldId id="278" r:id="rId39"/>
    <p:sldId id="287" r:id="rId40"/>
    <p:sldId id="288" r:id="rId41"/>
    <p:sldId id="332" r:id="rId42"/>
    <p:sldId id="328" r:id="rId43"/>
    <p:sldId id="329" r:id="rId44"/>
    <p:sldId id="265" r:id="rId45"/>
    <p:sldId id="269" r:id="rId46"/>
    <p:sldId id="330" r:id="rId47"/>
    <p:sldId id="291" r:id="rId48"/>
    <p:sldId id="331" r:id="rId49"/>
    <p:sldId id="266" r:id="rId50"/>
    <p:sldId id="267" r:id="rId51"/>
    <p:sldId id="292" r:id="rId5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117" d="100"/>
          <a:sy n="117" d="100"/>
        </p:scale>
        <p:origin x="-6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notesMaster" Target="notesMasters/notesMaster1.xml"/><Relationship Id="rId54" Type="http://schemas.openxmlformats.org/officeDocument/2006/relationships/printerSettings" Target="printerSettings/printerSettings1.bin"/><Relationship Id="rId55" Type="http://schemas.openxmlformats.org/officeDocument/2006/relationships/presProps" Target="presProps.xml"/><Relationship Id="rId56" Type="http://schemas.openxmlformats.org/officeDocument/2006/relationships/viewProps" Target="viewProps.xml"/><Relationship Id="rId57" Type="http://schemas.openxmlformats.org/officeDocument/2006/relationships/theme" Target="theme/theme1.xml"/><Relationship Id="rId58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10D391-ADF1-D045-B97C-0A8F77279FDC}" type="datetimeFigureOut">
              <a:rPr lang="en-US" smtClean="0"/>
              <a:pPr/>
              <a:t>9/2/12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3B1223-3489-A94A-A0F1-62EA7E04CE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Source: http://web.mit.edu/6.033/lec/l4.txt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3B1223-3489-A94A-A0F1-62EA7E04CE6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Source: http://web.mit.edu/6.033/lec/l4.txt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3B1223-3489-A94A-A0F1-62EA7E04CE62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Source: http://web.mit.edu/6.033/lec/l4.txt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3B1223-3489-A94A-A0F1-62EA7E04CE62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3B1223-3489-A94A-A0F1-62EA7E04CE6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Source: http://web.mit.edu/6.033/lec/l4.txt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3B1223-3489-A94A-A0F1-62EA7E04CE6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Source: http://web.mit.edu/6.033/lec/l4.txt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3B1223-3489-A94A-A0F1-62EA7E04CE6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Source: http://web.mit.edu/6.033/lec/l4.txt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3B1223-3489-A94A-A0F1-62EA7E04CE6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Source: http://web.mit.edu/6.033/lec/l4.txt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3B1223-3489-A94A-A0F1-62EA7E04CE6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Source: http://web.mit.edu/6.033/lec/l4.txt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3B1223-3489-A94A-A0F1-62EA7E04CE6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Source: http://web.mit.edu/6.033/lec/l4.txt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3B1223-3489-A94A-A0F1-62EA7E04CE6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Source: http://web.mit.edu/6.033/lec/l4.txt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3B1223-3489-A94A-A0F1-62EA7E04CE62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2BC35-E172-FB40-BC07-59E57C75D7E6}" type="datetimeFigureOut">
              <a:rPr lang="en-US" smtClean="0"/>
              <a:pPr/>
              <a:t>9/2/12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1C50A-A548-314E-A0B9-6004DAD6FB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2BC35-E172-FB40-BC07-59E57C75D7E6}" type="datetimeFigureOut">
              <a:rPr lang="en-US" smtClean="0"/>
              <a:pPr/>
              <a:t>9/2/12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1C50A-A548-314E-A0B9-6004DAD6FB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2BC35-E172-FB40-BC07-59E57C75D7E6}" type="datetimeFigureOut">
              <a:rPr lang="en-US" smtClean="0"/>
              <a:pPr/>
              <a:t>9/2/12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1C50A-A548-314E-A0B9-6004DAD6FB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2BC35-E172-FB40-BC07-59E57C75D7E6}" type="datetimeFigureOut">
              <a:rPr lang="en-US" smtClean="0"/>
              <a:pPr/>
              <a:t>9/2/12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1C50A-A548-314E-A0B9-6004DAD6FB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2BC35-E172-FB40-BC07-59E57C75D7E6}" type="datetimeFigureOut">
              <a:rPr lang="en-US" smtClean="0"/>
              <a:pPr/>
              <a:t>9/2/12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1C50A-A548-314E-A0B9-6004DAD6FB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2BC35-E172-FB40-BC07-59E57C75D7E6}" type="datetimeFigureOut">
              <a:rPr lang="en-US" smtClean="0"/>
              <a:pPr/>
              <a:t>9/2/12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1C50A-A548-314E-A0B9-6004DAD6FB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2BC35-E172-FB40-BC07-59E57C75D7E6}" type="datetimeFigureOut">
              <a:rPr lang="en-US" smtClean="0"/>
              <a:pPr/>
              <a:t>9/2/12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1C50A-A548-314E-A0B9-6004DAD6FB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2BC35-E172-FB40-BC07-59E57C75D7E6}" type="datetimeFigureOut">
              <a:rPr lang="en-US" smtClean="0"/>
              <a:pPr/>
              <a:t>9/2/12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1C50A-A548-314E-A0B9-6004DAD6FB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2BC35-E172-FB40-BC07-59E57C75D7E6}" type="datetimeFigureOut">
              <a:rPr lang="en-US" smtClean="0"/>
              <a:pPr/>
              <a:t>9/2/12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1C50A-A548-314E-A0B9-6004DAD6FB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2BC35-E172-FB40-BC07-59E57C75D7E6}" type="datetimeFigureOut">
              <a:rPr lang="en-US" smtClean="0"/>
              <a:pPr/>
              <a:t>9/2/12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1C50A-A548-314E-A0B9-6004DAD6FB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2BC35-E172-FB40-BC07-59E57C75D7E6}" type="datetimeFigureOut">
              <a:rPr lang="en-US" smtClean="0"/>
              <a:pPr/>
              <a:t>9/2/12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1C50A-A548-314E-A0B9-6004DAD6FB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82BC35-E172-FB40-BC07-59E57C75D7E6}" type="datetimeFigureOut">
              <a:rPr lang="en-US" smtClean="0"/>
              <a:pPr/>
              <a:t>9/2/12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1C50A-A548-314E-A0B9-6004DAD6FBA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UNIX!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Landon Cox</a:t>
            </a:r>
            <a:endParaRPr lang="en-US" dirty="0" smtClean="0"/>
          </a:p>
          <a:p>
            <a:r>
              <a:rPr lang="en-US" dirty="0" smtClean="0"/>
              <a:t>September 3, </a:t>
            </a:r>
            <a:r>
              <a:rPr lang="en-US" dirty="0" smtClean="0"/>
              <a:t>2012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4598" y="446300"/>
            <a:ext cx="5143992" cy="3371646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i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nt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P(int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a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)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{…}</a:t>
            </a:r>
            <a:b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</a:b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/>
            </a:r>
            <a:b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</a:b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void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C(int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x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){ </a:t>
            </a:r>
            <a:b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</a:b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int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y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=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P(x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);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</a:t>
            </a:r>
            <a:b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</a:b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}</a:t>
            </a:r>
            <a:endParaRPr lang="en-US" b="1" dirty="0"/>
          </a:p>
        </p:txBody>
      </p:sp>
      <p:sp>
        <p:nvSpPr>
          <p:cNvPr id="4" name="Rounded Rectangular Callout 3"/>
          <p:cNvSpPr/>
          <p:nvPr/>
        </p:nvSpPr>
        <p:spPr>
          <a:xfrm>
            <a:off x="2895713" y="3817946"/>
            <a:ext cx="5516930" cy="1248389"/>
          </a:xfrm>
          <a:prstGeom prst="wedgeRoundRectCallout">
            <a:avLst>
              <a:gd name="adj1" fmla="val -21559"/>
              <a:gd name="adj2" fmla="val -115706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0000"/>
                </a:solidFill>
              </a:rPr>
              <a:t>Can think of this as a contract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895713" y="5080402"/>
            <a:ext cx="5516930" cy="1476356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lvl="1"/>
            <a:r>
              <a:rPr lang="en-US" sz="2000" dirty="0" smtClean="0">
                <a:solidFill>
                  <a:srgbClr val="000000"/>
                </a:solidFill>
              </a:rPr>
              <a:t>P agrees to return</a:t>
            </a:r>
          </a:p>
          <a:p>
            <a:pPr lvl="1"/>
            <a:r>
              <a:rPr lang="en-US" sz="2000" dirty="0" smtClean="0">
                <a:solidFill>
                  <a:srgbClr val="000000"/>
                </a:solidFill>
              </a:rPr>
              <a:t>P agrees to resume where C left off</a:t>
            </a:r>
          </a:p>
          <a:p>
            <a:pPr lvl="1"/>
            <a:r>
              <a:rPr lang="en-US" sz="2000" dirty="0" smtClean="0">
                <a:solidFill>
                  <a:srgbClr val="000000"/>
                </a:solidFill>
              </a:rPr>
              <a:t>P agrees to restore the stack pointer</a:t>
            </a:r>
          </a:p>
          <a:p>
            <a:pPr lvl="1"/>
            <a:r>
              <a:rPr lang="en-US" sz="2000" dirty="0" smtClean="0">
                <a:solidFill>
                  <a:srgbClr val="000000"/>
                </a:solidFill>
              </a:rPr>
              <a:t>P agrees to leave rest of stack alone</a:t>
            </a:r>
            <a:endParaRPr lang="en-US" sz="200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4598" y="446300"/>
            <a:ext cx="5143992" cy="3371646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i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nt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P(int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a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)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{…}</a:t>
            </a:r>
            <a:b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</a:b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/>
            </a:r>
            <a:b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</a:b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void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C(int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x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){ </a:t>
            </a:r>
            <a:b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</a:b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int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y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=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P(x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);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</a:t>
            </a:r>
            <a:b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</a:b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}</a:t>
            </a:r>
            <a:endParaRPr lang="en-US" b="1" dirty="0"/>
          </a:p>
        </p:txBody>
      </p:sp>
      <p:sp>
        <p:nvSpPr>
          <p:cNvPr id="4" name="Rounded Rectangular Callout 3"/>
          <p:cNvSpPr/>
          <p:nvPr/>
        </p:nvSpPr>
        <p:spPr>
          <a:xfrm>
            <a:off x="409913" y="3817946"/>
            <a:ext cx="5516930" cy="1248389"/>
          </a:xfrm>
          <a:prstGeom prst="wedgeRoundRectCallout">
            <a:avLst>
              <a:gd name="adj1" fmla="val 25270"/>
              <a:gd name="adj2" fmla="val -123532"/>
              <a:gd name="adj3" fmla="val 1666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FFFF"/>
                </a:solidFill>
              </a:rPr>
              <a:t>Is the call contract enforced?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09913" y="5080402"/>
            <a:ext cx="5516930" cy="147635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lvl="1"/>
            <a:r>
              <a:rPr lang="en-US" sz="2400" dirty="0" smtClean="0">
                <a:solidFill>
                  <a:schemeClr val="tx1"/>
                </a:solidFill>
              </a:rPr>
              <a:t>At a low level, NO!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P can violate all terms of the contract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Sources of violations: attacks + bugs</a:t>
            </a:r>
            <a:endParaRPr lang="en-US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4598" y="446300"/>
            <a:ext cx="5143992" cy="3371646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i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nt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P(int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a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)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{…}</a:t>
            </a:r>
            <a:b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</a:b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/>
            </a:r>
            <a:b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</a:b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void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C(int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x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){ </a:t>
            </a:r>
            <a:b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</a:b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int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y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=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P(x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);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</a:t>
            </a:r>
            <a:b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</a:b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}</a:t>
            </a:r>
            <a:endParaRPr lang="en-US" b="1" dirty="0"/>
          </a:p>
        </p:txBody>
      </p:sp>
      <p:sp>
        <p:nvSpPr>
          <p:cNvPr id="4" name="Rounded Rectangular Callout 3"/>
          <p:cNvSpPr/>
          <p:nvPr/>
        </p:nvSpPr>
        <p:spPr>
          <a:xfrm>
            <a:off x="2895713" y="3817946"/>
            <a:ext cx="5516930" cy="1248389"/>
          </a:xfrm>
          <a:prstGeom prst="wedgeRoundRectCallout">
            <a:avLst>
              <a:gd name="adj1" fmla="val -21559"/>
              <a:gd name="adj2" fmla="val -115706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0000"/>
                </a:solidFill>
              </a:rPr>
              <a:t>Enforcing the contract is feasible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895713" y="5080402"/>
            <a:ext cx="5516930" cy="1476356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lvl="1"/>
            <a:r>
              <a:rPr lang="en-US" sz="2400" dirty="0" smtClean="0">
                <a:solidFill>
                  <a:schemeClr val="tx1"/>
                </a:solidFill>
              </a:rPr>
              <a:t>Interaction is purely mechanical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Programmers intention is clear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No semantic gap to </a:t>
            </a:r>
            <a:r>
              <a:rPr lang="en-US" sz="2400" dirty="0" smtClean="0">
                <a:solidFill>
                  <a:schemeClr val="tx1"/>
                </a:solidFill>
              </a:rPr>
              <a:t>cross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4598" y="446300"/>
            <a:ext cx="5143992" cy="3371646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i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nt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P(int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a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)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{…}</a:t>
            </a:r>
            <a:b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</a:b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/>
            </a:r>
            <a:b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</a:b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void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C(int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x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){ </a:t>
            </a:r>
            <a:b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</a:b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int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y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=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P(x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);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</a:t>
            </a:r>
            <a:b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</a:b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}</a:t>
            </a:r>
            <a:endParaRPr lang="en-US" b="1" dirty="0"/>
          </a:p>
        </p:txBody>
      </p:sp>
      <p:sp>
        <p:nvSpPr>
          <p:cNvPr id="4" name="Rounded Rectangular Callout 3"/>
          <p:cNvSpPr/>
          <p:nvPr/>
        </p:nvSpPr>
        <p:spPr>
          <a:xfrm>
            <a:off x="409913" y="3817946"/>
            <a:ext cx="5516930" cy="1248389"/>
          </a:xfrm>
          <a:prstGeom prst="wedgeRoundRectCallout">
            <a:avLst>
              <a:gd name="adj1" fmla="val 25270"/>
              <a:gd name="adj2" fmla="val -123532"/>
              <a:gd name="adj3" fmla="val 1666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FFFF"/>
                </a:solidFill>
              </a:rPr>
              <a:t>How does Java enforce the </a:t>
            </a:r>
          </a:p>
          <a:p>
            <a:pPr algn="ctr"/>
            <a:r>
              <a:rPr lang="en-US" sz="2800" b="1" dirty="0" smtClean="0">
                <a:solidFill>
                  <a:srgbClr val="FFFFFF"/>
                </a:solidFill>
              </a:rPr>
              <a:t>call contract?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09913" y="5080402"/>
            <a:ext cx="5516930" cy="147635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lvl="1"/>
            <a:r>
              <a:rPr lang="en-US" sz="2000" dirty="0" smtClean="0">
                <a:solidFill>
                  <a:schemeClr val="tx1"/>
                </a:solidFill>
              </a:rPr>
              <a:t>Language restricts expressiveness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Programmers can’t access the stack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Special “</a:t>
            </a:r>
            <a:r>
              <a:rPr lang="en-US" sz="2000" b="1" dirty="0" smtClean="0">
                <a:solidFill>
                  <a:schemeClr val="tx1"/>
                </a:solidFill>
              </a:rPr>
              <a:t>invoke</a:t>
            </a:r>
            <a:r>
              <a:rPr lang="en-US" sz="2000" dirty="0" smtClean="0">
                <a:solidFill>
                  <a:schemeClr val="tx1"/>
                </a:solidFill>
              </a:rPr>
              <a:t>” instruction expresses intent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JVM trusted to transfer control between C, </a:t>
            </a:r>
            <a:r>
              <a:rPr lang="en-US" sz="2000" dirty="0" smtClean="0">
                <a:solidFill>
                  <a:schemeClr val="tx1"/>
                </a:solidFill>
              </a:rPr>
              <a:t>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4598" y="446300"/>
            <a:ext cx="5143992" cy="3371646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i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nt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P(int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a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)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{…}</a:t>
            </a:r>
            <a:b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</a:b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/>
            </a:r>
            <a:b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</a:b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void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C(int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x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){ </a:t>
            </a:r>
            <a:b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</a:b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int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y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=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P(x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);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</a:t>
            </a:r>
            <a:b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</a:b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}</a:t>
            </a:r>
            <a:endParaRPr lang="en-US" b="1" dirty="0"/>
          </a:p>
        </p:txBody>
      </p:sp>
      <p:sp>
        <p:nvSpPr>
          <p:cNvPr id="4" name="Rounded Rectangular Callout 3"/>
          <p:cNvSpPr/>
          <p:nvPr/>
        </p:nvSpPr>
        <p:spPr>
          <a:xfrm>
            <a:off x="409913" y="3817946"/>
            <a:ext cx="5516930" cy="1248389"/>
          </a:xfrm>
          <a:prstGeom prst="wedgeRoundRectCallout">
            <a:avLst>
              <a:gd name="adj1" fmla="val 25270"/>
              <a:gd name="adj2" fmla="val -123532"/>
              <a:gd name="adj3" fmla="val 1666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FFFF"/>
                </a:solidFill>
              </a:rPr>
              <a:t>Awesome, so why not run only Java  programs?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09913" y="5080402"/>
            <a:ext cx="5516930" cy="147635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lvl="1"/>
            <a:r>
              <a:rPr lang="en-US" sz="2000" dirty="0" smtClean="0">
                <a:solidFill>
                  <a:schemeClr val="tx1"/>
                </a:solidFill>
              </a:rPr>
              <a:t>Lower-level languages are faster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(trusted JVM interposes on every </a:t>
            </a:r>
            <a:r>
              <a:rPr lang="en-US" sz="2000" dirty="0" err="1" smtClean="0">
                <a:solidFill>
                  <a:schemeClr val="tx1"/>
                </a:solidFill>
              </a:rPr>
              <a:t>instr</a:t>
            </a:r>
            <a:r>
              <a:rPr lang="en-US" sz="2000" dirty="0" smtClean="0">
                <a:solidFill>
                  <a:schemeClr val="tx1"/>
                </a:solidFill>
              </a:rPr>
              <a:t>)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Restricts programmer’s choice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(maybe, I hate programming in Java)</a:t>
            </a:r>
            <a:endParaRPr lang="en-US" sz="20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4598" y="446300"/>
            <a:ext cx="5143992" cy="3371646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i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nt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P(int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a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)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{…}</a:t>
            </a:r>
            <a:b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</a:b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/>
            </a:r>
            <a:b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</a:b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void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C(int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x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){ </a:t>
            </a:r>
            <a:b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</a:b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int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y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=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P(x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);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</a:t>
            </a:r>
            <a:b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</a:b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}</a:t>
            </a:r>
            <a:endParaRPr lang="en-US" b="1" dirty="0"/>
          </a:p>
        </p:txBody>
      </p:sp>
      <p:sp>
        <p:nvSpPr>
          <p:cNvPr id="4" name="Rounded Rectangular Callout 3"/>
          <p:cNvSpPr/>
          <p:nvPr/>
        </p:nvSpPr>
        <p:spPr>
          <a:xfrm>
            <a:off x="2895713" y="3817946"/>
            <a:ext cx="5516930" cy="1248389"/>
          </a:xfrm>
          <a:prstGeom prst="wedgeRoundRectCallout">
            <a:avLst>
              <a:gd name="adj1" fmla="val -21559"/>
              <a:gd name="adj2" fmla="val -115706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0000"/>
                </a:solidFill>
              </a:rPr>
              <a:t>Another approach to </a:t>
            </a:r>
          </a:p>
          <a:p>
            <a:pPr algn="ctr"/>
            <a:r>
              <a:rPr lang="en-US" sz="2800" b="1" dirty="0" smtClean="0">
                <a:solidFill>
                  <a:srgbClr val="000000"/>
                </a:solidFill>
              </a:rPr>
              <a:t>enforced modularity</a:t>
            </a:r>
            <a:endParaRPr lang="en-US" sz="2800" b="1" dirty="0" smtClean="0">
              <a:solidFill>
                <a:srgbClr val="000000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895713" y="5080402"/>
            <a:ext cx="5516930" cy="1476356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lvl="1"/>
            <a:r>
              <a:rPr lang="en-US" sz="2000" dirty="0" smtClean="0">
                <a:solidFill>
                  <a:schemeClr val="tx1"/>
                </a:solidFill>
              </a:rPr>
              <a:t>Put C and P in separate processes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Code is fast when processes not interacting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Trust </a:t>
            </a:r>
            <a:r>
              <a:rPr lang="en-US" sz="2000" b="1" dirty="0" smtClean="0">
                <a:solidFill>
                  <a:schemeClr val="tx1"/>
                </a:solidFill>
              </a:rPr>
              <a:t>kernel </a:t>
            </a:r>
            <a:r>
              <a:rPr lang="en-US" sz="2000" dirty="0" smtClean="0">
                <a:solidFill>
                  <a:schemeClr val="tx1"/>
                </a:solidFill>
              </a:rPr>
              <a:t>to handle control transfers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Kernel ensures transitions are correct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4598" y="446300"/>
            <a:ext cx="5143992" cy="3371646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i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nt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P(int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a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)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{…}</a:t>
            </a:r>
            <a:b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</a:b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/>
            </a:r>
            <a:b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</a:b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void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C(int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x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){ </a:t>
            </a:r>
            <a:b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</a:b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int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y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=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P(x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);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</a:t>
            </a:r>
            <a:b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</a:b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}</a:t>
            </a:r>
            <a:endParaRPr lang="en-US" b="1" dirty="0"/>
          </a:p>
        </p:txBody>
      </p:sp>
      <p:sp>
        <p:nvSpPr>
          <p:cNvPr id="4" name="Rounded Rectangular Callout 3"/>
          <p:cNvSpPr/>
          <p:nvPr/>
        </p:nvSpPr>
        <p:spPr>
          <a:xfrm>
            <a:off x="2895713" y="3817946"/>
            <a:ext cx="5516930" cy="1248389"/>
          </a:xfrm>
          <a:prstGeom prst="wedgeRoundRectCallout">
            <a:avLst>
              <a:gd name="adj1" fmla="val -21559"/>
              <a:gd name="adj2" fmla="val -115706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0000"/>
                </a:solidFill>
              </a:rPr>
              <a:t>Key question:</a:t>
            </a:r>
          </a:p>
          <a:p>
            <a:pPr algn="ctr"/>
            <a:r>
              <a:rPr lang="en-US" sz="2800" b="1" dirty="0" smtClean="0">
                <a:solidFill>
                  <a:srgbClr val="000000"/>
                </a:solidFill>
              </a:rPr>
              <a:t>What should the interface be?</a:t>
            </a:r>
            <a:endParaRPr lang="en-US" sz="2800" b="1" dirty="0" smtClean="0">
              <a:solidFill>
                <a:srgbClr val="000000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895713" y="5080402"/>
            <a:ext cx="5516930" cy="1476356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lvl="1"/>
            <a:r>
              <a:rPr lang="en-US" sz="2000" dirty="0" smtClean="0">
                <a:solidFill>
                  <a:schemeClr val="tx1"/>
                </a:solidFill>
              </a:rPr>
              <a:t>Put C and P in separate processes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Want a general interface for inter-process communication (IPC)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Should be simple and powerful (i.e., </a:t>
            </a:r>
            <a:r>
              <a:rPr lang="en-US" sz="2000" b="1" dirty="0" smtClean="0">
                <a:solidFill>
                  <a:schemeClr val="tx1"/>
                </a:solidFill>
              </a:rPr>
              <a:t>elegant</a:t>
            </a:r>
            <a:r>
              <a:rPr lang="en-US" sz="2000" dirty="0" smtClean="0">
                <a:solidFill>
                  <a:schemeClr val="tx1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 philosophy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OS by programmers for programmers</a:t>
            </a:r>
          </a:p>
          <a:p>
            <a:pPr lvl="1"/>
            <a:r>
              <a:rPr lang="en-US" sz="2400" dirty="0" smtClean="0"/>
              <a:t>Support high-level languages (C and scripting)</a:t>
            </a:r>
          </a:p>
          <a:p>
            <a:pPr lvl="1"/>
            <a:r>
              <a:rPr lang="en-US" sz="2400" dirty="0" smtClean="0"/>
              <a:t>Make interactivity a first-order concern </a:t>
            </a:r>
            <a:r>
              <a:rPr lang="en-US" sz="2400" dirty="0" smtClean="0"/>
              <a:t>(via shell</a:t>
            </a:r>
            <a:r>
              <a:rPr lang="en-US" sz="2400" dirty="0" smtClean="0"/>
              <a:t>)</a:t>
            </a:r>
          </a:p>
          <a:p>
            <a:pPr lvl="1"/>
            <a:r>
              <a:rPr lang="en-US" sz="2400" dirty="0" smtClean="0"/>
              <a:t>Allow rapid prototyping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How should you program for a </a:t>
            </a:r>
            <a:r>
              <a:rPr lang="en-US" sz="2800" dirty="0" smtClean="0">
                <a:solidFill>
                  <a:srgbClr val="FF0000"/>
                </a:solidFill>
              </a:rPr>
              <a:t>UNIX </a:t>
            </a:r>
            <a:r>
              <a:rPr lang="en-US" sz="2800" dirty="0" smtClean="0">
                <a:solidFill>
                  <a:srgbClr val="FF0000"/>
                </a:solidFill>
              </a:rPr>
              <a:t>system?</a:t>
            </a:r>
          </a:p>
          <a:p>
            <a:pPr lvl="1"/>
            <a:r>
              <a:rPr lang="en-US" sz="2400" dirty="0" smtClean="0">
                <a:solidFill>
                  <a:srgbClr val="FF0000"/>
                </a:solidFill>
              </a:rPr>
              <a:t>Write programs with limited features</a:t>
            </a:r>
          </a:p>
          <a:p>
            <a:pPr lvl="2"/>
            <a:r>
              <a:rPr lang="en-US" sz="2000" dirty="0" smtClean="0">
                <a:solidFill>
                  <a:srgbClr val="FF0000"/>
                </a:solidFill>
              </a:rPr>
              <a:t>Do one thing and do it well</a:t>
            </a:r>
          </a:p>
          <a:p>
            <a:pPr lvl="2"/>
            <a:r>
              <a:rPr lang="en-US" sz="2000" dirty="0" smtClean="0">
                <a:solidFill>
                  <a:srgbClr val="FF0000"/>
                </a:solidFill>
              </a:rPr>
              <a:t>Support easy composition of programs</a:t>
            </a:r>
          </a:p>
          <a:p>
            <a:pPr lvl="1"/>
            <a:r>
              <a:rPr lang="en-US" sz="2400" dirty="0" smtClean="0">
                <a:solidFill>
                  <a:srgbClr val="FF0000"/>
                </a:solidFill>
              </a:rPr>
              <a:t>Make data easy to understand</a:t>
            </a:r>
          </a:p>
          <a:p>
            <a:pPr lvl="2"/>
            <a:r>
              <a:rPr lang="en-US" sz="2000" dirty="0" smtClean="0">
                <a:solidFill>
                  <a:srgbClr val="FF0000"/>
                </a:solidFill>
              </a:rPr>
              <a:t>Store data in plaintext (not binary formats)</a:t>
            </a:r>
          </a:p>
          <a:p>
            <a:pPr lvl="2"/>
            <a:r>
              <a:rPr lang="en-US" sz="2000" dirty="0" smtClean="0">
                <a:solidFill>
                  <a:srgbClr val="FF0000"/>
                </a:solidFill>
              </a:rPr>
              <a:t>Communicate via text streams</a:t>
            </a:r>
          </a:p>
          <a:p>
            <a:pPr lvl="1"/>
            <a:endParaRPr lang="en-US" sz="2400" dirty="0"/>
          </a:p>
        </p:txBody>
      </p:sp>
      <p:pic>
        <p:nvPicPr>
          <p:cNvPr id="4" name="Picture 3" descr="Ken_n_denni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3522" y="4238607"/>
            <a:ext cx="2515967" cy="163416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6449101" y="5872772"/>
            <a:ext cx="23205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Thompson and Ritchie</a:t>
            </a:r>
          </a:p>
          <a:p>
            <a:pPr algn="ctr"/>
            <a:r>
              <a:rPr lang="en-US" dirty="0" smtClean="0"/>
              <a:t>Turing Award ‘83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 philosophy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/>
            <a:endParaRPr lang="en-US" sz="2400" dirty="0"/>
          </a:p>
        </p:txBody>
      </p:sp>
      <p:sp>
        <p:nvSpPr>
          <p:cNvPr id="6" name="Rounded Rectangle 5"/>
          <p:cNvSpPr/>
          <p:nvPr/>
        </p:nvSpPr>
        <p:spPr>
          <a:xfrm>
            <a:off x="457200" y="2390715"/>
            <a:ext cx="1844065" cy="18440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/>
              <a:t>ProcessC</a:t>
            </a:r>
            <a:endParaRPr lang="en-US" sz="3200" b="1" dirty="0"/>
          </a:p>
        </p:txBody>
      </p:sp>
      <p:sp>
        <p:nvSpPr>
          <p:cNvPr id="8" name="Rounded Rectangle 7"/>
          <p:cNvSpPr/>
          <p:nvPr/>
        </p:nvSpPr>
        <p:spPr>
          <a:xfrm>
            <a:off x="6842735" y="2390715"/>
            <a:ext cx="1844065" cy="18440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/>
              <a:t>ProcessP</a:t>
            </a:r>
            <a:endParaRPr lang="en-US" sz="3200" b="1" dirty="0"/>
          </a:p>
        </p:txBody>
      </p:sp>
      <p:sp>
        <p:nvSpPr>
          <p:cNvPr id="9" name="Rounded Rectangle 8"/>
          <p:cNvSpPr/>
          <p:nvPr/>
        </p:nvSpPr>
        <p:spPr>
          <a:xfrm>
            <a:off x="3649436" y="1600200"/>
            <a:ext cx="1844065" cy="2894002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3200" b="1" dirty="0" smtClean="0"/>
              <a:t>Kernel</a:t>
            </a:r>
            <a:endParaRPr lang="en-US" sz="3200" b="1" dirty="0"/>
          </a:p>
        </p:txBody>
      </p:sp>
      <p:cxnSp>
        <p:nvCxnSpPr>
          <p:cNvPr id="11" name="Straight Arrow Connector 10"/>
          <p:cNvCxnSpPr>
            <a:stCxn id="6" idx="3"/>
            <a:endCxn id="19" idx="1"/>
          </p:cNvCxnSpPr>
          <p:nvPr/>
        </p:nvCxnSpPr>
        <p:spPr>
          <a:xfrm>
            <a:off x="2301265" y="3312748"/>
            <a:ext cx="1563123" cy="1588"/>
          </a:xfrm>
          <a:prstGeom prst="straightConnector1">
            <a:avLst/>
          </a:prstGeom>
          <a:ln w="50800" cap="flat" cmpd="sng" algn="ctr">
            <a:solidFill>
              <a:srgbClr val="00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19" idx="3"/>
            <a:endCxn id="8" idx="1"/>
          </p:cNvCxnSpPr>
          <p:nvPr/>
        </p:nvCxnSpPr>
        <p:spPr>
          <a:xfrm>
            <a:off x="5275541" y="3312748"/>
            <a:ext cx="1567194" cy="1588"/>
          </a:xfrm>
          <a:prstGeom prst="straightConnector1">
            <a:avLst/>
          </a:prstGeom>
          <a:ln w="50800" cap="flat" cmpd="sng" algn="ctr">
            <a:solidFill>
              <a:srgbClr val="00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3864388" y="2390715"/>
            <a:ext cx="1411153" cy="1844065"/>
          </a:xfrm>
          <a:prstGeom prst="roundRect">
            <a:avLst/>
          </a:prstGeom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?</a:t>
            </a:r>
            <a:endParaRPr lang="en-US" sz="3200" b="1" dirty="0"/>
          </a:p>
        </p:txBody>
      </p:sp>
      <p:sp>
        <p:nvSpPr>
          <p:cNvPr id="25" name="Rounded Rectangular Callout 24"/>
          <p:cNvSpPr/>
          <p:nvPr/>
        </p:nvSpPr>
        <p:spPr>
          <a:xfrm>
            <a:off x="457199" y="4494202"/>
            <a:ext cx="3192235" cy="1030862"/>
          </a:xfrm>
          <a:prstGeom prst="wedgeRoundRectCallout">
            <a:avLst>
              <a:gd name="adj1" fmla="val 73333"/>
              <a:gd name="adj2" fmla="val -151573"/>
              <a:gd name="adj3" fmla="val 1666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FFFFFF"/>
                </a:solidFill>
              </a:rPr>
              <a:t>What is the core abstraction? 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457198" y="5525064"/>
            <a:ext cx="3192237" cy="79287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n-US" sz="2000" dirty="0" smtClean="0">
                <a:solidFill>
                  <a:schemeClr val="tx1"/>
                </a:solidFill>
              </a:rPr>
              <a:t>C</a:t>
            </a:r>
            <a:r>
              <a:rPr lang="en-US" sz="2000" dirty="0" smtClean="0">
                <a:solidFill>
                  <a:schemeClr val="tx1"/>
                </a:solidFill>
              </a:rPr>
              <a:t>ommunication via </a:t>
            </a:r>
            <a:r>
              <a:rPr lang="en-US" sz="2000" b="1" dirty="0" smtClean="0">
                <a:solidFill>
                  <a:schemeClr val="tx1"/>
                </a:solidFill>
              </a:rPr>
              <a:t>files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 philosophy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/>
            <a:endParaRPr lang="en-US" sz="2400" dirty="0"/>
          </a:p>
        </p:txBody>
      </p:sp>
      <p:sp>
        <p:nvSpPr>
          <p:cNvPr id="6" name="Rounded Rectangle 5"/>
          <p:cNvSpPr/>
          <p:nvPr/>
        </p:nvSpPr>
        <p:spPr>
          <a:xfrm>
            <a:off x="457200" y="2390715"/>
            <a:ext cx="1844065" cy="18440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/>
              <a:t>ProcessC</a:t>
            </a:r>
            <a:endParaRPr lang="en-US" sz="3200" b="1" dirty="0"/>
          </a:p>
        </p:txBody>
      </p:sp>
      <p:sp>
        <p:nvSpPr>
          <p:cNvPr id="8" name="Rounded Rectangle 7"/>
          <p:cNvSpPr/>
          <p:nvPr/>
        </p:nvSpPr>
        <p:spPr>
          <a:xfrm>
            <a:off x="6842735" y="2390715"/>
            <a:ext cx="1844065" cy="18440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/>
              <a:t>ProcessP</a:t>
            </a:r>
            <a:endParaRPr lang="en-US" sz="3200" b="1" dirty="0"/>
          </a:p>
        </p:txBody>
      </p:sp>
      <p:sp>
        <p:nvSpPr>
          <p:cNvPr id="9" name="Rounded Rectangle 8"/>
          <p:cNvSpPr/>
          <p:nvPr/>
        </p:nvSpPr>
        <p:spPr>
          <a:xfrm>
            <a:off x="3649436" y="1600200"/>
            <a:ext cx="1844065" cy="2894002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3200" b="1" dirty="0" smtClean="0"/>
              <a:t>Kernel</a:t>
            </a:r>
            <a:endParaRPr lang="en-US" sz="3200" b="1" dirty="0"/>
          </a:p>
        </p:txBody>
      </p:sp>
      <p:cxnSp>
        <p:nvCxnSpPr>
          <p:cNvPr id="11" name="Straight Arrow Connector 10"/>
          <p:cNvCxnSpPr>
            <a:stCxn id="6" idx="3"/>
            <a:endCxn id="12" idx="1"/>
          </p:cNvCxnSpPr>
          <p:nvPr/>
        </p:nvCxnSpPr>
        <p:spPr>
          <a:xfrm flipV="1">
            <a:off x="2301265" y="3312747"/>
            <a:ext cx="1563122" cy="1"/>
          </a:xfrm>
          <a:prstGeom prst="straightConnector1">
            <a:avLst/>
          </a:prstGeom>
          <a:ln w="508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12" idx="3"/>
            <a:endCxn id="8" idx="1"/>
          </p:cNvCxnSpPr>
          <p:nvPr/>
        </p:nvCxnSpPr>
        <p:spPr>
          <a:xfrm>
            <a:off x="5275540" y="3312747"/>
            <a:ext cx="1567195" cy="1"/>
          </a:xfrm>
          <a:prstGeom prst="straightConnector1">
            <a:avLst/>
          </a:prstGeom>
          <a:ln w="50800" cap="flat" cmpd="sng" algn="ctr">
            <a:solidFill>
              <a:srgbClr val="00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ounded Rectangular Callout 24"/>
          <p:cNvSpPr/>
          <p:nvPr/>
        </p:nvSpPr>
        <p:spPr>
          <a:xfrm>
            <a:off x="457199" y="4494202"/>
            <a:ext cx="3192235" cy="1030862"/>
          </a:xfrm>
          <a:prstGeom prst="wedgeRoundRectCallout">
            <a:avLst>
              <a:gd name="adj1" fmla="val 30827"/>
              <a:gd name="adj2" fmla="val -158944"/>
              <a:gd name="adj3" fmla="val 1666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FFFF"/>
                </a:solidFill>
              </a:rPr>
              <a:t>What is the interface?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3649434" y="4923965"/>
            <a:ext cx="5037366" cy="120219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lvl="1"/>
            <a:r>
              <a:rPr lang="en-US" sz="2000" b="1" dirty="0" smtClean="0">
                <a:solidFill>
                  <a:schemeClr val="tx1"/>
                </a:solidFill>
              </a:rPr>
              <a:t>Open</a:t>
            </a:r>
            <a:r>
              <a:rPr lang="en-US" sz="2000" dirty="0" smtClean="0">
                <a:solidFill>
                  <a:schemeClr val="tx1"/>
                </a:solidFill>
              </a:rPr>
              <a:t>: get a file reference (descriptor)</a:t>
            </a:r>
          </a:p>
          <a:p>
            <a:pPr lvl="1"/>
            <a:r>
              <a:rPr lang="en-US" sz="2000" b="1" dirty="0" smtClean="0">
                <a:solidFill>
                  <a:schemeClr val="tx1"/>
                </a:solidFill>
              </a:rPr>
              <a:t>Read/Write</a:t>
            </a:r>
            <a:r>
              <a:rPr lang="en-US" sz="2000" dirty="0" smtClean="0">
                <a:solidFill>
                  <a:schemeClr val="tx1"/>
                </a:solidFill>
              </a:rPr>
              <a:t>: get/put data</a:t>
            </a:r>
          </a:p>
          <a:p>
            <a:pPr lvl="1"/>
            <a:r>
              <a:rPr lang="en-US" sz="2000" b="1" dirty="0" smtClean="0">
                <a:solidFill>
                  <a:schemeClr val="tx1"/>
                </a:solidFill>
              </a:rPr>
              <a:t>Close</a:t>
            </a:r>
            <a:r>
              <a:rPr lang="en-US" sz="2000" dirty="0" smtClean="0">
                <a:solidFill>
                  <a:schemeClr val="tx1"/>
                </a:solidFill>
              </a:rPr>
              <a:t>: stop communicating</a:t>
            </a:r>
            <a:endParaRPr lang="en-US" sz="2000" b="1" dirty="0" smtClean="0">
              <a:solidFill>
                <a:schemeClr val="tx1"/>
              </a:solidFill>
            </a:endParaRPr>
          </a:p>
        </p:txBody>
      </p:sp>
      <p:sp>
        <p:nvSpPr>
          <p:cNvPr id="12" name="Folded Corner 11"/>
          <p:cNvSpPr/>
          <p:nvPr/>
        </p:nvSpPr>
        <p:spPr>
          <a:xfrm>
            <a:off x="3864387" y="2390714"/>
            <a:ext cx="1411153" cy="1844065"/>
          </a:xfrm>
          <a:prstGeom prst="foldedCorne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File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Dealing with complexity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How do you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reduce the complexity of large </a:t>
            </a:r>
            <a:r>
              <a:rPr lang="en-US" sz="2400" dirty="0" smtClean="0">
                <a:solidFill>
                  <a:srgbClr val="FF0000"/>
                </a:solidFill>
              </a:rPr>
              <a:t>programs</a:t>
            </a:r>
            <a:r>
              <a:rPr lang="en-US" sz="2400" dirty="0" smtClean="0">
                <a:solidFill>
                  <a:srgbClr val="FF0000"/>
                </a:solidFill>
              </a:rPr>
              <a:t>?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Break functionality into modules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Goal is to “decouple” unrelated functions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Narrow the set of interactions between modules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Hope to make whole system easier to reason about</a:t>
            </a:r>
          </a:p>
          <a:p>
            <a:r>
              <a:rPr lang="en-US" sz="2400" dirty="0">
                <a:solidFill>
                  <a:srgbClr val="FF0000"/>
                </a:solidFill>
              </a:rPr>
              <a:t>H</a:t>
            </a:r>
            <a:r>
              <a:rPr lang="en-US" sz="2400" dirty="0" smtClean="0">
                <a:solidFill>
                  <a:srgbClr val="FF0000"/>
                </a:solidFill>
              </a:rPr>
              <a:t>ow do we specify interactions between code modules?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Procedure </a:t>
            </a:r>
            <a:r>
              <a:rPr lang="en-US" sz="2000" dirty="0" smtClean="0">
                <a:solidFill>
                  <a:srgbClr val="FF0000"/>
                </a:solidFill>
              </a:rPr>
              <a:t>calls (or objects = data + procedure calls)</a:t>
            </a:r>
          </a:p>
          <a:p>
            <a:pPr lvl="1"/>
            <a:r>
              <a:rPr lang="en-US" sz="2000" dirty="0" err="1" smtClean="0">
                <a:solidFill>
                  <a:srgbClr val="FF0000"/>
                </a:solidFill>
                <a:latin typeface="Courier"/>
                <a:cs typeface="Courier"/>
              </a:rPr>
              <a:t>int</a:t>
            </a:r>
            <a:r>
              <a:rPr lang="en-US" sz="2000" dirty="0" smtClean="0">
                <a:solidFill>
                  <a:srgbClr val="FF0000"/>
                </a:solidFill>
                <a:latin typeface="Courier"/>
                <a:cs typeface="Courier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Courier"/>
                <a:cs typeface="Courier"/>
              </a:rPr>
              <a:t>foo(char</a:t>
            </a:r>
            <a:r>
              <a:rPr lang="en-US" sz="2000" dirty="0" smtClean="0">
                <a:solidFill>
                  <a:srgbClr val="FF0000"/>
                </a:solidFill>
                <a:latin typeface="Courier"/>
                <a:cs typeface="Courier"/>
              </a:rPr>
              <a:t> *</a:t>
            </a:r>
            <a:r>
              <a:rPr lang="en-US" sz="2000" dirty="0" err="1" smtClean="0">
                <a:solidFill>
                  <a:srgbClr val="FF0000"/>
                </a:solidFill>
                <a:latin typeface="Courier"/>
                <a:cs typeface="Courier"/>
              </a:rPr>
              <a:t>buf</a:t>
            </a:r>
            <a:r>
              <a:rPr lang="en-US" sz="2000" dirty="0" smtClean="0">
                <a:solidFill>
                  <a:srgbClr val="FF0000"/>
                </a:solidFill>
                <a:latin typeface="Courier"/>
                <a:cs typeface="Courier"/>
              </a:rPr>
              <a:t>)  </a:t>
            </a:r>
            <a:endParaRPr lang="en-US" sz="2000" dirty="0" smtClean="0">
              <a:solidFill>
                <a:srgbClr val="FF0000"/>
              </a:solidFill>
              <a:latin typeface="Courier"/>
              <a:cs typeface="Courier"/>
            </a:endParaRPr>
          </a:p>
          <a:p>
            <a:r>
              <a:rPr lang="en-US" sz="2400" dirty="0" smtClean="0">
                <a:solidFill>
                  <a:srgbClr val="008000"/>
                </a:solidFill>
              </a:rPr>
              <a:t>Procedure </a:t>
            </a:r>
            <a:r>
              <a:rPr lang="en-US" sz="2400" dirty="0" smtClean="0">
                <a:solidFill>
                  <a:srgbClr val="008000"/>
                </a:solidFill>
              </a:rPr>
              <a:t>calls reduce </a:t>
            </a:r>
            <a:r>
              <a:rPr lang="en-US" sz="2400" dirty="0" smtClean="0">
                <a:solidFill>
                  <a:srgbClr val="008000"/>
                </a:solidFill>
              </a:rPr>
              <a:t>complexity by </a:t>
            </a:r>
          </a:p>
          <a:p>
            <a:pPr lvl="1"/>
            <a:r>
              <a:rPr lang="en-US" sz="2000" dirty="0" smtClean="0">
                <a:solidFill>
                  <a:srgbClr val="008000"/>
                </a:solidFill>
              </a:rPr>
              <a:t>L</a:t>
            </a:r>
            <a:r>
              <a:rPr lang="en-US" sz="2000" dirty="0" smtClean="0">
                <a:solidFill>
                  <a:srgbClr val="008000"/>
                </a:solidFill>
              </a:rPr>
              <a:t>imiting how modules can interact with one </a:t>
            </a:r>
            <a:r>
              <a:rPr lang="en-US" sz="2000" dirty="0" smtClean="0">
                <a:solidFill>
                  <a:srgbClr val="008000"/>
                </a:solidFill>
              </a:rPr>
              <a:t>another</a:t>
            </a:r>
            <a:endParaRPr lang="en-US" sz="2000" dirty="0" smtClean="0">
              <a:solidFill>
                <a:srgbClr val="008000"/>
              </a:solidFill>
            </a:endParaRPr>
          </a:p>
          <a:p>
            <a:pPr lvl="1"/>
            <a:r>
              <a:rPr lang="en-US" sz="2000" dirty="0" smtClean="0">
                <a:solidFill>
                  <a:srgbClr val="008000"/>
                </a:solidFill>
              </a:rPr>
              <a:t>H</a:t>
            </a:r>
            <a:r>
              <a:rPr lang="en-US" sz="2000" dirty="0" smtClean="0">
                <a:solidFill>
                  <a:srgbClr val="008000"/>
                </a:solidFill>
              </a:rPr>
              <a:t>iding </a:t>
            </a:r>
            <a:r>
              <a:rPr lang="en-US" sz="2000" dirty="0" smtClean="0">
                <a:solidFill>
                  <a:srgbClr val="008000"/>
                </a:solidFill>
              </a:rPr>
              <a:t>implementation details </a:t>
            </a:r>
          </a:p>
          <a:p>
            <a:pPr lvl="1"/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 philosophy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/>
            <a:endParaRPr lang="en-US" sz="2400" dirty="0"/>
          </a:p>
        </p:txBody>
      </p:sp>
      <p:sp>
        <p:nvSpPr>
          <p:cNvPr id="6" name="Rounded Rectangle 5"/>
          <p:cNvSpPr/>
          <p:nvPr/>
        </p:nvSpPr>
        <p:spPr>
          <a:xfrm>
            <a:off x="457200" y="2390715"/>
            <a:ext cx="1844065" cy="18440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/>
              <a:t>ProcessC</a:t>
            </a:r>
            <a:endParaRPr lang="en-US" sz="3200" b="1" dirty="0"/>
          </a:p>
        </p:txBody>
      </p:sp>
      <p:sp>
        <p:nvSpPr>
          <p:cNvPr id="8" name="Rounded Rectangle 7"/>
          <p:cNvSpPr/>
          <p:nvPr/>
        </p:nvSpPr>
        <p:spPr>
          <a:xfrm>
            <a:off x="6842735" y="2390715"/>
            <a:ext cx="1844065" cy="18440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/>
              <a:t>ProcessP</a:t>
            </a:r>
            <a:endParaRPr lang="en-US" sz="3200" b="1" dirty="0"/>
          </a:p>
        </p:txBody>
      </p:sp>
      <p:sp>
        <p:nvSpPr>
          <p:cNvPr id="9" name="Rounded Rectangle 8"/>
          <p:cNvSpPr/>
          <p:nvPr/>
        </p:nvSpPr>
        <p:spPr>
          <a:xfrm>
            <a:off x="3649436" y="1600200"/>
            <a:ext cx="1844065" cy="2894002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3200" b="1" dirty="0" smtClean="0"/>
              <a:t>Kernel</a:t>
            </a:r>
            <a:endParaRPr lang="en-US" sz="3200" b="1" dirty="0"/>
          </a:p>
        </p:txBody>
      </p:sp>
      <p:cxnSp>
        <p:nvCxnSpPr>
          <p:cNvPr id="11" name="Straight Arrow Connector 10"/>
          <p:cNvCxnSpPr>
            <a:stCxn id="6" idx="3"/>
            <a:endCxn id="12" idx="1"/>
          </p:cNvCxnSpPr>
          <p:nvPr/>
        </p:nvCxnSpPr>
        <p:spPr>
          <a:xfrm flipV="1">
            <a:off x="2301265" y="3312747"/>
            <a:ext cx="1563122" cy="1"/>
          </a:xfrm>
          <a:prstGeom prst="straightConnector1">
            <a:avLst/>
          </a:prstGeom>
          <a:ln w="508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12" idx="3"/>
            <a:endCxn id="8" idx="1"/>
          </p:cNvCxnSpPr>
          <p:nvPr/>
        </p:nvCxnSpPr>
        <p:spPr>
          <a:xfrm>
            <a:off x="5275540" y="3312747"/>
            <a:ext cx="1567195" cy="1"/>
          </a:xfrm>
          <a:prstGeom prst="straightConnector1">
            <a:avLst/>
          </a:prstGeom>
          <a:ln w="50800" cap="flat" cmpd="sng" algn="ctr">
            <a:solidFill>
              <a:srgbClr val="00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ounded Rectangular Callout 24"/>
          <p:cNvSpPr/>
          <p:nvPr/>
        </p:nvSpPr>
        <p:spPr>
          <a:xfrm>
            <a:off x="457199" y="4494202"/>
            <a:ext cx="3192235" cy="1030862"/>
          </a:xfrm>
          <a:prstGeom prst="wedgeRoundRectCallout">
            <a:avLst>
              <a:gd name="adj1" fmla="val 30827"/>
              <a:gd name="adj2" fmla="val -158944"/>
              <a:gd name="adj3" fmla="val 1666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FFFF"/>
                </a:solidFill>
              </a:rPr>
              <a:t>Why is this safer than procedure calls?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3649434" y="4923965"/>
            <a:ext cx="5037366" cy="120219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lvl="1"/>
            <a:r>
              <a:rPr lang="en-US" sz="2000" dirty="0" smtClean="0">
                <a:solidFill>
                  <a:schemeClr val="tx1"/>
                </a:solidFill>
              </a:rPr>
              <a:t>Interface is </a:t>
            </a:r>
            <a:r>
              <a:rPr lang="en-US" sz="2000" b="1" dirty="0" smtClean="0">
                <a:solidFill>
                  <a:schemeClr val="tx1"/>
                </a:solidFill>
              </a:rPr>
              <a:t>narrower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A</a:t>
            </a:r>
            <a:r>
              <a:rPr lang="en-US" sz="2000" dirty="0" smtClean="0">
                <a:solidFill>
                  <a:schemeClr val="tx1"/>
                </a:solidFill>
              </a:rPr>
              <a:t>ccess file in a few well-defined ways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Kernel ensures things run smoothly</a:t>
            </a:r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12" name="Folded Corner 11"/>
          <p:cNvSpPr/>
          <p:nvPr/>
        </p:nvSpPr>
        <p:spPr>
          <a:xfrm>
            <a:off x="3864387" y="2390714"/>
            <a:ext cx="1411153" cy="1844065"/>
          </a:xfrm>
          <a:prstGeom prst="foldedCorne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File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 philosophy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/>
            <a:endParaRPr lang="en-US" sz="2400" dirty="0"/>
          </a:p>
        </p:txBody>
      </p:sp>
      <p:sp>
        <p:nvSpPr>
          <p:cNvPr id="6" name="Rounded Rectangle 5"/>
          <p:cNvSpPr/>
          <p:nvPr/>
        </p:nvSpPr>
        <p:spPr>
          <a:xfrm>
            <a:off x="457200" y="2390715"/>
            <a:ext cx="1844065" cy="18440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/>
              <a:t>ProcessC</a:t>
            </a:r>
            <a:endParaRPr lang="en-US" sz="3200" b="1" dirty="0"/>
          </a:p>
        </p:txBody>
      </p:sp>
      <p:sp>
        <p:nvSpPr>
          <p:cNvPr id="8" name="Rounded Rectangle 7"/>
          <p:cNvSpPr/>
          <p:nvPr/>
        </p:nvSpPr>
        <p:spPr>
          <a:xfrm>
            <a:off x="6842735" y="2390715"/>
            <a:ext cx="1844065" cy="18440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/>
              <a:t>ProcessP</a:t>
            </a:r>
            <a:endParaRPr lang="en-US" sz="3200" b="1" dirty="0"/>
          </a:p>
        </p:txBody>
      </p:sp>
      <p:sp>
        <p:nvSpPr>
          <p:cNvPr id="9" name="Rounded Rectangle 8"/>
          <p:cNvSpPr/>
          <p:nvPr/>
        </p:nvSpPr>
        <p:spPr>
          <a:xfrm>
            <a:off x="3649436" y="1600200"/>
            <a:ext cx="1844065" cy="2894002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3200" b="1" dirty="0" smtClean="0"/>
              <a:t>Kernel</a:t>
            </a:r>
            <a:endParaRPr lang="en-US" sz="3200" b="1" dirty="0"/>
          </a:p>
        </p:txBody>
      </p:sp>
      <p:cxnSp>
        <p:nvCxnSpPr>
          <p:cNvPr id="11" name="Straight Arrow Connector 10"/>
          <p:cNvCxnSpPr>
            <a:stCxn id="6" idx="3"/>
            <a:endCxn id="12" idx="1"/>
          </p:cNvCxnSpPr>
          <p:nvPr/>
        </p:nvCxnSpPr>
        <p:spPr>
          <a:xfrm flipV="1">
            <a:off x="2301265" y="3312747"/>
            <a:ext cx="1563122" cy="1"/>
          </a:xfrm>
          <a:prstGeom prst="straightConnector1">
            <a:avLst/>
          </a:prstGeom>
          <a:ln w="508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12" idx="3"/>
            <a:endCxn id="8" idx="1"/>
          </p:cNvCxnSpPr>
          <p:nvPr/>
        </p:nvCxnSpPr>
        <p:spPr>
          <a:xfrm>
            <a:off x="5275540" y="3312747"/>
            <a:ext cx="1567195" cy="1"/>
          </a:xfrm>
          <a:prstGeom prst="straightConnector1">
            <a:avLst/>
          </a:prstGeom>
          <a:ln w="50800" cap="flat" cmpd="sng" algn="ctr">
            <a:solidFill>
              <a:srgbClr val="00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ounded Rectangular Callout 24"/>
          <p:cNvSpPr/>
          <p:nvPr/>
        </p:nvSpPr>
        <p:spPr>
          <a:xfrm>
            <a:off x="457199" y="4494202"/>
            <a:ext cx="3192235" cy="1030862"/>
          </a:xfrm>
          <a:prstGeom prst="wedgeRoundRectCallout">
            <a:avLst>
              <a:gd name="adj1" fmla="val 30827"/>
              <a:gd name="adj2" fmla="val -158944"/>
              <a:gd name="adj3" fmla="val 1666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FFFF"/>
                </a:solidFill>
              </a:rPr>
              <a:t>How do we transfer control to kernel?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3649434" y="4923965"/>
            <a:ext cx="5037366" cy="120219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lvl="1"/>
            <a:r>
              <a:rPr lang="en-US" sz="2000" dirty="0" smtClean="0">
                <a:solidFill>
                  <a:schemeClr val="tx1"/>
                </a:solidFill>
              </a:rPr>
              <a:t>Special </a:t>
            </a:r>
            <a:r>
              <a:rPr lang="en-US" sz="2000" b="1" dirty="0" smtClean="0">
                <a:solidFill>
                  <a:schemeClr val="tx1"/>
                </a:solidFill>
              </a:rPr>
              <a:t>system call</a:t>
            </a:r>
            <a:r>
              <a:rPr lang="en-US" sz="2000" dirty="0" smtClean="0">
                <a:solidFill>
                  <a:schemeClr val="tx1"/>
                </a:solidFill>
              </a:rPr>
              <a:t> instruction!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CPU pauses process, runs kernel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Kind of like Java’s invoke instruction</a:t>
            </a:r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12" name="Folded Corner 11"/>
          <p:cNvSpPr/>
          <p:nvPr/>
        </p:nvSpPr>
        <p:spPr>
          <a:xfrm>
            <a:off x="3864387" y="2390714"/>
            <a:ext cx="1411153" cy="1844065"/>
          </a:xfrm>
          <a:prstGeom prst="foldedCorne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File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 philosophy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/>
            <a:endParaRPr lang="en-US" sz="2400" dirty="0"/>
          </a:p>
        </p:txBody>
      </p:sp>
      <p:sp>
        <p:nvSpPr>
          <p:cNvPr id="6" name="Rounded Rectangle 5"/>
          <p:cNvSpPr/>
          <p:nvPr/>
        </p:nvSpPr>
        <p:spPr>
          <a:xfrm>
            <a:off x="457200" y="2390715"/>
            <a:ext cx="1844065" cy="18440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/>
              <a:t>ProcessC</a:t>
            </a:r>
            <a:endParaRPr lang="en-US" sz="3200" b="1" dirty="0"/>
          </a:p>
        </p:txBody>
      </p:sp>
      <p:sp>
        <p:nvSpPr>
          <p:cNvPr id="8" name="Rounded Rectangle 7"/>
          <p:cNvSpPr/>
          <p:nvPr/>
        </p:nvSpPr>
        <p:spPr>
          <a:xfrm>
            <a:off x="6842735" y="2390715"/>
            <a:ext cx="1844065" cy="18440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/>
              <a:t>ProcessP</a:t>
            </a:r>
            <a:endParaRPr lang="en-US" sz="3200" b="1" dirty="0"/>
          </a:p>
        </p:txBody>
      </p:sp>
      <p:sp>
        <p:nvSpPr>
          <p:cNvPr id="9" name="Rounded Rectangle 8"/>
          <p:cNvSpPr/>
          <p:nvPr/>
        </p:nvSpPr>
        <p:spPr>
          <a:xfrm>
            <a:off x="3649436" y="1600200"/>
            <a:ext cx="1844065" cy="2894002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3200" b="1" dirty="0" smtClean="0"/>
              <a:t>Kernel</a:t>
            </a:r>
            <a:endParaRPr lang="en-US" sz="3200" b="1" dirty="0"/>
          </a:p>
        </p:txBody>
      </p:sp>
      <p:cxnSp>
        <p:nvCxnSpPr>
          <p:cNvPr id="11" name="Straight Arrow Connector 10"/>
          <p:cNvCxnSpPr>
            <a:stCxn id="6" idx="3"/>
            <a:endCxn id="12" idx="1"/>
          </p:cNvCxnSpPr>
          <p:nvPr/>
        </p:nvCxnSpPr>
        <p:spPr>
          <a:xfrm flipV="1">
            <a:off x="2301265" y="3312747"/>
            <a:ext cx="1563122" cy="1"/>
          </a:xfrm>
          <a:prstGeom prst="straightConnector1">
            <a:avLst/>
          </a:prstGeom>
          <a:ln w="50800" cap="flat" cmpd="sng" algn="ctr">
            <a:solidFill>
              <a:srgbClr val="00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12" idx="3"/>
            <a:endCxn id="8" idx="1"/>
          </p:cNvCxnSpPr>
          <p:nvPr/>
        </p:nvCxnSpPr>
        <p:spPr>
          <a:xfrm>
            <a:off x="5275540" y="3312747"/>
            <a:ext cx="1567195" cy="1"/>
          </a:xfrm>
          <a:prstGeom prst="straightConnector1">
            <a:avLst/>
          </a:prstGeom>
          <a:ln w="50800" cap="flat" cmpd="sng" algn="ctr">
            <a:solidFill>
              <a:srgbClr val="00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ounded Rectangular Callout 24"/>
          <p:cNvSpPr/>
          <p:nvPr/>
        </p:nvSpPr>
        <p:spPr>
          <a:xfrm>
            <a:off x="457199" y="4494202"/>
            <a:ext cx="3192235" cy="1030862"/>
          </a:xfrm>
          <a:prstGeom prst="wedgeRoundRectCallout">
            <a:avLst>
              <a:gd name="adj1" fmla="val 30827"/>
              <a:gd name="adj2" fmla="val -158944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0000"/>
                </a:solidFill>
              </a:rPr>
              <a:t>Key insight: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3649434" y="4923965"/>
            <a:ext cx="5037366" cy="1202198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lvl="1"/>
            <a:r>
              <a:rPr lang="en-US" sz="2000" dirty="0" smtClean="0">
                <a:solidFill>
                  <a:schemeClr val="tx1"/>
                </a:solidFill>
              </a:rPr>
              <a:t>Interface can be used for lots of things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Persistent storage (i.e., “real” files)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Devices, temporary channels (i.e., pipes)</a:t>
            </a:r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12" name="Folded Corner 11"/>
          <p:cNvSpPr/>
          <p:nvPr/>
        </p:nvSpPr>
        <p:spPr>
          <a:xfrm>
            <a:off x="3864387" y="2390714"/>
            <a:ext cx="1411153" cy="1844065"/>
          </a:xfrm>
          <a:prstGeom prst="foldedCorne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File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 philosophy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/>
            <a:endParaRPr lang="en-US" sz="2400" dirty="0"/>
          </a:p>
        </p:txBody>
      </p:sp>
      <p:sp>
        <p:nvSpPr>
          <p:cNvPr id="6" name="Rounded Rectangle 5"/>
          <p:cNvSpPr/>
          <p:nvPr/>
        </p:nvSpPr>
        <p:spPr>
          <a:xfrm>
            <a:off x="457200" y="2390715"/>
            <a:ext cx="1844065" cy="18440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/>
              <a:t>ProcessC</a:t>
            </a:r>
            <a:endParaRPr lang="en-US" sz="3200" b="1" dirty="0"/>
          </a:p>
        </p:txBody>
      </p:sp>
      <p:sp>
        <p:nvSpPr>
          <p:cNvPr id="8" name="Rounded Rectangle 7"/>
          <p:cNvSpPr/>
          <p:nvPr/>
        </p:nvSpPr>
        <p:spPr>
          <a:xfrm>
            <a:off x="6842735" y="2390715"/>
            <a:ext cx="1844065" cy="18440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/>
              <a:t>ProcessP</a:t>
            </a:r>
            <a:endParaRPr lang="en-US" sz="3200" b="1" dirty="0"/>
          </a:p>
        </p:txBody>
      </p:sp>
      <p:sp>
        <p:nvSpPr>
          <p:cNvPr id="9" name="Rounded Rectangle 8"/>
          <p:cNvSpPr/>
          <p:nvPr/>
        </p:nvSpPr>
        <p:spPr>
          <a:xfrm>
            <a:off x="3649436" y="1600200"/>
            <a:ext cx="1844065" cy="2894002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3200" b="1" dirty="0" smtClean="0"/>
              <a:t>Kernel</a:t>
            </a:r>
            <a:endParaRPr lang="en-US" sz="3200" b="1" dirty="0"/>
          </a:p>
        </p:txBody>
      </p:sp>
      <p:cxnSp>
        <p:nvCxnSpPr>
          <p:cNvPr id="11" name="Straight Arrow Connector 10"/>
          <p:cNvCxnSpPr>
            <a:stCxn id="6" idx="3"/>
            <a:endCxn id="12" idx="1"/>
          </p:cNvCxnSpPr>
          <p:nvPr/>
        </p:nvCxnSpPr>
        <p:spPr>
          <a:xfrm flipV="1">
            <a:off x="2301265" y="3312747"/>
            <a:ext cx="1563122" cy="1"/>
          </a:xfrm>
          <a:prstGeom prst="straightConnector1">
            <a:avLst/>
          </a:prstGeom>
          <a:ln w="50800" cap="flat" cmpd="sng" algn="ctr">
            <a:solidFill>
              <a:srgbClr val="00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12" idx="3"/>
            <a:endCxn id="8" idx="1"/>
          </p:cNvCxnSpPr>
          <p:nvPr/>
        </p:nvCxnSpPr>
        <p:spPr>
          <a:xfrm>
            <a:off x="5275540" y="3312747"/>
            <a:ext cx="1567195" cy="1"/>
          </a:xfrm>
          <a:prstGeom prst="straightConnector1">
            <a:avLst/>
          </a:prstGeom>
          <a:ln w="50800" cap="flat" cmpd="sng" algn="ctr">
            <a:solidFill>
              <a:srgbClr val="00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ounded Rectangular Callout 24"/>
          <p:cNvSpPr/>
          <p:nvPr/>
        </p:nvSpPr>
        <p:spPr>
          <a:xfrm>
            <a:off x="457199" y="4494202"/>
            <a:ext cx="3192235" cy="1030862"/>
          </a:xfrm>
          <a:prstGeom prst="wedgeRoundRectCallout">
            <a:avLst>
              <a:gd name="adj1" fmla="val 30827"/>
              <a:gd name="adj2" fmla="val -158944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0000"/>
                </a:solidFill>
              </a:rPr>
              <a:t>Two questions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3649434" y="4923965"/>
            <a:ext cx="5037366" cy="905471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marL="914400" lvl="1" indent="-457200">
              <a:buAutoNum type="arabicParenBoth"/>
            </a:pPr>
            <a:r>
              <a:rPr lang="en-US" sz="2000" dirty="0" smtClean="0">
                <a:solidFill>
                  <a:schemeClr val="tx1"/>
                </a:solidFill>
              </a:rPr>
              <a:t>How do processes start running?</a:t>
            </a:r>
          </a:p>
          <a:p>
            <a:pPr marL="914400" lvl="1" indent="-457200">
              <a:buAutoNum type="arabicParenBoth"/>
            </a:pPr>
            <a:r>
              <a:rPr lang="en-US" sz="2000" dirty="0" smtClean="0">
                <a:solidFill>
                  <a:schemeClr val="tx1"/>
                </a:solidFill>
              </a:rPr>
              <a:t>How do we control access to files?</a:t>
            </a:r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12" name="Folded Corner 11"/>
          <p:cNvSpPr/>
          <p:nvPr/>
        </p:nvSpPr>
        <p:spPr>
          <a:xfrm>
            <a:off x="3864387" y="2390714"/>
            <a:ext cx="1411153" cy="1844065"/>
          </a:xfrm>
          <a:prstGeom prst="foldedCorne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File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Heap manager project</a:t>
            </a:r>
          </a:p>
          <a:p>
            <a:pPr lvl="1"/>
            <a:r>
              <a:rPr lang="en-US" sz="2000" dirty="0" smtClean="0"/>
              <a:t>Due a week from Friday</a:t>
            </a:r>
          </a:p>
          <a:p>
            <a:pPr lvl="1"/>
            <a:r>
              <a:rPr lang="en-US" sz="2000" dirty="0" smtClean="0"/>
              <a:t>Sorry, but I can’t help you …</a:t>
            </a:r>
          </a:p>
          <a:p>
            <a:pPr lvl="1"/>
            <a:r>
              <a:rPr lang="en-US" sz="2000" dirty="0" smtClean="0"/>
              <a:t>Questions for </a:t>
            </a:r>
            <a:r>
              <a:rPr lang="en-US" sz="2000" dirty="0" err="1" smtClean="0"/>
              <a:t>V</a:t>
            </a:r>
            <a:r>
              <a:rPr lang="en-US" sz="2000" dirty="0" err="1" smtClean="0"/>
              <a:t>amsi</a:t>
            </a:r>
            <a:r>
              <a:rPr lang="en-US" sz="2000" dirty="0" smtClean="0"/>
              <a:t>?</a:t>
            </a:r>
          </a:p>
          <a:p>
            <a:r>
              <a:rPr lang="en-US" sz="2400" dirty="0" smtClean="0"/>
              <a:t>Piazza</a:t>
            </a:r>
          </a:p>
          <a:p>
            <a:pPr lvl="1"/>
            <a:r>
              <a:rPr lang="en-US" sz="2000" dirty="0" smtClean="0"/>
              <a:t>Should have received account info</a:t>
            </a:r>
          </a:p>
          <a:p>
            <a:pPr lvl="1"/>
            <a:r>
              <a:rPr lang="en-US" sz="2000" dirty="0" smtClean="0"/>
              <a:t>Email Jeff if not</a:t>
            </a:r>
          </a:p>
          <a:p>
            <a:r>
              <a:rPr lang="en-US" sz="2400" dirty="0" smtClean="0"/>
              <a:t>Other 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 philosophy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/>
            <a:endParaRPr lang="en-US" sz="2400" dirty="0"/>
          </a:p>
        </p:txBody>
      </p:sp>
      <p:sp>
        <p:nvSpPr>
          <p:cNvPr id="6" name="Rounded Rectangle 5"/>
          <p:cNvSpPr/>
          <p:nvPr/>
        </p:nvSpPr>
        <p:spPr>
          <a:xfrm>
            <a:off x="457200" y="2390715"/>
            <a:ext cx="1844065" cy="18440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/>
              <a:t>ProcessC</a:t>
            </a:r>
            <a:endParaRPr lang="en-US" sz="3200" b="1" dirty="0"/>
          </a:p>
        </p:txBody>
      </p:sp>
      <p:sp>
        <p:nvSpPr>
          <p:cNvPr id="8" name="Rounded Rectangle 7"/>
          <p:cNvSpPr/>
          <p:nvPr/>
        </p:nvSpPr>
        <p:spPr>
          <a:xfrm>
            <a:off x="6842735" y="2390715"/>
            <a:ext cx="1844065" cy="18440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/>
              <a:t>ProcessP</a:t>
            </a:r>
            <a:endParaRPr lang="en-US" sz="3200" b="1" dirty="0"/>
          </a:p>
        </p:txBody>
      </p:sp>
      <p:sp>
        <p:nvSpPr>
          <p:cNvPr id="9" name="Rounded Rectangle 8"/>
          <p:cNvSpPr/>
          <p:nvPr/>
        </p:nvSpPr>
        <p:spPr>
          <a:xfrm>
            <a:off x="3649436" y="1600200"/>
            <a:ext cx="1844065" cy="2894002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3200" b="1" dirty="0" smtClean="0"/>
              <a:t>Kernel</a:t>
            </a:r>
            <a:endParaRPr lang="en-US" sz="3200" b="1" dirty="0"/>
          </a:p>
        </p:txBody>
      </p:sp>
      <p:cxnSp>
        <p:nvCxnSpPr>
          <p:cNvPr id="11" name="Straight Arrow Connector 10"/>
          <p:cNvCxnSpPr>
            <a:stCxn id="6" idx="3"/>
            <a:endCxn id="12" idx="1"/>
          </p:cNvCxnSpPr>
          <p:nvPr/>
        </p:nvCxnSpPr>
        <p:spPr>
          <a:xfrm flipV="1">
            <a:off x="2301265" y="3312747"/>
            <a:ext cx="1563122" cy="1"/>
          </a:xfrm>
          <a:prstGeom prst="straightConnector1">
            <a:avLst/>
          </a:prstGeom>
          <a:ln w="50800" cap="flat" cmpd="sng" algn="ctr">
            <a:solidFill>
              <a:srgbClr val="00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12" idx="3"/>
            <a:endCxn id="8" idx="1"/>
          </p:cNvCxnSpPr>
          <p:nvPr/>
        </p:nvCxnSpPr>
        <p:spPr>
          <a:xfrm>
            <a:off x="5275540" y="3312747"/>
            <a:ext cx="1567195" cy="1"/>
          </a:xfrm>
          <a:prstGeom prst="straightConnector1">
            <a:avLst/>
          </a:prstGeom>
          <a:ln w="50800" cap="flat" cmpd="sng" algn="ctr">
            <a:solidFill>
              <a:srgbClr val="00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ounded Rectangular Callout 24"/>
          <p:cNvSpPr/>
          <p:nvPr/>
        </p:nvSpPr>
        <p:spPr>
          <a:xfrm>
            <a:off x="457199" y="4494202"/>
            <a:ext cx="3192235" cy="1030862"/>
          </a:xfrm>
          <a:prstGeom prst="wedgeRoundRectCallout">
            <a:avLst>
              <a:gd name="adj1" fmla="val 30827"/>
              <a:gd name="adj2" fmla="val -158944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0000"/>
                </a:solidFill>
              </a:rPr>
              <a:t>Two questions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3649434" y="4923965"/>
            <a:ext cx="5037366" cy="905471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marL="914400" lvl="1" indent="-457200">
              <a:buAutoNum type="arabicParenBoth"/>
            </a:pPr>
            <a:r>
              <a:rPr lang="en-US" sz="2000" dirty="0" smtClean="0">
                <a:solidFill>
                  <a:schemeClr val="tx1"/>
                </a:solidFill>
              </a:rPr>
              <a:t>How do processes start running?</a:t>
            </a:r>
          </a:p>
          <a:p>
            <a:pPr marL="914400" lvl="1" indent="-457200">
              <a:buAutoNum type="arabicParenBoth"/>
            </a:pPr>
            <a:r>
              <a:rPr lang="en-US" sz="2000" dirty="0" smtClean="0">
                <a:solidFill>
                  <a:schemeClr val="tx1"/>
                </a:solidFill>
              </a:rPr>
              <a:t>How do we control access to files?</a:t>
            </a:r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12" name="Folded Corner 11"/>
          <p:cNvSpPr/>
          <p:nvPr/>
        </p:nvSpPr>
        <p:spPr>
          <a:xfrm>
            <a:off x="3864387" y="2390714"/>
            <a:ext cx="1411153" cy="1844065"/>
          </a:xfrm>
          <a:prstGeom prst="foldedCorne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File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 philosophy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/>
            <a:endParaRPr lang="en-US" sz="2400" dirty="0"/>
          </a:p>
        </p:txBody>
      </p:sp>
      <p:sp>
        <p:nvSpPr>
          <p:cNvPr id="6" name="Rounded Rectangle 5"/>
          <p:cNvSpPr/>
          <p:nvPr/>
        </p:nvSpPr>
        <p:spPr>
          <a:xfrm>
            <a:off x="457200" y="2390715"/>
            <a:ext cx="1844065" cy="18440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/>
              <a:t>ProcessC</a:t>
            </a:r>
            <a:endParaRPr lang="en-US" sz="3200" b="1" dirty="0"/>
          </a:p>
        </p:txBody>
      </p:sp>
      <p:sp>
        <p:nvSpPr>
          <p:cNvPr id="8" name="Rounded Rectangle 7"/>
          <p:cNvSpPr/>
          <p:nvPr/>
        </p:nvSpPr>
        <p:spPr>
          <a:xfrm>
            <a:off x="6842735" y="2390715"/>
            <a:ext cx="1844065" cy="18440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/>
              <a:t>ProcessP</a:t>
            </a:r>
            <a:endParaRPr lang="en-US" sz="3200" b="1" dirty="0"/>
          </a:p>
        </p:txBody>
      </p:sp>
      <p:sp>
        <p:nvSpPr>
          <p:cNvPr id="9" name="Rounded Rectangle 8"/>
          <p:cNvSpPr/>
          <p:nvPr/>
        </p:nvSpPr>
        <p:spPr>
          <a:xfrm>
            <a:off x="3649436" y="1600200"/>
            <a:ext cx="1844065" cy="2894002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3200" b="1" dirty="0" smtClean="0"/>
              <a:t>Kernel</a:t>
            </a:r>
            <a:endParaRPr lang="en-US" sz="3200" b="1" dirty="0"/>
          </a:p>
        </p:txBody>
      </p:sp>
      <p:cxnSp>
        <p:nvCxnSpPr>
          <p:cNvPr id="11" name="Straight Arrow Connector 10"/>
          <p:cNvCxnSpPr>
            <a:stCxn id="6" idx="3"/>
            <a:endCxn id="12" idx="1"/>
          </p:cNvCxnSpPr>
          <p:nvPr/>
        </p:nvCxnSpPr>
        <p:spPr>
          <a:xfrm flipV="1">
            <a:off x="2301265" y="3312747"/>
            <a:ext cx="1563122" cy="1"/>
          </a:xfrm>
          <a:prstGeom prst="straightConnector1">
            <a:avLst/>
          </a:prstGeom>
          <a:ln w="50800" cap="flat" cmpd="sng" algn="ctr">
            <a:solidFill>
              <a:srgbClr val="00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12" idx="3"/>
            <a:endCxn id="8" idx="1"/>
          </p:cNvCxnSpPr>
          <p:nvPr/>
        </p:nvCxnSpPr>
        <p:spPr>
          <a:xfrm>
            <a:off x="5275540" y="3312747"/>
            <a:ext cx="1567195" cy="1"/>
          </a:xfrm>
          <a:prstGeom prst="straightConnector1">
            <a:avLst/>
          </a:prstGeom>
          <a:ln w="50800" cap="flat" cmpd="sng" algn="ctr">
            <a:solidFill>
              <a:srgbClr val="00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ounded Rectangular Callout 24"/>
          <p:cNvSpPr/>
          <p:nvPr/>
        </p:nvSpPr>
        <p:spPr>
          <a:xfrm>
            <a:off x="457199" y="4494202"/>
            <a:ext cx="3192235" cy="1030862"/>
          </a:xfrm>
          <a:prstGeom prst="wedgeRoundRectCallout">
            <a:avLst>
              <a:gd name="adj1" fmla="val 30827"/>
              <a:gd name="adj2" fmla="val -158944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0000"/>
                </a:solidFill>
              </a:rPr>
              <a:t>Two questions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3649434" y="4923965"/>
            <a:ext cx="5037366" cy="905471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marL="914400" lvl="1" indent="-457200">
              <a:buAutoNum type="arabicParenBoth"/>
            </a:pPr>
            <a:r>
              <a:rPr lang="en-US" sz="2000" b="1" dirty="0" smtClean="0">
                <a:solidFill>
                  <a:schemeClr val="tx1"/>
                </a:solidFill>
              </a:rPr>
              <a:t>How do processes start running?</a:t>
            </a:r>
          </a:p>
        </p:txBody>
      </p:sp>
      <p:sp>
        <p:nvSpPr>
          <p:cNvPr id="12" name="Folded Corner 11"/>
          <p:cNvSpPr/>
          <p:nvPr/>
        </p:nvSpPr>
        <p:spPr>
          <a:xfrm>
            <a:off x="3864387" y="2390714"/>
            <a:ext cx="1411153" cy="1844065"/>
          </a:xfrm>
          <a:prstGeom prst="foldedCorne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File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 philosophy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/>
            <a:endParaRPr lang="en-US" sz="2400" dirty="0"/>
          </a:p>
        </p:txBody>
      </p:sp>
      <p:sp>
        <p:nvSpPr>
          <p:cNvPr id="6" name="Rounded Rectangle 5"/>
          <p:cNvSpPr/>
          <p:nvPr/>
        </p:nvSpPr>
        <p:spPr>
          <a:xfrm>
            <a:off x="457200" y="2390715"/>
            <a:ext cx="1844065" cy="18440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/>
              <a:t>ProcessC</a:t>
            </a:r>
            <a:endParaRPr lang="en-US" sz="3200" b="1" dirty="0"/>
          </a:p>
        </p:txBody>
      </p:sp>
      <p:sp>
        <p:nvSpPr>
          <p:cNvPr id="8" name="Rounded Rectangle 7"/>
          <p:cNvSpPr/>
          <p:nvPr/>
        </p:nvSpPr>
        <p:spPr>
          <a:xfrm>
            <a:off x="6842735" y="2390715"/>
            <a:ext cx="1844065" cy="18440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/>
              <a:t>ProcessP</a:t>
            </a:r>
            <a:endParaRPr lang="en-US" sz="3200" b="1" dirty="0"/>
          </a:p>
        </p:txBody>
      </p:sp>
      <p:sp>
        <p:nvSpPr>
          <p:cNvPr id="9" name="Rounded Rectangle 8"/>
          <p:cNvSpPr/>
          <p:nvPr/>
        </p:nvSpPr>
        <p:spPr>
          <a:xfrm>
            <a:off x="3649436" y="1600200"/>
            <a:ext cx="1844065" cy="2894002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3200" b="1" dirty="0" smtClean="0"/>
              <a:t>Kernel</a:t>
            </a:r>
            <a:endParaRPr lang="en-US" sz="3200" b="1" dirty="0"/>
          </a:p>
        </p:txBody>
      </p:sp>
      <p:cxnSp>
        <p:nvCxnSpPr>
          <p:cNvPr id="11" name="Straight Arrow Connector 10"/>
          <p:cNvCxnSpPr>
            <a:stCxn id="6" idx="3"/>
            <a:endCxn id="12" idx="1"/>
          </p:cNvCxnSpPr>
          <p:nvPr/>
        </p:nvCxnSpPr>
        <p:spPr>
          <a:xfrm flipV="1">
            <a:off x="2301265" y="3312747"/>
            <a:ext cx="1563122" cy="1"/>
          </a:xfrm>
          <a:prstGeom prst="straightConnector1">
            <a:avLst/>
          </a:prstGeom>
          <a:ln w="50800" cap="flat" cmpd="sng" algn="ctr">
            <a:solidFill>
              <a:srgbClr val="00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12" idx="3"/>
            <a:endCxn id="8" idx="1"/>
          </p:cNvCxnSpPr>
          <p:nvPr/>
        </p:nvCxnSpPr>
        <p:spPr>
          <a:xfrm>
            <a:off x="5275540" y="3312747"/>
            <a:ext cx="1567195" cy="1"/>
          </a:xfrm>
          <a:prstGeom prst="straightConnector1">
            <a:avLst/>
          </a:prstGeom>
          <a:ln w="50800" cap="flat" cmpd="sng" algn="ctr">
            <a:solidFill>
              <a:srgbClr val="00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ounded Rectangular Callout 24"/>
          <p:cNvSpPr/>
          <p:nvPr/>
        </p:nvSpPr>
        <p:spPr>
          <a:xfrm>
            <a:off x="4625528" y="4494201"/>
            <a:ext cx="3591724" cy="1204967"/>
          </a:xfrm>
          <a:prstGeom prst="wedgeRoundRectCallout">
            <a:avLst>
              <a:gd name="adj1" fmla="val 27429"/>
              <a:gd name="adj2" fmla="val -100593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0000"/>
                </a:solidFill>
              </a:rPr>
              <a:t>Maybe P is already running?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4625528" y="5699168"/>
            <a:ext cx="3597150" cy="683901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914400" lvl="1" indent="-457200"/>
            <a:r>
              <a:rPr lang="en-US" sz="2000" dirty="0" smtClean="0">
                <a:solidFill>
                  <a:schemeClr val="tx1"/>
                </a:solidFill>
              </a:rPr>
              <a:t>Could just rely on kernel to start processes</a:t>
            </a:r>
          </a:p>
        </p:txBody>
      </p:sp>
      <p:sp>
        <p:nvSpPr>
          <p:cNvPr id="12" name="Folded Corner 11"/>
          <p:cNvSpPr/>
          <p:nvPr/>
        </p:nvSpPr>
        <p:spPr>
          <a:xfrm>
            <a:off x="3864387" y="2390714"/>
            <a:ext cx="1411153" cy="1844065"/>
          </a:xfrm>
          <a:prstGeom prst="foldedCorne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File</a:t>
            </a:r>
            <a:endParaRPr lang="en-US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8206397" y="668702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 philosophy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/>
            <a:endParaRPr lang="en-US" sz="2400" dirty="0"/>
          </a:p>
        </p:txBody>
      </p:sp>
      <p:sp>
        <p:nvSpPr>
          <p:cNvPr id="6" name="Rounded Rectangle 5"/>
          <p:cNvSpPr/>
          <p:nvPr/>
        </p:nvSpPr>
        <p:spPr>
          <a:xfrm>
            <a:off x="457200" y="2390715"/>
            <a:ext cx="1844065" cy="18440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/>
              <a:t>ProcessC</a:t>
            </a:r>
            <a:endParaRPr lang="en-US" sz="3200" b="1" dirty="0"/>
          </a:p>
        </p:txBody>
      </p:sp>
      <p:sp>
        <p:nvSpPr>
          <p:cNvPr id="8" name="Rounded Rectangle 7"/>
          <p:cNvSpPr/>
          <p:nvPr/>
        </p:nvSpPr>
        <p:spPr>
          <a:xfrm>
            <a:off x="6842735" y="2390715"/>
            <a:ext cx="1844065" cy="18440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/>
              <a:t>ProcessP</a:t>
            </a:r>
            <a:endParaRPr lang="en-US" sz="3200" b="1" dirty="0"/>
          </a:p>
        </p:txBody>
      </p:sp>
      <p:sp>
        <p:nvSpPr>
          <p:cNvPr id="9" name="Rounded Rectangle 8"/>
          <p:cNvSpPr/>
          <p:nvPr/>
        </p:nvSpPr>
        <p:spPr>
          <a:xfrm>
            <a:off x="3649436" y="1600200"/>
            <a:ext cx="1844065" cy="2894002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3200" b="1" dirty="0" smtClean="0"/>
              <a:t>Kernel</a:t>
            </a:r>
            <a:endParaRPr lang="en-US" sz="3200" b="1" dirty="0"/>
          </a:p>
        </p:txBody>
      </p:sp>
      <p:cxnSp>
        <p:nvCxnSpPr>
          <p:cNvPr id="11" name="Straight Arrow Connector 10"/>
          <p:cNvCxnSpPr>
            <a:stCxn id="6" idx="3"/>
            <a:endCxn id="12" idx="1"/>
          </p:cNvCxnSpPr>
          <p:nvPr/>
        </p:nvCxnSpPr>
        <p:spPr>
          <a:xfrm flipV="1">
            <a:off x="2301265" y="3312747"/>
            <a:ext cx="1563122" cy="1"/>
          </a:xfrm>
          <a:prstGeom prst="straightConnector1">
            <a:avLst/>
          </a:prstGeom>
          <a:ln w="50800" cap="flat" cmpd="sng" algn="ctr">
            <a:solidFill>
              <a:srgbClr val="00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12" idx="3"/>
            <a:endCxn id="8" idx="1"/>
          </p:cNvCxnSpPr>
          <p:nvPr/>
        </p:nvCxnSpPr>
        <p:spPr>
          <a:xfrm>
            <a:off x="5275540" y="3312747"/>
            <a:ext cx="1567195" cy="1"/>
          </a:xfrm>
          <a:prstGeom prst="straightConnector1">
            <a:avLst/>
          </a:prstGeom>
          <a:ln w="50800" cap="flat" cmpd="sng" algn="ctr">
            <a:solidFill>
              <a:srgbClr val="00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Folded Corner 11"/>
          <p:cNvSpPr/>
          <p:nvPr/>
        </p:nvSpPr>
        <p:spPr>
          <a:xfrm>
            <a:off x="3864387" y="2390714"/>
            <a:ext cx="1411153" cy="1844065"/>
          </a:xfrm>
          <a:prstGeom prst="foldedCorne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File</a:t>
            </a:r>
            <a:endParaRPr lang="en-US" sz="3200" dirty="0"/>
          </a:p>
        </p:txBody>
      </p:sp>
      <p:sp>
        <p:nvSpPr>
          <p:cNvPr id="14" name="Rounded Rectangular Callout 13"/>
          <p:cNvSpPr/>
          <p:nvPr/>
        </p:nvSpPr>
        <p:spPr>
          <a:xfrm>
            <a:off x="3864387" y="4494202"/>
            <a:ext cx="4135765" cy="1030862"/>
          </a:xfrm>
          <a:prstGeom prst="wedgeRoundRectCallout">
            <a:avLst>
              <a:gd name="adj1" fmla="val 35551"/>
              <a:gd name="adj2" fmla="val -105238"/>
              <a:gd name="adj3" fmla="val 1666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FFFF"/>
                </a:solidFill>
              </a:rPr>
              <a:t>What might we call such a process?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864387" y="5525064"/>
            <a:ext cx="4135764" cy="1150691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lvl="1"/>
            <a:r>
              <a:rPr lang="en-US" sz="2000" dirty="0" smtClean="0">
                <a:solidFill>
                  <a:schemeClr val="tx1"/>
                </a:solidFill>
              </a:rPr>
              <a:t>Basically what a </a:t>
            </a:r>
            <a:r>
              <a:rPr lang="en-US" sz="2000" b="1" dirty="0" smtClean="0">
                <a:solidFill>
                  <a:schemeClr val="tx1"/>
                </a:solidFill>
              </a:rPr>
              <a:t>server </a:t>
            </a:r>
            <a:r>
              <a:rPr lang="en-US" sz="2000" dirty="0" smtClean="0">
                <a:solidFill>
                  <a:schemeClr val="tx1"/>
                </a:solidFill>
              </a:rPr>
              <a:t>is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A process C wants to talk to that someone else launched</a:t>
            </a:r>
            <a:endParaRPr lang="en-US" sz="20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 philosophy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/>
            <a:endParaRPr lang="en-US" sz="2400" dirty="0"/>
          </a:p>
        </p:txBody>
      </p:sp>
      <p:sp>
        <p:nvSpPr>
          <p:cNvPr id="6" name="Rounded Rectangle 5"/>
          <p:cNvSpPr/>
          <p:nvPr/>
        </p:nvSpPr>
        <p:spPr>
          <a:xfrm>
            <a:off x="457200" y="2390715"/>
            <a:ext cx="1844065" cy="18440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/>
              <a:t>ProcessC</a:t>
            </a:r>
            <a:endParaRPr lang="en-US" sz="3200" b="1" dirty="0"/>
          </a:p>
        </p:txBody>
      </p:sp>
      <p:sp>
        <p:nvSpPr>
          <p:cNvPr id="8" name="Rounded Rectangle 7"/>
          <p:cNvSpPr/>
          <p:nvPr/>
        </p:nvSpPr>
        <p:spPr>
          <a:xfrm>
            <a:off x="6842735" y="2390715"/>
            <a:ext cx="1844065" cy="18440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/>
              <a:t>ProcessP</a:t>
            </a:r>
            <a:endParaRPr lang="en-US" sz="3200" b="1" dirty="0"/>
          </a:p>
        </p:txBody>
      </p:sp>
      <p:sp>
        <p:nvSpPr>
          <p:cNvPr id="9" name="Rounded Rectangle 8"/>
          <p:cNvSpPr/>
          <p:nvPr/>
        </p:nvSpPr>
        <p:spPr>
          <a:xfrm>
            <a:off x="3649436" y="1600200"/>
            <a:ext cx="1844065" cy="2894002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3200" b="1" dirty="0" smtClean="0"/>
              <a:t>Kernel</a:t>
            </a:r>
            <a:endParaRPr lang="en-US" sz="3200" b="1" dirty="0"/>
          </a:p>
        </p:txBody>
      </p:sp>
      <p:cxnSp>
        <p:nvCxnSpPr>
          <p:cNvPr id="11" name="Straight Arrow Connector 10"/>
          <p:cNvCxnSpPr>
            <a:stCxn id="6" idx="3"/>
            <a:endCxn id="12" idx="1"/>
          </p:cNvCxnSpPr>
          <p:nvPr/>
        </p:nvCxnSpPr>
        <p:spPr>
          <a:xfrm flipV="1">
            <a:off x="2301265" y="3312747"/>
            <a:ext cx="1563122" cy="1"/>
          </a:xfrm>
          <a:prstGeom prst="straightConnector1">
            <a:avLst/>
          </a:prstGeom>
          <a:ln w="50800" cap="flat" cmpd="sng" algn="ctr">
            <a:solidFill>
              <a:srgbClr val="00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12" idx="3"/>
            <a:endCxn id="8" idx="1"/>
          </p:cNvCxnSpPr>
          <p:nvPr/>
        </p:nvCxnSpPr>
        <p:spPr>
          <a:xfrm>
            <a:off x="5275540" y="3312747"/>
            <a:ext cx="1567195" cy="1"/>
          </a:xfrm>
          <a:prstGeom prst="straightConnector1">
            <a:avLst/>
          </a:prstGeom>
          <a:ln w="50800" cap="flat" cmpd="sng" algn="ctr">
            <a:solidFill>
              <a:srgbClr val="00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ounded Rectangular Callout 24"/>
          <p:cNvSpPr/>
          <p:nvPr/>
        </p:nvSpPr>
        <p:spPr>
          <a:xfrm>
            <a:off x="3517027" y="4494201"/>
            <a:ext cx="4700225" cy="1204967"/>
          </a:xfrm>
          <a:prstGeom prst="wedgeRoundRectCallout">
            <a:avLst>
              <a:gd name="adj1" fmla="val 37591"/>
              <a:gd name="adj2" fmla="val -91584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0000"/>
                </a:solidFill>
              </a:rPr>
              <a:t>All processes shouldn’t be servers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3517027" y="5699168"/>
            <a:ext cx="4705651" cy="683901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914400" lvl="1" indent="-457200"/>
            <a:r>
              <a:rPr lang="en-US" sz="2000" dirty="0" smtClean="0">
                <a:solidFill>
                  <a:schemeClr val="tx1"/>
                </a:solidFill>
              </a:rPr>
              <a:t>Want to launch processes on demand</a:t>
            </a:r>
          </a:p>
          <a:p>
            <a:pPr marL="914400" lvl="1" indent="-457200"/>
            <a:r>
              <a:rPr lang="en-US" sz="2000" dirty="0" smtClean="0">
                <a:solidFill>
                  <a:schemeClr val="tx1"/>
                </a:solidFill>
              </a:rPr>
              <a:t>C needs primitives to create P</a:t>
            </a:r>
          </a:p>
        </p:txBody>
      </p:sp>
      <p:sp>
        <p:nvSpPr>
          <p:cNvPr id="12" name="Folded Corner 11"/>
          <p:cNvSpPr/>
          <p:nvPr/>
        </p:nvSpPr>
        <p:spPr>
          <a:xfrm>
            <a:off x="3864387" y="2390714"/>
            <a:ext cx="1411153" cy="1844065"/>
          </a:xfrm>
          <a:prstGeom prst="foldedCorne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File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Arial" pitchFamily="-1" charset="0"/>
              </a:rPr>
              <a:t>Dealing with complexity</a:t>
            </a:r>
          </a:p>
        </p:txBody>
      </p:sp>
      <p:sp>
        <p:nvSpPr>
          <p:cNvPr id="17411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ea typeface="Arial" pitchFamily="-1" charset="0"/>
            </a:endParaRPr>
          </a:p>
        </p:txBody>
      </p:sp>
      <p:sp>
        <p:nvSpPr>
          <p:cNvPr id="4" name="Rectangle 3"/>
          <p:cNvSpPr txBox="1"/>
          <p:nvPr/>
        </p:nvSpPr>
        <p:spPr>
          <a:xfrm>
            <a:off x="457200" y="2811590"/>
            <a:ext cx="3763963" cy="2032000"/>
          </a:xfrm>
          <a:prstGeom prst="rect">
            <a:avLst/>
          </a:prstGeom>
          <a:noFill/>
          <a:ln w="28575">
            <a:noFill/>
            <a:prstDash val="dash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b="1" dirty="0" err="1">
                <a:solidFill>
                  <a:schemeClr val="accent2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solidFill>
                  <a:schemeClr val="accent2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>
                <a:solidFill>
                  <a:srgbClr val="4F81BD"/>
                </a:solidFill>
                <a:latin typeface="Courier New" charset="0"/>
                <a:ea typeface="Courier New" charset="0"/>
                <a:cs typeface="Courier New" charset="0"/>
              </a:rPr>
              <a:t>main 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() {</a:t>
            </a:r>
            <a:endParaRPr lang="en-US" dirty="0">
              <a:latin typeface="Gill Sans MT" charset="-18"/>
              <a:ea typeface="Arial" charset="0"/>
              <a:cs typeface="Arial" charset="0"/>
            </a:endParaRPr>
          </a:p>
          <a:p>
            <a:pPr>
              <a:defRPr/>
            </a:pP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&lt;&lt; “input: ”;</a:t>
            </a:r>
          </a:p>
          <a:p>
            <a:pPr>
              <a:defRPr/>
            </a:pP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cin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&gt;&gt; input;</a:t>
            </a:r>
          </a:p>
          <a:p>
            <a:pPr>
              <a:defRPr/>
            </a:pP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output =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sqrt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(input);</a:t>
            </a:r>
          </a:p>
          <a:p>
            <a:pPr>
              <a:defRPr/>
            </a:pP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output =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pow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(output,3);</a:t>
            </a:r>
          </a:p>
          <a:p>
            <a:pPr>
              <a:defRPr/>
            </a:pP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&lt;&lt; output &lt;&lt;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pPr>
              <a:defRPr/>
            </a:pP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241925" y="1817291"/>
            <a:ext cx="3444875" cy="1323439"/>
          </a:xfrm>
          <a:prstGeom prst="rect">
            <a:avLst/>
          </a:prstGeom>
          <a:noFill/>
          <a:ln w="28575">
            <a:solidFill>
              <a:schemeClr val="bg1"/>
            </a:solidFill>
            <a:prstDash val="dash"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600" b="1" dirty="0" err="1">
                <a:solidFill>
                  <a:srgbClr val="C0504D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int</a:t>
            </a:r>
            <a:r>
              <a:rPr lang="en-US" sz="1600" b="1" dirty="0">
                <a:solidFill>
                  <a:srgbClr val="C0504D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</a:t>
            </a:r>
            <a:r>
              <a:rPr lang="en-US" sz="1600" b="1" dirty="0">
                <a:solidFill>
                  <a:schemeClr val="accent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main </a:t>
            </a:r>
            <a:r>
              <a:rPr lang="en-US" sz="1600" b="1" dirty="0">
                <a:solidFill>
                  <a:srgbClr val="00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() {</a:t>
            </a:r>
            <a:endParaRPr lang="en-US" dirty="0">
              <a:solidFill>
                <a:srgbClr val="000000"/>
              </a:solidFill>
              <a:latin typeface="Gill Sans MT" pitchFamily="-1" charset="0"/>
            </a:endParaRPr>
          </a:p>
          <a:p>
            <a:r>
              <a:rPr lang="en-US" sz="1600" b="1" dirty="0">
                <a:solidFill>
                  <a:srgbClr val="00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 </a:t>
            </a:r>
            <a:r>
              <a:rPr lang="en-US" sz="1600" b="1" dirty="0" err="1">
                <a:solidFill>
                  <a:srgbClr val="00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getInput</a:t>
            </a:r>
            <a:r>
              <a:rPr lang="en-US" sz="1600" b="1" dirty="0">
                <a:solidFill>
                  <a:srgbClr val="00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();</a:t>
            </a:r>
          </a:p>
          <a:p>
            <a:r>
              <a:rPr lang="en-US" sz="1600" b="1" dirty="0">
                <a:solidFill>
                  <a:srgbClr val="00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 </a:t>
            </a:r>
            <a:r>
              <a:rPr lang="en-US" sz="1600" b="1" dirty="0" err="1">
                <a:solidFill>
                  <a:srgbClr val="00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computeResult</a:t>
            </a:r>
            <a:r>
              <a:rPr lang="en-US" sz="1600" b="1" dirty="0">
                <a:solidFill>
                  <a:srgbClr val="00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();</a:t>
            </a:r>
          </a:p>
          <a:p>
            <a:r>
              <a:rPr lang="en-US" sz="1600" b="1" dirty="0">
                <a:solidFill>
                  <a:srgbClr val="00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 </a:t>
            </a:r>
            <a:r>
              <a:rPr lang="en-US" sz="1600" b="1" dirty="0" err="1">
                <a:solidFill>
                  <a:srgbClr val="00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printOutput</a:t>
            </a:r>
            <a:r>
              <a:rPr lang="en-US" sz="1600" b="1" dirty="0">
                <a:solidFill>
                  <a:srgbClr val="00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();</a:t>
            </a:r>
          </a:p>
          <a:p>
            <a:r>
              <a:rPr lang="en-US" sz="1600" b="1" dirty="0" smtClean="0">
                <a:solidFill>
                  <a:srgbClr val="00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}</a:t>
            </a:r>
            <a:endParaRPr lang="en-US" sz="1600" b="1" dirty="0">
              <a:solidFill>
                <a:srgbClr val="000000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241925" y="3140730"/>
            <a:ext cx="3444875" cy="1077218"/>
          </a:xfrm>
          <a:prstGeom prst="rect">
            <a:avLst/>
          </a:prstGeom>
          <a:noFill/>
          <a:ln w="28575">
            <a:solidFill>
              <a:schemeClr val="bg1"/>
            </a:solidFill>
            <a:prstDash val="dash"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600" b="1" dirty="0" smtClean="0">
                <a:solidFill>
                  <a:srgbClr val="C0504D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void </a:t>
            </a:r>
            <a:r>
              <a:rPr lang="en-US" sz="1600" b="1" dirty="0" err="1">
                <a:solidFill>
                  <a:srgbClr val="4F81BD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getInput</a:t>
            </a:r>
            <a:r>
              <a:rPr lang="en-US" sz="1600" b="1" dirty="0">
                <a:solidFill>
                  <a:srgbClr val="4F81BD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</a:t>
            </a:r>
            <a:r>
              <a:rPr lang="en-US" sz="1600" b="1" dirty="0">
                <a:solidFill>
                  <a:srgbClr val="00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() {</a:t>
            </a:r>
          </a:p>
          <a:p>
            <a:r>
              <a:rPr lang="en-US" sz="1600" b="1" dirty="0">
                <a:solidFill>
                  <a:srgbClr val="00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 </a:t>
            </a:r>
            <a:r>
              <a:rPr lang="en-US" sz="1600" b="1" dirty="0" err="1">
                <a:solidFill>
                  <a:srgbClr val="00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cout</a:t>
            </a:r>
            <a:r>
              <a:rPr lang="en-US" sz="1600" b="1" dirty="0">
                <a:solidFill>
                  <a:srgbClr val="00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&lt;&lt; “input: ”;</a:t>
            </a:r>
            <a:endParaRPr lang="en-US" sz="1600" dirty="0">
              <a:solidFill>
                <a:srgbClr val="000000"/>
              </a:solidFill>
              <a:latin typeface="Gill Sans MT" pitchFamily="-1" charset="0"/>
            </a:endParaRPr>
          </a:p>
          <a:p>
            <a:r>
              <a:rPr lang="en-US" sz="1600" b="1" dirty="0">
                <a:solidFill>
                  <a:srgbClr val="00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 </a:t>
            </a:r>
            <a:r>
              <a:rPr lang="en-US" sz="1600" b="1" dirty="0" err="1">
                <a:solidFill>
                  <a:srgbClr val="00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cin</a:t>
            </a:r>
            <a:r>
              <a:rPr lang="en-US" sz="1600" b="1" dirty="0">
                <a:solidFill>
                  <a:srgbClr val="00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&gt;&gt; input;</a:t>
            </a:r>
          </a:p>
          <a:p>
            <a:r>
              <a:rPr lang="en-US" sz="1600" b="1" dirty="0" smtClean="0">
                <a:solidFill>
                  <a:srgbClr val="00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}</a:t>
            </a:r>
            <a:endParaRPr lang="en-US" sz="1600" b="1" dirty="0">
              <a:solidFill>
                <a:srgbClr val="000000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241925" y="4217948"/>
            <a:ext cx="3444875" cy="830997"/>
          </a:xfrm>
          <a:prstGeom prst="rect">
            <a:avLst/>
          </a:prstGeom>
          <a:noFill/>
          <a:ln w="28575">
            <a:solidFill>
              <a:schemeClr val="bg1"/>
            </a:solidFill>
            <a:prstDash val="dash"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600" b="1" dirty="0" smtClean="0">
                <a:solidFill>
                  <a:srgbClr val="C0504D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void </a:t>
            </a:r>
            <a:r>
              <a:rPr lang="en-US" sz="1600" b="1" dirty="0" err="1">
                <a:solidFill>
                  <a:srgbClr val="4F81BD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printOutput</a:t>
            </a:r>
            <a:r>
              <a:rPr lang="en-US" sz="1600" b="1" dirty="0">
                <a:solidFill>
                  <a:srgbClr val="4F81BD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</a:t>
            </a:r>
            <a:r>
              <a:rPr lang="en-US" sz="1600" b="1" dirty="0">
                <a:solidFill>
                  <a:srgbClr val="00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() {</a:t>
            </a:r>
          </a:p>
          <a:p>
            <a:r>
              <a:rPr lang="en-US" sz="1600" b="1" dirty="0">
                <a:solidFill>
                  <a:srgbClr val="00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 </a:t>
            </a:r>
            <a:r>
              <a:rPr lang="en-US" sz="1600" b="1" dirty="0" err="1">
                <a:solidFill>
                  <a:srgbClr val="00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cout</a:t>
            </a:r>
            <a:r>
              <a:rPr lang="en-US" sz="1600" b="1" dirty="0">
                <a:solidFill>
                  <a:srgbClr val="00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&lt;&lt; output &lt;&lt; </a:t>
            </a:r>
            <a:r>
              <a:rPr lang="en-US" sz="1600" b="1" dirty="0" err="1">
                <a:solidFill>
                  <a:srgbClr val="00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endl</a:t>
            </a:r>
            <a:r>
              <a:rPr lang="en-US" sz="1600" b="1" dirty="0">
                <a:solidFill>
                  <a:srgbClr val="00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;</a:t>
            </a:r>
          </a:p>
          <a:p>
            <a:r>
              <a:rPr lang="en-US" sz="1600" b="1" dirty="0">
                <a:solidFill>
                  <a:srgbClr val="00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}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241925" y="5048945"/>
            <a:ext cx="3444875" cy="1077218"/>
          </a:xfrm>
          <a:prstGeom prst="rect">
            <a:avLst/>
          </a:prstGeom>
          <a:noFill/>
          <a:ln w="28575">
            <a:solidFill>
              <a:schemeClr val="bg1"/>
            </a:solidFill>
            <a:prstDash val="dash"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600" b="1" dirty="0" smtClean="0">
                <a:solidFill>
                  <a:srgbClr val="C0504D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void </a:t>
            </a:r>
            <a:r>
              <a:rPr lang="en-US" sz="1600" b="1" dirty="0" err="1" smtClean="0">
                <a:solidFill>
                  <a:srgbClr val="4F81BD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computeResult</a:t>
            </a:r>
            <a:r>
              <a:rPr lang="en-US" sz="1600" b="1" dirty="0" smtClean="0">
                <a:solidFill>
                  <a:srgbClr val="4F81BD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</a:t>
            </a:r>
            <a:r>
              <a:rPr lang="en-US" sz="1600" b="1" dirty="0" smtClean="0">
                <a:solidFill>
                  <a:srgbClr val="00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() {</a:t>
            </a:r>
          </a:p>
          <a:p>
            <a:r>
              <a:rPr lang="en-US" sz="1600" b="1" dirty="0" smtClean="0">
                <a:solidFill>
                  <a:srgbClr val="00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 output = </a:t>
            </a:r>
            <a:r>
              <a:rPr lang="en-US" sz="1600" b="1" dirty="0" err="1" smtClean="0">
                <a:solidFill>
                  <a:srgbClr val="00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sqrt</a:t>
            </a:r>
            <a:r>
              <a:rPr lang="en-US" sz="1600" b="1" dirty="0" smtClean="0">
                <a:solidFill>
                  <a:srgbClr val="00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(input);</a:t>
            </a:r>
            <a:endParaRPr lang="en-US" sz="1600" dirty="0" smtClean="0">
              <a:solidFill>
                <a:srgbClr val="000000"/>
              </a:solidFill>
              <a:latin typeface="Gill Sans MT" pitchFamily="-1" charset="0"/>
            </a:endParaRPr>
          </a:p>
          <a:p>
            <a:r>
              <a:rPr lang="en-US" sz="1600" b="1" dirty="0" smtClean="0">
                <a:solidFill>
                  <a:srgbClr val="00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 output = </a:t>
            </a:r>
            <a:r>
              <a:rPr lang="en-US" sz="1600" b="1" dirty="0" err="1" smtClean="0">
                <a:solidFill>
                  <a:srgbClr val="00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pow</a:t>
            </a:r>
            <a:r>
              <a:rPr lang="en-US" sz="1600" b="1" dirty="0" smtClean="0">
                <a:solidFill>
                  <a:srgbClr val="00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(output,3);</a:t>
            </a:r>
          </a:p>
          <a:p>
            <a:r>
              <a:rPr lang="en-US" sz="1600" b="1" dirty="0" smtClean="0">
                <a:solidFill>
                  <a:srgbClr val="00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}</a:t>
            </a:r>
          </a:p>
        </p:txBody>
      </p:sp>
      <p:cxnSp>
        <p:nvCxnSpPr>
          <p:cNvPr id="11" name="Straight Connector 10"/>
          <p:cNvCxnSpPr>
            <a:stCxn id="17411" idx="0"/>
            <a:endCxn id="17411" idx="2"/>
          </p:cNvCxnSpPr>
          <p:nvPr/>
        </p:nvCxnSpPr>
        <p:spPr>
          <a:xfrm rot="16200000" flipH="1">
            <a:off x="2309018" y="3863181"/>
            <a:ext cx="452596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 Shell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/>
            <a:endParaRPr lang="en-US" sz="2400" dirty="0"/>
          </a:p>
        </p:txBody>
      </p:sp>
      <p:sp>
        <p:nvSpPr>
          <p:cNvPr id="6" name="Rounded Rectangle 5"/>
          <p:cNvSpPr/>
          <p:nvPr/>
        </p:nvSpPr>
        <p:spPr>
          <a:xfrm>
            <a:off x="457200" y="2390715"/>
            <a:ext cx="1844065" cy="18440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Shell</a:t>
            </a:r>
            <a:endParaRPr lang="en-US" sz="3200" b="1" dirty="0"/>
          </a:p>
        </p:txBody>
      </p:sp>
      <p:sp>
        <p:nvSpPr>
          <p:cNvPr id="9" name="Rounded Rectangle 8"/>
          <p:cNvSpPr/>
          <p:nvPr/>
        </p:nvSpPr>
        <p:spPr>
          <a:xfrm>
            <a:off x="3649436" y="1600200"/>
            <a:ext cx="1844065" cy="2894002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3200" b="1" dirty="0" smtClean="0"/>
              <a:t>Kernel</a:t>
            </a:r>
            <a:endParaRPr lang="en-US" sz="3200" b="1" dirty="0"/>
          </a:p>
        </p:txBody>
      </p:sp>
      <p:sp>
        <p:nvSpPr>
          <p:cNvPr id="25" name="Rounded Rectangular Callout 24"/>
          <p:cNvSpPr/>
          <p:nvPr/>
        </p:nvSpPr>
        <p:spPr>
          <a:xfrm>
            <a:off x="2071161" y="4059980"/>
            <a:ext cx="4832633" cy="1204967"/>
          </a:xfrm>
          <a:prstGeom prst="wedgeRoundRectCallout">
            <a:avLst>
              <a:gd name="adj1" fmla="val -54951"/>
              <a:gd name="adj2" fmla="val -97891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0000"/>
                </a:solidFill>
              </a:rPr>
              <a:t>Program that runs other programs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2071161" y="5264946"/>
            <a:ext cx="4832633" cy="1335233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marL="914400" lvl="1" indent="-457200"/>
            <a:r>
              <a:rPr lang="en-US" sz="2000" dirty="0" smtClean="0">
                <a:solidFill>
                  <a:schemeClr val="tx1"/>
                </a:solidFill>
              </a:rPr>
              <a:t>Interactive (accepts user commands)</a:t>
            </a:r>
          </a:p>
          <a:p>
            <a:pPr marL="914400" lvl="1" indent="-457200"/>
            <a:r>
              <a:rPr lang="en-US" sz="2000" dirty="0" smtClean="0">
                <a:solidFill>
                  <a:schemeClr val="tx1"/>
                </a:solidFill>
              </a:rPr>
              <a:t>Essentially just a line interpreter</a:t>
            </a:r>
          </a:p>
          <a:p>
            <a:pPr marL="914400" lvl="1" indent="-457200"/>
            <a:r>
              <a:rPr lang="en-US" sz="2000" dirty="0" smtClean="0">
                <a:solidFill>
                  <a:schemeClr val="tx1"/>
                </a:solidFill>
              </a:rPr>
              <a:t>Allows easy composition of programs</a:t>
            </a:r>
          </a:p>
          <a:p>
            <a:pPr marL="914400" lvl="1" indent="-457200"/>
            <a:endParaRPr lang="en-US" sz="20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 </a:t>
            </a:r>
            <a:r>
              <a:rPr lang="en-US" dirty="0" smtClean="0"/>
              <a:t>shell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How does a </a:t>
            </a:r>
            <a:r>
              <a:rPr lang="en-US" sz="2400" dirty="0" smtClean="0">
                <a:solidFill>
                  <a:srgbClr val="FF0000"/>
                </a:solidFill>
              </a:rPr>
              <a:t>UNIX </a:t>
            </a:r>
            <a:r>
              <a:rPr lang="en-US" sz="2400" dirty="0" smtClean="0">
                <a:solidFill>
                  <a:srgbClr val="FF0000"/>
                </a:solidFill>
              </a:rPr>
              <a:t>process interact with a user?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Via standard in (</a:t>
            </a:r>
            <a:r>
              <a:rPr lang="en-US" sz="2000" dirty="0" err="1" smtClean="0">
                <a:solidFill>
                  <a:srgbClr val="FF0000"/>
                </a:solidFill>
              </a:rPr>
              <a:t>fd</a:t>
            </a:r>
            <a:r>
              <a:rPr lang="en-US" sz="2000" dirty="0" smtClean="0">
                <a:solidFill>
                  <a:srgbClr val="FF0000"/>
                </a:solidFill>
              </a:rPr>
              <a:t> 0) and standard out (</a:t>
            </a:r>
            <a:r>
              <a:rPr lang="en-US" sz="2000" dirty="0" err="1" smtClean="0">
                <a:solidFill>
                  <a:srgbClr val="FF0000"/>
                </a:solidFill>
              </a:rPr>
              <a:t>fd</a:t>
            </a:r>
            <a:r>
              <a:rPr lang="en-US" sz="2000" dirty="0" smtClean="0">
                <a:solidFill>
                  <a:srgbClr val="FF0000"/>
                </a:solidFill>
              </a:rPr>
              <a:t> 1)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These are the default input and output for a program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Establishes well-</a:t>
            </a:r>
            <a:r>
              <a:rPr lang="en-US" sz="2000" dirty="0" smtClean="0">
                <a:solidFill>
                  <a:srgbClr val="FF0000"/>
                </a:solidFill>
              </a:rPr>
              <a:t>known data </a:t>
            </a:r>
            <a:r>
              <a:rPr lang="en-US" sz="2000" dirty="0" smtClean="0">
                <a:solidFill>
                  <a:srgbClr val="FF0000"/>
                </a:solidFill>
              </a:rPr>
              <a:t>entry and exit points for a program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How do </a:t>
            </a:r>
            <a:r>
              <a:rPr lang="en-US" sz="2400" dirty="0" smtClean="0">
                <a:solidFill>
                  <a:srgbClr val="FF0000"/>
                </a:solidFill>
              </a:rPr>
              <a:t>UNIX </a:t>
            </a:r>
            <a:r>
              <a:rPr lang="en-US" sz="2400" dirty="0" smtClean="0">
                <a:solidFill>
                  <a:srgbClr val="FF0000"/>
                </a:solidFill>
              </a:rPr>
              <a:t>processes communicate with each other?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Mostly communicate with each other via </a:t>
            </a:r>
            <a:r>
              <a:rPr lang="en-US" sz="2000" b="1" dirty="0" smtClean="0">
                <a:solidFill>
                  <a:srgbClr val="FF0000"/>
                </a:solidFill>
              </a:rPr>
              <a:t>pipes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Pipes allow programs to be chained together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Shell and OS can connect one process’s </a:t>
            </a:r>
            <a:r>
              <a:rPr lang="en-US" sz="2000" dirty="0" err="1" smtClean="0">
                <a:solidFill>
                  <a:srgbClr val="FF0000"/>
                </a:solidFill>
              </a:rPr>
              <a:t>stdout</a:t>
            </a:r>
            <a:r>
              <a:rPr lang="en-US" sz="2000" dirty="0" smtClean="0">
                <a:solidFill>
                  <a:srgbClr val="FF0000"/>
                </a:solidFill>
              </a:rPr>
              <a:t> to another’s </a:t>
            </a:r>
            <a:r>
              <a:rPr lang="en-US" sz="2000" dirty="0" err="1" smtClean="0">
                <a:solidFill>
                  <a:srgbClr val="FF0000"/>
                </a:solidFill>
              </a:rPr>
              <a:t>stdin</a:t>
            </a:r>
            <a:endParaRPr lang="en-US" sz="2000" dirty="0" smtClean="0">
              <a:solidFill>
                <a:srgbClr val="FF0000"/>
              </a:solidFill>
            </a:endParaRPr>
          </a:p>
          <a:p>
            <a:r>
              <a:rPr lang="en-US" sz="2400" dirty="0" smtClean="0">
                <a:solidFill>
                  <a:srgbClr val="FF0000"/>
                </a:solidFill>
              </a:rPr>
              <a:t>Why do we need pipes when we have files?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Pipes create unnamed </a:t>
            </a:r>
            <a:r>
              <a:rPr lang="en-US" sz="2000" b="1" dirty="0" smtClean="0">
                <a:solidFill>
                  <a:srgbClr val="FF0000"/>
                </a:solidFill>
              </a:rPr>
              <a:t>temporary </a:t>
            </a:r>
            <a:r>
              <a:rPr lang="en-US" sz="2000" dirty="0" smtClean="0">
                <a:solidFill>
                  <a:srgbClr val="FF0000"/>
                </a:solidFill>
              </a:rPr>
              <a:t>buffers between processes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Communication between programs is often ephemeral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OS knows to garbage collect resources associated with pipe on exit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Consistent with </a:t>
            </a:r>
            <a:r>
              <a:rPr lang="en-US" sz="2000" dirty="0" smtClean="0">
                <a:solidFill>
                  <a:srgbClr val="FF0000"/>
                </a:solidFill>
              </a:rPr>
              <a:t>UNIX </a:t>
            </a:r>
            <a:r>
              <a:rPr lang="en-US" sz="2000" dirty="0" smtClean="0">
                <a:solidFill>
                  <a:srgbClr val="FF0000"/>
                </a:solidFill>
              </a:rPr>
              <a:t>philosophy of simplifying programmers’ lives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 </a:t>
            </a:r>
            <a:r>
              <a:rPr lang="en-US" dirty="0" smtClean="0"/>
              <a:t>shell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8000"/>
                </a:solidFill>
              </a:rPr>
              <a:t>P</a:t>
            </a:r>
            <a:r>
              <a:rPr lang="en-US" sz="2800" dirty="0" smtClean="0">
                <a:solidFill>
                  <a:srgbClr val="008000"/>
                </a:solidFill>
              </a:rPr>
              <a:t>ipes </a:t>
            </a:r>
            <a:r>
              <a:rPr lang="en-US" sz="2800" dirty="0" smtClean="0">
                <a:solidFill>
                  <a:srgbClr val="008000"/>
                </a:solidFill>
              </a:rPr>
              <a:t>simplify </a:t>
            </a:r>
            <a:r>
              <a:rPr lang="en-US" sz="2800" dirty="0" smtClean="0">
                <a:solidFill>
                  <a:srgbClr val="008000"/>
                </a:solidFill>
              </a:rPr>
              <a:t>naming</a:t>
            </a:r>
          </a:p>
          <a:p>
            <a:pPr lvl="1"/>
            <a:r>
              <a:rPr lang="en-US" sz="2400" dirty="0" smtClean="0">
                <a:solidFill>
                  <a:srgbClr val="008000"/>
                </a:solidFill>
              </a:rPr>
              <a:t>Program always receives input on </a:t>
            </a:r>
            <a:r>
              <a:rPr lang="en-US" sz="2400" dirty="0" err="1" smtClean="0">
                <a:solidFill>
                  <a:srgbClr val="008000"/>
                </a:solidFill>
              </a:rPr>
              <a:t>fd</a:t>
            </a:r>
            <a:r>
              <a:rPr lang="en-US" sz="2400" dirty="0" smtClean="0">
                <a:solidFill>
                  <a:srgbClr val="008000"/>
                </a:solidFill>
              </a:rPr>
              <a:t> 0</a:t>
            </a:r>
          </a:p>
          <a:p>
            <a:pPr lvl="1"/>
            <a:r>
              <a:rPr lang="en-US" sz="2400" dirty="0" smtClean="0">
                <a:solidFill>
                  <a:srgbClr val="008000"/>
                </a:solidFill>
              </a:rPr>
              <a:t>Program always emits output on </a:t>
            </a:r>
            <a:r>
              <a:rPr lang="en-US" sz="2400" dirty="0" err="1" smtClean="0">
                <a:solidFill>
                  <a:srgbClr val="008000"/>
                </a:solidFill>
              </a:rPr>
              <a:t>fd</a:t>
            </a:r>
            <a:r>
              <a:rPr lang="en-US" sz="2400" dirty="0" smtClean="0">
                <a:solidFill>
                  <a:srgbClr val="008000"/>
                </a:solidFill>
              </a:rPr>
              <a:t> 1</a:t>
            </a:r>
          </a:p>
          <a:p>
            <a:pPr lvl="1"/>
            <a:r>
              <a:rPr lang="en-US" sz="2400" dirty="0" smtClean="0">
                <a:solidFill>
                  <a:srgbClr val="008000"/>
                </a:solidFill>
              </a:rPr>
              <a:t>Program doesn’t care what is on the other end of </a:t>
            </a:r>
            <a:r>
              <a:rPr lang="en-US" sz="2400" dirty="0" err="1" smtClean="0">
                <a:solidFill>
                  <a:srgbClr val="008000"/>
                </a:solidFill>
              </a:rPr>
              <a:t>fd</a:t>
            </a:r>
            <a:endParaRPr lang="en-US" sz="2400" dirty="0" smtClean="0">
              <a:solidFill>
                <a:srgbClr val="008000"/>
              </a:solidFill>
            </a:endParaRPr>
          </a:p>
          <a:p>
            <a:pPr lvl="1"/>
            <a:r>
              <a:rPr lang="en-US" sz="2400" dirty="0" smtClean="0">
                <a:solidFill>
                  <a:srgbClr val="008000"/>
                </a:solidFill>
              </a:rPr>
              <a:t>Shell/OS handle input/output connections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How do pipes simplify synchronization?</a:t>
            </a:r>
          </a:p>
          <a:p>
            <a:pPr lvl="1"/>
            <a:r>
              <a:rPr lang="en-US" sz="2400" dirty="0" smtClean="0">
                <a:solidFill>
                  <a:srgbClr val="FF0000"/>
                </a:solidFill>
              </a:rPr>
              <a:t>Pipe accessed via read system call</a:t>
            </a:r>
          </a:p>
          <a:p>
            <a:pPr lvl="1"/>
            <a:r>
              <a:rPr lang="en-US" sz="2400" dirty="0" smtClean="0">
                <a:solidFill>
                  <a:srgbClr val="FF0000"/>
                </a:solidFill>
              </a:rPr>
              <a:t>Read can </a:t>
            </a:r>
            <a:r>
              <a:rPr lang="en-US" sz="2400" dirty="0" smtClean="0">
                <a:solidFill>
                  <a:srgbClr val="FF0000"/>
                </a:solidFill>
              </a:rPr>
              <a:t>block in kernel </a:t>
            </a:r>
            <a:r>
              <a:rPr lang="en-US" sz="2400" dirty="0" smtClean="0">
                <a:solidFill>
                  <a:srgbClr val="FF0000"/>
                </a:solidFill>
              </a:rPr>
              <a:t>until data is ready</a:t>
            </a:r>
          </a:p>
          <a:p>
            <a:pPr lvl="1"/>
            <a:r>
              <a:rPr lang="en-US" sz="2400" dirty="0" smtClean="0">
                <a:solidFill>
                  <a:srgbClr val="FF0000"/>
                </a:solidFill>
              </a:rPr>
              <a:t>Or can poll, checking to see if read returns enough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kernel starts a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Gill Sans MT" charset="0"/>
              <a:buAutoNum type="arabicPeriod"/>
            </a:pPr>
            <a:r>
              <a:rPr lang="en-US" sz="2000" dirty="0" smtClean="0"/>
              <a:t>Allocates </a:t>
            </a:r>
            <a:r>
              <a:rPr lang="en-US" sz="2000" dirty="0"/>
              <a:t>process control </a:t>
            </a:r>
            <a:r>
              <a:rPr lang="en-US" sz="2000" dirty="0" smtClean="0"/>
              <a:t>block (bookkeeping data structure)</a:t>
            </a:r>
          </a:p>
          <a:p>
            <a:pPr marL="457200" indent="-457200">
              <a:buFont typeface="Gill Sans MT" charset="0"/>
              <a:buAutoNum type="arabicPeriod"/>
            </a:pPr>
            <a:r>
              <a:rPr lang="en-US" sz="2000" dirty="0" smtClean="0"/>
              <a:t>Reads </a:t>
            </a:r>
            <a:r>
              <a:rPr lang="en-US" sz="2000" dirty="0"/>
              <a:t>program code from disk</a:t>
            </a:r>
          </a:p>
          <a:p>
            <a:pPr marL="457200" indent="-457200">
              <a:buFont typeface="Gill Sans MT" charset="0"/>
              <a:buAutoNum type="arabicPeriod"/>
            </a:pPr>
            <a:r>
              <a:rPr lang="en-US" sz="2000" dirty="0" smtClean="0"/>
              <a:t>Stores </a:t>
            </a:r>
            <a:r>
              <a:rPr lang="en-US" sz="2000" dirty="0"/>
              <a:t>program code in memory </a:t>
            </a:r>
            <a:r>
              <a:rPr lang="en-US" sz="1800" dirty="0"/>
              <a:t>(could be demand-loaded too)</a:t>
            </a:r>
            <a:endParaRPr lang="en-US" sz="1800" dirty="0" smtClean="0"/>
          </a:p>
          <a:p>
            <a:pPr marL="457200" indent="-457200">
              <a:buFont typeface="Gill Sans MT" charset="0"/>
              <a:buAutoNum type="arabicPeriod"/>
            </a:pPr>
            <a:r>
              <a:rPr lang="en-US" sz="2000" dirty="0" smtClean="0"/>
              <a:t>Initializes </a:t>
            </a:r>
            <a:r>
              <a:rPr lang="en-US" sz="2000" dirty="0"/>
              <a:t>machine registers for new process</a:t>
            </a:r>
          </a:p>
          <a:p>
            <a:pPr marL="457200" indent="-457200">
              <a:buFont typeface="Gill Sans MT" charset="0"/>
              <a:buAutoNum type="arabicPeriod"/>
            </a:pPr>
            <a:r>
              <a:rPr lang="en-US" sz="2000" dirty="0" smtClean="0"/>
              <a:t>Initializes </a:t>
            </a:r>
            <a:r>
              <a:rPr lang="en-US" sz="2000" dirty="0"/>
              <a:t>translator data for new address space </a:t>
            </a:r>
          </a:p>
          <a:p>
            <a:pPr lvl="1"/>
            <a:r>
              <a:rPr lang="en-US" sz="1800" dirty="0"/>
              <a:t>E.g</a:t>
            </a:r>
            <a:r>
              <a:rPr lang="en-US" sz="1800" dirty="0" smtClean="0"/>
              <a:t>., </a:t>
            </a:r>
            <a:r>
              <a:rPr lang="en-US" sz="1800" dirty="0"/>
              <a:t>page table and PTBR</a:t>
            </a:r>
          </a:p>
          <a:p>
            <a:pPr lvl="1"/>
            <a:r>
              <a:rPr lang="en-US" sz="1800" dirty="0"/>
              <a:t>Virtual addresses of code segment point to correct physical locations</a:t>
            </a:r>
          </a:p>
          <a:p>
            <a:pPr marL="457200" indent="-457200">
              <a:buFont typeface="Gill Sans MT" charset="0"/>
              <a:buAutoNum type="arabicPeriod"/>
            </a:pPr>
            <a:r>
              <a:rPr lang="en-US" sz="2000" dirty="0" smtClean="0"/>
              <a:t>Sets </a:t>
            </a:r>
            <a:r>
              <a:rPr lang="en-US" sz="2000" dirty="0"/>
              <a:t>processor mode bit to “user”</a:t>
            </a:r>
          </a:p>
          <a:p>
            <a:pPr marL="457200" indent="-457200">
              <a:buFont typeface="Gill Sans MT" charset="0"/>
              <a:buAutoNum type="arabicPeriod"/>
            </a:pPr>
            <a:r>
              <a:rPr lang="en-US" sz="2000" dirty="0" smtClean="0"/>
              <a:t>Jumps </a:t>
            </a:r>
            <a:r>
              <a:rPr lang="en-US" sz="2000" dirty="0"/>
              <a:t>to start of program</a:t>
            </a:r>
          </a:p>
          <a:p>
            <a:pPr marL="457200" indent="-457200"/>
            <a:endParaRPr lang="en-US" sz="2000" dirty="0"/>
          </a:p>
        </p:txBody>
      </p:sp>
      <p:sp>
        <p:nvSpPr>
          <p:cNvPr id="6" name="Right Brace 5"/>
          <p:cNvSpPr>
            <a:spLocks/>
          </p:cNvSpPr>
          <p:nvPr/>
        </p:nvSpPr>
        <p:spPr bwMode="auto">
          <a:xfrm>
            <a:off x="7708900" y="2971800"/>
            <a:ext cx="381000" cy="1981200"/>
          </a:xfrm>
          <a:prstGeom prst="rightBrace">
            <a:avLst>
              <a:gd name="adj1" fmla="val 8330"/>
              <a:gd name="adj2" fmla="val 50000"/>
            </a:avLst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b="1"/>
          </a:p>
        </p:txBody>
      </p:sp>
      <p:sp>
        <p:nvSpPr>
          <p:cNvPr id="7" name="TextBox 13"/>
          <p:cNvSpPr txBox="1">
            <a:spLocks noChangeArrowheads="1"/>
          </p:cNvSpPr>
          <p:nvPr/>
        </p:nvSpPr>
        <p:spPr bwMode="auto">
          <a:xfrm>
            <a:off x="8089900" y="3531393"/>
            <a:ext cx="1011238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Need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hardware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support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Through what commands does UNIX </a:t>
            </a:r>
            <a:r>
              <a:rPr lang="en-US" sz="2400" dirty="0" smtClean="0">
                <a:solidFill>
                  <a:srgbClr val="FF0000"/>
                </a:solidFill>
              </a:rPr>
              <a:t>create processes?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Fork: create copy child process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Exec: initialize address space with new program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What</a:t>
            </a:r>
            <a:r>
              <a:rPr lang="en-US" sz="2400" dirty="0" smtClean="0">
                <a:solidFill>
                  <a:srgbClr val="FF0000"/>
                </a:solidFill>
              </a:rPr>
              <a:t>’</a:t>
            </a:r>
            <a:r>
              <a:rPr lang="en-US" sz="2400" dirty="0" smtClean="0">
                <a:solidFill>
                  <a:srgbClr val="FF0000"/>
                </a:solidFill>
              </a:rPr>
              <a:t>s </a:t>
            </a:r>
            <a:r>
              <a:rPr lang="en-US" sz="2400" dirty="0" smtClean="0">
                <a:solidFill>
                  <a:srgbClr val="FF0000"/>
                </a:solidFill>
              </a:rPr>
              <a:t>the problem of creating an exact copy process?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Child </a:t>
            </a:r>
            <a:r>
              <a:rPr lang="en-US" sz="2000" dirty="0" smtClean="0">
                <a:solidFill>
                  <a:srgbClr val="FF0000"/>
                </a:solidFill>
              </a:rPr>
              <a:t>needs </a:t>
            </a:r>
            <a:r>
              <a:rPr lang="en-US" sz="2000" dirty="0" smtClean="0">
                <a:solidFill>
                  <a:srgbClr val="FF0000"/>
                </a:solidFill>
              </a:rPr>
              <a:t>to do something different than parent</a:t>
            </a:r>
            <a:endParaRPr lang="en-US" sz="2000" dirty="0" smtClean="0">
              <a:solidFill>
                <a:srgbClr val="FF0000"/>
              </a:solidFill>
            </a:endParaRP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i.e., child n</a:t>
            </a:r>
            <a:r>
              <a:rPr lang="en-US" sz="2000" dirty="0" smtClean="0">
                <a:solidFill>
                  <a:srgbClr val="FF0000"/>
                </a:solidFill>
              </a:rPr>
              <a:t>eeds </a:t>
            </a:r>
            <a:r>
              <a:rPr lang="en-US" sz="2000" dirty="0" smtClean="0">
                <a:solidFill>
                  <a:srgbClr val="FF0000"/>
                </a:solidFill>
              </a:rPr>
              <a:t>to know that it is the child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How does child know it is child?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Pass in return point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Parent returns from fork call, child jumps into other region of code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Fork works slightly differently now</a:t>
            </a:r>
          </a:p>
          <a:p>
            <a:pPr lvl="1"/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Child can’t </a:t>
            </a:r>
            <a:r>
              <a:rPr lang="en-US" sz="2800" dirty="0"/>
              <a:t>be an </a:t>
            </a:r>
            <a:r>
              <a:rPr lang="en-US" sz="2800" b="1" dirty="0"/>
              <a:t>exact</a:t>
            </a:r>
            <a:r>
              <a:rPr lang="en-US" sz="2800" dirty="0"/>
              <a:t> copy</a:t>
            </a:r>
            <a:endParaRPr lang="en-US" sz="2800" dirty="0" smtClean="0"/>
          </a:p>
          <a:p>
            <a:pPr lvl="1"/>
            <a:r>
              <a:rPr lang="en-US" sz="2400" dirty="0" smtClean="0"/>
              <a:t>I</a:t>
            </a:r>
            <a:r>
              <a:rPr lang="en-US" sz="2400" dirty="0" smtClean="0"/>
              <a:t>s </a:t>
            </a:r>
            <a:r>
              <a:rPr lang="en-US" sz="2400" dirty="0"/>
              <a:t>distinguished by one </a:t>
            </a:r>
            <a:r>
              <a:rPr lang="en-US" sz="2400" dirty="0" smtClean="0"/>
              <a:t>variable</a:t>
            </a:r>
            <a:r>
              <a:rPr lang="en-US" sz="2400" dirty="0" smtClean="0"/>
              <a:t> (t</a:t>
            </a:r>
            <a:r>
              <a:rPr lang="en-US" sz="2400" dirty="0" smtClean="0"/>
              <a:t>he </a:t>
            </a:r>
            <a:r>
              <a:rPr lang="en-US" sz="2400" dirty="0"/>
              <a:t>return value of </a:t>
            </a:r>
            <a:r>
              <a:rPr lang="en-US" sz="2400" dirty="0" smtClean="0"/>
              <a:t>fork)</a:t>
            </a:r>
            <a:endParaRPr lang="en-US" sz="2400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920124" y="3170621"/>
            <a:ext cx="3124200" cy="2032000"/>
          </a:xfrm>
          <a:prstGeom prst="rect">
            <a:avLst/>
          </a:prstGeom>
          <a:noFill/>
          <a:ln w="28575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if (fork () == 0) {</a:t>
            </a:r>
          </a:p>
          <a:p>
            <a:r>
              <a:rPr lang="en-US" b="1" dirty="0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  /* child */</a:t>
            </a:r>
          </a:p>
          <a:p>
            <a:r>
              <a:rPr lang="en-US" b="1" dirty="0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  execute new program</a:t>
            </a:r>
          </a:p>
          <a:p>
            <a:r>
              <a:rPr lang="en-US" b="1" dirty="0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} else {</a:t>
            </a:r>
          </a:p>
          <a:p>
            <a:r>
              <a:rPr lang="en-US" b="1" dirty="0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  /* parent */</a:t>
            </a:r>
          </a:p>
          <a:p>
            <a:r>
              <a:rPr lang="en-US" b="1" dirty="0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  carry on </a:t>
            </a:r>
          </a:p>
          <a:p>
            <a:r>
              <a:rPr lang="en-US" b="1" dirty="0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>
                <a:solidFill>
                  <a:srgbClr val="008000"/>
                </a:solidFill>
              </a:rPr>
              <a:t>Why make</a:t>
            </a:r>
            <a:r>
              <a:rPr lang="en-US" sz="2800" dirty="0" smtClean="0">
                <a:solidFill>
                  <a:srgbClr val="008000"/>
                </a:solidFill>
              </a:rPr>
              <a:t> a complete </a:t>
            </a:r>
            <a:r>
              <a:rPr lang="en-US" sz="2800" dirty="0" smtClean="0">
                <a:solidFill>
                  <a:srgbClr val="008000"/>
                </a:solidFill>
              </a:rPr>
              <a:t>copy of parent?</a:t>
            </a:r>
          </a:p>
          <a:p>
            <a:pPr lvl="1"/>
            <a:r>
              <a:rPr lang="en-US" sz="2400" dirty="0" smtClean="0">
                <a:solidFill>
                  <a:srgbClr val="008000"/>
                </a:solidFill>
              </a:rPr>
              <a:t>Sometimes you want a copy of the parent</a:t>
            </a:r>
          </a:p>
          <a:p>
            <a:pPr lvl="1"/>
            <a:r>
              <a:rPr lang="en-US" sz="2400" dirty="0" smtClean="0">
                <a:solidFill>
                  <a:srgbClr val="008000"/>
                </a:solidFill>
              </a:rPr>
              <a:t>Separating fork/exec provides flexibility</a:t>
            </a:r>
          </a:p>
          <a:p>
            <a:pPr lvl="1"/>
            <a:r>
              <a:rPr lang="en-US" sz="2400" dirty="0" smtClean="0">
                <a:solidFill>
                  <a:srgbClr val="008000"/>
                </a:solidFill>
              </a:rPr>
              <a:t>Allows child to inherit some kernel state</a:t>
            </a:r>
          </a:p>
          <a:p>
            <a:pPr lvl="1"/>
            <a:r>
              <a:rPr lang="en-US" sz="2400" dirty="0" smtClean="0">
                <a:solidFill>
                  <a:srgbClr val="008000"/>
                </a:solidFill>
              </a:rPr>
              <a:t>E.g., open files, </a:t>
            </a:r>
            <a:r>
              <a:rPr lang="en-US" sz="2400" dirty="0" err="1" smtClean="0">
                <a:solidFill>
                  <a:srgbClr val="008000"/>
                </a:solidFill>
              </a:rPr>
              <a:t>stdin</a:t>
            </a:r>
            <a:r>
              <a:rPr lang="en-US" sz="2400" dirty="0" smtClean="0">
                <a:solidFill>
                  <a:srgbClr val="008000"/>
                </a:solidFill>
              </a:rPr>
              <a:t>, </a:t>
            </a:r>
            <a:r>
              <a:rPr lang="en-US" sz="2400" dirty="0" err="1" smtClean="0">
                <a:solidFill>
                  <a:srgbClr val="008000"/>
                </a:solidFill>
              </a:rPr>
              <a:t>stdout</a:t>
            </a:r>
            <a:endParaRPr lang="en-US" sz="2400" dirty="0" smtClean="0">
              <a:solidFill>
                <a:srgbClr val="008000"/>
              </a:solidFill>
            </a:endParaRPr>
          </a:p>
          <a:p>
            <a:pPr lvl="1"/>
            <a:r>
              <a:rPr lang="en-US" sz="2400" dirty="0" smtClean="0">
                <a:solidFill>
                  <a:srgbClr val="008000"/>
                </a:solidFill>
              </a:rPr>
              <a:t>Very u</a:t>
            </a:r>
            <a:r>
              <a:rPr lang="en-US" sz="2400" dirty="0" smtClean="0">
                <a:solidFill>
                  <a:srgbClr val="008000"/>
                </a:solidFill>
              </a:rPr>
              <a:t>seful </a:t>
            </a:r>
            <a:r>
              <a:rPr lang="en-US" sz="2400" dirty="0" smtClean="0">
                <a:solidFill>
                  <a:srgbClr val="008000"/>
                </a:solidFill>
              </a:rPr>
              <a:t>for shell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How do we efficiently copy</a:t>
            </a:r>
            <a:r>
              <a:rPr lang="en-US" sz="2800" dirty="0" smtClean="0">
                <a:solidFill>
                  <a:srgbClr val="FF0000"/>
                </a:solidFill>
              </a:rPr>
              <a:t> an address </a:t>
            </a:r>
            <a:r>
              <a:rPr lang="en-US" sz="2800" dirty="0" smtClean="0">
                <a:solidFill>
                  <a:srgbClr val="FF0000"/>
                </a:solidFill>
              </a:rPr>
              <a:t>space?</a:t>
            </a:r>
          </a:p>
          <a:p>
            <a:pPr lvl="1"/>
            <a:r>
              <a:rPr lang="en-US" sz="2400" dirty="0" smtClean="0">
                <a:solidFill>
                  <a:srgbClr val="FF0000"/>
                </a:solidFill>
              </a:rPr>
              <a:t>Use</a:t>
            </a:r>
            <a:r>
              <a:rPr lang="en-US" sz="2400" dirty="0" smtClean="0">
                <a:solidFill>
                  <a:srgbClr val="FF0000"/>
                </a:solidFill>
              </a:rPr>
              <a:t> “copy </a:t>
            </a:r>
            <a:r>
              <a:rPr lang="en-US" sz="2400" dirty="0" smtClean="0">
                <a:solidFill>
                  <a:srgbClr val="FF0000"/>
                </a:solidFill>
              </a:rPr>
              <a:t>on </a:t>
            </a:r>
            <a:r>
              <a:rPr lang="en-US" sz="2400" dirty="0" smtClean="0">
                <a:solidFill>
                  <a:srgbClr val="FF0000"/>
                </a:solidFill>
              </a:rPr>
              <a:t>write”</a:t>
            </a:r>
          </a:p>
          <a:p>
            <a:pPr lvl="1"/>
            <a:r>
              <a:rPr lang="en-US" sz="2400" dirty="0" smtClean="0">
                <a:solidFill>
                  <a:srgbClr val="FF0000"/>
                </a:solidFill>
              </a:rPr>
              <a:t>Make copy of page table, set pages to read-only</a:t>
            </a:r>
          </a:p>
          <a:p>
            <a:pPr lvl="1"/>
            <a:r>
              <a:rPr lang="en-US" sz="2400" dirty="0" smtClean="0">
                <a:solidFill>
                  <a:srgbClr val="FF0000"/>
                </a:solidFill>
              </a:rPr>
              <a:t>Only make physical </a:t>
            </a:r>
            <a:r>
              <a:rPr lang="en-US" sz="2400" dirty="0" smtClean="0">
                <a:solidFill>
                  <a:srgbClr val="FF0000"/>
                </a:solidFill>
              </a:rPr>
              <a:t>copies of pages </a:t>
            </a:r>
            <a:r>
              <a:rPr lang="en-US" sz="2400" dirty="0" smtClean="0">
                <a:solidFill>
                  <a:srgbClr val="FF0000"/>
                </a:solidFill>
              </a:rPr>
              <a:t>on write fault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Copy on write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752600" y="2286000"/>
            <a:ext cx="1447800" cy="2133600"/>
          </a:xfrm>
          <a:prstGeom prst="rect">
            <a:avLst/>
          </a:prstGeom>
          <a:solidFill>
            <a:srgbClr val="CCFF99"/>
          </a:solidFill>
          <a:ln w="57150">
            <a:solidFill>
              <a:schemeClr val="accent3">
                <a:lumMod val="75000"/>
              </a:schemeClr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1752600" y="1600200"/>
            <a:ext cx="1371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b="1" dirty="0">
                <a:latin typeface="Calibri" charset="0"/>
              </a:rPr>
              <a:t>Physical memory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5638800" y="2209800"/>
            <a:ext cx="1447800" cy="914400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tx2">
                <a:lumMod val="75000"/>
              </a:schemeClr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7" name="TextBox 9"/>
          <p:cNvSpPr txBox="1">
            <a:spLocks noChangeArrowheads="1"/>
          </p:cNvSpPr>
          <p:nvPr/>
        </p:nvSpPr>
        <p:spPr bwMode="auto">
          <a:xfrm>
            <a:off x="5638800" y="1600200"/>
            <a:ext cx="1371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b="1">
                <a:latin typeface="Calibri" charset="0"/>
              </a:rPr>
              <a:t>Parent memory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638800" y="3733800"/>
            <a:ext cx="1447800" cy="914400"/>
          </a:xfrm>
          <a:prstGeom prst="rect">
            <a:avLst/>
          </a:prstGeom>
          <a:solidFill>
            <a:srgbClr val="FF9999"/>
          </a:solidFill>
          <a:ln w="57150">
            <a:solidFill>
              <a:srgbClr val="C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9" name="TextBox 11"/>
          <p:cNvSpPr txBox="1">
            <a:spLocks noChangeArrowheads="1"/>
          </p:cNvSpPr>
          <p:nvPr/>
        </p:nvSpPr>
        <p:spPr bwMode="auto">
          <a:xfrm>
            <a:off x="5638800" y="3124200"/>
            <a:ext cx="1371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b="1">
                <a:latin typeface="Calibri" charset="0"/>
              </a:rPr>
              <a:t>Child memory</a:t>
            </a:r>
          </a:p>
        </p:txBody>
      </p:sp>
      <p:cxnSp>
        <p:nvCxnSpPr>
          <p:cNvPr id="10" name="Straight Connector 13"/>
          <p:cNvCxnSpPr>
            <a:cxnSpLocks noChangeShapeType="1"/>
          </p:cNvCxnSpPr>
          <p:nvPr/>
        </p:nvCxnSpPr>
        <p:spPr bwMode="auto">
          <a:xfrm>
            <a:off x="1752600" y="2590800"/>
            <a:ext cx="1447800" cy="1588"/>
          </a:xfrm>
          <a:prstGeom prst="line">
            <a:avLst/>
          </a:prstGeom>
          <a:noFill/>
          <a:ln w="57150">
            <a:solidFill>
              <a:schemeClr val="accent3">
                <a:lumMod val="75000"/>
              </a:schemeClr>
            </a:solidFill>
            <a:round/>
            <a:headEnd/>
            <a:tailEnd/>
          </a:ln>
          <a:effectLst/>
        </p:spPr>
      </p:cxnSp>
      <p:cxnSp>
        <p:nvCxnSpPr>
          <p:cNvPr id="11" name="Straight Connector 14"/>
          <p:cNvCxnSpPr>
            <a:cxnSpLocks noChangeShapeType="1"/>
          </p:cNvCxnSpPr>
          <p:nvPr/>
        </p:nvCxnSpPr>
        <p:spPr bwMode="auto">
          <a:xfrm>
            <a:off x="1752600" y="2894013"/>
            <a:ext cx="1447800" cy="1587"/>
          </a:xfrm>
          <a:prstGeom prst="line">
            <a:avLst/>
          </a:prstGeom>
          <a:noFill/>
          <a:ln w="57150">
            <a:solidFill>
              <a:schemeClr val="accent3">
                <a:lumMod val="75000"/>
              </a:schemeClr>
            </a:solidFill>
            <a:round/>
            <a:headEnd/>
            <a:tailEnd/>
          </a:ln>
          <a:effectLst/>
        </p:spPr>
      </p:cxnSp>
      <p:cxnSp>
        <p:nvCxnSpPr>
          <p:cNvPr id="12" name="Straight Connector 15"/>
          <p:cNvCxnSpPr>
            <a:cxnSpLocks noChangeShapeType="1"/>
          </p:cNvCxnSpPr>
          <p:nvPr/>
        </p:nvCxnSpPr>
        <p:spPr bwMode="auto">
          <a:xfrm>
            <a:off x="1752600" y="3198813"/>
            <a:ext cx="1447800" cy="1587"/>
          </a:xfrm>
          <a:prstGeom prst="line">
            <a:avLst/>
          </a:prstGeom>
          <a:noFill/>
          <a:ln w="57150">
            <a:solidFill>
              <a:schemeClr val="accent3">
                <a:lumMod val="75000"/>
              </a:schemeClr>
            </a:solidFill>
            <a:round/>
            <a:headEnd/>
            <a:tailEnd/>
          </a:ln>
          <a:effectLst/>
        </p:spPr>
      </p:cxnSp>
      <p:cxnSp>
        <p:nvCxnSpPr>
          <p:cNvPr id="13" name="Straight Connector 16"/>
          <p:cNvCxnSpPr>
            <a:cxnSpLocks noChangeShapeType="1"/>
          </p:cNvCxnSpPr>
          <p:nvPr/>
        </p:nvCxnSpPr>
        <p:spPr bwMode="auto">
          <a:xfrm>
            <a:off x="1752600" y="3503613"/>
            <a:ext cx="1447800" cy="1587"/>
          </a:xfrm>
          <a:prstGeom prst="line">
            <a:avLst/>
          </a:prstGeom>
          <a:noFill/>
          <a:ln w="57150">
            <a:solidFill>
              <a:schemeClr val="accent3">
                <a:lumMod val="75000"/>
              </a:schemeClr>
            </a:solidFill>
            <a:round/>
            <a:headEnd/>
            <a:tailEnd/>
          </a:ln>
          <a:effectLst/>
        </p:spPr>
      </p:cxnSp>
      <p:cxnSp>
        <p:nvCxnSpPr>
          <p:cNvPr id="14" name="Straight Connector 17"/>
          <p:cNvCxnSpPr>
            <a:cxnSpLocks noChangeShapeType="1"/>
          </p:cNvCxnSpPr>
          <p:nvPr/>
        </p:nvCxnSpPr>
        <p:spPr bwMode="auto">
          <a:xfrm>
            <a:off x="1752600" y="3808413"/>
            <a:ext cx="1447800" cy="1587"/>
          </a:xfrm>
          <a:prstGeom prst="line">
            <a:avLst/>
          </a:prstGeom>
          <a:noFill/>
          <a:ln w="57150">
            <a:solidFill>
              <a:schemeClr val="accent3">
                <a:lumMod val="75000"/>
              </a:schemeClr>
            </a:solidFill>
            <a:round/>
            <a:headEnd/>
            <a:tailEnd/>
          </a:ln>
          <a:effectLst/>
        </p:spPr>
      </p:cxnSp>
      <p:cxnSp>
        <p:nvCxnSpPr>
          <p:cNvPr id="15" name="Straight Connector 18"/>
          <p:cNvCxnSpPr>
            <a:cxnSpLocks noChangeShapeType="1"/>
          </p:cNvCxnSpPr>
          <p:nvPr/>
        </p:nvCxnSpPr>
        <p:spPr bwMode="auto">
          <a:xfrm>
            <a:off x="1752600" y="4113213"/>
            <a:ext cx="1447800" cy="1587"/>
          </a:xfrm>
          <a:prstGeom prst="line">
            <a:avLst/>
          </a:prstGeom>
          <a:noFill/>
          <a:ln w="57150">
            <a:solidFill>
              <a:schemeClr val="accent3">
                <a:lumMod val="75000"/>
              </a:schemeClr>
            </a:solidFill>
            <a:round/>
            <a:headEnd/>
            <a:tailEnd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5638800" y="2514600"/>
            <a:ext cx="1447800" cy="1588"/>
          </a:xfrm>
          <a:prstGeom prst="line">
            <a:avLst/>
          </a:prstGeom>
          <a:noFill/>
          <a:ln w="57150" cap="flat" cmpd="sng" algn="ctr">
            <a:solidFill>
              <a:schemeClr val="tx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>
            <a:off x="5638800" y="2819400"/>
            <a:ext cx="1447800" cy="1588"/>
          </a:xfrm>
          <a:prstGeom prst="line">
            <a:avLst/>
          </a:prstGeom>
          <a:noFill/>
          <a:ln w="57150" cap="flat" cmpd="sng" algn="ctr">
            <a:solidFill>
              <a:schemeClr val="tx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21"/>
          <p:cNvCxnSpPr>
            <a:cxnSpLocks noChangeShapeType="1"/>
          </p:cNvCxnSpPr>
          <p:nvPr/>
        </p:nvCxnSpPr>
        <p:spPr bwMode="auto">
          <a:xfrm>
            <a:off x="5638800" y="4038600"/>
            <a:ext cx="1447800" cy="1588"/>
          </a:xfrm>
          <a:prstGeom prst="line">
            <a:avLst/>
          </a:prstGeom>
          <a:noFill/>
          <a:ln w="57150">
            <a:solidFill>
              <a:srgbClr val="C00000"/>
            </a:solidFill>
            <a:round/>
            <a:headEnd/>
            <a:tailEnd/>
          </a:ln>
          <a:effectLst/>
        </p:spPr>
      </p:cxnSp>
      <p:cxnSp>
        <p:nvCxnSpPr>
          <p:cNvPr id="19" name="Straight Connector 22"/>
          <p:cNvCxnSpPr>
            <a:cxnSpLocks noChangeShapeType="1"/>
          </p:cNvCxnSpPr>
          <p:nvPr/>
        </p:nvCxnSpPr>
        <p:spPr bwMode="auto">
          <a:xfrm>
            <a:off x="5638800" y="4341813"/>
            <a:ext cx="1447800" cy="1587"/>
          </a:xfrm>
          <a:prstGeom prst="line">
            <a:avLst/>
          </a:prstGeom>
          <a:noFill/>
          <a:ln w="57150">
            <a:solidFill>
              <a:srgbClr val="C00000"/>
            </a:solidFill>
            <a:round/>
            <a:headEnd/>
            <a:tailEnd/>
          </a:ln>
          <a:effectLst/>
        </p:spPr>
      </p:cxnSp>
      <p:cxnSp>
        <p:nvCxnSpPr>
          <p:cNvPr id="20" name="Straight Arrow Connector 19"/>
          <p:cNvCxnSpPr>
            <a:cxnSpLocks noChangeShapeType="1"/>
          </p:cNvCxnSpPr>
          <p:nvPr/>
        </p:nvCxnSpPr>
        <p:spPr bwMode="auto">
          <a:xfrm rot="10800000" flipV="1">
            <a:off x="3048000" y="2362200"/>
            <a:ext cx="2667000" cy="381000"/>
          </a:xfrm>
          <a:prstGeom prst="straightConnector1">
            <a:avLst/>
          </a:prstGeom>
          <a:noFill/>
          <a:ln w="57150">
            <a:solidFill>
              <a:schemeClr val="accent1"/>
            </a:solidFill>
            <a:round/>
            <a:headEnd/>
            <a:tailEnd type="triangle" w="med" len="med"/>
          </a:ln>
          <a:effectLst/>
        </p:spPr>
      </p:cxnSp>
      <p:cxnSp>
        <p:nvCxnSpPr>
          <p:cNvPr id="21" name="Straight Arrow Connector 20"/>
          <p:cNvCxnSpPr>
            <a:cxnSpLocks noChangeShapeType="1"/>
          </p:cNvCxnSpPr>
          <p:nvPr/>
        </p:nvCxnSpPr>
        <p:spPr bwMode="auto">
          <a:xfrm rot="10800000">
            <a:off x="3048000" y="2438400"/>
            <a:ext cx="2667000" cy="533400"/>
          </a:xfrm>
          <a:prstGeom prst="straightConnector1">
            <a:avLst/>
          </a:prstGeom>
          <a:noFill/>
          <a:ln w="57150">
            <a:solidFill>
              <a:schemeClr val="accent1"/>
            </a:solidFill>
            <a:round/>
            <a:headEnd/>
            <a:tailEnd type="triangle" w="med" len="med"/>
          </a:ln>
          <a:effectLst/>
        </p:spPr>
      </p:cxnSp>
      <p:cxnSp>
        <p:nvCxnSpPr>
          <p:cNvPr id="22" name="Straight Arrow Connector 21"/>
          <p:cNvCxnSpPr>
            <a:cxnSpLocks noChangeShapeType="1"/>
          </p:cNvCxnSpPr>
          <p:nvPr/>
        </p:nvCxnSpPr>
        <p:spPr bwMode="auto">
          <a:xfrm rot="10800000">
            <a:off x="3124200" y="2743200"/>
            <a:ext cx="2590800" cy="1143000"/>
          </a:xfrm>
          <a:prstGeom prst="straightConnector1">
            <a:avLst/>
          </a:prstGeom>
          <a:noFill/>
          <a:ln w="57150">
            <a:solidFill>
              <a:srgbClr val="FF9999"/>
            </a:solidFill>
            <a:round/>
            <a:headEnd/>
            <a:tailEnd type="triangle" w="med" len="med"/>
          </a:ln>
          <a:effectLst/>
        </p:spPr>
      </p:cxnSp>
      <p:cxnSp>
        <p:nvCxnSpPr>
          <p:cNvPr id="23" name="Straight Arrow Connector 22"/>
          <p:cNvCxnSpPr>
            <a:cxnSpLocks noChangeShapeType="1"/>
          </p:cNvCxnSpPr>
          <p:nvPr/>
        </p:nvCxnSpPr>
        <p:spPr bwMode="auto">
          <a:xfrm rot="10800000">
            <a:off x="3048000" y="2438400"/>
            <a:ext cx="2667000" cy="2057400"/>
          </a:xfrm>
          <a:prstGeom prst="straightConnector1">
            <a:avLst/>
          </a:prstGeom>
          <a:noFill/>
          <a:ln w="57150">
            <a:solidFill>
              <a:srgbClr val="FF9999"/>
            </a:solidFill>
            <a:round/>
            <a:headEnd/>
            <a:tailEnd type="triangle" w="med" len="med"/>
          </a:ln>
          <a:effectLst/>
        </p:spPr>
      </p:cxn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457200" y="4648200"/>
            <a:ext cx="4876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Calibri" charset="0"/>
              </a:rPr>
              <a:t>What happens if parent writes to a page?</a:t>
            </a:r>
          </a:p>
        </p:txBody>
      </p:sp>
      <p:sp>
        <p:nvSpPr>
          <p:cNvPr id="25" name="Rounded Rectangle 24"/>
          <p:cNvSpPr>
            <a:spLocks noChangeArrowheads="1"/>
          </p:cNvSpPr>
          <p:nvPr/>
        </p:nvSpPr>
        <p:spPr bwMode="auto">
          <a:xfrm>
            <a:off x="1600200" y="4114800"/>
            <a:ext cx="1828800" cy="304800"/>
          </a:xfrm>
          <a:prstGeom prst="roundRect">
            <a:avLst>
              <a:gd name="adj" fmla="val 16667"/>
            </a:avLst>
          </a:prstGeom>
          <a:noFill/>
          <a:ln w="57150">
            <a:solidFill>
              <a:srgbClr val="2D2D8A"/>
            </a:solidFill>
            <a:prstDash val="sysDash"/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cxnSp>
        <p:nvCxnSpPr>
          <p:cNvPr id="26" name="Straight Arrow Connector 25"/>
          <p:cNvCxnSpPr>
            <a:cxnSpLocks noChangeShapeType="1"/>
          </p:cNvCxnSpPr>
          <p:nvPr/>
        </p:nvCxnSpPr>
        <p:spPr bwMode="auto">
          <a:xfrm rot="10800000" flipV="1">
            <a:off x="3048000" y="2667000"/>
            <a:ext cx="2667000" cy="1600200"/>
          </a:xfrm>
          <a:prstGeom prst="straightConnector1">
            <a:avLst/>
          </a:prstGeom>
          <a:noFill/>
          <a:ln w="57150">
            <a:solidFill>
              <a:schemeClr val="accent1"/>
            </a:solidFill>
            <a:round/>
            <a:headEnd/>
            <a:tailEnd type="triangle" w="med" len="med"/>
          </a:ln>
          <a:effectLst/>
        </p:spPr>
      </p:cxnSp>
      <p:cxnSp>
        <p:nvCxnSpPr>
          <p:cNvPr id="27" name="Straight Arrow Connector 26"/>
          <p:cNvCxnSpPr>
            <a:cxnSpLocks noChangeShapeType="1"/>
          </p:cNvCxnSpPr>
          <p:nvPr/>
        </p:nvCxnSpPr>
        <p:spPr bwMode="auto">
          <a:xfrm rot="10800000" flipV="1">
            <a:off x="3048000" y="4191000"/>
            <a:ext cx="2667000" cy="76200"/>
          </a:xfrm>
          <a:prstGeom prst="straightConnector1">
            <a:avLst/>
          </a:prstGeom>
          <a:noFill/>
          <a:ln w="57150">
            <a:solidFill>
              <a:srgbClr val="FF9999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Copy on write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752600" y="2286000"/>
            <a:ext cx="1447800" cy="2133600"/>
          </a:xfrm>
          <a:prstGeom prst="rect">
            <a:avLst/>
          </a:prstGeom>
          <a:solidFill>
            <a:srgbClr val="CCFF99"/>
          </a:solidFill>
          <a:ln w="57150">
            <a:solidFill>
              <a:schemeClr val="accent3">
                <a:lumMod val="75000"/>
              </a:schemeClr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638800" y="2209800"/>
            <a:ext cx="1447800" cy="914400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tx2">
                <a:lumMod val="75000"/>
              </a:schemeClr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5638800" y="3733800"/>
            <a:ext cx="1447800" cy="914400"/>
          </a:xfrm>
          <a:prstGeom prst="rect">
            <a:avLst/>
          </a:prstGeom>
          <a:solidFill>
            <a:srgbClr val="FF9999"/>
          </a:solidFill>
          <a:ln w="57150">
            <a:solidFill>
              <a:srgbClr val="C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7" name="TextBox 11"/>
          <p:cNvSpPr txBox="1">
            <a:spLocks noChangeArrowheads="1"/>
          </p:cNvSpPr>
          <p:nvPr/>
        </p:nvSpPr>
        <p:spPr bwMode="auto">
          <a:xfrm>
            <a:off x="5638800" y="3124200"/>
            <a:ext cx="1371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b="1">
                <a:latin typeface="Calibri" charset="0"/>
              </a:rPr>
              <a:t>Child memory</a:t>
            </a:r>
          </a:p>
        </p:txBody>
      </p:sp>
      <p:cxnSp>
        <p:nvCxnSpPr>
          <p:cNvPr id="8" name="Straight Connector 13"/>
          <p:cNvCxnSpPr>
            <a:cxnSpLocks noChangeShapeType="1"/>
          </p:cNvCxnSpPr>
          <p:nvPr/>
        </p:nvCxnSpPr>
        <p:spPr bwMode="auto">
          <a:xfrm>
            <a:off x="1752600" y="2590800"/>
            <a:ext cx="1447800" cy="1588"/>
          </a:xfrm>
          <a:prstGeom prst="line">
            <a:avLst/>
          </a:prstGeom>
          <a:noFill/>
          <a:ln w="57150">
            <a:solidFill>
              <a:schemeClr val="accent3">
                <a:lumMod val="75000"/>
              </a:schemeClr>
            </a:solidFill>
            <a:round/>
            <a:headEnd/>
            <a:tailEnd/>
          </a:ln>
          <a:effectLst/>
        </p:spPr>
      </p:cxnSp>
      <p:cxnSp>
        <p:nvCxnSpPr>
          <p:cNvPr id="9" name="Straight Connector 14"/>
          <p:cNvCxnSpPr>
            <a:cxnSpLocks noChangeShapeType="1"/>
          </p:cNvCxnSpPr>
          <p:nvPr/>
        </p:nvCxnSpPr>
        <p:spPr bwMode="auto">
          <a:xfrm>
            <a:off x="1752600" y="2894013"/>
            <a:ext cx="1447800" cy="1587"/>
          </a:xfrm>
          <a:prstGeom prst="line">
            <a:avLst/>
          </a:prstGeom>
          <a:noFill/>
          <a:ln w="57150">
            <a:solidFill>
              <a:schemeClr val="accent3">
                <a:lumMod val="75000"/>
              </a:schemeClr>
            </a:solidFill>
            <a:round/>
            <a:headEnd/>
            <a:tailEnd/>
          </a:ln>
          <a:effectLst/>
        </p:spPr>
      </p:cxnSp>
      <p:cxnSp>
        <p:nvCxnSpPr>
          <p:cNvPr id="10" name="Straight Connector 15"/>
          <p:cNvCxnSpPr>
            <a:cxnSpLocks noChangeShapeType="1"/>
          </p:cNvCxnSpPr>
          <p:nvPr/>
        </p:nvCxnSpPr>
        <p:spPr bwMode="auto">
          <a:xfrm>
            <a:off x="1752600" y="3198813"/>
            <a:ext cx="1447800" cy="1587"/>
          </a:xfrm>
          <a:prstGeom prst="line">
            <a:avLst/>
          </a:prstGeom>
          <a:noFill/>
          <a:ln w="57150">
            <a:solidFill>
              <a:schemeClr val="accent3">
                <a:lumMod val="75000"/>
              </a:schemeClr>
            </a:solidFill>
            <a:round/>
            <a:headEnd/>
            <a:tailEnd/>
          </a:ln>
          <a:effectLst/>
        </p:spPr>
      </p:cxnSp>
      <p:cxnSp>
        <p:nvCxnSpPr>
          <p:cNvPr id="11" name="Straight Connector 16"/>
          <p:cNvCxnSpPr>
            <a:cxnSpLocks noChangeShapeType="1"/>
          </p:cNvCxnSpPr>
          <p:nvPr/>
        </p:nvCxnSpPr>
        <p:spPr bwMode="auto">
          <a:xfrm>
            <a:off x="1752600" y="3503613"/>
            <a:ext cx="1447800" cy="1587"/>
          </a:xfrm>
          <a:prstGeom prst="line">
            <a:avLst/>
          </a:prstGeom>
          <a:noFill/>
          <a:ln w="57150">
            <a:solidFill>
              <a:schemeClr val="accent3">
                <a:lumMod val="75000"/>
              </a:schemeClr>
            </a:solidFill>
            <a:round/>
            <a:headEnd/>
            <a:tailEnd/>
          </a:ln>
          <a:effectLst/>
        </p:spPr>
      </p:cxnSp>
      <p:cxnSp>
        <p:nvCxnSpPr>
          <p:cNvPr id="12" name="Straight Connector 17"/>
          <p:cNvCxnSpPr>
            <a:cxnSpLocks noChangeShapeType="1"/>
          </p:cNvCxnSpPr>
          <p:nvPr/>
        </p:nvCxnSpPr>
        <p:spPr bwMode="auto">
          <a:xfrm>
            <a:off x="1752600" y="3808413"/>
            <a:ext cx="1447800" cy="1587"/>
          </a:xfrm>
          <a:prstGeom prst="line">
            <a:avLst/>
          </a:prstGeom>
          <a:noFill/>
          <a:ln w="57150">
            <a:solidFill>
              <a:schemeClr val="accent3">
                <a:lumMod val="75000"/>
              </a:schemeClr>
            </a:solidFill>
            <a:round/>
            <a:headEnd/>
            <a:tailEnd/>
          </a:ln>
          <a:effectLst/>
        </p:spPr>
      </p:cxnSp>
      <p:cxnSp>
        <p:nvCxnSpPr>
          <p:cNvPr id="13" name="Straight Connector 18"/>
          <p:cNvCxnSpPr>
            <a:cxnSpLocks noChangeShapeType="1"/>
          </p:cNvCxnSpPr>
          <p:nvPr/>
        </p:nvCxnSpPr>
        <p:spPr bwMode="auto">
          <a:xfrm>
            <a:off x="1752600" y="4113213"/>
            <a:ext cx="1447800" cy="1587"/>
          </a:xfrm>
          <a:prstGeom prst="line">
            <a:avLst/>
          </a:prstGeom>
          <a:noFill/>
          <a:ln w="57150">
            <a:solidFill>
              <a:schemeClr val="accent3">
                <a:lumMod val="75000"/>
              </a:schemeClr>
            </a:solidFill>
            <a:round/>
            <a:headEnd/>
            <a:tailEnd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>
            <a:off x="5638800" y="2514600"/>
            <a:ext cx="1447800" cy="1588"/>
          </a:xfrm>
          <a:prstGeom prst="line">
            <a:avLst/>
          </a:prstGeom>
          <a:noFill/>
          <a:ln w="57150" cap="flat" cmpd="sng" algn="ctr">
            <a:solidFill>
              <a:schemeClr val="tx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>
            <a:off x="5638800" y="2819400"/>
            <a:ext cx="1447800" cy="1588"/>
          </a:xfrm>
          <a:prstGeom prst="line">
            <a:avLst/>
          </a:prstGeom>
          <a:noFill/>
          <a:ln w="57150" cap="flat" cmpd="sng" algn="ctr">
            <a:solidFill>
              <a:schemeClr val="tx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21"/>
          <p:cNvCxnSpPr>
            <a:cxnSpLocks noChangeShapeType="1"/>
          </p:cNvCxnSpPr>
          <p:nvPr/>
        </p:nvCxnSpPr>
        <p:spPr bwMode="auto">
          <a:xfrm>
            <a:off x="5638800" y="4038600"/>
            <a:ext cx="1447800" cy="1588"/>
          </a:xfrm>
          <a:prstGeom prst="line">
            <a:avLst/>
          </a:prstGeom>
          <a:noFill/>
          <a:ln w="57150">
            <a:solidFill>
              <a:srgbClr val="C00000"/>
            </a:solidFill>
            <a:round/>
            <a:headEnd/>
            <a:tailEnd/>
          </a:ln>
          <a:effectLst/>
        </p:spPr>
      </p:cxnSp>
      <p:cxnSp>
        <p:nvCxnSpPr>
          <p:cNvPr id="17" name="Straight Connector 22"/>
          <p:cNvCxnSpPr>
            <a:cxnSpLocks noChangeShapeType="1"/>
          </p:cNvCxnSpPr>
          <p:nvPr/>
        </p:nvCxnSpPr>
        <p:spPr bwMode="auto">
          <a:xfrm>
            <a:off x="5638800" y="4341813"/>
            <a:ext cx="1447800" cy="1587"/>
          </a:xfrm>
          <a:prstGeom prst="line">
            <a:avLst/>
          </a:prstGeom>
          <a:noFill/>
          <a:ln w="57150">
            <a:solidFill>
              <a:srgbClr val="C00000"/>
            </a:solidFill>
            <a:round/>
            <a:headEnd/>
            <a:tailEnd/>
          </a:ln>
          <a:effectLst/>
        </p:spPr>
      </p:cxnSp>
      <p:cxnSp>
        <p:nvCxnSpPr>
          <p:cNvPr id="18" name="Straight Arrow Connector 17"/>
          <p:cNvCxnSpPr>
            <a:cxnSpLocks noChangeShapeType="1"/>
          </p:cNvCxnSpPr>
          <p:nvPr/>
        </p:nvCxnSpPr>
        <p:spPr bwMode="auto">
          <a:xfrm rot="10800000" flipV="1">
            <a:off x="3048000" y="2362200"/>
            <a:ext cx="2667000" cy="381000"/>
          </a:xfrm>
          <a:prstGeom prst="straightConnector1">
            <a:avLst/>
          </a:prstGeom>
          <a:noFill/>
          <a:ln w="57150">
            <a:solidFill>
              <a:schemeClr val="accent1"/>
            </a:solidFill>
            <a:round/>
            <a:headEnd/>
            <a:tailEnd type="triangle" w="med" len="med"/>
          </a:ln>
          <a:effectLst/>
        </p:spPr>
      </p:cxnSp>
      <p:cxnSp>
        <p:nvCxnSpPr>
          <p:cNvPr id="19" name="Straight Arrow Connector 18"/>
          <p:cNvCxnSpPr>
            <a:cxnSpLocks noChangeShapeType="1"/>
          </p:cNvCxnSpPr>
          <p:nvPr/>
        </p:nvCxnSpPr>
        <p:spPr bwMode="auto">
          <a:xfrm rot="10800000">
            <a:off x="3048000" y="2438400"/>
            <a:ext cx="2667000" cy="533400"/>
          </a:xfrm>
          <a:prstGeom prst="straightConnector1">
            <a:avLst/>
          </a:prstGeom>
          <a:noFill/>
          <a:ln w="57150">
            <a:solidFill>
              <a:schemeClr val="accent1"/>
            </a:solidFill>
            <a:round/>
            <a:headEnd/>
            <a:tailEnd type="triangle" w="med" len="med"/>
          </a:ln>
          <a:effectLst/>
        </p:spPr>
      </p:cxnSp>
      <p:cxnSp>
        <p:nvCxnSpPr>
          <p:cNvPr id="20" name="Straight Arrow Connector 19"/>
          <p:cNvCxnSpPr>
            <a:cxnSpLocks noChangeShapeType="1"/>
          </p:cNvCxnSpPr>
          <p:nvPr/>
        </p:nvCxnSpPr>
        <p:spPr bwMode="auto">
          <a:xfrm rot="10800000">
            <a:off x="3124200" y="2743200"/>
            <a:ext cx="2590800" cy="1143000"/>
          </a:xfrm>
          <a:prstGeom prst="straightConnector1">
            <a:avLst/>
          </a:prstGeom>
          <a:noFill/>
          <a:ln w="57150">
            <a:solidFill>
              <a:srgbClr val="FF9999"/>
            </a:solidFill>
            <a:round/>
            <a:headEnd/>
            <a:tailEnd type="triangle" w="med" len="med"/>
          </a:ln>
          <a:effectLst/>
        </p:spPr>
      </p:cxnSp>
      <p:cxnSp>
        <p:nvCxnSpPr>
          <p:cNvPr id="21" name="Straight Arrow Connector 20"/>
          <p:cNvCxnSpPr>
            <a:cxnSpLocks noChangeShapeType="1"/>
          </p:cNvCxnSpPr>
          <p:nvPr/>
        </p:nvCxnSpPr>
        <p:spPr bwMode="auto">
          <a:xfrm rot="10800000">
            <a:off x="3048000" y="2438400"/>
            <a:ext cx="2667000" cy="2057400"/>
          </a:xfrm>
          <a:prstGeom prst="straightConnector1">
            <a:avLst/>
          </a:prstGeom>
          <a:noFill/>
          <a:ln w="57150">
            <a:solidFill>
              <a:srgbClr val="FF9999"/>
            </a:solidFill>
            <a:round/>
            <a:headEnd/>
            <a:tailEnd type="triangle" w="med" len="med"/>
          </a:ln>
          <a:effectLst/>
        </p:spPr>
      </p:cxn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457200" y="4648200"/>
            <a:ext cx="4876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Calibri" charset="0"/>
              </a:rPr>
              <a:t>Have to create a copy of pre-write page for the child.</a:t>
            </a:r>
            <a:endParaRPr lang="en-US" sz="2000" b="1" dirty="0">
              <a:solidFill>
                <a:srgbClr val="FF0000"/>
              </a:solidFill>
              <a:latin typeface="Calibri" charset="0"/>
            </a:endParaRPr>
          </a:p>
        </p:txBody>
      </p:sp>
      <p:sp>
        <p:nvSpPr>
          <p:cNvPr id="26" name="Circular Arrow 25"/>
          <p:cNvSpPr/>
          <p:nvPr/>
        </p:nvSpPr>
        <p:spPr bwMode="auto">
          <a:xfrm rot="16200000">
            <a:off x="1371600" y="3503613"/>
            <a:ext cx="762000" cy="914400"/>
          </a:xfrm>
          <a:prstGeom prst="circularArrow">
            <a:avLst/>
          </a:prstGeom>
          <a:solidFill>
            <a:schemeClr val="accent3">
              <a:lumMod val="75000"/>
            </a:schemeClr>
          </a:solidFill>
          <a:ln w="57150" cap="flat" cmpd="sng" algn="ctr">
            <a:noFill/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1752600" y="4113212"/>
            <a:ext cx="1447800" cy="306387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tx2">
                <a:lumMod val="75000"/>
              </a:schemeClr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23" name="Rounded Rectangle 22"/>
          <p:cNvSpPr>
            <a:spLocks noChangeArrowheads="1"/>
          </p:cNvSpPr>
          <p:nvPr/>
        </p:nvSpPr>
        <p:spPr bwMode="auto">
          <a:xfrm>
            <a:off x="1600200" y="4114800"/>
            <a:ext cx="1828800" cy="304800"/>
          </a:xfrm>
          <a:prstGeom prst="roundRect">
            <a:avLst>
              <a:gd name="adj" fmla="val 16667"/>
            </a:avLst>
          </a:prstGeom>
          <a:noFill/>
          <a:ln w="57150">
            <a:solidFill>
              <a:srgbClr val="2D2D8A"/>
            </a:solidFill>
            <a:prstDash val="sysDash"/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cxnSp>
        <p:nvCxnSpPr>
          <p:cNvPr id="24" name="Straight Arrow Connector 23"/>
          <p:cNvCxnSpPr>
            <a:cxnSpLocks noChangeShapeType="1"/>
          </p:cNvCxnSpPr>
          <p:nvPr/>
        </p:nvCxnSpPr>
        <p:spPr bwMode="auto">
          <a:xfrm rot="10800000" flipV="1">
            <a:off x="3048000" y="2667000"/>
            <a:ext cx="2667000" cy="1600200"/>
          </a:xfrm>
          <a:prstGeom prst="straightConnector1">
            <a:avLst/>
          </a:prstGeom>
          <a:noFill/>
          <a:ln w="57150">
            <a:solidFill>
              <a:schemeClr val="accent1"/>
            </a:solidFill>
            <a:round/>
            <a:headEnd/>
            <a:tailEnd type="triangle" w="med" len="med"/>
          </a:ln>
          <a:effectLst/>
        </p:spPr>
      </p:cxnSp>
      <p:cxnSp>
        <p:nvCxnSpPr>
          <p:cNvPr id="25" name="Straight Arrow Connector 24"/>
          <p:cNvCxnSpPr>
            <a:cxnSpLocks noChangeShapeType="1"/>
          </p:cNvCxnSpPr>
          <p:nvPr/>
        </p:nvCxnSpPr>
        <p:spPr bwMode="auto">
          <a:xfrm rot="10800000">
            <a:off x="3048000" y="3733800"/>
            <a:ext cx="2667002" cy="457202"/>
          </a:xfrm>
          <a:prstGeom prst="straightConnector1">
            <a:avLst/>
          </a:prstGeom>
          <a:noFill/>
          <a:ln w="57150">
            <a:solidFill>
              <a:srgbClr val="FF9999"/>
            </a:solidFill>
            <a:round/>
            <a:headEnd/>
            <a:tailEnd type="triangle" w="med" len="med"/>
          </a:ln>
          <a:effectLst/>
        </p:spPr>
      </p:cxnSp>
      <p:sp>
        <p:nvSpPr>
          <p:cNvPr id="30" name="TextBox 5"/>
          <p:cNvSpPr txBox="1">
            <a:spLocks noChangeArrowheads="1"/>
          </p:cNvSpPr>
          <p:nvPr/>
        </p:nvSpPr>
        <p:spPr bwMode="auto">
          <a:xfrm>
            <a:off x="1752600" y="1600200"/>
            <a:ext cx="1371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b="1" dirty="0">
                <a:latin typeface="Calibri" charset="0"/>
              </a:rPr>
              <a:t>Physical memory</a:t>
            </a:r>
          </a:p>
        </p:txBody>
      </p:sp>
      <p:sp>
        <p:nvSpPr>
          <p:cNvPr id="31" name="TextBox 9"/>
          <p:cNvSpPr txBox="1">
            <a:spLocks noChangeArrowheads="1"/>
          </p:cNvSpPr>
          <p:nvPr/>
        </p:nvSpPr>
        <p:spPr bwMode="auto">
          <a:xfrm>
            <a:off x="5638800" y="1600200"/>
            <a:ext cx="1371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b="1">
                <a:latin typeface="Calibri" charset="0"/>
              </a:rPr>
              <a:t>Parent memory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Alternative approach</a:t>
            </a:r>
          </a:p>
        </p:txBody>
      </p:sp>
      <p:sp>
        <p:nvSpPr>
          <p:cNvPr id="573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Windows </a:t>
            </a:r>
            <a:r>
              <a:rPr lang="en-US" sz="2800" dirty="0" err="1"/>
              <a:t>CreateProcess</a:t>
            </a:r>
            <a:endParaRPr lang="en-US" sz="2800" dirty="0"/>
          </a:p>
          <a:p>
            <a:pPr lvl="1"/>
            <a:r>
              <a:rPr lang="en-US" sz="2400" dirty="0"/>
              <a:t>Combines the work of fork and exec</a:t>
            </a:r>
          </a:p>
          <a:p>
            <a:r>
              <a:rPr lang="en-US" sz="2800" dirty="0" smtClean="0"/>
              <a:t>UNIX’s </a:t>
            </a:r>
            <a:r>
              <a:rPr lang="en-US" sz="2800" dirty="0"/>
              <a:t>approach </a:t>
            </a:r>
          </a:p>
          <a:p>
            <a:pPr lvl="1"/>
            <a:r>
              <a:rPr lang="en-US" sz="2400" dirty="0"/>
              <a:t>Supports arbitrary sharing between parent and child</a:t>
            </a:r>
          </a:p>
          <a:p>
            <a:r>
              <a:rPr lang="en-US" sz="2800" dirty="0"/>
              <a:t>Window’s approach</a:t>
            </a:r>
          </a:p>
          <a:p>
            <a:pPr lvl="1"/>
            <a:r>
              <a:rPr lang="en-US" sz="2400" dirty="0"/>
              <a:t>Supports sharing of most common data via </a:t>
            </a:r>
            <a:r>
              <a:rPr lang="en-US" sz="2400" dirty="0" err="1"/>
              <a:t>params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4598" y="446300"/>
            <a:ext cx="5143992" cy="3371646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i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nt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P(int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a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)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{…}</a:t>
            </a:r>
            <a:b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</a:b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/>
            </a:r>
            <a:b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</a:b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void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C(int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x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){ </a:t>
            </a:r>
            <a:b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</a:b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int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y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=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P(x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);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</a:t>
            </a:r>
            <a:b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</a:b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}</a:t>
            </a:r>
            <a:endParaRPr lang="en-US" b="1" dirty="0"/>
          </a:p>
        </p:txBody>
      </p:sp>
      <p:sp>
        <p:nvSpPr>
          <p:cNvPr id="4" name="Rounded Rectangular Callout 3"/>
          <p:cNvSpPr/>
          <p:nvPr/>
        </p:nvSpPr>
        <p:spPr>
          <a:xfrm>
            <a:off x="1462850" y="4255380"/>
            <a:ext cx="5516930" cy="1248389"/>
          </a:xfrm>
          <a:prstGeom prst="wedgeRoundRectCallout">
            <a:avLst>
              <a:gd name="adj1" fmla="val 6578"/>
              <a:gd name="adj2" fmla="val -144402"/>
              <a:gd name="adj3" fmla="val 1666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How </a:t>
            </a:r>
            <a:r>
              <a:rPr lang="en-US" sz="2800" b="1" dirty="0" smtClean="0">
                <a:solidFill>
                  <a:schemeClr val="bg1"/>
                </a:solidFill>
              </a:rPr>
              <a:t>do </a:t>
            </a:r>
            <a:r>
              <a:rPr lang="en-US" sz="2800" b="1" dirty="0" smtClean="0">
                <a:solidFill>
                  <a:schemeClr val="bg1"/>
                </a:solidFill>
              </a:rPr>
              <a:t>C</a:t>
            </a:r>
            <a:r>
              <a:rPr lang="en-US" sz="2800" b="1" dirty="0" smtClean="0">
                <a:solidFill>
                  <a:schemeClr val="bg1"/>
                </a:solidFill>
              </a:rPr>
              <a:t> and P share information?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462850" y="5503769"/>
            <a:ext cx="5516930" cy="846734"/>
          </a:xfrm>
          <a:prstGeom prst="roundRect">
            <a:avLst/>
          </a:prstGeom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n-US" sz="2400" dirty="0" smtClean="0">
                <a:solidFill>
                  <a:schemeClr val="tx1"/>
                </a:solidFill>
              </a:rPr>
              <a:t>Via a shared, in-memory stack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Shells (bash,</a:t>
            </a:r>
            <a:r>
              <a:rPr lang="en-US" dirty="0" smtClean="0"/>
              <a:t> explorer, finder)</a:t>
            </a:r>
            <a:endParaRPr lang="en-US" dirty="0"/>
          </a:p>
        </p:txBody>
      </p:sp>
      <p:sp>
        <p:nvSpPr>
          <p:cNvPr id="583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/>
              <a:t>Shells are normal programs</a:t>
            </a:r>
          </a:p>
          <a:p>
            <a:pPr lvl="1"/>
            <a:r>
              <a:rPr lang="en-US" sz="2400"/>
              <a:t>Though they look like part of the OS</a:t>
            </a:r>
          </a:p>
          <a:p>
            <a:r>
              <a:rPr lang="en-US" sz="2800"/>
              <a:t>How would you write one?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914400" y="3124200"/>
            <a:ext cx="7010400" cy="3324225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400" b="1" dirty="0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while (1) {</a:t>
            </a:r>
          </a:p>
          <a:p>
            <a:r>
              <a:rPr lang="en-US" sz="1400" b="1" dirty="0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  print prompt (“crocus% “)</a:t>
            </a:r>
          </a:p>
          <a:p>
            <a:r>
              <a:rPr lang="en-US" sz="1400" b="1" dirty="0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  ask for input (</a:t>
            </a:r>
            <a:r>
              <a:rPr lang="en-US" sz="1400" b="1" dirty="0" err="1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cin</a:t>
            </a:r>
            <a:r>
              <a:rPr lang="en-US" sz="1400" b="1" dirty="0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r>
              <a:rPr lang="en-US" sz="1400" b="1" dirty="0">
                <a:solidFill>
                  <a:srgbClr val="FFC000"/>
                </a:solidFill>
                <a:latin typeface="Courier New" charset="0"/>
                <a:ea typeface="Courier New" charset="0"/>
                <a:cs typeface="Courier New" charset="0"/>
              </a:rPr>
              <a:t>  // e.g</a:t>
            </a:r>
            <a:r>
              <a:rPr lang="en-US" sz="1400" b="1" dirty="0" smtClean="0">
                <a:solidFill>
                  <a:srgbClr val="FFC000"/>
                </a:solidFill>
                <a:latin typeface="Courier New" charset="0"/>
                <a:ea typeface="Courier New" charset="0"/>
                <a:cs typeface="Courier New" charset="0"/>
              </a:rPr>
              <a:t>., </a:t>
            </a:r>
            <a:r>
              <a:rPr lang="en-US" sz="1400" b="1" dirty="0">
                <a:solidFill>
                  <a:srgbClr val="FFC000"/>
                </a:solidFill>
                <a:latin typeface="Courier New" charset="0"/>
                <a:ea typeface="Courier New" charset="0"/>
                <a:cs typeface="Courier New" charset="0"/>
              </a:rPr>
              <a:t>“</a:t>
            </a:r>
            <a:r>
              <a:rPr lang="en-US" sz="1400" b="1" dirty="0" err="1">
                <a:solidFill>
                  <a:srgbClr val="FFC000"/>
                </a:solidFill>
                <a:latin typeface="Courier New" charset="0"/>
                <a:ea typeface="Courier New" charset="0"/>
                <a:cs typeface="Courier New" charset="0"/>
              </a:rPr>
              <a:t>ls</a:t>
            </a:r>
            <a:r>
              <a:rPr lang="en-US" sz="1400" b="1" dirty="0">
                <a:solidFill>
                  <a:srgbClr val="FFC000"/>
                </a:solidFill>
                <a:latin typeface="Courier New" charset="0"/>
                <a:ea typeface="Courier New" charset="0"/>
                <a:cs typeface="Courier New" charset="0"/>
              </a:rPr>
              <a:t> /</a:t>
            </a:r>
            <a:r>
              <a:rPr lang="en-US" sz="1400" b="1" dirty="0" err="1">
                <a:solidFill>
                  <a:srgbClr val="FFC000"/>
                </a:solidFill>
                <a:latin typeface="Courier New" charset="0"/>
                <a:ea typeface="Courier New" charset="0"/>
                <a:cs typeface="Courier New" charset="0"/>
              </a:rPr>
              <a:t>tmp</a:t>
            </a:r>
            <a:r>
              <a:rPr lang="en-US" sz="1400" b="1" dirty="0">
                <a:solidFill>
                  <a:srgbClr val="FFC000"/>
                </a:solidFill>
                <a:latin typeface="Courier New" charset="0"/>
                <a:ea typeface="Courier New" charset="0"/>
                <a:cs typeface="Courier New" charset="0"/>
              </a:rPr>
              <a:t>”</a:t>
            </a:r>
          </a:p>
          <a:p>
            <a:r>
              <a:rPr lang="en-US" sz="1400" b="1" dirty="0">
                <a:solidFill>
                  <a:srgbClr val="4F81BD"/>
                </a:solidFill>
                <a:latin typeface="Courier New" charset="0"/>
                <a:ea typeface="Courier New" charset="0"/>
                <a:cs typeface="Courier New" charset="0"/>
              </a:rPr>
              <a:t>  first word of input is command</a:t>
            </a:r>
          </a:p>
          <a:p>
            <a:r>
              <a:rPr lang="en-US" sz="1400" b="1" dirty="0">
                <a:solidFill>
                  <a:srgbClr val="FFC000"/>
                </a:solidFill>
                <a:latin typeface="Courier New" charset="0"/>
                <a:ea typeface="Courier New" charset="0"/>
                <a:cs typeface="Courier New" charset="0"/>
              </a:rPr>
              <a:t>  // e.g</a:t>
            </a:r>
            <a:r>
              <a:rPr lang="en-US" sz="1400" b="1" dirty="0" smtClean="0">
                <a:solidFill>
                  <a:srgbClr val="FFC000"/>
                </a:solidFill>
                <a:latin typeface="Courier New" charset="0"/>
                <a:ea typeface="Courier New" charset="0"/>
                <a:cs typeface="Courier New" charset="0"/>
              </a:rPr>
              <a:t>., </a:t>
            </a:r>
            <a:r>
              <a:rPr lang="en-US" sz="1400" b="1" dirty="0" err="1">
                <a:solidFill>
                  <a:srgbClr val="FFC000"/>
                </a:solidFill>
                <a:latin typeface="Courier New" charset="0"/>
                <a:ea typeface="Courier New" charset="0"/>
                <a:cs typeface="Courier New" charset="0"/>
              </a:rPr>
              <a:t>ls</a:t>
            </a:r>
            <a:endParaRPr lang="en-US" sz="1400" b="1" dirty="0">
              <a:solidFill>
                <a:srgbClr val="FFC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b="1" dirty="0">
                <a:solidFill>
                  <a:srgbClr val="4F81BD"/>
                </a:solidFill>
                <a:latin typeface="Courier New" charset="0"/>
                <a:ea typeface="Courier New" charset="0"/>
                <a:cs typeface="Courier New" charset="0"/>
              </a:rPr>
              <a:t>  fork a copy of the current process (shell)</a:t>
            </a:r>
          </a:p>
          <a:p>
            <a:r>
              <a:rPr lang="en-US" sz="1400" b="1" dirty="0">
                <a:solidFill>
                  <a:srgbClr val="4F81BD"/>
                </a:solidFill>
                <a:latin typeface="Courier New" charset="0"/>
                <a:ea typeface="Courier New" charset="0"/>
                <a:cs typeface="Courier New" charset="0"/>
              </a:rPr>
              <a:t>  if (child) {</a:t>
            </a:r>
          </a:p>
          <a:p>
            <a:r>
              <a:rPr lang="en-US" sz="1400" b="1" dirty="0">
                <a:solidFill>
                  <a:srgbClr val="4F81BD"/>
                </a:solidFill>
                <a:latin typeface="Courier New" charset="0"/>
                <a:ea typeface="Courier New" charset="0"/>
                <a:cs typeface="Courier New" charset="0"/>
              </a:rPr>
              <a:t>    redirect output to a </a:t>
            </a:r>
            <a:r>
              <a:rPr lang="en-US" sz="1400" b="1" dirty="0" smtClean="0">
                <a:solidFill>
                  <a:srgbClr val="4F81BD"/>
                </a:solidFill>
                <a:latin typeface="Courier New" charset="0"/>
                <a:ea typeface="Courier New" charset="0"/>
                <a:cs typeface="Courier New" charset="0"/>
              </a:rPr>
              <a:t>file </a:t>
            </a:r>
            <a:r>
              <a:rPr lang="en-US" sz="1400" b="1" dirty="0">
                <a:solidFill>
                  <a:srgbClr val="4F81BD"/>
                </a:solidFill>
                <a:latin typeface="Courier New" charset="0"/>
                <a:ea typeface="Courier New" charset="0"/>
                <a:cs typeface="Courier New" charset="0"/>
              </a:rPr>
              <a:t>if requested (or a pipe)</a:t>
            </a:r>
          </a:p>
          <a:p>
            <a:r>
              <a:rPr lang="en-US" sz="1400" b="1" dirty="0">
                <a:solidFill>
                  <a:srgbClr val="4F81BD"/>
                </a:solidFill>
                <a:latin typeface="Courier New" charset="0"/>
                <a:ea typeface="Courier New" charset="0"/>
                <a:cs typeface="Courier New" charset="0"/>
              </a:rPr>
              <a:t>    exec new program (e.g</a:t>
            </a:r>
            <a:r>
              <a:rPr lang="en-US" sz="1400" b="1" dirty="0" smtClean="0">
                <a:solidFill>
                  <a:srgbClr val="4F81BD"/>
                </a:solidFill>
                <a:latin typeface="Courier New" charset="0"/>
                <a:ea typeface="Courier New" charset="0"/>
                <a:cs typeface="Courier New" charset="0"/>
              </a:rPr>
              <a:t>., </a:t>
            </a:r>
            <a:r>
              <a:rPr lang="en-US" sz="1400" b="1" dirty="0">
                <a:solidFill>
                  <a:srgbClr val="4F81BD"/>
                </a:solidFill>
                <a:latin typeface="Courier New" charset="0"/>
                <a:ea typeface="Courier New" charset="0"/>
                <a:cs typeface="Courier New" charset="0"/>
              </a:rPr>
              <a:t>with argument “/</a:t>
            </a:r>
            <a:r>
              <a:rPr lang="en-US" sz="1400" b="1" dirty="0" err="1">
                <a:solidFill>
                  <a:srgbClr val="4F81BD"/>
                </a:solidFill>
                <a:latin typeface="Courier New" charset="0"/>
                <a:ea typeface="Courier New" charset="0"/>
                <a:cs typeface="Courier New" charset="0"/>
              </a:rPr>
              <a:t>tmp</a:t>
            </a:r>
            <a:r>
              <a:rPr lang="en-US" sz="1400" b="1" dirty="0">
                <a:solidFill>
                  <a:srgbClr val="4F81BD"/>
                </a:solidFill>
                <a:latin typeface="Courier New" charset="0"/>
                <a:ea typeface="Courier New" charset="0"/>
                <a:cs typeface="Courier New" charset="0"/>
              </a:rPr>
              <a:t>”)</a:t>
            </a:r>
          </a:p>
          <a:p>
            <a:r>
              <a:rPr lang="en-US" sz="1400" b="1" dirty="0">
                <a:solidFill>
                  <a:srgbClr val="4F81BD"/>
                </a:solidFill>
                <a:latin typeface="Courier New" charset="0"/>
                <a:ea typeface="Courier New" charset="0"/>
                <a:cs typeface="Courier New" charset="0"/>
              </a:rPr>
              <a:t>  } else {</a:t>
            </a:r>
          </a:p>
          <a:p>
            <a:r>
              <a:rPr lang="en-US" sz="1400" b="1" dirty="0">
                <a:solidFill>
                  <a:srgbClr val="4F81BD"/>
                </a:solidFill>
                <a:latin typeface="Courier New" charset="0"/>
                <a:ea typeface="Courier New" charset="0"/>
                <a:cs typeface="Courier New" charset="0"/>
              </a:rPr>
              <a:t>    wait for child to finish</a:t>
            </a:r>
          </a:p>
          <a:p>
            <a:r>
              <a:rPr lang="en-US" sz="1400" b="1" dirty="0">
                <a:solidFill>
                  <a:srgbClr val="4F81BD"/>
                </a:solidFill>
                <a:latin typeface="Courier New" charset="0"/>
                <a:ea typeface="Courier New" charset="0"/>
                <a:cs typeface="Courier New" charset="0"/>
              </a:rPr>
              <a:t>    or can run child in background and ask for another command</a:t>
            </a:r>
          </a:p>
          <a:p>
            <a:r>
              <a:rPr lang="en-US" sz="1400" b="1" dirty="0">
                <a:solidFill>
                  <a:srgbClr val="4F81BD"/>
                </a:solidFill>
                <a:latin typeface="Courier New" charset="0"/>
                <a:ea typeface="Courier New" charset="0"/>
                <a:cs typeface="Courier New" charset="0"/>
              </a:rPr>
              <a:t>  }</a:t>
            </a:r>
          </a:p>
          <a:p>
            <a:r>
              <a:rPr lang="en-US" sz="1400" b="1" dirty="0">
                <a:solidFill>
                  <a:srgbClr val="4F81BD"/>
                </a:solidFill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74423"/>
            <a:ext cx="8229600" cy="1143000"/>
          </a:xfrm>
        </p:spPr>
        <p:txBody>
          <a:bodyPr/>
          <a:lstStyle/>
          <a:p>
            <a:r>
              <a:rPr lang="en-US" b="1" dirty="0" smtClean="0"/>
              <a:t>Shell demo</a:t>
            </a:r>
            <a:endParaRPr lang="en-US" b="1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 philosophy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/>
            <a:endParaRPr lang="en-US" sz="2400" dirty="0"/>
          </a:p>
        </p:txBody>
      </p:sp>
      <p:sp>
        <p:nvSpPr>
          <p:cNvPr id="6" name="Rounded Rectangle 5"/>
          <p:cNvSpPr/>
          <p:nvPr/>
        </p:nvSpPr>
        <p:spPr>
          <a:xfrm>
            <a:off x="457200" y="2390715"/>
            <a:ext cx="1844065" cy="18440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/>
              <a:t>ProcessC</a:t>
            </a:r>
            <a:endParaRPr lang="en-US" sz="3200" b="1" dirty="0"/>
          </a:p>
        </p:txBody>
      </p:sp>
      <p:sp>
        <p:nvSpPr>
          <p:cNvPr id="8" name="Rounded Rectangle 7"/>
          <p:cNvSpPr/>
          <p:nvPr/>
        </p:nvSpPr>
        <p:spPr>
          <a:xfrm>
            <a:off x="6842735" y="2390715"/>
            <a:ext cx="1844065" cy="18440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/>
              <a:t>ProcessP</a:t>
            </a:r>
            <a:endParaRPr lang="en-US" sz="3200" b="1" dirty="0"/>
          </a:p>
        </p:txBody>
      </p:sp>
      <p:sp>
        <p:nvSpPr>
          <p:cNvPr id="9" name="Rounded Rectangle 8"/>
          <p:cNvSpPr/>
          <p:nvPr/>
        </p:nvSpPr>
        <p:spPr>
          <a:xfrm>
            <a:off x="3649436" y="1600200"/>
            <a:ext cx="1844065" cy="2894002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3200" b="1" dirty="0" smtClean="0"/>
              <a:t>Kernel</a:t>
            </a:r>
            <a:endParaRPr lang="en-US" sz="3200" b="1" dirty="0"/>
          </a:p>
        </p:txBody>
      </p:sp>
      <p:cxnSp>
        <p:nvCxnSpPr>
          <p:cNvPr id="11" name="Straight Arrow Connector 10"/>
          <p:cNvCxnSpPr>
            <a:stCxn id="6" idx="3"/>
            <a:endCxn id="12" idx="1"/>
          </p:cNvCxnSpPr>
          <p:nvPr/>
        </p:nvCxnSpPr>
        <p:spPr>
          <a:xfrm flipV="1">
            <a:off x="2301265" y="3312747"/>
            <a:ext cx="1563122" cy="1"/>
          </a:xfrm>
          <a:prstGeom prst="straightConnector1">
            <a:avLst/>
          </a:prstGeom>
          <a:ln w="50800" cap="flat" cmpd="sng" algn="ctr">
            <a:solidFill>
              <a:srgbClr val="00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12" idx="3"/>
            <a:endCxn id="8" idx="1"/>
          </p:cNvCxnSpPr>
          <p:nvPr/>
        </p:nvCxnSpPr>
        <p:spPr>
          <a:xfrm>
            <a:off x="5275540" y="3312747"/>
            <a:ext cx="1567195" cy="1"/>
          </a:xfrm>
          <a:prstGeom prst="straightConnector1">
            <a:avLst/>
          </a:prstGeom>
          <a:ln w="50800" cap="flat" cmpd="sng" algn="ctr">
            <a:solidFill>
              <a:srgbClr val="00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ounded Rectangular Callout 24"/>
          <p:cNvSpPr/>
          <p:nvPr/>
        </p:nvSpPr>
        <p:spPr>
          <a:xfrm>
            <a:off x="457199" y="4494202"/>
            <a:ext cx="3192235" cy="1030862"/>
          </a:xfrm>
          <a:prstGeom prst="wedgeRoundRectCallout">
            <a:avLst>
              <a:gd name="adj1" fmla="val 30827"/>
              <a:gd name="adj2" fmla="val -158944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0000"/>
                </a:solidFill>
              </a:rPr>
              <a:t>Two questions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3649434" y="4923965"/>
            <a:ext cx="5037366" cy="905471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marL="914400" lvl="1" indent="-457200">
              <a:buAutoNum type="arabicParenBoth"/>
            </a:pPr>
            <a:r>
              <a:rPr lang="en-US" sz="2000" dirty="0" smtClean="0">
                <a:solidFill>
                  <a:schemeClr val="tx1"/>
                </a:solidFill>
              </a:rPr>
              <a:t>How do processes start running?</a:t>
            </a:r>
          </a:p>
          <a:p>
            <a:pPr marL="914400" lvl="1" indent="-457200">
              <a:buAutoNum type="arabicParenBoth"/>
            </a:pPr>
            <a:r>
              <a:rPr lang="en-US" sz="2000" dirty="0" smtClean="0">
                <a:solidFill>
                  <a:schemeClr val="tx1"/>
                </a:solidFill>
              </a:rPr>
              <a:t>How do we control access to files?</a:t>
            </a:r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12" name="Folded Corner 11"/>
          <p:cNvSpPr/>
          <p:nvPr/>
        </p:nvSpPr>
        <p:spPr>
          <a:xfrm>
            <a:off x="3864387" y="2390714"/>
            <a:ext cx="1411153" cy="1844065"/>
          </a:xfrm>
          <a:prstGeom prst="foldedCorne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File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 philosophy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/>
            <a:endParaRPr lang="en-US" sz="2400" dirty="0"/>
          </a:p>
        </p:txBody>
      </p:sp>
      <p:sp>
        <p:nvSpPr>
          <p:cNvPr id="6" name="Rounded Rectangle 5"/>
          <p:cNvSpPr/>
          <p:nvPr/>
        </p:nvSpPr>
        <p:spPr>
          <a:xfrm>
            <a:off x="457200" y="2390715"/>
            <a:ext cx="1844065" cy="18440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/>
              <a:t>ProcessC</a:t>
            </a:r>
            <a:endParaRPr lang="en-US" sz="3200" b="1" dirty="0"/>
          </a:p>
        </p:txBody>
      </p:sp>
      <p:sp>
        <p:nvSpPr>
          <p:cNvPr id="8" name="Rounded Rectangle 7"/>
          <p:cNvSpPr/>
          <p:nvPr/>
        </p:nvSpPr>
        <p:spPr>
          <a:xfrm>
            <a:off x="6842735" y="2390715"/>
            <a:ext cx="1844065" cy="18440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/>
              <a:t>ProcessP</a:t>
            </a:r>
            <a:endParaRPr lang="en-US" sz="3200" b="1" dirty="0"/>
          </a:p>
        </p:txBody>
      </p:sp>
      <p:sp>
        <p:nvSpPr>
          <p:cNvPr id="9" name="Rounded Rectangle 8"/>
          <p:cNvSpPr/>
          <p:nvPr/>
        </p:nvSpPr>
        <p:spPr>
          <a:xfrm>
            <a:off x="3649436" y="1600200"/>
            <a:ext cx="1844065" cy="2894002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3200" b="1" dirty="0" smtClean="0"/>
              <a:t>Kernel</a:t>
            </a:r>
            <a:endParaRPr lang="en-US" sz="3200" b="1" dirty="0"/>
          </a:p>
        </p:txBody>
      </p:sp>
      <p:cxnSp>
        <p:nvCxnSpPr>
          <p:cNvPr id="11" name="Straight Arrow Connector 10"/>
          <p:cNvCxnSpPr>
            <a:stCxn id="6" idx="3"/>
            <a:endCxn id="12" idx="1"/>
          </p:cNvCxnSpPr>
          <p:nvPr/>
        </p:nvCxnSpPr>
        <p:spPr>
          <a:xfrm flipV="1">
            <a:off x="2301265" y="3312747"/>
            <a:ext cx="1563122" cy="1"/>
          </a:xfrm>
          <a:prstGeom prst="straightConnector1">
            <a:avLst/>
          </a:prstGeom>
          <a:ln w="50800" cap="flat" cmpd="sng" algn="ctr">
            <a:solidFill>
              <a:srgbClr val="00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12" idx="3"/>
            <a:endCxn id="8" idx="1"/>
          </p:cNvCxnSpPr>
          <p:nvPr/>
        </p:nvCxnSpPr>
        <p:spPr>
          <a:xfrm>
            <a:off x="5275540" y="3312747"/>
            <a:ext cx="1567195" cy="1"/>
          </a:xfrm>
          <a:prstGeom prst="straightConnector1">
            <a:avLst/>
          </a:prstGeom>
          <a:ln w="50800" cap="flat" cmpd="sng" algn="ctr">
            <a:solidFill>
              <a:srgbClr val="00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ounded Rectangular Callout 24"/>
          <p:cNvSpPr/>
          <p:nvPr/>
        </p:nvSpPr>
        <p:spPr>
          <a:xfrm>
            <a:off x="457199" y="4494202"/>
            <a:ext cx="3192235" cy="1030862"/>
          </a:xfrm>
          <a:prstGeom prst="wedgeRoundRectCallout">
            <a:avLst>
              <a:gd name="adj1" fmla="val 30827"/>
              <a:gd name="adj2" fmla="val -158944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0000"/>
                </a:solidFill>
              </a:rPr>
              <a:t>Two questions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3649434" y="4923965"/>
            <a:ext cx="5037366" cy="905471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marL="914400" lvl="1" indent="-457200">
              <a:buAutoNum type="arabicParenBoth"/>
            </a:pPr>
            <a:r>
              <a:rPr lang="en-US" sz="2000" dirty="0" smtClean="0">
                <a:solidFill>
                  <a:schemeClr val="tx1"/>
                </a:solidFill>
              </a:rPr>
              <a:t>How do processes start running?</a:t>
            </a:r>
          </a:p>
          <a:p>
            <a:pPr marL="914400" lvl="1" indent="-457200">
              <a:buAutoNum type="arabicParenBoth"/>
            </a:pPr>
            <a:r>
              <a:rPr lang="en-US" sz="2000" b="1" dirty="0" smtClean="0">
                <a:solidFill>
                  <a:schemeClr val="tx1"/>
                </a:solidFill>
              </a:rPr>
              <a:t>How do we control access to files?</a:t>
            </a:r>
            <a:endParaRPr lang="en-US" sz="2000" b="1" dirty="0" smtClean="0">
              <a:solidFill>
                <a:schemeClr val="tx1"/>
              </a:solidFill>
            </a:endParaRPr>
          </a:p>
        </p:txBody>
      </p:sp>
      <p:sp>
        <p:nvSpPr>
          <p:cNvPr id="12" name="Folded Corner 11"/>
          <p:cNvSpPr/>
          <p:nvPr/>
        </p:nvSpPr>
        <p:spPr>
          <a:xfrm>
            <a:off x="3864387" y="2390714"/>
            <a:ext cx="1411153" cy="1844065"/>
          </a:xfrm>
          <a:prstGeom prst="foldedCorne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File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Where is most trusted code located?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In the operating system kernel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What are the primary responsibilities of a UNIX kernel?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Managing the file system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Launching/scheduling processes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Managing memory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How do processes invoke the kernel?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Via </a:t>
            </a:r>
            <a:r>
              <a:rPr lang="en-US" sz="2000" b="1" dirty="0" smtClean="0">
                <a:solidFill>
                  <a:srgbClr val="FF0000"/>
                </a:solidFill>
              </a:rPr>
              <a:t>system calls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Hardware shepherds transition from user process to kernel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Processor knows when it is running kernel code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Represents this through protection rings or mode bit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How does kernel know if system call is allowed?</a:t>
            </a:r>
          </a:p>
          <a:p>
            <a:pPr lvl="1"/>
            <a:r>
              <a:rPr lang="en-US" sz="2400" dirty="0" smtClean="0">
                <a:solidFill>
                  <a:srgbClr val="FF0000"/>
                </a:solidFill>
              </a:rPr>
              <a:t>Looks</a:t>
            </a:r>
            <a:r>
              <a:rPr lang="en-US" sz="2400" dirty="0" smtClean="0">
                <a:solidFill>
                  <a:srgbClr val="FF0000"/>
                </a:solidFill>
              </a:rPr>
              <a:t> at user </a:t>
            </a:r>
            <a:r>
              <a:rPr lang="en-US" sz="2400" dirty="0" smtClean="0">
                <a:solidFill>
                  <a:srgbClr val="FF0000"/>
                </a:solidFill>
              </a:rPr>
              <a:t>id (</a:t>
            </a:r>
            <a:r>
              <a:rPr lang="en-US" sz="2400" dirty="0" err="1" smtClean="0">
                <a:solidFill>
                  <a:srgbClr val="FF0000"/>
                </a:solidFill>
              </a:rPr>
              <a:t>uid</a:t>
            </a:r>
            <a:r>
              <a:rPr lang="en-US" sz="2400" dirty="0" smtClean="0">
                <a:solidFill>
                  <a:srgbClr val="FF0000"/>
                </a:solidFill>
              </a:rPr>
              <a:t>) of process making the call</a:t>
            </a:r>
          </a:p>
          <a:p>
            <a:pPr lvl="1"/>
            <a:r>
              <a:rPr lang="en-US" sz="2400" dirty="0" smtClean="0">
                <a:solidFill>
                  <a:srgbClr val="FF0000"/>
                </a:solidFill>
              </a:rPr>
              <a:t>Looks at resources accessed by call (e.g., </a:t>
            </a:r>
            <a:r>
              <a:rPr lang="en-US" sz="2400" dirty="0" smtClean="0">
                <a:solidFill>
                  <a:srgbClr val="FF0000"/>
                </a:solidFill>
              </a:rPr>
              <a:t>file or pipe)</a:t>
            </a:r>
            <a:endParaRPr lang="en-US" sz="2400" dirty="0" smtClean="0">
              <a:solidFill>
                <a:srgbClr val="FF0000"/>
              </a:solidFill>
            </a:endParaRPr>
          </a:p>
          <a:p>
            <a:pPr lvl="1"/>
            <a:r>
              <a:rPr lang="en-US" sz="2400" dirty="0" smtClean="0">
                <a:solidFill>
                  <a:srgbClr val="FF0000"/>
                </a:solidFill>
              </a:rPr>
              <a:t>Checks access-control policy associated with resource</a:t>
            </a:r>
          </a:p>
          <a:p>
            <a:pPr lvl="1"/>
            <a:r>
              <a:rPr lang="en-US" sz="2400" dirty="0" smtClean="0">
                <a:solidFill>
                  <a:srgbClr val="FF0000"/>
                </a:solidFill>
              </a:rPr>
              <a:t>Decides if policy allows </a:t>
            </a:r>
            <a:r>
              <a:rPr lang="en-US" sz="2400" dirty="0" err="1" smtClean="0">
                <a:solidFill>
                  <a:srgbClr val="FF0000"/>
                </a:solidFill>
              </a:rPr>
              <a:t>uid</a:t>
            </a:r>
            <a:r>
              <a:rPr lang="en-US" sz="2400" dirty="0" smtClean="0">
                <a:solidFill>
                  <a:srgbClr val="FF0000"/>
                </a:solidFill>
              </a:rPr>
              <a:t> to access resources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How is a </a:t>
            </a:r>
            <a:r>
              <a:rPr lang="en-US" sz="2800" dirty="0" err="1" smtClean="0">
                <a:solidFill>
                  <a:srgbClr val="FF0000"/>
                </a:solidFill>
              </a:rPr>
              <a:t>uid</a:t>
            </a:r>
            <a:r>
              <a:rPr lang="en-US" sz="2800" dirty="0" smtClean="0">
                <a:solidFill>
                  <a:srgbClr val="FF0000"/>
                </a:solidFill>
              </a:rPr>
              <a:t> normally assigned to a process?</a:t>
            </a:r>
          </a:p>
          <a:p>
            <a:pPr lvl="1"/>
            <a:r>
              <a:rPr lang="en-US" sz="2400" dirty="0" smtClean="0">
                <a:solidFill>
                  <a:srgbClr val="FF0000"/>
                </a:solidFill>
              </a:rPr>
              <a:t>On fork, child inherits parent’s </a:t>
            </a:r>
            <a:r>
              <a:rPr lang="en-US" sz="2400" dirty="0" err="1" smtClean="0">
                <a:solidFill>
                  <a:srgbClr val="FF0000"/>
                </a:solidFill>
              </a:rPr>
              <a:t>uid</a:t>
            </a:r>
            <a:endParaRPr lang="en-US" sz="2400" dirty="0" smtClean="0">
              <a:solidFill>
                <a:srgbClr val="FF0000"/>
              </a:solidFill>
            </a:endParaRPr>
          </a:p>
          <a:p>
            <a:pPr lvl="1"/>
            <a:endParaRPr lang="en-US" sz="2400" dirty="0" smtClean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MOO accounting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Multi-player game called Moo</a:t>
            </a:r>
          </a:p>
          <a:p>
            <a:pPr lvl="1"/>
            <a:r>
              <a:rPr lang="en-US" sz="2000" dirty="0" smtClean="0"/>
              <a:t>Want to maintain high score in a file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Should players be able to update score?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Yes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Do we trust users to write file directly?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No, they could lie about their score</a:t>
            </a:r>
            <a:endParaRPr lang="en-US" sz="2400" dirty="0" smtClean="0">
              <a:solidFill>
                <a:srgbClr val="FF0000"/>
              </a:solidFill>
            </a:endParaRPr>
          </a:p>
          <a:p>
            <a:endParaRPr lang="en-US" sz="2400" dirty="0" smtClean="0"/>
          </a:p>
          <a:p>
            <a:endParaRPr lang="en-US" sz="2400" dirty="0"/>
          </a:p>
        </p:txBody>
      </p:sp>
      <p:sp>
        <p:nvSpPr>
          <p:cNvPr id="4" name="Folded Corner 3"/>
          <p:cNvSpPr/>
          <p:nvPr/>
        </p:nvSpPr>
        <p:spPr>
          <a:xfrm>
            <a:off x="7772401" y="3342290"/>
            <a:ext cx="914400" cy="914400"/>
          </a:xfrm>
          <a:prstGeom prst="foldedCorner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High score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770018" y="5211763"/>
            <a:ext cx="914400" cy="9144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Game client</a:t>
            </a:r>
          </a:p>
          <a:p>
            <a:pPr algn="ctr"/>
            <a:r>
              <a:rPr lang="en-US" dirty="0" smtClean="0"/>
              <a:t>(</a:t>
            </a:r>
            <a:r>
              <a:rPr lang="en-US" dirty="0" err="1" smtClean="0"/>
              <a:t>uid</a:t>
            </a:r>
            <a:r>
              <a:rPr lang="en-US" dirty="0" smtClean="0"/>
              <a:t> </a:t>
            </a:r>
            <a:r>
              <a:rPr lang="en-US" dirty="0" err="1" smtClean="0"/>
              <a:t>y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7770018" y="1600200"/>
            <a:ext cx="914400" cy="914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Game client (</a:t>
            </a:r>
            <a:r>
              <a:rPr lang="en-US" dirty="0" err="1" smtClean="0"/>
              <a:t>uid</a:t>
            </a:r>
            <a:r>
              <a:rPr lang="en-US" dirty="0" smtClean="0"/>
              <a:t> </a:t>
            </a:r>
            <a:r>
              <a:rPr lang="en-US" dirty="0" err="1" smtClean="0"/>
              <a:t>x</a:t>
            </a:r>
            <a:r>
              <a:rPr lang="en-US" dirty="0" smtClean="0"/>
              <a:t>)</a:t>
            </a:r>
            <a:endParaRPr lang="en-US" dirty="0"/>
          </a:p>
        </p:txBody>
      </p:sp>
      <p:cxnSp>
        <p:nvCxnSpPr>
          <p:cNvPr id="15" name="Straight Arrow Connector 14"/>
          <p:cNvCxnSpPr>
            <a:stCxn id="13" idx="2"/>
            <a:endCxn id="4" idx="0"/>
          </p:cNvCxnSpPr>
          <p:nvPr/>
        </p:nvCxnSpPr>
        <p:spPr>
          <a:xfrm rot="16200000" flipH="1">
            <a:off x="7814564" y="2927253"/>
            <a:ext cx="827690" cy="2383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2" idx="0"/>
            <a:endCxn id="4" idx="2"/>
          </p:cNvCxnSpPr>
          <p:nvPr/>
        </p:nvCxnSpPr>
        <p:spPr>
          <a:xfrm rot="5400000" flipH="1" flipV="1">
            <a:off x="7750873" y="4733036"/>
            <a:ext cx="955073" cy="2383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565377" y="2702791"/>
            <a:ext cx="16642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“</a:t>
            </a:r>
            <a:r>
              <a:rPr lang="en-US" dirty="0" err="1" smtClean="0"/>
              <a:t>x’s</a:t>
            </a:r>
            <a:r>
              <a:rPr lang="en-US" dirty="0" smtClean="0"/>
              <a:t> score = 10”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559629" y="4580803"/>
            <a:ext cx="1669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“</a:t>
            </a:r>
            <a:r>
              <a:rPr lang="en-US" dirty="0" err="1" smtClean="0"/>
              <a:t>y’s</a:t>
            </a:r>
            <a:r>
              <a:rPr lang="en-US" dirty="0" smtClean="0"/>
              <a:t> score = 11”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MOO accounting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Multi-player game called Moo</a:t>
            </a:r>
          </a:p>
          <a:p>
            <a:pPr lvl="1"/>
            <a:r>
              <a:rPr lang="en-US" sz="2000" dirty="0" smtClean="0"/>
              <a:t>Want to maintain high score in a file</a:t>
            </a:r>
            <a:endParaRPr lang="en-US" sz="2000" dirty="0" smtClean="0"/>
          </a:p>
          <a:p>
            <a:r>
              <a:rPr lang="en-US" sz="2400" dirty="0" smtClean="0">
                <a:solidFill>
                  <a:srgbClr val="4F81BD"/>
                </a:solidFill>
              </a:rPr>
              <a:t>Could </a:t>
            </a:r>
            <a:r>
              <a:rPr lang="en-US" sz="2400" dirty="0" smtClean="0">
                <a:solidFill>
                  <a:srgbClr val="4F81BD"/>
                </a:solidFill>
              </a:rPr>
              <a:t>have a trusted process update scores</a:t>
            </a:r>
            <a:endParaRPr lang="en-US" sz="2400" dirty="0" smtClean="0">
              <a:solidFill>
                <a:srgbClr val="4F81BD"/>
              </a:solidFill>
            </a:endParaRPr>
          </a:p>
          <a:p>
            <a:endParaRPr lang="en-US" sz="2400" dirty="0" smtClean="0">
              <a:solidFill>
                <a:srgbClr val="FF0000"/>
              </a:solidFill>
            </a:endParaRPr>
          </a:p>
          <a:p>
            <a:endParaRPr lang="en-US" sz="2400" dirty="0" smtClean="0">
              <a:solidFill>
                <a:srgbClr val="FF0000"/>
              </a:solidFill>
            </a:endParaRPr>
          </a:p>
          <a:p>
            <a:endParaRPr lang="en-US" sz="2400" dirty="0" smtClean="0">
              <a:solidFill>
                <a:srgbClr val="FF0000"/>
              </a:solidFill>
            </a:endParaRPr>
          </a:p>
          <a:p>
            <a:endParaRPr lang="en-US" sz="2400" dirty="0" smtClean="0">
              <a:solidFill>
                <a:srgbClr val="FF0000"/>
              </a:solidFill>
            </a:endParaRPr>
          </a:p>
          <a:p>
            <a:r>
              <a:rPr lang="en-US" sz="2400" dirty="0" smtClean="0">
                <a:solidFill>
                  <a:srgbClr val="FF0000"/>
                </a:solidFill>
              </a:rPr>
              <a:t>Is this good enough</a:t>
            </a:r>
            <a:r>
              <a:rPr lang="en-US" sz="2400" dirty="0" smtClean="0">
                <a:solidFill>
                  <a:srgbClr val="FF0000"/>
                </a:solidFill>
              </a:rPr>
              <a:t>?</a:t>
            </a:r>
          </a:p>
          <a:p>
            <a:endParaRPr lang="en-US" sz="2400" dirty="0" smtClean="0"/>
          </a:p>
          <a:p>
            <a:endParaRPr lang="en-US" sz="2400" dirty="0"/>
          </a:p>
        </p:txBody>
      </p:sp>
      <p:sp>
        <p:nvSpPr>
          <p:cNvPr id="4" name="Folded Corner 3"/>
          <p:cNvSpPr/>
          <p:nvPr/>
        </p:nvSpPr>
        <p:spPr>
          <a:xfrm>
            <a:off x="7772401" y="3342290"/>
            <a:ext cx="914400" cy="914400"/>
          </a:xfrm>
          <a:prstGeom prst="foldedCorner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High score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770018" y="5211763"/>
            <a:ext cx="914400" cy="9144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Game client</a:t>
            </a:r>
          </a:p>
          <a:p>
            <a:pPr algn="ctr"/>
            <a:r>
              <a:rPr lang="en-US" dirty="0" smtClean="0"/>
              <a:t>(</a:t>
            </a:r>
            <a:r>
              <a:rPr lang="en-US" dirty="0" err="1" smtClean="0"/>
              <a:t>uid</a:t>
            </a:r>
            <a:r>
              <a:rPr lang="en-US" dirty="0" smtClean="0"/>
              <a:t> </a:t>
            </a:r>
            <a:r>
              <a:rPr lang="en-US" dirty="0" err="1" smtClean="0"/>
              <a:t>y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7770018" y="1600200"/>
            <a:ext cx="914400" cy="914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Game client (</a:t>
            </a:r>
            <a:r>
              <a:rPr lang="en-US" dirty="0" err="1" smtClean="0"/>
              <a:t>uid</a:t>
            </a:r>
            <a:r>
              <a:rPr lang="en-US" dirty="0" smtClean="0"/>
              <a:t> </a:t>
            </a:r>
            <a:r>
              <a:rPr lang="en-US" dirty="0" err="1" smtClean="0"/>
              <a:t>x</a:t>
            </a:r>
            <a:r>
              <a:rPr lang="en-US" dirty="0" smtClean="0"/>
              <a:t>)</a:t>
            </a:r>
            <a:endParaRPr lang="en-US" dirty="0"/>
          </a:p>
        </p:txBody>
      </p:sp>
      <p:cxnSp>
        <p:nvCxnSpPr>
          <p:cNvPr id="15" name="Straight Arrow Connector 14"/>
          <p:cNvCxnSpPr>
            <a:stCxn id="13" idx="1"/>
            <a:endCxn id="9" idx="0"/>
          </p:cNvCxnSpPr>
          <p:nvPr/>
        </p:nvCxnSpPr>
        <p:spPr>
          <a:xfrm rot="10800000" flipV="1">
            <a:off x="6108176" y="2057400"/>
            <a:ext cx="1661842" cy="128489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2" idx="1"/>
            <a:endCxn id="9" idx="2"/>
          </p:cNvCxnSpPr>
          <p:nvPr/>
        </p:nvCxnSpPr>
        <p:spPr>
          <a:xfrm rot="10800000">
            <a:off x="6108176" y="4256691"/>
            <a:ext cx="1661842" cy="1412273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5333131" y="3342290"/>
            <a:ext cx="1550090" cy="91440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b="1" dirty="0" smtClean="0"/>
              <a:t>Game server</a:t>
            </a:r>
            <a:endParaRPr lang="en-US" sz="2400" b="1" dirty="0"/>
          </a:p>
        </p:txBody>
      </p:sp>
      <p:cxnSp>
        <p:nvCxnSpPr>
          <p:cNvPr id="16" name="Straight Arrow Connector 15"/>
          <p:cNvCxnSpPr>
            <a:stCxn id="9" idx="3"/>
            <a:endCxn id="4" idx="1"/>
          </p:cNvCxnSpPr>
          <p:nvPr/>
        </p:nvCxnSpPr>
        <p:spPr>
          <a:xfrm>
            <a:off x="6883221" y="3799490"/>
            <a:ext cx="889180" cy="1588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565377" y="2702791"/>
            <a:ext cx="16642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</a:t>
            </a:r>
            <a:r>
              <a:rPr lang="en-US" dirty="0" err="1" smtClean="0"/>
              <a:t>x’s</a:t>
            </a:r>
            <a:r>
              <a:rPr lang="en-US" dirty="0" smtClean="0"/>
              <a:t> score = 10”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6068917" y="4903021"/>
            <a:ext cx="1628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</a:t>
            </a:r>
            <a:r>
              <a:rPr lang="en-US" dirty="0" err="1" smtClean="0"/>
              <a:t>y</a:t>
            </a:r>
            <a:r>
              <a:rPr lang="en-US" dirty="0" err="1" smtClean="0"/>
              <a:t>’s</a:t>
            </a:r>
            <a:r>
              <a:rPr lang="en-US" dirty="0" smtClean="0"/>
              <a:t> score = 11”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7016028" y="3799490"/>
            <a:ext cx="6814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“x:10</a:t>
            </a:r>
          </a:p>
          <a:p>
            <a:r>
              <a:rPr lang="en-US" dirty="0" smtClean="0"/>
              <a:t>y</a:t>
            </a:r>
            <a:r>
              <a:rPr lang="en-US" dirty="0" smtClean="0"/>
              <a:t>:11”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 animBg="1"/>
      <p:bldP spid="26" grpId="0"/>
      <p:bldP spid="27" grpId="0"/>
      <p:bldP spid="28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MOO accounting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Multi-player game called Moo</a:t>
            </a:r>
          </a:p>
          <a:p>
            <a:pPr lvl="1"/>
            <a:r>
              <a:rPr lang="en-US" sz="2000" dirty="0" smtClean="0"/>
              <a:t>Want to maintain high score in a file</a:t>
            </a:r>
            <a:endParaRPr lang="en-US" sz="2000" dirty="0" smtClean="0"/>
          </a:p>
          <a:p>
            <a:r>
              <a:rPr lang="en-US" sz="2400" dirty="0" smtClean="0">
                <a:solidFill>
                  <a:srgbClr val="4F81BD"/>
                </a:solidFill>
              </a:rPr>
              <a:t>Could </a:t>
            </a:r>
            <a:r>
              <a:rPr lang="en-US" sz="2400" dirty="0" smtClean="0">
                <a:solidFill>
                  <a:srgbClr val="4F81BD"/>
                </a:solidFill>
              </a:rPr>
              <a:t>have a trusted process update scores</a:t>
            </a:r>
            <a:endParaRPr lang="en-US" sz="2400" dirty="0" smtClean="0">
              <a:solidFill>
                <a:srgbClr val="4F81BD"/>
              </a:solidFill>
            </a:endParaRPr>
          </a:p>
          <a:p>
            <a:endParaRPr lang="en-US" sz="2400" dirty="0" smtClean="0">
              <a:solidFill>
                <a:srgbClr val="FF0000"/>
              </a:solidFill>
            </a:endParaRPr>
          </a:p>
          <a:p>
            <a:endParaRPr lang="en-US" sz="2400" dirty="0" smtClean="0">
              <a:solidFill>
                <a:srgbClr val="FF0000"/>
              </a:solidFill>
            </a:endParaRPr>
          </a:p>
          <a:p>
            <a:endParaRPr lang="en-US" sz="2400" dirty="0" smtClean="0">
              <a:solidFill>
                <a:srgbClr val="FF0000"/>
              </a:solidFill>
            </a:endParaRPr>
          </a:p>
          <a:p>
            <a:endParaRPr lang="en-US" sz="2400" dirty="0" smtClean="0">
              <a:solidFill>
                <a:srgbClr val="FF0000"/>
              </a:solidFill>
            </a:endParaRPr>
          </a:p>
          <a:p>
            <a:r>
              <a:rPr lang="en-US" sz="2400" dirty="0" smtClean="0">
                <a:solidFill>
                  <a:srgbClr val="FF0000"/>
                </a:solidFill>
              </a:rPr>
              <a:t>Is this good enough</a:t>
            </a:r>
            <a:r>
              <a:rPr lang="en-US" sz="2400" dirty="0" smtClean="0">
                <a:solidFill>
                  <a:srgbClr val="FF0000"/>
                </a:solidFill>
              </a:rPr>
              <a:t>?</a:t>
            </a:r>
            <a:endParaRPr lang="en-US" sz="2400" dirty="0" smtClean="0">
              <a:solidFill>
                <a:srgbClr val="FF0000"/>
              </a:solidFill>
            </a:endParaRP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Can’t be sure that reported score is genuine</a:t>
            </a:r>
            <a:endParaRPr lang="en-US" sz="2000" dirty="0" smtClean="0">
              <a:solidFill>
                <a:srgbClr val="FF0000"/>
              </a:solidFill>
            </a:endParaRP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Need to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smtClean="0">
                <a:solidFill>
                  <a:srgbClr val="FF0000"/>
                </a:solidFill>
              </a:rPr>
              <a:t>ensure</a:t>
            </a:r>
            <a:r>
              <a:rPr lang="en-US" sz="2000" dirty="0" smtClean="0">
                <a:solidFill>
                  <a:srgbClr val="FF0000"/>
                </a:solidFill>
              </a:rPr>
              <a:t> score </a:t>
            </a:r>
            <a:r>
              <a:rPr lang="en-US" sz="2000" dirty="0" smtClean="0">
                <a:solidFill>
                  <a:srgbClr val="FF0000"/>
                </a:solidFill>
              </a:rPr>
              <a:t>was </a:t>
            </a:r>
            <a:r>
              <a:rPr lang="en-US" sz="2000" b="1" dirty="0" smtClean="0">
                <a:solidFill>
                  <a:srgbClr val="FF0000"/>
                </a:solidFill>
              </a:rPr>
              <a:t>computed </a:t>
            </a:r>
            <a:r>
              <a:rPr lang="en-US" sz="2000" dirty="0" smtClean="0">
                <a:solidFill>
                  <a:srgbClr val="FF0000"/>
                </a:solidFill>
              </a:rPr>
              <a:t>correctly</a:t>
            </a:r>
          </a:p>
          <a:p>
            <a:endParaRPr lang="en-US" sz="2400" dirty="0" smtClean="0"/>
          </a:p>
          <a:p>
            <a:endParaRPr lang="en-US" sz="2400" dirty="0"/>
          </a:p>
        </p:txBody>
      </p:sp>
      <p:sp>
        <p:nvSpPr>
          <p:cNvPr id="4" name="Folded Corner 3"/>
          <p:cNvSpPr/>
          <p:nvPr/>
        </p:nvSpPr>
        <p:spPr>
          <a:xfrm>
            <a:off x="7772401" y="3342290"/>
            <a:ext cx="914400" cy="914400"/>
          </a:xfrm>
          <a:prstGeom prst="foldedCorner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High score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770018" y="5211763"/>
            <a:ext cx="914400" cy="9144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Game client</a:t>
            </a:r>
          </a:p>
          <a:p>
            <a:pPr algn="ctr"/>
            <a:r>
              <a:rPr lang="en-US" dirty="0" smtClean="0"/>
              <a:t>(</a:t>
            </a:r>
            <a:r>
              <a:rPr lang="en-US" dirty="0" err="1" smtClean="0"/>
              <a:t>uid</a:t>
            </a:r>
            <a:r>
              <a:rPr lang="en-US" dirty="0" smtClean="0"/>
              <a:t> </a:t>
            </a:r>
            <a:r>
              <a:rPr lang="en-US" dirty="0" err="1" smtClean="0"/>
              <a:t>y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7770018" y="1600200"/>
            <a:ext cx="914400" cy="914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Game client (</a:t>
            </a:r>
            <a:r>
              <a:rPr lang="en-US" dirty="0" err="1" smtClean="0"/>
              <a:t>uid</a:t>
            </a:r>
            <a:r>
              <a:rPr lang="en-US" dirty="0" smtClean="0"/>
              <a:t> </a:t>
            </a:r>
            <a:r>
              <a:rPr lang="en-US" dirty="0" err="1" smtClean="0"/>
              <a:t>x</a:t>
            </a:r>
            <a:r>
              <a:rPr lang="en-US" dirty="0" smtClean="0"/>
              <a:t>)</a:t>
            </a:r>
            <a:endParaRPr lang="en-US" dirty="0"/>
          </a:p>
        </p:txBody>
      </p:sp>
      <p:cxnSp>
        <p:nvCxnSpPr>
          <p:cNvPr id="15" name="Straight Arrow Connector 14"/>
          <p:cNvCxnSpPr>
            <a:stCxn id="13" idx="1"/>
            <a:endCxn id="9" idx="0"/>
          </p:cNvCxnSpPr>
          <p:nvPr/>
        </p:nvCxnSpPr>
        <p:spPr>
          <a:xfrm rot="10800000" flipV="1">
            <a:off x="6108176" y="2057400"/>
            <a:ext cx="1661842" cy="128489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2" idx="1"/>
            <a:endCxn id="9" idx="2"/>
          </p:cNvCxnSpPr>
          <p:nvPr/>
        </p:nvCxnSpPr>
        <p:spPr>
          <a:xfrm rot="10800000">
            <a:off x="6108176" y="4256691"/>
            <a:ext cx="1661842" cy="1412273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5333131" y="3342290"/>
            <a:ext cx="1550090" cy="91440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b="1" dirty="0" smtClean="0"/>
              <a:t>Game server</a:t>
            </a:r>
            <a:endParaRPr lang="en-US" sz="2400" b="1" dirty="0"/>
          </a:p>
        </p:txBody>
      </p:sp>
      <p:cxnSp>
        <p:nvCxnSpPr>
          <p:cNvPr id="16" name="Straight Arrow Connector 15"/>
          <p:cNvCxnSpPr>
            <a:stCxn id="9" idx="3"/>
            <a:endCxn id="4" idx="1"/>
          </p:cNvCxnSpPr>
          <p:nvPr/>
        </p:nvCxnSpPr>
        <p:spPr>
          <a:xfrm>
            <a:off x="6883221" y="3799490"/>
            <a:ext cx="889180" cy="1588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565377" y="2702791"/>
            <a:ext cx="1739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</a:t>
            </a:r>
            <a:r>
              <a:rPr lang="en-US" dirty="0" err="1" smtClean="0"/>
              <a:t>x’s</a:t>
            </a:r>
            <a:r>
              <a:rPr lang="en-US" dirty="0" smtClean="0"/>
              <a:t> score = 100”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6068917" y="4903021"/>
            <a:ext cx="1628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</a:t>
            </a:r>
            <a:r>
              <a:rPr lang="en-US" dirty="0" err="1" smtClean="0"/>
              <a:t>y</a:t>
            </a:r>
            <a:r>
              <a:rPr lang="en-US" dirty="0" err="1" smtClean="0"/>
              <a:t>’s</a:t>
            </a:r>
            <a:r>
              <a:rPr lang="en-US" dirty="0" smtClean="0"/>
              <a:t> score = 11”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6903543" y="3799490"/>
            <a:ext cx="7939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“x:100</a:t>
            </a:r>
          </a:p>
          <a:p>
            <a:r>
              <a:rPr lang="en-US" dirty="0" smtClean="0"/>
              <a:t>y</a:t>
            </a:r>
            <a:r>
              <a:rPr lang="en-US" dirty="0" smtClean="0"/>
              <a:t>:11”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6" grpId="0"/>
      <p:bldP spid="27" grpId="0"/>
      <p:bldP spid="28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solidFill>
                  <a:srgbClr val="008000"/>
                </a:solidFill>
              </a:rPr>
              <a:t>Insight: sometimes simple </a:t>
            </a:r>
            <a:r>
              <a:rPr lang="en-US" sz="2400" dirty="0" smtClean="0">
                <a:solidFill>
                  <a:srgbClr val="008000"/>
                </a:solidFill>
              </a:rPr>
              <a:t>inheritance of </a:t>
            </a:r>
            <a:r>
              <a:rPr lang="en-US" sz="2400" dirty="0" err="1" smtClean="0">
                <a:solidFill>
                  <a:srgbClr val="008000"/>
                </a:solidFill>
              </a:rPr>
              <a:t>uids</a:t>
            </a:r>
            <a:r>
              <a:rPr lang="en-US" sz="2400" dirty="0" smtClean="0">
                <a:solidFill>
                  <a:srgbClr val="008000"/>
                </a:solidFill>
              </a:rPr>
              <a:t> is </a:t>
            </a:r>
            <a:r>
              <a:rPr lang="en-US" sz="2400" dirty="0" smtClean="0">
                <a:solidFill>
                  <a:srgbClr val="008000"/>
                </a:solidFill>
              </a:rPr>
              <a:t>insufficient</a:t>
            </a:r>
          </a:p>
          <a:p>
            <a:pPr lvl="1"/>
            <a:r>
              <a:rPr lang="en-US" sz="2000" dirty="0" smtClean="0">
                <a:solidFill>
                  <a:srgbClr val="008000"/>
                </a:solidFill>
              </a:rPr>
              <a:t>Tasks involving management of “user id” state</a:t>
            </a:r>
          </a:p>
          <a:p>
            <a:pPr lvl="1"/>
            <a:r>
              <a:rPr lang="en-US" sz="2000" dirty="0" smtClean="0">
                <a:solidFill>
                  <a:srgbClr val="008000"/>
                </a:solidFill>
              </a:rPr>
              <a:t>Logging in (login)</a:t>
            </a:r>
          </a:p>
          <a:p>
            <a:pPr lvl="1"/>
            <a:r>
              <a:rPr lang="en-US" sz="2000" dirty="0" smtClean="0">
                <a:solidFill>
                  <a:srgbClr val="008000"/>
                </a:solidFill>
              </a:rPr>
              <a:t>Changing passwords (</a:t>
            </a:r>
            <a:r>
              <a:rPr lang="en-US" sz="2000" dirty="0" err="1" smtClean="0">
                <a:solidFill>
                  <a:srgbClr val="008000"/>
                </a:solidFill>
              </a:rPr>
              <a:t>passwd</a:t>
            </a:r>
            <a:r>
              <a:rPr lang="en-US" sz="2000" dirty="0" smtClean="0">
                <a:solidFill>
                  <a:srgbClr val="008000"/>
                </a:solidFill>
              </a:rPr>
              <a:t>)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Why isn’t this code just inside the kernel?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This functionality doesn’t really require interaction </a:t>
            </a:r>
            <a:r>
              <a:rPr lang="en-US" sz="2000" dirty="0" err="1" smtClean="0">
                <a:solidFill>
                  <a:srgbClr val="FF0000"/>
                </a:solidFill>
              </a:rPr>
              <a:t>w</a:t>
            </a:r>
            <a:r>
              <a:rPr lang="en-US" sz="2000" dirty="0" smtClean="0">
                <a:solidFill>
                  <a:srgbClr val="FF0000"/>
                </a:solidFill>
              </a:rPr>
              <a:t>/ hardware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Would like to keep kernel as small as possible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How are “trusted” user-space processes identified?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Run as </a:t>
            </a:r>
            <a:r>
              <a:rPr lang="en-US" sz="2000" b="1" dirty="0" smtClean="0">
                <a:solidFill>
                  <a:srgbClr val="FF0000"/>
                </a:solidFill>
              </a:rPr>
              <a:t>super user</a:t>
            </a:r>
            <a:r>
              <a:rPr lang="en-US" sz="2000" dirty="0" smtClean="0">
                <a:solidFill>
                  <a:srgbClr val="FF0000"/>
                </a:solidFill>
              </a:rPr>
              <a:t> or </a:t>
            </a:r>
            <a:r>
              <a:rPr lang="en-US" sz="2000" b="1" dirty="0" smtClean="0">
                <a:solidFill>
                  <a:srgbClr val="FF0000"/>
                </a:solidFill>
              </a:rPr>
              <a:t>root </a:t>
            </a:r>
            <a:r>
              <a:rPr lang="en-US" sz="2000" dirty="0" smtClean="0">
                <a:solidFill>
                  <a:srgbClr val="FF0000"/>
                </a:solidFill>
              </a:rPr>
              <a:t>(</a:t>
            </a:r>
            <a:r>
              <a:rPr lang="en-US" sz="2000" dirty="0" err="1" smtClean="0">
                <a:solidFill>
                  <a:srgbClr val="FF0000"/>
                </a:solidFill>
              </a:rPr>
              <a:t>uid</a:t>
            </a:r>
            <a:r>
              <a:rPr lang="en-US" sz="2000" dirty="0" smtClean="0">
                <a:solidFill>
                  <a:srgbClr val="FF0000"/>
                </a:solidFill>
              </a:rPr>
              <a:t> 0)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Like a software kernel mode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If a process runs under </a:t>
            </a:r>
            <a:r>
              <a:rPr lang="en-US" sz="2000" dirty="0" err="1" smtClean="0">
                <a:solidFill>
                  <a:srgbClr val="FF0000"/>
                </a:solidFill>
              </a:rPr>
              <a:t>uid</a:t>
            </a:r>
            <a:r>
              <a:rPr lang="en-US" sz="2000" dirty="0" smtClean="0">
                <a:solidFill>
                  <a:srgbClr val="FF0000"/>
                </a:solidFill>
              </a:rPr>
              <a:t> 0, then it has more privileges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4598" y="446300"/>
            <a:ext cx="5143992" cy="3371646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i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nt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P(int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a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)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{…}</a:t>
            </a:r>
            <a:b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</a:b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/>
            </a:r>
            <a:b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</a:b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void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C(int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x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){ </a:t>
            </a:r>
            <a:b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</a:b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int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y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=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P(x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);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 </a:t>
            </a:r>
            <a:b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</a:b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}</a:t>
            </a:r>
            <a:endParaRPr lang="en-US" b="1" dirty="0"/>
          </a:p>
        </p:txBody>
      </p:sp>
      <p:sp>
        <p:nvSpPr>
          <p:cNvPr id="4" name="Rounded Rectangular Callout 3"/>
          <p:cNvSpPr/>
          <p:nvPr/>
        </p:nvSpPr>
        <p:spPr>
          <a:xfrm>
            <a:off x="1462850" y="4255380"/>
            <a:ext cx="5516930" cy="1248389"/>
          </a:xfrm>
          <a:prstGeom prst="wedgeRoundRectCallout">
            <a:avLst>
              <a:gd name="adj1" fmla="val 6578"/>
              <a:gd name="adj2" fmla="val -144402"/>
              <a:gd name="adj3" fmla="val 1666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What info is stored on the stack?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462850" y="5503769"/>
            <a:ext cx="5516930" cy="846734"/>
          </a:xfrm>
          <a:prstGeom prst="roundRect">
            <a:avLst/>
          </a:prstGeom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lvl="1"/>
            <a:r>
              <a:rPr lang="en-US" sz="2400" dirty="0" smtClean="0">
                <a:solidFill>
                  <a:srgbClr val="000000"/>
                </a:solidFill>
              </a:rPr>
              <a:t>C’s registers, call arguments, </a:t>
            </a:r>
            <a:r>
              <a:rPr lang="en-US" sz="2400" dirty="0" smtClean="0">
                <a:solidFill>
                  <a:srgbClr val="000000"/>
                </a:solidFill>
              </a:rPr>
              <a:t>RA,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</a:p>
          <a:p>
            <a:pPr lvl="1"/>
            <a:r>
              <a:rPr lang="en-US" sz="2400" dirty="0" smtClean="0">
                <a:solidFill>
                  <a:srgbClr val="000000"/>
                </a:solidFill>
              </a:rPr>
              <a:t>P's local </a:t>
            </a:r>
            <a:r>
              <a:rPr lang="en-US" sz="2400" dirty="0" err="1" smtClean="0">
                <a:solidFill>
                  <a:srgbClr val="000000"/>
                </a:solidFill>
              </a:rPr>
              <a:t>vars</a:t>
            </a:r>
            <a:endParaRPr lang="en-US" sz="240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Why does login need to run as root?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Needs to check username/password correctness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Needs to fork/exec process under another </a:t>
            </a:r>
            <a:r>
              <a:rPr lang="en-US" sz="2000" dirty="0" err="1" smtClean="0">
                <a:solidFill>
                  <a:srgbClr val="FF0000"/>
                </a:solidFill>
              </a:rPr>
              <a:t>uid</a:t>
            </a:r>
            <a:endParaRPr lang="en-US" sz="2000" dirty="0" smtClean="0">
              <a:solidFill>
                <a:srgbClr val="FF0000"/>
              </a:solidFill>
            </a:endParaRPr>
          </a:p>
          <a:p>
            <a:r>
              <a:rPr lang="en-US" sz="2400" dirty="0" smtClean="0">
                <a:solidFill>
                  <a:srgbClr val="FF0000"/>
                </a:solidFill>
              </a:rPr>
              <a:t>Why does </a:t>
            </a:r>
            <a:r>
              <a:rPr lang="en-US" sz="2400" dirty="0" err="1" smtClean="0">
                <a:solidFill>
                  <a:srgbClr val="FF0000"/>
                </a:solidFill>
              </a:rPr>
              <a:t>passwd</a:t>
            </a:r>
            <a:r>
              <a:rPr lang="en-US" sz="2400" dirty="0" smtClean="0">
                <a:solidFill>
                  <a:srgbClr val="FF0000"/>
                </a:solidFill>
              </a:rPr>
              <a:t> need to run as root?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Needs to modify password database (file)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Database is shared by all users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What makes </a:t>
            </a:r>
            <a:r>
              <a:rPr lang="en-US" sz="2400" dirty="0" err="1" smtClean="0">
                <a:solidFill>
                  <a:srgbClr val="FF0000"/>
                </a:solidFill>
              </a:rPr>
              <a:t>passwd</a:t>
            </a:r>
            <a:r>
              <a:rPr lang="en-US" sz="2400" dirty="0" smtClean="0">
                <a:solidFill>
                  <a:srgbClr val="FF0000"/>
                </a:solidFill>
              </a:rPr>
              <a:t> particularly tricky?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Easy to allow process to shed </a:t>
            </a:r>
            <a:r>
              <a:rPr lang="en-US" sz="2000" dirty="0" smtClean="0">
                <a:solidFill>
                  <a:srgbClr val="FF0000"/>
                </a:solidFill>
              </a:rPr>
              <a:t>privileges (e.g., login)</a:t>
            </a:r>
          </a:p>
          <a:p>
            <a:pPr lvl="1"/>
            <a:r>
              <a:rPr lang="en-US" sz="2000" dirty="0" err="1" smtClean="0">
                <a:solidFill>
                  <a:srgbClr val="FF0000"/>
                </a:solidFill>
              </a:rPr>
              <a:t>passwd</a:t>
            </a:r>
            <a:r>
              <a:rPr lang="en-US" sz="2000" dirty="0" smtClean="0">
                <a:solidFill>
                  <a:srgbClr val="FF0000"/>
                </a:solidFill>
              </a:rPr>
              <a:t> requires an </a:t>
            </a:r>
            <a:r>
              <a:rPr lang="en-US" sz="2000" b="1" dirty="0" smtClean="0">
                <a:solidFill>
                  <a:srgbClr val="FF0000"/>
                </a:solidFill>
              </a:rPr>
              <a:t>escalation </a:t>
            </a:r>
            <a:r>
              <a:rPr lang="en-US" sz="2000" dirty="0" smtClean="0">
                <a:solidFill>
                  <a:srgbClr val="FF0000"/>
                </a:solidFill>
              </a:rPr>
              <a:t>of privileges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How does </a:t>
            </a:r>
            <a:r>
              <a:rPr lang="en-US" sz="2400" dirty="0" smtClean="0">
                <a:solidFill>
                  <a:srgbClr val="FF0000"/>
                </a:solidFill>
              </a:rPr>
              <a:t>UNIX </a:t>
            </a:r>
            <a:r>
              <a:rPr lang="en-US" sz="2400" dirty="0" smtClean="0">
                <a:solidFill>
                  <a:srgbClr val="FF0000"/>
                </a:solidFill>
              </a:rPr>
              <a:t>handle this?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Executable files can have their </a:t>
            </a:r>
            <a:r>
              <a:rPr lang="en-US" sz="2000" dirty="0" err="1" smtClean="0">
                <a:solidFill>
                  <a:srgbClr val="FF0000"/>
                </a:solidFill>
              </a:rPr>
              <a:t>setuid</a:t>
            </a:r>
            <a:r>
              <a:rPr lang="en-US" sz="2000" dirty="0" smtClean="0">
                <a:solidFill>
                  <a:srgbClr val="FF0000"/>
                </a:solidFill>
              </a:rPr>
              <a:t> bit set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If </a:t>
            </a:r>
            <a:r>
              <a:rPr lang="en-US" sz="2000" dirty="0" err="1" smtClean="0">
                <a:solidFill>
                  <a:srgbClr val="FF0000"/>
                </a:solidFill>
              </a:rPr>
              <a:t>setuid</a:t>
            </a:r>
            <a:r>
              <a:rPr lang="en-US" sz="2000" dirty="0" smtClean="0">
                <a:solidFill>
                  <a:srgbClr val="FF0000"/>
                </a:solidFill>
              </a:rPr>
              <a:t> bit is set, process inherits </a:t>
            </a:r>
            <a:r>
              <a:rPr lang="en-US" sz="2000" dirty="0" err="1" smtClean="0">
                <a:solidFill>
                  <a:srgbClr val="FF0000"/>
                </a:solidFill>
              </a:rPr>
              <a:t>uid</a:t>
            </a:r>
            <a:r>
              <a:rPr lang="en-US" sz="2000" dirty="0" smtClean="0">
                <a:solidFill>
                  <a:srgbClr val="FF0000"/>
                </a:solidFill>
              </a:rPr>
              <a:t> of image file’s owner on exec</a:t>
            </a:r>
          </a:p>
          <a:p>
            <a:endParaRPr lang="en-US" sz="2400" dirty="0" smtClean="0">
              <a:solidFill>
                <a:srgbClr val="FF0000"/>
              </a:solidFill>
            </a:endParaRPr>
          </a:p>
          <a:p>
            <a:endParaRPr lang="en-US" sz="2400" dirty="0" smtClean="0">
              <a:solidFill>
                <a:srgbClr val="FF0000"/>
              </a:solidFill>
            </a:endParaRPr>
          </a:p>
          <a:p>
            <a:pPr lvl="1"/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MOO accounting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Multi-player game called Moo</a:t>
            </a:r>
          </a:p>
          <a:p>
            <a:pPr lvl="1"/>
            <a:r>
              <a:rPr lang="en-US" sz="2000" dirty="0" smtClean="0"/>
              <a:t>Want to maintain high score in a file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How does </a:t>
            </a:r>
            <a:r>
              <a:rPr lang="en-US" sz="2400" dirty="0" err="1" smtClean="0">
                <a:solidFill>
                  <a:srgbClr val="FF0000"/>
                </a:solidFill>
              </a:rPr>
              <a:t>setuid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solve our problem</a:t>
            </a:r>
            <a:r>
              <a:rPr lang="en-US" sz="2400" dirty="0" smtClean="0">
                <a:solidFill>
                  <a:srgbClr val="FF0000"/>
                </a:solidFill>
              </a:rPr>
              <a:t>?</a:t>
            </a:r>
            <a:endParaRPr lang="en-US" sz="2400" dirty="0" smtClean="0">
              <a:solidFill>
                <a:srgbClr val="FF0000"/>
              </a:solidFill>
            </a:endParaRP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Game executable is owned by trusted entity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Game cannot be modified by normal users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Users can run executable though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High-score is also owned by trusted entity</a:t>
            </a:r>
          </a:p>
          <a:p>
            <a:r>
              <a:rPr lang="en-US" sz="2400" dirty="0" smtClean="0">
                <a:solidFill>
                  <a:schemeClr val="accent1"/>
                </a:solidFill>
              </a:rPr>
              <a:t>This is a form of trustworthy computing</a:t>
            </a:r>
            <a:endParaRPr lang="en-US" sz="2400" dirty="0" smtClean="0">
              <a:solidFill>
                <a:schemeClr val="accent1"/>
              </a:solidFill>
            </a:endParaRPr>
          </a:p>
          <a:p>
            <a:pPr lvl="1"/>
            <a:r>
              <a:rPr lang="en-US" sz="2000" dirty="0" smtClean="0">
                <a:solidFill>
                  <a:schemeClr val="accent1"/>
                </a:solidFill>
              </a:rPr>
              <a:t>Only trusted code can update </a:t>
            </a:r>
            <a:r>
              <a:rPr lang="en-US" sz="2000" dirty="0" smtClean="0">
                <a:solidFill>
                  <a:schemeClr val="accent1"/>
                </a:solidFill>
              </a:rPr>
              <a:t>score</a:t>
            </a:r>
            <a:endParaRPr lang="en-US" sz="2000" dirty="0" smtClean="0">
              <a:solidFill>
                <a:schemeClr val="accent1"/>
              </a:solidFill>
            </a:endParaRPr>
          </a:p>
          <a:p>
            <a:pPr lvl="1"/>
            <a:r>
              <a:rPr lang="en-US" sz="2000" dirty="0" smtClean="0">
                <a:solidFill>
                  <a:schemeClr val="accent1"/>
                </a:solidFill>
              </a:rPr>
              <a:t>Root </a:t>
            </a:r>
            <a:r>
              <a:rPr lang="en-US" sz="2000" dirty="0" smtClean="0">
                <a:solidFill>
                  <a:schemeClr val="accent1"/>
                </a:solidFill>
              </a:rPr>
              <a:t>ownership ensures </a:t>
            </a:r>
            <a:r>
              <a:rPr lang="en-US" sz="2000" dirty="0" smtClean="0">
                <a:solidFill>
                  <a:schemeClr val="accent1"/>
                </a:solidFill>
              </a:rPr>
              <a:t>code integrity</a:t>
            </a:r>
            <a:endParaRPr lang="en-US" sz="2000" dirty="0" smtClean="0">
              <a:solidFill>
                <a:schemeClr val="accent1"/>
              </a:solidFill>
            </a:endParaRPr>
          </a:p>
          <a:p>
            <a:pPr lvl="1"/>
            <a:r>
              <a:rPr lang="en-US" sz="2000" dirty="0" err="1" smtClean="0">
                <a:solidFill>
                  <a:schemeClr val="accent1"/>
                </a:solidFill>
              </a:rPr>
              <a:t>U</a:t>
            </a:r>
            <a:r>
              <a:rPr lang="en-US" sz="2000" dirty="0" err="1" smtClean="0">
                <a:solidFill>
                  <a:schemeClr val="accent1"/>
                </a:solidFill>
              </a:rPr>
              <a:t>ntrusted</a:t>
            </a:r>
            <a:r>
              <a:rPr lang="en-US" sz="2000" dirty="0" smtClean="0">
                <a:solidFill>
                  <a:schemeClr val="accent1"/>
                </a:solidFill>
              </a:rPr>
              <a:t> users can invoke trusted code</a:t>
            </a:r>
          </a:p>
          <a:p>
            <a:pPr lvl="1"/>
            <a:endParaRPr lang="en-US" sz="2000" dirty="0" smtClean="0">
              <a:solidFill>
                <a:srgbClr val="FF0000"/>
              </a:solidFill>
            </a:endParaRPr>
          </a:p>
          <a:p>
            <a:pPr lvl="1"/>
            <a:endParaRPr lang="en-US" sz="1800" dirty="0" smtClean="0">
              <a:solidFill>
                <a:srgbClr val="FF0000"/>
              </a:solidFill>
            </a:endParaRPr>
          </a:p>
          <a:p>
            <a:endParaRPr lang="en-US" sz="2400" dirty="0" smtClean="0"/>
          </a:p>
          <a:p>
            <a:endParaRPr lang="en-US" sz="2400" dirty="0"/>
          </a:p>
        </p:txBody>
      </p:sp>
      <p:sp>
        <p:nvSpPr>
          <p:cNvPr id="4" name="Folded Corner 3"/>
          <p:cNvSpPr/>
          <p:nvPr/>
        </p:nvSpPr>
        <p:spPr>
          <a:xfrm>
            <a:off x="7772401" y="3342290"/>
            <a:ext cx="914400" cy="914400"/>
          </a:xfrm>
          <a:prstGeom prst="foldedCorner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High score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770018" y="5211763"/>
            <a:ext cx="914400" cy="914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Game client</a:t>
            </a:r>
          </a:p>
          <a:p>
            <a:pPr algn="ctr"/>
            <a:r>
              <a:rPr lang="en-US" dirty="0" smtClean="0"/>
              <a:t>(</a:t>
            </a:r>
            <a:r>
              <a:rPr lang="en-US" dirty="0" smtClean="0"/>
              <a:t>root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7770018" y="1600200"/>
            <a:ext cx="914400" cy="914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</a:t>
            </a:r>
            <a:r>
              <a:rPr lang="en-US" dirty="0" smtClean="0"/>
              <a:t>ame</a:t>
            </a:r>
          </a:p>
          <a:p>
            <a:pPr algn="ctr"/>
            <a:r>
              <a:rPr lang="en-US" dirty="0" smtClean="0"/>
              <a:t>client (</a:t>
            </a:r>
            <a:r>
              <a:rPr lang="en-US" dirty="0" smtClean="0"/>
              <a:t>root</a:t>
            </a:r>
            <a:r>
              <a:rPr lang="en-US" dirty="0" smtClean="0"/>
              <a:t>)</a:t>
            </a:r>
            <a:endParaRPr lang="en-US" dirty="0"/>
          </a:p>
        </p:txBody>
      </p:sp>
      <p:cxnSp>
        <p:nvCxnSpPr>
          <p:cNvPr id="15" name="Straight Arrow Connector 14"/>
          <p:cNvCxnSpPr>
            <a:stCxn id="13" idx="2"/>
            <a:endCxn id="4" idx="0"/>
          </p:cNvCxnSpPr>
          <p:nvPr/>
        </p:nvCxnSpPr>
        <p:spPr>
          <a:xfrm rot="16200000" flipH="1">
            <a:off x="7814564" y="2927253"/>
            <a:ext cx="827690" cy="2383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2" idx="0"/>
            <a:endCxn id="4" idx="2"/>
          </p:cNvCxnSpPr>
          <p:nvPr/>
        </p:nvCxnSpPr>
        <p:spPr>
          <a:xfrm rot="5400000" flipH="1" flipV="1">
            <a:off x="7750873" y="4733036"/>
            <a:ext cx="955073" cy="2383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5650977" y="5213351"/>
            <a:ext cx="914400" cy="9144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r>
              <a:rPr lang="en-US" dirty="0" smtClean="0"/>
              <a:t>hell</a:t>
            </a:r>
          </a:p>
          <a:p>
            <a:pPr algn="ctr"/>
            <a:r>
              <a:rPr lang="en-US" dirty="0" smtClean="0"/>
              <a:t>(</a:t>
            </a:r>
            <a:r>
              <a:rPr lang="en-US" dirty="0" err="1" smtClean="0"/>
              <a:t>uid</a:t>
            </a:r>
            <a:r>
              <a:rPr lang="en-US" dirty="0" smtClean="0"/>
              <a:t> </a:t>
            </a:r>
            <a:r>
              <a:rPr lang="en-US" dirty="0" err="1" smtClean="0"/>
              <a:t>y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650977" y="1601788"/>
            <a:ext cx="914400" cy="914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Shell</a:t>
            </a:r>
          </a:p>
          <a:p>
            <a:pPr algn="ctr"/>
            <a:r>
              <a:rPr lang="en-US" dirty="0" smtClean="0"/>
              <a:t>(</a:t>
            </a:r>
            <a:r>
              <a:rPr lang="en-US" dirty="0" err="1" smtClean="0"/>
              <a:t>uid</a:t>
            </a:r>
            <a:r>
              <a:rPr lang="en-US" dirty="0" smtClean="0"/>
              <a:t> </a:t>
            </a:r>
            <a:r>
              <a:rPr lang="en-US" dirty="0" err="1" smtClean="0"/>
              <a:t>x</a:t>
            </a:r>
            <a:r>
              <a:rPr lang="en-US" dirty="0" smtClean="0"/>
              <a:t>)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10" idx="3"/>
            <a:endCxn id="13" idx="1"/>
          </p:cNvCxnSpPr>
          <p:nvPr/>
        </p:nvCxnSpPr>
        <p:spPr>
          <a:xfrm flipV="1">
            <a:off x="6565377" y="2057400"/>
            <a:ext cx="1204641" cy="1588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9" idx="3"/>
            <a:endCxn id="12" idx="1"/>
          </p:cNvCxnSpPr>
          <p:nvPr/>
        </p:nvCxnSpPr>
        <p:spPr>
          <a:xfrm flipV="1">
            <a:off x="6565377" y="5668963"/>
            <a:ext cx="1204641" cy="1588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559629" y="1735822"/>
            <a:ext cx="11566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“fork/exec</a:t>
            </a:r>
          </a:p>
          <a:p>
            <a:r>
              <a:rPr lang="en-US" dirty="0" smtClean="0"/>
              <a:t>g</a:t>
            </a:r>
            <a:r>
              <a:rPr lang="en-US" dirty="0" smtClean="0"/>
              <a:t>ame”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559629" y="5345797"/>
            <a:ext cx="11566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“fork/exec</a:t>
            </a:r>
          </a:p>
          <a:p>
            <a:r>
              <a:rPr lang="en-US" dirty="0" smtClean="0"/>
              <a:t>g</a:t>
            </a:r>
            <a:r>
              <a:rPr lang="en-US" dirty="0" smtClean="0"/>
              <a:t>ame”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6565377" y="2702791"/>
            <a:ext cx="16642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“</a:t>
            </a:r>
            <a:r>
              <a:rPr lang="en-US" dirty="0" err="1" smtClean="0"/>
              <a:t>x’s</a:t>
            </a:r>
            <a:r>
              <a:rPr lang="en-US" dirty="0" smtClean="0"/>
              <a:t> score = 10”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6559629" y="4580803"/>
            <a:ext cx="1669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“</a:t>
            </a:r>
            <a:r>
              <a:rPr lang="en-US" dirty="0" err="1" smtClean="0"/>
              <a:t>y’s</a:t>
            </a:r>
            <a:r>
              <a:rPr lang="en-US" dirty="0" smtClean="0"/>
              <a:t> score = 11”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2" grpId="0" animBg="1"/>
      <p:bldP spid="13" grpId="0" animBg="1"/>
      <p:bldP spid="9" grpId="0" animBg="1"/>
      <p:bldP spid="10" grpId="0" animBg="1"/>
      <p:bldP spid="21" grpId="0"/>
      <p:bldP spid="24" grpId="0"/>
      <p:bldP spid="25" grpId="0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Arial" pitchFamily="-1" charset="0"/>
              </a:rPr>
              <a:t>Review of the stack</a:t>
            </a:r>
          </a:p>
        </p:txBody>
      </p:sp>
      <p:sp>
        <p:nvSpPr>
          <p:cNvPr id="25603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a typeface="Arial" pitchFamily="-1" charset="0"/>
              </a:rPr>
              <a:t>Each </a:t>
            </a:r>
            <a:r>
              <a:rPr lang="en-US" b="1" dirty="0">
                <a:solidFill>
                  <a:schemeClr val="accent1"/>
                </a:solidFill>
                <a:ea typeface="Arial" pitchFamily="-1" charset="0"/>
              </a:rPr>
              <a:t>stack frame</a:t>
            </a:r>
            <a:r>
              <a:rPr lang="en-US" dirty="0">
                <a:ea typeface="Arial" pitchFamily="-1" charset="0"/>
              </a:rPr>
              <a:t> contains a function’s</a:t>
            </a:r>
          </a:p>
          <a:p>
            <a:pPr lvl="1"/>
            <a:r>
              <a:rPr lang="en-US" dirty="0">
                <a:ea typeface="Arial" pitchFamily="-1" charset="0"/>
              </a:rPr>
              <a:t>Local variables</a:t>
            </a:r>
          </a:p>
          <a:p>
            <a:pPr lvl="1"/>
            <a:r>
              <a:rPr lang="en-US" dirty="0">
                <a:ea typeface="Arial" pitchFamily="-1" charset="0"/>
              </a:rPr>
              <a:t>Parameters</a:t>
            </a:r>
          </a:p>
          <a:p>
            <a:pPr lvl="1"/>
            <a:r>
              <a:rPr lang="en-US" dirty="0">
                <a:ea typeface="Arial" pitchFamily="-1" charset="0"/>
              </a:rPr>
              <a:t>Return address</a:t>
            </a:r>
          </a:p>
          <a:p>
            <a:pPr lvl="1"/>
            <a:r>
              <a:rPr lang="en-US" dirty="0">
                <a:ea typeface="Arial" pitchFamily="-1" charset="0"/>
              </a:rPr>
              <a:t>Saved values of calling function’s registers</a:t>
            </a:r>
          </a:p>
          <a:p>
            <a:r>
              <a:rPr lang="en-US" dirty="0">
                <a:ea typeface="Arial" pitchFamily="-1" charset="0"/>
              </a:rPr>
              <a:t>The stack enables recursion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9"/>
          <p:cNvGrpSpPr>
            <a:grpSpLocks/>
          </p:cNvGrpSpPr>
          <p:nvPr/>
        </p:nvGrpSpPr>
        <p:grpSpPr bwMode="auto">
          <a:xfrm>
            <a:off x="5867400" y="5029200"/>
            <a:ext cx="2895600" cy="838200"/>
            <a:chOff x="5867400" y="5029200"/>
            <a:chExt cx="2895600" cy="838200"/>
          </a:xfrm>
          <a:solidFill>
            <a:srgbClr val="95B3D7"/>
          </a:solidFill>
          <a:effectLst/>
        </p:grpSpPr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5867400" y="5029200"/>
              <a:ext cx="2895600" cy="838200"/>
            </a:xfrm>
            <a:prstGeom prst="rect">
              <a:avLst/>
            </a:prstGeom>
            <a:grpFill/>
            <a:ln w="57150">
              <a:noFill/>
              <a:round/>
              <a:headEnd type="triangle" w="med" len="med"/>
              <a:tailEnd type="triangle" w="med" len="med"/>
            </a:ln>
            <a:effectLst>
              <a:outerShdw blurRad="63500" dist="50800" dir="2700000" algn="tl" rotWithShape="0">
                <a:srgbClr val="000000">
                  <a:alpha val="43137"/>
                </a:srgbClr>
              </a:outer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>
                <a:defRPr/>
              </a:pPr>
              <a:r>
                <a:rPr lang="en-US" sz="2400" b="1" dirty="0">
                  <a:latin typeface="Calibri"/>
                  <a:ea typeface="+mn-ea"/>
                  <a:cs typeface="Arial"/>
                </a:rPr>
                <a:t>c</a:t>
              </a:r>
              <a:r>
                <a:rPr lang="en-US" sz="2400" b="1" dirty="0">
                  <a:solidFill>
                    <a:schemeClr val="tx1">
                      <a:alpha val="100000"/>
                    </a:schemeClr>
                  </a:solidFill>
                  <a:latin typeface="Calibri"/>
                  <a:ea typeface="+mn-ea"/>
                  <a:cs typeface="Arial"/>
                </a:rPr>
                <a:t>onst1=1</a:t>
              </a:r>
              <a:endParaRPr lang="en-US">
                <a:latin typeface="+mn-lt"/>
                <a:ea typeface="+mn-ea"/>
                <a:cs typeface="+mn-cs"/>
              </a:endParaRPr>
            </a:p>
            <a:p>
              <a:pPr algn="r">
                <a:defRPr/>
              </a:pPr>
              <a:r>
                <a:rPr lang="en-US" sz="2400" b="1" dirty="0">
                  <a:latin typeface="Calibri"/>
                  <a:ea typeface="+mn-ea"/>
                  <a:cs typeface="Arial"/>
                </a:rPr>
                <a:t>c</a:t>
              </a:r>
              <a:r>
                <a:rPr lang="en-US" sz="2400" b="1" dirty="0">
                  <a:solidFill>
                    <a:schemeClr val="tx1">
                      <a:alpha val="100000"/>
                    </a:schemeClr>
                  </a:solidFill>
                  <a:latin typeface="Calibri"/>
                  <a:ea typeface="+mn-ea"/>
                  <a:cs typeface="Arial"/>
                </a:rPr>
                <a:t>onst2=0</a:t>
              </a: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5867400" y="5029200"/>
              <a:ext cx="914400" cy="838200"/>
            </a:xfrm>
            <a:prstGeom prst="rect">
              <a:avLst/>
            </a:prstGeom>
            <a:grpFill/>
            <a:ln w="57150" cap="flat" cmpd="sng" algn="ctr">
              <a:noFill/>
              <a:prstDash val="solid"/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3200" b="1" dirty="0">
                  <a:solidFill>
                    <a:schemeClr val="accent2">
                      <a:shade val="75000"/>
                    </a:schemeClr>
                  </a:solidFill>
                  <a:latin typeface="Calibri"/>
                  <a:ea typeface="+mn-ea"/>
                  <a:cs typeface="Arial"/>
                </a:rPr>
                <a:t>main</a:t>
              </a:r>
            </a:p>
          </p:txBody>
        </p:sp>
      </p:grpSp>
      <p:sp>
        <p:nvSpPr>
          <p:cNvPr id="26627" name="Rectangle 1"/>
          <p:cNvSpPr>
            <a:spLocks noGrp="1"/>
          </p:cNvSpPr>
          <p:nvPr>
            <p:ph type="title"/>
          </p:nvPr>
        </p:nvSpPr>
        <p:spPr>
          <a:effectLst/>
        </p:spPr>
        <p:txBody>
          <a:bodyPr/>
          <a:lstStyle/>
          <a:p>
            <a:endParaRPr lang="en-US" dirty="0">
              <a:ea typeface="Arial" pitchFamily="-1" charset="0"/>
            </a:endParaRPr>
          </a:p>
        </p:txBody>
      </p:sp>
      <p:grpSp>
        <p:nvGrpSpPr>
          <p:cNvPr id="3" name="Group 70"/>
          <p:cNvGrpSpPr>
            <a:grpSpLocks/>
          </p:cNvGrpSpPr>
          <p:nvPr/>
        </p:nvGrpSpPr>
        <p:grpSpPr bwMode="auto">
          <a:xfrm>
            <a:off x="5867400" y="4191000"/>
            <a:ext cx="2895600" cy="838200"/>
            <a:chOff x="5867400" y="4191000"/>
            <a:chExt cx="2895600" cy="838200"/>
          </a:xfrm>
          <a:solidFill>
            <a:srgbClr val="95B3D7"/>
          </a:solidFill>
          <a:effectLst/>
        </p:grpSpPr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5867400" y="4191000"/>
              <a:ext cx="2895600" cy="838200"/>
            </a:xfrm>
            <a:prstGeom prst="rect">
              <a:avLst/>
            </a:prstGeom>
            <a:grpFill/>
            <a:ln w="57150">
              <a:noFill/>
              <a:round/>
              <a:headEnd type="triangle" w="med" len="med"/>
              <a:tailEnd type="triangle" w="med" len="med"/>
            </a:ln>
            <a:effectLst>
              <a:outerShdw blurRad="63500" dist="50800" dir="2700000" algn="tl" rotWithShape="0">
                <a:srgbClr val="000000">
                  <a:alpha val="43137"/>
                </a:srgbClr>
              </a:outer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b="1" dirty="0" err="1">
                  <a:solidFill>
                    <a:schemeClr val="tx1">
                      <a:alpha val="100000"/>
                    </a:schemeClr>
                  </a:solidFill>
                  <a:latin typeface="Calibri"/>
                  <a:ea typeface="+mn-ea"/>
                  <a:cs typeface="Arial"/>
                </a:rPr>
                <a:t>tmp</a:t>
              </a:r>
              <a:r>
                <a:rPr lang="en-US" sz="2400" b="1" dirty="0">
                  <a:solidFill>
                    <a:schemeClr val="tx1">
                      <a:alpha val="100000"/>
                    </a:schemeClr>
                  </a:solidFill>
                  <a:latin typeface="Calibri"/>
                  <a:ea typeface="+mn-ea"/>
                  <a:cs typeface="Arial"/>
                </a:rPr>
                <a:t>=1</a:t>
              </a:r>
              <a:endParaRPr lang="en-US">
                <a:latin typeface="+mn-lt"/>
                <a:ea typeface="+mn-ea"/>
                <a:cs typeface="+mn-cs"/>
              </a:endParaRPr>
            </a:p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b="1" dirty="0">
                  <a:solidFill>
                    <a:schemeClr val="tx1">
                      <a:alpha val="100000"/>
                    </a:schemeClr>
                  </a:solidFill>
                  <a:latin typeface="Calibri"/>
                  <a:ea typeface="+mn-ea"/>
                  <a:cs typeface="Arial"/>
                </a:rPr>
                <a:t>RA=</a:t>
              </a:r>
              <a:r>
                <a:rPr lang="en-US" sz="2400" b="1" dirty="0">
                  <a:latin typeface="Calibri"/>
                  <a:ea typeface="+mn-ea"/>
                  <a:cs typeface="Arial"/>
                </a:rPr>
                <a:t>0x804838c</a:t>
              </a: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5867400" y="4191000"/>
              <a:ext cx="914400" cy="838200"/>
            </a:xfrm>
            <a:prstGeom prst="rect">
              <a:avLst/>
            </a:prstGeom>
            <a:grpFill/>
            <a:ln w="57150" cap="flat" cmpd="sng" algn="ctr">
              <a:noFill/>
              <a:prstDash val="solid"/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3200" b="1" dirty="0">
                  <a:solidFill>
                    <a:schemeClr val="accent2">
                      <a:shade val="75000"/>
                    </a:schemeClr>
                  </a:solidFill>
                  <a:latin typeface="Calibri"/>
                  <a:ea typeface="+mn-ea"/>
                  <a:cs typeface="Arial"/>
                </a:rPr>
                <a:t>A</a:t>
              </a:r>
            </a:p>
          </p:txBody>
        </p:sp>
      </p:grpSp>
      <p:grpSp>
        <p:nvGrpSpPr>
          <p:cNvPr id="14" name="Group 71"/>
          <p:cNvGrpSpPr>
            <a:grpSpLocks/>
          </p:cNvGrpSpPr>
          <p:nvPr/>
        </p:nvGrpSpPr>
        <p:grpSpPr bwMode="auto">
          <a:xfrm>
            <a:off x="5867400" y="3352800"/>
            <a:ext cx="2895600" cy="838200"/>
            <a:chOff x="5867400" y="3352800"/>
            <a:chExt cx="2895600" cy="838200"/>
          </a:xfrm>
          <a:solidFill>
            <a:srgbClr val="95B3D7"/>
          </a:solidFill>
          <a:effectLst/>
        </p:grpSpPr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5867400" y="3352800"/>
              <a:ext cx="2895600" cy="838200"/>
            </a:xfrm>
            <a:prstGeom prst="rect">
              <a:avLst/>
            </a:prstGeom>
            <a:grpFill/>
            <a:ln w="57150">
              <a:noFill/>
              <a:round/>
              <a:headEnd type="triangle" w="med" len="med"/>
              <a:tailEnd type="triangle" w="med" len="med"/>
            </a:ln>
            <a:effectLst>
              <a:outerShdw blurRad="63500" dist="50800" dir="2700000" algn="tl" rotWithShape="0">
                <a:srgbClr val="000000">
                  <a:alpha val="43137"/>
                </a:srgbClr>
              </a:outer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>
                <a:defRPr/>
              </a:pPr>
              <a:endParaRPr lang="en-US" sz="2400" b="1" dirty="0">
                <a:latin typeface="Calibri"/>
                <a:ea typeface="+mn-ea"/>
                <a:cs typeface="Arial"/>
              </a:endParaRPr>
            </a:p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b="1" dirty="0">
                  <a:latin typeface="Calibri"/>
                  <a:ea typeface="+mn-ea"/>
                  <a:cs typeface="Arial"/>
                </a:rPr>
                <a:t>RA=0x8048361</a:t>
              </a: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5867400" y="3352800"/>
              <a:ext cx="914400" cy="838200"/>
            </a:xfrm>
            <a:prstGeom prst="rect">
              <a:avLst/>
            </a:prstGeom>
            <a:grpFill/>
            <a:ln w="57150" cap="flat" cmpd="sng" algn="ctr">
              <a:noFill/>
              <a:prstDash val="solid"/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3200" b="1" dirty="0">
                  <a:solidFill>
                    <a:schemeClr val="accent2">
                      <a:shade val="75000"/>
                    </a:schemeClr>
                  </a:solidFill>
                  <a:latin typeface="Calibri"/>
                  <a:ea typeface="+mn-ea"/>
                  <a:cs typeface="Arial"/>
                </a:rPr>
                <a:t>B</a:t>
              </a:r>
            </a:p>
          </p:txBody>
        </p:sp>
      </p:grpSp>
      <p:grpSp>
        <p:nvGrpSpPr>
          <p:cNvPr id="26656" name="Group 72"/>
          <p:cNvGrpSpPr>
            <a:grpSpLocks/>
          </p:cNvGrpSpPr>
          <p:nvPr/>
        </p:nvGrpSpPr>
        <p:grpSpPr bwMode="auto">
          <a:xfrm>
            <a:off x="5867400" y="2514600"/>
            <a:ext cx="2895600" cy="838200"/>
            <a:chOff x="5867400" y="2514600"/>
            <a:chExt cx="2895600" cy="838200"/>
          </a:xfrm>
          <a:solidFill>
            <a:srgbClr val="95B3D7"/>
          </a:solidFill>
          <a:effectLst/>
        </p:grpSpPr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5867400" y="2514600"/>
              <a:ext cx="2895600" cy="838200"/>
            </a:xfrm>
            <a:prstGeom prst="rect">
              <a:avLst/>
            </a:prstGeom>
            <a:grpFill/>
            <a:ln w="57150">
              <a:noFill/>
              <a:round/>
              <a:headEnd type="triangle" w="med" len="med"/>
              <a:tailEnd type="triangle" w="med" len="med"/>
            </a:ln>
            <a:effectLst>
              <a:outerShdw blurRad="63500" dist="50800" dir="2700000" algn="tl" rotWithShape="0">
                <a:srgbClr val="000000">
                  <a:alpha val="43137"/>
                </a:srgbClr>
              </a:outer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>
                <a:defRPr/>
              </a:pPr>
              <a:r>
                <a:rPr lang="en-US" sz="2400" b="1">
                  <a:latin typeface="Calibri" charset="0"/>
                  <a:ea typeface="Arial" charset="0"/>
                  <a:cs typeface="Arial" charset="0"/>
                </a:rPr>
                <a:t>const=0</a:t>
              </a:r>
              <a:endParaRPr lang="en-US">
                <a:latin typeface="Gill Sans MT" charset="-18"/>
                <a:ea typeface="Arial" charset="0"/>
                <a:cs typeface="Arial" charset="0"/>
              </a:endParaRPr>
            </a:p>
            <a:p>
              <a:pPr algn="r">
                <a:defRPr/>
              </a:pPr>
              <a:r>
                <a:rPr lang="en-US" sz="2400" b="1">
                  <a:latin typeface="Calibri" charset="0"/>
                  <a:ea typeface="Arial" charset="0"/>
                  <a:cs typeface="Arial" charset="0"/>
                </a:rPr>
                <a:t>RA=0x8048354</a:t>
              </a:r>
              <a:endParaRPr lang="en-US" sz="2400">
                <a:latin typeface="Gill Sans MT" charset="-18"/>
                <a:ea typeface="Arial" charset="0"/>
                <a:cs typeface="Arial" charset="0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5867400" y="2514600"/>
              <a:ext cx="914400" cy="838200"/>
            </a:xfrm>
            <a:prstGeom prst="rect">
              <a:avLst/>
            </a:prstGeom>
            <a:grpFill/>
            <a:ln w="57150" cap="flat" cmpd="sng" algn="ctr">
              <a:noFill/>
              <a:prstDash val="solid"/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3200" b="1" dirty="0">
                  <a:solidFill>
                    <a:schemeClr val="accent2">
                      <a:shade val="75000"/>
                    </a:schemeClr>
                  </a:solidFill>
                  <a:latin typeface="Calibri"/>
                  <a:ea typeface="+mn-ea"/>
                  <a:cs typeface="Arial"/>
                </a:rPr>
                <a:t>C</a:t>
              </a:r>
            </a:p>
          </p:txBody>
        </p:sp>
      </p:grpSp>
      <p:grpSp>
        <p:nvGrpSpPr>
          <p:cNvPr id="26657" name="Group 73"/>
          <p:cNvGrpSpPr>
            <a:grpSpLocks/>
          </p:cNvGrpSpPr>
          <p:nvPr/>
        </p:nvGrpSpPr>
        <p:grpSpPr bwMode="auto">
          <a:xfrm>
            <a:off x="5867400" y="1676400"/>
            <a:ext cx="2895600" cy="838200"/>
            <a:chOff x="5867400" y="1676400"/>
            <a:chExt cx="2895600" cy="838200"/>
          </a:xfrm>
          <a:solidFill>
            <a:srgbClr val="95B3D7"/>
          </a:solidFill>
          <a:effectLst/>
        </p:grpSpPr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5867400" y="1676400"/>
              <a:ext cx="2895600" cy="838200"/>
            </a:xfrm>
            <a:prstGeom prst="rect">
              <a:avLst/>
            </a:prstGeom>
            <a:grpFill/>
            <a:ln w="57150">
              <a:noFill/>
              <a:round/>
              <a:headEnd type="triangle" w="med" len="med"/>
              <a:tailEnd type="triangle" w="med" len="med"/>
            </a:ln>
            <a:effectLst>
              <a:outerShdw blurRad="63500" dist="50800" dir="2700000" algn="tl" rotWithShape="0">
                <a:srgbClr val="000000">
                  <a:alpha val="43137"/>
                </a:srgbClr>
              </a:outer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>
                <a:defRPr/>
              </a:pPr>
              <a:r>
                <a:rPr lang="en-US" sz="2400" b="1" dirty="0" err="1">
                  <a:latin typeface="Calibri"/>
                  <a:ea typeface="+mn-ea"/>
                  <a:cs typeface="Arial"/>
                </a:rPr>
                <a:t>tmp</a:t>
              </a:r>
              <a:r>
                <a:rPr lang="en-US" sz="2400" b="1" dirty="0">
                  <a:latin typeface="Calibri"/>
                  <a:ea typeface="+mn-ea"/>
                  <a:cs typeface="Arial"/>
                </a:rPr>
                <a:t>=0</a:t>
              </a:r>
              <a:endParaRPr lang="en-US" dirty="0">
                <a:latin typeface="+mn-lt"/>
                <a:ea typeface="+mn-ea"/>
                <a:cs typeface="+mn-cs"/>
              </a:endParaRPr>
            </a:p>
            <a:p>
              <a:pPr algn="r">
                <a:defRPr/>
              </a:pPr>
              <a:r>
                <a:rPr lang="en-US" sz="2400" b="1" dirty="0">
                  <a:solidFill>
                    <a:schemeClr val="tx1">
                      <a:alpha val="100000"/>
                    </a:schemeClr>
                  </a:solidFill>
                  <a:latin typeface="Calibri"/>
                  <a:ea typeface="+mn-ea"/>
                  <a:cs typeface="Arial"/>
                </a:rPr>
                <a:t>RA=0x8048347</a:t>
              </a: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5867400" y="1676400"/>
              <a:ext cx="914400" cy="838200"/>
            </a:xfrm>
            <a:prstGeom prst="rect">
              <a:avLst/>
            </a:prstGeom>
            <a:grpFill/>
            <a:ln w="57150" cap="flat" cmpd="sng" algn="ctr">
              <a:noFill/>
              <a:prstDash val="solid"/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3200" b="1" dirty="0">
                  <a:solidFill>
                    <a:schemeClr val="accent2">
                      <a:shade val="75000"/>
                    </a:schemeClr>
                  </a:solidFill>
                  <a:latin typeface="Calibri"/>
                  <a:ea typeface="+mn-ea"/>
                  <a:cs typeface="Arial"/>
                </a:rPr>
                <a:t>A</a:t>
              </a:r>
            </a:p>
          </p:txBody>
        </p:sp>
      </p:grpSp>
      <p:sp>
        <p:nvSpPr>
          <p:cNvPr id="20" name="Rectangle 19"/>
          <p:cNvSpPr/>
          <p:nvPr/>
        </p:nvSpPr>
        <p:spPr bwMode="auto">
          <a:xfrm>
            <a:off x="4724400" y="1676400"/>
            <a:ext cx="762000" cy="2286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400" b="1" dirty="0">
                <a:solidFill>
                  <a:srgbClr val="FF7C80"/>
                </a:solidFill>
                <a:latin typeface="Calibri" charset="0"/>
                <a:ea typeface="Arial" charset="0"/>
                <a:cs typeface="Arial" charset="0"/>
              </a:rPr>
              <a:t>0xfffffff</a:t>
            </a:r>
            <a:endParaRPr lang="en-US" sz="1400" b="1" dirty="0">
              <a:solidFill>
                <a:srgbClr val="FF7C8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4724400" y="1905000"/>
            <a:ext cx="762000" cy="2286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724400" y="2133600"/>
            <a:ext cx="762000" cy="2286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724400" y="2362200"/>
            <a:ext cx="762000" cy="2286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724400" y="2590800"/>
            <a:ext cx="762000" cy="2286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724400" y="2819400"/>
            <a:ext cx="762000" cy="2286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4724400" y="3048000"/>
            <a:ext cx="762000" cy="2286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4724400" y="3276600"/>
            <a:ext cx="762000" cy="2286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4724400" y="4419600"/>
            <a:ext cx="762000" cy="2286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4724400" y="4648200"/>
            <a:ext cx="762000" cy="2286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4724400" y="4876800"/>
            <a:ext cx="762000" cy="2286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4724400" y="5105400"/>
            <a:ext cx="762000" cy="2286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4724400" y="5334000"/>
            <a:ext cx="762000" cy="2286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4724400" y="5562600"/>
            <a:ext cx="762000" cy="2286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4724400" y="5791200"/>
            <a:ext cx="762000" cy="2286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4724400" y="6019800"/>
            <a:ext cx="762000" cy="2286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400" b="1" dirty="0">
                <a:solidFill>
                  <a:srgbClr val="FF7C80"/>
                </a:solidFill>
                <a:latin typeface="Arial"/>
                <a:ea typeface="+mn-ea"/>
                <a:cs typeface="Arial"/>
              </a:rPr>
              <a:t>0x0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4724400" y="3505200"/>
            <a:ext cx="762000" cy="2286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4495800" y="1143000"/>
            <a:ext cx="1219200" cy="3810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2000" b="1" dirty="0">
                <a:solidFill>
                  <a:srgbClr val="FF7C80"/>
                </a:solidFill>
                <a:latin typeface="Calibri" charset="0"/>
                <a:ea typeface="Arial" charset="0"/>
                <a:cs typeface="Arial" charset="0"/>
              </a:rPr>
              <a:t>Memory</a:t>
            </a:r>
            <a:endParaRPr lang="en-US" sz="2400" b="1" dirty="0">
              <a:solidFill>
                <a:srgbClr val="FF7C80"/>
              </a:solidFill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26658" name="Group 56"/>
          <p:cNvGrpSpPr>
            <a:grpSpLocks/>
          </p:cNvGrpSpPr>
          <p:nvPr/>
        </p:nvGrpSpPr>
        <p:grpSpPr bwMode="auto">
          <a:xfrm>
            <a:off x="152400" y="1143000"/>
            <a:ext cx="4267200" cy="5029200"/>
            <a:chOff x="152400" y="1143000"/>
            <a:chExt cx="4267200" cy="5029200"/>
          </a:xfrm>
          <a:effectLst/>
        </p:grpSpPr>
        <p:sp>
          <p:nvSpPr>
            <p:cNvPr id="4" name="Rectangle 3"/>
            <p:cNvSpPr txBox="1">
              <a:spLocks noChangeArrowheads="1"/>
            </p:cNvSpPr>
            <p:nvPr/>
          </p:nvSpPr>
          <p:spPr bwMode="auto">
            <a:xfrm>
              <a:off x="1676400" y="1647825"/>
              <a:ext cx="2743200" cy="4524375"/>
            </a:xfrm>
            <a:prstGeom prst="rect">
              <a:avLst/>
            </a:prstGeom>
            <a:solidFill>
              <a:srgbClr val="BFBFBF"/>
            </a:solidFill>
            <a:ln w="28575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>
                  <a:latin typeface="Courier New"/>
                  <a:ea typeface="+mn-ea"/>
                  <a:cs typeface="Courier New"/>
                </a:rPr>
                <a:t>void C () {</a:t>
              </a:r>
              <a:endParaRPr lang="en-US" dirty="0">
                <a:latin typeface="+mn-lt"/>
                <a:ea typeface="+mn-ea"/>
                <a:cs typeface="+mn-cs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>
                  <a:latin typeface="Courier New"/>
                  <a:ea typeface="+mn-ea"/>
                  <a:cs typeface="Courier New"/>
                </a:rPr>
                <a:t>  A (0);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>
                  <a:latin typeface="Courier New"/>
                  <a:ea typeface="+mn-ea"/>
                  <a:cs typeface="Courier New"/>
                </a:rPr>
                <a:t>}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 dirty="0">
                <a:latin typeface="Courier New"/>
                <a:ea typeface="+mn-ea"/>
                <a:cs typeface="Courier New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>
                  <a:latin typeface="Courier New"/>
                  <a:ea typeface="+mn-ea"/>
                  <a:cs typeface="Courier New"/>
                </a:rPr>
                <a:t>void B () {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>
                  <a:latin typeface="Courier New"/>
                  <a:ea typeface="+mn-ea"/>
                  <a:cs typeface="Courier New"/>
                </a:rPr>
                <a:t>  C ();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>
                  <a:latin typeface="Courier New"/>
                  <a:ea typeface="+mn-ea"/>
                  <a:cs typeface="Courier New"/>
                </a:rPr>
                <a:t>}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 dirty="0">
                <a:latin typeface="Courier New"/>
                <a:ea typeface="+mn-ea"/>
                <a:cs typeface="Courier New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>
                  <a:latin typeface="Courier New"/>
                  <a:ea typeface="+mn-ea"/>
                  <a:cs typeface="Courier New"/>
                </a:rPr>
                <a:t>void A (</a:t>
              </a:r>
              <a:r>
                <a:rPr lang="en-US" b="1" dirty="0" err="1">
                  <a:latin typeface="Courier New"/>
                  <a:ea typeface="+mn-ea"/>
                  <a:cs typeface="Courier New"/>
                </a:rPr>
                <a:t>int</a:t>
              </a:r>
              <a:r>
                <a:rPr lang="en-US" b="1" dirty="0">
                  <a:latin typeface="Courier New"/>
                  <a:ea typeface="+mn-ea"/>
                  <a:cs typeface="Courier New"/>
                </a:rPr>
                <a:t> </a:t>
              </a:r>
              <a:r>
                <a:rPr lang="en-US" b="1" dirty="0" err="1">
                  <a:latin typeface="Courier New"/>
                  <a:ea typeface="+mn-ea"/>
                  <a:cs typeface="Courier New"/>
                </a:rPr>
                <a:t>tmp</a:t>
              </a:r>
              <a:r>
                <a:rPr lang="en-US" b="1" dirty="0">
                  <a:latin typeface="Courier New"/>
                  <a:ea typeface="+mn-ea"/>
                  <a:cs typeface="Courier New"/>
                </a:rPr>
                <a:t>){</a:t>
              </a:r>
              <a:endParaRPr lang="en-US" dirty="0">
                <a:latin typeface="+mn-lt"/>
                <a:ea typeface="+mn-ea"/>
                <a:cs typeface="+mn-cs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>
                  <a:latin typeface="Courier New"/>
                  <a:ea typeface="+mn-ea"/>
                  <a:cs typeface="Courier New"/>
                </a:rPr>
                <a:t>  if (</a:t>
              </a:r>
              <a:r>
                <a:rPr lang="en-US" b="1" dirty="0" err="1">
                  <a:latin typeface="Courier New"/>
                  <a:ea typeface="+mn-ea"/>
                  <a:cs typeface="Courier New"/>
                </a:rPr>
                <a:t>tmp</a:t>
              </a:r>
              <a:r>
                <a:rPr lang="en-US" b="1" dirty="0">
                  <a:latin typeface="Courier New"/>
                  <a:ea typeface="+mn-ea"/>
                  <a:cs typeface="Courier New"/>
                </a:rPr>
                <a:t>) B ();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>
                  <a:latin typeface="Courier New"/>
                  <a:ea typeface="+mn-ea"/>
                  <a:cs typeface="Courier New"/>
                </a:rPr>
                <a:t>}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 dirty="0">
                <a:latin typeface="Courier New"/>
                <a:ea typeface="+mn-ea"/>
                <a:cs typeface="Courier New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 err="1">
                  <a:latin typeface="Courier New"/>
                  <a:ea typeface="+mn-ea"/>
                  <a:cs typeface="Courier New"/>
                </a:rPr>
                <a:t>int</a:t>
              </a:r>
              <a:r>
                <a:rPr lang="en-US" b="1" dirty="0">
                  <a:latin typeface="Courier New"/>
                  <a:ea typeface="+mn-ea"/>
                  <a:cs typeface="Courier New"/>
                </a:rPr>
                <a:t> main () {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>
                  <a:latin typeface="Courier New"/>
                  <a:ea typeface="+mn-ea"/>
                  <a:cs typeface="Courier New"/>
                </a:rPr>
                <a:t>  A (1);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>
                  <a:latin typeface="Courier New"/>
                  <a:ea typeface="+mn-ea"/>
                  <a:cs typeface="Courier New"/>
                </a:rPr>
                <a:t>  return 0;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>
                  <a:latin typeface="Courier New"/>
                  <a:ea typeface="+mn-ea"/>
                  <a:cs typeface="Courier New"/>
                </a:rPr>
                <a:t>}</a:t>
              </a:r>
            </a:p>
          </p:txBody>
        </p:sp>
        <p:sp>
          <p:nvSpPr>
            <p:cNvPr id="5" name="Right Arrow 4"/>
            <p:cNvSpPr>
              <a:spLocks noChangeArrowheads="1"/>
            </p:cNvSpPr>
            <p:nvPr/>
          </p:nvSpPr>
          <p:spPr bwMode="auto">
            <a:xfrm>
              <a:off x="152400" y="2028825"/>
              <a:ext cx="1676400" cy="609600"/>
            </a:xfrm>
            <a:prstGeom prst="rightArrow">
              <a:avLst>
                <a:gd name="adj1" fmla="val 50000"/>
                <a:gd name="adj2" fmla="val 49997"/>
              </a:avLst>
            </a:prstGeom>
            <a:solidFill>
              <a:schemeClr val="bg1"/>
            </a:solidFill>
            <a:ln w="57150">
              <a:solidFill>
                <a:schemeClr val="accent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latin typeface="Calibri"/>
                  <a:ea typeface="+mn-ea"/>
                  <a:cs typeface="Arial"/>
                </a:rPr>
                <a:t>0x8048347</a:t>
              </a:r>
              <a:endParaRPr lang="en-US" sz="2000" b="1" dirty="0">
                <a:solidFill>
                  <a:schemeClr val="tx1">
                    <a:alpha val="100000"/>
                  </a:schemeClr>
                </a:solidFill>
                <a:latin typeface="Calibri"/>
                <a:ea typeface="+mn-ea"/>
                <a:cs typeface="Arial"/>
              </a:endParaRPr>
            </a:p>
          </p:txBody>
        </p:sp>
        <p:sp>
          <p:nvSpPr>
            <p:cNvPr id="7" name="Right Arrow 6"/>
            <p:cNvSpPr>
              <a:spLocks noChangeArrowheads="1"/>
            </p:cNvSpPr>
            <p:nvPr/>
          </p:nvSpPr>
          <p:spPr bwMode="auto">
            <a:xfrm>
              <a:off x="152400" y="3171825"/>
              <a:ext cx="1676400" cy="609600"/>
            </a:xfrm>
            <a:prstGeom prst="rightArrow">
              <a:avLst>
                <a:gd name="adj1" fmla="val 50000"/>
                <a:gd name="adj2" fmla="val 49997"/>
              </a:avLst>
            </a:prstGeom>
            <a:solidFill>
              <a:schemeClr val="bg1"/>
            </a:solidFill>
            <a:ln w="57150">
              <a:solidFill>
                <a:schemeClr val="accent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latin typeface="Calibri"/>
                  <a:ea typeface="+mn-ea"/>
                  <a:cs typeface="Arial"/>
                </a:rPr>
                <a:t>0x8048354</a:t>
              </a:r>
              <a:endParaRPr lang="en-US" sz="2000" b="1" dirty="0">
                <a:solidFill>
                  <a:schemeClr val="tx1">
                    <a:alpha val="100000"/>
                  </a:schemeClr>
                </a:solidFill>
                <a:latin typeface="Calibri"/>
                <a:ea typeface="+mn-ea"/>
                <a:cs typeface="Arial"/>
              </a:endParaRPr>
            </a:p>
          </p:txBody>
        </p:sp>
        <p:sp>
          <p:nvSpPr>
            <p:cNvPr id="6" name="Right Arrow 5"/>
            <p:cNvSpPr>
              <a:spLocks noChangeArrowheads="1"/>
            </p:cNvSpPr>
            <p:nvPr/>
          </p:nvSpPr>
          <p:spPr bwMode="auto">
            <a:xfrm>
              <a:off x="152400" y="4238625"/>
              <a:ext cx="1676400" cy="609600"/>
            </a:xfrm>
            <a:prstGeom prst="rightArrow">
              <a:avLst>
                <a:gd name="adj1" fmla="val 50000"/>
                <a:gd name="adj2" fmla="val 49997"/>
              </a:avLst>
            </a:prstGeom>
            <a:solidFill>
              <a:schemeClr val="bg1"/>
            </a:solidFill>
            <a:ln w="57150">
              <a:solidFill>
                <a:schemeClr val="accent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latin typeface="Calibri"/>
                  <a:ea typeface="+mn-ea"/>
                  <a:cs typeface="Arial"/>
                </a:rPr>
                <a:t>0x8048361</a:t>
              </a:r>
              <a:endParaRPr lang="en-US" sz="2000" b="1" dirty="0">
                <a:solidFill>
                  <a:schemeClr val="tx1">
                    <a:alpha val="100000"/>
                  </a:schemeClr>
                </a:solidFill>
                <a:latin typeface="Calibri"/>
                <a:ea typeface="+mn-ea"/>
                <a:cs typeface="Arial"/>
              </a:endParaRPr>
            </a:p>
          </p:txBody>
        </p:sp>
        <p:sp>
          <p:nvSpPr>
            <p:cNvPr id="8" name="Right Arrow 7"/>
            <p:cNvSpPr>
              <a:spLocks noChangeArrowheads="1"/>
            </p:cNvSpPr>
            <p:nvPr/>
          </p:nvSpPr>
          <p:spPr bwMode="auto">
            <a:xfrm>
              <a:off x="152400" y="5381625"/>
              <a:ext cx="1676400" cy="609600"/>
            </a:xfrm>
            <a:prstGeom prst="rightArrow">
              <a:avLst>
                <a:gd name="adj1" fmla="val 50000"/>
                <a:gd name="adj2" fmla="val 49997"/>
              </a:avLst>
            </a:prstGeom>
            <a:solidFill>
              <a:schemeClr val="bg1"/>
            </a:solidFill>
            <a:ln w="57150">
              <a:solidFill>
                <a:schemeClr val="accent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latin typeface="Calibri"/>
                  <a:ea typeface="+mn-ea"/>
                  <a:cs typeface="Arial"/>
                </a:rPr>
                <a:t>0x804838c</a:t>
              </a:r>
              <a:endParaRPr lang="en-US" sz="2000" b="1" dirty="0">
                <a:solidFill>
                  <a:schemeClr val="tx1">
                    <a:alpha val="100000"/>
                  </a:schemeClr>
                </a:solidFill>
                <a:latin typeface="Calibri"/>
                <a:ea typeface="+mn-ea"/>
                <a:cs typeface="Arial"/>
              </a:endParaRPr>
            </a:p>
          </p:txBody>
        </p:sp>
        <p:sp>
          <p:nvSpPr>
            <p:cNvPr id="40" name="Rectangle 39"/>
            <p:cNvSpPr/>
            <p:nvPr/>
          </p:nvSpPr>
          <p:spPr bwMode="auto">
            <a:xfrm>
              <a:off x="2514600" y="1143000"/>
              <a:ext cx="1219200" cy="381000"/>
            </a:xfrm>
            <a:prstGeom prst="rect">
              <a:avLst/>
            </a:prstGeom>
            <a:solidFill>
              <a:srgbClr val="BFBFBF"/>
            </a:solidFill>
            <a:ln w="19050" cap="flat" cmpd="sng" algn="ctr">
              <a:solidFill>
                <a:schemeClr val="bg1">
                  <a:shade val="75000"/>
                </a:schemeClr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latin typeface="Arial"/>
                  <a:ea typeface="+mn-ea"/>
                  <a:cs typeface="Arial"/>
                </a:rPr>
                <a:t>Code</a:t>
              </a:r>
              <a:endParaRPr lang="en-US" sz="2400" b="1" dirty="0">
                <a:latin typeface="Arial"/>
                <a:ea typeface="+mn-ea"/>
                <a:cs typeface="Arial"/>
              </a:endParaRPr>
            </a:p>
          </p:txBody>
        </p:sp>
      </p:grpSp>
      <p:sp>
        <p:nvSpPr>
          <p:cNvPr id="39" name="Rectangle 38"/>
          <p:cNvSpPr/>
          <p:nvPr/>
        </p:nvSpPr>
        <p:spPr bwMode="auto">
          <a:xfrm>
            <a:off x="6629400" y="1143000"/>
            <a:ext cx="1219200" cy="381000"/>
          </a:xfrm>
          <a:prstGeom prst="rect">
            <a:avLst/>
          </a:prstGeom>
          <a:solidFill>
            <a:srgbClr val="95B3D7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2000" b="1" dirty="0">
                <a:latin typeface="Calibri" charset="0"/>
                <a:ea typeface="Arial" charset="0"/>
                <a:cs typeface="Arial" charset="0"/>
              </a:rPr>
              <a:t>Stack</a:t>
            </a:r>
            <a:endParaRPr lang="en-US" sz="24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6652" name="Rectangle 40"/>
          <p:cNvSpPr>
            <a:spLocks noChangeArrowheads="1"/>
          </p:cNvSpPr>
          <p:nvPr/>
        </p:nvSpPr>
        <p:spPr bwMode="auto">
          <a:xfrm>
            <a:off x="4724400" y="3733800"/>
            <a:ext cx="762000" cy="685800"/>
          </a:xfrm>
          <a:prstGeom prst="rect">
            <a:avLst/>
          </a:prstGeom>
          <a:noFill/>
          <a:ln w="57150">
            <a:noFill/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…</a:t>
            </a:r>
          </a:p>
        </p:txBody>
      </p:sp>
      <p:grpSp>
        <p:nvGrpSpPr>
          <p:cNvPr id="26659" name="Group 59"/>
          <p:cNvGrpSpPr>
            <a:grpSpLocks/>
          </p:cNvGrpSpPr>
          <p:nvPr/>
        </p:nvGrpSpPr>
        <p:grpSpPr bwMode="auto">
          <a:xfrm>
            <a:off x="4419600" y="1676400"/>
            <a:ext cx="304800" cy="4457700"/>
            <a:chOff x="4419600" y="1676400"/>
            <a:chExt cx="304800" cy="4457700"/>
          </a:xfrm>
          <a:effectLst/>
        </p:grpSpPr>
        <p:cxnSp>
          <p:nvCxnSpPr>
            <p:cNvPr id="26662" name="Straight Connector 43"/>
            <p:cNvCxnSpPr>
              <a:cxnSpLocks noChangeShapeType="1"/>
            </p:cNvCxnSpPr>
            <p:nvPr/>
          </p:nvCxnSpPr>
          <p:spPr bwMode="auto">
            <a:xfrm rot="5400000" flipV="1">
              <a:off x="4114800" y="1981200"/>
              <a:ext cx="914400" cy="3048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6663" name="Straight Connector 44"/>
            <p:cNvCxnSpPr>
              <a:cxnSpLocks noChangeShapeType="1"/>
            </p:cNvCxnSpPr>
            <p:nvPr/>
          </p:nvCxnSpPr>
          <p:spPr bwMode="auto">
            <a:xfrm rot="5400000">
              <a:off x="3171825" y="4600575"/>
              <a:ext cx="2819400" cy="24765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</p:cxnSp>
      </p:grpSp>
      <p:grpSp>
        <p:nvGrpSpPr>
          <p:cNvPr id="26664" name="Group 68"/>
          <p:cNvGrpSpPr>
            <a:grpSpLocks/>
          </p:cNvGrpSpPr>
          <p:nvPr/>
        </p:nvGrpSpPr>
        <p:grpSpPr bwMode="auto">
          <a:xfrm>
            <a:off x="5486400" y="5029200"/>
            <a:ext cx="381000" cy="838200"/>
            <a:chOff x="5486400" y="5029200"/>
            <a:chExt cx="381000" cy="838200"/>
          </a:xfrm>
          <a:effectLst/>
        </p:grpSpPr>
        <p:cxnSp>
          <p:nvCxnSpPr>
            <p:cNvPr id="26660" name="Straight Connector 61"/>
            <p:cNvCxnSpPr>
              <a:cxnSpLocks noChangeShapeType="1"/>
            </p:cNvCxnSpPr>
            <p:nvPr/>
          </p:nvCxnSpPr>
          <p:spPr bwMode="auto">
            <a:xfrm rot="10800000">
              <a:off x="5486400" y="5791200"/>
              <a:ext cx="381000" cy="7620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6661" name="Straight Connector 62"/>
            <p:cNvCxnSpPr>
              <a:cxnSpLocks noChangeShapeType="1"/>
            </p:cNvCxnSpPr>
            <p:nvPr/>
          </p:nvCxnSpPr>
          <p:spPr bwMode="auto">
            <a:xfrm rot="10800000" flipV="1">
              <a:off x="5486400" y="5029200"/>
              <a:ext cx="381000" cy="30480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</p:cxnSp>
      </p:grpSp>
      <p:sp>
        <p:nvSpPr>
          <p:cNvPr id="75" name="Right Arrow 74"/>
          <p:cNvSpPr>
            <a:spLocks noChangeArrowheads="1"/>
          </p:cNvSpPr>
          <p:nvPr/>
        </p:nvSpPr>
        <p:spPr bwMode="auto">
          <a:xfrm rot="19145137" flipH="1">
            <a:off x="8431213" y="4522788"/>
            <a:ext cx="609600" cy="609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A4C5C8"/>
          </a:solidFill>
          <a:ln w="571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latin typeface="Calibri"/>
                <a:ea typeface="+mn-ea"/>
                <a:cs typeface="Arial"/>
              </a:rPr>
              <a:t>SP</a:t>
            </a:r>
            <a:endParaRPr lang="en-US" sz="2000" b="1" dirty="0">
              <a:solidFill>
                <a:schemeClr val="tx1">
                  <a:alpha val="100000"/>
                </a:schemeClr>
              </a:solidFill>
              <a:latin typeface="Calibri"/>
              <a:ea typeface="+mn-ea"/>
              <a:cs typeface="Arial"/>
            </a:endParaRPr>
          </a:p>
        </p:txBody>
      </p:sp>
      <p:sp>
        <p:nvSpPr>
          <p:cNvPr id="76" name="Right Arrow 75"/>
          <p:cNvSpPr>
            <a:spLocks noChangeArrowheads="1"/>
          </p:cNvSpPr>
          <p:nvPr/>
        </p:nvSpPr>
        <p:spPr bwMode="auto">
          <a:xfrm rot="19145137" flipH="1">
            <a:off x="8399463" y="3689350"/>
            <a:ext cx="609600" cy="609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A4C5C8"/>
          </a:solidFill>
          <a:ln w="571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latin typeface="Calibri"/>
                <a:ea typeface="+mn-ea"/>
                <a:cs typeface="Arial"/>
              </a:rPr>
              <a:t>SP</a:t>
            </a:r>
            <a:endParaRPr lang="en-US" sz="2000" b="1" dirty="0">
              <a:solidFill>
                <a:schemeClr val="tx1">
                  <a:alpha val="100000"/>
                </a:schemeClr>
              </a:solidFill>
              <a:latin typeface="Calibri"/>
              <a:ea typeface="+mn-ea"/>
              <a:cs typeface="Arial"/>
            </a:endParaRPr>
          </a:p>
        </p:txBody>
      </p:sp>
      <p:sp>
        <p:nvSpPr>
          <p:cNvPr id="77" name="Right Arrow 76"/>
          <p:cNvSpPr>
            <a:spLocks noChangeArrowheads="1"/>
          </p:cNvSpPr>
          <p:nvPr/>
        </p:nvSpPr>
        <p:spPr bwMode="auto">
          <a:xfrm rot="19145137" flipH="1">
            <a:off x="8447088" y="2881313"/>
            <a:ext cx="609600" cy="609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A4C5C8"/>
          </a:solidFill>
          <a:ln w="571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latin typeface="Calibri"/>
                <a:ea typeface="+mn-ea"/>
                <a:cs typeface="Arial"/>
              </a:rPr>
              <a:t>SP</a:t>
            </a:r>
            <a:endParaRPr lang="en-US" sz="2000" b="1" dirty="0">
              <a:solidFill>
                <a:schemeClr val="tx1">
                  <a:alpha val="100000"/>
                </a:schemeClr>
              </a:solidFill>
              <a:latin typeface="Calibri"/>
              <a:ea typeface="+mn-ea"/>
              <a:cs typeface="Arial"/>
            </a:endParaRPr>
          </a:p>
        </p:txBody>
      </p:sp>
      <p:sp>
        <p:nvSpPr>
          <p:cNvPr id="78" name="Right Arrow 77"/>
          <p:cNvSpPr>
            <a:spLocks noChangeArrowheads="1"/>
          </p:cNvSpPr>
          <p:nvPr/>
        </p:nvSpPr>
        <p:spPr bwMode="auto">
          <a:xfrm rot="19145137" flipH="1">
            <a:off x="8431213" y="2020888"/>
            <a:ext cx="609600" cy="609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A4C5C8"/>
          </a:solidFill>
          <a:ln w="571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latin typeface="Calibri"/>
                <a:ea typeface="+mn-ea"/>
                <a:cs typeface="Arial"/>
              </a:rPr>
              <a:t>SP</a:t>
            </a:r>
            <a:endParaRPr lang="en-US" sz="2000" b="1" dirty="0">
              <a:solidFill>
                <a:schemeClr val="tx1">
                  <a:alpha val="100000"/>
                </a:schemeClr>
              </a:solidFill>
              <a:latin typeface="Calibri"/>
              <a:ea typeface="+mn-ea"/>
              <a:cs typeface="Arial"/>
            </a:endParaRPr>
          </a:p>
        </p:txBody>
      </p:sp>
      <p:sp>
        <p:nvSpPr>
          <p:cNvPr id="79" name="Right Arrow 78"/>
          <p:cNvSpPr>
            <a:spLocks noChangeArrowheads="1"/>
          </p:cNvSpPr>
          <p:nvPr/>
        </p:nvSpPr>
        <p:spPr bwMode="auto">
          <a:xfrm rot="19145137" flipH="1">
            <a:off x="8431213" y="1154113"/>
            <a:ext cx="609600" cy="609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A4C5C8"/>
          </a:solidFill>
          <a:ln w="571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latin typeface="Calibri"/>
                <a:ea typeface="+mn-ea"/>
                <a:cs typeface="Arial"/>
              </a:rPr>
              <a:t>SP</a:t>
            </a:r>
            <a:endParaRPr lang="en-US" sz="2000" b="1" dirty="0">
              <a:solidFill>
                <a:schemeClr val="tx1">
                  <a:alpha val="100000"/>
                </a:schemeClr>
              </a:solidFill>
              <a:latin typeface="Calibri"/>
              <a:ea typeface="+mn-ea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FBFBF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FBFBF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FBFBF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266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5B3D8"/>
                                      </p:to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5B3D8"/>
                                      </p:to>
                                    </p:animClr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266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2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2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75" grpId="0" animBg="1"/>
      <p:bldP spid="75" grpId="1" animBg="1"/>
      <p:bldP spid="75" grpId="2" animBg="1"/>
      <p:bldP spid="75" grpId="3" animBg="1"/>
      <p:bldP spid="76" grpId="0" animBg="1"/>
      <p:bldP spid="76" grpId="1" animBg="1"/>
      <p:bldP spid="76" grpId="2" animBg="1"/>
      <p:bldP spid="76" grpId="3" animBg="1"/>
      <p:bldP spid="77" grpId="0" animBg="1"/>
      <p:bldP spid="77" grpId="1" animBg="1"/>
      <p:bldP spid="77" grpId="2" animBg="1"/>
      <p:bldP spid="77" grpId="3" animBg="1"/>
      <p:bldP spid="78" grpId="0" animBg="1"/>
      <p:bldP spid="78" grpId="1" animBg="1"/>
      <p:bldP spid="78" grpId="2" animBg="1"/>
      <p:bldP spid="78" grpId="3" animBg="1"/>
      <p:bldP spid="79" grpId="0" animBg="1"/>
      <p:bldP spid="79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9"/>
          <p:cNvGrpSpPr>
            <a:grpSpLocks/>
          </p:cNvGrpSpPr>
          <p:nvPr/>
        </p:nvGrpSpPr>
        <p:grpSpPr bwMode="auto">
          <a:xfrm>
            <a:off x="5867400" y="5029200"/>
            <a:ext cx="2895600" cy="838200"/>
            <a:chOff x="5867400" y="5029200"/>
            <a:chExt cx="2895600" cy="838200"/>
          </a:xfrm>
          <a:solidFill>
            <a:srgbClr val="95B3D7"/>
          </a:solidFill>
        </p:grpSpPr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5867400" y="5029200"/>
              <a:ext cx="2895600" cy="838200"/>
            </a:xfrm>
            <a:prstGeom prst="rect">
              <a:avLst/>
            </a:prstGeom>
            <a:grpFill/>
            <a:ln w="57150">
              <a:noFill/>
              <a:round/>
              <a:headEnd type="triangle" w="med" len="med"/>
              <a:tailEnd type="triangle" w="med" len="med"/>
            </a:ln>
            <a:effectLst>
              <a:outerShdw blurRad="63500" dist="50800" dir="2700000" algn="tl" rotWithShape="0">
                <a:srgbClr val="000000">
                  <a:alpha val="43137"/>
                </a:srgbClr>
              </a:outer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>
                <a:defRPr/>
              </a:pPr>
              <a:r>
                <a:rPr lang="en-US" sz="2400" b="1" dirty="0">
                  <a:latin typeface="Calibri"/>
                  <a:ea typeface="+mn-ea"/>
                  <a:cs typeface="Arial"/>
                </a:rPr>
                <a:t>c</a:t>
              </a:r>
              <a:r>
                <a:rPr lang="en-US" sz="2400" b="1" dirty="0">
                  <a:solidFill>
                    <a:schemeClr val="tx1">
                      <a:alpha val="100000"/>
                    </a:schemeClr>
                  </a:solidFill>
                  <a:latin typeface="Calibri"/>
                  <a:ea typeface="+mn-ea"/>
                  <a:cs typeface="Arial"/>
                </a:rPr>
                <a:t>onst1=3</a:t>
              </a:r>
              <a:endParaRPr lang="en-US" dirty="0">
                <a:latin typeface="+mn-lt"/>
                <a:ea typeface="+mn-ea"/>
                <a:cs typeface="+mn-cs"/>
              </a:endParaRPr>
            </a:p>
            <a:p>
              <a:pPr algn="r">
                <a:defRPr/>
              </a:pPr>
              <a:r>
                <a:rPr lang="en-US" sz="2400" b="1" dirty="0">
                  <a:latin typeface="Calibri"/>
                  <a:ea typeface="+mn-ea"/>
                  <a:cs typeface="Arial"/>
                </a:rPr>
                <a:t>c</a:t>
              </a:r>
              <a:r>
                <a:rPr lang="en-US" sz="2400" b="1" dirty="0">
                  <a:solidFill>
                    <a:schemeClr val="tx1">
                      <a:alpha val="100000"/>
                    </a:schemeClr>
                  </a:solidFill>
                  <a:latin typeface="Calibri"/>
                  <a:ea typeface="+mn-ea"/>
                  <a:cs typeface="Arial"/>
                </a:rPr>
                <a:t>onst2=0</a:t>
              </a: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5867400" y="5029200"/>
              <a:ext cx="914400" cy="838200"/>
            </a:xfrm>
            <a:prstGeom prst="rect">
              <a:avLst/>
            </a:prstGeom>
            <a:grpFill/>
            <a:ln w="57150" cap="flat" cmpd="sng" algn="ctr">
              <a:noFill/>
              <a:prstDash val="solid"/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3200" b="1" dirty="0">
                  <a:solidFill>
                    <a:schemeClr val="accent2">
                      <a:shade val="75000"/>
                    </a:schemeClr>
                  </a:solidFill>
                  <a:latin typeface="Calibri"/>
                  <a:ea typeface="+mn-ea"/>
                  <a:cs typeface="Arial"/>
                </a:rPr>
                <a:t>main</a:t>
              </a:r>
            </a:p>
          </p:txBody>
        </p:sp>
      </p:grpSp>
      <p:sp>
        <p:nvSpPr>
          <p:cNvPr id="27651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ea typeface="Arial" pitchFamily="-1" charset="0"/>
            </a:endParaRPr>
          </a:p>
        </p:txBody>
      </p:sp>
      <p:grpSp>
        <p:nvGrpSpPr>
          <p:cNvPr id="3" name="Group 70"/>
          <p:cNvGrpSpPr>
            <a:grpSpLocks/>
          </p:cNvGrpSpPr>
          <p:nvPr/>
        </p:nvGrpSpPr>
        <p:grpSpPr bwMode="auto">
          <a:xfrm>
            <a:off x="5867400" y="4191000"/>
            <a:ext cx="2895600" cy="838200"/>
            <a:chOff x="5867400" y="4191000"/>
            <a:chExt cx="2895600" cy="838200"/>
          </a:xfrm>
          <a:solidFill>
            <a:srgbClr val="95B3D7"/>
          </a:solidFill>
        </p:grpSpPr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5867400" y="4191000"/>
              <a:ext cx="2895600" cy="838200"/>
            </a:xfrm>
            <a:prstGeom prst="rect">
              <a:avLst/>
            </a:prstGeom>
            <a:grpFill/>
            <a:ln w="57150">
              <a:noFill/>
              <a:round/>
              <a:headEnd type="triangle" w="med" len="med"/>
              <a:tailEnd type="triangle" w="med" len="med"/>
            </a:ln>
            <a:effectLst>
              <a:outerShdw blurRad="63500" dist="50800" dir="2700000" algn="tl" rotWithShape="0">
                <a:srgbClr val="000000">
                  <a:alpha val="43137"/>
                </a:srgbClr>
              </a:outer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b="1" dirty="0" err="1">
                  <a:solidFill>
                    <a:schemeClr val="tx1">
                      <a:alpha val="100000"/>
                    </a:schemeClr>
                  </a:solidFill>
                  <a:latin typeface="Calibri"/>
                  <a:ea typeface="+mn-ea"/>
                  <a:cs typeface="Arial"/>
                </a:rPr>
                <a:t>bnd</a:t>
              </a:r>
              <a:r>
                <a:rPr lang="en-US" sz="2400" b="1" dirty="0">
                  <a:solidFill>
                    <a:schemeClr val="tx1">
                      <a:alpha val="100000"/>
                    </a:schemeClr>
                  </a:solidFill>
                  <a:latin typeface="Calibri"/>
                  <a:ea typeface="+mn-ea"/>
                  <a:cs typeface="Arial"/>
                </a:rPr>
                <a:t>=3</a:t>
              </a:r>
              <a:endParaRPr lang="en-US" dirty="0">
                <a:latin typeface="+mn-lt"/>
                <a:ea typeface="+mn-ea"/>
                <a:cs typeface="+mn-cs"/>
              </a:endParaRPr>
            </a:p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b="1" dirty="0">
                  <a:solidFill>
                    <a:schemeClr val="tx1">
                      <a:alpha val="100000"/>
                    </a:schemeClr>
                  </a:solidFill>
                  <a:latin typeface="Calibri"/>
                  <a:ea typeface="+mn-ea"/>
                  <a:cs typeface="Arial"/>
                </a:rPr>
                <a:t>RA=</a:t>
              </a:r>
              <a:r>
                <a:rPr lang="en-US" sz="2400" b="1" dirty="0">
                  <a:latin typeface="Calibri"/>
                  <a:ea typeface="+mn-ea"/>
                  <a:cs typeface="Arial"/>
                </a:rPr>
                <a:t>0x804838c</a:t>
              </a: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5867400" y="4191000"/>
              <a:ext cx="914400" cy="838200"/>
            </a:xfrm>
            <a:prstGeom prst="rect">
              <a:avLst/>
            </a:prstGeom>
            <a:grpFill/>
            <a:ln w="57150" cap="flat" cmpd="sng" algn="ctr">
              <a:noFill/>
              <a:prstDash val="solid"/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3200" b="1" dirty="0">
                  <a:solidFill>
                    <a:schemeClr val="accent2">
                      <a:shade val="75000"/>
                    </a:schemeClr>
                  </a:solidFill>
                  <a:latin typeface="Calibri"/>
                  <a:ea typeface="+mn-ea"/>
                  <a:cs typeface="Arial"/>
                </a:rPr>
                <a:t>A</a:t>
              </a:r>
            </a:p>
          </p:txBody>
        </p:sp>
      </p:grpSp>
      <p:grpSp>
        <p:nvGrpSpPr>
          <p:cNvPr id="5" name="Group 71"/>
          <p:cNvGrpSpPr>
            <a:grpSpLocks/>
          </p:cNvGrpSpPr>
          <p:nvPr/>
        </p:nvGrpSpPr>
        <p:grpSpPr bwMode="auto">
          <a:xfrm>
            <a:off x="5867400" y="3352800"/>
            <a:ext cx="2895600" cy="838200"/>
            <a:chOff x="5867400" y="3352800"/>
            <a:chExt cx="2895600" cy="838200"/>
          </a:xfrm>
          <a:solidFill>
            <a:srgbClr val="95B3D7"/>
          </a:solidFill>
        </p:grpSpPr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5867400" y="3352800"/>
              <a:ext cx="2895600" cy="838200"/>
            </a:xfrm>
            <a:prstGeom prst="rect">
              <a:avLst/>
            </a:prstGeom>
            <a:grpFill/>
            <a:ln w="57150">
              <a:noFill/>
              <a:round/>
              <a:headEnd type="triangle" w="med" len="med"/>
              <a:tailEnd type="triangle" w="med" len="med"/>
            </a:ln>
            <a:effectLst>
              <a:outerShdw blurRad="63500" dist="50800" dir="2700000" algn="tl" rotWithShape="0">
                <a:srgbClr val="000000">
                  <a:alpha val="43137"/>
                </a:srgbClr>
              </a:outer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>
                <a:defRPr/>
              </a:pPr>
              <a:r>
                <a:rPr lang="en-US" sz="2400" b="1" dirty="0" err="1">
                  <a:latin typeface="Calibri"/>
                  <a:ea typeface="+mn-ea"/>
                  <a:cs typeface="Arial"/>
                </a:rPr>
                <a:t>bnd</a:t>
              </a:r>
              <a:r>
                <a:rPr lang="en-US" sz="2400" b="1" dirty="0">
                  <a:latin typeface="Calibri"/>
                  <a:ea typeface="+mn-ea"/>
                  <a:cs typeface="Arial"/>
                </a:rPr>
                <a:t>=2</a:t>
              </a:r>
            </a:p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b="1" dirty="0">
                  <a:latin typeface="Calibri"/>
                  <a:ea typeface="+mn-ea"/>
                  <a:cs typeface="Arial"/>
                </a:rPr>
                <a:t>RA=0x8048361</a:t>
              </a: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5867400" y="3352800"/>
              <a:ext cx="914400" cy="838200"/>
            </a:xfrm>
            <a:prstGeom prst="rect">
              <a:avLst/>
            </a:prstGeom>
            <a:grpFill/>
            <a:ln w="57150" cap="flat" cmpd="sng" algn="ctr">
              <a:noFill/>
              <a:prstDash val="solid"/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3200" b="1" dirty="0">
                  <a:solidFill>
                    <a:schemeClr val="accent2">
                      <a:shade val="75000"/>
                    </a:schemeClr>
                  </a:solidFill>
                  <a:latin typeface="Calibri"/>
                  <a:ea typeface="+mn-ea"/>
                  <a:cs typeface="Arial"/>
                </a:rPr>
                <a:t>A</a:t>
              </a:r>
            </a:p>
          </p:txBody>
        </p:sp>
      </p:grpSp>
      <p:grpSp>
        <p:nvGrpSpPr>
          <p:cNvPr id="7" name="Group 72"/>
          <p:cNvGrpSpPr>
            <a:grpSpLocks/>
          </p:cNvGrpSpPr>
          <p:nvPr/>
        </p:nvGrpSpPr>
        <p:grpSpPr bwMode="auto">
          <a:xfrm>
            <a:off x="5867400" y="2514600"/>
            <a:ext cx="2895600" cy="838200"/>
            <a:chOff x="5867400" y="2514600"/>
            <a:chExt cx="2895600" cy="838200"/>
          </a:xfrm>
          <a:solidFill>
            <a:srgbClr val="95B3D7"/>
          </a:solidFill>
        </p:grpSpPr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5867400" y="2514600"/>
              <a:ext cx="2895600" cy="838200"/>
            </a:xfrm>
            <a:prstGeom prst="rect">
              <a:avLst/>
            </a:prstGeom>
            <a:grpFill/>
            <a:ln w="57150">
              <a:noFill/>
              <a:round/>
              <a:headEnd type="triangle" w="med" len="med"/>
              <a:tailEnd type="triangle" w="med" len="med"/>
            </a:ln>
            <a:effectLst>
              <a:outerShdw blurRad="63500" dist="50800" dir="2700000" algn="tl" rotWithShape="0">
                <a:srgbClr val="000000">
                  <a:alpha val="43137"/>
                </a:srgbClr>
              </a:outer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>
                <a:defRPr/>
              </a:pPr>
              <a:r>
                <a:rPr lang="en-US" sz="2400" b="1">
                  <a:latin typeface="Calibri" charset="0"/>
                  <a:ea typeface="Arial" charset="0"/>
                  <a:cs typeface="Arial" charset="0"/>
                </a:rPr>
                <a:t>bnd=1</a:t>
              </a:r>
              <a:endParaRPr lang="en-US">
                <a:latin typeface="Gill Sans MT" charset="-18"/>
                <a:ea typeface="Arial" charset="0"/>
                <a:cs typeface="Arial" charset="0"/>
              </a:endParaRPr>
            </a:p>
            <a:p>
              <a:pPr algn="r">
                <a:defRPr/>
              </a:pPr>
              <a:r>
                <a:rPr lang="en-US" sz="2400" b="1">
                  <a:latin typeface="Calibri" charset="0"/>
                  <a:ea typeface="Arial" charset="0"/>
                  <a:cs typeface="Arial" charset="0"/>
                </a:rPr>
                <a:t>RA=0x8048361</a:t>
              </a:r>
              <a:endParaRPr lang="en-US" sz="2400">
                <a:latin typeface="Gill Sans MT" charset="-18"/>
                <a:ea typeface="Arial" charset="0"/>
                <a:cs typeface="Arial" charset="0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5867400" y="2514600"/>
              <a:ext cx="914400" cy="838200"/>
            </a:xfrm>
            <a:prstGeom prst="rect">
              <a:avLst/>
            </a:prstGeom>
            <a:grpFill/>
            <a:ln w="57150" cap="flat" cmpd="sng" algn="ctr">
              <a:noFill/>
              <a:prstDash val="solid"/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3200" b="1" dirty="0">
                  <a:solidFill>
                    <a:schemeClr val="accent2">
                      <a:shade val="75000"/>
                    </a:schemeClr>
                  </a:solidFill>
                  <a:latin typeface="Calibri"/>
                  <a:ea typeface="+mn-ea"/>
                  <a:cs typeface="Arial"/>
                </a:rPr>
                <a:t>A</a:t>
              </a:r>
            </a:p>
          </p:txBody>
        </p:sp>
      </p:grpSp>
      <p:grpSp>
        <p:nvGrpSpPr>
          <p:cNvPr id="14" name="Group 73"/>
          <p:cNvGrpSpPr>
            <a:grpSpLocks/>
          </p:cNvGrpSpPr>
          <p:nvPr/>
        </p:nvGrpSpPr>
        <p:grpSpPr bwMode="auto">
          <a:xfrm>
            <a:off x="5867400" y="1676400"/>
            <a:ext cx="2895600" cy="838200"/>
            <a:chOff x="5867400" y="1676400"/>
            <a:chExt cx="2895600" cy="838200"/>
          </a:xfrm>
          <a:solidFill>
            <a:srgbClr val="95B3D7"/>
          </a:solidFill>
        </p:grpSpPr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5867400" y="1676400"/>
              <a:ext cx="2895600" cy="838200"/>
            </a:xfrm>
            <a:prstGeom prst="rect">
              <a:avLst/>
            </a:prstGeom>
            <a:grpFill/>
            <a:ln w="57150">
              <a:noFill/>
              <a:round/>
              <a:headEnd type="triangle" w="med" len="med"/>
              <a:tailEnd type="triangle" w="med" len="med"/>
            </a:ln>
            <a:effectLst>
              <a:outerShdw blurRad="63500" dist="50800" dir="2700000" algn="tl" rotWithShape="0">
                <a:srgbClr val="000000">
                  <a:alpha val="43137"/>
                </a:srgbClr>
              </a:outer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>
                <a:defRPr/>
              </a:pPr>
              <a:r>
                <a:rPr lang="en-US" sz="2400" b="1" dirty="0" err="1">
                  <a:latin typeface="Calibri"/>
                  <a:ea typeface="+mn-ea"/>
                  <a:cs typeface="Arial"/>
                </a:rPr>
                <a:t>bnd</a:t>
              </a:r>
              <a:r>
                <a:rPr lang="en-US" sz="2400" b="1" dirty="0">
                  <a:latin typeface="Calibri"/>
                  <a:ea typeface="+mn-ea"/>
                  <a:cs typeface="Arial"/>
                </a:rPr>
                <a:t>=0</a:t>
              </a:r>
              <a:endParaRPr lang="en-US" dirty="0">
                <a:latin typeface="+mn-lt"/>
                <a:ea typeface="+mn-ea"/>
                <a:cs typeface="+mn-cs"/>
              </a:endParaRPr>
            </a:p>
            <a:p>
              <a:pPr algn="r">
                <a:defRPr/>
              </a:pPr>
              <a:r>
                <a:rPr lang="en-US" sz="2400" b="1" dirty="0">
                  <a:latin typeface="Calibri"/>
                  <a:ea typeface="+mn-ea"/>
                  <a:cs typeface="+mn-cs"/>
                </a:rPr>
                <a:t>RA=0x8048361</a:t>
              </a:r>
              <a:endParaRPr lang="en-US" sz="2400" b="1" dirty="0">
                <a:solidFill>
                  <a:schemeClr val="tx1">
                    <a:alpha val="100000"/>
                  </a:schemeClr>
                </a:solidFill>
                <a:latin typeface="Calibri"/>
                <a:ea typeface="+mn-ea"/>
                <a:cs typeface="Arial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5867400" y="1676400"/>
              <a:ext cx="914400" cy="838200"/>
            </a:xfrm>
            <a:prstGeom prst="rect">
              <a:avLst/>
            </a:prstGeom>
            <a:grpFill/>
            <a:ln w="57150" cap="flat" cmpd="sng" algn="ctr">
              <a:noFill/>
              <a:prstDash val="solid"/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3200" b="1" dirty="0">
                  <a:solidFill>
                    <a:schemeClr val="accent2">
                      <a:shade val="75000"/>
                    </a:schemeClr>
                  </a:solidFill>
                  <a:latin typeface="Calibri"/>
                  <a:ea typeface="+mn-ea"/>
                  <a:cs typeface="Arial"/>
                </a:rPr>
                <a:t>A</a:t>
              </a:r>
            </a:p>
          </p:txBody>
        </p:sp>
      </p:grpSp>
      <p:sp>
        <p:nvSpPr>
          <p:cNvPr id="20" name="Rectangle 19"/>
          <p:cNvSpPr/>
          <p:nvPr/>
        </p:nvSpPr>
        <p:spPr bwMode="auto">
          <a:xfrm>
            <a:off x="4724400" y="1676400"/>
            <a:ext cx="762000" cy="2286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400" b="1" dirty="0">
                <a:solidFill>
                  <a:srgbClr val="FF7C80"/>
                </a:solidFill>
                <a:latin typeface="Calibri" charset="0"/>
                <a:ea typeface="Arial" charset="0"/>
                <a:cs typeface="Arial" charset="0"/>
              </a:rPr>
              <a:t>0xfffffff</a:t>
            </a:r>
            <a:endParaRPr lang="en-US" sz="1400" b="1" dirty="0">
              <a:solidFill>
                <a:srgbClr val="FF7C8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4724400" y="1905000"/>
            <a:ext cx="762000" cy="2286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724400" y="2133600"/>
            <a:ext cx="762000" cy="2286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724400" y="2362200"/>
            <a:ext cx="762000" cy="2286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724400" y="2590800"/>
            <a:ext cx="762000" cy="2286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724400" y="2819400"/>
            <a:ext cx="762000" cy="2286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4724400" y="3048000"/>
            <a:ext cx="762000" cy="2286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4724400" y="3276600"/>
            <a:ext cx="762000" cy="2286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4724400" y="4419600"/>
            <a:ext cx="762000" cy="2286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4724400" y="4648200"/>
            <a:ext cx="762000" cy="2286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4724400" y="4876800"/>
            <a:ext cx="762000" cy="2286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4724400" y="5105400"/>
            <a:ext cx="762000" cy="2286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4724400" y="5334000"/>
            <a:ext cx="762000" cy="2286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4724400" y="5562600"/>
            <a:ext cx="762000" cy="2286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4724400" y="5791200"/>
            <a:ext cx="762000" cy="2286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4724400" y="6019800"/>
            <a:ext cx="762000" cy="2286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400" b="1" dirty="0">
                <a:solidFill>
                  <a:srgbClr val="FF7C80"/>
                </a:solidFill>
                <a:latin typeface="Arial"/>
                <a:ea typeface="+mn-ea"/>
                <a:cs typeface="Arial"/>
              </a:rPr>
              <a:t>0x0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4724400" y="3505200"/>
            <a:ext cx="762000" cy="2286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4495800" y="1143000"/>
            <a:ext cx="1219200" cy="3810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2000" b="1" dirty="0">
                <a:solidFill>
                  <a:srgbClr val="FF7C80"/>
                </a:solidFill>
                <a:latin typeface="Calibri" charset="0"/>
                <a:ea typeface="Arial" charset="0"/>
                <a:cs typeface="Arial" charset="0"/>
              </a:rPr>
              <a:t>Memory</a:t>
            </a:r>
            <a:endParaRPr lang="en-US" sz="2400" b="1" dirty="0">
              <a:solidFill>
                <a:srgbClr val="FF7C80"/>
              </a:solidFill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37" name="Group 56"/>
          <p:cNvGrpSpPr>
            <a:grpSpLocks/>
          </p:cNvGrpSpPr>
          <p:nvPr/>
        </p:nvGrpSpPr>
        <p:grpSpPr bwMode="auto">
          <a:xfrm>
            <a:off x="152400" y="1143000"/>
            <a:ext cx="4267200" cy="4038600"/>
            <a:chOff x="152400" y="1143000"/>
            <a:chExt cx="4267200" cy="4038600"/>
          </a:xfrm>
        </p:grpSpPr>
        <p:sp>
          <p:nvSpPr>
            <p:cNvPr id="4" name="Rectangle 3"/>
            <p:cNvSpPr txBox="1">
              <a:spLocks noChangeArrowheads="1"/>
            </p:cNvSpPr>
            <p:nvPr/>
          </p:nvSpPr>
          <p:spPr bwMode="auto">
            <a:xfrm>
              <a:off x="1676400" y="2595563"/>
              <a:ext cx="2743200" cy="258603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28575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>
                  <a:latin typeface="Courier New"/>
                  <a:ea typeface="+mn-ea"/>
                  <a:cs typeface="Courier New"/>
                </a:rPr>
                <a:t>void A (</a:t>
              </a:r>
              <a:r>
                <a:rPr lang="en-US" b="1" dirty="0" err="1">
                  <a:latin typeface="Courier New"/>
                  <a:ea typeface="+mn-ea"/>
                  <a:cs typeface="Courier New"/>
                </a:rPr>
                <a:t>int</a:t>
              </a:r>
              <a:r>
                <a:rPr lang="en-US" b="1" dirty="0">
                  <a:latin typeface="Courier New"/>
                  <a:ea typeface="+mn-ea"/>
                  <a:cs typeface="Courier New"/>
                </a:rPr>
                <a:t> </a:t>
              </a:r>
              <a:r>
                <a:rPr lang="en-US" b="1" dirty="0" err="1">
                  <a:latin typeface="Courier New"/>
                  <a:ea typeface="+mn-ea"/>
                  <a:cs typeface="Courier New"/>
                </a:rPr>
                <a:t>bnd</a:t>
              </a:r>
              <a:r>
                <a:rPr lang="en-US" b="1" dirty="0">
                  <a:latin typeface="Courier New"/>
                  <a:ea typeface="+mn-ea"/>
                  <a:cs typeface="Courier New"/>
                </a:rPr>
                <a:t>){</a:t>
              </a:r>
              <a:endParaRPr lang="en-US" dirty="0">
                <a:latin typeface="+mn-lt"/>
                <a:ea typeface="+mn-ea"/>
                <a:cs typeface="+mn-cs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>
                  <a:latin typeface="Courier New"/>
                  <a:ea typeface="+mn-ea"/>
                  <a:cs typeface="Courier New"/>
                </a:rPr>
                <a:t>  if (</a:t>
              </a:r>
              <a:r>
                <a:rPr lang="en-US" b="1" dirty="0" err="1">
                  <a:latin typeface="Courier New"/>
                  <a:ea typeface="+mn-ea"/>
                  <a:cs typeface="Courier New"/>
                </a:rPr>
                <a:t>bnd</a:t>
              </a:r>
              <a:r>
                <a:rPr lang="en-US" b="1" dirty="0">
                  <a:latin typeface="Courier New"/>
                  <a:ea typeface="+mn-ea"/>
                  <a:cs typeface="Courier New"/>
                </a:rPr>
                <a:t>) 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>
                  <a:latin typeface="Courier New"/>
                  <a:ea typeface="+mn-ea"/>
                  <a:cs typeface="Courier New"/>
                </a:rPr>
                <a:t>    A (bnd-1);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>
                  <a:latin typeface="Courier New"/>
                  <a:ea typeface="+mn-ea"/>
                  <a:cs typeface="Courier New"/>
                </a:rPr>
                <a:t>}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 dirty="0">
                <a:latin typeface="Courier New"/>
                <a:ea typeface="+mn-ea"/>
                <a:cs typeface="Courier New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 err="1">
                  <a:latin typeface="Courier New"/>
                  <a:ea typeface="+mn-ea"/>
                  <a:cs typeface="Courier New"/>
                </a:rPr>
                <a:t>int</a:t>
              </a:r>
              <a:r>
                <a:rPr lang="en-US" b="1" dirty="0">
                  <a:latin typeface="Courier New"/>
                  <a:ea typeface="+mn-ea"/>
                  <a:cs typeface="Courier New"/>
                </a:rPr>
                <a:t> main () {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>
                  <a:latin typeface="Courier New"/>
                  <a:ea typeface="+mn-ea"/>
                  <a:cs typeface="Courier New"/>
                </a:rPr>
                <a:t>  A (3);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>
                  <a:latin typeface="Courier New"/>
                  <a:ea typeface="+mn-ea"/>
                  <a:cs typeface="Courier New"/>
                </a:rPr>
                <a:t>  return 0;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>
                  <a:latin typeface="Courier New"/>
                  <a:ea typeface="+mn-ea"/>
                  <a:cs typeface="Courier New"/>
                </a:rPr>
                <a:t>}</a:t>
              </a:r>
            </a:p>
          </p:txBody>
        </p:sp>
        <p:sp>
          <p:nvSpPr>
            <p:cNvPr id="6" name="Right Arrow 5"/>
            <p:cNvSpPr>
              <a:spLocks noChangeArrowheads="1"/>
            </p:cNvSpPr>
            <p:nvPr/>
          </p:nvSpPr>
          <p:spPr bwMode="auto">
            <a:xfrm>
              <a:off x="152400" y="3200400"/>
              <a:ext cx="1676400" cy="609600"/>
            </a:xfrm>
            <a:prstGeom prst="rightArrow">
              <a:avLst>
                <a:gd name="adj1" fmla="val 50000"/>
                <a:gd name="adj2" fmla="val 49997"/>
              </a:avLst>
            </a:prstGeom>
            <a:solidFill>
              <a:schemeClr val="bg1"/>
            </a:solidFill>
            <a:ln w="57150">
              <a:solidFill>
                <a:schemeClr val="accent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latin typeface="Calibri"/>
                  <a:ea typeface="+mn-ea"/>
                  <a:cs typeface="Arial"/>
                </a:rPr>
                <a:t>0x8048361</a:t>
              </a:r>
              <a:endParaRPr lang="en-US" sz="2000" b="1" dirty="0">
                <a:solidFill>
                  <a:schemeClr val="tx1">
                    <a:alpha val="100000"/>
                  </a:schemeClr>
                </a:solidFill>
                <a:latin typeface="Calibri"/>
                <a:ea typeface="+mn-ea"/>
                <a:cs typeface="Arial"/>
              </a:endParaRPr>
            </a:p>
          </p:txBody>
        </p:sp>
        <p:sp>
          <p:nvSpPr>
            <p:cNvPr id="8" name="Right Arrow 7"/>
            <p:cNvSpPr>
              <a:spLocks noChangeArrowheads="1"/>
            </p:cNvSpPr>
            <p:nvPr/>
          </p:nvSpPr>
          <p:spPr bwMode="auto">
            <a:xfrm>
              <a:off x="152400" y="4419600"/>
              <a:ext cx="1676400" cy="609600"/>
            </a:xfrm>
            <a:prstGeom prst="rightArrow">
              <a:avLst>
                <a:gd name="adj1" fmla="val 50000"/>
                <a:gd name="adj2" fmla="val 49997"/>
              </a:avLst>
            </a:prstGeom>
            <a:solidFill>
              <a:schemeClr val="bg1"/>
            </a:solidFill>
            <a:ln w="57150">
              <a:solidFill>
                <a:schemeClr val="accent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latin typeface="Calibri"/>
                  <a:ea typeface="+mn-ea"/>
                  <a:cs typeface="Arial"/>
                </a:rPr>
                <a:t>0x804838c</a:t>
              </a:r>
              <a:endParaRPr lang="en-US" sz="2000" b="1" dirty="0">
                <a:solidFill>
                  <a:schemeClr val="tx1">
                    <a:alpha val="100000"/>
                  </a:schemeClr>
                </a:solidFill>
                <a:latin typeface="Calibri"/>
                <a:ea typeface="+mn-ea"/>
                <a:cs typeface="Arial"/>
              </a:endParaRPr>
            </a:p>
          </p:txBody>
        </p:sp>
        <p:sp>
          <p:nvSpPr>
            <p:cNvPr id="40" name="Rectangle 39"/>
            <p:cNvSpPr/>
            <p:nvPr/>
          </p:nvSpPr>
          <p:spPr bwMode="auto">
            <a:xfrm>
              <a:off x="2514600" y="1143000"/>
              <a:ext cx="1219200" cy="381000"/>
            </a:xfrm>
            <a:prstGeom prst="rect">
              <a:avLst/>
            </a:prstGeom>
            <a:solidFill>
              <a:srgbClr val="BFBFBF"/>
            </a:solidFill>
            <a:ln w="19050" cap="flat" cmpd="sng" algn="ctr">
              <a:solidFill>
                <a:schemeClr val="bg1">
                  <a:shade val="75000"/>
                </a:schemeClr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latin typeface="Arial"/>
                  <a:ea typeface="+mn-ea"/>
                  <a:cs typeface="Arial"/>
                </a:rPr>
                <a:t>Code</a:t>
              </a:r>
              <a:endParaRPr lang="en-US" sz="2400" b="1" dirty="0">
                <a:latin typeface="Arial"/>
                <a:ea typeface="+mn-ea"/>
                <a:cs typeface="Arial"/>
              </a:endParaRPr>
            </a:p>
          </p:txBody>
        </p:sp>
      </p:grpSp>
      <p:sp>
        <p:nvSpPr>
          <p:cNvPr id="39" name="Rectangle 38"/>
          <p:cNvSpPr/>
          <p:nvPr/>
        </p:nvSpPr>
        <p:spPr bwMode="auto">
          <a:xfrm>
            <a:off x="6629400" y="1143000"/>
            <a:ext cx="1219200" cy="381000"/>
          </a:xfrm>
          <a:prstGeom prst="rect">
            <a:avLst/>
          </a:prstGeom>
          <a:solidFill>
            <a:srgbClr val="95B3D7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2000" b="1" dirty="0">
                <a:latin typeface="Calibri" charset="0"/>
                <a:ea typeface="Arial" charset="0"/>
                <a:cs typeface="Arial" charset="0"/>
              </a:rPr>
              <a:t>Stack</a:t>
            </a:r>
            <a:endParaRPr lang="en-US" sz="24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7676" name="Rectangle 40"/>
          <p:cNvSpPr>
            <a:spLocks noChangeArrowheads="1"/>
          </p:cNvSpPr>
          <p:nvPr/>
        </p:nvSpPr>
        <p:spPr bwMode="auto">
          <a:xfrm>
            <a:off x="4724400" y="3733800"/>
            <a:ext cx="762000" cy="685800"/>
          </a:xfrm>
          <a:prstGeom prst="rect">
            <a:avLst/>
          </a:prstGeom>
          <a:noFill/>
          <a:ln w="57150">
            <a:noFill/>
            <a:round/>
            <a:headEnd type="triangle" w="med" len="med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1">
                <a:solidFill>
                  <a:schemeClr val="bg1"/>
                </a:solidFill>
              </a:rPr>
              <a:t>…</a:t>
            </a:r>
          </a:p>
        </p:txBody>
      </p:sp>
      <p:grpSp>
        <p:nvGrpSpPr>
          <p:cNvPr id="41" name="Group 59"/>
          <p:cNvGrpSpPr>
            <a:grpSpLocks/>
          </p:cNvGrpSpPr>
          <p:nvPr/>
        </p:nvGrpSpPr>
        <p:grpSpPr bwMode="auto">
          <a:xfrm>
            <a:off x="4419600" y="2590800"/>
            <a:ext cx="304800" cy="2590800"/>
            <a:chOff x="4419600" y="2590800"/>
            <a:chExt cx="304800" cy="2590800"/>
          </a:xfrm>
        </p:grpSpPr>
        <p:cxnSp>
          <p:nvCxnSpPr>
            <p:cNvPr id="27687" name="Straight Connector 43"/>
            <p:cNvCxnSpPr>
              <a:cxnSpLocks noChangeShapeType="1"/>
            </p:cNvCxnSpPr>
            <p:nvPr/>
          </p:nvCxnSpPr>
          <p:spPr bwMode="auto">
            <a:xfrm flipV="1">
              <a:off x="4419600" y="2590800"/>
              <a:ext cx="304800" cy="5477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7688" name="Straight Connector 44"/>
            <p:cNvCxnSpPr>
              <a:cxnSpLocks noChangeShapeType="1"/>
            </p:cNvCxnSpPr>
            <p:nvPr/>
          </p:nvCxnSpPr>
          <p:spPr bwMode="auto">
            <a:xfrm rot="5400000">
              <a:off x="3648075" y="4124325"/>
              <a:ext cx="1866900" cy="24765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</p:cxnSp>
      </p:grpSp>
      <p:grpSp>
        <p:nvGrpSpPr>
          <p:cNvPr id="42" name="Group 68"/>
          <p:cNvGrpSpPr>
            <a:grpSpLocks/>
          </p:cNvGrpSpPr>
          <p:nvPr/>
        </p:nvGrpSpPr>
        <p:grpSpPr bwMode="auto">
          <a:xfrm>
            <a:off x="5486400" y="5029200"/>
            <a:ext cx="381000" cy="838200"/>
            <a:chOff x="5486400" y="5029200"/>
            <a:chExt cx="381000" cy="838200"/>
          </a:xfrm>
        </p:grpSpPr>
        <p:cxnSp>
          <p:nvCxnSpPr>
            <p:cNvPr id="27685" name="Straight Connector 61"/>
            <p:cNvCxnSpPr>
              <a:cxnSpLocks noChangeShapeType="1"/>
            </p:cNvCxnSpPr>
            <p:nvPr/>
          </p:nvCxnSpPr>
          <p:spPr bwMode="auto">
            <a:xfrm rot="10800000">
              <a:off x="5486400" y="5791200"/>
              <a:ext cx="381000" cy="762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7686" name="Straight Connector 62"/>
            <p:cNvCxnSpPr>
              <a:cxnSpLocks noChangeShapeType="1"/>
            </p:cNvCxnSpPr>
            <p:nvPr/>
          </p:nvCxnSpPr>
          <p:spPr bwMode="auto">
            <a:xfrm rot="10800000" flipV="1">
              <a:off x="5486400" y="5029200"/>
              <a:ext cx="381000" cy="3048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</p:cxnSp>
      </p:grpSp>
      <p:sp>
        <p:nvSpPr>
          <p:cNvPr id="75" name="Right Arrow 74"/>
          <p:cNvSpPr>
            <a:spLocks noChangeArrowheads="1"/>
          </p:cNvSpPr>
          <p:nvPr/>
        </p:nvSpPr>
        <p:spPr bwMode="auto">
          <a:xfrm rot="19145137" flipH="1">
            <a:off x="8386763" y="4522788"/>
            <a:ext cx="609600" cy="609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A4C5C8"/>
          </a:solidFill>
          <a:ln w="57150">
            <a:solidFill>
              <a:schemeClr val="tx1"/>
            </a:solidFill>
            <a:round/>
            <a:headEnd type="triangle" w="med" len="med"/>
            <a:tailEnd type="triangle" w="med" len="med"/>
          </a:ln>
          <a:effectLst>
            <a:outerShdw blurRad="63500" dist="50800" dir="2700000" algn="tl" rotWithShape="0">
              <a:srgbClr val="000000">
                <a:alpha val="43137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Calibri"/>
                <a:ea typeface="+mn-ea"/>
                <a:cs typeface="Arial"/>
              </a:rPr>
              <a:t>SP</a:t>
            </a:r>
            <a:endParaRPr lang="en-US" sz="2400" b="1" dirty="0">
              <a:solidFill>
                <a:schemeClr val="tx1">
                  <a:alpha val="100000"/>
                </a:schemeClr>
              </a:solidFill>
              <a:latin typeface="Calibri"/>
              <a:ea typeface="+mn-ea"/>
              <a:cs typeface="Arial"/>
            </a:endParaRPr>
          </a:p>
        </p:txBody>
      </p:sp>
      <p:sp>
        <p:nvSpPr>
          <p:cNvPr id="76" name="Right Arrow 75"/>
          <p:cNvSpPr>
            <a:spLocks noChangeArrowheads="1"/>
          </p:cNvSpPr>
          <p:nvPr/>
        </p:nvSpPr>
        <p:spPr bwMode="auto">
          <a:xfrm rot="19145137" flipH="1">
            <a:off x="8355013" y="3689350"/>
            <a:ext cx="609600" cy="609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A4C5C8"/>
          </a:solidFill>
          <a:ln w="57150">
            <a:solidFill>
              <a:schemeClr val="tx1"/>
            </a:solidFill>
            <a:round/>
            <a:headEnd type="triangle" w="med" len="med"/>
            <a:tailEnd type="triangle" w="med" len="med"/>
          </a:ln>
          <a:effectLst>
            <a:outerShdw blurRad="63500" dist="50800" dir="2700000" algn="tl" rotWithShape="0">
              <a:srgbClr val="000000">
                <a:alpha val="43137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Calibri"/>
                <a:ea typeface="+mn-ea"/>
                <a:cs typeface="Arial"/>
              </a:rPr>
              <a:t>SP</a:t>
            </a:r>
            <a:endParaRPr lang="en-US" sz="2400" b="1" dirty="0">
              <a:solidFill>
                <a:schemeClr val="tx1">
                  <a:alpha val="100000"/>
                </a:schemeClr>
              </a:solidFill>
              <a:latin typeface="Calibri"/>
              <a:ea typeface="+mn-ea"/>
              <a:cs typeface="Arial"/>
            </a:endParaRPr>
          </a:p>
        </p:txBody>
      </p:sp>
      <p:sp>
        <p:nvSpPr>
          <p:cNvPr id="77" name="Right Arrow 76"/>
          <p:cNvSpPr>
            <a:spLocks noChangeArrowheads="1"/>
          </p:cNvSpPr>
          <p:nvPr/>
        </p:nvSpPr>
        <p:spPr bwMode="auto">
          <a:xfrm rot="19145137" flipH="1">
            <a:off x="8402638" y="2881313"/>
            <a:ext cx="609600" cy="609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A4C5C8"/>
          </a:solidFill>
          <a:ln w="57150">
            <a:solidFill>
              <a:schemeClr val="tx1"/>
            </a:solidFill>
            <a:round/>
            <a:headEnd type="triangle" w="med" len="med"/>
            <a:tailEnd type="triangle" w="med" len="med"/>
          </a:ln>
          <a:effectLst>
            <a:outerShdw blurRad="63500" dist="50800" dir="2700000" algn="tl" rotWithShape="0">
              <a:srgbClr val="000000">
                <a:alpha val="43137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Calibri"/>
                <a:ea typeface="+mn-ea"/>
                <a:cs typeface="Arial"/>
              </a:rPr>
              <a:t>SP</a:t>
            </a:r>
            <a:endParaRPr lang="en-US" sz="2400" b="1" dirty="0">
              <a:solidFill>
                <a:schemeClr val="tx1">
                  <a:alpha val="100000"/>
                </a:schemeClr>
              </a:solidFill>
              <a:latin typeface="Calibri"/>
              <a:ea typeface="+mn-ea"/>
              <a:cs typeface="Arial"/>
            </a:endParaRPr>
          </a:p>
        </p:txBody>
      </p:sp>
      <p:sp>
        <p:nvSpPr>
          <p:cNvPr id="78" name="Right Arrow 77"/>
          <p:cNvSpPr>
            <a:spLocks noChangeArrowheads="1"/>
          </p:cNvSpPr>
          <p:nvPr/>
        </p:nvSpPr>
        <p:spPr bwMode="auto">
          <a:xfrm rot="19145137" flipH="1">
            <a:off x="8386763" y="2020888"/>
            <a:ext cx="609600" cy="609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A4C5C8"/>
          </a:solidFill>
          <a:ln w="57150">
            <a:solidFill>
              <a:schemeClr val="tx1"/>
            </a:solidFill>
            <a:round/>
            <a:headEnd type="triangle" w="med" len="med"/>
            <a:tailEnd type="triangle" w="med" len="med"/>
          </a:ln>
          <a:effectLst>
            <a:outerShdw blurRad="63500" dist="50800" dir="2700000" algn="tl" rotWithShape="0">
              <a:srgbClr val="000000">
                <a:alpha val="43137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Calibri"/>
                <a:ea typeface="+mn-ea"/>
                <a:cs typeface="Arial"/>
              </a:rPr>
              <a:t>SP</a:t>
            </a:r>
            <a:endParaRPr lang="en-US" sz="2400" b="1" dirty="0">
              <a:solidFill>
                <a:schemeClr val="tx1">
                  <a:alpha val="100000"/>
                </a:schemeClr>
              </a:solidFill>
              <a:latin typeface="Calibri"/>
              <a:ea typeface="+mn-ea"/>
              <a:cs typeface="Arial"/>
            </a:endParaRPr>
          </a:p>
        </p:txBody>
      </p:sp>
      <p:sp>
        <p:nvSpPr>
          <p:cNvPr id="79" name="Right Arrow 78"/>
          <p:cNvSpPr>
            <a:spLocks noChangeArrowheads="1"/>
          </p:cNvSpPr>
          <p:nvPr/>
        </p:nvSpPr>
        <p:spPr bwMode="auto">
          <a:xfrm rot="19145137" flipH="1">
            <a:off x="8386763" y="1154113"/>
            <a:ext cx="609600" cy="609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A4C5C8"/>
          </a:solidFill>
          <a:ln w="57150">
            <a:solidFill>
              <a:schemeClr val="tx1"/>
            </a:solidFill>
            <a:round/>
            <a:headEnd type="triangle" w="med" len="med"/>
            <a:tailEnd type="triangle" w="med" len="med"/>
          </a:ln>
          <a:effectLst>
            <a:outerShdw blurRad="63500" dist="50800" dir="2700000" algn="tl" rotWithShape="0">
              <a:srgbClr val="000000">
                <a:alpha val="43137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Calibri"/>
                <a:ea typeface="+mn-ea"/>
                <a:cs typeface="Arial"/>
              </a:rPr>
              <a:t>SP</a:t>
            </a:r>
            <a:endParaRPr lang="en-US" sz="2400" b="1" dirty="0">
              <a:solidFill>
                <a:schemeClr val="tx1">
                  <a:alpha val="100000"/>
                </a:schemeClr>
              </a:solidFill>
              <a:latin typeface="Calibri"/>
              <a:ea typeface="+mn-ea"/>
              <a:cs typeface="Arial"/>
            </a:endParaRPr>
          </a:p>
        </p:txBody>
      </p:sp>
      <p:sp>
        <p:nvSpPr>
          <p:cNvPr id="58" name="TextBox 57"/>
          <p:cNvSpPr txBox="1">
            <a:spLocks noChangeArrowheads="1"/>
          </p:cNvSpPr>
          <p:nvPr/>
        </p:nvSpPr>
        <p:spPr bwMode="auto">
          <a:xfrm>
            <a:off x="331788" y="5257800"/>
            <a:ext cx="410051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Calibri" pitchFamily="-1" charset="0"/>
              </a:rPr>
              <a:t>How can recursion go wrong?</a:t>
            </a:r>
          </a:p>
          <a:p>
            <a:r>
              <a:rPr lang="en-US" sz="2400" b="1" dirty="0">
                <a:solidFill>
                  <a:srgbClr val="FF0000"/>
                </a:solidFill>
                <a:latin typeface="Calibri" pitchFamily="-1" charset="0"/>
              </a:rPr>
              <a:t>Can overflow the stack …</a:t>
            </a:r>
          </a:p>
          <a:p>
            <a:r>
              <a:rPr lang="en-US" sz="2400" b="1" dirty="0">
                <a:solidFill>
                  <a:srgbClr val="FF0000"/>
                </a:solidFill>
                <a:latin typeface="Calibri" pitchFamily="-1" charset="0"/>
              </a:rPr>
              <a:t>Keep adding frame after frame</a:t>
            </a:r>
          </a:p>
        </p:txBody>
      </p:sp>
      <p:sp>
        <p:nvSpPr>
          <p:cNvPr id="55" name="Rectangle 40"/>
          <p:cNvSpPr>
            <a:spLocks noChangeArrowheads="1"/>
          </p:cNvSpPr>
          <p:nvPr/>
        </p:nvSpPr>
        <p:spPr bwMode="auto">
          <a:xfrm>
            <a:off x="4724400" y="3711831"/>
            <a:ext cx="762000" cy="685800"/>
          </a:xfrm>
          <a:prstGeom prst="rect">
            <a:avLst/>
          </a:prstGeom>
          <a:noFill/>
          <a:ln w="57150">
            <a:noFill/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5B3D8"/>
                                      </p:to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5B3D8"/>
                                      </p:to>
                                    </p:animClr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2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2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75" grpId="0" animBg="1"/>
      <p:bldP spid="75" grpId="1" animBg="1"/>
      <p:bldP spid="75" grpId="2" animBg="1"/>
      <p:bldP spid="75" grpId="3" animBg="1"/>
      <p:bldP spid="76" grpId="0" animBg="1"/>
      <p:bldP spid="76" grpId="1" animBg="1"/>
      <p:bldP spid="76" grpId="2" animBg="1"/>
      <p:bldP spid="76" grpId="3" animBg="1"/>
      <p:bldP spid="77" grpId="0" animBg="1"/>
      <p:bldP spid="77" grpId="1" animBg="1"/>
      <p:bldP spid="77" grpId="2" animBg="1"/>
      <p:bldP spid="77" grpId="3" animBg="1"/>
      <p:bldP spid="78" grpId="0" animBg="1"/>
      <p:bldP spid="78" grpId="1" animBg="1"/>
      <p:bldP spid="78" grpId="2" animBg="1"/>
      <p:bldP spid="78" grpId="3" animBg="1"/>
      <p:bldP spid="79" grpId="0" animBg="1"/>
      <p:bldP spid="79" grpId="1" animBg="1"/>
      <p:bldP spid="58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9"/>
          <p:cNvGrpSpPr>
            <a:grpSpLocks/>
          </p:cNvGrpSpPr>
          <p:nvPr/>
        </p:nvGrpSpPr>
        <p:grpSpPr bwMode="auto">
          <a:xfrm>
            <a:off x="5867400" y="4424363"/>
            <a:ext cx="2895600" cy="1824037"/>
            <a:chOff x="5867400" y="5029200"/>
            <a:chExt cx="2895600" cy="838200"/>
          </a:xfrm>
          <a:solidFill>
            <a:srgbClr val="95B3D7"/>
          </a:solidFill>
        </p:grpSpPr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5867400" y="5029200"/>
              <a:ext cx="2895600" cy="838200"/>
            </a:xfrm>
            <a:prstGeom prst="rect">
              <a:avLst/>
            </a:prstGeom>
            <a:grpFill/>
            <a:ln w="57150">
              <a:noFill/>
              <a:round/>
              <a:headEnd type="triangle" w="med" len="med"/>
              <a:tailEnd type="triangle" w="med" len="med"/>
            </a:ln>
            <a:effectLst>
              <a:outerShdw blurRad="63500" dist="50800" dir="2700000" algn="tl" rotWithShape="0">
                <a:srgbClr val="000000">
                  <a:alpha val="43137"/>
                </a:srgbClr>
              </a:outer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>
                <a:defRPr/>
              </a:pPr>
              <a:r>
                <a:rPr lang="en-US" sz="2400" b="1" dirty="0" err="1">
                  <a:solidFill>
                    <a:schemeClr val="tx1">
                      <a:alpha val="100000"/>
                    </a:schemeClr>
                  </a:solidFill>
                  <a:latin typeface="Calibri"/>
                  <a:ea typeface="+mn-ea"/>
                  <a:cs typeface="Arial"/>
                </a:rPr>
                <a:t>wrd</a:t>
              </a:r>
              <a:r>
                <a:rPr lang="en-US" sz="2400" b="1" dirty="0">
                  <a:solidFill>
                    <a:schemeClr val="tx1">
                      <a:alpha val="100000"/>
                    </a:schemeClr>
                  </a:solidFill>
                  <a:latin typeface="Calibri"/>
                  <a:ea typeface="+mn-ea"/>
                  <a:cs typeface="Arial"/>
                </a:rPr>
                <a:t>[3]</a:t>
              </a:r>
            </a:p>
            <a:p>
              <a:pPr algn="r">
                <a:defRPr/>
              </a:pPr>
              <a:r>
                <a:rPr lang="en-US" sz="2400" b="1" dirty="0" err="1">
                  <a:solidFill>
                    <a:schemeClr val="tx1">
                      <a:alpha val="100000"/>
                    </a:schemeClr>
                  </a:solidFill>
                  <a:latin typeface="Calibri"/>
                  <a:ea typeface="+mn-ea"/>
                  <a:cs typeface="Arial"/>
                </a:rPr>
                <a:t>wrd</a:t>
              </a:r>
              <a:r>
                <a:rPr lang="en-US" sz="2400" b="1" dirty="0">
                  <a:solidFill>
                    <a:schemeClr val="tx1">
                      <a:alpha val="100000"/>
                    </a:schemeClr>
                  </a:solidFill>
                  <a:latin typeface="Calibri"/>
                  <a:ea typeface="+mn-ea"/>
                  <a:cs typeface="Arial"/>
                </a:rPr>
                <a:t>[2]</a:t>
              </a:r>
            </a:p>
            <a:p>
              <a:pPr algn="r">
                <a:defRPr/>
              </a:pPr>
              <a:r>
                <a:rPr lang="en-US" sz="2400" b="1" dirty="0" err="1">
                  <a:solidFill>
                    <a:schemeClr val="tx1">
                      <a:alpha val="100000"/>
                    </a:schemeClr>
                  </a:solidFill>
                  <a:latin typeface="Calibri"/>
                  <a:ea typeface="+mn-ea"/>
                  <a:cs typeface="Arial"/>
                </a:rPr>
                <a:t>wrd</a:t>
              </a:r>
              <a:r>
                <a:rPr lang="en-US" sz="2400" b="1" dirty="0">
                  <a:solidFill>
                    <a:schemeClr val="tx1">
                      <a:alpha val="100000"/>
                    </a:schemeClr>
                  </a:solidFill>
                  <a:latin typeface="Calibri"/>
                  <a:ea typeface="+mn-ea"/>
                  <a:cs typeface="Arial"/>
                </a:rPr>
                <a:t>[1]</a:t>
              </a:r>
            </a:p>
            <a:p>
              <a:pPr algn="r">
                <a:defRPr/>
              </a:pPr>
              <a:r>
                <a:rPr lang="en-US" sz="2400" b="1" dirty="0" err="1">
                  <a:solidFill>
                    <a:schemeClr val="tx1">
                      <a:alpha val="100000"/>
                    </a:schemeClr>
                  </a:solidFill>
                  <a:latin typeface="Calibri"/>
                  <a:ea typeface="+mn-ea"/>
                  <a:cs typeface="Arial"/>
                </a:rPr>
                <a:t>wrd</a:t>
              </a:r>
              <a:r>
                <a:rPr lang="en-US" sz="2400" b="1" dirty="0">
                  <a:solidFill>
                    <a:schemeClr val="tx1">
                      <a:alpha val="100000"/>
                    </a:schemeClr>
                  </a:solidFill>
                  <a:latin typeface="Calibri"/>
                  <a:ea typeface="+mn-ea"/>
                  <a:cs typeface="Arial"/>
                </a:rPr>
                <a:t>[0]</a:t>
              </a:r>
              <a:endParaRPr lang="en-US" dirty="0">
                <a:latin typeface="+mn-lt"/>
                <a:ea typeface="+mn-ea"/>
                <a:cs typeface="+mn-cs"/>
              </a:endParaRPr>
            </a:p>
            <a:p>
              <a:pPr algn="r">
                <a:defRPr/>
              </a:pPr>
              <a:r>
                <a:rPr lang="en-US" sz="2400" b="1" dirty="0">
                  <a:latin typeface="Calibri"/>
                  <a:ea typeface="+mn-ea"/>
                  <a:cs typeface="Arial"/>
                </a:rPr>
                <a:t>c</a:t>
              </a:r>
              <a:r>
                <a:rPr lang="en-US" sz="2400" b="1" dirty="0">
                  <a:solidFill>
                    <a:schemeClr val="tx1">
                      <a:alpha val="100000"/>
                    </a:schemeClr>
                  </a:solidFill>
                  <a:latin typeface="Calibri"/>
                  <a:ea typeface="+mn-ea"/>
                  <a:cs typeface="Arial"/>
                </a:rPr>
                <a:t>onst2=0</a:t>
              </a: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5867400" y="5029200"/>
              <a:ext cx="914400" cy="838200"/>
            </a:xfrm>
            <a:prstGeom prst="rect">
              <a:avLst/>
            </a:prstGeom>
            <a:grpFill/>
            <a:ln w="57150" cap="flat" cmpd="sng" algn="ctr">
              <a:noFill/>
              <a:prstDash val="solid"/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3200" b="1" dirty="0">
                  <a:solidFill>
                    <a:schemeClr val="accent2">
                      <a:shade val="75000"/>
                    </a:schemeClr>
                  </a:solidFill>
                  <a:latin typeface="Calibri"/>
                  <a:ea typeface="+mn-ea"/>
                  <a:cs typeface="Arial"/>
                </a:rPr>
                <a:t>main</a:t>
              </a:r>
            </a:p>
          </p:txBody>
        </p:sp>
      </p:grpSp>
      <p:sp>
        <p:nvSpPr>
          <p:cNvPr id="28675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ea typeface="Arial" pitchFamily="-1" charset="0"/>
            </a:endParaRPr>
          </a:p>
        </p:txBody>
      </p:sp>
      <p:grpSp>
        <p:nvGrpSpPr>
          <p:cNvPr id="3" name="Group 70"/>
          <p:cNvGrpSpPr>
            <a:grpSpLocks/>
          </p:cNvGrpSpPr>
          <p:nvPr/>
        </p:nvGrpSpPr>
        <p:grpSpPr bwMode="auto">
          <a:xfrm>
            <a:off x="5867400" y="3429000"/>
            <a:ext cx="2895600" cy="990600"/>
            <a:chOff x="5867400" y="4191000"/>
            <a:chExt cx="2895600" cy="838200"/>
          </a:xfrm>
          <a:solidFill>
            <a:srgbClr val="95B3D7"/>
          </a:solidFill>
        </p:grpSpPr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5867400" y="4191000"/>
              <a:ext cx="2895600" cy="838200"/>
            </a:xfrm>
            <a:prstGeom prst="rect">
              <a:avLst/>
            </a:prstGeom>
            <a:grpFill/>
            <a:ln w="57150">
              <a:noFill/>
              <a:round/>
              <a:headEnd type="triangle" w="med" len="med"/>
              <a:tailEnd type="triangle" w="med" len="med"/>
            </a:ln>
            <a:effectLst>
              <a:outerShdw blurRad="63500" dist="50800" dir="2700000" algn="tl" rotWithShape="0">
                <a:srgbClr val="000000">
                  <a:alpha val="43137"/>
                </a:srgbClr>
              </a:outer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b="1" dirty="0">
                  <a:solidFill>
                    <a:schemeClr val="tx1">
                      <a:alpha val="100000"/>
                    </a:schemeClr>
                  </a:solidFill>
                  <a:latin typeface="Calibri"/>
                  <a:ea typeface="+mn-ea"/>
                  <a:cs typeface="Arial"/>
                </a:rPr>
                <a:t>b=</a:t>
              </a:r>
              <a:r>
                <a:rPr lang="en-US" b="1" dirty="0">
                  <a:latin typeface="Calibri"/>
                  <a:ea typeface="+mn-ea"/>
                  <a:cs typeface="+mn-cs"/>
                </a:rPr>
                <a:t> </a:t>
              </a:r>
              <a:r>
                <a:rPr lang="en-US" sz="2400" b="1" dirty="0">
                  <a:latin typeface="Calibri"/>
                  <a:ea typeface="+mn-ea"/>
                  <a:cs typeface="+mn-cs"/>
                </a:rPr>
                <a:t>0x00234</a:t>
              </a:r>
              <a:endParaRPr lang="en-US" dirty="0">
                <a:latin typeface="+mn-lt"/>
                <a:ea typeface="+mn-ea"/>
                <a:cs typeface="+mn-cs"/>
              </a:endParaRPr>
            </a:p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b="1" dirty="0">
                  <a:solidFill>
                    <a:schemeClr val="tx1">
                      <a:alpha val="100000"/>
                    </a:schemeClr>
                  </a:solidFill>
                  <a:latin typeface="Calibri"/>
                  <a:ea typeface="+mn-ea"/>
                  <a:cs typeface="Arial"/>
                </a:rPr>
                <a:t>RA=</a:t>
              </a:r>
              <a:r>
                <a:rPr lang="en-US" sz="2400" b="1" dirty="0">
                  <a:latin typeface="Calibri"/>
                  <a:ea typeface="+mn-ea"/>
                  <a:cs typeface="Arial"/>
                </a:rPr>
                <a:t>0x804838c</a:t>
              </a: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5867400" y="4191000"/>
              <a:ext cx="914400" cy="838200"/>
            </a:xfrm>
            <a:prstGeom prst="rect">
              <a:avLst/>
            </a:prstGeom>
            <a:grpFill/>
            <a:ln w="57150" cap="flat" cmpd="sng" algn="ctr">
              <a:noFill/>
              <a:prstDash val="solid"/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3200" b="1" dirty="0">
                  <a:solidFill>
                    <a:schemeClr val="accent2">
                      <a:shade val="75000"/>
                    </a:schemeClr>
                  </a:solidFill>
                  <a:latin typeface="Calibri"/>
                  <a:ea typeface="+mn-ea"/>
                  <a:cs typeface="Arial"/>
                </a:rPr>
                <a:t>cap</a:t>
              </a:r>
            </a:p>
          </p:txBody>
        </p:sp>
      </p:grpSp>
      <p:sp>
        <p:nvSpPr>
          <p:cNvPr id="20" name="Rectangle 19"/>
          <p:cNvSpPr/>
          <p:nvPr/>
        </p:nvSpPr>
        <p:spPr bwMode="auto">
          <a:xfrm>
            <a:off x="4724400" y="1676400"/>
            <a:ext cx="762000" cy="2286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400" b="1" dirty="0">
                <a:solidFill>
                  <a:srgbClr val="FF7C80"/>
                </a:solidFill>
                <a:latin typeface="Calibri" charset="0"/>
                <a:ea typeface="Arial" charset="0"/>
                <a:cs typeface="Arial" charset="0"/>
              </a:rPr>
              <a:t>0xfffffff</a:t>
            </a:r>
            <a:endParaRPr lang="en-US" sz="1400" b="1" dirty="0">
              <a:solidFill>
                <a:srgbClr val="FF7C8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4724400" y="1905000"/>
            <a:ext cx="762000" cy="2286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724400" y="2133600"/>
            <a:ext cx="762000" cy="2286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724400" y="2362200"/>
            <a:ext cx="762000" cy="2286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724400" y="2590800"/>
            <a:ext cx="762000" cy="2286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724400" y="2819400"/>
            <a:ext cx="762000" cy="2286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4724400" y="3048000"/>
            <a:ext cx="762000" cy="2286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4724400" y="3276600"/>
            <a:ext cx="762000" cy="2286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4724400" y="4419600"/>
            <a:ext cx="762000" cy="2286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4724400" y="4648200"/>
            <a:ext cx="762000" cy="2286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4724400" y="4876800"/>
            <a:ext cx="762000" cy="2286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4724400" y="5105400"/>
            <a:ext cx="762000" cy="2286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4724400" y="5334000"/>
            <a:ext cx="762000" cy="2286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4724400" y="5562600"/>
            <a:ext cx="762000" cy="2286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4724400" y="5791200"/>
            <a:ext cx="762000" cy="2286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4724400" y="6019800"/>
            <a:ext cx="762000" cy="2286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400" b="1" dirty="0">
                <a:solidFill>
                  <a:srgbClr val="FF7C80"/>
                </a:solidFill>
                <a:latin typeface="Arial"/>
                <a:ea typeface="+mn-ea"/>
                <a:cs typeface="Arial"/>
              </a:rPr>
              <a:t>0x0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4724400" y="3505200"/>
            <a:ext cx="762000" cy="2286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1">
              <a:solidFill>
                <a:schemeClr val="tx1">
                  <a:alpha val="100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4495800" y="1143000"/>
            <a:ext cx="1219200" cy="381000"/>
          </a:xfrm>
          <a:prstGeom prst="rect">
            <a:avLst/>
          </a:prstGeom>
          <a:solidFill>
            <a:srgbClr val="C00000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2000" b="1" dirty="0">
                <a:solidFill>
                  <a:srgbClr val="FF7C80"/>
                </a:solidFill>
                <a:latin typeface="Calibri" charset="0"/>
                <a:ea typeface="Arial" charset="0"/>
                <a:cs typeface="Arial" charset="0"/>
              </a:rPr>
              <a:t>Memory</a:t>
            </a:r>
            <a:endParaRPr lang="en-US" sz="2400" b="1" dirty="0">
              <a:solidFill>
                <a:srgbClr val="FF7C80"/>
              </a:solidFill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5" name="Group 56"/>
          <p:cNvGrpSpPr>
            <a:grpSpLocks/>
          </p:cNvGrpSpPr>
          <p:nvPr/>
        </p:nvGrpSpPr>
        <p:grpSpPr bwMode="auto">
          <a:xfrm>
            <a:off x="76200" y="1143000"/>
            <a:ext cx="4343400" cy="3886200"/>
            <a:chOff x="76200" y="1143000"/>
            <a:chExt cx="4343400" cy="3886200"/>
          </a:xfrm>
        </p:grpSpPr>
        <p:sp>
          <p:nvSpPr>
            <p:cNvPr id="4" name="Rectangle 3"/>
            <p:cNvSpPr txBox="1">
              <a:spLocks noChangeArrowheads="1"/>
            </p:cNvSpPr>
            <p:nvPr/>
          </p:nvSpPr>
          <p:spPr bwMode="auto">
            <a:xfrm>
              <a:off x="1447800" y="1600200"/>
              <a:ext cx="2971800" cy="3416300"/>
            </a:xfrm>
            <a:prstGeom prst="rect">
              <a:avLst/>
            </a:prstGeom>
            <a:solidFill>
              <a:srgbClr val="BFBFBF"/>
            </a:solidFill>
            <a:ln w="28575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Courier New" charset="0"/>
                  <a:ea typeface="Courier New" charset="0"/>
                  <a:cs typeface="Courier New" charset="0"/>
                </a:rPr>
                <a:t>void cap (char* </a:t>
              </a:r>
              <a:r>
                <a:rPr lang="en-US" b="1" dirty="0" err="1">
                  <a:latin typeface="Courier New" charset="0"/>
                  <a:ea typeface="Courier New" charset="0"/>
                  <a:cs typeface="Courier New" charset="0"/>
                </a:rPr>
                <a:t>b</a:t>
              </a:r>
              <a:r>
                <a:rPr lang="en-US" b="1" dirty="0">
                  <a:latin typeface="Courier New" charset="0"/>
                  <a:ea typeface="Courier New" charset="0"/>
                  <a:cs typeface="Courier New" charset="0"/>
                </a:rPr>
                <a:t>){</a:t>
              </a:r>
              <a:endParaRPr lang="en-US" dirty="0">
                <a:latin typeface="Gill Sans MT" charset="-18"/>
                <a:ea typeface="Arial" charset="0"/>
                <a:cs typeface="Arial" charset="0"/>
              </a:endParaRPr>
            </a:p>
            <a:p>
              <a:pPr>
                <a:defRPr/>
              </a:pPr>
              <a:r>
                <a:rPr lang="en-US" b="1" dirty="0">
                  <a:latin typeface="Courier New" charset="0"/>
                  <a:ea typeface="Courier New" charset="0"/>
                  <a:cs typeface="Courier New" charset="0"/>
                </a:rPr>
                <a:t>  for (</a:t>
              </a:r>
              <a:r>
                <a:rPr lang="en-US" b="1" dirty="0" err="1">
                  <a:latin typeface="Courier New" charset="0"/>
                  <a:ea typeface="Courier New" charset="0"/>
                  <a:cs typeface="Courier New" charset="0"/>
                </a:rPr>
                <a:t>int</a:t>
              </a:r>
              <a:r>
                <a:rPr lang="en-US" b="1" dirty="0">
                  <a:latin typeface="Courier New" charset="0"/>
                  <a:ea typeface="Courier New" charset="0"/>
                  <a:cs typeface="Courier New" charset="0"/>
                </a:rPr>
                <a:t> </a:t>
              </a:r>
              <a:r>
                <a:rPr lang="en-US" b="1" dirty="0" err="1">
                  <a:latin typeface="Courier New" charset="0"/>
                  <a:ea typeface="Courier New" charset="0"/>
                  <a:cs typeface="Courier New" charset="0"/>
                </a:rPr>
                <a:t>i</a:t>
              </a:r>
              <a:r>
                <a:rPr lang="en-US" b="1" dirty="0">
                  <a:latin typeface="Courier New" charset="0"/>
                  <a:ea typeface="Courier New" charset="0"/>
                  <a:cs typeface="Courier New" charset="0"/>
                </a:rPr>
                <a:t>=0;</a:t>
              </a:r>
            </a:p>
            <a:p>
              <a:pPr>
                <a:defRPr/>
              </a:pPr>
              <a:r>
                <a:rPr lang="en-US" b="1" dirty="0">
                  <a:latin typeface="Courier New" charset="0"/>
                  <a:ea typeface="Courier New" charset="0"/>
                  <a:cs typeface="Courier New" charset="0"/>
                </a:rPr>
                <a:t>       </a:t>
              </a:r>
              <a:r>
                <a:rPr lang="en-US" b="1" dirty="0" err="1">
                  <a:latin typeface="Courier New" charset="0"/>
                  <a:ea typeface="Courier New" charset="0"/>
                  <a:cs typeface="Courier New" charset="0"/>
                </a:rPr>
                <a:t>b[i</a:t>
              </a:r>
              <a:r>
                <a:rPr lang="en-US" b="1" dirty="0">
                  <a:latin typeface="Courier New" charset="0"/>
                  <a:ea typeface="Courier New" charset="0"/>
                  <a:cs typeface="Courier New" charset="0"/>
                </a:rPr>
                <a:t>]!=‘\0’;</a:t>
              </a:r>
            </a:p>
            <a:p>
              <a:pPr>
                <a:defRPr/>
              </a:pPr>
              <a:r>
                <a:rPr lang="en-US" b="1" dirty="0">
                  <a:latin typeface="Courier New" charset="0"/>
                  <a:ea typeface="Courier New" charset="0"/>
                  <a:cs typeface="Courier New" charset="0"/>
                </a:rPr>
                <a:t>       </a:t>
              </a:r>
              <a:r>
                <a:rPr lang="en-US" b="1" dirty="0" err="1">
                  <a:latin typeface="Courier New" charset="0"/>
                  <a:ea typeface="Courier New" charset="0"/>
                  <a:cs typeface="Courier New" charset="0"/>
                </a:rPr>
                <a:t>i</a:t>
              </a:r>
              <a:r>
                <a:rPr lang="en-US" b="1" dirty="0">
                  <a:latin typeface="Courier New" charset="0"/>
                  <a:ea typeface="Courier New" charset="0"/>
                  <a:cs typeface="Courier New" charset="0"/>
                </a:rPr>
                <a:t>++)</a:t>
              </a:r>
            </a:p>
            <a:p>
              <a:pPr>
                <a:defRPr/>
              </a:pPr>
              <a:r>
                <a:rPr lang="en-US" b="1" dirty="0">
                  <a:latin typeface="Courier New" charset="0"/>
                  <a:ea typeface="Courier New" charset="0"/>
                  <a:cs typeface="Courier New" charset="0"/>
                </a:rPr>
                <a:t>    </a:t>
              </a:r>
              <a:r>
                <a:rPr lang="en-US" b="1" dirty="0" err="1">
                  <a:latin typeface="Courier New" charset="0"/>
                  <a:ea typeface="Courier New" charset="0"/>
                  <a:cs typeface="Courier New" charset="0"/>
                </a:rPr>
                <a:t>b[i</a:t>
              </a:r>
              <a:r>
                <a:rPr lang="en-US" b="1" dirty="0">
                  <a:latin typeface="Courier New" charset="0"/>
                  <a:ea typeface="Courier New" charset="0"/>
                  <a:cs typeface="Courier New" charset="0"/>
                </a:rPr>
                <a:t>]+=32;</a:t>
              </a:r>
            </a:p>
            <a:p>
              <a:pPr>
                <a:defRPr/>
              </a:pPr>
              <a:r>
                <a:rPr lang="en-US" b="1" dirty="0">
                  <a:latin typeface="Courier New" charset="0"/>
                  <a:ea typeface="Courier New" charset="0"/>
                  <a:cs typeface="Courier New" charset="0"/>
                </a:rPr>
                <a:t>}</a:t>
              </a:r>
            </a:p>
            <a:p>
              <a:pPr>
                <a:defRPr/>
              </a:pPr>
              <a:r>
                <a:rPr lang="en-US" b="1" dirty="0" err="1">
                  <a:latin typeface="Courier New" charset="0"/>
                  <a:ea typeface="Courier New" charset="0"/>
                  <a:cs typeface="Courier New" charset="0"/>
                </a:rPr>
                <a:t>int</a:t>
              </a:r>
              <a:r>
                <a:rPr lang="en-US" b="1" dirty="0">
                  <a:latin typeface="Courier New" charset="0"/>
                  <a:ea typeface="Courier New" charset="0"/>
                  <a:cs typeface="Courier New" charset="0"/>
                </a:rPr>
                <a:t> </a:t>
              </a:r>
              <a:r>
                <a:rPr lang="en-US" b="1" dirty="0" err="1">
                  <a:latin typeface="Courier New" charset="0"/>
                  <a:ea typeface="Courier New" charset="0"/>
                  <a:cs typeface="Courier New" charset="0"/>
                </a:rPr>
                <a:t>main(char</a:t>
              </a:r>
              <a:r>
                <a:rPr lang="en-US" b="1" dirty="0">
                  <a:latin typeface="Courier New" charset="0"/>
                  <a:ea typeface="Courier New" charset="0"/>
                  <a:cs typeface="Courier New" charset="0"/>
                </a:rPr>
                <a:t>*</a:t>
              </a:r>
              <a:r>
                <a:rPr lang="en-US" b="1" dirty="0" err="1">
                  <a:latin typeface="Courier New" charset="0"/>
                  <a:ea typeface="Courier New" charset="0"/>
                  <a:cs typeface="Courier New" charset="0"/>
                </a:rPr>
                <a:t>arg</a:t>
              </a:r>
              <a:r>
                <a:rPr lang="en-US" b="1" dirty="0">
                  <a:latin typeface="Courier New" charset="0"/>
                  <a:ea typeface="Courier New" charset="0"/>
                  <a:cs typeface="Courier New" charset="0"/>
                </a:rPr>
                <a:t>) {</a:t>
              </a:r>
            </a:p>
            <a:p>
              <a:pPr>
                <a:defRPr/>
              </a:pPr>
              <a:r>
                <a:rPr lang="en-US" b="1" dirty="0">
                  <a:latin typeface="Courier New" charset="0"/>
                  <a:ea typeface="Courier New" charset="0"/>
                  <a:cs typeface="Courier New" charset="0"/>
                </a:rPr>
                <a:t>  char wrd[4];</a:t>
              </a:r>
            </a:p>
            <a:p>
              <a:pPr>
                <a:defRPr/>
              </a:pPr>
              <a:r>
                <a:rPr lang="en-US" b="1" dirty="0">
                  <a:latin typeface="Courier New" charset="0"/>
                  <a:ea typeface="Courier New" charset="0"/>
                  <a:cs typeface="Courier New" charset="0"/>
                </a:rPr>
                <a:t>  </a:t>
              </a:r>
              <a:r>
                <a:rPr lang="en-US" b="1" dirty="0" err="1">
                  <a:latin typeface="Courier New" charset="0"/>
                  <a:ea typeface="Courier New" charset="0"/>
                  <a:cs typeface="Courier New" charset="0"/>
                </a:rPr>
                <a:t>strcpy(arg</a:t>
              </a:r>
              <a:r>
                <a:rPr lang="en-US" b="1" dirty="0">
                  <a:latin typeface="Courier New" charset="0"/>
                  <a:ea typeface="Courier New" charset="0"/>
                  <a:cs typeface="Courier New" charset="0"/>
                </a:rPr>
                <a:t>, </a:t>
              </a:r>
              <a:r>
                <a:rPr lang="en-US" b="1" dirty="0" err="1">
                  <a:latin typeface="Courier New" charset="0"/>
                  <a:ea typeface="Courier New" charset="0"/>
                  <a:cs typeface="Courier New" charset="0"/>
                </a:rPr>
                <a:t>wrd</a:t>
              </a:r>
              <a:r>
                <a:rPr lang="en-US" b="1" dirty="0">
                  <a:latin typeface="Courier New" charset="0"/>
                  <a:ea typeface="Courier New" charset="0"/>
                  <a:cs typeface="Courier New" charset="0"/>
                </a:rPr>
                <a:t>);</a:t>
              </a:r>
            </a:p>
            <a:p>
              <a:pPr>
                <a:defRPr/>
              </a:pPr>
              <a:r>
                <a:rPr lang="en-US" b="1" dirty="0">
                  <a:latin typeface="Courier New" charset="0"/>
                  <a:ea typeface="Courier New" charset="0"/>
                  <a:cs typeface="Courier New" charset="0"/>
                </a:rPr>
                <a:t>  cap (</a:t>
              </a:r>
              <a:r>
                <a:rPr lang="en-US" b="1" dirty="0" err="1">
                  <a:latin typeface="Courier New" charset="0"/>
                  <a:ea typeface="Courier New" charset="0"/>
                  <a:cs typeface="Courier New" charset="0"/>
                </a:rPr>
                <a:t>wrd</a:t>
              </a:r>
              <a:r>
                <a:rPr lang="en-US" b="1" dirty="0">
                  <a:latin typeface="Courier New" charset="0"/>
                  <a:ea typeface="Courier New" charset="0"/>
                  <a:cs typeface="Courier New" charset="0"/>
                </a:rPr>
                <a:t>);</a:t>
              </a:r>
            </a:p>
            <a:p>
              <a:pPr>
                <a:defRPr/>
              </a:pPr>
              <a:r>
                <a:rPr lang="en-US" b="1" dirty="0">
                  <a:latin typeface="Courier New" charset="0"/>
                  <a:ea typeface="Courier New" charset="0"/>
                  <a:cs typeface="Courier New" charset="0"/>
                </a:rPr>
                <a:t>  return 0;</a:t>
              </a:r>
            </a:p>
            <a:p>
              <a:pPr>
                <a:defRPr/>
              </a:pPr>
              <a:r>
                <a:rPr lang="en-US" b="1" dirty="0">
                  <a:latin typeface="Courier New" charset="0"/>
                  <a:ea typeface="Courier New" charset="0"/>
                  <a:cs typeface="Courier New" charset="0"/>
                </a:rPr>
                <a:t>}</a:t>
              </a:r>
            </a:p>
          </p:txBody>
        </p:sp>
        <p:sp>
          <p:nvSpPr>
            <p:cNvPr id="6" name="Right Arrow 5"/>
            <p:cNvSpPr>
              <a:spLocks noChangeArrowheads="1"/>
            </p:cNvSpPr>
            <p:nvPr/>
          </p:nvSpPr>
          <p:spPr bwMode="auto">
            <a:xfrm>
              <a:off x="76200" y="2667000"/>
              <a:ext cx="1676400" cy="609600"/>
            </a:xfrm>
            <a:prstGeom prst="rightArrow">
              <a:avLst>
                <a:gd name="adj1" fmla="val 50000"/>
                <a:gd name="adj2" fmla="val 49997"/>
              </a:avLst>
            </a:prstGeom>
            <a:solidFill>
              <a:schemeClr val="bg1"/>
            </a:solidFill>
            <a:ln w="57150">
              <a:solidFill>
                <a:schemeClr val="accent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b="1" dirty="0">
                  <a:latin typeface="Calibri"/>
                  <a:ea typeface="+mn-ea"/>
                  <a:cs typeface="Arial"/>
                </a:rPr>
                <a:t>0x8048361</a:t>
              </a:r>
              <a:endParaRPr lang="en-US" sz="2400" b="1" dirty="0">
                <a:solidFill>
                  <a:schemeClr val="tx1">
                    <a:alpha val="100000"/>
                  </a:schemeClr>
                </a:solidFill>
                <a:latin typeface="Calibri"/>
                <a:ea typeface="+mn-ea"/>
                <a:cs typeface="Arial"/>
              </a:endParaRPr>
            </a:p>
          </p:txBody>
        </p:sp>
        <p:sp>
          <p:nvSpPr>
            <p:cNvPr id="8" name="Right Arrow 7"/>
            <p:cNvSpPr>
              <a:spLocks noChangeArrowheads="1"/>
            </p:cNvSpPr>
            <p:nvPr/>
          </p:nvSpPr>
          <p:spPr bwMode="auto">
            <a:xfrm>
              <a:off x="76200" y="4419600"/>
              <a:ext cx="1676400" cy="609600"/>
            </a:xfrm>
            <a:prstGeom prst="rightArrow">
              <a:avLst>
                <a:gd name="adj1" fmla="val 50000"/>
                <a:gd name="adj2" fmla="val 49997"/>
              </a:avLst>
            </a:prstGeom>
            <a:solidFill>
              <a:schemeClr val="bg1"/>
            </a:solidFill>
            <a:ln w="57150">
              <a:solidFill>
                <a:schemeClr val="accent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b="1" dirty="0">
                  <a:latin typeface="Calibri"/>
                  <a:ea typeface="+mn-ea"/>
                  <a:cs typeface="Arial"/>
                </a:rPr>
                <a:t>0x804838c</a:t>
              </a:r>
              <a:endParaRPr lang="en-US" sz="2400" b="1" dirty="0">
                <a:solidFill>
                  <a:schemeClr val="tx1">
                    <a:alpha val="100000"/>
                  </a:schemeClr>
                </a:solidFill>
                <a:latin typeface="Calibri"/>
                <a:ea typeface="+mn-ea"/>
                <a:cs typeface="Arial"/>
              </a:endParaRPr>
            </a:p>
          </p:txBody>
        </p:sp>
        <p:sp>
          <p:nvSpPr>
            <p:cNvPr id="40" name="Rectangle 39"/>
            <p:cNvSpPr/>
            <p:nvPr/>
          </p:nvSpPr>
          <p:spPr bwMode="auto">
            <a:xfrm>
              <a:off x="2514600" y="1143000"/>
              <a:ext cx="1219200" cy="381000"/>
            </a:xfrm>
            <a:prstGeom prst="rect">
              <a:avLst/>
            </a:prstGeom>
            <a:solidFill>
              <a:srgbClr val="BFBFBF"/>
            </a:solidFill>
            <a:ln w="19050" cap="flat" cmpd="sng" algn="ctr">
              <a:solidFill>
                <a:schemeClr val="bg1">
                  <a:shade val="75000"/>
                </a:schemeClr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latin typeface="Arial"/>
                  <a:ea typeface="+mn-ea"/>
                  <a:cs typeface="Arial"/>
                </a:rPr>
                <a:t>Code</a:t>
              </a:r>
              <a:endParaRPr lang="en-US" sz="2400" b="1" dirty="0">
                <a:latin typeface="Arial"/>
                <a:ea typeface="+mn-ea"/>
                <a:cs typeface="Arial"/>
              </a:endParaRPr>
            </a:p>
          </p:txBody>
        </p:sp>
      </p:grpSp>
      <p:sp>
        <p:nvSpPr>
          <p:cNvPr id="39" name="Rectangle 38"/>
          <p:cNvSpPr/>
          <p:nvPr/>
        </p:nvSpPr>
        <p:spPr bwMode="auto">
          <a:xfrm>
            <a:off x="6629400" y="1143000"/>
            <a:ext cx="1219200" cy="381000"/>
          </a:xfrm>
          <a:prstGeom prst="rect">
            <a:avLst/>
          </a:prstGeom>
          <a:solidFill>
            <a:srgbClr val="95B3D7"/>
          </a:solidFill>
          <a:ln w="19050" cap="flat" cmpd="sng" algn="ctr">
            <a:solidFill>
              <a:schemeClr val="bg1">
                <a:shade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2000" b="1" dirty="0">
                <a:latin typeface="Calibri" charset="0"/>
                <a:ea typeface="Arial" charset="0"/>
                <a:cs typeface="Arial" charset="0"/>
              </a:rPr>
              <a:t>Stack</a:t>
            </a:r>
            <a:endParaRPr lang="en-US" sz="24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8697" name="Rectangle 40"/>
          <p:cNvSpPr>
            <a:spLocks noChangeArrowheads="1"/>
          </p:cNvSpPr>
          <p:nvPr/>
        </p:nvSpPr>
        <p:spPr bwMode="auto">
          <a:xfrm>
            <a:off x="4724400" y="3733800"/>
            <a:ext cx="762000" cy="685800"/>
          </a:xfrm>
          <a:prstGeom prst="rect">
            <a:avLst/>
          </a:prstGeom>
          <a:noFill/>
          <a:ln w="57150">
            <a:noFill/>
            <a:round/>
            <a:headEnd type="triangle" w="med" len="med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1">
                <a:solidFill>
                  <a:schemeClr val="bg1"/>
                </a:solidFill>
              </a:rPr>
              <a:t>…</a:t>
            </a:r>
          </a:p>
        </p:txBody>
      </p:sp>
      <p:grpSp>
        <p:nvGrpSpPr>
          <p:cNvPr id="7" name="Group 59"/>
          <p:cNvGrpSpPr>
            <a:grpSpLocks/>
          </p:cNvGrpSpPr>
          <p:nvPr/>
        </p:nvGrpSpPr>
        <p:grpSpPr bwMode="auto">
          <a:xfrm>
            <a:off x="4419600" y="1600200"/>
            <a:ext cx="304800" cy="3416300"/>
            <a:chOff x="4419600" y="1532786"/>
            <a:chExt cx="304800" cy="3648814"/>
          </a:xfrm>
        </p:grpSpPr>
        <p:cxnSp>
          <p:nvCxnSpPr>
            <p:cNvPr id="28706" name="Straight Connector 43"/>
            <p:cNvCxnSpPr>
              <a:cxnSpLocks noChangeShapeType="1"/>
            </p:cNvCxnSpPr>
            <p:nvPr/>
          </p:nvCxnSpPr>
          <p:spPr bwMode="auto">
            <a:xfrm rot="16200000" flipH="1">
              <a:off x="4042993" y="1909393"/>
              <a:ext cx="1058014" cy="30480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8707" name="Straight Connector 44"/>
            <p:cNvCxnSpPr>
              <a:cxnSpLocks noChangeShapeType="1"/>
            </p:cNvCxnSpPr>
            <p:nvPr/>
          </p:nvCxnSpPr>
          <p:spPr bwMode="auto">
            <a:xfrm rot="5400000">
              <a:off x="3648075" y="4124325"/>
              <a:ext cx="1866900" cy="24765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</p:cxnSp>
      </p:grpSp>
      <p:grpSp>
        <p:nvGrpSpPr>
          <p:cNvPr id="11" name="Group 68"/>
          <p:cNvGrpSpPr>
            <a:grpSpLocks/>
          </p:cNvGrpSpPr>
          <p:nvPr/>
        </p:nvGrpSpPr>
        <p:grpSpPr bwMode="auto">
          <a:xfrm>
            <a:off x="5486400" y="4648200"/>
            <a:ext cx="381000" cy="1600200"/>
            <a:chOff x="5486400" y="4648200"/>
            <a:chExt cx="381000" cy="1600200"/>
          </a:xfrm>
        </p:grpSpPr>
        <p:cxnSp>
          <p:nvCxnSpPr>
            <p:cNvPr id="28704" name="Straight Connector 61"/>
            <p:cNvCxnSpPr>
              <a:cxnSpLocks noChangeShapeType="1"/>
            </p:cNvCxnSpPr>
            <p:nvPr/>
          </p:nvCxnSpPr>
          <p:spPr bwMode="auto">
            <a:xfrm rot="16200000" flipV="1">
              <a:off x="5448300" y="5829300"/>
              <a:ext cx="457200" cy="3810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8705" name="Straight Connector 62"/>
            <p:cNvCxnSpPr>
              <a:cxnSpLocks noChangeShapeType="1"/>
            </p:cNvCxnSpPr>
            <p:nvPr/>
          </p:nvCxnSpPr>
          <p:spPr bwMode="auto">
            <a:xfrm rot="5400000">
              <a:off x="5334000" y="4800600"/>
              <a:ext cx="685800" cy="3810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</p:cxnSp>
      </p:grpSp>
      <p:sp>
        <p:nvSpPr>
          <p:cNvPr id="75" name="Right Arrow 74"/>
          <p:cNvSpPr>
            <a:spLocks noChangeArrowheads="1"/>
          </p:cNvSpPr>
          <p:nvPr/>
        </p:nvSpPr>
        <p:spPr bwMode="auto">
          <a:xfrm rot="19145137" flipH="1">
            <a:off x="8462963" y="3930650"/>
            <a:ext cx="609600" cy="609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A4C5C8"/>
          </a:solidFill>
          <a:ln w="57150">
            <a:solidFill>
              <a:schemeClr val="tx1"/>
            </a:solidFill>
            <a:round/>
            <a:headEnd type="triangle" w="med" len="med"/>
            <a:tailEnd type="triangle" w="med" len="med"/>
          </a:ln>
          <a:effectLst>
            <a:outerShdw blurRad="63500" dist="50800" dir="2700000" algn="tl" rotWithShape="0">
              <a:srgbClr val="000000">
                <a:alpha val="43137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Calibri"/>
                <a:ea typeface="+mn-ea"/>
                <a:cs typeface="Arial"/>
              </a:rPr>
              <a:t>SP</a:t>
            </a:r>
            <a:endParaRPr lang="en-US" sz="2400" b="1" dirty="0">
              <a:solidFill>
                <a:schemeClr val="tx1">
                  <a:alpha val="100000"/>
                </a:schemeClr>
              </a:solidFill>
              <a:latin typeface="Calibri"/>
              <a:ea typeface="+mn-ea"/>
              <a:cs typeface="Arial"/>
            </a:endParaRPr>
          </a:p>
        </p:txBody>
      </p:sp>
      <p:sp>
        <p:nvSpPr>
          <p:cNvPr id="76" name="Right Arrow 75"/>
          <p:cNvSpPr>
            <a:spLocks noChangeArrowheads="1"/>
          </p:cNvSpPr>
          <p:nvPr/>
        </p:nvSpPr>
        <p:spPr bwMode="auto">
          <a:xfrm rot="19145137" flipH="1">
            <a:off x="8431213" y="2944813"/>
            <a:ext cx="609600" cy="609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A4C5C8"/>
          </a:solidFill>
          <a:ln w="57150">
            <a:solidFill>
              <a:schemeClr val="tx1"/>
            </a:solidFill>
            <a:round/>
            <a:headEnd type="triangle" w="med" len="med"/>
            <a:tailEnd type="triangle" w="med" len="med"/>
          </a:ln>
          <a:effectLst>
            <a:outerShdw blurRad="63500" dist="50800" dir="2700000" algn="tl" rotWithShape="0">
              <a:srgbClr val="000000">
                <a:alpha val="43137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Calibri"/>
                <a:ea typeface="+mn-ea"/>
                <a:cs typeface="Arial"/>
              </a:rPr>
              <a:t>SP</a:t>
            </a:r>
            <a:endParaRPr lang="en-US" sz="2400" b="1" dirty="0">
              <a:solidFill>
                <a:schemeClr val="tx1">
                  <a:alpha val="100000"/>
                </a:schemeClr>
              </a:solidFill>
              <a:latin typeface="Calibri"/>
              <a:ea typeface="+mn-ea"/>
              <a:cs typeface="Arial"/>
            </a:endParaRPr>
          </a:p>
        </p:txBody>
      </p:sp>
      <p:sp>
        <p:nvSpPr>
          <p:cNvPr id="55" name="Right Arrow 54"/>
          <p:cNvSpPr>
            <a:spLocks noChangeArrowheads="1"/>
          </p:cNvSpPr>
          <p:nvPr/>
        </p:nvSpPr>
        <p:spPr bwMode="auto">
          <a:xfrm>
            <a:off x="5943600" y="5410200"/>
            <a:ext cx="1676400" cy="609600"/>
          </a:xfrm>
          <a:prstGeom prst="rightArrow">
            <a:avLst>
              <a:gd name="adj1" fmla="val 50000"/>
              <a:gd name="adj2" fmla="val 49997"/>
            </a:avLst>
          </a:prstGeom>
          <a:solidFill>
            <a:schemeClr val="bg1"/>
          </a:solidFill>
          <a:ln w="57150">
            <a:solidFill>
              <a:schemeClr val="accent1"/>
            </a:solidFill>
            <a:round/>
            <a:headEnd type="triangle" w="med" len="med"/>
            <a:tailEnd type="triangle" w="med" len="med"/>
          </a:ln>
          <a:effectLst>
            <a:outerShdw blurRad="63500" dist="50800" dir="2700000" algn="tl" rotWithShape="0">
              <a:srgbClr val="000000">
                <a:alpha val="43137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Calibri"/>
                <a:ea typeface="+mn-ea"/>
                <a:cs typeface="Arial"/>
              </a:rPr>
              <a:t>0x00234</a:t>
            </a:r>
            <a:endParaRPr lang="en-US" sz="2400" b="1" dirty="0">
              <a:solidFill>
                <a:schemeClr val="tx1">
                  <a:alpha val="100000"/>
                </a:schemeClr>
              </a:solidFill>
              <a:latin typeface="Calibri"/>
              <a:ea typeface="+mn-ea"/>
              <a:cs typeface="Arial"/>
            </a:endParaRPr>
          </a:p>
        </p:txBody>
      </p:sp>
      <p:sp>
        <p:nvSpPr>
          <p:cNvPr id="61" name="TextBox 60"/>
          <p:cNvSpPr txBox="1">
            <a:spLocks noChangeArrowheads="1"/>
          </p:cNvSpPr>
          <p:nvPr/>
        </p:nvSpPr>
        <p:spPr bwMode="auto">
          <a:xfrm>
            <a:off x="331788" y="5257800"/>
            <a:ext cx="38258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Calibri" pitchFamily="-1" charset="0"/>
              </a:rPr>
              <a:t>What can go wrong?</a:t>
            </a:r>
          </a:p>
          <a:p>
            <a:r>
              <a:rPr lang="en-US" sz="2400" b="1" dirty="0">
                <a:solidFill>
                  <a:srgbClr val="FF0000"/>
                </a:solidFill>
                <a:latin typeface="Calibri" pitchFamily="-1" charset="0"/>
              </a:rPr>
              <a:t>Can overflow </a:t>
            </a:r>
            <a:r>
              <a:rPr lang="en-US" sz="2400" b="1" dirty="0" err="1">
                <a:solidFill>
                  <a:srgbClr val="FF0000"/>
                </a:solidFill>
                <a:latin typeface="Calibri" pitchFamily="-1" charset="0"/>
              </a:rPr>
              <a:t>wrd</a:t>
            </a:r>
            <a:r>
              <a:rPr lang="en-US" sz="2400" b="1" dirty="0">
                <a:solidFill>
                  <a:srgbClr val="FF0000"/>
                </a:solidFill>
                <a:latin typeface="Calibri" pitchFamily="-1" charset="0"/>
              </a:rPr>
              <a:t> variable …</a:t>
            </a:r>
          </a:p>
          <a:p>
            <a:r>
              <a:rPr lang="en-US" sz="2400" b="1" dirty="0">
                <a:solidFill>
                  <a:srgbClr val="FF0000"/>
                </a:solidFill>
                <a:latin typeface="Calibri" pitchFamily="-1" charset="0"/>
              </a:rPr>
              <a:t>Overwrite cap’s RA</a:t>
            </a:r>
          </a:p>
        </p:txBody>
      </p:sp>
      <p:sp>
        <p:nvSpPr>
          <p:cNvPr id="44" name="Rectangle 40"/>
          <p:cNvSpPr>
            <a:spLocks noChangeArrowheads="1"/>
          </p:cNvSpPr>
          <p:nvPr/>
        </p:nvSpPr>
        <p:spPr bwMode="auto">
          <a:xfrm>
            <a:off x="4724400" y="3733800"/>
            <a:ext cx="762000" cy="685800"/>
          </a:xfrm>
          <a:prstGeom prst="rect">
            <a:avLst/>
          </a:prstGeom>
          <a:noFill/>
          <a:ln w="57150">
            <a:noFill/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5B3D8"/>
                                      </p:to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5B3D8"/>
                                      </p:to>
                                    </p:animClr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75" grpId="0" animBg="1"/>
      <p:bldP spid="75" grpId="1" animBg="1"/>
      <p:bldP spid="76" grpId="0" animBg="1"/>
      <p:bldP spid="76" grpId="1" animBg="1"/>
      <p:bldP spid="55" grpId="0" animBg="1"/>
      <p:bldP spid="61" grpId="0" build="allAtOnce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5086</TotalTime>
  <Words>3110</Words>
  <Application>Microsoft Macintosh PowerPoint</Application>
  <PresentationFormat>On-screen Show (4:3)</PresentationFormat>
  <Paragraphs>606</Paragraphs>
  <Slides>51</Slides>
  <Notes>11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2" baseType="lpstr">
      <vt:lpstr>Office Theme</vt:lpstr>
      <vt:lpstr>UNIX!</vt:lpstr>
      <vt:lpstr>Dealing with complexity</vt:lpstr>
      <vt:lpstr>Dealing with complexity</vt:lpstr>
      <vt:lpstr>int P(int a){…}  void C(int x){    int y=P(x);  }</vt:lpstr>
      <vt:lpstr>int P(int a){…}  void C(int x){    int y=P(x);  }</vt:lpstr>
      <vt:lpstr>Review of the stack</vt:lpstr>
      <vt:lpstr>Slide 7</vt:lpstr>
      <vt:lpstr>Slide 8</vt:lpstr>
      <vt:lpstr>Slide 9</vt:lpstr>
      <vt:lpstr>int P(int a){…}  void C(int x){    int y=P(x);  }</vt:lpstr>
      <vt:lpstr>int P(int a){…}  void C(int x){    int y=P(x);  }</vt:lpstr>
      <vt:lpstr>int P(int a){…}  void C(int x){    int y=P(x);  }</vt:lpstr>
      <vt:lpstr>int P(int a){…}  void C(int x){    int y=P(x);  }</vt:lpstr>
      <vt:lpstr>int P(int a){…}  void C(int x){    int y=P(x);  }</vt:lpstr>
      <vt:lpstr>int P(int a){…}  void C(int x){    int y=P(x);  }</vt:lpstr>
      <vt:lpstr>int P(int a){…}  void C(int x){    int y=P(x);  }</vt:lpstr>
      <vt:lpstr>UNIX philosophy</vt:lpstr>
      <vt:lpstr>UNIX philosophy</vt:lpstr>
      <vt:lpstr>UNIX philosophy</vt:lpstr>
      <vt:lpstr>UNIX philosophy</vt:lpstr>
      <vt:lpstr>UNIX philosophy</vt:lpstr>
      <vt:lpstr>UNIX philosophy</vt:lpstr>
      <vt:lpstr>UNIX philosophy</vt:lpstr>
      <vt:lpstr>Course administration</vt:lpstr>
      <vt:lpstr>UNIX philosophy</vt:lpstr>
      <vt:lpstr>UNIX philosophy</vt:lpstr>
      <vt:lpstr>UNIX philosophy</vt:lpstr>
      <vt:lpstr>UNIX philosophy</vt:lpstr>
      <vt:lpstr>UNIX philosophy</vt:lpstr>
      <vt:lpstr>UNIX Shell</vt:lpstr>
      <vt:lpstr>UNIX shell</vt:lpstr>
      <vt:lpstr>UNIX shell</vt:lpstr>
      <vt:lpstr>How kernel starts a process</vt:lpstr>
      <vt:lpstr>Creating processes</vt:lpstr>
      <vt:lpstr>Fork</vt:lpstr>
      <vt:lpstr>Creating processes</vt:lpstr>
      <vt:lpstr>Copy on write</vt:lpstr>
      <vt:lpstr>Copy on write</vt:lpstr>
      <vt:lpstr>Alternative approach</vt:lpstr>
      <vt:lpstr>Shells (bash, explorer, finder)</vt:lpstr>
      <vt:lpstr>Shell demo</vt:lpstr>
      <vt:lpstr>UNIX philosophy</vt:lpstr>
      <vt:lpstr>UNIX philosophy</vt:lpstr>
      <vt:lpstr>Access control</vt:lpstr>
      <vt:lpstr>Access control</vt:lpstr>
      <vt:lpstr>MOO accounting problem</vt:lpstr>
      <vt:lpstr>MOO accounting problem</vt:lpstr>
      <vt:lpstr>MOO accounting problem</vt:lpstr>
      <vt:lpstr>Access control</vt:lpstr>
      <vt:lpstr>Access control</vt:lpstr>
      <vt:lpstr>MOO accounting problem</vt:lpstr>
    </vt:vector>
  </TitlesOfParts>
  <Company>Duke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Layers in THE</dc:title>
  <dc:creator>Landon Cox</dc:creator>
  <cp:lastModifiedBy>Landon Cox</cp:lastModifiedBy>
  <cp:revision>218</cp:revision>
  <dcterms:created xsi:type="dcterms:W3CDTF">2012-09-02T13:39:40Z</dcterms:created>
  <dcterms:modified xsi:type="dcterms:W3CDTF">2012-09-03T18:56:09Z</dcterms:modified>
</cp:coreProperties>
</file>