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7" r:id="rId4"/>
    <p:sldId id="259" r:id="rId5"/>
    <p:sldId id="260" r:id="rId6"/>
    <p:sldId id="262" r:id="rId7"/>
    <p:sldId id="277" r:id="rId8"/>
    <p:sldId id="263" r:id="rId9"/>
    <p:sldId id="264" r:id="rId10"/>
    <p:sldId id="265" r:id="rId11"/>
    <p:sldId id="266" r:id="rId12"/>
    <p:sldId id="267" r:id="rId13"/>
    <p:sldId id="273" r:id="rId14"/>
    <p:sldId id="270" r:id="rId15"/>
    <p:sldId id="280" r:id="rId16"/>
    <p:sldId id="268" r:id="rId17"/>
    <p:sldId id="279" r:id="rId18"/>
    <p:sldId id="278" r:id="rId19"/>
    <p:sldId id="271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003840"/>
        <c:axId val="31607616"/>
      </c:barChart>
      <c:catAx>
        <c:axId val="36003840"/>
        <c:scaling>
          <c:orientation val="minMax"/>
        </c:scaling>
        <c:delete val="1"/>
        <c:axPos val="l"/>
        <c:majorTickMark val="out"/>
        <c:minorTickMark val="none"/>
        <c:tickLblPos val="nextTo"/>
        <c:crossAx val="31607616"/>
        <c:crosses val="autoZero"/>
        <c:auto val="1"/>
        <c:lblAlgn val="ctr"/>
        <c:lblOffset val="100"/>
        <c:noMultiLvlLbl val="0"/>
      </c:catAx>
      <c:valAx>
        <c:axId val="31607616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36003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14048"/>
        <c:axId val="59660480"/>
      </c:barChart>
      <c:catAx>
        <c:axId val="32514048"/>
        <c:scaling>
          <c:orientation val="minMax"/>
        </c:scaling>
        <c:delete val="1"/>
        <c:axPos val="l"/>
        <c:majorTickMark val="out"/>
        <c:minorTickMark val="none"/>
        <c:tickLblPos val="nextTo"/>
        <c:crossAx val="59660480"/>
        <c:crosses val="autoZero"/>
        <c:auto val="1"/>
        <c:lblAlgn val="ctr"/>
        <c:lblOffset val="100"/>
        <c:noMultiLvlLbl val="0"/>
      </c:catAx>
      <c:valAx>
        <c:axId val="59660480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32514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6</c:v>
                </c:pt>
                <c:pt idx="2">
                  <c:v>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16608"/>
        <c:axId val="35848192"/>
      </c:barChart>
      <c:catAx>
        <c:axId val="32516608"/>
        <c:scaling>
          <c:orientation val="minMax"/>
        </c:scaling>
        <c:delete val="1"/>
        <c:axPos val="l"/>
        <c:majorTickMark val="out"/>
        <c:minorTickMark val="none"/>
        <c:tickLblPos val="nextTo"/>
        <c:crossAx val="35848192"/>
        <c:crosses val="autoZero"/>
        <c:auto val="1"/>
        <c:lblAlgn val="ctr"/>
        <c:lblOffset val="100"/>
        <c:noMultiLvlLbl val="0"/>
      </c:catAx>
      <c:valAx>
        <c:axId val="35848192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32516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B8759-03C7-4FCF-AB51-17744F5E0742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BAE60-0EAD-4380-B27C-5E200FB17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6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BAE60-0EAD-4380-B27C-5E200FB17EF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07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735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008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495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49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32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438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32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37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317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600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08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1C1A8-7E84-4DF4-A44C-BD8B7A179B7B}" type="datetimeFigureOut">
              <a:rPr lang="en-US" smtClean="0"/>
              <a:t>9/28/2012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886D3-0628-4E77-A3A9-844262B891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83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11" Type="http://schemas.openxmlformats.org/officeDocument/2006/relationships/image" Target="../media/image11.png"/><Relationship Id="rId5" Type="http://schemas.openxmlformats.org/officeDocument/2006/relationships/chart" Target="../charts/chart2.xml"/><Relationship Id="rId10" Type="http://schemas.openxmlformats.org/officeDocument/2006/relationships/image" Target="../media/image10.png"/><Relationship Id="rId4" Type="http://schemas.openxmlformats.org/officeDocument/2006/relationships/chart" Target="../charts/chart1.xml"/><Relationship Id="rId9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eg"/><Relationship Id="rId4" Type="http://schemas.openxmlformats.org/officeDocument/2006/relationships/image" Target="../media/image25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0.png"/><Relationship Id="rId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438400"/>
            <a:ext cx="7772400" cy="1470025"/>
          </a:xfrm>
        </p:spPr>
        <p:txBody>
          <a:bodyPr/>
          <a:lstStyle/>
          <a:p>
            <a:r>
              <a:rPr lang="en-US" dirty="0" smtClean="0"/>
              <a:t>Commitment to Correlated Strategies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267200"/>
            <a:ext cx="6400800" cy="7620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Dima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05002"/>
            <a:ext cx="3886200" cy="1699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61473" y="5562600"/>
            <a:ext cx="79584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[Vincent </a:t>
            </a:r>
            <a:r>
              <a:rPr lang="en-US" sz="2400" dirty="0" err="1" smtClean="0"/>
              <a:t>Conitzer</a:t>
            </a:r>
            <a:r>
              <a:rPr lang="en-US" sz="2400" dirty="0" smtClean="0"/>
              <a:t>, </a:t>
            </a:r>
            <a:r>
              <a:rPr lang="en-US" sz="2400" dirty="0" err="1" smtClean="0"/>
              <a:t>Dmytro</a:t>
            </a:r>
            <a:r>
              <a:rPr lang="en-US" sz="2400" dirty="0" smtClean="0"/>
              <a:t> </a:t>
            </a:r>
            <a:r>
              <a:rPr lang="en-US" sz="2400" dirty="0" err="1" smtClean="0"/>
              <a:t>Korzhyk</a:t>
            </a:r>
            <a:r>
              <a:rPr lang="en-US" sz="2400" dirty="0" smtClean="0"/>
              <a:t>. Commitment to Correlated </a:t>
            </a:r>
          </a:p>
          <a:p>
            <a:r>
              <a:rPr lang="en-US" sz="2400" dirty="0" smtClean="0"/>
              <a:t>Strategies. In AAAI-2011.]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058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Equivalence to </a:t>
            </a:r>
            <a:r>
              <a:rPr lang="en-US" dirty="0" err="1" smtClean="0"/>
              <a:t>Stackelberg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322255"/>
            <a:ext cx="7620000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Proposition 1. </a:t>
            </a:r>
            <a:r>
              <a:rPr lang="en-US" sz="3200" dirty="0" smtClean="0"/>
              <a:t>There exists an optimal correlated strategy to commit to </a:t>
            </a:r>
          </a:p>
          <a:p>
            <a:r>
              <a:rPr lang="en-US" sz="3200" dirty="0" smtClean="0"/>
              <a:t>in which</a:t>
            </a:r>
          </a:p>
          <a:p>
            <a:r>
              <a:rPr lang="en-US" sz="3200" dirty="0" smtClean="0"/>
              <a:t>the follower always gets the same recommendation.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8577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Proof of Proposition 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124448" y="1443156"/>
                <a:ext cx="3657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P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P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P</m:t>
                      </m:r>
                      <m:r>
                        <a:rPr lang="en-US" sz="2400" b="0" i="1" smtClean="0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|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4448" y="1443156"/>
                <a:ext cx="3657600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743448" y="409575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743448" y="462915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743448" y="516255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410200" y="2286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0" y="2254537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2286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</a:t>
            </a:r>
            <a:endParaRPr lang="en-US" sz="2800" dirty="0"/>
          </a:p>
        </p:txBody>
      </p:sp>
      <p:sp>
        <p:nvSpPr>
          <p:cNvPr id="33" name="Down Arrow 32"/>
          <p:cNvSpPr/>
          <p:nvPr/>
        </p:nvSpPr>
        <p:spPr>
          <a:xfrm>
            <a:off x="5505448" y="3619500"/>
            <a:ext cx="228600" cy="381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6400799" y="3619500"/>
            <a:ext cx="228600" cy="381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>
            <a:off x="7334248" y="3619500"/>
            <a:ext cx="228600" cy="381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7" name="Chart 36"/>
          <p:cNvGraphicFramePr/>
          <p:nvPr>
            <p:extLst>
              <p:ext uri="{D42A27DB-BD31-4B8C-83A1-F6EECF244321}">
                <p14:modId xmlns:p14="http://schemas.microsoft.com/office/powerpoint/2010/main" val="2163825573"/>
              </p:ext>
            </p:extLst>
          </p:nvPr>
        </p:nvGraphicFramePr>
        <p:xfrm>
          <a:off x="5219698" y="4095750"/>
          <a:ext cx="876300" cy="1741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0" name="Chart 39"/>
          <p:cNvGraphicFramePr/>
          <p:nvPr>
            <p:extLst>
              <p:ext uri="{D42A27DB-BD31-4B8C-83A1-F6EECF244321}">
                <p14:modId xmlns:p14="http://schemas.microsoft.com/office/powerpoint/2010/main" val="160909709"/>
              </p:ext>
            </p:extLst>
          </p:nvPr>
        </p:nvGraphicFramePr>
        <p:xfrm>
          <a:off x="7124698" y="4095750"/>
          <a:ext cx="876300" cy="1741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1" name="Chart 40"/>
          <p:cNvGraphicFramePr/>
          <p:nvPr>
            <p:extLst>
              <p:ext uri="{D42A27DB-BD31-4B8C-83A1-F6EECF244321}">
                <p14:modId xmlns:p14="http://schemas.microsoft.com/office/powerpoint/2010/main" val="2859409206"/>
              </p:ext>
            </p:extLst>
          </p:nvPr>
        </p:nvGraphicFramePr>
        <p:xfrm>
          <a:off x="6115048" y="4095750"/>
          <a:ext cx="876300" cy="1741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28600" y="5334000"/>
                <a:ext cx="428624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Set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P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∗</m:t>
                            </m:r>
                          </m:sup>
                        </m:sSubSup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US" sz="2400" dirty="0" smtClean="0"/>
                  <a:t>, </a:t>
                </a:r>
              </a:p>
              <a:p>
                <a:r>
                  <a:rPr lang="en-US" sz="2400" dirty="0" smtClean="0"/>
                  <a:t>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sz="2400" b="0" i="1" smtClean="0">
                            <a:latin typeface="Cambria Math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2400" dirty="0" smtClean="0"/>
                  <a:t> maximizes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E</m:t>
                    </m:r>
                    <m:r>
                      <a:rPr lang="en-US" sz="2400" b="0" i="1" smtClean="0">
                        <a:latin typeface="Cambria Math"/>
                      </a:rPr>
                      <m:t>[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|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]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334000"/>
                <a:ext cx="4286248" cy="830997"/>
              </a:xfrm>
              <a:prstGeom prst="rect">
                <a:avLst/>
              </a:prstGeom>
              <a:blipFill rotWithShape="1">
                <a:blip r:embed="rId7"/>
                <a:stretch>
                  <a:fillRect l="-2276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28600" y="2514600"/>
                <a:ext cx="428624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Follower’s rationality:</a:t>
                </a:r>
                <a:r>
                  <a:rPr lang="en-US" sz="2400" dirty="0" smtClean="0"/>
                  <a:t>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/>
                  <a:t> is a best-response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P</m:t>
                    </m:r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|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514600"/>
                <a:ext cx="4286248" cy="830997"/>
              </a:xfrm>
              <a:prstGeom prst="rect">
                <a:avLst/>
              </a:prstGeom>
              <a:blipFill rotWithShape="1">
                <a:blip r:embed="rId8"/>
                <a:stretch>
                  <a:fillRect l="-2276" t="-5882" r="-1565" b="-154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8312170" y="2919274"/>
                <a:ext cx="8444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/>
                        </a:rPr>
                        <m:t>P</m:t>
                      </m:r>
                      <m:r>
                        <a:rPr lang="en-US" sz="2000" b="0" i="1" smtClean="0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2170" y="2919274"/>
                <a:ext cx="844462" cy="400110"/>
              </a:xfrm>
              <a:prstGeom prst="rect">
                <a:avLst/>
              </a:prstGeom>
              <a:blipFill rotWithShape="1">
                <a:blip r:embed="rId9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8004394" y="4706094"/>
                <a:ext cx="116487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/>
                        </a:rPr>
                        <m:t>P</m:t>
                      </m:r>
                      <m:r>
                        <a:rPr lang="en-US" sz="2000" b="0" i="1" smtClean="0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|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4394" y="4706094"/>
                <a:ext cx="1164870" cy="400110"/>
              </a:xfrm>
              <a:prstGeom prst="rect">
                <a:avLst/>
              </a:prstGeom>
              <a:blipFill rotWithShape="1">
                <a:blip r:embed="rId10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228600" y="1378803"/>
            <a:ext cx="4286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Break the correlated strategy into two components: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228600" y="3733800"/>
                <a:ext cx="428624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The leader can </a:t>
                </a:r>
                <a:r>
                  <a:rPr lang="en-US" sz="2400" b="1" dirty="0" smtClean="0"/>
                  <a:t>rearrange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P</m:t>
                    </m:r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 without breaking the follower’s rationality condition</a:t>
                </a:r>
                <a:endParaRPr lang="en-US" sz="2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733800"/>
                <a:ext cx="4286248" cy="1200329"/>
              </a:xfrm>
              <a:prstGeom prst="rect">
                <a:avLst/>
              </a:prstGeom>
              <a:blipFill rotWithShape="1">
                <a:blip r:embed="rId11"/>
                <a:stretch>
                  <a:fillRect l="-2276" t="-4082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/>
          <p:cNvCxnSpPr/>
          <p:nvPr/>
        </p:nvCxnSpPr>
        <p:spPr>
          <a:xfrm flipH="1">
            <a:off x="5181600" y="3533120"/>
            <a:ext cx="274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410200" y="3152120"/>
            <a:ext cx="381000" cy="381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324600" y="3380720"/>
            <a:ext cx="3810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277100" y="3342620"/>
            <a:ext cx="381000" cy="1905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5143500" y="2809220"/>
            <a:ext cx="274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410200" y="2823001"/>
            <a:ext cx="381000" cy="1905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410200" y="3013501"/>
            <a:ext cx="3810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2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8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417 L -0.02274 -0.03496 C -0.02778 -0.04213 -0.03594 -0.04908 -0.04497 -0.05209 C -0.05642 -0.05764 -0.06441 -0.05834 -0.0717 -0.05672 L -0.10469 -0.05 " pathEditMode="relative" rAng="-4303098" ptsTypes="FffFF">
                                      <p:cBhvr>
                                        <p:cTn id="6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96" y="-3611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081 L -0.04532 -0.04722 C -0.05521 -0.05949 -0.07101 -0.07107 -0.08854 -0.07847 C -0.10834 -0.08773 -0.12518 -0.09051 -0.13854 -0.08843 L -0.20018 -0.08033 " pathEditMode="relative" rAng="11906097" ptsTypes="FffFF">
                                      <p:cBhvr>
                                        <p:cTn id="6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44" y="-6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33" grpId="0" animBg="1"/>
      <p:bldP spid="34" grpId="0" animBg="1"/>
      <p:bldP spid="35" grpId="0" animBg="1"/>
      <p:bldGraphic spid="37" grpId="0">
        <p:bldAsOne/>
      </p:bldGraphic>
      <p:bldGraphic spid="40" grpId="0">
        <p:bldAsOne/>
      </p:bldGraphic>
      <p:bldGraphic spid="41" grpId="0">
        <p:bldAsOne/>
      </p:bldGraphic>
      <p:bldP spid="42" grpId="0"/>
      <p:bldP spid="43" grpId="0"/>
      <p:bldP spid="60" grpId="0"/>
      <p:bldP spid="61" grpId="0"/>
      <p:bldP spid="62" grpId="0"/>
      <p:bldP spid="63" grpId="0"/>
      <p:bldP spid="24" grpId="0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8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LP2 for computing an optimal correlated strategy to commit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638800"/>
            <a:ext cx="8229600" cy="792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can use this LP to compute an optimal </a:t>
            </a:r>
            <a:r>
              <a:rPr lang="en-US" dirty="0" err="1" smtClean="0"/>
              <a:t>Stackelberg</a:t>
            </a:r>
            <a:r>
              <a:rPr lang="en-US" dirty="0" smtClean="0"/>
              <a:t> strategy!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686050" y="1905000"/>
                <a:ext cx="5172429" cy="1032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𝑀𝑎𝑥𝑖𝑚𝑖𝑧𝑒</m:t>
                      </m:r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2400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2400" b="0" i="1" smtClean="0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6050" y="1905000"/>
                <a:ext cx="5172429" cy="103233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26311" y="4360633"/>
                <a:ext cx="2836289" cy="1032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311" y="4360633"/>
                <a:ext cx="2836289" cy="103233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65241" y="3124200"/>
                <a:ext cx="6302559" cy="1032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≥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sz="2400" b="0" i="1" smtClean="0">
                                  <a:latin typeface="Cambria Math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  <m:sup/>
                          </m:sSubSup>
                          <m:r>
                            <a:rPr lang="en-US" sz="24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241" y="3124200"/>
                <a:ext cx="6302559" cy="103233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0" y="1912203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Objective – </a:t>
            </a:r>
          </a:p>
          <a:p>
            <a:r>
              <a:rPr lang="en-US" sz="2400" dirty="0" smtClean="0"/>
              <a:t>leader’s utility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231118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Follower’s </a:t>
            </a:r>
          </a:p>
          <a:p>
            <a:r>
              <a:rPr lang="en-US" sz="2400" dirty="0" smtClean="0"/>
              <a:t>rationality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00200" y="3352800"/>
                <a:ext cx="11986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∀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,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352800"/>
                <a:ext cx="1198661" cy="461665"/>
              </a:xfrm>
              <a:prstGeom prst="rect">
                <a:avLst/>
              </a:prstGeom>
              <a:blipFill rotWithShape="1">
                <a:blip r:embed="rId5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30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Experimental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762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The single LP actually runs faster than LP1, MIP for many game classes </a:t>
            </a:r>
          </a:p>
          <a:p>
            <a:pPr marL="0" indent="0">
              <a:buNone/>
            </a:pPr>
            <a:r>
              <a:rPr lang="en-US" sz="2000" dirty="0" smtClean="0"/>
              <a:t>      (on 50x50 games, using CPLEX, GAMUT games [</a:t>
            </a:r>
            <a:r>
              <a:rPr lang="en-US" sz="2000" dirty="0" err="1" smtClean="0"/>
              <a:t>Nudelman</a:t>
            </a:r>
            <a:r>
              <a:rPr lang="en-US" sz="2000" dirty="0" smtClean="0"/>
              <a:t> et al. ‘04]):</a:t>
            </a:r>
            <a:endParaRPr lang="en-US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59436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Downside: the single LP uses more memory.</a:t>
            </a: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823" y="1731706"/>
            <a:ext cx="7039191" cy="427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33500" y="1743074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BidirectionalLEG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14674" y="1741941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CovariantGame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14900" y="1741941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DispersionGame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15121" y="1738319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GrabTheDollar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05600" y="2794452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MinimumEffort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05378" y="2794452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MajorityVoting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14674" y="2790830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LocationGame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19207" y="2795593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GuessTwoThirds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23978" y="3851726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PolymatrixGame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24200" y="3848104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RandomGame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14670" y="4899482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TravelersDilemma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9659" y="4900615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UniformLEG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05600" y="4900607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WarOfAttrition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05600" y="3848104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RandomLEG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14912" y="3846955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RandomGraphical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19207" y="4899466"/>
            <a:ext cx="125730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 smtClean="0">
                <a:latin typeface="Arial Narrow" pitchFamily="34" charset="0"/>
              </a:rPr>
              <a:t>RandomZeroSum</a:t>
            </a:r>
            <a:endParaRPr lang="en-US" sz="1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605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2971800"/>
            <a:ext cx="9144000" cy="103233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Correlated 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9067800" cy="10667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party proposes a distribution over the outcomes</a:t>
            </a:r>
          </a:p>
          <a:p>
            <a:r>
              <a:rPr lang="en-US" sz="2800" dirty="0" smtClean="0"/>
              <a:t>Now, both players should have no incentive to deviate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90966" y="5257800"/>
                <a:ext cx="2836289" cy="1032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nary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966" y="5257800"/>
                <a:ext cx="2836289" cy="103233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690966" y="4004134"/>
                <a:ext cx="6302559" cy="1032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≥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sz="2400" b="0" i="1" smtClean="0">
                                  <a:latin typeface="Cambria Math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  <m:sup/>
                          </m:sSubSup>
                          <m:r>
                            <a:rPr lang="en-US" sz="24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966" y="4004134"/>
                <a:ext cx="6302559" cy="103233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0" y="4111052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Player 2’s rationality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00200" y="4289468"/>
                <a:ext cx="11986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∀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,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4289468"/>
                <a:ext cx="1198661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690966" y="2971800"/>
                <a:ext cx="6530506" cy="1032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≥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/>
                              </m:sSubSup>
                              <m:r>
                                <a:rPr lang="en-US" sz="2400" b="0" i="1" smtClean="0">
                                  <a:latin typeface="Cambria Math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  <m:sup/>
                          </m:sSubSup>
                          <m:r>
                            <a:rPr lang="en-US" sz="24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966" y="2971800"/>
                <a:ext cx="6530506" cy="103233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0" y="3078718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Player 1’s rationality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600200" y="3257134"/>
                <a:ext cx="11844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∀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,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257134"/>
                <a:ext cx="1184427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250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6" grpId="0"/>
      <p:bldP spid="7" grpId="0"/>
      <p:bldP spid="9" grpId="0"/>
      <p:bldP spid="12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Stackelberg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Correlated Equilibrium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2979003"/>
            <a:ext cx="7239000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Corollary 1.</a:t>
            </a:r>
            <a:r>
              <a:rPr lang="en-US" sz="2400" dirty="0" smtClean="0"/>
              <a:t> The leader’s </a:t>
            </a:r>
            <a:r>
              <a:rPr lang="en-US" sz="2400" dirty="0" err="1" smtClean="0"/>
              <a:t>Stackelberg</a:t>
            </a:r>
            <a:r>
              <a:rPr lang="en-US" sz="2400" dirty="0" smtClean="0"/>
              <a:t> utility is at least as high as the leader’s utility in any correlated equilibrium of the game.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1524000"/>
            <a:ext cx="3124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[von Stengel and </a:t>
            </a:r>
            <a:r>
              <a:rPr lang="en-US" dirty="0" err="1" smtClean="0"/>
              <a:t>Zamir</a:t>
            </a:r>
            <a:r>
              <a:rPr lang="en-US" dirty="0" smtClean="0"/>
              <a:t> ‘10]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59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Commitment to correlated strategies for n&gt;2 players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generalization of LP2</a:t>
            </a:r>
          </a:p>
          <a:p>
            <a:r>
              <a:rPr lang="en-US" dirty="0" smtClean="0"/>
              <a:t>With n&gt;2 players, the optimal correlated strategy to commit to may not be a product distribution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352800"/>
            <a:ext cx="5757862" cy="3262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495714" y="4495800"/>
            <a:ext cx="16335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P= product</a:t>
            </a:r>
          </a:p>
          <a:p>
            <a:r>
              <a:rPr lang="en-US" dirty="0"/>
              <a:t>d</a:t>
            </a:r>
            <a:r>
              <a:rPr lang="en-US" dirty="0" smtClean="0"/>
              <a:t>istribution</a:t>
            </a:r>
          </a:p>
          <a:p>
            <a:endParaRPr lang="en-US" dirty="0"/>
          </a:p>
          <a:p>
            <a:r>
              <a:rPr lang="en-US" dirty="0" smtClean="0"/>
              <a:t>D= degenerate</a:t>
            </a:r>
          </a:p>
          <a:p>
            <a:r>
              <a:rPr lang="en-US" dirty="0" smtClean="0"/>
              <a:t>distribution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80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Picture 10" descr="http://www.dreamstime.com/park-ranger-cartoon-thumb1321843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229" y="2910835"/>
            <a:ext cx="58978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14" descr="http://1.bp.blogspot.com/_XWk0noCTstg/SQeFa5sceWI/AAAAAAAAAUU/AKeqwaWicr8/s200/Cartoon_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667" y="5220357"/>
            <a:ext cx="567263" cy="61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10" descr="http://www.dreamstime.com/park-ranger-cartoon-thumb1321843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303" y="5168736"/>
            <a:ext cx="58978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12" descr="http://www.drawingcoach.com/image-files/cartoon_lion_st6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7010" y="5182924"/>
            <a:ext cx="459791" cy="59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Example: Commitment to a correlated strategy with 3 players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84185" y="3513723"/>
            <a:ext cx="7239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57049" y="2931081"/>
            <a:ext cx="7239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85819" y="2209800"/>
            <a:ext cx="7239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7475" y="3745012"/>
            <a:ext cx="7239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loud 9"/>
          <p:cNvSpPr/>
          <p:nvPr/>
        </p:nvSpPr>
        <p:spPr>
          <a:xfrm>
            <a:off x="117475" y="3447275"/>
            <a:ext cx="800100" cy="419100"/>
          </a:xfrm>
          <a:prstGeom prst="clou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3114368" y="1894549"/>
            <a:ext cx="1066802" cy="33737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utoShape 2" descr="data:image/jpg;base64,/9j/4AAQSkZJRgABAQAAAQABAAD/2wCEAAkGBhQSEBUUExQSFRUUGBcXFxUXFxcWFxgXFBcXFxQWFhkXHCceFxsjGRgXHy8gJScqLDgsGB4xNzAqNScrLCkBCQoKDgwOGg8PGiwkHyQsLCwsLSwqLCwvNiosLCwsLCksLCwvLCwpLSkpLCwsKSwsLCwsLCwsKSkpLCwsKSwsLP/AABEIAPIA0AMBIgACEQEDEQH/xAAcAAEAAgMBAQEAAAAAAAAAAAAABAUDBgcBAgj/xABNEAACAQMCAgYGBQcKBAUFAAABAgMABBESIQUxBhMiQVFhBxQycYGRI0JScqEkM0NiscHRFVNjc4KSsrPC8DREdKIIFjXD4YOTo9Lx/8QAGgEAAwEBAQEAAAAAAAAAAAAAAAIDAQQFBv/EAC4RAAICAQMDAgUEAgMAAAAAAAABAhEDEiExE0FRBCIyYXGR8BSBwfFisSNCof/aAAwDAQACEQMRAD8A7jSlKAFKUoAUpSgBSlKAFKV47ADJ2A76APa1Pp308SwRURRLdzbQwZ+ckn2Yxg79+MDvI1zpN6VzIWh4YFcglXvHH0CHv6ofpnH93l7QrTLay0s8ju8s0m8k0hy7fuRB9kbYA8Bic8iiK5UY7+xe6YvfTSXDnfTrdIU8FijUjAHj3+FLCze0YPYzSW7rvp1u8L+KyxsTkHHMcqkQNkE9zElfu4AX54L/ANuvZmIGR3EE9/Z5N8gS39nFc2uV8k7Z1DoJ08S/jZHURXUO00Gc4/pI/tRtkYPdnG+xO21+fbmz1MkiO0U0e8c8Zw65358nQg8jsQfM53Poz6WDGVh4mFjJwqXafmHPd1g/Qsflz9kV0wyKRRSs6fSvFbPKvaoMKUpQApSlAClKUAKUpQApSlAClKUAKUpQApSlACtI9MXEGThbxoSGuZIrcEHulbt+/KBl+NbvXJ//ABBcUMNtaFQCwuRIM7jMUbYyM+Lj5UMDXEhCgKgwqjSoA5AcsCtcvuLOXdEZSqMUJZVbUy4JOlNK6QTjtas4zgVr56bXEnYZkVW7LFVAYKdmweY2zvUq6vo4hg7eCqMnHdtyArz8inHZcst6bBGVyycI2XhPGGkYpJp14LKyggMAQGBBJwwyDzwQe7FTL7iSQgFtWTnSqjLHHMgZAAG25IFc7l6SsGVogUZScMcNsylSNJXHI+dSbPjpkJaeQF9lGQF7IycdlQBuxrXCajqa3MeHHLLUX7fzybjZ8SjkOlDLE25CMqAHG7FQQ6+eFI7zjvqyeEMpRxqVhpYHG4PPPd5+/wAK06NjlWRsEHKsMMM4K8jkMMEgjzqt/wDPd0CQTEcbfm1/disx3k4M9R6bpvbg/Q/oev2k4XGjklrZ5Lck+ETYT5IVHwrd65T/AOH3ifW2l2WwGN00hxsv0sach71NdVzXoEz2lKUAKUpQApSlAClKUAKUpQApSlACmaVzr0qcdlWSGzjdolmSSSWRTh2SMqvVRt9XOrLEb4HvrG6VgX3HvSNZWj9W0pkm3+hhUzSZHcQmyH7xFateelm5ba3slQdz3MwB7+cUQZh3fW8ffWo2tska6Y1VF8FGM+/vY+ZyayVzPM+xJz8Flc9NOJyc7qGHltBbg8vBp2Y/gaoONcOa8K+t3N1PpJKhmRVBIwcKqYGcDlU2sE12qgknZQST3AAZJ89qTqSfczUyrHRC0UZMe3i8jAfE6gKxQ8OsGfRHGsr/AGIhPO2B5Rlq6R0a9GyTIs/EFLFsMlryCLzUzld3c7HRnSOWCcmtrfoXw8rp9RtQByKxIrDHgygMD55rojik1bbN+rOKDgcXJeGXbe60l/1sKHgkWcNwy8XzNpLj/sYmusXtq1gQ/WPLZkqrdaxeS1LHCN1jdqSDJAbUSy7EErkCRfcVWJxGFkkmYZWGJdchXONRGQqLkEanZRkEZJ2qMlKLrf7nTDFCUb1HFLiysw2hXNrIPaVhJGxB+0s4wDjcNzHnUg9D7NhlY9jyKSMR8Dkg10LphwM3kP5TY3cRQHRcJ1Fw8WftRxSF3j8UAbvxg71yqxuzaSaH0GPnrTtKFJwsiNzeEnIwd1OQcEEEcWtxJQde2V0bFwWwezz6pc3UAY5IVkZSQMAlWTB+NX1t004nHyuoJue09uBz8WgZT+FVKXAPPb9nzrJS9SS7kNTNqsvS1cr/AMRZK473tpQT3copQrHv+t4e+tp4D6RbK7cRpL1cxx9DMphl37gr7Ofuk1yysdzapIumRVdfBhnHmDzU+YINOsz7mqZ36lc79FnHpmee0kdpVgWKSKRjl1STUOqkb6xBXKk7lT5CuiV0p2rKilKVoClKUAKUpQApSlACqLpZ0Riv4lWQsjxnVFMhw8b4xkdxBGxU7H5EXtKAOJcV6HcRtc5iF1GOUtsBrx+tA2+fJCRWvNxpA2l36txzSVTCw94cD9tfo6oHGYYTC7XCRvEiszh0DqFCktswPcDUniixHBHCF7W47XmO0PmKr7O8WbiVpbkjq/WYlkz+kYOGMXmowAfMgd1WPF+jVvNEb6RPVFkA9WtrREVz1n5hWwPpJXGDpXAAJ862Ho36NTb2DglReyBGEndDJE6zQxqfASKC7DmSeYAzJaYu7LR9O+/g6pmgFVHRvpGl3ESBomj7M8B9uGQe0rDnpznDciKt69FO0cbVclVDfQX9nIUbrIZVlibZlyAGSQYYA+NUvRW+isuFw3VzIddysDzTlS7O8yqIl7AJ0qpVRtgYPic5umfHDj1GBs3VypXbfqIW2luJMewApOnvLEYqJ0a48llp4fdP1RjytrLIQqTwA/RAPsolQEIynHJSM5qTa1V3KqL02uDdtZHea5p066GpcXZSPRHJPDJcRsR2VnhaOOUMB+jmjlQMMc4w25LZ33iHGIYI+smlijTGdTOoBH6u/a+Ga1jhF0by5a90skPV9RahxpZ4y4kluCp3UOyoFB+qmcb7rmaUR8Ck5o5Dwe4aKQ2sqsjISqq3tIy+1CT3+KHvFXZOkZJ0jxJ0j5mtq9JPQT1yProARcxgbLzmRTkJ/WL9Q/2e8Y1rhnR+0tUS/VFvbXYzx3KK8qLnS7oQMB0J7UbAjY78jXGkpb2VyYHqdEJeNIW0I/WOeSRKZmPuEYP7a2HhPQ3iN1jEXqsZ5y3AGvHisC75++QK7HYWMUSAQpGiYGBGqquMbYCjGMVKq6xRRBQRRdE+iUVhEVjLO7nVLK5y8j4xlj3Acgo2A+Jq9pSqjilKUAKUpQApSlAClKUAKUpQAqs6S9V6nOLhgkJikWRj9VGUqx8zg8qsia51e3X8q3PjYWsnZHddXEZ3J+1BGeXczeIGyykoq2NGLk6RVdBOByukF1d4LRRqlqmCuiMKF9YdST9NIoHuXHedt2oTSvPlK2enCOlFNxnopDcuJcywzqNK3EDmKYDuUsPbHkwPlitVuzePK8NvxG+udJKyMvU28UR71a5CsWcbZWNCfHTWydLrx9MNtG5R7yQxmRdmSGNDJcMh7n0DSD4tnmKk2lmkUaxxqqIg0qg5AeHn4k8yck86tGbiifQjkl9Cl4D0IvIoz1M0cJc6neO2EryHxea7kLSf3QPADNSuJdH77qik0lrdITkpc2iqh8O3buQp8G05rdLfjyYGoFT5DI+GN/wr5u+OoVIQEkjG4wN/HvPuqjcebJqE706Nvr/PBzvgvCeHxzokvD4bW4Y/R6vpopSP5iRiVL8joKq++wNbxmqbiHDo54milXUjDcciMcmU/VcHcHuNedEr+SSF0mOqa2le3kfHtmPBSU+BaNkJ89VQl7lZfR03p8l0a0Hp5wF4knmgOiC5wL5QpYopZRJdxKPr6NQcd4IbHMjfs0/3/vxpYy0s2cNSL2wZDEhiKmMqugqcqUwNBB7xjFSK55wO8/ku5W3Y/kNy5FuSf+Hnff1c+ET7lD3HI866EDXoRaatHltOLpntKUrTBSlKAFKUoAUpSgBSlKAFKV4aANP6f8UdursIGKy3errJBzhtl/PSjwY50L5t5Vms7NIo0jjUKkahUUcgq8h5+/vOT31S9G5PWZ7u+O/XSmGE+FvakounPc8vWMR4gfDYK4s0rdHf6eFLUK1vpB09t7VjGNU84/QxYJX+tc9mL47+Va5006aySSPbWrlEjJSadTh2ce1DCfq45M/POw/W1O1tABpQBVHhy957yfPnXLPIobcs6oQc9+EW8vTGaW/tZ7gQxRRtJGFTU2gXKaNckje1hgmSAB866Ok/cdj/AL+Vcs9TUghgGBGCDyIPdirbhPSKS3UI6tNEuyspHXIO5SDgSgd24OKaGTV8XI+2Pjg6DqFNQrWIul9o3OZUPhIGjI9+pQPxpN0wtF5SiQ+EStIT7tIx+NX0sOrHyjY5Lgd3z7h51yCa6626nuo3ljMsrdXJHI8bGNNKI3ZPfpJ3Bq941xmS6Qx6WhgbZhq+lkH2WK7Rqe9RknxxVPJb6eXIbDHdjYDyrlzZHFVFjxUcj3W3zLjhfTy9gIDst3H9mTEcwH6sqjSx++PjXQej3SeC9QtCxDLgSRONMsZPIOvn3EZB8c7DkVYf5Wa2mS4iP0kOSRnZ4/rxP4grn3HBG9LizOT0y+4mXDoWqH2O38V4XHcwyQyjMci6W8fEMvgwIDA+IFZOgXHJJI5La4bNzZsI5G/nUIzBcD76bnzDV9wyh1VlzpZVZc88MAy588EVS8Sf1biNndDZZW9Sn81my1ux+7MMZ8HxXdhlT0nD6iFx1I6FSlK7DhFKUoAUpSgBSlKAFKVGvuIxwoXldI0HN3YKo95bagCTVT0p46tnZzXD8okJx3sx2RR5liB8a0bj3SccRExtS1xBafoIJjHNczAjDBozrSGPOoEe2y7ZCjMbiEdwz8Ognmd4ZpklaGZVadDbQmcxPKmBKobAJZdWQNzU3kinTGUWyz9H+P5LtAMbQrn3tlifiSfxqx6Q3rQ2dxKntRQzOvkyRsyn5gVrvQeYxW/UNu1pJJbOPERuTGfjGyYPka2m5gSeJ0bdJFZGxz0upVh5HBrib9x6SX/Gq8HCODx4UKeQAJPmRk/M71ddaoG3yFST0FvIcRrGswGwlWREDAci6uQVOMZ5/HnWe76CXC2s8ruitHFI6xRZdmKKWwznAGwOyg++p9BuVsd+oSjsVhvFA7Rx/vuqLNxYfV3qr63Xg88gEe4jIxWSzi15OdgxHntyPx3+VQ0t8F9SXJYjiOfrj44H4Gvl+LEDYhv2fhWEwIGVTzbON/Cj2APLI/Gs6TW5vVi9iXBxQN3YPhn9levJmqJ5dB7fYBLaGOyuFbGUY7HB2Iq/6M8GnvtbQlQkSga3DdXI5PsKyg9oLkkgEcs8xVo43dNEZ5I1aZV3cbDYMcHlkkge/wAat+i3o/nvoY5Xkhigk1B9GtpsI7I6qCuhSdLDOo7Hv5VaJ6PruTsuYIR9vUZSPNUAAJ95FdG4HweO1t44Is6IxgFjlmLEszN5liT8apGGjkSU3PZX8yZGgUAKMAAADwAGAPgMCtZ9JlwE4ZM31kMLr95LiI7HuPdn9atlllCjJ/8A77q1HpW/Xm3t++5uIgR4Q27dfMfgEX4tTRfuTMmvYzpXCOKJcQRzxnKSorr7mGcHzHI+YqZmuU9HfWuquraKXqYLW5uY1ESg3DgsZkRHlzHCpEigNpY/dpwHpIeHJFNciW3gum0yW9zMZJoZdRUXCNKQ8kb7F1xlThgME12rJFujzNLR1alR7HiEcyB4nSRDydGDKfcV2qRVBRSlKAFeE1rXH+nUVvJ1EaS3NzjPUQjUyg8mlc9mFeW7HO/I1QcSbil5FJGz2dlHKjKVQPcTAOMMDJlUBwTuuf30spKPI0YuXCJfG/S3aIpS3brpnfqogQyQvJnB+ncCMqp5kMfKoMHQ4SuJuIsLy48HH5PF+pDCezgbDUwJPPAqFNDcWtuIbiG2vLJFVGWGNkkjjUY1mB2ZZQMZOkhuZqPb3ctoLdLJ4rq0vHEdsZpHxA5DFU1qpeSIhSAp7SlSCR382SUp7RKxiov3I2e+6O28oXXCgKew6DqpI/6uSPSyfA4rWeJwywX9iZJ2lhSYxqZFXrV9bheNQ0iYEi6wBllzy3NWvFeIcRsoXmubezlijBZmguHiKqB9mdDqOdtjuSNqxcX4RJdWC9eQkroGfQMdUzESR6cbnqm0DPM6WPfUHGeP4uCycZ/CYekcJtLj10AmGVVjvABkpo2husDchQdDfq4NWcc+BlSMEAgggggjIIxsQRuD57U6Mce9ahZZQBcRfR3MWxAcj2gOTRyDtA8sEjuqrm4BLZkm0HW2xyfVCcPETuxtnbYqck9U3f7J3rFu6fJWGTSvl/ovEvR37fiKm27gjYg/78K1mw4zFMSqNhx7UTgpKp7w0bb/ACyPOrDFNK0VhFS3RT3Pousut1jr0UkkwJLpiydzgadSjPcGxUzifQq2n09lomRQitCQh0DkpBBVgPMZ86mdYfE/M19pcN9o/hTamkJ0k2Q4OgNqsTRmMtrwWkdi0uV9kh/qY8BgeINVo9GcQPanumX7OqMZ8i4TP7K2H1t/tH8P4U9bf7R/D+FL1GN0F2PuPh8SxLEI4+qQALGVDKAPJs59/PvqwjA0gAAAbAAYA8gBsKqGnb7Rr5EhPMn5mhu0EYU6LCVgp3Ir4PENsAZ8zy+XOoJHhVbxDpBDCwQlpJW9mCJTLMx8Ai+z72IFG8lsbUYPcs7m6ADPIwCqCWZjhVUbknwFQeilo1xM186sodeqtEbYiAnLTMO5pWwQO5QBuDXxadHJrphJfKqRKQyWSkOCRur3TjaQjmIx2RtnO4M3pfx1ooxDCfyq4BWL+jXlJcP4KgyR4tgDO9L/AIrklOer6FL0cWe4lvGjnEME1zO4eNA07KhWBdLvlI17GzBWbY8tq2ey6N28WoiJWZxh5JfppXH68kuWI8uXlUCw4W9rYEWwGuOMGJWHtiLtBG8DJ2skbgyZ7q84VxDiN7Ck1tb2cUUihlae4eUspH2YEGk523OxB2rUp5Ph4IvRDZnlx0OETmbhzCzuPBAfV5f1JoR2cH7SgEc8Gp3BPS3aOAlw3UTK/VSjDPCkmcD6dAYwrHkSR51rlxdy3YuEvXitbSzcx3Jhkf6dwFLR62UPHEAyggAsxbAJ7pEENxdW5ht4bazsXUoqzRs8kkbDGoQIyrGDnI1EtyNXxylDaRKUVN+1HVAa9rnXDX4pZxRxo9pexxIqhXD20xCDAAfLoTgDdq2DgPTqK4k6iRJba5xnqJhpLAc2icdmVfNTnblXTGSlwSlFx5RovRrpLa2UDx3UnV3nWyG5jKu00s7SMQ6qFzIGUqVPLB7tzWLjHTi+QoyW0EaN1riGZn9YMMEbSTSSaDogAUDY5OWA3roPSvokbpopYZTBcQatEmkOpWQASRyISNSHA7wQRkVWW3o5xb3XXTGa6uoJIDOUCLGjqwEcUa7IgY6j3kjJqfSWqyiyvTRJtr9WhSb82rRrL2yF0KyB+0c4XAO58qovR9wGGW9uL2ONvV9Q9U1alj6x0K3k8MR2VXIQBsDI1cqr5OP20nDZba9kW2mjgMM8UjBZFdE0h41O8qsQrKUyDkD39C6ITSPYWrTLpkaGIuNOnDaBns/V91LihTY2aepIofSTKJDZ2fdcTiSUeMFoOulHxYRj4/KyJz55/fWv8Rm67jU7d1pbxQj+suGMzkf2EQfHzq4tpe493L3Vy+plc68FcEfbZrvHujbiRbi2fqpowQHxqGgnJimX9JCTv4qdxWThnTBJWENwvq1weUbEGOUfat5eUg/V2YcsHGa2WqzivAIp0KsqkHcqQCpPiV7j+sMGpRl2ZRruj44nwaG4GJ4kkxyLDtL91hhl+BqtPQ2RB+TX11EO5JQl3GPICUBlH9qo44bdW35iXVGOUU+qaMDwWQfSxjyORWeLpt1Y/KbaeId8sY9ZhHvaLtr8Uqr1V7WTVJ7ny9hfptqsZcd5WeEn4AsoqPf315BGZJLW26td2f11UC+/rIh8ufhmpl107tWC+rOLqV/Zii54HNpSwxCgyMlvke7XOknQu54lDqkmxIp1Rxr2bcbY0Lndm/pW92w5PHetewOcl8LKqD0wo7FfVWGO/rgc742+iFZX9LCjH5MdyBkzBQM95PVHArnp4MbeRlcMsi9llYYI8sVhW1lupkt7dDI7HYL3nzPIADJJOwrq6UK4I/qMl8ncbW5vpUDra2oRhlWN6rhgeRBiiII+NZhw6/fbrLGHzCTTH5OVWqTgHRG64XCOrnEhPakhYn1ck/VQ41RP/Scj3jFX8PTm0VczyeruuzQyg9YDjICqoJlB7mXOfLlXK/8AHctrl/2Z5/5PYj8pvLqfPNF020Z5c0hGTy+1VzwfhMUAKwRJGDzCLgt94+03xJqkm6YtL/w1tMw7pJ/yaM+YDZkce5RVfxKwlkjMl/ciO32BjUtbwHVsFcjM0+fDbl8kdtU3+fQO9r/0tOLdM1DNDZqtzONmOfyeE+M0o2J/UXLHBG1e9H+jRVmmnYyzSYLyMMF8eyoXlHEvcg58z3VXWvSG2ij02dvPcMoPVhLd4YA3d2pAqoM4y25xWZeP8QA0lLB259bqnjXzUxAMx35MGAxjvrmyZscPa5JfvuUim90mzcQd89/Oq30byiM3ln9W2nLxDwgux10QHubrB8Pnr/BeM3kl5JHJJA0UUa9YEiMeJJu1EELOzsdKsSTgY86seHTdTxmBu67t5YD/AFlswmQn/wCmzge7yrp9LNalT2aJZlcb8MxekDgEUN7b3rxt6vqPrenU0fWIgWznmjGzKjFgWwcdnnV7c36rC8wzIqxtL2CG1qqF+wc4bIGx86tel80iWFy0K6pFhlKDGrLaDjs/W91c9j4/bR8NitrKRLmaSAQwRRsGkZ3QqXkUbxKpLMxbAGCK68sLaJ4Z6UyLwfpvfOZGe2gkReqcwws/rAhnjWSKSPWdE4Kk7DScqRtWXpL0ltryBI7WTrLzrYzbRhXWaKdZFJdlK5jCqG1Hlgd+1bTc+jnNva9TMYbq1gjgE4UOsiIqho5Y2wJEJGociDuKs+ivRI2rSyzSme4n09ZLpCKFjBEccaAnSgBPeSScmt6a1WK8rcaNjpSlWIkO64RDI6vJFE7p7LMisy45aSRkVLIr2o/EbkRwySE4CIzZ8NKk5/CgDnHRqTrPWrjOr1i8nZTnP0cREEW/eAI2x5GvOMXLetQRC5a3DRTyFlMILMj26xj6ZGH15Dgb06FQaeHWo8Ylc++UmVvxc1knjU8QQMoINpLgEAja5h1bHbkV+deTJ3kb+p6CVQSJNvw65YYj4g7Ec9Vtay/4FU4+NZ34fxBRtcWrffs5E/wXP7qjtwG2Oc21tvz+gi//AFrNb8BtQNKwpHnviLw5+MTKfxrNa/EjOm1/bPi0u5xcmGbqDiES6ohIvtSGMAiRjz0ufhU6S3VjkgZ8eR+Y3qs4RZKt/dBNWlIbSPtSSSEMxuJSMyszDsshxnG48auWTFPJq6FjdWR4OExBi2CScZBwc45ajjL47gSanlM91Rqi8X4t6vbyzZ/NIWHm3JB8XKj40ui3sO57bnCPSrx4z8TmCsdEOIVx39Vs/vHWFzUz0L8VMPEdJB0XCNET+ts8fzZdP9qteNihOogknckknJPM1LtZzG6umzIQy+RUgj8RXp6Fp0nDq3s/RZOfjWEcGj1azkEDbBAwDuQDjUB5A1k4bcrNFHMvsyqrr7nAOPhnHwqW65FeXJ9jvj5IkFsoPZUDz5n5nevviHC4riMxTIHjYgkHI3U7MpBBVh3EEGs6JivqlcvBteTQuByMYcOzO0ck8WpzlsQzSIuoncnSF3qfURE6q8vIT9aX1pPNLkAuR5LMrqfMjxqWK+Z9XDRmkvnf7Pc78DvGiLaP1fEYz9W5hkjP9ZbHrYz7+raVfhU7pNJ1fqtxnT6vdwMxzj6OUmCUZ7hiQZ8hVeW139rGu7RGaaTxjQwvEur7Op5AAD4VYdNYNfDroeELOPfERKv4oK970En08bf4rf8ABxZknrSOnYqLa8IhjdnjiiR39pkRVZs89RAyfjX3w66EkUbg5DorZ8dSg5/GpFfQnlilKUAKUpQAql6a/wDpt5/01x/kvV1VX0otTLY3Ma83gmUe9o2A/E0AafwEfklt/wBPB/kpXnFbBn6uSIqs0JYoWzoYONMsUmncK4C7jcMqkcqi9E+KxS2dtokiLdRCCgkQsCsaqwKg6gQR4VdlCOYI94xXiu4yPTVSikU4464wJLO9U9/Volwg9zxPkj3qD5UfpATtFa3sjdwaFrdP7cs4CqPMaj5GramKLXg3TLyReCWzQoxdleWVzLKwBCl2AUKmdwiIqIue5cnc1bLcKee3v/jUSlY227NUUlRMMQPKuc+mbjogt4oOZmYuwGM6IuWfIuR/9s1vQNVfSTo7DfQ9VOM49hxjXGfFGP4qdj8iK4sijJNk8mNtbH55fjHgvzNQ575n5nbwHKrnpd0MnsJdMg1Rtnq5lHZcD/Cw71O/vGCc3QzoLNfv2exCpw8xGQO/So+u+O7uzkkCvU1x06r2ODS7o6t6FONdbw8wk9q2crj+jly6f93Wj4CugmqDgPBYrOEQ266FHM7F3b7TtjLH8ByAAqeTnnvXk5JKUm0ehCDUUmS3uQPP3fxrBJcE+Q8v41jryplKK/i3A47jSWMiPHnRLE2iRNXtAHBBU4GVIIqmv+ic+NMV3KUkIWXryGdU1KWa3aKNdLFQyaTt2s5BFbTSsaT5Sf1RjiRuH8Lht1KQRJEpOSFGMnuLHm5x3kk1j49/wlz/ANPP/kvU9UJ5An3AmqTpZxaKKzudckQbqJgEMiBiWjZVAUnJJJ8KeNuRkqjFm69Cv/TbP/prf/JSrqqvovamKxto25pBCp96xqp/EVaV7R5YpSlAClKUAK8YZG9e0oA/GfS3gxtL64tyCOqkdRnvXOUPxQqfjUey47cQ/mp54/uSOm3h2SK7h6aOhsXrMV60eqOQCCYgsuh/0EpKnkfzZJ2HZ7657L0Jtzy61f7QP7V/fU5TS2ZjlRV23pO4inK6dv6xUk/zFNW9t6ar1faS2k98bKf/AMbrUGToEv1ZmHvQH9jVFk6ByfVkiPv1j/SaSsT7L7DLK1wzbbf06HbrLRT46JSvyDI1Wdv6b7UjtwXCn9UxuPmSv7K5pL0LuRyCN7nX/URUd+i9yP0Ln7uG/wAJNL0cL/sdZ5eTskPpf4ex3adPNotv+x2P4VMT0n8NP/Mge+KYf+3XB5ODTrzhlH9hv4Vga1cc1Ye8EUv6bG+469RI7/xvisN7YzJAj3KyxyKjLGOrEoUiMkzFCCrkHUAcb+6pFvx+3tLdFlR7WONVQa4wE1EbhepL7khjkgZ3OSa55wPh4m4VAvqnrZSWfKibqTGW04Jwd8jGx8POqy74HNa8JmSdOrZ7mEoCVJYKkmcaSc4rzVkuXTbXxVXfmr+LxvvFfI6G2vfXb9v9fydOf0n8NH/Mg+6KY/8At1Dm9L/D15NO/msW3/e6muGJaueSsfcCazx8HnblDMfcjfwr0v0uNcs5/wBRI63cem+1A7EFwx8zGg/AtVZcenU79XaKPDXKW+elFrn6dF7k/oXH3sL/AIiKkxdC7k8wi+91/wBJNN0cS/sR+ol5NhuPTVet7KW0f3Y2b/Mdqqbn0ncRfndOv9Wscf8AlqK8j6ByfWkiHu1n/SKlR9Al+tM3wQD9rU1Yl2X2EeVvlmuXvHbib87PPJ3duR328O0TUjolwY3d9bwAH6WRFOO5c5c/BAx+FbPF0Jtxz61v7Sj9i/vroHoX6GResS3qJpjjBghOSdb/AKeUEnkPzYI29rvFUjNPZCqVnZFGBtXtKU5opSlAClKUAKUpQBF4nw2O4heGVQ8cilWU94P7D4HuODXCuO8Cl4fOLebU0bbW9weUi90bnkJVG362Mjz7/ULi/B4bqFoZ41kjcYZW/AjvBHMEbillFSVGNWcFpWw9IfRzdWhLW4e7t/sjHrMY8McpwPg3yrWLe7RyQpyy7MhBV1I5hkbDD5Vyyg48kXFozUpSkMANfXWHxPzNfNKAI5QNK+oBvo4vaAb69x415oCzJpCr9HL7IC/Xt/CvtPzr/ci/x3NeP+dT+rm/x29MaSOsPifma8JpSlMFKUoAUrDcXaIQGPabZUALOxPIKi5Y/Ktn6Pejm6u8NcB7S3+zt6zIPA91uD8Wp4wcjUmym4HwOTiE5t4crGpxcXA5Rr3xoeRlYbeQOT5d04Xw2O3hSGJQkcahVUdwH7T3k95JNfPB+DQ2sKwwRrHGgwqry8ye8knck7mptdUYqKoslQpSlMaKUpQApSlAClKUAKUpQB4RXHvTpZxtc2OVXUVuSWGzEIItGWGDgEnG/fXYq476bZALy01EACGfmQBkvEO+llwzHwc/TrV9iZiPsygSfDVsw+dZV4nMPaijfzjk0/hIP31i9bT+cj/vp/Gnrafzkf8AfT+NcxIlwcX1OqdRda3zpVYxIW0jU2kIxJwMnYcqlXFz1f5yK5j+/bzL/oqR6PplbjNjpZT2rnkwP/KyeBr9CYqkcaasZRTR+aE4pH1jHL4KRgHqpuatMSPY8HX50ficfWKcvgJID9FNzZoSB7HgrfKv0vimKbpI3Qj85wXPWfm4rmT7lvM3+ios/F9LshgutaY1K0YjK6hqXUHYEZBB3HI1+lsV+fPSBMq8ZvtTKO1b82A/5WLxNLLGkrMcUkUzcUmPswxp5ySavwjH76xP1re3MwH2YgIx/e3Y/Onrafzkf99P409bT+cj/vp/GpinQfQVYos9+Qoyvq2G5sA6SFu0cncjJ37q7ABXIfQdcA3V8AVOUtmyCCOz1qnlXX66Y8IquBSlKY0UpSgBSlKAFKUoAUoTUaS8x9VvlitSsxuiTSoJ4h5D5/8AxVb0iupms7gQD6YwyCPB31lG0YPjnGPPFbpZmtGudMvTBDau0NunrM6kq2DphjYcxI/ew+yoPeCQa470l4/PxCQPdur6M6ERAkaA8wv12H3mNUfrBj7BQqV2KsHDAjnqGnY550HECdgoyeWzscnwGkZrhnLLLZKkeljhhirbTZJFqn2E/ur/AAr6Fov2F/uD+FZuJ9EL2KBLmeCRYWJHaU6l5aWkjA+jVtwCd9t+YzTwwa2CojOxOAqoWYnwAA3NT6M1yyyzQfFH6D9DHBoP5Nhm6mHrhJcAS9WnWAdbIuA+NXs7c+W1dFrSPRzwuWz4ZBDL2ZBrdl2OkyyM+k+YDAHzzWyetN4/gP4V6Sg6PHlNWWdKrPWm8fwH8KetN4/gP4Vuhma0Wdc69M/BYP5Nmm6mHrTJbgy9WnWH6WNfbxq9nbny2rcvWm8fwH8K1v0jcLmvOGTwxdqQ6HVdhqMUivpHmQpA88Vjg6NjNWcBWxDMAI1JJwOwu5PLur5a0UbFE8PZX491ZeGqkZKyBYZEkUuJYm16E7RVBoJVtQ5bE5G+M1c8H6OXEsSXEMBaBSzSfRkszs0ulgmNUyIBHqC558jvjzlgl5PWeeC8ETo1x+fh7l7R1TXjXG6h43A5Bvrgb/VYV2Hod6YILp1huE9Wnc4XLaopGPII/cx+ywHcASa49NxNVlkP5OH0Lo7LFAVOHDgx4EjAfZx7q+oeIRFyixo4kkI09W0h09WCgQFCR9ITjG+w7qrj6kXT3RDJHFJWtmfqEGvmRsA43Na7wLiE4s4hP+f6qIPtv1hjXXnG2xznuzmrBrzBHM+yMDvwTksdPLHn5d9delnBqROtrjV7xjOOW/dWeqtbtsbBxgScl2zq7HdUmR2wcHk3eCcjSPAePhWGp2S6VG68jA57bk7bjnsBtSO6JIGkjP71z/8AFBpJpSlAClKUAeEV4Yh4D5V5SgD4kOKjSSHxPzpSmQjPhhgZGx8RWITMe8/M17SnRMEV817SmMYrylKDD0UUV7Sg0dafE/M1kUZ3O58aUpWaj7jkPifnUiM17SkZSJ9iIeA+Qr6xSlKOe0pSgBSlK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4" descr="data:image/jpg;base64,/9j/4AAQSkZJRgABAQAAAQABAAD/2wCEAAkGBhQSEBUUExQSFRUUGBcXFxUXFxcWFxgXFBcXFxQWFhkXHCceFxsjGRgXHy8gJScqLDgsGB4xNzAqNScrLCkBCQoKDgwOGg8PGiwkHyQsLCwsLSwqLCwvNiosLCwsLCksLCwvLCwpLSkpLCwsKSwsLCwsLCwsKSkpLCwsKSwsLP/AABEIAPIA0AMBIgACEQEDEQH/xAAcAAEAAgMBAQEAAAAAAAAAAAAABAUDBgcBAgj/xABNEAACAQMCAgYGBQcKBAUFAAABAgMABBESIQUxBhMiQVFhBxQycYGRI0JScqEkM0NiscHRFVNjc4KSsrPC8DREdKIIFjXD4YOTo9Lx/8QAGgEAAwEBAQEAAAAAAAAAAAAAAAIDAQQFBv/EAC4RAAICAQMDAgUEAgMAAAAAAAABAhEDEiExE0FRBCIyYXGR8BSBwfFisSNCof/aAAwDAQACEQMRAD8A7jSlKAFKUoAUpSgBSlKAFKV47ADJ2A76APa1Pp308SwRURRLdzbQwZ+ckn2Yxg79+MDvI1zpN6VzIWh4YFcglXvHH0CHv6ofpnH93l7QrTLay0s8ju8s0m8k0hy7fuRB9kbYA8Bic8iiK5UY7+xe6YvfTSXDnfTrdIU8FijUjAHj3+FLCze0YPYzSW7rvp1u8L+KyxsTkHHMcqkQNkE9zElfu4AX54L/ANuvZmIGR3EE9/Z5N8gS39nFc2uV8k7Z1DoJ08S/jZHURXUO00Gc4/pI/tRtkYPdnG+xO21+fbmz1MkiO0U0e8c8Zw65358nQg8jsQfM53Poz6WDGVh4mFjJwqXafmHPd1g/Qsflz9kV0wyKRRSs6fSvFbPKvaoMKUpQApSlAClKUAKUpQApSlAClKUAKUpQApSlACtI9MXEGThbxoSGuZIrcEHulbt+/KBl+NbvXJ//ABBcUMNtaFQCwuRIM7jMUbYyM+Lj5UMDXEhCgKgwqjSoA5AcsCtcvuLOXdEZSqMUJZVbUy4JOlNK6QTjtas4zgVr56bXEnYZkVW7LFVAYKdmweY2zvUq6vo4hg7eCqMnHdtyArz8inHZcst6bBGVyycI2XhPGGkYpJp14LKyggMAQGBBJwwyDzwQe7FTL7iSQgFtWTnSqjLHHMgZAAG25IFc7l6SsGVogUZScMcNsylSNJXHI+dSbPjpkJaeQF9lGQF7IycdlQBuxrXCajqa3MeHHLLUX7fzybjZ8SjkOlDLE25CMqAHG7FQQ6+eFI7zjvqyeEMpRxqVhpYHG4PPPd5+/wAK06NjlWRsEHKsMMM4K8jkMMEgjzqt/wDPd0CQTEcbfm1/disx3k4M9R6bpvbg/Q/oev2k4XGjklrZ5Lck+ETYT5IVHwrd65T/AOH3ifW2l2WwGN00hxsv0sach71NdVzXoEz2lKUAKUpQApSlAClKUAKUpQApSlACmaVzr0qcdlWSGzjdolmSSSWRTh2SMqvVRt9XOrLEb4HvrG6VgX3HvSNZWj9W0pkm3+hhUzSZHcQmyH7xFateelm5ba3slQdz3MwB7+cUQZh3fW8ffWo2tska6Y1VF8FGM+/vY+ZyayVzPM+xJz8Flc9NOJyc7qGHltBbg8vBp2Y/gaoONcOa8K+t3N1PpJKhmRVBIwcKqYGcDlU2sE12qgknZQST3AAZJ89qTqSfczUyrHRC0UZMe3i8jAfE6gKxQ8OsGfRHGsr/AGIhPO2B5Rlq6R0a9GyTIs/EFLFsMlryCLzUzld3c7HRnSOWCcmtrfoXw8rp9RtQByKxIrDHgygMD55rojik1bbN+rOKDgcXJeGXbe60l/1sKHgkWcNwy8XzNpLj/sYmusXtq1gQ/WPLZkqrdaxeS1LHCN1jdqSDJAbUSy7EErkCRfcVWJxGFkkmYZWGJdchXONRGQqLkEanZRkEZJ2qMlKLrf7nTDFCUb1HFLiysw2hXNrIPaVhJGxB+0s4wDjcNzHnUg9D7NhlY9jyKSMR8Dkg10LphwM3kP5TY3cRQHRcJ1Fw8WftRxSF3j8UAbvxg71yqxuzaSaH0GPnrTtKFJwsiNzeEnIwd1OQcEEEcWtxJQde2V0bFwWwezz6pc3UAY5IVkZSQMAlWTB+NX1t004nHyuoJue09uBz8WgZT+FVKXAPPb9nzrJS9SS7kNTNqsvS1cr/AMRZK473tpQT3copQrHv+t4e+tp4D6RbK7cRpL1cxx9DMphl37gr7Ofuk1yysdzapIumRVdfBhnHmDzU+YINOsz7mqZ36lc79FnHpmee0kdpVgWKSKRjl1STUOqkb6xBXKk7lT5CuiV0p2rKilKVoClKUAKUpQApSlACqLpZ0Riv4lWQsjxnVFMhw8b4xkdxBGxU7H5EXtKAOJcV6HcRtc5iF1GOUtsBrx+tA2+fJCRWvNxpA2l36txzSVTCw94cD9tfo6oHGYYTC7XCRvEiszh0DqFCktswPcDUniixHBHCF7W47XmO0PmKr7O8WbiVpbkjq/WYlkz+kYOGMXmowAfMgd1WPF+jVvNEb6RPVFkA9WtrREVz1n5hWwPpJXGDpXAAJ862Ho36NTb2DglReyBGEndDJE6zQxqfASKC7DmSeYAzJaYu7LR9O+/g6pmgFVHRvpGl3ESBomj7M8B9uGQe0rDnpznDciKt69FO0cbVclVDfQX9nIUbrIZVlibZlyAGSQYYA+NUvRW+isuFw3VzIddysDzTlS7O8yqIl7AJ0qpVRtgYPic5umfHDj1GBs3VypXbfqIW2luJMewApOnvLEYqJ0a48llp4fdP1RjytrLIQqTwA/RAPsolQEIynHJSM5qTa1V3KqL02uDdtZHea5p066GpcXZSPRHJPDJcRsR2VnhaOOUMB+jmjlQMMc4w25LZ33iHGIYI+smlijTGdTOoBH6u/a+Ga1jhF0by5a90skPV9RahxpZ4y4kluCp3UOyoFB+qmcb7rmaUR8Ck5o5Dwe4aKQ2sqsjISqq3tIy+1CT3+KHvFXZOkZJ0jxJ0j5mtq9JPQT1yProARcxgbLzmRTkJ/WL9Q/2e8Y1rhnR+0tUS/VFvbXYzx3KK8qLnS7oQMB0J7UbAjY78jXGkpb2VyYHqdEJeNIW0I/WOeSRKZmPuEYP7a2HhPQ3iN1jEXqsZ5y3AGvHisC75++QK7HYWMUSAQpGiYGBGqquMbYCjGMVKq6xRRBQRRdE+iUVhEVjLO7nVLK5y8j4xlj3Acgo2A+Jq9pSqjilKUAKUpQApSlAClKUAKUpQAqs6S9V6nOLhgkJikWRj9VGUqx8zg8qsia51e3X8q3PjYWsnZHddXEZ3J+1BGeXczeIGyykoq2NGLk6RVdBOByukF1d4LRRqlqmCuiMKF9YdST9NIoHuXHedt2oTSvPlK2enCOlFNxnopDcuJcywzqNK3EDmKYDuUsPbHkwPlitVuzePK8NvxG+udJKyMvU28UR71a5CsWcbZWNCfHTWydLrx9MNtG5R7yQxmRdmSGNDJcMh7n0DSD4tnmKk2lmkUaxxqqIg0qg5AeHn4k8yck86tGbiifQjkl9Cl4D0IvIoz1M0cJc6neO2EryHxea7kLSf3QPADNSuJdH77qik0lrdITkpc2iqh8O3buQp8G05rdLfjyYGoFT5DI+GN/wr5u+OoVIQEkjG4wN/HvPuqjcebJqE706Nvr/PBzvgvCeHxzokvD4bW4Y/R6vpopSP5iRiVL8joKq++wNbxmqbiHDo54milXUjDcciMcmU/VcHcHuNedEr+SSF0mOqa2le3kfHtmPBSU+BaNkJ89VQl7lZfR03p8l0a0Hp5wF4knmgOiC5wL5QpYopZRJdxKPr6NQcd4IbHMjfs0/3/vxpYy0s2cNSL2wZDEhiKmMqugqcqUwNBB7xjFSK55wO8/ku5W3Y/kNy5FuSf+Hnff1c+ET7lD3HI866EDXoRaatHltOLpntKUrTBSlKAFKUoAUpSgBSlKAFKV4aANP6f8UdursIGKy3errJBzhtl/PSjwY50L5t5Vms7NIo0jjUKkahUUcgq8h5+/vOT31S9G5PWZ7u+O/XSmGE+FvakounPc8vWMR4gfDYK4s0rdHf6eFLUK1vpB09t7VjGNU84/QxYJX+tc9mL47+Va5006aySSPbWrlEjJSadTh2ce1DCfq45M/POw/W1O1tABpQBVHhy957yfPnXLPIobcs6oQc9+EW8vTGaW/tZ7gQxRRtJGFTU2gXKaNckje1hgmSAB866Ok/cdj/AL+Vcs9TUghgGBGCDyIPdirbhPSKS3UI6tNEuyspHXIO5SDgSgd24OKaGTV8XI+2Pjg6DqFNQrWIul9o3OZUPhIGjI9+pQPxpN0wtF5SiQ+EStIT7tIx+NX0sOrHyjY5Lgd3z7h51yCa6626nuo3ljMsrdXJHI8bGNNKI3ZPfpJ3Bq941xmS6Qx6WhgbZhq+lkH2WK7Rqe9RknxxVPJb6eXIbDHdjYDyrlzZHFVFjxUcj3W3zLjhfTy9gIDst3H9mTEcwH6sqjSx++PjXQej3SeC9QtCxDLgSRONMsZPIOvn3EZB8c7DkVYf5Wa2mS4iP0kOSRnZ4/rxP4grn3HBG9LizOT0y+4mXDoWqH2O38V4XHcwyQyjMci6W8fEMvgwIDA+IFZOgXHJJI5La4bNzZsI5G/nUIzBcD76bnzDV9wyh1VlzpZVZc88MAy588EVS8Sf1biNndDZZW9Sn81my1ux+7MMZ8HxXdhlT0nD6iFx1I6FSlK7DhFKUoAUpSgBSlKAFKVGvuIxwoXldI0HN3YKo95bagCTVT0p46tnZzXD8okJx3sx2RR5liB8a0bj3SccRExtS1xBafoIJjHNczAjDBozrSGPOoEe2y7ZCjMbiEdwz8Ognmd4ZpklaGZVadDbQmcxPKmBKobAJZdWQNzU3kinTGUWyz9H+P5LtAMbQrn3tlifiSfxqx6Q3rQ2dxKntRQzOvkyRsyn5gVrvQeYxW/UNu1pJJbOPERuTGfjGyYPka2m5gSeJ0bdJFZGxz0upVh5HBrib9x6SX/Gq8HCODx4UKeQAJPmRk/M71ddaoG3yFST0FvIcRrGswGwlWREDAci6uQVOMZ5/HnWe76CXC2s8ruitHFI6xRZdmKKWwznAGwOyg++p9BuVsd+oSjsVhvFA7Rx/vuqLNxYfV3qr63Xg88gEe4jIxWSzi15OdgxHntyPx3+VQ0t8F9SXJYjiOfrj44H4Gvl+LEDYhv2fhWEwIGVTzbON/Cj2APLI/Gs6TW5vVi9iXBxQN3YPhn9levJmqJ5dB7fYBLaGOyuFbGUY7HB2Iq/6M8GnvtbQlQkSga3DdXI5PsKyg9oLkkgEcs8xVo43dNEZ5I1aZV3cbDYMcHlkkge/wAat+i3o/nvoY5Xkhigk1B9GtpsI7I6qCuhSdLDOo7Hv5VaJ6PruTsuYIR9vUZSPNUAAJ95FdG4HweO1t44Is6IxgFjlmLEszN5liT8apGGjkSU3PZX8yZGgUAKMAAADwAGAPgMCtZ9JlwE4ZM31kMLr95LiI7HuPdn9atlllCjJ/8A77q1HpW/Xm3t++5uIgR4Q27dfMfgEX4tTRfuTMmvYzpXCOKJcQRzxnKSorr7mGcHzHI+YqZmuU9HfWuquraKXqYLW5uY1ESg3DgsZkRHlzHCpEigNpY/dpwHpIeHJFNciW3gum0yW9zMZJoZdRUXCNKQ8kb7F1xlThgME12rJFujzNLR1alR7HiEcyB4nSRDydGDKfcV2qRVBRSlKAFeE1rXH+nUVvJ1EaS3NzjPUQjUyg8mlc9mFeW7HO/I1QcSbil5FJGz2dlHKjKVQPcTAOMMDJlUBwTuuf30spKPI0YuXCJfG/S3aIpS3brpnfqogQyQvJnB+ncCMqp5kMfKoMHQ4SuJuIsLy48HH5PF+pDCezgbDUwJPPAqFNDcWtuIbiG2vLJFVGWGNkkjjUY1mB2ZZQMZOkhuZqPb3ctoLdLJ4rq0vHEdsZpHxA5DFU1qpeSIhSAp7SlSCR382SUp7RKxiov3I2e+6O28oXXCgKew6DqpI/6uSPSyfA4rWeJwywX9iZJ2lhSYxqZFXrV9bheNQ0iYEi6wBllzy3NWvFeIcRsoXmubezlijBZmguHiKqB9mdDqOdtjuSNqxcX4RJdWC9eQkroGfQMdUzESR6cbnqm0DPM6WPfUHGeP4uCycZ/CYekcJtLj10AmGVVjvABkpo2husDchQdDfq4NWcc+BlSMEAgggggjIIxsQRuD57U6Mce9ahZZQBcRfR3MWxAcj2gOTRyDtA8sEjuqrm4BLZkm0HW2xyfVCcPETuxtnbYqck9U3f7J3rFu6fJWGTSvl/ovEvR37fiKm27gjYg/78K1mw4zFMSqNhx7UTgpKp7w0bb/ACyPOrDFNK0VhFS3RT3Pousut1jr0UkkwJLpiydzgadSjPcGxUzifQq2n09lomRQitCQh0DkpBBVgPMZ86mdYfE/M19pcN9o/hTamkJ0k2Q4OgNqsTRmMtrwWkdi0uV9kh/qY8BgeINVo9GcQPanumX7OqMZ8i4TP7K2H1t/tH8P4U9bf7R/D+FL1GN0F2PuPh8SxLEI4+qQALGVDKAPJs59/PvqwjA0gAAAbAAYA8gBsKqGnb7Rr5EhPMn5mhu0EYU6LCVgp3Ir4PENsAZ8zy+XOoJHhVbxDpBDCwQlpJW9mCJTLMx8Ai+z72IFG8lsbUYPcs7m6ADPIwCqCWZjhVUbknwFQeilo1xM186sodeqtEbYiAnLTMO5pWwQO5QBuDXxadHJrphJfKqRKQyWSkOCRur3TjaQjmIx2RtnO4M3pfx1ooxDCfyq4BWL+jXlJcP4KgyR4tgDO9L/AIrklOer6FL0cWe4lvGjnEME1zO4eNA07KhWBdLvlI17GzBWbY8tq2ey6N28WoiJWZxh5JfppXH68kuWI8uXlUCw4W9rYEWwGuOMGJWHtiLtBG8DJ2skbgyZ7q84VxDiN7Ck1tb2cUUihlae4eUspH2YEGk523OxB2rUp5Ph4IvRDZnlx0OETmbhzCzuPBAfV5f1JoR2cH7SgEc8Gp3BPS3aOAlw3UTK/VSjDPCkmcD6dAYwrHkSR51rlxdy3YuEvXitbSzcx3Jhkf6dwFLR62UPHEAyggAsxbAJ7pEENxdW5ht4bazsXUoqzRs8kkbDGoQIyrGDnI1EtyNXxylDaRKUVN+1HVAa9rnXDX4pZxRxo9pexxIqhXD20xCDAAfLoTgDdq2DgPTqK4k6iRJba5xnqJhpLAc2icdmVfNTnblXTGSlwSlFx5RovRrpLa2UDx3UnV3nWyG5jKu00s7SMQ6qFzIGUqVPLB7tzWLjHTi+QoyW0EaN1riGZn9YMMEbSTSSaDogAUDY5OWA3roPSvokbpopYZTBcQatEmkOpWQASRyISNSHA7wQRkVWW3o5xb3XXTGa6uoJIDOUCLGjqwEcUa7IgY6j3kjJqfSWqyiyvTRJtr9WhSb82rRrL2yF0KyB+0c4XAO58qovR9wGGW9uL2ONvV9Q9U1alj6x0K3k8MR2VXIQBsDI1cqr5OP20nDZba9kW2mjgMM8UjBZFdE0h41O8qsQrKUyDkD39C6ITSPYWrTLpkaGIuNOnDaBns/V91LihTY2aepIofSTKJDZ2fdcTiSUeMFoOulHxYRj4/KyJz55/fWv8Rm67jU7d1pbxQj+suGMzkf2EQfHzq4tpe493L3Vy+plc68FcEfbZrvHujbiRbi2fqpowQHxqGgnJimX9JCTv4qdxWThnTBJWENwvq1weUbEGOUfat5eUg/V2YcsHGa2WqzivAIp0KsqkHcqQCpPiV7j+sMGpRl2ZRruj44nwaG4GJ4kkxyLDtL91hhl+BqtPQ2RB+TX11EO5JQl3GPICUBlH9qo44bdW35iXVGOUU+qaMDwWQfSxjyORWeLpt1Y/KbaeId8sY9ZhHvaLtr8Uqr1V7WTVJ7ny9hfptqsZcd5WeEn4AsoqPf315BGZJLW26td2f11UC+/rIh8ufhmpl107tWC+rOLqV/Zii54HNpSwxCgyMlvke7XOknQu54lDqkmxIp1Rxr2bcbY0Lndm/pW92w5PHetewOcl8LKqD0wo7FfVWGO/rgc742+iFZX9LCjH5MdyBkzBQM95PVHArnp4MbeRlcMsi9llYYI8sVhW1lupkt7dDI7HYL3nzPIADJJOwrq6UK4I/qMl8ncbW5vpUDra2oRhlWN6rhgeRBiiII+NZhw6/fbrLGHzCTTH5OVWqTgHRG64XCOrnEhPakhYn1ck/VQ41RP/Scj3jFX8PTm0VczyeruuzQyg9YDjICqoJlB7mXOfLlXK/8AHctrl/2Z5/5PYj8pvLqfPNF020Z5c0hGTy+1VzwfhMUAKwRJGDzCLgt94+03xJqkm6YtL/w1tMw7pJ/yaM+YDZkce5RVfxKwlkjMl/ciO32BjUtbwHVsFcjM0+fDbl8kdtU3+fQO9r/0tOLdM1DNDZqtzONmOfyeE+M0o2J/UXLHBG1e9H+jRVmmnYyzSYLyMMF8eyoXlHEvcg58z3VXWvSG2ij02dvPcMoPVhLd4YA3d2pAqoM4y25xWZeP8QA0lLB259bqnjXzUxAMx35MGAxjvrmyZscPa5JfvuUim90mzcQd89/Oq30byiM3ln9W2nLxDwgux10QHubrB8Pnr/BeM3kl5JHJJA0UUa9YEiMeJJu1EELOzsdKsSTgY86seHTdTxmBu67t5YD/AFlswmQn/wCmzge7yrp9LNalT2aJZlcb8MxekDgEUN7b3rxt6vqPrenU0fWIgWznmjGzKjFgWwcdnnV7c36rC8wzIqxtL2CG1qqF+wc4bIGx86tel80iWFy0K6pFhlKDGrLaDjs/W91c9j4/bR8NitrKRLmaSAQwRRsGkZ3QqXkUbxKpLMxbAGCK68sLaJ4Z6UyLwfpvfOZGe2gkReqcwws/rAhnjWSKSPWdE4Kk7DScqRtWXpL0ltryBI7WTrLzrYzbRhXWaKdZFJdlK5jCqG1Hlgd+1bTc+jnNva9TMYbq1gjgE4UOsiIqho5Y2wJEJGociDuKs+ivRI2rSyzSme4n09ZLpCKFjBEccaAnSgBPeSScmt6a1WK8rcaNjpSlWIkO64RDI6vJFE7p7LMisy45aSRkVLIr2o/EbkRwySE4CIzZ8NKk5/CgDnHRqTrPWrjOr1i8nZTnP0cREEW/eAI2x5GvOMXLetQRC5a3DRTyFlMILMj26xj6ZGH15Dgb06FQaeHWo8Ylc++UmVvxc1knjU8QQMoINpLgEAja5h1bHbkV+deTJ3kb+p6CVQSJNvw65YYj4g7Ec9Vtay/4FU4+NZ34fxBRtcWrffs5E/wXP7qjtwG2Oc21tvz+gi//AFrNb8BtQNKwpHnviLw5+MTKfxrNa/EjOm1/bPi0u5xcmGbqDiES6ohIvtSGMAiRjz0ufhU6S3VjkgZ8eR+Y3qs4RZKt/dBNWlIbSPtSSSEMxuJSMyszDsshxnG48auWTFPJq6FjdWR4OExBi2CScZBwc45ajjL47gSanlM91Rqi8X4t6vbyzZ/NIWHm3JB8XKj40ui3sO57bnCPSrx4z8TmCsdEOIVx39Vs/vHWFzUz0L8VMPEdJB0XCNET+ts8fzZdP9qteNihOogknckknJPM1LtZzG6umzIQy+RUgj8RXp6Fp0nDq3s/RZOfjWEcGj1azkEDbBAwDuQDjUB5A1k4bcrNFHMvsyqrr7nAOPhnHwqW65FeXJ9jvj5IkFsoPZUDz5n5nevviHC4riMxTIHjYgkHI3U7MpBBVh3EEGs6JivqlcvBteTQuByMYcOzO0ck8WpzlsQzSIuoncnSF3qfURE6q8vIT9aX1pPNLkAuR5LMrqfMjxqWK+Z9XDRmkvnf7Pc78DvGiLaP1fEYz9W5hkjP9ZbHrYz7+raVfhU7pNJ1fqtxnT6vdwMxzj6OUmCUZ7hiQZ8hVeW139rGu7RGaaTxjQwvEur7Op5AAD4VYdNYNfDroeELOPfERKv4oK970En08bf4rf8ABxZknrSOnYqLa8IhjdnjiiR39pkRVZs89RAyfjX3w66EkUbg5DorZ8dSg5/GpFfQnlilKUAKUpQAql6a/wDpt5/01x/kvV1VX0otTLY3Ma83gmUe9o2A/E0AafwEfklt/wBPB/kpXnFbBn6uSIqs0JYoWzoYONMsUmncK4C7jcMqkcqi9E+KxS2dtokiLdRCCgkQsCsaqwKg6gQR4VdlCOYI94xXiu4yPTVSikU4464wJLO9U9/Volwg9zxPkj3qD5UfpATtFa3sjdwaFrdP7cs4CqPMaj5GramKLXg3TLyReCWzQoxdleWVzLKwBCl2AUKmdwiIqIue5cnc1bLcKee3v/jUSlY227NUUlRMMQPKuc+mbjogt4oOZmYuwGM6IuWfIuR/9s1vQNVfSTo7DfQ9VOM49hxjXGfFGP4qdj8iK4sijJNk8mNtbH55fjHgvzNQ575n5nbwHKrnpd0MnsJdMg1Rtnq5lHZcD/Cw71O/vGCc3QzoLNfv2exCpw8xGQO/So+u+O7uzkkCvU1x06r2ODS7o6t6FONdbw8wk9q2crj+jly6f93Wj4CugmqDgPBYrOEQ266FHM7F3b7TtjLH8ByAAqeTnnvXk5JKUm0ehCDUUmS3uQPP3fxrBJcE+Q8v41jryplKK/i3A47jSWMiPHnRLE2iRNXtAHBBU4GVIIqmv+ic+NMV3KUkIWXryGdU1KWa3aKNdLFQyaTt2s5BFbTSsaT5Sf1RjiRuH8Lht1KQRJEpOSFGMnuLHm5x3kk1j49/wlz/ANPP/kvU9UJ5An3AmqTpZxaKKzudckQbqJgEMiBiWjZVAUnJJJ8KeNuRkqjFm69Cv/TbP/prf/JSrqqvovamKxto25pBCp96xqp/EVaV7R5YpSlAClKUAK8YZG9e0oA/GfS3gxtL64tyCOqkdRnvXOUPxQqfjUey47cQ/mp54/uSOm3h2SK7h6aOhsXrMV60eqOQCCYgsuh/0EpKnkfzZJ2HZ7657L0Jtzy61f7QP7V/fU5TS2ZjlRV23pO4inK6dv6xUk/zFNW9t6ar1faS2k98bKf/AMbrUGToEv1ZmHvQH9jVFk6ByfVkiPv1j/SaSsT7L7DLK1wzbbf06HbrLRT46JSvyDI1Wdv6b7UjtwXCn9UxuPmSv7K5pL0LuRyCN7nX/URUd+i9yP0Ln7uG/wAJNL0cL/sdZ5eTskPpf4ex3adPNotv+x2P4VMT0n8NP/Mge+KYf+3XB5ODTrzhlH9hv4Vga1cc1Ye8EUv6bG+469RI7/xvisN7YzJAj3KyxyKjLGOrEoUiMkzFCCrkHUAcb+6pFvx+3tLdFlR7WONVQa4wE1EbhepL7khjkgZ3OSa55wPh4m4VAvqnrZSWfKibqTGW04Jwd8jGx8POqy74HNa8JmSdOrZ7mEoCVJYKkmcaSc4rzVkuXTbXxVXfmr+LxvvFfI6G2vfXb9v9fydOf0n8NH/Mg+6KY/8At1Dm9L/D15NO/msW3/e6muGJaueSsfcCazx8HnblDMfcjfwr0v0uNcs5/wBRI63cem+1A7EFwx8zGg/AtVZcenU79XaKPDXKW+elFrn6dF7k/oXH3sL/AIiKkxdC7k8wi+91/wBJNN0cS/sR+ol5NhuPTVet7KW0f3Y2b/Mdqqbn0ncRfndOv9Wscf8AlqK8j6ByfWkiHu1n/SKlR9Al+tM3wQD9rU1Yl2X2EeVvlmuXvHbib87PPJ3duR328O0TUjolwY3d9bwAH6WRFOO5c5c/BAx+FbPF0Jtxz61v7Sj9i/vroHoX6GResS3qJpjjBghOSdb/AKeUEnkPzYI29rvFUjNPZCqVnZFGBtXtKU5opSlAClKUAKUpQBF4nw2O4heGVQ8cilWU94P7D4HuODXCuO8Cl4fOLebU0bbW9weUi90bnkJVG362Mjz7/ULi/B4bqFoZ41kjcYZW/AjvBHMEbillFSVGNWcFpWw9IfRzdWhLW4e7t/sjHrMY8McpwPg3yrWLe7RyQpyy7MhBV1I5hkbDD5Vyyg48kXFozUpSkMANfXWHxPzNfNKAI5QNK+oBvo4vaAb69x415oCzJpCr9HL7IC/Xt/CvtPzr/ci/x3NeP+dT+rm/x29MaSOsPifma8JpSlMFKUoAUrDcXaIQGPabZUALOxPIKi5Y/Ktn6Pejm6u8NcB7S3+zt6zIPA91uD8Wp4wcjUmym4HwOTiE5t4crGpxcXA5Rr3xoeRlYbeQOT5d04Xw2O3hSGJQkcahVUdwH7T3k95JNfPB+DQ2sKwwRrHGgwqry8ye8knck7mptdUYqKoslQpSlMaKUpQApSlAClKUAKUpQB4RXHvTpZxtc2OVXUVuSWGzEIItGWGDgEnG/fXYq476bZALy01EACGfmQBkvEO+llwzHwc/TrV9iZiPsygSfDVsw+dZV4nMPaijfzjk0/hIP31i9bT+cj/vp/Gnrafzkf8AfT+NcxIlwcX1OqdRda3zpVYxIW0jU2kIxJwMnYcqlXFz1f5yK5j+/bzL/oqR6PplbjNjpZT2rnkwP/KyeBr9CYqkcaasZRTR+aE4pH1jHL4KRgHqpuatMSPY8HX50ficfWKcvgJID9FNzZoSB7HgrfKv0vimKbpI3Qj85wXPWfm4rmT7lvM3+ios/F9LshgutaY1K0YjK6hqXUHYEZBB3HI1+lsV+fPSBMq8ZvtTKO1b82A/5WLxNLLGkrMcUkUzcUmPswxp5ySavwjH76xP1re3MwH2YgIx/e3Y/Onrafzkf99P409bT+cj/vp/GpinQfQVYos9+Qoyvq2G5sA6SFu0cncjJ37q7ABXIfQdcA3V8AVOUtmyCCOz1qnlXX66Y8IquBSlKY0UpSgBSlKAFKUoAUoTUaS8x9VvlitSsxuiTSoJ4h5D5/8AxVb0iupms7gQD6YwyCPB31lG0YPjnGPPFbpZmtGudMvTBDau0NunrM6kq2DphjYcxI/ew+yoPeCQa470l4/PxCQPdur6M6ERAkaA8wv12H3mNUfrBj7BQqV2KsHDAjnqGnY550HECdgoyeWzscnwGkZrhnLLLZKkeljhhirbTZJFqn2E/ur/AAr6Fov2F/uD+FZuJ9EL2KBLmeCRYWJHaU6l5aWkjA+jVtwCd9t+YzTwwa2CojOxOAqoWYnwAA3NT6M1yyyzQfFH6D9DHBoP5Nhm6mHrhJcAS9WnWAdbIuA+NXs7c+W1dFrSPRzwuWz4ZBDL2ZBrdl2OkyyM+k+YDAHzzWyetN4/gP4V6Sg6PHlNWWdKrPWm8fwH8KetN4/gP4Vuhma0Wdc69M/BYP5Nmm6mHrTJbgy9WnWH6WNfbxq9nbny2rcvWm8fwH8K1v0jcLmvOGTwxdqQ6HVdhqMUivpHmQpA88Vjg6NjNWcBWxDMAI1JJwOwu5PLur5a0UbFE8PZX491ZeGqkZKyBYZEkUuJYm16E7RVBoJVtQ5bE5G+M1c8H6OXEsSXEMBaBSzSfRkszs0ulgmNUyIBHqC558jvjzlgl5PWeeC8ETo1x+fh7l7R1TXjXG6h43A5Bvrgb/VYV2Hod6YILp1huE9Wnc4XLaopGPII/cx+ywHcASa49NxNVlkP5OH0Lo7LFAVOHDgx4EjAfZx7q+oeIRFyixo4kkI09W0h09WCgQFCR9ITjG+w7qrj6kXT3RDJHFJWtmfqEGvmRsA43Na7wLiE4s4hP+f6qIPtv1hjXXnG2xznuzmrBrzBHM+yMDvwTksdPLHn5d9delnBqROtrjV7xjOOW/dWeqtbtsbBxgScl2zq7HdUmR2wcHk3eCcjSPAePhWGp2S6VG68jA57bk7bjnsBtSO6JIGkjP71z/8AFBpJpSlAClKUAeEV4Yh4D5V5SgD4kOKjSSHxPzpSmQjPhhgZGx8RWITMe8/M17SnRMEV817SmMYrylKDD0UUV7Sg0dafE/M1kUZ3O58aUpWaj7jkPifnUiM17SkZSJ9iIeA+Qr6xSlKOe0pSgBSlK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6" descr="data:image/jpg;base64,/9j/4AAQSkZJRgABAQAAAQABAAD/2wCEAAkGBhQSEBUUExQSFRUUGBcXFxUXFxcWFxgXFBcXFxQWFhkXHCceFxsjGRgXHy8gJScqLDgsGB4xNzAqNScrLCkBCQoKDgwOGg8PGiwkHyQsLCwsLSwqLCwvNiosLCwsLCksLCwvLCwpLSkpLCwsKSwsLCwsLCwsKSkpLCwsKSwsLP/AABEIAPIA0AMBIgACEQEDEQH/xAAcAAEAAgMBAQEAAAAAAAAAAAAABAUDBgcBAgj/xABNEAACAQMCAgYGBQcKBAUFAAABAgMABBESIQUxBhMiQVFhBxQycYGRI0JScqEkM0NiscHRFVNjc4KSsrPC8DREdKIIFjXD4YOTo9Lx/8QAGgEAAwEBAQEAAAAAAAAAAAAAAAIDAQQFBv/EAC4RAAICAQMDAgUEAgMAAAAAAAABAhEDEiExE0FRBCIyYXGR8BSBwfFisSNCof/aAAwDAQACEQMRAD8A7jSlKAFKUoAUpSgBSlKAFKV47ADJ2A76APa1Pp308SwRURRLdzbQwZ+ckn2Yxg79+MDvI1zpN6VzIWh4YFcglXvHH0CHv6ofpnH93l7QrTLay0s8ju8s0m8k0hy7fuRB9kbYA8Bic8iiK5UY7+xe6YvfTSXDnfTrdIU8FijUjAHj3+FLCze0YPYzSW7rvp1u8L+KyxsTkHHMcqkQNkE9zElfu4AX54L/ANuvZmIGR3EE9/Z5N8gS39nFc2uV8k7Z1DoJ08S/jZHURXUO00Gc4/pI/tRtkYPdnG+xO21+fbmz1MkiO0U0e8c8Zw65358nQg8jsQfM53Poz6WDGVh4mFjJwqXafmHPd1g/Qsflz9kV0wyKRRSs6fSvFbPKvaoMKUpQApSlAClKUAKUpQApSlAClKUAKUpQApSlACtI9MXEGThbxoSGuZIrcEHulbt+/KBl+NbvXJ//ABBcUMNtaFQCwuRIM7jMUbYyM+Lj5UMDXEhCgKgwqjSoA5AcsCtcvuLOXdEZSqMUJZVbUy4JOlNK6QTjtas4zgVr56bXEnYZkVW7LFVAYKdmweY2zvUq6vo4hg7eCqMnHdtyArz8inHZcst6bBGVyycI2XhPGGkYpJp14LKyggMAQGBBJwwyDzwQe7FTL7iSQgFtWTnSqjLHHMgZAAG25IFc7l6SsGVogUZScMcNsylSNJXHI+dSbPjpkJaeQF9lGQF7IycdlQBuxrXCajqa3MeHHLLUX7fzybjZ8SjkOlDLE25CMqAHG7FQQ6+eFI7zjvqyeEMpRxqVhpYHG4PPPd5+/wAK06NjlWRsEHKsMMM4K8jkMMEgjzqt/wDPd0CQTEcbfm1/disx3k4M9R6bpvbg/Q/oev2k4XGjklrZ5Lck+ETYT5IVHwrd65T/AOH3ifW2l2WwGN00hxsv0sach71NdVzXoEz2lKUAKUpQApSlAClKUAKUpQApSlACmaVzr0qcdlWSGzjdolmSSSWRTh2SMqvVRt9XOrLEb4HvrG6VgX3HvSNZWj9W0pkm3+hhUzSZHcQmyH7xFateelm5ba3slQdz3MwB7+cUQZh3fW8ffWo2tska6Y1VF8FGM+/vY+ZyayVzPM+xJz8Flc9NOJyc7qGHltBbg8vBp2Y/gaoONcOa8K+t3N1PpJKhmRVBIwcKqYGcDlU2sE12qgknZQST3AAZJ89qTqSfczUyrHRC0UZMe3i8jAfE6gKxQ8OsGfRHGsr/AGIhPO2B5Rlq6R0a9GyTIs/EFLFsMlryCLzUzld3c7HRnSOWCcmtrfoXw8rp9RtQByKxIrDHgygMD55rojik1bbN+rOKDgcXJeGXbe60l/1sKHgkWcNwy8XzNpLj/sYmusXtq1gQ/WPLZkqrdaxeS1LHCN1jdqSDJAbUSy7EErkCRfcVWJxGFkkmYZWGJdchXONRGQqLkEanZRkEZJ2qMlKLrf7nTDFCUb1HFLiysw2hXNrIPaVhJGxB+0s4wDjcNzHnUg9D7NhlY9jyKSMR8Dkg10LphwM3kP5TY3cRQHRcJ1Fw8WftRxSF3j8UAbvxg71yqxuzaSaH0GPnrTtKFJwsiNzeEnIwd1OQcEEEcWtxJQde2V0bFwWwezz6pc3UAY5IVkZSQMAlWTB+NX1t004nHyuoJue09uBz8WgZT+FVKXAPPb9nzrJS9SS7kNTNqsvS1cr/AMRZK473tpQT3copQrHv+t4e+tp4D6RbK7cRpL1cxx9DMphl37gr7Ofuk1yysdzapIumRVdfBhnHmDzU+YINOsz7mqZ36lc79FnHpmee0kdpVgWKSKRjl1STUOqkb6xBXKk7lT5CuiV0p2rKilKVoClKUAKUpQApSlACqLpZ0Riv4lWQsjxnVFMhw8b4xkdxBGxU7H5EXtKAOJcV6HcRtc5iF1GOUtsBrx+tA2+fJCRWvNxpA2l36txzSVTCw94cD9tfo6oHGYYTC7XCRvEiszh0DqFCktswPcDUniixHBHCF7W47XmO0PmKr7O8WbiVpbkjq/WYlkz+kYOGMXmowAfMgd1WPF+jVvNEb6RPVFkA9WtrREVz1n5hWwPpJXGDpXAAJ862Ho36NTb2DglReyBGEndDJE6zQxqfASKC7DmSeYAzJaYu7LR9O+/g6pmgFVHRvpGl3ESBomj7M8B9uGQe0rDnpznDciKt69FO0cbVclVDfQX9nIUbrIZVlibZlyAGSQYYA+NUvRW+isuFw3VzIddysDzTlS7O8yqIl7AJ0qpVRtgYPic5umfHDj1GBs3VypXbfqIW2luJMewApOnvLEYqJ0a48llp4fdP1RjytrLIQqTwA/RAPsolQEIynHJSM5qTa1V3KqL02uDdtZHea5p066GpcXZSPRHJPDJcRsR2VnhaOOUMB+jmjlQMMc4w25LZ33iHGIYI+smlijTGdTOoBH6u/a+Ga1jhF0by5a90skPV9RahxpZ4y4kluCp3UOyoFB+qmcb7rmaUR8Ck5o5Dwe4aKQ2sqsjISqq3tIy+1CT3+KHvFXZOkZJ0jxJ0j5mtq9JPQT1yProARcxgbLzmRTkJ/WL9Q/2e8Y1rhnR+0tUS/VFvbXYzx3KK8qLnS7oQMB0J7UbAjY78jXGkpb2VyYHqdEJeNIW0I/WOeSRKZmPuEYP7a2HhPQ3iN1jEXqsZ5y3AGvHisC75++QK7HYWMUSAQpGiYGBGqquMbYCjGMVKq6xRRBQRRdE+iUVhEVjLO7nVLK5y8j4xlj3Acgo2A+Jq9pSqjilKUAKUpQApSlAClKUAKUpQAqs6S9V6nOLhgkJikWRj9VGUqx8zg8qsia51e3X8q3PjYWsnZHddXEZ3J+1BGeXczeIGyykoq2NGLk6RVdBOByukF1d4LRRqlqmCuiMKF9YdST9NIoHuXHedt2oTSvPlK2enCOlFNxnopDcuJcywzqNK3EDmKYDuUsPbHkwPlitVuzePK8NvxG+udJKyMvU28UR71a5CsWcbZWNCfHTWydLrx9MNtG5R7yQxmRdmSGNDJcMh7n0DSD4tnmKk2lmkUaxxqqIg0qg5AeHn4k8yck86tGbiifQjkl9Cl4D0IvIoz1M0cJc6neO2EryHxea7kLSf3QPADNSuJdH77qik0lrdITkpc2iqh8O3buQp8G05rdLfjyYGoFT5DI+GN/wr5u+OoVIQEkjG4wN/HvPuqjcebJqE706Nvr/PBzvgvCeHxzokvD4bW4Y/R6vpopSP5iRiVL8joKq++wNbxmqbiHDo54milXUjDcciMcmU/VcHcHuNedEr+SSF0mOqa2le3kfHtmPBSU+BaNkJ89VQl7lZfR03p8l0a0Hp5wF4knmgOiC5wL5QpYopZRJdxKPr6NQcd4IbHMjfs0/3/vxpYy0s2cNSL2wZDEhiKmMqugqcqUwNBB7xjFSK55wO8/ku5W3Y/kNy5FuSf+Hnff1c+ET7lD3HI866EDXoRaatHltOLpntKUrTBSlKAFKUoAUpSgBSlKAFKV4aANP6f8UdursIGKy3errJBzhtl/PSjwY50L5t5Vms7NIo0jjUKkahUUcgq8h5+/vOT31S9G5PWZ7u+O/XSmGE+FvakounPc8vWMR4gfDYK4s0rdHf6eFLUK1vpB09t7VjGNU84/QxYJX+tc9mL47+Va5006aySSPbWrlEjJSadTh2ce1DCfq45M/POw/W1O1tABpQBVHhy957yfPnXLPIobcs6oQc9+EW8vTGaW/tZ7gQxRRtJGFTU2gXKaNckje1hgmSAB866Ok/cdj/AL+Vcs9TUghgGBGCDyIPdirbhPSKS3UI6tNEuyspHXIO5SDgSgd24OKaGTV8XI+2Pjg6DqFNQrWIul9o3OZUPhIGjI9+pQPxpN0wtF5SiQ+EStIT7tIx+NX0sOrHyjY5Lgd3z7h51yCa6626nuo3ljMsrdXJHI8bGNNKI3ZPfpJ3Bq941xmS6Qx6WhgbZhq+lkH2WK7Rqe9RknxxVPJb6eXIbDHdjYDyrlzZHFVFjxUcj3W3zLjhfTy9gIDst3H9mTEcwH6sqjSx++PjXQej3SeC9QtCxDLgSRONMsZPIOvn3EZB8c7DkVYf5Wa2mS4iP0kOSRnZ4/rxP4grn3HBG9LizOT0y+4mXDoWqH2O38V4XHcwyQyjMci6W8fEMvgwIDA+IFZOgXHJJI5La4bNzZsI5G/nUIzBcD76bnzDV9wyh1VlzpZVZc88MAy588EVS8Sf1biNndDZZW9Sn81my1ux+7MMZ8HxXdhlT0nD6iFx1I6FSlK7DhFKUoAUpSgBSlKAFKVGvuIxwoXldI0HN3YKo95bagCTVT0p46tnZzXD8okJx3sx2RR5liB8a0bj3SccRExtS1xBafoIJjHNczAjDBozrSGPOoEe2y7ZCjMbiEdwz8Ognmd4ZpklaGZVadDbQmcxPKmBKobAJZdWQNzU3kinTGUWyz9H+P5LtAMbQrn3tlifiSfxqx6Q3rQ2dxKntRQzOvkyRsyn5gVrvQeYxW/UNu1pJJbOPERuTGfjGyYPka2m5gSeJ0bdJFZGxz0upVh5HBrib9x6SX/Gq8HCODx4UKeQAJPmRk/M71ddaoG3yFST0FvIcRrGswGwlWREDAci6uQVOMZ5/HnWe76CXC2s8ruitHFI6xRZdmKKWwznAGwOyg++p9BuVsd+oSjsVhvFA7Rx/vuqLNxYfV3qr63Xg88gEe4jIxWSzi15OdgxHntyPx3+VQ0t8F9SXJYjiOfrj44H4Gvl+LEDYhv2fhWEwIGVTzbON/Cj2APLI/Gs6TW5vVi9iXBxQN3YPhn9levJmqJ5dB7fYBLaGOyuFbGUY7HB2Iq/6M8GnvtbQlQkSga3DdXI5PsKyg9oLkkgEcs8xVo43dNEZ5I1aZV3cbDYMcHlkkge/wAat+i3o/nvoY5Xkhigk1B9GtpsI7I6qCuhSdLDOo7Hv5VaJ6PruTsuYIR9vUZSPNUAAJ95FdG4HweO1t44Is6IxgFjlmLEszN5liT8apGGjkSU3PZX8yZGgUAKMAAADwAGAPgMCtZ9JlwE4ZM31kMLr95LiI7HuPdn9atlllCjJ/8A77q1HpW/Xm3t++5uIgR4Q27dfMfgEX4tTRfuTMmvYzpXCOKJcQRzxnKSorr7mGcHzHI+YqZmuU9HfWuquraKXqYLW5uY1ESg3DgsZkRHlzHCpEigNpY/dpwHpIeHJFNciW3gum0yW9zMZJoZdRUXCNKQ8kb7F1xlThgME12rJFujzNLR1alR7HiEcyB4nSRDydGDKfcV2qRVBRSlKAFeE1rXH+nUVvJ1EaS3NzjPUQjUyg8mlc9mFeW7HO/I1QcSbil5FJGz2dlHKjKVQPcTAOMMDJlUBwTuuf30spKPI0YuXCJfG/S3aIpS3brpnfqogQyQvJnB+ncCMqp5kMfKoMHQ4SuJuIsLy48HH5PF+pDCezgbDUwJPPAqFNDcWtuIbiG2vLJFVGWGNkkjjUY1mB2ZZQMZOkhuZqPb3ctoLdLJ4rq0vHEdsZpHxA5DFU1qpeSIhSAp7SlSCR382SUp7RKxiov3I2e+6O28oXXCgKew6DqpI/6uSPSyfA4rWeJwywX9iZJ2lhSYxqZFXrV9bheNQ0iYEi6wBllzy3NWvFeIcRsoXmubezlijBZmguHiKqB9mdDqOdtjuSNqxcX4RJdWC9eQkroGfQMdUzESR6cbnqm0DPM6WPfUHGeP4uCycZ/CYekcJtLj10AmGVVjvABkpo2husDchQdDfq4NWcc+BlSMEAgggggjIIxsQRuD57U6Mce9ahZZQBcRfR3MWxAcj2gOTRyDtA8sEjuqrm4BLZkm0HW2xyfVCcPETuxtnbYqck9U3f7J3rFu6fJWGTSvl/ovEvR37fiKm27gjYg/78K1mw4zFMSqNhx7UTgpKp7w0bb/ACyPOrDFNK0VhFS3RT3Pousut1jr0UkkwJLpiydzgadSjPcGxUzifQq2n09lomRQitCQh0DkpBBVgPMZ86mdYfE/M19pcN9o/hTamkJ0k2Q4OgNqsTRmMtrwWkdi0uV9kh/qY8BgeINVo9GcQPanumX7OqMZ8i4TP7K2H1t/tH8P4U9bf7R/D+FL1GN0F2PuPh8SxLEI4+qQALGVDKAPJs59/PvqwjA0gAAAbAAYA8gBsKqGnb7Rr5EhPMn5mhu0EYU6LCVgp3Ir4PENsAZ8zy+XOoJHhVbxDpBDCwQlpJW9mCJTLMx8Ai+z72IFG8lsbUYPcs7m6ADPIwCqCWZjhVUbknwFQeilo1xM186sodeqtEbYiAnLTMO5pWwQO5QBuDXxadHJrphJfKqRKQyWSkOCRur3TjaQjmIx2RtnO4M3pfx1ooxDCfyq4BWL+jXlJcP4KgyR4tgDO9L/AIrklOer6FL0cWe4lvGjnEME1zO4eNA07KhWBdLvlI17GzBWbY8tq2ey6N28WoiJWZxh5JfppXH68kuWI8uXlUCw4W9rYEWwGuOMGJWHtiLtBG8DJ2skbgyZ7q84VxDiN7Ck1tb2cUUihlae4eUspH2YEGk523OxB2rUp5Ph4IvRDZnlx0OETmbhzCzuPBAfV5f1JoR2cH7SgEc8Gp3BPS3aOAlw3UTK/VSjDPCkmcD6dAYwrHkSR51rlxdy3YuEvXitbSzcx3Jhkf6dwFLR62UPHEAyggAsxbAJ7pEENxdW5ht4bazsXUoqzRs8kkbDGoQIyrGDnI1EtyNXxylDaRKUVN+1HVAa9rnXDX4pZxRxo9pexxIqhXD20xCDAAfLoTgDdq2DgPTqK4k6iRJba5xnqJhpLAc2icdmVfNTnblXTGSlwSlFx5RovRrpLa2UDx3UnV3nWyG5jKu00s7SMQ6qFzIGUqVPLB7tzWLjHTi+QoyW0EaN1riGZn9YMMEbSTSSaDogAUDY5OWA3roPSvokbpopYZTBcQatEmkOpWQASRyISNSHA7wQRkVWW3o5xb3XXTGa6uoJIDOUCLGjqwEcUa7IgY6j3kjJqfSWqyiyvTRJtr9WhSb82rRrL2yF0KyB+0c4XAO58qovR9wGGW9uL2ONvV9Q9U1alj6x0K3k8MR2VXIQBsDI1cqr5OP20nDZba9kW2mjgMM8UjBZFdE0h41O8qsQrKUyDkD39C6ITSPYWrTLpkaGIuNOnDaBns/V91LihTY2aepIofSTKJDZ2fdcTiSUeMFoOulHxYRj4/KyJz55/fWv8Rm67jU7d1pbxQj+suGMzkf2EQfHzq4tpe493L3Vy+plc68FcEfbZrvHujbiRbi2fqpowQHxqGgnJimX9JCTv4qdxWThnTBJWENwvq1weUbEGOUfat5eUg/V2YcsHGa2WqzivAIp0KsqkHcqQCpPiV7j+sMGpRl2ZRruj44nwaG4GJ4kkxyLDtL91hhl+BqtPQ2RB+TX11EO5JQl3GPICUBlH9qo44bdW35iXVGOUU+qaMDwWQfSxjyORWeLpt1Y/KbaeId8sY9ZhHvaLtr8Uqr1V7WTVJ7ny9hfptqsZcd5WeEn4AsoqPf315BGZJLW26td2f11UC+/rIh8ufhmpl107tWC+rOLqV/Zii54HNpSwxCgyMlvke7XOknQu54lDqkmxIp1Rxr2bcbY0Lndm/pW92w5PHetewOcl8LKqD0wo7FfVWGO/rgc742+iFZX9LCjH5MdyBkzBQM95PVHArnp4MbeRlcMsi9llYYI8sVhW1lupkt7dDI7HYL3nzPIADJJOwrq6UK4I/qMl8ncbW5vpUDra2oRhlWN6rhgeRBiiII+NZhw6/fbrLGHzCTTH5OVWqTgHRG64XCOrnEhPakhYn1ck/VQ41RP/Scj3jFX8PTm0VczyeruuzQyg9YDjICqoJlB7mXOfLlXK/8AHctrl/2Z5/5PYj8pvLqfPNF020Z5c0hGTy+1VzwfhMUAKwRJGDzCLgt94+03xJqkm6YtL/w1tMw7pJ/yaM+YDZkce5RVfxKwlkjMl/ciO32BjUtbwHVsFcjM0+fDbl8kdtU3+fQO9r/0tOLdM1DNDZqtzONmOfyeE+M0o2J/UXLHBG1e9H+jRVmmnYyzSYLyMMF8eyoXlHEvcg58z3VXWvSG2ij02dvPcMoPVhLd4YA3d2pAqoM4y25xWZeP8QA0lLB259bqnjXzUxAMx35MGAxjvrmyZscPa5JfvuUim90mzcQd89/Oq30byiM3ln9W2nLxDwgux10QHubrB8Pnr/BeM3kl5JHJJA0UUa9YEiMeJJu1EELOzsdKsSTgY86seHTdTxmBu67t5YD/AFlswmQn/wCmzge7yrp9LNalT2aJZlcb8MxekDgEUN7b3rxt6vqPrenU0fWIgWznmjGzKjFgWwcdnnV7c36rC8wzIqxtL2CG1qqF+wc4bIGx86tel80iWFy0K6pFhlKDGrLaDjs/W91c9j4/bR8NitrKRLmaSAQwRRsGkZ3QqXkUbxKpLMxbAGCK68sLaJ4Z6UyLwfpvfOZGe2gkReqcwws/rAhnjWSKSPWdE4Kk7DScqRtWXpL0ltryBI7WTrLzrYzbRhXWaKdZFJdlK5jCqG1Hlgd+1bTc+jnNva9TMYbq1gjgE4UOsiIqho5Y2wJEJGociDuKs+ivRI2rSyzSme4n09ZLpCKFjBEccaAnSgBPeSScmt6a1WK8rcaNjpSlWIkO64RDI6vJFE7p7LMisy45aSRkVLIr2o/EbkRwySE4CIzZ8NKk5/CgDnHRqTrPWrjOr1i8nZTnP0cREEW/eAI2x5GvOMXLetQRC5a3DRTyFlMILMj26xj6ZGH15Dgb06FQaeHWo8Ylc++UmVvxc1knjU8QQMoINpLgEAja5h1bHbkV+deTJ3kb+p6CVQSJNvw65YYj4g7Ec9Vtay/4FU4+NZ34fxBRtcWrffs5E/wXP7qjtwG2Oc21tvz+gi//AFrNb8BtQNKwpHnviLw5+MTKfxrNa/EjOm1/bPi0u5xcmGbqDiES6ohIvtSGMAiRjz0ufhU6S3VjkgZ8eR+Y3qs4RZKt/dBNWlIbSPtSSSEMxuJSMyszDsshxnG48auWTFPJq6FjdWR4OExBi2CScZBwc45ajjL47gSanlM91Rqi8X4t6vbyzZ/NIWHm3JB8XKj40ui3sO57bnCPSrx4z8TmCsdEOIVx39Vs/vHWFzUz0L8VMPEdJB0XCNET+ts8fzZdP9qteNihOogknckknJPM1LtZzG6umzIQy+RUgj8RXp6Fp0nDq3s/RZOfjWEcGj1azkEDbBAwDuQDjUB5A1k4bcrNFHMvsyqrr7nAOPhnHwqW65FeXJ9jvj5IkFsoPZUDz5n5nevviHC4riMxTIHjYgkHI3U7MpBBVh3EEGs6JivqlcvBteTQuByMYcOzO0ck8WpzlsQzSIuoncnSF3qfURE6q8vIT9aX1pPNLkAuR5LMrqfMjxqWK+Z9XDRmkvnf7Pc78DvGiLaP1fEYz9W5hkjP9ZbHrYz7+raVfhU7pNJ1fqtxnT6vdwMxzj6OUmCUZ7hiQZ8hVeW139rGu7RGaaTxjQwvEur7Op5AAD4VYdNYNfDroeELOPfERKv4oK970En08bf4rf8ABxZknrSOnYqLa8IhjdnjiiR39pkRVZs89RAyfjX3w66EkUbg5DorZ8dSg5/GpFfQnlilKUAKUpQAql6a/wDpt5/01x/kvV1VX0otTLY3Ma83gmUe9o2A/E0AafwEfklt/wBPB/kpXnFbBn6uSIqs0JYoWzoYONMsUmncK4C7jcMqkcqi9E+KxS2dtokiLdRCCgkQsCsaqwKg6gQR4VdlCOYI94xXiu4yPTVSikU4464wJLO9U9/Volwg9zxPkj3qD5UfpATtFa3sjdwaFrdP7cs4CqPMaj5GramKLXg3TLyReCWzQoxdleWVzLKwBCl2AUKmdwiIqIue5cnc1bLcKee3v/jUSlY227NUUlRMMQPKuc+mbjogt4oOZmYuwGM6IuWfIuR/9s1vQNVfSTo7DfQ9VOM49hxjXGfFGP4qdj8iK4sijJNk8mNtbH55fjHgvzNQ575n5nbwHKrnpd0MnsJdMg1Rtnq5lHZcD/Cw71O/vGCc3QzoLNfv2exCpw8xGQO/So+u+O7uzkkCvU1x06r2ODS7o6t6FONdbw8wk9q2crj+jly6f93Wj4CugmqDgPBYrOEQ266FHM7F3b7TtjLH8ByAAqeTnnvXk5JKUm0ehCDUUmS3uQPP3fxrBJcE+Q8v41jryplKK/i3A47jSWMiPHnRLE2iRNXtAHBBU4GVIIqmv+ic+NMV3KUkIWXryGdU1KWa3aKNdLFQyaTt2s5BFbTSsaT5Sf1RjiRuH8Lht1KQRJEpOSFGMnuLHm5x3kk1j49/wlz/ANPP/kvU9UJ5An3AmqTpZxaKKzudckQbqJgEMiBiWjZVAUnJJJ8KeNuRkqjFm69Cv/TbP/prf/JSrqqvovamKxto25pBCp96xqp/EVaV7R5YpSlAClKUAK8YZG9e0oA/GfS3gxtL64tyCOqkdRnvXOUPxQqfjUey47cQ/mp54/uSOm3h2SK7h6aOhsXrMV60eqOQCCYgsuh/0EpKnkfzZJ2HZ7657L0Jtzy61f7QP7V/fU5TS2ZjlRV23pO4inK6dv6xUk/zFNW9t6ar1faS2k98bKf/AMbrUGToEv1ZmHvQH9jVFk6ByfVkiPv1j/SaSsT7L7DLK1wzbbf06HbrLRT46JSvyDI1Wdv6b7UjtwXCn9UxuPmSv7K5pL0LuRyCN7nX/URUd+i9yP0Ln7uG/wAJNL0cL/sdZ5eTskPpf4ex3adPNotv+x2P4VMT0n8NP/Mge+KYf+3XB5ODTrzhlH9hv4Vga1cc1Ye8EUv6bG+469RI7/xvisN7YzJAj3KyxyKjLGOrEoUiMkzFCCrkHUAcb+6pFvx+3tLdFlR7WONVQa4wE1EbhepL7khjkgZ3OSa55wPh4m4VAvqnrZSWfKibqTGW04Jwd8jGx8POqy74HNa8JmSdOrZ7mEoCVJYKkmcaSc4rzVkuXTbXxVXfmr+LxvvFfI6G2vfXb9v9fydOf0n8NH/Mg+6KY/8At1Dm9L/D15NO/msW3/e6muGJaueSsfcCazx8HnblDMfcjfwr0v0uNcs5/wBRI63cem+1A7EFwx8zGg/AtVZcenU79XaKPDXKW+elFrn6dF7k/oXH3sL/AIiKkxdC7k8wi+91/wBJNN0cS/sR+ol5NhuPTVet7KW0f3Y2b/Mdqqbn0ncRfndOv9Wscf8AlqK8j6ByfWkiHu1n/SKlR9Al+tM3wQD9rU1Yl2X2EeVvlmuXvHbib87PPJ3duR328O0TUjolwY3d9bwAH6WRFOO5c5c/BAx+FbPF0Jtxz61v7Sj9i/vroHoX6GResS3qJpjjBghOSdb/AKeUEnkPzYI29rvFUjNPZCqVnZFGBtXtKU5opSlAClKUAKUpQBF4nw2O4heGVQ8cilWU94P7D4HuODXCuO8Cl4fOLebU0bbW9weUi90bnkJVG362Mjz7/ULi/B4bqFoZ41kjcYZW/AjvBHMEbillFSVGNWcFpWw9IfRzdWhLW4e7t/sjHrMY8McpwPg3yrWLe7RyQpyy7MhBV1I5hkbDD5Vyyg48kXFozUpSkMANfXWHxPzNfNKAI5QNK+oBvo4vaAb69x415oCzJpCr9HL7IC/Xt/CvtPzr/ci/x3NeP+dT+rm/x29MaSOsPifma8JpSlMFKUoAUrDcXaIQGPabZUALOxPIKi5Y/Ktn6Pejm6u8NcB7S3+zt6zIPA91uD8Wp4wcjUmym4HwOTiE5t4crGpxcXA5Rr3xoeRlYbeQOT5d04Xw2O3hSGJQkcahVUdwH7T3k95JNfPB+DQ2sKwwRrHGgwqry8ye8knck7mptdUYqKoslQpSlMaKUpQApSlAClKUAKUpQB4RXHvTpZxtc2OVXUVuSWGzEIItGWGDgEnG/fXYq476bZALy01EACGfmQBkvEO+llwzHwc/TrV9iZiPsygSfDVsw+dZV4nMPaijfzjk0/hIP31i9bT+cj/vp/Gnrafzkf8AfT+NcxIlwcX1OqdRda3zpVYxIW0jU2kIxJwMnYcqlXFz1f5yK5j+/bzL/oqR6PplbjNjpZT2rnkwP/KyeBr9CYqkcaasZRTR+aE4pH1jHL4KRgHqpuatMSPY8HX50ficfWKcvgJID9FNzZoSB7HgrfKv0vimKbpI3Qj85wXPWfm4rmT7lvM3+ios/F9LshgutaY1K0YjK6hqXUHYEZBB3HI1+lsV+fPSBMq8ZvtTKO1b82A/5WLxNLLGkrMcUkUzcUmPswxp5ySavwjH76xP1re3MwH2YgIx/e3Y/Onrafzkf99P409bT+cj/vp/GpinQfQVYos9+Qoyvq2G5sA6SFu0cncjJ37q7ABXIfQdcA3V8AVOUtmyCCOz1qnlXX66Y8IquBSlKY0UpSgBSlKAFKUoAUoTUaS8x9VvlitSsxuiTSoJ4h5D5/8AxVb0iupms7gQD6YwyCPB31lG0YPjnGPPFbpZmtGudMvTBDau0NunrM6kq2DphjYcxI/ew+yoPeCQa470l4/PxCQPdur6M6ERAkaA8wv12H3mNUfrBj7BQqV2KsHDAjnqGnY550HECdgoyeWzscnwGkZrhnLLLZKkeljhhirbTZJFqn2E/ur/AAr6Fov2F/uD+FZuJ9EL2KBLmeCRYWJHaU6l5aWkjA+jVtwCd9t+YzTwwa2CojOxOAqoWYnwAA3NT6M1yyyzQfFH6D9DHBoP5Nhm6mHrhJcAS9WnWAdbIuA+NXs7c+W1dFrSPRzwuWz4ZBDL2ZBrdl2OkyyM+k+YDAHzzWyetN4/gP4V6Sg6PHlNWWdKrPWm8fwH8KetN4/gP4Vuhma0Wdc69M/BYP5Nmm6mHrTJbgy9WnWH6WNfbxq9nbny2rcvWm8fwH8K1v0jcLmvOGTwxdqQ6HVdhqMUivpHmQpA88Vjg6NjNWcBWxDMAI1JJwOwu5PLur5a0UbFE8PZX491ZeGqkZKyBYZEkUuJYm16E7RVBoJVtQ5bE5G+M1c8H6OXEsSXEMBaBSzSfRkszs0ulgmNUyIBHqC558jvjzlgl5PWeeC8ETo1x+fh7l7R1TXjXG6h43A5Bvrgb/VYV2Hod6YILp1huE9Wnc4XLaopGPII/cx+ywHcASa49NxNVlkP5OH0Lo7LFAVOHDgx4EjAfZx7q+oeIRFyixo4kkI09W0h09WCgQFCR9ITjG+w7qrj6kXT3RDJHFJWtmfqEGvmRsA43Na7wLiE4s4hP+f6qIPtv1hjXXnG2xznuzmrBrzBHM+yMDvwTksdPLHn5d9delnBqROtrjV7xjOOW/dWeqtbtsbBxgScl2zq7HdUmR2wcHk3eCcjSPAePhWGp2S6VG68jA57bk7bjnsBtSO6JIGkjP71z/8AFBpJpSlAClKUAeEV4Yh4D5V5SgD4kOKjSSHxPzpSmQjPhhgZGx8RWITMe8/M17SnRMEV817SmMYrylKDD0UUV7Sg0dafE/M1kUZ3O58aUpWaj7jkPifnUiM17SkZSJ9iIeA+Qr6xSlKOe0pSgBSlKAP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AutoShape 8" descr="data:image/jpg;base64,/9j/4AAQSkZJRgABAQAAAQABAAD/2wCEAAkGBhQSEBUUExQSFRUUGBcXFxUXFxcWFxgXFBcXFxQWFhkXHCceFxsjGRgXHy8gJScqLDgsGB4xNzAqNScrLCkBCQoKDgwOGg8PGiwkHyQsLCwsLSwqLCwvNiosLCwsLCksLCwvLCwpLSkpLCwsKSwsLCwsLCwsKSkpLCwsKSwsLP/AABEIAPIA0AMBIgACEQEDEQH/xAAcAAEAAgMBAQEAAAAAAAAAAAAABAUDBgcBAgj/xABNEAACAQMCAgYGBQcKBAUFAAABAgMABBESIQUxBhMiQVFhBxQycYGRI0JScqEkM0NiscHRFVNjc4KSsrPC8DREdKIIFjXD4YOTo9Lx/8QAGgEAAwEBAQEAAAAAAAAAAAAAAAIDAQQFBv/EAC4RAAICAQMDAgUEAgMAAAAAAAABAhEDEiExE0FRBCIyYXGR8BSBwfFisSNCof/aAAwDAQACEQMRAD8A7jSlKAFKUoAUpSgBSlKAFKV47ADJ2A76APa1Pp308SwRURRLdzbQwZ+ckn2Yxg79+MDvI1zpN6VzIWh4YFcglXvHH0CHv6ofpnH93l7QrTLay0s8ju8s0m8k0hy7fuRB9kbYA8Bic8iiK5UY7+xe6YvfTSXDnfTrdIU8FijUjAHj3+FLCze0YPYzSW7rvp1u8L+KyxsTkHHMcqkQNkE9zElfu4AX54L/ANuvZmIGR3EE9/Z5N8gS39nFc2uV8k7Z1DoJ08S/jZHURXUO00Gc4/pI/tRtkYPdnG+xO21+fbmz1MkiO0U0e8c8Zw65358nQg8jsQfM53Poz6WDGVh4mFjJwqXafmHPd1g/Qsflz9kV0wyKRRSs6fSvFbPKvaoMKUpQApSlAClKUAKUpQApSlAClKUAKUpQApSlACtI9MXEGThbxoSGuZIrcEHulbt+/KBl+NbvXJ//ABBcUMNtaFQCwuRIM7jMUbYyM+Lj5UMDXEhCgKgwqjSoA5AcsCtcvuLOXdEZSqMUJZVbUy4JOlNK6QTjtas4zgVr56bXEnYZkVW7LFVAYKdmweY2zvUq6vo4hg7eCqMnHdtyArz8inHZcst6bBGVyycI2XhPGGkYpJp14LKyggMAQGBBJwwyDzwQe7FTL7iSQgFtWTnSqjLHHMgZAAG25IFc7l6SsGVogUZScMcNsylSNJXHI+dSbPjpkJaeQF9lGQF7IycdlQBuxrXCajqa3MeHHLLUX7fzybjZ8SjkOlDLE25CMqAHG7FQQ6+eFI7zjvqyeEMpRxqVhpYHG4PPPd5+/wAK06NjlWRsEHKsMMM4K8jkMMEgjzqt/wDPd0CQTEcbfm1/disx3k4M9R6bpvbg/Q/oev2k4XGjklrZ5Lck+ETYT5IVHwrd65T/AOH3ifW2l2WwGN00hxsv0sach71NdVzXoEz2lKUAKUpQApSlAClKUAKUpQApSlACmaVzr0qcdlWSGzjdolmSSSWRTh2SMqvVRt9XOrLEb4HvrG6VgX3HvSNZWj9W0pkm3+hhUzSZHcQmyH7xFateelm5ba3slQdz3MwB7+cUQZh3fW8ffWo2tska6Y1VF8FGM+/vY+ZyayVzPM+xJz8Flc9NOJyc7qGHltBbg8vBp2Y/gaoONcOa8K+t3N1PpJKhmRVBIwcKqYGcDlU2sE12qgknZQST3AAZJ89qTqSfczUyrHRC0UZMe3i8jAfE6gKxQ8OsGfRHGsr/AGIhPO2B5Rlq6R0a9GyTIs/EFLFsMlryCLzUzld3c7HRnSOWCcmtrfoXw8rp9RtQByKxIrDHgygMD55rojik1bbN+rOKDgcXJeGXbe60l/1sKHgkWcNwy8XzNpLj/sYmusXtq1gQ/WPLZkqrdaxeS1LHCN1jdqSDJAbUSy7EErkCRfcVWJxGFkkmYZWGJdchXONRGQqLkEanZRkEZJ2qMlKLrf7nTDFCUb1HFLiysw2hXNrIPaVhJGxB+0s4wDjcNzHnUg9D7NhlY9jyKSMR8Dkg10LphwM3kP5TY3cRQHRcJ1Fw8WftRxSF3j8UAbvxg71yqxuzaSaH0GPnrTtKFJwsiNzeEnIwd1OQcEEEcWtxJQde2V0bFwWwezz6pc3UAY5IVkZSQMAlWTB+NX1t004nHyuoJue09uBz8WgZT+FVKXAPPb9nzrJS9SS7kNTNqsvS1cr/AMRZK473tpQT3copQrHv+t4e+tp4D6RbK7cRpL1cxx9DMphl37gr7Ofuk1yysdzapIumRVdfBhnHmDzU+YINOsz7mqZ36lc79FnHpmee0kdpVgWKSKRjl1STUOqkb6xBXKk7lT5CuiV0p2rKilKVoClKUAKUpQApSlACqLpZ0Riv4lWQsjxnVFMhw8b4xkdxBGxU7H5EXtKAOJcV6HcRtc5iF1GOUtsBrx+tA2+fJCRWvNxpA2l36txzSVTCw94cD9tfo6oHGYYTC7XCRvEiszh0DqFCktswPcDUniixHBHCF7W47XmO0PmKr7O8WbiVpbkjq/WYlkz+kYOGMXmowAfMgd1WPF+jVvNEb6RPVFkA9WtrREVz1n5hWwPpJXGDpXAAJ862Ho36NTb2DglReyBGEndDJE6zQxqfASKC7DmSeYAzJaYu7LR9O+/g6pmgFVHRvpGl3ESBomj7M8B9uGQe0rDnpznDciKt69FO0cbVclVDfQX9nIUbrIZVlibZlyAGSQYYA+NUvRW+isuFw3VzIddysDzTlS7O8yqIl7AJ0qpVRtgYPic5umfHDj1GBs3VypXbfqIW2luJMewApOnvLEYqJ0a48llp4fdP1RjytrLIQqTwA/RAPsolQEIynHJSM5qTa1V3KqL02uDdtZHea5p066GpcXZSPRHJPDJcRsR2VnhaOOUMB+jmjlQMMc4w25LZ33iHGIYI+smlijTGdTOoBH6u/a+Ga1jhF0by5a90skPV9RahxpZ4y4kluCp3UOyoFB+qmcb7rmaUR8Ck5o5Dwe4aKQ2sqsjISqq3tIy+1CT3+KHvFXZOkZJ0jxJ0j5mtq9JPQT1yProARcxgbLzmRTkJ/WL9Q/2e8Y1rhnR+0tUS/VFvbXYzx3KK8qLnS7oQMB0J7UbAjY78jXGkpb2VyYHqdEJeNIW0I/WOeSRKZmPuEYP7a2HhPQ3iN1jEXqsZ5y3AGvHisC75++QK7HYWMUSAQpGiYGBGqquMbYCjGMVKq6xRRBQRRdE+iUVhEVjLO7nVLK5y8j4xlj3Acgo2A+Jq9pSqjilKUAKUpQApSlAClKUAKUpQAqs6S9V6nOLhgkJikWRj9VGUqx8zg8qsia51e3X8q3PjYWsnZHddXEZ3J+1BGeXczeIGyykoq2NGLk6RVdBOByukF1d4LRRqlqmCuiMKF9YdST9NIoHuXHedt2oTSvPlK2enCOlFNxnopDcuJcywzqNK3EDmKYDuUsPbHkwPlitVuzePK8NvxG+udJKyMvU28UR71a5CsWcbZWNCfHTWydLrx9MNtG5R7yQxmRdmSGNDJcMh7n0DSD4tnmKk2lmkUaxxqqIg0qg5AeHn4k8yck86tGbiifQjkl9Cl4D0IvIoz1M0cJc6neO2EryHxea7kLSf3QPADNSuJdH77qik0lrdITkpc2iqh8O3buQp8G05rdLfjyYGoFT5DI+GN/wr5u+OoVIQEkjG4wN/HvPuqjcebJqE706Nvr/PBzvgvCeHxzokvD4bW4Y/R6vpopSP5iRiVL8joKq++wNbxmqbiHDo54milXUjDcciMcmU/VcHcHuNedEr+SSF0mOqa2le3kfHtmPBSU+BaNkJ89VQl7lZfR03p8l0a0Hp5wF4knmgOiC5wL5QpYopZRJdxKPr6NQcd4IbHMjfs0/3/vxpYy0s2cNSL2wZDEhiKmMqugqcqUwNBB7xjFSK55wO8/ku5W3Y/kNy5FuSf+Hnff1c+ET7lD3HI866EDXoRaatHltOLpntKUrTBSlKAFKUoAUpSgBSlKAFKV4aANP6f8UdursIGKy3errJBzhtl/PSjwY50L5t5Vms7NIo0jjUKkahUUcgq8h5+/vOT31S9G5PWZ7u+O/XSmGE+FvakounPc8vWMR4gfDYK4s0rdHf6eFLUK1vpB09t7VjGNU84/QxYJX+tc9mL47+Va5006aySSPbWrlEjJSadTh2ce1DCfq45M/POw/W1O1tABpQBVHhy957yfPnXLPIobcs6oQc9+EW8vTGaW/tZ7gQxRRtJGFTU2gXKaNckje1hgmSAB866Ok/cdj/AL+Vcs9TUghgGBGCDyIPdirbhPSKS3UI6tNEuyspHXIO5SDgSgd24OKaGTV8XI+2Pjg6DqFNQrWIul9o3OZUPhIGjI9+pQPxpN0wtF5SiQ+EStIT7tIx+NX0sOrHyjY5Lgd3z7h51yCa6626nuo3ljMsrdXJHI8bGNNKI3ZPfpJ3Bq941xmS6Qx6WhgbZhq+lkH2WK7Rqe9RknxxVPJb6eXIbDHdjYDyrlzZHFVFjxUcj3W3zLjhfTy9gIDst3H9mTEcwH6sqjSx++PjXQej3SeC9QtCxDLgSRONMsZPIOvn3EZB8c7DkVYf5Wa2mS4iP0kOSRnZ4/rxP4grn3HBG9LizOT0y+4mXDoWqH2O38V4XHcwyQyjMci6W8fEMvgwIDA+IFZOgXHJJI5La4bNzZsI5G/nUIzBcD76bnzDV9wyh1VlzpZVZc88MAy588EVS8Sf1biNndDZZW9Sn81my1ux+7MMZ8HxXdhlT0nD6iFx1I6FSlK7DhFKUoAUpSgBSlKAFKVGvuIxwoXldI0HN3YKo95bagCTVT0p46tnZzXD8okJx3sx2RR5liB8a0bj3SccRExtS1xBafoIJjHNczAjDBozrSGPOoEe2y7ZCjMbiEdwz8Ognmd4ZpklaGZVadDbQmcxPKmBKobAJZdWQNzU3kinTGUWyz9H+P5LtAMbQrn3tlifiSfxqx6Q3rQ2dxKntRQzOvkyRsyn5gVrvQeYxW/UNu1pJJbOPERuTGfjGyYPka2m5gSeJ0bdJFZGxz0upVh5HBrib9x6SX/Gq8HCODx4UKeQAJPmRk/M71ddaoG3yFST0FvIcRrGswGwlWREDAci6uQVOMZ5/HnWe76CXC2s8ruitHFI6xRZdmKKWwznAGwOyg++p9BuVsd+oSjsVhvFA7Rx/vuqLNxYfV3qr63Xg88gEe4jIxWSzi15OdgxHntyPx3+VQ0t8F9SXJYjiOfrj44H4Gvl+LEDYhv2fhWEwIGVTzbON/Cj2APLI/Gs6TW5vVi9iXBxQN3YPhn9levJmqJ5dB7fYBLaGOyuFbGUY7HB2Iq/6M8GnvtbQlQkSga3DdXI5PsKyg9oLkkgEcs8xVo43dNEZ5I1aZV3cbDYMcHlkkge/wAat+i3o/nvoY5Xkhigk1B9GtpsI7I6qCuhSdLDOo7Hv5VaJ6PruTsuYIR9vUZSPNUAAJ95FdG4HweO1t44Is6IxgFjlmLEszN5liT8apGGjkSU3PZX8yZGgUAKMAAADwAGAPgMCtZ9JlwE4ZM31kMLr95LiI7HuPdn9atlllCjJ/8A77q1HpW/Xm3t++5uIgR4Q27dfMfgEX4tTRfuTMmvYzpXCOKJcQRzxnKSorr7mGcHzHI+YqZmuU9HfWuquraKXqYLW5uY1ESg3DgsZkRHlzHCpEigNpY/dpwHpIeHJFNciW3gum0yW9zMZJoZdRUXCNKQ8kb7F1xlThgME12rJFujzNLR1alR7HiEcyB4nSRDydGDKfcV2qRVBRSlKAFeE1rXH+nUVvJ1EaS3NzjPUQjUyg8mlc9mFeW7HO/I1QcSbil5FJGz2dlHKjKVQPcTAOMMDJlUBwTuuf30spKPI0YuXCJfG/S3aIpS3brpnfqogQyQvJnB+ncCMqp5kMfKoMHQ4SuJuIsLy48HH5PF+pDCezgbDUwJPPAqFNDcWtuIbiG2vLJFVGWGNkkjjUY1mB2ZZQMZOkhuZqPb3ctoLdLJ4rq0vHEdsZpHxA5DFU1qpeSIhSAp7SlSCR382SUp7RKxiov3I2e+6O28oXXCgKew6DqpI/6uSPSyfA4rWeJwywX9iZJ2lhSYxqZFXrV9bheNQ0iYEi6wBllzy3NWvFeIcRsoXmubezlijBZmguHiKqB9mdDqOdtjuSNqxcX4RJdWC9eQkroGfQMdUzESR6cbnqm0DPM6WPfUHGeP4uCycZ/CYekcJtLj10AmGVVjvABkpo2husDchQdDfq4NWcc+BlSMEAgggggjIIxsQRuD57U6Mce9ahZZQBcRfR3MWxAcj2gOTRyDtA8sEjuqrm4BLZkm0HW2xyfVCcPETuxtnbYqck9U3f7J3rFu6fJWGTSvl/ovEvR37fiKm27gjYg/78K1mw4zFMSqNhx7UTgpKp7w0bb/ACyPOrDFNK0VhFS3RT3Pousut1jr0UkkwJLpiydzgadSjPcGxUzifQq2n09lomRQitCQh0DkpBBVgPMZ86mdYfE/M19pcN9o/hTamkJ0k2Q4OgNqsTRmMtrwWkdi0uV9kh/qY8BgeINVo9GcQPanumX7OqMZ8i4TP7K2H1t/tH8P4U9bf7R/D+FL1GN0F2PuPh8SxLEI4+qQALGVDKAPJs59/PvqwjA0gAAAbAAYA8gBsKqGnb7Rr5EhPMn5mhu0EYU6LCVgp3Ir4PENsAZ8zy+XOoJHhVbxDpBDCwQlpJW9mCJTLMx8Ai+z72IFG8lsbUYPcs7m6ADPIwCqCWZjhVUbknwFQeilo1xM186sodeqtEbYiAnLTMO5pWwQO5QBuDXxadHJrphJfKqRKQyWSkOCRur3TjaQjmIx2RtnO4M3pfx1ooxDCfyq4BWL+jXlJcP4KgyR4tgDO9L/AIrklOer6FL0cWe4lvGjnEME1zO4eNA07KhWBdLvlI17GzBWbY8tq2ey6N28WoiJWZxh5JfppXH68kuWI8uXlUCw4W9rYEWwGuOMGJWHtiLtBG8DJ2skbgyZ7q84VxDiN7Ck1tb2cUUihlae4eUspH2YEGk523OxB2rUp5Ph4IvRDZnlx0OETmbhzCzuPBAfV5f1JoR2cH7SgEc8Gp3BPS3aOAlw3UTK/VSjDPCkmcD6dAYwrHkSR51rlxdy3YuEvXitbSzcx3Jhkf6dwFLR62UPHEAyggAsxbAJ7pEENxdW5ht4bazsXUoqzRs8kkbDGoQIyrGDnI1EtyNXxylDaRKUVN+1HVAa9rnXDX4pZxRxo9pexxIqhXD20xCDAAfLoTgDdq2DgPTqK4k6iRJba5xnqJhpLAc2icdmVfNTnblXTGSlwSlFx5RovRrpLa2UDx3UnV3nWyG5jKu00s7SMQ6qFzIGUqVPLB7tzWLjHTi+QoyW0EaN1riGZn9YMMEbSTSSaDogAUDY5OWA3roPSvokbpopYZTBcQatEmkOpWQASRyISNSHA7wQRkVWW3o5xb3XXTGa6uoJIDOUCLGjqwEcUa7IgY6j3kjJqfSWqyiyvTRJtr9WhSb82rRrL2yF0KyB+0c4XAO58qovR9wGGW9uL2ONvV9Q9U1alj6x0K3k8MR2VXIQBsDI1cqr5OP20nDZba9kW2mjgMM8UjBZFdE0h41O8qsQrKUyDkD39C6ITSPYWrTLpkaGIuNOnDaBns/V91LihTY2aepIofSTKJDZ2fdcTiSUeMFoOulHxYRj4/KyJz55/fWv8Rm67jU7d1pbxQj+suGMzkf2EQfHzq4tpe493L3Vy+plc68FcEfbZrvHujbiRbi2fqpowQHxqGgnJimX9JCTv4qdxWThnTBJWENwvq1weUbEGOUfat5eUg/V2YcsHGa2WqzivAIp0KsqkHcqQCpPiV7j+sMGpRl2ZRruj44nwaG4GJ4kkxyLDtL91hhl+BqtPQ2RB+TX11EO5JQl3GPICUBlH9qo44bdW35iXVGOUU+qaMDwWQfSxjyORWeLpt1Y/KbaeId8sY9ZhHvaLtr8Uqr1V7WTVJ7ny9hfptqsZcd5WeEn4AsoqPf315BGZJLW26td2f11UC+/rIh8ufhmpl107tWC+rOLqV/Zii54HNpSwxCgyMlvke7XOknQu54lDqkmxIp1Rxr2bcbY0Lndm/pW92w5PHetewOcl8LKqD0wo7FfVWGO/rgc742+iFZX9LCjH5MdyBkzBQM95PVHArnp4MbeRlcMsi9llYYI8sVhW1lupkt7dDI7HYL3nzPIADJJOwrq6UK4I/qMl8ncbW5vpUDra2oRhlWN6rhgeRBiiII+NZhw6/fbrLGHzCTTH5OVWqTgHRG64XCOrnEhPakhYn1ck/VQ41RP/Scj3jFX8PTm0VczyeruuzQyg9YDjICqoJlB7mXOfLlXK/8AHctrl/2Z5/5PYj8pvLqfPNF020Z5c0hGTy+1VzwfhMUAKwRJGDzCLgt94+03xJqkm6YtL/w1tMw7pJ/yaM+YDZkce5RVfxKwlkjMl/ciO32BjUtbwHVsFcjM0+fDbl8kdtU3+fQO9r/0tOLdM1DNDZqtzONmOfyeE+M0o2J/UXLHBG1e9H+jRVmmnYyzSYLyMMF8eyoXlHEvcg58z3VXWvSG2ij02dvPcMoPVhLd4YA3d2pAqoM4y25xWZeP8QA0lLB259bqnjXzUxAMx35MGAxjvrmyZscPa5JfvuUim90mzcQd89/Oq30byiM3ln9W2nLxDwgux10QHubrB8Pnr/BeM3kl5JHJJA0UUa9YEiMeJJu1EELOzsdKsSTgY86seHTdTxmBu67t5YD/AFlswmQn/wCmzge7yrp9LNalT2aJZlcb8MxekDgEUN7b3rxt6vqPrenU0fWIgWznmjGzKjFgWwcdnnV7c36rC8wzIqxtL2CG1qqF+wc4bIGx86tel80iWFy0K6pFhlKDGrLaDjs/W91c9j4/bR8NitrKRLmaSAQwRRsGkZ3QqXkUbxKpLMxbAGCK68sLaJ4Z6UyLwfpvfOZGe2gkReqcwws/rAhnjWSKSPWdE4Kk7DScqRtWXpL0ltryBI7WTrLzrYzbRhXWaKdZFJdlK5jCqG1Hlgd+1bTc+jnNva9TMYbq1gjgE4UOsiIqho5Y2wJEJGociDuKs+ivRI2rSyzSme4n09ZLpCKFjBEccaAnSgBPeSScmt6a1WK8rcaNjpSlWIkO64RDI6vJFE7p7LMisy45aSRkVLIr2o/EbkRwySE4CIzZ8NKk5/CgDnHRqTrPWrjOr1i8nZTnP0cREEW/eAI2x5GvOMXLetQRC5a3DRTyFlMILMj26xj6ZGH15Dgb06FQaeHWo8Ylc++UmVvxc1knjU8QQMoINpLgEAja5h1bHbkV+deTJ3kb+p6CVQSJNvw65YYj4g7Ec9Vtay/4FU4+NZ34fxBRtcWrffs5E/wXP7qjtwG2Oc21tvz+gi//AFrNb8BtQNKwpHnviLw5+MTKfxrNa/EjOm1/bPi0u5xcmGbqDiES6ohIvtSGMAiRjz0ufhU6S3VjkgZ8eR+Y3qs4RZKt/dBNWlIbSPtSSSEMxuJSMyszDsshxnG48auWTFPJq6FjdWR4OExBi2CScZBwc45ajjL47gSanlM91Rqi8X4t6vbyzZ/NIWHm3JB8XKj40ui3sO57bnCPSrx4z8TmCsdEOIVx39Vs/vHWFzUz0L8VMPEdJB0XCNET+ts8fzZdP9qteNihOogknckknJPM1LtZzG6umzIQy+RUgj8RXp6Fp0nDq3s/RZOfjWEcGj1azkEDbBAwDuQDjUB5A1k4bcrNFHMvsyqrr7nAOPhnHwqW65FeXJ9jvj5IkFsoPZUDz5n5nevviHC4riMxTIHjYgkHI3U7MpBBVh3EEGs6JivqlcvBteTQuByMYcOzO0ck8WpzlsQzSIuoncnSF3qfURE6q8vIT9aX1pPNLkAuR5LMrqfMjxqWK+Z9XDRmkvnf7Pc78DvGiLaP1fEYz9W5hkjP9ZbHrYz7+raVfhU7pNJ1fqtxnT6vdwMxzj6OUmCUZ7hiQZ8hVeW139rGu7RGaaTxjQwvEur7Op5AAD4VYdNYNfDroeELOPfERKv4oK970En08bf4rf8ABxZknrSOnYqLa8IhjdnjiiR39pkRVZs89RAyfjX3w66EkUbg5DorZ8dSg5/GpFfQnlilKUAKUpQAql6a/wDpt5/01x/kvV1VX0otTLY3Ma83gmUe9o2A/E0AafwEfklt/wBPB/kpXnFbBn6uSIqs0JYoWzoYONMsUmncK4C7jcMqkcqi9E+KxS2dtokiLdRCCgkQsCsaqwKg6gQR4VdlCOYI94xXiu4yPTVSikU4464wJLO9U9/Volwg9zxPkj3qD5UfpATtFa3sjdwaFrdP7cs4CqPMaj5GramKLXg3TLyReCWzQoxdleWVzLKwBCl2AUKmdwiIqIue5cnc1bLcKee3v/jUSlY227NUUlRMMQPKuc+mbjogt4oOZmYuwGM6IuWfIuR/9s1vQNVfSTo7DfQ9VOM49hxjXGfFGP4qdj8iK4sijJNk8mNtbH55fjHgvzNQ575n5nbwHKrnpd0MnsJdMg1Rtnq5lHZcD/Cw71O/vGCc3QzoLNfv2exCpw8xGQO/So+u+O7uzkkCvU1x06r2ODS7o6t6FONdbw8wk9q2crj+jly6f93Wj4CugmqDgPBYrOEQ266FHM7F3b7TtjLH8ByAAqeTnnvXk5JKUm0ehCDUUmS3uQPP3fxrBJcE+Q8v41jryplKK/i3A47jSWMiPHnRLE2iRNXtAHBBU4GVIIqmv+ic+NMV3KUkIWXryGdU1KWa3aKNdLFQyaTt2s5BFbTSsaT5Sf1RjiRuH8Lht1KQRJEpOSFGMnuLHm5x3kk1j49/wlz/ANPP/kvU9UJ5An3AmqTpZxaKKzudckQbqJgEMiBiWjZVAUnJJJ8KeNuRkqjFm69Cv/TbP/prf/JSrqqvovamKxto25pBCp96xqp/EVaV7R5YpSlAClKUAK8YZG9e0oA/GfS3gxtL64tyCOqkdRnvXOUPxQqfjUey47cQ/mp54/uSOm3h2SK7h6aOhsXrMV60eqOQCCYgsuh/0EpKnkfzZJ2HZ7657L0Jtzy61f7QP7V/fU5TS2ZjlRV23pO4inK6dv6xUk/zFNW9t6ar1faS2k98bKf/AMbrUGToEv1ZmHvQH9jVFk6ByfVkiPv1j/SaSsT7L7DLK1wzbbf06HbrLRT46JSvyDI1Wdv6b7UjtwXCn9UxuPmSv7K5pL0LuRyCN7nX/URUd+i9yP0Ln7uG/wAJNL0cL/sdZ5eTskPpf4ex3adPNotv+x2P4VMT0n8NP/Mge+KYf+3XB5ODTrzhlH9hv4Vga1cc1Ye8EUv6bG+469RI7/xvisN7YzJAj3KyxyKjLGOrEoUiMkzFCCrkHUAcb+6pFvx+3tLdFlR7WONVQa4wE1EbhepL7khjkgZ3OSa55wPh4m4VAvqnrZSWfKibqTGW04Jwd8jGx8POqy74HNa8JmSdOrZ7mEoCVJYKkmcaSc4rzVkuXTbXxVXfmr+LxvvFfI6G2vfXb9v9fydOf0n8NH/Mg+6KY/8At1Dm9L/D15NO/msW3/e6muGJaueSsfcCazx8HnblDMfcjfwr0v0uNcs5/wBRI63cem+1A7EFwx8zGg/AtVZcenU79XaKPDXKW+elFrn6dF7k/oXH3sL/AIiKkxdC7k8wi+91/wBJNN0cS/sR+ol5NhuPTVet7KW0f3Y2b/Mdqqbn0ncRfndOv9Wscf8AlqK8j6ByfWkiHu1n/SKlR9Al+tM3wQD9rU1Yl2X2EeVvlmuXvHbib87PPJ3duR328O0TUjolwY3d9bwAH6WRFOO5c5c/BAx+FbPF0Jtxz61v7Sj9i/vroHoX6GResS3qJpjjBghOSdb/AKeUEnkPzYI29rvFUjNPZCqVnZFGBtXtKU5opSlAClKUAKUpQBF4nw2O4heGVQ8cilWU94P7D4HuODXCuO8Cl4fOLebU0bbW9weUi90bnkJVG362Mjz7/ULi/B4bqFoZ41kjcYZW/AjvBHMEbillFSVGNWcFpWw9IfRzdWhLW4e7t/sjHrMY8McpwPg3yrWLe7RyQpyy7MhBV1I5hkbDD5Vyyg48kXFozUpSkMANfXWHxPzNfNKAI5QNK+oBvo4vaAb69x415oCzJpCr9HL7IC/Xt/CvtPzr/ci/x3NeP+dT+rm/x29MaSOsPifma8JpSlMFKUoAUrDcXaIQGPabZUALOxPIKi5Y/Ktn6Pejm6u8NcB7S3+zt6zIPA91uD8Wp4wcjUmym4HwOTiE5t4crGpxcXA5Rr3xoeRlYbeQOT5d04Xw2O3hSGJQkcahVUdwH7T3k95JNfPB+DQ2sKwwRrHGgwqry8ye8knck7mptdUYqKoslQpSlMaKUpQApSlAClKUAKUpQB4RXHvTpZxtc2OVXUVuSWGzEIItGWGDgEnG/fXYq476bZALy01EACGfmQBkvEO+llwzHwc/TrV9iZiPsygSfDVsw+dZV4nMPaijfzjk0/hIP31i9bT+cj/vp/Gnrafzkf8AfT+NcxIlwcX1OqdRda3zpVYxIW0jU2kIxJwMnYcqlXFz1f5yK5j+/bzL/oqR6PplbjNjpZT2rnkwP/KyeBr9CYqkcaasZRTR+aE4pH1jHL4KRgHqpuatMSPY8HX50ficfWKcvgJID9FNzZoSB7HgrfKv0vimKbpI3Qj85wXPWfm4rmT7lvM3+ios/F9LshgutaY1K0YjK6hqXUHYEZBB3HI1+lsV+fPSBMq8ZvtTKO1b82A/5WLxNLLGkrMcUkUzcUmPswxp5ySavwjH76xP1re3MwH2YgIx/e3Y/Onrafzkf99P409bT+cj/vp/GpinQfQVYos9+Qoyvq2G5sA6SFu0cncjJ37q7ABXIfQdcA3V8AVOUtmyCCOz1qnlXX66Y8IquBSlKY0UpSgBSlKAFKUoAUoTUaS8x9VvlitSsxuiTSoJ4h5D5/8AxVb0iupms7gQD6YwyCPB31lG0YPjnGPPFbpZmtGudMvTBDau0NunrM6kq2DphjYcxI/ew+yoPeCQa470l4/PxCQPdur6M6ERAkaA8wv12H3mNUfrBj7BQqV2KsHDAjnqGnY550HECdgoyeWzscnwGkZrhnLLLZKkeljhhirbTZJFqn2E/ur/AAr6Fov2F/uD+FZuJ9EL2KBLmeCRYWJHaU6l5aWkjA+jVtwCd9t+YzTwwa2CojOxOAqoWYnwAA3NT6M1yyyzQfFH6D9DHBoP5Nhm6mHrhJcAS9WnWAdbIuA+NXs7c+W1dFrSPRzwuWz4ZBDL2ZBrdl2OkyyM+k+YDAHzzWyetN4/gP4V6Sg6PHlNWWdKrPWm8fwH8KetN4/gP4Vuhma0Wdc69M/BYP5Nmm6mHrTJbgy9WnWH6WNfbxq9nbny2rcvWm8fwH8K1v0jcLmvOGTwxdqQ6HVdhqMUivpHmQpA88Vjg6NjNWcBWxDMAI1JJwOwu5PLur5a0UbFE8PZX491ZeGqkZKyBYZEkUuJYm16E7RVBoJVtQ5bE5G+M1c8H6OXEsSXEMBaBSzSfRkszs0ulgmNUyIBHqC558jvjzlgl5PWeeC8ETo1x+fh7l7R1TXjXG6h43A5Bvrgb/VYV2Hod6YILp1huE9Wnc4XLaopGPII/cx+ywHcASa49NxNVlkP5OH0Lo7LFAVOHDgx4EjAfZx7q+oeIRFyixo4kkI09W0h09WCgQFCR9ITjG+w7qrj6kXT3RDJHFJWtmfqEGvmRsA43Na7wLiE4s4hP+f6qIPtv1hjXXnG2xznuzmrBrzBHM+yMDvwTksdPLHn5d9delnBqROtrjV7xjOOW/dWeqtbtsbBxgScl2zq7HdUmR2wcHk3eCcjSPAePhWGp2S6VG68jA57bk7bjnsBtSO6JIGkjP71z/8AFBpJpSlAClKUAeEV4Yh4D5V5SgD4kOKjSSHxPzpSmQjPhhgZGx8RWITMe8/M17SnRMEV817SmMYrylKDD0UUV7Sg0dafE/M1kUZ3O58aUpWaj7jkPifnUiM17SkZSJ9iIeA+Qr6xSlKOe0pSgBSlKAP/2Q=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6" name="Picture 10" descr="http://www.dreamstime.com/park-ranger-cartoon-thumb1321843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72" y="1168044"/>
            <a:ext cx="892874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://www.drawingcoach.com/image-files/cartoon_lion_st6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36" y="2277534"/>
            <a:ext cx="700878" cy="90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>
            <a:stCxn id="4106" idx="2"/>
            <a:endCxn id="6" idx="0"/>
          </p:cNvCxnSpPr>
          <p:nvPr/>
        </p:nvCxnSpPr>
        <p:spPr>
          <a:xfrm>
            <a:off x="991109" y="2206269"/>
            <a:ext cx="755026" cy="1307454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106" idx="2"/>
            <a:endCxn id="7" idx="0"/>
          </p:cNvCxnSpPr>
          <p:nvPr/>
        </p:nvCxnSpPr>
        <p:spPr>
          <a:xfrm>
            <a:off x="991109" y="2206269"/>
            <a:ext cx="1727890" cy="72481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108" idx="2"/>
            <a:endCxn id="10" idx="3"/>
          </p:cNvCxnSpPr>
          <p:nvPr/>
        </p:nvCxnSpPr>
        <p:spPr>
          <a:xfrm flipH="1">
            <a:off x="517525" y="3177647"/>
            <a:ext cx="95250" cy="29359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4108" idx="2"/>
            <a:endCxn id="6" idx="0"/>
          </p:cNvCxnSpPr>
          <p:nvPr/>
        </p:nvCxnSpPr>
        <p:spPr>
          <a:xfrm>
            <a:off x="612775" y="3177647"/>
            <a:ext cx="1133360" cy="33607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4108" idx="2"/>
            <a:endCxn id="7" idx="0"/>
          </p:cNvCxnSpPr>
          <p:nvPr/>
        </p:nvCxnSpPr>
        <p:spPr>
          <a:xfrm flipV="1">
            <a:off x="612775" y="2931081"/>
            <a:ext cx="2106224" cy="24656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10" name="Picture 14" descr="http://1.bp.blogspot.com/_XWk0noCTstg/SQeFa5sceWI/AAAAAAAAAUU/AKeqwaWicr8/s200/Cartoon_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691" y="1526765"/>
            <a:ext cx="85725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" name="Straight Connector 33"/>
          <p:cNvCxnSpPr>
            <a:stCxn id="4110" idx="2"/>
            <a:endCxn id="6" idx="0"/>
          </p:cNvCxnSpPr>
          <p:nvPr/>
        </p:nvCxnSpPr>
        <p:spPr>
          <a:xfrm flipH="1">
            <a:off x="1746135" y="2460215"/>
            <a:ext cx="681181" cy="105350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4110" idx="2"/>
            <a:endCxn id="7" idx="0"/>
          </p:cNvCxnSpPr>
          <p:nvPr/>
        </p:nvCxnSpPr>
        <p:spPr>
          <a:xfrm>
            <a:off x="2427316" y="2460215"/>
            <a:ext cx="291683" cy="47086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110" idx="2"/>
            <a:endCxn id="11" idx="0"/>
          </p:cNvCxnSpPr>
          <p:nvPr/>
        </p:nvCxnSpPr>
        <p:spPr>
          <a:xfrm flipV="1">
            <a:off x="2427316" y="1894549"/>
            <a:ext cx="1220453" cy="56566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TextBox 4104"/>
          <p:cNvSpPr txBox="1"/>
          <p:nvPr/>
        </p:nvSpPr>
        <p:spPr>
          <a:xfrm>
            <a:off x="6715432" y="1730477"/>
            <a:ext cx="2247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Utilities</a:t>
            </a:r>
            <a:endParaRPr lang="en-US" dirty="0"/>
          </a:p>
        </p:txBody>
      </p:sp>
      <p:pic>
        <p:nvPicPr>
          <p:cNvPr id="102" name="Picture 12" descr="http://www.drawingcoach.com/image-files/cartoon_lion_st6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672" y="3931967"/>
            <a:ext cx="459791" cy="59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10" descr="http://www.dreamstime.com/park-ranger-cartoon-thumb1321843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8106" y="3973612"/>
            <a:ext cx="58978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12" descr="http://www.drawingcoach.com/image-files/cartoon_lion_st6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834" y="3009325"/>
            <a:ext cx="459791" cy="59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33" name="Rectangle 4132"/>
          <p:cNvSpPr/>
          <p:nvPr/>
        </p:nvSpPr>
        <p:spPr>
          <a:xfrm>
            <a:off x="5985823" y="2871695"/>
            <a:ext cx="1227802" cy="7874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53" name="Straight Connector 4152"/>
          <p:cNvCxnSpPr/>
          <p:nvPr/>
        </p:nvCxnSpPr>
        <p:spPr>
          <a:xfrm>
            <a:off x="5757223" y="2819400"/>
            <a:ext cx="0" cy="290178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1" name="Picture 12" descr="http://www.drawingcoach.com/image-files/cartoon_lion_st6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8704" y="4103446"/>
            <a:ext cx="459791" cy="59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2" name="Rectangle 131"/>
          <p:cNvSpPr/>
          <p:nvPr/>
        </p:nvSpPr>
        <p:spPr>
          <a:xfrm>
            <a:off x="7467600" y="3905781"/>
            <a:ext cx="1495732" cy="7874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8" name="Picture 12" descr="http://www.drawingcoach.com/image-files/cartoon_lion_st6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227" y="5032202"/>
            <a:ext cx="459791" cy="59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138"/>
          <p:cNvSpPr/>
          <p:nvPr/>
        </p:nvSpPr>
        <p:spPr>
          <a:xfrm>
            <a:off x="5914471" y="4919730"/>
            <a:ext cx="1227802" cy="7874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0" name="Picture 14" descr="http://1.bp.blogspot.com/_XWk0noCTstg/SQeFa5sceWI/AAAAAAAAAUU/AKeqwaWicr8/s200/Cartoon_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948" y="5029200"/>
            <a:ext cx="567263" cy="61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1" name="Rectangle 140"/>
          <p:cNvSpPr/>
          <p:nvPr/>
        </p:nvSpPr>
        <p:spPr>
          <a:xfrm>
            <a:off x="7924383" y="4933713"/>
            <a:ext cx="768011" cy="7874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Isosceles Triangle 142"/>
          <p:cNvSpPr/>
          <p:nvPr/>
        </p:nvSpPr>
        <p:spPr>
          <a:xfrm>
            <a:off x="7854874" y="4732999"/>
            <a:ext cx="908126" cy="2200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4" name="Picture 14" descr="http://1.bp.blogspot.com/_XWk0noCTstg/SQeFa5sceWI/AAAAAAAAAUU/AKeqwaWicr8/s200/Cartoon_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0791" y="4995656"/>
            <a:ext cx="567263" cy="61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5" name="Straight Connector 144"/>
          <p:cNvCxnSpPr/>
          <p:nvPr/>
        </p:nvCxnSpPr>
        <p:spPr>
          <a:xfrm>
            <a:off x="7315200" y="2823243"/>
            <a:ext cx="0" cy="290178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H="1">
            <a:off x="5840913" y="2667000"/>
            <a:ext cx="308137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8" name="TextBox 4157"/>
          <p:cNvSpPr txBox="1"/>
          <p:nvPr/>
        </p:nvSpPr>
        <p:spPr>
          <a:xfrm>
            <a:off x="6252765" y="2209800"/>
            <a:ext cx="462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150" name="TextBox 149"/>
          <p:cNvSpPr txBox="1"/>
          <p:nvPr/>
        </p:nvSpPr>
        <p:spPr>
          <a:xfrm>
            <a:off x="8100303" y="2209800"/>
            <a:ext cx="462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159" name="Rectangle 158"/>
          <p:cNvSpPr/>
          <p:nvPr/>
        </p:nvSpPr>
        <p:spPr>
          <a:xfrm>
            <a:off x="1336426" y="5225886"/>
            <a:ext cx="7239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2427316" y="5201917"/>
            <a:ext cx="7239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3600010" y="5232169"/>
            <a:ext cx="7239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Isosceles Triangle 161"/>
          <p:cNvSpPr/>
          <p:nvPr/>
        </p:nvSpPr>
        <p:spPr>
          <a:xfrm>
            <a:off x="3428559" y="4916918"/>
            <a:ext cx="1066802" cy="33737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8" name="Picture 14" descr="http://1.bp.blogspot.com/_XWk0noCTstg/SQeFa5sceWI/AAAAAAAAAUU/AKeqwaWicr8/s200/Cartoon_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789" y="6176541"/>
            <a:ext cx="567263" cy="61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9" name="Picture 10" descr="http://www.dreamstime.com/park-ranger-cartoon-thumb1321843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079" y="6064389"/>
            <a:ext cx="58978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12" descr="http://www.drawingcoach.com/image-files/cartoon_lion_st6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120" y="6055650"/>
            <a:ext cx="459791" cy="59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1" name="Rectangle 170"/>
          <p:cNvSpPr/>
          <p:nvPr/>
        </p:nvSpPr>
        <p:spPr>
          <a:xfrm>
            <a:off x="2425202" y="6121539"/>
            <a:ext cx="7239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1336426" y="6074643"/>
            <a:ext cx="7239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3739132" y="6188353"/>
            <a:ext cx="7239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Isosceles Triangle 173"/>
          <p:cNvSpPr/>
          <p:nvPr/>
        </p:nvSpPr>
        <p:spPr>
          <a:xfrm>
            <a:off x="3567681" y="5873102"/>
            <a:ext cx="1066802" cy="33737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152400" y="5254288"/>
            <a:ext cx="849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50%</a:t>
            </a:r>
            <a:endParaRPr lang="en-US" dirty="0"/>
          </a:p>
        </p:txBody>
      </p:sp>
      <p:sp>
        <p:nvSpPr>
          <p:cNvPr id="176" name="TextBox 175"/>
          <p:cNvSpPr txBox="1"/>
          <p:nvPr/>
        </p:nvSpPr>
        <p:spPr>
          <a:xfrm>
            <a:off x="174457" y="6166230"/>
            <a:ext cx="849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50%</a:t>
            </a:r>
            <a:endParaRPr lang="en-US" dirty="0"/>
          </a:p>
        </p:txBody>
      </p:sp>
      <p:sp>
        <p:nvSpPr>
          <p:cNvPr id="72" name="Oval 71"/>
          <p:cNvSpPr/>
          <p:nvPr/>
        </p:nvSpPr>
        <p:spPr>
          <a:xfrm>
            <a:off x="-228600" y="4286573"/>
            <a:ext cx="5365272" cy="29524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1462555" y="4373355"/>
            <a:ext cx="2422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Optimal correlated strategy to commit to: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69616" y="863244"/>
            <a:ext cx="95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Leader</a:t>
            </a:r>
            <a:endParaRPr lang="en-US" dirty="0"/>
          </a:p>
        </p:txBody>
      </p:sp>
      <p:pic>
        <p:nvPicPr>
          <p:cNvPr id="198" name="Picture 12" descr="http://www.drawingcoach.com/image-files/cartoon_lion_st6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819" y="3057664"/>
            <a:ext cx="459791" cy="59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9" name="Rectangle 198"/>
          <p:cNvSpPr/>
          <p:nvPr/>
        </p:nvSpPr>
        <p:spPr>
          <a:xfrm>
            <a:off x="7671715" y="2859999"/>
            <a:ext cx="734762" cy="7874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Cloud 199"/>
          <p:cNvSpPr/>
          <p:nvPr/>
        </p:nvSpPr>
        <p:spPr>
          <a:xfrm>
            <a:off x="7786011" y="2714706"/>
            <a:ext cx="609600" cy="342958"/>
          </a:xfrm>
          <a:prstGeom prst="clou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/>
          <p:cNvCxnSpPr/>
          <p:nvPr/>
        </p:nvCxnSpPr>
        <p:spPr>
          <a:xfrm flipH="1" flipV="1">
            <a:off x="7602786" y="2751042"/>
            <a:ext cx="723895" cy="93157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" name="Picture 14" descr="http://1.bp.blogspot.com/_XWk0noCTstg/SQeFa5sceWI/AAAAAAAAAUU/AKeqwaWicr8/s200/Cartoon_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922002"/>
            <a:ext cx="567263" cy="61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" name="Picture 14" descr="http://1.bp.blogspot.com/_XWk0noCTstg/SQeFa5sceWI/AAAAAAAAAUU/AKeqwaWicr8/s200/Cartoon_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4733" y="4030762"/>
            <a:ext cx="567263" cy="61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7" name="Straight Connector 206"/>
          <p:cNvCxnSpPr/>
          <p:nvPr/>
        </p:nvCxnSpPr>
        <p:spPr>
          <a:xfrm flipH="1" flipV="1">
            <a:off x="8078496" y="4085224"/>
            <a:ext cx="389610" cy="56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 flipH="1" flipV="1">
            <a:off x="8534400" y="4084976"/>
            <a:ext cx="389610" cy="56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5159780" y="5870984"/>
            <a:ext cx="353261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Different from </a:t>
            </a:r>
            <a:r>
              <a:rPr lang="en-US" b="1" dirty="0" err="1" smtClean="0"/>
              <a:t>Stackelberg</a:t>
            </a:r>
            <a:r>
              <a:rPr lang="en-US" b="1" dirty="0" smtClean="0"/>
              <a:t> and CE!</a:t>
            </a:r>
            <a:endParaRPr lang="en-US" b="1" dirty="0"/>
          </a:p>
        </p:txBody>
      </p:sp>
      <p:pic>
        <p:nvPicPr>
          <p:cNvPr id="70" name="Picture 10" descr="http://www.dreamstime.com/park-ranger-cartoon-thumb1321843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675" y="2859999"/>
            <a:ext cx="58978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25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  <p:bldP spid="4133" grpId="0" animBg="1"/>
      <p:bldP spid="132" grpId="0" animBg="1"/>
      <p:bldP spid="139" grpId="0" animBg="1"/>
      <p:bldP spid="141" grpId="0" animBg="1"/>
      <p:bldP spid="143" grpId="0" animBg="1"/>
      <p:bldP spid="4158" grpId="0"/>
      <p:bldP spid="150" grpId="0"/>
      <p:bldP spid="159" grpId="0" animBg="1"/>
      <p:bldP spid="160" grpId="0" animBg="1"/>
      <p:bldP spid="161" grpId="0" animBg="1"/>
      <p:bldP spid="162" grpId="0" animBg="1"/>
      <p:bldP spid="171" grpId="0" animBg="1"/>
      <p:bldP spid="172" grpId="0" animBg="1"/>
      <p:bldP spid="173" grpId="0" animBg="1"/>
      <p:bldP spid="174" grpId="0" animBg="1"/>
      <p:bldP spid="71" grpId="0"/>
      <p:bldP spid="176" grpId="0"/>
      <p:bldP spid="72" grpId="0" animBg="1"/>
      <p:bldP spid="73" grpId="0"/>
      <p:bldP spid="199" grpId="0" animBg="1"/>
      <p:bldP spid="200" grpId="0" animBg="1"/>
      <p:bldP spid="9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Advantages of commitment to a correlated 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606" y="2027237"/>
            <a:ext cx="7297994" cy="4525963"/>
          </a:xfrm>
        </p:spPr>
        <p:txBody>
          <a:bodyPr/>
          <a:lstStyle/>
          <a:p>
            <a:r>
              <a:rPr lang="en-US" dirty="0" smtClean="0"/>
              <a:t>Same as </a:t>
            </a:r>
            <a:r>
              <a:rPr lang="en-US" dirty="0" err="1" smtClean="0"/>
              <a:t>Stackelberg</a:t>
            </a:r>
            <a:r>
              <a:rPr lang="en-US" dirty="0" smtClean="0"/>
              <a:t> for n=2 players</a:t>
            </a:r>
          </a:p>
          <a:p>
            <a:endParaRPr lang="en-US" dirty="0" smtClean="0"/>
          </a:p>
          <a:p>
            <a:r>
              <a:rPr lang="en-US" dirty="0" smtClean="0"/>
              <a:t>Well defined for n&gt;2 players (unlike the </a:t>
            </a:r>
            <a:r>
              <a:rPr lang="en-US" dirty="0" err="1" smtClean="0"/>
              <a:t>Stackelberg</a:t>
            </a:r>
            <a:r>
              <a:rPr lang="en-US" dirty="0" smtClean="0"/>
              <a:t> model)</a:t>
            </a:r>
          </a:p>
          <a:p>
            <a:endParaRPr lang="en-US" dirty="0" smtClean="0"/>
          </a:p>
          <a:p>
            <a:r>
              <a:rPr lang="en-US" dirty="0" smtClean="0"/>
              <a:t>Easy to compute for any number of players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51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Overview of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114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single LP for </a:t>
            </a:r>
            <a:r>
              <a:rPr lang="en-US" dirty="0" err="1" smtClean="0"/>
              <a:t>Stackelberg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(for 2 players)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Easy proof of relationship between </a:t>
            </a:r>
            <a:r>
              <a:rPr lang="en-US" dirty="0" err="1" smtClean="0"/>
              <a:t>Stackelberg</a:t>
            </a:r>
            <a:r>
              <a:rPr lang="en-US" dirty="0" smtClean="0"/>
              <a:t> and correlated equilibrium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(for 2 players)</a:t>
            </a:r>
          </a:p>
          <a:p>
            <a:endParaRPr lang="en-US" dirty="0" smtClean="0"/>
          </a:p>
          <a:p>
            <a:r>
              <a:rPr lang="en-US" dirty="0" smtClean="0"/>
              <a:t>Model for commitment to a correlated strategy 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(for n≥2 players)</a:t>
            </a:r>
          </a:p>
          <a:p>
            <a:endParaRPr lang="en-US" dirty="0" smtClean="0"/>
          </a:p>
          <a:p>
            <a:r>
              <a:rPr lang="en-US" dirty="0" smtClean="0"/>
              <a:t>LP for commitment to a correlated </a:t>
            </a:r>
            <a:r>
              <a:rPr lang="en-US" dirty="0"/>
              <a:t>strategy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for n≥2 players)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95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Games in Normal Form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910920"/>
              </p:ext>
            </p:extLst>
          </p:nvPr>
        </p:nvGraphicFramePr>
        <p:xfrm>
          <a:off x="2819400" y="2286000"/>
          <a:ext cx="3733800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6900"/>
                <a:gridCol w="1866900"/>
              </a:tblGrid>
              <a:tr h="8001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1, 1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3, 0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0, 0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2, 1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1504" y="2745658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Player 1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1143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Player 2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24384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U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133600" y="32004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505200" y="1752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1752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5772150"/>
            <a:ext cx="819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</a:t>
            </a:r>
            <a:r>
              <a:rPr lang="en-US" sz="2400" b="1" dirty="0" smtClean="0"/>
              <a:t>strategy profile</a:t>
            </a:r>
            <a:r>
              <a:rPr lang="en-US" sz="2400" dirty="0" smtClean="0"/>
              <a:t> is a pair of strategies (pure or randomized)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5099566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 </a:t>
            </a:r>
            <a:r>
              <a:rPr lang="en-US" sz="2400" b="1" dirty="0" smtClean="0"/>
              <a:t>outcome of the game</a:t>
            </a:r>
            <a:r>
              <a:rPr lang="en-US" sz="2400" dirty="0" smtClean="0"/>
              <a:t> is an entry in the matrix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4343400"/>
            <a:ext cx="8286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player’s </a:t>
            </a:r>
            <a:r>
              <a:rPr lang="en-US" sz="2400" b="1" dirty="0" smtClean="0"/>
              <a:t>strategy</a:t>
            </a:r>
            <a:r>
              <a:rPr lang="en-US" sz="2400" dirty="0" smtClean="0"/>
              <a:t> is a distribution over the player’s actions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139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52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Nash equilibrium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942426"/>
              </p:ext>
            </p:extLst>
          </p:nvPr>
        </p:nvGraphicFramePr>
        <p:xfrm>
          <a:off x="3055374" y="3364376"/>
          <a:ext cx="4648200" cy="203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4100"/>
                <a:gridCol w="2324100"/>
              </a:tblGrid>
              <a:tr h="10160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1, 1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3, 0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0, 0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2, 1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9374" y="4126376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Player 1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503174" y="2373776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Player 2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217174" y="3516776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U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217174" y="452648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893574" y="2830976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179574" y="2830976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95300" y="1480066"/>
            <a:ext cx="7810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 NE is a strategy profile in which no player has an incentive to deviate.</a:t>
            </a:r>
            <a:endParaRPr lang="en-US" sz="2400" dirty="0"/>
          </a:p>
        </p:txBody>
      </p:sp>
      <p:sp>
        <p:nvSpPr>
          <p:cNvPr id="12" name="Oval 11"/>
          <p:cNvSpPr/>
          <p:nvPr/>
        </p:nvSpPr>
        <p:spPr>
          <a:xfrm>
            <a:off x="3505200" y="3516776"/>
            <a:ext cx="1524000" cy="750424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4503174" y="2958551"/>
            <a:ext cx="2227006" cy="577275"/>
            <a:chOff x="4503174" y="2958551"/>
            <a:chExt cx="2227006" cy="577275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4503174" y="2958551"/>
              <a:ext cx="0" cy="577275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503174" y="2958551"/>
              <a:ext cx="2227006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6730180" y="2958551"/>
              <a:ext cx="0" cy="577274"/>
            </a:xfrm>
            <a:prstGeom prst="straightConnector1">
              <a:avLst/>
            </a:prstGeom>
            <a:ln w="762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Connector 16"/>
          <p:cNvCxnSpPr/>
          <p:nvPr/>
        </p:nvCxnSpPr>
        <p:spPr>
          <a:xfrm>
            <a:off x="5029200" y="2758496"/>
            <a:ext cx="819150" cy="40010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990975" y="4126376"/>
            <a:ext cx="0" cy="584775"/>
          </a:xfrm>
          <a:prstGeom prst="straightConnector1">
            <a:avLst/>
          </a:prstGeom>
          <a:ln w="762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81400" y="4126376"/>
            <a:ext cx="819150" cy="40010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844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Computing a Nash 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60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Iterated dominance works in this case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325497"/>
              </p:ext>
            </p:extLst>
          </p:nvPr>
        </p:nvGraphicFramePr>
        <p:xfrm>
          <a:off x="3055374" y="2895600"/>
          <a:ext cx="3463414" cy="14626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1707"/>
                <a:gridCol w="1731707"/>
              </a:tblGrid>
              <a:tr h="73131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1, 1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3, 0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131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0, 0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2, 1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3225225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Player 1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267200" y="1905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Player 2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217174" y="30480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U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209800" y="37338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893574" y="23622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486400" y="23622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76200" y="4953000"/>
            <a:ext cx="906780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	Generally, there is no known </a:t>
            </a:r>
            <a:r>
              <a:rPr lang="en-US" sz="2400" dirty="0" err="1" smtClean="0"/>
              <a:t>polytime</a:t>
            </a:r>
            <a:r>
              <a:rPr lang="en-US" sz="2400" dirty="0" smtClean="0"/>
              <a:t> algorithm </a:t>
            </a:r>
          </a:p>
          <a:p>
            <a:endParaRPr lang="en-US" sz="300" dirty="0" smtClean="0"/>
          </a:p>
          <a:p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[PPAD-completeness: </a:t>
            </a:r>
            <a:r>
              <a:rPr lang="en-US" sz="2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Daskalakis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Goldberg &amp; Papadimitriou ‘06; Chen &amp; Deng ’06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;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NP-hardness of NE with certain properties: </a:t>
            </a:r>
            <a:r>
              <a:rPr lang="en-US" sz="2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Gilboa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&amp; 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Zemel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’89; 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Conitzer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&amp; </a:t>
            </a:r>
            <a:r>
              <a:rPr lang="en-US" sz="2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Sandholm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‘08]</a:t>
            </a:r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140974" y="3657600"/>
            <a:ext cx="4931449" cy="700628"/>
            <a:chOff x="2140974" y="4438710"/>
            <a:chExt cx="5707626" cy="700628"/>
          </a:xfrm>
        </p:grpSpPr>
        <p:cxnSp>
          <p:nvCxnSpPr>
            <p:cNvPr id="23" name="Straight Connector 22"/>
            <p:cNvCxnSpPr/>
            <p:nvPr/>
          </p:nvCxnSpPr>
          <p:spPr>
            <a:xfrm flipH="1" flipV="1">
              <a:off x="7170174" y="4438710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 flipV="1">
              <a:off x="6705600" y="4484224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 flipV="1">
              <a:off x="6179574" y="4463536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5715000" y="4509050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 flipV="1">
              <a:off x="5188974" y="4484224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 flipV="1">
              <a:off x="4724400" y="4529738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 flipV="1">
              <a:off x="4198374" y="4509050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 flipV="1">
              <a:off x="3733800" y="4554564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 flipV="1">
              <a:off x="3131574" y="4484224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 flipV="1">
              <a:off x="2667000" y="4529738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 flipV="1">
              <a:off x="2140974" y="4509050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Oval 39"/>
          <p:cNvSpPr/>
          <p:nvPr/>
        </p:nvSpPr>
        <p:spPr>
          <a:xfrm>
            <a:off x="3200400" y="2895600"/>
            <a:ext cx="1524000" cy="750424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191000" y="3897868"/>
            <a:ext cx="12954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Dominated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8671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Stackelberg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3077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Suppose the row player (the leader) can </a:t>
            </a:r>
            <a:r>
              <a:rPr lang="en-US" sz="2400" b="1" dirty="0" smtClean="0"/>
              <a:t>commit</a:t>
            </a:r>
            <a:r>
              <a:rPr lang="en-US" sz="2400" dirty="0" smtClean="0"/>
              <a:t> to a strategy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415624"/>
              </p:ext>
            </p:extLst>
          </p:nvPr>
        </p:nvGraphicFramePr>
        <p:xfrm>
          <a:off x="3055374" y="3364376"/>
          <a:ext cx="4328652" cy="18934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4326"/>
                <a:gridCol w="2164326"/>
              </a:tblGrid>
              <a:tr h="94671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1, 1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3, 0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4671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0, 0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2, 1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9374" y="4126376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Leader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503174" y="2373776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Follower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217174" y="3516776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U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217174" y="452648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893574" y="2830976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179574" y="2830976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</a:t>
            </a:r>
            <a:endParaRPr lang="en-US" sz="32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140974" y="3505201"/>
            <a:ext cx="5707626" cy="700628"/>
            <a:chOff x="2140974" y="3505201"/>
            <a:chExt cx="5707626" cy="700628"/>
          </a:xfrm>
        </p:grpSpPr>
        <p:cxnSp>
          <p:nvCxnSpPr>
            <p:cNvPr id="13" name="Straight Connector 12"/>
            <p:cNvCxnSpPr/>
            <p:nvPr/>
          </p:nvCxnSpPr>
          <p:spPr>
            <a:xfrm flipH="1" flipV="1">
              <a:off x="7170174" y="3505201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 flipV="1">
              <a:off x="6705600" y="3550715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6179574" y="3530027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 flipV="1">
              <a:off x="5715000" y="3575541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5188974" y="3550715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 flipV="1">
              <a:off x="4724400" y="3596229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 flipV="1">
              <a:off x="4198374" y="3575541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 flipV="1">
              <a:off x="3733800" y="3621055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3131574" y="3550715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2667000" y="3596229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 flipV="1">
              <a:off x="2140974" y="3575541"/>
              <a:ext cx="678426" cy="58477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/>
          <p:cNvSpPr/>
          <p:nvPr/>
        </p:nvSpPr>
        <p:spPr>
          <a:xfrm>
            <a:off x="5569974" y="4418763"/>
            <a:ext cx="1524000" cy="750424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69374" y="5562600"/>
            <a:ext cx="768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leader benefits from commitment!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312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Commitment to a mixed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Suppose the leader commits to (2/3 Down, 1/3 Up)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618089"/>
              </p:ext>
            </p:extLst>
          </p:nvPr>
        </p:nvGraphicFramePr>
        <p:xfrm>
          <a:off x="3055374" y="3048000"/>
          <a:ext cx="3886200" cy="1454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3100"/>
                <a:gridCol w="1943100"/>
              </a:tblGrid>
              <a:tr h="72724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1, 1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3, 0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24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0, 0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2, 1</a:t>
                      </a:r>
                      <a:endParaRPr lang="en-US" sz="4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3377625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Leader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503174" y="2057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Follower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217174" y="32004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U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217174" y="38348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893574" y="2514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0" y="2514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</a:t>
            </a:r>
            <a:endParaRPr lang="en-US" sz="3200" dirty="0"/>
          </a:p>
        </p:txBody>
      </p:sp>
      <p:sp>
        <p:nvSpPr>
          <p:cNvPr id="24" name="Oval 23"/>
          <p:cNvSpPr/>
          <p:nvPr/>
        </p:nvSpPr>
        <p:spPr>
          <a:xfrm>
            <a:off x="5198807" y="3067664"/>
            <a:ext cx="1524000" cy="15043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" y="4800600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Commitment to a mixed strategy benefits the leader even more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The optimal strategy to commit to is (50%-</a:t>
            </a:r>
            <a:r>
              <a:rPr lang="en-US" sz="2400" dirty="0" err="1" smtClean="0"/>
              <a:t>eps</a:t>
            </a:r>
            <a:r>
              <a:rPr lang="en-US" sz="2400" dirty="0" smtClean="0"/>
              <a:t>, 50%+</a:t>
            </a:r>
            <a:r>
              <a:rPr lang="en-US" sz="2400" dirty="0" err="1" smtClean="0"/>
              <a:t>eps</a:t>
            </a:r>
            <a:r>
              <a:rPr lang="en-US" sz="2400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Can be computed in </a:t>
            </a:r>
            <a:r>
              <a:rPr lang="en-US" sz="2400" dirty="0" err="1" smtClean="0"/>
              <a:t>polytime</a:t>
            </a:r>
            <a:r>
              <a:rPr lang="en-US" sz="2400" dirty="0" smtClean="0"/>
              <a:t> </a:t>
            </a:r>
            <a:r>
              <a:rPr lang="en-US" sz="2400" dirty="0" smtClean="0"/>
              <a:t>[</a:t>
            </a:r>
            <a:r>
              <a:rPr lang="en-US" sz="2400" dirty="0" err="1" smtClean="0"/>
              <a:t>Conitzer</a:t>
            </a:r>
            <a:r>
              <a:rPr lang="en-US" sz="2400" dirty="0" smtClean="0"/>
              <a:t> </a:t>
            </a:r>
            <a:r>
              <a:rPr lang="en-US" sz="2400" dirty="0" smtClean="0"/>
              <a:t>&amp; </a:t>
            </a:r>
            <a:r>
              <a:rPr lang="en-US" sz="2400" dirty="0" err="1" smtClean="0"/>
              <a:t>Sandholm</a:t>
            </a:r>
            <a:r>
              <a:rPr lang="en-US" sz="2400" dirty="0" smtClean="0"/>
              <a:t> </a:t>
            </a:r>
            <a:r>
              <a:rPr lang="en-US" sz="2400" dirty="0"/>
              <a:t>’06, von Stengel &amp; </a:t>
            </a:r>
            <a:r>
              <a:rPr lang="en-US" sz="2400" dirty="0" err="1"/>
              <a:t>Zamir</a:t>
            </a:r>
            <a:r>
              <a:rPr lang="en-US" sz="2400" dirty="0"/>
              <a:t> ‘</a:t>
            </a:r>
            <a:r>
              <a:rPr lang="en-US" sz="2400" dirty="0" smtClean="0"/>
              <a:t>10]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3052" y="3208347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1/3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47800" y="388164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2/3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05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Applications of the </a:t>
            </a:r>
            <a:r>
              <a:rPr lang="en-US" dirty="0" err="1" smtClean="0"/>
              <a:t>Stackelberg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Resource allocation for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airport security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[Pita et al., AI Magazine ‘09]</a:t>
            </a:r>
          </a:p>
          <a:p>
            <a:endParaRPr lang="en-US" dirty="0" smtClean="0"/>
          </a:p>
          <a:p>
            <a:r>
              <a:rPr lang="en-US" dirty="0" smtClean="0"/>
              <a:t>Scheduling of federal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air marshals</a:t>
            </a:r>
          </a:p>
          <a:p>
            <a:pPr marL="0" indent="0">
              <a:buNone/>
            </a:pPr>
            <a:r>
              <a:rPr lang="en-US" sz="2400" dirty="0" smtClean="0"/>
              <a:t>	[</a:t>
            </a:r>
            <a:r>
              <a:rPr lang="en-US" sz="2400" dirty="0"/>
              <a:t>Tsai </a:t>
            </a:r>
            <a:r>
              <a:rPr lang="en-US" sz="2400" dirty="0" smtClean="0"/>
              <a:t>et al., AAMAS </a:t>
            </a:r>
            <a:r>
              <a:rPr lang="en-US" sz="2400" dirty="0"/>
              <a:t>‘09</a:t>
            </a:r>
            <a:r>
              <a:rPr lang="en-US" sz="2400" dirty="0" smtClean="0"/>
              <a:t>]</a:t>
            </a:r>
          </a:p>
          <a:p>
            <a:endParaRPr lang="en-US" dirty="0" smtClean="0"/>
          </a:p>
          <a:p>
            <a:r>
              <a:rPr lang="en-US" dirty="0" smtClean="0"/>
              <a:t>GUARDS system for TSA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resource allocation</a:t>
            </a:r>
          </a:p>
          <a:p>
            <a:pPr marL="457200" lvl="1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[Pita et al., AAMAS ’11]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916233"/>
            <a:ext cx="1837278" cy="217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315200" y="6093234"/>
            <a:ext cx="1143000" cy="383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Photo AP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77000" y="3352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Photo STL airport</a:t>
            </a:r>
            <a:endParaRPr lang="en-US" dirty="0"/>
          </a:p>
        </p:txBody>
      </p:sp>
      <p:pic>
        <p:nvPicPr>
          <p:cNvPr id="2054" name="Picture 6" descr="http://stuckattheairport.com/wp-content/uploads/2008/08/stl-pino-alo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220" y="1524000"/>
            <a:ext cx="2741058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137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LP1: Computing a </a:t>
            </a:r>
            <a:r>
              <a:rPr lang="en-US" dirty="0" err="1" smtClean="0"/>
              <a:t>Stackelberg</a:t>
            </a:r>
            <a:r>
              <a:rPr lang="en-US" dirty="0" smtClean="0"/>
              <a:t> strategy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19201"/>
                <a:ext cx="8534400" cy="26670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Given the leader’s strategy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P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, the follower maximizes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𝐄</m:t>
                    </m:r>
                    <m:r>
                      <a:rPr lang="en-US" b="0" i="1" smtClean="0">
                        <a:latin typeface="Cambria Math"/>
                      </a:rPr>
                      <m:t>[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|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P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)]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There is always a pure-strategy best response</a:t>
                </a:r>
                <a:endParaRPr lang="en-US" dirty="0"/>
              </a:p>
              <a:p>
                <a:r>
                  <a:rPr lang="en-US" dirty="0" smtClean="0"/>
                  <a:t>Idea: write an LP for each best-response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dirty="0" smtClean="0"/>
                  <a:t>, choose the max leader’s utility among the feasible LPs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19201"/>
                <a:ext cx="8534400" cy="2667000"/>
              </a:xfrm>
              <a:blipFill rotWithShape="1">
                <a:blip r:embed="rId2"/>
                <a:stretch>
                  <a:fillRect l="-1429" t="-2740" r="-1357" b="-31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733800" y="3768266"/>
                <a:ext cx="3886200" cy="1032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𝑀𝑎𝑥𝑖𝑚𝑖𝑧𝑒</m:t>
                      </m:r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∗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3768266"/>
                <a:ext cx="3886200" cy="1032334"/>
              </a:xfrm>
              <a:prstGeom prst="rect">
                <a:avLst/>
              </a:prstGeom>
              <a:blipFill rotWithShape="1">
                <a:blip r:embed="rId3"/>
                <a:stretch>
                  <a:fillRect r="-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690712" y="4849534"/>
                <a:ext cx="5453288" cy="1032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∗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≥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/>
                                </a:rPr>
                                <m:t>,</m:t>
                              </m:r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/>
                              </m:sSubSup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0712" y="4849534"/>
                <a:ext cx="5453288" cy="103233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657600" y="5825666"/>
                <a:ext cx="1985415" cy="1032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5825666"/>
                <a:ext cx="1985415" cy="103233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04800" y="37338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Objective: </a:t>
            </a:r>
          </a:p>
          <a:p>
            <a:r>
              <a:rPr lang="en-US" sz="2400" dirty="0" smtClean="0"/>
              <a:t>leader’s utility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04800" y="47244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Subject to the  follower’s rationality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850520" y="5029200"/>
                <a:ext cx="8070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∀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520" y="5029200"/>
                <a:ext cx="807080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3254060" y="849868"/>
            <a:ext cx="5737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Conitzer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Sandholm</a:t>
            </a:r>
            <a:r>
              <a:rPr lang="en-US" dirty="0" smtClean="0"/>
              <a:t> </a:t>
            </a:r>
            <a:r>
              <a:rPr lang="en-US" dirty="0"/>
              <a:t>’06, von Stengel and </a:t>
            </a:r>
            <a:r>
              <a:rPr lang="en-US" dirty="0" err="1"/>
              <a:t>Zamir</a:t>
            </a:r>
            <a:r>
              <a:rPr lang="en-US" dirty="0"/>
              <a:t> ‘</a:t>
            </a:r>
            <a:r>
              <a:rPr lang="en-US" dirty="0" smtClean="0"/>
              <a:t>10]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68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idea: Commitment to a correlated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533399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The leader draws from a distribution over the outcomes</a:t>
            </a: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880995"/>
              </p:ext>
            </p:extLst>
          </p:nvPr>
        </p:nvGraphicFramePr>
        <p:xfrm>
          <a:off x="2514600" y="2559279"/>
          <a:ext cx="4953000" cy="2088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500"/>
                <a:gridCol w="2476500"/>
              </a:tblGrid>
              <a:tr h="104446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1, 1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3, 0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4446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0,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 0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2, 1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0" y="2819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389638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505200" y="1774447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029325" y="176278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</a:t>
            </a:r>
            <a:endParaRPr lang="en-US" sz="2800" dirty="0"/>
          </a:p>
        </p:txBody>
      </p:sp>
      <p:sp>
        <p:nvSpPr>
          <p:cNvPr id="33" name="Down Arrow 32"/>
          <p:cNvSpPr/>
          <p:nvPr/>
        </p:nvSpPr>
        <p:spPr>
          <a:xfrm rot="10800000">
            <a:off x="6029325" y="2139433"/>
            <a:ext cx="438149" cy="31646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 rot="5400000">
            <a:off x="1959949" y="3907010"/>
            <a:ext cx="410158" cy="39434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6781800" y="2635479"/>
            <a:ext cx="609600" cy="589240"/>
            <a:chOff x="5105400" y="2915960"/>
            <a:chExt cx="609600" cy="589240"/>
          </a:xfrm>
        </p:grpSpPr>
        <p:sp>
          <p:nvSpPr>
            <p:cNvPr id="15" name="Oval 14"/>
            <p:cNvSpPr/>
            <p:nvPr/>
          </p:nvSpPr>
          <p:spPr>
            <a:xfrm>
              <a:off x="5105400" y="2915960"/>
              <a:ext cx="609600" cy="58924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105400" y="301499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2</a:t>
              </a:r>
              <a:r>
                <a:rPr lang="en-US" b="1" dirty="0" smtClean="0"/>
                <a:t>0%</a:t>
              </a:r>
              <a:endParaRPr lang="en-US" b="1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343400" y="2635479"/>
            <a:ext cx="609600" cy="589240"/>
            <a:chOff x="3124200" y="2992160"/>
            <a:chExt cx="609600" cy="589240"/>
          </a:xfrm>
        </p:grpSpPr>
        <p:sp>
          <p:nvSpPr>
            <p:cNvPr id="17" name="Oval 16"/>
            <p:cNvSpPr/>
            <p:nvPr/>
          </p:nvSpPr>
          <p:spPr>
            <a:xfrm>
              <a:off x="3124200" y="2992160"/>
              <a:ext cx="609600" cy="58924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24200" y="309119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4</a:t>
              </a:r>
              <a:r>
                <a:rPr lang="en-US" b="1" dirty="0" smtClean="0"/>
                <a:t>0%</a:t>
              </a:r>
              <a:endParaRPr lang="en-US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343400" y="3677960"/>
            <a:ext cx="609600" cy="589240"/>
            <a:chOff x="3733800" y="3581400"/>
            <a:chExt cx="609600" cy="589240"/>
          </a:xfrm>
        </p:grpSpPr>
        <p:sp>
          <p:nvSpPr>
            <p:cNvPr id="19" name="Oval 18"/>
            <p:cNvSpPr/>
            <p:nvPr/>
          </p:nvSpPr>
          <p:spPr>
            <a:xfrm>
              <a:off x="3733800" y="3581400"/>
              <a:ext cx="609600" cy="58924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33800" y="368043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10%</a:t>
              </a:r>
              <a:endParaRPr lang="en-US" b="1" dirty="0"/>
            </a:p>
          </p:txBody>
        </p:sp>
      </p:grpSp>
      <p:sp>
        <p:nvSpPr>
          <p:cNvPr id="21" name="Oval 20"/>
          <p:cNvSpPr/>
          <p:nvPr/>
        </p:nvSpPr>
        <p:spPr>
          <a:xfrm>
            <a:off x="6781800" y="3646676"/>
            <a:ext cx="609600" cy="58924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81800" y="375663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30%</a:t>
            </a:r>
            <a:endParaRPr lang="en-US" b="1" dirty="0"/>
          </a:p>
        </p:txBody>
      </p:sp>
      <p:sp>
        <p:nvSpPr>
          <p:cNvPr id="54" name="Content Placeholder 2"/>
          <p:cNvSpPr txBox="1">
            <a:spLocks/>
          </p:cNvSpPr>
          <p:nvPr/>
        </p:nvSpPr>
        <p:spPr>
          <a:xfrm>
            <a:off x="457200" y="50292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The follower only gets to know the column</a:t>
            </a:r>
          </a:p>
          <a:p>
            <a:r>
              <a:rPr lang="en-US" sz="2800" dirty="0" smtClean="0"/>
              <a:t>The follower should have no incentive to deviate</a:t>
            </a:r>
          </a:p>
          <a:p>
            <a:r>
              <a:rPr lang="en-US" sz="2800" dirty="0" smtClean="0"/>
              <a:t>We will look for a correlated strategy that maximizes the leader’s utility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364468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Leader</a:t>
            </a:r>
            <a:endParaRPr lang="en-US" sz="2400" dirty="0"/>
          </a:p>
        </p:txBody>
      </p:sp>
      <p:sp>
        <p:nvSpPr>
          <p:cNvPr id="55" name="TextBox 54"/>
          <p:cNvSpPr txBox="1"/>
          <p:nvPr/>
        </p:nvSpPr>
        <p:spPr>
          <a:xfrm>
            <a:off x="4269658" y="1685609"/>
            <a:ext cx="1369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Follower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64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9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21" grpId="2" animBg="1"/>
      <p:bldP spid="21" grpId="3" animBg="1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3410</TotalTime>
  <Words>1264</Words>
  <Application>Microsoft Office PowerPoint</Application>
  <PresentationFormat>On-screen Show (4:3)</PresentationFormat>
  <Paragraphs>218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Commitment to Correlated Strategies</vt:lpstr>
      <vt:lpstr>Games in Normal Form</vt:lpstr>
      <vt:lpstr>Nash equilibrium</vt:lpstr>
      <vt:lpstr>Computing a Nash Equilibrium</vt:lpstr>
      <vt:lpstr>Stackelberg model</vt:lpstr>
      <vt:lpstr>Commitment to a mixed strategy</vt:lpstr>
      <vt:lpstr>Applications of the Stackelberg model</vt:lpstr>
      <vt:lpstr>LP1: Computing a Stackelberg strategy</vt:lpstr>
      <vt:lpstr>New idea: Commitment to a correlated strategy</vt:lpstr>
      <vt:lpstr>Equivalence to Stackelberg</vt:lpstr>
      <vt:lpstr>Proof of Proposition 1</vt:lpstr>
      <vt:lpstr>LP2 for computing an optimal correlated strategy to commit to</vt:lpstr>
      <vt:lpstr>Experimental evaluation</vt:lpstr>
      <vt:lpstr>Correlated equilibrium</vt:lpstr>
      <vt:lpstr>Stackelberg vs Correlated Equilibrium</vt:lpstr>
      <vt:lpstr>Commitment to correlated strategies for n&gt;2 players</vt:lpstr>
      <vt:lpstr>Example: Commitment to a correlated strategy with 3 players</vt:lpstr>
      <vt:lpstr>Advantages of commitment to a correlated equilibrium</vt:lpstr>
      <vt:lpstr>Overview of contributions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Commitment to Correlated Strategies</dc:title>
  <dc:creator>dima</dc:creator>
  <cp:lastModifiedBy>dima</cp:lastModifiedBy>
  <cp:revision>71</cp:revision>
  <dcterms:created xsi:type="dcterms:W3CDTF">2011-08-05T19:29:37Z</dcterms:created>
  <dcterms:modified xsi:type="dcterms:W3CDTF">2012-09-28T21:05:14Z</dcterms:modified>
</cp:coreProperties>
</file>