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notesSlides/notesSlide2.xml" ContentType="application/vnd.openxmlformats-officedocument.presentationml.notesSlide+xml"/>
  <Override PartName="/ppt/tags/tag8.xml" ContentType="application/vnd.openxmlformats-officedocument.presentationml.tags+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tags/tag4.xml" ContentType="application/vnd.openxmlformats-officedocument.presentationml.tags+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tags/tag2.xml" ContentType="application/vnd.openxmlformats-officedocument.presentationml.tags+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tags/tag14.xml" ContentType="application/vnd.openxmlformats-officedocument.presentationml.tags+xml"/>
  <Override PartName="/ppt/notesSlides/notesSlide9.xml" ContentType="application/vnd.openxmlformats-officedocument.presentationml.notesSlide+xml"/>
  <Override PartName="/ppt/tags/tag12.xml" ContentType="application/vnd.openxmlformats-officedocument.presentationml.tags+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ags/tag9.xml" ContentType="application/vnd.openxmlformats-officedocument.presentationml.tags+xml"/>
  <Override PartName="/ppt/tags/tag10.xml" ContentType="application/vnd.openxmlformats-officedocument.presentationml.tags+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tags/tag7.xml" ContentType="application/vnd.openxmlformats-officedocument.presentationml.tags+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tags/tag3.xml" ContentType="application/vnd.openxmlformats-officedocument.presentationml.tags+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tags/tag15.xml" ContentType="application/vnd.openxmlformats-officedocument.presentationml.tags+xml"/>
  <Override PartName="/ppt/notesSlides/notesSlide11.xml" ContentType="application/vnd.openxmlformats-officedocument.presentationml.notesSlide+xml"/>
  <Override PartName="/ppt/tags/tag13.xml" ContentType="application/vnd.openxmlformats-officedocument.presentationml.tags+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tags/tag11.xml" ContentType="application/vnd.openxmlformats-officedocument.presentationml.tags+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50"/>
  </p:notesMasterIdLst>
  <p:handoutMasterIdLst>
    <p:handoutMasterId r:id="rId51"/>
  </p:handoutMasterIdLst>
  <p:sldIdLst>
    <p:sldId id="276" r:id="rId2"/>
    <p:sldId id="406" r:id="rId3"/>
    <p:sldId id="394" r:id="rId4"/>
    <p:sldId id="395" r:id="rId5"/>
    <p:sldId id="396" r:id="rId6"/>
    <p:sldId id="398" r:id="rId7"/>
    <p:sldId id="397" r:id="rId8"/>
    <p:sldId id="333" r:id="rId9"/>
    <p:sldId id="337" r:id="rId10"/>
    <p:sldId id="335" r:id="rId11"/>
    <p:sldId id="336" r:id="rId12"/>
    <p:sldId id="338" r:id="rId13"/>
    <p:sldId id="257" r:id="rId14"/>
    <p:sldId id="400" r:id="rId15"/>
    <p:sldId id="399" r:id="rId16"/>
    <p:sldId id="413" r:id="rId17"/>
    <p:sldId id="418" r:id="rId18"/>
    <p:sldId id="419" r:id="rId19"/>
    <p:sldId id="416" r:id="rId20"/>
    <p:sldId id="420" r:id="rId21"/>
    <p:sldId id="421" r:id="rId22"/>
    <p:sldId id="414" r:id="rId23"/>
    <p:sldId id="415" r:id="rId24"/>
    <p:sldId id="407" r:id="rId25"/>
    <p:sldId id="408" r:id="rId26"/>
    <p:sldId id="410" r:id="rId27"/>
    <p:sldId id="422" r:id="rId28"/>
    <p:sldId id="423" r:id="rId29"/>
    <p:sldId id="424" r:id="rId30"/>
    <p:sldId id="425" r:id="rId31"/>
    <p:sldId id="426" r:id="rId32"/>
    <p:sldId id="427" r:id="rId33"/>
    <p:sldId id="428" r:id="rId34"/>
    <p:sldId id="429" r:id="rId35"/>
    <p:sldId id="430" r:id="rId36"/>
    <p:sldId id="431" r:id="rId37"/>
    <p:sldId id="432" r:id="rId38"/>
    <p:sldId id="433" r:id="rId39"/>
    <p:sldId id="434" r:id="rId40"/>
    <p:sldId id="435" r:id="rId41"/>
    <p:sldId id="436" r:id="rId42"/>
    <p:sldId id="437" r:id="rId43"/>
    <p:sldId id="438" r:id="rId44"/>
    <p:sldId id="439" r:id="rId45"/>
    <p:sldId id="440" r:id="rId46"/>
    <p:sldId id="441" r:id="rId47"/>
    <p:sldId id="442" r:id="rId48"/>
    <p:sldId id="443" r:id="rId49"/>
  </p:sldIdLst>
  <p:sldSz cx="10058400" cy="7772400"/>
  <p:notesSz cx="7315200" cy="9601200"/>
  <p:defaultTextStyle>
    <a:defPPr>
      <a:defRPr lang="en-GB"/>
    </a:defPPr>
    <a:lvl1pPr algn="l" defTabSz="457200" rtl="0" fontAlgn="base">
      <a:spcBef>
        <a:spcPct val="0"/>
      </a:spcBef>
      <a:spcAft>
        <a:spcPct val="0"/>
      </a:spcAft>
      <a:defRPr sz="2400" kern="1200">
        <a:solidFill>
          <a:schemeClr val="bg1"/>
        </a:solidFill>
        <a:latin typeface="Times New Roman" pitchFamily="18" charset="0"/>
        <a:ea typeface="宋体" pitchFamily="2" charset="-122"/>
        <a:cs typeface="+mn-cs"/>
      </a:defRPr>
    </a:lvl1pPr>
    <a:lvl2pPr marL="457200" algn="l" defTabSz="457200" rtl="0" fontAlgn="base">
      <a:spcBef>
        <a:spcPct val="0"/>
      </a:spcBef>
      <a:spcAft>
        <a:spcPct val="0"/>
      </a:spcAft>
      <a:defRPr sz="2400" kern="1200">
        <a:solidFill>
          <a:schemeClr val="bg1"/>
        </a:solidFill>
        <a:latin typeface="Times New Roman" pitchFamily="18" charset="0"/>
        <a:ea typeface="宋体" pitchFamily="2" charset="-122"/>
        <a:cs typeface="+mn-cs"/>
      </a:defRPr>
    </a:lvl2pPr>
    <a:lvl3pPr marL="914400" algn="l" defTabSz="457200" rtl="0" fontAlgn="base">
      <a:spcBef>
        <a:spcPct val="0"/>
      </a:spcBef>
      <a:spcAft>
        <a:spcPct val="0"/>
      </a:spcAft>
      <a:defRPr sz="2400" kern="1200">
        <a:solidFill>
          <a:schemeClr val="bg1"/>
        </a:solidFill>
        <a:latin typeface="Times New Roman" pitchFamily="18" charset="0"/>
        <a:ea typeface="宋体" pitchFamily="2" charset="-122"/>
        <a:cs typeface="+mn-cs"/>
      </a:defRPr>
    </a:lvl3pPr>
    <a:lvl4pPr marL="1371600" algn="l" defTabSz="457200" rtl="0" fontAlgn="base">
      <a:spcBef>
        <a:spcPct val="0"/>
      </a:spcBef>
      <a:spcAft>
        <a:spcPct val="0"/>
      </a:spcAft>
      <a:defRPr sz="2400" kern="1200">
        <a:solidFill>
          <a:schemeClr val="bg1"/>
        </a:solidFill>
        <a:latin typeface="Times New Roman" pitchFamily="18" charset="0"/>
        <a:ea typeface="宋体" pitchFamily="2" charset="-122"/>
        <a:cs typeface="+mn-cs"/>
      </a:defRPr>
    </a:lvl4pPr>
    <a:lvl5pPr marL="1828800" algn="l" defTabSz="457200" rtl="0" fontAlgn="base">
      <a:spcBef>
        <a:spcPct val="0"/>
      </a:spcBef>
      <a:spcAft>
        <a:spcPct val="0"/>
      </a:spcAft>
      <a:defRPr sz="2400" kern="1200">
        <a:solidFill>
          <a:schemeClr val="bg1"/>
        </a:solidFill>
        <a:latin typeface="Times New Roman" pitchFamily="18" charset="0"/>
        <a:ea typeface="宋体" pitchFamily="2" charset="-122"/>
        <a:cs typeface="+mn-cs"/>
      </a:defRPr>
    </a:lvl5pPr>
    <a:lvl6pPr marL="2286000" algn="l" defTabSz="914400" rtl="0" eaLnBrk="1" latinLnBrk="0" hangingPunct="1">
      <a:defRPr sz="2400" kern="1200">
        <a:solidFill>
          <a:schemeClr val="bg1"/>
        </a:solidFill>
        <a:latin typeface="Times New Roman" pitchFamily="18" charset="0"/>
        <a:ea typeface="宋体" pitchFamily="2" charset="-122"/>
        <a:cs typeface="+mn-cs"/>
      </a:defRPr>
    </a:lvl6pPr>
    <a:lvl7pPr marL="2743200" algn="l" defTabSz="914400" rtl="0" eaLnBrk="1" latinLnBrk="0" hangingPunct="1">
      <a:defRPr sz="2400" kern="1200">
        <a:solidFill>
          <a:schemeClr val="bg1"/>
        </a:solidFill>
        <a:latin typeface="Times New Roman" pitchFamily="18" charset="0"/>
        <a:ea typeface="宋体" pitchFamily="2" charset="-122"/>
        <a:cs typeface="+mn-cs"/>
      </a:defRPr>
    </a:lvl7pPr>
    <a:lvl8pPr marL="3200400" algn="l" defTabSz="914400" rtl="0" eaLnBrk="1" latinLnBrk="0" hangingPunct="1">
      <a:defRPr sz="2400" kern="1200">
        <a:solidFill>
          <a:schemeClr val="bg1"/>
        </a:solidFill>
        <a:latin typeface="Times New Roman" pitchFamily="18" charset="0"/>
        <a:ea typeface="宋体" pitchFamily="2" charset="-122"/>
        <a:cs typeface="+mn-cs"/>
      </a:defRPr>
    </a:lvl8pPr>
    <a:lvl9pPr marL="3657600" algn="l" defTabSz="914400" rtl="0" eaLnBrk="1" latinLnBrk="0" hangingPunct="1">
      <a:defRPr sz="2400" kern="1200">
        <a:solidFill>
          <a:schemeClr val="bg1"/>
        </a:solidFill>
        <a:latin typeface="Times New Roman" pitchFamily="18" charset="0"/>
        <a:ea typeface="宋体"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006600"/>
    <a:srgbClr val="CC00CC"/>
    <a:srgbClr val="FF0000"/>
    <a:srgbClr val="4D4D4D"/>
    <a:srgbClr val="800000"/>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821" autoAdjust="0"/>
    <p:restoredTop sz="94643" autoAdjust="0"/>
  </p:normalViewPr>
  <p:slideViewPr>
    <p:cSldViewPr>
      <p:cViewPr varScale="1">
        <p:scale>
          <a:sx n="64" d="100"/>
          <a:sy n="64" d="100"/>
        </p:scale>
        <p:origin x="-1122" y="-120"/>
      </p:cViewPr>
      <p:guideLst>
        <p:guide orient="horz" pos="2160"/>
        <p:guide pos="2880"/>
      </p:guideLst>
    </p:cSldViewPr>
  </p:slideViewPr>
  <p:outlineViewPr>
    <p:cViewPr varScale="1">
      <p:scale>
        <a:sx n="170" d="200"/>
        <a:sy n="170" d="200"/>
      </p:scale>
      <p:origin x="672" y="1029024"/>
    </p:cViewPr>
  </p:outlineViewPr>
  <p:notesTextViewPr>
    <p:cViewPr>
      <p:scale>
        <a:sx n="100" d="100"/>
        <a:sy n="100" d="100"/>
      </p:scale>
      <p:origin x="0" y="0"/>
    </p:cViewPr>
  </p:notesTextViewPr>
  <p:sorterViewPr>
    <p:cViewPr>
      <p:scale>
        <a:sx n="66" d="100"/>
        <a:sy n="66" d="100"/>
      </p:scale>
      <p:origin x="0" y="4350"/>
    </p:cViewPr>
  </p:sorterViewPr>
  <p:notesViewPr>
    <p:cSldViewPr>
      <p:cViewPr varScale="1">
        <p:scale>
          <a:sx n="59" d="100"/>
          <a:sy n="59" d="100"/>
        </p:scale>
        <p:origin x="-1752" y="-72"/>
      </p:cViewPr>
      <p:guideLst>
        <p:guide orient="horz" pos="2749"/>
        <p:guide pos="2033"/>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388"/>
          </a:xfrm>
          <a:prstGeom prst="rect">
            <a:avLst/>
          </a:prstGeom>
        </p:spPr>
        <p:txBody>
          <a:bodyPr vert="horz" lIns="95747" tIns="47873" rIns="95747" bIns="47873" rtlCol="0"/>
          <a:lstStyle>
            <a:lvl1pPr algn="l">
              <a:lnSpc>
                <a:spcPct val="118000"/>
              </a:lnSpc>
              <a:buClr>
                <a:srgbClr val="000000"/>
              </a:buClr>
              <a:buSzPct val="100000"/>
              <a:buFont typeface="Times New Roman" pitchFamily="18" charset="0"/>
              <a:buNone/>
              <a:defRPr sz="1300"/>
            </a:lvl1pPr>
          </a:lstStyle>
          <a:p>
            <a:pPr>
              <a:defRPr/>
            </a:pPr>
            <a:endParaRPr lang="en-US"/>
          </a:p>
        </p:txBody>
      </p:sp>
      <p:sp>
        <p:nvSpPr>
          <p:cNvPr id="3" name="Date Placeholder 2"/>
          <p:cNvSpPr>
            <a:spLocks noGrp="1"/>
          </p:cNvSpPr>
          <p:nvPr>
            <p:ph type="dt" sz="quarter" idx="1"/>
          </p:nvPr>
        </p:nvSpPr>
        <p:spPr>
          <a:xfrm>
            <a:off x="4143587" y="0"/>
            <a:ext cx="3169920" cy="480388"/>
          </a:xfrm>
          <a:prstGeom prst="rect">
            <a:avLst/>
          </a:prstGeom>
        </p:spPr>
        <p:txBody>
          <a:bodyPr vert="horz" lIns="95747" tIns="47873" rIns="95747" bIns="47873" rtlCol="0"/>
          <a:lstStyle>
            <a:lvl1pPr algn="r">
              <a:lnSpc>
                <a:spcPct val="118000"/>
              </a:lnSpc>
              <a:buClr>
                <a:srgbClr val="000000"/>
              </a:buClr>
              <a:buSzPct val="100000"/>
              <a:buFont typeface="Times New Roman" pitchFamily="18" charset="0"/>
              <a:buNone/>
              <a:defRPr sz="1300" smtClean="0"/>
            </a:lvl1pPr>
          </a:lstStyle>
          <a:p>
            <a:pPr>
              <a:defRPr/>
            </a:pPr>
            <a:fld id="{B090E553-AC40-4888-9DD3-17A21D474890}" type="datetimeFigureOut">
              <a:rPr lang="en-US"/>
              <a:pPr>
                <a:defRPr/>
              </a:pPr>
              <a:t>9/27/2012</a:t>
            </a:fld>
            <a:endParaRPr lang="en-US"/>
          </a:p>
        </p:txBody>
      </p:sp>
      <p:sp>
        <p:nvSpPr>
          <p:cNvPr id="4" name="Footer Placeholder 3"/>
          <p:cNvSpPr>
            <a:spLocks noGrp="1"/>
          </p:cNvSpPr>
          <p:nvPr>
            <p:ph type="ftr" sz="quarter" idx="2"/>
          </p:nvPr>
        </p:nvSpPr>
        <p:spPr>
          <a:xfrm>
            <a:off x="0" y="9119173"/>
            <a:ext cx="3169920" cy="480388"/>
          </a:xfrm>
          <a:prstGeom prst="rect">
            <a:avLst/>
          </a:prstGeom>
        </p:spPr>
        <p:txBody>
          <a:bodyPr vert="horz" lIns="95747" tIns="47873" rIns="95747" bIns="47873" rtlCol="0" anchor="b"/>
          <a:lstStyle>
            <a:lvl1pPr algn="l">
              <a:lnSpc>
                <a:spcPct val="118000"/>
              </a:lnSpc>
              <a:buClr>
                <a:srgbClr val="000000"/>
              </a:buClr>
              <a:buSzPct val="100000"/>
              <a:buFont typeface="Times New Roman" pitchFamily="18" charset="0"/>
              <a:buNone/>
              <a:defRPr sz="1300"/>
            </a:lvl1pPr>
          </a:lstStyle>
          <a:p>
            <a:pPr>
              <a:defRPr/>
            </a:pPr>
            <a:endParaRPr lang="en-US"/>
          </a:p>
        </p:txBody>
      </p:sp>
      <p:sp>
        <p:nvSpPr>
          <p:cNvPr id="5" name="Slide Number Placeholder 4"/>
          <p:cNvSpPr>
            <a:spLocks noGrp="1"/>
          </p:cNvSpPr>
          <p:nvPr>
            <p:ph type="sldNum" sz="quarter" idx="3"/>
          </p:nvPr>
        </p:nvSpPr>
        <p:spPr>
          <a:xfrm>
            <a:off x="4143587" y="9119173"/>
            <a:ext cx="3169920" cy="480388"/>
          </a:xfrm>
          <a:prstGeom prst="rect">
            <a:avLst/>
          </a:prstGeom>
        </p:spPr>
        <p:txBody>
          <a:bodyPr vert="horz" lIns="95747" tIns="47873" rIns="95747" bIns="47873" rtlCol="0" anchor="b"/>
          <a:lstStyle>
            <a:lvl1pPr algn="r">
              <a:lnSpc>
                <a:spcPct val="118000"/>
              </a:lnSpc>
              <a:buClr>
                <a:srgbClr val="000000"/>
              </a:buClr>
              <a:buSzPct val="100000"/>
              <a:buFont typeface="Times New Roman" pitchFamily="18" charset="0"/>
              <a:buNone/>
              <a:defRPr sz="1300" smtClean="0"/>
            </a:lvl1pPr>
          </a:lstStyle>
          <a:p>
            <a:pPr>
              <a:defRPr/>
            </a:pPr>
            <a:fld id="{DE6A99B2-BEE2-4494-8269-8FC112288904}"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7315200" cy="9601200"/>
          </a:xfrm>
          <a:prstGeom prst="roundRect">
            <a:avLst>
              <a:gd name="adj" fmla="val 19"/>
            </a:avLst>
          </a:prstGeom>
          <a:solidFill>
            <a:srgbClr val="FFFFFF"/>
          </a:solidFill>
          <a:ln w="9360">
            <a:noFill/>
            <a:miter lim="800000"/>
            <a:headEnd/>
            <a:tailEnd/>
          </a:ln>
          <a:effectLst/>
        </p:spPr>
        <p:txBody>
          <a:bodyPr wrap="none" lIns="91429" tIns="45714" rIns="91429" bIns="45714" anchor="ctr"/>
          <a:lstStyle/>
          <a:p>
            <a:pPr>
              <a:lnSpc>
                <a:spcPct val="118000"/>
              </a:lnSpc>
              <a:buClr>
                <a:srgbClr val="000000"/>
              </a:buClr>
              <a:buSzPct val="100000"/>
              <a:buFont typeface="Times New Roman" pitchFamily="18" charset="0"/>
              <a:buNone/>
              <a:defRPr/>
            </a:pPr>
            <a:endParaRPr lang="en-US"/>
          </a:p>
        </p:txBody>
      </p:sp>
      <p:sp>
        <p:nvSpPr>
          <p:cNvPr id="2050" name="AutoShape 2"/>
          <p:cNvSpPr>
            <a:spLocks noChangeArrowheads="1"/>
          </p:cNvSpPr>
          <p:nvPr/>
        </p:nvSpPr>
        <p:spPr bwMode="auto">
          <a:xfrm>
            <a:off x="0" y="0"/>
            <a:ext cx="7315200" cy="9601200"/>
          </a:xfrm>
          <a:prstGeom prst="roundRect">
            <a:avLst>
              <a:gd name="adj" fmla="val 19"/>
            </a:avLst>
          </a:prstGeom>
          <a:solidFill>
            <a:srgbClr val="FFFFFF"/>
          </a:solidFill>
          <a:ln w="9525">
            <a:noFill/>
            <a:round/>
            <a:headEnd/>
            <a:tailEnd/>
          </a:ln>
          <a:effectLst/>
        </p:spPr>
        <p:txBody>
          <a:bodyPr wrap="none" lIns="91429" tIns="45714" rIns="91429" bIns="45714" anchor="ctr"/>
          <a:lstStyle/>
          <a:p>
            <a:pPr>
              <a:lnSpc>
                <a:spcPct val="118000"/>
              </a:lnSpc>
              <a:buClr>
                <a:srgbClr val="000000"/>
              </a:buClr>
              <a:buSzPct val="100000"/>
              <a:buFont typeface="Times New Roman" pitchFamily="18" charset="0"/>
              <a:buNone/>
              <a:defRPr/>
            </a:pPr>
            <a:endParaRPr lang="en-US"/>
          </a:p>
        </p:txBody>
      </p:sp>
      <p:sp>
        <p:nvSpPr>
          <p:cNvPr id="2051" name="AutoShape 3"/>
          <p:cNvSpPr>
            <a:spLocks noChangeArrowheads="1"/>
          </p:cNvSpPr>
          <p:nvPr/>
        </p:nvSpPr>
        <p:spPr bwMode="auto">
          <a:xfrm>
            <a:off x="0" y="0"/>
            <a:ext cx="7315200" cy="9601200"/>
          </a:xfrm>
          <a:prstGeom prst="roundRect">
            <a:avLst>
              <a:gd name="adj" fmla="val 19"/>
            </a:avLst>
          </a:prstGeom>
          <a:solidFill>
            <a:srgbClr val="FFFFFF"/>
          </a:solidFill>
          <a:ln w="9525">
            <a:noFill/>
            <a:round/>
            <a:headEnd/>
            <a:tailEnd/>
          </a:ln>
          <a:effectLst/>
        </p:spPr>
        <p:txBody>
          <a:bodyPr wrap="none" lIns="91429" tIns="45714" rIns="91429" bIns="45714" anchor="ctr"/>
          <a:lstStyle/>
          <a:p>
            <a:pPr>
              <a:lnSpc>
                <a:spcPct val="118000"/>
              </a:lnSpc>
              <a:buClr>
                <a:srgbClr val="000000"/>
              </a:buClr>
              <a:buSzPct val="100000"/>
              <a:buFont typeface="Times New Roman" pitchFamily="18" charset="0"/>
              <a:buNone/>
              <a:defRPr/>
            </a:pPr>
            <a:endParaRPr lang="en-US"/>
          </a:p>
        </p:txBody>
      </p:sp>
      <p:sp>
        <p:nvSpPr>
          <p:cNvPr id="2052" name="AutoShape 4"/>
          <p:cNvSpPr>
            <a:spLocks noChangeArrowheads="1"/>
          </p:cNvSpPr>
          <p:nvPr/>
        </p:nvSpPr>
        <p:spPr bwMode="auto">
          <a:xfrm>
            <a:off x="0" y="0"/>
            <a:ext cx="7315200" cy="9601200"/>
          </a:xfrm>
          <a:prstGeom prst="roundRect">
            <a:avLst>
              <a:gd name="adj" fmla="val 19"/>
            </a:avLst>
          </a:prstGeom>
          <a:solidFill>
            <a:srgbClr val="FFFFFF"/>
          </a:solidFill>
          <a:ln w="9525">
            <a:noFill/>
            <a:round/>
            <a:headEnd/>
            <a:tailEnd/>
          </a:ln>
          <a:effectLst/>
        </p:spPr>
        <p:txBody>
          <a:bodyPr wrap="none" lIns="91429" tIns="45714" rIns="91429" bIns="45714" anchor="ctr"/>
          <a:lstStyle/>
          <a:p>
            <a:pPr>
              <a:lnSpc>
                <a:spcPct val="118000"/>
              </a:lnSpc>
              <a:buClr>
                <a:srgbClr val="000000"/>
              </a:buClr>
              <a:buSzPct val="100000"/>
              <a:buFont typeface="Times New Roman" pitchFamily="18" charset="0"/>
              <a:buNone/>
              <a:defRPr/>
            </a:pPr>
            <a:endParaRPr lang="en-US"/>
          </a:p>
        </p:txBody>
      </p:sp>
      <p:sp>
        <p:nvSpPr>
          <p:cNvPr id="2053" name="AutoShape 5"/>
          <p:cNvSpPr>
            <a:spLocks noChangeArrowheads="1"/>
          </p:cNvSpPr>
          <p:nvPr/>
        </p:nvSpPr>
        <p:spPr bwMode="auto">
          <a:xfrm>
            <a:off x="0" y="0"/>
            <a:ext cx="7315200" cy="9601200"/>
          </a:xfrm>
          <a:prstGeom prst="roundRect">
            <a:avLst>
              <a:gd name="adj" fmla="val 19"/>
            </a:avLst>
          </a:prstGeom>
          <a:solidFill>
            <a:srgbClr val="FFFFFF"/>
          </a:solidFill>
          <a:ln w="9525">
            <a:noFill/>
            <a:round/>
            <a:headEnd/>
            <a:tailEnd/>
          </a:ln>
          <a:effectLst/>
        </p:spPr>
        <p:txBody>
          <a:bodyPr wrap="none" lIns="91429" tIns="45714" rIns="91429" bIns="45714" anchor="ctr"/>
          <a:lstStyle/>
          <a:p>
            <a:pPr>
              <a:lnSpc>
                <a:spcPct val="118000"/>
              </a:lnSpc>
              <a:buClr>
                <a:srgbClr val="000000"/>
              </a:buClr>
              <a:buSzPct val="100000"/>
              <a:buFont typeface="Times New Roman" pitchFamily="18" charset="0"/>
              <a:buNone/>
              <a:defRPr/>
            </a:pPr>
            <a:endParaRPr lang="en-US"/>
          </a:p>
        </p:txBody>
      </p:sp>
      <p:sp>
        <p:nvSpPr>
          <p:cNvPr id="2054" name="AutoShape 6"/>
          <p:cNvSpPr>
            <a:spLocks noChangeArrowheads="1"/>
          </p:cNvSpPr>
          <p:nvPr/>
        </p:nvSpPr>
        <p:spPr bwMode="auto">
          <a:xfrm>
            <a:off x="0" y="0"/>
            <a:ext cx="7315200" cy="9601200"/>
          </a:xfrm>
          <a:prstGeom prst="roundRect">
            <a:avLst>
              <a:gd name="adj" fmla="val 19"/>
            </a:avLst>
          </a:prstGeom>
          <a:solidFill>
            <a:srgbClr val="FFFFFF"/>
          </a:solidFill>
          <a:ln w="9525">
            <a:noFill/>
            <a:round/>
            <a:headEnd/>
            <a:tailEnd/>
          </a:ln>
          <a:effectLst/>
        </p:spPr>
        <p:txBody>
          <a:bodyPr wrap="none" lIns="91429" tIns="45714" rIns="91429" bIns="45714" anchor="ctr"/>
          <a:lstStyle/>
          <a:p>
            <a:pPr>
              <a:lnSpc>
                <a:spcPct val="118000"/>
              </a:lnSpc>
              <a:buClr>
                <a:srgbClr val="000000"/>
              </a:buClr>
              <a:buSzPct val="100000"/>
              <a:buFont typeface="Times New Roman" pitchFamily="18" charset="0"/>
              <a:buNone/>
              <a:defRPr/>
            </a:pPr>
            <a:endParaRPr lang="en-US"/>
          </a:p>
        </p:txBody>
      </p:sp>
      <p:sp>
        <p:nvSpPr>
          <p:cNvPr id="2055" name="AutoShape 7"/>
          <p:cNvSpPr>
            <a:spLocks noChangeArrowheads="1"/>
          </p:cNvSpPr>
          <p:nvPr/>
        </p:nvSpPr>
        <p:spPr bwMode="auto">
          <a:xfrm>
            <a:off x="0" y="0"/>
            <a:ext cx="7315200" cy="9601200"/>
          </a:xfrm>
          <a:prstGeom prst="roundRect">
            <a:avLst>
              <a:gd name="adj" fmla="val 19"/>
            </a:avLst>
          </a:prstGeom>
          <a:solidFill>
            <a:srgbClr val="FFFFFF"/>
          </a:solidFill>
          <a:ln w="9525">
            <a:noFill/>
            <a:round/>
            <a:headEnd/>
            <a:tailEnd/>
          </a:ln>
          <a:effectLst/>
        </p:spPr>
        <p:txBody>
          <a:bodyPr wrap="none" lIns="91429" tIns="45714" rIns="91429" bIns="45714" anchor="ctr"/>
          <a:lstStyle/>
          <a:p>
            <a:pPr>
              <a:lnSpc>
                <a:spcPct val="118000"/>
              </a:lnSpc>
              <a:buClr>
                <a:srgbClr val="000000"/>
              </a:buClr>
              <a:buSzPct val="100000"/>
              <a:buFont typeface="Times New Roman" pitchFamily="18" charset="0"/>
              <a:buNone/>
              <a:defRPr/>
            </a:pPr>
            <a:endParaRPr lang="en-US"/>
          </a:p>
        </p:txBody>
      </p:sp>
      <p:sp>
        <p:nvSpPr>
          <p:cNvPr id="2056" name="AutoShape 8"/>
          <p:cNvSpPr>
            <a:spLocks noChangeArrowheads="1"/>
          </p:cNvSpPr>
          <p:nvPr/>
        </p:nvSpPr>
        <p:spPr bwMode="auto">
          <a:xfrm>
            <a:off x="0" y="0"/>
            <a:ext cx="7315200" cy="9601200"/>
          </a:xfrm>
          <a:prstGeom prst="roundRect">
            <a:avLst>
              <a:gd name="adj" fmla="val 19"/>
            </a:avLst>
          </a:prstGeom>
          <a:solidFill>
            <a:srgbClr val="FFFFFF"/>
          </a:solidFill>
          <a:ln w="9525">
            <a:noFill/>
            <a:round/>
            <a:headEnd/>
            <a:tailEnd/>
          </a:ln>
          <a:effectLst/>
        </p:spPr>
        <p:txBody>
          <a:bodyPr wrap="none" lIns="91429" tIns="45714" rIns="91429" bIns="45714" anchor="ctr"/>
          <a:lstStyle/>
          <a:p>
            <a:pPr>
              <a:lnSpc>
                <a:spcPct val="118000"/>
              </a:lnSpc>
              <a:buClr>
                <a:srgbClr val="000000"/>
              </a:buClr>
              <a:buSzPct val="100000"/>
              <a:buFont typeface="Times New Roman" pitchFamily="18" charset="0"/>
              <a:buNone/>
              <a:defRPr/>
            </a:pPr>
            <a:endParaRPr lang="en-US"/>
          </a:p>
        </p:txBody>
      </p:sp>
      <p:sp>
        <p:nvSpPr>
          <p:cNvPr id="2057" name="AutoShape 9"/>
          <p:cNvSpPr>
            <a:spLocks noChangeArrowheads="1"/>
          </p:cNvSpPr>
          <p:nvPr/>
        </p:nvSpPr>
        <p:spPr bwMode="auto">
          <a:xfrm>
            <a:off x="0" y="0"/>
            <a:ext cx="7315200" cy="9601200"/>
          </a:xfrm>
          <a:prstGeom prst="roundRect">
            <a:avLst>
              <a:gd name="adj" fmla="val 19"/>
            </a:avLst>
          </a:prstGeom>
          <a:solidFill>
            <a:srgbClr val="FFFFFF"/>
          </a:solidFill>
          <a:ln w="9525">
            <a:noFill/>
            <a:round/>
            <a:headEnd/>
            <a:tailEnd/>
          </a:ln>
          <a:effectLst/>
        </p:spPr>
        <p:txBody>
          <a:bodyPr wrap="none" lIns="91429" tIns="45714" rIns="91429" bIns="45714" anchor="ctr"/>
          <a:lstStyle/>
          <a:p>
            <a:pPr>
              <a:lnSpc>
                <a:spcPct val="118000"/>
              </a:lnSpc>
              <a:buClr>
                <a:srgbClr val="000000"/>
              </a:buClr>
              <a:buSzPct val="100000"/>
              <a:buFont typeface="Times New Roman" pitchFamily="18" charset="0"/>
              <a:buNone/>
              <a:defRPr/>
            </a:pPr>
            <a:endParaRPr lang="en-US"/>
          </a:p>
        </p:txBody>
      </p:sp>
      <p:sp>
        <p:nvSpPr>
          <p:cNvPr id="2058" name="AutoShape 10"/>
          <p:cNvSpPr>
            <a:spLocks noChangeArrowheads="1"/>
          </p:cNvSpPr>
          <p:nvPr/>
        </p:nvSpPr>
        <p:spPr bwMode="auto">
          <a:xfrm>
            <a:off x="0" y="0"/>
            <a:ext cx="7315200" cy="9601200"/>
          </a:xfrm>
          <a:prstGeom prst="roundRect">
            <a:avLst>
              <a:gd name="adj" fmla="val 19"/>
            </a:avLst>
          </a:prstGeom>
          <a:solidFill>
            <a:srgbClr val="FFFFFF"/>
          </a:solidFill>
          <a:ln w="9525">
            <a:noFill/>
            <a:round/>
            <a:headEnd/>
            <a:tailEnd/>
          </a:ln>
          <a:effectLst/>
        </p:spPr>
        <p:txBody>
          <a:bodyPr wrap="none" lIns="91429" tIns="45714" rIns="91429" bIns="45714" anchor="ctr"/>
          <a:lstStyle/>
          <a:p>
            <a:pPr>
              <a:lnSpc>
                <a:spcPct val="118000"/>
              </a:lnSpc>
              <a:buClr>
                <a:srgbClr val="000000"/>
              </a:buClr>
              <a:buSzPct val="100000"/>
              <a:buFont typeface="Times New Roman" pitchFamily="18" charset="0"/>
              <a:buNone/>
              <a:defRPr/>
            </a:pPr>
            <a:endParaRPr lang="en-US"/>
          </a:p>
        </p:txBody>
      </p:sp>
      <p:sp>
        <p:nvSpPr>
          <p:cNvPr id="2059" name="AutoShape 11"/>
          <p:cNvSpPr>
            <a:spLocks noChangeArrowheads="1"/>
          </p:cNvSpPr>
          <p:nvPr/>
        </p:nvSpPr>
        <p:spPr bwMode="auto">
          <a:xfrm>
            <a:off x="0" y="0"/>
            <a:ext cx="7315200" cy="9601200"/>
          </a:xfrm>
          <a:prstGeom prst="roundRect">
            <a:avLst>
              <a:gd name="adj" fmla="val 19"/>
            </a:avLst>
          </a:prstGeom>
          <a:solidFill>
            <a:srgbClr val="FFFFFF"/>
          </a:solidFill>
          <a:ln w="9525">
            <a:noFill/>
            <a:round/>
            <a:headEnd/>
            <a:tailEnd/>
          </a:ln>
          <a:effectLst/>
        </p:spPr>
        <p:txBody>
          <a:bodyPr wrap="none" lIns="91429" tIns="45714" rIns="91429" bIns="45714" anchor="ctr"/>
          <a:lstStyle/>
          <a:p>
            <a:pPr>
              <a:lnSpc>
                <a:spcPct val="118000"/>
              </a:lnSpc>
              <a:buClr>
                <a:srgbClr val="000000"/>
              </a:buClr>
              <a:buSzPct val="100000"/>
              <a:buFont typeface="Times New Roman" pitchFamily="18" charset="0"/>
              <a:buNone/>
              <a:defRPr/>
            </a:pPr>
            <a:endParaRPr lang="en-US"/>
          </a:p>
        </p:txBody>
      </p:sp>
      <p:sp>
        <p:nvSpPr>
          <p:cNvPr id="2060" name="AutoShape 12"/>
          <p:cNvSpPr>
            <a:spLocks noChangeArrowheads="1"/>
          </p:cNvSpPr>
          <p:nvPr/>
        </p:nvSpPr>
        <p:spPr bwMode="auto">
          <a:xfrm>
            <a:off x="0" y="0"/>
            <a:ext cx="7315200" cy="9601200"/>
          </a:xfrm>
          <a:prstGeom prst="roundRect">
            <a:avLst>
              <a:gd name="adj" fmla="val 19"/>
            </a:avLst>
          </a:prstGeom>
          <a:solidFill>
            <a:srgbClr val="FFFFFF"/>
          </a:solidFill>
          <a:ln w="9525">
            <a:noFill/>
            <a:round/>
            <a:headEnd/>
            <a:tailEnd/>
          </a:ln>
          <a:effectLst/>
        </p:spPr>
        <p:txBody>
          <a:bodyPr wrap="none" lIns="91429" tIns="45714" rIns="91429" bIns="45714" anchor="ctr"/>
          <a:lstStyle/>
          <a:p>
            <a:pPr>
              <a:lnSpc>
                <a:spcPct val="118000"/>
              </a:lnSpc>
              <a:buClr>
                <a:srgbClr val="000000"/>
              </a:buClr>
              <a:buSzPct val="100000"/>
              <a:buFont typeface="Times New Roman" pitchFamily="18" charset="0"/>
              <a:buNone/>
              <a:defRPr/>
            </a:pPr>
            <a:endParaRPr lang="en-US"/>
          </a:p>
        </p:txBody>
      </p:sp>
      <p:sp>
        <p:nvSpPr>
          <p:cNvPr id="2061" name="AutoShape 13"/>
          <p:cNvSpPr>
            <a:spLocks noChangeArrowheads="1"/>
          </p:cNvSpPr>
          <p:nvPr/>
        </p:nvSpPr>
        <p:spPr bwMode="auto">
          <a:xfrm>
            <a:off x="0" y="0"/>
            <a:ext cx="7315200" cy="9601200"/>
          </a:xfrm>
          <a:prstGeom prst="roundRect">
            <a:avLst>
              <a:gd name="adj" fmla="val 19"/>
            </a:avLst>
          </a:prstGeom>
          <a:solidFill>
            <a:srgbClr val="FFFFFF"/>
          </a:solidFill>
          <a:ln w="9525">
            <a:noFill/>
            <a:round/>
            <a:headEnd/>
            <a:tailEnd/>
          </a:ln>
          <a:effectLst/>
        </p:spPr>
        <p:txBody>
          <a:bodyPr wrap="none" lIns="91429" tIns="45714" rIns="91429" bIns="45714" anchor="ctr"/>
          <a:lstStyle/>
          <a:p>
            <a:pPr>
              <a:lnSpc>
                <a:spcPct val="118000"/>
              </a:lnSpc>
              <a:buClr>
                <a:srgbClr val="000000"/>
              </a:buClr>
              <a:buSzPct val="100000"/>
              <a:buFont typeface="Times New Roman" pitchFamily="18" charset="0"/>
              <a:buNone/>
              <a:defRPr/>
            </a:pPr>
            <a:endParaRPr lang="en-US"/>
          </a:p>
        </p:txBody>
      </p:sp>
      <p:sp>
        <p:nvSpPr>
          <p:cNvPr id="2062" name="Text Box 14"/>
          <p:cNvSpPr txBox="1">
            <a:spLocks noChangeArrowheads="1"/>
          </p:cNvSpPr>
          <p:nvPr/>
        </p:nvSpPr>
        <p:spPr bwMode="auto">
          <a:xfrm>
            <a:off x="1359747" y="727960"/>
            <a:ext cx="4592320" cy="3598811"/>
          </a:xfrm>
          <a:prstGeom prst="rect">
            <a:avLst/>
          </a:prstGeom>
          <a:solidFill>
            <a:srgbClr val="FFFFFF"/>
          </a:solidFill>
          <a:ln w="9360">
            <a:solidFill>
              <a:srgbClr val="000000"/>
            </a:solidFill>
            <a:miter lim="800000"/>
            <a:headEnd/>
            <a:tailEnd/>
          </a:ln>
          <a:effectLst/>
        </p:spPr>
        <p:txBody>
          <a:bodyPr wrap="none" lIns="91429" tIns="45714" rIns="91429" bIns="45714" anchor="ctr"/>
          <a:lstStyle/>
          <a:p>
            <a:pPr>
              <a:lnSpc>
                <a:spcPct val="118000"/>
              </a:lnSpc>
              <a:buClr>
                <a:srgbClr val="000000"/>
              </a:buClr>
              <a:buSzPct val="100000"/>
              <a:buFont typeface="Times New Roman" pitchFamily="18" charset="0"/>
              <a:buNone/>
              <a:defRPr/>
            </a:pPr>
            <a:endParaRPr lang="en-US"/>
          </a:p>
        </p:txBody>
      </p:sp>
      <p:sp>
        <p:nvSpPr>
          <p:cNvPr id="2063" name="Rectangle 15"/>
          <p:cNvSpPr>
            <a:spLocks noGrp="1" noChangeArrowheads="1"/>
          </p:cNvSpPr>
          <p:nvPr>
            <p:ph type="body"/>
          </p:nvPr>
        </p:nvSpPr>
        <p:spPr bwMode="auto">
          <a:xfrm>
            <a:off x="731520" y="4559587"/>
            <a:ext cx="5833534" cy="4305456"/>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p>
            <a:pPr lvl="0"/>
            <a:endParaRPr lang="en-US" noProof="0" smtClean="0"/>
          </a:p>
        </p:txBody>
      </p:sp>
      <p:sp>
        <p:nvSpPr>
          <p:cNvPr id="43025" name="Rectangle 16"/>
          <p:cNvSpPr>
            <a:spLocks noGrp="1" noRot="1" noChangeAspect="1" noChangeArrowheads="1"/>
          </p:cNvSpPr>
          <p:nvPr>
            <p:ph type="sldImg"/>
          </p:nvPr>
        </p:nvSpPr>
        <p:spPr bwMode="auto">
          <a:xfrm>
            <a:off x="-13146088" y="-9431338"/>
            <a:ext cx="26295351" cy="20320001"/>
          </a:xfrm>
          <a:prstGeom prst="rect">
            <a:avLst/>
          </a:prstGeom>
          <a:noFill/>
          <a:ln w="9525">
            <a:noFill/>
            <a:round/>
            <a:headEnd/>
            <a:tailEnd/>
          </a:ln>
        </p:spPr>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1pPr>
    <a:lvl2pPr marL="742950" indent="-28575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2pPr>
    <a:lvl3pPr marL="11430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3pPr>
    <a:lvl4pPr marL="16002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4pPr>
    <a:lvl5pPr marL="2057400" indent="-228600" algn="l" defTabSz="457200"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4034" name="AutoShape 1"/>
          <p:cNvSpPr>
            <a:spLocks noChangeArrowheads="1"/>
          </p:cNvSpPr>
          <p:nvPr/>
        </p:nvSpPr>
        <p:spPr bwMode="auto">
          <a:xfrm>
            <a:off x="1493521" y="960776"/>
            <a:ext cx="4326467" cy="3290576"/>
          </a:xfrm>
          <a:prstGeom prst="roundRect">
            <a:avLst>
              <a:gd name="adj" fmla="val 42"/>
            </a:avLst>
          </a:prstGeom>
          <a:solidFill>
            <a:srgbClr val="FFFFFF"/>
          </a:solidFill>
          <a:ln w="9360">
            <a:solidFill>
              <a:srgbClr val="000000"/>
            </a:solidFill>
            <a:miter lim="800000"/>
            <a:headEnd/>
            <a:tailEnd/>
          </a:ln>
        </p:spPr>
        <p:txBody>
          <a:bodyPr wrap="none" lIns="91429" tIns="45714" rIns="91429" bIns="45714" anchor="ctr"/>
          <a:lstStyle/>
          <a:p>
            <a:pPr>
              <a:lnSpc>
                <a:spcPct val="118000"/>
              </a:lnSpc>
              <a:buClr>
                <a:srgbClr val="000000"/>
              </a:buClr>
              <a:buSzPct val="100000"/>
              <a:buFont typeface="Times New Roman" pitchFamily="18" charset="0"/>
              <a:buNone/>
            </a:pPr>
            <a:endParaRPr lang="en-US"/>
          </a:p>
        </p:txBody>
      </p:sp>
      <p:sp>
        <p:nvSpPr>
          <p:cNvPr id="44035" name="Rectangle 2"/>
          <p:cNvSpPr txBox="1">
            <a:spLocks noGrp="1" noChangeArrowheads="1"/>
          </p:cNvSpPr>
          <p:nvPr>
            <p:ph type="body"/>
          </p:nvPr>
        </p:nvSpPr>
        <p:spPr>
          <a:xfrm>
            <a:off x="731520" y="4559587"/>
            <a:ext cx="5835227" cy="4307095"/>
          </a:xfrm>
          <a:noFill/>
          <a:ln/>
        </p:spPr>
        <p:txBody>
          <a:bodyPr wrap="none" lIns="86739" tIns="43370" rIns="86739" bIns="43370" anchor="ct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a:xfrm>
            <a:off x="4142963" y="9119173"/>
            <a:ext cx="3170582" cy="480388"/>
          </a:xfrm>
          <a:prstGeom prst="rect">
            <a:avLst/>
          </a:prstGeom>
        </p:spPr>
        <p:txBody>
          <a:bodyPr lIns="95747" tIns="47873" rIns="95747" bIns="47873"/>
          <a:lstStyle/>
          <a:p>
            <a:pPr>
              <a:defRPr/>
            </a:pPr>
            <a:fld id="{59D15518-3AF4-4CF1-BE9A-F989A685B0B8}" type="slidenum">
              <a:rPr lang="en-US" smtClean="0"/>
              <a:pPr>
                <a:defRPr/>
              </a:pPr>
              <a:t>42</a:t>
            </a:fld>
            <a:endParaRPr lang="en-US"/>
          </a:p>
        </p:txBody>
      </p:sp>
    </p:spTree>
    <p:extLst>
      <p:ext uri="{BB962C8B-B14F-4D97-AF65-F5344CB8AC3E}">
        <p14:creationId xmlns="" xmlns:p14="http://schemas.microsoft.com/office/powerpoint/2010/main" val="289086824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a:xfrm>
            <a:off x="4142963" y="9119173"/>
            <a:ext cx="3170582" cy="480388"/>
          </a:xfrm>
          <a:prstGeom prst="rect">
            <a:avLst/>
          </a:prstGeom>
        </p:spPr>
        <p:txBody>
          <a:bodyPr lIns="95747" tIns="47873" rIns="95747" bIns="47873"/>
          <a:lstStyle/>
          <a:p>
            <a:pPr>
              <a:defRPr/>
            </a:pPr>
            <a:fld id="{59D15518-3AF4-4CF1-BE9A-F989A685B0B8}" type="slidenum">
              <a:rPr lang="en-US" smtClean="0"/>
              <a:pPr>
                <a:defRPr/>
              </a:pPr>
              <a:t>43</a:t>
            </a:fld>
            <a:endParaRPr lang="en-US"/>
          </a:p>
        </p:txBody>
      </p:sp>
    </p:spTree>
    <p:extLst>
      <p:ext uri="{BB962C8B-B14F-4D97-AF65-F5344CB8AC3E}">
        <p14:creationId xmlns="" xmlns:p14="http://schemas.microsoft.com/office/powerpoint/2010/main" val="28908682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146088" y="-9431338"/>
            <a:ext cx="26295351" cy="20320001"/>
          </a:xfrm>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a:xfrm>
            <a:off x="4142963" y="9119173"/>
            <a:ext cx="3170582" cy="480388"/>
          </a:xfrm>
          <a:prstGeom prst="rect">
            <a:avLst/>
          </a:prstGeom>
        </p:spPr>
        <p:txBody>
          <a:bodyPr lIns="95747" tIns="47873" rIns="95747" bIns="47873"/>
          <a:lstStyle/>
          <a:p>
            <a:pPr>
              <a:defRPr/>
            </a:pPr>
            <a:fld id="{59D15518-3AF4-4CF1-BE9A-F989A685B0B8}" type="slidenum">
              <a:rPr lang="en-US" smtClean="0"/>
              <a:pPr>
                <a:defRPr/>
              </a:pPr>
              <a:t>31</a:t>
            </a:fld>
            <a:endParaRPr lang="en-US"/>
          </a:p>
        </p:txBody>
      </p:sp>
    </p:spTree>
    <p:extLst>
      <p:ext uri="{BB962C8B-B14F-4D97-AF65-F5344CB8AC3E}">
        <p14:creationId xmlns="" xmlns:p14="http://schemas.microsoft.com/office/powerpoint/2010/main" val="28908682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a:xfrm>
            <a:off x="4142963" y="9119173"/>
            <a:ext cx="3170582" cy="480388"/>
          </a:xfrm>
          <a:prstGeom prst="rect">
            <a:avLst/>
          </a:prstGeom>
        </p:spPr>
        <p:txBody>
          <a:bodyPr lIns="95747" tIns="47873" rIns="95747" bIns="47873"/>
          <a:lstStyle/>
          <a:p>
            <a:pPr>
              <a:defRPr/>
            </a:pPr>
            <a:fld id="{59D15518-3AF4-4CF1-BE9A-F989A685B0B8}" type="slidenum">
              <a:rPr lang="en-US" smtClean="0"/>
              <a:pPr>
                <a:defRPr/>
              </a:pPr>
              <a:t>32</a:t>
            </a:fld>
            <a:endParaRPr lang="en-US"/>
          </a:p>
        </p:txBody>
      </p:sp>
    </p:spTree>
    <p:extLst>
      <p:ext uri="{BB962C8B-B14F-4D97-AF65-F5344CB8AC3E}">
        <p14:creationId xmlns="" xmlns:p14="http://schemas.microsoft.com/office/powerpoint/2010/main" val="28908682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a:xfrm>
            <a:off x="4142963" y="9119173"/>
            <a:ext cx="3170582" cy="480388"/>
          </a:xfrm>
          <a:prstGeom prst="rect">
            <a:avLst/>
          </a:prstGeom>
        </p:spPr>
        <p:txBody>
          <a:bodyPr lIns="95747" tIns="47873" rIns="95747" bIns="47873"/>
          <a:lstStyle/>
          <a:p>
            <a:pPr>
              <a:defRPr/>
            </a:pPr>
            <a:fld id="{59D15518-3AF4-4CF1-BE9A-F989A685B0B8}" type="slidenum">
              <a:rPr lang="en-US" smtClean="0"/>
              <a:pPr>
                <a:defRPr/>
              </a:pPr>
              <a:t>33</a:t>
            </a:fld>
            <a:endParaRPr lang="en-US"/>
          </a:p>
        </p:txBody>
      </p:sp>
    </p:spTree>
    <p:extLst>
      <p:ext uri="{BB962C8B-B14F-4D97-AF65-F5344CB8AC3E}">
        <p14:creationId xmlns="" xmlns:p14="http://schemas.microsoft.com/office/powerpoint/2010/main" val="28908682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Maximizing the Spread of Influence through a Social Network</a:t>
            </a:r>
            <a:endParaRPr lang="en-US" b="0" dirty="0"/>
          </a:p>
        </p:txBody>
      </p:sp>
      <p:sp>
        <p:nvSpPr>
          <p:cNvPr id="4" name="Slide Number Placeholder 3"/>
          <p:cNvSpPr>
            <a:spLocks noGrp="1"/>
          </p:cNvSpPr>
          <p:nvPr>
            <p:ph type="sldNum" sz="quarter" idx="10"/>
          </p:nvPr>
        </p:nvSpPr>
        <p:spPr>
          <a:xfrm>
            <a:off x="4142963" y="9119173"/>
            <a:ext cx="3170582" cy="480388"/>
          </a:xfrm>
          <a:prstGeom prst="rect">
            <a:avLst/>
          </a:prstGeom>
        </p:spPr>
        <p:txBody>
          <a:bodyPr lIns="95747" tIns="47873" rIns="95747" bIns="47873"/>
          <a:lstStyle/>
          <a:p>
            <a:pPr>
              <a:defRPr/>
            </a:pPr>
            <a:fld id="{59D15518-3AF4-4CF1-BE9A-F989A685B0B8}" type="slidenum">
              <a:rPr lang="en-US" smtClean="0"/>
              <a:pPr>
                <a:defRPr/>
              </a:pPr>
              <a:t>34</a:t>
            </a:fld>
            <a:endParaRPr lang="en-US"/>
          </a:p>
        </p:txBody>
      </p:sp>
    </p:spTree>
    <p:extLst>
      <p:ext uri="{BB962C8B-B14F-4D97-AF65-F5344CB8AC3E}">
        <p14:creationId xmlns="" xmlns:p14="http://schemas.microsoft.com/office/powerpoint/2010/main" val="28908682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a:xfrm>
            <a:off x="4142963" y="9119173"/>
            <a:ext cx="3170582" cy="480388"/>
          </a:xfrm>
          <a:prstGeom prst="rect">
            <a:avLst/>
          </a:prstGeom>
        </p:spPr>
        <p:txBody>
          <a:bodyPr lIns="95747" tIns="47873" rIns="95747" bIns="47873"/>
          <a:lstStyle/>
          <a:p>
            <a:pPr>
              <a:defRPr/>
            </a:pPr>
            <a:fld id="{59D15518-3AF4-4CF1-BE9A-F989A685B0B8}" type="slidenum">
              <a:rPr lang="en-US" smtClean="0"/>
              <a:pPr>
                <a:defRPr/>
              </a:pPr>
              <a:t>35</a:t>
            </a:fld>
            <a:endParaRPr lang="en-US"/>
          </a:p>
        </p:txBody>
      </p:sp>
    </p:spTree>
    <p:extLst>
      <p:ext uri="{BB962C8B-B14F-4D97-AF65-F5344CB8AC3E}">
        <p14:creationId xmlns="" xmlns:p14="http://schemas.microsoft.com/office/powerpoint/2010/main" val="28908682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a:xfrm>
            <a:off x="4142963" y="9119173"/>
            <a:ext cx="3170582" cy="480388"/>
          </a:xfrm>
          <a:prstGeom prst="rect">
            <a:avLst/>
          </a:prstGeom>
        </p:spPr>
        <p:txBody>
          <a:bodyPr lIns="95747" tIns="47873" rIns="95747" bIns="47873"/>
          <a:lstStyle/>
          <a:p>
            <a:pPr>
              <a:defRPr/>
            </a:pPr>
            <a:fld id="{59D15518-3AF4-4CF1-BE9A-F989A685B0B8}" type="slidenum">
              <a:rPr lang="en-US" smtClean="0"/>
              <a:pPr>
                <a:defRPr/>
              </a:pPr>
              <a:t>40</a:t>
            </a:fld>
            <a:endParaRPr lang="en-US"/>
          </a:p>
        </p:txBody>
      </p:sp>
    </p:spTree>
    <p:extLst>
      <p:ext uri="{BB962C8B-B14F-4D97-AF65-F5344CB8AC3E}">
        <p14:creationId xmlns="" xmlns:p14="http://schemas.microsoft.com/office/powerpoint/2010/main" val="28908682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dirty="0"/>
          </a:p>
        </p:txBody>
      </p:sp>
      <p:sp>
        <p:nvSpPr>
          <p:cNvPr id="4" name="Slide Number Placeholder 3"/>
          <p:cNvSpPr>
            <a:spLocks noGrp="1"/>
          </p:cNvSpPr>
          <p:nvPr>
            <p:ph type="sldNum" sz="quarter" idx="10"/>
          </p:nvPr>
        </p:nvSpPr>
        <p:spPr>
          <a:xfrm>
            <a:off x="4142963" y="9119173"/>
            <a:ext cx="3170582" cy="480388"/>
          </a:xfrm>
          <a:prstGeom prst="rect">
            <a:avLst/>
          </a:prstGeom>
        </p:spPr>
        <p:txBody>
          <a:bodyPr lIns="95747" tIns="47873" rIns="95747" bIns="47873"/>
          <a:lstStyle/>
          <a:p>
            <a:pPr>
              <a:defRPr/>
            </a:pPr>
            <a:fld id="{59D15518-3AF4-4CF1-BE9A-F989A685B0B8}" type="slidenum">
              <a:rPr lang="en-US" smtClean="0"/>
              <a:pPr>
                <a:defRPr/>
              </a:pPr>
              <a:t>41</a:t>
            </a:fld>
            <a:endParaRPr lang="en-US"/>
          </a:p>
        </p:txBody>
      </p:sp>
    </p:spTree>
    <p:extLst>
      <p:ext uri="{BB962C8B-B14F-4D97-AF65-F5344CB8AC3E}">
        <p14:creationId xmlns="" xmlns:p14="http://schemas.microsoft.com/office/powerpoint/2010/main" val="28908682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4063" y="2414588"/>
            <a:ext cx="8550275" cy="166528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08125" y="4403725"/>
            <a:ext cx="7042150" cy="19875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3"/>
          <p:cNvSpPr>
            <a:spLocks noGrp="1" noChangeArrowheads="1"/>
          </p:cNvSpPr>
          <p:nvPr>
            <p:ph type="dt" idx="10"/>
          </p:nvPr>
        </p:nvSpPr>
        <p:spPr>
          <a:ln/>
        </p:spPr>
        <p:txBody>
          <a:bodyPr/>
          <a:lstStyle>
            <a:lvl1pPr>
              <a:defRPr/>
            </a:lvl1pPr>
          </a:lstStyle>
          <a:p>
            <a:pPr>
              <a:defRPr/>
            </a:pPr>
            <a:endParaRPr lang="en-GB"/>
          </a:p>
        </p:txBody>
      </p:sp>
      <p:sp>
        <p:nvSpPr>
          <p:cNvPr id="5" name="Rectangle 4"/>
          <p:cNvSpPr>
            <a:spLocks noGrp="1" noChangeArrowheads="1"/>
          </p:cNvSpPr>
          <p:nvPr>
            <p:ph type="ftr" idx="11"/>
          </p:nvPr>
        </p:nvSpPr>
        <p:spPr>
          <a:ln/>
        </p:spPr>
        <p:txBody>
          <a:bodyPr/>
          <a:lstStyle>
            <a:lvl1pPr>
              <a:defRPr/>
            </a:lvl1pPr>
          </a:lstStyle>
          <a:p>
            <a:pPr>
              <a:defRPr/>
            </a:pPr>
            <a:endParaRPr lang="en-GB"/>
          </a:p>
        </p:txBody>
      </p:sp>
      <p:sp>
        <p:nvSpPr>
          <p:cNvPr id="6" name="Rectangle 5"/>
          <p:cNvSpPr>
            <a:spLocks noGrp="1" noChangeArrowheads="1"/>
          </p:cNvSpPr>
          <p:nvPr>
            <p:ph type="sldNum" idx="12"/>
          </p:nvPr>
        </p:nvSpPr>
        <p:spPr>
          <a:ln/>
        </p:spPr>
        <p:txBody>
          <a:bodyPr/>
          <a:lstStyle>
            <a:lvl1pPr>
              <a:defRPr/>
            </a:lvl1pPr>
          </a:lstStyle>
          <a:p>
            <a:pPr>
              <a:defRPr/>
            </a:pPr>
            <a:fld id="{CE3E5746-FAB9-4CC7-A36C-93FDE2E9FC49}"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dt" idx="10"/>
          </p:nvPr>
        </p:nvSpPr>
        <p:spPr>
          <a:ln/>
        </p:spPr>
        <p:txBody>
          <a:bodyPr/>
          <a:lstStyle>
            <a:lvl1pPr>
              <a:defRPr/>
            </a:lvl1pPr>
          </a:lstStyle>
          <a:p>
            <a:pPr>
              <a:defRPr/>
            </a:pPr>
            <a:endParaRPr lang="en-GB"/>
          </a:p>
        </p:txBody>
      </p:sp>
      <p:sp>
        <p:nvSpPr>
          <p:cNvPr id="5" name="Rectangle 4"/>
          <p:cNvSpPr>
            <a:spLocks noGrp="1" noChangeArrowheads="1"/>
          </p:cNvSpPr>
          <p:nvPr>
            <p:ph type="ftr" idx="11"/>
          </p:nvPr>
        </p:nvSpPr>
        <p:spPr>
          <a:ln/>
        </p:spPr>
        <p:txBody>
          <a:bodyPr/>
          <a:lstStyle>
            <a:lvl1pPr>
              <a:defRPr/>
            </a:lvl1pPr>
          </a:lstStyle>
          <a:p>
            <a:pPr>
              <a:defRPr/>
            </a:pPr>
            <a:endParaRPr lang="en-GB"/>
          </a:p>
        </p:txBody>
      </p:sp>
      <p:sp>
        <p:nvSpPr>
          <p:cNvPr id="6" name="Rectangle 5"/>
          <p:cNvSpPr>
            <a:spLocks noGrp="1" noChangeArrowheads="1"/>
          </p:cNvSpPr>
          <p:nvPr>
            <p:ph type="sldNum" idx="12"/>
          </p:nvPr>
        </p:nvSpPr>
        <p:spPr>
          <a:ln/>
        </p:spPr>
        <p:txBody>
          <a:bodyPr/>
          <a:lstStyle>
            <a:lvl1pPr>
              <a:defRPr/>
            </a:lvl1pPr>
          </a:lstStyle>
          <a:p>
            <a:pPr>
              <a:defRPr/>
            </a:pPr>
            <a:fld id="{1412F6D3-7D7C-4C9D-8ECF-B1A2EB2F46D6}"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81863" y="311150"/>
            <a:ext cx="2259012" cy="66182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03238" y="311150"/>
            <a:ext cx="6626225" cy="66182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dt" idx="10"/>
          </p:nvPr>
        </p:nvSpPr>
        <p:spPr>
          <a:ln/>
        </p:spPr>
        <p:txBody>
          <a:bodyPr/>
          <a:lstStyle>
            <a:lvl1pPr>
              <a:defRPr/>
            </a:lvl1pPr>
          </a:lstStyle>
          <a:p>
            <a:pPr>
              <a:defRPr/>
            </a:pPr>
            <a:endParaRPr lang="en-GB"/>
          </a:p>
        </p:txBody>
      </p:sp>
      <p:sp>
        <p:nvSpPr>
          <p:cNvPr id="5" name="Rectangle 4"/>
          <p:cNvSpPr>
            <a:spLocks noGrp="1" noChangeArrowheads="1"/>
          </p:cNvSpPr>
          <p:nvPr>
            <p:ph type="ftr" idx="11"/>
          </p:nvPr>
        </p:nvSpPr>
        <p:spPr>
          <a:ln/>
        </p:spPr>
        <p:txBody>
          <a:bodyPr/>
          <a:lstStyle>
            <a:lvl1pPr>
              <a:defRPr/>
            </a:lvl1pPr>
          </a:lstStyle>
          <a:p>
            <a:pPr>
              <a:defRPr/>
            </a:pPr>
            <a:endParaRPr lang="en-GB"/>
          </a:p>
        </p:txBody>
      </p:sp>
      <p:sp>
        <p:nvSpPr>
          <p:cNvPr id="6" name="Rectangle 5"/>
          <p:cNvSpPr>
            <a:spLocks noGrp="1" noChangeArrowheads="1"/>
          </p:cNvSpPr>
          <p:nvPr>
            <p:ph type="sldNum" idx="12"/>
          </p:nvPr>
        </p:nvSpPr>
        <p:spPr>
          <a:ln/>
        </p:spPr>
        <p:txBody>
          <a:bodyPr/>
          <a:lstStyle>
            <a:lvl1pPr>
              <a:defRPr/>
            </a:lvl1pPr>
          </a:lstStyle>
          <a:p>
            <a:pPr>
              <a:defRPr/>
            </a:pPr>
            <a:fld id="{28BB3534-A411-413F-989D-2C18306955BF}" type="slidenum">
              <a:rPr lang="en-GB"/>
              <a:pPr>
                <a:defRPr/>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503238" y="311150"/>
            <a:ext cx="9037637" cy="1282700"/>
          </a:xfrm>
        </p:spPr>
        <p:txBody>
          <a:bodyPr/>
          <a:lstStyle/>
          <a:p>
            <a:r>
              <a:rPr lang="en-US" smtClean="0"/>
              <a:t>Click to edit Master title style</a:t>
            </a:r>
            <a:endParaRPr lang="en-US"/>
          </a:p>
        </p:txBody>
      </p:sp>
      <p:sp>
        <p:nvSpPr>
          <p:cNvPr id="3" name="Rectangle 3"/>
          <p:cNvSpPr>
            <a:spLocks noGrp="1" noChangeArrowheads="1"/>
          </p:cNvSpPr>
          <p:nvPr>
            <p:ph type="dt" idx="10"/>
          </p:nvPr>
        </p:nvSpPr>
        <p:spPr>
          <a:ln/>
        </p:spPr>
        <p:txBody>
          <a:bodyPr/>
          <a:lstStyle>
            <a:lvl1pPr>
              <a:defRPr/>
            </a:lvl1pPr>
          </a:lstStyle>
          <a:p>
            <a:pPr>
              <a:defRPr/>
            </a:pPr>
            <a:endParaRPr lang="en-GB"/>
          </a:p>
        </p:txBody>
      </p:sp>
      <p:sp>
        <p:nvSpPr>
          <p:cNvPr id="4" name="Rectangle 4"/>
          <p:cNvSpPr>
            <a:spLocks noGrp="1" noChangeArrowheads="1"/>
          </p:cNvSpPr>
          <p:nvPr>
            <p:ph type="ftr" idx="11"/>
          </p:nvPr>
        </p:nvSpPr>
        <p:spPr>
          <a:ln/>
        </p:spPr>
        <p:txBody>
          <a:bodyPr/>
          <a:lstStyle>
            <a:lvl1pPr>
              <a:defRPr/>
            </a:lvl1pPr>
          </a:lstStyle>
          <a:p>
            <a:pPr>
              <a:defRPr/>
            </a:pPr>
            <a:endParaRPr lang="en-GB"/>
          </a:p>
        </p:txBody>
      </p:sp>
      <p:sp>
        <p:nvSpPr>
          <p:cNvPr id="5" name="Rectangle 5"/>
          <p:cNvSpPr>
            <a:spLocks noGrp="1" noChangeArrowheads="1"/>
          </p:cNvSpPr>
          <p:nvPr>
            <p:ph type="sldNum" idx="12"/>
          </p:nvPr>
        </p:nvSpPr>
        <p:spPr>
          <a:ln/>
        </p:spPr>
        <p:txBody>
          <a:bodyPr/>
          <a:lstStyle>
            <a:lvl1pPr>
              <a:defRPr/>
            </a:lvl1pPr>
          </a:lstStyle>
          <a:p>
            <a:pPr>
              <a:defRPr/>
            </a:pPr>
            <a:fld id="{4E9820FF-995A-4B9C-95DD-73B63C076EAE}" type="slidenum">
              <a:rPr lang="en-GB"/>
              <a:pPr>
                <a:defRPr/>
              </a:pPr>
              <a:t>‹#›</a:t>
            </a:fld>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503238" y="311150"/>
            <a:ext cx="9037637" cy="12827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503238" y="1812925"/>
            <a:ext cx="9037637" cy="5116513"/>
          </a:xfrm>
        </p:spPr>
        <p:txBody>
          <a:bodyPr/>
          <a:lstStyle/>
          <a:p>
            <a:pPr lvl="0"/>
            <a:r>
              <a:rPr lang="en-US" noProof="0" smtClean="0"/>
              <a:t>Click icon to add table</a:t>
            </a:r>
            <a:endParaRPr lang="en-US" noProof="0"/>
          </a:p>
        </p:txBody>
      </p:sp>
      <p:sp>
        <p:nvSpPr>
          <p:cNvPr id="4" name="Rectangle 3"/>
          <p:cNvSpPr>
            <a:spLocks noGrp="1" noChangeArrowheads="1"/>
          </p:cNvSpPr>
          <p:nvPr>
            <p:ph type="dt" idx="10"/>
          </p:nvPr>
        </p:nvSpPr>
        <p:spPr>
          <a:ln/>
        </p:spPr>
        <p:txBody>
          <a:bodyPr/>
          <a:lstStyle>
            <a:lvl1pPr>
              <a:defRPr/>
            </a:lvl1pPr>
          </a:lstStyle>
          <a:p>
            <a:pPr>
              <a:defRPr/>
            </a:pPr>
            <a:endParaRPr lang="en-GB"/>
          </a:p>
        </p:txBody>
      </p:sp>
      <p:sp>
        <p:nvSpPr>
          <p:cNvPr id="5" name="Rectangle 4"/>
          <p:cNvSpPr>
            <a:spLocks noGrp="1" noChangeArrowheads="1"/>
          </p:cNvSpPr>
          <p:nvPr>
            <p:ph type="ftr" idx="11"/>
          </p:nvPr>
        </p:nvSpPr>
        <p:spPr>
          <a:ln/>
        </p:spPr>
        <p:txBody>
          <a:bodyPr/>
          <a:lstStyle>
            <a:lvl1pPr>
              <a:defRPr/>
            </a:lvl1pPr>
          </a:lstStyle>
          <a:p>
            <a:pPr>
              <a:defRPr/>
            </a:pPr>
            <a:endParaRPr lang="en-GB"/>
          </a:p>
        </p:txBody>
      </p:sp>
      <p:sp>
        <p:nvSpPr>
          <p:cNvPr id="6" name="Rectangle 5"/>
          <p:cNvSpPr>
            <a:spLocks noGrp="1" noChangeArrowheads="1"/>
          </p:cNvSpPr>
          <p:nvPr>
            <p:ph type="sldNum" idx="12"/>
          </p:nvPr>
        </p:nvSpPr>
        <p:spPr>
          <a:ln/>
        </p:spPr>
        <p:txBody>
          <a:bodyPr/>
          <a:lstStyle>
            <a:lvl1pPr>
              <a:defRPr/>
            </a:lvl1pPr>
          </a:lstStyle>
          <a:p>
            <a:pPr>
              <a:defRPr/>
            </a:pPr>
            <a:fld id="{D807F3DA-0B8E-430D-B756-73A58E9724AF}" type="slidenum">
              <a:rPr lang="en-GB"/>
              <a:pPr>
                <a:defRPr/>
              </a:pPr>
              <a:t>‹#›</a:t>
            </a:fld>
            <a:endParaRPr lang="en-GB"/>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311256"/>
            <a:ext cx="9052560" cy="12954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02920" y="1813560"/>
            <a:ext cx="4442460" cy="51294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3020" y="1813560"/>
            <a:ext cx="4442460" cy="51294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502920" y="7077922"/>
            <a:ext cx="2346960" cy="539750"/>
          </a:xfrm>
        </p:spPr>
        <p:txBody>
          <a:bodyPr/>
          <a:lstStyle>
            <a:lvl1pPr>
              <a:defRPr/>
            </a:lvl1pPr>
          </a:lstStyle>
          <a:p>
            <a:endParaRPr lang="en-US"/>
          </a:p>
        </p:txBody>
      </p:sp>
      <p:sp>
        <p:nvSpPr>
          <p:cNvPr id="6" name="Footer Placeholder 5"/>
          <p:cNvSpPr>
            <a:spLocks noGrp="1"/>
          </p:cNvSpPr>
          <p:nvPr>
            <p:ph type="ftr" sz="quarter" idx="11"/>
          </p:nvPr>
        </p:nvSpPr>
        <p:spPr>
          <a:xfrm>
            <a:off x="3436620" y="7077922"/>
            <a:ext cx="3185160" cy="539750"/>
          </a:xfrm>
        </p:spPr>
        <p:txBody>
          <a:bodyPr/>
          <a:lstStyle>
            <a:lvl1pPr>
              <a:defRPr/>
            </a:lvl1pPr>
          </a:lstStyle>
          <a:p>
            <a:endParaRPr lang="en-US"/>
          </a:p>
        </p:txBody>
      </p:sp>
      <p:sp>
        <p:nvSpPr>
          <p:cNvPr id="7" name="Slide Number Placeholder 6"/>
          <p:cNvSpPr>
            <a:spLocks noGrp="1"/>
          </p:cNvSpPr>
          <p:nvPr>
            <p:ph type="sldNum" sz="quarter" idx="12"/>
          </p:nvPr>
        </p:nvSpPr>
        <p:spPr>
          <a:xfrm>
            <a:off x="7208520" y="7077922"/>
            <a:ext cx="2346960" cy="539750"/>
          </a:xfrm>
        </p:spPr>
        <p:txBody>
          <a:bodyPr/>
          <a:lstStyle>
            <a:lvl1pPr>
              <a:defRPr/>
            </a:lvl1pPr>
          </a:lstStyle>
          <a:p>
            <a:fld id="{1EDAEF5A-CCB6-49A0-842A-281BF0742A34}"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dt" idx="10"/>
          </p:nvPr>
        </p:nvSpPr>
        <p:spPr>
          <a:ln/>
        </p:spPr>
        <p:txBody>
          <a:bodyPr/>
          <a:lstStyle>
            <a:lvl1pPr>
              <a:defRPr/>
            </a:lvl1pPr>
          </a:lstStyle>
          <a:p>
            <a:pPr>
              <a:defRPr/>
            </a:pPr>
            <a:endParaRPr lang="en-GB"/>
          </a:p>
        </p:txBody>
      </p:sp>
      <p:sp>
        <p:nvSpPr>
          <p:cNvPr id="5" name="Rectangle 4"/>
          <p:cNvSpPr>
            <a:spLocks noGrp="1" noChangeArrowheads="1"/>
          </p:cNvSpPr>
          <p:nvPr>
            <p:ph type="ftr" idx="11"/>
          </p:nvPr>
        </p:nvSpPr>
        <p:spPr>
          <a:ln/>
        </p:spPr>
        <p:txBody>
          <a:bodyPr/>
          <a:lstStyle>
            <a:lvl1pPr>
              <a:defRPr/>
            </a:lvl1pPr>
          </a:lstStyle>
          <a:p>
            <a:pPr>
              <a:defRPr/>
            </a:pPr>
            <a:endParaRPr lang="en-GB"/>
          </a:p>
        </p:txBody>
      </p:sp>
      <p:sp>
        <p:nvSpPr>
          <p:cNvPr id="6" name="Rectangle 5"/>
          <p:cNvSpPr>
            <a:spLocks noGrp="1" noChangeArrowheads="1"/>
          </p:cNvSpPr>
          <p:nvPr>
            <p:ph type="sldNum" idx="12"/>
          </p:nvPr>
        </p:nvSpPr>
        <p:spPr>
          <a:ln/>
        </p:spPr>
        <p:txBody>
          <a:bodyPr/>
          <a:lstStyle>
            <a:lvl1pPr>
              <a:defRPr/>
            </a:lvl1pPr>
          </a:lstStyle>
          <a:p>
            <a:pPr>
              <a:defRPr/>
            </a:pPr>
            <a:fld id="{31D17529-3FEA-4C6A-8B59-11ED3D9B2990}" type="slidenum">
              <a:rPr lang="en-GB"/>
              <a:pPr>
                <a:defRPr/>
              </a:pPr>
              <a:t>‹#›</a:t>
            </a:fld>
            <a:endParaRPr lang="en-GB"/>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5338" y="4994275"/>
            <a:ext cx="8548687" cy="1544638"/>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5338" y="3294063"/>
            <a:ext cx="8548687" cy="1700212"/>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3"/>
          <p:cNvSpPr>
            <a:spLocks noGrp="1" noChangeArrowheads="1"/>
          </p:cNvSpPr>
          <p:nvPr>
            <p:ph type="dt" idx="10"/>
          </p:nvPr>
        </p:nvSpPr>
        <p:spPr>
          <a:ln/>
        </p:spPr>
        <p:txBody>
          <a:bodyPr/>
          <a:lstStyle>
            <a:lvl1pPr>
              <a:defRPr/>
            </a:lvl1pPr>
          </a:lstStyle>
          <a:p>
            <a:pPr>
              <a:defRPr/>
            </a:pPr>
            <a:endParaRPr lang="en-GB"/>
          </a:p>
        </p:txBody>
      </p:sp>
      <p:sp>
        <p:nvSpPr>
          <p:cNvPr id="5" name="Rectangle 4"/>
          <p:cNvSpPr>
            <a:spLocks noGrp="1" noChangeArrowheads="1"/>
          </p:cNvSpPr>
          <p:nvPr>
            <p:ph type="ftr" idx="11"/>
          </p:nvPr>
        </p:nvSpPr>
        <p:spPr>
          <a:ln/>
        </p:spPr>
        <p:txBody>
          <a:bodyPr/>
          <a:lstStyle>
            <a:lvl1pPr>
              <a:defRPr/>
            </a:lvl1pPr>
          </a:lstStyle>
          <a:p>
            <a:pPr>
              <a:defRPr/>
            </a:pPr>
            <a:endParaRPr lang="en-GB"/>
          </a:p>
        </p:txBody>
      </p:sp>
      <p:sp>
        <p:nvSpPr>
          <p:cNvPr id="6" name="Rectangle 5"/>
          <p:cNvSpPr>
            <a:spLocks noGrp="1" noChangeArrowheads="1"/>
          </p:cNvSpPr>
          <p:nvPr>
            <p:ph type="sldNum" idx="12"/>
          </p:nvPr>
        </p:nvSpPr>
        <p:spPr>
          <a:ln/>
        </p:spPr>
        <p:txBody>
          <a:bodyPr/>
          <a:lstStyle>
            <a:lvl1pPr>
              <a:defRPr/>
            </a:lvl1pPr>
          </a:lstStyle>
          <a:p>
            <a:pPr>
              <a:defRPr/>
            </a:pPr>
            <a:fld id="{04DB0403-C1D5-4464-B846-CF23B659DE01}"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03238" y="1812925"/>
            <a:ext cx="4441825" cy="51165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097463" y="1812925"/>
            <a:ext cx="4443412" cy="51165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
          <p:cNvSpPr>
            <a:spLocks noGrp="1" noChangeArrowheads="1"/>
          </p:cNvSpPr>
          <p:nvPr>
            <p:ph type="dt" idx="10"/>
          </p:nvPr>
        </p:nvSpPr>
        <p:spPr>
          <a:ln/>
        </p:spPr>
        <p:txBody>
          <a:bodyPr/>
          <a:lstStyle>
            <a:lvl1pPr>
              <a:defRPr/>
            </a:lvl1pPr>
          </a:lstStyle>
          <a:p>
            <a:pPr>
              <a:defRPr/>
            </a:pPr>
            <a:endParaRPr lang="en-GB"/>
          </a:p>
        </p:txBody>
      </p:sp>
      <p:sp>
        <p:nvSpPr>
          <p:cNvPr id="6" name="Rectangle 4"/>
          <p:cNvSpPr>
            <a:spLocks noGrp="1" noChangeArrowheads="1"/>
          </p:cNvSpPr>
          <p:nvPr>
            <p:ph type="ftr" idx="11"/>
          </p:nvPr>
        </p:nvSpPr>
        <p:spPr>
          <a:ln/>
        </p:spPr>
        <p:txBody>
          <a:bodyPr/>
          <a:lstStyle>
            <a:lvl1pPr>
              <a:defRPr/>
            </a:lvl1pPr>
          </a:lstStyle>
          <a:p>
            <a:pPr>
              <a:defRPr/>
            </a:pPr>
            <a:endParaRPr lang="en-GB"/>
          </a:p>
        </p:txBody>
      </p:sp>
      <p:sp>
        <p:nvSpPr>
          <p:cNvPr id="7" name="Rectangle 5"/>
          <p:cNvSpPr>
            <a:spLocks noGrp="1" noChangeArrowheads="1"/>
          </p:cNvSpPr>
          <p:nvPr>
            <p:ph type="sldNum" idx="12"/>
          </p:nvPr>
        </p:nvSpPr>
        <p:spPr>
          <a:ln/>
        </p:spPr>
        <p:txBody>
          <a:bodyPr/>
          <a:lstStyle>
            <a:lvl1pPr>
              <a:defRPr/>
            </a:lvl1pPr>
          </a:lstStyle>
          <a:p>
            <a:pPr>
              <a:defRPr/>
            </a:pPr>
            <a:fld id="{2D9FFE61-3917-4373-95AC-9D28B0F4E856}"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238" y="311150"/>
            <a:ext cx="9051925" cy="1295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3238" y="1739900"/>
            <a:ext cx="4443412" cy="72548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3238" y="2465388"/>
            <a:ext cx="4443412" cy="44783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10163" y="1739900"/>
            <a:ext cx="4445000" cy="72548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10163" y="2465388"/>
            <a:ext cx="4445000" cy="44783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3"/>
          <p:cNvSpPr>
            <a:spLocks noGrp="1" noChangeArrowheads="1"/>
          </p:cNvSpPr>
          <p:nvPr>
            <p:ph type="dt" idx="10"/>
          </p:nvPr>
        </p:nvSpPr>
        <p:spPr>
          <a:ln/>
        </p:spPr>
        <p:txBody>
          <a:bodyPr/>
          <a:lstStyle>
            <a:lvl1pPr>
              <a:defRPr/>
            </a:lvl1pPr>
          </a:lstStyle>
          <a:p>
            <a:pPr>
              <a:defRPr/>
            </a:pPr>
            <a:endParaRPr lang="en-GB"/>
          </a:p>
        </p:txBody>
      </p:sp>
      <p:sp>
        <p:nvSpPr>
          <p:cNvPr id="8" name="Rectangle 4"/>
          <p:cNvSpPr>
            <a:spLocks noGrp="1" noChangeArrowheads="1"/>
          </p:cNvSpPr>
          <p:nvPr>
            <p:ph type="ftr" idx="11"/>
          </p:nvPr>
        </p:nvSpPr>
        <p:spPr>
          <a:ln/>
        </p:spPr>
        <p:txBody>
          <a:bodyPr/>
          <a:lstStyle>
            <a:lvl1pPr>
              <a:defRPr/>
            </a:lvl1pPr>
          </a:lstStyle>
          <a:p>
            <a:pPr>
              <a:defRPr/>
            </a:pPr>
            <a:endParaRPr lang="en-GB"/>
          </a:p>
        </p:txBody>
      </p:sp>
      <p:sp>
        <p:nvSpPr>
          <p:cNvPr id="9" name="Rectangle 5"/>
          <p:cNvSpPr>
            <a:spLocks noGrp="1" noChangeArrowheads="1"/>
          </p:cNvSpPr>
          <p:nvPr>
            <p:ph type="sldNum" idx="12"/>
          </p:nvPr>
        </p:nvSpPr>
        <p:spPr>
          <a:ln/>
        </p:spPr>
        <p:txBody>
          <a:bodyPr/>
          <a:lstStyle>
            <a:lvl1pPr>
              <a:defRPr/>
            </a:lvl1pPr>
          </a:lstStyle>
          <a:p>
            <a:pPr>
              <a:defRPr/>
            </a:pPr>
            <a:fld id="{83CB097E-50EB-486E-B8E8-63D383107372}"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3"/>
          <p:cNvSpPr>
            <a:spLocks noGrp="1" noChangeArrowheads="1"/>
          </p:cNvSpPr>
          <p:nvPr>
            <p:ph type="dt" idx="10"/>
          </p:nvPr>
        </p:nvSpPr>
        <p:spPr>
          <a:ln/>
        </p:spPr>
        <p:txBody>
          <a:bodyPr/>
          <a:lstStyle>
            <a:lvl1pPr>
              <a:defRPr/>
            </a:lvl1pPr>
          </a:lstStyle>
          <a:p>
            <a:pPr>
              <a:defRPr/>
            </a:pPr>
            <a:endParaRPr lang="en-GB"/>
          </a:p>
        </p:txBody>
      </p:sp>
      <p:sp>
        <p:nvSpPr>
          <p:cNvPr id="4" name="Rectangle 4"/>
          <p:cNvSpPr>
            <a:spLocks noGrp="1" noChangeArrowheads="1"/>
          </p:cNvSpPr>
          <p:nvPr>
            <p:ph type="ftr" idx="11"/>
          </p:nvPr>
        </p:nvSpPr>
        <p:spPr>
          <a:ln/>
        </p:spPr>
        <p:txBody>
          <a:bodyPr/>
          <a:lstStyle>
            <a:lvl1pPr>
              <a:defRPr/>
            </a:lvl1pPr>
          </a:lstStyle>
          <a:p>
            <a:pPr>
              <a:defRPr/>
            </a:pPr>
            <a:endParaRPr lang="en-GB"/>
          </a:p>
        </p:txBody>
      </p:sp>
      <p:sp>
        <p:nvSpPr>
          <p:cNvPr id="5" name="Rectangle 5"/>
          <p:cNvSpPr>
            <a:spLocks noGrp="1" noChangeArrowheads="1"/>
          </p:cNvSpPr>
          <p:nvPr>
            <p:ph type="sldNum" idx="12"/>
          </p:nvPr>
        </p:nvSpPr>
        <p:spPr>
          <a:ln/>
        </p:spPr>
        <p:txBody>
          <a:bodyPr/>
          <a:lstStyle>
            <a:lvl1pPr>
              <a:defRPr/>
            </a:lvl1pPr>
          </a:lstStyle>
          <a:p>
            <a:pPr>
              <a:defRPr/>
            </a:pPr>
            <a:fld id="{A1F9C985-FE53-4611-8751-B195B848B3FF}"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p:cNvSpPr>
            <a:spLocks noGrp="1" noChangeArrowheads="1"/>
          </p:cNvSpPr>
          <p:nvPr>
            <p:ph type="dt" idx="10"/>
          </p:nvPr>
        </p:nvSpPr>
        <p:spPr>
          <a:ln/>
        </p:spPr>
        <p:txBody>
          <a:bodyPr/>
          <a:lstStyle>
            <a:lvl1pPr>
              <a:defRPr/>
            </a:lvl1pPr>
          </a:lstStyle>
          <a:p>
            <a:pPr>
              <a:defRPr/>
            </a:pPr>
            <a:endParaRPr lang="en-GB"/>
          </a:p>
        </p:txBody>
      </p:sp>
      <p:sp>
        <p:nvSpPr>
          <p:cNvPr id="3" name="Rectangle 4"/>
          <p:cNvSpPr>
            <a:spLocks noGrp="1" noChangeArrowheads="1"/>
          </p:cNvSpPr>
          <p:nvPr>
            <p:ph type="ftr" idx="11"/>
          </p:nvPr>
        </p:nvSpPr>
        <p:spPr>
          <a:ln/>
        </p:spPr>
        <p:txBody>
          <a:bodyPr/>
          <a:lstStyle>
            <a:lvl1pPr>
              <a:defRPr/>
            </a:lvl1pPr>
          </a:lstStyle>
          <a:p>
            <a:pPr>
              <a:defRPr/>
            </a:pPr>
            <a:endParaRPr lang="en-GB"/>
          </a:p>
        </p:txBody>
      </p:sp>
      <p:sp>
        <p:nvSpPr>
          <p:cNvPr id="4" name="Rectangle 5"/>
          <p:cNvSpPr>
            <a:spLocks noGrp="1" noChangeArrowheads="1"/>
          </p:cNvSpPr>
          <p:nvPr>
            <p:ph type="sldNum" idx="12"/>
          </p:nvPr>
        </p:nvSpPr>
        <p:spPr>
          <a:ln/>
        </p:spPr>
        <p:txBody>
          <a:bodyPr/>
          <a:lstStyle>
            <a:lvl1pPr>
              <a:defRPr/>
            </a:lvl1pPr>
          </a:lstStyle>
          <a:p>
            <a:pPr>
              <a:defRPr/>
            </a:pPr>
            <a:fld id="{3B19B190-2C58-43B7-8411-5F8935C025DC}"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238" y="309563"/>
            <a:ext cx="3308350" cy="13176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32238" y="309563"/>
            <a:ext cx="5622925" cy="66341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3238" y="1627188"/>
            <a:ext cx="3308350" cy="531653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dt" idx="10"/>
          </p:nvPr>
        </p:nvSpPr>
        <p:spPr>
          <a:ln/>
        </p:spPr>
        <p:txBody>
          <a:bodyPr/>
          <a:lstStyle>
            <a:lvl1pPr>
              <a:defRPr/>
            </a:lvl1pPr>
          </a:lstStyle>
          <a:p>
            <a:pPr>
              <a:defRPr/>
            </a:pPr>
            <a:endParaRPr lang="en-GB"/>
          </a:p>
        </p:txBody>
      </p:sp>
      <p:sp>
        <p:nvSpPr>
          <p:cNvPr id="6" name="Rectangle 4"/>
          <p:cNvSpPr>
            <a:spLocks noGrp="1" noChangeArrowheads="1"/>
          </p:cNvSpPr>
          <p:nvPr>
            <p:ph type="ftr" idx="11"/>
          </p:nvPr>
        </p:nvSpPr>
        <p:spPr>
          <a:ln/>
        </p:spPr>
        <p:txBody>
          <a:bodyPr/>
          <a:lstStyle>
            <a:lvl1pPr>
              <a:defRPr/>
            </a:lvl1pPr>
          </a:lstStyle>
          <a:p>
            <a:pPr>
              <a:defRPr/>
            </a:pPr>
            <a:endParaRPr lang="en-GB"/>
          </a:p>
        </p:txBody>
      </p:sp>
      <p:sp>
        <p:nvSpPr>
          <p:cNvPr id="7" name="Rectangle 5"/>
          <p:cNvSpPr>
            <a:spLocks noGrp="1" noChangeArrowheads="1"/>
          </p:cNvSpPr>
          <p:nvPr>
            <p:ph type="sldNum" idx="12"/>
          </p:nvPr>
        </p:nvSpPr>
        <p:spPr>
          <a:ln/>
        </p:spPr>
        <p:txBody>
          <a:bodyPr/>
          <a:lstStyle>
            <a:lvl1pPr>
              <a:defRPr/>
            </a:lvl1pPr>
          </a:lstStyle>
          <a:p>
            <a:pPr>
              <a:defRPr/>
            </a:pPr>
            <a:fld id="{DCCCE02A-0795-4D18-9EAE-356AF1348345}"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675" y="5440363"/>
            <a:ext cx="6035675" cy="642937"/>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1675" y="693738"/>
            <a:ext cx="6035675" cy="4664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971675" y="6083300"/>
            <a:ext cx="6035675" cy="91122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dt" idx="10"/>
          </p:nvPr>
        </p:nvSpPr>
        <p:spPr>
          <a:ln/>
        </p:spPr>
        <p:txBody>
          <a:bodyPr/>
          <a:lstStyle>
            <a:lvl1pPr>
              <a:defRPr/>
            </a:lvl1pPr>
          </a:lstStyle>
          <a:p>
            <a:pPr>
              <a:defRPr/>
            </a:pPr>
            <a:endParaRPr lang="en-GB"/>
          </a:p>
        </p:txBody>
      </p:sp>
      <p:sp>
        <p:nvSpPr>
          <p:cNvPr id="6" name="Rectangle 4"/>
          <p:cNvSpPr>
            <a:spLocks noGrp="1" noChangeArrowheads="1"/>
          </p:cNvSpPr>
          <p:nvPr>
            <p:ph type="ftr" idx="11"/>
          </p:nvPr>
        </p:nvSpPr>
        <p:spPr>
          <a:ln/>
        </p:spPr>
        <p:txBody>
          <a:bodyPr/>
          <a:lstStyle>
            <a:lvl1pPr>
              <a:defRPr/>
            </a:lvl1pPr>
          </a:lstStyle>
          <a:p>
            <a:pPr>
              <a:defRPr/>
            </a:pPr>
            <a:endParaRPr lang="en-GB"/>
          </a:p>
        </p:txBody>
      </p:sp>
      <p:sp>
        <p:nvSpPr>
          <p:cNvPr id="7" name="Rectangle 5"/>
          <p:cNvSpPr>
            <a:spLocks noGrp="1" noChangeArrowheads="1"/>
          </p:cNvSpPr>
          <p:nvPr>
            <p:ph type="sldNum" idx="12"/>
          </p:nvPr>
        </p:nvSpPr>
        <p:spPr>
          <a:ln/>
        </p:spPr>
        <p:txBody>
          <a:bodyPr/>
          <a:lstStyle>
            <a:lvl1pPr>
              <a:defRPr/>
            </a:lvl1pPr>
          </a:lstStyle>
          <a:p>
            <a:pPr>
              <a:defRPr/>
            </a:pPr>
            <a:fld id="{28AD3ED2-38B2-46D8-9E2C-EF7334D44CBB}"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BFFF7"/>
        </a:solid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title"/>
          </p:nvPr>
        </p:nvSpPr>
        <p:spPr bwMode="auto">
          <a:xfrm>
            <a:off x="503238" y="311150"/>
            <a:ext cx="9037637" cy="1282700"/>
          </a:xfrm>
          <a:prstGeom prst="rect">
            <a:avLst/>
          </a:prstGeom>
          <a:noFill/>
          <a:ln w="9525">
            <a:noFill/>
            <a:round/>
            <a:headEnd/>
            <a:tailEnd/>
          </a:ln>
        </p:spPr>
        <p:txBody>
          <a:bodyPr vert="horz" wrap="square" lIns="101880" tIns="50760" rIns="101880" bIns="50760" numCol="1" anchor="ctr" anchorCtr="0" compatLnSpc="1">
            <a:prstTxWarp prst="textNoShape">
              <a:avLst/>
            </a:prstTxWarp>
          </a:bodyPr>
          <a:lstStyle/>
          <a:p>
            <a:pPr lvl="0"/>
            <a:r>
              <a:rPr lang="en-GB" smtClean="0"/>
              <a:t>Click to edit the title text format</a:t>
            </a:r>
          </a:p>
        </p:txBody>
      </p:sp>
      <p:sp>
        <p:nvSpPr>
          <p:cNvPr id="1027" name="Rectangle 2"/>
          <p:cNvSpPr>
            <a:spLocks noGrp="1" noChangeArrowheads="1"/>
          </p:cNvSpPr>
          <p:nvPr>
            <p:ph type="body" idx="1"/>
          </p:nvPr>
        </p:nvSpPr>
        <p:spPr bwMode="auto">
          <a:xfrm>
            <a:off x="503238" y="1812925"/>
            <a:ext cx="9037637" cy="5116513"/>
          </a:xfrm>
          <a:prstGeom prst="rect">
            <a:avLst/>
          </a:prstGeom>
          <a:noFill/>
          <a:ln w="9525">
            <a:noFill/>
            <a:round/>
            <a:headEnd/>
            <a:tailEnd/>
          </a:ln>
        </p:spPr>
        <p:txBody>
          <a:bodyPr vert="horz" wrap="square" lIns="101880" tIns="50760" rIns="101880" bIns="5076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2" name="Rectangle 3"/>
          <p:cNvSpPr>
            <a:spLocks noGrp="1" noChangeArrowheads="1"/>
          </p:cNvSpPr>
          <p:nvPr>
            <p:ph type="dt"/>
          </p:nvPr>
        </p:nvSpPr>
        <p:spPr bwMode="auto">
          <a:xfrm>
            <a:off x="503238" y="7078663"/>
            <a:ext cx="2332037" cy="527050"/>
          </a:xfrm>
          <a:prstGeom prst="rect">
            <a:avLst/>
          </a:prstGeom>
          <a:noFill/>
          <a:ln w="9525">
            <a:noFill/>
            <a:round/>
            <a:headEnd/>
            <a:tailEnd/>
          </a:ln>
          <a:effectLst/>
        </p:spPr>
        <p:txBody>
          <a:bodyPr vert="horz" wrap="square" lIns="101880" tIns="50760" rIns="101880" bIns="50760" numCol="1" anchor="t" anchorCtr="0" compatLnSpc="1">
            <a:prstTxWarp prst="textNoShape">
              <a:avLst/>
            </a:prstTxWarp>
          </a:bodyPr>
          <a:lstStyle>
            <a:lvl1pPr>
              <a:lnSpc>
                <a:spcPct val="100000"/>
              </a:lnSpc>
              <a:buClr>
                <a:srgbClr val="000000"/>
              </a:buClr>
              <a:buSzPct val="100000"/>
              <a:buFont typeface="Arial"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600">
                <a:solidFill>
                  <a:srgbClr val="000000"/>
                </a:solidFill>
                <a:latin typeface="+mn-lt"/>
                <a:cs typeface="Lucida Sans Unicode" pitchFamily="34" charset="0"/>
              </a:defRPr>
            </a:lvl1pPr>
          </a:lstStyle>
          <a:p>
            <a:pPr>
              <a:defRPr/>
            </a:pPr>
            <a:endParaRPr lang="en-GB"/>
          </a:p>
        </p:txBody>
      </p:sp>
      <p:sp>
        <p:nvSpPr>
          <p:cNvPr id="1028" name="Rectangle 4"/>
          <p:cNvSpPr>
            <a:spLocks noGrp="1" noChangeArrowheads="1"/>
          </p:cNvSpPr>
          <p:nvPr>
            <p:ph type="ftr"/>
          </p:nvPr>
        </p:nvSpPr>
        <p:spPr bwMode="auto">
          <a:xfrm>
            <a:off x="3436938" y="7078663"/>
            <a:ext cx="3170237" cy="527050"/>
          </a:xfrm>
          <a:prstGeom prst="rect">
            <a:avLst/>
          </a:prstGeom>
          <a:noFill/>
          <a:ln w="9525">
            <a:noFill/>
            <a:round/>
            <a:headEnd/>
            <a:tailEnd/>
          </a:ln>
          <a:effectLst/>
        </p:spPr>
        <p:txBody>
          <a:bodyPr vert="horz" wrap="square" lIns="101880" tIns="50760" rIns="101880" bIns="50760" numCol="1" anchor="t" anchorCtr="0" compatLnSpc="1">
            <a:prstTxWarp prst="textNoShape">
              <a:avLst/>
            </a:prstTxWarp>
          </a:bodyPr>
          <a:lstStyle>
            <a:lvl1pPr algn="ctr">
              <a:lnSpc>
                <a:spcPct val="100000"/>
              </a:lnSpc>
              <a:buClr>
                <a:srgbClr val="000000"/>
              </a:buClr>
              <a:buSzPct val="100000"/>
              <a:buFont typeface="Arial"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600">
                <a:solidFill>
                  <a:srgbClr val="000000"/>
                </a:solidFill>
                <a:latin typeface="+mn-lt"/>
                <a:cs typeface="Lucida Sans Unicode" pitchFamily="34" charset="0"/>
              </a:defRPr>
            </a:lvl1pPr>
          </a:lstStyle>
          <a:p>
            <a:pPr>
              <a:defRPr/>
            </a:pPr>
            <a:endParaRPr lang="en-GB"/>
          </a:p>
        </p:txBody>
      </p:sp>
      <p:sp>
        <p:nvSpPr>
          <p:cNvPr id="1029" name="Rectangle 5"/>
          <p:cNvSpPr>
            <a:spLocks noGrp="1" noChangeArrowheads="1"/>
          </p:cNvSpPr>
          <p:nvPr>
            <p:ph type="sldNum"/>
          </p:nvPr>
        </p:nvSpPr>
        <p:spPr bwMode="auto">
          <a:xfrm>
            <a:off x="7208838" y="7078663"/>
            <a:ext cx="2332037" cy="527050"/>
          </a:xfrm>
          <a:prstGeom prst="rect">
            <a:avLst/>
          </a:prstGeom>
          <a:noFill/>
          <a:ln w="9525">
            <a:noFill/>
            <a:round/>
            <a:headEnd/>
            <a:tailEnd/>
          </a:ln>
          <a:effectLst/>
        </p:spPr>
        <p:txBody>
          <a:bodyPr vert="horz" wrap="square" lIns="101880" tIns="50760" rIns="101880" bIns="50760" numCol="1" anchor="t" anchorCtr="0" compatLnSpc="1">
            <a:prstTxWarp prst="textNoShape">
              <a:avLst/>
            </a:prstTxWarp>
          </a:bodyPr>
          <a:lstStyle>
            <a:lvl1pPr algn="r">
              <a:lnSpc>
                <a:spcPct val="100000"/>
              </a:lnSpc>
              <a:buClr>
                <a:srgbClr val="000000"/>
              </a:buClr>
              <a:buSzPct val="100000"/>
              <a:buFont typeface="Arial"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sz="1600">
                <a:solidFill>
                  <a:srgbClr val="000000"/>
                </a:solidFill>
                <a:latin typeface="+mn-lt"/>
                <a:cs typeface="Lucida Sans Unicode" pitchFamily="34" charset="0"/>
              </a:defRPr>
            </a:lvl1pPr>
          </a:lstStyle>
          <a:p>
            <a:pPr>
              <a:defRPr/>
            </a:pPr>
            <a:fld id="{887DE9C2-E6DB-43C2-97C1-55DE9D911E24}"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ctr" defTabSz="457200" rtl="0" fontAlgn="base">
        <a:lnSpc>
          <a:spcPct val="124000"/>
        </a:lnSpc>
        <a:spcBef>
          <a:spcPct val="0"/>
        </a:spcBef>
        <a:spcAft>
          <a:spcPct val="0"/>
        </a:spcAft>
        <a:buClr>
          <a:srgbClr val="000000"/>
        </a:buClr>
        <a:buSzPct val="100000"/>
        <a:buFont typeface="Arial" pitchFamily="34" charset="0"/>
        <a:defRPr sz="4900">
          <a:solidFill>
            <a:srgbClr val="000000"/>
          </a:solidFill>
          <a:latin typeface="+mj-lt"/>
          <a:ea typeface="+mj-ea"/>
          <a:cs typeface="+mj-cs"/>
        </a:defRPr>
      </a:lvl1pPr>
      <a:lvl2pPr algn="ctr" defTabSz="457200" rtl="0" fontAlgn="base">
        <a:lnSpc>
          <a:spcPct val="124000"/>
        </a:lnSpc>
        <a:spcBef>
          <a:spcPct val="0"/>
        </a:spcBef>
        <a:spcAft>
          <a:spcPct val="0"/>
        </a:spcAft>
        <a:buClr>
          <a:srgbClr val="000000"/>
        </a:buClr>
        <a:buSzPct val="100000"/>
        <a:buFont typeface="Arial" pitchFamily="34" charset="0"/>
        <a:defRPr sz="4900">
          <a:solidFill>
            <a:srgbClr val="000000"/>
          </a:solidFill>
          <a:latin typeface="Arial" charset="0"/>
          <a:ea typeface="宋体" pitchFamily="2" charset="-122"/>
        </a:defRPr>
      </a:lvl2pPr>
      <a:lvl3pPr algn="ctr" defTabSz="457200" rtl="0" fontAlgn="base">
        <a:lnSpc>
          <a:spcPct val="124000"/>
        </a:lnSpc>
        <a:spcBef>
          <a:spcPct val="0"/>
        </a:spcBef>
        <a:spcAft>
          <a:spcPct val="0"/>
        </a:spcAft>
        <a:buClr>
          <a:srgbClr val="000000"/>
        </a:buClr>
        <a:buSzPct val="100000"/>
        <a:buFont typeface="Arial" pitchFamily="34" charset="0"/>
        <a:defRPr sz="4900">
          <a:solidFill>
            <a:srgbClr val="000000"/>
          </a:solidFill>
          <a:latin typeface="Arial" charset="0"/>
          <a:ea typeface="宋体" pitchFamily="2" charset="-122"/>
        </a:defRPr>
      </a:lvl3pPr>
      <a:lvl4pPr algn="ctr" defTabSz="457200" rtl="0" fontAlgn="base">
        <a:lnSpc>
          <a:spcPct val="124000"/>
        </a:lnSpc>
        <a:spcBef>
          <a:spcPct val="0"/>
        </a:spcBef>
        <a:spcAft>
          <a:spcPct val="0"/>
        </a:spcAft>
        <a:buClr>
          <a:srgbClr val="000000"/>
        </a:buClr>
        <a:buSzPct val="100000"/>
        <a:buFont typeface="Arial" pitchFamily="34" charset="0"/>
        <a:defRPr sz="4900">
          <a:solidFill>
            <a:srgbClr val="000000"/>
          </a:solidFill>
          <a:latin typeface="Arial" charset="0"/>
          <a:ea typeface="宋体" pitchFamily="2" charset="-122"/>
        </a:defRPr>
      </a:lvl4pPr>
      <a:lvl5pPr algn="ctr" defTabSz="457200" rtl="0" fontAlgn="base">
        <a:lnSpc>
          <a:spcPct val="124000"/>
        </a:lnSpc>
        <a:spcBef>
          <a:spcPct val="0"/>
        </a:spcBef>
        <a:spcAft>
          <a:spcPct val="0"/>
        </a:spcAft>
        <a:buClr>
          <a:srgbClr val="000000"/>
        </a:buClr>
        <a:buSzPct val="100000"/>
        <a:buFont typeface="Arial" pitchFamily="34" charset="0"/>
        <a:defRPr sz="4900">
          <a:solidFill>
            <a:srgbClr val="000000"/>
          </a:solidFill>
          <a:latin typeface="Arial" charset="0"/>
          <a:ea typeface="宋体" pitchFamily="2" charset="-122"/>
        </a:defRPr>
      </a:lvl5pPr>
      <a:lvl6pPr marL="457200" algn="ctr" defTabSz="457200" rtl="0" eaLnBrk="1" fontAlgn="base" hangingPunct="1">
        <a:lnSpc>
          <a:spcPct val="124000"/>
        </a:lnSpc>
        <a:spcBef>
          <a:spcPct val="0"/>
        </a:spcBef>
        <a:spcAft>
          <a:spcPct val="0"/>
        </a:spcAft>
        <a:buClr>
          <a:srgbClr val="000000"/>
        </a:buClr>
        <a:buSzPct val="100000"/>
        <a:buFont typeface="Arial" charset="0"/>
        <a:defRPr sz="4900">
          <a:solidFill>
            <a:srgbClr val="000000"/>
          </a:solidFill>
          <a:latin typeface="Arial" charset="0"/>
          <a:ea typeface="宋体" pitchFamily="2" charset="-122"/>
        </a:defRPr>
      </a:lvl6pPr>
      <a:lvl7pPr marL="914400" algn="ctr" defTabSz="457200" rtl="0" eaLnBrk="1" fontAlgn="base" hangingPunct="1">
        <a:lnSpc>
          <a:spcPct val="124000"/>
        </a:lnSpc>
        <a:spcBef>
          <a:spcPct val="0"/>
        </a:spcBef>
        <a:spcAft>
          <a:spcPct val="0"/>
        </a:spcAft>
        <a:buClr>
          <a:srgbClr val="000000"/>
        </a:buClr>
        <a:buSzPct val="100000"/>
        <a:buFont typeface="Arial" charset="0"/>
        <a:defRPr sz="4900">
          <a:solidFill>
            <a:srgbClr val="000000"/>
          </a:solidFill>
          <a:latin typeface="Arial" charset="0"/>
          <a:ea typeface="宋体" pitchFamily="2" charset="-122"/>
        </a:defRPr>
      </a:lvl7pPr>
      <a:lvl8pPr marL="1371600" algn="ctr" defTabSz="457200" rtl="0" eaLnBrk="1" fontAlgn="base" hangingPunct="1">
        <a:lnSpc>
          <a:spcPct val="124000"/>
        </a:lnSpc>
        <a:spcBef>
          <a:spcPct val="0"/>
        </a:spcBef>
        <a:spcAft>
          <a:spcPct val="0"/>
        </a:spcAft>
        <a:buClr>
          <a:srgbClr val="000000"/>
        </a:buClr>
        <a:buSzPct val="100000"/>
        <a:buFont typeface="Arial" charset="0"/>
        <a:defRPr sz="4900">
          <a:solidFill>
            <a:srgbClr val="000000"/>
          </a:solidFill>
          <a:latin typeface="Arial" charset="0"/>
          <a:ea typeface="宋体" pitchFamily="2" charset="-122"/>
        </a:defRPr>
      </a:lvl8pPr>
      <a:lvl9pPr marL="1828800" algn="ctr" defTabSz="457200" rtl="0" eaLnBrk="1" fontAlgn="base" hangingPunct="1">
        <a:lnSpc>
          <a:spcPct val="124000"/>
        </a:lnSpc>
        <a:spcBef>
          <a:spcPct val="0"/>
        </a:spcBef>
        <a:spcAft>
          <a:spcPct val="0"/>
        </a:spcAft>
        <a:buClr>
          <a:srgbClr val="000000"/>
        </a:buClr>
        <a:buSzPct val="100000"/>
        <a:buFont typeface="Arial" charset="0"/>
        <a:defRPr sz="4900">
          <a:solidFill>
            <a:srgbClr val="000000"/>
          </a:solidFill>
          <a:latin typeface="Arial" charset="0"/>
          <a:ea typeface="宋体" pitchFamily="2" charset="-122"/>
        </a:defRPr>
      </a:lvl9pPr>
    </p:titleStyle>
    <p:bodyStyle>
      <a:lvl1pPr marL="368300" indent="-368300" algn="l" defTabSz="457200" rtl="0" fontAlgn="base">
        <a:lnSpc>
          <a:spcPct val="124000"/>
        </a:lnSpc>
        <a:spcBef>
          <a:spcPts val="900"/>
        </a:spcBef>
        <a:spcAft>
          <a:spcPct val="0"/>
        </a:spcAft>
        <a:buClr>
          <a:srgbClr val="000000"/>
        </a:buClr>
        <a:buSzPct val="100000"/>
        <a:buFont typeface="Arial" pitchFamily="34" charset="0"/>
        <a:buChar char="•"/>
        <a:defRPr sz="3600">
          <a:solidFill>
            <a:srgbClr val="000000"/>
          </a:solidFill>
          <a:latin typeface="+mn-lt"/>
          <a:ea typeface="+mn-ea"/>
          <a:cs typeface="+mn-cs"/>
        </a:defRPr>
      </a:lvl1pPr>
      <a:lvl2pPr marL="812800" indent="-317500" algn="l" defTabSz="457200" rtl="0" fontAlgn="base">
        <a:lnSpc>
          <a:spcPct val="124000"/>
        </a:lnSpc>
        <a:spcBef>
          <a:spcPts val="775"/>
        </a:spcBef>
        <a:spcAft>
          <a:spcPct val="0"/>
        </a:spcAft>
        <a:buClr>
          <a:srgbClr val="000000"/>
        </a:buClr>
        <a:buSzPct val="100000"/>
        <a:buFont typeface="Arial" pitchFamily="34" charset="0"/>
        <a:buChar char="–"/>
        <a:defRPr sz="3100">
          <a:solidFill>
            <a:srgbClr val="000000"/>
          </a:solidFill>
          <a:latin typeface="+mn-lt"/>
          <a:ea typeface="+mn-ea"/>
        </a:defRPr>
      </a:lvl2pPr>
      <a:lvl3pPr marL="1258888" indent="-239713" algn="l" defTabSz="457200" rtl="0" fontAlgn="base">
        <a:lnSpc>
          <a:spcPct val="124000"/>
        </a:lnSpc>
        <a:spcBef>
          <a:spcPts val="675"/>
        </a:spcBef>
        <a:spcAft>
          <a:spcPct val="0"/>
        </a:spcAft>
        <a:buClr>
          <a:srgbClr val="000000"/>
        </a:buClr>
        <a:buSzPct val="100000"/>
        <a:buFont typeface="Arial" pitchFamily="34" charset="0"/>
        <a:buChar char="•"/>
        <a:defRPr sz="2700">
          <a:solidFill>
            <a:srgbClr val="000000"/>
          </a:solidFill>
          <a:latin typeface="+mn-lt"/>
          <a:ea typeface="+mn-ea"/>
        </a:defRPr>
      </a:lvl3pPr>
      <a:lvl4pPr marL="1768475" indent="-247650" algn="l" defTabSz="457200" rtl="0" fontAlgn="base">
        <a:lnSpc>
          <a:spcPct val="124000"/>
        </a:lnSpc>
        <a:spcBef>
          <a:spcPts val="550"/>
        </a:spcBef>
        <a:spcAft>
          <a:spcPct val="0"/>
        </a:spcAft>
        <a:buClr>
          <a:srgbClr val="000000"/>
        </a:buClr>
        <a:buSzPct val="100000"/>
        <a:buFont typeface="Arial" pitchFamily="34" charset="0"/>
        <a:buChar char="–"/>
        <a:defRPr sz="2200">
          <a:solidFill>
            <a:srgbClr val="000000"/>
          </a:solidFill>
          <a:latin typeface="+mn-lt"/>
          <a:ea typeface="+mn-ea"/>
        </a:defRPr>
      </a:lvl4pPr>
      <a:lvl5pPr marL="2286000" indent="-247650" algn="l" defTabSz="457200" rtl="0" fontAlgn="base">
        <a:lnSpc>
          <a:spcPct val="124000"/>
        </a:lnSpc>
        <a:spcBef>
          <a:spcPts val="550"/>
        </a:spcBef>
        <a:spcAft>
          <a:spcPct val="0"/>
        </a:spcAft>
        <a:buClr>
          <a:srgbClr val="000000"/>
        </a:buClr>
        <a:buSzPct val="100000"/>
        <a:buFont typeface="Arial" pitchFamily="34" charset="0"/>
        <a:buChar char="»"/>
        <a:defRPr sz="2200">
          <a:solidFill>
            <a:srgbClr val="000000"/>
          </a:solidFill>
          <a:latin typeface="+mn-lt"/>
          <a:ea typeface="+mn-ea"/>
        </a:defRPr>
      </a:lvl5pPr>
      <a:lvl6pPr marL="2743200" indent="-247650" algn="l" defTabSz="457200" rtl="0" eaLnBrk="1" fontAlgn="base" hangingPunct="1">
        <a:lnSpc>
          <a:spcPct val="124000"/>
        </a:lnSpc>
        <a:spcBef>
          <a:spcPts val="550"/>
        </a:spcBef>
        <a:spcAft>
          <a:spcPct val="0"/>
        </a:spcAft>
        <a:buClr>
          <a:srgbClr val="000000"/>
        </a:buClr>
        <a:buSzPct val="100000"/>
        <a:buFont typeface="Arial" charset="0"/>
        <a:buChar char="»"/>
        <a:defRPr sz="2200">
          <a:solidFill>
            <a:srgbClr val="000000"/>
          </a:solidFill>
          <a:latin typeface="+mn-lt"/>
          <a:ea typeface="+mn-ea"/>
        </a:defRPr>
      </a:lvl6pPr>
      <a:lvl7pPr marL="3200400" indent="-247650" algn="l" defTabSz="457200" rtl="0" eaLnBrk="1" fontAlgn="base" hangingPunct="1">
        <a:lnSpc>
          <a:spcPct val="124000"/>
        </a:lnSpc>
        <a:spcBef>
          <a:spcPts val="550"/>
        </a:spcBef>
        <a:spcAft>
          <a:spcPct val="0"/>
        </a:spcAft>
        <a:buClr>
          <a:srgbClr val="000000"/>
        </a:buClr>
        <a:buSzPct val="100000"/>
        <a:buFont typeface="Arial" charset="0"/>
        <a:buChar char="»"/>
        <a:defRPr sz="2200">
          <a:solidFill>
            <a:srgbClr val="000000"/>
          </a:solidFill>
          <a:latin typeface="+mn-lt"/>
          <a:ea typeface="+mn-ea"/>
        </a:defRPr>
      </a:lvl7pPr>
      <a:lvl8pPr marL="3657600" indent="-247650" algn="l" defTabSz="457200" rtl="0" eaLnBrk="1" fontAlgn="base" hangingPunct="1">
        <a:lnSpc>
          <a:spcPct val="124000"/>
        </a:lnSpc>
        <a:spcBef>
          <a:spcPts val="550"/>
        </a:spcBef>
        <a:spcAft>
          <a:spcPct val="0"/>
        </a:spcAft>
        <a:buClr>
          <a:srgbClr val="000000"/>
        </a:buClr>
        <a:buSzPct val="100000"/>
        <a:buFont typeface="Arial" charset="0"/>
        <a:buChar char="»"/>
        <a:defRPr sz="2200">
          <a:solidFill>
            <a:srgbClr val="000000"/>
          </a:solidFill>
          <a:latin typeface="+mn-lt"/>
          <a:ea typeface="+mn-ea"/>
        </a:defRPr>
      </a:lvl8pPr>
      <a:lvl9pPr marL="4114800" indent="-247650" algn="l" defTabSz="457200" rtl="0" eaLnBrk="1" fontAlgn="base" hangingPunct="1">
        <a:lnSpc>
          <a:spcPct val="124000"/>
        </a:lnSpc>
        <a:spcBef>
          <a:spcPts val="550"/>
        </a:spcBef>
        <a:spcAft>
          <a:spcPct val="0"/>
        </a:spcAft>
        <a:buClr>
          <a:srgbClr val="000000"/>
        </a:buClr>
        <a:buSzPct val="100000"/>
        <a:buFont typeface="Arial" charset="0"/>
        <a:buChar char="»"/>
        <a:defRPr sz="22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xml"/><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xml"/><Relationship Id="rId1" Type="http://schemas.openxmlformats.org/officeDocument/2006/relationships/tags" Target="../tags/tag2.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8" Type="http://schemas.openxmlformats.org/officeDocument/2006/relationships/slideLayout" Target="../slideLayouts/slideLayout2.xml"/><Relationship Id="rId13" Type="http://schemas.openxmlformats.org/officeDocument/2006/relationships/image" Target="../media/image13.png"/><Relationship Id="rId3" Type="http://schemas.openxmlformats.org/officeDocument/2006/relationships/tags" Target="../tags/tag7.xml"/><Relationship Id="rId7" Type="http://schemas.openxmlformats.org/officeDocument/2006/relationships/tags" Target="../tags/tag11.xml"/><Relationship Id="rId12" Type="http://schemas.openxmlformats.org/officeDocument/2006/relationships/image" Target="../media/image12.png"/><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tags" Target="../tags/tag10.xml"/><Relationship Id="rId11" Type="http://schemas.openxmlformats.org/officeDocument/2006/relationships/image" Target="../media/image11.png"/><Relationship Id="rId5" Type="http://schemas.openxmlformats.org/officeDocument/2006/relationships/tags" Target="../tags/tag9.xml"/><Relationship Id="rId15" Type="http://schemas.openxmlformats.org/officeDocument/2006/relationships/image" Target="../media/image15.png"/><Relationship Id="rId10" Type="http://schemas.openxmlformats.org/officeDocument/2006/relationships/image" Target="../media/image10.png"/><Relationship Id="rId4" Type="http://schemas.openxmlformats.org/officeDocument/2006/relationships/tags" Target="../tags/tag8.xml"/><Relationship Id="rId9" Type="http://schemas.openxmlformats.org/officeDocument/2006/relationships/image" Target="../media/image9.png"/><Relationship Id="rId14" Type="http://schemas.openxmlformats.org/officeDocument/2006/relationships/image" Target="../media/image14.png"/></Relationships>
</file>

<file path=ppt/slides/_rels/slide27.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gif"/><Relationship Id="rId1" Type="http://schemas.openxmlformats.org/officeDocument/2006/relationships/slideLayout" Target="../slideLayouts/slideLayout2.xml"/><Relationship Id="rId4" Type="http://schemas.openxmlformats.org/officeDocument/2006/relationships/image" Target="../media/image18.jpeg"/></Relationships>
</file>

<file path=ppt/slides/_rels/slide28.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9.gif"/><Relationship Id="rId1" Type="http://schemas.openxmlformats.org/officeDocument/2006/relationships/slideLayout" Target="../slideLayouts/slideLayout2.xml"/><Relationship Id="rId4" Type="http://schemas.openxmlformats.org/officeDocument/2006/relationships/image" Target="../media/image18.jpeg"/></Relationships>
</file>

<file path=ppt/slides/_rels/slide29.xml.rels><?xml version="1.0" encoding="UTF-8" standalone="yes"?>
<Relationships xmlns="http://schemas.openxmlformats.org/package/2006/relationships"><Relationship Id="rId3" Type="http://schemas.openxmlformats.org/officeDocument/2006/relationships/image" Target="../media/image21.gif"/><Relationship Id="rId2" Type="http://schemas.openxmlformats.org/officeDocument/2006/relationships/image" Target="../media/image20.gif"/><Relationship Id="rId1" Type="http://schemas.openxmlformats.org/officeDocument/2006/relationships/slideLayout" Target="../slideLayouts/slideLayout2.xml"/><Relationship Id="rId4" Type="http://schemas.openxmlformats.org/officeDocument/2006/relationships/image" Target="../media/image22.gi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0.xml.rels><?xml version="1.0" encoding="UTF-8" standalone="yes"?>
<Relationships xmlns="http://schemas.openxmlformats.org/package/2006/relationships"><Relationship Id="rId3" Type="http://schemas.openxmlformats.org/officeDocument/2006/relationships/image" Target="../media/image19.gif"/><Relationship Id="rId2" Type="http://schemas.openxmlformats.org/officeDocument/2006/relationships/image" Target="../media/image23.gif"/><Relationship Id="rId1" Type="http://schemas.openxmlformats.org/officeDocument/2006/relationships/slideLayout" Target="../slideLayouts/slideLayout2.xml"/><Relationship Id="rId4" Type="http://schemas.openxmlformats.org/officeDocument/2006/relationships/image" Target="../media/image24.gif"/></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image" Target="../media/image26.png"/><Relationship Id="rId5" Type="http://schemas.openxmlformats.org/officeDocument/2006/relationships/image" Target="../media/image25.png"/><Relationship Id="rId4" Type="http://schemas.openxmlformats.org/officeDocument/2006/relationships/notesSlide" Target="../notesSlides/notesSlide5.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2.xml"/><Relationship Id="rId1" Type="http://schemas.openxmlformats.org/officeDocument/2006/relationships/tags" Target="../tags/tag14.xml"/><Relationship Id="rId4" Type="http://schemas.openxmlformats.org/officeDocument/2006/relationships/image" Target="../media/image27.png"/></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4.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tags" Target="../tags/tag15.xml"/><Relationship Id="rId4" Type="http://schemas.openxmlformats.org/officeDocument/2006/relationships/image" Target="../media/image28.png"/></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8" Type="http://schemas.openxmlformats.org/officeDocument/2006/relationships/image" Target="../media/image24.gif"/><Relationship Id="rId3" Type="http://schemas.openxmlformats.org/officeDocument/2006/relationships/image" Target="../media/image29.gif"/><Relationship Id="rId7" Type="http://schemas.openxmlformats.org/officeDocument/2006/relationships/image" Target="../media/image32.gif"/><Relationship Id="rId2" Type="http://schemas.openxmlformats.org/officeDocument/2006/relationships/image" Target="../media/image19.gif"/><Relationship Id="rId1" Type="http://schemas.openxmlformats.org/officeDocument/2006/relationships/slideLayout" Target="../slideLayouts/slideLayout2.xml"/><Relationship Id="rId6" Type="http://schemas.openxmlformats.org/officeDocument/2006/relationships/image" Target="../media/image31.gif"/><Relationship Id="rId5" Type="http://schemas.openxmlformats.org/officeDocument/2006/relationships/image" Target="../media/image23.gif"/><Relationship Id="rId4" Type="http://schemas.openxmlformats.org/officeDocument/2006/relationships/image" Target="../media/image30.gif"/></Relationships>
</file>

<file path=ppt/slides/_rels/slide45.xml.rels><?xml version="1.0" encoding="UTF-8" standalone="yes"?>
<Relationships xmlns="http://schemas.openxmlformats.org/package/2006/relationships"><Relationship Id="rId2" Type="http://schemas.openxmlformats.org/officeDocument/2006/relationships/image" Target="../media/image23.gi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33.gif"/><Relationship Id="rId2" Type="http://schemas.openxmlformats.org/officeDocument/2006/relationships/image" Target="../media/image23.gif"/><Relationship Id="rId1" Type="http://schemas.openxmlformats.org/officeDocument/2006/relationships/slideLayout" Target="../slideLayouts/slideLayout2.xml"/><Relationship Id="rId4" Type="http://schemas.openxmlformats.org/officeDocument/2006/relationships/image" Target="../media/image34.gif"/></Relationships>
</file>

<file path=ppt/slides/_rels/slide47.xml.rels><?xml version="1.0" encoding="UTF-8" standalone="yes"?>
<Relationships xmlns="http://schemas.openxmlformats.org/package/2006/relationships"><Relationship Id="rId3" Type="http://schemas.openxmlformats.org/officeDocument/2006/relationships/image" Target="../media/image35.gif"/><Relationship Id="rId2" Type="http://schemas.openxmlformats.org/officeDocument/2006/relationships/image" Target="../media/image23.gif"/><Relationship Id="rId1" Type="http://schemas.openxmlformats.org/officeDocument/2006/relationships/slideLayout" Target="../slideLayouts/slideLayout2.xml"/><Relationship Id="rId4" Type="http://schemas.openxmlformats.org/officeDocument/2006/relationships/image" Target="../media/image36.gif"/></Relationships>
</file>

<file path=ppt/slides/_rels/slide48.xml.rels><?xml version="1.0" encoding="UTF-8" standalone="yes"?>
<Relationships xmlns="http://schemas.openxmlformats.org/package/2006/relationships"><Relationship Id="rId3" Type="http://schemas.openxmlformats.org/officeDocument/2006/relationships/image" Target="../media/image37.gif"/><Relationship Id="rId2" Type="http://schemas.openxmlformats.org/officeDocument/2006/relationships/image" Target="../media/image23.gif"/><Relationship Id="rId1" Type="http://schemas.openxmlformats.org/officeDocument/2006/relationships/slideLayout" Target="../slideLayouts/slideLayout2.xml"/><Relationship Id="rId4" Type="http://schemas.openxmlformats.org/officeDocument/2006/relationships/image" Target="../media/image38.gi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1"/>
          <p:cNvSpPr>
            <a:spLocks noGrp="1" noChangeArrowheads="1"/>
          </p:cNvSpPr>
          <p:nvPr>
            <p:ph type="ctrTitle"/>
          </p:nvPr>
        </p:nvSpPr>
        <p:spPr>
          <a:xfrm>
            <a:off x="762000" y="1905000"/>
            <a:ext cx="8550275" cy="1665288"/>
          </a:xfrm>
        </p:spPr>
        <p:txBody>
          <a:bodyPr lIns="0" tIns="0" rIns="0" bIns="0"/>
          <a:lstStyle/>
          <a:p>
            <a:r>
              <a:rPr lang="en-US" sz="3600" b="1" dirty="0" smtClean="0"/>
              <a:t>CPS 590.01</a:t>
            </a:r>
            <a:br>
              <a:rPr lang="en-US" sz="3600" b="1" dirty="0" smtClean="0"/>
            </a:br>
            <a:r>
              <a:rPr lang="en-US" sz="3600" b="1" dirty="0" smtClean="0"/>
              <a:t>LP and IP in Game theory</a:t>
            </a:r>
            <a:br>
              <a:rPr lang="en-US" sz="3600" b="1" dirty="0" smtClean="0"/>
            </a:br>
            <a:r>
              <a:rPr lang="en-US" sz="3600" b="1" dirty="0" smtClean="0"/>
              <a:t>(Normal-form Games, Nash Equilibria and Stackelberg Games)</a:t>
            </a:r>
            <a:endParaRPr lang="en-GB" sz="3600" b="1" dirty="0" smtClean="0">
              <a:solidFill>
                <a:schemeClr val="tx1"/>
              </a:solidFill>
            </a:endParaRPr>
          </a:p>
        </p:txBody>
      </p:sp>
      <p:sp>
        <p:nvSpPr>
          <p:cNvPr id="2051" name="Rectangle 2"/>
          <p:cNvSpPr>
            <a:spLocks noGrp="1" noChangeArrowheads="1"/>
          </p:cNvSpPr>
          <p:nvPr>
            <p:ph type="subTitle" idx="1"/>
          </p:nvPr>
        </p:nvSpPr>
        <p:spPr>
          <a:xfrm>
            <a:off x="457200" y="4114800"/>
            <a:ext cx="8991600" cy="3063875"/>
          </a:xfrm>
        </p:spPr>
        <p:txBody>
          <a:bodyPr lIns="0" tIns="0" rIns="0" bIns="0" anchor="ctr"/>
          <a:lstStyle/>
          <a:p>
            <a:pPr marL="495300" lvl="1">
              <a:lnSpc>
                <a:spcPts val="3600"/>
              </a:lnSpc>
              <a:spcBef>
                <a:spcPct val="0"/>
              </a:spcBef>
              <a:tabLst>
                <a:tab pos="495300" algn="l"/>
                <a:tab pos="952500" algn="l"/>
                <a:tab pos="1409700" algn="l"/>
                <a:tab pos="1866900" algn="l"/>
                <a:tab pos="2324100" algn="l"/>
                <a:tab pos="2781300" algn="l"/>
                <a:tab pos="3238500" algn="l"/>
                <a:tab pos="3695700" algn="l"/>
                <a:tab pos="4152900" algn="l"/>
                <a:tab pos="4610100" algn="l"/>
                <a:tab pos="5067300" algn="l"/>
                <a:tab pos="5524500" algn="l"/>
                <a:tab pos="5981700" algn="l"/>
                <a:tab pos="6438900" algn="l"/>
                <a:tab pos="6896100" algn="l"/>
                <a:tab pos="7353300" algn="l"/>
                <a:tab pos="7810500" algn="l"/>
                <a:tab pos="8267700" algn="l"/>
                <a:tab pos="8724900" algn="l"/>
                <a:tab pos="9182100" algn="l"/>
                <a:tab pos="9639300" algn="l"/>
              </a:tabLst>
            </a:pPr>
            <a:endParaRPr lang="en-GB" sz="2800" dirty="0" smtClean="0">
              <a:solidFill>
                <a:schemeClr val="accent2"/>
              </a:solidFill>
            </a:endParaRPr>
          </a:p>
          <a:p>
            <a:pPr marL="495300" lvl="1">
              <a:lnSpc>
                <a:spcPts val="3600"/>
              </a:lnSpc>
              <a:spcBef>
                <a:spcPct val="0"/>
              </a:spcBef>
              <a:tabLst>
                <a:tab pos="495300" algn="l"/>
                <a:tab pos="952500" algn="l"/>
                <a:tab pos="1409700" algn="l"/>
                <a:tab pos="1866900" algn="l"/>
                <a:tab pos="2324100" algn="l"/>
                <a:tab pos="2781300" algn="l"/>
                <a:tab pos="3238500" algn="l"/>
                <a:tab pos="3695700" algn="l"/>
                <a:tab pos="4152900" algn="l"/>
                <a:tab pos="4610100" algn="l"/>
                <a:tab pos="5067300" algn="l"/>
                <a:tab pos="5524500" algn="l"/>
                <a:tab pos="5981700" algn="l"/>
                <a:tab pos="6438900" algn="l"/>
                <a:tab pos="6896100" algn="l"/>
                <a:tab pos="7353300" algn="l"/>
                <a:tab pos="7810500" algn="l"/>
                <a:tab pos="8267700" algn="l"/>
                <a:tab pos="8724900" algn="l"/>
                <a:tab pos="9182100" algn="l"/>
                <a:tab pos="9639300" algn="l"/>
              </a:tabLst>
            </a:pPr>
            <a:r>
              <a:rPr lang="en-GB" sz="2800" dirty="0" smtClean="0">
                <a:solidFill>
                  <a:schemeClr val="accent2"/>
                </a:solidFill>
              </a:rPr>
              <a:t>Joshua Letchford</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sz="4400" smtClean="0">
                <a:solidFill>
                  <a:schemeClr val="accent2"/>
                </a:solidFill>
              </a:rPr>
              <a:t>Commitment…</a:t>
            </a:r>
          </a:p>
        </p:txBody>
      </p:sp>
      <p:sp>
        <p:nvSpPr>
          <p:cNvPr id="9219" name="Content Placeholder 3"/>
          <p:cNvSpPr>
            <a:spLocks noGrp="1"/>
          </p:cNvSpPr>
          <p:nvPr>
            <p:ph idx="1"/>
          </p:nvPr>
        </p:nvSpPr>
        <p:spPr>
          <a:xfrm>
            <a:off x="228600" y="3810000"/>
            <a:ext cx="9525000" cy="3505200"/>
          </a:xfrm>
        </p:spPr>
        <p:txBody>
          <a:bodyPr/>
          <a:lstStyle/>
          <a:p>
            <a:r>
              <a:rPr lang="en-US" smtClean="0"/>
              <a:t>If the officer can commit to always being at the left building, then the vandal's best response is to go to the right building</a:t>
            </a:r>
          </a:p>
          <a:p>
            <a:pPr lvl="1"/>
            <a:r>
              <a:rPr lang="en-US" smtClean="0"/>
              <a:t>This leads to an outcome of (3,1) </a:t>
            </a:r>
          </a:p>
        </p:txBody>
      </p:sp>
      <p:graphicFrame>
        <p:nvGraphicFramePr>
          <p:cNvPr id="6" name="Content Placeholder 3"/>
          <p:cNvGraphicFramePr>
            <a:graphicFrameLocks/>
          </p:cNvGraphicFramePr>
          <p:nvPr/>
        </p:nvGraphicFramePr>
        <p:xfrm>
          <a:off x="503238" y="1812925"/>
          <a:ext cx="4906962" cy="1112520"/>
        </p:xfrm>
        <a:graphic>
          <a:graphicData uri="http://schemas.openxmlformats.org/drawingml/2006/table">
            <a:tbl>
              <a:tblPr firstRow="1" bandRow="1">
                <a:tableStyleId>{2D5ABB26-0587-4C30-8999-92F81FD0307C}</a:tableStyleId>
              </a:tblPr>
              <a:tblGrid>
                <a:gridCol w="1635654"/>
                <a:gridCol w="1635654"/>
                <a:gridCol w="1635654"/>
              </a:tblGrid>
              <a:tr h="370840">
                <a:tc>
                  <a:txBody>
                    <a:bodyPr/>
                    <a:lstStyle/>
                    <a:p>
                      <a:pPr algn="r"/>
                      <a:endParaRPr lang="en-US"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US" dirty="0" smtClean="0"/>
                        <a:t>L</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US" dirty="0" smtClean="0"/>
                        <a:t>R</a:t>
                      </a:r>
                      <a:endParaRPr lang="en-US"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r>
              <a:tr h="370840">
                <a:tc>
                  <a:txBody>
                    <a:bodyPr/>
                    <a:lstStyle/>
                    <a:p>
                      <a:pPr algn="r"/>
                      <a:r>
                        <a:rPr lang="en-US" dirty="0" smtClean="0"/>
                        <a:t>L</a:t>
                      </a:r>
                      <a:endParaRPr 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(1,-1)</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(3,1)</a:t>
                      </a:r>
                      <a:endParaRPr lang="en-US"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r"/>
                      <a:endParaRPr 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endParaRPr lang="en-US"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533400" y="0"/>
            <a:ext cx="9037638" cy="1282700"/>
          </a:xfrm>
        </p:spPr>
        <p:txBody>
          <a:bodyPr/>
          <a:lstStyle/>
          <a:p>
            <a:r>
              <a:rPr lang="en-US" sz="4400" smtClean="0">
                <a:solidFill>
                  <a:schemeClr val="accent2"/>
                </a:solidFill>
              </a:rPr>
              <a:t>Committing to mixed strategies</a:t>
            </a:r>
          </a:p>
        </p:txBody>
      </p:sp>
      <p:sp>
        <p:nvSpPr>
          <p:cNvPr id="11267" name="Content Placeholder 3"/>
          <p:cNvSpPr>
            <a:spLocks noGrp="1"/>
          </p:cNvSpPr>
          <p:nvPr>
            <p:ph idx="1"/>
          </p:nvPr>
        </p:nvSpPr>
        <p:spPr>
          <a:xfrm>
            <a:off x="0" y="3509963"/>
            <a:ext cx="10058400" cy="3652837"/>
          </a:xfrm>
        </p:spPr>
        <p:txBody>
          <a:bodyPr/>
          <a:lstStyle/>
          <a:p>
            <a:r>
              <a:rPr lang="en-US" smtClean="0"/>
              <a:t>What if we give the officer even more power: the ability to commit to a </a:t>
            </a:r>
            <a:r>
              <a:rPr lang="en-US" smtClean="0">
                <a:solidFill>
                  <a:schemeClr val="tx1"/>
                </a:solidFill>
              </a:rPr>
              <a:t>mixed</a:t>
            </a:r>
            <a:r>
              <a:rPr lang="en-US" smtClean="0"/>
              <a:t> strategy</a:t>
            </a:r>
          </a:p>
          <a:p>
            <a:pPr lvl="1"/>
            <a:r>
              <a:rPr lang="en-US" smtClean="0"/>
              <a:t>This results in a mixed-strategy Stackelberg game</a:t>
            </a:r>
          </a:p>
          <a:p>
            <a:pPr lvl="1"/>
            <a:r>
              <a:rPr lang="en-US" smtClean="0"/>
              <a:t>E.g., the officer commits to flip a weighted coin which decides where he patrols</a:t>
            </a:r>
          </a:p>
        </p:txBody>
      </p:sp>
      <p:graphicFrame>
        <p:nvGraphicFramePr>
          <p:cNvPr id="6" name="Content Placeholder 3"/>
          <p:cNvGraphicFramePr>
            <a:graphicFrameLocks/>
          </p:cNvGraphicFramePr>
          <p:nvPr/>
        </p:nvGraphicFramePr>
        <p:xfrm>
          <a:off x="503238" y="1828800"/>
          <a:ext cx="4906962" cy="1112520"/>
        </p:xfrm>
        <a:graphic>
          <a:graphicData uri="http://schemas.openxmlformats.org/drawingml/2006/table">
            <a:tbl>
              <a:tblPr firstRow="1" bandRow="1">
                <a:tableStyleId>{2D5ABB26-0587-4C30-8999-92F81FD0307C}</a:tableStyleId>
              </a:tblPr>
              <a:tblGrid>
                <a:gridCol w="1635654"/>
                <a:gridCol w="1635654"/>
                <a:gridCol w="1635654"/>
              </a:tblGrid>
              <a:tr h="370840">
                <a:tc>
                  <a:txBody>
                    <a:bodyPr/>
                    <a:lstStyle/>
                    <a:p>
                      <a:pPr algn="r"/>
                      <a:endParaRPr lang="en-US"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US" dirty="0" smtClean="0"/>
                        <a:t>L</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US" dirty="0" smtClean="0"/>
                        <a:t>R</a:t>
                      </a:r>
                      <a:endParaRPr lang="en-US"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r>
              <a:tr h="370840">
                <a:tc>
                  <a:txBody>
                    <a:bodyPr/>
                    <a:lstStyle/>
                    <a:p>
                      <a:pPr algn="r"/>
                      <a:r>
                        <a:rPr lang="en-US" dirty="0" smtClean="0"/>
                        <a:t>L</a:t>
                      </a:r>
                      <a:endParaRPr 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(1,-1)</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(3,1)</a:t>
                      </a:r>
                      <a:endParaRPr lang="en-US"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r"/>
                      <a:r>
                        <a:rPr lang="en-US" dirty="0" smtClean="0"/>
                        <a:t>R</a:t>
                      </a:r>
                      <a:endParaRPr 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lang="en-US" dirty="0" smtClean="0"/>
                        <a:t>(2,1)</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lang="en-US" dirty="0" smtClean="0"/>
                        <a:t>(4,-1)</a:t>
                      </a:r>
                      <a:endParaRPr lang="en-US"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r>
            </a:tbl>
          </a:graphicData>
        </a:graphic>
      </p:graphicFrame>
      <p:pic>
        <p:nvPicPr>
          <p:cNvPr id="11282" name="Picture 16" descr="C:\Documents and Settings\Josh\Local Settings\Temporary Internet Files\Content.IE5\ETL63M1G\MCj04298410000[1].wmf"/>
          <p:cNvPicPr>
            <a:picLocks noChangeAspect="1" noChangeArrowheads="1"/>
          </p:cNvPicPr>
          <p:nvPr/>
        </p:nvPicPr>
        <p:blipFill>
          <a:blip r:embed="rId2" cstate="print"/>
          <a:srcRect/>
          <a:stretch>
            <a:fillRect/>
          </a:stretch>
        </p:blipFill>
        <p:spPr bwMode="auto">
          <a:xfrm>
            <a:off x="7416800" y="1447800"/>
            <a:ext cx="1727200" cy="18637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sz="4400" smtClean="0">
                <a:solidFill>
                  <a:schemeClr val="accent2"/>
                </a:solidFill>
              </a:rPr>
              <a:t>Committing to mixed strategies is more powerful</a:t>
            </a:r>
          </a:p>
        </p:txBody>
      </p:sp>
      <p:sp>
        <p:nvSpPr>
          <p:cNvPr id="12291" name="Content Placeholder 3"/>
          <p:cNvSpPr>
            <a:spLocks noGrp="1"/>
          </p:cNvSpPr>
          <p:nvPr>
            <p:ph idx="1"/>
          </p:nvPr>
        </p:nvSpPr>
        <p:spPr>
          <a:xfrm>
            <a:off x="0" y="3509963"/>
            <a:ext cx="10058400" cy="3652837"/>
          </a:xfrm>
        </p:spPr>
        <p:txBody>
          <a:bodyPr/>
          <a:lstStyle/>
          <a:p>
            <a:r>
              <a:rPr lang="en-US" smtClean="0"/>
              <a:t>Suppose the officer commits to the following strategy: {(.5+</a:t>
            </a:r>
            <a:r>
              <a:rPr lang="el-GR" smtClean="0"/>
              <a:t>ε</a:t>
            </a:r>
            <a:r>
              <a:rPr lang="en-US" smtClean="0"/>
              <a:t>)L,(.5-</a:t>
            </a:r>
            <a:r>
              <a:rPr lang="el-GR" smtClean="0"/>
              <a:t> ε</a:t>
            </a:r>
            <a:r>
              <a:rPr lang="en-US" smtClean="0"/>
              <a:t>)R}</a:t>
            </a:r>
          </a:p>
          <a:p>
            <a:pPr lvl="1"/>
            <a:r>
              <a:rPr lang="en-US" smtClean="0"/>
              <a:t>The vandal’s best response is R</a:t>
            </a:r>
          </a:p>
          <a:p>
            <a:pPr lvl="1"/>
            <a:r>
              <a:rPr lang="en-US" smtClean="0"/>
              <a:t>As </a:t>
            </a:r>
            <a:r>
              <a:rPr lang="el-GR" smtClean="0"/>
              <a:t>ε</a:t>
            </a:r>
            <a:r>
              <a:rPr lang="en-US" smtClean="0"/>
              <a:t> goes to 0, this converges to a payoff of (3.5,0)</a:t>
            </a:r>
          </a:p>
        </p:txBody>
      </p:sp>
      <p:graphicFrame>
        <p:nvGraphicFramePr>
          <p:cNvPr id="6" name="Content Placeholder 3"/>
          <p:cNvGraphicFramePr>
            <a:graphicFrameLocks/>
          </p:cNvGraphicFramePr>
          <p:nvPr/>
        </p:nvGraphicFramePr>
        <p:xfrm>
          <a:off x="503238" y="1812925"/>
          <a:ext cx="4906962" cy="1112520"/>
        </p:xfrm>
        <a:graphic>
          <a:graphicData uri="http://schemas.openxmlformats.org/drawingml/2006/table">
            <a:tbl>
              <a:tblPr firstRow="1" bandRow="1">
                <a:tableStyleId>{2D5ABB26-0587-4C30-8999-92F81FD0307C}</a:tableStyleId>
              </a:tblPr>
              <a:tblGrid>
                <a:gridCol w="1635654"/>
                <a:gridCol w="1635654"/>
                <a:gridCol w="1635654"/>
              </a:tblGrid>
              <a:tr h="370840">
                <a:tc>
                  <a:txBody>
                    <a:bodyPr/>
                    <a:lstStyle/>
                    <a:p>
                      <a:pPr algn="r"/>
                      <a:endParaRPr lang="en-US"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US" dirty="0" smtClean="0"/>
                        <a:t>L</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US" dirty="0" smtClean="0"/>
                        <a:t>R</a:t>
                      </a:r>
                      <a:endParaRPr lang="en-US"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r>
              <a:tr h="370840">
                <a:tc>
                  <a:txBody>
                    <a:bodyPr/>
                    <a:lstStyle/>
                    <a:p>
                      <a:pPr algn="r"/>
                      <a:r>
                        <a:rPr lang="en-US" dirty="0" smtClean="0"/>
                        <a:t>L</a:t>
                      </a:r>
                      <a:endParaRPr 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(1,-1)</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(3,1)</a:t>
                      </a:r>
                      <a:endParaRPr lang="en-US"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r"/>
                      <a:r>
                        <a:rPr lang="en-US" dirty="0" smtClean="0"/>
                        <a:t>R</a:t>
                      </a:r>
                      <a:endParaRPr 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lang="en-US" dirty="0" smtClean="0"/>
                        <a:t>(2,1)</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lang="en-US" dirty="0" smtClean="0"/>
                        <a:t>(4,-1)</a:t>
                      </a:r>
                      <a:endParaRPr lang="en-US"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r>
            </a:tbl>
          </a:graphicData>
        </a:graphic>
      </p:graphicFrame>
      <p:pic>
        <p:nvPicPr>
          <p:cNvPr id="12306" name="Picture 16" descr="C:\Documents and Settings\Josh\Local Settings\Temporary Internet Files\Content.IE5\ETL63M1G\MCj04298410000[1].wmf"/>
          <p:cNvPicPr>
            <a:picLocks noChangeAspect="1" noChangeArrowheads="1"/>
          </p:cNvPicPr>
          <p:nvPr/>
        </p:nvPicPr>
        <p:blipFill>
          <a:blip r:embed="rId2" cstate="print"/>
          <a:srcRect/>
          <a:stretch>
            <a:fillRect/>
          </a:stretch>
        </p:blipFill>
        <p:spPr bwMode="auto">
          <a:xfrm>
            <a:off x="7416800" y="1447800"/>
            <a:ext cx="1727200" cy="18637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sz="4400" smtClean="0">
                <a:solidFill>
                  <a:schemeClr val="accent2"/>
                </a:solidFill>
              </a:rPr>
              <a:t>Stackelberg games in general</a:t>
            </a:r>
          </a:p>
        </p:txBody>
      </p:sp>
      <p:sp>
        <p:nvSpPr>
          <p:cNvPr id="14339" name="Content Placeholder 2"/>
          <p:cNvSpPr>
            <a:spLocks noGrp="1"/>
          </p:cNvSpPr>
          <p:nvPr>
            <p:ph idx="1"/>
          </p:nvPr>
        </p:nvSpPr>
        <p:spPr>
          <a:xfrm>
            <a:off x="503238" y="1817688"/>
            <a:ext cx="9037637" cy="5116512"/>
          </a:xfrm>
        </p:spPr>
        <p:txBody>
          <a:bodyPr/>
          <a:lstStyle/>
          <a:p>
            <a:r>
              <a:rPr lang="en-US" dirty="0" smtClean="0"/>
              <a:t>One of the agents (the </a:t>
            </a:r>
            <a:r>
              <a:rPr lang="en-US" dirty="0" smtClean="0">
                <a:solidFill>
                  <a:srgbClr val="006600"/>
                </a:solidFill>
              </a:rPr>
              <a:t>leader</a:t>
            </a:r>
            <a:r>
              <a:rPr lang="en-US" dirty="0" smtClean="0"/>
              <a:t>) has some advantage that allows her to commit to a strategy (pure or mixed) </a:t>
            </a:r>
          </a:p>
          <a:p>
            <a:r>
              <a:rPr lang="en-US" dirty="0" smtClean="0"/>
              <a:t>The other agent (the </a:t>
            </a:r>
            <a:r>
              <a:rPr lang="en-US" dirty="0" smtClean="0">
                <a:solidFill>
                  <a:srgbClr val="006600"/>
                </a:solidFill>
              </a:rPr>
              <a:t>follower</a:t>
            </a:r>
            <a:r>
              <a:rPr lang="en-US" dirty="0" smtClean="0"/>
              <a:t>) then chooses his best response to this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503238" y="228600"/>
            <a:ext cx="9037637" cy="1282700"/>
          </a:xfrm>
        </p:spPr>
        <p:txBody>
          <a:bodyPr/>
          <a:lstStyle/>
          <a:p>
            <a:r>
              <a:rPr lang="en-US" sz="4400" smtClean="0">
                <a:solidFill>
                  <a:schemeClr val="accent2"/>
                </a:solidFill>
              </a:rPr>
              <a:t>Visualization</a:t>
            </a:r>
          </a:p>
        </p:txBody>
      </p:sp>
      <p:graphicFrame>
        <p:nvGraphicFramePr>
          <p:cNvPr id="17452" name="Group 44"/>
          <p:cNvGraphicFramePr>
            <a:graphicFrameLocks noGrp="1"/>
          </p:cNvGraphicFramePr>
          <p:nvPr>
            <p:ph idx="1"/>
          </p:nvPr>
        </p:nvGraphicFramePr>
        <p:xfrm>
          <a:off x="381000" y="1812925"/>
          <a:ext cx="5105400" cy="2076452"/>
        </p:xfrm>
        <a:graphic>
          <a:graphicData uri="http://schemas.openxmlformats.org/drawingml/2006/table">
            <a:tbl>
              <a:tblPr/>
              <a:tblGrid>
                <a:gridCol w="1276350"/>
                <a:gridCol w="1276350"/>
                <a:gridCol w="1276350"/>
                <a:gridCol w="1276350"/>
              </a:tblGrid>
              <a:tr h="519113">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SimSun" pitchFamily="2" charset="-122"/>
                      </a:endParaRPr>
                    </a:p>
                  </a:txBody>
                  <a:tcP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R</a:t>
                      </a:r>
                    </a:p>
                  </a:txBody>
                  <a:tcPr horzOverflow="overflow">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r>
              <a:tr h="5191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U</a:t>
                      </a: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0,1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1,0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0,0</a:t>
                      </a:r>
                    </a:p>
                  </a:txBody>
                  <a:tcPr anchor="ct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91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M</a:t>
                      </a: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4,0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0,1</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0,0</a:t>
                      </a:r>
                    </a:p>
                  </a:txBody>
                  <a:tcPr anchor="ct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911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D</a:t>
                      </a: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0,0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1,0</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1,1</a:t>
                      </a:r>
                    </a:p>
                  </a:txBody>
                  <a:tcPr anchor="ct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r>
            </a:tbl>
          </a:graphicData>
        </a:graphic>
      </p:graphicFrame>
      <p:sp>
        <p:nvSpPr>
          <p:cNvPr id="6" name="Content Placeholder 2"/>
          <p:cNvSpPr txBox="1">
            <a:spLocks/>
          </p:cNvSpPr>
          <p:nvPr/>
        </p:nvSpPr>
        <p:spPr bwMode="auto">
          <a:xfrm>
            <a:off x="1020763" y="4419600"/>
            <a:ext cx="6904037" cy="2209800"/>
          </a:xfrm>
          <a:prstGeom prst="rect">
            <a:avLst/>
          </a:prstGeom>
          <a:noFill/>
          <a:ln w="9525">
            <a:noFill/>
            <a:round/>
            <a:headEnd/>
            <a:tailEnd/>
          </a:ln>
          <a:effectLst/>
        </p:spPr>
        <p:txBody>
          <a:bodyPr lIns="101880" tIns="50760" rIns="101880" bIns="50760"/>
          <a:lstStyle/>
          <a:p>
            <a:pPr marL="368300" indent="-368300">
              <a:lnSpc>
                <a:spcPct val="124000"/>
              </a:lnSpc>
              <a:spcBef>
                <a:spcPts val="900"/>
              </a:spcBef>
              <a:buClr>
                <a:srgbClr val="000000"/>
              </a:buClr>
              <a:buSzPct val="100000"/>
              <a:buFont typeface="Times New Roman" pitchFamily="18" charset="0"/>
              <a:buNone/>
              <a:defRPr/>
            </a:pPr>
            <a:endParaRPr lang="en-US" sz="3600" kern="0" dirty="0">
              <a:solidFill>
                <a:srgbClr val="000000"/>
              </a:solidFill>
              <a:latin typeface="+mn-lt"/>
              <a:ea typeface="+mn-ea"/>
            </a:endParaRPr>
          </a:p>
        </p:txBody>
      </p:sp>
      <p:sp>
        <p:nvSpPr>
          <p:cNvPr id="8" name="Isosceles Triangle 7"/>
          <p:cNvSpPr/>
          <p:nvPr/>
        </p:nvSpPr>
        <p:spPr bwMode="auto">
          <a:xfrm>
            <a:off x="4876800" y="3048000"/>
            <a:ext cx="4406900" cy="3798888"/>
          </a:xfrm>
          <a:prstGeom prst="triangle">
            <a:avLst/>
          </a:prstGeom>
          <a:solidFill>
            <a:schemeClr val="accent5">
              <a:lumMod val="20000"/>
              <a:lumOff val="80000"/>
            </a:schemeClr>
          </a:solidFill>
          <a:ln w="9525" cap="flat" cmpd="sng" algn="ctr">
            <a:solidFill>
              <a:schemeClr val="tx1"/>
            </a:solidFill>
            <a:prstDash val="solid"/>
            <a:round/>
            <a:headEnd type="none" w="med" len="med"/>
            <a:tailEnd type="none" w="med" len="med"/>
          </a:ln>
          <a:effectLst/>
        </p:spPr>
        <p:txBody>
          <a:bodyPr/>
          <a:lstStyle/>
          <a:p>
            <a:pPr>
              <a:lnSpc>
                <a:spcPct val="118000"/>
              </a:lnSpc>
              <a:buClr>
                <a:srgbClr val="000000"/>
              </a:buClr>
              <a:buSzPct val="100000"/>
              <a:buFont typeface="Times New Roman" pitchFamily="18" charset="0"/>
              <a:buNone/>
              <a:defRPr/>
            </a:pPr>
            <a:endParaRPr lang="en-US" dirty="0">
              <a:ea typeface="宋体" pitchFamily="2" charset="-122"/>
            </a:endParaRPr>
          </a:p>
        </p:txBody>
      </p:sp>
      <p:sp>
        <p:nvSpPr>
          <p:cNvPr id="17436" name="TextBox 8"/>
          <p:cNvSpPr txBox="1">
            <a:spLocks noChangeArrowheads="1"/>
          </p:cNvSpPr>
          <p:nvPr/>
        </p:nvSpPr>
        <p:spPr bwMode="auto">
          <a:xfrm>
            <a:off x="4191000" y="6934200"/>
            <a:ext cx="1541463" cy="522288"/>
          </a:xfrm>
          <a:prstGeom prst="rect">
            <a:avLst/>
          </a:prstGeom>
          <a:noFill/>
          <a:ln w="9525">
            <a:noFill/>
            <a:miter lim="800000"/>
            <a:headEnd/>
            <a:tailEnd/>
          </a:ln>
        </p:spPr>
        <p:txBody>
          <a:bodyPr wrap="none">
            <a:spAutoFit/>
          </a:bodyPr>
          <a:lstStyle/>
          <a:p>
            <a:pPr>
              <a:lnSpc>
                <a:spcPct val="118000"/>
              </a:lnSpc>
              <a:buClr>
                <a:srgbClr val="000000"/>
              </a:buClr>
              <a:buSzPct val="100000"/>
              <a:buFont typeface="Times New Roman" pitchFamily="18" charset="0"/>
              <a:buNone/>
            </a:pPr>
            <a:r>
              <a:rPr lang="en-US">
                <a:solidFill>
                  <a:schemeClr val="tx1"/>
                </a:solidFill>
              </a:rPr>
              <a:t>(1,0,0) = U</a:t>
            </a:r>
          </a:p>
        </p:txBody>
      </p:sp>
      <p:sp>
        <p:nvSpPr>
          <p:cNvPr id="17437" name="TextBox 9"/>
          <p:cNvSpPr txBox="1">
            <a:spLocks noChangeArrowheads="1"/>
          </p:cNvSpPr>
          <p:nvPr/>
        </p:nvSpPr>
        <p:spPr bwMode="auto">
          <a:xfrm>
            <a:off x="6629400" y="2514600"/>
            <a:ext cx="1592263" cy="522288"/>
          </a:xfrm>
          <a:prstGeom prst="rect">
            <a:avLst/>
          </a:prstGeom>
          <a:noFill/>
          <a:ln w="9525">
            <a:noFill/>
            <a:miter lim="800000"/>
            <a:headEnd/>
            <a:tailEnd/>
          </a:ln>
        </p:spPr>
        <p:txBody>
          <a:bodyPr wrap="none">
            <a:spAutoFit/>
          </a:bodyPr>
          <a:lstStyle/>
          <a:p>
            <a:pPr>
              <a:lnSpc>
                <a:spcPct val="118000"/>
              </a:lnSpc>
              <a:buClr>
                <a:srgbClr val="000000"/>
              </a:buClr>
              <a:buSzPct val="100000"/>
              <a:buFont typeface="Times New Roman" pitchFamily="18" charset="0"/>
              <a:buNone/>
            </a:pPr>
            <a:r>
              <a:rPr lang="en-US">
                <a:solidFill>
                  <a:schemeClr val="tx1"/>
                </a:solidFill>
              </a:rPr>
              <a:t>(0,1,0) = M</a:t>
            </a:r>
          </a:p>
        </p:txBody>
      </p:sp>
      <p:sp>
        <p:nvSpPr>
          <p:cNvPr id="17438" name="TextBox 10"/>
          <p:cNvSpPr txBox="1">
            <a:spLocks noChangeArrowheads="1"/>
          </p:cNvSpPr>
          <p:nvPr/>
        </p:nvSpPr>
        <p:spPr bwMode="auto">
          <a:xfrm>
            <a:off x="8458200" y="6934200"/>
            <a:ext cx="1541463" cy="522288"/>
          </a:xfrm>
          <a:prstGeom prst="rect">
            <a:avLst/>
          </a:prstGeom>
          <a:noFill/>
          <a:ln w="9525">
            <a:noFill/>
            <a:miter lim="800000"/>
            <a:headEnd/>
            <a:tailEnd/>
          </a:ln>
        </p:spPr>
        <p:txBody>
          <a:bodyPr wrap="none">
            <a:spAutoFit/>
          </a:bodyPr>
          <a:lstStyle/>
          <a:p>
            <a:pPr>
              <a:lnSpc>
                <a:spcPct val="118000"/>
              </a:lnSpc>
              <a:buClr>
                <a:srgbClr val="000000"/>
              </a:buClr>
              <a:buSzPct val="100000"/>
              <a:buFont typeface="Times New Roman" pitchFamily="18" charset="0"/>
              <a:buNone/>
            </a:pPr>
            <a:r>
              <a:rPr lang="en-US">
                <a:solidFill>
                  <a:schemeClr val="tx1"/>
                </a:solidFill>
              </a:rPr>
              <a:t>(0,0,1) = D</a:t>
            </a:r>
          </a:p>
        </p:txBody>
      </p:sp>
      <p:cxnSp>
        <p:nvCxnSpPr>
          <p:cNvPr id="17439" name="Straight Connector 12"/>
          <p:cNvCxnSpPr>
            <a:cxnSpLocks noChangeShapeType="1"/>
            <a:endCxn id="8" idx="1"/>
          </p:cNvCxnSpPr>
          <p:nvPr/>
        </p:nvCxnSpPr>
        <p:spPr bwMode="auto">
          <a:xfrm rot="10800000">
            <a:off x="5978525" y="4948238"/>
            <a:ext cx="1108075" cy="614362"/>
          </a:xfrm>
          <a:prstGeom prst="line">
            <a:avLst/>
          </a:prstGeom>
          <a:noFill/>
          <a:ln w="9525" algn="ctr">
            <a:solidFill>
              <a:schemeClr val="tx1"/>
            </a:solidFill>
            <a:round/>
            <a:headEnd/>
            <a:tailEnd/>
          </a:ln>
        </p:spPr>
      </p:cxnSp>
      <p:cxnSp>
        <p:nvCxnSpPr>
          <p:cNvPr id="17440" name="Straight Connector 14"/>
          <p:cNvCxnSpPr>
            <a:cxnSpLocks noChangeShapeType="1"/>
            <a:stCxn id="8" idx="5"/>
          </p:cNvCxnSpPr>
          <p:nvPr/>
        </p:nvCxnSpPr>
        <p:spPr bwMode="auto">
          <a:xfrm flipH="1">
            <a:off x="7086600" y="4948238"/>
            <a:ext cx="1095375" cy="614362"/>
          </a:xfrm>
          <a:prstGeom prst="line">
            <a:avLst/>
          </a:prstGeom>
          <a:noFill/>
          <a:ln w="9525" algn="ctr">
            <a:solidFill>
              <a:schemeClr val="tx1"/>
            </a:solidFill>
            <a:round/>
            <a:headEnd/>
            <a:tailEnd/>
          </a:ln>
        </p:spPr>
      </p:cxnSp>
      <p:cxnSp>
        <p:nvCxnSpPr>
          <p:cNvPr id="17441" name="Straight Connector 16"/>
          <p:cNvCxnSpPr>
            <a:cxnSpLocks noChangeShapeType="1"/>
            <a:endCxn id="8" idx="3"/>
          </p:cNvCxnSpPr>
          <p:nvPr/>
        </p:nvCxnSpPr>
        <p:spPr bwMode="auto">
          <a:xfrm rot="5400000">
            <a:off x="6441281" y="6201569"/>
            <a:ext cx="1284288" cy="6350"/>
          </a:xfrm>
          <a:prstGeom prst="line">
            <a:avLst/>
          </a:prstGeom>
          <a:noFill/>
          <a:ln w="9525" algn="ctr">
            <a:solidFill>
              <a:schemeClr val="tx1"/>
            </a:solidFill>
            <a:round/>
            <a:headEnd/>
            <a:tailEnd/>
          </a:ln>
        </p:spPr>
      </p:cxnSp>
      <p:cxnSp>
        <p:nvCxnSpPr>
          <p:cNvPr id="17442" name="Straight Arrow Connector 32"/>
          <p:cNvCxnSpPr>
            <a:cxnSpLocks noChangeShapeType="1"/>
          </p:cNvCxnSpPr>
          <p:nvPr/>
        </p:nvCxnSpPr>
        <p:spPr bwMode="auto">
          <a:xfrm rot="5400000" flipH="1" flipV="1">
            <a:off x="5676901" y="5981700"/>
            <a:ext cx="838200" cy="3175"/>
          </a:xfrm>
          <a:prstGeom prst="straightConnector1">
            <a:avLst/>
          </a:prstGeom>
          <a:noFill/>
          <a:ln w="19050" algn="ctr">
            <a:solidFill>
              <a:schemeClr val="tx1"/>
            </a:solidFill>
            <a:round/>
            <a:headEnd/>
            <a:tailEnd type="arrow" w="med" len="med"/>
          </a:ln>
        </p:spPr>
      </p:cxnSp>
      <p:cxnSp>
        <p:nvCxnSpPr>
          <p:cNvPr id="17443" name="Straight Arrow Connector 34"/>
          <p:cNvCxnSpPr>
            <a:cxnSpLocks noChangeShapeType="1"/>
          </p:cNvCxnSpPr>
          <p:nvPr/>
        </p:nvCxnSpPr>
        <p:spPr bwMode="auto">
          <a:xfrm rot="5400000">
            <a:off x="6553201" y="4267200"/>
            <a:ext cx="1066800" cy="3175"/>
          </a:xfrm>
          <a:prstGeom prst="straightConnector1">
            <a:avLst/>
          </a:prstGeom>
          <a:noFill/>
          <a:ln w="19050" algn="ctr">
            <a:solidFill>
              <a:schemeClr val="tx1"/>
            </a:solidFill>
            <a:round/>
            <a:headEnd/>
            <a:tailEnd type="arrow" w="med" len="med"/>
          </a:ln>
        </p:spPr>
      </p:cxnSp>
      <p:cxnSp>
        <p:nvCxnSpPr>
          <p:cNvPr id="17444" name="Straight Arrow Connector 36"/>
          <p:cNvCxnSpPr>
            <a:cxnSpLocks noChangeShapeType="1"/>
          </p:cNvCxnSpPr>
          <p:nvPr/>
        </p:nvCxnSpPr>
        <p:spPr bwMode="auto">
          <a:xfrm>
            <a:off x="7620000" y="5943600"/>
            <a:ext cx="914400" cy="533400"/>
          </a:xfrm>
          <a:prstGeom prst="straightConnector1">
            <a:avLst/>
          </a:prstGeom>
          <a:noFill/>
          <a:ln w="19050" algn="ctr">
            <a:solidFill>
              <a:schemeClr val="tx1"/>
            </a:solidFill>
            <a:round/>
            <a:headEnd/>
            <a:tailEnd type="arrow" w="med" len="med"/>
          </a:ln>
        </p:spPr>
      </p:cxnSp>
      <p:sp>
        <p:nvSpPr>
          <p:cNvPr id="17445" name="Oval 37"/>
          <p:cNvSpPr>
            <a:spLocks noChangeArrowheads="1"/>
          </p:cNvSpPr>
          <p:nvPr/>
        </p:nvSpPr>
        <p:spPr bwMode="auto">
          <a:xfrm>
            <a:off x="7010400" y="5486400"/>
            <a:ext cx="152400" cy="152400"/>
          </a:xfrm>
          <a:prstGeom prst="ellipse">
            <a:avLst/>
          </a:prstGeom>
          <a:solidFill>
            <a:srgbClr val="00B8FF"/>
          </a:solidFill>
          <a:ln w="9525" algn="ctr">
            <a:solidFill>
              <a:schemeClr val="tx1"/>
            </a:solidFill>
            <a:round/>
            <a:headEnd/>
            <a:tailEnd/>
          </a:ln>
        </p:spPr>
        <p:txBody>
          <a:bodyPr/>
          <a:lstStyle/>
          <a:p>
            <a:pPr>
              <a:lnSpc>
                <a:spcPct val="118000"/>
              </a:lnSpc>
              <a:buClr>
                <a:srgbClr val="000000"/>
              </a:buClr>
              <a:buSzPct val="100000"/>
              <a:buFont typeface="Times New Roman" pitchFamily="18" charset="0"/>
              <a:buNone/>
            </a:pPr>
            <a:endParaRPr lang="en-US"/>
          </a:p>
        </p:txBody>
      </p:sp>
      <p:sp>
        <p:nvSpPr>
          <p:cNvPr id="17446" name="Oval 38"/>
          <p:cNvSpPr>
            <a:spLocks noChangeArrowheads="1"/>
          </p:cNvSpPr>
          <p:nvPr/>
        </p:nvSpPr>
        <p:spPr bwMode="auto">
          <a:xfrm>
            <a:off x="9220200" y="6781800"/>
            <a:ext cx="152400" cy="152400"/>
          </a:xfrm>
          <a:prstGeom prst="ellipse">
            <a:avLst/>
          </a:prstGeom>
          <a:solidFill>
            <a:srgbClr val="00B8FF"/>
          </a:solidFill>
          <a:ln w="9525" algn="ctr">
            <a:solidFill>
              <a:schemeClr val="tx1"/>
            </a:solidFill>
            <a:round/>
            <a:headEnd/>
            <a:tailEnd/>
          </a:ln>
        </p:spPr>
        <p:txBody>
          <a:bodyPr/>
          <a:lstStyle/>
          <a:p>
            <a:pPr>
              <a:lnSpc>
                <a:spcPct val="118000"/>
              </a:lnSpc>
              <a:buClr>
                <a:srgbClr val="000000"/>
              </a:buClr>
              <a:buSzPct val="100000"/>
              <a:buFont typeface="Times New Roman" pitchFamily="18" charset="0"/>
              <a:buNone/>
            </a:pPr>
            <a:endParaRPr lang="en-US"/>
          </a:p>
        </p:txBody>
      </p:sp>
      <p:sp>
        <p:nvSpPr>
          <p:cNvPr id="17447" name="Oval 39"/>
          <p:cNvSpPr>
            <a:spLocks noChangeArrowheads="1"/>
          </p:cNvSpPr>
          <p:nvPr/>
        </p:nvSpPr>
        <p:spPr bwMode="auto">
          <a:xfrm>
            <a:off x="5867400" y="4800600"/>
            <a:ext cx="304800" cy="304800"/>
          </a:xfrm>
          <a:prstGeom prst="ellipse">
            <a:avLst/>
          </a:prstGeom>
          <a:solidFill>
            <a:srgbClr val="00B8FF"/>
          </a:solidFill>
          <a:ln w="9525" algn="ctr">
            <a:solidFill>
              <a:schemeClr val="tx1"/>
            </a:solidFill>
            <a:round/>
            <a:headEnd/>
            <a:tailEnd/>
          </a:ln>
        </p:spPr>
        <p:txBody>
          <a:bodyPr/>
          <a:lstStyle/>
          <a:p>
            <a:pPr>
              <a:lnSpc>
                <a:spcPct val="118000"/>
              </a:lnSpc>
              <a:buClr>
                <a:srgbClr val="000000"/>
              </a:buClr>
              <a:buSzPct val="100000"/>
              <a:buFont typeface="Times New Roman" pitchFamily="18" charset="0"/>
              <a:buNone/>
            </a:pPr>
            <a:endParaRPr lang="en-US"/>
          </a:p>
        </p:txBody>
      </p:sp>
      <p:sp>
        <p:nvSpPr>
          <p:cNvPr id="17448" name="TextBox 40"/>
          <p:cNvSpPr txBox="1">
            <a:spLocks noChangeArrowheads="1"/>
          </p:cNvSpPr>
          <p:nvPr/>
        </p:nvSpPr>
        <p:spPr bwMode="auto">
          <a:xfrm>
            <a:off x="6172200" y="5715000"/>
            <a:ext cx="371475" cy="492125"/>
          </a:xfrm>
          <a:prstGeom prst="rect">
            <a:avLst/>
          </a:prstGeom>
          <a:noFill/>
          <a:ln w="9525">
            <a:noFill/>
            <a:miter lim="800000"/>
            <a:headEnd/>
            <a:tailEnd/>
          </a:ln>
        </p:spPr>
        <p:txBody>
          <a:bodyPr wrap="none">
            <a:spAutoFit/>
          </a:bodyPr>
          <a:lstStyle/>
          <a:p>
            <a:pPr>
              <a:lnSpc>
                <a:spcPct val="118000"/>
              </a:lnSpc>
              <a:buClr>
                <a:srgbClr val="000000"/>
              </a:buClr>
              <a:buSzPct val="100000"/>
              <a:buFont typeface="Times New Roman" pitchFamily="18" charset="0"/>
              <a:buNone/>
            </a:pPr>
            <a:r>
              <a:rPr lang="en-US">
                <a:solidFill>
                  <a:schemeClr val="tx1"/>
                </a:solidFill>
              </a:rPr>
              <a:t>L</a:t>
            </a:r>
          </a:p>
        </p:txBody>
      </p:sp>
      <p:sp>
        <p:nvSpPr>
          <p:cNvPr id="17449" name="TextBox 41"/>
          <p:cNvSpPr txBox="1">
            <a:spLocks noChangeArrowheads="1"/>
          </p:cNvSpPr>
          <p:nvPr/>
        </p:nvSpPr>
        <p:spPr bwMode="auto">
          <a:xfrm>
            <a:off x="7162800" y="4114800"/>
            <a:ext cx="390525" cy="492125"/>
          </a:xfrm>
          <a:prstGeom prst="rect">
            <a:avLst/>
          </a:prstGeom>
          <a:noFill/>
          <a:ln w="9525">
            <a:noFill/>
            <a:miter lim="800000"/>
            <a:headEnd/>
            <a:tailEnd/>
          </a:ln>
        </p:spPr>
        <p:txBody>
          <a:bodyPr wrap="none">
            <a:spAutoFit/>
          </a:bodyPr>
          <a:lstStyle/>
          <a:p>
            <a:pPr>
              <a:lnSpc>
                <a:spcPct val="118000"/>
              </a:lnSpc>
              <a:buClr>
                <a:srgbClr val="000000"/>
              </a:buClr>
              <a:buSzPct val="100000"/>
              <a:buFont typeface="Times New Roman" pitchFamily="18" charset="0"/>
              <a:buNone/>
            </a:pPr>
            <a:r>
              <a:rPr lang="en-US">
                <a:solidFill>
                  <a:schemeClr val="tx1"/>
                </a:solidFill>
              </a:rPr>
              <a:t>C</a:t>
            </a:r>
          </a:p>
        </p:txBody>
      </p:sp>
      <p:sp>
        <p:nvSpPr>
          <p:cNvPr id="17450" name="TextBox 42"/>
          <p:cNvSpPr txBox="1">
            <a:spLocks noChangeArrowheads="1"/>
          </p:cNvSpPr>
          <p:nvPr/>
        </p:nvSpPr>
        <p:spPr bwMode="auto">
          <a:xfrm>
            <a:off x="7924800" y="5562600"/>
            <a:ext cx="390525" cy="492125"/>
          </a:xfrm>
          <a:prstGeom prst="rect">
            <a:avLst/>
          </a:prstGeom>
          <a:noFill/>
          <a:ln w="9525">
            <a:noFill/>
            <a:miter lim="800000"/>
            <a:headEnd/>
            <a:tailEnd/>
          </a:ln>
        </p:spPr>
        <p:txBody>
          <a:bodyPr wrap="none">
            <a:spAutoFit/>
          </a:bodyPr>
          <a:lstStyle/>
          <a:p>
            <a:pPr>
              <a:lnSpc>
                <a:spcPct val="118000"/>
              </a:lnSpc>
              <a:buClr>
                <a:srgbClr val="000000"/>
              </a:buClr>
              <a:buSzPct val="100000"/>
              <a:buFont typeface="Times New Roman" pitchFamily="18" charset="0"/>
              <a:buNone/>
            </a:pPr>
            <a:r>
              <a:rPr lang="en-US">
                <a:solidFill>
                  <a:schemeClr val="tx1"/>
                </a:solidFill>
              </a:rPr>
              <a:t>R</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0" y="354013"/>
            <a:ext cx="10287000" cy="941387"/>
          </a:xfrm>
        </p:spPr>
        <p:txBody>
          <a:bodyPr/>
          <a:lstStyle/>
          <a:p>
            <a:r>
              <a:rPr lang="en-US" sz="3600" dirty="0" smtClean="0">
                <a:solidFill>
                  <a:schemeClr val="accent2"/>
                </a:solidFill>
              </a:rPr>
              <a:t>Easy polynomial-time algorithm for two </a:t>
            </a:r>
            <a:r>
              <a:rPr lang="en-US" sz="3600" dirty="0" smtClean="0">
                <a:solidFill>
                  <a:schemeClr val="accent2"/>
                </a:solidFill>
              </a:rPr>
              <a:t>players</a:t>
            </a:r>
            <a:br>
              <a:rPr lang="en-US" sz="3600" dirty="0" smtClean="0">
                <a:solidFill>
                  <a:schemeClr val="accent2"/>
                </a:solidFill>
              </a:rPr>
            </a:br>
            <a:r>
              <a:rPr lang="en-US" sz="1800" dirty="0" smtClean="0">
                <a:solidFill>
                  <a:schemeClr val="accent2"/>
                </a:solidFill>
              </a:rPr>
              <a:t> [</a:t>
            </a:r>
            <a:r>
              <a:rPr lang="en-US" sz="1800" dirty="0" smtClean="0">
                <a:solidFill>
                  <a:schemeClr val="accent2"/>
                </a:solidFill>
              </a:rPr>
              <a:t>Conitzer </a:t>
            </a:r>
            <a:r>
              <a:rPr lang="en-US" sz="1800" dirty="0" smtClean="0">
                <a:solidFill>
                  <a:schemeClr val="accent2"/>
                </a:solidFill>
              </a:rPr>
              <a:t>&amp; Sandholm EC’06, von Stengel &amp; </a:t>
            </a:r>
            <a:r>
              <a:rPr lang="en-US" sz="1800" dirty="0" err="1" smtClean="0">
                <a:solidFill>
                  <a:schemeClr val="accent2"/>
                </a:solidFill>
              </a:rPr>
              <a:t>Zamir</a:t>
            </a:r>
            <a:r>
              <a:rPr lang="en-US" sz="1800" dirty="0" smtClean="0">
                <a:solidFill>
                  <a:schemeClr val="accent2"/>
                </a:solidFill>
              </a:rPr>
              <a:t> GEB’10]</a:t>
            </a:r>
            <a:endParaRPr lang="en-US" sz="1800" dirty="0" smtClean="0">
              <a:solidFill>
                <a:schemeClr val="accent2"/>
              </a:solidFill>
            </a:endParaRPr>
          </a:p>
        </p:txBody>
      </p:sp>
      <p:sp>
        <p:nvSpPr>
          <p:cNvPr id="66563" name="Rectangle 3"/>
          <p:cNvSpPr>
            <a:spLocks noChangeArrowheads="1"/>
          </p:cNvSpPr>
          <p:nvPr/>
        </p:nvSpPr>
        <p:spPr bwMode="auto">
          <a:xfrm>
            <a:off x="0" y="1828800"/>
            <a:ext cx="10058400" cy="6400800"/>
          </a:xfrm>
          <a:prstGeom prst="rect">
            <a:avLst/>
          </a:prstGeom>
          <a:noFill/>
          <a:ln w="9525">
            <a:noFill/>
            <a:miter lim="800000"/>
            <a:headEnd/>
            <a:tailEnd/>
          </a:ln>
          <a:effectLst/>
        </p:spPr>
        <p:txBody>
          <a:bodyPr lIns="101882" tIns="50941" rIns="101882" bIns="50941"/>
          <a:lstStyle/>
          <a:p>
            <a:pPr marL="368300" indent="-368300">
              <a:lnSpc>
                <a:spcPct val="124000"/>
              </a:lnSpc>
              <a:spcBef>
                <a:spcPts val="900"/>
              </a:spcBef>
              <a:buClr>
                <a:srgbClr val="000000"/>
              </a:buClr>
              <a:buSzPct val="100000"/>
              <a:buFont typeface="Arial" charset="0"/>
              <a:buChar char="•"/>
            </a:pPr>
            <a:r>
              <a:rPr lang="en-US" sz="2800" dirty="0">
                <a:solidFill>
                  <a:srgbClr val="000000"/>
                </a:solidFill>
                <a:latin typeface="Arial" charset="0"/>
              </a:rPr>
              <a:t>For </a:t>
            </a:r>
            <a:r>
              <a:rPr lang="en-US" sz="2800" dirty="0">
                <a:solidFill>
                  <a:schemeClr val="tx1"/>
                </a:solidFill>
                <a:latin typeface="Arial" charset="0"/>
              </a:rPr>
              <a:t>every</a:t>
            </a:r>
            <a:r>
              <a:rPr lang="en-US" sz="2800" dirty="0">
                <a:solidFill>
                  <a:srgbClr val="000000"/>
                </a:solidFill>
                <a:latin typeface="Arial" charset="0"/>
              </a:rPr>
              <a:t> column </a:t>
            </a:r>
            <a:r>
              <a:rPr lang="en-US" sz="2800" dirty="0" smtClean="0">
                <a:solidFill>
                  <a:srgbClr val="000000"/>
                </a:solidFill>
                <a:latin typeface="Arial" charset="0"/>
              </a:rPr>
              <a:t>j, </a:t>
            </a:r>
            <a:r>
              <a:rPr lang="en-US" sz="2800" dirty="0">
                <a:solidFill>
                  <a:srgbClr val="000000"/>
                </a:solidFill>
                <a:latin typeface="Arial" charset="0"/>
              </a:rPr>
              <a:t>we solve separately for the best mixed row strategy (defined by </a:t>
            </a:r>
            <a:r>
              <a:rPr lang="en-US" sz="2800" dirty="0" err="1" smtClean="0">
                <a:solidFill>
                  <a:srgbClr val="006600"/>
                </a:solidFill>
                <a:latin typeface="Arial" charset="0"/>
                <a:cs typeface="Times New Roman" pitchFamily="18" charset="0"/>
              </a:rPr>
              <a:t>z</a:t>
            </a:r>
            <a:r>
              <a:rPr lang="en-US" sz="2800" baseline="-25000" dirty="0" err="1" smtClean="0">
                <a:solidFill>
                  <a:srgbClr val="006600"/>
                </a:solidFill>
                <a:latin typeface="Arial" charset="0"/>
                <a:cs typeface="Times New Roman" pitchFamily="18" charset="0"/>
              </a:rPr>
              <a:t>i</a:t>
            </a:r>
            <a:r>
              <a:rPr lang="en-US" sz="2800" dirty="0" smtClean="0">
                <a:solidFill>
                  <a:srgbClr val="000000"/>
                </a:solidFill>
                <a:latin typeface="Arial" charset="0"/>
              </a:rPr>
              <a:t>) </a:t>
            </a:r>
            <a:r>
              <a:rPr lang="en-US" sz="2800" dirty="0">
                <a:solidFill>
                  <a:srgbClr val="000000"/>
                </a:solidFill>
                <a:latin typeface="Arial" charset="0"/>
              </a:rPr>
              <a:t>that induces player 2 to play </a:t>
            </a:r>
            <a:r>
              <a:rPr lang="en-US" sz="2800" dirty="0" smtClean="0">
                <a:solidFill>
                  <a:srgbClr val="000000"/>
                </a:solidFill>
                <a:latin typeface="Arial" charset="0"/>
              </a:rPr>
              <a:t>j</a:t>
            </a:r>
            <a:endParaRPr lang="en-US" sz="2800" dirty="0">
              <a:solidFill>
                <a:srgbClr val="000000"/>
              </a:solidFill>
              <a:latin typeface="Arial" charset="0"/>
            </a:endParaRPr>
          </a:p>
          <a:p>
            <a:pPr marL="368300" indent="-368300">
              <a:lnSpc>
                <a:spcPct val="124000"/>
              </a:lnSpc>
              <a:spcBef>
                <a:spcPts val="900"/>
              </a:spcBef>
              <a:buClr>
                <a:srgbClr val="000000"/>
              </a:buClr>
              <a:buSzPct val="100000"/>
              <a:buFont typeface="Arial" charset="0"/>
              <a:buChar char="•"/>
            </a:pPr>
            <a:endParaRPr lang="en-US" sz="2800" dirty="0" smtClean="0">
              <a:solidFill>
                <a:srgbClr val="000000"/>
              </a:solidFill>
              <a:latin typeface="Arial" charset="0"/>
            </a:endParaRPr>
          </a:p>
          <a:p>
            <a:pPr marL="368300" indent="-368300">
              <a:lnSpc>
                <a:spcPct val="124000"/>
              </a:lnSpc>
              <a:spcBef>
                <a:spcPts val="900"/>
              </a:spcBef>
              <a:buClr>
                <a:srgbClr val="000000"/>
              </a:buClr>
              <a:buSzPct val="100000"/>
              <a:buFont typeface="Arial" charset="0"/>
              <a:buChar char="•"/>
            </a:pPr>
            <a:endParaRPr lang="en-US" sz="2800" dirty="0" smtClean="0">
              <a:solidFill>
                <a:srgbClr val="000000"/>
              </a:solidFill>
              <a:latin typeface="Arial" charset="0"/>
            </a:endParaRPr>
          </a:p>
          <a:p>
            <a:pPr marL="368300" indent="-368300">
              <a:lnSpc>
                <a:spcPct val="124000"/>
              </a:lnSpc>
              <a:spcBef>
                <a:spcPts val="900"/>
              </a:spcBef>
              <a:buClr>
                <a:srgbClr val="000000"/>
              </a:buClr>
              <a:buSzPct val="100000"/>
              <a:buFont typeface="Arial" charset="0"/>
              <a:buChar char="•"/>
            </a:pPr>
            <a:endParaRPr lang="en-US" sz="2800" dirty="0" smtClean="0">
              <a:solidFill>
                <a:srgbClr val="000000"/>
              </a:solidFill>
              <a:latin typeface="Arial" charset="0"/>
            </a:endParaRPr>
          </a:p>
          <a:p>
            <a:pPr marL="368300" indent="-368300">
              <a:lnSpc>
                <a:spcPct val="124000"/>
              </a:lnSpc>
              <a:spcBef>
                <a:spcPts val="900"/>
              </a:spcBef>
              <a:buClr>
                <a:srgbClr val="000000"/>
              </a:buClr>
              <a:buSzPct val="100000"/>
              <a:buFont typeface="Arial" charset="0"/>
              <a:buChar char="•"/>
            </a:pPr>
            <a:endParaRPr lang="en-US" sz="2800" dirty="0" smtClean="0">
              <a:solidFill>
                <a:srgbClr val="000000"/>
              </a:solidFill>
              <a:latin typeface="Arial" charset="0"/>
            </a:endParaRPr>
          </a:p>
          <a:p>
            <a:pPr marL="368300" indent="-368300">
              <a:lnSpc>
                <a:spcPct val="124000"/>
              </a:lnSpc>
              <a:spcBef>
                <a:spcPts val="900"/>
              </a:spcBef>
              <a:buClr>
                <a:srgbClr val="000000"/>
              </a:buClr>
              <a:buSzPct val="100000"/>
              <a:buFont typeface="Arial" charset="0"/>
              <a:buChar char="•"/>
            </a:pPr>
            <a:r>
              <a:rPr lang="en-US" sz="2800" dirty="0" smtClean="0">
                <a:solidFill>
                  <a:srgbClr val="000000"/>
                </a:solidFill>
                <a:latin typeface="Arial" charset="0"/>
              </a:rPr>
              <a:t>(</a:t>
            </a:r>
            <a:r>
              <a:rPr lang="en-US" sz="2800" dirty="0">
                <a:solidFill>
                  <a:srgbClr val="000000"/>
                </a:solidFill>
                <a:latin typeface="Arial" charset="0"/>
              </a:rPr>
              <a:t>May be </a:t>
            </a:r>
            <a:r>
              <a:rPr lang="en-US" sz="2800" dirty="0" smtClean="0">
                <a:solidFill>
                  <a:srgbClr val="000000"/>
                </a:solidFill>
                <a:latin typeface="Arial" charset="0"/>
              </a:rPr>
              <a:t>infeasible for some j)</a:t>
            </a:r>
            <a:endParaRPr lang="en-US" sz="2800" dirty="0">
              <a:solidFill>
                <a:srgbClr val="000000"/>
              </a:solidFill>
              <a:latin typeface="Arial" charset="0"/>
            </a:endParaRPr>
          </a:p>
          <a:p>
            <a:pPr marL="368300" indent="-368300">
              <a:lnSpc>
                <a:spcPct val="124000"/>
              </a:lnSpc>
              <a:spcBef>
                <a:spcPts val="900"/>
              </a:spcBef>
              <a:buClr>
                <a:srgbClr val="000000"/>
              </a:buClr>
              <a:buSzPct val="100000"/>
              <a:buFont typeface="Arial" charset="0"/>
              <a:buChar char="•"/>
            </a:pPr>
            <a:r>
              <a:rPr lang="en-US" sz="2800" dirty="0">
                <a:solidFill>
                  <a:srgbClr val="000000"/>
                </a:solidFill>
                <a:latin typeface="Arial" charset="0"/>
              </a:rPr>
              <a:t>Pick the </a:t>
            </a:r>
            <a:r>
              <a:rPr lang="en-US" sz="2800" dirty="0" smtClean="0">
                <a:solidFill>
                  <a:srgbClr val="000000"/>
                </a:solidFill>
                <a:latin typeface="Arial" charset="0"/>
              </a:rPr>
              <a:t>j </a:t>
            </a:r>
            <a:r>
              <a:rPr lang="en-US" sz="2800" dirty="0">
                <a:solidFill>
                  <a:srgbClr val="000000"/>
                </a:solidFill>
                <a:latin typeface="Arial" charset="0"/>
              </a:rPr>
              <a:t>that is best for player 1</a:t>
            </a:r>
          </a:p>
        </p:txBody>
      </p:sp>
      <p:pic>
        <p:nvPicPr>
          <p:cNvPr id="4" name="Picture 3" descr="addin_tmp.png"/>
          <p:cNvPicPr>
            <a:picLocks noChangeAspect="1"/>
          </p:cNvPicPr>
          <p:nvPr>
            <p:custDataLst>
              <p:tags r:id="rId1"/>
            </p:custDataLst>
          </p:nvPr>
        </p:nvPicPr>
        <p:blipFill>
          <a:blip r:embed="rId4" cstate="print"/>
          <a:stretch>
            <a:fillRect/>
          </a:stretch>
        </p:blipFill>
        <p:spPr>
          <a:xfrm>
            <a:off x="762000" y="3200400"/>
            <a:ext cx="2971800" cy="2144532"/>
          </a:xfrm>
          <a:prstGeom prst="rect">
            <a:avLst/>
          </a:prstGeom>
        </p:spPr>
      </p:pic>
      <p:sp>
        <p:nvSpPr>
          <p:cNvPr id="5" name="TextBox 4"/>
          <p:cNvSpPr txBox="1"/>
          <p:nvPr/>
        </p:nvSpPr>
        <p:spPr>
          <a:xfrm>
            <a:off x="5867400" y="3505200"/>
            <a:ext cx="3832860" cy="1487871"/>
          </a:xfrm>
          <a:prstGeom prst="rect">
            <a:avLst/>
          </a:prstGeom>
          <a:noFill/>
        </p:spPr>
        <p:txBody>
          <a:bodyPr wrap="square" lIns="101882" tIns="50941" rIns="101882" bIns="50941" rtlCol="0">
            <a:spAutoFit/>
          </a:bodyPr>
          <a:lstStyle/>
          <a:p>
            <a:r>
              <a:rPr lang="en-US" sz="1800" i="1" dirty="0" smtClean="0">
                <a:solidFill>
                  <a:srgbClr val="008000"/>
                </a:solidFill>
              </a:rPr>
              <a:t>I</a:t>
            </a:r>
            <a:r>
              <a:rPr lang="en-US" sz="1800" dirty="0" smtClean="0"/>
              <a:t>  </a:t>
            </a:r>
            <a:r>
              <a:rPr lang="en-US" sz="1800" dirty="0" smtClean="0">
                <a:solidFill>
                  <a:schemeClr val="tx1"/>
                </a:solidFill>
              </a:rPr>
              <a:t>rows</a:t>
            </a:r>
          </a:p>
          <a:p>
            <a:r>
              <a:rPr lang="en-US" sz="1800" i="1" dirty="0" smtClean="0">
                <a:solidFill>
                  <a:srgbClr val="006600"/>
                </a:solidFill>
              </a:rPr>
              <a:t>J</a:t>
            </a:r>
            <a:r>
              <a:rPr lang="en-US" sz="1800" dirty="0" smtClean="0">
                <a:solidFill>
                  <a:schemeClr val="tx1"/>
                </a:solidFill>
              </a:rPr>
              <a:t> columns</a:t>
            </a:r>
          </a:p>
          <a:p>
            <a:r>
              <a:rPr lang="en-US" sz="1800" i="1" dirty="0" smtClean="0">
                <a:solidFill>
                  <a:srgbClr val="008000"/>
                </a:solidFill>
              </a:rPr>
              <a:t>R</a:t>
            </a:r>
            <a:r>
              <a:rPr lang="en-US" sz="1800" baseline="-25000" dirty="0" smtClean="0">
                <a:solidFill>
                  <a:srgbClr val="008000"/>
                </a:solidFill>
              </a:rPr>
              <a:t> </a:t>
            </a:r>
            <a:r>
              <a:rPr lang="en-US" sz="1800" dirty="0" smtClean="0">
                <a:solidFill>
                  <a:schemeClr val="tx1"/>
                </a:solidFill>
              </a:rPr>
              <a:t>is the defenders payoff matrix </a:t>
            </a:r>
            <a:endParaRPr lang="en-US" sz="1800" i="1" dirty="0" smtClean="0">
              <a:solidFill>
                <a:schemeClr val="tx1"/>
              </a:solidFill>
            </a:endParaRPr>
          </a:p>
          <a:p>
            <a:r>
              <a:rPr lang="en-US" sz="1800" i="1" dirty="0" smtClean="0">
                <a:solidFill>
                  <a:srgbClr val="008000"/>
                </a:solidFill>
              </a:rPr>
              <a:t>C</a:t>
            </a:r>
            <a:r>
              <a:rPr lang="en-US" sz="1800" dirty="0" smtClean="0">
                <a:solidFill>
                  <a:srgbClr val="008000"/>
                </a:solidFill>
              </a:rPr>
              <a:t> </a:t>
            </a:r>
            <a:r>
              <a:rPr lang="en-US" sz="1800" dirty="0" smtClean="0">
                <a:solidFill>
                  <a:schemeClr val="tx1"/>
                </a:solidFill>
              </a:rPr>
              <a:t>is the attackers payoff matrix</a:t>
            </a:r>
          </a:p>
          <a:p>
            <a:r>
              <a:rPr lang="en-US" sz="1800" i="1" dirty="0" err="1" smtClean="0">
                <a:solidFill>
                  <a:srgbClr val="008000"/>
                </a:solidFill>
              </a:rPr>
              <a:t>z</a:t>
            </a:r>
            <a:r>
              <a:rPr lang="en-US" sz="1800" i="1" baseline="-25000" dirty="0" err="1" smtClean="0">
                <a:solidFill>
                  <a:srgbClr val="008000"/>
                </a:solidFill>
              </a:rPr>
              <a:t>i</a:t>
            </a:r>
            <a:r>
              <a:rPr lang="en-US" sz="1800" baseline="-25000" dirty="0" smtClean="0">
                <a:solidFill>
                  <a:srgbClr val="008000"/>
                </a:solidFill>
              </a:rPr>
              <a:t> </a:t>
            </a:r>
            <a:r>
              <a:rPr lang="en-US" sz="1800" dirty="0" smtClean="0">
                <a:solidFill>
                  <a:schemeClr val="tx1"/>
                </a:solidFill>
              </a:rPr>
              <a:t>is the probability that row </a:t>
            </a:r>
            <a:r>
              <a:rPr lang="en-US" sz="1800" i="1" dirty="0" err="1" smtClean="0">
                <a:solidFill>
                  <a:schemeClr val="tx1"/>
                </a:solidFill>
              </a:rPr>
              <a:t>i</a:t>
            </a:r>
            <a:r>
              <a:rPr lang="en-US" sz="1800" i="1" dirty="0" smtClean="0">
                <a:solidFill>
                  <a:schemeClr val="tx1"/>
                </a:solidFill>
              </a:rPr>
              <a:t> </a:t>
            </a:r>
            <a:r>
              <a:rPr lang="en-US" sz="1800" dirty="0" smtClean="0">
                <a:solidFill>
                  <a:schemeClr val="tx1"/>
                </a:solidFill>
              </a:rPr>
              <a:t>is played </a:t>
            </a:r>
            <a:endParaRPr lang="en-US" sz="1800" i="1" dirty="0" smtClean="0">
              <a:solidFill>
                <a:schemeClr val="tx1"/>
              </a:solidFill>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sz="4400" dirty="0" smtClean="0">
                <a:solidFill>
                  <a:schemeClr val="accent2"/>
                </a:solidFill>
              </a:rPr>
              <a:t>Extensions</a:t>
            </a:r>
          </a:p>
        </p:txBody>
      </p:sp>
      <p:sp>
        <p:nvSpPr>
          <p:cNvPr id="40" name="Rectangle 3"/>
          <p:cNvSpPr>
            <a:spLocks noChangeArrowheads="1"/>
          </p:cNvSpPr>
          <p:nvPr/>
        </p:nvSpPr>
        <p:spPr bwMode="auto">
          <a:xfrm>
            <a:off x="0" y="1676400"/>
            <a:ext cx="10058400" cy="6248400"/>
          </a:xfrm>
          <a:prstGeom prst="rect">
            <a:avLst/>
          </a:prstGeom>
          <a:noFill/>
          <a:ln w="9525">
            <a:noFill/>
            <a:miter lim="800000"/>
            <a:headEnd/>
            <a:tailEnd/>
          </a:ln>
          <a:effectLst/>
        </p:spPr>
        <p:txBody>
          <a:bodyPr lIns="101882" tIns="50941" rIns="101882" bIns="50941"/>
          <a:lstStyle/>
          <a:p>
            <a:pPr marL="825500" lvl="1" indent="-368300">
              <a:lnSpc>
                <a:spcPct val="124000"/>
              </a:lnSpc>
              <a:spcBef>
                <a:spcPts val="900"/>
              </a:spcBef>
              <a:buClr>
                <a:srgbClr val="000000"/>
              </a:buClr>
              <a:buSzPct val="100000"/>
              <a:buFont typeface="Arial" charset="0"/>
              <a:buChar char="•"/>
            </a:pPr>
            <a:r>
              <a:rPr lang="en-US" sz="2800" dirty="0" smtClean="0">
                <a:solidFill>
                  <a:srgbClr val="000000"/>
                </a:solidFill>
                <a:latin typeface="Arial" charset="0"/>
              </a:rPr>
              <a:t>A few extensions with LP or MIP formulations:</a:t>
            </a:r>
          </a:p>
          <a:p>
            <a:pPr marL="1282700" lvl="2" indent="-368300">
              <a:lnSpc>
                <a:spcPct val="124000"/>
              </a:lnSpc>
              <a:spcBef>
                <a:spcPts val="900"/>
              </a:spcBef>
              <a:buClr>
                <a:srgbClr val="000000"/>
              </a:buClr>
              <a:buSzPct val="100000"/>
              <a:buFont typeface="Arial" charset="0"/>
              <a:buChar char="•"/>
            </a:pPr>
            <a:r>
              <a:rPr lang="en-US" dirty="0" smtClean="0">
                <a:solidFill>
                  <a:srgbClr val="000000"/>
                </a:solidFill>
                <a:latin typeface="Arial" charset="0"/>
              </a:rPr>
              <a:t>Bayesian setting (</a:t>
            </a:r>
            <a:r>
              <a:rPr lang="en-US" dirty="0" smtClean="0">
                <a:solidFill>
                  <a:srgbClr val="000000"/>
                </a:solidFill>
                <a:latin typeface="Arial" charset="0"/>
              </a:rPr>
              <a:t>DOBSS [</a:t>
            </a:r>
            <a:r>
              <a:rPr lang="en-US" dirty="0" smtClean="0">
                <a:solidFill>
                  <a:srgbClr val="000000"/>
                </a:solidFill>
                <a:latin typeface="Arial" charset="0"/>
              </a:rPr>
              <a:t>1]) </a:t>
            </a:r>
          </a:p>
          <a:p>
            <a:pPr marL="1739900" lvl="3" indent="-368300">
              <a:lnSpc>
                <a:spcPct val="124000"/>
              </a:lnSpc>
              <a:spcBef>
                <a:spcPts val="900"/>
              </a:spcBef>
              <a:buClr>
                <a:srgbClr val="000000"/>
              </a:buClr>
              <a:buSzPct val="100000"/>
              <a:buFont typeface="Arial" charset="0"/>
              <a:buChar char="•"/>
            </a:pPr>
            <a:r>
              <a:rPr lang="en-US" sz="2000" dirty="0" smtClean="0">
                <a:solidFill>
                  <a:srgbClr val="000000"/>
                </a:solidFill>
                <a:latin typeface="Arial" charset="0"/>
              </a:rPr>
              <a:t>Uses a MIP to avoid exponential size</a:t>
            </a:r>
            <a:endParaRPr lang="en-US" dirty="0" smtClean="0">
              <a:solidFill>
                <a:srgbClr val="000000"/>
              </a:solidFill>
              <a:latin typeface="Arial" charset="0"/>
            </a:endParaRPr>
          </a:p>
          <a:p>
            <a:pPr marL="1282700" lvl="2" indent="-368300">
              <a:lnSpc>
                <a:spcPct val="124000"/>
              </a:lnSpc>
              <a:spcBef>
                <a:spcPts val="900"/>
              </a:spcBef>
              <a:buClr>
                <a:srgbClr val="000000"/>
              </a:buClr>
              <a:buSzPct val="100000"/>
              <a:buFont typeface="Arial" charset="0"/>
              <a:buChar char="•"/>
            </a:pPr>
            <a:r>
              <a:rPr lang="en-US" dirty="0" smtClean="0">
                <a:solidFill>
                  <a:srgbClr val="000000"/>
                </a:solidFill>
                <a:latin typeface="Arial" charset="0"/>
              </a:rPr>
              <a:t>Multiple Defense Resources (</a:t>
            </a:r>
            <a:r>
              <a:rPr lang="en-US" dirty="0" smtClean="0">
                <a:solidFill>
                  <a:srgbClr val="000000"/>
                </a:solidFill>
                <a:latin typeface="Arial" charset="0"/>
              </a:rPr>
              <a:t>ERASER [</a:t>
            </a:r>
            <a:r>
              <a:rPr lang="en-US" dirty="0" smtClean="0">
                <a:solidFill>
                  <a:srgbClr val="000000"/>
                </a:solidFill>
                <a:latin typeface="Arial" charset="0"/>
              </a:rPr>
              <a:t>2])</a:t>
            </a:r>
          </a:p>
          <a:p>
            <a:pPr marL="1739900" lvl="3" indent="-368300">
              <a:lnSpc>
                <a:spcPct val="124000"/>
              </a:lnSpc>
              <a:spcBef>
                <a:spcPts val="900"/>
              </a:spcBef>
              <a:buClr>
                <a:srgbClr val="000000"/>
              </a:buClr>
              <a:buSzPct val="100000"/>
              <a:buFont typeface="Arial" charset="0"/>
              <a:buChar char="•"/>
            </a:pPr>
            <a:r>
              <a:rPr lang="en-US" sz="2000" dirty="0" smtClean="0">
                <a:solidFill>
                  <a:srgbClr val="000000"/>
                </a:solidFill>
                <a:latin typeface="Arial" charset="0"/>
              </a:rPr>
              <a:t>Assumes the structure is a “Security game”</a:t>
            </a:r>
          </a:p>
          <a:p>
            <a:pPr marL="1739900" lvl="3" indent="-368300">
              <a:lnSpc>
                <a:spcPct val="124000"/>
              </a:lnSpc>
              <a:spcBef>
                <a:spcPts val="900"/>
              </a:spcBef>
              <a:buClr>
                <a:srgbClr val="000000"/>
              </a:buClr>
              <a:buSzPct val="100000"/>
              <a:buFont typeface="Arial" charset="0"/>
              <a:buChar char="•"/>
            </a:pPr>
            <a:r>
              <a:rPr lang="en-US" sz="2000" dirty="0" smtClean="0">
                <a:solidFill>
                  <a:srgbClr val="000000"/>
                </a:solidFill>
                <a:latin typeface="Arial" charset="0"/>
              </a:rPr>
              <a:t>Uses this structure to achieve a compact representation</a:t>
            </a:r>
          </a:p>
          <a:p>
            <a:pPr marL="1282700" lvl="2" indent="-368300">
              <a:lnSpc>
                <a:spcPct val="124000"/>
              </a:lnSpc>
              <a:spcBef>
                <a:spcPts val="900"/>
              </a:spcBef>
              <a:buClr>
                <a:srgbClr val="000000"/>
              </a:buClr>
              <a:buSzPct val="100000"/>
              <a:buFont typeface="Arial" charset="0"/>
              <a:buChar char="•"/>
            </a:pPr>
            <a:r>
              <a:rPr lang="en-US" dirty="0" smtClean="0">
                <a:solidFill>
                  <a:srgbClr val="000000"/>
                </a:solidFill>
                <a:latin typeface="+mn-lt"/>
              </a:rPr>
              <a:t>Defense Costs </a:t>
            </a:r>
            <a:r>
              <a:rPr lang="en-US" dirty="0" smtClean="0">
                <a:solidFill>
                  <a:srgbClr val="000000"/>
                </a:solidFill>
                <a:latin typeface="+mn-lt"/>
              </a:rPr>
              <a:t>[</a:t>
            </a:r>
            <a:r>
              <a:rPr lang="en-US" dirty="0" smtClean="0">
                <a:solidFill>
                  <a:srgbClr val="000000"/>
                </a:solidFill>
                <a:latin typeface="+mn-lt"/>
              </a:rPr>
              <a:t>3</a:t>
            </a:r>
            <a:r>
              <a:rPr lang="en-US" dirty="0" smtClean="0">
                <a:solidFill>
                  <a:srgbClr val="000000"/>
                </a:solidFill>
                <a:latin typeface="+mn-lt"/>
              </a:rPr>
              <a:t>]</a:t>
            </a:r>
            <a:endParaRPr lang="en-US" dirty="0" smtClean="0">
              <a:solidFill>
                <a:srgbClr val="000000"/>
              </a:solidFill>
              <a:latin typeface="+mn-lt"/>
            </a:endParaRPr>
          </a:p>
          <a:p>
            <a:pPr marL="1739900" lvl="3" indent="-368300">
              <a:lnSpc>
                <a:spcPct val="124000"/>
              </a:lnSpc>
              <a:spcBef>
                <a:spcPts val="900"/>
              </a:spcBef>
              <a:buClr>
                <a:srgbClr val="000000"/>
              </a:buClr>
              <a:buSzPct val="100000"/>
              <a:buFont typeface="Arial" charset="0"/>
              <a:buChar char="•"/>
            </a:pPr>
            <a:r>
              <a:rPr lang="en-US" sz="2000" dirty="0" smtClean="0">
                <a:solidFill>
                  <a:srgbClr val="000000"/>
                </a:solidFill>
                <a:latin typeface="Arial" charset="0"/>
                <a:cs typeface="Times New Roman" pitchFamily="18" charset="0"/>
              </a:rPr>
              <a:t>Explicit costs for defense rather than limited defense resources</a:t>
            </a:r>
          </a:p>
          <a:p>
            <a:pPr marL="1739900" lvl="3" indent="-368300">
              <a:lnSpc>
                <a:spcPct val="124000"/>
              </a:lnSpc>
              <a:spcBef>
                <a:spcPts val="900"/>
              </a:spcBef>
              <a:buClr>
                <a:srgbClr val="000000"/>
              </a:buClr>
              <a:buSzPct val="100000"/>
              <a:buFont typeface="Arial" charset="0"/>
              <a:buChar char="•"/>
            </a:pPr>
            <a:endParaRPr lang="en-US" sz="1200" dirty="0" smtClean="0">
              <a:solidFill>
                <a:schemeClr val="tx1"/>
              </a:solidFill>
              <a:cs typeface="Times New Roman" pitchFamily="18" charset="0"/>
            </a:endParaRPr>
          </a:p>
          <a:p>
            <a:r>
              <a:rPr lang="en-US" sz="1800" dirty="0" smtClean="0">
                <a:solidFill>
                  <a:schemeClr val="tx1"/>
                </a:solidFill>
                <a:cs typeface="Times New Roman" pitchFamily="18" charset="0"/>
              </a:rPr>
              <a:t>[1] </a:t>
            </a:r>
            <a:r>
              <a:rPr lang="en-US" sz="1800" dirty="0" err="1" smtClean="0">
                <a:solidFill>
                  <a:schemeClr val="tx1"/>
                </a:solidFill>
                <a:cs typeface="Times New Roman" pitchFamily="18" charset="0"/>
              </a:rPr>
              <a:t>Paruchuri</a:t>
            </a:r>
            <a:r>
              <a:rPr lang="en-US" sz="1800" dirty="0" smtClean="0">
                <a:solidFill>
                  <a:schemeClr val="tx1"/>
                </a:solidFill>
                <a:cs typeface="Times New Roman" pitchFamily="18" charset="0"/>
              </a:rPr>
              <a:t> et al. Playing Games for Security: An Efficient Exact Algorithm for Solving Bayesian Stackelberg Games</a:t>
            </a:r>
          </a:p>
          <a:p>
            <a:r>
              <a:rPr lang="en-US" sz="1800" dirty="0" smtClean="0">
                <a:solidFill>
                  <a:schemeClr val="tx1"/>
                </a:solidFill>
                <a:cs typeface="Times New Roman" pitchFamily="18" charset="0"/>
              </a:rPr>
              <a:t>[2] </a:t>
            </a:r>
            <a:r>
              <a:rPr lang="en-US" sz="1800" dirty="0" err="1" smtClean="0">
                <a:solidFill>
                  <a:schemeClr val="tx1"/>
                </a:solidFill>
                <a:cs typeface="Times New Roman" pitchFamily="18" charset="0"/>
              </a:rPr>
              <a:t>Kiekintveld</a:t>
            </a:r>
            <a:r>
              <a:rPr lang="en-US" sz="1800" dirty="0" smtClean="0">
                <a:solidFill>
                  <a:schemeClr val="tx1"/>
                </a:solidFill>
                <a:cs typeface="Times New Roman" pitchFamily="18" charset="0"/>
              </a:rPr>
              <a:t> et al. Computing Optimal Randomized Resource Allocations for</a:t>
            </a:r>
          </a:p>
          <a:p>
            <a:r>
              <a:rPr lang="en-US" sz="1800" dirty="0" smtClean="0">
                <a:solidFill>
                  <a:schemeClr val="tx1"/>
                </a:solidFill>
                <a:cs typeface="Times New Roman" pitchFamily="18" charset="0"/>
              </a:rPr>
              <a:t>Massive Security Games </a:t>
            </a:r>
          </a:p>
          <a:p>
            <a:r>
              <a:rPr lang="en-US" sz="1800" dirty="0" smtClean="0">
                <a:solidFill>
                  <a:schemeClr val="tx1"/>
                </a:solidFill>
                <a:cs typeface="Times New Roman" pitchFamily="18" charset="0"/>
              </a:rPr>
              <a:t>[3] Letchford and </a:t>
            </a:r>
            <a:r>
              <a:rPr lang="en-US" sz="1800" dirty="0" err="1" smtClean="0">
                <a:solidFill>
                  <a:schemeClr val="tx1"/>
                </a:solidFill>
                <a:cs typeface="Times New Roman" pitchFamily="18" charset="0"/>
              </a:rPr>
              <a:t>Vorobeychik</a:t>
            </a:r>
            <a:r>
              <a:rPr lang="en-US" sz="1800" dirty="0" smtClean="0">
                <a:solidFill>
                  <a:schemeClr val="tx1"/>
                </a:solidFill>
                <a:cs typeface="Times New Roman" pitchFamily="18" charset="0"/>
              </a:rPr>
              <a:t>. </a:t>
            </a:r>
            <a:r>
              <a:rPr lang="en-US" sz="1800" dirty="0" smtClean="0">
                <a:solidFill>
                  <a:schemeClr val="tx1"/>
                </a:solidFill>
              </a:rPr>
              <a:t>Computing Optimal Security Strategies for Interdependent Assets</a:t>
            </a:r>
            <a:endParaRPr lang="en-US" sz="1800" dirty="0" smtClean="0">
              <a:solidFill>
                <a:schemeClr val="tx1"/>
              </a:solidFill>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503238" y="393700"/>
            <a:ext cx="9037637" cy="901700"/>
          </a:xfrm>
        </p:spPr>
        <p:txBody>
          <a:bodyPr/>
          <a:lstStyle/>
          <a:p>
            <a:r>
              <a:rPr lang="en-US" sz="2800" dirty="0" smtClean="0">
                <a:solidFill>
                  <a:schemeClr val="accent2"/>
                </a:solidFill>
              </a:rPr>
              <a:t>(a particular kind of)</a:t>
            </a:r>
            <a:r>
              <a:rPr lang="en-US" sz="4400" dirty="0" smtClean="0">
                <a:solidFill>
                  <a:schemeClr val="accent2"/>
                </a:solidFill>
              </a:rPr>
              <a:t> Bayesian games</a:t>
            </a:r>
            <a:endParaRPr lang="en-US" sz="2800" dirty="0" smtClean="0">
              <a:solidFill>
                <a:schemeClr val="accent2"/>
              </a:solidFill>
            </a:endParaRPr>
          </a:p>
        </p:txBody>
      </p:sp>
      <p:graphicFrame>
        <p:nvGraphicFramePr>
          <p:cNvPr id="20521" name="Group 41"/>
          <p:cNvGraphicFramePr>
            <a:graphicFrameLocks noGrp="1"/>
          </p:cNvGraphicFramePr>
          <p:nvPr/>
        </p:nvGraphicFramePr>
        <p:xfrm>
          <a:off x="947738" y="3429000"/>
          <a:ext cx="2176462" cy="1564442"/>
        </p:xfrm>
        <a:graphic>
          <a:graphicData uri="http://schemas.openxmlformats.org/drawingml/2006/table">
            <a:tbl>
              <a:tblPr/>
              <a:tblGrid>
                <a:gridCol w="1089025"/>
                <a:gridCol w="1087437"/>
              </a:tblGrid>
              <a:tr h="681038">
                <a:tc>
                  <a:txBody>
                    <a:bodyPr/>
                    <a:lstStyle/>
                    <a:p>
                      <a:pPr marL="0" marR="0" lvl="0" indent="0" algn="ctr" defTabSz="914400" rtl="0" eaLnBrk="1" fontAlgn="base" latinLnBrk="0" hangingPunct="1">
                        <a:lnSpc>
                          <a:spcPct val="124000"/>
                        </a:lnSpc>
                        <a:spcBef>
                          <a:spcPts val="900"/>
                        </a:spcBef>
                        <a:spcAft>
                          <a:spcPct val="0"/>
                        </a:spcAft>
                        <a:buClr>
                          <a:srgbClr val="000000"/>
                        </a:buClr>
                        <a:buSzPct val="100000"/>
                        <a:buFont typeface="Arial" charset="0"/>
                        <a:buNone/>
                        <a:tabLst/>
                      </a:pPr>
                      <a:r>
                        <a:rPr kumimoji="0" lang="en-US" sz="3600" b="0" i="0" u="none" strike="noStrike" cap="none" normalizeH="0" baseline="0" smtClean="0">
                          <a:ln>
                            <a:noFill/>
                          </a:ln>
                          <a:solidFill>
                            <a:srgbClr val="000000"/>
                          </a:solidFill>
                          <a:effectLst/>
                          <a:latin typeface="Arial" charset="0"/>
                          <a:ea typeface="SimSun" pitchFamily="2" charset="-122"/>
                        </a:rPr>
                        <a:t>2</a:t>
                      </a:r>
                    </a:p>
                  </a:txBody>
                  <a:tcPr marL="101882" marR="101882" marT="50941" marB="50941"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24000"/>
                        </a:lnSpc>
                        <a:spcBef>
                          <a:spcPts val="900"/>
                        </a:spcBef>
                        <a:spcAft>
                          <a:spcPct val="0"/>
                        </a:spcAft>
                        <a:buClr>
                          <a:srgbClr val="000000"/>
                        </a:buClr>
                        <a:buSzPct val="100000"/>
                        <a:buFont typeface="Arial" charset="0"/>
                        <a:buNone/>
                        <a:tabLst/>
                      </a:pPr>
                      <a:r>
                        <a:rPr kumimoji="0" lang="en-US" sz="3600" b="0" i="0" u="none" strike="noStrike" cap="none" normalizeH="0" baseline="0" smtClean="0">
                          <a:ln>
                            <a:noFill/>
                          </a:ln>
                          <a:solidFill>
                            <a:srgbClr val="000000"/>
                          </a:solidFill>
                          <a:effectLst/>
                          <a:latin typeface="Arial" charset="0"/>
                          <a:ea typeface="SimSun" pitchFamily="2" charset="-122"/>
                        </a:rPr>
                        <a:t>4</a:t>
                      </a:r>
                    </a:p>
                  </a:txBody>
                  <a:tcPr marL="101882" marR="101882" marT="50941" marB="50941"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685800">
                <a:tc>
                  <a:txBody>
                    <a:bodyPr/>
                    <a:lstStyle/>
                    <a:p>
                      <a:pPr marL="0" marR="0" lvl="0" indent="0" algn="ctr" defTabSz="914400" rtl="0" eaLnBrk="1" fontAlgn="base" latinLnBrk="0" hangingPunct="1">
                        <a:lnSpc>
                          <a:spcPct val="124000"/>
                        </a:lnSpc>
                        <a:spcBef>
                          <a:spcPts val="900"/>
                        </a:spcBef>
                        <a:spcAft>
                          <a:spcPct val="0"/>
                        </a:spcAft>
                        <a:buClr>
                          <a:srgbClr val="000000"/>
                        </a:buClr>
                        <a:buSzPct val="100000"/>
                        <a:buFont typeface="Arial" charset="0"/>
                        <a:buNone/>
                        <a:tabLst/>
                      </a:pPr>
                      <a:r>
                        <a:rPr kumimoji="0" lang="en-US" sz="3600" b="0" i="0" u="none" strike="noStrike" cap="none" normalizeH="0" baseline="0" smtClean="0">
                          <a:ln>
                            <a:noFill/>
                          </a:ln>
                          <a:solidFill>
                            <a:srgbClr val="000000"/>
                          </a:solidFill>
                          <a:effectLst/>
                          <a:latin typeface="Arial" charset="0"/>
                          <a:ea typeface="SimSun" pitchFamily="2" charset="-122"/>
                        </a:rPr>
                        <a:t>1</a:t>
                      </a:r>
                    </a:p>
                  </a:txBody>
                  <a:tcPr marL="101882" marR="101882" marT="50941" marB="50941"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24000"/>
                        </a:lnSpc>
                        <a:spcBef>
                          <a:spcPts val="900"/>
                        </a:spcBef>
                        <a:spcAft>
                          <a:spcPct val="0"/>
                        </a:spcAft>
                        <a:buClr>
                          <a:srgbClr val="000000"/>
                        </a:buClr>
                        <a:buSzPct val="100000"/>
                        <a:buFont typeface="Arial" charset="0"/>
                        <a:buNone/>
                        <a:tabLst/>
                      </a:pPr>
                      <a:r>
                        <a:rPr kumimoji="0" lang="en-US" sz="3600" b="0" i="0" u="none" strike="noStrike" cap="none" normalizeH="0" baseline="0" smtClean="0">
                          <a:ln>
                            <a:noFill/>
                          </a:ln>
                          <a:solidFill>
                            <a:srgbClr val="000000"/>
                          </a:solidFill>
                          <a:effectLst/>
                          <a:latin typeface="Arial" charset="0"/>
                          <a:ea typeface="SimSun" pitchFamily="2" charset="-122"/>
                        </a:rPr>
                        <a:t>3</a:t>
                      </a:r>
                    </a:p>
                  </a:txBody>
                  <a:tcPr marL="101882" marR="101882" marT="50941" marB="50941"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r>
            </a:tbl>
          </a:graphicData>
        </a:graphic>
      </p:graphicFrame>
      <p:graphicFrame>
        <p:nvGraphicFramePr>
          <p:cNvPr id="20532" name="Group 52"/>
          <p:cNvGraphicFramePr>
            <a:graphicFrameLocks noGrp="1"/>
          </p:cNvGraphicFramePr>
          <p:nvPr/>
        </p:nvGraphicFramePr>
        <p:xfrm>
          <a:off x="4724400" y="3429000"/>
          <a:ext cx="2176463" cy="1564442"/>
        </p:xfrm>
        <a:graphic>
          <a:graphicData uri="http://schemas.openxmlformats.org/drawingml/2006/table">
            <a:tbl>
              <a:tblPr/>
              <a:tblGrid>
                <a:gridCol w="1089025"/>
                <a:gridCol w="1087438"/>
              </a:tblGrid>
              <a:tr h="681038">
                <a:tc>
                  <a:txBody>
                    <a:bodyPr/>
                    <a:lstStyle/>
                    <a:p>
                      <a:pPr marL="0" marR="0" lvl="0" indent="0" algn="ctr" defTabSz="914400" rtl="0" eaLnBrk="1" fontAlgn="base" latinLnBrk="0" hangingPunct="1">
                        <a:lnSpc>
                          <a:spcPct val="124000"/>
                        </a:lnSpc>
                        <a:spcBef>
                          <a:spcPts val="900"/>
                        </a:spcBef>
                        <a:spcAft>
                          <a:spcPct val="0"/>
                        </a:spcAft>
                        <a:buClr>
                          <a:srgbClr val="000000"/>
                        </a:buClr>
                        <a:buSzPct val="100000"/>
                        <a:buFont typeface="Arial" charset="0"/>
                        <a:buNone/>
                        <a:tabLst/>
                      </a:pPr>
                      <a:r>
                        <a:rPr kumimoji="0" lang="en-US" sz="3600" b="0" i="0" u="none" strike="noStrike" cap="none" normalizeH="0" baseline="0" smtClean="0">
                          <a:ln>
                            <a:noFill/>
                          </a:ln>
                          <a:solidFill>
                            <a:srgbClr val="000000"/>
                          </a:solidFill>
                          <a:effectLst/>
                          <a:latin typeface="Arial" charset="0"/>
                          <a:ea typeface="SimSun" pitchFamily="2" charset="-122"/>
                        </a:rPr>
                        <a:t>1</a:t>
                      </a:r>
                    </a:p>
                  </a:txBody>
                  <a:tcPr marL="101882" marR="101882" marT="50941" marB="50941"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24000"/>
                        </a:lnSpc>
                        <a:spcBef>
                          <a:spcPts val="900"/>
                        </a:spcBef>
                        <a:spcAft>
                          <a:spcPct val="0"/>
                        </a:spcAft>
                        <a:buClr>
                          <a:srgbClr val="000000"/>
                        </a:buClr>
                        <a:buSzPct val="100000"/>
                        <a:buFont typeface="Arial" charset="0"/>
                        <a:buNone/>
                        <a:tabLst/>
                      </a:pPr>
                      <a:r>
                        <a:rPr kumimoji="0" lang="en-US" sz="3600" b="0" i="0" u="none" strike="noStrike" cap="none" normalizeH="0" baseline="0" smtClean="0">
                          <a:ln>
                            <a:noFill/>
                          </a:ln>
                          <a:solidFill>
                            <a:srgbClr val="000000"/>
                          </a:solidFill>
                          <a:effectLst/>
                          <a:latin typeface="Arial" charset="0"/>
                          <a:ea typeface="SimSun" pitchFamily="2" charset="-122"/>
                        </a:rPr>
                        <a:t>0</a:t>
                      </a:r>
                    </a:p>
                  </a:txBody>
                  <a:tcPr marL="101882" marR="101882" marT="50941" marB="50941"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685800">
                <a:tc>
                  <a:txBody>
                    <a:bodyPr/>
                    <a:lstStyle/>
                    <a:p>
                      <a:pPr marL="0" marR="0" lvl="0" indent="0" algn="ctr" defTabSz="914400" rtl="0" eaLnBrk="1" fontAlgn="base" latinLnBrk="0" hangingPunct="1">
                        <a:lnSpc>
                          <a:spcPct val="124000"/>
                        </a:lnSpc>
                        <a:spcBef>
                          <a:spcPts val="900"/>
                        </a:spcBef>
                        <a:spcAft>
                          <a:spcPct val="0"/>
                        </a:spcAft>
                        <a:buClr>
                          <a:srgbClr val="000000"/>
                        </a:buClr>
                        <a:buSzPct val="100000"/>
                        <a:buFont typeface="Arial" charset="0"/>
                        <a:buNone/>
                        <a:tabLst/>
                      </a:pPr>
                      <a:r>
                        <a:rPr kumimoji="0" lang="en-US" sz="3600" b="0" i="0" u="none" strike="noStrike" cap="none" normalizeH="0" baseline="0" smtClean="0">
                          <a:ln>
                            <a:noFill/>
                          </a:ln>
                          <a:solidFill>
                            <a:srgbClr val="000000"/>
                          </a:solidFill>
                          <a:effectLst/>
                          <a:latin typeface="Arial" charset="0"/>
                          <a:ea typeface="SimSun" pitchFamily="2" charset="-122"/>
                        </a:rPr>
                        <a:t>0</a:t>
                      </a:r>
                    </a:p>
                  </a:txBody>
                  <a:tcPr marL="101882" marR="101882" marT="50941" marB="50941"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24000"/>
                        </a:lnSpc>
                        <a:spcBef>
                          <a:spcPts val="900"/>
                        </a:spcBef>
                        <a:spcAft>
                          <a:spcPct val="0"/>
                        </a:spcAft>
                        <a:buClr>
                          <a:srgbClr val="000000"/>
                        </a:buClr>
                        <a:buSzPct val="100000"/>
                        <a:buFont typeface="Arial" charset="0"/>
                        <a:buNone/>
                        <a:tabLst/>
                      </a:pPr>
                      <a:r>
                        <a:rPr kumimoji="0" lang="en-US" sz="3600" b="0" i="0" u="none" strike="noStrike" cap="none" normalizeH="0" baseline="0" smtClean="0">
                          <a:ln>
                            <a:noFill/>
                          </a:ln>
                          <a:solidFill>
                            <a:srgbClr val="000000"/>
                          </a:solidFill>
                          <a:effectLst/>
                          <a:latin typeface="Arial" charset="0"/>
                          <a:ea typeface="SimSun" pitchFamily="2" charset="-122"/>
                        </a:rPr>
                        <a:t>1</a:t>
                      </a:r>
                    </a:p>
                  </a:txBody>
                  <a:tcPr marL="101882" marR="101882" marT="50941" marB="50941"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r>
            </a:tbl>
          </a:graphicData>
        </a:graphic>
      </p:graphicFrame>
      <p:graphicFrame>
        <p:nvGraphicFramePr>
          <p:cNvPr id="20543" name="Group 63"/>
          <p:cNvGraphicFramePr>
            <a:graphicFrameLocks noGrp="1"/>
          </p:cNvGraphicFramePr>
          <p:nvPr/>
        </p:nvGraphicFramePr>
        <p:xfrm>
          <a:off x="7086600" y="3429000"/>
          <a:ext cx="2176463" cy="1564442"/>
        </p:xfrm>
        <a:graphic>
          <a:graphicData uri="http://schemas.openxmlformats.org/drawingml/2006/table">
            <a:tbl>
              <a:tblPr/>
              <a:tblGrid>
                <a:gridCol w="1089025"/>
                <a:gridCol w="1087438"/>
              </a:tblGrid>
              <a:tr h="681038">
                <a:tc>
                  <a:txBody>
                    <a:bodyPr/>
                    <a:lstStyle/>
                    <a:p>
                      <a:pPr marL="0" marR="0" lvl="0" indent="0" algn="ctr" defTabSz="914400" rtl="0" eaLnBrk="1" fontAlgn="base" latinLnBrk="0" hangingPunct="1">
                        <a:lnSpc>
                          <a:spcPct val="124000"/>
                        </a:lnSpc>
                        <a:spcBef>
                          <a:spcPts val="900"/>
                        </a:spcBef>
                        <a:spcAft>
                          <a:spcPct val="0"/>
                        </a:spcAft>
                        <a:buClr>
                          <a:srgbClr val="000000"/>
                        </a:buClr>
                        <a:buSzPct val="100000"/>
                        <a:buFont typeface="Arial" charset="0"/>
                        <a:buNone/>
                        <a:tabLst/>
                      </a:pPr>
                      <a:r>
                        <a:rPr kumimoji="0" lang="en-US" sz="3600" b="0" i="0" u="none" strike="noStrike" cap="none" normalizeH="0" baseline="0" smtClean="0">
                          <a:ln>
                            <a:noFill/>
                          </a:ln>
                          <a:solidFill>
                            <a:srgbClr val="000000"/>
                          </a:solidFill>
                          <a:effectLst/>
                          <a:latin typeface="Arial" charset="0"/>
                          <a:ea typeface="SimSun" pitchFamily="2" charset="-122"/>
                        </a:rPr>
                        <a:t>1</a:t>
                      </a:r>
                    </a:p>
                  </a:txBody>
                  <a:tcPr marL="101882" marR="101882" marT="50941" marB="50941"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24000"/>
                        </a:lnSpc>
                        <a:spcBef>
                          <a:spcPts val="900"/>
                        </a:spcBef>
                        <a:spcAft>
                          <a:spcPct val="0"/>
                        </a:spcAft>
                        <a:buClr>
                          <a:srgbClr val="000000"/>
                        </a:buClr>
                        <a:buSzPct val="100000"/>
                        <a:buFont typeface="Arial" charset="0"/>
                        <a:buNone/>
                        <a:tabLst/>
                      </a:pPr>
                      <a:r>
                        <a:rPr kumimoji="0" lang="en-US" sz="3600" b="0" i="0" u="none" strike="noStrike" cap="none" normalizeH="0" baseline="0" smtClean="0">
                          <a:ln>
                            <a:noFill/>
                          </a:ln>
                          <a:solidFill>
                            <a:srgbClr val="000000"/>
                          </a:solidFill>
                          <a:effectLst/>
                          <a:latin typeface="Arial" charset="0"/>
                          <a:ea typeface="SimSun" pitchFamily="2" charset="-122"/>
                        </a:rPr>
                        <a:t>0</a:t>
                      </a:r>
                    </a:p>
                  </a:txBody>
                  <a:tcPr marL="101882" marR="101882" marT="50941" marB="50941"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28575" cap="flat" cmpd="sng" algn="ctr">
                      <a:solidFill>
                        <a:schemeClr val="tx1"/>
                      </a:solidFill>
                      <a:prstDash val="solid"/>
                      <a:round/>
                      <a:headEnd type="none" w="med" len="med"/>
                      <a:tailEnd type="none" w="lg" len="lg"/>
                    </a:lnT>
                    <a:lnB w="12700" cap="flat" cmpd="sng" algn="ctr">
                      <a:solidFill>
                        <a:schemeClr val="tx1"/>
                      </a:solidFill>
                      <a:prstDash val="solid"/>
                      <a:round/>
                      <a:headEnd type="none" w="med" len="med"/>
                      <a:tailEnd type="none" w="lg" len="lg"/>
                    </a:lnB>
                    <a:lnTlToBr>
                      <a:noFill/>
                    </a:lnTlToBr>
                    <a:lnBlToTr>
                      <a:noFill/>
                    </a:lnBlToTr>
                    <a:noFill/>
                  </a:tcPr>
                </a:tc>
              </a:tr>
              <a:tr h="685800">
                <a:tc>
                  <a:txBody>
                    <a:bodyPr/>
                    <a:lstStyle/>
                    <a:p>
                      <a:pPr marL="0" marR="0" lvl="0" indent="0" algn="ctr" defTabSz="914400" rtl="0" eaLnBrk="1" fontAlgn="base" latinLnBrk="0" hangingPunct="1">
                        <a:lnSpc>
                          <a:spcPct val="124000"/>
                        </a:lnSpc>
                        <a:spcBef>
                          <a:spcPts val="900"/>
                        </a:spcBef>
                        <a:spcAft>
                          <a:spcPct val="0"/>
                        </a:spcAft>
                        <a:buClr>
                          <a:srgbClr val="000000"/>
                        </a:buClr>
                        <a:buSzPct val="100000"/>
                        <a:buFont typeface="Arial" charset="0"/>
                        <a:buNone/>
                        <a:tabLst/>
                      </a:pPr>
                      <a:r>
                        <a:rPr kumimoji="0" lang="en-US" sz="3600" b="0" i="0" u="none" strike="noStrike" cap="none" normalizeH="0" baseline="0" smtClean="0">
                          <a:ln>
                            <a:noFill/>
                          </a:ln>
                          <a:solidFill>
                            <a:srgbClr val="000000"/>
                          </a:solidFill>
                          <a:effectLst/>
                          <a:latin typeface="Arial" charset="0"/>
                          <a:ea typeface="SimSun" pitchFamily="2" charset="-122"/>
                        </a:rPr>
                        <a:t>1</a:t>
                      </a:r>
                    </a:p>
                  </a:txBody>
                  <a:tcPr marL="101882" marR="101882" marT="50941" marB="50941" horzOverflow="overflow">
                    <a:lnL w="28575" cap="flat" cmpd="sng" algn="ctr">
                      <a:solidFill>
                        <a:schemeClr val="tx1"/>
                      </a:solidFill>
                      <a:prstDash val="solid"/>
                      <a:round/>
                      <a:headEnd type="none" w="med" len="med"/>
                      <a:tailEnd type="none" w="lg" len="lg"/>
                    </a:lnL>
                    <a:lnR w="12700"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c>
                  <a:txBody>
                    <a:bodyPr/>
                    <a:lstStyle/>
                    <a:p>
                      <a:pPr marL="0" marR="0" lvl="0" indent="0" algn="ctr" defTabSz="914400" rtl="0" eaLnBrk="1" fontAlgn="base" latinLnBrk="0" hangingPunct="1">
                        <a:lnSpc>
                          <a:spcPct val="124000"/>
                        </a:lnSpc>
                        <a:spcBef>
                          <a:spcPts val="900"/>
                        </a:spcBef>
                        <a:spcAft>
                          <a:spcPct val="0"/>
                        </a:spcAft>
                        <a:buClr>
                          <a:srgbClr val="000000"/>
                        </a:buClr>
                        <a:buSzPct val="100000"/>
                        <a:buFont typeface="Arial" charset="0"/>
                        <a:buNone/>
                        <a:tabLst/>
                      </a:pPr>
                      <a:r>
                        <a:rPr kumimoji="0" lang="en-US" sz="3600" b="0" i="0" u="none" strike="noStrike" cap="none" normalizeH="0" baseline="0" smtClean="0">
                          <a:ln>
                            <a:noFill/>
                          </a:ln>
                          <a:solidFill>
                            <a:srgbClr val="000000"/>
                          </a:solidFill>
                          <a:effectLst/>
                          <a:latin typeface="Arial" charset="0"/>
                          <a:ea typeface="SimSun" pitchFamily="2" charset="-122"/>
                        </a:rPr>
                        <a:t>3</a:t>
                      </a:r>
                    </a:p>
                  </a:txBody>
                  <a:tcPr marL="101882" marR="101882" marT="50941" marB="50941" horzOverflow="overflow">
                    <a:lnL w="12700" cap="flat" cmpd="sng" algn="ctr">
                      <a:solidFill>
                        <a:schemeClr val="tx1"/>
                      </a:solidFill>
                      <a:prstDash val="solid"/>
                      <a:round/>
                      <a:headEnd type="none" w="med" len="med"/>
                      <a:tailEnd type="none" w="lg" len="lg"/>
                    </a:lnL>
                    <a:lnR w="28575" cap="flat" cmpd="sng" algn="ctr">
                      <a:solidFill>
                        <a:schemeClr val="tx1"/>
                      </a:solidFill>
                      <a:prstDash val="solid"/>
                      <a:round/>
                      <a:headEnd type="none" w="med" len="med"/>
                      <a:tailEnd type="none" w="lg" len="lg"/>
                    </a:lnR>
                    <a:lnT w="12700" cap="flat" cmpd="sng" algn="ctr">
                      <a:solidFill>
                        <a:schemeClr val="tx1"/>
                      </a:solidFill>
                      <a:prstDash val="solid"/>
                      <a:round/>
                      <a:headEnd type="none" w="med" len="med"/>
                      <a:tailEnd type="none" w="lg" len="lg"/>
                    </a:lnT>
                    <a:lnB w="28575" cap="flat" cmpd="sng" algn="ctr">
                      <a:solidFill>
                        <a:schemeClr val="tx1"/>
                      </a:solidFill>
                      <a:prstDash val="solid"/>
                      <a:round/>
                      <a:headEnd type="none" w="med" len="med"/>
                      <a:tailEnd type="none" w="lg" len="lg"/>
                    </a:lnB>
                    <a:lnTlToBr>
                      <a:noFill/>
                    </a:lnTlToBr>
                    <a:lnBlToTr>
                      <a:noFill/>
                    </a:lnBlToTr>
                    <a:noFill/>
                  </a:tcPr>
                </a:tc>
              </a:tr>
            </a:tbl>
          </a:graphicData>
        </a:graphic>
      </p:graphicFrame>
      <p:sp>
        <p:nvSpPr>
          <p:cNvPr id="20554" name="Text Box 74"/>
          <p:cNvSpPr txBox="1">
            <a:spLocks noChangeArrowheads="1"/>
          </p:cNvSpPr>
          <p:nvPr/>
        </p:nvSpPr>
        <p:spPr bwMode="auto">
          <a:xfrm>
            <a:off x="1066800" y="2743200"/>
            <a:ext cx="1949450" cy="457200"/>
          </a:xfrm>
          <a:prstGeom prst="rect">
            <a:avLst/>
          </a:prstGeom>
          <a:noFill/>
          <a:ln w="9525">
            <a:noFill/>
            <a:miter lim="800000"/>
            <a:headEnd/>
            <a:tailEnd/>
          </a:ln>
          <a:effectLst/>
        </p:spPr>
        <p:txBody>
          <a:bodyPr wrap="none">
            <a:spAutoFit/>
          </a:bodyPr>
          <a:lstStyle/>
          <a:p>
            <a:pPr defTabSz="914400"/>
            <a:r>
              <a:rPr lang="en-US" i="1">
                <a:solidFill>
                  <a:schemeClr val="tx1"/>
                </a:solidFill>
              </a:rPr>
              <a:t>leader utilities</a:t>
            </a:r>
          </a:p>
        </p:txBody>
      </p:sp>
      <p:sp>
        <p:nvSpPr>
          <p:cNvPr id="20555" name="Text Box 75"/>
          <p:cNvSpPr txBox="1">
            <a:spLocks noChangeArrowheads="1"/>
          </p:cNvSpPr>
          <p:nvPr/>
        </p:nvSpPr>
        <p:spPr bwMode="auto">
          <a:xfrm>
            <a:off x="4672013" y="2530475"/>
            <a:ext cx="2185987" cy="822325"/>
          </a:xfrm>
          <a:prstGeom prst="rect">
            <a:avLst/>
          </a:prstGeom>
          <a:noFill/>
          <a:ln w="9525">
            <a:noFill/>
            <a:miter lim="800000"/>
            <a:headEnd/>
            <a:tailEnd/>
          </a:ln>
          <a:effectLst/>
        </p:spPr>
        <p:txBody>
          <a:bodyPr wrap="none">
            <a:spAutoFit/>
          </a:bodyPr>
          <a:lstStyle/>
          <a:p>
            <a:pPr algn="ctr"/>
            <a:r>
              <a:rPr lang="en-US" i="1">
                <a:solidFill>
                  <a:schemeClr val="tx1"/>
                </a:solidFill>
              </a:rPr>
              <a:t>follower utilities</a:t>
            </a:r>
          </a:p>
          <a:p>
            <a:pPr algn="ctr"/>
            <a:r>
              <a:rPr lang="en-US" i="1">
                <a:solidFill>
                  <a:schemeClr val="tx1"/>
                </a:solidFill>
              </a:rPr>
              <a:t>(type 1)</a:t>
            </a:r>
          </a:p>
        </p:txBody>
      </p:sp>
      <p:sp>
        <p:nvSpPr>
          <p:cNvPr id="20556" name="Text Box 76"/>
          <p:cNvSpPr txBox="1">
            <a:spLocks noChangeArrowheads="1"/>
          </p:cNvSpPr>
          <p:nvPr/>
        </p:nvSpPr>
        <p:spPr bwMode="auto">
          <a:xfrm>
            <a:off x="7110413" y="2514600"/>
            <a:ext cx="2185987" cy="822325"/>
          </a:xfrm>
          <a:prstGeom prst="rect">
            <a:avLst/>
          </a:prstGeom>
          <a:noFill/>
          <a:ln w="9525">
            <a:noFill/>
            <a:miter lim="800000"/>
            <a:headEnd/>
            <a:tailEnd/>
          </a:ln>
          <a:effectLst/>
        </p:spPr>
        <p:txBody>
          <a:bodyPr wrap="none">
            <a:spAutoFit/>
          </a:bodyPr>
          <a:lstStyle/>
          <a:p>
            <a:pPr algn="ctr"/>
            <a:r>
              <a:rPr lang="en-US" i="1">
                <a:solidFill>
                  <a:schemeClr val="tx1"/>
                </a:solidFill>
              </a:rPr>
              <a:t>follower utilities</a:t>
            </a:r>
          </a:p>
          <a:p>
            <a:pPr algn="ctr"/>
            <a:r>
              <a:rPr lang="en-US" i="1">
                <a:solidFill>
                  <a:schemeClr val="tx1"/>
                </a:solidFill>
              </a:rPr>
              <a:t>(type 2)</a:t>
            </a:r>
          </a:p>
        </p:txBody>
      </p:sp>
      <p:sp>
        <p:nvSpPr>
          <p:cNvPr id="20557" name="Text Box 77"/>
          <p:cNvSpPr txBox="1">
            <a:spLocks noChangeArrowheads="1"/>
          </p:cNvSpPr>
          <p:nvPr/>
        </p:nvSpPr>
        <p:spPr bwMode="auto">
          <a:xfrm>
            <a:off x="4876800" y="5105400"/>
            <a:ext cx="1841500" cy="457200"/>
          </a:xfrm>
          <a:prstGeom prst="rect">
            <a:avLst/>
          </a:prstGeom>
          <a:noFill/>
          <a:ln w="9525">
            <a:noFill/>
            <a:miter lim="800000"/>
            <a:headEnd/>
            <a:tailEnd/>
          </a:ln>
          <a:effectLst/>
        </p:spPr>
        <p:txBody>
          <a:bodyPr wrap="none">
            <a:spAutoFit/>
          </a:bodyPr>
          <a:lstStyle/>
          <a:p>
            <a:pPr algn="ctr"/>
            <a:r>
              <a:rPr lang="en-US" i="1">
                <a:solidFill>
                  <a:schemeClr val="tx1"/>
                </a:solidFill>
              </a:rPr>
              <a:t>probability .6</a:t>
            </a:r>
          </a:p>
        </p:txBody>
      </p:sp>
      <p:sp>
        <p:nvSpPr>
          <p:cNvPr id="20558" name="Text Box 78"/>
          <p:cNvSpPr txBox="1">
            <a:spLocks noChangeArrowheads="1"/>
          </p:cNvSpPr>
          <p:nvPr/>
        </p:nvSpPr>
        <p:spPr bwMode="auto">
          <a:xfrm>
            <a:off x="7239000" y="5105400"/>
            <a:ext cx="1841500" cy="457200"/>
          </a:xfrm>
          <a:prstGeom prst="rect">
            <a:avLst/>
          </a:prstGeom>
          <a:noFill/>
          <a:ln w="9525">
            <a:noFill/>
            <a:miter lim="800000"/>
            <a:headEnd/>
            <a:tailEnd/>
          </a:ln>
          <a:effectLst/>
        </p:spPr>
        <p:txBody>
          <a:bodyPr wrap="none">
            <a:spAutoFit/>
          </a:bodyPr>
          <a:lstStyle/>
          <a:p>
            <a:pPr algn="ctr"/>
            <a:r>
              <a:rPr lang="en-US" i="1">
                <a:solidFill>
                  <a:schemeClr val="tx1"/>
                </a:solidFill>
              </a:rPr>
              <a:t>probability .4</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sz="4400" smtClean="0">
                <a:solidFill>
                  <a:schemeClr val="accent2"/>
                </a:solidFill>
              </a:rPr>
              <a:t>Multiple types - visualization</a:t>
            </a:r>
          </a:p>
        </p:txBody>
      </p:sp>
      <p:sp>
        <p:nvSpPr>
          <p:cNvPr id="34" name="Isosceles Triangle 33"/>
          <p:cNvSpPr/>
          <p:nvPr/>
        </p:nvSpPr>
        <p:spPr bwMode="auto">
          <a:xfrm>
            <a:off x="1143000" y="2133600"/>
            <a:ext cx="2640013" cy="2274888"/>
          </a:xfrm>
          <a:prstGeom prst="triangle">
            <a:avLst/>
          </a:prstGeom>
          <a:solidFill>
            <a:schemeClr val="accent5">
              <a:lumMod val="20000"/>
              <a:lumOff val="80000"/>
            </a:schemeClr>
          </a:solidFill>
          <a:ln w="9525" cap="flat" cmpd="sng" algn="ctr">
            <a:solidFill>
              <a:schemeClr val="tx1"/>
            </a:solidFill>
            <a:prstDash val="solid"/>
            <a:round/>
            <a:headEnd type="none" w="med" len="med"/>
            <a:tailEnd type="none" w="med" len="med"/>
          </a:ln>
          <a:effectLst/>
        </p:spPr>
        <p:txBody>
          <a:bodyPr/>
          <a:lstStyle/>
          <a:p>
            <a:pPr>
              <a:lnSpc>
                <a:spcPct val="118000"/>
              </a:lnSpc>
              <a:buClr>
                <a:srgbClr val="000000"/>
              </a:buClr>
              <a:buSzPct val="100000"/>
              <a:buFont typeface="Times New Roman" pitchFamily="18" charset="0"/>
              <a:buNone/>
              <a:defRPr/>
            </a:pPr>
            <a:endParaRPr lang="en-US" dirty="0">
              <a:ea typeface="宋体" pitchFamily="2" charset="-122"/>
            </a:endParaRPr>
          </a:p>
        </p:txBody>
      </p:sp>
      <p:sp>
        <p:nvSpPr>
          <p:cNvPr id="22532" name="TextBox 34"/>
          <p:cNvSpPr txBox="1">
            <a:spLocks noChangeArrowheads="1"/>
          </p:cNvSpPr>
          <p:nvPr/>
        </p:nvSpPr>
        <p:spPr bwMode="auto">
          <a:xfrm>
            <a:off x="228600" y="4125913"/>
            <a:ext cx="996950" cy="522287"/>
          </a:xfrm>
          <a:prstGeom prst="rect">
            <a:avLst/>
          </a:prstGeom>
          <a:noFill/>
          <a:ln w="9525">
            <a:noFill/>
            <a:miter lim="800000"/>
            <a:headEnd/>
            <a:tailEnd/>
          </a:ln>
        </p:spPr>
        <p:txBody>
          <a:bodyPr wrap="none">
            <a:spAutoFit/>
          </a:bodyPr>
          <a:lstStyle/>
          <a:p>
            <a:pPr>
              <a:lnSpc>
                <a:spcPct val="118000"/>
              </a:lnSpc>
              <a:buClr>
                <a:srgbClr val="000000"/>
              </a:buClr>
              <a:buSzPct val="100000"/>
              <a:buFont typeface="Times New Roman" pitchFamily="18" charset="0"/>
              <a:buNone/>
            </a:pPr>
            <a:r>
              <a:rPr lang="en-US">
                <a:solidFill>
                  <a:schemeClr val="tx1"/>
                </a:solidFill>
              </a:rPr>
              <a:t>(1,0,0)</a:t>
            </a:r>
          </a:p>
        </p:txBody>
      </p:sp>
      <p:sp>
        <p:nvSpPr>
          <p:cNvPr id="22533" name="TextBox 35"/>
          <p:cNvSpPr txBox="1">
            <a:spLocks noChangeArrowheads="1"/>
          </p:cNvSpPr>
          <p:nvPr/>
        </p:nvSpPr>
        <p:spPr bwMode="auto">
          <a:xfrm>
            <a:off x="1981200" y="1676400"/>
            <a:ext cx="996950" cy="522288"/>
          </a:xfrm>
          <a:prstGeom prst="rect">
            <a:avLst/>
          </a:prstGeom>
          <a:noFill/>
          <a:ln w="9525">
            <a:noFill/>
            <a:miter lim="800000"/>
            <a:headEnd/>
            <a:tailEnd/>
          </a:ln>
        </p:spPr>
        <p:txBody>
          <a:bodyPr wrap="none">
            <a:spAutoFit/>
          </a:bodyPr>
          <a:lstStyle/>
          <a:p>
            <a:pPr>
              <a:lnSpc>
                <a:spcPct val="118000"/>
              </a:lnSpc>
              <a:buClr>
                <a:srgbClr val="000000"/>
              </a:buClr>
              <a:buSzPct val="100000"/>
              <a:buFont typeface="Times New Roman" pitchFamily="18" charset="0"/>
              <a:buNone/>
            </a:pPr>
            <a:r>
              <a:rPr lang="en-US">
                <a:solidFill>
                  <a:schemeClr val="tx1"/>
                </a:solidFill>
              </a:rPr>
              <a:t>(0,1,0)</a:t>
            </a:r>
          </a:p>
        </p:txBody>
      </p:sp>
      <p:cxnSp>
        <p:nvCxnSpPr>
          <p:cNvPr id="22534" name="Straight Connector 36"/>
          <p:cNvCxnSpPr>
            <a:cxnSpLocks noChangeShapeType="1"/>
            <a:endCxn id="34" idx="1"/>
          </p:cNvCxnSpPr>
          <p:nvPr/>
        </p:nvCxnSpPr>
        <p:spPr bwMode="auto">
          <a:xfrm rot="10800000">
            <a:off x="1803400" y="3271838"/>
            <a:ext cx="647700" cy="365125"/>
          </a:xfrm>
          <a:prstGeom prst="line">
            <a:avLst/>
          </a:prstGeom>
          <a:noFill/>
          <a:ln w="9525" algn="ctr">
            <a:solidFill>
              <a:schemeClr val="tx1"/>
            </a:solidFill>
            <a:round/>
            <a:headEnd/>
            <a:tailEnd/>
          </a:ln>
        </p:spPr>
      </p:cxnSp>
      <p:cxnSp>
        <p:nvCxnSpPr>
          <p:cNvPr id="22535" name="Straight Connector 37"/>
          <p:cNvCxnSpPr>
            <a:cxnSpLocks noChangeShapeType="1"/>
            <a:stCxn id="34" idx="5"/>
          </p:cNvCxnSpPr>
          <p:nvPr/>
        </p:nvCxnSpPr>
        <p:spPr bwMode="auto">
          <a:xfrm flipH="1">
            <a:off x="2451100" y="3271838"/>
            <a:ext cx="671513" cy="376237"/>
          </a:xfrm>
          <a:prstGeom prst="line">
            <a:avLst/>
          </a:prstGeom>
          <a:noFill/>
          <a:ln w="9525" algn="ctr">
            <a:solidFill>
              <a:schemeClr val="tx1"/>
            </a:solidFill>
            <a:round/>
            <a:headEnd/>
            <a:tailEnd/>
          </a:ln>
        </p:spPr>
      </p:cxnSp>
      <p:cxnSp>
        <p:nvCxnSpPr>
          <p:cNvPr id="22536" name="Straight Connector 38"/>
          <p:cNvCxnSpPr>
            <a:cxnSpLocks noChangeShapeType="1"/>
            <a:endCxn id="34" idx="3"/>
          </p:cNvCxnSpPr>
          <p:nvPr/>
        </p:nvCxnSpPr>
        <p:spPr bwMode="auto">
          <a:xfrm rot="16200000" flipH="1">
            <a:off x="2076450" y="4022725"/>
            <a:ext cx="760413" cy="11113"/>
          </a:xfrm>
          <a:prstGeom prst="line">
            <a:avLst/>
          </a:prstGeom>
          <a:noFill/>
          <a:ln w="9525" algn="ctr">
            <a:solidFill>
              <a:schemeClr val="tx1"/>
            </a:solidFill>
            <a:round/>
            <a:headEnd/>
            <a:tailEnd/>
          </a:ln>
        </p:spPr>
      </p:cxnSp>
      <p:cxnSp>
        <p:nvCxnSpPr>
          <p:cNvPr id="22537" name="Straight Arrow Connector 39"/>
          <p:cNvCxnSpPr>
            <a:cxnSpLocks noChangeShapeType="1"/>
          </p:cNvCxnSpPr>
          <p:nvPr/>
        </p:nvCxnSpPr>
        <p:spPr bwMode="auto">
          <a:xfrm rot="5400000" flipH="1" flipV="1">
            <a:off x="1791494" y="3999706"/>
            <a:ext cx="533400" cy="1588"/>
          </a:xfrm>
          <a:prstGeom prst="straightConnector1">
            <a:avLst/>
          </a:prstGeom>
          <a:noFill/>
          <a:ln w="19050" algn="ctr">
            <a:solidFill>
              <a:schemeClr val="tx1"/>
            </a:solidFill>
            <a:round/>
            <a:headEnd/>
            <a:tailEnd type="arrow" w="med" len="med"/>
          </a:ln>
        </p:spPr>
      </p:cxnSp>
      <p:cxnSp>
        <p:nvCxnSpPr>
          <p:cNvPr id="22538" name="Straight Arrow Connector 40"/>
          <p:cNvCxnSpPr>
            <a:cxnSpLocks noChangeShapeType="1"/>
          </p:cNvCxnSpPr>
          <p:nvPr/>
        </p:nvCxnSpPr>
        <p:spPr bwMode="auto">
          <a:xfrm rot="16200000" flipH="1">
            <a:off x="2095500" y="3009900"/>
            <a:ext cx="685800" cy="0"/>
          </a:xfrm>
          <a:prstGeom prst="straightConnector1">
            <a:avLst/>
          </a:prstGeom>
          <a:noFill/>
          <a:ln w="19050" algn="ctr">
            <a:solidFill>
              <a:schemeClr val="tx1"/>
            </a:solidFill>
            <a:round/>
            <a:headEnd/>
            <a:tailEnd type="arrow" w="med" len="med"/>
          </a:ln>
        </p:spPr>
      </p:cxnSp>
      <p:cxnSp>
        <p:nvCxnSpPr>
          <p:cNvPr id="22539" name="Straight Arrow Connector 41"/>
          <p:cNvCxnSpPr>
            <a:cxnSpLocks noChangeShapeType="1"/>
          </p:cNvCxnSpPr>
          <p:nvPr/>
        </p:nvCxnSpPr>
        <p:spPr bwMode="auto">
          <a:xfrm>
            <a:off x="2743200" y="3886200"/>
            <a:ext cx="457200" cy="228600"/>
          </a:xfrm>
          <a:prstGeom prst="straightConnector1">
            <a:avLst/>
          </a:prstGeom>
          <a:noFill/>
          <a:ln w="19050" algn="ctr">
            <a:solidFill>
              <a:schemeClr val="tx1"/>
            </a:solidFill>
            <a:round/>
            <a:headEnd/>
            <a:tailEnd type="arrow" w="med" len="med"/>
          </a:ln>
        </p:spPr>
      </p:cxnSp>
      <p:sp>
        <p:nvSpPr>
          <p:cNvPr id="22540" name="TextBox 45"/>
          <p:cNvSpPr txBox="1">
            <a:spLocks noChangeArrowheads="1"/>
          </p:cNvSpPr>
          <p:nvPr/>
        </p:nvSpPr>
        <p:spPr bwMode="auto">
          <a:xfrm>
            <a:off x="1524000" y="3810000"/>
            <a:ext cx="371475" cy="492125"/>
          </a:xfrm>
          <a:prstGeom prst="rect">
            <a:avLst/>
          </a:prstGeom>
          <a:noFill/>
          <a:ln w="9525">
            <a:noFill/>
            <a:miter lim="800000"/>
            <a:headEnd/>
            <a:tailEnd/>
          </a:ln>
        </p:spPr>
        <p:txBody>
          <a:bodyPr wrap="none">
            <a:spAutoFit/>
          </a:bodyPr>
          <a:lstStyle/>
          <a:p>
            <a:pPr>
              <a:lnSpc>
                <a:spcPct val="118000"/>
              </a:lnSpc>
              <a:buClr>
                <a:srgbClr val="000000"/>
              </a:buClr>
              <a:buSzPct val="100000"/>
              <a:buFont typeface="Times New Roman" pitchFamily="18" charset="0"/>
              <a:buNone/>
            </a:pPr>
            <a:r>
              <a:rPr lang="en-US">
                <a:solidFill>
                  <a:schemeClr val="tx1"/>
                </a:solidFill>
              </a:rPr>
              <a:t>L</a:t>
            </a:r>
          </a:p>
        </p:txBody>
      </p:sp>
      <p:sp>
        <p:nvSpPr>
          <p:cNvPr id="22541" name="TextBox 46"/>
          <p:cNvSpPr txBox="1">
            <a:spLocks noChangeArrowheads="1"/>
          </p:cNvSpPr>
          <p:nvPr/>
        </p:nvSpPr>
        <p:spPr bwMode="auto">
          <a:xfrm>
            <a:off x="2438400" y="2743200"/>
            <a:ext cx="390525" cy="492125"/>
          </a:xfrm>
          <a:prstGeom prst="rect">
            <a:avLst/>
          </a:prstGeom>
          <a:noFill/>
          <a:ln w="9525">
            <a:noFill/>
            <a:miter lim="800000"/>
            <a:headEnd/>
            <a:tailEnd/>
          </a:ln>
        </p:spPr>
        <p:txBody>
          <a:bodyPr wrap="none">
            <a:spAutoFit/>
          </a:bodyPr>
          <a:lstStyle/>
          <a:p>
            <a:pPr>
              <a:lnSpc>
                <a:spcPct val="118000"/>
              </a:lnSpc>
              <a:buClr>
                <a:srgbClr val="000000"/>
              </a:buClr>
              <a:buSzPct val="100000"/>
              <a:buFont typeface="Times New Roman" pitchFamily="18" charset="0"/>
              <a:buNone/>
            </a:pPr>
            <a:r>
              <a:rPr lang="en-US">
                <a:solidFill>
                  <a:schemeClr val="tx1"/>
                </a:solidFill>
              </a:rPr>
              <a:t>C</a:t>
            </a:r>
          </a:p>
        </p:txBody>
      </p:sp>
      <p:sp>
        <p:nvSpPr>
          <p:cNvPr id="22542" name="TextBox 47"/>
          <p:cNvSpPr txBox="1">
            <a:spLocks noChangeArrowheads="1"/>
          </p:cNvSpPr>
          <p:nvPr/>
        </p:nvSpPr>
        <p:spPr bwMode="auto">
          <a:xfrm>
            <a:off x="2819400" y="3505200"/>
            <a:ext cx="390525" cy="492125"/>
          </a:xfrm>
          <a:prstGeom prst="rect">
            <a:avLst/>
          </a:prstGeom>
          <a:noFill/>
          <a:ln w="9525">
            <a:noFill/>
            <a:miter lim="800000"/>
            <a:headEnd/>
            <a:tailEnd/>
          </a:ln>
        </p:spPr>
        <p:txBody>
          <a:bodyPr wrap="none">
            <a:spAutoFit/>
          </a:bodyPr>
          <a:lstStyle/>
          <a:p>
            <a:pPr>
              <a:lnSpc>
                <a:spcPct val="118000"/>
              </a:lnSpc>
              <a:buClr>
                <a:srgbClr val="000000"/>
              </a:buClr>
              <a:buSzPct val="100000"/>
              <a:buFont typeface="Times New Roman" pitchFamily="18" charset="0"/>
              <a:buNone/>
            </a:pPr>
            <a:r>
              <a:rPr lang="en-US">
                <a:solidFill>
                  <a:schemeClr val="tx1"/>
                </a:solidFill>
              </a:rPr>
              <a:t>R</a:t>
            </a:r>
          </a:p>
        </p:txBody>
      </p:sp>
      <p:sp>
        <p:nvSpPr>
          <p:cNvPr id="22543" name="TextBox 73"/>
          <p:cNvSpPr txBox="1">
            <a:spLocks noChangeArrowheads="1"/>
          </p:cNvSpPr>
          <p:nvPr/>
        </p:nvSpPr>
        <p:spPr bwMode="auto">
          <a:xfrm>
            <a:off x="3803650" y="4049713"/>
            <a:ext cx="996950" cy="522287"/>
          </a:xfrm>
          <a:prstGeom prst="rect">
            <a:avLst/>
          </a:prstGeom>
          <a:noFill/>
          <a:ln w="9525">
            <a:noFill/>
            <a:miter lim="800000"/>
            <a:headEnd/>
            <a:tailEnd/>
          </a:ln>
        </p:spPr>
        <p:txBody>
          <a:bodyPr wrap="none">
            <a:spAutoFit/>
          </a:bodyPr>
          <a:lstStyle/>
          <a:p>
            <a:pPr>
              <a:lnSpc>
                <a:spcPct val="118000"/>
              </a:lnSpc>
              <a:buClr>
                <a:srgbClr val="000000"/>
              </a:buClr>
              <a:buSzPct val="100000"/>
              <a:buFont typeface="Times New Roman" pitchFamily="18" charset="0"/>
              <a:buNone/>
            </a:pPr>
            <a:r>
              <a:rPr lang="en-US">
                <a:solidFill>
                  <a:schemeClr val="tx1"/>
                </a:solidFill>
              </a:rPr>
              <a:t>(0,0,1)</a:t>
            </a:r>
          </a:p>
        </p:txBody>
      </p:sp>
      <p:sp>
        <p:nvSpPr>
          <p:cNvPr id="168" name="Isosceles Triangle 167"/>
          <p:cNvSpPr/>
          <p:nvPr/>
        </p:nvSpPr>
        <p:spPr bwMode="auto">
          <a:xfrm>
            <a:off x="1066800" y="4953000"/>
            <a:ext cx="2640013" cy="2274888"/>
          </a:xfrm>
          <a:prstGeom prst="triangle">
            <a:avLst/>
          </a:prstGeom>
          <a:solidFill>
            <a:schemeClr val="accent5">
              <a:lumMod val="20000"/>
              <a:lumOff val="80000"/>
            </a:schemeClr>
          </a:solidFill>
          <a:ln w="9525" cap="flat" cmpd="sng" algn="ctr">
            <a:solidFill>
              <a:schemeClr val="tx1"/>
            </a:solidFill>
            <a:prstDash val="solid"/>
            <a:round/>
            <a:headEnd type="none" w="med" len="med"/>
            <a:tailEnd type="none" w="med" len="med"/>
          </a:ln>
          <a:effectLst/>
        </p:spPr>
        <p:txBody>
          <a:bodyPr/>
          <a:lstStyle/>
          <a:p>
            <a:pPr>
              <a:lnSpc>
                <a:spcPct val="118000"/>
              </a:lnSpc>
              <a:buClr>
                <a:srgbClr val="000000"/>
              </a:buClr>
              <a:buSzPct val="100000"/>
              <a:buFont typeface="Times New Roman" pitchFamily="18" charset="0"/>
              <a:buNone/>
              <a:defRPr/>
            </a:pPr>
            <a:endParaRPr lang="en-US" dirty="0">
              <a:ea typeface="宋体" pitchFamily="2" charset="-122"/>
            </a:endParaRPr>
          </a:p>
        </p:txBody>
      </p:sp>
      <p:sp>
        <p:nvSpPr>
          <p:cNvPr id="22545" name="TextBox 168"/>
          <p:cNvSpPr txBox="1">
            <a:spLocks noChangeArrowheads="1"/>
          </p:cNvSpPr>
          <p:nvPr/>
        </p:nvSpPr>
        <p:spPr bwMode="auto">
          <a:xfrm>
            <a:off x="228600" y="6705600"/>
            <a:ext cx="1004888" cy="492125"/>
          </a:xfrm>
          <a:prstGeom prst="rect">
            <a:avLst/>
          </a:prstGeom>
          <a:noFill/>
          <a:ln w="9525">
            <a:noFill/>
            <a:miter lim="800000"/>
            <a:headEnd/>
            <a:tailEnd/>
          </a:ln>
        </p:spPr>
        <p:txBody>
          <a:bodyPr wrap="none">
            <a:spAutoFit/>
          </a:bodyPr>
          <a:lstStyle/>
          <a:p>
            <a:pPr>
              <a:lnSpc>
                <a:spcPct val="118000"/>
              </a:lnSpc>
              <a:buClr>
                <a:srgbClr val="000000"/>
              </a:buClr>
              <a:buSzPct val="100000"/>
              <a:buFont typeface="Times New Roman" pitchFamily="18" charset="0"/>
              <a:buNone/>
            </a:pPr>
            <a:r>
              <a:rPr lang="en-US">
                <a:solidFill>
                  <a:schemeClr val="tx1"/>
                </a:solidFill>
              </a:rPr>
              <a:t>(1,0,0)</a:t>
            </a:r>
          </a:p>
        </p:txBody>
      </p:sp>
      <p:sp>
        <p:nvSpPr>
          <p:cNvPr id="22546" name="TextBox 169"/>
          <p:cNvSpPr txBox="1">
            <a:spLocks noChangeArrowheads="1"/>
          </p:cNvSpPr>
          <p:nvPr/>
        </p:nvSpPr>
        <p:spPr bwMode="auto">
          <a:xfrm>
            <a:off x="2514600" y="4800600"/>
            <a:ext cx="1004888" cy="492125"/>
          </a:xfrm>
          <a:prstGeom prst="rect">
            <a:avLst/>
          </a:prstGeom>
          <a:noFill/>
          <a:ln w="9525">
            <a:noFill/>
            <a:miter lim="800000"/>
            <a:headEnd/>
            <a:tailEnd/>
          </a:ln>
        </p:spPr>
        <p:txBody>
          <a:bodyPr wrap="none">
            <a:spAutoFit/>
          </a:bodyPr>
          <a:lstStyle/>
          <a:p>
            <a:pPr>
              <a:lnSpc>
                <a:spcPct val="118000"/>
              </a:lnSpc>
              <a:buClr>
                <a:srgbClr val="000000"/>
              </a:buClr>
              <a:buSzPct val="100000"/>
              <a:buFont typeface="Times New Roman" pitchFamily="18" charset="0"/>
              <a:buNone/>
            </a:pPr>
            <a:r>
              <a:rPr lang="en-US">
                <a:solidFill>
                  <a:schemeClr val="tx1"/>
                </a:solidFill>
              </a:rPr>
              <a:t>(0,1,0)</a:t>
            </a:r>
          </a:p>
        </p:txBody>
      </p:sp>
      <p:cxnSp>
        <p:nvCxnSpPr>
          <p:cNvPr id="22547" name="Straight Connector 170"/>
          <p:cNvCxnSpPr>
            <a:cxnSpLocks noChangeShapeType="1"/>
            <a:stCxn id="168" idx="4"/>
          </p:cNvCxnSpPr>
          <p:nvPr/>
        </p:nvCxnSpPr>
        <p:spPr bwMode="auto">
          <a:xfrm rot="5400000" flipH="1">
            <a:off x="2659063" y="6180137"/>
            <a:ext cx="750888" cy="1344613"/>
          </a:xfrm>
          <a:prstGeom prst="line">
            <a:avLst/>
          </a:prstGeom>
          <a:noFill/>
          <a:ln w="9525" algn="ctr">
            <a:solidFill>
              <a:schemeClr val="tx1"/>
            </a:solidFill>
            <a:round/>
            <a:headEnd/>
            <a:tailEnd/>
          </a:ln>
        </p:spPr>
      </p:cxnSp>
      <p:cxnSp>
        <p:nvCxnSpPr>
          <p:cNvPr id="22548" name="Straight Connector 171"/>
          <p:cNvCxnSpPr>
            <a:cxnSpLocks noChangeShapeType="1"/>
            <a:endCxn id="168" idx="2"/>
          </p:cNvCxnSpPr>
          <p:nvPr/>
        </p:nvCxnSpPr>
        <p:spPr bwMode="auto">
          <a:xfrm rot="10800000" flipV="1">
            <a:off x="1066800" y="6477000"/>
            <a:ext cx="1295400" cy="750888"/>
          </a:xfrm>
          <a:prstGeom prst="line">
            <a:avLst/>
          </a:prstGeom>
          <a:noFill/>
          <a:ln w="9525" algn="ctr">
            <a:solidFill>
              <a:schemeClr val="tx1"/>
            </a:solidFill>
            <a:round/>
            <a:headEnd/>
            <a:tailEnd/>
          </a:ln>
        </p:spPr>
      </p:cxnSp>
      <p:cxnSp>
        <p:nvCxnSpPr>
          <p:cNvPr id="22549" name="Straight Connector 172"/>
          <p:cNvCxnSpPr>
            <a:cxnSpLocks noChangeShapeType="1"/>
            <a:stCxn id="168" idx="0"/>
          </p:cNvCxnSpPr>
          <p:nvPr/>
        </p:nvCxnSpPr>
        <p:spPr bwMode="auto">
          <a:xfrm rot="-5400000" flipH="1" flipV="1">
            <a:off x="1612107" y="5703093"/>
            <a:ext cx="1524000" cy="23813"/>
          </a:xfrm>
          <a:prstGeom prst="line">
            <a:avLst/>
          </a:prstGeom>
          <a:noFill/>
          <a:ln w="9525" algn="ctr">
            <a:solidFill>
              <a:schemeClr val="tx1"/>
            </a:solidFill>
            <a:round/>
            <a:headEnd/>
            <a:tailEnd/>
          </a:ln>
        </p:spPr>
      </p:cxnSp>
      <p:sp>
        <p:nvSpPr>
          <p:cNvPr id="22550" name="TextBox 176"/>
          <p:cNvSpPr txBox="1">
            <a:spLocks noChangeArrowheads="1"/>
          </p:cNvSpPr>
          <p:nvPr/>
        </p:nvSpPr>
        <p:spPr bwMode="auto">
          <a:xfrm>
            <a:off x="1752600" y="6019800"/>
            <a:ext cx="371475" cy="492125"/>
          </a:xfrm>
          <a:prstGeom prst="rect">
            <a:avLst/>
          </a:prstGeom>
          <a:noFill/>
          <a:ln w="9525">
            <a:noFill/>
            <a:miter lim="800000"/>
            <a:headEnd/>
            <a:tailEnd/>
          </a:ln>
        </p:spPr>
        <p:txBody>
          <a:bodyPr wrap="none">
            <a:spAutoFit/>
          </a:bodyPr>
          <a:lstStyle/>
          <a:p>
            <a:pPr>
              <a:lnSpc>
                <a:spcPct val="118000"/>
              </a:lnSpc>
              <a:buClr>
                <a:srgbClr val="000000"/>
              </a:buClr>
              <a:buSzPct val="100000"/>
              <a:buFont typeface="Times New Roman" pitchFamily="18" charset="0"/>
              <a:buNone/>
            </a:pPr>
            <a:r>
              <a:rPr lang="en-US">
                <a:solidFill>
                  <a:schemeClr val="tx1"/>
                </a:solidFill>
              </a:rPr>
              <a:t>L</a:t>
            </a:r>
          </a:p>
        </p:txBody>
      </p:sp>
      <p:sp>
        <p:nvSpPr>
          <p:cNvPr id="22551" name="TextBox 177"/>
          <p:cNvSpPr txBox="1">
            <a:spLocks noChangeArrowheads="1"/>
          </p:cNvSpPr>
          <p:nvPr/>
        </p:nvSpPr>
        <p:spPr bwMode="auto">
          <a:xfrm>
            <a:off x="2438400" y="6705600"/>
            <a:ext cx="390525" cy="492125"/>
          </a:xfrm>
          <a:prstGeom prst="rect">
            <a:avLst/>
          </a:prstGeom>
          <a:noFill/>
          <a:ln w="9525">
            <a:noFill/>
            <a:miter lim="800000"/>
            <a:headEnd/>
            <a:tailEnd/>
          </a:ln>
        </p:spPr>
        <p:txBody>
          <a:bodyPr wrap="none">
            <a:spAutoFit/>
          </a:bodyPr>
          <a:lstStyle/>
          <a:p>
            <a:pPr>
              <a:lnSpc>
                <a:spcPct val="118000"/>
              </a:lnSpc>
              <a:buClr>
                <a:srgbClr val="000000"/>
              </a:buClr>
              <a:buSzPct val="100000"/>
              <a:buFont typeface="Times New Roman" pitchFamily="18" charset="0"/>
              <a:buNone/>
            </a:pPr>
            <a:r>
              <a:rPr lang="en-US">
                <a:solidFill>
                  <a:schemeClr val="tx1"/>
                </a:solidFill>
              </a:rPr>
              <a:t>C</a:t>
            </a:r>
          </a:p>
        </p:txBody>
      </p:sp>
      <p:sp>
        <p:nvSpPr>
          <p:cNvPr id="22552" name="TextBox 178"/>
          <p:cNvSpPr txBox="1">
            <a:spLocks noChangeArrowheads="1"/>
          </p:cNvSpPr>
          <p:nvPr/>
        </p:nvSpPr>
        <p:spPr bwMode="auto">
          <a:xfrm>
            <a:off x="2590800" y="5943600"/>
            <a:ext cx="390525" cy="492125"/>
          </a:xfrm>
          <a:prstGeom prst="rect">
            <a:avLst/>
          </a:prstGeom>
          <a:noFill/>
          <a:ln w="9525">
            <a:noFill/>
            <a:miter lim="800000"/>
            <a:headEnd/>
            <a:tailEnd/>
          </a:ln>
        </p:spPr>
        <p:txBody>
          <a:bodyPr wrap="none">
            <a:spAutoFit/>
          </a:bodyPr>
          <a:lstStyle/>
          <a:p>
            <a:pPr>
              <a:lnSpc>
                <a:spcPct val="118000"/>
              </a:lnSpc>
              <a:buClr>
                <a:srgbClr val="000000"/>
              </a:buClr>
              <a:buSzPct val="100000"/>
              <a:buFont typeface="Times New Roman" pitchFamily="18" charset="0"/>
              <a:buNone/>
            </a:pPr>
            <a:r>
              <a:rPr lang="en-US">
                <a:solidFill>
                  <a:schemeClr val="tx1"/>
                </a:solidFill>
              </a:rPr>
              <a:t>R</a:t>
            </a:r>
          </a:p>
        </p:txBody>
      </p:sp>
      <p:sp>
        <p:nvSpPr>
          <p:cNvPr id="22553" name="TextBox 179"/>
          <p:cNvSpPr txBox="1">
            <a:spLocks noChangeArrowheads="1"/>
          </p:cNvSpPr>
          <p:nvPr/>
        </p:nvSpPr>
        <p:spPr bwMode="auto">
          <a:xfrm>
            <a:off x="3581400" y="6705600"/>
            <a:ext cx="1004888" cy="492125"/>
          </a:xfrm>
          <a:prstGeom prst="rect">
            <a:avLst/>
          </a:prstGeom>
          <a:noFill/>
          <a:ln w="9525">
            <a:noFill/>
            <a:miter lim="800000"/>
            <a:headEnd/>
            <a:tailEnd/>
          </a:ln>
        </p:spPr>
        <p:txBody>
          <a:bodyPr wrap="none">
            <a:spAutoFit/>
          </a:bodyPr>
          <a:lstStyle/>
          <a:p>
            <a:pPr>
              <a:lnSpc>
                <a:spcPct val="118000"/>
              </a:lnSpc>
              <a:buClr>
                <a:srgbClr val="000000"/>
              </a:buClr>
              <a:buSzPct val="100000"/>
              <a:buFont typeface="Times New Roman" pitchFamily="18" charset="0"/>
              <a:buNone/>
            </a:pPr>
            <a:r>
              <a:rPr lang="en-US">
                <a:solidFill>
                  <a:schemeClr val="tx1"/>
                </a:solidFill>
              </a:rPr>
              <a:t>(0,0,1)</a:t>
            </a:r>
          </a:p>
        </p:txBody>
      </p:sp>
      <p:sp>
        <p:nvSpPr>
          <p:cNvPr id="181" name="Isosceles Triangle 180"/>
          <p:cNvSpPr/>
          <p:nvPr/>
        </p:nvSpPr>
        <p:spPr bwMode="auto">
          <a:xfrm>
            <a:off x="5867400" y="3276600"/>
            <a:ext cx="2640013" cy="2274888"/>
          </a:xfrm>
          <a:prstGeom prst="triangle">
            <a:avLst/>
          </a:prstGeom>
          <a:solidFill>
            <a:schemeClr val="accent5">
              <a:lumMod val="20000"/>
              <a:lumOff val="80000"/>
            </a:schemeClr>
          </a:solidFill>
          <a:ln w="9525" cap="flat" cmpd="sng" algn="ctr">
            <a:solidFill>
              <a:schemeClr val="tx1"/>
            </a:solidFill>
            <a:prstDash val="solid"/>
            <a:round/>
            <a:headEnd type="none" w="med" len="med"/>
            <a:tailEnd type="none" w="med" len="med"/>
          </a:ln>
          <a:effectLst/>
        </p:spPr>
        <p:txBody>
          <a:bodyPr/>
          <a:lstStyle/>
          <a:p>
            <a:pPr>
              <a:lnSpc>
                <a:spcPct val="118000"/>
              </a:lnSpc>
              <a:buClr>
                <a:srgbClr val="000000"/>
              </a:buClr>
              <a:buSzPct val="100000"/>
              <a:buFont typeface="Times New Roman" pitchFamily="18" charset="0"/>
              <a:buNone/>
              <a:defRPr/>
            </a:pPr>
            <a:endParaRPr lang="en-US" dirty="0">
              <a:ea typeface="宋体" pitchFamily="2" charset="-122"/>
            </a:endParaRPr>
          </a:p>
        </p:txBody>
      </p:sp>
      <p:sp>
        <p:nvSpPr>
          <p:cNvPr id="22555" name="TextBox 181"/>
          <p:cNvSpPr txBox="1">
            <a:spLocks noChangeArrowheads="1"/>
          </p:cNvSpPr>
          <p:nvPr/>
        </p:nvSpPr>
        <p:spPr bwMode="auto">
          <a:xfrm>
            <a:off x="5029200" y="5029200"/>
            <a:ext cx="1004888" cy="492125"/>
          </a:xfrm>
          <a:prstGeom prst="rect">
            <a:avLst/>
          </a:prstGeom>
          <a:noFill/>
          <a:ln w="9525">
            <a:noFill/>
            <a:miter lim="800000"/>
            <a:headEnd/>
            <a:tailEnd/>
          </a:ln>
        </p:spPr>
        <p:txBody>
          <a:bodyPr wrap="none">
            <a:spAutoFit/>
          </a:bodyPr>
          <a:lstStyle/>
          <a:p>
            <a:pPr>
              <a:lnSpc>
                <a:spcPct val="118000"/>
              </a:lnSpc>
              <a:buClr>
                <a:srgbClr val="000000"/>
              </a:buClr>
              <a:buSzPct val="100000"/>
              <a:buFont typeface="Times New Roman" pitchFamily="18" charset="0"/>
              <a:buNone/>
            </a:pPr>
            <a:r>
              <a:rPr lang="en-US">
                <a:solidFill>
                  <a:schemeClr val="tx1"/>
                </a:solidFill>
              </a:rPr>
              <a:t>(1,0,0)</a:t>
            </a:r>
          </a:p>
        </p:txBody>
      </p:sp>
      <p:sp>
        <p:nvSpPr>
          <p:cNvPr id="22556" name="TextBox 182"/>
          <p:cNvSpPr txBox="1">
            <a:spLocks noChangeArrowheads="1"/>
          </p:cNvSpPr>
          <p:nvPr/>
        </p:nvSpPr>
        <p:spPr bwMode="auto">
          <a:xfrm>
            <a:off x="7315200" y="3124200"/>
            <a:ext cx="1004888" cy="492125"/>
          </a:xfrm>
          <a:prstGeom prst="rect">
            <a:avLst/>
          </a:prstGeom>
          <a:noFill/>
          <a:ln w="9525">
            <a:noFill/>
            <a:miter lim="800000"/>
            <a:headEnd/>
            <a:tailEnd/>
          </a:ln>
        </p:spPr>
        <p:txBody>
          <a:bodyPr wrap="none">
            <a:spAutoFit/>
          </a:bodyPr>
          <a:lstStyle/>
          <a:p>
            <a:pPr>
              <a:lnSpc>
                <a:spcPct val="118000"/>
              </a:lnSpc>
              <a:buClr>
                <a:srgbClr val="000000"/>
              </a:buClr>
              <a:buSzPct val="100000"/>
              <a:buFont typeface="Times New Roman" pitchFamily="18" charset="0"/>
              <a:buNone/>
            </a:pPr>
            <a:r>
              <a:rPr lang="en-US">
                <a:solidFill>
                  <a:schemeClr val="tx1"/>
                </a:solidFill>
              </a:rPr>
              <a:t>(0,1,0)</a:t>
            </a:r>
          </a:p>
        </p:txBody>
      </p:sp>
      <p:cxnSp>
        <p:nvCxnSpPr>
          <p:cNvPr id="22557" name="Straight Connector 183"/>
          <p:cNvCxnSpPr>
            <a:cxnSpLocks noChangeShapeType="1"/>
            <a:stCxn id="181" idx="4"/>
            <a:endCxn id="181" idx="1"/>
          </p:cNvCxnSpPr>
          <p:nvPr/>
        </p:nvCxnSpPr>
        <p:spPr bwMode="auto">
          <a:xfrm rot="5400000" flipH="1">
            <a:off x="6949282" y="3993356"/>
            <a:ext cx="1136650" cy="1979613"/>
          </a:xfrm>
          <a:prstGeom prst="line">
            <a:avLst/>
          </a:prstGeom>
          <a:noFill/>
          <a:ln w="9525" algn="ctr">
            <a:solidFill>
              <a:schemeClr val="tx1"/>
            </a:solidFill>
            <a:round/>
            <a:headEnd/>
            <a:tailEnd/>
          </a:ln>
        </p:spPr>
      </p:cxnSp>
      <p:cxnSp>
        <p:nvCxnSpPr>
          <p:cNvPr id="22558" name="Straight Connector 184"/>
          <p:cNvCxnSpPr>
            <a:cxnSpLocks noChangeShapeType="1"/>
            <a:stCxn id="181" idx="5"/>
            <a:endCxn id="181" idx="2"/>
          </p:cNvCxnSpPr>
          <p:nvPr/>
        </p:nvCxnSpPr>
        <p:spPr bwMode="auto">
          <a:xfrm flipH="1">
            <a:off x="5867400" y="4414838"/>
            <a:ext cx="1979613" cy="1136650"/>
          </a:xfrm>
          <a:prstGeom prst="line">
            <a:avLst/>
          </a:prstGeom>
          <a:noFill/>
          <a:ln w="9525" algn="ctr">
            <a:solidFill>
              <a:schemeClr val="tx1"/>
            </a:solidFill>
            <a:round/>
            <a:headEnd/>
            <a:tailEnd/>
          </a:ln>
        </p:spPr>
      </p:cxnSp>
      <p:cxnSp>
        <p:nvCxnSpPr>
          <p:cNvPr id="22559" name="Straight Connector 185"/>
          <p:cNvCxnSpPr>
            <a:cxnSpLocks noChangeShapeType="1"/>
            <a:stCxn id="181" idx="0"/>
            <a:endCxn id="181" idx="3"/>
          </p:cNvCxnSpPr>
          <p:nvPr/>
        </p:nvCxnSpPr>
        <p:spPr bwMode="auto">
          <a:xfrm rot="16200000" flipH="1">
            <a:off x="6049169" y="4414044"/>
            <a:ext cx="2276475" cy="1587"/>
          </a:xfrm>
          <a:prstGeom prst="line">
            <a:avLst/>
          </a:prstGeom>
          <a:noFill/>
          <a:ln w="9525" algn="ctr">
            <a:solidFill>
              <a:schemeClr val="tx1"/>
            </a:solidFill>
            <a:round/>
            <a:headEnd/>
            <a:tailEnd/>
          </a:ln>
        </p:spPr>
      </p:cxnSp>
      <p:sp>
        <p:nvSpPr>
          <p:cNvPr id="22560" name="TextBox 192"/>
          <p:cNvSpPr txBox="1">
            <a:spLocks noChangeArrowheads="1"/>
          </p:cNvSpPr>
          <p:nvPr/>
        </p:nvSpPr>
        <p:spPr bwMode="auto">
          <a:xfrm>
            <a:off x="8382000" y="5029200"/>
            <a:ext cx="1004888" cy="492125"/>
          </a:xfrm>
          <a:prstGeom prst="rect">
            <a:avLst/>
          </a:prstGeom>
          <a:noFill/>
          <a:ln w="9525">
            <a:noFill/>
            <a:miter lim="800000"/>
            <a:headEnd/>
            <a:tailEnd/>
          </a:ln>
        </p:spPr>
        <p:txBody>
          <a:bodyPr wrap="none">
            <a:spAutoFit/>
          </a:bodyPr>
          <a:lstStyle/>
          <a:p>
            <a:pPr>
              <a:lnSpc>
                <a:spcPct val="118000"/>
              </a:lnSpc>
              <a:buClr>
                <a:srgbClr val="000000"/>
              </a:buClr>
              <a:buSzPct val="100000"/>
              <a:buFont typeface="Times New Roman" pitchFamily="18" charset="0"/>
              <a:buNone/>
            </a:pPr>
            <a:r>
              <a:rPr lang="en-US">
                <a:solidFill>
                  <a:schemeClr val="tx1"/>
                </a:solidFill>
              </a:rPr>
              <a:t>(0,0,1)</a:t>
            </a:r>
          </a:p>
        </p:txBody>
      </p:sp>
      <p:sp>
        <p:nvSpPr>
          <p:cNvPr id="22561" name="TextBox 202"/>
          <p:cNvSpPr txBox="1">
            <a:spLocks noChangeArrowheads="1"/>
          </p:cNvSpPr>
          <p:nvPr/>
        </p:nvSpPr>
        <p:spPr bwMode="auto">
          <a:xfrm>
            <a:off x="6400800" y="5943600"/>
            <a:ext cx="1143000" cy="522288"/>
          </a:xfrm>
          <a:prstGeom prst="rect">
            <a:avLst/>
          </a:prstGeom>
          <a:noFill/>
          <a:ln w="9525">
            <a:noFill/>
            <a:miter lim="800000"/>
            <a:headEnd/>
            <a:tailEnd/>
          </a:ln>
        </p:spPr>
        <p:txBody>
          <a:bodyPr>
            <a:spAutoFit/>
          </a:bodyPr>
          <a:lstStyle/>
          <a:p>
            <a:pPr>
              <a:lnSpc>
                <a:spcPct val="118000"/>
              </a:lnSpc>
              <a:buClr>
                <a:srgbClr val="000000"/>
              </a:buClr>
              <a:buSzPct val="100000"/>
              <a:buFont typeface="Times New Roman" pitchFamily="18" charset="0"/>
              <a:buNone/>
            </a:pPr>
            <a:r>
              <a:rPr lang="en-US">
                <a:solidFill>
                  <a:schemeClr val="tx1"/>
                </a:solidFill>
              </a:rPr>
              <a:t>(R,C)</a:t>
            </a:r>
          </a:p>
        </p:txBody>
      </p:sp>
      <p:cxnSp>
        <p:nvCxnSpPr>
          <p:cNvPr id="22562" name="Straight Arrow Connector 204"/>
          <p:cNvCxnSpPr>
            <a:cxnSpLocks noChangeShapeType="1"/>
            <a:stCxn id="22561" idx="0"/>
          </p:cNvCxnSpPr>
          <p:nvPr/>
        </p:nvCxnSpPr>
        <p:spPr bwMode="auto">
          <a:xfrm rot="5400000" flipH="1" flipV="1">
            <a:off x="6915150" y="5467350"/>
            <a:ext cx="533400" cy="419100"/>
          </a:xfrm>
          <a:prstGeom prst="straightConnector1">
            <a:avLst/>
          </a:prstGeom>
          <a:noFill/>
          <a:ln w="9525" algn="ctr">
            <a:solidFill>
              <a:schemeClr val="tx1"/>
            </a:solidFill>
            <a:round/>
            <a:headEnd/>
            <a:tailEnd type="arrow" w="med" len="med"/>
          </a:ln>
        </p:spPr>
      </p:cxnSp>
      <p:sp>
        <p:nvSpPr>
          <p:cNvPr id="22565" name="TextBox 219"/>
          <p:cNvSpPr txBox="1">
            <a:spLocks noChangeArrowheads="1"/>
          </p:cNvSpPr>
          <p:nvPr/>
        </p:nvSpPr>
        <p:spPr bwMode="auto">
          <a:xfrm>
            <a:off x="6400800" y="2514600"/>
            <a:ext cx="1465263" cy="492125"/>
          </a:xfrm>
          <a:prstGeom prst="rect">
            <a:avLst/>
          </a:prstGeom>
          <a:noFill/>
          <a:ln w="9525">
            <a:noFill/>
            <a:miter lim="800000"/>
            <a:headEnd/>
            <a:tailEnd/>
          </a:ln>
        </p:spPr>
        <p:txBody>
          <a:bodyPr wrap="none">
            <a:spAutoFit/>
          </a:bodyPr>
          <a:lstStyle/>
          <a:p>
            <a:pPr>
              <a:lnSpc>
                <a:spcPct val="118000"/>
              </a:lnSpc>
              <a:buClr>
                <a:srgbClr val="000000"/>
              </a:buClr>
              <a:buSzPct val="100000"/>
              <a:buFont typeface="Times New Roman" pitchFamily="18" charset="0"/>
              <a:buNone/>
            </a:pPr>
            <a:r>
              <a:rPr lang="en-US">
                <a:solidFill>
                  <a:schemeClr val="tx1"/>
                </a:solidFill>
              </a:rPr>
              <a:t>Combined</a:t>
            </a:r>
            <a:endParaRPr lang="en-US" baseline="30000">
              <a:solidFill>
                <a:schemeClr val="tx1"/>
              </a:solidFill>
            </a:endParaRPr>
          </a:p>
        </p:txBody>
      </p:sp>
      <p:cxnSp>
        <p:nvCxnSpPr>
          <p:cNvPr id="22566" name="Straight Arrow Connector 42"/>
          <p:cNvCxnSpPr>
            <a:cxnSpLocks noChangeShapeType="1"/>
          </p:cNvCxnSpPr>
          <p:nvPr/>
        </p:nvCxnSpPr>
        <p:spPr bwMode="auto">
          <a:xfrm rot="5400000" flipH="1" flipV="1">
            <a:off x="1791494" y="6133306"/>
            <a:ext cx="533400" cy="1588"/>
          </a:xfrm>
          <a:prstGeom prst="straightConnector1">
            <a:avLst/>
          </a:prstGeom>
          <a:noFill/>
          <a:ln w="19050" algn="ctr">
            <a:solidFill>
              <a:schemeClr val="tx1"/>
            </a:solidFill>
            <a:round/>
            <a:headEnd/>
            <a:tailEnd type="arrow" w="med" len="med"/>
          </a:ln>
        </p:spPr>
      </p:cxnSp>
      <p:cxnSp>
        <p:nvCxnSpPr>
          <p:cNvPr id="22567" name="Straight Arrow Connector 44"/>
          <p:cNvCxnSpPr>
            <a:cxnSpLocks noChangeShapeType="1"/>
          </p:cNvCxnSpPr>
          <p:nvPr/>
        </p:nvCxnSpPr>
        <p:spPr bwMode="auto">
          <a:xfrm rot="16200000" flipH="1">
            <a:off x="2133600" y="6934200"/>
            <a:ext cx="457200" cy="0"/>
          </a:xfrm>
          <a:prstGeom prst="straightConnector1">
            <a:avLst/>
          </a:prstGeom>
          <a:noFill/>
          <a:ln w="19050" algn="ctr">
            <a:solidFill>
              <a:schemeClr val="tx1"/>
            </a:solidFill>
            <a:round/>
            <a:headEnd/>
            <a:tailEnd type="arrow" w="med" len="med"/>
          </a:ln>
        </p:spPr>
      </p:cxnSp>
      <p:cxnSp>
        <p:nvCxnSpPr>
          <p:cNvPr id="22568" name="Straight Arrow Connector 49"/>
          <p:cNvCxnSpPr>
            <a:cxnSpLocks noChangeShapeType="1"/>
          </p:cNvCxnSpPr>
          <p:nvPr/>
        </p:nvCxnSpPr>
        <p:spPr bwMode="auto">
          <a:xfrm>
            <a:off x="2743200" y="6400800"/>
            <a:ext cx="457200" cy="228600"/>
          </a:xfrm>
          <a:prstGeom prst="straightConnector1">
            <a:avLst/>
          </a:prstGeom>
          <a:noFill/>
          <a:ln w="19050" algn="ctr">
            <a:solidFill>
              <a:schemeClr val="tx1"/>
            </a:solidFill>
            <a:round/>
            <a:headEnd/>
            <a:tailEnd type="arrow" w="med" len="med"/>
          </a:ln>
        </p:spPr>
      </p:cxnSp>
      <p:cxnSp>
        <p:nvCxnSpPr>
          <p:cNvPr id="22569" name="Straight Arrow Connector 52"/>
          <p:cNvCxnSpPr>
            <a:cxnSpLocks noChangeShapeType="1"/>
          </p:cNvCxnSpPr>
          <p:nvPr/>
        </p:nvCxnSpPr>
        <p:spPr bwMode="auto">
          <a:xfrm rot="16200000" flipH="1">
            <a:off x="7391400" y="5181600"/>
            <a:ext cx="304800" cy="152400"/>
          </a:xfrm>
          <a:prstGeom prst="straightConnector1">
            <a:avLst/>
          </a:prstGeom>
          <a:noFill/>
          <a:ln w="19050" algn="ctr">
            <a:solidFill>
              <a:schemeClr val="tx1"/>
            </a:solidFill>
            <a:round/>
            <a:headEnd/>
            <a:tailEnd type="arrow" w="med" len="med"/>
          </a:ln>
        </p:spPr>
      </p:cxn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solidFill>
                  <a:schemeClr val="accent6"/>
                </a:solidFill>
              </a:rPr>
              <a:t>DOBSS </a:t>
            </a:r>
            <a:r>
              <a:rPr lang="en-US" sz="3200" dirty="0" smtClean="0">
                <a:solidFill>
                  <a:schemeClr val="accent6"/>
                </a:solidFill>
              </a:rPr>
              <a:t>[</a:t>
            </a:r>
            <a:r>
              <a:rPr lang="en-US" sz="3200" dirty="0" err="1" smtClean="0">
                <a:solidFill>
                  <a:schemeClr val="accent6"/>
                </a:solidFill>
              </a:rPr>
              <a:t>Paruchuri</a:t>
            </a:r>
            <a:r>
              <a:rPr lang="en-US" sz="3200" dirty="0" smtClean="0">
                <a:solidFill>
                  <a:schemeClr val="accent6"/>
                </a:solidFill>
              </a:rPr>
              <a:t> et al. AAMAS‘08]</a:t>
            </a:r>
            <a:r>
              <a:rPr lang="en-US" sz="4400" dirty="0" smtClean="0">
                <a:solidFill>
                  <a:schemeClr val="accent6"/>
                </a:solidFill>
              </a:rPr>
              <a:t/>
            </a:r>
            <a:br>
              <a:rPr lang="en-US" sz="4400" dirty="0" smtClean="0">
                <a:solidFill>
                  <a:schemeClr val="accent6"/>
                </a:solidFill>
              </a:rPr>
            </a:br>
            <a:r>
              <a:rPr lang="en-US" sz="4400" dirty="0" smtClean="0">
                <a:solidFill>
                  <a:schemeClr val="accent6"/>
                </a:solidFill>
              </a:rPr>
              <a:t>(MIP for the </a:t>
            </a:r>
            <a:r>
              <a:rPr lang="en-US" sz="4400" dirty="0" smtClean="0">
                <a:solidFill>
                  <a:schemeClr val="accent6"/>
                </a:solidFill>
              </a:rPr>
              <a:t>Bayesian </a:t>
            </a:r>
            <a:r>
              <a:rPr lang="en-US" sz="4400" dirty="0" smtClean="0">
                <a:solidFill>
                  <a:schemeClr val="accent6"/>
                </a:solidFill>
              </a:rPr>
              <a:t>setting)</a:t>
            </a:r>
            <a:endParaRPr lang="en-US" sz="4400" dirty="0">
              <a:solidFill>
                <a:schemeClr val="accent6"/>
              </a:solidFill>
            </a:endParaRPr>
          </a:p>
        </p:txBody>
      </p:sp>
      <p:sp>
        <p:nvSpPr>
          <p:cNvPr id="5" name="TextBox 4"/>
          <p:cNvSpPr txBox="1"/>
          <p:nvPr/>
        </p:nvSpPr>
        <p:spPr>
          <a:xfrm>
            <a:off x="5867400" y="2264800"/>
            <a:ext cx="3832860" cy="2872866"/>
          </a:xfrm>
          <a:prstGeom prst="rect">
            <a:avLst/>
          </a:prstGeom>
          <a:noFill/>
        </p:spPr>
        <p:txBody>
          <a:bodyPr wrap="square" lIns="101882" tIns="50941" rIns="101882" bIns="50941" rtlCol="0">
            <a:spAutoFit/>
          </a:bodyPr>
          <a:lstStyle/>
          <a:p>
            <a:r>
              <a:rPr lang="en-US" sz="1800" dirty="0" smtClean="0">
                <a:solidFill>
                  <a:srgbClr val="008000"/>
                </a:solidFill>
              </a:rPr>
              <a:t>I</a:t>
            </a:r>
            <a:r>
              <a:rPr lang="en-US" sz="1800" dirty="0" smtClean="0"/>
              <a:t>  </a:t>
            </a:r>
            <a:r>
              <a:rPr lang="en-US" sz="1800" dirty="0" smtClean="0">
                <a:solidFill>
                  <a:schemeClr val="tx1"/>
                </a:solidFill>
              </a:rPr>
              <a:t>rows</a:t>
            </a:r>
          </a:p>
          <a:p>
            <a:r>
              <a:rPr lang="en-US" sz="1800" dirty="0" smtClean="0">
                <a:solidFill>
                  <a:srgbClr val="006600"/>
                </a:solidFill>
              </a:rPr>
              <a:t>J</a:t>
            </a:r>
            <a:r>
              <a:rPr lang="en-US" sz="1800" dirty="0" smtClean="0">
                <a:solidFill>
                  <a:schemeClr val="tx1"/>
                </a:solidFill>
              </a:rPr>
              <a:t> columns</a:t>
            </a:r>
          </a:p>
          <a:p>
            <a:r>
              <a:rPr lang="en-US" sz="1800" i="1" dirty="0" smtClean="0">
                <a:solidFill>
                  <a:srgbClr val="008000"/>
                </a:solidFill>
              </a:rPr>
              <a:t>p</a:t>
            </a:r>
            <a:r>
              <a:rPr lang="en-US" sz="1800" i="1" baseline="30000" dirty="0" smtClean="0">
                <a:solidFill>
                  <a:srgbClr val="008000"/>
                </a:solidFill>
              </a:rPr>
              <a:t>l</a:t>
            </a:r>
            <a:r>
              <a:rPr lang="en-US" sz="1800" i="1" baseline="-25000" dirty="0" smtClean="0">
                <a:solidFill>
                  <a:srgbClr val="008000"/>
                </a:solidFill>
              </a:rPr>
              <a:t> </a:t>
            </a:r>
            <a:r>
              <a:rPr lang="en-US" sz="1800" dirty="0" smtClean="0">
                <a:solidFill>
                  <a:schemeClr val="tx1"/>
                </a:solidFill>
              </a:rPr>
              <a:t> the probability that type </a:t>
            </a:r>
            <a:r>
              <a:rPr lang="en-US" sz="1800" i="1" dirty="0" smtClean="0">
                <a:solidFill>
                  <a:schemeClr val="tx1"/>
                </a:solidFill>
              </a:rPr>
              <a:t>l </a:t>
            </a:r>
            <a:r>
              <a:rPr lang="en-US" sz="1800" dirty="0" smtClean="0">
                <a:solidFill>
                  <a:schemeClr val="tx1"/>
                </a:solidFill>
              </a:rPr>
              <a:t>appears</a:t>
            </a:r>
          </a:p>
          <a:p>
            <a:r>
              <a:rPr lang="en-US" sz="1800" i="1" dirty="0" err="1" smtClean="0">
                <a:solidFill>
                  <a:srgbClr val="008000"/>
                </a:solidFill>
              </a:rPr>
              <a:t>R</a:t>
            </a:r>
            <a:r>
              <a:rPr lang="en-US" sz="1800" i="1" baseline="30000" dirty="0" err="1" smtClean="0">
                <a:solidFill>
                  <a:srgbClr val="008000"/>
                </a:solidFill>
              </a:rPr>
              <a:t>l</a:t>
            </a:r>
            <a:r>
              <a:rPr lang="en-US" sz="1800" baseline="-25000" dirty="0" smtClean="0">
                <a:solidFill>
                  <a:srgbClr val="008000"/>
                </a:solidFill>
              </a:rPr>
              <a:t> </a:t>
            </a:r>
            <a:r>
              <a:rPr lang="en-US" sz="1800" dirty="0" smtClean="0">
                <a:solidFill>
                  <a:schemeClr val="tx1"/>
                </a:solidFill>
              </a:rPr>
              <a:t>is the defenders payoff matrix </a:t>
            </a:r>
            <a:endParaRPr lang="en-US" sz="1800" i="1" dirty="0" smtClean="0">
              <a:solidFill>
                <a:schemeClr val="tx1"/>
              </a:solidFill>
            </a:endParaRPr>
          </a:p>
          <a:p>
            <a:r>
              <a:rPr lang="en-US" sz="1800" i="1" dirty="0" err="1" smtClean="0">
                <a:solidFill>
                  <a:srgbClr val="008000"/>
                </a:solidFill>
              </a:rPr>
              <a:t>C</a:t>
            </a:r>
            <a:r>
              <a:rPr lang="en-US" sz="1800" i="1" baseline="30000" dirty="0" err="1" smtClean="0">
                <a:solidFill>
                  <a:srgbClr val="008000"/>
                </a:solidFill>
              </a:rPr>
              <a:t>l</a:t>
            </a:r>
            <a:r>
              <a:rPr lang="en-US" sz="1800" dirty="0" smtClean="0">
                <a:solidFill>
                  <a:srgbClr val="008000"/>
                </a:solidFill>
              </a:rPr>
              <a:t> </a:t>
            </a:r>
            <a:r>
              <a:rPr lang="en-US" sz="1800" dirty="0" smtClean="0">
                <a:solidFill>
                  <a:schemeClr val="tx1"/>
                </a:solidFill>
              </a:rPr>
              <a:t>is the attackers payoff matrix</a:t>
            </a:r>
          </a:p>
          <a:p>
            <a:r>
              <a:rPr lang="en-US" sz="1800" i="1" dirty="0" err="1" smtClean="0">
                <a:solidFill>
                  <a:srgbClr val="008000"/>
                </a:solidFill>
              </a:rPr>
              <a:t>z</a:t>
            </a:r>
            <a:r>
              <a:rPr lang="en-US" sz="1800" i="1" baseline="30000" dirty="0" err="1" smtClean="0">
                <a:solidFill>
                  <a:srgbClr val="008000"/>
                </a:solidFill>
              </a:rPr>
              <a:t>l</a:t>
            </a:r>
            <a:r>
              <a:rPr lang="en-US" sz="1800" i="1" baseline="-25000" dirty="0" err="1" smtClean="0">
                <a:solidFill>
                  <a:srgbClr val="008000"/>
                </a:solidFill>
              </a:rPr>
              <a:t>ij</a:t>
            </a:r>
            <a:r>
              <a:rPr lang="en-US" sz="1800" baseline="-25000" dirty="0" smtClean="0">
                <a:solidFill>
                  <a:srgbClr val="008000"/>
                </a:solidFill>
              </a:rPr>
              <a:t> </a:t>
            </a:r>
            <a:r>
              <a:rPr lang="en-US" sz="1800" dirty="0" smtClean="0">
                <a:solidFill>
                  <a:schemeClr val="tx1"/>
                </a:solidFill>
              </a:rPr>
              <a:t>is the probability that row </a:t>
            </a:r>
            <a:r>
              <a:rPr lang="en-US" sz="1800" i="1" dirty="0" err="1" smtClean="0">
                <a:solidFill>
                  <a:schemeClr val="tx1"/>
                </a:solidFill>
              </a:rPr>
              <a:t>i</a:t>
            </a:r>
            <a:r>
              <a:rPr lang="en-US" sz="1800" dirty="0" smtClean="0">
                <a:solidFill>
                  <a:schemeClr val="tx1"/>
                </a:solidFill>
              </a:rPr>
              <a:t> and column </a:t>
            </a:r>
            <a:r>
              <a:rPr lang="en-US" sz="1800" i="1" dirty="0" smtClean="0">
                <a:solidFill>
                  <a:schemeClr val="tx1"/>
                </a:solidFill>
              </a:rPr>
              <a:t>j</a:t>
            </a:r>
            <a:r>
              <a:rPr lang="en-US" sz="1800" dirty="0" smtClean="0">
                <a:solidFill>
                  <a:schemeClr val="tx1"/>
                </a:solidFill>
              </a:rPr>
              <a:t> are played against type </a:t>
            </a:r>
            <a:r>
              <a:rPr lang="en-US" sz="1800" i="1" dirty="0" smtClean="0">
                <a:solidFill>
                  <a:schemeClr val="tx1"/>
                </a:solidFill>
              </a:rPr>
              <a:t>l</a:t>
            </a:r>
          </a:p>
          <a:p>
            <a:r>
              <a:rPr lang="en-US" sz="1800" i="1" dirty="0" err="1" smtClean="0">
                <a:solidFill>
                  <a:srgbClr val="008000"/>
                </a:solidFill>
              </a:rPr>
              <a:t>q</a:t>
            </a:r>
            <a:r>
              <a:rPr lang="en-US" sz="1800" i="1" baseline="30000" dirty="0" err="1" smtClean="0">
                <a:solidFill>
                  <a:srgbClr val="008000"/>
                </a:solidFill>
              </a:rPr>
              <a:t>l</a:t>
            </a:r>
            <a:r>
              <a:rPr lang="en-US" sz="1800" i="1" baseline="-25000" dirty="0" err="1" smtClean="0">
                <a:solidFill>
                  <a:srgbClr val="008000"/>
                </a:solidFill>
              </a:rPr>
              <a:t>j</a:t>
            </a:r>
            <a:r>
              <a:rPr lang="en-US" sz="1800" baseline="-25000" dirty="0" smtClean="0">
                <a:solidFill>
                  <a:srgbClr val="008000"/>
                </a:solidFill>
              </a:rPr>
              <a:t> </a:t>
            </a:r>
            <a:r>
              <a:rPr lang="en-US" sz="1800" dirty="0" smtClean="0">
                <a:solidFill>
                  <a:schemeClr val="tx1"/>
                </a:solidFill>
              </a:rPr>
              <a:t>=1 when type </a:t>
            </a:r>
            <a:r>
              <a:rPr lang="en-US" sz="1800" i="1" dirty="0" smtClean="0">
                <a:solidFill>
                  <a:schemeClr val="tx1"/>
                </a:solidFill>
              </a:rPr>
              <a:t>l</a:t>
            </a:r>
            <a:r>
              <a:rPr lang="en-US" sz="1800" dirty="0" smtClean="0">
                <a:solidFill>
                  <a:schemeClr val="tx1"/>
                </a:solidFill>
              </a:rPr>
              <a:t>’s best response is column j</a:t>
            </a:r>
          </a:p>
          <a:p>
            <a:r>
              <a:rPr lang="en-US" sz="1800" i="1" dirty="0" smtClean="0">
                <a:solidFill>
                  <a:srgbClr val="008000"/>
                </a:solidFill>
              </a:rPr>
              <a:t>M</a:t>
            </a:r>
            <a:r>
              <a:rPr lang="en-US" sz="1800" dirty="0" smtClean="0">
                <a:solidFill>
                  <a:schemeClr val="tx1"/>
                </a:solidFill>
              </a:rPr>
              <a:t> is a large number</a:t>
            </a:r>
            <a:endParaRPr lang="en-US" dirty="0"/>
          </a:p>
        </p:txBody>
      </p:sp>
      <p:pic>
        <p:nvPicPr>
          <p:cNvPr id="20" name="Picture 19" descr="addin_tmp.png"/>
          <p:cNvPicPr>
            <a:picLocks noChangeAspect="1"/>
          </p:cNvPicPr>
          <p:nvPr>
            <p:custDataLst>
              <p:tags r:id="rId1"/>
            </p:custDataLst>
          </p:nvPr>
        </p:nvPicPr>
        <p:blipFill>
          <a:blip r:embed="rId4" cstate="print"/>
          <a:stretch>
            <a:fillRect/>
          </a:stretch>
        </p:blipFill>
        <p:spPr>
          <a:xfrm>
            <a:off x="914400" y="2590801"/>
            <a:ext cx="4815840" cy="4173855"/>
          </a:xfrm>
          <a:prstGeom prst="rect">
            <a:avLst/>
          </a:prstGeom>
        </p:spPr>
      </p:pic>
      <p:pic>
        <p:nvPicPr>
          <p:cNvPr id="13" name="Picture 12" descr="addin_tmp.png"/>
          <p:cNvPicPr>
            <a:picLocks noChangeAspect="1"/>
          </p:cNvPicPr>
          <p:nvPr>
            <p:custDataLst>
              <p:tags r:id="rId2"/>
            </p:custDataLst>
          </p:nvPr>
        </p:nvPicPr>
        <p:blipFill>
          <a:blip r:embed="rId5" cstate="print"/>
          <a:stretch>
            <a:fillRect/>
          </a:stretch>
        </p:blipFill>
        <p:spPr>
          <a:xfrm>
            <a:off x="5943600" y="5791200"/>
            <a:ext cx="1668780" cy="752475"/>
          </a:xfrm>
          <a:prstGeom prst="rect">
            <a:avLst/>
          </a:prstGeom>
        </p:spPr>
      </p:pic>
    </p:spTree>
    <p:extLst>
      <p:ext uri="{BB962C8B-B14F-4D97-AF65-F5344CB8AC3E}">
        <p14:creationId xmlns="" xmlns:p14="http://schemas.microsoft.com/office/powerpoint/2010/main" val="81188324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610" name="Rectangle 2"/>
          <p:cNvSpPr>
            <a:spLocks noGrp="1" noChangeArrowheads="1"/>
          </p:cNvSpPr>
          <p:nvPr>
            <p:ph type="title"/>
          </p:nvPr>
        </p:nvSpPr>
        <p:spPr>
          <a:xfrm>
            <a:off x="419100" y="0"/>
            <a:ext cx="9052560" cy="1295400"/>
          </a:xfrm>
        </p:spPr>
        <p:txBody>
          <a:bodyPr/>
          <a:lstStyle/>
          <a:p>
            <a:r>
              <a:rPr lang="en-US" dirty="0" smtClean="0">
                <a:solidFill>
                  <a:schemeClr val="accent6"/>
                </a:solidFill>
              </a:rPr>
              <a:t>Zero-sum game (Mini-max)</a:t>
            </a:r>
            <a:endParaRPr lang="en-US" dirty="0">
              <a:solidFill>
                <a:schemeClr val="accent6"/>
              </a:solidFill>
            </a:endParaRPr>
          </a:p>
        </p:txBody>
      </p:sp>
      <p:sp>
        <p:nvSpPr>
          <p:cNvPr id="324611" name="Rectangle 3"/>
          <p:cNvSpPr>
            <a:spLocks noGrp="1" noChangeArrowheads="1"/>
          </p:cNvSpPr>
          <p:nvPr>
            <p:ph type="body" idx="1"/>
          </p:nvPr>
        </p:nvSpPr>
        <p:spPr>
          <a:xfrm>
            <a:off x="0" y="4862090"/>
            <a:ext cx="9723120" cy="4510510"/>
          </a:xfrm>
        </p:spPr>
        <p:txBody>
          <a:bodyPr/>
          <a:lstStyle/>
          <a:p>
            <a:r>
              <a:rPr lang="en-US" sz="3100" dirty="0"/>
              <a:t>Assume opponent </a:t>
            </a:r>
            <a:r>
              <a:rPr lang="en-US" sz="3100" dirty="0">
                <a:solidFill>
                  <a:schemeClr val="accent2"/>
                </a:solidFill>
              </a:rPr>
              <a:t>knows our </a:t>
            </a:r>
            <a:r>
              <a:rPr lang="en-US" sz="3100" b="1" dirty="0">
                <a:solidFill>
                  <a:schemeClr val="accent2"/>
                </a:solidFill>
              </a:rPr>
              <a:t>mixed</a:t>
            </a:r>
            <a:r>
              <a:rPr lang="en-US" sz="3100" dirty="0">
                <a:solidFill>
                  <a:schemeClr val="accent2"/>
                </a:solidFill>
              </a:rPr>
              <a:t> strategy</a:t>
            </a:r>
          </a:p>
          <a:p>
            <a:r>
              <a:rPr lang="en-US" sz="3100" dirty="0"/>
              <a:t>If we play L </a:t>
            </a:r>
            <a:r>
              <a:rPr lang="en-US" sz="3100" dirty="0" smtClean="0"/>
              <a:t>50</a:t>
            </a:r>
            <a:r>
              <a:rPr lang="en-US" sz="3100" dirty="0"/>
              <a:t>%, R </a:t>
            </a:r>
            <a:r>
              <a:rPr lang="en-US" sz="3100" dirty="0" smtClean="0"/>
              <a:t>50</a:t>
            </a:r>
            <a:r>
              <a:rPr lang="en-US" sz="3100" dirty="0"/>
              <a:t>%...</a:t>
            </a:r>
          </a:p>
          <a:p>
            <a:r>
              <a:rPr lang="en-US" sz="3100" dirty="0"/>
              <a:t>… opponent </a:t>
            </a:r>
            <a:r>
              <a:rPr lang="en-US" sz="3100" dirty="0" smtClean="0"/>
              <a:t>will be indifferent between R and L…</a:t>
            </a:r>
            <a:endParaRPr lang="en-US" sz="3100" dirty="0"/>
          </a:p>
          <a:p>
            <a:r>
              <a:rPr lang="en-US" sz="3100" dirty="0"/>
              <a:t>… we get </a:t>
            </a:r>
            <a:r>
              <a:rPr lang="en-US" sz="3100" dirty="0" smtClean="0"/>
              <a:t>.5*(-</a:t>
            </a:r>
            <a:r>
              <a:rPr lang="en-US" sz="3100" dirty="0"/>
              <a:t>1) + </a:t>
            </a:r>
            <a:r>
              <a:rPr lang="en-US" sz="3100" dirty="0" smtClean="0"/>
              <a:t>.5*(</a:t>
            </a:r>
            <a:r>
              <a:rPr lang="en-US" sz="3100" dirty="0"/>
              <a:t>1) = </a:t>
            </a:r>
            <a:r>
              <a:rPr lang="en-US" sz="3100" dirty="0" smtClean="0"/>
              <a:t>0</a:t>
            </a:r>
            <a:endParaRPr lang="en-US" sz="3100" dirty="0"/>
          </a:p>
        </p:txBody>
      </p:sp>
      <p:graphicFrame>
        <p:nvGraphicFramePr>
          <p:cNvPr id="324612" name="Group 4"/>
          <p:cNvGraphicFramePr>
            <a:graphicFrameLocks noGrp="1"/>
          </p:cNvGraphicFramePr>
          <p:nvPr/>
        </p:nvGraphicFramePr>
        <p:xfrm>
          <a:off x="3143250" y="2332567"/>
          <a:ext cx="3562350" cy="2087033"/>
        </p:xfrm>
        <a:graphic>
          <a:graphicData uri="http://schemas.openxmlformats.org/drawingml/2006/table">
            <a:tbl>
              <a:tblPr/>
              <a:tblGrid>
                <a:gridCol w="1613535"/>
                <a:gridCol w="1948815"/>
              </a:tblGrid>
              <a:tr h="100393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5000" b="0" i="0" u="none" strike="noStrike" cap="none" normalizeH="0" baseline="0" smtClean="0">
                          <a:ln>
                            <a:noFill/>
                          </a:ln>
                          <a:solidFill>
                            <a:schemeClr val="tx1"/>
                          </a:solidFill>
                          <a:effectLst/>
                          <a:latin typeface="Arial" charset="0"/>
                        </a:rPr>
                        <a:t>1, -1</a:t>
                      </a:r>
                    </a:p>
                  </a:txBody>
                  <a:tcPr marL="100572" marR="100572" marT="51809" marB="518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5000" b="0" i="0" u="none" strike="noStrike" cap="none" normalizeH="0" baseline="0" smtClean="0">
                          <a:ln>
                            <a:noFill/>
                          </a:ln>
                          <a:solidFill>
                            <a:schemeClr val="tx1"/>
                          </a:solidFill>
                          <a:effectLst/>
                          <a:latin typeface="Arial" charset="0"/>
                        </a:rPr>
                        <a:t>-1, 1</a:t>
                      </a:r>
                    </a:p>
                  </a:txBody>
                  <a:tcPr marL="100572" marR="100572" marT="51809" marB="518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8309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5000" b="0" i="0" u="none" strike="noStrike" cap="none" normalizeH="0" baseline="0" smtClean="0">
                          <a:ln>
                            <a:noFill/>
                          </a:ln>
                          <a:solidFill>
                            <a:schemeClr val="tx1"/>
                          </a:solidFill>
                          <a:effectLst/>
                          <a:latin typeface="Arial" charset="0"/>
                        </a:rPr>
                        <a:t>-1, 1</a:t>
                      </a:r>
                    </a:p>
                  </a:txBody>
                  <a:tcPr marL="100572" marR="100572" marT="51809" marB="5180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5000" b="0" i="0" u="none" strike="noStrike" cap="none" normalizeH="0" baseline="0" smtClean="0">
                          <a:ln>
                            <a:noFill/>
                          </a:ln>
                          <a:solidFill>
                            <a:schemeClr val="tx1"/>
                          </a:solidFill>
                          <a:effectLst/>
                          <a:latin typeface="Arial" charset="0"/>
                        </a:rPr>
                        <a:t>1, -1</a:t>
                      </a:r>
                    </a:p>
                  </a:txBody>
                  <a:tcPr marL="100572" marR="100572" marT="51809" marB="5180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24623" name="Text Box 15"/>
          <p:cNvSpPr txBox="1">
            <a:spLocks noChangeArrowheads="1"/>
          </p:cNvSpPr>
          <p:nvPr/>
        </p:nvSpPr>
        <p:spPr bwMode="auto">
          <a:xfrm>
            <a:off x="2518093" y="2514283"/>
            <a:ext cx="534346" cy="749196"/>
          </a:xfrm>
          <a:prstGeom prst="rect">
            <a:avLst/>
          </a:prstGeom>
          <a:noFill/>
          <a:ln w="38100" algn="ctr">
            <a:noFill/>
            <a:miter lim="800000"/>
            <a:headEnd/>
            <a:tailEnd/>
          </a:ln>
          <a:effectLst/>
        </p:spPr>
        <p:txBody>
          <a:bodyPr wrap="none" lIns="101870" tIns="50935" rIns="101870" bIns="50935">
            <a:spAutoFit/>
          </a:bodyPr>
          <a:lstStyle/>
          <a:p>
            <a:pPr defTabSz="509412" eaLnBrk="0" hangingPunct="0"/>
            <a:r>
              <a:rPr lang="en-US" sz="4200" dirty="0">
                <a:solidFill>
                  <a:schemeClr val="tx1"/>
                </a:solidFill>
                <a:ea typeface="SimSun" pitchFamily="2" charset="-122"/>
              </a:rPr>
              <a:t>L</a:t>
            </a:r>
          </a:p>
        </p:txBody>
      </p:sp>
      <p:sp>
        <p:nvSpPr>
          <p:cNvPr id="324624" name="Text Box 16"/>
          <p:cNvSpPr txBox="1">
            <a:spLocks noChangeArrowheads="1"/>
          </p:cNvSpPr>
          <p:nvPr/>
        </p:nvSpPr>
        <p:spPr bwMode="auto">
          <a:xfrm>
            <a:off x="2488407" y="3550603"/>
            <a:ext cx="564802" cy="749196"/>
          </a:xfrm>
          <a:prstGeom prst="rect">
            <a:avLst/>
          </a:prstGeom>
          <a:noFill/>
          <a:ln w="38100" algn="ctr">
            <a:noFill/>
            <a:miter lim="800000"/>
            <a:headEnd/>
            <a:tailEnd/>
          </a:ln>
          <a:effectLst/>
        </p:spPr>
        <p:txBody>
          <a:bodyPr wrap="none" lIns="101870" tIns="50935" rIns="101870" bIns="50935">
            <a:spAutoFit/>
          </a:bodyPr>
          <a:lstStyle/>
          <a:p>
            <a:pPr defTabSz="509412" eaLnBrk="0" hangingPunct="0"/>
            <a:r>
              <a:rPr lang="en-US" sz="4200" dirty="0">
                <a:solidFill>
                  <a:schemeClr val="tx1"/>
                </a:solidFill>
                <a:ea typeface="SimSun" pitchFamily="2" charset="-122"/>
              </a:rPr>
              <a:t>R</a:t>
            </a:r>
          </a:p>
        </p:txBody>
      </p:sp>
      <p:sp>
        <p:nvSpPr>
          <p:cNvPr id="324625" name="Text Box 17"/>
          <p:cNvSpPr txBox="1">
            <a:spLocks noChangeArrowheads="1"/>
          </p:cNvSpPr>
          <p:nvPr/>
        </p:nvSpPr>
        <p:spPr bwMode="auto">
          <a:xfrm>
            <a:off x="3719513" y="1639888"/>
            <a:ext cx="534346" cy="749196"/>
          </a:xfrm>
          <a:prstGeom prst="rect">
            <a:avLst/>
          </a:prstGeom>
          <a:noFill/>
          <a:ln w="38100" algn="ctr">
            <a:noFill/>
            <a:miter lim="800000"/>
            <a:headEnd/>
            <a:tailEnd/>
          </a:ln>
          <a:effectLst/>
        </p:spPr>
        <p:txBody>
          <a:bodyPr wrap="none" lIns="101870" tIns="50935" rIns="101870" bIns="50935">
            <a:spAutoFit/>
          </a:bodyPr>
          <a:lstStyle/>
          <a:p>
            <a:pPr defTabSz="509412" eaLnBrk="0" hangingPunct="0"/>
            <a:r>
              <a:rPr lang="en-US" sz="4200" dirty="0">
                <a:solidFill>
                  <a:schemeClr val="tx1"/>
                </a:solidFill>
                <a:ea typeface="SimSun" pitchFamily="2" charset="-122"/>
              </a:rPr>
              <a:t>L</a:t>
            </a:r>
          </a:p>
        </p:txBody>
      </p:sp>
      <p:sp>
        <p:nvSpPr>
          <p:cNvPr id="324626" name="Text Box 18"/>
          <p:cNvSpPr txBox="1">
            <a:spLocks noChangeArrowheads="1"/>
          </p:cNvSpPr>
          <p:nvPr/>
        </p:nvSpPr>
        <p:spPr bwMode="auto">
          <a:xfrm>
            <a:off x="5422107" y="1639888"/>
            <a:ext cx="564802" cy="749196"/>
          </a:xfrm>
          <a:prstGeom prst="rect">
            <a:avLst/>
          </a:prstGeom>
          <a:noFill/>
          <a:ln w="38100" algn="ctr">
            <a:noFill/>
            <a:miter lim="800000"/>
            <a:headEnd/>
            <a:tailEnd/>
          </a:ln>
          <a:effectLst/>
        </p:spPr>
        <p:txBody>
          <a:bodyPr wrap="none" lIns="101870" tIns="50935" rIns="101870" bIns="50935">
            <a:spAutoFit/>
          </a:bodyPr>
          <a:lstStyle/>
          <a:p>
            <a:pPr defTabSz="509412" eaLnBrk="0" hangingPunct="0"/>
            <a:r>
              <a:rPr lang="en-US" sz="4200" dirty="0">
                <a:solidFill>
                  <a:schemeClr val="tx1"/>
                </a:solidFill>
                <a:ea typeface="SimSun" pitchFamily="2" charset="-122"/>
              </a:rPr>
              <a:t>R</a:t>
            </a:r>
          </a:p>
        </p:txBody>
      </p:sp>
      <p:sp>
        <p:nvSpPr>
          <p:cNvPr id="324627" name="Text Box 19"/>
          <p:cNvSpPr txBox="1">
            <a:spLocks noChangeArrowheads="1"/>
          </p:cNvSpPr>
          <p:nvPr/>
        </p:nvSpPr>
        <p:spPr bwMode="auto">
          <a:xfrm>
            <a:off x="1334136" y="2913699"/>
            <a:ext cx="776399" cy="718418"/>
          </a:xfrm>
          <a:prstGeom prst="rect">
            <a:avLst/>
          </a:prstGeom>
          <a:noFill/>
          <a:ln w="38100" algn="ctr">
            <a:noFill/>
            <a:miter lim="800000"/>
            <a:headEnd/>
            <a:tailEnd/>
          </a:ln>
          <a:effectLst/>
        </p:spPr>
        <p:txBody>
          <a:bodyPr wrap="none" lIns="101870" tIns="50935" rIns="101870" bIns="50935">
            <a:spAutoFit/>
          </a:bodyPr>
          <a:lstStyle/>
          <a:p>
            <a:pPr defTabSz="509412"/>
            <a:r>
              <a:rPr lang="en-US" sz="4000" i="1" dirty="0">
                <a:solidFill>
                  <a:schemeClr val="tx1"/>
                </a:solidFill>
                <a:ea typeface="SimSun" pitchFamily="2" charset="-122"/>
              </a:rPr>
              <a:t>Us</a:t>
            </a:r>
          </a:p>
        </p:txBody>
      </p:sp>
      <p:sp>
        <p:nvSpPr>
          <p:cNvPr id="324628" name="Text Box 20"/>
          <p:cNvSpPr txBox="1">
            <a:spLocks noChangeArrowheads="1"/>
          </p:cNvSpPr>
          <p:nvPr/>
        </p:nvSpPr>
        <p:spPr bwMode="auto">
          <a:xfrm>
            <a:off x="4011137" y="1258465"/>
            <a:ext cx="1345465" cy="718418"/>
          </a:xfrm>
          <a:prstGeom prst="rect">
            <a:avLst/>
          </a:prstGeom>
          <a:noFill/>
          <a:ln w="38100" algn="ctr">
            <a:noFill/>
            <a:miter lim="800000"/>
            <a:headEnd/>
            <a:tailEnd/>
          </a:ln>
          <a:effectLst/>
        </p:spPr>
        <p:txBody>
          <a:bodyPr wrap="none" lIns="101870" tIns="50935" rIns="101870" bIns="50935">
            <a:spAutoFit/>
          </a:bodyPr>
          <a:lstStyle/>
          <a:p>
            <a:pPr defTabSz="509412"/>
            <a:r>
              <a:rPr lang="en-US" sz="4000" i="1" dirty="0">
                <a:solidFill>
                  <a:schemeClr val="tx1"/>
                </a:solidFill>
                <a:ea typeface="SimSun" pitchFamily="2" charset="-122"/>
              </a:rPr>
              <a:t>Them</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46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246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2461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2461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9037637" cy="838200"/>
          </a:xfrm>
        </p:spPr>
        <p:txBody>
          <a:bodyPr/>
          <a:lstStyle/>
          <a:p>
            <a:r>
              <a:rPr lang="en-US" sz="4100" dirty="0" smtClean="0">
                <a:solidFill>
                  <a:schemeClr val="accent2"/>
                </a:solidFill>
              </a:rPr>
              <a:t>(In)</a:t>
            </a:r>
            <a:r>
              <a:rPr lang="en-US" sz="4100" dirty="0" err="1" smtClean="0">
                <a:solidFill>
                  <a:schemeClr val="accent2"/>
                </a:solidFill>
              </a:rPr>
              <a:t>approximability</a:t>
            </a:r>
            <a:r>
              <a:rPr lang="en-US" sz="4100" dirty="0" smtClean="0">
                <a:solidFill>
                  <a:schemeClr val="accent2"/>
                </a:solidFill>
              </a:rPr>
              <a:t> of </a:t>
            </a:r>
            <a:r>
              <a:rPr lang="en-US" sz="4000" dirty="0" smtClean="0">
                <a:solidFill>
                  <a:schemeClr val="accent2"/>
                </a:solidFill>
              </a:rPr>
              <a:t>Bayesian</a:t>
            </a:r>
            <a:r>
              <a:rPr lang="en-US" sz="4100" dirty="0" smtClean="0">
                <a:solidFill>
                  <a:schemeClr val="accent2"/>
                </a:solidFill>
              </a:rPr>
              <a:t> </a:t>
            </a:r>
            <a:r>
              <a:rPr lang="en-US" sz="4100" dirty="0" smtClean="0">
                <a:solidFill>
                  <a:schemeClr val="accent2"/>
                </a:solidFill>
              </a:rPr>
              <a:t>games</a:t>
            </a:r>
            <a:br>
              <a:rPr lang="en-US" sz="4100" dirty="0" smtClean="0">
                <a:solidFill>
                  <a:schemeClr val="accent2"/>
                </a:solidFill>
              </a:rPr>
            </a:br>
            <a:r>
              <a:rPr lang="en-US" sz="2800" dirty="0" smtClean="0">
                <a:solidFill>
                  <a:schemeClr val="accent2"/>
                </a:solidFill>
              </a:rPr>
              <a:t>[</a:t>
            </a:r>
            <a:r>
              <a:rPr lang="en-US" sz="2800" dirty="0" err="1" smtClean="0">
                <a:solidFill>
                  <a:schemeClr val="accent2"/>
                </a:solidFill>
              </a:rPr>
              <a:t>Letchford</a:t>
            </a:r>
            <a:r>
              <a:rPr lang="en-US" sz="2800" dirty="0" smtClean="0">
                <a:solidFill>
                  <a:schemeClr val="accent2"/>
                </a:solidFill>
              </a:rPr>
              <a:t> et al. SAGT’09]</a:t>
            </a:r>
            <a:endParaRPr lang="en-US" sz="2800" dirty="0"/>
          </a:p>
        </p:txBody>
      </p:sp>
      <p:sp>
        <p:nvSpPr>
          <p:cNvPr id="3" name="Content Placeholder 2"/>
          <p:cNvSpPr>
            <a:spLocks noGrp="1"/>
          </p:cNvSpPr>
          <p:nvPr>
            <p:ph idx="1"/>
          </p:nvPr>
        </p:nvSpPr>
        <p:spPr>
          <a:xfrm>
            <a:off x="0" y="1147762"/>
            <a:ext cx="10058400" cy="5938838"/>
          </a:xfrm>
        </p:spPr>
        <p:txBody>
          <a:bodyPr/>
          <a:lstStyle/>
          <a:p>
            <a:r>
              <a:rPr lang="en-US" sz="2800" dirty="0" smtClean="0"/>
              <a:t>(# types)-approximation: optimize for each type separately using the LP method.  Pick the solution that gives the best expected utility against the entire type distribution.</a:t>
            </a:r>
          </a:p>
          <a:p>
            <a:endParaRPr lang="en-US" sz="2300" dirty="0" smtClean="0"/>
          </a:p>
          <a:p>
            <a:r>
              <a:rPr lang="en-US" sz="2800" dirty="0" smtClean="0"/>
              <a:t>Can’t do any better in polynomial time, unless P=NP</a:t>
            </a:r>
          </a:p>
          <a:p>
            <a:pPr lvl="1"/>
            <a:r>
              <a:rPr lang="en-US" sz="2300" dirty="0" smtClean="0"/>
              <a:t>Reduction from INDEPENDENT-SET</a:t>
            </a:r>
          </a:p>
          <a:p>
            <a:pPr lvl="1"/>
            <a:endParaRPr lang="en-US" sz="2300" dirty="0" smtClean="0"/>
          </a:p>
          <a:p>
            <a:r>
              <a:rPr lang="en-US" sz="2800" dirty="0" smtClean="0">
                <a:latin typeface="Arial" charset="0"/>
              </a:rPr>
              <a:t>For </a:t>
            </a:r>
            <a:r>
              <a:rPr lang="en-US" sz="2800" dirty="0" err="1" smtClean="0">
                <a:solidFill>
                  <a:schemeClr val="accent2"/>
                </a:solidFill>
                <a:latin typeface="Arial" charset="0"/>
              </a:rPr>
              <a:t>adversarially</a:t>
            </a:r>
            <a:r>
              <a:rPr lang="en-US" sz="2800" dirty="0" smtClean="0">
                <a:solidFill>
                  <a:schemeClr val="accent2"/>
                </a:solidFill>
                <a:latin typeface="Arial" charset="0"/>
              </a:rPr>
              <a:t> chosen types</a:t>
            </a:r>
            <a:r>
              <a:rPr lang="en-US" sz="2800" dirty="0" smtClean="0">
                <a:latin typeface="Arial" charset="0"/>
              </a:rPr>
              <a:t>, cannot decide in polynomial time whether it is possible to guarantee positive utility, unless P=NP</a:t>
            </a:r>
          </a:p>
          <a:p>
            <a:pPr lvl="1"/>
            <a:r>
              <a:rPr lang="en-US" sz="2300" dirty="0" smtClean="0">
                <a:latin typeface="Arial" charset="0"/>
              </a:rPr>
              <a:t>Again, a MIP formulation can be given</a:t>
            </a:r>
          </a:p>
          <a:p>
            <a:endParaRPr lang="en-US"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503238" y="152400"/>
            <a:ext cx="9037637" cy="1282700"/>
          </a:xfrm>
        </p:spPr>
        <p:txBody>
          <a:bodyPr/>
          <a:lstStyle/>
          <a:p>
            <a:r>
              <a:rPr lang="en-US" sz="4400" dirty="0" smtClean="0">
                <a:solidFill>
                  <a:schemeClr val="accent2"/>
                </a:solidFill>
              </a:rPr>
              <a:t>Reduction from independent set</a:t>
            </a:r>
            <a:endParaRPr lang="en-US" sz="4400" dirty="0" smtClean="0"/>
          </a:p>
        </p:txBody>
      </p:sp>
      <p:graphicFrame>
        <p:nvGraphicFramePr>
          <p:cNvPr id="28766" name="Group 94"/>
          <p:cNvGraphicFramePr>
            <a:graphicFrameLocks noGrp="1"/>
          </p:cNvGraphicFramePr>
          <p:nvPr>
            <p:ph idx="1"/>
          </p:nvPr>
        </p:nvGraphicFramePr>
        <p:xfrm>
          <a:off x="2057400" y="5527675"/>
          <a:ext cx="2514600" cy="1828800"/>
        </p:xfrm>
        <a:graphic>
          <a:graphicData uri="http://schemas.openxmlformats.org/drawingml/2006/table">
            <a:tbl>
              <a:tblPr/>
              <a:tblGrid>
                <a:gridCol w="838200"/>
                <a:gridCol w="838200"/>
                <a:gridCol w="838200"/>
              </a:tblGrid>
              <a:tr h="371475">
                <a:tc>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SimSun" pitchFamily="2" charset="-122"/>
                      </a:endParaRPr>
                    </a:p>
                  </a:txBody>
                  <a:tcP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B</a:t>
                      </a:r>
                    </a:p>
                  </a:txBody>
                  <a:tcPr horzOverflow="overflow">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r>
              <a:tr h="369888">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a</a:t>
                      </a:r>
                      <a:r>
                        <a:rPr kumimoji="0" lang="en-US" sz="2400" b="0" i="0" u="none" strike="noStrike" cap="none" normalizeH="0" baseline="-25000" smtClean="0">
                          <a:ln>
                            <a:noFill/>
                          </a:ln>
                          <a:solidFill>
                            <a:schemeClr val="tx1"/>
                          </a:solidFill>
                          <a:effectLst/>
                          <a:latin typeface="Arial" charset="0"/>
                          <a:ea typeface="SimSun" pitchFamily="2" charset="-122"/>
                        </a:rPr>
                        <a:t>l</a:t>
                      </a:r>
                      <a:r>
                        <a:rPr kumimoji="0" lang="en-US" sz="2400" b="0" i="0" u="none" strike="noStrike" cap="none" normalizeH="0" baseline="30000" smtClean="0">
                          <a:ln>
                            <a:noFill/>
                          </a:ln>
                          <a:solidFill>
                            <a:schemeClr val="tx1"/>
                          </a:solidFill>
                          <a:effectLst/>
                          <a:latin typeface="Arial" charset="0"/>
                          <a:ea typeface="SimSun" pitchFamily="2" charset="-122"/>
                        </a:rPr>
                        <a:t>1</a:t>
                      </a:r>
                      <a:endParaRPr kumimoji="0" lang="en-US" sz="2400" b="0" i="0" u="none" strike="noStrike" cap="none" normalizeH="0" baseline="0" smtClean="0">
                        <a:ln>
                          <a:noFill/>
                        </a:ln>
                        <a:solidFill>
                          <a:schemeClr val="tx1"/>
                        </a:solidFill>
                        <a:effectLst/>
                        <a:latin typeface="Arial" charset="0"/>
                        <a:ea typeface="SimSun" pitchFamily="2" charset="-122"/>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1</a:t>
                      </a:r>
                    </a:p>
                  </a:txBody>
                  <a:tcP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a</a:t>
                      </a:r>
                      <a:r>
                        <a:rPr kumimoji="0" lang="en-US" sz="2400" b="0" i="0" u="none" strike="noStrike" cap="none" normalizeH="0" baseline="-25000" smtClean="0">
                          <a:ln>
                            <a:noFill/>
                          </a:ln>
                          <a:solidFill>
                            <a:schemeClr val="tx1"/>
                          </a:solidFill>
                          <a:effectLst/>
                          <a:latin typeface="Arial" charset="0"/>
                          <a:ea typeface="SimSun" pitchFamily="2" charset="-122"/>
                        </a:rPr>
                        <a:t>l</a:t>
                      </a:r>
                      <a:r>
                        <a:rPr kumimoji="0" lang="en-US" sz="2400" b="0" i="0" u="none" strike="noStrike" cap="none" normalizeH="0" baseline="30000" smtClean="0">
                          <a:ln>
                            <a:noFill/>
                          </a:ln>
                          <a:solidFill>
                            <a:schemeClr val="tx1"/>
                          </a:solidFill>
                          <a:effectLst/>
                          <a:latin typeface="Arial" charset="0"/>
                          <a:ea typeface="SimSun" pitchFamily="2" charset="-122"/>
                        </a:rPr>
                        <a:t>2</a:t>
                      </a:r>
                      <a:endParaRPr kumimoji="0" lang="en-US" sz="2400" b="0" i="0" u="none" strike="noStrike" cap="none" normalizeH="0" baseline="0" smtClean="0">
                        <a:ln>
                          <a:noFill/>
                        </a:ln>
                        <a:solidFill>
                          <a:schemeClr val="tx1"/>
                        </a:solidFill>
                        <a:effectLst/>
                        <a:latin typeface="Arial" charset="0"/>
                        <a:ea typeface="SimSun" pitchFamily="2" charset="-122"/>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10</a:t>
                      </a:r>
                    </a:p>
                  </a:txBody>
                  <a:tcP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9888">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a</a:t>
                      </a:r>
                      <a:r>
                        <a:rPr kumimoji="0" lang="en-US" sz="2400" b="0" i="0" u="none" strike="noStrike" cap="none" normalizeH="0" baseline="-25000" smtClean="0">
                          <a:ln>
                            <a:noFill/>
                          </a:ln>
                          <a:solidFill>
                            <a:schemeClr val="tx1"/>
                          </a:solidFill>
                          <a:effectLst/>
                          <a:latin typeface="Arial" charset="0"/>
                          <a:ea typeface="SimSun" pitchFamily="2" charset="-122"/>
                        </a:rPr>
                        <a:t>l</a:t>
                      </a:r>
                      <a:r>
                        <a:rPr kumimoji="0" lang="en-US" sz="2400" b="0" i="0" u="none" strike="noStrike" cap="none" normalizeH="0" baseline="30000" smtClean="0">
                          <a:ln>
                            <a:noFill/>
                          </a:ln>
                          <a:solidFill>
                            <a:schemeClr val="tx1"/>
                          </a:solidFill>
                          <a:effectLst/>
                          <a:latin typeface="Arial" charset="0"/>
                          <a:ea typeface="SimSun" pitchFamily="2" charset="-122"/>
                        </a:rPr>
                        <a:t>3</a:t>
                      </a:r>
                      <a:endParaRPr kumimoji="0" lang="en-US" sz="2400" b="0" i="0" u="none" strike="noStrike" cap="none" normalizeH="0" baseline="0" smtClean="0">
                        <a:ln>
                          <a:noFill/>
                        </a:ln>
                        <a:solidFill>
                          <a:schemeClr val="tx1"/>
                        </a:solidFill>
                        <a:effectLst/>
                        <a:latin typeface="Arial" charset="0"/>
                        <a:ea typeface="SimSun" pitchFamily="2" charset="-122"/>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1</a:t>
                      </a:r>
                    </a:p>
                  </a:txBody>
                  <a:tcP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r>
            </a:tbl>
          </a:graphicData>
        </a:graphic>
      </p:graphicFrame>
      <p:sp>
        <p:nvSpPr>
          <p:cNvPr id="28693" name="Oval 3"/>
          <p:cNvSpPr>
            <a:spLocks noChangeArrowheads="1"/>
          </p:cNvSpPr>
          <p:nvPr/>
        </p:nvSpPr>
        <p:spPr bwMode="auto">
          <a:xfrm>
            <a:off x="4876800" y="2514600"/>
            <a:ext cx="304800" cy="304800"/>
          </a:xfrm>
          <a:prstGeom prst="ellipse">
            <a:avLst/>
          </a:prstGeom>
          <a:solidFill>
            <a:srgbClr val="00B8FF"/>
          </a:solidFill>
          <a:ln w="9525" algn="ctr">
            <a:solidFill>
              <a:schemeClr val="tx1"/>
            </a:solidFill>
            <a:round/>
            <a:headEnd/>
            <a:tailEnd/>
          </a:ln>
        </p:spPr>
        <p:txBody>
          <a:bodyPr/>
          <a:lstStyle/>
          <a:p>
            <a:pPr>
              <a:lnSpc>
                <a:spcPct val="118000"/>
              </a:lnSpc>
              <a:buClr>
                <a:srgbClr val="000000"/>
              </a:buClr>
              <a:buSzPct val="100000"/>
              <a:buFont typeface="Times New Roman" pitchFamily="18" charset="0"/>
              <a:buNone/>
            </a:pPr>
            <a:endParaRPr lang="en-US"/>
          </a:p>
        </p:txBody>
      </p:sp>
      <p:sp>
        <p:nvSpPr>
          <p:cNvPr id="28694" name="Oval 5"/>
          <p:cNvSpPr>
            <a:spLocks noChangeArrowheads="1"/>
          </p:cNvSpPr>
          <p:nvPr/>
        </p:nvSpPr>
        <p:spPr bwMode="auto">
          <a:xfrm>
            <a:off x="5867400" y="2514600"/>
            <a:ext cx="304800" cy="304800"/>
          </a:xfrm>
          <a:prstGeom prst="ellipse">
            <a:avLst/>
          </a:prstGeom>
          <a:solidFill>
            <a:srgbClr val="00B8FF"/>
          </a:solidFill>
          <a:ln w="9525" algn="ctr">
            <a:solidFill>
              <a:schemeClr val="tx1"/>
            </a:solidFill>
            <a:round/>
            <a:headEnd/>
            <a:tailEnd/>
          </a:ln>
        </p:spPr>
        <p:txBody>
          <a:bodyPr/>
          <a:lstStyle/>
          <a:p>
            <a:pPr>
              <a:lnSpc>
                <a:spcPct val="118000"/>
              </a:lnSpc>
              <a:buClr>
                <a:srgbClr val="000000"/>
              </a:buClr>
              <a:buSzPct val="100000"/>
              <a:buFont typeface="Times New Roman" pitchFamily="18" charset="0"/>
              <a:buNone/>
            </a:pPr>
            <a:endParaRPr lang="en-US"/>
          </a:p>
        </p:txBody>
      </p:sp>
      <p:sp>
        <p:nvSpPr>
          <p:cNvPr id="28695" name="Oval 6"/>
          <p:cNvSpPr>
            <a:spLocks noChangeArrowheads="1"/>
          </p:cNvSpPr>
          <p:nvPr/>
        </p:nvSpPr>
        <p:spPr bwMode="auto">
          <a:xfrm>
            <a:off x="6934200" y="2514600"/>
            <a:ext cx="304800" cy="304800"/>
          </a:xfrm>
          <a:prstGeom prst="ellipse">
            <a:avLst/>
          </a:prstGeom>
          <a:solidFill>
            <a:srgbClr val="00B8FF"/>
          </a:solidFill>
          <a:ln w="9525" algn="ctr">
            <a:solidFill>
              <a:schemeClr val="tx1"/>
            </a:solidFill>
            <a:round/>
            <a:headEnd/>
            <a:tailEnd/>
          </a:ln>
        </p:spPr>
        <p:txBody>
          <a:bodyPr/>
          <a:lstStyle/>
          <a:p>
            <a:pPr>
              <a:lnSpc>
                <a:spcPct val="118000"/>
              </a:lnSpc>
              <a:buClr>
                <a:srgbClr val="000000"/>
              </a:buClr>
              <a:buSzPct val="100000"/>
              <a:buFont typeface="Times New Roman" pitchFamily="18" charset="0"/>
              <a:buNone/>
            </a:pPr>
            <a:endParaRPr lang="en-US"/>
          </a:p>
        </p:txBody>
      </p:sp>
      <p:cxnSp>
        <p:nvCxnSpPr>
          <p:cNvPr id="28696" name="Straight Connector 8"/>
          <p:cNvCxnSpPr>
            <a:cxnSpLocks noChangeShapeType="1"/>
            <a:stCxn id="28694" idx="6"/>
            <a:endCxn id="28695" idx="2"/>
          </p:cNvCxnSpPr>
          <p:nvPr/>
        </p:nvCxnSpPr>
        <p:spPr bwMode="auto">
          <a:xfrm>
            <a:off x="6172200" y="2667000"/>
            <a:ext cx="762000" cy="1588"/>
          </a:xfrm>
          <a:prstGeom prst="line">
            <a:avLst/>
          </a:prstGeom>
          <a:noFill/>
          <a:ln w="9525" algn="ctr">
            <a:solidFill>
              <a:schemeClr val="tx1"/>
            </a:solidFill>
            <a:round/>
            <a:headEnd/>
            <a:tailEnd/>
          </a:ln>
        </p:spPr>
      </p:cxnSp>
      <p:cxnSp>
        <p:nvCxnSpPr>
          <p:cNvPr id="28697" name="Straight Connector 10"/>
          <p:cNvCxnSpPr>
            <a:cxnSpLocks noChangeShapeType="1"/>
            <a:stCxn id="28694" idx="2"/>
            <a:endCxn id="28693" idx="6"/>
          </p:cNvCxnSpPr>
          <p:nvPr/>
        </p:nvCxnSpPr>
        <p:spPr bwMode="auto">
          <a:xfrm rot="10800000">
            <a:off x="5181600" y="2667000"/>
            <a:ext cx="685800" cy="1588"/>
          </a:xfrm>
          <a:prstGeom prst="line">
            <a:avLst/>
          </a:prstGeom>
          <a:noFill/>
          <a:ln w="9525" algn="ctr">
            <a:solidFill>
              <a:schemeClr val="tx1"/>
            </a:solidFill>
            <a:round/>
            <a:headEnd/>
            <a:tailEnd/>
          </a:ln>
        </p:spPr>
      </p:cxnSp>
      <p:graphicFrame>
        <p:nvGraphicFramePr>
          <p:cNvPr id="28765" name="Group 93"/>
          <p:cNvGraphicFramePr>
            <a:graphicFrameLocks noGrp="1"/>
          </p:cNvGraphicFramePr>
          <p:nvPr/>
        </p:nvGraphicFramePr>
        <p:xfrm>
          <a:off x="4800600" y="5527675"/>
          <a:ext cx="2514600" cy="1828800"/>
        </p:xfrm>
        <a:graphic>
          <a:graphicData uri="http://schemas.openxmlformats.org/drawingml/2006/table">
            <a:tbl>
              <a:tblPr/>
              <a:tblGrid>
                <a:gridCol w="838200"/>
                <a:gridCol w="838200"/>
                <a:gridCol w="838200"/>
              </a:tblGrid>
              <a:tr h="371475">
                <a:tc>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SimSun" pitchFamily="2" charset="-122"/>
                      </a:endParaRPr>
                    </a:p>
                  </a:txBody>
                  <a:tcP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B</a:t>
                      </a:r>
                    </a:p>
                  </a:txBody>
                  <a:tcPr horzOverflow="overflow">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r>
              <a:tr h="369888">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a</a:t>
                      </a:r>
                      <a:r>
                        <a:rPr kumimoji="0" lang="en-US" sz="2400" b="0" i="0" u="none" strike="noStrike" cap="none" normalizeH="0" baseline="-25000" smtClean="0">
                          <a:ln>
                            <a:noFill/>
                          </a:ln>
                          <a:solidFill>
                            <a:schemeClr val="tx1"/>
                          </a:solidFill>
                          <a:effectLst/>
                          <a:latin typeface="Arial" charset="0"/>
                          <a:ea typeface="SimSun" pitchFamily="2" charset="-122"/>
                        </a:rPr>
                        <a:t>l</a:t>
                      </a:r>
                      <a:r>
                        <a:rPr kumimoji="0" lang="en-US" sz="2400" b="0" i="0" u="none" strike="noStrike" cap="none" normalizeH="0" baseline="30000" smtClean="0">
                          <a:ln>
                            <a:noFill/>
                          </a:ln>
                          <a:solidFill>
                            <a:schemeClr val="tx1"/>
                          </a:solidFill>
                          <a:effectLst/>
                          <a:latin typeface="Arial" charset="0"/>
                          <a:ea typeface="SimSun" pitchFamily="2" charset="-122"/>
                        </a:rPr>
                        <a:t>1</a:t>
                      </a:r>
                      <a:endParaRPr kumimoji="0" lang="en-US" sz="2400" b="0" i="0" u="none" strike="noStrike" cap="none" normalizeH="0" baseline="0" smtClean="0">
                        <a:ln>
                          <a:noFill/>
                        </a:ln>
                        <a:solidFill>
                          <a:schemeClr val="tx1"/>
                        </a:solidFill>
                        <a:effectLst/>
                        <a:latin typeface="Arial" charset="0"/>
                        <a:ea typeface="SimSun" pitchFamily="2" charset="-122"/>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10</a:t>
                      </a:r>
                    </a:p>
                  </a:txBody>
                  <a:tcP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a</a:t>
                      </a:r>
                      <a:r>
                        <a:rPr kumimoji="0" lang="en-US" sz="2400" b="0" i="0" u="none" strike="noStrike" cap="none" normalizeH="0" baseline="-25000" smtClean="0">
                          <a:ln>
                            <a:noFill/>
                          </a:ln>
                          <a:solidFill>
                            <a:schemeClr val="tx1"/>
                          </a:solidFill>
                          <a:effectLst/>
                          <a:latin typeface="Arial" charset="0"/>
                          <a:ea typeface="SimSun" pitchFamily="2" charset="-122"/>
                        </a:rPr>
                        <a:t>l</a:t>
                      </a:r>
                      <a:r>
                        <a:rPr kumimoji="0" lang="en-US" sz="2400" b="0" i="0" u="none" strike="noStrike" cap="none" normalizeH="0" baseline="30000" smtClean="0">
                          <a:ln>
                            <a:noFill/>
                          </a:ln>
                          <a:solidFill>
                            <a:schemeClr val="tx1"/>
                          </a:solidFill>
                          <a:effectLst/>
                          <a:latin typeface="Arial" charset="0"/>
                          <a:ea typeface="SimSun" pitchFamily="2" charset="-122"/>
                        </a:rPr>
                        <a:t>2</a:t>
                      </a:r>
                      <a:endParaRPr kumimoji="0" lang="en-US" sz="2400" b="0" i="0" u="none" strike="noStrike" cap="none" normalizeH="0" baseline="0" smtClean="0">
                        <a:ln>
                          <a:noFill/>
                        </a:ln>
                        <a:solidFill>
                          <a:schemeClr val="tx1"/>
                        </a:solidFill>
                        <a:effectLst/>
                        <a:latin typeface="Arial" charset="0"/>
                        <a:ea typeface="SimSun" pitchFamily="2" charset="-122"/>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1</a:t>
                      </a:r>
                    </a:p>
                  </a:txBody>
                  <a:tcP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9888">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a</a:t>
                      </a:r>
                      <a:r>
                        <a:rPr kumimoji="0" lang="en-US" sz="2400" b="0" i="0" u="none" strike="noStrike" cap="none" normalizeH="0" baseline="-25000" smtClean="0">
                          <a:ln>
                            <a:noFill/>
                          </a:ln>
                          <a:solidFill>
                            <a:schemeClr val="tx1"/>
                          </a:solidFill>
                          <a:effectLst/>
                          <a:latin typeface="Arial" charset="0"/>
                          <a:ea typeface="SimSun" pitchFamily="2" charset="-122"/>
                        </a:rPr>
                        <a:t>l</a:t>
                      </a:r>
                      <a:r>
                        <a:rPr kumimoji="0" lang="en-US" sz="2400" b="0" i="0" u="none" strike="noStrike" cap="none" normalizeH="0" baseline="30000" smtClean="0">
                          <a:ln>
                            <a:noFill/>
                          </a:ln>
                          <a:solidFill>
                            <a:schemeClr val="tx1"/>
                          </a:solidFill>
                          <a:effectLst/>
                          <a:latin typeface="Arial" charset="0"/>
                          <a:ea typeface="SimSun" pitchFamily="2" charset="-122"/>
                        </a:rPr>
                        <a:t>3</a:t>
                      </a:r>
                      <a:endParaRPr kumimoji="0" lang="en-US" sz="2400" b="0" i="0" u="none" strike="noStrike" cap="none" normalizeH="0" baseline="0" smtClean="0">
                        <a:ln>
                          <a:noFill/>
                        </a:ln>
                        <a:solidFill>
                          <a:schemeClr val="tx1"/>
                        </a:solidFill>
                        <a:effectLst/>
                        <a:latin typeface="Arial" charset="0"/>
                        <a:ea typeface="SimSun" pitchFamily="2" charset="-122"/>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10</a:t>
                      </a:r>
                    </a:p>
                  </a:txBody>
                  <a:tcP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r>
            </a:tbl>
          </a:graphicData>
        </a:graphic>
      </p:graphicFrame>
      <p:graphicFrame>
        <p:nvGraphicFramePr>
          <p:cNvPr id="28764" name="Group 92"/>
          <p:cNvGraphicFramePr>
            <a:graphicFrameLocks noGrp="1"/>
          </p:cNvGraphicFramePr>
          <p:nvPr/>
        </p:nvGraphicFramePr>
        <p:xfrm>
          <a:off x="7467600" y="5527675"/>
          <a:ext cx="2514600" cy="1828800"/>
        </p:xfrm>
        <a:graphic>
          <a:graphicData uri="http://schemas.openxmlformats.org/drawingml/2006/table">
            <a:tbl>
              <a:tblPr/>
              <a:tblGrid>
                <a:gridCol w="838200"/>
                <a:gridCol w="838200"/>
                <a:gridCol w="838200"/>
              </a:tblGrid>
              <a:tr h="369888">
                <a:tc>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SimSun" pitchFamily="2" charset="-122"/>
                      </a:endParaRPr>
                    </a:p>
                  </a:txBody>
                  <a:tcP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B</a:t>
                      </a:r>
                    </a:p>
                  </a:txBody>
                  <a:tcPr horzOverflow="overflow">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a</a:t>
                      </a:r>
                      <a:r>
                        <a:rPr kumimoji="0" lang="en-US" sz="2400" b="0" i="0" u="none" strike="noStrike" cap="none" normalizeH="0" baseline="-25000" smtClean="0">
                          <a:ln>
                            <a:noFill/>
                          </a:ln>
                          <a:solidFill>
                            <a:schemeClr val="tx1"/>
                          </a:solidFill>
                          <a:effectLst/>
                          <a:latin typeface="Arial" charset="0"/>
                          <a:ea typeface="SimSun" pitchFamily="2" charset="-122"/>
                        </a:rPr>
                        <a:t>l</a:t>
                      </a:r>
                      <a:r>
                        <a:rPr kumimoji="0" lang="en-US" sz="2400" b="0" i="0" u="none" strike="noStrike" cap="none" normalizeH="0" baseline="30000" smtClean="0">
                          <a:ln>
                            <a:noFill/>
                          </a:ln>
                          <a:solidFill>
                            <a:schemeClr val="tx1"/>
                          </a:solidFill>
                          <a:effectLst/>
                          <a:latin typeface="Arial" charset="0"/>
                          <a:ea typeface="SimSun" pitchFamily="2" charset="-122"/>
                        </a:rPr>
                        <a:t>1</a:t>
                      </a:r>
                      <a:endParaRPr kumimoji="0" lang="en-US" sz="2400" b="0" i="0" u="none" strike="noStrike" cap="none" normalizeH="0" baseline="0" smtClean="0">
                        <a:ln>
                          <a:noFill/>
                        </a:ln>
                        <a:solidFill>
                          <a:schemeClr val="tx1"/>
                        </a:solidFill>
                        <a:effectLst/>
                        <a:latin typeface="Arial" charset="0"/>
                        <a:ea typeface="SimSun" pitchFamily="2" charset="-122"/>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1</a:t>
                      </a:r>
                    </a:p>
                  </a:txBody>
                  <a:tcP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9888">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a</a:t>
                      </a:r>
                      <a:r>
                        <a:rPr kumimoji="0" lang="en-US" sz="2400" b="0" i="0" u="none" strike="noStrike" cap="none" normalizeH="0" baseline="-25000" smtClean="0">
                          <a:ln>
                            <a:noFill/>
                          </a:ln>
                          <a:solidFill>
                            <a:schemeClr val="tx1"/>
                          </a:solidFill>
                          <a:effectLst/>
                          <a:latin typeface="Arial" charset="0"/>
                          <a:ea typeface="SimSun" pitchFamily="2" charset="-122"/>
                        </a:rPr>
                        <a:t>l</a:t>
                      </a:r>
                      <a:r>
                        <a:rPr kumimoji="0" lang="en-US" sz="2400" b="0" i="0" u="none" strike="noStrike" cap="none" normalizeH="0" baseline="30000" smtClean="0">
                          <a:ln>
                            <a:noFill/>
                          </a:ln>
                          <a:solidFill>
                            <a:schemeClr val="tx1"/>
                          </a:solidFill>
                          <a:effectLst/>
                          <a:latin typeface="Arial" charset="0"/>
                          <a:ea typeface="SimSun" pitchFamily="2" charset="-122"/>
                        </a:rPr>
                        <a:t>2</a:t>
                      </a:r>
                      <a:endParaRPr kumimoji="0" lang="en-US" sz="2400" b="0" i="0" u="none" strike="noStrike" cap="none" normalizeH="0" baseline="0" smtClean="0">
                        <a:ln>
                          <a:noFill/>
                        </a:ln>
                        <a:solidFill>
                          <a:schemeClr val="tx1"/>
                        </a:solidFill>
                        <a:effectLst/>
                        <a:latin typeface="Arial" charset="0"/>
                        <a:ea typeface="SimSun" pitchFamily="2" charset="-122"/>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10</a:t>
                      </a:r>
                    </a:p>
                  </a:txBody>
                  <a:tcP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a</a:t>
                      </a:r>
                      <a:r>
                        <a:rPr kumimoji="0" lang="en-US" sz="2400" b="0" i="0" u="none" strike="noStrike" cap="none" normalizeH="0" baseline="-25000" smtClean="0">
                          <a:ln>
                            <a:noFill/>
                          </a:ln>
                          <a:solidFill>
                            <a:schemeClr val="tx1"/>
                          </a:solidFill>
                          <a:effectLst/>
                          <a:latin typeface="Arial" charset="0"/>
                          <a:ea typeface="SimSun" pitchFamily="2" charset="-122"/>
                        </a:rPr>
                        <a:t>l</a:t>
                      </a:r>
                      <a:r>
                        <a:rPr kumimoji="0" lang="en-US" sz="2400" b="0" i="0" u="none" strike="noStrike" cap="none" normalizeH="0" baseline="30000" smtClean="0">
                          <a:ln>
                            <a:noFill/>
                          </a:ln>
                          <a:solidFill>
                            <a:schemeClr val="tx1"/>
                          </a:solidFill>
                          <a:effectLst/>
                          <a:latin typeface="Arial" charset="0"/>
                          <a:ea typeface="SimSun" pitchFamily="2" charset="-122"/>
                        </a:rPr>
                        <a:t>3</a:t>
                      </a:r>
                      <a:endParaRPr kumimoji="0" lang="en-US" sz="2400" b="0" i="0" u="none" strike="noStrike" cap="none" normalizeH="0" baseline="0" smtClean="0">
                        <a:ln>
                          <a:noFill/>
                        </a:ln>
                        <a:solidFill>
                          <a:schemeClr val="tx1"/>
                        </a:solidFill>
                        <a:effectLst/>
                        <a:latin typeface="Arial" charset="0"/>
                        <a:ea typeface="SimSun" pitchFamily="2" charset="-122"/>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1</a:t>
                      </a:r>
                    </a:p>
                  </a:txBody>
                  <a:tcP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r>
            </a:tbl>
          </a:graphicData>
        </a:graphic>
      </p:graphicFrame>
      <p:sp>
        <p:nvSpPr>
          <p:cNvPr id="28738" name="TextBox 20"/>
          <p:cNvSpPr txBox="1">
            <a:spLocks noChangeArrowheads="1"/>
          </p:cNvSpPr>
          <p:nvPr/>
        </p:nvSpPr>
        <p:spPr bwMode="auto">
          <a:xfrm>
            <a:off x="4876800" y="2057400"/>
            <a:ext cx="381000" cy="522288"/>
          </a:xfrm>
          <a:prstGeom prst="rect">
            <a:avLst/>
          </a:prstGeom>
          <a:noFill/>
          <a:ln w="9525">
            <a:noFill/>
            <a:miter lim="800000"/>
            <a:headEnd/>
            <a:tailEnd/>
          </a:ln>
        </p:spPr>
        <p:txBody>
          <a:bodyPr>
            <a:spAutoFit/>
          </a:bodyPr>
          <a:lstStyle/>
          <a:p>
            <a:pPr>
              <a:lnSpc>
                <a:spcPct val="118000"/>
              </a:lnSpc>
              <a:buClr>
                <a:srgbClr val="000000"/>
              </a:buClr>
              <a:buSzPct val="100000"/>
              <a:buFont typeface="Times New Roman" pitchFamily="18" charset="0"/>
              <a:buNone/>
            </a:pPr>
            <a:r>
              <a:rPr lang="en-US">
                <a:solidFill>
                  <a:schemeClr val="tx1"/>
                </a:solidFill>
              </a:rPr>
              <a:t>1</a:t>
            </a:r>
            <a:endParaRPr lang="en-US" baseline="30000">
              <a:solidFill>
                <a:schemeClr val="tx1"/>
              </a:solidFill>
            </a:endParaRPr>
          </a:p>
        </p:txBody>
      </p:sp>
      <p:sp>
        <p:nvSpPr>
          <p:cNvPr id="28739" name="TextBox 21"/>
          <p:cNvSpPr txBox="1">
            <a:spLocks noChangeArrowheads="1"/>
          </p:cNvSpPr>
          <p:nvPr/>
        </p:nvSpPr>
        <p:spPr bwMode="auto">
          <a:xfrm>
            <a:off x="5867400" y="2057400"/>
            <a:ext cx="381000" cy="522288"/>
          </a:xfrm>
          <a:prstGeom prst="rect">
            <a:avLst/>
          </a:prstGeom>
          <a:noFill/>
          <a:ln w="9525">
            <a:noFill/>
            <a:miter lim="800000"/>
            <a:headEnd/>
            <a:tailEnd/>
          </a:ln>
        </p:spPr>
        <p:txBody>
          <a:bodyPr>
            <a:spAutoFit/>
          </a:bodyPr>
          <a:lstStyle/>
          <a:p>
            <a:pPr>
              <a:lnSpc>
                <a:spcPct val="118000"/>
              </a:lnSpc>
              <a:buClr>
                <a:srgbClr val="000000"/>
              </a:buClr>
              <a:buSzPct val="100000"/>
              <a:buFont typeface="Times New Roman" pitchFamily="18" charset="0"/>
              <a:buNone/>
            </a:pPr>
            <a:r>
              <a:rPr lang="en-US">
                <a:solidFill>
                  <a:schemeClr val="tx1"/>
                </a:solidFill>
              </a:rPr>
              <a:t>2</a:t>
            </a:r>
            <a:endParaRPr lang="en-US" baseline="30000">
              <a:solidFill>
                <a:schemeClr val="tx1"/>
              </a:solidFill>
            </a:endParaRPr>
          </a:p>
        </p:txBody>
      </p:sp>
      <p:sp>
        <p:nvSpPr>
          <p:cNvPr id="28740" name="TextBox 22"/>
          <p:cNvSpPr txBox="1">
            <a:spLocks noChangeArrowheads="1"/>
          </p:cNvSpPr>
          <p:nvPr/>
        </p:nvSpPr>
        <p:spPr bwMode="auto">
          <a:xfrm>
            <a:off x="6934200" y="2057400"/>
            <a:ext cx="381000" cy="522288"/>
          </a:xfrm>
          <a:prstGeom prst="rect">
            <a:avLst/>
          </a:prstGeom>
          <a:noFill/>
          <a:ln w="9525">
            <a:noFill/>
            <a:miter lim="800000"/>
            <a:headEnd/>
            <a:tailEnd/>
          </a:ln>
        </p:spPr>
        <p:txBody>
          <a:bodyPr>
            <a:spAutoFit/>
          </a:bodyPr>
          <a:lstStyle/>
          <a:p>
            <a:pPr>
              <a:lnSpc>
                <a:spcPct val="118000"/>
              </a:lnSpc>
              <a:buClr>
                <a:srgbClr val="000000"/>
              </a:buClr>
              <a:buSzPct val="100000"/>
              <a:buFont typeface="Times New Roman" pitchFamily="18" charset="0"/>
              <a:buNone/>
            </a:pPr>
            <a:r>
              <a:rPr lang="en-US">
                <a:solidFill>
                  <a:schemeClr val="tx1"/>
                </a:solidFill>
              </a:rPr>
              <a:t>3</a:t>
            </a:r>
            <a:endParaRPr lang="en-US" baseline="30000">
              <a:solidFill>
                <a:schemeClr val="tx1"/>
              </a:solidFill>
            </a:endParaRPr>
          </a:p>
        </p:txBody>
      </p:sp>
      <p:graphicFrame>
        <p:nvGraphicFramePr>
          <p:cNvPr id="28768" name="Group 96"/>
          <p:cNvGraphicFramePr>
            <a:graphicFrameLocks noGrp="1"/>
          </p:cNvGraphicFramePr>
          <p:nvPr/>
        </p:nvGraphicFramePr>
        <p:xfrm>
          <a:off x="228600" y="3013075"/>
          <a:ext cx="2514600" cy="1828800"/>
        </p:xfrm>
        <a:graphic>
          <a:graphicData uri="http://schemas.openxmlformats.org/drawingml/2006/table">
            <a:tbl>
              <a:tblPr/>
              <a:tblGrid>
                <a:gridCol w="838200"/>
                <a:gridCol w="838200"/>
                <a:gridCol w="838200"/>
              </a:tblGrid>
              <a:tr h="371475">
                <a:tc>
                  <a:txBody>
                    <a:bodyPr/>
                    <a:lstStyle/>
                    <a:p>
                      <a:pPr marL="0" marR="0" lvl="0" indent="0" algn="r"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Arial" charset="0"/>
                        <a:ea typeface="SimSun" pitchFamily="2" charset="-122"/>
                      </a:endParaRPr>
                    </a:p>
                  </a:txBody>
                  <a:tcPr horzOverflow="overflow">
                    <a:lnL>
                      <a:noFill/>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B</a:t>
                      </a:r>
                    </a:p>
                  </a:txBody>
                  <a:tcPr horzOverflow="overflow">
                    <a:lnL w="12700" cap="flat" cmpd="sng" algn="ctr">
                      <a:solidFill>
                        <a:schemeClr val="tx1"/>
                      </a:solid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r>
              <a:tr h="369888">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a</a:t>
                      </a:r>
                      <a:r>
                        <a:rPr kumimoji="0" lang="en-US" sz="2400" b="0" i="0" u="none" strike="noStrike" cap="none" normalizeH="0" baseline="-25000" smtClean="0">
                          <a:ln>
                            <a:noFill/>
                          </a:ln>
                          <a:solidFill>
                            <a:schemeClr val="tx1"/>
                          </a:solidFill>
                          <a:effectLst/>
                          <a:latin typeface="Arial" charset="0"/>
                          <a:ea typeface="SimSun" pitchFamily="2" charset="-122"/>
                        </a:rPr>
                        <a:t>l</a:t>
                      </a:r>
                      <a:r>
                        <a:rPr kumimoji="0" lang="en-US" sz="2400" b="0" i="0" u="none" strike="noStrike" cap="none" normalizeH="0" baseline="30000" smtClean="0">
                          <a:ln>
                            <a:noFill/>
                          </a:ln>
                          <a:solidFill>
                            <a:schemeClr val="tx1"/>
                          </a:solidFill>
                          <a:effectLst/>
                          <a:latin typeface="Arial" charset="0"/>
                          <a:ea typeface="SimSun" pitchFamily="2" charset="-122"/>
                        </a:rPr>
                        <a:t>1</a:t>
                      </a:r>
                      <a:endParaRPr kumimoji="0" lang="en-US" sz="2400" b="0" i="0" u="none" strike="noStrike" cap="none" normalizeH="0" baseline="0" smtClean="0">
                        <a:ln>
                          <a:noFill/>
                        </a:ln>
                        <a:solidFill>
                          <a:schemeClr val="tx1"/>
                        </a:solidFill>
                        <a:effectLst/>
                        <a:latin typeface="Arial" charset="0"/>
                        <a:ea typeface="SimSun" pitchFamily="2" charset="-122"/>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0</a:t>
                      </a:r>
                    </a:p>
                  </a:txBody>
                  <a:tcP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71475">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a</a:t>
                      </a:r>
                      <a:r>
                        <a:rPr kumimoji="0" lang="en-US" sz="2400" b="0" i="0" u="none" strike="noStrike" cap="none" normalizeH="0" baseline="-25000" smtClean="0">
                          <a:ln>
                            <a:noFill/>
                          </a:ln>
                          <a:solidFill>
                            <a:schemeClr val="tx1"/>
                          </a:solidFill>
                          <a:effectLst/>
                          <a:latin typeface="Arial" charset="0"/>
                          <a:ea typeface="SimSun" pitchFamily="2" charset="-122"/>
                        </a:rPr>
                        <a:t>l</a:t>
                      </a:r>
                      <a:r>
                        <a:rPr kumimoji="0" lang="en-US" sz="2400" b="0" i="0" u="none" strike="noStrike" cap="none" normalizeH="0" baseline="30000" smtClean="0">
                          <a:ln>
                            <a:noFill/>
                          </a:ln>
                          <a:solidFill>
                            <a:schemeClr val="tx1"/>
                          </a:solidFill>
                          <a:effectLst/>
                          <a:latin typeface="Arial" charset="0"/>
                          <a:ea typeface="SimSun" pitchFamily="2" charset="-122"/>
                        </a:rPr>
                        <a:t>2</a:t>
                      </a:r>
                      <a:endParaRPr kumimoji="0" lang="en-US" sz="2400" b="0" i="0" u="none" strike="noStrike" cap="none" normalizeH="0" baseline="0" smtClean="0">
                        <a:ln>
                          <a:noFill/>
                        </a:ln>
                        <a:solidFill>
                          <a:schemeClr val="tx1"/>
                        </a:solidFill>
                        <a:effectLst/>
                        <a:latin typeface="Arial" charset="0"/>
                        <a:ea typeface="SimSun" pitchFamily="2" charset="-122"/>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0</a:t>
                      </a:r>
                    </a:p>
                  </a:txBody>
                  <a:tcP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69888">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a</a:t>
                      </a:r>
                      <a:r>
                        <a:rPr kumimoji="0" lang="en-US" sz="2400" b="0" i="0" u="none" strike="noStrike" cap="none" normalizeH="0" baseline="-25000" smtClean="0">
                          <a:ln>
                            <a:noFill/>
                          </a:ln>
                          <a:solidFill>
                            <a:schemeClr val="tx1"/>
                          </a:solidFill>
                          <a:effectLst/>
                          <a:latin typeface="Arial" charset="0"/>
                          <a:ea typeface="SimSun" pitchFamily="2" charset="-122"/>
                        </a:rPr>
                        <a:t>l</a:t>
                      </a:r>
                      <a:r>
                        <a:rPr kumimoji="0" lang="en-US" sz="2400" b="0" i="0" u="none" strike="noStrike" cap="none" normalizeH="0" baseline="30000" smtClean="0">
                          <a:ln>
                            <a:noFill/>
                          </a:ln>
                          <a:solidFill>
                            <a:schemeClr val="tx1"/>
                          </a:solidFill>
                          <a:effectLst/>
                          <a:latin typeface="Arial" charset="0"/>
                          <a:ea typeface="SimSun" pitchFamily="2" charset="-122"/>
                        </a:rPr>
                        <a:t>3</a:t>
                      </a:r>
                      <a:endParaRPr kumimoji="0" lang="en-US" sz="2400" b="0" i="0" u="none" strike="noStrike" cap="none" normalizeH="0" baseline="0" smtClean="0">
                        <a:ln>
                          <a:noFill/>
                        </a:ln>
                        <a:solidFill>
                          <a:schemeClr val="tx1"/>
                        </a:solidFill>
                        <a:effectLst/>
                        <a:latin typeface="Arial" charset="0"/>
                        <a:ea typeface="SimSun" pitchFamily="2" charset="-122"/>
                      </a:endParaRPr>
                    </a:p>
                  </a:txBody>
                  <a:tcPr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Arial" charset="0"/>
                          <a:ea typeface="SimSun" pitchFamily="2" charset="-122"/>
                        </a:rPr>
                        <a:t>0</a:t>
                      </a:r>
                    </a:p>
                  </a:txBody>
                  <a:tcPr horzOverflow="overflow">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r>
            </a:tbl>
          </a:graphicData>
        </a:graphic>
      </p:graphicFrame>
      <p:sp>
        <p:nvSpPr>
          <p:cNvPr id="28769" name="Text Box 97"/>
          <p:cNvSpPr txBox="1">
            <a:spLocks noChangeArrowheads="1"/>
          </p:cNvSpPr>
          <p:nvPr/>
        </p:nvSpPr>
        <p:spPr bwMode="auto">
          <a:xfrm>
            <a:off x="762000" y="2438400"/>
            <a:ext cx="1949450" cy="457200"/>
          </a:xfrm>
          <a:prstGeom prst="rect">
            <a:avLst/>
          </a:prstGeom>
          <a:noFill/>
          <a:ln w="9525">
            <a:noFill/>
            <a:miter lim="800000"/>
            <a:headEnd/>
            <a:tailEnd/>
          </a:ln>
          <a:effectLst/>
        </p:spPr>
        <p:txBody>
          <a:bodyPr wrap="none">
            <a:spAutoFit/>
          </a:bodyPr>
          <a:lstStyle/>
          <a:p>
            <a:r>
              <a:rPr lang="en-US" i="1">
                <a:solidFill>
                  <a:schemeClr val="tx1"/>
                </a:solidFill>
              </a:rPr>
              <a:t>leader utilities</a:t>
            </a:r>
          </a:p>
        </p:txBody>
      </p:sp>
      <p:sp>
        <p:nvSpPr>
          <p:cNvPr id="28770" name="Text Box 98"/>
          <p:cNvSpPr txBox="1">
            <a:spLocks noChangeArrowheads="1"/>
          </p:cNvSpPr>
          <p:nvPr/>
        </p:nvSpPr>
        <p:spPr bwMode="auto">
          <a:xfrm>
            <a:off x="2590800" y="4724400"/>
            <a:ext cx="2185988" cy="822325"/>
          </a:xfrm>
          <a:prstGeom prst="rect">
            <a:avLst/>
          </a:prstGeom>
          <a:noFill/>
          <a:ln w="9525">
            <a:noFill/>
            <a:miter lim="800000"/>
            <a:headEnd/>
            <a:tailEnd/>
          </a:ln>
          <a:effectLst/>
        </p:spPr>
        <p:txBody>
          <a:bodyPr wrap="none">
            <a:spAutoFit/>
          </a:bodyPr>
          <a:lstStyle/>
          <a:p>
            <a:pPr algn="ctr"/>
            <a:r>
              <a:rPr lang="en-US" i="1">
                <a:solidFill>
                  <a:schemeClr val="tx1"/>
                </a:solidFill>
              </a:rPr>
              <a:t>follower utilities</a:t>
            </a:r>
          </a:p>
          <a:p>
            <a:pPr algn="ctr"/>
            <a:r>
              <a:rPr lang="en-US" i="1">
                <a:solidFill>
                  <a:schemeClr val="tx1"/>
                </a:solidFill>
              </a:rPr>
              <a:t>(type 1)</a:t>
            </a:r>
          </a:p>
        </p:txBody>
      </p:sp>
      <p:sp>
        <p:nvSpPr>
          <p:cNvPr id="28771" name="Text Box 99"/>
          <p:cNvSpPr txBox="1">
            <a:spLocks noChangeArrowheads="1"/>
          </p:cNvSpPr>
          <p:nvPr/>
        </p:nvSpPr>
        <p:spPr bwMode="auto">
          <a:xfrm>
            <a:off x="5181600" y="4724400"/>
            <a:ext cx="2185988" cy="822325"/>
          </a:xfrm>
          <a:prstGeom prst="rect">
            <a:avLst/>
          </a:prstGeom>
          <a:noFill/>
          <a:ln w="9525">
            <a:noFill/>
            <a:miter lim="800000"/>
            <a:headEnd/>
            <a:tailEnd/>
          </a:ln>
          <a:effectLst/>
        </p:spPr>
        <p:txBody>
          <a:bodyPr wrap="none">
            <a:spAutoFit/>
          </a:bodyPr>
          <a:lstStyle/>
          <a:p>
            <a:pPr algn="ctr"/>
            <a:r>
              <a:rPr lang="en-US" i="1">
                <a:solidFill>
                  <a:schemeClr val="tx1"/>
                </a:solidFill>
              </a:rPr>
              <a:t>follower utilities</a:t>
            </a:r>
          </a:p>
          <a:p>
            <a:pPr algn="ctr"/>
            <a:r>
              <a:rPr lang="en-US" i="1">
                <a:solidFill>
                  <a:schemeClr val="tx1"/>
                </a:solidFill>
              </a:rPr>
              <a:t>(type 2)</a:t>
            </a:r>
          </a:p>
        </p:txBody>
      </p:sp>
      <p:sp>
        <p:nvSpPr>
          <p:cNvPr id="28775" name="Text Box 103"/>
          <p:cNvSpPr txBox="1">
            <a:spLocks noChangeArrowheads="1"/>
          </p:cNvSpPr>
          <p:nvPr/>
        </p:nvSpPr>
        <p:spPr bwMode="auto">
          <a:xfrm>
            <a:off x="7643813" y="4724400"/>
            <a:ext cx="2185987" cy="822325"/>
          </a:xfrm>
          <a:prstGeom prst="rect">
            <a:avLst/>
          </a:prstGeom>
          <a:noFill/>
          <a:ln w="9525">
            <a:noFill/>
            <a:miter lim="800000"/>
            <a:headEnd/>
            <a:tailEnd/>
          </a:ln>
          <a:effectLst/>
        </p:spPr>
        <p:txBody>
          <a:bodyPr wrap="none">
            <a:spAutoFit/>
          </a:bodyPr>
          <a:lstStyle/>
          <a:p>
            <a:pPr algn="ctr"/>
            <a:r>
              <a:rPr lang="en-US" i="1">
                <a:solidFill>
                  <a:schemeClr val="tx1"/>
                </a:solidFill>
              </a:rPr>
              <a:t>follower utilities</a:t>
            </a:r>
          </a:p>
          <a:p>
            <a:pPr algn="ctr"/>
            <a:r>
              <a:rPr lang="en-US" i="1">
                <a:solidFill>
                  <a:schemeClr val="tx1"/>
                </a:solidFill>
              </a:rPr>
              <a:t>(type 3)</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228600" y="311150"/>
            <a:ext cx="9555162" cy="1282700"/>
          </a:xfrm>
        </p:spPr>
        <p:txBody>
          <a:bodyPr/>
          <a:lstStyle/>
          <a:p>
            <a:r>
              <a:rPr lang="en-US" sz="4400" dirty="0" smtClean="0">
                <a:solidFill>
                  <a:schemeClr val="accent2"/>
                </a:solidFill>
              </a:rPr>
              <a:t>Security </a:t>
            </a:r>
            <a:r>
              <a:rPr lang="en-US" sz="4400" dirty="0" smtClean="0">
                <a:solidFill>
                  <a:schemeClr val="accent2"/>
                </a:solidFill>
              </a:rPr>
              <a:t>games </a:t>
            </a:r>
            <a:r>
              <a:rPr lang="en-US" sz="3200" dirty="0" smtClean="0">
                <a:solidFill>
                  <a:schemeClr val="accent2"/>
                </a:solidFill>
              </a:rPr>
              <a:t>[Kiekintveld et al. AAMAS’09]</a:t>
            </a:r>
            <a:endParaRPr lang="en-US" sz="4400" dirty="0" smtClean="0">
              <a:solidFill>
                <a:schemeClr val="accent2"/>
              </a:solidFill>
            </a:endParaRPr>
          </a:p>
        </p:txBody>
      </p:sp>
      <p:sp>
        <p:nvSpPr>
          <p:cNvPr id="40" name="Rectangle 3"/>
          <p:cNvSpPr>
            <a:spLocks noChangeArrowheads="1"/>
          </p:cNvSpPr>
          <p:nvPr/>
        </p:nvSpPr>
        <p:spPr bwMode="auto">
          <a:xfrm>
            <a:off x="0" y="1676400"/>
            <a:ext cx="10058400" cy="6248400"/>
          </a:xfrm>
          <a:prstGeom prst="rect">
            <a:avLst/>
          </a:prstGeom>
          <a:noFill/>
          <a:ln w="9525">
            <a:noFill/>
            <a:miter lim="800000"/>
            <a:headEnd/>
            <a:tailEnd/>
          </a:ln>
          <a:effectLst/>
        </p:spPr>
        <p:txBody>
          <a:bodyPr lIns="101882" tIns="50941" rIns="101882" bIns="50941"/>
          <a:lstStyle/>
          <a:p>
            <a:pPr marL="825500" lvl="1" indent="-368300">
              <a:lnSpc>
                <a:spcPct val="124000"/>
              </a:lnSpc>
              <a:spcBef>
                <a:spcPts val="900"/>
              </a:spcBef>
              <a:buClr>
                <a:srgbClr val="000000"/>
              </a:buClr>
              <a:buSzPct val="100000"/>
              <a:buFont typeface="Arial" charset="0"/>
              <a:buChar char="•"/>
            </a:pPr>
            <a:r>
              <a:rPr lang="en-US" sz="2800" dirty="0" smtClean="0">
                <a:solidFill>
                  <a:srgbClr val="000000"/>
                </a:solidFill>
                <a:latin typeface="Arial" charset="0"/>
              </a:rPr>
              <a:t>Makes a simple assumption, namely that payoffs only depend on the identify of the target attacked and if that target is defended or not.</a:t>
            </a:r>
          </a:p>
          <a:p>
            <a:pPr marL="1282700" lvl="2" indent="-368300">
              <a:lnSpc>
                <a:spcPct val="124000"/>
              </a:lnSpc>
              <a:spcBef>
                <a:spcPts val="900"/>
              </a:spcBef>
              <a:buClr>
                <a:srgbClr val="000000"/>
              </a:buClr>
              <a:buSzPct val="100000"/>
              <a:buFont typeface="Arial" charset="0"/>
              <a:buChar char="•"/>
            </a:pPr>
            <a:r>
              <a:rPr lang="en-US" dirty="0" smtClean="0">
                <a:solidFill>
                  <a:srgbClr val="000000"/>
                </a:solidFill>
                <a:latin typeface="Arial" charset="0"/>
              </a:rPr>
              <a:t>Often combined with an assumption that the defender is always better off when the attacked target is defended, and the attacker is always better off when the attacked target is undefended.</a:t>
            </a:r>
          </a:p>
        </p:txBody>
      </p:sp>
      <p:graphicFrame>
        <p:nvGraphicFramePr>
          <p:cNvPr id="4" name="Table 3"/>
          <p:cNvGraphicFramePr>
            <a:graphicFrameLocks noGrp="1"/>
          </p:cNvGraphicFramePr>
          <p:nvPr/>
        </p:nvGraphicFramePr>
        <p:xfrm>
          <a:off x="1676400" y="5715000"/>
          <a:ext cx="6705600" cy="1112520"/>
        </p:xfrm>
        <a:graphic>
          <a:graphicData uri="http://schemas.openxmlformats.org/drawingml/2006/table">
            <a:tbl>
              <a:tblPr>
                <a:tableStyleId>{F5AB1C69-6EDB-4FF4-983F-18BD219EF322}</a:tableStyleId>
              </a:tblPr>
              <a:tblGrid>
                <a:gridCol w="2235200"/>
                <a:gridCol w="2235200"/>
                <a:gridCol w="2235200"/>
              </a:tblGrid>
              <a:tr h="370840">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smtClean="0"/>
                        <a:t>Defended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smtClean="0"/>
                        <a:t>Undefended</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en-US" dirty="0" smtClean="0"/>
                        <a:t>T</a:t>
                      </a:r>
                      <a:r>
                        <a:rPr lang="en-US" baseline="-25000" dirty="0" smtClean="0"/>
                        <a:t>1</a:t>
                      </a:r>
                      <a:endParaRPr lang="en-US" baseline="-25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smtClean="0"/>
                        <a:t>(5,-10)</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smtClean="0"/>
                        <a:t>(-20,30)</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en-US" dirty="0" smtClean="0"/>
                        <a:t>T</a:t>
                      </a:r>
                      <a:r>
                        <a:rPr lang="en-US" baseline="-25000" dirty="0" smtClean="0"/>
                        <a:t>2</a:t>
                      </a:r>
                      <a:endParaRPr lang="en-US" baseline="-25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smtClean="0"/>
                        <a:t>(10,-10)</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smtClean="0"/>
                        <a:t>(0,0)</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solidFill>
                  <a:schemeClr val="accent6"/>
                </a:solidFill>
              </a:rPr>
              <a:t>ERASER </a:t>
            </a:r>
            <a:r>
              <a:rPr lang="en-US" sz="3600" dirty="0" smtClean="0">
                <a:solidFill>
                  <a:schemeClr val="accent2"/>
                </a:solidFill>
              </a:rPr>
              <a:t>[Kiekintveld et al. AAMAS’09]</a:t>
            </a:r>
            <a:r>
              <a:rPr lang="en-US" sz="4400" dirty="0" smtClean="0">
                <a:solidFill>
                  <a:schemeClr val="accent6"/>
                </a:solidFill>
              </a:rPr>
              <a:t/>
            </a:r>
            <a:br>
              <a:rPr lang="en-US" sz="4400" dirty="0" smtClean="0">
                <a:solidFill>
                  <a:schemeClr val="accent6"/>
                </a:solidFill>
              </a:rPr>
            </a:br>
            <a:r>
              <a:rPr lang="en-US" sz="4400" dirty="0" smtClean="0">
                <a:solidFill>
                  <a:schemeClr val="accent6"/>
                </a:solidFill>
              </a:rPr>
              <a:t>(MIP for multiple resources)</a:t>
            </a:r>
            <a:endParaRPr lang="en-US" sz="4400" dirty="0">
              <a:solidFill>
                <a:schemeClr val="accent6"/>
              </a:solidFill>
            </a:endParaRPr>
          </a:p>
        </p:txBody>
      </p:sp>
      <p:sp>
        <p:nvSpPr>
          <p:cNvPr id="5" name="TextBox 4"/>
          <p:cNvSpPr txBox="1"/>
          <p:nvPr/>
        </p:nvSpPr>
        <p:spPr>
          <a:xfrm>
            <a:off x="6248400" y="2264800"/>
            <a:ext cx="3451860" cy="3149865"/>
          </a:xfrm>
          <a:prstGeom prst="rect">
            <a:avLst/>
          </a:prstGeom>
          <a:noFill/>
        </p:spPr>
        <p:txBody>
          <a:bodyPr wrap="square" lIns="101882" tIns="50941" rIns="101882" bIns="50941" rtlCol="0">
            <a:spAutoFit/>
          </a:bodyPr>
          <a:lstStyle/>
          <a:p>
            <a:r>
              <a:rPr lang="en-US" sz="1800" dirty="0" smtClean="0">
                <a:solidFill>
                  <a:srgbClr val="008000"/>
                </a:solidFill>
              </a:rPr>
              <a:t>T</a:t>
            </a:r>
            <a:r>
              <a:rPr lang="en-US" sz="1800" dirty="0" smtClean="0"/>
              <a:t> </a:t>
            </a:r>
            <a:r>
              <a:rPr lang="en-US" sz="1800" dirty="0" smtClean="0">
                <a:solidFill>
                  <a:schemeClr val="tx1"/>
                </a:solidFill>
              </a:rPr>
              <a:t>is the set of targets </a:t>
            </a:r>
          </a:p>
          <a:p>
            <a:r>
              <a:rPr lang="en-US" sz="1800" dirty="0" err="1" smtClean="0">
                <a:solidFill>
                  <a:srgbClr val="008000"/>
                </a:solidFill>
              </a:rPr>
              <a:t>R</a:t>
            </a:r>
            <a:r>
              <a:rPr lang="en-US" sz="1800" baseline="-25000" dirty="0" err="1" smtClean="0">
                <a:solidFill>
                  <a:srgbClr val="008000"/>
                </a:solidFill>
              </a:rPr>
              <a:t>t</a:t>
            </a:r>
            <a:r>
              <a:rPr lang="en-US" sz="1800" baseline="-25000" dirty="0" smtClean="0">
                <a:solidFill>
                  <a:srgbClr val="008000"/>
                </a:solidFill>
              </a:rPr>
              <a:t> </a:t>
            </a:r>
            <a:r>
              <a:rPr lang="en-US" sz="1800" dirty="0" smtClean="0">
                <a:solidFill>
                  <a:schemeClr val="tx1"/>
                </a:solidFill>
              </a:rPr>
              <a:t>is the defenders payoff given </a:t>
            </a:r>
            <a:r>
              <a:rPr lang="en-US" sz="1800" i="1" dirty="0" smtClean="0">
                <a:solidFill>
                  <a:schemeClr val="tx1"/>
                </a:solidFill>
              </a:rPr>
              <a:t>t  </a:t>
            </a:r>
            <a:r>
              <a:rPr lang="en-US" sz="1800" dirty="0" smtClean="0">
                <a:solidFill>
                  <a:schemeClr val="tx1"/>
                </a:solidFill>
              </a:rPr>
              <a:t>(d – defended and u – undefended)</a:t>
            </a:r>
            <a:endParaRPr lang="en-US" sz="1800" i="1" dirty="0" smtClean="0">
              <a:solidFill>
                <a:schemeClr val="tx1"/>
              </a:solidFill>
            </a:endParaRPr>
          </a:p>
          <a:p>
            <a:r>
              <a:rPr lang="en-US" sz="1800" dirty="0" smtClean="0">
                <a:solidFill>
                  <a:srgbClr val="008000"/>
                </a:solidFill>
              </a:rPr>
              <a:t>C</a:t>
            </a:r>
            <a:r>
              <a:rPr lang="en-US" sz="1800" baseline="-25000" dirty="0" smtClean="0">
                <a:solidFill>
                  <a:srgbClr val="008000"/>
                </a:solidFill>
              </a:rPr>
              <a:t>t</a:t>
            </a:r>
            <a:r>
              <a:rPr lang="en-US" sz="1800" dirty="0" smtClean="0">
                <a:solidFill>
                  <a:srgbClr val="008000"/>
                </a:solidFill>
              </a:rPr>
              <a:t> </a:t>
            </a:r>
            <a:r>
              <a:rPr lang="en-US" sz="1800" dirty="0" smtClean="0">
                <a:solidFill>
                  <a:schemeClr val="tx1"/>
                </a:solidFill>
              </a:rPr>
              <a:t>is the attackers payoff given </a:t>
            </a:r>
            <a:r>
              <a:rPr lang="en-US" sz="1800" i="1" dirty="0" smtClean="0">
                <a:solidFill>
                  <a:schemeClr val="tx1"/>
                </a:solidFill>
              </a:rPr>
              <a:t>t  </a:t>
            </a:r>
            <a:r>
              <a:rPr lang="en-US" sz="1800" dirty="0" smtClean="0">
                <a:solidFill>
                  <a:schemeClr val="tx1"/>
                </a:solidFill>
              </a:rPr>
              <a:t>(d – defended and u – undefended)</a:t>
            </a:r>
          </a:p>
          <a:p>
            <a:r>
              <a:rPr lang="en-US" sz="1800" dirty="0" smtClean="0">
                <a:solidFill>
                  <a:srgbClr val="008000"/>
                </a:solidFill>
              </a:rPr>
              <a:t>c</a:t>
            </a:r>
            <a:r>
              <a:rPr lang="en-US" sz="1800" baseline="-25000" dirty="0" smtClean="0">
                <a:solidFill>
                  <a:srgbClr val="008000"/>
                </a:solidFill>
              </a:rPr>
              <a:t>t </a:t>
            </a:r>
            <a:r>
              <a:rPr lang="en-US" sz="1800" dirty="0" smtClean="0">
                <a:solidFill>
                  <a:schemeClr val="tx1"/>
                </a:solidFill>
              </a:rPr>
              <a:t>is the probability that the defender defends target </a:t>
            </a:r>
            <a:r>
              <a:rPr lang="en-US" sz="1800" i="1" dirty="0" smtClean="0">
                <a:solidFill>
                  <a:schemeClr val="tx1"/>
                </a:solidFill>
              </a:rPr>
              <a:t>t</a:t>
            </a:r>
          </a:p>
          <a:p>
            <a:r>
              <a:rPr lang="en-US" sz="1800" dirty="0" smtClean="0">
                <a:solidFill>
                  <a:srgbClr val="008000"/>
                </a:solidFill>
              </a:rPr>
              <a:t>m</a:t>
            </a:r>
            <a:r>
              <a:rPr lang="en-US" sz="1800" baseline="-25000" dirty="0" smtClean="0">
                <a:solidFill>
                  <a:srgbClr val="008000"/>
                </a:solidFill>
              </a:rPr>
              <a:t> </a:t>
            </a:r>
            <a:r>
              <a:rPr lang="en-US" sz="1800" dirty="0" smtClean="0">
                <a:solidFill>
                  <a:schemeClr val="tx1"/>
                </a:solidFill>
              </a:rPr>
              <a:t>is the number of defense resources the defender has</a:t>
            </a:r>
          </a:p>
          <a:p>
            <a:r>
              <a:rPr lang="en-US" sz="1800" dirty="0" smtClean="0">
                <a:solidFill>
                  <a:srgbClr val="008000"/>
                </a:solidFill>
              </a:rPr>
              <a:t>a</a:t>
            </a:r>
            <a:r>
              <a:rPr lang="en-US" sz="1800" baseline="-25000" dirty="0" smtClean="0">
                <a:solidFill>
                  <a:srgbClr val="008000"/>
                </a:solidFill>
              </a:rPr>
              <a:t>t </a:t>
            </a:r>
            <a:r>
              <a:rPr lang="en-US" sz="1800" dirty="0" smtClean="0">
                <a:solidFill>
                  <a:schemeClr val="tx1"/>
                </a:solidFill>
              </a:rPr>
              <a:t>= 1 for the target that is attacked</a:t>
            </a:r>
            <a:endParaRPr lang="en-US" dirty="0"/>
          </a:p>
          <a:p>
            <a:r>
              <a:rPr lang="en-US" sz="1800" dirty="0" smtClean="0">
                <a:solidFill>
                  <a:srgbClr val="006600"/>
                </a:solidFill>
              </a:rPr>
              <a:t>M</a:t>
            </a:r>
            <a:r>
              <a:rPr lang="en-US" sz="1800" dirty="0" smtClean="0">
                <a:solidFill>
                  <a:schemeClr val="tx1"/>
                </a:solidFill>
              </a:rPr>
              <a:t> is a large number</a:t>
            </a:r>
          </a:p>
        </p:txBody>
      </p:sp>
      <p:pic>
        <p:nvPicPr>
          <p:cNvPr id="33" name="Picture 32" descr="addin_tmp.png"/>
          <p:cNvPicPr>
            <a:picLocks noChangeAspect="1"/>
          </p:cNvPicPr>
          <p:nvPr>
            <p:custDataLst>
              <p:tags r:id="rId1"/>
            </p:custDataLst>
          </p:nvPr>
        </p:nvPicPr>
        <p:blipFill>
          <a:blip r:embed="rId3" cstate="print"/>
          <a:stretch>
            <a:fillRect/>
          </a:stretch>
        </p:blipFill>
        <p:spPr>
          <a:xfrm>
            <a:off x="762001" y="2209800"/>
            <a:ext cx="5173980" cy="3760470"/>
          </a:xfrm>
          <a:prstGeom prst="rect">
            <a:avLst/>
          </a:prstGeom>
        </p:spPr>
      </p:pic>
    </p:spTree>
    <p:extLst>
      <p:ext uri="{BB962C8B-B14F-4D97-AF65-F5344CB8AC3E}">
        <p14:creationId xmlns="" xmlns:p14="http://schemas.microsoft.com/office/powerpoint/2010/main" val="81188324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11150"/>
            <a:ext cx="10058400" cy="1282700"/>
          </a:xfrm>
        </p:spPr>
        <p:txBody>
          <a:bodyPr/>
          <a:lstStyle/>
          <a:p>
            <a:r>
              <a:rPr lang="en-US" sz="4000" dirty="0" smtClean="0">
                <a:solidFill>
                  <a:schemeClr val="accent6"/>
                </a:solidFill>
              </a:rPr>
              <a:t>Defense at a </a:t>
            </a:r>
            <a:r>
              <a:rPr lang="en-US" sz="4000" dirty="0" smtClean="0">
                <a:solidFill>
                  <a:schemeClr val="accent6"/>
                </a:solidFill>
              </a:rPr>
              <a:t>cost </a:t>
            </a:r>
            <a:r>
              <a:rPr lang="en-US" sz="2800" dirty="0" smtClean="0">
                <a:solidFill>
                  <a:schemeClr val="accent6"/>
                </a:solidFill>
              </a:rPr>
              <a:t>[</a:t>
            </a:r>
            <a:r>
              <a:rPr lang="en-US" sz="2800" dirty="0" err="1" smtClean="0">
                <a:solidFill>
                  <a:schemeClr val="accent6"/>
                </a:solidFill>
              </a:rPr>
              <a:t>Letchford</a:t>
            </a:r>
            <a:r>
              <a:rPr lang="en-US" sz="2800" dirty="0" smtClean="0">
                <a:solidFill>
                  <a:schemeClr val="accent6"/>
                </a:solidFill>
              </a:rPr>
              <a:t> &amp; </a:t>
            </a:r>
            <a:r>
              <a:rPr lang="en-US" sz="2800" dirty="0" err="1" smtClean="0">
                <a:solidFill>
                  <a:schemeClr val="accent6"/>
                </a:solidFill>
              </a:rPr>
              <a:t>Vorobeychik</a:t>
            </a:r>
            <a:r>
              <a:rPr lang="en-US" sz="2800" dirty="0" smtClean="0">
                <a:solidFill>
                  <a:schemeClr val="accent6"/>
                </a:solidFill>
              </a:rPr>
              <a:t> UAI’12]</a:t>
            </a:r>
            <a:endParaRPr lang="en-US" sz="4000" dirty="0">
              <a:solidFill>
                <a:schemeClr val="accent6"/>
              </a:solidFill>
            </a:endParaRPr>
          </a:p>
        </p:txBody>
      </p:sp>
      <p:sp>
        <p:nvSpPr>
          <p:cNvPr id="3" name="Content Placeholder 2"/>
          <p:cNvSpPr>
            <a:spLocks noGrp="1"/>
          </p:cNvSpPr>
          <p:nvPr>
            <p:ph idx="1"/>
          </p:nvPr>
        </p:nvSpPr>
        <p:spPr>
          <a:xfrm>
            <a:off x="251460" y="1899920"/>
            <a:ext cx="9555480" cy="5129425"/>
          </a:xfrm>
        </p:spPr>
        <p:txBody>
          <a:bodyPr/>
          <a:lstStyle/>
          <a:p>
            <a:r>
              <a:rPr lang="en-US" sz="2400" dirty="0" smtClean="0"/>
              <a:t>Each target </a:t>
            </a:r>
            <a:r>
              <a:rPr lang="en-US" sz="2400" i="1" dirty="0" smtClean="0"/>
              <a:t>t</a:t>
            </a:r>
            <a:r>
              <a:rPr lang="en-US" sz="2400" dirty="0" smtClean="0"/>
              <a:t> is assigned a cost </a:t>
            </a:r>
            <a:r>
              <a:rPr lang="en-US" sz="2400" i="1" dirty="0" smtClean="0"/>
              <a:t>c</a:t>
            </a:r>
            <a:r>
              <a:rPr lang="en-US" sz="2400" baseline="-25000" dirty="0" smtClean="0"/>
              <a:t>t</a:t>
            </a:r>
          </a:p>
          <a:p>
            <a:r>
              <a:rPr lang="en-US" sz="2400" dirty="0" smtClean="0"/>
              <a:t>The defender can choose to pay </a:t>
            </a:r>
            <a:r>
              <a:rPr lang="en-US" sz="2400" i="1" dirty="0" smtClean="0"/>
              <a:t>c</a:t>
            </a:r>
            <a:r>
              <a:rPr lang="en-US" sz="2400" baseline="-25000" dirty="0" smtClean="0"/>
              <a:t>t</a:t>
            </a:r>
            <a:r>
              <a:rPr lang="en-US" sz="2400" dirty="0" smtClean="0"/>
              <a:t> to prevent an attack that originates at target </a:t>
            </a:r>
            <a:r>
              <a:rPr lang="en-US" sz="2400" i="1" dirty="0" smtClean="0"/>
              <a:t>t</a:t>
            </a:r>
          </a:p>
          <a:p>
            <a:pPr lvl="1"/>
            <a:r>
              <a:rPr lang="en-US" sz="1600" dirty="0" smtClean="0"/>
              <a:t>Multiple options with different efficiency may be available</a:t>
            </a:r>
          </a:p>
          <a:p>
            <a:pPr lvl="1"/>
            <a:r>
              <a:rPr lang="en-US" sz="1600" dirty="0" smtClean="0"/>
              <a:t>This cost is paid even when </a:t>
            </a:r>
            <a:r>
              <a:rPr lang="en-US" sz="1600" i="1" dirty="0" smtClean="0"/>
              <a:t>t </a:t>
            </a:r>
            <a:r>
              <a:rPr lang="en-US" sz="1600" dirty="0" smtClean="0"/>
              <a:t>is not attacked</a:t>
            </a:r>
          </a:p>
          <a:p>
            <a:r>
              <a:rPr lang="en-US" sz="2400" dirty="0" smtClean="0"/>
              <a:t>Paying a fraction of </a:t>
            </a:r>
            <a:r>
              <a:rPr lang="en-US" sz="2400" i="1" dirty="0" smtClean="0"/>
              <a:t>c</a:t>
            </a:r>
            <a:r>
              <a:rPr lang="en-US" sz="2400" baseline="-25000" dirty="0" smtClean="0"/>
              <a:t>t</a:t>
            </a:r>
            <a:r>
              <a:rPr lang="en-US" sz="2400" dirty="0" smtClean="0"/>
              <a:t> will offer partial protection</a:t>
            </a:r>
          </a:p>
          <a:p>
            <a:pPr lvl="1"/>
            <a:r>
              <a:rPr lang="en-US" sz="1600" dirty="0" smtClean="0"/>
              <a:t>This corresponds to playing a </a:t>
            </a:r>
            <a:r>
              <a:rPr lang="en-US" sz="1600" dirty="0" smtClean="0">
                <a:solidFill>
                  <a:srgbClr val="0000FF"/>
                </a:solidFill>
              </a:rPr>
              <a:t>mixed strategy</a:t>
            </a:r>
          </a:p>
          <a:p>
            <a:r>
              <a:rPr lang="en-US" sz="2400" dirty="0" smtClean="0"/>
              <a:t>The existing MIP can be modified to solve this problem</a:t>
            </a:r>
          </a:p>
          <a:p>
            <a:pPr lvl="1"/>
            <a:r>
              <a:rPr lang="en-US" sz="2000" dirty="0" smtClean="0"/>
              <a:t>Furthermore, using techniques similar to what are used in</a:t>
            </a:r>
            <a:r>
              <a:rPr lang="en-US" sz="2000" baseline="30000" dirty="0" smtClean="0"/>
              <a:t>1</a:t>
            </a:r>
            <a:r>
              <a:rPr lang="en-US" sz="2000" dirty="0" smtClean="0"/>
              <a:t> we are able to give an efficient linear programming formulation for the problem </a:t>
            </a:r>
          </a:p>
          <a:p>
            <a:pPr lvl="1"/>
            <a:endParaRPr lang="en-US" sz="2200" dirty="0" smtClean="0">
              <a:solidFill>
                <a:srgbClr val="0000FF"/>
              </a:solidFill>
            </a:endParaRPr>
          </a:p>
          <a:p>
            <a:endParaRPr lang="en-US" sz="2200" dirty="0" smtClean="0">
              <a:solidFill>
                <a:srgbClr val="0000FF"/>
              </a:solidFill>
            </a:endParaRPr>
          </a:p>
        </p:txBody>
      </p:sp>
      <p:sp>
        <p:nvSpPr>
          <p:cNvPr id="4" name="TextBox 3"/>
          <p:cNvSpPr txBox="1"/>
          <p:nvPr/>
        </p:nvSpPr>
        <p:spPr>
          <a:xfrm>
            <a:off x="167640" y="7254240"/>
            <a:ext cx="6035040" cy="472209"/>
          </a:xfrm>
          <a:prstGeom prst="rect">
            <a:avLst/>
          </a:prstGeom>
          <a:noFill/>
        </p:spPr>
        <p:txBody>
          <a:bodyPr wrap="square" lIns="101882" tIns="50941" rIns="101882" bIns="50941" rtlCol="0">
            <a:spAutoFit/>
          </a:bodyPr>
          <a:lstStyle/>
          <a:p>
            <a:pPr algn="l"/>
            <a:r>
              <a:rPr lang="en-US" baseline="30000" dirty="0" smtClean="0">
                <a:solidFill>
                  <a:schemeClr val="tx1"/>
                </a:solidFill>
              </a:rPr>
              <a:t>1</a:t>
            </a:r>
            <a:r>
              <a:rPr lang="en-US" dirty="0" smtClean="0">
                <a:solidFill>
                  <a:schemeClr val="tx1"/>
                </a:solidFill>
              </a:rPr>
              <a:t>Conitzer and </a:t>
            </a:r>
            <a:r>
              <a:rPr lang="en-US" dirty="0" err="1" smtClean="0">
                <a:solidFill>
                  <a:schemeClr val="tx1"/>
                </a:solidFill>
              </a:rPr>
              <a:t>Sandholm</a:t>
            </a:r>
            <a:r>
              <a:rPr lang="en-US" dirty="0" smtClean="0">
                <a:solidFill>
                  <a:schemeClr val="tx1"/>
                </a:solidFill>
              </a:rPr>
              <a:t> 2006</a:t>
            </a:r>
            <a:endParaRPr lang="en-US" dirty="0">
              <a:solidFill>
                <a:schemeClr val="tx1"/>
              </a:solidFill>
            </a:endParaRPr>
          </a:p>
        </p:txBody>
      </p:sp>
    </p:spTree>
    <p:extLst>
      <p:ext uri="{BB962C8B-B14F-4D97-AF65-F5344CB8AC3E}">
        <p14:creationId xmlns="" xmlns:p14="http://schemas.microsoft.com/office/powerpoint/2010/main" val="293753818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solidFill>
                  <a:schemeClr val="accent6"/>
                </a:solidFill>
              </a:rPr>
              <a:t>Goals</a:t>
            </a:r>
            <a:endParaRPr lang="en-US" sz="4400" dirty="0">
              <a:solidFill>
                <a:schemeClr val="accent6"/>
              </a:solidFill>
            </a:endParaRPr>
          </a:p>
        </p:txBody>
      </p:sp>
      <p:sp>
        <p:nvSpPr>
          <p:cNvPr id="3" name="Content Placeholder 2"/>
          <p:cNvSpPr>
            <a:spLocks noGrp="1"/>
          </p:cNvSpPr>
          <p:nvPr>
            <p:ph idx="1"/>
          </p:nvPr>
        </p:nvSpPr>
        <p:spPr>
          <a:xfrm>
            <a:off x="502920" y="1813560"/>
            <a:ext cx="9387840" cy="5129425"/>
          </a:xfrm>
        </p:spPr>
        <p:txBody>
          <a:bodyPr/>
          <a:lstStyle/>
          <a:p>
            <a:r>
              <a:rPr lang="en-US" sz="2400" dirty="0" smtClean="0"/>
              <a:t>Two conflicting goals for the defender:</a:t>
            </a:r>
          </a:p>
          <a:p>
            <a:pPr lvl="1"/>
            <a:r>
              <a:rPr lang="en-US" sz="2000" dirty="0" smtClean="0"/>
              <a:t>Minimize expected loss from an attack</a:t>
            </a:r>
          </a:p>
          <a:p>
            <a:pPr lvl="1"/>
            <a:r>
              <a:rPr lang="en-US" sz="2000" dirty="0" smtClean="0"/>
              <a:t>Minimize amount spent on defense</a:t>
            </a:r>
          </a:p>
          <a:p>
            <a:pPr lvl="1"/>
            <a:r>
              <a:rPr lang="en-US" sz="2000" dirty="0" smtClean="0"/>
              <a:t>We define an </a:t>
            </a:r>
            <a:r>
              <a:rPr lang="en-US" sz="2000" dirty="0" smtClean="0">
                <a:solidFill>
                  <a:srgbClr val="008000"/>
                </a:solidFill>
              </a:rPr>
              <a:t>optimal solution </a:t>
            </a:r>
            <a:r>
              <a:rPr lang="en-US" sz="2000" dirty="0" smtClean="0"/>
              <a:t>as one that minimizes the sum of these two values</a:t>
            </a:r>
          </a:p>
          <a:p>
            <a:pPr lvl="1"/>
            <a:endParaRPr lang="en-US" sz="2000" dirty="0" smtClean="0"/>
          </a:p>
          <a:p>
            <a:r>
              <a:rPr lang="en-US" sz="2400" dirty="0" smtClean="0"/>
              <a:t>Simple goal for the attacker:</a:t>
            </a:r>
          </a:p>
          <a:p>
            <a:pPr lvl="1"/>
            <a:r>
              <a:rPr lang="en-US" sz="2000" dirty="0" smtClean="0"/>
              <a:t>Given a defense strategy for the Defender, attack the target that gives the largest expected payoff</a:t>
            </a:r>
          </a:p>
          <a:p>
            <a:pPr lvl="1"/>
            <a:r>
              <a:rPr lang="en-US" sz="2000" dirty="0" smtClean="0"/>
              <a:t>In the zero-sum case, this corresponds to hurting the Defender as much as possible</a:t>
            </a:r>
          </a:p>
        </p:txBody>
      </p:sp>
    </p:spTree>
    <p:extLst>
      <p:ext uri="{BB962C8B-B14F-4D97-AF65-F5344CB8AC3E}">
        <p14:creationId xmlns="" xmlns:p14="http://schemas.microsoft.com/office/powerpoint/2010/main" val="307954517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a:solidFill>
                  <a:schemeClr val="accent6"/>
                </a:solidFill>
              </a:rPr>
              <a:t>Linear </a:t>
            </a:r>
            <a:r>
              <a:rPr lang="en-US" sz="4400" dirty="0" smtClean="0">
                <a:solidFill>
                  <a:schemeClr val="accent6"/>
                </a:solidFill>
              </a:rPr>
              <a:t>program </a:t>
            </a:r>
            <a:r>
              <a:rPr lang="en-US" sz="4400" dirty="0">
                <a:solidFill>
                  <a:schemeClr val="accent6"/>
                </a:solidFill>
              </a:rPr>
              <a:t>for defense </a:t>
            </a:r>
            <a:r>
              <a:rPr lang="en-US" sz="4400" dirty="0" smtClean="0">
                <a:solidFill>
                  <a:schemeClr val="accent6"/>
                </a:solidFill>
              </a:rPr>
              <a:t>costs</a:t>
            </a:r>
            <a:endParaRPr lang="en-US" sz="4400" dirty="0">
              <a:solidFill>
                <a:schemeClr val="accent6"/>
              </a:solidFill>
            </a:endParaRPr>
          </a:p>
        </p:txBody>
      </p:sp>
      <p:sp>
        <p:nvSpPr>
          <p:cNvPr id="5" name="TextBox 4"/>
          <p:cNvSpPr txBox="1"/>
          <p:nvPr/>
        </p:nvSpPr>
        <p:spPr>
          <a:xfrm>
            <a:off x="5448300" y="3281680"/>
            <a:ext cx="4442460" cy="2688200"/>
          </a:xfrm>
          <a:prstGeom prst="rect">
            <a:avLst/>
          </a:prstGeom>
          <a:noFill/>
        </p:spPr>
        <p:txBody>
          <a:bodyPr wrap="square" lIns="101882" tIns="50941" rIns="101882" bIns="50941" rtlCol="0">
            <a:spAutoFit/>
          </a:bodyPr>
          <a:lstStyle/>
          <a:p>
            <a:r>
              <a:rPr lang="en-US" sz="1800" dirty="0" smtClean="0">
                <a:solidFill>
                  <a:srgbClr val="008000"/>
                </a:solidFill>
              </a:rPr>
              <a:t>T</a:t>
            </a:r>
            <a:r>
              <a:rPr lang="en-US" sz="1800" dirty="0" smtClean="0"/>
              <a:t> </a:t>
            </a:r>
            <a:r>
              <a:rPr lang="en-US" sz="1800" dirty="0" smtClean="0">
                <a:solidFill>
                  <a:schemeClr val="tx1"/>
                </a:solidFill>
              </a:rPr>
              <a:t>is the set of targets </a:t>
            </a:r>
          </a:p>
          <a:p>
            <a:r>
              <a:rPr lang="en-US" sz="1800" dirty="0" smtClean="0">
                <a:solidFill>
                  <a:srgbClr val="008000"/>
                </a:solidFill>
              </a:rPr>
              <a:t>O</a:t>
            </a:r>
            <a:r>
              <a:rPr lang="en-US" sz="1800" dirty="0" smtClean="0"/>
              <a:t> </a:t>
            </a:r>
            <a:r>
              <a:rPr lang="en-US" sz="1800" dirty="0" smtClean="0">
                <a:solidFill>
                  <a:schemeClr val="tx1"/>
                </a:solidFill>
              </a:rPr>
              <a:t>is the set of defense options</a:t>
            </a:r>
          </a:p>
          <a:p>
            <a:r>
              <a:rPr lang="en-US" sz="1800" dirty="0" err="1" smtClean="0">
                <a:solidFill>
                  <a:srgbClr val="008000"/>
                </a:solidFill>
              </a:rPr>
              <a:t>R</a:t>
            </a:r>
            <a:r>
              <a:rPr lang="en-US" sz="1800" baseline="-25000" dirty="0" err="1" smtClean="0">
                <a:solidFill>
                  <a:srgbClr val="008000"/>
                </a:solidFill>
              </a:rPr>
              <a:t>o,t</a:t>
            </a:r>
            <a:r>
              <a:rPr lang="en-US" sz="1800" baseline="-25000" dirty="0" smtClean="0">
                <a:solidFill>
                  <a:srgbClr val="008000"/>
                </a:solidFill>
              </a:rPr>
              <a:t> </a:t>
            </a:r>
            <a:r>
              <a:rPr lang="en-US" sz="1800" dirty="0" smtClean="0">
                <a:solidFill>
                  <a:schemeClr val="tx1"/>
                </a:solidFill>
              </a:rPr>
              <a:t>is the defenders payoff given </a:t>
            </a:r>
            <a:r>
              <a:rPr lang="en-US" sz="1800" i="1" dirty="0" smtClean="0">
                <a:solidFill>
                  <a:schemeClr val="tx1"/>
                </a:solidFill>
              </a:rPr>
              <a:t>o</a:t>
            </a:r>
            <a:r>
              <a:rPr lang="en-US" sz="1800" dirty="0" smtClean="0">
                <a:solidFill>
                  <a:schemeClr val="tx1"/>
                </a:solidFill>
              </a:rPr>
              <a:t> and </a:t>
            </a:r>
            <a:r>
              <a:rPr lang="en-US" sz="1800" i="1" dirty="0" smtClean="0">
                <a:solidFill>
                  <a:schemeClr val="tx1"/>
                </a:solidFill>
              </a:rPr>
              <a:t>t</a:t>
            </a:r>
          </a:p>
          <a:p>
            <a:r>
              <a:rPr lang="en-US" sz="1800" dirty="0" err="1" smtClean="0">
                <a:solidFill>
                  <a:srgbClr val="008000"/>
                </a:solidFill>
              </a:rPr>
              <a:t>C</a:t>
            </a:r>
            <a:r>
              <a:rPr lang="en-US" sz="1800" baseline="-25000" dirty="0" err="1" smtClean="0">
                <a:solidFill>
                  <a:srgbClr val="008000"/>
                </a:solidFill>
              </a:rPr>
              <a:t>o,t</a:t>
            </a:r>
            <a:r>
              <a:rPr lang="en-US" sz="1800" dirty="0" smtClean="0">
                <a:solidFill>
                  <a:srgbClr val="008000"/>
                </a:solidFill>
              </a:rPr>
              <a:t> </a:t>
            </a:r>
            <a:r>
              <a:rPr lang="en-US" sz="1800" dirty="0" smtClean="0">
                <a:solidFill>
                  <a:schemeClr val="tx1"/>
                </a:solidFill>
              </a:rPr>
              <a:t>is the attackers payoff given </a:t>
            </a:r>
            <a:r>
              <a:rPr lang="en-US" sz="1800" i="1" dirty="0" smtClean="0">
                <a:solidFill>
                  <a:schemeClr val="tx1"/>
                </a:solidFill>
              </a:rPr>
              <a:t>o</a:t>
            </a:r>
            <a:r>
              <a:rPr lang="en-US" sz="1800" dirty="0" smtClean="0">
                <a:solidFill>
                  <a:schemeClr val="tx1"/>
                </a:solidFill>
              </a:rPr>
              <a:t> and </a:t>
            </a:r>
            <a:r>
              <a:rPr lang="en-US" sz="1800" i="1" dirty="0" smtClean="0">
                <a:solidFill>
                  <a:schemeClr val="tx1"/>
                </a:solidFill>
              </a:rPr>
              <a:t>t</a:t>
            </a:r>
          </a:p>
          <a:p>
            <a:r>
              <a:rPr lang="en-US" sz="1800" dirty="0" err="1" smtClean="0">
                <a:solidFill>
                  <a:srgbClr val="008000"/>
                </a:solidFill>
              </a:rPr>
              <a:t>p</a:t>
            </a:r>
            <a:r>
              <a:rPr lang="en-US" sz="1800" baseline="-25000" dirty="0" err="1" smtClean="0">
                <a:solidFill>
                  <a:srgbClr val="008000"/>
                </a:solidFill>
              </a:rPr>
              <a:t>o,t</a:t>
            </a:r>
            <a:r>
              <a:rPr lang="en-US" sz="1800" dirty="0" smtClean="0"/>
              <a:t> </a:t>
            </a:r>
            <a:r>
              <a:rPr lang="en-US" sz="1800" dirty="0" smtClean="0">
                <a:solidFill>
                  <a:schemeClr val="tx1"/>
                </a:solidFill>
              </a:rPr>
              <a:t>is the price (cost) of defense option </a:t>
            </a:r>
            <a:r>
              <a:rPr lang="en-US" sz="1800" i="1" dirty="0" smtClean="0">
                <a:solidFill>
                  <a:schemeClr val="tx1"/>
                </a:solidFill>
              </a:rPr>
              <a:t>o</a:t>
            </a:r>
            <a:r>
              <a:rPr lang="en-US" sz="1800" dirty="0" smtClean="0">
                <a:solidFill>
                  <a:schemeClr val="tx1"/>
                </a:solidFill>
              </a:rPr>
              <a:t> for target </a:t>
            </a:r>
            <a:r>
              <a:rPr lang="en-US" sz="1800" i="1" dirty="0" smtClean="0">
                <a:solidFill>
                  <a:schemeClr val="tx1"/>
                </a:solidFill>
              </a:rPr>
              <a:t>t</a:t>
            </a:r>
            <a:endParaRPr lang="en-US" sz="1800" dirty="0" smtClean="0">
              <a:solidFill>
                <a:schemeClr val="tx1"/>
              </a:solidFill>
            </a:endParaRPr>
          </a:p>
          <a:p>
            <a:r>
              <a:rPr lang="en-US" sz="1800" dirty="0" err="1" smtClean="0">
                <a:solidFill>
                  <a:srgbClr val="008000"/>
                </a:solidFill>
              </a:rPr>
              <a:t>c</a:t>
            </a:r>
            <a:r>
              <a:rPr lang="en-US" sz="1800" baseline="-25000" dirty="0" err="1" smtClean="0">
                <a:solidFill>
                  <a:srgbClr val="008000"/>
                </a:solidFill>
              </a:rPr>
              <a:t>o,t</a:t>
            </a:r>
            <a:r>
              <a:rPr lang="en-US" sz="1800" baseline="-25000" dirty="0" smtClean="0">
                <a:solidFill>
                  <a:srgbClr val="008000"/>
                </a:solidFill>
              </a:rPr>
              <a:t> </a:t>
            </a:r>
            <a:r>
              <a:rPr lang="en-US" sz="1800" dirty="0" smtClean="0">
                <a:solidFill>
                  <a:schemeClr val="tx1"/>
                </a:solidFill>
              </a:rPr>
              <a:t>is the probability that the defender defends target </a:t>
            </a:r>
            <a:r>
              <a:rPr lang="en-US" sz="1800" i="1" dirty="0" smtClean="0">
                <a:solidFill>
                  <a:schemeClr val="tx1"/>
                </a:solidFill>
              </a:rPr>
              <a:t>t</a:t>
            </a:r>
            <a:r>
              <a:rPr lang="en-US" sz="1800" dirty="0" smtClean="0">
                <a:solidFill>
                  <a:schemeClr val="tx1"/>
                </a:solidFill>
              </a:rPr>
              <a:t> with option </a:t>
            </a:r>
            <a:r>
              <a:rPr lang="en-US" sz="1800" i="1" dirty="0" smtClean="0">
                <a:solidFill>
                  <a:schemeClr val="tx1"/>
                </a:solidFill>
              </a:rPr>
              <a:t>o</a:t>
            </a:r>
            <a:endParaRPr lang="en-US" sz="1800" dirty="0" smtClean="0">
              <a:solidFill>
                <a:schemeClr val="tx1"/>
              </a:solidFill>
            </a:endParaRPr>
          </a:p>
          <a:p>
            <a:endParaRPr lang="en-US" dirty="0"/>
          </a:p>
        </p:txBody>
      </p:sp>
      <p:pic>
        <p:nvPicPr>
          <p:cNvPr id="15" name="Picture 14" descr="addin_tmp.png"/>
          <p:cNvPicPr>
            <a:picLocks noChangeAspect="1"/>
          </p:cNvPicPr>
          <p:nvPr>
            <p:custDataLst>
              <p:tags r:id="rId1"/>
            </p:custDataLst>
          </p:nvPr>
        </p:nvPicPr>
        <p:blipFill>
          <a:blip r:embed="rId9" cstate="print"/>
          <a:stretch>
            <a:fillRect/>
          </a:stretch>
        </p:blipFill>
        <p:spPr>
          <a:xfrm>
            <a:off x="1257300" y="2245360"/>
            <a:ext cx="5450815" cy="547091"/>
          </a:xfrm>
          <a:prstGeom prst="rect">
            <a:avLst/>
          </a:prstGeom>
        </p:spPr>
      </p:pic>
      <p:pic>
        <p:nvPicPr>
          <p:cNvPr id="16" name="Picture 15" descr="addin_tmp.png"/>
          <p:cNvPicPr>
            <a:picLocks noChangeAspect="1"/>
          </p:cNvPicPr>
          <p:nvPr>
            <p:custDataLst>
              <p:tags r:id="rId2"/>
            </p:custDataLst>
          </p:nvPr>
        </p:nvPicPr>
        <p:blipFill>
          <a:blip r:embed="rId10" cstate="print"/>
          <a:stretch>
            <a:fillRect/>
          </a:stretch>
        </p:blipFill>
        <p:spPr>
          <a:xfrm>
            <a:off x="1257301" y="2849880"/>
            <a:ext cx="478193" cy="250876"/>
          </a:xfrm>
          <a:prstGeom prst="rect">
            <a:avLst/>
          </a:prstGeom>
        </p:spPr>
      </p:pic>
      <p:pic>
        <p:nvPicPr>
          <p:cNvPr id="17" name="Picture 16" descr="addin_tmp.png"/>
          <p:cNvPicPr>
            <a:picLocks noChangeAspect="1"/>
          </p:cNvPicPr>
          <p:nvPr>
            <p:custDataLst>
              <p:tags r:id="rId3"/>
            </p:custDataLst>
          </p:nvPr>
        </p:nvPicPr>
        <p:blipFill>
          <a:blip r:embed="rId11" cstate="print"/>
          <a:stretch>
            <a:fillRect/>
          </a:stretch>
        </p:blipFill>
        <p:spPr>
          <a:xfrm>
            <a:off x="1257300" y="3281680"/>
            <a:ext cx="2429104" cy="547091"/>
          </a:xfrm>
          <a:prstGeom prst="rect">
            <a:avLst/>
          </a:prstGeom>
        </p:spPr>
      </p:pic>
      <p:pic>
        <p:nvPicPr>
          <p:cNvPr id="18" name="Picture 17" descr="addin_tmp.png"/>
          <p:cNvPicPr>
            <a:picLocks noChangeAspect="1"/>
          </p:cNvPicPr>
          <p:nvPr>
            <p:custDataLst>
              <p:tags r:id="rId4"/>
            </p:custDataLst>
          </p:nvPr>
        </p:nvPicPr>
        <p:blipFill>
          <a:blip r:embed="rId12" cstate="print"/>
          <a:stretch>
            <a:fillRect/>
          </a:stretch>
        </p:blipFill>
        <p:spPr>
          <a:xfrm>
            <a:off x="1257300" y="3799840"/>
            <a:ext cx="2305888" cy="547091"/>
          </a:xfrm>
          <a:prstGeom prst="rect">
            <a:avLst/>
          </a:prstGeom>
        </p:spPr>
      </p:pic>
      <p:pic>
        <p:nvPicPr>
          <p:cNvPr id="20" name="Picture 19" descr="addin_tmp.png"/>
          <p:cNvPicPr>
            <a:picLocks noChangeAspect="1"/>
          </p:cNvPicPr>
          <p:nvPr>
            <p:custDataLst>
              <p:tags r:id="rId5"/>
            </p:custDataLst>
          </p:nvPr>
        </p:nvPicPr>
        <p:blipFill>
          <a:blip r:embed="rId13" cstate="print"/>
          <a:stretch>
            <a:fillRect/>
          </a:stretch>
        </p:blipFill>
        <p:spPr>
          <a:xfrm>
            <a:off x="1257300" y="4490720"/>
            <a:ext cx="3620186" cy="613588"/>
          </a:xfrm>
          <a:prstGeom prst="rect">
            <a:avLst/>
          </a:prstGeom>
        </p:spPr>
      </p:pic>
      <p:pic>
        <p:nvPicPr>
          <p:cNvPr id="21" name="Picture 20" descr="addin_tmp.png"/>
          <p:cNvPicPr>
            <a:picLocks noChangeAspect="1"/>
          </p:cNvPicPr>
          <p:nvPr>
            <p:custDataLst>
              <p:tags r:id="rId6"/>
            </p:custDataLst>
          </p:nvPr>
        </p:nvPicPr>
        <p:blipFill>
          <a:blip r:embed="rId14" cstate="print"/>
          <a:stretch>
            <a:fillRect/>
          </a:stretch>
        </p:blipFill>
        <p:spPr>
          <a:xfrm>
            <a:off x="1257300" y="5267960"/>
            <a:ext cx="3611385" cy="613588"/>
          </a:xfrm>
          <a:prstGeom prst="rect">
            <a:avLst/>
          </a:prstGeom>
        </p:spPr>
      </p:pic>
      <p:pic>
        <p:nvPicPr>
          <p:cNvPr id="24" name="Picture 23" descr="addin_tmp.png"/>
          <p:cNvPicPr>
            <a:picLocks noChangeAspect="1"/>
          </p:cNvPicPr>
          <p:nvPr>
            <p:custDataLst>
              <p:tags r:id="rId7"/>
            </p:custDataLst>
          </p:nvPr>
        </p:nvPicPr>
        <p:blipFill>
          <a:blip r:embed="rId15" cstate="print"/>
          <a:stretch>
            <a:fillRect/>
          </a:stretch>
        </p:blipFill>
        <p:spPr>
          <a:xfrm>
            <a:off x="1257302" y="5872482"/>
            <a:ext cx="4027970" cy="547091"/>
          </a:xfrm>
          <a:prstGeom prst="rect">
            <a:avLst/>
          </a:prstGeom>
        </p:spPr>
      </p:pic>
    </p:spTree>
    <p:extLst>
      <p:ext uri="{BB962C8B-B14F-4D97-AF65-F5344CB8AC3E}">
        <p14:creationId xmlns="" xmlns:p14="http://schemas.microsoft.com/office/powerpoint/2010/main" val="81188324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4380" y="228600"/>
            <a:ext cx="8549640" cy="1381760"/>
          </a:xfrm>
        </p:spPr>
        <p:txBody>
          <a:bodyPr/>
          <a:lstStyle/>
          <a:p>
            <a:r>
              <a:rPr lang="en-US" dirty="0" smtClean="0">
                <a:solidFill>
                  <a:srgbClr val="0000FF"/>
                </a:solidFill>
              </a:rPr>
              <a:t>A simple example </a:t>
            </a:r>
            <a:br>
              <a:rPr lang="en-US" dirty="0" smtClean="0">
                <a:solidFill>
                  <a:srgbClr val="0000FF"/>
                </a:solidFill>
              </a:rPr>
            </a:br>
            <a:r>
              <a:rPr lang="en-US" dirty="0" smtClean="0">
                <a:solidFill>
                  <a:srgbClr val="0000FF"/>
                </a:solidFill>
              </a:rPr>
              <a:t>(car supply chain)</a:t>
            </a:r>
            <a:endParaRPr lang="en-US" dirty="0">
              <a:solidFill>
                <a:srgbClr val="0000FF"/>
              </a:solidFill>
            </a:endParaRPr>
          </a:p>
        </p:txBody>
      </p:sp>
      <p:pic>
        <p:nvPicPr>
          <p:cNvPr id="4" name="Content Placeholder 3" descr="graph.supply.7.7.0.gif"/>
          <p:cNvPicPr>
            <a:picLocks noGrp="1" noChangeAspect="1"/>
          </p:cNvPicPr>
          <p:nvPr>
            <p:ph idx="1"/>
          </p:nvPr>
        </p:nvPicPr>
        <p:blipFill>
          <a:blip r:embed="rId2" cstate="print">
            <a:extLst>
              <a:ext uri="{28A0092B-C50C-407E-A947-70E740481C1C}">
                <a14:useLocalDpi xmlns="" xmlns:a14="http://schemas.microsoft.com/office/drawing/2010/main" val="0"/>
              </a:ext>
            </a:extLst>
          </a:blip>
          <a:srcRect l="-32981" r="-32981"/>
          <a:stretch>
            <a:fillRect/>
          </a:stretch>
        </p:blipFill>
        <p:spPr>
          <a:xfrm>
            <a:off x="1005840" y="2072640"/>
            <a:ext cx="8077766" cy="4577080"/>
          </a:xfrm>
        </p:spPr>
      </p:pic>
      <p:sp>
        <p:nvSpPr>
          <p:cNvPr id="3" name="TextBox 2"/>
          <p:cNvSpPr txBox="1"/>
          <p:nvPr/>
        </p:nvSpPr>
        <p:spPr>
          <a:xfrm>
            <a:off x="586740" y="1640841"/>
            <a:ext cx="2978949" cy="841541"/>
          </a:xfrm>
          <a:prstGeom prst="rect">
            <a:avLst/>
          </a:prstGeom>
          <a:noFill/>
        </p:spPr>
        <p:txBody>
          <a:bodyPr wrap="none" lIns="101882" tIns="50941" rIns="101882" bIns="50941" rtlCol="0">
            <a:spAutoFit/>
          </a:bodyPr>
          <a:lstStyle/>
          <a:p>
            <a:r>
              <a:rPr lang="en-US" dirty="0" smtClean="0">
                <a:solidFill>
                  <a:schemeClr val="tx1"/>
                </a:solidFill>
              </a:rPr>
              <a:t>Produces</a:t>
            </a:r>
          </a:p>
          <a:p>
            <a:r>
              <a:rPr lang="en-US" dirty="0" smtClean="0">
                <a:solidFill>
                  <a:schemeClr val="tx1"/>
                </a:solidFill>
              </a:rPr>
              <a:t>electronic components</a:t>
            </a:r>
            <a:endParaRPr lang="en-US" dirty="0">
              <a:solidFill>
                <a:schemeClr val="tx1"/>
              </a:solidFill>
            </a:endParaRPr>
          </a:p>
        </p:txBody>
      </p:sp>
      <p:sp>
        <p:nvSpPr>
          <p:cNvPr id="5" name="TextBox 4"/>
          <p:cNvSpPr txBox="1"/>
          <p:nvPr/>
        </p:nvSpPr>
        <p:spPr>
          <a:xfrm>
            <a:off x="7124700" y="1640841"/>
            <a:ext cx="2587816" cy="841541"/>
          </a:xfrm>
          <a:prstGeom prst="rect">
            <a:avLst/>
          </a:prstGeom>
          <a:noFill/>
        </p:spPr>
        <p:txBody>
          <a:bodyPr wrap="none" lIns="101882" tIns="50941" rIns="101882" bIns="50941" rtlCol="0">
            <a:spAutoFit/>
          </a:bodyPr>
          <a:lstStyle/>
          <a:p>
            <a:r>
              <a:rPr lang="en-US" dirty="0" smtClean="0">
                <a:solidFill>
                  <a:schemeClr val="tx1"/>
                </a:solidFill>
              </a:rPr>
              <a:t>Produces</a:t>
            </a:r>
          </a:p>
          <a:p>
            <a:r>
              <a:rPr lang="en-US" dirty="0">
                <a:solidFill>
                  <a:schemeClr val="tx1"/>
                </a:solidFill>
              </a:rPr>
              <a:t>e</a:t>
            </a:r>
            <a:r>
              <a:rPr lang="en-US" dirty="0" smtClean="0">
                <a:solidFill>
                  <a:schemeClr val="tx1"/>
                </a:solidFill>
              </a:rPr>
              <a:t>ngine components</a:t>
            </a:r>
            <a:endParaRPr lang="en-US" dirty="0">
              <a:solidFill>
                <a:schemeClr val="tx1"/>
              </a:solidFill>
            </a:endParaRPr>
          </a:p>
        </p:txBody>
      </p:sp>
      <p:sp>
        <p:nvSpPr>
          <p:cNvPr id="6" name="TextBox 5"/>
          <p:cNvSpPr txBox="1"/>
          <p:nvPr/>
        </p:nvSpPr>
        <p:spPr>
          <a:xfrm>
            <a:off x="7480322" y="3022600"/>
            <a:ext cx="2350572" cy="472209"/>
          </a:xfrm>
          <a:prstGeom prst="rect">
            <a:avLst/>
          </a:prstGeom>
          <a:noFill/>
        </p:spPr>
        <p:txBody>
          <a:bodyPr wrap="none" lIns="101882" tIns="50941" rIns="101882" bIns="50941" rtlCol="0">
            <a:spAutoFit/>
          </a:bodyPr>
          <a:lstStyle/>
          <a:p>
            <a:r>
              <a:rPr lang="en-US" dirty="0" smtClean="0">
                <a:solidFill>
                  <a:schemeClr val="tx1"/>
                </a:solidFill>
              </a:rPr>
              <a:t>Produces engines</a:t>
            </a:r>
            <a:endParaRPr lang="en-US" dirty="0">
              <a:solidFill>
                <a:schemeClr val="tx1"/>
              </a:solidFill>
            </a:endParaRPr>
          </a:p>
        </p:txBody>
      </p:sp>
      <p:sp>
        <p:nvSpPr>
          <p:cNvPr id="7" name="TextBox 6"/>
          <p:cNvSpPr txBox="1"/>
          <p:nvPr/>
        </p:nvSpPr>
        <p:spPr>
          <a:xfrm>
            <a:off x="540133" y="2863104"/>
            <a:ext cx="2163021" cy="472209"/>
          </a:xfrm>
          <a:prstGeom prst="rect">
            <a:avLst/>
          </a:prstGeom>
          <a:noFill/>
        </p:spPr>
        <p:txBody>
          <a:bodyPr wrap="none" lIns="101882" tIns="50941" rIns="101882" bIns="50941" rtlCol="0">
            <a:spAutoFit/>
          </a:bodyPr>
          <a:lstStyle/>
          <a:p>
            <a:r>
              <a:rPr lang="en-US" dirty="0" smtClean="0">
                <a:solidFill>
                  <a:schemeClr val="tx1"/>
                </a:solidFill>
              </a:rPr>
              <a:t>Produces radios</a:t>
            </a:r>
            <a:endParaRPr lang="en-US" dirty="0">
              <a:solidFill>
                <a:schemeClr val="tx1"/>
              </a:solidFill>
            </a:endParaRPr>
          </a:p>
        </p:txBody>
      </p:sp>
      <p:cxnSp>
        <p:nvCxnSpPr>
          <p:cNvPr id="9" name="Straight Arrow Connector 8"/>
          <p:cNvCxnSpPr/>
          <p:nvPr/>
        </p:nvCxnSpPr>
        <p:spPr bwMode="auto">
          <a:xfrm>
            <a:off x="3268980" y="2159000"/>
            <a:ext cx="335280" cy="8636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cxnSp>
        <p:nvCxnSpPr>
          <p:cNvPr id="11" name="Straight Arrow Connector 10"/>
          <p:cNvCxnSpPr/>
          <p:nvPr/>
        </p:nvCxnSpPr>
        <p:spPr bwMode="auto">
          <a:xfrm flipH="1">
            <a:off x="6705600" y="2245360"/>
            <a:ext cx="419100" cy="17272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cxnSp>
        <p:nvCxnSpPr>
          <p:cNvPr id="13" name="Straight Arrow Connector 12"/>
          <p:cNvCxnSpPr/>
          <p:nvPr/>
        </p:nvCxnSpPr>
        <p:spPr bwMode="auto">
          <a:xfrm flipH="1">
            <a:off x="7208520" y="3368040"/>
            <a:ext cx="335280" cy="51816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cxnSp>
        <p:nvCxnSpPr>
          <p:cNvPr id="15" name="Straight Arrow Connector 14"/>
          <p:cNvCxnSpPr/>
          <p:nvPr/>
        </p:nvCxnSpPr>
        <p:spPr bwMode="auto">
          <a:xfrm flipH="1">
            <a:off x="5699760" y="3368040"/>
            <a:ext cx="1844040" cy="60452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cxnSp>
        <p:nvCxnSpPr>
          <p:cNvPr id="17" name="Straight Arrow Connector 16"/>
          <p:cNvCxnSpPr/>
          <p:nvPr/>
        </p:nvCxnSpPr>
        <p:spPr bwMode="auto">
          <a:xfrm>
            <a:off x="2514600" y="3195320"/>
            <a:ext cx="1927860" cy="69088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cxnSp>
        <p:nvCxnSpPr>
          <p:cNvPr id="19" name="Straight Arrow Connector 18"/>
          <p:cNvCxnSpPr/>
          <p:nvPr/>
        </p:nvCxnSpPr>
        <p:spPr bwMode="auto">
          <a:xfrm>
            <a:off x="2514600" y="3195320"/>
            <a:ext cx="419100" cy="77724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cxnSp>
        <p:nvCxnSpPr>
          <p:cNvPr id="28" name="Straight Arrow Connector 27"/>
          <p:cNvCxnSpPr/>
          <p:nvPr/>
        </p:nvCxnSpPr>
        <p:spPr bwMode="auto">
          <a:xfrm flipH="1">
            <a:off x="7208520" y="4922520"/>
            <a:ext cx="754380" cy="69088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29" name="TextBox 28"/>
          <p:cNvSpPr txBox="1"/>
          <p:nvPr/>
        </p:nvSpPr>
        <p:spPr>
          <a:xfrm>
            <a:off x="8046721" y="4362732"/>
            <a:ext cx="1334268" cy="841541"/>
          </a:xfrm>
          <a:prstGeom prst="rect">
            <a:avLst/>
          </a:prstGeom>
          <a:noFill/>
        </p:spPr>
        <p:txBody>
          <a:bodyPr wrap="none" lIns="101882" tIns="50941" rIns="101882" bIns="50941" rtlCol="0">
            <a:spAutoFit/>
          </a:bodyPr>
          <a:lstStyle/>
          <a:p>
            <a:r>
              <a:rPr lang="en-US" dirty="0" smtClean="0">
                <a:solidFill>
                  <a:schemeClr val="tx1"/>
                </a:solidFill>
              </a:rPr>
              <a:t>Produces</a:t>
            </a:r>
          </a:p>
          <a:p>
            <a:r>
              <a:rPr lang="en-US" dirty="0" smtClean="0">
                <a:solidFill>
                  <a:schemeClr val="tx1"/>
                </a:solidFill>
              </a:rPr>
              <a:t>SUV </a:t>
            </a:r>
          </a:p>
        </p:txBody>
      </p:sp>
      <p:pic>
        <p:nvPicPr>
          <p:cNvPr id="30" name="Picture 29" descr="220px-Ab_car_07.jpg"/>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8046720" y="5267960"/>
            <a:ext cx="1788160" cy="1381760"/>
          </a:xfrm>
          <a:prstGeom prst="rect">
            <a:avLst/>
          </a:prstGeom>
        </p:spPr>
      </p:pic>
      <p:cxnSp>
        <p:nvCxnSpPr>
          <p:cNvPr id="32" name="Straight Arrow Connector 31"/>
          <p:cNvCxnSpPr/>
          <p:nvPr/>
        </p:nvCxnSpPr>
        <p:spPr bwMode="auto">
          <a:xfrm>
            <a:off x="2011680" y="4749800"/>
            <a:ext cx="2179320" cy="112268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33" name="TextBox 32"/>
          <p:cNvSpPr txBox="1"/>
          <p:nvPr/>
        </p:nvSpPr>
        <p:spPr>
          <a:xfrm>
            <a:off x="607755" y="4190012"/>
            <a:ext cx="1435258" cy="841541"/>
          </a:xfrm>
          <a:prstGeom prst="rect">
            <a:avLst/>
          </a:prstGeom>
          <a:noFill/>
        </p:spPr>
        <p:txBody>
          <a:bodyPr wrap="none" lIns="101882" tIns="50941" rIns="101882" bIns="50941" rtlCol="0">
            <a:spAutoFit/>
          </a:bodyPr>
          <a:lstStyle/>
          <a:p>
            <a:r>
              <a:rPr lang="en-US" dirty="0" smtClean="0">
                <a:solidFill>
                  <a:schemeClr val="tx1"/>
                </a:solidFill>
              </a:rPr>
              <a:t>Produces</a:t>
            </a:r>
          </a:p>
          <a:p>
            <a:r>
              <a:rPr lang="en-US" dirty="0" smtClean="0">
                <a:solidFill>
                  <a:schemeClr val="tx1"/>
                </a:solidFill>
              </a:rPr>
              <a:t>Micro-car</a:t>
            </a:r>
          </a:p>
        </p:txBody>
      </p:sp>
      <p:pic>
        <p:nvPicPr>
          <p:cNvPr id="34" name="Picture 33" descr="220px-GEMcar.jpg"/>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670560" y="5181600"/>
            <a:ext cx="1844040" cy="1424940"/>
          </a:xfrm>
          <a:prstGeom prst="rect">
            <a:avLst/>
          </a:prstGeom>
        </p:spPr>
      </p:pic>
    </p:spTree>
    <p:extLst>
      <p:ext uri="{BB962C8B-B14F-4D97-AF65-F5344CB8AC3E}">
        <p14:creationId xmlns="" xmlns:p14="http://schemas.microsoft.com/office/powerpoint/2010/main" val="19908544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3"/>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2"/>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4"/>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0"/>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8"/>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7" grpId="0"/>
      <p:bldP spid="29" grpId="0"/>
      <p:bldP spid="33"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00FF"/>
                </a:solidFill>
              </a:rPr>
              <a:t>Valuation</a:t>
            </a:r>
            <a:endParaRPr lang="en-US" dirty="0">
              <a:solidFill>
                <a:srgbClr val="0000FF"/>
              </a:solidFill>
            </a:endParaRPr>
          </a:p>
        </p:txBody>
      </p:sp>
      <p:pic>
        <p:nvPicPr>
          <p:cNvPr id="4" name="Content Placeholder 3" descr="graph.supply.7.7.0.value.gif"/>
          <p:cNvPicPr>
            <a:picLocks noGrp="1" noChangeAspect="1"/>
          </p:cNvPicPr>
          <p:nvPr>
            <p:ph idx="1"/>
          </p:nvPr>
        </p:nvPicPr>
        <p:blipFill>
          <a:blip r:embed="rId2" cstate="print">
            <a:extLst>
              <a:ext uri="{28A0092B-C50C-407E-A947-70E740481C1C}">
                <a14:useLocalDpi xmlns="" xmlns:a14="http://schemas.microsoft.com/office/drawing/2010/main" val="0"/>
              </a:ext>
            </a:extLst>
          </a:blip>
          <a:srcRect l="-32981" r="-32981"/>
          <a:stretch>
            <a:fillRect/>
          </a:stretch>
        </p:blipFill>
        <p:spPr>
          <a:xfrm>
            <a:off x="1005840" y="2072640"/>
            <a:ext cx="8077766" cy="4577080"/>
          </a:xfrm>
        </p:spPr>
      </p:pic>
      <p:sp>
        <p:nvSpPr>
          <p:cNvPr id="5" name="TextBox 4"/>
          <p:cNvSpPr txBox="1"/>
          <p:nvPr/>
        </p:nvSpPr>
        <p:spPr>
          <a:xfrm>
            <a:off x="419100" y="6649720"/>
            <a:ext cx="2933700" cy="472209"/>
          </a:xfrm>
          <a:prstGeom prst="rect">
            <a:avLst/>
          </a:prstGeom>
          <a:noFill/>
        </p:spPr>
        <p:txBody>
          <a:bodyPr wrap="square" lIns="101882" tIns="50941" rIns="101882" bIns="50941" rtlCol="0">
            <a:spAutoFit/>
          </a:bodyPr>
          <a:lstStyle/>
          <a:p>
            <a:r>
              <a:rPr lang="en-US" dirty="0" smtClean="0">
                <a:solidFill>
                  <a:srgbClr val="006600"/>
                </a:solidFill>
              </a:rPr>
              <a:t>Value = 2.168</a:t>
            </a:r>
            <a:endParaRPr lang="en-US" dirty="0">
              <a:solidFill>
                <a:srgbClr val="006600"/>
              </a:solidFill>
            </a:endParaRPr>
          </a:p>
        </p:txBody>
      </p:sp>
      <p:sp>
        <p:nvSpPr>
          <p:cNvPr id="6" name="TextBox 5"/>
          <p:cNvSpPr txBox="1"/>
          <p:nvPr/>
        </p:nvSpPr>
        <p:spPr>
          <a:xfrm>
            <a:off x="7848600" y="6649720"/>
            <a:ext cx="2933700" cy="472209"/>
          </a:xfrm>
          <a:prstGeom prst="rect">
            <a:avLst/>
          </a:prstGeom>
          <a:noFill/>
        </p:spPr>
        <p:txBody>
          <a:bodyPr wrap="square" lIns="101882" tIns="50941" rIns="101882" bIns="50941" rtlCol="0">
            <a:spAutoFit/>
          </a:bodyPr>
          <a:lstStyle/>
          <a:p>
            <a:r>
              <a:rPr lang="en-US" dirty="0" smtClean="0">
                <a:solidFill>
                  <a:srgbClr val="006600"/>
                </a:solidFill>
              </a:rPr>
              <a:t>Value = 1.227</a:t>
            </a:r>
            <a:endParaRPr lang="en-US" dirty="0">
              <a:solidFill>
                <a:srgbClr val="006600"/>
              </a:solidFill>
            </a:endParaRPr>
          </a:p>
        </p:txBody>
      </p:sp>
      <p:cxnSp>
        <p:nvCxnSpPr>
          <p:cNvPr id="9" name="Straight Arrow Connector 8"/>
          <p:cNvCxnSpPr/>
          <p:nvPr/>
        </p:nvCxnSpPr>
        <p:spPr bwMode="auto">
          <a:xfrm flipH="1">
            <a:off x="7208520" y="4922520"/>
            <a:ext cx="754380" cy="69088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11" name="TextBox 10"/>
          <p:cNvSpPr txBox="1"/>
          <p:nvPr/>
        </p:nvSpPr>
        <p:spPr>
          <a:xfrm>
            <a:off x="8046721" y="4362732"/>
            <a:ext cx="1334268" cy="841541"/>
          </a:xfrm>
          <a:prstGeom prst="rect">
            <a:avLst/>
          </a:prstGeom>
          <a:noFill/>
        </p:spPr>
        <p:txBody>
          <a:bodyPr wrap="none" lIns="101882" tIns="50941" rIns="101882" bIns="50941" rtlCol="0">
            <a:spAutoFit/>
          </a:bodyPr>
          <a:lstStyle/>
          <a:p>
            <a:r>
              <a:rPr lang="en-US" dirty="0" smtClean="0">
                <a:solidFill>
                  <a:schemeClr val="tx1"/>
                </a:solidFill>
              </a:rPr>
              <a:t>Produces</a:t>
            </a:r>
          </a:p>
          <a:p>
            <a:r>
              <a:rPr lang="en-US" dirty="0" smtClean="0">
                <a:solidFill>
                  <a:schemeClr val="tx1"/>
                </a:solidFill>
              </a:rPr>
              <a:t>SUV </a:t>
            </a:r>
          </a:p>
        </p:txBody>
      </p:sp>
      <p:pic>
        <p:nvPicPr>
          <p:cNvPr id="12" name="Picture 11" descr="220px-Ab_car_07.jpg"/>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8046720" y="5267960"/>
            <a:ext cx="1788160" cy="1381760"/>
          </a:xfrm>
          <a:prstGeom prst="rect">
            <a:avLst/>
          </a:prstGeom>
        </p:spPr>
      </p:pic>
      <p:cxnSp>
        <p:nvCxnSpPr>
          <p:cNvPr id="13" name="Straight Arrow Connector 12"/>
          <p:cNvCxnSpPr/>
          <p:nvPr/>
        </p:nvCxnSpPr>
        <p:spPr bwMode="auto">
          <a:xfrm>
            <a:off x="2011680" y="4749800"/>
            <a:ext cx="2179320" cy="112268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14" name="TextBox 13"/>
          <p:cNvSpPr txBox="1"/>
          <p:nvPr/>
        </p:nvSpPr>
        <p:spPr>
          <a:xfrm>
            <a:off x="607755" y="4190012"/>
            <a:ext cx="1435258" cy="841541"/>
          </a:xfrm>
          <a:prstGeom prst="rect">
            <a:avLst/>
          </a:prstGeom>
          <a:noFill/>
        </p:spPr>
        <p:txBody>
          <a:bodyPr wrap="none" lIns="101882" tIns="50941" rIns="101882" bIns="50941" rtlCol="0">
            <a:spAutoFit/>
          </a:bodyPr>
          <a:lstStyle/>
          <a:p>
            <a:r>
              <a:rPr lang="en-US" dirty="0" smtClean="0">
                <a:solidFill>
                  <a:schemeClr val="tx1"/>
                </a:solidFill>
              </a:rPr>
              <a:t>Produces</a:t>
            </a:r>
          </a:p>
          <a:p>
            <a:r>
              <a:rPr lang="en-US" dirty="0" smtClean="0">
                <a:solidFill>
                  <a:schemeClr val="tx1"/>
                </a:solidFill>
              </a:rPr>
              <a:t>Micro-car</a:t>
            </a:r>
          </a:p>
        </p:txBody>
      </p:sp>
      <p:pic>
        <p:nvPicPr>
          <p:cNvPr id="15" name="Picture 14" descr="220px-GEMcar.jpg"/>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670560" y="5181600"/>
            <a:ext cx="1844040" cy="1424940"/>
          </a:xfrm>
          <a:prstGeom prst="rect">
            <a:avLst/>
          </a:prstGeom>
        </p:spPr>
      </p:pic>
    </p:spTree>
    <p:extLst>
      <p:ext uri="{BB962C8B-B14F-4D97-AF65-F5344CB8AC3E}">
        <p14:creationId xmlns="" xmlns:p14="http://schemas.microsoft.com/office/powerpoint/2010/main" val="222165358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descr="graph.supply.7.7.0.attack.gif"/>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4023360" y="1727201"/>
            <a:ext cx="2263140" cy="2128224"/>
          </a:xfrm>
          <a:prstGeom prst="rect">
            <a:avLst/>
          </a:prstGeom>
        </p:spPr>
      </p:pic>
      <p:sp>
        <p:nvSpPr>
          <p:cNvPr id="2" name="Title 1"/>
          <p:cNvSpPr>
            <a:spLocks noGrp="1"/>
          </p:cNvSpPr>
          <p:nvPr>
            <p:ph type="title"/>
          </p:nvPr>
        </p:nvSpPr>
        <p:spPr>
          <a:xfrm>
            <a:off x="754380" y="228600"/>
            <a:ext cx="8549640" cy="1381760"/>
          </a:xfrm>
        </p:spPr>
        <p:txBody>
          <a:bodyPr/>
          <a:lstStyle/>
          <a:p>
            <a:r>
              <a:rPr lang="en-US" dirty="0" smtClean="0">
                <a:solidFill>
                  <a:srgbClr val="0000FF"/>
                </a:solidFill>
              </a:rPr>
              <a:t>Attack model</a:t>
            </a:r>
            <a:br>
              <a:rPr lang="en-US" dirty="0" smtClean="0">
                <a:solidFill>
                  <a:srgbClr val="0000FF"/>
                </a:solidFill>
              </a:rPr>
            </a:br>
            <a:r>
              <a:rPr lang="en-US" dirty="0" smtClean="0">
                <a:solidFill>
                  <a:srgbClr val="0000FF"/>
                </a:solidFill>
              </a:rPr>
              <a:t>(Independent cascade)</a:t>
            </a:r>
            <a:endParaRPr lang="en-US" dirty="0">
              <a:solidFill>
                <a:srgbClr val="0000FF"/>
              </a:solidFill>
            </a:endParaRPr>
          </a:p>
        </p:txBody>
      </p:sp>
      <p:sp>
        <p:nvSpPr>
          <p:cNvPr id="5" name="TextBox 4"/>
          <p:cNvSpPr txBox="1"/>
          <p:nvPr/>
        </p:nvSpPr>
        <p:spPr>
          <a:xfrm>
            <a:off x="1005840" y="1813560"/>
            <a:ext cx="3185160" cy="472209"/>
          </a:xfrm>
          <a:prstGeom prst="rect">
            <a:avLst/>
          </a:prstGeom>
          <a:noFill/>
        </p:spPr>
        <p:txBody>
          <a:bodyPr wrap="square" lIns="101882" tIns="50941" rIns="101882" bIns="50941" rtlCol="0">
            <a:spAutoFit/>
          </a:bodyPr>
          <a:lstStyle/>
          <a:p>
            <a:r>
              <a:rPr lang="en-US" dirty="0" smtClean="0">
                <a:solidFill>
                  <a:schemeClr val="tx1"/>
                </a:solidFill>
              </a:rPr>
              <a:t>Spread chance: .5</a:t>
            </a:r>
            <a:endParaRPr lang="en-US" dirty="0">
              <a:solidFill>
                <a:schemeClr val="tx1"/>
              </a:solidFill>
            </a:endParaRPr>
          </a:p>
        </p:txBody>
      </p:sp>
      <p:cxnSp>
        <p:nvCxnSpPr>
          <p:cNvPr id="7" name="Straight Connector 6"/>
          <p:cNvCxnSpPr/>
          <p:nvPr/>
        </p:nvCxnSpPr>
        <p:spPr bwMode="auto">
          <a:xfrm>
            <a:off x="3688080" y="2159000"/>
            <a:ext cx="838200" cy="259080"/>
          </a:xfrm>
          <a:prstGeom prst="line">
            <a:avLst/>
          </a:prstGeom>
          <a:solidFill>
            <a:schemeClr val="accent1"/>
          </a:solidFill>
          <a:ln w="12700" cap="flat" cmpd="sng" algn="ctr">
            <a:solidFill>
              <a:schemeClr val="tx1"/>
            </a:solidFill>
            <a:prstDash val="solid"/>
            <a:round/>
            <a:headEnd type="none" w="med" len="med"/>
            <a:tailEnd type="triangle" w="med" len="med"/>
          </a:ln>
          <a:effectLst/>
        </p:spPr>
      </p:cxnSp>
      <p:cxnSp>
        <p:nvCxnSpPr>
          <p:cNvPr id="9" name="Straight Arrow Connector 8"/>
          <p:cNvCxnSpPr/>
          <p:nvPr/>
        </p:nvCxnSpPr>
        <p:spPr bwMode="auto">
          <a:xfrm>
            <a:off x="3688080" y="2159000"/>
            <a:ext cx="1257300" cy="259080"/>
          </a:xfrm>
          <a:prstGeom prst="straightConnector1">
            <a:avLst/>
          </a:prstGeom>
          <a:solidFill>
            <a:schemeClr val="accent1"/>
          </a:solidFill>
          <a:ln w="12700" cap="flat" cmpd="sng" algn="ctr">
            <a:solidFill>
              <a:schemeClr val="tx1"/>
            </a:solidFill>
            <a:prstDash val="solid"/>
            <a:round/>
            <a:headEnd type="none" w="med" len="med"/>
            <a:tailEnd type="triangle"/>
          </a:ln>
          <a:effectLst/>
        </p:spPr>
      </p:cxnSp>
      <p:cxnSp>
        <p:nvCxnSpPr>
          <p:cNvPr id="13" name="Straight Arrow Connector 12"/>
          <p:cNvCxnSpPr/>
          <p:nvPr/>
        </p:nvCxnSpPr>
        <p:spPr bwMode="auto">
          <a:xfrm>
            <a:off x="3688080" y="2159000"/>
            <a:ext cx="1424940" cy="949960"/>
          </a:xfrm>
          <a:prstGeom prst="straightConnector1">
            <a:avLst/>
          </a:prstGeom>
          <a:solidFill>
            <a:schemeClr val="accent1"/>
          </a:solidFill>
          <a:ln w="12700" cap="flat" cmpd="sng" algn="ctr">
            <a:solidFill>
              <a:schemeClr val="tx1"/>
            </a:solidFill>
            <a:prstDash val="solid"/>
            <a:round/>
            <a:headEnd type="none" w="med" len="med"/>
            <a:tailEnd type="triangle"/>
          </a:ln>
          <a:effectLst/>
        </p:spPr>
      </p:cxnSp>
      <p:pic>
        <p:nvPicPr>
          <p:cNvPr id="16" name="Picture 15" descr="graph.supply.7.7.0.attackoutcome1.gif"/>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670560" y="4780575"/>
            <a:ext cx="2263140" cy="2128225"/>
          </a:xfrm>
          <a:prstGeom prst="rect">
            <a:avLst/>
          </a:prstGeom>
        </p:spPr>
      </p:pic>
      <p:pic>
        <p:nvPicPr>
          <p:cNvPr id="17" name="Picture 16" descr="graph.supply.7.7.0.attackoutcome2.gif"/>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4023360" y="4780575"/>
            <a:ext cx="2263140" cy="2128225"/>
          </a:xfrm>
          <a:prstGeom prst="rect">
            <a:avLst/>
          </a:prstGeom>
        </p:spPr>
      </p:pic>
      <p:pic>
        <p:nvPicPr>
          <p:cNvPr id="18" name="Picture 17" descr="graph.supply.7.7.0.attack.gif"/>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7292340" y="4780575"/>
            <a:ext cx="2263140" cy="2128224"/>
          </a:xfrm>
          <a:prstGeom prst="rect">
            <a:avLst/>
          </a:prstGeom>
        </p:spPr>
      </p:pic>
      <p:cxnSp>
        <p:nvCxnSpPr>
          <p:cNvPr id="24" name="Straight Arrow Connector 23"/>
          <p:cNvCxnSpPr/>
          <p:nvPr/>
        </p:nvCxnSpPr>
        <p:spPr bwMode="auto">
          <a:xfrm flipH="1">
            <a:off x="2849880" y="4003335"/>
            <a:ext cx="2263140" cy="69088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cxnSp>
        <p:nvCxnSpPr>
          <p:cNvPr id="27" name="Straight Arrow Connector 26"/>
          <p:cNvCxnSpPr/>
          <p:nvPr/>
        </p:nvCxnSpPr>
        <p:spPr bwMode="auto">
          <a:xfrm>
            <a:off x="5113020" y="4003335"/>
            <a:ext cx="0" cy="69088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cxnSp>
        <p:nvCxnSpPr>
          <p:cNvPr id="29" name="Straight Arrow Connector 28"/>
          <p:cNvCxnSpPr/>
          <p:nvPr/>
        </p:nvCxnSpPr>
        <p:spPr bwMode="auto">
          <a:xfrm>
            <a:off x="5113020" y="4003335"/>
            <a:ext cx="2095500" cy="69088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Tree>
    <p:extLst>
      <p:ext uri="{BB962C8B-B14F-4D97-AF65-F5344CB8AC3E}">
        <p14:creationId xmlns="" xmlns:p14="http://schemas.microsoft.com/office/powerpoint/2010/main" val="14450954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29"/>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0" name="Rectangle 2"/>
          <p:cNvSpPr>
            <a:spLocks noGrp="1" noChangeArrowheads="1"/>
          </p:cNvSpPr>
          <p:nvPr>
            <p:ph type="title"/>
          </p:nvPr>
        </p:nvSpPr>
        <p:spPr>
          <a:xfrm>
            <a:off x="419100" y="-259080"/>
            <a:ext cx="9052560" cy="1122680"/>
          </a:xfrm>
        </p:spPr>
        <p:txBody>
          <a:bodyPr/>
          <a:lstStyle/>
          <a:p>
            <a:r>
              <a:rPr lang="en-US" dirty="0">
                <a:solidFill>
                  <a:schemeClr val="accent6"/>
                </a:solidFill>
              </a:rPr>
              <a:t>General-sum games</a:t>
            </a:r>
            <a:endParaRPr lang="en-US" sz="4000" dirty="0">
              <a:solidFill>
                <a:schemeClr val="accent6"/>
              </a:solidFill>
            </a:endParaRPr>
          </a:p>
        </p:txBody>
      </p:sp>
      <p:sp>
        <p:nvSpPr>
          <p:cNvPr id="304131" name="Rectangle 3"/>
          <p:cNvSpPr>
            <a:spLocks noGrp="1" noChangeArrowheads="1"/>
          </p:cNvSpPr>
          <p:nvPr>
            <p:ph type="body" sz="half" idx="1"/>
          </p:nvPr>
        </p:nvSpPr>
        <p:spPr>
          <a:xfrm>
            <a:off x="83820" y="690880"/>
            <a:ext cx="9304020" cy="2504440"/>
          </a:xfrm>
        </p:spPr>
        <p:txBody>
          <a:bodyPr/>
          <a:lstStyle/>
          <a:p>
            <a:r>
              <a:rPr lang="en-US" sz="3100" dirty="0"/>
              <a:t>You could still play a </a:t>
            </a:r>
            <a:r>
              <a:rPr lang="en-US" sz="3100" dirty="0" err="1"/>
              <a:t>minimax</a:t>
            </a:r>
            <a:r>
              <a:rPr lang="en-US" sz="3100" dirty="0"/>
              <a:t> strategy in general-sum games</a:t>
            </a:r>
          </a:p>
          <a:p>
            <a:pPr lvl="1"/>
            <a:r>
              <a:rPr lang="en-US" sz="2400" dirty="0"/>
              <a:t>I.e., pretend that the opponent is only trying to hurt you</a:t>
            </a:r>
          </a:p>
          <a:p>
            <a:r>
              <a:rPr lang="en-US" sz="3100" dirty="0"/>
              <a:t>But this is not rational:</a:t>
            </a:r>
          </a:p>
        </p:txBody>
      </p:sp>
      <p:graphicFrame>
        <p:nvGraphicFramePr>
          <p:cNvPr id="304132" name="Group 4"/>
          <p:cNvGraphicFramePr>
            <a:graphicFrameLocks noGrp="1"/>
          </p:cNvGraphicFramePr>
          <p:nvPr>
            <p:ph sz="half" idx="2"/>
          </p:nvPr>
        </p:nvGraphicFramePr>
        <p:xfrm>
          <a:off x="4648200" y="2743200"/>
          <a:ext cx="4191000" cy="1865376"/>
        </p:xfrm>
        <a:graphic>
          <a:graphicData uri="http://schemas.openxmlformats.org/drawingml/2006/table">
            <a:tbl>
              <a:tblPr/>
              <a:tblGrid>
                <a:gridCol w="1898174"/>
                <a:gridCol w="2292826"/>
              </a:tblGrid>
              <a:tr h="9326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5400" b="0" i="0" u="none" strike="noStrike" cap="none" normalizeH="0" baseline="0" dirty="0" smtClean="0">
                          <a:ln>
                            <a:noFill/>
                          </a:ln>
                          <a:solidFill>
                            <a:schemeClr val="tx1"/>
                          </a:solidFill>
                          <a:effectLst/>
                          <a:latin typeface="Arial" charset="0"/>
                        </a:rPr>
                        <a:t>0, 0</a:t>
                      </a:r>
                    </a:p>
                  </a:txBody>
                  <a:tcPr marL="100584" marR="100584" marT="51816" marB="518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5400" b="0" i="0" u="none" strike="noStrike" cap="none" normalizeH="0" baseline="0" smtClean="0">
                          <a:ln>
                            <a:noFill/>
                          </a:ln>
                          <a:solidFill>
                            <a:schemeClr val="tx1"/>
                          </a:solidFill>
                          <a:effectLst/>
                          <a:latin typeface="Arial" charset="0"/>
                        </a:rPr>
                        <a:t>3, 1</a:t>
                      </a:r>
                    </a:p>
                  </a:txBody>
                  <a:tcPr marL="100584" marR="100584" marT="51816" marB="5181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32688">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5400" b="0" i="0" u="none" strike="noStrike" cap="none" normalizeH="0" baseline="0" smtClean="0">
                          <a:ln>
                            <a:noFill/>
                          </a:ln>
                          <a:solidFill>
                            <a:schemeClr val="tx1"/>
                          </a:solidFill>
                          <a:effectLst/>
                          <a:latin typeface="Arial" charset="0"/>
                        </a:rPr>
                        <a:t>1, 0</a:t>
                      </a:r>
                    </a:p>
                  </a:txBody>
                  <a:tcPr marL="100584" marR="100584" marT="51816" marB="518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5400" b="0" i="0" u="none" strike="noStrike" cap="none" normalizeH="0" baseline="0" dirty="0" smtClean="0">
                          <a:ln>
                            <a:noFill/>
                          </a:ln>
                          <a:solidFill>
                            <a:schemeClr val="tx1"/>
                          </a:solidFill>
                          <a:effectLst/>
                          <a:latin typeface="Arial" charset="0"/>
                        </a:rPr>
                        <a:t>2, 1</a:t>
                      </a:r>
                    </a:p>
                  </a:txBody>
                  <a:tcPr marL="100584" marR="100584" marT="51816" marB="5181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04143" name="Rectangle 15"/>
          <p:cNvSpPr>
            <a:spLocks noChangeArrowheads="1"/>
          </p:cNvSpPr>
          <p:nvPr/>
        </p:nvSpPr>
        <p:spPr bwMode="auto">
          <a:xfrm>
            <a:off x="0" y="4922520"/>
            <a:ext cx="10058400" cy="2504440"/>
          </a:xfrm>
          <a:prstGeom prst="rect">
            <a:avLst/>
          </a:prstGeom>
          <a:noFill/>
          <a:ln w="9525">
            <a:noFill/>
            <a:miter lim="800000"/>
            <a:headEnd/>
            <a:tailEnd/>
          </a:ln>
          <a:effectLst/>
        </p:spPr>
        <p:txBody>
          <a:bodyPr lIns="101882" tIns="50941" rIns="101882" bIns="50941"/>
          <a:lstStyle/>
          <a:p>
            <a:pPr marL="382059" indent="-382059">
              <a:spcBef>
                <a:spcPct val="20000"/>
              </a:spcBef>
              <a:buFontTx/>
              <a:buChar char="•"/>
            </a:pPr>
            <a:r>
              <a:rPr lang="en-US" sz="2700" dirty="0">
                <a:solidFill>
                  <a:schemeClr val="tx1"/>
                </a:solidFill>
              </a:rPr>
              <a:t>If Column was trying to hurt Row, Column would play Left, so Row should play Down</a:t>
            </a:r>
          </a:p>
          <a:p>
            <a:pPr marL="382059" indent="-382059">
              <a:spcBef>
                <a:spcPct val="20000"/>
              </a:spcBef>
              <a:buFontTx/>
              <a:buChar char="•"/>
            </a:pPr>
            <a:r>
              <a:rPr lang="en-US" sz="2700" dirty="0">
                <a:solidFill>
                  <a:schemeClr val="tx1"/>
                </a:solidFill>
              </a:rPr>
              <a:t>In reality, Column will play Right (strictly dominant), so Row should play Up</a:t>
            </a:r>
          </a:p>
          <a:p>
            <a:pPr marL="382059" indent="-382059">
              <a:spcBef>
                <a:spcPct val="20000"/>
              </a:spcBef>
              <a:buFontTx/>
              <a:buChar char="•"/>
            </a:pPr>
            <a:r>
              <a:rPr lang="en-US" sz="2700" dirty="0">
                <a:solidFill>
                  <a:schemeClr val="tx1"/>
                </a:solidFill>
              </a:rPr>
              <a:t>Is there a better generalization of </a:t>
            </a:r>
            <a:r>
              <a:rPr lang="en-US" sz="2700" dirty="0" err="1">
                <a:solidFill>
                  <a:schemeClr val="tx1"/>
                </a:solidFill>
              </a:rPr>
              <a:t>minimax</a:t>
            </a:r>
            <a:r>
              <a:rPr lang="en-US" sz="2700" dirty="0">
                <a:solidFill>
                  <a:schemeClr val="tx1"/>
                </a:solidFill>
              </a:rPr>
              <a:t> strategies in zero-sum games to general-sum games?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41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4143"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00FF"/>
                </a:solidFill>
              </a:rPr>
              <a:t>Evaluating expected loss</a:t>
            </a:r>
            <a:endParaRPr lang="en-US" dirty="0">
              <a:solidFill>
                <a:srgbClr val="0000FF"/>
              </a:solidFill>
            </a:endParaRPr>
          </a:p>
        </p:txBody>
      </p:sp>
      <p:pic>
        <p:nvPicPr>
          <p:cNvPr id="5" name="Content Placeholder 4" descr="graph.supply.7.7.0.threat.gif"/>
          <p:cNvPicPr>
            <a:picLocks noGrp="1" noChangeAspect="1"/>
          </p:cNvPicPr>
          <p:nvPr>
            <p:ph idx="1"/>
          </p:nvPr>
        </p:nvPicPr>
        <p:blipFill>
          <a:blip r:embed="rId2" cstate="print">
            <a:extLst>
              <a:ext uri="{28A0092B-C50C-407E-A947-70E740481C1C}">
                <a14:useLocalDpi xmlns="" xmlns:a14="http://schemas.microsoft.com/office/drawing/2010/main" val="0"/>
              </a:ext>
            </a:extLst>
          </a:blip>
          <a:srcRect l="-32981" r="-32981"/>
          <a:stretch>
            <a:fillRect/>
          </a:stretch>
        </p:blipFill>
        <p:spPr>
          <a:xfrm>
            <a:off x="1005840" y="2072640"/>
            <a:ext cx="8077766" cy="4577080"/>
          </a:xfrm>
        </p:spPr>
      </p:pic>
      <p:pic>
        <p:nvPicPr>
          <p:cNvPr id="6" name="Picture 5" descr="graph.supply.7.7.0.value.gif"/>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251460" y="4577080"/>
            <a:ext cx="2011680" cy="1891755"/>
          </a:xfrm>
          <a:prstGeom prst="rect">
            <a:avLst/>
          </a:prstGeom>
        </p:spPr>
      </p:pic>
      <p:sp>
        <p:nvSpPr>
          <p:cNvPr id="7" name="TextBox 6"/>
          <p:cNvSpPr txBox="1"/>
          <p:nvPr/>
        </p:nvSpPr>
        <p:spPr>
          <a:xfrm>
            <a:off x="7040880" y="1727201"/>
            <a:ext cx="2514600" cy="348814"/>
          </a:xfrm>
          <a:prstGeom prst="rect">
            <a:avLst/>
          </a:prstGeom>
          <a:noFill/>
        </p:spPr>
        <p:txBody>
          <a:bodyPr wrap="square" lIns="101882" tIns="50941" rIns="101882" bIns="50941" rtlCol="0">
            <a:spAutoFit/>
          </a:bodyPr>
          <a:lstStyle/>
          <a:p>
            <a:r>
              <a:rPr lang="en-US" sz="1600" dirty="0" smtClean="0">
                <a:solidFill>
                  <a:schemeClr val="tx1"/>
                </a:solidFill>
              </a:rPr>
              <a:t>Expected loss =  0.8488</a:t>
            </a:r>
            <a:endParaRPr lang="en-US" sz="1600" dirty="0">
              <a:solidFill>
                <a:schemeClr val="tx1"/>
              </a:solidFill>
            </a:endParaRPr>
          </a:p>
        </p:txBody>
      </p:sp>
      <p:sp>
        <p:nvSpPr>
          <p:cNvPr id="9" name="TextBox 8"/>
          <p:cNvSpPr txBox="1"/>
          <p:nvPr/>
        </p:nvSpPr>
        <p:spPr>
          <a:xfrm>
            <a:off x="7376160" y="3195321"/>
            <a:ext cx="2514600" cy="348814"/>
          </a:xfrm>
          <a:prstGeom prst="rect">
            <a:avLst/>
          </a:prstGeom>
          <a:noFill/>
        </p:spPr>
        <p:txBody>
          <a:bodyPr wrap="square" lIns="101882" tIns="50941" rIns="101882" bIns="50941" rtlCol="0">
            <a:spAutoFit/>
          </a:bodyPr>
          <a:lstStyle/>
          <a:p>
            <a:r>
              <a:rPr lang="en-US" sz="1600" dirty="0" smtClean="0">
                <a:solidFill>
                  <a:schemeClr val="tx1"/>
                </a:solidFill>
              </a:rPr>
              <a:t>Expected loss </a:t>
            </a:r>
            <a:r>
              <a:rPr lang="en-US" sz="1600" dirty="0">
                <a:solidFill>
                  <a:schemeClr val="tx1"/>
                </a:solidFill>
              </a:rPr>
              <a:t>=  </a:t>
            </a:r>
            <a:r>
              <a:rPr lang="en-US" sz="1600" dirty="0" smtClean="0">
                <a:solidFill>
                  <a:schemeClr val="tx1"/>
                </a:solidFill>
              </a:rPr>
              <a:t>0.6135 </a:t>
            </a:r>
            <a:endParaRPr lang="en-US" sz="1600" dirty="0">
              <a:solidFill>
                <a:schemeClr val="tx1"/>
              </a:solidFill>
            </a:endParaRPr>
          </a:p>
        </p:txBody>
      </p:sp>
      <p:sp>
        <p:nvSpPr>
          <p:cNvPr id="10" name="TextBox 9"/>
          <p:cNvSpPr txBox="1"/>
          <p:nvPr/>
        </p:nvSpPr>
        <p:spPr>
          <a:xfrm>
            <a:off x="7376160" y="4922520"/>
            <a:ext cx="2514600" cy="595319"/>
          </a:xfrm>
          <a:prstGeom prst="rect">
            <a:avLst/>
          </a:prstGeom>
          <a:noFill/>
        </p:spPr>
        <p:txBody>
          <a:bodyPr wrap="square" lIns="101882" tIns="50941" rIns="101882" bIns="50941" rtlCol="0">
            <a:spAutoFit/>
          </a:bodyPr>
          <a:lstStyle/>
          <a:p>
            <a:r>
              <a:rPr lang="en-US" sz="1600" dirty="0" smtClean="0">
                <a:solidFill>
                  <a:schemeClr val="tx1"/>
                </a:solidFill>
              </a:rPr>
              <a:t>Expected loss =  1.227</a:t>
            </a:r>
            <a:endParaRPr lang="en-US" sz="1600" dirty="0">
              <a:solidFill>
                <a:schemeClr val="tx1"/>
              </a:solidFill>
            </a:endParaRPr>
          </a:p>
          <a:p>
            <a:r>
              <a:rPr lang="en-US" sz="1600" dirty="0" smtClean="0"/>
              <a:t> </a:t>
            </a:r>
            <a:endParaRPr lang="en-US" sz="1600" dirty="0"/>
          </a:p>
        </p:txBody>
      </p:sp>
      <p:cxnSp>
        <p:nvCxnSpPr>
          <p:cNvPr id="13" name="Straight Arrow Connector 12"/>
          <p:cNvCxnSpPr/>
          <p:nvPr/>
        </p:nvCxnSpPr>
        <p:spPr bwMode="auto">
          <a:xfrm flipH="1">
            <a:off x="6621780" y="2072640"/>
            <a:ext cx="670560" cy="25908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cxnSp>
        <p:nvCxnSpPr>
          <p:cNvPr id="15" name="Straight Arrow Connector 14"/>
          <p:cNvCxnSpPr/>
          <p:nvPr/>
        </p:nvCxnSpPr>
        <p:spPr bwMode="auto">
          <a:xfrm flipH="1">
            <a:off x="7124700" y="3540760"/>
            <a:ext cx="502920" cy="34544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cxnSp>
        <p:nvCxnSpPr>
          <p:cNvPr id="18" name="Straight Arrow Connector 17"/>
          <p:cNvCxnSpPr/>
          <p:nvPr/>
        </p:nvCxnSpPr>
        <p:spPr bwMode="auto">
          <a:xfrm flipH="1">
            <a:off x="7208520" y="5267960"/>
            <a:ext cx="586740" cy="43180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23" name="TextBox 22"/>
          <p:cNvSpPr txBox="1"/>
          <p:nvPr/>
        </p:nvSpPr>
        <p:spPr>
          <a:xfrm>
            <a:off x="502920" y="6403863"/>
            <a:ext cx="1508760" cy="472209"/>
          </a:xfrm>
          <a:prstGeom prst="rect">
            <a:avLst/>
          </a:prstGeom>
          <a:noFill/>
        </p:spPr>
        <p:txBody>
          <a:bodyPr wrap="square" lIns="101882" tIns="50941" rIns="101882" bIns="50941" rtlCol="0">
            <a:spAutoFit/>
          </a:bodyPr>
          <a:lstStyle/>
          <a:p>
            <a:r>
              <a:rPr lang="en-US" dirty="0" smtClean="0"/>
              <a:t>Values</a:t>
            </a:r>
            <a:endParaRPr lang="en-US" dirty="0"/>
          </a:p>
        </p:txBody>
      </p:sp>
      <p:pic>
        <p:nvPicPr>
          <p:cNvPr id="24" name="Picture 23"/>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251460" y="1727200"/>
            <a:ext cx="2011680" cy="2208305"/>
          </a:xfrm>
          <a:prstGeom prst="rect">
            <a:avLst/>
          </a:prstGeom>
        </p:spPr>
      </p:pic>
      <p:sp>
        <p:nvSpPr>
          <p:cNvPr id="25" name="TextBox 24"/>
          <p:cNvSpPr txBox="1"/>
          <p:nvPr/>
        </p:nvSpPr>
        <p:spPr>
          <a:xfrm>
            <a:off x="251460" y="3886200"/>
            <a:ext cx="2074855" cy="472209"/>
          </a:xfrm>
          <a:prstGeom prst="rect">
            <a:avLst/>
          </a:prstGeom>
          <a:noFill/>
        </p:spPr>
        <p:txBody>
          <a:bodyPr wrap="none" lIns="101882" tIns="50941" rIns="101882" bIns="50941" rtlCol="0">
            <a:spAutoFit/>
          </a:bodyPr>
          <a:lstStyle/>
          <a:p>
            <a:r>
              <a:rPr lang="en-US" dirty="0" smtClean="0"/>
              <a:t>Cascade model</a:t>
            </a:r>
            <a:endParaRPr lang="en-US" dirty="0"/>
          </a:p>
        </p:txBody>
      </p:sp>
    </p:spTree>
    <p:extLst>
      <p:ext uri="{BB962C8B-B14F-4D97-AF65-F5344CB8AC3E}">
        <p14:creationId xmlns="" xmlns:p14="http://schemas.microsoft.com/office/powerpoint/2010/main" val="62132494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00FF"/>
                </a:solidFill>
              </a:rPr>
              <a:t>Evaluating expected loss</a:t>
            </a:r>
            <a:endParaRPr lang="en-US" dirty="0">
              <a:solidFill>
                <a:srgbClr val="0000FF"/>
              </a:solidFill>
            </a:endParaRPr>
          </a:p>
        </p:txBody>
      </p:sp>
      <p:sp>
        <p:nvSpPr>
          <p:cNvPr id="3" name="Content Placeholder 2"/>
          <p:cNvSpPr>
            <a:spLocks noGrp="1"/>
          </p:cNvSpPr>
          <p:nvPr>
            <p:ph idx="1"/>
          </p:nvPr>
        </p:nvSpPr>
        <p:spPr/>
        <p:txBody>
          <a:bodyPr/>
          <a:lstStyle/>
          <a:p>
            <a:r>
              <a:rPr lang="en-US" sz="3200" dirty="0" smtClean="0"/>
              <a:t>Related to the idea of maximizing influence</a:t>
            </a:r>
          </a:p>
          <a:p>
            <a:pPr lvl="1"/>
            <a:r>
              <a:rPr lang="en-US" sz="2000" dirty="0" smtClean="0"/>
              <a:t>Which unfortunately is NP-hard</a:t>
            </a:r>
            <a:r>
              <a:rPr lang="en-US" sz="2000" baseline="30000" dirty="0" smtClean="0"/>
              <a:t>1</a:t>
            </a:r>
          </a:p>
          <a:p>
            <a:pPr lvl="1"/>
            <a:endParaRPr lang="en-US" sz="2000" baseline="30000" dirty="0" smtClean="0"/>
          </a:p>
          <a:p>
            <a:r>
              <a:rPr lang="en-US" sz="3200" dirty="0" smtClean="0"/>
              <a:t>However, extremely easy to approximate through simulation</a:t>
            </a:r>
            <a:r>
              <a:rPr lang="en-US" sz="3200" baseline="30000" dirty="0" smtClean="0"/>
              <a:t>1</a:t>
            </a:r>
          </a:p>
          <a:p>
            <a:endParaRPr lang="en-US" sz="3200" baseline="30000" dirty="0" smtClean="0"/>
          </a:p>
          <a:p>
            <a:r>
              <a:rPr lang="en-US" sz="3200" dirty="0" smtClean="0"/>
              <a:t>Fast algorithms for special cases</a:t>
            </a:r>
            <a:endParaRPr lang="en-US" sz="2000" dirty="0"/>
          </a:p>
          <a:p>
            <a:pPr lvl="1"/>
            <a:r>
              <a:rPr lang="en-US" sz="2000" dirty="0" smtClean="0">
                <a:solidFill>
                  <a:srgbClr val="008000"/>
                </a:solidFill>
              </a:rPr>
              <a:t>Two-pass algorithm for undirected trees (O(|T|))</a:t>
            </a:r>
          </a:p>
          <a:p>
            <a:pPr lvl="1"/>
            <a:r>
              <a:rPr lang="en-US" sz="2000" dirty="0" smtClean="0"/>
              <a:t>Domain specific procedures (i.e. consequence analysis)</a:t>
            </a:r>
          </a:p>
        </p:txBody>
      </p:sp>
      <p:sp>
        <p:nvSpPr>
          <p:cNvPr id="4" name="TextBox 3"/>
          <p:cNvSpPr txBox="1"/>
          <p:nvPr/>
        </p:nvSpPr>
        <p:spPr>
          <a:xfrm>
            <a:off x="6035040" y="7254240"/>
            <a:ext cx="2716056" cy="472209"/>
          </a:xfrm>
          <a:prstGeom prst="rect">
            <a:avLst/>
          </a:prstGeom>
          <a:noFill/>
        </p:spPr>
        <p:txBody>
          <a:bodyPr wrap="none" lIns="101882" tIns="50941" rIns="101882" bIns="50941" rtlCol="0">
            <a:spAutoFit/>
          </a:bodyPr>
          <a:lstStyle/>
          <a:p>
            <a:r>
              <a:rPr lang="en-US" baseline="30000" dirty="0" smtClean="0">
                <a:solidFill>
                  <a:schemeClr val="tx1"/>
                </a:solidFill>
              </a:rPr>
              <a:t>1</a:t>
            </a:r>
            <a:r>
              <a:rPr lang="en-US" dirty="0" smtClean="0">
                <a:solidFill>
                  <a:schemeClr val="tx1"/>
                </a:solidFill>
              </a:rPr>
              <a:t>Kempe et al.  2003 </a:t>
            </a:r>
            <a:endParaRPr lang="en-US" dirty="0">
              <a:solidFill>
                <a:schemeClr val="tx1"/>
              </a:solidFill>
            </a:endParaRPr>
          </a:p>
        </p:txBody>
      </p:sp>
    </p:spTree>
    <p:extLst>
      <p:ext uri="{BB962C8B-B14F-4D97-AF65-F5344CB8AC3E}">
        <p14:creationId xmlns="" xmlns:p14="http://schemas.microsoft.com/office/powerpoint/2010/main" val="248890242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4380" y="431800"/>
            <a:ext cx="8549640" cy="1381760"/>
          </a:xfrm>
        </p:spPr>
        <p:txBody>
          <a:bodyPr/>
          <a:lstStyle/>
          <a:p>
            <a:r>
              <a:rPr lang="en-US" dirty="0" smtClean="0">
                <a:solidFill>
                  <a:srgbClr val="0000FF"/>
                </a:solidFill>
              </a:rPr>
              <a:t>Notation for two-pass algorithm for undirected trees</a:t>
            </a:r>
            <a:endParaRPr lang="en-US" dirty="0">
              <a:solidFill>
                <a:srgbClr val="0000FF"/>
              </a:solidFill>
            </a:endParaRPr>
          </a:p>
        </p:txBody>
      </p:sp>
      <p:sp>
        <p:nvSpPr>
          <p:cNvPr id="3" name="Content Placeholder 2"/>
          <p:cNvSpPr>
            <a:spLocks noGrp="1"/>
          </p:cNvSpPr>
          <p:nvPr>
            <p:ph idx="1"/>
          </p:nvPr>
        </p:nvSpPr>
        <p:spPr/>
        <p:txBody>
          <a:bodyPr/>
          <a:lstStyle/>
          <a:p>
            <a:r>
              <a:rPr lang="en-US" sz="3200" dirty="0" smtClean="0"/>
              <a:t>T : set of targets</a:t>
            </a:r>
          </a:p>
          <a:p>
            <a:r>
              <a:rPr lang="en-US" sz="3200" dirty="0" smtClean="0"/>
              <a:t>O : set of defense options</a:t>
            </a:r>
          </a:p>
          <a:p>
            <a:r>
              <a:rPr lang="en-US" sz="3200" dirty="0" err="1" smtClean="0"/>
              <a:t>z</a:t>
            </a:r>
            <a:r>
              <a:rPr lang="en-US" sz="3200" baseline="-25000" dirty="0" err="1" smtClean="0"/>
              <a:t>o,t</a:t>
            </a:r>
            <a:r>
              <a:rPr lang="en-US" sz="3200" baseline="-25000" dirty="0" smtClean="0"/>
              <a:t> </a:t>
            </a:r>
            <a:r>
              <a:rPr lang="en-US" sz="3200" dirty="0" smtClean="0"/>
              <a:t>: probability of an attack succeeding at target t under defense option o</a:t>
            </a:r>
          </a:p>
          <a:p>
            <a:r>
              <a:rPr lang="en-US" sz="3200" dirty="0" err="1" smtClean="0"/>
              <a:t>p</a:t>
            </a:r>
            <a:r>
              <a:rPr lang="en-US" sz="3200" baseline="-25000" dirty="0" err="1" smtClean="0"/>
              <a:t>t,t</a:t>
            </a:r>
            <a:r>
              <a:rPr lang="en-US" sz="3200" baseline="-25000" dirty="0" smtClean="0"/>
              <a:t>’ </a:t>
            </a:r>
            <a:r>
              <a:rPr lang="en-US" sz="3200" dirty="0" smtClean="0"/>
              <a:t>: probability of a cascade from t to t’</a:t>
            </a:r>
          </a:p>
          <a:p>
            <a:r>
              <a:rPr lang="en-US" sz="3200" dirty="0" err="1" smtClean="0"/>
              <a:t>N</a:t>
            </a:r>
            <a:r>
              <a:rPr lang="en-US" sz="3200" baseline="-25000" dirty="0" err="1" smtClean="0"/>
              <a:t>t</a:t>
            </a:r>
            <a:r>
              <a:rPr lang="en-US" sz="3200" dirty="0" smtClean="0"/>
              <a:t> : set of the neighbors of t</a:t>
            </a:r>
          </a:p>
          <a:p>
            <a:r>
              <a:rPr lang="en-US" sz="3200" dirty="0" smtClean="0"/>
              <a:t>w</a:t>
            </a:r>
            <a:r>
              <a:rPr lang="en-US" sz="3200" baseline="-25000" dirty="0" smtClean="0"/>
              <a:t>t</a:t>
            </a:r>
            <a:r>
              <a:rPr lang="en-US" sz="3200" dirty="0" smtClean="0"/>
              <a:t> : worth (value) of target t</a:t>
            </a:r>
          </a:p>
          <a:p>
            <a:r>
              <a:rPr lang="en-US" sz="3200" dirty="0" smtClean="0"/>
              <a:t>P</a:t>
            </a:r>
            <a:r>
              <a:rPr lang="en-US" sz="3200" baseline="-25000" dirty="0" smtClean="0"/>
              <a:t>t</a:t>
            </a:r>
            <a:r>
              <a:rPr lang="en-US" sz="3200" dirty="0" smtClean="0"/>
              <a:t> : Parent of t</a:t>
            </a:r>
          </a:p>
          <a:p>
            <a:endParaRPr lang="en-US" sz="2200" dirty="0" smtClean="0"/>
          </a:p>
          <a:p>
            <a:endParaRPr lang="en-US" sz="2200" dirty="0" smtClean="0"/>
          </a:p>
        </p:txBody>
      </p:sp>
      <p:sp>
        <p:nvSpPr>
          <p:cNvPr id="4" name="TextBox 3"/>
          <p:cNvSpPr txBox="1"/>
          <p:nvPr/>
        </p:nvSpPr>
        <p:spPr>
          <a:xfrm>
            <a:off x="6035040" y="7254240"/>
            <a:ext cx="2716056" cy="472209"/>
          </a:xfrm>
          <a:prstGeom prst="rect">
            <a:avLst/>
          </a:prstGeom>
          <a:noFill/>
        </p:spPr>
        <p:txBody>
          <a:bodyPr wrap="none" lIns="101882" tIns="50941" rIns="101882" bIns="50941" rtlCol="0">
            <a:spAutoFit/>
          </a:bodyPr>
          <a:lstStyle/>
          <a:p>
            <a:r>
              <a:rPr lang="en-US" baseline="30000" dirty="0" smtClean="0"/>
              <a:t>1</a:t>
            </a:r>
            <a:r>
              <a:rPr lang="en-US" dirty="0" smtClean="0"/>
              <a:t>Kempe et al.  2003 </a:t>
            </a:r>
            <a:endParaRPr lang="en-US" dirty="0"/>
          </a:p>
        </p:txBody>
      </p:sp>
    </p:spTree>
    <p:extLst>
      <p:ext uri="{BB962C8B-B14F-4D97-AF65-F5344CB8AC3E}">
        <p14:creationId xmlns="" xmlns:p14="http://schemas.microsoft.com/office/powerpoint/2010/main" val="248890242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00FF"/>
                </a:solidFill>
              </a:rPr>
              <a:t>Expected loss in trees</a:t>
            </a:r>
            <a:endParaRPr lang="en-US" dirty="0">
              <a:solidFill>
                <a:srgbClr val="0000FF"/>
              </a:solidFill>
            </a:endParaRPr>
          </a:p>
        </p:txBody>
      </p:sp>
      <p:sp>
        <p:nvSpPr>
          <p:cNvPr id="3" name="Content Placeholder 2"/>
          <p:cNvSpPr>
            <a:spLocks noGrp="1"/>
          </p:cNvSpPr>
          <p:nvPr>
            <p:ph idx="1"/>
          </p:nvPr>
        </p:nvSpPr>
        <p:spPr/>
        <p:txBody>
          <a:bodyPr/>
          <a:lstStyle/>
          <a:p>
            <a:r>
              <a:rPr lang="en-US" sz="2800" dirty="0" smtClean="0"/>
              <a:t>Expected loss due to cascading failure:</a:t>
            </a:r>
          </a:p>
          <a:p>
            <a:endParaRPr lang="en-US" sz="2800" dirty="0" smtClean="0"/>
          </a:p>
          <a:p>
            <a:endParaRPr lang="en-US" sz="2800" dirty="0" smtClean="0"/>
          </a:p>
          <a:p>
            <a:r>
              <a:rPr lang="en-US" sz="2800" b="0" i="1" dirty="0" smtClean="0"/>
              <a:t>p(failure(t’)|t) = </a:t>
            </a:r>
            <a:r>
              <a:rPr lang="en-US" sz="2800" dirty="0" smtClean="0"/>
              <a:t>product of probabilities of the edges on the path between t and t’</a:t>
            </a:r>
          </a:p>
          <a:p>
            <a:r>
              <a:rPr lang="en-US" sz="2800" dirty="0" smtClean="0"/>
              <a:t>By organizing these paths, we can express the expected loss of the contagion spreading across an edge (</a:t>
            </a:r>
            <a:r>
              <a:rPr lang="en-US" sz="2800" dirty="0" err="1" smtClean="0"/>
              <a:t>t,t</a:t>
            </a:r>
            <a:r>
              <a:rPr lang="en-US" sz="2800" dirty="0" smtClean="0"/>
              <a:t>’) as:</a:t>
            </a:r>
          </a:p>
        </p:txBody>
      </p:sp>
      <p:pic>
        <p:nvPicPr>
          <p:cNvPr id="8" name="Picture 7" descr="addin_tmp.png"/>
          <p:cNvPicPr>
            <a:picLocks noChangeAspect="1"/>
          </p:cNvPicPr>
          <p:nvPr>
            <p:custDataLst>
              <p:tags r:id="rId1"/>
            </p:custDataLst>
          </p:nvPr>
        </p:nvPicPr>
        <p:blipFill>
          <a:blip r:embed="rId5" cstate="print"/>
          <a:stretch>
            <a:fillRect/>
          </a:stretch>
        </p:blipFill>
        <p:spPr>
          <a:xfrm>
            <a:off x="2514601" y="2936240"/>
            <a:ext cx="4767263" cy="486639"/>
          </a:xfrm>
          <a:prstGeom prst="rect">
            <a:avLst/>
          </a:prstGeom>
        </p:spPr>
      </p:pic>
      <p:pic>
        <p:nvPicPr>
          <p:cNvPr id="12" name="Picture 11" descr="addin_tmp.png"/>
          <p:cNvPicPr>
            <a:picLocks noChangeAspect="1"/>
          </p:cNvPicPr>
          <p:nvPr>
            <p:custDataLst>
              <p:tags r:id="rId2"/>
            </p:custDataLst>
          </p:nvPr>
        </p:nvPicPr>
        <p:blipFill>
          <a:blip r:embed="rId6" cstate="print"/>
          <a:stretch>
            <a:fillRect/>
          </a:stretch>
        </p:blipFill>
        <p:spPr>
          <a:xfrm>
            <a:off x="922020" y="6665976"/>
            <a:ext cx="8038338" cy="725424"/>
          </a:xfrm>
          <a:prstGeom prst="rect">
            <a:avLst/>
          </a:prstGeom>
        </p:spPr>
      </p:pic>
    </p:spTree>
    <p:extLst>
      <p:ext uri="{BB962C8B-B14F-4D97-AF65-F5344CB8AC3E}">
        <p14:creationId xmlns="" xmlns:p14="http://schemas.microsoft.com/office/powerpoint/2010/main" val="248890242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00FF"/>
                </a:solidFill>
              </a:rPr>
              <a:t>Utility evaluation</a:t>
            </a:r>
            <a:endParaRPr lang="en-US" dirty="0">
              <a:solidFill>
                <a:srgbClr val="0000FF"/>
              </a:solidFill>
            </a:endParaRPr>
          </a:p>
        </p:txBody>
      </p:sp>
      <p:sp>
        <p:nvSpPr>
          <p:cNvPr id="3" name="Content Placeholder 2"/>
          <p:cNvSpPr>
            <a:spLocks noGrp="1"/>
          </p:cNvSpPr>
          <p:nvPr>
            <p:ph idx="1"/>
          </p:nvPr>
        </p:nvSpPr>
        <p:spPr/>
        <p:txBody>
          <a:bodyPr/>
          <a:lstStyle/>
          <a:p>
            <a:pPr>
              <a:buNone/>
            </a:pPr>
            <a:r>
              <a:rPr lang="en-US" dirty="0" smtClean="0"/>
              <a:t>Given expected losses over edges, we can calculate expected losses for a target t:</a:t>
            </a:r>
          </a:p>
          <a:p>
            <a:endParaRPr lang="en-US" dirty="0" smtClean="0"/>
          </a:p>
          <a:p>
            <a:pPr>
              <a:buNone/>
            </a:pPr>
            <a:endParaRPr lang="en-US" dirty="0" smtClean="0"/>
          </a:p>
          <a:p>
            <a:pPr>
              <a:buNone/>
            </a:pPr>
            <a:endParaRPr lang="en-US" dirty="0" smtClean="0"/>
          </a:p>
        </p:txBody>
      </p:sp>
      <p:pic>
        <p:nvPicPr>
          <p:cNvPr id="9" name="Picture 8" descr="addin_tmp.png"/>
          <p:cNvPicPr>
            <a:picLocks noChangeAspect="1"/>
          </p:cNvPicPr>
          <p:nvPr>
            <p:custDataLst>
              <p:tags r:id="rId1"/>
            </p:custDataLst>
          </p:nvPr>
        </p:nvPicPr>
        <p:blipFill>
          <a:blip r:embed="rId4" cstate="print"/>
          <a:stretch>
            <a:fillRect/>
          </a:stretch>
        </p:blipFill>
        <p:spPr>
          <a:xfrm>
            <a:off x="2430780" y="3713481"/>
            <a:ext cx="4541368" cy="468503"/>
          </a:xfrm>
          <a:prstGeom prst="rect">
            <a:avLst/>
          </a:prstGeom>
        </p:spPr>
      </p:pic>
    </p:spTree>
    <p:extLst>
      <p:ext uri="{BB962C8B-B14F-4D97-AF65-F5344CB8AC3E}">
        <p14:creationId xmlns="" xmlns:p14="http://schemas.microsoft.com/office/powerpoint/2010/main" val="248890242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00FF"/>
                </a:solidFill>
              </a:rPr>
              <a:t>Two-pass algorithm for undirected trees</a:t>
            </a:r>
            <a:endParaRPr lang="en-US" dirty="0">
              <a:solidFill>
                <a:srgbClr val="0000FF"/>
              </a:solidFill>
            </a:endParaRPr>
          </a:p>
        </p:txBody>
      </p:sp>
      <p:sp>
        <p:nvSpPr>
          <p:cNvPr id="3" name="Content Placeholder 2"/>
          <p:cNvSpPr>
            <a:spLocks noGrp="1"/>
          </p:cNvSpPr>
          <p:nvPr>
            <p:ph idx="1"/>
          </p:nvPr>
        </p:nvSpPr>
        <p:spPr>
          <a:xfrm>
            <a:off x="502920" y="2245360"/>
            <a:ext cx="9052560" cy="4663440"/>
          </a:xfrm>
        </p:spPr>
        <p:txBody>
          <a:bodyPr/>
          <a:lstStyle/>
          <a:p>
            <a:r>
              <a:rPr lang="en-US" sz="2400" dirty="0" smtClean="0"/>
              <a:t>Pick a random node to be the root</a:t>
            </a:r>
          </a:p>
          <a:p>
            <a:endParaRPr lang="en-US" sz="2400" dirty="0" smtClean="0"/>
          </a:p>
          <a:p>
            <a:r>
              <a:rPr lang="en-US" sz="2400" dirty="0" smtClean="0"/>
              <a:t>Break each edge into two directed edges</a:t>
            </a:r>
          </a:p>
          <a:p>
            <a:endParaRPr lang="en-US" sz="2400" dirty="0" smtClean="0"/>
          </a:p>
          <a:p>
            <a:r>
              <a:rPr lang="en-US" sz="2400" dirty="0" smtClean="0"/>
              <a:t>Upward pass </a:t>
            </a:r>
          </a:p>
          <a:p>
            <a:pPr lvl="1"/>
            <a:r>
              <a:rPr lang="en-US" sz="1400" dirty="0" smtClean="0"/>
              <a:t>Calculate expected loss for each edge from parent to child</a:t>
            </a:r>
          </a:p>
          <a:p>
            <a:pPr lvl="1"/>
            <a:endParaRPr lang="en-US" sz="1600" baseline="30000" dirty="0" smtClean="0"/>
          </a:p>
          <a:p>
            <a:r>
              <a:rPr lang="en-US" sz="2400" dirty="0" smtClean="0"/>
              <a:t>Downward pass</a:t>
            </a:r>
          </a:p>
          <a:p>
            <a:pPr lvl="1"/>
            <a:r>
              <a:rPr lang="en-US" sz="1400" dirty="0" smtClean="0"/>
              <a:t>Calculate expected loss for each edge from child to parent</a:t>
            </a:r>
          </a:p>
          <a:p>
            <a:endParaRPr lang="en-US" baseline="30000" dirty="0" smtClean="0"/>
          </a:p>
        </p:txBody>
      </p:sp>
    </p:spTree>
    <p:extLst>
      <p:ext uri="{BB962C8B-B14F-4D97-AF65-F5344CB8AC3E}">
        <p14:creationId xmlns="" xmlns:p14="http://schemas.microsoft.com/office/powerpoint/2010/main" val="2488902420"/>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00FF"/>
                </a:solidFill>
              </a:rPr>
              <a:t>Simple example</a:t>
            </a:r>
            <a:endParaRPr lang="en-US" dirty="0"/>
          </a:p>
        </p:txBody>
      </p:sp>
      <p:sp>
        <p:nvSpPr>
          <p:cNvPr id="4" name="Oval 3"/>
          <p:cNvSpPr/>
          <p:nvPr/>
        </p:nvSpPr>
        <p:spPr bwMode="auto">
          <a:xfrm>
            <a:off x="2598420" y="4922520"/>
            <a:ext cx="1424940" cy="863600"/>
          </a:xfrm>
          <a:prstGeom prst="ellipse">
            <a:avLst/>
          </a:prstGeom>
          <a:solidFill>
            <a:srgbClr val="00B050"/>
          </a:solidFill>
          <a:ln w="25400" cap="flat" cmpd="sng" algn="ctr">
            <a:solidFill>
              <a:schemeClr val="tx1"/>
            </a:solidFill>
            <a:prstDash val="solid"/>
            <a:round/>
            <a:headEnd type="none" w="med" len="med"/>
            <a:tailEnd type="none" w="med" len="med"/>
          </a:ln>
          <a:effectLst/>
        </p:spPr>
        <p:txBody>
          <a:bodyPr vert="horz" wrap="square" lIns="101882" tIns="50941" rIns="101882" bIns="50941" numCol="1" rtlCol="0" anchor="t" anchorCtr="0" compatLnSpc="1">
            <a:prstTxWarp prst="textNoShape">
              <a:avLst/>
            </a:prstTxWarp>
          </a:bodyPr>
          <a:lstStyle/>
          <a:p>
            <a:pPr defTabSz="1018824" eaLnBrk="0" hangingPunct="0"/>
            <a:endParaRPr lang="en-US" sz="2700" dirty="0">
              <a:solidFill>
                <a:schemeClr val="tx1"/>
              </a:solidFill>
              <a:latin typeface="Times New Roman" pitchFamily="-106" charset="0"/>
            </a:endParaRPr>
          </a:p>
        </p:txBody>
      </p:sp>
      <p:sp>
        <p:nvSpPr>
          <p:cNvPr id="5" name="Oval 4"/>
          <p:cNvSpPr/>
          <p:nvPr/>
        </p:nvSpPr>
        <p:spPr bwMode="auto">
          <a:xfrm>
            <a:off x="6286500" y="4922520"/>
            <a:ext cx="1424940" cy="863600"/>
          </a:xfrm>
          <a:prstGeom prst="ellipse">
            <a:avLst/>
          </a:prstGeom>
          <a:solidFill>
            <a:srgbClr val="00B050"/>
          </a:solidFill>
          <a:ln w="25400" cap="flat" cmpd="sng" algn="ctr">
            <a:solidFill>
              <a:schemeClr val="tx1"/>
            </a:solidFill>
            <a:prstDash val="solid"/>
            <a:round/>
            <a:headEnd type="none" w="med" len="med"/>
            <a:tailEnd type="none" w="med" len="med"/>
          </a:ln>
          <a:effectLst/>
        </p:spPr>
        <p:txBody>
          <a:bodyPr vert="horz" wrap="square" lIns="101882" tIns="50941" rIns="101882" bIns="50941" numCol="1" rtlCol="0" anchor="t" anchorCtr="0" compatLnSpc="1">
            <a:prstTxWarp prst="textNoShape">
              <a:avLst/>
            </a:prstTxWarp>
          </a:bodyPr>
          <a:lstStyle/>
          <a:p>
            <a:pPr defTabSz="1018824" eaLnBrk="0" hangingPunct="0"/>
            <a:endParaRPr lang="en-US" sz="2700" dirty="0">
              <a:solidFill>
                <a:schemeClr val="tx1"/>
              </a:solidFill>
              <a:latin typeface="Times New Roman" pitchFamily="-106" charset="0"/>
            </a:endParaRPr>
          </a:p>
        </p:txBody>
      </p:sp>
      <p:sp>
        <p:nvSpPr>
          <p:cNvPr id="6" name="Oval 5"/>
          <p:cNvSpPr/>
          <p:nvPr/>
        </p:nvSpPr>
        <p:spPr bwMode="auto">
          <a:xfrm>
            <a:off x="4442460" y="2590800"/>
            <a:ext cx="1424940" cy="863600"/>
          </a:xfrm>
          <a:prstGeom prst="ellipse">
            <a:avLst/>
          </a:prstGeom>
          <a:noFill/>
          <a:ln w="25400" cap="flat" cmpd="sng" algn="ctr">
            <a:solidFill>
              <a:schemeClr val="tx1"/>
            </a:solidFill>
            <a:prstDash val="solid"/>
            <a:round/>
            <a:headEnd type="none" w="med" len="med"/>
            <a:tailEnd type="none" w="med" len="med"/>
          </a:ln>
          <a:effectLst/>
        </p:spPr>
        <p:txBody>
          <a:bodyPr vert="horz" wrap="square" lIns="101882" tIns="50941" rIns="101882" bIns="50941" numCol="1" rtlCol="0" anchor="t" anchorCtr="0" compatLnSpc="1">
            <a:prstTxWarp prst="textNoShape">
              <a:avLst/>
            </a:prstTxWarp>
          </a:bodyPr>
          <a:lstStyle/>
          <a:p>
            <a:pPr defTabSz="1018824" eaLnBrk="0" hangingPunct="0"/>
            <a:endParaRPr lang="en-US" sz="2700" dirty="0">
              <a:solidFill>
                <a:schemeClr val="tx1"/>
              </a:solidFill>
              <a:latin typeface="Times New Roman" pitchFamily="-106" charset="0"/>
            </a:endParaRPr>
          </a:p>
        </p:txBody>
      </p:sp>
      <p:cxnSp>
        <p:nvCxnSpPr>
          <p:cNvPr id="8" name="Straight Connector 7"/>
          <p:cNvCxnSpPr>
            <a:stCxn id="4" idx="0"/>
            <a:endCxn id="6" idx="4"/>
          </p:cNvCxnSpPr>
          <p:nvPr/>
        </p:nvCxnSpPr>
        <p:spPr bwMode="auto">
          <a:xfrm flipV="1">
            <a:off x="3310890" y="3454400"/>
            <a:ext cx="1844040" cy="146812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4" name="Straight Connector 13"/>
          <p:cNvCxnSpPr>
            <a:stCxn id="6" idx="4"/>
            <a:endCxn id="5" idx="0"/>
          </p:cNvCxnSpPr>
          <p:nvPr/>
        </p:nvCxnSpPr>
        <p:spPr bwMode="auto">
          <a:xfrm>
            <a:off x="5154930" y="3454400"/>
            <a:ext cx="1844040" cy="1468120"/>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15" name="TextBox 14"/>
          <p:cNvSpPr txBox="1"/>
          <p:nvPr/>
        </p:nvSpPr>
        <p:spPr>
          <a:xfrm>
            <a:off x="2682240" y="5872480"/>
            <a:ext cx="1173480" cy="472209"/>
          </a:xfrm>
          <a:prstGeom prst="rect">
            <a:avLst/>
          </a:prstGeom>
          <a:noFill/>
        </p:spPr>
        <p:txBody>
          <a:bodyPr wrap="square" lIns="101882" tIns="50941" rIns="101882" bIns="50941" rtlCol="0">
            <a:spAutoFit/>
          </a:bodyPr>
          <a:lstStyle/>
          <a:p>
            <a:r>
              <a:rPr lang="en-US" dirty="0" smtClean="0">
                <a:solidFill>
                  <a:schemeClr val="tx1"/>
                </a:solidFill>
              </a:rPr>
              <a:t>w = 1</a:t>
            </a:r>
            <a:endParaRPr lang="en-US" dirty="0">
              <a:solidFill>
                <a:schemeClr val="tx1"/>
              </a:solidFill>
            </a:endParaRPr>
          </a:p>
        </p:txBody>
      </p:sp>
      <p:sp>
        <p:nvSpPr>
          <p:cNvPr id="16" name="TextBox 15"/>
          <p:cNvSpPr txBox="1"/>
          <p:nvPr/>
        </p:nvSpPr>
        <p:spPr>
          <a:xfrm>
            <a:off x="6537960" y="5872480"/>
            <a:ext cx="1173480" cy="472209"/>
          </a:xfrm>
          <a:prstGeom prst="rect">
            <a:avLst/>
          </a:prstGeom>
          <a:noFill/>
        </p:spPr>
        <p:txBody>
          <a:bodyPr wrap="square" lIns="101882" tIns="50941" rIns="101882" bIns="50941" rtlCol="0">
            <a:spAutoFit/>
          </a:bodyPr>
          <a:lstStyle/>
          <a:p>
            <a:r>
              <a:rPr lang="en-US" dirty="0" smtClean="0">
                <a:solidFill>
                  <a:schemeClr val="tx1"/>
                </a:solidFill>
              </a:rPr>
              <a:t>w = 1</a:t>
            </a:r>
            <a:endParaRPr lang="en-US" dirty="0">
              <a:solidFill>
                <a:schemeClr val="tx1"/>
              </a:solidFill>
            </a:endParaRPr>
          </a:p>
        </p:txBody>
      </p:sp>
      <p:sp>
        <p:nvSpPr>
          <p:cNvPr id="17" name="TextBox 16"/>
          <p:cNvSpPr txBox="1"/>
          <p:nvPr/>
        </p:nvSpPr>
        <p:spPr>
          <a:xfrm>
            <a:off x="7795260" y="1899920"/>
            <a:ext cx="1927860" cy="472209"/>
          </a:xfrm>
          <a:prstGeom prst="rect">
            <a:avLst/>
          </a:prstGeom>
          <a:noFill/>
        </p:spPr>
        <p:txBody>
          <a:bodyPr wrap="square" lIns="101882" tIns="50941" rIns="101882" bIns="50941" rtlCol="0">
            <a:spAutoFit/>
          </a:bodyPr>
          <a:lstStyle/>
          <a:p>
            <a:r>
              <a:rPr lang="en-US" dirty="0" smtClean="0">
                <a:solidFill>
                  <a:schemeClr val="tx1"/>
                </a:solidFill>
              </a:rPr>
              <a:t>P(spread) = .5</a:t>
            </a:r>
            <a:endParaRPr lang="en-US" dirty="0">
              <a:solidFill>
                <a:schemeClr val="tx1"/>
              </a:solidFill>
            </a:endParaRPr>
          </a:p>
        </p:txBody>
      </p:sp>
      <p:sp>
        <p:nvSpPr>
          <p:cNvPr id="28" name="TextBox 27"/>
          <p:cNvSpPr txBox="1"/>
          <p:nvPr/>
        </p:nvSpPr>
        <p:spPr>
          <a:xfrm>
            <a:off x="4693920" y="1986280"/>
            <a:ext cx="922020" cy="472209"/>
          </a:xfrm>
          <a:prstGeom prst="rect">
            <a:avLst/>
          </a:prstGeom>
          <a:noFill/>
        </p:spPr>
        <p:txBody>
          <a:bodyPr wrap="square" lIns="101882" tIns="50941" rIns="101882" bIns="50941" rtlCol="0">
            <a:spAutoFit/>
          </a:bodyPr>
          <a:lstStyle/>
          <a:p>
            <a:r>
              <a:rPr lang="en-US" dirty="0" smtClean="0">
                <a:solidFill>
                  <a:schemeClr val="tx1"/>
                </a:solidFill>
              </a:rPr>
              <a:t>w = 0</a:t>
            </a:r>
            <a:endParaRPr lang="en-US" dirty="0">
              <a:solidFill>
                <a:schemeClr val="tx1"/>
              </a:solidFill>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00FF"/>
                </a:solidFill>
              </a:rPr>
              <a:t>Upward pass</a:t>
            </a:r>
            <a:endParaRPr lang="en-US" dirty="0"/>
          </a:p>
        </p:txBody>
      </p:sp>
      <p:sp>
        <p:nvSpPr>
          <p:cNvPr id="4" name="Oval 3"/>
          <p:cNvSpPr/>
          <p:nvPr/>
        </p:nvSpPr>
        <p:spPr bwMode="auto">
          <a:xfrm>
            <a:off x="2598420" y="4922520"/>
            <a:ext cx="1424940" cy="863600"/>
          </a:xfrm>
          <a:prstGeom prst="ellipse">
            <a:avLst/>
          </a:prstGeom>
          <a:noFill/>
          <a:ln w="25400" cap="flat" cmpd="sng" algn="ctr">
            <a:solidFill>
              <a:schemeClr val="tx1"/>
            </a:solidFill>
            <a:prstDash val="solid"/>
            <a:round/>
            <a:headEnd type="none" w="med" len="med"/>
            <a:tailEnd type="none" w="med" len="med"/>
          </a:ln>
          <a:effectLst/>
        </p:spPr>
        <p:txBody>
          <a:bodyPr vert="horz" wrap="square" lIns="101882" tIns="50941" rIns="101882" bIns="50941" numCol="1" rtlCol="0" anchor="t" anchorCtr="0" compatLnSpc="1">
            <a:prstTxWarp prst="textNoShape">
              <a:avLst/>
            </a:prstTxWarp>
          </a:bodyPr>
          <a:lstStyle/>
          <a:p>
            <a:pPr defTabSz="1018824" eaLnBrk="0" hangingPunct="0"/>
            <a:endParaRPr lang="en-US" sz="2700" dirty="0">
              <a:solidFill>
                <a:schemeClr val="tx1"/>
              </a:solidFill>
              <a:latin typeface="Times New Roman" pitchFamily="-106" charset="0"/>
            </a:endParaRPr>
          </a:p>
        </p:txBody>
      </p:sp>
      <p:sp>
        <p:nvSpPr>
          <p:cNvPr id="5" name="Oval 4"/>
          <p:cNvSpPr/>
          <p:nvPr/>
        </p:nvSpPr>
        <p:spPr bwMode="auto">
          <a:xfrm>
            <a:off x="6286500" y="4922520"/>
            <a:ext cx="1424940" cy="863600"/>
          </a:xfrm>
          <a:prstGeom prst="ellipse">
            <a:avLst/>
          </a:prstGeom>
          <a:noFill/>
          <a:ln w="25400" cap="flat" cmpd="sng" algn="ctr">
            <a:solidFill>
              <a:schemeClr val="tx1"/>
            </a:solidFill>
            <a:prstDash val="solid"/>
            <a:round/>
            <a:headEnd type="none" w="med" len="med"/>
            <a:tailEnd type="none" w="med" len="med"/>
          </a:ln>
          <a:effectLst/>
        </p:spPr>
        <p:txBody>
          <a:bodyPr vert="horz" wrap="square" lIns="101882" tIns="50941" rIns="101882" bIns="50941" numCol="1" rtlCol="0" anchor="t" anchorCtr="0" compatLnSpc="1">
            <a:prstTxWarp prst="textNoShape">
              <a:avLst/>
            </a:prstTxWarp>
          </a:bodyPr>
          <a:lstStyle/>
          <a:p>
            <a:pPr defTabSz="1018824" eaLnBrk="0" hangingPunct="0"/>
            <a:endParaRPr lang="en-US" sz="2700" dirty="0">
              <a:solidFill>
                <a:schemeClr val="tx1"/>
              </a:solidFill>
              <a:latin typeface="Times New Roman" pitchFamily="-106" charset="0"/>
            </a:endParaRPr>
          </a:p>
        </p:txBody>
      </p:sp>
      <p:sp>
        <p:nvSpPr>
          <p:cNvPr id="6" name="Oval 5"/>
          <p:cNvSpPr/>
          <p:nvPr/>
        </p:nvSpPr>
        <p:spPr bwMode="auto">
          <a:xfrm>
            <a:off x="4442460" y="2590800"/>
            <a:ext cx="1424940" cy="863600"/>
          </a:xfrm>
          <a:prstGeom prst="ellipse">
            <a:avLst/>
          </a:prstGeom>
          <a:noFill/>
          <a:ln w="25400" cap="flat" cmpd="sng" algn="ctr">
            <a:solidFill>
              <a:schemeClr val="tx1"/>
            </a:solidFill>
            <a:prstDash val="solid"/>
            <a:round/>
            <a:headEnd type="none" w="med" len="med"/>
            <a:tailEnd type="none" w="med" len="med"/>
          </a:ln>
          <a:effectLst/>
        </p:spPr>
        <p:txBody>
          <a:bodyPr vert="horz" wrap="square" lIns="101882" tIns="50941" rIns="101882" bIns="50941" numCol="1" rtlCol="0" anchor="t" anchorCtr="0" compatLnSpc="1">
            <a:prstTxWarp prst="textNoShape">
              <a:avLst/>
            </a:prstTxWarp>
          </a:bodyPr>
          <a:lstStyle/>
          <a:p>
            <a:pPr defTabSz="1018824" eaLnBrk="0" hangingPunct="0"/>
            <a:endParaRPr lang="en-US" sz="2700" dirty="0">
              <a:solidFill>
                <a:schemeClr val="tx1"/>
              </a:solidFill>
              <a:latin typeface="Times New Roman" pitchFamily="-106" charset="0"/>
            </a:endParaRPr>
          </a:p>
        </p:txBody>
      </p:sp>
      <p:cxnSp>
        <p:nvCxnSpPr>
          <p:cNvPr id="8" name="Straight Connector 7"/>
          <p:cNvCxnSpPr>
            <a:stCxn id="4" idx="0"/>
            <a:endCxn id="6" idx="4"/>
          </p:cNvCxnSpPr>
          <p:nvPr/>
        </p:nvCxnSpPr>
        <p:spPr bwMode="auto">
          <a:xfrm flipV="1">
            <a:off x="3310890" y="3454400"/>
            <a:ext cx="1844040" cy="146812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4" name="Straight Connector 13"/>
          <p:cNvCxnSpPr>
            <a:stCxn id="6" idx="4"/>
            <a:endCxn id="5" idx="0"/>
          </p:cNvCxnSpPr>
          <p:nvPr/>
        </p:nvCxnSpPr>
        <p:spPr bwMode="auto">
          <a:xfrm>
            <a:off x="5154930" y="3454400"/>
            <a:ext cx="1844040" cy="1468120"/>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15" name="TextBox 14"/>
          <p:cNvSpPr txBox="1"/>
          <p:nvPr/>
        </p:nvSpPr>
        <p:spPr>
          <a:xfrm>
            <a:off x="2682240" y="5872480"/>
            <a:ext cx="1173480" cy="472209"/>
          </a:xfrm>
          <a:prstGeom prst="rect">
            <a:avLst/>
          </a:prstGeom>
          <a:noFill/>
        </p:spPr>
        <p:txBody>
          <a:bodyPr wrap="square" lIns="101882" tIns="50941" rIns="101882" bIns="50941" rtlCol="0">
            <a:spAutoFit/>
          </a:bodyPr>
          <a:lstStyle/>
          <a:p>
            <a:r>
              <a:rPr lang="en-US" dirty="0" smtClean="0">
                <a:solidFill>
                  <a:schemeClr val="tx1"/>
                </a:solidFill>
              </a:rPr>
              <a:t>w = 1</a:t>
            </a:r>
            <a:endParaRPr lang="en-US" dirty="0">
              <a:solidFill>
                <a:schemeClr val="tx1"/>
              </a:solidFill>
            </a:endParaRPr>
          </a:p>
        </p:txBody>
      </p:sp>
      <p:sp>
        <p:nvSpPr>
          <p:cNvPr id="16" name="TextBox 15"/>
          <p:cNvSpPr txBox="1"/>
          <p:nvPr/>
        </p:nvSpPr>
        <p:spPr>
          <a:xfrm>
            <a:off x="6537960" y="5872480"/>
            <a:ext cx="1173480" cy="472209"/>
          </a:xfrm>
          <a:prstGeom prst="rect">
            <a:avLst/>
          </a:prstGeom>
          <a:noFill/>
        </p:spPr>
        <p:txBody>
          <a:bodyPr wrap="square" lIns="101882" tIns="50941" rIns="101882" bIns="50941" rtlCol="0">
            <a:spAutoFit/>
          </a:bodyPr>
          <a:lstStyle/>
          <a:p>
            <a:r>
              <a:rPr lang="en-US" dirty="0" smtClean="0">
                <a:solidFill>
                  <a:schemeClr val="tx1"/>
                </a:solidFill>
              </a:rPr>
              <a:t>w = 1</a:t>
            </a:r>
            <a:endParaRPr lang="en-US" dirty="0">
              <a:solidFill>
                <a:schemeClr val="tx1"/>
              </a:solidFill>
            </a:endParaRPr>
          </a:p>
        </p:txBody>
      </p:sp>
      <p:sp>
        <p:nvSpPr>
          <p:cNvPr id="17" name="TextBox 16"/>
          <p:cNvSpPr txBox="1"/>
          <p:nvPr/>
        </p:nvSpPr>
        <p:spPr>
          <a:xfrm>
            <a:off x="7795260" y="1899920"/>
            <a:ext cx="1927860" cy="472209"/>
          </a:xfrm>
          <a:prstGeom prst="rect">
            <a:avLst/>
          </a:prstGeom>
          <a:noFill/>
        </p:spPr>
        <p:txBody>
          <a:bodyPr wrap="square" lIns="101882" tIns="50941" rIns="101882" bIns="50941" rtlCol="0">
            <a:spAutoFit/>
          </a:bodyPr>
          <a:lstStyle/>
          <a:p>
            <a:r>
              <a:rPr lang="en-US" dirty="0" smtClean="0">
                <a:solidFill>
                  <a:schemeClr val="tx1"/>
                </a:solidFill>
              </a:rPr>
              <a:t>P(spread) = .5</a:t>
            </a:r>
            <a:endParaRPr lang="en-US" dirty="0">
              <a:solidFill>
                <a:schemeClr val="tx1"/>
              </a:solidFill>
            </a:endParaRPr>
          </a:p>
        </p:txBody>
      </p:sp>
      <p:cxnSp>
        <p:nvCxnSpPr>
          <p:cNvPr id="21" name="Straight Arrow Connector 20"/>
          <p:cNvCxnSpPr/>
          <p:nvPr/>
        </p:nvCxnSpPr>
        <p:spPr bwMode="auto">
          <a:xfrm flipV="1">
            <a:off x="3268980" y="3540760"/>
            <a:ext cx="1257300" cy="1036320"/>
          </a:xfrm>
          <a:prstGeom prst="straightConnector1">
            <a:avLst/>
          </a:prstGeom>
          <a:solidFill>
            <a:schemeClr val="accent1"/>
          </a:solidFill>
          <a:ln w="25400" cap="flat" cmpd="sng" algn="ctr">
            <a:solidFill>
              <a:schemeClr val="tx1"/>
            </a:solidFill>
            <a:prstDash val="solid"/>
            <a:round/>
            <a:headEnd type="arrow" w="med" len="med"/>
            <a:tailEnd type="none"/>
          </a:ln>
          <a:effectLst/>
        </p:spPr>
      </p:cxnSp>
      <p:sp>
        <p:nvSpPr>
          <p:cNvPr id="22" name="TextBox 21"/>
          <p:cNvSpPr txBox="1"/>
          <p:nvPr/>
        </p:nvSpPr>
        <p:spPr>
          <a:xfrm>
            <a:off x="2263140" y="3627120"/>
            <a:ext cx="1760220" cy="472209"/>
          </a:xfrm>
          <a:prstGeom prst="rect">
            <a:avLst/>
          </a:prstGeom>
          <a:noFill/>
        </p:spPr>
        <p:txBody>
          <a:bodyPr wrap="square" lIns="101882" tIns="50941" rIns="101882" bIns="50941" rtlCol="0">
            <a:spAutoFit/>
          </a:bodyPr>
          <a:lstStyle/>
          <a:p>
            <a:r>
              <a:rPr lang="en-US" dirty="0" smtClean="0">
                <a:solidFill>
                  <a:schemeClr val="tx1"/>
                </a:solidFill>
              </a:rPr>
              <a:t>.5 * 1 = .5</a:t>
            </a:r>
            <a:endParaRPr lang="en-US" dirty="0">
              <a:solidFill>
                <a:schemeClr val="tx1"/>
              </a:solidFill>
            </a:endParaRPr>
          </a:p>
        </p:txBody>
      </p:sp>
      <p:sp>
        <p:nvSpPr>
          <p:cNvPr id="23" name="TextBox 22"/>
          <p:cNvSpPr txBox="1"/>
          <p:nvPr/>
        </p:nvSpPr>
        <p:spPr>
          <a:xfrm>
            <a:off x="6118860" y="3540760"/>
            <a:ext cx="1760220" cy="472209"/>
          </a:xfrm>
          <a:prstGeom prst="rect">
            <a:avLst/>
          </a:prstGeom>
          <a:noFill/>
        </p:spPr>
        <p:txBody>
          <a:bodyPr wrap="square" lIns="101882" tIns="50941" rIns="101882" bIns="50941" rtlCol="0">
            <a:spAutoFit/>
          </a:bodyPr>
          <a:lstStyle/>
          <a:p>
            <a:r>
              <a:rPr lang="en-US" dirty="0" smtClean="0">
                <a:solidFill>
                  <a:schemeClr val="tx1"/>
                </a:solidFill>
              </a:rPr>
              <a:t>.5 = .5 * 1</a:t>
            </a:r>
            <a:endParaRPr lang="en-US" dirty="0">
              <a:solidFill>
                <a:schemeClr val="tx1"/>
              </a:solidFill>
            </a:endParaRPr>
          </a:p>
        </p:txBody>
      </p:sp>
      <p:cxnSp>
        <p:nvCxnSpPr>
          <p:cNvPr id="24" name="Straight Arrow Connector 23"/>
          <p:cNvCxnSpPr/>
          <p:nvPr/>
        </p:nvCxnSpPr>
        <p:spPr bwMode="auto">
          <a:xfrm flipH="1" flipV="1">
            <a:off x="5615940" y="3540760"/>
            <a:ext cx="1341120" cy="1036320"/>
          </a:xfrm>
          <a:prstGeom prst="straightConnector1">
            <a:avLst/>
          </a:prstGeom>
          <a:solidFill>
            <a:schemeClr val="accent1"/>
          </a:solidFill>
          <a:ln w="25400" cap="flat" cmpd="sng" algn="ctr">
            <a:solidFill>
              <a:schemeClr val="tx1"/>
            </a:solidFill>
            <a:prstDash val="solid"/>
            <a:round/>
            <a:headEnd type="arrow" w="med" len="med"/>
            <a:tailEnd type="none"/>
          </a:ln>
          <a:effectLst/>
        </p:spPr>
      </p:cxnSp>
      <p:sp>
        <p:nvSpPr>
          <p:cNvPr id="18" name="TextBox 17"/>
          <p:cNvSpPr txBox="1"/>
          <p:nvPr/>
        </p:nvSpPr>
        <p:spPr>
          <a:xfrm>
            <a:off x="4693920" y="1986280"/>
            <a:ext cx="922020" cy="472209"/>
          </a:xfrm>
          <a:prstGeom prst="rect">
            <a:avLst/>
          </a:prstGeom>
          <a:noFill/>
        </p:spPr>
        <p:txBody>
          <a:bodyPr wrap="square" lIns="101882" tIns="50941" rIns="101882" bIns="50941" rtlCol="0">
            <a:spAutoFit/>
          </a:bodyPr>
          <a:lstStyle/>
          <a:p>
            <a:r>
              <a:rPr lang="en-US" dirty="0" smtClean="0">
                <a:solidFill>
                  <a:schemeClr val="tx1"/>
                </a:solidFill>
              </a:rPr>
              <a:t>w = 0</a:t>
            </a: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23"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00FF"/>
                </a:solidFill>
              </a:rPr>
              <a:t>Downward pass</a:t>
            </a:r>
            <a:endParaRPr lang="en-US" dirty="0"/>
          </a:p>
        </p:txBody>
      </p:sp>
      <p:sp>
        <p:nvSpPr>
          <p:cNvPr id="4" name="Oval 3"/>
          <p:cNvSpPr/>
          <p:nvPr/>
        </p:nvSpPr>
        <p:spPr bwMode="auto">
          <a:xfrm>
            <a:off x="2598420" y="4922520"/>
            <a:ext cx="1424940" cy="863600"/>
          </a:xfrm>
          <a:prstGeom prst="ellipse">
            <a:avLst/>
          </a:prstGeom>
          <a:noFill/>
          <a:ln w="25400" cap="flat" cmpd="sng" algn="ctr">
            <a:solidFill>
              <a:schemeClr val="tx1"/>
            </a:solidFill>
            <a:prstDash val="solid"/>
            <a:round/>
            <a:headEnd type="none" w="med" len="med"/>
            <a:tailEnd type="none" w="med" len="med"/>
          </a:ln>
          <a:effectLst/>
        </p:spPr>
        <p:txBody>
          <a:bodyPr vert="horz" wrap="square" lIns="101882" tIns="50941" rIns="101882" bIns="50941" numCol="1" rtlCol="0" anchor="t" anchorCtr="0" compatLnSpc="1">
            <a:prstTxWarp prst="textNoShape">
              <a:avLst/>
            </a:prstTxWarp>
          </a:bodyPr>
          <a:lstStyle/>
          <a:p>
            <a:pPr defTabSz="1018824" eaLnBrk="0" hangingPunct="0"/>
            <a:endParaRPr lang="en-US" sz="2700" dirty="0">
              <a:solidFill>
                <a:schemeClr val="tx1"/>
              </a:solidFill>
              <a:latin typeface="Times New Roman" pitchFamily="-106" charset="0"/>
            </a:endParaRPr>
          </a:p>
        </p:txBody>
      </p:sp>
      <p:sp>
        <p:nvSpPr>
          <p:cNvPr id="5" name="Oval 4"/>
          <p:cNvSpPr/>
          <p:nvPr/>
        </p:nvSpPr>
        <p:spPr bwMode="auto">
          <a:xfrm>
            <a:off x="6286500" y="4922520"/>
            <a:ext cx="1424940" cy="863600"/>
          </a:xfrm>
          <a:prstGeom prst="ellipse">
            <a:avLst/>
          </a:prstGeom>
          <a:noFill/>
          <a:ln w="25400" cap="flat" cmpd="sng" algn="ctr">
            <a:solidFill>
              <a:schemeClr val="tx1"/>
            </a:solidFill>
            <a:prstDash val="solid"/>
            <a:round/>
            <a:headEnd type="none" w="med" len="med"/>
            <a:tailEnd type="none" w="med" len="med"/>
          </a:ln>
          <a:effectLst/>
        </p:spPr>
        <p:txBody>
          <a:bodyPr vert="horz" wrap="square" lIns="101882" tIns="50941" rIns="101882" bIns="50941" numCol="1" rtlCol="0" anchor="t" anchorCtr="0" compatLnSpc="1">
            <a:prstTxWarp prst="textNoShape">
              <a:avLst/>
            </a:prstTxWarp>
          </a:bodyPr>
          <a:lstStyle/>
          <a:p>
            <a:pPr defTabSz="1018824" eaLnBrk="0" hangingPunct="0"/>
            <a:endParaRPr lang="en-US" sz="2700" dirty="0">
              <a:solidFill>
                <a:schemeClr val="tx1"/>
              </a:solidFill>
              <a:latin typeface="Times New Roman" pitchFamily="-106" charset="0"/>
            </a:endParaRPr>
          </a:p>
        </p:txBody>
      </p:sp>
      <p:sp>
        <p:nvSpPr>
          <p:cNvPr id="6" name="Oval 5"/>
          <p:cNvSpPr/>
          <p:nvPr/>
        </p:nvSpPr>
        <p:spPr bwMode="auto">
          <a:xfrm>
            <a:off x="4442460" y="2590800"/>
            <a:ext cx="1424940" cy="863600"/>
          </a:xfrm>
          <a:prstGeom prst="ellipse">
            <a:avLst/>
          </a:prstGeom>
          <a:noFill/>
          <a:ln w="25400" cap="flat" cmpd="sng" algn="ctr">
            <a:solidFill>
              <a:schemeClr val="tx1"/>
            </a:solidFill>
            <a:prstDash val="solid"/>
            <a:round/>
            <a:headEnd type="none" w="med" len="med"/>
            <a:tailEnd type="none" w="med" len="med"/>
          </a:ln>
          <a:effectLst/>
        </p:spPr>
        <p:txBody>
          <a:bodyPr vert="horz" wrap="square" lIns="101882" tIns="50941" rIns="101882" bIns="50941" numCol="1" rtlCol="0" anchor="t" anchorCtr="0" compatLnSpc="1">
            <a:prstTxWarp prst="textNoShape">
              <a:avLst/>
            </a:prstTxWarp>
          </a:bodyPr>
          <a:lstStyle/>
          <a:p>
            <a:pPr defTabSz="1018824" eaLnBrk="0" hangingPunct="0"/>
            <a:endParaRPr lang="en-US" sz="2700" dirty="0">
              <a:solidFill>
                <a:schemeClr val="tx1"/>
              </a:solidFill>
              <a:latin typeface="Times New Roman" pitchFamily="-106" charset="0"/>
            </a:endParaRPr>
          </a:p>
        </p:txBody>
      </p:sp>
      <p:cxnSp>
        <p:nvCxnSpPr>
          <p:cNvPr id="8" name="Straight Connector 7"/>
          <p:cNvCxnSpPr>
            <a:stCxn id="4" idx="0"/>
            <a:endCxn id="6" idx="4"/>
          </p:cNvCxnSpPr>
          <p:nvPr/>
        </p:nvCxnSpPr>
        <p:spPr bwMode="auto">
          <a:xfrm flipV="1">
            <a:off x="3310890" y="3454400"/>
            <a:ext cx="1844040" cy="146812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4" name="Straight Connector 13"/>
          <p:cNvCxnSpPr>
            <a:stCxn id="6" idx="4"/>
            <a:endCxn id="5" idx="0"/>
          </p:cNvCxnSpPr>
          <p:nvPr/>
        </p:nvCxnSpPr>
        <p:spPr bwMode="auto">
          <a:xfrm>
            <a:off x="5154930" y="3454400"/>
            <a:ext cx="1844040" cy="1468120"/>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15" name="TextBox 14"/>
          <p:cNvSpPr txBox="1"/>
          <p:nvPr/>
        </p:nvSpPr>
        <p:spPr>
          <a:xfrm>
            <a:off x="2682240" y="5872480"/>
            <a:ext cx="1173480" cy="472209"/>
          </a:xfrm>
          <a:prstGeom prst="rect">
            <a:avLst/>
          </a:prstGeom>
          <a:noFill/>
        </p:spPr>
        <p:txBody>
          <a:bodyPr wrap="square" lIns="101882" tIns="50941" rIns="101882" bIns="50941" rtlCol="0">
            <a:spAutoFit/>
          </a:bodyPr>
          <a:lstStyle/>
          <a:p>
            <a:r>
              <a:rPr lang="en-US" dirty="0" smtClean="0">
                <a:solidFill>
                  <a:schemeClr val="tx1"/>
                </a:solidFill>
              </a:rPr>
              <a:t>w = 1</a:t>
            </a:r>
            <a:endParaRPr lang="en-US" dirty="0">
              <a:solidFill>
                <a:schemeClr val="tx1"/>
              </a:solidFill>
            </a:endParaRPr>
          </a:p>
        </p:txBody>
      </p:sp>
      <p:sp>
        <p:nvSpPr>
          <p:cNvPr id="16" name="TextBox 15"/>
          <p:cNvSpPr txBox="1"/>
          <p:nvPr/>
        </p:nvSpPr>
        <p:spPr>
          <a:xfrm>
            <a:off x="6537960" y="5872480"/>
            <a:ext cx="1173480" cy="472209"/>
          </a:xfrm>
          <a:prstGeom prst="rect">
            <a:avLst/>
          </a:prstGeom>
          <a:noFill/>
        </p:spPr>
        <p:txBody>
          <a:bodyPr wrap="square" lIns="101882" tIns="50941" rIns="101882" bIns="50941" rtlCol="0">
            <a:spAutoFit/>
          </a:bodyPr>
          <a:lstStyle/>
          <a:p>
            <a:r>
              <a:rPr lang="en-US" dirty="0" smtClean="0">
                <a:solidFill>
                  <a:schemeClr val="tx1"/>
                </a:solidFill>
              </a:rPr>
              <a:t>w = 1</a:t>
            </a:r>
            <a:endParaRPr lang="en-US" dirty="0">
              <a:solidFill>
                <a:schemeClr val="tx1"/>
              </a:solidFill>
            </a:endParaRPr>
          </a:p>
        </p:txBody>
      </p:sp>
      <p:sp>
        <p:nvSpPr>
          <p:cNvPr id="17" name="TextBox 16"/>
          <p:cNvSpPr txBox="1"/>
          <p:nvPr/>
        </p:nvSpPr>
        <p:spPr>
          <a:xfrm>
            <a:off x="7795260" y="1899920"/>
            <a:ext cx="1927860" cy="472209"/>
          </a:xfrm>
          <a:prstGeom prst="rect">
            <a:avLst/>
          </a:prstGeom>
          <a:noFill/>
        </p:spPr>
        <p:txBody>
          <a:bodyPr wrap="square" lIns="101882" tIns="50941" rIns="101882" bIns="50941" rtlCol="0">
            <a:spAutoFit/>
          </a:bodyPr>
          <a:lstStyle/>
          <a:p>
            <a:r>
              <a:rPr lang="en-US" dirty="0" smtClean="0"/>
              <a:t>P(spread) = .5</a:t>
            </a:r>
            <a:endParaRPr lang="en-US" dirty="0"/>
          </a:p>
        </p:txBody>
      </p:sp>
      <p:cxnSp>
        <p:nvCxnSpPr>
          <p:cNvPr id="21" name="Straight Arrow Connector 20"/>
          <p:cNvCxnSpPr/>
          <p:nvPr/>
        </p:nvCxnSpPr>
        <p:spPr bwMode="auto">
          <a:xfrm flipV="1">
            <a:off x="3771900" y="3799840"/>
            <a:ext cx="1257300" cy="1036320"/>
          </a:xfrm>
          <a:prstGeom prst="straightConnector1">
            <a:avLst/>
          </a:prstGeom>
          <a:solidFill>
            <a:schemeClr val="accent1"/>
          </a:solidFill>
          <a:ln w="25400" cap="flat" cmpd="sng" algn="ctr">
            <a:solidFill>
              <a:schemeClr val="tx1"/>
            </a:solidFill>
            <a:prstDash val="solid"/>
            <a:round/>
            <a:headEnd type="arrow" w="med" len="med"/>
            <a:tailEnd type="none"/>
          </a:ln>
          <a:effectLst/>
        </p:spPr>
      </p:cxnSp>
      <p:sp>
        <p:nvSpPr>
          <p:cNvPr id="22" name="TextBox 21"/>
          <p:cNvSpPr txBox="1"/>
          <p:nvPr/>
        </p:nvSpPr>
        <p:spPr>
          <a:xfrm>
            <a:off x="4191000" y="4231640"/>
            <a:ext cx="838200" cy="472209"/>
          </a:xfrm>
          <a:prstGeom prst="rect">
            <a:avLst/>
          </a:prstGeom>
          <a:noFill/>
        </p:spPr>
        <p:txBody>
          <a:bodyPr wrap="square" lIns="101882" tIns="50941" rIns="101882" bIns="50941" rtlCol="0">
            <a:spAutoFit/>
          </a:bodyPr>
          <a:lstStyle/>
          <a:p>
            <a:r>
              <a:rPr lang="en-US" dirty="0" smtClean="0">
                <a:solidFill>
                  <a:schemeClr val="tx1"/>
                </a:solidFill>
              </a:rPr>
              <a:t>.5</a:t>
            </a:r>
            <a:endParaRPr lang="en-US" dirty="0">
              <a:solidFill>
                <a:schemeClr val="tx1"/>
              </a:solidFill>
            </a:endParaRPr>
          </a:p>
        </p:txBody>
      </p:sp>
      <p:sp>
        <p:nvSpPr>
          <p:cNvPr id="23" name="TextBox 22"/>
          <p:cNvSpPr txBox="1"/>
          <p:nvPr/>
        </p:nvSpPr>
        <p:spPr>
          <a:xfrm>
            <a:off x="5280660" y="4231640"/>
            <a:ext cx="754380" cy="472209"/>
          </a:xfrm>
          <a:prstGeom prst="rect">
            <a:avLst/>
          </a:prstGeom>
          <a:noFill/>
        </p:spPr>
        <p:txBody>
          <a:bodyPr wrap="square" lIns="101882" tIns="50941" rIns="101882" bIns="50941" rtlCol="0">
            <a:spAutoFit/>
          </a:bodyPr>
          <a:lstStyle/>
          <a:p>
            <a:r>
              <a:rPr lang="en-US" dirty="0" smtClean="0">
                <a:solidFill>
                  <a:schemeClr val="tx1"/>
                </a:solidFill>
              </a:rPr>
              <a:t>.5</a:t>
            </a:r>
            <a:endParaRPr lang="en-US" dirty="0">
              <a:solidFill>
                <a:schemeClr val="tx1"/>
              </a:solidFill>
            </a:endParaRPr>
          </a:p>
        </p:txBody>
      </p:sp>
      <p:cxnSp>
        <p:nvCxnSpPr>
          <p:cNvPr id="24" name="Straight Arrow Connector 23"/>
          <p:cNvCxnSpPr/>
          <p:nvPr/>
        </p:nvCxnSpPr>
        <p:spPr bwMode="auto">
          <a:xfrm flipH="1" flipV="1">
            <a:off x="5196840" y="3799840"/>
            <a:ext cx="1341120" cy="1036320"/>
          </a:xfrm>
          <a:prstGeom prst="straightConnector1">
            <a:avLst/>
          </a:prstGeom>
          <a:solidFill>
            <a:schemeClr val="accent1"/>
          </a:solidFill>
          <a:ln w="25400" cap="flat" cmpd="sng" algn="ctr">
            <a:solidFill>
              <a:schemeClr val="tx1"/>
            </a:solidFill>
            <a:prstDash val="solid"/>
            <a:round/>
            <a:headEnd type="arrow" w="med" len="med"/>
            <a:tailEnd type="none"/>
          </a:ln>
          <a:effectLst/>
        </p:spPr>
      </p:cxnSp>
      <p:cxnSp>
        <p:nvCxnSpPr>
          <p:cNvPr id="18" name="Straight Arrow Connector 17"/>
          <p:cNvCxnSpPr/>
          <p:nvPr/>
        </p:nvCxnSpPr>
        <p:spPr bwMode="auto">
          <a:xfrm flipV="1">
            <a:off x="3352800" y="3454400"/>
            <a:ext cx="1257300" cy="1036320"/>
          </a:xfrm>
          <a:prstGeom prst="straightConnector1">
            <a:avLst/>
          </a:prstGeom>
          <a:solidFill>
            <a:schemeClr val="accent1"/>
          </a:solidFill>
          <a:ln w="25400" cap="flat" cmpd="sng" algn="ctr">
            <a:solidFill>
              <a:schemeClr val="tx1"/>
            </a:solidFill>
            <a:prstDash val="solid"/>
            <a:round/>
            <a:headEnd type="none" w="med" len="med"/>
            <a:tailEnd type="arrow"/>
          </a:ln>
          <a:effectLst/>
        </p:spPr>
      </p:cxnSp>
      <p:sp>
        <p:nvSpPr>
          <p:cNvPr id="19" name="TextBox 18"/>
          <p:cNvSpPr txBox="1"/>
          <p:nvPr/>
        </p:nvSpPr>
        <p:spPr>
          <a:xfrm>
            <a:off x="4693920" y="1986280"/>
            <a:ext cx="922020" cy="472209"/>
          </a:xfrm>
          <a:prstGeom prst="rect">
            <a:avLst/>
          </a:prstGeom>
          <a:noFill/>
        </p:spPr>
        <p:txBody>
          <a:bodyPr wrap="square" lIns="101882" tIns="50941" rIns="101882" bIns="50941" rtlCol="0">
            <a:spAutoFit/>
          </a:bodyPr>
          <a:lstStyle/>
          <a:p>
            <a:r>
              <a:rPr lang="en-US" dirty="0" smtClean="0">
                <a:solidFill>
                  <a:schemeClr val="tx1"/>
                </a:solidFill>
              </a:rPr>
              <a:t>w = 0</a:t>
            </a:r>
            <a:endParaRPr lang="en-US" dirty="0">
              <a:solidFill>
                <a:schemeClr val="tx1"/>
              </a:solidFill>
            </a:endParaRPr>
          </a:p>
        </p:txBody>
      </p:sp>
      <p:sp>
        <p:nvSpPr>
          <p:cNvPr id="20" name="TextBox 19"/>
          <p:cNvSpPr txBox="1"/>
          <p:nvPr/>
        </p:nvSpPr>
        <p:spPr>
          <a:xfrm>
            <a:off x="2179320" y="3553984"/>
            <a:ext cx="1760220" cy="472209"/>
          </a:xfrm>
          <a:prstGeom prst="rect">
            <a:avLst/>
          </a:prstGeom>
          <a:noFill/>
        </p:spPr>
        <p:txBody>
          <a:bodyPr wrap="square" lIns="101882" tIns="50941" rIns="101882" bIns="50941" rtlCol="0">
            <a:spAutoFit/>
          </a:bodyPr>
          <a:lstStyle/>
          <a:p>
            <a:r>
              <a:rPr lang="en-US" dirty="0" smtClean="0">
                <a:solidFill>
                  <a:schemeClr val="tx1"/>
                </a:solidFill>
              </a:rPr>
              <a:t>.5 * .5 = .25</a:t>
            </a:r>
            <a:endParaRPr lang="en-US" dirty="0">
              <a:solidFill>
                <a:schemeClr val="tx1"/>
              </a:solidFill>
            </a:endParaRPr>
          </a:p>
        </p:txBody>
      </p:sp>
      <p:sp>
        <p:nvSpPr>
          <p:cNvPr id="25" name="TextBox 24"/>
          <p:cNvSpPr txBox="1"/>
          <p:nvPr/>
        </p:nvSpPr>
        <p:spPr>
          <a:xfrm>
            <a:off x="6118860" y="3553984"/>
            <a:ext cx="1760220" cy="472209"/>
          </a:xfrm>
          <a:prstGeom prst="rect">
            <a:avLst/>
          </a:prstGeom>
          <a:noFill/>
        </p:spPr>
        <p:txBody>
          <a:bodyPr wrap="square" lIns="101882" tIns="50941" rIns="101882" bIns="50941" rtlCol="0">
            <a:spAutoFit/>
          </a:bodyPr>
          <a:lstStyle/>
          <a:p>
            <a:r>
              <a:rPr lang="en-US" dirty="0" smtClean="0">
                <a:solidFill>
                  <a:schemeClr val="tx1"/>
                </a:solidFill>
              </a:rPr>
              <a:t>.25 =.5 * .5</a:t>
            </a:r>
            <a:endParaRPr lang="en-US" dirty="0">
              <a:solidFill>
                <a:schemeClr val="tx1"/>
              </a:solidFill>
            </a:endParaRPr>
          </a:p>
        </p:txBody>
      </p:sp>
      <p:cxnSp>
        <p:nvCxnSpPr>
          <p:cNvPr id="26" name="Straight Arrow Connector 25"/>
          <p:cNvCxnSpPr/>
          <p:nvPr/>
        </p:nvCxnSpPr>
        <p:spPr bwMode="auto">
          <a:xfrm flipH="1" flipV="1">
            <a:off x="5699760" y="3454400"/>
            <a:ext cx="1424940" cy="1122680"/>
          </a:xfrm>
          <a:prstGeom prst="straightConnector1">
            <a:avLst/>
          </a:prstGeom>
          <a:solidFill>
            <a:schemeClr val="accent1"/>
          </a:solidFill>
          <a:ln w="25400" cap="flat" cmpd="sng" algn="ctr">
            <a:solidFill>
              <a:schemeClr val="tx1"/>
            </a:solidFill>
            <a:prstDash val="solid"/>
            <a:round/>
            <a:headEnd type="none" w="med" len="med"/>
            <a:tailEnd type="arrow"/>
          </a:ln>
          <a:effectLst/>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par>
                                <p:cTn id="21" presetID="1" presetClass="exit" presetSubtype="0" fill="hold" nodeType="withEffect">
                                  <p:stCondLst>
                                    <p:cond delay="0"/>
                                  </p:stCondLst>
                                  <p:childTnLst>
                                    <p:set>
                                      <p:cBhvr>
                                        <p:cTn id="22" dur="1" fill="hold">
                                          <p:stCondLst>
                                            <p:cond delay="0"/>
                                          </p:stCondLst>
                                        </p:cTn>
                                        <p:tgtEl>
                                          <p:spTgt spid="24"/>
                                        </p:tgtEl>
                                        <p:attrNameLst>
                                          <p:attrName>style.visibility</p:attrName>
                                        </p:attrNameLst>
                                      </p:cBhvr>
                                      <p:to>
                                        <p:strVal val="hidden"/>
                                      </p:to>
                                    </p:set>
                                  </p:childTnLst>
                                </p:cTn>
                              </p:par>
                              <p:par>
                                <p:cTn id="23" presetID="1" presetClass="exit" presetSubtype="0" fill="hold" grpId="1" nodeType="withEffect">
                                  <p:stCondLst>
                                    <p:cond delay="0"/>
                                  </p:stCondLst>
                                  <p:childTnLst>
                                    <p:set>
                                      <p:cBhvr>
                                        <p:cTn id="24" dur="1" fill="hold">
                                          <p:stCondLst>
                                            <p:cond delay="0"/>
                                          </p:stCondLst>
                                        </p:cTn>
                                        <p:tgtEl>
                                          <p:spTgt spid="23"/>
                                        </p:tgtEl>
                                        <p:attrNameLst>
                                          <p:attrName>style.visibility</p:attrName>
                                        </p:attrNameLst>
                                      </p:cBhvr>
                                      <p:to>
                                        <p:strVal val="hidden"/>
                                      </p:to>
                                    </p:set>
                                  </p:childTnLst>
                                </p:cTn>
                              </p:par>
                              <p:par>
                                <p:cTn id="25" presetID="1" presetClass="entr" presetSubtype="0" fill="hold" nodeType="withEffect">
                                  <p:stCondLst>
                                    <p:cond delay="0"/>
                                  </p:stCondLst>
                                  <p:childTnLst>
                                    <p:set>
                                      <p:cBhvr>
                                        <p:cTn id="26" dur="1" fill="hold">
                                          <p:stCondLst>
                                            <p:cond delay="0"/>
                                          </p:stCondLst>
                                        </p:cTn>
                                        <p:tgtEl>
                                          <p:spTgt spid="2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23" grpId="0"/>
      <p:bldP spid="23" grpId="1"/>
      <p:bldP spid="20" grpId="0"/>
      <p:bldP spid="25"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00FF"/>
                </a:solidFill>
              </a:rPr>
              <a:t>Expected loss calculation</a:t>
            </a:r>
            <a:endParaRPr lang="en-US" dirty="0"/>
          </a:p>
        </p:txBody>
      </p:sp>
      <p:sp>
        <p:nvSpPr>
          <p:cNvPr id="4" name="Oval 3"/>
          <p:cNvSpPr/>
          <p:nvPr/>
        </p:nvSpPr>
        <p:spPr bwMode="auto">
          <a:xfrm>
            <a:off x="2598420" y="4922520"/>
            <a:ext cx="1424940" cy="863600"/>
          </a:xfrm>
          <a:prstGeom prst="ellipse">
            <a:avLst/>
          </a:prstGeom>
          <a:noFill/>
          <a:ln w="25400" cap="flat" cmpd="sng" algn="ctr">
            <a:solidFill>
              <a:schemeClr val="tx1"/>
            </a:solidFill>
            <a:prstDash val="solid"/>
            <a:round/>
            <a:headEnd type="none" w="med" len="med"/>
            <a:tailEnd type="none" w="med" len="med"/>
          </a:ln>
          <a:effectLst/>
        </p:spPr>
        <p:txBody>
          <a:bodyPr vert="horz" wrap="square" lIns="101882" tIns="50941" rIns="101882" bIns="50941" numCol="1" rtlCol="0" anchor="t" anchorCtr="0" compatLnSpc="1">
            <a:prstTxWarp prst="textNoShape">
              <a:avLst/>
            </a:prstTxWarp>
          </a:bodyPr>
          <a:lstStyle/>
          <a:p>
            <a:pPr defTabSz="1018824" eaLnBrk="0" hangingPunct="0"/>
            <a:endParaRPr lang="en-US" sz="2700" dirty="0">
              <a:solidFill>
                <a:schemeClr val="tx1"/>
              </a:solidFill>
              <a:latin typeface="Times New Roman" pitchFamily="-106" charset="0"/>
            </a:endParaRPr>
          </a:p>
        </p:txBody>
      </p:sp>
      <p:sp>
        <p:nvSpPr>
          <p:cNvPr id="5" name="Oval 4"/>
          <p:cNvSpPr/>
          <p:nvPr/>
        </p:nvSpPr>
        <p:spPr bwMode="auto">
          <a:xfrm>
            <a:off x="6286500" y="4922520"/>
            <a:ext cx="1424940" cy="863600"/>
          </a:xfrm>
          <a:prstGeom prst="ellipse">
            <a:avLst/>
          </a:prstGeom>
          <a:noFill/>
          <a:ln w="25400" cap="flat" cmpd="sng" algn="ctr">
            <a:solidFill>
              <a:schemeClr val="tx1"/>
            </a:solidFill>
            <a:prstDash val="solid"/>
            <a:round/>
            <a:headEnd type="none" w="med" len="med"/>
            <a:tailEnd type="none" w="med" len="med"/>
          </a:ln>
          <a:effectLst/>
        </p:spPr>
        <p:txBody>
          <a:bodyPr vert="horz" wrap="square" lIns="101882" tIns="50941" rIns="101882" bIns="50941" numCol="1" rtlCol="0" anchor="t" anchorCtr="0" compatLnSpc="1">
            <a:prstTxWarp prst="textNoShape">
              <a:avLst/>
            </a:prstTxWarp>
          </a:bodyPr>
          <a:lstStyle/>
          <a:p>
            <a:pPr defTabSz="1018824" eaLnBrk="0" hangingPunct="0"/>
            <a:endParaRPr lang="en-US" sz="2700" dirty="0">
              <a:solidFill>
                <a:schemeClr val="tx1"/>
              </a:solidFill>
              <a:latin typeface="Times New Roman" pitchFamily="-106" charset="0"/>
            </a:endParaRPr>
          </a:p>
        </p:txBody>
      </p:sp>
      <p:sp>
        <p:nvSpPr>
          <p:cNvPr id="6" name="Oval 5"/>
          <p:cNvSpPr/>
          <p:nvPr/>
        </p:nvSpPr>
        <p:spPr bwMode="auto">
          <a:xfrm>
            <a:off x="4442460" y="2590800"/>
            <a:ext cx="1424940" cy="863600"/>
          </a:xfrm>
          <a:prstGeom prst="ellipse">
            <a:avLst/>
          </a:prstGeom>
          <a:noFill/>
          <a:ln w="25400" cap="flat" cmpd="sng" algn="ctr">
            <a:solidFill>
              <a:schemeClr val="tx1"/>
            </a:solidFill>
            <a:prstDash val="solid"/>
            <a:round/>
            <a:headEnd type="none" w="med" len="med"/>
            <a:tailEnd type="none" w="med" len="med"/>
          </a:ln>
          <a:effectLst/>
        </p:spPr>
        <p:txBody>
          <a:bodyPr vert="horz" wrap="square" lIns="101882" tIns="50941" rIns="101882" bIns="50941" numCol="1" rtlCol="0" anchor="t" anchorCtr="0" compatLnSpc="1">
            <a:prstTxWarp prst="textNoShape">
              <a:avLst/>
            </a:prstTxWarp>
          </a:bodyPr>
          <a:lstStyle/>
          <a:p>
            <a:pPr defTabSz="1018824" eaLnBrk="0" hangingPunct="0"/>
            <a:endParaRPr lang="en-US" sz="2700" dirty="0">
              <a:solidFill>
                <a:schemeClr val="tx1"/>
              </a:solidFill>
              <a:latin typeface="Times New Roman" pitchFamily="-106" charset="0"/>
            </a:endParaRPr>
          </a:p>
        </p:txBody>
      </p:sp>
      <p:cxnSp>
        <p:nvCxnSpPr>
          <p:cNvPr id="8" name="Straight Connector 7"/>
          <p:cNvCxnSpPr>
            <a:stCxn id="4" idx="0"/>
            <a:endCxn id="6" idx="4"/>
          </p:cNvCxnSpPr>
          <p:nvPr/>
        </p:nvCxnSpPr>
        <p:spPr bwMode="auto">
          <a:xfrm flipV="1">
            <a:off x="3310890" y="3454400"/>
            <a:ext cx="1844040" cy="146812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14" name="Straight Connector 13"/>
          <p:cNvCxnSpPr>
            <a:stCxn id="6" idx="4"/>
            <a:endCxn id="5" idx="0"/>
          </p:cNvCxnSpPr>
          <p:nvPr/>
        </p:nvCxnSpPr>
        <p:spPr bwMode="auto">
          <a:xfrm>
            <a:off x="5154930" y="3454400"/>
            <a:ext cx="1844040" cy="1468120"/>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15" name="TextBox 14"/>
          <p:cNvSpPr txBox="1"/>
          <p:nvPr/>
        </p:nvSpPr>
        <p:spPr>
          <a:xfrm>
            <a:off x="2682240" y="5872480"/>
            <a:ext cx="1173480" cy="472209"/>
          </a:xfrm>
          <a:prstGeom prst="rect">
            <a:avLst/>
          </a:prstGeom>
          <a:noFill/>
        </p:spPr>
        <p:txBody>
          <a:bodyPr wrap="square" lIns="101882" tIns="50941" rIns="101882" bIns="50941" rtlCol="0">
            <a:spAutoFit/>
          </a:bodyPr>
          <a:lstStyle/>
          <a:p>
            <a:r>
              <a:rPr lang="en-US" dirty="0" smtClean="0">
                <a:solidFill>
                  <a:schemeClr val="tx1"/>
                </a:solidFill>
              </a:rPr>
              <a:t>w = 1</a:t>
            </a:r>
            <a:endParaRPr lang="en-US" dirty="0">
              <a:solidFill>
                <a:schemeClr val="tx1"/>
              </a:solidFill>
            </a:endParaRPr>
          </a:p>
        </p:txBody>
      </p:sp>
      <p:sp>
        <p:nvSpPr>
          <p:cNvPr id="16" name="TextBox 15"/>
          <p:cNvSpPr txBox="1"/>
          <p:nvPr/>
        </p:nvSpPr>
        <p:spPr>
          <a:xfrm>
            <a:off x="6537960" y="5872480"/>
            <a:ext cx="1173480" cy="472209"/>
          </a:xfrm>
          <a:prstGeom prst="rect">
            <a:avLst/>
          </a:prstGeom>
          <a:noFill/>
        </p:spPr>
        <p:txBody>
          <a:bodyPr wrap="square" lIns="101882" tIns="50941" rIns="101882" bIns="50941" rtlCol="0">
            <a:spAutoFit/>
          </a:bodyPr>
          <a:lstStyle/>
          <a:p>
            <a:r>
              <a:rPr lang="en-US" dirty="0" smtClean="0">
                <a:solidFill>
                  <a:schemeClr val="tx1"/>
                </a:solidFill>
              </a:rPr>
              <a:t>w = 1</a:t>
            </a:r>
            <a:endParaRPr lang="en-US" dirty="0">
              <a:solidFill>
                <a:schemeClr val="tx1"/>
              </a:solidFill>
            </a:endParaRPr>
          </a:p>
        </p:txBody>
      </p:sp>
      <p:sp>
        <p:nvSpPr>
          <p:cNvPr id="17" name="TextBox 16"/>
          <p:cNvSpPr txBox="1"/>
          <p:nvPr/>
        </p:nvSpPr>
        <p:spPr>
          <a:xfrm>
            <a:off x="7795260" y="1899920"/>
            <a:ext cx="1927860" cy="472209"/>
          </a:xfrm>
          <a:prstGeom prst="rect">
            <a:avLst/>
          </a:prstGeom>
          <a:noFill/>
        </p:spPr>
        <p:txBody>
          <a:bodyPr wrap="square" lIns="101882" tIns="50941" rIns="101882" bIns="50941" rtlCol="0">
            <a:spAutoFit/>
          </a:bodyPr>
          <a:lstStyle/>
          <a:p>
            <a:r>
              <a:rPr lang="en-US" dirty="0" smtClean="0"/>
              <a:t>P(spread) = .5</a:t>
            </a:r>
            <a:endParaRPr lang="en-US" dirty="0"/>
          </a:p>
        </p:txBody>
      </p:sp>
      <p:cxnSp>
        <p:nvCxnSpPr>
          <p:cNvPr id="21" name="Straight Arrow Connector 20"/>
          <p:cNvCxnSpPr/>
          <p:nvPr/>
        </p:nvCxnSpPr>
        <p:spPr bwMode="auto">
          <a:xfrm flipV="1">
            <a:off x="3771900" y="3799840"/>
            <a:ext cx="1257300" cy="1036320"/>
          </a:xfrm>
          <a:prstGeom prst="straightConnector1">
            <a:avLst/>
          </a:prstGeom>
          <a:solidFill>
            <a:schemeClr val="accent1"/>
          </a:solidFill>
          <a:ln w="25400" cap="flat" cmpd="sng" algn="ctr">
            <a:solidFill>
              <a:schemeClr val="tx1"/>
            </a:solidFill>
            <a:prstDash val="solid"/>
            <a:round/>
            <a:headEnd type="arrow" w="med" len="med"/>
            <a:tailEnd type="none"/>
          </a:ln>
          <a:effectLst/>
        </p:spPr>
      </p:cxnSp>
      <p:sp>
        <p:nvSpPr>
          <p:cNvPr id="22" name="TextBox 21"/>
          <p:cNvSpPr txBox="1"/>
          <p:nvPr/>
        </p:nvSpPr>
        <p:spPr>
          <a:xfrm>
            <a:off x="4191000" y="4231640"/>
            <a:ext cx="838200" cy="472209"/>
          </a:xfrm>
          <a:prstGeom prst="rect">
            <a:avLst/>
          </a:prstGeom>
          <a:noFill/>
        </p:spPr>
        <p:txBody>
          <a:bodyPr wrap="square" lIns="101882" tIns="50941" rIns="101882" bIns="50941" rtlCol="0">
            <a:spAutoFit/>
          </a:bodyPr>
          <a:lstStyle/>
          <a:p>
            <a:r>
              <a:rPr lang="en-US" dirty="0" smtClean="0">
                <a:solidFill>
                  <a:schemeClr val="tx1"/>
                </a:solidFill>
              </a:rPr>
              <a:t>.5</a:t>
            </a:r>
            <a:endParaRPr lang="en-US" dirty="0">
              <a:solidFill>
                <a:schemeClr val="tx1"/>
              </a:solidFill>
            </a:endParaRPr>
          </a:p>
        </p:txBody>
      </p:sp>
      <p:sp>
        <p:nvSpPr>
          <p:cNvPr id="23" name="TextBox 22"/>
          <p:cNvSpPr txBox="1"/>
          <p:nvPr/>
        </p:nvSpPr>
        <p:spPr>
          <a:xfrm>
            <a:off x="5280660" y="4231640"/>
            <a:ext cx="754380" cy="472209"/>
          </a:xfrm>
          <a:prstGeom prst="rect">
            <a:avLst/>
          </a:prstGeom>
          <a:noFill/>
        </p:spPr>
        <p:txBody>
          <a:bodyPr wrap="square" lIns="101882" tIns="50941" rIns="101882" bIns="50941" rtlCol="0">
            <a:spAutoFit/>
          </a:bodyPr>
          <a:lstStyle/>
          <a:p>
            <a:r>
              <a:rPr lang="en-US" dirty="0" smtClean="0">
                <a:solidFill>
                  <a:schemeClr val="tx1"/>
                </a:solidFill>
              </a:rPr>
              <a:t>.5</a:t>
            </a:r>
            <a:endParaRPr lang="en-US" dirty="0">
              <a:solidFill>
                <a:schemeClr val="tx1"/>
              </a:solidFill>
            </a:endParaRPr>
          </a:p>
        </p:txBody>
      </p:sp>
      <p:cxnSp>
        <p:nvCxnSpPr>
          <p:cNvPr id="24" name="Straight Arrow Connector 23"/>
          <p:cNvCxnSpPr/>
          <p:nvPr/>
        </p:nvCxnSpPr>
        <p:spPr bwMode="auto">
          <a:xfrm flipH="1" flipV="1">
            <a:off x="5196840" y="3799840"/>
            <a:ext cx="1341120" cy="1036320"/>
          </a:xfrm>
          <a:prstGeom prst="straightConnector1">
            <a:avLst/>
          </a:prstGeom>
          <a:solidFill>
            <a:schemeClr val="accent1"/>
          </a:solidFill>
          <a:ln w="25400" cap="flat" cmpd="sng" algn="ctr">
            <a:solidFill>
              <a:schemeClr val="tx1"/>
            </a:solidFill>
            <a:prstDash val="solid"/>
            <a:round/>
            <a:headEnd type="arrow" w="med" len="med"/>
            <a:tailEnd type="none"/>
          </a:ln>
          <a:effectLst/>
        </p:spPr>
      </p:cxnSp>
      <p:cxnSp>
        <p:nvCxnSpPr>
          <p:cNvPr id="18" name="Straight Arrow Connector 17"/>
          <p:cNvCxnSpPr/>
          <p:nvPr/>
        </p:nvCxnSpPr>
        <p:spPr bwMode="auto">
          <a:xfrm flipV="1">
            <a:off x="3352800" y="3454400"/>
            <a:ext cx="1257300" cy="1036320"/>
          </a:xfrm>
          <a:prstGeom prst="straightConnector1">
            <a:avLst/>
          </a:prstGeom>
          <a:solidFill>
            <a:schemeClr val="accent1"/>
          </a:solidFill>
          <a:ln w="25400" cap="flat" cmpd="sng" algn="ctr">
            <a:solidFill>
              <a:schemeClr val="tx1"/>
            </a:solidFill>
            <a:prstDash val="solid"/>
            <a:round/>
            <a:headEnd type="none" w="med" len="med"/>
            <a:tailEnd type="arrow"/>
          </a:ln>
          <a:effectLst/>
        </p:spPr>
      </p:cxnSp>
      <p:sp>
        <p:nvSpPr>
          <p:cNvPr id="19" name="TextBox 18"/>
          <p:cNvSpPr txBox="1"/>
          <p:nvPr/>
        </p:nvSpPr>
        <p:spPr>
          <a:xfrm>
            <a:off x="4693920" y="1986280"/>
            <a:ext cx="922020" cy="472209"/>
          </a:xfrm>
          <a:prstGeom prst="rect">
            <a:avLst/>
          </a:prstGeom>
          <a:noFill/>
        </p:spPr>
        <p:txBody>
          <a:bodyPr wrap="square" lIns="101882" tIns="50941" rIns="101882" bIns="50941" rtlCol="0">
            <a:spAutoFit/>
          </a:bodyPr>
          <a:lstStyle/>
          <a:p>
            <a:r>
              <a:rPr lang="en-US" dirty="0" smtClean="0">
                <a:solidFill>
                  <a:schemeClr val="tx1"/>
                </a:solidFill>
              </a:rPr>
              <a:t>w = 0</a:t>
            </a:r>
            <a:endParaRPr lang="en-US" dirty="0">
              <a:solidFill>
                <a:schemeClr val="tx1"/>
              </a:solidFill>
            </a:endParaRPr>
          </a:p>
        </p:txBody>
      </p:sp>
      <p:sp>
        <p:nvSpPr>
          <p:cNvPr id="20" name="TextBox 19"/>
          <p:cNvSpPr txBox="1"/>
          <p:nvPr/>
        </p:nvSpPr>
        <p:spPr>
          <a:xfrm>
            <a:off x="3101340" y="3640344"/>
            <a:ext cx="1005840" cy="472209"/>
          </a:xfrm>
          <a:prstGeom prst="rect">
            <a:avLst/>
          </a:prstGeom>
          <a:noFill/>
        </p:spPr>
        <p:txBody>
          <a:bodyPr wrap="square" lIns="101882" tIns="50941" rIns="101882" bIns="50941" rtlCol="0">
            <a:spAutoFit/>
          </a:bodyPr>
          <a:lstStyle/>
          <a:p>
            <a:r>
              <a:rPr lang="en-US" dirty="0" smtClean="0">
                <a:solidFill>
                  <a:schemeClr val="tx1"/>
                </a:solidFill>
              </a:rPr>
              <a:t>.25</a:t>
            </a:r>
            <a:endParaRPr lang="en-US" dirty="0">
              <a:solidFill>
                <a:schemeClr val="tx1"/>
              </a:solidFill>
            </a:endParaRPr>
          </a:p>
        </p:txBody>
      </p:sp>
      <p:sp>
        <p:nvSpPr>
          <p:cNvPr id="25" name="TextBox 24"/>
          <p:cNvSpPr txBox="1"/>
          <p:nvPr/>
        </p:nvSpPr>
        <p:spPr>
          <a:xfrm>
            <a:off x="6118860" y="3553984"/>
            <a:ext cx="1005840" cy="472209"/>
          </a:xfrm>
          <a:prstGeom prst="rect">
            <a:avLst/>
          </a:prstGeom>
          <a:noFill/>
        </p:spPr>
        <p:txBody>
          <a:bodyPr wrap="square" lIns="101882" tIns="50941" rIns="101882" bIns="50941" rtlCol="0">
            <a:spAutoFit/>
          </a:bodyPr>
          <a:lstStyle/>
          <a:p>
            <a:r>
              <a:rPr lang="en-US" dirty="0" smtClean="0">
                <a:solidFill>
                  <a:schemeClr val="tx1"/>
                </a:solidFill>
              </a:rPr>
              <a:t>.25</a:t>
            </a:r>
            <a:endParaRPr lang="en-US" dirty="0">
              <a:solidFill>
                <a:schemeClr val="tx1"/>
              </a:solidFill>
            </a:endParaRPr>
          </a:p>
        </p:txBody>
      </p:sp>
      <p:cxnSp>
        <p:nvCxnSpPr>
          <p:cNvPr id="26" name="Straight Arrow Connector 25"/>
          <p:cNvCxnSpPr/>
          <p:nvPr/>
        </p:nvCxnSpPr>
        <p:spPr bwMode="auto">
          <a:xfrm flipH="1" flipV="1">
            <a:off x="5699760" y="3454400"/>
            <a:ext cx="1424940" cy="1122680"/>
          </a:xfrm>
          <a:prstGeom prst="straightConnector1">
            <a:avLst/>
          </a:prstGeom>
          <a:solidFill>
            <a:schemeClr val="accent1"/>
          </a:solidFill>
          <a:ln w="25400" cap="flat" cmpd="sng" algn="ctr">
            <a:solidFill>
              <a:schemeClr val="tx1"/>
            </a:solidFill>
            <a:prstDash val="solid"/>
            <a:round/>
            <a:headEnd type="none" w="med" len="med"/>
            <a:tailEnd type="arrow"/>
          </a:ln>
          <a:effectLst/>
        </p:spPr>
      </p:cxnSp>
      <p:sp>
        <p:nvSpPr>
          <p:cNvPr id="27" name="TextBox 26"/>
          <p:cNvSpPr txBox="1"/>
          <p:nvPr/>
        </p:nvSpPr>
        <p:spPr>
          <a:xfrm>
            <a:off x="4693920" y="2863104"/>
            <a:ext cx="922020" cy="472209"/>
          </a:xfrm>
          <a:prstGeom prst="rect">
            <a:avLst/>
          </a:prstGeom>
          <a:noFill/>
        </p:spPr>
        <p:txBody>
          <a:bodyPr wrap="square" lIns="101882" tIns="50941" rIns="101882" bIns="50941" rtlCol="0">
            <a:spAutoFit/>
          </a:bodyPr>
          <a:lstStyle/>
          <a:p>
            <a:r>
              <a:rPr lang="en-US" dirty="0" smtClean="0">
                <a:solidFill>
                  <a:schemeClr val="tx1"/>
                </a:solidFill>
              </a:rPr>
              <a:t>U = 1</a:t>
            </a:r>
            <a:endParaRPr lang="en-US" dirty="0">
              <a:solidFill>
                <a:schemeClr val="tx1"/>
              </a:solidFill>
            </a:endParaRPr>
          </a:p>
        </p:txBody>
      </p:sp>
      <p:sp>
        <p:nvSpPr>
          <p:cNvPr id="28" name="TextBox 27"/>
          <p:cNvSpPr txBox="1"/>
          <p:nvPr/>
        </p:nvSpPr>
        <p:spPr>
          <a:xfrm>
            <a:off x="2682240" y="5181600"/>
            <a:ext cx="1257300" cy="441431"/>
          </a:xfrm>
          <a:prstGeom prst="rect">
            <a:avLst/>
          </a:prstGeom>
          <a:noFill/>
        </p:spPr>
        <p:txBody>
          <a:bodyPr wrap="square" lIns="101882" tIns="50941" rIns="101882" bIns="50941" rtlCol="0">
            <a:spAutoFit/>
          </a:bodyPr>
          <a:lstStyle/>
          <a:p>
            <a:r>
              <a:rPr lang="en-US" sz="2200" dirty="0" smtClean="0">
                <a:solidFill>
                  <a:schemeClr val="tx1"/>
                </a:solidFill>
              </a:rPr>
              <a:t>U = 1.25</a:t>
            </a:r>
            <a:endParaRPr lang="en-US" sz="2200" dirty="0">
              <a:solidFill>
                <a:schemeClr val="tx1"/>
              </a:solidFill>
            </a:endParaRPr>
          </a:p>
        </p:txBody>
      </p:sp>
      <p:sp>
        <p:nvSpPr>
          <p:cNvPr id="29" name="TextBox 28"/>
          <p:cNvSpPr txBox="1"/>
          <p:nvPr/>
        </p:nvSpPr>
        <p:spPr>
          <a:xfrm>
            <a:off x="6370320" y="5194824"/>
            <a:ext cx="1257300" cy="441431"/>
          </a:xfrm>
          <a:prstGeom prst="rect">
            <a:avLst/>
          </a:prstGeom>
          <a:noFill/>
        </p:spPr>
        <p:txBody>
          <a:bodyPr wrap="square" lIns="101882" tIns="50941" rIns="101882" bIns="50941" rtlCol="0">
            <a:spAutoFit/>
          </a:bodyPr>
          <a:lstStyle/>
          <a:p>
            <a:r>
              <a:rPr lang="en-US" sz="2200" dirty="0" smtClean="0">
                <a:solidFill>
                  <a:schemeClr val="tx1"/>
                </a:solidFill>
              </a:rPr>
              <a:t>U = 1.25</a:t>
            </a:r>
            <a:endParaRPr lang="en-US" sz="22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8" grpId="0"/>
      <p:bldP spid="2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4" name="Rectangle 2"/>
          <p:cNvSpPr>
            <a:spLocks noGrp="1" noChangeArrowheads="1"/>
          </p:cNvSpPr>
          <p:nvPr>
            <p:ph type="title"/>
          </p:nvPr>
        </p:nvSpPr>
        <p:spPr>
          <a:xfrm>
            <a:off x="167640" y="604520"/>
            <a:ext cx="6370320" cy="1122680"/>
          </a:xfrm>
        </p:spPr>
        <p:txBody>
          <a:bodyPr/>
          <a:lstStyle/>
          <a:p>
            <a:r>
              <a:rPr lang="en-US" sz="4500" dirty="0">
                <a:solidFill>
                  <a:schemeClr val="accent6"/>
                </a:solidFill>
              </a:rPr>
              <a:t>Nash equilibrium </a:t>
            </a:r>
            <a:r>
              <a:rPr lang="en-US" sz="4500" dirty="0"/>
              <a:t/>
            </a:r>
            <a:br>
              <a:rPr lang="en-US" sz="4500" dirty="0"/>
            </a:br>
            <a:r>
              <a:rPr lang="en-US" sz="3100" dirty="0">
                <a:solidFill>
                  <a:schemeClr val="accent2"/>
                </a:solidFill>
              </a:rPr>
              <a:t>[Nash 50]</a:t>
            </a:r>
            <a:endParaRPr lang="en-US" sz="2200" dirty="0">
              <a:solidFill>
                <a:schemeClr val="accent2"/>
              </a:solidFill>
            </a:endParaRPr>
          </a:p>
        </p:txBody>
      </p:sp>
      <p:sp>
        <p:nvSpPr>
          <p:cNvPr id="305155" name="Rectangle 3"/>
          <p:cNvSpPr>
            <a:spLocks noGrp="1" noChangeArrowheads="1"/>
          </p:cNvSpPr>
          <p:nvPr>
            <p:ph type="body" sz="half" idx="1"/>
          </p:nvPr>
        </p:nvSpPr>
        <p:spPr>
          <a:xfrm>
            <a:off x="167640" y="2590800"/>
            <a:ext cx="9806940" cy="5181600"/>
          </a:xfrm>
        </p:spPr>
        <p:txBody>
          <a:bodyPr/>
          <a:lstStyle/>
          <a:p>
            <a:pPr>
              <a:lnSpc>
                <a:spcPct val="90000"/>
              </a:lnSpc>
            </a:pPr>
            <a:r>
              <a:rPr lang="en-US" sz="3100" dirty="0"/>
              <a:t>A vector of strategies (one for each player) is called a </a:t>
            </a:r>
            <a:r>
              <a:rPr lang="en-US" sz="3100" dirty="0">
                <a:solidFill>
                  <a:srgbClr val="008000"/>
                </a:solidFill>
              </a:rPr>
              <a:t>strategy profile</a:t>
            </a:r>
          </a:p>
          <a:p>
            <a:pPr>
              <a:lnSpc>
                <a:spcPct val="90000"/>
              </a:lnSpc>
            </a:pPr>
            <a:r>
              <a:rPr lang="en-US" sz="3100" dirty="0"/>
              <a:t>A strategy profile (</a:t>
            </a:r>
            <a:r>
              <a:rPr lang="el-GR" sz="3100" dirty="0">
                <a:cs typeface="Arial" charset="0"/>
              </a:rPr>
              <a:t>σ</a:t>
            </a:r>
            <a:r>
              <a:rPr lang="en-US" sz="3100" baseline="-25000" dirty="0">
                <a:cs typeface="Arial" charset="0"/>
              </a:rPr>
              <a:t>1</a:t>
            </a:r>
            <a:r>
              <a:rPr lang="en-US" sz="3100" dirty="0">
                <a:cs typeface="Arial" charset="0"/>
              </a:rPr>
              <a:t>,</a:t>
            </a:r>
            <a:r>
              <a:rPr lang="en-US" sz="3100" baseline="-25000" dirty="0">
                <a:cs typeface="Arial" charset="0"/>
              </a:rPr>
              <a:t> </a:t>
            </a:r>
            <a:r>
              <a:rPr lang="el-GR" sz="3100" dirty="0">
                <a:cs typeface="Arial" charset="0"/>
              </a:rPr>
              <a:t>σ</a:t>
            </a:r>
            <a:r>
              <a:rPr lang="en-US" sz="3100" baseline="-25000" dirty="0">
                <a:cs typeface="Arial" charset="0"/>
              </a:rPr>
              <a:t>2 </a:t>
            </a:r>
            <a:r>
              <a:rPr lang="en-US" sz="3100" dirty="0">
                <a:cs typeface="Arial" charset="0"/>
              </a:rPr>
              <a:t>, …, </a:t>
            </a:r>
            <a:r>
              <a:rPr lang="el-GR" sz="3100" dirty="0">
                <a:cs typeface="Arial" charset="0"/>
              </a:rPr>
              <a:t>σ</a:t>
            </a:r>
            <a:r>
              <a:rPr lang="en-US" sz="3100" baseline="-25000" dirty="0">
                <a:cs typeface="Arial" charset="0"/>
              </a:rPr>
              <a:t>n</a:t>
            </a:r>
            <a:r>
              <a:rPr lang="en-US" sz="3100" dirty="0">
                <a:cs typeface="Arial" charset="0"/>
              </a:rPr>
              <a:t>) is a </a:t>
            </a:r>
            <a:r>
              <a:rPr lang="en-US" sz="3100" dirty="0">
                <a:solidFill>
                  <a:srgbClr val="008000"/>
                </a:solidFill>
                <a:cs typeface="Arial" charset="0"/>
              </a:rPr>
              <a:t>Nash equilibrium</a:t>
            </a:r>
            <a:r>
              <a:rPr lang="en-US" sz="3100" dirty="0">
                <a:cs typeface="Arial" charset="0"/>
              </a:rPr>
              <a:t> if each </a:t>
            </a:r>
            <a:r>
              <a:rPr lang="el-GR" sz="3100" dirty="0">
                <a:cs typeface="Arial" charset="0"/>
              </a:rPr>
              <a:t>σ</a:t>
            </a:r>
            <a:r>
              <a:rPr lang="en-US" sz="3100" baseline="-25000" dirty="0" err="1">
                <a:cs typeface="Arial" charset="0"/>
              </a:rPr>
              <a:t>i</a:t>
            </a:r>
            <a:r>
              <a:rPr lang="en-US" sz="3100" dirty="0">
                <a:cs typeface="Arial" charset="0"/>
              </a:rPr>
              <a:t> is a best response to </a:t>
            </a:r>
            <a:r>
              <a:rPr lang="el-GR" sz="3100" dirty="0">
                <a:cs typeface="Arial" charset="0"/>
              </a:rPr>
              <a:t>σ</a:t>
            </a:r>
            <a:r>
              <a:rPr lang="en-US" sz="3100" baseline="-25000" dirty="0">
                <a:cs typeface="Arial" charset="0"/>
              </a:rPr>
              <a:t>-</a:t>
            </a:r>
            <a:r>
              <a:rPr lang="en-US" sz="3100" baseline="-25000" dirty="0" err="1">
                <a:cs typeface="Arial" charset="0"/>
              </a:rPr>
              <a:t>i</a:t>
            </a:r>
            <a:endParaRPr lang="en-US" sz="3100" dirty="0">
              <a:cs typeface="Arial" charset="0"/>
            </a:endParaRPr>
          </a:p>
          <a:p>
            <a:pPr lvl="1">
              <a:lnSpc>
                <a:spcPct val="90000"/>
              </a:lnSpc>
            </a:pPr>
            <a:r>
              <a:rPr lang="en-US" sz="2700" dirty="0">
                <a:cs typeface="Arial" charset="0"/>
              </a:rPr>
              <a:t>That is, for any </a:t>
            </a:r>
            <a:r>
              <a:rPr lang="en-US" sz="2700" dirty="0" err="1">
                <a:cs typeface="Arial" charset="0"/>
              </a:rPr>
              <a:t>i</a:t>
            </a:r>
            <a:r>
              <a:rPr lang="en-US" sz="2700" dirty="0">
                <a:cs typeface="Arial" charset="0"/>
              </a:rPr>
              <a:t>, for any </a:t>
            </a:r>
            <a:r>
              <a:rPr lang="el-GR" sz="2700" dirty="0">
                <a:cs typeface="Arial" charset="0"/>
              </a:rPr>
              <a:t>σ</a:t>
            </a:r>
            <a:r>
              <a:rPr lang="en-US" sz="2700" baseline="-25000" dirty="0" err="1">
                <a:cs typeface="Arial" charset="0"/>
              </a:rPr>
              <a:t>i</a:t>
            </a:r>
            <a:r>
              <a:rPr lang="en-US" sz="2700" dirty="0">
                <a:cs typeface="Arial" charset="0"/>
              </a:rPr>
              <a:t>’, </a:t>
            </a:r>
            <a:r>
              <a:rPr lang="en-US" sz="2700" dirty="0" err="1">
                <a:cs typeface="Arial" charset="0"/>
              </a:rPr>
              <a:t>u</a:t>
            </a:r>
            <a:r>
              <a:rPr lang="en-US" sz="2700" baseline="-25000" dirty="0" err="1">
                <a:cs typeface="Arial" charset="0"/>
              </a:rPr>
              <a:t>i</a:t>
            </a:r>
            <a:r>
              <a:rPr lang="en-US" sz="2700" dirty="0">
                <a:cs typeface="Arial" charset="0"/>
              </a:rPr>
              <a:t>(</a:t>
            </a:r>
            <a:r>
              <a:rPr lang="el-GR" sz="2700" dirty="0">
                <a:cs typeface="Arial" charset="0"/>
              </a:rPr>
              <a:t>σ</a:t>
            </a:r>
            <a:r>
              <a:rPr lang="en-US" sz="2700" baseline="-25000" dirty="0" err="1">
                <a:cs typeface="Arial" charset="0"/>
              </a:rPr>
              <a:t>i</a:t>
            </a:r>
            <a:r>
              <a:rPr lang="en-US" sz="2700" dirty="0">
                <a:cs typeface="Arial" charset="0"/>
              </a:rPr>
              <a:t>, </a:t>
            </a:r>
            <a:r>
              <a:rPr lang="el-GR" sz="2700" dirty="0">
                <a:cs typeface="Arial" charset="0"/>
              </a:rPr>
              <a:t>σ</a:t>
            </a:r>
            <a:r>
              <a:rPr lang="en-US" sz="2700" baseline="-25000" dirty="0">
                <a:cs typeface="Arial" charset="0"/>
              </a:rPr>
              <a:t>-</a:t>
            </a:r>
            <a:r>
              <a:rPr lang="en-US" sz="2700" baseline="-25000" dirty="0" err="1">
                <a:cs typeface="Arial" charset="0"/>
              </a:rPr>
              <a:t>i</a:t>
            </a:r>
            <a:r>
              <a:rPr lang="en-US" sz="2700" dirty="0">
                <a:cs typeface="Arial" charset="0"/>
              </a:rPr>
              <a:t>) ≥ </a:t>
            </a:r>
            <a:r>
              <a:rPr lang="en-US" sz="2700" dirty="0" err="1">
                <a:cs typeface="Arial" charset="0"/>
              </a:rPr>
              <a:t>u</a:t>
            </a:r>
            <a:r>
              <a:rPr lang="en-US" sz="2700" baseline="-25000" dirty="0" err="1">
                <a:cs typeface="Arial" charset="0"/>
              </a:rPr>
              <a:t>i</a:t>
            </a:r>
            <a:r>
              <a:rPr lang="en-US" sz="2700" dirty="0">
                <a:cs typeface="Arial" charset="0"/>
              </a:rPr>
              <a:t>(</a:t>
            </a:r>
            <a:r>
              <a:rPr lang="el-GR" sz="2700" dirty="0">
                <a:cs typeface="Arial" charset="0"/>
              </a:rPr>
              <a:t>σ</a:t>
            </a:r>
            <a:r>
              <a:rPr lang="en-US" sz="2700" baseline="-25000" dirty="0" err="1">
                <a:cs typeface="Arial" charset="0"/>
              </a:rPr>
              <a:t>i</a:t>
            </a:r>
            <a:r>
              <a:rPr lang="en-US" sz="2700" dirty="0">
                <a:cs typeface="Arial" charset="0"/>
              </a:rPr>
              <a:t>’, </a:t>
            </a:r>
            <a:r>
              <a:rPr lang="el-GR" sz="2700" dirty="0">
                <a:cs typeface="Arial" charset="0"/>
              </a:rPr>
              <a:t>σ</a:t>
            </a:r>
            <a:r>
              <a:rPr lang="en-US" sz="2700" baseline="-25000" dirty="0">
                <a:cs typeface="Arial" charset="0"/>
              </a:rPr>
              <a:t>-</a:t>
            </a:r>
            <a:r>
              <a:rPr lang="en-US" sz="2700" baseline="-25000" dirty="0" err="1">
                <a:cs typeface="Arial" charset="0"/>
              </a:rPr>
              <a:t>i</a:t>
            </a:r>
            <a:r>
              <a:rPr lang="en-US" sz="2700" dirty="0">
                <a:cs typeface="Arial" charset="0"/>
              </a:rPr>
              <a:t>)</a:t>
            </a:r>
          </a:p>
          <a:p>
            <a:pPr>
              <a:lnSpc>
                <a:spcPct val="90000"/>
              </a:lnSpc>
            </a:pPr>
            <a:r>
              <a:rPr lang="en-US" sz="3100" dirty="0">
                <a:cs typeface="Arial" charset="0"/>
              </a:rPr>
              <a:t>Note that this does not say anything about multiple agents changing their strategies at the same time</a:t>
            </a:r>
          </a:p>
          <a:p>
            <a:pPr>
              <a:lnSpc>
                <a:spcPct val="90000"/>
              </a:lnSpc>
            </a:pPr>
            <a:r>
              <a:rPr lang="en-US" sz="3100" dirty="0"/>
              <a:t>In any (finite) game, at least one Nash equilibrium (possibly using mixed strategies) exists </a:t>
            </a:r>
            <a:r>
              <a:rPr lang="en-US" sz="2200" dirty="0">
                <a:solidFill>
                  <a:schemeClr val="accent2"/>
                </a:solidFill>
              </a:rPr>
              <a:t>[Nash 50]</a:t>
            </a:r>
            <a:endParaRPr lang="en-US" sz="3100" dirty="0">
              <a:cs typeface="Arial" charset="0"/>
            </a:endParaRPr>
          </a:p>
          <a:p>
            <a:pPr>
              <a:lnSpc>
                <a:spcPct val="90000"/>
              </a:lnSpc>
            </a:pPr>
            <a:r>
              <a:rPr lang="en-US" sz="3100" dirty="0">
                <a:cs typeface="Arial" charset="0"/>
              </a:rPr>
              <a:t>(Note - singular: equilibrium, plural: equilibria)</a:t>
            </a:r>
          </a:p>
        </p:txBody>
      </p:sp>
      <p:pic>
        <p:nvPicPr>
          <p:cNvPr id="305156" name="Picture 4" descr="crowe"/>
          <p:cNvPicPr>
            <a:picLocks noChangeAspect="1" noChangeArrowheads="1"/>
          </p:cNvPicPr>
          <p:nvPr/>
        </p:nvPicPr>
        <p:blipFill>
          <a:blip r:embed="rId2" cstate="print"/>
          <a:srcRect/>
          <a:stretch>
            <a:fillRect/>
          </a:stretch>
        </p:blipFill>
        <p:spPr bwMode="auto">
          <a:xfrm>
            <a:off x="6628765" y="109750"/>
            <a:ext cx="1454627" cy="2250757"/>
          </a:xfrm>
          <a:prstGeom prst="rect">
            <a:avLst/>
          </a:prstGeom>
          <a:noFill/>
        </p:spPr>
      </p:pic>
      <p:pic>
        <p:nvPicPr>
          <p:cNvPr id="305157" name="Picture 5" descr="nash"/>
          <p:cNvPicPr>
            <a:picLocks noChangeAspect="1" noChangeArrowheads="1"/>
          </p:cNvPicPr>
          <p:nvPr/>
        </p:nvPicPr>
        <p:blipFill>
          <a:blip r:embed="rId3" cstate="print"/>
          <a:srcRect/>
          <a:stretch>
            <a:fillRect/>
          </a:stretch>
        </p:blipFill>
        <p:spPr bwMode="auto">
          <a:xfrm>
            <a:off x="8196898" y="109750"/>
            <a:ext cx="1798638" cy="2250757"/>
          </a:xfrm>
          <a:prstGeom prst="rect">
            <a:avLst/>
          </a:prstGeom>
          <a:noFill/>
        </p:spPr>
      </p:pic>
      <p:sp>
        <p:nvSpPr>
          <p:cNvPr id="305158" name="Line 6"/>
          <p:cNvSpPr>
            <a:spLocks noChangeShapeType="1"/>
          </p:cNvSpPr>
          <p:nvPr/>
        </p:nvSpPr>
        <p:spPr bwMode="auto">
          <a:xfrm>
            <a:off x="6537960" y="-86360"/>
            <a:ext cx="1566387" cy="2544022"/>
          </a:xfrm>
          <a:prstGeom prst="line">
            <a:avLst/>
          </a:prstGeom>
          <a:noFill/>
          <a:ln w="38100">
            <a:solidFill>
              <a:srgbClr val="FF0000"/>
            </a:solidFill>
            <a:round/>
            <a:headEnd/>
            <a:tailEnd/>
          </a:ln>
          <a:effectLst/>
        </p:spPr>
        <p:txBody>
          <a:bodyPr lIns="101882" tIns="50941" rIns="101882" bIns="50941"/>
          <a:lstStyle/>
          <a:p>
            <a:endParaRPr lang="en-US"/>
          </a:p>
        </p:txBody>
      </p:sp>
      <p:sp>
        <p:nvSpPr>
          <p:cNvPr id="305159" name="Line 7"/>
          <p:cNvSpPr>
            <a:spLocks noChangeShapeType="1"/>
          </p:cNvSpPr>
          <p:nvPr/>
        </p:nvSpPr>
        <p:spPr bwMode="auto">
          <a:xfrm flipH="1">
            <a:off x="6721317" y="-86360"/>
            <a:ext cx="1383030" cy="2544022"/>
          </a:xfrm>
          <a:prstGeom prst="line">
            <a:avLst/>
          </a:prstGeom>
          <a:noFill/>
          <a:ln w="38100">
            <a:solidFill>
              <a:srgbClr val="FF0000"/>
            </a:solidFill>
            <a:round/>
            <a:headEnd/>
            <a:tailEnd/>
          </a:ln>
          <a:effectLst/>
        </p:spPr>
        <p:txBody>
          <a:bodyPr lIns="101882" tIns="50941" rIns="101882" bIns="50941"/>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515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0515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0515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0515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05155">
                                            <p:txEl>
                                              <p:pRg st="0" end="0"/>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05155">
                                            <p:txEl>
                                              <p:pRg st="1" end="1"/>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05155">
                                            <p:txEl>
                                              <p:pRg st="2" end="2"/>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05155">
                                            <p:txEl>
                                              <p:pRg st="3" end="3"/>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05155">
                                            <p:txEl>
                                              <p:pRg st="4" end="4"/>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0515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5158" grpId="0" animBg="1"/>
      <p:bldP spid="305159"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00FF"/>
                </a:solidFill>
              </a:rPr>
              <a:t>Correctness</a:t>
            </a:r>
            <a:endParaRPr lang="en-US" dirty="0">
              <a:solidFill>
                <a:srgbClr val="0000FF"/>
              </a:solidFill>
            </a:endParaRPr>
          </a:p>
        </p:txBody>
      </p:sp>
      <p:sp>
        <p:nvSpPr>
          <p:cNvPr id="3" name="Content Placeholder 2"/>
          <p:cNvSpPr>
            <a:spLocks noGrp="1"/>
          </p:cNvSpPr>
          <p:nvPr>
            <p:ph idx="1"/>
          </p:nvPr>
        </p:nvSpPr>
        <p:spPr>
          <a:xfrm>
            <a:off x="502920" y="1640840"/>
            <a:ext cx="9052560" cy="4663440"/>
          </a:xfrm>
        </p:spPr>
        <p:txBody>
          <a:bodyPr/>
          <a:lstStyle/>
          <a:p>
            <a:r>
              <a:rPr lang="en-US" sz="2800" dirty="0" smtClean="0"/>
              <a:t>We model this as a message passing algorithm</a:t>
            </a:r>
          </a:p>
          <a:p>
            <a:pPr lvl="1"/>
            <a:r>
              <a:rPr lang="en-US" sz="1600" dirty="0" smtClean="0"/>
              <a:t>To calculate E[U</a:t>
            </a:r>
            <a:r>
              <a:rPr lang="en-US" sz="1600" baseline="-25000" dirty="0" smtClean="0"/>
              <a:t>(</a:t>
            </a:r>
            <a:r>
              <a:rPr lang="en-US" sz="1600" baseline="-25000" dirty="0" err="1" smtClean="0"/>
              <a:t>t’,t</a:t>
            </a:r>
            <a:r>
              <a:rPr lang="en-US" sz="1600" baseline="-25000" dirty="0" smtClean="0"/>
              <a:t>)</a:t>
            </a:r>
            <a:r>
              <a:rPr lang="en-US" sz="1600" dirty="0" smtClean="0"/>
              <a:t>] requires the messages from </a:t>
            </a:r>
            <a:r>
              <a:rPr lang="en-US" sz="1600" dirty="0" err="1" smtClean="0"/>
              <a:t>N</a:t>
            </a:r>
            <a:r>
              <a:rPr lang="en-US" sz="1600" baseline="-25000" dirty="0" err="1" smtClean="0"/>
              <a:t>t</a:t>
            </a:r>
            <a:r>
              <a:rPr lang="en-US" sz="1600" baseline="-25000" dirty="0" smtClean="0"/>
              <a:t> </a:t>
            </a:r>
            <a:r>
              <a:rPr lang="en-US" sz="1600" dirty="0" smtClean="0"/>
              <a:t>\ t’ to t</a:t>
            </a:r>
          </a:p>
          <a:p>
            <a:pPr>
              <a:buNone/>
            </a:pPr>
            <a:endParaRPr lang="en-US" sz="2800" dirty="0" smtClean="0"/>
          </a:p>
          <a:p>
            <a:r>
              <a:rPr lang="en-US" sz="2800" dirty="0" smtClean="0"/>
              <a:t>Upward </a:t>
            </a:r>
          </a:p>
          <a:p>
            <a:pPr lvl="1"/>
            <a:r>
              <a:rPr lang="en-US" sz="1600" dirty="0" smtClean="0"/>
              <a:t>Each node has only one parent</a:t>
            </a:r>
          </a:p>
          <a:p>
            <a:pPr lvl="1"/>
            <a:r>
              <a:rPr lang="en-US" sz="1600" dirty="0" smtClean="0"/>
              <a:t>All children have previously passed messages to t</a:t>
            </a:r>
          </a:p>
          <a:p>
            <a:pPr lvl="1"/>
            <a:r>
              <a:rPr lang="en-US" sz="1600" dirty="0" smtClean="0"/>
              <a:t>Thus, each node has </a:t>
            </a:r>
            <a:r>
              <a:rPr lang="en-US" sz="1600" dirty="0" err="1" smtClean="0"/>
              <a:t>N</a:t>
            </a:r>
            <a:r>
              <a:rPr lang="en-US" sz="1600" baseline="-25000" dirty="0" err="1" smtClean="0"/>
              <a:t>t</a:t>
            </a:r>
            <a:r>
              <a:rPr lang="en-US" sz="1600" dirty="0" smtClean="0"/>
              <a:t> \ P</a:t>
            </a:r>
            <a:r>
              <a:rPr lang="en-US" sz="1600" baseline="-25000" dirty="0" smtClean="0"/>
              <a:t>t</a:t>
            </a:r>
            <a:r>
              <a:rPr lang="en-US" sz="1600" dirty="0" smtClean="0"/>
              <a:t> available when generating the message to its parent</a:t>
            </a:r>
          </a:p>
          <a:p>
            <a:endParaRPr lang="en-US" sz="2800" dirty="0" smtClean="0"/>
          </a:p>
          <a:p>
            <a:r>
              <a:rPr lang="en-US" sz="2800" dirty="0" smtClean="0"/>
              <a:t>Downward pass</a:t>
            </a:r>
          </a:p>
          <a:p>
            <a:pPr lvl="1"/>
            <a:r>
              <a:rPr lang="en-US" sz="1600" dirty="0" smtClean="0"/>
              <a:t>All children passed messages to t in the upward pass</a:t>
            </a:r>
          </a:p>
          <a:p>
            <a:pPr lvl="1"/>
            <a:r>
              <a:rPr lang="en-US" sz="1600" dirty="0" smtClean="0"/>
              <a:t>Parent has already passed message in this pass</a:t>
            </a:r>
          </a:p>
          <a:p>
            <a:pPr lvl="1"/>
            <a:r>
              <a:rPr lang="en-US" sz="1600" dirty="0" smtClean="0"/>
              <a:t>Thus, each node has </a:t>
            </a:r>
            <a:r>
              <a:rPr lang="en-US" sz="1600" dirty="0" err="1" smtClean="0"/>
              <a:t>N</a:t>
            </a:r>
            <a:r>
              <a:rPr lang="en-US" sz="1600" baseline="-25000" dirty="0" err="1" smtClean="0"/>
              <a:t>t</a:t>
            </a:r>
            <a:r>
              <a:rPr lang="en-US" sz="1600" dirty="0" smtClean="0"/>
              <a:t> available</a:t>
            </a:r>
          </a:p>
        </p:txBody>
      </p:sp>
    </p:spTree>
    <p:extLst>
      <p:ext uri="{BB962C8B-B14F-4D97-AF65-F5344CB8AC3E}">
        <p14:creationId xmlns="" xmlns:p14="http://schemas.microsoft.com/office/powerpoint/2010/main" val="248890242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00FF"/>
                </a:solidFill>
              </a:rPr>
              <a:t>Achieving linear time</a:t>
            </a:r>
            <a:endParaRPr lang="en-US" dirty="0">
              <a:solidFill>
                <a:srgbClr val="0000FF"/>
              </a:solidFill>
            </a:endParaRPr>
          </a:p>
        </p:txBody>
      </p:sp>
      <p:sp>
        <p:nvSpPr>
          <p:cNvPr id="3" name="Content Placeholder 2"/>
          <p:cNvSpPr>
            <a:spLocks noGrp="1"/>
          </p:cNvSpPr>
          <p:nvPr>
            <p:ph idx="1"/>
          </p:nvPr>
        </p:nvSpPr>
        <p:spPr>
          <a:xfrm>
            <a:off x="502920" y="2245360"/>
            <a:ext cx="9052560" cy="4663440"/>
          </a:xfrm>
        </p:spPr>
        <p:txBody>
          <a:bodyPr/>
          <a:lstStyle/>
          <a:p>
            <a:r>
              <a:rPr lang="en-US" sz="2400" dirty="0" smtClean="0"/>
              <a:t>As given, doesn’t achieve linear time</a:t>
            </a:r>
          </a:p>
          <a:p>
            <a:pPr lvl="1"/>
            <a:r>
              <a:rPr lang="en-US" sz="1600" dirty="0" smtClean="0"/>
              <a:t>A node with O(n) edges (star) requires O(n^2) edge queries</a:t>
            </a:r>
          </a:p>
          <a:p>
            <a:r>
              <a:rPr lang="en-US" sz="2400" dirty="0" smtClean="0"/>
              <a:t>To get around this, need to store values at the nodes</a:t>
            </a:r>
          </a:p>
          <a:p>
            <a:pPr lvl="1"/>
            <a:r>
              <a:rPr lang="en-US" sz="1600" dirty="0" smtClean="0"/>
              <a:t>We can reason that</a:t>
            </a:r>
            <a:r>
              <a:rPr lang="en-US" sz="2000" dirty="0" smtClean="0"/>
              <a:t>:</a:t>
            </a:r>
          </a:p>
          <a:p>
            <a:pPr>
              <a:buNone/>
            </a:pPr>
            <a:endParaRPr lang="en-US" sz="2400" dirty="0" smtClean="0"/>
          </a:p>
          <a:p>
            <a:r>
              <a:rPr lang="en-US" sz="2400" dirty="0" smtClean="0"/>
              <a:t>Store a running total at each node</a:t>
            </a:r>
          </a:p>
          <a:p>
            <a:pPr lvl="1"/>
            <a:r>
              <a:rPr lang="en-US" sz="1600" dirty="0" smtClean="0"/>
              <a:t>By the same reasoning as before the necessary calculations have been performed before they are needed as inputs</a:t>
            </a:r>
          </a:p>
          <a:p>
            <a:pPr lvl="1"/>
            <a:r>
              <a:rPr lang="en-US" sz="1600" dirty="0" smtClean="0"/>
              <a:t>However, now need to show that we can recover the needed values from the stored value</a:t>
            </a:r>
          </a:p>
          <a:p>
            <a:endParaRPr lang="en-US" dirty="0" smtClean="0"/>
          </a:p>
        </p:txBody>
      </p:sp>
      <p:pic>
        <p:nvPicPr>
          <p:cNvPr id="4" name="Picture 3" descr="addin_tmp.png"/>
          <p:cNvPicPr>
            <a:picLocks noChangeAspect="1"/>
          </p:cNvPicPr>
          <p:nvPr>
            <p:custDataLst>
              <p:tags r:id="rId1"/>
            </p:custDataLst>
          </p:nvPr>
        </p:nvPicPr>
        <p:blipFill>
          <a:blip r:embed="rId4" cstate="print"/>
          <a:stretch>
            <a:fillRect/>
          </a:stretch>
        </p:blipFill>
        <p:spPr>
          <a:xfrm>
            <a:off x="1844040" y="4231641"/>
            <a:ext cx="6380798" cy="468503"/>
          </a:xfrm>
          <a:prstGeom prst="rect">
            <a:avLst/>
          </a:prstGeom>
        </p:spPr>
      </p:pic>
    </p:spTree>
    <p:extLst>
      <p:ext uri="{BB962C8B-B14F-4D97-AF65-F5344CB8AC3E}">
        <p14:creationId xmlns="" xmlns:p14="http://schemas.microsoft.com/office/powerpoint/2010/main" val="248890242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00FF"/>
                </a:solidFill>
              </a:rPr>
              <a:t>Recovering the correct values</a:t>
            </a:r>
            <a:endParaRPr lang="en-US" dirty="0">
              <a:solidFill>
                <a:srgbClr val="0000FF"/>
              </a:solidFill>
            </a:endParaRPr>
          </a:p>
        </p:txBody>
      </p:sp>
      <p:sp>
        <p:nvSpPr>
          <p:cNvPr id="3" name="Content Placeholder 2"/>
          <p:cNvSpPr>
            <a:spLocks noGrp="1"/>
          </p:cNvSpPr>
          <p:nvPr>
            <p:ph idx="1"/>
          </p:nvPr>
        </p:nvSpPr>
        <p:spPr>
          <a:xfrm>
            <a:off x="502920" y="2245360"/>
            <a:ext cx="9052560" cy="4663440"/>
          </a:xfrm>
        </p:spPr>
        <p:txBody>
          <a:bodyPr/>
          <a:lstStyle/>
          <a:p>
            <a:r>
              <a:rPr lang="en-US" sz="2800" dirty="0" smtClean="0"/>
              <a:t>Upward pass</a:t>
            </a:r>
          </a:p>
          <a:p>
            <a:pPr lvl="1"/>
            <a:r>
              <a:rPr lang="en-US" sz="2400" dirty="0" smtClean="0"/>
              <a:t>Already processed all of the children but not the parent</a:t>
            </a:r>
          </a:p>
          <a:p>
            <a:pPr lvl="1"/>
            <a:r>
              <a:rPr lang="en-US" sz="2400" dirty="0" smtClean="0"/>
              <a:t>Value stored is exactly what is needed</a:t>
            </a:r>
          </a:p>
          <a:p>
            <a:pPr lvl="1"/>
            <a:endParaRPr lang="en-US" sz="2400" dirty="0" smtClean="0"/>
          </a:p>
          <a:p>
            <a:r>
              <a:rPr lang="en-US" sz="2800" dirty="0" smtClean="0"/>
              <a:t>Downward pass</a:t>
            </a:r>
          </a:p>
          <a:p>
            <a:pPr lvl="1"/>
            <a:r>
              <a:rPr lang="en-US" sz="2400" dirty="0" smtClean="0"/>
              <a:t>Value stored is not correct</a:t>
            </a:r>
          </a:p>
          <a:p>
            <a:pPr lvl="1"/>
            <a:r>
              <a:rPr lang="en-US" sz="2400" dirty="0" smtClean="0"/>
              <a:t>Children have not been updated yet</a:t>
            </a:r>
          </a:p>
          <a:p>
            <a:pPr lvl="1"/>
            <a:r>
              <a:rPr lang="en-US" sz="2400" dirty="0" smtClean="0"/>
              <a:t>Can subtract out the value stored at each child to recover the needed values</a:t>
            </a:r>
          </a:p>
        </p:txBody>
      </p:sp>
    </p:spTree>
    <p:extLst>
      <p:ext uri="{BB962C8B-B14F-4D97-AF65-F5344CB8AC3E}">
        <p14:creationId xmlns="" xmlns:p14="http://schemas.microsoft.com/office/powerpoint/2010/main" val="2488902420"/>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00FF"/>
                </a:solidFill>
              </a:rPr>
              <a:t>Runtime</a:t>
            </a:r>
            <a:endParaRPr lang="en-US" dirty="0">
              <a:solidFill>
                <a:srgbClr val="0000FF"/>
              </a:solidFill>
            </a:endParaRPr>
          </a:p>
        </p:txBody>
      </p:sp>
      <p:sp>
        <p:nvSpPr>
          <p:cNvPr id="3" name="Content Placeholder 2"/>
          <p:cNvSpPr>
            <a:spLocks noGrp="1"/>
          </p:cNvSpPr>
          <p:nvPr>
            <p:ph idx="1"/>
          </p:nvPr>
        </p:nvSpPr>
        <p:spPr>
          <a:xfrm>
            <a:off x="502920" y="2245360"/>
            <a:ext cx="9052560" cy="4663440"/>
          </a:xfrm>
        </p:spPr>
        <p:txBody>
          <a:bodyPr/>
          <a:lstStyle/>
          <a:p>
            <a:r>
              <a:rPr lang="en-US" sz="2800" dirty="0" smtClean="0"/>
              <a:t>Visit each edge twice</a:t>
            </a:r>
          </a:p>
          <a:p>
            <a:pPr lvl="1"/>
            <a:r>
              <a:rPr lang="en-US" sz="1800" dirty="0" smtClean="0"/>
              <a:t>Once on upward and once on downward pass</a:t>
            </a:r>
          </a:p>
          <a:p>
            <a:endParaRPr lang="en-US" sz="2800" dirty="0" smtClean="0"/>
          </a:p>
          <a:p>
            <a:r>
              <a:rPr lang="en-US" sz="2800" dirty="0" smtClean="0"/>
              <a:t>Perform a constant amount of work each time</a:t>
            </a:r>
          </a:p>
          <a:p>
            <a:pPr lvl="1"/>
            <a:r>
              <a:rPr lang="en-US" sz="1800" dirty="0" smtClean="0"/>
              <a:t>Need to query the source of the edge</a:t>
            </a:r>
          </a:p>
          <a:p>
            <a:pPr lvl="1"/>
            <a:r>
              <a:rPr lang="en-US" sz="1800" dirty="0" smtClean="0"/>
              <a:t>On downward pass also need to query the target of the edge</a:t>
            </a:r>
          </a:p>
          <a:p>
            <a:pPr lvl="1"/>
            <a:r>
              <a:rPr lang="en-US" sz="1800" dirty="0" smtClean="0"/>
              <a:t>Also need to update the target of the edge</a:t>
            </a:r>
          </a:p>
          <a:p>
            <a:pPr lvl="1"/>
            <a:endParaRPr lang="en-US" sz="1800" dirty="0" smtClean="0"/>
          </a:p>
          <a:p>
            <a:r>
              <a:rPr lang="en-US" sz="2800" dirty="0" smtClean="0"/>
              <a:t>Since this is a tree, |T| - 1 = |E|</a:t>
            </a:r>
          </a:p>
          <a:p>
            <a:pPr lvl="1"/>
            <a:r>
              <a:rPr lang="en-US" sz="2400" dirty="0" smtClean="0"/>
              <a:t>Thus, runtime is O(|T|)</a:t>
            </a:r>
          </a:p>
        </p:txBody>
      </p:sp>
    </p:spTree>
    <p:extLst>
      <p:ext uri="{BB962C8B-B14F-4D97-AF65-F5344CB8AC3E}">
        <p14:creationId xmlns="" xmlns:p14="http://schemas.microsoft.com/office/powerpoint/2010/main" val="248890242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00FF"/>
                </a:solidFill>
              </a:rPr>
              <a:t>Approximation through simulation</a:t>
            </a:r>
            <a:endParaRPr lang="en-US" dirty="0">
              <a:solidFill>
                <a:srgbClr val="0000FF"/>
              </a:solidFill>
            </a:endParaRPr>
          </a:p>
        </p:txBody>
      </p:sp>
      <p:pic>
        <p:nvPicPr>
          <p:cNvPr id="4" name="Picture 3"/>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251460" y="4836160"/>
            <a:ext cx="1508760" cy="1418815"/>
          </a:xfrm>
          <a:prstGeom prst="rect">
            <a:avLst/>
          </a:prstGeom>
        </p:spPr>
      </p:pic>
      <p:pic>
        <p:nvPicPr>
          <p:cNvPr id="5" name="Picture 4"/>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352801" y="2072640"/>
            <a:ext cx="1508759" cy="1418815"/>
          </a:xfrm>
          <a:prstGeom prst="rect">
            <a:avLst/>
          </a:prstGeom>
        </p:spPr>
      </p:pic>
      <p:pic>
        <p:nvPicPr>
          <p:cNvPr id="6" name="Picture 5"/>
          <p:cNvPicPr>
            <a:picLocks noChangeAspect="1"/>
          </p:cNvPicPr>
          <p:nvPr/>
        </p:nvPicPr>
        <p:blipFill>
          <a:blip r:embed="rId4" cstate="print">
            <a:extLst>
              <a:ext uri="{28A0092B-C50C-407E-A947-70E740481C1C}">
                <a14:useLocalDpi xmlns="" xmlns:a14="http://schemas.microsoft.com/office/drawing/2010/main" val="0"/>
              </a:ext>
            </a:extLst>
          </a:blip>
          <a:stretch>
            <a:fillRect/>
          </a:stretch>
        </p:blipFill>
        <p:spPr>
          <a:xfrm>
            <a:off x="6202681" y="2072640"/>
            <a:ext cx="1508759" cy="1418815"/>
          </a:xfrm>
          <a:prstGeom prst="rect">
            <a:avLst/>
          </a:prstGeom>
        </p:spPr>
      </p:pic>
      <p:sp>
        <p:nvSpPr>
          <p:cNvPr id="7" name="TextBox 6"/>
          <p:cNvSpPr txBox="1"/>
          <p:nvPr/>
        </p:nvSpPr>
        <p:spPr>
          <a:xfrm>
            <a:off x="502920" y="1640841"/>
            <a:ext cx="2263140" cy="1333983"/>
          </a:xfrm>
          <a:prstGeom prst="rect">
            <a:avLst/>
          </a:prstGeom>
          <a:noFill/>
        </p:spPr>
        <p:txBody>
          <a:bodyPr wrap="square" lIns="101882" tIns="50941" rIns="101882" bIns="50941" rtlCol="0">
            <a:spAutoFit/>
          </a:bodyPr>
          <a:lstStyle/>
          <a:p>
            <a:r>
              <a:rPr lang="en-US" sz="2000" dirty="0" smtClean="0">
                <a:solidFill>
                  <a:schemeClr val="tx1"/>
                </a:solidFill>
              </a:rPr>
              <a:t>1: Take each edge with probability proportional to its spread chance</a:t>
            </a:r>
          </a:p>
        </p:txBody>
      </p:sp>
      <p:sp>
        <p:nvSpPr>
          <p:cNvPr id="8" name="TextBox 7"/>
          <p:cNvSpPr txBox="1"/>
          <p:nvPr/>
        </p:nvSpPr>
        <p:spPr>
          <a:xfrm>
            <a:off x="3939540" y="3713481"/>
            <a:ext cx="2933700" cy="1333983"/>
          </a:xfrm>
          <a:prstGeom prst="rect">
            <a:avLst/>
          </a:prstGeom>
          <a:noFill/>
        </p:spPr>
        <p:txBody>
          <a:bodyPr wrap="square" lIns="101882" tIns="50941" rIns="101882" bIns="50941" rtlCol="0">
            <a:spAutoFit/>
          </a:bodyPr>
          <a:lstStyle/>
          <a:p>
            <a:r>
              <a:rPr lang="en-US" sz="2000" dirty="0" smtClean="0">
                <a:solidFill>
                  <a:schemeClr val="tx1"/>
                </a:solidFill>
              </a:rPr>
              <a:t>2: Propagate values from each node to every node that can reach it in the induced graph</a:t>
            </a:r>
            <a:endParaRPr lang="en-US" sz="2000" dirty="0">
              <a:solidFill>
                <a:schemeClr val="tx1"/>
              </a:solidFill>
            </a:endParaRPr>
          </a:p>
        </p:txBody>
      </p:sp>
      <p:sp>
        <p:nvSpPr>
          <p:cNvPr id="9" name="TextBox 8"/>
          <p:cNvSpPr txBox="1"/>
          <p:nvPr/>
        </p:nvSpPr>
        <p:spPr>
          <a:xfrm>
            <a:off x="7879080" y="1640841"/>
            <a:ext cx="2188639" cy="410654"/>
          </a:xfrm>
          <a:prstGeom prst="rect">
            <a:avLst/>
          </a:prstGeom>
          <a:noFill/>
        </p:spPr>
        <p:txBody>
          <a:bodyPr wrap="square" lIns="101882" tIns="50941" rIns="101882" bIns="50941" rtlCol="0">
            <a:spAutoFit/>
          </a:bodyPr>
          <a:lstStyle/>
          <a:p>
            <a:r>
              <a:rPr lang="en-US" sz="2000" dirty="0" smtClean="0">
                <a:solidFill>
                  <a:schemeClr val="tx1"/>
                </a:solidFill>
              </a:rPr>
              <a:t>3: Take the average</a:t>
            </a:r>
            <a:endParaRPr lang="en-US" sz="2000" dirty="0">
              <a:solidFill>
                <a:schemeClr val="tx1"/>
              </a:solidFill>
            </a:endParaRPr>
          </a:p>
        </p:txBody>
      </p:sp>
      <p:pic>
        <p:nvPicPr>
          <p:cNvPr id="10" name="Picture 9"/>
          <p:cNvPicPr>
            <a:picLocks noChangeAspect="1"/>
          </p:cNvPicPr>
          <p:nvPr/>
        </p:nvPicPr>
        <p:blipFill>
          <a:blip r:embed="rId5" cstate="print">
            <a:extLst>
              <a:ext uri="{28A0092B-C50C-407E-A947-70E740481C1C}">
                <a14:useLocalDpi xmlns="" xmlns:a14="http://schemas.microsoft.com/office/drawing/2010/main" val="0"/>
              </a:ext>
            </a:extLst>
          </a:blip>
          <a:stretch>
            <a:fillRect/>
          </a:stretch>
        </p:blipFill>
        <p:spPr>
          <a:xfrm>
            <a:off x="8465821" y="3713481"/>
            <a:ext cx="1508759" cy="1418814"/>
          </a:xfrm>
          <a:prstGeom prst="rect">
            <a:avLst/>
          </a:prstGeom>
        </p:spPr>
      </p:pic>
      <p:sp>
        <p:nvSpPr>
          <p:cNvPr id="11" name="TextBox 10"/>
          <p:cNvSpPr txBox="1"/>
          <p:nvPr/>
        </p:nvSpPr>
        <p:spPr>
          <a:xfrm>
            <a:off x="2430780" y="4145280"/>
            <a:ext cx="754380" cy="472209"/>
          </a:xfrm>
          <a:prstGeom prst="rect">
            <a:avLst/>
          </a:prstGeom>
          <a:noFill/>
        </p:spPr>
        <p:txBody>
          <a:bodyPr wrap="square" lIns="101882" tIns="50941" rIns="101882" bIns="50941" rtlCol="0">
            <a:spAutoFit/>
          </a:bodyPr>
          <a:lstStyle/>
          <a:p>
            <a:r>
              <a:rPr lang="en-US" dirty="0" smtClean="0">
                <a:solidFill>
                  <a:schemeClr val="tx1"/>
                </a:solidFill>
              </a:rPr>
              <a:t>…</a:t>
            </a:r>
            <a:endParaRPr lang="en-US" dirty="0">
              <a:solidFill>
                <a:schemeClr val="tx1"/>
              </a:solidFill>
            </a:endParaRPr>
          </a:p>
        </p:txBody>
      </p:sp>
      <p:pic>
        <p:nvPicPr>
          <p:cNvPr id="12" name="Picture 11"/>
          <p:cNvPicPr>
            <a:picLocks noChangeAspect="1"/>
          </p:cNvPicPr>
          <p:nvPr/>
        </p:nvPicPr>
        <p:blipFill>
          <a:blip r:embed="rId6" cstate="print">
            <a:extLst>
              <a:ext uri="{28A0092B-C50C-407E-A947-70E740481C1C}">
                <a14:useLocalDpi xmlns="" xmlns:a14="http://schemas.microsoft.com/office/drawing/2010/main" val="0"/>
              </a:ext>
            </a:extLst>
          </a:blip>
          <a:stretch>
            <a:fillRect/>
          </a:stretch>
        </p:blipFill>
        <p:spPr>
          <a:xfrm>
            <a:off x="3352801" y="5527041"/>
            <a:ext cx="1508759" cy="1418814"/>
          </a:xfrm>
          <a:prstGeom prst="rect">
            <a:avLst/>
          </a:prstGeom>
        </p:spPr>
      </p:pic>
      <p:pic>
        <p:nvPicPr>
          <p:cNvPr id="13" name="Picture 12"/>
          <p:cNvPicPr>
            <a:picLocks noChangeAspect="1"/>
          </p:cNvPicPr>
          <p:nvPr/>
        </p:nvPicPr>
        <p:blipFill>
          <a:blip r:embed="rId7" cstate="print">
            <a:extLst>
              <a:ext uri="{28A0092B-C50C-407E-A947-70E740481C1C}">
                <a14:useLocalDpi xmlns="" xmlns:a14="http://schemas.microsoft.com/office/drawing/2010/main" val="0"/>
              </a:ext>
            </a:extLst>
          </a:blip>
          <a:stretch>
            <a:fillRect/>
          </a:stretch>
        </p:blipFill>
        <p:spPr>
          <a:xfrm>
            <a:off x="6202681" y="5527041"/>
            <a:ext cx="1508759" cy="1418814"/>
          </a:xfrm>
          <a:prstGeom prst="rect">
            <a:avLst/>
          </a:prstGeom>
        </p:spPr>
      </p:pic>
      <p:cxnSp>
        <p:nvCxnSpPr>
          <p:cNvPr id="15" name="Straight Arrow Connector 14"/>
          <p:cNvCxnSpPr/>
          <p:nvPr/>
        </p:nvCxnSpPr>
        <p:spPr bwMode="auto">
          <a:xfrm flipV="1">
            <a:off x="1927860" y="3022600"/>
            <a:ext cx="1341120" cy="120904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cxnSp>
        <p:nvCxnSpPr>
          <p:cNvPr id="17" name="Straight Arrow Connector 16"/>
          <p:cNvCxnSpPr/>
          <p:nvPr/>
        </p:nvCxnSpPr>
        <p:spPr bwMode="auto">
          <a:xfrm>
            <a:off x="1927860" y="4231640"/>
            <a:ext cx="1257300" cy="172720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cxnSp>
        <p:nvCxnSpPr>
          <p:cNvPr id="19" name="Straight Arrow Connector 18"/>
          <p:cNvCxnSpPr>
            <a:endCxn id="6" idx="1"/>
          </p:cNvCxnSpPr>
          <p:nvPr/>
        </p:nvCxnSpPr>
        <p:spPr bwMode="auto">
          <a:xfrm>
            <a:off x="4861560" y="2782048"/>
            <a:ext cx="1341120" cy="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cxnSp>
        <p:nvCxnSpPr>
          <p:cNvPr id="22" name="Straight Arrow Connector 21"/>
          <p:cNvCxnSpPr>
            <a:stCxn id="12" idx="3"/>
            <a:endCxn id="13" idx="1"/>
          </p:cNvCxnSpPr>
          <p:nvPr/>
        </p:nvCxnSpPr>
        <p:spPr bwMode="auto">
          <a:xfrm>
            <a:off x="4861560" y="6236448"/>
            <a:ext cx="1341121" cy="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cxnSp>
        <p:nvCxnSpPr>
          <p:cNvPr id="24" name="Straight Arrow Connector 23"/>
          <p:cNvCxnSpPr>
            <a:endCxn id="10" idx="1"/>
          </p:cNvCxnSpPr>
          <p:nvPr/>
        </p:nvCxnSpPr>
        <p:spPr bwMode="auto">
          <a:xfrm>
            <a:off x="7711440" y="3195320"/>
            <a:ext cx="754380" cy="1227568"/>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cxnSp>
        <p:nvCxnSpPr>
          <p:cNvPr id="27" name="Straight Arrow Connector 26"/>
          <p:cNvCxnSpPr>
            <a:endCxn id="10" idx="1"/>
          </p:cNvCxnSpPr>
          <p:nvPr/>
        </p:nvCxnSpPr>
        <p:spPr bwMode="auto">
          <a:xfrm flipV="1">
            <a:off x="7711440" y="4422888"/>
            <a:ext cx="754380" cy="1449592"/>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
        <p:nvSpPr>
          <p:cNvPr id="28" name="TextBox 27"/>
          <p:cNvSpPr txBox="1"/>
          <p:nvPr/>
        </p:nvSpPr>
        <p:spPr>
          <a:xfrm>
            <a:off x="7459980" y="4318000"/>
            <a:ext cx="754380" cy="472209"/>
          </a:xfrm>
          <a:prstGeom prst="rect">
            <a:avLst/>
          </a:prstGeom>
          <a:noFill/>
        </p:spPr>
        <p:txBody>
          <a:bodyPr wrap="square" lIns="101882" tIns="50941" rIns="101882" bIns="50941" rtlCol="0">
            <a:spAutoFit/>
          </a:bodyPr>
          <a:lstStyle/>
          <a:p>
            <a:r>
              <a:rPr lang="en-US" dirty="0" smtClean="0">
                <a:solidFill>
                  <a:schemeClr val="tx1"/>
                </a:solidFill>
              </a:rPr>
              <a:t>…</a:t>
            </a:r>
            <a:endParaRPr lang="en-US" dirty="0">
              <a:solidFill>
                <a:schemeClr val="tx1"/>
              </a:solidFill>
            </a:endParaRPr>
          </a:p>
        </p:txBody>
      </p:sp>
      <p:pic>
        <p:nvPicPr>
          <p:cNvPr id="20" name="Picture 19" descr="graph.supply.7.7.0.cascade.gif"/>
          <p:cNvPicPr>
            <a:picLocks noChangeAspect="1"/>
          </p:cNvPicPr>
          <p:nvPr/>
        </p:nvPicPr>
        <p:blipFill>
          <a:blip r:embed="rId8" cstate="print">
            <a:extLst>
              <a:ext uri="{28A0092B-C50C-407E-A947-70E740481C1C}">
                <a14:useLocalDpi xmlns="" xmlns:a14="http://schemas.microsoft.com/office/drawing/2010/main" val="0"/>
              </a:ext>
            </a:extLst>
          </a:blip>
          <a:stretch>
            <a:fillRect/>
          </a:stretch>
        </p:blipFill>
        <p:spPr>
          <a:xfrm>
            <a:off x="251460" y="2936241"/>
            <a:ext cx="1508760" cy="1656227"/>
          </a:xfrm>
          <a:prstGeom prst="rect">
            <a:avLst/>
          </a:prstGeom>
        </p:spPr>
      </p:pic>
    </p:spTree>
    <p:extLst>
      <p:ext uri="{BB962C8B-B14F-4D97-AF65-F5344CB8AC3E}">
        <p14:creationId xmlns="" xmlns:p14="http://schemas.microsoft.com/office/powerpoint/2010/main" val="2290596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8"/>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7"/>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0"/>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P spid="11" grpId="0"/>
      <p:bldP spid="28"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4380" y="431800"/>
            <a:ext cx="8549640" cy="1381760"/>
          </a:xfrm>
        </p:spPr>
        <p:txBody>
          <a:bodyPr/>
          <a:lstStyle/>
          <a:p>
            <a:r>
              <a:rPr lang="en-US" dirty="0" smtClean="0">
                <a:solidFill>
                  <a:srgbClr val="0000FF"/>
                </a:solidFill>
              </a:rPr>
              <a:t>Formulating this as a game</a:t>
            </a:r>
            <a:br>
              <a:rPr lang="en-US" dirty="0" smtClean="0">
                <a:solidFill>
                  <a:srgbClr val="0000FF"/>
                </a:solidFill>
              </a:rPr>
            </a:br>
            <a:r>
              <a:rPr lang="en-US" dirty="0" smtClean="0">
                <a:solidFill>
                  <a:srgbClr val="0000FF"/>
                </a:solidFill>
              </a:rPr>
              <a:t>(zero sum)</a:t>
            </a:r>
            <a:endParaRPr lang="en-US" dirty="0">
              <a:solidFill>
                <a:srgbClr val="0000FF"/>
              </a:solidFill>
            </a:endParaRPr>
          </a:p>
        </p:txBody>
      </p:sp>
      <p:pic>
        <p:nvPicPr>
          <p:cNvPr id="4" name="Content Placeholder 4" descr="graph.supply.7.7.0.threat.gif"/>
          <p:cNvPicPr>
            <a:picLocks noChangeAspect="1"/>
          </p:cNvPicPr>
          <p:nvPr/>
        </p:nvPicPr>
        <p:blipFill>
          <a:blip r:embed="rId2" cstate="print">
            <a:extLst>
              <a:ext uri="{28A0092B-C50C-407E-A947-70E740481C1C}">
                <a14:useLocalDpi xmlns="" xmlns:a14="http://schemas.microsoft.com/office/drawing/2010/main" val="0"/>
              </a:ext>
            </a:extLst>
          </a:blip>
          <a:srcRect l="-32981" r="-32981"/>
          <a:stretch>
            <a:fillRect/>
          </a:stretch>
        </p:blipFill>
        <p:spPr bwMode="auto">
          <a:xfrm>
            <a:off x="0" y="2072640"/>
            <a:ext cx="8077766" cy="4577080"/>
          </a:xfrm>
          <a:prstGeom prst="rect">
            <a:avLst/>
          </a:prstGeom>
          <a:noFill/>
          <a:ln w="9525">
            <a:noFill/>
            <a:miter lim="800000"/>
            <a:headEnd/>
            <a:tailEnd/>
          </a:ln>
        </p:spPr>
      </p:pic>
      <p:graphicFrame>
        <p:nvGraphicFramePr>
          <p:cNvPr id="5" name="Table 4"/>
          <p:cNvGraphicFramePr>
            <a:graphicFrameLocks noGrp="1"/>
          </p:cNvGraphicFramePr>
          <p:nvPr>
            <p:extLst>
              <p:ext uri="{D42A27DB-BD31-4B8C-83A1-F6EECF244321}">
                <p14:modId xmlns="" xmlns:p14="http://schemas.microsoft.com/office/powerpoint/2010/main" val="293287265"/>
              </p:ext>
            </p:extLst>
          </p:nvPr>
        </p:nvGraphicFramePr>
        <p:xfrm>
          <a:off x="6656069" y="2072641"/>
          <a:ext cx="2983231" cy="1580763"/>
        </p:xfrm>
        <a:graphic>
          <a:graphicData uri="http://schemas.openxmlformats.org/drawingml/2006/table">
            <a:tbl>
              <a:tblPr firstRow="1" bandRow="1">
                <a:tableStyleId>{2D5ABB26-0587-4C30-8999-92F81FD0307C}</a:tableStyleId>
              </a:tblPr>
              <a:tblGrid>
                <a:gridCol w="1267873"/>
                <a:gridCol w="1715358"/>
              </a:tblGrid>
              <a:tr h="414528">
                <a:tc gridSpan="2">
                  <a:txBody>
                    <a:bodyPr/>
                    <a:lstStyle/>
                    <a:p>
                      <a:pPr algn="ctr"/>
                      <a:r>
                        <a:rPr lang="en-US" sz="2000" dirty="0" smtClean="0"/>
                        <a:t>If target </a:t>
                      </a:r>
                      <a:r>
                        <a:rPr lang="en-US" sz="2000" b="1" dirty="0" smtClean="0"/>
                        <a:t>0</a:t>
                      </a:r>
                      <a:r>
                        <a:rPr lang="en-US" sz="2000" dirty="0" smtClean="0"/>
                        <a:t> is attacked</a:t>
                      </a:r>
                      <a:endParaRPr lang="en-US" sz="2000" dirty="0"/>
                    </a:p>
                  </a:txBody>
                  <a:tcPr marL="100584" marR="100584" marT="51816" marB="51816">
                    <a:lnB w="12700" cap="flat" cmpd="sng" algn="ctr">
                      <a:solidFill>
                        <a:scrgbClr r="0" g="0" b="0"/>
                      </a:solidFill>
                      <a:prstDash val="solid"/>
                      <a:round/>
                      <a:headEnd type="none" w="med" len="med"/>
                      <a:tailEnd type="none" w="med" len="med"/>
                    </a:lnB>
                  </a:tcPr>
                </a:tc>
                <a:tc hMerge="1">
                  <a:txBody>
                    <a:bodyPr/>
                    <a:lstStyle/>
                    <a:p>
                      <a:endParaRPr lang="en-US" dirty="0"/>
                    </a:p>
                  </a:txBody>
                  <a:tcPr/>
                </a:tc>
              </a:tr>
              <a:tr h="535432">
                <a:tc>
                  <a:txBody>
                    <a:bodyPr/>
                    <a:lstStyle/>
                    <a:p>
                      <a:r>
                        <a:rPr lang="en-US" sz="1600" dirty="0" smtClean="0"/>
                        <a:t>Defended</a:t>
                      </a:r>
                      <a:endParaRPr lang="en-US" sz="1600" dirty="0"/>
                    </a:p>
                  </a:txBody>
                  <a:tcPr marL="100584" marR="100584" marT="51816" marB="51816">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(0,0)</a:t>
                      </a:r>
                    </a:p>
                  </a:txBody>
                  <a:tcPr marL="100584" marR="100584" marT="51816" marB="51816">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r h="630803">
                <a:tc>
                  <a:txBody>
                    <a:bodyPr/>
                    <a:lstStyle/>
                    <a:p>
                      <a:r>
                        <a:rPr lang="en-US" sz="1600" dirty="0" smtClean="0"/>
                        <a:t>Not Defended</a:t>
                      </a:r>
                      <a:endParaRPr lang="en-US" sz="1600" dirty="0"/>
                    </a:p>
                  </a:txBody>
                  <a:tcPr marL="100584" marR="100584" marT="51816" marB="51816">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(-0.8488,0.8488)</a:t>
                      </a:r>
                    </a:p>
                  </a:txBody>
                  <a:tcPr marL="100584" marR="100584" marT="51816" marB="51816">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r>
            </a:tbl>
          </a:graphicData>
        </a:graphic>
      </p:graphicFrame>
      <p:cxnSp>
        <p:nvCxnSpPr>
          <p:cNvPr id="7" name="Straight Arrow Connector 6"/>
          <p:cNvCxnSpPr/>
          <p:nvPr/>
        </p:nvCxnSpPr>
        <p:spPr bwMode="auto">
          <a:xfrm flipH="1" flipV="1">
            <a:off x="5699760" y="2590800"/>
            <a:ext cx="922020" cy="25908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Tree>
    <p:extLst>
      <p:ext uri="{BB962C8B-B14F-4D97-AF65-F5344CB8AC3E}">
        <p14:creationId xmlns="" xmlns:p14="http://schemas.microsoft.com/office/powerpoint/2010/main" val="2270314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4380" y="431800"/>
            <a:ext cx="8549640" cy="1381760"/>
          </a:xfrm>
        </p:spPr>
        <p:txBody>
          <a:bodyPr/>
          <a:lstStyle/>
          <a:p>
            <a:r>
              <a:rPr lang="en-US" dirty="0" smtClean="0">
                <a:solidFill>
                  <a:srgbClr val="0000FF"/>
                </a:solidFill>
              </a:rPr>
              <a:t>Optimal defense strategy</a:t>
            </a:r>
            <a:br>
              <a:rPr lang="en-US" dirty="0" smtClean="0">
                <a:solidFill>
                  <a:srgbClr val="0000FF"/>
                </a:solidFill>
              </a:rPr>
            </a:br>
            <a:r>
              <a:rPr lang="en-US" dirty="0" smtClean="0">
                <a:solidFill>
                  <a:srgbClr val="0000FF"/>
                </a:solidFill>
              </a:rPr>
              <a:t>(zero sum)</a:t>
            </a:r>
            <a:endParaRPr lang="en-US" dirty="0">
              <a:solidFill>
                <a:srgbClr val="0000FF"/>
              </a:solidFill>
            </a:endParaRPr>
          </a:p>
        </p:txBody>
      </p:sp>
      <p:sp>
        <p:nvSpPr>
          <p:cNvPr id="5" name="TextBox 4"/>
          <p:cNvSpPr txBox="1"/>
          <p:nvPr/>
        </p:nvSpPr>
        <p:spPr>
          <a:xfrm>
            <a:off x="-167640" y="6822440"/>
            <a:ext cx="3185160" cy="472209"/>
          </a:xfrm>
          <a:prstGeom prst="rect">
            <a:avLst/>
          </a:prstGeom>
          <a:noFill/>
        </p:spPr>
        <p:txBody>
          <a:bodyPr wrap="square" lIns="101882" tIns="50941" rIns="101882" bIns="50941" rtlCol="0">
            <a:spAutoFit/>
          </a:bodyPr>
          <a:lstStyle/>
          <a:p>
            <a:r>
              <a:rPr lang="en-US" dirty="0" smtClean="0">
                <a:solidFill>
                  <a:schemeClr val="tx1"/>
                </a:solidFill>
              </a:rPr>
              <a:t>Uniform cost of .1428</a:t>
            </a:r>
            <a:endParaRPr lang="en-US" dirty="0">
              <a:solidFill>
                <a:schemeClr val="tx1"/>
              </a:solidFill>
            </a:endParaRPr>
          </a:p>
        </p:txBody>
      </p:sp>
      <p:pic>
        <p:nvPicPr>
          <p:cNvPr id="8" name="Picture 7" descr="graph.supply.7.7.0.threat.gif"/>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67640" y="1554481"/>
            <a:ext cx="2514600" cy="2364694"/>
          </a:xfrm>
          <a:prstGeom prst="rect">
            <a:avLst/>
          </a:prstGeom>
        </p:spPr>
      </p:pic>
      <p:sp>
        <p:nvSpPr>
          <p:cNvPr id="9" name="TextBox 8"/>
          <p:cNvSpPr txBox="1"/>
          <p:nvPr/>
        </p:nvSpPr>
        <p:spPr>
          <a:xfrm>
            <a:off x="419100" y="3799840"/>
            <a:ext cx="2095500" cy="472209"/>
          </a:xfrm>
          <a:prstGeom prst="rect">
            <a:avLst/>
          </a:prstGeom>
          <a:noFill/>
        </p:spPr>
        <p:txBody>
          <a:bodyPr wrap="square" lIns="101882" tIns="50941" rIns="101882" bIns="50941" rtlCol="0">
            <a:spAutoFit/>
          </a:bodyPr>
          <a:lstStyle/>
          <a:p>
            <a:r>
              <a:rPr lang="en-US" dirty="0" smtClean="0">
                <a:solidFill>
                  <a:schemeClr val="tx1"/>
                </a:solidFill>
              </a:rPr>
              <a:t>Expected loss</a:t>
            </a:r>
            <a:endParaRPr lang="en-US" dirty="0">
              <a:solidFill>
                <a:schemeClr val="tx1"/>
              </a:solidFill>
            </a:endParaRPr>
          </a:p>
        </p:txBody>
      </p:sp>
      <p:pic>
        <p:nvPicPr>
          <p:cNvPr id="11" name="Picture 10" descr="graph.supply.7.7.0.costmid.gif"/>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67640" y="4490720"/>
            <a:ext cx="2514600" cy="2364693"/>
          </a:xfrm>
          <a:prstGeom prst="rect">
            <a:avLst/>
          </a:prstGeom>
        </p:spPr>
      </p:pic>
      <p:pic>
        <p:nvPicPr>
          <p:cNvPr id="12" name="Picture 11" descr="graph.supply.7.7.0.mid.gif"/>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4023360" y="2245360"/>
            <a:ext cx="3841750" cy="3612727"/>
          </a:xfrm>
          <a:prstGeom prst="rect">
            <a:avLst/>
          </a:prstGeom>
        </p:spPr>
      </p:pic>
      <p:sp>
        <p:nvSpPr>
          <p:cNvPr id="14" name="TextBox 13"/>
          <p:cNvSpPr txBox="1"/>
          <p:nvPr/>
        </p:nvSpPr>
        <p:spPr>
          <a:xfrm>
            <a:off x="7459980" y="1640840"/>
            <a:ext cx="2302482" cy="472209"/>
          </a:xfrm>
          <a:prstGeom prst="rect">
            <a:avLst/>
          </a:prstGeom>
          <a:noFill/>
        </p:spPr>
        <p:txBody>
          <a:bodyPr wrap="none" lIns="101882" tIns="50941" rIns="101882" bIns="50941" rtlCol="0">
            <a:spAutoFit/>
          </a:bodyPr>
          <a:lstStyle/>
          <a:p>
            <a:r>
              <a:rPr lang="en-US" dirty="0">
                <a:solidFill>
                  <a:schemeClr val="tx1"/>
                </a:solidFill>
              </a:rPr>
              <a:t>P</a:t>
            </a:r>
            <a:r>
              <a:rPr lang="en-US" dirty="0" smtClean="0">
                <a:solidFill>
                  <a:schemeClr val="tx1"/>
                </a:solidFill>
              </a:rPr>
              <a:t>(Defense) = .28</a:t>
            </a:r>
            <a:endParaRPr lang="en-US" dirty="0">
              <a:solidFill>
                <a:schemeClr val="tx1"/>
              </a:solidFill>
            </a:endParaRPr>
          </a:p>
        </p:txBody>
      </p:sp>
      <p:sp>
        <p:nvSpPr>
          <p:cNvPr id="15" name="TextBox 14"/>
          <p:cNvSpPr txBox="1"/>
          <p:nvPr/>
        </p:nvSpPr>
        <p:spPr>
          <a:xfrm>
            <a:off x="7901141" y="3022600"/>
            <a:ext cx="2071649" cy="472209"/>
          </a:xfrm>
          <a:prstGeom prst="rect">
            <a:avLst/>
          </a:prstGeom>
          <a:noFill/>
        </p:spPr>
        <p:txBody>
          <a:bodyPr wrap="none" lIns="101882" tIns="50941" rIns="101882" bIns="50941" rtlCol="0">
            <a:spAutoFit/>
          </a:bodyPr>
          <a:lstStyle/>
          <a:p>
            <a:r>
              <a:rPr lang="en-US" dirty="0" smtClean="0">
                <a:solidFill>
                  <a:schemeClr val="tx1"/>
                </a:solidFill>
              </a:rPr>
              <a:t>P(Defense) = 0</a:t>
            </a:r>
            <a:endParaRPr lang="en-US" dirty="0">
              <a:solidFill>
                <a:schemeClr val="tx1"/>
              </a:solidFill>
            </a:endParaRPr>
          </a:p>
        </p:txBody>
      </p:sp>
      <p:sp>
        <p:nvSpPr>
          <p:cNvPr id="16" name="TextBox 15"/>
          <p:cNvSpPr txBox="1"/>
          <p:nvPr/>
        </p:nvSpPr>
        <p:spPr>
          <a:xfrm>
            <a:off x="8069923" y="4318000"/>
            <a:ext cx="2148593" cy="472209"/>
          </a:xfrm>
          <a:prstGeom prst="rect">
            <a:avLst/>
          </a:prstGeom>
          <a:noFill/>
        </p:spPr>
        <p:txBody>
          <a:bodyPr wrap="none" lIns="101882" tIns="50941" rIns="101882" bIns="50941" rtlCol="0">
            <a:spAutoFit/>
          </a:bodyPr>
          <a:lstStyle/>
          <a:p>
            <a:r>
              <a:rPr lang="en-US" dirty="0" smtClean="0">
                <a:solidFill>
                  <a:schemeClr val="tx1"/>
                </a:solidFill>
              </a:rPr>
              <a:t>P(Defense) = .5</a:t>
            </a:r>
            <a:endParaRPr lang="en-US" dirty="0">
              <a:solidFill>
                <a:schemeClr val="tx1"/>
              </a:solidFill>
            </a:endParaRPr>
          </a:p>
        </p:txBody>
      </p:sp>
      <p:cxnSp>
        <p:nvCxnSpPr>
          <p:cNvPr id="18" name="Straight Arrow Connector 17"/>
          <p:cNvCxnSpPr/>
          <p:nvPr/>
        </p:nvCxnSpPr>
        <p:spPr bwMode="auto">
          <a:xfrm flipH="1">
            <a:off x="7040880" y="2072640"/>
            <a:ext cx="586740" cy="34544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cxnSp>
        <p:nvCxnSpPr>
          <p:cNvPr id="20" name="Straight Arrow Connector 19"/>
          <p:cNvCxnSpPr/>
          <p:nvPr/>
        </p:nvCxnSpPr>
        <p:spPr bwMode="auto">
          <a:xfrm flipH="1">
            <a:off x="7627620" y="3454400"/>
            <a:ext cx="419100" cy="25908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cxnSp>
        <p:nvCxnSpPr>
          <p:cNvPr id="22" name="Straight Arrow Connector 21"/>
          <p:cNvCxnSpPr/>
          <p:nvPr/>
        </p:nvCxnSpPr>
        <p:spPr bwMode="auto">
          <a:xfrm flipH="1">
            <a:off x="7711440" y="4749800"/>
            <a:ext cx="502920" cy="43180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Tree>
    <p:extLst>
      <p:ext uri="{BB962C8B-B14F-4D97-AF65-F5344CB8AC3E}">
        <p14:creationId xmlns:p14="http://schemas.microsoft.com/office/powerpoint/2010/main" xmlns="" val="407863458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4380" y="431800"/>
            <a:ext cx="8549640" cy="1381760"/>
          </a:xfrm>
        </p:spPr>
        <p:txBody>
          <a:bodyPr/>
          <a:lstStyle/>
          <a:p>
            <a:r>
              <a:rPr lang="en-US" dirty="0" smtClean="0">
                <a:solidFill>
                  <a:srgbClr val="0000FF"/>
                </a:solidFill>
              </a:rPr>
              <a:t>Optimal defense strategy</a:t>
            </a:r>
            <a:br>
              <a:rPr lang="en-US" dirty="0" smtClean="0">
                <a:solidFill>
                  <a:srgbClr val="0000FF"/>
                </a:solidFill>
              </a:rPr>
            </a:br>
            <a:r>
              <a:rPr lang="en-US" dirty="0" smtClean="0">
                <a:solidFill>
                  <a:srgbClr val="0000FF"/>
                </a:solidFill>
              </a:rPr>
              <a:t>(zero sum)</a:t>
            </a:r>
            <a:endParaRPr lang="en-US" dirty="0">
              <a:solidFill>
                <a:srgbClr val="0000FF"/>
              </a:solidFill>
            </a:endParaRPr>
          </a:p>
        </p:txBody>
      </p:sp>
      <p:sp>
        <p:nvSpPr>
          <p:cNvPr id="5" name="TextBox 4"/>
          <p:cNvSpPr txBox="1"/>
          <p:nvPr/>
        </p:nvSpPr>
        <p:spPr>
          <a:xfrm>
            <a:off x="-167640" y="6822440"/>
            <a:ext cx="3185160" cy="472209"/>
          </a:xfrm>
          <a:prstGeom prst="rect">
            <a:avLst/>
          </a:prstGeom>
          <a:noFill/>
        </p:spPr>
        <p:txBody>
          <a:bodyPr wrap="square" lIns="101882" tIns="50941" rIns="101882" bIns="50941" rtlCol="0">
            <a:spAutoFit/>
          </a:bodyPr>
          <a:lstStyle/>
          <a:p>
            <a:r>
              <a:rPr lang="en-US" dirty="0" smtClean="0">
                <a:solidFill>
                  <a:schemeClr val="tx1"/>
                </a:solidFill>
              </a:rPr>
              <a:t>Uniform cost </a:t>
            </a:r>
            <a:r>
              <a:rPr lang="en-US" dirty="0">
                <a:solidFill>
                  <a:schemeClr val="tx1"/>
                </a:solidFill>
              </a:rPr>
              <a:t>of </a:t>
            </a:r>
            <a:r>
              <a:rPr lang="en-US" dirty="0" smtClean="0">
                <a:solidFill>
                  <a:schemeClr val="tx1"/>
                </a:solidFill>
              </a:rPr>
              <a:t>.0179</a:t>
            </a:r>
            <a:endParaRPr lang="en-US" dirty="0">
              <a:solidFill>
                <a:schemeClr val="tx1"/>
              </a:solidFill>
            </a:endParaRPr>
          </a:p>
        </p:txBody>
      </p:sp>
      <p:pic>
        <p:nvPicPr>
          <p:cNvPr id="8" name="Picture 7" descr="graph.supply.7.7.0.threat.gif"/>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67640" y="1554481"/>
            <a:ext cx="2514600" cy="2364694"/>
          </a:xfrm>
          <a:prstGeom prst="rect">
            <a:avLst/>
          </a:prstGeom>
        </p:spPr>
      </p:pic>
      <p:pic>
        <p:nvPicPr>
          <p:cNvPr id="11" name="Picture 10"/>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67641" y="4490720"/>
            <a:ext cx="2514599" cy="2364693"/>
          </a:xfrm>
          <a:prstGeom prst="rect">
            <a:avLst/>
          </a:prstGeom>
        </p:spPr>
      </p:pic>
      <p:pic>
        <p:nvPicPr>
          <p:cNvPr id="12" name="Picture 11"/>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4023360" y="2245360"/>
            <a:ext cx="3841750" cy="3612727"/>
          </a:xfrm>
          <a:prstGeom prst="rect">
            <a:avLst/>
          </a:prstGeom>
        </p:spPr>
      </p:pic>
      <p:sp>
        <p:nvSpPr>
          <p:cNvPr id="10" name="TextBox 9"/>
          <p:cNvSpPr txBox="1"/>
          <p:nvPr/>
        </p:nvSpPr>
        <p:spPr>
          <a:xfrm>
            <a:off x="419100" y="3799840"/>
            <a:ext cx="2095500" cy="472209"/>
          </a:xfrm>
          <a:prstGeom prst="rect">
            <a:avLst/>
          </a:prstGeom>
          <a:noFill/>
        </p:spPr>
        <p:txBody>
          <a:bodyPr wrap="square" lIns="101882" tIns="50941" rIns="101882" bIns="50941" rtlCol="0">
            <a:spAutoFit/>
          </a:bodyPr>
          <a:lstStyle/>
          <a:p>
            <a:r>
              <a:rPr lang="en-US" dirty="0" smtClean="0">
                <a:solidFill>
                  <a:schemeClr val="tx1"/>
                </a:solidFill>
              </a:rPr>
              <a:t>Expected loss</a:t>
            </a:r>
            <a:endParaRPr lang="en-US" dirty="0">
              <a:solidFill>
                <a:schemeClr val="tx1"/>
              </a:solidFill>
            </a:endParaRPr>
          </a:p>
        </p:txBody>
      </p:sp>
      <p:sp>
        <p:nvSpPr>
          <p:cNvPr id="13" name="TextBox 12"/>
          <p:cNvSpPr txBox="1"/>
          <p:nvPr/>
        </p:nvSpPr>
        <p:spPr>
          <a:xfrm>
            <a:off x="7565861" y="1640840"/>
            <a:ext cx="2071649" cy="472209"/>
          </a:xfrm>
          <a:prstGeom prst="rect">
            <a:avLst/>
          </a:prstGeom>
          <a:noFill/>
        </p:spPr>
        <p:txBody>
          <a:bodyPr wrap="none" lIns="101882" tIns="50941" rIns="101882" bIns="50941" rtlCol="0">
            <a:spAutoFit/>
          </a:bodyPr>
          <a:lstStyle/>
          <a:p>
            <a:r>
              <a:rPr lang="en-US" dirty="0">
                <a:solidFill>
                  <a:schemeClr val="tx1"/>
                </a:solidFill>
              </a:rPr>
              <a:t>P</a:t>
            </a:r>
            <a:r>
              <a:rPr lang="en-US" dirty="0" smtClean="0">
                <a:solidFill>
                  <a:schemeClr val="tx1"/>
                </a:solidFill>
              </a:rPr>
              <a:t>(Defense) = 1</a:t>
            </a:r>
            <a:endParaRPr lang="en-US" dirty="0">
              <a:solidFill>
                <a:schemeClr val="tx1"/>
              </a:solidFill>
            </a:endParaRPr>
          </a:p>
        </p:txBody>
      </p:sp>
      <p:sp>
        <p:nvSpPr>
          <p:cNvPr id="14" name="TextBox 13"/>
          <p:cNvSpPr txBox="1"/>
          <p:nvPr/>
        </p:nvSpPr>
        <p:spPr>
          <a:xfrm>
            <a:off x="7901141" y="3022600"/>
            <a:ext cx="2071649" cy="472209"/>
          </a:xfrm>
          <a:prstGeom prst="rect">
            <a:avLst/>
          </a:prstGeom>
          <a:noFill/>
        </p:spPr>
        <p:txBody>
          <a:bodyPr wrap="none" lIns="101882" tIns="50941" rIns="101882" bIns="50941" rtlCol="0">
            <a:spAutoFit/>
          </a:bodyPr>
          <a:lstStyle/>
          <a:p>
            <a:r>
              <a:rPr lang="en-US" dirty="0" smtClean="0">
                <a:solidFill>
                  <a:schemeClr val="tx1"/>
                </a:solidFill>
              </a:rPr>
              <a:t>P(Defense) = 1</a:t>
            </a:r>
            <a:endParaRPr lang="en-US" dirty="0">
              <a:solidFill>
                <a:schemeClr val="tx1"/>
              </a:solidFill>
            </a:endParaRPr>
          </a:p>
        </p:txBody>
      </p:sp>
      <p:sp>
        <p:nvSpPr>
          <p:cNvPr id="15" name="TextBox 14"/>
          <p:cNvSpPr txBox="1"/>
          <p:nvPr/>
        </p:nvSpPr>
        <p:spPr>
          <a:xfrm>
            <a:off x="8105196" y="4318000"/>
            <a:ext cx="2071649" cy="472209"/>
          </a:xfrm>
          <a:prstGeom prst="rect">
            <a:avLst/>
          </a:prstGeom>
          <a:noFill/>
        </p:spPr>
        <p:txBody>
          <a:bodyPr wrap="none" lIns="101882" tIns="50941" rIns="101882" bIns="50941" rtlCol="0">
            <a:spAutoFit/>
          </a:bodyPr>
          <a:lstStyle/>
          <a:p>
            <a:r>
              <a:rPr lang="en-US" dirty="0" smtClean="0">
                <a:solidFill>
                  <a:schemeClr val="tx1"/>
                </a:solidFill>
              </a:rPr>
              <a:t>P(Defense) = 1</a:t>
            </a:r>
            <a:endParaRPr lang="en-US" dirty="0">
              <a:solidFill>
                <a:schemeClr val="tx1"/>
              </a:solidFill>
            </a:endParaRPr>
          </a:p>
        </p:txBody>
      </p:sp>
      <p:cxnSp>
        <p:nvCxnSpPr>
          <p:cNvPr id="16" name="Straight Arrow Connector 15"/>
          <p:cNvCxnSpPr/>
          <p:nvPr/>
        </p:nvCxnSpPr>
        <p:spPr bwMode="auto">
          <a:xfrm flipH="1">
            <a:off x="7040880" y="2072640"/>
            <a:ext cx="586740" cy="34544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cxnSp>
        <p:nvCxnSpPr>
          <p:cNvPr id="17" name="Straight Arrow Connector 16"/>
          <p:cNvCxnSpPr/>
          <p:nvPr/>
        </p:nvCxnSpPr>
        <p:spPr bwMode="auto">
          <a:xfrm flipH="1">
            <a:off x="7627620" y="3454400"/>
            <a:ext cx="419100" cy="25908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cxnSp>
        <p:nvCxnSpPr>
          <p:cNvPr id="18" name="Straight Arrow Connector 17"/>
          <p:cNvCxnSpPr/>
          <p:nvPr/>
        </p:nvCxnSpPr>
        <p:spPr bwMode="auto">
          <a:xfrm flipH="1">
            <a:off x="7711440" y="4749800"/>
            <a:ext cx="502920" cy="43180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Tree>
    <p:extLst>
      <p:ext uri="{BB962C8B-B14F-4D97-AF65-F5344CB8AC3E}">
        <p14:creationId xmlns:p14="http://schemas.microsoft.com/office/powerpoint/2010/main" xmlns="" val="162998452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4380" y="431800"/>
            <a:ext cx="8549640" cy="1381760"/>
          </a:xfrm>
        </p:spPr>
        <p:txBody>
          <a:bodyPr/>
          <a:lstStyle/>
          <a:p>
            <a:r>
              <a:rPr lang="en-US" dirty="0" smtClean="0">
                <a:solidFill>
                  <a:srgbClr val="0000FF"/>
                </a:solidFill>
              </a:rPr>
              <a:t>Optimal defense strategy</a:t>
            </a:r>
            <a:br>
              <a:rPr lang="en-US" dirty="0" smtClean="0">
                <a:solidFill>
                  <a:srgbClr val="0000FF"/>
                </a:solidFill>
              </a:rPr>
            </a:br>
            <a:r>
              <a:rPr lang="en-US" dirty="0" smtClean="0">
                <a:solidFill>
                  <a:srgbClr val="0000FF"/>
                </a:solidFill>
              </a:rPr>
              <a:t>(zero sum)</a:t>
            </a:r>
            <a:endParaRPr lang="en-US" dirty="0">
              <a:solidFill>
                <a:srgbClr val="0000FF"/>
              </a:solidFill>
            </a:endParaRPr>
          </a:p>
        </p:txBody>
      </p:sp>
      <p:sp>
        <p:nvSpPr>
          <p:cNvPr id="5" name="TextBox 4"/>
          <p:cNvSpPr txBox="1"/>
          <p:nvPr/>
        </p:nvSpPr>
        <p:spPr>
          <a:xfrm>
            <a:off x="-167640" y="6822440"/>
            <a:ext cx="3185160" cy="472209"/>
          </a:xfrm>
          <a:prstGeom prst="rect">
            <a:avLst/>
          </a:prstGeom>
          <a:noFill/>
        </p:spPr>
        <p:txBody>
          <a:bodyPr wrap="square" lIns="101882" tIns="50941" rIns="101882" bIns="50941" rtlCol="0">
            <a:spAutoFit/>
          </a:bodyPr>
          <a:lstStyle/>
          <a:p>
            <a:r>
              <a:rPr lang="en-US" dirty="0" smtClean="0">
                <a:solidFill>
                  <a:schemeClr val="tx1"/>
                </a:solidFill>
              </a:rPr>
              <a:t>Uniform cost of </a:t>
            </a:r>
            <a:r>
              <a:rPr lang="en-US" dirty="0">
                <a:solidFill>
                  <a:schemeClr val="tx1"/>
                </a:solidFill>
              </a:rPr>
              <a:t>.5714</a:t>
            </a:r>
          </a:p>
        </p:txBody>
      </p:sp>
      <p:pic>
        <p:nvPicPr>
          <p:cNvPr id="8" name="Picture 7" descr="graph.supply.7.7.0.threat.gif"/>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167640" y="1554481"/>
            <a:ext cx="2514600" cy="2364694"/>
          </a:xfrm>
          <a:prstGeom prst="rect">
            <a:avLst/>
          </a:prstGeom>
        </p:spPr>
      </p:pic>
      <p:pic>
        <p:nvPicPr>
          <p:cNvPr id="11" name="Picture 10"/>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167641" y="4490721"/>
            <a:ext cx="2514599" cy="2364692"/>
          </a:xfrm>
          <a:prstGeom prst="rect">
            <a:avLst/>
          </a:prstGeom>
        </p:spPr>
      </p:pic>
      <p:pic>
        <p:nvPicPr>
          <p:cNvPr id="12" name="Picture 11"/>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4023360" y="2245360"/>
            <a:ext cx="3841750" cy="3612727"/>
          </a:xfrm>
          <a:prstGeom prst="rect">
            <a:avLst/>
          </a:prstGeom>
        </p:spPr>
      </p:pic>
      <p:sp>
        <p:nvSpPr>
          <p:cNvPr id="10" name="TextBox 9"/>
          <p:cNvSpPr txBox="1"/>
          <p:nvPr/>
        </p:nvSpPr>
        <p:spPr>
          <a:xfrm>
            <a:off x="419100" y="3799840"/>
            <a:ext cx="2095500" cy="472209"/>
          </a:xfrm>
          <a:prstGeom prst="rect">
            <a:avLst/>
          </a:prstGeom>
          <a:noFill/>
        </p:spPr>
        <p:txBody>
          <a:bodyPr wrap="square" lIns="101882" tIns="50941" rIns="101882" bIns="50941" rtlCol="0">
            <a:spAutoFit/>
          </a:bodyPr>
          <a:lstStyle/>
          <a:p>
            <a:r>
              <a:rPr lang="en-US" dirty="0" smtClean="0">
                <a:solidFill>
                  <a:schemeClr val="tx1"/>
                </a:solidFill>
              </a:rPr>
              <a:t>Expected loss</a:t>
            </a:r>
            <a:endParaRPr lang="en-US" dirty="0">
              <a:solidFill>
                <a:schemeClr val="tx1"/>
              </a:solidFill>
            </a:endParaRPr>
          </a:p>
        </p:txBody>
      </p:sp>
      <p:sp>
        <p:nvSpPr>
          <p:cNvPr id="13" name="TextBox 12"/>
          <p:cNvSpPr txBox="1"/>
          <p:nvPr/>
        </p:nvSpPr>
        <p:spPr>
          <a:xfrm>
            <a:off x="7565861" y="1640840"/>
            <a:ext cx="2071649" cy="472209"/>
          </a:xfrm>
          <a:prstGeom prst="rect">
            <a:avLst/>
          </a:prstGeom>
          <a:noFill/>
        </p:spPr>
        <p:txBody>
          <a:bodyPr wrap="none" lIns="101882" tIns="50941" rIns="101882" bIns="50941" rtlCol="0">
            <a:spAutoFit/>
          </a:bodyPr>
          <a:lstStyle/>
          <a:p>
            <a:r>
              <a:rPr lang="en-US" dirty="0">
                <a:solidFill>
                  <a:schemeClr val="tx1"/>
                </a:solidFill>
              </a:rPr>
              <a:t>P</a:t>
            </a:r>
            <a:r>
              <a:rPr lang="en-US" dirty="0" smtClean="0">
                <a:solidFill>
                  <a:schemeClr val="tx1"/>
                </a:solidFill>
              </a:rPr>
              <a:t>(Defense) = 0</a:t>
            </a:r>
            <a:endParaRPr lang="en-US" dirty="0">
              <a:solidFill>
                <a:schemeClr val="tx1"/>
              </a:solidFill>
            </a:endParaRPr>
          </a:p>
        </p:txBody>
      </p:sp>
      <p:sp>
        <p:nvSpPr>
          <p:cNvPr id="14" name="TextBox 13"/>
          <p:cNvSpPr txBox="1"/>
          <p:nvPr/>
        </p:nvSpPr>
        <p:spPr>
          <a:xfrm>
            <a:off x="7901141" y="3022600"/>
            <a:ext cx="2071649" cy="472209"/>
          </a:xfrm>
          <a:prstGeom prst="rect">
            <a:avLst/>
          </a:prstGeom>
          <a:noFill/>
        </p:spPr>
        <p:txBody>
          <a:bodyPr wrap="none" lIns="101882" tIns="50941" rIns="101882" bIns="50941" rtlCol="0">
            <a:spAutoFit/>
          </a:bodyPr>
          <a:lstStyle/>
          <a:p>
            <a:r>
              <a:rPr lang="en-US" dirty="0" smtClean="0">
                <a:solidFill>
                  <a:schemeClr val="tx1"/>
                </a:solidFill>
              </a:rPr>
              <a:t>P(Defense) = 0</a:t>
            </a:r>
            <a:endParaRPr lang="en-US" dirty="0">
              <a:solidFill>
                <a:schemeClr val="tx1"/>
              </a:solidFill>
            </a:endParaRPr>
          </a:p>
        </p:txBody>
      </p:sp>
      <p:sp>
        <p:nvSpPr>
          <p:cNvPr id="15" name="TextBox 14"/>
          <p:cNvSpPr txBox="1"/>
          <p:nvPr/>
        </p:nvSpPr>
        <p:spPr>
          <a:xfrm>
            <a:off x="8008738" y="4318000"/>
            <a:ext cx="2291068" cy="472209"/>
          </a:xfrm>
          <a:prstGeom prst="rect">
            <a:avLst/>
          </a:prstGeom>
          <a:noFill/>
        </p:spPr>
        <p:txBody>
          <a:bodyPr wrap="none" lIns="101882" tIns="50941" rIns="101882" bIns="50941" rtlCol="0">
            <a:spAutoFit/>
          </a:bodyPr>
          <a:lstStyle/>
          <a:p>
            <a:r>
              <a:rPr lang="en-US" dirty="0" smtClean="0">
                <a:solidFill>
                  <a:schemeClr val="tx1"/>
                </a:solidFill>
              </a:rPr>
              <a:t>P(Defense) = .11</a:t>
            </a:r>
            <a:endParaRPr lang="en-US" dirty="0">
              <a:solidFill>
                <a:schemeClr val="tx1"/>
              </a:solidFill>
            </a:endParaRPr>
          </a:p>
        </p:txBody>
      </p:sp>
      <p:cxnSp>
        <p:nvCxnSpPr>
          <p:cNvPr id="16" name="Straight Arrow Connector 15"/>
          <p:cNvCxnSpPr/>
          <p:nvPr/>
        </p:nvCxnSpPr>
        <p:spPr bwMode="auto">
          <a:xfrm flipH="1">
            <a:off x="7040880" y="2072640"/>
            <a:ext cx="586740" cy="34544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cxnSp>
        <p:nvCxnSpPr>
          <p:cNvPr id="17" name="Straight Arrow Connector 16"/>
          <p:cNvCxnSpPr/>
          <p:nvPr/>
        </p:nvCxnSpPr>
        <p:spPr bwMode="auto">
          <a:xfrm flipH="1">
            <a:off x="7627620" y="3454400"/>
            <a:ext cx="419100" cy="25908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cxnSp>
        <p:nvCxnSpPr>
          <p:cNvPr id="18" name="Straight Arrow Connector 17"/>
          <p:cNvCxnSpPr/>
          <p:nvPr/>
        </p:nvCxnSpPr>
        <p:spPr bwMode="auto">
          <a:xfrm flipH="1">
            <a:off x="7711440" y="4749800"/>
            <a:ext cx="502920" cy="431800"/>
          </a:xfrm>
          <a:prstGeom prst="straightConnector1">
            <a:avLst/>
          </a:prstGeom>
          <a:solidFill>
            <a:schemeClr val="accent1"/>
          </a:solidFill>
          <a:ln w="12700" cap="flat" cmpd="sng" algn="ctr">
            <a:solidFill>
              <a:schemeClr val="tx1"/>
            </a:solidFill>
            <a:prstDash val="solid"/>
            <a:round/>
            <a:headEnd type="none" w="med" len="med"/>
            <a:tailEnd type="arrow"/>
          </a:ln>
          <a:effectLst/>
        </p:spPr>
      </p:cxnSp>
    </p:spTree>
    <p:extLst>
      <p:ext uri="{BB962C8B-B14F-4D97-AF65-F5344CB8AC3E}">
        <p14:creationId xmlns:p14="http://schemas.microsoft.com/office/powerpoint/2010/main" xmlns="" val="23163834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Rectangle 2"/>
          <p:cNvSpPr>
            <a:spLocks noGrp="1" noChangeArrowheads="1"/>
          </p:cNvSpPr>
          <p:nvPr>
            <p:ph type="title"/>
          </p:nvPr>
        </p:nvSpPr>
        <p:spPr>
          <a:xfrm>
            <a:off x="502920" y="-86360"/>
            <a:ext cx="9052560" cy="984145"/>
          </a:xfrm>
        </p:spPr>
        <p:txBody>
          <a:bodyPr/>
          <a:lstStyle/>
          <a:p>
            <a:r>
              <a:rPr lang="en-US" dirty="0">
                <a:solidFill>
                  <a:schemeClr val="accent6"/>
                </a:solidFill>
              </a:rPr>
              <a:t>The presentation game</a:t>
            </a:r>
          </a:p>
        </p:txBody>
      </p:sp>
      <p:sp>
        <p:nvSpPr>
          <p:cNvPr id="308227" name="Text Box 3"/>
          <p:cNvSpPr txBox="1">
            <a:spLocks noChangeArrowheads="1"/>
          </p:cNvSpPr>
          <p:nvPr/>
        </p:nvSpPr>
        <p:spPr bwMode="auto">
          <a:xfrm>
            <a:off x="1844040" y="2648374"/>
            <a:ext cx="1976755" cy="931968"/>
          </a:xfrm>
          <a:prstGeom prst="rect">
            <a:avLst/>
          </a:prstGeom>
          <a:noFill/>
          <a:ln w="38100">
            <a:noFill/>
            <a:miter lim="800000"/>
            <a:headEnd/>
            <a:tailEnd/>
          </a:ln>
          <a:effectLst/>
        </p:spPr>
        <p:txBody>
          <a:bodyPr lIns="101882" tIns="50941" rIns="101882" bIns="50941">
            <a:spAutoFit/>
          </a:bodyPr>
          <a:lstStyle/>
          <a:p>
            <a:pPr>
              <a:spcBef>
                <a:spcPct val="20000"/>
              </a:spcBef>
            </a:pPr>
            <a:r>
              <a:rPr lang="en-US" sz="2700" i="1" dirty="0">
                <a:solidFill>
                  <a:schemeClr val="tx1"/>
                </a:solidFill>
              </a:rPr>
              <a:t>Pay attention (A)</a:t>
            </a:r>
          </a:p>
        </p:txBody>
      </p:sp>
      <p:sp>
        <p:nvSpPr>
          <p:cNvPr id="308228" name="Text Box 4"/>
          <p:cNvSpPr txBox="1">
            <a:spLocks noChangeArrowheads="1"/>
          </p:cNvSpPr>
          <p:nvPr/>
        </p:nvSpPr>
        <p:spPr bwMode="auto">
          <a:xfrm>
            <a:off x="1650207" y="3817832"/>
            <a:ext cx="2336483" cy="931968"/>
          </a:xfrm>
          <a:prstGeom prst="rect">
            <a:avLst/>
          </a:prstGeom>
          <a:noFill/>
          <a:ln w="38100">
            <a:noFill/>
            <a:miter lim="800000"/>
            <a:headEnd/>
            <a:tailEnd/>
          </a:ln>
          <a:effectLst/>
        </p:spPr>
        <p:txBody>
          <a:bodyPr lIns="101882" tIns="50941" rIns="101882" bIns="50941">
            <a:spAutoFit/>
          </a:bodyPr>
          <a:lstStyle/>
          <a:p>
            <a:pPr>
              <a:spcBef>
                <a:spcPct val="20000"/>
              </a:spcBef>
            </a:pPr>
            <a:r>
              <a:rPr lang="en-US" sz="2700" i="1" dirty="0">
                <a:solidFill>
                  <a:schemeClr val="tx1"/>
                </a:solidFill>
              </a:rPr>
              <a:t>Do not pay attention (NA)</a:t>
            </a:r>
          </a:p>
        </p:txBody>
      </p:sp>
      <p:sp>
        <p:nvSpPr>
          <p:cNvPr id="308229" name="Text Box 5"/>
          <p:cNvSpPr txBox="1">
            <a:spLocks noChangeArrowheads="1"/>
          </p:cNvSpPr>
          <p:nvPr/>
        </p:nvSpPr>
        <p:spPr bwMode="auto">
          <a:xfrm>
            <a:off x="3810000" y="1716406"/>
            <a:ext cx="2679066" cy="933874"/>
          </a:xfrm>
          <a:prstGeom prst="rect">
            <a:avLst/>
          </a:prstGeom>
          <a:noFill/>
          <a:ln w="38100">
            <a:noFill/>
            <a:miter lim="800000"/>
            <a:headEnd/>
            <a:tailEnd/>
          </a:ln>
          <a:effectLst/>
        </p:spPr>
        <p:txBody>
          <a:bodyPr wrap="square" lIns="101882" tIns="50941" rIns="101882" bIns="50941">
            <a:spAutoFit/>
          </a:bodyPr>
          <a:lstStyle/>
          <a:p>
            <a:pPr>
              <a:spcBef>
                <a:spcPct val="20000"/>
              </a:spcBef>
            </a:pPr>
            <a:r>
              <a:rPr lang="en-US" sz="2700" i="1" dirty="0">
                <a:solidFill>
                  <a:schemeClr val="tx1"/>
                </a:solidFill>
              </a:rPr>
              <a:t>Put effort into presentation (E) </a:t>
            </a:r>
          </a:p>
        </p:txBody>
      </p:sp>
      <p:sp>
        <p:nvSpPr>
          <p:cNvPr id="308230" name="Text Box 6"/>
          <p:cNvSpPr txBox="1">
            <a:spLocks noChangeArrowheads="1"/>
          </p:cNvSpPr>
          <p:nvPr/>
        </p:nvSpPr>
        <p:spPr bwMode="auto">
          <a:xfrm>
            <a:off x="6537960" y="1716406"/>
            <a:ext cx="3352800" cy="931968"/>
          </a:xfrm>
          <a:prstGeom prst="rect">
            <a:avLst/>
          </a:prstGeom>
          <a:noFill/>
          <a:ln w="38100">
            <a:noFill/>
            <a:miter lim="800000"/>
            <a:headEnd/>
            <a:tailEnd/>
          </a:ln>
          <a:effectLst/>
        </p:spPr>
        <p:txBody>
          <a:bodyPr lIns="101882" tIns="50941" rIns="101882" bIns="50941">
            <a:spAutoFit/>
          </a:bodyPr>
          <a:lstStyle/>
          <a:p>
            <a:pPr>
              <a:spcBef>
                <a:spcPct val="20000"/>
              </a:spcBef>
            </a:pPr>
            <a:r>
              <a:rPr lang="en-US" sz="2700" i="1" dirty="0">
                <a:solidFill>
                  <a:schemeClr val="tx1"/>
                </a:solidFill>
              </a:rPr>
              <a:t>Do not put effort into presentation (NE)</a:t>
            </a:r>
          </a:p>
        </p:txBody>
      </p:sp>
      <p:graphicFrame>
        <p:nvGraphicFramePr>
          <p:cNvPr id="308231" name="Group 7"/>
          <p:cNvGraphicFramePr>
            <a:graphicFrameLocks noGrp="1"/>
          </p:cNvGraphicFramePr>
          <p:nvPr>
            <p:ph idx="1"/>
          </p:nvPr>
        </p:nvGraphicFramePr>
        <p:xfrm>
          <a:off x="3902869" y="2648374"/>
          <a:ext cx="6035040" cy="2187787"/>
        </p:xfrm>
        <a:graphic>
          <a:graphicData uri="http://schemas.openxmlformats.org/drawingml/2006/table">
            <a:tbl>
              <a:tblPr/>
              <a:tblGrid>
                <a:gridCol w="2766060"/>
                <a:gridCol w="3268980"/>
              </a:tblGrid>
              <a:tr h="1120881">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6100" b="0" i="0" u="none" strike="noStrike" cap="none" normalizeH="0" baseline="0" dirty="0" smtClean="0">
                          <a:ln>
                            <a:noFill/>
                          </a:ln>
                          <a:solidFill>
                            <a:schemeClr val="tx1"/>
                          </a:solidFill>
                          <a:effectLst/>
                          <a:latin typeface="Arial" charset="0"/>
                        </a:rPr>
                        <a:t>4, 4</a:t>
                      </a:r>
                    </a:p>
                  </a:txBody>
                  <a:tcPr marL="100584" marR="100584" marT="51816" marB="518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6100" b="0" i="0" u="none" strike="noStrike" cap="none" normalizeH="0" baseline="0" smtClean="0">
                          <a:ln>
                            <a:noFill/>
                          </a:ln>
                          <a:solidFill>
                            <a:schemeClr val="tx1"/>
                          </a:solidFill>
                          <a:effectLst/>
                          <a:latin typeface="Arial" charset="0"/>
                        </a:rPr>
                        <a:t>-16, -14</a:t>
                      </a:r>
                    </a:p>
                  </a:txBody>
                  <a:tcPr marL="100584" marR="100584" marT="51816" marB="5181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6690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6100" b="0" i="0" u="none" strike="noStrike" cap="none" normalizeH="0" baseline="0" dirty="0" smtClean="0">
                          <a:ln>
                            <a:noFill/>
                          </a:ln>
                          <a:solidFill>
                            <a:schemeClr val="tx1"/>
                          </a:solidFill>
                          <a:effectLst/>
                          <a:latin typeface="Arial" charset="0"/>
                        </a:rPr>
                        <a:t>0, -2</a:t>
                      </a:r>
                    </a:p>
                  </a:txBody>
                  <a:tcPr marL="100584" marR="100584" marT="51816" marB="518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6100" b="0" i="0" u="none" strike="noStrike" cap="none" normalizeH="0" baseline="0" dirty="0" smtClean="0">
                          <a:ln>
                            <a:noFill/>
                          </a:ln>
                          <a:solidFill>
                            <a:schemeClr val="tx1"/>
                          </a:solidFill>
                          <a:effectLst/>
                          <a:latin typeface="Arial" charset="0"/>
                        </a:rPr>
                        <a:t>0, 0</a:t>
                      </a:r>
                    </a:p>
                  </a:txBody>
                  <a:tcPr marL="100584" marR="100584" marT="51816" marB="5181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08242" name="Text Box 18"/>
          <p:cNvSpPr txBox="1">
            <a:spLocks noChangeArrowheads="1"/>
          </p:cNvSpPr>
          <p:nvPr/>
        </p:nvSpPr>
        <p:spPr bwMode="auto">
          <a:xfrm>
            <a:off x="5699760" y="1021927"/>
            <a:ext cx="1924173" cy="656875"/>
          </a:xfrm>
          <a:prstGeom prst="rect">
            <a:avLst/>
          </a:prstGeom>
          <a:noFill/>
          <a:ln w="38100" algn="ctr">
            <a:noFill/>
            <a:miter lim="800000"/>
            <a:headEnd/>
            <a:tailEnd type="none" w="lg" len="lg"/>
          </a:ln>
          <a:effectLst/>
        </p:spPr>
        <p:txBody>
          <a:bodyPr wrap="none" lIns="101882" tIns="50941" rIns="101882" bIns="50941">
            <a:spAutoFit/>
          </a:bodyPr>
          <a:lstStyle/>
          <a:p>
            <a:r>
              <a:rPr lang="en-US" sz="3600" dirty="0">
                <a:solidFill>
                  <a:schemeClr val="tx1"/>
                </a:solidFill>
              </a:rPr>
              <a:t>Presenter</a:t>
            </a:r>
          </a:p>
        </p:txBody>
      </p:sp>
      <p:sp>
        <p:nvSpPr>
          <p:cNvPr id="308243" name="Text Box 19"/>
          <p:cNvSpPr txBox="1">
            <a:spLocks noChangeArrowheads="1"/>
          </p:cNvSpPr>
          <p:nvPr/>
        </p:nvSpPr>
        <p:spPr bwMode="auto">
          <a:xfrm>
            <a:off x="0" y="3267287"/>
            <a:ext cx="1975469" cy="656875"/>
          </a:xfrm>
          <a:prstGeom prst="rect">
            <a:avLst/>
          </a:prstGeom>
          <a:noFill/>
          <a:ln w="38100" algn="ctr">
            <a:noFill/>
            <a:miter lim="800000"/>
            <a:headEnd/>
            <a:tailEnd type="none" w="lg" len="lg"/>
          </a:ln>
          <a:effectLst/>
        </p:spPr>
        <p:txBody>
          <a:bodyPr wrap="none" lIns="101882" tIns="50941" rIns="101882" bIns="50941">
            <a:spAutoFit/>
          </a:bodyPr>
          <a:lstStyle/>
          <a:p>
            <a:r>
              <a:rPr lang="en-US" sz="3600" dirty="0">
                <a:solidFill>
                  <a:schemeClr val="tx1"/>
                </a:solidFill>
              </a:rPr>
              <a:t>Audience</a:t>
            </a:r>
          </a:p>
        </p:txBody>
      </p:sp>
      <p:sp>
        <p:nvSpPr>
          <p:cNvPr id="308244" name="Rectangle 20"/>
          <p:cNvSpPr>
            <a:spLocks noChangeArrowheads="1"/>
          </p:cNvSpPr>
          <p:nvPr/>
        </p:nvSpPr>
        <p:spPr bwMode="auto">
          <a:xfrm>
            <a:off x="0" y="5008880"/>
            <a:ext cx="10058400" cy="3195320"/>
          </a:xfrm>
          <a:prstGeom prst="rect">
            <a:avLst/>
          </a:prstGeom>
          <a:noFill/>
          <a:ln w="9525">
            <a:noFill/>
            <a:miter lim="800000"/>
            <a:headEnd/>
            <a:tailEnd/>
          </a:ln>
          <a:effectLst/>
        </p:spPr>
        <p:txBody>
          <a:bodyPr lIns="101882" tIns="50941" rIns="101882" bIns="50941"/>
          <a:lstStyle/>
          <a:p>
            <a:pPr marL="382059" indent="-382059">
              <a:spcBef>
                <a:spcPct val="20000"/>
              </a:spcBef>
              <a:buFontTx/>
              <a:buChar char="•"/>
            </a:pPr>
            <a:r>
              <a:rPr lang="en-US" sz="2700" dirty="0">
                <a:solidFill>
                  <a:schemeClr val="tx1"/>
                </a:solidFill>
              </a:rPr>
              <a:t>Pure-strategy Nash equilibria: (A, E), (NA, NE)</a:t>
            </a:r>
          </a:p>
          <a:p>
            <a:pPr marL="382059" indent="-382059">
              <a:spcBef>
                <a:spcPct val="20000"/>
              </a:spcBef>
              <a:buFontTx/>
              <a:buChar char="•"/>
            </a:pPr>
            <a:r>
              <a:rPr lang="en-US" sz="2700" dirty="0">
                <a:solidFill>
                  <a:schemeClr val="tx1"/>
                </a:solidFill>
              </a:rPr>
              <a:t>Mixed-strategy Nash equilibrium: </a:t>
            </a:r>
          </a:p>
          <a:p>
            <a:pPr marL="382059" indent="-382059">
              <a:spcBef>
                <a:spcPct val="20000"/>
              </a:spcBef>
            </a:pPr>
            <a:r>
              <a:rPr lang="en-US" sz="2700" dirty="0">
                <a:solidFill>
                  <a:schemeClr val="tx1"/>
                </a:solidFill>
              </a:rPr>
              <a:t>    ((1/10 A, 9/10 NA), (4/5 E, 1/5 NE))</a:t>
            </a:r>
          </a:p>
          <a:p>
            <a:pPr marL="827795" lvl="1" indent="-318383">
              <a:spcBef>
                <a:spcPct val="20000"/>
              </a:spcBef>
              <a:buFontTx/>
              <a:buChar char="–"/>
            </a:pPr>
            <a:r>
              <a:rPr lang="en-US" sz="2200" dirty="0">
                <a:solidFill>
                  <a:schemeClr val="tx1"/>
                </a:solidFill>
              </a:rPr>
              <a:t>Utility 0 for audience, -14/10 for presenter</a:t>
            </a:r>
          </a:p>
          <a:p>
            <a:pPr marL="827795" lvl="1" indent="-318383">
              <a:spcBef>
                <a:spcPct val="20000"/>
              </a:spcBef>
              <a:buFontTx/>
              <a:buChar char="–"/>
            </a:pPr>
            <a:r>
              <a:rPr lang="en-US" sz="2200" dirty="0">
                <a:solidFill>
                  <a:schemeClr val="tx1"/>
                </a:solidFill>
              </a:rPr>
              <a:t>Can see that some equilibria are strictly better for </a:t>
            </a:r>
            <a:r>
              <a:rPr lang="en-US" sz="2200" dirty="0">
                <a:solidFill>
                  <a:schemeClr val="accent2"/>
                </a:solidFill>
              </a:rPr>
              <a:t>both</a:t>
            </a:r>
            <a:r>
              <a:rPr lang="en-US" sz="2200" dirty="0">
                <a:solidFill>
                  <a:schemeClr val="tx1"/>
                </a:solidFill>
              </a:rPr>
              <a:t> players than other </a:t>
            </a:r>
            <a:r>
              <a:rPr lang="en-US" sz="2200" dirty="0" smtClean="0">
                <a:solidFill>
                  <a:schemeClr val="tx1"/>
                </a:solidFill>
              </a:rPr>
              <a:t>equilibria</a:t>
            </a:r>
            <a:endParaRPr lang="en-US" sz="2200" dirty="0">
              <a:solidFill>
                <a:schemeClr val="tx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824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824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824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824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824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0274" name="Rectangle 2"/>
          <p:cNvSpPr>
            <a:spLocks noGrp="1" noChangeArrowheads="1"/>
          </p:cNvSpPr>
          <p:nvPr>
            <p:ph type="title"/>
          </p:nvPr>
        </p:nvSpPr>
        <p:spPr>
          <a:xfrm>
            <a:off x="251460" y="0"/>
            <a:ext cx="9471660" cy="949960"/>
          </a:xfrm>
        </p:spPr>
        <p:txBody>
          <a:bodyPr/>
          <a:lstStyle/>
          <a:p>
            <a:r>
              <a:rPr lang="en-US" sz="4500" dirty="0">
                <a:solidFill>
                  <a:schemeClr val="accent6"/>
                </a:solidFill>
              </a:rPr>
              <a:t>Some properties of Nash equilibria</a:t>
            </a:r>
          </a:p>
        </p:txBody>
      </p:sp>
      <p:sp>
        <p:nvSpPr>
          <p:cNvPr id="310275" name="Rectangle 3"/>
          <p:cNvSpPr>
            <a:spLocks noGrp="1" noChangeArrowheads="1"/>
          </p:cNvSpPr>
          <p:nvPr>
            <p:ph type="body" idx="1"/>
          </p:nvPr>
        </p:nvSpPr>
        <p:spPr>
          <a:xfrm>
            <a:off x="0" y="949960"/>
            <a:ext cx="10058400" cy="6995160"/>
          </a:xfrm>
        </p:spPr>
        <p:txBody>
          <a:bodyPr/>
          <a:lstStyle/>
          <a:p>
            <a:r>
              <a:rPr lang="en-US" sz="2800" dirty="0"/>
              <a:t>If you can eliminate a strategy using strict dominance or even iterated strict dominance, it will not occur (i.e., it will be played with probability 0) in every Nash equilibrium</a:t>
            </a:r>
          </a:p>
          <a:p>
            <a:pPr lvl="1"/>
            <a:r>
              <a:rPr lang="en-US" sz="2400" dirty="0"/>
              <a:t>Weakly dominated strategies may still be played in some Nash equilibrium</a:t>
            </a:r>
          </a:p>
          <a:p>
            <a:r>
              <a:rPr lang="en-US" sz="2800" dirty="0"/>
              <a:t>In 2-player zero-sum games, a profile is a Nash equilibrium if and only if both players play </a:t>
            </a:r>
            <a:r>
              <a:rPr lang="en-US" sz="2800" dirty="0" err="1"/>
              <a:t>minimax</a:t>
            </a:r>
            <a:r>
              <a:rPr lang="en-US" sz="2800" dirty="0"/>
              <a:t> strategies</a:t>
            </a:r>
          </a:p>
          <a:p>
            <a:pPr lvl="1"/>
            <a:r>
              <a:rPr lang="en-US" sz="2400" dirty="0"/>
              <a:t>Hence, in such games, if (</a:t>
            </a:r>
            <a:r>
              <a:rPr lang="el-GR" sz="2400" dirty="0">
                <a:cs typeface="Arial" charset="0"/>
              </a:rPr>
              <a:t>σ</a:t>
            </a:r>
            <a:r>
              <a:rPr lang="en-US" sz="2400" baseline="-25000" dirty="0">
                <a:cs typeface="Arial" charset="0"/>
              </a:rPr>
              <a:t>1</a:t>
            </a:r>
            <a:r>
              <a:rPr lang="en-US" sz="2400" dirty="0">
                <a:cs typeface="Arial" charset="0"/>
              </a:rPr>
              <a:t>,</a:t>
            </a:r>
            <a:r>
              <a:rPr lang="en-US" sz="2400" baseline="-25000" dirty="0">
                <a:cs typeface="Arial" charset="0"/>
              </a:rPr>
              <a:t> </a:t>
            </a:r>
            <a:r>
              <a:rPr lang="el-GR" sz="2400" dirty="0">
                <a:cs typeface="Arial" charset="0"/>
              </a:rPr>
              <a:t>σ</a:t>
            </a:r>
            <a:r>
              <a:rPr lang="en-US" sz="2400" baseline="-25000" dirty="0">
                <a:cs typeface="Arial" charset="0"/>
              </a:rPr>
              <a:t>2</a:t>
            </a:r>
            <a:r>
              <a:rPr lang="en-US" sz="2400" dirty="0"/>
              <a:t>)</a:t>
            </a:r>
            <a:r>
              <a:rPr lang="en-US" sz="2400" dirty="0">
                <a:cs typeface="Arial" charset="0"/>
              </a:rPr>
              <a:t> and </a:t>
            </a:r>
            <a:r>
              <a:rPr lang="en-US" sz="2400" dirty="0"/>
              <a:t>(</a:t>
            </a:r>
            <a:r>
              <a:rPr lang="el-GR" sz="2400" dirty="0">
                <a:cs typeface="Arial" charset="0"/>
              </a:rPr>
              <a:t>σ</a:t>
            </a:r>
            <a:r>
              <a:rPr lang="en-US" sz="2400" baseline="-25000" dirty="0">
                <a:cs typeface="Arial" charset="0"/>
              </a:rPr>
              <a:t>1</a:t>
            </a:r>
            <a:r>
              <a:rPr lang="en-US" sz="2400" dirty="0">
                <a:cs typeface="Arial" charset="0"/>
              </a:rPr>
              <a:t>’,</a:t>
            </a:r>
            <a:r>
              <a:rPr lang="en-US" sz="2400" baseline="-25000" dirty="0">
                <a:cs typeface="Arial" charset="0"/>
              </a:rPr>
              <a:t> </a:t>
            </a:r>
            <a:r>
              <a:rPr lang="el-GR" sz="2400" dirty="0">
                <a:cs typeface="Arial" charset="0"/>
              </a:rPr>
              <a:t>σ</a:t>
            </a:r>
            <a:r>
              <a:rPr lang="en-US" sz="2400" baseline="-25000" dirty="0">
                <a:cs typeface="Arial" charset="0"/>
              </a:rPr>
              <a:t>2</a:t>
            </a:r>
            <a:r>
              <a:rPr lang="en-US" sz="2400" dirty="0">
                <a:cs typeface="Arial" charset="0"/>
              </a:rPr>
              <a:t>’</a:t>
            </a:r>
            <a:r>
              <a:rPr lang="en-US" sz="2400" dirty="0"/>
              <a:t>) are Nash equilibria, then so are (</a:t>
            </a:r>
            <a:r>
              <a:rPr lang="el-GR" sz="2400" dirty="0">
                <a:cs typeface="Arial" charset="0"/>
              </a:rPr>
              <a:t>σ</a:t>
            </a:r>
            <a:r>
              <a:rPr lang="en-US" sz="2400" baseline="-25000" dirty="0">
                <a:cs typeface="Arial" charset="0"/>
              </a:rPr>
              <a:t>1</a:t>
            </a:r>
            <a:r>
              <a:rPr lang="en-US" sz="2400" dirty="0">
                <a:cs typeface="Arial" charset="0"/>
              </a:rPr>
              <a:t>,</a:t>
            </a:r>
            <a:r>
              <a:rPr lang="en-US" sz="2400" baseline="-25000" dirty="0">
                <a:cs typeface="Arial" charset="0"/>
              </a:rPr>
              <a:t> </a:t>
            </a:r>
            <a:r>
              <a:rPr lang="el-GR" sz="2400" dirty="0">
                <a:cs typeface="Arial" charset="0"/>
              </a:rPr>
              <a:t>σ</a:t>
            </a:r>
            <a:r>
              <a:rPr lang="en-US" sz="2400" baseline="-25000" dirty="0">
                <a:cs typeface="Arial" charset="0"/>
              </a:rPr>
              <a:t>2</a:t>
            </a:r>
            <a:r>
              <a:rPr lang="en-US" sz="2400" dirty="0"/>
              <a:t>’) and (</a:t>
            </a:r>
            <a:r>
              <a:rPr lang="el-GR" sz="2400" dirty="0">
                <a:cs typeface="Arial" charset="0"/>
              </a:rPr>
              <a:t>σ</a:t>
            </a:r>
            <a:r>
              <a:rPr lang="en-US" sz="2400" baseline="-25000" dirty="0">
                <a:cs typeface="Arial" charset="0"/>
              </a:rPr>
              <a:t>1</a:t>
            </a:r>
            <a:r>
              <a:rPr lang="en-US" sz="2400" dirty="0">
                <a:cs typeface="Arial" charset="0"/>
              </a:rPr>
              <a:t>’,</a:t>
            </a:r>
            <a:r>
              <a:rPr lang="en-US" sz="2400" baseline="-25000" dirty="0">
                <a:cs typeface="Arial" charset="0"/>
              </a:rPr>
              <a:t> </a:t>
            </a:r>
            <a:r>
              <a:rPr lang="el-GR" sz="2400" dirty="0">
                <a:cs typeface="Arial" charset="0"/>
              </a:rPr>
              <a:t>σ</a:t>
            </a:r>
            <a:r>
              <a:rPr lang="en-US" sz="2400" baseline="-25000" dirty="0">
                <a:cs typeface="Arial" charset="0"/>
              </a:rPr>
              <a:t>2</a:t>
            </a:r>
            <a:r>
              <a:rPr lang="en-US" sz="2400" dirty="0"/>
              <a:t>)</a:t>
            </a:r>
            <a:endParaRPr lang="en-US" sz="2400" dirty="0">
              <a:cs typeface="Arial" charset="0"/>
            </a:endParaRPr>
          </a:p>
          <a:p>
            <a:pPr lvl="2"/>
            <a:r>
              <a:rPr lang="en-US" sz="2000" dirty="0"/>
              <a:t>No equilibrium selection problem here!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027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1027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1027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1027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1027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466" name="Rectangle 2"/>
          <p:cNvSpPr>
            <a:spLocks noGrp="1" noChangeArrowheads="1"/>
          </p:cNvSpPr>
          <p:nvPr>
            <p:ph type="title"/>
          </p:nvPr>
        </p:nvSpPr>
        <p:spPr>
          <a:xfrm>
            <a:off x="586740" y="604520"/>
            <a:ext cx="8968740" cy="949960"/>
          </a:xfrm>
        </p:spPr>
        <p:txBody>
          <a:bodyPr/>
          <a:lstStyle/>
          <a:p>
            <a:r>
              <a:rPr lang="en-US" sz="4500" dirty="0">
                <a:solidFill>
                  <a:schemeClr val="accent6"/>
                </a:solidFill>
              </a:rPr>
              <a:t>Solving for a Nash equilibrium using MIP (2 players)</a:t>
            </a:r>
            <a:r>
              <a:rPr lang="en-US" sz="4500" dirty="0"/>
              <a:t/>
            </a:r>
            <a:br>
              <a:rPr lang="en-US" sz="4500" dirty="0"/>
            </a:br>
            <a:r>
              <a:rPr lang="en-US" sz="2700" dirty="0">
                <a:solidFill>
                  <a:schemeClr val="accent2"/>
                </a:solidFill>
              </a:rPr>
              <a:t>[</a:t>
            </a:r>
            <a:r>
              <a:rPr lang="en-US" sz="2000" dirty="0" err="1">
                <a:solidFill>
                  <a:schemeClr val="accent2"/>
                </a:solidFill>
              </a:rPr>
              <a:t>Sandholm</a:t>
            </a:r>
            <a:r>
              <a:rPr lang="en-US" sz="2000" dirty="0">
                <a:solidFill>
                  <a:schemeClr val="accent2"/>
                </a:solidFill>
              </a:rPr>
              <a:t>, Gilpin, Conitzer AAAI05]</a:t>
            </a:r>
          </a:p>
        </p:txBody>
      </p:sp>
      <p:sp>
        <p:nvSpPr>
          <p:cNvPr id="318467" name="Rectangle 3"/>
          <p:cNvSpPr>
            <a:spLocks noGrp="1" noChangeArrowheads="1"/>
          </p:cNvSpPr>
          <p:nvPr>
            <p:ph type="body" idx="1"/>
          </p:nvPr>
        </p:nvSpPr>
        <p:spPr>
          <a:xfrm>
            <a:off x="251460" y="2072640"/>
            <a:ext cx="9806940" cy="5527040"/>
          </a:xfrm>
        </p:spPr>
        <p:txBody>
          <a:bodyPr/>
          <a:lstStyle/>
          <a:p>
            <a:pPr>
              <a:lnSpc>
                <a:spcPct val="90000"/>
              </a:lnSpc>
            </a:pPr>
            <a:r>
              <a:rPr lang="en-US" dirty="0"/>
              <a:t>maximize </a:t>
            </a:r>
            <a:r>
              <a:rPr lang="en-US" sz="3100" i="1" dirty="0">
                <a:cs typeface="Times New Roman" pitchFamily="18" charset="0"/>
              </a:rPr>
              <a:t>whatever you like (e.g., social welfare)</a:t>
            </a:r>
            <a:endParaRPr lang="en-US" sz="3100" b="1" i="1" baseline="-25000" dirty="0">
              <a:cs typeface="Times New Roman" pitchFamily="18" charset="0"/>
            </a:endParaRPr>
          </a:p>
          <a:p>
            <a:pPr>
              <a:lnSpc>
                <a:spcPct val="90000"/>
              </a:lnSpc>
            </a:pPr>
            <a:r>
              <a:rPr lang="en-US" dirty="0"/>
              <a:t>subject to </a:t>
            </a:r>
          </a:p>
          <a:p>
            <a:pPr lvl="1">
              <a:lnSpc>
                <a:spcPct val="90000"/>
              </a:lnSpc>
            </a:pPr>
            <a:r>
              <a:rPr lang="en-US" dirty="0" smtClean="0">
                <a:cs typeface="Times New Roman" pitchFamily="18" charset="0"/>
              </a:rPr>
              <a:t>for both </a:t>
            </a:r>
            <a:r>
              <a:rPr lang="en-US" dirty="0" err="1" smtClean="0">
                <a:cs typeface="Times New Roman" pitchFamily="18" charset="0"/>
              </a:rPr>
              <a:t>i</a:t>
            </a:r>
            <a:r>
              <a:rPr lang="en-US" dirty="0" smtClean="0">
                <a:cs typeface="Times New Roman" pitchFamily="18" charset="0"/>
              </a:rPr>
              <a:t>, </a:t>
            </a:r>
            <a:r>
              <a:rPr lang="el-GR" dirty="0" smtClean="0">
                <a:cs typeface="Times New Roman" pitchFamily="18" charset="0"/>
              </a:rPr>
              <a:t>Σ</a:t>
            </a:r>
            <a:r>
              <a:rPr lang="en-US" baseline="-25000" dirty="0" err="1" smtClean="0">
                <a:cs typeface="Times New Roman" pitchFamily="18" charset="0"/>
              </a:rPr>
              <a:t>s</a:t>
            </a:r>
            <a:r>
              <a:rPr lang="en-US" baseline="-45000" dirty="0" err="1" smtClean="0"/>
              <a:t>i</a:t>
            </a:r>
            <a:r>
              <a:rPr lang="en-US" b="1" dirty="0" smtClean="0">
                <a:cs typeface="Times New Roman" pitchFamily="18" charset="0"/>
              </a:rPr>
              <a:t> p</a:t>
            </a:r>
            <a:r>
              <a:rPr lang="en-US" b="1" baseline="-25000" dirty="0" smtClean="0">
                <a:cs typeface="Times New Roman" pitchFamily="18" charset="0"/>
              </a:rPr>
              <a:t>s</a:t>
            </a:r>
            <a:r>
              <a:rPr lang="en-US" baseline="-45000" dirty="0" smtClean="0"/>
              <a:t>i</a:t>
            </a:r>
            <a:r>
              <a:rPr lang="en-US" b="1" baseline="-25000" dirty="0" smtClean="0">
                <a:cs typeface="Times New Roman" pitchFamily="18" charset="0"/>
              </a:rPr>
              <a:t> </a:t>
            </a:r>
            <a:r>
              <a:rPr lang="en-US" dirty="0" smtClean="0"/>
              <a:t>= 1</a:t>
            </a:r>
          </a:p>
          <a:p>
            <a:pPr lvl="1">
              <a:lnSpc>
                <a:spcPct val="90000"/>
              </a:lnSpc>
            </a:pPr>
            <a:r>
              <a:rPr lang="en-US" dirty="0" smtClean="0"/>
              <a:t>for both </a:t>
            </a:r>
            <a:r>
              <a:rPr lang="en-US" dirty="0" err="1" smtClean="0"/>
              <a:t>i</a:t>
            </a:r>
            <a:r>
              <a:rPr lang="en-US" dirty="0" smtClean="0"/>
              <a:t>, for all </a:t>
            </a:r>
            <a:r>
              <a:rPr lang="en-US" dirty="0" err="1" smtClean="0"/>
              <a:t>s</a:t>
            </a:r>
            <a:r>
              <a:rPr lang="en-US" baseline="-25000" dirty="0" err="1" smtClean="0"/>
              <a:t>i</a:t>
            </a:r>
            <a:r>
              <a:rPr lang="en-US" dirty="0" smtClean="0"/>
              <a:t>, </a:t>
            </a:r>
            <a:r>
              <a:rPr lang="el-GR" dirty="0" smtClean="0">
                <a:cs typeface="Times New Roman" pitchFamily="18" charset="0"/>
              </a:rPr>
              <a:t>Σ</a:t>
            </a:r>
            <a:r>
              <a:rPr lang="en-US" baseline="-25000" dirty="0" smtClean="0">
                <a:cs typeface="Times New Roman" pitchFamily="18" charset="0"/>
              </a:rPr>
              <a:t>s</a:t>
            </a:r>
            <a:r>
              <a:rPr lang="en-US" baseline="-45000" dirty="0" smtClean="0"/>
              <a:t>-</a:t>
            </a:r>
            <a:r>
              <a:rPr lang="en-US" baseline="-45000" dirty="0" err="1" smtClean="0"/>
              <a:t>i</a:t>
            </a:r>
            <a:r>
              <a:rPr lang="en-US" b="1" dirty="0" smtClean="0">
                <a:cs typeface="Times New Roman" pitchFamily="18" charset="0"/>
              </a:rPr>
              <a:t> </a:t>
            </a:r>
            <a:r>
              <a:rPr lang="en-US" b="1" dirty="0" err="1" smtClean="0">
                <a:cs typeface="Times New Roman" pitchFamily="18" charset="0"/>
              </a:rPr>
              <a:t>p</a:t>
            </a:r>
            <a:r>
              <a:rPr lang="en-US" b="1" baseline="-25000" dirty="0" err="1" smtClean="0">
                <a:cs typeface="Times New Roman" pitchFamily="18" charset="0"/>
              </a:rPr>
              <a:t>s</a:t>
            </a:r>
            <a:r>
              <a:rPr lang="en-US" baseline="-45000" dirty="0" err="1" smtClean="0"/>
              <a:t>-i</a:t>
            </a:r>
            <a:r>
              <a:rPr lang="en-US" b="1" baseline="-25000" dirty="0" smtClean="0">
                <a:cs typeface="Times New Roman" pitchFamily="18" charset="0"/>
              </a:rPr>
              <a:t> </a:t>
            </a:r>
            <a:r>
              <a:rPr lang="en-US" dirty="0" err="1" smtClean="0">
                <a:cs typeface="Times New Roman" pitchFamily="18" charset="0"/>
              </a:rPr>
              <a:t>u</a:t>
            </a:r>
            <a:r>
              <a:rPr lang="en-US" baseline="-25000" dirty="0" err="1" smtClean="0"/>
              <a:t>i</a:t>
            </a:r>
            <a:r>
              <a:rPr lang="en-US" dirty="0" smtClean="0">
                <a:cs typeface="Times New Roman" pitchFamily="18" charset="0"/>
              </a:rPr>
              <a:t>(</a:t>
            </a:r>
            <a:r>
              <a:rPr lang="en-US" dirty="0" err="1" smtClean="0">
                <a:cs typeface="Times New Roman" pitchFamily="18" charset="0"/>
              </a:rPr>
              <a:t>s</a:t>
            </a:r>
            <a:r>
              <a:rPr lang="en-US" baseline="-25000" dirty="0" err="1" smtClean="0"/>
              <a:t>i</a:t>
            </a:r>
            <a:r>
              <a:rPr lang="en-US" dirty="0" smtClean="0">
                <a:cs typeface="Times New Roman" pitchFamily="18" charset="0"/>
              </a:rPr>
              <a:t>, </a:t>
            </a:r>
            <a:r>
              <a:rPr lang="en-US" dirty="0" smtClean="0"/>
              <a:t>s</a:t>
            </a:r>
            <a:r>
              <a:rPr lang="en-US" baseline="-25000" dirty="0" smtClean="0"/>
              <a:t>-</a:t>
            </a:r>
            <a:r>
              <a:rPr lang="en-US" baseline="-25000" dirty="0" err="1" smtClean="0"/>
              <a:t>i</a:t>
            </a:r>
            <a:r>
              <a:rPr lang="en-US" dirty="0" smtClean="0">
                <a:cs typeface="Times New Roman" pitchFamily="18" charset="0"/>
              </a:rPr>
              <a:t>) = </a:t>
            </a:r>
            <a:r>
              <a:rPr lang="en-US" b="1" dirty="0" err="1" smtClean="0">
                <a:cs typeface="Times New Roman" pitchFamily="18" charset="0"/>
              </a:rPr>
              <a:t>u</a:t>
            </a:r>
            <a:r>
              <a:rPr lang="en-US" b="1" baseline="-25000" dirty="0" err="1" smtClean="0">
                <a:cs typeface="Times New Roman" pitchFamily="18" charset="0"/>
              </a:rPr>
              <a:t>s</a:t>
            </a:r>
            <a:r>
              <a:rPr lang="en-US" b="1" baseline="-45000" dirty="0" err="1" smtClean="0">
                <a:cs typeface="Times New Roman" pitchFamily="18" charset="0"/>
              </a:rPr>
              <a:t>i</a:t>
            </a:r>
            <a:endParaRPr lang="en-US" b="1" baseline="-45000" dirty="0" smtClean="0">
              <a:cs typeface="Times New Roman" pitchFamily="18" charset="0"/>
            </a:endParaRPr>
          </a:p>
          <a:p>
            <a:pPr lvl="1">
              <a:lnSpc>
                <a:spcPct val="90000"/>
              </a:lnSpc>
            </a:pPr>
            <a:r>
              <a:rPr lang="en-US" dirty="0" smtClean="0"/>
              <a:t>for both </a:t>
            </a:r>
            <a:r>
              <a:rPr lang="en-US" dirty="0" err="1"/>
              <a:t>i</a:t>
            </a:r>
            <a:r>
              <a:rPr lang="en-US" dirty="0"/>
              <a:t>, for </a:t>
            </a:r>
            <a:r>
              <a:rPr lang="en-US" dirty="0" smtClean="0"/>
              <a:t>all </a:t>
            </a:r>
            <a:r>
              <a:rPr lang="en-US" dirty="0" err="1"/>
              <a:t>s</a:t>
            </a:r>
            <a:r>
              <a:rPr lang="en-US" baseline="-25000" dirty="0" err="1"/>
              <a:t>i</a:t>
            </a:r>
            <a:r>
              <a:rPr lang="en-US" dirty="0"/>
              <a:t>, </a:t>
            </a:r>
            <a:r>
              <a:rPr lang="en-US" b="1" dirty="0" err="1">
                <a:cs typeface="Times New Roman" pitchFamily="18" charset="0"/>
              </a:rPr>
              <a:t>u</a:t>
            </a:r>
            <a:r>
              <a:rPr lang="en-US" b="1" baseline="-25000" dirty="0" err="1">
                <a:cs typeface="Times New Roman" pitchFamily="18" charset="0"/>
              </a:rPr>
              <a:t>i</a:t>
            </a:r>
            <a:r>
              <a:rPr lang="en-US" b="1" baseline="-25000" dirty="0">
                <a:cs typeface="Times New Roman" pitchFamily="18" charset="0"/>
              </a:rPr>
              <a:t> </a:t>
            </a:r>
            <a:r>
              <a:rPr lang="en-US" b="1" baseline="-45000" dirty="0">
                <a:cs typeface="Times New Roman" pitchFamily="18" charset="0"/>
              </a:rPr>
              <a:t> </a:t>
            </a:r>
            <a:r>
              <a:rPr lang="en-US" dirty="0">
                <a:cs typeface="Times New Roman" pitchFamily="18" charset="0"/>
              </a:rPr>
              <a:t>≥ </a:t>
            </a:r>
            <a:r>
              <a:rPr lang="en-US" b="1" dirty="0" err="1" smtClean="0">
                <a:cs typeface="Times New Roman" pitchFamily="18" charset="0"/>
              </a:rPr>
              <a:t>u</a:t>
            </a:r>
            <a:r>
              <a:rPr lang="en-US" b="1" baseline="-25000" dirty="0" err="1" smtClean="0">
                <a:cs typeface="Times New Roman" pitchFamily="18" charset="0"/>
              </a:rPr>
              <a:t>s</a:t>
            </a:r>
            <a:r>
              <a:rPr lang="en-US" b="1" baseline="-45000" dirty="0" err="1" smtClean="0">
                <a:cs typeface="Times New Roman" pitchFamily="18" charset="0"/>
              </a:rPr>
              <a:t>i</a:t>
            </a:r>
            <a:r>
              <a:rPr lang="en-US" b="1" baseline="-45000" dirty="0" smtClean="0">
                <a:cs typeface="Times New Roman" pitchFamily="18" charset="0"/>
              </a:rPr>
              <a:t> </a:t>
            </a:r>
            <a:r>
              <a:rPr lang="en-US" b="1" dirty="0" smtClean="0">
                <a:cs typeface="Times New Roman" pitchFamily="18" charset="0"/>
              </a:rPr>
              <a:t>              </a:t>
            </a:r>
            <a:r>
              <a:rPr lang="en-US" dirty="0" smtClean="0">
                <a:cs typeface="Times New Roman" pitchFamily="18" charset="0"/>
              </a:rPr>
              <a:t>(</a:t>
            </a:r>
            <a:r>
              <a:rPr lang="en-US" dirty="0" err="1" smtClean="0">
                <a:cs typeface="Times New Roman" pitchFamily="18" charset="0"/>
              </a:rPr>
              <a:t>u</a:t>
            </a:r>
            <a:r>
              <a:rPr lang="en-US" baseline="-25000" dirty="0" err="1" smtClean="0">
                <a:cs typeface="Times New Roman" pitchFamily="18" charset="0"/>
              </a:rPr>
              <a:t>i</a:t>
            </a:r>
            <a:r>
              <a:rPr lang="en-US" dirty="0" smtClean="0">
                <a:cs typeface="Times New Roman" pitchFamily="18" charset="0"/>
              </a:rPr>
              <a:t> = max </a:t>
            </a:r>
            <a:r>
              <a:rPr lang="en-US" dirty="0" err="1" smtClean="0">
                <a:cs typeface="Times New Roman" pitchFamily="18" charset="0"/>
              </a:rPr>
              <a:t>u</a:t>
            </a:r>
            <a:r>
              <a:rPr lang="en-US" baseline="-25000" dirty="0" err="1" smtClean="0">
                <a:cs typeface="Times New Roman" pitchFamily="18" charset="0"/>
              </a:rPr>
              <a:t>s</a:t>
            </a:r>
            <a:r>
              <a:rPr lang="en-US" baseline="-40000" dirty="0" err="1" smtClean="0">
                <a:cs typeface="Times New Roman" pitchFamily="18" charset="0"/>
              </a:rPr>
              <a:t>i</a:t>
            </a:r>
            <a:r>
              <a:rPr lang="en-US" dirty="0" smtClean="0">
                <a:cs typeface="Times New Roman" pitchFamily="18" charset="0"/>
              </a:rPr>
              <a:t>)</a:t>
            </a:r>
            <a:endParaRPr lang="en-US" dirty="0">
              <a:cs typeface="Times New Roman" pitchFamily="18" charset="0"/>
            </a:endParaRPr>
          </a:p>
          <a:p>
            <a:pPr lvl="1">
              <a:lnSpc>
                <a:spcPct val="90000"/>
              </a:lnSpc>
            </a:pPr>
            <a:r>
              <a:rPr lang="en-US" dirty="0"/>
              <a:t>for </a:t>
            </a:r>
            <a:r>
              <a:rPr lang="en-US" dirty="0" smtClean="0"/>
              <a:t>both </a:t>
            </a:r>
            <a:r>
              <a:rPr lang="en-US" dirty="0" err="1"/>
              <a:t>i</a:t>
            </a:r>
            <a:r>
              <a:rPr lang="en-US" dirty="0"/>
              <a:t>, for </a:t>
            </a:r>
            <a:r>
              <a:rPr lang="en-US" dirty="0" smtClean="0"/>
              <a:t>all </a:t>
            </a:r>
            <a:r>
              <a:rPr lang="en-US" dirty="0" err="1"/>
              <a:t>s</a:t>
            </a:r>
            <a:r>
              <a:rPr lang="en-US" baseline="-25000" dirty="0" err="1"/>
              <a:t>i</a:t>
            </a:r>
            <a:r>
              <a:rPr lang="en-US" dirty="0"/>
              <a:t>, </a:t>
            </a:r>
            <a:r>
              <a:rPr lang="en-US" b="1" dirty="0">
                <a:cs typeface="Times New Roman" pitchFamily="18" charset="0"/>
              </a:rPr>
              <a:t>p</a:t>
            </a:r>
            <a:r>
              <a:rPr lang="en-US" b="1" baseline="-25000" dirty="0">
                <a:cs typeface="Times New Roman" pitchFamily="18" charset="0"/>
              </a:rPr>
              <a:t>s</a:t>
            </a:r>
            <a:r>
              <a:rPr lang="en-US" baseline="-45000" dirty="0"/>
              <a:t>i</a:t>
            </a:r>
            <a:r>
              <a:rPr lang="en-US" b="1" baseline="-25000" dirty="0">
                <a:cs typeface="Times New Roman" pitchFamily="18" charset="0"/>
              </a:rPr>
              <a:t> </a:t>
            </a:r>
            <a:r>
              <a:rPr lang="en-US" dirty="0">
                <a:cs typeface="Times New Roman" pitchFamily="18" charset="0"/>
              </a:rPr>
              <a:t>≤ </a:t>
            </a:r>
            <a:r>
              <a:rPr lang="en-US" b="1" dirty="0" err="1">
                <a:cs typeface="Times New Roman" pitchFamily="18" charset="0"/>
              </a:rPr>
              <a:t>b</a:t>
            </a:r>
            <a:r>
              <a:rPr lang="en-US" b="1" baseline="-25000" dirty="0" err="1">
                <a:cs typeface="Times New Roman" pitchFamily="18" charset="0"/>
              </a:rPr>
              <a:t>s</a:t>
            </a:r>
            <a:r>
              <a:rPr lang="en-US" baseline="-45000" dirty="0" err="1"/>
              <a:t>i</a:t>
            </a:r>
            <a:endParaRPr lang="en-US" b="1" baseline="-25000" dirty="0">
              <a:cs typeface="Times New Roman" pitchFamily="18" charset="0"/>
            </a:endParaRPr>
          </a:p>
          <a:p>
            <a:pPr lvl="1">
              <a:lnSpc>
                <a:spcPct val="90000"/>
              </a:lnSpc>
            </a:pPr>
            <a:r>
              <a:rPr lang="en-US" dirty="0"/>
              <a:t>for </a:t>
            </a:r>
            <a:r>
              <a:rPr lang="en-US" dirty="0" smtClean="0"/>
              <a:t>both </a:t>
            </a:r>
            <a:r>
              <a:rPr lang="en-US" dirty="0" err="1"/>
              <a:t>i</a:t>
            </a:r>
            <a:r>
              <a:rPr lang="en-US" dirty="0"/>
              <a:t>, for </a:t>
            </a:r>
            <a:r>
              <a:rPr lang="en-US" dirty="0" smtClean="0"/>
              <a:t>all </a:t>
            </a:r>
            <a:r>
              <a:rPr lang="en-US" dirty="0" err="1"/>
              <a:t>s</a:t>
            </a:r>
            <a:r>
              <a:rPr lang="en-US" baseline="-25000" dirty="0" err="1"/>
              <a:t>i</a:t>
            </a:r>
            <a:r>
              <a:rPr lang="en-US" dirty="0"/>
              <a:t>, </a:t>
            </a:r>
            <a:r>
              <a:rPr lang="en-US" b="1" dirty="0" err="1">
                <a:cs typeface="Times New Roman" pitchFamily="18" charset="0"/>
              </a:rPr>
              <a:t>u</a:t>
            </a:r>
            <a:r>
              <a:rPr lang="en-US" b="1" baseline="-25000" dirty="0" err="1">
                <a:cs typeface="Times New Roman" pitchFamily="18" charset="0"/>
              </a:rPr>
              <a:t>i</a:t>
            </a:r>
            <a:r>
              <a:rPr lang="en-US" b="1" baseline="-25000" dirty="0">
                <a:cs typeface="Times New Roman" pitchFamily="18" charset="0"/>
              </a:rPr>
              <a:t> </a:t>
            </a:r>
            <a:r>
              <a:rPr lang="en-US" b="1" baseline="-45000" dirty="0">
                <a:cs typeface="Times New Roman" pitchFamily="18" charset="0"/>
              </a:rPr>
              <a:t> </a:t>
            </a:r>
            <a:r>
              <a:rPr lang="en-US" dirty="0">
                <a:cs typeface="Times New Roman" pitchFamily="18" charset="0"/>
              </a:rPr>
              <a:t>- </a:t>
            </a:r>
            <a:r>
              <a:rPr lang="en-US" b="1" dirty="0" err="1">
                <a:cs typeface="Times New Roman" pitchFamily="18" charset="0"/>
              </a:rPr>
              <a:t>u</a:t>
            </a:r>
            <a:r>
              <a:rPr lang="en-US" b="1" baseline="-25000" dirty="0" err="1">
                <a:cs typeface="Times New Roman" pitchFamily="18" charset="0"/>
              </a:rPr>
              <a:t>s</a:t>
            </a:r>
            <a:r>
              <a:rPr lang="en-US" b="1" baseline="-45000" dirty="0" err="1">
                <a:cs typeface="Times New Roman" pitchFamily="18" charset="0"/>
              </a:rPr>
              <a:t>i</a:t>
            </a:r>
            <a:r>
              <a:rPr lang="en-US" b="1" baseline="-45000" dirty="0">
                <a:cs typeface="Times New Roman" pitchFamily="18" charset="0"/>
              </a:rPr>
              <a:t> </a:t>
            </a:r>
            <a:r>
              <a:rPr lang="en-US" dirty="0">
                <a:cs typeface="Times New Roman" pitchFamily="18" charset="0"/>
              </a:rPr>
              <a:t>≤ M(1- </a:t>
            </a:r>
            <a:r>
              <a:rPr lang="en-US" b="1" dirty="0" err="1">
                <a:cs typeface="Times New Roman" pitchFamily="18" charset="0"/>
              </a:rPr>
              <a:t>b</a:t>
            </a:r>
            <a:r>
              <a:rPr lang="en-US" b="1" baseline="-25000" dirty="0" err="1">
                <a:cs typeface="Times New Roman" pitchFamily="18" charset="0"/>
              </a:rPr>
              <a:t>s</a:t>
            </a:r>
            <a:r>
              <a:rPr lang="en-US" baseline="-45000" dirty="0" err="1"/>
              <a:t>i</a:t>
            </a:r>
            <a:r>
              <a:rPr lang="en-US" dirty="0">
                <a:cs typeface="Times New Roman" pitchFamily="18" charset="0"/>
              </a:rPr>
              <a:t>)</a:t>
            </a:r>
          </a:p>
          <a:p>
            <a:pPr lvl="1">
              <a:lnSpc>
                <a:spcPct val="90000"/>
              </a:lnSpc>
            </a:pPr>
            <a:endParaRPr lang="en-US" dirty="0"/>
          </a:p>
          <a:p>
            <a:pPr>
              <a:lnSpc>
                <a:spcPct val="90000"/>
              </a:lnSpc>
            </a:pPr>
            <a:r>
              <a:rPr lang="en-US" b="1" dirty="0" err="1">
                <a:cs typeface="Times New Roman" pitchFamily="18" charset="0"/>
              </a:rPr>
              <a:t>b</a:t>
            </a:r>
            <a:r>
              <a:rPr lang="en-US" b="1" baseline="-25000" dirty="0" err="1">
                <a:cs typeface="Times New Roman" pitchFamily="18" charset="0"/>
              </a:rPr>
              <a:t>s</a:t>
            </a:r>
            <a:r>
              <a:rPr lang="en-US" baseline="-45000" dirty="0" err="1"/>
              <a:t>i</a:t>
            </a:r>
            <a:r>
              <a:rPr lang="en-US" dirty="0"/>
              <a:t> is a binary variable indicating whether </a:t>
            </a:r>
            <a:r>
              <a:rPr lang="en-US" dirty="0" err="1"/>
              <a:t>s</a:t>
            </a:r>
            <a:r>
              <a:rPr lang="en-US" baseline="-25000" dirty="0" err="1"/>
              <a:t>i</a:t>
            </a:r>
            <a:r>
              <a:rPr lang="en-US" dirty="0"/>
              <a:t> is in the support, M is a large number</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sz="4400" dirty="0" smtClean="0">
                <a:solidFill>
                  <a:schemeClr val="accent2"/>
                </a:solidFill>
              </a:rPr>
              <a:t>Stackelberg (commitment) games</a:t>
            </a:r>
          </a:p>
        </p:txBody>
      </p:sp>
      <p:sp>
        <p:nvSpPr>
          <p:cNvPr id="7171" name="Content Placeholder 3"/>
          <p:cNvSpPr>
            <a:spLocks noGrp="1"/>
          </p:cNvSpPr>
          <p:nvPr>
            <p:ph idx="1"/>
          </p:nvPr>
        </p:nvSpPr>
        <p:spPr>
          <a:xfrm>
            <a:off x="0" y="6096000"/>
            <a:ext cx="9829800" cy="1676400"/>
          </a:xfrm>
        </p:spPr>
        <p:txBody>
          <a:bodyPr/>
          <a:lstStyle/>
          <a:p>
            <a:r>
              <a:rPr lang="en-US" dirty="0" smtClean="0"/>
              <a:t>Unique Nash equilibrium is (R,L)</a:t>
            </a:r>
          </a:p>
          <a:p>
            <a:pPr lvl="1"/>
            <a:r>
              <a:rPr lang="en-US" dirty="0" smtClean="0"/>
              <a:t>This has a payoff of (2,1)</a:t>
            </a:r>
          </a:p>
          <a:p>
            <a:pPr lvl="1">
              <a:buFont typeface="Arial" pitchFamily="34" charset="0"/>
              <a:buNone/>
            </a:pPr>
            <a:endParaRPr lang="en-US" dirty="0" smtClean="0"/>
          </a:p>
        </p:txBody>
      </p:sp>
      <p:graphicFrame>
        <p:nvGraphicFramePr>
          <p:cNvPr id="5" name="Group 7"/>
          <p:cNvGraphicFramePr>
            <a:graphicFrameLocks/>
          </p:cNvGraphicFramePr>
          <p:nvPr/>
        </p:nvGraphicFramePr>
        <p:xfrm>
          <a:off x="2895600" y="3832013"/>
          <a:ext cx="6035040" cy="2187787"/>
        </p:xfrm>
        <a:graphic>
          <a:graphicData uri="http://schemas.openxmlformats.org/drawingml/2006/table">
            <a:tbl>
              <a:tblPr/>
              <a:tblGrid>
                <a:gridCol w="2766060"/>
                <a:gridCol w="3268980"/>
              </a:tblGrid>
              <a:tr h="1120881">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6100" b="0" i="0" u="none" strike="noStrike" cap="none" normalizeH="0" baseline="0" dirty="0" smtClean="0">
                          <a:ln>
                            <a:noFill/>
                          </a:ln>
                          <a:solidFill>
                            <a:schemeClr val="tx1"/>
                          </a:solidFill>
                          <a:effectLst/>
                          <a:latin typeface="Arial" charset="0"/>
                        </a:rPr>
                        <a:t>1, -1</a:t>
                      </a:r>
                    </a:p>
                  </a:txBody>
                  <a:tcPr marL="100584" marR="100584" marT="51816" marB="518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6100" b="0" i="0" u="none" strike="noStrike" cap="none" normalizeH="0" baseline="0" dirty="0" smtClean="0">
                          <a:ln>
                            <a:noFill/>
                          </a:ln>
                          <a:solidFill>
                            <a:schemeClr val="tx1"/>
                          </a:solidFill>
                          <a:effectLst/>
                          <a:latin typeface="Arial" charset="0"/>
                        </a:rPr>
                        <a:t>3, 1</a:t>
                      </a:r>
                    </a:p>
                  </a:txBody>
                  <a:tcPr marL="100584" marR="100584" marT="51816" marB="5181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6690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6100" b="0" i="0" u="none" strike="noStrike" cap="none" normalizeH="0" baseline="0" dirty="0" smtClean="0">
                          <a:ln>
                            <a:noFill/>
                          </a:ln>
                          <a:solidFill>
                            <a:schemeClr val="tx1"/>
                          </a:solidFill>
                          <a:effectLst/>
                          <a:latin typeface="Arial" charset="0"/>
                        </a:rPr>
                        <a:t>2, 1</a:t>
                      </a:r>
                    </a:p>
                  </a:txBody>
                  <a:tcPr marL="100584" marR="100584" marT="51816" marB="5181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6100" b="0" i="0" u="none" strike="noStrike" cap="none" normalizeH="0" baseline="0" dirty="0" smtClean="0">
                          <a:ln>
                            <a:noFill/>
                          </a:ln>
                          <a:solidFill>
                            <a:schemeClr val="tx1"/>
                          </a:solidFill>
                          <a:effectLst/>
                          <a:latin typeface="Arial" charset="0"/>
                        </a:rPr>
                        <a:t>4, -1</a:t>
                      </a:r>
                    </a:p>
                  </a:txBody>
                  <a:tcPr marL="100584" marR="100584" marT="51816" marB="5181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pic>
        <p:nvPicPr>
          <p:cNvPr id="7" name="Picture 16" descr="C:\Documents and Settings\Josh\Local Settings\Temporary Internet Files\Content.IE5\ETL63M1G\MCj04298410000[1].wmf"/>
          <p:cNvPicPr>
            <a:picLocks noChangeAspect="1" noChangeArrowheads="1"/>
          </p:cNvPicPr>
          <p:nvPr/>
        </p:nvPicPr>
        <p:blipFill>
          <a:blip r:embed="rId2" cstate="print"/>
          <a:srcRect/>
          <a:stretch>
            <a:fillRect/>
          </a:stretch>
        </p:blipFill>
        <p:spPr bwMode="auto">
          <a:xfrm>
            <a:off x="381000" y="3927475"/>
            <a:ext cx="1727200" cy="1863725"/>
          </a:xfrm>
          <a:prstGeom prst="rect">
            <a:avLst/>
          </a:prstGeom>
          <a:noFill/>
          <a:ln w="9525">
            <a:noFill/>
            <a:miter lim="800000"/>
            <a:headEnd/>
            <a:tailEnd/>
          </a:ln>
        </p:spPr>
      </p:pic>
      <p:pic>
        <p:nvPicPr>
          <p:cNvPr id="8" name="Picture 11" descr="C:\Documents and Settings\Josh\Local Settings\Temporary Internet Files\Content.IE5\VIGJRHGT\MCj04257720000[1].wmf"/>
          <p:cNvPicPr>
            <a:picLocks noChangeAspect="1" noChangeArrowheads="1"/>
          </p:cNvPicPr>
          <p:nvPr/>
        </p:nvPicPr>
        <p:blipFill>
          <a:blip r:embed="rId3" cstate="print"/>
          <a:srcRect/>
          <a:stretch>
            <a:fillRect/>
          </a:stretch>
        </p:blipFill>
        <p:spPr bwMode="auto">
          <a:xfrm>
            <a:off x="5105400" y="1676400"/>
            <a:ext cx="1387119" cy="1752600"/>
          </a:xfrm>
          <a:prstGeom prst="rect">
            <a:avLst/>
          </a:prstGeom>
          <a:noFill/>
          <a:ln w="9525">
            <a:noFill/>
            <a:miter lim="800000"/>
            <a:headEnd/>
            <a:tailEnd/>
          </a:ln>
        </p:spPr>
      </p:pic>
      <p:sp>
        <p:nvSpPr>
          <p:cNvPr id="9" name="Text Box 15"/>
          <p:cNvSpPr txBox="1">
            <a:spLocks noChangeArrowheads="1"/>
          </p:cNvSpPr>
          <p:nvPr/>
        </p:nvSpPr>
        <p:spPr bwMode="auto">
          <a:xfrm>
            <a:off x="2227580" y="3922395"/>
            <a:ext cx="534346" cy="749196"/>
          </a:xfrm>
          <a:prstGeom prst="rect">
            <a:avLst/>
          </a:prstGeom>
          <a:noFill/>
          <a:ln w="38100" algn="ctr">
            <a:noFill/>
            <a:miter lim="800000"/>
            <a:headEnd/>
            <a:tailEnd/>
          </a:ln>
          <a:effectLst/>
        </p:spPr>
        <p:txBody>
          <a:bodyPr wrap="none" lIns="101870" tIns="50935" rIns="101870" bIns="50935">
            <a:spAutoFit/>
          </a:bodyPr>
          <a:lstStyle/>
          <a:p>
            <a:pPr defTabSz="509412" eaLnBrk="0" hangingPunct="0"/>
            <a:r>
              <a:rPr lang="en-US" sz="4200" dirty="0">
                <a:solidFill>
                  <a:schemeClr val="tx1"/>
                </a:solidFill>
                <a:ea typeface="SimSun" pitchFamily="2" charset="-122"/>
              </a:rPr>
              <a:t>L</a:t>
            </a:r>
          </a:p>
        </p:txBody>
      </p:sp>
      <p:sp>
        <p:nvSpPr>
          <p:cNvPr id="10" name="Text Box 16"/>
          <p:cNvSpPr txBox="1">
            <a:spLocks noChangeArrowheads="1"/>
          </p:cNvSpPr>
          <p:nvPr/>
        </p:nvSpPr>
        <p:spPr bwMode="auto">
          <a:xfrm>
            <a:off x="2197894" y="4958715"/>
            <a:ext cx="564802" cy="749196"/>
          </a:xfrm>
          <a:prstGeom prst="rect">
            <a:avLst/>
          </a:prstGeom>
          <a:noFill/>
          <a:ln w="38100" algn="ctr">
            <a:noFill/>
            <a:miter lim="800000"/>
            <a:headEnd/>
            <a:tailEnd/>
          </a:ln>
          <a:effectLst/>
        </p:spPr>
        <p:txBody>
          <a:bodyPr wrap="none" lIns="101870" tIns="50935" rIns="101870" bIns="50935">
            <a:spAutoFit/>
          </a:bodyPr>
          <a:lstStyle/>
          <a:p>
            <a:pPr defTabSz="509412" eaLnBrk="0" hangingPunct="0"/>
            <a:r>
              <a:rPr lang="en-US" sz="4200" dirty="0">
                <a:solidFill>
                  <a:schemeClr val="tx1"/>
                </a:solidFill>
                <a:ea typeface="SimSun" pitchFamily="2" charset="-122"/>
              </a:rPr>
              <a:t>R</a:t>
            </a:r>
          </a:p>
        </p:txBody>
      </p:sp>
      <p:sp>
        <p:nvSpPr>
          <p:cNvPr id="11" name="Text Box 17"/>
          <p:cNvSpPr txBox="1">
            <a:spLocks noChangeArrowheads="1"/>
          </p:cNvSpPr>
          <p:nvPr/>
        </p:nvSpPr>
        <p:spPr bwMode="auto">
          <a:xfrm>
            <a:off x="4114800" y="3048000"/>
            <a:ext cx="534346" cy="749196"/>
          </a:xfrm>
          <a:prstGeom prst="rect">
            <a:avLst/>
          </a:prstGeom>
          <a:noFill/>
          <a:ln w="38100" algn="ctr">
            <a:noFill/>
            <a:miter lim="800000"/>
            <a:headEnd/>
            <a:tailEnd/>
          </a:ln>
          <a:effectLst/>
        </p:spPr>
        <p:txBody>
          <a:bodyPr wrap="none" lIns="101870" tIns="50935" rIns="101870" bIns="50935">
            <a:spAutoFit/>
          </a:bodyPr>
          <a:lstStyle/>
          <a:p>
            <a:pPr defTabSz="509412" eaLnBrk="0" hangingPunct="0"/>
            <a:r>
              <a:rPr lang="en-US" sz="4200" dirty="0">
                <a:solidFill>
                  <a:schemeClr val="tx1"/>
                </a:solidFill>
                <a:ea typeface="SimSun" pitchFamily="2" charset="-122"/>
              </a:rPr>
              <a:t>L</a:t>
            </a:r>
          </a:p>
        </p:txBody>
      </p:sp>
      <p:sp>
        <p:nvSpPr>
          <p:cNvPr id="12" name="Text Box 18"/>
          <p:cNvSpPr txBox="1">
            <a:spLocks noChangeArrowheads="1"/>
          </p:cNvSpPr>
          <p:nvPr/>
        </p:nvSpPr>
        <p:spPr bwMode="auto">
          <a:xfrm>
            <a:off x="7239000" y="2971800"/>
            <a:ext cx="564802" cy="749196"/>
          </a:xfrm>
          <a:prstGeom prst="rect">
            <a:avLst/>
          </a:prstGeom>
          <a:noFill/>
          <a:ln w="38100" algn="ctr">
            <a:noFill/>
            <a:miter lim="800000"/>
            <a:headEnd/>
            <a:tailEnd/>
          </a:ln>
          <a:effectLst/>
        </p:spPr>
        <p:txBody>
          <a:bodyPr wrap="none" lIns="101870" tIns="50935" rIns="101870" bIns="50935">
            <a:spAutoFit/>
          </a:bodyPr>
          <a:lstStyle/>
          <a:p>
            <a:pPr defTabSz="509412" eaLnBrk="0" hangingPunct="0"/>
            <a:r>
              <a:rPr lang="en-US" sz="4200" dirty="0">
                <a:solidFill>
                  <a:schemeClr val="tx1"/>
                </a:solidFill>
                <a:ea typeface="SimSun" pitchFamily="2" charset="-122"/>
              </a:rPr>
              <a:t>R</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sz="4400" smtClean="0">
                <a:solidFill>
                  <a:schemeClr val="accent2"/>
                </a:solidFill>
              </a:rPr>
              <a:t>Commitment</a:t>
            </a:r>
          </a:p>
        </p:txBody>
      </p:sp>
      <p:sp>
        <p:nvSpPr>
          <p:cNvPr id="8195" name="Content Placeholder 3"/>
          <p:cNvSpPr>
            <a:spLocks noGrp="1"/>
          </p:cNvSpPr>
          <p:nvPr>
            <p:ph idx="1"/>
          </p:nvPr>
        </p:nvSpPr>
        <p:spPr>
          <a:xfrm>
            <a:off x="0" y="3357563"/>
            <a:ext cx="10058400" cy="3119437"/>
          </a:xfrm>
        </p:spPr>
        <p:txBody>
          <a:bodyPr/>
          <a:lstStyle/>
          <a:p>
            <a:r>
              <a:rPr lang="en-US" smtClean="0"/>
              <a:t>What if the officer has the option to (credibly) announce where he will be patrolling?</a:t>
            </a:r>
          </a:p>
          <a:p>
            <a:r>
              <a:rPr lang="en-US" smtClean="0"/>
              <a:t>This would give him the power to “commit” to being at one of the buildings</a:t>
            </a:r>
          </a:p>
          <a:p>
            <a:pPr lvl="1"/>
            <a:r>
              <a:rPr lang="en-US" sz="2800" smtClean="0"/>
              <a:t>This would be a pure-strategy Stackelberg game</a:t>
            </a:r>
          </a:p>
          <a:p>
            <a:pPr lvl="1">
              <a:buFont typeface="Arial" pitchFamily="34" charset="0"/>
              <a:buNone/>
            </a:pPr>
            <a:endParaRPr lang="en-US" smtClean="0"/>
          </a:p>
        </p:txBody>
      </p:sp>
      <p:graphicFrame>
        <p:nvGraphicFramePr>
          <p:cNvPr id="6" name="Content Placeholder 3"/>
          <p:cNvGraphicFramePr>
            <a:graphicFrameLocks/>
          </p:cNvGraphicFramePr>
          <p:nvPr/>
        </p:nvGraphicFramePr>
        <p:xfrm>
          <a:off x="503238" y="1812925"/>
          <a:ext cx="4906962" cy="1112520"/>
        </p:xfrm>
        <a:graphic>
          <a:graphicData uri="http://schemas.openxmlformats.org/drawingml/2006/table">
            <a:tbl>
              <a:tblPr firstRow="1" bandRow="1">
                <a:tableStyleId>{2D5ABB26-0587-4C30-8999-92F81FD0307C}</a:tableStyleId>
              </a:tblPr>
              <a:tblGrid>
                <a:gridCol w="1635654"/>
                <a:gridCol w="1635654"/>
                <a:gridCol w="1635654"/>
              </a:tblGrid>
              <a:tr h="370840">
                <a:tc>
                  <a:txBody>
                    <a:bodyPr/>
                    <a:lstStyle/>
                    <a:p>
                      <a:pPr algn="r"/>
                      <a:endParaRPr lang="en-US"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US" dirty="0" smtClean="0"/>
                        <a:t>L</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US" dirty="0" smtClean="0"/>
                        <a:t>R</a:t>
                      </a:r>
                      <a:endParaRPr lang="en-US"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r>
              <a:tr h="370840">
                <a:tc>
                  <a:txBody>
                    <a:bodyPr/>
                    <a:lstStyle/>
                    <a:p>
                      <a:pPr algn="r"/>
                      <a:r>
                        <a:rPr lang="en-US" dirty="0" smtClean="0"/>
                        <a:t>L</a:t>
                      </a:r>
                      <a:endParaRPr 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(1,-1)</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dirty="0" smtClean="0"/>
                        <a:t>(3,1)</a:t>
                      </a:r>
                      <a:endParaRPr lang="en-US"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r"/>
                      <a:r>
                        <a:rPr lang="en-US" dirty="0" smtClean="0"/>
                        <a:t>R</a:t>
                      </a:r>
                      <a:endParaRPr 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lang="en-US" dirty="0" smtClean="0"/>
                        <a:t>(2,1)</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lang="en-US" dirty="0" smtClean="0"/>
                        <a:t>(4,-1)</a:t>
                      </a:r>
                      <a:endParaRPr lang="en-US"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r>
            </a:tbl>
          </a:graphicData>
        </a:graphic>
      </p:graphicFrame>
      <p:pic>
        <p:nvPicPr>
          <p:cNvPr id="8210" name="Picture 16" descr="C:\Documents and Settings\Josh\Local Settings\Temporary Internet Files\Content.IE5\ETL63M1G\MCj04298410000[1].wmf"/>
          <p:cNvPicPr>
            <a:picLocks noChangeAspect="1" noChangeArrowheads="1"/>
          </p:cNvPicPr>
          <p:nvPr/>
        </p:nvPicPr>
        <p:blipFill>
          <a:blip r:embed="rId2" cstate="print"/>
          <a:srcRect/>
          <a:stretch>
            <a:fillRect/>
          </a:stretch>
        </p:blipFill>
        <p:spPr bwMode="auto">
          <a:xfrm>
            <a:off x="7162800" y="1066800"/>
            <a:ext cx="1727200" cy="18637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begin{align*}&#10;\forall_j &amp; \; max \; \sum_i z_i R_{ij} \\&#10;\forall_{j'} &amp;\sum_i z_i C_{ij} \geq \sum_i z_i C_{ij'}\\&#10;&amp;\sum_i z_i = 1\\&#10;\end{align*}&#10;&#10;&#10;\end{document}"/>
  <p:tag name="IGUANATEXSIZE" val="20"/>
</p:tagLst>
</file>

<file path=ppt/tags/tag10.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k^{\hat{t}} - \sum_o (C_{o,\hat{t}}c^{\hat{t}}_{o,\hat{t}}) = 0$&#10;\end{document}"/>
  <p:tag name="IGUANATEXSIZE" val="28"/>
</p:tagLst>
</file>

<file path=ppt/tags/tag11.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 \forall_t \, 0 \leq k^{\hat{t}} - \sum_o (C_{o,t} c^{\hat{t}}_{o,t})$&#10;\end{document}"/>
  <p:tag name="IGUANATEXSIZE" val="28"/>
</p:tagLst>
</file>

<file path=ppt/tags/tag12.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z_{o,t} \sum_{t' \neq t} w_{t'} p(failure(t')|t)$&#10;\end{document}"/>
  <p:tag name="IGUANATEXSIZE" val="28"/>
</p:tagLst>
</file>

<file path=ppt/tags/tag13.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E[U_{(t,t')}] =   p_{t,t'} \left( w_{t'} + \sum_{t'' \in N_{t'}, t'' \neq&#10;    t} E[U_{(t',t'')}]\right)$&#10;&#10;\end{document}"/>
  <p:tag name="IGUANATEXSIZE" val="28"/>
</p:tagLst>
</file>

<file path=ppt/tags/tag14.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U_t = w_t + \sum_{t' \in N_t} E[U_{(t,t')}]$&#10;\end{document}"/>
  <p:tag name="IGUANATEXSIZE" val="28"/>
</p:tagLst>
</file>

<file path=ppt/tags/tag15.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U_{t} = w_t + \sum_{t \in N_t} p_{t,t'}(U_{t'} - E[U_{(t',t)}])$&#10;\end{document}"/>
  <p:tag name="IGUANATEXSIZE" val="28"/>
</p:tagLst>
</file>

<file path=ppt/tags/tag2.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begin{align*}&#10;&amp; max \; \sum_l \sum_i \sum_j p^l R_{ij}^l z_{ij}^l \\&#10;&amp;\forall_l \sum_i \sum_j z_{ij}^l = 1\\&#10;&amp;\forall_{l,j} \; q_j^l \leq \sum_i z_{ij}^l \leq 1\\&#10;&amp;\forall_l \sum_j q_j^l = 1\\&#10;&amp;\forall_{l,j} \; 0 \leq (a^l - \sum_i C_{ij}^l(\sum_{j'}z_{ij'}^l )) \leq (1- q_j^l)M\\&#10;&amp;\forall_{l,i} \sum_j z_{ij}^l = \sum_j z_{ij}^1&#10;\end{align*}&#10;&#10;&#10;\end{document}"/>
  <p:tag name="IGUANATEXSIZE" val="20"/>
</p:tagLst>
</file>

<file path=ppt/tags/tag3.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begin{align*}&#10;\forall_{l,i,j} \; z_{ij}^l \in [0,1]\\&#10;\forall_{l,j} \; q_j^l \in \{0,1\}&#10;\end{align*}&#10;&#10;&#10;\end{document}"/>
  <p:tag name="IGUANATEXSIZE" val="20"/>
</p:tagLst>
</file>

<file path=ppt/tags/tag4.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10;\begin{align*}&#10;&amp; \; max \; d \\&#10;\sum_t &amp; a_t = 1 \\&#10;\sum_t &amp; c_t \leq m \\&#10;\forall_t \;\;\;\;\;\;\;\; d - &amp; \sum_t (R_{t}^d c_t + R_{t}^u (1-c_t)) \leq (1 - a_t) M  \\&#10;\forall_t \; 0 \leq k - &amp; \sum_t (C_{t}^d c_t + C_{t}^u (1-c_t)) \leq (1 - a_t) M \\&#10;a_t &amp;\in \{0,1\} \\&#10;c_t &amp;\in [0,1]&#10;\end{align*}&#10;&#10;&#10;\end{document}"/>
  <p:tag name="IGUANATEXSIZE" val="20"/>
</p:tagLst>
</file>

<file path=ppt/tags/tag5.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forall_{\hat{t}} \, maximize \: d^{\hat{t}} - \sum_t \sum_o p_{o,t} c^{\hat{t}}_{o,t}$&#10;&#10;&#10;&#10;\end{document}"/>
  <p:tag name="IGUANATEXSIZE" val="28"/>
</p:tagLst>
</file>

<file path=ppt/tags/tag6.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s.t.&#10;&#10;\end{document}"/>
  <p:tag name="IGUANATEXSIZE" val="28"/>
</p:tagLst>
</file>

<file path=ppt/tags/tag7.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forall_{o,t} \, c^{\hat{t}}_{o,t} \in [0,1]$&#10;&#10;\end{document}"/>
  <p:tag name="IGUANATEXSIZE" val="28"/>
</p:tagLst>
</file>

<file path=ppt/tags/tag8.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forall_t \sum_o c^{\hat{t}}_{o,t} = 1$&#10;\end{document}"/>
  <p:tag name="IGUANATEXSIZE" val="28"/>
</p:tagLst>
</file>

<file path=ppt/tags/tag9.xml><?xml version="1.0" encoding="utf-8"?>
<p:tagLst xmlns:a="http://schemas.openxmlformats.org/drawingml/2006/main" xmlns:r="http://schemas.openxmlformats.org/officeDocument/2006/relationships" xmlns:p="http://schemas.openxmlformats.org/presentationml/2006/main">
  <p:tag name="LATEXADDIN" val="\documentclass{article}&#10;\usepackage{amsmath}&#10;\pagestyle{empty}&#10;\begin{document}&#10;$d^{\hat{t}} - \sum_o (R_{o,\hat{t}}c^{\hat{t}}_{o,\hat{t}}) = 0$&#10;\end{document}"/>
  <p:tag name="IGUANATEXSIZE" val="28"/>
</p:tagLst>
</file>

<file path=ppt/theme/theme1.xml><?xml version="1.0" encoding="utf-8"?>
<a:theme xmlns:a="http://schemas.openxmlformats.org/drawingml/2006/main" name="cps270_intro">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118000"/>
          </a:lnSpc>
          <a:spcBef>
            <a:spcPct val="0"/>
          </a:spcBef>
          <a:spcAft>
            <a:spcPct val="0"/>
          </a:spcAft>
          <a:buClr>
            <a:srgbClr val="000000"/>
          </a:buClr>
          <a:buSzPct val="100000"/>
          <a:buFont typeface="Times New Roman" pitchFamily="18" charset="0"/>
          <a:buNone/>
          <a:tabLst/>
          <a:defRPr kumimoji="0" lang="en-GB" sz="2400" b="0" i="0" u="none" strike="noStrike" cap="none" normalizeH="0" baseline="0" smtClean="0">
            <a:ln>
              <a:noFill/>
            </a:ln>
            <a:solidFill>
              <a:schemeClr val="bg1"/>
            </a:solidFill>
            <a:effectLst/>
            <a:latin typeface="Times New Roman" pitchFamily="18" charset="0"/>
            <a:ea typeface="宋体" pitchFamily="2" charset="-122"/>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1" fontAlgn="base" latinLnBrk="0" hangingPunct="1">
          <a:lnSpc>
            <a:spcPct val="118000"/>
          </a:lnSpc>
          <a:spcBef>
            <a:spcPct val="0"/>
          </a:spcBef>
          <a:spcAft>
            <a:spcPct val="0"/>
          </a:spcAft>
          <a:buClr>
            <a:srgbClr val="000000"/>
          </a:buClr>
          <a:buSzPct val="100000"/>
          <a:buFont typeface="Times New Roman" pitchFamily="18" charset="0"/>
          <a:buNone/>
          <a:tabLst/>
          <a:defRPr kumimoji="0" lang="en-GB" sz="2400" b="0" i="0" u="none" strike="noStrike" cap="none" normalizeH="0" baseline="0" smtClean="0">
            <a:ln>
              <a:noFill/>
            </a:ln>
            <a:solidFill>
              <a:schemeClr val="bg1"/>
            </a:solidFill>
            <a:effectLst/>
            <a:latin typeface="Times New Roman" pitchFamily="18" charset="0"/>
            <a:ea typeface="宋体" pitchFamily="2" charset="-122"/>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16229</TotalTime>
  <Words>2703</Words>
  <Application>Microsoft Office PowerPoint</Application>
  <PresentationFormat>Custom</PresentationFormat>
  <Paragraphs>510</Paragraphs>
  <Slides>48</Slides>
  <Notes>11</Notes>
  <HiddenSlides>0</HiddenSlides>
  <MMClips>0</MMClips>
  <ScaleCrop>false</ScaleCrop>
  <HeadingPairs>
    <vt:vector size="4" baseType="variant">
      <vt:variant>
        <vt:lpstr>Theme</vt:lpstr>
      </vt:variant>
      <vt:variant>
        <vt:i4>1</vt:i4>
      </vt:variant>
      <vt:variant>
        <vt:lpstr>Slide Titles</vt:lpstr>
      </vt:variant>
      <vt:variant>
        <vt:i4>48</vt:i4>
      </vt:variant>
    </vt:vector>
  </HeadingPairs>
  <TitlesOfParts>
    <vt:vector size="49" baseType="lpstr">
      <vt:lpstr>cps270_intro</vt:lpstr>
      <vt:lpstr>CPS 590.01 LP and IP in Game theory (Normal-form Games, Nash Equilibria and Stackelberg Games)</vt:lpstr>
      <vt:lpstr>Zero-sum game (Mini-max)</vt:lpstr>
      <vt:lpstr>General-sum games</vt:lpstr>
      <vt:lpstr>Nash equilibrium  [Nash 50]</vt:lpstr>
      <vt:lpstr>The presentation game</vt:lpstr>
      <vt:lpstr>Some properties of Nash equilibria</vt:lpstr>
      <vt:lpstr>Solving for a Nash equilibrium using MIP (2 players) [Sandholm, Gilpin, Conitzer AAAI05]</vt:lpstr>
      <vt:lpstr>Stackelberg (commitment) games</vt:lpstr>
      <vt:lpstr>Commitment</vt:lpstr>
      <vt:lpstr>Commitment…</vt:lpstr>
      <vt:lpstr>Committing to mixed strategies</vt:lpstr>
      <vt:lpstr>Committing to mixed strategies is more powerful</vt:lpstr>
      <vt:lpstr>Stackelberg games in general</vt:lpstr>
      <vt:lpstr>Visualization</vt:lpstr>
      <vt:lpstr>Easy polynomial-time algorithm for two players  [Conitzer &amp; Sandholm EC’06, von Stengel &amp; Zamir GEB’10]</vt:lpstr>
      <vt:lpstr>Extensions</vt:lpstr>
      <vt:lpstr>(a particular kind of) Bayesian games</vt:lpstr>
      <vt:lpstr>Multiple types - visualization</vt:lpstr>
      <vt:lpstr>DOBSS [Paruchuri et al. AAMAS‘08] (MIP for the Bayesian setting)</vt:lpstr>
      <vt:lpstr>(In)approximability of Bayesian games [Letchford et al. SAGT’09]</vt:lpstr>
      <vt:lpstr>Reduction from independent set</vt:lpstr>
      <vt:lpstr>Security games [Kiekintveld et al. AAMAS’09]</vt:lpstr>
      <vt:lpstr>ERASER [Kiekintveld et al. AAMAS’09] (MIP for multiple resources)</vt:lpstr>
      <vt:lpstr>Defense at a cost [Letchford &amp; Vorobeychik UAI’12]</vt:lpstr>
      <vt:lpstr>Goals</vt:lpstr>
      <vt:lpstr>Linear program for defense costs</vt:lpstr>
      <vt:lpstr>A simple example  (car supply chain)</vt:lpstr>
      <vt:lpstr>Valuation</vt:lpstr>
      <vt:lpstr>Attack model (Independent cascade)</vt:lpstr>
      <vt:lpstr>Evaluating expected loss</vt:lpstr>
      <vt:lpstr>Evaluating expected loss</vt:lpstr>
      <vt:lpstr>Notation for two-pass algorithm for undirected trees</vt:lpstr>
      <vt:lpstr>Expected loss in trees</vt:lpstr>
      <vt:lpstr>Utility evaluation</vt:lpstr>
      <vt:lpstr>Two-pass algorithm for undirected trees</vt:lpstr>
      <vt:lpstr>Simple example</vt:lpstr>
      <vt:lpstr>Upward pass</vt:lpstr>
      <vt:lpstr>Downward pass</vt:lpstr>
      <vt:lpstr>Expected loss calculation</vt:lpstr>
      <vt:lpstr>Correctness</vt:lpstr>
      <vt:lpstr>Achieving linear time</vt:lpstr>
      <vt:lpstr>Recovering the correct values</vt:lpstr>
      <vt:lpstr>Runtime</vt:lpstr>
      <vt:lpstr>Approximation through simulation</vt:lpstr>
      <vt:lpstr>Formulating this as a game (zero sum)</vt:lpstr>
      <vt:lpstr>Optimal defense strategy (zero sum)</vt:lpstr>
      <vt:lpstr>Optimal defense strategy (zero sum)</vt:lpstr>
      <vt:lpstr>Optimal defense strategy (zero sum)</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CPS 270: Artificial Intelligence http://www.cs.duke.edu/courses/fall08/cps270/  Introduction</dc:title>
  <dc:creator>Josh</dc:creator>
  <cp:lastModifiedBy>Vincent Conitzer</cp:lastModifiedBy>
  <cp:revision>827</cp:revision>
  <dcterms:created xsi:type="dcterms:W3CDTF">2008-09-16T03:10:04Z</dcterms:created>
  <dcterms:modified xsi:type="dcterms:W3CDTF">2012-09-27T18:09:46Z</dcterms:modified>
</cp:coreProperties>
</file>