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5" r:id="rId3"/>
    <p:sldId id="277" r:id="rId4"/>
    <p:sldId id="278" r:id="rId5"/>
    <p:sldId id="292" r:id="rId6"/>
    <p:sldId id="291" r:id="rId7"/>
    <p:sldId id="302" r:id="rId8"/>
    <p:sldId id="293" r:id="rId9"/>
    <p:sldId id="279" r:id="rId10"/>
    <p:sldId id="283" r:id="rId11"/>
    <p:sldId id="288" r:id="rId12"/>
    <p:sldId id="290" r:id="rId13"/>
    <p:sldId id="294" r:id="rId14"/>
    <p:sldId id="287" r:id="rId15"/>
    <p:sldId id="289" r:id="rId16"/>
    <p:sldId id="286" r:id="rId17"/>
    <p:sldId id="282" r:id="rId18"/>
    <p:sldId id="296" r:id="rId19"/>
    <p:sldId id="297" r:id="rId20"/>
    <p:sldId id="295" r:id="rId21"/>
    <p:sldId id="299" r:id="rId22"/>
    <p:sldId id="298" r:id="rId23"/>
    <p:sldId id="300" r:id="rId24"/>
    <p:sldId id="301" r:id="rId2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0" autoAdjust="0"/>
    <p:restoredTop sz="86466" autoAdjust="0"/>
  </p:normalViewPr>
  <p:slideViewPr>
    <p:cSldViewPr>
      <p:cViewPr varScale="1">
        <p:scale>
          <a:sx n="68" d="100"/>
          <a:sy n="68" d="100"/>
        </p:scale>
        <p:origin x="438"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7" name="Rectangle 1027"/>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charset="0"/>
                <a:cs typeface="Times New Roman" charset="0"/>
              </a:defRPr>
            </a:lvl1pPr>
          </a:lstStyle>
          <a:p>
            <a:pPr>
              <a:defRPr/>
            </a:pPr>
            <a:endParaRPr lang="en-US"/>
          </a:p>
        </p:txBody>
      </p:sp>
      <p:sp>
        <p:nvSpPr>
          <p:cNvPr id="16388" name="Rectangle 1028"/>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charset="0"/>
                <a:cs typeface="Times New Roman" charset="0"/>
              </a:defRPr>
            </a:lvl1pPr>
          </a:lstStyle>
          <a:p>
            <a:pPr>
              <a:defRPr/>
            </a:pPr>
            <a:endParaRPr lang="en-US"/>
          </a:p>
        </p:txBody>
      </p:sp>
      <p:sp>
        <p:nvSpPr>
          <p:cNvPr id="16389" name="Rectangle 1029"/>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7D89A665-1E63-48A6-9862-CC3C50ACF7EF}" type="slidenum">
              <a:rPr lang="en-US"/>
              <a:pPr>
                <a:defRPr/>
              </a:pPr>
              <a:t>‹#›</a:t>
            </a:fld>
            <a:endParaRPr lang="en-US"/>
          </a:p>
        </p:txBody>
      </p:sp>
    </p:spTree>
    <p:extLst>
      <p:ext uri="{BB962C8B-B14F-4D97-AF65-F5344CB8AC3E}">
        <p14:creationId xmlns:p14="http://schemas.microsoft.com/office/powerpoint/2010/main" val="82698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F7D1FCBC-5A74-44ED-9C25-046DB0F15DEE}" type="datetimeFigureOut">
              <a:rPr lang="en-US" smtClean="0"/>
              <a:t>9/9/2014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D2A9354-3C73-4317-94B5-037B021CD09E}" type="slidenum">
              <a:rPr lang="en-US" smtClean="0"/>
              <a:t>‹#›</a:t>
            </a:fld>
            <a:endParaRPr lang="en-US"/>
          </a:p>
        </p:txBody>
      </p:sp>
    </p:spTree>
    <p:extLst>
      <p:ext uri="{BB962C8B-B14F-4D97-AF65-F5344CB8AC3E}">
        <p14:creationId xmlns:p14="http://schemas.microsoft.com/office/powerpoint/2010/main" val="182858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A9354-3C73-4317-94B5-037B021CD09E}" type="slidenum">
              <a:rPr lang="en-US" smtClean="0"/>
              <a:t>4</a:t>
            </a:fld>
            <a:endParaRPr lang="en-US"/>
          </a:p>
        </p:txBody>
      </p:sp>
    </p:spTree>
    <p:extLst>
      <p:ext uri="{BB962C8B-B14F-4D97-AF65-F5344CB8AC3E}">
        <p14:creationId xmlns:p14="http://schemas.microsoft.com/office/powerpoint/2010/main" val="397538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an APT, testing one method and it comes with free</a:t>
            </a:r>
            <a:r>
              <a:rPr lang="en-US" baseline="0" dirty="0" smtClean="0"/>
              <a:t> tests.</a:t>
            </a:r>
          </a:p>
          <a:p>
            <a:r>
              <a:rPr lang="en-US" baseline="0" dirty="0" smtClean="0"/>
              <a:t>YOU WILL KNOW when an APT is correct!</a:t>
            </a:r>
          </a:p>
          <a:p>
            <a:r>
              <a:rPr lang="en-US" baseline="0" dirty="0" smtClean="0"/>
              <a:t>You may not know for an assignment. </a:t>
            </a:r>
            <a:endParaRPr lang="en-US" dirty="0"/>
          </a:p>
        </p:txBody>
      </p:sp>
      <p:sp>
        <p:nvSpPr>
          <p:cNvPr id="4" name="Slide Number Placeholder 3"/>
          <p:cNvSpPr>
            <a:spLocks noGrp="1"/>
          </p:cNvSpPr>
          <p:nvPr>
            <p:ph type="sldNum" sz="quarter" idx="10"/>
          </p:nvPr>
        </p:nvSpPr>
        <p:spPr/>
        <p:txBody>
          <a:bodyPr/>
          <a:lstStyle/>
          <a:p>
            <a:fld id="{8D2A9354-3C73-4317-94B5-037B021CD09E}" type="slidenum">
              <a:rPr lang="en-US" smtClean="0"/>
              <a:t>5</a:t>
            </a:fld>
            <a:endParaRPr lang="en-US"/>
          </a:p>
        </p:txBody>
      </p:sp>
    </p:spTree>
    <p:extLst>
      <p:ext uri="{BB962C8B-B14F-4D97-AF65-F5344CB8AC3E}">
        <p14:creationId xmlns:p14="http://schemas.microsoft.com/office/powerpoint/2010/main" val="291355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Love to help all</a:t>
            </a:r>
            <a:r>
              <a:rPr lang="en-US" baseline="0" dirty="0" smtClean="0"/>
              <a:t> 316 of my students learn python but that is tough! </a:t>
            </a:r>
          </a:p>
          <a:p>
            <a:r>
              <a:rPr lang="en-US" baseline="0" dirty="0" smtClean="0"/>
              <a:t>That is why we have so many </a:t>
            </a:r>
            <a:r>
              <a:rPr lang="en-US" baseline="0" smtClean="0"/>
              <a:t>support </a:t>
            </a:r>
            <a:endParaRPr lang="en-US" dirty="0"/>
          </a:p>
        </p:txBody>
      </p:sp>
      <p:sp>
        <p:nvSpPr>
          <p:cNvPr id="4" name="Slide Number Placeholder 3"/>
          <p:cNvSpPr>
            <a:spLocks noGrp="1"/>
          </p:cNvSpPr>
          <p:nvPr>
            <p:ph type="sldNum" sz="quarter" idx="10"/>
          </p:nvPr>
        </p:nvSpPr>
        <p:spPr/>
        <p:txBody>
          <a:bodyPr/>
          <a:lstStyle/>
          <a:p>
            <a:fld id="{8D2A9354-3C73-4317-94B5-037B021CD09E}" type="slidenum">
              <a:rPr lang="en-US" smtClean="0"/>
              <a:t>6</a:t>
            </a:fld>
            <a:endParaRPr lang="en-US"/>
          </a:p>
        </p:txBody>
      </p:sp>
    </p:spTree>
    <p:extLst>
      <p:ext uri="{BB962C8B-B14F-4D97-AF65-F5344CB8AC3E}">
        <p14:creationId xmlns:p14="http://schemas.microsoft.com/office/powerpoint/2010/main" val="136175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 Miller took Python book</a:t>
            </a:r>
            <a:r>
              <a:rPr lang="en-US" baseline="0" dirty="0" smtClean="0"/>
              <a:t> from </a:t>
            </a:r>
            <a:r>
              <a:rPr lang="en-US" baseline="0" dirty="0" err="1" smtClean="0"/>
              <a:t>Elkner</a:t>
            </a:r>
            <a:r>
              <a:rPr lang="en-US" baseline="0" dirty="0" smtClean="0"/>
              <a:t>, Downey and Meyer and created the software to allow you to experiment with the python right in the book</a:t>
            </a:r>
          </a:p>
          <a:p>
            <a:r>
              <a:rPr lang="en-US" baseline="0" dirty="0" smtClean="0"/>
              <a:t>Without him, no free book!</a:t>
            </a:r>
            <a:endParaRPr lang="en-US" dirty="0"/>
          </a:p>
        </p:txBody>
      </p:sp>
      <p:sp>
        <p:nvSpPr>
          <p:cNvPr id="4" name="Slide Number Placeholder 3"/>
          <p:cNvSpPr>
            <a:spLocks noGrp="1"/>
          </p:cNvSpPr>
          <p:nvPr>
            <p:ph type="sldNum" sz="quarter" idx="10"/>
          </p:nvPr>
        </p:nvSpPr>
        <p:spPr/>
        <p:txBody>
          <a:bodyPr/>
          <a:lstStyle/>
          <a:p>
            <a:fld id="{8D2A9354-3C73-4317-94B5-037B021CD09E}" type="slidenum">
              <a:rPr lang="en-US" smtClean="0"/>
              <a:t>8</a:t>
            </a:fld>
            <a:endParaRPr lang="en-US"/>
          </a:p>
        </p:txBody>
      </p:sp>
    </p:spTree>
    <p:extLst>
      <p:ext uri="{BB962C8B-B14F-4D97-AF65-F5344CB8AC3E}">
        <p14:creationId xmlns:p14="http://schemas.microsoft.com/office/powerpoint/2010/main" val="406176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Sergei and Larry</a:t>
            </a:r>
            <a:r>
              <a:rPr lang="en-US" baseline="0" dirty="0" smtClean="0"/>
              <a:t> (google) – they came up first when I googled “famous computer scientists”, </a:t>
            </a:r>
            <a:r>
              <a:rPr lang="en-US" dirty="0" smtClean="0"/>
              <a:t>Theo Benson (cloud computing, new professor at duke), , Grace Hopper, </a:t>
            </a:r>
            <a:r>
              <a:rPr lang="en-US" dirty="0" err="1" smtClean="0"/>
              <a:t>jaron</a:t>
            </a:r>
            <a:r>
              <a:rPr lang="en-US" dirty="0" smtClean="0"/>
              <a:t> Lanier (book – you are not a gadget), </a:t>
            </a:r>
            <a:r>
              <a:rPr lang="en-US" dirty="0" err="1" smtClean="0"/>
              <a:t>daniella</a:t>
            </a:r>
            <a:r>
              <a:rPr lang="en-US" dirty="0" smtClean="0"/>
              <a:t> </a:t>
            </a:r>
            <a:r>
              <a:rPr lang="en-US" dirty="0" err="1" smtClean="0"/>
              <a:t>rus</a:t>
            </a:r>
            <a:r>
              <a:rPr lang="en-US" dirty="0" smtClean="0"/>
              <a:t> (robots that assemble themselves)and computer engineer </a:t>
            </a:r>
            <a:r>
              <a:rPr lang="en-US" dirty="0" err="1" smtClean="0"/>
              <a:t>barbie</a:t>
            </a:r>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8C0BC731-1DFB-4499-8060-B0F98126E96E}" type="slidenum">
              <a:rPr lang="en-US" sz="1200"/>
              <a:pPr eaLnBrk="1" hangingPunct="1"/>
              <a:t>9</a:t>
            </a:fld>
            <a:endParaRPr lang="en-US" sz="1200"/>
          </a:p>
        </p:txBody>
      </p:sp>
    </p:spTree>
    <p:extLst>
      <p:ext uri="{BB962C8B-B14F-4D97-AF65-F5344CB8AC3E}">
        <p14:creationId xmlns:p14="http://schemas.microsoft.com/office/powerpoint/2010/main" val="308761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Did you learn anything? Did you learn anything about Python?</a:t>
                </a:r>
              </a:p>
              <a:p>
                <a:r>
                  <a:rPr lang="en-US" dirty="0" smtClean="0"/>
                  <a:t>What</a:t>
                </a:r>
                <a:r>
                  <a:rPr lang="en-US" baseline="0" dirty="0" smtClean="0"/>
                  <a:t> does Black Jack have to do with this course? Problem solving strategies to win.</a:t>
                </a:r>
              </a:p>
              <a:p>
                <a:r>
                  <a:rPr lang="en-US" baseline="0" dirty="0" smtClean="0"/>
                  <a:t>I hear you watched the Price Is Right video? What does that have to do with this course? What was the technique the player was doing? (cutting in half the number of choices? </a:t>
                </a:r>
                <a14:m>
                  <m:oMath xmlns:m="http://schemas.openxmlformats.org/officeDocument/2006/math">
                    <a:fld id="{4D3325A7-0F2C-41E2-935B-6931155A0B9D}" type="mathplaceholder">
                      <a:rPr lang="en-US" i="1" baseline="0" smtClean="0">
                        <a:latin typeface="Cambria Math" panose="02040503050406030204" pitchFamily="18" charset="0"/>
                      </a:rPr>
                      <a:t>Type equation here.</a:t>
                    </a:fld>
                  </m:oMath>
                </a14:m>
                <a:endParaRPr lang="en-US" dirty="0"/>
              </a:p>
            </p:txBody>
          </p:sp>
        </mc:Choice>
        <mc:Fallback xmlns="">
          <p:sp>
            <p:nvSpPr>
              <p:cNvPr id="3" name="Notes Placeholder 2"/>
              <p:cNvSpPr>
                <a:spLocks noGrp="1"/>
              </p:cNvSpPr>
              <p:nvPr>
                <p:ph type="body" idx="1"/>
              </p:nvPr>
            </p:nvSpPr>
            <p:spPr/>
            <p:txBody>
              <a:bodyPr/>
              <a:lstStyle/>
              <a:p>
                <a:r>
                  <a:rPr lang="en-US" dirty="0" smtClean="0"/>
                  <a:t>Did you learn anything? Did you learn anything about Python?</a:t>
                </a:r>
              </a:p>
              <a:p>
                <a:r>
                  <a:rPr lang="en-US" dirty="0" smtClean="0"/>
                  <a:t>What</a:t>
                </a:r>
                <a:r>
                  <a:rPr lang="en-US" baseline="0" dirty="0" smtClean="0"/>
                  <a:t> does Black Jack have to do with this course? Problem solving strategies to win.</a:t>
                </a:r>
              </a:p>
              <a:p>
                <a:r>
                  <a:rPr lang="en-US" baseline="0" dirty="0" smtClean="0"/>
                  <a:t>I hear you watched the Price Is Right video? What does that have to do with this course? What was the technique the player was doing? (cutting in half the number of choices? </a:t>
                </a:r>
                <a:r>
                  <a:rPr lang="en-US" i="0" baseline="0" smtClean="0">
                    <a:latin typeface="Cambria Math" panose="02040503050406030204" pitchFamily="18" charset="0"/>
                  </a:rPr>
                  <a:t>"Type equation here."</a:t>
                </a:r>
                <a:endParaRPr lang="en-US" dirty="0"/>
              </a:p>
            </p:txBody>
          </p:sp>
        </mc:Fallback>
      </mc:AlternateContent>
      <p:sp>
        <p:nvSpPr>
          <p:cNvPr id="4" name="Slide Number Placeholder 3"/>
          <p:cNvSpPr>
            <a:spLocks noGrp="1"/>
          </p:cNvSpPr>
          <p:nvPr>
            <p:ph type="sldNum" sz="quarter" idx="10"/>
          </p:nvPr>
        </p:nvSpPr>
        <p:spPr/>
        <p:txBody>
          <a:bodyPr/>
          <a:lstStyle/>
          <a:p>
            <a:fld id="{8D2A9354-3C73-4317-94B5-037B021CD09E}" type="slidenum">
              <a:rPr lang="en-US" smtClean="0"/>
              <a:t>10</a:t>
            </a:fld>
            <a:endParaRPr lang="en-US"/>
          </a:p>
        </p:txBody>
      </p:sp>
    </p:spTree>
    <p:extLst>
      <p:ext uri="{BB962C8B-B14F-4D97-AF65-F5344CB8AC3E}">
        <p14:creationId xmlns:p14="http://schemas.microsoft.com/office/powerpoint/2010/main" val="2670052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Seek help (consulting hours,</a:t>
            </a:r>
            <a:r>
              <a:rPr lang="en-US" baseline="0" dirty="0" smtClean="0"/>
              <a:t> piazza, office hours)</a:t>
            </a:r>
          </a:p>
          <a:p>
            <a:r>
              <a:rPr lang="en-US" baseline="0" dirty="0" smtClean="0"/>
              <a:t>Start early</a:t>
            </a:r>
            <a:endParaRPr lang="en-US" dirty="0"/>
          </a:p>
        </p:txBody>
      </p:sp>
      <p:sp>
        <p:nvSpPr>
          <p:cNvPr id="4" name="Slide Number Placeholder 3"/>
          <p:cNvSpPr>
            <a:spLocks noGrp="1"/>
          </p:cNvSpPr>
          <p:nvPr>
            <p:ph type="sldNum" sz="quarter" idx="10"/>
          </p:nvPr>
        </p:nvSpPr>
        <p:spPr/>
        <p:txBody>
          <a:bodyPr/>
          <a:lstStyle/>
          <a:p>
            <a:fld id="{8D2A9354-3C73-4317-94B5-037B021CD09E}" type="slidenum">
              <a:rPr lang="en-US" smtClean="0"/>
              <a:t>13</a:t>
            </a:fld>
            <a:endParaRPr lang="en-US"/>
          </a:p>
        </p:txBody>
      </p:sp>
    </p:spTree>
    <p:extLst>
      <p:ext uri="{BB962C8B-B14F-4D97-AF65-F5344CB8AC3E}">
        <p14:creationId xmlns:p14="http://schemas.microsoft.com/office/powerpoint/2010/main" val="265114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Julian </a:t>
            </a:r>
            <a:r>
              <a:rPr lang="en-US" dirty="0" err="1" smtClean="0"/>
              <a:t>Genkins</a:t>
            </a:r>
            <a:r>
              <a:rPr lang="en-US" dirty="0" smtClean="0"/>
              <a:t> – he came to Duke</a:t>
            </a:r>
            <a:r>
              <a:rPr lang="en-US" baseline="0" dirty="0" smtClean="0"/>
              <a:t> premed. His fourth semester he took a computer science course and fell in loved it. He decided then to double major in CS and Biology. He did research with me on creating educational software. Then he took a gap year and worked at Epic for a year while he applied for med schools, and got a full scholarship to Vanderbilt. </a:t>
            </a:r>
          </a:p>
          <a:p>
            <a:r>
              <a:rPr lang="en-US" baseline="0" dirty="0" smtClean="0"/>
              <a:t>With me just being in the hospital. It is pretty neat that  Julian contributed to the EPIC medical software that Duke uses to manage my care  while I am in the hospital. </a:t>
            </a:r>
            <a:endParaRPr lang="en-US" baseline="0" dirty="0" smtClean="0"/>
          </a:p>
          <a:p>
            <a:r>
              <a:rPr lang="en-US" baseline="0" dirty="0" smtClean="0"/>
              <a:t>He just wrote me </a:t>
            </a:r>
            <a:r>
              <a:rPr lang="en-US" baseline="0" dirty="0" err="1" smtClean="0"/>
              <a:t>sept</a:t>
            </a:r>
            <a:r>
              <a:rPr lang="en-US" baseline="0" dirty="0" smtClean="0"/>
              <a:t> 2014 and said he is on a student technology committee, focused on using technology in medical education. He is implementing new tools. “I cannot tell you how many times my experiences working on JFLAP have come in handy”</a:t>
            </a:r>
            <a:endParaRPr lang="en-US" dirty="0"/>
          </a:p>
        </p:txBody>
      </p:sp>
      <p:sp>
        <p:nvSpPr>
          <p:cNvPr id="4" name="Slide Number Placeholder 3"/>
          <p:cNvSpPr>
            <a:spLocks noGrp="1"/>
          </p:cNvSpPr>
          <p:nvPr>
            <p:ph type="sldNum" sz="quarter" idx="10"/>
          </p:nvPr>
        </p:nvSpPr>
        <p:spPr/>
        <p:txBody>
          <a:bodyPr/>
          <a:lstStyle/>
          <a:p>
            <a:fld id="{FF8B6442-2105-43BB-8548-7BD408437E04}" type="slidenum">
              <a:rPr lang="en-US" smtClean="0"/>
              <a:t>16</a:t>
            </a:fld>
            <a:endParaRPr lang="en-US"/>
          </a:p>
        </p:txBody>
      </p:sp>
    </p:spTree>
    <p:extLst>
      <p:ext uri="{BB962C8B-B14F-4D97-AF65-F5344CB8AC3E}">
        <p14:creationId xmlns:p14="http://schemas.microsoft.com/office/powerpoint/2010/main" val="3132299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Becky </a:t>
            </a:r>
            <a:r>
              <a:rPr lang="en-US" dirty="0" err="1" smtClean="0"/>
              <a:t>DeNardis</a:t>
            </a:r>
            <a:r>
              <a:rPr lang="en-US" dirty="0" smtClean="0"/>
              <a:t> (UTA and worked at Google two summers, then got a</a:t>
            </a:r>
            <a:r>
              <a:rPr lang="en-US" baseline="0" dirty="0" smtClean="0"/>
              <a:t> full time job at google, valedictorian, unfortunately, she was killed by a drunk driver last year, some of you may have heard about her. She was incredibly passionate about computer science and passionate about helping people learn computer science). </a:t>
            </a:r>
            <a:r>
              <a:rPr lang="en-US" dirty="0" smtClean="0"/>
              <a:t>, Deborah Nelson (rightmost</a:t>
            </a:r>
            <a:r>
              <a:rPr lang="en-US" baseline="0" dirty="0" smtClean="0"/>
              <a:t> triplet) took </a:t>
            </a:r>
            <a:r>
              <a:rPr lang="en-US" baseline="0" dirty="0" err="1" smtClean="0"/>
              <a:t>CompSci</a:t>
            </a:r>
            <a:r>
              <a:rPr lang="en-US" baseline="0" dirty="0" smtClean="0"/>
              <a:t> 101 – she taught English in Turkey for a year, then went to graduate school in Human Computer Interaction, now is a User Experience Designer for </a:t>
            </a:r>
            <a:r>
              <a:rPr lang="en-US" baseline="0" dirty="0" err="1" smtClean="0"/>
              <a:t>Blackbaud</a:t>
            </a:r>
            <a:r>
              <a:rPr lang="en-US" baseline="0" dirty="0" smtClean="0"/>
              <a:t>, </a:t>
            </a:r>
            <a:r>
              <a:rPr lang="en-US" dirty="0" smtClean="0"/>
              <a:t>Jessica </a:t>
            </a:r>
            <a:r>
              <a:rPr lang="en-US" dirty="0" err="1" smtClean="0"/>
              <a:t>Abroms</a:t>
            </a:r>
            <a:r>
              <a:rPr lang="en-US" dirty="0" smtClean="0"/>
              <a:t> (worked at Pixar,</a:t>
            </a:r>
            <a:r>
              <a:rPr lang="en-US" baseline="0" dirty="0" smtClean="0"/>
              <a:t> then started her own company)</a:t>
            </a:r>
            <a:endParaRPr 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8F52AF83-CE39-4133-889D-0DE255D856B2}" type="slidenum">
              <a:rPr lang="en-US" sz="1200"/>
              <a:pPr eaLnBrk="1" hangingPunct="1"/>
              <a:t>17</a:t>
            </a:fld>
            <a:endParaRPr lang="en-US" sz="1200"/>
          </a:p>
        </p:txBody>
      </p:sp>
    </p:spTree>
    <p:extLst>
      <p:ext uri="{BB962C8B-B14F-4D97-AF65-F5344CB8AC3E}">
        <p14:creationId xmlns:p14="http://schemas.microsoft.com/office/powerpoint/2010/main" val="61698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CompSci 101 Fall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BFDF09-3A04-4764-86A5-B3BBA6375F25}" type="slidenum">
              <a:rPr lang="en-US"/>
              <a:pPr>
                <a:defRPr/>
              </a:pPr>
              <a:t>‹#›</a:t>
            </a:fld>
            <a:endParaRPr lang="en-US"/>
          </a:p>
        </p:txBody>
      </p:sp>
    </p:spTree>
    <p:extLst>
      <p:ext uri="{BB962C8B-B14F-4D97-AF65-F5344CB8AC3E}">
        <p14:creationId xmlns:p14="http://schemas.microsoft.com/office/powerpoint/2010/main" val="1557564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CompSci 101 Fall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22F5AD-3A0E-46B8-BBD8-C320BAEF6023}" type="slidenum">
              <a:rPr lang="en-US"/>
              <a:pPr>
                <a:defRPr/>
              </a:pPr>
              <a:t>‹#›</a:t>
            </a:fld>
            <a:endParaRPr lang="en-US"/>
          </a:p>
        </p:txBody>
      </p:sp>
    </p:spTree>
    <p:extLst>
      <p:ext uri="{BB962C8B-B14F-4D97-AF65-F5344CB8AC3E}">
        <p14:creationId xmlns:p14="http://schemas.microsoft.com/office/powerpoint/2010/main" val="307806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CompSci 101 Fall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97343C-D86A-4BC9-A02E-32BF80C61636}" type="slidenum">
              <a:rPr lang="en-US"/>
              <a:pPr>
                <a:defRPr/>
              </a:pPr>
              <a:t>‹#›</a:t>
            </a:fld>
            <a:endParaRPr lang="en-US"/>
          </a:p>
        </p:txBody>
      </p:sp>
    </p:spTree>
    <p:extLst>
      <p:ext uri="{BB962C8B-B14F-4D97-AF65-F5344CB8AC3E}">
        <p14:creationId xmlns:p14="http://schemas.microsoft.com/office/powerpoint/2010/main" val="409893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CompSci 101 Fall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446692-700E-43DD-A3DB-E0F73ACFB781}" type="slidenum">
              <a:rPr lang="en-US"/>
              <a:pPr>
                <a:defRPr/>
              </a:pPr>
              <a:t>‹#›</a:t>
            </a:fld>
            <a:endParaRPr lang="en-US"/>
          </a:p>
        </p:txBody>
      </p:sp>
    </p:spTree>
    <p:extLst>
      <p:ext uri="{BB962C8B-B14F-4D97-AF65-F5344CB8AC3E}">
        <p14:creationId xmlns:p14="http://schemas.microsoft.com/office/powerpoint/2010/main" val="288452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CompSci 101 Fall 2014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B998D6-58CD-4F77-8E41-5D34E3B74FBA}" type="slidenum">
              <a:rPr lang="en-US"/>
              <a:pPr>
                <a:defRPr/>
              </a:pPr>
              <a:t>‹#›</a:t>
            </a:fld>
            <a:endParaRPr lang="en-US"/>
          </a:p>
        </p:txBody>
      </p:sp>
    </p:spTree>
    <p:extLst>
      <p:ext uri="{BB962C8B-B14F-4D97-AF65-F5344CB8AC3E}">
        <p14:creationId xmlns:p14="http://schemas.microsoft.com/office/powerpoint/2010/main" val="279817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CompSci 101 Fall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C7EE97-C404-45B3-BC4B-94D585BB7D78}" type="slidenum">
              <a:rPr lang="en-US"/>
              <a:pPr>
                <a:defRPr/>
              </a:pPr>
              <a:t>‹#›</a:t>
            </a:fld>
            <a:endParaRPr lang="en-US"/>
          </a:p>
        </p:txBody>
      </p:sp>
    </p:spTree>
    <p:extLst>
      <p:ext uri="{BB962C8B-B14F-4D97-AF65-F5344CB8AC3E}">
        <p14:creationId xmlns:p14="http://schemas.microsoft.com/office/powerpoint/2010/main" val="365570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CompSci 101 Fall 2014</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392367-82B3-4C74-B7E7-29582AF43E4C}" type="slidenum">
              <a:rPr lang="en-US"/>
              <a:pPr>
                <a:defRPr/>
              </a:pPr>
              <a:t>‹#›</a:t>
            </a:fld>
            <a:endParaRPr lang="en-US"/>
          </a:p>
        </p:txBody>
      </p:sp>
    </p:spTree>
    <p:extLst>
      <p:ext uri="{BB962C8B-B14F-4D97-AF65-F5344CB8AC3E}">
        <p14:creationId xmlns:p14="http://schemas.microsoft.com/office/powerpoint/2010/main" val="209372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CompSci 101 Fall 2014</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6AD8BF0-D037-4694-BEF9-D38C7D2A4AB3}" type="slidenum">
              <a:rPr lang="en-US"/>
              <a:pPr>
                <a:defRPr/>
              </a:pPr>
              <a:t>‹#›</a:t>
            </a:fld>
            <a:endParaRPr lang="en-US"/>
          </a:p>
        </p:txBody>
      </p:sp>
    </p:spTree>
    <p:extLst>
      <p:ext uri="{BB962C8B-B14F-4D97-AF65-F5344CB8AC3E}">
        <p14:creationId xmlns:p14="http://schemas.microsoft.com/office/powerpoint/2010/main" val="412317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CompSci 101 Fall 2014</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612759-6C89-4171-82B8-A1BAC6660441}" type="slidenum">
              <a:rPr lang="en-US"/>
              <a:pPr>
                <a:defRPr/>
              </a:pPr>
              <a:t>‹#›</a:t>
            </a:fld>
            <a:endParaRPr lang="en-US"/>
          </a:p>
        </p:txBody>
      </p:sp>
    </p:spTree>
    <p:extLst>
      <p:ext uri="{BB962C8B-B14F-4D97-AF65-F5344CB8AC3E}">
        <p14:creationId xmlns:p14="http://schemas.microsoft.com/office/powerpoint/2010/main" val="58933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CompSci 101 Fall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9BBE43-013E-46DE-84A7-D58CA5A51E31}" type="slidenum">
              <a:rPr lang="en-US"/>
              <a:pPr>
                <a:defRPr/>
              </a:pPr>
              <a:t>‹#›</a:t>
            </a:fld>
            <a:endParaRPr lang="en-US"/>
          </a:p>
        </p:txBody>
      </p:sp>
    </p:spTree>
    <p:extLst>
      <p:ext uri="{BB962C8B-B14F-4D97-AF65-F5344CB8AC3E}">
        <p14:creationId xmlns:p14="http://schemas.microsoft.com/office/powerpoint/2010/main" val="333306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CompSci 101 Fall 2014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4057F9-847D-4241-AFDD-48AE9C27E3C3}" type="slidenum">
              <a:rPr lang="en-US"/>
              <a:pPr>
                <a:defRPr/>
              </a:pPr>
              <a:t>‹#›</a:t>
            </a:fld>
            <a:endParaRPr lang="en-US"/>
          </a:p>
        </p:txBody>
      </p:sp>
    </p:spTree>
    <p:extLst>
      <p:ext uri="{BB962C8B-B14F-4D97-AF65-F5344CB8AC3E}">
        <p14:creationId xmlns:p14="http://schemas.microsoft.com/office/powerpoint/2010/main" val="9279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cs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cs typeface="Times New Roman" charset="0"/>
              </a:defRPr>
            </a:lvl1pPr>
          </a:lstStyle>
          <a:p>
            <a:pPr>
              <a:defRPr/>
            </a:pPr>
            <a:r>
              <a:rPr lang="en-US" smtClean="0"/>
              <a:t>CompSci 101 Fall 2014</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FB074119-3B7A-4007-BB71-5C871EB62A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youtube.com/v/AEBbsZK39es" TargetMode="External"/><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30.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0"/>
            <a:ext cx="8153400" cy="1981200"/>
          </a:xfrm>
        </p:spPr>
        <p:txBody>
          <a:bodyPr/>
          <a:lstStyle/>
          <a:p>
            <a:pPr eaLnBrk="1" hangingPunct="1"/>
            <a:r>
              <a:rPr lang="en-US" dirty="0" err="1" smtClean="0"/>
              <a:t>CompSci</a:t>
            </a:r>
            <a:r>
              <a:rPr lang="en-US" dirty="0" smtClean="0"/>
              <a:t> 101</a:t>
            </a:r>
            <a:br>
              <a:rPr lang="en-US" dirty="0" smtClean="0"/>
            </a:br>
            <a:r>
              <a:rPr lang="en-US" dirty="0" smtClean="0"/>
              <a:t>Introduction to Computer Science</a:t>
            </a:r>
          </a:p>
        </p:txBody>
      </p:sp>
      <p:sp>
        <p:nvSpPr>
          <p:cNvPr id="3075" name="Text Box 4"/>
          <p:cNvSpPr txBox="1">
            <a:spLocks noChangeArrowheads="1"/>
          </p:cNvSpPr>
          <p:nvPr/>
        </p:nvSpPr>
        <p:spPr bwMode="auto">
          <a:xfrm>
            <a:off x="6237546" y="2660650"/>
            <a:ext cx="207941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sz="2800" dirty="0" smtClean="0"/>
              <a:t>Sept. 9, </a:t>
            </a:r>
            <a:r>
              <a:rPr lang="en-US" sz="2800" dirty="0"/>
              <a:t>2014</a:t>
            </a:r>
          </a:p>
          <a:p>
            <a:pPr eaLnBrk="1" hangingPunct="1">
              <a:spcBef>
                <a:spcPct val="0"/>
              </a:spcBef>
              <a:buFontTx/>
              <a:buNone/>
            </a:pPr>
            <a:endParaRPr lang="en-US" sz="2800" dirty="0"/>
          </a:p>
          <a:p>
            <a:pPr eaLnBrk="1" hangingPunct="1">
              <a:spcBef>
                <a:spcPct val="0"/>
              </a:spcBef>
              <a:buFontTx/>
              <a:buNone/>
            </a:pPr>
            <a:r>
              <a:rPr lang="en-US" sz="2800" dirty="0"/>
              <a:t>Prof. Rodger</a:t>
            </a:r>
          </a:p>
        </p:txBody>
      </p:sp>
      <p:sp>
        <p:nvSpPr>
          <p:cNvPr id="5" name="TextBox 1"/>
          <p:cNvSpPr txBox="1">
            <a:spLocks noChangeArrowheads="1"/>
          </p:cNvSpPr>
          <p:nvPr/>
        </p:nvSpPr>
        <p:spPr bwMode="auto">
          <a:xfrm>
            <a:off x="6202363" y="5230813"/>
            <a:ext cx="27479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2000" dirty="0"/>
              <a:t>President Brodhead speech graduation 2010</a:t>
            </a:r>
          </a:p>
        </p:txBody>
      </p:sp>
      <p:sp>
        <p:nvSpPr>
          <p:cNvPr id="2" name="Footer Placeholder 1"/>
          <p:cNvSpPr>
            <a:spLocks noGrp="1"/>
          </p:cNvSpPr>
          <p:nvPr>
            <p:ph type="ftr" sz="quarter" idx="11"/>
          </p:nvPr>
        </p:nvSpPr>
        <p:spPr/>
        <p:txBody>
          <a:bodyPr/>
          <a:lstStyle/>
          <a:p>
            <a:pPr>
              <a:defRPr/>
            </a:pPr>
            <a:r>
              <a:rPr lang="en-US" smtClean="0"/>
              <a:t>CompSci 101 Fall 2014</a:t>
            </a:r>
            <a:endParaRPr lang="en-US"/>
          </a:p>
        </p:txBody>
      </p:sp>
      <p:sp>
        <p:nvSpPr>
          <p:cNvPr id="3" name="Slide Number Placeholder 2"/>
          <p:cNvSpPr>
            <a:spLocks noGrp="1"/>
          </p:cNvSpPr>
          <p:nvPr>
            <p:ph type="sldNum" sz="quarter" idx="12"/>
          </p:nvPr>
        </p:nvSpPr>
        <p:spPr/>
        <p:txBody>
          <a:bodyPr/>
          <a:lstStyle/>
          <a:p>
            <a:pPr>
              <a:defRPr/>
            </a:pPr>
            <a:fld id="{E9BFDF09-3A04-4764-86A5-B3BBA6375F25}" type="slidenum">
              <a:rPr lang="en-US" smtClean="0"/>
              <a:pPr>
                <a:defRPr/>
              </a:pPr>
              <a:t>1</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6438" y="1754188"/>
            <a:ext cx="52197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24913"/>
            <a:ext cx="8458200" cy="1143000"/>
          </a:xfrm>
        </p:spPr>
        <p:txBody>
          <a:bodyPr/>
          <a:lstStyle/>
          <a:p>
            <a:r>
              <a:rPr lang="en-US" dirty="0" smtClean="0"/>
              <a:t>What did Prof. </a:t>
            </a:r>
            <a:r>
              <a:rPr lang="en-US" dirty="0" err="1" smtClean="0"/>
              <a:t>Astrachan</a:t>
            </a:r>
            <a:r>
              <a:rPr lang="en-US" dirty="0" smtClean="0"/>
              <a:t> teach you?</a:t>
            </a:r>
            <a:endParaRPr lang="en-US" dirty="0"/>
          </a:p>
        </p:txBody>
      </p:sp>
      <p:sp>
        <p:nvSpPr>
          <p:cNvPr id="3" name="Content Placeholder 2"/>
          <p:cNvSpPr>
            <a:spLocks noGrp="1"/>
          </p:cNvSpPr>
          <p:nvPr>
            <p:ph idx="1"/>
          </p:nvPr>
        </p:nvSpPr>
        <p:spPr>
          <a:xfrm>
            <a:off x="685800" y="1367913"/>
            <a:ext cx="4343400" cy="533768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Big Thanks to Prof. </a:t>
            </a:r>
            <a:r>
              <a:rPr lang="en-US" dirty="0" err="1" smtClean="0"/>
              <a:t>Astrachan</a:t>
            </a:r>
            <a:r>
              <a:rPr lang="en-US" dirty="0"/>
              <a:t>!</a:t>
            </a:r>
          </a:p>
        </p:txBody>
      </p:sp>
      <p:sp>
        <p:nvSpPr>
          <p:cNvPr id="4" name="Footer Placeholder 3"/>
          <p:cNvSpPr>
            <a:spLocks noGrp="1"/>
          </p:cNvSpPr>
          <p:nvPr>
            <p:ph type="ftr" sz="quarter" idx="11"/>
          </p:nvPr>
        </p:nvSpPr>
        <p:spPr/>
        <p:txBody>
          <a:bodyPr/>
          <a:lstStyle/>
          <a:p>
            <a:pPr>
              <a:defRPr/>
            </a:pPr>
            <a:r>
              <a:rPr lang="en-US" smtClean="0"/>
              <a:t>CompSci 101 Fall 2014</a:t>
            </a:r>
            <a:endParaRPr lang="en-US"/>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10</a:t>
            </a:fld>
            <a:endParaRPr lang="en-US"/>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2197" y="3124200"/>
            <a:ext cx="2541587"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884" y="1268643"/>
            <a:ext cx="21209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4631" y="1359581"/>
            <a:ext cx="3189172" cy="239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98">
            <a:hlinkClick r:id="rId6"/>
          </p:cNvPr>
          <p:cNvSpPr>
            <a:spLocks noChangeArrowheads="1"/>
          </p:cNvSpPr>
          <p:nvPr/>
        </p:nvSpPr>
        <p:spPr bwMode="auto">
          <a:xfrm>
            <a:off x="5043766" y="3646399"/>
            <a:ext cx="3872219" cy="2828285"/>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urier New" panose="02070309020205020404" pitchFamily="49" charset="0"/>
                <a:ea typeface="MS PGothic" panose="020B0600070205080204" pitchFamily="34" charset="-128"/>
              </a:defRPr>
            </a:lvl1pPr>
            <a:lvl2pPr marL="742950" indent="-285750" eaLnBrk="0" hangingPunct="0">
              <a:defRPr sz="2400">
                <a:solidFill>
                  <a:schemeClr val="tx1"/>
                </a:solidFill>
                <a:latin typeface="Courier New" panose="02070309020205020404" pitchFamily="49" charset="0"/>
                <a:ea typeface="MS PGothic" panose="020B0600070205080204" pitchFamily="34" charset="-128"/>
              </a:defRPr>
            </a:lvl2pPr>
            <a:lvl3pPr marL="1143000" indent="-228600" eaLnBrk="0" hangingPunct="0">
              <a:defRPr sz="2400">
                <a:solidFill>
                  <a:schemeClr val="tx1"/>
                </a:solidFill>
                <a:latin typeface="Courier New" panose="02070309020205020404" pitchFamily="49" charset="0"/>
                <a:ea typeface="MS PGothic" panose="020B0600070205080204" pitchFamily="34" charset="-128"/>
              </a:defRPr>
            </a:lvl3pPr>
            <a:lvl4pPr marL="1600200" indent="-228600" eaLnBrk="0" hangingPunct="0">
              <a:defRPr sz="2400">
                <a:solidFill>
                  <a:schemeClr val="tx1"/>
                </a:solidFill>
                <a:latin typeface="Courier New" panose="02070309020205020404" pitchFamily="49" charset="0"/>
                <a:ea typeface="MS PGothic" panose="020B0600070205080204" pitchFamily="34" charset="-128"/>
              </a:defRPr>
            </a:lvl4pPr>
            <a:lvl5pPr marL="2057400" indent="-228600" eaLnBrk="0" hangingPunct="0">
              <a:defRPr sz="2400">
                <a:solidFill>
                  <a:schemeClr val="tx1"/>
                </a:solidFill>
                <a:latin typeface="Courier New" panose="02070309020205020404" pitchFamily="49"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urier New" panose="02070309020205020404" pitchFamily="49"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urier New" panose="02070309020205020404" pitchFamily="49"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urier New" panose="02070309020205020404" pitchFamily="49"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urier New" panose="02070309020205020404" pitchFamily="49" charset="0"/>
                <a:ea typeface="MS PGothic" panose="020B0600070205080204" pitchFamily="34" charset="-128"/>
              </a:defRPr>
            </a:lvl9pPr>
          </a:lstStyle>
          <a:p>
            <a:pPr eaLnBrk="1" hangingPunct="1"/>
            <a:endParaRPr lang="en-US"/>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6852" y="1820274"/>
            <a:ext cx="1124107" cy="1086002"/>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3795178" y="3834096"/>
                <a:ext cx="727323"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6000" i="1" smtClean="0">
                              <a:latin typeface="Cambria Math" panose="02040503050406030204" pitchFamily="18" charset="0"/>
                            </a:rPr>
                          </m:ctrlPr>
                        </m:sSupPr>
                        <m:e>
                          <m:r>
                            <a:rPr lang="en-US" sz="6000" b="0" i="1" smtClean="0">
                              <a:latin typeface="Cambria Math" panose="02040503050406030204" pitchFamily="18" charset="0"/>
                            </a:rPr>
                            <m:t>2</m:t>
                          </m:r>
                        </m:e>
                        <m:sup>
                          <m:r>
                            <a:rPr lang="en-US" sz="6000" b="0" i="1" smtClean="0">
                              <a:latin typeface="Cambria Math" panose="02040503050406030204" pitchFamily="18" charset="0"/>
                            </a:rPr>
                            <m:t>10</m:t>
                          </m:r>
                        </m:sup>
                      </m:sSup>
                    </m:oMath>
                  </m:oMathPara>
                </a14:m>
                <a:endParaRPr lang="en-US" sz="6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795178" y="3834096"/>
                <a:ext cx="727323" cy="923330"/>
              </a:xfrm>
              <a:prstGeom prst="rect">
                <a:avLst/>
              </a:prstGeom>
              <a:blipFill rotWithShape="0">
                <a:blip r:embed="rId9"/>
                <a:stretch>
                  <a:fillRect r="-38655"/>
                </a:stretch>
              </a:blipFill>
            </p:spPr>
            <p:txBody>
              <a:bodyPr/>
              <a:lstStyle/>
              <a:p>
                <a:r>
                  <a:rPr lang="en-US">
                    <a:noFill/>
                  </a:rPr>
                  <a:t> </a:t>
                </a:r>
              </a:p>
            </p:txBody>
          </p:sp>
        </mc:Fallback>
      </mc:AlternateContent>
    </p:spTree>
    <p:extLst>
      <p:ext uri="{BB962C8B-B14F-4D97-AF65-F5344CB8AC3E}">
        <p14:creationId xmlns:p14="http://schemas.microsoft.com/office/powerpoint/2010/main" val="5319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557" y="32825"/>
            <a:ext cx="7772400" cy="1143000"/>
          </a:xfrm>
        </p:spPr>
        <p:txBody>
          <a:bodyPr/>
          <a:lstStyle/>
          <a:p>
            <a:r>
              <a:rPr lang="en-US" dirty="0" smtClean="0"/>
              <a:t>         Turtles</a:t>
            </a:r>
            <a:endParaRPr lang="en-US" dirty="0"/>
          </a:p>
        </p:txBody>
      </p:sp>
      <p:sp>
        <p:nvSpPr>
          <p:cNvPr id="3" name="Content Placeholder 2"/>
          <p:cNvSpPr>
            <a:spLocks noGrp="1"/>
          </p:cNvSpPr>
          <p:nvPr>
            <p:ph idx="1"/>
          </p:nvPr>
        </p:nvSpPr>
        <p:spPr>
          <a:xfrm>
            <a:off x="4601308" y="990600"/>
            <a:ext cx="4237892" cy="5105400"/>
          </a:xfrm>
        </p:spPr>
        <p:txBody>
          <a:bodyPr/>
          <a:lstStyle/>
          <a:p>
            <a:r>
              <a:rPr lang="en-US" dirty="0" smtClean="0"/>
              <a:t>Run in eclipse</a:t>
            </a:r>
          </a:p>
          <a:p>
            <a:r>
              <a:rPr lang="en-US" dirty="0" smtClean="0"/>
              <a:t>Make square with different sizes?</a:t>
            </a:r>
          </a:p>
          <a:p>
            <a:r>
              <a:rPr lang="en-US" dirty="0" smtClean="0"/>
              <a:t>Make a rectangle?</a:t>
            </a:r>
          </a:p>
          <a:p>
            <a:r>
              <a:rPr lang="en-US" dirty="0" smtClean="0"/>
              <a:t>Where is the repetition?</a:t>
            </a:r>
          </a:p>
          <a:p>
            <a:r>
              <a:rPr lang="en-US" dirty="0" smtClean="0"/>
              <a:t>New commands:</a:t>
            </a:r>
          </a:p>
          <a:p>
            <a:r>
              <a:rPr lang="en-US" dirty="0" smtClean="0"/>
              <a:t>up(), down(), position(), </a:t>
            </a:r>
            <a:r>
              <a:rPr lang="en-US" dirty="0" err="1" smtClean="0"/>
              <a:t>goto</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CompSci 101 Fall 2014</a:t>
            </a:r>
            <a:endParaRPr lang="en-US"/>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11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14" y="737176"/>
            <a:ext cx="4077286" cy="5933255"/>
          </a:xfrm>
          <a:prstGeom prst="rect">
            <a:avLst/>
          </a:prstGeom>
        </p:spPr>
      </p:pic>
    </p:spTree>
    <p:extLst>
      <p:ext uri="{BB962C8B-B14F-4D97-AF65-F5344CB8AC3E}">
        <p14:creationId xmlns:p14="http://schemas.microsoft.com/office/powerpoint/2010/main" val="956135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list for </a:t>
            </a:r>
            <a:r>
              <a:rPr lang="en-US" dirty="0" err="1" smtClean="0"/>
              <a:t>surving</a:t>
            </a:r>
            <a:r>
              <a:rPr lang="en-US" dirty="0" smtClean="0"/>
              <a:t> in </a:t>
            </a:r>
            <a:r>
              <a:rPr lang="en-US" dirty="0" err="1" smtClean="0"/>
              <a:t>CompSci</a:t>
            </a:r>
            <a:r>
              <a:rPr lang="en-US" dirty="0" smtClean="0"/>
              <a:t> 101</a:t>
            </a:r>
            <a:endParaRPr lang="en-US" dirty="0"/>
          </a:p>
        </p:txBody>
      </p:sp>
      <p:sp>
        <p:nvSpPr>
          <p:cNvPr id="3" name="Content Placeholder 2"/>
          <p:cNvSpPr>
            <a:spLocks noGrp="1"/>
          </p:cNvSpPr>
          <p:nvPr>
            <p:ph idx="1"/>
          </p:nvPr>
        </p:nvSpPr>
        <p:spPr>
          <a:xfrm>
            <a:off x="685800" y="1963029"/>
            <a:ext cx="7772400" cy="4114800"/>
          </a:xfrm>
        </p:spPr>
        <p:txBody>
          <a:bodyPr/>
          <a:lstStyle/>
          <a:p>
            <a:pPr marL="0" indent="0">
              <a:buNone/>
            </a:pPr>
            <a:r>
              <a:rPr lang="en-US" dirty="0" smtClean="0"/>
              <a:t>10. Ask questions</a:t>
            </a:r>
          </a:p>
          <a:p>
            <a:pPr marL="0" indent="0">
              <a:buNone/>
            </a:pPr>
            <a:r>
              <a:rPr lang="en-US" dirty="0" smtClean="0"/>
              <a:t>9. Eat lots of pizza </a:t>
            </a:r>
          </a:p>
          <a:p>
            <a:pPr marL="0" indent="0">
              <a:buNone/>
            </a:pPr>
            <a:r>
              <a:rPr lang="en-US" dirty="0" smtClean="0"/>
              <a:t>8. Learn how to spell Rodger</a:t>
            </a:r>
          </a:p>
          <a:p>
            <a:pPr marL="0" indent="0">
              <a:buNone/>
            </a:pPr>
            <a:r>
              <a:rPr lang="en-US" dirty="0" smtClean="0"/>
              <a:t>7. Read the book </a:t>
            </a:r>
          </a:p>
          <a:p>
            <a:pPr marL="0" indent="0">
              <a:buNone/>
            </a:pPr>
            <a:r>
              <a:rPr lang="en-US" dirty="0" smtClean="0"/>
              <a:t>6. Keep working until program is correct.</a:t>
            </a:r>
            <a:endParaRPr lang="en-US" dirty="0"/>
          </a:p>
        </p:txBody>
      </p:sp>
      <p:sp>
        <p:nvSpPr>
          <p:cNvPr id="4" name="Footer Placeholder 3"/>
          <p:cNvSpPr>
            <a:spLocks noGrp="1"/>
          </p:cNvSpPr>
          <p:nvPr>
            <p:ph type="ftr" sz="quarter" idx="11"/>
          </p:nvPr>
        </p:nvSpPr>
        <p:spPr/>
        <p:txBody>
          <a:bodyPr/>
          <a:lstStyle/>
          <a:p>
            <a:pPr>
              <a:defRPr/>
            </a:pPr>
            <a:r>
              <a:rPr lang="en-US" smtClean="0"/>
              <a:t>CompSci 101 Fall 2014</a:t>
            </a:r>
            <a:endParaRPr lang="en-US"/>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12</a:t>
            </a:fld>
            <a:endParaRPr lang="en-US"/>
          </a:p>
        </p:txBody>
      </p:sp>
    </p:spTree>
    <p:extLst>
      <p:ext uri="{BB962C8B-B14F-4D97-AF65-F5344CB8AC3E}">
        <p14:creationId xmlns:p14="http://schemas.microsoft.com/office/powerpoint/2010/main" val="577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list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5. Do the reading quizzes</a:t>
            </a:r>
          </a:p>
          <a:p>
            <a:pPr marL="0" indent="0">
              <a:buNone/>
            </a:pPr>
            <a:r>
              <a:rPr lang="en-US" dirty="0" smtClean="0"/>
              <a:t>4. Visit your prof in her office</a:t>
            </a:r>
          </a:p>
          <a:p>
            <a:pPr marL="0" indent="0">
              <a:buNone/>
            </a:pPr>
            <a:r>
              <a:rPr lang="en-US" dirty="0" smtClean="0"/>
              <a:t>3. Check Piazza every day</a:t>
            </a:r>
          </a:p>
          <a:p>
            <a:pPr marL="0" indent="0">
              <a:buNone/>
            </a:pPr>
            <a:r>
              <a:rPr lang="en-US" dirty="0" smtClean="0"/>
              <a:t>2. Seek help (one hour rule!)</a:t>
            </a:r>
          </a:p>
          <a:p>
            <a:pPr marL="0" indent="0">
              <a:buNone/>
            </a:pPr>
            <a:r>
              <a:rPr lang="en-US" dirty="0" smtClean="0"/>
              <a:t>1. Start programming assignments early</a:t>
            </a:r>
            <a:endParaRPr lang="en-US" dirty="0"/>
          </a:p>
        </p:txBody>
      </p:sp>
      <p:sp>
        <p:nvSpPr>
          <p:cNvPr id="4" name="Footer Placeholder 3"/>
          <p:cNvSpPr>
            <a:spLocks noGrp="1"/>
          </p:cNvSpPr>
          <p:nvPr>
            <p:ph type="ftr" sz="quarter" idx="11"/>
          </p:nvPr>
        </p:nvSpPr>
        <p:spPr/>
        <p:txBody>
          <a:bodyPr/>
          <a:lstStyle/>
          <a:p>
            <a:pPr>
              <a:defRPr/>
            </a:pPr>
            <a:r>
              <a:rPr lang="en-US" smtClean="0"/>
              <a:t>CompSci 101 Fall 2014</a:t>
            </a:r>
            <a:endParaRPr lang="en-US"/>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13</a:t>
            </a:fld>
            <a:endParaRPr lang="en-US"/>
          </a:p>
        </p:txBody>
      </p:sp>
    </p:spTree>
    <p:extLst>
      <p:ext uri="{BB962C8B-B14F-4D97-AF65-F5344CB8AC3E}">
        <p14:creationId xmlns:p14="http://schemas.microsoft.com/office/powerpoint/2010/main" val="223053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143"/>
            <a:ext cx="7772400" cy="891540"/>
          </a:xfrm>
        </p:spPr>
        <p:txBody>
          <a:bodyPr/>
          <a:lstStyle/>
          <a:p>
            <a:r>
              <a:rPr lang="en-US" dirty="0" smtClean="0"/>
              <a:t>Review Functions</a:t>
            </a:r>
            <a:endParaRPr lang="en-US" dirty="0"/>
          </a:p>
        </p:txBody>
      </p:sp>
      <p:sp>
        <p:nvSpPr>
          <p:cNvPr id="3" name="Content Placeholder 2"/>
          <p:cNvSpPr>
            <a:spLocks noGrp="1"/>
          </p:cNvSpPr>
          <p:nvPr>
            <p:ph idx="1"/>
          </p:nvPr>
        </p:nvSpPr>
        <p:spPr>
          <a:xfrm>
            <a:off x="695178" y="815784"/>
            <a:ext cx="7772400" cy="4876800"/>
          </a:xfrm>
        </p:spPr>
        <p:txBody>
          <a:bodyPr/>
          <a:lstStyle/>
          <a:p>
            <a:r>
              <a:rPr lang="en-US" dirty="0" smtClean="0"/>
              <a:t>Online form:  www.bit.ly/101fall-0909-01 </a:t>
            </a:r>
            <a:endParaRPr lang="en-US" dirty="0"/>
          </a:p>
        </p:txBody>
      </p:sp>
      <p:sp>
        <p:nvSpPr>
          <p:cNvPr id="4" name="Footer Placeholder 3"/>
          <p:cNvSpPr>
            <a:spLocks noGrp="1"/>
          </p:cNvSpPr>
          <p:nvPr>
            <p:ph type="ftr" sz="quarter" idx="11"/>
          </p:nvPr>
        </p:nvSpPr>
        <p:spPr/>
        <p:txBody>
          <a:bodyPr/>
          <a:lstStyle/>
          <a:p>
            <a:pPr>
              <a:defRPr/>
            </a:pPr>
            <a:r>
              <a:rPr lang="en-US" smtClean="0"/>
              <a:t>CompSci 101 Fall 2014</a:t>
            </a:r>
            <a:endParaRPr lang="en-US"/>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14225"/>
            <a:ext cx="4529323" cy="297084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891" y="4373678"/>
            <a:ext cx="4910309" cy="2185985"/>
          </a:xfrm>
          <a:prstGeom prst="rect">
            <a:avLst/>
          </a:prstGeom>
        </p:spPr>
      </p:pic>
    </p:spTree>
    <p:extLst>
      <p:ext uri="{BB962C8B-B14F-4D97-AF65-F5344CB8AC3E}">
        <p14:creationId xmlns:p14="http://schemas.microsoft.com/office/powerpoint/2010/main" val="604451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2</a:t>
            </a:r>
            <a:endParaRPr lang="en-US" dirty="0"/>
          </a:p>
        </p:txBody>
      </p:sp>
      <p:sp>
        <p:nvSpPr>
          <p:cNvPr id="3" name="Content Placeholder 2"/>
          <p:cNvSpPr>
            <a:spLocks noGrp="1"/>
          </p:cNvSpPr>
          <p:nvPr>
            <p:ph idx="1"/>
          </p:nvPr>
        </p:nvSpPr>
        <p:spPr/>
        <p:txBody>
          <a:bodyPr/>
          <a:lstStyle/>
          <a:p>
            <a:r>
              <a:rPr lang="en-US" dirty="0" smtClean="0"/>
              <a:t>How to start?</a:t>
            </a:r>
          </a:p>
          <a:p>
            <a:r>
              <a:rPr lang="en-US" dirty="0" smtClean="0"/>
              <a:t>Where does import go?</a:t>
            </a:r>
          </a:p>
          <a:p>
            <a:r>
              <a:rPr lang="en-US" dirty="0" smtClean="0"/>
              <a:t>Student work?</a:t>
            </a:r>
          </a:p>
          <a:p>
            <a:endParaRPr lang="en-US" dirty="0"/>
          </a:p>
        </p:txBody>
      </p:sp>
      <p:sp>
        <p:nvSpPr>
          <p:cNvPr id="4" name="Footer Placeholder 3"/>
          <p:cNvSpPr>
            <a:spLocks noGrp="1"/>
          </p:cNvSpPr>
          <p:nvPr>
            <p:ph type="ftr" sz="quarter" idx="11"/>
          </p:nvPr>
        </p:nvSpPr>
        <p:spPr/>
        <p:txBody>
          <a:bodyPr/>
          <a:lstStyle/>
          <a:p>
            <a:pPr>
              <a:defRPr/>
            </a:pPr>
            <a:r>
              <a:rPr lang="en-US" smtClean="0"/>
              <a:t>CompSci 101 Fall 2014</a:t>
            </a:r>
            <a:endParaRPr lang="en-US"/>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15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892" y="1981200"/>
            <a:ext cx="1286054" cy="3524742"/>
          </a:xfrm>
          <a:prstGeom prst="rect">
            <a:avLst/>
          </a:prstGeom>
        </p:spPr>
      </p:pic>
    </p:spTree>
    <p:extLst>
      <p:ext uri="{BB962C8B-B14F-4D97-AF65-F5344CB8AC3E}">
        <p14:creationId xmlns:p14="http://schemas.microsoft.com/office/powerpoint/2010/main" val="2991708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645" y="1066186"/>
            <a:ext cx="2514600" cy="1377745"/>
          </a:xfrm>
        </p:spPr>
        <p:txBody>
          <a:bodyPr/>
          <a:lstStyle/>
          <a:p>
            <a:r>
              <a:rPr lang="en-US" dirty="0" smtClean="0"/>
              <a:t>Computer Science Alum</a:t>
            </a:r>
            <a:endParaRPr lang="en-US" dirty="0"/>
          </a:p>
        </p:txBody>
      </p:sp>
      <p:sp>
        <p:nvSpPr>
          <p:cNvPr id="3" name="Content Placeholder 2"/>
          <p:cNvSpPr>
            <a:spLocks noGrp="1"/>
          </p:cNvSpPr>
          <p:nvPr>
            <p:ph idx="1"/>
          </p:nvPr>
        </p:nvSpPr>
        <p:spPr>
          <a:xfrm>
            <a:off x="685800" y="3733800"/>
            <a:ext cx="7772400" cy="2928820"/>
          </a:xfrm>
        </p:spPr>
        <p:txBody>
          <a:bodyPr/>
          <a:lstStyle/>
          <a:p>
            <a:r>
              <a:rPr lang="en-US" dirty="0" smtClean="0"/>
              <a:t>Biology and CS</a:t>
            </a:r>
          </a:p>
          <a:p>
            <a:r>
              <a:rPr lang="en-US" dirty="0" smtClean="0"/>
              <a:t>Undergraduate Research - JFLAP</a:t>
            </a:r>
          </a:p>
          <a:p>
            <a:r>
              <a:rPr lang="en-US" dirty="0" smtClean="0"/>
              <a:t>Epic</a:t>
            </a:r>
          </a:p>
          <a:p>
            <a:r>
              <a:rPr lang="en-US" dirty="0" smtClean="0"/>
              <a:t>Now in Med School at Vanderbilt</a:t>
            </a:r>
            <a:endParaRPr lang="en-US" dirty="0"/>
          </a:p>
        </p:txBody>
      </p:sp>
      <p:pic>
        <p:nvPicPr>
          <p:cNvPr id="1026" name="Picture 2" descr="http://www.cs.duke.edu/web_resources/photos_news/362_genkins_2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4855"/>
            <a:ext cx="14478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s.duke.edu/%7Erodger/students/julianGenkinsAndRodger.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066186"/>
            <a:ext cx="4057752" cy="229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779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68400" y="123825"/>
            <a:ext cx="7772400" cy="685800"/>
          </a:xfrm>
        </p:spPr>
        <p:txBody>
          <a:bodyPr/>
          <a:lstStyle/>
          <a:p>
            <a:r>
              <a:rPr lang="en-US" dirty="0" smtClean="0"/>
              <a:t>Computer Science Duke Alums</a:t>
            </a:r>
          </a:p>
        </p:txBody>
      </p:sp>
      <p:pic>
        <p:nvPicPr>
          <p:cNvPr id="1843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4953000"/>
            <a:ext cx="2246313"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7050" y="5113338"/>
            <a:ext cx="915988"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13025" y="4953000"/>
            <a:ext cx="174942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62475" y="5480050"/>
            <a:ext cx="3355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1400" smtClean="0"/>
              <a:t>CompSci 6 Fall 2011</a:t>
            </a:r>
          </a:p>
        </p:txBody>
      </p:sp>
      <p:sp>
        <p:nvSpPr>
          <p:cNvPr id="1844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4950B4CE-27D1-473F-BB6C-C49E2BD8A1E2}" type="slidenum">
              <a:rPr lang="en-US" sz="1400"/>
              <a:pPr eaLnBrk="1" hangingPunct="1"/>
              <a:t>17</a:t>
            </a:fld>
            <a:endParaRPr lang="en-US" sz="1400"/>
          </a:p>
        </p:txBody>
      </p:sp>
      <p:pic>
        <p:nvPicPr>
          <p:cNvPr id="3" name="Content Placeholder 2"/>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838200" y="1161682"/>
            <a:ext cx="2096706" cy="1719630"/>
          </a:xfr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2400" y="2212691"/>
            <a:ext cx="3790110" cy="2092609"/>
          </a:xfrm>
          <a:prstGeom prst="rect">
            <a:avLst/>
          </a:prstGeom>
        </p:spPr>
      </p:pic>
    </p:spTree>
    <p:extLst>
      <p:ext uri="{BB962C8B-B14F-4D97-AF65-F5344CB8AC3E}">
        <p14:creationId xmlns:p14="http://schemas.microsoft.com/office/powerpoint/2010/main" val="1119426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65163" y="0"/>
            <a:ext cx="7772400" cy="1143000"/>
          </a:xfrm>
        </p:spPr>
        <p:txBody>
          <a:bodyPr/>
          <a:lstStyle/>
          <a:p>
            <a:r>
              <a:rPr lang="en-US" smtClean="0"/>
              <a:t>More on Strings</a:t>
            </a:r>
          </a:p>
        </p:txBody>
      </p:sp>
      <p:sp>
        <p:nvSpPr>
          <p:cNvPr id="4099" name="Content Placeholder 2"/>
          <p:cNvSpPr>
            <a:spLocks noGrp="1"/>
          </p:cNvSpPr>
          <p:nvPr>
            <p:ph idx="1"/>
          </p:nvPr>
        </p:nvSpPr>
        <p:spPr>
          <a:xfrm>
            <a:off x="665163" y="960438"/>
            <a:ext cx="7772400" cy="4953000"/>
          </a:xfrm>
        </p:spPr>
        <p:txBody>
          <a:bodyPr/>
          <a:lstStyle/>
          <a:p>
            <a:r>
              <a:rPr lang="en-US" dirty="0" smtClean="0"/>
              <a:t>Strings are indexed starting at 0</a:t>
            </a:r>
          </a:p>
          <a:p>
            <a:r>
              <a:rPr lang="en-US" dirty="0" smtClean="0"/>
              <a:t>Example: </a:t>
            </a:r>
            <a:r>
              <a:rPr lang="en-US" dirty="0" smtClean="0">
                <a:latin typeface="Courier New" panose="02070309020205020404" pitchFamily="49" charset="0"/>
                <a:cs typeface="Courier New" panose="02070309020205020404" pitchFamily="49" charset="0"/>
              </a:rPr>
              <a:t>‘word’</a:t>
            </a:r>
          </a:p>
          <a:p>
            <a:endParaRPr lang="en-US" dirty="0" smtClean="0"/>
          </a:p>
          <a:p>
            <a:endParaRPr lang="en-US" dirty="0" smtClean="0"/>
          </a:p>
          <a:p>
            <a:endParaRPr lang="en-US" dirty="0" smtClean="0"/>
          </a:p>
          <a:p>
            <a:r>
              <a:rPr lang="en-US" dirty="0" smtClean="0"/>
              <a:t>Use [</a:t>
            </a:r>
            <a:r>
              <a:rPr lang="en-US" dirty="0" err="1" smtClean="0"/>
              <a:t>num</a:t>
            </a:r>
            <a:r>
              <a:rPr lang="en-US" dirty="0" smtClean="0"/>
              <a:t>] – to refer to a particular character in word</a:t>
            </a:r>
          </a:p>
          <a:p>
            <a:r>
              <a:rPr lang="en-US" dirty="0" smtClean="0"/>
              <a:t>Use [</a:t>
            </a:r>
            <a:r>
              <a:rPr lang="en-US" dirty="0" err="1" smtClean="0"/>
              <a:t>x:y</a:t>
            </a:r>
            <a:r>
              <a:rPr lang="en-US" dirty="0" smtClean="0"/>
              <a:t>] to refer to a slice of the string starting at position x and up to but not including position y. Can leave out x or y.</a:t>
            </a:r>
          </a:p>
          <a:p>
            <a:endParaRPr lang="en-US" dirty="0" smtClean="0"/>
          </a:p>
        </p:txBody>
      </p:sp>
      <p:sp>
        <p:nvSpPr>
          <p:cNvPr id="4" name="Rectangle 3"/>
          <p:cNvSpPr/>
          <p:nvPr/>
        </p:nvSpPr>
        <p:spPr>
          <a:xfrm>
            <a:off x="2209800" y="2514600"/>
            <a:ext cx="609600" cy="609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2819400" y="2514600"/>
            <a:ext cx="609600" cy="609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448050" y="2514600"/>
            <a:ext cx="609600" cy="609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038600" y="2514600"/>
            <a:ext cx="609600" cy="609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4" name="TextBox 8"/>
          <p:cNvSpPr txBox="1">
            <a:spLocks noChangeArrowheads="1"/>
          </p:cNvSpPr>
          <p:nvPr/>
        </p:nvSpPr>
        <p:spPr bwMode="auto">
          <a:xfrm>
            <a:off x="2247900" y="24003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4000"/>
              <a:t>w</a:t>
            </a:r>
          </a:p>
        </p:txBody>
      </p:sp>
      <p:sp>
        <p:nvSpPr>
          <p:cNvPr id="4105" name="TextBox 9"/>
          <p:cNvSpPr txBox="1">
            <a:spLocks noChangeArrowheads="1"/>
          </p:cNvSpPr>
          <p:nvPr/>
        </p:nvSpPr>
        <p:spPr bwMode="auto">
          <a:xfrm>
            <a:off x="2836863" y="23876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4000"/>
              <a:t>o</a:t>
            </a:r>
          </a:p>
        </p:txBody>
      </p:sp>
      <p:sp>
        <p:nvSpPr>
          <p:cNvPr id="4106" name="TextBox 10"/>
          <p:cNvSpPr txBox="1">
            <a:spLocks noChangeArrowheads="1"/>
          </p:cNvSpPr>
          <p:nvPr/>
        </p:nvSpPr>
        <p:spPr bwMode="auto">
          <a:xfrm>
            <a:off x="3486150" y="2387600"/>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4000"/>
              <a:t>r</a:t>
            </a:r>
          </a:p>
        </p:txBody>
      </p:sp>
      <p:sp>
        <p:nvSpPr>
          <p:cNvPr id="4107" name="TextBox 11"/>
          <p:cNvSpPr txBox="1">
            <a:spLocks noChangeArrowheads="1"/>
          </p:cNvSpPr>
          <p:nvPr/>
        </p:nvSpPr>
        <p:spPr bwMode="auto">
          <a:xfrm>
            <a:off x="4076700" y="2416175"/>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4000"/>
              <a:t>d</a:t>
            </a:r>
          </a:p>
        </p:txBody>
      </p:sp>
      <p:sp>
        <p:nvSpPr>
          <p:cNvPr id="4108" name="TextBox 12"/>
          <p:cNvSpPr txBox="1">
            <a:spLocks noChangeArrowheads="1"/>
          </p:cNvSpPr>
          <p:nvPr/>
        </p:nvSpPr>
        <p:spPr bwMode="auto">
          <a:xfrm>
            <a:off x="2314575" y="3144838"/>
            <a:ext cx="2236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3200"/>
              <a:t>0    1    2    3</a:t>
            </a:r>
          </a:p>
        </p:txBody>
      </p:sp>
    </p:spTree>
    <p:extLst>
      <p:ext uri="{BB962C8B-B14F-4D97-AF65-F5344CB8AC3E}">
        <p14:creationId xmlns:p14="http://schemas.microsoft.com/office/powerpoint/2010/main" val="1295939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304800"/>
            <a:ext cx="7772400" cy="1143000"/>
          </a:xfrm>
        </p:spPr>
        <p:txBody>
          <a:bodyPr/>
          <a:lstStyle/>
          <a:p>
            <a:r>
              <a:rPr lang="en-US" smtClean="0"/>
              <a:t>Examples</a:t>
            </a:r>
          </a:p>
        </p:txBody>
      </p:sp>
      <p:sp>
        <p:nvSpPr>
          <p:cNvPr id="5123" name="Content Placeholder 2"/>
          <p:cNvSpPr>
            <a:spLocks noGrp="1"/>
          </p:cNvSpPr>
          <p:nvPr>
            <p:ph idx="1"/>
          </p:nvPr>
        </p:nvSpPr>
        <p:spPr>
          <a:xfrm>
            <a:off x="125413" y="1295400"/>
            <a:ext cx="8991600" cy="4495800"/>
          </a:xfrm>
        </p:spPr>
        <p:txBody>
          <a:bodyPr/>
          <a:lstStyle/>
          <a:p>
            <a:pPr marL="0" indent="0">
              <a:buFontTx/>
              <a:buNone/>
            </a:pPr>
            <a:r>
              <a:rPr lang="en-US" smtClean="0">
                <a:latin typeface="Courier New" panose="02070309020205020404" pitchFamily="49" charset="0"/>
              </a:rPr>
              <a:t>phrase = </a:t>
            </a:r>
            <a:r>
              <a:rPr lang="en-US" i="1" smtClean="0">
                <a:latin typeface="Courier New" panose="02070309020205020404" pitchFamily="49" charset="0"/>
              </a:rPr>
              <a:t>"Duke Blue Devils"</a:t>
            </a:r>
          </a:p>
          <a:p>
            <a:pPr marL="0" indent="0">
              <a:buFontTx/>
              <a:buNone/>
            </a:pPr>
            <a:r>
              <a:rPr lang="en-US" smtClean="0">
                <a:latin typeface="Courier New" panose="02070309020205020404" pitchFamily="49" charset="0"/>
              </a:rPr>
              <a:t>print phrase[0]</a:t>
            </a:r>
          </a:p>
          <a:p>
            <a:pPr marL="0" indent="0">
              <a:buFontTx/>
              <a:buNone/>
            </a:pPr>
            <a:r>
              <a:rPr lang="en-US" smtClean="0">
                <a:latin typeface="Courier New" panose="02070309020205020404" pitchFamily="49" charset="0"/>
              </a:rPr>
              <a:t>print phrase[-3]</a:t>
            </a:r>
          </a:p>
          <a:p>
            <a:pPr marL="0" indent="0">
              <a:buFontTx/>
              <a:buNone/>
            </a:pPr>
            <a:r>
              <a:rPr lang="en-US" smtClean="0">
                <a:latin typeface="Courier New" panose="02070309020205020404" pitchFamily="49" charset="0"/>
              </a:rPr>
              <a:t>print phrase[1:3]</a:t>
            </a:r>
          </a:p>
          <a:p>
            <a:pPr marL="0" indent="0">
              <a:buFontTx/>
              <a:buNone/>
            </a:pPr>
            <a:r>
              <a:rPr lang="en-US" smtClean="0">
                <a:latin typeface="Courier New" panose="02070309020205020404" pitchFamily="49" charset="0"/>
              </a:rPr>
              <a:t>print phrase[5:10] + phrase[:4]</a:t>
            </a:r>
          </a:p>
          <a:p>
            <a:pPr marL="0" indent="0">
              <a:buFontTx/>
              <a:buNone/>
            </a:pPr>
            <a:r>
              <a:rPr lang="en-US" smtClean="0">
                <a:latin typeface="Courier New" panose="02070309020205020404" pitchFamily="49" charset="0"/>
              </a:rPr>
              <a:t>print (phrase[phrase.find(</a:t>
            </a:r>
            <a:r>
              <a:rPr lang="en-US" i="1" smtClean="0">
                <a:latin typeface="Courier New" panose="02070309020205020404" pitchFamily="49" charset="0"/>
              </a:rPr>
              <a:t>'ev'):]).upper()</a:t>
            </a:r>
            <a:endParaRPr lang="en-US" smtClean="0">
              <a:latin typeface="Courier New" panose="02070309020205020404" pitchFamily="49" charset="0"/>
            </a:endParaRPr>
          </a:p>
        </p:txBody>
      </p:sp>
      <p:sp>
        <p:nvSpPr>
          <p:cNvPr id="2" name="TextBox 1"/>
          <p:cNvSpPr txBox="1"/>
          <p:nvPr/>
        </p:nvSpPr>
        <p:spPr>
          <a:xfrm>
            <a:off x="533400" y="5791200"/>
            <a:ext cx="1814920" cy="830997"/>
          </a:xfrm>
          <a:prstGeom prst="rect">
            <a:avLst/>
          </a:prstGeom>
          <a:noFill/>
        </p:spPr>
        <p:txBody>
          <a:bodyPr wrap="none" rtlCol="0">
            <a:spAutoFit/>
          </a:bodyPr>
          <a:lstStyle/>
          <a:p>
            <a:r>
              <a:rPr lang="en-US" dirty="0" smtClean="0"/>
              <a:t>String fun</a:t>
            </a:r>
          </a:p>
          <a:p>
            <a:r>
              <a:rPr lang="en-US" dirty="0" smtClean="0"/>
              <a:t>Crazy import</a:t>
            </a:r>
            <a:endParaRPr lang="en-US" dirty="0"/>
          </a:p>
        </p:txBody>
      </p:sp>
    </p:spTree>
    <p:extLst>
      <p:ext uri="{BB962C8B-B14F-4D97-AF65-F5344CB8AC3E}">
        <p14:creationId xmlns:p14="http://schemas.microsoft.com/office/powerpoint/2010/main" val="3250290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181600"/>
          </a:xfrm>
        </p:spPr>
        <p:txBody>
          <a:bodyPr/>
          <a:lstStyle/>
          <a:p>
            <a:r>
              <a:rPr lang="en-US" dirty="0" smtClean="0"/>
              <a:t>DO NOT SIT IN THE LAST FOUR ROWS!</a:t>
            </a:r>
            <a:br>
              <a:rPr lang="en-US" dirty="0" smtClean="0"/>
            </a:br>
            <a:r>
              <a:rPr lang="en-US" dirty="0"/>
              <a:t/>
            </a:r>
            <a:br>
              <a:rPr lang="en-US" dirty="0"/>
            </a:br>
            <a:r>
              <a:rPr lang="en-US" dirty="0" smtClean="0"/>
              <a:t>Come forward and sit beside someone you haven’t met</a:t>
            </a:r>
            <a:endParaRPr lang="en-US" dirty="0"/>
          </a:p>
        </p:txBody>
      </p:sp>
      <p:sp>
        <p:nvSpPr>
          <p:cNvPr id="4" name="Footer Placeholder 3"/>
          <p:cNvSpPr>
            <a:spLocks noGrp="1"/>
          </p:cNvSpPr>
          <p:nvPr>
            <p:ph type="ftr" sz="quarter" idx="11"/>
          </p:nvPr>
        </p:nvSpPr>
        <p:spPr/>
        <p:txBody>
          <a:bodyPr/>
          <a:lstStyle/>
          <a:p>
            <a:pPr>
              <a:defRPr/>
            </a:pPr>
            <a:r>
              <a:rPr lang="en-US" smtClean="0"/>
              <a:t>CompSci 101 Fall 2014</a:t>
            </a:r>
            <a:endParaRPr lang="en-US"/>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2</a:t>
            </a:fld>
            <a:endParaRPr lang="en-US"/>
          </a:p>
        </p:txBody>
      </p:sp>
    </p:spTree>
    <p:extLst>
      <p:ext uri="{BB962C8B-B14F-4D97-AF65-F5344CB8AC3E}">
        <p14:creationId xmlns:p14="http://schemas.microsoft.com/office/powerpoint/2010/main" val="604861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over all characters in a String</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CompSci 101 Fall 2014</a:t>
            </a:r>
            <a:endParaRPr lang="en-US"/>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20</a:t>
            </a:fld>
            <a:endParaRPr lang="en-US"/>
          </a:p>
        </p:txBody>
      </p:sp>
      <p:pic>
        <p:nvPicPr>
          <p:cNvPr id="6" name="Picture 5"/>
          <p:cNvPicPr>
            <a:picLocks noChangeAspect="1"/>
          </p:cNvPicPr>
          <p:nvPr/>
        </p:nvPicPr>
        <p:blipFill>
          <a:blip r:embed="rId2"/>
          <a:stretch>
            <a:fillRect/>
          </a:stretch>
        </p:blipFill>
        <p:spPr>
          <a:xfrm>
            <a:off x="307815" y="1981200"/>
            <a:ext cx="8528370" cy="3581400"/>
          </a:xfrm>
          <a:prstGeom prst="rect">
            <a:avLst/>
          </a:prstGeom>
        </p:spPr>
      </p:pic>
    </p:spTree>
    <p:extLst>
      <p:ext uri="{BB962C8B-B14F-4D97-AF65-F5344CB8AC3E}">
        <p14:creationId xmlns:p14="http://schemas.microsoft.com/office/powerpoint/2010/main" val="1792226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148" y="0"/>
            <a:ext cx="7772400" cy="762000"/>
          </a:xfrm>
        </p:spPr>
        <p:txBody>
          <a:bodyPr/>
          <a:lstStyle/>
          <a:p>
            <a:r>
              <a:rPr lang="en-US" dirty="0" smtClean="0"/>
              <a:t>Loop over string</a:t>
            </a:r>
            <a:endParaRPr lang="en-US" dirty="0"/>
          </a:p>
        </p:txBody>
      </p:sp>
      <p:sp>
        <p:nvSpPr>
          <p:cNvPr id="3" name="Content Placeholder 2"/>
          <p:cNvSpPr>
            <a:spLocks noGrp="1"/>
          </p:cNvSpPr>
          <p:nvPr>
            <p:ph idx="1"/>
          </p:nvPr>
        </p:nvSpPr>
        <p:spPr>
          <a:xfrm>
            <a:off x="685800" y="762000"/>
            <a:ext cx="8077200" cy="5334000"/>
          </a:xfrm>
        </p:spPr>
        <p:txBody>
          <a:bodyPr/>
          <a:lstStyle/>
          <a:p>
            <a:r>
              <a:rPr lang="en-US" dirty="0"/>
              <a:t>Online form:  </a:t>
            </a:r>
            <a:r>
              <a:rPr lang="en-US" dirty="0" smtClean="0"/>
              <a:t>www.bit.ly/101fall14-0909-02 </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CompSci 101 Fall 2014</a:t>
            </a:r>
            <a:endParaRPr lang="en-US"/>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21</a:t>
            </a:fld>
            <a:endParaRPr lang="en-US"/>
          </a:p>
        </p:txBody>
      </p:sp>
      <p:pic>
        <p:nvPicPr>
          <p:cNvPr id="6" name="Picture 5"/>
          <p:cNvPicPr>
            <a:picLocks noChangeAspect="1"/>
          </p:cNvPicPr>
          <p:nvPr/>
        </p:nvPicPr>
        <p:blipFill>
          <a:blip r:embed="rId2"/>
          <a:stretch>
            <a:fillRect/>
          </a:stretch>
        </p:blipFill>
        <p:spPr>
          <a:xfrm>
            <a:off x="1600200" y="1550963"/>
            <a:ext cx="5553148" cy="4545037"/>
          </a:xfrm>
          <a:prstGeom prst="rect">
            <a:avLst/>
          </a:prstGeom>
        </p:spPr>
      </p:pic>
    </p:spTree>
    <p:extLst>
      <p:ext uri="{BB962C8B-B14F-4D97-AF65-F5344CB8AC3E}">
        <p14:creationId xmlns:p14="http://schemas.microsoft.com/office/powerpoint/2010/main" val="333476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over all words in a list</a:t>
            </a:r>
            <a:endParaRPr lang="en-US" dirty="0"/>
          </a:p>
        </p:txBody>
      </p:sp>
      <p:pic>
        <p:nvPicPr>
          <p:cNvPr id="6" name="Content Placeholder 5"/>
          <p:cNvPicPr>
            <a:picLocks noGrp="1" noChangeAspect="1"/>
          </p:cNvPicPr>
          <p:nvPr>
            <p:ph idx="1"/>
          </p:nvPr>
        </p:nvPicPr>
        <p:blipFill>
          <a:blip r:embed="rId2"/>
          <a:stretch>
            <a:fillRect/>
          </a:stretch>
        </p:blipFill>
        <p:spPr>
          <a:xfrm>
            <a:off x="1524000" y="2743200"/>
            <a:ext cx="6823911" cy="1581150"/>
          </a:xfrm>
          <a:prstGeom prst="rect">
            <a:avLst/>
          </a:prstGeom>
        </p:spPr>
      </p:pic>
      <p:sp>
        <p:nvSpPr>
          <p:cNvPr id="4" name="Footer Placeholder 3"/>
          <p:cNvSpPr>
            <a:spLocks noGrp="1"/>
          </p:cNvSpPr>
          <p:nvPr>
            <p:ph type="ftr" sz="quarter" idx="11"/>
          </p:nvPr>
        </p:nvSpPr>
        <p:spPr/>
        <p:txBody>
          <a:bodyPr/>
          <a:lstStyle/>
          <a:p>
            <a:pPr>
              <a:defRPr/>
            </a:pPr>
            <a:r>
              <a:rPr lang="en-US" smtClean="0"/>
              <a:t>CompSci 101 Fall 2014</a:t>
            </a:r>
            <a:endParaRPr lang="en-US"/>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22</a:t>
            </a:fld>
            <a:endParaRPr lang="en-US"/>
          </a:p>
        </p:txBody>
      </p:sp>
    </p:spTree>
    <p:extLst>
      <p:ext uri="{BB962C8B-B14F-4D97-AF65-F5344CB8AC3E}">
        <p14:creationId xmlns:p14="http://schemas.microsoft.com/office/powerpoint/2010/main" val="4080114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Loop over words</a:t>
            </a:r>
            <a:endParaRPr lang="en-US" dirty="0"/>
          </a:p>
        </p:txBody>
      </p:sp>
      <p:sp>
        <p:nvSpPr>
          <p:cNvPr id="3" name="Content Placeholder 2"/>
          <p:cNvSpPr>
            <a:spLocks noGrp="1"/>
          </p:cNvSpPr>
          <p:nvPr>
            <p:ph idx="1"/>
          </p:nvPr>
        </p:nvSpPr>
        <p:spPr>
          <a:xfrm>
            <a:off x="457200" y="914400"/>
            <a:ext cx="8001000" cy="5105400"/>
          </a:xfrm>
        </p:spPr>
        <p:txBody>
          <a:bodyPr/>
          <a:lstStyle/>
          <a:p>
            <a:r>
              <a:rPr lang="en-US" dirty="0"/>
              <a:t>Online form:  </a:t>
            </a:r>
            <a:r>
              <a:rPr lang="en-US" dirty="0" smtClean="0"/>
              <a:t>www.bit.ly/101fall14-0909-03</a:t>
            </a:r>
            <a:endParaRPr lang="en-US" dirty="0"/>
          </a:p>
        </p:txBody>
      </p:sp>
      <p:sp>
        <p:nvSpPr>
          <p:cNvPr id="4" name="Footer Placeholder 3"/>
          <p:cNvSpPr>
            <a:spLocks noGrp="1"/>
          </p:cNvSpPr>
          <p:nvPr>
            <p:ph type="ftr" sz="quarter" idx="11"/>
          </p:nvPr>
        </p:nvSpPr>
        <p:spPr/>
        <p:txBody>
          <a:bodyPr/>
          <a:lstStyle/>
          <a:p>
            <a:pPr>
              <a:defRPr/>
            </a:pPr>
            <a:r>
              <a:rPr lang="en-US" smtClean="0"/>
              <a:t>CompSci 101 Fall 2014</a:t>
            </a:r>
            <a:endParaRPr lang="en-US"/>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23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03388"/>
            <a:ext cx="6738575" cy="4745011"/>
          </a:xfrm>
          <a:prstGeom prst="rect">
            <a:avLst/>
          </a:prstGeom>
        </p:spPr>
      </p:pic>
    </p:spTree>
    <p:extLst>
      <p:ext uri="{BB962C8B-B14F-4D97-AF65-F5344CB8AC3E}">
        <p14:creationId xmlns:p14="http://schemas.microsoft.com/office/powerpoint/2010/main" val="3098200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Solve an APT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CompSci 101 Fall 2014</a:t>
            </a:r>
            <a:endParaRPr lang="en-US"/>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24</a:t>
            </a:fld>
            <a:endParaRPr lang="en-US"/>
          </a:p>
        </p:txBody>
      </p:sp>
    </p:spTree>
    <p:extLst>
      <p:ext uri="{BB962C8B-B14F-4D97-AF65-F5344CB8AC3E}">
        <p14:creationId xmlns:p14="http://schemas.microsoft.com/office/powerpoint/2010/main" val="2692939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n-US" smtClean="0"/>
              <a:t>Announcements</a:t>
            </a:r>
          </a:p>
        </p:txBody>
      </p:sp>
      <p:sp>
        <p:nvSpPr>
          <p:cNvPr id="4099" name="Rectangle 3"/>
          <p:cNvSpPr>
            <a:spLocks noGrp="1" noChangeArrowheads="1"/>
          </p:cNvSpPr>
          <p:nvPr>
            <p:ph type="body" idx="1"/>
          </p:nvPr>
        </p:nvSpPr>
        <p:spPr>
          <a:xfrm>
            <a:off x="685800" y="1066800"/>
            <a:ext cx="7772400" cy="5029200"/>
          </a:xfrm>
        </p:spPr>
        <p:txBody>
          <a:bodyPr/>
          <a:lstStyle/>
          <a:p>
            <a:pPr eaLnBrk="1" hangingPunct="1"/>
            <a:r>
              <a:rPr lang="en-US" dirty="0" smtClean="0"/>
              <a:t>Lab 3 this week!</a:t>
            </a:r>
          </a:p>
          <a:p>
            <a:pPr eaLnBrk="1" hangingPunct="1"/>
            <a:r>
              <a:rPr lang="en-US" dirty="0" smtClean="0"/>
              <a:t>Reading for next time</a:t>
            </a:r>
          </a:p>
          <a:p>
            <a:pPr lvl="1" eaLnBrk="1" hangingPunct="1"/>
            <a:r>
              <a:rPr lang="en-US" dirty="0" smtClean="0"/>
              <a:t>RQ4 on Sakai Due by 10am Thursday</a:t>
            </a:r>
          </a:p>
          <a:p>
            <a:pPr eaLnBrk="1" hangingPunct="1"/>
            <a:r>
              <a:rPr lang="en-US" dirty="0" smtClean="0"/>
              <a:t>Assignment 2 due Thursday, Sept 11</a:t>
            </a:r>
          </a:p>
          <a:p>
            <a:pPr eaLnBrk="1" hangingPunct="1"/>
            <a:r>
              <a:rPr lang="en-US" dirty="0" smtClean="0"/>
              <a:t>APT Problem Set 1 due today!</a:t>
            </a:r>
          </a:p>
          <a:p>
            <a:pPr lvl="1" eaLnBrk="1" hangingPunct="1"/>
            <a:r>
              <a:rPr lang="en-US" dirty="0" smtClean="0"/>
              <a:t>APT Problem set 2 out </a:t>
            </a:r>
            <a:endParaRPr lang="en-US" dirty="0" smtClean="0"/>
          </a:p>
        </p:txBody>
      </p:sp>
      <p:sp>
        <p:nvSpPr>
          <p:cNvPr id="2" name="Footer Placeholder 1"/>
          <p:cNvSpPr>
            <a:spLocks noGrp="1"/>
          </p:cNvSpPr>
          <p:nvPr>
            <p:ph type="ftr" sz="quarter" idx="11"/>
          </p:nvPr>
        </p:nvSpPr>
        <p:spPr/>
        <p:txBody>
          <a:bodyPr/>
          <a:lstStyle/>
          <a:p>
            <a:pPr>
              <a:defRPr/>
            </a:pPr>
            <a:r>
              <a:rPr lang="en-US" smtClean="0"/>
              <a:t>CompSci 101 Fall 2014</a:t>
            </a:r>
            <a:endParaRPr lang="en-US"/>
          </a:p>
        </p:txBody>
      </p:sp>
      <p:sp>
        <p:nvSpPr>
          <p:cNvPr id="3" name="Slide Number Placeholder 2"/>
          <p:cNvSpPr>
            <a:spLocks noGrp="1"/>
          </p:cNvSpPr>
          <p:nvPr>
            <p:ph type="sldNum" sz="quarter" idx="12"/>
          </p:nvPr>
        </p:nvSpPr>
        <p:spPr/>
        <p:txBody>
          <a:bodyPr/>
          <a:lstStyle/>
          <a:p>
            <a:pPr>
              <a:defRPr/>
            </a:pPr>
            <a:fld id="{60446692-700E-43DD-A3DB-E0F73ACFB781}"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Introduction</a:t>
            </a:r>
          </a:p>
        </p:txBody>
      </p:sp>
      <p:sp>
        <p:nvSpPr>
          <p:cNvPr id="4099" name="Content Placeholder 2"/>
          <p:cNvSpPr>
            <a:spLocks noGrp="1"/>
          </p:cNvSpPr>
          <p:nvPr>
            <p:ph idx="1"/>
          </p:nvPr>
        </p:nvSpPr>
        <p:spPr/>
        <p:txBody>
          <a:bodyPr/>
          <a:lstStyle/>
          <a:p>
            <a:r>
              <a:rPr lang="en-US" smtClean="0"/>
              <a:t>Professor Rodger</a:t>
            </a:r>
          </a:p>
        </p:txBody>
      </p:sp>
      <p:pic>
        <p:nvPicPr>
          <p:cNvPr id="410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62200"/>
            <a:ext cx="4038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1400" smtClean="0"/>
              <a:t>CompSci 101 Fall 2014</a:t>
            </a:r>
          </a:p>
        </p:txBody>
      </p:sp>
      <p:sp>
        <p:nvSpPr>
          <p:cNvPr id="410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2542F02E-AB4C-474C-A9D3-6624C11EA5EC}" type="slidenum">
              <a:rPr lang="en-US" sz="1400"/>
              <a:pPr eaLnBrk="1" hangingPunct="1"/>
              <a:t>4</a:t>
            </a:fld>
            <a:endParaRPr lang="en-US" sz="1400"/>
          </a:p>
        </p:txBody>
      </p:sp>
    </p:spTree>
    <p:extLst>
      <p:ext uri="{BB962C8B-B14F-4D97-AF65-F5344CB8AC3E}">
        <p14:creationId xmlns:p14="http://schemas.microsoft.com/office/powerpoint/2010/main" val="4084447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ways can I run Python in this course?</a:t>
            </a:r>
            <a:endParaRPr lang="en-US" dirty="0"/>
          </a:p>
        </p:txBody>
      </p:sp>
      <p:sp>
        <p:nvSpPr>
          <p:cNvPr id="3" name="Content Placeholder 2"/>
          <p:cNvSpPr>
            <a:spLocks noGrp="1"/>
          </p:cNvSpPr>
          <p:nvPr>
            <p:ph idx="1"/>
          </p:nvPr>
        </p:nvSpPr>
        <p:spPr/>
        <p:txBody>
          <a:bodyPr/>
          <a:lstStyle/>
          <a:p>
            <a:r>
              <a:rPr lang="en-US" dirty="0" smtClean="0"/>
              <a:t>Eclipse</a:t>
            </a:r>
          </a:p>
          <a:p>
            <a:pPr lvl="1"/>
            <a:r>
              <a:rPr lang="en-US" dirty="0" smtClean="0"/>
              <a:t>Complete program</a:t>
            </a:r>
          </a:p>
          <a:p>
            <a:pPr lvl="1"/>
            <a:r>
              <a:rPr lang="en-US" dirty="0" smtClean="0"/>
              <a:t>Console</a:t>
            </a:r>
          </a:p>
          <a:p>
            <a:pPr lvl="1"/>
            <a:r>
              <a:rPr lang="en-US" dirty="0" smtClean="0"/>
              <a:t>APT</a:t>
            </a:r>
          </a:p>
          <a:p>
            <a:r>
              <a:rPr lang="en-US" dirty="0" smtClean="0"/>
              <a:t>Online textbook</a:t>
            </a:r>
          </a:p>
          <a:p>
            <a:pPr lvl="1"/>
            <a:r>
              <a:rPr lang="en-US" dirty="0" smtClean="0"/>
              <a:t>Beware Python 3  (‘/’ (2.7) </a:t>
            </a:r>
            <a:r>
              <a:rPr lang="en-US" dirty="0" err="1" smtClean="0"/>
              <a:t>vs</a:t>
            </a:r>
            <a:r>
              <a:rPr lang="en-US" dirty="0" smtClean="0"/>
              <a:t> ‘//’ (3) )</a:t>
            </a:r>
          </a:p>
          <a:p>
            <a:r>
              <a:rPr lang="en-US" dirty="0" smtClean="0"/>
              <a:t>Python Tutor</a:t>
            </a:r>
          </a:p>
        </p:txBody>
      </p:sp>
      <p:sp>
        <p:nvSpPr>
          <p:cNvPr id="4" name="Footer Placeholder 3"/>
          <p:cNvSpPr>
            <a:spLocks noGrp="1"/>
          </p:cNvSpPr>
          <p:nvPr>
            <p:ph type="ftr" sz="quarter" idx="11"/>
          </p:nvPr>
        </p:nvSpPr>
        <p:spPr/>
        <p:txBody>
          <a:bodyPr/>
          <a:lstStyle/>
          <a:p>
            <a:pPr>
              <a:defRPr/>
            </a:pPr>
            <a:r>
              <a:rPr lang="en-US" smtClean="0"/>
              <a:t>CompSci 101 Fall 2014</a:t>
            </a:r>
            <a:endParaRPr lang="en-US"/>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5</a:t>
            </a:fld>
            <a:endParaRPr lang="en-US"/>
          </a:p>
        </p:txBody>
      </p:sp>
    </p:spTree>
    <p:extLst>
      <p:ext uri="{BB962C8B-B14F-4D97-AF65-F5344CB8AC3E}">
        <p14:creationId xmlns:p14="http://schemas.microsoft.com/office/powerpoint/2010/main" val="351910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89" y="32825"/>
            <a:ext cx="7772400" cy="1143000"/>
          </a:xfrm>
        </p:spPr>
        <p:txBody>
          <a:bodyPr/>
          <a:lstStyle/>
          <a:p>
            <a:r>
              <a:rPr lang="en-US" dirty="0" smtClean="0"/>
              <a:t>How to get Help in this class</a:t>
            </a:r>
            <a:endParaRPr lang="en-US" dirty="0"/>
          </a:p>
        </p:txBody>
      </p:sp>
      <p:sp>
        <p:nvSpPr>
          <p:cNvPr id="3" name="Content Placeholder 2"/>
          <p:cNvSpPr>
            <a:spLocks noGrp="1"/>
          </p:cNvSpPr>
          <p:nvPr>
            <p:ph idx="1"/>
          </p:nvPr>
        </p:nvSpPr>
        <p:spPr>
          <a:xfrm>
            <a:off x="304800" y="1066800"/>
            <a:ext cx="8153400" cy="5638800"/>
          </a:xfrm>
        </p:spPr>
        <p:txBody>
          <a:bodyPr/>
          <a:lstStyle/>
          <a:p>
            <a:r>
              <a:rPr lang="en-US" dirty="0" smtClean="0"/>
              <a:t>Piazza</a:t>
            </a:r>
          </a:p>
          <a:p>
            <a:r>
              <a:rPr lang="en-US" dirty="0" smtClean="0"/>
              <a:t>Consulting hours (Sunday-Thursday nights)</a:t>
            </a:r>
          </a:p>
          <a:p>
            <a:r>
              <a:rPr lang="en-US" dirty="0" smtClean="0"/>
              <a:t>Office hours (Prof, </a:t>
            </a:r>
            <a:r>
              <a:rPr lang="en-US" dirty="0" err="1" smtClean="0"/>
              <a:t>Tas</a:t>
            </a:r>
            <a:r>
              <a:rPr lang="en-US" dirty="0" smtClean="0"/>
              <a:t>)</a:t>
            </a:r>
          </a:p>
          <a:p>
            <a:r>
              <a:rPr lang="en-US" dirty="0" smtClean="0"/>
              <a:t>What happens if my laptop breaks and I can’t use my eclipse? Do I stop programming?</a:t>
            </a:r>
          </a:p>
          <a:p>
            <a:pPr lvl="1"/>
            <a:r>
              <a:rPr lang="en-US" dirty="0" smtClean="0"/>
              <a:t>Clusters, Python Tutor, </a:t>
            </a:r>
            <a:r>
              <a:rPr lang="en-US" dirty="0" err="1" smtClean="0"/>
              <a:t>websubmit</a:t>
            </a:r>
            <a:r>
              <a:rPr lang="en-US" dirty="0" smtClean="0"/>
              <a:t>, borrow</a:t>
            </a:r>
            <a:endParaRPr lang="en-US" dirty="0"/>
          </a:p>
          <a:p>
            <a:r>
              <a:rPr lang="en-US" dirty="0" smtClean="0"/>
              <a:t>What happens if you send Prof. Rodger an email?</a:t>
            </a:r>
          </a:p>
          <a:p>
            <a:pPr lvl="2"/>
            <a:r>
              <a:rPr lang="en-US" dirty="0" smtClean="0"/>
              <a:t>46 support people vs. 1 </a:t>
            </a:r>
            <a:r>
              <a:rPr lang="en-US" dirty="0" smtClean="0"/>
              <a:t>person, may take awhile to answer</a:t>
            </a:r>
            <a:endParaRPr lang="en-US" dirty="0" smtClean="0"/>
          </a:p>
        </p:txBody>
      </p:sp>
      <p:sp>
        <p:nvSpPr>
          <p:cNvPr id="4" name="Footer Placeholder 3"/>
          <p:cNvSpPr>
            <a:spLocks noGrp="1"/>
          </p:cNvSpPr>
          <p:nvPr>
            <p:ph type="ftr" sz="quarter" idx="11"/>
          </p:nvPr>
        </p:nvSpPr>
        <p:spPr/>
        <p:txBody>
          <a:bodyPr/>
          <a:lstStyle/>
          <a:p>
            <a:pPr>
              <a:defRPr/>
            </a:pPr>
            <a:r>
              <a:rPr lang="en-US" smtClean="0"/>
              <a:t>CompSci 101 Fall 2014</a:t>
            </a:r>
            <a:endParaRPr lang="en-US"/>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6</a:t>
            </a:fld>
            <a:endParaRPr lang="en-US"/>
          </a:p>
        </p:txBody>
      </p:sp>
    </p:spTree>
    <p:extLst>
      <p:ext uri="{BB962C8B-B14F-4D97-AF65-F5344CB8AC3E}">
        <p14:creationId xmlns:p14="http://schemas.microsoft.com/office/powerpoint/2010/main" val="2177089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an APT or Assignment</a:t>
            </a:r>
            <a:endParaRPr lang="en-US" dirty="0"/>
          </a:p>
        </p:txBody>
      </p:sp>
      <p:sp>
        <p:nvSpPr>
          <p:cNvPr id="3" name="Content Placeholder 2"/>
          <p:cNvSpPr>
            <a:spLocks noGrp="1"/>
          </p:cNvSpPr>
          <p:nvPr>
            <p:ph idx="1"/>
          </p:nvPr>
        </p:nvSpPr>
        <p:spPr/>
        <p:txBody>
          <a:bodyPr/>
          <a:lstStyle/>
          <a:p>
            <a:r>
              <a:rPr lang="en-US" dirty="0" smtClean="0"/>
              <a:t>Use Ambient – submit</a:t>
            </a:r>
          </a:p>
          <a:p>
            <a:pPr lvl="1"/>
            <a:r>
              <a:rPr lang="en-US" dirty="0" smtClean="0"/>
              <a:t>MAKE sure you select files</a:t>
            </a:r>
          </a:p>
          <a:p>
            <a:pPr lvl="1"/>
            <a:r>
              <a:rPr lang="en-US" dirty="0" smtClean="0"/>
              <a:t>Don’t Successfully submit nothing – OOPS</a:t>
            </a:r>
          </a:p>
          <a:p>
            <a:pPr lvl="1"/>
            <a:r>
              <a:rPr lang="en-US" dirty="0" smtClean="0"/>
              <a:t>Submit History – files submitted should be listed!</a:t>
            </a:r>
          </a:p>
          <a:p>
            <a:pPr lvl="1"/>
            <a:r>
              <a:rPr lang="en-US" dirty="0" smtClean="0"/>
              <a:t>Alternative – use web submit</a:t>
            </a:r>
          </a:p>
          <a:p>
            <a:pPr lvl="1"/>
            <a:r>
              <a:rPr lang="en-US" dirty="0" smtClean="0"/>
              <a:t>Tuesday midnight means Tuesday 11:59pm + 1 minute</a:t>
            </a:r>
          </a:p>
        </p:txBody>
      </p:sp>
      <p:sp>
        <p:nvSpPr>
          <p:cNvPr id="4" name="Footer Placeholder 3"/>
          <p:cNvSpPr>
            <a:spLocks noGrp="1"/>
          </p:cNvSpPr>
          <p:nvPr>
            <p:ph type="ftr" sz="quarter" idx="11"/>
          </p:nvPr>
        </p:nvSpPr>
        <p:spPr/>
        <p:txBody>
          <a:bodyPr/>
          <a:lstStyle/>
          <a:p>
            <a:pPr>
              <a:defRPr/>
            </a:pPr>
            <a:r>
              <a:rPr lang="en-US" smtClean="0"/>
              <a:t>CompSci 101 Fall 2014</a:t>
            </a:r>
            <a:endParaRPr lang="en-US"/>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7</a:t>
            </a:fld>
            <a:endParaRPr lang="en-US"/>
          </a:p>
        </p:txBody>
      </p:sp>
    </p:spTree>
    <p:extLst>
      <p:ext uri="{BB962C8B-B14F-4D97-AF65-F5344CB8AC3E}">
        <p14:creationId xmlns:p14="http://schemas.microsoft.com/office/powerpoint/2010/main" val="593910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37" y="266114"/>
            <a:ext cx="7772400" cy="1143000"/>
          </a:xfrm>
        </p:spPr>
        <p:txBody>
          <a:bodyPr/>
          <a:lstStyle/>
          <a:p>
            <a:r>
              <a:rPr lang="en-US" dirty="0" smtClean="0"/>
              <a:t>Why is this person so important to this course?</a:t>
            </a:r>
            <a:endParaRPr lang="en-US" dirty="0"/>
          </a:p>
        </p:txBody>
      </p:sp>
      <p:sp>
        <p:nvSpPr>
          <p:cNvPr id="3" name="Content Placeholder 2"/>
          <p:cNvSpPr>
            <a:spLocks noGrp="1"/>
          </p:cNvSpPr>
          <p:nvPr>
            <p:ph idx="1"/>
          </p:nvPr>
        </p:nvSpPr>
        <p:spPr>
          <a:xfrm>
            <a:off x="3927231" y="3271214"/>
            <a:ext cx="4572000" cy="990600"/>
          </a:xfrm>
        </p:spPr>
        <p:txBody>
          <a:bodyPr/>
          <a:lstStyle/>
          <a:p>
            <a:r>
              <a:rPr lang="en-US" dirty="0" smtClean="0"/>
              <a:t>Have you donated yet?</a:t>
            </a:r>
            <a:endParaRPr lang="en-US" dirty="0"/>
          </a:p>
        </p:txBody>
      </p:sp>
      <p:sp>
        <p:nvSpPr>
          <p:cNvPr id="4" name="Footer Placeholder 3"/>
          <p:cNvSpPr>
            <a:spLocks noGrp="1"/>
          </p:cNvSpPr>
          <p:nvPr>
            <p:ph type="ftr" sz="quarter" idx="11"/>
          </p:nvPr>
        </p:nvSpPr>
        <p:spPr/>
        <p:txBody>
          <a:bodyPr/>
          <a:lstStyle/>
          <a:p>
            <a:pPr>
              <a:defRPr/>
            </a:pPr>
            <a:r>
              <a:rPr lang="en-US" smtClean="0"/>
              <a:t>CompSci 101 Fall 2014</a:t>
            </a:r>
            <a:endParaRPr lang="en-US"/>
          </a:p>
        </p:txBody>
      </p:sp>
      <p:sp>
        <p:nvSpPr>
          <p:cNvPr id="5" name="Slide Number Placeholder 4"/>
          <p:cNvSpPr>
            <a:spLocks noGrp="1"/>
          </p:cNvSpPr>
          <p:nvPr>
            <p:ph type="sldNum" sz="quarter" idx="12"/>
          </p:nvPr>
        </p:nvSpPr>
        <p:spPr/>
        <p:txBody>
          <a:bodyPr/>
          <a:lstStyle/>
          <a:p>
            <a:pPr>
              <a:defRPr/>
            </a:pPr>
            <a:fld id="{60446692-700E-43DD-A3DB-E0F73ACFB781}" type="slidenum">
              <a:rPr lang="en-US" smtClean="0"/>
              <a:pPr>
                <a:defRPr/>
              </a:pPr>
              <a:t>8</a:t>
            </a:fld>
            <a:endParaRPr lang="en-US"/>
          </a:p>
        </p:txBody>
      </p:sp>
      <p:pic>
        <p:nvPicPr>
          <p:cNvPr id="1026" name="Picture 2" descr="Brad Mil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62687"/>
            <a:ext cx="2751097" cy="3915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14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169863"/>
            <a:ext cx="7772400" cy="1143000"/>
          </a:xfrm>
        </p:spPr>
        <p:txBody>
          <a:bodyPr/>
          <a:lstStyle/>
          <a:p>
            <a:r>
              <a:rPr lang="en-US" smtClean="0"/>
              <a:t>What do Computer Scientists look like?</a:t>
            </a:r>
          </a:p>
        </p:txBody>
      </p:sp>
      <p:pic>
        <p:nvPicPr>
          <p:cNvPr id="1741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011613"/>
            <a:ext cx="17430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768475"/>
            <a:ext cx="11430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816225"/>
            <a:ext cx="19145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sz="1400" smtClean="0"/>
              <a:t>CompSci 101 Fall 2014</a:t>
            </a:r>
          </a:p>
        </p:txBody>
      </p:sp>
      <p:sp>
        <p:nvSpPr>
          <p:cNvPr id="1741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51BB2DAB-0F72-44B6-A20A-C9B40CCC4380}" type="slidenum">
              <a:rPr lang="en-US" sz="1400"/>
              <a:pPr eaLnBrk="1" hangingPunct="1"/>
              <a:t>9</a:t>
            </a:fld>
            <a:endParaRPr lang="en-US" sz="1400"/>
          </a:p>
        </p:txBody>
      </p:sp>
      <p:pic>
        <p:nvPicPr>
          <p:cNvPr id="2" name="Picture 2" descr="https://encrypted-tbn3.gstatic.com/images?q=tbn:ANd9GcRFRBPQ9vUyz_pX3uy_T7WndSEqtw3hOH-PlpulyQlnnAuNhx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17" y="4241800"/>
            <a:ext cx="306705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fullyc.com/wp-content/blogs.dir/18/files/2013/11/googlefounders_fullyc_002-1024x66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7680" y="1312863"/>
            <a:ext cx="2603689" cy="169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63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4304</TotalTime>
  <Words>1143</Words>
  <Application>Microsoft Office PowerPoint</Application>
  <PresentationFormat>On-screen Show (4:3)</PresentationFormat>
  <Paragraphs>179</Paragraphs>
  <Slides>24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MS PGothic</vt:lpstr>
      <vt:lpstr>Calibri</vt:lpstr>
      <vt:lpstr>Cambria Math</vt:lpstr>
      <vt:lpstr>Courier New</vt:lpstr>
      <vt:lpstr>Times New Roman</vt:lpstr>
      <vt:lpstr>Default Design</vt:lpstr>
      <vt:lpstr>CompSci 101 Introduction to Computer Science</vt:lpstr>
      <vt:lpstr>DO NOT SIT IN THE LAST FOUR ROWS!  Come forward and sit beside someone you haven’t met</vt:lpstr>
      <vt:lpstr>Announcements</vt:lpstr>
      <vt:lpstr>Introduction</vt:lpstr>
      <vt:lpstr>How many ways can I run Python in this course?</vt:lpstr>
      <vt:lpstr>How to get Help in this class</vt:lpstr>
      <vt:lpstr>Submitting an APT or Assignment</vt:lpstr>
      <vt:lpstr>Why is this person so important to this course?</vt:lpstr>
      <vt:lpstr>What do Computer Scientists look like?</vt:lpstr>
      <vt:lpstr>What did Prof. Astrachan teach you?</vt:lpstr>
      <vt:lpstr>         Turtles</vt:lpstr>
      <vt:lpstr>Top 10 list for surving in CompSci 101</vt:lpstr>
      <vt:lpstr>Top 10 list (cont)</vt:lpstr>
      <vt:lpstr>Review Functions</vt:lpstr>
      <vt:lpstr>Assignment 2</vt:lpstr>
      <vt:lpstr>Computer Science Alum</vt:lpstr>
      <vt:lpstr>Computer Science Duke Alums</vt:lpstr>
      <vt:lpstr>More on Strings</vt:lpstr>
      <vt:lpstr>Examples</vt:lpstr>
      <vt:lpstr>Loop over all characters in a String</vt:lpstr>
      <vt:lpstr>Loop over string</vt:lpstr>
      <vt:lpstr>Loop over all words in a list</vt:lpstr>
      <vt:lpstr>Loop over words</vt:lpstr>
      <vt:lpstr>Solve an APT</vt:lpstr>
    </vt:vector>
  </TitlesOfParts>
  <Company>Duke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CompSci 6 Programming Design and Analysis</dc:title>
  <dc:creator>Susan Rodger</dc:creator>
  <cp:lastModifiedBy>Susan</cp:lastModifiedBy>
  <cp:revision>75</cp:revision>
  <dcterms:created xsi:type="dcterms:W3CDTF">2005-08-25T14:18:45Z</dcterms:created>
  <dcterms:modified xsi:type="dcterms:W3CDTF">2014-09-09T12:45:11Z</dcterms:modified>
</cp:coreProperties>
</file>