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8" r:id="rId3"/>
    <p:sldId id="277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8" autoAdjust="0"/>
    <p:restoredTop sz="86466" autoAdjust="0"/>
  </p:normalViewPr>
  <p:slideViewPr>
    <p:cSldViewPr>
      <p:cViewPr varScale="1">
        <p:scale>
          <a:sx n="65" d="100"/>
          <a:sy n="65" d="100"/>
        </p:scale>
        <p:origin x="84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5ED27268-EC4C-4E87-944D-E761B934C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71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248CD7-5678-4FE1-A664-84344C169C63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E2BC31-1F4D-4A4D-87DD-473A36B4A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173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Noam </a:t>
            </a:r>
            <a:r>
              <a:rPr lang="en-US" dirty="0" err="1" smtClean="0"/>
              <a:t>Shazeer</a:t>
            </a:r>
            <a:r>
              <a:rPr lang="en-US" dirty="0" smtClean="0"/>
              <a:t> (works</a:t>
            </a:r>
            <a:r>
              <a:rPr lang="en-US" baseline="0" dirty="0" smtClean="0"/>
              <a:t> at google, sat in the front row in B101 in </a:t>
            </a:r>
            <a:r>
              <a:rPr lang="en-US" baseline="0" dirty="0" err="1" smtClean="0"/>
              <a:t>CompSci</a:t>
            </a:r>
            <a:r>
              <a:rPr lang="en-US" baseline="0" dirty="0" smtClean="0"/>
              <a:t> 101!)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A9354-3C73-4317-94B5-037B021CD09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809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3E9C4-CC62-419B-94EA-3C3ACB7F9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7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EDA16-EE90-4E65-9C25-D045E6452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9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C838-743E-46B1-9535-A8D3D4E69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B02F-6869-41A8-88A9-7B04A5944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08AB-BBD7-406C-8FE3-ABD9B60C7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E9AF7-1243-4137-A70D-606EB1674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1282-F280-4848-B924-21AC7882B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5C597-8985-48AF-93BD-6E14E156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A454-7E6E-480D-86B5-CCFC57051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AA312-D4AF-4A57-A4AC-B58CF3A8A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AA07-0B70-4E3D-84AF-4D5E92BC4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4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88E8A9B-E406-46EF-A9FD-35EBD6B1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425798"/>
            <a:ext cx="8153400" cy="1981200"/>
          </a:xfrm>
        </p:spPr>
        <p:txBody>
          <a:bodyPr/>
          <a:lstStyle/>
          <a:p>
            <a:pPr eaLnBrk="1" hangingPunct="1"/>
            <a:r>
              <a:rPr lang="en-US" dirty="0" err="1" smtClean="0"/>
              <a:t>CompSci</a:t>
            </a:r>
            <a:r>
              <a:rPr lang="en-US" dirty="0" smtClean="0"/>
              <a:t> 101</a:t>
            </a:r>
            <a:br>
              <a:rPr lang="en-US" dirty="0" smtClean="0"/>
            </a:br>
            <a:r>
              <a:rPr lang="en-US" dirty="0" smtClean="0"/>
              <a:t>Introduction to Computer Science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5105400" y="2301702"/>
            <a:ext cx="305192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 smtClean="0"/>
              <a:t>September 11, </a:t>
            </a:r>
            <a:r>
              <a:rPr lang="en-US" sz="2800" dirty="0"/>
              <a:t>2014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Prof. Rodger</a:t>
            </a:r>
          </a:p>
        </p:txBody>
      </p:sp>
      <p:pic>
        <p:nvPicPr>
          <p:cNvPr id="1026" name="Picture 2" descr="http://video.aia.org/aiaawards/2013/2013-regionalurbandesign/sept-11-memorial/i/photo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2888307"/>
            <a:ext cx="3771900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914400" y="5967708"/>
            <a:ext cx="45447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National September 11 Memorial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Making Decisions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8077200" cy="55626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i="1" dirty="0" smtClean="0"/>
              <a:t>condition1</a:t>
            </a:r>
            <a:r>
              <a:rPr lang="en-US" dirty="0" smtClean="0"/>
              <a:t>:</a:t>
            </a:r>
          </a:p>
          <a:p>
            <a:pPr marL="457200" lvl="1" indent="0">
              <a:buFontTx/>
              <a:buNone/>
              <a:defRPr/>
            </a:pPr>
            <a:r>
              <a:rPr lang="en-US" dirty="0" smtClean="0"/>
              <a:t>Block of code to do if condition is true</a:t>
            </a:r>
          </a:p>
          <a:p>
            <a:pPr marL="0" indent="0">
              <a:buFontTx/>
              <a:buNone/>
              <a:defRPr/>
            </a:pPr>
            <a:r>
              <a:rPr lang="en-US" dirty="0" err="1"/>
              <a:t>e</a:t>
            </a:r>
            <a:r>
              <a:rPr lang="en-US" dirty="0" err="1" smtClean="0"/>
              <a:t>lif</a:t>
            </a:r>
            <a:r>
              <a:rPr lang="en-US" dirty="0" smtClean="0"/>
              <a:t> </a:t>
            </a:r>
            <a:r>
              <a:rPr lang="en-US" i="1" dirty="0" smtClean="0"/>
              <a:t>condition2</a:t>
            </a:r>
            <a:r>
              <a:rPr lang="en-US" dirty="0" smtClean="0"/>
              <a:t>:</a:t>
            </a:r>
          </a:p>
          <a:p>
            <a:pPr marL="457200" lvl="1" indent="0">
              <a:buFontTx/>
              <a:buNone/>
              <a:defRPr/>
            </a:pPr>
            <a:r>
              <a:rPr lang="en-US" i="1" dirty="0" smtClean="0"/>
              <a:t>Block of code to do if condition1 false, condition2 is true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e</a:t>
            </a:r>
            <a:r>
              <a:rPr lang="en-US" dirty="0" smtClean="0"/>
              <a:t>lse:</a:t>
            </a:r>
          </a:p>
          <a:p>
            <a:pPr marL="457200" lvl="1" indent="0">
              <a:buFontTx/>
              <a:buNone/>
              <a:defRPr/>
            </a:pPr>
            <a:r>
              <a:rPr lang="en-US" i="1" dirty="0" smtClean="0"/>
              <a:t>Block of code to do if other conditions false</a:t>
            </a:r>
          </a:p>
          <a:p>
            <a:pPr>
              <a:defRPr/>
            </a:pPr>
            <a:endParaRPr lang="en-US" i="1" dirty="0"/>
          </a:p>
          <a:p>
            <a:pPr>
              <a:defRPr/>
            </a:pPr>
            <a:r>
              <a:rPr lang="en-US" dirty="0" smtClean="0"/>
              <a:t>Can have many </a:t>
            </a:r>
            <a:r>
              <a:rPr lang="en-US" dirty="0" err="1" smtClean="0"/>
              <a:t>elifs</a:t>
            </a:r>
            <a:r>
              <a:rPr lang="en-US" dirty="0" smtClean="0"/>
              <a:t>, leave out </a:t>
            </a:r>
            <a:r>
              <a:rPr lang="en-US" dirty="0" err="1" smtClean="0"/>
              <a:t>elif</a:t>
            </a:r>
            <a:r>
              <a:rPr lang="en-US" dirty="0" smtClean="0"/>
              <a:t>, leave out else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3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Making Decisions tools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772400" cy="5257800"/>
          </a:xfrm>
        </p:spPr>
        <p:txBody>
          <a:bodyPr/>
          <a:lstStyle/>
          <a:p>
            <a:r>
              <a:rPr lang="en-US" dirty="0" smtClean="0"/>
              <a:t>Boolean values: True, False</a:t>
            </a:r>
          </a:p>
          <a:p>
            <a:r>
              <a:rPr lang="en-US" dirty="0" smtClean="0"/>
              <a:t>Boolean operators: and, or, not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Relational operators: &lt;, &lt;=, &gt;, &gt;=</a:t>
            </a:r>
          </a:p>
          <a:p>
            <a:r>
              <a:rPr lang="en-US" dirty="0" smtClean="0"/>
              <a:t>Equality operators: ==,  !=</a:t>
            </a:r>
          </a:p>
          <a:p>
            <a:r>
              <a:rPr lang="en-US" dirty="0" smtClean="0"/>
              <a:t>Look at if examples: </a:t>
            </a:r>
            <a:r>
              <a:rPr lang="en-US" dirty="0" smtClean="0"/>
              <a:t>miscIf.py</a:t>
            </a:r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47800" y="2743200"/>
          <a:ext cx="6096000" cy="1849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90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  X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    Y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X </a:t>
                      </a:r>
                      <a:r>
                        <a:rPr lang="en-US" sz="1800" baseline="0" dirty="0" smtClean="0"/>
                        <a:t> and  Y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X  or  Y</a:t>
                      </a:r>
                      <a:endParaRPr lang="en-US" sz="1800" dirty="0"/>
                    </a:p>
                  </a:txBody>
                  <a:tcPr marT="45728" marB="45728"/>
                </a:tc>
              </a:tr>
              <a:tr h="37090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True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True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True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True</a:t>
                      </a:r>
                      <a:endParaRPr lang="en-US" sz="1800" dirty="0"/>
                    </a:p>
                  </a:txBody>
                  <a:tcPr marT="45728" marB="45728"/>
                </a:tc>
              </a:tr>
              <a:tr h="36582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True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False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False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True</a:t>
                      </a:r>
                      <a:endParaRPr lang="en-US" sz="1800" dirty="0"/>
                    </a:p>
                  </a:txBody>
                  <a:tcPr marT="45728" marB="45728"/>
                </a:tc>
              </a:tr>
              <a:tr h="37090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False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True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False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True</a:t>
                      </a:r>
                      <a:endParaRPr lang="en-US" sz="1800" dirty="0"/>
                    </a:p>
                  </a:txBody>
                  <a:tcPr marT="45728" marB="45728"/>
                </a:tc>
              </a:tr>
              <a:tr h="37090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False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False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False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False</a:t>
                      </a:r>
                      <a:endParaRPr lang="en-US" sz="1800" dirty="0"/>
                    </a:p>
                  </a:txBody>
                  <a:tcPr marT="45728" marB="4572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7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More on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range (1,11)</a:t>
            </a:r>
          </a:p>
          <a:p>
            <a:pPr lvl="1">
              <a:defRPr/>
            </a:pPr>
            <a:r>
              <a:rPr lang="en-US" dirty="0" smtClean="0"/>
              <a:t>Generates a list of numbers from 1 to 10</a:t>
            </a:r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Example:</a:t>
            </a:r>
          </a:p>
          <a:p>
            <a:pPr marL="0" indent="0">
              <a:buFontTx/>
              <a:buNone/>
              <a:defRPr/>
            </a:pPr>
            <a:r>
              <a:rPr lang="en-US" dirty="0" smtClean="0"/>
              <a:t>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in range(1,11):</a:t>
            </a:r>
          </a:p>
          <a:p>
            <a:pPr marL="457200" lvl="1" indent="0">
              <a:buFontTx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print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num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45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nswer = 0 </a:t>
            </a:r>
          </a:p>
          <a:p>
            <a:pPr marL="0" indent="0">
              <a:buFontTx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range(1,10):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% 3 == 0: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answer = answer +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num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else: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answer = answer + 1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FontTx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22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632" y="216368"/>
            <a:ext cx="7772400" cy="1143000"/>
          </a:xfrm>
        </p:spPr>
        <p:txBody>
          <a:bodyPr/>
          <a:lstStyle/>
          <a:p>
            <a:r>
              <a:rPr lang="en-US" dirty="0" smtClean="0"/>
              <a:t>Computer Science Duke Alum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446692-700E-43DD-A3DB-E0F73ACFB78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989045"/>
            <a:ext cx="7947062" cy="3706723"/>
          </a:xfrm>
          <a:prstGeom prst="rect">
            <a:avLst/>
          </a:prstGeom>
        </p:spPr>
      </p:pic>
      <p:pic>
        <p:nvPicPr>
          <p:cNvPr id="7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587" y="1509811"/>
            <a:ext cx="1725613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995" y="1752600"/>
            <a:ext cx="3677163" cy="108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1172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181600"/>
          </a:xfrm>
        </p:spPr>
        <p:txBody>
          <a:bodyPr/>
          <a:lstStyle/>
          <a:p>
            <a:r>
              <a:rPr lang="en-US" dirty="0" smtClean="0"/>
              <a:t>DO NOT SIT IN THE LAST FOUR ROWS! (sec 01)</a:t>
            </a:r>
            <a:br>
              <a:rPr lang="en-US" dirty="0" smtClean="0"/>
            </a:br>
            <a:r>
              <a:rPr lang="en-US" dirty="0" smtClean="0"/>
              <a:t>THREE ROWS! (sec 02)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Come forward and sit beside someone you haven’t met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446692-700E-43DD-A3DB-E0F73ACFB78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8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Announcements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Read for next time on the calendar page</a:t>
            </a:r>
          </a:p>
          <a:p>
            <a:pPr lvl="1" eaLnBrk="1" hangingPunct="1"/>
            <a:r>
              <a:rPr lang="en-US" dirty="0" smtClean="0"/>
              <a:t>RQ will be available soon</a:t>
            </a:r>
          </a:p>
          <a:p>
            <a:pPr eaLnBrk="1" hangingPunct="1"/>
            <a:r>
              <a:rPr lang="en-US" dirty="0" smtClean="0"/>
              <a:t>Assignment 2 due today</a:t>
            </a:r>
          </a:p>
          <a:p>
            <a:pPr lvl="1" eaLnBrk="1" hangingPunct="1"/>
            <a:r>
              <a:rPr lang="en-US" dirty="0" smtClean="0"/>
              <a:t>Assignment 3 is out and due Sept 18</a:t>
            </a:r>
          </a:p>
          <a:p>
            <a:pPr eaLnBrk="1" hangingPunct="1"/>
            <a:r>
              <a:rPr lang="en-US" dirty="0" smtClean="0"/>
              <a:t>APT Problem set 2 is due Tuesday, Sept 16</a:t>
            </a:r>
          </a:p>
          <a:p>
            <a:pPr eaLnBrk="1" hangingPunct="1"/>
            <a:r>
              <a:rPr lang="en-US" dirty="0" smtClean="0"/>
              <a:t>New way to test APTs – via the web</a:t>
            </a:r>
          </a:p>
          <a:p>
            <a:pPr lvl="1" eaLnBrk="1" hangingPunct="1"/>
            <a:r>
              <a:rPr lang="en-US" dirty="0" smtClean="0"/>
              <a:t>Slower, but if can’t </a:t>
            </a:r>
            <a:r>
              <a:rPr lang="en-US" dirty="0" err="1" smtClean="0"/>
              <a:t>snarf</a:t>
            </a:r>
            <a:r>
              <a:rPr lang="en-US" dirty="0" smtClean="0"/>
              <a:t>, do it this way</a:t>
            </a:r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 smtClean="0"/>
              <a:t>Finish lecture notes from last time first!</a:t>
            </a:r>
          </a:p>
          <a:p>
            <a:pPr eaLnBrk="1" hangingPunct="1"/>
            <a:r>
              <a:rPr lang="en-US" dirty="0" smtClean="0"/>
              <a:t>Solve an APT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10600" cy="495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 list is a collection of objects</a:t>
            </a:r>
          </a:p>
          <a:p>
            <a:pPr marL="0" indent="0">
              <a:buFontTx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scores = [99, 78, 91, 84]</a:t>
            </a:r>
          </a:p>
          <a:p>
            <a:pPr marL="0" indent="0">
              <a:buFontTx/>
              <a:buNone/>
              <a:defRPr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allAboutMe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[“Mo”,25, “934-1234”]</a:t>
            </a:r>
          </a:p>
          <a:p>
            <a:pPr marL="0" indent="0">
              <a:buFontTx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club=[‘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Mo’,‘Jo’,‘Po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’, ‘Flo’, ‘Bo’]</a:t>
            </a:r>
          </a:p>
          <a:p>
            <a:pPr>
              <a:defRPr/>
            </a:pPr>
            <a:r>
              <a:rPr lang="en-US" dirty="0" smtClean="0"/>
              <a:t>Lists are </a:t>
            </a:r>
            <a:r>
              <a:rPr lang="en-US" i="1" dirty="0" smtClean="0"/>
              <a:t>mutable</a:t>
            </a:r>
            <a:r>
              <a:rPr lang="en-US" dirty="0" smtClean="0"/>
              <a:t> – use [</a:t>
            </a:r>
            <a:r>
              <a:rPr lang="en-US" dirty="0" err="1" smtClean="0"/>
              <a:t>num</a:t>
            </a:r>
            <a:r>
              <a:rPr lang="en-US" dirty="0" smtClean="0"/>
              <a:t>] to change a value</a:t>
            </a:r>
          </a:p>
          <a:p>
            <a:pPr>
              <a:defRPr/>
            </a:pPr>
            <a:r>
              <a:rPr lang="en-US" dirty="0" smtClean="0"/>
              <a:t>Lists are indexed starting at 0, or -1 from the end</a:t>
            </a:r>
          </a:p>
          <a:p>
            <a:pPr>
              <a:defRPr/>
            </a:pPr>
            <a:r>
              <a:rPr lang="en-US" dirty="0" smtClean="0"/>
              <a:t>Functions: max, min, </a:t>
            </a:r>
            <a:r>
              <a:rPr lang="en-US" dirty="0" err="1" smtClean="0"/>
              <a:t>len</a:t>
            </a:r>
            <a:r>
              <a:rPr lang="en-US" dirty="0" smtClean="0"/>
              <a:t>, sum</a:t>
            </a:r>
          </a:p>
          <a:p>
            <a:pPr>
              <a:defRPr/>
            </a:pPr>
            <a:r>
              <a:rPr lang="en-US" dirty="0" smtClean="0"/>
              <a:t>Slice lists [:]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302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smtClean="0"/>
              <a:t>List Examples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scores = [10, 8, 10, 9]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scores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scores[2] = 5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scores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max(scores)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(scores)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sum(scores)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scores[1:]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scores[1]</a:t>
            </a:r>
          </a:p>
        </p:txBody>
      </p:sp>
    </p:spTree>
    <p:extLst>
      <p:ext uri="{BB962C8B-B14F-4D97-AF65-F5344CB8AC3E}">
        <p14:creationId xmlns:p14="http://schemas.microsoft.com/office/powerpoint/2010/main" val="401533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541338" y="207963"/>
            <a:ext cx="7772400" cy="669925"/>
          </a:xfrm>
        </p:spPr>
        <p:txBody>
          <a:bodyPr/>
          <a:lstStyle/>
          <a:p>
            <a:r>
              <a:rPr lang="en-US" smtClean="0"/>
              <a:t>List before/after modification</a:t>
            </a:r>
          </a:p>
        </p:txBody>
      </p:sp>
      <p:sp>
        <p:nvSpPr>
          <p:cNvPr id="9219" name="TextBox 30"/>
          <p:cNvSpPr txBox="1">
            <a:spLocks noChangeArrowheads="1"/>
          </p:cNvSpPr>
          <p:nvPr/>
        </p:nvSpPr>
        <p:spPr bwMode="auto">
          <a:xfrm>
            <a:off x="4800600" y="2087563"/>
            <a:ext cx="3810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3600"/>
              <a:t>score = [10,8,10,9]</a:t>
            </a:r>
          </a:p>
        </p:txBody>
      </p:sp>
      <p:sp>
        <p:nvSpPr>
          <p:cNvPr id="9220" name="TextBox 31"/>
          <p:cNvSpPr txBox="1">
            <a:spLocks noChangeArrowheads="1"/>
          </p:cNvSpPr>
          <p:nvPr/>
        </p:nvSpPr>
        <p:spPr bwMode="auto">
          <a:xfrm>
            <a:off x="4800600" y="3898900"/>
            <a:ext cx="3810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3600"/>
              <a:t>score [2] = 5</a:t>
            </a:r>
          </a:p>
        </p:txBody>
      </p:sp>
      <p:sp>
        <p:nvSpPr>
          <p:cNvPr id="5" name="Rectangle 4"/>
          <p:cNvSpPr/>
          <p:nvPr/>
        </p:nvSpPr>
        <p:spPr>
          <a:xfrm>
            <a:off x="1601788" y="1479550"/>
            <a:ext cx="609600" cy="609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92188" y="1479550"/>
            <a:ext cx="609600" cy="609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11388" y="1479550"/>
            <a:ext cx="609600" cy="609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20988" y="1479550"/>
            <a:ext cx="609600" cy="609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25" name="TextBox 11"/>
          <p:cNvSpPr txBox="1">
            <a:spLocks noChangeArrowheads="1"/>
          </p:cNvSpPr>
          <p:nvPr/>
        </p:nvSpPr>
        <p:spPr bwMode="auto">
          <a:xfrm>
            <a:off x="1638300" y="2620963"/>
            <a:ext cx="533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000"/>
              <a:t>8</a:t>
            </a:r>
          </a:p>
        </p:txBody>
      </p:sp>
      <p:sp>
        <p:nvSpPr>
          <p:cNvPr id="9226" name="TextBox 11"/>
          <p:cNvSpPr txBox="1">
            <a:spLocks noChangeArrowheads="1"/>
          </p:cNvSpPr>
          <p:nvPr/>
        </p:nvSpPr>
        <p:spPr bwMode="auto">
          <a:xfrm>
            <a:off x="3735388" y="2689225"/>
            <a:ext cx="533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000"/>
              <a:t>9</a:t>
            </a:r>
          </a:p>
        </p:txBody>
      </p:sp>
      <p:sp>
        <p:nvSpPr>
          <p:cNvPr id="9227" name="TextBox 11"/>
          <p:cNvSpPr txBox="1">
            <a:spLocks noChangeArrowheads="1"/>
          </p:cNvSpPr>
          <p:nvPr/>
        </p:nvSpPr>
        <p:spPr bwMode="auto">
          <a:xfrm>
            <a:off x="382588" y="2622550"/>
            <a:ext cx="7239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000"/>
              <a:t>10</a:t>
            </a:r>
          </a:p>
        </p:txBody>
      </p:sp>
      <p:sp>
        <p:nvSpPr>
          <p:cNvPr id="9228" name="TextBox 12"/>
          <p:cNvSpPr txBox="1">
            <a:spLocks noChangeArrowheads="1"/>
          </p:cNvSpPr>
          <p:nvPr/>
        </p:nvSpPr>
        <p:spPr bwMode="auto">
          <a:xfrm>
            <a:off x="2536825" y="2774950"/>
            <a:ext cx="7239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000"/>
              <a:t>10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992188" y="1785938"/>
            <a:ext cx="304800" cy="835025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9225" idx="0"/>
          </p:cNvCxnSpPr>
          <p:nvPr/>
        </p:nvCxnSpPr>
        <p:spPr>
          <a:xfrm flipH="1">
            <a:off x="1905000" y="1785938"/>
            <a:ext cx="1588" cy="835025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9228" idx="0"/>
          </p:cNvCxnSpPr>
          <p:nvPr/>
        </p:nvCxnSpPr>
        <p:spPr>
          <a:xfrm>
            <a:off x="2536825" y="1873250"/>
            <a:ext cx="361950" cy="9017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182938" y="1873250"/>
            <a:ext cx="704850" cy="9017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3" name="TextBox 12"/>
          <p:cNvSpPr txBox="1">
            <a:spLocks noChangeArrowheads="1"/>
          </p:cNvSpPr>
          <p:nvPr/>
        </p:nvSpPr>
        <p:spPr bwMode="auto">
          <a:xfrm>
            <a:off x="1092200" y="898525"/>
            <a:ext cx="22367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3200"/>
              <a:t>0    1    2    3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701800" y="4079875"/>
            <a:ext cx="609600" cy="609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092200" y="4079875"/>
            <a:ext cx="609600" cy="609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311400" y="4079875"/>
            <a:ext cx="609600" cy="609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921000" y="4079875"/>
            <a:ext cx="609600" cy="609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38" name="TextBox 11"/>
          <p:cNvSpPr txBox="1">
            <a:spLocks noChangeArrowheads="1"/>
          </p:cNvSpPr>
          <p:nvPr/>
        </p:nvSpPr>
        <p:spPr bwMode="auto">
          <a:xfrm>
            <a:off x="1738313" y="5221288"/>
            <a:ext cx="533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000"/>
              <a:t>8</a:t>
            </a:r>
          </a:p>
        </p:txBody>
      </p:sp>
      <p:sp>
        <p:nvSpPr>
          <p:cNvPr id="9239" name="TextBox 11"/>
          <p:cNvSpPr txBox="1">
            <a:spLocks noChangeArrowheads="1"/>
          </p:cNvSpPr>
          <p:nvPr/>
        </p:nvSpPr>
        <p:spPr bwMode="auto">
          <a:xfrm>
            <a:off x="3835400" y="5289550"/>
            <a:ext cx="533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000"/>
              <a:t>9</a:t>
            </a:r>
          </a:p>
        </p:txBody>
      </p:sp>
      <p:sp>
        <p:nvSpPr>
          <p:cNvPr id="9240" name="TextBox 44"/>
          <p:cNvSpPr txBox="1">
            <a:spLocks noChangeArrowheads="1"/>
          </p:cNvSpPr>
          <p:nvPr/>
        </p:nvSpPr>
        <p:spPr bwMode="auto">
          <a:xfrm>
            <a:off x="482600" y="5222875"/>
            <a:ext cx="7239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000"/>
              <a:t>10</a:t>
            </a:r>
          </a:p>
        </p:txBody>
      </p:sp>
      <p:sp>
        <p:nvSpPr>
          <p:cNvPr id="9241" name="TextBox 45"/>
          <p:cNvSpPr txBox="1">
            <a:spLocks noChangeArrowheads="1"/>
          </p:cNvSpPr>
          <p:nvPr/>
        </p:nvSpPr>
        <p:spPr bwMode="auto">
          <a:xfrm>
            <a:off x="2806700" y="5434013"/>
            <a:ext cx="7239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00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1092200" y="4384675"/>
            <a:ext cx="304800" cy="836613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9238" idx="0"/>
          </p:cNvCxnSpPr>
          <p:nvPr/>
        </p:nvCxnSpPr>
        <p:spPr>
          <a:xfrm flipH="1">
            <a:off x="2005013" y="4386263"/>
            <a:ext cx="1587" cy="835025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3282950" y="4473575"/>
            <a:ext cx="704850" cy="9017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45" name="TextBox 12"/>
          <p:cNvSpPr txBox="1">
            <a:spLocks noChangeArrowheads="1"/>
          </p:cNvSpPr>
          <p:nvPr/>
        </p:nvSpPr>
        <p:spPr bwMode="auto">
          <a:xfrm>
            <a:off x="1193800" y="3498850"/>
            <a:ext cx="22367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3200"/>
              <a:t>0    1    2    3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 flipH="1">
            <a:off x="2459038" y="4473575"/>
            <a:ext cx="157162" cy="9017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47" name="TextBox 11"/>
          <p:cNvSpPr txBox="1">
            <a:spLocks noChangeArrowheads="1"/>
          </p:cNvSpPr>
          <p:nvPr/>
        </p:nvSpPr>
        <p:spPr bwMode="auto">
          <a:xfrm>
            <a:off x="2171700" y="5399088"/>
            <a:ext cx="533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00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70338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smtClean="0"/>
              <a:t>Processing List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534400" cy="5410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Process all the items in a list, one item at a time</a:t>
            </a:r>
          </a:p>
          <a:p>
            <a:pPr>
              <a:defRPr/>
            </a:pPr>
            <a:r>
              <a:rPr lang="en-US" dirty="0" smtClean="0"/>
              <a:t>Format:       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 smtClean="0"/>
              <a:t> variable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en-US" dirty="0" smtClean="0"/>
              <a:t> list:</a:t>
            </a:r>
          </a:p>
          <a:p>
            <a:pPr marL="0" indent="0">
              <a:buFontTx/>
              <a:buNone/>
              <a:defRPr/>
            </a:pPr>
            <a:r>
              <a:rPr lang="en-US" dirty="0" smtClean="0"/>
              <a:t>                                block</a:t>
            </a:r>
          </a:p>
          <a:p>
            <a:pPr>
              <a:defRPr/>
            </a:pPr>
            <a:r>
              <a:rPr lang="en-US" dirty="0" smtClean="0"/>
              <a:t>Example:</a:t>
            </a:r>
          </a:p>
          <a:p>
            <a:pPr marL="0" indent="0">
              <a:buFontTx/>
              <a:buNone/>
              <a:defRPr/>
            </a:pPr>
            <a:r>
              <a:rPr lang="en-US" dirty="0" smtClean="0"/>
              <a:t>       </a:t>
            </a:r>
            <a:r>
              <a:rPr lang="en-US" dirty="0" smtClean="0">
                <a:latin typeface="Courier New" pitchFamily="49" charset="0"/>
              </a:rPr>
              <a:t>sum = 0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</a:rPr>
              <a:t>nums</a:t>
            </a:r>
            <a:r>
              <a:rPr lang="en-US" dirty="0" smtClean="0">
                <a:latin typeface="Courier New" pitchFamily="49" charset="0"/>
              </a:rPr>
              <a:t> = [6, 7, 3, 1, 2]  </a:t>
            </a:r>
          </a:p>
          <a:p>
            <a:pPr marL="457200" lvl="1" indent="0">
              <a:buFontTx/>
              <a:buNone/>
              <a:defRPr/>
            </a:pPr>
            <a:r>
              <a:rPr lang="en-US" sz="3200" dirty="0" smtClean="0">
                <a:latin typeface="Courier New" pitchFamily="49" charset="0"/>
              </a:rPr>
              <a:t> for value in </a:t>
            </a:r>
            <a:r>
              <a:rPr lang="en-US" sz="3200" dirty="0" err="1" smtClean="0">
                <a:latin typeface="Courier New" pitchFamily="49" charset="0"/>
              </a:rPr>
              <a:t>nums</a:t>
            </a:r>
            <a:r>
              <a:rPr lang="en-US" sz="3200" dirty="0" smtClean="0">
                <a:latin typeface="Courier New" pitchFamily="49" charset="0"/>
              </a:rPr>
              <a:t>:</a:t>
            </a:r>
          </a:p>
          <a:p>
            <a:pPr marL="457200" lvl="1" indent="0">
              <a:buFontTx/>
              <a:buNone/>
              <a:defRPr/>
            </a:pPr>
            <a:r>
              <a:rPr lang="en-US" sz="3200" dirty="0" smtClean="0">
                <a:latin typeface="Courier New" pitchFamily="49" charset="0"/>
              </a:rPr>
              <a:t>     sum = sum + value</a:t>
            </a:r>
          </a:p>
          <a:p>
            <a:pPr marL="457200" lvl="1" indent="0">
              <a:buFontTx/>
              <a:buNone/>
              <a:defRPr/>
            </a:pPr>
            <a:r>
              <a:rPr lang="en-US" sz="3200" dirty="0" smtClean="0">
                <a:latin typeface="Courier New" pitchFamily="49" charset="0"/>
              </a:rPr>
              <a:t> print sum</a:t>
            </a:r>
            <a:endParaRPr lang="en-US" sz="32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16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r>
              <a:rPr lang="en-US" smtClean="0"/>
              <a:t>Copying vs aliasing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names = [‘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’, ‘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’, ‘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’]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club = names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team = names[:]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names[1] = ‘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flo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names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club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team</a:t>
            </a:r>
          </a:p>
        </p:txBody>
      </p:sp>
    </p:spTree>
    <p:extLst>
      <p:ext uri="{BB962C8B-B14F-4D97-AF65-F5344CB8AC3E}">
        <p14:creationId xmlns:p14="http://schemas.microsoft.com/office/powerpoint/2010/main" val="226536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800100"/>
          </a:xfrm>
        </p:spPr>
        <p:txBody>
          <a:bodyPr/>
          <a:lstStyle/>
          <a:p>
            <a:r>
              <a:rPr lang="en-US" smtClean="0"/>
              <a:t>Making Decisions</a:t>
            </a:r>
          </a:p>
        </p:txBody>
      </p:sp>
      <p:sp>
        <p:nvSpPr>
          <p:cNvPr id="4" name="Diamond 3"/>
          <p:cNvSpPr/>
          <p:nvPr/>
        </p:nvSpPr>
        <p:spPr>
          <a:xfrm>
            <a:off x="3200400" y="1905000"/>
            <a:ext cx="2362200" cy="18288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Question?</a:t>
            </a:r>
          </a:p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48400" y="3505200"/>
            <a:ext cx="1905000" cy="8382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 extrusionH="57150">
              <a:extrusionClr>
                <a:schemeClr val="tx1"/>
              </a:extrusionClr>
            </a:sp3d>
          </a:bodyPr>
          <a:lstStyle/>
          <a:p>
            <a:pPr algn="ctr">
              <a:defRPr/>
            </a:pPr>
            <a:r>
              <a:rPr lang="en-US" dirty="0">
                <a:ln>
                  <a:solidFill>
                    <a:schemeClr val="tx1"/>
                  </a:solidFill>
                </a:ln>
              </a:rPr>
              <a:t>if block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934200" y="2819400"/>
            <a:ext cx="0" cy="6858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3"/>
          </p:cNvCxnSpPr>
          <p:nvPr/>
        </p:nvCxnSpPr>
        <p:spPr>
          <a:xfrm>
            <a:off x="5562600" y="2819400"/>
            <a:ext cx="13716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406900" y="3733800"/>
            <a:ext cx="0" cy="16002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406900" y="4343400"/>
            <a:ext cx="2527300" cy="5334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5" name="TextBox 13"/>
          <p:cNvSpPr txBox="1">
            <a:spLocks noChangeArrowheads="1"/>
          </p:cNvSpPr>
          <p:nvPr/>
        </p:nvSpPr>
        <p:spPr bwMode="auto">
          <a:xfrm>
            <a:off x="5688013" y="2214563"/>
            <a:ext cx="7540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/>
              <a:t>True</a:t>
            </a:r>
          </a:p>
        </p:txBody>
      </p:sp>
      <p:sp>
        <p:nvSpPr>
          <p:cNvPr id="4106" name="TextBox 14"/>
          <p:cNvSpPr txBox="1">
            <a:spLocks noChangeArrowheads="1"/>
          </p:cNvSpPr>
          <p:nvPr/>
        </p:nvSpPr>
        <p:spPr bwMode="auto">
          <a:xfrm>
            <a:off x="3429000" y="3932238"/>
            <a:ext cx="8334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/>
              <a:t>False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406900" y="1104900"/>
            <a:ext cx="0" cy="8001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8" name="Content Placehold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9877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1147</TotalTime>
  <Words>567</Words>
  <Application>Microsoft Office PowerPoint</Application>
  <PresentationFormat>On-screen Show (4:3)</PresentationFormat>
  <Paragraphs>135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Courier New</vt:lpstr>
      <vt:lpstr>Times New Roman</vt:lpstr>
      <vt:lpstr>Default Design</vt:lpstr>
      <vt:lpstr>CompSci 101 Introduction to Computer Science</vt:lpstr>
      <vt:lpstr>DO NOT SIT IN THE LAST FOUR ROWS! (sec 01) THREE ROWS! (sec 02)  Come forward and sit beside someone you haven’t met</vt:lpstr>
      <vt:lpstr>Announcements</vt:lpstr>
      <vt:lpstr>Lists</vt:lpstr>
      <vt:lpstr>List Examples</vt:lpstr>
      <vt:lpstr>List before/after modification</vt:lpstr>
      <vt:lpstr>Processing List Items</vt:lpstr>
      <vt:lpstr>Copying vs aliasing</vt:lpstr>
      <vt:lpstr>Making Decisions</vt:lpstr>
      <vt:lpstr>Making Decisions in Python</vt:lpstr>
      <vt:lpstr>Making Decisions tools</vt:lpstr>
      <vt:lpstr>More on lists</vt:lpstr>
      <vt:lpstr>Example</vt:lpstr>
      <vt:lpstr>Computer Science Duke Alum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6 Programming Design and Analysis</dc:title>
  <dc:creator>Susan Rodger</dc:creator>
  <cp:lastModifiedBy>Susan</cp:lastModifiedBy>
  <cp:revision>48</cp:revision>
  <cp:lastPrinted>2014-09-11T02:26:22Z</cp:lastPrinted>
  <dcterms:created xsi:type="dcterms:W3CDTF">2005-08-25T14:18:45Z</dcterms:created>
  <dcterms:modified xsi:type="dcterms:W3CDTF">2014-09-11T02:26:32Z</dcterms:modified>
</cp:coreProperties>
</file>