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90" r:id="rId13"/>
    <p:sldId id="287" r:id="rId14"/>
    <p:sldId id="288" r:id="rId15"/>
    <p:sldId id="289" r:id="rId16"/>
    <p:sldId id="291" r:id="rId17"/>
    <p:sldId id="292" r:id="rId18"/>
    <p:sldId id="293" r:id="rId19"/>
    <p:sldId id="295" r:id="rId20"/>
    <p:sldId id="298" r:id="rId21"/>
    <p:sldId id="297" r:id="rId22"/>
    <p:sldId id="299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BD148-0EF3-4215-A529-D16D02AB1D84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5CB2D-DBB6-42A9-9A4A-EA281B1F7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6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Could put this in a function</a:t>
            </a:r>
            <a:r>
              <a:rPr lang="en-US" baseline="0" dirty="0" smtClean="0"/>
              <a:t> also for sum of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5CB2D-DBB6-42A9-9A4A-EA281B1F7C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9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Team is a copy of the list, club is NOT</a:t>
            </a:r>
            <a:r>
              <a:rPr lang="en-US" baseline="0" dirty="0" smtClean="0"/>
              <a:t> a copy </a:t>
            </a:r>
          </a:p>
          <a:p>
            <a:r>
              <a:rPr lang="en-US" baseline="0" dirty="0" smtClean="0"/>
              <a:t>Visualize in python tutor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5CB2D-DBB6-42A9-9A4A-EA281B1F7C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11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DIFFERENCE</a:t>
            </a:r>
            <a:r>
              <a:rPr lang="en-US" baseline="0" dirty="0" smtClean="0"/>
              <a:t> IN Q2 and Q3?</a:t>
            </a:r>
          </a:p>
          <a:p>
            <a:r>
              <a:rPr lang="en-US" baseline="0" dirty="0" smtClean="0"/>
              <a:t>If and </a:t>
            </a:r>
            <a:r>
              <a:rPr lang="en-US" baseline="0" dirty="0" err="1" smtClean="0"/>
              <a:t>elif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5CB2D-DBB6-42A9-9A4A-EA281B1F7C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35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Noam </a:t>
            </a:r>
            <a:r>
              <a:rPr lang="en-US" dirty="0" err="1" smtClean="0"/>
              <a:t>Shazeer</a:t>
            </a:r>
            <a:r>
              <a:rPr lang="en-US" dirty="0" smtClean="0"/>
              <a:t> (works</a:t>
            </a:r>
            <a:r>
              <a:rPr lang="en-US" baseline="0" dirty="0" smtClean="0"/>
              <a:t> at google, sat in the front row in B101 in </a:t>
            </a:r>
            <a:r>
              <a:rPr lang="en-US" baseline="0" dirty="0" err="1" smtClean="0"/>
              <a:t>CompSci</a:t>
            </a:r>
            <a:r>
              <a:rPr lang="en-US" baseline="0" dirty="0" smtClean="0"/>
              <a:t> 101!)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A9354-3C73-4317-94B5-037B021CD0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14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the structure</a:t>
            </a:r>
            <a:r>
              <a:rPr lang="en-US" baseline="0" dirty="0" smtClean="0"/>
              <a:t> is a file, for each line in the file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5CB2D-DBB6-42A9-9A4A-EA281B1F7C2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9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3065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September 18,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86200"/>
            <a:ext cx="2752725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Making Decisions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562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i="1" dirty="0" smtClean="0"/>
              <a:t>condition1</a:t>
            </a:r>
            <a:r>
              <a:rPr lang="en-US" dirty="0" smtClean="0"/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/>
              <a:t>Block of code to do if condition is true</a:t>
            </a:r>
          </a:p>
          <a:p>
            <a:pPr marL="0" indent="0">
              <a:buFontTx/>
              <a:buNone/>
              <a:defRPr/>
            </a:pPr>
            <a:r>
              <a:rPr lang="en-US" dirty="0" err="1"/>
              <a:t>e</a:t>
            </a:r>
            <a:r>
              <a:rPr lang="en-US" dirty="0" err="1" smtClean="0"/>
              <a:t>lif</a:t>
            </a:r>
            <a:r>
              <a:rPr lang="en-US" dirty="0" smtClean="0"/>
              <a:t> </a:t>
            </a:r>
            <a:r>
              <a:rPr lang="en-US" i="1" dirty="0" smtClean="0"/>
              <a:t>condition2</a:t>
            </a:r>
            <a:r>
              <a:rPr lang="en-US" dirty="0" smtClean="0"/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Block of code to do if condition1 false, condition2 is true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e</a:t>
            </a:r>
            <a:r>
              <a:rPr lang="en-US" dirty="0" smtClean="0"/>
              <a:t>lse: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Block of code to do if other conditions false</a:t>
            </a:r>
          </a:p>
          <a:p>
            <a:pPr>
              <a:defRPr/>
            </a:pPr>
            <a:endParaRPr lang="en-US" i="1" dirty="0"/>
          </a:p>
          <a:p>
            <a:pPr>
              <a:defRPr/>
            </a:pPr>
            <a:r>
              <a:rPr lang="en-US" dirty="0" smtClean="0"/>
              <a:t>Can have many </a:t>
            </a:r>
            <a:r>
              <a:rPr lang="en-US" dirty="0" err="1" smtClean="0"/>
              <a:t>elifs</a:t>
            </a:r>
            <a:r>
              <a:rPr lang="en-US" dirty="0" smtClean="0"/>
              <a:t>, leave out </a:t>
            </a:r>
            <a:r>
              <a:rPr lang="en-US" dirty="0" err="1" smtClean="0"/>
              <a:t>elif</a:t>
            </a:r>
            <a:r>
              <a:rPr lang="en-US" dirty="0" smtClean="0"/>
              <a:t>, leave out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Making Decisions tools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5257800"/>
          </a:xfrm>
        </p:spPr>
        <p:txBody>
          <a:bodyPr/>
          <a:lstStyle/>
          <a:p>
            <a:r>
              <a:rPr lang="en-US" dirty="0" smtClean="0"/>
              <a:t>Boolean values: True, False</a:t>
            </a:r>
          </a:p>
          <a:p>
            <a:r>
              <a:rPr lang="en-US" dirty="0" smtClean="0"/>
              <a:t>Boolean operators: and, or, not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Relational operators: &lt;, &lt;=, &gt;, &gt;=</a:t>
            </a:r>
          </a:p>
          <a:p>
            <a:r>
              <a:rPr lang="en-US" dirty="0" smtClean="0"/>
              <a:t>Equality operators: ==,  !=</a:t>
            </a:r>
          </a:p>
          <a:p>
            <a:r>
              <a:rPr lang="en-US" dirty="0" smtClean="0"/>
              <a:t>Look at if examples: miscIf.py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743200"/>
          <a:ext cx="6096000" cy="1849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X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Y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X </a:t>
                      </a:r>
                      <a:r>
                        <a:rPr lang="en-US" sz="1800" baseline="0" dirty="0" smtClean="0"/>
                        <a:t> and  Y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X  or  Y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65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True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True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False</a:t>
                      </a:r>
                      <a:endParaRPr lang="en-US" sz="1800" dirty="0"/>
                    </a:p>
                  </a:txBody>
                  <a:tcPr marT="45728" marB="457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99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7" y="34413"/>
            <a:ext cx="8962103" cy="1143000"/>
          </a:xfrm>
        </p:spPr>
        <p:txBody>
          <a:bodyPr/>
          <a:lstStyle/>
          <a:p>
            <a:r>
              <a:rPr lang="en-US" dirty="0" smtClean="0"/>
              <a:t>Compare </a:t>
            </a:r>
            <a:r>
              <a:rPr lang="en-US" dirty="0" smtClean="0"/>
              <a:t>Ifs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sz="3600" dirty="0" smtClean="0"/>
              <a:t>Form: </a:t>
            </a:r>
            <a:r>
              <a:rPr 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www.bit.ly/101fall14-0918-01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08402"/>
            <a:ext cx="4672351" cy="4273762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555" y="3687094"/>
            <a:ext cx="4817087" cy="279481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3733800" y="3662514"/>
            <a:ext cx="0" cy="2819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3657600"/>
            <a:ext cx="464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497" y="94658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0582" y="3195935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497" y="25908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30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More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range (1,11)</a:t>
            </a:r>
          </a:p>
          <a:p>
            <a:pPr lvl="1">
              <a:defRPr/>
            </a:pPr>
            <a:r>
              <a:rPr lang="en-US" dirty="0" smtClean="0"/>
              <a:t>Generates a list of numbers from 1 to 10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range(1,11):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print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6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nswer = 0 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range(1,10):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 3 == 0: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answer = answer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else: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answer = answer + 1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632" y="216368"/>
            <a:ext cx="7772400" cy="1143000"/>
          </a:xfrm>
        </p:spPr>
        <p:txBody>
          <a:bodyPr/>
          <a:lstStyle/>
          <a:p>
            <a:r>
              <a:rPr lang="en-US" dirty="0" smtClean="0"/>
              <a:t>Computer Science Duke Alum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46692-700E-43DD-A3DB-E0F73ACFB78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89045"/>
            <a:ext cx="7947062" cy="3706723"/>
          </a:xfrm>
          <a:prstGeom prst="rect">
            <a:avLst/>
          </a:prstGeom>
        </p:spPr>
      </p:pic>
      <p:pic>
        <p:nvPicPr>
          <p:cNvPr id="7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7" y="1509811"/>
            <a:ext cx="172561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95" y="1752600"/>
            <a:ext cx="3677163" cy="108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34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 the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 VARIABLE in STRUCTURE: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BODY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Repeat the BODY with the VARIABLE equal to each item in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16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the structure be? Variable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→ Variable</a:t>
            </a:r>
          </a:p>
          <a:p>
            <a:r>
              <a:rPr lang="en-US" dirty="0" smtClean="0"/>
              <a:t>String </a:t>
            </a:r>
            <a:r>
              <a:rPr lang="en-US" dirty="0"/>
              <a:t>→</a:t>
            </a:r>
            <a:r>
              <a:rPr lang="en-US" dirty="0" smtClean="0"/>
              <a:t> character</a:t>
            </a:r>
          </a:p>
          <a:p>
            <a:r>
              <a:rPr lang="en-US" dirty="0" smtClean="0"/>
              <a:t>List  →  item in list</a:t>
            </a:r>
          </a:p>
          <a:p>
            <a:endParaRPr lang="en-US" dirty="0"/>
          </a:p>
          <a:p>
            <a:r>
              <a:rPr lang="en-US" dirty="0" smtClean="0"/>
              <a:t>There are other types of structures we will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48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286000"/>
            <a:ext cx="7825854" cy="404105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85019" y="1143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27512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Files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Must open file, close file</a:t>
            </a:r>
          </a:p>
          <a:p>
            <a:pPr>
              <a:defRPr/>
            </a:pPr>
            <a:r>
              <a:rPr lang="en-US" dirty="0" smtClean="0"/>
              <a:t>Easiest way, read one line as a string and then process  it</a:t>
            </a:r>
          </a:p>
          <a:p>
            <a:pPr marL="457200" lvl="1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inputfile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open(“datafile.txt”)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inputfile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14400" lvl="2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line.strip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914400" lvl="2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‘’’  do something with line ‘’’</a:t>
            </a:r>
          </a:p>
          <a:p>
            <a:pPr marL="914400" lvl="2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514350" lvl="1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inputfile.close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6241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RQ 7 due Tuesday</a:t>
            </a:r>
          </a:p>
          <a:p>
            <a:pPr eaLnBrk="1" hangingPunct="1"/>
            <a:r>
              <a:rPr lang="en-US" dirty="0" smtClean="0"/>
              <a:t>Assignment 3 in </a:t>
            </a:r>
          </a:p>
          <a:p>
            <a:pPr lvl="1" eaLnBrk="1" hangingPunct="1"/>
            <a:r>
              <a:rPr lang="en-US" dirty="0" smtClean="0"/>
              <a:t>Assignment 4 out today</a:t>
            </a:r>
          </a:p>
          <a:p>
            <a:pPr lvl="1" eaLnBrk="1" hangingPunct="1"/>
            <a:r>
              <a:rPr lang="en-US" dirty="0" smtClean="0"/>
              <a:t>APT 3 due Tuesday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Tutors – Peer Tutoring Center is hiring tutors now, will be available soon</a:t>
            </a:r>
          </a:p>
          <a:p>
            <a:pPr eaLnBrk="1" hangingPunct="1"/>
            <a:r>
              <a:rPr lang="en-US" dirty="0" smtClean="0"/>
              <a:t>Consulting hours/office hours are free, go on non busy nights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 the for </a:t>
            </a:r>
            <a:r>
              <a:rPr lang="en-US" dirty="0" smtClean="0"/>
              <a:t>loop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 VARIABLE in STRUCTURE: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BODY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inputFile</a:t>
            </a:r>
            <a:r>
              <a:rPr lang="en-US" dirty="0" smtClean="0"/>
              <a:t> = open(“somefile.txt”)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str</a:t>
            </a:r>
            <a:r>
              <a:rPr lang="en-US" dirty="0" smtClean="0"/>
              <a:t> in </a:t>
            </a:r>
            <a:r>
              <a:rPr lang="en-US" dirty="0" err="1" smtClean="0"/>
              <a:t>inputFile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process </a:t>
            </a:r>
            <a:r>
              <a:rPr lang="en-US" dirty="0" err="1" smtClean="0"/>
              <a:t>str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9605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Writing to File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10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Must open file, close file</a:t>
            </a:r>
          </a:p>
          <a:p>
            <a:pPr>
              <a:defRPr/>
            </a:pPr>
            <a:r>
              <a:rPr lang="en-US" dirty="0" smtClean="0"/>
              <a:t>Open file for writing</a:t>
            </a:r>
            <a:endParaRPr lang="en-US" dirty="0" smtClean="0"/>
          </a:p>
          <a:p>
            <a:pPr marL="457200" lvl="1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outfile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open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(“outputfile.txt”, ‘w’)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phrases = [“hello there”, … ]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phrases: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outfile.write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“\n”)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514350" lvl="1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outfile.close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lvl="1" indent="0">
              <a:buFontTx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514350" lvl="1" indent="0">
              <a:buFontTx/>
              <a:buNone/>
              <a:defRPr/>
            </a:pPr>
            <a:r>
              <a:rPr lang="en-US" dirty="0" smtClean="0">
                <a:cs typeface="Courier New" pitchFamily="49" charset="0"/>
              </a:rPr>
              <a:t>Note: refresh to see the file</a:t>
            </a:r>
          </a:p>
        </p:txBody>
      </p:sp>
    </p:spTree>
    <p:extLst>
      <p:ext uri="{BB962C8B-B14F-4D97-AF65-F5344CB8AC3E}">
        <p14:creationId xmlns:p14="http://schemas.microsoft.com/office/powerpoint/2010/main" val="31431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with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Snarf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Form: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www.bit.ly/101fall14-0918-02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0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Includes Notes </a:t>
            </a:r>
            <a:r>
              <a:rPr lang="en-US" dirty="0" smtClean="0"/>
              <a:t>from previous lectures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4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95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list is a collection of objects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scores = [99, 78, 91, 84]</a:t>
            </a:r>
          </a:p>
          <a:p>
            <a:pPr marL="0" indent="0">
              <a:buFontTx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allAboutMe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[“Mo”,25, “934-1234”]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club=[‘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Mo’,‘Jo’,‘Po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’, ‘Flo’, ‘Bo’]</a:t>
            </a:r>
          </a:p>
          <a:p>
            <a:pPr>
              <a:defRPr/>
            </a:pPr>
            <a:r>
              <a:rPr lang="en-US" dirty="0" smtClean="0"/>
              <a:t>Lists are </a:t>
            </a:r>
            <a:r>
              <a:rPr lang="en-US" i="1" dirty="0" smtClean="0"/>
              <a:t>mutable</a:t>
            </a:r>
            <a:r>
              <a:rPr lang="en-US" dirty="0" smtClean="0"/>
              <a:t> – use [</a:t>
            </a:r>
            <a:r>
              <a:rPr lang="en-US" dirty="0" err="1" smtClean="0"/>
              <a:t>num</a:t>
            </a:r>
            <a:r>
              <a:rPr lang="en-US" dirty="0" smtClean="0"/>
              <a:t>] to change a value</a:t>
            </a:r>
          </a:p>
          <a:p>
            <a:pPr>
              <a:defRPr/>
            </a:pPr>
            <a:r>
              <a:rPr lang="en-US" dirty="0" smtClean="0"/>
              <a:t>Lists are indexed starting at 0, or -1 from the end</a:t>
            </a:r>
          </a:p>
          <a:p>
            <a:pPr>
              <a:defRPr/>
            </a:pPr>
            <a:r>
              <a:rPr lang="en-US" dirty="0" smtClean="0"/>
              <a:t>Functions: max, min, </a:t>
            </a:r>
            <a:r>
              <a:rPr lang="en-US" dirty="0" err="1" smtClean="0"/>
              <a:t>len</a:t>
            </a:r>
            <a:r>
              <a:rPr lang="en-US" dirty="0" smtClean="0"/>
              <a:t>, sum</a:t>
            </a:r>
          </a:p>
          <a:p>
            <a:pPr>
              <a:defRPr/>
            </a:pPr>
            <a:r>
              <a:rPr lang="en-US" dirty="0" smtClean="0"/>
              <a:t>Slice lists [:]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036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mtClean="0"/>
              <a:t>List Examples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[10, 8, 10, 9]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scores[2] = 5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max(scores)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(scores)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sum(scores)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scores[1:]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scores[1]</a:t>
            </a:r>
          </a:p>
        </p:txBody>
      </p:sp>
    </p:spTree>
    <p:extLst>
      <p:ext uri="{BB962C8B-B14F-4D97-AF65-F5344CB8AC3E}">
        <p14:creationId xmlns:p14="http://schemas.microsoft.com/office/powerpoint/2010/main" val="398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41338" y="207963"/>
            <a:ext cx="7772400" cy="669925"/>
          </a:xfrm>
        </p:spPr>
        <p:txBody>
          <a:bodyPr/>
          <a:lstStyle/>
          <a:p>
            <a:r>
              <a:rPr lang="en-US" smtClean="0"/>
              <a:t>List before/after modification</a:t>
            </a:r>
          </a:p>
        </p:txBody>
      </p:sp>
      <p:sp>
        <p:nvSpPr>
          <p:cNvPr id="9219" name="TextBox 30"/>
          <p:cNvSpPr txBox="1">
            <a:spLocks noChangeArrowheads="1"/>
          </p:cNvSpPr>
          <p:nvPr/>
        </p:nvSpPr>
        <p:spPr bwMode="auto">
          <a:xfrm>
            <a:off x="4800600" y="2087563"/>
            <a:ext cx="3810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/>
              <a:t>score = [10,8,10,9]</a:t>
            </a:r>
          </a:p>
        </p:txBody>
      </p:sp>
      <p:sp>
        <p:nvSpPr>
          <p:cNvPr id="9220" name="TextBox 31"/>
          <p:cNvSpPr txBox="1">
            <a:spLocks noChangeArrowheads="1"/>
          </p:cNvSpPr>
          <p:nvPr/>
        </p:nvSpPr>
        <p:spPr bwMode="auto">
          <a:xfrm>
            <a:off x="4800600" y="38989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/>
              <a:t>score [2] = 5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17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21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113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209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5" name="TextBox 11"/>
          <p:cNvSpPr txBox="1">
            <a:spLocks noChangeArrowheads="1"/>
          </p:cNvSpPr>
          <p:nvPr/>
        </p:nvSpPr>
        <p:spPr bwMode="auto">
          <a:xfrm>
            <a:off x="1638300" y="2620963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8</a:t>
            </a:r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3735388" y="2689225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9</a:t>
            </a:r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382588" y="2622550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sp>
        <p:nvSpPr>
          <p:cNvPr id="9228" name="TextBox 12"/>
          <p:cNvSpPr txBox="1">
            <a:spLocks noChangeArrowheads="1"/>
          </p:cNvSpPr>
          <p:nvPr/>
        </p:nvSpPr>
        <p:spPr bwMode="auto">
          <a:xfrm>
            <a:off x="2536825" y="2774950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992188" y="1785938"/>
            <a:ext cx="304800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225" idx="0"/>
          </p:cNvCxnSpPr>
          <p:nvPr/>
        </p:nvCxnSpPr>
        <p:spPr>
          <a:xfrm flipH="1">
            <a:off x="1905000" y="1785938"/>
            <a:ext cx="1588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228" idx="0"/>
          </p:cNvCxnSpPr>
          <p:nvPr/>
        </p:nvCxnSpPr>
        <p:spPr>
          <a:xfrm>
            <a:off x="2536825" y="1873250"/>
            <a:ext cx="3619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82938" y="1873250"/>
            <a:ext cx="7048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12"/>
          <p:cNvSpPr txBox="1">
            <a:spLocks noChangeArrowheads="1"/>
          </p:cNvSpPr>
          <p:nvPr/>
        </p:nvSpPr>
        <p:spPr bwMode="auto">
          <a:xfrm>
            <a:off x="1092200" y="898525"/>
            <a:ext cx="223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/>
              <a:t>0    1    2    3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018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2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114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210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8" name="TextBox 11"/>
          <p:cNvSpPr txBox="1">
            <a:spLocks noChangeArrowheads="1"/>
          </p:cNvSpPr>
          <p:nvPr/>
        </p:nvSpPr>
        <p:spPr bwMode="auto">
          <a:xfrm>
            <a:off x="1738313" y="5221288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8</a:t>
            </a:r>
          </a:p>
        </p:txBody>
      </p:sp>
      <p:sp>
        <p:nvSpPr>
          <p:cNvPr id="9239" name="TextBox 11"/>
          <p:cNvSpPr txBox="1">
            <a:spLocks noChangeArrowheads="1"/>
          </p:cNvSpPr>
          <p:nvPr/>
        </p:nvSpPr>
        <p:spPr bwMode="auto">
          <a:xfrm>
            <a:off x="3835400" y="5289550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9</a:t>
            </a:r>
          </a:p>
        </p:txBody>
      </p:sp>
      <p:sp>
        <p:nvSpPr>
          <p:cNvPr id="9240" name="TextBox 44"/>
          <p:cNvSpPr txBox="1">
            <a:spLocks noChangeArrowheads="1"/>
          </p:cNvSpPr>
          <p:nvPr/>
        </p:nvSpPr>
        <p:spPr bwMode="auto">
          <a:xfrm>
            <a:off x="482600" y="5222875"/>
            <a:ext cx="7239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sp>
        <p:nvSpPr>
          <p:cNvPr id="9241" name="TextBox 45"/>
          <p:cNvSpPr txBox="1">
            <a:spLocks noChangeArrowheads="1"/>
          </p:cNvSpPr>
          <p:nvPr/>
        </p:nvSpPr>
        <p:spPr bwMode="auto">
          <a:xfrm>
            <a:off x="2806700" y="5434013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1092200" y="4384675"/>
            <a:ext cx="304800" cy="8366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9238" idx="0"/>
          </p:cNvCxnSpPr>
          <p:nvPr/>
        </p:nvCxnSpPr>
        <p:spPr>
          <a:xfrm flipH="1">
            <a:off x="2005013" y="4386263"/>
            <a:ext cx="1587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282950" y="4473575"/>
            <a:ext cx="7048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5" name="TextBox 12"/>
          <p:cNvSpPr txBox="1">
            <a:spLocks noChangeArrowheads="1"/>
          </p:cNvSpPr>
          <p:nvPr/>
        </p:nvSpPr>
        <p:spPr bwMode="auto">
          <a:xfrm>
            <a:off x="1193800" y="3498850"/>
            <a:ext cx="223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/>
              <a:t>0    1    2    3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459038" y="4473575"/>
            <a:ext cx="157162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7" name="TextBox 11"/>
          <p:cNvSpPr txBox="1">
            <a:spLocks noChangeArrowheads="1"/>
          </p:cNvSpPr>
          <p:nvPr/>
        </p:nvSpPr>
        <p:spPr bwMode="auto">
          <a:xfrm>
            <a:off x="2171700" y="5399088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8492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mtClean="0"/>
              <a:t>Processing List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410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Process all the items in a list, one item at a time</a:t>
            </a:r>
          </a:p>
          <a:p>
            <a:pPr>
              <a:defRPr/>
            </a:pPr>
            <a:r>
              <a:rPr lang="en-US" dirty="0" smtClean="0"/>
              <a:t>Format: 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dirty="0" smtClean="0"/>
              <a:t> list: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                            block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   </a:t>
            </a:r>
            <a:r>
              <a:rPr lang="en-US" dirty="0" smtClean="0">
                <a:latin typeface="Courier New" pitchFamily="49" charset="0"/>
              </a:rPr>
              <a:t>sum = 0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</a:rPr>
              <a:t>nums</a:t>
            </a:r>
            <a:r>
              <a:rPr lang="en-US" dirty="0" smtClean="0">
                <a:latin typeface="Courier New" pitchFamily="49" charset="0"/>
              </a:rPr>
              <a:t> = [6, 7, 3, 1, 2]  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 smtClean="0">
                <a:latin typeface="Courier New" pitchFamily="49" charset="0"/>
              </a:rPr>
              <a:t> for value in </a:t>
            </a:r>
            <a:r>
              <a:rPr lang="en-US" sz="3200" dirty="0" err="1" smtClean="0">
                <a:latin typeface="Courier New" pitchFamily="49" charset="0"/>
              </a:rPr>
              <a:t>nums</a:t>
            </a:r>
            <a:r>
              <a:rPr lang="en-US" sz="3200" dirty="0" smtClean="0">
                <a:latin typeface="Courier New" pitchFamily="49" charset="0"/>
              </a:rPr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 smtClean="0">
                <a:latin typeface="Courier New" pitchFamily="49" charset="0"/>
              </a:rPr>
              <a:t>     sum = sum + value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 smtClean="0">
                <a:latin typeface="Courier New" pitchFamily="49" charset="0"/>
              </a:rPr>
              <a:t> print sum</a:t>
            </a:r>
            <a:endParaRPr lang="en-US" sz="32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0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Copying vs aliasing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 = [‘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’,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’,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club = names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team = names[:]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names[1] = ‘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names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club</a:t>
            </a:r>
          </a:p>
          <a:p>
            <a:pPr marL="0" indent="0">
              <a:buFontTx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team</a:t>
            </a:r>
          </a:p>
        </p:txBody>
      </p:sp>
    </p:spTree>
    <p:extLst>
      <p:ext uri="{BB962C8B-B14F-4D97-AF65-F5344CB8AC3E}">
        <p14:creationId xmlns:p14="http://schemas.microsoft.com/office/powerpoint/2010/main" val="392035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00100"/>
          </a:xfrm>
        </p:spPr>
        <p:txBody>
          <a:bodyPr/>
          <a:lstStyle/>
          <a:p>
            <a:r>
              <a:rPr lang="en-US" smtClean="0"/>
              <a:t>Making Decisions</a:t>
            </a:r>
          </a:p>
        </p:txBody>
      </p:sp>
      <p:sp>
        <p:nvSpPr>
          <p:cNvPr id="4" name="Diamond 3"/>
          <p:cNvSpPr/>
          <p:nvPr/>
        </p:nvSpPr>
        <p:spPr>
          <a:xfrm>
            <a:off x="3200400" y="1905000"/>
            <a:ext cx="2362200" cy="1828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Question?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3505200"/>
            <a:ext cx="1905000" cy="838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extrusionClr>
                <a:schemeClr val="tx1"/>
              </a:extrusionClr>
            </a:sp3d>
          </a:bodyPr>
          <a:lstStyle/>
          <a:p>
            <a:pPr algn="ctr"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if block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34200" y="2819400"/>
            <a:ext cx="0" cy="6858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5562600" y="2819400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06900" y="3733800"/>
            <a:ext cx="0" cy="16002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06900" y="4343400"/>
            <a:ext cx="2527300" cy="533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13"/>
          <p:cNvSpPr txBox="1">
            <a:spLocks noChangeArrowheads="1"/>
          </p:cNvSpPr>
          <p:nvPr/>
        </p:nvSpPr>
        <p:spPr bwMode="auto">
          <a:xfrm>
            <a:off x="5688013" y="2214563"/>
            <a:ext cx="754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True</a:t>
            </a:r>
          </a:p>
        </p:txBody>
      </p:sp>
      <p:sp>
        <p:nvSpPr>
          <p:cNvPr id="4106" name="TextBox 14"/>
          <p:cNvSpPr txBox="1">
            <a:spLocks noChangeArrowheads="1"/>
          </p:cNvSpPr>
          <p:nvPr/>
        </p:nvSpPr>
        <p:spPr bwMode="auto">
          <a:xfrm>
            <a:off x="3429000" y="3932238"/>
            <a:ext cx="833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False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06900" y="1104900"/>
            <a:ext cx="0" cy="8001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21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779</Words>
  <Application>Microsoft Office PowerPoint</Application>
  <PresentationFormat>On-screen Show (4:3)</PresentationFormat>
  <Paragraphs>188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Courier New</vt:lpstr>
      <vt:lpstr>Times New Roman</vt:lpstr>
      <vt:lpstr>Default Design</vt:lpstr>
      <vt:lpstr>CompSci 101 Introduction to Computer Science</vt:lpstr>
      <vt:lpstr>Announcements</vt:lpstr>
      <vt:lpstr>Includes Notes from previous lectures</vt:lpstr>
      <vt:lpstr>Lists</vt:lpstr>
      <vt:lpstr>List Examples</vt:lpstr>
      <vt:lpstr>List before/after modification</vt:lpstr>
      <vt:lpstr>Processing List Items</vt:lpstr>
      <vt:lpstr>Copying vs aliasing</vt:lpstr>
      <vt:lpstr>Making Decisions</vt:lpstr>
      <vt:lpstr>Making Decisions in Python</vt:lpstr>
      <vt:lpstr>Making Decisions tools</vt:lpstr>
      <vt:lpstr>Compare Ifs      Form: www.bit.ly/101fall14-0918-01</vt:lpstr>
      <vt:lpstr>More on lists</vt:lpstr>
      <vt:lpstr>Example</vt:lpstr>
      <vt:lpstr>Computer Science Duke Alum</vt:lpstr>
      <vt:lpstr>Dissect the for loop</vt:lpstr>
      <vt:lpstr>What can the structure be? Variable be?</vt:lpstr>
      <vt:lpstr>Examples</vt:lpstr>
      <vt:lpstr>Reading from Files</vt:lpstr>
      <vt:lpstr>Dissect the for loop (again)</vt:lpstr>
      <vt:lpstr>Writing to File</vt:lpstr>
      <vt:lpstr>Exercise with files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50</cp:revision>
  <dcterms:created xsi:type="dcterms:W3CDTF">2005-08-25T14:18:45Z</dcterms:created>
  <dcterms:modified xsi:type="dcterms:W3CDTF">2014-09-18T03:01:34Z</dcterms:modified>
</cp:coreProperties>
</file>