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278" r:id="rId4"/>
    <p:sldId id="279" r:id="rId5"/>
    <p:sldId id="285" r:id="rId6"/>
    <p:sldId id="286" r:id="rId7"/>
    <p:sldId id="287" r:id="rId8"/>
    <p:sldId id="290" r:id="rId9"/>
    <p:sldId id="288" r:id="rId10"/>
    <p:sldId id="291" r:id="rId11"/>
    <p:sldId id="292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>
        <p:scale>
          <a:sx n="66" d="100"/>
          <a:sy n="66" d="100"/>
        </p:scale>
        <p:origin x="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766B8-66CC-4936-B953-8501D0E4BF12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ED3F3-EF7C-4FA5-978E-EF9C4E249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5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0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President of ACM at Duke, UTA for several</a:t>
            </a:r>
            <a:r>
              <a:rPr lang="en-US" baseline="0" dirty="0" smtClean="0"/>
              <a:t> semesters including teaching,</a:t>
            </a:r>
          </a:p>
          <a:p>
            <a:r>
              <a:rPr lang="en-US" baseline="0" dirty="0" smtClean="0"/>
              <a:t>Now works for a startup company.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15F71-73F6-457B-BBF0-DD58B0B171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4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Lived in his office at</a:t>
            </a:r>
            <a:r>
              <a:rPr lang="en-US" baseline="0" dirty="0" smtClean="0"/>
              <a:t> MIT until 1998</a:t>
            </a:r>
          </a:p>
          <a:p>
            <a:r>
              <a:rPr lang="en-US" baseline="0" dirty="0" smtClean="0"/>
              <a:t>Came to Duke in 1997 – brought three people with him including a film maker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7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ED3F3-EF7C-4FA5-978E-EF9C4E249D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5074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October 2,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174" y="2123768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somenums</a:t>
            </a:r>
            <a:r>
              <a:rPr lang="en-US" dirty="0" smtClean="0"/>
              <a:t> </a:t>
            </a:r>
            <a:r>
              <a:rPr lang="en-US" dirty="0"/>
              <a:t>= [3, -1, 8, -5, -2, 6, 7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removeNegatives3(</a:t>
            </a:r>
            <a:r>
              <a:rPr lang="en-US" dirty="0" err="1" smtClean="0"/>
              <a:t>somenums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1178642"/>
            <a:ext cx="7148106" cy="3886349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73561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r>
              <a:rPr lang="en-US" kern="0" dirty="0" smtClean="0"/>
              <a:t>www.bit.ly/101fall14-1002-02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73881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 Stallman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0135" y="7927134"/>
            <a:ext cx="3691890" cy="806418"/>
          </a:xfrm>
        </p:spPr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pic>
        <p:nvPicPr>
          <p:cNvPr id="1026" name="Picture 2" descr="http://upload.wikimedia.org/wikipedia/commons/thumb/3/3d/Richard_Stallman_at_Pittsburgh_University.jpg/640px-Richard_Stallman_at_Pittsburgh_Univers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63057"/>
            <a:ext cx="2895600" cy="270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9812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 smtClean="0"/>
              <a:t>MacArthur Fellowship (</a:t>
            </a:r>
            <a:r>
              <a:rPr lang="en-US" kern="0" dirty="0" err="1" smtClean="0"/>
              <a:t>Genious</a:t>
            </a:r>
            <a:r>
              <a:rPr lang="en-US" kern="0" dirty="0" smtClean="0"/>
              <a:t> grant)</a:t>
            </a:r>
          </a:p>
          <a:p>
            <a:r>
              <a:rPr lang="en-US" kern="0" dirty="0" smtClean="0"/>
              <a:t>ACM Grace Murray Hopper award</a:t>
            </a:r>
          </a:p>
          <a:p>
            <a:r>
              <a:rPr lang="en-US" kern="0" dirty="0" smtClean="0"/>
              <a:t>Started GNU – Free </a:t>
            </a:r>
            <a:r>
              <a:rPr lang="en-US" kern="0" dirty="0"/>
              <a:t>S</a:t>
            </a:r>
            <a:r>
              <a:rPr lang="en-US" kern="0" dirty="0" smtClean="0"/>
              <a:t>oftware Foundation (1983)</a:t>
            </a:r>
          </a:p>
          <a:p>
            <a:pPr lvl="1"/>
            <a:r>
              <a:rPr lang="en-US" kern="0" dirty="0" smtClean="0"/>
              <a:t>GNU Compiler Collection</a:t>
            </a:r>
          </a:p>
          <a:p>
            <a:pPr lvl="1"/>
            <a:r>
              <a:rPr lang="en-US" kern="0" dirty="0" smtClean="0"/>
              <a:t>GNU </a:t>
            </a:r>
            <a:r>
              <a:rPr lang="en-US" kern="0" dirty="0" err="1" smtClean="0"/>
              <a:t>Emacs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1435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List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105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Take advantage of patterns, make a new list based on per element calculations of another list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Format: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[&lt;expression with variable&gt; for &lt;variable&gt; in &lt;old list&gt;]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 [v*v  for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364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List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[v for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[2 for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[v*2 for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192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Creating a list with just the even numbers</a:t>
            </a: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457200" y="1682750"/>
            <a:ext cx="8458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nums = [8, 3, 5, 4, 1]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evennums = []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for v in nums: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    if v % 2 == 0: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        evennums.append(v)</a:t>
            </a:r>
          </a:p>
          <a:p>
            <a:pPr>
              <a:spcBef>
                <a:spcPct val="20000"/>
              </a:spcBef>
            </a:pPr>
            <a:r>
              <a:rPr lang="en-US" sz="3200">
                <a:latin typeface="Courier New" panose="02070309020205020404" pitchFamily="49" charset="0"/>
                <a:cs typeface="Courier New" panose="02070309020205020404" pitchFamily="49" charset="0"/>
              </a:rPr>
              <a:t>print evennums</a:t>
            </a:r>
          </a:p>
          <a:p>
            <a:pPr>
              <a:spcBef>
                <a:spcPct val="20000"/>
              </a:spcBef>
            </a:pPr>
            <a:endParaRPr lang="en-US" sz="3200"/>
          </a:p>
          <a:p>
            <a:pPr>
              <a:spcBef>
                <a:spcPct val="20000"/>
              </a:spcBef>
            </a:pPr>
            <a:r>
              <a:rPr lang="en-US" sz="3200"/>
              <a:t>[8, 4]</a:t>
            </a:r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686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8200"/>
          </a:xfrm>
        </p:spPr>
        <p:txBody>
          <a:bodyPr/>
          <a:lstStyle/>
          <a:p>
            <a:r>
              <a:rPr lang="en-US" smtClean="0"/>
              <a:t>List Comprehension with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Create list and use “if” to filter out elements to the list</a:t>
            </a:r>
          </a:p>
          <a:p>
            <a:pPr>
              <a:defRPr/>
            </a:pPr>
            <a:r>
              <a:rPr lang="en-US" dirty="0" smtClean="0"/>
              <a:t>Format:</a:t>
            </a:r>
          </a:p>
          <a:p>
            <a:pPr>
              <a:defRPr/>
            </a:pPr>
            <a:r>
              <a:rPr lang="en-US" dirty="0" smtClean="0"/>
              <a:t>[&lt;expression with variable&gt; for &lt;variable&gt; in &lt;old list&gt; if &lt;filter with variable&gt; ]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Example: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[v for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if v%2==0]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491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371600"/>
          </a:xfrm>
        </p:spPr>
        <p:txBody>
          <a:bodyPr/>
          <a:lstStyle/>
          <a:p>
            <a:r>
              <a:rPr lang="en-US" dirty="0" smtClean="0"/>
              <a:t>More on List </a:t>
            </a:r>
            <a:r>
              <a:rPr lang="en-US" dirty="0" smtClean="0"/>
              <a:t>Comprehensions</a:t>
            </a:r>
            <a:br>
              <a:rPr lang="en-US" dirty="0" smtClean="0"/>
            </a:br>
            <a:r>
              <a:rPr lang="en-US" dirty="0" smtClean="0"/>
              <a:t>www.bit.ly/101fall14-1002-03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is the list for the following:</a:t>
            </a:r>
          </a:p>
          <a:p>
            <a:pPr marL="0" indent="0">
              <a:buNone/>
            </a:pPr>
            <a:r>
              <a:rPr lang="en-US" dirty="0" smtClean="0"/>
              <a:t>1) [j+1 for j in range(20) if (j%3) == 0]</a:t>
            </a:r>
          </a:p>
          <a:p>
            <a:pPr marL="0" indent="0">
              <a:buNone/>
            </a:pPr>
            <a:r>
              <a:rPr lang="en-US" dirty="0" smtClean="0"/>
              <a:t>2) [</a:t>
            </a:r>
            <a:r>
              <a:rPr lang="en-US" dirty="0" err="1" smtClean="0"/>
              <a:t>i</a:t>
            </a:r>
            <a:r>
              <a:rPr lang="en-US" dirty="0" smtClean="0"/>
              <a:t>*2 for </a:t>
            </a:r>
            <a:r>
              <a:rPr lang="en-US" dirty="0" err="1" smtClean="0"/>
              <a:t>i</a:t>
            </a:r>
            <a:r>
              <a:rPr lang="en-US" dirty="0" smtClean="0"/>
              <a:t> in [j+1 for j in range(20)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if (j%3 == 0] if </a:t>
            </a:r>
            <a:r>
              <a:rPr lang="en-US" dirty="0" err="1" smtClean="0"/>
              <a:t>i</a:t>
            </a:r>
            <a:r>
              <a:rPr lang="en-US" dirty="0" smtClean="0"/>
              <a:t>*</a:t>
            </a:r>
            <a:r>
              <a:rPr lang="en-US" dirty="0" err="1" smtClean="0"/>
              <a:t>i</a:t>
            </a:r>
            <a:r>
              <a:rPr lang="en-US" dirty="0" smtClean="0"/>
              <a:t> &gt; 19]</a:t>
            </a:r>
            <a:endParaRPr lang="en-US" dirty="0"/>
          </a:p>
          <a:p>
            <a:r>
              <a:rPr lang="en-US" dirty="0" smtClean="0"/>
              <a:t>Problem: Given </a:t>
            </a:r>
            <a:r>
              <a:rPr lang="en-US" dirty="0" smtClean="0"/>
              <a:t>a list of strings, return the longest string. If there are more than one of that length, return the first such one.</a:t>
            </a:r>
          </a:p>
          <a:p>
            <a:pPr marL="0" indent="0">
              <a:buNone/>
            </a:pPr>
            <a:r>
              <a:rPr lang="en-US" dirty="0" smtClean="0"/>
              <a:t>   [‘</a:t>
            </a:r>
            <a:r>
              <a:rPr lang="en-US" dirty="0" smtClean="0"/>
              <a:t>kiwi’, ‘</a:t>
            </a:r>
            <a:r>
              <a:rPr lang="en-US" dirty="0" err="1" smtClean="0"/>
              <a:t>plum’,‘orange</a:t>
            </a:r>
            <a:r>
              <a:rPr lang="en-US" dirty="0" smtClean="0"/>
              <a:t>’, ‘lemon’, ‘banana</a:t>
            </a:r>
            <a:r>
              <a:rPr lang="en-US" dirty="0" smtClean="0"/>
              <a:t>’]</a:t>
            </a:r>
          </a:p>
          <a:p>
            <a:pPr marL="0" indent="0">
              <a:buNone/>
            </a:pPr>
            <a:r>
              <a:rPr lang="en-US" dirty="0" smtClean="0"/>
              <a:t>   Write a list comprehension for this problem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99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 </a:t>
            </a:r>
            <a:r>
              <a:rPr lang="en-US" dirty="0" smtClean="0"/>
              <a:t>9</a:t>
            </a:r>
            <a:endParaRPr lang="en-US" dirty="0" smtClean="0"/>
          </a:p>
          <a:p>
            <a:pPr eaLnBrk="1" hangingPunct="1"/>
            <a:r>
              <a:rPr lang="en-US" dirty="0" smtClean="0"/>
              <a:t>Nothing due today!</a:t>
            </a:r>
            <a:endParaRPr lang="en-US" dirty="0" smtClean="0"/>
          </a:p>
          <a:p>
            <a:pPr eaLnBrk="1" hangingPunct="1"/>
            <a:r>
              <a:rPr lang="en-US" dirty="0" smtClean="0"/>
              <a:t>APT </a:t>
            </a:r>
            <a:r>
              <a:rPr lang="en-US" dirty="0" smtClean="0"/>
              <a:t>4 out today - </a:t>
            </a:r>
            <a:r>
              <a:rPr lang="en-US" dirty="0" smtClean="0"/>
              <a:t>due </a:t>
            </a:r>
            <a:r>
              <a:rPr lang="en-US" dirty="0" smtClean="0"/>
              <a:t>on </a:t>
            </a:r>
            <a:r>
              <a:rPr lang="en-US" dirty="0" smtClean="0"/>
              <a:t>Thursday, Oct 8</a:t>
            </a:r>
            <a:endParaRPr lang="en-US" dirty="0" smtClean="0"/>
          </a:p>
          <a:p>
            <a:pPr eaLnBrk="1" hangingPunct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Tiffany Chen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981200"/>
            <a:ext cx="5105400" cy="4114800"/>
          </a:xfrm>
        </p:spPr>
        <p:txBody>
          <a:bodyPr/>
          <a:lstStyle/>
          <a:p>
            <a:r>
              <a:rPr lang="en-US" dirty="0" smtClean="0"/>
              <a:t>B.S. Duke (UTA, ACM president)</a:t>
            </a:r>
          </a:p>
          <a:p>
            <a:r>
              <a:rPr lang="en-US" dirty="0" err="1" smtClean="0"/>
              <a:t>Ph.D</a:t>
            </a:r>
            <a:r>
              <a:rPr lang="en-US" dirty="0" smtClean="0"/>
              <a:t> Stanford, 2012, in Biomedical Informatics</a:t>
            </a:r>
          </a:p>
          <a:p>
            <a:r>
              <a:rPr lang="en-US" dirty="0" smtClean="0"/>
              <a:t>Stem Cell biology</a:t>
            </a:r>
          </a:p>
          <a:p>
            <a:r>
              <a:rPr lang="en-US" dirty="0" smtClean="0"/>
              <a:t>Cancer drug screening</a:t>
            </a:r>
          </a:p>
          <a:p>
            <a:r>
              <a:rPr lang="en-US" dirty="0" smtClean="0"/>
              <a:t>Director of Informatics at </a:t>
            </a:r>
            <a:r>
              <a:rPr lang="en-US" dirty="0" err="1" smtClean="0"/>
              <a:t>Cytobank</a:t>
            </a:r>
            <a:endParaRPr lang="en-US" dirty="0"/>
          </a:p>
        </p:txBody>
      </p:sp>
      <p:sp>
        <p:nvSpPr>
          <p:cNvPr id="4" name="AutoShape 6" descr="data:image/jpeg;base64,/9j/4AAQSkZJRgABAQAAAQABAAD/2wCEAAkGBxQTEhUUEhQUFhQWGBgXGBQVFBQUFRwaGBgXGhwXFxcYHCggGBolHBUXITEhJSkrLi4uFx8zODMsNygtLisBCgoKDg0OGxAQGiwkICQsLCwsLCwsLCwsLCwsLCwsLCwsLiwsNC0sLCwsLCwsLCwsLCwsLCwsLCwsLCwsLCwsLP/AABEIAQMAwgMBIgACEQEDEQH/xAAcAAABBQEBAQAAAAAAAAAAAAADAAIEBQYHAQj/xABBEAABAwEFBAgDBgUDBAMAAAABAAIRAwQFEiExQVFhcQYTIoGRobHBUtHwByMyQmLhFDNykvGCssIVQ5OiNFOD/8QAGgEAAgMBAQAAAAAAAAAAAAAAAgQAAQMFBv/EAC8RAAICAQQAAwcDBQEAAAAAAAABAhEDBBIhMSJBUQUTMmGRofBxgcFCUrHR4RT/2gAMAwEAAhEDEQA/AOxYksSHiXkpezWguJLEhYkpUslBcS8L0IuSUJQWV4Sg41Ht9ubRYXvIAChKJFptIYCSYWbr1q1pMU3dXQ21fzu3imMv7zvyB1VPfN90w017c/BRP8qzicdT9TwMyNzdNJ2LC9IPtPr1ZbZgKNPQOIBqR3yG8hPNXTLOpm0WSwsAL20ydXPOKo7eSTJcVSW37SbIzJhL9mLZ5AkjnC4dXtbnuLnuc9x1c5xcTzJzS6360CvaTs7K77Tac6uj9NEx/wC78/BBq/abS0PaGz7stdykGPVcbqWn6H7oJrHVWoFNo67e3TuzV2iA9tQYTJb2cTTrMnVpc3/Uuk3Bera1JhDhoNuZy11Xy2y0GIkxkdmz/JXTOi/2iUWNbTrUewBEgk5cQTBzVuINo7c1y9xKguO/KVYTRqh4gSDqNdQRI9FciogJQaUpQxUXuJSyUPlKUPEliUsqgkpShYksShKCyvELEkoQ9xpY0HGvMaGjYPiTDUQy9R2PzKhCbjXmNRhVBQ7Va2saXOOX1A4knYoQJa7c2mCTnuA1JjQcdVyXph07+87EPe2cI1pNPH44Pc45nIAFfaB0viaVI/euEOcPyNP5G/qO0/suXVKm7VaRiA2S7wt76z3VKz3PqOzLnGT+w4aKLJKa1m0pznRr3BGUJ5hCmdV6BJzXuIDeVChhXpbKe9/ADh8yhtM6qymetjRJp2JnFOdvVlFpc171bO8Ppugt5wfku2dDOmQtbMJgVW7N/wBb/o8EnLmpl2Xi+jUa9jiHDicxtB4fshlGy0z6hFXLLVPbVlZHon0lFqpB09ofiByOW3nnmtBRrSc+YWVBE/rEsajY0usUohIxpY1H6xedYpRRJ6xJRusSUog7EvMarf8AqbeKRvJu4oqC3IsS9Qrc4jtN5OA3bSOKAbzHwuPh81GN65nsOj/T81NpNyLKz1wRMyNm1YXp30s6pvZMvcCKQkEAaGqeeYG8cyjX7f7aDXOExq6kSADua0jMOJy3ROmo5Ded4PrVHVKhlxOmzcGgbgFaiSwFaoSSSZccyTrn7lCptz9T9bU2f8p4PgiBCgbT3BMezaV610r12f14KgvIZEbF5h2lEa2fr6zXhHgpZVAIk+6cG+CO0BJwlSybQJCYBvRSguGcq7KoeCkPVOC9wq7Ko0nQi+zQrtM9kmHexXbrJacQaRHdnqAV84UjDua6X0d6UVMAaXCQNrZz9kDL8jp3WJ2NZ25rwqVWYnmm0DeQDAnOJ4KfbLYGMDg9hnTYCM8wZz081m8kU6sJY5NXRZ40sazgv4ggOaQXRGR26DVSK17Q2dCNQ4ZieAKtzSKUJMu+sSWf/wCpVP0/2u+aSu0DTAi0bwO5PDCcwfJRQO9Pp1CND7rUzsMKbxlCjWyWiZAIzk5Dv4I38S4anJY/p9fnZ/h2HNzcT4yhu48/rVQtKzI9I72NZ5g9gEhvEfH3+53qjLtvcPmnPcSfrwQqhz4DJUaCleyhyvQrKDNciuyHFR2uz5Zr2q5CEHDhEeK8Dc5PcEFhUhjoVMNcjerUmhRyLilZ6eN0bNTy+vVHtFoBIYzPZlt5LOUn0jbHBJbn+xEFOSvKlDIlXdhu1zpY0do/iOscPr9iW2WDCMMf5WTzpOhiGjlKO5mYailuXkvKlOCiU0xYi406PC3KVoejNcB2YnhwORjjoe5UJ0Kl2GrhIP1Clk2nVqDGOA7Ld42ajUKW2kBoPBx+apLrtOJo3EAjdpmPHPv4K0BK0pMVba8w9SkCIIJG4k/NMwN+iUMuSU2x9Cb5erCggZAnxckgYvrNJTbH0K3y9Q7jw90Mv12Hn7JVDGfcM02m704+qgQKtaQ0EuIAaCSY0AzOfDNcjvO1uqPfVdl1jiQNsDId0e62fTu9IaKDZl/aec8mDZnvPpxWEt1bE6YgDIDcAMh4e6phxQAGJKAU+sdAhBRFscvHFJJoVkPQU4FEs9hqP/Cwny9VYN6O1sOIiAs5ZIR7ZtDBln8MWVgcntnuU4XPWGfVmN5U2wdHi8g1HQ3gCT3IJZoLmzWGkyydKP8ABW06znfd0wc9YEuPyatRcPRx2rhG0u2x8LBxj8Xgru5Lkps0bAG/Mni4j64rTuphrdy5mo139MEdjB7O21LI7+QC77sZTaA0AQI58VWX5dmpAU594luglArXhVfkKeXEhIR37tx0pUlt8jnN62Ug6Qq2mfJbC/bDUIJIghYu0S124ru6ee+J5zWY9k7okWjRFs7uy3hA8Qg0qoIg6HyKbRfEg8vVbCvnZ0DojaMdEsOrDI2b1qLKxrmyOB1XN+itv6utB0cPX94810OzMGI7MhPNaRfAtkXJKNMRqeRS6sheAEHUwlLtQZ9ERkedSkvDWPHwKShBrWTnpu3JzKeZg89EpiQJ5wgWy0llJ53MJzEbOCoM5zfFp6x1oqROIho2w0On/bTb4lZyo6T9akz7q8fTIouJEdj1eB4xSI71ntqo0Qyu7tFNaUwr2URQWnSJ0V9dtiYwjGe0dGgFzu5ok+SjXZdxe3Jxbu3d61l13YGUaZbOJ7Zcf1glrw47Ye1w5AJXPkpD+lxPcuA1kqMAnq6p5sw/7yFY2a+KIycxwgzm6j6dYqm1dH3VIx1HRuEAeCinosJyqYY3ZaLntYZfEzs3qEqjH/Br33hQcNHRvNN5b/cAWjxUJ4pHtUyx39JB9FFoXY6m1nUloezV2fbkyQ/eM92SFe9oY8tlsOJABBh8k6B2qXWKLlUG/wA+X/RhZZwjeSvz5/8AC9ukSrK0DYVj+j15WotJZTovEmHOe5jiBtgNIUiretWrWp0n4aTXSXOpvxOMQMIc4DBJIkxO5Dk00nKrRFqYtKVP6epa16jGZkgcyE6zXrQ21aY4F7R7qgvW7wP5bBqRjd2nwP1OkzxVRYOj9adWuBiTliyIOTjodnetMeDHKNykBnzZouows2F52qg9hAq0yY2Pb81zO+LMWuO7PPYtbVui0tcTTe4M/wDrLy8DlKr613188LCD3Rkc1vpnDE+JcCuqjPLCpR5MdSRWu8VYus7XgueMJa7CSDAmCZ8s/VVzyJyM8V1FKzhyhtJdmrYXNOwHPkf2XTrlrlzA4ziBwu7tvfr3rk85LedFrfiaBMEgGeLYBk8RH9qJGORWjYOrRH7lObU1ie/IeSj03YhMjxTnEHV2fMH0RGJJ7m+JSUTLefL5JKFCxnYD7qFebfuquRzY7duPFGfUOz68lT9IbdgpOEAlwIEnhr3KBoyPSC2NDKdNubsHbO4zijzKzjipFpcSSVEJUNBpSCRT6bVZRuLiojA08ArmjeDaMioD1TjOIAnq3wBigascAA6NMLTnmqbo7V+6byhamzUw4aBc3LKm0zvabHviqdMm2XDUbLHNcN7SHDxCP/CboPcoLOjtAmcJa4/mpudTd3lpCmMuCB2bTaW8MYd5uaVzpxh5P7HV97kiuUvz89RPowM8ljr6LXVMNPNwyJH5AdTPxEaDv2LS224mwetr1n/1VC0d+CFUUqNNkNY2ByhaadxTtO39jPPuyRqSSX3LjoxZA1gEId73a1tUVA3FBDo+ID8TRvMdoDaWhWd2jLJT7ZZw9uaCcnGW4NpOKi+isfTa8AiHNIkOGYIO0FMFlYPyqNVu57ZNKrhkyWkBzSTqcJ0PEQmU3WkZfcniWvH/ACKyUYv4ZfU1UpLuP0J9KjJyapVZrWMLqhDQ0Zk5AAIFnslsf/3aLAfhpOcfEvTndGAXB1epUrEHEGuIFOd+BoE95KijC/FL6C888rpI530muoiyurgFrHVJY05OwvdJe4bJ7IA2ADaVjabl2L7RGj+ArTswePWNXGxqu1o8jyY236/6OB7QxrHkSXp/LJezxWn6KVOyQdjgfHs+WKVlqZV1cNoDcQJiR5/5hNCT5N/Z3Z7PEjy+tFNZU4R3hV9KpjaDE6HZKP1v6DygfNELsmGpwP13pKJ15+F3i1JQoGXs3SsV0ltfWOhg1OBoHDXxPotTb62BhiJOQMAa7VlbDTxPc8Z4IZTB2na7lI81DRepSXjRDAG/mH4jx1+Sqle9IGBnZ1c44yeBmO8+yowFAhAJ2KDIXpbpyC8coTo1vR2pNId/qtVd1ZYzotUmmRucfOCtJZXkFc/UR5Z2tFP4TWWeujvtMBVNkqKTUOS42R80eijFNWyntt4Y6wDsmjTiVLq4IByyT3UWu2BR61y03HMZ79qZjNRSXRhNW3RaXdbRAhXQtrSAIhZejc4pxD3cslbi7WubBJM8UvlyJvgtwjtW4JeNFpbLTnwVTQtucHZkVeUrE1ogeZJ9Vnb4smB2NvePdBBpug4S4o0litalPtMrNXdaMlZCqhapgSwpuzK/aleIbZ20ttRwy/SzMn+7CuWwtD08t5q2t4nKnDBzGbv/AGJ8FQx5hej0mP3eJL15+p5bXZPeZ3Xlx9AtIT4q0u4DGJ2nDHOR6wq6hkQjPeQQRqCD55eYW/mL1wbmxV3UwwOJ6t0BroEtPwOJ1G49ytm1Bv8AEBZu5Le2swscASBm07t4VrY67oLHDNmR1JI2Hv8AWUaF5dljB4fXekghw3Hwd8l6oCU1/VQ1khrpAkSdpIA28Sow6uz0ASASANsS6J9ZyXnSC20w5mcjECdTIaHHTnCobfan15eeyxsxOg5b3HwCgaKq3WkvcSTJOZ5qONEiiMZKgSE/2TCiFqG5Qtos+jdow1C0/mHmP2WyszswudNeWuDhqMwttdVsFRocO8cdyV1EPMf0WSntNnYqWQhCvuuaVFz4JwiYGq9uavlCsnOBkLgyW3JyenU90ODJ3Rbq1bOmwnlCmudaA4A03EyR2YOY5HgUGz2f+GrOdScWsd+JgjykZK7uq2taWO6yYLhgf+KCTHantRlmnJ+sVwLw97Fcq/mQ7NaKwdBp1c9hY4nnorYVa4aXdVUIaQDLYg5ZR3q8p3wz8Ut7MN/EJzPpmi27pDTYJljsZiGvDiIjMgZylW3LqJctRldJY7/P9Gatt99Q2a7HMAMElpGcTHghde20MlmhEgqFetjqW6q0VXnqmuLgwDCTOcvg7BkOa0NGyNYIaIAEAcAhyxjGK/u+wcXNS8SSKmyWQhHtlobRpvqv0Y0uPds9lNexc/8AtLviGizNOZh1TkPwt7zn3BTT43myKP1/QrVahYsTn9P1MDXrF7nOdq4lx5kyfVPjRBCkU2r07PHrlj6RzJVvbrKOrpEfi03cc+GXmqhurefor63tOEOcIADQI4/XkqRciospLSHtPaadNsLYWOuKnVvE9rsuEk6yWu5S0gc1Si6iaQLf5gGLnOrShXNaPyZ5ODmiY1IDh6eCIzfJtf4c7j5pKMCOP/kPzSVgUUjbll2N8O4Fw81XdJLeCBSZgjaGDIAaDL6yVraqbn5PeBvpsyaP63DU8B5rKWhw6w6QMhsGSoNcghS3oxgCB3pr6mwJgchZrHgeWZc1GrDNTW6SolUKky5LgG4ZKbc1tNN8flOo91EIyXjdQiatUBFuLTR0i67bBBnJaBlWYcFzq7bSWgblqbtvEaFcnPg5tHoNNqeKZZ26hi0UNjCMiJCubKQ4ItOiDKW95KPB08MqdoqqbGnPDrwCn2Sy7h5AKaLGNYCmWehHJZSzS8hmeo4PbHZgzmUaoihqhXhbG02FziAACSToBvSruTEdzk7ZXdIb2ZZqTqj9mTW7S46ALiFttTqtR1R5lzzJPy4bFcdK+kDrXVkSKTJDG/8AI8T5BUK9DodL7mFvt/lHn9fqvfSqPwr7/MfTCl6ZeKBR2Is5pxicej0O7Q4GVpKH3hYHHsATEgaCB5rPUhqtHcrWGnmc5jeouyp9WW1JwGmuyCFnrRRwWtpbADiDwlXjbNT2a8B8lW3lZgHMg54uOXiiZlHsuusPw0/7v2SQhRPxjwavVCjKWy01IgwwfDq7PaTsVO5yfVrEnNBcqNOhByLTQg3eiM4qMiDvfl6INX5/JJhkp9QfJD0adoZhTQ1EcvG6qyqL6w2clswpbGuajXI2QOIn6+tis61mXOlm8VM7kNKnBSQa5ry2FaOz2kHNZajZAeB3hTrOx7dhPI+yUzbX0PadSiqZqhXHipdK1CIWap2l21jvBTKNZ3wnmUlIZeOMi3tdtDWyVxrpj0mfaXFgltJp02uIOruG4LpF5khhJOYBXE3umTvJK6HszHGUnJro5HtWTxwjCL7uxMGRTYRGfhKYF2jgMNRGXJFqZJlm0KO1skTohZouhU9Y4Sri5qBIOuug10n5o973KaVSiZnrmmI/05Rv7cQupfZPcbRTrOe1mJtUNBObgWgOy1+MjLcpaQD5Rkbu6I2qvBp0iG/E4lg8StBZ/s0dl1tUmCOywl3cCfkup1atKk2ajg0Da9waFQXr9oNkoghhNQ7mDC3+93tKqWRPpWAk12AZ9nllgfd1f/K/5pKiP2ru2UKcca2fokh3ZP7fuSl6nAS36/dODwPw5nfHor6h0ej8efopgu4DQDLcjc0jZYpSMoyzPOw+CkiwugTyjatE6igOMRzPkhc76DWJJ8lU+wFkcUN1H65/4KurPT69+4Aa7htdzP1om1rLmTEDXx078Mf3LP3nNMY9zatdFJUZl9cEIjNWdpo5O4R/tJ9lBc3b9fWa0i7F5Qo1fRbtNHAke/utR1GSyfQl3acOAPqFvKFPJcbVvblZ6TRPdgRW0KEFWFFnBO6jOfJHp00pOVjsKQ6mxEDERjU9rUuyORS3+YovO5rvRcVIXaulB+4f/SfNcYqtgkLteyfhkcL2y7cP3PWfhKaNF6w5FeN0XWOKEszs1LsLcUgmMneQJ9lBpbFJoGHKmi4s1N832KhsujhTbJbEQ4mmHCdoPVh3N7le3Z0utFKiW0iGBz3vLg2XnGdJM6AAabFj7LYscEHTyAjPznuV467qgbILXQBpMxpPEIFtbphSUq4PbTbHV3YqjnPdve6ofXRCFOn+YAd7kJ2P4Z7yPdI1N5MbjBW1C4XBQ3jwK8UbE3d5BJXRRcubAju+u5ePZoFMdT7XgUCJeRuHquYpnblD+CutDdeAVRVMgtG/M+yv7XRzI2QqqjTzeAM5yWkJcGc4eIHZH4OyNuvJaCvYR1cjMnMnfOc+yqrPZ8iTqQrqw2oBhDvyjL5LDK32hrT1TjIzdalIdxJ9Cqd9Psg/WRhaW3UoDRtJH15qjtTeyRuLvKD7pmEhXLAtOijcNYD4mT6LodjKw/R6h97Zz8VJw8M1u7PSXK1ruf56s7GhVYq/OkSQ1EZRCcxiO0JFsZcqBBi9fojQhVG5LNgp2zP9ImYqbguTXpZ8LpXZ70pSw8lzy+rtlp3hdb2dk2qhD2li94k16GMbqnNGRSr08JhOp6Fds8/VOhgCPTOcoTESmc1REavo/wDy3O4Ob3EfurmzVDTqOZOdM42H9J17tD/pVF0VqyX0viGIcxqO8DyV3aDnRqf/AJu8I9ElN1Oh6CuCZtqdgpWhgLqbTI3Zjv1VPbuhDM3Uj/pd7Oj1Vp0Uq/dlp1YY9vYrRBqWWonjlSYzLT48kbaOXOuCoP8As1O7RerpuFerf/3P0Fv/AAR9TnpZDvLwUSyCXVHcY8ArC8BD38HP9Sq+6/5U/FJ8T+ywT8LY6140v3BFsl3cPL91BusDHU5qwo/gJ3kn68FX3GZe/u91tHqRhN8x/Vh6TcyN2SHUqQ7CJzgj9+CPXbDzG0eaj13BtSmd5IPkhjzwHLjkmW2zFzce8emZHl5LL24Q5/I+Yg+i2tEjNh0IMc49x6LK3rQiqeX15q8MvIPMtytFtcRk2Qj8uIHvBA9F0GlRWE6P2cikx5+JhHJrs/8Akui0mpDVcy+o9g8MF+3+KFTpJ2BHYvSlNpbmwWFCqhPqPQ3qbAokG0ZiFnLZYC7Ytg2hvUY0ASTsW+OW3oKdS4ORdJLrgYgNFnaJ2LqvS6yANJA1XLbSzC4rt6XJvgcDXYlDJaPAIKcwZjmmVDt2FPYmRImWa0mm5rxq0g+C2TbQ2oIH4agD2cHDOPULExLTv+SmXZbSBhnTtN4HaFhlhu5GMc9vB1Xou+KjgfzNB74HvK1jSsRcNpDqtNw/OwHv7U+YWyaVycqqR0sbuISV6h9YkgCOd9IK0db/AFPjvJTGjBTA3D0Cj3k/HVDf1uceQM+sIlvq9k8k4o+FIyc/E2AxRRHI+6hXB+J/d7o9qdFMDgotxO7b+73W8V4ZC8peKJbW5uh3FVF8PjCdxlXdcSIWevIy3ks8S8SNM0vCy8xSwOGuUc9irL0biwkDM5eEqVdVTFSbwSqU+0OBJQtbZM1hPdH9TRXdQiys4Aev14rXUTkOSy9l/wDjMA2NV9ZavZHABIzTbZ0P6UibG5J2iGK2S8bUQKIIJ4lHoxCE8oZeraCb4JNV0KHUdASNRRrQ/JUoA7qM/wBJnYmrml7U9vFdJvw9kkrnV6tmAuto1SOVrnZWU9ITqRQ3DNPB2p85iJdmK8wEGRvy57vNNpOVjZ2Agg6HbuOSzbo1XJrOhNpk089HYfHT1K6O1xXJuhriyvgOuJp8D+66w1cvVqpHQ0z8ITGvUJJKDJzOg6aj38SB4yUO31JbG8ptKpDeefjmgvfLmjjPcF11Hk58p8MJbHbFGuQ9t/d7otV0yo1zHtv7vdGl4WBKXiRfl6pL3ZBO45q1JUG86ctncsoKmaTlaAdHq3ZIVq9Z25akVC3etCSiyx8QOKfhNFdhxUh3z4q2s7ThHILPdHK8SzfmPcLT0x6pHJGmdPHkuI9hyThK8hIFZ0HuHJkSERpTXBSiWBKBWClOao7hmrSKbMt0nfDI3mFh7e2XDgth0nqTVDdwWTtOb10cCpHM1LtlHaWwTwKY31Ui3j7xw+tFH3JxdCD7DMOaurBSxMO8Hy+gqUarQ2DsOadjgssnRrAkXCcNrpnecPeII9F1lr1ym00ertFIjZLu8Cf2XTLDXxAFc3V+TOhpumiwhJNx814kxk5Q86JU/wAZ5LxJdlHMfYnaFRrl1dz+aSSJdAPtFy5MqjI96SSyNDN2X+cFp0klpl8gMXmS7oP3zP6h5rbsyXiSSzdj2n6CA5LxJJZDCPKYRivEkITGDUoL2pJK0Aznt8H756zjPx96SS6ePo5mX4itvX+c7n7KLtSSTEehV9jx8vVaekJpNJ1/wkkssvRriJdtP31H+j1K2/R09hv9I9kkkhqvhQ/pvM0AXiSSRGT/2Q=="/>
          <p:cNvSpPr>
            <a:spLocks noChangeAspect="1" noChangeArrowheads="1"/>
          </p:cNvSpPr>
          <p:nvPr/>
        </p:nvSpPr>
        <p:spPr bwMode="auto">
          <a:xfrm>
            <a:off x="152400" y="8762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xQTEhUUEhQUFhQWGBgXGBQVFBQUFRwaGBgXGhwXFxcYHCggGBolHBUXITEhJSkrLi4uFx8zODMsNygtLisBCgoKDg0OGxAQGiwkICQsLCwsLCwsLCwsLCwsLCwsLCwsLiwsNC0sLCwsLCwsLCwsLCwsLCwsLCwsLCwsLCwsLP/AABEIAQMAwgMBIgACEQEDEQH/xAAcAAABBQEBAQAAAAAAAAAAAAADAAIEBQYHAQj/xABBEAABAwEFBAgDBgUDBAMAAAABAAIRAwQFEiExQVFhcQYTIoGRobHBUtHwByMyQmLhFDNykvGCssIVQ5OiNFOD/8QAGgEAAgMBAQAAAAAAAAAAAAAAAgQAAQMFBv/EAC8RAAICAQQAAwcDBQEAAAAAAAABAhEDBBIhMSJBUQUTMmGRofBxgcFCUrHR4RT/2gAMAwEAAhEDEQA/AOxYksSHiXkpezWguJLEhYkpUslBcS8L0IuSUJQWV4Sg41Ht9ubRYXvIAChKJFptIYCSYWbr1q1pMU3dXQ21fzu3imMv7zvyB1VPfN90w017c/BRP8qzicdT9TwMyNzdNJ2LC9IPtPr1ZbZgKNPQOIBqR3yG8hPNXTLOpm0WSwsAL20ydXPOKo7eSTJcVSW37SbIzJhL9mLZ5AkjnC4dXtbnuLnuc9x1c5xcTzJzS6360CvaTs7K77Tac6uj9NEx/wC78/BBq/abS0PaGz7stdykGPVcbqWn6H7oJrHVWoFNo67e3TuzV2iA9tQYTJb2cTTrMnVpc3/Uuk3Bera1JhDhoNuZy11Xy2y0GIkxkdmz/JXTOi/2iUWNbTrUewBEgk5cQTBzVuINo7c1y9xKguO/KVYTRqh4gSDqNdQRI9FciogJQaUpQxUXuJSyUPlKUPEliUsqgkpShYksShKCyvELEkoQ9xpY0HGvMaGjYPiTDUQy9R2PzKhCbjXmNRhVBQ7Va2saXOOX1A4knYoQJa7c2mCTnuA1JjQcdVyXph07+87EPe2cI1pNPH44Pc45nIAFfaB0viaVI/euEOcPyNP5G/qO0/suXVKm7VaRiA2S7wt76z3VKz3PqOzLnGT+w4aKLJKa1m0pznRr3BGUJ5hCmdV6BJzXuIDeVChhXpbKe9/ADh8yhtM6qymetjRJp2JnFOdvVlFpc171bO8Ppugt5wfku2dDOmQtbMJgVW7N/wBb/o8EnLmpl2Xi+jUa9jiHDicxtB4fshlGy0z6hFXLLVPbVlZHon0lFqpB09ofiByOW3nnmtBRrSc+YWVBE/rEsajY0usUohIxpY1H6xedYpRRJ6xJRusSUog7EvMarf8AqbeKRvJu4oqC3IsS9Qrc4jtN5OA3bSOKAbzHwuPh81GN65nsOj/T81NpNyLKz1wRMyNm1YXp30s6pvZMvcCKQkEAaGqeeYG8cyjX7f7aDXOExq6kSADua0jMOJy3ROmo5Ded4PrVHVKhlxOmzcGgbgFaiSwFaoSSSZccyTrn7lCptz9T9bU2f8p4PgiBCgbT3BMezaV610r12f14KgvIZEbF5h2lEa2fr6zXhHgpZVAIk+6cG+CO0BJwlSybQJCYBvRSguGcq7KoeCkPVOC9wq7Ko0nQi+zQrtM9kmHexXbrJacQaRHdnqAV84UjDua6X0d6UVMAaXCQNrZz9kDL8jp3WJ2NZ25rwqVWYnmm0DeQDAnOJ4KfbLYGMDg9hnTYCM8wZz081m8kU6sJY5NXRZ40sazgv4ggOaQXRGR26DVSK17Q2dCNQ4ZieAKtzSKUJMu+sSWf/wCpVP0/2u+aSu0DTAi0bwO5PDCcwfJRQO9Pp1CND7rUzsMKbxlCjWyWiZAIzk5Dv4I38S4anJY/p9fnZ/h2HNzcT4yhu48/rVQtKzI9I72NZ5g9gEhvEfH3+53qjLtvcPmnPcSfrwQqhz4DJUaCleyhyvQrKDNciuyHFR2uz5Zr2q5CEHDhEeK8Dc5PcEFhUhjoVMNcjerUmhRyLilZ6eN0bNTy+vVHtFoBIYzPZlt5LOUn0jbHBJbn+xEFOSvKlDIlXdhu1zpY0do/iOscPr9iW2WDCMMf5WTzpOhiGjlKO5mYailuXkvKlOCiU0xYi406PC3KVoejNcB2YnhwORjjoe5UJ0Kl2GrhIP1Clk2nVqDGOA7Ld42ajUKW2kBoPBx+apLrtOJo3EAjdpmPHPv4K0BK0pMVba8w9SkCIIJG4k/NMwN+iUMuSU2x9Cb5erCggZAnxckgYvrNJTbH0K3y9Q7jw90Mv12Hn7JVDGfcM02m704+qgQKtaQ0EuIAaCSY0AzOfDNcjvO1uqPfVdl1jiQNsDId0e62fTu9IaKDZl/aec8mDZnvPpxWEt1bE6YgDIDcAMh4e6phxQAGJKAU+sdAhBRFscvHFJJoVkPQU4FEs9hqP/Cwny9VYN6O1sOIiAs5ZIR7ZtDBln8MWVgcntnuU4XPWGfVmN5U2wdHi8g1HQ3gCT3IJZoLmzWGkyydKP8ABW06znfd0wc9YEuPyatRcPRx2rhG0u2x8LBxj8Xgru5Lkps0bAG/Mni4j64rTuphrdy5mo139MEdjB7O21LI7+QC77sZTaA0AQI58VWX5dmpAU594luglArXhVfkKeXEhIR37tx0pUlt8jnN62Ug6Qq2mfJbC/bDUIJIghYu0S124ru6ee+J5zWY9k7okWjRFs7uy3hA8Qg0qoIg6HyKbRfEg8vVbCvnZ0DojaMdEsOrDI2b1qLKxrmyOB1XN+itv6utB0cPX94810OzMGI7MhPNaRfAtkXJKNMRqeRS6sheAEHUwlLtQZ9ERkedSkvDWPHwKShBrWTnpu3JzKeZg89EpiQJ5wgWy0llJ53MJzEbOCoM5zfFp6x1oqROIho2w0On/bTb4lZyo6T9akz7q8fTIouJEdj1eB4xSI71ntqo0Qyu7tFNaUwr2URQWnSJ0V9dtiYwjGe0dGgFzu5ok+SjXZdxe3Jxbu3d61l13YGUaZbOJ7Zcf1glrw47Ye1w5AJXPkpD+lxPcuA1kqMAnq6p5sw/7yFY2a+KIycxwgzm6j6dYqm1dH3VIx1HRuEAeCinosJyqYY3ZaLntYZfEzs3qEqjH/Br33hQcNHRvNN5b/cAWjxUJ4pHtUyx39JB9FFoXY6m1nUloezV2fbkyQ/eM92SFe9oY8tlsOJABBh8k6B2qXWKLlUG/wA+X/RhZZwjeSvz5/8AC9ukSrK0DYVj+j15WotJZTovEmHOe5jiBtgNIUiretWrWp0n4aTXSXOpvxOMQMIc4DBJIkxO5Dk00nKrRFqYtKVP6epa16jGZkgcyE6zXrQ21aY4F7R7qgvW7wP5bBqRjd2nwP1OkzxVRYOj9adWuBiTliyIOTjodnetMeDHKNykBnzZouows2F52qg9hAq0yY2Pb81zO+LMWuO7PPYtbVui0tcTTe4M/wDrLy8DlKr613188LCD3Rkc1vpnDE+JcCuqjPLCpR5MdSRWu8VYus7XgueMJa7CSDAmCZ8s/VVzyJyM8V1FKzhyhtJdmrYXNOwHPkf2XTrlrlzA4ziBwu7tvfr3rk85LedFrfiaBMEgGeLYBk8RH9qJGORWjYOrRH7lObU1ie/IeSj03YhMjxTnEHV2fMH0RGJJ7m+JSUTLefL5JKFCxnYD7qFebfuquRzY7duPFGfUOz68lT9IbdgpOEAlwIEnhr3KBoyPSC2NDKdNubsHbO4zijzKzjipFpcSSVEJUNBpSCRT6bVZRuLiojA08ArmjeDaMioD1TjOIAnq3wBigascAA6NMLTnmqbo7V+6byhamzUw4aBc3LKm0zvabHviqdMm2XDUbLHNcN7SHDxCP/CboPcoLOjtAmcJa4/mpudTd3lpCmMuCB2bTaW8MYd5uaVzpxh5P7HV97kiuUvz89RPowM8ljr6LXVMNPNwyJH5AdTPxEaDv2LS224mwetr1n/1VC0d+CFUUqNNkNY2ByhaadxTtO39jPPuyRqSSX3LjoxZA1gEId73a1tUVA3FBDo+ID8TRvMdoDaWhWd2jLJT7ZZw9uaCcnGW4NpOKi+isfTa8AiHNIkOGYIO0FMFlYPyqNVu57ZNKrhkyWkBzSTqcJ0PEQmU3WkZfcniWvH/ACKyUYv4ZfU1UpLuP0J9KjJyapVZrWMLqhDQ0Zk5AAIFnslsf/3aLAfhpOcfEvTndGAXB1epUrEHEGuIFOd+BoE95KijC/FL6C888rpI530muoiyurgFrHVJY05OwvdJe4bJ7IA2ADaVjabl2L7RGj+ArTswePWNXGxqu1o8jyY236/6OB7QxrHkSXp/LJezxWn6KVOyQdjgfHs+WKVlqZV1cNoDcQJiR5/5hNCT5N/Z3Z7PEjy+tFNZU4R3hV9KpjaDE6HZKP1v6DygfNELsmGpwP13pKJ15+F3i1JQoGXs3SsV0ltfWOhg1OBoHDXxPotTb62BhiJOQMAa7VlbDTxPc8Z4IZTB2na7lI81DRepSXjRDAG/mH4jx1+Sqle9IGBnZ1c44yeBmO8+yowFAhAJ2KDIXpbpyC8coTo1vR2pNId/qtVd1ZYzotUmmRucfOCtJZXkFc/UR5Z2tFP4TWWeujvtMBVNkqKTUOS42R80eijFNWyntt4Y6wDsmjTiVLq4IByyT3UWu2BR61y03HMZ79qZjNRSXRhNW3RaXdbRAhXQtrSAIhZejc4pxD3cslbi7WubBJM8UvlyJvgtwjtW4JeNFpbLTnwVTQtucHZkVeUrE1ogeZJ9Vnb4smB2NvePdBBpug4S4o0litalPtMrNXdaMlZCqhapgSwpuzK/aleIbZ20ttRwy/SzMn+7CuWwtD08t5q2t4nKnDBzGbv/AGJ8FQx5hej0mP3eJL15+p5bXZPeZ3Xlx9AtIT4q0u4DGJ2nDHOR6wq6hkQjPeQQRqCD55eYW/mL1wbmxV3UwwOJ6t0BroEtPwOJ1G49ytm1Bv8AEBZu5Le2swscASBm07t4VrY67oLHDNmR1JI2Hv8AWUaF5dljB4fXekghw3Hwd8l6oCU1/VQ1khrpAkSdpIA28Sow6uz0ASASANsS6J9ZyXnSC20w5mcjECdTIaHHTnCobfan15eeyxsxOg5b3HwCgaKq3WkvcSTJOZ5qONEiiMZKgSE/2TCiFqG5Qtos+jdow1C0/mHmP2WyszswudNeWuDhqMwttdVsFRocO8cdyV1EPMf0WSntNnYqWQhCvuuaVFz4JwiYGq9uavlCsnOBkLgyW3JyenU90ODJ3Rbq1bOmwnlCmudaA4A03EyR2YOY5HgUGz2f+GrOdScWsd+JgjykZK7uq2taWO6yYLhgf+KCTHantRlmnJ+sVwLw97Fcq/mQ7NaKwdBp1c9hY4nnorYVa4aXdVUIaQDLYg5ZR3q8p3wz8Ut7MN/EJzPpmi27pDTYJljsZiGvDiIjMgZylW3LqJctRldJY7/P9Gatt99Q2a7HMAMElpGcTHghde20MlmhEgqFetjqW6q0VXnqmuLgwDCTOcvg7BkOa0NGyNYIaIAEAcAhyxjGK/u+wcXNS8SSKmyWQhHtlobRpvqv0Y0uPds9lNexc/8AtLviGizNOZh1TkPwt7zn3BTT43myKP1/QrVahYsTn9P1MDXrF7nOdq4lx5kyfVPjRBCkU2r07PHrlj6RzJVvbrKOrpEfi03cc+GXmqhurefor63tOEOcIADQI4/XkqRciospLSHtPaadNsLYWOuKnVvE9rsuEk6yWu5S0gc1Si6iaQLf5gGLnOrShXNaPyZ5ODmiY1IDh6eCIzfJtf4c7j5pKMCOP/kPzSVgUUjbll2N8O4Fw81XdJLeCBSZgjaGDIAaDL6yVraqbn5PeBvpsyaP63DU8B5rKWhw6w6QMhsGSoNcghS3oxgCB3pr6mwJgchZrHgeWZc1GrDNTW6SolUKky5LgG4ZKbc1tNN8flOo91EIyXjdQiatUBFuLTR0i67bBBnJaBlWYcFzq7bSWgblqbtvEaFcnPg5tHoNNqeKZZ26hi0UNjCMiJCubKQ4ItOiDKW95KPB08MqdoqqbGnPDrwCn2Sy7h5AKaLGNYCmWehHJZSzS8hmeo4PbHZgzmUaoihqhXhbG02FziAACSToBvSruTEdzk7ZXdIb2ZZqTqj9mTW7S46ALiFttTqtR1R5lzzJPy4bFcdK+kDrXVkSKTJDG/8AI8T5BUK9DodL7mFvt/lHn9fqvfSqPwr7/MfTCl6ZeKBR2Is5pxicej0O7Q4GVpKH3hYHHsATEgaCB5rPUhqtHcrWGnmc5jeouyp9WW1JwGmuyCFnrRRwWtpbADiDwlXjbNT2a8B8lW3lZgHMg54uOXiiZlHsuusPw0/7v2SQhRPxjwavVCjKWy01IgwwfDq7PaTsVO5yfVrEnNBcqNOhByLTQg3eiM4qMiDvfl6INX5/JJhkp9QfJD0adoZhTQ1EcvG6qyqL6w2clswpbGuajXI2QOIn6+tis61mXOlm8VM7kNKnBSQa5ry2FaOz2kHNZajZAeB3hTrOx7dhPI+yUzbX0PadSiqZqhXHipdK1CIWap2l21jvBTKNZ3wnmUlIZeOMi3tdtDWyVxrpj0mfaXFgltJp02uIOruG4LpF5khhJOYBXE3umTvJK6HszHGUnJro5HtWTxwjCL7uxMGRTYRGfhKYF2jgMNRGXJFqZJlm0KO1skTohZouhU9Y4Sri5qBIOuug10n5o973KaVSiZnrmmI/05Rv7cQupfZPcbRTrOe1mJtUNBObgWgOy1+MjLcpaQD5Rkbu6I2qvBp0iG/E4lg8StBZ/s0dl1tUmCOywl3cCfkup1atKk2ajg0Da9waFQXr9oNkoghhNQ7mDC3+93tKqWRPpWAk12AZ9nllgfd1f/K/5pKiP2ru2UKcca2fokh3ZP7fuSl6nAS36/dODwPw5nfHor6h0ej8efopgu4DQDLcjc0jZYpSMoyzPOw+CkiwugTyjatE6igOMRzPkhc76DWJJ8lU+wFkcUN1H65/4KurPT69+4Aa7htdzP1om1rLmTEDXx078Mf3LP3nNMY9zatdFJUZl9cEIjNWdpo5O4R/tJ9lBc3b9fWa0i7F5Qo1fRbtNHAke/utR1GSyfQl3acOAPqFvKFPJcbVvblZ6TRPdgRW0KEFWFFnBO6jOfJHp00pOVjsKQ6mxEDERjU9rUuyORS3+YovO5rvRcVIXaulB+4f/SfNcYqtgkLteyfhkcL2y7cP3PWfhKaNF6w5FeN0XWOKEszs1LsLcUgmMneQJ9lBpbFJoGHKmi4s1N832KhsujhTbJbEQ4mmHCdoPVh3N7le3Z0utFKiW0iGBz3vLg2XnGdJM6AAabFj7LYscEHTyAjPznuV467qgbILXQBpMxpPEIFtbphSUq4PbTbHV3YqjnPdve6ofXRCFOn+YAd7kJ2P4Z7yPdI1N5MbjBW1C4XBQ3jwK8UbE3d5BJXRRcubAju+u5ePZoFMdT7XgUCJeRuHquYpnblD+CutDdeAVRVMgtG/M+yv7XRzI2QqqjTzeAM5yWkJcGc4eIHZH4OyNuvJaCvYR1cjMnMnfOc+yqrPZ8iTqQrqw2oBhDvyjL5LDK32hrT1TjIzdalIdxJ9Cqd9Psg/WRhaW3UoDRtJH15qjtTeyRuLvKD7pmEhXLAtOijcNYD4mT6LodjKw/R6h97Zz8VJw8M1u7PSXK1ruf56s7GhVYq/OkSQ1EZRCcxiO0JFsZcqBBi9fojQhVG5LNgp2zP9ImYqbguTXpZ8LpXZ70pSw8lzy+rtlp3hdb2dk2qhD2li94k16GMbqnNGRSr08JhOp6Fds8/VOhgCPTOcoTESmc1REavo/wDy3O4Ob3EfurmzVDTqOZOdM42H9J17tD/pVF0VqyX0viGIcxqO8DyV3aDnRqf/AJu8I9ElN1Oh6CuCZtqdgpWhgLqbTI3Zjv1VPbuhDM3Uj/pd7Oj1Vp0Uq/dlp1YY9vYrRBqWWonjlSYzLT48kbaOXOuCoP8As1O7RerpuFerf/3P0Fv/AAR9TnpZDvLwUSyCXVHcY8ArC8BD38HP9Sq+6/5U/FJ8T+ywT8LY6140v3BFsl3cPL91BusDHU5qwo/gJ3kn68FX3GZe/u91tHqRhN8x/Vh6TcyN2SHUqQ7CJzgj9+CPXbDzG0eaj13BtSmd5IPkhjzwHLjkmW2zFzce8emZHl5LL24Q5/I+Yg+i2tEjNh0IMc49x6LK3rQiqeX15q8MvIPMtytFtcRk2Qj8uIHvBA9F0GlRWE6P2cikx5+JhHJrs/8Akui0mpDVcy+o9g8MF+3+KFTpJ2BHYvSlNpbmwWFCqhPqPQ3qbAokG0ZiFnLZYC7Ytg2hvUY0ASTsW+OW3oKdS4ORdJLrgYgNFnaJ2LqvS6yANJA1XLbSzC4rt6XJvgcDXYlDJaPAIKcwZjmmVDt2FPYmRImWa0mm5rxq0g+C2TbQ2oIH4agD2cHDOPULExLTv+SmXZbSBhnTtN4HaFhlhu5GMc9vB1Xou+KjgfzNB74HvK1jSsRcNpDqtNw/OwHv7U+YWyaVycqqR0sbuISV6h9YkgCOd9IK0db/AFPjvJTGjBTA3D0Cj3k/HVDf1uceQM+sIlvq9k8k4o+FIyc/E2AxRRHI+6hXB+J/d7o9qdFMDgotxO7b+73W8V4ZC8peKJbW5uh3FVF8PjCdxlXdcSIWevIy3ks8S8SNM0vCy8xSwOGuUc9irL0biwkDM5eEqVdVTFSbwSqU+0OBJQtbZM1hPdH9TRXdQiys4Aev14rXUTkOSy9l/wDjMA2NV9ZavZHABIzTbZ0P6UibG5J2iGK2S8bUQKIIJ4lHoxCE8oZeraCb4JNV0KHUdASNRRrQ/JUoA7qM/wBJnYmrml7U9vFdJvw9kkrnV6tmAuto1SOVrnZWU9ITqRQ3DNPB2p85iJdmK8wEGRvy57vNNpOVjZ2Agg6HbuOSzbo1XJrOhNpk089HYfHT1K6O1xXJuhriyvgOuJp8D+66w1cvVqpHQ0z8ITGvUJJKDJzOg6aj38SB4yUO31JbG8ptKpDeefjmgvfLmjjPcF11Hk58p8MJbHbFGuQ9t/d7otV0yo1zHtv7vdGl4WBKXiRfl6pL3ZBO45q1JUG86ctncsoKmaTlaAdHq3ZIVq9Z25akVC3etCSiyx8QOKfhNFdhxUh3z4q2s7ThHILPdHK8SzfmPcLT0x6pHJGmdPHkuI9hyThK8hIFZ0HuHJkSERpTXBSiWBKBWClOao7hmrSKbMt0nfDI3mFh7e2XDgth0nqTVDdwWTtOb10cCpHM1LtlHaWwTwKY31Ui3j7xw+tFH3JxdCD7DMOaurBSxMO8Hy+gqUarQ2DsOadjgssnRrAkXCcNrpnecPeII9F1lr1ym00ertFIjZLu8Cf2XTLDXxAFc3V+TOhpumiwhJNx814kxk5Q86JU/wAZ5LxJdlHMfYnaFRrl1dz+aSSJdAPtFy5MqjI96SSyNDN2X+cFp0klpl8gMXmS7oP3zP6h5rbsyXiSSzdj2n6CA5LxJJZDCPKYRivEkITGDUoL2pJK0Aznt8H756zjPx96SS6ePo5mX4itvX+c7n7KLtSSTEehV9jx8vVaekJpNJ1/wkkssvRriJdtP31H+j1K2/R09hv9I9kkkhqvhQ/pvM0AXiSSRGT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www.girlsteachinggirlstocode.org/images/team/2013/tiffa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1890"/>
            <a:ext cx="2696804" cy="359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4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Creating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Given a list of numbers, create a second list of every number squared.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[8, 3, 5, 4, 1]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or v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sqnums.append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(v*v)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sqnums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[64, 9, 25, 16, 1]</a:t>
            </a:r>
            <a:endParaRPr lang="en-US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308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More on List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list operations on next page</a:t>
            </a:r>
          </a:p>
          <a:p>
            <a:r>
              <a:rPr lang="en-US" dirty="0" err="1" smtClean="0"/>
              <a:t>Mutator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hybrid </a:t>
            </a:r>
            <a:r>
              <a:rPr lang="en-US" dirty="0" err="1" smtClean="0"/>
              <a:t>vs</a:t>
            </a:r>
            <a:r>
              <a:rPr lang="en-US" dirty="0" smtClean="0"/>
              <a:t> return</a:t>
            </a:r>
          </a:p>
          <a:p>
            <a:pPr lvl="1"/>
            <a:r>
              <a:rPr lang="en-US" dirty="0" err="1" smtClean="0"/>
              <a:t>Mutator</a:t>
            </a:r>
            <a:r>
              <a:rPr lang="en-US" dirty="0" smtClean="0"/>
              <a:t> changes the list (no return value)</a:t>
            </a:r>
          </a:p>
          <a:p>
            <a:pPr lvl="1"/>
            <a:r>
              <a:rPr lang="en-US" dirty="0" smtClean="0"/>
              <a:t>Hybrid changes list and returns value</a:t>
            </a:r>
          </a:p>
          <a:p>
            <a:pPr lvl="1"/>
            <a:r>
              <a:rPr lang="en-US" dirty="0" smtClean="0"/>
              <a:t>Return – returns value, no change to list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4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51271"/>
          </a:xfrm>
        </p:spPr>
        <p:txBody>
          <a:bodyPr/>
          <a:lstStyle/>
          <a:p>
            <a:r>
              <a:rPr lang="en-US" dirty="0" smtClean="0"/>
              <a:t>List operations from book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1271"/>
            <a:ext cx="9215152" cy="5562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0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114800"/>
          </a:xfrm>
        </p:spPr>
        <p:txBody>
          <a:bodyPr/>
          <a:lstStyle/>
          <a:p>
            <a:r>
              <a:rPr lang="en-US" dirty="0" smtClean="0"/>
              <a:t>Remove all negative numbers from list</a:t>
            </a:r>
          </a:p>
          <a:p>
            <a:r>
              <a:rPr lang="en-US" dirty="0" smtClean="0"/>
              <a:t>Two ways</a:t>
            </a:r>
          </a:p>
          <a:p>
            <a:pPr marL="457200" lvl="1" indent="0">
              <a:buNone/>
            </a:pPr>
            <a:r>
              <a:rPr lang="en-US" dirty="0" smtClean="0"/>
              <a:t>1) return a new list with all negative numbers removed</a:t>
            </a:r>
          </a:p>
          <a:p>
            <a:pPr marL="457200" lvl="1" indent="0">
              <a:buNone/>
            </a:pPr>
            <a:r>
              <a:rPr lang="en-US" dirty="0" smtClean="0"/>
              <a:t>2) Modify a list to remove negative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174" y="2123768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somenums</a:t>
            </a:r>
            <a:r>
              <a:rPr lang="en-US" dirty="0" smtClean="0"/>
              <a:t> </a:t>
            </a:r>
            <a:r>
              <a:rPr lang="en-US" dirty="0"/>
              <a:t>= [3, -1, 8, -5, -2, 6, 7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err="1"/>
              <a:t>nonegs</a:t>
            </a:r>
            <a:r>
              <a:rPr lang="en-US" dirty="0"/>
              <a:t> = </a:t>
            </a:r>
            <a:r>
              <a:rPr lang="en-US" dirty="0" err="1"/>
              <a:t>removeNegatives</a:t>
            </a:r>
            <a:r>
              <a:rPr lang="en-US" dirty="0"/>
              <a:t>(</a:t>
            </a:r>
            <a:r>
              <a:rPr lang="en-US" dirty="0" err="1"/>
              <a:t>somenums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90600"/>
            <a:ext cx="8481621" cy="293917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0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53929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somenums</a:t>
            </a:r>
            <a:r>
              <a:rPr lang="en-US" dirty="0" smtClean="0"/>
              <a:t> </a:t>
            </a:r>
            <a:r>
              <a:rPr lang="en-US" dirty="0"/>
              <a:t>= [3, -1, 8, -5, -2, 6, 7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removeNegatives2(</a:t>
            </a:r>
            <a:r>
              <a:rPr lang="en-US" dirty="0" err="1" smtClean="0"/>
              <a:t>somenums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66622"/>
            <a:ext cx="8265092" cy="338457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73561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r>
              <a:rPr lang="en-US" kern="0" smtClean="0"/>
              <a:t>www.bit.ly/101fall14-1002-01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96008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703</Words>
  <Application>Microsoft Office PowerPoint</Application>
  <PresentationFormat>On-screen Show (4:3)</PresentationFormat>
  <Paragraphs>129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Default Design</vt:lpstr>
      <vt:lpstr>CompSci 101 Introduction to Computer Science</vt:lpstr>
      <vt:lpstr>Announcements</vt:lpstr>
      <vt:lpstr>Tiffany Chen</vt:lpstr>
      <vt:lpstr>Creating a list</vt:lpstr>
      <vt:lpstr>More on List operations</vt:lpstr>
      <vt:lpstr>List operations from book</vt:lpstr>
      <vt:lpstr>Problem</vt:lpstr>
      <vt:lpstr>PowerPoint Presentation</vt:lpstr>
      <vt:lpstr>PowerPoint Presentation</vt:lpstr>
      <vt:lpstr>PowerPoint Presentation</vt:lpstr>
      <vt:lpstr>Richard Stallman</vt:lpstr>
      <vt:lpstr>List Comprehension</vt:lpstr>
      <vt:lpstr>Examples of List Comprehensions</vt:lpstr>
      <vt:lpstr>Creating a list with just the even numbers</vt:lpstr>
      <vt:lpstr>List Comprehension with Filtering</vt:lpstr>
      <vt:lpstr>More on List Comprehensions www.bit.ly/101fall14-1002-03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54</cp:revision>
  <dcterms:created xsi:type="dcterms:W3CDTF">2005-08-25T14:18:45Z</dcterms:created>
  <dcterms:modified xsi:type="dcterms:W3CDTF">2014-10-02T12:53:56Z</dcterms:modified>
</cp:coreProperties>
</file>