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7" r:id="rId3"/>
    <p:sldId id="281" r:id="rId4"/>
    <p:sldId id="282" r:id="rId5"/>
    <p:sldId id="289" r:id="rId6"/>
    <p:sldId id="290" r:id="rId7"/>
    <p:sldId id="278" r:id="rId8"/>
    <p:sldId id="279" r:id="rId9"/>
    <p:sldId id="283" r:id="rId10"/>
    <p:sldId id="280" r:id="rId11"/>
    <p:sldId id="286" r:id="rId12"/>
    <p:sldId id="287" r:id="rId13"/>
    <p:sldId id="285" r:id="rId14"/>
    <p:sldId id="284" r:id="rId15"/>
    <p:sldId id="288" r:id="rId1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466" autoAdjust="0"/>
  </p:normalViewPr>
  <p:slideViewPr>
    <p:cSldViewPr>
      <p:cViewPr varScale="1">
        <p:scale>
          <a:sx n="65" d="100"/>
          <a:sy n="65" d="100"/>
        </p:scale>
        <p:origin x="84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5ED27268-EC4C-4E87-944D-E761B934C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4FFC-3E7F-4D03-84DC-4D327891444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7D550-A0A1-4A74-B9A0-5AFC062DA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4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7D550-A0A1-4A74-B9A0-5AFC062DA1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2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is </a:t>
            </a:r>
            <a:r>
              <a:rPr lang="en-US" dirty="0" err="1" smtClean="0"/>
              <a:t>wac</a:t>
            </a:r>
            <a:r>
              <a:rPr lang="en-US" dirty="0" smtClean="0"/>
              <a:t> a mole implemented</a:t>
            </a:r>
            <a:r>
              <a:rPr lang="en-US" baseline="0" dirty="0" smtClean="0"/>
              <a:t>? A list of moles, go through and check if what you clicked on is in the list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7D550-A0A1-4A74-B9A0-5AFC062DA1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52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use an activity on tuples?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7D550-A0A1-4A74-B9A0-5AFC062DA1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03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for the console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7D550-A0A1-4A74-B9A0-5AFC062DA1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8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use random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7D550-A0A1-4A74-B9A0-5AFC062DA1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20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get duplicate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7D550-A0A1-4A74-B9A0-5AFC062DA1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3E9C4-CC62-419B-94EA-3C3ACB7F9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EDA16-EE90-4E65-9C25-D045E6452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9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1C838-743E-46B1-9535-A8D3D4E69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B02F-6869-41A8-88A9-7B04A5944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3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08AB-BBD7-406C-8FE3-ABD9B60C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9AF7-1243-4137-A70D-606EB1674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1282-F280-4848-B924-21AC7882B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3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C597-8985-48AF-93BD-6E14E1566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A454-7E6E-480D-86B5-CCFC57051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A312-D4AF-4A57-A4AC-B58CF3A8A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1AA07-0B70-4E3D-84AF-4D5E92BC4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4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88E8A9B-E406-46EF-A9FD-35EBD6B1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895600"/>
            <a:ext cx="8153400" cy="1981200"/>
          </a:xfrm>
        </p:spPr>
        <p:txBody>
          <a:bodyPr/>
          <a:lstStyle/>
          <a:p>
            <a:pPr eaLnBrk="1" hangingPunct="1"/>
            <a:r>
              <a:rPr lang="en-US" dirty="0" err="1" smtClean="0"/>
              <a:t>CompSci</a:t>
            </a:r>
            <a:r>
              <a:rPr lang="en-US" dirty="0" smtClean="0"/>
              <a:t> 101</a:t>
            </a:r>
            <a:br>
              <a:rPr lang="en-US" dirty="0" smtClean="0"/>
            </a:br>
            <a:r>
              <a:rPr lang="en-US" dirty="0" smtClean="0"/>
              <a:t>Introduction to Computer Science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876800" y="5334000"/>
            <a:ext cx="26869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smtClean="0"/>
              <a:t>October 21, 2014</a:t>
            </a:r>
            <a:endParaRPr 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Prof. Rodger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0298"/>
            <a:ext cx="6944694" cy="2715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Generate groups of students randomly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114800"/>
          </a:xfrm>
        </p:spPr>
        <p:txBody>
          <a:bodyPr/>
          <a:lstStyle/>
          <a:p>
            <a:r>
              <a:rPr lang="en-US" dirty="0" smtClean="0"/>
              <a:t>Sort a list of students into random groups?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Read list of students from a file (one per line)</a:t>
            </a:r>
          </a:p>
          <a:p>
            <a:pPr lvl="1"/>
            <a:r>
              <a:rPr lang="en-US" dirty="0" smtClean="0"/>
              <a:t>Put names into a list</a:t>
            </a:r>
          </a:p>
          <a:p>
            <a:pPr lvl="1"/>
            <a:r>
              <a:rPr lang="en-US" dirty="0" smtClean="0"/>
              <a:t>Randomly shuffle the names</a:t>
            </a:r>
          </a:p>
          <a:p>
            <a:pPr lvl="1"/>
            <a:r>
              <a:rPr lang="en-US" dirty="0" smtClean="0"/>
              <a:t>Print them out in groups of three</a:t>
            </a:r>
          </a:p>
        </p:txBody>
      </p:sp>
    </p:spTree>
    <p:extLst>
      <p:ext uri="{BB962C8B-B14F-4D97-AF65-F5344CB8AC3E}">
        <p14:creationId xmlns:p14="http://schemas.microsoft.com/office/powerpoint/2010/main" val="242089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and write code for </a:t>
            </a:r>
            <a:r>
              <a:rPr lang="en-US" dirty="0" err="1" smtClean="0"/>
              <a:t>processFile</a:t>
            </a:r>
            <a:r>
              <a:rPr lang="en-US" dirty="0" smtClean="0"/>
              <a:t>(file)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www.bit.ly/101fall14-1021-01</a:t>
            </a:r>
          </a:p>
          <a:p>
            <a:endParaRPr lang="en-US" dirty="0" smtClean="0"/>
          </a:p>
          <a:p>
            <a:r>
              <a:rPr lang="en-US" dirty="0" smtClean="0"/>
              <a:t>Read in lines from a file</a:t>
            </a:r>
          </a:p>
          <a:p>
            <a:r>
              <a:rPr lang="en-US" dirty="0" smtClean="0"/>
              <a:t>One student name per line</a:t>
            </a:r>
          </a:p>
          <a:p>
            <a:r>
              <a:rPr lang="en-US" dirty="0" smtClean="0"/>
              <a:t>Return a list of the student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and write code for </a:t>
            </a:r>
            <a:br>
              <a:rPr lang="en-US" dirty="0" smtClean="0"/>
            </a:br>
            <a:r>
              <a:rPr lang="en-US" dirty="0" smtClean="0"/>
              <a:t>randomize(students)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www.bit.ly/101fall14-1021-02</a:t>
            </a:r>
          </a:p>
          <a:p>
            <a:endParaRPr lang="en-US" dirty="0"/>
          </a:p>
          <a:p>
            <a:r>
              <a:rPr lang="en-US" dirty="0" smtClean="0"/>
              <a:t>Given a list of student names</a:t>
            </a:r>
          </a:p>
          <a:p>
            <a:r>
              <a:rPr lang="en-US" dirty="0" smtClean="0"/>
              <a:t>Return a list of students in random </a:t>
            </a:r>
            <a:r>
              <a:rPr lang="en-US" dirty="0" smtClean="0"/>
              <a:t>order</a:t>
            </a:r>
          </a:p>
          <a:p>
            <a:r>
              <a:rPr lang="en-US" dirty="0" err="1" smtClean="0"/>
              <a:t>random.randint</a:t>
            </a:r>
            <a:r>
              <a:rPr lang="en-US" dirty="0" smtClean="0"/>
              <a:t>(0,4) – returns integer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this attempt at </a:t>
            </a:r>
            <a:r>
              <a:rPr lang="en-US" dirty="0" smtClean="0"/>
              <a:t>Randomize</a:t>
            </a:r>
            <a:br>
              <a:rPr lang="en-US" dirty="0" smtClean="0"/>
            </a:br>
            <a:r>
              <a:rPr lang="en-US" sz="3600" dirty="0" smtClean="0"/>
              <a:t>www.bit.ly/101fall14-1021-03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0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752600"/>
          </a:xfrm>
        </p:spPr>
        <p:txBody>
          <a:bodyPr/>
          <a:lstStyle/>
          <a:p>
            <a:r>
              <a:rPr lang="en-US" dirty="0" smtClean="0"/>
              <a:t>Consider this attempt at </a:t>
            </a:r>
            <a:r>
              <a:rPr lang="en-US" dirty="0" smtClean="0"/>
              <a:t>Randomize</a:t>
            </a:r>
            <a:br>
              <a:rPr lang="en-US" dirty="0" smtClean="0"/>
            </a:br>
            <a:r>
              <a:rPr lang="en-US" sz="3600" dirty="0" smtClean="0"/>
              <a:t>www.bit.ly/101fall14-1021-03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2743200"/>
            <a:ext cx="8869680" cy="2590800"/>
          </a:xfrm>
        </p:spPr>
      </p:pic>
    </p:spTree>
    <p:extLst>
      <p:ext uri="{BB962C8B-B14F-4D97-AF65-F5344CB8AC3E}">
        <p14:creationId xmlns:p14="http://schemas.microsoft.com/office/powerpoint/2010/main" val="51938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Print in groups of 3</a:t>
            </a:r>
            <a:br>
              <a:rPr lang="en-US" dirty="0" smtClean="0"/>
            </a:br>
            <a:r>
              <a:rPr lang="en-US" dirty="0" err="1" smtClean="0"/>
              <a:t>printGroups</a:t>
            </a:r>
            <a:r>
              <a:rPr lang="en-US" dirty="0" smtClean="0"/>
              <a:t>(students)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www.bit.ly/101fall14-1021-04</a:t>
            </a:r>
            <a:endParaRPr lang="en-US" dirty="0"/>
          </a:p>
          <a:p>
            <a:r>
              <a:rPr lang="en-US" dirty="0" smtClean="0"/>
              <a:t>Given a list of student names</a:t>
            </a:r>
          </a:p>
          <a:p>
            <a:r>
              <a:rPr lang="en-US" dirty="0" smtClean="0"/>
              <a:t>Print “Group N” followed by three student names, one name per line, for each group N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i="1" dirty="0" smtClean="0"/>
              <a:t>Group 1:</a:t>
            </a:r>
          </a:p>
          <a:p>
            <a:pPr marL="0" indent="0">
              <a:buNone/>
            </a:pPr>
            <a:r>
              <a:rPr lang="en-US" i="1" dirty="0" smtClean="0"/>
              <a:t>   name1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name2</a:t>
            </a:r>
          </a:p>
          <a:p>
            <a:pPr marL="0" indent="0">
              <a:buNone/>
            </a:pPr>
            <a:r>
              <a:rPr lang="en-US" i="1" dirty="0" smtClean="0"/>
              <a:t>   name3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097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Reading for next time on calendar page</a:t>
            </a:r>
          </a:p>
          <a:p>
            <a:pPr lvl="1" eaLnBrk="1" hangingPunct="1"/>
            <a:r>
              <a:rPr lang="en-US" dirty="0" smtClean="0"/>
              <a:t>RQ 11</a:t>
            </a:r>
          </a:p>
          <a:p>
            <a:pPr eaLnBrk="1" hangingPunct="1"/>
            <a:r>
              <a:rPr lang="en-US" dirty="0" smtClean="0"/>
              <a:t>Assignment 5 due Oct 30 (new date)</a:t>
            </a:r>
          </a:p>
          <a:p>
            <a:pPr eaLnBrk="1" hangingPunct="1"/>
            <a:r>
              <a:rPr lang="en-US" dirty="0" smtClean="0"/>
              <a:t>APT 5 is due today</a:t>
            </a:r>
          </a:p>
          <a:p>
            <a:pPr lvl="1" eaLnBrk="1" hangingPunct="1"/>
            <a:r>
              <a:rPr lang="en-US" dirty="0" smtClean="0"/>
              <a:t>APT 6 out today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Finish lecture notes from last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8713"/>
            <a:ext cx="7772400" cy="1143000"/>
          </a:xfrm>
        </p:spPr>
        <p:txBody>
          <a:bodyPr/>
          <a:lstStyle/>
          <a:p>
            <a:r>
              <a:rPr lang="en-US" dirty="0" smtClean="0"/>
              <a:t>Alice programming language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93606"/>
            <a:ext cx="2255227" cy="411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756" y="3200400"/>
            <a:ext cx="6790252" cy="3387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91713"/>
            <a:ext cx="2314781" cy="180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Loop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" y="2438400"/>
            <a:ext cx="9258729" cy="3200549"/>
          </a:xfrm>
        </p:spPr>
      </p:pic>
    </p:spTree>
    <p:extLst>
      <p:ext uri="{BB962C8B-B14F-4D97-AF65-F5344CB8AC3E}">
        <p14:creationId xmlns:p14="http://schemas.microsoft.com/office/powerpoint/2010/main" val="24928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Ride – Octopus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74" y="1210597"/>
            <a:ext cx="6482252" cy="538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18325"/>
            <a:ext cx="3276600" cy="1143000"/>
          </a:xfrm>
        </p:spPr>
        <p:txBody>
          <a:bodyPr/>
          <a:lstStyle/>
          <a:p>
            <a:r>
              <a:rPr lang="en-US" dirty="0" err="1" smtClean="0"/>
              <a:t>Wac</a:t>
            </a:r>
            <a:r>
              <a:rPr lang="en-US" dirty="0" smtClean="0"/>
              <a:t>-A-Mole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1277877"/>
            <a:ext cx="3159257" cy="3581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39" y="1361325"/>
            <a:ext cx="5922793" cy="3258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5410200"/>
            <a:ext cx="8782349" cy="115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Tuples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5561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Like a list, but cannot change them</a:t>
            </a:r>
          </a:p>
          <a:p>
            <a:pPr lvl="1">
              <a:defRPr/>
            </a:pPr>
            <a:r>
              <a:rPr lang="en-US" dirty="0" smtClean="0"/>
              <a:t>Define them with “,”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/>
              <a:t>    (5, 7, 8)       or    5, 7, 8</a:t>
            </a:r>
          </a:p>
          <a:p>
            <a:pPr>
              <a:defRPr/>
            </a:pPr>
            <a:r>
              <a:rPr lang="en-US" dirty="0" smtClean="0"/>
              <a:t>Use most list operations on them</a:t>
            </a:r>
          </a:p>
          <a:p>
            <a:pPr lvl="1">
              <a:defRPr/>
            </a:pPr>
            <a:r>
              <a:rPr lang="en-US" dirty="0" smtClean="0"/>
              <a:t> they are a type of list</a:t>
            </a:r>
          </a:p>
          <a:p>
            <a:pPr lvl="1">
              <a:defRPr/>
            </a:pPr>
            <a:r>
              <a:rPr lang="en-US" dirty="0" smtClean="0"/>
              <a:t>But immutable</a:t>
            </a:r>
          </a:p>
          <a:p>
            <a:pPr>
              <a:defRPr/>
            </a:pPr>
            <a:r>
              <a:rPr lang="en-US" dirty="0" smtClean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7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3352800" cy="4724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x = (4, 6, 8)</a:t>
            </a:r>
          </a:p>
          <a:p>
            <a:pPr marL="0" indent="0">
              <a:buFontTx/>
              <a:buNone/>
            </a:pPr>
            <a:r>
              <a:rPr lang="en-US" smtClean="0"/>
              <a:t>y = 9, 5, 6</a:t>
            </a:r>
          </a:p>
          <a:p>
            <a:pPr marL="0" indent="0">
              <a:buFontTx/>
              <a:buNone/>
            </a:pPr>
            <a:r>
              <a:rPr lang="en-US" smtClean="0"/>
              <a:t>print x</a:t>
            </a:r>
          </a:p>
          <a:p>
            <a:pPr marL="0" indent="0">
              <a:buFontTx/>
              <a:buNone/>
            </a:pPr>
            <a:r>
              <a:rPr lang="en-US" smtClean="0"/>
              <a:t>print y</a:t>
            </a:r>
          </a:p>
          <a:p>
            <a:pPr marL="0" indent="0">
              <a:buFontTx/>
              <a:buNone/>
            </a:pPr>
            <a:r>
              <a:rPr lang="en-US" smtClean="0"/>
              <a:t>print x[1]</a:t>
            </a:r>
          </a:p>
          <a:p>
            <a:pPr marL="0" indent="0">
              <a:buFontTx/>
              <a:buNone/>
            </a:pPr>
            <a:r>
              <a:rPr lang="en-US" smtClean="0"/>
              <a:t>print y[1]</a:t>
            </a:r>
          </a:p>
          <a:p>
            <a:pPr marL="0" indent="0">
              <a:buFontTx/>
              <a:buNone/>
            </a:pPr>
            <a:r>
              <a:rPr lang="en-US" smtClean="0"/>
              <a:t>y[0] = 2</a:t>
            </a:r>
          </a:p>
          <a:p>
            <a:pPr marL="0" indent="0">
              <a:buFontTx/>
              <a:buNone/>
            </a:pPr>
            <a:r>
              <a:rPr lang="en-US" smtClean="0"/>
              <a:t>z = ([5,6], [7,8])</a:t>
            </a:r>
          </a:p>
        </p:txBody>
      </p:sp>
      <p:sp>
        <p:nvSpPr>
          <p:cNvPr id="6148" name="Content Placeholder 2"/>
          <p:cNvSpPr txBox="1">
            <a:spLocks/>
          </p:cNvSpPr>
          <p:nvPr/>
        </p:nvSpPr>
        <p:spPr bwMode="auto">
          <a:xfrm>
            <a:off x="5054600" y="685800"/>
            <a:ext cx="3657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endParaRPr lang="en-US" sz="3200"/>
          </a:p>
          <a:p>
            <a:pPr>
              <a:spcBef>
                <a:spcPct val="20000"/>
              </a:spcBef>
            </a:pPr>
            <a:r>
              <a:rPr lang="en-US" sz="3200"/>
              <a:t>print z</a:t>
            </a:r>
          </a:p>
          <a:p>
            <a:pPr>
              <a:spcBef>
                <a:spcPct val="20000"/>
              </a:spcBef>
            </a:pPr>
            <a:r>
              <a:rPr lang="en-US" sz="3200"/>
              <a:t>z[0][1] = 12</a:t>
            </a:r>
          </a:p>
          <a:p>
            <a:pPr>
              <a:spcBef>
                <a:spcPct val="20000"/>
              </a:spcBef>
            </a:pPr>
            <a:r>
              <a:rPr lang="en-US" sz="3200"/>
              <a:t>print z</a:t>
            </a:r>
          </a:p>
          <a:p>
            <a:pPr>
              <a:spcBef>
                <a:spcPct val="20000"/>
              </a:spcBef>
            </a:pPr>
            <a:r>
              <a:rPr lang="en-US" sz="3200"/>
              <a:t>z[0].append(4)</a:t>
            </a:r>
          </a:p>
          <a:p>
            <a:pPr>
              <a:spcBef>
                <a:spcPct val="20000"/>
              </a:spcBef>
            </a:pPr>
            <a:r>
              <a:rPr lang="en-US" sz="3200"/>
              <a:t>print z</a:t>
            </a:r>
          </a:p>
          <a:p>
            <a:pPr>
              <a:spcBef>
                <a:spcPct val="20000"/>
              </a:spcBef>
            </a:pPr>
            <a:r>
              <a:rPr lang="en-US" sz="3200"/>
              <a:t>z[0].remove(5)</a:t>
            </a:r>
          </a:p>
          <a:p>
            <a:pPr>
              <a:spcBef>
                <a:spcPct val="20000"/>
              </a:spcBef>
            </a:pPr>
            <a:r>
              <a:rPr lang="en-US" sz="3200"/>
              <a:t>z[0].remove(12)</a:t>
            </a:r>
          </a:p>
          <a:p>
            <a:pPr>
              <a:spcBef>
                <a:spcPct val="20000"/>
              </a:spcBef>
            </a:pPr>
            <a:r>
              <a:rPr lang="en-US" sz="3200"/>
              <a:t>z[0].remove(4)</a:t>
            </a:r>
          </a:p>
          <a:p>
            <a:pPr>
              <a:spcBef>
                <a:spcPct val="20000"/>
              </a:spcBef>
            </a:pPr>
            <a:r>
              <a:rPr lang="en-US" sz="3200"/>
              <a:t>print z</a:t>
            </a:r>
          </a:p>
        </p:txBody>
      </p:sp>
    </p:spTree>
    <p:extLst>
      <p:ext uri="{BB962C8B-B14F-4D97-AF65-F5344CB8AC3E}">
        <p14:creationId xmlns:p14="http://schemas.microsoft.com/office/powerpoint/2010/main" val="54775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Example: Generate groups of students randomly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495800"/>
          </a:xfrm>
        </p:spPr>
        <p:txBody>
          <a:bodyPr/>
          <a:lstStyle/>
          <a:p>
            <a:r>
              <a:rPr lang="en-US" dirty="0" smtClean="0"/>
              <a:t>Sort a list of students (partially shown) into groups?</a:t>
            </a:r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0" y="2438400"/>
            <a:ext cx="3961770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2209800"/>
            <a:ext cx="3440875" cy="4343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800600" y="2286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2209800"/>
            <a:ext cx="0" cy="43434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0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383</Words>
  <Application>Microsoft Office PowerPoint</Application>
  <PresentationFormat>On-screen Show (4:3)</PresentationFormat>
  <Paragraphs>85</Paragraphs>
  <Slides>15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Times New Roman</vt:lpstr>
      <vt:lpstr>Default Design</vt:lpstr>
      <vt:lpstr>CompSci 101 Introduction to Computer Science</vt:lpstr>
      <vt:lpstr>Announcements</vt:lpstr>
      <vt:lpstr>Alice programming language</vt:lpstr>
      <vt:lpstr>Nested Loop</vt:lpstr>
      <vt:lpstr>Fair Ride – Octopus  </vt:lpstr>
      <vt:lpstr>Wac-A-Mole</vt:lpstr>
      <vt:lpstr>Tuples</vt:lpstr>
      <vt:lpstr>Example</vt:lpstr>
      <vt:lpstr>Example: Generate groups of students randomly</vt:lpstr>
      <vt:lpstr>Example: Generate groups of students randomly</vt:lpstr>
      <vt:lpstr>Discuss and write code for processFile(file)</vt:lpstr>
      <vt:lpstr>Discuss and write code for  randomize(students)</vt:lpstr>
      <vt:lpstr>Consider this attempt at Randomize www.bit.ly/101fall14-1021-03</vt:lpstr>
      <vt:lpstr>Consider this attempt at Randomize www.bit.ly/101fall14-1021-03</vt:lpstr>
      <vt:lpstr>Print in groups of 3 printGroups(students)</vt:lpstr>
    </vt:vector>
  </TitlesOfParts>
  <Company>Duke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CompSci 6 Programming Design and Analysis</dc:title>
  <dc:creator>Susan Rodger</dc:creator>
  <cp:lastModifiedBy>Susan</cp:lastModifiedBy>
  <cp:revision>54</cp:revision>
  <cp:lastPrinted>2014-10-21T03:30:23Z</cp:lastPrinted>
  <dcterms:created xsi:type="dcterms:W3CDTF">2005-08-25T14:18:45Z</dcterms:created>
  <dcterms:modified xsi:type="dcterms:W3CDTF">2014-10-21T12:47:36Z</dcterms:modified>
</cp:coreProperties>
</file>