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5" r:id="rId10"/>
    <p:sldId id="284" r:id="rId11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6466" autoAdjust="0"/>
  </p:normalViewPr>
  <p:slideViewPr>
    <p:cSldViewPr>
      <p:cViewPr varScale="1">
        <p:scale>
          <a:sx n="65" d="100"/>
          <a:sy n="65" d="100"/>
        </p:scale>
        <p:origin x="84" y="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5ED27268-EC4C-4E87-944D-E761B934C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71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3E9C4-CC62-419B-94EA-3C3ACB7F98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37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EDA16-EE90-4E65-9C25-D045E64528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9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1C838-743E-46B1-9535-A8D3D4E69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51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DB02F-6869-41A8-88A9-7B04A59444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39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308AB-BBD7-406C-8FE3-ABD9B60C74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5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E9AF7-1243-4137-A70D-606EB16740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24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41282-F280-4848-B924-21AC7882B5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33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5C597-8985-48AF-93BD-6E14E1566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40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FA454-7E6E-480D-86B5-CCFC570514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75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AA312-D4AF-4A57-A4AC-B58CF3A8A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51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1AA07-0B70-4E3D-84AF-4D5E92BC4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47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88E8A9B-E406-46EF-A9FD-35EBD6B18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600200"/>
            <a:ext cx="8153400" cy="1981200"/>
          </a:xfrm>
        </p:spPr>
        <p:txBody>
          <a:bodyPr/>
          <a:lstStyle/>
          <a:p>
            <a:pPr eaLnBrk="1" hangingPunct="1"/>
            <a:r>
              <a:rPr lang="en-US" smtClean="0"/>
              <a:t>CompSci 101</a:t>
            </a:r>
            <a:br>
              <a:rPr lang="en-US" smtClean="0"/>
            </a:br>
            <a:r>
              <a:rPr lang="en-US" smtClean="0"/>
              <a:t>Introduction to Computer Science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4419600" y="3733800"/>
            <a:ext cx="2686954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 smtClean="0"/>
              <a:t>October 28, 2014</a:t>
            </a:r>
            <a:endParaRPr 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/>
              <a:t>Prof. Rodger</a:t>
            </a:r>
          </a:p>
        </p:txBody>
      </p:sp>
      <p:pic>
        <p:nvPicPr>
          <p:cNvPr id="1026" name="Picture 2" descr="https://encrypted-tbn3.gstatic.com/images?q=tbn:ANd9GcRdCus_6zDYT627OrOofU5FCjtTuU1JV1BIEcltBwExMeSjuwW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591232"/>
            <a:ext cx="2752725" cy="275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Expanding the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Suppose we want to read from multiple data files</a:t>
            </a:r>
          </a:p>
          <a:p>
            <a:pPr marL="0" indent="0">
              <a:buFontTx/>
              <a:buNone/>
              <a:defRPr/>
            </a:pPr>
            <a:r>
              <a:rPr lang="en-US" dirty="0" smtClean="0"/>
              <a:t>    names1.txt, names2.txt, names3.txt</a:t>
            </a:r>
          </a:p>
          <a:p>
            <a:pPr marL="0" indent="0">
              <a:buFontTx/>
              <a:buNone/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r>
              <a:rPr lang="en-US" dirty="0" smtClean="0"/>
              <a:t>See popular.py</a:t>
            </a:r>
          </a:p>
        </p:txBody>
      </p:sp>
    </p:spTree>
    <p:extLst>
      <p:ext uri="{BB962C8B-B14F-4D97-AF65-F5344CB8AC3E}">
        <p14:creationId xmlns:p14="http://schemas.microsoft.com/office/powerpoint/2010/main" val="19239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Announcements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029200"/>
          </a:xfrm>
        </p:spPr>
        <p:txBody>
          <a:bodyPr/>
          <a:lstStyle/>
          <a:p>
            <a:pPr eaLnBrk="1" hangingPunct="1"/>
            <a:r>
              <a:rPr lang="en-US" dirty="0" smtClean="0"/>
              <a:t>Reading for next time on calendar page</a:t>
            </a:r>
          </a:p>
          <a:p>
            <a:pPr lvl="1" eaLnBrk="1" hangingPunct="1"/>
            <a:r>
              <a:rPr lang="en-US" dirty="0" smtClean="0"/>
              <a:t>RQ 13 Due Thursday</a:t>
            </a:r>
          </a:p>
          <a:p>
            <a:pPr eaLnBrk="1" hangingPunct="1"/>
            <a:r>
              <a:rPr lang="en-US" dirty="0" smtClean="0"/>
              <a:t>Assignment 5 Due Thursday</a:t>
            </a:r>
          </a:p>
          <a:p>
            <a:pPr lvl="1" eaLnBrk="1" hangingPunct="1"/>
            <a:r>
              <a:rPr lang="en-US" dirty="0" smtClean="0"/>
              <a:t>Assignment </a:t>
            </a:r>
            <a:r>
              <a:rPr lang="en-US" dirty="0"/>
              <a:t>6</a:t>
            </a:r>
            <a:r>
              <a:rPr lang="en-US" dirty="0" smtClean="0"/>
              <a:t> out today – due Nov 6 </a:t>
            </a:r>
          </a:p>
          <a:p>
            <a:pPr eaLnBrk="1" hangingPunct="1"/>
            <a:r>
              <a:rPr lang="en-US" dirty="0" smtClean="0"/>
              <a:t>APT 6 due Today!</a:t>
            </a:r>
          </a:p>
          <a:p>
            <a:pPr lvl="1" eaLnBrk="1" hangingPunct="1"/>
            <a:r>
              <a:rPr lang="en-US" dirty="0" smtClean="0"/>
              <a:t>APT 7 due Nov 4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smtClean="0"/>
              <a:t>Finish lecture notes from last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Enumerate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dirty="0" smtClean="0"/>
              <a:t>An iterator, generates a sequence</a:t>
            </a:r>
          </a:p>
          <a:p>
            <a:r>
              <a:rPr lang="en-US" dirty="0" smtClean="0"/>
              <a:t>Generates </a:t>
            </a:r>
            <a:r>
              <a:rPr lang="en-US" dirty="0" smtClean="0">
                <a:solidFill>
                  <a:srgbClr val="FF0000"/>
                </a:solidFill>
              </a:rPr>
              <a:t>tuples</a:t>
            </a:r>
            <a:r>
              <a:rPr lang="en-US" dirty="0" smtClean="0"/>
              <a:t> of (index, item)</a:t>
            </a:r>
          </a:p>
          <a:p>
            <a:r>
              <a:rPr lang="en-US" dirty="0" smtClean="0"/>
              <a:t>Used with </a:t>
            </a:r>
            <a:r>
              <a:rPr lang="en-US" dirty="0" smtClean="0">
                <a:solidFill>
                  <a:srgbClr val="FF0000"/>
                </a:solidFill>
              </a:rPr>
              <a:t>for </a:t>
            </a:r>
            <a:r>
              <a:rPr lang="en-US" dirty="0" smtClean="0"/>
              <a:t>loop to get both </a:t>
            </a:r>
            <a:r>
              <a:rPr lang="en-US" dirty="0" smtClean="0">
                <a:solidFill>
                  <a:srgbClr val="FF0000"/>
                </a:solidFill>
              </a:rPr>
              <a:t>index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item</a:t>
            </a:r>
          </a:p>
          <a:p>
            <a:r>
              <a:rPr lang="en-US" dirty="0" smtClean="0"/>
              <a:t>for (</a:t>
            </a:r>
            <a:r>
              <a:rPr lang="en-US" dirty="0" err="1" smtClean="0"/>
              <a:t>index,item</a:t>
            </a:r>
            <a:r>
              <a:rPr lang="en-US" dirty="0" smtClean="0"/>
              <a:t>) in </a:t>
            </a:r>
            <a:r>
              <a:rPr lang="en-US" dirty="0" err="1" smtClean="0"/>
              <a:t>somelist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You get both at the same time! </a:t>
            </a:r>
          </a:p>
          <a:p>
            <a:r>
              <a:rPr lang="en-US" dirty="0" smtClean="0"/>
              <a:t>Redo find position of longest name with iterator</a:t>
            </a:r>
          </a:p>
        </p:txBody>
      </p:sp>
    </p:spTree>
    <p:extLst>
      <p:ext uri="{BB962C8B-B14F-4D97-AF65-F5344CB8AC3E}">
        <p14:creationId xmlns:p14="http://schemas.microsoft.com/office/powerpoint/2010/main" val="40611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Problem: Popular Name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95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Given a list of names, determine the </a:t>
            </a:r>
            <a:r>
              <a:rPr lang="en-US" altLang="en-US" dirty="0" smtClean="0">
                <a:solidFill>
                  <a:srgbClr val="FF0000"/>
                </a:solidFill>
              </a:rPr>
              <a:t>most popular first name </a:t>
            </a:r>
            <a:r>
              <a:rPr lang="en-US" altLang="en-US" dirty="0" smtClean="0"/>
              <a:t>and print that name with all of its last names. </a:t>
            </a:r>
          </a:p>
          <a:p>
            <a:pPr eaLnBrk="1" hangingPunct="1"/>
            <a:r>
              <a:rPr lang="en-US" altLang="en-US" dirty="0" smtClean="0"/>
              <a:t>Input: Names are always two words, names are in a file. If multiple names are on the same line they are separated by a “:”</a:t>
            </a:r>
          </a:p>
          <a:p>
            <a:pPr eaLnBrk="1" hangingPunct="1"/>
            <a:r>
              <a:rPr lang="en-US" altLang="en-US" dirty="0" smtClean="0"/>
              <a:t>Output: Most popular first name, followed by a “:”, followed by corresponding last names separated by a blank</a:t>
            </a:r>
          </a:p>
        </p:txBody>
      </p:sp>
    </p:spTree>
    <p:extLst>
      <p:ext uri="{BB962C8B-B14F-4D97-AF65-F5344CB8AC3E}">
        <p14:creationId xmlns:p14="http://schemas.microsoft.com/office/powerpoint/2010/main" val="7838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altLang="en-US" smtClean="0"/>
              <a:t>Example Input File with 5 lines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10600" cy="1295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2800" dirty="0" smtClean="0">
                <a:solidFill>
                  <a:srgbClr val="FF0000"/>
                </a:solidFill>
                <a:latin typeface="Courier New" panose="02070309020205020404" pitchFamily="49" charset="0"/>
              </a:rPr>
              <a:t>Susan</a:t>
            </a:r>
            <a:r>
              <a:rPr lang="en-US" altLang="en-US" sz="28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800" dirty="0" err="1" smtClean="0">
                <a:solidFill>
                  <a:srgbClr val="FF0000"/>
                </a:solidFill>
                <a:latin typeface="Courier New" panose="02070309020205020404" pitchFamily="49" charset="0"/>
              </a:rPr>
              <a:t>Smith</a:t>
            </a:r>
            <a:r>
              <a:rPr lang="en-US" altLang="en-US" sz="28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:Jackie</a:t>
            </a:r>
            <a:r>
              <a:rPr lang="en-US" altLang="en-US" sz="28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Long:Mary</a:t>
            </a:r>
            <a:r>
              <a:rPr lang="en-US" altLang="en-US" sz="28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White</a:t>
            </a:r>
          </a:p>
          <a:p>
            <a:pPr marL="0" indent="0">
              <a:buFontTx/>
              <a:buNone/>
            </a:pPr>
            <a:r>
              <a:rPr lang="en-US" altLang="en-US" sz="2800" dirty="0" smtClean="0">
                <a:solidFill>
                  <a:srgbClr val="FF0000"/>
                </a:solidFill>
                <a:latin typeface="Courier New" panose="02070309020205020404" pitchFamily="49" charset="0"/>
              </a:rPr>
              <a:t>Susan</a:t>
            </a:r>
            <a:r>
              <a:rPr lang="en-US" altLang="en-US" sz="28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800" dirty="0" smtClean="0">
                <a:solidFill>
                  <a:srgbClr val="FF0000"/>
                </a:solidFill>
                <a:latin typeface="Courier New" panose="02070309020205020404" pitchFamily="49" charset="0"/>
              </a:rPr>
              <a:t>Brandt</a:t>
            </a:r>
          </a:p>
          <a:p>
            <a:pPr marL="0" indent="0">
              <a:buFontTx/>
              <a:buNone/>
            </a:pPr>
            <a:r>
              <a:rPr lang="en-US" altLang="en-US" sz="28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Jackie </a:t>
            </a:r>
            <a:r>
              <a:rPr lang="en-US" altLang="en-US" sz="28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Johnson:</a:t>
            </a:r>
            <a:r>
              <a:rPr lang="en-US" altLang="en-US" sz="2800" dirty="0" err="1" smtClean="0">
                <a:solidFill>
                  <a:srgbClr val="FF0000"/>
                </a:solidFill>
                <a:latin typeface="Courier New" panose="02070309020205020404" pitchFamily="49" charset="0"/>
              </a:rPr>
              <a:t>Susan</a:t>
            </a:r>
            <a:r>
              <a:rPr lang="en-US" altLang="en-US" sz="28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800" dirty="0" err="1" smtClean="0">
                <a:solidFill>
                  <a:srgbClr val="FF0000"/>
                </a:solidFill>
                <a:latin typeface="Courier New" panose="02070309020205020404" pitchFamily="49" charset="0"/>
              </a:rPr>
              <a:t>Rodger</a:t>
            </a:r>
            <a:r>
              <a:rPr lang="en-US" altLang="en-US" sz="28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:Mary</a:t>
            </a:r>
            <a:r>
              <a:rPr lang="en-US" altLang="en-US" sz="28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Rodger</a:t>
            </a:r>
          </a:p>
          <a:p>
            <a:pPr marL="0" indent="0">
              <a:buFontTx/>
              <a:buNone/>
            </a:pPr>
            <a:r>
              <a:rPr lang="en-US" altLang="en-US" sz="28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Eric </a:t>
            </a:r>
            <a:r>
              <a:rPr lang="en-US" altLang="en-US" sz="28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Long:</a:t>
            </a:r>
            <a:r>
              <a:rPr lang="en-US" altLang="en-US" sz="2800" dirty="0" err="1" smtClean="0">
                <a:solidFill>
                  <a:srgbClr val="FF0000"/>
                </a:solidFill>
                <a:latin typeface="Courier New" panose="02070309020205020404" pitchFamily="49" charset="0"/>
              </a:rPr>
              <a:t>Susan</a:t>
            </a:r>
            <a:r>
              <a:rPr lang="en-US" altLang="en-US" sz="28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800" dirty="0" err="1" smtClean="0">
                <a:solidFill>
                  <a:srgbClr val="FF0000"/>
                </a:solidFill>
                <a:latin typeface="Courier New" panose="02070309020205020404" pitchFamily="49" charset="0"/>
              </a:rPr>
              <a:t>Crackers</a:t>
            </a:r>
            <a:r>
              <a:rPr lang="en-US" altLang="en-US" sz="28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:Mary</a:t>
            </a:r>
            <a:r>
              <a:rPr lang="en-US" altLang="en-US" sz="28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Velios</a:t>
            </a:r>
            <a:endParaRPr lang="en-US" altLang="en-US" sz="2800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en-US" altLang="en-US" sz="28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Jack </a:t>
            </a:r>
            <a:r>
              <a:rPr lang="en-US" altLang="en-US" sz="28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Frost:Eric</a:t>
            </a:r>
            <a:r>
              <a:rPr lang="en-US" altLang="en-US" sz="28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Lund</a:t>
            </a:r>
            <a:endParaRPr lang="en-US" altLang="en-US" sz="2800" dirty="0" smtClean="0"/>
          </a:p>
        </p:txBody>
      </p:sp>
      <p:sp>
        <p:nvSpPr>
          <p:cNvPr id="5124" name="Title 1"/>
          <p:cNvSpPr txBox="1">
            <a:spLocks/>
          </p:cNvSpPr>
          <p:nvPr/>
        </p:nvSpPr>
        <p:spPr bwMode="auto">
          <a:xfrm>
            <a:off x="811213" y="419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4400" dirty="0">
                <a:solidFill>
                  <a:schemeClr val="tx2"/>
                </a:solidFill>
              </a:rPr>
              <a:t>Corresponding Output</a:t>
            </a:r>
          </a:p>
        </p:txBody>
      </p:sp>
      <p:sp>
        <p:nvSpPr>
          <p:cNvPr id="5125" name="Content Placeholder 2"/>
          <p:cNvSpPr txBox="1">
            <a:spLocks/>
          </p:cNvSpPr>
          <p:nvPr/>
        </p:nvSpPr>
        <p:spPr bwMode="auto">
          <a:xfrm>
            <a:off x="392113" y="5524500"/>
            <a:ext cx="86106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800">
                <a:solidFill>
                  <a:srgbClr val="000000"/>
                </a:solidFill>
                <a:latin typeface="Courier New" panose="02070309020205020404" pitchFamily="49" charset="0"/>
              </a:rPr>
              <a:t>Susan: Smith Brandt Rodger Crackers</a:t>
            </a:r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150416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One way to solve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Create a list of unique first names</a:t>
            </a:r>
          </a:p>
          <a:p>
            <a:r>
              <a:rPr lang="en-US" altLang="en-US" smtClean="0"/>
              <a:t>Create a list of lists of last names that are associated with each first name</a:t>
            </a:r>
          </a:p>
        </p:txBody>
      </p:sp>
    </p:spTree>
    <p:extLst>
      <p:ext uri="{BB962C8B-B14F-4D97-AF65-F5344CB8AC3E}">
        <p14:creationId xmlns:p14="http://schemas.microsoft.com/office/powerpoint/2010/main" val="264187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773113" y="152400"/>
            <a:ext cx="6542087" cy="762000"/>
          </a:xfrm>
        </p:spPr>
        <p:txBody>
          <a:bodyPr/>
          <a:lstStyle/>
          <a:p>
            <a:r>
              <a:rPr lang="en-US" altLang="en-US" smtClean="0"/>
              <a:t>Example – two lists</a:t>
            </a:r>
          </a:p>
        </p:txBody>
      </p:sp>
      <p:sp>
        <p:nvSpPr>
          <p:cNvPr id="4" name="Rectangle 3"/>
          <p:cNvSpPr/>
          <p:nvPr/>
        </p:nvSpPr>
        <p:spPr>
          <a:xfrm>
            <a:off x="1066800" y="1981200"/>
            <a:ext cx="19050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’Susan’</a:t>
            </a:r>
            <a:r>
              <a:rPr lang="en-US" dirty="0"/>
              <a:t>’</a:t>
            </a:r>
          </a:p>
        </p:txBody>
      </p:sp>
      <p:sp>
        <p:nvSpPr>
          <p:cNvPr id="5" name="Rectangle 4"/>
          <p:cNvSpPr/>
          <p:nvPr/>
        </p:nvSpPr>
        <p:spPr>
          <a:xfrm>
            <a:off x="1066800" y="2667000"/>
            <a:ext cx="19050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‘Jackie’</a:t>
            </a:r>
          </a:p>
        </p:txBody>
      </p:sp>
      <p:sp>
        <p:nvSpPr>
          <p:cNvPr id="6" name="Rectangle 5"/>
          <p:cNvSpPr/>
          <p:nvPr/>
        </p:nvSpPr>
        <p:spPr>
          <a:xfrm>
            <a:off x="1066800" y="4724400"/>
            <a:ext cx="19050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‘Jack’</a:t>
            </a:r>
          </a:p>
        </p:txBody>
      </p:sp>
      <p:sp>
        <p:nvSpPr>
          <p:cNvPr id="7" name="Rectangle 6"/>
          <p:cNvSpPr/>
          <p:nvPr/>
        </p:nvSpPr>
        <p:spPr>
          <a:xfrm>
            <a:off x="1066800" y="4038600"/>
            <a:ext cx="19050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‘Eric’</a:t>
            </a:r>
          </a:p>
        </p:txBody>
      </p:sp>
      <p:sp>
        <p:nvSpPr>
          <p:cNvPr id="8" name="Rectangle 7"/>
          <p:cNvSpPr/>
          <p:nvPr/>
        </p:nvSpPr>
        <p:spPr>
          <a:xfrm>
            <a:off x="1068388" y="3352800"/>
            <a:ext cx="19050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‘Mary’</a:t>
            </a:r>
          </a:p>
        </p:txBody>
      </p:sp>
      <p:sp>
        <p:nvSpPr>
          <p:cNvPr id="10" name="Rectangle 9"/>
          <p:cNvSpPr/>
          <p:nvPr/>
        </p:nvSpPr>
        <p:spPr>
          <a:xfrm>
            <a:off x="3627438" y="1997075"/>
            <a:ext cx="5257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[ ‘</a:t>
            </a:r>
            <a:r>
              <a:rPr lang="en-US" dirty="0" err="1">
                <a:solidFill>
                  <a:schemeClr val="tx1"/>
                </a:solidFill>
              </a:rPr>
              <a:t>Smith’,‘Brandt’,‘Rodger’,‘Crackers</a:t>
            </a:r>
            <a:r>
              <a:rPr lang="en-US" dirty="0">
                <a:solidFill>
                  <a:schemeClr val="tx1"/>
                </a:solidFill>
              </a:rPr>
              <a:t>’]</a:t>
            </a:r>
            <a:r>
              <a:rPr lang="en-US" dirty="0"/>
              <a:t>’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627438" y="2682875"/>
            <a:ext cx="5257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[ ‘Long’, ‘Johnson’]</a:t>
            </a:r>
            <a:r>
              <a:rPr lang="en-US" dirty="0"/>
              <a:t>’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627438" y="3379788"/>
            <a:ext cx="5257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[ ‘White’,’Rodger’,’</a:t>
            </a:r>
            <a:r>
              <a:rPr lang="en-US" dirty="0" err="1">
                <a:solidFill>
                  <a:schemeClr val="tx1"/>
                </a:solidFill>
              </a:rPr>
              <a:t>Velios</a:t>
            </a:r>
            <a:r>
              <a:rPr lang="en-US" dirty="0">
                <a:solidFill>
                  <a:schemeClr val="tx1"/>
                </a:solidFill>
              </a:rPr>
              <a:t>’]</a:t>
            </a:r>
            <a:r>
              <a:rPr lang="en-US" dirty="0"/>
              <a:t>’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636963" y="4065588"/>
            <a:ext cx="5257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[ ‘Long’, ‘Lund’]</a:t>
            </a:r>
            <a:r>
              <a:rPr lang="en-US" dirty="0"/>
              <a:t>’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627438" y="4724400"/>
            <a:ext cx="5257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[ ‘Frost’]</a:t>
            </a:r>
            <a:r>
              <a:rPr lang="en-US" dirty="0"/>
              <a:t>’</a:t>
            </a:r>
          </a:p>
        </p:txBody>
      </p:sp>
      <p:sp>
        <p:nvSpPr>
          <p:cNvPr id="7181" name="TextBox 14"/>
          <p:cNvSpPr txBox="1">
            <a:spLocks noChangeArrowheads="1"/>
          </p:cNvSpPr>
          <p:nvPr/>
        </p:nvSpPr>
        <p:spPr bwMode="auto">
          <a:xfrm>
            <a:off x="762000" y="2143125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7182" name="TextBox 15"/>
          <p:cNvSpPr txBox="1">
            <a:spLocks noChangeArrowheads="1"/>
          </p:cNvSpPr>
          <p:nvPr/>
        </p:nvSpPr>
        <p:spPr bwMode="auto">
          <a:xfrm>
            <a:off x="762000" y="2779713"/>
            <a:ext cx="304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 smtClean="0"/>
              <a:t>1</a:t>
            </a:r>
            <a:endParaRPr lang="en-US" altLang="en-US" dirty="0"/>
          </a:p>
        </p:txBody>
      </p:sp>
      <p:sp>
        <p:nvSpPr>
          <p:cNvPr id="7183" name="TextBox 16"/>
          <p:cNvSpPr txBox="1">
            <a:spLocks noChangeArrowheads="1"/>
          </p:cNvSpPr>
          <p:nvPr/>
        </p:nvSpPr>
        <p:spPr bwMode="auto">
          <a:xfrm>
            <a:off x="742950" y="3465513"/>
            <a:ext cx="304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 smtClean="0"/>
              <a:t>2</a:t>
            </a:r>
            <a:endParaRPr lang="en-US" altLang="en-US" dirty="0"/>
          </a:p>
        </p:txBody>
      </p:sp>
      <p:sp>
        <p:nvSpPr>
          <p:cNvPr id="7184" name="TextBox 17"/>
          <p:cNvSpPr txBox="1">
            <a:spLocks noChangeArrowheads="1"/>
          </p:cNvSpPr>
          <p:nvPr/>
        </p:nvSpPr>
        <p:spPr bwMode="auto">
          <a:xfrm>
            <a:off x="736600" y="4149725"/>
            <a:ext cx="304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 smtClean="0"/>
              <a:t>3</a:t>
            </a:r>
            <a:endParaRPr lang="en-US" altLang="en-US" dirty="0"/>
          </a:p>
        </p:txBody>
      </p:sp>
      <p:sp>
        <p:nvSpPr>
          <p:cNvPr id="7185" name="TextBox 18"/>
          <p:cNvSpPr txBox="1">
            <a:spLocks noChangeArrowheads="1"/>
          </p:cNvSpPr>
          <p:nvPr/>
        </p:nvSpPr>
        <p:spPr bwMode="auto">
          <a:xfrm>
            <a:off x="736600" y="4837113"/>
            <a:ext cx="304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 smtClean="0"/>
              <a:t>4</a:t>
            </a:r>
            <a:endParaRPr lang="en-US" altLang="en-US" dirty="0"/>
          </a:p>
        </p:txBody>
      </p:sp>
      <p:sp>
        <p:nvSpPr>
          <p:cNvPr id="7186" name="TextBox 19"/>
          <p:cNvSpPr txBox="1">
            <a:spLocks noChangeArrowheads="1"/>
          </p:cNvSpPr>
          <p:nvPr/>
        </p:nvSpPr>
        <p:spPr bwMode="auto">
          <a:xfrm>
            <a:off x="3322638" y="2035175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7187" name="TextBox 20"/>
          <p:cNvSpPr txBox="1">
            <a:spLocks noChangeArrowheads="1"/>
          </p:cNvSpPr>
          <p:nvPr/>
        </p:nvSpPr>
        <p:spPr bwMode="auto">
          <a:xfrm>
            <a:off x="3332163" y="2794000"/>
            <a:ext cx="304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 smtClean="0"/>
              <a:t>1</a:t>
            </a:r>
            <a:endParaRPr lang="en-US" altLang="en-US" dirty="0"/>
          </a:p>
        </p:txBody>
      </p:sp>
      <p:sp>
        <p:nvSpPr>
          <p:cNvPr id="7188" name="TextBox 21"/>
          <p:cNvSpPr txBox="1">
            <a:spLocks noChangeArrowheads="1"/>
          </p:cNvSpPr>
          <p:nvPr/>
        </p:nvSpPr>
        <p:spPr bwMode="auto">
          <a:xfrm>
            <a:off x="3332163" y="3492500"/>
            <a:ext cx="304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 smtClean="0"/>
              <a:t>2</a:t>
            </a:r>
            <a:endParaRPr lang="en-US" altLang="en-US" dirty="0"/>
          </a:p>
        </p:txBody>
      </p:sp>
      <p:sp>
        <p:nvSpPr>
          <p:cNvPr id="7189" name="TextBox 22"/>
          <p:cNvSpPr txBox="1">
            <a:spLocks noChangeArrowheads="1"/>
          </p:cNvSpPr>
          <p:nvPr/>
        </p:nvSpPr>
        <p:spPr bwMode="auto">
          <a:xfrm>
            <a:off x="3322638" y="4171950"/>
            <a:ext cx="304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 smtClean="0"/>
              <a:t>3</a:t>
            </a:r>
            <a:endParaRPr lang="en-US" altLang="en-US" dirty="0"/>
          </a:p>
        </p:txBody>
      </p:sp>
      <p:sp>
        <p:nvSpPr>
          <p:cNvPr id="7190" name="TextBox 23"/>
          <p:cNvSpPr txBox="1">
            <a:spLocks noChangeArrowheads="1"/>
          </p:cNvSpPr>
          <p:nvPr/>
        </p:nvSpPr>
        <p:spPr bwMode="auto">
          <a:xfrm>
            <a:off x="3300413" y="4837113"/>
            <a:ext cx="304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 smtClean="0"/>
              <a:t>4</a:t>
            </a:r>
            <a:endParaRPr lang="en-US" altLang="en-US" dirty="0"/>
          </a:p>
        </p:txBody>
      </p:sp>
      <p:sp>
        <p:nvSpPr>
          <p:cNvPr id="7191" name="TextBox 24"/>
          <p:cNvSpPr txBox="1">
            <a:spLocks noChangeArrowheads="1"/>
          </p:cNvSpPr>
          <p:nvPr/>
        </p:nvSpPr>
        <p:spPr bwMode="auto">
          <a:xfrm>
            <a:off x="1116013" y="990600"/>
            <a:ext cx="1611312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Unique </a:t>
            </a:r>
          </a:p>
          <a:p>
            <a:pPr eaLnBrk="1" hangingPunct="1"/>
            <a:r>
              <a:rPr lang="en-US" altLang="en-US"/>
              <a:t>First names</a:t>
            </a:r>
          </a:p>
        </p:txBody>
      </p:sp>
      <p:sp>
        <p:nvSpPr>
          <p:cNvPr id="7192" name="TextBox 26"/>
          <p:cNvSpPr txBox="1">
            <a:spLocks noChangeArrowheads="1"/>
          </p:cNvSpPr>
          <p:nvPr/>
        </p:nvSpPr>
        <p:spPr bwMode="auto">
          <a:xfrm>
            <a:off x="3646488" y="1174750"/>
            <a:ext cx="34813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Corresponding Last names</a:t>
            </a:r>
          </a:p>
        </p:txBody>
      </p:sp>
    </p:spTree>
    <p:extLst>
      <p:ext uri="{BB962C8B-B14F-4D97-AF65-F5344CB8AC3E}">
        <p14:creationId xmlns:p14="http://schemas.microsoft.com/office/powerpoint/2010/main" val="168057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Now can we solve the problem?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Compute those two lists that are associated with each other</a:t>
            </a:r>
          </a:p>
          <a:p>
            <a:pPr lvl="1"/>
            <a:r>
              <a:rPr lang="en-US" altLang="en-US" dirty="0" smtClean="0"/>
              <a:t>List of unique first names</a:t>
            </a:r>
          </a:p>
          <a:p>
            <a:pPr lvl="1"/>
            <a:r>
              <a:rPr lang="en-US" altLang="en-US" dirty="0" smtClean="0"/>
              <a:t>List of corresponding last names</a:t>
            </a:r>
          </a:p>
          <a:p>
            <a:r>
              <a:rPr lang="en-US" altLang="en-US" dirty="0" smtClean="0"/>
              <a:t>Compute the max list of last names</a:t>
            </a:r>
          </a:p>
          <a:p>
            <a:r>
              <a:rPr lang="en-US" altLang="en-US" dirty="0" smtClean="0"/>
              <a:t>Now easy to print the answer. </a:t>
            </a:r>
          </a:p>
          <a:p>
            <a:r>
              <a:rPr lang="en-US" altLang="en-US" dirty="0" smtClean="0"/>
              <a:t>See popular.py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0897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Submit code from class here: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www.bit.ly/101fall14-1028-01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07168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369</Words>
  <Application>Microsoft Office PowerPoint</Application>
  <PresentationFormat>On-screen Show (4:3)</PresentationFormat>
  <Paragraphs>73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Courier New</vt:lpstr>
      <vt:lpstr>Times New Roman</vt:lpstr>
      <vt:lpstr>Default Design</vt:lpstr>
      <vt:lpstr>CompSci 101 Introduction to Computer Science</vt:lpstr>
      <vt:lpstr>Announcements</vt:lpstr>
      <vt:lpstr>Enumerate</vt:lpstr>
      <vt:lpstr>Problem: Popular Name</vt:lpstr>
      <vt:lpstr>Example Input File with 5 lines</vt:lpstr>
      <vt:lpstr>One way to solve</vt:lpstr>
      <vt:lpstr>Example – two lists</vt:lpstr>
      <vt:lpstr>Now can we solve the problem?</vt:lpstr>
      <vt:lpstr>Submit code from class here:</vt:lpstr>
      <vt:lpstr>Expanding the Problem</vt:lpstr>
    </vt:vector>
  </TitlesOfParts>
  <Company>Duke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6 Programming Design and Analysis</dc:title>
  <dc:creator>Susan Rodger</dc:creator>
  <cp:lastModifiedBy>Susan</cp:lastModifiedBy>
  <cp:revision>45</cp:revision>
  <dcterms:created xsi:type="dcterms:W3CDTF">2005-08-25T14:18:45Z</dcterms:created>
  <dcterms:modified xsi:type="dcterms:W3CDTF">2014-10-27T02:05:40Z</dcterms:modified>
</cp:coreProperties>
</file>