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5" r:id="rId10"/>
    <p:sldId id="284" r:id="rId1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 smtClean="0"/>
              <a:t>CompSci 101</a:t>
            </a:r>
            <a:br>
              <a:rPr lang="en-US" smtClean="0"/>
            </a:br>
            <a:r>
              <a:rPr lang="en-US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686954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October 28, 2014</a:t>
            </a: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pic>
        <p:nvPicPr>
          <p:cNvPr id="1026" name="Picture 2" descr="https://encrypted-tbn3.gstatic.com/images?q=tbn:ANd9GcRdCus_6zDYT627OrOofU5FCjtTuU1JV1BIEcltBwExMeSjuwW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91232"/>
            <a:ext cx="27527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Expanding the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Suppose we want to read from multiple data files</a:t>
            </a:r>
          </a:p>
          <a:p>
            <a:pPr marL="0" indent="0">
              <a:buFontTx/>
              <a:buNone/>
              <a:defRPr/>
            </a:pPr>
            <a:r>
              <a:rPr lang="en-US" dirty="0" smtClean="0"/>
              <a:t>    names1.txt, names2.txt, names3.txt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See popular.py</a:t>
            </a:r>
          </a:p>
        </p:txBody>
      </p:sp>
    </p:spTree>
    <p:extLst>
      <p:ext uri="{BB962C8B-B14F-4D97-AF65-F5344CB8AC3E}">
        <p14:creationId xmlns:p14="http://schemas.microsoft.com/office/powerpoint/2010/main" val="19239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Reading for next time on calendar page</a:t>
            </a:r>
          </a:p>
          <a:p>
            <a:pPr lvl="1" eaLnBrk="1" hangingPunct="1"/>
            <a:r>
              <a:rPr lang="en-US" dirty="0" smtClean="0"/>
              <a:t>RQ 13 Due Thursday</a:t>
            </a:r>
          </a:p>
          <a:p>
            <a:pPr eaLnBrk="1" hangingPunct="1"/>
            <a:r>
              <a:rPr lang="en-US" dirty="0" smtClean="0"/>
              <a:t>Assignment 5 Due Thursday</a:t>
            </a:r>
          </a:p>
          <a:p>
            <a:pPr lvl="1" eaLnBrk="1" hangingPunct="1"/>
            <a:r>
              <a:rPr lang="en-US" dirty="0" smtClean="0"/>
              <a:t>Assignment </a:t>
            </a:r>
            <a:r>
              <a:rPr lang="en-US" dirty="0"/>
              <a:t>6</a:t>
            </a:r>
            <a:r>
              <a:rPr lang="en-US" dirty="0" smtClean="0"/>
              <a:t> out today – due Nov 6 </a:t>
            </a:r>
          </a:p>
          <a:p>
            <a:pPr eaLnBrk="1" hangingPunct="1"/>
            <a:r>
              <a:rPr lang="en-US" dirty="0" smtClean="0"/>
              <a:t>APT 6 due Today!</a:t>
            </a:r>
          </a:p>
          <a:p>
            <a:pPr lvl="1" eaLnBrk="1" hangingPunct="1"/>
            <a:r>
              <a:rPr lang="en-US" dirty="0" smtClean="0"/>
              <a:t>APT 7 due Nov 4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Finish lecture notes from last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dirty="0" smtClean="0"/>
              <a:t>An iterator, generates a sequence</a:t>
            </a:r>
          </a:p>
          <a:p>
            <a:r>
              <a:rPr lang="en-US" dirty="0" smtClean="0"/>
              <a:t>Generates </a:t>
            </a:r>
            <a:r>
              <a:rPr lang="en-US" dirty="0" smtClean="0">
                <a:solidFill>
                  <a:srgbClr val="FF0000"/>
                </a:solidFill>
              </a:rPr>
              <a:t>tuples</a:t>
            </a:r>
            <a:r>
              <a:rPr lang="en-US" dirty="0" smtClean="0"/>
              <a:t> of (index, item)</a:t>
            </a:r>
          </a:p>
          <a:p>
            <a:r>
              <a:rPr lang="en-US" dirty="0" smtClean="0"/>
              <a:t>Used with 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 smtClean="0"/>
              <a:t>loop to get both </a:t>
            </a:r>
            <a:r>
              <a:rPr lang="en-US" dirty="0" smtClean="0">
                <a:solidFill>
                  <a:srgbClr val="FF0000"/>
                </a:solidFill>
              </a:rPr>
              <a:t>index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item</a:t>
            </a:r>
          </a:p>
          <a:p>
            <a:r>
              <a:rPr lang="en-US" dirty="0" smtClean="0"/>
              <a:t>for (</a:t>
            </a:r>
            <a:r>
              <a:rPr lang="en-US" dirty="0" err="1" smtClean="0"/>
              <a:t>index,item</a:t>
            </a:r>
            <a:r>
              <a:rPr lang="en-US" dirty="0" smtClean="0"/>
              <a:t>) in </a:t>
            </a:r>
            <a:r>
              <a:rPr lang="en-US" dirty="0" err="1" smtClean="0"/>
              <a:t>somelist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You get both at the same time! </a:t>
            </a:r>
          </a:p>
          <a:p>
            <a:r>
              <a:rPr lang="en-US" dirty="0" smtClean="0"/>
              <a:t>Redo find position of longest name with iterator</a:t>
            </a:r>
          </a:p>
        </p:txBody>
      </p:sp>
    </p:spTree>
    <p:extLst>
      <p:ext uri="{BB962C8B-B14F-4D97-AF65-F5344CB8AC3E}">
        <p14:creationId xmlns:p14="http://schemas.microsoft.com/office/powerpoint/2010/main" val="40611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Problem: Popular Name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Given a list of names, determine the </a:t>
            </a:r>
            <a:r>
              <a:rPr lang="en-US" altLang="en-US" dirty="0" smtClean="0">
                <a:solidFill>
                  <a:srgbClr val="FF0000"/>
                </a:solidFill>
              </a:rPr>
              <a:t>most popular first name </a:t>
            </a:r>
            <a:r>
              <a:rPr lang="en-US" altLang="en-US" dirty="0" smtClean="0"/>
              <a:t>and print that name with all of its last names. </a:t>
            </a:r>
          </a:p>
          <a:p>
            <a:pPr eaLnBrk="1" hangingPunct="1"/>
            <a:r>
              <a:rPr lang="en-US" altLang="en-US" dirty="0" smtClean="0"/>
              <a:t>Input: Names are always two words, names are in a file. If multiple names are on the same line they are separated by a “:”</a:t>
            </a:r>
          </a:p>
          <a:p>
            <a:pPr eaLnBrk="1" hangingPunct="1"/>
            <a:r>
              <a:rPr lang="en-US" altLang="en-US" dirty="0" smtClean="0"/>
              <a:t>Output: Most popular first name, followed by a “:”, followed by corresponding last names separated by a blank</a:t>
            </a:r>
          </a:p>
        </p:txBody>
      </p:sp>
    </p:spTree>
    <p:extLst>
      <p:ext uri="{BB962C8B-B14F-4D97-AF65-F5344CB8AC3E}">
        <p14:creationId xmlns:p14="http://schemas.microsoft.com/office/powerpoint/2010/main" val="783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Example Input File with 5 lines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10600" cy="12954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Smith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:Jackie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Long:Mary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White</a:t>
            </a: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smtClean="0">
                <a:solidFill>
                  <a:srgbClr val="FF0000"/>
                </a:solidFill>
                <a:latin typeface="Courier New" panose="02070309020205020404" pitchFamily="49" charset="0"/>
              </a:rPr>
              <a:t>Brandt</a:t>
            </a: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Jackie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Johnson: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Rodger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Rodger</a:t>
            </a: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Eric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Long: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Susan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FF0000"/>
                </a:solidFill>
                <a:latin typeface="Courier New" panose="02070309020205020404" pitchFamily="49" charset="0"/>
              </a:rPr>
              <a:t>Crackers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:Mary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Velios</a:t>
            </a:r>
            <a:endParaRPr lang="en-US" altLang="en-US" sz="2800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FontTx/>
              <a:buNone/>
            </a:pP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Jack </a:t>
            </a:r>
            <a:r>
              <a:rPr lang="en-US" altLang="en-US" sz="2800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Frost:Eric</a:t>
            </a:r>
            <a:r>
              <a:rPr lang="en-US" altLang="en-US" sz="2800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Lund</a:t>
            </a:r>
            <a:endParaRPr lang="en-US" altLang="en-US" sz="2800" dirty="0" smtClean="0"/>
          </a:p>
        </p:txBody>
      </p:sp>
      <p:sp>
        <p:nvSpPr>
          <p:cNvPr id="5124" name="Title 1"/>
          <p:cNvSpPr txBox="1">
            <a:spLocks/>
          </p:cNvSpPr>
          <p:nvPr/>
        </p:nvSpPr>
        <p:spPr bwMode="auto">
          <a:xfrm>
            <a:off x="811213" y="419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400" dirty="0">
                <a:solidFill>
                  <a:schemeClr val="tx2"/>
                </a:solidFill>
              </a:rPr>
              <a:t>Corresponding Output</a:t>
            </a:r>
          </a:p>
        </p:txBody>
      </p:sp>
      <p:sp>
        <p:nvSpPr>
          <p:cNvPr id="5125" name="Content Placeholder 2"/>
          <p:cNvSpPr txBox="1">
            <a:spLocks/>
          </p:cNvSpPr>
          <p:nvPr/>
        </p:nvSpPr>
        <p:spPr bwMode="auto">
          <a:xfrm>
            <a:off x="392113" y="5524500"/>
            <a:ext cx="8610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en-US" sz="2800">
                <a:solidFill>
                  <a:srgbClr val="000000"/>
                </a:solidFill>
                <a:latin typeface="Courier New" panose="02070309020205020404" pitchFamily="49" charset="0"/>
              </a:rPr>
              <a:t>Susan: Smith Brandt Rodger Crackers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15041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One way to solve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Create a list of unique first names</a:t>
            </a:r>
          </a:p>
          <a:p>
            <a:r>
              <a:rPr lang="en-US" altLang="en-US" smtClean="0"/>
              <a:t>Create a list of lists of last names that are associated with each first name</a:t>
            </a:r>
          </a:p>
        </p:txBody>
      </p:sp>
    </p:spTree>
    <p:extLst>
      <p:ext uri="{BB962C8B-B14F-4D97-AF65-F5344CB8AC3E}">
        <p14:creationId xmlns:p14="http://schemas.microsoft.com/office/powerpoint/2010/main" val="264187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773113" y="152400"/>
            <a:ext cx="6542087" cy="762000"/>
          </a:xfrm>
        </p:spPr>
        <p:txBody>
          <a:bodyPr/>
          <a:lstStyle/>
          <a:p>
            <a:r>
              <a:rPr lang="en-US" altLang="en-US" smtClean="0"/>
              <a:t>Example – two lists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066800" y="19812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’Susan’</a:t>
            </a:r>
            <a:r>
              <a:rPr lang="en-US" dirty="0"/>
              <a:t>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1066800" y="26670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‘Jackie’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47244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‘Jack’</a:t>
            </a:r>
          </a:p>
        </p:txBody>
      </p:sp>
      <p:sp>
        <p:nvSpPr>
          <p:cNvPr id="7" name="Rectangle 6"/>
          <p:cNvSpPr/>
          <p:nvPr/>
        </p:nvSpPr>
        <p:spPr>
          <a:xfrm>
            <a:off x="1066800" y="40386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‘Eric’</a:t>
            </a:r>
          </a:p>
        </p:txBody>
      </p:sp>
      <p:sp>
        <p:nvSpPr>
          <p:cNvPr id="8" name="Rectangle 7"/>
          <p:cNvSpPr/>
          <p:nvPr/>
        </p:nvSpPr>
        <p:spPr>
          <a:xfrm>
            <a:off x="1068388" y="3352800"/>
            <a:ext cx="19050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‘Mary’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27438" y="1997075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</a:t>
            </a:r>
            <a:r>
              <a:rPr lang="en-US" dirty="0" err="1">
                <a:solidFill>
                  <a:schemeClr val="tx1"/>
                </a:solidFill>
              </a:rPr>
              <a:t>Smith’,‘Brandt’,‘Rodger’,‘Crackers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627438" y="2682875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‘Long’, ‘Johnson’]</a:t>
            </a:r>
            <a:r>
              <a:rPr lang="en-US" dirty="0"/>
              <a:t>’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627438" y="3379788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‘White’,’Rodger’,’</a:t>
            </a:r>
            <a:r>
              <a:rPr lang="en-US" dirty="0" err="1">
                <a:solidFill>
                  <a:schemeClr val="tx1"/>
                </a:solidFill>
              </a:rPr>
              <a:t>Velios</a:t>
            </a:r>
            <a:r>
              <a:rPr lang="en-US" dirty="0">
                <a:solidFill>
                  <a:schemeClr val="tx1"/>
                </a:solidFill>
              </a:rPr>
              <a:t>’]</a:t>
            </a:r>
            <a:r>
              <a:rPr lang="en-US" dirty="0"/>
              <a:t>’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36963" y="4065588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‘Long’, ‘Lund’]</a:t>
            </a:r>
            <a:r>
              <a:rPr lang="en-US" dirty="0"/>
              <a:t>’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627438" y="4724400"/>
            <a:ext cx="5257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[ ‘Frost’]</a:t>
            </a:r>
            <a:r>
              <a:rPr lang="en-US" dirty="0"/>
              <a:t>’</a:t>
            </a:r>
          </a:p>
        </p:txBody>
      </p: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762000" y="214312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7182" name="TextBox 15"/>
          <p:cNvSpPr txBox="1">
            <a:spLocks noChangeArrowheads="1"/>
          </p:cNvSpPr>
          <p:nvPr/>
        </p:nvSpPr>
        <p:spPr bwMode="auto">
          <a:xfrm>
            <a:off x="762000" y="27797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7183" name="TextBox 16"/>
          <p:cNvSpPr txBox="1">
            <a:spLocks noChangeArrowheads="1"/>
          </p:cNvSpPr>
          <p:nvPr/>
        </p:nvSpPr>
        <p:spPr bwMode="auto">
          <a:xfrm>
            <a:off x="742950" y="34655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7184" name="TextBox 17"/>
          <p:cNvSpPr txBox="1">
            <a:spLocks noChangeArrowheads="1"/>
          </p:cNvSpPr>
          <p:nvPr/>
        </p:nvSpPr>
        <p:spPr bwMode="auto">
          <a:xfrm>
            <a:off x="736600" y="4149725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7185" name="TextBox 18"/>
          <p:cNvSpPr txBox="1">
            <a:spLocks noChangeArrowheads="1"/>
          </p:cNvSpPr>
          <p:nvPr/>
        </p:nvSpPr>
        <p:spPr bwMode="auto">
          <a:xfrm>
            <a:off x="736600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4</a:t>
            </a:r>
            <a:endParaRPr lang="en-US" altLang="en-US" dirty="0"/>
          </a:p>
        </p:txBody>
      </p:sp>
      <p:sp>
        <p:nvSpPr>
          <p:cNvPr id="7186" name="TextBox 19"/>
          <p:cNvSpPr txBox="1">
            <a:spLocks noChangeArrowheads="1"/>
          </p:cNvSpPr>
          <p:nvPr/>
        </p:nvSpPr>
        <p:spPr bwMode="auto">
          <a:xfrm>
            <a:off x="3322638" y="2035175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0</a:t>
            </a:r>
            <a:endParaRPr lang="en-US" altLang="en-US" dirty="0"/>
          </a:p>
        </p:txBody>
      </p:sp>
      <p:sp>
        <p:nvSpPr>
          <p:cNvPr id="7187" name="TextBox 20"/>
          <p:cNvSpPr txBox="1">
            <a:spLocks noChangeArrowheads="1"/>
          </p:cNvSpPr>
          <p:nvPr/>
        </p:nvSpPr>
        <p:spPr bwMode="auto">
          <a:xfrm>
            <a:off x="3332163" y="27940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1</a:t>
            </a:r>
            <a:endParaRPr lang="en-US" altLang="en-US" dirty="0"/>
          </a:p>
        </p:txBody>
      </p:sp>
      <p:sp>
        <p:nvSpPr>
          <p:cNvPr id="7188" name="TextBox 21"/>
          <p:cNvSpPr txBox="1">
            <a:spLocks noChangeArrowheads="1"/>
          </p:cNvSpPr>
          <p:nvPr/>
        </p:nvSpPr>
        <p:spPr bwMode="auto">
          <a:xfrm>
            <a:off x="3332163" y="349250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2</a:t>
            </a:r>
            <a:endParaRPr lang="en-US" altLang="en-US" dirty="0"/>
          </a:p>
        </p:txBody>
      </p:sp>
      <p:sp>
        <p:nvSpPr>
          <p:cNvPr id="7189" name="TextBox 22"/>
          <p:cNvSpPr txBox="1">
            <a:spLocks noChangeArrowheads="1"/>
          </p:cNvSpPr>
          <p:nvPr/>
        </p:nvSpPr>
        <p:spPr bwMode="auto">
          <a:xfrm>
            <a:off x="3322638" y="4171950"/>
            <a:ext cx="30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3</a:t>
            </a:r>
            <a:endParaRPr lang="en-US" altLang="en-US" dirty="0"/>
          </a:p>
        </p:txBody>
      </p:sp>
      <p:sp>
        <p:nvSpPr>
          <p:cNvPr id="7190" name="TextBox 23"/>
          <p:cNvSpPr txBox="1">
            <a:spLocks noChangeArrowheads="1"/>
          </p:cNvSpPr>
          <p:nvPr/>
        </p:nvSpPr>
        <p:spPr bwMode="auto">
          <a:xfrm>
            <a:off x="3300413" y="4837113"/>
            <a:ext cx="304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dirty="0" smtClean="0"/>
              <a:t>4</a:t>
            </a:r>
            <a:endParaRPr lang="en-US" altLang="en-US" dirty="0"/>
          </a:p>
        </p:txBody>
      </p:sp>
      <p:sp>
        <p:nvSpPr>
          <p:cNvPr id="7191" name="TextBox 24"/>
          <p:cNvSpPr txBox="1">
            <a:spLocks noChangeArrowheads="1"/>
          </p:cNvSpPr>
          <p:nvPr/>
        </p:nvSpPr>
        <p:spPr bwMode="auto">
          <a:xfrm>
            <a:off x="1116013" y="990600"/>
            <a:ext cx="1611312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Unique </a:t>
            </a:r>
          </a:p>
          <a:p>
            <a:pPr eaLnBrk="1" hangingPunct="1"/>
            <a:r>
              <a:rPr lang="en-US" altLang="en-US"/>
              <a:t>First names</a:t>
            </a:r>
          </a:p>
        </p:txBody>
      </p:sp>
      <p:sp>
        <p:nvSpPr>
          <p:cNvPr id="7192" name="TextBox 26"/>
          <p:cNvSpPr txBox="1">
            <a:spLocks noChangeArrowheads="1"/>
          </p:cNvSpPr>
          <p:nvPr/>
        </p:nvSpPr>
        <p:spPr bwMode="auto">
          <a:xfrm>
            <a:off x="3646488" y="1174750"/>
            <a:ext cx="34813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/>
              <a:t>Corresponding Last names</a:t>
            </a:r>
          </a:p>
        </p:txBody>
      </p:sp>
    </p:spTree>
    <p:extLst>
      <p:ext uri="{BB962C8B-B14F-4D97-AF65-F5344CB8AC3E}">
        <p14:creationId xmlns:p14="http://schemas.microsoft.com/office/powerpoint/2010/main" val="168057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Now can we solve the problem?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Compute those two lists that are associated with each other</a:t>
            </a:r>
          </a:p>
          <a:p>
            <a:pPr lvl="1"/>
            <a:r>
              <a:rPr lang="en-US" altLang="en-US" dirty="0" smtClean="0"/>
              <a:t>List of unique first names</a:t>
            </a:r>
          </a:p>
          <a:p>
            <a:pPr lvl="1"/>
            <a:r>
              <a:rPr lang="en-US" altLang="en-US" dirty="0" smtClean="0"/>
              <a:t>List of corresponding last names</a:t>
            </a:r>
          </a:p>
          <a:p>
            <a:r>
              <a:rPr lang="en-US" altLang="en-US" dirty="0" smtClean="0"/>
              <a:t>Compute the max list of last names</a:t>
            </a:r>
          </a:p>
          <a:p>
            <a:r>
              <a:rPr lang="en-US" altLang="en-US" dirty="0" smtClean="0"/>
              <a:t>Now easy to print the answer. </a:t>
            </a:r>
          </a:p>
          <a:p>
            <a:r>
              <a:rPr lang="en-US" altLang="en-US" dirty="0" smtClean="0"/>
              <a:t>See popular.py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89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code from class here: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www.bit.ly/101fall14-1028-01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716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1152</TotalTime>
  <Words>369</Words>
  <Application>Microsoft Office PowerPoint</Application>
  <PresentationFormat>On-screen Show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Courier New</vt:lpstr>
      <vt:lpstr>Times New Roman</vt:lpstr>
      <vt:lpstr>Default Design</vt:lpstr>
      <vt:lpstr>CompSci 101 Introduction to Computer Science</vt:lpstr>
      <vt:lpstr>Announcements</vt:lpstr>
      <vt:lpstr>Enumerate</vt:lpstr>
      <vt:lpstr>Problem: Popular Name</vt:lpstr>
      <vt:lpstr>Example Input File with 5 lines</vt:lpstr>
      <vt:lpstr>One way to solve</vt:lpstr>
      <vt:lpstr>Example – two lists</vt:lpstr>
      <vt:lpstr>Now can we solve the problem?</vt:lpstr>
      <vt:lpstr>Submit code from class here:</vt:lpstr>
      <vt:lpstr>Expanding the Problem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45</cp:revision>
  <dcterms:created xsi:type="dcterms:W3CDTF">2005-08-25T14:18:45Z</dcterms:created>
  <dcterms:modified xsi:type="dcterms:W3CDTF">2014-10-27T02:05:40Z</dcterms:modified>
</cp:coreProperties>
</file>