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7" r:id="rId11"/>
    <p:sldId id="285" r:id="rId12"/>
    <p:sldId id="286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74" d="100"/>
          <a:sy n="74" d="100"/>
        </p:scale>
        <p:origin x="13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2286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181600" y="3733800"/>
            <a:ext cx="268695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October 30,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4" name="Picture 4" descr="D:\cps6\lects-spring06\icecreamFlav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3754438" cy="336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 smtClean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52008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Now use a </a:t>
            </a:r>
            <a:r>
              <a:rPr lang="en-US" altLang="en-US" dirty="0" smtClean="0"/>
              <a:t>dictionary/map</a:t>
            </a:r>
            <a:br>
              <a:rPr lang="en-US" altLang="en-US" dirty="0" smtClean="0"/>
            </a:br>
            <a:r>
              <a:rPr lang="en-US" altLang="en-US" sz="3600" dirty="0" smtClean="0"/>
              <a:t>www.bit.ly/101fall14-1030-01</a:t>
            </a:r>
            <a:endParaRPr lang="en-US" altLang="en-US" sz="36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We will write three dictionaries for practice</a:t>
            </a:r>
          </a:p>
          <a:p>
            <a:pPr lvl="1"/>
            <a:r>
              <a:rPr lang="en-US" altLang="en-US" dirty="0" smtClean="0"/>
              <a:t>First name to count of corresponding last names</a:t>
            </a:r>
          </a:p>
          <a:p>
            <a:pPr lvl="1"/>
            <a:r>
              <a:rPr lang="en-US" altLang="en-US" dirty="0" smtClean="0"/>
              <a:t>First name to list of corresponding last names</a:t>
            </a:r>
          </a:p>
          <a:p>
            <a:pPr lvl="1"/>
            <a:r>
              <a:rPr lang="en-US" altLang="en-US" dirty="0" smtClean="0"/>
              <a:t>First name to set of corresponding last names</a:t>
            </a:r>
          </a:p>
          <a:p>
            <a:r>
              <a:rPr lang="en-US" altLang="en-US" dirty="0" smtClean="0"/>
              <a:t>Which dictionary is most useful to solve this problem? </a:t>
            </a:r>
            <a:endParaRPr lang="en-US" altLang="en-US" dirty="0" smtClean="0"/>
          </a:p>
          <a:p>
            <a:r>
              <a:rPr lang="en-US" altLang="en-US" dirty="0" smtClean="0"/>
              <a:t>popularMap.py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43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Using two parallel lists? </a:t>
            </a:r>
          </a:p>
          <a:p>
            <a:r>
              <a:rPr lang="en-US" altLang="en-US" smtClean="0"/>
              <a:t>Using one dictionary/map</a:t>
            </a:r>
          </a:p>
        </p:txBody>
      </p:sp>
    </p:spTree>
    <p:extLst>
      <p:ext uri="{BB962C8B-B14F-4D97-AF65-F5344CB8AC3E}">
        <p14:creationId xmlns:p14="http://schemas.microsoft.com/office/powerpoint/2010/main" val="34620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 14</a:t>
            </a:r>
          </a:p>
          <a:p>
            <a:pPr eaLnBrk="1" hangingPunct="1"/>
            <a:r>
              <a:rPr lang="en-US" dirty="0" smtClean="0"/>
              <a:t>Assignment 5 due today</a:t>
            </a:r>
          </a:p>
          <a:p>
            <a:pPr lvl="1" eaLnBrk="1" hangingPunct="1"/>
            <a:r>
              <a:rPr lang="en-US" dirty="0" smtClean="0"/>
              <a:t>Assignment 6 due next Thursday</a:t>
            </a:r>
          </a:p>
          <a:p>
            <a:pPr eaLnBrk="1" hangingPunct="1"/>
            <a:r>
              <a:rPr lang="en-US" dirty="0" smtClean="0"/>
              <a:t>APT 7 is due on Tuesday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  <a:p>
            <a:pPr eaLnBrk="1" hangingPunct="1"/>
            <a:r>
              <a:rPr lang="en-US" dirty="0" smtClean="0"/>
              <a:t>Today Dictionaries/Maps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Dictionaries/Maps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Dictionaries/maps are another way of organizing data</a:t>
            </a:r>
          </a:p>
          <a:p>
            <a:pPr eaLnBrk="1" hangingPunct="1"/>
            <a:r>
              <a:rPr lang="en-US" altLang="en-US" smtClean="0"/>
              <a:t>Keys and Values</a:t>
            </a:r>
          </a:p>
          <a:p>
            <a:pPr lvl="1" eaLnBrk="1" hangingPunct="1"/>
            <a:r>
              <a:rPr lang="en-US" altLang="en-US" smtClean="0"/>
              <a:t>Each key maps to a value</a:t>
            </a:r>
          </a:p>
          <a:p>
            <a:pPr lvl="1" eaLnBrk="1" hangingPunct="1"/>
            <a:r>
              <a:rPr lang="en-US" altLang="en-US" smtClean="0"/>
              <a:t>Some keys can map to the same value</a:t>
            </a:r>
          </a:p>
          <a:p>
            <a:pPr lvl="1" eaLnBrk="1" hangingPunct="1"/>
            <a:r>
              <a:rPr lang="en-US" altLang="en-US" smtClean="0"/>
              <a:t>Can change the value a key maps to</a:t>
            </a:r>
          </a:p>
        </p:txBody>
      </p:sp>
    </p:spTree>
    <p:extLst>
      <p:ext uri="{BB962C8B-B14F-4D97-AF65-F5344CB8AC3E}">
        <p14:creationId xmlns:p14="http://schemas.microsoft.com/office/powerpoint/2010/main" val="391238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smtClean="0"/>
              <a:t>Each student could be mapped to their favorite ice cream flavor</a:t>
            </a:r>
          </a:p>
        </p:txBody>
      </p:sp>
      <p:pic>
        <p:nvPicPr>
          <p:cNvPr id="5124" name="Picture 4" descr="D:\cps6\lects-spring06\icecreamFlav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30450"/>
            <a:ext cx="5049838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7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Implementing a Dictionary/Map</a:t>
            </a:r>
            <a:br>
              <a:rPr lang="en-US" altLang="en-US" smtClean="0"/>
            </a:br>
            <a:r>
              <a:rPr lang="en-US" altLang="en-US" smtClean="0"/>
              <a:t>Keys map to values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Create Empty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 smtClean="0"/>
              <a:t>somemap</a:t>
            </a:r>
            <a:r>
              <a:rPr lang="en-US" altLang="en-US" dirty="0" smtClean="0"/>
              <a:t> = {}</a:t>
            </a:r>
          </a:p>
          <a:p>
            <a:pPr eaLnBrk="1" hangingPunct="1"/>
            <a:r>
              <a:rPr lang="en-US" altLang="en-US" dirty="0" smtClean="0"/>
              <a:t>Put in a key and its value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 smtClean="0"/>
              <a:t>somemap</a:t>
            </a:r>
            <a:r>
              <a:rPr lang="en-US" altLang="en-US" dirty="0" smtClean="0"/>
              <a:t>[“Forbes”] = “Strawberry”</a:t>
            </a:r>
          </a:p>
          <a:p>
            <a:pPr eaLnBrk="1" hangingPunct="1"/>
            <a:r>
              <a:rPr lang="en-US" altLang="en-US" dirty="0" smtClean="0"/>
              <a:t>Get a value for a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value = </a:t>
            </a:r>
            <a:r>
              <a:rPr lang="en-US" altLang="en-US" dirty="0" err="1" smtClean="0"/>
              <a:t>somemap</a:t>
            </a:r>
            <a:r>
              <a:rPr lang="en-US" altLang="en-US" dirty="0" smtClean="0"/>
              <a:t>[“Forbes”]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OR value = </a:t>
            </a:r>
            <a:r>
              <a:rPr lang="en-US" altLang="en-US" dirty="0" err="1" smtClean="0"/>
              <a:t>somemap.</a:t>
            </a:r>
            <a:r>
              <a:rPr lang="en-US" altLang="en-US" dirty="0" err="1" smtClean="0">
                <a:solidFill>
                  <a:srgbClr val="FF0000"/>
                </a:solidFill>
              </a:rPr>
              <a:t>get</a:t>
            </a:r>
            <a:r>
              <a:rPr lang="en-US" altLang="en-US" dirty="0" smtClean="0"/>
              <a:t>(“Forbes”, “default”)</a:t>
            </a:r>
          </a:p>
          <a:p>
            <a:pPr eaLnBrk="1" hangingPunct="1"/>
            <a:r>
              <a:rPr lang="en-US" altLang="en-US" dirty="0" smtClean="0"/>
              <a:t>Change a value for a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 smtClean="0"/>
              <a:t>somemap</a:t>
            </a:r>
            <a:r>
              <a:rPr lang="en-US" altLang="en-US" dirty="0" smtClean="0"/>
              <a:t>[“Forbes’] = “Chocolate”</a:t>
            </a:r>
          </a:p>
        </p:txBody>
      </p:sp>
    </p:spTree>
    <p:extLst>
      <p:ext uri="{BB962C8B-B14F-4D97-AF65-F5344CB8AC3E}">
        <p14:creationId xmlns:p14="http://schemas.microsoft.com/office/powerpoint/2010/main" val="23365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More on using a Dictionary/Map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Get all the keys (as a list)</a:t>
            </a:r>
          </a:p>
          <a:p>
            <a:pPr lvl="1" eaLnBrk="1" hangingPunct="1"/>
            <a:r>
              <a:rPr lang="en-US" altLang="en-US" dirty="0" err="1" smtClean="0">
                <a:latin typeface="Courier"/>
              </a:rPr>
              <a:t>listKeys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  <a:latin typeface="Courier"/>
              </a:rPr>
              <a:t>somemap.</a:t>
            </a:r>
            <a:r>
              <a:rPr lang="en-US" altLang="en-US" dirty="0" err="1" smtClean="0">
                <a:solidFill>
                  <a:srgbClr val="FF0000"/>
                </a:solidFill>
                <a:latin typeface="Courier"/>
              </a:rPr>
              <a:t>keys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()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Get all the values (as a list)</a:t>
            </a:r>
          </a:p>
          <a:p>
            <a:pPr lvl="1" eaLnBrk="1" hangingPunct="1"/>
            <a:r>
              <a:rPr lang="en-US" altLang="en-US" dirty="0" err="1" smtClean="0">
                <a:solidFill>
                  <a:srgbClr val="000000"/>
                </a:solidFill>
                <a:latin typeface="Courier"/>
              </a:rPr>
              <a:t>listValues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  <a:latin typeface="Courier"/>
              </a:rPr>
              <a:t>somemap.</a:t>
            </a:r>
            <a:r>
              <a:rPr lang="en-US" altLang="en-US" dirty="0" err="1" smtClean="0">
                <a:solidFill>
                  <a:srgbClr val="FF0000"/>
                </a:solidFill>
                <a:latin typeface="Courier"/>
              </a:rPr>
              <a:t>values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()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Other methods</a:t>
            </a:r>
          </a:p>
          <a:p>
            <a:pPr lvl="1" eaLnBrk="1" hangingPunct="1"/>
            <a:r>
              <a:rPr lang="en-US" altLang="en-US" dirty="0" smtClean="0">
                <a:solidFill>
                  <a:srgbClr val="FF0000"/>
                </a:solidFill>
                <a:latin typeface="Courier"/>
              </a:rPr>
              <a:t>clear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 – </a:t>
            </a:r>
            <a:r>
              <a:rPr lang="en-US" altLang="en-US" dirty="0" smtClean="0">
                <a:solidFill>
                  <a:srgbClr val="000000"/>
                </a:solidFill>
              </a:rPr>
              <a:t>empty dictionary</a:t>
            </a:r>
          </a:p>
          <a:p>
            <a:pPr lvl="1" eaLnBrk="1" hangingPunct="1"/>
            <a:r>
              <a:rPr lang="en-US" altLang="en-US" dirty="0" smtClean="0">
                <a:solidFill>
                  <a:srgbClr val="FF0000"/>
                </a:solidFill>
                <a:latin typeface="Courier"/>
              </a:rPr>
              <a:t>items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 – </a:t>
            </a:r>
            <a:r>
              <a:rPr lang="en-US" altLang="en-US" dirty="0" smtClean="0">
                <a:solidFill>
                  <a:srgbClr val="000000"/>
                </a:solidFill>
              </a:rPr>
              <a:t>return (</a:t>
            </a:r>
            <a:r>
              <a:rPr lang="en-US" altLang="en-US" dirty="0" err="1" smtClean="0">
                <a:solidFill>
                  <a:srgbClr val="000000"/>
                </a:solidFill>
              </a:rPr>
              <a:t>key,value</a:t>
            </a:r>
            <a:r>
              <a:rPr lang="en-US" altLang="en-US" dirty="0" smtClean="0">
                <a:solidFill>
                  <a:srgbClr val="000000"/>
                </a:solidFill>
              </a:rPr>
              <a:t>) pairs</a:t>
            </a:r>
          </a:p>
          <a:p>
            <a:pPr lvl="1" eaLnBrk="1" hangingPunct="1"/>
            <a:r>
              <a:rPr lang="en-US" altLang="en-US" dirty="0" err="1">
                <a:solidFill>
                  <a:srgbClr val="FF0000"/>
                </a:solidFill>
                <a:latin typeface="Courier"/>
              </a:rPr>
              <a:t>i</a:t>
            </a:r>
            <a:r>
              <a:rPr lang="en-US" altLang="en-US" dirty="0" err="1" smtClean="0">
                <a:solidFill>
                  <a:srgbClr val="FF0000"/>
                </a:solidFill>
                <a:latin typeface="Courier"/>
              </a:rPr>
              <a:t>teritems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  <a:latin typeface="Courier"/>
              </a:rPr>
              <a:t>– </a:t>
            </a:r>
            <a:r>
              <a:rPr lang="en-US" altLang="en-US" dirty="0" smtClean="0">
                <a:solidFill>
                  <a:srgbClr val="000000"/>
                </a:solidFill>
              </a:rPr>
              <a:t>return (</a:t>
            </a:r>
            <a:r>
              <a:rPr lang="en-US" altLang="en-US" dirty="0" err="1" smtClean="0">
                <a:solidFill>
                  <a:srgbClr val="000000"/>
                </a:solidFill>
              </a:rPr>
              <a:t>key,value</a:t>
            </a:r>
            <a:r>
              <a:rPr lang="en-US" altLang="en-US" dirty="0" smtClean="0">
                <a:solidFill>
                  <a:srgbClr val="000000"/>
                </a:solidFill>
              </a:rPr>
              <a:t>) pairs more </a:t>
            </a:r>
            <a:r>
              <a:rPr lang="en-US" altLang="en-US" dirty="0" smtClean="0">
                <a:solidFill>
                  <a:srgbClr val="000000"/>
                </a:solidFill>
              </a:rPr>
              <a:t>efficiently, </a:t>
            </a:r>
            <a:r>
              <a:rPr lang="en-US" altLang="en-US" i="1" dirty="0" smtClean="0">
                <a:solidFill>
                  <a:srgbClr val="000000"/>
                </a:solidFill>
              </a:rPr>
              <a:t>iterator – must use with for</a:t>
            </a:r>
            <a:endParaRPr lang="en-US" altLang="en-US" i="1" dirty="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dirty="0" smtClean="0">
                <a:solidFill>
                  <a:srgbClr val="FF0000"/>
                </a:solidFill>
                <a:latin typeface="Courier"/>
              </a:rPr>
              <a:t>update</a:t>
            </a:r>
            <a:r>
              <a:rPr lang="en-US" altLang="en-US" dirty="0" smtClean="0">
                <a:solidFill>
                  <a:srgbClr val="000000"/>
                </a:solidFill>
              </a:rPr>
              <a:t> – update with another dictionary</a:t>
            </a:r>
          </a:p>
          <a:p>
            <a:pPr eaLnBrk="1" hangingPunct="1"/>
            <a:endParaRPr lang="en-US" altLang="en-US" dirty="0" smtClean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35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Change Astrachan’s value</a:t>
            </a:r>
            <a:br>
              <a:rPr lang="en-US" altLang="en-US" smtClean="0"/>
            </a:br>
            <a:r>
              <a:rPr lang="en-US" altLang="en-US" sz="3200" smtClean="0"/>
              <a:t>somemap[“Astrachan”] = Coffee Mocha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8196" name="Picture 4" descr="D:\cps6\lects-spring06\icecreamflavo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447800"/>
            <a:ext cx="5735637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Value could be a set or list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9220" name="Picture 4" descr="D:\cps6\lects-spring06\icecreamflavor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81138"/>
            <a:ext cx="5664200" cy="53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81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Back to Popular Name Problem: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a list of names, determine the most popular first name and print that name with all of its last names. </a:t>
            </a:r>
          </a:p>
          <a:p>
            <a:pPr eaLnBrk="1" hangingPunct="1"/>
            <a:r>
              <a:rPr lang="en-US" altLang="en-US" smtClean="0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 smtClean="0"/>
              <a:t>Output: Most popular first name, followed by a “:”, followed by corresponding last names separated by a blank</a:t>
            </a:r>
          </a:p>
        </p:txBody>
      </p:sp>
    </p:spTree>
    <p:extLst>
      <p:ext uri="{BB962C8B-B14F-4D97-AF65-F5344CB8AC3E}">
        <p14:creationId xmlns:p14="http://schemas.microsoft.com/office/powerpoint/2010/main" val="28207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386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Courier</vt:lpstr>
      <vt:lpstr>Courier New</vt:lpstr>
      <vt:lpstr>Times New Roman</vt:lpstr>
      <vt:lpstr>Default Design</vt:lpstr>
      <vt:lpstr>CompSci 101 Introduction to Computer Science</vt:lpstr>
      <vt:lpstr>Announcements</vt:lpstr>
      <vt:lpstr>Dictionaries/Maps</vt:lpstr>
      <vt:lpstr>Example</vt:lpstr>
      <vt:lpstr>Implementing a Dictionary/Map Keys map to values</vt:lpstr>
      <vt:lpstr>More on using a Dictionary/Map</vt:lpstr>
      <vt:lpstr>Change Astrachan’s value somemap[“Astrachan”] = Coffee Mocha</vt:lpstr>
      <vt:lpstr>Value could be a set or list</vt:lpstr>
      <vt:lpstr>Back to Popular Name Problem:</vt:lpstr>
      <vt:lpstr>Example Input File with 5 lines</vt:lpstr>
      <vt:lpstr>Now use a dictionary/map www.bit.ly/101fall14-1030-01</vt:lpstr>
      <vt:lpstr>Compare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49</cp:revision>
  <cp:lastPrinted>2014-10-30T03:01:27Z</cp:lastPrinted>
  <dcterms:created xsi:type="dcterms:W3CDTF">2005-08-25T14:18:45Z</dcterms:created>
  <dcterms:modified xsi:type="dcterms:W3CDTF">2014-10-30T03:10:31Z</dcterms:modified>
</cp:coreProperties>
</file>