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0"/>
  </p:handoutMasterIdLst>
  <p:sldIdLst>
    <p:sldId id="256" r:id="rId2"/>
    <p:sldId id="277" r:id="rId3"/>
    <p:sldId id="282" r:id="rId4"/>
    <p:sldId id="278" r:id="rId5"/>
    <p:sldId id="279" r:id="rId6"/>
    <p:sldId id="280" r:id="rId7"/>
    <p:sldId id="281" r:id="rId8"/>
    <p:sldId id="283" r:id="rId9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8" autoAdjust="0"/>
    <p:restoredTop sz="86466" autoAdjust="0"/>
  </p:normalViewPr>
  <p:slideViewPr>
    <p:cSldViewPr>
      <p:cViewPr varScale="1">
        <p:scale>
          <a:sx n="59" d="100"/>
          <a:sy n="59" d="100"/>
        </p:scale>
        <p:origin x="16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fld id="{5ED27268-EC4C-4E87-944D-E761B934C1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8714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D3E9C4-CC62-419B-94EA-3C3ACB7F98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371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3EDA16-EE90-4E65-9C25-D045E64528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898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E1C838-743E-46B1-9535-A8D3D4E69B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351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6DB02F-6869-41A8-88A9-7B04A59444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539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2308AB-BBD7-406C-8FE3-ABD9B60C74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850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4E9AF7-1243-4137-A70D-606EB16740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924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641282-F280-4848-B924-21AC7882B5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733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35C597-8985-48AF-93BD-6E14E15665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840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8FA454-7E6E-480D-86B5-CCFC570514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275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2AA312-D4AF-4A57-A4AC-B58CF3A8AF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051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31AA07-0B70-4E3D-84AF-4D5E92BC49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347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B88E8A9B-E406-46EF-A9FD-35EBD6B18A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609600"/>
            <a:ext cx="8153400" cy="1981200"/>
          </a:xfrm>
        </p:spPr>
        <p:txBody>
          <a:bodyPr/>
          <a:lstStyle/>
          <a:p>
            <a:pPr eaLnBrk="1" hangingPunct="1"/>
            <a:r>
              <a:rPr lang="en-US" dirty="0" err="1" smtClean="0"/>
              <a:t>CompSci</a:t>
            </a:r>
            <a:r>
              <a:rPr lang="en-US" dirty="0" smtClean="0"/>
              <a:t> 101</a:t>
            </a:r>
            <a:br>
              <a:rPr lang="en-US" dirty="0" smtClean="0"/>
            </a:br>
            <a:r>
              <a:rPr lang="en-US" dirty="0" smtClean="0"/>
              <a:t>Introduction to Computer Science</a:t>
            </a:r>
          </a:p>
        </p:txBody>
      </p:sp>
      <p:sp>
        <p:nvSpPr>
          <p:cNvPr id="3075" name="Text Box 4"/>
          <p:cNvSpPr txBox="1">
            <a:spLocks noChangeArrowheads="1"/>
          </p:cNvSpPr>
          <p:nvPr/>
        </p:nvSpPr>
        <p:spPr bwMode="auto">
          <a:xfrm>
            <a:off x="4419600" y="3733800"/>
            <a:ext cx="3046027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800" dirty="0" smtClean="0"/>
              <a:t>November 18, </a:t>
            </a:r>
            <a:r>
              <a:rPr lang="en-US" sz="2800" dirty="0"/>
              <a:t>2014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sz="2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800" dirty="0"/>
              <a:t>Prof. Rodger</a:t>
            </a:r>
          </a:p>
        </p:txBody>
      </p:sp>
      <p:pic>
        <p:nvPicPr>
          <p:cNvPr id="1026" name="Picture 2" descr="hung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895600"/>
            <a:ext cx="3219450" cy="373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Announcements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772400" cy="5029200"/>
          </a:xfrm>
        </p:spPr>
        <p:txBody>
          <a:bodyPr/>
          <a:lstStyle/>
          <a:p>
            <a:pPr eaLnBrk="1" hangingPunct="1"/>
            <a:r>
              <a:rPr lang="en-US" dirty="0" smtClean="0"/>
              <a:t>Reading for next time on calendar page</a:t>
            </a:r>
          </a:p>
          <a:p>
            <a:pPr lvl="1" eaLnBrk="1" hangingPunct="1"/>
            <a:r>
              <a:rPr lang="en-US" dirty="0" smtClean="0"/>
              <a:t>RQ maybe </a:t>
            </a:r>
            <a:endParaRPr lang="en-US" dirty="0" smtClean="0"/>
          </a:p>
          <a:p>
            <a:pPr eaLnBrk="1" hangingPunct="1"/>
            <a:r>
              <a:rPr lang="en-US" dirty="0" smtClean="0"/>
              <a:t>Assignment </a:t>
            </a:r>
            <a:r>
              <a:rPr lang="en-US" dirty="0" smtClean="0"/>
              <a:t>7 </a:t>
            </a:r>
            <a:r>
              <a:rPr lang="en-US" dirty="0" smtClean="0"/>
              <a:t>due </a:t>
            </a:r>
            <a:r>
              <a:rPr lang="en-US" dirty="0" smtClean="0"/>
              <a:t>Thursday</a:t>
            </a:r>
            <a:endParaRPr lang="en-US" dirty="0" smtClean="0"/>
          </a:p>
          <a:p>
            <a:pPr eaLnBrk="1" hangingPunct="1"/>
            <a:r>
              <a:rPr lang="en-US" dirty="0" smtClean="0"/>
              <a:t>APT </a:t>
            </a:r>
            <a:r>
              <a:rPr lang="en-US" dirty="0"/>
              <a:t>9</a:t>
            </a:r>
            <a:r>
              <a:rPr lang="en-US" dirty="0" smtClean="0"/>
              <a:t> </a:t>
            </a:r>
            <a:r>
              <a:rPr lang="en-US" dirty="0" smtClean="0"/>
              <a:t>is </a:t>
            </a:r>
            <a:r>
              <a:rPr lang="en-US" dirty="0" smtClean="0"/>
              <a:t>out today</a:t>
            </a:r>
            <a:endParaRPr lang="en-US" dirty="0" smtClean="0"/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 smtClean="0"/>
              <a:t>Do not discuss exam until it is handed back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 smtClean="0"/>
              <a:t>Snarky Hangman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4114800"/>
          </a:xfrm>
        </p:spPr>
        <p:txBody>
          <a:bodyPr/>
          <a:lstStyle/>
          <a:p>
            <a:r>
              <a:rPr lang="en-US" dirty="0" smtClean="0"/>
              <a:t>Demo</a:t>
            </a:r>
          </a:p>
          <a:p>
            <a:r>
              <a:rPr lang="en-US" dirty="0" smtClean="0"/>
              <a:t>Dictionary of categories</a:t>
            </a:r>
          </a:p>
          <a:p>
            <a:r>
              <a:rPr lang="en-US" dirty="0" smtClean="0"/>
              <a:t>Start with list of words of correct size</a:t>
            </a:r>
          </a:p>
          <a:p>
            <a:r>
              <a:rPr lang="en-US" dirty="0" smtClean="0"/>
              <a:t>Repeat</a:t>
            </a:r>
          </a:p>
          <a:p>
            <a:pPr lvl="1"/>
            <a:r>
              <a:rPr lang="en-US" dirty="0" smtClean="0"/>
              <a:t>User picks a letter</a:t>
            </a:r>
          </a:p>
          <a:p>
            <a:pPr lvl="1"/>
            <a:r>
              <a:rPr lang="en-US" dirty="0" smtClean="0"/>
              <a:t>Make dictionary of categories based on letter</a:t>
            </a:r>
          </a:p>
          <a:p>
            <a:pPr lvl="1"/>
            <a:r>
              <a:rPr lang="en-US" dirty="0" smtClean="0"/>
              <a:t>New list of words is largest category</a:t>
            </a:r>
          </a:p>
          <a:p>
            <a:pPr lvl="2"/>
            <a:r>
              <a:rPr lang="en-US" dirty="0" smtClean="0"/>
              <a:t>Matched letters</a:t>
            </a:r>
          </a:p>
          <a:p>
            <a:pPr lvl="2"/>
            <a:r>
              <a:rPr lang="en-US" dirty="0" smtClean="0"/>
              <a:t>Letters guessed by not chosen</a:t>
            </a:r>
          </a:p>
          <a:p>
            <a:pPr lvl="2"/>
            <a:r>
              <a:rPr lang="en-US" dirty="0" smtClean="0"/>
              <a:t>List shrinks in size each time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91872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altLang="en-US" smtClean="0"/>
              <a:t>Regular Expressions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724400"/>
          </a:xfrm>
        </p:spPr>
        <p:txBody>
          <a:bodyPr/>
          <a:lstStyle/>
          <a:p>
            <a:r>
              <a:rPr lang="en-US" altLang="en-US" dirty="0" smtClean="0"/>
              <a:t>Powerful language for matching text patterns</a:t>
            </a:r>
          </a:p>
          <a:p>
            <a:r>
              <a:rPr lang="en-US" altLang="en-US" dirty="0" smtClean="0"/>
              <a:t>Part </a:t>
            </a:r>
            <a:r>
              <a:rPr lang="en-US" altLang="en-US" dirty="0" smtClean="0"/>
              <a:t>of the compiler process</a:t>
            </a:r>
          </a:p>
          <a:p>
            <a:pPr lvl="1"/>
            <a:r>
              <a:rPr lang="en-US" altLang="en-US" dirty="0" smtClean="0"/>
              <a:t>Can write a regular expression for each type of word in a programming language</a:t>
            </a:r>
          </a:p>
          <a:p>
            <a:pPr lvl="1"/>
            <a:r>
              <a:rPr lang="en-US" altLang="en-US" dirty="0" smtClean="0"/>
              <a:t>Example</a:t>
            </a:r>
          </a:p>
          <a:p>
            <a:pPr lvl="2"/>
            <a:r>
              <a:rPr lang="en-US" altLang="en-US" dirty="0" smtClean="0"/>
              <a:t>Key words – if, else, </a:t>
            </a:r>
            <a:r>
              <a:rPr lang="en-US" altLang="en-US" dirty="0" err="1" smtClean="0"/>
              <a:t>elif</a:t>
            </a:r>
            <a:r>
              <a:rPr lang="en-US" altLang="en-US" dirty="0" smtClean="0"/>
              <a:t>, while</a:t>
            </a:r>
          </a:p>
          <a:p>
            <a:pPr lvl="2"/>
            <a:r>
              <a:rPr lang="en-US" altLang="en-US" dirty="0" smtClean="0"/>
              <a:t>Integers – 456, 78, 2, -56</a:t>
            </a:r>
          </a:p>
          <a:p>
            <a:pPr lvl="2"/>
            <a:r>
              <a:rPr lang="en-US" altLang="en-US" dirty="0" smtClean="0"/>
              <a:t>Float – 3.14, 7856.2345</a:t>
            </a:r>
          </a:p>
          <a:p>
            <a:pPr lvl="2"/>
            <a:r>
              <a:rPr lang="en-US" altLang="en-US" dirty="0" smtClean="0"/>
              <a:t>String – ‘word’, “this is a phrase”</a:t>
            </a:r>
          </a:p>
          <a:p>
            <a:pPr lvl="2"/>
            <a:r>
              <a:rPr lang="en-US" altLang="en-US" dirty="0" smtClean="0"/>
              <a:t>Special symbols – [  ]  + %</a:t>
            </a:r>
          </a:p>
        </p:txBody>
      </p:sp>
    </p:spTree>
    <p:extLst>
      <p:ext uri="{BB962C8B-B14F-4D97-AF65-F5344CB8AC3E}">
        <p14:creationId xmlns:p14="http://schemas.microsoft.com/office/powerpoint/2010/main" val="3805793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762000"/>
          </a:xfrm>
        </p:spPr>
        <p:txBody>
          <a:bodyPr/>
          <a:lstStyle/>
          <a:p>
            <a:r>
              <a:rPr lang="en-US" altLang="en-US" smtClean="0"/>
              <a:t>Regular Expressions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685800" y="838200"/>
            <a:ext cx="7772400" cy="5638800"/>
          </a:xfrm>
        </p:spPr>
        <p:txBody>
          <a:bodyPr/>
          <a:lstStyle/>
          <a:p>
            <a:r>
              <a:rPr lang="en-US" altLang="en-US" smtClean="0"/>
              <a:t>a- a</a:t>
            </a:r>
          </a:p>
          <a:p>
            <a:r>
              <a:rPr lang="en-US" altLang="en-US" smtClean="0"/>
              <a:t>a* - a repeated 0 or more times</a:t>
            </a:r>
          </a:p>
          <a:p>
            <a:r>
              <a:rPr lang="en-US" altLang="en-US" smtClean="0"/>
              <a:t>a+ - a repeated 1 or more times</a:t>
            </a:r>
          </a:p>
          <a:p>
            <a:r>
              <a:rPr lang="en-US" altLang="en-US" smtClean="0"/>
              <a:t>a? – a 0 or 1 time, so a is optional</a:t>
            </a:r>
          </a:p>
          <a:p>
            <a:r>
              <a:rPr lang="en-US" altLang="en-US" smtClean="0"/>
              <a:t>^ - match at the beginning of the string</a:t>
            </a:r>
          </a:p>
          <a:p>
            <a:r>
              <a:rPr lang="en-US" altLang="en-US" smtClean="0"/>
              <a:t>$ - match at the end of the string</a:t>
            </a:r>
          </a:p>
          <a:p>
            <a:r>
              <a:rPr lang="en-US" altLang="en-US" smtClean="0"/>
              <a:t>. – matches anything</a:t>
            </a:r>
          </a:p>
          <a:p>
            <a:r>
              <a:rPr lang="en-US" altLang="en-US" smtClean="0"/>
              <a:t>[abc] – match a, b, or c</a:t>
            </a:r>
          </a:p>
          <a:p>
            <a:r>
              <a:rPr lang="en-US" altLang="en-US" smtClean="0"/>
              <a:t>[a-z] – match any character from a to z</a:t>
            </a:r>
          </a:p>
          <a:p>
            <a:r>
              <a:rPr lang="en-US" altLang="en-US" smtClean="0"/>
              <a:t>[^a] – match any character but a</a:t>
            </a:r>
          </a:p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67257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More on regular expressions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| - or</a:t>
            </a:r>
          </a:p>
          <a:p>
            <a:r>
              <a:rPr lang="en-US" altLang="en-US" smtClean="0"/>
              <a:t>\b  - word boundary</a:t>
            </a:r>
          </a:p>
          <a:p>
            <a:r>
              <a:rPr lang="en-US" altLang="en-US" smtClean="0"/>
              <a:t>\s  - whitespace character</a:t>
            </a:r>
          </a:p>
          <a:p>
            <a:r>
              <a:rPr lang="en-US" altLang="en-US" smtClean="0"/>
              <a:t>\d – match any digit </a:t>
            </a:r>
          </a:p>
          <a:p>
            <a:r>
              <a:rPr lang="en-US" altLang="en-US" smtClean="0"/>
              <a:t>When using backslashes – must use r in front of string</a:t>
            </a:r>
          </a:p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67398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Regular expressions with re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import re</a:t>
            </a:r>
          </a:p>
          <a:p>
            <a:r>
              <a:rPr lang="en-US" altLang="en-US" dirty="0" err="1" smtClean="0"/>
              <a:t>re.sub</a:t>
            </a:r>
            <a:r>
              <a:rPr lang="en-US" altLang="en-US" dirty="0" smtClean="0"/>
              <a:t>(pattern, </a:t>
            </a:r>
            <a:r>
              <a:rPr lang="en-US" altLang="en-US" dirty="0" err="1" smtClean="0"/>
              <a:t>repl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str</a:t>
            </a:r>
            <a:r>
              <a:rPr lang="en-US" altLang="en-US" dirty="0" smtClean="0"/>
              <a:t>) </a:t>
            </a:r>
            <a:r>
              <a:rPr lang="en-US" altLang="en-US" dirty="0" smtClean="0"/>
              <a:t>– </a:t>
            </a:r>
            <a:r>
              <a:rPr lang="en-US" altLang="en-US" dirty="0" smtClean="0"/>
              <a:t>return string that replaces the pattern matches with </a:t>
            </a:r>
            <a:r>
              <a:rPr lang="en-US" altLang="en-US" dirty="0" err="1" smtClean="0"/>
              <a:t>repl</a:t>
            </a:r>
            <a:r>
              <a:rPr lang="en-US" altLang="en-US" dirty="0" smtClean="0"/>
              <a:t> in string </a:t>
            </a:r>
            <a:r>
              <a:rPr lang="en-US" altLang="en-US" dirty="0" err="1" smtClean="0"/>
              <a:t>str</a:t>
            </a:r>
            <a:r>
              <a:rPr lang="en-US" altLang="en-US" dirty="0" smtClean="0"/>
              <a:t> – looks from left end of string</a:t>
            </a:r>
            <a:endParaRPr lang="en-US" altLang="en-US" dirty="0" smtClean="0"/>
          </a:p>
          <a:p>
            <a:r>
              <a:rPr lang="en-US" altLang="en-US" dirty="0" err="1" smtClean="0"/>
              <a:t>re.compile</a:t>
            </a:r>
            <a:r>
              <a:rPr lang="en-US" altLang="en-US" dirty="0" smtClean="0"/>
              <a:t>() – create a pattern</a:t>
            </a:r>
          </a:p>
          <a:p>
            <a:r>
              <a:rPr lang="en-US" altLang="en-US" dirty="0" err="1" smtClean="0"/>
              <a:t>re.findall</a:t>
            </a:r>
            <a:r>
              <a:rPr lang="en-US" altLang="en-US" dirty="0" smtClean="0"/>
              <a:t>()</a:t>
            </a:r>
          </a:p>
          <a:p>
            <a:r>
              <a:rPr lang="en-US" altLang="en-US" dirty="0" smtClean="0"/>
              <a:t>See </a:t>
            </a:r>
            <a:r>
              <a:rPr lang="en-US" altLang="en-US" dirty="0" smtClean="0"/>
              <a:t>code examples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508318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More on sort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Import operator</a:t>
            </a:r>
          </a:p>
          <a:p>
            <a:pPr lvl="1"/>
            <a:r>
              <a:rPr lang="en-US" altLang="en-US" smtClean="0"/>
              <a:t>fruit = [(“pear”,5),(“apple”,9)]</a:t>
            </a:r>
          </a:p>
          <a:p>
            <a:pPr lvl="2"/>
            <a:r>
              <a:rPr lang="en-US" altLang="en-US" smtClean="0"/>
              <a:t>fruit = sorted(fruit)</a:t>
            </a:r>
          </a:p>
          <a:p>
            <a:pPr lvl="2"/>
            <a:r>
              <a:rPr lang="en-US" altLang="en-US" smtClean="0"/>
              <a:t>fruit.sort()     OR   fruit = sorted(fruit)</a:t>
            </a:r>
          </a:p>
          <a:p>
            <a:pPr lvl="1"/>
            <a:r>
              <a:rPr lang="en-US" altLang="en-US" smtClean="0"/>
              <a:t>arguments</a:t>
            </a:r>
          </a:p>
          <a:p>
            <a:pPr lvl="2"/>
            <a:r>
              <a:rPr lang="en-US" altLang="en-US" smtClean="0"/>
              <a:t>key=itemgetter(0)</a:t>
            </a:r>
          </a:p>
          <a:p>
            <a:pPr lvl="2"/>
            <a:r>
              <a:rPr lang="en-US" altLang="en-US" smtClean="0"/>
              <a:t>reverse=True</a:t>
            </a:r>
          </a:p>
        </p:txBody>
      </p:sp>
    </p:spTree>
    <p:extLst>
      <p:ext uri="{BB962C8B-B14F-4D97-AF65-F5344CB8AC3E}">
        <p14:creationId xmlns:p14="http://schemas.microsoft.com/office/powerpoint/2010/main" val="2240271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3270</TotalTime>
  <Words>350</Words>
  <Application>Microsoft Office PowerPoint</Application>
  <PresentationFormat>On-screen Show (4:3)</PresentationFormat>
  <Paragraphs>63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Times New Roman</vt:lpstr>
      <vt:lpstr>Default Design</vt:lpstr>
      <vt:lpstr>CompSci 101 Introduction to Computer Science</vt:lpstr>
      <vt:lpstr>Announcements</vt:lpstr>
      <vt:lpstr>Snarky Hangman</vt:lpstr>
      <vt:lpstr>Regular Expressions</vt:lpstr>
      <vt:lpstr>Regular Expressions</vt:lpstr>
      <vt:lpstr>More on regular expressions</vt:lpstr>
      <vt:lpstr>Regular expressions with re</vt:lpstr>
      <vt:lpstr>More on sort</vt:lpstr>
    </vt:vector>
  </TitlesOfParts>
  <Company>Duke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CompSci 6 Programming Design and Analysis</dc:title>
  <dc:creator>Susan Rodger</dc:creator>
  <cp:lastModifiedBy>Susan</cp:lastModifiedBy>
  <cp:revision>47</cp:revision>
  <dcterms:created xsi:type="dcterms:W3CDTF">2005-08-25T14:18:45Z</dcterms:created>
  <dcterms:modified xsi:type="dcterms:W3CDTF">2014-11-18T12:52:03Z</dcterms:modified>
</cp:coreProperties>
</file>