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66" autoAdjust="0"/>
  </p:normalViewPr>
  <p:slideViewPr>
    <p:cSldViewPr>
      <p:cViewPr varScale="1">
        <p:scale>
          <a:sx n="70" d="100"/>
          <a:sy n="70" d="100"/>
        </p:scale>
        <p:origin x="25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CompSci</a:t>
            </a:r>
            <a:r>
              <a:rPr lang="en-US" dirty="0" smtClean="0"/>
              <a:t> 101</a:t>
            </a:r>
            <a:br>
              <a:rPr lang="en-US" dirty="0" smtClean="0"/>
            </a:br>
            <a:r>
              <a:rPr lang="en-US" dirty="0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5181600" y="4114800"/>
            <a:ext cx="304602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November 25,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2" name="AutoShape 2" descr="data:image/jpeg;base64,/9j/4AAQSkZJRgABAQAAAQABAAD/2wCEAAkGBxQTEhUUExQVFhUXGBoaGBgYGBoYGxocGhsXFxgXHBgYHCggHBolHBYXITEhJSkrLi4uFx8zODMtNygtLisBCgoKDg0OGxAQGywkICQ0LCwsLCwsLCwsLCwsLCwsLCwsLCwsLCwsLCwsLCwsLCwsLCwsLCwsLCwsLCwsLCwsLP/AABEIARgAtAMBIgACEQEDEQH/xAAcAAACAgMBAQAAAAAAAAAAAAAFBgMEAAIHAQj/xABAEAACAQIEBAQDBgUCBgEFAAABAhEAAwQSITEFBkFREyJhcTKBkQdCobHB8BQjYtHhUnIVFiQzkvHTQ4KissL/xAAZAQADAQEBAAAAAAAAAAAAAAACAwQBBQD/xAAtEQACAgEDAgUEAgIDAAAAAAAAAQIRAwQSITFREyJBcYEjM2GxMpGhwQUUUv/aAAwDAQACEQMRAD8AAXFkk1lkEajt1qc+lbwI2rntsLgiB1BOlT2E9f2a9tWNjVq3YFZyamuhEXkEVGTuB+53mrmQiRFeLZ3MUO42kQLv61NZnXfpW/h/uPepbaGhDpEljUj9a9eSdD3qQWxmArZE120msd0LpbyELtvVlZ0qe0gqxatKY1orZ6ioAe/77VKmvSpHw+pNZbT51kg4o2yetbmz29als25jSpykUNGlNbAqRR2n9mtsgqVUivVYSRDbt+9WLFomNa9VatW9hWw6gSRC1uKiZatkzVe4I2pnC5MIFWsqRQfSvKZuYFI589oyRUlqzA1reACY1E1ISTERS2bFm1m3A0qVN/8AFbWLOk1OlqgsPajUN863CTNSraqwVidKF8GlLKKltDt+VTIs9KnW0N6ByDSIrSbHtW2KyoCzMqruSxgfU1W41xS3hbZe5/8AaOpMaAVy/i/Eb2MfNcPl0y21PlH4a707HjcuXwL2+ax6xfOmFt6BjcP9CyPqdKqJ9odqdLVz6r/ekziuEAIURAH49aENYA2OtUQxQkrNl5TrWE55wznUsn+4R+IMUwYTFpcUNbZWHcEGuBLeZTvPoavYHjD2nD2WKN1G4PuOtelpux5STO/IakYaUr8k81Ji1hgEvJ8Szv8A1L6flTa1qelRyUlKmEVPxrcLtWxGsCp7SisSNbo0tJU1oVOijL0rZbEV5yoHqRWrdV8StXlWKr3E1j515yPJFQCsr1hWU0ChJwpBEGNqsKg0FYmGGpHQVvh17ka1jYBtlj/FTL9Ks27On7HrUow+vSgldcDY16kVpK3YelTeFlmt0Qa+1CnZpBata/vtVrwwok1tZWWNL/2j8QNnCuttocgCT0BPT+rU/KjhByZ5v0FfFWG4niz5iLNryrAkmNyPU96fODcjYe0o/l6xuxk0B+y/DZbCHWTJPua6T4379qXmyvc43wimEKSaAWM5Wstvatn3G9JvM3JFrLmS2Fb+k11E3NKC8WYFYipvGlB3FjVFS6o+fOJ8Ma0YM0OB1ro/M3CS0kCTSDi7OUkMDNdrTZ/Ej+SHLj2s94fj3sXUu2zDqZHr3B9DX0Hy1xRcXYS8umYCR2I3WvnEiuk/Y5xrI92yx8pAdR2I0aPlFe1ONNbl6ARfodb8Idq28CP71Ts4wHXp/mreHxWbYabVC5IMnSzFSkT0rUv09x+/pUtg/Wgvnk8Rshiqlzf60WEEVQxSQK2T7GRB7JXlSiK9rbNOXtxoISCNSQPaRWJxEi4pbaehH0pR8Rmgn9+5orh7uoG+0k/jVE4UKi0PmGxyd57VYTignXQdvakQ4zWFOn7mt24k2bYdtZ+sUlxdjOK4Oj5g0gETv9asW7OhBpAwWKYLmzQZg/QU8YPFfyle55T4YZpEQYrKoy36hFLIUT23/CuI/aHxAvdYToBP/kTr9ABXXuJYvNbItmSU0g9wQP1rg/MN8OxJ3Bien7mnaWH1OTW+DsXJSgWEIIAyj8qbbN4Ebg+1cl5a/jCiW8pNsW8ywwWdOpgn5RR/lDEYg3Ie09oHQqzht9QQdI9qizQat2i+FNIeMVi0tjzECqD4y22oO9JvMq3b2LFpWIVYnWJ6/KoOP8OxKEJas22SJLi44YHtmzfpFKjjulfUJuhg4rdtx0mDXIOZbg8ZiPWnHhPLGKds926PD10zZiaVebsKEuR8qu0ajDJV2T523G6F6ZozydeKYy0fVgfmh/WKDPpVrhtzLeQ9nH9v1rqSXFECZ2DBcRLSFO0xp9fpR/B4woNdTSDacjQbT1PejuExcKpgnp+Nc1wRrlwOLYzVB6n9P7mjWGvqRI71zwY5/EBGqiYB/e9OfALuZBG+9T5VXQ3E7QYtiaqY/wAunvVpdD0odj8QT2nWl80MQJa+Z2ryoL2KM7msp6Zls4xYeDEaaTVy1d+9FLKuQ+pPrrVlWIIrpyxiPUM28TrpB6x/mst3czFtNempjpVDC3gJBG/WrYUEEjrrA0+v0pLjQXoTrxAwRGxB94NGP+YHuqFadxPbeY+VLHhayTE/sVgcg7xP9v8AFY8UWeUmMmG44UF5QYBgDXbVif1pG418bRET0/GpMXebT97j/wB1TvXNN/celPx41F2Enwd75TFu5hrXkBGRdfkBRnD4BEICKF1kkb/WkP7M+L/9MqE/DI+lOd3iAt/zLg8kHzDYHpPauFmhtm4/k6kHcUyk2FBxJY7k0d/grJklAff+1c9w3N9u9iVVFc+cCekTqaeb+ICiJoZ43B+ZGp7ujKfGsUEBAgCuI834jPePua6FzLxEmYmuV8TeXNXf8fjp7mT6qSqipFSI2ntr9KjL6V7abUV12QHTcNw8wpEaxHmHppRpcJcyhcg+Z/zXP+GYpso1Mad/aj2G4m4gZmPzqGUHbMbQxLg70yE+c60wcBu3Lejq2vb/AN0k2uMOCIdqL4TjrD4z1gbUqeNtAJ0x+ONHY/j+lUsTjliKWP8AjhYGDsPnQ/iWKO4J01mkeC7GLL+BjLAmYmspT/47e0/tWUzw5B+J+DlRXWOs1eI0/fzqijwZ71LaeetdaSFFy1Jn8Ks27uSdR+feqL3COp1rYPrvSmjS0r/OO2prLt6dv3pWllFOu2narSInRo07TQ2kYwbirRy9toofl0M0zYq2ptkhjpHQ6dKXMSktAOnrTISsJcIafs7xqh3tMdTqv5EflXUrTXgjAm0bZ08xIMRr0iuAKxQhlMMDoRXVuQeard8eFfgPHU6N0rna7Tyb8SJdpsqrYzzwWtP/ACVsCezTH0FMGCUhJuOGbqRt8hUnEbOGt/Aqg9daVOJcfRQVQyaiW7J0Q9tR5ZpzDihBg1znHNLGjfEMdOpOval660kmutpcexEOae5nhFZbFeRW1uq7EDRwEkrEnQ/hRxFnrQTlu6CGUzFMmDsqCQT6ify3qKcmmwWiubEn89as4dF7a+9ZiVmIAgnvsKjRdYP50KdgNBRcSidveqWMxWb4ev70qC+ig/eNbZYy5RP72r21BIpNP9R+dZW126Qdo9IrK2jRCQjr0/zXiNqGEf2r02/WvbeHJ9q6DPF1AW7R7+1F+XuEW7z3PGdlREzTbyzMqIhtCPN6UOwmGM6g5R6aUycq4VLlxkyyIBbQkwHUGBG/tUmontg2mNxR3SSJ+Gcp2rhEXnylislVneAwXPqu0n+oVmA4fhzcCC7pmKkGFdY0k+VhBjuNxtRrEY17dsXBaQHxMqCTmBBmRmBJUmZB7nvVbEXLxe3dbDKIE5VynNACGYkgmBuNDXKWpyu7f+UX+Bj7EWOwahNc3gsSpdQCyjcSCQA0ZdBI31oNh+VrDk5rl8Jr8Qt236QwVicynzde1W+LYh1JQW/CWSckkx01MaTG34bVC74hbBUMsHXL4izI6xJOxJpkcmVR4l1PeFj7EQ5LsOzZL13KvUhJ2kqADDNrMA9PXTLvK2FtX2QYp8yMBEhGMwZUqrCNY9xtV/g96554shwei+UgkQCpjsDt2q7xM4i6qs2HQDMPMAoYmSZjeIJFeepyqVOXHujPAh2KPEeXnCuy3rtwKYyznI3Ek5FEGND+dVcPwXD3SAty+rCC4c2lBU75HIEsAdo3X50Q4tiX3FjwTcAzCS2bbzbAqNenequBxd8WnCZFzTvcVSRsQFbWfxrI5Mmy75+ApY4X0IH5SsNcy2r1xjEk3MgA0JglSY7a+umkHXiXKmHRlU4hgzIH8wUA6gZBlmG337DvVjgmJuh9La3DlhhEzBJ3IInX1oteu4i5bZf4YBV6tlzAAkAAkAmNPpXpZ80ZU3x7ozwYV0At/kmyVBtXLreTMVlWO0+WEAMTqDlNUk5WsNAR8RP3i621tqeo8XMd9YkCj2LxDoisLGRgMufXzAaAZY9NdPWhuAvXgS6OqkbE3Auus/EddCe9FDNmcf5GPDjuqLNjgVi06rbu3szaEN4RAj1Ujy6b6dKuYrhtuyEZ72VnZlMgZBlEzmDSVMiDHWhOAxF3xB5VL5jH3pzAALO2X1/qpkwWO8QXLZtKCNcpynLouZgzRGgJAGvmPagyZssHy7CWHG/QocQsoEXK5zEbZhGoBGmUEGD1/wDQoSZ3PeDR/E2fCcnKMmiqcwYLpmJkTHxTA0En3Nd8dh83hgg3DEHZffTSqMMrinyyDLBRlSApLEwZHtVu1dZfusfXXSmtMEqqG8reo61UxfmbIEt+uh09ZO5g1n/YT6I14qVsXRj3PSfWKyt8QqhjCyJ32rKduQrahJtmdqlw94TqW96iujqNDWYfDnPB61c2DQXt3YEk7AwJO/ei/J98veeMzAKCVT4mGdQwA3kgxprQPwiZ8pIEARTDywPDcsFYHIpOUwWGdZBIEjtp1ioc7Wxj8UfOi2uCZEwzXmYG43nXqPNrpEfnUl9nV2I0JYiDOoBgGAwG3z1NR8V4rbbJEt5yWJBnKugUA6xHTTarHi5xmAGrPoNh5jprUOJOTuS7luaTjDhlYyzBzlzb6hj6TJua7VPaw7BYDADeB4kTAE/9zeKtWbGskVct2BHaqNsexGss36gyzZI28MHWTleTO+viVPawLEg5wD6K8R7eJFEBhat2MPQNQvoE8k66gW/wpnjM40/pf5D/ALu1TWeCMJy3IneFcT11/m0Sv42zY0u3ET/cQD9N69tccwjwFvW83aY/OiUFXQ9vn3KNnl0zIdJnfI06bf8A1amfl9yQTcXTrkb/AOWmHDINOtTXEpbjHsEsk+4s3OWC8A3VI10yN13geLpt0qS3yiVIYXQpiNEcaRljS720pntp6Vbyz9KKMY1yZLJPuIPEOBeDkcsG86KPKwIkzofEPYjb71CmN6cT4ajVfDYg5QNAs+eDJiY9aaudCVsAiZFxSI3kZiI+YpJwvECz3BcYhbmVmyncggBtQdR6nvS8sefKinDJuPP5Cb8GL20tsfCE/AG65LYZj3Jn++wAm/5LtqQxYiPc+1CsdjQ1xSmYLmbLpKysA/CNSQFM6frTJhuNZwPIWkxPc9dzXryKC5ET273ZvfdUthEBYjQGYj19aDeI1sjNr313O35UYuvbCFijBVPdQZnoN6rXLKGGIMdAfMTPsPSaXjkkDNWLGJdnYsAQK8ovi38xyW1y9IJj86yrVkXYTsZzdidBHfWtWv8AnkehHy1qwYntWjAT5R710nQsY8FxCzcLBvJoMusTO9H+GHwyx0y+H5j/AKEDqzNHXbbrXPWw+oNMvL11yjWlglhEHaCynJ2MmufqcKUXJMoxS8yRf4lgcz2Sjko/mG8DMDm03npIorgbYMgQNZ07kAldexkUC4xgDbcayR1Ug7DTYx20o1wzEoiHPpLNl9ZMdup1+dTQ9KdlOo/g/gK2rHfWruHsioOE4xGHQQY1Pai9jKw8u9E2SR6EC2ZPeh3MeKuIEs4YA4i7MTsij4nP1AHvTJbsx5jGVRJpQ5Nx38Rj8Tf6LlQDsBOg9K9HhOXYZFW6KF37M8Q1slnUuzZmJzMT01br9KReN8DvYVyHEeo1H0NfR9zEwJJEdzSNznwtL6MS42rMWskpU+g6WFNfkQeR+cHw11UutNhiAevhkmMy+muortfgTBHX8a+Z76gMQPauzcj8yFsJYVtWVMvqchyyfWAKr1GNVvRIpPoPlmz6VMbe8VUw3EQQATuY+dGE1Eb6VE3zybYi882gbABMDxF1/wDKuf2rNs4rUgABSd4nIDlI9TI+ddE5/J8IKu/ipECejdOtc6wnCXNxxCgqPiInUba67ifpFC2qbbLMK8pQ5vD20tICcqMwDxuT5ypPWM0a9AKpcI5nZdGgHpAkfQ7UQ+0G64t2bThfLqY3ByxB91htddaSQa6WmxqeFbl3/ZJndZHR1PhnNvW4Fy7A5Y1+pojZ5nt5vhWI1bt2965pw/E5lyn4h9D7dtKuWrhQhh5f9wzKY/OlS0sbCUm1wdOTjVsgELv7VlK9jj5yjNZUmN0iD8jXtSPTy7DN4kJbDkev0onaw1tRJGg9Y1+XSg2ExUGD8qLYPEL3OvQ6g/KurlUvQnx0yyjqToqwo7fXc0f5cxaPcZcgzALlygSWLKAJ2E9ztQOybY10+RijXLbWWcjzywA8hIOroPKdAvaSdyKhzpOLtFEFUkZ/FhktBLTDNdzLcgnMZiF9NpidRVPmO4De3gSxgCBJdidPnRnGWRbTDraXKLdzKGMZyQQTqBMDbXsdKVOc/LfWO7yQZnzsKRpallVfkZqL8N3+C6mOyxrHUn99Ks4PjBQyzHuCOmup94pXsXSDprVl7qyOlXyxI5+50dHx3N6MjoNAUOVp1J9R21H0pY+zjhxvm+VulGkaCAGkHUgqep7Up45yRoTAo39mnFGtYpln/uLt6rqB76/hQzxOOKTQ7DJOas6Zi+DMVw9p3LBWJYzExsNttapcR5Ut2s127cd9yq5/L6TAExW3FsfeW/aIP8oQcvh+ck/dLTAqlzrxAm1qcsjb9K5kFK1T6nQlVOzkWOcG48bZjTbydmNuFB0bcT11/U0ludTRrllmzEAkbHSu5OPko5TfJ1O3fuAjR4B6Kfx096fcHxFTbB2Maz+Ncfs4y6I8zfU0aw/Fbkea4APU61z8mKxanQa5wxGYJBn+anXrr+/lSot9UfFM7ZvIHAzaFmCuJOYaifXatLuOJcSWyZ1Y9txrHtUS27Lm/wCU3GLeSNoO5OXcjT+1TZIqL8x1NO7jfuDOfobDWrhtrbdruwLN5fCQ6liSW8wn33pFmnn7QdLVqyFy5HZ9JI1S2Ik6z5T0ikXLpXW0X2URaj7jLOGvZWDDcHb2pusXLbdRtIG34UmKKM8Nw+dD3Eg/pTM0bVnsU64LvjqJiI+YrKiGEMCJ2rKX5QqF2yCziKJ2cHcOo/xWcNw0SzDfQT2o0mQDbSjyZGKggXbwzk6qaPco289y8DmUpbUj38RBG3uflWKAPntrBqvwTEZr+IZSJt2iyk7Fg6ASOu/4VLkbljkh8X5kWuKX3zqrM5bzBdAIJBiCPvTHSg3NMh7cnXKTPuxb9Yo7juIk3rbFZVIiY2AInbXqZoHzQpZ0J08kCB0Xyj8FH0pelXnja7j9S/IwXhySPWaM4Lg11spCq0jNGvlGurQNP/VDsBYT4p2/eutO3CbrC0mQOoIXNcAAEsYjVTPlWBr97bu/U5nBeUlwY1N0wOeFzazA2zmGkSdjAkg6agfUUJXlfEhkKAB2grBOYdj8PtTPiyXUAG4JJmQmgOvxKATrtO3apMJYcOWLXNVjpM6R1aRp+9qnjmypXwO8PEvUuYfj904ZPEtWXuag3FcEwDEtAlRrQDjGDxd4gwpzSFykkEDqumo31n7pozicJdZTkFyWadfC9AdVidpjQelbYXhWIzhpuQFA+5IgRA8xkb9B30pUd0bkkl/Y1uEuGxI/5XvQTNswxBAaSCN5AE6fp6US4HwW9bIZgpVpAAkk+o02ptxHCsQwbKt0sx+8bRnoTIg6gmdqqNwbEWirv4igQuuXSTAiHbvtHemvUZZRd0L8HFdWaMfKwIUG2QrKD5p1G3uKqtihp5P80XUvcVSLZe6FXzNChs0T0+HsZ+9t1q1grTojNeRFcHQLB09tY+dBHPUbYrJhSnS6C/dcNoJJj4duo2PeosJhrq3myjbcj1hpiZ2PT1ohjb4DqwOu5MDTWJ+QodheIuL7XCVHlAOvQDLEe3ehnJu2l6FGnS2UDeY7k4e1dLsWd3GVt1GjAgbgEs/pSrNOXPiKUtXAQWY7DYDIsCOh3pNFdHRu8Sfv+yTUfcZIBG1W+F465bchNS2kVFa+GP33rSy2VgexqmStUxSdMZbfELpElVHzj8IrK3TL3FZUba7FFvuLBxLdzW64l+rH61A51rQvVrSJLZYv8Qc/eP1o99nuEF2+4IzAKpbSTGdQYHfX86VzTT9nltjfuQrNCAlU0ZhnVSo980bjep9Uvoyodgf1FYzcXwedVuMFthrhSF7EasAT9f8ANLPNmHCXFWQYzCV2PnIJB7GmMYA2lwxu5lZ286/eHmg9AOh70C5qVjeA3OsA/wC4x+n1rm6RvxErvqXajnGwdweyjjLmAOuh6+vam/JcS1bRCCM6yCNQZ0kT8OkjSJU0oW+GzEsAZmB0Hf6U0rhlZLQ8SWhCGEnQtkAiNCIY6kT603VtNrkVpk7CuEwsgHuJ/vRe1gJjSl3h3MQQmUGVfKO5jr+dMA5ls/w9y4CFcK2VfULNBUuFQlVZVx/ELtvN/D4V7+TRm1CgjcAhTmI6xtUfKnOlu/eFm5b8G4TCiZUn/TMCD6Ub5X4jdXBWlFlySqwSy+bMGZmkex37iuX88obOMVwnhPpcK5gxVgQQSRoDpRYWpycGh08ahG0dww2FM0I52tEYcwYOZNZjXNM15y7zMz5M4+Iiewq1z46tZCzALLJHv0pUm48MXjackcvxGPezZt3TrlbQgltvLqZ6eXSNflRvAcyWby63Fnuyj8Y6xNLvMFlRgWCGINsusg6k6bCJ1OgMiBMTSpwy9DQToxgnt2P6U7Fp45Me7o7DyzrJR07HracIUdWGcSoEGJMkn5VDgbCeLfhR5ds2XyqPiYyd+sCdaDcIJDLaLSpZWAmfvAe43iBprRO4t4nE+HoCBbc/ANgo0YrqYmJ+VSZobXtspw8RsC/aHhcoRlChA+QZWDj4c240nWYG00mCnLnjDlMPYUwozn+WCCJFu2GcwSJOm3c0mV1tG/or5/ZBqPuM3Q1hrAawVUIJlY9zXtapWVvHYy2QvvURNSPvUdeMNRTXyBdK3rjCdEWQsiVFxJEjUT8tY1pXNNX2fXyly+enhDO3+lRcQlhpqdBpU2q+zIdg+4g/xXils5AFJ85ZiRrC7WxPYD20pe5rxpa9bYRLB9ANPjbpRviGAVnssjnI8HXYSuojfYCgnMVxEuofi8g22E6ka9tvlXP0iiprb2Zfqb2v4IcPi2Efy9fUHamrD4/JZtHwwC+QgiFkA6CSZjU/+VKQ44qj4NelMHDbV1sPZdT/AKTl2Gpy5pIiSenoKZqoVFOSrkXp5WxWN+Lj+jt9JNXr/D7rI3lKkax9f7Gq1mwTecKAWluvWddKfHw5uEp5oBHpGgOmUxl1Pem5crg0oiIwi22zTlnjTphrdu6Xtvh2AylSQ4hgoBGkgTv2pO5pt3r997nhXI9RrvFPeIwVu3b/AJrXFUdUzs0DUscoJjaT60W4Vy9YxFlDbuO9szDK8/eltSN5qaEpQk5pdR8nGUdrb/oT+Etct2llnUqBIJI9Pzq1jOJM5BzExGknWPx+nerPFBbw917LNcW2jKuYlWYF1DaMwIgkkERXuOt58r2mWJAEEaA9dPc6xXpZLTckLWFRmmha5guhsJGUL8EwoGmw9ZJEztqaT1FOnMdhxgVJOdcwIb/RmKyPWZUfI0nWm3FWaKvD+WBqfuDPwW6pIe3mzBZiDuCDodt6LYXH5ncXC2VypbL1jY7bgyaAcrXAzG2dBBM9hK9KP2bdo4uSQAArHrJCBoie+k+tR6qKU5JlWndwQJ54xIuBGUMELNHaQAvTScoXXTc0phabec0KW7Vv4kRmAfrmPmKz1jNHypUq/R0sKr8/si1L+ozFrBW+XpWVUJskQ6VleKKyvGEUT6VK2CaJGvzFSWMMsSfr0Hz/AEqzfw1vTNiAT0C6x+lLcqYxIElSNwaYOTs5e6iQc6BSD1GdfLHrVBrAiGZgIkZh+oo79m8ePd0JbKuSDBzeIoGvSdp9aVqX9GQzCvqIvcY4eUuAKQ3YqZ/2wR11GkdqA81N5k6eVv8A9j3pt/j/ABLdoJaYB7uYMQSSZiFmJGusTtS5z22a+I7N0jdiYj02qHRyl4iUl3K9Svp8fgVi1dE4M9tcLZZm88IAG1yiZOUDvJ6/dFc+dCNwR8jT3w+6ThbEpmUZAG216rpuNtY6HXpVGu5gvcRpP5MAobZuXC2pDtvMaE/6denfrTFjuMnD3otaFi0iJ82mkHciT86TsXxB0a4qkAZm6DqTNNHFrK/xVrzDQ6y09UMAwddqHLGpRvsz0HcWkNPA+ZnuXL3i57P8pAAAIZZbMRmG/mGnYjtQr7P+YHw7XRlYWvFLBSIEN7gem1WcLj7L+IJ/mjNOYEoSik7yJ1AHQ61nMHHLK2bN+zbAcibqNI6oBMbx5iKRH1460FJXHb2BfPWPW+mIuAQzsn0GUDXqND9R13D8tYvYGIB8wkyQCCDH11q5zHiEfDO67syGM09ex6bmf7xQXlq6fGiJkbdyNqfCKeGXyecqyR9kG+Zry/woglixQasCfLH3QNFmYHz70mA048fUjBCRk8ywANHE6EzMRrt/qpQWm6L7fyK1T84X5XBN6ASCVgR7rTNhuEv4lwSqlR5iRMHoO/odvWl3lAf9QvfSPcsoH506DFpbfEs5DHKGXqMzKGE6iSCQNjtUetlJZPL2RVpV5Oe4C+0C9cFuzafL5TJiNGygRp/TBg6jboKSxTzz35sNZdkto73ZhJOnhKdSdSfMJ9TSOFq3R8YV8kep+4bA15FbAVgEVUINl2rK2WsrTDy2xYS7QBsP7DvU9i6p0S2J6s7aD9KHspqW24A216Dt6+poHEYmFxDAhmXKNyWyD5CJP0ojySLSYplcOVuKESAV82dIAc7aTrQrgmE8S4OrTpOoHdz7dBXTOHcJswMyhz1Lan/HyqDV5owi4P1KsGNzkmvQo462EXDraXILbwo++TIJMwDAmB3iYpV5xVRfGgPx6zp/3Gk5qcuOcIBAKEgqDlEkgT27dKQebEOa2CZIU/ixMH2J/CptAryLnuUap1jKfgqwMAfUx7lmI0E77U6cCk4eycywotplWCZDFmzmJGuXr3pL4AyG8ueIGvbb9fWuntatXbQCgCIIK6e21O186qPyJ0q5bOVY7DS10yCcz6D3P160zceVhirOViczidtQWtjofWg2LR8Li8zKCM+YE/CQTvPp+lNnGcGb3hYiyR4tsgwIhh97fQGBv6UzJNXB+lPkGEeJL8g/AcS8JnkZVztJy5jPkA0nSJ+ek6GqnHOKNeXEToJtMAABGfIxWOmoJq3jkkuyo4BM5QLTqG1VjDnQSNwCND6VXxGHJS6RbdiVVQW8MAFdJAR8sA9dtqyLiqfsFKLILqD/AIdObzSuhjo507zH7FU+VTGJTWPXTTbXWi2H4d/0hW5CkHUH+lmPxAwRqNvrQbgNwG+J0WD69un73o4tPHNe4tpqcPgY+Zbx/gspykE28sSYgqTJI+I9dY0iNKSFiKbeM2Q2EBUk+ZVIY6qZOoExrLdBEHUzS8bSoJJUnroHA6R8XftNFo2lj+TNSrmXuUrmW+D0A/8A6Sm4LaZr8KbjFgbZHY76L94fPY0m8vkNeYAAyh206qPl/imLC4S4LzZdhuR6gNMDXY9PWpNZFb279CnSvyEP2gMFt2rQUAJcY6THmS2IMyc0qZ1pNU60x80Q2HtXCWLtcuSrbqsKwIWTCks1LaqTsCfYVbo1WFL3I9T9xm2avKt20tIYuJcc+mg/zWXntmcvlHTNr8iRtVG/kVt4IBWVsqjv+IrKOxZFcqHNrtUjNJrSvBIM8uY0I5J0mPlT3w3iYYaGuVAxrTly8SUUzXP1mGLW4s02Vp0PguSKV+bOB+MuZP8AuL/+Q7e/Y0bwt2rFxRXJhOWKe5HRnBZI1I4y6FTrII3B0OldH5dxoyCD0H5UK544UDF5F82zAfe7GOpoZwHiKqyKZA0V5766j59NK62RrUYlJHPxp4clMcuYOFjE2igIB+IHqI309RpFB8LYdStrxQWmQy23Ma/6Y/3DTvFZiOKNaUXJl7Fwq/XMh2P4g/Wtb3M1i04OW4c0kwFZcpOhUMwIYS3psetSwx5VHauV6FEpw3WevbxSoSuK8gMhf4YHLJPlkrp3jYwDvUNt8TKouMkN0FgEiWzagr/q1j1PepbvPGG8LIuHuTMtmYZWBjMBB8mkjQHodNhEOdLE5vBcNMAEi4Bbg+TVh1jWB/c/DzVzFf0gN+L/ANfskxXDbhtXFa8T3PhMDIPmkbL7VR4VwoWblu54guA/dFtxEETM6ae9X73O+H8N1WzczMZliCB8UgDPAJDfEB0AjSap3eZbd0gW7ZtmdFzllVSRIE+0zAmesVsI6inFql8GOWK79RjulfCRWA8ojQROkT++571z/jV4G62T9770w8Q4sGsOw3BgH5xShn1JnU0/SYnG2xWpnfQLcqtlvZp1yH1jVaYsLj38ZnlVkAEa6gDJl+negPKInEAdI1gx95Z19qeMAieLfyqBBhZiAvt/qI7AiRU+tklkfF8IfpFcPkX+ebasLLAyznMco+6UWNPTadqCp4ajyNlJ6PnUn8CKecfg0YzlygaAdY9T76wNPwpf43hFywfMB06j1B/TrRabMlBQFZsbbchfuYkqJS4RP3WUMPk2o/KqZxUznAM9QIP+RXhfLtBB+hjY+hqBmmukokjkeT61leraNZRAWTOKjFb3N6iIrTEe0wcv4qFy9ifx2pfohwZCS5H3VBP1C/LelZopx5G43UjoGCxVErGInelfg+JBbKd9KIYTFkXntMdoI9Qdq4mXD1OpCfQMXLKXARvQO/bVcym1mMZpHhiAu4M2y0yeh1kVXt8SOGxpRvgcSp95ovxpGuXLZtOiF5Ul9E+EmDHQ6j5ihUHBpN8MJzUk3XKAfDbjM6kWgx6CAJ7AHsNJ70VvKTcNu5hEZuiKYylj5dYMgGB615gwLaul5FgkDOjTrIMAhgJg7Zpj8LN3hzFg1u86XMgClXRhK5TBIcsFkA16T3S/2bxVg/GK3hEnDqu4zgajQSCubsNvWao4TFgSrWZA0mLQ3AP3kbXXcGdaaON3FXMofMcihjLRGVQxaAJMxB0EHUzUeJwq2EnOjC4AJzBumaHXJnjSPLB2rIzaVNfs9UbsVbD5mBW3AB2A6dZIjU0exOZWUXcKsOAcqkSwUakETrJE1rhrXgsTc8JldDmNvP5JBiMwHZiJMHKdasYzCIFtst5lUA6qysRngqCpYsDETAPvWzlckvT5MVIrXEYI4OGUAQDrqvxAHcE/4oPgsXlYA2iw38oQHcjTOraabGm+9fKJaz3C90oZYMZzSW1hdVg7a6xrE1VwWCW1aW/nBERKsCVneA6HQZiYE6dZoYTaT4/ZroWrrQ7KtsoQQfukyNdSAvcekxR0XSTmIgkLMf0qFH5fjQvibm3qzo7NBzL2OonQQwAgiOlWcPi9LYeJYD9/lT5RbimKc+aLWJxAilbjWOjWjPFGAQnpSPj7+c+lUaTFfIjPkpFQOWntvUqqBXg0rCa6hC+SVYrK1WsrwJ5eOtRVlZRGo8mpLGIZCcrFZEGCRI0OUxuNNq9rKxoJBTC47LdR9ujUwceu5Xs31/2t7GIrKyos0UskSrG3skVub7ouWkdSZU6x29fYiocNxN7tgLMMus9ZGoM1lZQwgvD9mE5Pf7oAXOL3yWm/eJMBpuOZjadda1fit8zN66cxBabjGSNJOup0GvpWVlWKMa6Ets8vcVvMCGvXWBMwbjESdzBO+m9RW8U42ZhO/mOte1lbtXY9ufcnbi98wTevEqIU+I+ggiBroIJEeprxeLXxqL14HKF0uN8I2Xf4R29aysr22PYzc+5jcWvkEG/eIIAINxyCBsInYdqhXEtvmaf9xn86ysrNq7GbmXbWMZ0hiSV2JJJg+/ai2KxkXEjYQPyryspU4q6G426JuM3z/D77s1Kk1lZWadLaez9Taa9rKyqBBsK8rKyvHqP/2Q=="/>
          <p:cNvSpPr>
            <a:spLocks noChangeAspect="1" noChangeArrowheads="1"/>
          </p:cNvSpPr>
          <p:nvPr/>
        </p:nvSpPr>
        <p:spPr bwMode="auto">
          <a:xfrm>
            <a:off x="609600" y="3020565"/>
            <a:ext cx="3573451" cy="357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://2.bp.blogspot.com/_abe0p86QmVA/Rm3iX9-jV7I/AAAAAAAAAPU/oNgIgQHWxHw/s320/megamonalisa_recurs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20565"/>
            <a:ext cx="19621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No Reading or RQ for </a:t>
            </a:r>
            <a:r>
              <a:rPr lang="en-US" dirty="0" smtClean="0"/>
              <a:t>next </a:t>
            </a:r>
            <a:r>
              <a:rPr lang="en-US" dirty="0" smtClean="0"/>
              <a:t>time</a:t>
            </a:r>
            <a:endParaRPr lang="en-US" dirty="0" smtClean="0"/>
          </a:p>
          <a:p>
            <a:pPr eaLnBrk="1" hangingPunct="1"/>
            <a:r>
              <a:rPr lang="en-US" dirty="0" smtClean="0"/>
              <a:t>Assignment </a:t>
            </a:r>
            <a:r>
              <a:rPr lang="en-US" dirty="0" smtClean="0"/>
              <a:t>8 out – due Dec 4</a:t>
            </a:r>
          </a:p>
          <a:p>
            <a:pPr eaLnBrk="1" hangingPunct="1"/>
            <a:r>
              <a:rPr lang="en-US" dirty="0" smtClean="0"/>
              <a:t>Assignment 9 out – due Dec 5 (extra)</a:t>
            </a:r>
            <a:endParaRPr lang="en-US" dirty="0" smtClean="0"/>
          </a:p>
          <a:p>
            <a:pPr eaLnBrk="1" hangingPunct="1"/>
            <a:r>
              <a:rPr lang="en-US" dirty="0" smtClean="0"/>
              <a:t>APT 10 out and due – Dec 5</a:t>
            </a:r>
          </a:p>
          <a:p>
            <a:pPr eaLnBrk="1" hangingPunct="1"/>
            <a:r>
              <a:rPr lang="en-US" dirty="0" smtClean="0"/>
              <a:t>Lab 11 next week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Finish lecture notes from last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Recursion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 calls a clone of itself</a:t>
            </a:r>
          </a:p>
          <a:p>
            <a:pPr eaLnBrk="1" hangingPunct="1"/>
            <a:r>
              <a:rPr lang="en-US" altLang="en-US" smtClean="0"/>
              <a:t>Solves a problem by solving smaller subproblems</a:t>
            </a:r>
          </a:p>
          <a:p>
            <a:pPr eaLnBrk="1" hangingPunct="1"/>
            <a:r>
              <a:rPr lang="en-US" altLang="en-US" smtClean="0"/>
              <a:t>“looping” by recursive calls</a:t>
            </a:r>
          </a:p>
          <a:p>
            <a:pPr lvl="1" eaLnBrk="1" hangingPunct="1"/>
            <a:r>
              <a:rPr lang="en-US" altLang="en-US" smtClean="0"/>
              <a:t>CAUTION – don’t add a loop, it is implicit</a:t>
            </a:r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smtClean="0"/>
              <a:t>CompSci 100e, Spring2011</a:t>
            </a:r>
          </a:p>
        </p:txBody>
      </p:sp>
      <p:sp>
        <p:nvSpPr>
          <p:cNvPr id="410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C8B94FE-7781-4ADE-A830-C60BA21839B1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3125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Examples: recursionMisc.py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Calculates and prints the sum of integers from a list that are even</a:t>
            </a:r>
          </a:p>
          <a:p>
            <a:pPr eaLnBrk="1" hangingPunct="1"/>
            <a:r>
              <a:rPr lang="en-US" altLang="en-US" dirty="0" smtClean="0"/>
              <a:t>Print the numbers one per line</a:t>
            </a:r>
          </a:p>
          <a:p>
            <a:pPr eaLnBrk="1" hangingPunct="1"/>
            <a:r>
              <a:rPr lang="en-US" altLang="en-US" dirty="0" smtClean="0"/>
              <a:t>Mystery recursion</a:t>
            </a:r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512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smtClean="0"/>
              <a:t>CompSci 100e, Spring2011</a:t>
            </a:r>
          </a:p>
        </p:txBody>
      </p:sp>
      <p:sp>
        <p:nvSpPr>
          <p:cNvPr id="512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A96CCBC-BB94-4F3F-A33D-140E90E19747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89312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Recursion (more)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Watch out for infinite recursion</a:t>
            </a:r>
          </a:p>
          <a:p>
            <a:pPr lvl="1" eaLnBrk="1" hangingPunct="1"/>
            <a:r>
              <a:rPr lang="en-US" altLang="en-US" smtClean="0"/>
              <a:t>No way out, what happens?</a:t>
            </a:r>
          </a:p>
          <a:p>
            <a:pPr lvl="1" eaLnBrk="1" hangingPunct="1"/>
            <a:r>
              <a:rPr lang="en-US" altLang="en-US" smtClean="0"/>
              <a:t>Segmentation fault, out of memory</a:t>
            </a:r>
          </a:p>
          <a:p>
            <a:pPr eaLnBrk="1" hangingPunct="1"/>
            <a:r>
              <a:rPr lang="en-US" altLang="en-US" smtClean="0"/>
              <a:t>Rules</a:t>
            </a:r>
          </a:p>
          <a:p>
            <a:pPr lvl="1" eaLnBrk="1" hangingPunct="1"/>
            <a:r>
              <a:rPr lang="en-US" altLang="en-US" smtClean="0"/>
              <a:t>Base case (way out) – no recursive call</a:t>
            </a:r>
          </a:p>
          <a:p>
            <a:pPr lvl="1" eaLnBrk="1" hangingPunct="1"/>
            <a:r>
              <a:rPr lang="en-US" altLang="en-US" smtClean="0"/>
              <a:t>Recursive call(s) – solve a smaller problem</a:t>
            </a:r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smtClean="0"/>
              <a:t>CompSci 100e, Spring2011</a:t>
            </a:r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91B4349-9851-4F8E-B8F7-7D5B7512FACC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947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Recursion vs Iteration</a:t>
            </a:r>
            <a:br>
              <a:rPr lang="en-US" smtClean="0"/>
            </a:br>
            <a:r>
              <a:rPr lang="en-US" smtClean="0"/>
              <a:t>Which method do you use?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Iteration </a:t>
            </a:r>
          </a:p>
          <a:p>
            <a:pPr lvl="1" eaLnBrk="1" hangingPunct="1"/>
            <a:r>
              <a:rPr lang="en-US" altLang="en-US" smtClean="0"/>
              <a:t>Easier to define</a:t>
            </a:r>
          </a:p>
          <a:p>
            <a:pPr lvl="1" eaLnBrk="1" hangingPunct="1"/>
            <a:r>
              <a:rPr lang="en-US" altLang="en-US" smtClean="0"/>
              <a:t>Faster – recursion takes some overhead</a:t>
            </a:r>
          </a:p>
          <a:p>
            <a:pPr eaLnBrk="1" hangingPunct="1"/>
            <a:r>
              <a:rPr lang="en-US" altLang="en-US" smtClean="0"/>
              <a:t>Recursion</a:t>
            </a:r>
          </a:p>
          <a:p>
            <a:pPr lvl="1" eaLnBrk="1" hangingPunct="1"/>
            <a:r>
              <a:rPr lang="en-US" altLang="en-US" smtClean="0"/>
              <a:t>Easier to define</a:t>
            </a:r>
          </a:p>
          <a:p>
            <a:pPr lvl="1" eaLnBrk="1" hangingPunct="1"/>
            <a:r>
              <a:rPr lang="en-US" altLang="en-US" smtClean="0"/>
              <a:t>Shorter code</a:t>
            </a:r>
          </a:p>
        </p:txBody>
      </p:sp>
      <p:sp>
        <p:nvSpPr>
          <p:cNvPr id="7172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smtClean="0"/>
              <a:t>CompSci 100e, Spring2011</a:t>
            </a: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EA32310-02D4-4296-9837-4B1D376FB4D9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10474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Recursion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Tail recursion</a:t>
            </a:r>
          </a:p>
          <a:p>
            <a:pPr lvl="1" eaLnBrk="1" hangingPunct="1"/>
            <a:r>
              <a:rPr lang="en-US" altLang="en-US" smtClean="0"/>
              <a:t>One recursive call at the end of a method</a:t>
            </a:r>
          </a:p>
          <a:p>
            <a:pPr lvl="1" eaLnBrk="1" hangingPunct="1"/>
            <a:r>
              <a:rPr lang="en-US" altLang="en-US" smtClean="0"/>
              <a:t>Easy to replace with a loop</a:t>
            </a:r>
          </a:p>
          <a:p>
            <a:pPr eaLnBrk="1" hangingPunct="1"/>
            <a:r>
              <a:rPr lang="en-US" altLang="en-US" smtClean="0"/>
              <a:t>Reverse something</a:t>
            </a:r>
          </a:p>
          <a:p>
            <a:pPr lvl="1" eaLnBrk="1" hangingPunct="1"/>
            <a:r>
              <a:rPr lang="en-US" altLang="en-US" smtClean="0"/>
              <a:t>One recursive call “before”process</a:t>
            </a:r>
          </a:p>
          <a:p>
            <a:pPr eaLnBrk="1" hangingPunct="1"/>
            <a:r>
              <a:rPr lang="en-US" altLang="en-US" smtClean="0"/>
              <a:t>Multiple Recursion</a:t>
            </a:r>
          </a:p>
          <a:p>
            <a:pPr lvl="1" eaLnBrk="1" hangingPunct="1"/>
            <a:r>
              <a:rPr lang="en-US" altLang="en-US" smtClean="0"/>
              <a:t>More than one recursive call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smtClean="0"/>
              <a:t>CompSci 100e, Spring2011</a:t>
            </a:r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04D9C80-9BDC-4081-8B65-DD29AE25FD6C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6942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225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CompSci 101 Introduction to Computer Science</vt:lpstr>
      <vt:lpstr>Announcements</vt:lpstr>
      <vt:lpstr>Recursion</vt:lpstr>
      <vt:lpstr>Examples: recursionMisc.py</vt:lpstr>
      <vt:lpstr>Recursion (more)</vt:lpstr>
      <vt:lpstr>Recursion vs Iteration Which method do you use?</vt:lpstr>
      <vt:lpstr>Types of Recursion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47</cp:revision>
  <dcterms:created xsi:type="dcterms:W3CDTF">2005-08-25T14:18:45Z</dcterms:created>
  <dcterms:modified xsi:type="dcterms:W3CDTF">2014-11-25T14:09:42Z</dcterms:modified>
</cp:coreProperties>
</file>