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90" r:id="rId4"/>
    <p:sldId id="278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79" r:id="rId15"/>
    <p:sldId id="289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C4458-5D12-49A7-B64C-F2562C018A9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51B3C-F624-4541-88D6-E872449B5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85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do one pass to sort numbers. </a:t>
            </a:r>
          </a:p>
          <a:p>
            <a:r>
              <a:rPr lang="en-US" dirty="0" smtClean="0"/>
              <a:t>Python</a:t>
            </a:r>
            <a:r>
              <a:rPr lang="en-US" baseline="0" dirty="0" smtClean="0"/>
              <a:t> – probably uses quicksort, a divide and conquer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51B3C-F624-4541-88D6-E872449B59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33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Quite a different approach than</a:t>
            </a:r>
            <a:r>
              <a:rPr lang="en-US" baseline="0" dirty="0" smtClean="0"/>
              <a:t> the others. Uses recursion with multiple recursive calls</a:t>
            </a:r>
          </a:p>
          <a:p>
            <a:r>
              <a:rPr lang="en-US" baseline="0" dirty="0" err="1" smtClean="0"/>
              <a:t>Timsort</a:t>
            </a:r>
            <a:r>
              <a:rPr lang="en-US" baseline="0" dirty="0" smtClean="0"/>
              <a:t> invented by Tim Peters – a hybrid sort combines </a:t>
            </a:r>
            <a:r>
              <a:rPr lang="en-US" baseline="0" dirty="0" err="1" smtClean="0"/>
              <a:t>mergesort</a:t>
            </a:r>
            <a:r>
              <a:rPr lang="en-US" baseline="0" dirty="0" smtClean="0"/>
              <a:t> and insertion sort</a:t>
            </a:r>
          </a:p>
          <a:p>
            <a:r>
              <a:rPr lang="en-US" baseline="0" dirty="0" err="1" smtClean="0"/>
              <a:t>Shellsort</a:t>
            </a:r>
            <a:r>
              <a:rPr lang="en-US" baseline="0" dirty="0" smtClean="0"/>
              <a:t> invented by Donald Shell– uses insertion sort as part of it</a:t>
            </a:r>
          </a:p>
          <a:p>
            <a:r>
              <a:rPr lang="en-US" baseline="0" dirty="0" smtClean="0"/>
              <a:t>You can invent a sort and get them named after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51B3C-F624-4541-88D6-E872449B59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1430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CompSci</a:t>
            </a:r>
            <a:r>
              <a:rPr lang="en-US" dirty="0" smtClean="0"/>
              <a:t> 101</a:t>
            </a:r>
            <a:br>
              <a:rPr lang="en-US" dirty="0" smtClean="0"/>
            </a:br>
            <a:r>
              <a:rPr lang="en-US" dirty="0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8248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December 2, 2014</a:t>
            </a: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352800"/>
            <a:ext cx="1847850" cy="2876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4:</a:t>
            </a:r>
            <a:br>
              <a:rPr lang="en-US" dirty="0" smtClean="0"/>
            </a:br>
            <a:r>
              <a:rPr lang="en-US" dirty="0" smtClean="0"/>
              <a:t>Code for </a:t>
            </a:r>
            <a:r>
              <a:rPr lang="en-US" dirty="0" err="1" smtClean="0"/>
              <a:t>Bubblesort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Fill in the missing code for </a:t>
            </a:r>
            <a:r>
              <a:rPr lang="en-US" dirty="0" err="1" smtClean="0"/>
              <a:t>bubblesort</a:t>
            </a:r>
            <a:endParaRPr lang="en-US" dirty="0" smtClean="0"/>
          </a:p>
          <a:p>
            <a:r>
              <a:rPr lang="en-US" dirty="0" smtClean="0"/>
              <a:t>1) What is the range of the second for loop?</a:t>
            </a:r>
          </a:p>
          <a:p>
            <a:r>
              <a:rPr lang="en-US" dirty="0" smtClean="0"/>
              <a:t>2) Complete the body of the 2cd for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73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174" y="990600"/>
            <a:ext cx="7772400" cy="4114800"/>
          </a:xfrm>
        </p:spPr>
        <p:txBody>
          <a:bodyPr/>
          <a:lstStyle/>
          <a:p>
            <a:r>
              <a:rPr lang="en-US" dirty="0" smtClean="0"/>
              <a:t>Sort a list of numbers.</a:t>
            </a:r>
          </a:p>
          <a:p>
            <a:r>
              <a:rPr lang="en-US" dirty="0" smtClean="0"/>
              <a:t>Idea: </a:t>
            </a:r>
          </a:p>
          <a:p>
            <a:pPr lvl="1"/>
            <a:r>
              <a:rPr lang="en-US" dirty="0" smtClean="0"/>
              <a:t>Sort by repeated inserting another element</a:t>
            </a:r>
          </a:p>
          <a:p>
            <a:pPr lvl="2"/>
            <a:r>
              <a:rPr lang="en-US" dirty="0" smtClean="0"/>
              <a:t>Leftmost element is sorted part of list</a:t>
            </a:r>
          </a:p>
          <a:p>
            <a:pPr lvl="2"/>
            <a:r>
              <a:rPr lang="en-US" dirty="0" smtClean="0"/>
              <a:t>Insert another element in that </a:t>
            </a:r>
            <a:r>
              <a:rPr lang="en-US" dirty="0" err="1" smtClean="0"/>
              <a:t>sublist</a:t>
            </a:r>
            <a:r>
              <a:rPr lang="en-US" dirty="0" smtClean="0"/>
              <a:t> keeping it sorted</a:t>
            </a:r>
          </a:p>
          <a:p>
            <a:pPr lvl="2"/>
            <a:r>
              <a:rPr lang="en-US" dirty="0" smtClean="0"/>
              <a:t>Insert another element in that </a:t>
            </a:r>
            <a:r>
              <a:rPr lang="en-US" dirty="0" err="1" smtClean="0"/>
              <a:t>sublist</a:t>
            </a:r>
            <a:r>
              <a:rPr lang="en-US" dirty="0" smtClean="0"/>
              <a:t> keeping it sorted</a:t>
            </a:r>
          </a:p>
          <a:p>
            <a:pPr lvl="2"/>
            <a:r>
              <a:rPr lang="en-US" dirty="0" smtClean="0"/>
              <a:t>Etc. </a:t>
            </a:r>
          </a:p>
          <a:p>
            <a:r>
              <a:rPr lang="en-US" dirty="0" smtClean="0"/>
              <a:t>Sort example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038600" y="5410200"/>
            <a:ext cx="4651375" cy="708025"/>
            <a:chOff x="1062" y="3148"/>
            <a:chExt cx="2930" cy="44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062" y="3148"/>
              <a:ext cx="2930" cy="446"/>
              <a:chOff x="1062" y="3148"/>
              <a:chExt cx="2930" cy="446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080" y="3152"/>
                <a:ext cx="2912" cy="392"/>
              </a:xfrm>
              <a:prstGeom prst="rect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1062" y="3148"/>
                <a:ext cx="1901" cy="44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1" u="none" strike="noStrike" kern="0" cap="none" spc="0" normalizeH="0" baseline="0" noProof="0" smtClean="0">
                    <a:ln>
                      <a:noFill/>
                    </a:ln>
                    <a:solidFill>
                      <a:srgbClr val="FC0128"/>
                    </a:solidFill>
                    <a:effectLst/>
                    <a:uLnTx/>
                    <a:uFillTx/>
                    <a:latin typeface="Calibri"/>
                    <a:cs typeface="+mn-cs"/>
                  </a:rPr>
                  <a:t>Sorted relative to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1" u="none" strike="noStrike" kern="0" cap="none" spc="0" normalizeH="0" baseline="0" noProof="0" smtClean="0">
                    <a:ln>
                      <a:noFill/>
                    </a:ln>
                    <a:solidFill>
                      <a:srgbClr val="FC0128"/>
                    </a:solidFill>
                    <a:effectLst/>
                    <a:uLnTx/>
                    <a:uFillTx/>
                    <a:latin typeface="Calibri"/>
                    <a:cs typeface="+mn-cs"/>
                  </a:rPr>
                  <a:t>each other</a:t>
                </a:r>
              </a:p>
            </p:txBody>
          </p:sp>
        </p:grp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2522" y="3152"/>
              <a:ext cx="0" cy="392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574032" y="5496867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77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the list of numbers using </a:t>
            </a:r>
            <a:r>
              <a:rPr lang="en-US" dirty="0" err="1" smtClean="0"/>
              <a:t>InsertionSort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body of the loop is one pass.</a:t>
            </a:r>
          </a:p>
          <a:p>
            <a:r>
              <a:rPr lang="en-US" dirty="0" smtClean="0"/>
              <a:t>Show the elements after each pass.</a:t>
            </a:r>
          </a:p>
          <a:p>
            <a:r>
              <a:rPr lang="en-US" dirty="0" smtClean="0"/>
              <a:t>[9, 5, 1, 4, 3, 6]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7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6:</a:t>
            </a:r>
            <a:br>
              <a:rPr lang="en-US" dirty="0" smtClean="0"/>
            </a:br>
            <a:r>
              <a:rPr lang="en-US" dirty="0" smtClean="0"/>
              <a:t>Code for </a:t>
            </a:r>
            <a:r>
              <a:rPr lang="en-US" dirty="0" err="1" smtClean="0"/>
              <a:t>InsertionSort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Fill in the missing code for </a:t>
            </a:r>
            <a:r>
              <a:rPr lang="en-US" dirty="0" err="1" smtClean="0"/>
              <a:t>insertionsort</a:t>
            </a:r>
            <a:endParaRPr lang="en-US" dirty="0" smtClean="0"/>
          </a:p>
          <a:p>
            <a:r>
              <a:rPr lang="en-US" dirty="0" smtClean="0"/>
              <a:t>1) What are the conditions for the while?</a:t>
            </a:r>
          </a:p>
          <a:p>
            <a:r>
              <a:rPr lang="en-US" dirty="0" smtClean="0"/>
              <a:t>2) Complete the body of the while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25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665"/>
            <a:ext cx="7772400" cy="1143000"/>
          </a:xfrm>
        </p:spPr>
        <p:txBody>
          <a:bodyPr/>
          <a:lstStyle/>
          <a:p>
            <a:r>
              <a:rPr lang="en-US" dirty="0" smtClean="0"/>
              <a:t>Wrap up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4114800"/>
          </a:xfrm>
        </p:spPr>
        <p:txBody>
          <a:bodyPr/>
          <a:lstStyle/>
          <a:p>
            <a:r>
              <a:rPr lang="en-US" dirty="0" smtClean="0"/>
              <a:t>Question 7:</a:t>
            </a:r>
          </a:p>
          <a:p>
            <a:pPr lvl="1"/>
            <a:r>
              <a:rPr lang="en-US" dirty="0" smtClean="0"/>
              <a:t>Compare these three sorts.</a:t>
            </a:r>
          </a:p>
          <a:p>
            <a:pPr lvl="2"/>
            <a:r>
              <a:rPr lang="en-US" dirty="0" smtClean="0"/>
              <a:t>How are they the same? </a:t>
            </a:r>
          </a:p>
          <a:p>
            <a:pPr lvl="2"/>
            <a:r>
              <a:rPr lang="en-US" dirty="0" smtClean="0"/>
              <a:t>How are they different? </a:t>
            </a:r>
          </a:p>
          <a:p>
            <a:r>
              <a:rPr lang="en-US" dirty="0" smtClean="0"/>
              <a:t>Different ways to sort?</a:t>
            </a:r>
          </a:p>
          <a:p>
            <a:pPr lvl="1"/>
            <a:r>
              <a:rPr lang="en-US" dirty="0" smtClean="0"/>
              <a:t>Over 50 sorting algorithms</a:t>
            </a:r>
          </a:p>
          <a:p>
            <a:r>
              <a:rPr lang="en-US" dirty="0" smtClean="0"/>
              <a:t>What sorting algorithm does Python sort use?</a:t>
            </a:r>
          </a:p>
          <a:p>
            <a:r>
              <a:rPr lang="en-US" dirty="0" smtClean="0"/>
              <a:t>Does President Obama know his sorts? </a:t>
            </a:r>
          </a:p>
          <a:p>
            <a:r>
              <a:rPr lang="en-US" dirty="0"/>
              <a:t>Sorting animations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http</a:t>
            </a:r>
            <a:r>
              <a:rPr lang="en-US" dirty="0"/>
              <a:t>://www.sorting-algorithms.com/</a:t>
            </a:r>
          </a:p>
        </p:txBody>
      </p:sp>
    </p:spTree>
    <p:extLst>
      <p:ext uri="{BB962C8B-B14F-4D97-AF65-F5344CB8AC3E}">
        <p14:creationId xmlns:p14="http://schemas.microsoft.com/office/powerpoint/2010/main" val="906112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091" y="34413"/>
            <a:ext cx="7772400" cy="1143000"/>
          </a:xfrm>
        </p:spPr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91" y="990600"/>
            <a:ext cx="7772400" cy="5638800"/>
          </a:xfrm>
        </p:spPr>
        <p:txBody>
          <a:bodyPr/>
          <a:lstStyle/>
          <a:p>
            <a:r>
              <a:rPr lang="en-US" dirty="0" smtClean="0"/>
              <a:t>Idea: Divide and Conquer</a:t>
            </a:r>
          </a:p>
          <a:p>
            <a:r>
              <a:rPr lang="en-US" dirty="0" smtClean="0"/>
              <a:t>Divide array into two halves</a:t>
            </a:r>
          </a:p>
          <a:p>
            <a:r>
              <a:rPr lang="en-US" dirty="0" smtClean="0"/>
              <a:t>Sort both halves (smaller problem)</a:t>
            </a:r>
          </a:p>
          <a:p>
            <a:r>
              <a:rPr lang="en-US" dirty="0" smtClean="0"/>
              <a:t>Merge the two sorted halves</a:t>
            </a:r>
          </a:p>
          <a:p>
            <a:endParaRPr lang="en-US" dirty="0"/>
          </a:p>
          <a:p>
            <a:r>
              <a:rPr lang="en-US" dirty="0" smtClean="0"/>
              <a:t>Learn about this and other sorts in </a:t>
            </a:r>
            <a:r>
              <a:rPr lang="en-US" dirty="0" err="1" smtClean="0"/>
              <a:t>CompSci</a:t>
            </a:r>
            <a:r>
              <a:rPr lang="en-US" dirty="0" smtClean="0"/>
              <a:t> 201, also how to analyze them to determine which one works best.</a:t>
            </a:r>
          </a:p>
          <a:p>
            <a:r>
              <a:rPr lang="en-US" dirty="0" err="1" smtClean="0"/>
              <a:t>Timsort</a:t>
            </a:r>
            <a:endParaRPr lang="en-US" dirty="0" smtClean="0"/>
          </a:p>
          <a:p>
            <a:r>
              <a:rPr lang="en-US" dirty="0" err="1" smtClean="0"/>
              <a:t>Shellsort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100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No Reading or RQ for next </a:t>
            </a:r>
          </a:p>
          <a:p>
            <a:pPr eaLnBrk="1" hangingPunct="1"/>
            <a:r>
              <a:rPr lang="en-US" dirty="0" smtClean="0"/>
              <a:t>Assignments and APTs due this week!</a:t>
            </a:r>
          </a:p>
          <a:p>
            <a:pPr lvl="1" eaLnBrk="1" hangingPunct="1"/>
            <a:r>
              <a:rPr lang="en-US" dirty="0" smtClean="0"/>
              <a:t>Note Fewer late days!!!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 smtClean="0"/>
              <a:t>Problem with Final Exam Date? Or have accommodations, must fill out form on course web </a:t>
            </a:r>
            <a:r>
              <a:rPr lang="en-US" dirty="0" smtClean="0"/>
              <a:t>page to reschedule exam</a:t>
            </a:r>
            <a:endParaRPr lang="en-US" dirty="0" smtClean="0"/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time</a:t>
            </a:r>
          </a:p>
          <a:p>
            <a:pPr eaLnBrk="1" hangingPunct="1"/>
            <a:r>
              <a:rPr lang="en-US" dirty="0" smtClean="0"/>
              <a:t>Today – Sorting how’s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Announcements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Regrades</a:t>
            </a:r>
            <a:r>
              <a:rPr lang="en-US" dirty="0" smtClean="0"/>
              <a:t> for Exam 2 </a:t>
            </a:r>
          </a:p>
          <a:p>
            <a:pPr lvl="1" eaLnBrk="1" hangingPunct="1"/>
            <a:r>
              <a:rPr lang="en-US" dirty="0" smtClean="0"/>
              <a:t>give to Prof. Rodger</a:t>
            </a:r>
          </a:p>
          <a:p>
            <a:pPr eaLnBrk="1" hangingPunct="1"/>
            <a:r>
              <a:rPr lang="en-US" dirty="0" smtClean="0"/>
              <a:t>Be a UTA for </a:t>
            </a:r>
            <a:r>
              <a:rPr lang="en-US" dirty="0" err="1" smtClean="0"/>
              <a:t>CompSci</a:t>
            </a:r>
            <a:r>
              <a:rPr lang="en-US" dirty="0" smtClean="0"/>
              <a:t> 101</a:t>
            </a:r>
          </a:p>
          <a:p>
            <a:pPr lvl="1" eaLnBrk="1" hangingPunct="1"/>
            <a:r>
              <a:rPr lang="en-US" dirty="0" smtClean="0"/>
              <a:t>Rewarding </a:t>
            </a:r>
            <a:r>
              <a:rPr lang="en-US" smtClean="0"/>
              <a:t>and learning experience</a:t>
            </a:r>
            <a:r>
              <a:rPr lang="en-US" dirty="0" smtClean="0"/>
              <a:t>!</a:t>
            </a:r>
            <a:endParaRPr lang="en-US" dirty="0" smtClean="0"/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0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python: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list</a:t>
            </a:r>
            <a:r>
              <a:rPr lang="en-US" dirty="0" smtClean="0"/>
              <a:t> = [8, 5, 2, 3, 1, 6, 4]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list.sort</a:t>
            </a:r>
            <a:r>
              <a:rPr lang="en-US" dirty="0" smtClean="0"/>
              <a:t>()         OR      result = sorted(</a:t>
            </a:r>
            <a:r>
              <a:rPr lang="en-US" dirty="0" err="1" smtClean="0"/>
              <a:t>alist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Now </a:t>
            </a:r>
            <a:r>
              <a:rPr lang="en-US" dirty="0" err="1" smtClean="0"/>
              <a:t>alist</a:t>
            </a:r>
            <a:r>
              <a:rPr lang="en-US" dirty="0" smtClean="0"/>
              <a:t> OR result is [1, 2, 3, 4, 5, 6, 8]</a:t>
            </a:r>
          </a:p>
          <a:p>
            <a:r>
              <a:rPr lang="en-US" dirty="0" smtClean="0"/>
              <a:t>How does one sort elements in order? How does “sort” work?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57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a list of numbers.</a:t>
            </a:r>
          </a:p>
          <a:p>
            <a:r>
              <a:rPr lang="en-US" dirty="0" smtClean="0"/>
              <a:t>Idea: </a:t>
            </a:r>
          </a:p>
          <a:p>
            <a:pPr lvl="1"/>
            <a:r>
              <a:rPr lang="en-US" dirty="0" smtClean="0"/>
              <a:t>Repeat</a:t>
            </a:r>
          </a:p>
          <a:p>
            <a:pPr lvl="2"/>
            <a:r>
              <a:rPr lang="en-US" dirty="0" smtClean="0"/>
              <a:t>Find the smallest element in part of list not sorted</a:t>
            </a:r>
          </a:p>
          <a:p>
            <a:pPr lvl="2"/>
            <a:r>
              <a:rPr lang="en-US" dirty="0" smtClean="0"/>
              <a:t>Put it where it belongs in sorted order</a:t>
            </a:r>
          </a:p>
          <a:p>
            <a:r>
              <a:rPr lang="en-US" dirty="0" smtClean="0"/>
              <a:t>Sort example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505200" y="5411224"/>
            <a:ext cx="4651375" cy="920750"/>
            <a:chOff x="1062" y="3148"/>
            <a:chExt cx="2930" cy="446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062" y="3148"/>
              <a:ext cx="2930" cy="446"/>
              <a:chOff x="1062" y="3148"/>
              <a:chExt cx="2930" cy="446"/>
            </a:xfrm>
          </p:grpSpPr>
          <p:sp>
            <p:nvSpPr>
              <p:cNvPr id="7" name="Rectangle 13"/>
              <p:cNvSpPr>
                <a:spLocks noChangeArrowheads="1"/>
              </p:cNvSpPr>
              <p:nvPr/>
            </p:nvSpPr>
            <p:spPr bwMode="auto">
              <a:xfrm>
                <a:off x="1080" y="3152"/>
                <a:ext cx="2912" cy="392"/>
              </a:xfrm>
              <a:prstGeom prst="rect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8" name="Text Box 14"/>
              <p:cNvSpPr txBox="1">
                <a:spLocks noChangeArrowheads="1"/>
              </p:cNvSpPr>
              <p:nvPr/>
            </p:nvSpPr>
            <p:spPr bwMode="auto">
              <a:xfrm>
                <a:off x="1062" y="3148"/>
                <a:ext cx="1901" cy="44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C0128"/>
                    </a:solidFill>
                    <a:effectLst/>
                    <a:uLnTx/>
                    <a:uFillTx/>
                    <a:latin typeface="Calibri"/>
                    <a:cs typeface="+mn-cs"/>
                  </a:rPr>
                  <a:t>Sorted, won’t move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C0128"/>
                    </a:solidFill>
                    <a:effectLst/>
                    <a:uLnTx/>
                    <a:uFillTx/>
                    <a:latin typeface="Calibri"/>
                    <a:cs typeface="+mn-cs"/>
                  </a:rPr>
                  <a:t>final position</a:t>
                </a:r>
              </a:p>
            </p:txBody>
          </p:sp>
        </p:grpSp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2454" y="3152"/>
              <a:ext cx="0" cy="392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448071" y="5609754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7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 –</a:t>
            </a:r>
            <a:br>
              <a:rPr lang="en-US" dirty="0" smtClean="0"/>
            </a:br>
            <a:r>
              <a:rPr lang="en-US" dirty="0" smtClean="0"/>
              <a:t>http://bit.ly/101Fall14-1202-01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the list of numbers using Selection Sort. </a:t>
            </a:r>
          </a:p>
          <a:p>
            <a:r>
              <a:rPr lang="en-US" dirty="0" smtClean="0"/>
              <a:t>The body of the loop is one pass.</a:t>
            </a:r>
          </a:p>
          <a:p>
            <a:r>
              <a:rPr lang="en-US" dirty="0" smtClean="0"/>
              <a:t>Show the elements after each pass.</a:t>
            </a:r>
          </a:p>
          <a:p>
            <a:r>
              <a:rPr lang="en-US" dirty="0" smtClean="0"/>
              <a:t>[9, 5, 1, 4, 3, 6]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89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2:</a:t>
            </a:r>
            <a:br>
              <a:rPr lang="en-US" dirty="0" smtClean="0"/>
            </a:br>
            <a:r>
              <a:rPr lang="en-US" dirty="0" smtClean="0"/>
              <a:t>Code for 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Snarf</a:t>
            </a:r>
            <a:r>
              <a:rPr lang="en-US" dirty="0" smtClean="0"/>
              <a:t> the code for today. </a:t>
            </a:r>
          </a:p>
          <a:p>
            <a:r>
              <a:rPr lang="en-US" dirty="0" smtClean="0"/>
              <a:t>Fill in the missing code for selection sort</a:t>
            </a:r>
          </a:p>
          <a:p>
            <a:r>
              <a:rPr lang="en-US" dirty="0" smtClean="0"/>
              <a:t>1) First finish </a:t>
            </a:r>
            <a:r>
              <a:rPr lang="en-US" dirty="0" err="1" smtClean="0"/>
              <a:t>minIndex</a:t>
            </a:r>
            <a:r>
              <a:rPr lang="en-US" dirty="0" smtClean="0"/>
              <a:t> – returns the index of the minimum element in list items, between “start” and the right end of the list</a:t>
            </a:r>
          </a:p>
          <a:p>
            <a:r>
              <a:rPr lang="en-US" dirty="0" smtClean="0"/>
              <a:t>2) Complete the body of the for loop in Selection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0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a list of numbers.</a:t>
            </a:r>
          </a:p>
          <a:p>
            <a:r>
              <a:rPr lang="en-US" dirty="0" smtClean="0"/>
              <a:t>Idea: </a:t>
            </a:r>
          </a:p>
          <a:p>
            <a:pPr lvl="1"/>
            <a:r>
              <a:rPr lang="en-US" dirty="0" smtClean="0"/>
              <a:t>Repeat </a:t>
            </a:r>
            <a:r>
              <a:rPr lang="en-US" dirty="0" err="1" smtClean="0"/>
              <a:t>til</a:t>
            </a:r>
            <a:r>
              <a:rPr lang="en-US" dirty="0" smtClean="0"/>
              <a:t> sorted</a:t>
            </a:r>
          </a:p>
          <a:p>
            <a:pPr lvl="2"/>
            <a:r>
              <a:rPr lang="en-US" dirty="0" smtClean="0"/>
              <a:t>Compare all adjacent pairs, one at a time. If out of order then swap them</a:t>
            </a:r>
          </a:p>
          <a:p>
            <a:r>
              <a:rPr lang="en-US" dirty="0" smtClean="0"/>
              <a:t>Sort example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533775" y="5419484"/>
            <a:ext cx="5302250" cy="941395"/>
            <a:chOff x="1080" y="3152"/>
            <a:chExt cx="3340" cy="456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080" y="3152"/>
              <a:ext cx="3340" cy="456"/>
              <a:chOff x="1080" y="3152"/>
              <a:chExt cx="3340" cy="456"/>
            </a:xfrm>
          </p:grpSpPr>
          <p:sp>
            <p:nvSpPr>
              <p:cNvPr id="7" name="Rectangle 13"/>
              <p:cNvSpPr>
                <a:spLocks noChangeArrowheads="1"/>
              </p:cNvSpPr>
              <p:nvPr/>
            </p:nvSpPr>
            <p:spPr bwMode="auto">
              <a:xfrm>
                <a:off x="1080" y="3152"/>
                <a:ext cx="2912" cy="392"/>
              </a:xfrm>
              <a:prstGeom prst="rect">
                <a:avLst/>
              </a:prstGeom>
              <a:noFill/>
              <a:ln w="12700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cs typeface="+mn-cs"/>
                </a:endParaRPr>
              </a:p>
            </p:txBody>
          </p:sp>
          <p:sp>
            <p:nvSpPr>
              <p:cNvPr id="8" name="Text Box 14"/>
              <p:cNvSpPr txBox="1">
                <a:spLocks noChangeArrowheads="1"/>
              </p:cNvSpPr>
              <p:nvPr/>
            </p:nvSpPr>
            <p:spPr bwMode="auto">
              <a:xfrm>
                <a:off x="2519" y="3162"/>
                <a:ext cx="1901" cy="44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C0128"/>
                    </a:solidFill>
                    <a:effectLst/>
                    <a:uLnTx/>
                    <a:uFillTx/>
                    <a:latin typeface="Calibri"/>
                    <a:cs typeface="+mn-cs"/>
                  </a:rPr>
                  <a:t>Sorted, won’t move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C0128"/>
                    </a:solidFill>
                    <a:effectLst/>
                    <a:uLnTx/>
                    <a:uFillTx/>
                    <a:latin typeface="Calibri"/>
                    <a:cs typeface="+mn-cs"/>
                  </a:rPr>
                  <a:t>final position</a:t>
                </a:r>
              </a:p>
            </p:txBody>
          </p:sp>
        </p:grpSp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2454" y="3152"/>
              <a:ext cx="0" cy="392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75284" y="5593285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49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the list of numbers using </a:t>
            </a:r>
            <a:r>
              <a:rPr lang="en-US" dirty="0" err="1" smtClean="0"/>
              <a:t>BubbleSort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body of the loop is one pass.</a:t>
            </a:r>
          </a:p>
          <a:p>
            <a:r>
              <a:rPr lang="en-US" dirty="0" smtClean="0"/>
              <a:t>Show the elements after each pass.</a:t>
            </a:r>
          </a:p>
          <a:p>
            <a:r>
              <a:rPr lang="en-US" dirty="0" smtClean="0"/>
              <a:t>[9, 5, 1, 4, 3, 6]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52957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689</Words>
  <Application>Microsoft Office PowerPoint</Application>
  <PresentationFormat>On-screen Show (4:3)</PresentationFormat>
  <Paragraphs>111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Times New Roman</vt:lpstr>
      <vt:lpstr>Default Design</vt:lpstr>
      <vt:lpstr>CompSci 101 Introduction to Computer Science</vt:lpstr>
      <vt:lpstr>Announcements</vt:lpstr>
      <vt:lpstr>Announcements (cont)</vt:lpstr>
      <vt:lpstr>Sorting</vt:lpstr>
      <vt:lpstr>Selection Sort</vt:lpstr>
      <vt:lpstr>Question 1 – http://bit.ly/101Fall14-1202-01 </vt:lpstr>
      <vt:lpstr>Question 2: Code for Selection Sort</vt:lpstr>
      <vt:lpstr>Bubble Sort</vt:lpstr>
      <vt:lpstr>Question 3 - </vt:lpstr>
      <vt:lpstr>Question 4: Code for Bubblesort</vt:lpstr>
      <vt:lpstr>Insertion Sort</vt:lpstr>
      <vt:lpstr>Question 5 - </vt:lpstr>
      <vt:lpstr>Question 6: Code for InsertionSort</vt:lpstr>
      <vt:lpstr>Wrap up Sorting</vt:lpstr>
      <vt:lpstr>Merge Sort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58</cp:revision>
  <cp:lastPrinted>2014-12-02T13:52:23Z</cp:lastPrinted>
  <dcterms:created xsi:type="dcterms:W3CDTF">2005-08-25T14:18:45Z</dcterms:created>
  <dcterms:modified xsi:type="dcterms:W3CDTF">2014-12-02T13:53:11Z</dcterms:modified>
</cp:coreProperties>
</file>