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00" r:id="rId3"/>
    <p:sldId id="278" r:id="rId4"/>
    <p:sldId id="279" r:id="rId5"/>
    <p:sldId id="280" r:id="rId6"/>
    <p:sldId id="281" r:id="rId7"/>
    <p:sldId id="302" r:id="rId8"/>
    <p:sldId id="301" r:id="rId9"/>
    <p:sldId id="298" r:id="rId10"/>
    <p:sldId id="299" r:id="rId11"/>
    <p:sldId id="303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66" autoAdjust="0"/>
  </p:normalViewPr>
  <p:slideViewPr>
    <p:cSldViewPr>
      <p:cViewPr varScale="1">
        <p:scale>
          <a:sx n="65" d="100"/>
          <a:sy n="65" d="100"/>
        </p:scale>
        <p:origin x="84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5ED27268-EC4C-4E87-944D-E761B934C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7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5C30D-D93D-4B7D-865F-2DE4AE2969C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3549C-2D1C-42C8-AAFA-4C6D04B2C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41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3549C-2D1C-42C8-AAFA-4C6D04B2C6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06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do one pass to sort numbers. </a:t>
            </a:r>
          </a:p>
          <a:p>
            <a:r>
              <a:rPr lang="en-US" dirty="0" smtClean="0"/>
              <a:t>Python</a:t>
            </a:r>
            <a:r>
              <a:rPr lang="en-US" baseline="0" dirty="0" smtClean="0"/>
              <a:t> – probably uses quicksort, a divide and conquer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51B3C-F624-4541-88D6-E872449B59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83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Quite a different approach than</a:t>
            </a:r>
            <a:r>
              <a:rPr lang="en-US" baseline="0" dirty="0" smtClean="0"/>
              <a:t> the others. Uses recursion with multiple recursive calls</a:t>
            </a:r>
          </a:p>
          <a:p>
            <a:r>
              <a:rPr lang="en-US" baseline="0" dirty="0" err="1" smtClean="0"/>
              <a:t>Timsort</a:t>
            </a:r>
            <a:r>
              <a:rPr lang="en-US" baseline="0" dirty="0" smtClean="0"/>
              <a:t> invented by Tim Peters – a hybrid sort combines </a:t>
            </a:r>
            <a:r>
              <a:rPr lang="en-US" baseline="0" dirty="0" err="1" smtClean="0"/>
              <a:t>mergesort</a:t>
            </a:r>
            <a:r>
              <a:rPr lang="en-US" baseline="0" dirty="0" smtClean="0"/>
              <a:t> and insertion sort</a:t>
            </a:r>
          </a:p>
          <a:p>
            <a:r>
              <a:rPr lang="en-US" baseline="0" dirty="0" err="1" smtClean="0"/>
              <a:t>Shellsort</a:t>
            </a:r>
            <a:r>
              <a:rPr lang="en-US" baseline="0" dirty="0" smtClean="0"/>
              <a:t> invented by Donald Shell– uses insertion sort as part of it</a:t>
            </a:r>
          </a:p>
          <a:p>
            <a:r>
              <a:rPr lang="en-US" baseline="0" dirty="0" smtClean="0"/>
              <a:t>You can invent a sort and get them named after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51B3C-F624-4541-88D6-E872449B59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16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Skip slides 13-17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A531198-3A4B-4AD1-97A1-0C9DA8AA93B0}" type="slidenum">
              <a:rPr lang="en-US" altLang="en-US" sz="1200"/>
              <a:pPr eaLnBrk="1" hangingPunct="1"/>
              <a:t>26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77172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6, Fall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3E9C4-CC62-419B-94EA-3C3ACB7F9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6, Fall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DA16-EE90-4E65-9C25-D045E6452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9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6, Fall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C838-743E-46B1-9535-A8D3D4E69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5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6, Fall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B02F-6869-41A8-88A9-7B04A5944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6, Fall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8AB-BBD7-406C-8FE3-ABD9B60C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6, Fall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E9AF7-1243-4137-A70D-606EB1674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6, Fall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1282-F280-4848-B924-21AC7882B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6, Fall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C597-8985-48AF-93BD-6E14E156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6, Fall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A454-7E6E-480D-86B5-CCFC57051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6, Fall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A312-D4AF-4A57-A4AC-B58CF3A8A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CompSci 6, Fall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AA07-0B70-4E3D-84AF-4D5E92BC4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4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CompSci 6, Fall 2011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8E8A9B-E406-46EF-A9FD-35EBD6B1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duke.edu/csed/ut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00200"/>
            <a:ext cx="8153400" cy="19812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CompSci</a:t>
            </a:r>
            <a:r>
              <a:rPr lang="en-US" dirty="0" smtClean="0"/>
              <a:t> 101</a:t>
            </a:r>
            <a:br>
              <a:rPr lang="en-US" dirty="0" smtClean="0"/>
            </a:br>
            <a:r>
              <a:rPr lang="en-US" dirty="0" smtClean="0"/>
              <a:t>Introduction to Computer Science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419600" y="3733800"/>
            <a:ext cx="28248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December 4, </a:t>
            </a:r>
            <a:r>
              <a:rPr lang="en-US" sz="2800" dirty="0"/>
              <a:t>2014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Prof. Rodger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733800"/>
            <a:ext cx="2743200" cy="1866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091" y="34413"/>
            <a:ext cx="7772400" cy="1143000"/>
          </a:xfrm>
        </p:spPr>
        <p:txBody>
          <a:bodyPr/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091" y="990600"/>
            <a:ext cx="7772400" cy="5638800"/>
          </a:xfrm>
        </p:spPr>
        <p:txBody>
          <a:bodyPr/>
          <a:lstStyle/>
          <a:p>
            <a:r>
              <a:rPr lang="en-US" dirty="0" smtClean="0"/>
              <a:t>Idea: Divide and Conquer</a:t>
            </a:r>
          </a:p>
          <a:p>
            <a:r>
              <a:rPr lang="en-US" dirty="0" smtClean="0"/>
              <a:t>Divide array into two halves</a:t>
            </a:r>
          </a:p>
          <a:p>
            <a:r>
              <a:rPr lang="en-US" dirty="0" smtClean="0"/>
              <a:t>Sort both halves (smaller problem)</a:t>
            </a:r>
          </a:p>
          <a:p>
            <a:r>
              <a:rPr lang="en-US" dirty="0" smtClean="0"/>
              <a:t>Merge the two sorted halves</a:t>
            </a:r>
          </a:p>
          <a:p>
            <a:endParaRPr lang="en-US" dirty="0"/>
          </a:p>
          <a:p>
            <a:r>
              <a:rPr lang="en-US" dirty="0" smtClean="0"/>
              <a:t>Learn about this and other sorts in </a:t>
            </a:r>
            <a:r>
              <a:rPr lang="en-US" dirty="0" err="1" smtClean="0"/>
              <a:t>CompSci</a:t>
            </a:r>
            <a:r>
              <a:rPr lang="en-US" dirty="0" smtClean="0"/>
              <a:t> 201, also how to analyze them to determine which one works best.</a:t>
            </a:r>
          </a:p>
          <a:p>
            <a:r>
              <a:rPr lang="en-US" dirty="0" err="1" smtClean="0"/>
              <a:t>Timsort</a:t>
            </a:r>
            <a:endParaRPr lang="en-US" dirty="0" smtClean="0"/>
          </a:p>
          <a:p>
            <a:r>
              <a:rPr lang="en-US" dirty="0" err="1" smtClean="0"/>
              <a:t>Shellsort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239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</a:t>
            </a:r>
            <a:br>
              <a:rPr lang="en-US" dirty="0" smtClean="0"/>
            </a:br>
            <a:r>
              <a:rPr lang="en-US" dirty="0" smtClean="0"/>
              <a:t>bit.ly/101fall14-1204-01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90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Growth of functions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As the size of the data increases, how many steps are there for an algorithm/method?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967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Timings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066800"/>
          <a:ext cx="8001000" cy="488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295400"/>
                <a:gridCol w="1600200"/>
                <a:gridCol w="1752600"/>
                <a:gridCol w="1752600"/>
              </a:tblGrid>
              <a:tr h="4025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     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   log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1800" b="1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      N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        N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      2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6577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3.3</a:t>
                      </a:r>
                      <a:endParaRPr lang="en-US" sz="2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1024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6577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4.3</a:t>
                      </a:r>
                      <a:endParaRPr lang="en-US" sz="2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400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8000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1048576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47423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5.3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1600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64000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1.1 x 10</a:t>
                      </a:r>
                      <a:r>
                        <a:rPr lang="en-US" sz="2800" baseline="30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5884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6.3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6400</a:t>
                      </a:r>
                      <a:endParaRPr lang="en-US" sz="2800" baseline="30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512000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1.2 x 10</a:t>
                      </a:r>
                      <a:r>
                        <a:rPr lang="en-US" sz="2800" baseline="30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80538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7.3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25600</a:t>
                      </a: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4096000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1.4 x 10</a:t>
                      </a:r>
                      <a:r>
                        <a:rPr lang="en-US" sz="2800" baseline="300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33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Timings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066800"/>
          <a:ext cx="8001000" cy="488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295400"/>
                <a:gridCol w="1600200"/>
                <a:gridCol w="1752600"/>
                <a:gridCol w="1752600"/>
              </a:tblGrid>
              <a:tr h="4025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     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   log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1800" b="1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      N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        N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      2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6577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250</a:t>
                      </a: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</a:t>
                      </a:r>
                      <a:endParaRPr lang="en-US" sz="2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62,500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1.56 x 10</a:t>
                      </a:r>
                      <a:r>
                        <a:rPr lang="en-US" sz="2800" baseline="30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1.8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x 10</a:t>
                      </a:r>
                      <a:r>
                        <a:rPr lang="en-US" sz="2800" baseline="30000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6577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</a:t>
                      </a:r>
                      <a:endParaRPr lang="en-US" sz="2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250,000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1.25 x 10</a:t>
                      </a:r>
                      <a:r>
                        <a:rPr lang="en-US" sz="2800" baseline="30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3.2 x 10</a:t>
                      </a:r>
                      <a:r>
                        <a:rPr lang="en-US" sz="2800" baseline="30000" dirty="0" smtClean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47423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9.9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1x10</a:t>
                      </a:r>
                      <a:r>
                        <a:rPr lang="en-US" sz="2800" baseline="30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 x 10</a:t>
                      </a:r>
                      <a:r>
                        <a:rPr lang="en-US" sz="2800" baseline="30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5884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2000</a:t>
                      </a: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smtClean="0">
                          <a:solidFill>
                            <a:schemeClr val="tx1"/>
                          </a:solidFill>
                        </a:rPr>
                        <a:t>10.9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4 x 10</a:t>
                      </a:r>
                      <a:r>
                        <a:rPr lang="en-US" sz="2800" baseline="30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4 x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10</a:t>
                      </a:r>
                      <a:r>
                        <a:rPr lang="en-US" sz="2800" baseline="30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80538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4000</a:t>
                      </a: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11.9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1.6 x 10</a:t>
                      </a:r>
                      <a:r>
                        <a:rPr lang="en-US" sz="2800" baseline="30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8 x 10</a:t>
                      </a:r>
                      <a:r>
                        <a:rPr lang="en-US" sz="2800" baseline="30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555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Look at the timings of the sorts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7772400" cy="4114800"/>
          </a:xfrm>
        </p:spPr>
        <p:txBody>
          <a:bodyPr/>
          <a:lstStyle/>
          <a:p>
            <a:r>
              <a:rPr lang="en-US" altLang="en-US" smtClean="0"/>
              <a:t>How do the sorts compare?</a:t>
            </a:r>
          </a:p>
          <a:p>
            <a:pPr lvl="1"/>
            <a:r>
              <a:rPr lang="en-US" altLang="en-US" smtClean="0"/>
              <a:t>With size as they grow</a:t>
            </a:r>
          </a:p>
          <a:p>
            <a:pPr lvl="1"/>
            <a:r>
              <a:rPr lang="en-US" altLang="en-US" smtClean="0"/>
              <a:t>With different types of data</a:t>
            </a:r>
          </a:p>
          <a:p>
            <a:pPr lvl="2"/>
            <a:r>
              <a:rPr lang="en-US" altLang="en-US" smtClean="0"/>
              <a:t>Random</a:t>
            </a:r>
          </a:p>
          <a:p>
            <a:pPr lvl="2"/>
            <a:r>
              <a:rPr lang="en-US" altLang="en-US" smtClean="0"/>
              <a:t>Reverse</a:t>
            </a:r>
          </a:p>
          <a:p>
            <a:pPr lvl="2"/>
            <a:r>
              <a:rPr lang="en-US" altLang="en-US" smtClean="0"/>
              <a:t>Almost sorted</a:t>
            </a:r>
          </a:p>
        </p:txBody>
      </p:sp>
    </p:spTree>
    <p:extLst>
      <p:ext uri="{BB962C8B-B14F-4D97-AF65-F5344CB8AC3E}">
        <p14:creationId xmlns:p14="http://schemas.microsoft.com/office/powerpoint/2010/main" val="276206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Problem: Traveling Band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r>
              <a:rPr lang="en-US" altLang="en-US" smtClean="0"/>
              <a:t>Band wants you to schedule their concerts.</a:t>
            </a:r>
          </a:p>
          <a:p>
            <a:r>
              <a:rPr lang="en-US" altLang="en-US" smtClean="0"/>
              <a:t>They don’t like to travel. Minimize the time they are on the bus!</a:t>
            </a:r>
          </a:p>
          <a:p>
            <a:r>
              <a:rPr lang="en-US" altLang="en-US" smtClean="0"/>
              <a:t>Given N cities, what is the best schedule (shortest distance) to visit all N cities once?</a:t>
            </a: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0" y="3733800"/>
            <a:ext cx="4819650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403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458200" cy="1143000"/>
          </a:xfrm>
        </p:spPr>
        <p:txBody>
          <a:bodyPr/>
          <a:lstStyle/>
          <a:p>
            <a:r>
              <a:rPr lang="en-US" altLang="en-US" smtClean="0"/>
              <a:t>How do you calculate the best path?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Try all paths </a:t>
            </a:r>
          </a:p>
          <a:p>
            <a:pPr lvl="1"/>
            <a:r>
              <a:rPr lang="en-US" altLang="en-US" smtClean="0"/>
              <a:t>Atlanta, Raleigh, Dallas, Reno, Chicago</a:t>
            </a:r>
          </a:p>
          <a:p>
            <a:pPr lvl="1"/>
            <a:r>
              <a:rPr lang="en-US" altLang="en-US" smtClean="0"/>
              <a:t>Dallas, Atlanta, Raleigh, Reno, Chicago</a:t>
            </a:r>
          </a:p>
          <a:p>
            <a:pPr lvl="1"/>
            <a:r>
              <a:rPr lang="en-US" altLang="en-US" smtClean="0"/>
              <a:t>Etc.</a:t>
            </a:r>
          </a:p>
          <a:p>
            <a:r>
              <a:rPr lang="en-US" altLang="en-US" smtClean="0"/>
              <a:t>Would you agree to code this up?</a:t>
            </a:r>
          </a:p>
        </p:txBody>
      </p:sp>
    </p:spTree>
    <p:extLst>
      <p:ext uri="{BB962C8B-B14F-4D97-AF65-F5344CB8AC3E}">
        <p14:creationId xmlns:p14="http://schemas.microsoft.com/office/powerpoint/2010/main" val="386031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long?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737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Number of Cities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All paths – N!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Time to solve - </a:t>
                      </a:r>
                    </a:p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9 </a:t>
                      </a:r>
                      <a:r>
                        <a:rPr lang="en-US" sz="2800" baseline="0" dirty="0" smtClean="0"/>
                        <a:t>Instructions per second</a:t>
                      </a:r>
                      <a:endParaRPr lang="en-US" sz="28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 million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12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18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25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40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long?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737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Number of Cities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All paths – N!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Time to solve - </a:t>
                      </a:r>
                    </a:p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9 </a:t>
                      </a:r>
                      <a:r>
                        <a:rPr lang="en-US" sz="2800" baseline="0" dirty="0" smtClean="0"/>
                        <a:t>Instructions per second</a:t>
                      </a:r>
                      <a:endParaRPr lang="en-US" sz="28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 million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&lt; sec</a:t>
                      </a:r>
                      <a:endParaRPr lang="en-US" sz="28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12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18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25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19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out course evaluation on ACES</a:t>
            </a:r>
          </a:p>
          <a:p>
            <a:r>
              <a:rPr lang="en-US" dirty="0" smtClean="0"/>
              <a:t>On Sakai (under announcements) please rate your Lab UTAs and any other UTAs you interacted with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4867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long?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737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Number of Cities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All paths – N!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Time to solve - </a:t>
                      </a:r>
                    </a:p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9 </a:t>
                      </a:r>
                      <a:r>
                        <a:rPr lang="en-US" sz="2800" baseline="0" dirty="0" smtClean="0"/>
                        <a:t>Instructions per second</a:t>
                      </a:r>
                      <a:endParaRPr lang="en-US" sz="28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 million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&lt; sec</a:t>
                      </a:r>
                      <a:endParaRPr lang="en-US" sz="28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12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16 min</a:t>
                      </a:r>
                      <a:endParaRPr lang="en-US" sz="28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18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25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725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long?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737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Number of Cities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All paths – N!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Time to solve - </a:t>
                      </a:r>
                    </a:p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9 </a:t>
                      </a:r>
                      <a:r>
                        <a:rPr lang="en-US" sz="2800" baseline="0" dirty="0" smtClean="0"/>
                        <a:t>Instructions per second</a:t>
                      </a:r>
                      <a:endParaRPr lang="en-US" sz="28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 million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&lt; sec</a:t>
                      </a:r>
                      <a:endParaRPr lang="en-US" sz="28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12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16 min</a:t>
                      </a:r>
                      <a:endParaRPr lang="en-US" sz="28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11 days</a:t>
                      </a:r>
                      <a:endParaRPr lang="en-US" sz="28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18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25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89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long?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737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Number of Cities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All paths – N!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Time to solve - </a:t>
                      </a:r>
                    </a:p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9 </a:t>
                      </a:r>
                      <a:r>
                        <a:rPr lang="en-US" sz="2800" baseline="0" dirty="0" smtClean="0"/>
                        <a:t>Instructions per second</a:t>
                      </a:r>
                      <a:endParaRPr lang="en-US" sz="28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 million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&lt; sec</a:t>
                      </a:r>
                      <a:endParaRPr lang="en-US" sz="28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12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16 min</a:t>
                      </a:r>
                      <a:endParaRPr lang="en-US" sz="28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11 days</a:t>
                      </a:r>
                      <a:endParaRPr lang="en-US" sz="28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18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31</a:t>
                      </a:r>
                      <a:r>
                        <a:rPr lang="en-US" sz="2800" baseline="0" dirty="0" smtClean="0"/>
                        <a:t> years</a:t>
                      </a:r>
                      <a:endParaRPr lang="en-US" sz="28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25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06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long?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737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Number of Cities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All paths – N!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Time to solve - </a:t>
                      </a:r>
                    </a:p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9 </a:t>
                      </a:r>
                      <a:r>
                        <a:rPr lang="en-US" sz="2800" baseline="0" dirty="0" smtClean="0"/>
                        <a:t>Instructions per second</a:t>
                      </a:r>
                      <a:endParaRPr lang="en-US" sz="28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 million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&lt; sec</a:t>
                      </a:r>
                      <a:endParaRPr lang="en-US" sz="28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12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16 min</a:t>
                      </a:r>
                      <a:endParaRPr lang="en-US" sz="28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11 days</a:t>
                      </a:r>
                      <a:endParaRPr lang="en-US" sz="28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18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31</a:t>
                      </a:r>
                      <a:r>
                        <a:rPr lang="en-US" sz="2800" baseline="0" dirty="0" smtClean="0"/>
                        <a:t> years</a:t>
                      </a:r>
                      <a:endParaRPr lang="en-US" sz="2800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25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8 </a:t>
                      </a:r>
                      <a:r>
                        <a:rPr lang="en-US" sz="2800" baseline="0" dirty="0" smtClean="0"/>
                        <a:t>  years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54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 = NP?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P: Problems with polynomial time solutions</a:t>
            </a:r>
          </a:p>
          <a:p>
            <a:pPr lvl="1"/>
            <a:r>
              <a:rPr lang="en-US" altLang="en-US" smtClean="0"/>
              <a:t>N, N</a:t>
            </a:r>
            <a:r>
              <a:rPr lang="en-US" altLang="en-US" baseline="30000" smtClean="0"/>
              <a:t>2</a:t>
            </a:r>
            <a:r>
              <a:rPr lang="en-US" altLang="en-US" smtClean="0"/>
              <a:t> </a:t>
            </a:r>
          </a:p>
          <a:p>
            <a:pPr lvl="1"/>
            <a:r>
              <a:rPr lang="en-US" altLang="en-US" smtClean="0"/>
              <a:t>Example: Selection sort</a:t>
            </a:r>
          </a:p>
          <a:p>
            <a:pPr lvl="1"/>
            <a:r>
              <a:rPr lang="en-US" altLang="en-US" smtClean="0"/>
              <a:t>Easy to solve</a:t>
            </a:r>
          </a:p>
          <a:p>
            <a:r>
              <a:rPr lang="en-US" altLang="en-US" smtClean="0"/>
              <a:t>NP: problems with not polynomial time solutions</a:t>
            </a:r>
          </a:p>
          <a:p>
            <a:pPr lvl="1"/>
            <a:r>
              <a:rPr lang="en-US" altLang="en-US" smtClean="0"/>
              <a:t>2</a:t>
            </a:r>
            <a:r>
              <a:rPr lang="en-US" altLang="en-US" baseline="30000" smtClean="0"/>
              <a:t>n</a:t>
            </a:r>
            <a:r>
              <a:rPr lang="en-US" altLang="en-US" smtClean="0"/>
              <a:t>  ,   N!</a:t>
            </a:r>
          </a:p>
          <a:p>
            <a:pPr lvl="1"/>
            <a:r>
              <a:rPr lang="en-US" altLang="en-US" smtClean="0"/>
              <a:t>Hard to solve</a:t>
            </a:r>
          </a:p>
        </p:txBody>
      </p:sp>
    </p:spTree>
    <p:extLst>
      <p:ext uri="{BB962C8B-B14F-4D97-AF65-F5344CB8AC3E}">
        <p14:creationId xmlns:p14="http://schemas.microsoft.com/office/powerpoint/2010/main" val="271328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Does P = NP?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Famous CS question</a:t>
            </a:r>
          </a:p>
          <a:p>
            <a:r>
              <a:rPr lang="en-US" altLang="en-US" smtClean="0"/>
              <a:t>If yes, a whole class of difficult problems can be solve efficiently, one problem is reducible to another</a:t>
            </a:r>
          </a:p>
          <a:p>
            <a:r>
              <a:rPr lang="en-US" altLang="en-US" smtClean="0"/>
              <a:t>If no, none of the hard problems can be solved efficiently</a:t>
            </a:r>
          </a:p>
        </p:txBody>
      </p:sp>
    </p:spTree>
    <p:extLst>
      <p:ext uri="{BB962C8B-B14F-4D97-AF65-F5344CB8AC3E}">
        <p14:creationId xmlns:p14="http://schemas.microsoft.com/office/powerpoint/2010/main" val="423099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CS Story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0266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Submit works now!</a:t>
            </a:r>
          </a:p>
          <a:p>
            <a:pPr eaLnBrk="1" hangingPunct="1"/>
            <a:r>
              <a:rPr lang="en-US" altLang="en-US" dirty="0" smtClean="0"/>
              <a:t>Final </a:t>
            </a:r>
            <a:r>
              <a:rPr lang="en-US" altLang="en-US" dirty="0" smtClean="0"/>
              <a:t>Exam </a:t>
            </a:r>
            <a:r>
              <a:rPr lang="en-US" altLang="en-US" dirty="0" smtClean="0"/>
              <a:t>– accommodations/reschedule? </a:t>
            </a:r>
          </a:p>
          <a:p>
            <a:pPr lvl="1" eaLnBrk="1" hangingPunct="1"/>
            <a:r>
              <a:rPr lang="en-US" altLang="en-US" dirty="0" smtClean="0"/>
              <a:t>Fill out form by Dec 5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APT </a:t>
            </a:r>
            <a:r>
              <a:rPr lang="en-US" altLang="en-US" dirty="0" smtClean="0"/>
              <a:t>10 due Friday, last late day is Dec 7</a:t>
            </a:r>
          </a:p>
          <a:p>
            <a:pPr eaLnBrk="1" hangingPunct="1"/>
            <a:r>
              <a:rPr lang="en-US" altLang="en-US" dirty="0" err="1" smtClean="0"/>
              <a:t>Asg</a:t>
            </a:r>
            <a:r>
              <a:rPr lang="en-US" altLang="en-US" dirty="0" smtClean="0"/>
              <a:t> 8 due tonight!, Last late day is Dec 6</a:t>
            </a:r>
          </a:p>
          <a:p>
            <a:pPr eaLnBrk="1" hangingPunct="1"/>
            <a:r>
              <a:rPr lang="en-US" altLang="en-US" dirty="0" err="1" smtClean="0"/>
              <a:t>Asg</a:t>
            </a:r>
            <a:r>
              <a:rPr lang="en-US" altLang="en-US" dirty="0" smtClean="0"/>
              <a:t> 9 due Friday night, not accepted after midnight!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Today</a:t>
            </a:r>
          </a:p>
          <a:p>
            <a:pPr lvl="1" eaLnBrk="1" hangingPunct="1"/>
            <a:r>
              <a:rPr lang="en-US" altLang="en-US" dirty="0" smtClean="0"/>
              <a:t>More on sorting, Classwork, CS story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952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smtClean="0"/>
              <a:t>More Announcements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Be a UTA</a:t>
            </a:r>
          </a:p>
          <a:p>
            <a:pPr lvl="1"/>
            <a:r>
              <a:rPr lang="en-US" altLang="en-US" dirty="0">
                <a:hlinkClick r:id="rId2"/>
              </a:rPr>
              <a:t>http://www.cs.duke.edu/csed/uta</a:t>
            </a:r>
            <a:r>
              <a:rPr lang="en-US" altLang="en-US" dirty="0" smtClean="0">
                <a:hlinkClick r:id="rId2"/>
              </a:rPr>
              <a:t>/</a:t>
            </a:r>
            <a:endParaRPr lang="en-US" altLang="en-US" dirty="0" smtClean="0"/>
          </a:p>
          <a:p>
            <a:r>
              <a:rPr lang="en-US" altLang="en-US" dirty="0" smtClean="0"/>
              <a:t>Next </a:t>
            </a:r>
            <a:r>
              <a:rPr lang="en-US" altLang="en-US" dirty="0" smtClean="0"/>
              <a:t>course</a:t>
            </a:r>
          </a:p>
          <a:p>
            <a:pPr lvl="1"/>
            <a:r>
              <a:rPr lang="en-US" altLang="en-US" dirty="0" err="1" smtClean="0"/>
              <a:t>CompSci</a:t>
            </a:r>
            <a:r>
              <a:rPr lang="en-US" altLang="en-US" dirty="0" smtClean="0"/>
              <a:t> </a:t>
            </a:r>
            <a:r>
              <a:rPr lang="en-US" altLang="en-US" dirty="0" smtClean="0"/>
              <a:t>201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Start all over again with Java</a:t>
            </a:r>
          </a:p>
          <a:p>
            <a:pPr lvl="1"/>
            <a:r>
              <a:rPr lang="en-US" altLang="en-US" dirty="0" smtClean="0"/>
              <a:t>Java has if, loops, lists, maps (dictionaries), sets</a:t>
            </a:r>
          </a:p>
          <a:p>
            <a:pPr lvl="1"/>
            <a:r>
              <a:rPr lang="en-US" altLang="en-US" dirty="0" smtClean="0"/>
              <a:t>Is that familiar?</a:t>
            </a:r>
          </a:p>
          <a:p>
            <a:pPr lvl="1"/>
            <a:r>
              <a:rPr lang="en-US" altLang="en-US" dirty="0" smtClean="0"/>
              <a:t>Learn about nonlinear structures that can be more efficient</a:t>
            </a:r>
          </a:p>
        </p:txBody>
      </p:sp>
    </p:spTree>
    <p:extLst>
      <p:ext uri="{BB962C8B-B14F-4D97-AF65-F5344CB8AC3E}">
        <p14:creationId xmlns:p14="http://schemas.microsoft.com/office/powerpoint/2010/main" val="171532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Final Exam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altLang="en-US" dirty="0" smtClean="0"/>
              <a:t>Sec 01 (White Lect. Hall) – Sat Dec 13 2pm</a:t>
            </a:r>
          </a:p>
          <a:p>
            <a:r>
              <a:rPr lang="en-US" altLang="en-US" dirty="0" smtClean="0"/>
              <a:t>Sec 02 (LSRC B101) – Wed Dec 10 7pm</a:t>
            </a:r>
            <a:endParaRPr lang="en-US" altLang="en-US" dirty="0" smtClean="0"/>
          </a:p>
          <a:p>
            <a:r>
              <a:rPr lang="en-US" altLang="en-US" dirty="0" smtClean="0"/>
              <a:t>Closed Book, Closed Notes, Closed neighbor</a:t>
            </a:r>
          </a:p>
          <a:p>
            <a:r>
              <a:rPr lang="en-US" altLang="en-US" dirty="0" smtClean="0"/>
              <a:t>Python </a:t>
            </a:r>
            <a:r>
              <a:rPr lang="en-US" altLang="en-US" dirty="0" smtClean="0"/>
              <a:t>Reference </a:t>
            </a:r>
            <a:r>
              <a:rPr lang="en-US" altLang="en-US" dirty="0" smtClean="0"/>
              <a:t>Sheet</a:t>
            </a:r>
          </a:p>
          <a:p>
            <a:r>
              <a:rPr lang="en-US" altLang="en-US" dirty="0" smtClean="0"/>
              <a:t>Covers all topics through today</a:t>
            </a:r>
          </a:p>
          <a:p>
            <a:r>
              <a:rPr lang="en-US" altLang="en-US" dirty="0" smtClean="0"/>
              <a:t>Best way to study is practice writing code</a:t>
            </a:r>
            <a:r>
              <a:rPr lang="en-US" altLang="en-US" dirty="0" smtClean="0"/>
              <a:t>!</a:t>
            </a:r>
          </a:p>
          <a:p>
            <a:r>
              <a:rPr lang="en-US" altLang="en-US" dirty="0" smtClean="0"/>
              <a:t>See old tests (no old final exams)</a:t>
            </a:r>
          </a:p>
          <a:p>
            <a:r>
              <a:rPr lang="en-US" altLang="en-US" dirty="0" smtClean="0"/>
              <a:t>Fall 2014 tests – see other section tests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095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Final Exam (cont)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Test format</a:t>
            </a:r>
          </a:p>
          <a:p>
            <a:pPr lvl="1"/>
            <a:r>
              <a:rPr lang="en-US" altLang="en-US" dirty="0" smtClean="0"/>
              <a:t>Multiple choice</a:t>
            </a:r>
          </a:p>
          <a:p>
            <a:pPr lvl="1"/>
            <a:r>
              <a:rPr lang="en-US" altLang="en-US" dirty="0" smtClean="0"/>
              <a:t>Writing code</a:t>
            </a:r>
          </a:p>
          <a:p>
            <a:r>
              <a:rPr lang="en-US" altLang="en-US" dirty="0" smtClean="0"/>
              <a:t>Topics include:</a:t>
            </a:r>
          </a:p>
          <a:p>
            <a:pPr lvl="1"/>
            <a:r>
              <a:rPr lang="en-US" altLang="en-US" dirty="0" smtClean="0"/>
              <a:t>if, loops, lists, sets, maps, files, functions</a:t>
            </a:r>
          </a:p>
          <a:p>
            <a:pPr lvl="1"/>
            <a:r>
              <a:rPr lang="en-US" altLang="en-US" dirty="0" smtClean="0"/>
              <a:t>recursion and regular expressions – reading </a:t>
            </a:r>
            <a:r>
              <a:rPr lang="en-US" altLang="en-US" dirty="0" smtClean="0"/>
              <a:t>level only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479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 Your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“About” tab on course web page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38" y="2590800"/>
            <a:ext cx="7374262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692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 – drop the first two weeks (drop/add period)  plus 3 more</a:t>
            </a:r>
          </a:p>
          <a:p>
            <a:r>
              <a:rPr lang="en-US" dirty="0" smtClean="0"/>
              <a:t>Reading Quizzes – will drop 20 points</a:t>
            </a:r>
          </a:p>
          <a:p>
            <a:r>
              <a:rPr lang="en-US" dirty="0" smtClean="0"/>
              <a:t>Lab – drop 8 points (each lab is 4 pts)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671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665"/>
            <a:ext cx="7772400" cy="1143000"/>
          </a:xfrm>
        </p:spPr>
        <p:txBody>
          <a:bodyPr/>
          <a:lstStyle/>
          <a:p>
            <a:r>
              <a:rPr lang="en-US" dirty="0" smtClean="0"/>
              <a:t>Wrap up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dirty="0" smtClean="0"/>
              <a:t>Different </a:t>
            </a:r>
            <a:r>
              <a:rPr lang="en-US" dirty="0" smtClean="0"/>
              <a:t>ways to sort?</a:t>
            </a:r>
          </a:p>
          <a:p>
            <a:pPr lvl="1"/>
            <a:r>
              <a:rPr lang="en-US" dirty="0" smtClean="0"/>
              <a:t>Over 50 sorting algorithms</a:t>
            </a:r>
          </a:p>
          <a:p>
            <a:r>
              <a:rPr lang="en-US" dirty="0" smtClean="0"/>
              <a:t>What sorting algorithm does Python sort use?</a:t>
            </a:r>
          </a:p>
          <a:p>
            <a:r>
              <a:rPr lang="en-US" dirty="0" smtClean="0"/>
              <a:t>Does President Obama know his sorts? </a:t>
            </a:r>
          </a:p>
          <a:p>
            <a:r>
              <a:rPr lang="en-US" dirty="0"/>
              <a:t>Sorting animations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http</a:t>
            </a:r>
            <a:r>
              <a:rPr lang="en-US" dirty="0"/>
              <a:t>://www.sorting-algorithms.com/</a:t>
            </a:r>
          </a:p>
        </p:txBody>
      </p:sp>
    </p:spTree>
    <p:extLst>
      <p:ext uri="{BB962C8B-B14F-4D97-AF65-F5344CB8AC3E}">
        <p14:creationId xmlns:p14="http://schemas.microsoft.com/office/powerpoint/2010/main" val="337595739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1733</TotalTime>
  <Words>967</Words>
  <Application>Microsoft Office PowerPoint</Application>
  <PresentationFormat>On-screen Show (4:3)</PresentationFormat>
  <Paragraphs>271</Paragraphs>
  <Slides>26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Calibri</vt:lpstr>
      <vt:lpstr>Times New Roman</vt:lpstr>
      <vt:lpstr>Default Design</vt:lpstr>
      <vt:lpstr>CompSci 101 Introduction to Computer Science</vt:lpstr>
      <vt:lpstr>Evaluation</vt:lpstr>
      <vt:lpstr>Announcements</vt:lpstr>
      <vt:lpstr>More Announcements</vt:lpstr>
      <vt:lpstr>Final Exam</vt:lpstr>
      <vt:lpstr>Final Exam (cont)</vt:lpstr>
      <vt:lpstr>Calculate Your Grade</vt:lpstr>
      <vt:lpstr>More on Grades</vt:lpstr>
      <vt:lpstr>Wrap up Sorting</vt:lpstr>
      <vt:lpstr>Merge Sort</vt:lpstr>
      <vt:lpstr>Classwork bit.ly/101fall14-1204-01</vt:lpstr>
      <vt:lpstr>Growth of functions</vt:lpstr>
      <vt:lpstr>Timings</vt:lpstr>
      <vt:lpstr>Timings</vt:lpstr>
      <vt:lpstr>Look at the timings of the sorts</vt:lpstr>
      <vt:lpstr>Problem: Traveling Band</vt:lpstr>
      <vt:lpstr>How do you calculate the best path?</vt:lpstr>
      <vt:lpstr>How long?</vt:lpstr>
      <vt:lpstr>How long?</vt:lpstr>
      <vt:lpstr>How long?</vt:lpstr>
      <vt:lpstr>How long?</vt:lpstr>
      <vt:lpstr>How long?</vt:lpstr>
      <vt:lpstr>How long?</vt:lpstr>
      <vt:lpstr>P = NP?</vt:lpstr>
      <vt:lpstr>Does P = NP?</vt:lpstr>
      <vt:lpstr>A CS Story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6 Programming Design and Analysis</dc:title>
  <dc:creator>Susan Rodger</dc:creator>
  <cp:lastModifiedBy>Susan</cp:lastModifiedBy>
  <cp:revision>51</cp:revision>
  <dcterms:created xsi:type="dcterms:W3CDTF">2005-08-25T14:18:45Z</dcterms:created>
  <dcterms:modified xsi:type="dcterms:W3CDTF">2014-12-04T14:05:07Z</dcterms:modified>
</cp:coreProperties>
</file>