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300" r:id="rId3"/>
    <p:sldId id="278" r:id="rId4"/>
    <p:sldId id="279" r:id="rId5"/>
    <p:sldId id="280" r:id="rId6"/>
    <p:sldId id="281" r:id="rId7"/>
    <p:sldId id="302" r:id="rId8"/>
    <p:sldId id="301" r:id="rId9"/>
    <p:sldId id="298" r:id="rId10"/>
    <p:sldId id="299" r:id="rId11"/>
    <p:sldId id="303" r:id="rId12"/>
    <p:sldId id="283" r:id="rId13"/>
    <p:sldId id="284" r:id="rId14"/>
    <p:sldId id="285" r:id="rId15"/>
    <p:sldId id="286" r:id="rId16"/>
    <p:sldId id="287" r:id="rId17"/>
    <p:sldId id="288" r:id="rId18"/>
    <p:sldId id="289" r:id="rId19"/>
    <p:sldId id="290" r:id="rId20"/>
    <p:sldId id="291" r:id="rId21"/>
    <p:sldId id="292" r:id="rId22"/>
    <p:sldId id="293" r:id="rId23"/>
    <p:sldId id="294" r:id="rId24"/>
    <p:sldId id="295" r:id="rId25"/>
    <p:sldId id="296" r:id="rId26"/>
    <p:sldId id="297" r:id="rId27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88" autoAdjust="0"/>
    <p:restoredTop sz="86466" autoAdjust="0"/>
  </p:normalViewPr>
  <p:slideViewPr>
    <p:cSldViewPr>
      <p:cViewPr varScale="1">
        <p:scale>
          <a:sx n="65" d="100"/>
          <a:sy n="65" d="100"/>
        </p:scale>
        <p:origin x="84" y="1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 smtClean="0"/>
            </a:lvl1pPr>
          </a:lstStyle>
          <a:p>
            <a:pPr>
              <a:defRPr/>
            </a:pPr>
            <a:fld id="{5ED27268-EC4C-4E87-944D-E761B934C1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8714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05C30D-D93D-4B7D-865F-2DE4AE2969C8}" type="datetimeFigureOut">
              <a:rPr lang="en-US" smtClean="0"/>
              <a:t>12/3/2014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7013" y="1200150"/>
            <a:ext cx="4321175" cy="32400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838" y="4621213"/>
            <a:ext cx="5851525" cy="37798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3549C-2D1C-42C8-AAFA-4C6D04B2C6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441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3549C-2D1C-42C8-AAFA-4C6D04B2C67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060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All do one pass to sort numbers. </a:t>
            </a:r>
          </a:p>
          <a:p>
            <a:r>
              <a:rPr lang="en-US" dirty="0" smtClean="0"/>
              <a:t>Python</a:t>
            </a:r>
            <a:r>
              <a:rPr lang="en-US" baseline="0" dirty="0" smtClean="0"/>
              <a:t> – probably uses quicksort, a divide and conquer algorithm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51B3C-F624-4541-88D6-E872449B59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32838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Quite a different approach than</a:t>
            </a:r>
            <a:r>
              <a:rPr lang="en-US" baseline="0" dirty="0" smtClean="0"/>
              <a:t> the others. Uses recursion with multiple recursive calls</a:t>
            </a:r>
          </a:p>
          <a:p>
            <a:r>
              <a:rPr lang="en-US" baseline="0" dirty="0" err="1" smtClean="0"/>
              <a:t>Timsort</a:t>
            </a:r>
            <a:r>
              <a:rPr lang="en-US" baseline="0" dirty="0" smtClean="0"/>
              <a:t> invented by Tim Peters – a hybrid sort combines </a:t>
            </a:r>
            <a:r>
              <a:rPr lang="en-US" baseline="0" dirty="0" err="1" smtClean="0"/>
              <a:t>mergesort</a:t>
            </a:r>
            <a:r>
              <a:rPr lang="en-US" baseline="0" dirty="0" smtClean="0"/>
              <a:t> and insertion sort</a:t>
            </a:r>
          </a:p>
          <a:p>
            <a:r>
              <a:rPr lang="en-US" baseline="0" dirty="0" err="1" smtClean="0"/>
              <a:t>Shellsort</a:t>
            </a:r>
            <a:r>
              <a:rPr lang="en-US" baseline="0" dirty="0" smtClean="0"/>
              <a:t> invented by Donald Shell– uses insertion sort as part of it</a:t>
            </a:r>
          </a:p>
          <a:p>
            <a:r>
              <a:rPr lang="en-US" baseline="0" dirty="0" smtClean="0"/>
              <a:t>You can invent a sort and get them named after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551B3C-F624-4541-88D6-E872449B59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2161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smtClean="0"/>
              <a:t>Skip slides 13-17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0A531198-3A4B-4AD1-97A1-0C9DA8AA93B0}" type="slidenum">
              <a:rPr lang="en-US" altLang="en-US" sz="1200"/>
              <a:pPr eaLnBrk="1" hangingPunct="1"/>
              <a:t>26</a:t>
            </a:fld>
            <a:endParaRPr lang="en-US" altLang="en-US" sz="1200"/>
          </a:p>
        </p:txBody>
      </p:sp>
    </p:spTree>
    <p:extLst>
      <p:ext uri="{BB962C8B-B14F-4D97-AF65-F5344CB8AC3E}">
        <p14:creationId xmlns:p14="http://schemas.microsoft.com/office/powerpoint/2010/main" val="267717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D3E9C4-CC62-419B-94EA-3C3ACB7F98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371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3EDA16-EE90-4E65-9C25-D045E645287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8986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1C838-743E-46B1-9535-A8D3D4E69B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435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6DB02F-6869-41A8-88A9-7B04A59444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391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2308AB-BBD7-406C-8FE3-ABD9B60C74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8504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4E9AF7-1243-4137-A70D-606EB16740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3924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641282-F280-4848-B924-21AC7882B5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4733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5C597-8985-48AF-93BD-6E14E15665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06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8FA454-7E6E-480D-86B5-CCFC57051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2753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32AA312-D4AF-4A57-A4AC-B58CF3A8AF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8051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1AA07-0B70-4E3D-84AF-4D5E92BC49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347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Times New Roman" charset="0"/>
                <a:cs typeface="Times New Roman" charset="0"/>
              </a:defRPr>
            </a:lvl1pPr>
          </a:lstStyle>
          <a:p>
            <a:pPr>
              <a:defRPr/>
            </a:pPr>
            <a:r>
              <a:rPr lang="en-US" smtClean="0"/>
              <a:t>CompSci 6, Fall 2011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B88E8A9B-E406-46EF-A9FD-35EBD6B18A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cs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duke.edu/csed/uta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04800" y="1600200"/>
            <a:ext cx="8153400" cy="1981200"/>
          </a:xfrm>
        </p:spPr>
        <p:txBody>
          <a:bodyPr/>
          <a:lstStyle/>
          <a:p>
            <a:pPr eaLnBrk="1" hangingPunct="1"/>
            <a:r>
              <a:rPr lang="en-US" dirty="0" err="1" smtClean="0"/>
              <a:t>CompSci</a:t>
            </a:r>
            <a:r>
              <a:rPr lang="en-US" dirty="0" smtClean="0"/>
              <a:t> 101</a:t>
            </a:r>
            <a:br>
              <a:rPr lang="en-US" dirty="0" smtClean="0"/>
            </a:br>
            <a:r>
              <a:rPr lang="en-US" dirty="0" smtClean="0"/>
              <a:t>Introduction to Computer Science</a:t>
            </a:r>
          </a:p>
        </p:txBody>
      </p:sp>
      <p:sp>
        <p:nvSpPr>
          <p:cNvPr id="3075" name="Text Box 4"/>
          <p:cNvSpPr txBox="1">
            <a:spLocks noChangeArrowheads="1"/>
          </p:cNvSpPr>
          <p:nvPr/>
        </p:nvSpPr>
        <p:spPr bwMode="auto">
          <a:xfrm>
            <a:off x="4419600" y="3733800"/>
            <a:ext cx="2824812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 smtClean="0"/>
              <a:t>December 4, </a:t>
            </a:r>
            <a:r>
              <a:rPr lang="en-US" sz="2800" dirty="0"/>
              <a:t>2014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sz="2800" dirty="0"/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sz="2800" dirty="0"/>
              <a:t>Prof. Rodger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733800"/>
            <a:ext cx="2743200" cy="18669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091" y="34413"/>
            <a:ext cx="7772400" cy="1143000"/>
          </a:xfrm>
        </p:spPr>
        <p:txBody>
          <a:bodyPr/>
          <a:lstStyle/>
          <a:p>
            <a:r>
              <a:rPr lang="en-US" dirty="0" smtClean="0"/>
              <a:t>Merge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8091" y="990600"/>
            <a:ext cx="7772400" cy="5638800"/>
          </a:xfrm>
        </p:spPr>
        <p:txBody>
          <a:bodyPr/>
          <a:lstStyle/>
          <a:p>
            <a:r>
              <a:rPr lang="en-US" dirty="0" smtClean="0"/>
              <a:t>Idea: Divide and Conquer</a:t>
            </a:r>
          </a:p>
          <a:p>
            <a:r>
              <a:rPr lang="en-US" dirty="0" smtClean="0"/>
              <a:t>Divide array into two halves</a:t>
            </a:r>
          </a:p>
          <a:p>
            <a:r>
              <a:rPr lang="en-US" dirty="0" smtClean="0"/>
              <a:t>Sort both halves (smaller problem)</a:t>
            </a:r>
          </a:p>
          <a:p>
            <a:r>
              <a:rPr lang="en-US" dirty="0" smtClean="0"/>
              <a:t>Merge the two sorted halves</a:t>
            </a:r>
          </a:p>
          <a:p>
            <a:endParaRPr lang="en-US" dirty="0"/>
          </a:p>
          <a:p>
            <a:r>
              <a:rPr lang="en-US" dirty="0" smtClean="0"/>
              <a:t>Learn about this and other sorts in </a:t>
            </a:r>
            <a:r>
              <a:rPr lang="en-US" dirty="0" err="1" smtClean="0"/>
              <a:t>CompSci</a:t>
            </a:r>
            <a:r>
              <a:rPr lang="en-US" dirty="0" smtClean="0"/>
              <a:t> 201, also how to analyze them to determine which one works best.</a:t>
            </a:r>
          </a:p>
          <a:p>
            <a:r>
              <a:rPr lang="en-US" dirty="0" err="1" smtClean="0"/>
              <a:t>Timsort</a:t>
            </a:r>
            <a:endParaRPr lang="en-US" dirty="0" smtClean="0"/>
          </a:p>
          <a:p>
            <a:r>
              <a:rPr lang="en-US" dirty="0" err="1" smtClean="0"/>
              <a:t>Shellsort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2399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Classwork</a:t>
            </a:r>
            <a:br>
              <a:rPr lang="en-US" dirty="0" smtClean="0"/>
            </a:br>
            <a:r>
              <a:rPr lang="en-US" dirty="0" smtClean="0"/>
              <a:t>bit.ly/101fall14-1204-01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9909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Growth of functions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As the size of the data increases, how many steps are there for an algorithm/method?</a:t>
            </a:r>
          </a:p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3009678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Timings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066800"/>
          <a:ext cx="8001000" cy="488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295400"/>
                <a:gridCol w="1600200"/>
                <a:gridCol w="1752600"/>
                <a:gridCol w="1752600"/>
              </a:tblGrid>
              <a:tr h="4025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   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 log</a:t>
                      </a:r>
                      <a:r>
                        <a:rPr lang="en-US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800" b="1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    N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      N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    2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16577">
                <a:tc>
                  <a:txBody>
                    <a:bodyPr/>
                    <a:lstStyle/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3.3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100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1024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16577">
                <a:tc>
                  <a:txBody>
                    <a:bodyPr/>
                    <a:lstStyle/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20</a:t>
                      </a: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4.3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400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8000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1048576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7423">
                <a:tc>
                  <a:txBody>
                    <a:bodyPr/>
                    <a:lstStyle/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40</a:t>
                      </a: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5.3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1600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64000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1.1 x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5884">
                <a:tc>
                  <a:txBody>
                    <a:bodyPr/>
                    <a:lstStyle/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80</a:t>
                      </a: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6.3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6400</a:t>
                      </a:r>
                      <a:endParaRPr lang="en-US" sz="2800" baseline="300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512000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1.2 x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0538">
                <a:tc>
                  <a:txBody>
                    <a:bodyPr/>
                    <a:lstStyle/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160</a:t>
                      </a: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7.3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25600</a:t>
                      </a: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4096000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1.4 x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48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4933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Timings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533400" y="1066800"/>
          <a:ext cx="8001000" cy="48895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200"/>
                <a:gridCol w="1295400"/>
                <a:gridCol w="1600200"/>
                <a:gridCol w="1752600"/>
                <a:gridCol w="1752600"/>
              </a:tblGrid>
              <a:tr h="402501"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   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 log</a:t>
                      </a:r>
                      <a:r>
                        <a:rPr lang="en-US" sz="1800" baseline="-25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800" b="1" kern="1200" baseline="-250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    N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      N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      2</a:t>
                      </a:r>
                      <a:r>
                        <a:rPr lang="en-US" sz="1800" baseline="30000" dirty="0" smtClean="0">
                          <a:solidFill>
                            <a:schemeClr val="tx1"/>
                          </a:solidFill>
                        </a:rPr>
                        <a:t>N</a:t>
                      </a:r>
                      <a:endParaRPr lang="en-US" sz="1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16577">
                <a:tc>
                  <a:txBody>
                    <a:bodyPr/>
                    <a:lstStyle/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250</a:t>
                      </a: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7.9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62,500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1.56 x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1.8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x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75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816577">
                <a:tc>
                  <a:txBody>
                    <a:bodyPr/>
                    <a:lstStyle/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500</a:t>
                      </a: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b="0" kern="120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8.9</a:t>
                      </a:r>
                      <a:endParaRPr lang="en-US" sz="28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3200" dirty="0" smtClean="0">
                          <a:solidFill>
                            <a:schemeClr val="tx1"/>
                          </a:solidFill>
                        </a:rPr>
                        <a:t>250,000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1.25 x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3.2 x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150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47423">
                <a:tc>
                  <a:txBody>
                    <a:bodyPr/>
                    <a:lstStyle/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1000</a:t>
                      </a: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9.9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1x10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 x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25884">
                <a:tc>
                  <a:txBody>
                    <a:bodyPr/>
                    <a:lstStyle/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2000</a:t>
                      </a: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smtClean="0">
                          <a:solidFill>
                            <a:schemeClr val="tx1"/>
                          </a:solidFill>
                        </a:rPr>
                        <a:t>10.9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4 x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4 x</a:t>
                      </a:r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980538">
                <a:tc>
                  <a:txBody>
                    <a:bodyPr/>
                    <a:lstStyle/>
                    <a:p>
                      <a:r>
                        <a:rPr lang="en-US" sz="2800" baseline="0" dirty="0" smtClean="0">
                          <a:solidFill>
                            <a:schemeClr val="tx1"/>
                          </a:solidFill>
                        </a:rPr>
                        <a:t>4000</a:t>
                      </a:r>
                      <a:endParaRPr lang="en-US" sz="2800" baseline="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11.9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1.6 x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</a:rPr>
                        <a:t>8 x 10</a:t>
                      </a:r>
                      <a:r>
                        <a:rPr lang="en-US" sz="2800" baseline="30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sz="2800" dirty="0">
                        <a:solidFill>
                          <a:schemeClr val="tx1"/>
                        </a:solidFill>
                      </a:endParaRPr>
                    </a:p>
                  </a:txBody>
                  <a:tcPr marT="45715" marB="45715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5559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Look at the timings of the sorts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1371600" y="1752600"/>
            <a:ext cx="7772400" cy="4114800"/>
          </a:xfrm>
        </p:spPr>
        <p:txBody>
          <a:bodyPr/>
          <a:lstStyle/>
          <a:p>
            <a:r>
              <a:rPr lang="en-US" altLang="en-US" smtClean="0"/>
              <a:t>How do the sorts compare?</a:t>
            </a:r>
          </a:p>
          <a:p>
            <a:pPr lvl="1"/>
            <a:r>
              <a:rPr lang="en-US" altLang="en-US" smtClean="0"/>
              <a:t>With size as they grow</a:t>
            </a:r>
          </a:p>
          <a:p>
            <a:pPr lvl="1"/>
            <a:r>
              <a:rPr lang="en-US" altLang="en-US" smtClean="0"/>
              <a:t>With different types of data</a:t>
            </a:r>
          </a:p>
          <a:p>
            <a:pPr lvl="2"/>
            <a:r>
              <a:rPr lang="en-US" altLang="en-US" smtClean="0"/>
              <a:t>Random</a:t>
            </a:r>
          </a:p>
          <a:p>
            <a:pPr lvl="2"/>
            <a:r>
              <a:rPr lang="en-US" altLang="en-US" smtClean="0"/>
              <a:t>Reverse</a:t>
            </a:r>
          </a:p>
          <a:p>
            <a:pPr lvl="2"/>
            <a:r>
              <a:rPr lang="en-US" altLang="en-US" smtClean="0"/>
              <a:t>Almost sorted</a:t>
            </a:r>
          </a:p>
        </p:txBody>
      </p:sp>
    </p:spTree>
    <p:extLst>
      <p:ext uri="{BB962C8B-B14F-4D97-AF65-F5344CB8AC3E}">
        <p14:creationId xmlns:p14="http://schemas.microsoft.com/office/powerpoint/2010/main" val="2762063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 altLang="en-US" smtClean="0"/>
              <a:t>Problem: Traveling Band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r>
              <a:rPr lang="en-US" altLang="en-US" smtClean="0"/>
              <a:t>Band wants you to schedule their concerts.</a:t>
            </a:r>
          </a:p>
          <a:p>
            <a:r>
              <a:rPr lang="en-US" altLang="en-US" smtClean="0"/>
              <a:t>They don’t like to travel. Minimize the time they are on the bus!</a:t>
            </a:r>
          </a:p>
          <a:p>
            <a:r>
              <a:rPr lang="en-US" altLang="en-US" smtClean="0"/>
              <a:t>Given N cities, what is the best schedule (shortest distance) to visit all N cities once?</a:t>
            </a:r>
          </a:p>
        </p:txBody>
      </p:sp>
      <p:pic>
        <p:nvPicPr>
          <p:cNvPr id="1229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800" y="3733800"/>
            <a:ext cx="4819650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04035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458200" cy="1143000"/>
          </a:xfrm>
        </p:spPr>
        <p:txBody>
          <a:bodyPr/>
          <a:lstStyle/>
          <a:p>
            <a:r>
              <a:rPr lang="en-US" altLang="en-US" smtClean="0"/>
              <a:t>How do you calculate the best path?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Try all paths </a:t>
            </a:r>
          </a:p>
          <a:p>
            <a:pPr lvl="1"/>
            <a:r>
              <a:rPr lang="en-US" altLang="en-US" smtClean="0"/>
              <a:t>Atlanta, Raleigh, Dallas, Reno, Chicago</a:t>
            </a:r>
          </a:p>
          <a:p>
            <a:pPr lvl="1"/>
            <a:r>
              <a:rPr lang="en-US" altLang="en-US" smtClean="0"/>
              <a:t>Dallas, Atlanta, Raleigh, Reno, Chicago</a:t>
            </a:r>
          </a:p>
          <a:p>
            <a:pPr lvl="1"/>
            <a:r>
              <a:rPr lang="en-US" altLang="en-US" smtClean="0"/>
              <a:t>Etc.</a:t>
            </a:r>
          </a:p>
          <a:p>
            <a:r>
              <a:rPr lang="en-US" altLang="en-US" smtClean="0"/>
              <a:t>Would you agree to code this up?</a:t>
            </a:r>
          </a:p>
        </p:txBody>
      </p:sp>
    </p:spTree>
    <p:extLst>
      <p:ext uri="{BB962C8B-B14F-4D97-AF65-F5344CB8AC3E}">
        <p14:creationId xmlns:p14="http://schemas.microsoft.com/office/powerpoint/2010/main" val="3860316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long?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73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Number of Cities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 paths – N!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Time to solve - </a:t>
                      </a:r>
                    </a:p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9 </a:t>
                      </a:r>
                      <a:r>
                        <a:rPr lang="en-US" sz="2800" baseline="0" dirty="0" smtClean="0"/>
                        <a:t>Instructions per second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 million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440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long?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73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Number of Cities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 paths – N!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Time to solve - </a:t>
                      </a:r>
                    </a:p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9 </a:t>
                      </a:r>
                      <a:r>
                        <a:rPr lang="en-US" sz="2800" baseline="0" dirty="0" smtClean="0"/>
                        <a:t>Instructions per second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 million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&lt; sec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5193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Fill out course evaluation on ACES</a:t>
            </a:r>
          </a:p>
          <a:p>
            <a:r>
              <a:rPr lang="en-US" dirty="0" smtClean="0"/>
              <a:t>On Sakai (under announcements) please rate your Lab UTAs and any other UTAs you interacted with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648671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long?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73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Number of Cities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 paths – N!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Time to solve - </a:t>
                      </a:r>
                    </a:p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9 </a:t>
                      </a:r>
                      <a:r>
                        <a:rPr lang="en-US" sz="2800" baseline="0" dirty="0" smtClean="0"/>
                        <a:t>Instructions per second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 million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&lt; sec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16 min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725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long?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73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Number of Cities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 paths – N!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Time to solve - </a:t>
                      </a:r>
                    </a:p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9 </a:t>
                      </a:r>
                      <a:r>
                        <a:rPr lang="en-US" sz="2800" baseline="0" dirty="0" smtClean="0"/>
                        <a:t>Instructions per second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 million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&lt; sec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16 min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 days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8895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long?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73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Number of Cities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 paths – N!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Time to solve - </a:t>
                      </a:r>
                    </a:p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9 </a:t>
                      </a:r>
                      <a:r>
                        <a:rPr lang="en-US" sz="2800" baseline="0" dirty="0" smtClean="0"/>
                        <a:t>Instructions per second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 million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&lt; sec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16 min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 days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31</a:t>
                      </a:r>
                      <a:r>
                        <a:rPr lang="en-US" sz="2800" baseline="0" dirty="0" smtClean="0"/>
                        <a:t> years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93065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long?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85800" y="1981200"/>
          <a:ext cx="7772400" cy="47371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800"/>
                <a:gridCol w="2590800"/>
                <a:gridCol w="2590800"/>
              </a:tblGrid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Number of Cities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All paths – N!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Time to solve - </a:t>
                      </a:r>
                    </a:p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9 </a:t>
                      </a:r>
                      <a:r>
                        <a:rPr lang="en-US" sz="2800" baseline="0" dirty="0" smtClean="0"/>
                        <a:t>Instructions per second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 million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&lt; sec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12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16 min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11 days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20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18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31</a:t>
                      </a:r>
                      <a:r>
                        <a:rPr lang="en-US" sz="2800" baseline="0" dirty="0" smtClean="0"/>
                        <a:t> years</a:t>
                      </a:r>
                      <a:endParaRPr lang="en-US" sz="2800" dirty="0"/>
                    </a:p>
                  </a:txBody>
                  <a:tcPr/>
                </a:tc>
              </a:tr>
              <a:tr h="673100"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25</a:t>
                      </a: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/>
                        <a:t>10</a:t>
                      </a:r>
                      <a:r>
                        <a:rPr lang="en-US" sz="2800" baseline="30000" dirty="0" smtClean="0"/>
                        <a:t>8 </a:t>
                      </a:r>
                      <a:r>
                        <a:rPr lang="en-US" sz="2800" baseline="0" dirty="0" smtClean="0"/>
                        <a:t>  years</a:t>
                      </a:r>
                      <a:endParaRPr 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554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P = NP?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P: Problems with polynomial time solutions</a:t>
            </a:r>
          </a:p>
          <a:p>
            <a:pPr lvl="1"/>
            <a:r>
              <a:rPr lang="en-US" altLang="en-US" smtClean="0"/>
              <a:t>N, N</a:t>
            </a:r>
            <a:r>
              <a:rPr lang="en-US" altLang="en-US" baseline="30000" smtClean="0"/>
              <a:t>2</a:t>
            </a:r>
            <a:r>
              <a:rPr lang="en-US" altLang="en-US" smtClean="0"/>
              <a:t> </a:t>
            </a:r>
          </a:p>
          <a:p>
            <a:pPr lvl="1"/>
            <a:r>
              <a:rPr lang="en-US" altLang="en-US" smtClean="0"/>
              <a:t>Example: Selection sort</a:t>
            </a:r>
          </a:p>
          <a:p>
            <a:pPr lvl="1"/>
            <a:r>
              <a:rPr lang="en-US" altLang="en-US" smtClean="0"/>
              <a:t>Easy to solve</a:t>
            </a:r>
          </a:p>
          <a:p>
            <a:r>
              <a:rPr lang="en-US" altLang="en-US" smtClean="0"/>
              <a:t>NP: problems with not polynomial time solutions</a:t>
            </a:r>
          </a:p>
          <a:p>
            <a:pPr lvl="1"/>
            <a:r>
              <a:rPr lang="en-US" altLang="en-US" smtClean="0"/>
              <a:t>2</a:t>
            </a:r>
            <a:r>
              <a:rPr lang="en-US" altLang="en-US" baseline="30000" smtClean="0"/>
              <a:t>n</a:t>
            </a:r>
            <a:r>
              <a:rPr lang="en-US" altLang="en-US" smtClean="0"/>
              <a:t>  ,   N!</a:t>
            </a:r>
          </a:p>
          <a:p>
            <a:pPr lvl="1"/>
            <a:r>
              <a:rPr lang="en-US" altLang="en-US" smtClean="0"/>
              <a:t>Hard to solve</a:t>
            </a:r>
          </a:p>
        </p:txBody>
      </p:sp>
    </p:spTree>
    <p:extLst>
      <p:ext uri="{BB962C8B-B14F-4D97-AF65-F5344CB8AC3E}">
        <p14:creationId xmlns:p14="http://schemas.microsoft.com/office/powerpoint/2010/main" val="2713286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Does P = NP?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Famous CS question</a:t>
            </a:r>
          </a:p>
          <a:p>
            <a:r>
              <a:rPr lang="en-US" altLang="en-US" smtClean="0"/>
              <a:t>If yes, a whole class of difficult problems can be solve efficiently, one problem is reducible to another</a:t>
            </a:r>
          </a:p>
          <a:p>
            <a:r>
              <a:rPr lang="en-US" altLang="en-US" smtClean="0"/>
              <a:t>If no, none of the hard problems can be solved efficiently</a:t>
            </a:r>
          </a:p>
        </p:txBody>
      </p:sp>
    </p:spTree>
    <p:extLst>
      <p:ext uri="{BB962C8B-B14F-4D97-AF65-F5344CB8AC3E}">
        <p14:creationId xmlns:p14="http://schemas.microsoft.com/office/powerpoint/2010/main" val="4230990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A CS Story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02666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mtClean="0"/>
              <a:t>Announcements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066800"/>
            <a:ext cx="7772400" cy="5029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Submit works now!</a:t>
            </a:r>
          </a:p>
          <a:p>
            <a:pPr eaLnBrk="1" hangingPunct="1"/>
            <a:r>
              <a:rPr lang="en-US" altLang="en-US" dirty="0" smtClean="0"/>
              <a:t>Final </a:t>
            </a:r>
            <a:r>
              <a:rPr lang="en-US" altLang="en-US" dirty="0" smtClean="0"/>
              <a:t>Exam </a:t>
            </a:r>
            <a:r>
              <a:rPr lang="en-US" altLang="en-US" dirty="0" smtClean="0"/>
              <a:t>– accommodations/reschedule? </a:t>
            </a:r>
          </a:p>
          <a:p>
            <a:pPr lvl="1" eaLnBrk="1" hangingPunct="1"/>
            <a:r>
              <a:rPr lang="en-US" altLang="en-US" dirty="0" smtClean="0"/>
              <a:t>Fill out form by Dec 5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APT </a:t>
            </a:r>
            <a:r>
              <a:rPr lang="en-US" altLang="en-US" dirty="0" smtClean="0"/>
              <a:t>10 due Friday, last late day is Dec 7</a:t>
            </a:r>
          </a:p>
          <a:p>
            <a:pPr eaLnBrk="1" hangingPunct="1"/>
            <a:r>
              <a:rPr lang="en-US" altLang="en-US" dirty="0" err="1" smtClean="0"/>
              <a:t>Asg</a:t>
            </a:r>
            <a:r>
              <a:rPr lang="en-US" altLang="en-US" dirty="0" smtClean="0"/>
              <a:t> 8 due tonight!, Last late day is Dec 6</a:t>
            </a:r>
          </a:p>
          <a:p>
            <a:pPr eaLnBrk="1" hangingPunct="1"/>
            <a:r>
              <a:rPr lang="en-US" altLang="en-US" dirty="0" err="1" smtClean="0"/>
              <a:t>Asg</a:t>
            </a:r>
            <a:r>
              <a:rPr lang="en-US" altLang="en-US" dirty="0" smtClean="0"/>
              <a:t> 9 due Friday night, not accepted after midnight!</a:t>
            </a:r>
            <a:endParaRPr lang="en-US" altLang="en-US" dirty="0" smtClean="0"/>
          </a:p>
          <a:p>
            <a:pPr eaLnBrk="1" hangingPunct="1"/>
            <a:r>
              <a:rPr lang="en-US" altLang="en-US" dirty="0" smtClean="0"/>
              <a:t>Today</a:t>
            </a:r>
          </a:p>
          <a:p>
            <a:pPr lvl="1" eaLnBrk="1" hangingPunct="1"/>
            <a:r>
              <a:rPr lang="en-US" altLang="en-US" dirty="0" smtClean="0"/>
              <a:t>More on sorting, Classwork, CS story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249952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altLang="en-US" smtClean="0"/>
              <a:t>More Announcements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US" altLang="en-US" dirty="0" smtClean="0"/>
              <a:t>Be a UTA</a:t>
            </a:r>
          </a:p>
          <a:p>
            <a:pPr lvl="1"/>
            <a:r>
              <a:rPr lang="en-US" altLang="en-US" dirty="0">
                <a:hlinkClick r:id="rId2"/>
              </a:rPr>
              <a:t>http://www.cs.duke.edu/csed/uta</a:t>
            </a:r>
            <a:r>
              <a:rPr lang="en-US" altLang="en-US" dirty="0" smtClean="0">
                <a:hlinkClick r:id="rId2"/>
              </a:rPr>
              <a:t>/</a:t>
            </a:r>
            <a:endParaRPr lang="en-US" altLang="en-US" dirty="0" smtClean="0"/>
          </a:p>
          <a:p>
            <a:r>
              <a:rPr lang="en-US" altLang="en-US" dirty="0" smtClean="0"/>
              <a:t>Next </a:t>
            </a:r>
            <a:r>
              <a:rPr lang="en-US" altLang="en-US" dirty="0" smtClean="0"/>
              <a:t>course</a:t>
            </a:r>
          </a:p>
          <a:p>
            <a:pPr lvl="1"/>
            <a:r>
              <a:rPr lang="en-US" altLang="en-US" dirty="0" err="1" smtClean="0"/>
              <a:t>CompSci</a:t>
            </a:r>
            <a:r>
              <a:rPr lang="en-US" altLang="en-US" dirty="0" smtClean="0"/>
              <a:t> </a:t>
            </a:r>
            <a:r>
              <a:rPr lang="en-US" altLang="en-US" dirty="0" smtClean="0"/>
              <a:t>201</a:t>
            </a:r>
            <a:endParaRPr lang="en-US" altLang="en-US" dirty="0" smtClean="0"/>
          </a:p>
          <a:p>
            <a:pPr lvl="1"/>
            <a:r>
              <a:rPr lang="en-US" altLang="en-US" dirty="0" smtClean="0"/>
              <a:t>Start all over again with Java</a:t>
            </a:r>
          </a:p>
          <a:p>
            <a:pPr lvl="1"/>
            <a:r>
              <a:rPr lang="en-US" altLang="en-US" dirty="0" smtClean="0"/>
              <a:t>Java has if, loops, lists, maps (dictionaries), sets</a:t>
            </a:r>
          </a:p>
          <a:p>
            <a:pPr lvl="1"/>
            <a:r>
              <a:rPr lang="en-US" altLang="en-US" dirty="0" smtClean="0"/>
              <a:t>Is that familiar?</a:t>
            </a:r>
          </a:p>
          <a:p>
            <a:pPr lvl="1"/>
            <a:r>
              <a:rPr lang="en-US" altLang="en-US" dirty="0" smtClean="0"/>
              <a:t>Learn about nonlinear structures that can be more efficient</a:t>
            </a:r>
          </a:p>
        </p:txBody>
      </p:sp>
    </p:spTree>
    <p:extLst>
      <p:ext uri="{BB962C8B-B14F-4D97-AF65-F5344CB8AC3E}">
        <p14:creationId xmlns:p14="http://schemas.microsoft.com/office/powerpoint/2010/main" val="171532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Final Exam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8153400" cy="4114800"/>
          </a:xfrm>
        </p:spPr>
        <p:txBody>
          <a:bodyPr/>
          <a:lstStyle/>
          <a:p>
            <a:r>
              <a:rPr lang="en-US" altLang="en-US" dirty="0" smtClean="0"/>
              <a:t>Sec 01 (White Lect. Hall) – Sat Dec 13 2pm</a:t>
            </a:r>
          </a:p>
          <a:p>
            <a:r>
              <a:rPr lang="en-US" altLang="en-US" dirty="0" smtClean="0"/>
              <a:t>Sec 02 (LSRC B101) – Wed Dec 10 7pm</a:t>
            </a:r>
            <a:endParaRPr lang="en-US" altLang="en-US" dirty="0" smtClean="0"/>
          </a:p>
          <a:p>
            <a:r>
              <a:rPr lang="en-US" altLang="en-US" dirty="0" smtClean="0"/>
              <a:t>Closed Book, Closed Notes, Closed neighbor</a:t>
            </a:r>
          </a:p>
          <a:p>
            <a:r>
              <a:rPr lang="en-US" altLang="en-US" dirty="0" smtClean="0"/>
              <a:t>Python </a:t>
            </a:r>
            <a:r>
              <a:rPr lang="en-US" altLang="en-US" dirty="0" smtClean="0"/>
              <a:t>Reference </a:t>
            </a:r>
            <a:r>
              <a:rPr lang="en-US" altLang="en-US" dirty="0" smtClean="0"/>
              <a:t>Sheet</a:t>
            </a:r>
          </a:p>
          <a:p>
            <a:r>
              <a:rPr lang="en-US" altLang="en-US" dirty="0" smtClean="0"/>
              <a:t>Covers all topics through today</a:t>
            </a:r>
          </a:p>
          <a:p>
            <a:r>
              <a:rPr lang="en-US" altLang="en-US" dirty="0" smtClean="0"/>
              <a:t>Best way to study is practice writing code</a:t>
            </a:r>
            <a:r>
              <a:rPr lang="en-US" altLang="en-US" dirty="0" smtClean="0"/>
              <a:t>!</a:t>
            </a:r>
          </a:p>
          <a:p>
            <a:r>
              <a:rPr lang="en-US" altLang="en-US" dirty="0" smtClean="0"/>
              <a:t>See old tests (no old final exams)</a:t>
            </a:r>
          </a:p>
          <a:p>
            <a:r>
              <a:rPr lang="en-US" altLang="en-US" dirty="0" smtClean="0"/>
              <a:t>Fall 2014 tests – see other section tests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34095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Final Exam (cont)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Test format</a:t>
            </a:r>
          </a:p>
          <a:p>
            <a:pPr lvl="1"/>
            <a:r>
              <a:rPr lang="en-US" altLang="en-US" dirty="0" smtClean="0"/>
              <a:t>Multiple choice</a:t>
            </a:r>
          </a:p>
          <a:p>
            <a:pPr lvl="1"/>
            <a:r>
              <a:rPr lang="en-US" altLang="en-US" dirty="0" smtClean="0"/>
              <a:t>Writing code</a:t>
            </a:r>
          </a:p>
          <a:p>
            <a:r>
              <a:rPr lang="en-US" altLang="en-US" dirty="0" smtClean="0"/>
              <a:t>Topics include:</a:t>
            </a:r>
          </a:p>
          <a:p>
            <a:pPr lvl="1"/>
            <a:r>
              <a:rPr lang="en-US" altLang="en-US" dirty="0" smtClean="0"/>
              <a:t>if, loops, lists, sets, maps, files, functions</a:t>
            </a:r>
          </a:p>
          <a:p>
            <a:pPr lvl="1"/>
            <a:r>
              <a:rPr lang="en-US" altLang="en-US" dirty="0" smtClean="0"/>
              <a:t>recursion and regular expressions – reading </a:t>
            </a:r>
            <a:r>
              <a:rPr lang="en-US" altLang="en-US" dirty="0" smtClean="0"/>
              <a:t>level only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4798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Calculate Your Grade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“About” tab on course web page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938" y="2590800"/>
            <a:ext cx="7374262" cy="35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6926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on Grades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Lecture – drop the first two weeks (drop/add period)  plus 3 more</a:t>
            </a:r>
          </a:p>
          <a:p>
            <a:r>
              <a:rPr lang="en-US" dirty="0" smtClean="0"/>
              <a:t>Reading Quizzes – will drop 20 points</a:t>
            </a:r>
          </a:p>
          <a:p>
            <a:r>
              <a:rPr lang="en-US" dirty="0" smtClean="0"/>
              <a:t>Lab – drop 8 points (each lab is 4 pts)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6716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9665"/>
            <a:ext cx="7772400" cy="1143000"/>
          </a:xfrm>
        </p:spPr>
        <p:txBody>
          <a:bodyPr/>
          <a:lstStyle/>
          <a:p>
            <a:r>
              <a:rPr lang="en-US" dirty="0" smtClean="0"/>
              <a:t>Wrap up Sorting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114800"/>
          </a:xfrm>
        </p:spPr>
        <p:txBody>
          <a:bodyPr/>
          <a:lstStyle/>
          <a:p>
            <a:r>
              <a:rPr lang="en-US" dirty="0" smtClean="0"/>
              <a:t>Different </a:t>
            </a:r>
            <a:r>
              <a:rPr lang="en-US" dirty="0" smtClean="0"/>
              <a:t>ways to sort?</a:t>
            </a:r>
          </a:p>
          <a:p>
            <a:pPr lvl="1"/>
            <a:r>
              <a:rPr lang="en-US" dirty="0" smtClean="0"/>
              <a:t>Over 50 sorting algorithms</a:t>
            </a:r>
          </a:p>
          <a:p>
            <a:r>
              <a:rPr lang="en-US" dirty="0" smtClean="0"/>
              <a:t>What sorting algorithm does Python sort use?</a:t>
            </a:r>
          </a:p>
          <a:p>
            <a:r>
              <a:rPr lang="en-US" dirty="0" smtClean="0"/>
              <a:t>Does President Obama know his sorts? </a:t>
            </a:r>
          </a:p>
          <a:p>
            <a:r>
              <a:rPr lang="en-US" dirty="0"/>
              <a:t>Sorting animations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     http</a:t>
            </a:r>
            <a:r>
              <a:rPr lang="en-US" dirty="0"/>
              <a:t>://www.sorting-algorithms.com/</a:t>
            </a:r>
          </a:p>
        </p:txBody>
      </p:sp>
    </p:spTree>
    <p:extLst>
      <p:ext uri="{BB962C8B-B14F-4D97-AF65-F5344CB8AC3E}">
        <p14:creationId xmlns:p14="http://schemas.microsoft.com/office/powerpoint/2010/main" val="3375957398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Times New Roman"/>
      </a:majorFont>
      <a:minorFont>
        <a:latin typeface="Times New Roman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1733</TotalTime>
  <Words>967</Words>
  <Application>Microsoft Office PowerPoint</Application>
  <PresentationFormat>On-screen Show (4:3)</PresentationFormat>
  <Paragraphs>271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Calibri</vt:lpstr>
      <vt:lpstr>Times New Roman</vt:lpstr>
      <vt:lpstr>Default Design</vt:lpstr>
      <vt:lpstr>CompSci 101 Introduction to Computer Science</vt:lpstr>
      <vt:lpstr>Evaluation</vt:lpstr>
      <vt:lpstr>Announcements</vt:lpstr>
      <vt:lpstr>More Announcements</vt:lpstr>
      <vt:lpstr>Final Exam</vt:lpstr>
      <vt:lpstr>Final Exam (cont)</vt:lpstr>
      <vt:lpstr>Calculate Your Grade</vt:lpstr>
      <vt:lpstr>More on Grades</vt:lpstr>
      <vt:lpstr>Wrap up Sorting</vt:lpstr>
      <vt:lpstr>Merge Sort</vt:lpstr>
      <vt:lpstr>Classwork bit.ly/101fall14-1204-01</vt:lpstr>
      <vt:lpstr>Growth of functions</vt:lpstr>
      <vt:lpstr>Timings</vt:lpstr>
      <vt:lpstr>Timings</vt:lpstr>
      <vt:lpstr>Look at the timings of the sorts</vt:lpstr>
      <vt:lpstr>Problem: Traveling Band</vt:lpstr>
      <vt:lpstr>How do you calculate the best path?</vt:lpstr>
      <vt:lpstr>How long?</vt:lpstr>
      <vt:lpstr>How long?</vt:lpstr>
      <vt:lpstr>How long?</vt:lpstr>
      <vt:lpstr>How long?</vt:lpstr>
      <vt:lpstr>How long?</vt:lpstr>
      <vt:lpstr>How long?</vt:lpstr>
      <vt:lpstr>P = NP?</vt:lpstr>
      <vt:lpstr>Does P = NP?</vt:lpstr>
      <vt:lpstr>A CS Story</vt:lpstr>
    </vt:vector>
  </TitlesOfParts>
  <Company>Duke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CompSci 6 Programming Design and Analysis</dc:title>
  <dc:creator>Susan Rodger</dc:creator>
  <cp:lastModifiedBy>Susan</cp:lastModifiedBy>
  <cp:revision>51</cp:revision>
  <dcterms:created xsi:type="dcterms:W3CDTF">2005-08-25T14:18:45Z</dcterms:created>
  <dcterms:modified xsi:type="dcterms:W3CDTF">2014-12-04T14:05:07Z</dcterms:modified>
</cp:coreProperties>
</file>