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343" r:id="rId2"/>
    <p:sldId id="364" r:id="rId3"/>
    <p:sldId id="365" r:id="rId4"/>
    <p:sldId id="366" r:id="rId5"/>
    <p:sldId id="363" r:id="rId6"/>
    <p:sldId id="381" r:id="rId7"/>
    <p:sldId id="383" r:id="rId8"/>
    <p:sldId id="385" r:id="rId9"/>
    <p:sldId id="382" r:id="rId10"/>
    <p:sldId id="380" r:id="rId11"/>
    <p:sldId id="367" r:id="rId12"/>
    <p:sldId id="362" r:id="rId13"/>
    <p:sldId id="369" r:id="rId14"/>
    <p:sldId id="370" r:id="rId15"/>
    <p:sldId id="386" r:id="rId16"/>
    <p:sldId id="373" r:id="rId17"/>
    <p:sldId id="374" r:id="rId18"/>
    <p:sldId id="375" r:id="rId19"/>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Courier New"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Courier New"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Courier New"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Courier New"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Courier New" charset="0"/>
        <a:ea typeface="ＭＳ Ｐゴシック" charset="-128"/>
        <a:cs typeface="+mn-cs"/>
      </a:defRPr>
    </a:lvl5pPr>
    <a:lvl6pPr marL="2286000" algn="l" defTabSz="914400" rtl="0" eaLnBrk="1" latinLnBrk="0" hangingPunct="1">
      <a:defRPr sz="2400" kern="1200">
        <a:solidFill>
          <a:schemeClr val="tx1"/>
        </a:solidFill>
        <a:latin typeface="Courier New" charset="0"/>
        <a:ea typeface="ＭＳ Ｐゴシック" charset="-128"/>
        <a:cs typeface="+mn-cs"/>
      </a:defRPr>
    </a:lvl6pPr>
    <a:lvl7pPr marL="2743200" algn="l" defTabSz="914400" rtl="0" eaLnBrk="1" latinLnBrk="0" hangingPunct="1">
      <a:defRPr sz="2400" kern="1200">
        <a:solidFill>
          <a:schemeClr val="tx1"/>
        </a:solidFill>
        <a:latin typeface="Courier New" charset="0"/>
        <a:ea typeface="ＭＳ Ｐゴシック" charset="-128"/>
        <a:cs typeface="+mn-cs"/>
      </a:defRPr>
    </a:lvl7pPr>
    <a:lvl8pPr marL="3200400" algn="l" defTabSz="914400" rtl="0" eaLnBrk="1" latinLnBrk="0" hangingPunct="1">
      <a:defRPr sz="2400" kern="1200">
        <a:solidFill>
          <a:schemeClr val="tx1"/>
        </a:solidFill>
        <a:latin typeface="Courier New" charset="0"/>
        <a:ea typeface="ＭＳ Ｐゴシック" charset="-128"/>
        <a:cs typeface="+mn-cs"/>
      </a:defRPr>
    </a:lvl8pPr>
    <a:lvl9pPr marL="3657600" algn="l" defTabSz="914400" rtl="0" eaLnBrk="1" latinLnBrk="0" hangingPunct="1">
      <a:defRPr sz="2400" kern="1200">
        <a:solidFill>
          <a:schemeClr val="tx1"/>
        </a:solidFill>
        <a:latin typeface="Courier New"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1F400"/>
    <a:srgbClr val="0066CC"/>
    <a:srgbClr val="000099"/>
    <a:srgbClr val="003399"/>
    <a:srgbClr val="FC0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83356" autoAdjust="0"/>
  </p:normalViewPr>
  <p:slideViewPr>
    <p:cSldViewPr snapToGrid="0">
      <p:cViewPr>
        <p:scale>
          <a:sx n="90" d="100"/>
          <a:sy n="90" d="100"/>
        </p:scale>
        <p:origin x="-1312"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notesViewPr>
    <p:cSldViewPr snapToGrid="0" snapToObjects="1">
      <p:cViewPr varScale="1">
        <p:scale>
          <a:sx n="127" d="100"/>
          <a:sy n="127" d="100"/>
        </p:scale>
        <p:origin x="-1128" y="-10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876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277938" y="3475038"/>
            <a:ext cx="7045325" cy="3290887"/>
          </a:xfrm>
          <a:prstGeom prst="rect">
            <a:avLst/>
          </a:prstGeom>
          <a:noFill/>
          <a:ln w="12700">
            <a:noFill/>
            <a:miter lim="800000"/>
            <a:headEnd/>
            <a:tailEnd/>
          </a:ln>
          <a:effectLst/>
        </p:spPr>
        <p:txBody>
          <a:bodyPr vert="horz" wrap="square" lIns="96544" tIns="46609" rIns="96544" bIns="46609"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p:cNvSpPr>
            <a:spLocks noGrp="1" noRot="1" noChangeAspect="1" noChangeArrowheads="1" noTextEdit="1"/>
          </p:cNvSpPr>
          <p:nvPr>
            <p:ph type="sldImg" idx="2"/>
          </p:nvPr>
        </p:nvSpPr>
        <p:spPr bwMode="auto">
          <a:xfrm>
            <a:off x="2971800" y="547688"/>
            <a:ext cx="3659188" cy="2744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112432082"/>
      </p:ext>
    </p:extLst>
  </p:cSld>
  <p:clrMap bg1="lt1" tx1="dk1" bg2="lt2" tx2="dk2" accent1="accent1" accent2="accent2" accent3="accent3" accent4="accent4" accent5="accent5" accent6="accent6" hlink="hlink" folHlink="folHlink"/>
  <p:notesStyle>
    <a:lvl1pPr algn="l" defTabSz="908050" rtl="0" eaLnBrk="0" fontAlgn="base" hangingPunct="0">
      <a:spcBef>
        <a:spcPct val="30000"/>
      </a:spcBef>
      <a:spcAft>
        <a:spcPct val="0"/>
      </a:spcAft>
      <a:defRPr sz="1200" kern="1200">
        <a:solidFill>
          <a:schemeClr val="tx1"/>
        </a:solidFill>
        <a:latin typeface="Times New Roman" pitchFamily="-65" charset="0"/>
        <a:ea typeface="ＭＳ Ｐゴシック" charset="0"/>
        <a:cs typeface="MS PGothic" charset="0"/>
      </a:defRPr>
    </a:lvl1pPr>
    <a:lvl2pPr marL="454025" algn="l" defTabSz="908050" rtl="0" eaLnBrk="0" fontAlgn="base" hangingPunct="0">
      <a:spcBef>
        <a:spcPct val="30000"/>
      </a:spcBef>
      <a:spcAft>
        <a:spcPct val="0"/>
      </a:spcAft>
      <a:defRPr sz="1200" kern="1200">
        <a:solidFill>
          <a:schemeClr val="tx1"/>
        </a:solidFill>
        <a:latin typeface="Times New Roman" pitchFamily="-65" charset="0"/>
        <a:ea typeface="MS PGothic" panose="020B0600070205080204" pitchFamily="34" charset="-128"/>
        <a:cs typeface="MS PGothic" charset="0"/>
      </a:defRPr>
    </a:lvl2pPr>
    <a:lvl3pPr marL="908050" algn="l" defTabSz="908050" rtl="0" eaLnBrk="0" fontAlgn="base" hangingPunct="0">
      <a:spcBef>
        <a:spcPct val="30000"/>
      </a:spcBef>
      <a:spcAft>
        <a:spcPct val="0"/>
      </a:spcAft>
      <a:defRPr sz="1200" kern="1200">
        <a:solidFill>
          <a:schemeClr val="tx1"/>
        </a:solidFill>
        <a:latin typeface="Times New Roman" pitchFamily="-65" charset="0"/>
        <a:ea typeface="MS PGothic" panose="020B0600070205080204" pitchFamily="34" charset="-128"/>
        <a:cs typeface="MS PGothic" charset="0"/>
      </a:defRPr>
    </a:lvl3pPr>
    <a:lvl4pPr marL="1363663" algn="l" defTabSz="908050" rtl="0" eaLnBrk="0" fontAlgn="base" hangingPunct="0">
      <a:spcBef>
        <a:spcPct val="30000"/>
      </a:spcBef>
      <a:spcAft>
        <a:spcPct val="0"/>
      </a:spcAft>
      <a:defRPr sz="1200" kern="1200">
        <a:solidFill>
          <a:schemeClr val="tx1"/>
        </a:solidFill>
        <a:latin typeface="Times New Roman" pitchFamily="-65" charset="0"/>
        <a:ea typeface="MS PGothic" panose="020B0600070205080204" pitchFamily="34" charset="-128"/>
        <a:cs typeface="MS PGothic" charset="0"/>
      </a:defRPr>
    </a:lvl4pPr>
    <a:lvl5pPr marL="1817688" algn="l" defTabSz="908050" rtl="0" eaLnBrk="0" fontAlgn="base" hangingPunct="0">
      <a:spcBef>
        <a:spcPct val="30000"/>
      </a:spcBef>
      <a:spcAft>
        <a:spcPct val="0"/>
      </a:spcAft>
      <a:defRPr sz="1200" kern="1200">
        <a:solidFill>
          <a:schemeClr val="tx1"/>
        </a:solidFill>
        <a:latin typeface="Times New Roman" pitchFamily="-65"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657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going over questions, could do sorting APTs ? Should we give those now?</a:t>
            </a:r>
          </a:p>
          <a:p>
            <a:endParaRPr lang="en-US" dirty="0" smtClean="0"/>
          </a:p>
          <a:p>
            <a:r>
              <a:rPr lang="en-US" dirty="0" err="1" smtClean="0"/>
              <a:t>Sortbyfreqs</a:t>
            </a:r>
            <a:endParaRPr lang="en-US" dirty="0" smtClean="0"/>
          </a:p>
          <a:p>
            <a:r>
              <a:rPr lang="en-US" dirty="0" err="1" smtClean="0"/>
              <a:t>Medltable</a:t>
            </a:r>
            <a:endParaRPr lang="en-US" dirty="0" smtClean="0"/>
          </a:p>
          <a:p>
            <a:r>
              <a:rPr lang="en-US" dirty="0" err="1" smtClean="0"/>
              <a:t>EatDrink</a:t>
            </a:r>
            <a:r>
              <a:rPr lang="en-US" smtClean="0"/>
              <a:t>?</a:t>
            </a:r>
            <a:endParaRPr lang="en-US" dirty="0" smtClean="0"/>
          </a:p>
          <a:p>
            <a:endParaRPr lang="en-US" dirty="0"/>
          </a:p>
        </p:txBody>
      </p:sp>
    </p:spTree>
    <p:extLst>
      <p:ext uri="{BB962C8B-B14F-4D97-AF65-F5344CB8AC3E}">
        <p14:creationId xmlns:p14="http://schemas.microsoft.com/office/powerpoint/2010/main" val="219167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664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927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4572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150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457200"/>
            <a:ext cx="7772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90600" y="1295402"/>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2"/>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90600" y="3619502"/>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53000" y="3619502"/>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62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2954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295400"/>
            <a:ext cx="3810000" cy="4495800"/>
          </a:xfrm>
        </p:spPr>
        <p:txBody>
          <a:bodyPr/>
          <a:lstStyle/>
          <a:p>
            <a:pPr lvl="0"/>
            <a:endParaRPr lang="en-US" noProof="0" smtClean="0"/>
          </a:p>
        </p:txBody>
      </p:sp>
    </p:spTree>
    <p:extLst>
      <p:ext uri="{BB962C8B-B14F-4D97-AF65-F5344CB8AC3E}">
        <p14:creationId xmlns:p14="http://schemas.microsoft.com/office/powerpoint/2010/main" val="6745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68985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4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295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0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416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541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284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938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5895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50900" y="1295400"/>
            <a:ext cx="7658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ChangeArrowheads="1"/>
          </p:cNvSpPr>
          <p:nvPr/>
        </p:nvSpPr>
        <p:spPr bwMode="auto">
          <a:xfrm>
            <a:off x="990600" y="6096000"/>
            <a:ext cx="4684713" cy="242888"/>
          </a:xfrm>
          <a:prstGeom prst="rect">
            <a:avLst/>
          </a:prstGeom>
          <a:noFill/>
          <a:ln>
            <a:noFill/>
          </a:ln>
          <a:extLst/>
        </p:spPr>
        <p:txBody>
          <a:bodyPr lIns="90488" tIns="44450" rIns="90488" bIns="44450">
            <a:spAutoFit/>
          </a:bodyPr>
          <a:lstStyle>
            <a:lvl1pPr eaLnBrk="0" hangingPunct="0">
              <a:defRPr sz="2400">
                <a:solidFill>
                  <a:schemeClr val="tx1"/>
                </a:solidFill>
                <a:latin typeface="Courier New" panose="02070309020205020404" pitchFamily="49" charset="0"/>
                <a:ea typeface="MS PGothic" panose="020B0600070205080204" pitchFamily="34" charset="-128"/>
              </a:defRPr>
            </a:lvl1pPr>
            <a:lvl2pPr marL="742950" indent="-285750" eaLnBrk="0" hangingPunct="0">
              <a:defRPr sz="2400">
                <a:solidFill>
                  <a:schemeClr val="tx1"/>
                </a:solidFill>
                <a:latin typeface="Courier New" panose="02070309020205020404" pitchFamily="49" charset="0"/>
                <a:ea typeface="MS PGothic" panose="020B0600070205080204" pitchFamily="34" charset="-128"/>
              </a:defRPr>
            </a:lvl2pPr>
            <a:lvl3pPr marL="1143000" indent="-228600" eaLnBrk="0" hangingPunct="0">
              <a:defRPr sz="2400">
                <a:solidFill>
                  <a:schemeClr val="tx1"/>
                </a:solidFill>
                <a:latin typeface="Courier New" panose="02070309020205020404" pitchFamily="49" charset="0"/>
                <a:ea typeface="MS PGothic" panose="020B0600070205080204" pitchFamily="34" charset="-128"/>
              </a:defRPr>
            </a:lvl3pPr>
            <a:lvl4pPr marL="1600200" indent="-228600" eaLnBrk="0" hangingPunct="0">
              <a:defRPr sz="2400">
                <a:solidFill>
                  <a:schemeClr val="tx1"/>
                </a:solidFill>
                <a:latin typeface="Courier New" panose="02070309020205020404" pitchFamily="49" charset="0"/>
                <a:ea typeface="MS PGothic" panose="020B0600070205080204" pitchFamily="34" charset="-128"/>
              </a:defRPr>
            </a:lvl4pPr>
            <a:lvl5pPr marL="2057400" indent="-228600" eaLnBrk="0" hangingPunct="0">
              <a:defRPr sz="2400">
                <a:solidFill>
                  <a:schemeClr val="tx1"/>
                </a:solidFill>
                <a:latin typeface="Courier New" panose="02070309020205020404" pitchFamily="49"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urier New" panose="02070309020205020404" pitchFamily="49" charset="0"/>
                <a:ea typeface="MS PGothic" panose="020B0600070205080204" pitchFamily="34" charset="-128"/>
              </a:defRPr>
            </a:lvl9pPr>
          </a:lstStyle>
          <a:p>
            <a:pPr>
              <a:defRPr/>
            </a:pPr>
            <a:r>
              <a:rPr lang="en-US" altLang="en-US" sz="1000" b="1" smtClean="0">
                <a:solidFill>
                  <a:srgbClr val="FC0128"/>
                </a:solidFill>
                <a:latin typeface="Book Antiqua" panose="02040602050305030304" pitchFamily="18" charset="0"/>
              </a:rPr>
              <a:t>Compsci 101.2, Fall 2015</a:t>
            </a:r>
          </a:p>
        </p:txBody>
      </p:sp>
      <p:sp>
        <p:nvSpPr>
          <p:cNvPr id="1029" name="Rectangle 5"/>
          <p:cNvSpPr>
            <a:spLocks noChangeArrowheads="1"/>
          </p:cNvSpPr>
          <p:nvPr/>
        </p:nvSpPr>
        <p:spPr bwMode="auto">
          <a:xfrm>
            <a:off x="8200299" y="6089650"/>
            <a:ext cx="520564"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Courier New" charset="0"/>
                <a:ea typeface="ＭＳ Ｐゴシック" charset="-128"/>
              </a:defRPr>
            </a:lvl1pPr>
            <a:lvl2pPr marL="742950" indent="-285750">
              <a:defRPr sz="2400">
                <a:solidFill>
                  <a:schemeClr val="tx1"/>
                </a:solidFill>
                <a:latin typeface="Courier New" charset="0"/>
                <a:ea typeface="ＭＳ Ｐゴシック" charset="-128"/>
              </a:defRPr>
            </a:lvl2pPr>
            <a:lvl3pPr marL="1143000" indent="-228600">
              <a:defRPr sz="2400">
                <a:solidFill>
                  <a:schemeClr val="tx1"/>
                </a:solidFill>
                <a:latin typeface="Courier New" charset="0"/>
                <a:ea typeface="ＭＳ Ｐゴシック" charset="-128"/>
              </a:defRPr>
            </a:lvl3pPr>
            <a:lvl4pPr marL="1600200" indent="-228600">
              <a:defRPr sz="2400">
                <a:solidFill>
                  <a:schemeClr val="tx1"/>
                </a:solidFill>
                <a:latin typeface="Courier New" charset="0"/>
                <a:ea typeface="ＭＳ Ｐゴシック" charset="-128"/>
              </a:defRPr>
            </a:lvl4pPr>
            <a:lvl5pPr marL="2057400" indent="-228600">
              <a:defRPr sz="2400">
                <a:solidFill>
                  <a:schemeClr val="tx1"/>
                </a:solidFill>
                <a:latin typeface="Courier New" charset="0"/>
                <a:ea typeface="ＭＳ Ｐゴシック" charset="-128"/>
              </a:defRPr>
            </a:lvl5pPr>
            <a:lvl6pPr marL="2514600" indent="-228600" eaLnBrk="0" fontAlgn="base" hangingPunct="0">
              <a:spcBef>
                <a:spcPct val="0"/>
              </a:spcBef>
              <a:spcAft>
                <a:spcPct val="0"/>
              </a:spcAft>
              <a:defRPr sz="2400">
                <a:solidFill>
                  <a:schemeClr val="tx1"/>
                </a:solidFill>
                <a:latin typeface="Courier New" charset="0"/>
                <a:ea typeface="ＭＳ Ｐゴシック" charset="-128"/>
              </a:defRPr>
            </a:lvl6pPr>
            <a:lvl7pPr marL="2971800" indent="-228600" eaLnBrk="0" fontAlgn="base" hangingPunct="0">
              <a:spcBef>
                <a:spcPct val="0"/>
              </a:spcBef>
              <a:spcAft>
                <a:spcPct val="0"/>
              </a:spcAft>
              <a:defRPr sz="2400">
                <a:solidFill>
                  <a:schemeClr val="tx1"/>
                </a:solidFill>
                <a:latin typeface="Courier New" charset="0"/>
                <a:ea typeface="ＭＳ Ｐゴシック" charset="-128"/>
              </a:defRPr>
            </a:lvl7pPr>
            <a:lvl8pPr marL="3429000" indent="-228600" eaLnBrk="0" fontAlgn="base" hangingPunct="0">
              <a:spcBef>
                <a:spcPct val="0"/>
              </a:spcBef>
              <a:spcAft>
                <a:spcPct val="0"/>
              </a:spcAft>
              <a:defRPr sz="2400">
                <a:solidFill>
                  <a:schemeClr val="tx1"/>
                </a:solidFill>
                <a:latin typeface="Courier New" charset="0"/>
                <a:ea typeface="ＭＳ Ｐゴシック" charset="-128"/>
              </a:defRPr>
            </a:lvl8pPr>
            <a:lvl9pPr marL="3886200" indent="-228600" eaLnBrk="0" fontAlgn="base" hangingPunct="0">
              <a:spcBef>
                <a:spcPct val="0"/>
              </a:spcBef>
              <a:spcAft>
                <a:spcPct val="0"/>
              </a:spcAft>
              <a:defRPr sz="2400">
                <a:solidFill>
                  <a:schemeClr val="tx1"/>
                </a:solidFill>
                <a:latin typeface="Courier New" charset="0"/>
                <a:ea typeface="ＭＳ Ｐゴシック" charset="-128"/>
              </a:defRPr>
            </a:lvl9pPr>
          </a:lstStyle>
          <a:p>
            <a:pPr algn="ctr">
              <a:defRPr/>
            </a:pPr>
            <a:r>
              <a:rPr lang="en-US" altLang="en-US" sz="1000" b="1" dirty="0" smtClean="0">
                <a:latin typeface="Book Antiqua" charset="0"/>
              </a:rPr>
              <a:t>23.</a:t>
            </a:r>
            <a:fld id="{515CE90D-5288-8D48-84FF-FB3447654649}" type="slidenum">
              <a:rPr lang="en-US" altLang="en-US" sz="1000" b="1" smtClean="0">
                <a:latin typeface="Book Antiqua" charset="0"/>
              </a:rPr>
              <a:pPr algn="ctr">
                <a:defRPr/>
              </a:pPr>
              <a:t>‹#›</a:t>
            </a:fld>
            <a:endParaRPr lang="en-US" altLang="en-US" sz="1000" b="1" dirty="0" smtClean="0">
              <a:latin typeface="Book Antiqua" charset="0"/>
            </a:endParaRP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200" b="1">
          <a:solidFill>
            <a:srgbClr val="FC0128"/>
          </a:solidFill>
          <a:latin typeface="+mj-lt"/>
          <a:ea typeface="ＭＳ Ｐゴシック" charset="0"/>
          <a:cs typeface="MS PGothic" charset="0"/>
        </a:defRPr>
      </a:lvl1pPr>
      <a:lvl2pPr algn="l" rtl="0" eaLnBrk="0" fontAlgn="base" hangingPunct="0">
        <a:spcBef>
          <a:spcPct val="0"/>
        </a:spcBef>
        <a:spcAft>
          <a:spcPct val="0"/>
        </a:spcAft>
        <a:defRPr sz="3200" b="1">
          <a:solidFill>
            <a:srgbClr val="FC0128"/>
          </a:solidFill>
          <a:latin typeface="Arial" pitchFamily="-65" charset="0"/>
          <a:ea typeface="ＭＳ Ｐゴシック" charset="0"/>
          <a:cs typeface="MS PGothic" charset="0"/>
        </a:defRPr>
      </a:lvl2pPr>
      <a:lvl3pPr algn="l" rtl="0" eaLnBrk="0" fontAlgn="base" hangingPunct="0">
        <a:spcBef>
          <a:spcPct val="0"/>
        </a:spcBef>
        <a:spcAft>
          <a:spcPct val="0"/>
        </a:spcAft>
        <a:defRPr sz="3200" b="1">
          <a:solidFill>
            <a:srgbClr val="FC0128"/>
          </a:solidFill>
          <a:latin typeface="Arial" pitchFamily="-65" charset="0"/>
          <a:ea typeface="ＭＳ Ｐゴシック" charset="0"/>
          <a:cs typeface="MS PGothic" charset="0"/>
        </a:defRPr>
      </a:lvl3pPr>
      <a:lvl4pPr algn="l" rtl="0" eaLnBrk="0" fontAlgn="base" hangingPunct="0">
        <a:spcBef>
          <a:spcPct val="0"/>
        </a:spcBef>
        <a:spcAft>
          <a:spcPct val="0"/>
        </a:spcAft>
        <a:defRPr sz="3200" b="1">
          <a:solidFill>
            <a:srgbClr val="FC0128"/>
          </a:solidFill>
          <a:latin typeface="Arial" pitchFamily="-65" charset="0"/>
          <a:ea typeface="ＭＳ Ｐゴシック" charset="0"/>
          <a:cs typeface="MS PGothic" charset="0"/>
        </a:defRPr>
      </a:lvl4pPr>
      <a:lvl5pPr algn="l" rtl="0" eaLnBrk="0" fontAlgn="base" hangingPunct="0">
        <a:spcBef>
          <a:spcPct val="0"/>
        </a:spcBef>
        <a:spcAft>
          <a:spcPct val="0"/>
        </a:spcAft>
        <a:defRPr sz="3200" b="1">
          <a:solidFill>
            <a:srgbClr val="FC0128"/>
          </a:solidFill>
          <a:latin typeface="Arial" pitchFamily="-65" charset="0"/>
          <a:ea typeface="ＭＳ Ｐゴシック" charset="0"/>
          <a:cs typeface="MS PGothic" charset="0"/>
        </a:defRPr>
      </a:lvl5pPr>
      <a:lvl6pPr marL="457200" algn="l" rtl="0" eaLnBrk="0" fontAlgn="base" hangingPunct="0">
        <a:spcBef>
          <a:spcPct val="0"/>
        </a:spcBef>
        <a:spcAft>
          <a:spcPct val="0"/>
        </a:spcAft>
        <a:defRPr sz="3200" b="1">
          <a:solidFill>
            <a:srgbClr val="FC0128"/>
          </a:solidFill>
          <a:latin typeface="Arial" pitchFamily="-65" charset="0"/>
        </a:defRPr>
      </a:lvl6pPr>
      <a:lvl7pPr marL="914400" algn="l" rtl="0" eaLnBrk="0" fontAlgn="base" hangingPunct="0">
        <a:spcBef>
          <a:spcPct val="0"/>
        </a:spcBef>
        <a:spcAft>
          <a:spcPct val="0"/>
        </a:spcAft>
        <a:defRPr sz="3200" b="1">
          <a:solidFill>
            <a:srgbClr val="FC0128"/>
          </a:solidFill>
          <a:latin typeface="Arial" pitchFamily="-65" charset="0"/>
        </a:defRPr>
      </a:lvl7pPr>
      <a:lvl8pPr marL="1371600" algn="l" rtl="0" eaLnBrk="0" fontAlgn="base" hangingPunct="0">
        <a:spcBef>
          <a:spcPct val="0"/>
        </a:spcBef>
        <a:spcAft>
          <a:spcPct val="0"/>
        </a:spcAft>
        <a:defRPr sz="3200" b="1">
          <a:solidFill>
            <a:srgbClr val="FC0128"/>
          </a:solidFill>
          <a:latin typeface="Arial" pitchFamily="-65" charset="0"/>
        </a:defRPr>
      </a:lvl8pPr>
      <a:lvl9pPr marL="1828800" algn="l" rtl="0" eaLnBrk="0" fontAlgn="base" hangingPunct="0">
        <a:spcBef>
          <a:spcPct val="0"/>
        </a:spcBef>
        <a:spcAft>
          <a:spcPct val="0"/>
        </a:spcAft>
        <a:defRPr sz="3200" b="1">
          <a:solidFill>
            <a:srgbClr val="FC0128"/>
          </a:solidFill>
          <a:latin typeface="Arial" pitchFamily="-65" charset="0"/>
        </a:defRPr>
      </a:lvl9pPr>
    </p:titleStyle>
    <p:bodyStyle>
      <a:lvl1pPr marL="342900" indent="-342900" algn="l" rtl="0" eaLnBrk="0" fontAlgn="base" hangingPunct="0">
        <a:spcBef>
          <a:spcPct val="20000"/>
        </a:spcBef>
        <a:spcAft>
          <a:spcPct val="0"/>
        </a:spcAft>
        <a:buClr>
          <a:schemeClr val="tx1"/>
        </a:buClr>
        <a:buSzPct val="75000"/>
        <a:buFont typeface="Monotype Sorts" charset="2"/>
        <a:buChar char="l"/>
        <a:defRPr sz="2800" b="1">
          <a:solidFill>
            <a:srgbClr val="00279F"/>
          </a:solidFill>
          <a:latin typeface="+mn-lt"/>
          <a:ea typeface="ＭＳ Ｐゴシック" charset="0"/>
          <a:cs typeface="MS PGothic" charset="0"/>
        </a:defRPr>
      </a:lvl1pPr>
      <a:lvl2pPr marL="742950" indent="-285750" algn="l" rtl="0" eaLnBrk="0" fontAlgn="base" hangingPunct="0">
        <a:spcBef>
          <a:spcPct val="20000"/>
        </a:spcBef>
        <a:spcAft>
          <a:spcPct val="0"/>
        </a:spcAft>
        <a:buClr>
          <a:srgbClr val="FC0128"/>
        </a:buClr>
        <a:buSzPct val="75000"/>
        <a:buFont typeface="Wingdings" charset="2"/>
        <a:buChar char="Ø"/>
        <a:defRPr sz="2400" b="1">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000" b="1">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65" charset="0"/>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65" charset="0"/>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65" charset="0"/>
          <a:ea typeface="ＭＳ Ｐゴシック" pitchFamily="-65" charset="-128"/>
        </a:defRPr>
      </a:lvl6pPr>
      <a:lvl7pPr marL="2971800" indent="-228600" algn="l" rtl="0" eaLnBrk="0" fontAlgn="base" hangingPunct="0">
        <a:spcBef>
          <a:spcPct val="20000"/>
        </a:spcBef>
        <a:spcAft>
          <a:spcPct val="0"/>
        </a:spcAft>
        <a:buChar char="»"/>
        <a:defRPr sz="2000">
          <a:solidFill>
            <a:schemeClr val="tx1"/>
          </a:solidFill>
          <a:latin typeface="Times New Roman" pitchFamily="-65" charset="0"/>
          <a:ea typeface="ＭＳ Ｐゴシック" pitchFamily="-65" charset="-128"/>
        </a:defRPr>
      </a:lvl7pPr>
      <a:lvl8pPr marL="3429000" indent="-228600" algn="l" rtl="0" eaLnBrk="0" fontAlgn="base" hangingPunct="0">
        <a:spcBef>
          <a:spcPct val="20000"/>
        </a:spcBef>
        <a:spcAft>
          <a:spcPct val="0"/>
        </a:spcAft>
        <a:buChar char="»"/>
        <a:defRPr sz="2000">
          <a:solidFill>
            <a:schemeClr val="tx1"/>
          </a:solidFill>
          <a:latin typeface="Times New Roman" pitchFamily="-65" charset="0"/>
          <a:ea typeface="ＭＳ Ｐゴシック" pitchFamily="-65" charset="-128"/>
        </a:defRPr>
      </a:lvl8pPr>
      <a:lvl9pPr marL="3886200" indent="-228600" algn="l" rtl="0" eaLnBrk="0" fontAlgn="base" hangingPunct="0">
        <a:spcBef>
          <a:spcPct val="20000"/>
        </a:spcBef>
        <a:spcAft>
          <a:spcPct val="0"/>
        </a:spcAft>
        <a:buChar char="»"/>
        <a:defRPr sz="2000">
          <a:solidFill>
            <a:schemeClr val="tx1"/>
          </a:solidFill>
          <a:latin typeface="Times New Roman" pitchFamily="-65" charset="0"/>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bit.ly/101fall15-nov19-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xkcd.com/543/" TargetMode="External"/><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xkcd.com/68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ADEHmkL3HBg"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duke.edu/csed/pythonapt/badges.html" TargetMode="Externa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hyperlink" Target="http://nyti.ms/sPv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for </a:t>
            </a:r>
            <a:r>
              <a:rPr lang="en-US" dirty="0" err="1" smtClean="0"/>
              <a:t>ThBThB</a:t>
            </a:r>
            <a:endParaRPr lang="en-US" dirty="0"/>
          </a:p>
        </p:txBody>
      </p:sp>
      <p:sp>
        <p:nvSpPr>
          <p:cNvPr id="3" name="Content Placeholder 2"/>
          <p:cNvSpPr>
            <a:spLocks noGrp="1"/>
          </p:cNvSpPr>
          <p:nvPr>
            <p:ph idx="1"/>
          </p:nvPr>
        </p:nvSpPr>
        <p:spPr/>
        <p:txBody>
          <a:bodyPr/>
          <a:lstStyle/>
          <a:p>
            <a:r>
              <a:rPr lang="en-US" dirty="0" smtClean="0"/>
              <a:t>Programming and understanding …</a:t>
            </a:r>
          </a:p>
          <a:p>
            <a:pPr lvl="1"/>
            <a:r>
              <a:rPr lang="en-US" dirty="0" smtClean="0"/>
              <a:t>Hierarchical structures and concepts</a:t>
            </a:r>
          </a:p>
          <a:p>
            <a:pPr lvl="2"/>
            <a:r>
              <a:rPr lang="en-US" dirty="0" smtClean="0"/>
              <a:t>What is a file system on a computer?</a:t>
            </a:r>
          </a:p>
          <a:p>
            <a:pPr lvl="2"/>
            <a:r>
              <a:rPr lang="en-US" dirty="0" smtClean="0"/>
              <a:t>What is the Internet?</a:t>
            </a:r>
          </a:p>
          <a:p>
            <a:pPr lvl="2"/>
            <a:r>
              <a:rPr lang="en-US" dirty="0" smtClean="0"/>
              <a:t>How does the Domain Name System Work?</a:t>
            </a:r>
          </a:p>
          <a:p>
            <a:r>
              <a:rPr lang="en-US" dirty="0" smtClean="0"/>
              <a:t>How do you access directories?</a:t>
            </a:r>
          </a:p>
          <a:p>
            <a:pPr lvl="2"/>
            <a:r>
              <a:rPr lang="en-US" dirty="0" smtClean="0"/>
              <a:t>And all the files in a directory, and the …</a:t>
            </a:r>
          </a:p>
          <a:p>
            <a:r>
              <a:rPr lang="en-US" dirty="0" smtClean="0"/>
              <a:t>How do you get recommendations </a:t>
            </a:r>
          </a:p>
          <a:p>
            <a:pPr lvl="2"/>
            <a:r>
              <a:rPr lang="en-US" dirty="0" smtClean="0"/>
              <a:t>Based on Yelp, Amazon, Netflix, </a:t>
            </a:r>
          </a:p>
          <a:p>
            <a:pPr lvl="2"/>
            <a:endParaRPr lang="en-US" dirty="0" smtClean="0"/>
          </a:p>
          <a:p>
            <a:pPr lvl="1"/>
            <a:endParaRPr lang="en-US" dirty="0" smtClean="0"/>
          </a:p>
        </p:txBody>
      </p:sp>
    </p:spTree>
    <p:extLst>
      <p:ext uri="{BB962C8B-B14F-4D97-AF65-F5344CB8AC3E}">
        <p14:creationId xmlns:p14="http://schemas.microsoft.com/office/powerpoint/2010/main" val="66622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Finding large files: FileVisit.py</a:t>
            </a:r>
          </a:p>
        </p:txBody>
      </p:sp>
      <p:sp>
        <p:nvSpPr>
          <p:cNvPr id="18434" name="Content Placeholder 2"/>
          <p:cNvSpPr>
            <a:spLocks noGrp="1"/>
          </p:cNvSpPr>
          <p:nvPr>
            <p:ph idx="1"/>
          </p:nvPr>
        </p:nvSpPr>
        <p:spPr/>
        <p:txBody>
          <a:bodyPr/>
          <a:lstStyle/>
          <a:p>
            <a:pPr marL="0" indent="0">
              <a:spcBef>
                <a:spcPct val="0"/>
              </a:spcBef>
              <a:buFont typeface="Monotype Sorts" charset="0"/>
              <a:buNone/>
            </a:pPr>
            <a:r>
              <a:rPr lang="en-US" sz="2000" dirty="0" err="1">
                <a:latin typeface="Courier New" charset="0"/>
                <a:ea typeface="ＭＳ Ｐゴシック" charset="0"/>
                <a:cs typeface="Courier New" charset="0"/>
              </a:rPr>
              <a:t>def</a:t>
            </a: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large = []</a:t>
            </a:r>
          </a:p>
          <a:p>
            <a:pPr marL="0" indent="0">
              <a:spcBef>
                <a:spcPct val="0"/>
              </a:spcBef>
              <a:buFont typeface="Monotype Sorts" charset="0"/>
              <a:buNone/>
            </a:pPr>
            <a:r>
              <a:rPr lang="en-US" sz="2000" dirty="0" smtClean="0">
                <a:latin typeface="Courier New" charset="0"/>
                <a:ea typeface="ＭＳ Ｐゴシック" charset="0"/>
                <a:cs typeface="Courier New" charset="0"/>
              </a:rPr>
              <a:t>    for </a:t>
            </a:r>
            <a:r>
              <a:rPr lang="en-US" sz="2000" dirty="0">
                <a:latin typeface="Courier New" charset="0"/>
                <a:ea typeface="ＭＳ Ｐゴシック" charset="0"/>
                <a:cs typeface="Courier New" charset="0"/>
              </a:rPr>
              <a:t>sub in </a:t>
            </a:r>
            <a:r>
              <a:rPr lang="en-US" sz="2000" dirty="0" err="1">
                <a:latin typeface="Courier New" charset="0"/>
                <a:ea typeface="ＭＳ Ｐゴシック" charset="0"/>
                <a:cs typeface="Courier New" charset="0"/>
              </a:rPr>
              <a:t>os.listdir</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path = </a:t>
            </a:r>
            <a:r>
              <a:rPr lang="en-US" sz="2000" dirty="0" err="1">
                <a:latin typeface="Courier New" charset="0"/>
                <a:ea typeface="ＭＳ Ｐゴシック" charset="0"/>
                <a:cs typeface="Courier New" charset="0"/>
              </a:rPr>
              <a:t>os.path.join</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dirname,sub</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if </a:t>
            </a:r>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(path)</a:t>
            </a:r>
            <a:r>
              <a:rPr lang="en-US" sz="2000" dirty="0" smtClean="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smtClean="0">
                <a:latin typeface="Courier New" charset="0"/>
                <a:ea typeface="ＭＳ Ｐゴシック" charset="0"/>
                <a:cs typeface="Courier New" charset="0"/>
              </a:rPr>
              <a:t>           subs = </a:t>
            </a:r>
            <a:r>
              <a:rPr lang="en-US" sz="2000" dirty="0" err="1" smtClean="0">
                <a:latin typeface="Courier New" charset="0"/>
                <a:ea typeface="ＭＳ Ｐゴシック" charset="0"/>
                <a:cs typeface="Courier New" charset="0"/>
              </a:rPr>
              <a:t>bigfiles</a:t>
            </a:r>
            <a:r>
              <a:rPr lang="en-US" sz="2000" dirty="0" smtClean="0">
                <a:latin typeface="Courier New" charset="0"/>
                <a:ea typeface="ＭＳ Ｐゴシック" charset="0"/>
                <a:cs typeface="Courier New" charset="0"/>
              </a:rPr>
              <a:t>(</a:t>
            </a:r>
            <a:r>
              <a:rPr lang="en-US" sz="2000" dirty="0" err="1" smtClean="0">
                <a:latin typeface="Courier New" charset="0"/>
                <a:ea typeface="ＭＳ Ｐゴシック" charset="0"/>
                <a:cs typeface="Courier New" charset="0"/>
              </a:rPr>
              <a:t>path,min_size</a:t>
            </a:r>
            <a:r>
              <a:rPr lang="en-US" sz="2000" dirty="0" smtClean="0">
                <a:latin typeface="Courier New" charset="0"/>
                <a:ea typeface="ＭＳ Ｐゴシック" charset="0"/>
                <a:cs typeface="Courier New" charset="0"/>
              </a:rPr>
              <a:t>)</a:t>
            </a: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large.extend</a:t>
            </a:r>
            <a:r>
              <a:rPr lang="en-US" sz="2000" dirty="0" smtClean="0">
                <a:latin typeface="Courier New" charset="0"/>
                <a:ea typeface="ＭＳ Ｐゴシック" charset="0"/>
                <a:cs typeface="Courier New" charset="0"/>
              </a:rPr>
              <a:t>(subs)</a:t>
            </a: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hu-HU" sz="2000" dirty="0">
                <a:latin typeface="Courier New" charset="0"/>
                <a:ea typeface="ＭＳ Ｐゴシック" charset="0"/>
                <a:cs typeface="Courier New" charset="0"/>
              </a:rPr>
              <a:t>        else:</a:t>
            </a:r>
          </a:p>
          <a:p>
            <a:pPr marL="0" indent="0">
              <a:spcBef>
                <a:spcPct val="0"/>
              </a:spcBef>
              <a:buFont typeface="Monotype Sorts" charset="0"/>
              <a:buNone/>
            </a:pPr>
            <a:r>
              <a:rPr lang="en-US" sz="2000" dirty="0">
                <a:latin typeface="Courier New" charset="0"/>
                <a:ea typeface="ＭＳ Ｐゴシック" charset="0"/>
                <a:cs typeface="Courier New" charset="0"/>
              </a:rPr>
              <a:t>            size =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if size &gt; </a:t>
            </a:r>
            <a:r>
              <a:rPr lang="en-US" sz="2000" dirty="0" err="1">
                <a:latin typeface="Courier New" charset="0"/>
                <a:ea typeface="ＭＳ Ｐゴシック" charset="0"/>
                <a:cs typeface="Courier New" charset="0"/>
              </a:rPr>
              <a:t>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large.append</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return large</a:t>
            </a:r>
          </a:p>
          <a:p>
            <a:pPr marL="0" indent="0">
              <a:spcBef>
                <a:spcPct val="0"/>
              </a:spcBef>
              <a:buFont typeface="Monotype Sorts" charset="0"/>
              <a:buNone/>
            </a:pP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smtClean="0">
                <a:latin typeface="Courier New" charset="0"/>
                <a:ea typeface="ＭＳ Ｐゴシック" charset="0"/>
                <a:cs typeface="Courier New" charset="0"/>
              </a:rPr>
              <a:t>"/Users/</a:t>
            </a:r>
            <a:r>
              <a:rPr lang="en-US" sz="2000" dirty="0" err="1" smtClean="0">
                <a:latin typeface="Courier New" charset="0"/>
                <a:ea typeface="ＭＳ Ｐゴシック" charset="0"/>
                <a:cs typeface="Courier New" charset="0"/>
              </a:rPr>
              <a:t>ola</a:t>
            </a:r>
            <a:r>
              <a:rPr lang="en-US" sz="2000" dirty="0" smtClean="0">
                <a:latin typeface="Courier New" charset="0"/>
                <a:ea typeface="ＭＳ Ｐゴシック" charset="0"/>
                <a:cs typeface="Courier New" charset="0"/>
              </a:rPr>
              <a:t>/Documents"</a:t>
            </a:r>
            <a:r>
              <a:rPr lang="en-US" sz="2000" dirty="0">
                <a:latin typeface="Courier New" charset="0"/>
                <a:ea typeface="ＭＳ Ｐゴシック" charset="0"/>
                <a:cs typeface="Courier New" charset="0"/>
              </a:rPr>
              <a:t>,10000</a:t>
            </a:r>
            <a:r>
              <a:rPr lang="en-US" sz="2000" dirty="0" smtClean="0">
                <a:latin typeface="Courier New" charset="0"/>
                <a:ea typeface="ＭＳ Ｐゴシック" charset="0"/>
                <a:cs typeface="Courier New" charset="0"/>
              </a:rPr>
              <a:t>)</a:t>
            </a:r>
            <a:endParaRPr lang="en-US" sz="2000" dirty="0">
              <a:latin typeface="Courier New" charset="0"/>
              <a:ea typeface="ＭＳ Ｐゴシック" charset="0"/>
              <a:cs typeface="Courier New" charset="0"/>
            </a:endParaRPr>
          </a:p>
        </p:txBody>
      </p:sp>
    </p:spTree>
    <p:extLst>
      <p:ext uri="{BB962C8B-B14F-4D97-AF65-F5344CB8AC3E}">
        <p14:creationId xmlns:p14="http://schemas.microsoft.com/office/powerpoint/2010/main" val="42880196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atin typeface="Arial" charset="0"/>
                <a:ea typeface="ＭＳ Ｐゴシック" charset="0"/>
                <a:cs typeface="ＭＳ Ｐゴシック" charset="0"/>
              </a:rPr>
              <a:t>Dissecting FileVisit.py</a:t>
            </a:r>
          </a:p>
        </p:txBody>
      </p:sp>
      <p:sp>
        <p:nvSpPr>
          <p:cNvPr id="19458" name="Content Placeholder 2"/>
          <p:cNvSpPr>
            <a:spLocks noGrp="1"/>
          </p:cNvSpPr>
          <p:nvPr>
            <p:ph idx="1"/>
          </p:nvPr>
        </p:nvSpPr>
        <p:spPr/>
        <p:txBody>
          <a:bodyPr/>
          <a:lstStyle/>
          <a:p>
            <a:r>
              <a:rPr lang="en-US" sz="2400" dirty="0">
                <a:latin typeface="Book Antiqua" charset="0"/>
                <a:ea typeface="ＭＳ Ｐゴシック" charset="0"/>
                <a:cs typeface="ＭＳ Ｐゴシック" charset="0"/>
              </a:rPr>
              <a:t>How do we find the contents of a folder?</a:t>
            </a:r>
          </a:p>
          <a:p>
            <a:pPr lvl="1"/>
            <a:r>
              <a:rPr lang="en-US" sz="2000" dirty="0">
                <a:latin typeface="Book Antiqua" charset="0"/>
                <a:ea typeface="ＭＳ Ｐゴシック" charset="0"/>
              </a:rPr>
              <a:t>Another name for folder: directory</a:t>
            </a:r>
          </a:p>
          <a:p>
            <a:r>
              <a:rPr lang="en-US" sz="2400" dirty="0">
                <a:latin typeface="Book Antiqua" charset="0"/>
                <a:ea typeface="ＭＳ Ｐゴシック" charset="0"/>
              </a:rPr>
              <a:t>How do we identify folder? (by name)</a:t>
            </a:r>
          </a:p>
          <a:p>
            <a:pPr lvl="1"/>
            <a:r>
              <a:rPr lang="en-US" sz="2000" dirty="0" err="1">
                <a:latin typeface="Book Antiqua" charset="0"/>
                <a:ea typeface="ＭＳ Ｐゴシック" charset="0"/>
              </a:rPr>
              <a:t>os.listdir</a:t>
            </a:r>
            <a:r>
              <a:rPr lang="en-US" sz="2000" dirty="0">
                <a:latin typeface="Book Antiqua" charset="0"/>
                <a:ea typeface="ＭＳ Ｐゴシック" charset="0"/>
              </a:rPr>
              <a:t>(</a:t>
            </a:r>
            <a:r>
              <a:rPr lang="en-US" sz="2000" dirty="0" err="1">
                <a:latin typeface="Book Antiqua" charset="0"/>
                <a:ea typeface="ＭＳ Ｐゴシック" charset="0"/>
              </a:rPr>
              <a:t>dirname</a:t>
            </a:r>
            <a:r>
              <a:rPr lang="en-US" sz="2000" dirty="0">
                <a:latin typeface="Book Antiqua" charset="0"/>
                <a:ea typeface="ＭＳ Ｐゴシック" charset="0"/>
              </a:rPr>
              <a:t>) returns a list of </a:t>
            </a:r>
            <a:r>
              <a:rPr lang="en-US" sz="2000" dirty="0" smtClean="0">
                <a:latin typeface="Book Antiqua" charset="0"/>
                <a:ea typeface="ＭＳ Ｐゴシック" charset="0"/>
              </a:rPr>
              <a:t>files and folder</a:t>
            </a:r>
            <a:endParaRPr lang="en-US" sz="2000" dirty="0">
              <a:latin typeface="Book Antiqua" charset="0"/>
              <a:ea typeface="ＭＳ Ｐゴシック" charset="0"/>
            </a:endParaRPr>
          </a:p>
          <a:p>
            <a:pPr lvl="1"/>
            <a:endParaRPr lang="en-US" sz="2000" dirty="0" smtClean="0">
              <a:latin typeface="Book Antiqua" charset="0"/>
              <a:ea typeface="ＭＳ Ｐゴシック" charset="0"/>
            </a:endParaRPr>
          </a:p>
          <a:p>
            <a:r>
              <a:rPr lang="en-US" sz="2400" dirty="0" smtClean="0">
                <a:latin typeface="Book Antiqua" charset="0"/>
                <a:ea typeface="ＭＳ Ｐゴシック" charset="0"/>
              </a:rPr>
              <a:t>Path </a:t>
            </a:r>
            <a:r>
              <a:rPr lang="en-US" sz="2400" dirty="0">
                <a:latin typeface="Book Antiqua" charset="0"/>
                <a:ea typeface="ＭＳ Ｐゴシック" charset="0"/>
              </a:rPr>
              <a:t>is c:\user\</a:t>
            </a:r>
            <a:r>
              <a:rPr lang="en-US" sz="2400" dirty="0" err="1">
                <a:latin typeface="Book Antiqua" charset="0"/>
                <a:ea typeface="ＭＳ Ｐゴシック" charset="0"/>
              </a:rPr>
              <a:t>ola</a:t>
            </a:r>
            <a:r>
              <a:rPr lang="en-US" sz="2400" dirty="0">
                <a:latin typeface="Book Antiqua" charset="0"/>
                <a:ea typeface="ＭＳ Ｐゴシック" charset="0"/>
              </a:rPr>
              <a:t>\foo or /Users/</a:t>
            </a:r>
            <a:r>
              <a:rPr lang="en-US" sz="2400" dirty="0" err="1">
                <a:latin typeface="Book Antiqua" charset="0"/>
                <a:ea typeface="ＭＳ Ｐゴシック" charset="0"/>
              </a:rPr>
              <a:t>ola</a:t>
            </a:r>
            <a:r>
              <a:rPr lang="en-US" sz="2400" dirty="0">
                <a:latin typeface="Book Antiqua" charset="0"/>
                <a:ea typeface="ＭＳ Ｐゴシック" charset="0"/>
              </a:rPr>
              <a:t>/bar</a:t>
            </a:r>
          </a:p>
          <a:p>
            <a:pPr lvl="1"/>
            <a:r>
              <a:rPr lang="en-US" sz="2000" dirty="0" err="1">
                <a:latin typeface="Book Antiqua" charset="0"/>
                <a:ea typeface="ＭＳ Ｐゴシック" charset="0"/>
              </a:rPr>
              <a:t>os.path.join</a:t>
            </a:r>
            <a:r>
              <a:rPr lang="en-US" sz="2000" dirty="0">
                <a:latin typeface="Book Antiqua" charset="0"/>
                <a:ea typeface="ＭＳ Ｐゴシック" charset="0"/>
              </a:rPr>
              <a:t>(</a:t>
            </a:r>
            <a:r>
              <a:rPr lang="en-US" sz="2000" dirty="0" err="1">
                <a:latin typeface="Book Antiqua" charset="0"/>
                <a:ea typeface="ＭＳ Ｐゴシック" charset="0"/>
              </a:rPr>
              <a:t>dir,sub</a:t>
            </a:r>
            <a:r>
              <a:rPr lang="en-US" sz="2000" dirty="0">
                <a:latin typeface="Book Antiqua" charset="0"/>
                <a:ea typeface="ＭＳ Ｐゴシック" charset="0"/>
              </a:rPr>
              <a:t>) returns full path</a:t>
            </a:r>
          </a:p>
          <a:p>
            <a:pPr lvl="1"/>
            <a:r>
              <a:rPr lang="en-US" sz="2000" dirty="0">
                <a:latin typeface="Book Antiqua" charset="0"/>
                <a:ea typeface="ＭＳ Ｐゴシック" charset="0"/>
              </a:rPr>
              <a:t>Platform independent </a:t>
            </a:r>
            <a:r>
              <a:rPr lang="en-US" sz="2000" dirty="0" smtClean="0">
                <a:latin typeface="Book Antiqua" charset="0"/>
                <a:ea typeface="ＭＳ Ｐゴシック" charset="0"/>
              </a:rPr>
              <a:t>paths</a:t>
            </a:r>
            <a:endParaRPr lang="en-US" sz="2000" dirty="0">
              <a:latin typeface="Book Antiqua" charset="0"/>
              <a:ea typeface="ＭＳ Ｐゴシック" charset="0"/>
              <a:cs typeface="ＭＳ Ｐゴシック" charset="0"/>
            </a:endParaRPr>
          </a:p>
          <a:p>
            <a:endParaRPr lang="en-US" dirty="0" smtClean="0">
              <a:latin typeface="Book Antiqua" charset="0"/>
              <a:ea typeface="ＭＳ Ｐゴシック" charset="0"/>
              <a:cs typeface="ＭＳ Ｐゴシック" charset="0"/>
            </a:endParaRPr>
          </a:p>
          <a:p>
            <a:r>
              <a:rPr lang="en-US" sz="2400" dirty="0" smtClean="0">
                <a:latin typeface="Book Antiqua" charset="0"/>
                <a:ea typeface="ＭＳ Ｐゴシック" charset="0"/>
                <a:cs typeface="ＭＳ Ｐゴシック" charset="0"/>
              </a:rPr>
              <a:t>What's </a:t>
            </a:r>
            <a:r>
              <a:rPr lang="en-US" sz="2400" dirty="0">
                <a:latin typeface="Book Antiqua" charset="0"/>
                <a:ea typeface="ＭＳ Ｐゴシック" charset="0"/>
                <a:cs typeface="ＭＳ Ｐゴシック" charset="0"/>
              </a:rPr>
              <a:t>the difference between file and folder?</a:t>
            </a:r>
          </a:p>
          <a:p>
            <a:pPr lvl="1"/>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 </a:t>
            </a:r>
            <a:r>
              <a:rPr lang="en-US" sz="2000" dirty="0">
                <a:latin typeface="Book Antiqua" charset="0"/>
                <a:ea typeface="ＭＳ Ｐゴシック" charset="0"/>
              </a:rPr>
              <a:t>and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a:t>
            </a:r>
          </a:p>
        </p:txBody>
      </p:sp>
    </p:spTree>
    <p:extLst>
      <p:ext uri="{BB962C8B-B14F-4D97-AF65-F5344CB8AC3E}">
        <p14:creationId xmlns:p14="http://schemas.microsoft.com/office/powerpoint/2010/main" val="16756721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a:t>
            </a:r>
            <a:r>
              <a:rPr lang="en-US" dirty="0" err="1" smtClean="0"/>
              <a:t>s</a:t>
            </a:r>
            <a:r>
              <a:rPr lang="en-US" dirty="0" smtClean="0"/>
              <a:t>. And </a:t>
            </a:r>
            <a:r>
              <a:rPr lang="en-US" dirty="0" err="1" smtClean="0"/>
              <a:t>os.path</a:t>
            </a:r>
            <a:r>
              <a:rPr lang="en-US" dirty="0" smtClean="0"/>
              <a:t> questions</a:t>
            </a:r>
            <a:endParaRPr lang="en-US" dirty="0"/>
          </a:p>
        </p:txBody>
      </p:sp>
      <p:sp>
        <p:nvSpPr>
          <p:cNvPr id="3" name="Content Placeholder 2"/>
          <p:cNvSpPr>
            <a:spLocks noGrp="1"/>
          </p:cNvSpPr>
          <p:nvPr>
            <p:ph idx="1"/>
          </p:nvPr>
        </p:nvSpPr>
        <p:spPr/>
        <p:txBody>
          <a:bodyPr/>
          <a:lstStyle/>
          <a:p>
            <a:pPr marL="0" indent="0">
              <a:buNone/>
            </a:pPr>
            <a:r>
              <a:rPr lang="en-US" sz="4000" dirty="0">
                <a:hlinkClick r:id="rId3"/>
              </a:rPr>
              <a:t>http://bit.ly/101fall15-nov19-</a:t>
            </a:r>
            <a:r>
              <a:rPr lang="en-US" sz="4000" dirty="0" smtClean="0">
                <a:hlinkClick r:id="rId3"/>
              </a:rPr>
              <a:t>1</a:t>
            </a:r>
            <a:r>
              <a:rPr lang="en-US" sz="4000" dirty="0" smtClean="0"/>
              <a:t> </a:t>
            </a:r>
            <a:endParaRPr lang="en-US" sz="4000" dirty="0"/>
          </a:p>
        </p:txBody>
      </p:sp>
    </p:spTree>
    <p:extLst>
      <p:ext uri="{BB962C8B-B14F-4D97-AF65-F5344CB8AC3E}">
        <p14:creationId xmlns:p14="http://schemas.microsoft.com/office/powerpoint/2010/main" val="42765462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Arial" charset="0"/>
                <a:ea typeface="ＭＳ Ｐゴシック" charset="0"/>
                <a:cs typeface="ＭＳ Ｐゴシック" charset="0"/>
              </a:rPr>
              <a:t>Recursion in Pictures</a:t>
            </a:r>
          </a:p>
        </p:txBody>
      </p:sp>
      <p:sp>
        <p:nvSpPr>
          <p:cNvPr id="21506" name="Content Placeholder 2"/>
          <p:cNvSpPr>
            <a:spLocks noGrp="1"/>
          </p:cNvSpPr>
          <p:nvPr>
            <p:ph idx="1"/>
          </p:nvPr>
        </p:nvSpPr>
        <p:spPr/>
        <p:txBody>
          <a:bodyPr/>
          <a:lstStyle/>
          <a:p>
            <a:r>
              <a:rPr lang="en-US" dirty="0">
                <a:latin typeface="Book Antiqua" charset="0"/>
                <a:ea typeface="ＭＳ Ｐゴシック" charset="0"/>
                <a:cs typeface="ＭＳ Ｐゴシック" charset="0"/>
                <a:hlinkClick r:id="rId2"/>
              </a:rPr>
              <a:t>http://xkcd.com/688/</a:t>
            </a:r>
            <a:r>
              <a:rPr lang="en-US" dirty="0">
                <a:latin typeface="Book Antiqua" charset="0"/>
                <a:ea typeface="ＭＳ Ｐゴシック" charset="0"/>
                <a:cs typeface="ＭＳ Ｐゴシック" charset="0"/>
              </a:rPr>
              <a:t>  and </a:t>
            </a:r>
            <a:r>
              <a:rPr lang="en-US" dirty="0">
                <a:latin typeface="Book Antiqua" charset="0"/>
                <a:ea typeface="ＭＳ Ｐゴシック" charset="0"/>
                <a:cs typeface="ＭＳ Ｐゴシック" charset="0"/>
                <a:hlinkClick r:id="rId3"/>
              </a:rPr>
              <a:t>http://xkcd.com/543/</a:t>
            </a:r>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a:p>
            <a:endParaRPr lang="en-US" dirty="0">
              <a:latin typeface="Book Antiqua" charset="0"/>
              <a:ea typeface="ＭＳ Ｐゴシック" charset="0"/>
              <a:cs typeface="ＭＳ Ｐゴシック" charset="0"/>
            </a:endParaRPr>
          </a:p>
        </p:txBody>
      </p:sp>
      <p:pic>
        <p:nvPicPr>
          <p:cNvPr id="2150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2352" y="2500489"/>
            <a:ext cx="7889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01948" y="4445000"/>
            <a:ext cx="2033008" cy="1778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7333" y="4578623"/>
            <a:ext cx="1776942" cy="148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7793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p:txBody>
          <a:bodyPr/>
          <a:lstStyle/>
          <a:p>
            <a:r>
              <a:rPr lang="en-US" dirty="0">
                <a:latin typeface="Arial" charset="0"/>
                <a:ea typeface="ＭＳ Ｐゴシック" charset="0"/>
                <a:cs typeface="ＭＳ Ｐゴシック" charset="0"/>
              </a:rPr>
              <a:t>The power of </a:t>
            </a:r>
            <a:r>
              <a:rPr lang="en-US" dirty="0" smtClean="0">
                <a:latin typeface="Arial" charset="0"/>
                <a:ea typeface="ＭＳ Ｐゴシック" charset="0"/>
                <a:cs typeface="ＭＳ Ｐゴシック" charset="0"/>
              </a:rPr>
              <a:t>working collaboratively</a:t>
            </a:r>
            <a:endParaRPr lang="en-US" dirty="0">
              <a:latin typeface="Arial" charset="0"/>
              <a:ea typeface="ＭＳ Ｐゴシック" charset="0"/>
              <a:cs typeface="ＭＳ Ｐゴシック" charset="0"/>
            </a:endParaRPr>
          </a:p>
        </p:txBody>
      </p:sp>
      <p:sp>
        <p:nvSpPr>
          <p:cNvPr id="6" name="Content Placeholder 5"/>
          <p:cNvSpPr>
            <a:spLocks noGrp="1"/>
          </p:cNvSpPr>
          <p:nvPr>
            <p:ph sz="half" idx="1"/>
          </p:nvPr>
        </p:nvSpPr>
        <p:spPr>
          <a:xfrm>
            <a:off x="990600" y="1295400"/>
            <a:ext cx="4767263" cy="4495800"/>
          </a:xfrm>
        </p:spPr>
        <p:txBody>
          <a:bodyPr/>
          <a:lstStyle/>
          <a:p>
            <a:pPr>
              <a:defRPr/>
            </a:pPr>
            <a:r>
              <a:rPr lang="en-US" dirty="0" smtClean="0"/>
              <a:t>Interdisciplinary: </a:t>
            </a:r>
          </a:p>
          <a:p>
            <a:pPr lvl="1">
              <a:defRPr/>
            </a:pPr>
            <a:r>
              <a:rPr lang="en-US" dirty="0" smtClean="0"/>
              <a:t>Music and </a:t>
            </a:r>
            <a:r>
              <a:rPr lang="en-US" dirty="0" err="1" smtClean="0"/>
              <a:t>Compsci</a:t>
            </a:r>
            <a:endParaRPr lang="en-US" dirty="0"/>
          </a:p>
          <a:p>
            <a:pPr marL="0" indent="0">
              <a:spcBef>
                <a:spcPts val="0"/>
              </a:spcBef>
              <a:buFont typeface="Monotype Sorts" charset="0"/>
              <a:buNone/>
              <a:defRPr/>
            </a:pPr>
            <a:r>
              <a:rPr lang="en-US" sz="2000" dirty="0" smtClean="0"/>
              <a:t>(for </a:t>
            </a:r>
            <a:r>
              <a:rPr lang="en-US" sz="2000" dirty="0" err="1" smtClean="0"/>
              <a:t>Compsci</a:t>
            </a:r>
            <a:r>
              <a:rPr lang="en-US" sz="2000" dirty="0" smtClean="0"/>
              <a:t> 308 final project)</a:t>
            </a:r>
          </a:p>
          <a:p>
            <a:pPr marL="0" indent="0">
              <a:spcBef>
                <a:spcPts val="0"/>
              </a:spcBef>
              <a:buFont typeface="Monotype Sorts" charset="0"/>
              <a:buNone/>
              <a:defRPr/>
            </a:pPr>
            <a:endParaRPr lang="en-US" sz="2000" dirty="0" smtClean="0"/>
          </a:p>
          <a:p>
            <a:pPr marL="0" indent="0">
              <a:spcBef>
                <a:spcPts val="0"/>
              </a:spcBef>
              <a:buFont typeface="Monotype Sorts" charset="0"/>
              <a:buNone/>
              <a:defRPr/>
            </a:pPr>
            <a:r>
              <a:rPr lang="en-US" sz="2400" dirty="0" smtClean="0"/>
              <a:t>The </a:t>
            </a:r>
            <a:r>
              <a:rPr lang="en-US" sz="2400" dirty="0"/>
              <a:t>final product is so much more than we had hoped for though it was </a:t>
            </a:r>
            <a:r>
              <a:rPr lang="en-US" sz="2400" dirty="0" smtClean="0"/>
              <a:t>something </a:t>
            </a:r>
            <a:r>
              <a:rPr lang="en-US" sz="2400" dirty="0"/>
              <a:t>that we aimed for from the beginning.  </a:t>
            </a:r>
          </a:p>
        </p:txBody>
      </p:sp>
      <p:sp>
        <p:nvSpPr>
          <p:cNvPr id="4099" name="Content Placeholder 6"/>
          <p:cNvSpPr>
            <a:spLocks noGrp="1"/>
          </p:cNvSpPr>
          <p:nvPr>
            <p:ph sz="half" idx="2"/>
          </p:nvPr>
        </p:nvSpPr>
        <p:spPr/>
        <p:txBody>
          <a:bodyPr/>
          <a:lstStyle/>
          <a:p>
            <a:pPr>
              <a:defRPr/>
            </a:pPr>
            <a:r>
              <a:rPr lang="en-US" dirty="0">
                <a:latin typeface="Book Antiqua" charset="0"/>
                <a:ea typeface="ＭＳ Ｐゴシック" charset="0"/>
                <a:cs typeface="ＭＳ Ｐゴシック" charset="0"/>
              </a:rPr>
              <a:t>Who is </a:t>
            </a:r>
            <a:r>
              <a:rPr lang="en-US" dirty="0" err="1">
                <a:latin typeface="Book Antiqua" charset="0"/>
                <a:ea typeface="ＭＳ Ｐゴシック" charset="0"/>
                <a:cs typeface="ＭＳ Ｐゴシック" charset="0"/>
              </a:rPr>
              <a:t>Ge</a:t>
            </a:r>
            <a:r>
              <a:rPr lang="en-US" dirty="0">
                <a:latin typeface="Book Antiqua" charset="0"/>
                <a:ea typeface="ＭＳ Ｐゴシック" charset="0"/>
                <a:cs typeface="ＭＳ Ｐゴシック" charset="0"/>
              </a:rPr>
              <a:t> Wang?</a:t>
            </a:r>
          </a:p>
          <a:p>
            <a:pPr marL="0" indent="0">
              <a:buFont typeface="Monotype Sorts" charset="0"/>
              <a:buNone/>
              <a:defRPr/>
            </a:pPr>
            <a:r>
              <a:rPr lang="en-US" sz="1600" dirty="0">
                <a:latin typeface="Book Antiqua" charset="0"/>
                <a:ea typeface="ＭＳ Ｐゴシック" charset="0"/>
                <a:cs typeface="ＭＳ Ｐゴシック" charset="0"/>
                <a:hlinkClick r:id="rId2"/>
              </a:rPr>
              <a:t>http://www.youtube.com/watch?v=ADEHmkL3HBg</a:t>
            </a:r>
            <a:endParaRPr lang="en-US" sz="1600" dirty="0">
              <a:latin typeface="Book Antiqua" charset="0"/>
              <a:ea typeface="ＭＳ Ｐゴシック" charset="0"/>
              <a:cs typeface="ＭＳ Ｐゴシック" charset="0"/>
            </a:endParaRPr>
          </a:p>
          <a:p>
            <a:pPr>
              <a:defRPr/>
            </a:pPr>
            <a:endParaRPr lang="en-US" dirty="0">
              <a:latin typeface="Book Antiqua" charset="0"/>
              <a:ea typeface="ＭＳ Ｐゴシック" charset="0"/>
              <a:cs typeface="ＭＳ Ｐゴシック" charset="0"/>
            </a:endParaRPr>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6900" y="2387600"/>
            <a:ext cx="2789238"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5"/>
          <p:cNvSpPr txBox="1">
            <a:spLocks/>
          </p:cNvSpPr>
          <p:nvPr/>
        </p:nvSpPr>
        <p:spPr bwMode="auto">
          <a:xfrm>
            <a:off x="982663" y="4495800"/>
            <a:ext cx="74834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algn="l" rtl="0" eaLnBrk="0" fontAlgn="base" hangingPunct="0">
              <a:spcBef>
                <a:spcPct val="20000"/>
              </a:spcBef>
              <a:spcAft>
                <a:spcPct val="0"/>
              </a:spcAft>
              <a:buClr>
                <a:schemeClr val="tx1"/>
              </a:buClr>
              <a:buSzPct val="75000"/>
              <a:buFont typeface="Monotype Sorts" charset="0"/>
              <a:buChar char="l"/>
              <a:defRPr sz="2800" b="1">
                <a:solidFill>
                  <a:srgbClr val="00279F"/>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C0128"/>
              </a:buClr>
              <a:buSzPct val="75000"/>
              <a:buFont typeface="Wingdings" charset="0"/>
              <a:buChar char="Ø"/>
              <a:defRPr sz="2400" b="1">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000" b="1">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4pPr>
            <a:lvl5pPr marL="20574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5pPr>
            <a:lvl6pPr marL="25146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6pPr>
            <a:lvl7pPr marL="29718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7pPr>
            <a:lvl8pPr marL="34290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8pPr>
            <a:lvl9pPr marL="3886200" indent="-228600" algn="l" rtl="0" eaLnBrk="0" fontAlgn="base" hangingPunct="0">
              <a:spcBef>
                <a:spcPct val="20000"/>
              </a:spcBef>
              <a:spcAft>
                <a:spcPct val="0"/>
              </a:spcAft>
              <a:buChar char="»"/>
              <a:defRPr sz="1800">
                <a:solidFill>
                  <a:schemeClr val="tx1"/>
                </a:solidFill>
                <a:latin typeface="Times New Roman" pitchFamily="-65" charset="0"/>
                <a:ea typeface="ＭＳ Ｐゴシック" pitchFamily="-65" charset="-128"/>
              </a:defRPr>
            </a:lvl9pPr>
          </a:lstStyle>
          <a:p>
            <a:pPr marL="0" indent="0">
              <a:buFont typeface="Monotype Sorts" charset="0"/>
              <a:buNone/>
              <a:defRPr/>
            </a:pPr>
            <a:r>
              <a:rPr lang="en-US" sz="2000" dirty="0" smtClean="0"/>
              <a:t>Our investment into a </a:t>
            </a:r>
          </a:p>
          <a:p>
            <a:pPr marL="0" indent="0">
              <a:spcBef>
                <a:spcPts val="0"/>
              </a:spcBef>
              <a:buFont typeface="Monotype Sorts" charset="0"/>
              <a:buNone/>
              <a:defRPr/>
            </a:pPr>
            <a:r>
              <a:rPr lang="en-US" sz="2000" dirty="0" smtClean="0"/>
              <a:t>huge and meticulous design process was a huge factor in making later progress.  35000+ lines of code / design / documentation gave us a project we were all very happy and proud to be a part of.</a:t>
            </a:r>
          </a:p>
          <a:p>
            <a:pPr>
              <a:defRPr/>
            </a:pPr>
            <a:endParaRPr lang="en-US" dirty="0"/>
          </a:p>
        </p:txBody>
      </p:sp>
    </p:spTree>
    <p:extLst>
      <p:ext uri="{BB962C8B-B14F-4D97-AF65-F5344CB8AC3E}">
        <p14:creationId xmlns:p14="http://schemas.microsoft.com/office/powerpoint/2010/main" val="37468980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Badges APT from Quiz3</a:t>
            </a:r>
            <a:endParaRPr lang="en-US" dirty="0"/>
          </a:p>
        </p:txBody>
      </p:sp>
      <p:sp>
        <p:nvSpPr>
          <p:cNvPr id="6" name="Content Placeholder 5"/>
          <p:cNvSpPr>
            <a:spLocks noGrp="1"/>
          </p:cNvSpPr>
          <p:nvPr>
            <p:ph idx="1"/>
          </p:nvPr>
        </p:nvSpPr>
        <p:spPr/>
        <p:txBody>
          <a:bodyPr/>
          <a:lstStyle/>
          <a:p>
            <a:r>
              <a:rPr lang="en-US" sz="2000" dirty="0">
                <a:hlinkClick r:id="rId2"/>
              </a:rPr>
              <a:t>http://www.cs.duke.edu/csed/pythonapt/</a:t>
            </a:r>
            <a:r>
              <a:rPr lang="en-US" sz="2000" dirty="0" smtClean="0">
                <a:hlinkClick r:id="rId2"/>
              </a:rPr>
              <a:t>badges.html</a:t>
            </a:r>
            <a:endParaRPr lang="en-US" sz="2000" dirty="0" smtClean="0"/>
          </a:p>
          <a:p>
            <a:r>
              <a:rPr lang="en-US" sz="2400" dirty="0" smtClean="0"/>
              <a:t>Use abstraction think about structure</a:t>
            </a:r>
          </a:p>
          <a:p>
            <a:pPr lvl="1"/>
            <a:r>
              <a:rPr lang="en-US" dirty="0" smtClean="0"/>
              <a:t>Similar to </a:t>
            </a:r>
            <a:r>
              <a:rPr lang="en-US" dirty="0" err="1" smtClean="0"/>
              <a:t>os.path</a:t>
            </a:r>
            <a:r>
              <a:rPr lang="en-US" dirty="0" smtClean="0"/>
              <a:t>?</a:t>
            </a:r>
            <a:endParaRPr lang="en-US" dirty="0"/>
          </a:p>
        </p:txBody>
      </p:sp>
      <p:sp>
        <p:nvSpPr>
          <p:cNvPr id="7" name="TextBox 6"/>
          <p:cNvSpPr txBox="1"/>
          <p:nvPr/>
        </p:nvSpPr>
        <p:spPr>
          <a:xfrm>
            <a:off x="2525890" y="2695223"/>
            <a:ext cx="5571632" cy="3477875"/>
          </a:xfrm>
          <a:prstGeom prst="rect">
            <a:avLst/>
          </a:prstGeom>
          <a:noFill/>
          <a:ln>
            <a:solidFill>
              <a:schemeClr val="tx1"/>
            </a:solidFill>
          </a:ln>
        </p:spPr>
        <p:txBody>
          <a:bodyPr wrap="none" rtlCol="0">
            <a:spAutoFit/>
          </a:bodyPr>
          <a:lstStyle/>
          <a:p>
            <a:r>
              <a:rPr lang="en-US" sz="2000" dirty="0" err="1"/>
              <a:t>def</a:t>
            </a:r>
            <a:r>
              <a:rPr lang="en-US" sz="2000" dirty="0"/>
              <a:t> </a:t>
            </a:r>
            <a:r>
              <a:rPr lang="en-US" sz="2000" b="1" dirty="0" err="1"/>
              <a:t>isContainedIn</a:t>
            </a:r>
            <a:r>
              <a:rPr lang="en-US" sz="2000" b="1" dirty="0"/>
              <a:t>(seta, </a:t>
            </a:r>
            <a:r>
              <a:rPr lang="en-US" sz="2000" b="1" dirty="0" err="1"/>
              <a:t>setb</a:t>
            </a:r>
            <a:r>
              <a:rPr lang="en-US" sz="2000" b="1" dirty="0"/>
              <a:t>):</a:t>
            </a:r>
          </a:p>
          <a:p>
            <a:r>
              <a:rPr lang="en-US" sz="2000" dirty="0"/>
              <a:t>    return True</a:t>
            </a:r>
          </a:p>
          <a:p>
            <a:r>
              <a:rPr lang="en-US" sz="2000" dirty="0" err="1"/>
              <a:t>def</a:t>
            </a:r>
            <a:r>
              <a:rPr lang="en-US" sz="2000" dirty="0"/>
              <a:t> </a:t>
            </a:r>
            <a:r>
              <a:rPr lang="en-US" sz="2000" b="1" dirty="0" err="1"/>
              <a:t>findLabel</a:t>
            </a:r>
            <a:r>
              <a:rPr lang="en-US" sz="2000" b="1" dirty="0"/>
              <a:t>(</a:t>
            </a:r>
            <a:r>
              <a:rPr lang="en-US" sz="2000" b="1" dirty="0" err="1"/>
              <a:t>labels,deeds,needs</a:t>
            </a:r>
            <a:r>
              <a:rPr lang="en-US" sz="2000" b="1" dirty="0"/>
              <a:t>):</a:t>
            </a:r>
          </a:p>
          <a:p>
            <a:r>
              <a:rPr lang="nl-NL" sz="2000" dirty="0"/>
              <a:t>    </a:t>
            </a:r>
            <a:r>
              <a:rPr lang="nl-NL" sz="2000" dirty="0" err="1"/>
              <a:t>ds</a:t>
            </a:r>
            <a:r>
              <a:rPr lang="nl-NL" sz="2000" dirty="0"/>
              <a:t> = set(</a:t>
            </a:r>
            <a:r>
              <a:rPr lang="nl-NL" sz="2000" dirty="0" err="1"/>
              <a:t>deeds</a:t>
            </a:r>
            <a:r>
              <a:rPr lang="nl-NL" sz="2000" dirty="0"/>
              <a:t>)</a:t>
            </a:r>
          </a:p>
          <a:p>
            <a:r>
              <a:rPr lang="en-US" sz="2000" dirty="0" smtClean="0"/>
              <a:t>    for </a:t>
            </a:r>
            <a:r>
              <a:rPr lang="en-US" sz="2000" dirty="0" err="1"/>
              <a:t>i</a:t>
            </a:r>
            <a:r>
              <a:rPr lang="en-US" sz="2000" dirty="0"/>
              <a:t> in range(</a:t>
            </a:r>
            <a:r>
              <a:rPr lang="en-US" sz="2000" dirty="0" err="1"/>
              <a:t>len</a:t>
            </a:r>
            <a:r>
              <a:rPr lang="en-US" sz="2000" dirty="0"/>
              <a:t>(needs)):</a:t>
            </a:r>
          </a:p>
          <a:p>
            <a:r>
              <a:rPr lang="nl-NL" sz="2000" dirty="0"/>
              <a:t>        </a:t>
            </a:r>
            <a:r>
              <a:rPr lang="nl-NL" sz="2000" dirty="0" smtClean="0"/>
              <a:t>me = </a:t>
            </a:r>
            <a:r>
              <a:rPr lang="nl-NL" sz="2000" dirty="0" err="1"/>
              <a:t>needs</a:t>
            </a:r>
            <a:r>
              <a:rPr lang="nl-NL" sz="2000" dirty="0"/>
              <a:t>[i].split()</a:t>
            </a:r>
          </a:p>
          <a:p>
            <a:r>
              <a:rPr lang="fr-FR" sz="2000" dirty="0"/>
              <a:t>        </a:t>
            </a:r>
            <a:r>
              <a:rPr lang="fr-FR" sz="2000" dirty="0" err="1" smtClean="0"/>
              <a:t>setme</a:t>
            </a:r>
            <a:r>
              <a:rPr lang="fr-FR" sz="2000" dirty="0" smtClean="0"/>
              <a:t> = </a:t>
            </a:r>
            <a:r>
              <a:rPr lang="fr-FR" sz="2000" dirty="0"/>
              <a:t>set</a:t>
            </a:r>
            <a:r>
              <a:rPr lang="fr-FR" sz="2000" dirty="0" smtClean="0"/>
              <a:t>(me)</a:t>
            </a:r>
            <a:endParaRPr lang="fr-FR" sz="2000" dirty="0"/>
          </a:p>
          <a:p>
            <a:r>
              <a:rPr lang="fr-FR" sz="2000" dirty="0"/>
              <a:t>        if </a:t>
            </a:r>
            <a:r>
              <a:rPr lang="fr-FR" sz="2000" dirty="0" err="1"/>
              <a:t>isContainedIn</a:t>
            </a:r>
            <a:r>
              <a:rPr lang="fr-FR" sz="2000" dirty="0" smtClean="0"/>
              <a:t>(</a:t>
            </a:r>
            <a:r>
              <a:rPr lang="fr-FR" sz="2000" dirty="0" err="1" smtClean="0"/>
              <a:t>setme,</a:t>
            </a:r>
            <a:r>
              <a:rPr lang="fr-FR" sz="2000" dirty="0" err="1"/>
              <a:t>ds</a:t>
            </a:r>
            <a:r>
              <a:rPr lang="fr-FR" sz="2000" dirty="0"/>
              <a:t>):</a:t>
            </a:r>
          </a:p>
          <a:p>
            <a:r>
              <a:rPr lang="is-IS" sz="2000" dirty="0"/>
              <a:t>            return labels[i</a:t>
            </a:r>
            <a:r>
              <a:rPr lang="is-IS" sz="2000" dirty="0" smtClean="0"/>
              <a:t>]</a:t>
            </a:r>
          </a:p>
          <a:p>
            <a:endParaRPr lang="is-IS" sz="2000" dirty="0" smtClean="0"/>
          </a:p>
          <a:p>
            <a:r>
              <a:rPr lang="is-IS" sz="2000" dirty="0"/>
              <a:t> </a:t>
            </a:r>
            <a:r>
              <a:rPr lang="is-IS" sz="2000" dirty="0" smtClean="0"/>
              <a:t>   return "nobadge"</a:t>
            </a:r>
            <a:endParaRPr lang="en-US" sz="2000" dirty="0"/>
          </a:p>
        </p:txBody>
      </p:sp>
      <p:pic>
        <p:nvPicPr>
          <p:cNvPr id="8" name="Picture 7"/>
          <p:cNvPicPr>
            <a:picLocks noChangeAspect="1"/>
          </p:cNvPicPr>
          <p:nvPr/>
        </p:nvPicPr>
        <p:blipFill>
          <a:blip r:embed="rId3"/>
          <a:stretch>
            <a:fillRect/>
          </a:stretch>
        </p:blipFill>
        <p:spPr>
          <a:xfrm>
            <a:off x="776111" y="2935111"/>
            <a:ext cx="1368777" cy="1368777"/>
          </a:xfrm>
          <a:prstGeom prst="rect">
            <a:avLst/>
          </a:prstGeom>
        </p:spPr>
      </p:pic>
    </p:spTree>
    <p:extLst>
      <p:ext uri="{BB962C8B-B14F-4D97-AF65-F5344CB8AC3E}">
        <p14:creationId xmlns:p14="http://schemas.microsoft.com/office/powerpoint/2010/main" val="325806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3"/>
          <p:cNvSpPr>
            <a:spLocks noGrp="1"/>
          </p:cNvSpPr>
          <p:nvPr>
            <p:ph type="title"/>
          </p:nvPr>
        </p:nvSpPr>
        <p:spPr/>
        <p:txBody>
          <a:bodyPr/>
          <a:lstStyle/>
          <a:p>
            <a:r>
              <a:rPr lang="en-US">
                <a:latin typeface="Arial" charset="0"/>
                <a:ea typeface="ＭＳ Ｐゴシック" charset="0"/>
                <a:cs typeface="ＭＳ Ｐゴシック" charset="0"/>
              </a:rPr>
              <a:t>Math, Engineering, Sociology</a:t>
            </a:r>
          </a:p>
        </p:txBody>
      </p:sp>
      <p:sp>
        <p:nvSpPr>
          <p:cNvPr id="4098" name="Content Placeholder 5"/>
          <p:cNvSpPr>
            <a:spLocks noGrp="1"/>
          </p:cNvSpPr>
          <p:nvPr>
            <p:ph sz="half" idx="1"/>
          </p:nvPr>
        </p:nvSpPr>
        <p:spPr>
          <a:xfrm>
            <a:off x="990600" y="1295400"/>
            <a:ext cx="4889500" cy="4495800"/>
          </a:xfrm>
        </p:spPr>
        <p:txBody>
          <a:bodyPr/>
          <a:lstStyle/>
          <a:p>
            <a:r>
              <a:rPr lang="en-US">
                <a:latin typeface="Book Antiqua" charset="0"/>
                <a:ea typeface="ＭＳ Ｐゴシック" charset="0"/>
                <a:cs typeface="ＭＳ Ｐゴシック" charset="0"/>
              </a:rPr>
              <a:t>Netflix prize in 2009</a:t>
            </a:r>
          </a:p>
          <a:p>
            <a:pPr lvl="1"/>
            <a:r>
              <a:rPr lang="en-US">
                <a:latin typeface="Book Antiqua" charset="0"/>
                <a:ea typeface="ＭＳ Ｐゴシック" charset="0"/>
              </a:rPr>
              <a:t>Beat the system, win</a:t>
            </a:r>
          </a:p>
          <a:p>
            <a:pPr lvl="1"/>
            <a:r>
              <a:rPr lang="en-US">
                <a:latin typeface="Book Antiqua" charset="0"/>
                <a:ea typeface="ＭＳ Ｐゴシック" charset="0"/>
                <a:hlinkClick r:id="rId2"/>
              </a:rPr>
              <a:t>http://nyti.ms/sPvR</a:t>
            </a:r>
            <a:endParaRPr lang="en-US">
              <a:latin typeface="Book Antiqua" charset="0"/>
              <a:ea typeface="ＭＳ Ｐゴシック" charset="0"/>
            </a:endParaRPr>
          </a:p>
          <a:p>
            <a:pPr lvl="1"/>
            <a:endParaRPr lang="en-US">
              <a:latin typeface="Book Antiqua" charset="0"/>
              <a:ea typeface="ＭＳ Ｐゴシック" charset="0"/>
            </a:endParaRPr>
          </a:p>
        </p:txBody>
      </p:sp>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378200"/>
            <a:ext cx="3779837"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73650" y="1460500"/>
            <a:ext cx="33591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4241800"/>
            <a:ext cx="33797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4319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a:latin typeface="Arial" charset="0"/>
                <a:ea typeface="ＭＳ Ｐゴシック" charset="0"/>
                <a:cs typeface="ＭＳ Ｐゴシック" charset="0"/>
              </a:rPr>
              <a:t>Collaborative Filtering</a:t>
            </a:r>
          </a:p>
        </p:txBody>
      </p:sp>
      <p:sp>
        <p:nvSpPr>
          <p:cNvPr id="5122" name="Content Placeholder 2"/>
          <p:cNvSpPr>
            <a:spLocks noGrp="1"/>
          </p:cNvSpPr>
          <p:nvPr>
            <p:ph idx="1"/>
          </p:nvPr>
        </p:nvSpPr>
        <p:spPr>
          <a:xfrm>
            <a:off x="691444" y="1295400"/>
            <a:ext cx="7817556" cy="4495800"/>
          </a:xfrm>
        </p:spPr>
        <p:txBody>
          <a:bodyPr/>
          <a:lstStyle/>
          <a:p>
            <a:r>
              <a:rPr lang="en-US" sz="2400" dirty="0">
                <a:latin typeface="Book Antiqua" charset="0"/>
                <a:ea typeface="ＭＳ Ｐゴシック" charset="0"/>
                <a:cs typeface="ＭＳ Ｐゴシック" charset="0"/>
              </a:rPr>
              <a:t>How does Amazon know what I want?</a:t>
            </a:r>
          </a:p>
          <a:p>
            <a:pPr lvl="1"/>
            <a:r>
              <a:rPr lang="en-US" sz="2000" dirty="0">
                <a:latin typeface="Book Antiqua" charset="0"/>
                <a:ea typeface="ＭＳ Ｐゴシック" charset="0"/>
                <a:cs typeface="ＭＳ Ｐゴシック" charset="0"/>
              </a:rPr>
              <a:t>Lots of customers, lots of purchases</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does Pandora know music like </a:t>
            </a:r>
            <a:r>
              <a:rPr lang="en-US" sz="2400" dirty="0" err="1">
                <a:latin typeface="Book Antiqua" charset="0"/>
                <a:ea typeface="ＭＳ Ｐゴシック" charset="0"/>
                <a:cs typeface="ＭＳ Ｐゴシック" charset="0"/>
              </a:rPr>
              <a:t>Kanye's</a:t>
            </a:r>
            <a:r>
              <a:rPr lang="en-US" sz="2400" dirty="0">
                <a:latin typeface="Book Antiqua" charset="0"/>
                <a:ea typeface="ＭＳ Ｐゴシック" charset="0"/>
                <a:cs typeface="ＭＳ Ｐゴシック" charset="0"/>
              </a:rPr>
              <a:t>?</a:t>
            </a:r>
          </a:p>
          <a:p>
            <a:pPr lvl="1"/>
            <a:r>
              <a:rPr lang="en-US" sz="2000" dirty="0">
                <a:latin typeface="Book Antiqua" charset="0"/>
                <a:ea typeface="ＭＳ Ｐゴシック" charset="0"/>
                <a:cs typeface="ＭＳ Ｐゴシック" charset="0"/>
              </a:rPr>
              <a:t>This isn't really collaborative filtering, more content-based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How doe Netflix recommend movies?</a:t>
            </a:r>
          </a:p>
          <a:p>
            <a:pPr lvl="1"/>
            <a:r>
              <a:rPr lang="en-US" sz="2000" dirty="0">
                <a:latin typeface="Book Antiqua" charset="0"/>
                <a:ea typeface="ＭＳ Ｐゴシック" charset="0"/>
                <a:cs typeface="ＭＳ Ｐゴシック" charset="0"/>
              </a:rPr>
              <a:t>Why did they offer one million $$ to better their method?</a:t>
            </a:r>
          </a:p>
          <a:p>
            <a:pPr lvl="1"/>
            <a:endParaRPr lang="en-US" dirty="0">
              <a:latin typeface="Book Antiqua" charset="0"/>
              <a:ea typeface="ＭＳ Ｐゴシック" charset="0"/>
              <a:cs typeface="ＭＳ Ｐゴシック" charset="0"/>
            </a:endParaRPr>
          </a:p>
          <a:p>
            <a:r>
              <a:rPr lang="en-US" sz="2400" dirty="0">
                <a:latin typeface="Book Antiqua" charset="0"/>
                <a:ea typeface="ＭＳ Ｐゴシック" charset="0"/>
                <a:cs typeface="ＭＳ Ｐゴシック" charset="0"/>
              </a:rPr>
              <a:t>Students at Duke who like </a:t>
            </a:r>
            <a:r>
              <a:rPr lang="en-US" sz="2400" dirty="0" err="1">
                <a:latin typeface="Book Antiqua" charset="0"/>
                <a:ea typeface="ＭＳ Ｐゴシック" charset="0"/>
                <a:cs typeface="ＭＳ Ｐゴシック" charset="0"/>
              </a:rPr>
              <a:t>Compsci</a:t>
            </a:r>
            <a:r>
              <a:rPr lang="en-US" sz="2400" dirty="0">
                <a:latin typeface="Book Antiqua" charset="0"/>
                <a:ea typeface="ＭＳ Ｐゴシック" charset="0"/>
                <a:cs typeface="ＭＳ Ｐゴシック" charset="0"/>
              </a:rPr>
              <a:t> also like …</a:t>
            </a:r>
          </a:p>
          <a:p>
            <a:pPr lvl="1"/>
            <a:r>
              <a:rPr lang="en-US" sz="2000" dirty="0">
                <a:latin typeface="Book Antiqua" charset="0"/>
                <a:ea typeface="ＭＳ Ｐゴシック" charset="0"/>
                <a:cs typeface="ＭＳ Ｐゴシック" charset="0"/>
              </a:rPr>
              <a:t>Could this system be built?</a:t>
            </a:r>
          </a:p>
        </p:txBody>
      </p:sp>
    </p:spTree>
    <p:extLst>
      <p:ext uri="{BB962C8B-B14F-4D97-AF65-F5344CB8AC3E}">
        <p14:creationId xmlns:p14="http://schemas.microsoft.com/office/powerpoint/2010/main" val="39921245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a:xfrm>
            <a:off x="596900" y="457200"/>
            <a:ext cx="7937500" cy="609600"/>
          </a:xfrm>
        </p:spPr>
        <p:txBody>
          <a:bodyPr/>
          <a:lstStyle/>
          <a:p>
            <a:r>
              <a:rPr lang="en-US">
                <a:latin typeface="Arial" charset="0"/>
                <a:ea typeface="ＭＳ Ｐゴシック" charset="0"/>
                <a:cs typeface="ＭＳ Ｐゴシック" charset="0"/>
              </a:rPr>
              <a:t>From User Rating to Recommendations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432105"/>
              </p:ext>
            </p:extLst>
          </p:nvPr>
        </p:nvGraphicFramePr>
        <p:xfrm>
          <a:off x="550333" y="2731910"/>
          <a:ext cx="7772400" cy="1482724"/>
        </p:xfrm>
        <a:graphic>
          <a:graphicData uri="http://schemas.openxmlformats.org/drawingml/2006/table">
            <a:tbl>
              <a:tblPr firstRow="1" bandRow="1">
                <a:tableStyleId>{ED083AE6-46FA-4A59-8FB0-9F97EB10719F}</a:tableStyleId>
              </a:tblPr>
              <a:tblGrid>
                <a:gridCol w="1701800"/>
                <a:gridCol w="1104900"/>
                <a:gridCol w="1473200"/>
                <a:gridCol w="1336322"/>
                <a:gridCol w="2156178"/>
              </a:tblGrid>
              <a:tr h="370681">
                <a:tc>
                  <a:txBody>
                    <a:bodyPr/>
                    <a:lstStyle/>
                    <a:p>
                      <a:r>
                        <a:rPr lang="en-US" sz="1800" dirty="0" err="1" smtClean="0"/>
                        <a:t>Spectre</a:t>
                      </a:r>
                      <a:endParaRPr lang="en-US" sz="1800" dirty="0"/>
                    </a:p>
                  </a:txBody>
                  <a:tcPr marT="45700" marB="45700"/>
                </a:tc>
                <a:tc>
                  <a:txBody>
                    <a:bodyPr/>
                    <a:lstStyle/>
                    <a:p>
                      <a:r>
                        <a:rPr lang="en-US" sz="1800" dirty="0" smtClean="0"/>
                        <a:t>Martian</a:t>
                      </a:r>
                      <a:endParaRPr lang="en-US" sz="1800" dirty="0"/>
                    </a:p>
                  </a:txBody>
                  <a:tcPr marT="45700" marB="45700"/>
                </a:tc>
                <a:tc>
                  <a:txBody>
                    <a:bodyPr/>
                    <a:lstStyle/>
                    <a:p>
                      <a:r>
                        <a:rPr lang="en-US" sz="1800" dirty="0" smtClean="0"/>
                        <a:t>Southpaw</a:t>
                      </a:r>
                      <a:endParaRPr lang="en-US" sz="1800" dirty="0"/>
                    </a:p>
                  </a:txBody>
                  <a:tcPr marT="45700" marB="45700"/>
                </a:tc>
                <a:tc>
                  <a:txBody>
                    <a:bodyPr/>
                    <a:lstStyle/>
                    <a:p>
                      <a:r>
                        <a:rPr lang="en-US" sz="1800" dirty="0" smtClean="0"/>
                        <a:t>Everest</a:t>
                      </a:r>
                      <a:endParaRPr lang="en-US" sz="1800" dirty="0"/>
                    </a:p>
                  </a:txBody>
                  <a:tcPr marT="45700" marB="45700"/>
                </a:tc>
                <a:tc>
                  <a:txBody>
                    <a:bodyPr/>
                    <a:lstStyle/>
                    <a:p>
                      <a:r>
                        <a:rPr lang="en-US" sz="1800" dirty="0" err="1" smtClean="0"/>
                        <a:t>PitchPerfect</a:t>
                      </a:r>
                      <a:r>
                        <a:rPr lang="en-US" sz="1800" dirty="0" smtClean="0"/>
                        <a:t> 2</a:t>
                      </a:r>
                      <a:endParaRPr lang="en-US" sz="1800" dirty="0"/>
                    </a:p>
                  </a:txBody>
                  <a:tcPr marT="45700" marB="45700"/>
                </a:tc>
              </a:tr>
              <a:tr h="370681">
                <a:tc>
                  <a:txBody>
                    <a:bodyPr/>
                    <a:lstStyle/>
                    <a:p>
                      <a:r>
                        <a:rPr lang="en-US" sz="1800" dirty="0" smtClean="0"/>
                        <a:t>3</a:t>
                      </a:r>
                      <a:endParaRPr lang="en-US" sz="1800" dirty="0"/>
                    </a:p>
                  </a:txBody>
                  <a:tcPr marT="45700" marB="45700"/>
                </a:tc>
                <a:tc>
                  <a:txBody>
                    <a:bodyPr/>
                    <a:lstStyle/>
                    <a:p>
                      <a:r>
                        <a:rPr lang="en-US" sz="1800" dirty="0" smtClean="0"/>
                        <a:t>-3</a:t>
                      </a:r>
                      <a:endParaRPr lang="en-US" sz="1800" dirty="0"/>
                    </a:p>
                  </a:txBody>
                  <a:tcPr marT="45700" marB="45700"/>
                </a:tc>
                <a:tc>
                  <a:txBody>
                    <a:bodyPr/>
                    <a:lstStyle/>
                    <a:p>
                      <a:r>
                        <a:rPr lang="en-US" sz="1800" dirty="0" smtClean="0"/>
                        <a:t>5</a:t>
                      </a:r>
                      <a:endParaRPr lang="en-US" sz="1800" dirty="0"/>
                    </a:p>
                  </a:txBody>
                  <a:tcPr marT="45700" marB="45700"/>
                </a:tc>
                <a:tc>
                  <a:txBody>
                    <a:bodyPr/>
                    <a:lstStyle/>
                    <a:p>
                      <a:r>
                        <a:rPr lang="en-US" sz="1800" dirty="0" smtClean="0"/>
                        <a:t>-2</a:t>
                      </a:r>
                      <a:endParaRPr lang="en-US" sz="1800" dirty="0"/>
                    </a:p>
                  </a:txBody>
                  <a:tcPr marT="45700" marB="45700"/>
                </a:tc>
                <a:tc>
                  <a:txBody>
                    <a:bodyPr/>
                    <a:lstStyle/>
                    <a:p>
                      <a:r>
                        <a:rPr lang="en-US" sz="1800" dirty="0" smtClean="0"/>
                        <a:t>-3</a:t>
                      </a:r>
                      <a:endParaRPr lang="en-US" sz="1800" dirty="0"/>
                    </a:p>
                  </a:txBody>
                  <a:tcPr marT="45700" marB="45700"/>
                </a:tc>
              </a:tr>
              <a:tr h="370681">
                <a:tc>
                  <a:txBody>
                    <a:bodyPr/>
                    <a:lstStyle/>
                    <a:p>
                      <a:r>
                        <a:rPr lang="en-US" sz="1800" dirty="0" smtClean="0"/>
                        <a:t>2</a:t>
                      </a:r>
                      <a:endParaRPr lang="en-US" sz="1800" dirty="0"/>
                    </a:p>
                  </a:txBody>
                  <a:tcPr marT="45700" marB="45700"/>
                </a:tc>
                <a:tc>
                  <a:txBody>
                    <a:bodyPr/>
                    <a:lstStyle/>
                    <a:p>
                      <a:r>
                        <a:rPr lang="en-US" sz="1800" dirty="0" smtClean="0"/>
                        <a:t>2</a:t>
                      </a:r>
                      <a:endParaRPr lang="en-US" sz="1800" dirty="0"/>
                    </a:p>
                  </a:txBody>
                  <a:tcPr marT="45700" marB="45700"/>
                </a:tc>
                <a:tc>
                  <a:txBody>
                    <a:bodyPr/>
                    <a:lstStyle/>
                    <a:p>
                      <a:r>
                        <a:rPr lang="en-US" sz="1800" dirty="0" smtClean="0"/>
                        <a:t>3</a:t>
                      </a:r>
                      <a:endParaRPr lang="en-US" sz="1800" dirty="0"/>
                    </a:p>
                  </a:txBody>
                  <a:tcPr marT="45700" marB="45700"/>
                </a:tc>
                <a:tc>
                  <a:txBody>
                    <a:bodyPr/>
                    <a:lstStyle/>
                    <a:p>
                      <a:r>
                        <a:rPr lang="en-US" sz="1800" dirty="0" smtClean="0"/>
                        <a:t>2</a:t>
                      </a:r>
                      <a:endParaRPr lang="en-US" sz="1800" dirty="0"/>
                    </a:p>
                  </a:txBody>
                  <a:tcPr marT="45700" marB="45700"/>
                </a:tc>
                <a:tc>
                  <a:txBody>
                    <a:bodyPr/>
                    <a:lstStyle/>
                    <a:p>
                      <a:r>
                        <a:rPr lang="en-US" sz="1800" dirty="0" smtClean="0"/>
                        <a:t>3</a:t>
                      </a:r>
                      <a:endParaRPr lang="en-US" sz="1800" dirty="0"/>
                    </a:p>
                  </a:txBody>
                  <a:tcPr marT="45700" marB="45700"/>
                </a:tc>
              </a:tr>
              <a:tr h="370681">
                <a:tc>
                  <a:txBody>
                    <a:bodyPr/>
                    <a:lstStyle/>
                    <a:p>
                      <a:r>
                        <a:rPr lang="en-US" sz="1800" dirty="0" smtClean="0"/>
                        <a:t>4</a:t>
                      </a:r>
                      <a:endParaRPr lang="en-US" sz="1800" dirty="0"/>
                    </a:p>
                  </a:txBody>
                  <a:tcPr marT="45700" marB="45700"/>
                </a:tc>
                <a:tc>
                  <a:txBody>
                    <a:bodyPr/>
                    <a:lstStyle/>
                    <a:p>
                      <a:r>
                        <a:rPr lang="en-US" sz="1800" dirty="0" smtClean="0"/>
                        <a:t>4</a:t>
                      </a:r>
                      <a:endParaRPr lang="en-US" sz="1800" dirty="0"/>
                    </a:p>
                  </a:txBody>
                  <a:tcPr marT="45700" marB="45700"/>
                </a:tc>
                <a:tc>
                  <a:txBody>
                    <a:bodyPr/>
                    <a:lstStyle/>
                    <a:p>
                      <a:r>
                        <a:rPr lang="en-US" sz="1800" dirty="0" smtClean="0"/>
                        <a:t>-2</a:t>
                      </a:r>
                      <a:endParaRPr lang="en-US" sz="1800" dirty="0"/>
                    </a:p>
                  </a:txBody>
                  <a:tcPr marT="45700" marB="45700"/>
                </a:tc>
                <a:tc>
                  <a:txBody>
                    <a:bodyPr/>
                    <a:lstStyle/>
                    <a:p>
                      <a:r>
                        <a:rPr lang="en-US" sz="1800" dirty="0" smtClean="0"/>
                        <a:t>1</a:t>
                      </a:r>
                      <a:endParaRPr lang="en-US" sz="1800" dirty="0"/>
                    </a:p>
                  </a:txBody>
                  <a:tcPr marT="45700" marB="45700"/>
                </a:tc>
                <a:tc>
                  <a:txBody>
                    <a:bodyPr/>
                    <a:lstStyle/>
                    <a:p>
                      <a:r>
                        <a:rPr lang="en-US" sz="1800" dirty="0" smtClean="0"/>
                        <a:t>-1</a:t>
                      </a:r>
                      <a:endParaRPr lang="en-US" sz="1800" dirty="0"/>
                    </a:p>
                  </a:txBody>
                  <a:tcPr marT="45700" marB="45700"/>
                </a:tc>
              </a:tr>
            </a:tbl>
          </a:graphicData>
        </a:graphic>
      </p:graphicFrame>
      <p:sp>
        <p:nvSpPr>
          <p:cNvPr id="6183" name="Content Placeholder 2"/>
          <p:cNvSpPr txBox="1">
            <a:spLocks/>
          </p:cNvSpPr>
          <p:nvPr/>
        </p:nvSpPr>
        <p:spPr bwMode="auto">
          <a:xfrm>
            <a:off x="698500" y="4216400"/>
            <a:ext cx="78232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lIns="90488" tIns="44450" rIns="90488" bIns="44450"/>
          <a:lstStyle>
            <a:lvl1pPr marL="342900" indent="-342900" eaLnBrk="0" hangingPunct="0">
              <a:defRPr sz="2400">
                <a:solidFill>
                  <a:schemeClr val="tx1"/>
                </a:solidFill>
                <a:latin typeface="Courier New" charset="0"/>
                <a:ea typeface="ＭＳ Ｐゴシック" charset="0"/>
                <a:cs typeface="ＭＳ Ｐゴシック" charset="0"/>
              </a:defRPr>
            </a:lvl1pPr>
            <a:lvl2pPr marL="742950" indent="-285750" eaLnBrk="0" hangingPunct="0">
              <a:defRPr sz="2400">
                <a:solidFill>
                  <a:schemeClr val="tx1"/>
                </a:solidFill>
                <a:latin typeface="Courier New" charset="0"/>
                <a:ea typeface="ＭＳ Ｐゴシック" charset="0"/>
              </a:defRPr>
            </a:lvl2pPr>
            <a:lvl3pPr marL="1143000" indent="-228600" eaLnBrk="0" hangingPunct="0">
              <a:defRPr sz="2400">
                <a:solidFill>
                  <a:schemeClr val="tx1"/>
                </a:solidFill>
                <a:latin typeface="Courier New" charset="0"/>
                <a:ea typeface="ＭＳ Ｐゴシック" charset="0"/>
              </a:defRPr>
            </a:lvl3pPr>
            <a:lvl4pPr marL="1600200" indent="-228600" eaLnBrk="0" hangingPunct="0">
              <a:defRPr sz="2400">
                <a:solidFill>
                  <a:schemeClr val="tx1"/>
                </a:solidFill>
                <a:latin typeface="Courier New" charset="0"/>
                <a:ea typeface="ＭＳ Ｐゴシック" charset="0"/>
              </a:defRPr>
            </a:lvl4pPr>
            <a:lvl5pPr marL="2057400" indent="-228600" eaLnBrk="0" hangingPunct="0">
              <a:defRPr sz="2400">
                <a:solidFill>
                  <a:schemeClr val="tx1"/>
                </a:solidFill>
                <a:latin typeface="Courier New" charset="0"/>
                <a:ea typeface="ＭＳ Ｐゴシック" charset="0"/>
              </a:defRPr>
            </a:lvl5pPr>
            <a:lvl6pPr marL="2514600" indent="-228600" eaLnBrk="0" fontAlgn="base" hangingPunct="0">
              <a:spcBef>
                <a:spcPct val="0"/>
              </a:spcBef>
              <a:spcAft>
                <a:spcPct val="0"/>
              </a:spcAft>
              <a:defRPr sz="2400">
                <a:solidFill>
                  <a:schemeClr val="tx1"/>
                </a:solidFill>
                <a:latin typeface="Courier New" charset="0"/>
                <a:ea typeface="ＭＳ Ｐゴシック" charset="0"/>
              </a:defRPr>
            </a:lvl6pPr>
            <a:lvl7pPr marL="2971800" indent="-228600" eaLnBrk="0" fontAlgn="base" hangingPunct="0">
              <a:spcBef>
                <a:spcPct val="0"/>
              </a:spcBef>
              <a:spcAft>
                <a:spcPct val="0"/>
              </a:spcAft>
              <a:defRPr sz="2400">
                <a:solidFill>
                  <a:schemeClr val="tx1"/>
                </a:solidFill>
                <a:latin typeface="Courier New" charset="0"/>
                <a:ea typeface="ＭＳ Ｐゴシック" charset="0"/>
              </a:defRPr>
            </a:lvl7pPr>
            <a:lvl8pPr marL="3429000" indent="-228600" eaLnBrk="0" fontAlgn="base" hangingPunct="0">
              <a:spcBef>
                <a:spcPct val="0"/>
              </a:spcBef>
              <a:spcAft>
                <a:spcPct val="0"/>
              </a:spcAft>
              <a:defRPr sz="2400">
                <a:solidFill>
                  <a:schemeClr val="tx1"/>
                </a:solidFill>
                <a:latin typeface="Courier New" charset="0"/>
                <a:ea typeface="ＭＳ Ｐゴシック" charset="0"/>
              </a:defRPr>
            </a:lvl8pPr>
            <a:lvl9pPr marL="3886200" indent="-228600" eaLnBrk="0" fontAlgn="base" hangingPunct="0">
              <a:spcBef>
                <a:spcPct val="0"/>
              </a:spcBef>
              <a:spcAft>
                <a:spcPct val="0"/>
              </a:spcAft>
              <a:defRPr sz="2400">
                <a:solidFill>
                  <a:schemeClr val="tx1"/>
                </a:solidFill>
                <a:latin typeface="Courier New" charset="0"/>
                <a:ea typeface="ＭＳ Ｐゴシック" charset="0"/>
              </a:defRPr>
            </a:lvl9pPr>
          </a:lstStyle>
          <a:p>
            <a:pPr>
              <a:spcBef>
                <a:spcPct val="20000"/>
              </a:spcBef>
              <a:buClr>
                <a:schemeClr val="tx1"/>
              </a:buClr>
              <a:buSzPct val="75000"/>
              <a:buFont typeface="Monotype Sorts" charset="0"/>
              <a:buChar char="l"/>
            </a:pPr>
            <a:r>
              <a:rPr lang="en-US" b="1">
                <a:solidFill>
                  <a:srgbClr val="00279F"/>
                </a:solidFill>
                <a:latin typeface="Book Antiqua" charset="0"/>
              </a:rPr>
              <a:t>What should I choose to see?</a:t>
            </a:r>
          </a:p>
          <a:p>
            <a:pPr lvl="1">
              <a:spcBef>
                <a:spcPct val="20000"/>
              </a:spcBef>
              <a:buClr>
                <a:srgbClr val="FC0128"/>
              </a:buClr>
              <a:buSzPct val="75000"/>
              <a:buFont typeface="Wingdings" charset="0"/>
              <a:buChar char="Ø"/>
            </a:pPr>
            <a:r>
              <a:rPr lang="en-US" sz="2000" b="1">
                <a:latin typeface="Book Antiqua" charset="0"/>
              </a:rPr>
              <a:t>What does this depend on?</a:t>
            </a:r>
          </a:p>
          <a:p>
            <a:pPr>
              <a:spcBef>
                <a:spcPct val="20000"/>
              </a:spcBef>
              <a:buClr>
                <a:schemeClr val="tx1"/>
              </a:buClr>
              <a:buSzPct val="75000"/>
              <a:buFont typeface="Monotype Sorts" charset="0"/>
              <a:buChar char="l"/>
            </a:pPr>
            <a:r>
              <a:rPr lang="en-US" b="1">
                <a:solidFill>
                  <a:srgbClr val="00279F"/>
                </a:solidFill>
                <a:latin typeface="Book Antiqua" charset="0"/>
              </a:rPr>
              <a:t>Who is most like me?</a:t>
            </a:r>
          </a:p>
          <a:p>
            <a:pPr lvl="1">
              <a:spcBef>
                <a:spcPct val="20000"/>
              </a:spcBef>
              <a:buClr>
                <a:srgbClr val="FC0128"/>
              </a:buClr>
              <a:buSzPct val="75000"/>
              <a:buFont typeface="Wingdings" charset="0"/>
              <a:buChar char="Ø"/>
            </a:pPr>
            <a:r>
              <a:rPr lang="en-US" sz="2000" b="1">
                <a:latin typeface="Book Antiqua" charset="0"/>
              </a:rPr>
              <a:t>How do we figure this out</a:t>
            </a:r>
          </a:p>
        </p:txBody>
      </p:sp>
      <p:pic>
        <p:nvPicPr>
          <p:cNvPr id="2" name="Picture 1"/>
          <p:cNvPicPr>
            <a:picLocks noChangeAspect="1"/>
          </p:cNvPicPr>
          <p:nvPr/>
        </p:nvPicPr>
        <p:blipFill>
          <a:blip r:embed="rId2"/>
          <a:stretch>
            <a:fillRect/>
          </a:stretch>
        </p:blipFill>
        <p:spPr>
          <a:xfrm>
            <a:off x="701322" y="1166988"/>
            <a:ext cx="1048456" cy="1436773"/>
          </a:xfrm>
          <a:prstGeom prst="rect">
            <a:avLst/>
          </a:prstGeom>
        </p:spPr>
      </p:pic>
      <p:pic>
        <p:nvPicPr>
          <p:cNvPr id="3" name="Picture 2"/>
          <p:cNvPicPr>
            <a:picLocks noChangeAspect="1"/>
          </p:cNvPicPr>
          <p:nvPr/>
        </p:nvPicPr>
        <p:blipFill>
          <a:blip r:embed="rId3"/>
          <a:stretch>
            <a:fillRect/>
          </a:stretch>
        </p:blipFill>
        <p:spPr>
          <a:xfrm>
            <a:off x="2366433" y="1181100"/>
            <a:ext cx="977899" cy="1340084"/>
          </a:xfrm>
          <a:prstGeom prst="rect">
            <a:avLst/>
          </a:prstGeom>
        </p:spPr>
      </p:pic>
      <p:pic>
        <p:nvPicPr>
          <p:cNvPr id="5" name="Picture 4"/>
          <p:cNvPicPr>
            <a:picLocks noChangeAspect="1"/>
          </p:cNvPicPr>
          <p:nvPr/>
        </p:nvPicPr>
        <p:blipFill>
          <a:blip r:embed="rId4"/>
          <a:stretch>
            <a:fillRect/>
          </a:stretch>
        </p:blipFill>
        <p:spPr>
          <a:xfrm>
            <a:off x="3706988" y="1195210"/>
            <a:ext cx="992011" cy="1359422"/>
          </a:xfrm>
          <a:prstGeom prst="rect">
            <a:avLst/>
          </a:prstGeom>
        </p:spPr>
      </p:pic>
      <p:pic>
        <p:nvPicPr>
          <p:cNvPr id="6" name="Picture 5"/>
          <p:cNvPicPr>
            <a:picLocks noChangeAspect="1"/>
          </p:cNvPicPr>
          <p:nvPr/>
        </p:nvPicPr>
        <p:blipFill>
          <a:blip r:embed="rId5"/>
          <a:stretch>
            <a:fillRect/>
          </a:stretch>
        </p:blipFill>
        <p:spPr>
          <a:xfrm>
            <a:off x="5019323" y="1195211"/>
            <a:ext cx="981333" cy="1344789"/>
          </a:xfrm>
          <a:prstGeom prst="rect">
            <a:avLst/>
          </a:prstGeom>
        </p:spPr>
      </p:pic>
      <p:pic>
        <p:nvPicPr>
          <p:cNvPr id="7" name="Picture 6"/>
          <p:cNvPicPr>
            <a:picLocks noChangeAspect="1"/>
          </p:cNvPicPr>
          <p:nvPr/>
        </p:nvPicPr>
        <p:blipFill>
          <a:blip r:embed="rId6"/>
          <a:stretch>
            <a:fillRect/>
          </a:stretch>
        </p:blipFill>
        <p:spPr>
          <a:xfrm>
            <a:off x="6505223" y="1166988"/>
            <a:ext cx="992010" cy="1359421"/>
          </a:xfrm>
          <a:prstGeom prst="rect">
            <a:avLst/>
          </a:prstGeom>
        </p:spPr>
      </p:pic>
    </p:spTree>
    <p:extLst>
      <p:ext uri="{BB962C8B-B14F-4D97-AF65-F5344CB8AC3E}">
        <p14:creationId xmlns:p14="http://schemas.microsoft.com/office/powerpoint/2010/main" val="153731872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What's in a file-system Folder?</a:t>
            </a:r>
            <a:endParaRPr lang="en-US" dirty="0"/>
          </a:p>
        </p:txBody>
      </p:sp>
      <p:pic>
        <p:nvPicPr>
          <p:cNvPr id="9" name="Content Placeholder 8" descr="managing-windows-files-and-folders-video-tutorial-thumb.jpg"/>
          <p:cNvPicPr>
            <a:picLocks noGrp="1" noChangeAspect="1"/>
          </p:cNvPicPr>
          <p:nvPr>
            <p:ph idx="1"/>
          </p:nvPr>
        </p:nvPicPr>
        <p:blipFill>
          <a:blip r:embed="rId2">
            <a:extLst>
              <a:ext uri="{28A0092B-C50C-407E-A947-70E740481C1C}">
                <a14:useLocalDpi xmlns:a14="http://schemas.microsoft.com/office/drawing/2010/main" val="0"/>
              </a:ext>
            </a:extLst>
          </a:blip>
          <a:srcRect l="1921" r="1921"/>
          <a:stretch>
            <a:fillRect/>
          </a:stretch>
        </p:blipFill>
        <p:spPr/>
      </p:pic>
      <p:pic>
        <p:nvPicPr>
          <p:cNvPr id="6" name="Picture 5"/>
          <p:cNvPicPr>
            <a:picLocks noChangeAspect="1"/>
          </p:cNvPicPr>
          <p:nvPr/>
        </p:nvPicPr>
        <p:blipFill>
          <a:blip r:embed="rId3"/>
          <a:stretch>
            <a:fillRect/>
          </a:stretch>
        </p:blipFill>
        <p:spPr>
          <a:xfrm>
            <a:off x="4425042" y="1765300"/>
            <a:ext cx="4528457" cy="4127500"/>
          </a:xfrm>
          <a:prstGeom prst="rect">
            <a:avLst/>
          </a:prstGeom>
        </p:spPr>
      </p:pic>
    </p:spTree>
    <p:extLst>
      <p:ext uri="{BB962C8B-B14F-4D97-AF65-F5344CB8AC3E}">
        <p14:creationId xmlns:p14="http://schemas.microsoft.com/office/powerpoint/2010/main" val="369858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atin typeface="Arial" charset="0"/>
                <a:ea typeface="ＭＳ Ｐゴシック" charset="0"/>
                <a:cs typeface="ＭＳ Ｐゴシック" charset="0"/>
              </a:rPr>
              <a:t>What's in a folder on your computer?</a:t>
            </a:r>
          </a:p>
        </p:txBody>
      </p:sp>
      <p:sp>
        <p:nvSpPr>
          <p:cNvPr id="17410" name="Content Placeholder 2"/>
          <p:cNvSpPr>
            <a:spLocks noGrp="1"/>
          </p:cNvSpPr>
          <p:nvPr>
            <p:ph idx="1"/>
          </p:nvPr>
        </p:nvSpPr>
        <p:spPr/>
        <p:txBody>
          <a:bodyPr/>
          <a:lstStyle/>
          <a:p>
            <a:r>
              <a:rPr lang="en-US" dirty="0">
                <a:latin typeface="Book Antiqua" charset="0"/>
                <a:ea typeface="ＭＳ Ｐゴシック" charset="0"/>
                <a:cs typeface="ＭＳ Ｐゴシック" charset="0"/>
              </a:rPr>
              <a:t>Where are the large files? How do you find them</a:t>
            </a:r>
            <a:r>
              <a:rPr lang="en-US" dirty="0" smtClean="0">
                <a:latin typeface="Book Antiqua" charset="0"/>
                <a:ea typeface="ＭＳ Ｐゴシック" charset="0"/>
                <a:cs typeface="ＭＳ Ｐゴシック" charset="0"/>
              </a:rPr>
              <a:t>? They take up space! </a:t>
            </a:r>
            <a:r>
              <a:rPr lang="en-US" dirty="0" smtClean="0">
                <a:latin typeface="Book Antiqua" charset="0"/>
                <a:cs typeface="ＭＳ Ｐゴシック" charset="0"/>
              </a:rPr>
              <a:t>Erase? Backup?</a:t>
            </a:r>
            <a:endParaRPr lang="en-US" dirty="0">
              <a:latin typeface="Book Antiqua" charset="0"/>
              <a:ea typeface="ＭＳ Ｐゴシック" charset="0"/>
              <a:cs typeface="ＭＳ Ｐゴシック" charset="0"/>
            </a:endParaRPr>
          </a:p>
          <a:p>
            <a:pPr lvl="1"/>
            <a:r>
              <a:rPr lang="en-US" dirty="0">
                <a:latin typeface="Book Antiqua" charset="0"/>
                <a:ea typeface="ＭＳ Ｐゴシック" charset="0"/>
              </a:rPr>
              <a:t>Can a folder be inside a folder? Why?</a:t>
            </a:r>
          </a:p>
        </p:txBody>
      </p:sp>
      <p:pic>
        <p:nvPicPr>
          <p:cNvPr id="17411" name="Picture 3" descr="fold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9516" y="2950810"/>
            <a:ext cx="5046662"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613" y="3098800"/>
            <a:ext cx="247332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3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atin typeface="Arial" charset="0"/>
                <a:ea typeface="ＭＳ Ｐゴシック" charset="0"/>
                <a:cs typeface="ＭＳ Ｐゴシック" charset="0"/>
              </a:rPr>
              <a:t>Finding large files: FileVisit.py</a:t>
            </a:r>
          </a:p>
        </p:txBody>
      </p:sp>
      <p:sp>
        <p:nvSpPr>
          <p:cNvPr id="18434" name="Content Placeholder 2"/>
          <p:cNvSpPr>
            <a:spLocks noGrp="1"/>
          </p:cNvSpPr>
          <p:nvPr>
            <p:ph idx="1"/>
          </p:nvPr>
        </p:nvSpPr>
        <p:spPr/>
        <p:txBody>
          <a:bodyPr/>
          <a:lstStyle/>
          <a:p>
            <a:pPr marL="0" indent="0">
              <a:spcBef>
                <a:spcPct val="0"/>
              </a:spcBef>
              <a:buFont typeface="Monotype Sorts" charset="0"/>
              <a:buNone/>
            </a:pPr>
            <a:r>
              <a:rPr lang="en-US" sz="2000" dirty="0" err="1">
                <a:latin typeface="Courier New" charset="0"/>
                <a:ea typeface="ＭＳ Ｐゴシック" charset="0"/>
                <a:cs typeface="Courier New" charset="0"/>
              </a:rPr>
              <a:t>def</a:t>
            </a: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large = []</a:t>
            </a:r>
          </a:p>
          <a:p>
            <a:pPr marL="0" indent="0">
              <a:spcBef>
                <a:spcPct val="0"/>
              </a:spcBef>
              <a:buFont typeface="Monotype Sorts" charset="0"/>
              <a:buNone/>
            </a:pPr>
            <a:r>
              <a:rPr lang="en-US" sz="2000" dirty="0" smtClean="0">
                <a:latin typeface="Courier New" charset="0"/>
                <a:ea typeface="ＭＳ Ｐゴシック" charset="0"/>
                <a:cs typeface="Courier New" charset="0"/>
              </a:rPr>
              <a:t>    for </a:t>
            </a:r>
            <a:r>
              <a:rPr lang="en-US" sz="2000" dirty="0">
                <a:latin typeface="Courier New" charset="0"/>
                <a:ea typeface="ＭＳ Ｐゴシック" charset="0"/>
                <a:cs typeface="Courier New" charset="0"/>
              </a:rPr>
              <a:t>sub in </a:t>
            </a:r>
            <a:r>
              <a:rPr lang="en-US" sz="2000" dirty="0" err="1">
                <a:latin typeface="Courier New" charset="0"/>
                <a:ea typeface="ＭＳ Ｐゴシック" charset="0"/>
                <a:cs typeface="Courier New" charset="0"/>
              </a:rPr>
              <a:t>os.listdir</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path = </a:t>
            </a:r>
            <a:r>
              <a:rPr lang="en-US" sz="2000" dirty="0" err="1">
                <a:latin typeface="Courier New" charset="0"/>
                <a:ea typeface="ＭＳ Ｐゴシック" charset="0"/>
                <a:cs typeface="Courier New" charset="0"/>
              </a:rPr>
              <a:t>os.path.join</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dirname,sub</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if </a:t>
            </a:r>
            <a:r>
              <a:rPr lang="en-US" sz="2000" dirty="0" err="1">
                <a:latin typeface="Courier New" charset="0"/>
                <a:ea typeface="ＭＳ Ｐゴシック" charset="0"/>
                <a:cs typeface="Courier New" charset="0"/>
              </a:rPr>
              <a:t>os.path.isdir</a:t>
            </a:r>
            <a:r>
              <a:rPr lang="en-US" sz="2000" dirty="0">
                <a:latin typeface="Courier New" charset="0"/>
                <a:ea typeface="ＭＳ Ｐゴシック" charset="0"/>
                <a:cs typeface="Courier New" charset="0"/>
              </a:rPr>
              <a:t>(path)</a:t>
            </a:r>
            <a:r>
              <a:rPr lang="en-US" sz="2000" dirty="0" smtClean="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smtClean="0">
                <a:latin typeface="Courier New" charset="0"/>
                <a:ea typeface="ＭＳ Ｐゴシック" charset="0"/>
                <a:cs typeface="Courier New" charset="0"/>
              </a:rPr>
              <a:t>           subs = </a:t>
            </a:r>
            <a:r>
              <a:rPr lang="en-US" sz="2000" dirty="0" err="1" smtClean="0">
                <a:latin typeface="Courier New" charset="0"/>
                <a:ea typeface="ＭＳ Ｐゴシック" charset="0"/>
                <a:cs typeface="Courier New" charset="0"/>
              </a:rPr>
              <a:t>bigfiles</a:t>
            </a:r>
            <a:r>
              <a:rPr lang="en-US" sz="2000" dirty="0" smtClean="0">
                <a:latin typeface="Courier New" charset="0"/>
                <a:ea typeface="ＭＳ Ｐゴシック" charset="0"/>
                <a:cs typeface="Courier New" charset="0"/>
              </a:rPr>
              <a:t>(</a:t>
            </a:r>
            <a:r>
              <a:rPr lang="en-US" sz="2000" dirty="0" err="1" smtClean="0">
                <a:latin typeface="Courier New" charset="0"/>
                <a:ea typeface="ＭＳ Ｐゴシック" charset="0"/>
                <a:cs typeface="Courier New" charset="0"/>
              </a:rPr>
              <a:t>path,min_size</a:t>
            </a:r>
            <a:r>
              <a:rPr lang="en-US" sz="2000" dirty="0" smtClean="0">
                <a:latin typeface="Courier New" charset="0"/>
                <a:ea typeface="ＭＳ Ｐゴシック" charset="0"/>
                <a:cs typeface="Courier New" charset="0"/>
              </a:rPr>
              <a:t>)</a:t>
            </a: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large.extend</a:t>
            </a:r>
            <a:r>
              <a:rPr lang="en-US" sz="2000" dirty="0" smtClean="0">
                <a:latin typeface="Courier New" charset="0"/>
                <a:ea typeface="ＭＳ Ｐゴシック" charset="0"/>
                <a:cs typeface="Courier New" charset="0"/>
              </a:rPr>
              <a:t>(subs)</a:t>
            </a: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hu-HU" sz="2000" dirty="0">
                <a:latin typeface="Courier New" charset="0"/>
                <a:ea typeface="ＭＳ Ｐゴシック" charset="0"/>
                <a:cs typeface="Courier New" charset="0"/>
              </a:rPr>
              <a:t>        else:</a:t>
            </a:r>
          </a:p>
          <a:p>
            <a:pPr marL="0" indent="0">
              <a:spcBef>
                <a:spcPct val="0"/>
              </a:spcBef>
              <a:buFont typeface="Monotype Sorts" charset="0"/>
              <a:buNone/>
            </a:pPr>
            <a:r>
              <a:rPr lang="en-US" sz="2000" dirty="0">
                <a:latin typeface="Courier New" charset="0"/>
                <a:ea typeface="ＭＳ Ｐゴシック" charset="0"/>
                <a:cs typeface="Courier New" charset="0"/>
              </a:rPr>
              <a:t>            size = </a:t>
            </a:r>
            <a:r>
              <a:rPr lang="en-US" sz="2000" dirty="0" err="1">
                <a:latin typeface="Courier New" charset="0"/>
                <a:ea typeface="ＭＳ Ｐゴシック" charset="0"/>
                <a:cs typeface="Courier New" charset="0"/>
              </a:rPr>
              <a:t>os.path.getsize</a:t>
            </a:r>
            <a:r>
              <a:rPr lang="en-US" sz="2000" dirty="0">
                <a:latin typeface="Courier New" charset="0"/>
                <a:ea typeface="ＭＳ Ｐゴシック" charset="0"/>
                <a:cs typeface="Courier New" charset="0"/>
              </a:rPr>
              <a:t>(path)</a:t>
            </a:r>
          </a:p>
          <a:p>
            <a:pPr marL="0" indent="0">
              <a:spcBef>
                <a:spcPct val="0"/>
              </a:spcBef>
              <a:buFont typeface="Monotype Sorts" charset="0"/>
              <a:buNone/>
            </a:pPr>
            <a:r>
              <a:rPr lang="en-US" sz="2000" dirty="0">
                <a:latin typeface="Courier New" charset="0"/>
                <a:ea typeface="ＭＳ Ｐゴシック" charset="0"/>
                <a:cs typeface="Courier New" charset="0"/>
              </a:rPr>
              <a:t>            if size &gt; </a:t>
            </a:r>
            <a:r>
              <a:rPr lang="en-US" sz="2000" dirty="0" err="1">
                <a:latin typeface="Courier New" charset="0"/>
                <a:ea typeface="ＭＳ Ｐゴシック" charset="0"/>
                <a:cs typeface="Courier New" charset="0"/>
              </a:rPr>
              <a:t>min_size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a:t>
            </a:r>
            <a:r>
              <a:rPr lang="en-US" sz="2000" dirty="0" err="1">
                <a:latin typeface="Courier New" charset="0"/>
                <a:ea typeface="ＭＳ Ｐゴシック" charset="0"/>
                <a:cs typeface="Courier New" charset="0"/>
              </a:rPr>
              <a:t>large.append</a:t>
            </a:r>
            <a:r>
              <a:rPr lang="en-US" sz="2000" dirty="0">
                <a:latin typeface="Courier New" charset="0"/>
                <a:ea typeface="ＭＳ Ｐゴシック" charset="0"/>
                <a:cs typeface="Courier New" charset="0"/>
              </a:rPr>
              <a:t>((</a:t>
            </a:r>
            <a:r>
              <a:rPr lang="en-US" sz="2000" dirty="0" err="1">
                <a:latin typeface="Courier New" charset="0"/>
                <a:ea typeface="ＭＳ Ｐゴシック" charset="0"/>
                <a:cs typeface="Courier New" charset="0"/>
              </a:rPr>
              <a:t>path,size</a:t>
            </a:r>
            <a:r>
              <a:rPr lang="en-US" sz="2000" dirty="0">
                <a:latin typeface="Courier New" charset="0"/>
                <a:ea typeface="ＭＳ Ｐゴシック" charset="0"/>
                <a:cs typeface="Courier New" charset="0"/>
              </a:rPr>
              <a:t>))</a:t>
            </a:r>
          </a:p>
          <a:p>
            <a:pPr marL="0" indent="0">
              <a:spcBef>
                <a:spcPct val="0"/>
              </a:spcBef>
              <a:buFont typeface="Monotype Sorts" charset="0"/>
              <a:buNone/>
            </a:pPr>
            <a:r>
              <a:rPr lang="en-US" sz="2000" dirty="0">
                <a:latin typeface="Courier New" charset="0"/>
                <a:ea typeface="ＭＳ Ｐゴシック" charset="0"/>
                <a:cs typeface="Courier New" charset="0"/>
              </a:rPr>
              <a:t>    return large</a:t>
            </a:r>
          </a:p>
          <a:p>
            <a:pPr marL="0" indent="0">
              <a:spcBef>
                <a:spcPct val="0"/>
              </a:spcBef>
              <a:buFont typeface="Monotype Sorts" charset="0"/>
              <a:buNone/>
            </a:pPr>
            <a:endParaRPr lang="en-US" sz="2000" dirty="0">
              <a:latin typeface="Courier New" charset="0"/>
              <a:ea typeface="ＭＳ Ｐゴシック" charset="0"/>
              <a:cs typeface="Courier New" charset="0"/>
            </a:endParaRPr>
          </a:p>
          <a:p>
            <a:pPr marL="0" indent="0">
              <a:spcBef>
                <a:spcPct val="0"/>
              </a:spcBef>
              <a:buFont typeface="Monotype Sorts" charset="0"/>
              <a:buNone/>
            </a:pPr>
            <a:r>
              <a:rPr lang="en-US" sz="2000" dirty="0" err="1">
                <a:latin typeface="Courier New" charset="0"/>
                <a:ea typeface="ＭＳ Ｐゴシック" charset="0"/>
                <a:cs typeface="Courier New" charset="0"/>
              </a:rPr>
              <a:t>bigs</a:t>
            </a:r>
            <a:r>
              <a:rPr lang="en-US" sz="2000" dirty="0">
                <a:latin typeface="Courier New" charset="0"/>
                <a:ea typeface="ＭＳ Ｐゴシック" charset="0"/>
                <a:cs typeface="Courier New" charset="0"/>
              </a:rPr>
              <a:t> = </a:t>
            </a:r>
            <a:r>
              <a:rPr lang="en-US" sz="2000" dirty="0" err="1">
                <a:latin typeface="Courier New" charset="0"/>
                <a:ea typeface="ＭＳ Ｐゴシック" charset="0"/>
                <a:cs typeface="Courier New" charset="0"/>
              </a:rPr>
              <a:t>bigfiles</a:t>
            </a:r>
            <a:r>
              <a:rPr lang="en-US" sz="2000" dirty="0">
                <a:latin typeface="Courier New" charset="0"/>
                <a:ea typeface="ＭＳ Ｐゴシック" charset="0"/>
                <a:cs typeface="Courier New" charset="0"/>
              </a:rPr>
              <a:t>(</a:t>
            </a:r>
            <a:r>
              <a:rPr lang="en-US" sz="2000" dirty="0" smtClean="0">
                <a:latin typeface="Courier New" charset="0"/>
                <a:ea typeface="ＭＳ Ｐゴシック" charset="0"/>
                <a:cs typeface="Courier New" charset="0"/>
              </a:rPr>
              <a:t>"/Users/</a:t>
            </a:r>
            <a:r>
              <a:rPr lang="en-US" sz="2000" dirty="0" err="1" smtClean="0">
                <a:latin typeface="Courier New" charset="0"/>
                <a:ea typeface="ＭＳ Ｐゴシック" charset="0"/>
                <a:cs typeface="Courier New" charset="0"/>
              </a:rPr>
              <a:t>ola</a:t>
            </a:r>
            <a:r>
              <a:rPr lang="en-US" sz="2000" dirty="0" smtClean="0">
                <a:latin typeface="Courier New" charset="0"/>
                <a:ea typeface="ＭＳ Ｐゴシック" charset="0"/>
                <a:cs typeface="Courier New" charset="0"/>
              </a:rPr>
              <a:t>/Documents"</a:t>
            </a:r>
            <a:r>
              <a:rPr lang="en-US" sz="2000" dirty="0">
                <a:latin typeface="Courier New" charset="0"/>
                <a:ea typeface="ＭＳ Ｐゴシック" charset="0"/>
                <a:cs typeface="Courier New" charset="0"/>
              </a:rPr>
              <a:t>,10000)</a:t>
            </a:r>
          </a:p>
          <a:p>
            <a:pPr marL="0" indent="0">
              <a:spcBef>
                <a:spcPct val="0"/>
              </a:spcBef>
              <a:buFont typeface="Monotype Sorts" charset="0"/>
              <a:buNone/>
            </a:pPr>
            <a:endParaRPr lang="en-US" sz="2000" dirty="0">
              <a:latin typeface="Courier New" charset="0"/>
              <a:ea typeface="ＭＳ Ｐゴシック" charset="0"/>
              <a:cs typeface="Courier New" charset="0"/>
            </a:endParaRPr>
          </a:p>
        </p:txBody>
      </p:sp>
    </p:spTree>
    <p:extLst>
      <p:ext uri="{BB962C8B-B14F-4D97-AF65-F5344CB8AC3E}">
        <p14:creationId xmlns:p14="http://schemas.microsoft.com/office/powerpoint/2010/main" val="406664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latin typeface="Arial" charset="0"/>
                <a:ea typeface="ＭＳ Ｐゴシック" charset="0"/>
                <a:cs typeface="ＭＳ Ｐゴシック" charset="0"/>
              </a:rPr>
              <a:t>Does the function call itself? No!</a:t>
            </a:r>
            <a:endParaRPr lang="en-US" dirty="0">
              <a:latin typeface="Arial" charset="0"/>
              <a:ea typeface="ＭＳ Ｐゴシック" charset="0"/>
              <a:cs typeface="ＭＳ Ｐゴシック" charset="0"/>
            </a:endParaRPr>
          </a:p>
        </p:txBody>
      </p:sp>
      <p:sp>
        <p:nvSpPr>
          <p:cNvPr id="19458" name="Content Placeholder 2"/>
          <p:cNvSpPr>
            <a:spLocks noGrp="1"/>
          </p:cNvSpPr>
          <p:nvPr>
            <p:ph idx="1"/>
          </p:nvPr>
        </p:nvSpPr>
        <p:spPr/>
        <p:txBody>
          <a:bodyPr/>
          <a:lstStyle/>
          <a:p>
            <a:pPr marL="0" indent="0">
              <a:buFont typeface="Monotype Sorts" charset="0"/>
              <a:buNone/>
              <a:defRPr/>
            </a:pPr>
            <a:r>
              <a:rPr lang="en-US" sz="2400" dirty="0" err="1" smtClean="0">
                <a:latin typeface="Courier New"/>
                <a:ea typeface="ＭＳ Ｐゴシック" charset="0"/>
                <a:cs typeface="Courier New"/>
              </a:rPr>
              <a:t>def</a:t>
            </a:r>
            <a:r>
              <a:rPr lang="en-US" sz="2400" dirty="0" smtClean="0">
                <a:latin typeface="Courier New"/>
                <a:ea typeface="ＭＳ Ｐゴシック" charset="0"/>
                <a:cs typeface="Courier New"/>
              </a:rPr>
              <a:t> visit(</a:t>
            </a:r>
            <a:r>
              <a:rPr lang="en-US" sz="2400" dirty="0" err="1" smtClean="0">
                <a:latin typeface="Courier New"/>
                <a:ea typeface="ＭＳ Ｐゴシック" charset="0"/>
                <a:cs typeface="Courier New"/>
              </a:rPr>
              <a:t>dirname</a:t>
            </a:r>
            <a:r>
              <a:rPr lang="en-US" sz="2400" dirty="0" smtClean="0">
                <a:latin typeface="Courier New"/>
                <a:ea typeface="ＭＳ Ｐゴシック" charset="0"/>
                <a:cs typeface="Courier New"/>
              </a:rPr>
              <a:t>):</a:t>
            </a:r>
            <a:endParaRPr lang="en-US" sz="2400" dirty="0">
              <a:latin typeface="Courier New"/>
              <a:ea typeface="ＭＳ Ｐゴシック" charset="0"/>
              <a:cs typeface="Courier New"/>
            </a:endParaRPr>
          </a:p>
          <a:p>
            <a:pPr marL="457200" lvl="1" indent="0">
              <a:buFont typeface="Wingdings" charset="0"/>
              <a:buNone/>
              <a:defRPr/>
            </a:pPr>
            <a:r>
              <a:rPr lang="en-US" dirty="0">
                <a:latin typeface="Courier New"/>
                <a:ea typeface="ＭＳ Ｐゴシック" charset="0"/>
                <a:cs typeface="Courier New"/>
              </a:rPr>
              <a:t>f</a:t>
            </a:r>
            <a:r>
              <a:rPr lang="en-US" dirty="0" smtClean="0">
                <a:latin typeface="Courier New"/>
                <a:ea typeface="ＭＳ Ｐゴシック" charset="0"/>
                <a:cs typeface="Courier New"/>
              </a:rPr>
              <a:t>or inner in </a:t>
            </a:r>
            <a:r>
              <a:rPr lang="en-US" dirty="0" err="1" smtClean="0">
                <a:latin typeface="Courier New"/>
                <a:ea typeface="ＭＳ Ｐゴシック" charset="0"/>
                <a:cs typeface="Courier New"/>
              </a:rPr>
              <a:t>dirname</a:t>
            </a:r>
            <a:r>
              <a:rPr lang="en-US" dirty="0" smtClean="0">
                <a:latin typeface="Courier New"/>
                <a:ea typeface="ＭＳ Ｐゴシック" charset="0"/>
                <a:cs typeface="Courier New"/>
              </a:rPr>
              <a:t>:</a:t>
            </a:r>
          </a:p>
          <a:p>
            <a:pPr marL="457200" lvl="1" indent="0">
              <a:buFont typeface="Wingdings" charset="0"/>
              <a:buNone/>
              <a:defRPr/>
            </a:pPr>
            <a:r>
              <a:rPr lang="en-US" dirty="0">
                <a:latin typeface="Courier New"/>
                <a:ea typeface="ＭＳ Ｐゴシック" charset="0"/>
                <a:cs typeface="Courier New"/>
              </a:rPr>
              <a:t> </a:t>
            </a:r>
            <a:r>
              <a:rPr lang="en-US" dirty="0" smtClean="0">
                <a:latin typeface="Courier New"/>
                <a:ea typeface="ＭＳ Ｐゴシック" charset="0"/>
                <a:cs typeface="Courier New"/>
              </a:rPr>
              <a:t>   if </a:t>
            </a:r>
            <a:r>
              <a:rPr lang="en-US" dirty="0" err="1" smtClean="0">
                <a:latin typeface="Courier New"/>
                <a:ea typeface="ＭＳ Ｐゴシック" charset="0"/>
                <a:cs typeface="Courier New"/>
              </a:rPr>
              <a:t>isdir</a:t>
            </a:r>
            <a:r>
              <a:rPr lang="en-US" dirty="0" smtClean="0">
                <a:latin typeface="Courier New"/>
                <a:ea typeface="ＭＳ Ｐゴシック" charset="0"/>
                <a:cs typeface="Courier New"/>
              </a:rPr>
              <a:t>(inner): </a:t>
            </a:r>
          </a:p>
          <a:p>
            <a:pPr marL="457200" lvl="1" indent="0">
              <a:buFont typeface="Wingdings" charset="0"/>
              <a:buNone/>
              <a:defRPr/>
            </a:pPr>
            <a:r>
              <a:rPr lang="en-US" dirty="0">
                <a:latin typeface="Courier New"/>
                <a:ea typeface="ＭＳ Ｐゴシック" charset="0"/>
                <a:cs typeface="Courier New"/>
              </a:rPr>
              <a:t> </a:t>
            </a:r>
            <a:r>
              <a:rPr lang="en-US" dirty="0" smtClean="0">
                <a:latin typeface="Courier New"/>
                <a:ea typeface="ＭＳ Ｐゴシック" charset="0"/>
                <a:cs typeface="Courier New"/>
              </a:rPr>
              <a:t>       visit(inner)</a:t>
            </a:r>
          </a:p>
          <a:p>
            <a:pPr marL="457200" lvl="1" indent="0">
              <a:buFont typeface="Wingdings" charset="0"/>
              <a:buNone/>
              <a:defRPr/>
            </a:pPr>
            <a:r>
              <a:rPr lang="en-US" dirty="0">
                <a:latin typeface="Courier New"/>
                <a:ea typeface="ＭＳ Ｐゴシック" charset="0"/>
                <a:cs typeface="Courier New"/>
              </a:rPr>
              <a:t> </a:t>
            </a:r>
            <a:r>
              <a:rPr lang="en-US" dirty="0" smtClean="0">
                <a:latin typeface="Courier New"/>
                <a:ea typeface="ＭＳ Ｐゴシック" charset="0"/>
                <a:cs typeface="Courier New"/>
              </a:rPr>
              <a:t>   else: </a:t>
            </a:r>
          </a:p>
          <a:p>
            <a:pPr marL="457200" lvl="1" indent="0">
              <a:buFont typeface="Wingdings" charset="0"/>
              <a:buNone/>
              <a:defRPr/>
            </a:pPr>
            <a:r>
              <a:rPr lang="en-US" dirty="0">
                <a:latin typeface="Courier New"/>
                <a:ea typeface="ＭＳ Ｐゴシック" charset="0"/>
                <a:cs typeface="Courier New"/>
              </a:rPr>
              <a:t> </a:t>
            </a:r>
            <a:r>
              <a:rPr lang="en-US" dirty="0" smtClean="0">
                <a:latin typeface="Courier New"/>
                <a:ea typeface="ＭＳ Ｐゴシック" charset="0"/>
                <a:cs typeface="Courier New"/>
              </a:rPr>
              <a:t>       print name(inner), size(inner)</a:t>
            </a:r>
            <a:endParaRPr lang="en-US" dirty="0" smtClean="0">
              <a:latin typeface="Book Antiqua" charset="0"/>
              <a:ea typeface="ＭＳ Ｐゴシック" charset="0"/>
              <a:cs typeface="ＭＳ Ｐゴシック" charset="0"/>
            </a:endParaRPr>
          </a:p>
          <a:p>
            <a:pPr>
              <a:defRPr/>
            </a:pPr>
            <a:r>
              <a:rPr lang="en-US" dirty="0" smtClean="0">
                <a:latin typeface="Book Antiqua" charset="0"/>
                <a:ea typeface="ＭＳ Ｐゴシック" charset="0"/>
                <a:cs typeface="ＭＳ Ｐゴシック" charset="0"/>
              </a:rPr>
              <a:t>Is a file inside itself? No!</a:t>
            </a:r>
          </a:p>
          <a:p>
            <a:pPr>
              <a:defRPr/>
            </a:pPr>
            <a:r>
              <a:rPr lang="en-US" dirty="0" smtClean="0">
                <a:latin typeface="Book Antiqua" charset="0"/>
                <a:ea typeface="ＭＳ Ｐゴシック" charset="0"/>
                <a:cs typeface="ＭＳ Ｐゴシック" charset="0"/>
              </a:rPr>
              <a:t>Does pseudo code make sense?</a:t>
            </a:r>
          </a:p>
          <a:p>
            <a:pPr lvl="1">
              <a:defRPr/>
            </a:pPr>
            <a:r>
              <a:rPr lang="en-US" dirty="0" smtClean="0">
                <a:latin typeface="Book Antiqua" charset="0"/>
                <a:ea typeface="ＭＳ Ｐゴシック" charset="0"/>
                <a:cs typeface="ＭＳ Ｐゴシック" charset="0"/>
              </a:rPr>
              <a:t>Details make this a little harder in Python, but close!</a:t>
            </a:r>
          </a:p>
          <a:p>
            <a:pPr lvl="1">
              <a:defRPr/>
            </a:pPr>
            <a:endParaRPr lang="en-US" dirty="0">
              <a:latin typeface="Book Antiqua" charset="0"/>
              <a:ea typeface="ＭＳ Ｐゴシック" charset="0"/>
              <a:cs typeface="ＭＳ Ｐゴシック" charset="0"/>
            </a:endParaRPr>
          </a:p>
        </p:txBody>
      </p:sp>
    </p:spTree>
    <p:extLst>
      <p:ext uri="{BB962C8B-B14F-4D97-AF65-F5344CB8AC3E}">
        <p14:creationId xmlns:p14="http://schemas.microsoft.com/office/powerpoint/2010/main" val="41804518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matches Code</a:t>
            </a:r>
            <a:endParaRPr lang="en-US" dirty="0"/>
          </a:p>
        </p:txBody>
      </p:sp>
      <p:sp>
        <p:nvSpPr>
          <p:cNvPr id="3" name="Content Placeholder 2"/>
          <p:cNvSpPr>
            <a:spLocks noGrp="1"/>
          </p:cNvSpPr>
          <p:nvPr>
            <p:ph idx="1"/>
          </p:nvPr>
        </p:nvSpPr>
        <p:spPr/>
        <p:txBody>
          <a:bodyPr/>
          <a:lstStyle/>
          <a:p>
            <a:r>
              <a:rPr lang="en-US" dirty="0" smtClean="0"/>
              <a:t>If you see a folder</a:t>
            </a:r>
          </a:p>
          <a:p>
            <a:pPr lvl="1"/>
            <a:r>
              <a:rPr lang="en-US" dirty="0" smtClean="0"/>
              <a:t>Find large files, if you find a folder, …</a:t>
            </a:r>
          </a:p>
          <a:p>
            <a:pPr lvl="1"/>
            <a:r>
              <a:rPr lang="en-US" dirty="0" smtClean="0"/>
              <a:t>To compress folder, must compress …</a:t>
            </a:r>
          </a:p>
          <a:p>
            <a:pPr lvl="2"/>
            <a:r>
              <a:rPr lang="en-US" dirty="0" smtClean="0"/>
              <a:t>Files and repeat process for folders</a:t>
            </a:r>
          </a:p>
          <a:p>
            <a:pPr lvl="1"/>
            <a:endParaRPr lang="en-US" dirty="0"/>
          </a:p>
          <a:p>
            <a:r>
              <a:rPr lang="en-US" dirty="0" smtClean="0"/>
              <a:t>Structure of list of lists</a:t>
            </a:r>
          </a:p>
          <a:p>
            <a:pPr lvl="1"/>
            <a:r>
              <a:rPr lang="en-US" dirty="0" smtClean="0"/>
              <a:t>Can also lead to processing a list which requires processing a list which …</a:t>
            </a:r>
          </a:p>
          <a:p>
            <a:pPr marL="0" indent="0">
              <a:buNone/>
            </a:pPr>
            <a:r>
              <a:rPr lang="en-US" dirty="0" smtClean="0">
                <a:latin typeface="Courier New"/>
                <a:cs typeface="Courier New"/>
              </a:rPr>
              <a:t>[ [ [</a:t>
            </a:r>
            <a:r>
              <a:rPr lang="en-US" dirty="0" err="1" smtClean="0">
                <a:latin typeface="Courier New"/>
                <a:cs typeface="Courier New"/>
              </a:rPr>
              <a:t>a,b</a:t>
            </a:r>
            <a:r>
              <a:rPr lang="en-US" dirty="0" smtClean="0">
                <a:latin typeface="Courier New"/>
                <a:cs typeface="Courier New"/>
              </a:rPr>
              <a:t>], [</a:t>
            </a:r>
            <a:r>
              <a:rPr lang="en-US" dirty="0" err="1" smtClean="0">
                <a:latin typeface="Courier New"/>
                <a:cs typeface="Courier New"/>
              </a:rPr>
              <a:t>c,d</a:t>
            </a:r>
            <a:r>
              <a:rPr lang="en-US" dirty="0" smtClean="0">
                <a:latin typeface="Courier New"/>
                <a:cs typeface="Courier New"/>
              </a:rPr>
              <a:t>], [a, [</a:t>
            </a:r>
            <a:r>
              <a:rPr lang="en-US" dirty="0" err="1" smtClean="0">
                <a:latin typeface="Courier New"/>
                <a:cs typeface="Courier New"/>
              </a:rPr>
              <a:t>b,c</a:t>
            </a:r>
            <a:r>
              <a:rPr lang="en-US" dirty="0" smtClean="0">
                <a:latin typeface="Courier New"/>
                <a:cs typeface="Courier New"/>
              </a:rPr>
              <a:t>],d] ]</a:t>
            </a:r>
          </a:p>
          <a:p>
            <a:pPr marL="0" indent="0">
              <a:buNone/>
            </a:pPr>
            <a:r>
              <a:rPr lang="en-US" dirty="0" smtClean="0">
                <a:latin typeface="Courier New"/>
                <a:cs typeface="Courier New"/>
              </a:rPr>
              <a:t>(a *(b + c (d + e*f)) + (a* (</a:t>
            </a:r>
            <a:r>
              <a:rPr lang="en-US" dirty="0" err="1" smtClean="0">
                <a:latin typeface="Courier New"/>
                <a:cs typeface="Courier New"/>
              </a:rPr>
              <a:t>b+d</a:t>
            </a:r>
            <a:r>
              <a:rPr lang="en-US" dirty="0" smtClean="0">
                <a:latin typeface="Courier New"/>
                <a:cs typeface="Courier New"/>
              </a:rPr>
              <a:t>)))</a:t>
            </a:r>
            <a:endParaRPr lang="en-US" dirty="0">
              <a:latin typeface="Courier New"/>
              <a:cs typeface="Courier New"/>
            </a:endParaRPr>
          </a:p>
        </p:txBody>
      </p:sp>
    </p:spTree>
    <p:extLst>
      <p:ext uri="{BB962C8B-B14F-4D97-AF65-F5344CB8AC3E}">
        <p14:creationId xmlns:p14="http://schemas.microsoft.com/office/powerpoint/2010/main" val="22266707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Recursion</a:t>
            </a:r>
            <a:endParaRPr lang="en-US" dirty="0"/>
          </a:p>
        </p:txBody>
      </p:sp>
      <p:sp>
        <p:nvSpPr>
          <p:cNvPr id="3" name="Content Placeholder 2"/>
          <p:cNvSpPr>
            <a:spLocks noGrp="1"/>
          </p:cNvSpPr>
          <p:nvPr>
            <p:ph idx="1"/>
          </p:nvPr>
        </p:nvSpPr>
        <p:spPr/>
        <p:txBody>
          <a:bodyPr/>
          <a:lstStyle/>
          <a:p>
            <a:r>
              <a:rPr lang="en-US" dirty="0" smtClean="0"/>
              <a:t>What is recursion? What if we ask Google?</a:t>
            </a:r>
          </a:p>
          <a:p>
            <a:r>
              <a:rPr lang="en-US" dirty="0" smtClean="0"/>
              <a:t>Structure matches code, or concept matches code</a:t>
            </a:r>
          </a:p>
          <a:p>
            <a:pPr lvl="1"/>
            <a:r>
              <a:rPr lang="en-US" dirty="0" smtClean="0"/>
              <a:t>Must have a base case when no recursive call made</a:t>
            </a:r>
          </a:p>
          <a:p>
            <a:r>
              <a:rPr lang="en-US" dirty="0" smtClean="0"/>
              <a:t>Simpler/smaller calls</a:t>
            </a:r>
          </a:p>
          <a:p>
            <a:endParaRPr lang="en-US" dirty="0"/>
          </a:p>
          <a:p>
            <a:r>
              <a:rPr lang="en-US" dirty="0" smtClean="0"/>
              <a:t>The case of Quicksort</a:t>
            </a:r>
          </a:p>
          <a:p>
            <a:pPr lvl="1"/>
            <a:r>
              <a:rPr lang="en-US" dirty="0" smtClean="0"/>
              <a:t>Inventor didn't get 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030" y="3400425"/>
            <a:ext cx="3510970" cy="2619375"/>
          </a:xfrm>
          <a:prstGeom prst="rect">
            <a:avLst/>
          </a:prstGeom>
        </p:spPr>
      </p:pic>
    </p:spTree>
    <p:extLst>
      <p:ext uri="{BB962C8B-B14F-4D97-AF65-F5344CB8AC3E}">
        <p14:creationId xmlns:p14="http://schemas.microsoft.com/office/powerpoint/2010/main" val="17161759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Sir Anthony (Tony) Hoare</a:t>
            </a:r>
            <a:endParaRPr lang="en-US" dirty="0"/>
          </a:p>
        </p:txBody>
      </p:sp>
      <p:sp>
        <p:nvSpPr>
          <p:cNvPr id="3" name="Content Placeholder 2"/>
          <p:cNvSpPr>
            <a:spLocks noGrp="1"/>
          </p:cNvSpPr>
          <p:nvPr>
            <p:ph sz="half" idx="1"/>
          </p:nvPr>
        </p:nvSpPr>
        <p:spPr>
          <a:xfrm>
            <a:off x="990600" y="1295400"/>
            <a:ext cx="4210050" cy="4495800"/>
          </a:xfrm>
        </p:spPr>
        <p:txBody>
          <a:bodyPr/>
          <a:lstStyle/>
          <a:p>
            <a:pPr marL="0" indent="0">
              <a:buNone/>
            </a:pPr>
            <a:r>
              <a:rPr lang="en-US" dirty="0"/>
              <a:t>There are two ways of constructing a software design. One way is to make it so simple that there are obviously no deficiencies. And the other way is to make it so complicated that there are no obvious deficiencies.</a:t>
            </a:r>
          </a:p>
        </p:txBody>
      </p:sp>
      <p:sp>
        <p:nvSpPr>
          <p:cNvPr id="4" name="Content Placeholder 3"/>
          <p:cNvSpPr>
            <a:spLocks noGrp="1"/>
          </p:cNvSpPr>
          <p:nvPr>
            <p:ph sz="half" idx="2"/>
          </p:nvPr>
        </p:nvSpPr>
        <p:spPr>
          <a:xfrm>
            <a:off x="4772026" y="4443414"/>
            <a:ext cx="3990974" cy="1347786"/>
          </a:xfrm>
        </p:spPr>
        <p:txBody>
          <a:bodyPr/>
          <a:lstStyle/>
          <a:p>
            <a:pPr marL="0" indent="0">
              <a:buNone/>
            </a:pPr>
            <a:r>
              <a:rPr lang="en-US" dirty="0" smtClean="0"/>
              <a:t>Turing Award, apologizes for null reference: $$$ mistake</a:t>
            </a:r>
            <a:endParaRPr lang="en-US" dirty="0"/>
          </a:p>
        </p:txBody>
      </p:sp>
      <p:pic>
        <p:nvPicPr>
          <p:cNvPr id="5" name="Picture 4"/>
          <p:cNvPicPr>
            <a:picLocks noChangeAspect="1"/>
          </p:cNvPicPr>
          <p:nvPr/>
        </p:nvPicPr>
        <p:blipFill>
          <a:blip r:embed="rId2"/>
          <a:stretch>
            <a:fillRect/>
          </a:stretch>
        </p:blipFill>
        <p:spPr>
          <a:xfrm>
            <a:off x="5200650" y="1066800"/>
            <a:ext cx="3162300" cy="3162300"/>
          </a:xfrm>
          <a:prstGeom prst="rect">
            <a:avLst/>
          </a:prstGeom>
        </p:spPr>
      </p:pic>
    </p:spTree>
    <p:extLst>
      <p:ext uri="{BB962C8B-B14F-4D97-AF65-F5344CB8AC3E}">
        <p14:creationId xmlns:p14="http://schemas.microsoft.com/office/powerpoint/2010/main" val="19442719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os</a:t>
            </a:r>
            <a:r>
              <a:rPr lang="en-US" dirty="0" smtClean="0"/>
              <a:t> and </a:t>
            </a:r>
            <a:r>
              <a:rPr lang="en-US" dirty="0" err="1" smtClean="0"/>
              <a:t>os.path</a:t>
            </a:r>
            <a:r>
              <a:rPr lang="en-US" dirty="0" smtClean="0"/>
              <a:t> libraries</a:t>
            </a:r>
            <a:endParaRPr lang="en-US" dirty="0"/>
          </a:p>
        </p:txBody>
      </p:sp>
      <p:sp>
        <p:nvSpPr>
          <p:cNvPr id="3" name="Content Placeholder 2"/>
          <p:cNvSpPr>
            <a:spLocks noGrp="1"/>
          </p:cNvSpPr>
          <p:nvPr>
            <p:ph idx="1"/>
          </p:nvPr>
        </p:nvSpPr>
        <p:spPr/>
        <p:txBody>
          <a:bodyPr/>
          <a:lstStyle/>
          <a:p>
            <a:r>
              <a:rPr lang="en-US" dirty="0" smtClean="0"/>
              <a:t>Use an API to isolate system dependencies</a:t>
            </a:r>
          </a:p>
          <a:p>
            <a:pPr lvl="1"/>
            <a:r>
              <a:rPr lang="en-US" dirty="0" smtClean="0"/>
              <a:t>C:\\x\\y</a:t>
            </a:r>
          </a:p>
          <a:p>
            <a:pPr lvl="1"/>
            <a:r>
              <a:rPr lang="en-US" dirty="0" smtClean="0"/>
              <a:t>/Users/</a:t>
            </a:r>
            <a:r>
              <a:rPr lang="en-US" dirty="0" err="1" smtClean="0"/>
              <a:t>ola</a:t>
            </a:r>
            <a:r>
              <a:rPr lang="en-US" dirty="0" smtClean="0"/>
              <a:t>/Desktop</a:t>
            </a:r>
          </a:p>
          <a:p>
            <a:endParaRPr lang="en-US" dirty="0"/>
          </a:p>
          <a:p>
            <a:r>
              <a:rPr lang="en-US" dirty="0" smtClean="0"/>
              <a:t>FAT-32, </a:t>
            </a:r>
            <a:r>
              <a:rPr lang="en-US" dirty="0" err="1" smtClean="0"/>
              <a:t>ReFS</a:t>
            </a:r>
            <a:r>
              <a:rPr lang="en-US" dirty="0" smtClean="0"/>
              <a:t>, WinFS, HFS, HSF+, </a:t>
            </a:r>
            <a:r>
              <a:rPr lang="en-US" dirty="0" err="1" smtClean="0"/>
              <a:t>fs</a:t>
            </a:r>
            <a:endParaRPr lang="en-US" dirty="0" smtClean="0"/>
          </a:p>
          <a:p>
            <a:pPr lvl="1"/>
            <a:r>
              <a:rPr lang="en-US" dirty="0" smtClean="0"/>
              <a:t>Underneath, these systems are different</a:t>
            </a:r>
          </a:p>
          <a:p>
            <a:pPr lvl="1"/>
            <a:r>
              <a:rPr lang="en-US" dirty="0" smtClean="0"/>
              <a:t>Python API insulates and protects programmer</a:t>
            </a:r>
          </a:p>
          <a:p>
            <a:pPr lvl="1"/>
            <a:endParaRPr lang="en-US" dirty="0"/>
          </a:p>
          <a:p>
            <a:r>
              <a:rPr lang="en-US" dirty="0" smtClean="0"/>
              <a:t>Why do we have </a:t>
            </a:r>
            <a:r>
              <a:rPr lang="en-US" dirty="0" err="1" smtClean="0">
                <a:latin typeface="Courier New"/>
                <a:cs typeface="Courier New"/>
              </a:rPr>
              <a:t>os.path.join</a:t>
            </a:r>
            <a:r>
              <a:rPr lang="en-US" dirty="0" smtClean="0">
                <a:latin typeface="Courier New"/>
                <a:cs typeface="Courier New"/>
              </a:rPr>
              <a:t>(</a:t>
            </a:r>
            <a:r>
              <a:rPr lang="en-US" dirty="0" err="1" smtClean="0">
                <a:latin typeface="Courier New"/>
                <a:cs typeface="Courier New"/>
              </a:rPr>
              <a:t>x,y</a:t>
            </a:r>
            <a:r>
              <a:rPr lang="en-US" dirty="0" smtClean="0">
                <a:latin typeface="Courier New"/>
                <a:cs typeface="Courier New"/>
              </a:rPr>
              <a:t>)</a:t>
            </a:r>
            <a:r>
              <a:rPr lang="en-US" dirty="0" smtClean="0"/>
              <a:t>?</a:t>
            </a:r>
            <a:endParaRPr lang="en-US" dirty="0"/>
          </a:p>
        </p:txBody>
      </p:sp>
    </p:spTree>
    <p:extLst>
      <p:ext uri="{BB962C8B-B14F-4D97-AF65-F5344CB8AC3E}">
        <p14:creationId xmlns:p14="http://schemas.microsoft.com/office/powerpoint/2010/main" val="2817604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lides2">
  <a:themeElements>
    <a:clrScheme name="">
      <a:dk1>
        <a:srgbClr val="000000"/>
      </a:dk1>
      <a:lt1>
        <a:srgbClr val="FFFFFF"/>
      </a:lt1>
      <a:dk2>
        <a:srgbClr val="B50069"/>
      </a:dk2>
      <a:lt2>
        <a:srgbClr val="CECECE"/>
      </a:lt2>
      <a:accent1>
        <a:srgbClr val="F95AB7"/>
      </a:accent1>
      <a:accent2>
        <a:srgbClr val="618FFD"/>
      </a:accent2>
      <a:accent3>
        <a:srgbClr val="FFFFFF"/>
      </a:accent3>
      <a:accent4>
        <a:srgbClr val="000000"/>
      </a:accent4>
      <a:accent5>
        <a:srgbClr val="FBB5D8"/>
      </a:accent5>
      <a:accent6>
        <a:srgbClr val="5781E5"/>
      </a:accent6>
      <a:hlink>
        <a:srgbClr val="919191"/>
      </a:hlink>
      <a:folHlink>
        <a:srgbClr val="DADADA"/>
      </a:folHlink>
    </a:clrScheme>
    <a:fontScheme name="slides2">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urier New" pitchFamily="-6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urier New" pitchFamily="-65" charset="0"/>
          </a:defRPr>
        </a:defPPr>
      </a:lstStyle>
    </a:lnDef>
  </a:objectDefaults>
  <a:extraClrSchemeLst>
    <a:extraClrScheme>
      <a:clrScheme name="slide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lide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lide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lide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lide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lide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lide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joule:courses:108.fall97:slides2.ppt</Template>
  <TotalTime>5150</TotalTime>
  <Pages>6</Pages>
  <Words>1136</Words>
  <Application>Microsoft Macintosh PowerPoint</Application>
  <PresentationFormat>On-screen Show (4:3)</PresentationFormat>
  <Paragraphs>172</Paragraphs>
  <Slides>18</Slides>
  <Notes>2</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slides2</vt:lpstr>
      <vt:lpstr>Plan for ThBThB</vt:lpstr>
      <vt:lpstr>What's in a file-system Folder?</vt:lpstr>
      <vt:lpstr>What's in a folder on your computer?</vt:lpstr>
      <vt:lpstr>Finding large files: FileVisit.py</vt:lpstr>
      <vt:lpstr>Does the function call itself? No!</vt:lpstr>
      <vt:lpstr>Structure matches Code</vt:lpstr>
      <vt:lpstr>Recursion</vt:lpstr>
      <vt:lpstr>Sir Anthony (Tony) Hoare</vt:lpstr>
      <vt:lpstr>The os and os.path libraries</vt:lpstr>
      <vt:lpstr>Finding large files: FileVisit.py</vt:lpstr>
      <vt:lpstr>Dissecting FileVisit.py</vt:lpstr>
      <vt:lpstr>os. And os.path questions</vt:lpstr>
      <vt:lpstr>Recursion in Pictures</vt:lpstr>
      <vt:lpstr>The power of working collaboratively</vt:lpstr>
      <vt:lpstr>Badges APT from Quiz3</vt:lpstr>
      <vt:lpstr>Math, Engineering, Sociology</vt:lpstr>
      <vt:lpstr>Collaborative Filtering</vt:lpstr>
      <vt:lpstr>From User Rating to Recommendations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for FFWOO</dc:title>
  <dc:subject/>
  <dc:creator>Microsoft Office User</dc:creator>
  <cp:keywords/>
  <dc:description/>
  <cp:lastModifiedBy>Owen Astrachan</cp:lastModifiedBy>
  <cp:revision>245</cp:revision>
  <cp:lastPrinted>2015-11-10T14:43:19Z</cp:lastPrinted>
  <dcterms:created xsi:type="dcterms:W3CDTF">2015-10-07T13:07:32Z</dcterms:created>
  <dcterms:modified xsi:type="dcterms:W3CDTF">2015-11-19T14:56:16Z</dcterms:modified>
</cp:coreProperties>
</file>