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279" r:id="rId3"/>
    <p:sldId id="280" r:id="rId4"/>
    <p:sldId id="281" r:id="rId5"/>
    <p:sldId id="282" r:id="rId6"/>
    <p:sldId id="283" r:id="rId7"/>
    <p:sldId id="284" r:id="rId8"/>
    <p:sldId id="326" r:id="rId9"/>
    <p:sldId id="327" r:id="rId10"/>
    <p:sldId id="328" r:id="rId11"/>
    <p:sldId id="329" r:id="rId12"/>
    <p:sldId id="318" r:id="rId13"/>
    <p:sldId id="324" r:id="rId14"/>
    <p:sldId id="320" r:id="rId15"/>
    <p:sldId id="321" r:id="rId16"/>
    <p:sldId id="319" r:id="rId17"/>
    <p:sldId id="323" r:id="rId18"/>
    <p:sldId id="322" r:id="rId19"/>
    <p:sldId id="325" r:id="rId20"/>
    <p:sldId id="330" r:id="rId21"/>
    <p:sldId id="331" r:id="rId22"/>
    <p:sldId id="278" r:id="rId23"/>
    <p:sldId id="332" r:id="rId24"/>
    <p:sldId id="285" r:id="rId25"/>
    <p:sldId id="286" r:id="rId26"/>
    <p:sldId id="287" r:id="rId27"/>
    <p:sldId id="288" r:id="rId28"/>
    <p:sldId id="289" r:id="rId29"/>
    <p:sldId id="290" r:id="rId30"/>
    <p:sldId id="291" r:id="rId31"/>
    <p:sldId id="296" r:id="rId32"/>
    <p:sldId id="297" r:id="rId33"/>
    <p:sldId id="298" r:id="rId34"/>
    <p:sldId id="299" r:id="rId35"/>
    <p:sldId id="302" r:id="rId36"/>
    <p:sldId id="303" r:id="rId37"/>
    <p:sldId id="317" r:id="rId38"/>
    <p:sldId id="304" r:id="rId39"/>
    <p:sldId id="308" r:id="rId40"/>
    <p:sldId id="306" r:id="rId41"/>
    <p:sldId id="307" r:id="rId42"/>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88" autoAdjust="0"/>
    <p:restoredTop sz="83889" autoAdjust="0"/>
  </p:normalViewPr>
  <p:slideViewPr>
    <p:cSldViewPr>
      <p:cViewPr varScale="1">
        <p:scale>
          <a:sx n="65" d="100"/>
          <a:sy n="65" d="100"/>
        </p:scale>
        <p:origin x="84"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026"/>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charset="0"/>
                <a:cs typeface="Times New Roman" charset="0"/>
              </a:defRPr>
            </a:lvl1pPr>
          </a:lstStyle>
          <a:p>
            <a:pPr>
              <a:defRPr/>
            </a:pPr>
            <a:endParaRPr lang="en-US"/>
          </a:p>
        </p:txBody>
      </p:sp>
      <p:sp>
        <p:nvSpPr>
          <p:cNvPr id="16387" name="Rectangle 1027"/>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charset="0"/>
                <a:cs typeface="Times New Roman" charset="0"/>
              </a:defRPr>
            </a:lvl1pPr>
          </a:lstStyle>
          <a:p>
            <a:pPr>
              <a:defRPr/>
            </a:pPr>
            <a:endParaRPr lang="en-US"/>
          </a:p>
        </p:txBody>
      </p:sp>
      <p:sp>
        <p:nvSpPr>
          <p:cNvPr id="16388" name="Rectangle 1028"/>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charset="0"/>
                <a:cs typeface="Times New Roman" charset="0"/>
              </a:defRPr>
            </a:lvl1pPr>
          </a:lstStyle>
          <a:p>
            <a:pPr>
              <a:defRPr/>
            </a:pPr>
            <a:endParaRPr lang="en-US"/>
          </a:p>
        </p:txBody>
      </p:sp>
      <p:sp>
        <p:nvSpPr>
          <p:cNvPr id="16389" name="Rectangle 1029"/>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smtClean="0"/>
            </a:lvl1pPr>
          </a:lstStyle>
          <a:p>
            <a:pPr>
              <a:defRPr/>
            </a:pPr>
            <a:fld id="{5ED27268-EC4C-4E87-944D-E761B934C1BB}" type="slidenum">
              <a:rPr lang="en-US"/>
              <a:pPr>
                <a:defRPr/>
              </a:pPr>
              <a:t>‹#›</a:t>
            </a:fld>
            <a:endParaRPr lang="en-US"/>
          </a:p>
        </p:txBody>
      </p:sp>
    </p:spTree>
    <p:extLst>
      <p:ext uri="{BB962C8B-B14F-4D97-AF65-F5344CB8AC3E}">
        <p14:creationId xmlns:p14="http://schemas.microsoft.com/office/powerpoint/2010/main" val="1971871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8C0420B1-C22D-45C2-8D5E-5694E291935C}" type="datetimeFigureOut">
              <a:rPr lang="en-US" smtClean="0"/>
              <a:t>8/29/2016</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68E7F96B-574F-49CA-A5C6-71B75ADBD60B}" type="slidenum">
              <a:rPr lang="en-US" smtClean="0"/>
              <a:t>‹#›</a:t>
            </a:fld>
            <a:endParaRPr lang="en-US"/>
          </a:p>
        </p:txBody>
      </p:sp>
    </p:spTree>
    <p:extLst>
      <p:ext uri="{BB962C8B-B14F-4D97-AF65-F5344CB8AC3E}">
        <p14:creationId xmlns:p14="http://schemas.microsoft.com/office/powerpoint/2010/main" val="292090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class, for some of you welcome to Duke.</a:t>
            </a:r>
            <a:r>
              <a:rPr lang="en-US" baseline="0" dirty="0" smtClean="0"/>
              <a:t> So glad that you have decided to take this class. I hope you enjoy it. </a:t>
            </a:r>
          </a:p>
          <a:p>
            <a:r>
              <a:rPr lang="en-US" baseline="0" dirty="0" smtClean="0"/>
              <a:t>Here is the URL for the course. </a:t>
            </a:r>
          </a:p>
          <a:p>
            <a:r>
              <a:rPr lang="en-US" baseline="0" dirty="0" smtClean="0"/>
              <a:t>This is Computer science. You are going to learn how to program in Python. </a:t>
            </a:r>
            <a:endParaRPr lang="en-US" dirty="0" smtClean="0"/>
          </a:p>
          <a:p>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1</a:t>
            </a:fld>
            <a:endParaRPr lang="en-US"/>
          </a:p>
        </p:txBody>
      </p:sp>
    </p:spTree>
    <p:extLst>
      <p:ext uri="{BB962C8B-B14F-4D97-AF65-F5344CB8AC3E}">
        <p14:creationId xmlns:p14="http://schemas.microsoft.com/office/powerpoint/2010/main" val="236001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 Croix, German Rams babies, </a:t>
            </a:r>
            <a:r>
              <a:rPr lang="en-US" dirty="0" err="1" smtClean="0"/>
              <a:t>Magicarp</a:t>
            </a:r>
            <a:r>
              <a:rPr lang="en-US" dirty="0" smtClean="0"/>
              <a:t>, </a:t>
            </a:r>
            <a:r>
              <a:rPr lang="en-US" dirty="0" err="1" smtClean="0"/>
              <a:t>Supermario</a:t>
            </a:r>
            <a:r>
              <a:rPr lang="en-US" baseline="0" dirty="0" smtClean="0"/>
              <a:t> giant cookie, Obama cookies when he first took office</a:t>
            </a:r>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22</a:t>
            </a:fld>
            <a:endParaRPr lang="en-US"/>
          </a:p>
        </p:txBody>
      </p:sp>
    </p:spTree>
    <p:extLst>
      <p:ext uri="{BB962C8B-B14F-4D97-AF65-F5344CB8AC3E}">
        <p14:creationId xmlns:p14="http://schemas.microsoft.com/office/powerpoint/2010/main" val="4284178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this have to do with computer science? They collect data on the nests,</a:t>
            </a:r>
            <a:r>
              <a:rPr lang="en-US" baseline="0" dirty="0" smtClean="0"/>
              <a:t> how many hatch, </a:t>
            </a:r>
            <a:r>
              <a:rPr lang="en-US" baseline="0" dirty="0" err="1" smtClean="0"/>
              <a:t>etc</a:t>
            </a:r>
            <a:r>
              <a:rPr lang="en-US" baseline="0" dirty="0" smtClean="0"/>
              <a:t> and can analyze this data to get an idea of how this endangered species is doing. They know when the nest is </a:t>
            </a:r>
            <a:r>
              <a:rPr lang="en-US" baseline="0" dirty="0" err="1" smtClean="0"/>
              <a:t>layed</a:t>
            </a:r>
            <a:r>
              <a:rPr lang="en-US" baseline="0" dirty="0" smtClean="0"/>
              <a:t> (volunteers walk the beach every morning) and they know when the nest hatches and they count how many hatch, how many eggs did not hatch, etc. </a:t>
            </a:r>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23</a:t>
            </a:fld>
            <a:endParaRPr lang="en-US"/>
          </a:p>
        </p:txBody>
      </p:sp>
    </p:spTree>
    <p:extLst>
      <p:ext uri="{BB962C8B-B14F-4D97-AF65-F5344CB8AC3E}">
        <p14:creationId xmlns:p14="http://schemas.microsoft.com/office/powerpoint/2010/main" val="1680308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Tony Hoare has</a:t>
            </a:r>
            <a:r>
              <a:rPr lang="en-US" baseline="0" dirty="0" smtClean="0"/>
              <a:t> been knighted by Queen Elizabeth, He also has invented one of the fastest sorts in the world and he is a </a:t>
            </a:r>
            <a:r>
              <a:rPr lang="en-US" baseline="0" dirty="0" err="1" smtClean="0"/>
              <a:t>turing</a:t>
            </a:r>
            <a:r>
              <a:rPr lang="en-US" baseline="0" dirty="0" smtClean="0"/>
              <a:t> award winner – that is like the </a:t>
            </a:r>
            <a:r>
              <a:rPr lang="en-US" baseline="0" dirty="0" err="1" smtClean="0"/>
              <a:t>nobel</a:t>
            </a:r>
            <a:r>
              <a:rPr lang="en-US" baseline="0" dirty="0" smtClean="0"/>
              <a:t> prize for CS </a:t>
            </a:r>
          </a:p>
          <a:p>
            <a:r>
              <a:rPr lang="en-US" baseline="0" dirty="0" smtClean="0"/>
              <a:t>READ QUOTE – Note the art of programming – it is a art. </a:t>
            </a:r>
            <a:endParaRPr lang="en-US" dirty="0"/>
          </a:p>
        </p:txBody>
      </p:sp>
    </p:spTree>
    <p:extLst>
      <p:ext uri="{BB962C8B-B14F-4D97-AF65-F5344CB8AC3E}">
        <p14:creationId xmlns:p14="http://schemas.microsoft.com/office/powerpoint/2010/main" val="1832319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you may have learned a language.</a:t>
            </a:r>
            <a:r>
              <a:rPr lang="en-US" baseline="0" dirty="0" smtClean="0"/>
              <a:t> How did you learn? You may have used one of these software products. The second one was invented by another Duke Alum, Luis von </a:t>
            </a:r>
            <a:r>
              <a:rPr lang="en-US" baseline="0" dirty="0" err="1" smtClean="0"/>
              <a:t>ahn</a:t>
            </a:r>
            <a:r>
              <a:rPr lang="en-US" baseline="0" dirty="0" smtClean="0"/>
              <a:t>. He has created powerful collaboration tools to solve problems over the web and to involve people all over the world. He is translating the web in to other languages with the help of people as they learn a foreign language. </a:t>
            </a:r>
          </a:p>
          <a:p>
            <a:r>
              <a:rPr lang="en-US" baseline="0" dirty="0" smtClean="0"/>
              <a:t>Now you will learn how to Speak another language, a programming language – python. </a:t>
            </a:r>
            <a:endParaRPr lang="en-US" dirty="0"/>
          </a:p>
        </p:txBody>
      </p:sp>
    </p:spTree>
    <p:extLst>
      <p:ext uri="{BB962C8B-B14F-4D97-AF65-F5344CB8AC3E}">
        <p14:creationId xmlns:p14="http://schemas.microsoft.com/office/powerpoint/2010/main" val="1710661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t>
            </a:r>
            <a:r>
              <a:rPr lang="en-US" baseline="0" dirty="0" smtClean="0"/>
              <a:t> you learn to program? Yes – but you will learn more than programming. Here are some of the things that you will learn in this course. </a:t>
            </a:r>
          </a:p>
          <a:p>
            <a:r>
              <a:rPr lang="en-US" baseline="0" dirty="0" smtClean="0"/>
              <a:t>UX and UI are about making the experience better for the user or easier to use – if you are blind you can’t process information in the same way. </a:t>
            </a:r>
          </a:p>
          <a:p>
            <a:r>
              <a:rPr lang="en-US" baseline="0" dirty="0" smtClean="0"/>
              <a:t>Data Analytics is about turning data into information and knowledge, </a:t>
            </a:r>
          </a:p>
          <a:p>
            <a:r>
              <a:rPr lang="en-US" baseline="0" dirty="0" smtClean="0"/>
              <a:t>Software Engineering – how do you design, develop and test really large programs. </a:t>
            </a:r>
          </a:p>
          <a:p>
            <a:r>
              <a:rPr lang="en-US" baseline="0" dirty="0" smtClean="0"/>
              <a:t>You will learn enough to get started and also to just have conversations with other people how program if you do not continue. But we hope you will like the class and continue on. </a:t>
            </a:r>
            <a:endParaRPr lang="en-US" dirty="0"/>
          </a:p>
        </p:txBody>
      </p:sp>
    </p:spTree>
    <p:extLst>
      <p:ext uri="{BB962C8B-B14F-4D97-AF65-F5344CB8AC3E}">
        <p14:creationId xmlns:p14="http://schemas.microsoft.com/office/powerpoint/2010/main" val="972412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learn</a:t>
            </a:r>
            <a:r>
              <a:rPr lang="en-US" baseline="0" dirty="0" smtClean="0"/>
              <a:t> python in this course. Python is a pretty neat programming language because it is different types of languages all rolled into one. </a:t>
            </a:r>
          </a:p>
          <a:p>
            <a:r>
              <a:rPr lang="en-US" baseline="0" dirty="0" smtClean="0"/>
              <a:t>We will </a:t>
            </a:r>
            <a:r>
              <a:rPr lang="en-US" baseline="0" dirty="0" err="1" smtClean="0"/>
              <a:t>mustly</a:t>
            </a:r>
            <a:r>
              <a:rPr lang="en-US" baseline="0" dirty="0" smtClean="0"/>
              <a:t> use it as a procedural language , a little bit of functional part and not so much with the OO. </a:t>
            </a:r>
          </a:p>
          <a:p>
            <a:r>
              <a:rPr lang="en-US" baseline="0" dirty="0" smtClean="0"/>
              <a:t>Probably the most widely used programming language with beginners in college. </a:t>
            </a:r>
          </a:p>
          <a:p>
            <a:r>
              <a:rPr lang="en-US" baseline="0" dirty="0" smtClean="0"/>
              <a:t>His name is Guido von </a:t>
            </a:r>
            <a:r>
              <a:rPr lang="en-US" baseline="0" dirty="0" err="1" smtClean="0"/>
              <a:t>rosslam</a:t>
            </a:r>
            <a:endParaRPr lang="en-US" baseline="0" dirty="0" smtClean="0"/>
          </a:p>
          <a:p>
            <a:r>
              <a:rPr lang="en-US" baseline="0" dirty="0" smtClean="0"/>
              <a:t>His title is “</a:t>
            </a:r>
            <a:r>
              <a:rPr lang="en-US" baseline="0" dirty="0" err="1" smtClean="0"/>
              <a:t>Benevilant</a:t>
            </a:r>
            <a:r>
              <a:rPr lang="en-US" baseline="0" dirty="0" smtClean="0"/>
              <a:t> Dictator for Life”</a:t>
            </a:r>
          </a:p>
          <a:p>
            <a:r>
              <a:rPr lang="en-US" baseline="0" dirty="0" smtClean="0"/>
              <a:t>He gets to do whatever he wants with Python and so do we!</a:t>
            </a:r>
          </a:p>
          <a:p>
            <a:r>
              <a:rPr lang="en-US" baseline="0" dirty="0" smtClean="0"/>
              <a:t>We are going to get to write really cool Python programs</a:t>
            </a:r>
            <a:endParaRPr lang="en-US" dirty="0"/>
          </a:p>
        </p:txBody>
      </p:sp>
    </p:spTree>
    <p:extLst>
      <p:ext uri="{BB962C8B-B14F-4D97-AF65-F5344CB8AC3E}">
        <p14:creationId xmlns:p14="http://schemas.microsoft.com/office/powerpoint/2010/main" val="1836531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a</a:t>
            </a:r>
            <a:r>
              <a:rPr lang="en-US" dirty="0" smtClean="0"/>
              <a:t> snake</a:t>
            </a:r>
          </a:p>
          <a:p>
            <a:r>
              <a:rPr lang="en-US" dirty="0" smtClean="0"/>
              <a:t>B Monty</a:t>
            </a:r>
            <a:r>
              <a:rPr lang="en-US" baseline="0" dirty="0" smtClean="0"/>
              <a:t> Python</a:t>
            </a:r>
          </a:p>
          <a:p>
            <a:r>
              <a:rPr lang="en-US" baseline="0" dirty="0" smtClean="0"/>
              <a:t>C the solution to this rebus puzzle</a:t>
            </a:r>
          </a:p>
          <a:p>
            <a:endParaRPr lang="en-US" baseline="0" dirty="0" smtClean="0"/>
          </a:p>
          <a:p>
            <a:r>
              <a:rPr lang="en-US" baseline="0" dirty="0" smtClean="0"/>
              <a:t>Let’s vote – hold up one finger for A, two fingers for B and 3 fingers for C</a:t>
            </a:r>
          </a:p>
          <a:p>
            <a:r>
              <a:rPr lang="en-US" baseline="0" dirty="0" smtClean="0"/>
              <a:t>Answer is B</a:t>
            </a:r>
            <a:endParaRPr lang="en-US" dirty="0"/>
          </a:p>
        </p:txBody>
      </p:sp>
    </p:spTree>
    <p:extLst>
      <p:ext uri="{BB962C8B-B14F-4D97-AF65-F5344CB8AC3E}">
        <p14:creationId xmlns:p14="http://schemas.microsoft.com/office/powerpoint/2010/main" val="2445962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several icons here – google – most of you probably know what</a:t>
            </a:r>
            <a:r>
              <a:rPr lang="en-US" baseline="0" dirty="0" smtClean="0"/>
              <a:t> that is</a:t>
            </a:r>
          </a:p>
          <a:p>
            <a:r>
              <a:rPr lang="en-US" dirty="0" smtClean="0"/>
              <a:t> python</a:t>
            </a:r>
            <a:r>
              <a:rPr lang="en-US" baseline="0" dirty="0" smtClean="0"/>
              <a:t> – what we will use here, </a:t>
            </a:r>
          </a:p>
          <a:p>
            <a:r>
              <a:rPr lang="en-US" baseline="0" dirty="0" smtClean="0"/>
              <a:t>The green robot is android – the most widely use mobile operating system in the world. You can use python to do that but we will use python to run on our desktop or </a:t>
            </a:r>
            <a:r>
              <a:rPr lang="en-US" baseline="0" dirty="0" err="1" smtClean="0"/>
              <a:t>latop</a:t>
            </a:r>
            <a:r>
              <a:rPr lang="en-US" baseline="0" dirty="0" smtClean="0"/>
              <a:t> in this course. </a:t>
            </a:r>
          </a:p>
          <a:p>
            <a:r>
              <a:rPr lang="en-US" baseline="0" dirty="0" smtClean="0"/>
              <a:t>We will be using the web http: or www</a:t>
            </a:r>
          </a:p>
          <a:p>
            <a:r>
              <a:rPr lang="en-US" baseline="0" dirty="0" smtClean="0"/>
              <a:t>We will be solving DNA problems – sequencing </a:t>
            </a:r>
            <a:r>
              <a:rPr lang="en-US" baseline="0" dirty="0" err="1" smtClean="0"/>
              <a:t>dna</a:t>
            </a:r>
            <a:r>
              <a:rPr lang="en-US" baseline="0" dirty="0" smtClean="0"/>
              <a:t> was enabled by the power of computation and algorithms. </a:t>
            </a:r>
          </a:p>
          <a:p>
            <a:r>
              <a:rPr lang="en-US" baseline="0" dirty="0" smtClean="0"/>
              <a:t>The code of law happens in our country in Washington DC</a:t>
            </a:r>
          </a:p>
          <a:p>
            <a:r>
              <a:rPr lang="en-US" baseline="0" dirty="0" smtClean="0"/>
              <a:t>The code of law and programming are related, they are both about code. </a:t>
            </a:r>
          </a:p>
          <a:p>
            <a:r>
              <a:rPr lang="en-US" baseline="0" dirty="0" smtClean="0"/>
              <a:t>As is the code of life – DNA. </a:t>
            </a:r>
          </a:p>
          <a:p>
            <a:r>
              <a:rPr lang="en-US" baseline="0" dirty="0" smtClean="0"/>
              <a:t>Finally we will see examples with recapture, another tool invented by Luis von </a:t>
            </a:r>
            <a:r>
              <a:rPr lang="en-US" baseline="0" dirty="0" err="1" smtClean="0"/>
              <a:t>ahn</a:t>
            </a:r>
            <a:r>
              <a:rPr lang="en-US" baseline="0" dirty="0" smtClean="0"/>
              <a:t> that shows the power of collaboration. </a:t>
            </a:r>
          </a:p>
          <a:p>
            <a:r>
              <a:rPr lang="en-US" baseline="0" dirty="0" smtClean="0"/>
              <a:t>The icons together will help us understand the scientific, the political, the practical, and the human side of computation as we study </a:t>
            </a:r>
            <a:r>
              <a:rPr lang="en-US" baseline="0" dirty="0" err="1" smtClean="0"/>
              <a:t>compsci</a:t>
            </a:r>
            <a:r>
              <a:rPr lang="en-US" baseline="0" dirty="0" smtClean="0"/>
              <a:t> 101. </a:t>
            </a:r>
          </a:p>
          <a:p>
            <a:endParaRPr lang="en-US" baseline="0" dirty="0" smtClean="0"/>
          </a:p>
          <a:p>
            <a:endParaRPr lang="en-US" dirty="0"/>
          </a:p>
        </p:txBody>
      </p:sp>
    </p:spTree>
    <p:extLst>
      <p:ext uri="{BB962C8B-B14F-4D97-AF65-F5344CB8AC3E}">
        <p14:creationId xmlns:p14="http://schemas.microsoft.com/office/powerpoint/2010/main" val="2416454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E7F96B-574F-49CA-A5C6-71B75ADBD60B}" type="slidenum">
              <a:rPr lang="en-US" smtClean="0"/>
              <a:t>31</a:t>
            </a:fld>
            <a:endParaRPr lang="en-US"/>
          </a:p>
        </p:txBody>
      </p:sp>
    </p:spTree>
    <p:extLst>
      <p:ext uri="{BB962C8B-B14F-4D97-AF65-F5344CB8AC3E}">
        <p14:creationId xmlns:p14="http://schemas.microsoft.com/office/powerpoint/2010/main" val="2267855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solidFill>
            <a:srgbClr val="FFFFFF"/>
          </a:solidFill>
          <a:ln/>
        </p:spPr>
      </p:sp>
      <p:sp>
        <p:nvSpPr>
          <p:cNvPr id="28674" name="Rectangle 3"/>
          <p:cNvSpPr>
            <a:spLocks noGrp="1" noChangeArrowheads="1"/>
          </p:cNvSpPr>
          <p:nvPr>
            <p:ph type="body" idx="1"/>
          </p:nvPr>
        </p:nvSpPr>
        <p:spPr>
          <a:solidFill>
            <a:srgbClr val="FFFFFF"/>
          </a:solidFill>
          <a:ln>
            <a:solidFill>
              <a:srgbClr val="000000"/>
            </a:solidFill>
          </a:ln>
        </p:spPr>
        <p:txBody>
          <a:bodyPr/>
          <a:lstStyle/>
          <a:p>
            <a:r>
              <a:rPr lang="en-US" altLang="en-US" dirty="0" err="1" smtClean="0">
                <a:latin typeface="Times New Roman" panose="02020603050405020304" pitchFamily="18" charset="0"/>
              </a:rPr>
              <a:t>Enthought</a:t>
            </a:r>
            <a:r>
              <a:rPr lang="en-US" altLang="en-US" dirty="0" smtClean="0">
                <a:latin typeface="Times New Roman" panose="02020603050405020304" pitchFamily="18" charset="0"/>
              </a:rPr>
              <a:t> Python Distribution</a:t>
            </a:r>
          </a:p>
        </p:txBody>
      </p:sp>
    </p:spTree>
    <p:extLst>
      <p:ext uri="{BB962C8B-B14F-4D97-AF65-F5344CB8AC3E}">
        <p14:creationId xmlns:p14="http://schemas.microsoft.com/office/powerpoint/2010/main" val="921024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computer science. You are going</a:t>
            </a:r>
            <a:r>
              <a:rPr lang="en-US" baseline="0" dirty="0" smtClean="0"/>
              <a:t> to learn python programming. You are going to learn how to turn data into information and knowledge. We are opening the door for you so you can learn and make progress. </a:t>
            </a:r>
          </a:p>
          <a:p>
            <a:r>
              <a:rPr lang="en-US" baseline="0" dirty="0" smtClean="0"/>
              <a:t> You are going to learn the Duke way for learning computer science. </a:t>
            </a:r>
            <a:endParaRPr lang="en-US" dirty="0"/>
          </a:p>
        </p:txBody>
      </p:sp>
    </p:spTree>
    <p:extLst>
      <p:ext uri="{BB962C8B-B14F-4D97-AF65-F5344CB8AC3E}">
        <p14:creationId xmlns:p14="http://schemas.microsoft.com/office/powerpoint/2010/main" val="520247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has a bug, you need to move the “if on edge bounce to after</a:t>
            </a:r>
            <a:r>
              <a:rPr lang="en-US" baseline="0" dirty="0" smtClean="0"/>
              <a:t> the “say time to change direction”</a:t>
            </a:r>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35</a:t>
            </a:fld>
            <a:endParaRPr lang="en-US"/>
          </a:p>
        </p:txBody>
      </p:sp>
    </p:spTree>
    <p:extLst>
      <p:ext uri="{BB962C8B-B14F-4D97-AF65-F5344CB8AC3E}">
        <p14:creationId xmlns:p14="http://schemas.microsoft.com/office/powerpoint/2010/main" val="100561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28F620-9FF5-4787-A246-C1A85E500F48}" type="slidenum">
              <a:rPr lang="en-US" smtClean="0"/>
              <a:t>37</a:t>
            </a:fld>
            <a:endParaRPr lang="en-US"/>
          </a:p>
        </p:txBody>
      </p:sp>
    </p:spTree>
    <p:extLst>
      <p:ext uri="{BB962C8B-B14F-4D97-AF65-F5344CB8AC3E}">
        <p14:creationId xmlns:p14="http://schemas.microsoft.com/office/powerpoint/2010/main" val="875387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code you</a:t>
            </a:r>
            <a:r>
              <a:rPr lang="en-US" baseline="0" dirty="0" smtClean="0"/>
              <a:t> will understand by the first exam</a:t>
            </a:r>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38</a:t>
            </a:fld>
            <a:endParaRPr lang="en-US"/>
          </a:p>
        </p:txBody>
      </p:sp>
    </p:spTree>
    <p:extLst>
      <p:ext uri="{BB962C8B-B14F-4D97-AF65-F5344CB8AC3E}">
        <p14:creationId xmlns:p14="http://schemas.microsoft.com/office/powerpoint/2010/main" val="2919136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Usually the second slide of the day but today  later.</a:t>
            </a:r>
            <a:endParaRPr lang="en-US" dirty="0"/>
          </a:p>
        </p:txBody>
      </p:sp>
      <p:sp>
        <p:nvSpPr>
          <p:cNvPr id="4" name="Slide Number Placeholder 3"/>
          <p:cNvSpPr>
            <a:spLocks noGrp="1"/>
          </p:cNvSpPr>
          <p:nvPr>
            <p:ph type="sldNum" sz="quarter" idx="10"/>
          </p:nvPr>
        </p:nvSpPr>
        <p:spPr/>
        <p:txBody>
          <a:bodyPr/>
          <a:lstStyle/>
          <a:p>
            <a:fld id="{A428F620-9FF5-4787-A246-C1A85E500F48}" type="slidenum">
              <a:rPr lang="en-US" smtClean="0"/>
              <a:t>39</a:t>
            </a:fld>
            <a:endParaRPr lang="en-US"/>
          </a:p>
        </p:txBody>
      </p:sp>
    </p:spTree>
    <p:extLst>
      <p:ext uri="{BB962C8B-B14F-4D97-AF65-F5344CB8AC3E}">
        <p14:creationId xmlns:p14="http://schemas.microsoft.com/office/powerpoint/2010/main" val="235205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a:t>
            </a:r>
            <a:r>
              <a:rPr lang="en-US" baseline="0" dirty="0" smtClean="0"/>
              <a:t> prerequisite for </a:t>
            </a:r>
            <a:r>
              <a:rPr lang="en-US" baseline="0" dirty="0" err="1" smtClean="0"/>
              <a:t>CompSci</a:t>
            </a:r>
            <a:r>
              <a:rPr lang="en-US" baseline="0" dirty="0" smtClean="0"/>
              <a:t> 101. We have a friend here with us and what does he have going for him? Or her? Is George a man or a woman? It is unclear. George could be a the name for either. This is Curious George and he or she is curious about everything. In particular George is curious to take this course. If you are curious then you are ready for this course! There is no prior programming experience required. We will give you all you need to learn programming. </a:t>
            </a:r>
            <a:endParaRPr lang="en-US" dirty="0"/>
          </a:p>
        </p:txBody>
      </p:sp>
    </p:spTree>
    <p:extLst>
      <p:ext uri="{BB962C8B-B14F-4D97-AF65-F5344CB8AC3E}">
        <p14:creationId xmlns:p14="http://schemas.microsoft.com/office/powerpoint/2010/main" val="4285220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Deborah Nelson – now a User Experience Designer at </a:t>
            </a:r>
            <a:r>
              <a:rPr lang="en-US" dirty="0" err="1" smtClean="0"/>
              <a:t>BlackBoard</a:t>
            </a:r>
            <a:r>
              <a:rPr lang="en-US" dirty="0" smtClean="0"/>
              <a:t>, Jessica </a:t>
            </a:r>
            <a:r>
              <a:rPr lang="en-US" dirty="0" err="1" smtClean="0"/>
              <a:t>Abroms</a:t>
            </a:r>
            <a:r>
              <a:rPr lang="en-US" dirty="0" smtClean="0"/>
              <a:t> worked at Pixar</a:t>
            </a:r>
            <a:r>
              <a:rPr lang="en-US" baseline="0" dirty="0" smtClean="0"/>
              <a:t> and then started her own company, </a:t>
            </a:r>
            <a:r>
              <a:rPr lang="en-US" baseline="0" dirty="0" smtClean="0"/>
              <a:t>Jenna </a:t>
            </a:r>
            <a:r>
              <a:rPr lang="en-US" baseline="0" dirty="0" smtClean="0"/>
              <a:t>Hayes is now didn’t take any CS past </a:t>
            </a:r>
            <a:r>
              <a:rPr lang="en-US" baseline="0" dirty="0" err="1" smtClean="0"/>
              <a:t>CompSci</a:t>
            </a:r>
            <a:r>
              <a:rPr lang="en-US" baseline="0" dirty="0" smtClean="0"/>
              <a:t> 101, but did work for me for 3 years helping me teach teachers how to program. Now a lawyer in NYC specializing in  Labor and Employment Law. Julian </a:t>
            </a:r>
            <a:r>
              <a:rPr lang="en-US" baseline="0" dirty="0" err="1" smtClean="0"/>
              <a:t>Genkins</a:t>
            </a:r>
            <a:r>
              <a:rPr lang="en-US" baseline="0" dirty="0" smtClean="0"/>
              <a:t> – now in med school, took a gap year and worked at Epic programming</a:t>
            </a:r>
            <a:endParaRPr lang="en-US" dirty="0"/>
          </a:p>
        </p:txBody>
      </p:sp>
    </p:spTree>
    <p:extLst>
      <p:ext uri="{BB962C8B-B14F-4D97-AF65-F5344CB8AC3E}">
        <p14:creationId xmlns:p14="http://schemas.microsoft.com/office/powerpoint/2010/main" val="1337400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I will ask Siri, Maybe </a:t>
            </a:r>
            <a:r>
              <a:rPr lang="en-US" dirty="0" err="1" smtClean="0"/>
              <a:t>siri</a:t>
            </a:r>
            <a:r>
              <a:rPr lang="en-US" dirty="0" smtClean="0"/>
              <a:t> will ask Bing. Maybe ask Google. Here I have done a search</a:t>
            </a:r>
            <a:r>
              <a:rPr lang="en-US" baseline="0" dirty="0" smtClean="0"/>
              <a:t> for it on Bing. You can see some images, and you can see the query string. What do you notice about it? There is information embedded in it. </a:t>
            </a:r>
            <a:endParaRPr lang="en-US" dirty="0"/>
          </a:p>
        </p:txBody>
      </p:sp>
    </p:spTree>
    <p:extLst>
      <p:ext uri="{BB962C8B-B14F-4D97-AF65-F5344CB8AC3E}">
        <p14:creationId xmlns:p14="http://schemas.microsoft.com/office/powerpoint/2010/main" val="850607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query string</a:t>
            </a:r>
            <a:r>
              <a:rPr lang="en-US" baseline="0" dirty="0" smtClean="0"/>
              <a:t> for the google search – again there is information embedded in it. You can see that there are parameters that are assigned values and can change. ASK: What is an example of a parameter here? Here you just type in a string to query and google does the work in setting up the query string and deciding on the parameters. Bing does this to. As we learn about programming we will also learn about parameters and how they do something similar but different. </a:t>
            </a:r>
            <a:endParaRPr lang="en-US" dirty="0"/>
          </a:p>
        </p:txBody>
      </p:sp>
    </p:spTree>
    <p:extLst>
      <p:ext uri="{BB962C8B-B14F-4D97-AF65-F5344CB8AC3E}">
        <p14:creationId xmlns:p14="http://schemas.microsoft.com/office/powerpoint/2010/main" val="36931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20483" name="Slide Number Placeholder 3"/>
          <p:cNvSpPr>
            <a:spLocks noGrp="1"/>
          </p:cNvSpPr>
          <p:nvPr>
            <p:ph type="sldNum" sz="quarter" idx="4294967295"/>
          </p:nvPr>
        </p:nvSpPr>
        <p:spPr bwMode="auto">
          <a:xfrm>
            <a:off x="5438775" y="6948488"/>
            <a:ext cx="41608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fld id="{C0A73450-5BC6-4EB0-B85F-FAF844D395FC}" type="slidenum">
              <a:rPr lang="en-US" altLang="en-US"/>
              <a:pPr eaLnBrk="1" hangingPunct="1"/>
              <a:t>8</a:t>
            </a:fld>
            <a:endParaRPr lang="en-US" altLang="en-US"/>
          </a:p>
        </p:txBody>
      </p:sp>
    </p:spTree>
    <p:extLst>
      <p:ext uri="{BB962C8B-B14F-4D97-AF65-F5344CB8AC3E}">
        <p14:creationId xmlns:p14="http://schemas.microsoft.com/office/powerpoint/2010/main" val="650980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state of the union</a:t>
            </a:r>
            <a:r>
              <a:rPr lang="en-US" baseline="0" dirty="0" smtClean="0"/>
              <a:t> address </a:t>
            </a:r>
            <a:r>
              <a:rPr lang="en-US" baseline="0" smtClean="0"/>
              <a:t>this week (Jan 2016), </a:t>
            </a:r>
            <a:r>
              <a:rPr lang="en-US" baseline="0" dirty="0" smtClean="0"/>
              <a:t>he mentioned that he wants every student to learn computer science. He mentioned computer science three times in his speech!</a:t>
            </a:r>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13</a:t>
            </a:fld>
            <a:endParaRPr lang="en-US"/>
          </a:p>
        </p:txBody>
      </p:sp>
    </p:spTree>
    <p:extLst>
      <p:ext uri="{BB962C8B-B14F-4D97-AF65-F5344CB8AC3E}">
        <p14:creationId xmlns:p14="http://schemas.microsoft.com/office/powerpoint/2010/main" val="858165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Founder of</a:t>
            </a:r>
            <a:r>
              <a:rPr lang="en-US" baseline="0" dirty="0" smtClean="0"/>
              <a:t> Niantic – which created </a:t>
            </a:r>
            <a:r>
              <a:rPr lang="en-US" baseline="0" dirty="0" err="1" smtClean="0"/>
              <a:t>Pokemon</a:t>
            </a:r>
            <a:r>
              <a:rPr lang="en-US" baseline="0" dirty="0" smtClean="0"/>
              <a:t> Go, before that he was a big part of Google Earth and Google maps</a:t>
            </a:r>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21</a:t>
            </a:fld>
            <a:endParaRPr lang="en-US"/>
          </a:p>
        </p:txBody>
      </p:sp>
    </p:spTree>
    <p:extLst>
      <p:ext uri="{BB962C8B-B14F-4D97-AF65-F5344CB8AC3E}">
        <p14:creationId xmlns:p14="http://schemas.microsoft.com/office/powerpoint/2010/main" val="185769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compsci 101 fall 2016</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3E9C4-CC62-419B-94EA-3C3ACB7F981C}" type="slidenum">
              <a:rPr lang="en-US"/>
              <a:pPr>
                <a:defRPr/>
              </a:pPr>
              <a:t>‹#›</a:t>
            </a:fld>
            <a:endParaRPr lang="en-US"/>
          </a:p>
        </p:txBody>
      </p:sp>
    </p:spTree>
    <p:extLst>
      <p:ext uri="{BB962C8B-B14F-4D97-AF65-F5344CB8AC3E}">
        <p14:creationId xmlns:p14="http://schemas.microsoft.com/office/powerpoint/2010/main" val="113637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compsci 101 fall 2016</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3EDA16-EE90-4E65-9C25-D045E6452874}" type="slidenum">
              <a:rPr lang="en-US"/>
              <a:pPr>
                <a:defRPr/>
              </a:pPr>
              <a:t>‹#›</a:t>
            </a:fld>
            <a:endParaRPr lang="en-US"/>
          </a:p>
        </p:txBody>
      </p:sp>
    </p:spTree>
    <p:extLst>
      <p:ext uri="{BB962C8B-B14F-4D97-AF65-F5344CB8AC3E}">
        <p14:creationId xmlns:p14="http://schemas.microsoft.com/office/powerpoint/2010/main" val="3989898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compsci 101 fall 2016</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E1C838-743E-46B1-9535-A8D3D4E69B0B}" type="slidenum">
              <a:rPr lang="en-US"/>
              <a:pPr>
                <a:defRPr/>
              </a:pPr>
              <a:t>‹#›</a:t>
            </a:fld>
            <a:endParaRPr lang="en-US"/>
          </a:p>
        </p:txBody>
      </p:sp>
    </p:spTree>
    <p:extLst>
      <p:ext uri="{BB962C8B-B14F-4D97-AF65-F5344CB8AC3E}">
        <p14:creationId xmlns:p14="http://schemas.microsoft.com/office/powerpoint/2010/main" val="3264351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compsci 101 fall 2016</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6DB02F-6869-41A8-88A9-7B04A59444FD}" type="slidenum">
              <a:rPr lang="en-US"/>
              <a:pPr>
                <a:defRPr/>
              </a:pPr>
              <a:t>‹#›</a:t>
            </a:fld>
            <a:endParaRPr lang="en-US"/>
          </a:p>
        </p:txBody>
      </p:sp>
    </p:spTree>
    <p:extLst>
      <p:ext uri="{BB962C8B-B14F-4D97-AF65-F5344CB8AC3E}">
        <p14:creationId xmlns:p14="http://schemas.microsoft.com/office/powerpoint/2010/main" val="354653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compsci 101 fall 2016</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2308AB-BBD7-406C-8FE3-ABD9B60C7434}" type="slidenum">
              <a:rPr lang="en-US"/>
              <a:pPr>
                <a:defRPr/>
              </a:pPr>
              <a:t>‹#›</a:t>
            </a:fld>
            <a:endParaRPr lang="en-US"/>
          </a:p>
        </p:txBody>
      </p:sp>
    </p:spTree>
    <p:extLst>
      <p:ext uri="{BB962C8B-B14F-4D97-AF65-F5344CB8AC3E}">
        <p14:creationId xmlns:p14="http://schemas.microsoft.com/office/powerpoint/2010/main" val="48085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compsci 101 fall 2016</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4E9AF7-1243-4137-A70D-606EB167409E}" type="slidenum">
              <a:rPr lang="en-US"/>
              <a:pPr>
                <a:defRPr/>
              </a:pPr>
              <a:t>‹#›</a:t>
            </a:fld>
            <a:endParaRPr lang="en-US"/>
          </a:p>
        </p:txBody>
      </p:sp>
    </p:spTree>
    <p:extLst>
      <p:ext uri="{BB962C8B-B14F-4D97-AF65-F5344CB8AC3E}">
        <p14:creationId xmlns:p14="http://schemas.microsoft.com/office/powerpoint/2010/main" val="141392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compsci 101 fall 2016</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641282-F280-4848-B924-21AC7882B541}" type="slidenum">
              <a:rPr lang="en-US"/>
              <a:pPr>
                <a:defRPr/>
              </a:pPr>
              <a:t>‹#›</a:t>
            </a:fld>
            <a:endParaRPr lang="en-US"/>
          </a:p>
        </p:txBody>
      </p:sp>
    </p:spTree>
    <p:extLst>
      <p:ext uri="{BB962C8B-B14F-4D97-AF65-F5344CB8AC3E}">
        <p14:creationId xmlns:p14="http://schemas.microsoft.com/office/powerpoint/2010/main" val="2414733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compsci 101 fall 2016</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35C597-8985-48AF-93BD-6E14E156651C}" type="slidenum">
              <a:rPr lang="en-US"/>
              <a:pPr>
                <a:defRPr/>
              </a:pPr>
              <a:t>‹#›</a:t>
            </a:fld>
            <a:endParaRPr lang="en-US"/>
          </a:p>
        </p:txBody>
      </p:sp>
    </p:spTree>
    <p:extLst>
      <p:ext uri="{BB962C8B-B14F-4D97-AF65-F5344CB8AC3E}">
        <p14:creationId xmlns:p14="http://schemas.microsoft.com/office/powerpoint/2010/main" val="432840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compsci 101 fall 2016</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8FA454-7E6E-480D-86B5-CCFC570514C0}" type="slidenum">
              <a:rPr lang="en-US"/>
              <a:pPr>
                <a:defRPr/>
              </a:pPr>
              <a:t>‹#›</a:t>
            </a:fld>
            <a:endParaRPr lang="en-US"/>
          </a:p>
        </p:txBody>
      </p:sp>
    </p:spTree>
    <p:extLst>
      <p:ext uri="{BB962C8B-B14F-4D97-AF65-F5344CB8AC3E}">
        <p14:creationId xmlns:p14="http://schemas.microsoft.com/office/powerpoint/2010/main" val="616275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compsci 101 fall 2016</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2AA312-D4AF-4A57-A4AC-B58CF3A8AF34}" type="slidenum">
              <a:rPr lang="en-US"/>
              <a:pPr>
                <a:defRPr/>
              </a:pPr>
              <a:t>‹#›</a:t>
            </a:fld>
            <a:endParaRPr lang="en-US"/>
          </a:p>
        </p:txBody>
      </p:sp>
    </p:spTree>
    <p:extLst>
      <p:ext uri="{BB962C8B-B14F-4D97-AF65-F5344CB8AC3E}">
        <p14:creationId xmlns:p14="http://schemas.microsoft.com/office/powerpoint/2010/main" val="270805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compsci 101 fall 2016</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31AA07-0B70-4E3D-84AF-4D5E92BC4971}" type="slidenum">
              <a:rPr lang="en-US"/>
              <a:pPr>
                <a:defRPr/>
              </a:pPr>
              <a:t>‹#›</a:t>
            </a:fld>
            <a:endParaRPr lang="en-US"/>
          </a:p>
        </p:txBody>
      </p:sp>
    </p:spTree>
    <p:extLst>
      <p:ext uri="{BB962C8B-B14F-4D97-AF65-F5344CB8AC3E}">
        <p14:creationId xmlns:p14="http://schemas.microsoft.com/office/powerpoint/2010/main" val="797347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cs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cs typeface="Times New Roman" charset="0"/>
              </a:defRPr>
            </a:lvl1pPr>
          </a:lstStyle>
          <a:p>
            <a:pPr>
              <a:defRPr/>
            </a:pPr>
            <a:r>
              <a:rPr lang="en-US" smtClean="0"/>
              <a:t>compsci 101 fall 2016</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B88E8A9B-E406-46EF-A9FD-35EBD6B18A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cs typeface="Times New Roman" charset="0"/>
        </a:defRPr>
      </a:lvl2pPr>
      <a:lvl3pPr algn="ctr" rtl="0" eaLnBrk="0" fontAlgn="base" hangingPunct="0">
        <a:spcBef>
          <a:spcPct val="0"/>
        </a:spcBef>
        <a:spcAft>
          <a:spcPct val="0"/>
        </a:spcAft>
        <a:defRPr sz="4400">
          <a:solidFill>
            <a:schemeClr val="tx2"/>
          </a:solidFill>
          <a:latin typeface="Times New Roman" charset="0"/>
          <a:cs typeface="Times New Roman" charset="0"/>
        </a:defRPr>
      </a:lvl3pPr>
      <a:lvl4pPr algn="ctr" rtl="0" eaLnBrk="0" fontAlgn="base" hangingPunct="0">
        <a:spcBef>
          <a:spcPct val="0"/>
        </a:spcBef>
        <a:spcAft>
          <a:spcPct val="0"/>
        </a:spcAft>
        <a:defRPr sz="4400">
          <a:solidFill>
            <a:schemeClr val="tx2"/>
          </a:solidFill>
          <a:latin typeface="Times New Roman" charset="0"/>
          <a:cs typeface="Times New Roman" charset="0"/>
        </a:defRPr>
      </a:lvl4pPr>
      <a:lvl5pPr algn="ctr" rtl="0" eaLnBrk="0" fontAlgn="base" hangingPunct="0">
        <a:spcBef>
          <a:spcPct val="0"/>
        </a:spcBef>
        <a:spcAft>
          <a:spcPct val="0"/>
        </a:spcAft>
        <a:defRPr sz="4400">
          <a:solidFill>
            <a:schemeClr val="tx2"/>
          </a:solidFill>
          <a:latin typeface="Times New Roman" charset="0"/>
          <a:cs typeface="Times New Roman" charset="0"/>
        </a:defRPr>
      </a:lvl5pPr>
      <a:lvl6pPr marL="457200" algn="ctr" rtl="0" fontAlgn="base">
        <a:spcBef>
          <a:spcPct val="0"/>
        </a:spcBef>
        <a:spcAft>
          <a:spcPct val="0"/>
        </a:spcAft>
        <a:defRPr sz="4400">
          <a:solidFill>
            <a:schemeClr val="tx2"/>
          </a:solidFill>
          <a:latin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sZYd0-egqbc"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rosettastone.com/personal/dem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hyperlink" Target="http://duolingo.com/"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python.org/"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anwy2MPT5RE" TargetMode="External"/><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rd.cm/1E9zFqy" TargetMode="External"/><Relationship Id="rId4" Type="http://schemas.openxmlformats.org/officeDocument/2006/relationships/hyperlink" Target="http://www.wired.com/2014/08/enlitic/?mbid=social_fb"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commons.wikimedia.org/wiki/File:Fred_Brooks.jpg#/media/File:Fred_Brooks.jpg"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bit.ly/101f16-0830-1"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bing.com/images/search?q=computer+science&amp;go=Submit&amp;qs=n&amp;form=QBIR&amp;pq=computer+science&amp;sc=8-16&amp;sp=-1&amp;s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m/search?q=what+is+computer+science&amp;espv=2&amp;source=lnms&amp;tbm=isch&amp;sa=X&amp;ei=Ib77U_O9CtDhsAT07YDABA&amp;sqi=2&amp;ved=0CAcQ_AUoAg&amp;biw=1293&amp;bih=86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457200"/>
            <a:ext cx="8153400" cy="1981200"/>
          </a:xfrm>
        </p:spPr>
        <p:txBody>
          <a:bodyPr/>
          <a:lstStyle/>
          <a:p>
            <a:pPr eaLnBrk="1" hangingPunct="1"/>
            <a:r>
              <a:rPr lang="en-US" dirty="0" err="1" smtClean="0"/>
              <a:t>CompSci</a:t>
            </a:r>
            <a:r>
              <a:rPr lang="en-US" dirty="0" smtClean="0"/>
              <a:t> 101</a:t>
            </a:r>
            <a:br>
              <a:rPr lang="en-US" dirty="0" smtClean="0"/>
            </a:br>
            <a:r>
              <a:rPr lang="en-US" dirty="0" smtClean="0"/>
              <a:t>Introduction to Computer Science</a:t>
            </a:r>
          </a:p>
        </p:txBody>
      </p:sp>
      <p:sp>
        <p:nvSpPr>
          <p:cNvPr id="3075" name="Text Box 4"/>
          <p:cNvSpPr txBox="1">
            <a:spLocks noChangeArrowheads="1"/>
          </p:cNvSpPr>
          <p:nvPr/>
        </p:nvSpPr>
        <p:spPr bwMode="auto">
          <a:xfrm>
            <a:off x="4419600" y="3733800"/>
            <a:ext cx="25683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sz="2800" dirty="0" smtClean="0"/>
              <a:t>August 30, </a:t>
            </a:r>
            <a:r>
              <a:rPr lang="en-US" sz="2800" dirty="0" smtClean="0"/>
              <a:t>2016</a:t>
            </a:r>
            <a:endParaRPr lang="en-US" sz="2800" dirty="0"/>
          </a:p>
          <a:p>
            <a:pPr eaLnBrk="1" hangingPunct="1">
              <a:spcBef>
                <a:spcPct val="0"/>
              </a:spcBef>
              <a:buFontTx/>
              <a:buNone/>
            </a:pPr>
            <a:endParaRPr lang="en-US" sz="2800" dirty="0"/>
          </a:p>
          <a:p>
            <a:pPr eaLnBrk="1" hangingPunct="1">
              <a:spcBef>
                <a:spcPct val="0"/>
              </a:spcBef>
              <a:buFontTx/>
              <a:buNone/>
            </a:pPr>
            <a:r>
              <a:rPr lang="en-US" sz="2800" dirty="0"/>
              <a:t>Prof. Rodger</a:t>
            </a:r>
          </a:p>
        </p:txBody>
      </p:sp>
      <p:pic>
        <p:nvPicPr>
          <p:cNvPr id="4"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701845"/>
            <a:ext cx="21209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2758399"/>
            <a:ext cx="7742825" cy="461665"/>
          </a:xfrm>
          <a:prstGeom prst="rect">
            <a:avLst/>
          </a:prstGeom>
          <a:noFill/>
        </p:spPr>
        <p:txBody>
          <a:bodyPr wrap="none" rtlCol="0">
            <a:spAutoFit/>
          </a:bodyPr>
          <a:lstStyle/>
          <a:p>
            <a:r>
              <a:rPr lang="en-US" dirty="0" smtClean="0">
                <a:latin typeface="Courier New" panose="02070309020205020404" pitchFamily="49" charset="0"/>
                <a:cs typeface="Courier New" panose="02070309020205020404" pitchFamily="49" charset="0"/>
              </a:rPr>
              <a:t>www.cs.duke.edu/courses/fall16/compsci101</a:t>
            </a:r>
            <a:endParaRPr lang="en-US" dirty="0">
              <a:latin typeface="Courier New" panose="02070309020205020404" pitchFamily="49" charset="0"/>
              <a:cs typeface="Courier New" panose="02070309020205020404" pitchFamily="49" charset="0"/>
            </a:endParaRPr>
          </a:p>
        </p:txBody>
      </p:sp>
      <p:sp>
        <p:nvSpPr>
          <p:cNvPr id="3" name="Footer Placeholder 2"/>
          <p:cNvSpPr>
            <a:spLocks noGrp="1"/>
          </p:cNvSpPr>
          <p:nvPr>
            <p:ph type="ftr" sz="quarter" idx="11"/>
          </p:nvPr>
        </p:nvSpPr>
        <p:spPr/>
        <p:txBody>
          <a:bodyPr/>
          <a:lstStyle/>
          <a:p>
            <a:pPr>
              <a:defRPr/>
            </a:pPr>
            <a:r>
              <a:rPr lang="en-US" smtClean="0"/>
              <a:t>compsci 101 fall 2016</a:t>
            </a:r>
            <a:endParaRPr lang="en-US"/>
          </a:p>
        </p:txBody>
      </p:sp>
      <p:sp>
        <p:nvSpPr>
          <p:cNvPr id="5" name="Slide Number Placeholder 4"/>
          <p:cNvSpPr>
            <a:spLocks noGrp="1"/>
          </p:cNvSpPr>
          <p:nvPr>
            <p:ph type="sldNum" sz="quarter" idx="12"/>
          </p:nvPr>
        </p:nvSpPr>
        <p:spPr/>
        <p:txBody>
          <a:bodyPr/>
          <a:lstStyle/>
          <a:p>
            <a:pPr>
              <a:defRPr/>
            </a:pPr>
            <a:fld id="{ADD3E9C4-CC62-419B-94EA-3C3ACB7F981C}"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US" altLang="en-US" smtClean="0"/>
              <a:t>What is Computer Science?</a:t>
            </a:r>
          </a:p>
        </p:txBody>
      </p:sp>
      <p:sp>
        <p:nvSpPr>
          <p:cNvPr id="22530" name="Rectangle 3"/>
          <p:cNvSpPr>
            <a:spLocks noGrp="1" noChangeArrowheads="1"/>
          </p:cNvSpPr>
          <p:nvPr>
            <p:ph type="body" idx="1"/>
          </p:nvPr>
        </p:nvSpPr>
        <p:spPr/>
        <p:txBody>
          <a:bodyPr/>
          <a:lstStyle/>
          <a:p>
            <a:pPr eaLnBrk="1" hangingPunct="1"/>
            <a:r>
              <a:rPr lang="en-US" altLang="en-US" smtClean="0"/>
              <a:t>Devices</a:t>
            </a:r>
          </a:p>
        </p:txBody>
      </p:sp>
      <p:pic>
        <p:nvPicPr>
          <p:cNvPr id="22531" name="Picture 4" descr="D:\cps6\ph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100" y="3155950"/>
            <a:ext cx="16446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D:\cps6\ip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175" y="609600"/>
            <a:ext cx="12620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D:\cps6\tiv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676400"/>
            <a:ext cx="33528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D:\cps6\thermost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09900"/>
            <a:ext cx="28194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ipo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886200"/>
            <a:ext cx="126682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ipad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65850" y="2565400"/>
            <a:ext cx="276225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10</a:t>
            </a:fld>
            <a:endParaRPr lang="en-US"/>
          </a:p>
        </p:txBody>
      </p:sp>
    </p:spTree>
    <p:extLst>
      <p:ext uri="{BB962C8B-B14F-4D97-AF65-F5344CB8AC3E}">
        <p14:creationId xmlns:p14="http://schemas.microsoft.com/office/powerpoint/2010/main" val="1332765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609600" y="0"/>
            <a:ext cx="7772400" cy="762000"/>
          </a:xfrm>
        </p:spPr>
        <p:txBody>
          <a:bodyPr/>
          <a:lstStyle/>
          <a:p>
            <a:pPr eaLnBrk="1" hangingPunct="1"/>
            <a:r>
              <a:rPr lang="en-US" altLang="en-US" smtClean="0"/>
              <a:t>What is Computer Science?</a:t>
            </a:r>
          </a:p>
        </p:txBody>
      </p:sp>
      <p:sp>
        <p:nvSpPr>
          <p:cNvPr id="23554" name="Rectangle 3"/>
          <p:cNvSpPr>
            <a:spLocks noGrp="1" noChangeArrowheads="1"/>
          </p:cNvSpPr>
          <p:nvPr>
            <p:ph type="body" idx="1"/>
          </p:nvPr>
        </p:nvSpPr>
        <p:spPr>
          <a:xfrm>
            <a:off x="609600" y="1066800"/>
            <a:ext cx="7772400" cy="4114800"/>
          </a:xfrm>
        </p:spPr>
        <p:txBody>
          <a:bodyPr/>
          <a:lstStyle/>
          <a:p>
            <a:pPr eaLnBrk="1" hangingPunct="1"/>
            <a:r>
              <a:rPr lang="en-US" altLang="en-US" smtClean="0"/>
              <a:t>Animation</a:t>
            </a:r>
          </a:p>
        </p:txBody>
      </p:sp>
      <p:pic>
        <p:nvPicPr>
          <p:cNvPr id="23555" name="Picture 4" descr="D:\cps6\incredib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066800"/>
            <a:ext cx="38306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D:\cps6\mons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40386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toyStory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33800"/>
            <a:ext cx="43481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nem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343400"/>
            <a:ext cx="39624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11</a:t>
            </a:fld>
            <a:endParaRPr lang="en-US"/>
          </a:p>
        </p:txBody>
      </p:sp>
    </p:spTree>
    <p:extLst>
      <p:ext uri="{BB962C8B-B14F-4D97-AF65-F5344CB8AC3E}">
        <p14:creationId xmlns:p14="http://schemas.microsoft.com/office/powerpoint/2010/main" val="3693791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063095"/>
            <a:ext cx="4591691" cy="4725059"/>
          </a:xfrm>
          <a:prstGeom prst="rect">
            <a:avLst/>
          </a:prstGeom>
        </p:spPr>
      </p:pic>
      <p:sp>
        <p:nvSpPr>
          <p:cNvPr id="5" name="Rectangle 2"/>
          <p:cNvSpPr txBox="1">
            <a:spLocks noChangeArrowheads="1"/>
          </p:cNvSpPr>
          <p:nvPr/>
        </p:nvSpPr>
        <p:spPr>
          <a:xfrm>
            <a:off x="543245" y="223215"/>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cs typeface="Times New Roman" charset="0"/>
              </a:defRPr>
            </a:lvl2pPr>
            <a:lvl3pPr algn="ctr" rtl="0" eaLnBrk="0" fontAlgn="base" hangingPunct="0">
              <a:spcBef>
                <a:spcPct val="0"/>
              </a:spcBef>
              <a:spcAft>
                <a:spcPct val="0"/>
              </a:spcAft>
              <a:defRPr sz="4400">
                <a:solidFill>
                  <a:schemeClr val="tx2"/>
                </a:solidFill>
                <a:latin typeface="Times New Roman" charset="0"/>
                <a:cs typeface="Times New Roman" charset="0"/>
              </a:defRPr>
            </a:lvl3pPr>
            <a:lvl4pPr algn="ctr" rtl="0" eaLnBrk="0" fontAlgn="base" hangingPunct="0">
              <a:spcBef>
                <a:spcPct val="0"/>
              </a:spcBef>
              <a:spcAft>
                <a:spcPct val="0"/>
              </a:spcAft>
              <a:defRPr sz="4400">
                <a:solidFill>
                  <a:schemeClr val="tx2"/>
                </a:solidFill>
                <a:latin typeface="Times New Roman" charset="0"/>
                <a:cs typeface="Times New Roman" charset="0"/>
              </a:defRPr>
            </a:lvl4pPr>
            <a:lvl5pPr algn="ctr" rtl="0" eaLnBrk="0" fontAlgn="base" hangingPunct="0">
              <a:spcBef>
                <a:spcPct val="0"/>
              </a:spcBef>
              <a:spcAft>
                <a:spcPct val="0"/>
              </a:spcAft>
              <a:defRPr sz="4400">
                <a:solidFill>
                  <a:schemeClr val="tx2"/>
                </a:solidFill>
                <a:latin typeface="Times New Roman" charset="0"/>
                <a:cs typeface="Times New Roman" charset="0"/>
              </a:defRPr>
            </a:lvl5pPr>
            <a:lvl6pPr marL="457200" algn="ctr" rtl="0" fontAlgn="base">
              <a:spcBef>
                <a:spcPct val="0"/>
              </a:spcBef>
              <a:spcAft>
                <a:spcPct val="0"/>
              </a:spcAft>
              <a:defRPr sz="4400">
                <a:solidFill>
                  <a:schemeClr val="tx2"/>
                </a:solidFill>
                <a:latin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cs typeface="Times New Roman" charset="0"/>
              </a:defRPr>
            </a:lvl9pPr>
          </a:lstStyle>
          <a:p>
            <a:pPr eaLnBrk="1" hangingPunct="1"/>
            <a:r>
              <a:rPr lang="en-US" kern="0" dirty="0" smtClean="0"/>
              <a:t>Who are all these people?</a:t>
            </a:r>
          </a:p>
          <a:p>
            <a:pPr eaLnBrk="1" hangingPunct="1"/>
            <a:r>
              <a:rPr lang="en-US" kern="0" dirty="0" smtClean="0"/>
              <a:t>bit.ly/101f16-0830-2</a:t>
            </a:r>
            <a:endParaRPr lang="en-US" kern="0" dirty="0" smtClean="0"/>
          </a:p>
        </p:txBody>
      </p:sp>
      <p:sp>
        <p:nvSpPr>
          <p:cNvPr id="4" name="TextBox 3"/>
          <p:cNvSpPr txBox="1"/>
          <p:nvPr/>
        </p:nvSpPr>
        <p:spPr>
          <a:xfrm>
            <a:off x="1941984" y="1862600"/>
            <a:ext cx="3570208" cy="461665"/>
          </a:xfrm>
          <a:prstGeom prst="rect">
            <a:avLst/>
          </a:prstGeom>
          <a:noFill/>
        </p:spPr>
        <p:txBody>
          <a:bodyPr wrap="none" rtlCol="0">
            <a:spAutoFit/>
          </a:bodyPr>
          <a:lstStyle/>
          <a:p>
            <a:r>
              <a:rPr lang="en-US" dirty="0" smtClean="0"/>
              <a:t>1                     2                 3</a:t>
            </a:r>
            <a:endParaRPr lang="en-US" dirty="0"/>
          </a:p>
        </p:txBody>
      </p:sp>
      <p:sp>
        <p:nvSpPr>
          <p:cNvPr id="7" name="TextBox 6"/>
          <p:cNvSpPr txBox="1"/>
          <p:nvPr/>
        </p:nvSpPr>
        <p:spPr>
          <a:xfrm>
            <a:off x="2057400" y="4425624"/>
            <a:ext cx="3339376" cy="461665"/>
          </a:xfrm>
          <a:prstGeom prst="rect">
            <a:avLst/>
          </a:prstGeom>
          <a:noFill/>
        </p:spPr>
        <p:txBody>
          <a:bodyPr wrap="none" rtlCol="0">
            <a:spAutoFit/>
          </a:bodyPr>
          <a:lstStyle/>
          <a:p>
            <a:r>
              <a:rPr lang="en-US" dirty="0"/>
              <a:t>4</a:t>
            </a:r>
            <a:r>
              <a:rPr lang="en-US" dirty="0" smtClean="0"/>
              <a:t>                  5                 6</a:t>
            </a:r>
            <a:endParaRPr lang="en-US" dirty="0"/>
          </a:p>
        </p:txBody>
      </p:sp>
      <p:sp>
        <p:nvSpPr>
          <p:cNvPr id="3" name="Footer Placeholder 2"/>
          <p:cNvSpPr>
            <a:spLocks noGrp="1"/>
          </p:cNvSpPr>
          <p:nvPr>
            <p:ph type="ftr" sz="quarter" idx="11"/>
          </p:nvPr>
        </p:nvSpPr>
        <p:spPr/>
        <p:txBody>
          <a:bodyPr/>
          <a:lstStyle/>
          <a:p>
            <a:pPr>
              <a:defRPr/>
            </a:pPr>
            <a:r>
              <a:rPr lang="en-US" smtClean="0"/>
              <a:t>compsci 101 fall 2016</a:t>
            </a:r>
            <a:endParaRPr lang="en-US"/>
          </a:p>
        </p:txBody>
      </p:sp>
      <p:sp>
        <p:nvSpPr>
          <p:cNvPr id="6" name="Slide Number Placeholder 5"/>
          <p:cNvSpPr>
            <a:spLocks noGrp="1"/>
          </p:cNvSpPr>
          <p:nvPr>
            <p:ph type="sldNum" sz="quarter" idx="12"/>
          </p:nvPr>
        </p:nvSpPr>
        <p:spPr/>
        <p:txBody>
          <a:bodyPr/>
          <a:lstStyle/>
          <a:p>
            <a:pPr>
              <a:defRPr/>
            </a:pPr>
            <a:fld id="{318FA454-7E6E-480D-86B5-CCFC570514C0}" type="slidenum">
              <a:rPr lang="en-US" smtClean="0"/>
              <a:pPr>
                <a:defRPr/>
              </a:pPr>
              <a:t>12</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0740" y="3757010"/>
            <a:ext cx="1520092" cy="2133600"/>
          </a:xfrm>
          <a:prstGeom prst="rect">
            <a:avLst/>
          </a:prstGeom>
        </p:spPr>
      </p:pic>
      <p:sp>
        <p:nvSpPr>
          <p:cNvPr id="9" name="TextBox 8"/>
          <p:cNvSpPr txBox="1"/>
          <p:nvPr/>
        </p:nvSpPr>
        <p:spPr>
          <a:xfrm>
            <a:off x="6970403" y="3757010"/>
            <a:ext cx="338554" cy="461665"/>
          </a:xfrm>
          <a:prstGeom prst="rect">
            <a:avLst/>
          </a:prstGeom>
          <a:noFill/>
        </p:spPr>
        <p:txBody>
          <a:bodyPr wrap="none" rtlCol="0">
            <a:spAutoFit/>
          </a:bodyPr>
          <a:lstStyle/>
          <a:p>
            <a:r>
              <a:rPr lang="en-US" dirty="0"/>
              <a:t>7</a:t>
            </a:r>
            <a:endParaRPr lang="en-US" dirty="0"/>
          </a:p>
        </p:txBody>
      </p:sp>
    </p:spTree>
    <p:extLst>
      <p:ext uri="{BB962C8B-B14F-4D97-AF65-F5344CB8AC3E}">
        <p14:creationId xmlns:p14="http://schemas.microsoft.com/office/powerpoint/2010/main" val="3229724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8537"/>
            <a:ext cx="9144000" cy="4760926"/>
          </a:xfrm>
          <a:prstGeom prst="rect">
            <a:avLst/>
          </a:prstGeom>
        </p:spPr>
      </p:pic>
      <p:sp>
        <p:nvSpPr>
          <p:cNvPr id="3" name="Footer Placeholder 2"/>
          <p:cNvSpPr>
            <a:spLocks noGrp="1"/>
          </p:cNvSpPr>
          <p:nvPr>
            <p:ph type="ftr" sz="quarter" idx="11"/>
          </p:nvPr>
        </p:nvSpPr>
        <p:spPr/>
        <p:txBody>
          <a:bodyPr/>
          <a:lstStyle/>
          <a:p>
            <a:pPr>
              <a:defRPr/>
            </a:pPr>
            <a:r>
              <a:rPr lang="en-US" smtClean="0"/>
              <a:t>compsci 101 fall 2016</a:t>
            </a:r>
            <a:endParaRPr lang="en-US"/>
          </a:p>
        </p:txBody>
      </p:sp>
      <p:sp>
        <p:nvSpPr>
          <p:cNvPr id="4" name="Slide Number Placeholder 3"/>
          <p:cNvSpPr>
            <a:spLocks noGrp="1"/>
          </p:cNvSpPr>
          <p:nvPr>
            <p:ph type="sldNum" sz="quarter" idx="12"/>
          </p:nvPr>
        </p:nvSpPr>
        <p:spPr/>
        <p:txBody>
          <a:bodyPr/>
          <a:lstStyle/>
          <a:p>
            <a:pPr>
              <a:defRPr/>
            </a:pPr>
            <a:fld id="{318FA454-7E6E-480D-86B5-CCFC570514C0}" type="slidenum">
              <a:rPr lang="en-US" smtClean="0"/>
              <a:pPr>
                <a:defRPr/>
              </a:pPr>
              <a:t>13</a:t>
            </a:fld>
            <a:endParaRPr lang="en-US"/>
          </a:p>
        </p:txBody>
      </p:sp>
    </p:spTree>
    <p:extLst>
      <p:ext uri="{BB962C8B-B14F-4D97-AF65-F5344CB8AC3E}">
        <p14:creationId xmlns:p14="http://schemas.microsoft.com/office/powerpoint/2010/main" val="1101896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5884"/>
            <a:ext cx="9144000" cy="4826232"/>
          </a:xfrm>
          <a:prstGeom prst="rect">
            <a:avLst/>
          </a:prstGeom>
        </p:spPr>
      </p:pic>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318FA454-7E6E-480D-86B5-CCFC570514C0}" type="slidenum">
              <a:rPr lang="en-US" smtClean="0"/>
              <a:pPr>
                <a:defRPr/>
              </a:pPr>
              <a:t>14</a:t>
            </a:fld>
            <a:endParaRPr lang="en-US"/>
          </a:p>
        </p:txBody>
      </p:sp>
    </p:spTree>
    <p:extLst>
      <p:ext uri="{BB962C8B-B14F-4D97-AF65-F5344CB8AC3E}">
        <p14:creationId xmlns:p14="http://schemas.microsoft.com/office/powerpoint/2010/main" val="975971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4117"/>
            <a:ext cx="9144000" cy="5609765"/>
          </a:xfrm>
          <a:prstGeom prst="rect">
            <a:avLst/>
          </a:prstGeom>
        </p:spPr>
      </p:pic>
      <p:sp>
        <p:nvSpPr>
          <p:cNvPr id="3" name="Footer Placeholder 2"/>
          <p:cNvSpPr>
            <a:spLocks noGrp="1"/>
          </p:cNvSpPr>
          <p:nvPr>
            <p:ph type="ftr" sz="quarter" idx="11"/>
          </p:nvPr>
        </p:nvSpPr>
        <p:spPr/>
        <p:txBody>
          <a:bodyPr/>
          <a:lstStyle/>
          <a:p>
            <a:pPr>
              <a:defRPr/>
            </a:pPr>
            <a:r>
              <a:rPr lang="en-US" smtClean="0"/>
              <a:t>compsci 101 fall 2016</a:t>
            </a:r>
            <a:endParaRPr lang="en-US"/>
          </a:p>
        </p:txBody>
      </p:sp>
      <p:sp>
        <p:nvSpPr>
          <p:cNvPr id="4" name="Slide Number Placeholder 3"/>
          <p:cNvSpPr>
            <a:spLocks noGrp="1"/>
          </p:cNvSpPr>
          <p:nvPr>
            <p:ph type="sldNum" sz="quarter" idx="12"/>
          </p:nvPr>
        </p:nvSpPr>
        <p:spPr/>
        <p:txBody>
          <a:bodyPr/>
          <a:lstStyle/>
          <a:p>
            <a:pPr>
              <a:defRPr/>
            </a:pPr>
            <a:fld id="{318FA454-7E6E-480D-86B5-CCFC570514C0}" type="slidenum">
              <a:rPr lang="en-US" smtClean="0"/>
              <a:pPr>
                <a:defRPr/>
              </a:pPr>
              <a:t>15</a:t>
            </a:fld>
            <a:endParaRPr lang="en-US"/>
          </a:p>
        </p:txBody>
      </p:sp>
    </p:spTree>
    <p:extLst>
      <p:ext uri="{BB962C8B-B14F-4D97-AF65-F5344CB8AC3E}">
        <p14:creationId xmlns:p14="http://schemas.microsoft.com/office/powerpoint/2010/main" val="25017940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9205"/>
            <a:ext cx="9144000" cy="5139589"/>
          </a:xfrm>
          <a:prstGeom prst="rect">
            <a:avLst/>
          </a:prstGeom>
        </p:spPr>
      </p:pic>
      <p:sp>
        <p:nvSpPr>
          <p:cNvPr id="3" name="Footer Placeholder 2"/>
          <p:cNvSpPr>
            <a:spLocks noGrp="1"/>
          </p:cNvSpPr>
          <p:nvPr>
            <p:ph type="ftr" sz="quarter" idx="11"/>
          </p:nvPr>
        </p:nvSpPr>
        <p:spPr/>
        <p:txBody>
          <a:bodyPr/>
          <a:lstStyle/>
          <a:p>
            <a:pPr>
              <a:defRPr/>
            </a:pPr>
            <a:r>
              <a:rPr lang="en-US" smtClean="0"/>
              <a:t>compsci 101 fall 2016</a:t>
            </a:r>
            <a:endParaRPr lang="en-US"/>
          </a:p>
        </p:txBody>
      </p:sp>
      <p:sp>
        <p:nvSpPr>
          <p:cNvPr id="4" name="Slide Number Placeholder 3"/>
          <p:cNvSpPr>
            <a:spLocks noGrp="1"/>
          </p:cNvSpPr>
          <p:nvPr>
            <p:ph type="sldNum" sz="quarter" idx="12"/>
          </p:nvPr>
        </p:nvSpPr>
        <p:spPr/>
        <p:txBody>
          <a:bodyPr/>
          <a:lstStyle/>
          <a:p>
            <a:pPr>
              <a:defRPr/>
            </a:pPr>
            <a:fld id="{318FA454-7E6E-480D-86B5-CCFC570514C0}" type="slidenum">
              <a:rPr lang="en-US" smtClean="0"/>
              <a:pPr>
                <a:defRPr/>
              </a:pPr>
              <a:t>16</a:t>
            </a:fld>
            <a:endParaRPr lang="en-US"/>
          </a:p>
        </p:txBody>
      </p:sp>
    </p:spTree>
    <p:extLst>
      <p:ext uri="{BB962C8B-B14F-4D97-AF65-F5344CB8AC3E}">
        <p14:creationId xmlns:p14="http://schemas.microsoft.com/office/powerpoint/2010/main" val="34644693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240"/>
            <a:ext cx="9144000" cy="5705519"/>
          </a:xfrm>
          <a:prstGeom prst="rect">
            <a:avLst/>
          </a:prstGeom>
        </p:spPr>
      </p:pic>
      <p:sp>
        <p:nvSpPr>
          <p:cNvPr id="3" name="Footer Placeholder 2"/>
          <p:cNvSpPr>
            <a:spLocks noGrp="1"/>
          </p:cNvSpPr>
          <p:nvPr>
            <p:ph type="ftr" sz="quarter" idx="11"/>
          </p:nvPr>
        </p:nvSpPr>
        <p:spPr/>
        <p:txBody>
          <a:bodyPr/>
          <a:lstStyle/>
          <a:p>
            <a:pPr>
              <a:defRPr/>
            </a:pPr>
            <a:r>
              <a:rPr lang="en-US" smtClean="0"/>
              <a:t>compsci 101 fall 2016</a:t>
            </a:r>
            <a:endParaRPr lang="en-US"/>
          </a:p>
        </p:txBody>
      </p:sp>
      <p:sp>
        <p:nvSpPr>
          <p:cNvPr id="4" name="Slide Number Placeholder 3"/>
          <p:cNvSpPr>
            <a:spLocks noGrp="1"/>
          </p:cNvSpPr>
          <p:nvPr>
            <p:ph type="sldNum" sz="quarter" idx="12"/>
          </p:nvPr>
        </p:nvSpPr>
        <p:spPr/>
        <p:txBody>
          <a:bodyPr/>
          <a:lstStyle/>
          <a:p>
            <a:pPr>
              <a:defRPr/>
            </a:pPr>
            <a:fld id="{318FA454-7E6E-480D-86B5-CCFC570514C0}" type="slidenum">
              <a:rPr lang="en-US" smtClean="0"/>
              <a:pPr>
                <a:defRPr/>
              </a:pPr>
              <a:t>17</a:t>
            </a:fld>
            <a:endParaRPr lang="en-US"/>
          </a:p>
        </p:txBody>
      </p:sp>
    </p:spTree>
    <p:extLst>
      <p:ext uri="{BB962C8B-B14F-4D97-AF65-F5344CB8AC3E}">
        <p14:creationId xmlns:p14="http://schemas.microsoft.com/office/powerpoint/2010/main" val="24673632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9867"/>
            <a:ext cx="9144000" cy="5398265"/>
          </a:xfrm>
          <a:prstGeom prst="rect">
            <a:avLst/>
          </a:prstGeom>
        </p:spPr>
      </p:pic>
      <p:sp>
        <p:nvSpPr>
          <p:cNvPr id="3" name="Footer Placeholder 2"/>
          <p:cNvSpPr>
            <a:spLocks noGrp="1"/>
          </p:cNvSpPr>
          <p:nvPr>
            <p:ph type="ftr" sz="quarter" idx="11"/>
          </p:nvPr>
        </p:nvSpPr>
        <p:spPr/>
        <p:txBody>
          <a:bodyPr/>
          <a:lstStyle/>
          <a:p>
            <a:pPr>
              <a:defRPr/>
            </a:pPr>
            <a:r>
              <a:rPr lang="en-US" smtClean="0"/>
              <a:t>compsci 101 fall 2016</a:t>
            </a:r>
            <a:endParaRPr lang="en-US"/>
          </a:p>
        </p:txBody>
      </p:sp>
      <p:sp>
        <p:nvSpPr>
          <p:cNvPr id="4" name="Slide Number Placeholder 3"/>
          <p:cNvSpPr>
            <a:spLocks noGrp="1"/>
          </p:cNvSpPr>
          <p:nvPr>
            <p:ph type="sldNum" sz="quarter" idx="12"/>
          </p:nvPr>
        </p:nvSpPr>
        <p:spPr/>
        <p:txBody>
          <a:bodyPr/>
          <a:lstStyle/>
          <a:p>
            <a:pPr>
              <a:defRPr/>
            </a:pPr>
            <a:fld id="{318FA454-7E6E-480D-86B5-CCFC570514C0}" type="slidenum">
              <a:rPr lang="en-US" smtClean="0"/>
              <a:pPr>
                <a:defRPr/>
              </a:pPr>
              <a:t>18</a:t>
            </a:fld>
            <a:endParaRPr lang="en-US"/>
          </a:p>
        </p:txBody>
      </p:sp>
    </p:spTree>
    <p:extLst>
      <p:ext uri="{BB962C8B-B14F-4D97-AF65-F5344CB8AC3E}">
        <p14:creationId xmlns:p14="http://schemas.microsoft.com/office/powerpoint/2010/main" val="8340590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Those quotes are all from Code.org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0019" y="1981200"/>
            <a:ext cx="7243962" cy="4114800"/>
          </a:xfrm>
        </p:spPr>
      </p:pic>
      <p:sp>
        <p:nvSpPr>
          <p:cNvPr id="3" name="Footer Placeholder 2"/>
          <p:cNvSpPr>
            <a:spLocks noGrp="1"/>
          </p:cNvSpPr>
          <p:nvPr>
            <p:ph type="ftr" sz="quarter" idx="11"/>
          </p:nvPr>
        </p:nvSpPr>
        <p:spPr/>
        <p:txBody>
          <a:bodyPr/>
          <a:lstStyle/>
          <a:p>
            <a:pPr>
              <a:defRPr/>
            </a:pPr>
            <a:r>
              <a:rPr lang="en-US" smtClean="0"/>
              <a:t>compsci 101 fall 2016</a:t>
            </a:r>
            <a:endParaRPr lang="en-US"/>
          </a:p>
        </p:txBody>
      </p:sp>
      <p:sp>
        <p:nvSpPr>
          <p:cNvPr id="5" name="Slide Number Placeholder 4"/>
          <p:cNvSpPr>
            <a:spLocks noGrp="1"/>
          </p:cNvSpPr>
          <p:nvPr>
            <p:ph type="sldNum" sz="quarter" idx="12"/>
          </p:nvPr>
        </p:nvSpPr>
        <p:spPr/>
        <p:txBody>
          <a:bodyPr/>
          <a:lstStyle/>
          <a:p>
            <a:pPr>
              <a:defRPr/>
            </a:pPr>
            <a:fld id="{FC6DB02F-6869-41A8-88A9-7B04A59444FD}" type="slidenum">
              <a:rPr lang="en-US" smtClean="0"/>
              <a:pPr>
                <a:defRPr/>
              </a:pPr>
              <a:t>19</a:t>
            </a:fld>
            <a:endParaRPr lang="en-US"/>
          </a:p>
        </p:txBody>
      </p:sp>
    </p:spTree>
    <p:extLst>
      <p:ext uri="{BB962C8B-B14F-4D97-AF65-F5344CB8AC3E}">
        <p14:creationId xmlns:p14="http://schemas.microsoft.com/office/powerpoint/2010/main" val="3095483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l="-80641" r="-80641"/>
          <a:stretch>
            <a:fillRect/>
          </a:stretch>
        </p:blipFill>
        <p:spPr>
          <a:xfrm>
            <a:off x="-128347" y="4090501"/>
            <a:ext cx="2768600" cy="1993900"/>
          </a:xfrm>
        </p:spPr>
      </p:pic>
      <p:pic>
        <p:nvPicPr>
          <p:cNvPr id="512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7209" y="4141301"/>
            <a:ext cx="14337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lstStyle/>
          <a:p>
            <a:r>
              <a:rPr lang="en-US" altLang="en-US" dirty="0" err="1" smtClean="0"/>
              <a:t>CompSci</a:t>
            </a:r>
            <a:r>
              <a:rPr lang="en-US" altLang="en-US" dirty="0" smtClean="0"/>
              <a:t> 101</a:t>
            </a:r>
            <a:br>
              <a:rPr lang="en-US" altLang="en-US" dirty="0" smtClean="0"/>
            </a:br>
            <a:r>
              <a:rPr lang="en-US" altLang="en-US" dirty="0" smtClean="0"/>
              <a:t>Data into Information and Knowledge</a:t>
            </a:r>
          </a:p>
        </p:txBody>
      </p:sp>
      <p:sp>
        <p:nvSpPr>
          <p:cNvPr id="5124" name="TextBox 1"/>
          <p:cNvSpPr txBox="1">
            <a:spLocks noChangeArrowheads="1"/>
          </p:cNvSpPr>
          <p:nvPr/>
        </p:nvSpPr>
        <p:spPr bwMode="auto">
          <a:xfrm>
            <a:off x="1336732" y="3110147"/>
            <a:ext cx="33393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b="1" dirty="0" smtClean="0"/>
              <a:t>Computer Science</a:t>
            </a:r>
            <a:endParaRPr lang="en-US" altLang="en-US" b="1" dirty="0"/>
          </a:p>
        </p:txBody>
      </p:sp>
      <p:pic>
        <p:nvPicPr>
          <p:cNvPr id="512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41117" y="2693501"/>
            <a:ext cx="28575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rved Down Arrow 1"/>
          <p:cNvSpPr/>
          <p:nvPr/>
        </p:nvSpPr>
        <p:spPr>
          <a:xfrm>
            <a:off x="2053885" y="4268715"/>
            <a:ext cx="1905000" cy="984630"/>
          </a:xfrm>
          <a:prstGeom prst="curved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ooter Placeholder 2"/>
          <p:cNvSpPr>
            <a:spLocks noGrp="1"/>
          </p:cNvSpPr>
          <p:nvPr>
            <p:ph type="ftr" sz="quarter" idx="11"/>
          </p:nvPr>
        </p:nvSpPr>
        <p:spPr/>
        <p:txBody>
          <a:bodyPr/>
          <a:lstStyle/>
          <a:p>
            <a:pPr>
              <a:defRPr/>
            </a:pPr>
            <a:r>
              <a:rPr lang="en-US" smtClean="0"/>
              <a:t>compsci 101 fall 2016</a:t>
            </a:r>
            <a:endParaRPr lang="en-US"/>
          </a:p>
        </p:txBody>
      </p:sp>
      <p:sp>
        <p:nvSpPr>
          <p:cNvPr id="4" name="Slide Number Placeholder 3"/>
          <p:cNvSpPr>
            <a:spLocks noGrp="1"/>
          </p:cNvSpPr>
          <p:nvPr>
            <p:ph type="sldNum" sz="quarter" idx="12"/>
          </p:nvPr>
        </p:nvSpPr>
        <p:spPr/>
        <p:txBody>
          <a:bodyPr/>
          <a:lstStyle/>
          <a:p>
            <a:pPr>
              <a:defRPr/>
            </a:pPr>
            <a:fld id="{FC6DB02F-6869-41A8-88A9-7B04A59444FD}" type="slidenum">
              <a:rPr lang="en-US" smtClean="0"/>
              <a:pPr>
                <a:defRPr/>
              </a:pPr>
              <a:t>2</a:t>
            </a:fld>
            <a:endParaRPr lang="en-US"/>
          </a:p>
        </p:txBody>
      </p:sp>
    </p:spTree>
    <p:extLst>
      <p:ext uri="{BB962C8B-B14F-4D97-AF65-F5344CB8AC3E}">
        <p14:creationId xmlns:p14="http://schemas.microsoft.com/office/powerpoint/2010/main" val="175222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066800"/>
            <a:ext cx="2931606" cy="4114800"/>
          </a:xfrm>
        </p:spPr>
      </p:pic>
      <p:sp>
        <p:nvSpPr>
          <p:cNvPr id="4" name="Footer Placeholder 3"/>
          <p:cNvSpPr>
            <a:spLocks noGrp="1"/>
          </p:cNvSpPr>
          <p:nvPr>
            <p:ph type="ftr" sz="quarter" idx="11"/>
          </p:nvPr>
        </p:nvSpPr>
        <p:spPr/>
        <p:txBody>
          <a:bodyPr/>
          <a:lstStyle/>
          <a:p>
            <a:pPr>
              <a:defRPr/>
            </a:pPr>
            <a:r>
              <a:rPr lang="en-US" smtClean="0"/>
              <a:t>compsci 101 fall 2016</a:t>
            </a:r>
            <a:endParaRPr lang="en-US"/>
          </a:p>
        </p:txBody>
      </p:sp>
      <p:sp>
        <p:nvSpPr>
          <p:cNvPr id="5" name="Slide Number Placeholder 4"/>
          <p:cNvSpPr>
            <a:spLocks noGrp="1"/>
          </p:cNvSpPr>
          <p:nvPr>
            <p:ph type="sldNum" sz="quarter" idx="12"/>
          </p:nvPr>
        </p:nvSpPr>
        <p:spPr/>
        <p:txBody>
          <a:bodyPr/>
          <a:lstStyle/>
          <a:p>
            <a:pPr>
              <a:defRPr/>
            </a:pPr>
            <a:fld id="{FC6DB02F-6869-41A8-88A9-7B04A59444FD}" type="slidenum">
              <a:rPr lang="en-US" smtClean="0"/>
              <a:pPr>
                <a:defRPr/>
              </a:pPr>
              <a:t>20</a:t>
            </a:fld>
            <a:endParaRPr lang="en-US"/>
          </a:p>
        </p:txBody>
      </p:sp>
    </p:spTree>
    <p:extLst>
      <p:ext uri="{BB962C8B-B14F-4D97-AF65-F5344CB8AC3E}">
        <p14:creationId xmlns:p14="http://schemas.microsoft.com/office/powerpoint/2010/main" val="739765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1066800"/>
            <a:ext cx="2931606" cy="4114800"/>
          </a:xfrm>
        </p:spPr>
      </p:pic>
      <p:sp>
        <p:nvSpPr>
          <p:cNvPr id="4" name="Footer Placeholder 3"/>
          <p:cNvSpPr>
            <a:spLocks noGrp="1"/>
          </p:cNvSpPr>
          <p:nvPr>
            <p:ph type="ftr" sz="quarter" idx="11"/>
          </p:nvPr>
        </p:nvSpPr>
        <p:spPr/>
        <p:txBody>
          <a:bodyPr/>
          <a:lstStyle/>
          <a:p>
            <a:pPr>
              <a:defRPr/>
            </a:pPr>
            <a:r>
              <a:rPr lang="en-US" smtClean="0"/>
              <a:t>compsci 101 fall 2016</a:t>
            </a:r>
            <a:endParaRPr lang="en-US"/>
          </a:p>
        </p:txBody>
      </p:sp>
      <p:sp>
        <p:nvSpPr>
          <p:cNvPr id="5" name="Slide Number Placeholder 4"/>
          <p:cNvSpPr>
            <a:spLocks noGrp="1"/>
          </p:cNvSpPr>
          <p:nvPr>
            <p:ph type="sldNum" sz="quarter" idx="12"/>
          </p:nvPr>
        </p:nvSpPr>
        <p:spPr/>
        <p:txBody>
          <a:bodyPr/>
          <a:lstStyle/>
          <a:p>
            <a:pPr>
              <a:defRPr/>
            </a:pPr>
            <a:fld id="{FC6DB02F-6869-41A8-88A9-7B04A59444FD}" type="slidenum">
              <a:rPr lang="en-US" smtClean="0"/>
              <a:pPr>
                <a:defRPr/>
              </a:pPr>
              <a:t>21</a:t>
            </a:fld>
            <a:endParaRPr lang="en-US"/>
          </a:p>
        </p:txBody>
      </p:sp>
      <p:sp>
        <p:nvSpPr>
          <p:cNvPr id="3" name="Rectangle 2"/>
          <p:cNvSpPr/>
          <p:nvPr/>
        </p:nvSpPr>
        <p:spPr>
          <a:xfrm>
            <a:off x="4419600" y="303937"/>
            <a:ext cx="3200400" cy="1200329"/>
          </a:xfrm>
          <a:prstGeom prst="rect">
            <a:avLst/>
          </a:prstGeom>
        </p:spPr>
        <p:txBody>
          <a:bodyPr wrap="square">
            <a:spAutoFit/>
          </a:bodyPr>
          <a:lstStyle/>
          <a:p>
            <a:r>
              <a:rPr lang="en-US" sz="3600" b="1" dirty="0"/>
              <a:t>John </a:t>
            </a:r>
            <a:r>
              <a:rPr lang="en-US" sz="3600" b="1" dirty="0" err="1"/>
              <a:t>Hanke</a:t>
            </a:r>
            <a:r>
              <a:rPr lang="en-US" sz="3600" b="1" dirty="0"/>
              <a:t>, ‘</a:t>
            </a:r>
            <a:r>
              <a:rPr lang="en-US" sz="3600" b="1" dirty="0" err="1"/>
              <a:t>Pokemon</a:t>
            </a:r>
            <a:r>
              <a:rPr lang="en-US" sz="3600" b="1" dirty="0"/>
              <a:t> Go’ </a:t>
            </a:r>
          </a:p>
        </p:txBody>
      </p:sp>
      <p:sp>
        <p:nvSpPr>
          <p:cNvPr id="7" name="AutoShape 2" descr="Image result for pokemon go gameplay"/>
          <p:cNvSpPr>
            <a:spLocks noChangeAspect="1" noChangeArrowheads="1"/>
          </p:cNvSpPr>
          <p:nvPr/>
        </p:nvSpPr>
        <p:spPr bwMode="auto">
          <a:xfrm>
            <a:off x="155575" y="-1866900"/>
            <a:ext cx="2276475" cy="3895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www.technobuffalo.com/wp-content/uploads/2016/03/Pok%C3%A9mon-Go-device-2-1280x219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4587" y="1279829"/>
            <a:ext cx="3155185" cy="5408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8023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693" y="53269"/>
            <a:ext cx="7772400" cy="784931"/>
          </a:xfrm>
        </p:spPr>
        <p:txBody>
          <a:bodyPr/>
          <a:lstStyle/>
          <a:p>
            <a:r>
              <a:rPr lang="en-US" dirty="0" smtClean="0"/>
              <a:t>About Prof. Rodger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210163" y="3187073"/>
            <a:ext cx="3429000" cy="2571750"/>
          </a:xfrm>
        </p:spPr>
      </p:pic>
      <p:pic>
        <p:nvPicPr>
          <p:cNvPr id="5" name="Picture 2" descr="http://www.cs.duke.edu/%7Erodger/whoami/oceanSwi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63" y="1095374"/>
            <a:ext cx="2590800" cy="17621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6321" y="1295400"/>
            <a:ext cx="2811660" cy="2471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sers.cs.duke.edu/%7Erodger/baking/obamaJan09/obamaHead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6321" y="4301165"/>
            <a:ext cx="2927581" cy="1920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Pi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8371" y="1308770"/>
            <a:ext cx="2524389" cy="5410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5805962"/>
            <a:ext cx="2364750" cy="830997"/>
          </a:xfrm>
          <a:prstGeom prst="rect">
            <a:avLst/>
          </a:prstGeom>
          <a:noFill/>
        </p:spPr>
        <p:txBody>
          <a:bodyPr wrap="none" rtlCol="0">
            <a:spAutoFit/>
          </a:bodyPr>
          <a:lstStyle/>
          <a:p>
            <a:r>
              <a:rPr lang="en-US" dirty="0" smtClean="0"/>
              <a:t>How do you keep</a:t>
            </a:r>
          </a:p>
          <a:p>
            <a:r>
              <a:rPr lang="en-US" dirty="0"/>
              <a:t>y</a:t>
            </a:r>
            <a:r>
              <a:rPr lang="en-US" dirty="0" smtClean="0"/>
              <a:t>our sanity?</a:t>
            </a:r>
            <a:endParaRPr lang="en-US" dirty="0"/>
          </a:p>
        </p:txBody>
      </p:sp>
      <p:sp>
        <p:nvSpPr>
          <p:cNvPr id="8" name="Slide Number Placeholder 7"/>
          <p:cNvSpPr>
            <a:spLocks noGrp="1"/>
          </p:cNvSpPr>
          <p:nvPr>
            <p:ph type="sldNum" sz="quarter" idx="12"/>
          </p:nvPr>
        </p:nvSpPr>
        <p:spPr/>
        <p:txBody>
          <a:bodyPr/>
          <a:lstStyle/>
          <a:p>
            <a:pPr>
              <a:defRPr/>
            </a:pPr>
            <a:fld id="{FC6DB02F-6869-41A8-88A9-7B04A59444FD}" type="slidenum">
              <a:rPr lang="en-US" smtClean="0"/>
              <a:pPr>
                <a:defRPr/>
              </a:pPr>
              <a:t>22</a:t>
            </a:fld>
            <a:endParaRPr lang="en-US"/>
          </a:p>
        </p:txBody>
      </p:sp>
      <p:sp>
        <p:nvSpPr>
          <p:cNvPr id="3" name="Footer Placeholder 2"/>
          <p:cNvSpPr>
            <a:spLocks noGrp="1"/>
          </p:cNvSpPr>
          <p:nvPr>
            <p:ph type="ftr" sz="quarter" idx="11"/>
          </p:nvPr>
        </p:nvSpPr>
        <p:spPr/>
        <p:txBody>
          <a:bodyPr/>
          <a:lstStyle/>
          <a:p>
            <a:pPr>
              <a:defRPr/>
            </a:pPr>
            <a:r>
              <a:rPr lang="en-US" smtClean="0"/>
              <a:t>compsci 101 fall 2016</a:t>
            </a:r>
            <a:endParaRPr lang="en-US"/>
          </a:p>
        </p:txBody>
      </p:sp>
    </p:spTree>
    <p:extLst>
      <p:ext uri="{BB962C8B-B14F-4D97-AF65-F5344CB8AC3E}">
        <p14:creationId xmlns:p14="http://schemas.microsoft.com/office/powerpoint/2010/main" val="120357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turtles hatching</a:t>
            </a:r>
            <a:endParaRPr lang="en-US" dirty="0"/>
          </a:p>
        </p:txBody>
      </p:sp>
      <p:sp>
        <p:nvSpPr>
          <p:cNvPr id="3" name="Content Placeholder 2"/>
          <p:cNvSpPr>
            <a:spLocks noGrp="1"/>
          </p:cNvSpPr>
          <p:nvPr>
            <p:ph idx="1"/>
          </p:nvPr>
        </p:nvSpPr>
        <p:spPr>
          <a:xfrm>
            <a:off x="533400" y="1981200"/>
            <a:ext cx="7924800" cy="4114800"/>
          </a:xfrm>
        </p:spPr>
        <p:txBody>
          <a:bodyPr/>
          <a:lstStyle/>
          <a:p>
            <a:r>
              <a:rPr lang="en-US" sz="2800" dirty="0" smtClean="0">
                <a:hlinkClick r:id="rId3"/>
              </a:rPr>
              <a:t>https://www.youtube.com/watch?v=sZYd0-egqbc</a:t>
            </a:r>
            <a:endParaRPr lang="en-US" sz="2800" dirty="0"/>
          </a:p>
        </p:txBody>
      </p:sp>
      <p:sp>
        <p:nvSpPr>
          <p:cNvPr id="4" name="Footer Placeholder 3"/>
          <p:cNvSpPr>
            <a:spLocks noGrp="1"/>
          </p:cNvSpPr>
          <p:nvPr>
            <p:ph type="ftr" sz="quarter" idx="11"/>
          </p:nvPr>
        </p:nvSpPr>
        <p:spPr/>
        <p:txBody>
          <a:bodyPr/>
          <a:lstStyle/>
          <a:p>
            <a:pPr>
              <a:defRPr/>
            </a:pPr>
            <a:r>
              <a:rPr lang="en-US" smtClean="0"/>
              <a:t>compsci 101 fall 2016</a:t>
            </a:r>
            <a:endParaRPr lang="en-US"/>
          </a:p>
        </p:txBody>
      </p:sp>
      <p:sp>
        <p:nvSpPr>
          <p:cNvPr id="5" name="Slide Number Placeholder 4"/>
          <p:cNvSpPr>
            <a:spLocks noGrp="1"/>
          </p:cNvSpPr>
          <p:nvPr>
            <p:ph type="sldNum" sz="quarter" idx="12"/>
          </p:nvPr>
        </p:nvSpPr>
        <p:spPr/>
        <p:txBody>
          <a:bodyPr/>
          <a:lstStyle/>
          <a:p>
            <a:pPr>
              <a:defRPr/>
            </a:pPr>
            <a:fld id="{FC6DB02F-6869-41A8-88A9-7B04A59444FD}" type="slidenum">
              <a:rPr lang="en-US" smtClean="0"/>
              <a:pPr>
                <a:defRPr/>
              </a:pPr>
              <a:t>23</a:t>
            </a:fld>
            <a:endParaRPr lang="en-US"/>
          </a:p>
        </p:txBody>
      </p:sp>
      <p:pic>
        <p:nvPicPr>
          <p:cNvPr id="6" name="Picture 5"/>
          <p:cNvPicPr>
            <a:picLocks noChangeAspect="1"/>
          </p:cNvPicPr>
          <p:nvPr/>
        </p:nvPicPr>
        <p:blipFill>
          <a:blip r:embed="rId4"/>
          <a:stretch>
            <a:fillRect/>
          </a:stretch>
        </p:blipFill>
        <p:spPr>
          <a:xfrm>
            <a:off x="1604962" y="2667000"/>
            <a:ext cx="5781675" cy="3171825"/>
          </a:xfrm>
          <a:prstGeom prst="rect">
            <a:avLst/>
          </a:prstGeom>
        </p:spPr>
      </p:pic>
    </p:spTree>
    <p:extLst>
      <p:ext uri="{BB962C8B-B14F-4D97-AF65-F5344CB8AC3E}">
        <p14:creationId xmlns:p14="http://schemas.microsoft.com/office/powerpoint/2010/main" val="10893368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425450" y="228600"/>
            <a:ext cx="8077200" cy="1143000"/>
          </a:xfrm>
        </p:spPr>
        <p:txBody>
          <a:bodyPr/>
          <a:lstStyle/>
          <a:p>
            <a:r>
              <a:rPr lang="en-US" altLang="en-US" dirty="0" smtClean="0"/>
              <a:t>Questions about Computer Science</a:t>
            </a:r>
          </a:p>
        </p:txBody>
      </p:sp>
      <p:sp>
        <p:nvSpPr>
          <p:cNvPr id="12290" name="Rectangle 3"/>
          <p:cNvSpPr>
            <a:spLocks noGrp="1" noChangeArrowheads="1"/>
          </p:cNvSpPr>
          <p:nvPr>
            <p:ph type="body" idx="1"/>
          </p:nvPr>
        </p:nvSpPr>
        <p:spPr>
          <a:xfrm>
            <a:off x="685800" y="1371600"/>
            <a:ext cx="7556500" cy="4495800"/>
          </a:xfrm>
        </p:spPr>
        <p:txBody>
          <a:bodyPr/>
          <a:lstStyle/>
          <a:p>
            <a:pPr marL="0" indent="0">
              <a:lnSpc>
                <a:spcPct val="95000"/>
              </a:lnSpc>
              <a:buFont typeface="Monotype Sorts" charset="2"/>
              <a:buNone/>
            </a:pPr>
            <a:r>
              <a:rPr lang="en-US" altLang="en-US" dirty="0" smtClean="0"/>
              <a:t>What is it that distinguishes it from the separate subjects with which it is related?  What </a:t>
            </a:r>
            <a:r>
              <a:rPr lang="en-US" altLang="en-US" dirty="0" smtClean="0">
                <a:solidFill>
                  <a:srgbClr val="003399"/>
                </a:solidFill>
              </a:rPr>
              <a:t>is </a:t>
            </a:r>
            <a:r>
              <a:rPr lang="en-US" altLang="en-US" i="1" dirty="0" smtClean="0">
                <a:solidFill>
                  <a:srgbClr val="FC0128"/>
                </a:solidFill>
              </a:rPr>
              <a:t>the linking thread </a:t>
            </a:r>
            <a:r>
              <a:rPr lang="en-US" altLang="en-US" dirty="0" smtClean="0"/>
              <a:t>which gathers these disparate branches into a single discipline?  My answer to these questions is simple --- </a:t>
            </a:r>
            <a:r>
              <a:rPr lang="en-US" altLang="en-US" dirty="0" smtClean="0">
                <a:solidFill>
                  <a:srgbClr val="003399"/>
                </a:solidFill>
              </a:rPr>
              <a:t>it</a:t>
            </a:r>
            <a:r>
              <a:rPr lang="en-US" altLang="en-US" i="1" dirty="0" smtClean="0">
                <a:solidFill>
                  <a:srgbClr val="FC0128"/>
                </a:solidFill>
              </a:rPr>
              <a:t> is the art of programming a computer</a:t>
            </a:r>
            <a:r>
              <a:rPr lang="en-US" altLang="en-US" dirty="0" smtClean="0"/>
              <a:t>.  It is the art of designing efficient and elegant methods of getting a computer to solve problems, theoretical or practical, small or large, simple or complex.</a:t>
            </a:r>
          </a:p>
          <a:p>
            <a:pPr marL="0" indent="0">
              <a:lnSpc>
                <a:spcPct val="50000"/>
              </a:lnSpc>
              <a:spcBef>
                <a:spcPct val="0"/>
              </a:spcBef>
              <a:buFont typeface="Monotype Sorts" charset="2"/>
              <a:buNone/>
            </a:pPr>
            <a:r>
              <a:rPr lang="en-US" altLang="en-US" sz="1800" dirty="0" smtClean="0"/>
              <a:t>					</a:t>
            </a:r>
          </a:p>
          <a:p>
            <a:pPr marL="0" indent="0">
              <a:lnSpc>
                <a:spcPct val="50000"/>
              </a:lnSpc>
              <a:spcBef>
                <a:spcPct val="0"/>
              </a:spcBef>
              <a:buFont typeface="Monotype Sorts" charset="2"/>
              <a:buNone/>
            </a:pPr>
            <a:r>
              <a:rPr lang="en-US" altLang="en-US" sz="1800" dirty="0" smtClean="0"/>
              <a:t>                                                         </a:t>
            </a:r>
            <a:r>
              <a:rPr lang="en-US" altLang="en-US" sz="1800" dirty="0" smtClean="0">
                <a:solidFill>
                  <a:srgbClr val="000000"/>
                </a:solidFill>
              </a:rPr>
              <a:t>C.A.R.  (Tony)Hoare</a:t>
            </a:r>
            <a:r>
              <a:rPr lang="en-US" altLang="en-US" sz="1800" dirty="0" smtClean="0"/>
              <a:t>		</a:t>
            </a:r>
          </a:p>
        </p:txBody>
      </p:sp>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24</a:t>
            </a:fld>
            <a:endParaRPr lang="en-US"/>
          </a:p>
        </p:txBody>
      </p:sp>
    </p:spTree>
    <p:extLst>
      <p:ext uri="{BB962C8B-B14F-4D97-AF65-F5344CB8AC3E}">
        <p14:creationId xmlns:p14="http://schemas.microsoft.com/office/powerpoint/2010/main" val="158589819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altLang="en-US" smtClean="0"/>
              <a:t>How will you learn to 'speak'?</a:t>
            </a:r>
          </a:p>
        </p:txBody>
      </p:sp>
      <p:sp>
        <p:nvSpPr>
          <p:cNvPr id="13314" name="Content Placeholder 5"/>
          <p:cNvSpPr>
            <a:spLocks noGrp="1"/>
          </p:cNvSpPr>
          <p:nvPr>
            <p:ph idx="1"/>
          </p:nvPr>
        </p:nvSpPr>
        <p:spPr/>
        <p:txBody>
          <a:bodyPr/>
          <a:lstStyle/>
          <a:p>
            <a:r>
              <a:rPr lang="en-US" altLang="en-US" smtClean="0">
                <a:hlinkClick r:id="rId3"/>
              </a:rPr>
              <a:t>http://www.rosettastone.com/personal/demo</a:t>
            </a:r>
            <a:endParaRPr lang="en-US" altLang="en-US" smtClean="0"/>
          </a:p>
          <a:p>
            <a:r>
              <a:rPr lang="en-US" altLang="en-US" smtClean="0">
                <a:hlinkClick r:id="rId4"/>
              </a:rPr>
              <a:t>http://duolingo.com</a:t>
            </a:r>
            <a:endParaRPr lang="en-US" altLang="en-US" smtClean="0"/>
          </a:p>
          <a:p>
            <a:endParaRPr lang="en-US" altLang="en-US" smtClean="0"/>
          </a:p>
        </p:txBody>
      </p:sp>
      <p:pic>
        <p:nvPicPr>
          <p:cNvPr id="13315" name="Picture 6" descr="rosetta.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3584070"/>
            <a:ext cx="2728912"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657600"/>
            <a:ext cx="28067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25</a:t>
            </a:fld>
            <a:endParaRPr lang="en-US"/>
          </a:p>
        </p:txBody>
      </p:sp>
    </p:spTree>
    <p:extLst>
      <p:ext uri="{BB962C8B-B14F-4D97-AF65-F5344CB8AC3E}">
        <p14:creationId xmlns:p14="http://schemas.microsoft.com/office/powerpoint/2010/main" val="3005556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altLang="en-US" smtClean="0"/>
              <a:t>How will you learn to program?</a:t>
            </a:r>
          </a:p>
        </p:txBody>
      </p:sp>
      <p:sp>
        <p:nvSpPr>
          <p:cNvPr id="14338" name="Content Placeholder 5"/>
          <p:cNvSpPr>
            <a:spLocks noGrp="1"/>
          </p:cNvSpPr>
          <p:nvPr>
            <p:ph idx="1"/>
          </p:nvPr>
        </p:nvSpPr>
        <p:spPr/>
        <p:txBody>
          <a:bodyPr/>
          <a:lstStyle/>
          <a:p>
            <a:r>
              <a:rPr lang="en-US" altLang="en-US" dirty="0" smtClean="0"/>
              <a:t>You learn more than programming </a:t>
            </a:r>
          </a:p>
          <a:p>
            <a:r>
              <a:rPr lang="en-US" altLang="en-US" dirty="0" smtClean="0"/>
              <a:t>Coding, Algorithms</a:t>
            </a:r>
          </a:p>
          <a:p>
            <a:pPr lvl="1"/>
            <a:r>
              <a:rPr lang="en-US" altLang="en-US" dirty="0" smtClean="0"/>
              <a:t>UX/UI: User Experience, User Interface</a:t>
            </a:r>
          </a:p>
          <a:p>
            <a:pPr lvl="1"/>
            <a:r>
              <a:rPr lang="en-US" altLang="en-US" dirty="0" smtClean="0"/>
              <a:t>Data Analytics, Software Engineering</a:t>
            </a:r>
          </a:p>
          <a:p>
            <a:pPr lvl="1"/>
            <a:endParaRPr lang="en-US" altLang="en-US" dirty="0" smtClean="0"/>
          </a:p>
          <a:p>
            <a:pPr lvl="1"/>
            <a:endParaRPr lang="en-US" altLang="en-US" dirty="0" smtClean="0"/>
          </a:p>
          <a:p>
            <a:r>
              <a:rPr lang="en-US" altLang="en-US" dirty="0" smtClean="0"/>
              <a:t>A course, a way of thinking, a set of skills and practice that can lead to more or …</a:t>
            </a:r>
          </a:p>
        </p:txBody>
      </p:sp>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26</a:t>
            </a:fld>
            <a:endParaRPr lang="en-US"/>
          </a:p>
        </p:txBody>
      </p:sp>
    </p:spTree>
    <p:extLst>
      <p:ext uri="{BB962C8B-B14F-4D97-AF65-F5344CB8AC3E}">
        <p14:creationId xmlns:p14="http://schemas.microsoft.com/office/powerpoint/2010/main" val="22742286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tLang="en-US" smtClean="0"/>
              <a:t>What language will we learn?</a:t>
            </a:r>
          </a:p>
        </p:txBody>
      </p:sp>
      <p:sp>
        <p:nvSpPr>
          <p:cNvPr id="15362" name="Content Placeholder 2"/>
          <p:cNvSpPr>
            <a:spLocks noGrp="1"/>
          </p:cNvSpPr>
          <p:nvPr>
            <p:ph sz="half" idx="1"/>
          </p:nvPr>
        </p:nvSpPr>
        <p:spPr>
          <a:xfrm>
            <a:off x="990600" y="1752600"/>
            <a:ext cx="5003800" cy="4495800"/>
          </a:xfrm>
        </p:spPr>
        <p:txBody>
          <a:bodyPr/>
          <a:lstStyle/>
          <a:p>
            <a:r>
              <a:rPr lang="en-US" altLang="en-US" sz="2400" dirty="0" smtClean="0">
                <a:hlinkClick r:id="rId3"/>
              </a:rPr>
              <a:t>http://www.python.org/</a:t>
            </a:r>
            <a:endParaRPr lang="en-US" altLang="en-US" sz="2400" dirty="0" smtClean="0"/>
          </a:p>
          <a:p>
            <a:r>
              <a:rPr lang="en-US" altLang="en-US" sz="2400" dirty="0" smtClean="0"/>
              <a:t>Python is a </a:t>
            </a:r>
            <a:r>
              <a:rPr lang="en-US" altLang="en-US" sz="2400" i="1" dirty="0" smtClean="0"/>
              <a:t>multi-paradigm </a:t>
            </a:r>
            <a:r>
              <a:rPr lang="en-US" altLang="en-US" sz="2400" dirty="0" smtClean="0"/>
              <a:t>language</a:t>
            </a:r>
          </a:p>
          <a:p>
            <a:pPr lvl="1"/>
            <a:r>
              <a:rPr lang="en-US" altLang="en-US" dirty="0" smtClean="0"/>
              <a:t>Procedural</a:t>
            </a:r>
          </a:p>
          <a:p>
            <a:pPr lvl="1"/>
            <a:r>
              <a:rPr lang="en-US" altLang="en-US" dirty="0" smtClean="0"/>
              <a:t>Functional</a:t>
            </a:r>
          </a:p>
          <a:p>
            <a:pPr lvl="1"/>
            <a:r>
              <a:rPr lang="en-US" altLang="en-US" dirty="0" smtClean="0"/>
              <a:t>Object-Oriented</a:t>
            </a:r>
          </a:p>
          <a:p>
            <a:r>
              <a:rPr lang="en-US" altLang="en-US" sz="2400" dirty="0" smtClean="0"/>
              <a:t>Simple, libraries, widely used</a:t>
            </a:r>
          </a:p>
          <a:p>
            <a:r>
              <a:rPr lang="en-US" altLang="en-US" sz="2400" dirty="0" smtClean="0"/>
              <a:t>Guido is BDFL</a:t>
            </a:r>
          </a:p>
        </p:txBody>
      </p:sp>
      <p:sp>
        <p:nvSpPr>
          <p:cNvPr id="15363" name="Content Placeholder 6"/>
          <p:cNvSpPr>
            <a:spLocks noGrp="1"/>
          </p:cNvSpPr>
          <p:nvPr>
            <p:ph sz="half" idx="2"/>
          </p:nvPr>
        </p:nvSpPr>
        <p:spPr/>
        <p:txBody>
          <a:bodyPr/>
          <a:lstStyle/>
          <a:p>
            <a:endParaRPr lang="en-US" altLang="en-US" smtClean="0"/>
          </a:p>
        </p:txBody>
      </p:sp>
      <p:pic>
        <p:nvPicPr>
          <p:cNvPr id="1536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1871663"/>
            <a:ext cx="21971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D44E9AF7-1243-4137-A70D-606EB167409E}" type="slidenum">
              <a:rPr lang="en-US" smtClean="0"/>
              <a:pPr>
                <a:defRPr/>
              </a:pPr>
              <a:t>27</a:t>
            </a:fld>
            <a:endParaRPr lang="en-US"/>
          </a:p>
        </p:txBody>
      </p:sp>
    </p:spTree>
    <p:extLst>
      <p:ext uri="{BB962C8B-B14F-4D97-AF65-F5344CB8AC3E}">
        <p14:creationId xmlns:p14="http://schemas.microsoft.com/office/powerpoint/2010/main" val="4667025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690706" y="49213"/>
            <a:ext cx="7772400" cy="1143000"/>
          </a:xfrm>
        </p:spPr>
        <p:txBody>
          <a:bodyPr/>
          <a:lstStyle/>
          <a:p>
            <a:r>
              <a:rPr lang="en-US" altLang="en-US" dirty="0" smtClean="0"/>
              <a:t>Why is it called Python?</a:t>
            </a:r>
          </a:p>
        </p:txBody>
      </p:sp>
      <p:sp>
        <p:nvSpPr>
          <p:cNvPr id="16386" name="Content Placeholder 2"/>
          <p:cNvSpPr>
            <a:spLocks noGrp="1"/>
          </p:cNvSpPr>
          <p:nvPr>
            <p:ph idx="1"/>
          </p:nvPr>
        </p:nvSpPr>
        <p:spPr>
          <a:xfrm>
            <a:off x="3683000" y="6160582"/>
            <a:ext cx="2870200" cy="613785"/>
          </a:xfrm>
        </p:spPr>
        <p:txBody>
          <a:bodyPr/>
          <a:lstStyle/>
          <a:p>
            <a:r>
              <a:rPr lang="en-US" altLang="en-US" dirty="0" smtClean="0">
                <a:hlinkClick r:id="rId3"/>
              </a:rPr>
              <a:t>answer</a:t>
            </a:r>
            <a:endParaRPr lang="en-US" altLang="en-US" dirty="0" smtClean="0"/>
          </a:p>
          <a:p>
            <a:endParaRPr lang="en-US" altLang="en-US" dirty="0" smtClean="0"/>
          </a:p>
        </p:txBody>
      </p:sp>
      <p:pic>
        <p:nvPicPr>
          <p:cNvPr id="1638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562100"/>
            <a:ext cx="2541587"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100" y="4013200"/>
            <a:ext cx="18288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94000" y="4057650"/>
            <a:ext cx="146685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8"/>
          <p:cNvSpPr txBox="1">
            <a:spLocks noChangeArrowheads="1"/>
          </p:cNvSpPr>
          <p:nvPr/>
        </p:nvSpPr>
        <p:spPr bwMode="auto">
          <a:xfrm>
            <a:off x="4927600" y="4821238"/>
            <a:ext cx="287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b="1"/>
              <a:t>9.8 m/sec</a:t>
            </a:r>
            <a:r>
              <a:rPr lang="en-US" altLang="en-US" b="1" baseline="30000"/>
              <a:t>2</a:t>
            </a:r>
          </a:p>
        </p:txBody>
      </p:sp>
      <p:sp>
        <p:nvSpPr>
          <p:cNvPr id="16391" name="TextBox 10"/>
          <p:cNvSpPr txBox="1">
            <a:spLocks noChangeArrowheads="1"/>
          </p:cNvSpPr>
          <p:nvPr/>
        </p:nvSpPr>
        <p:spPr bwMode="auto">
          <a:xfrm>
            <a:off x="2095500" y="4144963"/>
            <a:ext cx="738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sz="7200" b="1"/>
              <a:t>+</a:t>
            </a:r>
          </a:p>
        </p:txBody>
      </p:sp>
      <p:sp>
        <p:nvSpPr>
          <p:cNvPr id="16392" name="TextBox 11"/>
          <p:cNvSpPr txBox="1">
            <a:spLocks noChangeArrowheads="1"/>
          </p:cNvSpPr>
          <p:nvPr/>
        </p:nvSpPr>
        <p:spPr bwMode="auto">
          <a:xfrm>
            <a:off x="4267200" y="4216400"/>
            <a:ext cx="738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sz="7200" b="1"/>
              <a:t>-</a:t>
            </a:r>
          </a:p>
        </p:txBody>
      </p:sp>
      <p:pic>
        <p:nvPicPr>
          <p:cNvPr id="1639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1538" y="1739900"/>
            <a:ext cx="2811462"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89000" y="1689100"/>
            <a:ext cx="584200" cy="708025"/>
          </a:xfrm>
          <a:prstGeom prst="rect">
            <a:avLst/>
          </a:prstGeom>
          <a:noFill/>
        </p:spPr>
        <p:txBody>
          <a:bodyPr wrap="none">
            <a:spAutoFit/>
          </a:bodyPr>
          <a:lstStyle/>
          <a:p>
            <a:pPr>
              <a:defRPr/>
            </a:pPr>
            <a:r>
              <a:rPr lang="en-US" sz="4000" b="1" dirty="0">
                <a:latin typeface="+mn-lt"/>
                <a:ea typeface="ＭＳ Ｐゴシック" charset="-128"/>
                <a:cs typeface="ＭＳ Ｐゴシック" charset="-128"/>
              </a:rPr>
              <a:t>A</a:t>
            </a:r>
          </a:p>
        </p:txBody>
      </p:sp>
      <p:sp>
        <p:nvSpPr>
          <p:cNvPr id="12" name="TextBox 11"/>
          <p:cNvSpPr txBox="1"/>
          <p:nvPr/>
        </p:nvSpPr>
        <p:spPr>
          <a:xfrm>
            <a:off x="3759200" y="1765300"/>
            <a:ext cx="527050" cy="708025"/>
          </a:xfrm>
          <a:prstGeom prst="rect">
            <a:avLst/>
          </a:prstGeom>
          <a:noFill/>
        </p:spPr>
        <p:txBody>
          <a:bodyPr wrap="none">
            <a:spAutoFit/>
          </a:bodyPr>
          <a:lstStyle/>
          <a:p>
            <a:pPr>
              <a:defRPr/>
            </a:pPr>
            <a:r>
              <a:rPr lang="en-US" sz="4000" b="1" dirty="0">
                <a:latin typeface="+mn-lt"/>
                <a:ea typeface="ＭＳ Ｐゴシック" charset="-128"/>
                <a:cs typeface="ＭＳ Ｐゴシック" charset="-128"/>
              </a:rPr>
              <a:t>B</a:t>
            </a:r>
          </a:p>
        </p:txBody>
      </p:sp>
      <p:sp>
        <p:nvSpPr>
          <p:cNvPr id="13" name="TextBox 12"/>
          <p:cNvSpPr txBox="1"/>
          <p:nvPr/>
        </p:nvSpPr>
        <p:spPr>
          <a:xfrm>
            <a:off x="5422900" y="3941763"/>
            <a:ext cx="555625" cy="708025"/>
          </a:xfrm>
          <a:prstGeom prst="rect">
            <a:avLst/>
          </a:prstGeom>
          <a:noFill/>
        </p:spPr>
        <p:txBody>
          <a:bodyPr wrap="none">
            <a:spAutoFit/>
          </a:bodyPr>
          <a:lstStyle/>
          <a:p>
            <a:pPr>
              <a:defRPr/>
            </a:pPr>
            <a:r>
              <a:rPr lang="en-US" sz="4000" b="1" dirty="0">
                <a:latin typeface="+mn-lt"/>
                <a:ea typeface="ＭＳ Ｐゴシック" charset="-128"/>
                <a:cs typeface="ＭＳ Ｐゴシック" charset="-128"/>
              </a:rPr>
              <a:t>C</a:t>
            </a:r>
          </a:p>
        </p:txBody>
      </p:sp>
      <p:sp>
        <p:nvSpPr>
          <p:cNvPr id="16397" name="Rectangle 13"/>
          <p:cNvSpPr>
            <a:spLocks noChangeArrowheads="1"/>
          </p:cNvSpPr>
          <p:nvPr/>
        </p:nvSpPr>
        <p:spPr bwMode="auto">
          <a:xfrm>
            <a:off x="228600" y="3776663"/>
            <a:ext cx="6743700" cy="2509837"/>
          </a:xfrm>
          <a:prstGeom prst="rect">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endParaRPr lang="en-US" altLang="en-US" sz="1800"/>
          </a:p>
        </p:txBody>
      </p:sp>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28</a:t>
            </a:fld>
            <a:endParaRPr lang="en-US"/>
          </a:p>
        </p:txBody>
      </p:sp>
    </p:spTree>
    <p:extLst>
      <p:ext uri="{BB962C8B-B14F-4D97-AF65-F5344CB8AC3E}">
        <p14:creationId xmlns:p14="http://schemas.microsoft.com/office/powerpoint/2010/main" val="297513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endParaRPr lang="en-US" altLang="en-US" smtClean="0"/>
          </a:p>
        </p:txBody>
      </p:sp>
      <p:pic>
        <p:nvPicPr>
          <p:cNvPr id="17410"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4810" b="4810"/>
          <a:stretch>
            <a:fillRect/>
          </a:stretch>
        </p:blipFill>
        <p:spPr>
          <a:xfrm>
            <a:off x="4191000" y="4189413"/>
            <a:ext cx="2946400" cy="1703387"/>
          </a:xfrm>
        </p:spPr>
      </p:pic>
      <p:pic>
        <p:nvPicPr>
          <p:cNvPr id="174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638" y="4089400"/>
            <a:ext cx="223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6100" y="990600"/>
            <a:ext cx="18034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600" y="2540000"/>
            <a:ext cx="23749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400" y="3621088"/>
            <a:ext cx="167163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6800" y="1150938"/>
            <a:ext cx="21209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30700" y="2820988"/>
            <a:ext cx="25781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9300" y="1066800"/>
            <a:ext cx="1651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29</a:t>
            </a:fld>
            <a:endParaRPr lang="en-US"/>
          </a:p>
        </p:txBody>
      </p:sp>
    </p:spTree>
    <p:extLst>
      <p:ext uri="{BB962C8B-B14F-4D97-AF65-F5344CB8AC3E}">
        <p14:creationId xmlns:p14="http://schemas.microsoft.com/office/powerpoint/2010/main" val="265084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4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smtClean="0"/>
              <a:t>Prerequisites for Compsci 101</a:t>
            </a:r>
          </a:p>
        </p:txBody>
      </p:sp>
      <p:pic>
        <p:nvPicPr>
          <p:cNvPr id="7170"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l="1378" r="5350" b="5650"/>
          <a:stretch>
            <a:fillRect/>
          </a:stretch>
        </p:blipFill>
        <p:spPr>
          <a:xfrm>
            <a:off x="1295400" y="1981200"/>
            <a:ext cx="6159500" cy="4089400"/>
          </a:xfrm>
        </p:spPr>
      </p:pic>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a:t>
            </a:fld>
            <a:endParaRPr lang="en-US"/>
          </a:p>
        </p:txBody>
      </p:sp>
    </p:spTree>
    <p:extLst>
      <p:ext uri="{BB962C8B-B14F-4D97-AF65-F5344CB8AC3E}">
        <p14:creationId xmlns:p14="http://schemas.microsoft.com/office/powerpoint/2010/main" val="23890395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tLang="en-US" smtClean="0"/>
              <a:t>Who are you?</a:t>
            </a:r>
          </a:p>
        </p:txBody>
      </p:sp>
      <p:sp>
        <p:nvSpPr>
          <p:cNvPr id="18434" name="Content Placeholder 2"/>
          <p:cNvSpPr>
            <a:spLocks noGrp="1"/>
          </p:cNvSpPr>
          <p:nvPr>
            <p:ph idx="1"/>
          </p:nvPr>
        </p:nvSpPr>
        <p:spPr/>
        <p:txBody>
          <a:bodyPr/>
          <a:lstStyle/>
          <a:p>
            <a:r>
              <a:rPr lang="en-US" altLang="en-US" dirty="0" smtClean="0"/>
              <a:t>Let’s look at survey to see who is taking </a:t>
            </a:r>
            <a:r>
              <a:rPr lang="en-US" altLang="en-US" dirty="0" err="1" smtClean="0"/>
              <a:t>Compsci</a:t>
            </a:r>
            <a:r>
              <a:rPr lang="en-US" altLang="en-US" dirty="0" smtClean="0"/>
              <a:t> 101 in </a:t>
            </a:r>
            <a:r>
              <a:rPr lang="en-US" altLang="en-US" dirty="0" smtClean="0"/>
              <a:t>Fall </a:t>
            </a:r>
            <a:r>
              <a:rPr lang="en-US" altLang="en-US" dirty="0" smtClean="0"/>
              <a:t>2016</a:t>
            </a:r>
          </a:p>
          <a:p>
            <a:pPr lvl="1"/>
            <a:r>
              <a:rPr lang="en-US" altLang="en-US" dirty="0" smtClean="0"/>
              <a:t>Do you recognize yourself?</a:t>
            </a:r>
          </a:p>
          <a:p>
            <a:pPr lvl="1"/>
            <a:r>
              <a:rPr lang="en-US" altLang="en-US" dirty="0" smtClean="0"/>
              <a:t>Is there a stereotypical </a:t>
            </a:r>
            <a:r>
              <a:rPr lang="en-US" altLang="en-US" dirty="0" err="1" smtClean="0"/>
              <a:t>Compsci</a:t>
            </a:r>
            <a:r>
              <a:rPr lang="en-US" altLang="en-US" dirty="0" smtClean="0"/>
              <a:t> 101 student?</a:t>
            </a:r>
          </a:p>
          <a:p>
            <a:pPr lvl="1"/>
            <a:r>
              <a:rPr lang="en-US" altLang="en-US" dirty="0" smtClean="0"/>
              <a:t>Is there a stereotypical computer scientist?</a:t>
            </a:r>
          </a:p>
          <a:p>
            <a:pPr lvl="1"/>
            <a:endParaRPr lang="en-US" altLang="en-US" dirty="0" smtClean="0"/>
          </a:p>
          <a:p>
            <a:r>
              <a:rPr lang="en-US" altLang="en-US" dirty="0" smtClean="0"/>
              <a:t>Everyone can succeed! Ideally you won’t have lots of experience programming</a:t>
            </a:r>
          </a:p>
        </p:txBody>
      </p:sp>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30</a:t>
            </a:fld>
            <a:endParaRPr lang="en-US"/>
          </a:p>
        </p:txBody>
      </p:sp>
    </p:spTree>
    <p:extLst>
      <p:ext uri="{BB962C8B-B14F-4D97-AF65-F5344CB8AC3E}">
        <p14:creationId xmlns:p14="http://schemas.microsoft.com/office/powerpoint/2010/main" val="2857593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687820" y="25400"/>
            <a:ext cx="7772400" cy="1143000"/>
          </a:xfrm>
        </p:spPr>
        <p:txBody>
          <a:bodyPr/>
          <a:lstStyle/>
          <a:p>
            <a:r>
              <a:rPr lang="en-US" altLang="en-US" dirty="0" smtClean="0"/>
              <a:t>Daphne </a:t>
            </a:r>
            <a:r>
              <a:rPr lang="en-US" altLang="en-US" dirty="0" err="1" smtClean="0"/>
              <a:t>Koller</a:t>
            </a:r>
            <a:r>
              <a:rPr lang="en-US" altLang="en-US" dirty="0" smtClean="0"/>
              <a:t>, AI Pioneer, Educator</a:t>
            </a:r>
          </a:p>
        </p:txBody>
      </p:sp>
      <p:sp>
        <p:nvSpPr>
          <p:cNvPr id="24578" name="Rectangle 6"/>
          <p:cNvSpPr>
            <a:spLocks noChangeArrowheads="1"/>
          </p:cNvSpPr>
          <p:nvPr/>
        </p:nvSpPr>
        <p:spPr bwMode="auto">
          <a:xfrm>
            <a:off x="571500" y="3886200"/>
            <a:ext cx="75438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b="1" dirty="0">
                <a:solidFill>
                  <a:srgbClr val="000090"/>
                </a:solidFill>
                <a:latin typeface="Book Antiqua" panose="02040602050305030304" pitchFamily="18" charset="0"/>
              </a:rPr>
              <a:t>On Coursera: "But to practice problem-solving, a student must first master certain concepts. By providing a cost-effective solution for this first step, we can focus precious classroom time on more interactive problem-solving activities that achieve deeper understanding — and foster creativity."</a:t>
            </a:r>
          </a:p>
          <a:p>
            <a:pPr algn="r" eaLnBrk="1" hangingPunct="1"/>
            <a:r>
              <a:rPr lang="en-US" altLang="en-US" sz="2000" b="1" dirty="0">
                <a:solidFill>
                  <a:srgbClr val="000090"/>
                </a:solidFill>
                <a:latin typeface="Book Antiqua" panose="02040602050305030304" pitchFamily="18" charset="0"/>
              </a:rPr>
              <a:t>Coursera Founder, NY Times, December 5, 2011</a:t>
            </a:r>
          </a:p>
        </p:txBody>
      </p:sp>
      <p:pic>
        <p:nvPicPr>
          <p:cNvPr id="24579" name="Picture 1" descr="The_Future_of_Higher_Education_Daphne_Koller_(841191735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3175" y="1219200"/>
            <a:ext cx="3475038"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71500" y="1189038"/>
            <a:ext cx="4724400" cy="1947862"/>
          </a:xfrm>
        </p:spPr>
        <p:txBody>
          <a:bodyPr/>
          <a:lstStyle/>
          <a:p>
            <a:pPr marL="0" indent="0">
              <a:buFont typeface="Monotype Sorts" charset="2"/>
              <a:buNone/>
            </a:pPr>
            <a:r>
              <a:rPr lang="en-US" altLang="en-US" sz="2400" smtClean="0"/>
              <a:t>Computers learn to diagnose breast cancer? And more? </a:t>
            </a:r>
            <a:r>
              <a:rPr lang="en-US" altLang="en-US" sz="2400" i="1" smtClean="0"/>
              <a:t>The Data Scientist on a Quest to turn Computers into Doctors</a:t>
            </a:r>
            <a:endParaRPr lang="en-US" altLang="en-US" sz="2400" smtClean="0"/>
          </a:p>
          <a:p>
            <a:pPr marL="0" indent="0"/>
            <a:r>
              <a:rPr lang="en-US" altLang="en-US" sz="2400" smtClean="0">
                <a:hlinkClick r:id="rId4"/>
              </a:rPr>
              <a:t>http://bit.ly/koller-cancer </a:t>
            </a:r>
          </a:p>
          <a:p>
            <a:pPr marL="0" indent="0"/>
            <a:r>
              <a:rPr lang="en-US" altLang="en-US" sz="2400" smtClean="0">
                <a:hlinkClick r:id="rId5"/>
              </a:rPr>
              <a:t>http://wrd.cm/1E9zFqy</a:t>
            </a:r>
            <a:r>
              <a:rPr lang="en-US" altLang="en-US" sz="2400" smtClean="0"/>
              <a:t> </a:t>
            </a:r>
          </a:p>
        </p:txBody>
      </p:sp>
      <p:sp>
        <p:nvSpPr>
          <p:cNvPr id="4" name="Slide Number Placeholder 3"/>
          <p:cNvSpPr>
            <a:spLocks noGrp="1"/>
          </p:cNvSpPr>
          <p:nvPr>
            <p:ph type="sldNum" sz="quarter" idx="12"/>
          </p:nvPr>
        </p:nvSpPr>
        <p:spPr/>
        <p:txBody>
          <a:bodyPr/>
          <a:lstStyle/>
          <a:p>
            <a:pPr>
              <a:defRPr/>
            </a:pPr>
            <a:fld id="{FC6DB02F-6869-41A8-88A9-7B04A59444FD}" type="slidenum">
              <a:rPr lang="en-US" smtClean="0"/>
              <a:pPr>
                <a:defRPr/>
              </a:pPr>
              <a:t>31</a:t>
            </a:fld>
            <a:endParaRPr lang="en-US"/>
          </a:p>
        </p:txBody>
      </p:sp>
    </p:spTree>
    <p:extLst>
      <p:ext uri="{BB962C8B-B14F-4D97-AF65-F5344CB8AC3E}">
        <p14:creationId xmlns:p14="http://schemas.microsoft.com/office/powerpoint/2010/main" val="14136946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4"/>
          <p:cNvSpPr>
            <a:spLocks noGrp="1"/>
          </p:cNvSpPr>
          <p:nvPr>
            <p:ph type="title"/>
          </p:nvPr>
        </p:nvSpPr>
        <p:spPr>
          <a:xfrm>
            <a:off x="710381" y="152400"/>
            <a:ext cx="7772400" cy="1143000"/>
          </a:xfrm>
        </p:spPr>
        <p:txBody>
          <a:bodyPr/>
          <a:lstStyle/>
          <a:p>
            <a:r>
              <a:rPr lang="en-US" altLang="en-US" dirty="0" smtClean="0"/>
              <a:t>Course overview, logistics</a:t>
            </a:r>
            <a:br>
              <a:rPr lang="en-US" altLang="en-US" dirty="0" smtClean="0"/>
            </a:br>
            <a:r>
              <a:rPr lang="en-US" altLang="en-US" sz="2800" dirty="0" smtClean="0"/>
              <a:t>www.cs.duke.edu/courses/fall16/compsci101</a:t>
            </a:r>
            <a:endParaRPr lang="en-US" altLang="en-US" sz="2800" dirty="0" smtClean="0"/>
          </a:p>
        </p:txBody>
      </p:sp>
      <p:sp>
        <p:nvSpPr>
          <p:cNvPr id="25602" name="Content Placeholder 5"/>
          <p:cNvSpPr>
            <a:spLocks noGrp="1"/>
          </p:cNvSpPr>
          <p:nvPr>
            <p:ph idx="1"/>
          </p:nvPr>
        </p:nvSpPr>
        <p:spPr>
          <a:xfrm>
            <a:off x="533400" y="1524000"/>
            <a:ext cx="7772400" cy="4114800"/>
          </a:xfrm>
        </p:spPr>
        <p:txBody>
          <a:bodyPr/>
          <a:lstStyle/>
          <a:p>
            <a:r>
              <a:rPr lang="en-US" altLang="en-US" dirty="0" smtClean="0"/>
              <a:t>Programming assignments: APTs and Assignments</a:t>
            </a:r>
          </a:p>
          <a:p>
            <a:pPr lvl="1"/>
            <a:r>
              <a:rPr lang="en-US" altLang="en-US" dirty="0" smtClean="0"/>
              <a:t>Acknowledge assistance, to learn to program …</a:t>
            </a:r>
          </a:p>
          <a:p>
            <a:pPr lvl="1"/>
            <a:r>
              <a:rPr lang="en-US" altLang="en-US" dirty="0" smtClean="0"/>
              <a:t>Be aware of late policy</a:t>
            </a:r>
          </a:p>
          <a:p>
            <a:r>
              <a:rPr lang="en-US" altLang="en-US" dirty="0" smtClean="0"/>
              <a:t>Exams: midterms and final: paper-based, different</a:t>
            </a:r>
          </a:p>
          <a:p>
            <a:pPr lvl="1"/>
            <a:r>
              <a:rPr lang="en-US" altLang="en-US" dirty="0" smtClean="0"/>
              <a:t>All old midterms available</a:t>
            </a:r>
          </a:p>
          <a:p>
            <a:r>
              <a:rPr lang="en-US" altLang="en-US" dirty="0" smtClean="0"/>
              <a:t>Class work/attendance</a:t>
            </a:r>
          </a:p>
          <a:p>
            <a:pPr lvl="1"/>
            <a:r>
              <a:rPr lang="en-US" altLang="en-US" dirty="0" smtClean="0"/>
              <a:t>Examples today, benefits hopefully clear</a:t>
            </a:r>
          </a:p>
        </p:txBody>
      </p:sp>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32</a:t>
            </a:fld>
            <a:endParaRPr lang="en-US"/>
          </a:p>
        </p:txBody>
      </p:sp>
    </p:spTree>
    <p:extLst>
      <p:ext uri="{BB962C8B-B14F-4D97-AF65-F5344CB8AC3E}">
        <p14:creationId xmlns:p14="http://schemas.microsoft.com/office/powerpoint/2010/main" val="10428447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685800" y="186813"/>
            <a:ext cx="7772400" cy="1143000"/>
          </a:xfrm>
        </p:spPr>
        <p:txBody>
          <a:bodyPr/>
          <a:lstStyle/>
          <a:p>
            <a:r>
              <a:rPr lang="en-US" altLang="en-US" dirty="0" smtClean="0"/>
              <a:t>Course Overview: </a:t>
            </a:r>
            <a:br>
              <a:rPr lang="en-US" altLang="en-US" dirty="0" smtClean="0"/>
            </a:br>
            <a:r>
              <a:rPr lang="en-US" altLang="en-US" dirty="0" smtClean="0"/>
              <a:t>Is this the right one?</a:t>
            </a:r>
          </a:p>
        </p:txBody>
      </p:sp>
      <p:sp>
        <p:nvSpPr>
          <p:cNvPr id="26626" name="Rectangle 3"/>
          <p:cNvSpPr>
            <a:spLocks noGrp="1" noChangeArrowheads="1"/>
          </p:cNvSpPr>
          <p:nvPr>
            <p:ph type="body" idx="1"/>
          </p:nvPr>
        </p:nvSpPr>
        <p:spPr>
          <a:xfrm>
            <a:off x="695632" y="1676400"/>
            <a:ext cx="7912100" cy="4495800"/>
          </a:xfrm>
        </p:spPr>
        <p:txBody>
          <a:bodyPr/>
          <a:lstStyle/>
          <a:p>
            <a:pPr>
              <a:lnSpc>
                <a:spcPct val="90000"/>
              </a:lnSpc>
            </a:pPr>
            <a:r>
              <a:rPr lang="en-US" altLang="en-US" dirty="0" smtClean="0"/>
              <a:t>Work by yourself and collaboratively on solving problems that programming</a:t>
            </a:r>
          </a:p>
          <a:p>
            <a:pPr lvl="1">
              <a:lnSpc>
                <a:spcPct val="90000"/>
              </a:lnSpc>
            </a:pPr>
            <a:r>
              <a:rPr lang="en-US" altLang="en-US" dirty="0" smtClean="0"/>
              <a:t>Analyze the problems, think about solving them</a:t>
            </a:r>
          </a:p>
          <a:p>
            <a:pPr lvl="1">
              <a:lnSpc>
                <a:spcPct val="90000"/>
              </a:lnSpc>
            </a:pPr>
            <a:r>
              <a:rPr lang="en-US" altLang="en-US" dirty="0" smtClean="0"/>
              <a:t>Create, Collaborate, Persist, Problem-Solve</a:t>
            </a:r>
          </a:p>
          <a:p>
            <a:pPr>
              <a:lnSpc>
                <a:spcPct val="90000"/>
              </a:lnSpc>
            </a:pPr>
            <a:r>
              <a:rPr lang="en-US" altLang="en-US" dirty="0" smtClean="0"/>
              <a:t>Why should you come to class?</a:t>
            </a:r>
          </a:p>
          <a:p>
            <a:pPr lvl="1">
              <a:lnSpc>
                <a:spcPct val="90000"/>
              </a:lnSpc>
            </a:pPr>
            <a:r>
              <a:rPr lang="en-US" altLang="en-US" dirty="0" smtClean="0"/>
              <a:t>Learn things, participate in a community</a:t>
            </a:r>
          </a:p>
          <a:p>
            <a:pPr lvl="1">
              <a:lnSpc>
                <a:spcPct val="90000"/>
              </a:lnSpc>
            </a:pPr>
            <a:r>
              <a:rPr lang="en-US" altLang="en-US" dirty="0" smtClean="0"/>
              <a:t>Provide help, get help, wonder, dance, think</a:t>
            </a:r>
          </a:p>
          <a:p>
            <a:pPr>
              <a:lnSpc>
                <a:spcPct val="90000"/>
              </a:lnSpc>
            </a:pPr>
            <a:r>
              <a:rPr lang="en-US" altLang="en-US" dirty="0" smtClean="0"/>
              <a:t>Why is this course so great?</a:t>
            </a:r>
          </a:p>
          <a:p>
            <a:pPr lvl="1">
              <a:lnSpc>
                <a:spcPct val="90000"/>
              </a:lnSpc>
            </a:pPr>
            <a:r>
              <a:rPr lang="en-US" altLang="en-US" dirty="0" smtClean="0"/>
              <a:t>Because you'</a:t>
            </a:r>
            <a:r>
              <a:rPr lang="en-US" altLang="ja-JP" dirty="0" smtClean="0"/>
              <a:t>re in it</a:t>
            </a:r>
          </a:p>
          <a:p>
            <a:pPr lvl="1">
              <a:lnSpc>
                <a:spcPct val="90000"/>
              </a:lnSpc>
            </a:pPr>
            <a:endParaRPr lang="en-US" altLang="en-US" dirty="0" smtClean="0"/>
          </a:p>
        </p:txBody>
      </p:sp>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33</a:t>
            </a:fld>
            <a:endParaRPr lang="en-US"/>
          </a:p>
        </p:txBody>
      </p:sp>
    </p:spTree>
    <p:extLst>
      <p:ext uri="{BB962C8B-B14F-4D97-AF65-F5344CB8AC3E}">
        <p14:creationId xmlns:p14="http://schemas.microsoft.com/office/powerpoint/2010/main" val="932942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533400"/>
            <a:ext cx="7772400" cy="1143000"/>
          </a:xfrm>
        </p:spPr>
        <p:txBody>
          <a:bodyPr/>
          <a:lstStyle/>
          <a:p>
            <a:r>
              <a:rPr lang="en-US" altLang="en-US" smtClean="0"/>
              <a:t>What's in Compsci 101?</a:t>
            </a:r>
          </a:p>
        </p:txBody>
      </p:sp>
      <p:sp>
        <p:nvSpPr>
          <p:cNvPr id="27650" name="Rectangle 3"/>
          <p:cNvSpPr>
            <a:spLocks noGrp="1" noChangeArrowheads="1"/>
          </p:cNvSpPr>
          <p:nvPr>
            <p:ph type="body" idx="1"/>
          </p:nvPr>
        </p:nvSpPr>
        <p:spPr>
          <a:xfrm>
            <a:off x="685800" y="1664110"/>
            <a:ext cx="7772400" cy="4660490"/>
          </a:xfrm>
        </p:spPr>
        <p:txBody>
          <a:bodyPr/>
          <a:lstStyle/>
          <a:p>
            <a:r>
              <a:rPr lang="en-US" altLang="en-US" dirty="0" smtClean="0"/>
              <a:t>Learning about computing, computer science, and programming</a:t>
            </a:r>
          </a:p>
          <a:p>
            <a:pPr lvl="1"/>
            <a:r>
              <a:rPr lang="en-US" altLang="en-US" dirty="0" smtClean="0"/>
              <a:t>Vocabulary of Python and programming</a:t>
            </a:r>
          </a:p>
          <a:p>
            <a:pPr lvl="1"/>
            <a:r>
              <a:rPr lang="en-US" altLang="en-US" i="1" dirty="0" smtClean="0"/>
              <a:t>Power of automation, repetition, scale</a:t>
            </a:r>
          </a:p>
          <a:p>
            <a:pPr lvl="1"/>
            <a:r>
              <a:rPr lang="en-US" altLang="en-US" dirty="0" smtClean="0"/>
              <a:t>Understanding and changing the world</a:t>
            </a:r>
          </a:p>
          <a:p>
            <a:r>
              <a:rPr lang="en-US" altLang="en-US" dirty="0" smtClean="0"/>
              <a:t>Programming using Python</a:t>
            </a:r>
          </a:p>
          <a:p>
            <a:pPr lvl="1"/>
            <a:r>
              <a:rPr lang="en-US" altLang="en-US" dirty="0" smtClean="0"/>
              <a:t>Tools: Eclipse, EPD,  Libraries, …</a:t>
            </a:r>
          </a:p>
          <a:p>
            <a:pPr lvl="1"/>
            <a:r>
              <a:rPr lang="en-US" altLang="en-US" dirty="0" smtClean="0"/>
              <a:t>Using mathematical and scientific techniques</a:t>
            </a:r>
          </a:p>
          <a:p>
            <a:pPr lvl="1"/>
            <a:r>
              <a:rPr lang="en-US" altLang="en-US" dirty="0" smtClean="0"/>
              <a:t>Art </a:t>
            </a:r>
            <a:r>
              <a:rPr lang="en-US" altLang="en-US" i="1" dirty="0" smtClean="0"/>
              <a:t>and</a:t>
            </a:r>
            <a:r>
              <a:rPr lang="en-US" altLang="en-US" dirty="0" smtClean="0"/>
              <a:t> science of programming</a:t>
            </a:r>
          </a:p>
        </p:txBody>
      </p:sp>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34</a:t>
            </a:fld>
            <a:endParaRPr lang="en-US"/>
          </a:p>
        </p:txBody>
      </p:sp>
    </p:spTree>
    <p:extLst>
      <p:ext uri="{BB962C8B-B14F-4D97-AF65-F5344CB8AC3E}">
        <p14:creationId xmlns:p14="http://schemas.microsoft.com/office/powerpoint/2010/main" val="31220047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5" descr="first-day-scratc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319" y="1090863"/>
            <a:ext cx="47037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1"/>
          <p:cNvSpPr>
            <a:spLocks noGrp="1"/>
          </p:cNvSpPr>
          <p:nvPr>
            <p:ph type="title"/>
          </p:nvPr>
        </p:nvSpPr>
        <p:spPr>
          <a:xfrm>
            <a:off x="6083300" y="609600"/>
            <a:ext cx="2374900" cy="1143000"/>
          </a:xfrm>
        </p:spPr>
        <p:txBody>
          <a:bodyPr/>
          <a:lstStyle/>
          <a:p>
            <a:endParaRPr lang="en-US" altLang="en-US" sz="2800" dirty="0" smtClean="0"/>
          </a:p>
        </p:txBody>
      </p:sp>
      <p:sp>
        <p:nvSpPr>
          <p:cNvPr id="31748" name="Content Placeholder 7"/>
          <p:cNvSpPr>
            <a:spLocks noGrp="1"/>
          </p:cNvSpPr>
          <p:nvPr>
            <p:ph sz="half" idx="2"/>
          </p:nvPr>
        </p:nvSpPr>
        <p:spPr>
          <a:xfrm>
            <a:off x="5092700" y="1295400"/>
            <a:ext cx="3670300" cy="4495800"/>
          </a:xfrm>
        </p:spPr>
        <p:txBody>
          <a:bodyPr/>
          <a:lstStyle/>
          <a:p>
            <a:r>
              <a:rPr lang="en-US" altLang="en-US" smtClean="0"/>
              <a:t>"Hello World"</a:t>
            </a:r>
          </a:p>
          <a:p>
            <a:r>
              <a:rPr lang="en-US" altLang="en-US" smtClean="0"/>
              <a:t>Scratch Program</a:t>
            </a:r>
          </a:p>
          <a:p>
            <a:r>
              <a:rPr lang="en-US" altLang="en-US" smtClean="0"/>
              <a:t>Colors</a:t>
            </a:r>
          </a:p>
          <a:p>
            <a:pPr lvl="1"/>
            <a:r>
              <a:rPr lang="en-US" altLang="en-US" smtClean="0"/>
              <a:t>Duke blue: motion</a:t>
            </a:r>
          </a:p>
          <a:p>
            <a:pPr lvl="1"/>
            <a:r>
              <a:rPr lang="en-US" altLang="en-US" smtClean="0"/>
              <a:t>Mustard: control</a:t>
            </a:r>
          </a:p>
          <a:p>
            <a:pPr lvl="1"/>
            <a:r>
              <a:rPr lang="en-US" altLang="en-US" smtClean="0"/>
              <a:t>Light blue: sensing</a:t>
            </a:r>
          </a:p>
          <a:p>
            <a:pPr lvl="1"/>
            <a:r>
              <a:rPr lang="en-US" altLang="en-US" smtClean="0"/>
              <a:t>Orange: data</a:t>
            </a:r>
          </a:p>
          <a:p>
            <a:pPr lvl="1"/>
            <a:r>
              <a:rPr lang="en-US" altLang="en-US" smtClean="0"/>
              <a:t>Purple: looks</a:t>
            </a:r>
          </a:p>
        </p:txBody>
      </p:sp>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D44E9AF7-1243-4137-A70D-606EB167409E}" type="slidenum">
              <a:rPr lang="en-US" smtClean="0"/>
              <a:pPr>
                <a:defRPr/>
              </a:pPr>
              <a:t>35</a:t>
            </a:fld>
            <a:endParaRPr lang="en-US"/>
          </a:p>
        </p:txBody>
      </p:sp>
    </p:spTree>
    <p:extLst>
      <p:ext uri="{BB962C8B-B14F-4D97-AF65-F5344CB8AC3E}">
        <p14:creationId xmlns:p14="http://schemas.microsoft.com/office/powerpoint/2010/main" val="13617078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Placeholder 4"/>
          <p:cNvSpPr>
            <a:spLocks noGrp="1"/>
          </p:cNvSpPr>
          <p:nvPr>
            <p:ph type="body" idx="1"/>
          </p:nvPr>
        </p:nvSpPr>
        <p:spPr>
          <a:xfrm>
            <a:off x="633413" y="2068513"/>
            <a:ext cx="7824787" cy="1500187"/>
          </a:xfrm>
        </p:spPr>
        <p:txBody>
          <a:bodyPr/>
          <a:lstStyle/>
          <a:p>
            <a:r>
              <a:rPr lang="en-US" altLang="en-US" sz="4800" dirty="0" smtClean="0"/>
              <a:t>Analyze this Scratch </a:t>
            </a:r>
            <a:r>
              <a:rPr lang="en-US" altLang="en-US" sz="4800" dirty="0" smtClean="0"/>
              <a:t>Program?</a:t>
            </a:r>
          </a:p>
        </p:txBody>
      </p:sp>
      <p:sp>
        <p:nvSpPr>
          <p:cNvPr id="30722" name="TextBox 6"/>
          <p:cNvSpPr txBox="1">
            <a:spLocks noChangeArrowheads="1"/>
          </p:cNvSpPr>
          <p:nvPr/>
        </p:nvSpPr>
        <p:spPr bwMode="auto">
          <a:xfrm>
            <a:off x="381000" y="4305300"/>
            <a:ext cx="78486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sz="4000" dirty="0">
                <a:latin typeface="Book Antiqua" panose="02040602050305030304" pitchFamily="18" charset="0"/>
              </a:rPr>
              <a:t>http://</a:t>
            </a:r>
            <a:r>
              <a:rPr lang="en-US" altLang="en-US" sz="4000" dirty="0" smtClean="0">
                <a:latin typeface="Book Antiqua" panose="02040602050305030304" pitchFamily="18" charset="0"/>
              </a:rPr>
              <a:t>bit.ly/101f16-0830-3 </a:t>
            </a:r>
            <a:endParaRPr lang="en-US" altLang="en-US" sz="4000" dirty="0">
              <a:latin typeface="Book Antiqua" panose="02040602050305030304" pitchFamily="18" charset="0"/>
            </a:endParaRPr>
          </a:p>
        </p:txBody>
      </p:sp>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DB2308AB-BBD7-406C-8FE3-ABD9B60C7434}" type="slidenum">
              <a:rPr lang="en-US" smtClean="0"/>
              <a:pPr>
                <a:defRPr/>
              </a:pPr>
              <a:t>36</a:t>
            </a:fld>
            <a:endParaRPr lang="en-US"/>
          </a:p>
        </p:txBody>
      </p:sp>
    </p:spTree>
    <p:extLst>
      <p:ext uri="{BB962C8B-B14F-4D97-AF65-F5344CB8AC3E}">
        <p14:creationId xmlns:p14="http://schemas.microsoft.com/office/powerpoint/2010/main" val="13772200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code</a:t>
            </a:r>
            <a:br>
              <a:rPr lang="en-US" dirty="0" smtClean="0"/>
            </a:br>
            <a:r>
              <a:rPr lang="en-US" dirty="0" smtClean="0"/>
              <a:t>hello.py</a:t>
            </a:r>
            <a:endParaRPr lang="en-US" dirty="0"/>
          </a:p>
        </p:txBody>
      </p:sp>
      <p:sp>
        <p:nvSpPr>
          <p:cNvPr id="5" name="Footer Placeholder 4"/>
          <p:cNvSpPr>
            <a:spLocks noGrp="1"/>
          </p:cNvSpPr>
          <p:nvPr>
            <p:ph type="ftr" sz="quarter" idx="11"/>
          </p:nvPr>
        </p:nvSpPr>
        <p:spPr/>
        <p:txBody>
          <a:bodyPr/>
          <a:lstStyle/>
          <a:p>
            <a:pPr>
              <a:defRPr/>
            </a:pPr>
            <a:r>
              <a:rPr lang="en-US" smtClean="0"/>
              <a:t>compsci 101 fall 2016</a:t>
            </a:r>
            <a:endParaRPr lang="en-US"/>
          </a:p>
        </p:txBody>
      </p:sp>
      <p:sp>
        <p:nvSpPr>
          <p:cNvPr id="6" name="Slide Number Placeholder 5"/>
          <p:cNvSpPr>
            <a:spLocks noGrp="1"/>
          </p:cNvSpPr>
          <p:nvPr>
            <p:ph type="sldNum" sz="quarter" idx="12"/>
          </p:nvPr>
        </p:nvSpPr>
        <p:spPr/>
        <p:txBody>
          <a:bodyPr/>
          <a:lstStyle/>
          <a:p>
            <a:pPr>
              <a:defRPr/>
            </a:pPr>
            <a:fld id="{FC6DB02F-6869-41A8-88A9-7B04A59444FD}" type="slidenum">
              <a:rPr lang="en-US" smtClean="0"/>
              <a:pPr>
                <a:defRPr/>
              </a:pPr>
              <a:t>37</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7710" y="2667000"/>
            <a:ext cx="7261120" cy="2666999"/>
          </a:xfrm>
        </p:spPr>
      </p:pic>
    </p:spTree>
    <p:extLst>
      <p:ext uri="{BB962C8B-B14F-4D97-AF65-F5344CB8AC3E}">
        <p14:creationId xmlns:p14="http://schemas.microsoft.com/office/powerpoint/2010/main" val="19234401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4"/>
          <p:cNvSpPr>
            <a:spLocks noGrp="1"/>
          </p:cNvSpPr>
          <p:nvPr>
            <p:ph type="title"/>
          </p:nvPr>
        </p:nvSpPr>
        <p:spPr/>
        <p:txBody>
          <a:bodyPr/>
          <a:lstStyle/>
          <a:p>
            <a:r>
              <a:rPr lang="en-US" altLang="en-US" smtClean="0"/>
              <a:t>Python data reading code</a:t>
            </a:r>
          </a:p>
        </p:txBody>
      </p:sp>
      <p:sp>
        <p:nvSpPr>
          <p:cNvPr id="33794" name="Content Placeholder 5"/>
          <p:cNvSpPr>
            <a:spLocks noGrp="1"/>
          </p:cNvSpPr>
          <p:nvPr>
            <p:ph idx="1"/>
          </p:nvPr>
        </p:nvSpPr>
        <p:spPr/>
        <p:txBody>
          <a:bodyPr/>
          <a:lstStyle/>
          <a:p>
            <a:pPr marL="0" indent="0">
              <a:buFont typeface="Monotype Sorts" charset="2"/>
              <a:buNone/>
            </a:pPr>
            <a:r>
              <a:rPr lang="en-US" altLang="en-US" sz="3200" dirty="0" smtClean="0">
                <a:latin typeface="Courier New" panose="02070309020205020404" pitchFamily="49" charset="0"/>
                <a:cs typeface="Courier New" panose="02070309020205020404" pitchFamily="49" charset="0"/>
              </a:rPr>
              <a:t>f = open("kjv10.txt")</a:t>
            </a:r>
          </a:p>
          <a:p>
            <a:pPr marL="0" indent="0">
              <a:buFont typeface="Monotype Sorts" charset="2"/>
              <a:buNone/>
            </a:pPr>
            <a:r>
              <a:rPr lang="en-US" altLang="en-US" sz="3200" dirty="0" err="1" smtClean="0">
                <a:latin typeface="Courier New" panose="02070309020205020404" pitchFamily="49" charset="0"/>
                <a:cs typeface="Courier New" panose="02070309020205020404" pitchFamily="49" charset="0"/>
              </a:rPr>
              <a:t>st</a:t>
            </a:r>
            <a:r>
              <a:rPr lang="en-US" altLang="en-US" sz="3200" dirty="0" smtClean="0">
                <a:latin typeface="Courier New" panose="02070309020205020404" pitchFamily="49" charset="0"/>
                <a:cs typeface="Courier New" panose="02070309020205020404" pitchFamily="49" charset="0"/>
              </a:rPr>
              <a:t> = </a:t>
            </a:r>
            <a:r>
              <a:rPr lang="en-US" altLang="en-US" sz="3200" dirty="0" err="1" smtClean="0">
                <a:latin typeface="Courier New" panose="02070309020205020404" pitchFamily="49" charset="0"/>
                <a:cs typeface="Courier New" panose="02070309020205020404" pitchFamily="49" charset="0"/>
              </a:rPr>
              <a:t>f.read</a:t>
            </a:r>
            <a:r>
              <a:rPr lang="en-US" altLang="en-US" sz="3200" dirty="0" smtClean="0">
                <a:latin typeface="Courier New" panose="02070309020205020404" pitchFamily="49" charset="0"/>
                <a:cs typeface="Courier New" panose="02070309020205020404" pitchFamily="49" charset="0"/>
              </a:rPr>
              <a:t>()</a:t>
            </a:r>
          </a:p>
          <a:p>
            <a:pPr marL="0" indent="0">
              <a:buFont typeface="Monotype Sorts" charset="2"/>
              <a:buNone/>
            </a:pPr>
            <a:r>
              <a:rPr lang="en-US" altLang="en-US" sz="3200" dirty="0" smtClean="0">
                <a:latin typeface="Courier New" panose="02070309020205020404" pitchFamily="49" charset="0"/>
                <a:cs typeface="Courier New" panose="02070309020205020404" pitchFamily="49" charset="0"/>
              </a:rPr>
              <a:t>total = </a:t>
            </a:r>
            <a:r>
              <a:rPr lang="en-US" altLang="en-US" sz="3200" dirty="0" err="1" smtClean="0">
                <a:latin typeface="Courier New" panose="02070309020205020404" pitchFamily="49" charset="0"/>
                <a:cs typeface="Courier New" panose="02070309020205020404" pitchFamily="49" charset="0"/>
              </a:rPr>
              <a:t>len</a:t>
            </a:r>
            <a:r>
              <a:rPr lang="en-US" altLang="en-US" sz="3200" dirty="0" smtClean="0">
                <a:latin typeface="Courier New" panose="02070309020205020404" pitchFamily="49" charset="0"/>
                <a:cs typeface="Courier New" panose="02070309020205020404" pitchFamily="49" charset="0"/>
              </a:rPr>
              <a:t>(</a:t>
            </a:r>
            <a:r>
              <a:rPr lang="en-US" altLang="en-US" sz="3200" dirty="0" err="1" smtClean="0">
                <a:latin typeface="Courier New" panose="02070309020205020404" pitchFamily="49" charset="0"/>
                <a:cs typeface="Courier New" panose="02070309020205020404" pitchFamily="49" charset="0"/>
              </a:rPr>
              <a:t>st</a:t>
            </a:r>
            <a:r>
              <a:rPr lang="en-US" altLang="en-US" sz="3200" dirty="0" smtClean="0">
                <a:latin typeface="Courier New" panose="02070309020205020404" pitchFamily="49" charset="0"/>
                <a:cs typeface="Courier New" panose="02070309020205020404" pitchFamily="49" charset="0"/>
              </a:rPr>
              <a:t>)</a:t>
            </a:r>
          </a:p>
          <a:p>
            <a:pPr marL="0" indent="0">
              <a:buFont typeface="Monotype Sorts" charset="2"/>
              <a:buNone/>
            </a:pPr>
            <a:r>
              <a:rPr lang="en-US" altLang="en-US" sz="3200" dirty="0" err="1" smtClean="0">
                <a:latin typeface="Courier New" panose="02070309020205020404" pitchFamily="49" charset="0"/>
                <a:cs typeface="Courier New" panose="02070309020205020404" pitchFamily="49" charset="0"/>
              </a:rPr>
              <a:t>zc</a:t>
            </a:r>
            <a:r>
              <a:rPr lang="en-US" altLang="en-US" sz="3200" dirty="0" smtClean="0">
                <a:latin typeface="Courier New" panose="02070309020205020404" pitchFamily="49" charset="0"/>
                <a:cs typeface="Courier New" panose="02070309020205020404" pitchFamily="49" charset="0"/>
              </a:rPr>
              <a:t> = </a:t>
            </a:r>
            <a:r>
              <a:rPr lang="en-US" altLang="en-US" sz="3200" dirty="0" err="1" smtClean="0">
                <a:latin typeface="Courier New" panose="02070309020205020404" pitchFamily="49" charset="0"/>
                <a:cs typeface="Courier New" panose="02070309020205020404" pitchFamily="49" charset="0"/>
              </a:rPr>
              <a:t>st.count</a:t>
            </a:r>
            <a:r>
              <a:rPr lang="en-US" altLang="en-US" sz="3200" dirty="0" smtClean="0">
                <a:latin typeface="Courier New" panose="02070309020205020404" pitchFamily="49" charset="0"/>
                <a:cs typeface="Courier New" panose="02070309020205020404" pitchFamily="49" charset="0"/>
              </a:rPr>
              <a:t>('z')</a:t>
            </a:r>
          </a:p>
          <a:p>
            <a:pPr marL="0" indent="0">
              <a:buFont typeface="Monotype Sorts" charset="2"/>
              <a:buNone/>
            </a:pPr>
            <a:r>
              <a:rPr lang="en-US" altLang="en-US" sz="3200" dirty="0" smtClean="0">
                <a:latin typeface="Courier New" panose="02070309020205020404" pitchFamily="49" charset="0"/>
                <a:cs typeface="Courier New" panose="02070309020205020404" pitchFamily="49" charset="0"/>
              </a:rPr>
              <a:t>print "total # chars = ",total</a:t>
            </a:r>
          </a:p>
          <a:p>
            <a:pPr marL="0" indent="0">
              <a:buFont typeface="Monotype Sorts" charset="2"/>
              <a:buNone/>
            </a:pPr>
            <a:r>
              <a:rPr lang="en-US" altLang="en-US" sz="3200" dirty="0" smtClean="0">
                <a:latin typeface="Courier New" panose="02070309020205020404" pitchFamily="49" charset="0"/>
                <a:cs typeface="Courier New" panose="02070309020205020404" pitchFamily="49" charset="0"/>
              </a:rPr>
              <a:t>print "number of z’s",</a:t>
            </a:r>
            <a:r>
              <a:rPr lang="en-US" altLang="en-US" sz="3200" dirty="0" err="1" smtClean="0">
                <a:latin typeface="Courier New" panose="02070309020205020404" pitchFamily="49" charset="0"/>
                <a:cs typeface="Courier New" panose="02070309020205020404" pitchFamily="49" charset="0"/>
              </a:rPr>
              <a:t>zc</a:t>
            </a:r>
            <a:endParaRPr lang="en-US" altLang="en-US" sz="3200" dirty="0" smtClean="0">
              <a:latin typeface="Courier New" panose="02070309020205020404" pitchFamily="49" charset="0"/>
              <a:cs typeface="Courier New" panose="02070309020205020404" pitchFamily="49" charset="0"/>
            </a:endParaRPr>
          </a:p>
          <a:p>
            <a:pPr marL="0" indent="0">
              <a:buFont typeface="Monotype Sorts" charset="2"/>
              <a:buNone/>
            </a:pPr>
            <a:r>
              <a:rPr lang="en-US" altLang="en-US" sz="3200" dirty="0" smtClean="0">
                <a:latin typeface="Courier New" panose="02070309020205020404" pitchFamily="49" charset="0"/>
                <a:cs typeface="Courier New" panose="02070309020205020404" pitchFamily="49" charset="0"/>
              </a:rPr>
              <a:t>for </a:t>
            </a:r>
            <a:r>
              <a:rPr lang="en-US" altLang="en-US" sz="3200" dirty="0" err="1" smtClean="0">
                <a:latin typeface="Courier New" panose="02070309020205020404" pitchFamily="49" charset="0"/>
                <a:cs typeface="Courier New" panose="02070309020205020404" pitchFamily="49" charset="0"/>
              </a:rPr>
              <a:t>ch</a:t>
            </a:r>
            <a:r>
              <a:rPr lang="en-US" altLang="en-US" sz="3200" dirty="0" smtClean="0">
                <a:latin typeface="Courier New" panose="02070309020205020404" pitchFamily="49" charset="0"/>
                <a:cs typeface="Courier New" panose="02070309020205020404" pitchFamily="49" charset="0"/>
              </a:rPr>
              <a:t> in '</a:t>
            </a:r>
            <a:r>
              <a:rPr lang="en-US" altLang="en-US" sz="3200" dirty="0" err="1" smtClean="0">
                <a:latin typeface="Courier New" panose="02070309020205020404" pitchFamily="49" charset="0"/>
                <a:cs typeface="Courier New" panose="02070309020205020404" pitchFamily="49" charset="0"/>
              </a:rPr>
              <a:t>aeiou</a:t>
            </a:r>
            <a:r>
              <a:rPr lang="en-US" altLang="en-US" sz="3200" dirty="0" smtClean="0">
                <a:latin typeface="Courier New" panose="02070309020205020404" pitchFamily="49" charset="0"/>
                <a:cs typeface="Courier New" panose="02070309020205020404" pitchFamily="49" charset="0"/>
              </a:rPr>
              <a:t>':</a:t>
            </a:r>
          </a:p>
          <a:p>
            <a:pPr marL="0" indent="0">
              <a:buFont typeface="Monotype Sorts" charset="2"/>
              <a:buNone/>
            </a:pPr>
            <a:r>
              <a:rPr lang="en-US" altLang="en-US" sz="3200" dirty="0" smtClean="0">
                <a:latin typeface="Courier New" panose="02070309020205020404" pitchFamily="49" charset="0"/>
                <a:cs typeface="Courier New" panose="02070309020205020404" pitchFamily="49" charset="0"/>
              </a:rPr>
              <a:t>    print </a:t>
            </a:r>
            <a:r>
              <a:rPr lang="en-US" altLang="en-US" sz="3200" dirty="0" err="1" smtClean="0">
                <a:latin typeface="Courier New" panose="02070309020205020404" pitchFamily="49" charset="0"/>
                <a:cs typeface="Courier New" panose="02070309020205020404" pitchFamily="49" charset="0"/>
              </a:rPr>
              <a:t>ch</a:t>
            </a:r>
            <a:r>
              <a:rPr lang="en-US" altLang="en-US" sz="3200" dirty="0" smtClean="0">
                <a:latin typeface="Courier New" panose="02070309020205020404" pitchFamily="49" charset="0"/>
                <a:cs typeface="Courier New" panose="02070309020205020404" pitchFamily="49" charset="0"/>
              </a:rPr>
              <a:t>, </a:t>
            </a:r>
            <a:r>
              <a:rPr lang="en-US" altLang="en-US" sz="3200" dirty="0" err="1" smtClean="0">
                <a:latin typeface="Courier New" panose="02070309020205020404" pitchFamily="49" charset="0"/>
                <a:cs typeface="Courier New" panose="02070309020205020404" pitchFamily="49" charset="0"/>
              </a:rPr>
              <a:t>st.count</a:t>
            </a:r>
            <a:r>
              <a:rPr lang="en-US" altLang="en-US" sz="3200" dirty="0" smtClean="0">
                <a:latin typeface="Courier New" panose="02070309020205020404" pitchFamily="49" charset="0"/>
                <a:cs typeface="Courier New" panose="02070309020205020404" pitchFamily="49" charset="0"/>
              </a:rPr>
              <a:t>(</a:t>
            </a:r>
            <a:r>
              <a:rPr lang="en-US" altLang="en-US" sz="3200" dirty="0" err="1" smtClean="0">
                <a:latin typeface="Courier New" panose="02070309020205020404" pitchFamily="49" charset="0"/>
                <a:cs typeface="Courier New" panose="02070309020205020404" pitchFamily="49" charset="0"/>
              </a:rPr>
              <a:t>ch</a:t>
            </a:r>
            <a:r>
              <a:rPr lang="en-US" altLang="en-US" sz="3200" dirty="0" smtClean="0">
                <a:latin typeface="Courier New" panose="02070309020205020404" pitchFamily="49" charset="0"/>
                <a:cs typeface="Courier New" panose="02070309020205020404" pitchFamily="49" charset="0"/>
              </a:rPr>
              <a:t>)</a:t>
            </a:r>
          </a:p>
          <a:p>
            <a:pPr marL="0" indent="0">
              <a:buFont typeface="Monotype Sorts" charset="2"/>
              <a:buNone/>
            </a:pPr>
            <a:endParaRPr lang="en-US" altLang="en-US" sz="3200" dirty="0" smtClean="0">
              <a:latin typeface="Courier New" panose="02070309020205020404" pitchFamily="49" charset="0"/>
              <a:cs typeface="Courier New" panose="02070309020205020404" pitchFamily="49" charset="0"/>
            </a:endParaRP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38</a:t>
            </a:fld>
            <a:endParaRPr lang="en-US"/>
          </a:p>
        </p:txBody>
      </p:sp>
    </p:spTree>
    <p:extLst>
      <p:ext uri="{BB962C8B-B14F-4D97-AF65-F5344CB8AC3E}">
        <p14:creationId xmlns:p14="http://schemas.microsoft.com/office/powerpoint/2010/main" val="7041027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0"/>
            <a:ext cx="7772400" cy="1143000"/>
          </a:xfrm>
        </p:spPr>
        <p:txBody>
          <a:bodyPr/>
          <a:lstStyle/>
          <a:p>
            <a:pPr eaLnBrk="1" hangingPunct="1"/>
            <a:r>
              <a:rPr lang="en-US" dirty="0" smtClean="0"/>
              <a:t>Announcements</a:t>
            </a:r>
          </a:p>
        </p:txBody>
      </p:sp>
      <p:sp>
        <p:nvSpPr>
          <p:cNvPr id="4099" name="Rectangle 3"/>
          <p:cNvSpPr>
            <a:spLocks noGrp="1" noChangeArrowheads="1"/>
          </p:cNvSpPr>
          <p:nvPr>
            <p:ph type="body" idx="1"/>
          </p:nvPr>
        </p:nvSpPr>
        <p:spPr>
          <a:xfrm>
            <a:off x="685800" y="914400"/>
            <a:ext cx="8305800" cy="5943600"/>
          </a:xfrm>
        </p:spPr>
        <p:txBody>
          <a:bodyPr/>
          <a:lstStyle/>
          <a:p>
            <a:pPr eaLnBrk="1" hangingPunct="1"/>
            <a:r>
              <a:rPr lang="en-US" dirty="0" smtClean="0"/>
              <a:t>See assigned reading on course web page</a:t>
            </a:r>
          </a:p>
          <a:p>
            <a:pPr lvl="1" eaLnBrk="1" hangingPunct="1"/>
            <a:r>
              <a:rPr lang="en-US" dirty="0" smtClean="0"/>
              <a:t>Reading Quiz 1 (RQ1) online on Sakai (out today)</a:t>
            </a:r>
          </a:p>
          <a:p>
            <a:pPr lvl="1" eaLnBrk="1" hangingPunct="1"/>
            <a:r>
              <a:rPr lang="en-US" dirty="0" smtClean="0"/>
              <a:t>due by 10am </a:t>
            </a:r>
            <a:r>
              <a:rPr lang="en-US" dirty="0" smtClean="0"/>
              <a:t>Thurs, Sept 1. </a:t>
            </a:r>
            <a:endParaRPr lang="en-US" dirty="0" smtClean="0"/>
          </a:p>
          <a:p>
            <a:pPr eaLnBrk="1" hangingPunct="1"/>
            <a:r>
              <a:rPr lang="en-US" dirty="0" smtClean="0"/>
              <a:t>Labs start </a:t>
            </a:r>
            <a:r>
              <a:rPr lang="en-US" dirty="0" smtClean="0"/>
              <a:t>this </a:t>
            </a:r>
            <a:r>
              <a:rPr lang="en-US" dirty="0" smtClean="0"/>
              <a:t>week</a:t>
            </a:r>
            <a:r>
              <a:rPr lang="en-US" dirty="0" smtClean="0"/>
              <a:t>! (Wed/</a:t>
            </a:r>
            <a:r>
              <a:rPr lang="en-US" dirty="0" err="1" smtClean="0"/>
              <a:t>Thur</a:t>
            </a:r>
            <a:r>
              <a:rPr lang="en-US" dirty="0" smtClean="0"/>
              <a:t>)</a:t>
            </a:r>
          </a:p>
          <a:p>
            <a:pPr eaLnBrk="1" hangingPunct="1"/>
            <a:r>
              <a:rPr lang="en-US" dirty="0" smtClean="0"/>
              <a:t>Assignment 1 out – Due Sept 6</a:t>
            </a:r>
            <a:endParaRPr lang="en-US" dirty="0" smtClean="0"/>
          </a:p>
          <a:p>
            <a:pPr eaLnBrk="1" hangingPunct="1"/>
            <a:r>
              <a:rPr lang="en-US" dirty="0" smtClean="0"/>
              <a:t>Install course software </a:t>
            </a:r>
            <a:endParaRPr lang="en-US" dirty="0" smtClean="0"/>
          </a:p>
          <a:p>
            <a:pPr lvl="1" eaLnBrk="1" hangingPunct="1"/>
            <a:r>
              <a:rPr lang="en-US" dirty="0" smtClean="0"/>
              <a:t>Try </a:t>
            </a:r>
            <a:r>
              <a:rPr lang="en-US" dirty="0" smtClean="0"/>
              <a:t>to install before going to lab</a:t>
            </a:r>
          </a:p>
          <a:p>
            <a:pPr lvl="1" eaLnBrk="1" hangingPunct="1"/>
            <a:r>
              <a:rPr lang="en-US" dirty="0" smtClean="0"/>
              <a:t>If </a:t>
            </a:r>
            <a:r>
              <a:rPr lang="en-US" dirty="0" smtClean="0"/>
              <a:t>you get frustrated, get help!</a:t>
            </a:r>
          </a:p>
          <a:p>
            <a:pPr eaLnBrk="1" hangingPunct="1"/>
            <a:endParaRPr lang="en-US" dirty="0"/>
          </a:p>
          <a:p>
            <a:pPr eaLnBrk="1" hangingPunct="1"/>
            <a:r>
              <a:rPr lang="en-US" dirty="0" smtClean="0"/>
              <a:t>Today: Introduce Computer Science</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39</a:t>
            </a:fld>
            <a:endParaRPr lang="en-US"/>
          </a:p>
        </p:txBody>
      </p:sp>
    </p:spTree>
    <p:extLst>
      <p:ext uri="{BB962C8B-B14F-4D97-AF65-F5344CB8AC3E}">
        <p14:creationId xmlns:p14="http://schemas.microsoft.com/office/powerpoint/2010/main" val="2176884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629" y="221222"/>
            <a:ext cx="7772400" cy="609600"/>
          </a:xfrm>
        </p:spPr>
        <p:txBody>
          <a:bodyPr/>
          <a:lstStyle/>
          <a:p>
            <a:r>
              <a:rPr lang="en-US" dirty="0" smtClean="0"/>
              <a:t>Who has taken </a:t>
            </a:r>
            <a:r>
              <a:rPr lang="en-US" dirty="0" err="1" smtClean="0"/>
              <a:t>CompSci</a:t>
            </a:r>
            <a:r>
              <a:rPr lang="en-US" dirty="0" smtClean="0"/>
              <a:t> 101? </a:t>
            </a:r>
            <a:endParaRPr lang="en-US" dirty="0"/>
          </a:p>
        </p:txBody>
      </p:sp>
      <p:pic>
        <p:nvPicPr>
          <p:cNvPr id="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106" y="3837156"/>
            <a:ext cx="2246313"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74873" y="4613889"/>
            <a:ext cx="1749913" cy="135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2106" y="5856126"/>
            <a:ext cx="3355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10690" y="5124566"/>
            <a:ext cx="915988"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067" y="998531"/>
            <a:ext cx="2181529" cy="227679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0701" y="4328268"/>
            <a:ext cx="2025987" cy="238962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8189" y="2027002"/>
            <a:ext cx="3055022" cy="162539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3705" y="1629489"/>
            <a:ext cx="1616589" cy="1641769"/>
          </a:xfrm>
          <a:prstGeom prst="rect">
            <a:avLst/>
          </a:prstGeom>
        </p:spPr>
      </p:pic>
      <p:sp>
        <p:nvSpPr>
          <p:cNvPr id="14" name="Slide Number Placeholder 13"/>
          <p:cNvSpPr>
            <a:spLocks noGrp="1"/>
          </p:cNvSpPr>
          <p:nvPr>
            <p:ph type="sldNum" sz="quarter" idx="12"/>
          </p:nvPr>
        </p:nvSpPr>
        <p:spPr/>
        <p:txBody>
          <a:bodyPr/>
          <a:lstStyle/>
          <a:p>
            <a:pPr>
              <a:defRPr/>
            </a:pPr>
            <a:fld id="{FC6DB02F-6869-41A8-88A9-7B04A59444FD}" type="slidenum">
              <a:rPr lang="en-US" smtClean="0"/>
              <a:pPr>
                <a:defRPr/>
              </a:pPr>
              <a:t>4</a:t>
            </a:fld>
            <a:endParaRPr lang="en-US"/>
          </a:p>
        </p:txBody>
      </p:sp>
      <p:sp>
        <p:nvSpPr>
          <p:cNvPr id="3" name="Footer Placeholder 2"/>
          <p:cNvSpPr>
            <a:spLocks noGrp="1"/>
          </p:cNvSpPr>
          <p:nvPr>
            <p:ph type="ftr" sz="quarter" idx="11"/>
          </p:nvPr>
        </p:nvSpPr>
        <p:spPr/>
        <p:txBody>
          <a:bodyPr/>
          <a:lstStyle/>
          <a:p>
            <a:pPr>
              <a:defRPr/>
            </a:pPr>
            <a:r>
              <a:rPr lang="en-US" smtClean="0"/>
              <a:t>compsci 101 fall 2016</a:t>
            </a:r>
            <a:endParaRPr lang="en-US"/>
          </a:p>
        </p:txBody>
      </p:sp>
    </p:spTree>
    <p:extLst>
      <p:ext uri="{BB962C8B-B14F-4D97-AF65-F5344CB8AC3E}">
        <p14:creationId xmlns:p14="http://schemas.microsoft.com/office/powerpoint/2010/main" val="348775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altLang="en-US" smtClean="0"/>
              <a:t>Duke Connection: Fred Brooks '53</a:t>
            </a:r>
          </a:p>
        </p:txBody>
      </p:sp>
      <p:sp>
        <p:nvSpPr>
          <p:cNvPr id="33794" name="Content Placeholder 2"/>
          <p:cNvSpPr>
            <a:spLocks noGrp="1"/>
          </p:cNvSpPr>
          <p:nvPr>
            <p:ph sz="half" idx="1"/>
          </p:nvPr>
        </p:nvSpPr>
        <p:spPr>
          <a:xfrm>
            <a:off x="685800" y="1981200"/>
            <a:ext cx="4876800" cy="4635500"/>
          </a:xfrm>
        </p:spPr>
        <p:txBody>
          <a:bodyPr/>
          <a:lstStyle/>
          <a:p>
            <a:r>
              <a:rPr lang="en-US" altLang="en-US" dirty="0" smtClean="0"/>
              <a:t>What Would FB Say?</a:t>
            </a:r>
          </a:p>
          <a:p>
            <a:pPr>
              <a:buFont typeface="Monotype Sorts" charset="2"/>
              <a:buNone/>
            </a:pPr>
            <a:r>
              <a:rPr lang="en-US" altLang="en-US" sz="2400" dirty="0" smtClean="0"/>
              <a:t>"The most important single decision I ever made was to change the IBM 360 series from a 6-bit byte to an 8-bit byte, thereby enabling the use of lowercase letters. That change propagated everywhere."</a:t>
            </a:r>
          </a:p>
          <a:p>
            <a:endParaRPr lang="en-US" altLang="en-US" sz="1000" dirty="0" smtClean="0"/>
          </a:p>
          <a:p>
            <a:r>
              <a:rPr lang="en-US" altLang="en-US" sz="1000" dirty="0" smtClean="0"/>
              <a:t>"Fred Brooks" by Copyright owned by SD&amp;M (www.sdm.de) - Request for picture sent by email to Fred Brooks by uploader (Mark Pellegrini; user:Raul654) Fred sent this photo back, along with contact information for Carola </a:t>
            </a:r>
            <a:r>
              <a:rPr lang="en-US" altLang="en-US" sz="1000" dirty="0" err="1" smtClean="0"/>
              <a:t>Lauber</a:t>
            </a:r>
            <a:r>
              <a:rPr lang="en-US" altLang="en-US" sz="1000" dirty="0" smtClean="0"/>
              <a:t> at SD&amp;M, who gave copyright permission.. Licensed under CC BY-SA 3.0 via Wikimedia Commons - </a:t>
            </a:r>
            <a:r>
              <a:rPr lang="en-US" altLang="en-US" sz="1000" dirty="0" smtClean="0">
                <a:hlinkClick r:id="rId2"/>
              </a:rPr>
              <a:t>https://commons.wikimedia.org/wiki/File:Fred_Brooks.jpg#/media/File:Fred_Brooks.jpg</a:t>
            </a:r>
            <a:endParaRPr lang="en-US" altLang="en-US" sz="1000" dirty="0" smtClean="0"/>
          </a:p>
        </p:txBody>
      </p:sp>
      <p:sp>
        <p:nvSpPr>
          <p:cNvPr id="36867" name="Content Placeholder 4"/>
          <p:cNvSpPr>
            <a:spLocks noGrp="1"/>
          </p:cNvSpPr>
          <p:nvPr>
            <p:ph sz="half" idx="2"/>
          </p:nvPr>
        </p:nvSpPr>
        <p:spPr>
          <a:xfrm>
            <a:off x="5867400" y="1295400"/>
            <a:ext cx="2895600" cy="4495800"/>
          </a:xfrm>
        </p:spPr>
        <p:txBody>
          <a:bodyPr/>
          <a:lstStyle/>
          <a:p>
            <a:endParaRPr lang="en-US" altLang="en-US" smtClean="0"/>
          </a:p>
        </p:txBody>
      </p:sp>
      <p:pic>
        <p:nvPicPr>
          <p:cNvPr id="36868"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200" y="1409700"/>
            <a:ext cx="25400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D44E9AF7-1243-4137-A70D-606EB167409E}" type="slidenum">
              <a:rPr lang="en-US" smtClean="0"/>
              <a:pPr>
                <a:defRPr/>
              </a:pPr>
              <a:t>40</a:t>
            </a:fld>
            <a:endParaRPr lang="en-US"/>
          </a:p>
        </p:txBody>
      </p:sp>
    </p:spTree>
    <p:extLst>
      <p:ext uri="{BB962C8B-B14F-4D97-AF65-F5344CB8AC3E}">
        <p14:creationId xmlns:p14="http://schemas.microsoft.com/office/powerpoint/2010/main" val="26310483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altLang="en-US" dirty="0" smtClean="0"/>
              <a:t>Why is programming fun?      </a:t>
            </a:r>
            <a:br>
              <a:rPr lang="en-US" altLang="en-US" dirty="0" smtClean="0"/>
            </a:br>
            <a:r>
              <a:rPr lang="en-US" altLang="en-US" sz="2400" dirty="0" smtClean="0">
                <a:solidFill>
                  <a:srgbClr val="003399"/>
                </a:solidFill>
              </a:rPr>
              <a:t>Fred Brooks</a:t>
            </a:r>
          </a:p>
        </p:txBody>
      </p:sp>
      <p:sp>
        <p:nvSpPr>
          <p:cNvPr id="37890" name="Content Placeholder 2"/>
          <p:cNvSpPr>
            <a:spLocks noGrp="1"/>
          </p:cNvSpPr>
          <p:nvPr>
            <p:ph idx="1"/>
          </p:nvPr>
        </p:nvSpPr>
        <p:spPr>
          <a:xfrm>
            <a:off x="648929" y="1905000"/>
            <a:ext cx="6819900" cy="4622800"/>
          </a:xfrm>
        </p:spPr>
        <p:txBody>
          <a:bodyPr/>
          <a:lstStyle/>
          <a:p>
            <a:pPr marL="0" indent="0">
              <a:spcAft>
                <a:spcPts val="300"/>
              </a:spcAft>
            </a:pPr>
            <a:r>
              <a:rPr lang="en-US" altLang="en-US" dirty="0" smtClean="0"/>
              <a:t> </a:t>
            </a:r>
            <a:r>
              <a:rPr lang="en-US" altLang="en-US" sz="2400" dirty="0" smtClean="0"/>
              <a:t>First is the sheer joy of making things</a:t>
            </a:r>
          </a:p>
          <a:p>
            <a:pPr marL="0" indent="0">
              <a:spcAft>
                <a:spcPts val="300"/>
              </a:spcAft>
            </a:pPr>
            <a:r>
              <a:rPr lang="en-US" altLang="en-US" sz="2400" dirty="0" smtClean="0">
                <a:solidFill>
                  <a:srgbClr val="000000"/>
                </a:solidFill>
              </a:rPr>
              <a:t> Second is the pleasure of making things that are useful </a:t>
            </a:r>
          </a:p>
          <a:p>
            <a:pPr marL="0" indent="0">
              <a:spcAft>
                <a:spcPts val="300"/>
              </a:spcAft>
            </a:pPr>
            <a:r>
              <a:rPr lang="en-US" altLang="en-US" sz="2400" dirty="0" smtClean="0"/>
              <a:t> Third is the fascination of fashioning complex puzzle-like objects of interlocking moving parts </a:t>
            </a:r>
            <a:endParaRPr lang="en-US" altLang="en-US" sz="2400" dirty="0" smtClean="0">
              <a:solidFill>
                <a:srgbClr val="000000"/>
              </a:solidFill>
            </a:endParaRPr>
          </a:p>
          <a:p>
            <a:pPr marL="0" indent="0">
              <a:spcAft>
                <a:spcPts val="300"/>
              </a:spcAft>
            </a:pPr>
            <a:r>
              <a:rPr lang="en-US" altLang="en-US" sz="2400" dirty="0" smtClean="0">
                <a:solidFill>
                  <a:srgbClr val="000000"/>
                </a:solidFill>
              </a:rPr>
              <a:t> Fourth is the joy of always learning</a:t>
            </a:r>
          </a:p>
          <a:p>
            <a:pPr marL="0" indent="0">
              <a:spcAft>
                <a:spcPts val="300"/>
              </a:spcAft>
            </a:pPr>
            <a:r>
              <a:rPr lang="en-US" altLang="en-US" sz="2400" dirty="0" smtClean="0"/>
              <a:t> Finally, there is the delight of working in such a tractable medium.  The programmer, like the poet, works only slightly removed from pure thought-stuff.</a:t>
            </a:r>
            <a:endParaRPr lang="en-US" altLang="en-US" sz="2400" dirty="0" smtClean="0">
              <a:solidFill>
                <a:srgbClr val="000000"/>
              </a:solidFill>
              <a:latin typeface="Arial" panose="020B0604020202020204" pitchFamily="34" charset="0"/>
            </a:endParaRPr>
          </a:p>
          <a:p>
            <a:pPr marL="0" indent="0"/>
            <a:endParaRPr lang="en-US" altLang="en-US" dirty="0" smtClean="0"/>
          </a:p>
        </p:txBody>
      </p:sp>
      <p:pic>
        <p:nvPicPr>
          <p:cNvPr id="378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5150" y="2278063"/>
            <a:ext cx="18161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41</a:t>
            </a:fld>
            <a:endParaRPr lang="en-US"/>
          </a:p>
        </p:txBody>
      </p:sp>
    </p:spTree>
    <p:extLst>
      <p:ext uri="{BB962C8B-B14F-4D97-AF65-F5344CB8AC3E}">
        <p14:creationId xmlns:p14="http://schemas.microsoft.com/office/powerpoint/2010/main" val="4167350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Placeholder 4"/>
          <p:cNvSpPr>
            <a:spLocks noGrp="1"/>
          </p:cNvSpPr>
          <p:nvPr>
            <p:ph type="body" idx="1"/>
          </p:nvPr>
        </p:nvSpPr>
        <p:spPr>
          <a:xfrm>
            <a:off x="633413" y="2068513"/>
            <a:ext cx="7151687" cy="1500187"/>
          </a:xfrm>
        </p:spPr>
        <p:txBody>
          <a:bodyPr/>
          <a:lstStyle/>
          <a:p>
            <a:r>
              <a:rPr lang="en-US" altLang="en-US" sz="4800" smtClean="0"/>
              <a:t>What is Computer Science?</a:t>
            </a:r>
          </a:p>
        </p:txBody>
      </p:sp>
      <p:sp>
        <p:nvSpPr>
          <p:cNvPr id="11266" name="TextBox 6"/>
          <p:cNvSpPr txBox="1">
            <a:spLocks noChangeArrowheads="1"/>
          </p:cNvSpPr>
          <p:nvPr/>
        </p:nvSpPr>
        <p:spPr bwMode="auto">
          <a:xfrm>
            <a:off x="0" y="4186238"/>
            <a:ext cx="8305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lvl="1"/>
            <a:r>
              <a:rPr lang="en-US" altLang="en-US" sz="4000" dirty="0" smtClean="0">
                <a:latin typeface="Book Antiqua" panose="02040602050305030304" pitchFamily="18" charset="0"/>
                <a:hlinkClick r:id="rId2"/>
              </a:rPr>
              <a:t>http</a:t>
            </a:r>
            <a:r>
              <a:rPr lang="en-US" altLang="en-US" sz="4000" dirty="0">
                <a:latin typeface="Book Antiqua" panose="02040602050305030304" pitchFamily="18" charset="0"/>
                <a:hlinkClick r:id="rId2"/>
              </a:rPr>
              <a:t>://</a:t>
            </a:r>
            <a:r>
              <a:rPr lang="en-US" altLang="en-US" sz="4000" dirty="0" smtClean="0">
                <a:latin typeface="Book Antiqua" panose="02040602050305030304" pitchFamily="18" charset="0"/>
                <a:hlinkClick r:id="rId2"/>
              </a:rPr>
              <a:t>bit.ly/101f16-0830-1</a:t>
            </a:r>
            <a:endParaRPr lang="en-US" altLang="en-US" sz="4000" dirty="0">
              <a:latin typeface="Book Antiqua" panose="02040602050305030304" pitchFamily="18" charset="0"/>
            </a:endParaRPr>
          </a:p>
        </p:txBody>
      </p:sp>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DB2308AB-BBD7-406C-8FE3-ABD9B60C7434}" type="slidenum">
              <a:rPr lang="en-US" smtClean="0"/>
              <a:pPr>
                <a:defRPr/>
              </a:pPr>
              <a:t>5</a:t>
            </a:fld>
            <a:endParaRPr lang="en-US"/>
          </a:p>
        </p:txBody>
      </p:sp>
    </p:spTree>
    <p:extLst>
      <p:ext uri="{BB962C8B-B14F-4D97-AF65-F5344CB8AC3E}">
        <p14:creationId xmlns:p14="http://schemas.microsoft.com/office/powerpoint/2010/main" val="2911821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3"/>
          <p:cNvSpPr>
            <a:spLocks noGrp="1"/>
          </p:cNvSpPr>
          <p:nvPr>
            <p:ph type="title"/>
          </p:nvPr>
        </p:nvSpPr>
        <p:spPr/>
        <p:txBody>
          <a:bodyPr/>
          <a:lstStyle/>
          <a:p>
            <a:r>
              <a:rPr lang="en-US" altLang="en-US" smtClean="0"/>
              <a:t>Just ask Siri (or Bing?)</a:t>
            </a:r>
          </a:p>
        </p:txBody>
      </p:sp>
      <p:sp>
        <p:nvSpPr>
          <p:cNvPr id="10242" name="Content Placeholder 4"/>
          <p:cNvSpPr>
            <a:spLocks noGrp="1"/>
          </p:cNvSpPr>
          <p:nvPr>
            <p:ph idx="1"/>
          </p:nvPr>
        </p:nvSpPr>
        <p:spPr/>
        <p:txBody>
          <a:bodyPr/>
          <a:lstStyle/>
          <a:p>
            <a:pPr marL="0" indent="0">
              <a:buFont typeface="Monotype Sorts" charset="2"/>
              <a:buNone/>
            </a:pPr>
            <a:r>
              <a:rPr lang="en-US" altLang="en-US" smtClean="0">
                <a:hlinkClick r:id="rId3"/>
              </a:rPr>
              <a:t>http://www.bing.com/images/search?q=computer+science&amp;go=Submit&amp;qs=n&amp;form=QBIR&amp;pq=computer+science&amp;sc=8-16&amp;sp=-1&amp;sk=</a:t>
            </a:r>
            <a:endParaRPr lang="en-US" altLang="en-US" smtClean="0"/>
          </a:p>
        </p:txBody>
      </p:sp>
      <p:pic>
        <p:nvPicPr>
          <p:cNvPr id="10243" name="Picture 6" descr="Screen Shot 2014-08-25 at 6.26.4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188" y="3979863"/>
            <a:ext cx="5726112"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6</a:t>
            </a:fld>
            <a:endParaRPr lang="en-US"/>
          </a:p>
        </p:txBody>
      </p:sp>
    </p:spTree>
    <p:extLst>
      <p:ext uri="{BB962C8B-B14F-4D97-AF65-F5344CB8AC3E}">
        <p14:creationId xmlns:p14="http://schemas.microsoft.com/office/powerpoint/2010/main" val="848382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altLang="en-US" smtClean="0"/>
              <a:t>Anatomy of a search query</a:t>
            </a:r>
          </a:p>
        </p:txBody>
      </p:sp>
      <p:sp>
        <p:nvSpPr>
          <p:cNvPr id="3" name="Content Placeholder 2"/>
          <p:cNvSpPr>
            <a:spLocks noGrp="1"/>
          </p:cNvSpPr>
          <p:nvPr>
            <p:ph idx="1"/>
          </p:nvPr>
        </p:nvSpPr>
        <p:spPr/>
        <p:txBody>
          <a:bodyPr/>
          <a:lstStyle/>
          <a:p>
            <a:pPr marL="0" indent="0">
              <a:buFont typeface="Monotype Sorts" charset="0"/>
              <a:buNone/>
              <a:defRPr/>
            </a:pPr>
            <a:r>
              <a:rPr lang="en-US" dirty="0" smtClean="0">
                <a:latin typeface="Courier New"/>
                <a:ea typeface="ＭＳ Ｐゴシック" pitchFamily="-65" charset="-128"/>
                <a:cs typeface="Courier New"/>
                <a:hlinkClick r:id="rId3"/>
              </a:rPr>
              <a:t>https://www.google.com/search?q=what+is+computer+science&amp;espv=2&amp;source=lnms&amp;tbm=isch&amp;sa=X&amp;ei=Ib77U_O9CtDhsAT07YDABA&amp;sqi=2&amp;ved=0CAcQ_AUoAg&amp;biw=1293&amp;bih=861</a:t>
            </a:r>
            <a:r>
              <a:rPr lang="en-US" dirty="0" smtClean="0">
                <a:latin typeface="Courier New"/>
                <a:ea typeface="ＭＳ Ｐゴシック" pitchFamily="-65" charset="-128"/>
                <a:cs typeface="Courier New"/>
              </a:rPr>
              <a:t> </a:t>
            </a:r>
            <a:endParaRPr lang="en-US" dirty="0" smtClean="0">
              <a:ea typeface="ＭＳ Ｐゴシック" pitchFamily="-65" charset="-128"/>
            </a:endParaRPr>
          </a:p>
          <a:p>
            <a:pPr>
              <a:buFont typeface="Monotype Sorts" charset="0"/>
              <a:buChar char="l"/>
              <a:defRPr/>
            </a:pPr>
            <a:r>
              <a:rPr lang="en-US" dirty="0" smtClean="0">
                <a:ea typeface="ＭＳ Ｐゴシック" pitchFamily="-65" charset="-128"/>
              </a:rPr>
              <a:t>What are the parameters to the query?</a:t>
            </a:r>
          </a:p>
          <a:p>
            <a:pPr lvl="1">
              <a:buFont typeface="Wingdings" charset="0"/>
              <a:buChar char="Ø"/>
              <a:defRPr/>
            </a:pPr>
            <a:r>
              <a:rPr lang="en-US" dirty="0" smtClean="0">
                <a:ea typeface="ＭＳ Ｐゴシック" pitchFamily="-65" charset="-128"/>
              </a:rPr>
              <a:t>What changes, what stays the same?</a:t>
            </a:r>
            <a:endParaRPr lang="en-US" dirty="0">
              <a:ea typeface="ＭＳ Ｐゴシック" pitchFamily="-65" charset="-128"/>
            </a:endParaRPr>
          </a:p>
        </p:txBody>
      </p:sp>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4" name="Slide Number Placeholder 3"/>
          <p:cNvSpPr>
            <a:spLocks noGrp="1"/>
          </p:cNvSpPr>
          <p:nvPr>
            <p:ph type="sldNum" sz="quarter" idx="12"/>
          </p:nvPr>
        </p:nvSpPr>
        <p:spPr/>
        <p:txBody>
          <a:bodyPr/>
          <a:lstStyle/>
          <a:p>
            <a:pPr>
              <a:defRPr/>
            </a:pPr>
            <a:fld id="{FC6DB02F-6869-41A8-88A9-7B04A59444FD}" type="slidenum">
              <a:rPr lang="en-US" smtClean="0"/>
              <a:pPr>
                <a:defRPr/>
              </a:pPr>
              <a:t>7</a:t>
            </a:fld>
            <a:endParaRPr lang="en-US"/>
          </a:p>
        </p:txBody>
      </p:sp>
    </p:spTree>
    <p:extLst>
      <p:ext uri="{BB962C8B-B14F-4D97-AF65-F5344CB8AC3E}">
        <p14:creationId xmlns:p14="http://schemas.microsoft.com/office/powerpoint/2010/main" val="14470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09600" y="304800"/>
            <a:ext cx="4724400" cy="838200"/>
          </a:xfrm>
        </p:spPr>
        <p:txBody>
          <a:bodyPr/>
          <a:lstStyle/>
          <a:p>
            <a:pPr eaLnBrk="1" hangingPunct="1"/>
            <a:r>
              <a:rPr lang="en-US" altLang="en-US" smtClean="0"/>
              <a:t>What is Computer Science?</a:t>
            </a:r>
          </a:p>
        </p:txBody>
      </p:sp>
      <p:sp>
        <p:nvSpPr>
          <p:cNvPr id="19458" name="Rectangle 3"/>
          <p:cNvSpPr>
            <a:spLocks noGrp="1" noChangeArrowheads="1"/>
          </p:cNvSpPr>
          <p:nvPr>
            <p:ph type="body" idx="1"/>
          </p:nvPr>
        </p:nvSpPr>
        <p:spPr>
          <a:xfrm>
            <a:off x="685800" y="1828800"/>
            <a:ext cx="7772400" cy="4267200"/>
          </a:xfrm>
        </p:spPr>
        <p:txBody>
          <a:bodyPr/>
          <a:lstStyle/>
          <a:p>
            <a:pPr eaLnBrk="1" hangingPunct="1"/>
            <a:r>
              <a:rPr lang="en-US" altLang="en-US" smtClean="0"/>
              <a:t>Artificial Intelligence</a:t>
            </a:r>
          </a:p>
          <a:p>
            <a:pPr eaLnBrk="1" hangingPunct="1"/>
            <a:endParaRPr lang="en-US" altLang="en-US" smtClean="0"/>
          </a:p>
        </p:txBody>
      </p:sp>
      <p:pic>
        <p:nvPicPr>
          <p:cNvPr id="19459" name="Picture 4" descr="D:\cps6\room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8600"/>
            <a:ext cx="31908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D:\cps6\sandstor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97312"/>
            <a:ext cx="34290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6"/>
          <p:cNvSpPr txBox="1">
            <a:spLocks noChangeArrowheads="1"/>
          </p:cNvSpPr>
          <p:nvPr/>
        </p:nvSpPr>
        <p:spPr bwMode="auto">
          <a:xfrm>
            <a:off x="6248400" y="3352800"/>
            <a:ext cx="1387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sz="2800">
                <a:latin typeface="Times New Roman" panose="02020603050405020304" pitchFamily="18" charset="0"/>
                <a:cs typeface="Times New Roman" panose="02020603050405020304" pitchFamily="18" charset="0"/>
              </a:rPr>
              <a:t>Roomba</a:t>
            </a:r>
          </a:p>
        </p:txBody>
      </p:sp>
      <p:sp>
        <p:nvSpPr>
          <p:cNvPr id="19462" name="Text Box 7"/>
          <p:cNvSpPr txBox="1">
            <a:spLocks noChangeArrowheads="1"/>
          </p:cNvSpPr>
          <p:nvPr/>
        </p:nvSpPr>
        <p:spPr bwMode="auto">
          <a:xfrm>
            <a:off x="5588000" y="5968999"/>
            <a:ext cx="286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sz="2800" dirty="0">
                <a:latin typeface="Times New Roman" panose="02020603050405020304" pitchFamily="18" charset="0"/>
                <a:cs typeface="Times New Roman" panose="02020603050405020304" pitchFamily="18" charset="0"/>
              </a:rPr>
              <a:t>CMU’s Sandstorm</a:t>
            </a:r>
          </a:p>
        </p:txBody>
      </p:sp>
      <p:sp>
        <p:nvSpPr>
          <p:cNvPr id="19463" name="Text Box 9"/>
          <p:cNvSpPr txBox="1">
            <a:spLocks noChangeArrowheads="1"/>
          </p:cNvSpPr>
          <p:nvPr/>
        </p:nvSpPr>
        <p:spPr bwMode="auto">
          <a:xfrm>
            <a:off x="1143000" y="5867400"/>
            <a:ext cx="2482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a:latin typeface="Times New Roman" panose="02020603050405020304" pitchFamily="18" charset="0"/>
                <a:cs typeface="Times New Roman" panose="02020603050405020304" pitchFamily="18" charset="0"/>
              </a:rPr>
              <a:t>Spirit, Mars Rover</a:t>
            </a:r>
          </a:p>
        </p:txBody>
      </p:sp>
      <p:pic>
        <p:nvPicPr>
          <p:cNvPr id="19464" name="Picture 9" descr="NASA_Mars_Rov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14600"/>
            <a:ext cx="398145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8</a:t>
            </a:fld>
            <a:endParaRPr lang="en-US"/>
          </a:p>
        </p:txBody>
      </p:sp>
    </p:spTree>
    <p:extLst>
      <p:ext uri="{BB962C8B-B14F-4D97-AF65-F5344CB8AC3E}">
        <p14:creationId xmlns:p14="http://schemas.microsoft.com/office/powerpoint/2010/main" val="3554917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altLang="en-US" smtClean="0"/>
              <a:t>What is Computer Science?</a:t>
            </a:r>
          </a:p>
        </p:txBody>
      </p:sp>
      <p:sp>
        <p:nvSpPr>
          <p:cNvPr id="21506" name="Rectangle 3"/>
          <p:cNvSpPr>
            <a:spLocks noGrp="1" noChangeArrowheads="1"/>
          </p:cNvSpPr>
          <p:nvPr>
            <p:ph type="body" idx="1"/>
          </p:nvPr>
        </p:nvSpPr>
        <p:spPr/>
        <p:txBody>
          <a:bodyPr/>
          <a:lstStyle/>
          <a:p>
            <a:pPr eaLnBrk="1" hangingPunct="1"/>
            <a:r>
              <a:rPr lang="en-US" altLang="en-US" smtClean="0"/>
              <a:t>Medicine, Genomics</a:t>
            </a:r>
          </a:p>
        </p:txBody>
      </p:sp>
      <p:pic>
        <p:nvPicPr>
          <p:cNvPr id="21507" name="Picture 4" descr="D:\cps6\ultrasound-nice-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67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D:\cps6\geneD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514600"/>
            <a:ext cx="21907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compsci 101 fall 2016</a:t>
            </a:r>
            <a:endParaRPr lang="en-US"/>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9</a:t>
            </a:fld>
            <a:endParaRPr lang="en-US"/>
          </a:p>
        </p:txBody>
      </p:sp>
    </p:spTree>
    <p:extLst>
      <p:ext uri="{BB962C8B-B14F-4D97-AF65-F5344CB8AC3E}">
        <p14:creationId xmlns:p14="http://schemas.microsoft.com/office/powerpoint/2010/main" val="142727617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2644</TotalTime>
  <Words>2411</Words>
  <Application>Microsoft Office PowerPoint</Application>
  <PresentationFormat>On-screen Show (4:3)</PresentationFormat>
  <Paragraphs>291</Paragraphs>
  <Slides>41</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ＭＳ Ｐゴシック</vt:lpstr>
      <vt:lpstr>ＭＳ Ｐゴシック</vt:lpstr>
      <vt:lpstr>Arial</vt:lpstr>
      <vt:lpstr>Book Antiqua</vt:lpstr>
      <vt:lpstr>Calibri</vt:lpstr>
      <vt:lpstr>Courier New</vt:lpstr>
      <vt:lpstr>Monotype Sorts</vt:lpstr>
      <vt:lpstr>Times New Roman</vt:lpstr>
      <vt:lpstr>Wingdings</vt:lpstr>
      <vt:lpstr>Default Design</vt:lpstr>
      <vt:lpstr>CompSci 101 Introduction to Computer Science</vt:lpstr>
      <vt:lpstr>CompSci 101 Data into Information and Knowledge</vt:lpstr>
      <vt:lpstr>Prerequisites for Compsci 101</vt:lpstr>
      <vt:lpstr>Who has taken CompSci 101? </vt:lpstr>
      <vt:lpstr>PowerPoint Presentation</vt:lpstr>
      <vt:lpstr>Just ask Siri (or Bing?)</vt:lpstr>
      <vt:lpstr>Anatomy of a search query</vt:lpstr>
      <vt:lpstr>What is Computer Science?</vt:lpstr>
      <vt:lpstr>What is Computer Science?</vt:lpstr>
      <vt:lpstr>What is Computer Science?</vt:lpstr>
      <vt:lpstr>What is Computer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Those quotes are all from Code.org</vt:lpstr>
      <vt:lpstr>PowerPoint Presentation</vt:lpstr>
      <vt:lpstr>PowerPoint Presentation</vt:lpstr>
      <vt:lpstr>About Prof. Rodger</vt:lpstr>
      <vt:lpstr>Sea turtles hatching</vt:lpstr>
      <vt:lpstr>Questions about Computer Science</vt:lpstr>
      <vt:lpstr>How will you learn to 'speak'?</vt:lpstr>
      <vt:lpstr>How will you learn to program?</vt:lpstr>
      <vt:lpstr>What language will we learn?</vt:lpstr>
      <vt:lpstr>Why is it called Python?</vt:lpstr>
      <vt:lpstr>PowerPoint Presentation</vt:lpstr>
      <vt:lpstr>Who are you?</vt:lpstr>
      <vt:lpstr>Daphne Koller, AI Pioneer, Educator</vt:lpstr>
      <vt:lpstr>Course overview, logistics www.cs.duke.edu/courses/fall16/compsci101</vt:lpstr>
      <vt:lpstr>Course Overview:  Is this the right one?</vt:lpstr>
      <vt:lpstr>What's in Compsci 101?</vt:lpstr>
      <vt:lpstr>PowerPoint Presentation</vt:lpstr>
      <vt:lpstr>PowerPoint Presentation</vt:lpstr>
      <vt:lpstr>Python code hello.py</vt:lpstr>
      <vt:lpstr>Python data reading code</vt:lpstr>
      <vt:lpstr>Announcements</vt:lpstr>
      <vt:lpstr>Duke Connection: Fred Brooks '53</vt:lpstr>
      <vt:lpstr>Why is programming fun?       Fred Brooks</vt:lpstr>
    </vt:vector>
  </TitlesOfParts>
  <Company>Duke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CompSci 6 Programming Design and Analysis</dc:title>
  <dc:creator>Susan Rodger</dc:creator>
  <cp:lastModifiedBy>Susan</cp:lastModifiedBy>
  <cp:revision>66</cp:revision>
  <cp:lastPrinted>2016-08-30T13:29:09Z</cp:lastPrinted>
  <dcterms:created xsi:type="dcterms:W3CDTF">2005-08-25T14:18:45Z</dcterms:created>
  <dcterms:modified xsi:type="dcterms:W3CDTF">2016-08-30T15:42:16Z</dcterms:modified>
</cp:coreProperties>
</file>