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7" r:id="rId3"/>
    <p:sldId id="309" r:id="rId4"/>
    <p:sldId id="311" r:id="rId5"/>
    <p:sldId id="313" r:id="rId6"/>
    <p:sldId id="312" r:id="rId7"/>
    <p:sldId id="314" r:id="rId8"/>
    <p:sldId id="283" r:id="rId9"/>
    <p:sldId id="278" r:id="rId10"/>
    <p:sldId id="304" r:id="rId11"/>
    <p:sldId id="279" r:id="rId12"/>
    <p:sldId id="305" r:id="rId13"/>
    <p:sldId id="280" r:id="rId14"/>
    <p:sldId id="281" r:id="rId15"/>
    <p:sldId id="282" r:id="rId16"/>
    <p:sldId id="284" r:id="rId17"/>
    <p:sldId id="287" r:id="rId18"/>
    <p:sldId id="285" r:id="rId19"/>
    <p:sldId id="288" r:id="rId20"/>
    <p:sldId id="306" r:id="rId21"/>
    <p:sldId id="307" r:id="rId22"/>
    <p:sldId id="315" r:id="rId23"/>
    <p:sldId id="316" r:id="rId24"/>
    <p:sldId id="317" r:id="rId2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74074" autoAdjust="0"/>
  </p:normalViewPr>
  <p:slideViewPr>
    <p:cSldViewPr>
      <p:cViewPr varScale="1">
        <p:scale>
          <a:sx n="56" d="100"/>
          <a:sy n="56" d="100"/>
        </p:scale>
        <p:origin x="3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4E8BC5B-E169-4E42-B561-47C9FCFF77ED}" type="datetimeFigureOut">
              <a:rPr lang="en-US" smtClean="0"/>
              <a:t>9/1/2016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23AD7AC-F13A-4D54-ADA9-0CD360D6C7B1}" type="slidenum">
              <a:rPr lang="en-US" smtClean="0"/>
              <a:t>‹#›</a:t>
            </a:fld>
            <a:endParaRPr lang="en-US"/>
          </a:p>
        </p:txBody>
      </p:sp>
    </p:spTree>
    <p:extLst>
      <p:ext uri="{BB962C8B-B14F-4D97-AF65-F5344CB8AC3E}">
        <p14:creationId xmlns:p14="http://schemas.microsoft.com/office/powerpoint/2010/main" val="334250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AD7AC-F13A-4D54-ADA9-0CD360D6C7B1}" type="slidenum">
              <a:rPr lang="en-US" smtClean="0"/>
              <a:t>1</a:t>
            </a:fld>
            <a:endParaRPr lang="en-US"/>
          </a:p>
        </p:txBody>
      </p:sp>
    </p:spTree>
    <p:extLst>
      <p:ext uri="{BB962C8B-B14F-4D97-AF65-F5344CB8AC3E}">
        <p14:creationId xmlns:p14="http://schemas.microsoft.com/office/powerpoint/2010/main" val="167149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Times New Roman" panose="02020603050405020304" pitchFamily="18" charset="0"/>
              </a:rPr>
              <a:t>Show collaboration policy and talk about it. </a:t>
            </a:r>
          </a:p>
        </p:txBody>
      </p:sp>
    </p:spTree>
    <p:extLst>
      <p:ext uri="{BB962C8B-B14F-4D97-AF65-F5344CB8AC3E}">
        <p14:creationId xmlns:p14="http://schemas.microsoft.com/office/powerpoint/2010/main" val="171351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New Roman" panose="02020603050405020304" pitchFamily="18" charset="0"/>
              </a:rPr>
              <a:t>Cooking something  - Cake and decorate with mints (BRING MINT BOWL AND Say Put 10 mints on the cake) – How do I get them out of the bowl? And the wrapper?</a:t>
            </a:r>
          </a:p>
          <a:p>
            <a:r>
              <a:rPr lang="en-US" altLang="en-US" dirty="0" smtClean="0">
                <a:latin typeface="Times New Roman" panose="02020603050405020304" pitchFamily="18" charset="0"/>
              </a:rPr>
              <a:t>, Baby Names – </a:t>
            </a:r>
          </a:p>
          <a:p>
            <a:r>
              <a:rPr lang="en-US" altLang="en-US" dirty="0" smtClean="0">
                <a:latin typeface="Times New Roman" panose="02020603050405020304" pitchFamily="18" charset="0"/>
              </a:rPr>
              <a:t>Nate Silver – </a:t>
            </a:r>
            <a:r>
              <a:rPr lang="en-US" altLang="en-US" dirty="0" err="1" smtClean="0">
                <a:latin typeface="Times New Roman" panose="02020603050405020304" pitchFamily="18" charset="0"/>
              </a:rPr>
              <a:t>Statitician</a:t>
            </a:r>
            <a:r>
              <a:rPr lang="en-US" altLang="en-US" dirty="0" smtClean="0">
                <a:latin typeface="Times New Roman" panose="02020603050405020304" pitchFamily="18" charset="0"/>
              </a:rPr>
              <a:t> and journalist. he has predicted presidential winner in every state – last two years, also big in sports </a:t>
            </a:r>
          </a:p>
          <a:p>
            <a:r>
              <a:rPr lang="en-US" altLang="en-US" dirty="0" smtClean="0">
                <a:latin typeface="Times New Roman" panose="02020603050405020304" pitchFamily="18" charset="0"/>
              </a:rPr>
              <a:t>Recommender  - project later in the semester</a:t>
            </a:r>
          </a:p>
        </p:txBody>
      </p:sp>
    </p:spTree>
    <p:extLst>
      <p:ext uri="{BB962C8B-B14F-4D97-AF65-F5344CB8AC3E}">
        <p14:creationId xmlns:p14="http://schemas.microsoft.com/office/powerpoint/2010/main" val="194942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Google for Algorithm using news, not web. Google has an algorithm for determining what to display. How does that algorithm work? What kind of people are interested in that algorithm? Influential but we don’t know what that algorithm is….</a:t>
            </a:r>
          </a:p>
          <a:p>
            <a:endParaRPr lang="en-US" dirty="0"/>
          </a:p>
        </p:txBody>
      </p:sp>
      <p:sp>
        <p:nvSpPr>
          <p:cNvPr id="4" name="Slide Number Placeholder 3"/>
          <p:cNvSpPr>
            <a:spLocks noGrp="1"/>
          </p:cNvSpPr>
          <p:nvPr>
            <p:ph type="sldNum" sz="quarter" idx="10"/>
          </p:nvPr>
        </p:nvSpPr>
        <p:spPr/>
        <p:txBody>
          <a:bodyPr/>
          <a:lstStyle/>
          <a:p>
            <a:fld id="{023AD7AC-F13A-4D54-ADA9-0CD360D6C7B1}" type="slidenum">
              <a:rPr lang="en-US" smtClean="0"/>
              <a:t>24</a:t>
            </a:fld>
            <a:endParaRPr lang="en-US"/>
          </a:p>
        </p:txBody>
      </p:sp>
    </p:spTree>
    <p:extLst>
      <p:ext uri="{BB962C8B-B14F-4D97-AF65-F5344CB8AC3E}">
        <p14:creationId xmlns:p14="http://schemas.microsoft.com/office/powerpoint/2010/main" val="122273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you find the assignment?</a:t>
            </a:r>
          </a:p>
          <a:p>
            <a:r>
              <a:rPr lang="en-US" dirty="0" smtClean="0"/>
              <a:t>Where do you find </a:t>
            </a:r>
            <a:r>
              <a:rPr lang="en-US" smtClean="0"/>
              <a:t>install instructions?</a:t>
            </a:r>
            <a:endParaRPr lang="en-US"/>
          </a:p>
        </p:txBody>
      </p:sp>
      <p:sp>
        <p:nvSpPr>
          <p:cNvPr id="4" name="Slide Number Placeholder 3"/>
          <p:cNvSpPr>
            <a:spLocks noGrp="1"/>
          </p:cNvSpPr>
          <p:nvPr>
            <p:ph type="sldNum" sz="quarter" idx="10"/>
          </p:nvPr>
        </p:nvSpPr>
        <p:spPr/>
        <p:txBody>
          <a:bodyPr/>
          <a:lstStyle/>
          <a:p>
            <a:fld id="{023AD7AC-F13A-4D54-ADA9-0CD360D6C7B1}" type="slidenum">
              <a:rPr lang="en-US" smtClean="0"/>
              <a:t>2</a:t>
            </a:fld>
            <a:endParaRPr lang="en-US"/>
          </a:p>
        </p:txBody>
      </p:sp>
    </p:spTree>
    <p:extLst>
      <p:ext uri="{BB962C8B-B14F-4D97-AF65-F5344CB8AC3E}">
        <p14:creationId xmlns:p14="http://schemas.microsoft.com/office/powerpoint/2010/main" val="419326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a bug, you need to move the “if on edge bounce to after</a:t>
            </a:r>
            <a:r>
              <a:rPr lang="en-US" baseline="0" dirty="0" smtClean="0"/>
              <a:t> the “say time to change direction”</a:t>
            </a:r>
          </a:p>
          <a:p>
            <a:endParaRPr lang="en-US" baseline="0" dirty="0" smtClean="0"/>
          </a:p>
          <a:p>
            <a:r>
              <a:rPr lang="en-US" baseline="0" dirty="0" smtClean="0"/>
              <a:t>How long is forever? Will she get tired and stop?</a:t>
            </a:r>
            <a:endParaRPr lang="en-US" dirty="0"/>
          </a:p>
        </p:txBody>
      </p:sp>
      <p:sp>
        <p:nvSpPr>
          <p:cNvPr id="4" name="Slide Number Placeholder 3"/>
          <p:cNvSpPr>
            <a:spLocks noGrp="1"/>
          </p:cNvSpPr>
          <p:nvPr>
            <p:ph type="sldNum" sz="quarter" idx="10"/>
          </p:nvPr>
        </p:nvSpPr>
        <p:spPr/>
        <p:txBody>
          <a:bodyPr/>
          <a:lstStyle/>
          <a:p>
            <a:fld id="{68E7F96B-574F-49CA-A5C6-71B75ADBD60B}" type="slidenum">
              <a:rPr lang="en-US" smtClean="0"/>
              <a:t>8</a:t>
            </a:fld>
            <a:endParaRPr lang="en-US"/>
          </a:p>
        </p:txBody>
      </p:sp>
    </p:spTree>
    <p:extLst>
      <p:ext uri="{BB962C8B-B14F-4D97-AF65-F5344CB8AC3E}">
        <p14:creationId xmlns:p14="http://schemas.microsoft.com/office/powerpoint/2010/main" val="98177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8F620-9FF5-4787-A246-C1A85E500F48}" type="slidenum">
              <a:rPr lang="en-US" smtClean="0"/>
              <a:t>9</a:t>
            </a:fld>
            <a:endParaRPr lang="en-US"/>
          </a:p>
        </p:txBody>
      </p:sp>
    </p:spTree>
    <p:extLst>
      <p:ext uri="{BB962C8B-B14F-4D97-AF65-F5344CB8AC3E}">
        <p14:creationId xmlns:p14="http://schemas.microsoft.com/office/powerpoint/2010/main" val="247329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other examples also, add two numbers?  Show how in the interactive console too</a:t>
            </a:r>
            <a:endParaRPr lang="en-US" dirty="0"/>
          </a:p>
        </p:txBody>
      </p:sp>
      <p:sp>
        <p:nvSpPr>
          <p:cNvPr id="4" name="Slide Number Placeholder 3"/>
          <p:cNvSpPr>
            <a:spLocks noGrp="1"/>
          </p:cNvSpPr>
          <p:nvPr>
            <p:ph type="sldNum" sz="quarter" idx="10"/>
          </p:nvPr>
        </p:nvSpPr>
        <p:spPr/>
        <p:txBody>
          <a:bodyPr/>
          <a:lstStyle/>
          <a:p>
            <a:fld id="{A428F620-9FF5-4787-A246-C1A85E500F48}" type="slidenum">
              <a:rPr lang="en-US" smtClean="0"/>
              <a:t>10</a:t>
            </a:fld>
            <a:endParaRPr lang="en-US"/>
          </a:p>
        </p:txBody>
      </p:sp>
    </p:spTree>
    <p:extLst>
      <p:ext uri="{BB962C8B-B14F-4D97-AF65-F5344CB8AC3E}">
        <p14:creationId xmlns:p14="http://schemas.microsoft.com/office/powerpoint/2010/main" val="279694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AD7AC-F13A-4D54-ADA9-0CD360D6C7B1}" type="slidenum">
              <a:rPr lang="en-US" smtClean="0"/>
              <a:t>11</a:t>
            </a:fld>
            <a:endParaRPr lang="en-US"/>
          </a:p>
        </p:txBody>
      </p:sp>
    </p:spTree>
    <p:extLst>
      <p:ext uri="{BB962C8B-B14F-4D97-AF65-F5344CB8AC3E}">
        <p14:creationId xmlns:p14="http://schemas.microsoft.com/office/powerpoint/2010/main" val="239099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Duke Alum, Turing Award Winner and founded UNC Chapel Hill Computer Science</a:t>
            </a:r>
            <a:r>
              <a:rPr lang="en-US" baseline="0" dirty="0" smtClean="0"/>
              <a:t> Dept. </a:t>
            </a:r>
            <a:endParaRPr lang="en-US" dirty="0"/>
          </a:p>
        </p:txBody>
      </p:sp>
      <p:sp>
        <p:nvSpPr>
          <p:cNvPr id="4" name="Slide Number Placeholder 3"/>
          <p:cNvSpPr>
            <a:spLocks noGrp="1"/>
          </p:cNvSpPr>
          <p:nvPr>
            <p:ph type="sldNum" sz="quarter" idx="10"/>
          </p:nvPr>
        </p:nvSpPr>
        <p:spPr/>
        <p:txBody>
          <a:bodyPr/>
          <a:lstStyle/>
          <a:p>
            <a:fld id="{023AD7AC-F13A-4D54-ADA9-0CD360D6C7B1}" type="slidenum">
              <a:rPr lang="en-US" smtClean="0"/>
              <a:t>14</a:t>
            </a:fld>
            <a:endParaRPr lang="en-US"/>
          </a:p>
        </p:txBody>
      </p:sp>
    </p:spTree>
    <p:extLst>
      <p:ext uri="{BB962C8B-B14F-4D97-AF65-F5344CB8AC3E}">
        <p14:creationId xmlns:p14="http://schemas.microsoft.com/office/powerpoint/2010/main" val="149795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AD7AC-F13A-4D54-ADA9-0CD360D6C7B1}" type="slidenum">
              <a:rPr lang="en-US" smtClean="0"/>
              <a:t>16</a:t>
            </a:fld>
            <a:endParaRPr lang="en-US"/>
          </a:p>
        </p:txBody>
      </p:sp>
    </p:spTree>
    <p:extLst>
      <p:ext uri="{BB962C8B-B14F-4D97-AF65-F5344CB8AC3E}">
        <p14:creationId xmlns:p14="http://schemas.microsoft.com/office/powerpoint/2010/main" val="202867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Piazza is your friend!</a:t>
            </a:r>
            <a:endParaRPr lang="en-US" dirty="0"/>
          </a:p>
        </p:txBody>
      </p:sp>
      <p:sp>
        <p:nvSpPr>
          <p:cNvPr id="4" name="Slide Number Placeholder 3"/>
          <p:cNvSpPr>
            <a:spLocks noGrp="1"/>
          </p:cNvSpPr>
          <p:nvPr>
            <p:ph type="sldNum" sz="quarter" idx="10"/>
          </p:nvPr>
        </p:nvSpPr>
        <p:spPr/>
        <p:txBody>
          <a:bodyPr/>
          <a:lstStyle/>
          <a:p>
            <a:fld id="{E8CC0C50-F691-46EE-9595-47F911244C30}" type="slidenum">
              <a:rPr lang="en-US" smtClean="0"/>
              <a:t>18</a:t>
            </a:fld>
            <a:endParaRPr lang="en-US"/>
          </a:p>
        </p:txBody>
      </p:sp>
    </p:spTree>
    <p:extLst>
      <p:ext uri="{BB962C8B-B14F-4D97-AF65-F5344CB8AC3E}">
        <p14:creationId xmlns:p14="http://schemas.microsoft.com/office/powerpoint/2010/main" val="325571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smtClean="0"/>
              <a:t>compsci 101 fall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it.ly/101f16-0901-1"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Fred_Brooks.jpg#/media/File:Fred_Brooks.jp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53eig.ht/1tZy90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moreintelligentlife.com/content/features/anonymous/slaves-algorithm"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5300" y="784857"/>
            <a:ext cx="8153400" cy="1981200"/>
          </a:xfrm>
        </p:spPr>
        <p:txBody>
          <a:bodyPr/>
          <a:lstStyle/>
          <a:p>
            <a:pPr eaLnBrk="1" hangingPunct="1"/>
            <a:r>
              <a:rPr lang="en-US" dirty="0" err="1" smtClean="0"/>
              <a:t>CompSci</a:t>
            </a:r>
            <a:r>
              <a:rPr lang="en-US" dirty="0" smtClean="0"/>
              <a:t> 101</a:t>
            </a:r>
            <a:br>
              <a:rPr lang="en-US" dirty="0" smtClean="0"/>
            </a:br>
            <a:r>
              <a:rPr lang="en-US" dirty="0" smtClean="0"/>
              <a:t>Introduction to Computer Science</a:t>
            </a:r>
          </a:p>
        </p:txBody>
      </p:sp>
      <p:sp>
        <p:nvSpPr>
          <p:cNvPr id="3075" name="Text Box 4"/>
          <p:cNvSpPr txBox="1">
            <a:spLocks noChangeArrowheads="1"/>
          </p:cNvSpPr>
          <p:nvPr/>
        </p:nvSpPr>
        <p:spPr bwMode="auto">
          <a:xfrm>
            <a:off x="5181600" y="3733799"/>
            <a:ext cx="21194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smtClean="0"/>
              <a:t>Sept 1, 2016</a:t>
            </a:r>
            <a:endParaRPr lang="en-US" sz="2800" dirty="0"/>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3" name="Footer Placeholder 2"/>
          <p:cNvSpPr>
            <a:spLocks noGrp="1"/>
          </p:cNvSpPr>
          <p:nvPr>
            <p:ph type="ftr" sz="quarter" idx="11"/>
          </p:nvPr>
        </p:nvSpPr>
        <p:spPr/>
        <p:txBody>
          <a:bodyPr/>
          <a:lstStyle/>
          <a:p>
            <a:pPr>
              <a:defRPr/>
            </a:pPr>
            <a:r>
              <a:rPr lang="en-US" smtClean="0"/>
              <a:t>compsci 101 fall 2016</a:t>
            </a:r>
            <a:endParaRPr lang="en-US"/>
          </a:p>
        </p:txBody>
      </p:sp>
      <p:sp>
        <p:nvSpPr>
          <p:cNvPr id="4" name="Slide Number Placeholder 3"/>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3330860"/>
            <a:ext cx="2463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34" y="0"/>
            <a:ext cx="7772400" cy="1143000"/>
          </a:xfrm>
        </p:spPr>
        <p:txBody>
          <a:bodyPr/>
          <a:lstStyle/>
          <a:p>
            <a:r>
              <a:rPr lang="en-US" dirty="0" smtClean="0"/>
              <a:t>Run hello.py</a:t>
            </a:r>
            <a:endParaRPr lang="en-US" dirty="0"/>
          </a:p>
        </p:txBody>
      </p:sp>
      <p:sp>
        <p:nvSpPr>
          <p:cNvPr id="5" name="Footer Placeholder 4"/>
          <p:cNvSpPr>
            <a:spLocks noGrp="1"/>
          </p:cNvSpPr>
          <p:nvPr>
            <p:ph type="ftr" sz="quarter" idx="11"/>
          </p:nvPr>
        </p:nvSpPr>
        <p:spPr/>
        <p:txBody>
          <a:bodyPr/>
          <a:lstStyle/>
          <a:p>
            <a:pPr>
              <a:defRPr/>
            </a:pPr>
            <a:r>
              <a:rPr lang="en-US" smtClean="0"/>
              <a:t>compsci 101 fall 2016</a:t>
            </a:r>
            <a:endParaRPr lang="en-US"/>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pic>
        <p:nvPicPr>
          <p:cNvPr id="3" name="Picture 2"/>
          <p:cNvPicPr>
            <a:picLocks noChangeAspect="1"/>
          </p:cNvPicPr>
          <p:nvPr/>
        </p:nvPicPr>
        <p:blipFill>
          <a:blip r:embed="rId3"/>
          <a:stretch>
            <a:fillRect/>
          </a:stretch>
        </p:blipFill>
        <p:spPr>
          <a:xfrm>
            <a:off x="376265" y="1295400"/>
            <a:ext cx="8391469" cy="2819400"/>
          </a:xfrm>
          <a:prstGeom prst="rect">
            <a:avLst/>
          </a:prstGeom>
        </p:spPr>
      </p:pic>
      <p:pic>
        <p:nvPicPr>
          <p:cNvPr id="8" name="Content Placeholder 7"/>
          <p:cNvPicPr>
            <a:picLocks noGrp="1" noChangeAspect="1"/>
          </p:cNvPicPr>
          <p:nvPr>
            <p:ph idx="1"/>
          </p:nvPr>
        </p:nvPicPr>
        <p:blipFill>
          <a:blip r:embed="rId4"/>
          <a:stretch>
            <a:fillRect/>
          </a:stretch>
        </p:blipFill>
        <p:spPr>
          <a:xfrm>
            <a:off x="376265" y="4648200"/>
            <a:ext cx="5987986" cy="1297397"/>
          </a:xfrm>
          <a:prstGeom prst="rect">
            <a:avLst/>
          </a:prstGeom>
        </p:spPr>
      </p:pic>
    </p:spTree>
    <p:extLst>
      <p:ext uri="{BB962C8B-B14F-4D97-AF65-F5344CB8AC3E}">
        <p14:creationId xmlns:p14="http://schemas.microsoft.com/office/powerpoint/2010/main" val="320206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666750" y="190500"/>
            <a:ext cx="7772400" cy="1143000"/>
          </a:xfrm>
        </p:spPr>
        <p:txBody>
          <a:bodyPr/>
          <a:lstStyle/>
          <a:p>
            <a:r>
              <a:rPr lang="en-US" altLang="en-US" dirty="0" smtClean="0"/>
              <a:t>Python data reading code</a:t>
            </a:r>
          </a:p>
        </p:txBody>
      </p:sp>
      <p:sp>
        <p:nvSpPr>
          <p:cNvPr id="33794" name="Content Placeholder 5"/>
          <p:cNvSpPr>
            <a:spLocks noGrp="1"/>
          </p:cNvSpPr>
          <p:nvPr>
            <p:ph idx="1"/>
          </p:nvPr>
        </p:nvSpPr>
        <p:spPr>
          <a:xfrm>
            <a:off x="685800" y="1524000"/>
            <a:ext cx="7772400" cy="4114800"/>
          </a:xfrm>
        </p:spPr>
        <p:txBody>
          <a:bodyPr/>
          <a:lstStyle/>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f = open("kjv10.txt")</a:t>
            </a:r>
          </a:p>
          <a:p>
            <a:pPr marL="0" indent="0">
              <a:buFont typeface="Monotype Sorts" charset="2"/>
              <a:buNone/>
            </a:pPr>
            <a:r>
              <a:rPr lang="en-US" altLang="en-US" sz="3200" dirty="0" err="1" smtClean="0">
                <a:latin typeface="Courier New" panose="02070309020205020404" pitchFamily="49" charset="0"/>
                <a:cs typeface="Courier New" panose="02070309020205020404" pitchFamily="49" charset="0"/>
              </a:rPr>
              <a:t>st</a:t>
            </a:r>
            <a:r>
              <a:rPr lang="en-US" altLang="en-US" sz="3200" dirty="0" smtClean="0">
                <a:latin typeface="Courier New" panose="02070309020205020404" pitchFamily="49" charset="0"/>
                <a:cs typeface="Courier New" panose="02070309020205020404" pitchFamily="49" charset="0"/>
              </a:rPr>
              <a:t> = </a:t>
            </a:r>
            <a:r>
              <a:rPr lang="en-US" altLang="en-US" sz="3200" dirty="0" err="1" smtClean="0">
                <a:latin typeface="Courier New" panose="02070309020205020404" pitchFamily="49" charset="0"/>
                <a:cs typeface="Courier New" panose="02070309020205020404" pitchFamily="49" charset="0"/>
              </a:rPr>
              <a:t>f.read</a:t>
            </a:r>
            <a:r>
              <a:rPr lang="en-US" altLang="en-US" sz="3200" dirty="0" smtClean="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total = </a:t>
            </a:r>
            <a:r>
              <a:rPr lang="en-US" altLang="en-US" sz="3200" dirty="0" err="1" smtClean="0">
                <a:latin typeface="Courier New" panose="02070309020205020404" pitchFamily="49" charset="0"/>
                <a:cs typeface="Courier New" panose="02070309020205020404" pitchFamily="49" charset="0"/>
              </a:rPr>
              <a:t>len</a:t>
            </a:r>
            <a:r>
              <a:rPr lang="en-US" altLang="en-US" sz="3200" dirty="0" smtClean="0">
                <a:latin typeface="Courier New" panose="02070309020205020404" pitchFamily="49" charset="0"/>
                <a:cs typeface="Courier New" panose="02070309020205020404" pitchFamily="49" charset="0"/>
              </a:rPr>
              <a:t>(</a:t>
            </a:r>
            <a:r>
              <a:rPr lang="en-US" altLang="en-US" sz="3200" dirty="0" err="1" smtClean="0">
                <a:latin typeface="Courier New" panose="02070309020205020404" pitchFamily="49" charset="0"/>
                <a:cs typeface="Courier New" panose="02070309020205020404" pitchFamily="49" charset="0"/>
              </a:rPr>
              <a:t>st</a:t>
            </a:r>
            <a:r>
              <a:rPr lang="en-US" altLang="en-US" sz="3200" dirty="0" smtClean="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err="1" smtClean="0">
                <a:latin typeface="Courier New" panose="02070309020205020404" pitchFamily="49" charset="0"/>
                <a:cs typeface="Courier New" panose="02070309020205020404" pitchFamily="49" charset="0"/>
              </a:rPr>
              <a:t>zc</a:t>
            </a:r>
            <a:r>
              <a:rPr lang="en-US" altLang="en-US" sz="3200" dirty="0" smtClean="0">
                <a:latin typeface="Courier New" panose="02070309020205020404" pitchFamily="49" charset="0"/>
                <a:cs typeface="Courier New" panose="02070309020205020404" pitchFamily="49" charset="0"/>
              </a:rPr>
              <a:t> = </a:t>
            </a:r>
            <a:r>
              <a:rPr lang="en-US" altLang="en-US" sz="3200" dirty="0" err="1" smtClean="0">
                <a:latin typeface="Courier New" panose="02070309020205020404" pitchFamily="49" charset="0"/>
                <a:cs typeface="Courier New" panose="02070309020205020404" pitchFamily="49" charset="0"/>
              </a:rPr>
              <a:t>st.count</a:t>
            </a:r>
            <a:r>
              <a:rPr lang="en-US" altLang="en-US" sz="3200" dirty="0" smtClean="0">
                <a:latin typeface="Courier New" panose="02070309020205020404" pitchFamily="49" charset="0"/>
                <a:cs typeface="Courier New" panose="02070309020205020404" pitchFamily="49" charset="0"/>
              </a:rPr>
              <a:t>('z')</a:t>
            </a:r>
          </a:p>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print "total # chars = ",total</a:t>
            </a:r>
          </a:p>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print "number of z’s",</a:t>
            </a:r>
            <a:r>
              <a:rPr lang="en-US" altLang="en-US" sz="3200" dirty="0" err="1" smtClean="0">
                <a:latin typeface="Courier New" panose="02070309020205020404" pitchFamily="49" charset="0"/>
                <a:cs typeface="Courier New" panose="02070309020205020404" pitchFamily="49" charset="0"/>
              </a:rPr>
              <a:t>zc</a:t>
            </a:r>
            <a:endParaRPr lang="en-US" altLang="en-US" sz="3200" dirty="0" smtClean="0">
              <a:latin typeface="Courier New" panose="02070309020205020404" pitchFamily="49" charset="0"/>
              <a:cs typeface="Courier New" panose="02070309020205020404" pitchFamily="49" charset="0"/>
            </a:endParaRPr>
          </a:p>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for </a:t>
            </a:r>
            <a:r>
              <a:rPr lang="en-US" altLang="en-US" sz="3200" dirty="0" err="1" smtClean="0">
                <a:latin typeface="Courier New" panose="02070309020205020404" pitchFamily="49" charset="0"/>
                <a:cs typeface="Courier New" panose="02070309020205020404" pitchFamily="49" charset="0"/>
              </a:rPr>
              <a:t>ch</a:t>
            </a:r>
            <a:r>
              <a:rPr lang="en-US" altLang="en-US" sz="3200" dirty="0" smtClean="0">
                <a:latin typeface="Courier New" panose="02070309020205020404" pitchFamily="49" charset="0"/>
                <a:cs typeface="Courier New" panose="02070309020205020404" pitchFamily="49" charset="0"/>
              </a:rPr>
              <a:t> in '</a:t>
            </a:r>
            <a:r>
              <a:rPr lang="en-US" altLang="en-US" sz="3200" dirty="0" err="1" smtClean="0">
                <a:latin typeface="Courier New" panose="02070309020205020404" pitchFamily="49" charset="0"/>
                <a:cs typeface="Courier New" panose="02070309020205020404" pitchFamily="49" charset="0"/>
              </a:rPr>
              <a:t>aeiou</a:t>
            </a:r>
            <a:r>
              <a:rPr lang="en-US" altLang="en-US" sz="3200" dirty="0" smtClean="0">
                <a:latin typeface="Courier New" panose="02070309020205020404" pitchFamily="49" charset="0"/>
                <a:cs typeface="Courier New" panose="02070309020205020404" pitchFamily="49" charset="0"/>
              </a:rPr>
              <a:t>':</a:t>
            </a:r>
          </a:p>
          <a:p>
            <a:pPr marL="0" indent="0">
              <a:buFont typeface="Monotype Sorts" charset="2"/>
              <a:buNone/>
            </a:pPr>
            <a:r>
              <a:rPr lang="en-US" altLang="en-US" sz="3200" dirty="0" smtClean="0">
                <a:latin typeface="Courier New" panose="02070309020205020404" pitchFamily="49" charset="0"/>
                <a:cs typeface="Courier New" panose="02070309020205020404" pitchFamily="49" charset="0"/>
              </a:rPr>
              <a:t>    print </a:t>
            </a:r>
            <a:r>
              <a:rPr lang="en-US" altLang="en-US" sz="3200" dirty="0" err="1" smtClean="0">
                <a:latin typeface="Courier New" panose="02070309020205020404" pitchFamily="49" charset="0"/>
                <a:cs typeface="Courier New" panose="02070309020205020404" pitchFamily="49" charset="0"/>
              </a:rPr>
              <a:t>ch</a:t>
            </a:r>
            <a:r>
              <a:rPr lang="en-US" altLang="en-US" sz="3200" dirty="0" smtClean="0">
                <a:latin typeface="Courier New" panose="02070309020205020404" pitchFamily="49" charset="0"/>
                <a:cs typeface="Courier New" panose="02070309020205020404" pitchFamily="49" charset="0"/>
              </a:rPr>
              <a:t>, </a:t>
            </a:r>
            <a:r>
              <a:rPr lang="en-US" altLang="en-US" sz="3200" dirty="0" err="1" smtClean="0">
                <a:latin typeface="Courier New" panose="02070309020205020404" pitchFamily="49" charset="0"/>
                <a:cs typeface="Courier New" panose="02070309020205020404" pitchFamily="49" charset="0"/>
              </a:rPr>
              <a:t>st.count</a:t>
            </a:r>
            <a:r>
              <a:rPr lang="en-US" altLang="en-US" sz="3200" dirty="0" smtClean="0">
                <a:latin typeface="Courier New" panose="02070309020205020404" pitchFamily="49" charset="0"/>
                <a:cs typeface="Courier New" panose="02070309020205020404" pitchFamily="49" charset="0"/>
              </a:rPr>
              <a:t>(</a:t>
            </a:r>
            <a:r>
              <a:rPr lang="en-US" altLang="en-US" sz="3200" dirty="0" err="1" smtClean="0">
                <a:latin typeface="Courier New" panose="02070309020205020404" pitchFamily="49" charset="0"/>
                <a:cs typeface="Courier New" panose="02070309020205020404" pitchFamily="49" charset="0"/>
              </a:rPr>
              <a:t>ch</a:t>
            </a:r>
            <a:r>
              <a:rPr lang="en-US" altLang="en-US" sz="3200" dirty="0" smtClean="0">
                <a:latin typeface="Courier New" panose="02070309020205020404" pitchFamily="49" charset="0"/>
                <a:cs typeface="Courier New" panose="02070309020205020404" pitchFamily="49" charset="0"/>
              </a:rPr>
              <a:t>)</a:t>
            </a:r>
          </a:p>
          <a:p>
            <a:pPr marL="0" indent="0">
              <a:buFont typeface="Monotype Sorts" charset="2"/>
              <a:buNone/>
            </a:pPr>
            <a:endParaRPr lang="en-US" altLang="en-US" sz="3200" dirty="0" smtClean="0">
              <a:latin typeface="Courier New" panose="02070309020205020404" pitchFamily="49" charset="0"/>
              <a:cs typeface="Courier New" panose="02070309020205020404" pitchFamily="49" charset="0"/>
            </a:endParaRP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spTree>
    <p:extLst>
      <p:ext uri="{BB962C8B-B14F-4D97-AF65-F5344CB8AC3E}">
        <p14:creationId xmlns:p14="http://schemas.microsoft.com/office/powerpoint/2010/main" val="381238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124200"/>
          </a:xfrm>
        </p:spPr>
        <p:txBody>
          <a:bodyPr/>
          <a:lstStyle/>
          <a:p>
            <a:r>
              <a:rPr lang="en-US" dirty="0" err="1" smtClean="0"/>
              <a:t>Woa</a:t>
            </a:r>
            <a:r>
              <a:rPr lang="en-US" dirty="0" smtClean="0"/>
              <a:t>!!!</a:t>
            </a:r>
            <a:br>
              <a:rPr lang="en-US" dirty="0" smtClean="0"/>
            </a:br>
            <a:r>
              <a:rPr lang="en-US" dirty="0" smtClean="0"/>
              <a:t>Am I suppose to understand</a:t>
            </a:r>
            <a:br>
              <a:rPr lang="en-US" dirty="0" smtClean="0"/>
            </a:br>
            <a:r>
              <a:rPr lang="en-US" dirty="0" smtClean="0"/>
              <a:t>all that code right now!!!!</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
        <p:nvSpPr>
          <p:cNvPr id="6" name="Title 1"/>
          <p:cNvSpPr txBox="1">
            <a:spLocks/>
          </p:cNvSpPr>
          <p:nvPr/>
        </p:nvSpPr>
        <p:spPr bwMode="auto">
          <a:xfrm>
            <a:off x="688258" y="27432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smtClean="0">
                <a:solidFill>
                  <a:srgbClr val="FF0000"/>
                </a:solidFill>
              </a:rPr>
              <a:t>No!!!</a:t>
            </a:r>
          </a:p>
          <a:p>
            <a:r>
              <a:rPr lang="en-US" kern="0" dirty="0" smtClean="0">
                <a:solidFill>
                  <a:srgbClr val="FF0000"/>
                </a:solidFill>
              </a:rPr>
              <a:t>We will learn all that over </a:t>
            </a:r>
          </a:p>
          <a:p>
            <a:r>
              <a:rPr lang="en-US" kern="0" dirty="0" smtClean="0">
                <a:solidFill>
                  <a:srgbClr val="FF0000"/>
                </a:solidFill>
              </a:rPr>
              <a:t>The next month!</a:t>
            </a:r>
            <a:endParaRPr lang="en-US" kern="0" dirty="0">
              <a:solidFill>
                <a:srgbClr val="FF0000"/>
              </a:solidFill>
            </a:endParaRPr>
          </a:p>
        </p:txBody>
      </p:sp>
    </p:spTree>
    <p:extLst>
      <p:ext uri="{BB962C8B-B14F-4D97-AF65-F5344CB8AC3E}">
        <p14:creationId xmlns:p14="http://schemas.microsoft.com/office/powerpoint/2010/main" val="10972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4"/>
          <p:cNvSpPr>
            <a:spLocks noGrp="1"/>
          </p:cNvSpPr>
          <p:nvPr>
            <p:ph type="body" idx="1"/>
          </p:nvPr>
        </p:nvSpPr>
        <p:spPr>
          <a:xfrm>
            <a:off x="633413" y="2068513"/>
            <a:ext cx="7824787" cy="1500187"/>
          </a:xfrm>
        </p:spPr>
        <p:txBody>
          <a:bodyPr/>
          <a:lstStyle/>
          <a:p>
            <a:r>
              <a:rPr lang="en-US" altLang="en-US" sz="4800" dirty="0" smtClean="0"/>
              <a:t>Explaining Python code?</a:t>
            </a:r>
          </a:p>
        </p:txBody>
      </p:sp>
      <p:sp>
        <p:nvSpPr>
          <p:cNvPr id="30722" name="TextBox 6"/>
          <p:cNvSpPr txBox="1">
            <a:spLocks noChangeArrowheads="1"/>
          </p:cNvSpPr>
          <p:nvPr/>
        </p:nvSpPr>
        <p:spPr bwMode="auto">
          <a:xfrm>
            <a:off x="787400" y="4305300"/>
            <a:ext cx="7670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urier New" panose="02070309020205020404" pitchFamily="49" charset="0"/>
                <a:ea typeface="MS PGothic" panose="020B0600070205080204" pitchFamily="34" charset="-128"/>
              </a:defRPr>
            </a:lvl1pPr>
            <a:lvl2pPr marL="742950" indent="-285750" eaLnBrk="0" hangingPunct="0">
              <a:defRPr sz="2400">
                <a:solidFill>
                  <a:schemeClr val="tx1"/>
                </a:solidFill>
                <a:latin typeface="Courier New" panose="02070309020205020404" pitchFamily="49" charset="0"/>
                <a:ea typeface="MS PGothic" panose="020B0600070205080204" pitchFamily="34" charset="-128"/>
              </a:defRPr>
            </a:lvl2pPr>
            <a:lvl3pPr marL="1143000" indent="-228600" eaLnBrk="0" hangingPunct="0">
              <a:defRPr sz="2400">
                <a:solidFill>
                  <a:schemeClr val="tx1"/>
                </a:solidFill>
                <a:latin typeface="Courier New" panose="02070309020205020404" pitchFamily="49" charset="0"/>
                <a:ea typeface="MS PGothic" panose="020B0600070205080204" pitchFamily="34" charset="-128"/>
              </a:defRPr>
            </a:lvl3pPr>
            <a:lvl4pPr marL="1600200" indent="-228600" eaLnBrk="0" hangingPunct="0">
              <a:defRPr sz="2400">
                <a:solidFill>
                  <a:schemeClr val="tx1"/>
                </a:solidFill>
                <a:latin typeface="Courier New" panose="02070309020205020404" pitchFamily="49" charset="0"/>
                <a:ea typeface="MS PGothic" panose="020B0600070205080204" pitchFamily="34" charset="-128"/>
              </a:defRPr>
            </a:lvl4pPr>
            <a:lvl5pPr marL="2057400" indent="-228600" eaLnBrk="0" hangingPunct="0">
              <a:defRPr sz="2400">
                <a:solidFill>
                  <a:schemeClr val="tx1"/>
                </a:solidFill>
                <a:latin typeface="Courier New" panose="02070309020205020404" pitchFamily="49"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9pPr>
          </a:lstStyle>
          <a:p>
            <a:pPr eaLnBrk="1" hangingPunct="1"/>
            <a:r>
              <a:rPr lang="en-US" altLang="en-US" sz="4000" dirty="0">
                <a:latin typeface="Book Antiqua" panose="02040602050305030304" pitchFamily="18" charset="0"/>
                <a:hlinkClick r:id="rId2"/>
              </a:rPr>
              <a:t>http://</a:t>
            </a:r>
            <a:r>
              <a:rPr lang="en-US" altLang="en-US" sz="4000" dirty="0" smtClean="0">
                <a:latin typeface="Book Antiqua" panose="02040602050305030304" pitchFamily="18" charset="0"/>
                <a:hlinkClick r:id="rId2"/>
              </a:rPr>
              <a:t>bit.ly/101f16-0901-1 </a:t>
            </a:r>
            <a:endParaRPr lang="en-US" altLang="en-US" sz="4000" dirty="0">
              <a:latin typeface="Book Antiqua" panose="02040602050305030304" pitchFamily="18" charset="0"/>
            </a:endParaRP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DB2308AB-BBD7-406C-8FE3-ABD9B60C7434}" type="slidenum">
              <a:rPr lang="en-US" smtClean="0"/>
              <a:pPr>
                <a:defRPr/>
              </a:pPr>
              <a:t>13</a:t>
            </a:fld>
            <a:endParaRPr lang="en-US"/>
          </a:p>
        </p:txBody>
      </p:sp>
    </p:spTree>
    <p:extLst>
      <p:ext uri="{BB962C8B-B14F-4D97-AF65-F5344CB8AC3E}">
        <p14:creationId xmlns:p14="http://schemas.microsoft.com/office/powerpoint/2010/main" val="118546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smtClean="0"/>
              <a:t>Duke Connection: Fred Brooks '53</a:t>
            </a:r>
          </a:p>
        </p:txBody>
      </p:sp>
      <p:sp>
        <p:nvSpPr>
          <p:cNvPr id="33794" name="Content Placeholder 2"/>
          <p:cNvSpPr>
            <a:spLocks noGrp="1"/>
          </p:cNvSpPr>
          <p:nvPr>
            <p:ph sz="half" idx="1"/>
          </p:nvPr>
        </p:nvSpPr>
        <p:spPr>
          <a:xfrm>
            <a:off x="685800" y="1981200"/>
            <a:ext cx="4876800" cy="4635500"/>
          </a:xfrm>
        </p:spPr>
        <p:txBody>
          <a:bodyPr/>
          <a:lstStyle/>
          <a:p>
            <a:r>
              <a:rPr lang="en-US" altLang="en-US" dirty="0" smtClean="0"/>
              <a:t>What Would FB Say?</a:t>
            </a:r>
          </a:p>
          <a:p>
            <a:pPr>
              <a:buFont typeface="Monotype Sorts" charset="2"/>
              <a:buNone/>
            </a:pPr>
            <a:r>
              <a:rPr lang="en-US" altLang="en-US" sz="2400" dirty="0" smtClean="0"/>
              <a:t>"The most important single decision I ever made was to change the IBM 360 series from a 6-bit byte to an 8-bit byte, thereby enabling the use of lowercase letters. That change propagated everywhere."</a:t>
            </a:r>
          </a:p>
          <a:p>
            <a:endParaRPr lang="en-US" altLang="en-US" sz="1000" dirty="0" smtClean="0"/>
          </a:p>
          <a:p>
            <a:r>
              <a:rPr lang="en-US" altLang="en-US" sz="1000" dirty="0" smtClean="0"/>
              <a:t>"Fred Brooks" by Copyright owned by SD&amp;M (www.sdm.de) - Request for picture sent by email to Fred Brooks by uploader (Mark Pellegrini; user:Raul654) Fred sent this photo back, along with contact information for Carola </a:t>
            </a:r>
            <a:r>
              <a:rPr lang="en-US" altLang="en-US" sz="1000" dirty="0" err="1" smtClean="0"/>
              <a:t>Lauber</a:t>
            </a:r>
            <a:r>
              <a:rPr lang="en-US" altLang="en-US" sz="1000" dirty="0" smtClean="0"/>
              <a:t> at SD&amp;M, who gave copyright permission.. Licensed under CC BY-SA 3.0 via Wikimedia Commons - </a:t>
            </a:r>
            <a:r>
              <a:rPr lang="en-US" altLang="en-US" sz="1000" dirty="0" smtClean="0">
                <a:hlinkClick r:id="rId3"/>
              </a:rPr>
              <a:t>https://commons.wikimedia.org/wiki/File:Fred_Brooks.jpg#/media/File:Fred_Brooks.jpg</a:t>
            </a:r>
            <a:endParaRPr lang="en-US" altLang="en-US" sz="1000" dirty="0" smtClean="0"/>
          </a:p>
        </p:txBody>
      </p:sp>
      <p:sp>
        <p:nvSpPr>
          <p:cNvPr id="36867" name="Content Placeholder 4"/>
          <p:cNvSpPr>
            <a:spLocks noGrp="1"/>
          </p:cNvSpPr>
          <p:nvPr>
            <p:ph sz="half" idx="2"/>
          </p:nvPr>
        </p:nvSpPr>
        <p:spPr>
          <a:xfrm>
            <a:off x="5867400" y="1295400"/>
            <a:ext cx="2895600" cy="4495800"/>
          </a:xfrm>
        </p:spPr>
        <p:txBody>
          <a:bodyPr/>
          <a:lstStyle/>
          <a:p>
            <a:endParaRPr lang="en-US" altLang="en-US" smtClean="0"/>
          </a:p>
        </p:txBody>
      </p:sp>
      <p:pic>
        <p:nvPicPr>
          <p:cNvPr id="3686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200" y="1409700"/>
            <a:ext cx="25400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14</a:t>
            </a:fld>
            <a:endParaRPr lang="en-US"/>
          </a:p>
        </p:txBody>
      </p:sp>
    </p:spTree>
    <p:extLst>
      <p:ext uri="{BB962C8B-B14F-4D97-AF65-F5344CB8AC3E}">
        <p14:creationId xmlns:p14="http://schemas.microsoft.com/office/powerpoint/2010/main" val="340271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dirty="0" smtClean="0"/>
              <a:t>Why is programming fun?      </a:t>
            </a:r>
            <a:br>
              <a:rPr lang="en-US" altLang="en-US" dirty="0" smtClean="0"/>
            </a:br>
            <a:r>
              <a:rPr lang="en-US" altLang="en-US" sz="2400" dirty="0" smtClean="0">
                <a:solidFill>
                  <a:srgbClr val="003399"/>
                </a:solidFill>
              </a:rPr>
              <a:t>Fred Brooks</a:t>
            </a:r>
          </a:p>
        </p:txBody>
      </p:sp>
      <p:sp>
        <p:nvSpPr>
          <p:cNvPr id="37890" name="Content Placeholder 2"/>
          <p:cNvSpPr>
            <a:spLocks noGrp="1"/>
          </p:cNvSpPr>
          <p:nvPr>
            <p:ph idx="1"/>
          </p:nvPr>
        </p:nvSpPr>
        <p:spPr>
          <a:xfrm>
            <a:off x="648929" y="1905000"/>
            <a:ext cx="6819900" cy="4622800"/>
          </a:xfrm>
        </p:spPr>
        <p:txBody>
          <a:bodyPr/>
          <a:lstStyle/>
          <a:p>
            <a:pPr marL="0" indent="0">
              <a:spcAft>
                <a:spcPts val="300"/>
              </a:spcAft>
            </a:pPr>
            <a:r>
              <a:rPr lang="en-US" altLang="en-US" dirty="0" smtClean="0"/>
              <a:t> </a:t>
            </a:r>
            <a:r>
              <a:rPr lang="en-US" altLang="en-US" sz="2400" dirty="0" smtClean="0"/>
              <a:t>First is the sheer joy of making things</a:t>
            </a:r>
          </a:p>
          <a:p>
            <a:pPr marL="0" indent="0">
              <a:spcAft>
                <a:spcPts val="300"/>
              </a:spcAft>
            </a:pPr>
            <a:r>
              <a:rPr lang="en-US" altLang="en-US" sz="2400" dirty="0" smtClean="0">
                <a:solidFill>
                  <a:srgbClr val="000000"/>
                </a:solidFill>
              </a:rPr>
              <a:t> Second is the pleasure of making things that are useful </a:t>
            </a:r>
          </a:p>
          <a:p>
            <a:pPr marL="0" indent="0">
              <a:spcAft>
                <a:spcPts val="300"/>
              </a:spcAft>
            </a:pPr>
            <a:r>
              <a:rPr lang="en-US" altLang="en-US" sz="2400" dirty="0" smtClean="0"/>
              <a:t> Third is the fascination of fashioning complex puzzle-like objects of interlocking moving parts </a:t>
            </a:r>
            <a:endParaRPr lang="en-US" altLang="en-US" sz="2400" dirty="0" smtClean="0">
              <a:solidFill>
                <a:srgbClr val="000000"/>
              </a:solidFill>
            </a:endParaRPr>
          </a:p>
          <a:p>
            <a:pPr marL="0" indent="0">
              <a:spcAft>
                <a:spcPts val="300"/>
              </a:spcAft>
            </a:pPr>
            <a:r>
              <a:rPr lang="en-US" altLang="en-US" sz="2400" dirty="0" smtClean="0">
                <a:solidFill>
                  <a:srgbClr val="000000"/>
                </a:solidFill>
              </a:rPr>
              <a:t> Fourth is the joy of always learning</a:t>
            </a:r>
          </a:p>
          <a:p>
            <a:pPr marL="0" indent="0">
              <a:spcAft>
                <a:spcPts val="300"/>
              </a:spcAft>
            </a:pPr>
            <a:r>
              <a:rPr lang="en-US" altLang="en-US" sz="2400" dirty="0" smtClean="0"/>
              <a:t> Finally, there is the delight of working in such a tractable medium.  The programmer, like the poet, works only slightly removed from pure thought-stuff.</a:t>
            </a:r>
            <a:endParaRPr lang="en-US" altLang="en-US" sz="2400" dirty="0" smtClean="0">
              <a:solidFill>
                <a:srgbClr val="000000"/>
              </a:solidFill>
              <a:latin typeface="Arial" panose="020B0604020202020204" pitchFamily="34" charset="0"/>
            </a:endParaRPr>
          </a:p>
          <a:p>
            <a:pPr marL="0" indent="0"/>
            <a:endParaRPr lang="en-US" altLang="en-US" dirty="0" smtClean="0"/>
          </a:p>
        </p:txBody>
      </p:sp>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2278063"/>
            <a:ext cx="18161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spTree>
    <p:extLst>
      <p:ext uri="{BB962C8B-B14F-4D97-AF65-F5344CB8AC3E}">
        <p14:creationId xmlns:p14="http://schemas.microsoft.com/office/powerpoint/2010/main" val="295574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 This Week</a:t>
            </a:r>
            <a:endParaRPr lang="en-US" dirty="0"/>
          </a:p>
        </p:txBody>
      </p:sp>
      <p:sp>
        <p:nvSpPr>
          <p:cNvPr id="3" name="Content Placeholder 2"/>
          <p:cNvSpPr>
            <a:spLocks noGrp="1"/>
          </p:cNvSpPr>
          <p:nvPr>
            <p:ph idx="1"/>
          </p:nvPr>
        </p:nvSpPr>
        <p:spPr/>
        <p:txBody>
          <a:bodyPr/>
          <a:lstStyle/>
          <a:p>
            <a:r>
              <a:rPr lang="en-US" dirty="0" smtClean="0"/>
              <a:t>Install Before attending if can</a:t>
            </a:r>
          </a:p>
          <a:p>
            <a:r>
              <a:rPr lang="en-US" dirty="0" smtClean="0"/>
              <a:t>Modify Python program</a:t>
            </a:r>
          </a:p>
          <a:p>
            <a:r>
              <a:rPr lang="en-US" dirty="0" smtClean="0"/>
              <a:t>Scratch program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133344"/>
            <a:ext cx="3472978" cy="3038856"/>
          </a:xfrm>
          <a:prstGeom prst="rect">
            <a:avLst/>
          </a:prstGeom>
        </p:spPr>
      </p:pic>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compsci 101 fall 2016</a:t>
            </a:r>
            <a:endParaRPr lang="en-US"/>
          </a:p>
        </p:txBody>
      </p:sp>
    </p:spTree>
    <p:extLst>
      <p:ext uri="{BB962C8B-B14F-4D97-AF65-F5344CB8AC3E}">
        <p14:creationId xmlns:p14="http://schemas.microsoft.com/office/powerpoint/2010/main" val="3441028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7772400" cy="838200"/>
          </a:xfrm>
        </p:spPr>
        <p:txBody>
          <a:bodyPr/>
          <a:lstStyle/>
          <a:p>
            <a:r>
              <a:rPr lang="en-US" altLang="en-US" smtClean="0"/>
              <a:t>Our Programming Environment</a:t>
            </a:r>
          </a:p>
        </p:txBody>
      </p:sp>
      <p:sp>
        <p:nvSpPr>
          <p:cNvPr id="7171" name="Content Placeholder 2"/>
          <p:cNvSpPr>
            <a:spLocks noGrp="1"/>
          </p:cNvSpPr>
          <p:nvPr>
            <p:ph idx="1"/>
          </p:nvPr>
        </p:nvSpPr>
        <p:spPr>
          <a:xfrm>
            <a:off x="457200" y="1143000"/>
            <a:ext cx="6019800" cy="5410200"/>
          </a:xfrm>
        </p:spPr>
        <p:txBody>
          <a:bodyPr/>
          <a:lstStyle/>
          <a:p>
            <a:r>
              <a:rPr lang="en-US" altLang="en-US" dirty="0" smtClean="0"/>
              <a:t>Install 5 items</a:t>
            </a:r>
          </a:p>
          <a:p>
            <a:endParaRPr lang="en-US" altLang="en-US" dirty="0" smtClean="0"/>
          </a:p>
          <a:p>
            <a:r>
              <a:rPr lang="en-US" altLang="en-US" dirty="0" smtClean="0"/>
              <a:t>Why Java? – not using</a:t>
            </a:r>
          </a:p>
          <a:p>
            <a:r>
              <a:rPr lang="en-US" altLang="en-US" dirty="0" smtClean="0"/>
              <a:t>Eclipse – platform for development</a:t>
            </a:r>
          </a:p>
          <a:p>
            <a:r>
              <a:rPr lang="en-US" altLang="en-US" dirty="0" smtClean="0"/>
              <a:t>Python – programming language</a:t>
            </a:r>
          </a:p>
          <a:p>
            <a:pPr lvl="1"/>
            <a:r>
              <a:rPr lang="en-US" altLang="en-US" dirty="0" err="1" smtClean="0"/>
              <a:t>Pydev</a:t>
            </a:r>
            <a:r>
              <a:rPr lang="en-US" altLang="en-US" dirty="0" smtClean="0"/>
              <a:t> – Python IDE for Eclipse</a:t>
            </a:r>
          </a:p>
          <a:p>
            <a:r>
              <a:rPr lang="en-US" altLang="en-US" dirty="0" smtClean="0"/>
              <a:t>Canopy – python libraries</a:t>
            </a:r>
          </a:p>
          <a:p>
            <a:r>
              <a:rPr lang="en-US" altLang="en-US" dirty="0" smtClean="0"/>
              <a:t>Ambient – </a:t>
            </a:r>
            <a:r>
              <a:rPr lang="en-US" altLang="en-US" dirty="0" err="1" smtClean="0"/>
              <a:t>turnin</a:t>
            </a:r>
            <a:r>
              <a:rPr lang="en-US" altLang="en-US" dirty="0" smtClean="0"/>
              <a:t>/</a:t>
            </a:r>
            <a:r>
              <a:rPr lang="en-US" altLang="en-US" dirty="0" err="1" smtClean="0"/>
              <a:t>snarf</a:t>
            </a:r>
            <a:r>
              <a:rPr lang="en-US" altLang="en-US" dirty="0" smtClean="0"/>
              <a:t> files to/from Duke</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08125"/>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5666" y="3601219"/>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194784"/>
            <a:ext cx="1657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smtClean="0"/>
              <a:t>compsci 101 fall 2016</a:t>
            </a:r>
          </a:p>
        </p:txBody>
      </p:sp>
      <p:sp>
        <p:nvSpPr>
          <p:cNvPr id="71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F4D6D571-93FA-4024-A2D2-C73E3B1F55D7}" type="slidenum">
              <a:rPr lang="en-US" altLang="en-US" sz="1400"/>
              <a:pPr eaLnBrk="1" hangingPunct="1"/>
              <a:t>17</a:t>
            </a:fld>
            <a:endParaRPr lang="en-US" altLang="en-US" sz="1400"/>
          </a:p>
        </p:txBody>
      </p:sp>
      <p:pic>
        <p:nvPicPr>
          <p:cNvPr id="2" name="Picture 1"/>
          <p:cNvPicPr>
            <a:picLocks noChangeAspect="1"/>
          </p:cNvPicPr>
          <p:nvPr/>
        </p:nvPicPr>
        <p:blipFill>
          <a:blip r:embed="rId5"/>
          <a:stretch>
            <a:fillRect/>
          </a:stretch>
        </p:blipFill>
        <p:spPr>
          <a:xfrm>
            <a:off x="5236906" y="2905894"/>
            <a:ext cx="2286000" cy="695325"/>
          </a:xfrm>
          <a:prstGeom prst="rect">
            <a:avLst/>
          </a:prstGeom>
        </p:spPr>
      </p:pic>
      <p:pic>
        <p:nvPicPr>
          <p:cNvPr id="3" name="Picture 2"/>
          <p:cNvPicPr>
            <a:picLocks noChangeAspect="1"/>
          </p:cNvPicPr>
          <p:nvPr/>
        </p:nvPicPr>
        <p:blipFill>
          <a:blip r:embed="rId6"/>
          <a:stretch>
            <a:fillRect/>
          </a:stretch>
        </p:blipFill>
        <p:spPr>
          <a:xfrm>
            <a:off x="6787023" y="4269965"/>
            <a:ext cx="2472037" cy="785813"/>
          </a:xfrm>
          <a:prstGeom prst="rect">
            <a:avLst/>
          </a:prstGeom>
        </p:spPr>
      </p:pic>
      <p:pic>
        <p:nvPicPr>
          <p:cNvPr id="4" name="Picture 3"/>
          <p:cNvPicPr>
            <a:picLocks noChangeAspect="1"/>
          </p:cNvPicPr>
          <p:nvPr/>
        </p:nvPicPr>
        <p:blipFill>
          <a:blip r:embed="rId7"/>
          <a:stretch>
            <a:fillRect/>
          </a:stretch>
        </p:blipFill>
        <p:spPr>
          <a:xfrm>
            <a:off x="5985387" y="5206950"/>
            <a:ext cx="923925" cy="666750"/>
          </a:xfrm>
          <a:prstGeom prst="rect">
            <a:avLst/>
          </a:prstGeom>
        </p:spPr>
      </p:pic>
    </p:spTree>
    <p:extLst>
      <p:ext uri="{BB962C8B-B14F-4D97-AF65-F5344CB8AC3E}">
        <p14:creationId xmlns:p14="http://schemas.microsoft.com/office/powerpoint/2010/main" val="23414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762000"/>
          </a:xfrm>
        </p:spPr>
        <p:txBody>
          <a:bodyPr/>
          <a:lstStyle/>
          <a:p>
            <a:r>
              <a:rPr lang="en-US" sz="4000" dirty="0" smtClean="0"/>
              <a:t>How does one get help in </a:t>
            </a:r>
            <a:r>
              <a:rPr lang="en-US" sz="4000" dirty="0" err="1" smtClean="0"/>
              <a:t>CompSci</a:t>
            </a:r>
            <a:r>
              <a:rPr lang="en-US" sz="4000" dirty="0" smtClean="0"/>
              <a:t> 101?</a:t>
            </a:r>
            <a:endParaRPr lang="en-US" sz="4000" dirty="0"/>
          </a:p>
        </p:txBody>
      </p:sp>
      <p:sp>
        <p:nvSpPr>
          <p:cNvPr id="3" name="Content Placeholder 2"/>
          <p:cNvSpPr>
            <a:spLocks noGrp="1"/>
          </p:cNvSpPr>
          <p:nvPr>
            <p:ph idx="1"/>
          </p:nvPr>
        </p:nvSpPr>
        <p:spPr>
          <a:xfrm>
            <a:off x="304800" y="1219200"/>
            <a:ext cx="7848600" cy="5029200"/>
          </a:xfrm>
        </p:spPr>
        <p:txBody>
          <a:bodyPr/>
          <a:lstStyle/>
          <a:p>
            <a:r>
              <a:rPr lang="en-US" dirty="0" smtClean="0"/>
              <a:t>Consulting hours </a:t>
            </a:r>
          </a:p>
          <a:p>
            <a:pPr lvl="1"/>
            <a:r>
              <a:rPr lang="en-US" dirty="0" smtClean="0"/>
              <a:t>Sunday-Thursday 7:30-11:30pm</a:t>
            </a:r>
          </a:p>
          <a:p>
            <a:r>
              <a:rPr lang="en-US" dirty="0" smtClean="0"/>
              <a:t>Office hours (prof, TAs)</a:t>
            </a:r>
          </a:p>
          <a:p>
            <a:r>
              <a:rPr lang="en-US" dirty="0" smtClean="0"/>
              <a:t>Collaborate with other students</a:t>
            </a:r>
          </a:p>
          <a:p>
            <a:r>
              <a:rPr lang="en-US" dirty="0" smtClean="0"/>
              <a:t>Piazza</a:t>
            </a:r>
          </a:p>
          <a:p>
            <a:pPr lvl="1"/>
            <a:r>
              <a:rPr lang="en-US" dirty="0" smtClean="0"/>
              <a:t>Ask questions</a:t>
            </a:r>
          </a:p>
          <a:p>
            <a:pPr lvl="1"/>
            <a:r>
              <a:rPr lang="en-US" dirty="0" smtClean="0"/>
              <a:t>Do not post your code and ask what is wrong!</a:t>
            </a:r>
          </a:p>
          <a:p>
            <a:pPr lvl="1"/>
            <a:r>
              <a:rPr lang="en-US" dirty="0" smtClean="0"/>
              <a:t>Post error message and line of code for error message</a:t>
            </a:r>
          </a:p>
          <a:p>
            <a:pPr lvl="1"/>
            <a:r>
              <a:rPr lang="en-US" dirty="0" smtClean="0"/>
              <a:t>If added class late, may need to add yourself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013" y="1406236"/>
            <a:ext cx="1871387" cy="2619943"/>
          </a:xfrm>
          <a:prstGeom prst="rect">
            <a:avLst/>
          </a:prstGeom>
        </p:spPr>
      </p:pic>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Tree>
    <p:extLst>
      <p:ext uri="{BB962C8B-B14F-4D97-AF65-F5344CB8AC3E}">
        <p14:creationId xmlns:p14="http://schemas.microsoft.com/office/powerpoint/2010/main" val="2242300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28600"/>
            <a:ext cx="7772400" cy="1143000"/>
          </a:xfrm>
        </p:spPr>
        <p:txBody>
          <a:bodyPr/>
          <a:lstStyle/>
          <a:p>
            <a:r>
              <a:rPr lang="en-US" altLang="en-US" dirty="0" smtClean="0"/>
              <a:t>How to succeed in </a:t>
            </a:r>
            <a:r>
              <a:rPr lang="en-US" altLang="en-US" dirty="0" err="1" smtClean="0"/>
              <a:t>Compsci</a:t>
            </a:r>
            <a:r>
              <a:rPr lang="en-US" altLang="en-US" dirty="0" smtClean="0"/>
              <a:t> 101</a:t>
            </a:r>
          </a:p>
        </p:txBody>
      </p:sp>
      <p:sp>
        <p:nvSpPr>
          <p:cNvPr id="27651" name="Content Placeholder 2"/>
          <p:cNvSpPr>
            <a:spLocks noGrp="1"/>
          </p:cNvSpPr>
          <p:nvPr>
            <p:ph idx="1"/>
          </p:nvPr>
        </p:nvSpPr>
        <p:spPr>
          <a:xfrm>
            <a:off x="685800" y="1219200"/>
            <a:ext cx="7772400" cy="4114800"/>
          </a:xfrm>
        </p:spPr>
        <p:txBody>
          <a:bodyPr/>
          <a:lstStyle/>
          <a:p>
            <a:r>
              <a:rPr lang="en-US" altLang="en-US" dirty="0" smtClean="0"/>
              <a:t>Start assignments early, they'll take longer than you think </a:t>
            </a:r>
          </a:p>
          <a:p>
            <a:r>
              <a:rPr lang="en-US" altLang="en-US" dirty="0" smtClean="0"/>
              <a:t>Read the book, we'll build on it in class</a:t>
            </a:r>
          </a:p>
          <a:p>
            <a:r>
              <a:rPr lang="en-US" altLang="en-US" dirty="0" smtClean="0"/>
              <a:t>Collaborate well, but be sure you can do work on your own!</a:t>
            </a:r>
          </a:p>
          <a:p>
            <a:r>
              <a:rPr lang="en-US" altLang="en-US" dirty="0" smtClean="0"/>
              <a:t>Be curious, work hard at beginning, think carefully</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spTree>
    <p:extLst>
      <p:ext uri="{BB962C8B-B14F-4D97-AF65-F5344CB8AC3E}">
        <p14:creationId xmlns:p14="http://schemas.microsoft.com/office/powerpoint/2010/main" val="29369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smtClean="0"/>
              <a:t>Announcements</a:t>
            </a:r>
          </a:p>
        </p:txBody>
      </p:sp>
      <p:sp>
        <p:nvSpPr>
          <p:cNvPr id="4099" name="Rectangle 3"/>
          <p:cNvSpPr>
            <a:spLocks noGrp="1" noChangeArrowheads="1"/>
          </p:cNvSpPr>
          <p:nvPr>
            <p:ph type="body" idx="1"/>
          </p:nvPr>
        </p:nvSpPr>
        <p:spPr>
          <a:xfrm>
            <a:off x="685800" y="1066800"/>
            <a:ext cx="7772400" cy="5029200"/>
          </a:xfrm>
        </p:spPr>
        <p:txBody>
          <a:bodyPr/>
          <a:lstStyle/>
          <a:p>
            <a:pPr eaLnBrk="1" hangingPunct="1"/>
            <a:r>
              <a:rPr lang="en-US" dirty="0" smtClean="0"/>
              <a:t>Reading for next time on calendar page</a:t>
            </a:r>
          </a:p>
          <a:p>
            <a:pPr lvl="1" eaLnBrk="1" hangingPunct="1"/>
            <a:r>
              <a:rPr lang="en-US" dirty="0" smtClean="0"/>
              <a:t>RQ 2 due Thursday</a:t>
            </a:r>
          </a:p>
          <a:p>
            <a:pPr eaLnBrk="1" hangingPunct="1"/>
            <a:r>
              <a:rPr lang="en-US" dirty="0" smtClean="0"/>
              <a:t>Assignment 1 due Tuesday </a:t>
            </a:r>
          </a:p>
          <a:p>
            <a:pPr lvl="1" eaLnBrk="1" hangingPunct="1"/>
            <a:r>
              <a:rPr lang="en-US" dirty="0" smtClean="0"/>
              <a:t>Have fun with </a:t>
            </a:r>
            <a:r>
              <a:rPr lang="en-US" dirty="0" err="1" smtClean="0"/>
              <a:t>Blockly</a:t>
            </a:r>
            <a:endParaRPr lang="en-US" dirty="0" smtClean="0"/>
          </a:p>
          <a:p>
            <a:pPr eaLnBrk="1" hangingPunct="1"/>
            <a:r>
              <a:rPr lang="en-US" dirty="0" smtClean="0"/>
              <a:t>Install your environment! Get Help!</a:t>
            </a:r>
          </a:p>
          <a:p>
            <a:pPr eaLnBrk="1" hangingPunct="1"/>
            <a:r>
              <a:rPr lang="en-US" dirty="0" smtClean="0"/>
              <a:t>Lab 1 this week! </a:t>
            </a:r>
          </a:p>
          <a:p>
            <a:pPr eaLnBrk="1" hangingPunct="1"/>
            <a:endParaRPr lang="en-US" dirty="0"/>
          </a:p>
          <a:p>
            <a:pPr eaLnBrk="1" hangingPunct="1"/>
            <a:r>
              <a:rPr lang="en-US" dirty="0" smtClean="0"/>
              <a:t>Plan for Today:</a:t>
            </a:r>
          </a:p>
          <a:p>
            <a:pPr lvl="1" eaLnBrk="1" hangingPunct="1"/>
            <a:r>
              <a:rPr lang="en-US" dirty="0" smtClean="0"/>
              <a:t>Problem Solving and Python</a:t>
            </a:r>
            <a:endParaRPr lang="en-US" dirty="0"/>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goal is to …</a:t>
            </a:r>
            <a:endParaRPr lang="en-US" dirty="0"/>
          </a:p>
        </p:txBody>
      </p:sp>
      <p:sp>
        <p:nvSpPr>
          <p:cNvPr id="3" name="Content Placeholder 2"/>
          <p:cNvSpPr>
            <a:spLocks noGrp="1"/>
          </p:cNvSpPr>
          <p:nvPr>
            <p:ph idx="1"/>
          </p:nvPr>
        </p:nvSpPr>
        <p:spPr/>
        <p:txBody>
          <a:bodyPr/>
          <a:lstStyle/>
          <a:p>
            <a:r>
              <a:rPr lang="en-US" dirty="0" smtClean="0"/>
              <a:t>Get all assignments completed and turned in on time. </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sp>
        <p:nvSpPr>
          <p:cNvPr id="6" name="Title 1"/>
          <p:cNvSpPr txBox="1">
            <a:spLocks/>
          </p:cNvSpPr>
          <p:nvPr/>
        </p:nvSpPr>
        <p:spPr bwMode="auto">
          <a:xfrm>
            <a:off x="723900" y="3048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smtClean="0">
                <a:solidFill>
                  <a:srgbClr val="FF0000"/>
                </a:solidFill>
              </a:rPr>
              <a:t>AND…</a:t>
            </a:r>
            <a:endParaRPr lang="en-US" kern="0" dirty="0">
              <a:solidFill>
                <a:srgbClr val="FF0000"/>
              </a:solidFill>
            </a:endParaRPr>
          </a:p>
        </p:txBody>
      </p:sp>
    </p:spTree>
    <p:extLst>
      <p:ext uri="{BB962C8B-B14F-4D97-AF65-F5344CB8AC3E}">
        <p14:creationId xmlns:p14="http://schemas.microsoft.com/office/powerpoint/2010/main" val="32727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goal is to …</a:t>
            </a:r>
            <a:endParaRPr lang="en-US" dirty="0"/>
          </a:p>
        </p:txBody>
      </p:sp>
      <p:sp>
        <p:nvSpPr>
          <p:cNvPr id="3" name="Content Placeholder 2"/>
          <p:cNvSpPr>
            <a:spLocks noGrp="1"/>
          </p:cNvSpPr>
          <p:nvPr>
            <p:ph idx="1"/>
          </p:nvPr>
        </p:nvSpPr>
        <p:spPr/>
        <p:txBody>
          <a:bodyPr/>
          <a:lstStyle/>
          <a:p>
            <a:r>
              <a:rPr lang="en-US" dirty="0" smtClean="0"/>
              <a:t>Get all assignments completed and turned in on time. </a:t>
            </a:r>
          </a:p>
          <a:p>
            <a:endParaRPr lang="en-US" dirty="0"/>
          </a:p>
          <a:p>
            <a:endParaRPr lang="en-US" dirty="0" smtClean="0"/>
          </a:p>
          <a:p>
            <a:r>
              <a:rPr lang="en-US" dirty="0" smtClean="0">
                <a:solidFill>
                  <a:srgbClr val="FF0000"/>
                </a:solidFill>
              </a:rPr>
              <a:t>Understand the code you turn in. </a:t>
            </a:r>
          </a:p>
          <a:p>
            <a:r>
              <a:rPr lang="en-US" dirty="0" smtClean="0">
                <a:solidFill>
                  <a:srgbClr val="FF0000"/>
                </a:solidFill>
              </a:rPr>
              <a:t>Be able to explain the code you turn in. </a:t>
            </a:r>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
        <p:nvSpPr>
          <p:cNvPr id="6" name="Title 1"/>
          <p:cNvSpPr txBox="1">
            <a:spLocks/>
          </p:cNvSpPr>
          <p:nvPr/>
        </p:nvSpPr>
        <p:spPr bwMode="auto">
          <a:xfrm>
            <a:off x="723900" y="3048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dirty="0" smtClean="0">
                <a:solidFill>
                  <a:srgbClr val="FF0000"/>
                </a:solidFill>
              </a:rPr>
              <a:t>AND…</a:t>
            </a:r>
            <a:endParaRPr lang="en-US" kern="0" dirty="0">
              <a:solidFill>
                <a:srgbClr val="FF0000"/>
              </a:solidFill>
            </a:endParaRPr>
          </a:p>
        </p:txBody>
      </p:sp>
    </p:spTree>
    <p:extLst>
      <p:ext uri="{BB962C8B-B14F-4D97-AF65-F5344CB8AC3E}">
        <p14:creationId xmlns:p14="http://schemas.microsoft.com/office/powerpoint/2010/main" val="23481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98437"/>
            <a:ext cx="7772400" cy="1143000"/>
          </a:xfrm>
        </p:spPr>
        <p:txBody>
          <a:bodyPr/>
          <a:lstStyle/>
          <a:p>
            <a:r>
              <a:rPr lang="en-US" altLang="en-US" dirty="0" smtClean="0"/>
              <a:t>Algorithm</a:t>
            </a:r>
          </a:p>
        </p:txBody>
      </p:sp>
      <p:sp>
        <p:nvSpPr>
          <p:cNvPr id="5123" name="Content Placeholder 2"/>
          <p:cNvSpPr>
            <a:spLocks noGrp="1"/>
          </p:cNvSpPr>
          <p:nvPr>
            <p:ph idx="1"/>
          </p:nvPr>
        </p:nvSpPr>
        <p:spPr>
          <a:xfrm>
            <a:off x="304800" y="1587500"/>
            <a:ext cx="7772400" cy="4114800"/>
          </a:xfrm>
        </p:spPr>
        <p:txBody>
          <a:bodyPr/>
          <a:lstStyle/>
          <a:p>
            <a:r>
              <a:rPr lang="en-US" altLang="en-US" sz="2400" dirty="0" smtClean="0"/>
              <a:t>Recipe</a:t>
            </a:r>
          </a:p>
          <a:p>
            <a:r>
              <a:rPr lang="en-US" altLang="en-US" sz="2400" dirty="0" smtClean="0"/>
              <a:t>Sequence of steps that constitute instructions</a:t>
            </a:r>
          </a:p>
          <a:p>
            <a:r>
              <a:rPr lang="en-US" altLang="en-US" sz="2400" dirty="0" smtClean="0"/>
              <a:t>Step-by-step procedure for calculations</a:t>
            </a:r>
          </a:p>
          <a:p>
            <a:endParaRPr lang="en-US" altLang="en-US" sz="2400" dirty="0" smtClean="0"/>
          </a:p>
          <a:p>
            <a:pPr>
              <a:buFont typeface="Monotype Sorts" charset="2"/>
              <a:buNone/>
            </a:pPr>
            <a:r>
              <a:rPr lang="en-US" altLang="en-US" sz="2400" dirty="0" smtClean="0"/>
              <a:t>What does Nate Silver do?</a:t>
            </a:r>
          </a:p>
          <a:p>
            <a:pPr>
              <a:buFont typeface="Monotype Sorts" charset="2"/>
              <a:buNone/>
            </a:pPr>
            <a:r>
              <a:rPr lang="en-US" altLang="en-US" sz="2400" dirty="0" smtClean="0"/>
              <a:t>	</a:t>
            </a:r>
            <a:r>
              <a:rPr lang="en-US" altLang="en-US" sz="2400" dirty="0" smtClean="0">
                <a:hlinkClick r:id="rId3"/>
              </a:rPr>
              <a:t>http://53eig.ht/1tZy909</a:t>
            </a:r>
            <a:endParaRPr lang="en-US" altLang="en-US" sz="2400" dirty="0" smtClean="0"/>
          </a:p>
          <a:p>
            <a:pPr>
              <a:buFont typeface="Monotype Sorts" charset="2"/>
              <a:buNone/>
            </a:pPr>
            <a:endParaRPr lang="en-US" altLang="en-US" sz="2400" dirty="0" smtClean="0"/>
          </a:p>
          <a:p>
            <a:pPr>
              <a:buFont typeface="Monotype Sorts" charset="2"/>
              <a:buNone/>
            </a:pPr>
            <a:r>
              <a:rPr lang="en-US" altLang="en-US" sz="2400" dirty="0" smtClean="0"/>
              <a:t>How do Netflix and Amazon know me?</a:t>
            </a:r>
          </a:p>
          <a:p>
            <a:r>
              <a:rPr lang="en-US" altLang="en-US" sz="2400" dirty="0" smtClean="0"/>
              <a:t>Compsci101 project: capable of implementation as a program, but much more basic</a:t>
            </a:r>
          </a:p>
          <a:p>
            <a:pPr>
              <a:buFont typeface="Monotype Sorts" charset="2"/>
              <a:buNone/>
            </a:pPr>
            <a:r>
              <a:rPr lang="en-US" altLang="en-US" dirty="0" smtClean="0"/>
              <a:t>	</a:t>
            </a:r>
          </a:p>
          <a:p>
            <a:pPr>
              <a:buFont typeface="Monotype Sorts" charset="2"/>
              <a:buNone/>
            </a:pPr>
            <a:endParaRPr lang="en-US" altLang="en-US" dirty="0" smtClean="0"/>
          </a:p>
        </p:txBody>
      </p:sp>
      <p:pic>
        <p:nvPicPr>
          <p:cNvPr id="51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2635250"/>
            <a:ext cx="2463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914400" y="5825331"/>
            <a:ext cx="5880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r>
              <a:rPr lang="en-US" altLang="en-US" sz="1000" dirty="0">
                <a:solidFill>
                  <a:schemeClr val="tx1"/>
                </a:solidFill>
                <a:latin typeface="Courier New" panose="02070309020205020404" pitchFamily="49" charset="0"/>
                <a:hlinkClick r:id="rId5"/>
              </a:rPr>
              <a:t>http://moreintelligentlife.com/content/features/anonymous/slaves-algorithm</a:t>
            </a:r>
            <a:r>
              <a:rPr lang="en-US" altLang="en-US" sz="1000" dirty="0">
                <a:solidFill>
                  <a:schemeClr val="tx1"/>
                </a:solidFill>
                <a:latin typeface="Courier New" panose="02070309020205020404" pitchFamily="49" charset="0"/>
              </a:rPr>
              <a:t> </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309345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2133600" y="123825"/>
            <a:ext cx="6753225" cy="6734175"/>
          </a:xfrm>
          <a:prstGeom prst="rect">
            <a:avLst/>
          </a:prstGeom>
        </p:spPr>
      </p:pic>
    </p:spTree>
    <p:extLst>
      <p:ext uri="{BB962C8B-B14F-4D97-AF65-F5344CB8AC3E}">
        <p14:creationId xmlns:p14="http://schemas.microsoft.com/office/powerpoint/2010/main" val="1572695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Google “algorithm” </a:t>
            </a:r>
            <a:endParaRPr lang="en-US" dirty="0"/>
          </a:p>
        </p:txBody>
      </p:sp>
      <p:sp>
        <p:nvSpPr>
          <p:cNvPr id="5" name="Footer Placeholder 4"/>
          <p:cNvSpPr>
            <a:spLocks noGrp="1"/>
          </p:cNvSpPr>
          <p:nvPr>
            <p:ph type="ftr" sz="quarter" idx="11"/>
          </p:nvPr>
        </p:nvSpPr>
        <p:spPr/>
        <p:txBody>
          <a:bodyPr/>
          <a:lstStyle/>
          <a:p>
            <a:pPr>
              <a:defRPr/>
            </a:pPr>
            <a:r>
              <a:rPr lang="en-US" smtClean="0"/>
              <a:t>compsci 101 fall 2016</a:t>
            </a:r>
            <a:endParaRPr lang="en-US"/>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957" y="762000"/>
            <a:ext cx="7704957" cy="5715000"/>
          </a:xfrm>
        </p:spPr>
      </p:pic>
    </p:spTree>
    <p:extLst>
      <p:ext uri="{BB962C8B-B14F-4D97-AF65-F5344CB8AC3E}">
        <p14:creationId xmlns:p14="http://schemas.microsoft.com/office/powerpoint/2010/main" val="3520118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71826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0"/>
            <a:ext cx="7508023" cy="7165886"/>
          </a:xfrm>
        </p:spPr>
      </p:pic>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318810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0"/>
            <a:ext cx="7508023" cy="7165886"/>
          </a:xfrm>
        </p:spPr>
      </p:pic>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172" y="2219278"/>
            <a:ext cx="5903478" cy="1781222"/>
          </a:xfrm>
          <a:prstGeom prst="rect">
            <a:avLst/>
          </a:prstGeom>
        </p:spPr>
      </p:pic>
    </p:spTree>
    <p:extLst>
      <p:ext uri="{BB962C8B-B14F-4D97-AF65-F5344CB8AC3E}">
        <p14:creationId xmlns:p14="http://schemas.microsoft.com/office/powerpoint/2010/main" val="164092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228600"/>
            <a:ext cx="6817717" cy="5715000"/>
          </a:xfrm>
        </p:spPr>
      </p:pic>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196098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228600"/>
            <a:ext cx="6817717" cy="5715000"/>
          </a:xfrm>
        </p:spPr>
      </p:pic>
      <p:sp>
        <p:nvSpPr>
          <p:cNvPr id="4" name="Footer Placeholder 3"/>
          <p:cNvSpPr>
            <a:spLocks noGrp="1"/>
          </p:cNvSpPr>
          <p:nvPr>
            <p:ph type="ftr" sz="quarter" idx="11"/>
          </p:nvPr>
        </p:nvSpPr>
        <p:spPr/>
        <p:txBody>
          <a:bodyPr/>
          <a:lstStyle/>
          <a:p>
            <a:pPr>
              <a:defRPr/>
            </a:pPr>
            <a:r>
              <a:rPr lang="en-US" smtClean="0"/>
              <a:t>compsci 101 fall 2016</a:t>
            </a:r>
            <a:endParaRPr lang="en-US"/>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865" y="1447800"/>
            <a:ext cx="5063211" cy="3043385"/>
          </a:xfrm>
          <a:prstGeom prst="rect">
            <a:avLst/>
          </a:prstGeom>
        </p:spPr>
      </p:pic>
    </p:spTree>
    <p:extLst>
      <p:ext uri="{BB962C8B-B14F-4D97-AF65-F5344CB8AC3E}">
        <p14:creationId xmlns:p14="http://schemas.microsoft.com/office/powerpoint/2010/main" val="192690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first-day-scratc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282700"/>
            <a:ext cx="47037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a:xfrm>
            <a:off x="685800" y="76200"/>
            <a:ext cx="7772400" cy="1143000"/>
          </a:xfrm>
        </p:spPr>
        <p:txBody>
          <a:bodyPr/>
          <a:lstStyle/>
          <a:p>
            <a:r>
              <a:rPr lang="en-US" altLang="en-US" sz="2800" dirty="0" smtClean="0"/>
              <a:t>Review Scratch program </a:t>
            </a:r>
          </a:p>
        </p:txBody>
      </p:sp>
      <p:sp>
        <p:nvSpPr>
          <p:cNvPr id="31747" name="Content Placeholder 6"/>
          <p:cNvSpPr>
            <a:spLocks noGrp="1"/>
          </p:cNvSpPr>
          <p:nvPr>
            <p:ph sz="half" idx="1"/>
          </p:nvPr>
        </p:nvSpPr>
        <p:spPr/>
        <p:txBody>
          <a:bodyPr/>
          <a:lstStyle/>
          <a:p>
            <a:endParaRPr lang="en-US" altLang="en-US" smtClean="0"/>
          </a:p>
        </p:txBody>
      </p:sp>
      <p:sp>
        <p:nvSpPr>
          <p:cNvPr id="31748" name="Content Placeholder 7"/>
          <p:cNvSpPr>
            <a:spLocks noGrp="1"/>
          </p:cNvSpPr>
          <p:nvPr>
            <p:ph sz="half" idx="2"/>
          </p:nvPr>
        </p:nvSpPr>
        <p:spPr>
          <a:xfrm>
            <a:off x="5092700" y="1295400"/>
            <a:ext cx="3670300" cy="4495800"/>
          </a:xfrm>
        </p:spPr>
        <p:txBody>
          <a:bodyPr/>
          <a:lstStyle/>
          <a:p>
            <a:r>
              <a:rPr lang="en-US" altLang="en-US" smtClean="0"/>
              <a:t>"Hello World"</a:t>
            </a:r>
          </a:p>
          <a:p>
            <a:r>
              <a:rPr lang="en-US" altLang="en-US" smtClean="0"/>
              <a:t>Scratch Program</a:t>
            </a:r>
          </a:p>
          <a:p>
            <a:r>
              <a:rPr lang="en-US" altLang="en-US" smtClean="0"/>
              <a:t>Colors</a:t>
            </a:r>
          </a:p>
          <a:p>
            <a:pPr lvl="1"/>
            <a:r>
              <a:rPr lang="en-US" altLang="en-US" smtClean="0"/>
              <a:t>Duke blue: motion</a:t>
            </a:r>
          </a:p>
          <a:p>
            <a:pPr lvl="1"/>
            <a:r>
              <a:rPr lang="en-US" altLang="en-US" smtClean="0"/>
              <a:t>Mustard: control</a:t>
            </a:r>
          </a:p>
          <a:p>
            <a:pPr lvl="1"/>
            <a:r>
              <a:rPr lang="en-US" altLang="en-US" smtClean="0"/>
              <a:t>Light blue: sensing</a:t>
            </a:r>
          </a:p>
          <a:p>
            <a:pPr lvl="1"/>
            <a:r>
              <a:rPr lang="en-US" altLang="en-US" smtClean="0"/>
              <a:t>Orange: data</a:t>
            </a:r>
          </a:p>
          <a:p>
            <a:pPr lvl="1"/>
            <a:r>
              <a:rPr lang="en-US" altLang="en-US" smtClean="0"/>
              <a:t>Purple: looks</a:t>
            </a:r>
          </a:p>
        </p:txBody>
      </p:sp>
      <p:sp>
        <p:nvSpPr>
          <p:cNvPr id="2" name="Footer Placeholder 1"/>
          <p:cNvSpPr>
            <a:spLocks noGrp="1"/>
          </p:cNvSpPr>
          <p:nvPr>
            <p:ph type="ftr" sz="quarter" idx="11"/>
          </p:nvPr>
        </p:nvSpPr>
        <p:spPr/>
        <p:txBody>
          <a:bodyPr/>
          <a:lstStyle/>
          <a:p>
            <a:pPr>
              <a:defRPr/>
            </a:pPr>
            <a:r>
              <a:rPr lang="en-US" smtClean="0"/>
              <a:t>compsci 101 fall 2016</a:t>
            </a:r>
            <a:endParaRPr lang="en-US"/>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8</a:t>
            </a:fld>
            <a:endParaRPr lang="en-US"/>
          </a:p>
        </p:txBody>
      </p:sp>
    </p:spTree>
    <p:extLst>
      <p:ext uri="{BB962C8B-B14F-4D97-AF65-F5344CB8AC3E}">
        <p14:creationId xmlns:p14="http://schemas.microsoft.com/office/powerpoint/2010/main" val="313573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34" y="0"/>
            <a:ext cx="7772400" cy="1143000"/>
          </a:xfrm>
        </p:spPr>
        <p:txBody>
          <a:bodyPr/>
          <a:lstStyle/>
          <a:p>
            <a:r>
              <a:rPr lang="en-US" dirty="0" smtClean="0"/>
              <a:t>Python code:    hello.py</a:t>
            </a:r>
            <a:endParaRPr lang="en-US" dirty="0"/>
          </a:p>
        </p:txBody>
      </p:sp>
      <p:sp>
        <p:nvSpPr>
          <p:cNvPr id="5" name="Footer Placeholder 4"/>
          <p:cNvSpPr>
            <a:spLocks noGrp="1"/>
          </p:cNvSpPr>
          <p:nvPr>
            <p:ph type="ftr" sz="quarter" idx="11"/>
          </p:nvPr>
        </p:nvSpPr>
        <p:spPr/>
        <p:txBody>
          <a:bodyPr/>
          <a:lstStyle/>
          <a:p>
            <a:pPr>
              <a:defRPr/>
            </a:pPr>
            <a:r>
              <a:rPr lang="en-US" smtClean="0"/>
              <a:t>compsci 101 fall 2016</a:t>
            </a:r>
            <a:endParaRPr lang="en-US"/>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pic>
        <p:nvPicPr>
          <p:cNvPr id="3" name="Picture 2"/>
          <p:cNvPicPr>
            <a:picLocks noChangeAspect="1"/>
          </p:cNvPicPr>
          <p:nvPr/>
        </p:nvPicPr>
        <p:blipFill>
          <a:blip r:embed="rId3"/>
          <a:stretch>
            <a:fillRect/>
          </a:stretch>
        </p:blipFill>
        <p:spPr>
          <a:xfrm>
            <a:off x="376265" y="1295400"/>
            <a:ext cx="8391469" cy="2819400"/>
          </a:xfrm>
          <a:prstGeom prst="rect">
            <a:avLst/>
          </a:prstGeom>
        </p:spPr>
      </p:pic>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360641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4632</TotalTime>
  <Words>926</Words>
  <Application>Microsoft Office PowerPoint</Application>
  <PresentationFormat>On-screen Show (4:3)</PresentationFormat>
  <Paragraphs>178</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Arial</vt:lpstr>
      <vt:lpstr>Book Antiqua</vt:lpstr>
      <vt:lpstr>Calibri</vt:lpstr>
      <vt:lpstr>Courier New</vt:lpstr>
      <vt:lpstr>Monotype Sorts</vt:lpstr>
      <vt:lpstr>Times New Roman</vt:lpstr>
      <vt:lpstr>Default Design</vt:lpstr>
      <vt:lpstr>CompSci 101 Introduction to Computer Science</vt:lpstr>
      <vt:lpstr>Announcements</vt:lpstr>
      <vt:lpstr>Software Failure</vt:lpstr>
      <vt:lpstr>Software Failure</vt:lpstr>
      <vt:lpstr>Software Failure</vt:lpstr>
      <vt:lpstr>Software Failure</vt:lpstr>
      <vt:lpstr>Software Failure</vt:lpstr>
      <vt:lpstr>Review Scratch program </vt:lpstr>
      <vt:lpstr>Python code:    hello.py</vt:lpstr>
      <vt:lpstr>Run hello.py</vt:lpstr>
      <vt:lpstr>Python data reading code</vt:lpstr>
      <vt:lpstr>Woa!!! Am I suppose to understand all that code right now!!!!</vt:lpstr>
      <vt:lpstr>PowerPoint Presentation</vt:lpstr>
      <vt:lpstr>Duke Connection: Fred Brooks '53</vt:lpstr>
      <vt:lpstr>Why is programming fun?       Fred Brooks</vt:lpstr>
      <vt:lpstr>Lab 1 This Week</vt:lpstr>
      <vt:lpstr>Our Programming Environment</vt:lpstr>
      <vt:lpstr>How does one get help in CompSci 101?</vt:lpstr>
      <vt:lpstr>How to succeed in Compsci 101</vt:lpstr>
      <vt:lpstr>Your goal is to …</vt:lpstr>
      <vt:lpstr>Your goal is to …</vt:lpstr>
      <vt:lpstr>Algorithm</vt:lpstr>
      <vt:lpstr>PowerPoint Presentation</vt:lpstr>
      <vt:lpstr>Google “algorithm” </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76</cp:revision>
  <cp:lastPrinted>2016-09-01T20:36:33Z</cp:lastPrinted>
  <dcterms:created xsi:type="dcterms:W3CDTF">2005-08-25T14:18:45Z</dcterms:created>
  <dcterms:modified xsi:type="dcterms:W3CDTF">2016-09-01T20:36:50Z</dcterms:modified>
</cp:coreProperties>
</file>