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77" r:id="rId3"/>
    <p:sldId id="298" r:id="rId4"/>
    <p:sldId id="299" r:id="rId5"/>
    <p:sldId id="300" r:id="rId6"/>
    <p:sldId id="301" r:id="rId7"/>
    <p:sldId id="302" r:id="rId8"/>
    <p:sldId id="303" r:id="rId9"/>
    <p:sldId id="304" r:id="rId10"/>
    <p:sldId id="305" r:id="rId11"/>
    <p:sldId id="306" r:id="rId12"/>
    <p:sldId id="307" r:id="rId13"/>
    <p:sldId id="292" r:id="rId14"/>
    <p:sldId id="293" r:id="rId15"/>
    <p:sldId id="285" r:id="rId16"/>
    <p:sldId id="286" r:id="rId17"/>
    <p:sldId id="288" r:id="rId18"/>
    <p:sldId id="287" r:id="rId19"/>
    <p:sldId id="294" r:id="rId20"/>
    <p:sldId id="295" r:id="rId21"/>
    <p:sldId id="289" r:id="rId22"/>
    <p:sldId id="296" r:id="rId23"/>
    <p:sldId id="297" r:id="rId24"/>
    <p:sldId id="308" r:id="rId25"/>
    <p:sldId id="309" r:id="rId26"/>
    <p:sldId id="290" r:id="rId27"/>
    <p:sldId id="291"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86467" autoAdjust="0"/>
  </p:normalViewPr>
  <p:slideViewPr>
    <p:cSldViewPr>
      <p:cViewPr varScale="1">
        <p:scale>
          <a:sx n="66" d="100"/>
          <a:sy n="66" d="100"/>
        </p:scale>
        <p:origin x="4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A8F7757-817D-4DF7-A0C0-2AE4C69A382B}" type="datetimeFigureOut">
              <a:rPr lang="en-US" smtClean="0"/>
              <a:t>9/1/2016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3B23B33-E3A2-431A-BC53-350A61EC79CD}" type="slidenum">
              <a:rPr lang="en-US" smtClean="0"/>
              <a:t>‹#›</a:t>
            </a:fld>
            <a:endParaRPr lang="en-US"/>
          </a:p>
        </p:txBody>
      </p:sp>
    </p:spTree>
    <p:extLst>
      <p:ext uri="{BB962C8B-B14F-4D97-AF65-F5344CB8AC3E}">
        <p14:creationId xmlns:p14="http://schemas.microsoft.com/office/powerpoint/2010/main" val="227274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New Roman" panose="02020603050405020304" pitchFamily="18" charset="0"/>
              </a:rPr>
              <a:t>Cooking something  - Cake and decorate with mints (BRING MINT BOWL AND Say Put 10 mints on the cake) – How do I get them out of the bowl? And the wrapper?</a:t>
            </a:r>
          </a:p>
          <a:p>
            <a:r>
              <a:rPr lang="en-US" altLang="en-US" dirty="0" smtClean="0">
                <a:latin typeface="Times New Roman" panose="02020603050405020304" pitchFamily="18" charset="0"/>
              </a:rPr>
              <a:t>, Baby Names – </a:t>
            </a:r>
          </a:p>
          <a:p>
            <a:r>
              <a:rPr lang="en-US" altLang="en-US" dirty="0" smtClean="0">
                <a:latin typeface="Times New Roman" panose="02020603050405020304" pitchFamily="18" charset="0"/>
              </a:rPr>
              <a:t>Nate Silver – </a:t>
            </a:r>
            <a:r>
              <a:rPr lang="en-US" altLang="en-US" dirty="0" err="1" smtClean="0">
                <a:latin typeface="Times New Roman" panose="02020603050405020304" pitchFamily="18" charset="0"/>
              </a:rPr>
              <a:t>Statitician</a:t>
            </a:r>
            <a:r>
              <a:rPr lang="en-US" altLang="en-US" dirty="0" smtClean="0">
                <a:latin typeface="Times New Roman" panose="02020603050405020304" pitchFamily="18" charset="0"/>
              </a:rPr>
              <a:t> and journalist. he has predicted presidential winner in every state – last two years, also big in sports </a:t>
            </a:r>
          </a:p>
          <a:p>
            <a:r>
              <a:rPr lang="en-US" altLang="en-US" dirty="0" smtClean="0">
                <a:latin typeface="Times New Roman" panose="02020603050405020304" pitchFamily="18" charset="0"/>
              </a:rPr>
              <a:t>Recommender  - project later in the semester</a:t>
            </a:r>
          </a:p>
        </p:txBody>
      </p:sp>
    </p:spTree>
    <p:extLst>
      <p:ext uri="{BB962C8B-B14F-4D97-AF65-F5344CB8AC3E}">
        <p14:creationId xmlns:p14="http://schemas.microsoft.com/office/powerpoint/2010/main" val="54528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See the next slide. These are three examples of functions seen by students. Go over these quickly, understand from next slide why these pictures are here</a:t>
            </a:r>
          </a:p>
        </p:txBody>
      </p:sp>
    </p:spTree>
    <p:extLst>
      <p:ext uri="{BB962C8B-B14F-4D97-AF65-F5344CB8AC3E}">
        <p14:creationId xmlns:p14="http://schemas.microsoft.com/office/powerpoint/2010/main" val="333773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You don't need to understand the program, but we could run the code and that would help. But answer the questions without running the code!</a:t>
            </a:r>
          </a:p>
        </p:txBody>
      </p:sp>
    </p:spTree>
    <p:extLst>
      <p:ext uri="{BB962C8B-B14F-4D97-AF65-F5344CB8AC3E}">
        <p14:creationId xmlns:p14="http://schemas.microsoft.com/office/powerpoint/2010/main" val="71292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Simple examples, these will be in snarf-for-class examples – tinker with – cat we will need more powerful</a:t>
            </a:r>
          </a:p>
        </p:txBody>
      </p:sp>
    </p:spTree>
    <p:extLst>
      <p:ext uri="{BB962C8B-B14F-4D97-AF65-F5344CB8AC3E}">
        <p14:creationId xmlns:p14="http://schemas.microsoft.com/office/powerpoint/2010/main" val="420846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Simple examples, these will be in snarf-for-class examples – tinker with – cat we will need more powerful</a:t>
            </a:r>
          </a:p>
        </p:txBody>
      </p:sp>
    </p:spTree>
    <p:extLst>
      <p:ext uri="{BB962C8B-B14F-4D97-AF65-F5344CB8AC3E}">
        <p14:creationId xmlns:p14="http://schemas.microsoft.com/office/powerpoint/2010/main" val="331854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BMI and show the calculator on the web. Type in funny numbers weight 50 or weight 450</a:t>
            </a:r>
            <a:endParaRPr lang="en-US" dirty="0"/>
          </a:p>
        </p:txBody>
      </p:sp>
      <p:sp>
        <p:nvSpPr>
          <p:cNvPr id="4" name="Slide Number Placeholder 3"/>
          <p:cNvSpPr>
            <a:spLocks noGrp="1"/>
          </p:cNvSpPr>
          <p:nvPr>
            <p:ph type="sldNum" sz="quarter" idx="10"/>
          </p:nvPr>
        </p:nvSpPr>
        <p:spPr/>
        <p:txBody>
          <a:bodyPr/>
          <a:lstStyle/>
          <a:p>
            <a:fld id="{D3B23B33-E3A2-431A-BC53-350A61EC79CD}" type="slidenum">
              <a:rPr lang="en-US" smtClean="0"/>
              <a:t>26</a:t>
            </a:fld>
            <a:endParaRPr lang="en-US"/>
          </a:p>
        </p:txBody>
      </p:sp>
    </p:spTree>
    <p:extLst>
      <p:ext uri="{BB962C8B-B14F-4D97-AF65-F5344CB8AC3E}">
        <p14:creationId xmlns:p14="http://schemas.microsoft.com/office/powerpoint/2010/main" val="208147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Google for Algorithm using news, not web. Google has an algorithm for determining what to display. How does that algorithm work? What kind of people are interested in that algorithm? Influential but we don’t know what that algorithm is….</a:t>
            </a:r>
          </a:p>
          <a:p>
            <a:endParaRPr lang="en-US" dirty="0"/>
          </a:p>
        </p:txBody>
      </p:sp>
      <p:sp>
        <p:nvSpPr>
          <p:cNvPr id="4" name="Slide Number Placeholder 3"/>
          <p:cNvSpPr>
            <a:spLocks noGrp="1"/>
          </p:cNvSpPr>
          <p:nvPr>
            <p:ph type="sldNum" sz="quarter" idx="10"/>
          </p:nvPr>
        </p:nvSpPr>
        <p:spPr/>
        <p:txBody>
          <a:bodyPr/>
          <a:lstStyle/>
          <a:p>
            <a:fld id="{023AD7AC-F13A-4D54-ADA9-0CD360D6C7B1}" type="slidenum">
              <a:rPr lang="en-US" smtClean="0"/>
              <a:t>5</a:t>
            </a:fld>
            <a:endParaRPr lang="en-US"/>
          </a:p>
        </p:txBody>
      </p:sp>
    </p:spTree>
    <p:extLst>
      <p:ext uri="{BB962C8B-B14F-4D97-AF65-F5344CB8AC3E}">
        <p14:creationId xmlns:p14="http://schemas.microsoft.com/office/powerpoint/2010/main" val="109993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Digitize DNA – duplicate it a lot and chop it up </a:t>
            </a:r>
          </a:p>
          <a:p>
            <a:r>
              <a:rPr lang="en-US" altLang="en-US" smtClean="0">
                <a:latin typeface="Times New Roman" panose="02020603050405020304" pitchFamily="18" charset="0"/>
              </a:rPr>
              <a:t>Want to construct it digitally – turn it into 0’s and 1’s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Google genome shotgun – combining new sequencing scientist and algorithms working together that collaborate – CS couldn’t do this by themselves</a:t>
            </a:r>
          </a:p>
        </p:txBody>
      </p:sp>
    </p:spTree>
    <p:extLst>
      <p:ext uri="{BB962C8B-B14F-4D97-AF65-F5344CB8AC3E}">
        <p14:creationId xmlns:p14="http://schemas.microsoft.com/office/powerpoint/2010/main" val="268860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One of the scientist who worked with biologist to come up with this algorithm – BLAST way to look up </a:t>
            </a:r>
          </a:p>
          <a:p>
            <a:r>
              <a:rPr lang="en-US" altLang="en-US" smtClean="0">
                <a:latin typeface="Times New Roman" panose="02020603050405020304" pitchFamily="18" charset="0"/>
              </a:rPr>
              <a:t>Where did this genome come from? </a:t>
            </a:r>
          </a:p>
          <a:p>
            <a:r>
              <a:rPr lang="en-US" altLang="en-US" smtClean="0">
                <a:latin typeface="Times New Roman" panose="02020603050405020304" pitchFamily="18" charset="0"/>
              </a:rPr>
              <a:t>Example </a:t>
            </a:r>
          </a:p>
        </p:txBody>
      </p:sp>
    </p:spTree>
    <p:extLst>
      <p:ext uri="{BB962C8B-B14F-4D97-AF65-F5344CB8AC3E}">
        <p14:creationId xmlns:p14="http://schemas.microsoft.com/office/powerpoint/2010/main" val="72818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New Roman" panose="02020603050405020304" pitchFamily="18" charset="0"/>
              </a:rPr>
              <a:t>Python has a lot of libraries</a:t>
            </a: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6942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New Roman" panose="02020603050405020304" pitchFamily="18" charset="0"/>
              </a:rPr>
              <a:t>Hello around the world</a:t>
            </a:r>
          </a:p>
          <a:p>
            <a:r>
              <a:rPr lang="en-US" altLang="en-US" dirty="0" smtClean="0">
                <a:latin typeface="Times New Roman" panose="02020603050405020304" pitchFamily="18" charset="0"/>
              </a:rPr>
              <a:t>Ask</a:t>
            </a:r>
            <a:r>
              <a:rPr lang="en-US" altLang="en-US" baseline="0" dirty="0" smtClean="0">
                <a:latin typeface="Times New Roman" panose="02020603050405020304" pitchFamily="18" charset="0"/>
              </a:rPr>
              <a:t> students to say hello in another language than English, Then show them this program to read in greetings from a file</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5756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Spending time at the beginning to get your envinroment set up – we will help you with that. </a:t>
            </a:r>
          </a:p>
          <a:p>
            <a:r>
              <a:rPr lang="en-US" altLang="en-US" smtClean="0">
                <a:latin typeface="Times New Roman" panose="02020603050405020304" pitchFamily="18" charset="0"/>
              </a:rPr>
              <a:t>Course is not </a:t>
            </a:r>
          </a:p>
        </p:txBody>
      </p:sp>
    </p:spTree>
    <p:extLst>
      <p:ext uri="{BB962C8B-B14F-4D97-AF65-F5344CB8AC3E}">
        <p14:creationId xmlns:p14="http://schemas.microsoft.com/office/powerpoint/2010/main" val="233180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a new programming language (CLU). Not widespread use, but it had new features that are now in object oriented languages like</a:t>
            </a:r>
            <a:r>
              <a:rPr lang="en-US" baseline="0" dirty="0" smtClean="0"/>
              <a:t> Java and C++.  She also did work on operating systems </a:t>
            </a:r>
            <a:endParaRPr lang="en-US" dirty="0"/>
          </a:p>
        </p:txBody>
      </p:sp>
      <p:sp>
        <p:nvSpPr>
          <p:cNvPr id="4" name="Slide Number Placeholder 3"/>
          <p:cNvSpPr>
            <a:spLocks noGrp="1"/>
          </p:cNvSpPr>
          <p:nvPr>
            <p:ph type="sldNum" sz="quarter" idx="10"/>
          </p:nvPr>
        </p:nvSpPr>
        <p:spPr/>
        <p:txBody>
          <a:bodyPr/>
          <a:lstStyle/>
          <a:p>
            <a:fld id="{D3B23B33-E3A2-431A-BC53-350A61EC79CD}" type="slidenum">
              <a:rPr lang="en-US" smtClean="0"/>
              <a:t>13</a:t>
            </a:fld>
            <a:endParaRPr lang="en-US"/>
          </a:p>
        </p:txBody>
      </p:sp>
    </p:spTree>
    <p:extLst>
      <p:ext uri="{BB962C8B-B14F-4D97-AF65-F5344CB8AC3E}">
        <p14:creationId xmlns:p14="http://schemas.microsoft.com/office/powerpoint/2010/main" val="137036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Why is the syntax different, does it have to be urlopen instead of open? Know, but the differences can be useful, in making it clear to reader what kind of thing is being opened URL or file. Where do dots go, where do ()’s go</a:t>
            </a:r>
          </a:p>
        </p:txBody>
      </p:sp>
    </p:spTree>
    <p:extLst>
      <p:ext uri="{BB962C8B-B14F-4D97-AF65-F5344CB8AC3E}">
        <p14:creationId xmlns:p14="http://schemas.microsoft.com/office/powerpoint/2010/main" val="378372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2954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295400"/>
            <a:ext cx="3810000" cy="4495800"/>
          </a:xfrm>
        </p:spPr>
        <p:txBody>
          <a:bodyPr/>
          <a:lstStyle/>
          <a:p>
            <a:pPr lvl="0"/>
            <a:endParaRPr lang="en-US" noProof="0" smtClean="0"/>
          </a:p>
        </p:txBody>
      </p:sp>
    </p:spTree>
    <p:extLst>
      <p:ext uri="{BB962C8B-B14F-4D97-AF65-F5344CB8AC3E}">
        <p14:creationId xmlns:p14="http://schemas.microsoft.com/office/powerpoint/2010/main" val="322834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s.duke.edu/csed/pythonapt/bmi.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53eig.ht/1tZy9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moreintelligentlife.com/content/features/anonymous/slaves-algorith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6871"/>
            <a:ext cx="8153400" cy="1981200"/>
          </a:xfrm>
        </p:spPr>
        <p:txBody>
          <a:bodyPr/>
          <a:lstStyle/>
          <a:p>
            <a:pPr eaLnBrk="1" hangingPunct="1"/>
            <a:r>
              <a:rPr lang="en-US" dirty="0" err="1" smtClean="0"/>
              <a:t>CompSci</a:t>
            </a:r>
            <a:r>
              <a:rPr lang="en-US" dirty="0" smtClean="0"/>
              <a:t> 101</a:t>
            </a:r>
            <a:br>
              <a:rPr lang="en-US" dirty="0" smtClean="0"/>
            </a:br>
            <a:r>
              <a:rPr lang="en-US" dirty="0" smtClean="0"/>
              <a:t>Introduction to Computer Science</a:t>
            </a:r>
          </a:p>
        </p:txBody>
      </p:sp>
      <p:sp>
        <p:nvSpPr>
          <p:cNvPr id="3075" name="Text Box 4"/>
          <p:cNvSpPr txBox="1">
            <a:spLocks noChangeArrowheads="1"/>
          </p:cNvSpPr>
          <p:nvPr/>
        </p:nvSpPr>
        <p:spPr bwMode="auto">
          <a:xfrm>
            <a:off x="5715000" y="3733799"/>
            <a:ext cx="20409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smtClean="0"/>
              <a:t>Sept 6, </a:t>
            </a:r>
            <a:r>
              <a:rPr lang="en-US" sz="2800" dirty="0" smtClean="0"/>
              <a:t>2016</a:t>
            </a:r>
            <a:endParaRPr lang="en-US" sz="2800" dirty="0"/>
          </a:p>
          <a:p>
            <a:pPr eaLnBrk="1" hangingPunct="1">
              <a:spcBef>
                <a:spcPct val="0"/>
              </a:spcBef>
              <a:buFontTx/>
              <a:buNone/>
            </a:pPr>
            <a:endParaRPr lang="en-US" sz="2800" dirty="0"/>
          </a:p>
          <a:p>
            <a:pPr eaLnBrk="1" hangingPunct="1">
              <a:spcBef>
                <a:spcPct val="0"/>
              </a:spcBef>
              <a:buFontTx/>
              <a:buNone/>
            </a:pPr>
            <a:r>
              <a:rPr lang="en-US" sz="2800" dirty="0"/>
              <a:t>Prof. Rodger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62200"/>
            <a:ext cx="5353797" cy="35723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Understanding terminology: code</a:t>
            </a:r>
          </a:p>
        </p:txBody>
      </p:sp>
      <p:sp>
        <p:nvSpPr>
          <p:cNvPr id="37891" name="Content Placeholder 2"/>
          <p:cNvSpPr>
            <a:spLocks noGrp="1"/>
          </p:cNvSpPr>
          <p:nvPr>
            <p:ph idx="1"/>
          </p:nvPr>
        </p:nvSpPr>
        <p:spPr/>
        <p:txBody>
          <a:bodyPr/>
          <a:lstStyle/>
          <a:p>
            <a:r>
              <a:rPr lang="en-US" altLang="en-US" smtClean="0"/>
              <a:t>Move from "Hello World" to "Hello Around the World"</a:t>
            </a:r>
          </a:p>
          <a:p>
            <a:pPr lvl="1"/>
            <a:r>
              <a:rPr lang="en-US" altLang="en-US" smtClean="0"/>
              <a:t>Look at Python, code, libraries</a:t>
            </a:r>
          </a:p>
          <a:p>
            <a:pPr lvl="1"/>
            <a:r>
              <a:rPr lang="en-US" altLang="en-US" smtClean="0"/>
              <a:t>Learning (reviewing) terminology about Python</a:t>
            </a:r>
          </a:p>
          <a:p>
            <a:endParaRPr lang="en-US" altLang="en-US" smtClean="0"/>
          </a:p>
          <a:p>
            <a:endParaRPr lang="en-US" altLang="en-US" smtClean="0"/>
          </a:p>
        </p:txBody>
      </p:sp>
      <p:sp>
        <p:nvSpPr>
          <p:cNvPr id="37892" name="TextBox 3"/>
          <p:cNvSpPr txBox="1">
            <a:spLocks noChangeArrowheads="1"/>
          </p:cNvSpPr>
          <p:nvPr/>
        </p:nvSpPr>
        <p:spPr bwMode="auto">
          <a:xfrm>
            <a:off x="1295400" y="4175125"/>
            <a:ext cx="3694113"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b="0">
                <a:solidFill>
                  <a:schemeClr val="tx1"/>
                </a:solidFill>
                <a:latin typeface="Courier New" panose="02070309020205020404" pitchFamily="49" charset="0"/>
              </a:rPr>
              <a:t>print "hello world"</a:t>
            </a:r>
          </a:p>
        </p:txBody>
      </p:sp>
      <p:sp>
        <p:nvSpPr>
          <p:cNvPr id="37893" name="Rectangle 4"/>
          <p:cNvSpPr>
            <a:spLocks noChangeArrowheads="1"/>
          </p:cNvSpPr>
          <p:nvPr/>
        </p:nvSpPr>
        <p:spPr bwMode="auto">
          <a:xfrm>
            <a:off x="2590800" y="4865688"/>
            <a:ext cx="4055919" cy="12003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b="0" dirty="0">
                <a:solidFill>
                  <a:schemeClr val="tx1"/>
                </a:solidFill>
                <a:latin typeface="Courier New" panose="02070309020205020404" pitchFamily="49" charset="0"/>
              </a:rPr>
              <a:t>f = open(</a:t>
            </a:r>
            <a:r>
              <a:rPr lang="en-US" altLang="en-US" sz="2400" b="0" i="1" dirty="0">
                <a:solidFill>
                  <a:schemeClr val="tx1"/>
                </a:solidFill>
                <a:latin typeface="Courier New" panose="02070309020205020404" pitchFamily="49" charset="0"/>
              </a:rPr>
              <a:t>"</a:t>
            </a:r>
            <a:r>
              <a:rPr lang="en-US" altLang="en-US" sz="2400" b="0" i="1" dirty="0" smtClean="0">
                <a:solidFill>
                  <a:schemeClr val="tx1"/>
                </a:solidFill>
                <a:latin typeface="Courier New" panose="02070309020205020404" pitchFamily="49" charset="0"/>
              </a:rPr>
              <a:t>hello.txt</a:t>
            </a:r>
            <a:r>
              <a:rPr lang="en-US" altLang="en-US" sz="2400" b="0" i="1" dirty="0">
                <a:solidFill>
                  <a:schemeClr val="tx1"/>
                </a:solidFill>
                <a:latin typeface="Courier New" panose="02070309020205020404" pitchFamily="49" charset="0"/>
              </a:rPr>
              <a:t>")</a:t>
            </a:r>
          </a:p>
          <a:p>
            <a:pPr eaLnBrk="1" hangingPunct="1">
              <a:spcBef>
                <a:spcPct val="0"/>
              </a:spcBef>
              <a:buClrTx/>
              <a:buSzTx/>
              <a:buFontTx/>
              <a:buNone/>
            </a:pPr>
            <a:r>
              <a:rPr lang="en-US" altLang="en-US" sz="2400" b="0" dirty="0">
                <a:solidFill>
                  <a:schemeClr val="tx1"/>
                </a:solidFill>
                <a:latin typeface="Courier New" panose="02070309020205020404" pitchFamily="49" charset="0"/>
              </a:rPr>
              <a:t>for line in f:</a:t>
            </a:r>
          </a:p>
          <a:p>
            <a:pPr eaLnBrk="1" hangingPunct="1">
              <a:spcBef>
                <a:spcPct val="0"/>
              </a:spcBef>
              <a:buClrTx/>
              <a:buSzTx/>
              <a:buFontTx/>
              <a:buNone/>
            </a:pPr>
            <a:r>
              <a:rPr lang="en-US" altLang="en-US" sz="2400" b="0" dirty="0">
                <a:solidFill>
                  <a:schemeClr val="tx1"/>
                </a:solidFill>
                <a:latin typeface="Courier New" panose="02070309020205020404" pitchFamily="49" charset="0"/>
              </a:rPr>
              <a:t>    print </a:t>
            </a:r>
            <a:r>
              <a:rPr lang="en-US" altLang="en-US" sz="2400" b="0" dirty="0" smtClean="0">
                <a:solidFill>
                  <a:schemeClr val="tx1"/>
                </a:solidFill>
                <a:latin typeface="Courier New" panose="02070309020205020404" pitchFamily="49" charset="0"/>
              </a:rPr>
              <a:t>line</a:t>
            </a:r>
            <a:endParaRPr lang="en-US" altLang="en-US" sz="2400" b="0" dirty="0">
              <a:solidFill>
                <a:schemeClr val="tx1"/>
              </a:solidFill>
              <a:latin typeface="Courier New" panose="02070309020205020404" pitchFamily="49" charset="0"/>
            </a:endParaRP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Tree>
    <p:extLst>
      <p:ext uri="{BB962C8B-B14F-4D97-AF65-F5344CB8AC3E}">
        <p14:creationId xmlns:p14="http://schemas.microsoft.com/office/powerpoint/2010/main" val="2647804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around world code</a:t>
            </a:r>
            <a:endParaRPr lang="en-US" dirty="0"/>
          </a:p>
        </p:txBody>
      </p:sp>
      <p:sp>
        <p:nvSpPr>
          <p:cNvPr id="3" name="Content Placeholder 2"/>
          <p:cNvSpPr>
            <a:spLocks noGrp="1"/>
          </p:cNvSpPr>
          <p:nvPr>
            <p:ph idx="1"/>
          </p:nvPr>
        </p:nvSpPr>
        <p:spPr/>
        <p:txBody>
          <a:bodyPr/>
          <a:lstStyle/>
          <a:p>
            <a:pPr marL="0" indent="0">
              <a:buNone/>
            </a:pPr>
            <a:r>
              <a:rPr lang="en-US" dirty="0" smtClean="0"/>
              <a:t>              http://</a:t>
            </a:r>
            <a:r>
              <a:rPr lang="en-US" dirty="0" smtClean="0"/>
              <a:t>bit.ly/101f16-0906-2</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spTree>
    <p:extLst>
      <p:ext uri="{BB962C8B-B14F-4D97-AF65-F5344CB8AC3E}">
        <p14:creationId xmlns:p14="http://schemas.microsoft.com/office/powerpoint/2010/main" val="67877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304800"/>
            <a:ext cx="8534400" cy="1143000"/>
          </a:xfrm>
        </p:spPr>
        <p:txBody>
          <a:bodyPr/>
          <a:lstStyle/>
          <a:p>
            <a:r>
              <a:rPr lang="en-US" altLang="en-US" dirty="0" smtClean="0"/>
              <a:t>Running and Understanding Code</a:t>
            </a:r>
          </a:p>
        </p:txBody>
      </p:sp>
      <p:sp>
        <p:nvSpPr>
          <p:cNvPr id="40963" name="Content Placeholder 2"/>
          <p:cNvSpPr>
            <a:spLocks noGrp="1"/>
          </p:cNvSpPr>
          <p:nvPr>
            <p:ph idx="1"/>
          </p:nvPr>
        </p:nvSpPr>
        <p:spPr>
          <a:xfrm>
            <a:off x="685800" y="1447800"/>
            <a:ext cx="7772400" cy="4114800"/>
          </a:xfrm>
        </p:spPr>
        <p:txBody>
          <a:bodyPr/>
          <a:lstStyle/>
          <a:p>
            <a:r>
              <a:rPr lang="en-US" altLang="en-US" dirty="0" smtClean="0"/>
              <a:t>Need Python compiler/interpreter</a:t>
            </a:r>
          </a:p>
          <a:p>
            <a:pPr lvl="1"/>
            <a:r>
              <a:rPr lang="en-US" altLang="en-US" dirty="0" smtClean="0"/>
              <a:t>We're using Canopy, includes libraries</a:t>
            </a:r>
          </a:p>
          <a:p>
            <a:r>
              <a:rPr lang="en-US" altLang="en-US" dirty="0" smtClean="0"/>
              <a:t>Need an editor development environment</a:t>
            </a:r>
          </a:p>
          <a:p>
            <a:pPr lvl="1"/>
            <a:r>
              <a:rPr lang="en-US" altLang="en-US" dirty="0" smtClean="0"/>
              <a:t>We use Eclipse and </a:t>
            </a:r>
            <a:r>
              <a:rPr lang="en-US" altLang="en-US" dirty="0" err="1" smtClean="0"/>
              <a:t>PyDev</a:t>
            </a:r>
            <a:r>
              <a:rPr lang="en-US" altLang="en-US" dirty="0" smtClean="0"/>
              <a:t>, open source and widely used, Ambient is Duke Plugin</a:t>
            </a:r>
          </a:p>
          <a:p>
            <a:r>
              <a:rPr lang="en-US" altLang="en-US" dirty="0" smtClean="0"/>
              <a:t>You need experience thinking and coding and debugging ideas and code:</a:t>
            </a:r>
          </a:p>
          <a:p>
            <a:pPr lvl="1"/>
            <a:r>
              <a:rPr lang="en-US" altLang="en-US" dirty="0" smtClean="0"/>
              <a:t>Installing the suite of tools can be cumbersome</a:t>
            </a:r>
          </a:p>
          <a:p>
            <a:pPr lvl="2"/>
            <a:r>
              <a:rPr lang="en-US" altLang="en-US" sz="2400" dirty="0" smtClean="0">
                <a:solidFill>
                  <a:srgbClr val="FF0000"/>
                </a:solidFill>
              </a:rPr>
              <a:t>Persist, </a:t>
            </a:r>
            <a:r>
              <a:rPr lang="en-US" altLang="en-US" sz="2400" dirty="0" err="1" smtClean="0">
                <a:solidFill>
                  <a:srgbClr val="FF0000"/>
                </a:solidFill>
              </a:rPr>
              <a:t>Perservere</a:t>
            </a:r>
            <a:r>
              <a:rPr lang="en-US" altLang="en-US" sz="2400" dirty="0" smtClean="0">
                <a:solidFill>
                  <a:srgbClr val="FF0000"/>
                </a:solidFill>
              </a:rPr>
              <a:t>, Get Help, start over </a:t>
            </a:r>
            <a:r>
              <a:rPr lang="en-US" altLang="en-US" sz="2400" dirty="0" smtClean="0">
                <a:solidFill>
                  <a:srgbClr val="FF0000"/>
                </a:solidFill>
                <a:sym typeface="Wingdings" panose="05000000000000000000" pitchFamily="2" charset="2"/>
              </a:rPr>
              <a:t></a:t>
            </a:r>
          </a:p>
          <a:p>
            <a:pPr>
              <a:buFont typeface="Monotype Sorts" charset="2"/>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27587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641350" y="60223"/>
            <a:ext cx="7772400" cy="1143000"/>
          </a:xfrm>
        </p:spPr>
        <p:txBody>
          <a:bodyPr/>
          <a:lstStyle/>
          <a:p>
            <a:r>
              <a:rPr lang="en-US" altLang="en-US" dirty="0" smtClean="0"/>
              <a:t>Barbara </a:t>
            </a:r>
            <a:r>
              <a:rPr lang="en-US" altLang="en-US" dirty="0" err="1" smtClean="0"/>
              <a:t>Liskov</a:t>
            </a:r>
            <a:endParaRPr lang="en-US" altLang="en-US" dirty="0" smtClean="0"/>
          </a:p>
        </p:txBody>
      </p:sp>
      <p:sp>
        <p:nvSpPr>
          <p:cNvPr id="14339" name="Content Placeholder 4"/>
          <p:cNvSpPr>
            <a:spLocks noGrp="1"/>
          </p:cNvSpPr>
          <p:nvPr>
            <p:ph sz="half" idx="1"/>
          </p:nvPr>
        </p:nvSpPr>
        <p:spPr>
          <a:xfrm>
            <a:off x="641350" y="1270000"/>
            <a:ext cx="4165600" cy="2120900"/>
          </a:xfrm>
        </p:spPr>
        <p:txBody>
          <a:bodyPr/>
          <a:lstStyle/>
          <a:p>
            <a:r>
              <a:rPr lang="en-US" altLang="en-US" sz="2400" dirty="0" smtClean="0"/>
              <a:t>(one of) first women to earn PhD from </a:t>
            </a:r>
            <a:r>
              <a:rPr lang="en-US" altLang="en-US" sz="2400" dirty="0" err="1" smtClean="0"/>
              <a:t>compsci</a:t>
            </a:r>
            <a:r>
              <a:rPr lang="en-US" altLang="en-US" sz="2400" dirty="0" smtClean="0"/>
              <a:t> </a:t>
            </a:r>
            <a:r>
              <a:rPr lang="en-US" altLang="en-US" sz="2400" dirty="0" err="1" smtClean="0"/>
              <a:t>dept</a:t>
            </a:r>
            <a:endParaRPr lang="en-US" altLang="en-US" sz="2400" dirty="0" smtClean="0"/>
          </a:p>
          <a:p>
            <a:pPr lvl="1"/>
            <a:r>
              <a:rPr lang="en-US" altLang="en-US" dirty="0" smtClean="0"/>
              <a:t>Stanford 1968</a:t>
            </a:r>
          </a:p>
          <a:p>
            <a:r>
              <a:rPr lang="en-US" altLang="en-US" sz="2400" dirty="0" smtClean="0"/>
              <a:t>Turing award in 2008</a:t>
            </a:r>
          </a:p>
          <a:p>
            <a:pPr lvl="1"/>
            <a:r>
              <a:rPr lang="en-US" altLang="en-US" dirty="0" smtClean="0"/>
              <a:t>Programming Languages</a:t>
            </a:r>
          </a:p>
          <a:p>
            <a:endParaRPr lang="en-US" altLang="en-US" sz="2400" dirty="0" smtClean="0"/>
          </a:p>
        </p:txBody>
      </p:sp>
      <p:sp>
        <p:nvSpPr>
          <p:cNvPr id="14340" name="Content Placeholder 5"/>
          <p:cNvSpPr>
            <a:spLocks noGrp="1"/>
          </p:cNvSpPr>
          <p:nvPr>
            <p:ph sz="half" idx="2"/>
          </p:nvPr>
        </p:nvSpPr>
        <p:spPr>
          <a:xfrm>
            <a:off x="800100" y="4092677"/>
            <a:ext cx="7454900" cy="2336800"/>
          </a:xfrm>
        </p:spPr>
        <p:txBody>
          <a:bodyPr/>
          <a:lstStyle/>
          <a:p>
            <a:pPr marL="0">
              <a:spcBef>
                <a:spcPct val="0"/>
              </a:spcBef>
              <a:buFont typeface="Monotype Sorts" charset="2"/>
              <a:buNone/>
            </a:pPr>
            <a:r>
              <a:rPr lang="ja-JP" altLang="en-US" sz="2400" dirty="0" smtClean="0"/>
              <a:t>“</a:t>
            </a:r>
            <a:r>
              <a:rPr lang="en-US" altLang="ja-JP" sz="2400" dirty="0" smtClean="0"/>
              <a:t>It's much better to go for the thing that's exciting. But the question of how you know what's worth working on and what's not separates someone who's going to be really good at research and someone who's not. There's no prescription. It comes from your own intuition and judgment.</a:t>
            </a:r>
            <a:r>
              <a:rPr lang="ja-JP" altLang="en-US" sz="2400" dirty="0" smtClean="0"/>
              <a:t>”</a:t>
            </a:r>
            <a:endParaRPr lang="en-US" altLang="en-US" sz="2400" dirty="0" smtClean="0"/>
          </a:p>
        </p:txBody>
      </p:sp>
      <p:pic>
        <p:nvPicPr>
          <p:cNvPr id="14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70000"/>
            <a:ext cx="35226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60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413365" y="228600"/>
            <a:ext cx="8077200" cy="1143000"/>
          </a:xfrm>
        </p:spPr>
        <p:txBody>
          <a:bodyPr/>
          <a:lstStyle/>
          <a:p>
            <a:r>
              <a:rPr lang="en-US" altLang="en-US" dirty="0" smtClean="0"/>
              <a:t>Hello Around the World in Python</a:t>
            </a:r>
          </a:p>
        </p:txBody>
      </p:sp>
      <p:sp>
        <p:nvSpPr>
          <p:cNvPr id="15363" name="Content Placeholder 5"/>
          <p:cNvSpPr>
            <a:spLocks noGrp="1"/>
          </p:cNvSpPr>
          <p:nvPr>
            <p:ph idx="1"/>
          </p:nvPr>
        </p:nvSpPr>
        <p:spPr>
          <a:xfrm>
            <a:off x="685800" y="1371600"/>
            <a:ext cx="7772400" cy="4724400"/>
          </a:xfrm>
        </p:spPr>
        <p:txBody>
          <a:bodyPr/>
          <a:lstStyle/>
          <a:p>
            <a:r>
              <a:rPr lang="en-US" altLang="en-US" dirty="0" smtClean="0"/>
              <a:t>We open a file, and we open a URL</a:t>
            </a:r>
          </a:p>
          <a:p>
            <a:pPr lvl="1"/>
            <a:r>
              <a:rPr lang="en-US" altLang="en-US" dirty="0" smtClean="0"/>
              <a:t>Syntax slightly different, concept is similar</a:t>
            </a:r>
          </a:p>
          <a:p>
            <a:pPr lvl="1"/>
            <a:r>
              <a:rPr lang="en-US" altLang="en-US" dirty="0" smtClean="0"/>
              <a:t>Real-world differences between files and URLs?</a:t>
            </a:r>
          </a:p>
          <a:p>
            <a:pPr lvl="1"/>
            <a:endParaRPr lang="en-US" altLang="en-US" dirty="0" smtClean="0"/>
          </a:p>
          <a:p>
            <a:pPr marL="457200" lvl="1" indent="0">
              <a:buNone/>
            </a:pPr>
            <a:endParaRPr lang="en-US" altLang="en-US" dirty="0" smtClean="0"/>
          </a:p>
          <a:p>
            <a:r>
              <a:rPr lang="en-US" altLang="en-US" dirty="0" smtClean="0"/>
              <a:t>Must adhere to syntactic rules of Python</a:t>
            </a:r>
          </a:p>
          <a:p>
            <a:pPr lvl="1"/>
            <a:r>
              <a:rPr lang="en-US" altLang="en-US" dirty="0" smtClean="0"/>
              <a:t>Naming, whitespace, : or . or ( or ) or [ or ]</a:t>
            </a:r>
          </a:p>
          <a:p>
            <a:r>
              <a:rPr lang="en-US" altLang="en-US" dirty="0" smtClean="0"/>
              <a:t>Must adhere to semantic rules of Python</a:t>
            </a:r>
          </a:p>
          <a:p>
            <a:pPr lvl="1"/>
            <a:r>
              <a:rPr lang="en-US" altLang="en-US" dirty="0" smtClean="0"/>
              <a:t>Can't loop over anything, more rules to follow</a:t>
            </a:r>
          </a:p>
          <a:p>
            <a:pPr lvl="1"/>
            <a:endParaRPr lang="en-US" altLang="en-US" dirty="0" smtClean="0"/>
          </a:p>
        </p:txBody>
      </p:sp>
      <p:sp>
        <p:nvSpPr>
          <p:cNvPr id="15364" name="Rectangle 4"/>
          <p:cNvSpPr>
            <a:spLocks noChangeArrowheads="1"/>
          </p:cNvSpPr>
          <p:nvPr/>
        </p:nvSpPr>
        <p:spPr bwMode="auto">
          <a:xfrm>
            <a:off x="3314700" y="3088482"/>
            <a:ext cx="5143500" cy="430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200" b="0">
                <a:solidFill>
                  <a:schemeClr val="tx1"/>
                </a:solidFill>
                <a:latin typeface="Courier New" panose="02070309020205020404" pitchFamily="49" charset="0"/>
              </a:rPr>
              <a:t>f = open(</a:t>
            </a:r>
            <a:r>
              <a:rPr lang="en-US" altLang="en-US" sz="2200" b="0" i="1">
                <a:solidFill>
                  <a:schemeClr val="tx1"/>
                </a:solidFill>
                <a:latin typeface="Courier New" panose="02070309020205020404" pitchFamily="49" charset="0"/>
              </a:rPr>
              <a:t>"hello_unicode.txt")</a:t>
            </a:r>
          </a:p>
        </p:txBody>
      </p:sp>
      <p:sp>
        <p:nvSpPr>
          <p:cNvPr id="15365" name="Rectangle 4"/>
          <p:cNvSpPr>
            <a:spLocks noChangeArrowheads="1"/>
          </p:cNvSpPr>
          <p:nvPr/>
        </p:nvSpPr>
        <p:spPr bwMode="auto">
          <a:xfrm>
            <a:off x="1540387" y="3733775"/>
            <a:ext cx="7175500" cy="430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200" b="0">
                <a:solidFill>
                  <a:schemeClr val="tx1"/>
                </a:solidFill>
                <a:latin typeface="Courier New" panose="02070309020205020404" pitchFamily="49" charset="0"/>
              </a:rPr>
              <a:t>f = urllib2.urlopen(</a:t>
            </a:r>
            <a:r>
              <a:rPr lang="en-US" altLang="en-US" sz="2200" b="0" i="1">
                <a:solidFill>
                  <a:schemeClr val="tx1"/>
                </a:solidFill>
                <a:latin typeface="Courier New" panose="02070309020205020404" pitchFamily="49" charset="0"/>
              </a:rPr>
              <a:t>"http://nytimes.com")</a:t>
            </a:r>
          </a:p>
        </p:txBody>
      </p:sp>
    </p:spTree>
    <p:extLst>
      <p:ext uri="{BB962C8B-B14F-4D97-AF65-F5344CB8AC3E}">
        <p14:creationId xmlns:p14="http://schemas.microsoft.com/office/powerpoint/2010/main" val="2735788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609600"/>
          </a:xfrm>
        </p:spPr>
        <p:txBody>
          <a:bodyPr/>
          <a:lstStyle/>
          <a:p>
            <a:r>
              <a:rPr lang="en-US" altLang="en-US" smtClean="0"/>
              <a:t>Starting with Python</a:t>
            </a:r>
          </a:p>
        </p:txBody>
      </p:sp>
      <p:sp>
        <p:nvSpPr>
          <p:cNvPr id="3" name="Content Placeholder 2"/>
          <p:cNvSpPr>
            <a:spLocks noGrp="1"/>
          </p:cNvSpPr>
          <p:nvPr>
            <p:ph idx="1"/>
          </p:nvPr>
        </p:nvSpPr>
        <p:spPr>
          <a:xfrm>
            <a:off x="685800" y="685800"/>
            <a:ext cx="8153400" cy="5638800"/>
          </a:xfrm>
        </p:spPr>
        <p:txBody>
          <a:bodyPr/>
          <a:lstStyle/>
          <a:p>
            <a:pPr>
              <a:defRPr/>
            </a:pPr>
            <a:r>
              <a:rPr lang="en-US" dirty="0" smtClean="0"/>
              <a:t>Variable</a:t>
            </a:r>
          </a:p>
          <a:p>
            <a:pPr lvl="1">
              <a:defRPr/>
            </a:pPr>
            <a:r>
              <a:rPr lang="en-US" dirty="0" smtClean="0"/>
              <a:t>Name of a storage location – holds a value</a:t>
            </a:r>
          </a:p>
          <a:p>
            <a:pPr marL="457200" lvl="1" indent="0">
              <a:buFontTx/>
              <a:buNone/>
              <a:defRPr/>
            </a:pPr>
            <a:r>
              <a:rPr lang="en-US" dirty="0" smtClean="0"/>
              <a:t>=   to assign a value to a variable</a:t>
            </a:r>
          </a:p>
          <a:p>
            <a:pPr>
              <a:defRPr/>
            </a:pPr>
            <a:r>
              <a:rPr lang="en-US" dirty="0" smtClean="0"/>
              <a:t>Type</a:t>
            </a:r>
          </a:p>
          <a:p>
            <a:pPr lvl="1">
              <a:defRPr/>
            </a:pPr>
            <a:r>
              <a:rPr lang="en-US" dirty="0" smtClean="0"/>
              <a:t>Different types of data </a:t>
            </a:r>
          </a:p>
          <a:p>
            <a:pPr lvl="1">
              <a:defRPr/>
            </a:pPr>
            <a:r>
              <a:rPr lang="en-US" dirty="0" smtClean="0"/>
              <a:t>A variable can stores data of a certain type</a:t>
            </a:r>
          </a:p>
          <a:p>
            <a:pPr lvl="1">
              <a:defRPr/>
            </a:pPr>
            <a:r>
              <a:rPr lang="en-US" dirty="0" err="1"/>
              <a:t>i</a:t>
            </a:r>
            <a:r>
              <a:rPr lang="en-US" dirty="0" err="1" smtClean="0"/>
              <a:t>nt</a:t>
            </a:r>
            <a:r>
              <a:rPr lang="en-US" dirty="0" smtClean="0"/>
              <a:t>, float, </a:t>
            </a:r>
            <a:r>
              <a:rPr lang="en-US" dirty="0" err="1" smtClean="0"/>
              <a:t>str</a:t>
            </a:r>
            <a:endParaRPr lang="en-US" dirty="0" smtClean="0"/>
          </a:p>
          <a:p>
            <a:pPr>
              <a:defRPr/>
            </a:pPr>
            <a:r>
              <a:rPr lang="en-US" dirty="0" smtClean="0"/>
              <a:t>operators in Python for numbers</a:t>
            </a:r>
          </a:p>
          <a:p>
            <a:pPr lvl="1">
              <a:defRPr/>
            </a:pPr>
            <a:r>
              <a:rPr lang="en-US" dirty="0" smtClean="0"/>
              <a:t>Arithmetic:  </a:t>
            </a:r>
            <a:r>
              <a:rPr lang="en-US" dirty="0" smtClean="0">
                <a:latin typeface="Courier New" pitchFamily="49" charset="0"/>
              </a:rPr>
              <a:t>+  -  *  /  %  **</a:t>
            </a:r>
          </a:p>
          <a:p>
            <a:pPr>
              <a:defRPr/>
            </a:pPr>
            <a:r>
              <a:rPr lang="en-US" dirty="0" smtClean="0"/>
              <a:t>Built-in functions: </a:t>
            </a:r>
            <a:r>
              <a:rPr lang="en-US" dirty="0" err="1" smtClean="0"/>
              <a:t>pow</a:t>
            </a:r>
            <a:r>
              <a:rPr lang="en-US" dirty="0" smtClean="0"/>
              <a:t>, abs, round, </a:t>
            </a:r>
            <a:r>
              <a:rPr lang="en-US" dirty="0" err="1" smtClean="0"/>
              <a:t>int</a:t>
            </a:r>
            <a:r>
              <a:rPr lang="en-US" dirty="0" smtClean="0"/>
              <a:t>, float</a:t>
            </a:r>
          </a:p>
          <a:p>
            <a:pPr marL="457200" lvl="1" indent="0">
              <a:buFontTx/>
              <a:buNone/>
              <a:defRPr/>
            </a:pPr>
            <a:r>
              <a:rPr lang="en-US" dirty="0">
                <a:latin typeface="Courier New" pitchFamily="49" charset="0"/>
              </a:rPr>
              <a:t> </a:t>
            </a:r>
            <a:r>
              <a:rPr lang="en-US" dirty="0" smtClean="0">
                <a:latin typeface="Courier New" pitchFamily="49" charset="0"/>
              </a:rPr>
              <a:t>example:  </a:t>
            </a:r>
            <a:r>
              <a:rPr lang="en-US" dirty="0" err="1" smtClean="0">
                <a:latin typeface="Courier New" pitchFamily="49" charset="0"/>
              </a:rPr>
              <a:t>pow</a:t>
            </a:r>
            <a:r>
              <a:rPr lang="en-US" dirty="0" smtClean="0">
                <a:latin typeface="Courier New" pitchFamily="49" charset="0"/>
              </a:rPr>
              <a:t>(2,3) + round (1.6)</a:t>
            </a:r>
          </a:p>
          <a:p>
            <a:pPr>
              <a:defRPr/>
            </a:pPr>
            <a:endParaRPr lang="en-US" dirty="0"/>
          </a:p>
        </p:txBody>
      </p:sp>
      <p:sp>
        <p:nvSpPr>
          <p:cNvPr id="2" name="Slide Number Placeholder 1"/>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2914088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8763000" cy="1143000"/>
          </a:xfrm>
        </p:spPr>
        <p:txBody>
          <a:bodyPr/>
          <a:lstStyle/>
          <a:p>
            <a:r>
              <a:rPr lang="en-US" altLang="en-US" dirty="0" smtClean="0"/>
              <a:t>Eclipse – </a:t>
            </a:r>
            <a:r>
              <a:rPr lang="en-US" altLang="en-US" dirty="0" smtClean="0">
                <a:solidFill>
                  <a:srgbClr val="FF0000"/>
                </a:solidFill>
              </a:rPr>
              <a:t>Three ways to run</a:t>
            </a:r>
          </a:p>
        </p:txBody>
      </p:sp>
      <p:sp>
        <p:nvSpPr>
          <p:cNvPr id="8195" name="Content Placeholder 2"/>
          <p:cNvSpPr>
            <a:spLocks noGrp="1"/>
          </p:cNvSpPr>
          <p:nvPr>
            <p:ph idx="1"/>
          </p:nvPr>
        </p:nvSpPr>
        <p:spPr>
          <a:xfrm>
            <a:off x="685800" y="1143000"/>
            <a:ext cx="7772400" cy="5105400"/>
          </a:xfrm>
        </p:spPr>
        <p:txBody>
          <a:bodyPr/>
          <a:lstStyle/>
          <a:p>
            <a:pPr marL="514350" indent="-514350">
              <a:buFont typeface="+mj-lt"/>
              <a:buAutoNum type="arabicPeriod"/>
            </a:pPr>
            <a:r>
              <a:rPr lang="en-US" altLang="en-US" dirty="0" smtClean="0"/>
              <a:t>Write program and store in file</a:t>
            </a:r>
          </a:p>
          <a:p>
            <a:pPr lvl="1"/>
            <a:r>
              <a:rPr lang="en-US" altLang="en-US" dirty="0" smtClean="0"/>
              <a:t>Create a </a:t>
            </a:r>
            <a:r>
              <a:rPr lang="en-US" altLang="en-US" dirty="0" err="1" smtClean="0"/>
              <a:t>PyDev</a:t>
            </a:r>
            <a:r>
              <a:rPr lang="en-US" altLang="en-US" dirty="0" smtClean="0"/>
              <a:t> project – a folder for programs</a:t>
            </a:r>
          </a:p>
          <a:p>
            <a:pPr lvl="1"/>
            <a:r>
              <a:rPr lang="en-US" altLang="en-US" dirty="0" smtClean="0"/>
              <a:t>Create a </a:t>
            </a:r>
            <a:r>
              <a:rPr lang="en-US" altLang="en-US" dirty="0" err="1" smtClean="0"/>
              <a:t>PyDev</a:t>
            </a:r>
            <a:r>
              <a:rPr lang="en-US" altLang="en-US" dirty="0" smtClean="0"/>
              <a:t> module for each program (file)</a:t>
            </a:r>
          </a:p>
          <a:p>
            <a:pPr lvl="1"/>
            <a:r>
              <a:rPr lang="en-US" altLang="en-US" dirty="0" smtClean="0"/>
              <a:t>Run in console</a:t>
            </a:r>
          </a:p>
          <a:p>
            <a:pPr marL="514350" indent="-514350">
              <a:buFont typeface="+mj-lt"/>
              <a:buAutoNum type="arabicPeriod"/>
            </a:pPr>
            <a:r>
              <a:rPr lang="en-US" altLang="en-US" dirty="0" smtClean="0"/>
              <a:t>Create an APT in Eclipse and run on web</a:t>
            </a:r>
          </a:p>
          <a:p>
            <a:pPr marL="514350" indent="-514350">
              <a:buFont typeface="+mj-lt"/>
              <a:buAutoNum type="arabicPeriod"/>
            </a:pPr>
            <a:r>
              <a:rPr lang="en-US" altLang="en-US" dirty="0" smtClean="0"/>
              <a:t>Run interactively</a:t>
            </a:r>
          </a:p>
          <a:p>
            <a:pPr lvl="1"/>
            <a:r>
              <a:rPr lang="en-US" altLang="en-US" dirty="0" smtClean="0"/>
              <a:t>Open </a:t>
            </a:r>
            <a:r>
              <a:rPr lang="en-US" altLang="en-US" dirty="0" err="1" smtClean="0"/>
              <a:t>PyDev</a:t>
            </a:r>
            <a:r>
              <a:rPr lang="en-US" altLang="en-US" dirty="0" smtClean="0"/>
              <a:t> console</a:t>
            </a:r>
          </a:p>
          <a:p>
            <a:pPr lvl="1"/>
            <a:r>
              <a:rPr lang="en-US" altLang="en-US" dirty="0" smtClean="0"/>
              <a:t>Execute each line as typed </a:t>
            </a:r>
          </a:p>
          <a:p>
            <a:pPr lvl="1"/>
            <a:r>
              <a:rPr lang="en-US" altLang="en-US" dirty="0" smtClean="0"/>
              <a:t>Code not saved</a:t>
            </a:r>
          </a:p>
          <a:p>
            <a:pPr lvl="1"/>
            <a:endParaRPr lang="en-US" altLang="en-US" dirty="0" smtClean="0"/>
          </a:p>
          <a:p>
            <a:endParaRPr lang="en-US" altLang="en-US" dirty="0" smtClean="0"/>
          </a:p>
        </p:txBody>
      </p:sp>
      <p:sp>
        <p:nvSpPr>
          <p:cNvPr id="8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10C8048-EEA1-46C0-9F5B-188C2D2F0EEC}" type="slidenum">
              <a:rPr lang="en-US" altLang="en-US" sz="1400"/>
              <a:pPr eaLnBrk="1" hangingPunct="1"/>
              <a:t>16</a:t>
            </a:fld>
            <a:endParaRPr lang="en-US" altLang="en-US" sz="1400"/>
          </a:p>
        </p:txBody>
      </p:sp>
    </p:spTree>
    <p:extLst>
      <p:ext uri="{BB962C8B-B14F-4D97-AF65-F5344CB8AC3E}">
        <p14:creationId xmlns:p14="http://schemas.microsoft.com/office/powerpoint/2010/main" val="3486834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Run interactively in Eclipse </a:t>
            </a:r>
            <a:r>
              <a:rPr lang="en-US" dirty="0" err="1" smtClean="0"/>
              <a:t>PyDev</a:t>
            </a:r>
            <a:r>
              <a:rPr lang="en-US" dirty="0" smtClean="0"/>
              <a:t> Console</a:t>
            </a:r>
            <a:endParaRPr lang="en-US" dirty="0"/>
          </a:p>
        </p:txBody>
      </p:sp>
      <p:sp>
        <p:nvSpPr>
          <p:cNvPr id="3" name="Content Placeholder 2"/>
          <p:cNvSpPr>
            <a:spLocks noGrp="1"/>
          </p:cNvSpPr>
          <p:nvPr>
            <p:ph idx="1"/>
          </p:nvPr>
        </p:nvSpPr>
        <p:spPr/>
        <p:txBody>
          <a:bodyPr/>
          <a:lstStyle/>
          <a:p>
            <a:r>
              <a:rPr lang="en-US" dirty="0" smtClean="0"/>
              <a:t>If Console window is not showing then</a:t>
            </a:r>
          </a:p>
          <a:p>
            <a:pPr lvl="1"/>
            <a:r>
              <a:rPr lang="en-US" dirty="0" smtClean="0"/>
              <a:t>Click on Window, Show View, Console</a:t>
            </a:r>
          </a:p>
          <a:p>
            <a:r>
              <a:rPr lang="en-US" dirty="0" smtClean="0"/>
              <a:t>Then at the bottom of Eclipse, click here:</a:t>
            </a:r>
          </a:p>
          <a:p>
            <a:endParaRPr lang="en-US" dirty="0"/>
          </a:p>
          <a:p>
            <a:endParaRPr lang="en-US" dirty="0" smtClean="0"/>
          </a:p>
          <a:p>
            <a:endParaRPr lang="en-US" dirty="0"/>
          </a:p>
          <a:p>
            <a:r>
              <a:rPr lang="en-US" dirty="0" smtClean="0"/>
              <a:t>Select </a:t>
            </a:r>
            <a:r>
              <a:rPr lang="en-US" dirty="0" err="1" smtClean="0"/>
              <a:t>PyDev</a:t>
            </a:r>
            <a:r>
              <a:rPr lang="en-US" dirty="0" smtClean="0"/>
              <a:t> Console, Python Console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0" y="3886200"/>
            <a:ext cx="8273492" cy="1371600"/>
          </a:xfrm>
          <a:prstGeom prst="rect">
            <a:avLst/>
          </a:prstGeom>
        </p:spPr>
      </p:pic>
      <p:cxnSp>
        <p:nvCxnSpPr>
          <p:cNvPr id="6" name="Straight Arrow Connector 5"/>
          <p:cNvCxnSpPr>
            <a:endCxn id="8" idx="7"/>
          </p:cNvCxnSpPr>
          <p:nvPr/>
        </p:nvCxnSpPr>
        <p:spPr>
          <a:xfrm flipH="1">
            <a:off x="8545489" y="2971800"/>
            <a:ext cx="217511" cy="1678315"/>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8049126" y="4572000"/>
            <a:ext cx="581526" cy="533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Tree>
    <p:extLst>
      <p:ext uri="{BB962C8B-B14F-4D97-AF65-F5344CB8AC3E}">
        <p14:creationId xmlns:p14="http://schemas.microsoft.com/office/powerpoint/2010/main" val="1704954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990600"/>
          </a:xfrm>
        </p:spPr>
        <p:txBody>
          <a:bodyPr/>
          <a:lstStyle/>
          <a:p>
            <a:r>
              <a:rPr lang="en-US" altLang="en-US" dirty="0" smtClean="0"/>
              <a:t>Variables, Types, Expressions?</a:t>
            </a:r>
          </a:p>
        </p:txBody>
      </p:sp>
      <p:sp>
        <p:nvSpPr>
          <p:cNvPr id="10243" name="Content Placeholder 2"/>
          <p:cNvSpPr>
            <a:spLocks noGrp="1"/>
          </p:cNvSpPr>
          <p:nvPr>
            <p:ph idx="1"/>
          </p:nvPr>
        </p:nvSpPr>
        <p:spPr>
          <a:xfrm>
            <a:off x="685800" y="1371600"/>
            <a:ext cx="2590800" cy="4724400"/>
          </a:xfrm>
        </p:spPr>
        <p:txBody>
          <a:bodyPr/>
          <a:lstStyle/>
          <a:p>
            <a:pPr marL="0" indent="0">
              <a:buFontTx/>
              <a:buNone/>
            </a:pPr>
            <a:r>
              <a:rPr lang="en-US" altLang="en-US" dirty="0" smtClean="0"/>
              <a:t>a = 5</a:t>
            </a:r>
          </a:p>
          <a:p>
            <a:pPr marL="0" indent="0">
              <a:buFontTx/>
              <a:buNone/>
            </a:pPr>
            <a:r>
              <a:rPr lang="en-US" altLang="en-US" dirty="0" smtClean="0"/>
              <a:t>b = 4</a:t>
            </a:r>
          </a:p>
          <a:p>
            <a:pPr marL="0" indent="0">
              <a:buFontTx/>
              <a:buNone/>
            </a:pPr>
            <a:r>
              <a:rPr lang="en-US" altLang="en-US" dirty="0" smtClean="0"/>
              <a:t>print b</a:t>
            </a:r>
          </a:p>
          <a:p>
            <a:pPr marL="0" indent="0">
              <a:buFontTx/>
              <a:buNone/>
            </a:pPr>
            <a:r>
              <a:rPr lang="en-US" altLang="en-US" dirty="0" smtClean="0"/>
              <a:t>a = a + b</a:t>
            </a:r>
          </a:p>
          <a:p>
            <a:pPr marL="0" indent="0">
              <a:buFontTx/>
              <a:buNone/>
            </a:pPr>
            <a:r>
              <a:rPr lang="en-US" altLang="en-US" dirty="0"/>
              <a:t>p</a:t>
            </a:r>
            <a:r>
              <a:rPr lang="en-US" altLang="en-US" dirty="0" smtClean="0"/>
              <a:t>rint a</a:t>
            </a:r>
          </a:p>
          <a:p>
            <a:pPr marL="0" indent="0">
              <a:buFontTx/>
              <a:buNone/>
            </a:pPr>
            <a:r>
              <a:rPr lang="en-US" altLang="en-US" dirty="0" smtClean="0"/>
              <a:t>c = "</a:t>
            </a:r>
            <a:r>
              <a:rPr lang="en-US" altLang="en-US" dirty="0" err="1" smtClean="0"/>
              <a:t>fred</a:t>
            </a:r>
            <a:r>
              <a:rPr lang="en-US" altLang="en-US" dirty="0" smtClean="0"/>
              <a:t>"</a:t>
            </a:r>
          </a:p>
          <a:p>
            <a:pPr marL="0" indent="0">
              <a:buFontTx/>
              <a:buNone/>
            </a:pPr>
            <a:r>
              <a:rPr lang="en-US" altLang="en-US" dirty="0" smtClean="0"/>
              <a:t>print c </a:t>
            </a:r>
          </a:p>
        </p:txBody>
      </p:sp>
      <p:sp>
        <p:nvSpPr>
          <p:cNvPr id="102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45C3F67-A721-45C8-9BB6-0DDFCFE9E03B}" type="slidenum">
              <a:rPr lang="en-US" altLang="en-US" sz="1400"/>
              <a:pPr eaLnBrk="1" hangingPunct="1"/>
              <a:t>18</a:t>
            </a:fld>
            <a:endParaRPr lang="en-US" altLang="en-US" sz="1400"/>
          </a:p>
        </p:txBody>
      </p:sp>
      <p:sp>
        <p:nvSpPr>
          <p:cNvPr id="5" name="Content Placeholder 2"/>
          <p:cNvSpPr txBox="1">
            <a:spLocks/>
          </p:cNvSpPr>
          <p:nvPr/>
        </p:nvSpPr>
        <p:spPr bwMode="auto">
          <a:xfrm>
            <a:off x="4743450" y="1219200"/>
            <a:ext cx="274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altLang="en-US" kern="0" dirty="0" smtClean="0"/>
              <a:t>print a + b * 3</a:t>
            </a:r>
          </a:p>
          <a:p>
            <a:pPr marL="0" indent="0">
              <a:buFontTx/>
              <a:buNone/>
            </a:pPr>
            <a:r>
              <a:rPr lang="en-US" altLang="en-US" kern="0" dirty="0" smtClean="0"/>
              <a:t>print (a + b) * 3</a:t>
            </a:r>
          </a:p>
          <a:p>
            <a:pPr marL="0" indent="0">
              <a:buFontTx/>
              <a:buNone/>
            </a:pPr>
            <a:r>
              <a:rPr lang="en-US" altLang="en-US" kern="0" dirty="0" smtClean="0"/>
              <a:t>print a / b</a:t>
            </a:r>
          </a:p>
          <a:p>
            <a:pPr marL="0" indent="0">
              <a:buFontTx/>
              <a:buNone/>
            </a:pPr>
            <a:r>
              <a:rPr lang="en-US" altLang="en-US" kern="0" dirty="0" smtClean="0"/>
              <a:t>print a / (b * 1.0)</a:t>
            </a:r>
          </a:p>
        </p:txBody>
      </p:sp>
    </p:spTree>
    <p:extLst>
      <p:ext uri="{BB962C8B-B14F-4D97-AF65-F5344CB8AC3E}">
        <p14:creationId xmlns:p14="http://schemas.microsoft.com/office/powerpoint/2010/main" val="1140255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2875"/>
            <a:ext cx="7772400" cy="1143000"/>
          </a:xfrm>
        </p:spPr>
        <p:txBody>
          <a:bodyPr/>
          <a:lstStyle/>
          <a:p>
            <a:r>
              <a:rPr lang="en-US" altLang="en-US" dirty="0" smtClean="0"/>
              <a:t>Examples of functions</a:t>
            </a:r>
          </a:p>
        </p:txBody>
      </p:sp>
      <p:pic>
        <p:nvPicPr>
          <p:cNvPr id="21507" name="Picture 5" descr="word-wcou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201738"/>
            <a:ext cx="25146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705100"/>
            <a:ext cx="29654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Screen Shot 2014-09-01 at 9.46.1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19250"/>
            <a:ext cx="415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18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56303" y="-76200"/>
            <a:ext cx="7772400" cy="838200"/>
          </a:xfrm>
        </p:spPr>
        <p:txBody>
          <a:bodyPr/>
          <a:lstStyle/>
          <a:p>
            <a:pPr eaLnBrk="1" hangingPunct="1"/>
            <a:r>
              <a:rPr lang="en-US" dirty="0" smtClean="0"/>
              <a:t>Announcements</a:t>
            </a:r>
          </a:p>
        </p:txBody>
      </p:sp>
      <p:sp>
        <p:nvSpPr>
          <p:cNvPr id="4099" name="Rectangle 3"/>
          <p:cNvSpPr>
            <a:spLocks noGrp="1" noChangeArrowheads="1"/>
          </p:cNvSpPr>
          <p:nvPr>
            <p:ph type="body" idx="1"/>
          </p:nvPr>
        </p:nvSpPr>
        <p:spPr>
          <a:xfrm>
            <a:off x="656303" y="762000"/>
            <a:ext cx="7772400" cy="6096000"/>
          </a:xfrm>
        </p:spPr>
        <p:txBody>
          <a:bodyPr/>
          <a:lstStyle/>
          <a:p>
            <a:pPr eaLnBrk="1" hangingPunct="1"/>
            <a:r>
              <a:rPr lang="en-US" dirty="0" smtClean="0"/>
              <a:t>Reading and RQ3 due next class</a:t>
            </a:r>
          </a:p>
          <a:p>
            <a:pPr eaLnBrk="1" hangingPunct="1"/>
            <a:r>
              <a:rPr lang="en-US" dirty="0" smtClean="0"/>
              <a:t>Assignment 1 due </a:t>
            </a:r>
            <a:r>
              <a:rPr lang="en-US" dirty="0" smtClean="0"/>
              <a:t>today! </a:t>
            </a:r>
          </a:p>
          <a:p>
            <a:pPr lvl="1" eaLnBrk="1" hangingPunct="1"/>
            <a:r>
              <a:rPr lang="en-US" dirty="0" smtClean="0"/>
              <a:t>See the catch up schedule – for everyone!</a:t>
            </a:r>
            <a:endParaRPr lang="en-US" dirty="0" smtClean="0"/>
          </a:p>
          <a:p>
            <a:pPr eaLnBrk="1" hangingPunct="1"/>
            <a:r>
              <a:rPr lang="en-US" dirty="0" smtClean="0"/>
              <a:t>APT 1  due on </a:t>
            </a:r>
            <a:r>
              <a:rPr lang="en-US" dirty="0" smtClean="0"/>
              <a:t>Tuesday</a:t>
            </a:r>
            <a:r>
              <a:rPr lang="en-US" dirty="0" smtClean="0"/>
              <a:t>, </a:t>
            </a:r>
            <a:r>
              <a:rPr lang="en-US" dirty="0" smtClean="0"/>
              <a:t>Sep 13</a:t>
            </a:r>
            <a:endParaRPr lang="en-US" dirty="0" smtClean="0"/>
          </a:p>
          <a:p>
            <a:pPr eaLnBrk="1" hangingPunct="1"/>
            <a:r>
              <a:rPr lang="en-US" dirty="0" smtClean="0">
                <a:solidFill>
                  <a:srgbClr val="FF0000"/>
                </a:solidFill>
              </a:rPr>
              <a:t>Need a pin to add class </a:t>
            </a:r>
            <a:r>
              <a:rPr lang="en-US" dirty="0" smtClean="0"/>
              <a:t>– fill out form</a:t>
            </a:r>
          </a:p>
          <a:p>
            <a:pPr eaLnBrk="1" hangingPunct="1"/>
            <a:r>
              <a:rPr lang="en-US" dirty="0" smtClean="0"/>
              <a:t>Exam accommodations – fill out </a:t>
            </a:r>
            <a:r>
              <a:rPr lang="en-US" dirty="0" smtClean="0"/>
              <a:t>form</a:t>
            </a:r>
          </a:p>
          <a:p>
            <a:pPr eaLnBrk="1" hangingPunct="1"/>
            <a:r>
              <a:rPr lang="en-US" dirty="0" smtClean="0"/>
              <a:t>Lab this week</a:t>
            </a:r>
          </a:p>
          <a:p>
            <a:pPr lvl="1" eaLnBrk="1" hangingPunct="1"/>
            <a:r>
              <a:rPr lang="en-US" dirty="0" smtClean="0"/>
              <a:t> try out functions, Solve APT</a:t>
            </a:r>
            <a:endParaRPr lang="en-US" dirty="0" smtClean="0"/>
          </a:p>
          <a:p>
            <a:pPr eaLnBrk="1" hangingPunct="1"/>
            <a:r>
              <a:rPr lang="en-US" dirty="0" smtClean="0"/>
              <a:t>Today – Problem Solving, Python practice, solve an APT</a:t>
            </a:r>
          </a:p>
          <a:p>
            <a:pPr marL="0" indent="0"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838200"/>
          </a:xfrm>
        </p:spPr>
        <p:txBody>
          <a:bodyPr/>
          <a:lstStyle/>
          <a:p>
            <a:r>
              <a:rPr lang="en-US" altLang="en-US" dirty="0" smtClean="0"/>
              <a:t>Functions explained</a:t>
            </a:r>
          </a:p>
        </p:txBody>
      </p:sp>
      <p:sp>
        <p:nvSpPr>
          <p:cNvPr id="23555" name="Content Placeholder 2"/>
          <p:cNvSpPr>
            <a:spLocks noGrp="1"/>
          </p:cNvSpPr>
          <p:nvPr>
            <p:ph idx="1"/>
          </p:nvPr>
        </p:nvSpPr>
        <p:spPr>
          <a:xfrm>
            <a:off x="304800" y="1028700"/>
            <a:ext cx="8839200" cy="4800600"/>
          </a:xfrm>
        </p:spPr>
        <p:txBody>
          <a:bodyPr/>
          <a:lstStyle/>
          <a:p>
            <a:r>
              <a:rPr lang="en-US" altLang="en-US" dirty="0" smtClean="0"/>
              <a:t>In a calculator, </a:t>
            </a:r>
            <a:r>
              <a:rPr lang="en-US" altLang="en-US" dirty="0" err="1" smtClean="0"/>
              <a:t>sqrt</a:t>
            </a:r>
            <a:r>
              <a:rPr lang="en-US" altLang="en-US" dirty="0" smtClean="0"/>
              <a:t>: number in -&gt; number out</a:t>
            </a:r>
          </a:p>
          <a:p>
            <a:pPr lvl="1"/>
            <a:r>
              <a:rPr lang="en-US" altLang="en-US" dirty="0" smtClean="0"/>
              <a:t>What is domain, what is range?</a:t>
            </a:r>
          </a:p>
          <a:p>
            <a:endParaRPr lang="en-US" altLang="en-US" sz="2400" dirty="0" smtClean="0"/>
          </a:p>
          <a:p>
            <a:r>
              <a:rPr lang="en-US" altLang="en-US" dirty="0" smtClean="0"/>
              <a:t>In MSWord, word count: document -&gt; number</a:t>
            </a:r>
          </a:p>
          <a:p>
            <a:pPr lvl="1"/>
            <a:r>
              <a:rPr lang="en-US" altLang="en-US" dirty="0" smtClean="0"/>
              <a:t>Domain is word doc, range is integer</a:t>
            </a:r>
          </a:p>
          <a:p>
            <a:endParaRPr lang="en-US" altLang="en-US" sz="2400" dirty="0" smtClean="0"/>
          </a:p>
          <a:p>
            <a:r>
              <a:rPr lang="en-US" altLang="en-US" dirty="0" smtClean="0"/>
              <a:t>In browser, web: URL -&gt; HTML formatted "page"</a:t>
            </a:r>
          </a:p>
          <a:p>
            <a:pPr lvl="1"/>
            <a:r>
              <a:rPr lang="en-US" altLang="en-US" dirty="0" smtClean="0"/>
              <a:t>Domain is valid URL, range is HTML resources</a:t>
            </a:r>
          </a:p>
          <a:p>
            <a:endParaRPr lang="en-US" altLang="en-US" sz="2400" dirty="0" smtClean="0"/>
          </a:p>
          <a:p>
            <a:r>
              <a:rPr lang="en-US" altLang="en-US" sz="2400" dirty="0" smtClean="0"/>
              <a:t>In Python we see similar structure!</a:t>
            </a:r>
          </a:p>
        </p:txBody>
      </p:sp>
    </p:spTree>
    <p:extLst>
      <p:ext uri="{BB962C8B-B14F-4D97-AF65-F5344CB8AC3E}">
        <p14:creationId xmlns:p14="http://schemas.microsoft.com/office/powerpoint/2010/main" val="1480127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r>
              <a:rPr lang="en-US" dirty="0" smtClean="0"/>
              <a:t> </a:t>
            </a:r>
            <a:endParaRPr lang="en-US" dirty="0"/>
          </a:p>
        </p:txBody>
      </p:sp>
      <p:sp>
        <p:nvSpPr>
          <p:cNvPr id="3" name="Content Placeholder 2"/>
          <p:cNvSpPr>
            <a:spLocks noGrp="1"/>
          </p:cNvSpPr>
          <p:nvPr>
            <p:ph idx="1"/>
          </p:nvPr>
        </p:nvSpPr>
        <p:spPr/>
        <p:txBody>
          <a:bodyPr/>
          <a:lstStyle/>
          <a:p>
            <a:r>
              <a:rPr lang="en-US" dirty="0" smtClean="0"/>
              <a:t>In Eclipse write a file with a function and run it</a:t>
            </a:r>
          </a:p>
          <a:p>
            <a:r>
              <a:rPr lang="en-US" dirty="0"/>
              <a:t>s</a:t>
            </a:r>
            <a:r>
              <a:rPr lang="en-US" dirty="0" smtClean="0"/>
              <a:t>tuff.py</a:t>
            </a:r>
            <a:endParaRPr lang="en-US" dirty="0"/>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
        <p:nvSpPr>
          <p:cNvPr id="5" name="TextBox 3"/>
          <p:cNvSpPr txBox="1">
            <a:spLocks noChangeArrowheads="1"/>
          </p:cNvSpPr>
          <p:nvPr/>
        </p:nvSpPr>
        <p:spPr bwMode="auto">
          <a:xfrm>
            <a:off x="1981200" y="4267200"/>
            <a:ext cx="6121400" cy="1938992"/>
          </a:xfrm>
          <a:prstGeom prst="rect">
            <a:avLst/>
          </a:prstGeom>
          <a:noFill/>
          <a:ln w="381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a:t>
            </a:r>
            <a:r>
              <a:rPr lang="en-US" altLang="en-US" sz="2400" dirty="0" smtClean="0">
                <a:solidFill>
                  <a:schemeClr val="tx1"/>
                </a:solidFill>
                <a:latin typeface="Courier New" panose="02070309020205020404" pitchFamily="49" charset="0"/>
              </a:rPr>
              <a:t>sum(a, b):</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a:t>
            </a:r>
            <a:r>
              <a:rPr lang="en-US" altLang="en-US" sz="2400" dirty="0" err="1" smtClean="0">
                <a:solidFill>
                  <a:schemeClr val="tx1"/>
                </a:solidFill>
                <a:latin typeface="Courier New" panose="02070309020205020404" pitchFamily="49" charset="0"/>
              </a:rPr>
              <a:t>a+b</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p</a:t>
            </a:r>
            <a:r>
              <a:rPr lang="en-US" altLang="en-US" sz="2400" dirty="0" smtClean="0">
                <a:solidFill>
                  <a:schemeClr val="tx1"/>
                </a:solidFill>
                <a:latin typeface="Courier New" panose="02070309020205020404" pitchFamily="49" charset="0"/>
              </a:rPr>
              <a:t>rint sum(3,5)</a:t>
            </a:r>
          </a:p>
          <a:p>
            <a:pPr eaLnBrk="1" hangingPunct="1">
              <a:spcBef>
                <a:spcPct val="0"/>
              </a:spcBef>
              <a:buClrTx/>
              <a:buSzTx/>
              <a:buFontTx/>
              <a:buNone/>
            </a:pPr>
            <a:r>
              <a:rPr lang="en-US" altLang="en-US" sz="2400" dirty="0">
                <a:solidFill>
                  <a:schemeClr val="tx1"/>
                </a:solidFill>
                <a:latin typeface="Courier New" panose="02070309020205020404" pitchFamily="49" charset="0"/>
              </a:rPr>
              <a:t>p</a:t>
            </a:r>
            <a:r>
              <a:rPr lang="en-US" altLang="en-US" sz="2400" dirty="0" smtClean="0">
                <a:solidFill>
                  <a:schemeClr val="tx1"/>
                </a:solidFill>
                <a:latin typeface="Courier New" panose="02070309020205020404" pitchFamily="49" charset="0"/>
              </a:rPr>
              <a:t>rint sum(1,4)</a:t>
            </a:r>
            <a:endParaRPr lang="en-US" altLang="en-US" sz="2400" dirty="0">
              <a:solidFill>
                <a:schemeClr val="tx1"/>
              </a:solidFill>
              <a:latin typeface="Courier New" panose="02070309020205020404" pitchFamily="49" charset="0"/>
            </a:endParaRPr>
          </a:p>
        </p:txBody>
      </p:sp>
    </p:spTree>
    <p:extLst>
      <p:ext uri="{BB962C8B-B14F-4D97-AF65-F5344CB8AC3E}">
        <p14:creationId xmlns:p14="http://schemas.microsoft.com/office/powerpoint/2010/main" val="1169220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Python Functions</a:t>
            </a:r>
          </a:p>
        </p:txBody>
      </p:sp>
      <p:sp>
        <p:nvSpPr>
          <p:cNvPr id="24579" name="Content Placeholder 2"/>
          <p:cNvSpPr>
            <a:spLocks noGrp="1"/>
          </p:cNvSpPr>
          <p:nvPr>
            <p:ph idx="1"/>
          </p:nvPr>
        </p:nvSpPr>
        <p:spPr/>
        <p:txBody>
          <a:bodyPr/>
          <a:lstStyle/>
          <a:p>
            <a:r>
              <a:rPr lang="en-US" altLang="en-US" dirty="0" smtClean="0"/>
              <a:t>Answer these questions based on thinking, don't run any code</a:t>
            </a:r>
          </a:p>
          <a:p>
            <a:pPr lvl="1"/>
            <a:r>
              <a:rPr lang="en-US" altLang="en-US" sz="2800" dirty="0" smtClean="0"/>
              <a:t>http://</a:t>
            </a:r>
            <a:r>
              <a:rPr lang="en-US" altLang="en-US" sz="2800" dirty="0" smtClean="0"/>
              <a:t>bit.ly/101f16-0906-3 </a:t>
            </a:r>
            <a:endParaRPr lang="en-US" altLang="en-US" sz="2800" dirty="0" smtClean="0"/>
          </a:p>
          <a:p>
            <a:pPr lvl="1"/>
            <a:endParaRPr lang="en-US" altLang="en-US" dirty="0" smtClean="0"/>
          </a:p>
          <a:p>
            <a:r>
              <a:rPr lang="en-US" altLang="en-US" dirty="0" smtClean="0"/>
              <a:t>Why do we need functions? </a:t>
            </a:r>
          </a:p>
          <a:p>
            <a:pPr lvl="1"/>
            <a:r>
              <a:rPr lang="en-US" altLang="en-US" dirty="0" smtClean="0"/>
              <a:t>Manage complexity of large programs</a:t>
            </a:r>
          </a:p>
          <a:p>
            <a:pPr lvl="1"/>
            <a:r>
              <a:rPr lang="en-US" altLang="en-US" dirty="0" smtClean="0"/>
              <a:t>Test and develop code independently</a:t>
            </a:r>
          </a:p>
          <a:p>
            <a:pPr lvl="1"/>
            <a:r>
              <a:rPr lang="en-US" altLang="en-US" dirty="0" smtClean="0"/>
              <a:t>Reuse code in new contexts: create APIs!</a:t>
            </a:r>
          </a:p>
        </p:txBody>
      </p:sp>
    </p:spTree>
    <p:extLst>
      <p:ext uri="{BB962C8B-B14F-4D97-AF65-F5344CB8AC3E}">
        <p14:creationId xmlns:p14="http://schemas.microsoft.com/office/powerpoint/2010/main" val="282750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49300" y="-4762"/>
            <a:ext cx="7772400" cy="1143000"/>
          </a:xfrm>
        </p:spPr>
        <p:txBody>
          <a:bodyPr/>
          <a:lstStyle/>
          <a:p>
            <a:r>
              <a:rPr lang="en-US" altLang="en-US" dirty="0" smtClean="0"/>
              <a:t>Functions return values</a:t>
            </a:r>
          </a:p>
        </p:txBody>
      </p:sp>
      <p:sp>
        <p:nvSpPr>
          <p:cNvPr id="26627" name="Content Placeholder 2"/>
          <p:cNvSpPr>
            <a:spLocks noGrp="1"/>
          </p:cNvSpPr>
          <p:nvPr>
            <p:ph idx="1"/>
          </p:nvPr>
        </p:nvSpPr>
        <p:spPr>
          <a:xfrm>
            <a:off x="685800" y="1138238"/>
            <a:ext cx="7772400" cy="4957762"/>
          </a:xfrm>
        </p:spPr>
        <p:txBody>
          <a:bodyPr/>
          <a:lstStyle/>
          <a:p>
            <a:r>
              <a:rPr lang="en-US" altLang="en-US" dirty="0" smtClean="0"/>
              <a:t>Most functions return values</a:t>
            </a:r>
          </a:p>
          <a:p>
            <a:pPr lvl="1"/>
            <a:r>
              <a:rPr lang="en-US" altLang="en-US" dirty="0" smtClean="0"/>
              <a:t>Sometimes used to make things simpler, but returning values is a good idea</a:t>
            </a:r>
          </a:p>
          <a:p>
            <a:endParaRPr lang="en-US" altLang="en-US" dirty="0" smtClean="0"/>
          </a:p>
        </p:txBody>
      </p:sp>
      <p:sp>
        <p:nvSpPr>
          <p:cNvPr id="26628" name="TextBox 3"/>
          <p:cNvSpPr txBox="1">
            <a:spLocks noChangeArrowheads="1"/>
          </p:cNvSpPr>
          <p:nvPr/>
        </p:nvSpPr>
        <p:spPr bwMode="auto">
          <a:xfrm>
            <a:off x="457200" y="2955924"/>
            <a:ext cx="6121400" cy="1570038"/>
          </a:xfrm>
          <a:prstGeom prst="rect">
            <a:avLst/>
          </a:prstGeom>
          <a:noFill/>
          <a:ln w="381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inch2centi(inches):</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2.54*inches</a:t>
            </a: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err="1">
                <a:solidFill>
                  <a:schemeClr val="tx1"/>
                </a:solidFill>
                <a:latin typeface="Courier New" panose="02070309020205020404" pitchFamily="49" charset="0"/>
              </a:rPr>
              <a:t>xh</a:t>
            </a:r>
            <a:r>
              <a:rPr lang="en-US" altLang="en-US" sz="2400" dirty="0">
                <a:solidFill>
                  <a:schemeClr val="tx1"/>
                </a:solidFill>
                <a:latin typeface="Courier New" panose="02070309020205020404" pitchFamily="49" charset="0"/>
              </a:rPr>
              <a:t> = inch2centi(72)</a:t>
            </a:r>
          </a:p>
        </p:txBody>
      </p:sp>
      <p:sp>
        <p:nvSpPr>
          <p:cNvPr id="26629" name="TextBox 4"/>
          <p:cNvSpPr txBox="1">
            <a:spLocks noChangeArrowheads="1"/>
          </p:cNvSpPr>
          <p:nvPr/>
        </p:nvSpPr>
        <p:spPr bwMode="auto">
          <a:xfrm>
            <a:off x="2819400" y="4724400"/>
            <a:ext cx="6121400" cy="1570038"/>
          </a:xfrm>
          <a:prstGeom prst="rect">
            <a:avLst/>
          </a:prstGeom>
          <a:noFill/>
          <a:ln w="381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pluralize(word):</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word + "</a:t>
            </a:r>
            <a:r>
              <a:rPr lang="en-US" altLang="en-US" sz="2400" dirty="0" err="1">
                <a:solidFill>
                  <a:schemeClr val="tx1"/>
                </a:solidFill>
                <a:latin typeface="Courier New" panose="02070309020205020404" pitchFamily="49" charset="0"/>
              </a:rPr>
              <a:t>es</a:t>
            </a:r>
            <a:r>
              <a:rPr lang="en-US" altLang="en-US" sz="2400" dirty="0">
                <a:solidFill>
                  <a:schemeClr val="tx1"/>
                </a:solidFill>
                <a:latin typeface="Courier New" panose="02070309020205020404" pitchFamily="49" charset="0"/>
              </a:rPr>
              <a:t>"</a:t>
            </a: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pf = pluralize("fish")</a:t>
            </a:r>
          </a:p>
        </p:txBody>
      </p:sp>
    </p:spTree>
    <p:extLst>
      <p:ext uri="{BB962C8B-B14F-4D97-AF65-F5344CB8AC3E}">
        <p14:creationId xmlns:p14="http://schemas.microsoft.com/office/powerpoint/2010/main" val="34929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49300" y="-4762"/>
            <a:ext cx="7772400" cy="1143000"/>
          </a:xfrm>
        </p:spPr>
        <p:txBody>
          <a:bodyPr/>
          <a:lstStyle/>
          <a:p>
            <a:r>
              <a:rPr lang="en-US" altLang="en-US" dirty="0" smtClean="0"/>
              <a:t>Functions </a:t>
            </a:r>
            <a:r>
              <a:rPr lang="en-US" altLang="en-US" dirty="0" smtClean="0"/>
              <a:t>can print info</a:t>
            </a:r>
            <a:endParaRPr lang="en-US" altLang="en-US" dirty="0" smtClean="0"/>
          </a:p>
        </p:txBody>
      </p:sp>
      <p:sp>
        <p:nvSpPr>
          <p:cNvPr id="26627" name="Content Placeholder 2"/>
          <p:cNvSpPr>
            <a:spLocks noGrp="1"/>
          </p:cNvSpPr>
          <p:nvPr>
            <p:ph idx="1"/>
          </p:nvPr>
        </p:nvSpPr>
        <p:spPr>
          <a:xfrm>
            <a:off x="685800" y="1138238"/>
            <a:ext cx="7772400" cy="4957762"/>
          </a:xfrm>
        </p:spPr>
        <p:txBody>
          <a:bodyPr/>
          <a:lstStyle/>
          <a:p>
            <a:r>
              <a:rPr lang="en-US" altLang="en-US" dirty="0" smtClean="0"/>
              <a:t>Some </a:t>
            </a:r>
            <a:r>
              <a:rPr lang="en-US" altLang="en-US" dirty="0" smtClean="0"/>
              <a:t>functions </a:t>
            </a:r>
            <a:r>
              <a:rPr lang="en-US" altLang="en-US" dirty="0" smtClean="0"/>
              <a:t>only print info</a:t>
            </a:r>
          </a:p>
          <a:p>
            <a:r>
              <a:rPr lang="en-US" altLang="en-US" dirty="0" smtClean="0"/>
              <a:t>Note there is no return statement in the function</a:t>
            </a:r>
            <a:endParaRPr lang="en-US" altLang="en-US" dirty="0" smtClean="0"/>
          </a:p>
        </p:txBody>
      </p:sp>
      <p:sp>
        <p:nvSpPr>
          <p:cNvPr id="26628" name="TextBox 3"/>
          <p:cNvSpPr txBox="1">
            <a:spLocks noChangeArrowheads="1"/>
          </p:cNvSpPr>
          <p:nvPr/>
        </p:nvSpPr>
        <p:spPr bwMode="auto">
          <a:xfrm>
            <a:off x="1066800" y="3505200"/>
            <a:ext cx="6121400" cy="1938992"/>
          </a:xfrm>
          <a:prstGeom prst="rect">
            <a:avLst/>
          </a:prstGeom>
          <a:noFill/>
          <a:ln w="381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a:t>
            </a:r>
            <a:r>
              <a:rPr lang="en-US" altLang="en-US" sz="2400" dirty="0" err="1" smtClean="0">
                <a:solidFill>
                  <a:schemeClr val="tx1"/>
                </a:solidFill>
                <a:latin typeface="Courier New" panose="02070309020205020404" pitchFamily="49" charset="0"/>
              </a:rPr>
              <a:t>helloPerson</a:t>
            </a:r>
            <a:r>
              <a:rPr lang="en-US" altLang="en-US" sz="2400" dirty="0" smtClean="0">
                <a:solidFill>
                  <a:schemeClr val="tx1"/>
                </a:solidFill>
                <a:latin typeface="Courier New" panose="02070309020205020404" pitchFamily="49" charset="0"/>
              </a:rPr>
              <a:t>(name):</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    </a:t>
            </a:r>
            <a:r>
              <a:rPr lang="en-US" altLang="en-US" sz="2400" dirty="0">
                <a:solidFill>
                  <a:schemeClr val="tx1"/>
                </a:solidFill>
                <a:latin typeface="Courier New" panose="02070309020205020404" pitchFamily="49" charset="0"/>
              </a:rPr>
              <a:t>print </a:t>
            </a:r>
            <a:r>
              <a:rPr lang="en-US" altLang="en-US" sz="2400" dirty="0" smtClean="0">
                <a:solidFill>
                  <a:schemeClr val="tx1"/>
                </a:solidFill>
                <a:latin typeface="Courier New" panose="02070309020205020404" pitchFamily="49" charset="0"/>
              </a:rPr>
              <a:t>"hello" </a:t>
            </a:r>
            <a:r>
              <a:rPr lang="en-US" altLang="en-US" sz="2400" dirty="0" smtClean="0">
                <a:solidFill>
                  <a:schemeClr val="tx1"/>
                </a:solidFill>
                <a:latin typeface="Courier New" panose="02070309020205020404" pitchFamily="49" charset="0"/>
              </a:rPr>
              <a:t>+ name</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err="1" smtClean="0">
                <a:solidFill>
                  <a:schemeClr val="tx1"/>
                </a:solidFill>
                <a:latin typeface="Courier New" panose="02070309020205020404" pitchFamily="49" charset="0"/>
              </a:rPr>
              <a:t>helloPerson</a:t>
            </a:r>
            <a:r>
              <a:rPr lang="en-US" altLang="en-US" sz="2400" dirty="0" smtClean="0">
                <a:solidFill>
                  <a:schemeClr val="tx1"/>
                </a:solidFill>
                <a:latin typeface="Courier New" panose="02070309020205020404" pitchFamily="49" charset="0"/>
              </a:rPr>
              <a:t>("Susan")</a:t>
            </a:r>
            <a:endParaRPr lang="en-US" altLang="en-US" sz="2400" dirty="0" smtClean="0">
              <a:solidFill>
                <a:schemeClr val="tx1"/>
              </a:solidFill>
              <a:latin typeface="Courier New" panose="02070309020205020404" pitchFamily="49" charset="0"/>
            </a:endParaRPr>
          </a:p>
          <a:p>
            <a:pPr eaLnBrk="1" hangingPunct="1">
              <a:spcBef>
                <a:spcPct val="0"/>
              </a:spcBef>
              <a:buClrTx/>
              <a:buSzTx/>
              <a:buFontTx/>
              <a:buNone/>
            </a:pPr>
            <a:r>
              <a:rPr lang="en-US" altLang="en-US" sz="2400" dirty="0" err="1" smtClean="0">
                <a:solidFill>
                  <a:schemeClr val="tx1"/>
                </a:solidFill>
                <a:latin typeface="Courier New" panose="02070309020205020404" pitchFamily="49" charset="0"/>
              </a:rPr>
              <a:t>helloPerson</a:t>
            </a:r>
            <a:r>
              <a:rPr lang="en-US" altLang="en-US" sz="2400" dirty="0" smtClean="0">
                <a:solidFill>
                  <a:schemeClr val="tx1"/>
                </a:solidFill>
                <a:latin typeface="Courier New" panose="02070309020205020404" pitchFamily="49" charset="0"/>
              </a:rPr>
              <a:t>("</a:t>
            </a:r>
            <a:r>
              <a:rPr lang="en-US" altLang="en-US" sz="2400" dirty="0" err="1" smtClean="0">
                <a:solidFill>
                  <a:schemeClr val="tx1"/>
                </a:solidFill>
                <a:latin typeface="Courier New" panose="02070309020205020404" pitchFamily="49" charset="0"/>
              </a:rPr>
              <a:t>Ademola</a:t>
            </a:r>
            <a:r>
              <a:rPr lang="en-US" altLang="en-US" sz="2400" dirty="0" smtClean="0">
                <a:solidFill>
                  <a:schemeClr val="tx1"/>
                </a:solidFill>
                <a:latin typeface="Courier New" panose="02070309020205020404" pitchFamily="49" charset="0"/>
              </a:rPr>
              <a:t>")</a:t>
            </a:r>
            <a:endParaRPr lang="en-US" altLang="en-US" sz="2400" dirty="0">
              <a:solidFill>
                <a:schemeClr val="tx1"/>
              </a:solidFill>
              <a:latin typeface="Courier New" panose="02070309020205020404" pitchFamily="49" charset="0"/>
            </a:endParaRPr>
          </a:p>
        </p:txBody>
      </p:sp>
    </p:spTree>
    <p:extLst>
      <p:ext uri="{BB962C8B-B14F-4D97-AF65-F5344CB8AC3E}">
        <p14:creationId xmlns:p14="http://schemas.microsoft.com/office/powerpoint/2010/main" val="1563753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APTs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19200"/>
            <a:ext cx="7879688" cy="5257800"/>
          </a:xfrm>
        </p:spPr>
      </p:pic>
    </p:spTree>
    <p:extLst>
      <p:ext uri="{BB962C8B-B14F-4D97-AF65-F5344CB8AC3E}">
        <p14:creationId xmlns:p14="http://schemas.microsoft.com/office/powerpoint/2010/main" val="557967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120596"/>
            <a:ext cx="7772400" cy="1143000"/>
          </a:xfrm>
        </p:spPr>
        <p:txBody>
          <a:bodyPr/>
          <a:lstStyle/>
          <a:p>
            <a:r>
              <a:rPr lang="en-US" altLang="en-US" dirty="0" smtClean="0"/>
              <a:t>What is an APT? </a:t>
            </a:r>
            <a:r>
              <a:rPr lang="en-US" altLang="en-US" dirty="0" smtClean="0">
                <a:solidFill>
                  <a:srgbClr val="FF0000"/>
                </a:solidFill>
                <a:hlinkClick r:id="rId3"/>
              </a:rPr>
              <a:t>BMI APT</a:t>
            </a:r>
            <a:endParaRPr lang="en-US" altLang="en-US" dirty="0" smtClean="0">
              <a:solidFill>
                <a:srgbClr val="FF0000"/>
              </a:solidFill>
            </a:endParaRPr>
          </a:p>
        </p:txBody>
      </p:sp>
      <p:sp>
        <p:nvSpPr>
          <p:cNvPr id="23554" name="Content Placeholder 2"/>
          <p:cNvSpPr>
            <a:spLocks noGrp="1"/>
          </p:cNvSpPr>
          <p:nvPr>
            <p:ph idx="1"/>
          </p:nvPr>
        </p:nvSpPr>
        <p:spPr>
          <a:xfrm>
            <a:off x="685800" y="1561331"/>
            <a:ext cx="7772400" cy="4114800"/>
          </a:xfrm>
        </p:spPr>
        <p:txBody>
          <a:bodyPr/>
          <a:lstStyle/>
          <a:p>
            <a:r>
              <a:rPr lang="en-US" altLang="en-US" dirty="0" smtClean="0"/>
              <a:t>Automated/Algorithmic Problem Testing</a:t>
            </a:r>
          </a:p>
          <a:p>
            <a:pPr lvl="1"/>
            <a:r>
              <a:rPr lang="en-US" altLang="en-US" dirty="0" smtClean="0"/>
              <a:t>Write one function, 2-30 lines, solve a problem</a:t>
            </a:r>
          </a:p>
          <a:p>
            <a:pPr lvl="1"/>
            <a:r>
              <a:rPr lang="en-US" altLang="en-US" dirty="0" smtClean="0"/>
              <a:t>Tested automagically in Eclipse or the browser</a:t>
            </a:r>
          </a:p>
          <a:p>
            <a:pPr lvl="1"/>
            <a:r>
              <a:rPr lang="en-US" altLang="en-US" dirty="0" smtClean="0"/>
              <a:t>Lots of test cases – test </a:t>
            </a:r>
            <a:r>
              <a:rPr lang="en-US" altLang="en-US" dirty="0" err="1" smtClean="0"/>
              <a:t>test</a:t>
            </a:r>
            <a:r>
              <a:rPr lang="en-US" altLang="en-US" dirty="0" smtClean="0"/>
              <a:t> </a:t>
            </a:r>
            <a:r>
              <a:rPr lang="en-US" altLang="en-US" dirty="0" err="1" smtClean="0"/>
              <a:t>test</a:t>
            </a:r>
            <a:endParaRPr lang="en-US" altLang="en-US" dirty="0" smtClean="0"/>
          </a:p>
          <a:p>
            <a:pPr lvl="1"/>
            <a:endParaRPr lang="en-US" altLang="en-US" dirty="0" smtClean="0"/>
          </a:p>
          <a:p>
            <a:r>
              <a:rPr lang="en-US" altLang="en-US" dirty="0" smtClean="0"/>
              <a:t> Start simple, build toward more complex</a:t>
            </a:r>
          </a:p>
          <a:p>
            <a:pPr lvl="1"/>
            <a:r>
              <a:rPr lang="en-US" altLang="en-US" dirty="0" smtClean="0"/>
              <a:t>What is a function? A function call?</a:t>
            </a:r>
          </a:p>
          <a:p>
            <a:pPr lvl="1"/>
            <a:r>
              <a:rPr lang="en-US" altLang="en-US" dirty="0" smtClean="0"/>
              <a:t>What is a parameter? Argument?</a:t>
            </a:r>
          </a:p>
          <a:p>
            <a:pPr lvl="1"/>
            <a:r>
              <a:rPr lang="en-US" altLang="en-US" dirty="0" smtClean="0"/>
              <a:t>How do you run/execute a program</a:t>
            </a:r>
          </a:p>
        </p:txBody>
      </p:sp>
      <p:pic>
        <p:nvPicPr>
          <p:cNvPr id="2355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81716"/>
            <a:ext cx="19812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C6DB02F-6869-41A8-88A9-7B04A59444FD}" type="slidenum">
              <a:rPr lang="en-US" smtClean="0"/>
              <a:pPr>
                <a:defRPr/>
              </a:pPr>
              <a:t>26</a:t>
            </a:fld>
            <a:endParaRPr lang="en-US"/>
          </a:p>
        </p:txBody>
      </p:sp>
    </p:spTree>
    <p:extLst>
      <p:ext uri="{BB962C8B-B14F-4D97-AF65-F5344CB8AC3E}">
        <p14:creationId xmlns:p14="http://schemas.microsoft.com/office/powerpoint/2010/main" val="1296405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571500"/>
          </a:xfrm>
        </p:spPr>
        <p:txBody>
          <a:bodyPr/>
          <a:lstStyle/>
          <a:p>
            <a:r>
              <a:rPr lang="en-US" dirty="0" smtClean="0"/>
              <a:t>Demo Solving APT BMI</a:t>
            </a:r>
            <a:endParaRPr lang="en-US" dirty="0"/>
          </a:p>
        </p:txBody>
      </p:sp>
      <p:sp>
        <p:nvSpPr>
          <p:cNvPr id="3" name="Content Placeholder 2"/>
          <p:cNvSpPr>
            <a:spLocks noGrp="1"/>
          </p:cNvSpPr>
          <p:nvPr>
            <p:ph idx="1"/>
          </p:nvPr>
        </p:nvSpPr>
        <p:spPr>
          <a:xfrm>
            <a:off x="685800" y="933450"/>
            <a:ext cx="7772400" cy="5772150"/>
          </a:xfrm>
        </p:spPr>
        <p:txBody>
          <a:bodyPr/>
          <a:lstStyle/>
          <a:p>
            <a:r>
              <a:rPr lang="en-US" dirty="0" smtClean="0"/>
              <a:t>Write your code in Eclipse</a:t>
            </a:r>
          </a:p>
          <a:p>
            <a:pPr lvl="1"/>
            <a:r>
              <a:rPr lang="en-US" dirty="0" smtClean="0"/>
              <a:t>Create python file</a:t>
            </a:r>
          </a:p>
          <a:p>
            <a:pPr lvl="1"/>
            <a:r>
              <a:rPr lang="en-US" dirty="0" smtClean="0"/>
              <a:t>Name of file important – case matters</a:t>
            </a:r>
          </a:p>
          <a:p>
            <a:pPr lvl="1"/>
            <a:r>
              <a:rPr lang="en-US" dirty="0" smtClean="0"/>
              <a:t> name of function important – cut and paste this</a:t>
            </a:r>
          </a:p>
          <a:p>
            <a:pPr lvl="1"/>
            <a:r>
              <a:rPr lang="en-US" dirty="0" smtClean="0"/>
              <a:t>Write your code</a:t>
            </a:r>
          </a:p>
          <a:p>
            <a:pPr lvl="1"/>
            <a:r>
              <a:rPr lang="en-US" dirty="0" smtClean="0"/>
              <a:t>Test a few examples in Eclipse </a:t>
            </a:r>
          </a:p>
          <a:p>
            <a:r>
              <a:rPr lang="en-US" dirty="0" smtClean="0"/>
              <a:t>Run online on using APT Tester</a:t>
            </a:r>
          </a:p>
          <a:p>
            <a:pPr lvl="1"/>
            <a:r>
              <a:rPr lang="en-US" dirty="0" smtClean="0"/>
              <a:t>Tests on lots of examples, Debug, fix</a:t>
            </a:r>
          </a:p>
          <a:p>
            <a:pPr lvl="1"/>
            <a:r>
              <a:rPr lang="en-US" dirty="0" smtClean="0"/>
              <a:t>Get all </a:t>
            </a:r>
            <a:r>
              <a:rPr lang="en-US" dirty="0" smtClean="0">
                <a:solidFill>
                  <a:srgbClr val="009900"/>
                </a:solidFill>
              </a:rPr>
              <a:t>GREEN</a:t>
            </a:r>
          </a:p>
          <a:p>
            <a:r>
              <a:rPr lang="en-US" dirty="0" smtClean="0"/>
              <a:t>Submit on APT page</a:t>
            </a:r>
          </a:p>
          <a:p>
            <a:pPr lvl="1"/>
            <a:r>
              <a:rPr lang="en-US" dirty="0" smtClean="0"/>
              <a:t>README form too</a:t>
            </a:r>
            <a:endParaRPr lang="en-US" dirty="0"/>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27</a:t>
            </a:fld>
            <a:endParaRPr lang="en-US" dirty="0"/>
          </a:p>
        </p:txBody>
      </p:sp>
    </p:spTree>
    <p:extLst>
      <p:ext uri="{BB962C8B-B14F-4D97-AF65-F5344CB8AC3E}">
        <p14:creationId xmlns:p14="http://schemas.microsoft.com/office/powerpoint/2010/main" val="2100297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98437"/>
            <a:ext cx="7772400" cy="1143000"/>
          </a:xfrm>
        </p:spPr>
        <p:txBody>
          <a:bodyPr/>
          <a:lstStyle/>
          <a:p>
            <a:r>
              <a:rPr lang="en-US" altLang="en-US" dirty="0" smtClean="0"/>
              <a:t>Algorithm</a:t>
            </a:r>
          </a:p>
        </p:txBody>
      </p:sp>
      <p:sp>
        <p:nvSpPr>
          <p:cNvPr id="5123" name="Content Placeholder 2"/>
          <p:cNvSpPr>
            <a:spLocks noGrp="1"/>
          </p:cNvSpPr>
          <p:nvPr>
            <p:ph idx="1"/>
          </p:nvPr>
        </p:nvSpPr>
        <p:spPr>
          <a:xfrm>
            <a:off x="304800" y="1587500"/>
            <a:ext cx="7772400" cy="4114800"/>
          </a:xfrm>
        </p:spPr>
        <p:txBody>
          <a:bodyPr/>
          <a:lstStyle/>
          <a:p>
            <a:r>
              <a:rPr lang="en-US" altLang="en-US" sz="2400" dirty="0" smtClean="0"/>
              <a:t>Recipe</a:t>
            </a:r>
          </a:p>
          <a:p>
            <a:r>
              <a:rPr lang="en-US" altLang="en-US" sz="2400" dirty="0" smtClean="0"/>
              <a:t>Sequence of steps that constitute instructions</a:t>
            </a:r>
          </a:p>
          <a:p>
            <a:r>
              <a:rPr lang="en-US" altLang="en-US" sz="2400" dirty="0" smtClean="0"/>
              <a:t>Step-by-step procedure for calculations</a:t>
            </a:r>
          </a:p>
          <a:p>
            <a:endParaRPr lang="en-US" altLang="en-US" sz="2400" dirty="0" smtClean="0"/>
          </a:p>
          <a:p>
            <a:pPr>
              <a:buFont typeface="Monotype Sorts" charset="2"/>
              <a:buNone/>
            </a:pPr>
            <a:r>
              <a:rPr lang="en-US" altLang="en-US" sz="2400" dirty="0" smtClean="0"/>
              <a:t>What does Nate Silver do?</a:t>
            </a:r>
          </a:p>
          <a:p>
            <a:pPr>
              <a:buFont typeface="Monotype Sorts" charset="2"/>
              <a:buNone/>
            </a:pPr>
            <a:r>
              <a:rPr lang="en-US" altLang="en-US" sz="2400" dirty="0" smtClean="0"/>
              <a:t>	</a:t>
            </a:r>
            <a:r>
              <a:rPr lang="en-US" altLang="en-US" sz="2400" dirty="0" smtClean="0">
                <a:hlinkClick r:id="rId3"/>
              </a:rPr>
              <a:t>http://53eig.ht/1tZy909</a:t>
            </a:r>
            <a:endParaRPr lang="en-US" altLang="en-US" sz="2400" dirty="0" smtClean="0"/>
          </a:p>
          <a:p>
            <a:pPr>
              <a:buFont typeface="Monotype Sorts" charset="2"/>
              <a:buNone/>
            </a:pPr>
            <a:endParaRPr lang="en-US" altLang="en-US" sz="2400" dirty="0" smtClean="0"/>
          </a:p>
          <a:p>
            <a:pPr>
              <a:buFont typeface="Monotype Sorts" charset="2"/>
              <a:buNone/>
            </a:pPr>
            <a:r>
              <a:rPr lang="en-US" altLang="en-US" sz="2400" dirty="0" smtClean="0"/>
              <a:t>How do Netflix and Amazon know me?</a:t>
            </a:r>
          </a:p>
          <a:p>
            <a:r>
              <a:rPr lang="en-US" altLang="en-US" sz="2400" dirty="0" smtClean="0"/>
              <a:t>Compsci101 project: capable of implementation as a program, but much more basic</a:t>
            </a:r>
          </a:p>
          <a:p>
            <a:pPr>
              <a:buFont typeface="Monotype Sorts" charset="2"/>
              <a:buNone/>
            </a:pPr>
            <a:r>
              <a:rPr lang="en-US" altLang="en-US" dirty="0" smtClean="0"/>
              <a:t>	</a:t>
            </a:r>
          </a:p>
          <a:p>
            <a:pPr>
              <a:buFont typeface="Monotype Sorts" charset="2"/>
              <a:buNone/>
            </a:pPr>
            <a:endParaRPr lang="en-US" altLang="en-US" dirty="0" smtClean="0"/>
          </a:p>
        </p:txBody>
      </p:sp>
      <p:pic>
        <p:nvPicPr>
          <p:cNvPr id="51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2635250"/>
            <a:ext cx="2463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914400" y="5825331"/>
            <a:ext cx="5880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1000" dirty="0">
                <a:solidFill>
                  <a:schemeClr val="tx1"/>
                </a:solidFill>
                <a:latin typeface="Courier New" panose="02070309020205020404" pitchFamily="49" charset="0"/>
                <a:hlinkClick r:id="rId5"/>
              </a:rPr>
              <a:t>http://moreintelligentlife.com/content/features/anonymous/slaves-algorithm</a:t>
            </a:r>
            <a:r>
              <a:rPr lang="en-US" altLang="en-US" sz="1000" dirty="0">
                <a:solidFill>
                  <a:schemeClr val="tx1"/>
                </a:solidFill>
                <a:latin typeface="Courier New" panose="02070309020205020404" pitchFamily="49" charset="0"/>
              </a:rPr>
              <a:t> </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214666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pic>
        <p:nvPicPr>
          <p:cNvPr id="6" name="Picture 5"/>
          <p:cNvPicPr>
            <a:picLocks noChangeAspect="1"/>
          </p:cNvPicPr>
          <p:nvPr/>
        </p:nvPicPr>
        <p:blipFill>
          <a:blip r:embed="rId2"/>
          <a:stretch>
            <a:fillRect/>
          </a:stretch>
        </p:blipFill>
        <p:spPr>
          <a:xfrm>
            <a:off x="2133600" y="123825"/>
            <a:ext cx="6753225" cy="6734175"/>
          </a:xfrm>
          <a:prstGeom prst="rect">
            <a:avLst/>
          </a:prstGeom>
        </p:spPr>
      </p:pic>
    </p:spTree>
    <p:extLst>
      <p:ext uri="{BB962C8B-B14F-4D97-AF65-F5344CB8AC3E}">
        <p14:creationId xmlns:p14="http://schemas.microsoft.com/office/powerpoint/2010/main" val="4217625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Google “algorithm” </a:t>
            </a:r>
            <a:endParaRPr lang="en-US" dirty="0"/>
          </a:p>
        </p:txBody>
      </p:sp>
      <p:sp>
        <p:nvSpPr>
          <p:cNvPr id="5" name="Footer Placeholder 4"/>
          <p:cNvSpPr>
            <a:spLocks noGrp="1"/>
          </p:cNvSpPr>
          <p:nvPr>
            <p:ph type="ftr" sz="quarter" idx="11"/>
          </p:nvPr>
        </p:nvSpPr>
        <p:spPr/>
        <p:txBody>
          <a:bodyPr/>
          <a:lstStyle/>
          <a:p>
            <a:pPr>
              <a:defRPr/>
            </a:pPr>
            <a:r>
              <a:rPr lang="en-US" smtClean="0"/>
              <a:t>compsci 101 fall 2016</a:t>
            </a:r>
            <a:endParaRPr lang="en-US"/>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957" y="762000"/>
            <a:ext cx="7704957" cy="5715000"/>
          </a:xfrm>
        </p:spPr>
      </p:pic>
    </p:spTree>
    <p:extLst>
      <p:ext uri="{BB962C8B-B14F-4D97-AF65-F5344CB8AC3E}">
        <p14:creationId xmlns:p14="http://schemas.microsoft.com/office/powerpoint/2010/main" val="160664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457200"/>
            <a:ext cx="9144000" cy="609600"/>
          </a:xfrm>
        </p:spPr>
        <p:txBody>
          <a:bodyPr/>
          <a:lstStyle/>
          <a:p>
            <a:r>
              <a:rPr lang="en-US" altLang="en-US" sz="4000" dirty="0" smtClean="0"/>
              <a:t>Algorithms that scale: An example</a:t>
            </a:r>
          </a:p>
        </p:txBody>
      </p:sp>
      <p:sp>
        <p:nvSpPr>
          <p:cNvPr id="29699" name="Content Placeholder 2"/>
          <p:cNvSpPr>
            <a:spLocks noGrp="1"/>
          </p:cNvSpPr>
          <p:nvPr>
            <p:ph idx="1"/>
          </p:nvPr>
        </p:nvSpPr>
        <p:spPr>
          <a:xfrm>
            <a:off x="914400" y="1371600"/>
            <a:ext cx="7772400" cy="4724400"/>
          </a:xfrm>
        </p:spPr>
        <p:txBody>
          <a:bodyPr/>
          <a:lstStyle/>
          <a:p>
            <a:r>
              <a:rPr lang="en-US" altLang="en-US" dirty="0" smtClean="0"/>
              <a:t>Human Genome Project</a:t>
            </a:r>
          </a:p>
          <a:p>
            <a:pPr lvl="1"/>
            <a:r>
              <a:rPr lang="en-US" altLang="en-US" dirty="0" smtClean="0"/>
              <a:t>Multiple approaches, relying heavily on computational power and algorithms</a:t>
            </a:r>
          </a:p>
          <a:p>
            <a:pPr lvl="1"/>
            <a:r>
              <a:rPr lang="en-US" altLang="en-US" dirty="0" smtClean="0"/>
              <a:t>Combine reads of DNA sequences, we'll look at an illustrative example</a:t>
            </a:r>
          </a:p>
          <a:p>
            <a:r>
              <a:rPr lang="en-US" altLang="en-US" dirty="0" smtClean="0"/>
              <a:t>These combine bio/chemistry techniques with computational techniques to recreate the sequencing, e.g., CGATTCCG… from "live data", actual DNA.</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277852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Eugene (Gene) Myers</a:t>
            </a:r>
          </a:p>
        </p:txBody>
      </p:sp>
      <p:sp>
        <p:nvSpPr>
          <p:cNvPr id="31747" name="Rectangle 3"/>
          <p:cNvSpPr>
            <a:spLocks noGrp="1" noChangeArrowheads="1"/>
          </p:cNvSpPr>
          <p:nvPr>
            <p:ph type="body" sz="half" idx="1"/>
          </p:nvPr>
        </p:nvSpPr>
        <p:spPr>
          <a:xfrm>
            <a:off x="495300" y="1293813"/>
            <a:ext cx="4889500" cy="4737100"/>
          </a:xfrm>
        </p:spPr>
        <p:txBody>
          <a:bodyPr/>
          <a:lstStyle/>
          <a:p>
            <a:r>
              <a:rPr lang="en-US" altLang="en-US" sz="2400" dirty="0" smtClean="0"/>
              <a:t>Lead computer scientist/software engineer at Celera Genomics, then at Berkeley, now at </a:t>
            </a:r>
            <a:r>
              <a:rPr lang="en-US" altLang="en-US" sz="2400" dirty="0" err="1" smtClean="0"/>
              <a:t>Janelia</a:t>
            </a:r>
            <a:r>
              <a:rPr lang="en-US" altLang="en-US" sz="2400" dirty="0" smtClean="0"/>
              <a:t> Farms Research Institute (HHMI)</a:t>
            </a:r>
          </a:p>
          <a:p>
            <a:endParaRPr lang="en-US" altLang="en-US" sz="2400" dirty="0" smtClean="0"/>
          </a:p>
          <a:p>
            <a:pPr>
              <a:buFont typeface="Monotype Sorts" charset="2"/>
              <a:buNone/>
            </a:pPr>
            <a:r>
              <a:rPr lang="en-US" altLang="en-US" sz="2400" i="1" dirty="0" smtClean="0"/>
              <a:t>"What really astounds me is the architecture of life. The system is extremely complex. It's like it was designed." … " There's a huge intelligence there.</a:t>
            </a:r>
            <a:r>
              <a:rPr lang="ja-JP" altLang="en-US" sz="2400" i="1" dirty="0" smtClean="0"/>
              <a:t>”</a:t>
            </a:r>
            <a:endParaRPr lang="en-US" altLang="ja-JP" sz="2400" dirty="0" smtClean="0"/>
          </a:p>
          <a:p>
            <a:r>
              <a:rPr lang="en-US" altLang="en-US" sz="2400" dirty="0" smtClean="0"/>
              <a:t>BLAST and WG-Shotgun </a:t>
            </a:r>
          </a:p>
        </p:txBody>
      </p:sp>
      <p:sp>
        <p:nvSpPr>
          <p:cNvPr id="31748" name="ClipArt Placeholder 4"/>
          <p:cNvSpPr>
            <a:spLocks noGrp="1" noTextEdit="1"/>
          </p:cNvSpPr>
          <p:nvPr>
            <p:ph type="clipArt" sz="half" idx="2"/>
          </p:nvPr>
        </p:nvSpPr>
        <p:spPr/>
      </p:sp>
      <p:pic>
        <p:nvPicPr>
          <p:cNvPr id="317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293813"/>
            <a:ext cx="263525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3500" y="152400"/>
            <a:ext cx="8991600" cy="1143000"/>
          </a:xfrm>
        </p:spPr>
        <p:txBody>
          <a:bodyPr/>
          <a:lstStyle/>
          <a:p>
            <a:r>
              <a:rPr lang="en-US" altLang="en-US" dirty="0" smtClean="0"/>
              <a:t>Whole Genome Shotgun with words	</a:t>
            </a:r>
          </a:p>
        </p:txBody>
      </p:sp>
      <p:sp>
        <p:nvSpPr>
          <p:cNvPr id="33795" name="Content Placeholder 4"/>
          <p:cNvSpPr>
            <a:spLocks noGrp="1"/>
          </p:cNvSpPr>
          <p:nvPr>
            <p:ph sz="half" idx="2"/>
          </p:nvPr>
        </p:nvSpPr>
        <p:spPr>
          <a:xfrm>
            <a:off x="4559300" y="1295400"/>
            <a:ext cx="4203700" cy="4495800"/>
          </a:xfrm>
        </p:spPr>
        <p:txBody>
          <a:bodyPr/>
          <a:lstStyle/>
          <a:p>
            <a:r>
              <a:rPr lang="en-US" altLang="en-US" smtClean="0"/>
              <a:t>Creation algorithm</a:t>
            </a:r>
          </a:p>
          <a:p>
            <a:pPr lvl="1"/>
            <a:r>
              <a:rPr lang="en-US" altLang="en-US" smtClean="0"/>
              <a:t>Take a phrase</a:t>
            </a:r>
          </a:p>
          <a:p>
            <a:pPr lvl="1"/>
            <a:r>
              <a:rPr lang="en-US" altLang="en-US" smtClean="0"/>
              <a:t>Replicate it four times</a:t>
            </a:r>
          </a:p>
          <a:p>
            <a:pPr lvl="1"/>
            <a:r>
              <a:rPr lang="en-US" altLang="en-US" smtClean="0"/>
              <a:t>Chop into "chunks"</a:t>
            </a:r>
          </a:p>
          <a:p>
            <a:pPr lvl="2"/>
            <a:r>
              <a:rPr lang="en-US" altLang="en-US" smtClean="0"/>
              <a:t>15-22 characters</a:t>
            </a:r>
          </a:p>
          <a:p>
            <a:pPr lvl="1"/>
            <a:endParaRPr lang="en-US" altLang="en-US" smtClean="0"/>
          </a:p>
          <a:p>
            <a:r>
              <a:rPr lang="en-US" altLang="en-US" smtClean="0"/>
              <a:t>How to recreate original phrase?</a:t>
            </a:r>
          </a:p>
        </p:txBody>
      </p:sp>
      <p:sp>
        <p:nvSpPr>
          <p:cNvPr id="33796" name="Content Placeholder 5"/>
          <p:cNvSpPr>
            <a:spLocks noGrp="1"/>
          </p:cNvSpPr>
          <p:nvPr>
            <p:ph sz="half" idx="1"/>
          </p:nvPr>
        </p:nvSpPr>
        <p:spPr>
          <a:xfrm>
            <a:off x="990600" y="1295400"/>
            <a:ext cx="3810000" cy="3549650"/>
          </a:xfrm>
        </p:spPr>
        <p:txBody>
          <a:bodyPr>
            <a:spAutoFit/>
          </a:bodyPr>
          <a:lstStyle/>
          <a:p>
            <a:pPr marL="0" indent="0">
              <a:spcBef>
                <a:spcPts val="75"/>
              </a:spcBef>
              <a:buFont typeface="Monotype Sorts" charset="2"/>
              <a:buNone/>
            </a:pPr>
            <a:r>
              <a:rPr lang="en-US" altLang="en-US" sz="2400" smtClean="0">
                <a:solidFill>
                  <a:schemeClr val="tx1"/>
                </a:solidFill>
              </a:rPr>
              <a:t>olve problems.</a:t>
            </a:r>
          </a:p>
          <a:p>
            <a:pPr marL="0" indent="0">
              <a:spcBef>
                <a:spcPts val="75"/>
              </a:spcBef>
              <a:buFont typeface="Monotype Sorts" charset="2"/>
              <a:buNone/>
            </a:pPr>
            <a:r>
              <a:rPr lang="en-US" altLang="en-US" sz="2400" smtClean="0">
                <a:solidFill>
                  <a:schemeClr val="tx1"/>
                </a:solidFill>
              </a:rPr>
              <a:t>ratively, create, </a:t>
            </a:r>
          </a:p>
          <a:p>
            <a:pPr marL="0" indent="0">
              <a:spcBef>
                <a:spcPts val="75"/>
              </a:spcBef>
              <a:buFont typeface="Monotype Sorts" charset="2"/>
              <a:buNone/>
            </a:pPr>
            <a:r>
              <a:rPr lang="en-US" altLang="en-US" sz="2400" smtClean="0">
                <a:solidFill>
                  <a:schemeClr val="tx1"/>
                </a:solidFill>
              </a:rPr>
              <a:t>compsci101 we get t</a:t>
            </a:r>
          </a:p>
          <a:p>
            <a:pPr marL="0" indent="0">
              <a:spcBef>
                <a:spcPts val="75"/>
              </a:spcBef>
              <a:buFont typeface="Monotype Sorts" charset="2"/>
              <a:buNone/>
            </a:pPr>
            <a:r>
              <a:rPr lang="en-US" altLang="en-US" sz="2400" smtClean="0">
                <a:solidFill>
                  <a:schemeClr val="tx1"/>
                </a:solidFill>
              </a:rPr>
              <a:t>01 we get to work colla</a:t>
            </a:r>
          </a:p>
          <a:p>
            <a:pPr marL="0" indent="0">
              <a:spcBef>
                <a:spcPts val="75"/>
              </a:spcBef>
              <a:buFont typeface="Monotype Sorts" charset="2"/>
              <a:buNone/>
            </a:pPr>
            <a:r>
              <a:rPr lang="en-US" altLang="en-US" sz="2400" smtClean="0">
                <a:solidFill>
                  <a:schemeClr val="tx1"/>
                </a:solidFill>
              </a:rPr>
              <a:t>vely, create, and </a:t>
            </a:r>
          </a:p>
          <a:p>
            <a:pPr marL="0" indent="0">
              <a:spcBef>
                <a:spcPts val="75"/>
              </a:spcBef>
              <a:buFont typeface="Monotype Sorts" charset="2"/>
              <a:buNone/>
            </a:pPr>
            <a:r>
              <a:rPr lang="en-US" altLang="en-US" sz="2400" smtClean="0">
                <a:solidFill>
                  <a:schemeClr val="tx1"/>
                </a:solidFill>
              </a:rPr>
              <a:t>s. In compsci1</a:t>
            </a:r>
          </a:p>
          <a:p>
            <a:pPr marL="0" indent="0">
              <a:spcBef>
                <a:spcPts val="75"/>
              </a:spcBef>
              <a:buFont typeface="Monotype Sorts" charset="2"/>
              <a:buNone/>
            </a:pPr>
            <a:r>
              <a:rPr lang="en-US" altLang="en-US" sz="2400" smtClean="0">
                <a:solidFill>
                  <a:schemeClr val="tx1"/>
                </a:solidFill>
              </a:rPr>
              <a:t>y, create, and s</a:t>
            </a:r>
          </a:p>
          <a:p>
            <a:pPr marL="0" indent="0">
              <a:spcBef>
                <a:spcPts val="75"/>
              </a:spcBef>
              <a:buFont typeface="Monotype Sorts" charset="2"/>
              <a:buNone/>
            </a:pPr>
            <a:r>
              <a:rPr lang="en-US" altLang="en-US" sz="2400" smtClean="0">
                <a:solidFill>
                  <a:schemeClr val="tx1"/>
                </a:solidFill>
              </a:rPr>
              <a:t>e get to work collabo</a:t>
            </a:r>
          </a:p>
          <a:p>
            <a:pPr marL="0" indent="0">
              <a:spcBef>
                <a:spcPts val="75"/>
              </a:spcBef>
              <a:buFont typeface="Monotype Sorts" charset="2"/>
              <a:buNone/>
            </a:pPr>
            <a:r>
              <a:rPr lang="en-US" altLang="en-US" smtClean="0">
                <a:solidFill>
                  <a:schemeClr val="tx1"/>
                </a:solidFill>
              </a:rPr>
              <a:t>…</a:t>
            </a:r>
          </a:p>
        </p:txBody>
      </p:sp>
      <p:sp>
        <p:nvSpPr>
          <p:cNvPr id="7" name="TextBox 6"/>
          <p:cNvSpPr txBox="1"/>
          <p:nvPr/>
        </p:nvSpPr>
        <p:spPr>
          <a:xfrm>
            <a:off x="469900" y="5118100"/>
            <a:ext cx="7200900" cy="584200"/>
          </a:xfrm>
          <a:prstGeom prst="rect">
            <a:avLst/>
          </a:prstGeom>
          <a:noFill/>
        </p:spPr>
        <p:txBody>
          <a:bodyPr>
            <a:spAutoFit/>
          </a:bodyPr>
          <a:lstStyle/>
          <a:p>
            <a:pPr eaLnBrk="1" hangingPunct="1">
              <a:defRPr/>
            </a:pPr>
            <a:r>
              <a:rPr lang="en-US" sz="3200" dirty="0">
                <a:latin typeface="+mj-lt"/>
                <a:ea typeface="ＭＳ Ｐゴシック" charset="0"/>
                <a:cs typeface="ＭＳ Ｐゴシック" charset="0"/>
              </a:rPr>
              <a:t>http://</a:t>
            </a:r>
            <a:r>
              <a:rPr lang="en-US" sz="3200" dirty="0" smtClean="0">
                <a:latin typeface="+mj-lt"/>
                <a:ea typeface="ＭＳ Ｐゴシック" charset="0"/>
                <a:cs typeface="ＭＳ Ｐゴシック" charset="0"/>
              </a:rPr>
              <a:t>bit.ly/101f16-0906-1 </a:t>
            </a:r>
            <a:endParaRPr lang="en-US" sz="3200" dirty="0">
              <a:latin typeface="+mj-lt"/>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8</a:t>
            </a:fld>
            <a:endParaRPr lang="en-US"/>
          </a:p>
        </p:txBody>
      </p:sp>
    </p:spTree>
    <p:extLst>
      <p:ext uri="{BB962C8B-B14F-4D97-AF65-F5344CB8AC3E}">
        <p14:creationId xmlns:p14="http://schemas.microsoft.com/office/powerpoint/2010/main" val="3178407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altLang="en-US" smtClean="0"/>
              <a:t>From Algorithms to Code</a:t>
            </a:r>
          </a:p>
        </p:txBody>
      </p:sp>
      <p:sp>
        <p:nvSpPr>
          <p:cNvPr id="35843" name="Content Placeholder 5"/>
          <p:cNvSpPr>
            <a:spLocks noGrp="1"/>
          </p:cNvSpPr>
          <p:nvPr>
            <p:ph idx="1"/>
          </p:nvPr>
        </p:nvSpPr>
        <p:spPr>
          <a:xfrm>
            <a:off x="685800" y="1771650"/>
            <a:ext cx="7772400" cy="4400550"/>
          </a:xfrm>
        </p:spPr>
        <p:txBody>
          <a:bodyPr/>
          <a:lstStyle/>
          <a:p>
            <a:r>
              <a:rPr lang="en-US" altLang="en-US" dirty="0" smtClean="0"/>
              <a:t>An algorithm that scales needs to run on a computer --- programming to the rescue!</a:t>
            </a:r>
          </a:p>
          <a:p>
            <a:r>
              <a:rPr lang="en-US" altLang="en-US" dirty="0" smtClean="0"/>
              <a:t>Extensive libraries help with programming</a:t>
            </a:r>
          </a:p>
          <a:p>
            <a:pPr lvl="1"/>
            <a:r>
              <a:rPr lang="en-US" altLang="en-US" dirty="0" smtClean="0"/>
              <a:t>Brain or Neuroscience</a:t>
            </a:r>
          </a:p>
          <a:p>
            <a:pPr lvl="1"/>
            <a:r>
              <a:rPr lang="en-US" altLang="en-US" dirty="0" smtClean="0"/>
              <a:t>Engineering and Mathematics</a:t>
            </a:r>
          </a:p>
          <a:p>
            <a:pPr lvl="1"/>
            <a:r>
              <a:rPr lang="en-US" altLang="en-US" dirty="0" smtClean="0"/>
              <a:t>Genomics</a:t>
            </a:r>
          </a:p>
          <a:p>
            <a:pPr lvl="1"/>
            <a:r>
              <a:rPr lang="en-US" altLang="en-US" dirty="0" smtClean="0"/>
              <a:t>Graphic User Interfaces, …</a:t>
            </a:r>
          </a:p>
          <a:p>
            <a:r>
              <a:rPr lang="en-US" altLang="en-US" dirty="0" smtClean="0"/>
              <a:t>We are using Python, extensible and simple</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spTree>
    <p:extLst>
      <p:ext uri="{BB962C8B-B14F-4D97-AF65-F5344CB8AC3E}">
        <p14:creationId xmlns:p14="http://schemas.microsoft.com/office/powerpoint/2010/main" val="823046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7301</TotalTime>
  <Words>1683</Words>
  <Application>Microsoft Office PowerPoint</Application>
  <PresentationFormat>On-screen Show (4:3)</PresentationFormat>
  <Paragraphs>263</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PGothic</vt:lpstr>
      <vt:lpstr>MS PGothic</vt:lpstr>
      <vt:lpstr>Calibri</vt:lpstr>
      <vt:lpstr>Courier New</vt:lpstr>
      <vt:lpstr>Monotype Sorts</vt:lpstr>
      <vt:lpstr>Times New Roman</vt:lpstr>
      <vt:lpstr>Wingdings</vt:lpstr>
      <vt:lpstr>Default Design</vt:lpstr>
      <vt:lpstr>CompSci 101 Introduction to Computer Science</vt:lpstr>
      <vt:lpstr>Announcements</vt:lpstr>
      <vt:lpstr>Algorithm</vt:lpstr>
      <vt:lpstr>PowerPoint Presentation</vt:lpstr>
      <vt:lpstr>Google “algorithm” </vt:lpstr>
      <vt:lpstr>Algorithms that scale: An example</vt:lpstr>
      <vt:lpstr>Eugene (Gene) Myers</vt:lpstr>
      <vt:lpstr>Whole Genome Shotgun with words </vt:lpstr>
      <vt:lpstr>From Algorithms to Code</vt:lpstr>
      <vt:lpstr>Understanding terminology: code</vt:lpstr>
      <vt:lpstr>Hello around world code</vt:lpstr>
      <vt:lpstr>Running and Understanding Code</vt:lpstr>
      <vt:lpstr>Barbara Liskov</vt:lpstr>
      <vt:lpstr>Hello Around the World in Python</vt:lpstr>
      <vt:lpstr>Starting with Python</vt:lpstr>
      <vt:lpstr>Eclipse – Three ways to run</vt:lpstr>
      <vt:lpstr>Demo: Run interactively in Eclipse PyDev Console</vt:lpstr>
      <vt:lpstr>Variables, Types, Expressions?</vt:lpstr>
      <vt:lpstr>Examples of functions</vt:lpstr>
      <vt:lpstr>Functions explained</vt:lpstr>
      <vt:lpstr>Demo  </vt:lpstr>
      <vt:lpstr>Python Functions</vt:lpstr>
      <vt:lpstr>Functions return values</vt:lpstr>
      <vt:lpstr>Functions can print info</vt:lpstr>
      <vt:lpstr>APTs</vt:lpstr>
      <vt:lpstr>What is an APT? BMI APT</vt:lpstr>
      <vt:lpstr>Demo Solving APT BMI</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70</cp:revision>
  <cp:lastPrinted>2016-09-03T21:51:30Z</cp:lastPrinted>
  <dcterms:created xsi:type="dcterms:W3CDTF">2005-08-25T14:18:45Z</dcterms:created>
  <dcterms:modified xsi:type="dcterms:W3CDTF">2016-09-03T21:51:41Z</dcterms:modified>
</cp:coreProperties>
</file>