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8" r:id="rId3"/>
    <p:sldId id="299" r:id="rId4"/>
    <p:sldId id="277" r:id="rId5"/>
    <p:sldId id="300" r:id="rId6"/>
    <p:sldId id="278" r:id="rId7"/>
    <p:sldId id="279" r:id="rId8"/>
    <p:sldId id="280" r:id="rId9"/>
    <p:sldId id="289" r:id="rId10"/>
    <p:sldId id="290" r:id="rId11"/>
    <p:sldId id="291" r:id="rId12"/>
    <p:sldId id="292" r:id="rId13"/>
    <p:sldId id="281" r:id="rId14"/>
    <p:sldId id="282" r:id="rId15"/>
    <p:sldId id="283" r:id="rId16"/>
    <p:sldId id="284" r:id="rId17"/>
    <p:sldId id="285" r:id="rId18"/>
    <p:sldId id="297" r:id="rId19"/>
    <p:sldId id="286" r:id="rId20"/>
    <p:sldId id="287" r:id="rId21"/>
    <p:sldId id="288" r:id="rId22"/>
    <p:sldId id="293" r:id="rId23"/>
    <p:sldId id="294" r:id="rId24"/>
    <p:sldId id="295" r:id="rId25"/>
    <p:sldId id="296" r:id="rId2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420" autoAdjust="0"/>
  </p:normalViewPr>
  <p:slideViewPr>
    <p:cSldViewPr>
      <p:cViewPr varScale="1">
        <p:scale>
          <a:sx n="96" d="100"/>
          <a:sy n="96" d="100"/>
        </p:scale>
        <p:origin x="9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CDF27-1F2E-49F3-A583-5EC201360966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538" y="3520924"/>
            <a:ext cx="7680127" cy="28798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692BE-EC14-448F-B97D-64E4FB45E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9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You don't need to understand the program, but we could run the code and that would help. But answer the questions without running the code!</a:t>
            </a:r>
          </a:p>
        </p:txBody>
      </p:sp>
    </p:spTree>
    <p:extLst>
      <p:ext uri="{BB962C8B-B14F-4D97-AF65-F5344CB8AC3E}">
        <p14:creationId xmlns:p14="http://schemas.microsoft.com/office/powerpoint/2010/main" val="1289101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the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E804-DF7E-42E5-A388-90D64D8A2B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5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the parameters and arguments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E804-DF7E-42E5-A388-90D64D8A2B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36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the parameters and arguments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E804-DF7E-42E5-A388-90D64D8A2B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7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2BE-EC14-448F-B97D-64E4FB45E7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5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Simple examples, these will be in snarf-for-class examples – tinker with – cat we will need more powerful</a:t>
            </a:r>
          </a:p>
        </p:txBody>
      </p:sp>
    </p:spTree>
    <p:extLst>
      <p:ext uri="{BB962C8B-B14F-4D97-AF65-F5344CB8AC3E}">
        <p14:creationId xmlns:p14="http://schemas.microsoft.com/office/powerpoint/2010/main" val="358412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BMI and show the calculator on the web. Type in funny numbers weight 50 or weight 450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3B33-E3A2-431A-BC53-350A61EC79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3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2BE-EC14-448F-B97D-64E4FB45E7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3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Might have other things to note based on responses from class. Might want to run some calls of 'pluralize'. Can snarf it, add to list, try a few other things</a:t>
            </a:r>
          </a:p>
        </p:txBody>
      </p:sp>
    </p:spTree>
    <p:extLst>
      <p:ext uri="{BB962C8B-B14F-4D97-AF65-F5344CB8AC3E}">
        <p14:creationId xmlns:p14="http://schemas.microsoft.com/office/powerpoint/2010/main" val="57039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This is an all time favorite of mine. I think when Robert de </a:t>
            </a:r>
            <a:r>
              <a:rPr lang="en-US" altLang="en-US" dirty="0" err="1">
                <a:latin typeface="Times New Roman" panose="02020603050405020304" pitchFamily="18" charset="0"/>
              </a:rPr>
              <a:t>Niro</a:t>
            </a:r>
            <a:r>
              <a:rPr lang="en-US" altLang="en-US" dirty="0">
                <a:latin typeface="Times New Roman" panose="02020603050405020304" pitchFamily="18" charset="0"/>
              </a:rPr>
              <a:t> looks at Cybil Shepard in the clip it's clear that he's infatuated with her. It's a long time ago. We are still infatuated with teaching and coding and we hope they will be. We also want to be </a:t>
            </a:r>
            <a:r>
              <a:rPr lang="en-US" altLang="en-US" dirty="0" err="1">
                <a:latin typeface="Times New Roman" panose="02020603050405020304" pitchFamily="18" charset="0"/>
              </a:rPr>
              <a:t>organizized</a:t>
            </a:r>
            <a:r>
              <a:rPr lang="en-US" altLang="en-US" dirty="0">
                <a:latin typeface="Times New Roman" panose="02020603050405020304" pitchFamily="18" charset="0"/>
              </a:rPr>
              <a:t> with building programs.</a:t>
            </a:r>
          </a:p>
        </p:txBody>
      </p:sp>
    </p:spTree>
    <p:extLst>
      <p:ext uri="{BB962C8B-B14F-4D97-AF65-F5344CB8AC3E}">
        <p14:creationId xmlns:p14="http://schemas.microsoft.com/office/powerpoint/2010/main" val="2318774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The second bullet is about famous 'first lines'. You don't need a good first line in a program. You need all the code to work together. Unlike a book where sentences can be skipped, you can't skip things in a program.. The 'judgment and experience' could lead to a famous quote "good judgment comes from experience, experience comes from bad judgment'</a:t>
            </a:r>
          </a:p>
        </p:txBody>
      </p:sp>
    </p:spTree>
    <p:extLst>
      <p:ext uri="{BB962C8B-B14F-4D97-AF65-F5344CB8AC3E}">
        <p14:creationId xmlns:p14="http://schemas.microsoft.com/office/powerpoint/2010/main" val="2277601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link</a:t>
            </a:r>
            <a:r>
              <a:rPr lang="en-US" baseline="0" dirty="0"/>
              <a:t> is duke computer science – how would you know?</a:t>
            </a:r>
          </a:p>
          <a:p>
            <a:r>
              <a:rPr lang="en-US" baseline="0" dirty="0"/>
              <a:t>If I change the name of a file, I could change the extension, but then that file name is misleading…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2BE-EC14-448F-B97D-64E4FB45E7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8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type these in, answers on next page</a:t>
            </a:r>
          </a:p>
          <a:p>
            <a:r>
              <a:rPr lang="en-US" dirty="0"/>
              <a:t>Read about strings for next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692BE-EC14-448F-B97D-64E4FB45E7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E9C4-CC62-419B-94EA-3C3ACB7F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bit.ly/1N49u6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ve57l3c19g" TargetMode="External"/><Relationship Id="rId4" Type="http://schemas.openxmlformats.org/officeDocument/2006/relationships/hyperlink" Target="http://www.sutterhealth.org/health/bmi_calculator.html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52.3.140.1/" TargetMode="External"/><Relationship Id="rId4" Type="http://schemas.openxmlformats.org/officeDocument/2006/relationships/hyperlink" Target="http://www.amazon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duke.edu/csed/pythonapt/bmi.html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2342"/>
            <a:ext cx="8153400" cy="1981200"/>
          </a:xfrm>
        </p:spPr>
        <p:txBody>
          <a:bodyPr/>
          <a:lstStyle/>
          <a:p>
            <a:pPr eaLnBrk="1" hangingPunct="1"/>
            <a:r>
              <a:rPr lang="en-US" dirty="0" err="1"/>
              <a:t>CompSci</a:t>
            </a:r>
            <a:r>
              <a:rPr lang="en-US" dirty="0"/>
              <a:t> 101</a:t>
            </a:r>
            <a:br>
              <a:rPr lang="en-US" dirty="0"/>
            </a:br>
            <a:r>
              <a:rPr lang="en-US" dirty="0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419600" y="3733800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Sept 8, 2016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(lecture by Barrett Ames)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" y="2227621"/>
            <a:ext cx="2238375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25648"/>
            <a:ext cx="2390775" cy="19145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-20782"/>
            <a:ext cx="7772400" cy="1143000"/>
          </a:xfrm>
        </p:spPr>
        <p:txBody>
          <a:bodyPr/>
          <a:lstStyle/>
          <a:p>
            <a:r>
              <a:rPr lang="en-US" altLang="en-US" dirty="0"/>
              <a:t>Results of Code Analysis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122218"/>
            <a:ext cx="7772400" cy="4973782"/>
          </a:xfrm>
        </p:spPr>
        <p:txBody>
          <a:bodyPr/>
          <a:lstStyle/>
          <a:p>
            <a:r>
              <a:rPr lang="en-US" altLang="en-US" dirty="0"/>
              <a:t>For details on plurals: </a:t>
            </a:r>
            <a:r>
              <a:rPr lang="en-US" altLang="en-US" dirty="0">
                <a:hlinkClick r:id="rId3"/>
              </a:rPr>
              <a:t>http://bit.ly/1N49u6b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How did we call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pluralize</a:t>
            </a:r>
            <a:r>
              <a:rPr lang="en-US" altLang="en-US" dirty="0"/>
              <a:t> many times?</a:t>
            </a:r>
          </a:p>
          <a:p>
            <a:pPr lvl="1"/>
            <a:r>
              <a:rPr lang="en-US" altLang="en-US" dirty="0"/>
              <a:t>Loop. What is an alternative?</a:t>
            </a:r>
          </a:p>
          <a:p>
            <a:endParaRPr lang="en-US" altLang="en-US" dirty="0"/>
          </a:p>
          <a:p>
            <a:r>
              <a:rPr lang="en-US" altLang="en-US" dirty="0"/>
              <a:t>What does the 'if' statement do?</a:t>
            </a:r>
          </a:p>
          <a:p>
            <a:pPr lvl="1"/>
            <a:r>
              <a:rPr lang="en-US" altLang="en-US" dirty="0"/>
              <a:t>Selects a code block to execute (more next week)</a:t>
            </a:r>
          </a:p>
          <a:p>
            <a:endParaRPr lang="en-US" altLang="en-US" dirty="0"/>
          </a:p>
          <a:p>
            <a:r>
              <a:rPr lang="en-US" altLang="en-US" dirty="0"/>
              <a:t>If you have a question? Write and run code!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</p:spTree>
    <p:extLst>
      <p:ext uri="{BB962C8B-B14F-4D97-AF65-F5344CB8AC3E}">
        <p14:creationId xmlns:p14="http://schemas.microsoft.com/office/powerpoint/2010/main" val="1515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Organization matters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hlinkClick r:id="rId3"/>
              </a:rPr>
              <a:t>https://www.youtube.com/watch?v=1ve57l3c19g</a:t>
            </a:r>
            <a:endParaRPr lang="en-US" altLang="en-US" sz="2400">
              <a:hlinkClick r:id="rId4"/>
            </a:endParaRPr>
          </a:p>
          <a:p>
            <a:endParaRPr lang="en-US" altLang="en-US">
              <a:hlinkClick r:id="rId4"/>
            </a:endParaRPr>
          </a:p>
          <a:p>
            <a:endParaRPr lang="en-US" altLang="en-US">
              <a:hlinkClick r:id="rId4"/>
            </a:endParaRPr>
          </a:p>
          <a:p>
            <a:endParaRPr lang="en-US" altLang="en-US">
              <a:hlinkClick r:id="rId4"/>
            </a:endParaRPr>
          </a:p>
          <a:p>
            <a:endParaRPr lang="en-US" altLang="en-US">
              <a:hlinkClick r:id="rId4"/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82875"/>
            <a:ext cx="59944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89271" y="34413"/>
            <a:ext cx="8991600" cy="1143000"/>
          </a:xfrm>
        </p:spPr>
        <p:txBody>
          <a:bodyPr/>
          <a:lstStyle/>
          <a:p>
            <a:r>
              <a:rPr lang="en-US" altLang="en-US" dirty="0"/>
              <a:t>APT organization, Code organization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98871" y="1295400"/>
            <a:ext cx="7772400" cy="4114800"/>
          </a:xfrm>
        </p:spPr>
        <p:txBody>
          <a:bodyPr/>
          <a:lstStyle/>
          <a:p>
            <a:r>
              <a:rPr lang="en-US" altLang="en-US" dirty="0"/>
              <a:t>You’ve written the BMI.py APT</a:t>
            </a:r>
          </a:p>
          <a:p>
            <a:pPr lvl="1"/>
            <a:r>
              <a:rPr lang="en-US" altLang="en-US" dirty="0"/>
              <a:t>Where is that module? How do you test it?</a:t>
            </a:r>
          </a:p>
          <a:p>
            <a:pPr lvl="1"/>
            <a:r>
              <a:rPr lang="en-US" altLang="en-US" dirty="0" err="1"/>
              <a:t>PyDev</a:t>
            </a:r>
            <a:r>
              <a:rPr lang="en-US" altLang="en-US" dirty="0"/>
              <a:t> console, but then must import it</a:t>
            </a:r>
          </a:p>
          <a:p>
            <a:pPr lvl="1"/>
            <a:r>
              <a:rPr lang="en-US" altLang="en-US" dirty="0"/>
              <a:t>Adding print statements in BMI.py to test</a:t>
            </a:r>
          </a:p>
          <a:p>
            <a:r>
              <a:rPr lang="en-US" altLang="en-US" dirty="0"/>
              <a:t>Putting sentences together in order…</a:t>
            </a:r>
          </a:p>
          <a:p>
            <a:pPr lvl="1"/>
            <a:r>
              <a:rPr lang="en-US" altLang="en-US" dirty="0"/>
              <a:t>“Once upon a time…” “It was the best of times…” “</a:t>
            </a:r>
            <a:r>
              <a:rPr lang="en-US" altLang="ja-JP" dirty="0" err="1"/>
              <a:t>Aujord</a:t>
            </a:r>
            <a:r>
              <a:rPr lang="en-US" altLang="en-US" dirty="0" err="1"/>
              <a:t>’</a:t>
            </a:r>
            <a:r>
              <a:rPr lang="en-US" altLang="ja-JP" dirty="0" err="1"/>
              <a:t>hui</a:t>
            </a:r>
            <a:r>
              <a:rPr lang="en-US" altLang="ja-JP" dirty="0"/>
              <a:t> ma </a:t>
            </a:r>
            <a:r>
              <a:rPr lang="en-US" altLang="ja-JP" dirty="0" err="1"/>
              <a:t>maman</a:t>
            </a:r>
            <a:r>
              <a:rPr lang="en-US" altLang="ja-JP" dirty="0"/>
              <a:t> </a:t>
            </a:r>
            <a:r>
              <a:rPr lang="en-US" altLang="ja-JP" dirty="0" err="1"/>
              <a:t>est</a:t>
            </a:r>
            <a:r>
              <a:rPr lang="en-US" altLang="ja-JP" dirty="0"/>
              <a:t> </a:t>
            </a:r>
            <a:r>
              <a:rPr lang="en-US" altLang="ja-JP" dirty="0" err="1"/>
              <a:t>morte</a:t>
            </a:r>
            <a:r>
              <a:rPr lang="en-US" altLang="en-US" dirty="0"/>
              <a:t>”</a:t>
            </a:r>
            <a:endParaRPr lang="en-US" altLang="ja-JP" dirty="0"/>
          </a:p>
          <a:p>
            <a:r>
              <a:rPr lang="en-US" altLang="en-US" dirty="0"/>
              <a:t>Putting code together in order</a:t>
            </a:r>
          </a:p>
          <a:p>
            <a:pPr lvl="1"/>
            <a:r>
              <a:rPr lang="en-US" altLang="en-US" dirty="0"/>
              <a:t>Takes judgment and experience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</p:spTree>
    <p:extLst>
      <p:ext uri="{BB962C8B-B14F-4D97-AF65-F5344CB8AC3E}">
        <p14:creationId xmlns:p14="http://schemas.microsoft.com/office/powerpoint/2010/main" val="21709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/>
              <a:t>Python – Names and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772400" cy="5257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en-US" dirty="0"/>
              <a:t>Names </a:t>
            </a:r>
            <a:r>
              <a:rPr lang="en-US" dirty="0" err="1"/>
              <a:t>vs</a:t>
            </a:r>
            <a:r>
              <a:rPr lang="en-US" dirty="0"/>
              <a:t> abstractions</a:t>
            </a:r>
          </a:p>
          <a:p>
            <a:pPr lvl="1">
              <a:defRPr/>
            </a:pPr>
            <a:r>
              <a:rPr lang="en-US" dirty="0"/>
              <a:t>What is </a:t>
            </a:r>
            <a:r>
              <a:rPr lang="en-US" dirty="0">
                <a:hlinkClick r:id="rId3"/>
              </a:rPr>
              <a:t>http://152.3.140.1</a:t>
            </a:r>
            <a:endParaRPr lang="en-US" dirty="0"/>
          </a:p>
          <a:p>
            <a:pPr lvl="1">
              <a:defRPr/>
            </a:pPr>
            <a:r>
              <a:rPr lang="en-US" dirty="0"/>
              <a:t>What is </a:t>
            </a:r>
            <a:r>
              <a:rPr lang="en-US" dirty="0">
                <a:hlinkClick r:id="rId4"/>
              </a:rPr>
              <a:t>http://www.amazon.com</a:t>
            </a:r>
            <a:endParaRPr lang="en-US" dirty="0"/>
          </a:p>
          <a:p>
            <a:pPr>
              <a:defRPr/>
            </a:pPr>
            <a:r>
              <a:rPr lang="en-US" dirty="0"/>
              <a:t>Types are important</a:t>
            </a:r>
          </a:p>
          <a:p>
            <a:pPr lvl="1">
              <a:defRPr/>
            </a:pPr>
            <a:r>
              <a:rPr lang="en-US" dirty="0"/>
              <a:t>What is foo.pdf, foo.mp4, foo.jpg, foo.wav</a:t>
            </a:r>
          </a:p>
          <a:p>
            <a:pPr lvl="1">
              <a:defRPr/>
            </a:pPr>
            <a:r>
              <a:rPr lang="en-US" dirty="0"/>
              <a:t>Do the file extensions guarantee file type?</a:t>
            </a:r>
          </a:p>
          <a:p>
            <a:pPr>
              <a:defRPr/>
            </a:pPr>
            <a:r>
              <a:rPr lang="en-US" dirty="0"/>
              <a:t>Python – what types are these?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first = "Susan"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x = 6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y = 3.4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compsci 101, fall 2016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C968D13-F82E-4808-A955-D5B88021BB01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953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25400"/>
            <a:ext cx="7772400" cy="762000"/>
          </a:xfrm>
        </p:spPr>
        <p:txBody>
          <a:bodyPr/>
          <a:lstStyle/>
          <a:p>
            <a:r>
              <a:rPr lang="en-US" altLang="en-US"/>
              <a:t>Strings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791200"/>
          </a:xfrm>
        </p:spPr>
        <p:txBody>
          <a:bodyPr/>
          <a:lstStyle/>
          <a:p>
            <a:pPr>
              <a:defRPr/>
            </a:pPr>
            <a:r>
              <a:rPr lang="en-US" dirty="0"/>
              <a:t>Sequence of characters in quotes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"I" + 'Love' +  '''Python''' </a:t>
            </a:r>
          </a:p>
          <a:p>
            <a:pPr marL="0" lvl="1" indent="0">
              <a:buNone/>
              <a:defRPr/>
            </a:pPr>
            <a:r>
              <a:rPr lang="en-US" dirty="0"/>
              <a:t>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"I"    'Love'    '''Python'''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</a:rPr>
              <a:t>ILovePython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'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en-US" dirty="0"/>
              <a:t>String operators: concatenation (+), repeat(*)</a:t>
            </a:r>
          </a:p>
          <a:p>
            <a:pPr>
              <a:defRPr/>
            </a:pPr>
            <a:r>
              <a:rPr lang="en-US" dirty="0"/>
              <a:t>Precedence?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"a" + "b" + "c" * 3</a:t>
            </a:r>
          </a:p>
          <a:p>
            <a:pPr marL="0" lvl="1" indent="0"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'</a:t>
            </a:r>
            <a:r>
              <a:rPr lang="en-US" alt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abccc</a:t>
            </a:r>
            <a:r>
              <a:rPr lang="en-US" alt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/>
              <a:t>Precedence?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"a" + "b" "c" * 3</a:t>
            </a:r>
          </a:p>
          <a:p>
            <a:pPr marL="457200" lvl="1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abcbcbc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457200" lvl="1" indent="0">
              <a:buFontTx/>
              <a:buNone/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0A120E2-B720-4A76-8E92-4756CD8F673D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</p:spTree>
    <p:extLst>
      <p:ext uri="{BB962C8B-B14F-4D97-AF65-F5344CB8AC3E}">
        <p14:creationId xmlns:p14="http://schemas.microsoft.com/office/powerpoint/2010/main" val="41117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25400"/>
            <a:ext cx="7772400" cy="762000"/>
          </a:xfrm>
        </p:spPr>
        <p:txBody>
          <a:bodyPr/>
          <a:lstStyle/>
          <a:p>
            <a:r>
              <a:rPr lang="en-US" altLang="en-US"/>
              <a:t>Strings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791200"/>
          </a:xfrm>
        </p:spPr>
        <p:txBody>
          <a:bodyPr/>
          <a:lstStyle/>
          <a:p>
            <a:pPr>
              <a:defRPr/>
            </a:pPr>
            <a:r>
              <a:rPr lang="en-US" dirty="0"/>
              <a:t>Sequence of characters in quotes (same result)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"I" + 'Love' +  '''Python''' </a:t>
            </a:r>
          </a:p>
          <a:p>
            <a:pPr marL="0" lvl="1" indent="0">
              <a:buNone/>
              <a:defRPr/>
            </a:pPr>
            <a:r>
              <a:rPr lang="en-US" dirty="0"/>
              <a:t>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"I"    'Love'    '''Python'''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dirty="0" err="1">
                <a:latin typeface="Courier New" panose="02070309020205020404" pitchFamily="49" charset="0"/>
              </a:rPr>
              <a:t>ILovePython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</a:t>
            </a:r>
            <a:endParaRPr lang="en-US" dirty="0"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en-US" dirty="0"/>
              <a:t>String operators: concatenation (+), repeat(*)</a:t>
            </a:r>
          </a:p>
          <a:p>
            <a:pPr>
              <a:defRPr/>
            </a:pPr>
            <a:r>
              <a:rPr lang="en-US" dirty="0"/>
              <a:t>Precedence?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"a" + "b" + "c" * 3</a:t>
            </a:r>
          </a:p>
          <a:p>
            <a:pPr marL="0" lvl="1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'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abccc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dirty="0"/>
          </a:p>
          <a:p>
            <a:pPr>
              <a:defRPr/>
            </a:pPr>
            <a:r>
              <a:rPr lang="en-US" dirty="0"/>
              <a:t>Precedence?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"a" + "b" "c" * 3</a:t>
            </a:r>
          </a:p>
          <a:p>
            <a:pPr marL="457200" lvl="1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abcbcbc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457200" lvl="1" indent="0">
              <a:buFontTx/>
              <a:buNone/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0A120E2-B720-4A76-8E92-4756CD8F673D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</p:spTree>
    <p:extLst>
      <p:ext uri="{BB962C8B-B14F-4D97-AF65-F5344CB8AC3E}">
        <p14:creationId xmlns:p14="http://schemas.microsoft.com/office/powerpoint/2010/main" val="35356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functionName</a:t>
            </a:r>
            <a:r>
              <a:rPr lang="en-US" dirty="0"/>
              <a:t>(parameters):</a:t>
            </a:r>
          </a:p>
          <a:p>
            <a:pPr marL="0" indent="0">
              <a:buNone/>
              <a:defRPr/>
            </a:pPr>
            <a:r>
              <a:rPr lang="en-US" dirty="0"/>
              <a:t>         block of code</a:t>
            </a:r>
          </a:p>
          <a:p>
            <a:pPr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Courier New" pitchFamily="49" charset="0"/>
              </a:rPr>
              <a:t>Parameters</a:t>
            </a:r>
            <a:r>
              <a:rPr lang="en-US" dirty="0">
                <a:cs typeface="Courier New" pitchFamily="49" charset="0"/>
              </a:rPr>
              <a:t> – place holder, will store value passed in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Courier New" pitchFamily="49" charset="0"/>
              </a:rPr>
              <a:t>Arguments </a:t>
            </a:r>
            <a:r>
              <a:rPr lang="en-US" dirty="0">
                <a:cs typeface="Courier New" pitchFamily="49" charset="0"/>
              </a:rPr>
              <a:t>– values in the call, that you pass to the function to use as input</a:t>
            </a:r>
          </a:p>
          <a:p>
            <a:pPr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9951F57-7DF7-49BE-AB55-FDBC5F5CA462}" type="slidenum">
              <a:rPr lang="en-US" altLang="en-US" sz="1400"/>
              <a:pPr eaLnBrk="1" hangingPunct="1"/>
              <a:t>16</a:t>
            </a:fld>
            <a:endParaRPr lang="en-US" alt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</p:spTree>
    <p:extLst>
      <p:ext uri="{BB962C8B-B14F-4D97-AF65-F5344CB8AC3E}">
        <p14:creationId xmlns:p14="http://schemas.microsoft.com/office/powerpoint/2010/main" val="31901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Function – return or print?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9436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Example function that returns a value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sum(a, b):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 return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a+b</a:t>
            </a:r>
            <a:endParaRPr lang="en-US" sz="2800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Example function that prints                   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(name):</a:t>
            </a:r>
          </a:p>
          <a:p>
            <a:pPr marL="457200" lvl="1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print "Hello " + name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Call Functions</a:t>
            </a:r>
          </a:p>
          <a:p>
            <a:pPr marL="457200" lvl="1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print sum(4,7)        sum(4,7)       </a:t>
            </a:r>
          </a:p>
          <a:p>
            <a:pPr marL="457200" lvl="1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answer = sum(4,7)     print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(“a”)</a:t>
            </a:r>
          </a:p>
          <a:p>
            <a:pPr marL="457200" lvl="1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("Sue")</a:t>
            </a:r>
          </a:p>
          <a:p>
            <a:pPr>
              <a:defRPr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9951F57-7DF7-49BE-AB55-FDBC5F5CA462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181600" y="4572000"/>
            <a:ext cx="0" cy="1676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Function – return or print?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9436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Example function that returns a value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sum(a, b):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 return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a+b</a:t>
            </a:r>
            <a:endParaRPr lang="en-US" sz="2800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Example function that prints                   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(name):</a:t>
            </a:r>
          </a:p>
          <a:p>
            <a:pPr marL="457200" lvl="1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print "Hello " + name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Call Functions</a:t>
            </a:r>
          </a:p>
          <a:p>
            <a:pPr marL="457200" lvl="1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print sum(4,7)        sum(4,7)       </a:t>
            </a:r>
          </a:p>
          <a:p>
            <a:pPr marL="457200" lvl="1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answer = sum(4,7)     print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(“a”)</a:t>
            </a:r>
          </a:p>
          <a:p>
            <a:pPr marL="457200" lvl="1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("Sue")</a:t>
            </a:r>
          </a:p>
          <a:p>
            <a:pPr>
              <a:defRPr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9951F57-7DF7-49BE-AB55-FDBC5F5CA462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423681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7445" y="490734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81600" y="4572000"/>
            <a:ext cx="0" cy="1676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3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665"/>
            <a:ext cx="7772400" cy="1143000"/>
          </a:xfrm>
        </p:spPr>
        <p:txBody>
          <a:bodyPr/>
          <a:lstStyle/>
          <a:p>
            <a:r>
              <a:rPr lang="en-US" dirty="0"/>
              <a:t>Old MacDonald Song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0313"/>
            <a:ext cx="7772400" cy="457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Write a Program to print this song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513296" cy="4110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67045"/>
            <a:ext cx="1308137" cy="1191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97" y="3124200"/>
            <a:ext cx="1525793" cy="12218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</p:spTree>
    <p:extLst>
      <p:ext uri="{BB962C8B-B14F-4D97-AF65-F5344CB8AC3E}">
        <p14:creationId xmlns:p14="http://schemas.microsoft.com/office/powerpoint/2010/main" val="5249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Whose this guy?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compsci</a:t>
            </a:r>
            <a:r>
              <a:rPr lang="en-US" dirty="0" smtClean="0"/>
              <a:t> 101,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32722"/>
            <a:ext cx="4000500" cy="400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48" y="2083905"/>
            <a:ext cx="5507013" cy="30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632" y="34413"/>
            <a:ext cx="7772400" cy="1143000"/>
          </a:xfrm>
        </p:spPr>
        <p:txBody>
          <a:bodyPr/>
          <a:lstStyle/>
          <a:p>
            <a:r>
              <a:rPr lang="en-US" dirty="0"/>
              <a:t>Function </a:t>
            </a:r>
            <a:r>
              <a:rPr lang="en-US" dirty="0" err="1"/>
              <a:t>OldMacPig</a:t>
            </a:r>
            <a:r>
              <a:rPr lang="en-US" dirty="0"/>
              <a:t>()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2486025"/>
            <a:ext cx="2238375" cy="20383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0" y="1676400"/>
            <a:ext cx="8406218" cy="474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0" y="360025"/>
            <a:ext cx="1171575" cy="106688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Function </a:t>
            </a:r>
            <a:r>
              <a:rPr lang="en-US" dirty="0" err="1"/>
              <a:t>OldMacCow</a:t>
            </a:r>
            <a:endParaRPr lang="en-US" dirty="0"/>
          </a:p>
          <a:p>
            <a:pPr lvl="1"/>
            <a:r>
              <a:rPr lang="en-US" dirty="0"/>
              <a:t>Replace “pig” with “cow”</a:t>
            </a:r>
          </a:p>
          <a:p>
            <a:pPr lvl="1"/>
            <a:r>
              <a:rPr lang="en-US" dirty="0"/>
              <a:t>Replace “Oink” with “Moo”</a:t>
            </a:r>
          </a:p>
          <a:p>
            <a:r>
              <a:rPr lang="en-US" dirty="0"/>
              <a:t>Code to start: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2650"/>
            <a:ext cx="5791200" cy="2186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67045"/>
            <a:ext cx="1308137" cy="1191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71" y="2590800"/>
            <a:ext cx="1525793" cy="122185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how to make code better</a:t>
            </a:r>
            <a:br>
              <a:rPr lang="en-US" dirty="0"/>
            </a:br>
            <a:r>
              <a:rPr lang="en-US" dirty="0"/>
              <a:t>bit.ly/101sp16-0126-1a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in words how you can make the code better? More efficient?</a:t>
            </a:r>
          </a:p>
          <a:p>
            <a:pPr lvl="1"/>
            <a:r>
              <a:rPr lang="en-US" dirty="0"/>
              <a:t>Fewer lines of code? </a:t>
            </a:r>
          </a:p>
          <a:p>
            <a:pPr lvl="1"/>
            <a:r>
              <a:rPr lang="en-US" dirty="0"/>
              <a:t>Use more functions?</a:t>
            </a:r>
          </a:p>
          <a:p>
            <a:pPr lvl="1"/>
            <a:r>
              <a:rPr lang="en-US" dirty="0"/>
              <a:t>Discuss your changes.</a:t>
            </a:r>
          </a:p>
          <a:p>
            <a:r>
              <a:rPr lang="en-US" dirty="0"/>
              <a:t>What advantages do the changes you make have?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– Old Mac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horse say?</a:t>
            </a:r>
          </a:p>
          <a:p>
            <a:r>
              <a:rPr lang="en-US" dirty="0"/>
              <a:t>What does the cow say?</a:t>
            </a:r>
          </a:p>
          <a:p>
            <a:r>
              <a:rPr lang="en-US" dirty="0"/>
              <a:t>What does the fox say?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94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Totem poles </a:t>
            </a:r>
          </a:p>
          <a:p>
            <a:pPr lvl="1"/>
            <a:r>
              <a:rPr lang="en-US" dirty="0"/>
              <a:t>printing heads</a:t>
            </a:r>
          </a:p>
          <a:p>
            <a:pPr lvl="1"/>
            <a:r>
              <a:rPr lang="en-US" dirty="0"/>
              <a:t>functions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42754"/>
            <a:ext cx="2343477" cy="45916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41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Names, Types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bit.ly/101sp16-0126-2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9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do?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compsci 101, fall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8" name="Picture 4" descr="MG_20131124_023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77" y="1676400"/>
            <a:ext cx="3181245" cy="429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fkohDlPHMEmeRCgdn-XTcCDIjk98Ovb8s2gKISf1gdj9I4nwXSeYOBoLc9gVKDtb3Suk4cLBqSheNyAkrOUK7x4uNA5qjMo4rEGx-ehOz8hKwwIGj8jZLYwSum0aPUPhti6nhiW66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930"/>
            <a:ext cx="5867835" cy="369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dirty="0"/>
              <a:t>Reading and RQ 4 due next time</a:t>
            </a:r>
          </a:p>
          <a:p>
            <a:pPr eaLnBrk="1" hangingPunct="1"/>
            <a:r>
              <a:rPr lang="en-US" dirty="0" err="1"/>
              <a:t>Asgn</a:t>
            </a:r>
            <a:r>
              <a:rPr lang="en-US" dirty="0"/>
              <a:t> 2 out, APT 1 is due Tuesday</a:t>
            </a:r>
          </a:p>
          <a:p>
            <a:pPr eaLnBrk="1" hangingPunct="1"/>
            <a:r>
              <a:rPr lang="en-US" dirty="0"/>
              <a:t>Lab 2 this week</a:t>
            </a:r>
          </a:p>
          <a:p>
            <a:pPr eaLnBrk="1" hangingPunct="1"/>
            <a:r>
              <a:rPr lang="en-US" dirty="0"/>
              <a:t>To add class or change sections – see:</a:t>
            </a:r>
          </a:p>
          <a:p>
            <a:pPr lvl="1" eaLnBrk="1" hangingPunct="1"/>
            <a:r>
              <a:rPr lang="en-US" dirty="0"/>
              <a:t>www.cs.duke.edu/courses/compsci101/fall16</a:t>
            </a:r>
          </a:p>
          <a:p>
            <a:pPr eaLnBrk="1" hangingPunct="1"/>
            <a:r>
              <a:rPr lang="en-US" dirty="0"/>
              <a:t>Today</a:t>
            </a:r>
          </a:p>
          <a:p>
            <a:pPr lvl="1" eaLnBrk="1" hangingPunct="1"/>
            <a:r>
              <a:rPr lang="en-US" dirty="0"/>
              <a:t>more APT practice</a:t>
            </a:r>
          </a:p>
          <a:p>
            <a:pPr lvl="1" eaLnBrk="1" hangingPunct="1"/>
            <a:r>
              <a:rPr lang="en-US" dirty="0"/>
              <a:t>functions, parameters</a:t>
            </a:r>
          </a:p>
          <a:p>
            <a:pPr lvl="1" eaLnBrk="1" hangingPunct="1"/>
            <a:r>
              <a:rPr lang="en-US" dirty="0"/>
              <a:t>Names, types and values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Python Functions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Answer these questions based on thinking, don't run any code</a:t>
            </a:r>
          </a:p>
          <a:p>
            <a:pPr lvl="1"/>
            <a:r>
              <a:rPr lang="en-US" altLang="en-US" sz="2800" dirty="0" smtClean="0"/>
              <a:t>http://bit.ly/101f16-0906-3 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Why do we need functions? </a:t>
            </a:r>
          </a:p>
          <a:p>
            <a:pPr lvl="1"/>
            <a:r>
              <a:rPr lang="en-US" altLang="en-US" dirty="0" smtClean="0"/>
              <a:t>Manage complexity of large programs</a:t>
            </a:r>
          </a:p>
          <a:p>
            <a:pPr lvl="1"/>
            <a:r>
              <a:rPr lang="en-US" altLang="en-US" dirty="0" smtClean="0"/>
              <a:t>Test and develop code independently</a:t>
            </a:r>
          </a:p>
          <a:p>
            <a:pPr lvl="1"/>
            <a:r>
              <a:rPr lang="en-US" altLang="en-US" dirty="0" smtClean="0"/>
              <a:t>Reuse code in new contexts: create APIs!</a:t>
            </a:r>
          </a:p>
        </p:txBody>
      </p:sp>
    </p:spTree>
    <p:extLst>
      <p:ext uri="{BB962C8B-B14F-4D97-AF65-F5344CB8AC3E}">
        <p14:creationId xmlns:p14="http://schemas.microsoft.com/office/powerpoint/2010/main" val="7214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49300" y="-4762"/>
            <a:ext cx="7772400" cy="1143000"/>
          </a:xfrm>
        </p:spPr>
        <p:txBody>
          <a:bodyPr/>
          <a:lstStyle/>
          <a:p>
            <a:r>
              <a:rPr lang="en-US" altLang="en-US" dirty="0"/>
              <a:t>Functions return values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138238"/>
            <a:ext cx="7772400" cy="4957762"/>
          </a:xfrm>
        </p:spPr>
        <p:txBody>
          <a:bodyPr/>
          <a:lstStyle/>
          <a:p>
            <a:r>
              <a:rPr lang="en-US" altLang="en-US" dirty="0"/>
              <a:t>Most functions return values</a:t>
            </a:r>
          </a:p>
          <a:p>
            <a:pPr lvl="1"/>
            <a:r>
              <a:rPr lang="en-US" altLang="en-US" dirty="0"/>
              <a:t>Sometimes used to make things simpler, but returning values is a good idea</a:t>
            </a:r>
          </a:p>
          <a:p>
            <a:endParaRPr lang="en-US" altLang="en-US" dirty="0"/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57200" y="2955924"/>
            <a:ext cx="6121400" cy="1570038"/>
          </a:xfrm>
          <a:prstGeom prst="rect">
            <a:avLst/>
          </a:prstGeom>
          <a:noFill/>
          <a:ln w="38100" cap="rnd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2800" b="1">
                <a:solidFill>
                  <a:srgbClr val="00279F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C0128"/>
              </a:buClr>
              <a:buSzPct val="75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panose="02070309020205020404" pitchFamily="49" charset="0"/>
              </a:rPr>
              <a:t>def inch2centi(inches):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panose="02070309020205020404" pitchFamily="49" charset="0"/>
              </a:rPr>
              <a:t>    return 2.54*inches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panose="02070309020205020404" pitchFamily="49" charset="0"/>
              </a:rPr>
              <a:t>xh = inch2centi(72)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819400" y="4724400"/>
            <a:ext cx="6121400" cy="1570038"/>
          </a:xfrm>
          <a:prstGeom prst="rect">
            <a:avLst/>
          </a:prstGeom>
          <a:noFill/>
          <a:ln w="38100" cap="rnd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2800" b="1">
                <a:solidFill>
                  <a:srgbClr val="00279F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C0128"/>
              </a:buClr>
              <a:buSzPct val="75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panose="02070309020205020404" pitchFamily="49" charset="0"/>
              </a:rPr>
              <a:t>def pluralize(word):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panose="02070309020205020404" pitchFamily="49" charset="0"/>
              </a:rPr>
              <a:t>    return word + "es"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panose="02070309020205020404" pitchFamily="49" charset="0"/>
              </a:rPr>
              <a:t>pf = pluralize("fish")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33400" y="120596"/>
            <a:ext cx="7772400" cy="1143000"/>
          </a:xfrm>
        </p:spPr>
        <p:txBody>
          <a:bodyPr/>
          <a:lstStyle/>
          <a:p>
            <a:r>
              <a:rPr lang="en-US" altLang="en-US" dirty="0"/>
              <a:t>What is an APT? </a:t>
            </a:r>
            <a:r>
              <a:rPr lang="en-US" altLang="en-US" dirty="0">
                <a:solidFill>
                  <a:srgbClr val="FF0000"/>
                </a:solidFill>
                <a:hlinkClick r:id="rId3"/>
              </a:rPr>
              <a:t>BMI APT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85800" y="1561331"/>
            <a:ext cx="7772400" cy="4114800"/>
          </a:xfrm>
        </p:spPr>
        <p:txBody>
          <a:bodyPr/>
          <a:lstStyle/>
          <a:p>
            <a:r>
              <a:rPr lang="en-US" altLang="en-US" dirty="0"/>
              <a:t>Automated/Algorithmic Problem Testing</a:t>
            </a:r>
          </a:p>
          <a:p>
            <a:pPr lvl="1"/>
            <a:r>
              <a:rPr lang="en-US" altLang="en-US" dirty="0"/>
              <a:t>Write one function, 2-30 lines, solve a problem</a:t>
            </a:r>
          </a:p>
          <a:p>
            <a:pPr lvl="1"/>
            <a:r>
              <a:rPr lang="en-US" altLang="en-US" dirty="0"/>
              <a:t>Tested automagically in Eclipse or the browser</a:t>
            </a:r>
          </a:p>
          <a:p>
            <a:pPr lvl="1"/>
            <a:r>
              <a:rPr lang="en-US" altLang="en-US" dirty="0"/>
              <a:t>Lots of test cases – test </a:t>
            </a:r>
            <a:r>
              <a:rPr lang="en-US" altLang="en-US" dirty="0" err="1"/>
              <a:t>test</a:t>
            </a:r>
            <a:r>
              <a:rPr lang="en-US" altLang="en-US" dirty="0"/>
              <a:t> </a:t>
            </a:r>
            <a:r>
              <a:rPr lang="en-US" altLang="en-US" dirty="0" err="1"/>
              <a:t>test</a:t>
            </a:r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 Start simple, build toward more complex</a:t>
            </a:r>
          </a:p>
          <a:p>
            <a:pPr lvl="1"/>
            <a:r>
              <a:rPr lang="en-US" altLang="en-US" dirty="0"/>
              <a:t>What is a function? A function call?</a:t>
            </a:r>
          </a:p>
          <a:p>
            <a:pPr lvl="1"/>
            <a:r>
              <a:rPr lang="en-US" altLang="en-US" dirty="0"/>
              <a:t>What is a parameter? Argument?</a:t>
            </a:r>
          </a:p>
          <a:p>
            <a:pPr lvl="1"/>
            <a:r>
              <a:rPr lang="en-US" altLang="en-US" dirty="0"/>
              <a:t>How do you run/execute a program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81716"/>
            <a:ext cx="1981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</p:spTree>
    <p:extLst>
      <p:ext uri="{BB962C8B-B14F-4D97-AF65-F5344CB8AC3E}">
        <p14:creationId xmlns:p14="http://schemas.microsoft.com/office/powerpoint/2010/main" val="576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571500"/>
          </a:xfrm>
        </p:spPr>
        <p:txBody>
          <a:bodyPr/>
          <a:lstStyle/>
          <a:p>
            <a:r>
              <a:rPr lang="en-US" dirty="0"/>
              <a:t>Demo Solving APT BMI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33450"/>
            <a:ext cx="7772400" cy="5772150"/>
          </a:xfrm>
        </p:spPr>
        <p:txBody>
          <a:bodyPr/>
          <a:lstStyle/>
          <a:p>
            <a:r>
              <a:rPr lang="en-US" dirty="0"/>
              <a:t>Write your code in Eclipse</a:t>
            </a:r>
          </a:p>
          <a:p>
            <a:pPr lvl="1"/>
            <a:r>
              <a:rPr lang="en-US" dirty="0"/>
              <a:t>Create python file</a:t>
            </a:r>
          </a:p>
          <a:p>
            <a:pPr lvl="1"/>
            <a:r>
              <a:rPr lang="en-US" dirty="0"/>
              <a:t>Name of file important – case matters</a:t>
            </a:r>
          </a:p>
          <a:p>
            <a:pPr lvl="1"/>
            <a:r>
              <a:rPr lang="en-US" dirty="0"/>
              <a:t> name of function important – cut and paste this</a:t>
            </a:r>
          </a:p>
          <a:p>
            <a:pPr lvl="1"/>
            <a:r>
              <a:rPr lang="en-US" dirty="0"/>
              <a:t>Write your code</a:t>
            </a:r>
          </a:p>
          <a:p>
            <a:pPr lvl="1"/>
            <a:r>
              <a:rPr lang="en-US" dirty="0"/>
              <a:t>Test a few examples in Eclipse </a:t>
            </a:r>
          </a:p>
          <a:p>
            <a:r>
              <a:rPr lang="en-US" dirty="0"/>
              <a:t>Run online on using APT Tester</a:t>
            </a:r>
          </a:p>
          <a:p>
            <a:pPr lvl="1"/>
            <a:r>
              <a:rPr lang="en-US" dirty="0"/>
              <a:t>Tests on lots of examples, Debug, fix</a:t>
            </a:r>
          </a:p>
          <a:p>
            <a:pPr lvl="1"/>
            <a:r>
              <a:rPr lang="en-US" dirty="0"/>
              <a:t>Get all </a:t>
            </a:r>
            <a:r>
              <a:rPr lang="en-US" dirty="0">
                <a:solidFill>
                  <a:srgbClr val="009900"/>
                </a:solidFill>
              </a:rPr>
              <a:t>GREEN – Green dance!</a:t>
            </a:r>
          </a:p>
          <a:p>
            <a:r>
              <a:rPr lang="en-US" dirty="0"/>
              <a:t>Submit on APT page</a:t>
            </a:r>
          </a:p>
          <a:p>
            <a:pPr lvl="1"/>
            <a:r>
              <a:rPr lang="en-US" dirty="0"/>
              <a:t>README form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</p:spTree>
    <p:extLst>
      <p:ext uri="{BB962C8B-B14F-4D97-AF65-F5344CB8AC3E}">
        <p14:creationId xmlns:p14="http://schemas.microsoft.com/office/powerpoint/2010/main" val="22002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Detective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http://bit.ly/101sp16-0126-1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1346</Words>
  <Application>Microsoft Macintosh PowerPoint</Application>
  <PresentationFormat>On-screen Show (4:3)</PresentationFormat>
  <Paragraphs>249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Courier New</vt:lpstr>
      <vt:lpstr>MS PGothic</vt:lpstr>
      <vt:lpstr>Times New Roman</vt:lpstr>
      <vt:lpstr>Arial</vt:lpstr>
      <vt:lpstr>Default Design</vt:lpstr>
      <vt:lpstr>CompSci 101 Introduction to Computer Science</vt:lpstr>
      <vt:lpstr>Whose this guy?</vt:lpstr>
      <vt:lpstr>What do I do?</vt:lpstr>
      <vt:lpstr>Announcements</vt:lpstr>
      <vt:lpstr>Python Functions</vt:lpstr>
      <vt:lpstr>Functions return values</vt:lpstr>
      <vt:lpstr>What is an APT? BMI APT</vt:lpstr>
      <vt:lpstr>Demo Solving APT BMI</vt:lpstr>
      <vt:lpstr>Function Detective</vt:lpstr>
      <vt:lpstr>Results of Code Analysis</vt:lpstr>
      <vt:lpstr>Organization matters</vt:lpstr>
      <vt:lpstr>APT organization, Code organization</vt:lpstr>
      <vt:lpstr>Python – Names and Types</vt:lpstr>
      <vt:lpstr>Strings</vt:lpstr>
      <vt:lpstr>Strings</vt:lpstr>
      <vt:lpstr>Function</vt:lpstr>
      <vt:lpstr>Function – return or print?</vt:lpstr>
      <vt:lpstr>Function – return or print?</vt:lpstr>
      <vt:lpstr>Old MacDonald Song</vt:lpstr>
      <vt:lpstr>Function OldMacPig()</vt:lpstr>
      <vt:lpstr>Rest of Code</vt:lpstr>
      <vt:lpstr>Discuss how to make code better bit.ly/101sp16-0126-1a</vt:lpstr>
      <vt:lpstr>Demo – Old Mac improvements</vt:lpstr>
      <vt:lpstr>Assignment 2 out</vt:lpstr>
      <vt:lpstr>Names, Types and Values</vt:lpstr>
    </vt:vector>
  </TitlesOfParts>
  <Company>Duke University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Barrett Ames</cp:lastModifiedBy>
  <cp:revision>59</cp:revision>
  <cp:lastPrinted>2016-09-07T20:33:48Z</cp:lastPrinted>
  <dcterms:created xsi:type="dcterms:W3CDTF">2005-08-25T14:18:45Z</dcterms:created>
  <dcterms:modified xsi:type="dcterms:W3CDTF">2016-09-07T20:40:23Z</dcterms:modified>
</cp:coreProperties>
</file>