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7"/>
  </p:notesMasterIdLst>
  <p:handoutMasterIdLst>
    <p:handoutMasterId r:id="rId28"/>
  </p:handoutMasterIdLst>
  <p:sldIdLst>
    <p:sldId id="256" r:id="rId3"/>
    <p:sldId id="277" r:id="rId4"/>
    <p:sldId id="278" r:id="rId5"/>
    <p:sldId id="279" r:id="rId6"/>
    <p:sldId id="304" r:id="rId7"/>
    <p:sldId id="280" r:id="rId8"/>
    <p:sldId id="302" r:id="rId9"/>
    <p:sldId id="303" r:id="rId10"/>
    <p:sldId id="281" r:id="rId11"/>
    <p:sldId id="301" r:id="rId12"/>
    <p:sldId id="282" r:id="rId13"/>
    <p:sldId id="283" r:id="rId14"/>
    <p:sldId id="285" r:id="rId15"/>
    <p:sldId id="286" r:id="rId16"/>
    <p:sldId id="287" r:id="rId17"/>
    <p:sldId id="290" r:id="rId18"/>
    <p:sldId id="291" r:id="rId19"/>
    <p:sldId id="288" r:id="rId20"/>
    <p:sldId id="289" r:id="rId21"/>
    <p:sldId id="296" r:id="rId22"/>
    <p:sldId id="294" r:id="rId23"/>
    <p:sldId id="295" r:id="rId24"/>
    <p:sldId id="299" r:id="rId25"/>
    <p:sldId id="297" r:id="rId26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588" autoAdjust="0"/>
    <p:restoredTop sz="86466" autoAdjust="0"/>
  </p:normalViewPr>
  <p:slideViewPr>
    <p:cSldViewPr>
      <p:cViewPr varScale="1">
        <p:scale>
          <a:sx n="54" d="100"/>
          <a:sy n="54" d="100"/>
        </p:scale>
        <p:origin x="42" y="36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Times New Roman" charset="0"/>
                <a:cs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>
                <a:latin typeface="Times New Roman" charset="0"/>
                <a:cs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Times New Roman" charset="0"/>
                <a:cs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 smtClean="0"/>
            </a:lvl1pPr>
          </a:lstStyle>
          <a:p>
            <a:pPr>
              <a:defRPr/>
            </a:pPr>
            <a:fld id="{5ED27268-EC4C-4E87-944D-E761B934C1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8714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B89FE8-A857-47B5-B8B4-1101FB1962F9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C59D63-2CAF-47C3-BADF-88D6CE993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055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Blueberry</a:t>
            </a:r>
            <a:r>
              <a:rPr lang="en-US" baseline="0" dirty="0"/>
              <a:t> pancakes, yum!</a:t>
            </a:r>
          </a:p>
          <a:p>
            <a:r>
              <a:rPr lang="en-US" baseline="0" dirty="0"/>
              <a:t>Bring Blank paper for this lecture!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C59D63-2CAF-47C3-BADF-88D6CE99363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3263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Trace through previous example with Python Tutor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C59D63-2CAF-47C3-BADF-88D6CE99363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9222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Show Student Solution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C59D63-2CAF-47C3-BADF-88D6CE99363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0648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Times New Roman" panose="02020603050405020304" pitchFamily="18" charset="0"/>
              </a:rPr>
              <a:t>Play between start to 1:15, then</a:t>
            </a:r>
            <a:r>
              <a:rPr lang="en-US" altLang="en-US" baseline="0" dirty="0">
                <a:latin typeface="Times New Roman" panose="02020603050405020304" pitchFamily="18" charset="0"/>
              </a:rPr>
              <a:t> nanosecond</a:t>
            </a:r>
            <a:r>
              <a:rPr lang="en-US" altLang="en-US" dirty="0">
                <a:latin typeface="Times New Roman" panose="02020603050405020304" pitchFamily="18" charset="0"/>
              </a:rPr>
              <a:t> 4 to 5:30</a:t>
            </a:r>
          </a:p>
          <a:p>
            <a:r>
              <a:rPr lang="en-US" altLang="en-US" dirty="0">
                <a:latin typeface="Times New Roman" panose="02020603050405020304" pitchFamily="18" charset="0"/>
              </a:rPr>
              <a:t>Craig Gentry is Duke class of 1995, then Duke Law School, then Stanford PhD in computer science, </a:t>
            </a:r>
          </a:p>
          <a:p>
            <a:r>
              <a:rPr lang="en-US" altLang="en-US" dirty="0">
                <a:latin typeface="Times New Roman" panose="02020603050405020304" pitchFamily="18" charset="0"/>
              </a:rPr>
              <a:t>Second link is video about Craig’s work in cryptography. </a:t>
            </a:r>
          </a:p>
          <a:p>
            <a:r>
              <a:rPr lang="en-US" altLang="en-US" dirty="0">
                <a:latin typeface="Times New Roman" panose="02020603050405020304" pitchFamily="18" charset="0"/>
              </a:rPr>
              <a:t>Luis von </a:t>
            </a:r>
            <a:r>
              <a:rPr lang="en-US" altLang="en-US" dirty="0" err="1">
                <a:latin typeface="Times New Roman" panose="02020603050405020304" pitchFamily="18" charset="0"/>
              </a:rPr>
              <a:t>Ahn</a:t>
            </a:r>
            <a:r>
              <a:rPr lang="en-US" altLang="en-US" dirty="0">
                <a:latin typeface="Times New Roman" panose="02020603050405020304" pitchFamily="18" charset="0"/>
              </a:rPr>
              <a:t> is Duke class of 2000, then CMU PD. </a:t>
            </a:r>
          </a:p>
          <a:p>
            <a:endParaRPr lang="en-US" altLang="en-US" dirty="0">
              <a:latin typeface="Times New Roman" panose="02020603050405020304" pitchFamily="18" charset="0"/>
            </a:endParaRPr>
          </a:p>
          <a:p>
            <a:r>
              <a:rPr lang="en-US" altLang="en-US" dirty="0">
                <a:latin typeface="Times New Roman" panose="02020603050405020304" pitchFamily="18" charset="0"/>
              </a:rPr>
              <a:t>See ACM website for details on others who</a:t>
            </a:r>
            <a:r>
              <a:rPr lang="en-US" altLang="en-US" baseline="0" dirty="0">
                <a:latin typeface="Times New Roman" panose="02020603050405020304" pitchFamily="18" charset="0"/>
              </a:rPr>
              <a:t> are more recent winners</a:t>
            </a:r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24886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4363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 you have several APTs to</a:t>
            </a:r>
            <a:r>
              <a:rPr lang="en-US" baseline="0" dirty="0"/>
              <a:t> solve. It is a huge step to go from problem statement to code!</a:t>
            </a:r>
          </a:p>
          <a:p>
            <a:r>
              <a:rPr lang="en-US" baseline="0" dirty="0"/>
              <a:t>Use the seven step process</a:t>
            </a:r>
          </a:p>
          <a:p>
            <a:r>
              <a:rPr lang="en-US" baseline="0" dirty="0"/>
              <a:t>Which step is writing code? It is not step one!!!!!!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C59D63-2CAF-47C3-BADF-88D6CE99363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0237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takes awhile to solve </a:t>
            </a:r>
          </a:p>
          <a:p>
            <a:pPr marL="228600" indent="-228600">
              <a:buAutoNum type="arabicParenR"/>
            </a:pPr>
            <a:r>
              <a:rPr lang="en-US" dirty="0"/>
              <a:t>Work</a:t>
            </a:r>
            <a:r>
              <a:rPr lang="en-US" baseline="0" dirty="0"/>
              <a:t> the example by hand with </a:t>
            </a:r>
            <a:r>
              <a:rPr lang="en-US" baseline="0" dirty="0" err="1"/>
              <a:t>pansize</a:t>
            </a:r>
            <a:r>
              <a:rPr lang="en-US" baseline="0" dirty="0"/>
              <a:t> 4 pancakes – draw a picture. How do you calculate the answer. Try the example </a:t>
            </a:r>
            <a:r>
              <a:rPr lang="en-US" baseline="0" dirty="0" err="1"/>
              <a:t>pansize</a:t>
            </a:r>
            <a:r>
              <a:rPr lang="en-US" baseline="0" dirty="0"/>
              <a:t> 2, 3 pancakes. (see notes from last semester Jan 28 code – actually me working problem, then I did the code)</a:t>
            </a:r>
          </a:p>
          <a:p>
            <a:pPr marL="228600" indent="-228600">
              <a:buAutoNum type="arabicParenR"/>
            </a:pPr>
            <a:r>
              <a:rPr lang="en-US" baseline="0" dirty="0"/>
              <a:t>Write down algorithm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C59D63-2CAF-47C3-BADF-88D6CE99363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1866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9451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9738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Last Thursday in January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C59D63-2CAF-47C3-BADF-88D6CE99363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2985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is an APT, testing one method and it comes with free</a:t>
            </a:r>
            <a:r>
              <a:rPr lang="en-US" baseline="0" dirty="0"/>
              <a:t> tests.</a:t>
            </a:r>
          </a:p>
          <a:p>
            <a:r>
              <a:rPr lang="en-US" baseline="0" dirty="0"/>
              <a:t>YOU WILL KNOW when an APT is correct!</a:t>
            </a:r>
          </a:p>
          <a:p>
            <a:r>
              <a:rPr lang="en-US" baseline="0" dirty="0"/>
              <a:t>You may not know for an assignment. </a:t>
            </a:r>
          </a:p>
          <a:p>
            <a:r>
              <a:rPr lang="en-US" baseline="0" dirty="0"/>
              <a:t>Have not seen python tutor yet, will see today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A9354-3C73-4317-94B5-037B021CD09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1788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Love to help all</a:t>
            </a:r>
            <a:r>
              <a:rPr lang="en-US" baseline="0" dirty="0"/>
              <a:t> 350 of my students learn python but that is tough! </a:t>
            </a:r>
          </a:p>
          <a:p>
            <a:r>
              <a:rPr lang="en-US" baseline="0" dirty="0"/>
              <a:t>That is why we have so many support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A9354-3C73-4317-94B5-037B021CD09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0242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Brad Miller took Python book</a:t>
            </a:r>
            <a:r>
              <a:rPr lang="en-US" baseline="0" dirty="0"/>
              <a:t> from </a:t>
            </a:r>
            <a:r>
              <a:rPr lang="en-US" baseline="0" dirty="0" err="1"/>
              <a:t>Elkner</a:t>
            </a:r>
            <a:r>
              <a:rPr lang="en-US" baseline="0" dirty="0"/>
              <a:t>, Downey and Meyer and created the software for an online textbook that allows you to experiment with the python right in the book</a:t>
            </a:r>
          </a:p>
          <a:p>
            <a:r>
              <a:rPr lang="en-US" baseline="0" dirty="0"/>
              <a:t>Without him, no free book!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A9354-3C73-4317-94B5-037B021CD09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43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Brad Miller took Python book</a:t>
            </a:r>
            <a:r>
              <a:rPr lang="en-US" baseline="0" dirty="0"/>
              <a:t> from </a:t>
            </a:r>
            <a:r>
              <a:rPr lang="en-US" baseline="0" dirty="0" err="1"/>
              <a:t>Elkner</a:t>
            </a:r>
            <a:r>
              <a:rPr lang="en-US" baseline="0" dirty="0"/>
              <a:t>, Downey and Meyer and created the software to allow you to experiment with the python right in the book</a:t>
            </a:r>
          </a:p>
          <a:p>
            <a:r>
              <a:rPr lang="en-US" baseline="0" dirty="0"/>
              <a:t>Without him, no free book!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A9354-3C73-4317-94B5-037B021CD09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8747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Learn seven step process today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C59D63-2CAF-47C3-BADF-88D6CE99363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965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Seek help (consulting hours,</a:t>
            </a:r>
            <a:r>
              <a:rPr lang="en-US" baseline="0" dirty="0"/>
              <a:t> piazza, office hours)</a:t>
            </a:r>
          </a:p>
          <a:p>
            <a:r>
              <a:rPr lang="en-US" baseline="0" dirty="0"/>
              <a:t>Start early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A9354-3C73-4317-94B5-037B021CD09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7747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Show this in Python Tutor!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85B89F-0C9C-48A3-ADA3-6E7C4A48612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01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compsci101 fall16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8E8A9B-E406-46EF-A9FD-35EBD6B18AF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371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compsci101 fall16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3EDA16-EE90-4E65-9C25-D045E64528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898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compsci101 fall16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E1C838-743E-46B1-9535-A8D3D4E69B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351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7772400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90600" y="1295400"/>
            <a:ext cx="38100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953000" y="1295400"/>
            <a:ext cx="3810000" cy="4495800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3476039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compsci101 fall16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B71CB-9BB2-442C-82A6-8D9877979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5336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compsci101 fall16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B71CB-9BB2-442C-82A6-8D9877979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5415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compsci101 fall16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B71CB-9BB2-442C-82A6-8D9877979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5061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compsci101 fall16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B71CB-9BB2-442C-82A6-8D9877979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2612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compsci101 fall16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B71CB-9BB2-442C-82A6-8D9877979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878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compsci101 fall16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B71CB-9BB2-442C-82A6-8D9877979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3104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compsci101 fall16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B71CB-9BB2-442C-82A6-8D9877979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384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compsci101 fall16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6DB02F-6869-41A8-88A9-7B04A59444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5391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compsci101 fall16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B71CB-9BB2-442C-82A6-8D9877979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6268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compsci101 fall16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B71CB-9BB2-442C-82A6-8D9877979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5186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compsci101 fall16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B71CB-9BB2-442C-82A6-8D9877979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7167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compsci101 fall16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B71CB-9BB2-442C-82A6-8D9877979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173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compsci101 fall16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2308AB-BBD7-406C-8FE3-ABD9B60C74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850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compsci101 fall16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4E9AF7-1243-4137-A70D-606EB16740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924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compsci101 fall16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641282-F280-4848-B924-21AC7882B5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733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compsci101 fall16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35C597-8985-48AF-93BD-6E14E15665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840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compsci101 fall16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8FA454-7E6E-480D-86B5-CCFC570514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275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compsci101 fall16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2AA312-D4AF-4A57-A4AC-B58CF3A8AF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051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compsci101 fall16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31AA07-0B70-4E3D-84AF-4D5E92BC49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347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Times New Roman" charset="0"/>
                <a:cs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Times New Roman" charset="0"/>
                <a:cs typeface="Times New Roman" charset="0"/>
              </a:defRPr>
            </a:lvl1pPr>
          </a:lstStyle>
          <a:p>
            <a:pPr>
              <a:defRPr/>
            </a:pPr>
            <a:r>
              <a:rPr lang="en-US" dirty="0"/>
              <a:t>compsci101 fall16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B88E8A9B-E406-46EF-A9FD-35EBD6B18A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compsci101 fall16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B71CB-9BB2-442C-82A6-8D9877979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691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youtube.com/watch?v=1-vcErOPofQ" TargetMode="External"/><Relationship Id="rId5" Type="http://schemas.openxmlformats.org/officeDocument/2006/relationships/hyperlink" Target="http://www.youtube.com/watch?v=qe-zmHoPW30" TargetMode="Externa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pancakes101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zykOrh" TargetMode="External"/><Relationship Id="rId2" Type="http://schemas.openxmlformats.org/officeDocument/2006/relationships/hyperlink" Target="http://www.youtube.com/watch?v=W_gxLKSsSIE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hyperlink" Target="http://www.youtube.com/watch?v=4usoE981e7I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228600"/>
            <a:ext cx="8153400" cy="1981200"/>
          </a:xfrm>
        </p:spPr>
        <p:txBody>
          <a:bodyPr/>
          <a:lstStyle/>
          <a:p>
            <a:pPr eaLnBrk="1" hangingPunct="1"/>
            <a:r>
              <a:rPr lang="en-US" dirty="0" err="1"/>
              <a:t>CompSci</a:t>
            </a:r>
            <a:r>
              <a:rPr lang="en-US" dirty="0"/>
              <a:t> 101</a:t>
            </a:r>
            <a:br>
              <a:rPr lang="en-US" dirty="0"/>
            </a:br>
            <a:r>
              <a:rPr lang="en-US" dirty="0"/>
              <a:t>Introduction to Computer Science</a:t>
            </a:r>
          </a:p>
        </p:txBody>
      </p:sp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5943600" y="4191000"/>
            <a:ext cx="2169184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dirty="0"/>
              <a:t>Sept 13, 2016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2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dirty="0"/>
              <a:t>Prof. Rodger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3000" y="2908995"/>
            <a:ext cx="4191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/>
              <a:t>compsci101 fall16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/>
          <a:p>
            <a:pPr>
              <a:defRPr/>
            </a:pPr>
            <a:fld id="{ADD3E9C4-CC62-419B-94EA-3C3ACB7F981C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837" y="266114"/>
            <a:ext cx="7772400" cy="1143000"/>
          </a:xfrm>
        </p:spPr>
        <p:txBody>
          <a:bodyPr/>
          <a:lstStyle/>
          <a:p>
            <a:r>
              <a:rPr lang="en-US" dirty="0"/>
              <a:t>Why is this person so important to this course?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7231" y="3271214"/>
            <a:ext cx="4572000" cy="990600"/>
          </a:xfrm>
        </p:spPr>
        <p:txBody>
          <a:bodyPr/>
          <a:lstStyle/>
          <a:p>
            <a:r>
              <a:rPr lang="en-US" dirty="0"/>
              <a:t>Have you donated yet?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compsci101 fall16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446692-700E-43DD-A3DB-E0F73ACFB781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1026" name="Picture 2" descr="Brad Mill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62687"/>
            <a:ext cx="2751097" cy="3915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9671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 10 list for surviving in </a:t>
            </a:r>
            <a:r>
              <a:rPr lang="en-US" dirty="0" err="1"/>
              <a:t>CompSci</a:t>
            </a:r>
            <a:r>
              <a:rPr lang="en-US" dirty="0"/>
              <a:t> 101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63029"/>
            <a:ext cx="7772400" cy="4114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10. Read the book and Ask questions</a:t>
            </a:r>
          </a:p>
          <a:p>
            <a:pPr marL="0" indent="0">
              <a:buNone/>
            </a:pPr>
            <a:r>
              <a:rPr lang="en-US" dirty="0"/>
              <a:t>9.   Eat lots of pizza </a:t>
            </a:r>
          </a:p>
          <a:p>
            <a:pPr marL="0" indent="0">
              <a:buNone/>
            </a:pPr>
            <a:r>
              <a:rPr lang="en-US" dirty="0"/>
              <a:t>8.   Learn how to spell Rodger</a:t>
            </a:r>
          </a:p>
          <a:p>
            <a:pPr marL="0" indent="0">
              <a:buNone/>
            </a:pPr>
            <a:r>
              <a:rPr lang="en-US" dirty="0"/>
              <a:t>7.   Understand what you turn in</a:t>
            </a:r>
          </a:p>
          <a:p>
            <a:pPr marL="0" indent="0">
              <a:buNone/>
            </a:pPr>
            <a:r>
              <a:rPr lang="en-US" dirty="0"/>
              <a:t>6.   Follow the 7 step process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compsci101 fall16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446692-700E-43DD-A3DB-E0F73ACFB781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383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 10 list (</a:t>
            </a:r>
            <a:r>
              <a:rPr lang="en-US" dirty="0" err="1"/>
              <a:t>cont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5. Check Piazza every day</a:t>
            </a:r>
          </a:p>
          <a:p>
            <a:pPr marL="0" indent="0">
              <a:buNone/>
            </a:pPr>
            <a:r>
              <a:rPr lang="en-US" dirty="0"/>
              <a:t>4. Visit your prof in her office</a:t>
            </a:r>
          </a:p>
          <a:p>
            <a:pPr marL="0" indent="0">
              <a:buNone/>
            </a:pPr>
            <a:r>
              <a:rPr lang="en-US" dirty="0"/>
              <a:t>3. Learn how to debug your programs</a:t>
            </a:r>
          </a:p>
          <a:p>
            <a:pPr marL="0" indent="0">
              <a:buNone/>
            </a:pPr>
            <a:r>
              <a:rPr lang="en-US" dirty="0"/>
              <a:t>2. Seek help (one hour rule!)</a:t>
            </a:r>
          </a:p>
          <a:p>
            <a:pPr marL="0" indent="0">
              <a:buNone/>
            </a:pPr>
            <a:r>
              <a:rPr lang="en-US" dirty="0"/>
              <a:t>1. Start programming assignments early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compsci101 fall16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446692-700E-43DD-A3DB-E0F73ACFB78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404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143"/>
            <a:ext cx="7772400" cy="891540"/>
          </a:xfrm>
        </p:spPr>
        <p:txBody>
          <a:bodyPr/>
          <a:lstStyle/>
          <a:p>
            <a:r>
              <a:rPr lang="en-US" dirty="0"/>
              <a:t>Review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178" y="815784"/>
            <a:ext cx="7772400" cy="4876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           www.bit.ly/101f16-0913-1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compsci101 fall16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446692-700E-43DD-A3DB-E0F73ACFB781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3733800"/>
            <a:ext cx="4564986" cy="20322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313" y="1707324"/>
            <a:ext cx="3919347" cy="3381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2070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Python Tutor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Debug/trace your code</a:t>
            </a:r>
          </a:p>
          <a:p>
            <a:r>
              <a:rPr lang="en-US" dirty="0"/>
              <a:t>Doesn’t work with input files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compsci101 fall16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8549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  <a:p>
            <a:r>
              <a:rPr lang="en-US" dirty="0"/>
              <a:t>Demo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compsci101 fall16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446692-700E-43DD-A3DB-E0F73ACFB781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5819" y="266700"/>
            <a:ext cx="959762" cy="1828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9232" y="2095500"/>
            <a:ext cx="1052936" cy="195764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9232" y="4065639"/>
            <a:ext cx="1126364" cy="2062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5067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12738"/>
            <a:ext cx="8305800" cy="609600"/>
          </a:xfrm>
        </p:spPr>
        <p:txBody>
          <a:bodyPr/>
          <a:lstStyle/>
          <a:p>
            <a:r>
              <a:rPr lang="en-US" altLang="en-US" dirty="0"/>
              <a:t>Grace Murray Hopper (1906-1992)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90600" y="1295400"/>
            <a:ext cx="5626100" cy="2743200"/>
          </a:xfrm>
        </p:spPr>
        <p:txBody>
          <a:bodyPr/>
          <a:lstStyle/>
          <a:p>
            <a:r>
              <a:rPr lang="ja-JP" altLang="en-US" sz="2400"/>
              <a:t>“</a:t>
            </a:r>
            <a:r>
              <a:rPr lang="en-US" altLang="ja-JP" sz="2400"/>
              <a:t>third programmer on world's first large-scale digital computer</a:t>
            </a:r>
            <a:r>
              <a:rPr lang="ja-JP" altLang="en-US" sz="2400"/>
              <a:t>”</a:t>
            </a:r>
            <a:endParaRPr lang="en-US" altLang="ja-JP" sz="2400"/>
          </a:p>
          <a:p>
            <a:pPr lvl="1"/>
            <a:r>
              <a:rPr lang="en-US" altLang="en-US" sz="2000"/>
              <a:t>US Navy: Admiral</a:t>
            </a:r>
          </a:p>
          <a:p>
            <a:pPr>
              <a:buFont typeface="Monotype Sorts" charset="2"/>
              <a:buNone/>
            </a:pPr>
            <a:r>
              <a:rPr lang="ja-JP" altLang="en-US" sz="2000"/>
              <a:t>“</a:t>
            </a:r>
            <a:r>
              <a:rPr lang="en-US" altLang="ja-JP" sz="2000"/>
              <a:t>It's better to show that something can be done and apologize for not asking permission, than to try to persuade the powers that be at the beginning</a:t>
            </a:r>
            <a:r>
              <a:rPr lang="ja-JP" altLang="en-US" sz="2000"/>
              <a:t>”</a:t>
            </a:r>
            <a:endParaRPr lang="en-US" altLang="ja-JP" sz="2000"/>
          </a:p>
        </p:txBody>
      </p:sp>
      <p:pic>
        <p:nvPicPr>
          <p:cNvPr id="21508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300" y="4860925"/>
            <a:ext cx="1752600" cy="137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ClipArt Placeholder 2"/>
          <p:cNvPicPr>
            <a:picLocks noGrp="1" noChangeAspect="1"/>
          </p:cNvPicPr>
          <p:nvPr>
            <p:ph type="clipArt"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01" b="8701"/>
          <a:stretch>
            <a:fillRect/>
          </a:stretch>
        </p:blipFill>
        <p:spPr>
          <a:xfrm>
            <a:off x="6743700" y="1231900"/>
            <a:ext cx="1689100" cy="1993900"/>
          </a:xfrm>
        </p:spPr>
      </p:pic>
      <p:sp>
        <p:nvSpPr>
          <p:cNvPr id="21510" name="Rectangle 3"/>
          <p:cNvSpPr txBox="1">
            <a:spLocks noChangeArrowheads="1"/>
          </p:cNvSpPr>
          <p:nvPr/>
        </p:nvSpPr>
        <p:spPr bwMode="auto">
          <a:xfrm>
            <a:off x="787400" y="4114800"/>
            <a:ext cx="80518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Monotype Sorts" charset="2"/>
              <a:buChar char="l"/>
              <a:defRPr sz="2800" b="1">
                <a:solidFill>
                  <a:srgbClr val="00279F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FC0128"/>
              </a:buClr>
              <a:buSzPct val="75000"/>
              <a:buFont typeface="Wingdings" panose="05000000000000000000" pitchFamily="2" charset="2"/>
              <a:buChar char="Ø"/>
              <a:defRPr sz="2400" b="1">
                <a:solidFill>
                  <a:schemeClr val="tx1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400" dirty="0"/>
              <a:t>ACM Hopper award given for contributions before 35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en-US" sz="1800" dirty="0"/>
              <a:t>2010: Craig Gentry: </a:t>
            </a:r>
            <a:r>
              <a:rPr lang="en-US" altLang="en-US" sz="1800" dirty="0">
                <a:hlinkClick r:id="rId5"/>
              </a:rPr>
              <a:t>http://www.youtube.com/watch?v=qe-zmHoPW30</a:t>
            </a:r>
            <a:endParaRPr lang="en-US" altLang="en-US" sz="1800" dirty="0"/>
          </a:p>
          <a:p>
            <a:pPr lvl="1">
              <a:buFont typeface="Wingdings" panose="05000000000000000000" pitchFamily="2" charset="2"/>
              <a:buNone/>
            </a:pPr>
            <a:r>
              <a:rPr lang="en-US" altLang="en-US" sz="1800" dirty="0"/>
              <a:t>2011: Luis von </a:t>
            </a:r>
            <a:r>
              <a:rPr lang="en-US" altLang="en-US" sz="1800" dirty="0" err="1"/>
              <a:t>Ahn</a:t>
            </a:r>
            <a:endParaRPr lang="en-US" altLang="en-US" sz="1800" dirty="0"/>
          </a:p>
          <a:p>
            <a:pPr lvl="1">
              <a:buFont typeface="Wingdings" panose="05000000000000000000" pitchFamily="2" charset="2"/>
              <a:buNone/>
            </a:pPr>
            <a:r>
              <a:rPr lang="en-US" altLang="en-US" sz="1800" dirty="0"/>
              <a:t>2013: Pedro </a:t>
            </a:r>
            <a:r>
              <a:rPr lang="en-US" altLang="en-US" sz="1800" dirty="0" err="1"/>
              <a:t>Felzenszwab</a:t>
            </a:r>
            <a:endParaRPr lang="en-US" altLang="en-US" sz="1800" dirty="0"/>
          </a:p>
          <a:p>
            <a:pPr lvl="1">
              <a:buFont typeface="Wingdings" panose="05000000000000000000" pitchFamily="2" charset="2"/>
              <a:buNone/>
            </a:pPr>
            <a:r>
              <a:rPr lang="en-US" altLang="en-US" sz="1800" dirty="0"/>
              <a:t>2014: Sylvia </a:t>
            </a:r>
            <a:r>
              <a:rPr lang="en-US" altLang="en-US" sz="1800" dirty="0" err="1"/>
              <a:t>Ratnasamy</a:t>
            </a:r>
            <a:endParaRPr lang="en-US" altLang="en-US" sz="1800" dirty="0"/>
          </a:p>
          <a:p>
            <a:pPr lvl="1">
              <a:buFont typeface="Wingdings" panose="05000000000000000000" pitchFamily="2" charset="2"/>
              <a:buNone/>
            </a:pPr>
            <a:r>
              <a:rPr lang="en-US" altLang="en-US" sz="1800" dirty="0"/>
              <a:t>2015: Brent Waters </a:t>
            </a:r>
          </a:p>
          <a:p>
            <a:pPr lvl="1">
              <a:buFont typeface="Wingdings" panose="05000000000000000000" pitchFamily="2" charset="2"/>
              <a:buNone/>
            </a:pPr>
            <a:endParaRPr lang="en-US" altLang="en-US" sz="1800" dirty="0"/>
          </a:p>
        </p:txBody>
      </p:sp>
      <p:sp>
        <p:nvSpPr>
          <p:cNvPr id="21511" name="TextBox 1"/>
          <p:cNvSpPr txBox="1">
            <a:spLocks noChangeArrowheads="1"/>
          </p:cNvSpPr>
          <p:nvPr/>
        </p:nvSpPr>
        <p:spPr bwMode="auto">
          <a:xfrm>
            <a:off x="1079500" y="3657600"/>
            <a:ext cx="6078538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charset="2"/>
              <a:buChar char="l"/>
              <a:defRPr sz="2800" b="1">
                <a:solidFill>
                  <a:srgbClr val="00279F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FC0128"/>
              </a:buClr>
              <a:buSzPct val="75000"/>
              <a:buFont typeface="Wingdings" panose="05000000000000000000" pitchFamily="2" charset="2"/>
              <a:buChar char="Ø"/>
              <a:defRPr sz="2400" b="1">
                <a:solidFill>
                  <a:schemeClr val="tx1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2000" dirty="0">
                <a:solidFill>
                  <a:schemeClr val="tx1"/>
                </a:solidFill>
                <a:hlinkClick r:id="rId6"/>
              </a:rPr>
              <a:t>https://www.youtube.com/watch?v=1-vcErOPofQ</a:t>
            </a:r>
            <a:r>
              <a:rPr lang="en-US" altLang="ja-JP" sz="2000" dirty="0">
                <a:solidFill>
                  <a:schemeClr val="tx1"/>
                </a:solidFill>
              </a:rPr>
              <a:t>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b="0" dirty="0">
              <a:solidFill>
                <a:schemeClr val="tx1"/>
              </a:solidFill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13804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7"/>
          <p:cNvSpPr>
            <a:spLocks noGrp="1"/>
          </p:cNvSpPr>
          <p:nvPr>
            <p:ph type="title"/>
          </p:nvPr>
        </p:nvSpPr>
        <p:spPr>
          <a:xfrm>
            <a:off x="685800" y="284624"/>
            <a:ext cx="7772400" cy="1143000"/>
          </a:xfrm>
        </p:spPr>
        <p:txBody>
          <a:bodyPr/>
          <a:lstStyle/>
          <a:p>
            <a:r>
              <a:rPr lang="en-US" altLang="en-US" dirty="0"/>
              <a:t>APT Pancake: </a:t>
            </a:r>
            <a:r>
              <a:rPr lang="en-US" altLang="en-US" dirty="0">
                <a:hlinkClick r:id="rId3"/>
              </a:rPr>
              <a:t>http://bit.ly/pancakes101</a:t>
            </a:r>
            <a:r>
              <a:rPr lang="en-US" altLang="en-US" dirty="0"/>
              <a:t> </a:t>
            </a:r>
          </a:p>
        </p:txBody>
      </p:sp>
      <p:pic>
        <p:nvPicPr>
          <p:cNvPr id="23555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325" y="1752600"/>
            <a:ext cx="1844675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Content Placeholder 8"/>
          <p:cNvSpPr>
            <a:spLocks noGrp="1"/>
          </p:cNvSpPr>
          <p:nvPr>
            <p:ph idx="1"/>
          </p:nvPr>
        </p:nvSpPr>
        <p:spPr>
          <a:xfrm>
            <a:off x="533400" y="1499625"/>
            <a:ext cx="7772400" cy="4495800"/>
          </a:xfrm>
        </p:spPr>
        <p:txBody>
          <a:bodyPr/>
          <a:lstStyle/>
          <a:p>
            <a:r>
              <a:rPr lang="en-US" altLang="en-US" sz="2800" dirty="0"/>
              <a:t>How do you solve this problem?</a:t>
            </a:r>
          </a:p>
          <a:p>
            <a:pPr lvl="1"/>
            <a:r>
              <a:rPr lang="en-US" altLang="en-US" dirty="0"/>
              <a:t>First steps: are there simple cases that can be solved immediately?</a:t>
            </a:r>
          </a:p>
          <a:p>
            <a:pPr lvl="2"/>
            <a:r>
              <a:rPr lang="en-US" altLang="en-US" dirty="0"/>
              <a:t>What are these for the pancake problem?		</a:t>
            </a:r>
          </a:p>
          <a:p>
            <a:pPr lvl="1"/>
            <a:r>
              <a:rPr lang="en-US" altLang="en-US" dirty="0"/>
              <a:t>Sometimes it helps to know if you are on track, should you use Python to check your paper and pencil work?</a:t>
            </a:r>
          </a:p>
          <a:p>
            <a:r>
              <a:rPr lang="en-US" altLang="en-US" sz="2400" dirty="0"/>
              <a:t>Get specific, solve for 5, not N</a:t>
            </a:r>
          </a:p>
          <a:p>
            <a:pPr lvl="1"/>
            <a:r>
              <a:rPr lang="en-US" altLang="en-US" dirty="0"/>
              <a:t>Fix one parameter, vary the other</a:t>
            </a:r>
          </a:p>
          <a:p>
            <a:pPr lvl="1"/>
            <a:r>
              <a:rPr lang="en-US" altLang="en-US" dirty="0"/>
              <a:t>Identify the cases and continue</a:t>
            </a:r>
          </a:p>
        </p:txBody>
      </p:sp>
      <p:pic>
        <p:nvPicPr>
          <p:cNvPr id="2355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788925"/>
            <a:ext cx="2468562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compsci101 fall16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3767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Solve an APT - Pancakes</a:t>
            </a:r>
            <a:br>
              <a:rPr lang="en-US" dirty="0"/>
            </a:br>
            <a:r>
              <a:rPr lang="en-US" dirty="0"/>
              <a:t>bit.ly/101f16-0913-2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compsci101 fall16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446692-700E-43DD-A3DB-E0F73ACFB781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36271" y="2715491"/>
            <a:ext cx="5671457" cy="3609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558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304800"/>
            <a:ext cx="8001000" cy="1143000"/>
          </a:xfrm>
        </p:spPr>
        <p:txBody>
          <a:bodyPr/>
          <a:lstStyle/>
          <a:p>
            <a:r>
              <a:rPr lang="en-US" dirty="0"/>
              <a:t>Problem Solving to Code</a:t>
            </a:r>
            <a:br>
              <a:rPr lang="en-US" dirty="0"/>
            </a:br>
            <a:r>
              <a:rPr lang="en-US" dirty="0"/>
              <a:t>7 Step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51054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Work small examples by hand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Write down what you did in words (algorithm)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Find Patterns (generalize algorithm)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Work another example by hand (does your algorithm work? If not, go back to 2)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Translate to code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Test several cases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Debug </a:t>
            </a:r>
            <a:r>
              <a:rPr lang="en-US" dirty="0">
                <a:solidFill>
                  <a:srgbClr val="FF0000"/>
                </a:solidFill>
              </a:rPr>
              <a:t>failed</a:t>
            </a:r>
            <a:r>
              <a:rPr lang="en-US" dirty="0"/>
              <a:t> test cases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305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Announcements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772400" cy="5029200"/>
          </a:xfrm>
        </p:spPr>
        <p:txBody>
          <a:bodyPr/>
          <a:lstStyle/>
          <a:p>
            <a:pPr eaLnBrk="1" hangingPunct="1"/>
            <a:r>
              <a:rPr lang="en-US" dirty="0"/>
              <a:t>Reading and RQ5 due next time</a:t>
            </a:r>
          </a:p>
          <a:p>
            <a:pPr eaLnBrk="1" hangingPunct="1"/>
            <a:r>
              <a:rPr lang="en-US" dirty="0"/>
              <a:t>Assignment 2 due Thursday</a:t>
            </a:r>
          </a:p>
          <a:p>
            <a:pPr eaLnBrk="1" hangingPunct="1"/>
            <a:r>
              <a:rPr lang="en-US" dirty="0"/>
              <a:t>APT 1 is due today, APT 2 out today</a:t>
            </a:r>
          </a:p>
          <a:p>
            <a:pPr eaLnBrk="1" hangingPunct="1"/>
            <a:r>
              <a:rPr lang="en-US" dirty="0"/>
              <a:t>Catch up Schedule on main web page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Today – </a:t>
            </a:r>
          </a:p>
          <a:p>
            <a:pPr lvl="1" eaLnBrk="1" hangingPunct="1"/>
            <a:r>
              <a:rPr lang="en-US" dirty="0"/>
              <a:t>Solving problems – 7 Step process</a:t>
            </a:r>
          </a:p>
          <a:p>
            <a:pPr lvl="1" eaLnBrk="1" hangingPunct="1"/>
            <a:r>
              <a:rPr lang="en-US" dirty="0"/>
              <a:t>Decisions - if, Boolean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compsci101 fall16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Pancake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Work through the 7 step process….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compsci101 fall16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1170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Three pancakes in a two-cake pan…</a:t>
            </a:r>
          </a:p>
        </p:txBody>
      </p:sp>
      <p:sp>
        <p:nvSpPr>
          <p:cNvPr id="25603" name="Content Placeholder 1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en-US"/>
              <a:t>Number of cakes in the system</a:t>
            </a:r>
          </a:p>
          <a:p>
            <a:pPr lvl="1"/>
            <a:r>
              <a:rPr lang="en-US" altLang="en-US"/>
              <a:t>First 5 minutes</a:t>
            </a:r>
          </a:p>
        </p:txBody>
      </p:sp>
      <p:sp>
        <p:nvSpPr>
          <p:cNvPr id="25604" name="Content Placeholder 1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en-US"/>
              <a:t>Number of cakes in the system</a:t>
            </a:r>
          </a:p>
          <a:p>
            <a:pPr lvl="1"/>
            <a:r>
              <a:rPr lang="en-US" altLang="en-US"/>
              <a:t>Second 5 minutes</a:t>
            </a:r>
          </a:p>
        </p:txBody>
      </p:sp>
      <p:pic>
        <p:nvPicPr>
          <p:cNvPr id="25605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3560763"/>
            <a:ext cx="2997200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038" y="3670300"/>
            <a:ext cx="2951162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compsci101 fall16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4E9AF7-1243-4137-A70D-606EB167409E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6468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Three pancakes in a two-cake pan…</a:t>
            </a:r>
          </a:p>
        </p:txBody>
      </p:sp>
      <p:sp>
        <p:nvSpPr>
          <p:cNvPr id="27651" name="Content Placeholder 1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en-US"/>
              <a:t>Number of cakes in the system</a:t>
            </a:r>
          </a:p>
          <a:p>
            <a:pPr lvl="1"/>
            <a:r>
              <a:rPr lang="en-US" altLang="en-US"/>
              <a:t>Third 5 minutes</a:t>
            </a:r>
          </a:p>
        </p:txBody>
      </p:sp>
      <p:sp>
        <p:nvSpPr>
          <p:cNvPr id="27652" name="Content Placeholder 1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en-US"/>
              <a:t>How many minutes to cook all three pancakes?</a:t>
            </a:r>
          </a:p>
        </p:txBody>
      </p:sp>
      <p:pic>
        <p:nvPicPr>
          <p:cNvPr id="2765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3721100"/>
            <a:ext cx="3522663" cy="212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0" y="3581400"/>
            <a:ext cx="27051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compsci101 fall16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4E9AF7-1243-4137-A70D-606EB167409E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0703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763000" cy="838200"/>
          </a:xfrm>
        </p:spPr>
        <p:txBody>
          <a:bodyPr/>
          <a:lstStyle/>
          <a:p>
            <a:r>
              <a:rPr lang="en-US" sz="3600" dirty="0"/>
              <a:t>How to solve problems with different cases?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5465" y="1219200"/>
            <a:ext cx="7772400" cy="4876800"/>
          </a:xfrm>
        </p:spPr>
        <p:txBody>
          <a:bodyPr/>
          <a:lstStyle/>
          <a:p>
            <a:r>
              <a:rPr lang="en-US" dirty="0"/>
              <a:t>Keep score in a video game?</a:t>
            </a:r>
          </a:p>
          <a:p>
            <a:pPr lvl="1"/>
            <a:r>
              <a:rPr lang="en-US" dirty="0"/>
              <a:t>Different points for different tasks?</a:t>
            </a:r>
          </a:p>
          <a:p>
            <a:r>
              <a:rPr lang="en-US" dirty="0"/>
              <a:t>Translate a book from English to Spanish?</a:t>
            </a:r>
          </a:p>
          <a:p>
            <a:pPr lvl="1"/>
            <a:r>
              <a:rPr lang="en-US" dirty="0"/>
              <a:t>Different words, different rules</a:t>
            </a:r>
          </a:p>
          <a:p>
            <a:r>
              <a:rPr lang="en-US" dirty="0"/>
              <a:t>Identify proteins in strands of DNA?</a:t>
            </a:r>
          </a:p>
          <a:p>
            <a:pPr lvl="1"/>
            <a:r>
              <a:rPr lang="en-US" dirty="0"/>
              <a:t>Start codon: </a:t>
            </a:r>
            <a:r>
              <a:rPr lang="en-US" dirty="0" err="1"/>
              <a:t>atg</a:t>
            </a:r>
            <a:r>
              <a:rPr lang="en-US" dirty="0"/>
              <a:t>          Stop Codon:  tag</a:t>
            </a:r>
          </a:p>
          <a:p>
            <a:r>
              <a:rPr lang="en-US" dirty="0"/>
              <a:t>Different cases with Pancake APT?</a:t>
            </a:r>
          </a:p>
          <a:p>
            <a:endParaRPr lang="en-US" dirty="0"/>
          </a:p>
          <a:p>
            <a:r>
              <a:rPr lang="en-US" dirty="0"/>
              <a:t>In Python use: if, else ,</a:t>
            </a:r>
            <a:r>
              <a:rPr lang="en-US" dirty="0" err="1"/>
              <a:t>elif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compsci101 fall16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150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teach pancake Flipping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010400" cy="4114800"/>
          </a:xfrm>
        </p:spPr>
        <p:txBody>
          <a:bodyPr/>
          <a:lstStyle/>
          <a:p>
            <a:r>
              <a:rPr lang="en-US" altLang="en-US" sz="2400" dirty="0">
                <a:hlinkClick r:id="rId2"/>
              </a:rPr>
              <a:t>http://www.youtube.com/watch?v=W_gxLKSsSIE</a:t>
            </a:r>
            <a:endParaRPr lang="en-US" altLang="en-US" sz="2400" dirty="0"/>
          </a:p>
          <a:p>
            <a:pPr lvl="1"/>
            <a:r>
              <a:rPr lang="en-US" altLang="en-US" dirty="0"/>
              <a:t>Is this computer science? </a:t>
            </a:r>
            <a:r>
              <a:rPr lang="en-US" altLang="en-US" dirty="0">
                <a:hlinkClick r:id="rId3"/>
              </a:rPr>
              <a:t>http://bit.ly/zykOrh</a:t>
            </a:r>
            <a:endParaRPr lang="en-US" altLang="en-US" dirty="0"/>
          </a:p>
          <a:p>
            <a:pPr lvl="1"/>
            <a:r>
              <a:rPr lang="en-US" altLang="en-US" dirty="0"/>
              <a:t>For longer, more complex robotic tasks</a:t>
            </a:r>
          </a:p>
          <a:p>
            <a:pPr lvl="2"/>
            <a:r>
              <a:rPr lang="en-US" altLang="en-US" dirty="0">
                <a:hlinkClick r:id="rId4"/>
              </a:rPr>
              <a:t>http://www.youtube.com/watch?v=4usoE981e7I</a:t>
            </a:r>
            <a:endParaRPr lang="en-US" altLang="en-US" dirty="0"/>
          </a:p>
          <a:p>
            <a:endParaRPr lang="en-US" dirty="0"/>
          </a:p>
        </p:txBody>
      </p:sp>
      <p:pic>
        <p:nvPicPr>
          <p:cNvPr id="5" name="Picture 6" descr="robotpancake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084" y="3876675"/>
            <a:ext cx="304800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compsci101 fall16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4E9AF7-1243-4137-A70D-606EB167409E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427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many ways can I run Python in this course?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Eclipse</a:t>
            </a:r>
          </a:p>
          <a:p>
            <a:pPr lvl="1"/>
            <a:r>
              <a:rPr lang="en-US" dirty="0"/>
              <a:t>Complete program</a:t>
            </a:r>
          </a:p>
          <a:p>
            <a:pPr lvl="1"/>
            <a:r>
              <a:rPr lang="en-US" dirty="0"/>
              <a:t>Interactive Console</a:t>
            </a:r>
          </a:p>
          <a:p>
            <a:pPr lvl="1"/>
            <a:r>
              <a:rPr lang="en-US" dirty="0"/>
              <a:t>APT</a:t>
            </a:r>
          </a:p>
          <a:p>
            <a:r>
              <a:rPr lang="en-US" dirty="0"/>
              <a:t>Online textbook</a:t>
            </a:r>
          </a:p>
          <a:p>
            <a:pPr lvl="1"/>
            <a:r>
              <a:rPr lang="en-US" dirty="0"/>
              <a:t>Beware Python 3  (‘/’ (2.7) </a:t>
            </a:r>
            <a:r>
              <a:rPr lang="en-US" dirty="0" err="1"/>
              <a:t>vs</a:t>
            </a:r>
            <a:r>
              <a:rPr lang="en-US" dirty="0"/>
              <a:t> ‘//’ (3) )</a:t>
            </a:r>
          </a:p>
          <a:p>
            <a:r>
              <a:rPr lang="en-US" dirty="0"/>
              <a:t>Python Tutor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compsci101 fall16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446692-700E-43DD-A3DB-E0F73ACFB78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953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489" y="32825"/>
            <a:ext cx="7772400" cy="1143000"/>
          </a:xfrm>
        </p:spPr>
        <p:txBody>
          <a:bodyPr/>
          <a:lstStyle/>
          <a:p>
            <a:r>
              <a:rPr lang="en-US" dirty="0"/>
              <a:t>How to get Help in this class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153400" cy="5638800"/>
          </a:xfrm>
        </p:spPr>
        <p:txBody>
          <a:bodyPr/>
          <a:lstStyle/>
          <a:p>
            <a:r>
              <a:rPr lang="en-US" dirty="0"/>
              <a:t>Piazza</a:t>
            </a:r>
          </a:p>
          <a:p>
            <a:r>
              <a:rPr lang="en-US" dirty="0"/>
              <a:t>Consulting hours (Sunday-Thursday nights)</a:t>
            </a:r>
          </a:p>
          <a:p>
            <a:r>
              <a:rPr lang="en-US" dirty="0"/>
              <a:t>Office hours (Prof, TAs)</a:t>
            </a:r>
          </a:p>
          <a:p>
            <a:endParaRPr lang="en-US" dirty="0"/>
          </a:p>
          <a:p>
            <a:r>
              <a:rPr lang="en-US" dirty="0"/>
              <a:t>What happens if my laptop breaks and I can’t use my eclipse? Do I stop programming?</a:t>
            </a:r>
          </a:p>
          <a:p>
            <a:pPr lvl="1"/>
            <a:r>
              <a:rPr lang="en-US" dirty="0"/>
              <a:t>Clusters, Python Tutor, </a:t>
            </a:r>
            <a:r>
              <a:rPr lang="en-US" dirty="0" err="1"/>
              <a:t>websubmit</a:t>
            </a:r>
            <a:r>
              <a:rPr lang="en-US" dirty="0"/>
              <a:t>, borrow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Fill out form to request extension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compsci101 fall16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446692-700E-43DD-A3DB-E0F73ACFB78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851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Submitting an APT – APT tab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Test – get it working</a:t>
            </a:r>
          </a:p>
          <a:p>
            <a:r>
              <a:rPr lang="en-US" dirty="0"/>
              <a:t>Submit – run it one time here and see the green</a:t>
            </a:r>
          </a:p>
          <a:p>
            <a:r>
              <a:rPr lang="en-US" dirty="0"/>
              <a:t>Finish – complete README for each APT</a:t>
            </a:r>
          </a:p>
          <a:p>
            <a:endParaRPr lang="en-US" dirty="0"/>
          </a:p>
          <a:p>
            <a:r>
              <a:rPr lang="en-US" dirty="0"/>
              <a:t>Check your grade – “check submissions” link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compsci101 fall16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119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Submitting Assignment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4080"/>
            <a:ext cx="7772400" cy="4114800"/>
          </a:xfrm>
        </p:spPr>
        <p:txBody>
          <a:bodyPr/>
          <a:lstStyle/>
          <a:p>
            <a:r>
              <a:rPr lang="en-US" dirty="0"/>
              <a:t>Use Ambient/eclipse </a:t>
            </a:r>
          </a:p>
          <a:p>
            <a:pPr lvl="1"/>
            <a:r>
              <a:rPr lang="en-US" dirty="0"/>
              <a:t>Check if submitted with Submit History – files submitted should be listed!</a:t>
            </a:r>
          </a:p>
          <a:p>
            <a:pPr lvl="1"/>
            <a:r>
              <a:rPr lang="en-US" dirty="0"/>
              <a:t>Alternative submit – use </a:t>
            </a:r>
            <a:r>
              <a:rPr lang="en-US" dirty="0" err="1"/>
              <a:t>websubmit</a:t>
            </a:r>
            <a:r>
              <a:rPr lang="en-US" dirty="0"/>
              <a:t> – on assign tab</a:t>
            </a:r>
          </a:p>
          <a:p>
            <a:pPr lvl="1"/>
            <a:r>
              <a:rPr lang="en-US" dirty="0"/>
              <a:t>What time is it due? Thursday 11:59pm + 121 minutes</a:t>
            </a:r>
          </a:p>
          <a:p>
            <a:pPr lvl="1"/>
            <a:r>
              <a:rPr lang="en-US" dirty="0"/>
              <a:t>If you can’t submit on your computer, copy your file to another computer (Link?) and submit with </a:t>
            </a:r>
            <a:r>
              <a:rPr lang="en-US" dirty="0" err="1"/>
              <a:t>websubmit</a:t>
            </a:r>
            <a:r>
              <a:rPr lang="en-US" dirty="0"/>
              <a:t> on that computer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446692-700E-43DD-A3DB-E0F73ACFB78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4204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Completing and Turning in Lab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Lab is due Sunday night following lab</a:t>
            </a:r>
          </a:p>
          <a:p>
            <a:r>
              <a:rPr lang="en-US" dirty="0"/>
              <a:t>You should complete it (unless items marked optional)</a:t>
            </a:r>
          </a:p>
          <a:p>
            <a:r>
              <a:rPr lang="en-US" dirty="0"/>
              <a:t>If you miss lab you still need to do it and turn it in – max 3 of 4 points</a:t>
            </a:r>
          </a:p>
          <a:p>
            <a:r>
              <a:rPr lang="en-US" dirty="0"/>
              <a:t>Ok to miss a few labs, I’ll drop a few lab points at end of semester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compsci101 fall16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2922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this week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Always </a:t>
            </a:r>
            <a:r>
              <a:rPr lang="en-US" b="1" dirty="0"/>
              <a:t>read the reading </a:t>
            </a:r>
            <a:r>
              <a:rPr lang="en-US" dirty="0"/>
              <a:t>for the week </a:t>
            </a:r>
            <a:r>
              <a:rPr lang="en-US" b="1" dirty="0"/>
              <a:t>before lab</a:t>
            </a:r>
          </a:p>
          <a:p>
            <a:r>
              <a:rPr lang="en-US" dirty="0"/>
              <a:t>String splicing</a:t>
            </a:r>
          </a:p>
          <a:p>
            <a:pPr lvl="1"/>
            <a:r>
              <a:rPr lang="en-US" dirty="0"/>
              <a:t>Word = ”go duke”</a:t>
            </a:r>
          </a:p>
          <a:p>
            <a:pPr lvl="1"/>
            <a:r>
              <a:rPr lang="en-US" dirty="0"/>
              <a:t>print word[3:5] + word[0]</a:t>
            </a:r>
          </a:p>
          <a:p>
            <a:r>
              <a:rPr lang="en-US" dirty="0"/>
              <a:t>Making decisions – if</a:t>
            </a:r>
          </a:p>
          <a:p>
            <a:r>
              <a:rPr lang="en-US" dirty="0"/>
              <a:t>Lists – [”orange”, ”kiwi”, ”lemon” ]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compsci101 fall16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2827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837" y="266114"/>
            <a:ext cx="7772400" cy="1143000"/>
          </a:xfrm>
        </p:spPr>
        <p:txBody>
          <a:bodyPr/>
          <a:lstStyle/>
          <a:p>
            <a:r>
              <a:rPr lang="en-US" dirty="0"/>
              <a:t>Why is this person so important to this course?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compsci101 fall16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446692-700E-43DD-A3DB-E0F73ACFB78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1026" name="Picture 2" descr="Brad Mill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62687"/>
            <a:ext cx="2751097" cy="3915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174729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10426</TotalTime>
  <Words>1225</Words>
  <Application>Microsoft Office PowerPoint</Application>
  <PresentationFormat>On-screen Show (4:3)</PresentationFormat>
  <Paragraphs>219</Paragraphs>
  <Slides>24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MS PGothic</vt:lpstr>
      <vt:lpstr>Arial</vt:lpstr>
      <vt:lpstr>Book Antiqua</vt:lpstr>
      <vt:lpstr>Calibri</vt:lpstr>
      <vt:lpstr>Calibri Light</vt:lpstr>
      <vt:lpstr>Courier New</vt:lpstr>
      <vt:lpstr>Monotype Sorts</vt:lpstr>
      <vt:lpstr>Times New Roman</vt:lpstr>
      <vt:lpstr>Wingdings</vt:lpstr>
      <vt:lpstr>Default Design</vt:lpstr>
      <vt:lpstr>Custom Design</vt:lpstr>
      <vt:lpstr>CompSci 101 Introduction to Computer Science</vt:lpstr>
      <vt:lpstr>Announcements</vt:lpstr>
      <vt:lpstr>How many ways can I run Python in this course?</vt:lpstr>
      <vt:lpstr>How to get Help in this class</vt:lpstr>
      <vt:lpstr>Submitting an APT – APT tab</vt:lpstr>
      <vt:lpstr>Submitting Assignment 2</vt:lpstr>
      <vt:lpstr>Completing and Turning in Lab</vt:lpstr>
      <vt:lpstr>Lab this week</vt:lpstr>
      <vt:lpstr>Why is this person so important to this course?</vt:lpstr>
      <vt:lpstr>Why is this person so important to this course?</vt:lpstr>
      <vt:lpstr>Top 10 list for surviving in CompSci 101</vt:lpstr>
      <vt:lpstr>Top 10 list (cont)</vt:lpstr>
      <vt:lpstr>Review Functions</vt:lpstr>
      <vt:lpstr>Use Python Tutor</vt:lpstr>
      <vt:lpstr>Assignment 2</vt:lpstr>
      <vt:lpstr>Grace Murray Hopper (1906-1992)</vt:lpstr>
      <vt:lpstr>APT Pancake: http://bit.ly/pancakes101 </vt:lpstr>
      <vt:lpstr>Solve an APT - Pancakes bit.ly/101f16-0913-2</vt:lpstr>
      <vt:lpstr>Problem Solving to Code 7 Step Process</vt:lpstr>
      <vt:lpstr>Pancake Problem</vt:lpstr>
      <vt:lpstr>Three pancakes in a two-cake pan…</vt:lpstr>
      <vt:lpstr>Three pancakes in a two-cake pan…</vt:lpstr>
      <vt:lpstr>How to solve problems with different cases?</vt:lpstr>
      <vt:lpstr>How to teach pancake Flipping</vt:lpstr>
    </vt:vector>
  </TitlesOfParts>
  <Company>Duke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CompSci 6 Programming Design and Analysis</dc:title>
  <dc:creator>Susan Rodger</dc:creator>
  <cp:lastModifiedBy>Susan</cp:lastModifiedBy>
  <cp:revision>78</cp:revision>
  <cp:lastPrinted>2016-09-13T21:47:40Z</cp:lastPrinted>
  <dcterms:created xsi:type="dcterms:W3CDTF">2005-08-25T14:18:45Z</dcterms:created>
  <dcterms:modified xsi:type="dcterms:W3CDTF">2016-09-13T21:48:00Z</dcterms:modified>
</cp:coreProperties>
</file>