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8" r:id="rId3"/>
    <p:sldId id="277" r:id="rId4"/>
    <p:sldId id="294" r:id="rId5"/>
    <p:sldId id="279" r:id="rId6"/>
    <p:sldId id="280" r:id="rId7"/>
    <p:sldId id="282" r:id="rId8"/>
    <p:sldId id="283" r:id="rId9"/>
    <p:sldId id="284" r:id="rId10"/>
    <p:sldId id="285" r:id="rId11"/>
    <p:sldId id="286" r:id="rId12"/>
    <p:sldId id="287" r:id="rId13"/>
    <p:sldId id="289" r:id="rId14"/>
    <p:sldId id="290" r:id="rId15"/>
    <p:sldId id="291" r:id="rId16"/>
    <p:sldId id="293" r:id="rId17"/>
    <p:sldId id="292" r:id="rId1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74483" autoAdjust="0"/>
  </p:normalViewPr>
  <p:slideViewPr>
    <p:cSldViewPr>
      <p:cViewPr varScale="1">
        <p:scale>
          <a:sx n="51" d="100"/>
          <a:sy n="51" d="100"/>
        </p:scale>
        <p:origin x="135"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7"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charset="0"/>
                <a:cs typeface="Times New Roman" charset="0"/>
              </a:defRPr>
            </a:lvl1pPr>
          </a:lstStyle>
          <a:p>
            <a:pPr>
              <a:defRPr/>
            </a:pPr>
            <a:endParaRPr lang="en-US"/>
          </a:p>
        </p:txBody>
      </p:sp>
      <p:sp>
        <p:nvSpPr>
          <p:cNvPr id="16388"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9"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5ED27268-EC4C-4E87-944D-E761B934C1BB}" type="slidenum">
              <a:rPr lang="en-US"/>
              <a:pPr>
                <a:defRPr/>
              </a:pPr>
              <a:t>‹#›</a:t>
            </a:fld>
            <a:endParaRPr lang="en-US"/>
          </a:p>
        </p:txBody>
      </p:sp>
    </p:spTree>
    <p:extLst>
      <p:ext uri="{BB962C8B-B14F-4D97-AF65-F5344CB8AC3E}">
        <p14:creationId xmlns:p14="http://schemas.microsoft.com/office/powerpoint/2010/main" val="197187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43D92A1-9D15-45F3-AB4C-673B036CB898}" type="datetimeFigureOut">
              <a:rPr lang="en-US" smtClean="0"/>
              <a:t>9/14/2016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FB00FA92-53A2-4A70-B661-A3A6C6542A9E}" type="slidenum">
              <a:rPr lang="en-US" smtClean="0"/>
              <a:t>‹#›</a:t>
            </a:fld>
            <a:endParaRPr lang="en-US"/>
          </a:p>
        </p:txBody>
      </p:sp>
    </p:spTree>
    <p:extLst>
      <p:ext uri="{BB962C8B-B14F-4D97-AF65-F5344CB8AC3E}">
        <p14:creationId xmlns:p14="http://schemas.microsoft.com/office/powerpoint/2010/main" val="232582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2cd link is to </a:t>
            </a:r>
          </a:p>
        </p:txBody>
      </p:sp>
      <p:sp>
        <p:nvSpPr>
          <p:cNvPr id="4" name="Slide Number Placeholder 3"/>
          <p:cNvSpPr>
            <a:spLocks noGrp="1"/>
          </p:cNvSpPr>
          <p:nvPr>
            <p:ph type="sldNum" sz="quarter" idx="10"/>
          </p:nvPr>
        </p:nvSpPr>
        <p:spPr/>
        <p:txBody>
          <a:bodyPr/>
          <a:lstStyle/>
          <a:p>
            <a:fld id="{FB00FA92-53A2-4A70-B661-A3A6C6542A9E}" type="slidenum">
              <a:rPr lang="en-US" smtClean="0"/>
              <a:t>2</a:t>
            </a:fld>
            <a:endParaRPr lang="en-US"/>
          </a:p>
        </p:txBody>
      </p:sp>
    </p:spTree>
    <p:extLst>
      <p:ext uri="{BB962C8B-B14F-4D97-AF65-F5344CB8AC3E}">
        <p14:creationId xmlns:p14="http://schemas.microsoft.com/office/powerpoint/2010/main" val="99461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a:t>
            </a:r>
            <a:r>
              <a:rPr lang="en-US" baseline="0" dirty="0"/>
              <a:t> of September – Sept 15</a:t>
            </a:r>
            <a:endParaRPr lang="en-US" dirty="0"/>
          </a:p>
        </p:txBody>
      </p:sp>
      <p:sp>
        <p:nvSpPr>
          <p:cNvPr id="4" name="Slide Number Placeholder 3"/>
          <p:cNvSpPr>
            <a:spLocks noGrp="1"/>
          </p:cNvSpPr>
          <p:nvPr>
            <p:ph type="sldNum" sz="quarter" idx="10"/>
          </p:nvPr>
        </p:nvSpPr>
        <p:spPr/>
        <p:txBody>
          <a:bodyPr/>
          <a:lstStyle/>
          <a:p>
            <a:fld id="{FB00FA92-53A2-4A70-B661-A3A6C6542A9E}" type="slidenum">
              <a:rPr lang="en-US" smtClean="0"/>
              <a:t>3</a:t>
            </a:fld>
            <a:endParaRPr lang="en-US"/>
          </a:p>
        </p:txBody>
      </p:sp>
    </p:spTree>
    <p:extLst>
      <p:ext uri="{BB962C8B-B14F-4D97-AF65-F5344CB8AC3E}">
        <p14:creationId xmlns:p14="http://schemas.microsoft.com/office/powerpoint/2010/main" val="247718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slide done in morning class last time. </a:t>
            </a:r>
            <a:endParaRPr lang="en-US" dirty="0"/>
          </a:p>
        </p:txBody>
      </p:sp>
      <p:sp>
        <p:nvSpPr>
          <p:cNvPr id="4" name="Slide Number Placeholder 3"/>
          <p:cNvSpPr>
            <a:spLocks noGrp="1"/>
          </p:cNvSpPr>
          <p:nvPr>
            <p:ph type="sldNum" sz="quarter" idx="10"/>
          </p:nvPr>
        </p:nvSpPr>
        <p:spPr/>
        <p:txBody>
          <a:bodyPr/>
          <a:lstStyle/>
          <a:p>
            <a:fld id="{FB00FA92-53A2-4A70-B661-A3A6C6542A9E}" type="slidenum">
              <a:rPr lang="en-US" smtClean="0"/>
              <a:t>5</a:t>
            </a:fld>
            <a:endParaRPr lang="en-US"/>
          </a:p>
        </p:txBody>
      </p:sp>
    </p:spTree>
    <p:extLst>
      <p:ext uri="{BB962C8B-B14F-4D97-AF65-F5344CB8AC3E}">
        <p14:creationId xmlns:p14="http://schemas.microsoft.com/office/powerpoint/2010/main" val="211474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Come back to this</a:t>
            </a:r>
            <a:r>
              <a:rPr lang="en-US" baseline="0" dirty="0"/>
              <a:t> a bit later. </a:t>
            </a:r>
            <a:endParaRPr lang="en-US" dirty="0"/>
          </a:p>
        </p:txBody>
      </p:sp>
      <p:sp>
        <p:nvSpPr>
          <p:cNvPr id="4" name="Slide Number Placeholder 3"/>
          <p:cNvSpPr>
            <a:spLocks noGrp="1"/>
          </p:cNvSpPr>
          <p:nvPr>
            <p:ph type="sldNum" sz="quarter" idx="10"/>
          </p:nvPr>
        </p:nvSpPr>
        <p:spPr/>
        <p:txBody>
          <a:bodyPr/>
          <a:lstStyle/>
          <a:p>
            <a:fld id="{FB00FA92-53A2-4A70-B661-A3A6C6542A9E}" type="slidenum">
              <a:rPr lang="en-US" smtClean="0"/>
              <a:t>6</a:t>
            </a:fld>
            <a:endParaRPr lang="en-US"/>
          </a:p>
        </p:txBody>
      </p:sp>
    </p:spTree>
    <p:extLst>
      <p:ext uri="{BB962C8B-B14F-4D97-AF65-F5344CB8AC3E}">
        <p14:creationId xmlns:p14="http://schemas.microsoft.com/office/powerpoint/2010/main" val="101749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antigravity</a:t>
            </a:r>
          </a:p>
        </p:txBody>
      </p:sp>
      <p:sp>
        <p:nvSpPr>
          <p:cNvPr id="4" name="Slide Number Placeholder 3"/>
          <p:cNvSpPr>
            <a:spLocks noGrp="1"/>
          </p:cNvSpPr>
          <p:nvPr>
            <p:ph type="sldNum" sz="quarter" idx="10"/>
          </p:nvPr>
        </p:nvSpPr>
        <p:spPr/>
        <p:txBody>
          <a:bodyPr/>
          <a:lstStyle/>
          <a:p>
            <a:fld id="{314F22D7-5BB0-4780-A26F-8D62637E2FD1}" type="slidenum">
              <a:rPr lang="en-US" smtClean="0"/>
              <a:t>8</a:t>
            </a:fld>
            <a:endParaRPr lang="en-US"/>
          </a:p>
        </p:txBody>
      </p:sp>
    </p:spTree>
    <p:extLst>
      <p:ext uri="{BB962C8B-B14F-4D97-AF65-F5344CB8AC3E}">
        <p14:creationId xmlns:p14="http://schemas.microsoft.com/office/powerpoint/2010/main" val="164602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Julian </a:t>
            </a:r>
            <a:r>
              <a:rPr lang="en-US" dirty="0" err="1"/>
              <a:t>Genkins</a:t>
            </a:r>
            <a:r>
              <a:rPr lang="en-US" dirty="0"/>
              <a:t> – he came to Duke</a:t>
            </a:r>
            <a:r>
              <a:rPr lang="en-US" baseline="0" dirty="0"/>
              <a:t> premed. His fourth semester he took a computer science course and fell in loved it. He decided then to double major in CS and Biology. He did research with me on creating educational software. Then he took a gap year and worked at Epic for a year while he applied for med schools, and got a full scholarship to Vanderbilt. </a:t>
            </a:r>
          </a:p>
          <a:p>
            <a:r>
              <a:rPr lang="en-US" baseline="0" dirty="0"/>
              <a:t>With me just being in the hospital. It is pretty neat that  Julian contributed to the EPIC medical software that Duke uses to manage my care  while I am in the hospital. </a:t>
            </a:r>
          </a:p>
          <a:p>
            <a:r>
              <a:rPr lang="en-US" baseline="0" dirty="0"/>
              <a:t>He just wrote me </a:t>
            </a:r>
            <a:r>
              <a:rPr lang="en-US" baseline="0" dirty="0" err="1"/>
              <a:t>sept</a:t>
            </a:r>
            <a:r>
              <a:rPr lang="en-US" baseline="0" dirty="0"/>
              <a:t> 2014 and said he is on a student technology committee, focused on using technology in medical education. He is implementing new tools. “I cannot tell you how many times my experiences working on JFLAP have come in handy”</a:t>
            </a:r>
            <a:endParaRPr lang="en-US" dirty="0"/>
          </a:p>
        </p:txBody>
      </p:sp>
      <p:sp>
        <p:nvSpPr>
          <p:cNvPr id="4" name="Slide Number Placeholder 3"/>
          <p:cNvSpPr>
            <a:spLocks noGrp="1"/>
          </p:cNvSpPr>
          <p:nvPr>
            <p:ph type="sldNum" sz="quarter" idx="10"/>
          </p:nvPr>
        </p:nvSpPr>
        <p:spPr/>
        <p:txBody>
          <a:bodyPr/>
          <a:lstStyle/>
          <a:p>
            <a:fld id="{FF8B6442-2105-43BB-8548-7BD408437E04}" type="slidenum">
              <a:rPr lang="en-US" smtClean="0"/>
              <a:t>13</a:t>
            </a:fld>
            <a:endParaRPr lang="en-US"/>
          </a:p>
        </p:txBody>
      </p:sp>
    </p:spTree>
    <p:extLst>
      <p:ext uri="{BB962C8B-B14F-4D97-AF65-F5344CB8AC3E}">
        <p14:creationId xmlns:p14="http://schemas.microsoft.com/office/powerpoint/2010/main" val="287036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Becky </a:t>
            </a:r>
            <a:r>
              <a:rPr lang="en-US" dirty="0" err="1"/>
              <a:t>DeNardis</a:t>
            </a:r>
            <a:r>
              <a:rPr lang="en-US" dirty="0"/>
              <a:t> (UTA and worked at Google two summers, then got a</a:t>
            </a:r>
            <a:r>
              <a:rPr lang="en-US" baseline="0" dirty="0"/>
              <a:t> full time job at google, valedictorian, unfortunately, she was killed by a drunk driver, some of you may have heard about her. She was incredibly passionate about computer science and passionate about helping people learn computer science). </a:t>
            </a:r>
            <a:r>
              <a:rPr lang="en-US" dirty="0"/>
              <a:t>, Deborah Nelson (rightmost</a:t>
            </a:r>
            <a:r>
              <a:rPr lang="en-US" baseline="0" dirty="0"/>
              <a:t> triplet) took </a:t>
            </a:r>
            <a:r>
              <a:rPr lang="en-US" baseline="0" dirty="0" err="1"/>
              <a:t>CompSci</a:t>
            </a:r>
            <a:r>
              <a:rPr lang="en-US" baseline="0" dirty="0"/>
              <a:t> 101 – she taught English in Turkey for a year, then went to graduate school in Human Computer Interaction, now is a User Experience Designer for </a:t>
            </a:r>
            <a:r>
              <a:rPr lang="en-US" baseline="0" dirty="0" err="1"/>
              <a:t>Blackbaud</a:t>
            </a: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8F52AF83-CE39-4133-889D-0DE255D856B2}" type="slidenum">
              <a:rPr lang="en-US" sz="1200"/>
              <a:pPr eaLnBrk="1" hangingPunct="1"/>
              <a:t>14</a:t>
            </a:fld>
            <a:endParaRPr lang="en-US" sz="1200"/>
          </a:p>
        </p:txBody>
      </p:sp>
    </p:spTree>
    <p:extLst>
      <p:ext uri="{BB962C8B-B14F-4D97-AF65-F5344CB8AC3E}">
        <p14:creationId xmlns:p14="http://schemas.microsoft.com/office/powerpoint/2010/main" val="398239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Come back to this</a:t>
            </a:r>
            <a:r>
              <a:rPr lang="en-US" baseline="0" dirty="0"/>
              <a:t> a bit later. </a:t>
            </a:r>
            <a:endParaRPr lang="en-US" dirty="0"/>
          </a:p>
        </p:txBody>
      </p:sp>
      <p:sp>
        <p:nvSpPr>
          <p:cNvPr id="4" name="Slide Number Placeholder 3"/>
          <p:cNvSpPr>
            <a:spLocks noGrp="1"/>
          </p:cNvSpPr>
          <p:nvPr>
            <p:ph type="sldNum" sz="quarter" idx="10"/>
          </p:nvPr>
        </p:nvSpPr>
        <p:spPr/>
        <p:txBody>
          <a:bodyPr/>
          <a:lstStyle/>
          <a:p>
            <a:fld id="{FB00FA92-53A2-4A70-B661-A3A6C6542A9E}" type="slidenum">
              <a:rPr lang="en-US" smtClean="0"/>
              <a:t>15</a:t>
            </a:fld>
            <a:endParaRPr lang="en-US"/>
          </a:p>
        </p:txBody>
      </p:sp>
    </p:spTree>
    <p:extLst>
      <p:ext uri="{BB962C8B-B14F-4D97-AF65-F5344CB8AC3E}">
        <p14:creationId xmlns:p14="http://schemas.microsoft.com/office/powerpoint/2010/main" val="4096392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have several APTs to</a:t>
            </a:r>
            <a:r>
              <a:rPr lang="en-US" baseline="0" dirty="0"/>
              <a:t> solve. It is a huge step to go from problem statement to code!</a:t>
            </a:r>
          </a:p>
          <a:p>
            <a:r>
              <a:rPr lang="en-US" baseline="0" dirty="0"/>
              <a:t>Use the seven step process</a:t>
            </a:r>
          </a:p>
          <a:p>
            <a:r>
              <a:rPr lang="en-US" baseline="0" dirty="0"/>
              <a:t>Which step is writing code? It is not step one!!!!!!</a:t>
            </a:r>
            <a:endParaRPr lang="en-US" dirty="0"/>
          </a:p>
        </p:txBody>
      </p:sp>
      <p:sp>
        <p:nvSpPr>
          <p:cNvPr id="4" name="Slide Number Placeholder 3"/>
          <p:cNvSpPr>
            <a:spLocks noGrp="1"/>
          </p:cNvSpPr>
          <p:nvPr>
            <p:ph type="sldNum" sz="quarter" idx="10"/>
          </p:nvPr>
        </p:nvSpPr>
        <p:spPr/>
        <p:txBody>
          <a:bodyPr/>
          <a:lstStyle/>
          <a:p>
            <a:fld id="{F0C59D63-2CAF-47C3-BADF-88D6CE993637}" type="slidenum">
              <a:rPr lang="en-US" smtClean="0"/>
              <a:t>16</a:t>
            </a:fld>
            <a:endParaRPr lang="en-US"/>
          </a:p>
        </p:txBody>
      </p:sp>
    </p:spTree>
    <p:extLst>
      <p:ext uri="{BB962C8B-B14F-4D97-AF65-F5344CB8AC3E}">
        <p14:creationId xmlns:p14="http://schemas.microsoft.com/office/powerpoint/2010/main" val="106394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 2016</a:t>
            </a:r>
          </a:p>
        </p:txBody>
      </p:sp>
      <p:sp>
        <p:nvSpPr>
          <p:cNvPr id="6" name="Rectangle 6"/>
          <p:cNvSpPr>
            <a:spLocks noGrp="1" noChangeArrowheads="1"/>
          </p:cNvSpPr>
          <p:nvPr>
            <p:ph type="sldNum" sz="quarter" idx="12"/>
          </p:nvPr>
        </p:nvSpPr>
        <p:spPr>
          <a:ln/>
        </p:spPr>
        <p:txBody>
          <a:bodyPr/>
          <a:lstStyle>
            <a:lvl1pPr>
              <a:defRPr/>
            </a:lvl1pPr>
          </a:lstStyle>
          <a:p>
            <a:pPr>
              <a:defRPr/>
            </a:pPr>
            <a:fld id="{ADD3E9C4-CC62-419B-94EA-3C3ACB7F981C}" type="slidenum">
              <a:rPr lang="en-US"/>
              <a:pPr>
                <a:defRPr/>
              </a:pPr>
              <a:t>‹#›</a:t>
            </a:fld>
            <a:endParaRPr lang="en-US"/>
          </a:p>
        </p:txBody>
      </p:sp>
    </p:spTree>
    <p:extLst>
      <p:ext uri="{BB962C8B-B14F-4D97-AF65-F5344CB8AC3E}">
        <p14:creationId xmlns:p14="http://schemas.microsoft.com/office/powerpoint/2010/main" val="11363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 2016</a:t>
            </a:r>
          </a:p>
        </p:txBody>
      </p:sp>
      <p:sp>
        <p:nvSpPr>
          <p:cNvPr id="6" name="Rectangle 6"/>
          <p:cNvSpPr>
            <a:spLocks noGrp="1" noChangeArrowheads="1"/>
          </p:cNvSpPr>
          <p:nvPr>
            <p:ph type="sldNum" sz="quarter" idx="12"/>
          </p:nvPr>
        </p:nvSpPr>
        <p:spPr>
          <a:ln/>
        </p:spPr>
        <p:txBody>
          <a:bodyPr/>
          <a:lstStyle>
            <a:lvl1pPr>
              <a:defRPr/>
            </a:lvl1pPr>
          </a:lstStyle>
          <a:p>
            <a:pPr>
              <a:defRPr/>
            </a:pPr>
            <a:fld id="{283EDA16-EE90-4E65-9C25-D045E6452874}" type="slidenum">
              <a:rPr lang="en-US"/>
              <a:pPr>
                <a:defRPr/>
              </a:pPr>
              <a:t>‹#›</a:t>
            </a:fld>
            <a:endParaRPr lang="en-US"/>
          </a:p>
        </p:txBody>
      </p:sp>
    </p:spTree>
    <p:extLst>
      <p:ext uri="{BB962C8B-B14F-4D97-AF65-F5344CB8AC3E}">
        <p14:creationId xmlns:p14="http://schemas.microsoft.com/office/powerpoint/2010/main" val="39898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 2016</a:t>
            </a:r>
          </a:p>
        </p:txBody>
      </p:sp>
      <p:sp>
        <p:nvSpPr>
          <p:cNvPr id="6" name="Rectangle 6"/>
          <p:cNvSpPr>
            <a:spLocks noGrp="1" noChangeArrowheads="1"/>
          </p:cNvSpPr>
          <p:nvPr>
            <p:ph type="sldNum" sz="quarter" idx="12"/>
          </p:nvPr>
        </p:nvSpPr>
        <p:spPr>
          <a:ln/>
        </p:spPr>
        <p:txBody>
          <a:bodyPr/>
          <a:lstStyle>
            <a:lvl1pPr>
              <a:defRPr/>
            </a:lvl1pPr>
          </a:lstStyle>
          <a:p>
            <a:pPr>
              <a:defRPr/>
            </a:pPr>
            <a:fld id="{9FE1C838-743E-46B1-9535-A8D3D4E69B0B}" type="slidenum">
              <a:rPr lang="en-US"/>
              <a:pPr>
                <a:defRPr/>
              </a:pPr>
              <a:t>‹#›</a:t>
            </a:fld>
            <a:endParaRPr lang="en-US"/>
          </a:p>
        </p:txBody>
      </p:sp>
    </p:spTree>
    <p:extLst>
      <p:ext uri="{BB962C8B-B14F-4D97-AF65-F5344CB8AC3E}">
        <p14:creationId xmlns:p14="http://schemas.microsoft.com/office/powerpoint/2010/main" val="326435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 2016</a:t>
            </a:r>
          </a:p>
        </p:txBody>
      </p:sp>
      <p:sp>
        <p:nvSpPr>
          <p:cNvPr id="6" name="Rectangle 6"/>
          <p:cNvSpPr>
            <a:spLocks noGrp="1" noChangeArrowheads="1"/>
          </p:cNvSpPr>
          <p:nvPr>
            <p:ph type="sldNum" sz="quarter" idx="12"/>
          </p:nvPr>
        </p:nvSpPr>
        <p:spPr>
          <a:ln/>
        </p:spPr>
        <p:txBody>
          <a:bodyPr/>
          <a:lstStyle>
            <a:lvl1pPr>
              <a:defRPr/>
            </a:lvl1pPr>
          </a:lstStyle>
          <a:p>
            <a:pPr>
              <a:defRPr/>
            </a:pPr>
            <a:fld id="{FC6DB02F-6869-41A8-88A9-7B04A59444FD}" type="slidenum">
              <a:rPr lang="en-US"/>
              <a:pPr>
                <a:defRPr/>
              </a:pPr>
              <a:t>‹#›</a:t>
            </a:fld>
            <a:endParaRPr lang="en-US"/>
          </a:p>
        </p:txBody>
      </p:sp>
    </p:spTree>
    <p:extLst>
      <p:ext uri="{BB962C8B-B14F-4D97-AF65-F5344CB8AC3E}">
        <p14:creationId xmlns:p14="http://schemas.microsoft.com/office/powerpoint/2010/main" val="354653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 2016</a:t>
            </a:r>
          </a:p>
        </p:txBody>
      </p:sp>
      <p:sp>
        <p:nvSpPr>
          <p:cNvPr id="6" name="Rectangle 6"/>
          <p:cNvSpPr>
            <a:spLocks noGrp="1" noChangeArrowheads="1"/>
          </p:cNvSpPr>
          <p:nvPr>
            <p:ph type="sldNum" sz="quarter" idx="12"/>
          </p:nvPr>
        </p:nvSpPr>
        <p:spPr>
          <a:ln/>
        </p:spPr>
        <p:txBody>
          <a:bodyPr/>
          <a:lstStyle>
            <a:lvl1pPr>
              <a:defRPr/>
            </a:lvl1pPr>
          </a:lstStyle>
          <a:p>
            <a:pPr>
              <a:defRPr/>
            </a:pPr>
            <a:fld id="{DB2308AB-BBD7-406C-8FE3-ABD9B60C7434}" type="slidenum">
              <a:rPr lang="en-US"/>
              <a:pPr>
                <a:defRPr/>
              </a:pPr>
              <a:t>‹#›</a:t>
            </a:fld>
            <a:endParaRPr lang="en-US"/>
          </a:p>
        </p:txBody>
      </p:sp>
    </p:spTree>
    <p:extLst>
      <p:ext uri="{BB962C8B-B14F-4D97-AF65-F5344CB8AC3E}">
        <p14:creationId xmlns:p14="http://schemas.microsoft.com/office/powerpoint/2010/main" val="4808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 2016</a:t>
            </a:r>
          </a:p>
        </p:txBody>
      </p:sp>
      <p:sp>
        <p:nvSpPr>
          <p:cNvPr id="7" name="Rectangle 6"/>
          <p:cNvSpPr>
            <a:spLocks noGrp="1" noChangeArrowheads="1"/>
          </p:cNvSpPr>
          <p:nvPr>
            <p:ph type="sldNum" sz="quarter" idx="12"/>
          </p:nvPr>
        </p:nvSpPr>
        <p:spPr>
          <a:ln/>
        </p:spPr>
        <p:txBody>
          <a:bodyPr/>
          <a:lstStyle>
            <a:lvl1pPr>
              <a:defRPr/>
            </a:lvl1pPr>
          </a:lstStyle>
          <a:p>
            <a:pPr>
              <a:defRPr/>
            </a:pPr>
            <a:fld id="{D44E9AF7-1243-4137-A70D-606EB167409E}" type="slidenum">
              <a:rPr lang="en-US"/>
              <a:pPr>
                <a:defRPr/>
              </a:pPr>
              <a:t>‹#›</a:t>
            </a:fld>
            <a:endParaRPr lang="en-US"/>
          </a:p>
        </p:txBody>
      </p:sp>
    </p:spTree>
    <p:extLst>
      <p:ext uri="{BB962C8B-B14F-4D97-AF65-F5344CB8AC3E}">
        <p14:creationId xmlns:p14="http://schemas.microsoft.com/office/powerpoint/2010/main" val="141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compsci101 fall 2016</a:t>
            </a:r>
          </a:p>
        </p:txBody>
      </p:sp>
      <p:sp>
        <p:nvSpPr>
          <p:cNvPr id="9" name="Rectangle 6"/>
          <p:cNvSpPr>
            <a:spLocks noGrp="1" noChangeArrowheads="1"/>
          </p:cNvSpPr>
          <p:nvPr>
            <p:ph type="sldNum" sz="quarter" idx="12"/>
          </p:nvPr>
        </p:nvSpPr>
        <p:spPr>
          <a:ln/>
        </p:spPr>
        <p:txBody>
          <a:bodyPr/>
          <a:lstStyle>
            <a:lvl1pPr>
              <a:defRPr/>
            </a:lvl1pPr>
          </a:lstStyle>
          <a:p>
            <a:pPr>
              <a:defRPr/>
            </a:pPr>
            <a:fld id="{31641282-F280-4848-B924-21AC7882B541}" type="slidenum">
              <a:rPr lang="en-US"/>
              <a:pPr>
                <a:defRPr/>
              </a:pPr>
              <a:t>‹#›</a:t>
            </a:fld>
            <a:endParaRPr lang="en-US"/>
          </a:p>
        </p:txBody>
      </p:sp>
    </p:spTree>
    <p:extLst>
      <p:ext uri="{BB962C8B-B14F-4D97-AF65-F5344CB8AC3E}">
        <p14:creationId xmlns:p14="http://schemas.microsoft.com/office/powerpoint/2010/main" val="24147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compsci101 fall 2016</a:t>
            </a:r>
          </a:p>
        </p:txBody>
      </p:sp>
      <p:sp>
        <p:nvSpPr>
          <p:cNvPr id="5" name="Rectangle 6"/>
          <p:cNvSpPr>
            <a:spLocks noGrp="1" noChangeArrowheads="1"/>
          </p:cNvSpPr>
          <p:nvPr>
            <p:ph type="sldNum" sz="quarter" idx="12"/>
          </p:nvPr>
        </p:nvSpPr>
        <p:spPr>
          <a:ln/>
        </p:spPr>
        <p:txBody>
          <a:bodyPr/>
          <a:lstStyle>
            <a:lvl1pPr>
              <a:defRPr/>
            </a:lvl1pPr>
          </a:lstStyle>
          <a:p>
            <a:pPr>
              <a:defRPr/>
            </a:pPr>
            <a:fld id="{5735C597-8985-48AF-93BD-6E14E156651C}" type="slidenum">
              <a:rPr lang="en-US"/>
              <a:pPr>
                <a:defRPr/>
              </a:pPr>
              <a:t>‹#›</a:t>
            </a:fld>
            <a:endParaRPr lang="en-US"/>
          </a:p>
        </p:txBody>
      </p:sp>
    </p:spTree>
    <p:extLst>
      <p:ext uri="{BB962C8B-B14F-4D97-AF65-F5344CB8AC3E}">
        <p14:creationId xmlns:p14="http://schemas.microsoft.com/office/powerpoint/2010/main" val="43284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compsci101 fall 2016</a:t>
            </a:r>
          </a:p>
        </p:txBody>
      </p:sp>
      <p:sp>
        <p:nvSpPr>
          <p:cNvPr id="4" name="Rectangle 6"/>
          <p:cNvSpPr>
            <a:spLocks noGrp="1" noChangeArrowheads="1"/>
          </p:cNvSpPr>
          <p:nvPr>
            <p:ph type="sldNum" sz="quarter" idx="12"/>
          </p:nvPr>
        </p:nvSpPr>
        <p:spPr>
          <a:ln/>
        </p:spPr>
        <p:txBody>
          <a:bodyPr/>
          <a:lstStyle>
            <a:lvl1pPr>
              <a:defRPr/>
            </a:lvl1pPr>
          </a:lstStyle>
          <a:p>
            <a:pPr>
              <a:defRPr/>
            </a:pPr>
            <a:fld id="{318FA454-7E6E-480D-86B5-CCFC570514C0}" type="slidenum">
              <a:rPr lang="en-US"/>
              <a:pPr>
                <a:defRPr/>
              </a:pPr>
              <a:t>‹#›</a:t>
            </a:fld>
            <a:endParaRPr lang="en-US"/>
          </a:p>
        </p:txBody>
      </p:sp>
    </p:spTree>
    <p:extLst>
      <p:ext uri="{BB962C8B-B14F-4D97-AF65-F5344CB8AC3E}">
        <p14:creationId xmlns:p14="http://schemas.microsoft.com/office/powerpoint/2010/main" val="6162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 2016</a:t>
            </a:r>
          </a:p>
        </p:txBody>
      </p:sp>
      <p:sp>
        <p:nvSpPr>
          <p:cNvPr id="7" name="Rectangle 6"/>
          <p:cNvSpPr>
            <a:spLocks noGrp="1" noChangeArrowheads="1"/>
          </p:cNvSpPr>
          <p:nvPr>
            <p:ph type="sldNum" sz="quarter" idx="12"/>
          </p:nvPr>
        </p:nvSpPr>
        <p:spPr>
          <a:ln/>
        </p:spPr>
        <p:txBody>
          <a:bodyPr/>
          <a:lstStyle>
            <a:lvl1pPr>
              <a:defRPr/>
            </a:lvl1pPr>
          </a:lstStyle>
          <a:p>
            <a:pPr>
              <a:defRPr/>
            </a:pPr>
            <a:fld id="{432AA312-D4AF-4A57-A4AC-B58CF3A8AF34}" type="slidenum">
              <a:rPr lang="en-US"/>
              <a:pPr>
                <a:defRPr/>
              </a:pPr>
              <a:t>‹#›</a:t>
            </a:fld>
            <a:endParaRPr lang="en-US"/>
          </a:p>
        </p:txBody>
      </p:sp>
    </p:spTree>
    <p:extLst>
      <p:ext uri="{BB962C8B-B14F-4D97-AF65-F5344CB8AC3E}">
        <p14:creationId xmlns:p14="http://schemas.microsoft.com/office/powerpoint/2010/main" val="27080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 2016</a:t>
            </a:r>
          </a:p>
        </p:txBody>
      </p:sp>
      <p:sp>
        <p:nvSpPr>
          <p:cNvPr id="7" name="Rectangle 6"/>
          <p:cNvSpPr>
            <a:spLocks noGrp="1" noChangeArrowheads="1"/>
          </p:cNvSpPr>
          <p:nvPr>
            <p:ph type="sldNum" sz="quarter" idx="12"/>
          </p:nvPr>
        </p:nvSpPr>
        <p:spPr>
          <a:ln/>
        </p:spPr>
        <p:txBody>
          <a:bodyPr/>
          <a:lstStyle>
            <a:lvl1pPr>
              <a:defRPr/>
            </a:lvl1pPr>
          </a:lstStyle>
          <a:p>
            <a:pPr>
              <a:defRPr/>
            </a:pPr>
            <a:fld id="{3531AA07-0B70-4E3D-84AF-4D5E92BC4971}" type="slidenum">
              <a:rPr lang="en-US"/>
              <a:pPr>
                <a:defRPr/>
              </a:pPr>
              <a:t>‹#›</a:t>
            </a:fld>
            <a:endParaRPr lang="en-US"/>
          </a:p>
        </p:txBody>
      </p:sp>
    </p:spTree>
    <p:extLst>
      <p:ext uri="{BB962C8B-B14F-4D97-AF65-F5344CB8AC3E}">
        <p14:creationId xmlns:p14="http://schemas.microsoft.com/office/powerpoint/2010/main" val="79734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r>
              <a:rPr lang="en-US"/>
              <a:t>compsci101 fall 2016</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8E8A9B-E406-46EF-A9FD-35EBD6B18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www.cs.duke.edu/csed/pythonapt/lastnamefirs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W_gxLKSsSI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www.youtube.com/watch?v=4usoE981e7I" TargetMode="External"/><Relationship Id="rId4" Type="http://schemas.openxmlformats.org/officeDocument/2006/relationships/hyperlink" Target="http://bit.ly/zykOr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s.duke.edu/csed/pythonapt/lastnamefirs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95300" y="622995"/>
            <a:ext cx="8153400" cy="1981200"/>
          </a:xfrm>
        </p:spPr>
        <p:txBody>
          <a:bodyPr/>
          <a:lstStyle/>
          <a:p>
            <a:pPr eaLnBrk="1" hangingPunct="1"/>
            <a:r>
              <a:rPr lang="en-US" dirty="0" err="1"/>
              <a:t>CompSci</a:t>
            </a:r>
            <a:r>
              <a:rPr lang="en-US" dirty="0"/>
              <a:t> 101</a:t>
            </a:r>
            <a:br>
              <a:rPr lang="en-US" dirty="0"/>
            </a:br>
            <a:r>
              <a:rPr lang="en-US" dirty="0"/>
              <a:t>Introduction to Computer Science</a:t>
            </a:r>
          </a:p>
        </p:txBody>
      </p:sp>
      <p:sp>
        <p:nvSpPr>
          <p:cNvPr id="3075" name="Text Box 4"/>
          <p:cNvSpPr txBox="1">
            <a:spLocks noChangeArrowheads="1"/>
          </p:cNvSpPr>
          <p:nvPr/>
        </p:nvSpPr>
        <p:spPr bwMode="auto">
          <a:xfrm>
            <a:off x="4572000" y="3041302"/>
            <a:ext cx="225895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sz="2800" dirty="0"/>
              <a:t>Sept 15 , 2016</a:t>
            </a:r>
          </a:p>
          <a:p>
            <a:pPr eaLnBrk="1" hangingPunct="1">
              <a:spcBef>
                <a:spcPct val="0"/>
              </a:spcBef>
              <a:buFontTx/>
              <a:buNone/>
            </a:pPr>
            <a:endParaRPr lang="en-US" sz="2800" dirty="0"/>
          </a:p>
          <a:p>
            <a:pPr eaLnBrk="1" hangingPunct="1">
              <a:spcBef>
                <a:spcPct val="0"/>
              </a:spcBef>
              <a:buFontTx/>
              <a:buNone/>
            </a:pPr>
            <a:r>
              <a:rPr lang="en-US" sz="2800" dirty="0"/>
              <a:t>Prof. Rodger</a:t>
            </a:r>
          </a:p>
        </p:txBody>
      </p:sp>
      <p:sp>
        <p:nvSpPr>
          <p:cNvPr id="2" name="Footer Placeholder 1"/>
          <p:cNvSpPr>
            <a:spLocks noGrp="1"/>
          </p:cNvSpPr>
          <p:nvPr>
            <p:ph type="ftr" sz="quarter" idx="11"/>
          </p:nvPr>
        </p:nvSpPr>
        <p:spPr/>
        <p:txBody>
          <a:bodyPr/>
          <a:lstStyle/>
          <a:p>
            <a:pPr>
              <a:defRPr/>
            </a:pPr>
            <a:r>
              <a:rPr lang="en-US"/>
              <a:t>compsci101 fall 2016</a:t>
            </a:r>
          </a:p>
        </p:txBody>
      </p:sp>
      <p:sp>
        <p:nvSpPr>
          <p:cNvPr id="3" name="Slide Number Placeholder 2"/>
          <p:cNvSpPr>
            <a:spLocks noGrp="1"/>
          </p:cNvSpPr>
          <p:nvPr>
            <p:ph type="sldNum" sz="quarter" idx="12"/>
          </p:nvPr>
        </p:nvSpPr>
        <p:spPr/>
        <p:txBody>
          <a:bodyPr/>
          <a:lstStyle/>
          <a:p>
            <a:pPr>
              <a:defRPr/>
            </a:pPr>
            <a:fld id="{ADD3E9C4-CC62-419B-94EA-3C3ACB7F981C}" type="slidenum">
              <a:rPr lang="en-US" smtClean="0"/>
              <a:pPr>
                <a:defRPr/>
              </a:pPr>
              <a:t>1</a:t>
            </a:fld>
            <a:endParaRPr lang="en-US"/>
          </a:p>
        </p:txBody>
      </p:sp>
      <p:pic>
        <p:nvPicPr>
          <p:cNvPr id="5" name="Picture 4"/>
          <p:cNvPicPr>
            <a:picLocks noChangeAspect="1"/>
          </p:cNvPicPr>
          <p:nvPr/>
        </p:nvPicPr>
        <p:blipFill>
          <a:blip r:embed="rId2"/>
          <a:stretch>
            <a:fillRect/>
          </a:stretch>
        </p:blipFill>
        <p:spPr>
          <a:xfrm>
            <a:off x="838200" y="2438400"/>
            <a:ext cx="3190875" cy="3000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48" y="0"/>
            <a:ext cx="7772400" cy="762000"/>
          </a:xfrm>
        </p:spPr>
        <p:txBody>
          <a:bodyPr/>
          <a:lstStyle/>
          <a:p>
            <a:r>
              <a:rPr lang="en-US" dirty="0"/>
              <a:t>Loop over string</a:t>
            </a:r>
          </a:p>
        </p:txBody>
      </p:sp>
      <p:sp>
        <p:nvSpPr>
          <p:cNvPr id="3" name="Content Placeholder 2"/>
          <p:cNvSpPr>
            <a:spLocks noGrp="1"/>
          </p:cNvSpPr>
          <p:nvPr>
            <p:ph idx="1"/>
          </p:nvPr>
        </p:nvSpPr>
        <p:spPr>
          <a:xfrm>
            <a:off x="685800" y="762000"/>
            <a:ext cx="8077200" cy="5334000"/>
          </a:xfrm>
        </p:spPr>
        <p:txBody>
          <a:bodyPr/>
          <a:lstStyle/>
          <a:p>
            <a:r>
              <a:rPr lang="en-US" dirty="0"/>
              <a:t>www.bit.ly/101f16-0915-2 </a:t>
            </a:r>
          </a:p>
          <a:p>
            <a:endParaRPr lang="en-US" dirty="0"/>
          </a:p>
        </p:txBody>
      </p:sp>
      <p:sp>
        <p:nvSpPr>
          <p:cNvPr id="4" name="Footer Placeholder 3"/>
          <p:cNvSpPr>
            <a:spLocks noGrp="1"/>
          </p:cNvSpPr>
          <p:nvPr>
            <p:ph type="ftr" sz="quarter" idx="11"/>
          </p:nvPr>
        </p:nvSpPr>
        <p:spPr/>
        <p:txBody>
          <a:bodyPr/>
          <a:lstStyle/>
          <a:p>
            <a:pPr>
              <a:defRPr/>
            </a:pPr>
            <a:r>
              <a:rPr lang="en-US"/>
              <a:t>compsci101 fall 2016</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10</a:t>
            </a:fld>
            <a:endParaRPr lang="en-US"/>
          </a:p>
        </p:txBody>
      </p:sp>
      <p:pic>
        <p:nvPicPr>
          <p:cNvPr id="6" name="Picture 5"/>
          <p:cNvPicPr>
            <a:picLocks noChangeAspect="1"/>
          </p:cNvPicPr>
          <p:nvPr/>
        </p:nvPicPr>
        <p:blipFill>
          <a:blip r:embed="rId2"/>
          <a:stretch>
            <a:fillRect/>
          </a:stretch>
        </p:blipFill>
        <p:spPr>
          <a:xfrm>
            <a:off x="1600200" y="1550963"/>
            <a:ext cx="5553148" cy="4545037"/>
          </a:xfrm>
          <a:prstGeom prst="rect">
            <a:avLst/>
          </a:prstGeom>
        </p:spPr>
      </p:pic>
    </p:spTree>
    <p:extLst>
      <p:ext uri="{BB962C8B-B14F-4D97-AF65-F5344CB8AC3E}">
        <p14:creationId xmlns:p14="http://schemas.microsoft.com/office/powerpoint/2010/main" val="255115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over all words in a list</a:t>
            </a:r>
          </a:p>
        </p:txBody>
      </p:sp>
      <p:pic>
        <p:nvPicPr>
          <p:cNvPr id="6" name="Content Placeholder 5"/>
          <p:cNvPicPr>
            <a:picLocks noGrp="1" noChangeAspect="1"/>
          </p:cNvPicPr>
          <p:nvPr>
            <p:ph idx="1"/>
          </p:nvPr>
        </p:nvPicPr>
        <p:blipFill>
          <a:blip r:embed="rId2"/>
          <a:stretch>
            <a:fillRect/>
          </a:stretch>
        </p:blipFill>
        <p:spPr>
          <a:xfrm>
            <a:off x="1524000" y="2743200"/>
            <a:ext cx="6823911" cy="1581150"/>
          </a:xfrm>
          <a:prstGeom prst="rect">
            <a:avLst/>
          </a:prstGeom>
        </p:spPr>
      </p:pic>
      <p:sp>
        <p:nvSpPr>
          <p:cNvPr id="4" name="Footer Placeholder 3"/>
          <p:cNvSpPr>
            <a:spLocks noGrp="1"/>
          </p:cNvSpPr>
          <p:nvPr>
            <p:ph type="ftr" sz="quarter" idx="11"/>
          </p:nvPr>
        </p:nvSpPr>
        <p:spPr/>
        <p:txBody>
          <a:bodyPr/>
          <a:lstStyle/>
          <a:p>
            <a:pPr>
              <a:defRPr/>
            </a:pPr>
            <a:r>
              <a:rPr lang="en-US"/>
              <a:t>compsci101 fall 2016</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11</a:t>
            </a:fld>
            <a:endParaRPr lang="en-US"/>
          </a:p>
        </p:txBody>
      </p:sp>
    </p:spTree>
    <p:extLst>
      <p:ext uri="{BB962C8B-B14F-4D97-AF65-F5344CB8AC3E}">
        <p14:creationId xmlns:p14="http://schemas.microsoft.com/office/powerpoint/2010/main" val="390128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Loop over words</a:t>
            </a:r>
          </a:p>
        </p:txBody>
      </p:sp>
      <p:sp>
        <p:nvSpPr>
          <p:cNvPr id="3" name="Content Placeholder 2"/>
          <p:cNvSpPr>
            <a:spLocks noGrp="1"/>
          </p:cNvSpPr>
          <p:nvPr>
            <p:ph idx="1"/>
          </p:nvPr>
        </p:nvSpPr>
        <p:spPr>
          <a:xfrm>
            <a:off x="457200" y="914400"/>
            <a:ext cx="8001000" cy="5105400"/>
          </a:xfrm>
        </p:spPr>
        <p:txBody>
          <a:bodyPr/>
          <a:lstStyle/>
          <a:p>
            <a:r>
              <a:rPr lang="en-US" dirty="0"/>
              <a:t>www.bit.ly/101f16-0915-3</a:t>
            </a:r>
          </a:p>
        </p:txBody>
      </p:sp>
      <p:sp>
        <p:nvSpPr>
          <p:cNvPr id="4" name="Footer Placeholder 3"/>
          <p:cNvSpPr>
            <a:spLocks noGrp="1"/>
          </p:cNvSpPr>
          <p:nvPr>
            <p:ph type="ftr" sz="quarter" idx="11"/>
          </p:nvPr>
        </p:nvSpPr>
        <p:spPr/>
        <p:txBody>
          <a:bodyPr/>
          <a:lstStyle/>
          <a:p>
            <a:pPr>
              <a:defRPr/>
            </a:pPr>
            <a:r>
              <a:rPr lang="en-US"/>
              <a:t>compsci101 fall 2016</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03388"/>
            <a:ext cx="6738575" cy="4745011"/>
          </a:xfrm>
          <a:prstGeom prst="rect">
            <a:avLst/>
          </a:prstGeom>
        </p:spPr>
      </p:pic>
    </p:spTree>
    <p:extLst>
      <p:ext uri="{BB962C8B-B14F-4D97-AF65-F5344CB8AC3E}">
        <p14:creationId xmlns:p14="http://schemas.microsoft.com/office/powerpoint/2010/main" val="64532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645" y="1066186"/>
            <a:ext cx="2514600" cy="1377745"/>
          </a:xfrm>
        </p:spPr>
        <p:txBody>
          <a:bodyPr/>
          <a:lstStyle/>
          <a:p>
            <a:r>
              <a:rPr lang="en-US" dirty="0"/>
              <a:t>Computer Science Alum</a:t>
            </a:r>
          </a:p>
        </p:txBody>
      </p:sp>
      <p:sp>
        <p:nvSpPr>
          <p:cNvPr id="3" name="Content Placeholder 2"/>
          <p:cNvSpPr>
            <a:spLocks noGrp="1"/>
          </p:cNvSpPr>
          <p:nvPr>
            <p:ph idx="1"/>
          </p:nvPr>
        </p:nvSpPr>
        <p:spPr>
          <a:xfrm>
            <a:off x="685800" y="3733800"/>
            <a:ext cx="7772400" cy="2928820"/>
          </a:xfrm>
        </p:spPr>
        <p:txBody>
          <a:bodyPr/>
          <a:lstStyle/>
          <a:p>
            <a:r>
              <a:rPr lang="en-US" dirty="0"/>
              <a:t>Biology and CS</a:t>
            </a:r>
          </a:p>
          <a:p>
            <a:r>
              <a:rPr lang="en-US" dirty="0"/>
              <a:t>Undergraduate Research - JFLAP</a:t>
            </a:r>
          </a:p>
          <a:p>
            <a:r>
              <a:rPr lang="en-US" dirty="0"/>
              <a:t>Epic</a:t>
            </a:r>
          </a:p>
          <a:p>
            <a:r>
              <a:rPr lang="en-US" dirty="0"/>
              <a:t>Now in Med School at Vanderbilt</a:t>
            </a:r>
          </a:p>
        </p:txBody>
      </p:sp>
      <p:pic>
        <p:nvPicPr>
          <p:cNvPr id="1026" name="Picture 2" descr="http://www.cs.duke.edu/web_resources/photos_news/362_genkins_2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4855"/>
            <a:ext cx="14478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s.duke.edu/%7Erodger/students/julianGenkinsAndRodger.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066186"/>
            <a:ext cx="4057752" cy="229026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compsci101 fall 2016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13</a:t>
            </a:fld>
            <a:endParaRPr lang="en-US"/>
          </a:p>
        </p:txBody>
      </p:sp>
    </p:spTree>
    <p:extLst>
      <p:ext uri="{BB962C8B-B14F-4D97-AF65-F5344CB8AC3E}">
        <p14:creationId xmlns:p14="http://schemas.microsoft.com/office/powerpoint/2010/main" val="255385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23825"/>
            <a:ext cx="8940800" cy="685800"/>
          </a:xfrm>
        </p:spPr>
        <p:txBody>
          <a:bodyPr/>
          <a:lstStyle/>
          <a:p>
            <a:r>
              <a:rPr lang="en-US" dirty="0"/>
              <a:t>More Computer Science Duke Alums</a:t>
            </a:r>
          </a:p>
        </p:txBody>
      </p:sp>
      <p:sp>
        <p:nvSpPr>
          <p:cNvPr id="1844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1400"/>
              <a:t>compsci101 fall 2016</a:t>
            </a:r>
            <a:endParaRPr lang="en-US" sz="1400" dirty="0"/>
          </a:p>
        </p:txBody>
      </p:sp>
      <p:sp>
        <p:nvSpPr>
          <p:cNvPr id="1844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950B4CE-27D1-473F-BB6C-C49E2BD8A1E2}" type="slidenum">
              <a:rPr lang="en-US" sz="1400"/>
              <a:pPr eaLnBrk="1" hangingPunct="1"/>
              <a:t>14</a:t>
            </a:fld>
            <a:endParaRPr lang="en-US" sz="140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168575"/>
            <a:ext cx="2096706" cy="1719630"/>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567" y="2028390"/>
            <a:ext cx="3790110" cy="2092609"/>
          </a:xfrm>
          <a:prstGeom prst="rect">
            <a:avLst/>
          </a:prstGeom>
        </p:spPr>
      </p:pic>
      <p:pic>
        <p:nvPicPr>
          <p:cNvPr id="1026" name="Picture 2" descr="http://www.cs.duke.edu/web_resources/photos_news/378_ghc_2011_032_500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4194"/>
            <a:ext cx="47625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67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a:t>
            </a:r>
            <a:r>
              <a:rPr lang="en-US" dirty="0" err="1"/>
              <a:t>LastNameFirst</a:t>
            </a:r>
            <a:r>
              <a:rPr lang="en-US" dirty="0"/>
              <a:t> APT</a:t>
            </a:r>
          </a:p>
        </p:txBody>
      </p:sp>
      <p:sp>
        <p:nvSpPr>
          <p:cNvPr id="3" name="Content Placeholder 2"/>
          <p:cNvSpPr>
            <a:spLocks noGrp="1"/>
          </p:cNvSpPr>
          <p:nvPr>
            <p:ph idx="1"/>
          </p:nvPr>
        </p:nvSpPr>
        <p:spPr>
          <a:xfrm>
            <a:off x="381000" y="1981200"/>
            <a:ext cx="8534400" cy="4114800"/>
          </a:xfrm>
        </p:spPr>
        <p:txBody>
          <a:bodyPr/>
          <a:lstStyle/>
          <a:p>
            <a:pPr marL="0" indent="0">
              <a:buNone/>
            </a:pPr>
            <a:r>
              <a:rPr lang="en-US" sz="2800" dirty="0">
                <a:hlinkClick r:id="rId3"/>
              </a:rPr>
              <a:t>http://www.cs.duke.edu/csed/pythonapt/lastnamefirst.html</a:t>
            </a:r>
            <a:endParaRPr lang="en-US" sz="2800" dirty="0"/>
          </a:p>
          <a:p>
            <a:pPr marL="0" indent="0">
              <a:buNone/>
            </a:pPr>
            <a:endParaRPr lang="en-US" sz="2800" dirty="0"/>
          </a:p>
          <a:p>
            <a:pPr marL="0" indent="0">
              <a:buNone/>
            </a:pPr>
            <a:endParaRPr lang="en-US" sz="2800" dirty="0"/>
          </a:p>
          <a:p>
            <a:pPr marL="0" indent="0">
              <a:buNone/>
            </a:pPr>
            <a:r>
              <a:rPr lang="en-US" sz="4400" dirty="0"/>
              <a:t>Answer Questions here:</a:t>
            </a:r>
          </a:p>
          <a:p>
            <a:pPr marL="0" indent="0">
              <a:buNone/>
            </a:pPr>
            <a:endParaRPr lang="en-US" sz="2800" dirty="0"/>
          </a:p>
          <a:p>
            <a:pPr marL="0" indent="0">
              <a:buNone/>
            </a:pPr>
            <a:r>
              <a:rPr lang="en-US" sz="4400" dirty="0"/>
              <a:t>   bit.ly/101f16-0915-4</a:t>
            </a:r>
          </a:p>
          <a:p>
            <a:pPr marL="0" indent="0">
              <a:buNone/>
            </a:pPr>
            <a:endParaRPr lang="en-US" sz="2800" dirty="0"/>
          </a:p>
        </p:txBody>
      </p:sp>
      <p:sp>
        <p:nvSpPr>
          <p:cNvPr id="4" name="Footer Placeholder 3"/>
          <p:cNvSpPr>
            <a:spLocks noGrp="1"/>
          </p:cNvSpPr>
          <p:nvPr>
            <p:ph type="ftr" sz="quarter" idx="11"/>
          </p:nvPr>
        </p:nvSpPr>
        <p:spPr/>
        <p:txBody>
          <a:bodyPr/>
          <a:lstStyle/>
          <a:p>
            <a:pPr>
              <a:defRPr/>
            </a:pPr>
            <a:r>
              <a:rPr lang="en-US"/>
              <a:t>compsci101 fall 2016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15</a:t>
            </a:fld>
            <a:endParaRPr lang="en-US"/>
          </a:p>
        </p:txBody>
      </p:sp>
    </p:spTree>
    <p:extLst>
      <p:ext uri="{BB962C8B-B14F-4D97-AF65-F5344CB8AC3E}">
        <p14:creationId xmlns:p14="http://schemas.microsoft.com/office/powerpoint/2010/main" val="329056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8001000" cy="1143000"/>
          </a:xfrm>
        </p:spPr>
        <p:txBody>
          <a:bodyPr/>
          <a:lstStyle/>
          <a:p>
            <a:r>
              <a:rPr lang="en-US" dirty="0"/>
              <a:t>Problem Solving to Code</a:t>
            </a:r>
            <a:br>
              <a:rPr lang="en-US" dirty="0"/>
            </a:br>
            <a:r>
              <a:rPr lang="en-US" dirty="0"/>
              <a:t>7 Step Process</a:t>
            </a:r>
          </a:p>
        </p:txBody>
      </p:sp>
      <p:sp>
        <p:nvSpPr>
          <p:cNvPr id="3" name="Content Placeholder 2"/>
          <p:cNvSpPr>
            <a:spLocks noGrp="1"/>
          </p:cNvSpPr>
          <p:nvPr>
            <p:ph idx="1"/>
          </p:nvPr>
        </p:nvSpPr>
        <p:spPr>
          <a:xfrm>
            <a:off x="685800" y="1600200"/>
            <a:ext cx="7772400" cy="5105400"/>
          </a:xfrm>
        </p:spPr>
        <p:txBody>
          <a:bodyPr/>
          <a:lstStyle/>
          <a:p>
            <a:pPr marL="514350" indent="-514350">
              <a:buFont typeface="+mj-lt"/>
              <a:buAutoNum type="arabicPeriod"/>
            </a:pPr>
            <a:r>
              <a:rPr lang="en-US" dirty="0"/>
              <a:t>Work small examples by hand</a:t>
            </a:r>
          </a:p>
          <a:p>
            <a:pPr marL="514350" indent="-514350">
              <a:buFont typeface="+mj-lt"/>
              <a:buAutoNum type="arabicPeriod"/>
            </a:pPr>
            <a:r>
              <a:rPr lang="en-US" dirty="0"/>
              <a:t>Write down what you did in words (algorithm)</a:t>
            </a:r>
          </a:p>
          <a:p>
            <a:pPr marL="514350" indent="-514350">
              <a:buFont typeface="+mj-lt"/>
              <a:buAutoNum type="arabicPeriod"/>
            </a:pPr>
            <a:r>
              <a:rPr lang="en-US" dirty="0"/>
              <a:t>Find Patterns (generalize algorithm)</a:t>
            </a:r>
          </a:p>
          <a:p>
            <a:pPr marL="514350" indent="-514350">
              <a:buFont typeface="+mj-lt"/>
              <a:buAutoNum type="arabicPeriod"/>
            </a:pPr>
            <a:r>
              <a:rPr lang="en-US" dirty="0"/>
              <a:t>Work another example by hand (does your algorithm work? If not, go back to 2)</a:t>
            </a:r>
          </a:p>
          <a:p>
            <a:pPr marL="514350" indent="-514350">
              <a:buFont typeface="+mj-lt"/>
              <a:buAutoNum type="arabicPeriod"/>
            </a:pPr>
            <a:r>
              <a:rPr lang="en-US" dirty="0"/>
              <a:t>Translate to code</a:t>
            </a:r>
          </a:p>
          <a:p>
            <a:pPr marL="514350" indent="-514350">
              <a:buFont typeface="+mj-lt"/>
              <a:buAutoNum type="arabicPeriod"/>
            </a:pPr>
            <a:r>
              <a:rPr lang="en-US" dirty="0"/>
              <a:t>Test several cases</a:t>
            </a:r>
          </a:p>
          <a:p>
            <a:pPr marL="514350" indent="-514350">
              <a:buFont typeface="+mj-lt"/>
              <a:buAutoNum type="arabicPeriod"/>
            </a:pPr>
            <a:r>
              <a:rPr lang="en-US" dirty="0"/>
              <a:t>Debug </a:t>
            </a:r>
            <a:r>
              <a:rPr lang="en-US" dirty="0">
                <a:solidFill>
                  <a:srgbClr val="FF0000"/>
                </a:solidFill>
              </a:rPr>
              <a:t>failed</a:t>
            </a:r>
            <a:r>
              <a:rPr lang="en-US" dirty="0"/>
              <a:t> test cases</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16</a:t>
            </a:fld>
            <a:endParaRPr lang="en-US"/>
          </a:p>
        </p:txBody>
      </p:sp>
    </p:spTree>
    <p:extLst>
      <p:ext uri="{BB962C8B-B14F-4D97-AF65-F5344CB8AC3E}">
        <p14:creationId xmlns:p14="http://schemas.microsoft.com/office/powerpoint/2010/main" val="3161187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7 step process to solve </a:t>
            </a:r>
            <a:r>
              <a:rPr lang="en-US" dirty="0" err="1"/>
              <a:t>LastName</a:t>
            </a:r>
            <a:r>
              <a:rPr lang="en-US" dirty="0"/>
              <a:t> First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compsci101 fall 2016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17</a:t>
            </a:fld>
            <a:endParaRPr lang="en-US"/>
          </a:p>
        </p:txBody>
      </p:sp>
    </p:spTree>
    <p:extLst>
      <p:ext uri="{BB962C8B-B14F-4D97-AF65-F5344CB8AC3E}">
        <p14:creationId xmlns:p14="http://schemas.microsoft.com/office/powerpoint/2010/main" val="148421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teach pancake Flipping</a:t>
            </a:r>
          </a:p>
        </p:txBody>
      </p:sp>
      <p:sp>
        <p:nvSpPr>
          <p:cNvPr id="3" name="Content Placeholder 2"/>
          <p:cNvSpPr>
            <a:spLocks noGrp="1"/>
          </p:cNvSpPr>
          <p:nvPr>
            <p:ph sz="half" idx="1"/>
          </p:nvPr>
        </p:nvSpPr>
        <p:spPr>
          <a:xfrm>
            <a:off x="685800" y="1981200"/>
            <a:ext cx="7010400" cy="4114800"/>
          </a:xfrm>
        </p:spPr>
        <p:txBody>
          <a:bodyPr/>
          <a:lstStyle/>
          <a:p>
            <a:r>
              <a:rPr lang="en-US" altLang="en-US" sz="2400" dirty="0">
                <a:hlinkClick r:id="rId3"/>
              </a:rPr>
              <a:t>http://www.youtube.com/watch?v=W_gxLKSsSIE</a:t>
            </a:r>
            <a:endParaRPr lang="en-US" altLang="en-US" sz="2400" dirty="0"/>
          </a:p>
          <a:p>
            <a:pPr lvl="1"/>
            <a:r>
              <a:rPr lang="en-US" altLang="en-US" dirty="0"/>
              <a:t>Is this computer science? </a:t>
            </a:r>
            <a:r>
              <a:rPr lang="en-US" altLang="en-US" dirty="0">
                <a:hlinkClick r:id="rId4"/>
              </a:rPr>
              <a:t>http://bit.ly/zykOrh</a:t>
            </a:r>
            <a:endParaRPr lang="en-US" altLang="en-US" dirty="0"/>
          </a:p>
          <a:p>
            <a:pPr lvl="1"/>
            <a:r>
              <a:rPr lang="en-US" altLang="en-US" dirty="0"/>
              <a:t>For longer, more complex robotic tasks</a:t>
            </a:r>
          </a:p>
          <a:p>
            <a:pPr lvl="2"/>
            <a:r>
              <a:rPr lang="en-US" altLang="en-US" dirty="0">
                <a:hlinkClick r:id="rId5"/>
              </a:rPr>
              <a:t>http://www.youtube.com/watch?v=4usoE981e7I</a:t>
            </a:r>
            <a:endParaRPr lang="en-US" altLang="en-US" dirty="0"/>
          </a:p>
          <a:p>
            <a:endParaRPr lang="en-US" dirty="0"/>
          </a:p>
        </p:txBody>
      </p:sp>
      <p:pic>
        <p:nvPicPr>
          <p:cNvPr id="5" name="Picture 6" descr="robotpancake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29705" y="3789378"/>
            <a:ext cx="3048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a:t>compsci101 fall 2016</a:t>
            </a:r>
          </a:p>
        </p:txBody>
      </p:sp>
      <p:sp>
        <p:nvSpPr>
          <p:cNvPr id="7" name="Slide Number Placeholder 6"/>
          <p:cNvSpPr>
            <a:spLocks noGrp="1"/>
          </p:cNvSpPr>
          <p:nvPr>
            <p:ph type="sldNum" sz="quarter" idx="12"/>
          </p:nvPr>
        </p:nvSpPr>
        <p:spPr/>
        <p:txBody>
          <a:bodyPr/>
          <a:lstStyle/>
          <a:p>
            <a:pPr>
              <a:defRPr/>
            </a:pPr>
            <a:fld id="{D44E9AF7-1243-4137-A70D-606EB167409E}" type="slidenum">
              <a:rPr lang="en-US" smtClean="0"/>
              <a:pPr>
                <a:defRPr/>
              </a:pPr>
              <a:t>2</a:t>
            </a:fld>
            <a:endParaRPr lang="en-US"/>
          </a:p>
        </p:txBody>
      </p:sp>
    </p:spTree>
    <p:extLst>
      <p:ext uri="{BB962C8B-B14F-4D97-AF65-F5344CB8AC3E}">
        <p14:creationId xmlns:p14="http://schemas.microsoft.com/office/powerpoint/2010/main" val="2441409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a:t>Announcements</a:t>
            </a:r>
          </a:p>
        </p:txBody>
      </p:sp>
      <p:sp>
        <p:nvSpPr>
          <p:cNvPr id="4099" name="Rectangle 3"/>
          <p:cNvSpPr>
            <a:spLocks noGrp="1" noChangeArrowheads="1"/>
          </p:cNvSpPr>
          <p:nvPr>
            <p:ph type="body" idx="1"/>
          </p:nvPr>
        </p:nvSpPr>
        <p:spPr>
          <a:xfrm>
            <a:off x="685800" y="1066800"/>
            <a:ext cx="8077200" cy="5029200"/>
          </a:xfrm>
        </p:spPr>
        <p:txBody>
          <a:bodyPr/>
          <a:lstStyle/>
          <a:p>
            <a:pPr eaLnBrk="1" hangingPunct="1"/>
            <a:r>
              <a:rPr lang="en-US" dirty="0"/>
              <a:t>Reading and RQ6 due next time</a:t>
            </a:r>
          </a:p>
          <a:p>
            <a:pPr eaLnBrk="1" hangingPunct="1"/>
            <a:r>
              <a:rPr lang="en-US" dirty="0"/>
              <a:t>Assignment 2 due today, Assignment 3 out</a:t>
            </a:r>
          </a:p>
          <a:p>
            <a:pPr eaLnBrk="1" hangingPunct="1"/>
            <a:r>
              <a:rPr lang="en-US" dirty="0"/>
              <a:t>APT 2  due on Tuesday</a:t>
            </a:r>
          </a:p>
          <a:p>
            <a:pPr eaLnBrk="1" hangingPunct="1"/>
            <a:r>
              <a:rPr lang="en-US" dirty="0"/>
              <a:t>APT Quiz 1 next Sunday 6pm-Tuesday 10pm</a:t>
            </a:r>
          </a:p>
          <a:p>
            <a:pPr lvl="1" eaLnBrk="1" hangingPunct="1"/>
            <a:r>
              <a:rPr lang="en-US" dirty="0"/>
              <a:t>You pick 2 hours to take it during that time</a:t>
            </a:r>
          </a:p>
          <a:p>
            <a:pPr eaLnBrk="1" hangingPunct="1"/>
            <a:endParaRPr lang="en-US" dirty="0"/>
          </a:p>
          <a:p>
            <a:pPr eaLnBrk="1" hangingPunct="1"/>
            <a:r>
              <a:rPr lang="en-US" dirty="0"/>
              <a:t>Today: MOS</a:t>
            </a:r>
          </a:p>
          <a:p>
            <a:pPr lvl="1" eaLnBrk="1" hangingPunct="1"/>
            <a:r>
              <a:rPr lang="en-US" dirty="0"/>
              <a:t>Problem solving: Strings, Lists</a:t>
            </a:r>
          </a:p>
          <a:p>
            <a:pPr lvl="1" eaLnBrk="1" hangingPunct="1"/>
            <a:r>
              <a:rPr lang="en-US" dirty="0"/>
              <a:t>Looping over things: characters, words</a:t>
            </a:r>
          </a:p>
        </p:txBody>
      </p:sp>
      <p:sp>
        <p:nvSpPr>
          <p:cNvPr id="2" name="Footer Placeholder 1"/>
          <p:cNvSpPr>
            <a:spLocks noGrp="1"/>
          </p:cNvSpPr>
          <p:nvPr>
            <p:ph type="ftr" sz="quarter" idx="11"/>
          </p:nvPr>
        </p:nvSpPr>
        <p:spPr/>
        <p:txBody>
          <a:bodyPr/>
          <a:lstStyle/>
          <a:p>
            <a:pPr>
              <a:defRPr/>
            </a:pPr>
            <a:r>
              <a:rPr lang="en-US"/>
              <a:t>compsci101 fall 2016</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490"/>
            <a:ext cx="7772400" cy="1143000"/>
          </a:xfrm>
        </p:spPr>
        <p:txBody>
          <a:bodyPr/>
          <a:lstStyle/>
          <a:p>
            <a:r>
              <a:rPr lang="en-US" dirty="0"/>
              <a:t>Assignment 3</a:t>
            </a:r>
          </a:p>
        </p:txBody>
      </p:sp>
      <p:sp>
        <p:nvSpPr>
          <p:cNvPr id="3" name="Content Placeholder 2"/>
          <p:cNvSpPr>
            <a:spLocks noGrp="1"/>
          </p:cNvSpPr>
          <p:nvPr>
            <p:ph idx="1"/>
          </p:nvPr>
        </p:nvSpPr>
        <p:spPr/>
        <p:txBody>
          <a:bodyPr/>
          <a:lstStyle/>
          <a:p>
            <a:r>
              <a:rPr lang="en-US" dirty="0"/>
              <a:t>Turtles</a:t>
            </a:r>
          </a:p>
          <a:p>
            <a:pPr lvl="1"/>
            <a:r>
              <a:rPr lang="en-US" dirty="0"/>
              <a:t>Creative</a:t>
            </a:r>
          </a:p>
          <a:p>
            <a:endParaRPr lang="en-US" dirty="0"/>
          </a:p>
          <a:p>
            <a:pPr marL="0" indent="0">
              <a:buNone/>
            </a:pPr>
            <a:endParaRPr lang="en-US" dirty="0"/>
          </a:p>
          <a:p>
            <a:r>
              <a:rPr lang="en-US" dirty="0"/>
              <a:t>Earthquakes</a:t>
            </a:r>
          </a:p>
          <a:p>
            <a:pPr lvl="1"/>
            <a:r>
              <a:rPr lang="en-US" dirty="0"/>
              <a:t>Data from last 30 days around the world</a:t>
            </a:r>
          </a:p>
          <a:p>
            <a:pPr lvl="1"/>
            <a:r>
              <a:rPr lang="en-US" dirty="0"/>
              <a:t>Example - Find the largest earthquake</a:t>
            </a:r>
          </a:p>
        </p:txBody>
      </p:sp>
      <p:pic>
        <p:nvPicPr>
          <p:cNvPr id="1026" name="Picture 2" descr="http://www.cs.duke.edu/courses/fall14/compsci101/assign/assign3/studentSolns/studentSoln03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503" y="1600200"/>
            <a:ext cx="3743325"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4</a:t>
            </a:fld>
            <a:endParaRPr lang="en-US"/>
          </a:p>
        </p:txBody>
      </p:sp>
    </p:spTree>
    <p:extLst>
      <p:ext uri="{BB962C8B-B14F-4D97-AF65-F5344CB8AC3E}">
        <p14:creationId xmlns:p14="http://schemas.microsoft.com/office/powerpoint/2010/main" val="275034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838200"/>
          </a:xfrm>
        </p:spPr>
        <p:txBody>
          <a:bodyPr/>
          <a:lstStyle/>
          <a:p>
            <a:r>
              <a:rPr lang="en-US" sz="3600" dirty="0"/>
              <a:t>How to solve problems with different cases?</a:t>
            </a:r>
          </a:p>
        </p:txBody>
      </p:sp>
      <p:sp>
        <p:nvSpPr>
          <p:cNvPr id="3" name="Content Placeholder 2"/>
          <p:cNvSpPr>
            <a:spLocks noGrp="1"/>
          </p:cNvSpPr>
          <p:nvPr>
            <p:ph idx="1"/>
          </p:nvPr>
        </p:nvSpPr>
        <p:spPr>
          <a:xfrm>
            <a:off x="705465" y="1219200"/>
            <a:ext cx="7772400" cy="4876800"/>
          </a:xfrm>
        </p:spPr>
        <p:txBody>
          <a:bodyPr/>
          <a:lstStyle/>
          <a:p>
            <a:r>
              <a:rPr lang="en-US" dirty="0"/>
              <a:t>Keep score in a video game?</a:t>
            </a:r>
          </a:p>
          <a:p>
            <a:pPr lvl="1"/>
            <a:r>
              <a:rPr lang="en-US" dirty="0"/>
              <a:t>Different points for different tasks?</a:t>
            </a:r>
          </a:p>
          <a:p>
            <a:r>
              <a:rPr lang="en-US" dirty="0"/>
              <a:t>Translate a book from English to Spanish?</a:t>
            </a:r>
          </a:p>
          <a:p>
            <a:pPr lvl="1"/>
            <a:r>
              <a:rPr lang="en-US" dirty="0"/>
              <a:t>Different words, different rules</a:t>
            </a:r>
          </a:p>
          <a:p>
            <a:r>
              <a:rPr lang="en-US" dirty="0"/>
              <a:t>Identify proteins in strands of DNA?</a:t>
            </a:r>
          </a:p>
          <a:p>
            <a:pPr lvl="1"/>
            <a:r>
              <a:rPr lang="en-US" dirty="0"/>
              <a:t>Start codon: </a:t>
            </a:r>
            <a:r>
              <a:rPr lang="en-US" dirty="0" err="1"/>
              <a:t>atg</a:t>
            </a:r>
            <a:r>
              <a:rPr lang="en-US" dirty="0"/>
              <a:t>          Stop Codon:  tag</a:t>
            </a:r>
          </a:p>
          <a:p>
            <a:r>
              <a:rPr lang="en-US" dirty="0"/>
              <a:t>Different cases with Pancake APT?</a:t>
            </a:r>
          </a:p>
          <a:p>
            <a:endParaRPr lang="en-US" dirty="0"/>
          </a:p>
          <a:p>
            <a:r>
              <a:rPr lang="en-US" dirty="0"/>
              <a:t>In Python use: if, else ,</a:t>
            </a:r>
            <a:r>
              <a:rPr lang="en-US" dirty="0" err="1"/>
              <a:t>elif</a:t>
            </a:r>
            <a:endParaRPr lang="en-US" dirty="0"/>
          </a:p>
        </p:txBody>
      </p:sp>
      <p:sp>
        <p:nvSpPr>
          <p:cNvPr id="4" name="Footer Placeholder 3"/>
          <p:cNvSpPr>
            <a:spLocks noGrp="1"/>
          </p:cNvSpPr>
          <p:nvPr>
            <p:ph type="ftr" sz="quarter" idx="11"/>
          </p:nvPr>
        </p:nvSpPr>
        <p:spPr/>
        <p:txBody>
          <a:bodyPr/>
          <a:lstStyle/>
          <a:p>
            <a:pPr>
              <a:defRPr/>
            </a:pPr>
            <a:r>
              <a:rPr lang="en-US"/>
              <a:t>compsci101 fall 2016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5</a:t>
            </a:fld>
            <a:endParaRPr lang="en-US"/>
          </a:p>
        </p:txBody>
      </p:sp>
    </p:spTree>
    <p:extLst>
      <p:ext uri="{BB962C8B-B14F-4D97-AF65-F5344CB8AC3E}">
        <p14:creationId xmlns:p14="http://schemas.microsoft.com/office/powerpoint/2010/main" val="358273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LastNameFirst</a:t>
            </a:r>
            <a:r>
              <a:rPr lang="en-US" dirty="0"/>
              <a:t> APT</a:t>
            </a:r>
          </a:p>
        </p:txBody>
      </p:sp>
      <p:sp>
        <p:nvSpPr>
          <p:cNvPr id="3" name="Content Placeholder 2"/>
          <p:cNvSpPr>
            <a:spLocks noGrp="1"/>
          </p:cNvSpPr>
          <p:nvPr>
            <p:ph idx="1"/>
          </p:nvPr>
        </p:nvSpPr>
        <p:spPr>
          <a:xfrm>
            <a:off x="381000" y="1981200"/>
            <a:ext cx="8534400" cy="4114800"/>
          </a:xfrm>
        </p:spPr>
        <p:txBody>
          <a:bodyPr/>
          <a:lstStyle/>
          <a:p>
            <a:pPr marL="0" indent="0">
              <a:buNone/>
            </a:pPr>
            <a:r>
              <a:rPr lang="en-US" sz="2800" dirty="0">
                <a:hlinkClick r:id="rId3"/>
              </a:rPr>
              <a:t>http://www.cs.duke.edu/csed/pythonapt/lastnamefirst.html</a:t>
            </a:r>
            <a:endParaRPr lang="en-US" sz="2800" dirty="0"/>
          </a:p>
          <a:p>
            <a:pPr marL="0" indent="0">
              <a:buNone/>
            </a:pPr>
            <a:endParaRPr lang="en-US" sz="2800" dirty="0"/>
          </a:p>
          <a:p>
            <a:pPr marL="0" indent="0">
              <a:buNone/>
            </a:pPr>
            <a:endParaRPr lang="en-US" sz="2800" dirty="0"/>
          </a:p>
          <a:p>
            <a:pPr marL="0" indent="0">
              <a:buNone/>
            </a:pPr>
            <a:r>
              <a:rPr lang="en-US" sz="4400" dirty="0"/>
              <a:t>Answer Questions here:</a:t>
            </a:r>
          </a:p>
          <a:p>
            <a:pPr marL="0" indent="0">
              <a:buNone/>
            </a:pPr>
            <a:endParaRPr lang="en-US" sz="2800" dirty="0"/>
          </a:p>
          <a:p>
            <a:pPr marL="0" indent="0">
              <a:buNone/>
            </a:pPr>
            <a:r>
              <a:rPr lang="en-US" sz="4400" dirty="0"/>
              <a:t>   bit.ly/101f16-0915-1</a:t>
            </a:r>
          </a:p>
          <a:p>
            <a:pPr marL="0" indent="0">
              <a:buNone/>
            </a:pPr>
            <a:endParaRPr lang="en-US" sz="2800" dirty="0"/>
          </a:p>
        </p:txBody>
      </p:sp>
      <p:sp>
        <p:nvSpPr>
          <p:cNvPr id="4" name="Footer Placeholder 3"/>
          <p:cNvSpPr>
            <a:spLocks noGrp="1"/>
          </p:cNvSpPr>
          <p:nvPr>
            <p:ph type="ftr" sz="quarter" idx="11"/>
          </p:nvPr>
        </p:nvSpPr>
        <p:spPr/>
        <p:txBody>
          <a:bodyPr/>
          <a:lstStyle/>
          <a:p>
            <a:pPr>
              <a:defRPr/>
            </a:pPr>
            <a:r>
              <a:rPr lang="en-US"/>
              <a:t>compsci101 fall 2016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6</a:t>
            </a:fld>
            <a:endParaRPr lang="en-US"/>
          </a:p>
        </p:txBody>
      </p:sp>
    </p:spTree>
    <p:extLst>
      <p:ext uri="{BB962C8B-B14F-4D97-AF65-F5344CB8AC3E}">
        <p14:creationId xmlns:p14="http://schemas.microsoft.com/office/powerpoint/2010/main" val="42307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65163" y="0"/>
            <a:ext cx="7772400" cy="1143000"/>
          </a:xfrm>
        </p:spPr>
        <p:txBody>
          <a:bodyPr/>
          <a:lstStyle/>
          <a:p>
            <a:r>
              <a:rPr lang="en-US"/>
              <a:t>More on Strings</a:t>
            </a:r>
          </a:p>
        </p:txBody>
      </p:sp>
      <p:sp>
        <p:nvSpPr>
          <p:cNvPr id="4099" name="Content Placeholder 2"/>
          <p:cNvSpPr>
            <a:spLocks noGrp="1"/>
          </p:cNvSpPr>
          <p:nvPr>
            <p:ph idx="1"/>
          </p:nvPr>
        </p:nvSpPr>
        <p:spPr>
          <a:xfrm>
            <a:off x="665163" y="762000"/>
            <a:ext cx="7772400" cy="4953000"/>
          </a:xfrm>
        </p:spPr>
        <p:txBody>
          <a:bodyPr/>
          <a:lstStyle/>
          <a:p>
            <a:r>
              <a:rPr lang="en-US" dirty="0"/>
              <a:t>Strings are indexed starting at 0</a:t>
            </a:r>
          </a:p>
          <a:p>
            <a:r>
              <a:rPr lang="en-US" dirty="0"/>
              <a:t>Example: </a:t>
            </a:r>
            <a:r>
              <a:rPr lang="en-US" dirty="0">
                <a:latin typeface="Courier New" panose="02070309020205020404" pitchFamily="49" charset="0"/>
                <a:cs typeface="Courier New" panose="02070309020205020404" pitchFamily="49" charset="0"/>
              </a:rPr>
              <a:t>‘word’</a:t>
            </a:r>
          </a:p>
          <a:p>
            <a:endParaRPr lang="en-US" dirty="0"/>
          </a:p>
          <a:p>
            <a:endParaRPr lang="en-US" dirty="0"/>
          </a:p>
          <a:p>
            <a:endParaRPr lang="en-US" dirty="0"/>
          </a:p>
          <a:p>
            <a:r>
              <a:rPr lang="en-US" dirty="0"/>
              <a:t>Use [x] – to refer to a particular character in word </a:t>
            </a:r>
          </a:p>
          <a:p>
            <a:r>
              <a:rPr lang="en-US" dirty="0"/>
              <a:t>Use [</a:t>
            </a:r>
            <a:r>
              <a:rPr lang="en-US" dirty="0" err="1"/>
              <a:t>x:y</a:t>
            </a:r>
            <a:r>
              <a:rPr lang="en-US" dirty="0"/>
              <a:t>] to refer to a slice of the string starting at position x and up to but not including position y. Can leave out x or y.</a:t>
            </a:r>
          </a:p>
          <a:p>
            <a:endParaRPr lang="en-US" dirty="0"/>
          </a:p>
        </p:txBody>
      </p:sp>
      <p:sp>
        <p:nvSpPr>
          <p:cNvPr id="4" name="Rectangle 3"/>
          <p:cNvSpPr/>
          <p:nvPr/>
        </p:nvSpPr>
        <p:spPr>
          <a:xfrm>
            <a:off x="220980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81940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44805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03860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4" name="TextBox 8"/>
          <p:cNvSpPr txBox="1">
            <a:spLocks noChangeArrowheads="1"/>
          </p:cNvSpPr>
          <p:nvPr/>
        </p:nvSpPr>
        <p:spPr bwMode="auto">
          <a:xfrm>
            <a:off x="2247900" y="24003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w</a:t>
            </a:r>
          </a:p>
        </p:txBody>
      </p:sp>
      <p:sp>
        <p:nvSpPr>
          <p:cNvPr id="4105" name="TextBox 9"/>
          <p:cNvSpPr txBox="1">
            <a:spLocks noChangeArrowheads="1"/>
          </p:cNvSpPr>
          <p:nvPr/>
        </p:nvSpPr>
        <p:spPr bwMode="auto">
          <a:xfrm>
            <a:off x="2836863" y="23876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o</a:t>
            </a:r>
          </a:p>
        </p:txBody>
      </p:sp>
      <p:sp>
        <p:nvSpPr>
          <p:cNvPr id="4106" name="TextBox 10"/>
          <p:cNvSpPr txBox="1">
            <a:spLocks noChangeArrowheads="1"/>
          </p:cNvSpPr>
          <p:nvPr/>
        </p:nvSpPr>
        <p:spPr bwMode="auto">
          <a:xfrm>
            <a:off x="3486150" y="23876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r</a:t>
            </a:r>
          </a:p>
        </p:txBody>
      </p:sp>
      <p:sp>
        <p:nvSpPr>
          <p:cNvPr id="4107" name="TextBox 11"/>
          <p:cNvSpPr txBox="1">
            <a:spLocks noChangeArrowheads="1"/>
          </p:cNvSpPr>
          <p:nvPr/>
        </p:nvSpPr>
        <p:spPr bwMode="auto">
          <a:xfrm>
            <a:off x="4076700" y="2416175"/>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d</a:t>
            </a:r>
          </a:p>
        </p:txBody>
      </p:sp>
      <p:sp>
        <p:nvSpPr>
          <p:cNvPr id="4108" name="TextBox 12"/>
          <p:cNvSpPr txBox="1">
            <a:spLocks noChangeArrowheads="1"/>
          </p:cNvSpPr>
          <p:nvPr/>
        </p:nvSpPr>
        <p:spPr bwMode="auto">
          <a:xfrm>
            <a:off x="2314575" y="3144838"/>
            <a:ext cx="2236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3200"/>
              <a:t>0    1    2    3</a:t>
            </a:r>
          </a:p>
        </p:txBody>
      </p:sp>
      <p:sp>
        <p:nvSpPr>
          <p:cNvPr id="2" name="Footer Placeholder 1"/>
          <p:cNvSpPr>
            <a:spLocks noGrp="1"/>
          </p:cNvSpPr>
          <p:nvPr>
            <p:ph type="ftr" sz="quarter" idx="11"/>
          </p:nvPr>
        </p:nvSpPr>
        <p:spPr/>
        <p:txBody>
          <a:bodyPr/>
          <a:lstStyle/>
          <a:p>
            <a:pPr>
              <a:defRPr/>
            </a:pPr>
            <a:r>
              <a:rPr lang="en-US"/>
              <a:t>compsci101 fall 2016</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7</a:t>
            </a:fld>
            <a:endParaRPr lang="en-US"/>
          </a:p>
        </p:txBody>
      </p:sp>
    </p:spTree>
    <p:extLst>
      <p:ext uri="{BB962C8B-B14F-4D97-AF65-F5344CB8AC3E}">
        <p14:creationId xmlns:p14="http://schemas.microsoft.com/office/powerpoint/2010/main" val="414364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304800"/>
            <a:ext cx="7772400" cy="1143000"/>
          </a:xfrm>
        </p:spPr>
        <p:txBody>
          <a:bodyPr/>
          <a:lstStyle/>
          <a:p>
            <a:r>
              <a:rPr lang="en-US"/>
              <a:t>Examples</a:t>
            </a:r>
          </a:p>
        </p:txBody>
      </p:sp>
      <p:sp>
        <p:nvSpPr>
          <p:cNvPr id="5123" name="Content Placeholder 2"/>
          <p:cNvSpPr>
            <a:spLocks noGrp="1"/>
          </p:cNvSpPr>
          <p:nvPr>
            <p:ph idx="1"/>
          </p:nvPr>
        </p:nvSpPr>
        <p:spPr>
          <a:xfrm>
            <a:off x="125413" y="1295400"/>
            <a:ext cx="8991600" cy="4495800"/>
          </a:xfrm>
        </p:spPr>
        <p:txBody>
          <a:bodyPr/>
          <a:lstStyle/>
          <a:p>
            <a:pPr marL="0" indent="0">
              <a:buFontTx/>
              <a:buNone/>
            </a:pPr>
            <a:r>
              <a:rPr lang="en-US">
                <a:latin typeface="Courier New" panose="02070309020205020404" pitchFamily="49" charset="0"/>
              </a:rPr>
              <a:t>phrase = </a:t>
            </a:r>
            <a:r>
              <a:rPr lang="en-US" i="1">
                <a:latin typeface="Courier New" panose="02070309020205020404" pitchFamily="49" charset="0"/>
              </a:rPr>
              <a:t>"Duke Blue Devils"</a:t>
            </a:r>
          </a:p>
          <a:p>
            <a:pPr marL="0" indent="0">
              <a:buFontTx/>
              <a:buNone/>
            </a:pPr>
            <a:r>
              <a:rPr lang="en-US">
                <a:latin typeface="Courier New" panose="02070309020205020404" pitchFamily="49" charset="0"/>
              </a:rPr>
              <a:t>print phrase[0]</a:t>
            </a:r>
          </a:p>
          <a:p>
            <a:pPr marL="0" indent="0">
              <a:buFontTx/>
              <a:buNone/>
            </a:pPr>
            <a:r>
              <a:rPr lang="en-US">
                <a:latin typeface="Courier New" panose="02070309020205020404" pitchFamily="49" charset="0"/>
              </a:rPr>
              <a:t>print phrase[-3]</a:t>
            </a:r>
          </a:p>
          <a:p>
            <a:pPr marL="0" indent="0">
              <a:buFontTx/>
              <a:buNone/>
            </a:pPr>
            <a:r>
              <a:rPr lang="en-US">
                <a:latin typeface="Courier New" panose="02070309020205020404" pitchFamily="49" charset="0"/>
              </a:rPr>
              <a:t>print phrase[1:3]</a:t>
            </a:r>
          </a:p>
          <a:p>
            <a:pPr marL="0" indent="0">
              <a:buFontTx/>
              <a:buNone/>
            </a:pPr>
            <a:r>
              <a:rPr lang="en-US">
                <a:latin typeface="Courier New" panose="02070309020205020404" pitchFamily="49" charset="0"/>
              </a:rPr>
              <a:t>print phrase[5:10] + phrase[:4]</a:t>
            </a:r>
          </a:p>
          <a:p>
            <a:pPr marL="0" indent="0">
              <a:buFontTx/>
              <a:buNone/>
            </a:pPr>
            <a:r>
              <a:rPr lang="en-US">
                <a:latin typeface="Courier New" panose="02070309020205020404" pitchFamily="49" charset="0"/>
              </a:rPr>
              <a:t>print (phrase[phrase.find(</a:t>
            </a:r>
            <a:r>
              <a:rPr lang="en-US" i="1">
                <a:latin typeface="Courier New" panose="02070309020205020404" pitchFamily="49" charset="0"/>
              </a:rPr>
              <a:t>'ev'):]).upper()</a:t>
            </a:r>
            <a:endParaRPr lang="en-US">
              <a:latin typeface="Courier New" panose="02070309020205020404" pitchFamily="49" charset="0"/>
            </a:endParaRPr>
          </a:p>
        </p:txBody>
      </p:sp>
      <p:sp>
        <p:nvSpPr>
          <p:cNvPr id="2" name="TextBox 1"/>
          <p:cNvSpPr txBox="1"/>
          <p:nvPr/>
        </p:nvSpPr>
        <p:spPr>
          <a:xfrm>
            <a:off x="533400" y="5791200"/>
            <a:ext cx="1814920" cy="830997"/>
          </a:xfrm>
          <a:prstGeom prst="rect">
            <a:avLst/>
          </a:prstGeom>
          <a:noFill/>
        </p:spPr>
        <p:txBody>
          <a:bodyPr wrap="none" rtlCol="0">
            <a:spAutoFit/>
          </a:bodyPr>
          <a:lstStyle/>
          <a:p>
            <a:r>
              <a:rPr lang="en-US" dirty="0"/>
              <a:t>String fun</a:t>
            </a:r>
          </a:p>
          <a:p>
            <a:r>
              <a:rPr lang="en-US" dirty="0"/>
              <a:t>Crazy import</a:t>
            </a:r>
          </a:p>
        </p:txBody>
      </p:sp>
      <p:sp>
        <p:nvSpPr>
          <p:cNvPr id="3" name="Footer Placeholder 2"/>
          <p:cNvSpPr>
            <a:spLocks noGrp="1"/>
          </p:cNvSpPr>
          <p:nvPr>
            <p:ph type="ftr" sz="quarter" idx="11"/>
          </p:nvPr>
        </p:nvSpPr>
        <p:spPr/>
        <p:txBody>
          <a:bodyPr/>
          <a:lstStyle/>
          <a:p>
            <a:pPr>
              <a:defRPr/>
            </a:pPr>
            <a:r>
              <a:rPr lang="en-US"/>
              <a:t>compsci101 fall 2016</a:t>
            </a:r>
          </a:p>
        </p:txBody>
      </p:sp>
      <p:sp>
        <p:nvSpPr>
          <p:cNvPr id="4" name="Slide Number Placeholder 3"/>
          <p:cNvSpPr>
            <a:spLocks noGrp="1"/>
          </p:cNvSpPr>
          <p:nvPr>
            <p:ph type="sldNum" sz="quarter" idx="12"/>
          </p:nvPr>
        </p:nvSpPr>
        <p:spPr/>
        <p:txBody>
          <a:bodyPr/>
          <a:lstStyle/>
          <a:p>
            <a:pPr>
              <a:defRPr/>
            </a:pPr>
            <a:fld id="{FC6DB02F-6869-41A8-88A9-7B04A59444FD}" type="slidenum">
              <a:rPr lang="en-US" smtClean="0"/>
              <a:pPr>
                <a:defRPr/>
              </a:pPr>
              <a:t>8</a:t>
            </a:fld>
            <a:endParaRPr lang="en-US"/>
          </a:p>
        </p:txBody>
      </p:sp>
    </p:spTree>
    <p:extLst>
      <p:ext uri="{BB962C8B-B14F-4D97-AF65-F5344CB8AC3E}">
        <p14:creationId xmlns:p14="http://schemas.microsoft.com/office/powerpoint/2010/main" val="234274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over all characters in a String</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compsci101 fall 2016</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9</a:t>
            </a:fld>
            <a:endParaRPr lang="en-US" dirty="0"/>
          </a:p>
        </p:txBody>
      </p:sp>
      <p:pic>
        <p:nvPicPr>
          <p:cNvPr id="6" name="Picture 5"/>
          <p:cNvPicPr>
            <a:picLocks noChangeAspect="1"/>
          </p:cNvPicPr>
          <p:nvPr/>
        </p:nvPicPr>
        <p:blipFill>
          <a:blip r:embed="rId2"/>
          <a:stretch>
            <a:fillRect/>
          </a:stretch>
        </p:blipFill>
        <p:spPr>
          <a:xfrm>
            <a:off x="307815" y="1981200"/>
            <a:ext cx="8528370" cy="3581400"/>
          </a:xfrm>
          <a:prstGeom prst="rect">
            <a:avLst/>
          </a:prstGeom>
        </p:spPr>
      </p:pic>
    </p:spTree>
    <p:extLst>
      <p:ext uri="{BB962C8B-B14F-4D97-AF65-F5344CB8AC3E}">
        <p14:creationId xmlns:p14="http://schemas.microsoft.com/office/powerpoint/2010/main" val="331350880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8674</TotalTime>
  <Words>804</Words>
  <Application>Microsoft Office PowerPoint</Application>
  <PresentationFormat>On-screen Show (4:3)</PresentationFormat>
  <Paragraphs>149</Paragraphs>
  <Slides>17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Courier New</vt:lpstr>
      <vt:lpstr>Times New Roman</vt:lpstr>
      <vt:lpstr>Default Design</vt:lpstr>
      <vt:lpstr>CompSci 101 Introduction to Computer Science</vt:lpstr>
      <vt:lpstr>How to teach pancake Flipping</vt:lpstr>
      <vt:lpstr>Announcements</vt:lpstr>
      <vt:lpstr>Assignment 3</vt:lpstr>
      <vt:lpstr>How to solve problems with different cases?</vt:lpstr>
      <vt:lpstr>LastNameFirst APT</vt:lpstr>
      <vt:lpstr>More on Strings</vt:lpstr>
      <vt:lpstr>Examples</vt:lpstr>
      <vt:lpstr>Loop over all characters in a String</vt:lpstr>
      <vt:lpstr>Loop over string</vt:lpstr>
      <vt:lpstr>Loop over all words in a list</vt:lpstr>
      <vt:lpstr>Loop over words</vt:lpstr>
      <vt:lpstr>Computer Science Alum</vt:lpstr>
      <vt:lpstr>More Computer Science Duke Alums</vt:lpstr>
      <vt:lpstr>Back to LastNameFirst APT</vt:lpstr>
      <vt:lpstr>Problem Solving to Code 7 Step Process</vt:lpstr>
      <vt:lpstr>Use 7 step process to solve LastName First</vt:lpstr>
    </vt:vector>
  </TitlesOfParts>
  <Company>Duke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6 Programming Design and Analysis</dc:title>
  <dc:creator>Susan Rodger</dc:creator>
  <cp:lastModifiedBy>Susan</cp:lastModifiedBy>
  <cp:revision>60</cp:revision>
  <cp:lastPrinted>2016-02-02T16:47:24Z</cp:lastPrinted>
  <dcterms:created xsi:type="dcterms:W3CDTF">2005-08-25T14:18:45Z</dcterms:created>
  <dcterms:modified xsi:type="dcterms:W3CDTF">2016-09-15T02:51:27Z</dcterms:modified>
</cp:coreProperties>
</file>