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7" r:id="rId3"/>
    <p:sldId id="294" r:id="rId4"/>
    <p:sldId id="280" r:id="rId5"/>
    <p:sldId id="291" r:id="rId6"/>
    <p:sldId id="292" r:id="rId7"/>
    <p:sldId id="293" r:id="rId8"/>
    <p:sldId id="278" r:id="rId9"/>
    <p:sldId id="279" r:id="rId10"/>
    <p:sldId id="282" r:id="rId11"/>
    <p:sldId id="281" r:id="rId12"/>
    <p:sldId id="283" r:id="rId13"/>
    <p:sldId id="284" r:id="rId14"/>
    <p:sldId id="285" r:id="rId15"/>
    <p:sldId id="286" r:id="rId16"/>
    <p:sldId id="289" r:id="rId17"/>
    <p:sldId id="287" r:id="rId18"/>
    <p:sldId id="288" r:id="rId19"/>
    <p:sldId id="290" r:id="rId2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5" autoAdjust="0"/>
    <p:restoredTop sz="78424" autoAdjust="0"/>
  </p:normalViewPr>
  <p:slideViewPr>
    <p:cSldViewPr>
      <p:cViewPr varScale="1">
        <p:scale>
          <a:sx n="54" d="100"/>
          <a:sy n="54" d="100"/>
        </p:scale>
        <p:origin x="40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3F70B2D-F259-421D-8362-8E25F2FEE544}" type="datetimeFigureOut">
              <a:rPr lang="en-US" smtClean="0"/>
              <a:t>9/20/2016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B9FD3A1-B582-429C-A057-3FACB625D0E6}" type="slidenum">
              <a:rPr lang="en-US" smtClean="0"/>
              <a:t>‹#›</a:t>
            </a:fld>
            <a:endParaRPr lang="en-US"/>
          </a:p>
        </p:txBody>
      </p:sp>
    </p:spTree>
    <p:extLst>
      <p:ext uri="{BB962C8B-B14F-4D97-AF65-F5344CB8AC3E}">
        <p14:creationId xmlns:p14="http://schemas.microsoft.com/office/powerpoint/2010/main" val="159170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things in</a:t>
            </a:r>
          </a:p>
        </p:txBody>
      </p:sp>
      <p:sp>
        <p:nvSpPr>
          <p:cNvPr id="4" name="Slide Number Placeholder 3"/>
          <p:cNvSpPr>
            <a:spLocks noGrp="1"/>
          </p:cNvSpPr>
          <p:nvPr>
            <p:ph type="sldNum" sz="quarter" idx="10"/>
          </p:nvPr>
        </p:nvSpPr>
        <p:spPr/>
        <p:txBody>
          <a:bodyPr/>
          <a:lstStyle/>
          <a:p>
            <a:fld id="{DB9FD3A1-B582-429C-A057-3FACB625D0E6}" type="slidenum">
              <a:rPr lang="en-US" smtClean="0"/>
              <a:t>1</a:t>
            </a:fld>
            <a:endParaRPr lang="en-US"/>
          </a:p>
        </p:txBody>
      </p:sp>
    </p:spTree>
    <p:extLst>
      <p:ext uri="{BB962C8B-B14F-4D97-AF65-F5344CB8AC3E}">
        <p14:creationId xmlns:p14="http://schemas.microsoft.com/office/powerpoint/2010/main" val="7727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Accumulating data in reverse  order it was</a:t>
            </a:r>
            <a:r>
              <a:rPr lang="en-US" baseline="0" dirty="0"/>
              <a:t> in before!</a:t>
            </a:r>
            <a:endParaRPr lang="en-US" dirty="0"/>
          </a:p>
        </p:txBody>
      </p:sp>
      <p:sp>
        <p:nvSpPr>
          <p:cNvPr id="4" name="Slide Number Placeholder 3"/>
          <p:cNvSpPr>
            <a:spLocks noGrp="1"/>
          </p:cNvSpPr>
          <p:nvPr>
            <p:ph type="sldNum" sz="quarter" idx="10"/>
          </p:nvPr>
        </p:nvSpPr>
        <p:spPr/>
        <p:txBody>
          <a:bodyPr/>
          <a:lstStyle/>
          <a:p>
            <a:fld id="{DB9FD3A1-B582-429C-A057-3FACB625D0E6}" type="slidenum">
              <a:rPr lang="en-US" smtClean="0"/>
              <a:t>16</a:t>
            </a:fld>
            <a:endParaRPr lang="en-US"/>
          </a:p>
        </p:txBody>
      </p:sp>
    </p:spTree>
    <p:extLst>
      <p:ext uri="{BB962C8B-B14F-4D97-AF65-F5344CB8AC3E}">
        <p14:creationId xmlns:p14="http://schemas.microsoft.com/office/powerpoint/2010/main" val="123747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Rarely do you use a large data file to test</a:t>
            </a:r>
            <a:r>
              <a:rPr lang="en-US" baseline="0" dirty="0"/>
              <a:t> your program, how do you know it works?</a:t>
            </a:r>
            <a:endParaRPr lang="en-US" dirty="0"/>
          </a:p>
        </p:txBody>
      </p:sp>
      <p:sp>
        <p:nvSpPr>
          <p:cNvPr id="4" name="Slide Number Placeholder 3"/>
          <p:cNvSpPr>
            <a:spLocks noGrp="1"/>
          </p:cNvSpPr>
          <p:nvPr>
            <p:ph type="sldNum" sz="quarter" idx="10"/>
          </p:nvPr>
        </p:nvSpPr>
        <p:spPr/>
        <p:txBody>
          <a:bodyPr/>
          <a:lstStyle/>
          <a:p>
            <a:fld id="{DB9FD3A1-B582-429C-A057-3FACB625D0E6}" type="slidenum">
              <a:rPr lang="en-US" smtClean="0"/>
              <a:t>18</a:t>
            </a:fld>
            <a:endParaRPr lang="en-US"/>
          </a:p>
        </p:txBody>
      </p:sp>
    </p:spTree>
    <p:extLst>
      <p:ext uri="{BB962C8B-B14F-4D97-AF65-F5344CB8AC3E}">
        <p14:creationId xmlns:p14="http://schemas.microsoft.com/office/powerpoint/2010/main" val="327941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have several APTs to</a:t>
            </a:r>
            <a:r>
              <a:rPr lang="en-US" baseline="0" dirty="0"/>
              <a:t> solve. It is a huge step to go from problem statement to code!</a:t>
            </a:r>
          </a:p>
          <a:p>
            <a:r>
              <a:rPr lang="en-US" baseline="0" dirty="0"/>
              <a:t>Use the seven step process</a:t>
            </a:r>
          </a:p>
          <a:p>
            <a:r>
              <a:rPr lang="en-US" baseline="0" dirty="0"/>
              <a:t>Which step is writing code? It is not step one!!!!!!</a:t>
            </a:r>
            <a:endParaRPr lang="en-US" dirty="0"/>
          </a:p>
        </p:txBody>
      </p:sp>
      <p:sp>
        <p:nvSpPr>
          <p:cNvPr id="4" name="Slide Number Placeholder 3"/>
          <p:cNvSpPr>
            <a:spLocks noGrp="1"/>
          </p:cNvSpPr>
          <p:nvPr>
            <p:ph type="sldNum" sz="quarter" idx="10"/>
          </p:nvPr>
        </p:nvSpPr>
        <p:spPr/>
        <p:txBody>
          <a:bodyPr/>
          <a:lstStyle/>
          <a:p>
            <a:fld id="{F0C59D63-2CAF-47C3-BADF-88D6CE993637}" type="slidenum">
              <a:rPr lang="en-US" smtClean="0"/>
              <a:t>4</a:t>
            </a:fld>
            <a:endParaRPr lang="en-US"/>
          </a:p>
        </p:txBody>
      </p:sp>
    </p:spTree>
    <p:extLst>
      <p:ext uri="{BB962C8B-B14F-4D97-AF65-F5344CB8AC3E}">
        <p14:creationId xmlns:p14="http://schemas.microsoft.com/office/powerpoint/2010/main" val="120153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Julian </a:t>
            </a:r>
            <a:r>
              <a:rPr lang="en-US" dirty="0" err="1"/>
              <a:t>Genkins</a:t>
            </a:r>
            <a:r>
              <a:rPr lang="en-US" dirty="0"/>
              <a:t> – he came to Duke</a:t>
            </a:r>
            <a:r>
              <a:rPr lang="en-US" baseline="0" dirty="0"/>
              <a:t> premed. His fourth semester he took a computer science course and fell in loved it. He decided then to double major in CS and Biology. He did research with me on creating educational software. Then he took a gap year and worked at Epic for a year while he applied for med schools, and got a full scholarship to Vanderbilt. </a:t>
            </a:r>
          </a:p>
          <a:p>
            <a:r>
              <a:rPr lang="en-US" baseline="0" dirty="0"/>
              <a:t>With me just being in the hospital. It is pretty neat that  Julian contributed to the EPIC medical software that Duke uses to manage my care  while I am in the hospital. </a:t>
            </a:r>
          </a:p>
          <a:p>
            <a:r>
              <a:rPr lang="en-US" baseline="0" dirty="0"/>
              <a:t>He just wrote me </a:t>
            </a:r>
            <a:r>
              <a:rPr lang="en-US" baseline="0" dirty="0" err="1"/>
              <a:t>sept</a:t>
            </a:r>
            <a:r>
              <a:rPr lang="en-US" baseline="0" dirty="0"/>
              <a:t> 2014 and said he is on a student technology committee, focused on using technology in medical education. He is implementing new tools. “I cannot tell you how many times my experiences working on JFLAP have come in handy”</a:t>
            </a:r>
            <a:endParaRPr lang="en-US" dirty="0"/>
          </a:p>
        </p:txBody>
      </p:sp>
      <p:sp>
        <p:nvSpPr>
          <p:cNvPr id="4" name="Slide Number Placeholder 3"/>
          <p:cNvSpPr>
            <a:spLocks noGrp="1"/>
          </p:cNvSpPr>
          <p:nvPr>
            <p:ph type="sldNum" sz="quarter" idx="10"/>
          </p:nvPr>
        </p:nvSpPr>
        <p:spPr/>
        <p:txBody>
          <a:bodyPr/>
          <a:lstStyle/>
          <a:p>
            <a:fld id="{FF8B6442-2105-43BB-8548-7BD408437E04}" type="slidenum">
              <a:rPr lang="en-US" smtClean="0"/>
              <a:t>6</a:t>
            </a:fld>
            <a:endParaRPr lang="en-US"/>
          </a:p>
        </p:txBody>
      </p:sp>
    </p:spTree>
    <p:extLst>
      <p:ext uri="{BB962C8B-B14F-4D97-AF65-F5344CB8AC3E}">
        <p14:creationId xmlns:p14="http://schemas.microsoft.com/office/powerpoint/2010/main" val="264035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Becky </a:t>
            </a:r>
            <a:r>
              <a:rPr lang="en-US" dirty="0" err="1"/>
              <a:t>DeNardis</a:t>
            </a:r>
            <a:r>
              <a:rPr lang="en-US" dirty="0"/>
              <a:t> (UTA and worked at Google two summers, then got a</a:t>
            </a:r>
            <a:r>
              <a:rPr lang="en-US" baseline="0" dirty="0"/>
              <a:t> full time job at google, valedictorian, unfortunately, she was killed by a drunk driver, some of you may have heard about her. She was incredibly passionate about computer science and passionate about helping people learn computer science). </a:t>
            </a:r>
            <a:r>
              <a:rPr lang="en-US" dirty="0"/>
              <a:t>, Deborah Nelson (rightmost</a:t>
            </a:r>
            <a:r>
              <a:rPr lang="en-US" baseline="0" dirty="0"/>
              <a:t> triplet) took </a:t>
            </a:r>
            <a:r>
              <a:rPr lang="en-US" baseline="0" dirty="0" err="1"/>
              <a:t>CompSci</a:t>
            </a:r>
            <a:r>
              <a:rPr lang="en-US" baseline="0" dirty="0"/>
              <a:t> 101 – she taught English in Turkey for a year, then went to graduate school in Human Computer Interaction, now is a User Experience Designer for </a:t>
            </a:r>
            <a:r>
              <a:rPr lang="en-US" baseline="0" dirty="0" err="1"/>
              <a:t>Blackbaud</a:t>
            </a: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F52AF83-CE39-4133-889D-0DE255D856B2}" type="slidenum">
              <a:rPr lang="en-US" sz="1200"/>
              <a:pPr eaLnBrk="1" hangingPunct="1"/>
              <a:t>7</a:t>
            </a:fld>
            <a:endParaRPr lang="en-US" sz="1200"/>
          </a:p>
        </p:txBody>
      </p:sp>
    </p:spTree>
    <p:extLst>
      <p:ext uri="{BB962C8B-B14F-4D97-AF65-F5344CB8AC3E}">
        <p14:creationId xmlns:p14="http://schemas.microsoft.com/office/powerpoint/2010/main" val="382497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0FA92-53A2-4A70-B661-A3A6C6542A9E}" type="slidenum">
              <a:rPr lang="en-US" smtClean="0"/>
              <a:t>8</a:t>
            </a:fld>
            <a:endParaRPr lang="en-US"/>
          </a:p>
        </p:txBody>
      </p:sp>
    </p:spTree>
    <p:extLst>
      <p:ext uri="{BB962C8B-B14F-4D97-AF65-F5344CB8AC3E}">
        <p14:creationId xmlns:p14="http://schemas.microsoft.com/office/powerpoint/2010/main" val="211064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Boole was a mathematician who did foundational work</a:t>
            </a:r>
            <a:r>
              <a:rPr lang="en-US" baseline="0" dirty="0"/>
              <a:t> in</a:t>
            </a:r>
            <a:r>
              <a:rPr lang="en-US" dirty="0"/>
              <a:t> Boolean algebra and Boolean logic. Boolean logic laid the foundation for the information age. How</a:t>
            </a:r>
            <a:r>
              <a:rPr lang="en-US" baseline="0" dirty="0"/>
              <a:t> computers work </a:t>
            </a:r>
            <a:endParaRPr lang="en-US" dirty="0"/>
          </a:p>
        </p:txBody>
      </p:sp>
      <p:sp>
        <p:nvSpPr>
          <p:cNvPr id="4" name="Slide Number Placeholder 3"/>
          <p:cNvSpPr>
            <a:spLocks noGrp="1"/>
          </p:cNvSpPr>
          <p:nvPr>
            <p:ph type="sldNum" sz="quarter" idx="10"/>
          </p:nvPr>
        </p:nvSpPr>
        <p:spPr/>
        <p:txBody>
          <a:bodyPr/>
          <a:lstStyle/>
          <a:p>
            <a:fld id="{DB9FD3A1-B582-429C-A057-3FACB625D0E6}" type="slidenum">
              <a:rPr lang="en-US" smtClean="0"/>
              <a:t>10</a:t>
            </a:fld>
            <a:endParaRPr lang="en-US"/>
          </a:p>
        </p:txBody>
      </p:sp>
    </p:spTree>
    <p:extLst>
      <p:ext uri="{BB962C8B-B14F-4D97-AF65-F5344CB8AC3E}">
        <p14:creationId xmlns:p14="http://schemas.microsoft.com/office/powerpoint/2010/main" val="259473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helper function to solve problems,</a:t>
            </a:r>
            <a:r>
              <a:rPr lang="en-US" baseline="0" dirty="0"/>
              <a:t> will make your life easier!</a:t>
            </a:r>
          </a:p>
          <a:p>
            <a:endParaRPr lang="en-US" baseline="0" dirty="0"/>
          </a:p>
          <a:p>
            <a:endParaRPr lang="en-US" baseline="0" dirty="0"/>
          </a:p>
          <a:p>
            <a:endParaRPr lang="en-US" baseline="0" dirty="0"/>
          </a:p>
          <a:p>
            <a:endParaRPr lang="en-US" baseline="0" dirty="0"/>
          </a:p>
          <a:p>
            <a:endParaRPr lang="en-US" baseline="0" dirty="0"/>
          </a:p>
          <a:p>
            <a:endParaRPr lang="en-US" baseline="0" dirty="0"/>
          </a:p>
          <a:p>
            <a:r>
              <a:rPr lang="en-US" baseline="0" dirty="0"/>
              <a:t>B doesn’t work, missing a False case. All others work</a:t>
            </a:r>
            <a:endParaRPr lang="en-US" dirty="0"/>
          </a:p>
        </p:txBody>
      </p:sp>
      <p:sp>
        <p:nvSpPr>
          <p:cNvPr id="4" name="Slide Number Placeholder 3"/>
          <p:cNvSpPr>
            <a:spLocks noGrp="1"/>
          </p:cNvSpPr>
          <p:nvPr>
            <p:ph type="sldNum" sz="quarter" idx="10"/>
          </p:nvPr>
        </p:nvSpPr>
        <p:spPr/>
        <p:txBody>
          <a:bodyPr/>
          <a:lstStyle/>
          <a:p>
            <a:fld id="{DB9FD3A1-B582-429C-A057-3FACB625D0E6}" type="slidenum">
              <a:rPr lang="en-US" smtClean="0"/>
              <a:t>11</a:t>
            </a:fld>
            <a:endParaRPr lang="en-US"/>
          </a:p>
        </p:txBody>
      </p:sp>
    </p:spTree>
    <p:extLst>
      <p:ext uri="{BB962C8B-B14F-4D97-AF65-F5344CB8AC3E}">
        <p14:creationId xmlns:p14="http://schemas.microsoft.com/office/powerpoint/2010/main" val="151587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loop we</a:t>
            </a:r>
            <a:r>
              <a:rPr lang="en-US" dirty="0"/>
              <a:t> are iterating over the character</a:t>
            </a:r>
            <a:r>
              <a:rPr lang="en-US" baseline="0" dirty="0"/>
              <a:t>s in the word. </a:t>
            </a:r>
          </a:p>
          <a:p>
            <a:r>
              <a:rPr lang="en-US" dirty="0"/>
              <a:t>Ret is accumulating characters – building a new string</a:t>
            </a:r>
            <a:endParaRPr lang="en-US" baseline="0" dirty="0"/>
          </a:p>
          <a:p>
            <a:endParaRPr lang="en-US" dirty="0"/>
          </a:p>
        </p:txBody>
      </p:sp>
      <p:sp>
        <p:nvSpPr>
          <p:cNvPr id="4" name="Slide Number Placeholder 3"/>
          <p:cNvSpPr>
            <a:spLocks noGrp="1"/>
          </p:cNvSpPr>
          <p:nvPr>
            <p:ph type="sldNum" sz="quarter" idx="10"/>
          </p:nvPr>
        </p:nvSpPr>
        <p:spPr/>
        <p:txBody>
          <a:bodyPr/>
          <a:lstStyle/>
          <a:p>
            <a:fld id="{DB9FD3A1-B582-429C-A057-3FACB625D0E6}" type="slidenum">
              <a:rPr lang="en-US" smtClean="0"/>
              <a:t>14</a:t>
            </a:fld>
            <a:endParaRPr lang="en-US"/>
          </a:p>
        </p:txBody>
      </p:sp>
    </p:spTree>
    <p:extLst>
      <p:ext uri="{BB962C8B-B14F-4D97-AF65-F5344CB8AC3E}">
        <p14:creationId xmlns:p14="http://schemas.microsoft.com/office/powerpoint/2010/main" val="132417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a:t>
            </a:r>
            <a:r>
              <a:rPr lang="en-US" baseline="0" dirty="0"/>
              <a:t> the pattern again</a:t>
            </a:r>
            <a:endParaRPr lang="en-US" dirty="0"/>
          </a:p>
        </p:txBody>
      </p:sp>
      <p:sp>
        <p:nvSpPr>
          <p:cNvPr id="4" name="Slide Number Placeholder 3"/>
          <p:cNvSpPr>
            <a:spLocks noGrp="1"/>
          </p:cNvSpPr>
          <p:nvPr>
            <p:ph type="sldNum" sz="quarter" idx="10"/>
          </p:nvPr>
        </p:nvSpPr>
        <p:spPr/>
        <p:txBody>
          <a:bodyPr/>
          <a:lstStyle/>
          <a:p>
            <a:fld id="{DB9FD3A1-B582-429C-A057-3FACB625D0E6}" type="slidenum">
              <a:rPr lang="en-US" smtClean="0"/>
              <a:t>15</a:t>
            </a:fld>
            <a:endParaRPr lang="en-US"/>
          </a:p>
        </p:txBody>
      </p:sp>
    </p:spTree>
    <p:extLst>
      <p:ext uri="{BB962C8B-B14F-4D97-AF65-F5344CB8AC3E}">
        <p14:creationId xmlns:p14="http://schemas.microsoft.com/office/powerpoint/2010/main" val="1045904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9906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53000" y="1295400"/>
            <a:ext cx="3810000" cy="4495800"/>
          </a:xfrm>
        </p:spPr>
        <p:txBody>
          <a:bodyPr/>
          <a:lstStyle/>
          <a:p>
            <a:pPr lvl="0"/>
            <a:endParaRPr lang="en-US" noProof="0"/>
          </a:p>
        </p:txBody>
      </p:sp>
    </p:spTree>
    <p:extLst>
      <p:ext uri="{BB962C8B-B14F-4D97-AF65-F5344CB8AC3E}">
        <p14:creationId xmlns:p14="http://schemas.microsoft.com/office/powerpoint/2010/main" val="132332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a:t>compsci101 fall16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Software_bu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18580"/>
            <a:ext cx="8153400" cy="1981200"/>
          </a:xfrm>
        </p:spPr>
        <p:txBody>
          <a:bodyPr/>
          <a:lstStyle/>
          <a:p>
            <a:pPr eaLnBrk="1" hangingPunct="1"/>
            <a:r>
              <a:rPr lang="en-US" dirty="0" err="1"/>
              <a:t>CompSci</a:t>
            </a:r>
            <a:r>
              <a:rPr lang="en-US" dirty="0"/>
              <a:t> 101</a:t>
            </a:r>
            <a:br>
              <a:rPr lang="en-US" dirty="0"/>
            </a:br>
            <a:r>
              <a:rPr lang="en-US" dirty="0"/>
              <a:t>Introduction to Computer Science</a:t>
            </a:r>
          </a:p>
        </p:txBody>
      </p:sp>
      <p:sp>
        <p:nvSpPr>
          <p:cNvPr id="3075" name="Text Box 4"/>
          <p:cNvSpPr txBox="1">
            <a:spLocks noChangeArrowheads="1"/>
          </p:cNvSpPr>
          <p:nvPr/>
        </p:nvSpPr>
        <p:spPr bwMode="auto">
          <a:xfrm>
            <a:off x="4419600" y="3733800"/>
            <a:ext cx="21691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a:t>Sept 20, 2016</a:t>
            </a:r>
          </a:p>
          <a:p>
            <a:pPr eaLnBrk="1" hangingPunct="1">
              <a:spcBef>
                <a:spcPct val="0"/>
              </a:spcBef>
              <a:buFontTx/>
              <a:buNone/>
            </a:pPr>
            <a:endParaRPr lang="en-US" sz="2800" dirty="0"/>
          </a:p>
          <a:p>
            <a:pPr eaLnBrk="1" hangingPunct="1">
              <a:spcBef>
                <a:spcPct val="0"/>
              </a:spcBef>
              <a:buFontTx/>
              <a:buNone/>
            </a:pPr>
            <a:r>
              <a:rPr lang="en-US" sz="2800" dirty="0"/>
              <a:t>Prof. Rodger</a:t>
            </a:r>
          </a:p>
        </p:txBody>
      </p:sp>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ADD3E9C4-CC62-419B-94EA-3C3ACB7F981C}" type="slidenum">
              <a:rPr lang="en-US" smtClean="0"/>
              <a:pPr>
                <a:defRPr/>
              </a:pPr>
              <a:t>1</a:t>
            </a:fld>
            <a:endParaRPr lang="en-US"/>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124200"/>
            <a:ext cx="2781300" cy="21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228600"/>
            <a:ext cx="8382000" cy="1143000"/>
          </a:xfrm>
        </p:spPr>
        <p:txBody>
          <a:bodyPr/>
          <a:lstStyle/>
          <a:p>
            <a:r>
              <a:rPr lang="en-US" altLang="en-US" dirty="0"/>
              <a:t>Python if statements and Booleans</a:t>
            </a:r>
          </a:p>
        </p:txBody>
      </p:sp>
      <p:sp>
        <p:nvSpPr>
          <p:cNvPr id="17411" name="Content Placeholder 2"/>
          <p:cNvSpPr>
            <a:spLocks noGrp="1"/>
          </p:cNvSpPr>
          <p:nvPr>
            <p:ph idx="1"/>
          </p:nvPr>
        </p:nvSpPr>
        <p:spPr>
          <a:xfrm>
            <a:off x="685800" y="1371600"/>
            <a:ext cx="7772400" cy="5181600"/>
          </a:xfrm>
        </p:spPr>
        <p:txBody>
          <a:bodyPr/>
          <a:lstStyle/>
          <a:p>
            <a:r>
              <a:rPr lang="en-US" altLang="en-US" sz="2400" dirty="0"/>
              <a:t>In python we have if: else: </a:t>
            </a:r>
            <a:r>
              <a:rPr lang="en-US" altLang="en-US" sz="2400" dirty="0" err="1"/>
              <a:t>elif</a:t>
            </a:r>
            <a:r>
              <a:rPr lang="en-US" altLang="en-US" sz="2400" dirty="0"/>
              <a:t>:</a:t>
            </a:r>
          </a:p>
          <a:p>
            <a:pPr lvl="1"/>
            <a:r>
              <a:rPr lang="en-US" altLang="en-US" sz="2400" dirty="0"/>
              <a:t>Used to guard or select block of code</a:t>
            </a:r>
          </a:p>
          <a:p>
            <a:pPr lvl="1"/>
            <a:r>
              <a:rPr lang="en-US" altLang="en-US" sz="2400" dirty="0"/>
              <a:t>If guard is True then code block, else other</a:t>
            </a:r>
          </a:p>
          <a:p>
            <a:pPr lvl="1"/>
            <a:endParaRPr lang="en-US" altLang="en-US" sz="2400" dirty="0"/>
          </a:p>
          <a:p>
            <a:r>
              <a:rPr lang="en-US" altLang="en-US" sz="2400" dirty="0"/>
              <a:t>What type of expression used in if/</a:t>
            </a:r>
            <a:r>
              <a:rPr lang="en-US" altLang="en-US" sz="2400" dirty="0" err="1"/>
              <a:t>elif</a:t>
            </a:r>
            <a:r>
              <a:rPr lang="en-US" altLang="en-US" sz="2400" dirty="0"/>
              <a:t> tests?</a:t>
            </a:r>
          </a:p>
          <a:p>
            <a:pPr lvl="1"/>
            <a:r>
              <a:rPr lang="en-US" altLang="en-US" sz="2400" dirty="0"/>
              <a:t>==, &lt;=, &lt;, &gt;, &gt;=, !=, and, or, not, in</a:t>
            </a:r>
          </a:p>
          <a:p>
            <a:pPr lvl="1"/>
            <a:r>
              <a:rPr lang="en-US" altLang="en-US" sz="2400" dirty="0"/>
              <a:t>Value of expression must be either True or False</a:t>
            </a:r>
          </a:p>
          <a:p>
            <a:pPr lvl="1"/>
            <a:r>
              <a:rPr lang="en-US" altLang="en-US" sz="2400" dirty="0"/>
              <a:t>Type is bool  -  George Boole, Boolean,</a:t>
            </a:r>
          </a:p>
          <a:p>
            <a:pPr lvl="1"/>
            <a:endParaRPr lang="en-US" altLang="en-US" sz="2400" dirty="0"/>
          </a:p>
          <a:p>
            <a:r>
              <a:rPr lang="en-US" altLang="en-US" sz="2400" dirty="0"/>
              <a:t>Examples with if</a:t>
            </a:r>
          </a:p>
          <a:p>
            <a:pPr lvl="1"/>
            <a:r>
              <a:rPr lang="en-US" altLang="en-US" sz="2400" dirty="0"/>
              <a:t>String starts with vowel </a:t>
            </a:r>
          </a:p>
          <a:p>
            <a:pPr marL="457200" lvl="1" indent="0">
              <a:buNone/>
            </a:pPr>
            <a:r>
              <a:rPr lang="en-US" altLang="en-US" sz="2400" dirty="0"/>
              <a:t>    (useful for APT Emphasize)</a:t>
            </a:r>
          </a:p>
        </p:txBody>
      </p:sp>
      <p:pic>
        <p:nvPicPr>
          <p:cNvPr id="8194" name="Picture 2" descr="George Boole 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572" y="4572000"/>
            <a:ext cx="1568428" cy="21031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10</a:t>
            </a:fld>
            <a:endParaRPr lang="en-US"/>
          </a:p>
        </p:txBody>
      </p:sp>
    </p:spTree>
    <p:extLst>
      <p:ext uri="{BB962C8B-B14F-4D97-AF65-F5344CB8AC3E}">
        <p14:creationId xmlns:p14="http://schemas.microsoft.com/office/powerpoint/2010/main" val="48276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169707"/>
            <a:ext cx="5143500" cy="1144270"/>
          </a:xfrm>
        </p:spPr>
        <p:txBody>
          <a:bodyPr/>
          <a:lstStyle/>
          <a:p>
            <a:r>
              <a:rPr lang="en-US" altLang="en-US" sz="3200" dirty="0"/>
              <a:t>Four versions of </a:t>
            </a:r>
            <a:r>
              <a:rPr lang="en-US" altLang="en-US" sz="3200" dirty="0" err="1"/>
              <a:t>isVowel</a:t>
            </a:r>
            <a:r>
              <a:rPr lang="en-US" altLang="en-US" sz="3200" dirty="0"/>
              <a:t>?</a:t>
            </a:r>
            <a:br>
              <a:rPr lang="en-US" altLang="en-US" sz="3200" dirty="0"/>
            </a:br>
            <a:r>
              <a:rPr lang="en-US" altLang="en-US" sz="3200" dirty="0"/>
              <a:t>bit.ly/101f16-0920-3</a:t>
            </a:r>
          </a:p>
        </p:txBody>
      </p:sp>
      <p:sp>
        <p:nvSpPr>
          <p:cNvPr id="4" name="Content Placeholder 3"/>
          <p:cNvSpPr>
            <a:spLocks noGrp="1"/>
          </p:cNvSpPr>
          <p:nvPr>
            <p:ph sz="half" idx="1"/>
          </p:nvPr>
        </p:nvSpPr>
        <p:spPr>
          <a:xfrm>
            <a:off x="381000" y="1905000"/>
            <a:ext cx="2933700" cy="4533900"/>
          </a:xfrm>
          <a:ln>
            <a:solidFill>
              <a:schemeClr val="accent2">
                <a:lumMod val="50000"/>
              </a:schemeClr>
            </a:solidFill>
          </a:ln>
        </p:spPr>
        <p:txBody>
          <a:bodyPr/>
          <a:lstStyle/>
          <a:p>
            <a:pPr marL="0" indent="0">
              <a:buFont typeface="Monotype Sorts" charset="0"/>
              <a:buNone/>
              <a:defRPr/>
            </a:pPr>
            <a:r>
              <a:rPr lang="en-US" sz="2000" b="1" dirty="0" err="1">
                <a:latin typeface="Courier New"/>
                <a:ea typeface="ＭＳ Ｐゴシック" pitchFamily="-65" charset="-128"/>
                <a:cs typeface="Courier New"/>
              </a:rPr>
              <a:t>def</a:t>
            </a:r>
            <a:r>
              <a:rPr lang="en-US" sz="2000" b="1" dirty="0">
                <a:latin typeface="Courier New"/>
                <a:ea typeface="ＭＳ Ｐゴシック" pitchFamily="-65" charset="-128"/>
                <a:cs typeface="Courier New"/>
              </a:rPr>
              <a:t> </a:t>
            </a:r>
            <a:r>
              <a:rPr lang="en-US" sz="2000" b="1" dirty="0" err="1">
                <a:latin typeface="Courier New"/>
                <a:ea typeface="ＭＳ Ｐゴシック" pitchFamily="-65" charset="-128"/>
                <a:cs typeface="Courier New"/>
              </a:rPr>
              <a:t>isVowel</a:t>
            </a:r>
            <a:r>
              <a:rPr lang="en-US" sz="2000" b="1" dirty="0">
                <a:latin typeface="Courier New"/>
                <a:ea typeface="ＭＳ Ｐゴシック" pitchFamily="-65" charset="-128"/>
                <a:cs typeface="Courier New"/>
              </a:rPr>
              <a:t>(</a:t>
            </a:r>
            <a:r>
              <a:rPr lang="en-US" sz="2000" b="1" dirty="0" err="1">
                <a:latin typeface="Courier New"/>
                <a:ea typeface="ＭＳ Ｐゴシック" pitchFamily="-65" charset="-128"/>
                <a:cs typeface="Courier New"/>
              </a:rPr>
              <a:t>ch</a:t>
            </a:r>
            <a:r>
              <a:rPr lang="en-US" sz="2000" b="1" dirty="0">
                <a:latin typeface="Courier New"/>
                <a:ea typeface="ＭＳ Ｐゴシック" pitchFamily="-65" charset="-128"/>
                <a:cs typeface="Courier New"/>
              </a:rPr>
              <a:t>):</a:t>
            </a:r>
          </a:p>
          <a:p>
            <a:pPr marL="0" indent="0">
              <a:buFont typeface="Monotype Sorts" charset="0"/>
              <a:buNone/>
              <a:defRPr/>
            </a:pPr>
            <a:r>
              <a:rPr lang="en-US" sz="2000" b="1" dirty="0">
                <a:latin typeface="Courier New"/>
                <a:ea typeface="ＭＳ Ｐゴシック" pitchFamily="-65" charset="-128"/>
                <a:cs typeface="Courier New"/>
              </a:rPr>
              <a:t>   if </a:t>
            </a:r>
            <a:r>
              <a:rPr lang="en-US" sz="2000" b="1" dirty="0" err="1">
                <a:latin typeface="Courier New"/>
                <a:ea typeface="ＭＳ Ｐゴシック" pitchFamily="-65" charset="-128"/>
                <a:cs typeface="Courier New"/>
              </a:rPr>
              <a:t>ch</a:t>
            </a:r>
            <a:r>
              <a:rPr lang="en-US" sz="2000" b="1" dirty="0">
                <a:latin typeface="Courier New"/>
                <a:ea typeface="ＭＳ Ｐゴシック" pitchFamily="-65" charset="-128"/>
                <a:cs typeface="Courier New"/>
              </a:rPr>
              <a:t> =='e':</a:t>
            </a:r>
          </a:p>
          <a:p>
            <a:pPr marL="0" indent="0">
              <a:buFont typeface="Monotype Sorts" charset="0"/>
              <a:buNone/>
              <a:defRPr/>
            </a:pPr>
            <a:r>
              <a:rPr lang="en-US" sz="2000" b="1" dirty="0">
                <a:latin typeface="Courier New"/>
                <a:ea typeface="ＭＳ Ｐゴシック" pitchFamily="-65" charset="-128"/>
                <a:cs typeface="Courier New"/>
              </a:rPr>
              <a:t>      return True</a:t>
            </a:r>
          </a:p>
          <a:p>
            <a:pPr marL="0" indent="0">
              <a:buFont typeface="Monotype Sorts" charset="0"/>
              <a:buNone/>
              <a:defRPr/>
            </a:pPr>
            <a:r>
              <a:rPr lang="en-US" sz="2000" b="1" dirty="0">
                <a:latin typeface="Courier New"/>
                <a:ea typeface="ＭＳ Ｐゴシック" pitchFamily="-65" charset="-128"/>
                <a:cs typeface="Courier New"/>
              </a:rPr>
              <a:t>   if </a:t>
            </a:r>
            <a:r>
              <a:rPr lang="en-US" sz="2000" b="1" dirty="0" err="1">
                <a:latin typeface="Courier New"/>
                <a:ea typeface="ＭＳ Ｐゴシック" pitchFamily="-65" charset="-128"/>
                <a:cs typeface="Courier New"/>
              </a:rPr>
              <a:t>ch</a:t>
            </a:r>
            <a:r>
              <a:rPr lang="en-US" sz="2000" b="1" dirty="0">
                <a:latin typeface="Courier New"/>
                <a:ea typeface="ＭＳ Ｐゴシック" pitchFamily="-65" charset="-128"/>
                <a:cs typeface="Courier New"/>
              </a:rPr>
              <a:t> == 'a':</a:t>
            </a:r>
          </a:p>
          <a:p>
            <a:pPr marL="0" indent="0">
              <a:buFont typeface="Monotype Sorts" charset="0"/>
              <a:buNone/>
              <a:defRPr/>
            </a:pPr>
            <a:r>
              <a:rPr lang="en-US" sz="2000" b="1" dirty="0">
                <a:latin typeface="Courier New"/>
                <a:ea typeface="ＭＳ Ｐゴシック" pitchFamily="-65" charset="-128"/>
                <a:cs typeface="Courier New"/>
              </a:rPr>
              <a:t>      return True</a:t>
            </a:r>
          </a:p>
          <a:p>
            <a:pPr marL="0" indent="0">
              <a:buFont typeface="Monotype Sorts" charset="0"/>
              <a:buNone/>
              <a:defRPr/>
            </a:pPr>
            <a:r>
              <a:rPr lang="en-US" sz="2000" b="1" dirty="0">
                <a:latin typeface="Courier New"/>
                <a:ea typeface="ＭＳ Ｐゴシック" pitchFamily="-65" charset="-128"/>
                <a:cs typeface="Courier New"/>
              </a:rPr>
              <a:t>   if </a:t>
            </a:r>
            <a:r>
              <a:rPr lang="en-US" sz="2000" b="1" dirty="0" err="1">
                <a:latin typeface="Courier New"/>
                <a:ea typeface="ＭＳ Ｐゴシック" pitchFamily="-65" charset="-128"/>
                <a:cs typeface="Courier New"/>
              </a:rPr>
              <a:t>ch</a:t>
            </a:r>
            <a:r>
              <a:rPr lang="en-US" sz="2000" b="1" dirty="0">
                <a:latin typeface="Courier New"/>
                <a:ea typeface="ＭＳ Ｐゴシック" pitchFamily="-65" charset="-128"/>
                <a:cs typeface="Courier New"/>
              </a:rPr>
              <a:t> == '</a:t>
            </a:r>
            <a:r>
              <a:rPr lang="en-US" sz="2000" b="1" dirty="0" err="1">
                <a:latin typeface="Courier New"/>
                <a:ea typeface="ＭＳ Ｐゴシック" pitchFamily="-65" charset="-128"/>
                <a:cs typeface="Courier New"/>
              </a:rPr>
              <a:t>i</a:t>
            </a:r>
            <a:r>
              <a:rPr lang="en-US" sz="2000" b="1" dirty="0">
                <a:latin typeface="Courier New"/>
                <a:ea typeface="ＭＳ Ｐゴシック" pitchFamily="-65" charset="-128"/>
                <a:cs typeface="Courier New"/>
              </a:rPr>
              <a:t>':</a:t>
            </a:r>
          </a:p>
          <a:p>
            <a:pPr marL="0" indent="0">
              <a:buFont typeface="Monotype Sorts" charset="0"/>
              <a:buNone/>
              <a:defRPr/>
            </a:pPr>
            <a:r>
              <a:rPr lang="en-US" sz="2000" b="1" dirty="0">
                <a:latin typeface="Courier New"/>
                <a:ea typeface="ＭＳ Ｐゴシック" pitchFamily="-65" charset="-128"/>
                <a:cs typeface="Courier New"/>
              </a:rPr>
              <a:t>      return True</a:t>
            </a:r>
          </a:p>
          <a:p>
            <a:pPr marL="0" indent="0">
              <a:buFont typeface="Monotype Sorts" charset="0"/>
              <a:buNone/>
              <a:defRPr/>
            </a:pPr>
            <a:r>
              <a:rPr lang="en-US" sz="2000" b="1" dirty="0">
                <a:latin typeface="Courier New"/>
                <a:ea typeface="ＭＳ Ｐゴシック" pitchFamily="-65" charset="-128"/>
                <a:cs typeface="Courier New"/>
              </a:rPr>
              <a:t>   if </a:t>
            </a:r>
            <a:r>
              <a:rPr lang="en-US" sz="2000" b="1" dirty="0" err="1">
                <a:latin typeface="Courier New"/>
                <a:ea typeface="ＭＳ Ｐゴシック" pitchFamily="-65" charset="-128"/>
                <a:cs typeface="Courier New"/>
              </a:rPr>
              <a:t>ch</a:t>
            </a:r>
            <a:r>
              <a:rPr lang="en-US" sz="2000" b="1" dirty="0">
                <a:latin typeface="Courier New"/>
                <a:ea typeface="ＭＳ Ｐゴシック" pitchFamily="-65" charset="-128"/>
                <a:cs typeface="Courier New"/>
              </a:rPr>
              <a:t> == 'o':</a:t>
            </a:r>
          </a:p>
          <a:p>
            <a:pPr marL="0" indent="0">
              <a:buFont typeface="Monotype Sorts" charset="0"/>
              <a:buNone/>
              <a:defRPr/>
            </a:pPr>
            <a:r>
              <a:rPr lang="en-US" sz="2000" b="1" dirty="0">
                <a:latin typeface="Courier New"/>
                <a:ea typeface="ＭＳ Ｐゴシック" pitchFamily="-65" charset="-128"/>
                <a:cs typeface="Courier New"/>
              </a:rPr>
              <a:t>      return True</a:t>
            </a:r>
          </a:p>
          <a:p>
            <a:pPr marL="0" indent="0">
              <a:buFont typeface="Monotype Sorts" charset="0"/>
              <a:buNone/>
              <a:defRPr/>
            </a:pPr>
            <a:r>
              <a:rPr lang="en-US" sz="2000" b="1" dirty="0">
                <a:latin typeface="Courier New"/>
                <a:ea typeface="ＭＳ Ｐゴシック" pitchFamily="-65" charset="-128"/>
                <a:cs typeface="Courier New"/>
              </a:rPr>
              <a:t>   if </a:t>
            </a:r>
            <a:r>
              <a:rPr lang="en-US" sz="2000" b="1" dirty="0" err="1">
                <a:latin typeface="Courier New"/>
                <a:ea typeface="ＭＳ Ｐゴシック" pitchFamily="-65" charset="-128"/>
                <a:cs typeface="Courier New"/>
              </a:rPr>
              <a:t>ch</a:t>
            </a:r>
            <a:r>
              <a:rPr lang="en-US" sz="2000" b="1" dirty="0">
                <a:latin typeface="Courier New"/>
                <a:ea typeface="ＭＳ Ｐゴシック" pitchFamily="-65" charset="-128"/>
                <a:cs typeface="Courier New"/>
              </a:rPr>
              <a:t> == 'u':</a:t>
            </a:r>
          </a:p>
          <a:p>
            <a:pPr marL="0" indent="0">
              <a:buFont typeface="Monotype Sorts" charset="0"/>
              <a:buNone/>
              <a:defRPr/>
            </a:pPr>
            <a:r>
              <a:rPr lang="en-US" sz="2000" b="1" dirty="0">
                <a:latin typeface="Courier New"/>
                <a:ea typeface="ＭＳ Ｐゴシック" pitchFamily="-65" charset="-128"/>
                <a:cs typeface="Courier New"/>
              </a:rPr>
              <a:t>      return True</a:t>
            </a:r>
          </a:p>
          <a:p>
            <a:pPr marL="0" indent="0">
              <a:buFont typeface="Monotype Sorts" charset="0"/>
              <a:buNone/>
              <a:defRPr/>
            </a:pPr>
            <a:r>
              <a:rPr lang="en-US" sz="2000" b="1" dirty="0">
                <a:latin typeface="Courier New"/>
                <a:ea typeface="ＭＳ Ｐゴシック" pitchFamily="-65" charset="-128"/>
                <a:cs typeface="Courier New"/>
              </a:rPr>
              <a:t>   return False</a:t>
            </a:r>
          </a:p>
        </p:txBody>
      </p:sp>
      <p:sp>
        <p:nvSpPr>
          <p:cNvPr id="16388" name="Content Placeholder 4"/>
          <p:cNvSpPr>
            <a:spLocks noGrp="1"/>
          </p:cNvSpPr>
          <p:nvPr>
            <p:ph sz="half" idx="2"/>
          </p:nvPr>
        </p:nvSpPr>
        <p:spPr>
          <a:xfrm>
            <a:off x="4800600" y="304800"/>
            <a:ext cx="3860800" cy="1600200"/>
          </a:xfrm>
          <a:ln w="12700">
            <a:solidFill>
              <a:schemeClr val="tx1"/>
            </a:solidFill>
            <a:miter lim="800000"/>
            <a:headEnd/>
            <a:tailEnd/>
          </a:ln>
        </p:spPr>
        <p:txBody>
          <a:bodyPr/>
          <a:lstStyle/>
          <a:p>
            <a:pPr marL="0" indent="0">
              <a:buFont typeface="Monotype Sorts" charset="2"/>
              <a:buNone/>
            </a:pPr>
            <a:r>
              <a:rPr lang="en-US" altLang="en-US" sz="2000" b="1" dirty="0" err="1">
                <a:solidFill>
                  <a:schemeClr val="tx1"/>
                </a:solidFill>
                <a:latin typeface="Courier New" panose="02070309020205020404" pitchFamily="49" charset="0"/>
                <a:cs typeface="Courier New" panose="02070309020205020404" pitchFamily="49" charset="0"/>
              </a:rPr>
              <a:t>def</a:t>
            </a:r>
            <a:r>
              <a:rPr lang="en-US" altLang="en-US" sz="2000" b="1" dirty="0">
                <a:solidFill>
                  <a:schemeClr val="tx1"/>
                </a:solidFill>
                <a:latin typeface="Courier New" panose="02070309020205020404" pitchFamily="49" charset="0"/>
                <a:cs typeface="Courier New" panose="02070309020205020404" pitchFamily="49" charset="0"/>
              </a:rPr>
              <a:t> </a:t>
            </a:r>
            <a:r>
              <a:rPr lang="en-US" altLang="en-US" sz="2000" b="1" dirty="0" err="1">
                <a:solidFill>
                  <a:schemeClr val="tx1"/>
                </a:solidFill>
                <a:latin typeface="Courier New" panose="02070309020205020404" pitchFamily="49" charset="0"/>
                <a:cs typeface="Courier New" panose="02070309020205020404" pitchFamily="49" charset="0"/>
              </a:rPr>
              <a:t>isVowel</a:t>
            </a:r>
            <a:r>
              <a:rPr lang="en-US" altLang="en-US" sz="2000" b="1" dirty="0">
                <a:solidFill>
                  <a:schemeClr val="tx1"/>
                </a:solidFill>
                <a:latin typeface="Courier New" panose="02070309020205020404" pitchFamily="49" charset="0"/>
                <a:cs typeface="Courier New" panose="02070309020205020404" pitchFamily="49" charset="0"/>
              </a:rPr>
              <a:t>(</a:t>
            </a:r>
            <a:r>
              <a:rPr lang="en-US" altLang="en-US" sz="2000" b="1" dirty="0" err="1">
                <a:solidFill>
                  <a:schemeClr val="tx1"/>
                </a:solidFill>
                <a:latin typeface="Courier New" panose="02070309020205020404" pitchFamily="49" charset="0"/>
                <a:cs typeface="Courier New" panose="02070309020205020404" pitchFamily="49" charset="0"/>
              </a:rPr>
              <a:t>ch</a:t>
            </a:r>
            <a:r>
              <a:rPr lang="en-US" altLang="en-US" sz="2000" b="1" dirty="0">
                <a:solidFill>
                  <a:schemeClr val="tx1"/>
                </a:solidFill>
                <a:latin typeface="Courier New" panose="02070309020205020404" pitchFamily="49" charset="0"/>
                <a:cs typeface="Courier New" panose="02070309020205020404" pitchFamily="49" charset="0"/>
              </a:rPr>
              <a:t>):</a:t>
            </a:r>
          </a:p>
          <a:p>
            <a:pPr marL="0" indent="0">
              <a:buFont typeface="Monotype Sorts" charset="2"/>
              <a:buNone/>
            </a:pPr>
            <a:r>
              <a:rPr lang="en-US" altLang="en-US" sz="2000" b="1" dirty="0">
                <a:solidFill>
                  <a:schemeClr val="tx1"/>
                </a:solidFill>
                <a:latin typeface="Courier New" panose="02070309020205020404" pitchFamily="49" charset="0"/>
                <a:cs typeface="Courier New" panose="02070309020205020404" pitchFamily="49" charset="0"/>
              </a:rPr>
              <a:t>   c = "</a:t>
            </a:r>
            <a:r>
              <a:rPr lang="en-US" altLang="en-US" sz="2000" b="1" dirty="0" err="1">
                <a:solidFill>
                  <a:schemeClr val="tx1"/>
                </a:solidFill>
                <a:latin typeface="Courier New" panose="02070309020205020404" pitchFamily="49" charset="0"/>
                <a:cs typeface="Courier New" panose="02070309020205020404" pitchFamily="49" charset="0"/>
              </a:rPr>
              <a:t>aeiou</a:t>
            </a:r>
            <a:r>
              <a:rPr lang="en-US" altLang="en-US" sz="2000" b="1" dirty="0">
                <a:solidFill>
                  <a:schemeClr val="tx1"/>
                </a:solidFill>
                <a:latin typeface="Courier New" panose="02070309020205020404" pitchFamily="49" charset="0"/>
                <a:cs typeface="Courier New" panose="02070309020205020404" pitchFamily="49" charset="0"/>
              </a:rPr>
              <a:t>".count(</a:t>
            </a:r>
            <a:r>
              <a:rPr lang="en-US" altLang="en-US" sz="2000" b="1" dirty="0" err="1">
                <a:solidFill>
                  <a:schemeClr val="tx1"/>
                </a:solidFill>
                <a:latin typeface="Courier New" panose="02070309020205020404" pitchFamily="49" charset="0"/>
                <a:cs typeface="Courier New" panose="02070309020205020404" pitchFamily="49" charset="0"/>
              </a:rPr>
              <a:t>ch</a:t>
            </a:r>
            <a:r>
              <a:rPr lang="en-US" altLang="en-US" sz="2000" b="1" dirty="0">
                <a:solidFill>
                  <a:schemeClr val="tx1"/>
                </a:solidFill>
                <a:latin typeface="Courier New" panose="02070309020205020404" pitchFamily="49" charset="0"/>
                <a:cs typeface="Courier New" panose="02070309020205020404" pitchFamily="49" charset="0"/>
              </a:rPr>
              <a:t>)</a:t>
            </a:r>
          </a:p>
          <a:p>
            <a:pPr marL="0" indent="0">
              <a:buFont typeface="Monotype Sorts" charset="2"/>
              <a:buNone/>
            </a:pPr>
            <a:r>
              <a:rPr lang="en-US" altLang="en-US" sz="2000" b="1" dirty="0">
                <a:solidFill>
                  <a:schemeClr val="tx1"/>
                </a:solidFill>
                <a:latin typeface="Courier New" panose="02070309020205020404" pitchFamily="49" charset="0"/>
                <a:cs typeface="Courier New" panose="02070309020205020404" pitchFamily="49" charset="0"/>
              </a:rPr>
              <a:t>   if c &gt; 0:</a:t>
            </a:r>
          </a:p>
          <a:p>
            <a:pPr marL="0" indent="0">
              <a:buFont typeface="Monotype Sorts" charset="2"/>
              <a:buNone/>
            </a:pPr>
            <a:r>
              <a:rPr lang="en-US" altLang="en-US" sz="2000" b="1" dirty="0">
                <a:solidFill>
                  <a:schemeClr val="tx1"/>
                </a:solidFill>
                <a:latin typeface="Courier New" panose="02070309020205020404" pitchFamily="49" charset="0"/>
                <a:cs typeface="Courier New" panose="02070309020205020404" pitchFamily="49" charset="0"/>
              </a:rPr>
              <a:t>       return True</a:t>
            </a:r>
          </a:p>
          <a:p>
            <a:pPr marL="0" indent="0">
              <a:buFont typeface="Monotype Sorts" charset="2"/>
              <a:buNone/>
            </a:pPr>
            <a:r>
              <a:rPr lang="en-US" altLang="en-US" sz="2000" b="1" dirty="0">
                <a:solidFill>
                  <a:schemeClr val="tx1"/>
                </a:solidFill>
                <a:latin typeface="Courier New" panose="02070309020205020404" pitchFamily="49" charset="0"/>
                <a:cs typeface="Courier New" panose="02070309020205020404" pitchFamily="49" charset="0"/>
              </a:rPr>
              <a:t>   </a:t>
            </a:r>
          </a:p>
        </p:txBody>
      </p:sp>
      <p:sp>
        <p:nvSpPr>
          <p:cNvPr id="16389" name="Content Placeholder 4"/>
          <p:cNvSpPr txBox="1">
            <a:spLocks/>
          </p:cNvSpPr>
          <p:nvPr/>
        </p:nvSpPr>
        <p:spPr bwMode="auto">
          <a:xfrm>
            <a:off x="4197350" y="2499636"/>
            <a:ext cx="5067300" cy="914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buFont typeface="Monotype Sorts" charset="2"/>
              <a:buNone/>
            </a:pPr>
            <a:r>
              <a:rPr lang="en-US" altLang="en-US" sz="2000" dirty="0" err="1">
                <a:solidFill>
                  <a:schemeClr val="tx1"/>
                </a:solidFill>
                <a:latin typeface="Courier New" panose="02070309020205020404" pitchFamily="49" charset="0"/>
                <a:cs typeface="Courier New" panose="02070309020205020404" pitchFamily="49" charset="0"/>
              </a:rPr>
              <a:t>def</a:t>
            </a:r>
            <a:r>
              <a:rPr lang="en-US" altLang="en-US" sz="2000" dirty="0">
                <a:solidFill>
                  <a:schemeClr val="tx1"/>
                </a:solidFill>
                <a:latin typeface="Courier New" panose="02070309020205020404" pitchFamily="49" charset="0"/>
                <a:cs typeface="Courier New" panose="02070309020205020404" pitchFamily="49" charset="0"/>
              </a:rPr>
              <a:t> </a:t>
            </a:r>
            <a:r>
              <a:rPr lang="en-US" altLang="en-US" sz="2000" dirty="0" err="1">
                <a:solidFill>
                  <a:schemeClr val="tx1"/>
                </a:solidFill>
                <a:latin typeface="Courier New" panose="02070309020205020404" pitchFamily="49" charset="0"/>
                <a:cs typeface="Courier New" panose="02070309020205020404" pitchFamily="49" charset="0"/>
              </a:rPr>
              <a:t>isVowel</a:t>
            </a:r>
            <a:r>
              <a:rPr lang="en-US" altLang="en-US" sz="2000" dirty="0">
                <a:solidFill>
                  <a:schemeClr val="tx1"/>
                </a:solidFill>
                <a:latin typeface="Courier New" panose="02070309020205020404" pitchFamily="49" charset="0"/>
                <a:cs typeface="Courier New" panose="02070309020205020404" pitchFamily="49" charset="0"/>
              </a:rPr>
              <a:t>(</a:t>
            </a:r>
            <a:r>
              <a:rPr lang="en-US" altLang="en-US" sz="2000" dirty="0" err="1">
                <a:solidFill>
                  <a:schemeClr val="tx1"/>
                </a:solidFill>
                <a:latin typeface="Courier New" panose="02070309020205020404" pitchFamily="49" charset="0"/>
                <a:cs typeface="Courier New" panose="02070309020205020404" pitchFamily="49" charset="0"/>
              </a:rPr>
              <a:t>ch</a:t>
            </a:r>
            <a:r>
              <a:rPr lang="en-US" altLang="en-US" sz="2000" dirty="0">
                <a:solidFill>
                  <a:schemeClr val="tx1"/>
                </a:solidFill>
                <a:latin typeface="Courier New" panose="02070309020205020404" pitchFamily="49" charset="0"/>
                <a:cs typeface="Courier New" panose="02070309020205020404" pitchFamily="49" charset="0"/>
              </a:rPr>
              <a:t>):</a:t>
            </a:r>
          </a:p>
          <a:p>
            <a:pPr>
              <a:buFont typeface="Monotype Sorts" charset="2"/>
              <a:buNone/>
            </a:pPr>
            <a:r>
              <a:rPr lang="en-US" altLang="en-US" sz="2000" dirty="0">
                <a:solidFill>
                  <a:schemeClr val="tx1"/>
                </a:solidFill>
                <a:latin typeface="Courier New" panose="02070309020205020404" pitchFamily="49" charset="0"/>
                <a:cs typeface="Courier New" panose="02070309020205020404" pitchFamily="49" charset="0"/>
              </a:rPr>
              <a:t>   return "</a:t>
            </a:r>
            <a:r>
              <a:rPr lang="en-US" altLang="en-US" sz="2000" dirty="0" err="1">
                <a:solidFill>
                  <a:schemeClr val="tx1"/>
                </a:solidFill>
                <a:latin typeface="Courier New" panose="02070309020205020404" pitchFamily="49" charset="0"/>
                <a:cs typeface="Courier New" panose="02070309020205020404" pitchFamily="49" charset="0"/>
              </a:rPr>
              <a:t>aeiou</a:t>
            </a:r>
            <a:r>
              <a:rPr lang="en-US" altLang="en-US" sz="2000" dirty="0">
                <a:solidFill>
                  <a:schemeClr val="tx1"/>
                </a:solidFill>
                <a:latin typeface="Courier New" panose="02070309020205020404" pitchFamily="49" charset="0"/>
                <a:cs typeface="Courier New" panose="02070309020205020404" pitchFamily="49" charset="0"/>
              </a:rPr>
              <a:t>".count(</a:t>
            </a:r>
            <a:r>
              <a:rPr lang="en-US" altLang="en-US" sz="2000" dirty="0" err="1">
                <a:solidFill>
                  <a:schemeClr val="tx1"/>
                </a:solidFill>
                <a:latin typeface="Courier New" panose="02070309020205020404" pitchFamily="49" charset="0"/>
                <a:cs typeface="Courier New" panose="02070309020205020404" pitchFamily="49" charset="0"/>
              </a:rPr>
              <a:t>ch</a:t>
            </a:r>
            <a:r>
              <a:rPr lang="en-US" altLang="en-US" sz="2000" dirty="0">
                <a:solidFill>
                  <a:schemeClr val="tx1"/>
                </a:solidFill>
                <a:latin typeface="Courier New" panose="02070309020205020404" pitchFamily="49" charset="0"/>
                <a:cs typeface="Courier New" panose="02070309020205020404" pitchFamily="49" charset="0"/>
              </a:rPr>
              <a:t>) &gt; 0</a:t>
            </a:r>
            <a:endParaRPr lang="en-US" altLang="en-US" dirty="0">
              <a:solidFill>
                <a:schemeClr val="tx1"/>
              </a:solidFill>
              <a:cs typeface="Courier New" panose="02070309020205020404" pitchFamily="49" charset="0"/>
            </a:endParaRPr>
          </a:p>
        </p:txBody>
      </p:sp>
      <p:sp>
        <p:nvSpPr>
          <p:cNvPr id="6" name="Content Placeholder 4"/>
          <p:cNvSpPr txBox="1">
            <a:spLocks/>
          </p:cNvSpPr>
          <p:nvPr/>
        </p:nvSpPr>
        <p:spPr bwMode="auto">
          <a:xfrm>
            <a:off x="4019550" y="4115284"/>
            <a:ext cx="5067300" cy="205167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buFont typeface="Monotype Sorts" charset="2"/>
              <a:buNone/>
            </a:pPr>
            <a:r>
              <a:rPr lang="en-US" altLang="en-US" sz="2000" dirty="0" err="1">
                <a:solidFill>
                  <a:schemeClr val="tx1"/>
                </a:solidFill>
                <a:latin typeface="Courier New" panose="02070309020205020404" pitchFamily="49" charset="0"/>
                <a:cs typeface="Courier New" panose="02070309020205020404" pitchFamily="49" charset="0"/>
              </a:rPr>
              <a:t>def</a:t>
            </a:r>
            <a:r>
              <a:rPr lang="en-US" altLang="en-US" sz="2000" dirty="0">
                <a:solidFill>
                  <a:schemeClr val="tx1"/>
                </a:solidFill>
                <a:latin typeface="Courier New" panose="02070309020205020404" pitchFamily="49" charset="0"/>
                <a:cs typeface="Courier New" panose="02070309020205020404" pitchFamily="49" charset="0"/>
              </a:rPr>
              <a:t> </a:t>
            </a:r>
            <a:r>
              <a:rPr lang="en-US" altLang="en-US" sz="2000" dirty="0" err="1">
                <a:solidFill>
                  <a:schemeClr val="tx1"/>
                </a:solidFill>
                <a:latin typeface="Courier New" panose="02070309020205020404" pitchFamily="49" charset="0"/>
                <a:cs typeface="Courier New" panose="02070309020205020404" pitchFamily="49" charset="0"/>
              </a:rPr>
              <a:t>isVowel</a:t>
            </a:r>
            <a:r>
              <a:rPr lang="en-US" altLang="en-US" sz="2000" dirty="0">
                <a:solidFill>
                  <a:schemeClr val="tx1"/>
                </a:solidFill>
                <a:latin typeface="Courier New" panose="02070309020205020404" pitchFamily="49" charset="0"/>
                <a:cs typeface="Courier New" panose="02070309020205020404" pitchFamily="49" charset="0"/>
              </a:rPr>
              <a:t>(</a:t>
            </a:r>
            <a:r>
              <a:rPr lang="en-US" altLang="en-US" sz="2000" dirty="0" err="1">
                <a:solidFill>
                  <a:schemeClr val="tx1"/>
                </a:solidFill>
                <a:latin typeface="Courier New" panose="02070309020205020404" pitchFamily="49" charset="0"/>
                <a:cs typeface="Courier New" panose="02070309020205020404" pitchFamily="49" charset="0"/>
              </a:rPr>
              <a:t>ch</a:t>
            </a:r>
            <a:r>
              <a:rPr lang="en-US" altLang="en-US" sz="2000" dirty="0">
                <a:solidFill>
                  <a:schemeClr val="tx1"/>
                </a:solidFill>
                <a:latin typeface="Courier New" panose="02070309020205020404" pitchFamily="49" charset="0"/>
                <a:cs typeface="Courier New" panose="02070309020205020404" pitchFamily="49" charset="0"/>
              </a:rPr>
              <a:t>):</a:t>
            </a:r>
          </a:p>
          <a:p>
            <a:pPr>
              <a:buNone/>
            </a:pPr>
            <a:r>
              <a:rPr lang="en-US" altLang="en-US" sz="2000" dirty="0">
                <a:solidFill>
                  <a:schemeClr val="tx1"/>
                </a:solidFill>
                <a:latin typeface="Courier New" panose="02070309020205020404" pitchFamily="49" charset="0"/>
                <a:cs typeface="Courier New" panose="02070309020205020404" pitchFamily="49" charset="0"/>
              </a:rPr>
              <a:t>   if </a:t>
            </a:r>
            <a:r>
              <a:rPr lang="en-US" altLang="en-US" sz="2000" dirty="0" err="1">
                <a:solidFill>
                  <a:schemeClr val="tx1"/>
                </a:solidFill>
                <a:latin typeface="Courier New" panose="02070309020205020404" pitchFamily="49" charset="0"/>
                <a:cs typeface="Courier New" panose="02070309020205020404" pitchFamily="49" charset="0"/>
              </a:rPr>
              <a:t>ch</a:t>
            </a:r>
            <a:r>
              <a:rPr lang="en-US" altLang="en-US" sz="2000" dirty="0">
                <a:solidFill>
                  <a:schemeClr val="tx1"/>
                </a:solidFill>
                <a:latin typeface="Courier New" panose="02070309020205020404" pitchFamily="49" charset="0"/>
                <a:cs typeface="Courier New" panose="02070309020205020404" pitchFamily="49" charset="0"/>
              </a:rPr>
              <a:t> in "</a:t>
            </a:r>
            <a:r>
              <a:rPr lang="en-US" altLang="en-US" sz="2000" dirty="0" err="1">
                <a:solidFill>
                  <a:schemeClr val="tx1"/>
                </a:solidFill>
                <a:latin typeface="Courier New" panose="02070309020205020404" pitchFamily="49" charset="0"/>
                <a:cs typeface="Courier New" panose="02070309020205020404" pitchFamily="49" charset="0"/>
              </a:rPr>
              <a:t>aeiou</a:t>
            </a:r>
            <a:r>
              <a:rPr lang="en-US" altLang="en-US" sz="2000" dirty="0">
                <a:solidFill>
                  <a:schemeClr val="tx1"/>
                </a:solidFill>
                <a:latin typeface="Courier New" panose="02070309020205020404" pitchFamily="49" charset="0"/>
                <a:cs typeface="Courier New" panose="02070309020205020404" pitchFamily="49" charset="0"/>
              </a:rPr>
              <a:t>":</a:t>
            </a:r>
          </a:p>
          <a:p>
            <a:pPr>
              <a:buNone/>
            </a:pPr>
            <a:r>
              <a:rPr lang="en-US" altLang="en-US" sz="2000" dirty="0">
                <a:solidFill>
                  <a:schemeClr val="tx1"/>
                </a:solidFill>
                <a:latin typeface="Courier New" panose="02070309020205020404" pitchFamily="49" charset="0"/>
                <a:cs typeface="Courier New" panose="02070309020205020404" pitchFamily="49" charset="0"/>
              </a:rPr>
              <a:t>       return True</a:t>
            </a:r>
          </a:p>
          <a:p>
            <a:pPr>
              <a:buNone/>
            </a:pPr>
            <a:r>
              <a:rPr lang="en-US" altLang="en-US" sz="2000" dirty="0">
                <a:solidFill>
                  <a:schemeClr val="tx1"/>
                </a:solidFill>
                <a:latin typeface="Courier New" panose="02070309020205020404" pitchFamily="49" charset="0"/>
                <a:cs typeface="Courier New" panose="02070309020205020404" pitchFamily="49" charset="0"/>
              </a:rPr>
              <a:t>   else:</a:t>
            </a:r>
          </a:p>
          <a:p>
            <a:pPr>
              <a:buNone/>
            </a:pPr>
            <a:r>
              <a:rPr lang="en-US" altLang="en-US" sz="2000" dirty="0">
                <a:solidFill>
                  <a:schemeClr val="tx1"/>
                </a:solidFill>
                <a:latin typeface="Courier New" panose="02070309020205020404" pitchFamily="49" charset="0"/>
                <a:cs typeface="Courier New" panose="02070309020205020404" pitchFamily="49" charset="0"/>
              </a:rPr>
              <a:t>       return False</a:t>
            </a:r>
          </a:p>
        </p:txBody>
      </p:sp>
      <p:sp>
        <p:nvSpPr>
          <p:cNvPr id="2" name="TextBox 1"/>
          <p:cNvSpPr txBox="1"/>
          <p:nvPr/>
        </p:nvSpPr>
        <p:spPr>
          <a:xfrm>
            <a:off x="123849" y="1193990"/>
            <a:ext cx="628698" cy="830997"/>
          </a:xfrm>
          <a:prstGeom prst="rect">
            <a:avLst/>
          </a:prstGeom>
          <a:noFill/>
        </p:spPr>
        <p:txBody>
          <a:bodyPr wrap="none" rtlCol="0">
            <a:spAutoFit/>
          </a:bodyPr>
          <a:lstStyle/>
          <a:p>
            <a:r>
              <a:rPr lang="en-US" sz="4800" dirty="0"/>
              <a:t>A</a:t>
            </a:r>
          </a:p>
        </p:txBody>
      </p:sp>
      <p:sp>
        <p:nvSpPr>
          <p:cNvPr id="8" name="TextBox 7"/>
          <p:cNvSpPr txBox="1"/>
          <p:nvPr/>
        </p:nvSpPr>
        <p:spPr>
          <a:xfrm>
            <a:off x="4197366" y="1155445"/>
            <a:ext cx="595035" cy="830997"/>
          </a:xfrm>
          <a:prstGeom prst="rect">
            <a:avLst/>
          </a:prstGeom>
          <a:noFill/>
        </p:spPr>
        <p:txBody>
          <a:bodyPr wrap="none" rtlCol="0">
            <a:spAutoFit/>
          </a:bodyPr>
          <a:lstStyle/>
          <a:p>
            <a:r>
              <a:rPr lang="en-US" sz="4800" dirty="0"/>
              <a:t>B</a:t>
            </a:r>
          </a:p>
        </p:txBody>
      </p:sp>
      <p:sp>
        <p:nvSpPr>
          <p:cNvPr id="9" name="TextBox 8"/>
          <p:cNvSpPr txBox="1"/>
          <p:nvPr/>
        </p:nvSpPr>
        <p:spPr>
          <a:xfrm>
            <a:off x="3472156" y="3535055"/>
            <a:ext cx="628698" cy="830997"/>
          </a:xfrm>
          <a:prstGeom prst="rect">
            <a:avLst/>
          </a:prstGeom>
          <a:noFill/>
        </p:spPr>
        <p:txBody>
          <a:bodyPr wrap="none" rtlCol="0">
            <a:spAutoFit/>
          </a:bodyPr>
          <a:lstStyle/>
          <a:p>
            <a:r>
              <a:rPr lang="en-US" sz="4800" dirty="0"/>
              <a:t>D</a:t>
            </a:r>
          </a:p>
        </p:txBody>
      </p:sp>
      <p:sp>
        <p:nvSpPr>
          <p:cNvPr id="10" name="TextBox 9"/>
          <p:cNvSpPr txBox="1"/>
          <p:nvPr/>
        </p:nvSpPr>
        <p:spPr>
          <a:xfrm>
            <a:off x="3571851" y="2167370"/>
            <a:ext cx="595035" cy="830997"/>
          </a:xfrm>
          <a:prstGeom prst="rect">
            <a:avLst/>
          </a:prstGeom>
          <a:noFill/>
        </p:spPr>
        <p:txBody>
          <a:bodyPr wrap="none" rtlCol="0">
            <a:spAutoFit/>
          </a:bodyPr>
          <a:lstStyle/>
          <a:p>
            <a:r>
              <a:rPr lang="en-US" sz="4800" dirty="0"/>
              <a:t>C</a:t>
            </a:r>
          </a:p>
        </p:txBody>
      </p:sp>
      <p:sp>
        <p:nvSpPr>
          <p:cNvPr id="3" name="Footer Placeholder 2"/>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D44E9AF7-1243-4137-A70D-606EB167409E}" type="slidenum">
              <a:rPr lang="en-US" smtClean="0"/>
              <a:pPr>
                <a:defRPr/>
              </a:pPr>
              <a:t>11</a:t>
            </a:fld>
            <a:endParaRPr lang="en-US"/>
          </a:p>
        </p:txBody>
      </p:sp>
    </p:spTree>
    <p:extLst>
      <p:ext uri="{BB962C8B-B14F-4D97-AF65-F5344CB8AC3E}">
        <p14:creationId xmlns:p14="http://schemas.microsoft.com/office/powerpoint/2010/main" val="49764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28600"/>
            <a:ext cx="7772400" cy="990600"/>
          </a:xfrm>
        </p:spPr>
        <p:txBody>
          <a:bodyPr/>
          <a:lstStyle/>
          <a:p>
            <a:r>
              <a:rPr lang="en-US" altLang="en-US" dirty="0"/>
              <a:t>Anatomy of a Python String</a:t>
            </a:r>
          </a:p>
        </p:txBody>
      </p:sp>
      <p:sp>
        <p:nvSpPr>
          <p:cNvPr id="21507" name="Content Placeholder 2"/>
          <p:cNvSpPr>
            <a:spLocks noGrp="1"/>
          </p:cNvSpPr>
          <p:nvPr>
            <p:ph idx="1"/>
          </p:nvPr>
        </p:nvSpPr>
        <p:spPr>
          <a:xfrm>
            <a:off x="685800" y="1219200"/>
            <a:ext cx="7772400" cy="4724400"/>
          </a:xfrm>
        </p:spPr>
        <p:txBody>
          <a:bodyPr/>
          <a:lstStyle/>
          <a:p>
            <a:r>
              <a:rPr lang="en-US" altLang="en-US" sz="2800" dirty="0"/>
              <a:t>String is a sequence of characters</a:t>
            </a:r>
          </a:p>
          <a:p>
            <a:pPr lvl="1"/>
            <a:r>
              <a:rPr lang="en-US" altLang="en-US" sz="2000" dirty="0"/>
              <a:t>Functions we can apply to sequences: </a:t>
            </a:r>
            <a:r>
              <a:rPr lang="en-US" altLang="en-US" sz="2000" dirty="0" err="1"/>
              <a:t>len</a:t>
            </a:r>
            <a:r>
              <a:rPr lang="en-US" altLang="en-US" sz="2000" dirty="0"/>
              <a:t>, slice [:], others</a:t>
            </a:r>
          </a:p>
          <a:p>
            <a:pPr lvl="1"/>
            <a:r>
              <a:rPr lang="en-US" altLang="en-US" sz="2000" dirty="0"/>
              <a:t>Methods applied to strings [specific to strings]</a:t>
            </a:r>
          </a:p>
          <a:p>
            <a:pPr lvl="2"/>
            <a:r>
              <a:rPr lang="en-US" altLang="en-US" dirty="0" err="1"/>
              <a:t>st.split</a:t>
            </a:r>
            <a:r>
              <a:rPr lang="en-US" altLang="en-US" dirty="0"/>
              <a:t>(), </a:t>
            </a:r>
            <a:r>
              <a:rPr lang="en-US" altLang="en-US" dirty="0" err="1"/>
              <a:t>st.startswith</a:t>
            </a:r>
            <a:r>
              <a:rPr lang="en-US" altLang="en-US" dirty="0"/>
              <a:t>(), </a:t>
            </a:r>
            <a:r>
              <a:rPr lang="en-US" altLang="en-US" dirty="0" err="1"/>
              <a:t>st.strip</a:t>
            </a:r>
            <a:r>
              <a:rPr lang="en-US" altLang="en-US" dirty="0"/>
              <a:t>(), </a:t>
            </a:r>
            <a:r>
              <a:rPr lang="en-US" altLang="en-US" dirty="0" err="1"/>
              <a:t>st.lower</a:t>
            </a:r>
            <a:r>
              <a:rPr lang="en-US" altLang="en-US" dirty="0"/>
              <a:t>(), …</a:t>
            </a:r>
          </a:p>
          <a:p>
            <a:pPr lvl="2"/>
            <a:r>
              <a:rPr lang="en-US" altLang="en-US" dirty="0" err="1"/>
              <a:t>st.find</a:t>
            </a:r>
            <a:r>
              <a:rPr lang="en-US" altLang="en-US" dirty="0"/>
              <a:t>(), </a:t>
            </a:r>
            <a:r>
              <a:rPr lang="en-US" altLang="en-US" dirty="0" err="1"/>
              <a:t>st.count</a:t>
            </a:r>
            <a:r>
              <a:rPr lang="en-US" altLang="en-US" dirty="0"/>
              <a:t>()</a:t>
            </a:r>
          </a:p>
          <a:p>
            <a:r>
              <a:rPr lang="en-US" altLang="en-US" sz="2800" dirty="0"/>
              <a:t>Strings are </a:t>
            </a:r>
            <a:r>
              <a:rPr lang="en-US" altLang="en-US" sz="2800" i="1" dirty="0"/>
              <a:t>immutable</a:t>
            </a:r>
            <a:r>
              <a:rPr lang="en-US" altLang="en-US" sz="2800" dirty="0"/>
              <a:t> sequences </a:t>
            </a:r>
          </a:p>
          <a:p>
            <a:pPr lvl="1"/>
            <a:r>
              <a:rPr lang="en-US" altLang="en-US" sz="2000" dirty="0"/>
              <a:t>Characters are actually length-one strings</a:t>
            </a:r>
          </a:p>
          <a:p>
            <a:pPr lvl="1"/>
            <a:r>
              <a:rPr lang="en-US" altLang="en-US" sz="2000" dirty="0"/>
              <a:t>Cannot change a string, can only create new one</a:t>
            </a:r>
          </a:p>
          <a:p>
            <a:pPr lvl="2"/>
            <a:r>
              <a:rPr lang="en-US" altLang="en-US" dirty="0"/>
              <a:t>What does upper do? </a:t>
            </a:r>
          </a:p>
          <a:p>
            <a:pPr lvl="1"/>
            <a:r>
              <a:rPr lang="en-US" altLang="en-US" sz="2000" dirty="0"/>
              <a:t>See resources for functions/methods on strings</a:t>
            </a:r>
          </a:p>
          <a:p>
            <a:endParaRPr lang="en-US" altLang="en-US" sz="2400" dirty="0"/>
          </a:p>
          <a:p>
            <a:r>
              <a:rPr lang="en-US" altLang="en-US" sz="2400" i="1" dirty="0" err="1"/>
              <a:t>Iterable</a:t>
            </a:r>
            <a:r>
              <a:rPr lang="en-US" altLang="en-US" sz="2400" dirty="0"/>
              <a:t>: Can loop over it, </a:t>
            </a:r>
            <a:r>
              <a:rPr lang="en-US" altLang="en-US" sz="2400" i="1" dirty="0" err="1"/>
              <a:t>Indexable</a:t>
            </a:r>
            <a:r>
              <a:rPr lang="en-US" altLang="en-US" sz="2400" dirty="0"/>
              <a:t>: can slice it</a:t>
            </a:r>
          </a:p>
        </p:txBody>
      </p:sp>
      <p:pic>
        <p:nvPicPr>
          <p:cNvPr id="2150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733800"/>
            <a:ext cx="11969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12</a:t>
            </a:fld>
            <a:endParaRPr lang="en-US"/>
          </a:p>
        </p:txBody>
      </p:sp>
    </p:spTree>
    <p:extLst>
      <p:ext uri="{BB962C8B-B14F-4D97-AF65-F5344CB8AC3E}">
        <p14:creationId xmlns:p14="http://schemas.microsoft.com/office/powerpoint/2010/main" val="78212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953000" y="193675"/>
            <a:ext cx="3601720" cy="609600"/>
          </a:xfrm>
        </p:spPr>
        <p:txBody>
          <a:bodyPr/>
          <a:lstStyle/>
          <a:p>
            <a:r>
              <a:rPr lang="en-US" altLang="en-US" dirty="0"/>
              <a:t>Lynn Conway</a:t>
            </a:r>
          </a:p>
        </p:txBody>
      </p:sp>
      <p:sp>
        <p:nvSpPr>
          <p:cNvPr id="22531" name="Text Placeholder 2"/>
          <p:cNvSpPr>
            <a:spLocks noGrp="1"/>
          </p:cNvSpPr>
          <p:nvPr>
            <p:ph type="body" sz="half" idx="1"/>
          </p:nvPr>
        </p:nvSpPr>
        <p:spPr>
          <a:xfrm>
            <a:off x="539750" y="427990"/>
            <a:ext cx="4686300" cy="6125210"/>
          </a:xfrm>
        </p:spPr>
        <p:txBody>
          <a:bodyPr/>
          <a:lstStyle/>
          <a:p>
            <a:pPr marL="0">
              <a:spcBef>
                <a:spcPct val="0"/>
              </a:spcBef>
              <a:buFont typeface="Monotype Sorts" charset="2"/>
              <a:buNone/>
            </a:pPr>
            <a:r>
              <a:rPr lang="en-US" altLang="en-US" sz="2800" dirty="0"/>
              <a:t>See Wikipedia and lynnconway.com</a:t>
            </a:r>
          </a:p>
          <a:p>
            <a:pPr marL="0">
              <a:spcBef>
                <a:spcPct val="0"/>
              </a:spcBef>
              <a:buFont typeface="Monotype Sorts" charset="2"/>
              <a:buNone/>
            </a:pPr>
            <a:endParaRPr lang="en-US" altLang="en-US" sz="2800" dirty="0"/>
          </a:p>
          <a:p>
            <a:pPr marL="0">
              <a:spcBef>
                <a:spcPct val="0"/>
              </a:spcBef>
            </a:pPr>
            <a:r>
              <a:rPr lang="en-US" altLang="en-US" sz="2400" dirty="0"/>
              <a:t>Joined Xerox </a:t>
            </a:r>
            <a:r>
              <a:rPr lang="en-US" altLang="en-US" sz="2400" dirty="0" err="1"/>
              <a:t>Parc</a:t>
            </a:r>
            <a:r>
              <a:rPr lang="en-US" altLang="en-US" sz="2400" dirty="0"/>
              <a:t> in 1973</a:t>
            </a:r>
          </a:p>
          <a:p>
            <a:pPr marL="400050" lvl="1">
              <a:spcBef>
                <a:spcPct val="0"/>
              </a:spcBef>
            </a:pPr>
            <a:r>
              <a:rPr lang="en-US" altLang="en-US" sz="2400" dirty="0"/>
              <a:t>Revolutionized VLSI design with Carver Mead</a:t>
            </a:r>
          </a:p>
          <a:p>
            <a:pPr marL="0">
              <a:spcBef>
                <a:spcPct val="0"/>
              </a:spcBef>
            </a:pPr>
            <a:endParaRPr lang="en-US" altLang="en-US" sz="2400" dirty="0"/>
          </a:p>
          <a:p>
            <a:pPr marL="0">
              <a:spcBef>
                <a:spcPct val="0"/>
              </a:spcBef>
            </a:pPr>
            <a:r>
              <a:rPr lang="en-US" altLang="en-US" sz="2400" dirty="0"/>
              <a:t>Joined U. Michigan 1985</a:t>
            </a:r>
          </a:p>
          <a:p>
            <a:pPr marL="400050" lvl="1">
              <a:spcBef>
                <a:spcPct val="0"/>
              </a:spcBef>
            </a:pPr>
            <a:r>
              <a:rPr lang="en-US" altLang="en-US" sz="2400" dirty="0"/>
              <a:t>Professor and Dean, retired '98</a:t>
            </a:r>
          </a:p>
          <a:p>
            <a:pPr marL="400050" lvl="1">
              <a:spcBef>
                <a:spcPct val="0"/>
              </a:spcBef>
            </a:pPr>
            <a:endParaRPr lang="en-US" altLang="en-US" sz="2400" dirty="0"/>
          </a:p>
          <a:p>
            <a:pPr marL="0">
              <a:spcBef>
                <a:spcPct val="0"/>
              </a:spcBef>
            </a:pPr>
            <a:r>
              <a:rPr lang="en-US" altLang="en-US" sz="2400" dirty="0"/>
              <a:t>NAE '89, IEEE Pioneer '09</a:t>
            </a:r>
          </a:p>
          <a:p>
            <a:pPr marL="0">
              <a:spcBef>
                <a:spcPct val="0"/>
              </a:spcBef>
            </a:pPr>
            <a:endParaRPr lang="en-US" altLang="en-US" sz="2400" dirty="0"/>
          </a:p>
          <a:p>
            <a:pPr marL="0">
              <a:spcBef>
                <a:spcPct val="0"/>
              </a:spcBef>
            </a:pPr>
            <a:r>
              <a:rPr lang="en-US" altLang="en-US" sz="2400" dirty="0"/>
              <a:t>Helped invent dynamic scheduling early '60s IBM</a:t>
            </a:r>
          </a:p>
          <a:p>
            <a:pPr marL="0">
              <a:spcBef>
                <a:spcPct val="0"/>
              </a:spcBef>
            </a:pPr>
            <a:endParaRPr lang="en-US" altLang="en-US" sz="2400" dirty="0"/>
          </a:p>
          <a:p>
            <a:pPr marL="0">
              <a:spcBef>
                <a:spcPct val="0"/>
              </a:spcBef>
            </a:pPr>
            <a:r>
              <a:rPr lang="en-US" altLang="en-US" sz="2400" dirty="0"/>
              <a:t>Transgender, fired in '68</a:t>
            </a:r>
          </a:p>
          <a:p>
            <a:pPr marL="0">
              <a:spcBef>
                <a:spcPct val="0"/>
              </a:spcBef>
            </a:pPr>
            <a:endParaRPr lang="en-US" altLang="en-US" sz="2000" dirty="0"/>
          </a:p>
        </p:txBody>
      </p:sp>
      <p:sp>
        <p:nvSpPr>
          <p:cNvPr id="22532" name="ClipArt Placeholder 4"/>
          <p:cNvSpPr>
            <a:spLocks noGrp="1" noTextEdit="1"/>
          </p:cNvSpPr>
          <p:nvPr>
            <p:ph type="clipArt" sz="half" idx="2"/>
          </p:nvPr>
        </p:nvSpPr>
        <p:spPr/>
      </p:sp>
      <p:pic>
        <p:nvPicPr>
          <p:cNvPr id="2253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9720" y="1905000"/>
            <a:ext cx="3175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75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90500" y="0"/>
            <a:ext cx="8763000" cy="1143000"/>
          </a:xfrm>
        </p:spPr>
        <p:txBody>
          <a:bodyPr/>
          <a:lstStyle/>
          <a:p>
            <a:r>
              <a:rPr lang="en-US" altLang="en-US" dirty="0"/>
              <a:t>Incremental + : numbers and strings</a:t>
            </a:r>
          </a:p>
        </p:txBody>
      </p:sp>
      <p:sp>
        <p:nvSpPr>
          <p:cNvPr id="23555" name="Content Placeholder 5"/>
          <p:cNvSpPr>
            <a:spLocks noGrp="1"/>
          </p:cNvSpPr>
          <p:nvPr>
            <p:ph idx="1"/>
          </p:nvPr>
        </p:nvSpPr>
        <p:spPr>
          <a:xfrm>
            <a:off x="685800" y="1127760"/>
            <a:ext cx="7772400" cy="4114800"/>
          </a:xfrm>
        </p:spPr>
        <p:txBody>
          <a:bodyPr/>
          <a:lstStyle/>
          <a:p>
            <a:r>
              <a:rPr lang="en-US" altLang="en-US" dirty="0" err="1"/>
              <a:t>Wtht</a:t>
            </a:r>
            <a:r>
              <a:rPr lang="en-US" altLang="en-US" dirty="0"/>
              <a:t> </a:t>
            </a:r>
            <a:r>
              <a:rPr lang="en-US" altLang="en-US" dirty="0" err="1"/>
              <a:t>vwls</a:t>
            </a:r>
            <a:r>
              <a:rPr lang="en-US" altLang="en-US" dirty="0"/>
              <a:t> </a:t>
            </a:r>
            <a:r>
              <a:rPr lang="en-US" altLang="en-US" dirty="0" err="1"/>
              <a:t>cn</a:t>
            </a:r>
            <a:r>
              <a:rPr lang="en-US" altLang="en-US" dirty="0"/>
              <a:t> y </a:t>
            </a:r>
            <a:r>
              <a:rPr lang="en-US" altLang="en-US" dirty="0" err="1"/>
              <a:t>stll</a:t>
            </a:r>
            <a:r>
              <a:rPr lang="en-US" altLang="en-US" dirty="0"/>
              <a:t> </a:t>
            </a:r>
            <a:r>
              <a:rPr lang="en-US" altLang="en-US" dirty="0" err="1"/>
              <a:t>rd</a:t>
            </a:r>
            <a:r>
              <a:rPr lang="en-US" altLang="en-US" dirty="0"/>
              <a:t> </a:t>
            </a:r>
            <a:r>
              <a:rPr lang="en-US" altLang="en-US" dirty="0" err="1"/>
              <a:t>ths</a:t>
            </a:r>
            <a:r>
              <a:rPr lang="en-US" altLang="en-US" dirty="0"/>
              <a:t> </a:t>
            </a:r>
            <a:r>
              <a:rPr lang="en-US" altLang="en-US" dirty="0" err="1"/>
              <a:t>sntnc</a:t>
            </a:r>
            <a:r>
              <a:rPr lang="en-US" altLang="en-US" dirty="0"/>
              <a:t>?</a:t>
            </a:r>
          </a:p>
          <a:p>
            <a:pPr lvl="1"/>
            <a:r>
              <a:rPr lang="en-US" altLang="en-US" dirty="0"/>
              <a:t>Create a no-vowel version of word</a:t>
            </a:r>
          </a:p>
          <a:p>
            <a:pPr lvl="1"/>
            <a:r>
              <a:rPr lang="en-US" altLang="en-US" dirty="0"/>
              <a:t>Examine each character, if it's not a vowel …</a:t>
            </a:r>
          </a:p>
          <a:p>
            <a:pPr lvl="1"/>
            <a:r>
              <a:rPr lang="en-US" altLang="en-US" dirty="0"/>
              <a:t>Pattern of building a string</a:t>
            </a:r>
          </a:p>
        </p:txBody>
      </p:sp>
      <p:sp>
        <p:nvSpPr>
          <p:cNvPr id="23556" name="TextBox 6"/>
          <p:cNvSpPr txBox="1">
            <a:spLocks noChangeArrowheads="1"/>
          </p:cNvSpPr>
          <p:nvPr/>
        </p:nvSpPr>
        <p:spPr bwMode="auto">
          <a:xfrm>
            <a:off x="3719512" y="3692207"/>
            <a:ext cx="5161991" cy="26776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400" dirty="0" err="1">
                <a:solidFill>
                  <a:schemeClr val="tx1"/>
                </a:solidFill>
                <a:latin typeface="Courier New" panose="02070309020205020404" pitchFamily="49" charset="0"/>
              </a:rPr>
              <a:t>def</a:t>
            </a:r>
            <a:r>
              <a:rPr lang="en-US" altLang="en-US" sz="2400" dirty="0">
                <a:solidFill>
                  <a:schemeClr val="tx1"/>
                </a:solidFill>
                <a:latin typeface="Courier New" panose="02070309020205020404" pitchFamily="49" charset="0"/>
              </a:rPr>
              <a:t> </a:t>
            </a:r>
            <a:r>
              <a:rPr lang="en-US" altLang="en-US" sz="2400" dirty="0" err="1">
                <a:solidFill>
                  <a:schemeClr val="tx1"/>
                </a:solidFill>
                <a:latin typeface="Courier New" panose="02070309020205020404" pitchFamily="49" charset="0"/>
              </a:rPr>
              <a:t>noVowels</a:t>
            </a:r>
            <a:r>
              <a:rPr lang="en-US" altLang="en-US" sz="2400" dirty="0">
                <a:solidFill>
                  <a:schemeClr val="tx1"/>
                </a:solidFill>
                <a:latin typeface="Courier New" panose="02070309020205020404" pitchFamily="49" charset="0"/>
              </a:rPr>
              <a:t>(word):</a:t>
            </a:r>
          </a:p>
          <a:p>
            <a:pPr eaLnBrk="1" hangingPunct="1">
              <a:spcBef>
                <a:spcPct val="0"/>
              </a:spcBef>
              <a:buClrTx/>
              <a:buSzTx/>
              <a:buFontTx/>
              <a:buNone/>
            </a:pPr>
            <a:r>
              <a:rPr lang="en-US" altLang="en-US" sz="2400" dirty="0">
                <a:solidFill>
                  <a:schemeClr val="tx1"/>
                </a:solidFill>
                <a:latin typeface="Courier New" panose="02070309020205020404" pitchFamily="49" charset="0"/>
              </a:rPr>
              <a:t>    ret = ""</a:t>
            </a:r>
          </a:p>
          <a:p>
            <a:pPr eaLnBrk="1" hangingPunct="1">
              <a:spcBef>
                <a:spcPct val="0"/>
              </a:spcBef>
              <a:buClrTx/>
              <a:buSzTx/>
              <a:buFontTx/>
              <a:buNone/>
            </a:pPr>
            <a:r>
              <a:rPr lang="en-US" altLang="en-US" sz="2400" dirty="0">
                <a:solidFill>
                  <a:schemeClr val="tx1"/>
                </a:solidFill>
                <a:latin typeface="Courier New" panose="02070309020205020404" pitchFamily="49" charset="0"/>
              </a:rPr>
              <a:t>    for </a:t>
            </a:r>
            <a:r>
              <a:rPr lang="en-US" altLang="en-US" sz="2400" dirty="0" err="1">
                <a:solidFill>
                  <a:schemeClr val="tx1"/>
                </a:solidFill>
                <a:latin typeface="Courier New" panose="02070309020205020404" pitchFamily="49" charset="0"/>
              </a:rPr>
              <a:t>ch</a:t>
            </a:r>
            <a:r>
              <a:rPr lang="en-US" altLang="en-US" sz="2400" dirty="0">
                <a:solidFill>
                  <a:schemeClr val="tx1"/>
                </a:solidFill>
                <a:latin typeface="Courier New" panose="02070309020205020404" pitchFamily="49" charset="0"/>
              </a:rPr>
              <a:t> in word:</a:t>
            </a:r>
          </a:p>
          <a:p>
            <a:pPr eaLnBrk="1" hangingPunct="1">
              <a:spcBef>
                <a:spcPct val="0"/>
              </a:spcBef>
              <a:buClrTx/>
              <a:buSzTx/>
              <a:buFontTx/>
              <a:buNone/>
            </a:pPr>
            <a:r>
              <a:rPr lang="en-US" altLang="en-US" sz="2400" dirty="0">
                <a:solidFill>
                  <a:schemeClr val="tx1"/>
                </a:solidFill>
                <a:latin typeface="Courier New" panose="02070309020205020404" pitchFamily="49" charset="0"/>
              </a:rPr>
              <a:t>        </a:t>
            </a:r>
            <a:r>
              <a:rPr lang="en-US" altLang="en-US" sz="2400">
                <a:solidFill>
                  <a:schemeClr val="tx1"/>
                </a:solidFill>
                <a:latin typeface="Courier New" panose="02070309020205020404" pitchFamily="49" charset="0"/>
              </a:rPr>
              <a:t>if not </a:t>
            </a:r>
            <a:r>
              <a:rPr lang="en-US" altLang="en-US" sz="2400" dirty="0" err="1">
                <a:solidFill>
                  <a:schemeClr val="tx1"/>
                </a:solidFill>
                <a:latin typeface="Courier New" panose="02070309020205020404" pitchFamily="49" charset="0"/>
              </a:rPr>
              <a:t>isVowel</a:t>
            </a:r>
            <a:r>
              <a:rPr lang="en-US" altLang="en-US" sz="2400" dirty="0">
                <a:solidFill>
                  <a:schemeClr val="tx1"/>
                </a:solidFill>
                <a:latin typeface="Courier New" panose="02070309020205020404" pitchFamily="49" charset="0"/>
              </a:rPr>
              <a:t>(</a:t>
            </a:r>
            <a:r>
              <a:rPr lang="en-US" altLang="en-US" sz="2400" dirty="0" err="1">
                <a:solidFill>
                  <a:schemeClr val="tx1"/>
                </a:solidFill>
                <a:latin typeface="Courier New" panose="02070309020205020404" pitchFamily="49" charset="0"/>
              </a:rPr>
              <a:t>ch</a:t>
            </a:r>
            <a:r>
              <a:rPr lang="en-US" altLang="en-US" sz="2400" dirty="0">
                <a:solidFill>
                  <a:schemeClr val="tx1"/>
                </a:solidFill>
                <a:latin typeface="Courier New" panose="02070309020205020404" pitchFamily="49" charset="0"/>
              </a:rPr>
              <a:t>):</a:t>
            </a:r>
          </a:p>
          <a:p>
            <a:pPr eaLnBrk="1" hangingPunct="1">
              <a:spcBef>
                <a:spcPct val="0"/>
              </a:spcBef>
              <a:buClrTx/>
              <a:buSzTx/>
              <a:buFontTx/>
              <a:buNone/>
            </a:pPr>
            <a:r>
              <a:rPr lang="en-US" altLang="en-US" sz="2400" dirty="0">
                <a:solidFill>
                  <a:schemeClr val="tx1"/>
                </a:solidFill>
                <a:latin typeface="Courier New" panose="02070309020205020404" pitchFamily="49" charset="0"/>
              </a:rPr>
              <a:t>            ret = ret + </a:t>
            </a:r>
            <a:r>
              <a:rPr lang="en-US" altLang="en-US" sz="2400" dirty="0" err="1">
                <a:solidFill>
                  <a:schemeClr val="tx1"/>
                </a:solidFill>
                <a:latin typeface="Courier New" panose="02070309020205020404" pitchFamily="49" charset="0"/>
              </a:rPr>
              <a:t>ch</a:t>
            </a:r>
            <a:endParaRPr lang="en-US" altLang="en-US" sz="2400" dirty="0">
              <a:solidFill>
                <a:schemeClr val="tx1"/>
              </a:solidFill>
              <a:latin typeface="Courier New" panose="02070309020205020404" pitchFamily="49" charset="0"/>
            </a:endParaRPr>
          </a:p>
          <a:p>
            <a:pPr eaLnBrk="1" hangingPunct="1">
              <a:spcBef>
                <a:spcPct val="0"/>
              </a:spcBef>
              <a:buClrTx/>
              <a:buSzTx/>
              <a:buFontTx/>
              <a:buNone/>
            </a:pPr>
            <a:r>
              <a:rPr lang="en-US" altLang="en-US" sz="2400" dirty="0">
                <a:solidFill>
                  <a:schemeClr val="tx1"/>
                </a:solidFill>
                <a:latin typeface="Courier New" panose="02070309020205020404" pitchFamily="49" charset="0"/>
              </a:rPr>
              <a:t>    return ret</a:t>
            </a:r>
          </a:p>
          <a:p>
            <a:pPr eaLnBrk="1" hangingPunct="1">
              <a:spcBef>
                <a:spcPct val="0"/>
              </a:spcBef>
              <a:buClrTx/>
              <a:buSzTx/>
              <a:buFontTx/>
              <a:buNone/>
            </a:pPr>
            <a:endParaRPr lang="en-US" altLang="en-US" sz="2400" dirty="0">
              <a:solidFill>
                <a:schemeClr val="tx1"/>
              </a:solidFill>
              <a:latin typeface="Courier New" panose="02070309020205020404" pitchFamily="49" charset="0"/>
            </a:endParaRPr>
          </a:p>
        </p:txBody>
      </p:sp>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14</a:t>
            </a:fld>
            <a:endParaRPr lang="en-US"/>
          </a:p>
        </p:txBody>
      </p:sp>
    </p:spTree>
    <p:extLst>
      <p:ext uri="{BB962C8B-B14F-4D97-AF65-F5344CB8AC3E}">
        <p14:creationId xmlns:p14="http://schemas.microsoft.com/office/powerpoint/2010/main" val="399737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685800" y="0"/>
            <a:ext cx="7772400" cy="1143000"/>
          </a:xfrm>
        </p:spPr>
        <p:txBody>
          <a:bodyPr/>
          <a:lstStyle/>
          <a:p>
            <a:r>
              <a:rPr lang="en-US" altLang="en-US" dirty="0"/>
              <a:t>Counting vowels in a string</a:t>
            </a:r>
          </a:p>
        </p:txBody>
      </p:sp>
      <p:sp>
        <p:nvSpPr>
          <p:cNvPr id="24579" name="Content Placeholder 5"/>
          <p:cNvSpPr>
            <a:spLocks noGrp="1"/>
          </p:cNvSpPr>
          <p:nvPr>
            <p:ph idx="1"/>
          </p:nvPr>
        </p:nvSpPr>
        <p:spPr>
          <a:xfrm>
            <a:off x="685800" y="1127760"/>
            <a:ext cx="7772400" cy="4114800"/>
          </a:xfrm>
        </p:spPr>
        <p:txBody>
          <a:bodyPr/>
          <a:lstStyle/>
          <a:p>
            <a:r>
              <a:rPr lang="en-US" altLang="en-US" dirty="0"/>
              <a:t>Accumulating a count in an </a:t>
            </a:r>
            <a:r>
              <a:rPr lang="en-US" altLang="en-US" dirty="0" err="1"/>
              <a:t>int</a:t>
            </a:r>
            <a:r>
              <a:rPr lang="en-US" altLang="en-US" dirty="0"/>
              <a:t> is similar to accumulating characters in a string</a:t>
            </a:r>
          </a:p>
          <a:p>
            <a:endParaRPr lang="en-US" altLang="en-US" dirty="0"/>
          </a:p>
          <a:p>
            <a:endParaRPr lang="en-US" altLang="en-US" dirty="0"/>
          </a:p>
          <a:p>
            <a:endParaRPr lang="en-US" altLang="en-US" dirty="0"/>
          </a:p>
          <a:p>
            <a:endParaRPr lang="en-US" altLang="en-US" dirty="0"/>
          </a:p>
          <a:p>
            <a:pPr marL="0" indent="0">
              <a:buNone/>
            </a:pPr>
            <a:endParaRPr lang="en-US" altLang="en-US" dirty="0"/>
          </a:p>
          <a:p>
            <a:r>
              <a:rPr lang="en-US" altLang="en-US" dirty="0"/>
              <a:t>Alternative version of adding: </a:t>
            </a:r>
          </a:p>
          <a:p>
            <a:pPr marL="0" indent="0">
              <a:buNone/>
            </a:pPr>
            <a:r>
              <a:rPr lang="en-US" altLang="en-US" dirty="0">
                <a:latin typeface="Courier New" panose="02070309020205020404" pitchFamily="49" charset="0"/>
                <a:cs typeface="Courier New" panose="02070309020205020404" pitchFamily="49" charset="0"/>
              </a:rPr>
              <a:t>     value += 1</a:t>
            </a:r>
          </a:p>
        </p:txBody>
      </p:sp>
      <p:sp>
        <p:nvSpPr>
          <p:cNvPr id="24580" name="TextBox 6"/>
          <p:cNvSpPr txBox="1">
            <a:spLocks noChangeArrowheads="1"/>
          </p:cNvSpPr>
          <p:nvPr/>
        </p:nvSpPr>
        <p:spPr bwMode="auto">
          <a:xfrm>
            <a:off x="2819400" y="2362200"/>
            <a:ext cx="5530681" cy="26776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2400" dirty="0" err="1">
                <a:solidFill>
                  <a:schemeClr val="tx1"/>
                </a:solidFill>
                <a:latin typeface="Courier New" panose="02070309020205020404" pitchFamily="49" charset="0"/>
              </a:rPr>
              <a:t>def</a:t>
            </a:r>
            <a:r>
              <a:rPr lang="en-US" altLang="en-US" sz="2400" dirty="0">
                <a:solidFill>
                  <a:schemeClr val="tx1"/>
                </a:solidFill>
                <a:latin typeface="Courier New" panose="02070309020205020404" pitchFamily="49" charset="0"/>
              </a:rPr>
              <a:t> </a:t>
            </a:r>
            <a:r>
              <a:rPr lang="en-US" altLang="en-US" sz="2400" dirty="0" err="1">
                <a:solidFill>
                  <a:schemeClr val="tx1"/>
                </a:solidFill>
                <a:latin typeface="Courier New" panose="02070309020205020404" pitchFamily="49" charset="0"/>
              </a:rPr>
              <a:t>vowelCount</a:t>
            </a:r>
            <a:r>
              <a:rPr lang="en-US" altLang="en-US" sz="2400" dirty="0">
                <a:solidFill>
                  <a:schemeClr val="tx1"/>
                </a:solidFill>
                <a:latin typeface="Courier New" panose="02070309020205020404" pitchFamily="49" charset="0"/>
              </a:rPr>
              <a:t>(word):</a:t>
            </a:r>
          </a:p>
          <a:p>
            <a:pPr eaLnBrk="1" hangingPunct="1">
              <a:spcBef>
                <a:spcPct val="0"/>
              </a:spcBef>
              <a:buClrTx/>
              <a:buSzTx/>
              <a:buFontTx/>
              <a:buNone/>
            </a:pPr>
            <a:r>
              <a:rPr lang="en-US" altLang="en-US" sz="2400" dirty="0">
                <a:solidFill>
                  <a:schemeClr val="tx1"/>
                </a:solidFill>
                <a:latin typeface="Courier New" panose="02070309020205020404" pitchFamily="49" charset="0"/>
              </a:rPr>
              <a:t>    value = 0</a:t>
            </a:r>
          </a:p>
          <a:p>
            <a:pPr eaLnBrk="1" hangingPunct="1">
              <a:spcBef>
                <a:spcPct val="0"/>
              </a:spcBef>
              <a:buClrTx/>
              <a:buSzTx/>
              <a:buFontTx/>
              <a:buNone/>
            </a:pPr>
            <a:r>
              <a:rPr lang="en-US" altLang="en-US" sz="2400" dirty="0">
                <a:solidFill>
                  <a:schemeClr val="tx1"/>
                </a:solidFill>
                <a:latin typeface="Courier New" panose="02070309020205020404" pitchFamily="49" charset="0"/>
              </a:rPr>
              <a:t>    for </a:t>
            </a:r>
            <a:r>
              <a:rPr lang="en-US" altLang="en-US" sz="2400" dirty="0" err="1">
                <a:solidFill>
                  <a:schemeClr val="tx1"/>
                </a:solidFill>
                <a:latin typeface="Courier New" panose="02070309020205020404" pitchFamily="49" charset="0"/>
              </a:rPr>
              <a:t>ch</a:t>
            </a:r>
            <a:r>
              <a:rPr lang="en-US" altLang="en-US" sz="2400" dirty="0">
                <a:solidFill>
                  <a:schemeClr val="tx1"/>
                </a:solidFill>
                <a:latin typeface="Courier New" panose="02070309020205020404" pitchFamily="49" charset="0"/>
              </a:rPr>
              <a:t> in word:</a:t>
            </a:r>
          </a:p>
          <a:p>
            <a:pPr eaLnBrk="1" hangingPunct="1">
              <a:spcBef>
                <a:spcPct val="0"/>
              </a:spcBef>
              <a:buClrTx/>
              <a:buSzTx/>
              <a:buFontTx/>
              <a:buNone/>
            </a:pPr>
            <a:r>
              <a:rPr lang="en-US" altLang="en-US" sz="2400" dirty="0">
                <a:solidFill>
                  <a:schemeClr val="tx1"/>
                </a:solidFill>
                <a:latin typeface="Courier New" panose="02070309020205020404" pitchFamily="49" charset="0"/>
              </a:rPr>
              <a:t>        if </a:t>
            </a:r>
            <a:r>
              <a:rPr lang="en-US" altLang="en-US" sz="2400" dirty="0" err="1">
                <a:solidFill>
                  <a:schemeClr val="tx1"/>
                </a:solidFill>
                <a:latin typeface="Courier New" panose="02070309020205020404" pitchFamily="49" charset="0"/>
              </a:rPr>
              <a:t>isVowel</a:t>
            </a:r>
            <a:r>
              <a:rPr lang="en-US" altLang="en-US" sz="2400" dirty="0">
                <a:solidFill>
                  <a:schemeClr val="tx1"/>
                </a:solidFill>
                <a:latin typeface="Courier New" panose="02070309020205020404" pitchFamily="49" charset="0"/>
              </a:rPr>
              <a:t>(</a:t>
            </a:r>
            <a:r>
              <a:rPr lang="en-US" altLang="en-US" sz="2400" dirty="0" err="1">
                <a:solidFill>
                  <a:schemeClr val="tx1"/>
                </a:solidFill>
                <a:latin typeface="Courier New" panose="02070309020205020404" pitchFamily="49" charset="0"/>
              </a:rPr>
              <a:t>ch</a:t>
            </a:r>
            <a:r>
              <a:rPr lang="en-US" altLang="en-US" sz="2400" dirty="0">
                <a:solidFill>
                  <a:schemeClr val="tx1"/>
                </a:solidFill>
                <a:latin typeface="Courier New" panose="02070309020205020404" pitchFamily="49" charset="0"/>
              </a:rPr>
              <a:t>):</a:t>
            </a:r>
          </a:p>
          <a:p>
            <a:pPr eaLnBrk="1" hangingPunct="1">
              <a:spcBef>
                <a:spcPct val="0"/>
              </a:spcBef>
              <a:buClrTx/>
              <a:buSzTx/>
              <a:buFontTx/>
              <a:buNone/>
            </a:pPr>
            <a:r>
              <a:rPr lang="en-US" altLang="en-US" sz="2400" dirty="0">
                <a:solidFill>
                  <a:schemeClr val="tx1"/>
                </a:solidFill>
                <a:latin typeface="Courier New" panose="02070309020205020404" pitchFamily="49" charset="0"/>
              </a:rPr>
              <a:t>            value = value + 1</a:t>
            </a:r>
          </a:p>
          <a:p>
            <a:pPr eaLnBrk="1" hangingPunct="1">
              <a:spcBef>
                <a:spcPct val="0"/>
              </a:spcBef>
              <a:buClrTx/>
              <a:buSzTx/>
              <a:buFontTx/>
              <a:buNone/>
            </a:pPr>
            <a:r>
              <a:rPr lang="en-US" altLang="en-US" sz="2400" dirty="0">
                <a:solidFill>
                  <a:schemeClr val="tx1"/>
                </a:solidFill>
                <a:latin typeface="Courier New" panose="02070309020205020404" pitchFamily="49" charset="0"/>
              </a:rPr>
              <a:t>    return value</a:t>
            </a:r>
          </a:p>
          <a:p>
            <a:pPr eaLnBrk="1" hangingPunct="1">
              <a:spcBef>
                <a:spcPct val="0"/>
              </a:spcBef>
              <a:buClrTx/>
              <a:buSzTx/>
              <a:buFontTx/>
              <a:buNone/>
            </a:pPr>
            <a:endParaRPr lang="en-US" altLang="en-US" sz="2400" dirty="0">
              <a:solidFill>
                <a:schemeClr val="tx1"/>
              </a:solidFill>
              <a:latin typeface="Courier New" panose="02070309020205020404" pitchFamily="49" charset="0"/>
            </a:endParaRPr>
          </a:p>
        </p:txBody>
      </p:sp>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15</a:t>
            </a:fld>
            <a:endParaRPr lang="en-US"/>
          </a:p>
        </p:txBody>
      </p:sp>
    </p:spTree>
    <p:extLst>
      <p:ext uri="{BB962C8B-B14F-4D97-AF65-F5344CB8AC3E}">
        <p14:creationId xmlns:p14="http://schemas.microsoft.com/office/powerpoint/2010/main" val="104961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693420" y="304800"/>
            <a:ext cx="7772400" cy="1143000"/>
          </a:xfrm>
        </p:spPr>
        <p:txBody>
          <a:bodyPr/>
          <a:lstStyle/>
          <a:p>
            <a:r>
              <a:rPr lang="en-US" altLang="en-US" dirty="0"/>
              <a:t>What does this function do?</a:t>
            </a:r>
            <a:br>
              <a:rPr lang="en-US" altLang="en-US" dirty="0"/>
            </a:br>
            <a:r>
              <a:rPr lang="en-US" altLang="en-US" dirty="0"/>
              <a:t>bit.ly/101f16-0920-4</a:t>
            </a:r>
          </a:p>
        </p:txBody>
      </p:sp>
      <p:sp>
        <p:nvSpPr>
          <p:cNvPr id="5" name="Content Placeholder 4"/>
          <p:cNvSpPr>
            <a:spLocks noGrp="1"/>
          </p:cNvSpPr>
          <p:nvPr>
            <p:ph sz="half" idx="1"/>
          </p:nvPr>
        </p:nvSpPr>
        <p:spPr>
          <a:xfrm>
            <a:off x="2362200" y="2438400"/>
            <a:ext cx="4419600" cy="2819400"/>
          </a:xfrm>
        </p:spPr>
        <p:txBody>
          <a:bodyPr/>
          <a:lstStyle/>
          <a:p>
            <a:pPr marL="0" indent="0">
              <a:spcBef>
                <a:spcPts val="0"/>
              </a:spcBef>
              <a:buFont typeface="Monotype Sorts" charset="0"/>
              <a:buNone/>
              <a:defRPr/>
            </a:pPr>
            <a:r>
              <a:rPr lang="da-DK" dirty="0">
                <a:latin typeface="Courier New"/>
                <a:ea typeface="ＭＳ Ｐゴシック" pitchFamily="-65" charset="-128"/>
              </a:rPr>
              <a:t>def mystery(s):</a:t>
            </a:r>
          </a:p>
          <a:p>
            <a:pPr marL="0" indent="0">
              <a:spcBef>
                <a:spcPts val="0"/>
              </a:spcBef>
              <a:buFont typeface="Monotype Sorts" charset="0"/>
              <a:buNone/>
              <a:defRPr/>
            </a:pPr>
            <a:r>
              <a:rPr lang="en-US" dirty="0">
                <a:latin typeface="Courier New"/>
                <a:ea typeface="ＭＳ Ｐゴシック" pitchFamily="-65" charset="-128"/>
              </a:rPr>
              <a:t>   r = ""</a:t>
            </a:r>
          </a:p>
          <a:p>
            <a:pPr marL="0" indent="0">
              <a:spcBef>
                <a:spcPts val="0"/>
              </a:spcBef>
              <a:buFont typeface="Monotype Sorts" charset="0"/>
              <a:buNone/>
              <a:defRPr/>
            </a:pPr>
            <a:r>
              <a:rPr lang="en-US" dirty="0">
                <a:latin typeface="Courier New"/>
                <a:ea typeface="ＭＳ Ｐゴシック" pitchFamily="-65" charset="-128"/>
              </a:rPr>
              <a:t>   for </a:t>
            </a:r>
            <a:r>
              <a:rPr lang="en-US" dirty="0" err="1">
                <a:latin typeface="Courier New"/>
                <a:ea typeface="ＭＳ Ｐゴシック" pitchFamily="-65" charset="-128"/>
              </a:rPr>
              <a:t>ch</a:t>
            </a:r>
            <a:r>
              <a:rPr lang="en-US" dirty="0">
                <a:latin typeface="Courier New"/>
                <a:ea typeface="ＭＳ Ｐゴシック" pitchFamily="-65" charset="-128"/>
              </a:rPr>
              <a:t> in s:</a:t>
            </a:r>
          </a:p>
          <a:p>
            <a:pPr marL="0" indent="0">
              <a:spcBef>
                <a:spcPts val="0"/>
              </a:spcBef>
              <a:buFont typeface="Monotype Sorts" charset="0"/>
              <a:buNone/>
              <a:defRPr/>
            </a:pPr>
            <a:r>
              <a:rPr lang="en-US" dirty="0">
                <a:latin typeface="Courier New"/>
                <a:ea typeface="ＭＳ Ｐゴシック" pitchFamily="-65" charset="-128"/>
              </a:rPr>
              <a:t>       r = </a:t>
            </a:r>
            <a:r>
              <a:rPr lang="en-US" dirty="0" err="1">
                <a:latin typeface="Courier New"/>
                <a:ea typeface="ＭＳ Ｐゴシック" pitchFamily="-65" charset="-128"/>
              </a:rPr>
              <a:t>ch</a:t>
            </a:r>
            <a:r>
              <a:rPr lang="en-US" dirty="0">
                <a:latin typeface="Courier New"/>
                <a:ea typeface="ＭＳ Ｐゴシック" pitchFamily="-65" charset="-128"/>
              </a:rPr>
              <a:t> + r</a:t>
            </a:r>
          </a:p>
          <a:p>
            <a:pPr marL="0" indent="0">
              <a:spcBef>
                <a:spcPts val="0"/>
              </a:spcBef>
              <a:buFont typeface="Monotype Sorts" charset="0"/>
              <a:buNone/>
              <a:defRPr/>
            </a:pPr>
            <a:r>
              <a:rPr lang="en-US" dirty="0">
                <a:latin typeface="Courier New"/>
                <a:ea typeface="ＭＳ Ｐゴシック" pitchFamily="-65" charset="-128"/>
              </a:rPr>
              <a:t>   return r</a:t>
            </a:r>
          </a:p>
          <a:p>
            <a:pPr marL="0" indent="0">
              <a:spcBef>
                <a:spcPts val="0"/>
              </a:spcBef>
              <a:buFont typeface="Monotype Sorts" charset="0"/>
              <a:buNone/>
              <a:defRPr/>
            </a:pPr>
            <a:endParaRPr lang="en-US" dirty="0">
              <a:latin typeface="Courier New"/>
              <a:ea typeface="ＭＳ Ｐゴシック" pitchFamily="-65" charset="-128"/>
            </a:endParaRPr>
          </a:p>
          <a:p>
            <a:pPr marL="0" indent="0">
              <a:spcBef>
                <a:spcPts val="0"/>
              </a:spcBef>
              <a:buNone/>
              <a:defRPr/>
            </a:pPr>
            <a:endParaRPr lang="en-US" dirty="0">
              <a:ea typeface="ＭＳ Ｐゴシック" pitchFamily="-65" charset="-128"/>
            </a:endParaRPr>
          </a:p>
        </p:txBody>
      </p:sp>
      <p:sp>
        <p:nvSpPr>
          <p:cNvPr id="3" name="Footer Placeholder 2"/>
          <p:cNvSpPr>
            <a:spLocks noGrp="1"/>
          </p:cNvSpPr>
          <p:nvPr>
            <p:ph type="ftr" sz="quarter" idx="11"/>
          </p:nvPr>
        </p:nvSpPr>
        <p:spPr/>
        <p:txBody>
          <a:bodyPr/>
          <a:lstStyle/>
          <a:p>
            <a:pPr>
              <a:defRPr/>
            </a:pPr>
            <a:r>
              <a:rPr lang="en-US"/>
              <a:t>compsci101 fall16</a:t>
            </a:r>
          </a:p>
        </p:txBody>
      </p:sp>
      <p:sp>
        <p:nvSpPr>
          <p:cNvPr id="4" name="Slide Number Placeholder 3"/>
          <p:cNvSpPr>
            <a:spLocks noGrp="1"/>
          </p:cNvSpPr>
          <p:nvPr>
            <p:ph type="sldNum" sz="quarter" idx="12"/>
          </p:nvPr>
        </p:nvSpPr>
        <p:spPr/>
        <p:txBody>
          <a:bodyPr/>
          <a:lstStyle/>
          <a:p>
            <a:pPr>
              <a:defRPr/>
            </a:pPr>
            <a:fld id="{D44E9AF7-1243-4137-A70D-606EB167409E}" type="slidenum">
              <a:rPr lang="en-US" smtClean="0"/>
              <a:pPr>
                <a:defRPr/>
              </a:pPr>
              <a:t>16</a:t>
            </a:fld>
            <a:endParaRPr lang="en-US"/>
          </a:p>
        </p:txBody>
      </p:sp>
    </p:spTree>
    <p:extLst>
      <p:ext uri="{BB962C8B-B14F-4D97-AF65-F5344CB8AC3E}">
        <p14:creationId xmlns:p14="http://schemas.microsoft.com/office/powerpoint/2010/main" val="270582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693420" y="304800"/>
            <a:ext cx="7772400" cy="1143000"/>
          </a:xfrm>
        </p:spPr>
        <p:txBody>
          <a:bodyPr/>
          <a:lstStyle/>
          <a:p>
            <a:r>
              <a:rPr lang="en-US" altLang="en-US" dirty="0"/>
              <a:t>From high- to low-level Python</a:t>
            </a:r>
          </a:p>
        </p:txBody>
      </p:sp>
      <p:sp>
        <p:nvSpPr>
          <p:cNvPr id="5" name="Content Placeholder 4"/>
          <p:cNvSpPr>
            <a:spLocks noGrp="1"/>
          </p:cNvSpPr>
          <p:nvPr>
            <p:ph sz="half" idx="1"/>
          </p:nvPr>
        </p:nvSpPr>
        <p:spPr>
          <a:xfrm>
            <a:off x="381000" y="1676400"/>
            <a:ext cx="3746500" cy="4876800"/>
          </a:xfrm>
        </p:spPr>
        <p:txBody>
          <a:bodyPr/>
          <a:lstStyle/>
          <a:p>
            <a:pPr marL="0" indent="0">
              <a:spcBef>
                <a:spcPts val="0"/>
              </a:spcBef>
              <a:buFont typeface="Monotype Sorts" charset="0"/>
              <a:buNone/>
              <a:defRPr/>
            </a:pPr>
            <a:r>
              <a:rPr lang="da-DK" sz="2400" dirty="0">
                <a:latin typeface="Courier New"/>
                <a:ea typeface="ＭＳ Ｐゴシック" pitchFamily="-65" charset="-128"/>
              </a:rPr>
              <a:t>def mystery(s):</a:t>
            </a:r>
          </a:p>
          <a:p>
            <a:pPr marL="0" indent="0">
              <a:spcBef>
                <a:spcPts val="0"/>
              </a:spcBef>
              <a:buFont typeface="Monotype Sorts" charset="0"/>
              <a:buNone/>
              <a:defRPr/>
            </a:pPr>
            <a:r>
              <a:rPr lang="en-US" sz="2400" dirty="0">
                <a:latin typeface="Courier New"/>
                <a:ea typeface="ＭＳ Ｐゴシック" pitchFamily="-65" charset="-128"/>
              </a:rPr>
              <a:t>  r = ""</a:t>
            </a:r>
          </a:p>
          <a:p>
            <a:pPr marL="0" indent="0">
              <a:spcBef>
                <a:spcPts val="0"/>
              </a:spcBef>
              <a:buFont typeface="Monotype Sorts" charset="0"/>
              <a:buNone/>
              <a:defRPr/>
            </a:pPr>
            <a:r>
              <a:rPr lang="en-US" sz="2400" dirty="0">
                <a:latin typeface="Courier New"/>
                <a:ea typeface="ＭＳ Ｐゴシック" pitchFamily="-65" charset="-128"/>
              </a:rPr>
              <a:t>  for </a:t>
            </a:r>
            <a:r>
              <a:rPr lang="en-US" sz="2400" dirty="0" err="1">
                <a:latin typeface="Courier New"/>
                <a:ea typeface="ＭＳ Ｐゴシック" pitchFamily="-65" charset="-128"/>
              </a:rPr>
              <a:t>ch</a:t>
            </a:r>
            <a:r>
              <a:rPr lang="en-US" sz="2400" dirty="0">
                <a:latin typeface="Courier New"/>
                <a:ea typeface="ＭＳ Ｐゴシック" pitchFamily="-65" charset="-128"/>
              </a:rPr>
              <a:t> in s:</a:t>
            </a:r>
          </a:p>
          <a:p>
            <a:pPr marL="0" indent="0">
              <a:spcBef>
                <a:spcPts val="0"/>
              </a:spcBef>
              <a:buFont typeface="Monotype Sorts" charset="0"/>
              <a:buNone/>
              <a:defRPr/>
            </a:pPr>
            <a:r>
              <a:rPr lang="en-US" sz="2400" dirty="0">
                <a:latin typeface="Courier New"/>
                <a:ea typeface="ＭＳ Ｐゴシック" pitchFamily="-65" charset="-128"/>
              </a:rPr>
              <a:t>    r = </a:t>
            </a:r>
            <a:r>
              <a:rPr lang="en-US" sz="2400" dirty="0" err="1">
                <a:latin typeface="Courier New"/>
                <a:ea typeface="ＭＳ Ｐゴシック" pitchFamily="-65" charset="-128"/>
              </a:rPr>
              <a:t>ch</a:t>
            </a:r>
            <a:r>
              <a:rPr lang="en-US" sz="2400" dirty="0">
                <a:latin typeface="Courier New"/>
                <a:ea typeface="ＭＳ Ｐゴシック" pitchFamily="-65" charset="-128"/>
              </a:rPr>
              <a:t> + r</a:t>
            </a:r>
          </a:p>
          <a:p>
            <a:pPr marL="0" indent="0">
              <a:spcBef>
                <a:spcPts val="0"/>
              </a:spcBef>
              <a:buFont typeface="Monotype Sorts" charset="0"/>
              <a:buNone/>
              <a:defRPr/>
            </a:pPr>
            <a:r>
              <a:rPr lang="en-US" sz="2400" dirty="0">
                <a:latin typeface="Courier New"/>
                <a:ea typeface="ＭＳ Ｐゴシック" pitchFamily="-65" charset="-128"/>
              </a:rPr>
              <a:t>  return r</a:t>
            </a:r>
          </a:p>
          <a:p>
            <a:pPr marL="0" indent="0">
              <a:spcBef>
                <a:spcPts val="0"/>
              </a:spcBef>
              <a:buFont typeface="Monotype Sorts" charset="0"/>
              <a:buNone/>
              <a:defRPr/>
            </a:pPr>
            <a:endParaRPr lang="en-US" dirty="0">
              <a:latin typeface="Courier New"/>
              <a:ea typeface="ＭＳ Ｐゴシック" pitchFamily="-65" charset="-128"/>
            </a:endParaRPr>
          </a:p>
          <a:p>
            <a:pPr marL="0" indent="0">
              <a:spcBef>
                <a:spcPts val="0"/>
              </a:spcBef>
              <a:buNone/>
              <a:defRPr/>
            </a:pPr>
            <a:r>
              <a:rPr lang="en-US" dirty="0">
                <a:ea typeface="ＭＳ Ｐゴシック" pitchFamily="-65" charset="-128"/>
              </a:rPr>
              <a:t>Create version on the right using disassembler</a:t>
            </a:r>
          </a:p>
          <a:p>
            <a:pPr marL="0" indent="0">
              <a:spcBef>
                <a:spcPts val="0"/>
              </a:spcBef>
              <a:buNone/>
              <a:defRPr/>
            </a:pPr>
            <a:endParaRPr lang="en-US" dirty="0">
              <a:ea typeface="ＭＳ Ｐゴシック" pitchFamily="-65" charset="-128"/>
            </a:endParaRPr>
          </a:p>
          <a:p>
            <a:pPr marL="0" indent="0">
              <a:spcBef>
                <a:spcPts val="0"/>
              </a:spcBef>
              <a:buNone/>
              <a:defRPr/>
            </a:pPr>
            <a:r>
              <a:rPr lang="en-US" sz="2400" dirty="0">
                <a:latin typeface="Courier New" panose="02070309020205020404" pitchFamily="49" charset="0"/>
                <a:ea typeface="ＭＳ Ｐゴシック" pitchFamily="-65" charset="-128"/>
                <a:cs typeface="Courier New" panose="02070309020205020404" pitchFamily="49" charset="0"/>
              </a:rPr>
              <a:t>import dis</a:t>
            </a:r>
          </a:p>
          <a:p>
            <a:pPr marL="0" indent="0">
              <a:spcBef>
                <a:spcPts val="0"/>
              </a:spcBef>
              <a:buNone/>
              <a:defRPr/>
            </a:pPr>
            <a:r>
              <a:rPr lang="en-US" sz="2400" dirty="0">
                <a:latin typeface="Courier New" panose="02070309020205020404" pitchFamily="49" charset="0"/>
                <a:ea typeface="ＭＳ Ｐゴシック" pitchFamily="-65" charset="-128"/>
                <a:cs typeface="Courier New" panose="02070309020205020404" pitchFamily="49" charset="0"/>
              </a:rPr>
              <a:t># mystery here           </a:t>
            </a:r>
            <a:r>
              <a:rPr lang="en-US" sz="2400" dirty="0" err="1">
                <a:latin typeface="Courier New" panose="02070309020205020404" pitchFamily="49" charset="0"/>
                <a:ea typeface="ＭＳ Ｐゴシック" pitchFamily="-65" charset="-128"/>
                <a:cs typeface="Courier New" panose="02070309020205020404" pitchFamily="49" charset="0"/>
              </a:rPr>
              <a:t>dis.dis</a:t>
            </a:r>
            <a:r>
              <a:rPr lang="en-US" sz="2400" dirty="0">
                <a:latin typeface="Courier New" panose="02070309020205020404" pitchFamily="49" charset="0"/>
                <a:ea typeface="ＭＳ Ｐゴシック" pitchFamily="-65" charset="-128"/>
                <a:cs typeface="Courier New" panose="02070309020205020404" pitchFamily="49" charset="0"/>
              </a:rPr>
              <a:t>(mystery)</a:t>
            </a:r>
          </a:p>
        </p:txBody>
      </p:sp>
      <p:sp>
        <p:nvSpPr>
          <p:cNvPr id="25604" name="Content Placeholder 5"/>
          <p:cNvSpPr>
            <a:spLocks noGrp="1"/>
          </p:cNvSpPr>
          <p:nvPr>
            <p:ph sz="half" idx="2"/>
          </p:nvPr>
        </p:nvSpPr>
        <p:spPr>
          <a:xfrm>
            <a:off x="4127500" y="1905000"/>
            <a:ext cx="4749800" cy="4495800"/>
          </a:xfrm>
        </p:spPr>
        <p:txBody>
          <a:bodyPr/>
          <a:lstStyle/>
          <a:p>
            <a:pPr marL="0" indent="0">
              <a:spcBef>
                <a:spcPct val="0"/>
              </a:spcBef>
              <a:buFont typeface="Monotype Sorts" charset="2"/>
              <a:buNone/>
            </a:pPr>
            <a:r>
              <a:rPr lang="fr-FR" altLang="en-US" sz="1600" dirty="0">
                <a:solidFill>
                  <a:srgbClr val="000000"/>
                </a:solidFill>
                <a:latin typeface="Courier New" panose="02070309020205020404" pitchFamily="49" charset="0"/>
                <a:cs typeface="Courier New" panose="02070309020205020404" pitchFamily="49" charset="0"/>
              </a:rPr>
              <a:t>7      0 LOAD_CONST     1 ('')</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3 STORE_FAST     1 (r)</a:t>
            </a:r>
          </a:p>
          <a:p>
            <a:pPr marL="0" indent="0">
              <a:spcBef>
                <a:spcPct val="0"/>
              </a:spcBef>
              <a:buFont typeface="Monotype Sorts" charset="2"/>
              <a:buNone/>
            </a:pPr>
            <a:endParaRPr lang="en-US" altLang="en-US" sz="1600" dirty="0">
              <a:solidFill>
                <a:srgbClr val="000000"/>
              </a:solidFill>
              <a:latin typeface="Courier New" panose="02070309020205020404" pitchFamily="49" charset="0"/>
              <a:cs typeface="Courier New" panose="02070309020205020404" pitchFamily="49" charset="0"/>
            </a:endParaRP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8      6 SETUP_LOOP    24 (to 33)</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9 LOAD_FAST      0 (s)</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12 GET_ITER            </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&gt;&gt; 13 FOR_ITER      16 (to 32)</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16 STORE_FAST     2 (</a:t>
            </a:r>
            <a:r>
              <a:rPr lang="en-US" altLang="en-US" sz="1600" dirty="0" err="1">
                <a:solidFill>
                  <a:srgbClr val="000000"/>
                </a:solidFill>
                <a:latin typeface="Courier New" panose="02070309020205020404" pitchFamily="49" charset="0"/>
                <a:cs typeface="Courier New" panose="02070309020205020404" pitchFamily="49" charset="0"/>
              </a:rPr>
              <a:t>ch</a:t>
            </a:r>
            <a:r>
              <a:rPr lang="en-US" altLang="en-US" sz="1600" dirty="0">
                <a:solidFill>
                  <a:srgbClr val="000000"/>
                </a:solidFill>
                <a:latin typeface="Courier New" panose="02070309020205020404" pitchFamily="49" charset="0"/>
                <a:cs typeface="Courier New" panose="02070309020205020404" pitchFamily="49" charset="0"/>
              </a:rPr>
              <a:t>)</a:t>
            </a:r>
          </a:p>
          <a:p>
            <a:pPr marL="0" indent="0">
              <a:spcBef>
                <a:spcPct val="0"/>
              </a:spcBef>
              <a:buFont typeface="Monotype Sorts" charset="2"/>
              <a:buNone/>
            </a:pPr>
            <a:endParaRPr lang="en-US" altLang="en-US" sz="1600" dirty="0">
              <a:solidFill>
                <a:srgbClr val="000000"/>
              </a:solidFill>
              <a:latin typeface="Courier New" panose="02070309020205020404" pitchFamily="49" charset="0"/>
              <a:cs typeface="Courier New" panose="02070309020205020404" pitchFamily="49" charset="0"/>
            </a:endParaRP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9     19 LOAD_FAST      2 (</a:t>
            </a:r>
            <a:r>
              <a:rPr lang="en-US" altLang="en-US" sz="1600" dirty="0" err="1">
                <a:solidFill>
                  <a:srgbClr val="000000"/>
                </a:solidFill>
                <a:latin typeface="Courier New" panose="02070309020205020404" pitchFamily="49" charset="0"/>
                <a:cs typeface="Courier New" panose="02070309020205020404" pitchFamily="49" charset="0"/>
              </a:rPr>
              <a:t>ch</a:t>
            </a:r>
            <a:r>
              <a:rPr lang="en-US" altLang="en-US" sz="1600" dirty="0">
                <a:solidFill>
                  <a:srgbClr val="000000"/>
                </a:solidFill>
                <a:latin typeface="Courier New" panose="02070309020205020404" pitchFamily="49" charset="0"/>
                <a:cs typeface="Courier New" panose="02070309020205020404" pitchFamily="49" charset="0"/>
              </a:rPr>
              <a:t>)</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22 LOAD_FAST      1 (r)</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25 BINARY_ADD          </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26 STORE_FAST     1 (r)</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29 JUMP_ABSOLUTE 13</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&gt;&gt; 32 POP_BLOCK           </a:t>
            </a:r>
          </a:p>
          <a:p>
            <a:pPr marL="0" indent="0">
              <a:spcBef>
                <a:spcPct val="0"/>
              </a:spcBef>
              <a:buFont typeface="Monotype Sorts" charset="2"/>
              <a:buNone/>
            </a:pPr>
            <a:endParaRPr lang="en-US" altLang="en-US" sz="1600" dirty="0">
              <a:solidFill>
                <a:srgbClr val="000000"/>
              </a:solidFill>
              <a:latin typeface="Courier New" panose="02070309020205020404" pitchFamily="49" charset="0"/>
              <a:cs typeface="Courier New" panose="02070309020205020404" pitchFamily="49" charset="0"/>
            </a:endParaRP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10 &gt;&gt; 33 LOAD_FAST      1 (r)</a:t>
            </a:r>
          </a:p>
          <a:p>
            <a:pPr marL="0" indent="0">
              <a:spcBef>
                <a:spcPct val="0"/>
              </a:spcBef>
              <a:buFont typeface="Monotype Sorts" charset="2"/>
              <a:buNone/>
            </a:pPr>
            <a:r>
              <a:rPr lang="en-US" altLang="en-US" sz="1600" dirty="0">
                <a:solidFill>
                  <a:srgbClr val="000000"/>
                </a:solidFill>
                <a:latin typeface="Courier New" panose="02070309020205020404" pitchFamily="49" charset="0"/>
                <a:cs typeface="Courier New" panose="02070309020205020404" pitchFamily="49" charset="0"/>
              </a:rPr>
              <a:t>      36 RETURN_VALUE </a:t>
            </a:r>
          </a:p>
        </p:txBody>
      </p:sp>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17</a:t>
            </a:fld>
            <a:endParaRPr lang="en-US"/>
          </a:p>
        </p:txBody>
      </p:sp>
    </p:spTree>
    <p:extLst>
      <p:ext uri="{BB962C8B-B14F-4D97-AF65-F5344CB8AC3E}">
        <p14:creationId xmlns:p14="http://schemas.microsoft.com/office/powerpoint/2010/main" val="68859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685800" y="0"/>
            <a:ext cx="7772400" cy="1143000"/>
          </a:xfrm>
        </p:spPr>
        <p:txBody>
          <a:bodyPr/>
          <a:lstStyle/>
          <a:p>
            <a:r>
              <a:rPr lang="en-US" altLang="en-US" dirty="0"/>
              <a:t>Bug and Debug</a:t>
            </a:r>
          </a:p>
        </p:txBody>
      </p:sp>
      <p:sp>
        <p:nvSpPr>
          <p:cNvPr id="26627" name="Content Placeholder 4"/>
          <p:cNvSpPr>
            <a:spLocks noGrp="1"/>
          </p:cNvSpPr>
          <p:nvPr>
            <p:ph sz="half" idx="1"/>
          </p:nvPr>
        </p:nvSpPr>
        <p:spPr>
          <a:xfrm>
            <a:off x="533400" y="1150620"/>
            <a:ext cx="3810000" cy="4114800"/>
          </a:xfrm>
        </p:spPr>
        <p:txBody>
          <a:bodyPr/>
          <a:lstStyle/>
          <a:p>
            <a:r>
              <a:rPr lang="en-US" altLang="en-US" dirty="0">
                <a:hlinkClick r:id="rId3"/>
              </a:rPr>
              <a:t>software 'bug'</a:t>
            </a:r>
            <a:endParaRPr lang="en-US" altLang="en-US" dirty="0"/>
          </a:p>
          <a:p>
            <a:r>
              <a:rPr lang="en-US" altLang="en-US" dirty="0"/>
              <a:t>Start small</a:t>
            </a:r>
          </a:p>
          <a:p>
            <a:pPr lvl="1"/>
            <a:r>
              <a:rPr lang="en-US" altLang="en-US" dirty="0"/>
              <a:t>Easier to cope</a:t>
            </a:r>
          </a:p>
          <a:p>
            <a:pPr lvl="1"/>
            <a:r>
              <a:rPr lang="en-US" altLang="en-US" dirty="0"/>
              <a:t>Simplest input?</a:t>
            </a:r>
          </a:p>
          <a:p>
            <a:r>
              <a:rPr lang="en-US" altLang="en-US" dirty="0"/>
              <a:t>Judicious 'print'</a:t>
            </a:r>
          </a:p>
          <a:p>
            <a:pPr lvl="1"/>
            <a:r>
              <a:rPr lang="en-US" altLang="en-US" dirty="0"/>
              <a:t>Debugger too</a:t>
            </a:r>
          </a:p>
          <a:p>
            <a:r>
              <a:rPr lang="en-US" altLang="en-US" dirty="0"/>
              <a:t>Python tutor</a:t>
            </a:r>
          </a:p>
          <a:p>
            <a:pPr lvl="1"/>
            <a:r>
              <a:rPr lang="en-US" altLang="en-US" dirty="0"/>
              <a:t>Visualizes data</a:t>
            </a:r>
          </a:p>
          <a:p>
            <a:pPr lvl="1"/>
            <a:r>
              <a:rPr lang="en-US" altLang="en-US" dirty="0"/>
              <a:t>step through</a:t>
            </a:r>
          </a:p>
          <a:p>
            <a:endParaRPr lang="en-US" altLang="en-US" dirty="0"/>
          </a:p>
          <a:p>
            <a:endParaRPr lang="en-US" altLang="en-US" dirty="0"/>
          </a:p>
        </p:txBody>
      </p:sp>
      <p:sp>
        <p:nvSpPr>
          <p:cNvPr id="26628" name="Content Placeholder 5"/>
          <p:cNvSpPr>
            <a:spLocks noGrp="1"/>
          </p:cNvSpPr>
          <p:nvPr>
            <p:ph sz="half" idx="2"/>
          </p:nvPr>
        </p:nvSpPr>
        <p:spPr>
          <a:xfrm>
            <a:off x="533400" y="5334000"/>
            <a:ext cx="7493000" cy="1371600"/>
          </a:xfrm>
        </p:spPr>
        <p:txBody>
          <a:bodyPr/>
          <a:lstStyle/>
          <a:p>
            <a:r>
              <a:rPr lang="en-US" altLang="en-US" dirty="0"/>
              <a:t>Verify the approach being taken, test small, test frequently</a:t>
            </a:r>
          </a:p>
          <a:p>
            <a:pPr lvl="1"/>
            <a:r>
              <a:rPr lang="en-US" altLang="en-US" dirty="0"/>
              <a:t>How do you 'prove' your code works?</a:t>
            </a:r>
          </a:p>
        </p:txBody>
      </p:sp>
      <p:pic>
        <p:nvPicPr>
          <p:cNvPr id="2662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9900" y="1600200"/>
            <a:ext cx="39624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18</a:t>
            </a:fld>
            <a:endParaRPr lang="en-US"/>
          </a:p>
        </p:txBody>
      </p:sp>
    </p:spTree>
    <p:extLst>
      <p:ext uri="{BB962C8B-B14F-4D97-AF65-F5344CB8AC3E}">
        <p14:creationId xmlns:p14="http://schemas.microsoft.com/office/powerpoint/2010/main" val="305728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on APT?</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a:t>compsci101 fall16</a:t>
            </a:r>
          </a:p>
        </p:txBody>
      </p:sp>
      <p:sp>
        <p:nvSpPr>
          <p:cNvPr id="6" name="Slide Number Placeholder 5"/>
          <p:cNvSpPr>
            <a:spLocks noGrp="1"/>
          </p:cNvSpPr>
          <p:nvPr>
            <p:ph type="sldNum" sz="quarter" idx="12"/>
          </p:nvPr>
        </p:nvSpPr>
        <p:spPr/>
        <p:txBody>
          <a:bodyPr/>
          <a:lstStyle/>
          <a:p>
            <a:pPr>
              <a:defRPr/>
            </a:pPr>
            <a:fld id="{D44E9AF7-1243-4137-A70D-606EB167409E}" type="slidenum">
              <a:rPr lang="en-US" smtClean="0"/>
              <a:pPr>
                <a:defRPr/>
              </a:pPr>
              <a:t>19</a:t>
            </a:fld>
            <a:endParaRPr lang="en-US"/>
          </a:p>
        </p:txBody>
      </p:sp>
    </p:spTree>
    <p:extLst>
      <p:ext uri="{BB962C8B-B14F-4D97-AF65-F5344CB8AC3E}">
        <p14:creationId xmlns:p14="http://schemas.microsoft.com/office/powerpoint/2010/main" val="167646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t>Announcements</a:t>
            </a:r>
          </a:p>
        </p:txBody>
      </p:sp>
      <p:sp>
        <p:nvSpPr>
          <p:cNvPr id="4099" name="Rectangle 3"/>
          <p:cNvSpPr>
            <a:spLocks noGrp="1" noChangeArrowheads="1"/>
          </p:cNvSpPr>
          <p:nvPr>
            <p:ph type="body" idx="1"/>
          </p:nvPr>
        </p:nvSpPr>
        <p:spPr>
          <a:xfrm>
            <a:off x="685800" y="1066800"/>
            <a:ext cx="7772400" cy="5029200"/>
          </a:xfrm>
        </p:spPr>
        <p:txBody>
          <a:bodyPr/>
          <a:lstStyle/>
          <a:p>
            <a:pPr eaLnBrk="1" hangingPunct="1"/>
            <a:r>
              <a:rPr lang="en-US" dirty="0"/>
              <a:t>Reading and RQ7 due next time</a:t>
            </a:r>
          </a:p>
          <a:p>
            <a:pPr eaLnBrk="1" hangingPunct="1"/>
            <a:r>
              <a:rPr lang="en-US" dirty="0"/>
              <a:t>Assignment 3 due Thursday</a:t>
            </a:r>
          </a:p>
          <a:p>
            <a:pPr eaLnBrk="1" hangingPunct="1"/>
            <a:r>
              <a:rPr lang="en-US" dirty="0"/>
              <a:t>APT 2 due today, APT 3 out</a:t>
            </a:r>
          </a:p>
          <a:p>
            <a:pPr eaLnBrk="1" hangingPunct="1"/>
            <a:r>
              <a:rPr lang="en-US" dirty="0"/>
              <a:t>APT Quiz 1 – runs Sunday night-Tuesday night</a:t>
            </a:r>
          </a:p>
          <a:p>
            <a:pPr lvl="1" eaLnBrk="1" hangingPunct="1"/>
            <a:r>
              <a:rPr lang="en-US" dirty="0"/>
              <a:t>Up for two days, you pick 3 hours to do it</a:t>
            </a:r>
          </a:p>
          <a:p>
            <a:pPr eaLnBrk="1" hangingPunct="1"/>
            <a:r>
              <a:rPr lang="en-US" dirty="0"/>
              <a:t>Today</a:t>
            </a:r>
          </a:p>
          <a:p>
            <a:pPr lvl="1" eaLnBrk="1" hangingPunct="1"/>
            <a:r>
              <a:rPr lang="en-US" dirty="0"/>
              <a:t>Designing programs to draw with turtles</a:t>
            </a:r>
          </a:p>
          <a:p>
            <a:pPr lvl="1" eaLnBrk="1" hangingPunct="1"/>
            <a:r>
              <a:rPr lang="en-US" dirty="0"/>
              <a:t>Functions, if, strings, lists</a:t>
            </a:r>
          </a:p>
        </p:txBody>
      </p:sp>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This week</a:t>
            </a:r>
          </a:p>
        </p:txBody>
      </p:sp>
      <p:sp>
        <p:nvSpPr>
          <p:cNvPr id="3" name="Content Placeholder 2"/>
          <p:cNvSpPr>
            <a:spLocks noGrp="1"/>
          </p:cNvSpPr>
          <p:nvPr>
            <p:ph idx="1"/>
          </p:nvPr>
        </p:nvSpPr>
        <p:spPr/>
        <p:txBody>
          <a:bodyPr/>
          <a:lstStyle/>
          <a:p>
            <a:r>
              <a:rPr lang="en-US" dirty="0"/>
              <a:t>Practice with lists and strings – splicing, </a:t>
            </a:r>
            <a:r>
              <a:rPr lang="en-US" dirty="0" err="1"/>
              <a:t>etc</a:t>
            </a:r>
            <a:endParaRPr lang="en-US" dirty="0"/>
          </a:p>
          <a:p>
            <a:r>
              <a:rPr lang="en-US" dirty="0"/>
              <a:t>More on processing data from files</a:t>
            </a:r>
          </a:p>
          <a:p>
            <a:pPr lvl="1"/>
            <a:r>
              <a:rPr lang="en-US" dirty="0"/>
              <a:t>Do reading for Thursday before attending lab</a:t>
            </a:r>
          </a:p>
          <a:p>
            <a:r>
              <a:rPr lang="en-US" dirty="0"/>
              <a:t>Work on APT </a:t>
            </a:r>
            <a:r>
              <a:rPr lang="en-US" dirty="0" err="1"/>
              <a:t>ScoreIt</a:t>
            </a:r>
            <a:endParaRPr lang="en-US" dirty="0"/>
          </a:p>
        </p:txBody>
      </p:sp>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a:t>
            </a:fld>
            <a:endParaRPr lang="en-US"/>
          </a:p>
        </p:txBody>
      </p:sp>
    </p:spTree>
    <p:extLst>
      <p:ext uri="{BB962C8B-B14F-4D97-AF65-F5344CB8AC3E}">
        <p14:creationId xmlns:p14="http://schemas.microsoft.com/office/powerpoint/2010/main" val="332029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8001000" cy="1143000"/>
          </a:xfrm>
        </p:spPr>
        <p:txBody>
          <a:bodyPr/>
          <a:lstStyle/>
          <a:p>
            <a:r>
              <a:rPr lang="en-US" dirty="0"/>
              <a:t>Problem Solving to Code</a:t>
            </a:r>
            <a:br>
              <a:rPr lang="en-US" dirty="0"/>
            </a:br>
            <a:r>
              <a:rPr lang="en-US" dirty="0"/>
              <a:t>7 Step Process</a:t>
            </a:r>
          </a:p>
        </p:txBody>
      </p:sp>
      <p:sp>
        <p:nvSpPr>
          <p:cNvPr id="3" name="Content Placeholder 2"/>
          <p:cNvSpPr>
            <a:spLocks noGrp="1"/>
          </p:cNvSpPr>
          <p:nvPr>
            <p:ph idx="1"/>
          </p:nvPr>
        </p:nvSpPr>
        <p:spPr>
          <a:xfrm>
            <a:off x="685800" y="1600200"/>
            <a:ext cx="7772400" cy="5105400"/>
          </a:xfrm>
        </p:spPr>
        <p:txBody>
          <a:bodyPr/>
          <a:lstStyle/>
          <a:p>
            <a:pPr marL="514350" indent="-514350">
              <a:buFont typeface="+mj-lt"/>
              <a:buAutoNum type="arabicPeriod"/>
            </a:pPr>
            <a:r>
              <a:rPr lang="en-US" dirty="0"/>
              <a:t>Work small example by hand</a:t>
            </a:r>
          </a:p>
          <a:p>
            <a:pPr marL="514350" indent="-514350">
              <a:buFont typeface="+mj-lt"/>
              <a:buAutoNum type="arabicPeriod"/>
            </a:pPr>
            <a:r>
              <a:rPr lang="en-US" dirty="0"/>
              <a:t>Write down what you did in words (algorithm)</a:t>
            </a:r>
          </a:p>
          <a:p>
            <a:pPr marL="514350" indent="-514350">
              <a:buFont typeface="+mj-lt"/>
              <a:buAutoNum type="arabicPeriod"/>
            </a:pPr>
            <a:r>
              <a:rPr lang="en-US" dirty="0"/>
              <a:t>Find Patterns (generalize algorithm)</a:t>
            </a:r>
          </a:p>
          <a:p>
            <a:pPr marL="514350" indent="-514350">
              <a:buFont typeface="+mj-lt"/>
              <a:buAutoNum type="arabicPeriod"/>
            </a:pPr>
            <a:r>
              <a:rPr lang="en-US" dirty="0"/>
              <a:t>Work another example by hand (does your algorithm work? If not, go back to 2)</a:t>
            </a:r>
          </a:p>
          <a:p>
            <a:pPr marL="514350" indent="-514350">
              <a:buFont typeface="+mj-lt"/>
              <a:buAutoNum type="arabicPeriod"/>
            </a:pPr>
            <a:r>
              <a:rPr lang="en-US" dirty="0"/>
              <a:t>Translate to code</a:t>
            </a:r>
          </a:p>
          <a:p>
            <a:pPr marL="514350" indent="-514350">
              <a:buFont typeface="+mj-lt"/>
              <a:buAutoNum type="arabicPeriod"/>
            </a:pPr>
            <a:r>
              <a:rPr lang="en-US" dirty="0"/>
              <a:t>Test several cases</a:t>
            </a:r>
          </a:p>
          <a:p>
            <a:pPr marL="514350" indent="-514350">
              <a:buFont typeface="+mj-lt"/>
              <a:buAutoNum type="arabicPeriod"/>
            </a:pPr>
            <a:r>
              <a:rPr lang="en-US" dirty="0"/>
              <a:t>Debug </a:t>
            </a:r>
            <a:r>
              <a:rPr lang="en-US" dirty="0">
                <a:solidFill>
                  <a:srgbClr val="FF0000"/>
                </a:solidFill>
              </a:rPr>
              <a:t>failed</a:t>
            </a:r>
            <a:r>
              <a:rPr lang="en-US" dirty="0"/>
              <a:t> test cases</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4</a:t>
            </a:fld>
            <a:endParaRPr lang="en-US"/>
          </a:p>
        </p:txBody>
      </p:sp>
    </p:spTree>
    <p:extLst>
      <p:ext uri="{BB962C8B-B14F-4D97-AF65-F5344CB8AC3E}">
        <p14:creationId xmlns:p14="http://schemas.microsoft.com/office/powerpoint/2010/main" val="166749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‘s’ at the end of words</a:t>
            </a:r>
            <a:br>
              <a:rPr lang="en-US" dirty="0"/>
            </a:br>
            <a:r>
              <a:rPr lang="en-US" dirty="0"/>
              <a:t>bit.ly/101f16-0920-1</a:t>
            </a:r>
          </a:p>
        </p:txBody>
      </p:sp>
      <p:sp>
        <p:nvSpPr>
          <p:cNvPr id="3" name="Content Placeholder 2"/>
          <p:cNvSpPr>
            <a:spLocks noGrp="1"/>
          </p:cNvSpPr>
          <p:nvPr>
            <p:ph idx="1"/>
          </p:nvPr>
        </p:nvSpPr>
        <p:spPr>
          <a:xfrm>
            <a:off x="685800" y="1981200"/>
            <a:ext cx="7772400" cy="4023360"/>
          </a:xfrm>
        </p:spPr>
        <p:txBody>
          <a:bodyPr bIns="45720"/>
          <a:lstStyle/>
          <a:p>
            <a:pPr marL="0" indent="0">
              <a:buNone/>
            </a:pPr>
            <a:r>
              <a:rPr lang="en-US" sz="2400" dirty="0" err="1">
                <a:latin typeface="Courier New" panose="02070309020205020404" pitchFamily="49" charset="0"/>
                <a:cs typeface="Courier New" panose="02070309020205020404" pitchFamily="49" charset="0"/>
              </a:rPr>
              <a:t>def</a:t>
            </a:r>
            <a:r>
              <a:rPr lang="en-US" sz="2400"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removePlurals</a:t>
            </a:r>
            <a:r>
              <a:rPr lang="en-US" sz="2400" b="1" dirty="0">
                <a:latin typeface="Courier New" panose="02070309020205020404" pitchFamily="49" charset="0"/>
                <a:cs typeface="Courier New" panose="02070309020205020404" pitchFamily="49" charset="0"/>
              </a:rPr>
              <a:t>(phrase):</a:t>
            </a:r>
          </a:p>
          <a:p>
            <a:pPr marL="0" indent="0">
              <a:buNone/>
            </a:pPr>
            <a:r>
              <a:rPr lang="en-US" sz="2400" dirty="0">
                <a:latin typeface="Courier New" panose="02070309020205020404" pitchFamily="49" charset="0"/>
                <a:cs typeface="Courier New" panose="02070309020205020404" pitchFamily="49" charset="0"/>
              </a:rPr>
              <a:t>    answer = </a:t>
            </a:r>
            <a:r>
              <a:rPr lang="en-US" sz="2400" i="1"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alist</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phrase.split</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    for word in </a:t>
            </a:r>
            <a:r>
              <a:rPr lang="en-US" sz="2400" dirty="0" err="1">
                <a:latin typeface="Courier New" panose="02070309020205020404" pitchFamily="49" charset="0"/>
                <a:cs typeface="Courier New" panose="02070309020205020404" pitchFamily="49" charset="0"/>
              </a:rPr>
              <a:t>alist</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       if word[-1] == </a:t>
            </a:r>
            <a:r>
              <a:rPr lang="en-US" sz="2400" i="1" dirty="0">
                <a:latin typeface="Courier New" panose="02070309020205020404" pitchFamily="49" charset="0"/>
                <a:cs typeface="Courier New" panose="02070309020205020404" pitchFamily="49" charset="0"/>
              </a:rPr>
              <a:t>"s":</a:t>
            </a:r>
          </a:p>
          <a:p>
            <a:pPr marL="0" indent="0">
              <a:buNone/>
            </a:pPr>
            <a:r>
              <a:rPr lang="en-US" sz="2400" dirty="0">
                <a:latin typeface="Courier New" panose="02070309020205020404" pitchFamily="49" charset="0"/>
                <a:cs typeface="Courier New" panose="02070309020205020404" pitchFamily="49" charset="0"/>
              </a:rPr>
              <a:t>            answer = word[:-1] + </a:t>
            </a:r>
            <a:r>
              <a:rPr lang="en-US" sz="2400" i="1"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else:</a:t>
            </a:r>
          </a:p>
          <a:p>
            <a:pPr marL="0" indent="0">
              <a:buNone/>
            </a:pPr>
            <a:r>
              <a:rPr lang="en-US" sz="2400" dirty="0">
                <a:latin typeface="Courier New" panose="02070309020205020404" pitchFamily="49" charset="0"/>
                <a:cs typeface="Courier New" panose="02070309020205020404" pitchFamily="49" charset="0"/>
              </a:rPr>
              <a:t>            answer = word + </a:t>
            </a:r>
            <a:r>
              <a:rPr lang="en-US" sz="2400" i="1"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answer.strip</a:t>
            </a:r>
            <a:r>
              <a:rPr lang="en-US" sz="2400" dirty="0">
                <a:latin typeface="Courier New" panose="02070309020205020404" pitchFamily="49" charset="0"/>
                <a:cs typeface="Courier New" panose="02070309020205020404" pitchFamily="49" charset="0"/>
              </a:rPr>
              <a:t>()</a:t>
            </a:r>
          </a:p>
        </p:txBody>
      </p:sp>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5</a:t>
            </a:fld>
            <a:endParaRPr lang="en-US"/>
          </a:p>
        </p:txBody>
      </p:sp>
    </p:spTree>
    <p:extLst>
      <p:ext uri="{BB962C8B-B14F-4D97-AF65-F5344CB8AC3E}">
        <p14:creationId xmlns:p14="http://schemas.microsoft.com/office/powerpoint/2010/main" val="377997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645" y="1066186"/>
            <a:ext cx="2514600" cy="1377745"/>
          </a:xfrm>
        </p:spPr>
        <p:txBody>
          <a:bodyPr/>
          <a:lstStyle/>
          <a:p>
            <a:r>
              <a:rPr lang="en-US" dirty="0"/>
              <a:t>Computer Science Alum</a:t>
            </a:r>
          </a:p>
        </p:txBody>
      </p:sp>
      <p:sp>
        <p:nvSpPr>
          <p:cNvPr id="3" name="Content Placeholder 2"/>
          <p:cNvSpPr>
            <a:spLocks noGrp="1"/>
          </p:cNvSpPr>
          <p:nvPr>
            <p:ph idx="1"/>
          </p:nvPr>
        </p:nvSpPr>
        <p:spPr>
          <a:xfrm>
            <a:off x="685800" y="3733800"/>
            <a:ext cx="7772400" cy="2928820"/>
          </a:xfrm>
        </p:spPr>
        <p:txBody>
          <a:bodyPr/>
          <a:lstStyle/>
          <a:p>
            <a:r>
              <a:rPr lang="en-US" dirty="0"/>
              <a:t>Biology and CS</a:t>
            </a:r>
          </a:p>
          <a:p>
            <a:r>
              <a:rPr lang="en-US" dirty="0"/>
              <a:t>Undergraduate Research - JFLAP</a:t>
            </a:r>
          </a:p>
          <a:p>
            <a:r>
              <a:rPr lang="en-US" dirty="0"/>
              <a:t>Epic</a:t>
            </a:r>
          </a:p>
          <a:p>
            <a:r>
              <a:rPr lang="en-US" dirty="0"/>
              <a:t>Now in Med School at Vanderbilt</a:t>
            </a:r>
          </a:p>
        </p:txBody>
      </p:sp>
      <p:pic>
        <p:nvPicPr>
          <p:cNvPr id="1026" name="Picture 2" descr="http://www.cs.duke.edu/web_resources/photos_news/362_genkins_2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4855"/>
            <a:ext cx="14478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s.duke.edu/%7Erodger/students/julianGenkinsAndRodger.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066186"/>
            <a:ext cx="4057752" cy="229026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compsci101 fall 2016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spTree>
    <p:extLst>
      <p:ext uri="{BB962C8B-B14F-4D97-AF65-F5344CB8AC3E}">
        <p14:creationId xmlns:p14="http://schemas.microsoft.com/office/powerpoint/2010/main" val="118172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23825"/>
            <a:ext cx="8940800" cy="685800"/>
          </a:xfrm>
        </p:spPr>
        <p:txBody>
          <a:bodyPr/>
          <a:lstStyle/>
          <a:p>
            <a:r>
              <a:rPr lang="en-US" dirty="0"/>
              <a:t>More Computer Science Duke Alums</a:t>
            </a:r>
          </a:p>
        </p:txBody>
      </p:sp>
      <p:sp>
        <p:nvSpPr>
          <p:cNvPr id="184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1400"/>
              <a:t>compsci101 fall 2016</a:t>
            </a:r>
            <a:endParaRPr lang="en-US" sz="1400" dirty="0"/>
          </a:p>
        </p:txBody>
      </p:sp>
      <p:sp>
        <p:nvSpPr>
          <p:cNvPr id="1844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950B4CE-27D1-473F-BB6C-C49E2BD8A1E2}" type="slidenum">
              <a:rPr lang="en-US" sz="1400"/>
              <a:pPr eaLnBrk="1" hangingPunct="1"/>
              <a:t>7</a:t>
            </a:fld>
            <a:endParaRPr lang="en-US" sz="140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168575"/>
            <a:ext cx="2096706" cy="1719630"/>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567" y="2028390"/>
            <a:ext cx="3790110" cy="2092609"/>
          </a:xfrm>
          <a:prstGeom prst="rect">
            <a:avLst/>
          </a:prstGeom>
        </p:spPr>
      </p:pic>
      <p:pic>
        <p:nvPicPr>
          <p:cNvPr id="1026" name="Picture 2" descr="http://www.cs.duke.edu/web_resources/photos_news/378_ghc_2011_032_500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4194"/>
            <a:ext cx="47625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4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57" y="32825"/>
            <a:ext cx="7772400" cy="1143000"/>
          </a:xfrm>
        </p:spPr>
        <p:txBody>
          <a:bodyPr/>
          <a:lstStyle/>
          <a:p>
            <a:r>
              <a:rPr lang="en-US" dirty="0"/>
              <a:t>Turtles:  bit.ly/101f16-0920-2</a:t>
            </a:r>
          </a:p>
        </p:txBody>
      </p:sp>
      <p:sp>
        <p:nvSpPr>
          <p:cNvPr id="3" name="Content Placeholder 2"/>
          <p:cNvSpPr>
            <a:spLocks noGrp="1"/>
          </p:cNvSpPr>
          <p:nvPr>
            <p:ph idx="1"/>
          </p:nvPr>
        </p:nvSpPr>
        <p:spPr>
          <a:xfrm>
            <a:off x="4883985" y="1356852"/>
            <a:ext cx="4237892" cy="5105400"/>
          </a:xfrm>
        </p:spPr>
        <p:txBody>
          <a:bodyPr/>
          <a:lstStyle/>
          <a:p>
            <a:r>
              <a:rPr lang="en-US" dirty="0"/>
              <a:t>Run in eclipse</a:t>
            </a:r>
          </a:p>
          <a:p>
            <a:r>
              <a:rPr lang="en-US" dirty="0"/>
              <a:t>Make square with different sizes?</a:t>
            </a:r>
          </a:p>
          <a:p>
            <a:r>
              <a:rPr lang="en-US" dirty="0"/>
              <a:t>Make a rectangle?</a:t>
            </a:r>
          </a:p>
          <a:p>
            <a:r>
              <a:rPr lang="en-US" dirty="0"/>
              <a:t>Where is the repetition?</a:t>
            </a:r>
          </a:p>
          <a:p>
            <a:r>
              <a:rPr lang="en-US" dirty="0"/>
              <a:t>New commands:</a:t>
            </a:r>
          </a:p>
          <a:p>
            <a:r>
              <a:rPr lang="en-US" dirty="0"/>
              <a:t>up(), down(), position(), </a:t>
            </a:r>
            <a:r>
              <a:rPr lang="en-US" dirty="0" err="1"/>
              <a:t>goto</a:t>
            </a:r>
            <a:r>
              <a:rPr lang="en-US" dirty="0"/>
              <a:t>()</a:t>
            </a:r>
          </a:p>
        </p:txBody>
      </p:sp>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95" y="1175825"/>
            <a:ext cx="3542297" cy="5154740"/>
          </a:xfrm>
          <a:prstGeom prst="rect">
            <a:avLst/>
          </a:prstGeom>
        </p:spPr>
      </p:pic>
    </p:spTree>
    <p:extLst>
      <p:ext uri="{BB962C8B-B14F-4D97-AF65-F5344CB8AC3E}">
        <p14:creationId xmlns:p14="http://schemas.microsoft.com/office/powerpoint/2010/main" val="224780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490"/>
            <a:ext cx="7772400" cy="1143000"/>
          </a:xfrm>
        </p:spPr>
        <p:txBody>
          <a:bodyPr/>
          <a:lstStyle/>
          <a:p>
            <a:r>
              <a:rPr lang="en-US" dirty="0"/>
              <a:t>Assignment 3</a:t>
            </a:r>
          </a:p>
        </p:txBody>
      </p:sp>
      <p:sp>
        <p:nvSpPr>
          <p:cNvPr id="3" name="Content Placeholder 2"/>
          <p:cNvSpPr>
            <a:spLocks noGrp="1"/>
          </p:cNvSpPr>
          <p:nvPr>
            <p:ph idx="1"/>
          </p:nvPr>
        </p:nvSpPr>
        <p:spPr/>
        <p:txBody>
          <a:bodyPr/>
          <a:lstStyle/>
          <a:p>
            <a:r>
              <a:rPr lang="en-US" dirty="0"/>
              <a:t>Turtles</a:t>
            </a:r>
          </a:p>
          <a:p>
            <a:pPr lvl="1"/>
            <a:r>
              <a:rPr lang="en-US" dirty="0"/>
              <a:t>Creative</a:t>
            </a:r>
          </a:p>
          <a:p>
            <a:endParaRPr lang="en-US" dirty="0"/>
          </a:p>
          <a:p>
            <a:pPr marL="0" indent="0">
              <a:buNone/>
            </a:pPr>
            <a:endParaRPr lang="en-US" dirty="0"/>
          </a:p>
          <a:p>
            <a:r>
              <a:rPr lang="en-US" dirty="0"/>
              <a:t>Earthquakes</a:t>
            </a:r>
          </a:p>
          <a:p>
            <a:pPr lvl="1"/>
            <a:r>
              <a:rPr lang="en-US" dirty="0"/>
              <a:t>Data from last 30 days around the world</a:t>
            </a:r>
          </a:p>
          <a:p>
            <a:pPr lvl="1"/>
            <a:r>
              <a:rPr lang="en-US" dirty="0"/>
              <a:t>Example - Find the largest earthquake</a:t>
            </a:r>
          </a:p>
        </p:txBody>
      </p:sp>
      <p:pic>
        <p:nvPicPr>
          <p:cNvPr id="1026" name="Picture 2" descr="http://www.cs.duke.edu/courses/fall14/compsci101/assign/assign3/studentSolns/studentSoln03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503" y="1600200"/>
            <a:ext cx="3743325"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9</a:t>
            </a:fld>
            <a:endParaRPr lang="en-US"/>
          </a:p>
        </p:txBody>
      </p:sp>
    </p:spTree>
    <p:extLst>
      <p:ext uri="{BB962C8B-B14F-4D97-AF65-F5344CB8AC3E}">
        <p14:creationId xmlns:p14="http://schemas.microsoft.com/office/powerpoint/2010/main" val="249798418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2805</TotalTime>
  <Words>1397</Words>
  <Application>Microsoft Office PowerPoint</Application>
  <PresentationFormat>On-screen Show (4:3)</PresentationFormat>
  <Paragraphs>266</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Book Antiqua</vt:lpstr>
      <vt:lpstr>Calibri</vt:lpstr>
      <vt:lpstr>Courier New</vt:lpstr>
      <vt:lpstr>Monotype Sorts</vt:lpstr>
      <vt:lpstr>Times New Roman</vt:lpstr>
      <vt:lpstr>Default Design</vt:lpstr>
      <vt:lpstr>CompSci 101 Introduction to Computer Science</vt:lpstr>
      <vt:lpstr>Announcements</vt:lpstr>
      <vt:lpstr>Lab This week</vt:lpstr>
      <vt:lpstr>Problem Solving to Code 7 Step Process</vt:lpstr>
      <vt:lpstr>Removing ‘s’ at the end of words bit.ly/101f16-0920-1</vt:lpstr>
      <vt:lpstr>Computer Science Alum</vt:lpstr>
      <vt:lpstr>More Computer Science Duke Alums</vt:lpstr>
      <vt:lpstr>Turtles:  bit.ly/101f16-0920-2</vt:lpstr>
      <vt:lpstr>Assignment 3</vt:lpstr>
      <vt:lpstr>Python if statements and Booleans</vt:lpstr>
      <vt:lpstr>Four versions of isVowel? bit.ly/101f16-0920-3</vt:lpstr>
      <vt:lpstr>Anatomy of a Python String</vt:lpstr>
      <vt:lpstr>Lynn Conway</vt:lpstr>
      <vt:lpstr>Incremental + : numbers and strings</vt:lpstr>
      <vt:lpstr>Counting vowels in a string</vt:lpstr>
      <vt:lpstr>What does this function do? bit.ly/101f16-0920-4</vt:lpstr>
      <vt:lpstr>From high- to low-level Python</vt:lpstr>
      <vt:lpstr>Bug and Debug</vt:lpstr>
      <vt:lpstr>Work on APT?</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84</cp:revision>
  <cp:lastPrinted>2016-09-20T13:05:49Z</cp:lastPrinted>
  <dcterms:created xsi:type="dcterms:W3CDTF">2005-08-25T14:18:45Z</dcterms:created>
  <dcterms:modified xsi:type="dcterms:W3CDTF">2016-09-20T13:58:12Z</dcterms:modified>
</cp:coreProperties>
</file>